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7" r:id="rId2"/>
    <p:sldId id="256" r:id="rId3"/>
    <p:sldId id="292" r:id="rId4"/>
    <p:sldId id="279" r:id="rId5"/>
    <p:sldId id="303" r:id="rId6"/>
    <p:sldId id="257" r:id="rId7"/>
    <p:sldId id="278" r:id="rId8"/>
    <p:sldId id="291" r:id="rId9"/>
    <p:sldId id="262" r:id="rId10"/>
    <p:sldId id="297" r:id="rId11"/>
    <p:sldId id="259" r:id="rId12"/>
    <p:sldId id="261" r:id="rId13"/>
    <p:sldId id="274" r:id="rId14"/>
    <p:sldId id="283" r:id="rId15"/>
    <p:sldId id="299" r:id="rId16"/>
    <p:sldId id="284" r:id="rId17"/>
    <p:sldId id="305" r:id="rId18"/>
    <p:sldId id="304" r:id="rId19"/>
    <p:sldId id="290" r:id="rId20"/>
    <p:sldId id="293" r:id="rId21"/>
    <p:sldId id="294" r:id="rId22"/>
    <p:sldId id="296" r:id="rId23"/>
    <p:sldId id="300" r:id="rId24"/>
    <p:sldId id="301" r:id="rId25"/>
    <p:sldId id="302" r:id="rId26"/>
    <p:sldId id="269" r:id="rId27"/>
    <p:sldId id="286" r:id="rId28"/>
    <p:sldId id="295" r:id="rId29"/>
    <p:sldId id="272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A60B0F-46CB-D893-0118-CC8DFE339347}" name="Harris, LynMaree (MDH)" initials="LH" userId="S::LynMaree.Harris@state.mn.us::faefebd7-7466-4942-8752-7a5882c5f2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31ACA-C907-444F-9194-149EB1CEC682}" v="116" dt="2025-02-13T21:42:07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1" autoAdjust="0"/>
    <p:restoredTop sz="86393" autoAdjust="0"/>
  </p:normalViewPr>
  <p:slideViewPr>
    <p:cSldViewPr>
      <p:cViewPr varScale="1">
        <p:scale>
          <a:sx n="95" d="100"/>
          <a:sy n="95" d="100"/>
        </p:scale>
        <p:origin x="9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22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ster, Morgan (MDH)" userId="ec55c0f3-3ec9-4ad9-ba2d-05d74efc8274" providerId="ADAL" clId="{68431ACA-C907-444F-9194-149EB1CEC682}"/>
    <pc:docChg chg="modSld">
      <pc:chgData name="Foster, Morgan (MDH)" userId="ec55c0f3-3ec9-4ad9-ba2d-05d74efc8274" providerId="ADAL" clId="{68431ACA-C907-444F-9194-149EB1CEC682}" dt="2025-02-13T21:42:07.978" v="106" actId="27636"/>
      <pc:docMkLst>
        <pc:docMk/>
      </pc:docMkLst>
      <pc:sldChg chg="modSp">
        <pc:chgData name="Foster, Morgan (MDH)" userId="ec55c0f3-3ec9-4ad9-ba2d-05d74efc8274" providerId="ADAL" clId="{68431ACA-C907-444F-9194-149EB1CEC682}" dt="2025-02-13T21:42:07.978" v="106" actId="27636"/>
        <pc:sldMkLst>
          <pc:docMk/>
          <pc:sldMk cId="3632501285" sldId="256"/>
        </pc:sldMkLst>
        <pc:spChg chg="mod">
          <ac:chgData name="Foster, Morgan (MDH)" userId="ec55c0f3-3ec9-4ad9-ba2d-05d74efc8274" providerId="ADAL" clId="{68431ACA-C907-444F-9194-149EB1CEC682}" dt="2025-02-13T21:42:07.978" v="106" actId="27636"/>
          <ac:spMkLst>
            <pc:docMk/>
            <pc:sldMk cId="3632501285" sldId="256"/>
            <ac:spMk id="3" creationId="{00000000-0000-0000-0000-000000000000}"/>
          </ac:spMkLst>
        </pc:spChg>
      </pc:sldChg>
      <pc:sldChg chg="delSp modSp">
        <pc:chgData name="Foster, Morgan (MDH)" userId="ec55c0f3-3ec9-4ad9-ba2d-05d74efc8274" providerId="ADAL" clId="{68431ACA-C907-444F-9194-149EB1CEC682}" dt="2025-02-13T21:39:27.261" v="85" actId="478"/>
        <pc:sldMkLst>
          <pc:docMk/>
          <pc:sldMk cId="32328365" sldId="272"/>
        </pc:sldMkLst>
        <pc:spChg chg="mod">
          <ac:chgData name="Foster, Morgan (MDH)" userId="ec55c0f3-3ec9-4ad9-ba2d-05d74efc8274" providerId="ADAL" clId="{68431ACA-C907-444F-9194-149EB1CEC682}" dt="2025-02-13T21:39:15.645" v="83" actId="2710"/>
          <ac:spMkLst>
            <pc:docMk/>
            <pc:sldMk cId="32328365" sldId="272"/>
            <ac:spMk id="3" creationId="{00000000-0000-0000-0000-000000000000}"/>
          </ac:spMkLst>
        </pc:spChg>
        <pc:spChg chg="del mod">
          <ac:chgData name="Foster, Morgan (MDH)" userId="ec55c0f3-3ec9-4ad9-ba2d-05d74efc8274" providerId="ADAL" clId="{68431ACA-C907-444F-9194-149EB1CEC682}" dt="2025-02-13T21:39:27.261" v="85" actId="478"/>
          <ac:spMkLst>
            <pc:docMk/>
            <pc:sldMk cId="32328365" sldId="272"/>
            <ac:spMk id="5" creationId="{9568A042-0DB8-5314-B3F0-E1EBF854185C}"/>
          </ac:spMkLst>
        </pc:spChg>
      </pc:sldChg>
      <pc:sldChg chg="modSp">
        <pc:chgData name="Foster, Morgan (MDH)" userId="ec55c0f3-3ec9-4ad9-ba2d-05d74efc8274" providerId="ADAL" clId="{68431ACA-C907-444F-9194-149EB1CEC682}" dt="2025-02-13T21:36:33.460" v="4" actId="20577"/>
        <pc:sldMkLst>
          <pc:docMk/>
          <pc:sldMk cId="3174569929" sldId="279"/>
        </pc:sldMkLst>
        <pc:spChg chg="mod">
          <ac:chgData name="Foster, Morgan (MDH)" userId="ec55c0f3-3ec9-4ad9-ba2d-05d74efc8274" providerId="ADAL" clId="{68431ACA-C907-444F-9194-149EB1CEC682}" dt="2025-02-13T21:36:33.460" v="4" actId="20577"/>
          <ac:spMkLst>
            <pc:docMk/>
            <pc:sldMk cId="3174569929" sldId="279"/>
            <ac:spMk id="3" creationId="{00000000-0000-0000-0000-000000000000}"/>
          </ac:spMkLst>
        </pc:spChg>
      </pc:sldChg>
      <pc:sldChg chg="modSp">
        <pc:chgData name="Foster, Morgan (MDH)" userId="ec55c0f3-3ec9-4ad9-ba2d-05d74efc8274" providerId="ADAL" clId="{68431ACA-C907-444F-9194-149EB1CEC682}" dt="2025-02-13T21:40:45.665" v="102" actId="20577"/>
        <pc:sldMkLst>
          <pc:docMk/>
          <pc:sldMk cId="1899574837" sldId="301"/>
        </pc:sldMkLst>
        <pc:spChg chg="mod">
          <ac:chgData name="Foster, Morgan (MDH)" userId="ec55c0f3-3ec9-4ad9-ba2d-05d74efc8274" providerId="ADAL" clId="{68431ACA-C907-444F-9194-149EB1CEC682}" dt="2025-02-13T21:40:45.665" v="102" actId="20577"/>
          <ac:spMkLst>
            <pc:docMk/>
            <pc:sldMk cId="1899574837" sldId="301"/>
            <ac:spMk id="4" creationId="{752BB187-011D-7A40-250B-B69B9152AD4A}"/>
          </ac:spMkLst>
        </pc:spChg>
      </pc:sldChg>
      <pc:sldChg chg="modSp">
        <pc:chgData name="Foster, Morgan (MDH)" userId="ec55c0f3-3ec9-4ad9-ba2d-05d74efc8274" providerId="ADAL" clId="{68431ACA-C907-444F-9194-149EB1CEC682}" dt="2025-02-13T21:37:49.562" v="5" actId="6549"/>
        <pc:sldMkLst>
          <pc:docMk/>
          <pc:sldMk cId="2984175792" sldId="302"/>
        </pc:sldMkLst>
        <pc:spChg chg="mod">
          <ac:chgData name="Foster, Morgan (MDH)" userId="ec55c0f3-3ec9-4ad9-ba2d-05d74efc8274" providerId="ADAL" clId="{68431ACA-C907-444F-9194-149EB1CEC682}" dt="2025-02-13T21:37:49.562" v="5" actId="6549"/>
          <ac:spMkLst>
            <pc:docMk/>
            <pc:sldMk cId="2984175792" sldId="302"/>
            <ac:spMk id="4" creationId="{9379051D-F628-5C9F-7056-F55A783E45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9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6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9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4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6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2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1C57-D03D-42E4-8DAA-67DEF8C59C4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5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System Site Visit</a:t>
            </a:r>
            <a:br>
              <a:rPr lang="en-US" dirty="0"/>
            </a:br>
            <a:r>
              <a:rPr lang="en-US" dirty="0"/>
              <a:t>Presentation Template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The opening presentation, up to the break/tour section, should be approximately 15 minutes. </a:t>
            </a:r>
          </a:p>
          <a:p>
            <a:r>
              <a:rPr lang="en-US" dirty="0"/>
              <a:t>Use this template to build your presentation for the opening conference of your trauma hospital designation site visit.</a:t>
            </a:r>
          </a:p>
          <a:p>
            <a:r>
              <a:rPr lang="en-US" b="1" dirty="0"/>
              <a:t>Use as many or as few of the slides as you like</a:t>
            </a:r>
            <a:r>
              <a:rPr lang="en-US" dirty="0"/>
              <a:t>. The more you use, the better the reviewers will understand your program.</a:t>
            </a:r>
          </a:p>
          <a:p>
            <a:r>
              <a:rPr lang="en-US" dirty="0"/>
              <a:t>Many slides suggest pasting a trauma registry report onto the slide. Follow the instructions and you’ll be a pro!</a:t>
            </a:r>
          </a:p>
          <a:p>
            <a:r>
              <a:rPr lang="en-US" dirty="0"/>
              <a:t>Contact the trauma system designation coordinator with questions about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36682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Volumes </a:t>
            </a:r>
            <a:r>
              <a:rPr lang="en-US" sz="4000" dirty="0"/>
              <a:t>(annual 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04900" y="1905000"/>
            <a:ext cx="6591300" cy="35814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[Insert chart of trauma volumes for the most recent calendar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02–2024 Number of Trauma Registry Records meeting Registry Inclusion Trend</a:t>
            </a:r>
            <a:r>
              <a:rPr lang="en-US" sz="1800" i="1" dirty="0"/>
              <a:t>” </a:t>
            </a:r>
          </a:p>
          <a:p>
            <a:pPr marL="0" indent="0" algn="ctr">
              <a:buNone/>
            </a:pPr>
            <a:r>
              <a:rPr lang="en-US" sz="1800" i="1" dirty="0"/>
              <a:t>and/or </a:t>
            </a:r>
          </a:p>
          <a:p>
            <a:pPr marL="0" indent="0" algn="ctr">
              <a:buNone/>
            </a:pPr>
            <a:r>
              <a:rPr lang="en-US" sz="1800" b="1" i="1" dirty="0"/>
              <a:t>“02.5-2024 Total Number of Trauma Records in the Registry Trend”</a:t>
            </a:r>
          </a:p>
          <a:p>
            <a:pPr marL="0" indent="0">
              <a:buNone/>
            </a:pPr>
            <a:endParaRPr lang="en-US" sz="1800" i="1" dirty="0"/>
          </a:p>
          <a:p>
            <a:pPr>
              <a:buFont typeface="+mj-lt"/>
              <a:buAutoNum type="arabicPeriod" startAt="3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191457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Causes of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6800" y="2057400"/>
            <a:ext cx="6477000" cy="3505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[Insert chart of mechanisms of injury for reporting year]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03-2024 Top 10 Causes of Injury meeting Registry Inclusion</a:t>
            </a:r>
            <a:r>
              <a:rPr lang="en-US" sz="1800" i="1" dirty="0"/>
              <a:t>” </a:t>
            </a:r>
          </a:p>
          <a:p>
            <a:pPr marL="0" indent="0" algn="ctr">
              <a:buNone/>
            </a:pPr>
            <a:r>
              <a:rPr lang="en-US" sz="1800" i="1" dirty="0"/>
              <a:t>and/or </a:t>
            </a:r>
          </a:p>
          <a:p>
            <a:pPr marL="0" indent="0" algn="ctr">
              <a:buNone/>
            </a:pPr>
            <a:r>
              <a:rPr lang="en-US" sz="1800" b="1" i="1" dirty="0"/>
              <a:t>“03.5-2024 Total Top 10 Causes of Injury”</a:t>
            </a:r>
          </a:p>
          <a:p>
            <a:pPr>
              <a:buFont typeface="+mj-lt"/>
              <a:buAutoNum type="arabicPeriod" startAt="3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236708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Emergency Department Disposition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828800"/>
            <a:ext cx="6362700" cy="32004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[Insert chart of trauma patient ED dispositions for the reporting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04-2024 Emergency Department Discharge Disposition</a:t>
            </a:r>
            <a:r>
              <a:rPr lang="en-US" sz="1800" i="1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2070521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Transfers In </a:t>
            </a:r>
            <a:r>
              <a:rPr lang="en-US" sz="36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6096000" cy="32004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[Insert chart of the # of transfers </a:t>
            </a:r>
            <a:r>
              <a:rPr lang="en-US" sz="1800" i="1" dirty="0"/>
              <a:t>in to </a:t>
            </a:r>
            <a:r>
              <a:rPr lang="en-US" sz="1800" dirty="0"/>
              <a:t>the facility during the reporting year (if applicable)]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05-2024</a:t>
            </a:r>
            <a:r>
              <a:rPr lang="en-US" sz="1800" i="1" dirty="0"/>
              <a:t> </a:t>
            </a:r>
            <a:r>
              <a:rPr lang="en-US" sz="1800" b="1" i="1" dirty="0"/>
              <a:t>Transfers In</a:t>
            </a:r>
            <a:r>
              <a:rPr lang="en-US" sz="1800" i="1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buFont typeface="+mj-lt"/>
              <a:buAutoNum type="arabicPeriod" startAt="3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154479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Transfers Out </a:t>
            </a:r>
            <a:r>
              <a:rPr lang="en-US" sz="36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905000"/>
            <a:ext cx="60579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[Insert chart of the # of transfers </a:t>
            </a:r>
            <a:r>
              <a:rPr lang="en-US" sz="1800" i="1" dirty="0"/>
              <a:t>out of </a:t>
            </a:r>
            <a:r>
              <a:rPr lang="en-US" sz="1800" dirty="0"/>
              <a:t>the facility during the reporting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All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06-2024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/>
              <a:t>Transfers Out</a:t>
            </a:r>
            <a:r>
              <a:rPr lang="en-US" sz="1800" i="1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318165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Length of Stay before Transfer </a:t>
            </a:r>
            <a:r>
              <a:rPr lang="en-US" sz="40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905000"/>
            <a:ext cx="61341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[Insert chart of the Average LOS before Transfer for TTAs]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All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07-2024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/>
              <a:t>Avg. LOS before Transfer for TTAs</a:t>
            </a:r>
            <a:r>
              <a:rPr lang="en-US" sz="1800" i="1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3505908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Trauma Admits/Consults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221124"/>
            <a:ext cx="7543800" cy="23622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[Insert chart of the # of trauma patients admitted to each respective service during the reporting year]</a:t>
            </a:r>
          </a:p>
          <a:p>
            <a:pPr marL="0" indent="0" algn="ctr">
              <a:buNone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500" dirty="0"/>
              <a:t>Log into </a:t>
            </a:r>
            <a:r>
              <a:rPr lang="en-US" sz="1500" dirty="0" err="1"/>
              <a:t>MNTrauma</a:t>
            </a:r>
            <a:endParaRPr lang="en-US" sz="1500" dirty="0"/>
          </a:p>
          <a:p>
            <a:pPr>
              <a:buFont typeface="+mj-lt"/>
              <a:buAutoNum type="arabicPeriod"/>
            </a:pPr>
            <a:r>
              <a:rPr lang="en-US" sz="1500" dirty="0"/>
              <a:t>Report Writer &gt;&gt; </a:t>
            </a:r>
            <a:r>
              <a:rPr lang="en-US" sz="1500" i="1" dirty="0"/>
              <a:t>Shared Reports </a:t>
            </a:r>
            <a:r>
              <a:rPr lang="en-US" sz="1500" dirty="0"/>
              <a:t>folder &gt;&gt; </a:t>
            </a:r>
            <a:r>
              <a:rPr lang="en-US" sz="1500" i="1" dirty="0"/>
              <a:t>Site Visit </a:t>
            </a:r>
            <a:r>
              <a:rPr lang="en-US" sz="1500" dirty="0"/>
              <a:t>folder &gt;&gt; “</a:t>
            </a:r>
            <a:r>
              <a:rPr lang="en-US" sz="1500" b="1" i="1" dirty="0"/>
              <a:t>09-2024 Admission Service”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500" b="1" i="1" dirty="0"/>
          </a:p>
          <a:p>
            <a:pPr>
              <a:buFont typeface="+mj-lt"/>
              <a:buAutoNum type="arabicPeriod"/>
            </a:pPr>
            <a:r>
              <a:rPr lang="en-US" sz="1500" i="1" dirty="0"/>
              <a:t>“</a:t>
            </a:r>
            <a:r>
              <a:rPr lang="en-US" sz="1500" dirty="0"/>
              <a:t>To export the report, select ‘</a:t>
            </a:r>
            <a:r>
              <a:rPr lang="en-US" sz="1500" i="1" dirty="0"/>
              <a:t>Actions</a:t>
            </a:r>
            <a:r>
              <a:rPr lang="en-US" sz="1500" dirty="0"/>
              <a:t>’ tab, ‘</a:t>
            </a:r>
            <a:r>
              <a:rPr lang="en-US" sz="1500" i="1" dirty="0"/>
              <a:t>Export</a:t>
            </a:r>
            <a:r>
              <a:rPr lang="en-US" sz="1500" dirty="0"/>
              <a:t>’, and then either ‘</a:t>
            </a:r>
            <a:r>
              <a:rPr lang="en-US" sz="1500" i="1" dirty="0"/>
              <a:t>PNG Image</a:t>
            </a:r>
            <a:r>
              <a:rPr lang="en-US" sz="1500" dirty="0"/>
              <a:t>’ or ‘</a:t>
            </a:r>
            <a:r>
              <a:rPr lang="en-US" sz="1500" i="1" dirty="0"/>
              <a:t>JPG Image</a:t>
            </a:r>
            <a:r>
              <a:rPr lang="en-US" sz="1500" dirty="0"/>
              <a:t>’. Copy and paste the image into this PowerPoint.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5750" y="3663434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And/Or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972" y="1143000"/>
            <a:ext cx="7543800" cy="252043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/>
              <a:t>[Insert chart of the # of trauma patients receiving a consult from each respective service during the reporting year]</a:t>
            </a:r>
          </a:p>
          <a:p>
            <a:pPr marL="0" indent="0" algn="ctr">
              <a:buFont typeface="Arial" pitchFamily="34" charset="0"/>
              <a:buNone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400" dirty="0"/>
              <a:t>Log into </a:t>
            </a:r>
            <a:r>
              <a:rPr lang="en-US" sz="1400" dirty="0" err="1"/>
              <a:t>MNTrauma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Report Writer &gt;&gt; </a:t>
            </a:r>
            <a:r>
              <a:rPr lang="en-US" sz="1400" i="1" dirty="0"/>
              <a:t>Shared Reports </a:t>
            </a:r>
            <a:r>
              <a:rPr lang="en-US" sz="1400" dirty="0"/>
              <a:t>folder &gt;&gt; </a:t>
            </a:r>
            <a:r>
              <a:rPr lang="en-US" sz="1400" i="1" dirty="0"/>
              <a:t>Site Visit </a:t>
            </a:r>
            <a:r>
              <a:rPr lang="en-US" sz="1400" dirty="0"/>
              <a:t>folder &gt;&gt; </a:t>
            </a:r>
            <a:r>
              <a:rPr lang="en-US" sz="1400" b="1" i="1" dirty="0"/>
              <a:t>“08-2024 Consulting Service”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b="1" i="1" dirty="0"/>
          </a:p>
          <a:p>
            <a:pPr>
              <a:buFont typeface="+mj-lt"/>
              <a:buAutoNum type="arabicPeriod"/>
            </a:pPr>
            <a:r>
              <a:rPr lang="en-US" sz="1400" dirty="0"/>
              <a:t>To export the report, select ‘</a:t>
            </a:r>
            <a:r>
              <a:rPr lang="en-US" sz="1400" i="1" dirty="0"/>
              <a:t>Actions</a:t>
            </a:r>
            <a:r>
              <a:rPr lang="en-US" sz="1400" dirty="0"/>
              <a:t>’ tab, ‘</a:t>
            </a:r>
            <a:r>
              <a:rPr lang="en-US" sz="1400" i="1" dirty="0"/>
              <a:t>Export</a:t>
            </a:r>
            <a:r>
              <a:rPr lang="en-US" sz="1400" dirty="0"/>
              <a:t>’, and then either ‘</a:t>
            </a:r>
            <a:r>
              <a:rPr lang="en-US" sz="1400" i="1" dirty="0"/>
              <a:t>PNG Image</a:t>
            </a:r>
            <a:r>
              <a:rPr lang="en-US" sz="1400" dirty="0"/>
              <a:t>’ or ‘</a:t>
            </a:r>
            <a:r>
              <a:rPr lang="en-US" sz="1400" i="1" dirty="0"/>
              <a:t>JPG Image</a:t>
            </a:r>
            <a:r>
              <a:rPr lang="en-US" sz="14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312646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Trauma Team Activations </a:t>
            </a:r>
            <a:r>
              <a:rPr lang="en-US" sz="36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905000"/>
            <a:ext cx="62103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the trauma team activations for the reporting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</a:t>
            </a:r>
            <a:r>
              <a:rPr lang="en-US" sz="1800" b="1" i="1" dirty="0"/>
              <a:t>10-2024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/>
              <a:t>Trauma Team Activations</a:t>
            </a:r>
            <a:r>
              <a:rPr lang="en-US" sz="1800" i="1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2756705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EF21-9A35-C83A-7D7D-E9FDB15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Surgeon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CB7D8-1BCF-C102-688E-5B466BFD6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>
                <a:solidFill>
                  <a:srgbClr val="C00000"/>
                </a:solidFill>
              </a:rPr>
              <a:t>For Level 3 trauma hospitals only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[Insert data showing general surgeon response time compliance to the highest-tier trauma team activations for the reporting year]</a:t>
            </a:r>
          </a:p>
          <a:p>
            <a:pPr lvl="1"/>
            <a:r>
              <a:rPr lang="en-US" sz="1800" dirty="0"/>
              <a:t>30-minute response time criteria</a:t>
            </a:r>
          </a:p>
          <a:p>
            <a:pPr lvl="1"/>
            <a:r>
              <a:rPr lang="en-US" sz="1800" dirty="0"/>
              <a:t>60-minute response time criteria</a:t>
            </a:r>
          </a:p>
        </p:txBody>
      </p:sp>
    </p:spTree>
    <p:extLst>
      <p:ext uri="{BB962C8B-B14F-4D97-AF65-F5344CB8AC3E}">
        <p14:creationId xmlns:p14="http://schemas.microsoft.com/office/powerpoint/2010/main" val="2881365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Surgeon Involvement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[Level 3 trauma hospitals only]</a:t>
            </a:r>
          </a:p>
          <a:p>
            <a:r>
              <a:rPr lang="en-US" dirty="0"/>
              <a:t># of admitted cases with and without surgeon involvement for each of the following conditions</a:t>
            </a:r>
          </a:p>
          <a:p>
            <a:pPr lvl="1"/>
            <a:r>
              <a:rPr lang="en-US" dirty="0" err="1"/>
              <a:t>Hemothorax</a:t>
            </a:r>
            <a:r>
              <a:rPr lang="en-US" dirty="0"/>
              <a:t>/pneumothorax</a:t>
            </a:r>
          </a:p>
          <a:p>
            <a:pPr lvl="1"/>
            <a:r>
              <a:rPr lang="en-US" dirty="0"/>
              <a:t>Pelvic fracture</a:t>
            </a:r>
          </a:p>
          <a:p>
            <a:pPr lvl="1"/>
            <a:r>
              <a:rPr lang="en-US" dirty="0"/>
              <a:t>Two or more rib fractures</a:t>
            </a:r>
          </a:p>
          <a:p>
            <a:pPr lvl="1"/>
            <a:r>
              <a:rPr lang="en-US" dirty="0"/>
              <a:t>Pulmonary contusion</a:t>
            </a:r>
          </a:p>
          <a:p>
            <a:pPr lvl="1"/>
            <a:r>
              <a:rPr lang="en-US" dirty="0"/>
              <a:t>Significant fall </a:t>
            </a:r>
            <a:r>
              <a:rPr lang="en-US" sz="2200" dirty="0"/>
              <a:t>(&gt;15 feet, &gt;65 years old and fall from elevation or down stairs, Pediatric &lt;10 years old: &gt;2x patient’s height)</a:t>
            </a:r>
          </a:p>
        </p:txBody>
      </p:sp>
    </p:spTree>
    <p:extLst>
      <p:ext uri="{BB962C8B-B14F-4D97-AF65-F5344CB8AC3E}">
        <p14:creationId xmlns:p14="http://schemas.microsoft.com/office/powerpoint/2010/main" val="215892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[Title Slide: HOSPITAL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Level [3, 4] Trauma Site Visit</a:t>
            </a:r>
          </a:p>
          <a:p>
            <a:pPr>
              <a:lnSpc>
                <a:spcPct val="200000"/>
              </a:lnSpc>
            </a:pPr>
            <a:r>
              <a:rPr lang="en-US" dirty="0"/>
              <a:t>Designation or </a:t>
            </a:r>
            <a:r>
              <a:rPr lang="en-US" dirty="0" err="1"/>
              <a:t>Redesignation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01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Program Leadership 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Participation In:</a:t>
            </a:r>
          </a:p>
          <a:p>
            <a:pPr lvl="1"/>
            <a:r>
              <a:rPr lang="en-US" dirty="0"/>
              <a:t>Regional Trauma Advisory Committee (RTAC)</a:t>
            </a:r>
          </a:p>
          <a:p>
            <a:pPr lvl="1"/>
            <a:r>
              <a:rPr lang="en-US" dirty="0"/>
              <a:t>Statewide and/or Regional Trauma Program Manager Meetings</a:t>
            </a:r>
          </a:p>
          <a:p>
            <a:pPr lvl="1"/>
            <a:r>
              <a:rPr lang="en-US" dirty="0"/>
              <a:t>Statewide Trauma Advisory Committee (STAC) </a:t>
            </a:r>
          </a:p>
        </p:txBody>
      </p:sp>
    </p:spTree>
    <p:extLst>
      <p:ext uri="{BB962C8B-B14F-4D97-AF65-F5344CB8AC3E}">
        <p14:creationId xmlns:p14="http://schemas.microsoft.com/office/powerpoint/2010/main" val="484645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Program Leadership 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Participation In:</a:t>
            </a:r>
          </a:p>
          <a:p>
            <a:pPr lvl="1"/>
            <a:r>
              <a:rPr lang="en-US" dirty="0"/>
              <a:t>RTAC Educational Offerings</a:t>
            </a:r>
          </a:p>
          <a:p>
            <a:pPr lvl="2"/>
            <a:r>
              <a:rPr lang="en-US" dirty="0"/>
              <a:t>Provided by any RTAC</a:t>
            </a:r>
          </a:p>
          <a:p>
            <a:pPr lvl="1"/>
            <a:r>
              <a:rPr lang="en-US" dirty="0"/>
              <a:t>State Trauma System Training</a:t>
            </a:r>
          </a:p>
          <a:p>
            <a:pPr lvl="2"/>
            <a:r>
              <a:rPr lang="en-US" dirty="0"/>
              <a:t>Trauma Program 101</a:t>
            </a:r>
          </a:p>
          <a:p>
            <a:pPr lvl="2"/>
            <a:r>
              <a:rPr lang="en-US" dirty="0"/>
              <a:t>PI Education</a:t>
            </a:r>
          </a:p>
          <a:p>
            <a:pPr lvl="2"/>
            <a:r>
              <a:rPr lang="en-US" dirty="0"/>
              <a:t>Trauma Registry Training</a:t>
            </a:r>
          </a:p>
          <a:p>
            <a:pPr lvl="1"/>
            <a:r>
              <a:rPr lang="en-US" dirty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830063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Trauma Registry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9ECF-C885-9796-BA84-59EBFC999C14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[Insert chart showing the average record submission time]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 Log into </a:t>
            </a:r>
            <a:r>
              <a:rPr lang="en-US" dirty="0" err="1"/>
              <a:t>MNTrauma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 Report Writer &gt;&gt; </a:t>
            </a:r>
            <a:r>
              <a:rPr lang="en-US" i="1" dirty="0"/>
              <a:t>Shared Reports </a:t>
            </a:r>
            <a:r>
              <a:rPr lang="en-US" dirty="0"/>
              <a:t>folder &gt;&gt; </a:t>
            </a:r>
            <a:r>
              <a:rPr lang="en-US" i="1" dirty="0"/>
              <a:t>Site Visit </a:t>
            </a:r>
            <a:r>
              <a:rPr lang="en-US" dirty="0"/>
              <a:t>folder &gt;&gt; </a:t>
            </a:r>
            <a:r>
              <a:rPr lang="en-US" i="1" dirty="0"/>
              <a:t>“</a:t>
            </a:r>
            <a:r>
              <a:rPr lang="en-US" b="1" i="1" dirty="0"/>
              <a:t>11-2024</a:t>
            </a:r>
            <a:r>
              <a:rPr lang="en-US" i="1" dirty="0"/>
              <a:t> </a:t>
            </a:r>
            <a:r>
              <a:rPr lang="en-US" b="1" i="1" dirty="0"/>
              <a:t>Avg. Registry Record Submission Time</a:t>
            </a:r>
            <a:r>
              <a:rPr lang="en-US" i="1" dirty="0"/>
              <a:t>”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including patients who meet State Trauma Registry Inclusion Criteria</a:t>
            </a:r>
            <a:endParaRPr lang="en-US" sz="1400" i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3. To export the report, select ‘</a:t>
            </a:r>
            <a:r>
              <a:rPr lang="en-US" i="1" dirty="0"/>
              <a:t>Actions</a:t>
            </a:r>
            <a:r>
              <a:rPr lang="en-US" dirty="0"/>
              <a:t>’ tab, ‘</a:t>
            </a:r>
            <a:r>
              <a:rPr lang="en-US" i="1" dirty="0"/>
              <a:t>Export</a:t>
            </a:r>
            <a:r>
              <a:rPr lang="en-US" dirty="0"/>
              <a:t>’, and then either ‘</a:t>
            </a:r>
            <a:r>
              <a:rPr lang="en-US" i="1" dirty="0"/>
              <a:t>PNG Image</a:t>
            </a:r>
            <a:r>
              <a:rPr lang="en-US" dirty="0"/>
              <a:t>’ or ‘</a:t>
            </a:r>
            <a:r>
              <a:rPr lang="en-US" i="1" dirty="0"/>
              <a:t>JPG Image</a:t>
            </a:r>
            <a:r>
              <a:rPr lang="en-US" dirty="0"/>
              <a:t>’. Copy and paste the image into this PowerPoint.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/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</a:rPr>
              <a:t>If greater than 60 days, address causes and solutions.</a:t>
            </a:r>
          </a:p>
        </p:txBody>
      </p:sp>
    </p:spTree>
    <p:extLst>
      <p:ext uri="{BB962C8B-B14F-4D97-AF65-F5344CB8AC3E}">
        <p14:creationId xmlns:p14="http://schemas.microsoft.com/office/powerpoint/2010/main" val="3228483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18F7-FDBC-7042-F353-F69DD49F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r>
              <a:rPr lang="en-US" dirty="0"/>
              <a:t>BREAK for TOUR</a:t>
            </a:r>
          </a:p>
        </p:txBody>
      </p:sp>
    </p:spTree>
    <p:extLst>
      <p:ext uri="{BB962C8B-B14F-4D97-AF65-F5344CB8AC3E}">
        <p14:creationId xmlns:p14="http://schemas.microsoft.com/office/powerpoint/2010/main" val="2835473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90FB1-E1DC-986B-4C8F-266456F7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 Flowchart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B187-011D-7A40-250B-B69B9152AD4A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US" sz="3200" dirty="0"/>
              <a:t>[Insert </a:t>
            </a:r>
            <a:r>
              <a:rPr lang="en-US" sz="3200" b="1" dirty="0"/>
              <a:t>Hospital Trauma PI Flowchart</a:t>
            </a:r>
            <a:r>
              <a:rPr lang="en-US" sz="3200" dirty="0"/>
              <a:t>, if available]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3200" dirty="0">
                <a:solidFill>
                  <a:srgbClr val="C00000"/>
                </a:solidFill>
              </a:rPr>
              <a:t>Provide copies (x3) for Site Reviewers and State Designation Coordinator at Site Visit</a:t>
            </a:r>
          </a:p>
        </p:txBody>
      </p:sp>
    </p:spTree>
    <p:extLst>
      <p:ext uri="{BB962C8B-B14F-4D97-AF65-F5344CB8AC3E}">
        <p14:creationId xmlns:p14="http://schemas.microsoft.com/office/powerpoint/2010/main" val="1899574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90FB1-E1DC-986B-4C8F-266456F7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 Trauma Surveillance Metric Spreadsheet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9051D-F628-5C9F-7056-F55A783E4565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US" sz="3200" dirty="0"/>
              <a:t>[Insert Updated </a:t>
            </a:r>
            <a:r>
              <a:rPr lang="en-US" sz="3200" b="1" dirty="0"/>
              <a:t>Trauma Surveillance Metric Spreadsheet</a:t>
            </a:r>
            <a:r>
              <a:rPr lang="en-US" sz="3200" dirty="0"/>
              <a:t>, if available]</a:t>
            </a:r>
          </a:p>
        </p:txBody>
      </p:sp>
    </p:spTree>
    <p:extLst>
      <p:ext uri="{BB962C8B-B14F-4D97-AF65-F5344CB8AC3E}">
        <p14:creationId xmlns:p14="http://schemas.microsoft.com/office/powerpoint/2010/main" val="2984175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 Current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List current PI initiatives and status of those projects</a:t>
            </a:r>
          </a:p>
        </p:txBody>
      </p:sp>
    </p:spTree>
    <p:extLst>
      <p:ext uri="{BB962C8B-B14F-4D97-AF65-F5344CB8AC3E}">
        <p14:creationId xmlns:p14="http://schemas.microsoft.com/office/powerpoint/2010/main" val="1888193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Improvement Past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List any closed PI initiatives from the recent past designation cycle (approximately 2 years prior to the visit) that have been successfully resolved</a:t>
            </a:r>
          </a:p>
        </p:txBody>
      </p:sp>
    </p:spTree>
    <p:extLst>
      <p:ext uri="{BB962C8B-B14F-4D97-AF65-F5344CB8AC3E}">
        <p14:creationId xmlns:p14="http://schemas.microsoft.com/office/powerpoint/2010/main" val="1061144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Criteria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Criteria currently not being met, if any</a:t>
            </a:r>
          </a:p>
        </p:txBody>
      </p:sp>
    </p:spTree>
    <p:extLst>
      <p:ext uri="{BB962C8B-B14F-4D97-AF65-F5344CB8AC3E}">
        <p14:creationId xmlns:p14="http://schemas.microsoft.com/office/powerpoint/2010/main" val="2137640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Injury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any injury prevention activities that the hospital has led or was involved in over the past designation cycle</a:t>
            </a:r>
          </a:p>
          <a:p>
            <a:r>
              <a:rPr lang="en-US" dirty="0"/>
              <a:t>Describe how registry data is used to identify the need for injury prevention activities</a:t>
            </a:r>
          </a:p>
          <a:p>
            <a:pPr marL="0" indent="0">
              <a:lnSpc>
                <a:spcPct val="300000"/>
              </a:lnSpc>
              <a:buNone/>
            </a:pPr>
            <a:r>
              <a:rPr lang="en-US" sz="2000" dirty="0">
                <a:solidFill>
                  <a:srgbClr val="C00000"/>
                </a:solidFill>
              </a:rPr>
              <a:t>*Required for Level 3 Trauma Hospitals and best practice for level 4’s</a:t>
            </a:r>
          </a:p>
        </p:txBody>
      </p:sp>
    </p:spTree>
    <p:extLst>
      <p:ext uri="{BB962C8B-B14F-4D97-AF65-F5344CB8AC3E}">
        <p14:creationId xmlns:p14="http://schemas.microsoft.com/office/powerpoint/2010/main" val="323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Program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Trauma Medical Director</a:t>
            </a:r>
          </a:p>
          <a:p>
            <a:r>
              <a:rPr lang="en-US" dirty="0"/>
              <a:t>Co-Trauma Medical Director/ Advisor (</a:t>
            </a:r>
            <a:r>
              <a:rPr lang="en-US" i="1" dirty="0"/>
              <a:t>if applicable</a:t>
            </a:r>
            <a:r>
              <a:rPr lang="en-US" dirty="0"/>
              <a:t>)</a:t>
            </a:r>
          </a:p>
          <a:p>
            <a:r>
              <a:rPr lang="en-US" dirty="0"/>
              <a:t>Trauma Program Manager/Coordinator (TPM/C)</a:t>
            </a:r>
          </a:p>
          <a:p>
            <a:r>
              <a:rPr lang="en-US" dirty="0"/>
              <a:t>Trauma Registrar</a:t>
            </a:r>
          </a:p>
          <a:p>
            <a:r>
              <a:rPr lang="en-US" dirty="0"/>
              <a:t>Other trauma assistant staff (</a:t>
            </a:r>
            <a:r>
              <a:rPr lang="en-US" i="1" dirty="0"/>
              <a:t>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20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Anything else you would like the review team to know</a:t>
            </a:r>
          </a:p>
        </p:txBody>
      </p:sp>
    </p:spTree>
    <p:extLst>
      <p:ext uri="{BB962C8B-B14F-4D97-AF65-F5344CB8AC3E}">
        <p14:creationId xmlns:p14="http://schemas.microsoft.com/office/powerpoint/2010/main" val="410846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Approximate population of catchment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Cities and towns within the catchment area</a:t>
            </a:r>
            <a:endParaRPr lang="en-US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en-US" sz="3200" dirty="0"/>
              <a:t>[INSERT MAP OF CATCHMENT AREA]</a:t>
            </a:r>
          </a:p>
        </p:txBody>
      </p:sp>
    </p:spTree>
    <p:extLst>
      <p:ext uri="{BB962C8B-B14F-4D97-AF65-F5344CB8AC3E}">
        <p14:creationId xmlns:p14="http://schemas.microsoft.com/office/powerpoint/2010/main" val="31745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[ED]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of ED Beds/ Trauma Bays</a:t>
            </a:r>
          </a:p>
          <a:p>
            <a:r>
              <a:rPr lang="en-US" dirty="0"/>
              <a:t># of Annual ED census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# of ED physicians and APPs</a:t>
            </a:r>
          </a:p>
          <a:p>
            <a:r>
              <a:rPr lang="en-US" dirty="0"/>
              <a:t># and composition (RN, LPN) of ED nursing staff</a:t>
            </a:r>
          </a:p>
          <a:p>
            <a:r>
              <a:rPr lang="en-US" dirty="0"/>
              <a:t>Specialty Resources available to the ED </a:t>
            </a:r>
            <a:r>
              <a:rPr lang="en-US" sz="2800" i="1" dirty="0"/>
              <a:t>(e.g. Ortho, General Surgery, Peds, and </a:t>
            </a:r>
            <a:r>
              <a:rPr lang="en-US" sz="2800" i="1" dirty="0" err="1"/>
              <a:t>TeleMedicine</a:t>
            </a:r>
            <a:r>
              <a:rPr lang="en-US" sz="2800" i="1" dirty="0"/>
              <a:t> etc.)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9050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[HOSPITAL] Census &amp;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 Hospital Beds</a:t>
            </a:r>
          </a:p>
          <a:p>
            <a:r>
              <a:rPr lang="en-US" dirty="0"/>
              <a:t># Annual inpatient census and/or Average daily census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# of physician and/or provider staff and specialty composition</a:t>
            </a:r>
          </a:p>
          <a:p>
            <a:r>
              <a:rPr lang="en-US" dirty="0"/>
              <a:t># and composition (RN, LPN) of inpatient nursing staff</a:t>
            </a:r>
          </a:p>
        </p:txBody>
      </p:sp>
    </p:spTree>
    <p:extLst>
      <p:ext uri="{BB962C8B-B14F-4D97-AF65-F5344CB8AC3E}">
        <p14:creationId xmlns:p14="http://schemas.microsoft.com/office/powerpoint/2010/main" val="354107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[HOSPITAL] Stakeholders &amp; Specialties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hospital stakeholders that support the trauma program, other than trauma program leadership (</a:t>
            </a:r>
            <a:r>
              <a:rPr lang="en-US" sz="2800" i="1" dirty="0"/>
              <a:t>e.g., administration, HIM, trauma registry, key department leaders, EMS, quality)</a:t>
            </a:r>
          </a:p>
          <a:p>
            <a:endParaRPr lang="en-US" dirty="0"/>
          </a:p>
          <a:p>
            <a:r>
              <a:rPr lang="en-US" dirty="0"/>
              <a:t>List other specialties available at your hospital </a:t>
            </a:r>
            <a:r>
              <a:rPr lang="en-US" sz="2800" i="1" dirty="0"/>
              <a:t>(e.g., OB, Critical Care, Surgery, Radiology)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1228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any changes in leadership or operations since the last site visit</a:t>
            </a:r>
          </a:p>
          <a:p>
            <a:r>
              <a:rPr lang="en-US" dirty="0"/>
              <a:t>Significant facility changes/equipment upgrades</a:t>
            </a:r>
          </a:p>
        </p:txBody>
      </p:sp>
    </p:spTree>
    <p:extLst>
      <p:ext uri="{BB962C8B-B14F-4D97-AF65-F5344CB8AC3E}">
        <p14:creationId xmlns:p14="http://schemas.microsoft.com/office/powerpoint/2010/main" val="134445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Volumes (monthly 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676400"/>
            <a:ext cx="7848600" cy="3962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trauma volumes for the most recent calendar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                        </a:t>
            </a:r>
            <a:r>
              <a:rPr lang="en-US" sz="1800" i="1" dirty="0"/>
              <a:t>“</a:t>
            </a:r>
            <a:r>
              <a:rPr lang="en-US" sz="1800" b="1" i="1" dirty="0"/>
              <a:t>01-2024 Number of Trauma Registry Records  meeting Registry Inclusion” </a:t>
            </a:r>
          </a:p>
          <a:p>
            <a:pPr marL="457200" lvl="1" indent="0" algn="ctr">
              <a:buNone/>
            </a:pPr>
            <a:r>
              <a:rPr lang="en-US" sz="1800" i="1" dirty="0"/>
              <a:t>and/or</a:t>
            </a:r>
          </a:p>
          <a:p>
            <a:pPr marL="457200" lvl="1" indent="0">
              <a:buNone/>
            </a:pPr>
            <a:r>
              <a:rPr lang="en-US" sz="1800" b="1" i="1" dirty="0"/>
              <a:t>“01.5-2024 Total Number of Trauma Records in the Registry”</a:t>
            </a:r>
          </a:p>
          <a:p>
            <a:pPr marL="457200" lvl="1" indent="0">
              <a:buNone/>
            </a:pPr>
            <a:endParaRPr lang="en-US" sz="1800" b="1" i="1" dirty="0"/>
          </a:p>
          <a:p>
            <a:pPr marL="400050">
              <a:buFont typeface="+mj-lt"/>
              <a:buAutoNum type="arabicPeriod"/>
            </a:pPr>
            <a:r>
              <a:rPr lang="en-US" sz="1800" dirty="0"/>
              <a:t>To export the report, select ‘Actions’ tab, ‘Export’, and then  either ‘PNG Image’ or ‘JPG Image’.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7992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1664</Words>
  <Application>Microsoft Office PowerPoint</Application>
  <PresentationFormat>On-screen Show (4:3)</PresentationFormat>
  <Paragraphs>169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Trauma System Site Visit Presentation Template</vt:lpstr>
      <vt:lpstr>[Title Slide: HOSPITAL NAME]</vt:lpstr>
      <vt:lpstr>Trauma Program Leadership</vt:lpstr>
      <vt:lpstr>About [HOSPITAL]</vt:lpstr>
      <vt:lpstr>About [ED]</vt:lpstr>
      <vt:lpstr>About [HOSPITAL] Census &amp; Providers</vt:lpstr>
      <vt:lpstr>About [HOSPITAL] Stakeholders &amp; Specialties</vt:lpstr>
      <vt:lpstr>About [HOSPITAL] Changes</vt:lpstr>
      <vt:lpstr>Trauma Volumes (monthly trend)</vt:lpstr>
      <vt:lpstr>Trauma Volumes (annual trend)</vt:lpstr>
      <vt:lpstr>Causes of Injury</vt:lpstr>
      <vt:lpstr>Emergency Department Disposition</vt:lpstr>
      <vt:lpstr>Trauma Transfers In (trend)</vt:lpstr>
      <vt:lpstr>Trauma Transfers Out (trend)</vt:lpstr>
      <vt:lpstr>Length of Stay before Transfer (trend)</vt:lpstr>
      <vt:lpstr>Trauma Admits/Consults</vt:lpstr>
      <vt:lpstr>Trauma Team Activations (trend)</vt:lpstr>
      <vt:lpstr>Surgeon Response Time</vt:lpstr>
      <vt:lpstr>Surgeon Involvement</vt:lpstr>
      <vt:lpstr>Trauma Program Leadership  Networking</vt:lpstr>
      <vt:lpstr>Trauma Program Leadership  Education</vt:lpstr>
      <vt:lpstr>Trauma Registry</vt:lpstr>
      <vt:lpstr>BREAK for TOUR</vt:lpstr>
      <vt:lpstr>Performance Improvement Flowchart</vt:lpstr>
      <vt:lpstr>Performance Improvement Trauma Surveillance Metric Spreadsheet</vt:lpstr>
      <vt:lpstr>Performance Improvement Current Initiatives</vt:lpstr>
      <vt:lpstr>Performance Improvement Past Initiatives</vt:lpstr>
      <vt:lpstr>Current Criteria Issues</vt:lpstr>
      <vt:lpstr>Injury Prevention</vt:lpstr>
      <vt:lpstr>Final</vt:lpstr>
    </vt:vector>
  </TitlesOfParts>
  <Company>Minnesota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Visit Presentation Template</dc:title>
  <dc:creator>MDH Statewide Trauma System</dc:creator>
  <cp:lastModifiedBy>Foster, Morgan (MDH)</cp:lastModifiedBy>
  <cp:revision>87</cp:revision>
  <dcterms:created xsi:type="dcterms:W3CDTF">2011-09-19T17:20:57Z</dcterms:created>
  <dcterms:modified xsi:type="dcterms:W3CDTF">2025-02-13T21:42:15Z</dcterms:modified>
</cp:coreProperties>
</file>