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4"/>
    <p:sldMasterId id="2147483689" r:id="rId5"/>
  </p:sldMasterIdLst>
  <p:notesMasterIdLst>
    <p:notesMasterId r:id="rId16"/>
  </p:notesMasterIdLst>
  <p:handoutMasterIdLst>
    <p:handoutMasterId r:id="rId17"/>
  </p:handoutMasterIdLst>
  <p:sldIdLst>
    <p:sldId id="363" r:id="rId6"/>
    <p:sldId id="256" r:id="rId7"/>
    <p:sldId id="299" r:id="rId8"/>
    <p:sldId id="296" r:id="rId9"/>
    <p:sldId id="308" r:id="rId10"/>
    <p:sldId id="306" r:id="rId11"/>
    <p:sldId id="309" r:id="rId12"/>
    <p:sldId id="305" r:id="rId13"/>
    <p:sldId id="335" r:id="rId14"/>
    <p:sldId id="293" r:id="rId15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4825E68-1BF0-01E6-336D-A5AC3515BC55}" name="Shogren, Julie" initials="SJ" userId="S::jshogren@rti.org::b8ac11d4-25b8-47fb-add8-e9c5ea412aae" providerId="AD"/>
  <p188:author id="{68F7316A-83AE-B7B2-A017-A7CEA47DD36A}" name="Rasmussen Foster, Laura" initials="RFL" userId="S::lrasmussen@rti.org::5ad58509-b95f-4bf5-82b0-3432a84b06de" providerId="AD"/>
  <p188:author id="{4076917F-F701-3904-A764-31C026BB234F}" name="Lambert, Shari" initials="LS" userId="S::sbl@rti.org::62ef8086-de81-4226-b645-762e6e5dfc71" providerId="AD"/>
  <p188:author id="{4651B3ED-E97F-DC54-F2AD-69C4BDAF89AB}" name="Rodriguez, Christina" initials="RC" userId="S::crodriguez@rti.org::2f401fdf-ae03-47d7-866c-72e20eb50d3f" providerId="AD"/>
  <p188:author id="{646F13F0-9777-50D9-7F3D-D8D8D6B98B52}" name="Romero, Veronica (Contractor)" initials="RV(" userId="S::vromero.contractor@rti.org::8cc2934a-0480-4763-9595-e1bb6ddfe42f" providerId="AD"/>
  <p188:author id="{6AF517FE-1A42-E547-5CAE-17E735C8E471}" name="Stadd, Jessie" initials="SJ" userId="S::jstadd@rti.org::44a9573f-fddc-4716-bc25-9dc365c6924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smussen Foster, Laura" initials="RFL" lastIdx="7" clrIdx="0">
    <p:extLst>
      <p:ext uri="{19B8F6BF-5375-455C-9EA6-DF929625EA0E}">
        <p15:presenceInfo xmlns:p15="http://schemas.microsoft.com/office/powerpoint/2012/main" userId="S::lrasmussen@rti.org::5ad58509-b95f-4bf5-82b0-3432a84b06de" providerId="AD"/>
      </p:ext>
    </p:extLst>
  </p:cmAuthor>
  <p:cmAuthor id="2" name="Stadd, Jessie" initials="SJ" lastIdx="4" clrIdx="1">
    <p:extLst>
      <p:ext uri="{19B8F6BF-5375-455C-9EA6-DF929625EA0E}">
        <p15:presenceInfo xmlns:p15="http://schemas.microsoft.com/office/powerpoint/2012/main" userId="S::jstadd@rti.org::44a9573f-fddc-4716-bc25-9dc365c6924d" providerId="AD"/>
      </p:ext>
    </p:extLst>
  </p:cmAuthor>
  <p:cmAuthor id="3" name="Lambert, Shari" initials="LS" lastIdx="23" clrIdx="2">
    <p:extLst>
      <p:ext uri="{19B8F6BF-5375-455C-9EA6-DF929625EA0E}">
        <p15:presenceInfo xmlns:p15="http://schemas.microsoft.com/office/powerpoint/2012/main" userId="S::sbl@rti.org::62ef8086-de81-4226-b645-762e6e5dfc71" providerId="AD"/>
      </p:ext>
    </p:extLst>
  </p:cmAuthor>
  <p:cmAuthor id="4" name="Rodriguez, Christina" initials="RC" lastIdx="31" clrIdx="3">
    <p:extLst>
      <p:ext uri="{19B8F6BF-5375-455C-9EA6-DF929625EA0E}">
        <p15:presenceInfo xmlns:p15="http://schemas.microsoft.com/office/powerpoint/2012/main" userId="S::crodriguez@rti.org::2f401fdf-ae03-47d7-866c-72e20eb50d3f" providerId="AD"/>
      </p:ext>
    </p:extLst>
  </p:cmAuthor>
  <p:cmAuthor id="5" name="Shogren, Julie" initials="SJ" lastIdx="6" clrIdx="4">
    <p:extLst>
      <p:ext uri="{19B8F6BF-5375-455C-9EA6-DF929625EA0E}">
        <p15:presenceInfo xmlns:p15="http://schemas.microsoft.com/office/powerpoint/2012/main" userId="S::jshogren@rti.org::b8ac11d4-25b8-47fb-add8-e9c5ea412aae" providerId="AD"/>
      </p:ext>
    </p:extLst>
  </p:cmAuthor>
  <p:cmAuthor id="6" name="Davis, Dilsey" initials="DD" lastIdx="4" clrIdx="5">
    <p:extLst>
      <p:ext uri="{19B8F6BF-5375-455C-9EA6-DF929625EA0E}">
        <p15:presenceInfo xmlns:p15="http://schemas.microsoft.com/office/powerpoint/2012/main" userId="S::dmdavis@rti.org::1e93f9f0-59f1-4a82-bb40-b5dc06590de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427B"/>
    <a:srgbClr val="001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1A6A74D-45D5-46AD-B691-BBBBE49EE5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03C7BD-BD6D-46F3-B66E-839876A1000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A792E-85A3-4593-A2F8-E8FF9171A989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A0AEE-88BB-4753-8143-83F9798446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BC29EE-1C91-4C15-896C-D9A2350ED05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74EC5-1E9D-4B62-B373-60161E849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4387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CE1EB-4AC1-4CCA-9E7D-9D67868ABA72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4230C-8258-4529-832A-6A8AA1D5C3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38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64230C-8258-4529-832A-6A8AA1D5C3B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86573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62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9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42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26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758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25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27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779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64230C-8258-4529-832A-6A8AA1D5C3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gradFill flip="none" rotWithShape="1">
          <a:gsLst>
            <a:gs pos="25000">
              <a:schemeClr val="tx2"/>
            </a:gs>
            <a:gs pos="100000">
              <a:srgbClr val="133E68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19DA26-068A-491D-975B-53552061878A}"/>
              </a:ext>
            </a:extLst>
          </p:cNvPr>
          <p:cNvSpPr/>
          <p:nvPr userDrawn="1"/>
        </p:nvSpPr>
        <p:spPr>
          <a:xfrm>
            <a:off x="714045" y="1709528"/>
            <a:ext cx="3654830" cy="60501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4B9C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8D976-7CFE-4F59-A7EC-141BD6E781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100" y="2744258"/>
            <a:ext cx="5877329" cy="2211409"/>
          </a:xfrm>
        </p:spPr>
        <p:txBody>
          <a:bodyPr anchor="t">
            <a:noAutofit/>
          </a:bodyPr>
          <a:lstStyle>
            <a:lvl1pPr algn="l">
              <a:spcBef>
                <a:spcPts val="0"/>
              </a:spcBef>
              <a:spcAft>
                <a:spcPts val="2400"/>
              </a:spcAft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65009-C04E-42C8-B4F7-017855762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100" y="4866446"/>
            <a:ext cx="6229350" cy="455670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555DB51-C25A-4B81-81C9-03BDCDBC5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7230" y="1772380"/>
            <a:ext cx="3613150" cy="59213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b="1">
                <a:solidFill>
                  <a:schemeClr val="accent4"/>
                </a:solidFill>
              </a:defRPr>
            </a:lvl2pPr>
            <a:lvl3pPr marL="914400" indent="0" algn="ctr">
              <a:buNone/>
              <a:defRPr b="1">
                <a:solidFill>
                  <a:schemeClr val="accent4"/>
                </a:solidFill>
              </a:defRPr>
            </a:lvl3pPr>
            <a:lvl4pPr marL="1371600" indent="0" algn="ctr">
              <a:buNone/>
              <a:defRPr b="1">
                <a:solidFill>
                  <a:schemeClr val="accent4"/>
                </a:solidFill>
              </a:defRPr>
            </a:lvl4pPr>
            <a:lvl5pPr marL="1828800" indent="0" algn="ctr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49D6F2C-E55B-4823-82A7-788BB0E9BA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100" y="616999"/>
            <a:ext cx="6229350" cy="712788"/>
          </a:xfrm>
        </p:spPr>
        <p:txBody>
          <a:bodyPr anchor="b"/>
          <a:lstStyle>
            <a:lvl1pPr marL="0" indent="0">
              <a:buNone/>
              <a:defRPr sz="2400" b="1" cap="none" spc="1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Minnesota Department of Health">
            <a:extLst>
              <a:ext uri="{FF2B5EF4-FFF2-40B4-BE49-F238E27FC236}">
                <a16:creationId xmlns:a16="http://schemas.microsoft.com/office/drawing/2014/main" id="{BE3A48D1-5BF7-B477-F52F-A650A8D262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23" y="6093408"/>
            <a:ext cx="815767" cy="561052"/>
          </a:xfrm>
          <a:prstGeom prst="rect">
            <a:avLst/>
          </a:prstGeom>
        </p:spPr>
      </p:pic>
      <p:pic>
        <p:nvPicPr>
          <p:cNvPr id="5" name="Picture 4" descr="CDC Project Firstline">
            <a:extLst>
              <a:ext uri="{FF2B5EF4-FFF2-40B4-BE49-F238E27FC236}">
                <a16:creationId xmlns:a16="http://schemas.microsoft.com/office/drawing/2014/main" id="{E55D0238-550F-BE7A-633B-D302D80BEA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3" y="5967785"/>
            <a:ext cx="2161697" cy="811200"/>
          </a:xfrm>
          <a:prstGeom prst="rect">
            <a:avLst/>
          </a:prstGeom>
        </p:spPr>
      </p:pic>
      <p:pic>
        <p:nvPicPr>
          <p:cNvPr id="1029" name="Picture 5" descr="Patient in exam room with following: full sharps container; urine specimen on table; supplies near sink; trash can blocks vent">
            <a:extLst>
              <a:ext uri="{FF2B5EF4-FFF2-40B4-BE49-F238E27FC236}">
                <a16:creationId xmlns:a16="http://schemas.microsoft.com/office/drawing/2014/main" id="{6558503A-BEB7-CF7A-0D5F-6C198BC7F04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1" r="18266"/>
          <a:stretch/>
        </p:blipFill>
        <p:spPr bwMode="auto">
          <a:xfrm>
            <a:off x="6577244" y="-303988"/>
            <a:ext cx="8032491" cy="7720787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8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8D976-7CFE-4F59-A7EC-141BD6E781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8300" y="217461"/>
            <a:ext cx="3710704" cy="1135000"/>
          </a:xfrm>
        </p:spPr>
        <p:txBody>
          <a:bodyPr anchor="t">
            <a:noAutofit/>
          </a:bodyPr>
          <a:lstStyle>
            <a:lvl1pPr algn="l">
              <a:spcBef>
                <a:spcPts val="0"/>
              </a:spcBef>
              <a:spcAft>
                <a:spcPts val="240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65009-C04E-42C8-B4F7-017855762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8300" y="1494971"/>
            <a:ext cx="3710704" cy="2888343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venir LT Std 55 Roman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FA19AF-F11F-9F3C-771B-0B955FDA5F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88300" y="4630057"/>
            <a:ext cx="3710704" cy="1502456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Avenir LT Std 55 Roman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 marL="1828800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5" descr="Patient in exam room with following: full sharps container; urine specimen on table; supplies near sink; trash can blocks vent">
            <a:extLst>
              <a:ext uri="{FF2B5EF4-FFF2-40B4-BE49-F238E27FC236}">
                <a16:creationId xmlns:a16="http://schemas.microsoft.com/office/drawing/2014/main" id="{D6EDDFA6-9D39-6532-B1F4-093514A742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54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68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ntent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erms">
            <a:extLst>
              <a:ext uri="{FF2B5EF4-FFF2-40B4-BE49-F238E27FC236}">
                <a16:creationId xmlns:a16="http://schemas.microsoft.com/office/drawing/2014/main" id="{9C788CDF-8D2B-E982-A3B1-F661385BDB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578" y="1406688"/>
            <a:ext cx="4337422" cy="169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CAE742-9DE8-C5A3-C83C-0A171B4FC234}"/>
              </a:ext>
            </a:extLst>
          </p:cNvPr>
          <p:cNvSpPr/>
          <p:nvPr userDrawn="1"/>
        </p:nvSpPr>
        <p:spPr>
          <a:xfrm>
            <a:off x="7854578" y="2641600"/>
            <a:ext cx="4337422" cy="4216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8D976-7CFE-4F59-A7EC-141BD6E781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0175" y="176527"/>
            <a:ext cx="4030832" cy="113500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spcAft>
                <a:spcPts val="240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65009-C04E-42C8-B4F7-017855762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0175" y="3539815"/>
            <a:ext cx="4030833" cy="3318184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Avenir LT Std 55 Roman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1831C5-D2C5-6B97-A4F4-812A1DF996BB}"/>
              </a:ext>
            </a:extLst>
          </p:cNvPr>
          <p:cNvSpPr/>
          <p:nvPr userDrawn="1"/>
        </p:nvSpPr>
        <p:spPr>
          <a:xfrm>
            <a:off x="10118590" y="2769071"/>
            <a:ext cx="2000914" cy="605013"/>
          </a:xfrm>
          <a:prstGeom prst="roundRect">
            <a:avLst/>
          </a:prstGeom>
          <a:solidFill>
            <a:srgbClr val="52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4B9C8"/>
              </a:solidFill>
            </a:endParaRP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C8D4627D-65A5-CA2C-7B33-7CD48FC7C7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72913" y="2831923"/>
            <a:ext cx="1978095" cy="59213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accent4"/>
                </a:solidFill>
              </a:defRPr>
            </a:lvl2pPr>
            <a:lvl3pPr marL="914400" indent="0" algn="ctr">
              <a:buNone/>
              <a:defRPr b="1">
                <a:solidFill>
                  <a:schemeClr val="accent4"/>
                </a:solidFill>
              </a:defRPr>
            </a:lvl3pPr>
            <a:lvl4pPr marL="1371600" indent="0" algn="ctr">
              <a:buNone/>
              <a:defRPr b="1">
                <a:solidFill>
                  <a:schemeClr val="accent4"/>
                </a:solidFill>
              </a:defRPr>
            </a:lvl4pPr>
            <a:lvl5pPr marL="1828800" indent="0" algn="ctr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pic>
        <p:nvPicPr>
          <p:cNvPr id="6" name="Picture 5" descr="Patient in exam room with following: full sharps container; urine specimen on table; supplies near sink; trash can blocks vent">
            <a:extLst>
              <a:ext uri="{FF2B5EF4-FFF2-40B4-BE49-F238E27FC236}">
                <a16:creationId xmlns:a16="http://schemas.microsoft.com/office/drawing/2014/main" id="{0815DB66-04FF-05E7-00EA-7A4722012E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545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1499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A2AF4C21-DE52-04AB-A729-47003E231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3" y="4499618"/>
            <a:ext cx="670034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5E501977-A7F2-9D76-AACB-3B0ABA5F0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584" y="2155987"/>
            <a:ext cx="457200" cy="4572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70848516-2EF9-AD17-3097-8B91BE03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480" y="1576242"/>
            <a:ext cx="457200" cy="45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4" y="625269"/>
            <a:ext cx="9840038" cy="677270"/>
          </a:xfrm>
        </p:spPr>
        <p:txBody>
          <a:bodyPr anchor="b">
            <a:normAutofit/>
          </a:bodyPr>
          <a:lstStyle>
            <a:lvl1pPr>
              <a:defRPr sz="3600" cap="none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710" y="1577628"/>
            <a:ext cx="6035040" cy="457200"/>
          </a:xfrm>
        </p:spPr>
        <p:txBody>
          <a:bodyPr lIns="91440" anchor="ctr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C16C44-606D-4465-BDD0-9E94F72C5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8520" y="1478280"/>
            <a:ext cx="4569896" cy="4175760"/>
          </a:xfrm>
        </p:spPr>
        <p:txBody>
          <a:bodyPr/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  <a:lvl2pPr marL="457200" indent="0">
              <a:buNone/>
              <a:defRPr sz="1200">
                <a:solidFill>
                  <a:schemeClr val="accent4"/>
                </a:solidFill>
              </a:defRPr>
            </a:lvl2pPr>
            <a:lvl3pPr marL="914400" indent="0">
              <a:buNone/>
              <a:defRPr sz="1200">
                <a:solidFill>
                  <a:schemeClr val="accent4"/>
                </a:solidFill>
              </a:defRPr>
            </a:lvl3pPr>
            <a:lvl4pPr marL="1371600" indent="0">
              <a:buNone/>
              <a:defRPr sz="1200">
                <a:solidFill>
                  <a:schemeClr val="accent4"/>
                </a:solidFill>
              </a:defRPr>
            </a:lvl4pPr>
            <a:lvl5pPr marL="1828800" indent="0">
              <a:buNone/>
              <a:defRPr sz="12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357FA59-4967-5A6D-A0AB-3AC0D6C3840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918222" y="2163887"/>
            <a:ext cx="6035040" cy="457200"/>
          </a:xfrm>
        </p:spPr>
        <p:txBody>
          <a:bodyPr lIns="91440" anchor="ctr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F9E3666-5F1B-731C-F0C5-30CFC5413457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918222" y="2750146"/>
            <a:ext cx="6035040" cy="457200"/>
          </a:xfrm>
        </p:spPr>
        <p:txBody>
          <a:bodyPr lIns="91440" anchor="ctr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F247AC3-9D68-9706-E6D8-9452EFB20179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918222" y="3334509"/>
            <a:ext cx="6035040" cy="457200"/>
          </a:xfrm>
        </p:spPr>
        <p:txBody>
          <a:bodyPr lIns="91440" anchor="ctr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C96D949-576E-BAE8-58B8-CB9B4ED6973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222" y="3913470"/>
            <a:ext cx="6035040" cy="457200"/>
          </a:xfrm>
        </p:spPr>
        <p:txBody>
          <a:bodyPr lIns="91440" anchor="ctr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587E9F7-40A0-DC06-80BA-66972C6E9CD7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18222" y="4516783"/>
            <a:ext cx="6035040" cy="457200"/>
          </a:xfrm>
        </p:spPr>
        <p:txBody>
          <a:bodyPr lIns="91440" anchor="ctr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4B7D44-2AC6-58B7-F729-A30DD52C1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274394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5B3E10B-128A-D862-B460-EF38BDA3B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331818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1A37AD4-F916-F6A9-1C0E-C9CE37CFE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391347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258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bg>
      <p:bgPr>
        <a:gradFill flip="none" rotWithShape="1">
          <a:gsLst>
            <a:gs pos="25000">
              <a:schemeClr val="tx2"/>
            </a:gs>
            <a:gs pos="100000">
              <a:srgbClr val="133E68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19DA26-068A-491D-975B-53552061878A}"/>
              </a:ext>
            </a:extLst>
          </p:cNvPr>
          <p:cNvSpPr/>
          <p:nvPr userDrawn="1"/>
        </p:nvSpPr>
        <p:spPr>
          <a:xfrm>
            <a:off x="714045" y="1709528"/>
            <a:ext cx="3654830" cy="60501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4B9C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8D976-7CFE-4F59-A7EC-141BD6E781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3100" y="2744258"/>
            <a:ext cx="5877329" cy="2211409"/>
          </a:xfrm>
        </p:spPr>
        <p:txBody>
          <a:bodyPr anchor="t">
            <a:noAutofit/>
          </a:bodyPr>
          <a:lstStyle>
            <a:lvl1pPr algn="l">
              <a:spcBef>
                <a:spcPts val="0"/>
              </a:spcBef>
              <a:spcAft>
                <a:spcPts val="2400"/>
              </a:spcAft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65009-C04E-42C8-B4F7-017855762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3100" y="4866446"/>
            <a:ext cx="6229350" cy="455670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555DB51-C25A-4B81-81C9-03BDCDBC5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7230" y="1772380"/>
            <a:ext cx="3613150" cy="59213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b="1">
                <a:solidFill>
                  <a:schemeClr val="accent4"/>
                </a:solidFill>
              </a:defRPr>
            </a:lvl2pPr>
            <a:lvl3pPr marL="914400" indent="0" algn="ctr">
              <a:buNone/>
              <a:defRPr b="1">
                <a:solidFill>
                  <a:schemeClr val="accent4"/>
                </a:solidFill>
              </a:defRPr>
            </a:lvl3pPr>
            <a:lvl4pPr marL="1371600" indent="0" algn="ctr">
              <a:buNone/>
              <a:defRPr b="1">
                <a:solidFill>
                  <a:schemeClr val="accent4"/>
                </a:solidFill>
              </a:defRPr>
            </a:lvl4pPr>
            <a:lvl5pPr marL="1828800" indent="0" algn="ctr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E49D6F2C-E55B-4823-82A7-788BB0E9BA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3100" y="616999"/>
            <a:ext cx="6229350" cy="712788"/>
          </a:xfrm>
        </p:spPr>
        <p:txBody>
          <a:bodyPr anchor="b"/>
          <a:lstStyle>
            <a:lvl1pPr marL="0" indent="0">
              <a:buNone/>
              <a:defRPr sz="2400" b="1" cap="none" spc="100" baseline="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Minnesota Department of Health">
            <a:extLst>
              <a:ext uri="{FF2B5EF4-FFF2-40B4-BE49-F238E27FC236}">
                <a16:creationId xmlns:a16="http://schemas.microsoft.com/office/drawing/2014/main" id="{BE3A48D1-5BF7-B477-F52F-A650A8D262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23" y="6093408"/>
            <a:ext cx="815767" cy="561052"/>
          </a:xfrm>
          <a:prstGeom prst="rect">
            <a:avLst/>
          </a:prstGeom>
        </p:spPr>
      </p:pic>
      <p:pic>
        <p:nvPicPr>
          <p:cNvPr id="5" name="Picture 4" descr="CDC Project Firstline">
            <a:extLst>
              <a:ext uri="{FF2B5EF4-FFF2-40B4-BE49-F238E27FC236}">
                <a16:creationId xmlns:a16="http://schemas.microsoft.com/office/drawing/2014/main" id="{E55D0238-550F-BE7A-633B-D302D80BEA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93" y="5967785"/>
            <a:ext cx="2161697" cy="811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C57479-53C2-6106-B4AA-A65722061C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6" r="3756"/>
          <a:stretch/>
        </p:blipFill>
        <p:spPr bwMode="auto">
          <a:xfrm>
            <a:off x="6362700" y="769499"/>
            <a:ext cx="7200899" cy="680050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511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6489"/>
            <a:ext cx="10515600" cy="702457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2367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16" y="625268"/>
            <a:ext cx="5636526" cy="1622431"/>
          </a:xfrm>
        </p:spPr>
        <p:txBody>
          <a:bodyPr anchor="b">
            <a:normAutofit/>
          </a:bodyPr>
          <a:lstStyle>
            <a:lvl1pPr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114" y="2670143"/>
            <a:ext cx="5636527" cy="2610566"/>
          </a:xfrm>
        </p:spPr>
        <p:txBody>
          <a:bodyPr/>
          <a:lstStyle>
            <a:lvl1pPr marL="341313" indent="-341313">
              <a:buClr>
                <a:schemeClr val="bg1"/>
              </a:buClr>
              <a:buSzPct val="105000"/>
              <a:defRPr sz="3200">
                <a:solidFill>
                  <a:schemeClr val="bg1"/>
                </a:solidFill>
              </a:defRPr>
            </a:lvl1pPr>
            <a:lvl2pPr marL="804863" indent="-347663">
              <a:defRPr sz="3200">
                <a:solidFill>
                  <a:schemeClr val="bg1"/>
                </a:solidFill>
              </a:defRPr>
            </a:lvl2pPr>
            <a:lvl3pPr marL="1255713" indent="-341313"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29A859-2A73-4349-B0CB-83077C6CBA5C}"/>
              </a:ext>
            </a:extLst>
          </p:cNvPr>
          <p:cNvSpPr txBox="1"/>
          <p:nvPr/>
        </p:nvSpPr>
        <p:spPr>
          <a:xfrm>
            <a:off x="3074670" y="6449088"/>
            <a:ext cx="80015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Introduction to Reservoirs: Where Germs Live | Session 1: Body Reservoirs</a:t>
            </a: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6A7D95A-B3A9-4990-A841-80F7C9729FB7}"/>
              </a:ext>
            </a:extLst>
          </p:cNvPr>
          <p:cNvSpPr txBox="1">
            <a:spLocks/>
          </p:cNvSpPr>
          <p:nvPr/>
        </p:nvSpPr>
        <p:spPr>
          <a:xfrm>
            <a:off x="11353800" y="6449088"/>
            <a:ext cx="620486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026F98-229B-48B0-BECF-EA1F5459AC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FE1E84F9-EC53-4749-AE0F-F75E5BF22E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93" y="5967785"/>
            <a:ext cx="2161697" cy="811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3CB39F-26F9-B504-8FE1-DF8AF26D58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4123113" y="6449088"/>
            <a:ext cx="6953102" cy="276999"/>
          </a:xfrm>
          <a:prstGeom prst="rect">
            <a:avLst/>
          </a:prstGeom>
          <a:solidFill>
            <a:schemeClr val="tx2"/>
          </a:solidFill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Recursos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interactivos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|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¿Qué está mal con esta imagen? Estación de enfermería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 descr="Minnesota Department of Health">
            <a:extLst>
              <a:ext uri="{FF2B5EF4-FFF2-40B4-BE49-F238E27FC236}">
                <a16:creationId xmlns:a16="http://schemas.microsoft.com/office/drawing/2014/main" id="{580F15DB-7D7A-B627-7B1C-48B59CE2F9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23" y="6093408"/>
            <a:ext cx="815767" cy="5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618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74" y="269669"/>
            <a:ext cx="5636526" cy="1076532"/>
          </a:xfrm>
        </p:spPr>
        <p:txBody>
          <a:bodyPr anchor="ctr">
            <a:normAutofit/>
          </a:bodyPr>
          <a:lstStyle>
            <a:lvl1pPr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258" y="1498600"/>
            <a:ext cx="5240742" cy="4368799"/>
          </a:xfrm>
        </p:spPr>
        <p:txBody>
          <a:bodyPr/>
          <a:lstStyle>
            <a:lvl1pPr marL="341313" indent="-341313">
              <a:buClr>
                <a:schemeClr val="bg1"/>
              </a:buClr>
              <a:buSzPct val="105000"/>
              <a:defRPr sz="3200">
                <a:solidFill>
                  <a:schemeClr val="bg1"/>
                </a:solidFill>
              </a:defRPr>
            </a:lvl1pPr>
            <a:lvl2pPr marL="804863" indent="-347663">
              <a:defRPr sz="3200">
                <a:solidFill>
                  <a:schemeClr val="bg1"/>
                </a:solidFill>
              </a:defRPr>
            </a:lvl2pPr>
            <a:lvl3pPr marL="1255713" indent="-341313"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D18B3E3-5FD9-48AB-83B0-C2461B8B0C64}"/>
              </a:ext>
            </a:extLst>
          </p:cNvPr>
          <p:cNvSpPr txBox="1">
            <a:spLocks/>
          </p:cNvSpPr>
          <p:nvPr/>
        </p:nvSpPr>
        <p:spPr>
          <a:xfrm>
            <a:off x="11353800" y="6449088"/>
            <a:ext cx="620486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026F98-229B-48B0-BECF-EA1F5459AC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C332090-8D34-40F5-8376-CBD289BD2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93" y="5967785"/>
            <a:ext cx="2161697" cy="811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2DCDB9-9171-426F-AB56-4BB6A495C4CB}"/>
              </a:ext>
            </a:extLst>
          </p:cNvPr>
          <p:cNvSpPr txBox="1"/>
          <p:nvPr/>
        </p:nvSpPr>
        <p:spPr>
          <a:xfrm>
            <a:off x="2893483" y="6449088"/>
            <a:ext cx="81827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Introduction to Reservoirs: Where Germs Live | Session 1: Body Reservoirs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E98499-D4D8-E953-A135-B2A2B9EEE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4123113" y="6449088"/>
            <a:ext cx="6953102" cy="276999"/>
          </a:xfrm>
          <a:prstGeom prst="rect">
            <a:avLst/>
          </a:prstGeom>
          <a:solidFill>
            <a:srgbClr val="123E67"/>
          </a:solidFill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Recursos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interactivos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|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¿Qué está mal con esta imagen? Estación de enfermería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 descr="Minnesota Department of Health">
            <a:extLst>
              <a:ext uri="{FF2B5EF4-FFF2-40B4-BE49-F238E27FC236}">
                <a16:creationId xmlns:a16="http://schemas.microsoft.com/office/drawing/2014/main" id="{66BD6D8D-275B-B313-C77D-A0085DABF6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23" y="6093408"/>
            <a:ext cx="815767" cy="5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388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4" y="625269"/>
            <a:ext cx="9840038" cy="677270"/>
          </a:xfrm>
        </p:spPr>
        <p:txBody>
          <a:bodyPr anchor="b">
            <a:normAutofit/>
          </a:bodyPr>
          <a:lstStyle>
            <a:lvl1pPr>
              <a:defRPr sz="3600" cap="none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478280"/>
            <a:ext cx="5593080" cy="4175760"/>
          </a:xfrm>
        </p:spPr>
        <p:txBody>
          <a:bodyPr lIns="91440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CF18F8-4EFD-4FA6-B38A-404879F860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93" y="5968335"/>
            <a:ext cx="2161697" cy="81119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C16C44-606D-4465-BDD0-9E94F72C5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8520" y="1478280"/>
            <a:ext cx="4343400" cy="4175760"/>
          </a:xfrm>
        </p:spPr>
        <p:txBody>
          <a:bodyPr/>
          <a:lstStyle>
            <a:lvl1pPr>
              <a:defRPr sz="2000">
                <a:solidFill>
                  <a:schemeClr val="accent4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2000">
                <a:solidFill>
                  <a:schemeClr val="accent4"/>
                </a:solidFill>
              </a:defRPr>
            </a:lvl3pPr>
            <a:lvl4pPr>
              <a:defRPr sz="2000">
                <a:solidFill>
                  <a:schemeClr val="accent4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8574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5" y="633269"/>
            <a:ext cx="10356111" cy="929211"/>
          </a:xfrm>
        </p:spPr>
        <p:txBody>
          <a:bodyPr anchor="b">
            <a:noAutofit/>
          </a:bodyPr>
          <a:lstStyle>
            <a:lvl1pPr>
              <a:defRPr sz="3200" cap="none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752563"/>
            <a:ext cx="10356111" cy="3055162"/>
          </a:xfrm>
        </p:spPr>
        <p:txBody>
          <a:bodyPr lIns="91440"/>
          <a:lstStyle>
            <a:lvl1pPr marL="342900" indent="-342900">
              <a:spcBef>
                <a:spcPts val="1200"/>
              </a:spcBef>
              <a:buClr>
                <a:schemeClr val="accent4"/>
              </a:buClr>
              <a:buSzPct val="10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accent4"/>
                </a:solidFill>
              </a:defRPr>
            </a:lvl1pPr>
            <a:lvl2pPr marL="800100" indent="-342900"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accent4"/>
                </a:solidFill>
              </a:defRPr>
            </a:lvl2pPr>
            <a:lvl3pPr marL="1257300" indent="-342900">
              <a:spcBef>
                <a:spcPts val="12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4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2800">
                <a:solidFill>
                  <a:schemeClr val="accent4"/>
                </a:solidFill>
              </a:defRPr>
            </a:lvl4pPr>
            <a:lvl5pPr marL="2171700" indent="-342900">
              <a:buFont typeface="Century Gothic" panose="020B0502020202020204" pitchFamily="34" charset="0"/>
              <a:buChar char="―"/>
              <a:defRPr sz="2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CF18F8-4EFD-4FA6-B38A-404879F860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93" y="5968335"/>
            <a:ext cx="2161697" cy="811199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9C8C380F-9274-4684-A206-31C6D1D77308}"/>
              </a:ext>
            </a:extLst>
          </p:cNvPr>
          <p:cNvSpPr/>
          <p:nvPr/>
        </p:nvSpPr>
        <p:spPr>
          <a:xfrm>
            <a:off x="5819297" y="0"/>
            <a:ext cx="6305782" cy="5897880"/>
          </a:xfrm>
          <a:prstGeom prst="parallelogram">
            <a:avLst>
              <a:gd name="adj" fmla="val 34354"/>
            </a:avLst>
          </a:prstGeom>
          <a:solidFill>
            <a:schemeClr val="bg1">
              <a:lumMod val="6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56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5" y="633269"/>
            <a:ext cx="10356111" cy="929211"/>
          </a:xfrm>
        </p:spPr>
        <p:txBody>
          <a:bodyPr anchor="b">
            <a:noAutofit/>
          </a:bodyPr>
          <a:lstStyle>
            <a:lvl1pPr>
              <a:defRPr sz="3200" cap="none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752563"/>
            <a:ext cx="10356111" cy="3055162"/>
          </a:xfrm>
        </p:spPr>
        <p:txBody>
          <a:bodyPr lIns="91440"/>
          <a:lstStyle>
            <a:lvl1pPr marL="342900" indent="-342900">
              <a:spcBef>
                <a:spcPts val="1200"/>
              </a:spcBef>
              <a:buClr>
                <a:schemeClr val="accent4"/>
              </a:buClr>
              <a:buSzPct val="10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accent4"/>
                </a:solidFill>
              </a:defRPr>
            </a:lvl1pPr>
            <a:lvl2pPr marL="800100" indent="-342900"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accent4"/>
                </a:solidFill>
              </a:defRPr>
            </a:lvl2pPr>
            <a:lvl3pPr marL="1257300" indent="-342900">
              <a:spcBef>
                <a:spcPts val="12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4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2800">
                <a:solidFill>
                  <a:schemeClr val="accent4"/>
                </a:solidFill>
              </a:defRPr>
            </a:lvl4pPr>
            <a:lvl5pPr marL="2171700" indent="-342900">
              <a:buFont typeface="Century Gothic" panose="020B0502020202020204" pitchFamily="34" charset="0"/>
              <a:buChar char="―"/>
              <a:defRPr sz="2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CF18F8-4EFD-4FA6-B38A-404879F860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93" y="5968335"/>
            <a:ext cx="2161697" cy="8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81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56489"/>
            <a:ext cx="10515600" cy="702457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0914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16" y="1257157"/>
            <a:ext cx="5800299" cy="568322"/>
          </a:xfrm>
        </p:spPr>
        <p:txBody>
          <a:bodyPr>
            <a:noAutofit/>
          </a:bodyPr>
          <a:lstStyle>
            <a:lvl1pPr>
              <a:defRPr sz="2800" cap="none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116" y="1986883"/>
            <a:ext cx="5800299" cy="3248056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chemeClr val="accent4"/>
              </a:buClr>
              <a:buSzPct val="120000"/>
              <a:defRPr sz="2400">
                <a:solidFill>
                  <a:srgbClr val="002060"/>
                </a:solidFill>
              </a:defRPr>
            </a:lvl1pPr>
            <a:lvl2pPr marL="685800" indent="-228600">
              <a:spcBef>
                <a:spcPts val="600"/>
              </a:spcBef>
              <a:buClr>
                <a:schemeClr val="accent4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002060"/>
                </a:solidFill>
              </a:defRPr>
            </a:lvl2pPr>
            <a:lvl3pPr marL="1143000" indent="-228600">
              <a:spcBef>
                <a:spcPts val="600"/>
              </a:spcBef>
              <a:buFont typeface="Wingdings" panose="05000000000000000000" pitchFamily="2" charset="2"/>
              <a:buChar char="§"/>
              <a:defRPr sz="2400">
                <a:solidFill>
                  <a:srgbClr val="002060"/>
                </a:solidFill>
              </a:defRPr>
            </a:lvl3pPr>
            <a:lvl4pPr>
              <a:spcBef>
                <a:spcPts val="600"/>
              </a:spcBef>
              <a:buClr>
                <a:schemeClr val="accent4"/>
              </a:buClr>
              <a:defRPr sz="2400">
                <a:solidFill>
                  <a:srgbClr val="002060"/>
                </a:solidFill>
              </a:defRPr>
            </a:lvl4pPr>
            <a:lvl5pPr>
              <a:spcBef>
                <a:spcPts val="600"/>
              </a:spcBef>
              <a:buClr>
                <a:schemeClr val="accent4"/>
              </a:buClr>
              <a:defRPr sz="24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" name="Graphic 31">
            <a:extLst>
              <a:ext uri="{FF2B5EF4-FFF2-40B4-BE49-F238E27FC236}">
                <a16:creationId xmlns:a16="http://schemas.microsoft.com/office/drawing/2014/main" id="{F9E38471-E19F-4F2A-B932-9947CAF83CC5}"/>
              </a:ext>
            </a:extLst>
          </p:cNvPr>
          <p:cNvGrpSpPr/>
          <p:nvPr userDrawn="1"/>
        </p:nvGrpSpPr>
        <p:grpSpPr>
          <a:xfrm>
            <a:off x="8637993" y="2588202"/>
            <a:ext cx="2947520" cy="1910195"/>
            <a:chOff x="8564251" y="2410144"/>
            <a:chExt cx="2947520" cy="1910195"/>
          </a:xfrm>
          <a:effectLst>
            <a:outerShdw blurRad="330200" dist="203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2A9D07-2053-4372-A795-43A4CDDF8EEB}"/>
                </a:ext>
              </a:extLst>
            </p:cNvPr>
            <p:cNvSpPr/>
            <p:nvPr/>
          </p:nvSpPr>
          <p:spPr>
            <a:xfrm>
              <a:off x="9392846" y="3384216"/>
              <a:ext cx="483873" cy="534475"/>
            </a:xfrm>
            <a:custGeom>
              <a:avLst/>
              <a:gdLst>
                <a:gd name="connsiteX0" fmla="*/ 151803 w 483873"/>
                <a:gd name="connsiteY0" fmla="*/ 0 h 534475"/>
                <a:gd name="connsiteX1" fmla="*/ 0 w 483873"/>
                <a:gd name="connsiteY1" fmla="*/ 433273 h 534475"/>
                <a:gd name="connsiteX2" fmla="*/ 22138 w 483873"/>
                <a:gd name="connsiteY2" fmla="*/ 534475 h 534475"/>
                <a:gd name="connsiteX3" fmla="*/ 483874 w 483873"/>
                <a:gd name="connsiteY3" fmla="*/ 183429 h 5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73" h="534475">
                  <a:moveTo>
                    <a:pt x="151803" y="0"/>
                  </a:moveTo>
                  <a:lnTo>
                    <a:pt x="0" y="433273"/>
                  </a:lnTo>
                  <a:lnTo>
                    <a:pt x="22138" y="534475"/>
                  </a:lnTo>
                  <a:lnTo>
                    <a:pt x="483874" y="183429"/>
                  </a:lnTo>
                  <a:close/>
                </a:path>
              </a:pathLst>
            </a:custGeom>
            <a:solidFill>
              <a:srgbClr val="E8AA55"/>
            </a:solidFill>
            <a:ln w="31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32D5694-4AF4-4756-92CB-0E9661F0EB4F}"/>
                </a:ext>
              </a:extLst>
            </p:cNvPr>
            <p:cNvSpPr/>
            <p:nvPr/>
          </p:nvSpPr>
          <p:spPr>
            <a:xfrm>
              <a:off x="8564251" y="2410144"/>
              <a:ext cx="2947520" cy="1910195"/>
            </a:xfrm>
            <a:custGeom>
              <a:avLst/>
              <a:gdLst>
                <a:gd name="connsiteX0" fmla="*/ 0 w 2947520"/>
                <a:gd name="connsiteY0" fmla="*/ 338395 h 1910195"/>
                <a:gd name="connsiteX1" fmla="*/ 2172689 w 2947520"/>
                <a:gd name="connsiteY1" fmla="*/ 1910195 h 1910195"/>
                <a:gd name="connsiteX2" fmla="*/ 2947520 w 2947520"/>
                <a:gd name="connsiteY2" fmla="*/ 0 h 191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7520" h="1910195">
                  <a:moveTo>
                    <a:pt x="0" y="338395"/>
                  </a:moveTo>
                  <a:lnTo>
                    <a:pt x="2172689" y="1910195"/>
                  </a:lnTo>
                  <a:lnTo>
                    <a:pt x="2947520" y="0"/>
                  </a:lnTo>
                  <a:close/>
                </a:path>
              </a:pathLst>
            </a:custGeom>
            <a:solidFill>
              <a:srgbClr val="F4D6AE"/>
            </a:solidFill>
            <a:ln w="31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6983AB6-2033-46D1-93FF-B72E4CDD3966}"/>
                </a:ext>
              </a:extLst>
            </p:cNvPr>
            <p:cNvSpPr/>
            <p:nvPr/>
          </p:nvSpPr>
          <p:spPr>
            <a:xfrm>
              <a:off x="9187279" y="2410144"/>
              <a:ext cx="2324492" cy="1508548"/>
            </a:xfrm>
            <a:custGeom>
              <a:avLst/>
              <a:gdLst>
                <a:gd name="connsiteX0" fmla="*/ 0 w 2324492"/>
                <a:gd name="connsiteY0" fmla="*/ 787481 h 1508548"/>
                <a:gd name="connsiteX1" fmla="*/ 2324493 w 2324492"/>
                <a:gd name="connsiteY1" fmla="*/ 0 h 1508548"/>
                <a:gd name="connsiteX2" fmla="*/ 407972 w 2324492"/>
                <a:gd name="connsiteY2" fmla="*/ 1084763 h 1508548"/>
                <a:gd name="connsiteX3" fmla="*/ 227706 w 2324492"/>
                <a:gd name="connsiteY3" fmla="*/ 1508548 h 150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4492" h="1508548">
                  <a:moveTo>
                    <a:pt x="0" y="787481"/>
                  </a:moveTo>
                  <a:lnTo>
                    <a:pt x="2324493" y="0"/>
                  </a:lnTo>
                  <a:lnTo>
                    <a:pt x="407972" y="1084763"/>
                  </a:lnTo>
                  <a:lnTo>
                    <a:pt x="227706" y="1508548"/>
                  </a:lnTo>
                  <a:close/>
                </a:path>
              </a:pathLst>
            </a:custGeom>
            <a:solidFill>
              <a:srgbClr val="E8AA55"/>
            </a:solidFill>
            <a:ln w="31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5BE3F47-4DB7-46E1-BC8F-E957DD4F3D83}"/>
              </a:ext>
            </a:extLst>
          </p:cNvPr>
          <p:cNvSpPr txBox="1"/>
          <p:nvPr userDrawn="1"/>
        </p:nvSpPr>
        <p:spPr>
          <a:xfrm>
            <a:off x="3657600" y="6449088"/>
            <a:ext cx="7418614" cy="27699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Introduction to Reservoirs: Where Germs Live | Session 1: Body Reservoirs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1F6F58-BCEE-45B3-A2DB-C8C6806DEAF6}"/>
              </a:ext>
            </a:extLst>
          </p:cNvPr>
          <p:cNvSpPr txBox="1">
            <a:spLocks/>
          </p:cNvSpPr>
          <p:nvPr userDrawn="1"/>
        </p:nvSpPr>
        <p:spPr>
          <a:xfrm>
            <a:off x="11353800" y="6449088"/>
            <a:ext cx="620486" cy="276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026F98-229B-48B0-BECF-EA1F5459AC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166289D1-8786-4C68-95F8-634BE7572C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93" y="5967785"/>
            <a:ext cx="2161697" cy="811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7449AD0-0ADF-4F42-A07C-B58C33CCA31A}"/>
              </a:ext>
            </a:extLst>
          </p:cNvPr>
          <p:cNvSpPr/>
          <p:nvPr userDrawn="1"/>
        </p:nvSpPr>
        <p:spPr>
          <a:xfrm>
            <a:off x="0" y="5894736"/>
            <a:ext cx="217714" cy="9632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79F784-D0E5-33C6-6C09-5575F91BC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4123113" y="6449088"/>
            <a:ext cx="6953102" cy="276999"/>
          </a:xfrm>
          <a:prstGeom prst="rect">
            <a:avLst/>
          </a:prstGeom>
          <a:solidFill>
            <a:srgbClr val="123E67"/>
          </a:solidFill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Recursos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interactivos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|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¿Qué está mal con esta imagen? Estación de enfermería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 descr="Minnesota Department of Health">
            <a:extLst>
              <a:ext uri="{FF2B5EF4-FFF2-40B4-BE49-F238E27FC236}">
                <a16:creationId xmlns:a16="http://schemas.microsoft.com/office/drawing/2014/main" id="{30CDCE34-81C5-0EB3-5CE6-916401F57B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23" y="6093408"/>
            <a:ext cx="815767" cy="5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70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19DA26-068A-491D-975B-53552061878A}"/>
              </a:ext>
            </a:extLst>
          </p:cNvPr>
          <p:cNvSpPr/>
          <p:nvPr userDrawn="1"/>
        </p:nvSpPr>
        <p:spPr>
          <a:xfrm>
            <a:off x="8181645" y="6066023"/>
            <a:ext cx="3654830" cy="60501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4B9C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8D976-7CFE-4F59-A7EC-141BD6E781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91399" y="725168"/>
            <a:ext cx="4307606" cy="1135000"/>
          </a:xfrm>
        </p:spPr>
        <p:txBody>
          <a:bodyPr anchor="t">
            <a:noAutofit/>
          </a:bodyPr>
          <a:lstStyle>
            <a:lvl1pPr algn="l">
              <a:spcBef>
                <a:spcPts val="0"/>
              </a:spcBef>
              <a:spcAft>
                <a:spcPts val="2400"/>
              </a:spcAft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65009-C04E-42C8-B4F7-017855762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1399" y="2041284"/>
            <a:ext cx="4000501" cy="277543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venir LT Std 55 Roman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555DB51-C25A-4B81-81C9-03BDCDBC5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81645" y="6157129"/>
            <a:ext cx="3613150" cy="59213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b="1">
                <a:solidFill>
                  <a:schemeClr val="accent4"/>
                </a:solidFill>
              </a:defRPr>
            </a:lvl2pPr>
            <a:lvl3pPr marL="914400" indent="0" algn="ctr">
              <a:buNone/>
              <a:defRPr b="1">
                <a:solidFill>
                  <a:schemeClr val="accent4"/>
                </a:solidFill>
              </a:defRPr>
            </a:lvl3pPr>
            <a:lvl4pPr marL="1371600" indent="0" algn="ctr">
              <a:buNone/>
              <a:defRPr b="1">
                <a:solidFill>
                  <a:schemeClr val="accent4"/>
                </a:solidFill>
              </a:defRPr>
            </a:lvl4pPr>
            <a:lvl5pPr marL="1828800" indent="0" algn="ctr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590607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8D976-7CFE-4F59-A7EC-141BD6E781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88300" y="217461"/>
            <a:ext cx="3710704" cy="1135000"/>
          </a:xfrm>
        </p:spPr>
        <p:txBody>
          <a:bodyPr anchor="t">
            <a:noAutofit/>
          </a:bodyPr>
          <a:lstStyle>
            <a:lvl1pPr algn="l">
              <a:spcBef>
                <a:spcPts val="0"/>
              </a:spcBef>
              <a:spcAft>
                <a:spcPts val="240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65009-C04E-42C8-B4F7-017855762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8300" y="1494971"/>
            <a:ext cx="3710704" cy="2888343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venir LT Std 55 Roman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FA19AF-F11F-9F3C-771B-0B955FDA5F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88300" y="4630057"/>
            <a:ext cx="3710704" cy="1502456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Avenir LT Std 55 Roman"/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 marL="1828800" indent="0"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0421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ntent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mida parcialmente consumida en el escritorio">
            <a:extLst>
              <a:ext uri="{FF2B5EF4-FFF2-40B4-BE49-F238E27FC236}">
                <a16:creationId xmlns:a16="http://schemas.microsoft.com/office/drawing/2014/main" id="{67CA8BF6-E25C-82C1-C86F-07F4945EE3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2" y="0"/>
            <a:ext cx="7854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Germs">
            <a:extLst>
              <a:ext uri="{FF2B5EF4-FFF2-40B4-BE49-F238E27FC236}">
                <a16:creationId xmlns:a16="http://schemas.microsoft.com/office/drawing/2014/main" id="{9C788CDF-8D2B-E982-A3B1-F661385BDBE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578" y="1406688"/>
            <a:ext cx="4337422" cy="169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CAE742-9DE8-C5A3-C83C-0A171B4FC234}"/>
              </a:ext>
            </a:extLst>
          </p:cNvPr>
          <p:cNvSpPr/>
          <p:nvPr userDrawn="1"/>
        </p:nvSpPr>
        <p:spPr>
          <a:xfrm>
            <a:off x="7854578" y="2641600"/>
            <a:ext cx="4337422" cy="4216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8D976-7CFE-4F59-A7EC-141BD6E781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020175" y="176527"/>
            <a:ext cx="4030832" cy="1135000"/>
          </a:xfrm>
        </p:spPr>
        <p:txBody>
          <a:bodyPr anchor="ctr">
            <a:noAutofit/>
          </a:bodyPr>
          <a:lstStyle>
            <a:lvl1pPr algn="ctr">
              <a:spcBef>
                <a:spcPts val="0"/>
              </a:spcBef>
              <a:spcAft>
                <a:spcPts val="240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65009-C04E-42C8-B4F7-017855762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0175" y="3539815"/>
            <a:ext cx="4030833" cy="3318184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tx1"/>
                </a:solidFill>
                <a:latin typeface="Avenir LT Std 55 Roman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51831C5-D2C5-6B97-A4F4-812A1DF996BB}"/>
              </a:ext>
            </a:extLst>
          </p:cNvPr>
          <p:cNvSpPr/>
          <p:nvPr userDrawn="1"/>
        </p:nvSpPr>
        <p:spPr>
          <a:xfrm>
            <a:off x="10118590" y="2769071"/>
            <a:ext cx="2000914" cy="605013"/>
          </a:xfrm>
          <a:prstGeom prst="roundRect">
            <a:avLst/>
          </a:prstGeom>
          <a:solidFill>
            <a:srgbClr val="52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4B9C8"/>
              </a:solidFill>
            </a:endParaRPr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C8D4627D-65A5-CA2C-7B33-7CD48FC7C7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72913" y="2831923"/>
            <a:ext cx="1978095" cy="59213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b="1">
                <a:solidFill>
                  <a:schemeClr val="accent4"/>
                </a:solidFill>
              </a:defRPr>
            </a:lvl2pPr>
            <a:lvl3pPr marL="914400" indent="0" algn="ctr">
              <a:buNone/>
              <a:defRPr b="1">
                <a:solidFill>
                  <a:schemeClr val="accent4"/>
                </a:solidFill>
              </a:defRPr>
            </a:lvl3pPr>
            <a:lvl4pPr marL="1371600" indent="0" algn="ctr">
              <a:buNone/>
              <a:defRPr b="1">
                <a:solidFill>
                  <a:schemeClr val="accent4"/>
                </a:solidFill>
              </a:defRPr>
            </a:lvl4pPr>
            <a:lvl5pPr marL="1828800" indent="0" algn="ctr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3620174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>
            <a:extLst>
              <a:ext uri="{FF2B5EF4-FFF2-40B4-BE49-F238E27FC236}">
                <a16:creationId xmlns:a16="http://schemas.microsoft.com/office/drawing/2014/main" id="{A2AF4C21-DE52-04AB-A729-47003E231D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63" y="4499618"/>
            <a:ext cx="670034" cy="50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5E501977-A7F2-9D76-AACB-3B0ABA5F00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3584" y="2155987"/>
            <a:ext cx="457200" cy="4572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70848516-2EF9-AD17-3097-8B91BE037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1480" y="1576242"/>
            <a:ext cx="457200" cy="457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4" y="625269"/>
            <a:ext cx="9840038" cy="677270"/>
          </a:xfrm>
        </p:spPr>
        <p:txBody>
          <a:bodyPr anchor="b">
            <a:normAutofit/>
          </a:bodyPr>
          <a:lstStyle>
            <a:lvl1pPr>
              <a:defRPr sz="3600" cap="none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710" y="1577628"/>
            <a:ext cx="6035040" cy="457200"/>
          </a:xfrm>
        </p:spPr>
        <p:txBody>
          <a:bodyPr lIns="91440" anchor="ctr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C16C44-606D-4465-BDD0-9E94F72C5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8520" y="1478280"/>
            <a:ext cx="4569896" cy="4175760"/>
          </a:xfrm>
        </p:spPr>
        <p:txBody>
          <a:bodyPr/>
          <a:lstStyle>
            <a:lvl1pPr marL="0" indent="0">
              <a:buNone/>
              <a:defRPr sz="1200">
                <a:solidFill>
                  <a:schemeClr val="accent4"/>
                </a:solidFill>
              </a:defRPr>
            </a:lvl1pPr>
            <a:lvl2pPr marL="457200" indent="0">
              <a:buNone/>
              <a:defRPr sz="1200">
                <a:solidFill>
                  <a:schemeClr val="accent4"/>
                </a:solidFill>
              </a:defRPr>
            </a:lvl2pPr>
            <a:lvl3pPr marL="914400" indent="0">
              <a:buNone/>
              <a:defRPr sz="1200">
                <a:solidFill>
                  <a:schemeClr val="accent4"/>
                </a:solidFill>
              </a:defRPr>
            </a:lvl3pPr>
            <a:lvl4pPr marL="1371600" indent="0">
              <a:buNone/>
              <a:defRPr sz="1200">
                <a:solidFill>
                  <a:schemeClr val="accent4"/>
                </a:solidFill>
              </a:defRPr>
            </a:lvl4pPr>
            <a:lvl5pPr marL="1828800" indent="0">
              <a:buNone/>
              <a:defRPr sz="12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357FA59-4967-5A6D-A0AB-3AC0D6C3840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918222" y="2163887"/>
            <a:ext cx="6035040" cy="457200"/>
          </a:xfrm>
        </p:spPr>
        <p:txBody>
          <a:bodyPr lIns="91440" anchor="ctr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1F9E3666-5F1B-731C-F0C5-30CFC5413457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918222" y="2750146"/>
            <a:ext cx="6035040" cy="457200"/>
          </a:xfrm>
        </p:spPr>
        <p:txBody>
          <a:bodyPr lIns="91440" anchor="ctr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F247AC3-9D68-9706-E6D8-9452EFB20179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918222" y="3334509"/>
            <a:ext cx="6035040" cy="457200"/>
          </a:xfrm>
        </p:spPr>
        <p:txBody>
          <a:bodyPr lIns="91440" anchor="ctr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3C96D949-576E-BAE8-58B8-CB9B4ED6973A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18222" y="3913470"/>
            <a:ext cx="6035040" cy="457200"/>
          </a:xfrm>
        </p:spPr>
        <p:txBody>
          <a:bodyPr lIns="91440" anchor="ctr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587E9F7-40A0-DC06-80BA-66972C6E9CD7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18222" y="4516783"/>
            <a:ext cx="6035040" cy="457200"/>
          </a:xfrm>
        </p:spPr>
        <p:txBody>
          <a:bodyPr lIns="91440" anchor="ctr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16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84B7D44-2AC6-58B7-F729-A30DD52C1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274394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5B3E10B-128A-D862-B460-EF38BDA3B6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331818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1A37AD4-F916-F6A9-1C0E-C9CE37CFE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" y="391347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4187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H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5" y="633269"/>
            <a:ext cx="10356111" cy="929211"/>
          </a:xfrm>
        </p:spPr>
        <p:txBody>
          <a:bodyPr anchor="b">
            <a:noAutofit/>
          </a:bodyPr>
          <a:lstStyle>
            <a:lvl1pPr>
              <a:defRPr sz="3200" cap="none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752563"/>
            <a:ext cx="10356111" cy="3055162"/>
          </a:xfrm>
        </p:spPr>
        <p:txBody>
          <a:bodyPr lIns="91440"/>
          <a:lstStyle>
            <a:lvl1pPr marL="342900" indent="-342900">
              <a:spcBef>
                <a:spcPts val="1200"/>
              </a:spcBef>
              <a:buClr>
                <a:schemeClr val="accent4"/>
              </a:buClr>
              <a:buSzPct val="10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accent4"/>
                </a:solidFill>
              </a:defRPr>
            </a:lvl1pPr>
            <a:lvl2pPr marL="800100" indent="-342900"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accent4"/>
                </a:solidFill>
              </a:defRPr>
            </a:lvl2pPr>
            <a:lvl3pPr marL="1257300" indent="-342900">
              <a:spcBef>
                <a:spcPts val="12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4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2800">
                <a:solidFill>
                  <a:schemeClr val="accent4"/>
                </a:solidFill>
              </a:defRPr>
            </a:lvl4pPr>
            <a:lvl5pPr marL="2171700" indent="-342900">
              <a:buFont typeface="Century Gothic" panose="020B0502020202020204" pitchFamily="34" charset="0"/>
              <a:buChar char="―"/>
              <a:defRPr sz="2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9C8C380F-9274-4684-A206-31C6D1D77308}"/>
              </a:ext>
            </a:extLst>
          </p:cNvPr>
          <p:cNvSpPr/>
          <p:nvPr/>
        </p:nvSpPr>
        <p:spPr>
          <a:xfrm>
            <a:off x="5819297" y="0"/>
            <a:ext cx="6305782" cy="5897880"/>
          </a:xfrm>
          <a:prstGeom prst="parallelogram">
            <a:avLst>
              <a:gd name="adj" fmla="val 34354"/>
            </a:avLst>
          </a:prstGeom>
          <a:solidFill>
            <a:schemeClr val="bg1">
              <a:lumMod val="6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263FA4-BB70-BB63-10F1-E9E36F89E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4123112" y="6449088"/>
            <a:ext cx="7921105" cy="276999"/>
          </a:xfrm>
          <a:prstGeom prst="rect">
            <a:avLst/>
          </a:prstGeom>
          <a:solidFill>
            <a:srgbClr val="123E67"/>
          </a:solidFill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7283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16" y="625268"/>
            <a:ext cx="5636526" cy="1622431"/>
          </a:xfrm>
        </p:spPr>
        <p:txBody>
          <a:bodyPr anchor="b">
            <a:normAutofit/>
          </a:bodyPr>
          <a:lstStyle>
            <a:lvl1pPr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114" y="2670143"/>
            <a:ext cx="5636527" cy="2610566"/>
          </a:xfrm>
        </p:spPr>
        <p:txBody>
          <a:bodyPr/>
          <a:lstStyle>
            <a:lvl1pPr marL="341313" indent="-341313">
              <a:buClr>
                <a:schemeClr val="bg1"/>
              </a:buClr>
              <a:buSzPct val="105000"/>
              <a:defRPr sz="3200">
                <a:solidFill>
                  <a:schemeClr val="bg1"/>
                </a:solidFill>
              </a:defRPr>
            </a:lvl1pPr>
            <a:lvl2pPr marL="804863" indent="-347663">
              <a:defRPr sz="3200">
                <a:solidFill>
                  <a:schemeClr val="bg1"/>
                </a:solidFill>
              </a:defRPr>
            </a:lvl2pPr>
            <a:lvl3pPr marL="1255713" indent="-341313"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29A859-2A73-4349-B0CB-83077C6CBA5C}"/>
              </a:ext>
            </a:extLst>
          </p:cNvPr>
          <p:cNvSpPr txBox="1"/>
          <p:nvPr/>
        </p:nvSpPr>
        <p:spPr>
          <a:xfrm>
            <a:off x="3074670" y="6449088"/>
            <a:ext cx="80015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Recursos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interactivos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|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¿Qué está mal con esta imagen? Sala ambulatoria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E6A7D95A-B3A9-4990-A841-80F7C9729FB7}"/>
              </a:ext>
            </a:extLst>
          </p:cNvPr>
          <p:cNvSpPr txBox="1">
            <a:spLocks/>
          </p:cNvSpPr>
          <p:nvPr/>
        </p:nvSpPr>
        <p:spPr>
          <a:xfrm>
            <a:off x="11353800" y="6449088"/>
            <a:ext cx="620486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026F98-229B-48B0-BECF-EA1F5459AC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FE1E84F9-EC53-4749-AE0F-F75E5BF22E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93" y="5967785"/>
            <a:ext cx="2161697" cy="811200"/>
          </a:xfrm>
          <a:prstGeom prst="rect">
            <a:avLst/>
          </a:prstGeom>
        </p:spPr>
      </p:pic>
      <p:pic>
        <p:nvPicPr>
          <p:cNvPr id="5" name="Picture 4" descr="Minnesota Department of Health">
            <a:extLst>
              <a:ext uri="{FF2B5EF4-FFF2-40B4-BE49-F238E27FC236}">
                <a16:creationId xmlns:a16="http://schemas.microsoft.com/office/drawing/2014/main" id="{580F15DB-7D7A-B627-7B1C-48B59CE2F98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23" y="6093408"/>
            <a:ext cx="815767" cy="5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76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74" y="269669"/>
            <a:ext cx="5636526" cy="1076532"/>
          </a:xfrm>
        </p:spPr>
        <p:txBody>
          <a:bodyPr anchor="ctr">
            <a:normAutofit/>
          </a:bodyPr>
          <a:lstStyle>
            <a:lvl1pPr>
              <a:defRPr sz="360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258" y="1498600"/>
            <a:ext cx="5240742" cy="4368799"/>
          </a:xfrm>
        </p:spPr>
        <p:txBody>
          <a:bodyPr/>
          <a:lstStyle>
            <a:lvl1pPr marL="341313" indent="-341313">
              <a:buClr>
                <a:schemeClr val="bg1"/>
              </a:buClr>
              <a:buSzPct val="105000"/>
              <a:defRPr sz="3200">
                <a:solidFill>
                  <a:schemeClr val="bg1"/>
                </a:solidFill>
              </a:defRPr>
            </a:lvl1pPr>
            <a:lvl2pPr marL="804863" indent="-347663">
              <a:defRPr sz="3200">
                <a:solidFill>
                  <a:schemeClr val="bg1"/>
                </a:solidFill>
              </a:defRPr>
            </a:lvl2pPr>
            <a:lvl3pPr marL="1255713" indent="-341313">
              <a:defRPr sz="3200">
                <a:solidFill>
                  <a:schemeClr val="bg1"/>
                </a:solidFill>
              </a:defRPr>
            </a:lvl3pPr>
            <a:lvl4pPr>
              <a:defRPr sz="3200">
                <a:solidFill>
                  <a:schemeClr val="bg1"/>
                </a:solidFill>
              </a:defRPr>
            </a:lvl4pPr>
            <a:lvl5pPr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D18B3E3-5FD9-48AB-83B0-C2461B8B0C64}"/>
              </a:ext>
            </a:extLst>
          </p:cNvPr>
          <p:cNvSpPr txBox="1">
            <a:spLocks/>
          </p:cNvSpPr>
          <p:nvPr/>
        </p:nvSpPr>
        <p:spPr>
          <a:xfrm>
            <a:off x="11353800" y="6449088"/>
            <a:ext cx="620486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026F98-229B-48B0-BECF-EA1F5459AC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C332090-8D34-40F5-8376-CBD289BD21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93" y="5967785"/>
            <a:ext cx="2161697" cy="811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2DCDB9-9171-426F-AB56-4BB6A495C4CB}"/>
              </a:ext>
            </a:extLst>
          </p:cNvPr>
          <p:cNvSpPr txBox="1"/>
          <p:nvPr/>
        </p:nvSpPr>
        <p:spPr>
          <a:xfrm>
            <a:off x="2893483" y="6449088"/>
            <a:ext cx="81827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Recursos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interactivos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|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¿Qué está mal con esta imagen? Sala ambulatoria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5" name="Picture 4" descr="Minnesota Department of Health">
            <a:extLst>
              <a:ext uri="{FF2B5EF4-FFF2-40B4-BE49-F238E27FC236}">
                <a16:creationId xmlns:a16="http://schemas.microsoft.com/office/drawing/2014/main" id="{66BD6D8D-275B-B313-C77D-A0085DABF6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23" y="6093408"/>
            <a:ext cx="815767" cy="5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354" y="625269"/>
            <a:ext cx="9840038" cy="677270"/>
          </a:xfrm>
        </p:spPr>
        <p:txBody>
          <a:bodyPr anchor="b">
            <a:normAutofit/>
          </a:bodyPr>
          <a:lstStyle>
            <a:lvl1pPr>
              <a:defRPr sz="3600" cap="none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478280"/>
            <a:ext cx="5593080" cy="4175760"/>
          </a:xfrm>
        </p:spPr>
        <p:txBody>
          <a:bodyPr lIns="91440"/>
          <a:lstStyle>
            <a:lvl1pPr marL="0" indent="0">
              <a:buClr>
                <a:schemeClr val="accent4"/>
              </a:buClr>
              <a:buSzPct val="105000"/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CF18F8-4EFD-4FA6-B38A-404879F8602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93" y="5968335"/>
            <a:ext cx="2161697" cy="81119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C16C44-606D-4465-BDD0-9E94F72C53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8520" y="1478280"/>
            <a:ext cx="4343400" cy="4175760"/>
          </a:xfrm>
        </p:spPr>
        <p:txBody>
          <a:bodyPr/>
          <a:lstStyle>
            <a:lvl1pPr>
              <a:defRPr sz="2000">
                <a:solidFill>
                  <a:schemeClr val="accent4"/>
                </a:solidFill>
              </a:defRPr>
            </a:lvl1pPr>
            <a:lvl2pPr>
              <a:defRPr sz="2000">
                <a:solidFill>
                  <a:schemeClr val="accent4"/>
                </a:solidFill>
              </a:defRPr>
            </a:lvl2pPr>
            <a:lvl3pPr>
              <a:defRPr sz="2000">
                <a:solidFill>
                  <a:schemeClr val="accent4"/>
                </a:solidFill>
              </a:defRPr>
            </a:lvl3pPr>
            <a:lvl4pPr>
              <a:defRPr sz="2000">
                <a:solidFill>
                  <a:schemeClr val="accent4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63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5" y="633269"/>
            <a:ext cx="10356111" cy="929211"/>
          </a:xfrm>
        </p:spPr>
        <p:txBody>
          <a:bodyPr anchor="b">
            <a:noAutofit/>
          </a:bodyPr>
          <a:lstStyle>
            <a:lvl1pPr>
              <a:defRPr sz="3200" cap="none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752563"/>
            <a:ext cx="10356111" cy="3055162"/>
          </a:xfrm>
        </p:spPr>
        <p:txBody>
          <a:bodyPr lIns="91440"/>
          <a:lstStyle>
            <a:lvl1pPr marL="342900" indent="-342900">
              <a:spcBef>
                <a:spcPts val="1200"/>
              </a:spcBef>
              <a:buClr>
                <a:schemeClr val="accent4"/>
              </a:buClr>
              <a:buSzPct val="10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accent4"/>
                </a:solidFill>
              </a:defRPr>
            </a:lvl1pPr>
            <a:lvl2pPr marL="800100" indent="-342900"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accent4"/>
                </a:solidFill>
              </a:defRPr>
            </a:lvl2pPr>
            <a:lvl3pPr marL="1257300" indent="-342900">
              <a:spcBef>
                <a:spcPts val="12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4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2800">
                <a:solidFill>
                  <a:schemeClr val="accent4"/>
                </a:solidFill>
              </a:defRPr>
            </a:lvl4pPr>
            <a:lvl5pPr marL="2171700" indent="-342900">
              <a:buFont typeface="Century Gothic" panose="020B0502020202020204" pitchFamily="34" charset="0"/>
              <a:buChar char="―"/>
              <a:defRPr sz="2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CF18F8-4EFD-4FA6-B38A-404879F860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93" y="5968335"/>
            <a:ext cx="2161697" cy="811199"/>
          </a:xfrm>
          <a:prstGeom prst="rect">
            <a:avLst/>
          </a:prstGeom>
        </p:spPr>
      </p:pic>
      <p:sp>
        <p:nvSpPr>
          <p:cNvPr id="11" name="Parallelogram 10">
            <a:extLst>
              <a:ext uri="{FF2B5EF4-FFF2-40B4-BE49-F238E27FC236}">
                <a16:creationId xmlns:a16="http://schemas.microsoft.com/office/drawing/2014/main" id="{9C8C380F-9274-4684-A206-31C6D1D77308}"/>
              </a:ext>
            </a:extLst>
          </p:cNvPr>
          <p:cNvSpPr/>
          <p:nvPr/>
        </p:nvSpPr>
        <p:spPr>
          <a:xfrm>
            <a:off x="5819297" y="0"/>
            <a:ext cx="6305782" cy="5897880"/>
          </a:xfrm>
          <a:prstGeom prst="parallelogram">
            <a:avLst>
              <a:gd name="adj" fmla="val 34354"/>
            </a:avLst>
          </a:prstGeom>
          <a:solidFill>
            <a:schemeClr val="bg1">
              <a:lumMod val="6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8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05" y="633269"/>
            <a:ext cx="10356111" cy="929211"/>
          </a:xfrm>
        </p:spPr>
        <p:txBody>
          <a:bodyPr anchor="b">
            <a:noAutofit/>
          </a:bodyPr>
          <a:lstStyle>
            <a:lvl1pPr>
              <a:defRPr sz="3200" cap="none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752563"/>
            <a:ext cx="10356111" cy="3055162"/>
          </a:xfrm>
        </p:spPr>
        <p:txBody>
          <a:bodyPr lIns="91440"/>
          <a:lstStyle>
            <a:lvl1pPr marL="342900" indent="-342900">
              <a:spcBef>
                <a:spcPts val="1200"/>
              </a:spcBef>
              <a:buClr>
                <a:schemeClr val="accent4"/>
              </a:buClr>
              <a:buSzPct val="105000"/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400">
                <a:solidFill>
                  <a:schemeClr val="accent4"/>
                </a:solidFill>
              </a:defRPr>
            </a:lvl1pPr>
            <a:lvl2pPr marL="800100" indent="-342900"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accent4"/>
                </a:solidFill>
              </a:defRPr>
            </a:lvl2pPr>
            <a:lvl3pPr marL="1257300" indent="-342900">
              <a:spcBef>
                <a:spcPts val="1200"/>
              </a:spcBef>
              <a:buFont typeface="Wingdings" panose="05000000000000000000" pitchFamily="2" charset="2"/>
              <a:buChar char="§"/>
              <a:defRPr sz="2400">
                <a:solidFill>
                  <a:schemeClr val="accent4"/>
                </a:solidFill>
              </a:defRPr>
            </a:lvl3pPr>
            <a:lvl4pPr marL="1714500" indent="-342900">
              <a:buFont typeface="Arial" panose="020B0604020202020204" pitchFamily="34" charset="0"/>
              <a:buChar char="•"/>
              <a:defRPr sz="2800">
                <a:solidFill>
                  <a:schemeClr val="accent4"/>
                </a:solidFill>
              </a:defRPr>
            </a:lvl4pPr>
            <a:lvl5pPr marL="2171700" indent="-342900">
              <a:buFont typeface="Century Gothic" panose="020B0502020202020204" pitchFamily="34" charset="0"/>
              <a:buChar char="―"/>
              <a:defRPr sz="28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6" name="Picture 15" descr="Text&#10;&#10;Description automatically generated with medium confidence">
            <a:extLst>
              <a:ext uri="{FF2B5EF4-FFF2-40B4-BE49-F238E27FC236}">
                <a16:creationId xmlns:a16="http://schemas.microsoft.com/office/drawing/2014/main" id="{0BCF18F8-4EFD-4FA6-B38A-404879F8602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93" y="5968335"/>
            <a:ext cx="2161697" cy="8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8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78143-8616-4D2D-B87D-C6BB3694F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16" y="1257157"/>
            <a:ext cx="5800299" cy="568322"/>
          </a:xfrm>
        </p:spPr>
        <p:txBody>
          <a:bodyPr>
            <a:noAutofit/>
          </a:bodyPr>
          <a:lstStyle>
            <a:lvl1pPr>
              <a:defRPr sz="2800" cap="none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01914-28CA-4A3E-AD77-250F51D13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116" y="1986883"/>
            <a:ext cx="5800299" cy="3248056"/>
          </a:xfrm>
        </p:spPr>
        <p:txBody>
          <a:bodyPr/>
          <a:lstStyle>
            <a:lvl1pPr marL="228600" indent="-228600">
              <a:spcBef>
                <a:spcPts val="600"/>
              </a:spcBef>
              <a:buClr>
                <a:schemeClr val="accent4"/>
              </a:buClr>
              <a:buSzPct val="120000"/>
              <a:defRPr sz="2400">
                <a:solidFill>
                  <a:srgbClr val="002060"/>
                </a:solidFill>
              </a:defRPr>
            </a:lvl1pPr>
            <a:lvl2pPr marL="685800" indent="-228600">
              <a:spcBef>
                <a:spcPts val="600"/>
              </a:spcBef>
              <a:buClr>
                <a:schemeClr val="accent4"/>
              </a:buClr>
              <a:buSzPct val="80000"/>
              <a:buFont typeface="Courier New" panose="02070309020205020404" pitchFamily="49" charset="0"/>
              <a:buChar char="o"/>
              <a:defRPr sz="2400">
                <a:solidFill>
                  <a:srgbClr val="002060"/>
                </a:solidFill>
              </a:defRPr>
            </a:lvl2pPr>
            <a:lvl3pPr marL="1143000" indent="-228600">
              <a:spcBef>
                <a:spcPts val="600"/>
              </a:spcBef>
              <a:buFont typeface="Wingdings" panose="05000000000000000000" pitchFamily="2" charset="2"/>
              <a:buChar char="§"/>
              <a:defRPr sz="2400">
                <a:solidFill>
                  <a:srgbClr val="002060"/>
                </a:solidFill>
              </a:defRPr>
            </a:lvl3pPr>
            <a:lvl4pPr>
              <a:spcBef>
                <a:spcPts val="600"/>
              </a:spcBef>
              <a:buClr>
                <a:schemeClr val="accent4"/>
              </a:buClr>
              <a:defRPr sz="2400">
                <a:solidFill>
                  <a:srgbClr val="002060"/>
                </a:solidFill>
              </a:defRPr>
            </a:lvl4pPr>
            <a:lvl5pPr>
              <a:spcBef>
                <a:spcPts val="600"/>
              </a:spcBef>
              <a:buClr>
                <a:schemeClr val="accent4"/>
              </a:buClr>
              <a:defRPr sz="2400">
                <a:solidFill>
                  <a:srgbClr val="00206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7" name="Graphic 31">
            <a:extLst>
              <a:ext uri="{FF2B5EF4-FFF2-40B4-BE49-F238E27FC236}">
                <a16:creationId xmlns:a16="http://schemas.microsoft.com/office/drawing/2014/main" id="{F9E38471-E19F-4F2A-B932-9947CAF83CC5}"/>
              </a:ext>
            </a:extLst>
          </p:cNvPr>
          <p:cNvGrpSpPr/>
          <p:nvPr userDrawn="1"/>
        </p:nvGrpSpPr>
        <p:grpSpPr>
          <a:xfrm>
            <a:off x="8637993" y="2588202"/>
            <a:ext cx="2947520" cy="1910195"/>
            <a:chOff x="8564251" y="2410144"/>
            <a:chExt cx="2947520" cy="1910195"/>
          </a:xfrm>
          <a:effectLst>
            <a:outerShdw blurRad="330200" dist="2032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A2A9D07-2053-4372-A795-43A4CDDF8EEB}"/>
                </a:ext>
              </a:extLst>
            </p:cNvPr>
            <p:cNvSpPr/>
            <p:nvPr/>
          </p:nvSpPr>
          <p:spPr>
            <a:xfrm>
              <a:off x="9392846" y="3384216"/>
              <a:ext cx="483873" cy="534475"/>
            </a:xfrm>
            <a:custGeom>
              <a:avLst/>
              <a:gdLst>
                <a:gd name="connsiteX0" fmla="*/ 151803 w 483873"/>
                <a:gd name="connsiteY0" fmla="*/ 0 h 534475"/>
                <a:gd name="connsiteX1" fmla="*/ 0 w 483873"/>
                <a:gd name="connsiteY1" fmla="*/ 433273 h 534475"/>
                <a:gd name="connsiteX2" fmla="*/ 22138 w 483873"/>
                <a:gd name="connsiteY2" fmla="*/ 534475 h 534475"/>
                <a:gd name="connsiteX3" fmla="*/ 483874 w 483873"/>
                <a:gd name="connsiteY3" fmla="*/ 183429 h 534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873" h="534475">
                  <a:moveTo>
                    <a:pt x="151803" y="0"/>
                  </a:moveTo>
                  <a:lnTo>
                    <a:pt x="0" y="433273"/>
                  </a:lnTo>
                  <a:lnTo>
                    <a:pt x="22138" y="534475"/>
                  </a:lnTo>
                  <a:lnTo>
                    <a:pt x="483874" y="183429"/>
                  </a:lnTo>
                  <a:close/>
                </a:path>
              </a:pathLst>
            </a:custGeom>
            <a:solidFill>
              <a:srgbClr val="E8AA55"/>
            </a:solidFill>
            <a:ln w="31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32D5694-4AF4-4756-92CB-0E9661F0EB4F}"/>
                </a:ext>
              </a:extLst>
            </p:cNvPr>
            <p:cNvSpPr/>
            <p:nvPr/>
          </p:nvSpPr>
          <p:spPr>
            <a:xfrm>
              <a:off x="8564251" y="2410144"/>
              <a:ext cx="2947520" cy="1910195"/>
            </a:xfrm>
            <a:custGeom>
              <a:avLst/>
              <a:gdLst>
                <a:gd name="connsiteX0" fmla="*/ 0 w 2947520"/>
                <a:gd name="connsiteY0" fmla="*/ 338395 h 1910195"/>
                <a:gd name="connsiteX1" fmla="*/ 2172689 w 2947520"/>
                <a:gd name="connsiteY1" fmla="*/ 1910195 h 1910195"/>
                <a:gd name="connsiteX2" fmla="*/ 2947520 w 2947520"/>
                <a:gd name="connsiteY2" fmla="*/ 0 h 1910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47520" h="1910195">
                  <a:moveTo>
                    <a:pt x="0" y="338395"/>
                  </a:moveTo>
                  <a:lnTo>
                    <a:pt x="2172689" y="1910195"/>
                  </a:lnTo>
                  <a:lnTo>
                    <a:pt x="2947520" y="0"/>
                  </a:lnTo>
                  <a:close/>
                </a:path>
              </a:pathLst>
            </a:custGeom>
            <a:solidFill>
              <a:srgbClr val="F4D6AE"/>
            </a:solidFill>
            <a:ln w="31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6983AB6-2033-46D1-93FF-B72E4CDD3966}"/>
                </a:ext>
              </a:extLst>
            </p:cNvPr>
            <p:cNvSpPr/>
            <p:nvPr/>
          </p:nvSpPr>
          <p:spPr>
            <a:xfrm>
              <a:off x="9187279" y="2410144"/>
              <a:ext cx="2324492" cy="1508548"/>
            </a:xfrm>
            <a:custGeom>
              <a:avLst/>
              <a:gdLst>
                <a:gd name="connsiteX0" fmla="*/ 0 w 2324492"/>
                <a:gd name="connsiteY0" fmla="*/ 787481 h 1508548"/>
                <a:gd name="connsiteX1" fmla="*/ 2324493 w 2324492"/>
                <a:gd name="connsiteY1" fmla="*/ 0 h 1508548"/>
                <a:gd name="connsiteX2" fmla="*/ 407972 w 2324492"/>
                <a:gd name="connsiteY2" fmla="*/ 1084763 h 1508548"/>
                <a:gd name="connsiteX3" fmla="*/ 227706 w 2324492"/>
                <a:gd name="connsiteY3" fmla="*/ 1508548 h 1508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4492" h="1508548">
                  <a:moveTo>
                    <a:pt x="0" y="787481"/>
                  </a:moveTo>
                  <a:lnTo>
                    <a:pt x="2324493" y="0"/>
                  </a:lnTo>
                  <a:lnTo>
                    <a:pt x="407972" y="1084763"/>
                  </a:lnTo>
                  <a:lnTo>
                    <a:pt x="227706" y="1508548"/>
                  </a:lnTo>
                  <a:close/>
                </a:path>
              </a:pathLst>
            </a:custGeom>
            <a:solidFill>
              <a:srgbClr val="E8AA55"/>
            </a:solidFill>
            <a:ln w="31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5BE3F47-4DB7-46E1-BC8F-E957DD4F3D83}"/>
              </a:ext>
            </a:extLst>
          </p:cNvPr>
          <p:cNvSpPr txBox="1"/>
          <p:nvPr userDrawn="1"/>
        </p:nvSpPr>
        <p:spPr>
          <a:xfrm>
            <a:off x="3657600" y="6449088"/>
            <a:ext cx="7418614" cy="27699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Interactive Resources| What’s Wrong with this Picture: Outpatient Exam Room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31F6F58-BCEE-45B3-A2DB-C8C6806DEAF6}"/>
              </a:ext>
            </a:extLst>
          </p:cNvPr>
          <p:cNvSpPr txBox="1">
            <a:spLocks/>
          </p:cNvSpPr>
          <p:nvPr userDrawn="1"/>
        </p:nvSpPr>
        <p:spPr>
          <a:xfrm>
            <a:off x="11353800" y="6449088"/>
            <a:ext cx="620486" cy="276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026F98-229B-48B0-BECF-EA1F5459AC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166289D1-8786-4C68-95F8-634BE7572C1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93" y="5967785"/>
            <a:ext cx="2161697" cy="8112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7449AD0-0ADF-4F42-A07C-B58C33CCA31A}"/>
              </a:ext>
            </a:extLst>
          </p:cNvPr>
          <p:cNvSpPr/>
          <p:nvPr userDrawn="1"/>
        </p:nvSpPr>
        <p:spPr>
          <a:xfrm>
            <a:off x="0" y="5894736"/>
            <a:ext cx="217714" cy="9632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innesota Department of Health">
            <a:extLst>
              <a:ext uri="{FF2B5EF4-FFF2-40B4-BE49-F238E27FC236}">
                <a16:creationId xmlns:a16="http://schemas.microsoft.com/office/drawing/2014/main" id="{30CDCE34-81C5-0EB3-5CE6-916401F57BC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23" y="6093408"/>
            <a:ext cx="815767" cy="5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879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819DA26-068A-491D-975B-53552061878A}"/>
              </a:ext>
            </a:extLst>
          </p:cNvPr>
          <p:cNvSpPr/>
          <p:nvPr userDrawn="1"/>
        </p:nvSpPr>
        <p:spPr>
          <a:xfrm>
            <a:off x="8181645" y="6066023"/>
            <a:ext cx="3654830" cy="60501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4B9C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8D976-7CFE-4F59-A7EC-141BD6E7817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391399" y="725168"/>
            <a:ext cx="4307606" cy="1135000"/>
          </a:xfrm>
        </p:spPr>
        <p:txBody>
          <a:bodyPr anchor="t">
            <a:noAutofit/>
          </a:bodyPr>
          <a:lstStyle>
            <a:lvl1pPr algn="l">
              <a:spcBef>
                <a:spcPts val="0"/>
              </a:spcBef>
              <a:spcAft>
                <a:spcPts val="2400"/>
              </a:spcAft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165009-C04E-42C8-B4F7-017855762F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1399" y="2041284"/>
            <a:ext cx="4000501" cy="2775432"/>
          </a:xfrm>
        </p:spPr>
        <p:txBody>
          <a:bodyPr/>
          <a:lstStyle>
            <a:lvl1pPr marL="0" indent="0" algn="l">
              <a:buNone/>
              <a:defRPr sz="2400" b="0">
                <a:solidFill>
                  <a:schemeClr val="bg1"/>
                </a:solidFill>
                <a:latin typeface="Avenir LT Std 55 Roman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555DB51-C25A-4B81-81C9-03BDCDBC5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81645" y="6157129"/>
            <a:ext cx="3613150" cy="592137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4"/>
                </a:solidFill>
              </a:defRPr>
            </a:lvl1pPr>
            <a:lvl2pPr marL="457200" indent="0" algn="ctr">
              <a:buNone/>
              <a:defRPr b="1">
                <a:solidFill>
                  <a:schemeClr val="accent4"/>
                </a:solidFill>
              </a:defRPr>
            </a:lvl2pPr>
            <a:lvl3pPr marL="914400" indent="0" algn="ctr">
              <a:buNone/>
              <a:defRPr b="1">
                <a:solidFill>
                  <a:schemeClr val="accent4"/>
                </a:solidFill>
              </a:defRPr>
            </a:lvl3pPr>
            <a:lvl4pPr marL="1371600" indent="0" algn="ctr">
              <a:buNone/>
              <a:defRPr b="1">
                <a:solidFill>
                  <a:schemeClr val="accent4"/>
                </a:solidFill>
              </a:defRPr>
            </a:lvl4pPr>
            <a:lvl5pPr marL="1828800" indent="0" algn="ctr">
              <a:buNone/>
              <a:defRPr b="1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959147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301E846-8622-4AEB-BDFF-34D670A3E469}"/>
              </a:ext>
            </a:extLst>
          </p:cNvPr>
          <p:cNvSpPr/>
          <p:nvPr/>
        </p:nvSpPr>
        <p:spPr>
          <a:xfrm>
            <a:off x="0" y="5894736"/>
            <a:ext cx="12192000" cy="9632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1C2E39-81A1-4664-BB51-1CA2B869B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3762"/>
            <a:ext cx="10515600" cy="70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1C455-AA5E-419F-B62C-4ED87EAE3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17320"/>
            <a:ext cx="10515600" cy="4317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0DEE79-DF7B-465A-8433-170A49ABF6F9}"/>
              </a:ext>
            </a:extLst>
          </p:cNvPr>
          <p:cNvSpPr txBox="1"/>
          <p:nvPr/>
        </p:nvSpPr>
        <p:spPr>
          <a:xfrm>
            <a:off x="3657600" y="6449088"/>
            <a:ext cx="7418614" cy="27699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Recursos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interactivos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|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¿Qué está mal con esta imagen? Sala ambulatoria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966D56BE-9265-4448-927D-6C2385056E16}"/>
              </a:ext>
            </a:extLst>
          </p:cNvPr>
          <p:cNvSpPr txBox="1">
            <a:spLocks/>
          </p:cNvSpPr>
          <p:nvPr/>
        </p:nvSpPr>
        <p:spPr>
          <a:xfrm>
            <a:off x="11353800" y="6449088"/>
            <a:ext cx="620486" cy="276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026F98-229B-48B0-BECF-EA1F5459AC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1076F97-22D5-48CC-86A1-360B7A49AFE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93" y="5967785"/>
            <a:ext cx="2161697" cy="811200"/>
          </a:xfrm>
          <a:prstGeom prst="rect">
            <a:avLst/>
          </a:prstGeom>
        </p:spPr>
      </p:pic>
      <p:pic>
        <p:nvPicPr>
          <p:cNvPr id="4" name="Picture 3" descr="Minnesota Department of Health">
            <a:extLst>
              <a:ext uri="{FF2B5EF4-FFF2-40B4-BE49-F238E27FC236}">
                <a16:creationId xmlns:a16="http://schemas.microsoft.com/office/drawing/2014/main" id="{E8D7CF2E-AD77-72F4-BDB2-098D995279E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23" y="6093408"/>
            <a:ext cx="815767" cy="5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4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4" r:id="rId3"/>
    <p:sldLayoutId id="2147483665" r:id="rId4"/>
    <p:sldLayoutId id="2147483666" r:id="rId5"/>
    <p:sldLayoutId id="2147483678" r:id="rId6"/>
    <p:sldLayoutId id="2147483683" r:id="rId7"/>
    <p:sldLayoutId id="2147483674" r:id="rId8"/>
    <p:sldLayoutId id="2147483684" r:id="rId9"/>
    <p:sldLayoutId id="2147483685" r:id="rId10"/>
    <p:sldLayoutId id="2147483686" r:id="rId11"/>
    <p:sldLayoutId id="214748368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cap="none" baseline="0">
          <a:solidFill>
            <a:schemeClr val="accent4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2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5000"/>
        </a:lnSpc>
        <a:spcBef>
          <a:spcPts val="500"/>
        </a:spcBef>
        <a:buClrTx/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5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5000"/>
        </a:lnSpc>
        <a:spcBef>
          <a:spcPts val="500"/>
        </a:spcBef>
        <a:buFont typeface="Century Gothic" panose="020B0502020202020204" pitchFamily="34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301E846-8622-4AEB-BDFF-34D670A3E469}"/>
              </a:ext>
            </a:extLst>
          </p:cNvPr>
          <p:cNvSpPr/>
          <p:nvPr/>
        </p:nvSpPr>
        <p:spPr>
          <a:xfrm>
            <a:off x="0" y="5894736"/>
            <a:ext cx="12192000" cy="96326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1C2E39-81A1-4664-BB51-1CA2B869B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3762"/>
            <a:ext cx="10515600" cy="7024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1C455-AA5E-419F-B62C-4ED87EAE3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17320"/>
            <a:ext cx="10515600" cy="4317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70DEE79-DF7B-465A-8433-170A49ABF6F9}"/>
              </a:ext>
            </a:extLst>
          </p:cNvPr>
          <p:cNvSpPr txBox="1"/>
          <p:nvPr/>
        </p:nvSpPr>
        <p:spPr>
          <a:xfrm>
            <a:off x="3657600" y="6449088"/>
            <a:ext cx="7418614" cy="276999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Recursos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interactivos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| </a:t>
            </a: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¿Qué está mal con esta imagen? Estación de enfermería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966D56BE-9265-4448-927D-6C2385056E16}"/>
              </a:ext>
            </a:extLst>
          </p:cNvPr>
          <p:cNvSpPr txBox="1">
            <a:spLocks/>
          </p:cNvSpPr>
          <p:nvPr/>
        </p:nvSpPr>
        <p:spPr>
          <a:xfrm>
            <a:off x="11353800" y="6449088"/>
            <a:ext cx="620486" cy="2769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026F98-229B-48B0-BECF-EA1F5459ACF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1076F97-22D5-48CC-86A1-360B7A49AFE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93" y="5967785"/>
            <a:ext cx="2161697" cy="811200"/>
          </a:xfrm>
          <a:prstGeom prst="rect">
            <a:avLst/>
          </a:prstGeom>
        </p:spPr>
      </p:pic>
      <p:pic>
        <p:nvPicPr>
          <p:cNvPr id="4" name="Picture 3" descr="Minnesota Department of Health">
            <a:extLst>
              <a:ext uri="{FF2B5EF4-FFF2-40B4-BE49-F238E27FC236}">
                <a16:creationId xmlns:a16="http://schemas.microsoft.com/office/drawing/2014/main" id="{E8D7CF2E-AD77-72F4-BDB2-098D995279E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823" y="6093408"/>
            <a:ext cx="815767" cy="5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85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 cap="none" baseline="0">
          <a:solidFill>
            <a:schemeClr val="accent4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2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5000"/>
        </a:lnSpc>
        <a:spcBef>
          <a:spcPts val="500"/>
        </a:spcBef>
        <a:buClrTx/>
        <a:buSzPct val="9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5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5000"/>
        </a:lnSpc>
        <a:spcBef>
          <a:spcPts val="500"/>
        </a:spcBef>
        <a:buFont typeface="Century Gothic" panose="020B0502020202020204" pitchFamily="34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3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mnhealth/" TargetMode="External"/><Relationship Id="rId13" Type="http://schemas.openxmlformats.org/officeDocument/2006/relationships/hyperlink" Target="https://twitter.com/CDC_Firstline" TargetMode="External"/><Relationship Id="rId3" Type="http://schemas.openxmlformats.org/officeDocument/2006/relationships/hyperlink" Target="https://www.health.mn.gov/projectfirstline" TargetMode="External"/><Relationship Id="rId7" Type="http://schemas.openxmlformats.org/officeDocument/2006/relationships/hyperlink" Target="https://www.linkedin.com/company/mnhealth/" TargetMode="External"/><Relationship Id="rId12" Type="http://schemas.openxmlformats.org/officeDocument/2006/relationships/hyperlink" Target="https://www.facebook.com/CDCProjectFirstlin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witter.com/mnhealth/" TargetMode="External"/><Relationship Id="rId11" Type="http://schemas.openxmlformats.org/officeDocument/2006/relationships/hyperlink" Target="https://www.cdc.gov/infectioncontrol/projectfirstline/index.html" TargetMode="External"/><Relationship Id="rId5" Type="http://schemas.openxmlformats.org/officeDocument/2006/relationships/hyperlink" Target="https://www.facebook.com/mnhealth/" TargetMode="External"/><Relationship Id="rId10" Type="http://schemas.openxmlformats.org/officeDocument/2006/relationships/hyperlink" Target="https://www.cdc.gov/infectioncontrol/projectfirstline/healthcare/interactive-Outpatient.html" TargetMode="External"/><Relationship Id="rId4" Type="http://schemas.openxmlformats.org/officeDocument/2006/relationships/hyperlink" Target="https://public.govdelivery.com/accounts/MNMDH/subscriber/new?topic_id=MNMDH_673" TargetMode="External"/><Relationship Id="rId9" Type="http://schemas.openxmlformats.org/officeDocument/2006/relationships/hyperlink" Target="https://www.cdc.gov/infectioncontrol/projectfirstline/healthcare/interactive.html" TargetMode="External"/><Relationship Id="rId14" Type="http://schemas.openxmlformats.org/officeDocument/2006/relationships/hyperlink" Target="https://tools.cdc.gov/campaignproxyservice/subscriptions.aspx?topic_id=USCDC_210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B4480D-F2B3-0593-DE55-CBB79AB82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 err="1"/>
              <a:t>Notas</a:t>
            </a:r>
            <a:r>
              <a:rPr lang="en-US" dirty="0"/>
              <a:t> del </a:t>
            </a:r>
            <a:r>
              <a:rPr lang="en-US" dirty="0" err="1"/>
              <a:t>Presentador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F030E5A-8D14-6E77-AFD6-080EE0C1A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605" y="1562480"/>
            <a:ext cx="10741173" cy="4339555"/>
          </a:xfrm>
        </p:spPr>
        <p:txBody>
          <a:bodyPr/>
          <a:lstStyle/>
          <a:p>
            <a:r>
              <a:rPr lang="en-US" sz="1800" dirty="0" err="1">
                <a:solidFill>
                  <a:schemeClr val="tx1"/>
                </a:solidFill>
              </a:rPr>
              <a:t>Ponga</a:t>
            </a:r>
            <a:r>
              <a:rPr lang="en-US" sz="1800" dirty="0">
                <a:solidFill>
                  <a:schemeClr val="tx1"/>
                </a:solidFill>
              </a:rPr>
              <a:t> la </a:t>
            </a:r>
            <a:r>
              <a:rPr lang="en-US" sz="1800" dirty="0" err="1">
                <a:solidFill>
                  <a:schemeClr val="tx1"/>
                </a:solidFill>
              </a:rPr>
              <a:t>presentación</a:t>
            </a:r>
            <a:r>
              <a:rPr lang="en-US" sz="1800" dirty="0">
                <a:solidFill>
                  <a:schemeClr val="tx1"/>
                </a:solidFill>
              </a:rPr>
              <a:t> de las </a:t>
            </a:r>
            <a:r>
              <a:rPr lang="en-US" sz="1800" dirty="0" err="1">
                <a:solidFill>
                  <a:schemeClr val="tx1"/>
                </a:solidFill>
              </a:rPr>
              <a:t>diapositivas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en</a:t>
            </a:r>
            <a:r>
              <a:rPr lang="en-US" sz="1800" dirty="0">
                <a:solidFill>
                  <a:schemeClr val="tx1"/>
                </a:solidFill>
              </a:rPr>
              <a:t> “Modo </a:t>
            </a:r>
            <a:r>
              <a:rPr lang="en-US" sz="1800" dirty="0" err="1">
                <a:solidFill>
                  <a:schemeClr val="tx1"/>
                </a:solidFill>
              </a:rPr>
              <a:t>Presentación</a:t>
            </a:r>
            <a:r>
              <a:rPr lang="en-US" sz="1800" dirty="0">
                <a:solidFill>
                  <a:schemeClr val="tx1"/>
                </a:solidFill>
              </a:rPr>
              <a:t>” </a:t>
            </a:r>
          </a:p>
          <a:p>
            <a:pPr lvl="1"/>
            <a:r>
              <a:rPr lang="en-US" sz="1600" dirty="0" err="1">
                <a:solidFill>
                  <a:schemeClr val="tx1"/>
                </a:solidFill>
              </a:rPr>
              <a:t>Presentación</a:t>
            </a:r>
            <a:r>
              <a:rPr lang="en-US" sz="1600" dirty="0">
                <a:solidFill>
                  <a:schemeClr val="tx1"/>
                </a:solidFill>
              </a:rPr>
              <a:t> de las </a:t>
            </a:r>
            <a:r>
              <a:rPr lang="en-US" sz="1600" dirty="0" err="1">
                <a:solidFill>
                  <a:schemeClr val="tx1"/>
                </a:solidFill>
              </a:rPr>
              <a:t>diapositivas</a:t>
            </a:r>
            <a:r>
              <a:rPr lang="en-US" sz="1600" dirty="0">
                <a:solidFill>
                  <a:schemeClr val="tx1"/>
                </a:solidFill>
              </a:rPr>
              <a:t> &gt; </a:t>
            </a:r>
            <a:r>
              <a:rPr lang="en-US" sz="1600" dirty="0" err="1">
                <a:solidFill>
                  <a:schemeClr val="tx1"/>
                </a:solidFill>
              </a:rPr>
              <a:t>Desde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el</a:t>
            </a:r>
            <a:r>
              <a:rPr lang="en-US" sz="1600" dirty="0">
                <a:solidFill>
                  <a:schemeClr val="tx1"/>
                </a:solidFill>
              </a:rPr>
              <a:t> principio</a:t>
            </a:r>
          </a:p>
          <a:p>
            <a:r>
              <a:rPr lang="en-US" sz="1800" dirty="0" err="1">
                <a:solidFill>
                  <a:schemeClr val="tx1"/>
                </a:solidFill>
              </a:rPr>
              <a:t>Navegue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usando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los</a:t>
            </a:r>
            <a:r>
              <a:rPr lang="en-US" sz="1800" dirty="0">
                <a:solidFill>
                  <a:schemeClr val="tx1"/>
                </a:solidFill>
              </a:rPr>
              <a:t> “</a:t>
            </a:r>
            <a:r>
              <a:rPr lang="en-US" sz="1800" dirty="0" err="1">
                <a:solidFill>
                  <a:schemeClr val="tx1"/>
                </a:solidFill>
              </a:rPr>
              <a:t>áreas</a:t>
            </a:r>
            <a:r>
              <a:rPr lang="en-US" sz="1800" dirty="0">
                <a:solidFill>
                  <a:schemeClr val="tx1"/>
                </a:solidFill>
              </a:rPr>
              <a:t> (</a:t>
            </a:r>
            <a:r>
              <a:rPr lang="en-US" sz="1800" dirty="0" err="1">
                <a:solidFill>
                  <a:schemeClr val="tx1"/>
                </a:solidFill>
              </a:rPr>
              <a:t>imágenes</a:t>
            </a:r>
            <a:r>
              <a:rPr lang="en-US" sz="1800" dirty="0">
                <a:solidFill>
                  <a:schemeClr val="tx1"/>
                </a:solidFill>
              </a:rPr>
              <a:t>) </a:t>
            </a:r>
            <a:r>
              <a:rPr lang="en-US" sz="1800" dirty="0" err="1">
                <a:solidFill>
                  <a:schemeClr val="tx1"/>
                </a:solidFill>
              </a:rPr>
              <a:t>resaltadas</a:t>
            </a:r>
            <a:r>
              <a:rPr lang="en-US" sz="1800" dirty="0">
                <a:solidFill>
                  <a:schemeClr val="tx1"/>
                </a:solidFill>
              </a:rPr>
              <a:t>” con </a:t>
            </a:r>
            <a:r>
              <a:rPr lang="en-US" sz="1800" dirty="0" err="1">
                <a:solidFill>
                  <a:schemeClr val="tx1"/>
                </a:solidFill>
              </a:rPr>
              <a:t>hipervínculos</a:t>
            </a:r>
            <a:r>
              <a:rPr lang="en-US" sz="1800" dirty="0">
                <a:solidFill>
                  <a:schemeClr val="tx1"/>
                </a:solidFill>
              </a:rPr>
              <a:t> y </a:t>
            </a:r>
            <a:r>
              <a:rPr lang="en-US" sz="1800" dirty="0" err="1">
                <a:solidFill>
                  <a:schemeClr val="tx1"/>
                </a:solidFill>
              </a:rPr>
              <a:t>los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botones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morados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600" dirty="0" err="1">
                <a:solidFill>
                  <a:schemeClr val="tx1"/>
                </a:solidFill>
              </a:rPr>
              <a:t>Desaplace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el</a:t>
            </a:r>
            <a:r>
              <a:rPr lang="en-US" sz="1600" dirty="0">
                <a:solidFill>
                  <a:schemeClr val="tx1"/>
                </a:solidFill>
              </a:rPr>
              <a:t> cursor y </a:t>
            </a:r>
            <a:r>
              <a:rPr lang="en-US" sz="1600" dirty="0" err="1">
                <a:solidFill>
                  <a:schemeClr val="tx1"/>
                </a:solidFill>
              </a:rPr>
              <a:t>haga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clic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</a:t>
            </a:r>
            <a:r>
              <a:rPr lang="en-US" sz="1600" dirty="0">
                <a:solidFill>
                  <a:schemeClr val="tx1"/>
                </a:solidFill>
              </a:rPr>
              <a:t> un “</a:t>
            </a:r>
            <a:r>
              <a:rPr lang="en-US" sz="1600" dirty="0" err="1">
                <a:solidFill>
                  <a:schemeClr val="tx1"/>
                </a:solidFill>
              </a:rPr>
              <a:t>área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resaltada</a:t>
            </a:r>
            <a:r>
              <a:rPr lang="en-US" sz="1600" dirty="0">
                <a:solidFill>
                  <a:schemeClr val="tx1"/>
                </a:solidFill>
              </a:rPr>
              <a:t>” para </a:t>
            </a:r>
            <a:r>
              <a:rPr lang="en-US" sz="1600" dirty="0" err="1">
                <a:solidFill>
                  <a:schemeClr val="tx1"/>
                </a:solidFill>
              </a:rPr>
              <a:t>avanzar</a:t>
            </a:r>
            <a:r>
              <a:rPr lang="en-US" sz="1600" dirty="0">
                <a:solidFill>
                  <a:schemeClr val="tx1"/>
                </a:solidFill>
              </a:rPr>
              <a:t> a la </a:t>
            </a:r>
            <a:r>
              <a:rPr lang="en-US" sz="1600" dirty="0" err="1">
                <a:solidFill>
                  <a:schemeClr val="tx1"/>
                </a:solidFill>
              </a:rPr>
              <a:t>diapositiva</a:t>
            </a:r>
            <a:r>
              <a:rPr lang="en-US" sz="1600" dirty="0">
                <a:solidFill>
                  <a:schemeClr val="tx1"/>
                </a:solidFill>
              </a:rPr>
              <a:t> de ese </a:t>
            </a:r>
            <a:r>
              <a:rPr lang="en-US" sz="1600" dirty="0" err="1">
                <a:solidFill>
                  <a:schemeClr val="tx1"/>
                </a:solidFill>
              </a:rPr>
              <a:t>problema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En </a:t>
            </a:r>
            <a:r>
              <a:rPr lang="en-US" sz="1600" dirty="0" err="1">
                <a:solidFill>
                  <a:schemeClr val="tx1"/>
                </a:solidFill>
              </a:rPr>
              <a:t>cada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diapositiva</a:t>
            </a:r>
            <a:r>
              <a:rPr lang="en-US" sz="1600" dirty="0">
                <a:solidFill>
                  <a:schemeClr val="tx1"/>
                </a:solidFill>
              </a:rPr>
              <a:t> que </a:t>
            </a:r>
            <a:r>
              <a:rPr lang="en-US" sz="1600" dirty="0" err="1">
                <a:solidFill>
                  <a:schemeClr val="tx1"/>
                </a:solidFill>
              </a:rPr>
              <a:t>muestra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problema</a:t>
            </a:r>
            <a:endParaRPr lang="en-US" sz="1600" dirty="0">
              <a:solidFill>
                <a:schemeClr val="tx1"/>
              </a:solidFill>
            </a:endParaRPr>
          </a:p>
          <a:p>
            <a:pPr lvl="2"/>
            <a:r>
              <a:rPr lang="en-US" sz="1600" dirty="0" err="1">
                <a:solidFill>
                  <a:schemeClr val="tx1"/>
                </a:solidFill>
              </a:rPr>
              <a:t>Haga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clic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nuevamente</a:t>
            </a:r>
            <a:r>
              <a:rPr lang="en-US" sz="1600" dirty="0">
                <a:solidFill>
                  <a:schemeClr val="tx1"/>
                </a:solidFill>
              </a:rPr>
              <a:t> para </a:t>
            </a:r>
            <a:r>
              <a:rPr lang="en-US" sz="1600" dirty="0" err="1">
                <a:solidFill>
                  <a:schemeClr val="tx1"/>
                </a:solidFill>
              </a:rPr>
              <a:t>mostrar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cuadro</a:t>
            </a:r>
            <a:r>
              <a:rPr lang="en-US" sz="1600" dirty="0">
                <a:solidFill>
                  <a:schemeClr val="tx1"/>
                </a:solidFill>
              </a:rPr>
              <a:t> de </a:t>
            </a:r>
            <a:r>
              <a:rPr lang="en-US" sz="1600" dirty="0" err="1">
                <a:solidFill>
                  <a:schemeClr val="tx1"/>
                </a:solidFill>
              </a:rPr>
              <a:t>texto</a:t>
            </a:r>
            <a:endParaRPr lang="en-US" sz="1600" dirty="0">
              <a:solidFill>
                <a:schemeClr val="tx1"/>
              </a:solidFill>
            </a:endParaRPr>
          </a:p>
          <a:p>
            <a:pPr lvl="2"/>
            <a:r>
              <a:rPr lang="en-US" sz="1600" dirty="0" err="1">
                <a:solidFill>
                  <a:schemeClr val="tx1"/>
                </a:solidFill>
              </a:rPr>
              <a:t>Haga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clic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botón</a:t>
            </a:r>
            <a:r>
              <a:rPr lang="en-US" sz="1600" dirty="0">
                <a:solidFill>
                  <a:schemeClr val="tx1"/>
                </a:solidFill>
              </a:rPr>
              <a:t> “</a:t>
            </a:r>
            <a:r>
              <a:rPr lang="en-US" sz="1600" dirty="0" err="1">
                <a:solidFill>
                  <a:schemeClr val="tx1"/>
                </a:solidFill>
              </a:rPr>
              <a:t>Siguiente</a:t>
            </a:r>
            <a:r>
              <a:rPr lang="en-US" sz="1600" dirty="0">
                <a:solidFill>
                  <a:schemeClr val="tx1"/>
                </a:solidFill>
              </a:rPr>
              <a:t>” para </a:t>
            </a:r>
            <a:r>
              <a:rPr lang="en-US" sz="1600" dirty="0" err="1">
                <a:solidFill>
                  <a:schemeClr val="tx1"/>
                </a:solidFill>
              </a:rPr>
              <a:t>volver</a:t>
            </a:r>
            <a:r>
              <a:rPr lang="en-US" sz="1600" dirty="0">
                <a:solidFill>
                  <a:schemeClr val="tx1"/>
                </a:solidFill>
              </a:rPr>
              <a:t> a la </a:t>
            </a:r>
            <a:r>
              <a:rPr lang="en-US" sz="1600" dirty="0" err="1">
                <a:solidFill>
                  <a:schemeClr val="tx1"/>
                </a:solidFill>
              </a:rPr>
              <a:t>diapositiva</a:t>
            </a:r>
            <a:r>
              <a:rPr lang="en-US" sz="1600" dirty="0">
                <a:solidFill>
                  <a:schemeClr val="tx1"/>
                </a:solidFill>
              </a:rPr>
              <a:t> de la imagen principal</a:t>
            </a:r>
          </a:p>
          <a:p>
            <a:pPr lvl="1"/>
            <a:r>
              <a:rPr lang="en-US" sz="1600" dirty="0" err="1">
                <a:solidFill>
                  <a:schemeClr val="tx1"/>
                </a:solidFill>
              </a:rPr>
              <a:t>Haga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clic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botón</a:t>
            </a:r>
            <a:r>
              <a:rPr lang="en-US" sz="1600" dirty="0">
                <a:solidFill>
                  <a:schemeClr val="tx1"/>
                </a:solidFill>
              </a:rPr>
              <a:t> “</a:t>
            </a:r>
            <a:r>
              <a:rPr lang="en-US" sz="1600" dirty="0" err="1">
                <a:solidFill>
                  <a:schemeClr val="tx1"/>
                </a:solidFill>
              </a:rPr>
              <a:t>Finalizar</a:t>
            </a:r>
            <a:r>
              <a:rPr lang="en-US" sz="1600" dirty="0">
                <a:solidFill>
                  <a:schemeClr val="tx1"/>
                </a:solidFill>
              </a:rPr>
              <a:t>” para </a:t>
            </a:r>
            <a:r>
              <a:rPr lang="en-US" sz="1600" dirty="0" err="1">
                <a:solidFill>
                  <a:schemeClr val="tx1"/>
                </a:solidFill>
              </a:rPr>
              <a:t>avanzar</a:t>
            </a:r>
            <a:r>
              <a:rPr lang="en-US" sz="1600" dirty="0">
                <a:solidFill>
                  <a:schemeClr val="tx1"/>
                </a:solidFill>
              </a:rPr>
              <a:t> a la </a:t>
            </a:r>
            <a:r>
              <a:rPr lang="en-US" sz="1600" dirty="0" err="1">
                <a:solidFill>
                  <a:schemeClr val="tx1"/>
                </a:solidFill>
              </a:rPr>
              <a:t>diapositiva</a:t>
            </a:r>
            <a:r>
              <a:rPr lang="en-US" sz="1600" dirty="0">
                <a:solidFill>
                  <a:schemeClr val="tx1"/>
                </a:solidFill>
              </a:rPr>
              <a:t> de </a:t>
            </a:r>
            <a:r>
              <a:rPr lang="en-US" sz="1600" dirty="0" err="1">
                <a:solidFill>
                  <a:schemeClr val="tx1"/>
                </a:solidFill>
              </a:rPr>
              <a:t>reflexión</a:t>
            </a:r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Por favor, no </a:t>
            </a:r>
            <a:r>
              <a:rPr lang="en-US" sz="1800" dirty="0" err="1">
                <a:solidFill>
                  <a:schemeClr val="tx1"/>
                </a:solidFill>
              </a:rPr>
              <a:t>realice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ninguna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edición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en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esta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en-US" sz="1800" dirty="0" err="1">
                <a:solidFill>
                  <a:schemeClr val="tx1"/>
                </a:solidFill>
              </a:rPr>
              <a:t>presentación</a:t>
            </a:r>
            <a:endParaRPr lang="en-US" sz="18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724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584A3-7FBE-48B8-98EA-C72ADD91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20" y="635701"/>
            <a:ext cx="5636526" cy="1622431"/>
          </a:xfrm>
        </p:spPr>
        <p:txBody>
          <a:bodyPr anchor="b">
            <a:normAutofit/>
          </a:bodyPr>
          <a:lstStyle/>
          <a:p>
            <a:r>
              <a:rPr lang="en-US" dirty="0" err="1"/>
              <a:t>Preguntas</a:t>
            </a:r>
            <a:endParaRPr lang="en-US" dirty="0"/>
          </a:p>
        </p:txBody>
      </p:sp>
      <p:pic>
        <p:nvPicPr>
          <p:cNvPr id="3" name="Content Placeholder 4" descr="Scan Me QR code https://www.health.state.mn.us/facilities/patientsafety/infectioncontrol/pfl/index.html">
            <a:extLst>
              <a:ext uri="{FF2B5EF4-FFF2-40B4-BE49-F238E27FC236}">
                <a16:creationId xmlns:a16="http://schemas.microsoft.com/office/drawing/2014/main" id="{43B8B24E-307A-4F1E-AFD7-2F25E9277D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08720" y="2476299"/>
            <a:ext cx="2292678" cy="285056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129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0D1D0-0187-40F6-85A4-6A5E603616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es-ES" dirty="0"/>
              <a:t>¿Qué está mal con esta imagen? Sala ambulatoria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B7468A0-78E2-4E68-BF45-7D2E5F8046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Table Talk with MDH Project Firstline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6E06EE7-A1AB-4B1A-976C-C3D0B9CB21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7230" y="1802296"/>
            <a:ext cx="3613150" cy="522465"/>
          </a:xfrm>
        </p:spPr>
        <p:txBody>
          <a:bodyPr/>
          <a:lstStyle/>
          <a:p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interactivos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21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F2068-3AFA-9F80-11A9-E8228F1B9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3200" dirty="0"/>
              <a:t>¿Qué está mal</a:t>
            </a:r>
            <a:br>
              <a:rPr lang="es-ES" sz="3200" dirty="0"/>
            </a:br>
            <a:r>
              <a:rPr lang="es-ES" sz="3200" dirty="0"/>
              <a:t>en esta foto?</a:t>
            </a:r>
            <a:endParaRPr lang="en-US" sz="32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8171B8C-F6E7-B573-4DCF-81F3BB391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88300" y="1340223"/>
            <a:ext cx="4011442" cy="2888343"/>
          </a:xfrm>
        </p:spPr>
        <p:txBody>
          <a:bodyPr/>
          <a:lstStyle/>
          <a:p>
            <a:r>
              <a:rPr lang="es-ES" sz="2200" dirty="0"/>
              <a:t>Los trabajadores de la salud deben estar especialmente conscientes de dónde se encuentran los microbios y cómo pueden propagarse a las superficies y a las personas. Podemos ayudar a detener las infecciones cuando reconocemos el riesgo de propagación de microbios.</a:t>
            </a:r>
            <a:endParaRPr lang="en-US" sz="22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B668B08-026F-5588-CDB4-DCD5340137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88300" y="4630057"/>
            <a:ext cx="4011442" cy="1502456"/>
          </a:xfrm>
        </p:spPr>
        <p:txBody>
          <a:bodyPr/>
          <a:lstStyle/>
          <a:p>
            <a:r>
              <a:rPr lang="es-ES" sz="2200" dirty="0"/>
              <a:t>En esta sala ambulatoria, seleccione cuatro problemas que deben solucionarse para reducir la propagación de microbios.</a:t>
            </a:r>
            <a:endParaRPr lang="en-US" sz="2200" dirty="0"/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7A897084-2DAD-FC30-652A-81EE94828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799771" y="2148114"/>
            <a:ext cx="1640115" cy="1785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4" action="ppaction://hlinksldjump"/>
            <a:extLst>
              <a:ext uri="{FF2B5EF4-FFF2-40B4-BE49-F238E27FC236}">
                <a16:creationId xmlns:a16="http://schemas.microsoft.com/office/drawing/2014/main" id="{B6C9BA92-750A-58BE-DB29-98EE019FA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29657" y="4343400"/>
            <a:ext cx="2634343" cy="1785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5" action="ppaction://hlinksldjump"/>
            <a:extLst>
              <a:ext uri="{FF2B5EF4-FFF2-40B4-BE49-F238E27FC236}">
                <a16:creationId xmlns:a16="http://schemas.microsoft.com/office/drawing/2014/main" id="{DB89799D-DF78-17D0-F90C-BA068AEDA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281838" y="3040742"/>
            <a:ext cx="1002847" cy="1473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Click r:id="rId6" action="ppaction://hlinksldjump"/>
            <a:extLst>
              <a:ext uri="{FF2B5EF4-FFF2-40B4-BE49-F238E27FC236}">
                <a16:creationId xmlns:a16="http://schemas.microsoft.com/office/drawing/2014/main" id="{D04B7EFC-3E89-BCE1-D292-B9D7E9877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35069" y="3418114"/>
            <a:ext cx="1188131" cy="1785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4EF09B0-DAA1-FA05-041B-AFEEBC6A49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78392" y="6235430"/>
            <a:ext cx="2000914" cy="502096"/>
          </a:xfrm>
          <a:prstGeom prst="roundRect">
            <a:avLst/>
          </a:prstGeom>
          <a:solidFill>
            <a:srgbClr val="5242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84B9C8"/>
              </a:solidFill>
            </a:endParaRPr>
          </a:p>
        </p:txBody>
      </p:sp>
      <p:sp>
        <p:nvSpPr>
          <p:cNvPr id="3" name="Text Placeholder 15">
            <a:extLst>
              <a:ext uri="{FF2B5EF4-FFF2-40B4-BE49-F238E27FC236}">
                <a16:creationId xmlns:a16="http://schemas.microsoft.com/office/drawing/2014/main" id="{9192FAB9-FD60-9F0C-2E1C-7C5EBF4BB9A0}"/>
              </a:ext>
            </a:extLst>
          </p:cNvPr>
          <p:cNvSpPr txBox="1">
            <a:spLocks/>
          </p:cNvSpPr>
          <p:nvPr/>
        </p:nvSpPr>
        <p:spPr>
          <a:xfrm>
            <a:off x="8881875" y="6266908"/>
            <a:ext cx="1978095" cy="4914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2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Avenir LT Std 55 Roman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5000"/>
              </a:lnSpc>
              <a:spcBef>
                <a:spcPts val="500"/>
              </a:spcBef>
              <a:buClrTx/>
              <a:buSzPct val="90000"/>
              <a:buFont typeface="Wingdings" panose="05000000000000000000" pitchFamily="2" charset="2"/>
              <a:buNone/>
              <a:defRPr sz="2400" b="1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Courier New" panose="02070309020205020404" pitchFamily="49" charset="0"/>
              <a:buNone/>
              <a:defRPr sz="2000" b="1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Century Gothic" panose="020B0502020202020204" pitchFamily="34" charset="0"/>
              <a:buNone/>
              <a:defRPr sz="1800" b="1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4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u="sng" dirty="0" err="1">
                <a:uFill>
                  <a:solidFill>
                    <a:srgbClr val="52427B"/>
                  </a:solidFill>
                </a:u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Finalizar</a:t>
            </a:r>
            <a:endParaRPr lang="en-US" u="sng" dirty="0">
              <a:uFill>
                <a:solidFill>
                  <a:srgbClr val="52427B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2641457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F2068-3AFA-9F80-11A9-E8228F1B9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Contenedor</a:t>
            </a:r>
            <a:r>
              <a:rPr lang="en-US" dirty="0"/>
              <a:t> de </a:t>
            </a:r>
            <a:r>
              <a:rPr lang="en-US" dirty="0" err="1"/>
              <a:t>objetos</a:t>
            </a:r>
            <a:r>
              <a:rPr lang="en-US" dirty="0"/>
              <a:t> </a:t>
            </a:r>
            <a:r>
              <a:rPr lang="en-US" dirty="0" err="1"/>
              <a:t>punzantes</a:t>
            </a:r>
            <a:r>
              <a:rPr lang="en-US" dirty="0"/>
              <a:t> </a:t>
            </a:r>
            <a:r>
              <a:rPr lang="en-US" dirty="0" err="1"/>
              <a:t>desbordado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8171B8C-F6E7-B573-4DCF-81F3BB391E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z="2200" dirty="0"/>
              <a:t>Cuando los contenedores de objetos punzantes se llenan en exceso, aumenta el riesgo de pincharse accidentalmente con una aguja sucia o un instrumento afilado. Retire o sustituya los contenedores de objetos punzantes de uso frecuente con frecuencia y antes de que se llenen demasiado.</a:t>
            </a:r>
            <a:endParaRPr lang="en-US" sz="22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596BC4-360B-5554-4FBB-5258593F81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19093" y="2831923"/>
            <a:ext cx="1978095" cy="592137"/>
          </a:xfrm>
        </p:spPr>
        <p:txBody>
          <a:bodyPr/>
          <a:lstStyle/>
          <a:p>
            <a:r>
              <a:rPr lang="en-US" u="sng" dirty="0" err="1">
                <a:uFill>
                  <a:solidFill>
                    <a:srgbClr val="52427B"/>
                  </a:solidFill>
                </a:u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Siguiente</a:t>
            </a:r>
            <a:endParaRPr lang="en-US" u="sng" dirty="0">
              <a:uFill>
                <a:solidFill>
                  <a:srgbClr val="52427B"/>
                </a:solidFill>
              </a:uFill>
            </a:endParaRPr>
          </a:p>
        </p:txBody>
      </p:sp>
      <p:pic>
        <p:nvPicPr>
          <p:cNvPr id="7" name="Picture 2" descr="Red rectangle highlights overflowing sharps container">
            <a:extLst>
              <a:ext uri="{FF2B5EF4-FFF2-40B4-BE49-F238E27FC236}">
                <a16:creationId xmlns:a16="http://schemas.microsoft.com/office/drawing/2014/main" id="{57AA7E32-46BE-0B72-23AA-6185F5E1C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752" y="1725385"/>
            <a:ext cx="2792705" cy="282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Pointing to sharps container">
            <a:extLst>
              <a:ext uri="{FF2B5EF4-FFF2-40B4-BE49-F238E27FC236}">
                <a16:creationId xmlns:a16="http://schemas.microsoft.com/office/drawing/2014/main" id="{7FEA11EE-1E05-5F71-3C49-B54DA552F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162" y="3797249"/>
            <a:ext cx="359786" cy="52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Sharps">
            <a:extLst>
              <a:ext uri="{FF2B5EF4-FFF2-40B4-BE49-F238E27FC236}">
                <a16:creationId xmlns:a16="http://schemas.microsoft.com/office/drawing/2014/main" id="{FAC49750-C903-49E4-40B3-10FA81D61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346" y="1311527"/>
            <a:ext cx="2871445" cy="225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081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F2068-3AFA-9F80-11A9-E8228F1B9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Bloqueo</a:t>
            </a:r>
            <a:r>
              <a:rPr lang="en-US" dirty="0"/>
              <a:t> de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ventilación</a:t>
            </a:r>
            <a:endParaRPr lang="en-US" dirty="0"/>
          </a:p>
        </p:txBody>
      </p:sp>
      <p:pic>
        <p:nvPicPr>
          <p:cNvPr id="2" name="Picture 1" descr="Blocked vent">
            <a:extLst>
              <a:ext uri="{FF2B5EF4-FFF2-40B4-BE49-F238E27FC236}">
                <a16:creationId xmlns:a16="http://schemas.microsoft.com/office/drawing/2014/main" id="{F3D5183C-378C-9E8A-E738-2D3EFEF7B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120" y="1502786"/>
            <a:ext cx="2045124" cy="197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C8171B8C-F6E7-B573-4DCF-81F3BB391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0175" y="3448375"/>
            <a:ext cx="4171825" cy="3318184"/>
          </a:xfrm>
        </p:spPr>
        <p:txBody>
          <a:bodyPr anchor="ctr"/>
          <a:lstStyle/>
          <a:p>
            <a:r>
              <a:rPr lang="es-ES" sz="1800" dirty="0"/>
              <a:t>Una ventilación bloqueada puede disminuir la capacidad del sistema de circulación de aire para sustituir el aire de una habitación por aire nuevo y limpio.</a:t>
            </a:r>
          </a:p>
          <a:p>
            <a:r>
              <a:rPr lang="es-ES" sz="1800" dirty="0"/>
              <a:t>Si ve una salida de aire bloqueada por algo móvil, como una silla o un recipiente de basura, mueva el objeto para mejorar la ventilación. Si un conducto de ventilación está bloqueado por otra cosa, como los armarios, notifique a un supervisor o a la persona encargada de la zona.</a:t>
            </a:r>
            <a:endParaRPr lang="en-US" sz="1800" dirty="0"/>
          </a:p>
        </p:txBody>
      </p:sp>
      <p:pic>
        <p:nvPicPr>
          <p:cNvPr id="7" name="Picture 2" descr="Red rectangle highlights blocked air vent ">
            <a:extLst>
              <a:ext uri="{FF2B5EF4-FFF2-40B4-BE49-F238E27FC236}">
                <a16:creationId xmlns:a16="http://schemas.microsoft.com/office/drawing/2014/main" id="{57AA7E32-46BE-0B72-23AA-6185F5E1C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209" y="3539815"/>
            <a:ext cx="3184591" cy="322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Pointing to vent">
            <a:extLst>
              <a:ext uri="{FF2B5EF4-FFF2-40B4-BE49-F238E27FC236}">
                <a16:creationId xmlns:a16="http://schemas.microsoft.com/office/drawing/2014/main" id="{7FEA11EE-1E05-5F71-3C49-B54DA552F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362" y="5945507"/>
            <a:ext cx="359786" cy="52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596BC4-360B-5554-4FBB-5258593F81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19093" y="2831923"/>
            <a:ext cx="1978095" cy="592137"/>
          </a:xfrm>
        </p:spPr>
        <p:txBody>
          <a:bodyPr/>
          <a:lstStyle/>
          <a:p>
            <a:r>
              <a:rPr lang="en-US" u="sng" dirty="0" err="1">
                <a:uFill>
                  <a:solidFill>
                    <a:srgbClr val="52427B"/>
                  </a:solidFill>
                </a:u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Siguiente</a:t>
            </a:r>
            <a:endParaRPr lang="en-US" u="sng" dirty="0">
              <a:uFill>
                <a:solidFill>
                  <a:srgbClr val="52427B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4423719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2F2068-3AFA-9F80-11A9-E8228F1B9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Muestra de orina sin bolsa de riesgo biológico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8171B8C-F6E7-B573-4DCF-81F3BB391E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z="2000" dirty="0"/>
              <a:t>Cuando se recoge la muestra de un paciente, los fluidos corporales y los microbios pueden llegar fácilmente al exterior del recipiente y propagarse. Estas muestras deben colocarse en una bolsa de riesgo biológico para evitar la propagación de microbios.</a:t>
            </a:r>
            <a:endParaRPr lang="en-US" sz="20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596BC4-360B-5554-4FBB-5258593F81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19093" y="2831923"/>
            <a:ext cx="1978095" cy="592137"/>
          </a:xfrm>
        </p:spPr>
        <p:txBody>
          <a:bodyPr/>
          <a:lstStyle/>
          <a:p>
            <a:r>
              <a:rPr lang="en-US" u="sng" dirty="0" err="1">
                <a:uFill>
                  <a:solidFill>
                    <a:srgbClr val="52427B"/>
                  </a:solidFill>
                </a:u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Siguiente</a:t>
            </a:r>
            <a:endParaRPr lang="en-US" u="sng" dirty="0">
              <a:uFill>
                <a:solidFill>
                  <a:srgbClr val="52427B"/>
                </a:solidFill>
              </a:uFill>
            </a:endParaRPr>
          </a:p>
        </p:txBody>
      </p:sp>
      <p:pic>
        <p:nvPicPr>
          <p:cNvPr id="7" name="Picture 2" descr="Red rectangle highlights urine specimen">
            <a:extLst>
              <a:ext uri="{FF2B5EF4-FFF2-40B4-BE49-F238E27FC236}">
                <a16:creationId xmlns:a16="http://schemas.microsoft.com/office/drawing/2014/main" id="{57AA7E32-46BE-0B72-23AA-6185F5E1C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343" y="3073429"/>
            <a:ext cx="2045125" cy="207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Pointing to specimen">
            <a:extLst>
              <a:ext uri="{FF2B5EF4-FFF2-40B4-BE49-F238E27FC236}">
                <a16:creationId xmlns:a16="http://schemas.microsoft.com/office/drawing/2014/main" id="{7FEA11EE-1E05-5F71-3C49-B54DA552F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205" y="4535310"/>
            <a:ext cx="359786" cy="52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" descr="Urine Specimen">
            <a:extLst>
              <a:ext uri="{FF2B5EF4-FFF2-40B4-BE49-F238E27FC236}">
                <a16:creationId xmlns:a16="http://schemas.microsoft.com/office/drawing/2014/main" id="{30DA83DC-98D2-6B94-DB36-41E172270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1865" y="1488562"/>
            <a:ext cx="1463726" cy="187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683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d rectangle highlights supplies next to the sink">
            <a:extLst>
              <a:ext uri="{FF2B5EF4-FFF2-40B4-BE49-F238E27FC236}">
                <a16:creationId xmlns:a16="http://schemas.microsoft.com/office/drawing/2014/main" id="{57AA7E32-46BE-0B72-23AA-6185F5E1C7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3352" y="2625415"/>
            <a:ext cx="3039447" cy="322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Pointing to sink">
            <a:extLst>
              <a:ext uri="{FF2B5EF4-FFF2-40B4-BE49-F238E27FC236}">
                <a16:creationId xmlns:a16="http://schemas.microsoft.com/office/drawing/2014/main" id="{7FEA11EE-1E05-5F71-3C49-B54DA552F0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505" y="5031107"/>
            <a:ext cx="359786" cy="52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82F2068-3AFA-9F80-11A9-E8228F1B9D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i="0" dirty="0">
                <a:solidFill>
                  <a:srgbClr val="FFFFFF"/>
                </a:solidFill>
                <a:effectLst/>
                <a:latin typeface="Helvetica" panose="020B0604020202020204" pitchFamily="34" charset="0"/>
              </a:rPr>
              <a:t>Colocar los suministros cerca del lavabo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1802DE-0430-2E4F-80AE-88A64B172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52229" y="2699656"/>
            <a:ext cx="580570" cy="315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3" name="Picture 1" descr="Supplies close to sink">
            <a:extLst>
              <a:ext uri="{FF2B5EF4-FFF2-40B4-BE49-F238E27FC236}">
                <a16:creationId xmlns:a16="http://schemas.microsoft.com/office/drawing/2014/main" id="{C087D8E7-2EE9-F733-C34C-885D25802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960" y="1700514"/>
            <a:ext cx="2358068" cy="178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C8171B8C-F6E7-B573-4DCF-81F3BB391E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sz="2000" dirty="0"/>
              <a:t>El agua del grifo está limpia, pero no es estéril. Los lugares que se mojan con frecuencia con el agua del grifo o que son rociados por ésta, como los lavabos y los mesones alrededor de los lavabos, pueden ser un riesgo de propagación de los microbios del agua. Por eso es importante mantener el material de salud alejado del agua.</a:t>
            </a:r>
            <a:endParaRPr lang="en-US" sz="20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F596BC4-360B-5554-4FBB-5258593F81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19093" y="2831923"/>
            <a:ext cx="1978095" cy="592137"/>
          </a:xfrm>
        </p:spPr>
        <p:txBody>
          <a:bodyPr/>
          <a:lstStyle/>
          <a:p>
            <a:r>
              <a:rPr lang="en-US" u="sng" dirty="0" err="1">
                <a:uFill>
                  <a:solidFill>
                    <a:srgbClr val="52427B"/>
                  </a:solidFill>
                </a:u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Siguiente</a:t>
            </a:r>
            <a:endParaRPr lang="en-US" u="sng" dirty="0">
              <a:uFill>
                <a:solidFill>
                  <a:srgbClr val="52427B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1303149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E52956-DDF9-6B48-3A1C-234349C23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Reflexión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99998C-6F52-E0FC-2C2A-8156F0C09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sz="2400" dirty="0"/>
              <a:t>¡Bien hecho! Gracias por explorar este entorno de la atención médica e identificar los problemas de control de infecciones. </a:t>
            </a:r>
          </a:p>
          <a:p>
            <a:pPr marL="0" indent="0">
              <a:buNone/>
            </a:pPr>
            <a:r>
              <a:rPr lang="es-ES" sz="2400" dirty="0"/>
              <a:t>¿Se ha encontrado con ellos en su lugar de trabajo? </a:t>
            </a:r>
          </a:p>
          <a:p>
            <a:pPr marL="0" indent="0">
              <a:buNone/>
            </a:pPr>
            <a:r>
              <a:rPr lang="es-ES" sz="2400" dirty="0"/>
              <a:t>Si es así, ¿por qué cree que son tan comunes? ¿Qué podemos hacer para detenerlos?</a:t>
            </a:r>
          </a:p>
        </p:txBody>
      </p:sp>
    </p:spTree>
    <p:extLst>
      <p:ext uri="{BB962C8B-B14F-4D97-AF65-F5344CB8AC3E}">
        <p14:creationId xmlns:p14="http://schemas.microsoft.com/office/powerpoint/2010/main" val="3922340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40">
            <a:extLst>
              <a:ext uri="{FF2B5EF4-FFF2-40B4-BE49-F238E27FC236}">
                <a16:creationId xmlns:a16="http://schemas.microsoft.com/office/drawing/2014/main" id="{9FC72AED-9A81-18F5-7F96-D838B0B28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Recursos</a:t>
            </a:r>
            <a:endParaRPr lang="en-US" dirty="0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755F415-14ED-BC18-BE55-8524742F7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MDH Project Firstline </a:t>
            </a:r>
            <a:r>
              <a:rPr lang="en-US" dirty="0">
                <a:hlinkClick r:id="rId3"/>
              </a:rPr>
              <a:t>www.health.mn.gov/projectfirstline</a:t>
            </a:r>
            <a:r>
              <a:rPr lang="en-US" dirty="0"/>
              <a:t> 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DA140AA3-956E-6670-F86D-232CA118E26C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>
                <a:hlinkClick r:id="rId4"/>
              </a:rPr>
              <a:t>Subscribe to MDH Project Firstline Mailing List </a:t>
            </a:r>
            <a:endParaRPr lang="en-US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D6D22966-B6AF-9A3A-AAFC-417113B12961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>
                <a:hlinkClick r:id="rId5"/>
              </a:rPr>
              <a:t>Minnesota Department of Health (@mnhealth)| Facebook</a:t>
            </a:r>
            <a:endParaRPr lang="en-US"/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AAD41AAA-248F-A414-1CAB-F3335C31C9EB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>
                <a:hlinkClick r:id="rId6"/>
              </a:rPr>
              <a:t>Minnesota Department of Health (@mnhealth)| Twitter</a:t>
            </a:r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1BDBDA66-D04D-9DB4-59C5-B2467179667C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>
                <a:hlinkClick r:id="rId7"/>
              </a:rPr>
              <a:t>Minnesota Department of Health (@mnhealth) | LinkedIn</a:t>
            </a:r>
            <a:endParaRPr lang="en-US"/>
          </a:p>
        </p:txBody>
      </p:sp>
      <p:sp>
        <p:nvSpPr>
          <p:cNvPr id="26" name="Content Placeholder 25">
            <a:extLst>
              <a:ext uri="{FF2B5EF4-FFF2-40B4-BE49-F238E27FC236}">
                <a16:creationId xmlns:a16="http://schemas.microsoft.com/office/drawing/2014/main" id="{85B57326-CE94-7AAC-7FB5-428898859038}"/>
              </a:ext>
            </a:extLst>
          </p:cNvPr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en-US">
                <a:hlinkClick r:id="rId8"/>
              </a:rPr>
              <a:t>Minnesota Department of Health (@mnhealth)| Instagram</a:t>
            </a:r>
            <a:endParaRPr lang="en-US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ACB01834-C9A1-2152-B4B2-FD786F323D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08519" y="1577628"/>
            <a:ext cx="4833425" cy="417576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1600" dirty="0">
                <a:hlinkClick r:id="rId9"/>
              </a:rPr>
              <a:t>CDC PFL Interactive Resources</a:t>
            </a:r>
            <a:endParaRPr lang="en-US" sz="1600" dirty="0"/>
          </a:p>
          <a:p>
            <a:pPr>
              <a:spcBef>
                <a:spcPts val="1800"/>
              </a:spcBef>
            </a:pPr>
            <a:r>
              <a:rPr lang="en-US" sz="1600" dirty="0">
                <a:hlinkClick r:id="rId10"/>
              </a:rPr>
              <a:t>CDC Interactive Resources: What’s Wrong with This Picture? Outpatient Exam Room</a:t>
            </a:r>
            <a:endParaRPr lang="en-US" sz="1600" dirty="0"/>
          </a:p>
          <a:p>
            <a:pPr>
              <a:spcBef>
                <a:spcPts val="1800"/>
              </a:spcBef>
            </a:pPr>
            <a:r>
              <a:rPr lang="en-US" sz="1600" dirty="0">
                <a:hlinkClick r:id="rId11"/>
              </a:rPr>
              <a:t>CDC Project Firstline (cdc.gov)</a:t>
            </a:r>
            <a:r>
              <a:rPr lang="en-US" sz="1600" dirty="0"/>
              <a:t> | </a:t>
            </a:r>
            <a:r>
              <a:rPr lang="en-US" sz="1600" dirty="0">
                <a:hlinkClick r:id="rId12"/>
              </a:rPr>
              <a:t>Facebook</a:t>
            </a:r>
            <a:r>
              <a:rPr lang="en-US" sz="1600" dirty="0"/>
              <a:t> | </a:t>
            </a:r>
            <a:r>
              <a:rPr lang="en-US" sz="1600" dirty="0">
                <a:hlinkClick r:id="rId13"/>
              </a:rPr>
              <a:t>Twitter</a:t>
            </a:r>
            <a:r>
              <a:rPr lang="en-US" sz="1600" dirty="0"/>
              <a:t> </a:t>
            </a:r>
          </a:p>
          <a:p>
            <a:pPr>
              <a:spcBef>
                <a:spcPts val="1800"/>
              </a:spcBef>
            </a:pPr>
            <a:r>
              <a:rPr lang="en-US" sz="1600" dirty="0">
                <a:hlinkClick r:id="rId14"/>
              </a:rPr>
              <a:t>Subscribe to CDC Project Firstline e-mails 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99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1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3780_PFL_PPT_template_Avenir_2-26-21_DRAFT">
  <a:themeElements>
    <a:clrScheme name="PFL Power Surge">
      <a:dk1>
        <a:sysClr val="windowText" lastClr="000000"/>
      </a:dk1>
      <a:lt1>
        <a:srgbClr val="FFFFFF"/>
      </a:lt1>
      <a:dk2>
        <a:srgbClr val="7D4578"/>
      </a:dk2>
      <a:lt2>
        <a:srgbClr val="78B441"/>
      </a:lt2>
      <a:accent1>
        <a:srgbClr val="13619C"/>
      </a:accent1>
      <a:accent2>
        <a:srgbClr val="2C998A"/>
      </a:accent2>
      <a:accent3>
        <a:srgbClr val="FAAA51"/>
      </a:accent3>
      <a:accent4>
        <a:srgbClr val="123E67"/>
      </a:accent4>
      <a:accent5>
        <a:srgbClr val="CC314E"/>
      </a:accent5>
      <a:accent6>
        <a:srgbClr val="F4DF4D"/>
      </a:accent6>
      <a:hlink>
        <a:srgbClr val="0070C0"/>
      </a:hlink>
      <a:folHlink>
        <a:srgbClr val="5052A3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00C7441-9561-4DBA-819E-24C06F538D37}" vid="{5E2362F0-5FBD-4C93-8ADE-1DD9536CF87C}"/>
    </a:ext>
  </a:extLst>
</a:theme>
</file>

<file path=ppt/theme/theme2.xml><?xml version="1.0" encoding="utf-8"?>
<a:theme xmlns:a="http://schemas.openxmlformats.org/drawingml/2006/main" name="1_13780_PFL_PPT_template_Avenir_2-26-21_DRAFT">
  <a:themeElements>
    <a:clrScheme name="PFL Power Surge">
      <a:dk1>
        <a:sysClr val="windowText" lastClr="000000"/>
      </a:dk1>
      <a:lt1>
        <a:srgbClr val="FFFFFF"/>
      </a:lt1>
      <a:dk2>
        <a:srgbClr val="7D4578"/>
      </a:dk2>
      <a:lt2>
        <a:srgbClr val="78B441"/>
      </a:lt2>
      <a:accent1>
        <a:srgbClr val="13619C"/>
      </a:accent1>
      <a:accent2>
        <a:srgbClr val="2C998A"/>
      </a:accent2>
      <a:accent3>
        <a:srgbClr val="FAAA51"/>
      </a:accent3>
      <a:accent4>
        <a:srgbClr val="123E67"/>
      </a:accent4>
      <a:accent5>
        <a:srgbClr val="CC314E"/>
      </a:accent5>
      <a:accent6>
        <a:srgbClr val="F4DF4D"/>
      </a:accent6>
      <a:hlink>
        <a:srgbClr val="0070C0"/>
      </a:hlink>
      <a:folHlink>
        <a:srgbClr val="5052A3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00C7441-9561-4DBA-819E-24C06F538D37}" vid="{5E2362F0-5FBD-4C93-8ADE-1DD9536CF87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F9789A2C6C6A42848AD3E83498EFFD" ma:contentTypeVersion="11" ma:contentTypeDescription="Create a new document." ma:contentTypeScope="" ma:versionID="a0a8f747e0798b03fbcc94af342f86f5">
  <xsd:schema xmlns:xsd="http://www.w3.org/2001/XMLSchema" xmlns:xs="http://www.w3.org/2001/XMLSchema" xmlns:p="http://schemas.microsoft.com/office/2006/metadata/properties" xmlns:ns2="2ff4a757-ef58-4719-9cd6-c9998935b06f" xmlns:ns3="53dcfa65-588a-4288-bff4-eca324ea375f" targetNamespace="http://schemas.microsoft.com/office/2006/metadata/properties" ma:root="true" ma:fieldsID="45dcc61a452d976d7559a3a23a61442c" ns2:_="" ns3:_="">
    <xsd:import namespace="2ff4a757-ef58-4719-9cd6-c9998935b06f"/>
    <xsd:import namespace="53dcfa65-588a-4288-bff4-eca324ea37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4a757-ef58-4719-9cd6-c9998935b0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dcfa65-588a-4288-bff4-eca324ea37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B3ADFE2-871E-4B4C-8E5D-40FED52F3057}">
  <ds:schemaRefs>
    <ds:schemaRef ds:uri="2ff4a757-ef58-4719-9cd6-c9998935b06f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53dcfa65-588a-4288-bff4-eca324ea375f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4BB3385-5984-449C-A8FE-078FA8973E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f4a757-ef58-4719-9cd6-c9998935b06f"/>
    <ds:schemaRef ds:uri="53dcfa65-588a-4288-bff4-eca324ea37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7F42F6-A547-4F92-9832-352DB115B51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PFL_Reservoirs Training_Module_1_Body_draft_v1_cr_sl_lrf</Template>
  <TotalTime>42</TotalTime>
  <Words>623</Words>
  <Application>Microsoft Office PowerPoint</Application>
  <PresentationFormat>Widescreen</PresentationFormat>
  <Paragraphs>56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</vt:lpstr>
      <vt:lpstr>Avenir LT Std 55 Roman</vt:lpstr>
      <vt:lpstr>Calibri</vt:lpstr>
      <vt:lpstr>Century Gothic</vt:lpstr>
      <vt:lpstr>Courier New</vt:lpstr>
      <vt:lpstr>Helvetica</vt:lpstr>
      <vt:lpstr>Wingdings</vt:lpstr>
      <vt:lpstr>13780_PFL_PPT_template_Avenir_2-26-21_DRAFT</vt:lpstr>
      <vt:lpstr>1_13780_PFL_PPT_template_Avenir_2-26-21_DRAFT</vt:lpstr>
      <vt:lpstr>Notas del Presentador</vt:lpstr>
      <vt:lpstr>¿Qué está mal con esta imagen? Sala ambulatoria</vt:lpstr>
      <vt:lpstr>¿Qué está mal en esta foto?</vt:lpstr>
      <vt:lpstr>Contenedor de objetos punzantes desbordado</vt:lpstr>
      <vt:lpstr>Bloqueo de una ventilación</vt:lpstr>
      <vt:lpstr>Muestra de orina sin bolsa de riesgo biológico</vt:lpstr>
      <vt:lpstr>Colocar los suministros cerca del lavabo</vt:lpstr>
      <vt:lpstr>Reflexión</vt:lpstr>
      <vt:lpstr>Recursos</vt:lpstr>
      <vt:lpstr>Preguntas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¿Qué está mal con esta imagen? Sala ambulatoria (Spanish)</dc:title>
  <dc:subject>¿Qué está mal con esta imagen? Sala ambulatoria (Spanish)</dc:subject>
  <dc:creator>MDH Project Firstline;CDC Project Firstline</dc:creator>
  <cp:keywords>Germs, respiratory system, digestive system, blood, skin, infection control, reservoir</cp:keywords>
  <cp:lastModifiedBy>Hill, Katie (She/Her/Hers) (MDH)</cp:lastModifiedBy>
  <cp:revision>6</cp:revision>
  <dcterms:created xsi:type="dcterms:W3CDTF">2021-12-16T15:04:03Z</dcterms:created>
  <dcterms:modified xsi:type="dcterms:W3CDTF">2024-01-22T21:23:53Z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en-us</vt:lpwstr>
  </property>
  <property fmtid="{D5CDD505-2E9C-101B-9397-08002B2CF9AE}" pid="3" name="ContentTypeId">
    <vt:lpwstr>0x010100A0F9789A2C6C6A42848AD3E83498EFFD</vt:lpwstr>
  </property>
  <property fmtid="{D5CDD505-2E9C-101B-9397-08002B2CF9AE}" pid="4" name="_MarkAsFinal">
    <vt:bool>true</vt:bool>
  </property>
</Properties>
</file>