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62" r:id="rId5"/>
    <p:sldId id="256" r:id="rId6"/>
    <p:sldId id="259" r:id="rId7"/>
    <p:sldId id="276" r:id="rId8"/>
    <p:sldId id="295" r:id="rId9"/>
    <p:sldId id="296" r:id="rId10"/>
    <p:sldId id="297" r:id="rId11"/>
    <p:sldId id="298" r:id="rId12"/>
    <p:sldId id="305" r:id="rId13"/>
    <p:sldId id="273" r:id="rId14"/>
    <p:sldId id="335" r:id="rId15"/>
    <p:sldId id="293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825E68-1BF0-01E6-336D-A5AC3515BC55}" name="Shogren, Julie" initials="SJ" userId="S::jshogren@rti.org::b8ac11d4-25b8-47fb-add8-e9c5ea412aae" providerId="AD"/>
  <p188:author id="{68F7316A-83AE-B7B2-A017-A7CEA47DD36A}" name="Rasmussen Foster, Laura" initials="RFL" userId="S::lrasmussen@rti.org::5ad58509-b95f-4bf5-82b0-3432a84b06de" providerId="AD"/>
  <p188:author id="{4076917F-F701-3904-A764-31C026BB234F}" name="Lambert, Shari" initials="LS" userId="S::sbl@rti.org::62ef8086-de81-4226-b645-762e6e5dfc71" providerId="AD"/>
  <p188:author id="{4651B3ED-E97F-DC54-F2AD-69C4BDAF89AB}" name="Rodriguez, Christina" initials="RC" userId="S::crodriguez@rti.org::2f401fdf-ae03-47d7-866c-72e20eb50d3f" providerId="AD"/>
  <p188:author id="{646F13F0-9777-50D9-7F3D-D8D8D6B98B52}" name="Romero, Veronica (Contractor)" initials="RV(" userId="S::vromero.contractor@rti.org::8cc2934a-0480-4763-9595-e1bb6ddfe42f" providerId="AD"/>
  <p188:author id="{6AF517FE-1A42-E547-5CAE-17E735C8E471}" name="Stadd, Jessie" initials="SJ" userId="S::jstadd@rti.org::44a9573f-fddc-4716-bc25-9dc365c692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sen Foster, Laura" initials="RFL" lastIdx="7" clrIdx="0">
    <p:extLst>
      <p:ext uri="{19B8F6BF-5375-455C-9EA6-DF929625EA0E}">
        <p15:presenceInfo xmlns:p15="http://schemas.microsoft.com/office/powerpoint/2012/main" userId="S::lrasmussen@rti.org::5ad58509-b95f-4bf5-82b0-3432a84b06de" providerId="AD"/>
      </p:ext>
    </p:extLst>
  </p:cmAuthor>
  <p:cmAuthor id="2" name="Stadd, Jessie" initials="SJ" lastIdx="4" clrIdx="1">
    <p:extLst>
      <p:ext uri="{19B8F6BF-5375-455C-9EA6-DF929625EA0E}">
        <p15:presenceInfo xmlns:p15="http://schemas.microsoft.com/office/powerpoint/2012/main" userId="S::jstadd@rti.org::44a9573f-fddc-4716-bc25-9dc365c6924d" providerId="AD"/>
      </p:ext>
    </p:extLst>
  </p:cmAuthor>
  <p:cmAuthor id="3" name="Lambert, Shari" initials="LS" lastIdx="23" clrIdx="2">
    <p:extLst>
      <p:ext uri="{19B8F6BF-5375-455C-9EA6-DF929625EA0E}">
        <p15:presenceInfo xmlns:p15="http://schemas.microsoft.com/office/powerpoint/2012/main" userId="S::sbl@rti.org::62ef8086-de81-4226-b645-762e6e5dfc71" providerId="AD"/>
      </p:ext>
    </p:extLst>
  </p:cmAuthor>
  <p:cmAuthor id="4" name="Rodriguez, Christina" initials="RC" lastIdx="31" clrIdx="3">
    <p:extLst>
      <p:ext uri="{19B8F6BF-5375-455C-9EA6-DF929625EA0E}">
        <p15:presenceInfo xmlns:p15="http://schemas.microsoft.com/office/powerpoint/2012/main" userId="S::crodriguez@rti.org::2f401fdf-ae03-47d7-866c-72e20eb50d3f" providerId="AD"/>
      </p:ext>
    </p:extLst>
  </p:cmAuthor>
  <p:cmAuthor id="5" name="Shogren, Julie" initials="SJ" lastIdx="6" clrIdx="4">
    <p:extLst>
      <p:ext uri="{19B8F6BF-5375-455C-9EA6-DF929625EA0E}">
        <p15:presenceInfo xmlns:p15="http://schemas.microsoft.com/office/powerpoint/2012/main" userId="S::jshogren@rti.org::b8ac11d4-25b8-47fb-add8-e9c5ea412aae" providerId="AD"/>
      </p:ext>
    </p:extLst>
  </p:cmAuthor>
  <p:cmAuthor id="6" name="Davis, Dilsey" initials="DD" lastIdx="4" clrIdx="5">
    <p:extLst>
      <p:ext uri="{19B8F6BF-5375-455C-9EA6-DF929625EA0E}">
        <p15:presenceInfo xmlns:p15="http://schemas.microsoft.com/office/powerpoint/2012/main" userId="S::dmdavis@rti.org::1e93f9f0-59f1-4a82-bb40-b5dc06590d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27B"/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5065" autoAdjust="0"/>
  </p:normalViewPr>
  <p:slideViewPr>
    <p:cSldViewPr snapToGrid="0">
      <p:cViewPr varScale="1">
        <p:scale>
          <a:sx n="78" d="100"/>
          <a:sy n="78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6A74D-45D5-46AD-B691-BBBBE49EE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3C7BD-BD6D-46F3-B66E-839876A10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792E-85A3-4593-A2F8-E8FF9171A98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0AEE-88BB-4753-8143-83F9798446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29EE-1C91-4C15-896C-D9A2350ED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4EC5-1E9D-4B62-B373-60161E84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E1EB-4AC1-4CCA-9E7D-9D67868ABA7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230C-8258-4529-832A-6A8AA1D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flip="none" rotWithShape="1">
          <a:gsLst>
            <a:gs pos="25000">
              <a:schemeClr val="tx2"/>
            </a:gs>
            <a:gs pos="100000">
              <a:srgbClr val="133E6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16999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BE3A48D1-5BF7-B477-F52F-A650A8D26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pic>
        <p:nvPicPr>
          <p:cNvPr id="5" name="Picture 4" descr="CDC Project Firstline">
            <a:extLst>
              <a:ext uri="{FF2B5EF4-FFF2-40B4-BE49-F238E27FC236}">
                <a16:creationId xmlns:a16="http://schemas.microsoft.com/office/drawing/2014/main" id="{E55D0238-550F-BE7A-633B-D302D80BE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9" name="Picture 5" descr="An ER nurse stands by a patients's bed; a face shield hangs off a monitor; an overflowing dirty linens bag is in the background">
            <a:extLst>
              <a:ext uri="{FF2B5EF4-FFF2-40B4-BE49-F238E27FC236}">
                <a16:creationId xmlns:a16="http://schemas.microsoft.com/office/drawing/2014/main" id="{D802137D-7D25-585F-9ED9-4922CD6380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2337" b="13679"/>
          <a:stretch/>
        </p:blipFill>
        <p:spPr bwMode="auto">
          <a:xfrm>
            <a:off x="6577244" y="478970"/>
            <a:ext cx="7010400" cy="70394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8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4629" y="217461"/>
            <a:ext cx="496437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629" y="1494971"/>
            <a:ext cx="4964376" cy="288834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FA19AF-F11F-9F3C-771B-0B955FDA5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4629" y="4630057"/>
            <a:ext cx="4964376" cy="15024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Avenir LT Std 55 Roman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68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rms">
            <a:extLst>
              <a:ext uri="{FF2B5EF4-FFF2-40B4-BE49-F238E27FC236}">
                <a16:creationId xmlns:a16="http://schemas.microsoft.com/office/drawing/2014/main" id="{9C788CDF-8D2B-E982-A3B1-F661385BD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34" y="1406688"/>
            <a:ext cx="5643266" cy="16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AE742-9DE8-C5A3-C83C-0A171B4FC234}"/>
              </a:ext>
            </a:extLst>
          </p:cNvPr>
          <p:cNvSpPr/>
          <p:nvPr userDrawn="1"/>
        </p:nvSpPr>
        <p:spPr>
          <a:xfrm>
            <a:off x="6548734" y="2641600"/>
            <a:ext cx="5643266" cy="4216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8734" y="144891"/>
            <a:ext cx="5570770" cy="1135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2971" y="3760008"/>
            <a:ext cx="4616034" cy="26843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831C5-D2C5-6B97-A4F4-812A1DF996BB}"/>
              </a:ext>
            </a:extLst>
          </p:cNvPr>
          <p:cNvSpPr/>
          <p:nvPr userDrawn="1"/>
        </p:nvSpPr>
        <p:spPr>
          <a:xfrm>
            <a:off x="10118590" y="2769071"/>
            <a:ext cx="2000914" cy="605013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8D4627D-65A5-CA2C-7B33-7CD48FC7C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2913" y="2831923"/>
            <a:ext cx="1978095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5149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5EFE-322C-49C8-9D66-455432F0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5304B-1AEE-4189-B142-1C2790A7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045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C768B-788E-80AC-8F1C-28BAD9C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</p:spTree>
    <p:extLst>
      <p:ext uri="{BB962C8B-B14F-4D97-AF65-F5344CB8AC3E}">
        <p14:creationId xmlns:p14="http://schemas.microsoft.com/office/powerpoint/2010/main" val="30718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2AF4C21-DE52-04AB-A729-47003E23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" y="4499618"/>
            <a:ext cx="67003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E501977-A7F2-9D76-AACB-3B0ABA5F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584" y="2155987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0848516-2EF9-AD17-3097-8B91BE03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" y="1576242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0" y="1577628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569896" cy="4175760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200">
                <a:solidFill>
                  <a:schemeClr val="accent4"/>
                </a:solidFill>
              </a:defRPr>
            </a:lvl4pPr>
            <a:lvl5pPr marL="1828800" indent="0"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57FA59-4967-5A6D-A0AB-3AC0D6C384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8222" y="2163887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E3666-5F1B-731C-F0C5-30CFC541345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8222" y="2750146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47AC3-9D68-9706-E6D8-9452EFB201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18222" y="3334509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96D949-576E-BAE8-58B8-CB9B4ED697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222" y="3913470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87E9F7-40A0-DC06-80BA-66972C6E9C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8222" y="4516783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B7D44-2AC6-58B7-F729-A30DD52C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3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B3E10B-128A-D862-B460-EF38BDA3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18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A37AD4-F916-F6A9-1C0E-C9CE37CFE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91347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6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63FA4-BB70-BB63-10F1-E9E36F89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2" y="6449088"/>
            <a:ext cx="7921105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3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489"/>
            <a:ext cx="10515600" cy="70245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114BA-95D2-66A5-38EB-6B94DF2A6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</p:spTree>
    <p:extLst>
      <p:ext uri="{BB962C8B-B14F-4D97-AF65-F5344CB8AC3E}">
        <p14:creationId xmlns:p14="http://schemas.microsoft.com/office/powerpoint/2010/main" val="60091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E1E84F9-EC53-4749-AE0F-F75E5BF22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CB39F-26F9-B504-8FE1-DF8AF26D5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chemeClr val="tx2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1B1E53FB-3B42-A128-5B3E-5D0A549DA2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74" y="269669"/>
            <a:ext cx="5636526" cy="1076532"/>
          </a:xfrm>
        </p:spPr>
        <p:txBody>
          <a:bodyPr anchor="ctr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58" y="1498600"/>
            <a:ext cx="5240742" cy="4368799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C332090-8D34-40F5-8376-CBD289BD2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DCDB9-9171-426F-AB56-4BB6A495C4CB}"/>
              </a:ext>
            </a:extLst>
          </p:cNvPr>
          <p:cNvSpPr txBox="1"/>
          <p:nvPr/>
        </p:nvSpPr>
        <p:spPr>
          <a:xfrm>
            <a:off x="2893483" y="6449088"/>
            <a:ext cx="8182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98499-D4D8-E953-A135-B2A2B9EE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66BD6D8D-275B-B313-C77D-A0085DABF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1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CD2AB-BDB3-33E6-4D9A-1A2AFAA5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</p:spTree>
    <p:extLst>
      <p:ext uri="{BB962C8B-B14F-4D97-AF65-F5344CB8AC3E}">
        <p14:creationId xmlns:p14="http://schemas.microsoft.com/office/powerpoint/2010/main" val="107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9679D-0B2A-3B36-6D1E-EF32986AD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</p:spTree>
    <p:extLst>
      <p:ext uri="{BB962C8B-B14F-4D97-AF65-F5344CB8AC3E}">
        <p14:creationId xmlns:p14="http://schemas.microsoft.com/office/powerpoint/2010/main" val="19112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A1DD0-8CF6-D4DE-510F-31E177F6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</p:spTree>
    <p:extLst>
      <p:ext uri="{BB962C8B-B14F-4D97-AF65-F5344CB8AC3E}">
        <p14:creationId xmlns:p14="http://schemas.microsoft.com/office/powerpoint/2010/main" val="137818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206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F9E38471-E19F-4F2A-B932-9947CAF83CC5}"/>
              </a:ext>
            </a:extLst>
          </p:cNvPr>
          <p:cNvGrpSpPr/>
          <p:nvPr userDrawn="1"/>
        </p:nvGrpSpPr>
        <p:grpSpPr>
          <a:xfrm>
            <a:off x="8637993" y="2588202"/>
            <a:ext cx="2947520" cy="1910195"/>
            <a:chOff x="8564251" y="2410144"/>
            <a:chExt cx="2947520" cy="1910195"/>
          </a:xfrm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2A9D07-2053-4372-A795-43A4CDDF8EEB}"/>
                </a:ext>
              </a:extLst>
            </p:cNvPr>
            <p:cNvSpPr/>
            <p:nvPr/>
          </p:nvSpPr>
          <p:spPr>
            <a:xfrm>
              <a:off x="9392846" y="3384216"/>
              <a:ext cx="483873" cy="534475"/>
            </a:xfrm>
            <a:custGeom>
              <a:avLst/>
              <a:gdLst>
                <a:gd name="connsiteX0" fmla="*/ 151803 w 483873"/>
                <a:gd name="connsiteY0" fmla="*/ 0 h 534475"/>
                <a:gd name="connsiteX1" fmla="*/ 0 w 483873"/>
                <a:gd name="connsiteY1" fmla="*/ 433273 h 534475"/>
                <a:gd name="connsiteX2" fmla="*/ 22138 w 483873"/>
                <a:gd name="connsiteY2" fmla="*/ 534475 h 534475"/>
                <a:gd name="connsiteX3" fmla="*/ 483874 w 483873"/>
                <a:gd name="connsiteY3" fmla="*/ 18342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73" h="534475">
                  <a:moveTo>
                    <a:pt x="151803" y="0"/>
                  </a:moveTo>
                  <a:lnTo>
                    <a:pt x="0" y="433273"/>
                  </a:lnTo>
                  <a:lnTo>
                    <a:pt x="22138" y="534475"/>
                  </a:lnTo>
                  <a:lnTo>
                    <a:pt x="483874" y="183429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D5694-4AF4-4756-92CB-0E9661F0EB4F}"/>
                </a:ext>
              </a:extLst>
            </p:cNvPr>
            <p:cNvSpPr/>
            <p:nvPr/>
          </p:nvSpPr>
          <p:spPr>
            <a:xfrm>
              <a:off x="8564251" y="2410144"/>
              <a:ext cx="2947520" cy="1910195"/>
            </a:xfrm>
            <a:custGeom>
              <a:avLst/>
              <a:gdLst>
                <a:gd name="connsiteX0" fmla="*/ 0 w 2947520"/>
                <a:gd name="connsiteY0" fmla="*/ 338395 h 1910195"/>
                <a:gd name="connsiteX1" fmla="*/ 2172689 w 2947520"/>
                <a:gd name="connsiteY1" fmla="*/ 1910195 h 1910195"/>
                <a:gd name="connsiteX2" fmla="*/ 2947520 w 2947520"/>
                <a:gd name="connsiteY2" fmla="*/ 0 h 19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520" h="1910195">
                  <a:moveTo>
                    <a:pt x="0" y="338395"/>
                  </a:moveTo>
                  <a:lnTo>
                    <a:pt x="2172689" y="1910195"/>
                  </a:lnTo>
                  <a:lnTo>
                    <a:pt x="2947520" y="0"/>
                  </a:lnTo>
                  <a:close/>
                </a:path>
              </a:pathLst>
            </a:custGeom>
            <a:solidFill>
              <a:srgbClr val="F4D6AE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83AB6-2033-46D1-93FF-B72E4CDD3966}"/>
                </a:ext>
              </a:extLst>
            </p:cNvPr>
            <p:cNvSpPr/>
            <p:nvPr/>
          </p:nvSpPr>
          <p:spPr>
            <a:xfrm>
              <a:off x="9187279" y="2410144"/>
              <a:ext cx="2324492" cy="1508548"/>
            </a:xfrm>
            <a:custGeom>
              <a:avLst/>
              <a:gdLst>
                <a:gd name="connsiteX0" fmla="*/ 0 w 2324492"/>
                <a:gd name="connsiteY0" fmla="*/ 787481 h 1508548"/>
                <a:gd name="connsiteX1" fmla="*/ 2324493 w 2324492"/>
                <a:gd name="connsiteY1" fmla="*/ 0 h 1508548"/>
                <a:gd name="connsiteX2" fmla="*/ 407972 w 2324492"/>
                <a:gd name="connsiteY2" fmla="*/ 1084763 h 1508548"/>
                <a:gd name="connsiteX3" fmla="*/ 227706 w 2324492"/>
                <a:gd name="connsiteY3" fmla="*/ 1508548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492" h="1508548">
                  <a:moveTo>
                    <a:pt x="0" y="787481"/>
                  </a:moveTo>
                  <a:lnTo>
                    <a:pt x="2324493" y="0"/>
                  </a:lnTo>
                  <a:lnTo>
                    <a:pt x="407972" y="1084763"/>
                  </a:lnTo>
                  <a:lnTo>
                    <a:pt x="227706" y="1508548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BE3F47-4DB7-46E1-BC8F-E957DD4F3D83}"/>
              </a:ext>
            </a:extLst>
          </p:cNvPr>
          <p:cNvSpPr txBox="1"/>
          <p:nvPr userDrawn="1"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F6F58-BCEE-45B3-A2DB-C8C6806DEAF6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66289D1-8786-4C68-95F8-634BE7572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AD0-0ADF-4F42-A07C-B58C33CCA31A}"/>
              </a:ext>
            </a:extLst>
          </p:cNvPr>
          <p:cNvSpPr/>
          <p:nvPr userDrawn="1"/>
        </p:nvSpPr>
        <p:spPr>
          <a:xfrm>
            <a:off x="0" y="5894736"/>
            <a:ext cx="217714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9F784-D0E5-33C6-6C09-5575F91B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</p:spTree>
    <p:extLst>
      <p:ext uri="{BB962C8B-B14F-4D97-AF65-F5344CB8AC3E}">
        <p14:creationId xmlns:p14="http://schemas.microsoft.com/office/powerpoint/2010/main" val="9118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1399" y="725168"/>
            <a:ext cx="430760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041284"/>
            <a:ext cx="4000501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591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Emergency Room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1076F97-22D5-48CC-86A1-360B7A49AF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D672BF4B-C88B-F5E8-5199-1A7BBFF6AA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4" r:id="rId3"/>
    <p:sldLayoutId id="2147483687" r:id="rId4"/>
    <p:sldLayoutId id="2147483666" r:id="rId5"/>
    <p:sldLayoutId id="2147483678" r:id="rId6"/>
    <p:sldLayoutId id="2147483683" r:id="rId7"/>
    <p:sldLayoutId id="2147483674" r:id="rId8"/>
    <p:sldLayoutId id="2147483684" r:id="rId9"/>
    <p:sldLayoutId id="2147483685" r:id="rId10"/>
    <p:sldLayoutId id="2147483686" r:id="rId11"/>
    <p:sldLayoutId id="2147483673" r:id="rId12"/>
    <p:sldLayoutId id="2147483688" r:id="rId13"/>
    <p:sldLayoutId id="214748368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nhealth/" TargetMode="External"/><Relationship Id="rId13" Type="http://schemas.openxmlformats.org/officeDocument/2006/relationships/hyperlink" Target="https://twitter.com/CDC_Firstline" TargetMode="External"/><Relationship Id="rId3" Type="http://schemas.openxmlformats.org/officeDocument/2006/relationships/hyperlink" Target="https://www.health.mn.gov/projectfirstline" TargetMode="External"/><Relationship Id="rId7" Type="http://schemas.openxmlformats.org/officeDocument/2006/relationships/hyperlink" Target="https://www.linkedin.com/company/mnhealth/" TargetMode="External"/><Relationship Id="rId12" Type="http://schemas.openxmlformats.org/officeDocument/2006/relationships/hyperlink" Target="https://www.facebook.com/CDCProjectFirstli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mnhealth/" TargetMode="External"/><Relationship Id="rId11" Type="http://schemas.openxmlformats.org/officeDocument/2006/relationships/hyperlink" Target="https://www.cdc.gov/infectioncontrol/projectfirstline/index.html" TargetMode="External"/><Relationship Id="rId5" Type="http://schemas.openxmlformats.org/officeDocument/2006/relationships/hyperlink" Target="https://www.facebook.com/mnhealth/" TargetMode="External"/><Relationship Id="rId10" Type="http://schemas.openxmlformats.org/officeDocument/2006/relationships/hyperlink" Target="https://www.cdc.gov/infectioncontrol/projectfirstline/healthcare/interactive-Emergency-Room.html" TargetMode="External"/><Relationship Id="rId4" Type="http://schemas.openxmlformats.org/officeDocument/2006/relationships/hyperlink" Target="https://public.govdelivery.com/accounts/MNMDH/subscriber/new?topic_id=MNMDH_673" TargetMode="External"/><Relationship Id="rId9" Type="http://schemas.openxmlformats.org/officeDocument/2006/relationships/hyperlink" Target="https://www.cdc.gov/infectioncontrol/projectfirstline/healthcare/interactive.html" TargetMode="External"/><Relationship Id="rId14" Type="http://schemas.openxmlformats.org/officeDocument/2006/relationships/hyperlink" Target="https://tools.cdc.gov/campaignproxyservice/subscriptions.aspx?topic_id=USCDC_21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B4480D-F2B3-0593-DE55-CBB79AB8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Presenter Notes: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030E5A-8D14-6E77-AFD6-080EE0C1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62480"/>
            <a:ext cx="10356111" cy="4339555"/>
          </a:xfrm>
        </p:spPr>
        <p:txBody>
          <a:bodyPr/>
          <a:lstStyle/>
          <a:p>
            <a:r>
              <a:rPr lang="en-US" dirty="0"/>
              <a:t>Put the Slide Show into “Presenter Mode”</a:t>
            </a:r>
          </a:p>
          <a:p>
            <a:pPr lvl="1"/>
            <a:r>
              <a:rPr lang="en-US" sz="2000" dirty="0"/>
              <a:t>Slide Show &gt; From Beginning</a:t>
            </a:r>
          </a:p>
          <a:p>
            <a:r>
              <a:rPr lang="en-US" dirty="0"/>
              <a:t>Navigate using the hyperlinked “hot spots” and purple buttons</a:t>
            </a:r>
          </a:p>
          <a:p>
            <a:pPr lvl="1"/>
            <a:r>
              <a:rPr lang="en-US" sz="2000" dirty="0"/>
              <a:t>Hover over and click on a “hot spot” to advance to that problem’s slide</a:t>
            </a:r>
          </a:p>
          <a:p>
            <a:pPr lvl="1"/>
            <a:r>
              <a:rPr lang="en-US" sz="2000" dirty="0"/>
              <a:t>On each problem slide:</a:t>
            </a:r>
          </a:p>
          <a:p>
            <a:pPr lvl="2"/>
            <a:r>
              <a:rPr lang="en-US" sz="2000" dirty="0"/>
              <a:t>Click again to show text box</a:t>
            </a:r>
          </a:p>
          <a:p>
            <a:pPr lvl="2"/>
            <a:r>
              <a:rPr lang="en-US" sz="2000" dirty="0"/>
              <a:t>Click the “Next” button to return to the main picture slide</a:t>
            </a:r>
          </a:p>
          <a:p>
            <a:pPr lvl="1"/>
            <a:r>
              <a:rPr lang="en-US" sz="2000" dirty="0"/>
              <a:t>Click the “Finish” button to advance to the reflection slide</a:t>
            </a:r>
          </a:p>
          <a:p>
            <a:r>
              <a:rPr lang="en-US" dirty="0"/>
              <a:t>Please do not make any edits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3019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C160D-974E-4F5A-9D1F-EB36D645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7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9FC72AED-9A81-18F5-7F96-D838B0B2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755F415-14ED-BC18-BE55-8524742F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MDH Project Firstline </a:t>
            </a:r>
            <a:r>
              <a:rPr lang="en-US" dirty="0">
                <a:hlinkClick r:id="rId3"/>
              </a:rPr>
              <a:t>www.health.mn.gov/projectfirstline</a:t>
            </a:r>
            <a:r>
              <a:rPr lang="en-US" dirty="0"/>
              <a:t>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A140AA3-956E-6670-F86D-232CA118E26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Subscribe to MDH Project Firstline Mailing List 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D22966-B6AF-9A3A-AAFC-417113B12961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>
                <a:hlinkClick r:id="rId5"/>
              </a:rPr>
              <a:t>Minnesota Department of Health (@mnhealth)| Facebook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AD41AAA-248F-A414-1CAB-F3335C31C9E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>
                <a:hlinkClick r:id="rId6"/>
              </a:rPr>
              <a:t>Minnesota Department of Health (@mnhealth)| Twitter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BDBDA66-D04D-9DB4-59C5-B2467179667C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>
                <a:hlinkClick r:id="rId7"/>
              </a:rPr>
              <a:t>Minnesota Department of Health (@mnhealth) | LinkedIn</a:t>
            </a:r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5B57326-CE94-7AAC-7FB5-42889885903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>
                <a:hlinkClick r:id="rId8"/>
              </a:rPr>
              <a:t>Minnesota Department of Health (@mnhealth)| Instagram</a:t>
            </a:r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CB01834-C9A1-2152-B4B2-FD786F32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19" y="1577628"/>
            <a:ext cx="4833425" cy="41757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dirty="0">
                <a:hlinkClick r:id="rId9"/>
              </a:rPr>
              <a:t>CDC PFL Interactive Resources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dirty="0">
                <a:hlinkClick r:id="rId10"/>
              </a:rPr>
              <a:t>CDC Interactive Resources: What’s Wrong with This Picture? Emergency Room 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dirty="0">
                <a:hlinkClick r:id="rId11"/>
              </a:rPr>
              <a:t>CDC Project Firstline (cdc.gov)</a:t>
            </a:r>
            <a:r>
              <a:rPr lang="en-US" sz="1600" dirty="0"/>
              <a:t> | </a:t>
            </a:r>
            <a:r>
              <a:rPr lang="en-US" sz="1600" dirty="0">
                <a:hlinkClick r:id="rId12"/>
              </a:rPr>
              <a:t>Facebook</a:t>
            </a:r>
            <a:r>
              <a:rPr lang="en-US" sz="1600" dirty="0"/>
              <a:t> | </a:t>
            </a:r>
            <a:r>
              <a:rPr lang="en-US" sz="1600" dirty="0">
                <a:hlinkClick r:id="rId13"/>
              </a:rPr>
              <a:t>Twitter</a:t>
            </a:r>
            <a:r>
              <a:rPr lang="en-US" sz="1600" dirty="0"/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dirty="0">
                <a:hlinkClick r:id="rId14"/>
              </a:rPr>
              <a:t>Subscribe to CDC Project Firstline e-mails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84A3-7FBE-48B8-98EA-C72ADD91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20" y="635701"/>
            <a:ext cx="5636526" cy="1622431"/>
          </a:xfrm>
        </p:spPr>
        <p:txBody>
          <a:bodyPr anchor="b">
            <a:normAutofit/>
          </a:bodyPr>
          <a:lstStyle/>
          <a:p>
            <a:r>
              <a:rPr lang="en-US"/>
              <a:t>Questions</a:t>
            </a:r>
          </a:p>
        </p:txBody>
      </p:sp>
      <p:pic>
        <p:nvPicPr>
          <p:cNvPr id="3" name="Content Placeholder 4" descr="Scan Me QR code https://www.health.state.mn.us/facilities/patientsafety/infectioncontrol/pfl/index.html">
            <a:extLst>
              <a:ext uri="{FF2B5EF4-FFF2-40B4-BE49-F238E27FC236}">
                <a16:creationId xmlns:a16="http://schemas.microsoft.com/office/drawing/2014/main" id="{43B8B24E-307A-4F1E-AFD7-2F25E9277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20" y="2476299"/>
            <a:ext cx="2292678" cy="2850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2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D0-0187-40F6-85A4-6A5E60361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What’s Wrong with </a:t>
            </a:r>
            <a:br>
              <a:rPr lang="en-US" dirty="0"/>
            </a:br>
            <a:r>
              <a:rPr lang="en-US" dirty="0"/>
              <a:t>this Picture: Emergency Room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7468A0-78E2-4E68-BF45-7D2E5F804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Table Talk with MDH Project Firstline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E06EE7-A1AB-4B1A-976C-C3D0B9CB2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802296"/>
            <a:ext cx="3613150" cy="522465"/>
          </a:xfrm>
        </p:spPr>
        <p:txBody>
          <a:bodyPr/>
          <a:lstStyle/>
          <a:p>
            <a:r>
              <a:rPr lang="en-US"/>
              <a:t>Interactive Resources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1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2634-5472-4514-B187-6E3EDBB5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1257300"/>
            <a:ext cx="6287452" cy="479987"/>
          </a:xfrm>
        </p:spPr>
        <p:txBody>
          <a:bodyPr anchor="t">
            <a:no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FDB8F1-B870-4616-8021-325820BC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9953" y="793697"/>
            <a:ext cx="1382634" cy="2743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564C34-1081-4BF9-B0DE-5074BC00D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8334" y="1737287"/>
            <a:ext cx="5671579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870E8-6795-46F7-99C1-C2401FCF44D6}"/>
              </a:ext>
            </a:extLst>
          </p:cNvPr>
          <p:cNvSpPr txBox="1"/>
          <p:nvPr/>
        </p:nvSpPr>
        <p:spPr>
          <a:xfrm>
            <a:off x="1199954" y="816374"/>
            <a:ext cx="136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5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B743-76B2-4D2C-A334-4F77B160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88" y="1987550"/>
            <a:ext cx="5800725" cy="3248025"/>
          </a:xfrm>
        </p:spPr>
        <p:txBody>
          <a:bodyPr>
            <a:normAutofit/>
          </a:bodyPr>
          <a:lstStyle/>
          <a:p>
            <a:r>
              <a:rPr lang="en-US"/>
              <a:t>Welcome and Introductions</a:t>
            </a:r>
          </a:p>
          <a:p>
            <a:r>
              <a:rPr lang="en-US"/>
              <a:t>What’s Wrong with this Picture: Emergency Room </a:t>
            </a:r>
          </a:p>
          <a:p>
            <a:r>
              <a:rPr lang="en-US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1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D7DCC-EC80-47EE-9B84-5DF5A6D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Wrong with this Picture: Emergency Room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5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3AE00F-F9AD-B0D6-B2FD-844FE9AA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5003" y="6117651"/>
            <a:ext cx="2000914" cy="502096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What’s wrong with this picture?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Health care workers need to be extra aware of where germs are found and how they can be spread to surfaces and people. </a:t>
            </a:r>
          </a:p>
          <a:p>
            <a:r>
              <a:rPr lang="en-US"/>
              <a:t>We can help stop infections when we recognize the risk for germs to spread!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668B08-026F-5588-CDB4-DCD534013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4629" y="4182585"/>
            <a:ext cx="4964376" cy="1502456"/>
          </a:xfrm>
        </p:spPr>
        <p:txBody>
          <a:bodyPr/>
          <a:lstStyle/>
          <a:p>
            <a:r>
              <a:rPr lang="en-US"/>
              <a:t>In this image of an emergency department, select three problems that need to be fixed to reduce the spread of germs.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8D46938-E639-FF46-D299-7861C0D075C4}"/>
              </a:ext>
            </a:extLst>
          </p:cNvPr>
          <p:cNvSpPr txBox="1">
            <a:spLocks/>
          </p:cNvSpPr>
          <p:nvPr/>
        </p:nvSpPr>
        <p:spPr>
          <a:xfrm>
            <a:off x="8239326" y="6149129"/>
            <a:ext cx="1978095" cy="49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venir LT Std 55 Roman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ClrTx/>
              <a:buSzPct val="90000"/>
              <a:buFont typeface="Wingdings" panose="05000000000000000000" pitchFamily="2" charset="2"/>
              <a:buNone/>
              <a:defRPr sz="24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None/>
              <a:defRPr sz="18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uFill>
                  <a:solidFill>
                    <a:srgbClr val="52427B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Finish</a:t>
            </a:r>
            <a:endParaRPr lang="en-US" u="sng">
              <a:uFill>
                <a:solidFill>
                  <a:srgbClr val="52427B"/>
                </a:solidFill>
              </a:uFill>
            </a:endParaRPr>
          </a:p>
        </p:txBody>
      </p:sp>
      <p:pic>
        <p:nvPicPr>
          <p:cNvPr id="1029" name="Picture 5" descr="An ER nurse stands by a patients's bed; a face shield hangs off a monitor; an overflowing dirty linens bag is in the background">
            <a:extLst>
              <a:ext uri="{FF2B5EF4-FFF2-40B4-BE49-F238E27FC236}">
                <a16:creationId xmlns:a16="http://schemas.microsoft.com/office/drawing/2014/main" id="{23017061-DB36-0A99-2B72-EA2C2FE6C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/>
          <a:stretch/>
        </p:blipFill>
        <p:spPr bwMode="auto">
          <a:xfrm>
            <a:off x="-101601" y="0"/>
            <a:ext cx="6650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20326B84-696B-3A1F-7F2E-F9F2232D3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610" y="660405"/>
            <a:ext cx="2824390" cy="25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EA42CD1B-C554-FDBF-83CE-F22460FF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3211" y="217461"/>
            <a:ext cx="2365830" cy="1814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FBCF9138-154F-F89A-75DF-F6CA3798E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3085" y="2793747"/>
            <a:ext cx="1635649" cy="1814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Overflowing Dirty </a:t>
            </a:r>
            <a:br>
              <a:rPr lang="en-US"/>
            </a:br>
            <a:r>
              <a:rPr lang="en-US"/>
              <a:t>Linens Bag</a:t>
            </a:r>
          </a:p>
        </p:txBody>
      </p:sp>
      <p:pic>
        <p:nvPicPr>
          <p:cNvPr id="2053" name="Picture 5" descr="Dirty Linens">
            <a:extLst>
              <a:ext uri="{FF2B5EF4-FFF2-40B4-BE49-F238E27FC236}">
                <a16:creationId xmlns:a16="http://schemas.microsoft.com/office/drawing/2014/main" id="{8FBF54C9-981A-95FD-B5B5-D06BDF24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79" y="1191079"/>
            <a:ext cx="15144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Used linens are covered in germs and should always be placed in a marked bag or bin.</a:t>
            </a:r>
          </a:p>
          <a:p>
            <a:r>
              <a:rPr lang="en-US" dirty="0"/>
              <a:t>Take the time to make sure the linens are fully inside the container where no one will touch them and spread germs.</a:t>
            </a:r>
          </a:p>
        </p:txBody>
      </p:sp>
      <p:pic>
        <p:nvPicPr>
          <p:cNvPr id="1029" name="Picture 5" descr="An ER nurse stands by a patients's bed; a face shield hangs off a monitor; an overflowing dirty linens bag is in the background">
            <a:extLst>
              <a:ext uri="{FF2B5EF4-FFF2-40B4-BE49-F238E27FC236}">
                <a16:creationId xmlns:a16="http://schemas.microsoft.com/office/drawing/2014/main" id="{23017061-DB36-0A99-2B72-EA2C2FE6C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/>
          <a:stretch/>
        </p:blipFill>
        <p:spPr bwMode="auto">
          <a:xfrm>
            <a:off x="-101601" y="0"/>
            <a:ext cx="6650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d rectangle highlights overflowing dirty linens bag">
            <a:extLst>
              <a:ext uri="{FF2B5EF4-FFF2-40B4-BE49-F238E27FC236}">
                <a16:creationId xmlns:a16="http://schemas.microsoft.com/office/drawing/2014/main" id="{043CE61D-8FE1-6C95-6BD5-FB41E5A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39" y="2369645"/>
            <a:ext cx="2460965" cy="2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ointing to dirty linens">
            <a:extLst>
              <a:ext uri="{FF2B5EF4-FFF2-40B4-BE49-F238E27FC236}">
                <a16:creationId xmlns:a16="http://schemas.microsoft.com/office/drawing/2014/main" id="{411C565D-1CB4-ACE8-B626-5CF11EA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20" y="4329970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>
                <a:uFill>
                  <a:solidFill>
                    <a:srgbClr val="52427B"/>
                  </a:solidFill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</a:t>
            </a:r>
            <a:endParaRPr lang="en-US" u="sng">
              <a:uFill>
                <a:solidFill>
                  <a:srgbClr val="52427B"/>
                </a:solidFill>
              </a:u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62A5D-3644-8D89-87B4-F8943E21A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8734" y="2641600"/>
            <a:ext cx="533798" cy="4071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81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Hanging PPE on a Computer</a:t>
            </a:r>
          </a:p>
        </p:txBody>
      </p:sp>
      <p:pic>
        <p:nvPicPr>
          <p:cNvPr id="4098" name="Picture 2" descr="Face shield">
            <a:extLst>
              <a:ext uri="{FF2B5EF4-FFF2-40B4-BE49-F238E27FC236}">
                <a16:creationId xmlns:a16="http://schemas.microsoft.com/office/drawing/2014/main" id="{20A6473F-CDA2-A5D5-33D2-9C2B623E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28" y="1571809"/>
            <a:ext cx="2596874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Clean PPE should be stored in a way so that it's obvious it's clean, for example, in a labeled container or clearly identified area. Used PPE has germs on it and should be thrown away, or, if it's reusable, cleaned and stored.</a:t>
            </a:r>
          </a:p>
        </p:txBody>
      </p:sp>
      <p:pic>
        <p:nvPicPr>
          <p:cNvPr id="1029" name="Picture 5" descr="An ER nurse stands by a patients's bed; a face shield hangs off a monitor; an overflowing dirty linens bag is in the background">
            <a:extLst>
              <a:ext uri="{FF2B5EF4-FFF2-40B4-BE49-F238E27FC236}">
                <a16:creationId xmlns:a16="http://schemas.microsoft.com/office/drawing/2014/main" id="{23017061-DB36-0A99-2B72-EA2C2FE6C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/>
          <a:stretch/>
        </p:blipFill>
        <p:spPr bwMode="auto">
          <a:xfrm>
            <a:off x="-101601" y="0"/>
            <a:ext cx="6650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d rectangle highlights face shield hanging on a computer monitor">
            <a:extLst>
              <a:ext uri="{FF2B5EF4-FFF2-40B4-BE49-F238E27FC236}">
                <a16:creationId xmlns:a16="http://schemas.microsoft.com/office/drawing/2014/main" id="{043CE61D-8FE1-6C95-6BD5-FB41E5A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" y="269123"/>
            <a:ext cx="2882952" cy="33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ointing to face shield">
            <a:extLst>
              <a:ext uri="{FF2B5EF4-FFF2-40B4-BE49-F238E27FC236}">
                <a16:creationId xmlns:a16="http://schemas.microsoft.com/office/drawing/2014/main" id="{411C565D-1CB4-ACE8-B626-5CF11EA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46" y="2730324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>
                <a:uFill>
                  <a:solidFill>
                    <a:srgbClr val="52427B"/>
                  </a:solidFill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</a:t>
            </a:r>
            <a:endParaRPr lang="en-US" u="sng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04317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Not Wearing a Mask Over the Mouth and Nose</a:t>
            </a:r>
          </a:p>
        </p:txBody>
      </p:sp>
      <p:pic>
        <p:nvPicPr>
          <p:cNvPr id="5121" name="Picture 1" descr="Nurse wearing face mask">
            <a:extLst>
              <a:ext uri="{FF2B5EF4-FFF2-40B4-BE49-F238E27FC236}">
                <a16:creationId xmlns:a16="http://schemas.microsoft.com/office/drawing/2014/main" id="{72AD05AF-0828-3F98-0341-966D2911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69" y="1545698"/>
            <a:ext cx="2255101" cy="18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Some germs can spread through the respiratory droplets that people make when they breathe. When using a mask for source control, it's important that the mask covers both the mouth </a:t>
            </a:r>
            <a:r>
              <a:rPr lang="en-US" b="1"/>
              <a:t>and</a:t>
            </a:r>
            <a:r>
              <a:rPr lang="en-US"/>
              <a:t> the nose to keep respiratory droplets from reaching others.</a:t>
            </a:r>
          </a:p>
        </p:txBody>
      </p:sp>
      <p:pic>
        <p:nvPicPr>
          <p:cNvPr id="1029" name="Picture 5" descr="An ER nurse stands by a patients's bed; a face shield hangs off a monitor; an overflowing dirty linens bag is in the background">
            <a:extLst>
              <a:ext uri="{FF2B5EF4-FFF2-40B4-BE49-F238E27FC236}">
                <a16:creationId xmlns:a16="http://schemas.microsoft.com/office/drawing/2014/main" id="{23017061-DB36-0A99-2B72-EA2C2FE6C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/>
          <a:stretch/>
        </p:blipFill>
        <p:spPr bwMode="auto">
          <a:xfrm>
            <a:off x="-101601" y="0"/>
            <a:ext cx="6650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d rectangle highlights nurse's face mask, which is pulled below the nose">
            <a:extLst>
              <a:ext uri="{FF2B5EF4-FFF2-40B4-BE49-F238E27FC236}">
                <a16:creationId xmlns:a16="http://schemas.microsoft.com/office/drawing/2014/main" id="{043CE61D-8FE1-6C95-6BD5-FB41E5A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06" y="-188687"/>
            <a:ext cx="2882952" cy="29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ointing to face mask">
            <a:extLst>
              <a:ext uri="{FF2B5EF4-FFF2-40B4-BE49-F238E27FC236}">
                <a16:creationId xmlns:a16="http://schemas.microsoft.com/office/drawing/2014/main" id="{411C565D-1CB4-ACE8-B626-5CF11EAF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46" y="2019126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>
                <a:uFill>
                  <a:solidFill>
                    <a:srgbClr val="52427B"/>
                  </a:solidFill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</a:t>
            </a:r>
            <a:endParaRPr lang="en-US" u="sng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15532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52956-DDF9-6B48-3A1C-234349C2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9998C-6F52-E0FC-2C2A-8156F0C09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You did it! Thanks for exploring this common health care setting and identifying infection control problems. </a:t>
            </a:r>
          </a:p>
          <a:p>
            <a:pPr marL="0" indent="0">
              <a:buNone/>
            </a:pPr>
            <a:r>
              <a:rPr lang="en-US" sz="2400"/>
              <a:t>Have you ever encountered them in your workplace? </a:t>
            </a:r>
          </a:p>
          <a:p>
            <a:pPr marL="0" indent="0">
              <a:buNone/>
            </a:pPr>
            <a:r>
              <a:rPr lang="en-US" sz="2400"/>
              <a:t>If so, why do you think they are so common? What could we do to stop them?</a:t>
            </a:r>
          </a:p>
        </p:txBody>
      </p:sp>
    </p:spTree>
    <p:extLst>
      <p:ext uri="{BB962C8B-B14F-4D97-AF65-F5344CB8AC3E}">
        <p14:creationId xmlns:p14="http://schemas.microsoft.com/office/powerpoint/2010/main" val="39223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0" ma:contentTypeDescription="Create a new document." ma:contentTypeScope="" ma:versionID="b1447568f00230918d400bc6bae2e5b1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9d2748040fc62d81e6171548636dd70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dcfa65-588a-4288-bff4-eca324ea375f">
      <UserInfo>
        <DisplayName>Hill, Katie (She/Her/Hers) (MDH)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F90E6-5B30-4C4A-B067-14A092F4A605}">
  <ds:schemaRefs>
    <ds:schemaRef ds:uri="2ff4a757-ef58-4719-9cd6-c9998935b06f"/>
    <ds:schemaRef ds:uri="53dcfa65-588a-4288-bff4-eca324ea37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3ADFE2-871E-4B4C-8E5D-40FED52F3057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53dcfa65-588a-4288-bff4-eca324ea375f"/>
    <ds:schemaRef ds:uri="2ff4a757-ef58-4719-9cd6-c9998935b06f"/>
  </ds:schemaRefs>
</ds:datastoreItem>
</file>

<file path=customXml/itemProps3.xml><?xml version="1.0" encoding="utf-8"?>
<ds:datastoreItem xmlns:ds="http://schemas.openxmlformats.org/officeDocument/2006/customXml" ds:itemID="{8B7F42F6-A547-4F92-9832-352DB115B51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PFL_Reservoirs Training_Module_1_Body_draft_v1_cr_sl_lrf</Template>
  <TotalTime>29</TotalTime>
  <Words>497</Words>
  <Application>Microsoft Office PowerPoint</Application>
  <PresentationFormat>Widescreen</PresentationFormat>
  <Paragraphs>59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LT Std 55 Roman</vt:lpstr>
      <vt:lpstr>Calibri</vt:lpstr>
      <vt:lpstr>Century Gothic</vt:lpstr>
      <vt:lpstr>Courier New</vt:lpstr>
      <vt:lpstr>Wingdings</vt:lpstr>
      <vt:lpstr>13780_PFL_PPT_template_Avenir_2-26-21_DRAFT</vt:lpstr>
      <vt:lpstr>Presenter Notes:</vt:lpstr>
      <vt:lpstr>What’s Wrong with  this Picture: Emergency Room</vt:lpstr>
      <vt:lpstr>Agenda</vt:lpstr>
      <vt:lpstr>What’s Wrong with this Picture: Emergency Room</vt:lpstr>
      <vt:lpstr>What’s wrong with this picture?</vt:lpstr>
      <vt:lpstr>Overflowing Dirty  Linens Bag</vt:lpstr>
      <vt:lpstr>Hanging PPE on a Computer</vt:lpstr>
      <vt:lpstr>Not Wearing a Mask Over the Mouth and Nose</vt:lpstr>
      <vt:lpstr>Reflection</vt:lpstr>
      <vt:lpstr>Conclusion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Wrong with this Picture: Emergency Room</dc:title>
  <dc:subject>Table Talk with MDH Project Firstline</dc:subject>
  <dc:creator>CDC Project Firstline</dc:creator>
  <cp:keywords>Germs, respiratory system, digestive system, blood, skin, infection control, reservoir</cp:keywords>
  <cp:lastModifiedBy>Hill, Katie (She/Her/Hers) (MDH)</cp:lastModifiedBy>
  <cp:revision>4</cp:revision>
  <dcterms:created xsi:type="dcterms:W3CDTF">2021-12-16T15:04:03Z</dcterms:created>
  <dcterms:modified xsi:type="dcterms:W3CDTF">2024-01-22T21:10:46Z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en-us</vt:lpwstr>
  </property>
  <property fmtid="{D5CDD505-2E9C-101B-9397-08002B2CF9AE}" pid="3" name="ContentTypeId">
    <vt:lpwstr>0x010100A0F9789A2C6C6A42848AD3E83498EFFD</vt:lpwstr>
  </property>
  <property fmtid="{D5CDD505-2E9C-101B-9397-08002B2CF9AE}" pid="4" name="_MarkAsFinal">
    <vt:bool>true</vt:bool>
  </property>
</Properties>
</file>