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64"/>
  </p:sldMasterIdLst>
  <p:notesMasterIdLst>
    <p:notesMasterId r:id="rId97"/>
  </p:notesMasterIdLst>
  <p:handoutMasterIdLst>
    <p:handoutMasterId r:id="rId98"/>
  </p:handoutMasterIdLst>
  <p:sldIdLst>
    <p:sldId id="362" r:id="rId65"/>
    <p:sldId id="331" r:id="rId66"/>
    <p:sldId id="256" r:id="rId67"/>
    <p:sldId id="295" r:id="rId68"/>
    <p:sldId id="298" r:id="rId69"/>
    <p:sldId id="299" r:id="rId70"/>
    <p:sldId id="300" r:id="rId71"/>
    <p:sldId id="303" r:id="rId72"/>
    <p:sldId id="311" r:id="rId73"/>
    <p:sldId id="307" r:id="rId74"/>
    <p:sldId id="308" r:id="rId75"/>
    <p:sldId id="309" r:id="rId76"/>
    <p:sldId id="310"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30" r:id="rId93"/>
    <p:sldId id="332" r:id="rId94"/>
    <p:sldId id="293" r:id="rId95"/>
    <p:sldId id="333" r:id="rId96"/>
  </p:sldIdLst>
  <p:sldSz cx="12192000" cy="6858000"/>
  <p:notesSz cx="6858000" cy="9144000"/>
  <p:custDataLst>
    <p:custData r:id="rId31"/>
    <p:custData r:id="rId1"/>
    <p:custData r:id="rId16"/>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B60ABA1-F831-461C-A155-58CC108E13FF}">
          <p14:sldIdLst>
            <p14:sldId id="362"/>
            <p14:sldId id="331"/>
            <p14:sldId id="256"/>
            <p14:sldId id="295"/>
          </p14:sldIdLst>
        </p14:section>
        <p14:section name="Step 1" id="{7DE4653D-ABBC-42FC-960C-B8CD642B37BB}">
          <p14:sldIdLst>
            <p14:sldId id="298"/>
            <p14:sldId id="299"/>
            <p14:sldId id="300"/>
          </p14:sldIdLst>
        </p14:section>
        <p14:section name="Step 2" id="{B2BC8311-17C3-44EB-81E0-77D138E2105F}">
          <p14:sldIdLst>
            <p14:sldId id="303"/>
            <p14:sldId id="311"/>
            <p14:sldId id="307"/>
          </p14:sldIdLst>
        </p14:section>
        <p14:section name="Step 3" id="{B41E9EC4-81BC-4CD5-9A8F-20C67D9A7D46}">
          <p14:sldIdLst>
            <p14:sldId id="308"/>
            <p14:sldId id="309"/>
            <p14:sldId id="310"/>
          </p14:sldIdLst>
        </p14:section>
        <p14:section name="Step 4" id="{ACFF906A-43D8-4BA2-8F30-15882D7AA574}">
          <p14:sldIdLst>
            <p14:sldId id="312"/>
            <p14:sldId id="313"/>
            <p14:sldId id="314"/>
          </p14:sldIdLst>
        </p14:section>
        <p14:section name="Step 5" id="{C70E3B14-FAE0-44D5-A8D7-D784555F6E01}">
          <p14:sldIdLst>
            <p14:sldId id="315"/>
            <p14:sldId id="316"/>
            <p14:sldId id="317"/>
          </p14:sldIdLst>
        </p14:section>
        <p14:section name="Step 6" id="{50BA0B1E-0501-446C-9FE9-BCF9CA6A0907}">
          <p14:sldIdLst>
            <p14:sldId id="318"/>
            <p14:sldId id="319"/>
            <p14:sldId id="320"/>
          </p14:sldIdLst>
        </p14:section>
        <p14:section name="Step 7" id="{E73C1C15-AD1D-4947-949C-9415915FDFA6}">
          <p14:sldIdLst>
            <p14:sldId id="321"/>
            <p14:sldId id="322"/>
            <p14:sldId id="323"/>
          </p14:sldIdLst>
        </p14:section>
        <p14:section name="Step 8" id="{00E49859-1E27-4237-85DA-B33517B069ED}">
          <p14:sldIdLst>
            <p14:sldId id="324"/>
            <p14:sldId id="325"/>
            <p14:sldId id="326"/>
          </p14:sldIdLst>
        </p14:section>
        <p14:section name="Step 9" id="{0F06BEAC-94E3-4126-A898-846E18213136}">
          <p14:sldIdLst>
            <p14:sldId id="330"/>
            <p14:sldId id="332"/>
          </p14:sldIdLst>
        </p14:section>
        <p14:section name="Conclusion" id="{FA2D078F-F897-455A-9B24-3C81FFD0A20E}">
          <p14:sldIdLst>
            <p14:sldId id="293"/>
            <p14:sldId id="3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DD8B28AB-77DB-E14A-60F4-495F92314311}" name="Callie Floyd" initials="CF" userId="S::Callie.Floyd.C19@state.mn.us::3b1e0b40-5261-43a8-b408-8f5b1c3a61bb"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3E67"/>
    <a:srgbClr val="31406C"/>
    <a:srgbClr val="001F60"/>
    <a:srgbClr val="133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4.xml"/><Relationship Id="rId84" Type="http://schemas.openxmlformats.org/officeDocument/2006/relationships/slide" Target="slides/slide20.xml"/><Relationship Id="rId89" Type="http://schemas.openxmlformats.org/officeDocument/2006/relationships/slide" Target="slides/slide25.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0.xml"/><Relationship Id="rId79" Type="http://schemas.openxmlformats.org/officeDocument/2006/relationships/slide" Target="slides/slide15.xml"/><Relationship Id="rId102" Type="http://schemas.openxmlformats.org/officeDocument/2006/relationships/viewProps" Target="viewProps.xml"/><Relationship Id="rId5" Type="http://schemas.openxmlformats.org/officeDocument/2006/relationships/customXml" Target="../customXml/item5.xml"/><Relationship Id="rId90" Type="http://schemas.openxmlformats.org/officeDocument/2006/relationships/slide" Target="slides/slide26.xml"/><Relationship Id="rId95" Type="http://schemas.openxmlformats.org/officeDocument/2006/relationships/slide" Target="slides/slide3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Master" Target="slideMasters/slideMaster1.xml"/><Relationship Id="rId69" Type="http://schemas.openxmlformats.org/officeDocument/2006/relationships/slide" Target="slides/slide5.xml"/><Relationship Id="rId80" Type="http://schemas.openxmlformats.org/officeDocument/2006/relationships/slide" Target="slides/slide16.xml"/><Relationship Id="rId85" Type="http://schemas.openxmlformats.org/officeDocument/2006/relationships/slide" Target="slides/slide2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6.xml"/><Relationship Id="rId75" Type="http://schemas.openxmlformats.org/officeDocument/2006/relationships/slide" Target="slides/slide11.xml"/><Relationship Id="rId83" Type="http://schemas.openxmlformats.org/officeDocument/2006/relationships/slide" Target="slides/slide19.xml"/><Relationship Id="rId88" Type="http://schemas.openxmlformats.org/officeDocument/2006/relationships/slide" Target="slides/slide24.xml"/><Relationship Id="rId91" Type="http://schemas.openxmlformats.org/officeDocument/2006/relationships/slide" Target="slides/slide27.xml"/><Relationship Id="rId96"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1.xml"/><Relationship Id="rId73" Type="http://schemas.openxmlformats.org/officeDocument/2006/relationships/slide" Target="slides/slide9.xml"/><Relationship Id="rId78" Type="http://schemas.openxmlformats.org/officeDocument/2006/relationships/slide" Target="slides/slide14.xml"/><Relationship Id="rId81" Type="http://schemas.openxmlformats.org/officeDocument/2006/relationships/slide" Target="slides/slide17.xml"/><Relationship Id="rId86" Type="http://schemas.openxmlformats.org/officeDocument/2006/relationships/slide" Target="slides/slide22.xml"/><Relationship Id="rId94" Type="http://schemas.openxmlformats.org/officeDocument/2006/relationships/slide" Target="slides/slide30.xml"/><Relationship Id="rId99" Type="http://schemas.openxmlformats.org/officeDocument/2006/relationships/tags" Target="tags/tag1.xml"/><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2.xml"/><Relationship Id="rId97" Type="http://schemas.openxmlformats.org/officeDocument/2006/relationships/notesMaster" Target="notesMasters/notesMaster1.xml"/><Relationship Id="rId104"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7.xml"/><Relationship Id="rId92" Type="http://schemas.openxmlformats.org/officeDocument/2006/relationships/slide" Target="slides/slide28.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2.xml"/><Relationship Id="rId87" Type="http://schemas.openxmlformats.org/officeDocument/2006/relationships/slide" Target="slides/slide23.xml"/><Relationship Id="rId61" Type="http://schemas.openxmlformats.org/officeDocument/2006/relationships/customXml" Target="../customXml/item61.xml"/><Relationship Id="rId82" Type="http://schemas.openxmlformats.org/officeDocument/2006/relationships/slide" Target="slides/slide18.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3.xml"/><Relationship Id="rId100" Type="http://schemas.openxmlformats.org/officeDocument/2006/relationships/commentAuthors" Target="commentAuthors.xml"/><Relationship Id="rId105" Type="http://schemas.microsoft.com/office/2018/10/relationships/authors" Target="author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8.xml"/><Relationship Id="rId93" Type="http://schemas.openxmlformats.org/officeDocument/2006/relationships/slide" Target="slides/slide29.xml"/><Relationship Id="rId98"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1/22/2024</a:t>
            </a:fld>
            <a:endParaRPr lang="en-US"/>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a:p>
        </p:txBody>
      </p:sp>
    </p:spTree>
    <p:extLst>
      <p:ext uri="{BB962C8B-B14F-4D97-AF65-F5344CB8AC3E}">
        <p14:creationId xmlns:p14="http://schemas.microsoft.com/office/powerpoint/2010/main" val="203865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a:p>
        </p:txBody>
      </p:sp>
    </p:spTree>
    <p:extLst>
      <p:ext uri="{BB962C8B-B14F-4D97-AF65-F5344CB8AC3E}">
        <p14:creationId xmlns:p14="http://schemas.microsoft.com/office/powerpoint/2010/main" val="6837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a:p>
        </p:txBody>
      </p:sp>
    </p:spTree>
    <p:extLst>
      <p:ext uri="{BB962C8B-B14F-4D97-AF65-F5344CB8AC3E}">
        <p14:creationId xmlns:p14="http://schemas.microsoft.com/office/powerpoint/2010/main" val="68372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a:p>
        </p:txBody>
      </p:sp>
    </p:spTree>
    <p:extLst>
      <p:ext uri="{BB962C8B-B14F-4D97-AF65-F5344CB8AC3E}">
        <p14:creationId xmlns:p14="http://schemas.microsoft.com/office/powerpoint/2010/main" val="37199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20</a:t>
            </a:fld>
            <a:endParaRPr lang="en-US"/>
          </a:p>
        </p:txBody>
      </p:sp>
    </p:spTree>
    <p:extLst>
      <p:ext uri="{BB962C8B-B14F-4D97-AF65-F5344CB8AC3E}">
        <p14:creationId xmlns:p14="http://schemas.microsoft.com/office/powerpoint/2010/main" val="47825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30</a:t>
            </a:fld>
            <a:endParaRPr lang="en-US"/>
          </a:p>
        </p:txBody>
      </p:sp>
    </p:spTree>
    <p:extLst>
      <p:ext uri="{BB962C8B-B14F-4D97-AF65-F5344CB8AC3E}">
        <p14:creationId xmlns:p14="http://schemas.microsoft.com/office/powerpoint/2010/main" val="179216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31</a:t>
            </a:fld>
            <a:endParaRPr lang="en-US"/>
          </a:p>
        </p:txBody>
      </p:sp>
    </p:spTree>
    <p:extLst>
      <p:ext uri="{BB962C8B-B14F-4D97-AF65-F5344CB8AC3E}">
        <p14:creationId xmlns:p14="http://schemas.microsoft.com/office/powerpoint/2010/main" val="285486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32</a:t>
            </a:fld>
            <a:endParaRPr lang="en-US"/>
          </a:p>
        </p:txBody>
      </p:sp>
    </p:spTree>
    <p:extLst>
      <p:ext uri="{BB962C8B-B14F-4D97-AF65-F5344CB8AC3E}">
        <p14:creationId xmlns:p14="http://schemas.microsoft.com/office/powerpoint/2010/main" val="344009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099" y="658171"/>
            <a:ext cx="5877329"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2867347"/>
            <a:ext cx="5632450" cy="2775432"/>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1860168"/>
            <a:ext cx="6229350" cy="940182"/>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7" name="Picture 6" descr="Project Firstline logo. &#10;CDC's National Training Collaborative for Healthcare Infection Prevention &amp; Control.">
            <a:extLst>
              <a:ext uri="{FF2B5EF4-FFF2-40B4-BE49-F238E27FC236}">
                <a16:creationId xmlns:a16="http://schemas.microsoft.com/office/drawing/2014/main" id="{65562C03-035D-47CB-B217-3E1B32688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100" y="5642779"/>
            <a:ext cx="2678829" cy="1005259"/>
          </a:xfrm>
          <a:prstGeom prst="rect">
            <a:avLst/>
          </a:prstGeom>
        </p:spPr>
      </p:pic>
      <p:pic>
        <p:nvPicPr>
          <p:cNvPr id="8" name="Picture 7" descr="Minnesota Department of Health">
            <a:extLst>
              <a:ext uri="{FF2B5EF4-FFF2-40B4-BE49-F238E27FC236}">
                <a16:creationId xmlns:a16="http://schemas.microsoft.com/office/drawing/2014/main" id="{37269281-4FF1-4F0E-8862-3AF1DFA6D03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906531" y="5836647"/>
            <a:ext cx="930673" cy="640079"/>
          </a:xfrm>
          <a:prstGeom prst="rect">
            <a:avLst/>
          </a:prstGeom>
        </p:spPr>
      </p:pic>
      <p:sp>
        <p:nvSpPr>
          <p:cNvPr id="9" name="Text Placeholder 17">
            <a:extLst>
              <a:ext uri="{FF2B5EF4-FFF2-40B4-BE49-F238E27FC236}">
                <a16:creationId xmlns:a16="http://schemas.microsoft.com/office/drawing/2014/main" id="{538342EC-3E13-4BDF-AB6F-45491A8002E7}"/>
              </a:ext>
            </a:extLst>
          </p:cNvPr>
          <p:cNvSpPr>
            <a:spLocks noGrp="1"/>
          </p:cNvSpPr>
          <p:nvPr>
            <p:ph type="body" sz="quarter" idx="12" hasCustomPrompt="1"/>
          </p:nvPr>
        </p:nvSpPr>
        <p:spPr>
          <a:xfrm>
            <a:off x="237254" y="-244555"/>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655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32" name="Picture 8" descr="HD Round Circle Pink Outline Instagram IG Logo Icon PNG | Citypng">
            <a:extLst>
              <a:ext uri="{FF2B5EF4-FFF2-40B4-BE49-F238E27FC236}">
                <a16:creationId xmlns:a16="http://schemas.microsoft.com/office/drawing/2014/main" id="{A2AF4C21-DE52-04AB-A729-47003E231DD3}"/>
              </a:ext>
            </a:extLst>
          </p:cNvPr>
          <p:cNvPicPr>
            <a:picLocks noChangeAspect="1" noChangeArrowheads="1"/>
          </p:cNvPicPr>
          <p:nvPr userDrawn="1"/>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05063" y="4499618"/>
            <a:ext cx="670034"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descr="Envelope with solid fill">
            <a:extLst>
              <a:ext uri="{FF2B5EF4-FFF2-40B4-BE49-F238E27FC236}">
                <a16:creationId xmlns:a16="http://schemas.microsoft.com/office/drawing/2014/main" id="{5E501977-A7F2-9D76-AACB-3B0ABA5F00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84" y="2155987"/>
            <a:ext cx="457200" cy="457200"/>
          </a:xfrm>
          <a:prstGeom prst="rect">
            <a:avLst/>
          </a:prstGeom>
        </p:spPr>
      </p:pic>
      <p:pic>
        <p:nvPicPr>
          <p:cNvPr id="25" name="Graphic 24" descr="World with solid fill">
            <a:extLst>
              <a:ext uri="{FF2B5EF4-FFF2-40B4-BE49-F238E27FC236}">
                <a16:creationId xmlns:a16="http://schemas.microsoft.com/office/drawing/2014/main" id="{70848516-2EF9-AD17-3097-8B91BE0377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76242"/>
            <a:ext cx="457200" cy="457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922710" y="1577628"/>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569896" cy="4175760"/>
          </a:xfrm>
        </p:spPr>
        <p:txBody>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2357FA59-4967-5A6D-A0AB-3AC0D6C3840E}"/>
              </a:ext>
            </a:extLst>
          </p:cNvPr>
          <p:cNvSpPr>
            <a:spLocks noGrp="1"/>
          </p:cNvSpPr>
          <p:nvPr>
            <p:ph idx="18"/>
          </p:nvPr>
        </p:nvSpPr>
        <p:spPr>
          <a:xfrm>
            <a:off x="918222" y="2163887"/>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1F9E3666-5F1B-731C-F0C5-30CFC5413457}"/>
              </a:ext>
            </a:extLst>
          </p:cNvPr>
          <p:cNvSpPr>
            <a:spLocks noGrp="1"/>
          </p:cNvSpPr>
          <p:nvPr>
            <p:ph idx="19"/>
          </p:nvPr>
        </p:nvSpPr>
        <p:spPr>
          <a:xfrm>
            <a:off x="918222" y="2750146"/>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FF247AC3-9D68-9706-E6D8-9452EFB20179}"/>
              </a:ext>
            </a:extLst>
          </p:cNvPr>
          <p:cNvSpPr>
            <a:spLocks noGrp="1"/>
          </p:cNvSpPr>
          <p:nvPr>
            <p:ph idx="20"/>
          </p:nvPr>
        </p:nvSpPr>
        <p:spPr>
          <a:xfrm>
            <a:off x="918222" y="3334509"/>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C96D949-576E-BAE8-58B8-CB9B4ED6973A}"/>
              </a:ext>
            </a:extLst>
          </p:cNvPr>
          <p:cNvSpPr>
            <a:spLocks noGrp="1"/>
          </p:cNvSpPr>
          <p:nvPr>
            <p:ph idx="21"/>
          </p:nvPr>
        </p:nvSpPr>
        <p:spPr>
          <a:xfrm>
            <a:off x="918222" y="3913470"/>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1587E9F7-40A0-DC06-80BA-66972C6E9CD7}"/>
              </a:ext>
            </a:extLst>
          </p:cNvPr>
          <p:cNvSpPr>
            <a:spLocks noGrp="1"/>
          </p:cNvSpPr>
          <p:nvPr>
            <p:ph idx="22"/>
          </p:nvPr>
        </p:nvSpPr>
        <p:spPr>
          <a:xfrm>
            <a:off x="918222" y="4516783"/>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pic>
        <p:nvPicPr>
          <p:cNvPr id="1026" name="Picture 2" descr="Circle, facebook, logo, media, network, social icon - Free download">
            <a:extLst>
              <a:ext uri="{FF2B5EF4-FFF2-40B4-BE49-F238E27FC236}">
                <a16:creationId xmlns:a16="http://schemas.microsoft.com/office/drawing/2014/main" id="{A84B7D44-2AC6-58B7-F729-A30DD52C15E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1480" y="27439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rcle, twitter icon - Free download on Iconfinder">
            <a:extLst>
              <a:ext uri="{FF2B5EF4-FFF2-40B4-BE49-F238E27FC236}">
                <a16:creationId xmlns:a16="http://schemas.microsoft.com/office/drawing/2014/main" id="{25B3E10B-128A-D862-B460-EF38BDA3B62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 y="33181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rcle Linkedin Icon - 8334 - Dryicons">
            <a:extLst>
              <a:ext uri="{FF2B5EF4-FFF2-40B4-BE49-F238E27FC236}">
                <a16:creationId xmlns:a16="http://schemas.microsoft.com/office/drawing/2014/main" id="{01A37AD4-F916-F6A9-1C0E-C9CE37CFEB7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480" y="391347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2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28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818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Interactive Resources| Diarrhea Dilemma</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DC Project Firstline">
            <a:extLst>
              <a:ext uri="{FF2B5EF4-FFF2-40B4-BE49-F238E27FC236}">
                <a16:creationId xmlns:a16="http://schemas.microsoft.com/office/drawing/2014/main" id="{2C2A5AE3-75A6-4DBF-A687-AF1CEC762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5" name="Picture 14" descr="Minnesota Department of Health">
            <a:extLst>
              <a:ext uri="{FF2B5EF4-FFF2-40B4-BE49-F238E27FC236}">
                <a16:creationId xmlns:a16="http://schemas.microsoft.com/office/drawing/2014/main" id="{76EDC7CF-8E3C-4F1C-B344-7DA9D3E57C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91187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accent4"/>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5DD3D1-DB67-425C-837A-3627F3A287FF}"/>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Interactive Resources| Diarrhea Dilemma</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7" name="Picture 6" descr="CDC Project Firstline">
            <a:extLst>
              <a:ext uri="{FF2B5EF4-FFF2-40B4-BE49-F238E27FC236}">
                <a16:creationId xmlns:a16="http://schemas.microsoft.com/office/drawing/2014/main" id="{C83CFC66-B7C8-43E9-B8D0-CAADDC02CE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035AD498-6DC3-4074-B0F7-B4070D79ED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10" name="Text Placeholder 2">
            <a:extLst>
              <a:ext uri="{FF2B5EF4-FFF2-40B4-BE49-F238E27FC236}">
                <a16:creationId xmlns:a16="http://schemas.microsoft.com/office/drawing/2014/main" id="{093CDAF8-4C56-41B4-B1D8-1F21F8645E61}"/>
              </a:ext>
            </a:extLst>
          </p:cNvPr>
          <p:cNvSpPr>
            <a:spLocks noGrp="1"/>
          </p:cNvSpPr>
          <p:nvPr>
            <p:ph type="body" idx="10"/>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576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0" name="Picture 9" descr="CDC Project Firstline">
            <a:extLst>
              <a:ext uri="{FF2B5EF4-FFF2-40B4-BE49-F238E27FC236}">
                <a16:creationId xmlns:a16="http://schemas.microsoft.com/office/drawing/2014/main" id="{2AE040BE-7000-4CEF-BB43-905EB1B58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1" name="Picture 10" descr="Minnesota Department of Health">
            <a:extLst>
              <a:ext uri="{FF2B5EF4-FFF2-40B4-BE49-F238E27FC236}">
                <a16:creationId xmlns:a16="http://schemas.microsoft.com/office/drawing/2014/main" id="{0C5B972E-92AE-417A-ADE9-70320E8497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128950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Hid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263FA4-BB70-BB63-10F1-E9E36F89E82B}"/>
              </a:ext>
              <a:ext uri="{C183D7F6-B498-43B3-948B-1728B52AA6E4}">
                <adec:decorative xmlns:adec="http://schemas.microsoft.com/office/drawing/2017/decorative" val="1"/>
              </a:ext>
            </a:extLst>
          </p:cNvPr>
          <p:cNvSpPr txBox="1"/>
          <p:nvPr userDrawn="1"/>
        </p:nvSpPr>
        <p:spPr>
          <a:xfrm>
            <a:off x="4123112" y="6449088"/>
            <a:ext cx="7921105"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33503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ntent Slide">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391399" y="725168"/>
            <a:ext cx="4307606"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391399" y="2041284"/>
            <a:ext cx="4000501" cy="277543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117823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285750" y="323140"/>
            <a:ext cx="10515600" cy="588954"/>
          </a:xfrm>
        </p:spPr>
        <p:txBody>
          <a:bodyPr/>
          <a:lstStyle>
            <a:lvl1pPr>
              <a:defRPr sz="4000" cap="none">
                <a:solidFill>
                  <a:schemeClr val="bg1"/>
                </a:solidFill>
              </a:defRPr>
            </a:lvl1pPr>
          </a:lstStyle>
          <a:p>
            <a:r>
              <a:rPr lang="en-US"/>
              <a:t>Click to edit master title style</a:t>
            </a:r>
          </a:p>
        </p:txBody>
      </p:sp>
      <p:sp>
        <p:nvSpPr>
          <p:cNvPr id="3" name="Text Placeholder 17">
            <a:extLst>
              <a:ext uri="{FF2B5EF4-FFF2-40B4-BE49-F238E27FC236}">
                <a16:creationId xmlns:a16="http://schemas.microsoft.com/office/drawing/2014/main" id="{A8E2D00B-47CE-432F-9154-85AB004B95A4}"/>
              </a:ext>
            </a:extLst>
          </p:cNvPr>
          <p:cNvSpPr>
            <a:spLocks noGrp="1"/>
          </p:cNvSpPr>
          <p:nvPr>
            <p:ph type="body" sz="quarter" idx="11" hasCustomPrompt="1"/>
          </p:nvPr>
        </p:nvSpPr>
        <p:spPr>
          <a:xfrm>
            <a:off x="285750" y="908989"/>
            <a:ext cx="6229350" cy="588953"/>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009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correct">
    <p:bg>
      <p:bgPr>
        <a:gradFill>
          <a:gsLst>
            <a:gs pos="0">
              <a:schemeClr val="tx2"/>
            </a:gs>
            <a:gs pos="73000">
              <a:srgbClr val="133E6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3134523"/>
            <a:ext cx="10515600" cy="588954"/>
          </a:xfrm>
        </p:spPr>
        <p:txBody>
          <a:bodyPr/>
          <a:lstStyle>
            <a:lvl1pPr algn="ctr">
              <a:defRPr sz="4000" cap="none">
                <a:solidFill>
                  <a:schemeClr val="bg1"/>
                </a:solidFill>
              </a:defRPr>
            </a:lvl1pPr>
          </a:lstStyle>
          <a:p>
            <a:r>
              <a:rPr lang="en-US"/>
              <a:t>Click to edit master title style</a:t>
            </a:r>
          </a:p>
        </p:txBody>
      </p:sp>
      <p:sp>
        <p:nvSpPr>
          <p:cNvPr id="4" name="Rectangle: Rounded Corners 3">
            <a:extLst>
              <a:ext uri="{FF2B5EF4-FFF2-40B4-BE49-F238E27FC236}">
                <a16:creationId xmlns:a16="http://schemas.microsoft.com/office/drawing/2014/main" id="{D743AD92-4273-47E9-82F0-71B5380AFF89}"/>
              </a:ext>
            </a:extLst>
          </p:cNvPr>
          <p:cNvSpPr/>
          <p:nvPr userDrawn="1"/>
        </p:nvSpPr>
        <p:spPr>
          <a:xfrm>
            <a:off x="4289425" y="398957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5" name="Text Placeholder 15">
            <a:extLst>
              <a:ext uri="{FF2B5EF4-FFF2-40B4-BE49-F238E27FC236}">
                <a16:creationId xmlns:a16="http://schemas.microsoft.com/office/drawing/2014/main" id="{BD068E06-E0B9-41FA-B4FC-9985213DBB66}"/>
              </a:ext>
            </a:extLst>
          </p:cNvPr>
          <p:cNvSpPr>
            <a:spLocks noGrp="1"/>
          </p:cNvSpPr>
          <p:nvPr>
            <p:ph type="body" sz="quarter" idx="10"/>
          </p:nvPr>
        </p:nvSpPr>
        <p:spPr>
          <a:xfrm>
            <a:off x="4289425" y="408067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104382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rec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4175" y="1834158"/>
            <a:ext cx="5102300" cy="377127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7" name="Text Placeholder 17">
            <a:extLst>
              <a:ext uri="{FF2B5EF4-FFF2-40B4-BE49-F238E27FC236}">
                <a16:creationId xmlns:a16="http://schemas.microsoft.com/office/drawing/2014/main" id="{567432D7-31CA-484D-9518-A8A7B13F4944}"/>
              </a:ext>
            </a:extLst>
          </p:cNvPr>
          <p:cNvSpPr>
            <a:spLocks noGrp="1"/>
          </p:cNvSpPr>
          <p:nvPr>
            <p:ph type="body" sz="quarter" idx="11" hasCustomPrompt="1"/>
          </p:nvPr>
        </p:nvSpPr>
        <p:spPr>
          <a:xfrm>
            <a:off x="2981325" y="1045444"/>
            <a:ext cx="6229350" cy="588953"/>
          </a:xfrm>
        </p:spPr>
        <p:txBody>
          <a:bodyPr anchor="b"/>
          <a:lstStyle>
            <a:lvl1pPr marL="0" indent="0" algn="ctr">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Title 1">
            <a:extLst>
              <a:ext uri="{FF2B5EF4-FFF2-40B4-BE49-F238E27FC236}">
                <a16:creationId xmlns:a16="http://schemas.microsoft.com/office/drawing/2014/main" id="{BC6AE33C-33C6-4878-BF4B-C3D759FB48E2}"/>
              </a:ext>
            </a:extLst>
          </p:cNvPr>
          <p:cNvSpPr>
            <a:spLocks noGrp="1"/>
          </p:cNvSpPr>
          <p:nvPr>
            <p:ph type="title" hasCustomPrompt="1"/>
          </p:nvPr>
        </p:nvSpPr>
        <p:spPr>
          <a:xfrm>
            <a:off x="838200" y="378260"/>
            <a:ext cx="10515600" cy="588954"/>
          </a:xfrm>
        </p:spPr>
        <p:txBody>
          <a:bodyPr/>
          <a:lstStyle>
            <a:lvl1pPr algn="ctr">
              <a:defRPr sz="400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115710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rrec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567432D7-31CA-484D-9518-A8A7B13F4944}"/>
              </a:ext>
            </a:extLst>
          </p:cNvPr>
          <p:cNvSpPr>
            <a:spLocks noGrp="1"/>
          </p:cNvSpPr>
          <p:nvPr>
            <p:ph type="body" sz="quarter" idx="11" hasCustomPrompt="1"/>
          </p:nvPr>
        </p:nvSpPr>
        <p:spPr>
          <a:xfrm>
            <a:off x="6734173" y="2475233"/>
            <a:ext cx="5102301" cy="2495778"/>
          </a:xfrm>
        </p:spPr>
        <p:txBody>
          <a:bodyPr anchor="ctr"/>
          <a:lstStyle>
            <a:lvl1pPr marL="0" indent="0" algn="ctr">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Title 1">
            <a:extLst>
              <a:ext uri="{FF2B5EF4-FFF2-40B4-BE49-F238E27FC236}">
                <a16:creationId xmlns:a16="http://schemas.microsoft.com/office/drawing/2014/main" id="{BC6AE33C-33C6-4878-BF4B-C3D759FB48E2}"/>
              </a:ext>
            </a:extLst>
          </p:cNvPr>
          <p:cNvSpPr>
            <a:spLocks noGrp="1"/>
          </p:cNvSpPr>
          <p:nvPr>
            <p:ph type="title" hasCustomPrompt="1"/>
          </p:nvPr>
        </p:nvSpPr>
        <p:spPr>
          <a:xfrm>
            <a:off x="838200" y="378260"/>
            <a:ext cx="10515600" cy="588954"/>
          </a:xfrm>
        </p:spPr>
        <p:txBody>
          <a:bodyPr/>
          <a:lstStyle>
            <a:lvl1pPr algn="l">
              <a:defRPr sz="400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373502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Interactive Resources| Diarrhea Dilemma</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7" name="Picture 6" descr="CDC Project Firstline">
            <a:extLst>
              <a:ext uri="{FF2B5EF4-FFF2-40B4-BE49-F238E27FC236}">
                <a16:creationId xmlns:a16="http://schemas.microsoft.com/office/drawing/2014/main" id="{C83CFC66-B7C8-43E9-B8D0-CAADDC02C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035AD498-6DC3-4074-B0F7-B4070D79ED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Interactive Resources| Diarrhea Dilemma</a:t>
            </a:r>
          </a:p>
        </p:txBody>
      </p:sp>
      <p:pic>
        <p:nvPicPr>
          <p:cNvPr id="7" name="Picture 6" descr="CDC Project Firstline">
            <a:extLst>
              <a:ext uri="{FF2B5EF4-FFF2-40B4-BE49-F238E27FC236}">
                <a16:creationId xmlns:a16="http://schemas.microsoft.com/office/drawing/2014/main" id="{4E89F256-4C8B-442E-805B-C66F98164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8" name="Picture 7" descr="Minnesota Department of Health">
            <a:extLst>
              <a:ext uri="{FF2B5EF4-FFF2-40B4-BE49-F238E27FC236}">
                <a16:creationId xmlns:a16="http://schemas.microsoft.com/office/drawing/2014/main" id="{1F087171-91D9-4F63-AB96-1FAB84486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354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9" name="Picture 8" descr="CDC Project Firstline">
            <a:extLst>
              <a:ext uri="{FF2B5EF4-FFF2-40B4-BE49-F238E27FC236}">
                <a16:creationId xmlns:a16="http://schemas.microsoft.com/office/drawing/2014/main" id="{A7EB2454-E3C1-4535-8069-1A633A201F1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0" name="Picture 9" descr="Minnesota Department of Health">
            <a:extLst>
              <a:ext uri="{FF2B5EF4-FFF2-40B4-BE49-F238E27FC236}">
                <a16:creationId xmlns:a16="http://schemas.microsoft.com/office/drawing/2014/main" id="{EC9AAE2E-84F8-49BF-BDEB-EDDC2CF9F5B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
        <p:nvSpPr>
          <p:cNvPr id="7" name="TextBox 6">
            <a:extLst>
              <a:ext uri="{FF2B5EF4-FFF2-40B4-BE49-F238E27FC236}">
                <a16:creationId xmlns:a16="http://schemas.microsoft.com/office/drawing/2014/main" id="{65043AE5-9A91-8851-012A-8413396697B9}"/>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Diarrhea Dilemma</a:t>
            </a:r>
          </a:p>
        </p:txBody>
      </p:sp>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63" r:id="rId3"/>
    <p:sldLayoutId id="2147483685" r:id="rId4"/>
    <p:sldLayoutId id="2147483686" r:id="rId5"/>
    <p:sldLayoutId id="2147483687" r:id="rId6"/>
    <p:sldLayoutId id="2147483664" r:id="rId7"/>
    <p:sldLayoutId id="2147483665" r:id="rId8"/>
    <p:sldLayoutId id="2147483666" r:id="rId9"/>
    <p:sldLayoutId id="2147483691" r:id="rId10"/>
    <p:sldLayoutId id="2147483678" r:id="rId11"/>
    <p:sldLayoutId id="2147483683" r:id="rId12"/>
    <p:sldLayoutId id="2147483674" r:id="rId13"/>
    <p:sldLayoutId id="2147483690" r:id="rId14"/>
    <p:sldLayoutId id="2147483689" r:id="rId15"/>
    <p:sldLayoutId id="2147483692" r:id="rId16"/>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slide" Target="slide1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slide" Target="slide19.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slide" Target="slide18.xm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ustomXml" Target="../../customXml/item21.xml"/><Relationship Id="rId2" Type="http://schemas.openxmlformats.org/officeDocument/2006/relationships/customXml" Target="../../customXml/item23.xml"/><Relationship Id="rId1" Type="http://schemas.openxmlformats.org/officeDocument/2006/relationships/customXml" Target="../../customXml/item25.xml"/><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21.xml"/><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38.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slide" Target="slide28.xml"/><Relationship Id="rId5" Type="http://schemas.openxmlformats.org/officeDocument/2006/relationships/slide" Target="slide24.xml"/><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customXml/item45.xml"/><Relationship Id="rId7" Type="http://schemas.openxmlformats.org/officeDocument/2006/relationships/slide" Target="slide4.xml"/><Relationship Id="rId2" Type="http://schemas.openxmlformats.org/officeDocument/2006/relationships/customXml" Target="../../customXml/item4.xml"/><Relationship Id="rId1" Type="http://schemas.openxmlformats.org/officeDocument/2006/relationships/customXml" Target="../../customXml/item27.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customXml" Target="../../customXml/item44.xml"/><Relationship Id="rId7" Type="http://schemas.openxmlformats.org/officeDocument/2006/relationships/image" Target="../media/image41.png"/><Relationship Id="rId2" Type="http://schemas.openxmlformats.org/officeDocument/2006/relationships/customXml" Target="../../customXml/item12.xml"/><Relationship Id="rId1" Type="http://schemas.openxmlformats.org/officeDocument/2006/relationships/customXml" Target="../../customXml/item43.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32.xml.rels><?xml version="1.0" encoding="UTF-8" standalone="yes"?>
<Relationships xmlns="http://schemas.openxmlformats.org/package/2006/relationships"><Relationship Id="rId8" Type="http://schemas.openxmlformats.org/officeDocument/2006/relationships/hyperlink" Target="https://www.instagram.com/mnhealth/" TargetMode="External"/><Relationship Id="rId13" Type="http://schemas.openxmlformats.org/officeDocument/2006/relationships/hyperlink" Target="https://www.epa.gov/pesticide-registration/selected-epa-registered-disinfectants" TargetMode="External"/><Relationship Id="rId18" Type="http://schemas.openxmlformats.org/officeDocument/2006/relationships/hyperlink" Target="https://tools.cdc.gov/campaignproxyservice/subscriptions.aspx?topic_id=USCDC_2104" TargetMode="External"/><Relationship Id="rId3" Type="http://schemas.openxmlformats.org/officeDocument/2006/relationships/hyperlink" Target="https://www.health.mn.gov/projectfirstline" TargetMode="External"/><Relationship Id="rId7" Type="http://schemas.openxmlformats.org/officeDocument/2006/relationships/hyperlink" Target="https://www.linkedin.com/company/mnhealth/" TargetMode="External"/><Relationship Id="rId12" Type="http://schemas.openxmlformats.org/officeDocument/2006/relationships/hyperlink" Target="https://www.cdc.gov/infectioncontrol/projectfirstline/es/pdf/Como-leer-una-etiqueta-desinfectante.pdf" TargetMode="External"/><Relationship Id="rId17" Type="http://schemas.openxmlformats.org/officeDocument/2006/relationships/hyperlink" Target="https://twitter.com/CDC_Firstline" TargetMode="External"/><Relationship Id="rId2" Type="http://schemas.openxmlformats.org/officeDocument/2006/relationships/notesSlide" Target="../notesSlides/notesSlide8.xml"/><Relationship Id="rId16" Type="http://schemas.openxmlformats.org/officeDocument/2006/relationships/hyperlink" Target="https://www.facebook.com/CDCProjectFirstline" TargetMode="External"/><Relationship Id="rId1" Type="http://schemas.openxmlformats.org/officeDocument/2006/relationships/slideLayout" Target="../slideLayouts/slideLayout10.xml"/><Relationship Id="rId6" Type="http://schemas.openxmlformats.org/officeDocument/2006/relationships/hyperlink" Target="https://twitter.com/mnhealth/" TargetMode="External"/><Relationship Id="rId11" Type="http://schemas.openxmlformats.org/officeDocument/2006/relationships/hyperlink" Target="https://www.cdc.gov/hai/pdfs/howtoreadalabel-infographic-508.pdf" TargetMode="External"/><Relationship Id="rId5" Type="http://schemas.openxmlformats.org/officeDocument/2006/relationships/hyperlink" Target="https://www.facebook.com/mnhealth/" TargetMode="External"/><Relationship Id="rId15" Type="http://schemas.openxmlformats.org/officeDocument/2006/relationships/hyperlink" Target="https://www.cdc.gov/infectioncontrol/projectfirstline/index.html" TargetMode="External"/><Relationship Id="rId10" Type="http://schemas.openxmlformats.org/officeDocument/2006/relationships/hyperlink" Target="https://www.cdc.gov/infectioncontrol/projectfirstline/healthcare/interactive-Diarrhea-Dilemma.html" TargetMode="External"/><Relationship Id="rId4" Type="http://schemas.openxmlformats.org/officeDocument/2006/relationships/hyperlink" Target="https://public.govdelivery.com/accounts/MNMDH/subscriber/new?topic_id=MNMDH_673" TargetMode="External"/><Relationship Id="rId9" Type="http://schemas.openxmlformats.org/officeDocument/2006/relationships/hyperlink" Target="https://www.cdc.gov/hai/pdfs/ppe/PPE-Sequence.pdf" TargetMode="External"/><Relationship Id="rId14" Type="http://schemas.openxmlformats.org/officeDocument/2006/relationships/hyperlink" Target="https://www.epa.gov/pesticide-registration/list-k-antimicrobial-products-registered-epa-claims-against-clostridi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6.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slide" Target="slide7.xml"/><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slide" Target="slide10.xml"/><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B4480D-F2B3-0593-DE55-CBB79AB82E12}"/>
              </a:ext>
            </a:extLst>
          </p:cNvPr>
          <p:cNvSpPr>
            <a:spLocks noGrp="1"/>
          </p:cNvSpPr>
          <p:nvPr>
            <p:ph type="title"/>
          </p:nvPr>
        </p:nvSpPr>
        <p:spPr/>
        <p:txBody>
          <a:bodyPr anchor="ctr"/>
          <a:lstStyle/>
          <a:p>
            <a:r>
              <a:rPr lang="en-US" dirty="0"/>
              <a:t>Presenter Notes:</a:t>
            </a:r>
          </a:p>
        </p:txBody>
      </p:sp>
      <p:sp>
        <p:nvSpPr>
          <p:cNvPr id="10" name="Content Placeholder 9">
            <a:extLst>
              <a:ext uri="{FF2B5EF4-FFF2-40B4-BE49-F238E27FC236}">
                <a16:creationId xmlns:a16="http://schemas.microsoft.com/office/drawing/2014/main" id="{8F030E5A-8D14-6E77-AFD6-080EE0C1A4C3}"/>
              </a:ext>
            </a:extLst>
          </p:cNvPr>
          <p:cNvSpPr>
            <a:spLocks noGrp="1"/>
          </p:cNvSpPr>
          <p:nvPr>
            <p:ph idx="1"/>
          </p:nvPr>
        </p:nvSpPr>
        <p:spPr>
          <a:xfrm>
            <a:off x="850605" y="1752562"/>
            <a:ext cx="10356111" cy="4149473"/>
          </a:xfrm>
        </p:spPr>
        <p:txBody>
          <a:bodyPr/>
          <a:lstStyle/>
          <a:p>
            <a:r>
              <a:rPr lang="en-US"/>
              <a:t>Put the Slide Show into “Presenter Mode”</a:t>
            </a:r>
          </a:p>
          <a:p>
            <a:pPr lvl="1"/>
            <a:r>
              <a:rPr lang="en-US" sz="2000"/>
              <a:t>Slide Show &gt; From Beginning</a:t>
            </a:r>
          </a:p>
          <a:p>
            <a:r>
              <a:rPr lang="en-US"/>
              <a:t>Navigate using the hyperlinked image tiles and yellow buttons</a:t>
            </a:r>
          </a:p>
          <a:p>
            <a:pPr lvl="1"/>
            <a:r>
              <a:rPr lang="en-US" sz="2000"/>
              <a:t>Click the “Start” and “Next” buttons to advance to the next slide</a:t>
            </a:r>
          </a:p>
          <a:p>
            <a:pPr lvl="1"/>
            <a:r>
              <a:rPr lang="en-US" sz="2000"/>
              <a:t>Click a correct image tile to advance to the Correct answer slide </a:t>
            </a:r>
          </a:p>
          <a:p>
            <a:pPr lvl="1"/>
            <a:r>
              <a:rPr lang="en-US" sz="2000"/>
              <a:t>Click an incorrect image tile to advance to an Incorrect answer slide</a:t>
            </a:r>
          </a:p>
          <a:p>
            <a:pPr lvl="1"/>
            <a:r>
              <a:rPr lang="en-US" sz="2000"/>
              <a:t>Click the “Try Again” button to return to the question slide</a:t>
            </a:r>
          </a:p>
          <a:p>
            <a:r>
              <a:rPr lang="en-US"/>
              <a:t>Please do not make any edits to this presentation</a:t>
            </a:r>
          </a:p>
        </p:txBody>
      </p:sp>
    </p:spTree>
    <p:extLst>
      <p:ext uri="{BB962C8B-B14F-4D97-AF65-F5344CB8AC3E}">
        <p14:creationId xmlns:p14="http://schemas.microsoft.com/office/powerpoint/2010/main" val="2430199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Put on Gown</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You know that if the diarrhea is from an infection, it can be spread by touch. That's why you want to use PPE that helps keep germs off your hands and clothes. Even if they didn't have an infection, you wouldn't want to get stool on your clothes.</a:t>
            </a:r>
            <a:endParaRPr lang="en-US"/>
          </a:p>
        </p:txBody>
      </p:sp>
      <p:pic>
        <p:nvPicPr>
          <p:cNvPr id="12289" name="Picture 1" descr="Putting on a gown">
            <a:extLst>
              <a:ext uri="{FF2B5EF4-FFF2-40B4-BE49-F238E27FC236}">
                <a16:creationId xmlns:a16="http://schemas.microsoft.com/office/drawing/2014/main" id="{E7F0B77E-66F3-400A-B277-85A24D886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327777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n-US"/>
              <a:t>Great! Now that you have your gown on, what’s next?</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n-US"/>
              <a:t>Select the correct option.</a:t>
            </a:r>
          </a:p>
        </p:txBody>
      </p:sp>
      <p:pic>
        <p:nvPicPr>
          <p:cNvPr id="6" name="Picture 6" descr="Clean Mattress button">
            <a:hlinkClick r:id="rId2"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2"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move Gown button">
            <a:hlinkClick r:id="rId2" action="ppaction://hlinksldjump"/>
            <a:extLst>
              <a:ext uri="{FF2B5EF4-FFF2-40B4-BE49-F238E27FC236}">
                <a16:creationId xmlns:a16="http://schemas.microsoft.com/office/drawing/2014/main" id="{C62FA917-3DE8-4C0A-AC24-EB3F63944E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852" y="172440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2"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Put on Gloves button">
            <a:hlinkClick r:id="rId7" action="ppaction://hlinksldjump"/>
            <a:extLst>
              <a:ext uri="{FF2B5EF4-FFF2-40B4-BE49-F238E27FC236}">
                <a16:creationId xmlns:a16="http://schemas.microsoft.com/office/drawing/2014/main" id="{17AD704D-19E5-48BE-8654-AC5573633B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756"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2"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2"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2"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5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18364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Put on Gloves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You know that if the diarrhea is from an infection, it can be spread by touch. That's why you want to use PPE that helps keep germs off your hands and clothes. Even if they didn't have an infection, you wouldn't want to get stool on your hands.</a:t>
            </a:r>
            <a:endParaRPr lang="en-US"/>
          </a:p>
        </p:txBody>
      </p:sp>
      <p:pic>
        <p:nvPicPr>
          <p:cNvPr id="1026" name="Picture 2" descr="Putting on gloves">
            <a:extLst>
              <a:ext uri="{FF2B5EF4-FFF2-40B4-BE49-F238E27FC236}">
                <a16:creationId xmlns:a16="http://schemas.microsoft.com/office/drawing/2014/main" id="{1D9DEA14-9885-49E5-AA18-50EC2A6C1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rId5" action="ppaction://hlinksldjump">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294921660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n-US"/>
              <a:t>Great! Now that you have a gown and gloves on, what’s next?</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n-US"/>
              <a:t>Select the correct option.</a:t>
            </a:r>
          </a:p>
        </p:txBody>
      </p:sp>
      <p:pic>
        <p:nvPicPr>
          <p:cNvPr id="6" name="Picture 6" descr="Clean Mattress button">
            <a:hlinkClick r:id="rId2"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2"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move Gown button">
            <a:hlinkClick r:id="rId2" action="ppaction://hlinksldjump"/>
            <a:extLst>
              <a:ext uri="{FF2B5EF4-FFF2-40B4-BE49-F238E27FC236}">
                <a16:creationId xmlns:a16="http://schemas.microsoft.com/office/drawing/2014/main" id="{C62FA917-3DE8-4C0A-AC24-EB3F63944E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852" y="172440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2"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move Gloves button">
            <a:hlinkClick r:id="rId2" action="ppaction://hlinksldjump"/>
            <a:extLst>
              <a:ext uri="{FF2B5EF4-FFF2-40B4-BE49-F238E27FC236}">
                <a16:creationId xmlns:a16="http://schemas.microsoft.com/office/drawing/2014/main" id="{5C5A4285-823D-447B-9F62-900422BA54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75" y="423775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2"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9"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2"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67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25329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Remove Dirty Linens and Place in Bag</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Now that you are protected with a gown and gloves, you can remove the stool and germs from the bed. You start by taking off the dirty linens. Be sure to put them in a dirty linen bag or container so the germs don't spread.</a:t>
            </a:r>
            <a:endParaRPr lang="en-US"/>
          </a:p>
        </p:txBody>
      </p:sp>
      <p:pic>
        <p:nvPicPr>
          <p:cNvPr id="3073" name="Picture 1" descr="Dirty linens in a soiled-linens bag">
            <a:extLst>
              <a:ext uri="{FF2B5EF4-FFF2-40B4-BE49-F238E27FC236}">
                <a16:creationId xmlns:a16="http://schemas.microsoft.com/office/drawing/2014/main" id="{2746820E-0798-4E74-A77E-B8A27DFDE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9102"/>
            <a:ext cx="5870448" cy="3773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281389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3" y="150360"/>
            <a:ext cx="12157202" cy="588954"/>
          </a:xfrm>
        </p:spPr>
        <p:txBody>
          <a:bodyPr/>
          <a:lstStyle/>
          <a:p>
            <a:r>
              <a:rPr lang="en-US"/>
              <a:t>Great! Now that you have removed the dirty linens and placed them in the bag, what’s next?</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n-US"/>
              <a:t>Select the correct option.</a:t>
            </a:r>
          </a:p>
        </p:txBody>
      </p:sp>
      <p:pic>
        <p:nvPicPr>
          <p:cNvPr id="6" name="Picture 6" descr="Clean Mattress button">
            <a:hlinkClick r:id="rId2"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4"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move Gown button">
            <a:hlinkClick r:id="rId4" action="ppaction://hlinksldjump"/>
            <a:extLst>
              <a:ext uri="{FF2B5EF4-FFF2-40B4-BE49-F238E27FC236}">
                <a16:creationId xmlns:a16="http://schemas.microsoft.com/office/drawing/2014/main" id="{C62FA917-3DE8-4C0A-AC24-EB3F63944E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52" y="172440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4"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move Gloves button">
            <a:hlinkClick r:id="rId4" action="ppaction://hlinksldjump"/>
            <a:extLst>
              <a:ext uri="{FF2B5EF4-FFF2-40B4-BE49-F238E27FC236}">
                <a16:creationId xmlns:a16="http://schemas.microsoft.com/office/drawing/2014/main" id="{5C5A4285-823D-447B-9F62-900422BA54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775" y="423775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4"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4"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4"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2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04799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 uri="{C183D7F6-B498-43B3-948B-1728B52AA6E4}">
                <adec:decorative xmlns:adec="http://schemas.microsoft.com/office/drawing/2017/decorative" val="0"/>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Clean Mattress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Before you put on clean sheets, you need to make sure the mattress is clean. Because you don't know what is causing the diarrhea, you should use products that work against infections like </a:t>
            </a:r>
            <a:r>
              <a:rPr lang="en-US" b="1" i="1">
                <a:solidFill>
                  <a:srgbClr val="FFFFFF"/>
                </a:solidFill>
                <a:effectLst/>
                <a:latin typeface="Avenir LT Std 55 Roman"/>
              </a:rPr>
              <a:t>C. diff </a:t>
            </a:r>
            <a:r>
              <a:rPr lang="en-US" b="1" i="0">
                <a:solidFill>
                  <a:srgbClr val="FFFFFF"/>
                </a:solidFill>
                <a:effectLst/>
                <a:latin typeface="Avenir LT Std 55 Roman"/>
              </a:rPr>
              <a:t>and norovirus. Ask a supervisor if you're not sure what to use.</a:t>
            </a:r>
            <a:endParaRPr lang="en-US"/>
          </a:p>
        </p:txBody>
      </p:sp>
      <p:pic>
        <p:nvPicPr>
          <p:cNvPr id="4097" name="Picture 1" descr="A freshly cleaned mattress">
            <a:extLst>
              <a:ext uri="{FF2B5EF4-FFF2-40B4-BE49-F238E27FC236}">
                <a16:creationId xmlns:a16="http://schemas.microsoft.com/office/drawing/2014/main" id="{194644DC-886A-4659-A8E7-B92F54FA3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9102"/>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56934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lstStyle/>
          <a:p>
            <a:r>
              <a:rPr lang="en-US"/>
              <a:t>Diarrhea Dilemma</a:t>
            </a:r>
          </a:p>
        </p:txBody>
      </p:sp>
      <p:sp>
        <p:nvSpPr>
          <p:cNvPr id="5" name="Text Placeholder 4">
            <a:extLst>
              <a:ext uri="{FF2B5EF4-FFF2-40B4-BE49-F238E27FC236}">
                <a16:creationId xmlns:a16="http://schemas.microsoft.com/office/drawing/2014/main" id="{51B8D785-718C-43B1-9C66-395E2E7C72E6}"/>
              </a:ext>
            </a:extLst>
          </p:cNvPr>
          <p:cNvSpPr>
            <a:spLocks noGrp="1"/>
          </p:cNvSpPr>
          <p:nvPr>
            <p:ph type="body" sz="quarter" idx="10"/>
          </p:nvPr>
        </p:nvSpPr>
        <p:spPr/>
        <p:txBody>
          <a:bodyPr/>
          <a:lstStyle/>
          <a:p>
            <a:r>
              <a:rPr lang="en-US"/>
              <a:t>Interactive Resources</a:t>
            </a:r>
          </a:p>
        </p:txBody>
      </p:sp>
      <p:sp>
        <p:nvSpPr>
          <p:cNvPr id="8" name="Text Placeholder 7">
            <a:extLst>
              <a:ext uri="{FF2B5EF4-FFF2-40B4-BE49-F238E27FC236}">
                <a16:creationId xmlns:a16="http://schemas.microsoft.com/office/drawing/2014/main" id="{F269FE2F-C5F3-42EF-EED3-6CD609260AE4}"/>
              </a:ext>
            </a:extLst>
          </p:cNvPr>
          <p:cNvSpPr>
            <a:spLocks noGrp="1"/>
          </p:cNvSpPr>
          <p:nvPr>
            <p:ph type="body" sz="quarter" idx="11"/>
          </p:nvPr>
        </p:nvSpPr>
        <p:spPr>
          <a:xfrm>
            <a:off x="673100" y="616999"/>
            <a:ext cx="6229350" cy="400808"/>
          </a:xfrm>
        </p:spPr>
        <p:txBody>
          <a:bodyPr/>
          <a:lstStyle/>
          <a:p>
            <a:r>
              <a:rPr lang="en-US"/>
              <a:t>Table Talk with MDH Project Firstline</a:t>
            </a:r>
          </a:p>
        </p:txBody>
      </p:sp>
    </p:spTree>
    <p:custDataLst>
      <p:custData r:id="rId1"/>
      <p:custData r:id="rId2"/>
      <p:custData r:id="rId3"/>
      <p:tags r:id="rId4"/>
    </p:custDataLst>
    <p:extLst>
      <p:ext uri="{BB962C8B-B14F-4D97-AF65-F5344CB8AC3E}">
        <p14:creationId xmlns:p14="http://schemas.microsoft.com/office/powerpoint/2010/main" val="61219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n-US"/>
              <a:t>Great! Now that you have </a:t>
            </a:r>
            <a:r>
              <a:rPr lang="en-US" b="1" i="0">
                <a:solidFill>
                  <a:srgbClr val="FFFFFF"/>
                </a:solidFill>
                <a:effectLst/>
                <a:latin typeface="Avenir LT Std 65 Medium"/>
              </a:rPr>
              <a:t>cleaned the mattress, </a:t>
            </a:r>
            <a:r>
              <a:rPr lang="en-US"/>
              <a:t>what’s next?</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n-US"/>
              <a:t>Select the correct option.</a:t>
            </a:r>
          </a:p>
        </p:txBody>
      </p:sp>
      <p:pic>
        <p:nvPicPr>
          <p:cNvPr id="6" name="Picture 6" descr="Clean Mattress button">
            <a:hlinkClick r:id="rId3"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3"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move Gown button">
            <a:hlinkClick r:id="rId6" action="ppaction://hlinksldjump"/>
            <a:extLst>
              <a:ext uri="{FF2B5EF4-FFF2-40B4-BE49-F238E27FC236}">
                <a16:creationId xmlns:a16="http://schemas.microsoft.com/office/drawing/2014/main" id="{C62FA917-3DE8-4C0A-AC24-EB3F63944E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6852" y="1724407"/>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3"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move Gloves button">
            <a:hlinkClick r:id="rId3" action="ppaction://hlinksldjump"/>
            <a:extLst>
              <a:ext uri="{FF2B5EF4-FFF2-40B4-BE49-F238E27FC236}">
                <a16:creationId xmlns:a16="http://schemas.microsoft.com/office/drawing/2014/main" id="{5C5A4285-823D-447B-9F62-900422BA54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75" y="423775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3"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3"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3"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8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37848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Remove Gown</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rPr>
              <a:t>Before you touch the clean linens, you want to take off your dirty PPE. You don't want to spread stool or germs to the fresh linens. You should start by taking off the gown.</a:t>
            </a:r>
            <a:endParaRPr lang="en-US"/>
          </a:p>
        </p:txBody>
      </p:sp>
      <p:pic>
        <p:nvPicPr>
          <p:cNvPr id="11" name="Picture 1" descr="Removing a gown">
            <a:extLst>
              <a:ext uri="{FF2B5EF4-FFF2-40B4-BE49-F238E27FC236}">
                <a16:creationId xmlns:a16="http://schemas.microsoft.com/office/drawing/2014/main" id="{36068F50-02A2-4932-9A6E-411480D14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 action="ppaction://hlinkshowjump?jump=nextslide">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385743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n-US">
                <a:solidFill>
                  <a:srgbClr val="FFFFFF"/>
                </a:solidFill>
                <a:latin typeface="+mj-lt"/>
              </a:rPr>
              <a:t>Great! Now that you have taken off your gown, what’s next?</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n-US"/>
              <a:t>Select the correct option.</a:t>
            </a:r>
          </a:p>
        </p:txBody>
      </p:sp>
      <p:pic>
        <p:nvPicPr>
          <p:cNvPr id="6" name="Picture 6" descr="Clean Mattress button">
            <a:hlinkClick r:id="rId2"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2"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ut on Fresh Gown button">
            <a:hlinkClick r:id="rId2" action="ppaction://hlinksldjump"/>
            <a:extLst>
              <a:ext uri="{FF2B5EF4-FFF2-40B4-BE49-F238E27FC236}">
                <a16:creationId xmlns:a16="http://schemas.microsoft.com/office/drawing/2014/main" id="{F2DACAC2-2F8C-4605-BCA3-62A666F0C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089" y="1735015"/>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2"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move Gloves button">
            <a:hlinkClick r:id="rId7" action="ppaction://hlinksldjump"/>
            <a:extLst>
              <a:ext uri="{FF2B5EF4-FFF2-40B4-BE49-F238E27FC236}">
                <a16:creationId xmlns:a16="http://schemas.microsoft.com/office/drawing/2014/main" id="{5C5A4285-823D-447B-9F62-900422BA54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775" y="423775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2"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2"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2"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52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2893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Remove Gloves</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Before you work with the clean linens, you want to take off your dirty PPE. You don't want to spread stool or germs to the fresh linens. You should remove the gown first, and then remove your gloves.</a:t>
            </a:r>
            <a:endParaRPr lang="en-US"/>
          </a:p>
        </p:txBody>
      </p:sp>
      <p:pic>
        <p:nvPicPr>
          <p:cNvPr id="12" name="Picture 2" descr="Putting on gloves">
            <a:extLst>
              <a:ext uri="{FF2B5EF4-FFF2-40B4-BE49-F238E27FC236}">
                <a16:creationId xmlns:a16="http://schemas.microsoft.com/office/drawing/2014/main" id="{9D90C508-3B17-46C4-AA99-D6F3DBBE3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7046"/>
            <a:ext cx="5870448" cy="37653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28774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47584" y="150360"/>
            <a:ext cx="11487150" cy="588954"/>
          </a:xfrm>
        </p:spPr>
        <p:txBody>
          <a:bodyPr/>
          <a:lstStyle/>
          <a:p>
            <a:r>
              <a:rPr lang="en-US">
                <a:solidFill>
                  <a:srgbClr val="FFFFFF"/>
                </a:solidFill>
                <a:latin typeface="+mj-lt"/>
              </a:rPr>
              <a:t>Great! Now that you have removed your gown and gloves, what’s next?</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1139610"/>
            <a:ext cx="6229350" cy="588953"/>
          </a:xfrm>
        </p:spPr>
        <p:txBody>
          <a:bodyPr/>
          <a:lstStyle/>
          <a:p>
            <a:r>
              <a:rPr lang="en-US"/>
              <a:t>Select the correct option.</a:t>
            </a:r>
          </a:p>
        </p:txBody>
      </p:sp>
      <p:pic>
        <p:nvPicPr>
          <p:cNvPr id="6" name="Picture 6" descr="Clean Mattress button">
            <a:hlinkClick r:id="rId2"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2"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ut on Fresh Gown button">
            <a:hlinkClick r:id="rId5" action="ppaction://hlinksldjump"/>
            <a:extLst>
              <a:ext uri="{FF2B5EF4-FFF2-40B4-BE49-F238E27FC236}">
                <a16:creationId xmlns:a16="http://schemas.microsoft.com/office/drawing/2014/main" id="{F2DACAC2-2F8C-4605-BCA3-62A666F0C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2089" y="1735015"/>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2"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Put on Fresh Gloves button">
            <a:hlinkClick r:id="rId2" action="ppaction://hlinksldjump"/>
            <a:extLst>
              <a:ext uri="{FF2B5EF4-FFF2-40B4-BE49-F238E27FC236}">
                <a16:creationId xmlns:a16="http://schemas.microsoft.com/office/drawing/2014/main" id="{7C6B56E3-A2A4-49A0-ACCD-21A7842BD7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774" y="4252656"/>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2"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2"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11"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4"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54427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Wash Hands with Soap and Water</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b="1" i="0">
                <a:solidFill>
                  <a:srgbClr val="FFFFFF"/>
                </a:solidFill>
                <a:effectLst/>
                <a:latin typeface="Avenir LT Std 55 Roman"/>
              </a:rPr>
              <a:t>Even when you're wearing gloves, some germs will get on your hands. You should always clean your hands after taking off gloves. Just like before, when you don't know why someone has diarrhea, you should use soap and water to clean your hands. The diarrhea may be caused by germs that hand sanitizer doesn't kill.</a:t>
            </a:r>
            <a:endParaRPr lang="en-US"/>
          </a:p>
        </p:txBody>
      </p:sp>
      <p:pic>
        <p:nvPicPr>
          <p:cNvPr id="11" name="Picture 3" descr="Washing hands with soap and water">
            <a:extLst>
              <a:ext uri="{FF2B5EF4-FFF2-40B4-BE49-F238E27FC236}">
                <a16:creationId xmlns:a16="http://schemas.microsoft.com/office/drawing/2014/main" id="{FD1E72DA-22AB-45D6-AA98-2F9458CF8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0566"/>
            <a:ext cx="5867400" cy="3758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309753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98A22-12E4-40D6-A1E1-541C91D0BE83}"/>
              </a:ext>
            </a:extLst>
          </p:cNvPr>
          <p:cNvSpPr>
            <a:spLocks noGrp="1"/>
          </p:cNvSpPr>
          <p:nvPr>
            <p:ph type="title"/>
          </p:nvPr>
        </p:nvSpPr>
        <p:spPr>
          <a:xfrm>
            <a:off x="838200" y="378260"/>
            <a:ext cx="10685016" cy="588954"/>
          </a:xfrm>
        </p:spPr>
        <p:txBody>
          <a:bodyPr/>
          <a:lstStyle/>
          <a:p>
            <a:pPr algn="l">
              <a:spcAft>
                <a:spcPts val="1800"/>
              </a:spcAft>
            </a:pPr>
            <a:r>
              <a:rPr lang="en-US"/>
              <a:t>Now that you have cleaned your hands, you are ready to continue with your process of putting clean linens on the bed.</a:t>
            </a:r>
          </a:p>
        </p:txBody>
      </p:sp>
      <p:sp>
        <p:nvSpPr>
          <p:cNvPr id="8" name="Subtitle 7">
            <a:extLst>
              <a:ext uri="{FF2B5EF4-FFF2-40B4-BE49-F238E27FC236}">
                <a16:creationId xmlns:a16="http://schemas.microsoft.com/office/drawing/2014/main" id="{49542783-1B36-4404-BE57-4A780565380C}"/>
              </a:ext>
            </a:extLst>
          </p:cNvPr>
          <p:cNvSpPr>
            <a:spLocks noGrp="1"/>
          </p:cNvSpPr>
          <p:nvPr>
            <p:ph type="body" sz="quarter" idx="11"/>
          </p:nvPr>
        </p:nvSpPr>
        <p:spPr>
          <a:xfrm>
            <a:off x="6321555" y="2475233"/>
            <a:ext cx="5514920" cy="2495778"/>
          </a:xfrm>
        </p:spPr>
        <p:txBody>
          <a:bodyPr/>
          <a:lstStyle/>
          <a:p>
            <a:pPr>
              <a:spcAft>
                <a:spcPts val="1800"/>
              </a:spcAft>
            </a:pPr>
            <a:r>
              <a:rPr lang="en-US" sz="2800" b="1" i="0">
                <a:solidFill>
                  <a:srgbClr val="FFFFFF"/>
                </a:solidFill>
                <a:effectLst/>
                <a:latin typeface="Avenir LT Std 55 Roman"/>
              </a:rPr>
              <a:t>Congratulations for completing this infection control challenge.</a:t>
            </a:r>
          </a:p>
          <a:p>
            <a:r>
              <a:rPr lang="en-US" sz="2800" b="1" i="0">
                <a:solidFill>
                  <a:srgbClr val="FFFFFF"/>
                </a:solidFill>
                <a:effectLst/>
                <a:latin typeface="Avenir LT Std 55 Roman"/>
              </a:rPr>
              <a:t>You are an Infection Control Pro!</a:t>
            </a:r>
            <a:endParaRPr lang="en-US" sz="2800"/>
          </a:p>
        </p:txBody>
      </p:sp>
      <p:pic>
        <p:nvPicPr>
          <p:cNvPr id="12289" name="Picture 1" descr="A health care worker putting clean linens onto a bed">
            <a:extLst>
              <a:ext uri="{FF2B5EF4-FFF2-40B4-BE49-F238E27FC236}">
                <a16:creationId xmlns:a16="http://schemas.microsoft.com/office/drawing/2014/main" id="{00D1DFDE-31D5-4A18-8D79-5A4CDDB3B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416"/>
            <a:ext cx="5870448" cy="376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lstStyle/>
          <a:p>
            <a:r>
              <a:rPr lang="en-US">
                <a:latin typeface="Century Gothic"/>
              </a:rPr>
              <a:t>WHEN HEALTH CARE TASKS TAKE A TURN!</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b="1" i="0">
                <a:solidFill>
                  <a:srgbClr val="FFFFFF"/>
                </a:solidFill>
                <a:effectLst/>
                <a:latin typeface="Avenir LT Std 65 Medium"/>
              </a:rPr>
              <a:t>ARE YOU READY FOR THE INFECTION CONTROL CHALLENGE?</a:t>
            </a:r>
            <a:endParaRPr lang="en-US"/>
          </a:p>
        </p:txBody>
      </p:sp>
      <p:sp>
        <p:nvSpPr>
          <p:cNvPr id="19" name="Subtitle 18">
            <a:extLst>
              <a:ext uri="{FF2B5EF4-FFF2-40B4-BE49-F238E27FC236}">
                <a16:creationId xmlns:a16="http://schemas.microsoft.com/office/drawing/2014/main" id="{27E9EBCD-B441-44F0-854D-E20FB9378830}"/>
              </a:ext>
            </a:extLst>
          </p:cNvPr>
          <p:cNvSpPr>
            <a:spLocks noGrp="1"/>
          </p:cNvSpPr>
          <p:nvPr>
            <p:ph type="subTitle" idx="1"/>
          </p:nvPr>
        </p:nvSpPr>
        <p:spPr>
          <a:xfrm>
            <a:off x="673100" y="2867347"/>
            <a:ext cx="6229350" cy="2775432"/>
          </a:xfrm>
        </p:spPr>
        <p:txBody>
          <a:bodyPr/>
          <a:lstStyle/>
          <a:p>
            <a:pPr algn="l"/>
            <a:r>
              <a:rPr lang="en-US" b="0" i="0">
                <a:solidFill>
                  <a:srgbClr val="FFFFFF"/>
                </a:solidFill>
                <a:effectLst/>
                <a:latin typeface="Avenir LT Std 55 Roman"/>
              </a:rPr>
              <a:t>You know that being a health care worker means you're always dealing with the unexpected.</a:t>
            </a:r>
            <a:endParaRPr lang="en-US" b="0" i="0">
              <a:solidFill>
                <a:srgbClr val="000000"/>
              </a:solidFill>
              <a:effectLst/>
              <a:latin typeface="Times New Roman" panose="02020603050405020304" pitchFamily="18" charset="0"/>
            </a:endParaRPr>
          </a:p>
          <a:p>
            <a:pPr algn="l"/>
            <a:r>
              <a:rPr lang="en-US" b="0" i="0">
                <a:solidFill>
                  <a:srgbClr val="FFFFFF"/>
                </a:solidFill>
                <a:effectLst/>
                <a:latin typeface="Avenir LT Std 55 Roman"/>
              </a:rPr>
              <a:t>How well can you stop infection from spreading when problems come up?</a:t>
            </a:r>
            <a:endParaRPr lang="en-US" b="0" i="0">
              <a:solidFill>
                <a:srgbClr val="000000"/>
              </a:solidFill>
              <a:effectLst/>
              <a:latin typeface="Times New Roman" panose="02020603050405020304" pitchFamily="18" charset="0"/>
            </a:endParaRPr>
          </a:p>
          <a:p>
            <a:pPr algn="l"/>
            <a:r>
              <a:rPr lang="en-US" b="0" i="0">
                <a:solidFill>
                  <a:srgbClr val="FFFFFF"/>
                </a:solidFill>
                <a:effectLst/>
                <a:latin typeface="Avenir LT Std 55 Roman"/>
              </a:rPr>
              <a:t>Take the infection control challenge and find out. </a:t>
            </a:r>
            <a:r>
              <a:rPr lang="en-US" b="1" i="0">
                <a:solidFill>
                  <a:srgbClr val="FFFFFF"/>
                </a:solidFill>
                <a:effectLst/>
                <a:latin typeface="Avenir LT Std 55 Roman"/>
              </a:rPr>
              <a:t>Select the Start button to begin!</a:t>
            </a:r>
            <a:endParaRPr lang="en-US" b="0" i="0">
              <a:solidFill>
                <a:srgbClr val="000000"/>
              </a:solidFill>
              <a:effectLst/>
              <a:latin typeface="Times New Roman" panose="02020603050405020304" pitchFamily="18" charset="0"/>
            </a:endParaRPr>
          </a:p>
        </p:txBody>
      </p:sp>
      <p:sp>
        <p:nvSpPr>
          <p:cNvPr id="15" name="Text Placeholder 5">
            <a:extLst>
              <a:ext uri="{FF2B5EF4-FFF2-40B4-BE49-F238E27FC236}">
                <a16:creationId xmlns:a16="http://schemas.microsoft.com/office/drawing/2014/main" id="{35CC9C39-E164-47DD-9D74-F6BDCBF4FAD3}"/>
              </a:ext>
            </a:extLst>
          </p:cNvPr>
          <p:cNvSpPr>
            <a:spLocks noGrp="1"/>
          </p:cNvSpPr>
          <p:nvPr>
            <p:ph type="body" sz="quarter" idx="10"/>
          </p:nvPr>
        </p:nvSpPr>
        <p:spPr/>
        <p:txBody>
          <a:bodyPr/>
          <a:lstStyle/>
          <a:p>
            <a:r>
              <a:rPr lang="en-US" u="sng">
                <a:solidFill>
                  <a:srgbClr val="001F60"/>
                </a:solidFill>
                <a:uFill>
                  <a:solidFill>
                    <a:schemeClr val="accent6"/>
                  </a:solidFill>
                </a:uFill>
                <a:hlinkClick r:id="rId7" action="ppaction://hlinksldjump">
                  <a:extLst>
                    <a:ext uri="{A12FA001-AC4F-418D-AE19-62706E023703}">
                      <ahyp:hlinkClr xmlns:ahyp="http://schemas.microsoft.com/office/drawing/2018/hyperlinkcolor" val="tx"/>
                    </a:ext>
                  </a:extLst>
                </a:hlinkClick>
              </a:rPr>
              <a:t>START</a:t>
            </a:r>
          </a:p>
        </p:txBody>
      </p:sp>
      <p:pic>
        <p:nvPicPr>
          <p:cNvPr id="3" name="Picture 2">
            <a:extLst>
              <a:ext uri="{FF2B5EF4-FFF2-40B4-BE49-F238E27FC236}">
                <a16:creationId xmlns:a16="http://schemas.microsoft.com/office/drawing/2014/main" id="{682E5EB0-63C7-D141-694B-6A8F85A95B7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902450" y="131517"/>
            <a:ext cx="4657748" cy="5511262"/>
          </a:xfrm>
          <a:prstGeom prst="rect">
            <a:avLst/>
          </a:prstGeom>
        </p:spPr>
      </p:pic>
    </p:spTree>
    <p:custDataLst>
      <p:custData r:id="rId1"/>
      <p:custData r:id="rId2"/>
      <p:custData r:id="rId3"/>
      <p:tags r:id="rId4"/>
    </p:custDataLst>
    <p:extLst>
      <p:ext uri="{BB962C8B-B14F-4D97-AF65-F5344CB8AC3E}">
        <p14:creationId xmlns:p14="http://schemas.microsoft.com/office/powerpoint/2010/main" val="2732117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p:txBody>
          <a:bodyPr/>
          <a:lstStyle/>
          <a:p>
            <a:r>
              <a:rPr lang="en-US"/>
              <a:t>Diarrhea Dilemma</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a:xfrm>
            <a:off x="285750" y="908989"/>
            <a:ext cx="6763120" cy="588953"/>
          </a:xfrm>
        </p:spPr>
        <p:txBody>
          <a:bodyPr/>
          <a:lstStyle/>
          <a:p>
            <a:r>
              <a:rPr lang="en-US"/>
              <a:t>Infection Prevention and Control Review</a:t>
            </a:r>
          </a:p>
        </p:txBody>
      </p:sp>
      <p:pic>
        <p:nvPicPr>
          <p:cNvPr id="29" name="Picture 20" descr="Wash Hands with Soap and Water button">
            <a:extLst>
              <a:ext uri="{FF2B5EF4-FFF2-40B4-BE49-F238E27FC236}">
                <a16:creationId xmlns:a16="http://schemas.microsoft.com/office/drawing/2014/main" id="{A69F9C52-77C6-634C-D561-BC9B6DDC7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0" y="1990017"/>
            <a:ext cx="2286000" cy="19661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Put on Gown button">
            <a:extLst>
              <a:ext uri="{FF2B5EF4-FFF2-40B4-BE49-F238E27FC236}">
                <a16:creationId xmlns:a16="http://schemas.microsoft.com/office/drawing/2014/main" id="{A6C992D0-C64C-3886-741A-9A1DE36F6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928" y="1990017"/>
            <a:ext cx="2286000" cy="19739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Put on Gloves button">
            <a:extLst>
              <a:ext uri="{FF2B5EF4-FFF2-40B4-BE49-F238E27FC236}">
                <a16:creationId xmlns:a16="http://schemas.microsoft.com/office/drawing/2014/main" id="{D12787F1-68D1-7CBD-3523-C79B5CC7D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381" y="2003624"/>
            <a:ext cx="2286000" cy="19661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Remove Dirty Linens and Place in Bag button">
            <a:extLst>
              <a:ext uri="{FF2B5EF4-FFF2-40B4-BE49-F238E27FC236}">
                <a16:creationId xmlns:a16="http://schemas.microsoft.com/office/drawing/2014/main" id="{D7BD7A03-EEA1-E75A-0698-B2414ADDF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690" y="1983283"/>
            <a:ext cx="2286000" cy="19728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lean Mattress button">
            <a:extLst>
              <a:ext uri="{FF2B5EF4-FFF2-40B4-BE49-F238E27FC236}">
                <a16:creationId xmlns:a16="http://schemas.microsoft.com/office/drawing/2014/main" id="{532187D0-702C-F659-75AC-CBBCE733C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2573" y="1997820"/>
            <a:ext cx="2286000" cy="19661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Remove Gown button">
            <a:extLst>
              <a:ext uri="{FF2B5EF4-FFF2-40B4-BE49-F238E27FC236}">
                <a16:creationId xmlns:a16="http://schemas.microsoft.com/office/drawing/2014/main" id="{31E5922A-B733-4F0D-9B01-31A34EE7FD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177" y="4143432"/>
            <a:ext cx="2286000" cy="19739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Remove Gloves button">
            <a:extLst>
              <a:ext uri="{FF2B5EF4-FFF2-40B4-BE49-F238E27FC236}">
                <a16:creationId xmlns:a16="http://schemas.microsoft.com/office/drawing/2014/main" id="{EB8D03E2-0E00-4BEA-DC40-DC432708BF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7309" y="4145013"/>
            <a:ext cx="2286000" cy="19661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Wash Hands with Soap and Water button">
            <a:extLst>
              <a:ext uri="{FF2B5EF4-FFF2-40B4-BE49-F238E27FC236}">
                <a16:creationId xmlns:a16="http://schemas.microsoft.com/office/drawing/2014/main" id="{927462E0-8E1A-3CF1-A21E-51D2BB7DC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432" y="4143432"/>
            <a:ext cx="2286000" cy="1966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Put Clean Linens on Bed button">
            <a:extLst>
              <a:ext uri="{FF2B5EF4-FFF2-40B4-BE49-F238E27FC236}">
                <a16:creationId xmlns:a16="http://schemas.microsoft.com/office/drawing/2014/main" id="{1F31F54C-41EF-F650-23AA-0237B1F2E6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9573" y="4129825"/>
            <a:ext cx="2286000" cy="196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9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808720" y="635701"/>
            <a:ext cx="5636526" cy="1622431"/>
          </a:xfrm>
        </p:spPr>
        <p:txBody>
          <a:bodyPr anchor="b">
            <a:normAutofit/>
          </a:bodyPr>
          <a:lstStyle/>
          <a:p>
            <a:r>
              <a:rPr lang="en-US"/>
              <a:t>Questions</a:t>
            </a:r>
          </a:p>
        </p:txBody>
      </p:sp>
      <p:pic>
        <p:nvPicPr>
          <p:cNvPr id="3" name="Content Placeholder 4" descr="QR code, link to https://www.health.state.mn.us/facilities/patientsafety/infectioncontrol/pfl/index.html">
            <a:extLst>
              <a:ext uri="{FF2B5EF4-FFF2-40B4-BE49-F238E27FC236}">
                <a16:creationId xmlns:a16="http://schemas.microsoft.com/office/drawing/2014/main" id="{43B8B24E-307A-4F1E-AFD7-2F25E9277D49}"/>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1808720" y="2476299"/>
            <a:ext cx="2292678" cy="2850563"/>
          </a:xfrm>
        </p:spPr>
      </p:pic>
    </p:spTree>
    <p:custDataLst>
      <p:custData r:id="rId1"/>
      <p:custData r:id="rId2"/>
      <p:custData r:id="rId3"/>
      <p:tags r:id="rId4"/>
    </p:custDataLst>
    <p:extLst>
      <p:ext uri="{BB962C8B-B14F-4D97-AF65-F5344CB8AC3E}">
        <p14:creationId xmlns:p14="http://schemas.microsoft.com/office/powerpoint/2010/main" val="27712917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9FC72AED-9A81-18F5-7F96-D838B0B282CA}"/>
              </a:ext>
            </a:extLst>
          </p:cNvPr>
          <p:cNvSpPr>
            <a:spLocks noGrp="1"/>
          </p:cNvSpPr>
          <p:nvPr>
            <p:ph type="title"/>
          </p:nvPr>
        </p:nvSpPr>
        <p:spPr/>
        <p:txBody>
          <a:bodyPr/>
          <a:lstStyle/>
          <a:p>
            <a:r>
              <a:rPr lang="en-US"/>
              <a:t>Resources</a:t>
            </a:r>
          </a:p>
        </p:txBody>
      </p:sp>
      <p:sp>
        <p:nvSpPr>
          <p:cNvPr id="20" name="Content Placeholder 19">
            <a:extLst>
              <a:ext uri="{FF2B5EF4-FFF2-40B4-BE49-F238E27FC236}">
                <a16:creationId xmlns:a16="http://schemas.microsoft.com/office/drawing/2014/main" id="{F755F415-14ED-BC18-BE55-8524742F7D7B}"/>
              </a:ext>
            </a:extLst>
          </p:cNvPr>
          <p:cNvSpPr>
            <a:spLocks noGrp="1"/>
          </p:cNvSpPr>
          <p:nvPr>
            <p:ph idx="1"/>
          </p:nvPr>
        </p:nvSpPr>
        <p:spPr/>
        <p:txBody>
          <a:bodyPr/>
          <a:lstStyle/>
          <a:p>
            <a:r>
              <a:rPr lang="en-US"/>
              <a:t>MDH Project Firstline </a:t>
            </a:r>
            <a:r>
              <a:rPr lang="en-US">
                <a:hlinkClick r:id="rId3"/>
              </a:rPr>
              <a:t>www.health.mn.gov/projectfirstline</a:t>
            </a:r>
            <a:r>
              <a:rPr lang="en-US"/>
              <a:t> </a:t>
            </a:r>
          </a:p>
        </p:txBody>
      </p:sp>
      <p:sp>
        <p:nvSpPr>
          <p:cNvPr id="22" name="Content Placeholder 21">
            <a:extLst>
              <a:ext uri="{FF2B5EF4-FFF2-40B4-BE49-F238E27FC236}">
                <a16:creationId xmlns:a16="http://schemas.microsoft.com/office/drawing/2014/main" id="{DA140AA3-956E-6670-F86D-232CA118E26C}"/>
              </a:ext>
            </a:extLst>
          </p:cNvPr>
          <p:cNvSpPr>
            <a:spLocks noGrp="1"/>
          </p:cNvSpPr>
          <p:nvPr>
            <p:ph idx="18"/>
          </p:nvPr>
        </p:nvSpPr>
        <p:spPr/>
        <p:txBody>
          <a:bodyPr/>
          <a:lstStyle/>
          <a:p>
            <a:r>
              <a:rPr lang="en-US">
                <a:hlinkClick r:id="rId4"/>
              </a:rPr>
              <a:t>Subscribe to MDH Project Firstline Mailing List </a:t>
            </a:r>
            <a:endParaRPr lang="en-US"/>
          </a:p>
        </p:txBody>
      </p:sp>
      <p:sp>
        <p:nvSpPr>
          <p:cNvPr id="23" name="Content Placeholder 22">
            <a:extLst>
              <a:ext uri="{FF2B5EF4-FFF2-40B4-BE49-F238E27FC236}">
                <a16:creationId xmlns:a16="http://schemas.microsoft.com/office/drawing/2014/main" id="{D6D22966-B6AF-9A3A-AAFC-417113B12961}"/>
              </a:ext>
            </a:extLst>
          </p:cNvPr>
          <p:cNvSpPr>
            <a:spLocks noGrp="1"/>
          </p:cNvSpPr>
          <p:nvPr>
            <p:ph idx="19"/>
          </p:nvPr>
        </p:nvSpPr>
        <p:spPr/>
        <p:txBody>
          <a:bodyPr/>
          <a:lstStyle/>
          <a:p>
            <a:r>
              <a:rPr lang="en-US">
                <a:hlinkClick r:id="rId5"/>
              </a:rPr>
              <a:t>Minnesota Department of Health (@mnhealth)| Facebook</a:t>
            </a:r>
            <a:endParaRPr lang="en-US"/>
          </a:p>
        </p:txBody>
      </p:sp>
      <p:sp>
        <p:nvSpPr>
          <p:cNvPr id="24" name="Content Placeholder 23">
            <a:extLst>
              <a:ext uri="{FF2B5EF4-FFF2-40B4-BE49-F238E27FC236}">
                <a16:creationId xmlns:a16="http://schemas.microsoft.com/office/drawing/2014/main" id="{AAD41AAA-248F-A414-1CAB-F3335C31C9EB}"/>
              </a:ext>
            </a:extLst>
          </p:cNvPr>
          <p:cNvSpPr>
            <a:spLocks noGrp="1"/>
          </p:cNvSpPr>
          <p:nvPr>
            <p:ph idx="20"/>
          </p:nvPr>
        </p:nvSpPr>
        <p:spPr/>
        <p:txBody>
          <a:bodyPr/>
          <a:lstStyle/>
          <a:p>
            <a:r>
              <a:rPr lang="en-US">
                <a:hlinkClick r:id="rId6"/>
              </a:rPr>
              <a:t>Minnesota Department of Health (@mnhealth)| Twitter</a:t>
            </a:r>
            <a:endParaRPr lang="en-US"/>
          </a:p>
        </p:txBody>
      </p:sp>
      <p:sp>
        <p:nvSpPr>
          <p:cNvPr id="25" name="Content Placeholder 24">
            <a:extLst>
              <a:ext uri="{FF2B5EF4-FFF2-40B4-BE49-F238E27FC236}">
                <a16:creationId xmlns:a16="http://schemas.microsoft.com/office/drawing/2014/main" id="{1BDBDA66-D04D-9DB4-59C5-B2467179667C}"/>
              </a:ext>
            </a:extLst>
          </p:cNvPr>
          <p:cNvSpPr>
            <a:spLocks noGrp="1"/>
          </p:cNvSpPr>
          <p:nvPr>
            <p:ph idx="21"/>
          </p:nvPr>
        </p:nvSpPr>
        <p:spPr/>
        <p:txBody>
          <a:bodyPr/>
          <a:lstStyle/>
          <a:p>
            <a:r>
              <a:rPr lang="en-US">
                <a:hlinkClick r:id="rId7"/>
              </a:rPr>
              <a:t>Minnesota Department of Health (@mnhealth) | LinkedIn</a:t>
            </a:r>
            <a:endParaRPr lang="en-US"/>
          </a:p>
        </p:txBody>
      </p:sp>
      <p:sp>
        <p:nvSpPr>
          <p:cNvPr id="26" name="Content Placeholder 25">
            <a:extLst>
              <a:ext uri="{FF2B5EF4-FFF2-40B4-BE49-F238E27FC236}">
                <a16:creationId xmlns:a16="http://schemas.microsoft.com/office/drawing/2014/main" id="{85B57326-CE94-7AAC-7FB5-428898859038}"/>
              </a:ext>
            </a:extLst>
          </p:cNvPr>
          <p:cNvSpPr>
            <a:spLocks noGrp="1"/>
          </p:cNvSpPr>
          <p:nvPr>
            <p:ph idx="22"/>
          </p:nvPr>
        </p:nvSpPr>
        <p:spPr/>
        <p:txBody>
          <a:bodyPr/>
          <a:lstStyle/>
          <a:p>
            <a:r>
              <a:rPr lang="en-US">
                <a:hlinkClick r:id="rId8"/>
              </a:rPr>
              <a:t>Minnesota Department of Health (@mnhealth)| Instagram</a:t>
            </a:r>
            <a:endParaRPr lang="en-US"/>
          </a:p>
        </p:txBody>
      </p:sp>
      <p:sp>
        <p:nvSpPr>
          <p:cNvPr id="42" name="Text Placeholder 41">
            <a:extLst>
              <a:ext uri="{FF2B5EF4-FFF2-40B4-BE49-F238E27FC236}">
                <a16:creationId xmlns:a16="http://schemas.microsoft.com/office/drawing/2014/main" id="{ACB01834-C9A1-2152-B4B2-FD786F323DBE}"/>
              </a:ext>
            </a:extLst>
          </p:cNvPr>
          <p:cNvSpPr>
            <a:spLocks noGrp="1"/>
          </p:cNvSpPr>
          <p:nvPr>
            <p:ph type="body" sz="quarter" idx="10"/>
          </p:nvPr>
        </p:nvSpPr>
        <p:spPr>
          <a:xfrm>
            <a:off x="6953262" y="1577628"/>
            <a:ext cx="4846320" cy="4175760"/>
          </a:xfrm>
        </p:spPr>
        <p:txBody>
          <a:bodyPr/>
          <a:lstStyle/>
          <a:p>
            <a:pPr>
              <a:spcBef>
                <a:spcPts val="1800"/>
              </a:spcBef>
            </a:pPr>
            <a:r>
              <a:rPr lang="en-US" sz="1600">
                <a:hlinkClick r:id="rId9"/>
              </a:rPr>
              <a:t>CDC PPE Donning and Doffing Sequence (PDF)</a:t>
            </a:r>
            <a:r>
              <a:rPr lang="en-US" sz="1600"/>
              <a:t> </a:t>
            </a:r>
          </a:p>
          <a:p>
            <a:pPr>
              <a:spcBef>
                <a:spcPts val="1800"/>
              </a:spcBef>
            </a:pPr>
            <a:r>
              <a:rPr lang="en-US" sz="1600">
                <a:hlinkClick r:id="rId10"/>
              </a:rPr>
              <a:t>CDC Diarrhea Dilemma Interactive Resource </a:t>
            </a:r>
            <a:r>
              <a:rPr lang="en-US" sz="1600"/>
              <a:t>(optimized for handheld devices)</a:t>
            </a:r>
          </a:p>
          <a:p>
            <a:pPr>
              <a:spcBef>
                <a:spcPts val="1800"/>
              </a:spcBef>
            </a:pPr>
            <a:r>
              <a:rPr lang="en-US" sz="1600">
                <a:hlinkClick r:id="rId11"/>
              </a:rPr>
              <a:t>CDC How to Read a Disinfectant Label (PDF)</a:t>
            </a:r>
            <a:endParaRPr lang="en-US" sz="1600"/>
          </a:p>
          <a:p>
            <a:pPr>
              <a:spcBef>
                <a:spcPts val="1800"/>
              </a:spcBef>
            </a:pPr>
            <a:r>
              <a:rPr lang="es-ES" sz="1600">
                <a:hlinkClick r:id="rId12"/>
              </a:rPr>
              <a:t>CDC Cómo leer la etiqueta de un desinfectante (PDF)</a:t>
            </a:r>
            <a:endParaRPr lang="en-US" sz="1600"/>
          </a:p>
          <a:p>
            <a:pPr>
              <a:spcBef>
                <a:spcPts val="1800"/>
              </a:spcBef>
            </a:pPr>
            <a:r>
              <a:rPr lang="en-US" sz="1600">
                <a:hlinkClick r:id="rId13"/>
              </a:rPr>
              <a:t>EPA-Registered Disinfectants</a:t>
            </a:r>
            <a:r>
              <a:rPr lang="en-US" sz="1600"/>
              <a:t> | </a:t>
            </a:r>
            <a:r>
              <a:rPr lang="en-US" sz="1600">
                <a:hlinkClick r:id="rId14"/>
              </a:rPr>
              <a:t>List K </a:t>
            </a:r>
            <a:r>
              <a:rPr lang="en-US" sz="1600" i="1">
                <a:hlinkClick r:id="rId14"/>
              </a:rPr>
              <a:t>C. difficile</a:t>
            </a:r>
            <a:endParaRPr lang="en-US" sz="1600" i="1"/>
          </a:p>
          <a:p>
            <a:pPr>
              <a:spcBef>
                <a:spcPts val="1800"/>
              </a:spcBef>
            </a:pPr>
            <a:r>
              <a:rPr lang="en-US" sz="1600">
                <a:hlinkClick r:id="rId15"/>
              </a:rPr>
              <a:t>CDC Project Firstline</a:t>
            </a:r>
            <a:r>
              <a:rPr lang="en-US" sz="1600"/>
              <a:t> | </a:t>
            </a:r>
            <a:r>
              <a:rPr lang="en-US" sz="1600">
                <a:hlinkClick r:id="rId16"/>
              </a:rPr>
              <a:t>Facebook</a:t>
            </a:r>
            <a:r>
              <a:rPr lang="en-US" sz="1600"/>
              <a:t> | </a:t>
            </a:r>
            <a:r>
              <a:rPr lang="en-US" sz="1600">
                <a:hlinkClick r:id="rId17"/>
              </a:rPr>
              <a:t>Twitter</a:t>
            </a:r>
            <a:r>
              <a:rPr lang="en-US" sz="1600"/>
              <a:t> </a:t>
            </a:r>
          </a:p>
          <a:p>
            <a:pPr>
              <a:spcBef>
                <a:spcPts val="1800"/>
              </a:spcBef>
            </a:pPr>
            <a:r>
              <a:rPr lang="en-US" sz="1600">
                <a:hlinkClick r:id="rId18"/>
              </a:rPr>
              <a:t>Subscribe to CDC Project Firstline e-mails </a:t>
            </a:r>
            <a:endParaRPr lang="en-US" sz="1600"/>
          </a:p>
        </p:txBody>
      </p:sp>
    </p:spTree>
    <p:extLst>
      <p:ext uri="{BB962C8B-B14F-4D97-AF65-F5344CB8AC3E}">
        <p14:creationId xmlns:p14="http://schemas.microsoft.com/office/powerpoint/2010/main" val="270799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A53734-E1B2-45B2-A5FC-058AC0EE4B0B}"/>
              </a:ext>
            </a:extLst>
          </p:cNvPr>
          <p:cNvSpPr>
            <a:spLocks noGrp="1"/>
          </p:cNvSpPr>
          <p:nvPr>
            <p:ph type="ctrTitle"/>
          </p:nvPr>
        </p:nvSpPr>
        <p:spPr/>
        <p:txBody>
          <a:bodyPr/>
          <a:lstStyle/>
          <a:p>
            <a:r>
              <a:rPr kumimoji="0" lang="en-US" altLang="en-US" sz="4000" b="1" i="0" u="none" strike="noStrike" cap="none" normalizeH="0" baseline="0">
                <a:ln>
                  <a:noFill/>
                </a:ln>
                <a:solidFill>
                  <a:srgbClr val="FFFFFF"/>
                </a:solidFill>
                <a:effectLst/>
                <a:latin typeface="Avenir LT Std 65 Medium"/>
                <a:cs typeface="Times New Roman" panose="02020603050405020304" pitchFamily="18" charset="0"/>
              </a:rPr>
              <a:t>DIARRHEA DILEMMA</a:t>
            </a:r>
            <a:endParaRPr lang="en-US"/>
          </a:p>
        </p:txBody>
      </p:sp>
      <p:sp>
        <p:nvSpPr>
          <p:cNvPr id="15" name="Subtitle 14">
            <a:extLst>
              <a:ext uri="{FF2B5EF4-FFF2-40B4-BE49-F238E27FC236}">
                <a16:creationId xmlns:a16="http://schemas.microsoft.com/office/drawing/2014/main" id="{C0683C71-05CB-4FEF-A2ED-0DEE5104EA83}"/>
              </a:ext>
            </a:extLst>
          </p:cNvPr>
          <p:cNvSpPr>
            <a:spLocks noGrp="1"/>
          </p:cNvSpPr>
          <p:nvPr>
            <p:ph type="subTitle" idx="1"/>
          </p:nvPr>
        </p:nvSpPr>
        <p:spPr/>
        <p:txBody>
          <a:bodyPr/>
          <a:lstStyle/>
          <a:p>
            <a:r>
              <a:rPr lang="en-US">
                <a:latin typeface="Avenir LT Std 55 Roman"/>
              </a:rPr>
              <a:t>You go to change a patient's bed linens. When you pull back the sheets, you notice there's diarrhea on the sheets, and some may have gotten on your hands.</a:t>
            </a:r>
          </a:p>
        </p:txBody>
      </p:sp>
      <p:pic>
        <p:nvPicPr>
          <p:cNvPr id="3084" name="Picture 12" descr="A bed with soiled linens, teeming with germs">
            <a:extLst>
              <a:ext uri="{FF2B5EF4-FFF2-40B4-BE49-F238E27FC236}">
                <a16:creationId xmlns:a16="http://schemas.microsoft.com/office/drawing/2014/main" id="{9424093B-906B-4B9A-BAA0-6E983C33F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204"/>
            <a:ext cx="6972300" cy="59150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Scanning electron micrograph (SEM) of various bacteria found in a sample of human feces">
            <a:extLst>
              <a:ext uri="{FF2B5EF4-FFF2-40B4-BE49-F238E27FC236}">
                <a16:creationId xmlns:a16="http://schemas.microsoft.com/office/drawing/2014/main" id="{94975DD4-FF81-4460-B994-98B19FEE904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9204"/>
            <a:ext cx="1990725" cy="1981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6E5A9FC-0F42-4208-81EF-EC707E236180}"/>
              </a:ext>
            </a:extLst>
          </p:cNvPr>
          <p:cNvSpPr>
            <a:spLocks noGrp="1"/>
          </p:cNvSpPr>
          <p:nvPr>
            <p:ph type="body" sz="quarter" idx="10"/>
          </p:nvPr>
        </p:nvSpPr>
        <p:spPr/>
        <p:txBody>
          <a:bodyPr/>
          <a:lstStyle/>
          <a:p>
            <a:r>
              <a:rPr lang="en-US" u="sng">
                <a:solidFill>
                  <a:srgbClr val="133E68"/>
                </a:solidFill>
                <a:uFill>
                  <a:solidFill>
                    <a:schemeClr val="accent6"/>
                  </a:solidFill>
                </a:uFill>
                <a:hlinkClick r:id="rId4" action="ppaction://hlinksldjump">
                  <a:extLst>
                    <a:ext uri="{A12FA001-AC4F-418D-AE19-62706E023703}">
                      <ahyp:hlinkClr xmlns:ahyp="http://schemas.microsoft.com/office/drawing/2018/hyperlinkcolor" val="tx"/>
                    </a:ext>
                  </a:extLst>
                </a:hlinkClick>
              </a:rPr>
              <a:t>NEXT</a:t>
            </a:r>
          </a:p>
        </p:txBody>
      </p:sp>
    </p:spTree>
    <p:extLst>
      <p:ext uri="{BB962C8B-B14F-4D97-AF65-F5344CB8AC3E}">
        <p14:creationId xmlns:p14="http://schemas.microsoft.com/office/powerpoint/2010/main" val="168653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p:txBody>
          <a:bodyPr/>
          <a:lstStyle/>
          <a:p>
            <a:r>
              <a:rPr lang="en-US"/>
              <a:t>What’s the first thing you should do?</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p:txBody>
          <a:bodyPr/>
          <a:lstStyle/>
          <a:p>
            <a:r>
              <a:rPr lang="en-US"/>
              <a:t>Select the correct option.</a:t>
            </a:r>
          </a:p>
        </p:txBody>
      </p:sp>
      <p:pic>
        <p:nvPicPr>
          <p:cNvPr id="6" name="Picture 6" descr="Clean Mattress button">
            <a:hlinkClick r:id="rId3"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3"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ut on Gown button">
            <a:hlinkClick r:id="rId3" action="ppaction://hlinksldjump"/>
            <a:extLst>
              <a:ext uri="{FF2B5EF4-FFF2-40B4-BE49-F238E27FC236}">
                <a16:creationId xmlns:a16="http://schemas.microsoft.com/office/drawing/2014/main" id="{9F4C3BD7-C8CD-4424-B9BA-4CE6412C39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52" y="1733933"/>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3"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Put on Gloves button">
            <a:hlinkClick r:id="rId3" action="ppaction://hlinksldjump"/>
            <a:extLst>
              <a:ext uri="{FF2B5EF4-FFF2-40B4-BE49-F238E27FC236}">
                <a16:creationId xmlns:a16="http://schemas.microsoft.com/office/drawing/2014/main" id="{17AD704D-19E5-48BE-8654-AC5573633B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756"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3"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3"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11"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1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rPr>
              <a:t>TRY AGAIN</a:t>
            </a:r>
          </a:p>
        </p:txBody>
      </p:sp>
    </p:spTree>
    <p:extLst>
      <p:ext uri="{BB962C8B-B14F-4D97-AF65-F5344CB8AC3E}">
        <p14:creationId xmlns:p14="http://schemas.microsoft.com/office/powerpoint/2010/main" val="179077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7D57C-E4E3-4355-A685-71D3AB50CB66}"/>
              </a:ext>
            </a:extLst>
          </p:cNvPr>
          <p:cNvSpPr>
            <a:spLocks noGrp="1"/>
          </p:cNvSpPr>
          <p:nvPr>
            <p:ph type="title"/>
          </p:nvPr>
        </p:nvSpPr>
        <p:spPr/>
        <p:txBody>
          <a:bodyPr/>
          <a:lstStyle/>
          <a:p>
            <a:r>
              <a:rPr lang="en-US"/>
              <a:t>CORRECT!</a:t>
            </a:r>
          </a:p>
        </p:txBody>
      </p:sp>
      <p:sp>
        <p:nvSpPr>
          <p:cNvPr id="10" name="Text Placeholder 9">
            <a:extLst>
              <a:ext uri="{FF2B5EF4-FFF2-40B4-BE49-F238E27FC236}">
                <a16:creationId xmlns:a16="http://schemas.microsoft.com/office/drawing/2014/main" id="{105B1133-1E15-451C-8798-6E8CA5A51534}"/>
              </a:ext>
            </a:extLst>
          </p:cNvPr>
          <p:cNvSpPr>
            <a:spLocks noGrp="1"/>
          </p:cNvSpPr>
          <p:nvPr>
            <p:ph type="body" sz="quarter" idx="11"/>
          </p:nvPr>
        </p:nvSpPr>
        <p:spPr/>
        <p:txBody>
          <a:bodyPr/>
          <a:lstStyle/>
          <a:p>
            <a:r>
              <a:rPr lang="en-US"/>
              <a:t>Wash Hands with Soap and Water</a:t>
            </a:r>
          </a:p>
        </p:txBody>
      </p:sp>
      <p:sp>
        <p:nvSpPr>
          <p:cNvPr id="8" name="Subtitle 7">
            <a:extLst>
              <a:ext uri="{FF2B5EF4-FFF2-40B4-BE49-F238E27FC236}">
                <a16:creationId xmlns:a16="http://schemas.microsoft.com/office/drawing/2014/main" id="{49542783-1B36-4404-BE57-4A780565380C}"/>
              </a:ext>
            </a:extLst>
          </p:cNvPr>
          <p:cNvSpPr>
            <a:spLocks noGrp="1"/>
          </p:cNvSpPr>
          <p:nvPr>
            <p:ph type="subTitle" idx="1"/>
          </p:nvPr>
        </p:nvSpPr>
        <p:spPr/>
        <p:txBody>
          <a:bodyPr/>
          <a:lstStyle/>
          <a:p>
            <a:r>
              <a:rPr lang="en-US"/>
              <a:t>When you pulled the sheets back, you may have touched something that was contaminated with stool. You need to clean your hands before you touch anything else.</a:t>
            </a:r>
          </a:p>
          <a:p>
            <a:r>
              <a:rPr lang="en-US"/>
              <a:t>When you think you may have gotten stool on your hands, you should use soap and water to clean your hands. Also, this patient's diarrhea may be caused by germs that hand sanitizer doesn't kill.</a:t>
            </a:r>
          </a:p>
        </p:txBody>
      </p:sp>
      <p:pic>
        <p:nvPicPr>
          <p:cNvPr id="7171" name="Picture 3" descr="Washing hands with soap and water">
            <a:extLst>
              <a:ext uri="{FF2B5EF4-FFF2-40B4-BE49-F238E27FC236}">
                <a16:creationId xmlns:a16="http://schemas.microsoft.com/office/drawing/2014/main" id="{E9F16436-EFF6-4E97-A5A4-ED9D708E9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0566"/>
            <a:ext cx="5867400" cy="3758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9452E31-5E4D-4B58-BBE4-29AEFB8368C2}"/>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NEXT</a:t>
            </a:r>
            <a:endParaRPr lang="en-US" u="sng">
              <a:solidFill>
                <a:srgbClr val="133E68"/>
              </a:solidFill>
              <a:uFill>
                <a:solidFill>
                  <a:schemeClr val="accent6"/>
                </a:solidFill>
              </a:uFill>
            </a:endParaRPr>
          </a:p>
        </p:txBody>
      </p:sp>
    </p:spTree>
    <p:extLst>
      <p:ext uri="{BB962C8B-B14F-4D97-AF65-F5344CB8AC3E}">
        <p14:creationId xmlns:p14="http://schemas.microsoft.com/office/powerpoint/2010/main" val="71300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CF0-419B-4446-A44C-CED5889234F1}"/>
              </a:ext>
            </a:extLst>
          </p:cNvPr>
          <p:cNvSpPr>
            <a:spLocks noGrp="1"/>
          </p:cNvSpPr>
          <p:nvPr>
            <p:ph type="title"/>
          </p:nvPr>
        </p:nvSpPr>
        <p:spPr>
          <a:xfrm>
            <a:off x="285750" y="323140"/>
            <a:ext cx="11487150" cy="588954"/>
          </a:xfrm>
        </p:spPr>
        <p:txBody>
          <a:bodyPr/>
          <a:lstStyle/>
          <a:p>
            <a:r>
              <a:rPr lang="en-US"/>
              <a:t>Now that your hands are clean, what’s next?</a:t>
            </a:r>
          </a:p>
        </p:txBody>
      </p:sp>
      <p:sp>
        <p:nvSpPr>
          <p:cNvPr id="3" name="Text Placeholder 2">
            <a:extLst>
              <a:ext uri="{FF2B5EF4-FFF2-40B4-BE49-F238E27FC236}">
                <a16:creationId xmlns:a16="http://schemas.microsoft.com/office/drawing/2014/main" id="{84B48854-1278-43C6-BE97-F2B9681A189A}"/>
              </a:ext>
            </a:extLst>
          </p:cNvPr>
          <p:cNvSpPr>
            <a:spLocks noGrp="1"/>
          </p:cNvSpPr>
          <p:nvPr>
            <p:ph type="body" sz="quarter" idx="11"/>
          </p:nvPr>
        </p:nvSpPr>
        <p:spPr/>
        <p:txBody>
          <a:bodyPr/>
          <a:lstStyle/>
          <a:p>
            <a:r>
              <a:rPr lang="en-US"/>
              <a:t>Select the correct option.</a:t>
            </a:r>
          </a:p>
        </p:txBody>
      </p:sp>
      <p:pic>
        <p:nvPicPr>
          <p:cNvPr id="6" name="Picture 6" descr="Clean Mattress button">
            <a:hlinkClick r:id="rId2" action="ppaction://hlinksldjump"/>
            <a:extLst>
              <a:ext uri="{FF2B5EF4-FFF2-40B4-BE49-F238E27FC236}">
                <a16:creationId xmlns:a16="http://schemas.microsoft.com/office/drawing/2014/main" id="{1DB25789-D21A-4512-8FC9-39B5A9A0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6" y="1764565"/>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ut Clean Linens on Bed button">
            <a:hlinkClick r:id="rId2" action="ppaction://hlinksldjump"/>
            <a:extLst>
              <a:ext uri="{FF2B5EF4-FFF2-40B4-BE49-F238E27FC236}">
                <a16:creationId xmlns:a16="http://schemas.microsoft.com/office/drawing/2014/main" id="{59B6D650-80B7-4657-A0CD-609EC28E6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04"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ut on Gown button">
            <a:hlinkClick r:id="rId5" action="ppaction://hlinksldjump"/>
            <a:extLst>
              <a:ext uri="{FF2B5EF4-FFF2-40B4-BE49-F238E27FC236}">
                <a16:creationId xmlns:a16="http://schemas.microsoft.com/office/drawing/2014/main" id="{9F4C3BD7-C8CD-4424-B9BA-4CE6412C39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52" y="1733933"/>
            <a:ext cx="27908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Put on Mask button">
            <a:hlinkClick r:id="rId2" action="ppaction://hlinksldjump"/>
            <a:extLst>
              <a:ext uri="{FF2B5EF4-FFF2-40B4-BE49-F238E27FC236}">
                <a16:creationId xmlns:a16="http://schemas.microsoft.com/office/drawing/2014/main" id="{7DBB1CF6-BF04-417A-B482-03060B9AE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9400" y="1733932"/>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Put on Gloves button">
            <a:hlinkClick r:id="rId2" action="ppaction://hlinksldjump"/>
            <a:extLst>
              <a:ext uri="{FF2B5EF4-FFF2-40B4-BE49-F238E27FC236}">
                <a16:creationId xmlns:a16="http://schemas.microsoft.com/office/drawing/2014/main" id="{17AD704D-19E5-48BE-8654-AC5573633B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756" y="4236870"/>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Use Hand Sanitizer button">
            <a:hlinkClick r:id="rId2" action="ppaction://hlinksldjump"/>
            <a:extLst>
              <a:ext uri="{FF2B5EF4-FFF2-40B4-BE49-F238E27FC236}">
                <a16:creationId xmlns:a16="http://schemas.microsoft.com/office/drawing/2014/main" id="{3946E2AE-EA8A-427C-971F-AF3F10695A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334" y="4236873"/>
            <a:ext cx="27908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Remove Dirty Linens and Place in Bag button">
            <a:hlinkClick r:id="rId2" action="ppaction://hlinksldjump"/>
            <a:extLst>
              <a:ext uri="{FF2B5EF4-FFF2-40B4-BE49-F238E27FC236}">
                <a16:creationId xmlns:a16="http://schemas.microsoft.com/office/drawing/2014/main" id="{8789C448-8AC4-42D3-A55A-170D9B2A1B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852" y="4236872"/>
            <a:ext cx="27813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Wash Hands with Soap and Water button">
            <a:hlinkClick r:id="rId2" action="ppaction://hlinksldjump"/>
            <a:extLst>
              <a:ext uri="{FF2B5EF4-FFF2-40B4-BE49-F238E27FC236}">
                <a16:creationId xmlns:a16="http://schemas.microsoft.com/office/drawing/2014/main" id="{7E308915-7785-47DE-9165-E4E58235B2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9400" y="4236871"/>
            <a:ext cx="27908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0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71F9F-95D7-4236-BB45-8FE2E1A58648}"/>
              </a:ext>
            </a:extLst>
          </p:cNvPr>
          <p:cNvSpPr>
            <a:spLocks noGrp="1"/>
          </p:cNvSpPr>
          <p:nvPr>
            <p:ph type="title"/>
          </p:nvPr>
        </p:nvSpPr>
        <p:spPr/>
        <p:txBody>
          <a:bodyPr/>
          <a:lstStyle/>
          <a:p>
            <a:r>
              <a:rPr lang="en-US" u="sng">
                <a:uFill>
                  <a:solidFill>
                    <a:srgbClr val="31406C"/>
                  </a:solidFill>
                </a:uFill>
                <a:hlinkClick r:id="rId2" action="ppaction://hlinksldjump">
                  <a:extLst>
                    <a:ext uri="{A12FA001-AC4F-418D-AE19-62706E023703}">
                      <ahyp:hlinkClr xmlns:ahyp="http://schemas.microsoft.com/office/drawing/2018/hyperlinkcolor" val="tx"/>
                    </a:ext>
                  </a:extLst>
                </a:hlinkClick>
              </a:rPr>
              <a:t>INCORRECT</a:t>
            </a:r>
            <a:endParaRPr lang="en-US" u="sng">
              <a:uFill>
                <a:solidFill>
                  <a:srgbClr val="31406C"/>
                </a:solidFill>
              </a:uFill>
            </a:endParaRPr>
          </a:p>
        </p:txBody>
      </p:sp>
      <p:sp>
        <p:nvSpPr>
          <p:cNvPr id="5" name="Text Placeholder 4">
            <a:extLst>
              <a:ext uri="{FF2B5EF4-FFF2-40B4-BE49-F238E27FC236}">
                <a16:creationId xmlns:a16="http://schemas.microsoft.com/office/drawing/2014/main" id="{0CD11E94-5286-4329-93B3-4C2977C65177}"/>
              </a:ext>
            </a:extLst>
          </p:cNvPr>
          <p:cNvSpPr>
            <a:spLocks noGrp="1"/>
          </p:cNvSpPr>
          <p:nvPr>
            <p:ph type="body" sz="quarter" idx="10"/>
          </p:nvPr>
        </p:nvSpPr>
        <p:spPr/>
        <p:txBody>
          <a:bodyPr/>
          <a:lstStyle/>
          <a:p>
            <a:r>
              <a:rPr lang="en-US" u="sng">
                <a:solidFill>
                  <a:srgbClr val="133E68"/>
                </a:solidFill>
                <a:uFill>
                  <a:solidFill>
                    <a:schemeClr val="accent6"/>
                  </a:solidFill>
                </a:uFill>
                <a:hlinkClick r:id="rId3" action="ppaction://hlinksldjump">
                  <a:extLst>
                    <a:ext uri="{A12FA001-AC4F-418D-AE19-62706E023703}">
                      <ahyp:hlinkClr xmlns:ahyp="http://schemas.microsoft.com/office/drawing/2018/hyperlinkcolor" val="tx"/>
                    </a:ext>
                  </a:extLst>
                </a:hlinkClick>
              </a:rPr>
              <a:t>TRY AGAIN</a:t>
            </a:r>
            <a:endParaRPr lang="en-US" u="sng">
              <a:solidFill>
                <a:srgbClr val="133E68"/>
              </a:solidFill>
              <a:uFill>
                <a:solidFill>
                  <a:schemeClr val="accent6"/>
                </a:solidFill>
              </a:uFill>
              <a:hlinkClick r:id="rId2"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70498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1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0.xml><?xml version="1.0" encoding="utf-8"?>
<?mso-contentType ?>
<FormTemplates xmlns="http://schemas.microsoft.com/sharepoint/v3/contenttype/forms">
  <Display>DocumentLibraryForm</Display>
  <Edit>DocumentLibraryForm</Edit>
  <New>DocumentLibraryForm</New>
</FormTemplates>
</file>

<file path=customXml/item2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4.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5.xml><?xml version="1.0" encoding="utf-8"?>
<?mso-contentType ?>
<FormTemplates xmlns="http://schemas.microsoft.com/sharepoint/v3/contenttype/forms">
  <Display>DocumentLibraryForm</Display>
  <Edit>DocumentLibraryForm</Edit>
  <New>DocumentLibraryForm</New>
</FormTemplates>
</file>

<file path=customXml/item2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7.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29.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3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3.xml><?xml version="1.0" encoding="utf-8"?>
<?mso-contentType ?>
<FormTemplates xmlns="http://schemas.microsoft.com/sharepoint/v3/contenttype/forms">
  <Display>DocumentLibraryForm</Display>
  <Edit>DocumentLibraryForm</Edit>
  <New>DocumentLibraryForm</New>
</FormTemplates>
</file>

<file path=customXml/item34.xml><?xml version="1.0" encoding="utf-8"?>
<?mso-contentType ?>
<FormTemplates xmlns="http://schemas.microsoft.com/sharepoint/v3/contenttype/forms">
  <Display>DocumentLibraryForm</Display>
  <Edit>DocumentLibraryForm</Edit>
  <New>DocumentLibraryForm</New>
</FormTemplates>
</file>

<file path=customXml/item35.xml><?xml version="1.0" encoding="utf-8"?>
<?mso-contentType ?>
<FormTemplates xmlns="http://schemas.microsoft.com/sharepoint/v3/contenttype/forms">
  <Display>DocumentLibraryForm</Display>
  <Edit>DocumentLibraryForm</Edit>
  <New>DocumentLibraryForm</New>
</FormTemplates>
</file>

<file path=customXml/item36.xml><?xml version="1.0" encoding="utf-8"?>
<?mso-contentType ?>
<FormTemplates xmlns="http://schemas.microsoft.com/sharepoint/v3/contenttype/forms">
  <Display>DocumentLibraryForm</Display>
  <Edit>DocumentLibraryForm</Edit>
  <New>DocumentLibraryForm</New>
</FormTemplates>
</file>

<file path=customXml/item3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0.xml><?xml version="1.0" encoding="utf-8"?>
<?mso-contentType ?>
<FormTemplates xmlns="http://schemas.microsoft.com/sharepoint/v3/contenttype/forms">
  <Display>DocumentLibraryForm</Display>
  <Edit>DocumentLibraryForm</Edit>
  <New>DocumentLibraryForm</New>
</FormTemplates>
</file>

<file path=customXml/item41.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43.xml><?xml version="1.0" encoding="utf-8"?>
<?mso-contentType ?>
<FormTemplates xmlns="http://schemas.microsoft.com/sharepoint/v3/contenttype/forms">
  <Display>DocumentLibraryForm</Display>
  <Edit>DocumentLibraryForm</Edit>
  <New>DocumentLibraryForm</New>
</FormTemplates>
</file>

<file path=customXml/item44.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5.xml><?xml version="1.0" encoding="utf-8"?>
<?mso-contentType ?>
<FormTemplates xmlns="http://schemas.microsoft.com/sharepoint/v3/contenttype/forms">
  <Display>DocumentLibraryForm</Display>
  <Edit>DocumentLibraryForm</Edit>
  <New>DocumentLibraryForm</New>
</FormTemplates>
</file>

<file path=customXml/item46.xml><?xml version="1.0" encoding="utf-8"?>
<?mso-contentType ?>
<FormTemplates xmlns="http://schemas.microsoft.com/sharepoint/v3/contenttype/forms">
  <Display>DocumentLibraryForm</Display>
  <Edit>DocumentLibraryForm</Edit>
  <New>DocumentLibraryForm</New>
</FormTemplates>
</file>

<file path=customXml/item47.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9.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0.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51.xml><?xml version="1.0" encoding="utf-8"?>
<?mso-contentType ?>
<FormTemplates xmlns="http://schemas.microsoft.com/sharepoint/v3/contenttype/forms">
  <Display>DocumentLibraryForm</Display>
  <Edit>DocumentLibraryForm</Edit>
  <New>DocumentLibraryForm</New>
</FormTemplates>
</file>

<file path=customXml/item52.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3.xml><?xml version="1.0" encoding="utf-8"?>
<?mso-contentType ?>
<FormTemplates xmlns="http://schemas.microsoft.com/sharepoint/v3/contenttype/forms">
  <Display>DocumentLibraryForm</Display>
  <Edit>DocumentLibraryForm</Edit>
  <New>DocumentLibraryForm</New>
</FormTemplates>
</file>

<file path=customXml/item54.xml><?xml version="1.0" encoding="utf-8"?>
<?mso-contentType ?>
<FormTemplates xmlns="http://schemas.microsoft.com/sharepoint/v3/contenttype/forms">
  <Display>DocumentLibraryForm</Display>
  <Edit>DocumentLibraryForm</Edit>
  <New>DocumentLibraryForm</New>
</FormTemplates>
</file>

<file path=customXml/item55.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56.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7.xml><?xml version="1.0" encoding="utf-8"?>
<?mso-contentType ?>
<FormTemplates xmlns="http://schemas.microsoft.com/sharepoint/v3/contenttype/forms">
  <Display>DocumentLibraryForm</Display>
  <Edit>DocumentLibraryForm</Edit>
  <New>DocumentLibraryForm</New>
</FormTemplates>
</file>

<file path=customXml/item58.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9.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60.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62.xml><?xml version="1.0" encoding="utf-8"?>
<?mso-contentType ?>
<FormTemplates xmlns="http://schemas.microsoft.com/sharepoint/v3/contenttype/forms">
  <Display>DocumentLibraryForm</Display>
  <Edit>DocumentLibraryForm</Edit>
  <New>DocumentLibraryForm</New>
</FormTemplates>
</file>

<file path=customXml/item63.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9.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(MDH)</DisplayName>
        <AccountId>39</AccountId>
        <AccountType/>
      </UserInfo>
    </SharedWithUsers>
  </documentManagement>
</p:properties>
</file>

<file path=customXml/itemProps1.xml><?xml version="1.0" encoding="utf-8"?>
<ds:datastoreItem xmlns:ds="http://schemas.openxmlformats.org/officeDocument/2006/customXml" ds:itemID="{226EC120-51FA-40FF-8BD8-E72D6D1FFD68}">
  <ds:schemaRefs>
    <ds:schemaRef ds:uri="http://schemas.microsoft.com/sharepoint/v3/contenttype/forms"/>
  </ds:schemaRefs>
</ds:datastoreItem>
</file>

<file path=customXml/itemProps10.xml><?xml version="1.0" encoding="utf-8"?>
<ds:datastoreItem xmlns:ds="http://schemas.openxmlformats.org/officeDocument/2006/customXml" ds:itemID="{41A122BF-8DF2-4343-98AD-0467524A5EE8}">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11.xml><?xml version="1.0" encoding="utf-8"?>
<ds:datastoreItem xmlns:ds="http://schemas.openxmlformats.org/officeDocument/2006/customXml" ds:itemID="{0888D6A6-878A-44F4-B29C-7868DA897D20}">
  <ds:schemaRef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53dcfa65-588a-4288-bff4-eca324ea375f"/>
    <ds:schemaRef ds:uri="http://schemas.microsoft.com/office/infopath/2007/PartnerControls"/>
    <ds:schemaRef ds:uri="http://schemas.microsoft.com/office/2006/metadata/properties"/>
    <ds:schemaRef ds:uri="2ff4a757-ef58-4719-9cd6-c9998935b06f"/>
    <ds:schemaRef ds:uri="http://www.w3.org/XML/1998/namespace"/>
  </ds:schemaRefs>
</ds:datastoreItem>
</file>

<file path=customXml/itemProps12.xml><?xml version="1.0" encoding="utf-8"?>
<ds:datastoreItem xmlns:ds="http://schemas.openxmlformats.org/officeDocument/2006/customXml" ds:itemID="{66C06A4C-518D-4218-A12C-C0252BE273BF}">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13.xml><?xml version="1.0" encoding="utf-8"?>
<ds:datastoreItem xmlns:ds="http://schemas.openxmlformats.org/officeDocument/2006/customXml" ds:itemID="{1FD68A5F-D615-4124-9B75-662B80DEEEC4}">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4.xml><?xml version="1.0" encoding="utf-8"?>
<ds:datastoreItem xmlns:ds="http://schemas.openxmlformats.org/officeDocument/2006/customXml" ds:itemID="{B93B851D-959E-4C37-8525-9C2DA44C8F9A}">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5.xml><?xml version="1.0" encoding="utf-8"?>
<ds:datastoreItem xmlns:ds="http://schemas.openxmlformats.org/officeDocument/2006/customXml" ds:itemID="{2FFB3404-B960-4453-AA12-F0269244F904}">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6.xml><?xml version="1.0" encoding="utf-8"?>
<ds:datastoreItem xmlns:ds="http://schemas.openxmlformats.org/officeDocument/2006/customXml" ds:itemID="{DB223418-1D05-4017-A119-0746F0AB788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7.xml><?xml version="1.0" encoding="utf-8"?>
<ds:datastoreItem xmlns:ds="http://schemas.openxmlformats.org/officeDocument/2006/customXml" ds:itemID="{49C37AA1-7768-4433-8E30-5FA9BEAE183A}">
  <ds:schemaRefs>
    <ds:schemaRef ds:uri="http://schemas.microsoft.com/sharepoint/v3/contenttype/forms"/>
  </ds:schemaRefs>
</ds:datastoreItem>
</file>

<file path=customXml/itemProps18.xml><?xml version="1.0" encoding="utf-8"?>
<ds:datastoreItem xmlns:ds="http://schemas.openxmlformats.org/officeDocument/2006/customXml" ds:itemID="{E7DD0808-889A-4426-B41A-F9CC3A9DF3F1}">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9.xml><?xml version="1.0" encoding="utf-8"?>
<ds:datastoreItem xmlns:ds="http://schemas.openxmlformats.org/officeDocument/2006/customXml" ds:itemID="{CD99FBC2-25F7-4FD7-9A38-4943B77174B1}">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2.xml><?xml version="1.0" encoding="utf-8"?>
<ds:datastoreItem xmlns:ds="http://schemas.openxmlformats.org/officeDocument/2006/customXml" ds:itemID="{CBE47CB8-8A0A-481A-96D6-7152E0C2ADEA}">
  <ds:schemaRefs>
    <ds:schemaRef ds:uri="http://schemas.openxmlformats.org/package/2006/metadata/core-properties"/>
    <ds:schemaRef ds:uri="http://schemas.microsoft.com/office/2006/metadata/properties"/>
    <ds:schemaRef ds:uri="2ff4a757-ef58-4719-9cd6-c9998935b06f"/>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53dcfa65-588a-4288-bff4-eca324ea375f"/>
    <ds:schemaRef ds:uri="http://www.w3.org/XML/1998/namespace"/>
  </ds:schemaRefs>
</ds:datastoreItem>
</file>

<file path=customXml/itemProps20.xml><?xml version="1.0" encoding="utf-8"?>
<ds:datastoreItem xmlns:ds="http://schemas.openxmlformats.org/officeDocument/2006/customXml" ds:itemID="{E0530636-EB60-48E9-8B15-D6CC2F5649E0}">
  <ds:schemaRefs>
    <ds:schemaRef ds:uri="http://schemas.microsoft.com/sharepoint/v3/contenttype/forms"/>
  </ds:schemaRefs>
</ds:datastoreItem>
</file>

<file path=customXml/itemProps21.xml><?xml version="1.0" encoding="utf-8"?>
<ds:datastoreItem xmlns:ds="http://schemas.openxmlformats.org/officeDocument/2006/customXml" ds:itemID="{48393FBB-1846-485F-8265-A44A3C69F4A0}">
  <ds:schemaRefs>
    <ds:schemaRef ds:uri="http://www.w3.org/XML/1998/namespace"/>
    <ds:schemaRef ds:uri="http://schemas.microsoft.com/office/2006/metadata/properties"/>
    <ds:schemaRef ds:uri="http://schemas.microsoft.com/office/2006/documentManagement/types"/>
    <ds:schemaRef ds:uri="http://purl.org/dc/elements/1.1/"/>
    <ds:schemaRef ds:uri="2ff4a757-ef58-4719-9cd6-c9998935b06f"/>
    <ds:schemaRef ds:uri="http://purl.org/dc/terms/"/>
    <ds:schemaRef ds:uri="http://schemas.microsoft.com/office/infopath/2007/PartnerControls"/>
    <ds:schemaRef ds:uri="http://schemas.openxmlformats.org/package/2006/metadata/core-properties"/>
    <ds:schemaRef ds:uri="53dcfa65-588a-4288-bff4-eca324ea375f"/>
    <ds:schemaRef ds:uri="http://purl.org/dc/dcmitype/"/>
  </ds:schemaRefs>
</ds:datastoreItem>
</file>

<file path=customXml/itemProps22.xml><?xml version="1.0" encoding="utf-8"?>
<ds:datastoreItem xmlns:ds="http://schemas.openxmlformats.org/officeDocument/2006/customXml" ds:itemID="{E2D2F501-FF31-4094-B2D1-A3EFF48ADA87}">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23.xml><?xml version="1.0" encoding="utf-8"?>
<ds:datastoreItem xmlns:ds="http://schemas.openxmlformats.org/officeDocument/2006/customXml" ds:itemID="{A73C19AD-15C8-4176-A708-AE3C34AB0D9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4.xml><?xml version="1.0" encoding="utf-8"?>
<ds:datastoreItem xmlns:ds="http://schemas.openxmlformats.org/officeDocument/2006/customXml" ds:itemID="{2FEAF76B-66DC-4DC5-9617-B08251EBA5E2}">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25.xml><?xml version="1.0" encoding="utf-8"?>
<ds:datastoreItem xmlns:ds="http://schemas.openxmlformats.org/officeDocument/2006/customXml" ds:itemID="{61C7C3E5-3B06-48AA-AEEC-783B97FF77E9}">
  <ds:schemaRefs>
    <ds:schemaRef ds:uri="http://schemas.microsoft.com/sharepoint/v3/contenttype/forms"/>
  </ds:schemaRefs>
</ds:datastoreItem>
</file>

<file path=customXml/itemProps26.xml><?xml version="1.0" encoding="utf-8"?>
<ds:datastoreItem xmlns:ds="http://schemas.openxmlformats.org/officeDocument/2006/customXml" ds:itemID="{8F4850AC-6450-4C8C-92BC-34E5BD8023C0}">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27.xml><?xml version="1.0" encoding="utf-8"?>
<ds:datastoreItem xmlns:ds="http://schemas.openxmlformats.org/officeDocument/2006/customXml" ds:itemID="{736BB067-2A4C-4B91-96A6-1862F8F2B65A}">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28.xml><?xml version="1.0" encoding="utf-8"?>
<ds:datastoreItem xmlns:ds="http://schemas.openxmlformats.org/officeDocument/2006/customXml" ds:itemID="{3BF5A62A-D063-4610-A609-35AC94ECBCCF}">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29.xml><?xml version="1.0" encoding="utf-8"?>
<ds:datastoreItem xmlns:ds="http://schemas.openxmlformats.org/officeDocument/2006/customXml" ds:itemID="{A7D64039-04CC-46E7-AEFD-F9758FFA8EC1}">
  <ds:schemaRefs>
    <ds:schemaRef ds:uri="http://schemas.microsoft.com/sharepoint/v3/contenttype/forms"/>
  </ds:schemaRefs>
</ds:datastoreItem>
</file>

<file path=customXml/itemProps3.xml><?xml version="1.0" encoding="utf-8"?>
<ds:datastoreItem xmlns:ds="http://schemas.openxmlformats.org/officeDocument/2006/customXml" ds:itemID="{6080D7B7-823B-40F7-8BE9-5F06BF2D2D3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0.xml><?xml version="1.0" encoding="utf-8"?>
<ds:datastoreItem xmlns:ds="http://schemas.openxmlformats.org/officeDocument/2006/customXml" ds:itemID="{7E1161C1-2B8B-45C5-B3FF-4D8C0B8659B0}">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1.xml><?xml version="1.0" encoding="utf-8"?>
<ds:datastoreItem xmlns:ds="http://schemas.openxmlformats.org/officeDocument/2006/customXml" ds:itemID="{1FBF16D5-4B11-408D-9A35-85817EA76CA1}">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32.xml><?xml version="1.0" encoding="utf-8"?>
<ds:datastoreItem xmlns:ds="http://schemas.openxmlformats.org/officeDocument/2006/customXml" ds:itemID="{845EFD84-DCF1-4139-9942-71AC0FAB457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3.xml><?xml version="1.0" encoding="utf-8"?>
<ds:datastoreItem xmlns:ds="http://schemas.openxmlformats.org/officeDocument/2006/customXml" ds:itemID="{7011FD09-E819-4335-A125-A587117A1C69}">
  <ds:schemaRefs>
    <ds:schemaRef ds:uri="http://schemas.microsoft.com/sharepoint/v3/contenttype/forms"/>
  </ds:schemaRefs>
</ds:datastoreItem>
</file>

<file path=customXml/itemProps34.xml><?xml version="1.0" encoding="utf-8"?>
<ds:datastoreItem xmlns:ds="http://schemas.openxmlformats.org/officeDocument/2006/customXml" ds:itemID="{3625E030-1631-4F10-AC45-20A96D5D1AF9}">
  <ds:schemaRefs>
    <ds:schemaRef ds:uri="http://schemas.microsoft.com/sharepoint/v3/contenttype/forms"/>
  </ds:schemaRefs>
</ds:datastoreItem>
</file>

<file path=customXml/itemProps35.xml><?xml version="1.0" encoding="utf-8"?>
<ds:datastoreItem xmlns:ds="http://schemas.openxmlformats.org/officeDocument/2006/customXml" ds:itemID="{86B3D3F0-5C6A-4962-95C4-2E391BFF69C7}">
  <ds:schemaRefs>
    <ds:schemaRef ds:uri="http://schemas.microsoft.com/sharepoint/v3/contenttype/forms"/>
  </ds:schemaRefs>
</ds:datastoreItem>
</file>

<file path=customXml/itemProps36.xml><?xml version="1.0" encoding="utf-8"?>
<ds:datastoreItem xmlns:ds="http://schemas.openxmlformats.org/officeDocument/2006/customXml" ds:itemID="{1A8B6E25-2721-4D15-9959-1EEF74EFB1EF}">
  <ds:schemaRefs>
    <ds:schemaRef ds:uri="http://schemas.microsoft.com/sharepoint/v3/contenttype/forms"/>
  </ds:schemaRefs>
</ds:datastoreItem>
</file>

<file path=customXml/itemProps37.xml><?xml version="1.0" encoding="utf-8"?>
<ds:datastoreItem xmlns:ds="http://schemas.openxmlformats.org/officeDocument/2006/customXml" ds:itemID="{1022F3C1-D2DF-4BEE-9EB3-690E4E3642E4}">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8.xml><?xml version="1.0" encoding="utf-8"?>
<ds:datastoreItem xmlns:ds="http://schemas.openxmlformats.org/officeDocument/2006/customXml" ds:itemID="{65E1755D-5A81-481C-BE90-09BF249CBAA6}">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9.xml><?xml version="1.0" encoding="utf-8"?>
<ds:datastoreItem xmlns:ds="http://schemas.openxmlformats.org/officeDocument/2006/customXml" ds:itemID="{E6412FB6-3C64-420B-A405-38B1EB169B2F}">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4.xml><?xml version="1.0" encoding="utf-8"?>
<ds:datastoreItem xmlns:ds="http://schemas.openxmlformats.org/officeDocument/2006/customXml" ds:itemID="{82F67750-4266-42AB-986D-9597218F6B77}">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0.xml><?xml version="1.0" encoding="utf-8"?>
<ds:datastoreItem xmlns:ds="http://schemas.openxmlformats.org/officeDocument/2006/customXml" ds:itemID="{47993CFD-E314-4195-A31E-AB4E94DC14E5}">
  <ds:schemaRefs>
    <ds:schemaRef ds:uri="http://schemas.microsoft.com/sharepoint/v3/contenttype/forms"/>
  </ds:schemaRefs>
</ds:datastoreItem>
</file>

<file path=customXml/itemProps41.xml><?xml version="1.0" encoding="utf-8"?>
<ds:datastoreItem xmlns:ds="http://schemas.openxmlformats.org/officeDocument/2006/customXml" ds:itemID="{798D8B09-7338-4854-85F6-57540CB36EE1}">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2.xml><?xml version="1.0" encoding="utf-8"?>
<ds:datastoreItem xmlns:ds="http://schemas.openxmlformats.org/officeDocument/2006/customXml" ds:itemID="{B6EC7807-40C1-4E2E-A3B4-09BC00892CF4}">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43.xml><?xml version="1.0" encoding="utf-8"?>
<ds:datastoreItem xmlns:ds="http://schemas.openxmlformats.org/officeDocument/2006/customXml" ds:itemID="{EBC87D2E-E5EF-4098-963F-6825E838DC2E}">
  <ds:schemaRefs>
    <ds:schemaRef ds:uri="http://schemas.microsoft.com/sharepoint/v3/contenttype/forms"/>
  </ds:schemaRefs>
</ds:datastoreItem>
</file>

<file path=customXml/itemProps44.xml><?xml version="1.0" encoding="utf-8"?>
<ds:datastoreItem xmlns:ds="http://schemas.openxmlformats.org/officeDocument/2006/customXml" ds:itemID="{FA512478-DCEF-46ED-93DC-3FD57A1CCEFE}">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5.xml><?xml version="1.0" encoding="utf-8"?>
<ds:datastoreItem xmlns:ds="http://schemas.openxmlformats.org/officeDocument/2006/customXml" ds:itemID="{E6ABA719-1073-4875-A349-959678B4A2A6}">
  <ds:schemaRefs>
    <ds:schemaRef ds:uri="http://schemas.microsoft.com/sharepoint/v3/contenttype/forms"/>
  </ds:schemaRefs>
</ds:datastoreItem>
</file>

<file path=customXml/itemProps46.xml><?xml version="1.0" encoding="utf-8"?>
<ds:datastoreItem xmlns:ds="http://schemas.openxmlformats.org/officeDocument/2006/customXml" ds:itemID="{B7F1FA40-EFA4-42AF-A43B-E456DEB502EE}">
  <ds:schemaRefs>
    <ds:schemaRef ds:uri="http://schemas.microsoft.com/sharepoint/v3/contenttype/forms"/>
  </ds:schemaRefs>
</ds:datastoreItem>
</file>

<file path=customXml/itemProps47.xml><?xml version="1.0" encoding="utf-8"?>
<ds:datastoreItem xmlns:ds="http://schemas.openxmlformats.org/officeDocument/2006/customXml" ds:itemID="{2F1389AD-E0BF-418A-ADBE-A62F22F9F828}">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8.xml><?xml version="1.0" encoding="utf-8"?>
<ds:datastoreItem xmlns:ds="http://schemas.openxmlformats.org/officeDocument/2006/customXml" ds:itemID="{C6C448E2-3665-42FA-96B3-C50F6FDD1D8A}">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9.xml><?xml version="1.0" encoding="utf-8"?>
<ds:datastoreItem xmlns:ds="http://schemas.openxmlformats.org/officeDocument/2006/customXml" ds:itemID="{3D0DE119-31E1-44D8-9B74-72A5AAAF1796}">
  <ds:schemaRefs>
    <ds:schemaRef ds:uri="http://schemas.microsoft.com/sharepoint/v3/contenttype/forms"/>
  </ds:schemaRefs>
</ds:datastoreItem>
</file>

<file path=customXml/itemProps5.xml><?xml version="1.0" encoding="utf-8"?>
<ds:datastoreItem xmlns:ds="http://schemas.openxmlformats.org/officeDocument/2006/customXml" ds:itemID="{8AF3F921-EF39-4565-8620-53FDF55CE2A0}">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0.xml><?xml version="1.0" encoding="utf-8"?>
<ds:datastoreItem xmlns:ds="http://schemas.openxmlformats.org/officeDocument/2006/customXml" ds:itemID="{08EDC934-4327-44D3-B747-8A80EB527883}">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51.xml><?xml version="1.0" encoding="utf-8"?>
<ds:datastoreItem xmlns:ds="http://schemas.openxmlformats.org/officeDocument/2006/customXml" ds:itemID="{EE25FE64-4BE7-40D7-A730-DD6D6D86F180}">
  <ds:schemaRefs>
    <ds:schemaRef ds:uri="http://schemas.microsoft.com/sharepoint/v3/contenttype/forms"/>
  </ds:schemaRefs>
</ds:datastoreItem>
</file>

<file path=customXml/itemProps52.xml><?xml version="1.0" encoding="utf-8"?>
<ds:datastoreItem xmlns:ds="http://schemas.openxmlformats.org/officeDocument/2006/customXml" ds:itemID="{BE6ECBD0-A030-4921-AB12-01EC4FA27D87}">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3.xml><?xml version="1.0" encoding="utf-8"?>
<ds:datastoreItem xmlns:ds="http://schemas.openxmlformats.org/officeDocument/2006/customXml" ds:itemID="{2ED6B6FD-8700-4ED8-A398-3375DF3E2025}">
  <ds:schemaRefs>
    <ds:schemaRef ds:uri="http://schemas.microsoft.com/sharepoint/v3/contenttype/forms"/>
  </ds:schemaRefs>
</ds:datastoreItem>
</file>

<file path=customXml/itemProps54.xml><?xml version="1.0" encoding="utf-8"?>
<ds:datastoreItem xmlns:ds="http://schemas.openxmlformats.org/officeDocument/2006/customXml" ds:itemID="{D9E04679-53D1-45AE-B406-97A1949F2ABB}">
  <ds:schemaRefs>
    <ds:schemaRef ds:uri="http://schemas.microsoft.com/sharepoint/v3/contenttype/forms"/>
  </ds:schemaRefs>
</ds:datastoreItem>
</file>

<file path=customXml/itemProps55.xml><?xml version="1.0" encoding="utf-8"?>
<ds:datastoreItem xmlns:ds="http://schemas.openxmlformats.org/officeDocument/2006/customXml" ds:itemID="{D3EC4E85-3ED2-4C50-9F4A-216DE29415EC}">
  <ds:schemaRefs>
    <ds:schemaRef ds:uri="53dcfa65-588a-4288-bff4-eca324ea375f"/>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2ff4a757-ef58-4719-9cd6-c9998935b06f"/>
    <ds:schemaRef ds:uri="http://purl.org/dc/terms/"/>
  </ds:schemaRefs>
</ds:datastoreItem>
</file>

<file path=customXml/itemProps56.xml><?xml version="1.0" encoding="utf-8"?>
<ds:datastoreItem xmlns:ds="http://schemas.openxmlformats.org/officeDocument/2006/customXml" ds:itemID="{256738BE-CC7D-4774-A4E6-6E782A325807}">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7.xml><?xml version="1.0" encoding="utf-8"?>
<ds:datastoreItem xmlns:ds="http://schemas.openxmlformats.org/officeDocument/2006/customXml" ds:itemID="{B25CD192-DB1F-4F9E-B0EC-550E5FFC1A04}">
  <ds:schemaRefs>
    <ds:schemaRef ds:uri="http://schemas.microsoft.com/sharepoint/v3/contenttype/forms"/>
  </ds:schemaRefs>
</ds:datastoreItem>
</file>

<file path=customXml/itemProps58.xml><?xml version="1.0" encoding="utf-8"?>
<ds:datastoreItem xmlns:ds="http://schemas.openxmlformats.org/officeDocument/2006/customXml" ds:itemID="{21112C9D-722D-4E14-B250-3675BD5DF8EE}">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9.xml><?xml version="1.0" encoding="utf-8"?>
<ds:datastoreItem xmlns:ds="http://schemas.openxmlformats.org/officeDocument/2006/customXml" ds:itemID="{D21D5D61-CBE3-49F7-BC80-E7FF344557D5}">
  <ds:schemaRefs>
    <ds:schemaRef ds:uri="http://schemas.microsoft.com/sharepoint/v3/contenttype/forms"/>
  </ds:schemaRefs>
</ds:datastoreItem>
</file>

<file path=customXml/itemProps6.xml><?xml version="1.0" encoding="utf-8"?>
<ds:datastoreItem xmlns:ds="http://schemas.openxmlformats.org/officeDocument/2006/customXml" ds:itemID="{2141A332-0A99-44FE-8CF7-81E651FE03E2}">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60.xml><?xml version="1.0" encoding="utf-8"?>
<ds:datastoreItem xmlns:ds="http://schemas.openxmlformats.org/officeDocument/2006/customXml" ds:itemID="{5FD91A4E-6C0D-446B-92E7-749A4689C67C}">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1.xml><?xml version="1.0" encoding="utf-8"?>
<ds:datastoreItem xmlns:ds="http://schemas.openxmlformats.org/officeDocument/2006/customXml" ds:itemID="{CBC7B828-6EBE-4879-978A-086E8F9E3D1A}">
  <ds:schemaRefs>
    <ds:schemaRef ds:uri="http://schemas.microsoft.com/office/2006/documentManagement/types"/>
    <ds:schemaRef ds:uri="53dcfa65-588a-4288-bff4-eca324ea375f"/>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2ff4a757-ef58-4719-9cd6-c9998935b06f"/>
    <ds:schemaRef ds:uri="http://schemas.microsoft.com/office/2006/metadata/properties"/>
    <ds:schemaRef ds:uri="http://purl.org/dc/terms/"/>
  </ds:schemaRefs>
</ds:datastoreItem>
</file>

<file path=customXml/itemProps62.xml><?xml version="1.0" encoding="utf-8"?>
<ds:datastoreItem xmlns:ds="http://schemas.openxmlformats.org/officeDocument/2006/customXml" ds:itemID="{81C86A24-4877-4FF5-9B9C-66C83B75B12A}">
  <ds:schemaRefs>
    <ds:schemaRef ds:uri="http://schemas.microsoft.com/sharepoint/v3/contenttype/forms"/>
  </ds:schemaRefs>
</ds:datastoreItem>
</file>

<file path=customXml/itemProps63.xml><?xml version="1.0" encoding="utf-8"?>
<ds:datastoreItem xmlns:ds="http://schemas.openxmlformats.org/officeDocument/2006/customXml" ds:itemID="{63C949F2-0BA1-424C-9336-416839B1418D}">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7.xml><?xml version="1.0" encoding="utf-8"?>
<ds:datastoreItem xmlns:ds="http://schemas.openxmlformats.org/officeDocument/2006/customXml" ds:itemID="{D9279957-D2BB-42DC-843D-7CACBAC8A0AA}">
  <ds:schemaRefs>
    <ds:schemaRef ds:uri="http://schemas.microsoft.com/sharepoint/v3/contenttype/forms"/>
  </ds:schemaRefs>
</ds:datastoreItem>
</file>

<file path=customXml/itemProps8.xml><?xml version="1.0" encoding="utf-8"?>
<ds:datastoreItem xmlns:ds="http://schemas.openxmlformats.org/officeDocument/2006/customXml" ds:itemID="{D4BE19D9-81CF-4042-BA3F-47A5A13C3B12}">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customXml/itemProps9.xml><?xml version="1.0" encoding="utf-8"?>
<ds:datastoreItem xmlns:ds="http://schemas.openxmlformats.org/officeDocument/2006/customXml" ds:itemID="{A5F0686C-092A-4C2F-9C75-AC70F61658F6}">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53dcfa65-588a-4288-bff4-eca324ea375f"/>
    <ds:schemaRef ds:uri="2ff4a757-ef58-4719-9cd6-c9998935b06f"/>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6</TotalTime>
  <Words>1014</Words>
  <Application>Microsoft Office PowerPoint</Application>
  <PresentationFormat>Widescreen</PresentationFormat>
  <Paragraphs>114</Paragraphs>
  <Slides>32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Avenir LT Std 55 Roman</vt:lpstr>
      <vt:lpstr>Avenir LT Std 65 Medium</vt:lpstr>
      <vt:lpstr>Calibri</vt:lpstr>
      <vt:lpstr>Century Gothic</vt:lpstr>
      <vt:lpstr>Courier New</vt:lpstr>
      <vt:lpstr>Times New Roman</vt:lpstr>
      <vt:lpstr>Wingdings</vt:lpstr>
      <vt:lpstr>13780_PFL_PPT_template_Avenir_2-26-21_DRAFT</vt:lpstr>
      <vt:lpstr>Presenter Notes:</vt:lpstr>
      <vt:lpstr>Diarrhea Dilemma</vt:lpstr>
      <vt:lpstr>WHEN HEALTH CARE TASKS TAKE A TURN!</vt:lpstr>
      <vt:lpstr>DIARRHEA DILEMMA</vt:lpstr>
      <vt:lpstr>What’s the first thing you should do?</vt:lpstr>
      <vt:lpstr>INCORRECT</vt:lpstr>
      <vt:lpstr>CORRECT!</vt:lpstr>
      <vt:lpstr>Now that your hands are clean, what’s next?</vt:lpstr>
      <vt:lpstr>INCORRECT</vt:lpstr>
      <vt:lpstr>CORRECT!</vt:lpstr>
      <vt:lpstr>Great! Now that you have your gown on, what’s next?</vt:lpstr>
      <vt:lpstr>INCORRECT</vt:lpstr>
      <vt:lpstr>CORRECT!</vt:lpstr>
      <vt:lpstr>Great! Now that you have a gown and gloves on, what’s next?</vt:lpstr>
      <vt:lpstr>INCORRECT</vt:lpstr>
      <vt:lpstr>CORRECT!</vt:lpstr>
      <vt:lpstr>Great! Now that you have removed the dirty linens and placed them in the bag, what’s next?</vt:lpstr>
      <vt:lpstr>INCORRECT</vt:lpstr>
      <vt:lpstr>CORRECT!</vt:lpstr>
      <vt:lpstr>Great! Now that you have cleaned the mattress, what’s next?</vt:lpstr>
      <vt:lpstr>INCORRECT</vt:lpstr>
      <vt:lpstr>CORRECT!</vt:lpstr>
      <vt:lpstr>Great! Now that you have taken off your gown, what’s next?</vt:lpstr>
      <vt:lpstr>INCORRECT</vt:lpstr>
      <vt:lpstr>CORRECT!</vt:lpstr>
      <vt:lpstr>Great! Now that you have removed your gown and gloves, what’s next?</vt:lpstr>
      <vt:lpstr>INCORRECT</vt:lpstr>
      <vt:lpstr>CORRECT!</vt:lpstr>
      <vt:lpstr>Now that you have cleaned your hands, you are ready to continue with your process of putting clean linens on the bed.</vt:lpstr>
      <vt:lpstr>Diarrhea Dilemma</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MDH Project Firstline Table Talk: Diarrhea Dilemma</dc:title>
  <dc:subject>MDH Project Firstline Table Talk: Diarrhea Dilemma</dc:subject>
  <dc:creator>MDH Project Firstline;CDC Project Firstline</dc:creator>
  <cp:keywords>Germs, respiratory system, digestive system, blood, skin, infection control, reservoir</cp:keywords>
  <cp:lastModifiedBy>Hill, Katie (She/Her/Hers) (MDH)</cp:lastModifiedBy>
  <cp:revision>5</cp:revision>
  <dcterms:created xsi:type="dcterms:W3CDTF">2021-12-16T15:04:03Z</dcterms:created>
  <dcterms:modified xsi:type="dcterms:W3CDTF">2024-01-22T20:49:41Z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y fmtid="{D5CDD505-2E9C-101B-9397-08002B2CF9AE}" pid="3" name="ContentTypeId">
    <vt:lpwstr>0x010100A0F9789A2C6C6A42848AD3E83498EFFD</vt:lpwstr>
  </property>
  <property fmtid="{D5CDD505-2E9C-101B-9397-08002B2CF9AE}" pid="4" name="_MarkAsFinal">
    <vt:bool>true</vt:bool>
  </property>
</Properties>
</file>