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55"/>
  </p:notesMasterIdLst>
  <p:handoutMasterIdLst>
    <p:handoutMasterId r:id="rId56"/>
  </p:handoutMasterIdLst>
  <p:sldIdLst>
    <p:sldId id="256" r:id="rId6"/>
    <p:sldId id="504" r:id="rId7"/>
    <p:sldId id="406" r:id="rId8"/>
    <p:sldId id="532" r:id="rId9"/>
    <p:sldId id="534" r:id="rId10"/>
    <p:sldId id="535" r:id="rId11"/>
    <p:sldId id="533" r:id="rId12"/>
    <p:sldId id="481" r:id="rId13"/>
    <p:sldId id="507" r:id="rId14"/>
    <p:sldId id="513" r:id="rId15"/>
    <p:sldId id="523" r:id="rId16"/>
    <p:sldId id="506" r:id="rId17"/>
    <p:sldId id="482" r:id="rId18"/>
    <p:sldId id="486" r:id="rId19"/>
    <p:sldId id="487" r:id="rId20"/>
    <p:sldId id="488" r:id="rId21"/>
    <p:sldId id="490" r:id="rId22"/>
    <p:sldId id="541" r:id="rId23"/>
    <p:sldId id="497" r:id="rId24"/>
    <p:sldId id="547" r:id="rId25"/>
    <p:sldId id="498" r:id="rId26"/>
    <p:sldId id="484" r:id="rId27"/>
    <p:sldId id="495" r:id="rId28"/>
    <p:sldId id="502" r:id="rId29"/>
    <p:sldId id="496" r:id="rId30"/>
    <p:sldId id="500" r:id="rId31"/>
    <p:sldId id="501" r:id="rId32"/>
    <p:sldId id="548" r:id="rId33"/>
    <p:sldId id="516" r:id="rId34"/>
    <p:sldId id="517" r:id="rId35"/>
    <p:sldId id="518" r:id="rId36"/>
    <p:sldId id="520" r:id="rId37"/>
    <p:sldId id="542" r:id="rId38"/>
    <p:sldId id="525" r:id="rId39"/>
    <p:sldId id="526" r:id="rId40"/>
    <p:sldId id="528" r:id="rId41"/>
    <p:sldId id="530" r:id="rId42"/>
    <p:sldId id="531" r:id="rId43"/>
    <p:sldId id="543" r:id="rId44"/>
    <p:sldId id="545" r:id="rId45"/>
    <p:sldId id="544" r:id="rId46"/>
    <p:sldId id="546" r:id="rId47"/>
    <p:sldId id="483" r:id="rId48"/>
    <p:sldId id="540" r:id="rId49"/>
    <p:sldId id="494" r:id="rId50"/>
    <p:sldId id="515" r:id="rId51"/>
    <p:sldId id="514" r:id="rId52"/>
    <p:sldId id="492" r:id="rId53"/>
    <p:sldId id="480" r:id="rId5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18CFF"/>
    <a:srgbClr val="78BE21"/>
    <a:srgbClr val="E7F5FF"/>
    <a:srgbClr val="000000"/>
    <a:srgbClr val="0D0D0D"/>
    <a:srgbClr val="E8E8E8"/>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89" autoAdjust="0"/>
  </p:normalViewPr>
  <p:slideViewPr>
    <p:cSldViewPr snapToGrid="0">
      <p:cViewPr varScale="1">
        <p:scale>
          <a:sx n="103" d="100"/>
          <a:sy n="103" d="100"/>
        </p:scale>
        <p:origin x="906" y="10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1C195-FFE7-4A2C-AA20-F103DA6FCBAF}" type="doc">
      <dgm:prSet loTypeId="urn:microsoft.com/office/officeart/2005/8/layout/hProcess9" loCatId="process" qsTypeId="urn:microsoft.com/office/officeart/2005/8/quickstyle/simple1" qsCatId="simple" csTypeId="urn:microsoft.com/office/officeart/2005/8/colors/accent1_2" csCatId="accent1" phldr="1"/>
      <dgm:spPr/>
    </dgm:pt>
    <dgm:pt modelId="{33AA300F-88A5-405B-808F-E80D5CF2113E}">
      <dgm:prSet phldrT="[Text]"/>
      <dgm:spPr/>
      <dgm:t>
        <a:bodyPr/>
        <a:lstStyle/>
        <a:p>
          <a:r>
            <a:rPr lang="en-US" dirty="0" smtClean="0"/>
            <a:t>1935</a:t>
          </a:r>
        </a:p>
        <a:p>
          <a:r>
            <a:rPr lang="en-US" dirty="0" smtClean="0"/>
            <a:t>Title V of Social Security Act</a:t>
          </a:r>
        </a:p>
      </dgm:t>
    </dgm:pt>
    <dgm:pt modelId="{76BE2E75-EE7C-4C04-96DC-EDF1DC2A5D51}" type="parTrans" cxnId="{0A4F44A8-7124-4BFB-9F15-B32E6BC8B0BC}">
      <dgm:prSet/>
      <dgm:spPr/>
      <dgm:t>
        <a:bodyPr/>
        <a:lstStyle/>
        <a:p>
          <a:endParaRPr lang="en-US"/>
        </a:p>
      </dgm:t>
    </dgm:pt>
    <dgm:pt modelId="{E246621E-BE22-4D9D-824F-1E1295EAC236}" type="sibTrans" cxnId="{0A4F44A8-7124-4BFB-9F15-B32E6BC8B0BC}">
      <dgm:prSet/>
      <dgm:spPr/>
      <dgm:t>
        <a:bodyPr/>
        <a:lstStyle/>
        <a:p>
          <a:endParaRPr lang="en-US"/>
        </a:p>
      </dgm:t>
    </dgm:pt>
    <dgm:pt modelId="{7EF0E8C6-66A6-411D-A5C9-C051CDF9CC0F}">
      <dgm:prSet phldrT="[Text]"/>
      <dgm:spPr/>
      <dgm:t>
        <a:bodyPr/>
        <a:lstStyle/>
        <a:p>
          <a:r>
            <a:rPr lang="en-US" dirty="0" smtClean="0"/>
            <a:t>1981</a:t>
          </a:r>
        </a:p>
        <a:p>
          <a:r>
            <a:rPr lang="en-US" dirty="0" smtClean="0"/>
            <a:t>Block Granted </a:t>
          </a:r>
        </a:p>
      </dgm:t>
    </dgm:pt>
    <dgm:pt modelId="{8EA009A9-56B0-429E-B4B9-AC27203685AF}" type="parTrans" cxnId="{1AD0503A-FED4-4666-A989-4569F9FF0CE5}">
      <dgm:prSet/>
      <dgm:spPr/>
      <dgm:t>
        <a:bodyPr/>
        <a:lstStyle/>
        <a:p>
          <a:endParaRPr lang="en-US"/>
        </a:p>
      </dgm:t>
    </dgm:pt>
    <dgm:pt modelId="{E84AADFF-07F5-461F-BAE7-D3D123C84121}" type="sibTrans" cxnId="{1AD0503A-FED4-4666-A989-4569F9FF0CE5}">
      <dgm:prSet/>
      <dgm:spPr/>
      <dgm:t>
        <a:bodyPr/>
        <a:lstStyle/>
        <a:p>
          <a:endParaRPr lang="en-US"/>
        </a:p>
      </dgm:t>
    </dgm:pt>
    <dgm:pt modelId="{779A9419-BDB2-4EF0-B815-715E97CB4228}">
      <dgm:prSet phldrT="[Text]"/>
      <dgm:spPr/>
      <dgm:t>
        <a:bodyPr/>
        <a:lstStyle/>
        <a:p>
          <a:r>
            <a:rPr lang="en-US" dirty="0" smtClean="0"/>
            <a:t>1989</a:t>
          </a:r>
        </a:p>
        <a:p>
          <a:r>
            <a:rPr lang="en-US" dirty="0" smtClean="0"/>
            <a:t>Omnibus Budget Reconciliation Act</a:t>
          </a:r>
          <a:endParaRPr lang="en-US" dirty="0"/>
        </a:p>
      </dgm:t>
    </dgm:pt>
    <dgm:pt modelId="{ADCFB606-9D9E-4A36-B370-D8E4119726F2}" type="parTrans" cxnId="{92D11120-F369-49CA-B540-52043DBBCF89}">
      <dgm:prSet/>
      <dgm:spPr/>
      <dgm:t>
        <a:bodyPr/>
        <a:lstStyle/>
        <a:p>
          <a:endParaRPr lang="en-US"/>
        </a:p>
      </dgm:t>
    </dgm:pt>
    <dgm:pt modelId="{ED350281-8AF5-4E54-BA14-4DCB2C4830FA}" type="sibTrans" cxnId="{92D11120-F369-49CA-B540-52043DBBCF89}">
      <dgm:prSet/>
      <dgm:spPr/>
      <dgm:t>
        <a:bodyPr/>
        <a:lstStyle/>
        <a:p>
          <a:endParaRPr lang="en-US"/>
        </a:p>
      </dgm:t>
    </dgm:pt>
    <dgm:pt modelId="{EE5FB270-5BD3-44E3-956C-B297A5F0637C}">
      <dgm:prSet phldrT="[Text]"/>
      <dgm:spPr/>
      <dgm:t>
        <a:bodyPr/>
        <a:lstStyle/>
        <a:p>
          <a:r>
            <a:rPr lang="en-US" dirty="0" smtClean="0"/>
            <a:t>Today</a:t>
          </a:r>
        </a:p>
        <a:p>
          <a:r>
            <a:rPr lang="en-US" dirty="0" smtClean="0"/>
            <a:t>“MCH 3.0”</a:t>
          </a:r>
          <a:endParaRPr lang="en-US" dirty="0"/>
        </a:p>
      </dgm:t>
    </dgm:pt>
    <dgm:pt modelId="{6F9920CB-1318-47D1-AA5E-88952FDA591C}" type="parTrans" cxnId="{BA201A97-9F7F-4810-B151-037FDB2B86BD}">
      <dgm:prSet/>
      <dgm:spPr/>
      <dgm:t>
        <a:bodyPr/>
        <a:lstStyle/>
        <a:p>
          <a:endParaRPr lang="en-US"/>
        </a:p>
      </dgm:t>
    </dgm:pt>
    <dgm:pt modelId="{F4CC65F2-FD33-4996-8107-12824105F27C}" type="sibTrans" cxnId="{BA201A97-9F7F-4810-B151-037FDB2B86BD}">
      <dgm:prSet/>
      <dgm:spPr/>
      <dgm:t>
        <a:bodyPr/>
        <a:lstStyle/>
        <a:p>
          <a:endParaRPr lang="en-US"/>
        </a:p>
      </dgm:t>
    </dgm:pt>
    <dgm:pt modelId="{7564F82A-62EE-4C41-BFCC-DA4D13E808A4}">
      <dgm:prSet phldrT="[Text]"/>
      <dgm:spPr/>
      <dgm:t>
        <a:bodyPr/>
        <a:lstStyle/>
        <a:p>
          <a:r>
            <a:rPr lang="en-US" dirty="0" smtClean="0"/>
            <a:t>1912 </a:t>
          </a:r>
        </a:p>
        <a:p>
          <a:r>
            <a:rPr lang="en-US" dirty="0" smtClean="0"/>
            <a:t>Federal Children’s Bureau</a:t>
          </a:r>
        </a:p>
      </dgm:t>
    </dgm:pt>
    <dgm:pt modelId="{DFA42ACB-E73D-468E-B49C-0F12EA42A190}" type="parTrans" cxnId="{236A7682-8C43-496D-B4F3-26EEBA148ADC}">
      <dgm:prSet/>
      <dgm:spPr/>
      <dgm:t>
        <a:bodyPr/>
        <a:lstStyle/>
        <a:p>
          <a:endParaRPr lang="en-US"/>
        </a:p>
      </dgm:t>
    </dgm:pt>
    <dgm:pt modelId="{9338EB6C-5D2E-42C3-8FDC-3B8564A22141}" type="sibTrans" cxnId="{236A7682-8C43-496D-B4F3-26EEBA148ADC}">
      <dgm:prSet/>
      <dgm:spPr/>
      <dgm:t>
        <a:bodyPr/>
        <a:lstStyle/>
        <a:p>
          <a:endParaRPr lang="en-US"/>
        </a:p>
      </dgm:t>
    </dgm:pt>
    <dgm:pt modelId="{F1F1FDF3-D6EF-4E1F-86E1-64CFCE2CBD31}">
      <dgm:prSet phldrT="[Text]"/>
      <dgm:spPr/>
      <dgm:t>
        <a:bodyPr/>
        <a:lstStyle/>
        <a:p>
          <a:r>
            <a:rPr lang="en-US" dirty="0" smtClean="0"/>
            <a:t>1921 Sheppard-Towner Maternity &amp; Infancy Act</a:t>
          </a:r>
        </a:p>
      </dgm:t>
    </dgm:pt>
    <dgm:pt modelId="{9E39FF8D-289F-4DF3-8E21-9B2B6728876B}" type="parTrans" cxnId="{18EB3C5F-5D82-4243-B471-79A53D9A8C86}">
      <dgm:prSet/>
      <dgm:spPr/>
      <dgm:t>
        <a:bodyPr/>
        <a:lstStyle/>
        <a:p>
          <a:endParaRPr lang="en-US"/>
        </a:p>
      </dgm:t>
    </dgm:pt>
    <dgm:pt modelId="{56A05816-9870-4AD5-889E-038BE19EC4F7}" type="sibTrans" cxnId="{18EB3C5F-5D82-4243-B471-79A53D9A8C86}">
      <dgm:prSet/>
      <dgm:spPr/>
      <dgm:t>
        <a:bodyPr/>
        <a:lstStyle/>
        <a:p>
          <a:endParaRPr lang="en-US"/>
        </a:p>
      </dgm:t>
    </dgm:pt>
    <dgm:pt modelId="{FBF8FE25-AD7B-4565-A592-83220BD5B94C}" type="pres">
      <dgm:prSet presAssocID="{7ED1C195-FFE7-4A2C-AA20-F103DA6FCBAF}" presName="CompostProcess" presStyleCnt="0">
        <dgm:presLayoutVars>
          <dgm:dir/>
          <dgm:resizeHandles val="exact"/>
        </dgm:presLayoutVars>
      </dgm:prSet>
      <dgm:spPr/>
    </dgm:pt>
    <dgm:pt modelId="{2BC11E0F-1FAB-4DA6-B104-8408A66581F7}" type="pres">
      <dgm:prSet presAssocID="{7ED1C195-FFE7-4A2C-AA20-F103DA6FCBAF}" presName="arrow" presStyleLbl="bgShp" presStyleIdx="0" presStyleCnt="1"/>
      <dgm:spPr/>
    </dgm:pt>
    <dgm:pt modelId="{C882F5D2-6298-400F-A88C-2ABDA3A1D283}" type="pres">
      <dgm:prSet presAssocID="{7ED1C195-FFE7-4A2C-AA20-F103DA6FCBAF}" presName="linearProcess" presStyleCnt="0"/>
      <dgm:spPr/>
    </dgm:pt>
    <dgm:pt modelId="{2B35E421-C065-4182-8A1D-50627E29789A}" type="pres">
      <dgm:prSet presAssocID="{7564F82A-62EE-4C41-BFCC-DA4D13E808A4}" presName="textNode" presStyleLbl="node1" presStyleIdx="0" presStyleCnt="6">
        <dgm:presLayoutVars>
          <dgm:bulletEnabled val="1"/>
        </dgm:presLayoutVars>
      </dgm:prSet>
      <dgm:spPr/>
      <dgm:t>
        <a:bodyPr/>
        <a:lstStyle/>
        <a:p>
          <a:endParaRPr lang="en-US"/>
        </a:p>
      </dgm:t>
    </dgm:pt>
    <dgm:pt modelId="{8B439826-903F-4678-B027-24D8EE68BC91}" type="pres">
      <dgm:prSet presAssocID="{9338EB6C-5D2E-42C3-8FDC-3B8564A22141}" presName="sibTrans" presStyleCnt="0"/>
      <dgm:spPr/>
    </dgm:pt>
    <dgm:pt modelId="{973D6E26-783F-4132-8515-27282FEB396C}" type="pres">
      <dgm:prSet presAssocID="{F1F1FDF3-D6EF-4E1F-86E1-64CFCE2CBD31}" presName="textNode" presStyleLbl="node1" presStyleIdx="1" presStyleCnt="6">
        <dgm:presLayoutVars>
          <dgm:bulletEnabled val="1"/>
        </dgm:presLayoutVars>
      </dgm:prSet>
      <dgm:spPr/>
      <dgm:t>
        <a:bodyPr/>
        <a:lstStyle/>
        <a:p>
          <a:endParaRPr lang="en-US"/>
        </a:p>
      </dgm:t>
    </dgm:pt>
    <dgm:pt modelId="{F1213F0D-F526-4763-98CA-93985EB9F0EA}" type="pres">
      <dgm:prSet presAssocID="{56A05816-9870-4AD5-889E-038BE19EC4F7}" presName="sibTrans" presStyleCnt="0"/>
      <dgm:spPr/>
    </dgm:pt>
    <dgm:pt modelId="{9EC42555-D88F-43B5-91A0-45DB8DC05841}" type="pres">
      <dgm:prSet presAssocID="{33AA300F-88A5-405B-808F-E80D5CF2113E}" presName="textNode" presStyleLbl="node1" presStyleIdx="2" presStyleCnt="6">
        <dgm:presLayoutVars>
          <dgm:bulletEnabled val="1"/>
        </dgm:presLayoutVars>
      </dgm:prSet>
      <dgm:spPr/>
      <dgm:t>
        <a:bodyPr/>
        <a:lstStyle/>
        <a:p>
          <a:endParaRPr lang="en-US"/>
        </a:p>
      </dgm:t>
    </dgm:pt>
    <dgm:pt modelId="{8C8E4E07-CDAC-4722-85C8-4051993D2876}" type="pres">
      <dgm:prSet presAssocID="{E246621E-BE22-4D9D-824F-1E1295EAC236}" presName="sibTrans" presStyleCnt="0"/>
      <dgm:spPr/>
    </dgm:pt>
    <dgm:pt modelId="{64792966-F8F0-4003-9EBE-83F045EE93FD}" type="pres">
      <dgm:prSet presAssocID="{7EF0E8C6-66A6-411D-A5C9-C051CDF9CC0F}" presName="textNode" presStyleLbl="node1" presStyleIdx="3" presStyleCnt="6">
        <dgm:presLayoutVars>
          <dgm:bulletEnabled val="1"/>
        </dgm:presLayoutVars>
      </dgm:prSet>
      <dgm:spPr/>
      <dgm:t>
        <a:bodyPr/>
        <a:lstStyle/>
        <a:p>
          <a:endParaRPr lang="en-US"/>
        </a:p>
      </dgm:t>
    </dgm:pt>
    <dgm:pt modelId="{E72119BD-013F-480A-88D5-7EFEFF4B3B4A}" type="pres">
      <dgm:prSet presAssocID="{E84AADFF-07F5-461F-BAE7-D3D123C84121}" presName="sibTrans" presStyleCnt="0"/>
      <dgm:spPr/>
    </dgm:pt>
    <dgm:pt modelId="{784DC66A-AA81-4BD2-B4FC-E2F3E3B082BE}" type="pres">
      <dgm:prSet presAssocID="{779A9419-BDB2-4EF0-B815-715E97CB4228}" presName="textNode" presStyleLbl="node1" presStyleIdx="4" presStyleCnt="6">
        <dgm:presLayoutVars>
          <dgm:bulletEnabled val="1"/>
        </dgm:presLayoutVars>
      </dgm:prSet>
      <dgm:spPr/>
      <dgm:t>
        <a:bodyPr/>
        <a:lstStyle/>
        <a:p>
          <a:endParaRPr lang="en-US"/>
        </a:p>
      </dgm:t>
    </dgm:pt>
    <dgm:pt modelId="{B2667520-6DC0-4B39-9D1D-ABCACA0E2166}" type="pres">
      <dgm:prSet presAssocID="{ED350281-8AF5-4E54-BA14-4DCB2C4830FA}" presName="sibTrans" presStyleCnt="0"/>
      <dgm:spPr/>
    </dgm:pt>
    <dgm:pt modelId="{011BADC8-9DDC-43E0-9798-C2FC804FA12D}" type="pres">
      <dgm:prSet presAssocID="{EE5FB270-5BD3-44E3-956C-B297A5F0637C}" presName="textNode" presStyleLbl="node1" presStyleIdx="5" presStyleCnt="6">
        <dgm:presLayoutVars>
          <dgm:bulletEnabled val="1"/>
        </dgm:presLayoutVars>
      </dgm:prSet>
      <dgm:spPr/>
      <dgm:t>
        <a:bodyPr/>
        <a:lstStyle/>
        <a:p>
          <a:endParaRPr lang="en-US"/>
        </a:p>
      </dgm:t>
    </dgm:pt>
  </dgm:ptLst>
  <dgm:cxnLst>
    <dgm:cxn modelId="{911EF442-83C5-41D7-8716-7B5C4F8E3A46}" type="presOf" srcId="{33AA300F-88A5-405B-808F-E80D5CF2113E}" destId="{9EC42555-D88F-43B5-91A0-45DB8DC05841}" srcOrd="0" destOrd="0" presId="urn:microsoft.com/office/officeart/2005/8/layout/hProcess9"/>
    <dgm:cxn modelId="{1AD0503A-FED4-4666-A989-4569F9FF0CE5}" srcId="{7ED1C195-FFE7-4A2C-AA20-F103DA6FCBAF}" destId="{7EF0E8C6-66A6-411D-A5C9-C051CDF9CC0F}" srcOrd="3" destOrd="0" parTransId="{8EA009A9-56B0-429E-B4B9-AC27203685AF}" sibTransId="{E84AADFF-07F5-461F-BAE7-D3D123C84121}"/>
    <dgm:cxn modelId="{92D11120-F369-49CA-B540-52043DBBCF89}" srcId="{7ED1C195-FFE7-4A2C-AA20-F103DA6FCBAF}" destId="{779A9419-BDB2-4EF0-B815-715E97CB4228}" srcOrd="4" destOrd="0" parTransId="{ADCFB606-9D9E-4A36-B370-D8E4119726F2}" sibTransId="{ED350281-8AF5-4E54-BA14-4DCB2C4830FA}"/>
    <dgm:cxn modelId="{FF62908C-8F5A-408E-A5B6-74BDC49E3EC4}" type="presOf" srcId="{7564F82A-62EE-4C41-BFCC-DA4D13E808A4}" destId="{2B35E421-C065-4182-8A1D-50627E29789A}" srcOrd="0" destOrd="0" presId="urn:microsoft.com/office/officeart/2005/8/layout/hProcess9"/>
    <dgm:cxn modelId="{0A4F44A8-7124-4BFB-9F15-B32E6BC8B0BC}" srcId="{7ED1C195-FFE7-4A2C-AA20-F103DA6FCBAF}" destId="{33AA300F-88A5-405B-808F-E80D5CF2113E}" srcOrd="2" destOrd="0" parTransId="{76BE2E75-EE7C-4C04-96DC-EDF1DC2A5D51}" sibTransId="{E246621E-BE22-4D9D-824F-1E1295EAC236}"/>
    <dgm:cxn modelId="{D64A1BF6-6D92-4920-9707-C542C385E071}" type="presOf" srcId="{EE5FB270-5BD3-44E3-956C-B297A5F0637C}" destId="{011BADC8-9DDC-43E0-9798-C2FC804FA12D}" srcOrd="0" destOrd="0" presId="urn:microsoft.com/office/officeart/2005/8/layout/hProcess9"/>
    <dgm:cxn modelId="{0F9C0A38-9D7A-4A05-AFE0-41C17BD5DA59}" type="presOf" srcId="{7ED1C195-FFE7-4A2C-AA20-F103DA6FCBAF}" destId="{FBF8FE25-AD7B-4565-A592-83220BD5B94C}" srcOrd="0" destOrd="0" presId="urn:microsoft.com/office/officeart/2005/8/layout/hProcess9"/>
    <dgm:cxn modelId="{BA201A97-9F7F-4810-B151-037FDB2B86BD}" srcId="{7ED1C195-FFE7-4A2C-AA20-F103DA6FCBAF}" destId="{EE5FB270-5BD3-44E3-956C-B297A5F0637C}" srcOrd="5" destOrd="0" parTransId="{6F9920CB-1318-47D1-AA5E-88952FDA591C}" sibTransId="{F4CC65F2-FD33-4996-8107-12824105F27C}"/>
    <dgm:cxn modelId="{9778513F-10DD-4A26-A3FE-0311BFBBDDAD}" type="presOf" srcId="{7EF0E8C6-66A6-411D-A5C9-C051CDF9CC0F}" destId="{64792966-F8F0-4003-9EBE-83F045EE93FD}" srcOrd="0" destOrd="0" presId="urn:microsoft.com/office/officeart/2005/8/layout/hProcess9"/>
    <dgm:cxn modelId="{F3E68B58-3BD6-470C-8E92-63BD961CF8BF}" type="presOf" srcId="{F1F1FDF3-D6EF-4E1F-86E1-64CFCE2CBD31}" destId="{973D6E26-783F-4132-8515-27282FEB396C}" srcOrd="0" destOrd="0" presId="urn:microsoft.com/office/officeart/2005/8/layout/hProcess9"/>
    <dgm:cxn modelId="{18EB3C5F-5D82-4243-B471-79A53D9A8C86}" srcId="{7ED1C195-FFE7-4A2C-AA20-F103DA6FCBAF}" destId="{F1F1FDF3-D6EF-4E1F-86E1-64CFCE2CBD31}" srcOrd="1" destOrd="0" parTransId="{9E39FF8D-289F-4DF3-8E21-9B2B6728876B}" sibTransId="{56A05816-9870-4AD5-889E-038BE19EC4F7}"/>
    <dgm:cxn modelId="{62DD4C84-7A43-4B93-BEAC-9E62E113F48B}" type="presOf" srcId="{779A9419-BDB2-4EF0-B815-715E97CB4228}" destId="{784DC66A-AA81-4BD2-B4FC-E2F3E3B082BE}" srcOrd="0" destOrd="0" presId="urn:microsoft.com/office/officeart/2005/8/layout/hProcess9"/>
    <dgm:cxn modelId="{236A7682-8C43-496D-B4F3-26EEBA148ADC}" srcId="{7ED1C195-FFE7-4A2C-AA20-F103DA6FCBAF}" destId="{7564F82A-62EE-4C41-BFCC-DA4D13E808A4}" srcOrd="0" destOrd="0" parTransId="{DFA42ACB-E73D-468E-B49C-0F12EA42A190}" sibTransId="{9338EB6C-5D2E-42C3-8FDC-3B8564A22141}"/>
    <dgm:cxn modelId="{CB53F8DE-4F5E-4FCA-8EA9-0ED3C2D4B3A0}" type="presParOf" srcId="{FBF8FE25-AD7B-4565-A592-83220BD5B94C}" destId="{2BC11E0F-1FAB-4DA6-B104-8408A66581F7}" srcOrd="0" destOrd="0" presId="urn:microsoft.com/office/officeart/2005/8/layout/hProcess9"/>
    <dgm:cxn modelId="{D5654B63-025F-43A3-9BFC-911066CEE11E}" type="presParOf" srcId="{FBF8FE25-AD7B-4565-A592-83220BD5B94C}" destId="{C882F5D2-6298-400F-A88C-2ABDA3A1D283}" srcOrd="1" destOrd="0" presId="urn:microsoft.com/office/officeart/2005/8/layout/hProcess9"/>
    <dgm:cxn modelId="{E351A852-0D88-453A-AB00-6DCDC9B4447B}" type="presParOf" srcId="{C882F5D2-6298-400F-A88C-2ABDA3A1D283}" destId="{2B35E421-C065-4182-8A1D-50627E29789A}" srcOrd="0" destOrd="0" presId="urn:microsoft.com/office/officeart/2005/8/layout/hProcess9"/>
    <dgm:cxn modelId="{10B01308-48DE-4B17-BFFB-22D64B8A7D87}" type="presParOf" srcId="{C882F5D2-6298-400F-A88C-2ABDA3A1D283}" destId="{8B439826-903F-4678-B027-24D8EE68BC91}" srcOrd="1" destOrd="0" presId="urn:microsoft.com/office/officeart/2005/8/layout/hProcess9"/>
    <dgm:cxn modelId="{173E9AB9-FB14-4119-9C76-E3EBD13766D0}" type="presParOf" srcId="{C882F5D2-6298-400F-A88C-2ABDA3A1D283}" destId="{973D6E26-783F-4132-8515-27282FEB396C}" srcOrd="2" destOrd="0" presId="urn:microsoft.com/office/officeart/2005/8/layout/hProcess9"/>
    <dgm:cxn modelId="{D59F9968-EF1D-430F-B7AC-9EBACF3774A2}" type="presParOf" srcId="{C882F5D2-6298-400F-A88C-2ABDA3A1D283}" destId="{F1213F0D-F526-4763-98CA-93985EB9F0EA}" srcOrd="3" destOrd="0" presId="urn:microsoft.com/office/officeart/2005/8/layout/hProcess9"/>
    <dgm:cxn modelId="{50A88535-DDA0-40F3-A2F9-D84206A61299}" type="presParOf" srcId="{C882F5D2-6298-400F-A88C-2ABDA3A1D283}" destId="{9EC42555-D88F-43B5-91A0-45DB8DC05841}" srcOrd="4" destOrd="0" presId="urn:microsoft.com/office/officeart/2005/8/layout/hProcess9"/>
    <dgm:cxn modelId="{117537BE-64DE-40FC-9FFF-E940374396C2}" type="presParOf" srcId="{C882F5D2-6298-400F-A88C-2ABDA3A1D283}" destId="{8C8E4E07-CDAC-4722-85C8-4051993D2876}" srcOrd="5" destOrd="0" presId="urn:microsoft.com/office/officeart/2005/8/layout/hProcess9"/>
    <dgm:cxn modelId="{DBD12148-80CE-46FE-B037-AD0F225E7E27}" type="presParOf" srcId="{C882F5D2-6298-400F-A88C-2ABDA3A1D283}" destId="{64792966-F8F0-4003-9EBE-83F045EE93FD}" srcOrd="6" destOrd="0" presId="urn:microsoft.com/office/officeart/2005/8/layout/hProcess9"/>
    <dgm:cxn modelId="{3F56AEE1-A088-4FBF-9C2C-E76E5398D05F}" type="presParOf" srcId="{C882F5D2-6298-400F-A88C-2ABDA3A1D283}" destId="{E72119BD-013F-480A-88D5-7EFEFF4B3B4A}" srcOrd="7" destOrd="0" presId="urn:microsoft.com/office/officeart/2005/8/layout/hProcess9"/>
    <dgm:cxn modelId="{A44CA2DC-7C36-4749-8238-844317C1BC72}" type="presParOf" srcId="{C882F5D2-6298-400F-A88C-2ABDA3A1D283}" destId="{784DC66A-AA81-4BD2-B4FC-E2F3E3B082BE}" srcOrd="8" destOrd="0" presId="urn:microsoft.com/office/officeart/2005/8/layout/hProcess9"/>
    <dgm:cxn modelId="{B65D7DAF-73E7-48D0-9456-134F6E521762}" type="presParOf" srcId="{C882F5D2-6298-400F-A88C-2ABDA3A1D283}" destId="{B2667520-6DC0-4B39-9D1D-ABCACA0E2166}" srcOrd="9" destOrd="0" presId="urn:microsoft.com/office/officeart/2005/8/layout/hProcess9"/>
    <dgm:cxn modelId="{A36E76DB-BBED-460E-9E16-B22A60429E57}" type="presParOf" srcId="{C882F5D2-6298-400F-A88C-2ABDA3A1D283}" destId="{011BADC8-9DDC-43E0-9798-C2FC804FA12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FD358-CADD-4550-A841-41C3A33B02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97C43F-DB16-4D49-B91C-B7BDE1DBCEC6}">
      <dgm:prSet phldrT="[Text]"/>
      <dgm:spPr/>
      <dgm:t>
        <a:bodyPr/>
        <a:lstStyle/>
        <a:p>
          <a:r>
            <a:rPr lang="en-US" dirty="0" smtClean="0"/>
            <a:t>Women/Maternal Health</a:t>
          </a:r>
          <a:endParaRPr lang="en-US" dirty="0"/>
        </a:p>
      </dgm:t>
    </dgm:pt>
    <dgm:pt modelId="{A14F972D-B777-4A5F-AB77-593C41F6CF7B}" type="parTrans" cxnId="{B925C78B-73B1-4CF4-AFA6-DAF39E9AAC76}">
      <dgm:prSet/>
      <dgm:spPr/>
      <dgm:t>
        <a:bodyPr/>
        <a:lstStyle/>
        <a:p>
          <a:endParaRPr lang="en-US"/>
        </a:p>
      </dgm:t>
    </dgm:pt>
    <dgm:pt modelId="{1825F826-B808-448D-A42E-906E5C34CB7F}" type="sibTrans" cxnId="{B925C78B-73B1-4CF4-AFA6-DAF39E9AAC76}">
      <dgm:prSet/>
      <dgm:spPr/>
      <dgm:t>
        <a:bodyPr/>
        <a:lstStyle/>
        <a:p>
          <a:endParaRPr lang="en-US"/>
        </a:p>
      </dgm:t>
    </dgm:pt>
    <dgm:pt modelId="{1A45F724-4BEB-4AF5-8081-9389A7C08C09}">
      <dgm:prSet phldrT="[Text]"/>
      <dgm:spPr/>
      <dgm:t>
        <a:bodyPr/>
        <a:lstStyle/>
        <a:p>
          <a:r>
            <a:rPr lang="en-US" dirty="0" smtClean="0"/>
            <a:t>Perinatal/Infant Health</a:t>
          </a:r>
          <a:endParaRPr lang="en-US" dirty="0"/>
        </a:p>
      </dgm:t>
    </dgm:pt>
    <dgm:pt modelId="{A8C6304B-2D20-4FA0-978C-65A54CD9F6EA}" type="parTrans" cxnId="{BD432F41-D72A-4D34-8C4D-37AD2AB28420}">
      <dgm:prSet/>
      <dgm:spPr/>
      <dgm:t>
        <a:bodyPr/>
        <a:lstStyle/>
        <a:p>
          <a:endParaRPr lang="en-US"/>
        </a:p>
      </dgm:t>
    </dgm:pt>
    <dgm:pt modelId="{F37FAA47-62AE-4832-AFE8-B9531C17920A}" type="sibTrans" cxnId="{BD432F41-D72A-4D34-8C4D-37AD2AB28420}">
      <dgm:prSet/>
      <dgm:spPr/>
      <dgm:t>
        <a:bodyPr/>
        <a:lstStyle/>
        <a:p>
          <a:endParaRPr lang="en-US"/>
        </a:p>
      </dgm:t>
    </dgm:pt>
    <dgm:pt modelId="{08323AF5-44B5-4FBF-AB6F-4140E152CE6A}">
      <dgm:prSet phldrT="[Text]"/>
      <dgm:spPr/>
      <dgm:t>
        <a:bodyPr/>
        <a:lstStyle/>
        <a:p>
          <a:r>
            <a:rPr lang="en-US" dirty="0" smtClean="0"/>
            <a:t>Child Health</a:t>
          </a:r>
          <a:endParaRPr lang="en-US" dirty="0"/>
        </a:p>
      </dgm:t>
    </dgm:pt>
    <dgm:pt modelId="{ED7CFF25-CE35-4A8F-9632-6F305E45D70A}" type="parTrans" cxnId="{D6C4C86E-3D99-4B87-9B9F-F6FF37F92EFA}">
      <dgm:prSet/>
      <dgm:spPr/>
      <dgm:t>
        <a:bodyPr/>
        <a:lstStyle/>
        <a:p>
          <a:endParaRPr lang="en-US"/>
        </a:p>
      </dgm:t>
    </dgm:pt>
    <dgm:pt modelId="{739B3A29-6AF2-451D-AFDD-3035E0A0B05C}" type="sibTrans" cxnId="{D6C4C86E-3D99-4B87-9B9F-F6FF37F92EFA}">
      <dgm:prSet/>
      <dgm:spPr/>
      <dgm:t>
        <a:bodyPr/>
        <a:lstStyle/>
        <a:p>
          <a:endParaRPr lang="en-US"/>
        </a:p>
      </dgm:t>
    </dgm:pt>
    <dgm:pt modelId="{C4DE9BB6-FC3E-4B17-B202-8A793B18A774}">
      <dgm:prSet phldrT="[Text]"/>
      <dgm:spPr/>
      <dgm:t>
        <a:bodyPr/>
        <a:lstStyle/>
        <a:p>
          <a:r>
            <a:rPr lang="en-US" dirty="0" smtClean="0"/>
            <a:t>Adolescent Health</a:t>
          </a:r>
          <a:endParaRPr lang="en-US" dirty="0"/>
        </a:p>
      </dgm:t>
    </dgm:pt>
    <dgm:pt modelId="{0616C411-F427-4C22-B9C1-C6816F3E051B}" type="parTrans" cxnId="{78ED9FF5-657B-4FAE-A027-C3D2EF302E34}">
      <dgm:prSet/>
      <dgm:spPr/>
      <dgm:t>
        <a:bodyPr/>
        <a:lstStyle/>
        <a:p>
          <a:endParaRPr lang="en-US"/>
        </a:p>
      </dgm:t>
    </dgm:pt>
    <dgm:pt modelId="{EDAAC02D-06F0-4858-88FF-34D3447AA86E}" type="sibTrans" cxnId="{78ED9FF5-657B-4FAE-A027-C3D2EF302E34}">
      <dgm:prSet/>
      <dgm:spPr/>
      <dgm:t>
        <a:bodyPr/>
        <a:lstStyle/>
        <a:p>
          <a:endParaRPr lang="en-US"/>
        </a:p>
      </dgm:t>
    </dgm:pt>
    <dgm:pt modelId="{9801ED87-1B76-4C01-B2E2-FC1E313F6D8D}">
      <dgm:prSet phldrT="[Text]"/>
      <dgm:spPr/>
      <dgm:t>
        <a:bodyPr/>
        <a:lstStyle/>
        <a:p>
          <a:r>
            <a:rPr lang="en-US" dirty="0" smtClean="0"/>
            <a:t>Children with Special Health Needs </a:t>
          </a:r>
        </a:p>
        <a:p>
          <a:r>
            <a:rPr lang="en-US" dirty="0" smtClean="0"/>
            <a:t>(CYSHN)</a:t>
          </a:r>
          <a:endParaRPr lang="en-US" dirty="0"/>
        </a:p>
      </dgm:t>
    </dgm:pt>
    <dgm:pt modelId="{E5A048E2-2D86-4EC8-BAB9-BDC1DF9C28BE}" type="parTrans" cxnId="{E3ECEC61-1425-46B4-88D3-710063D646DC}">
      <dgm:prSet/>
      <dgm:spPr/>
      <dgm:t>
        <a:bodyPr/>
        <a:lstStyle/>
        <a:p>
          <a:endParaRPr lang="en-US"/>
        </a:p>
      </dgm:t>
    </dgm:pt>
    <dgm:pt modelId="{CAC0855A-AA69-4FA2-ADEF-A2728F2B6277}" type="sibTrans" cxnId="{E3ECEC61-1425-46B4-88D3-710063D646DC}">
      <dgm:prSet/>
      <dgm:spPr/>
      <dgm:t>
        <a:bodyPr/>
        <a:lstStyle/>
        <a:p>
          <a:endParaRPr lang="en-US"/>
        </a:p>
      </dgm:t>
    </dgm:pt>
    <dgm:pt modelId="{8914A17F-E7FE-40A7-950D-F3C09C48C681}">
      <dgm:prSet phldrT="[Text]"/>
      <dgm:spPr/>
      <dgm:t>
        <a:bodyPr/>
        <a:lstStyle/>
        <a:p>
          <a:r>
            <a:rPr lang="en-US" dirty="0" smtClean="0"/>
            <a:t>Cross-Cutting/Systems Building</a:t>
          </a:r>
          <a:endParaRPr lang="en-US" dirty="0"/>
        </a:p>
      </dgm:t>
    </dgm:pt>
    <dgm:pt modelId="{211751A5-DD0A-4D66-B6EA-E8949834B8A3}" type="parTrans" cxnId="{0A728CF1-0CD2-4995-A44F-C40C7A45C08F}">
      <dgm:prSet/>
      <dgm:spPr/>
      <dgm:t>
        <a:bodyPr/>
        <a:lstStyle/>
        <a:p>
          <a:endParaRPr lang="en-US"/>
        </a:p>
      </dgm:t>
    </dgm:pt>
    <dgm:pt modelId="{49D9E5A2-71B9-4B88-9720-8FAEE09F557A}" type="sibTrans" cxnId="{0A728CF1-0CD2-4995-A44F-C40C7A45C08F}">
      <dgm:prSet/>
      <dgm:spPr/>
      <dgm:t>
        <a:bodyPr/>
        <a:lstStyle/>
        <a:p>
          <a:endParaRPr lang="en-US"/>
        </a:p>
      </dgm:t>
    </dgm:pt>
    <dgm:pt modelId="{04828447-AC38-4377-8CF6-E9BBDC6D6527}" type="pres">
      <dgm:prSet presAssocID="{31BFD358-CADD-4550-A841-41C3A33B025F}" presName="diagram" presStyleCnt="0">
        <dgm:presLayoutVars>
          <dgm:dir/>
          <dgm:resizeHandles val="exact"/>
        </dgm:presLayoutVars>
      </dgm:prSet>
      <dgm:spPr/>
      <dgm:t>
        <a:bodyPr/>
        <a:lstStyle/>
        <a:p>
          <a:endParaRPr lang="en-US"/>
        </a:p>
      </dgm:t>
    </dgm:pt>
    <dgm:pt modelId="{C174B871-3E59-467B-A04F-C07CAAD926D7}" type="pres">
      <dgm:prSet presAssocID="{9197C43F-DB16-4D49-B91C-B7BDE1DBCEC6}" presName="node" presStyleLbl="node1" presStyleIdx="0" presStyleCnt="6">
        <dgm:presLayoutVars>
          <dgm:bulletEnabled val="1"/>
        </dgm:presLayoutVars>
      </dgm:prSet>
      <dgm:spPr>
        <a:prstGeom prst="roundRect">
          <a:avLst/>
        </a:prstGeom>
      </dgm:spPr>
      <dgm:t>
        <a:bodyPr/>
        <a:lstStyle/>
        <a:p>
          <a:endParaRPr lang="en-US"/>
        </a:p>
      </dgm:t>
    </dgm:pt>
    <dgm:pt modelId="{F6126C27-DF8F-4A74-89C2-730B6C9FF77A}" type="pres">
      <dgm:prSet presAssocID="{1825F826-B808-448D-A42E-906E5C34CB7F}" presName="sibTrans" presStyleCnt="0"/>
      <dgm:spPr/>
    </dgm:pt>
    <dgm:pt modelId="{69A091F1-BC6F-4FEB-A636-AB62D0CC15EB}" type="pres">
      <dgm:prSet presAssocID="{1A45F724-4BEB-4AF5-8081-9389A7C08C09}" presName="node" presStyleLbl="node1" presStyleIdx="1" presStyleCnt="6">
        <dgm:presLayoutVars>
          <dgm:bulletEnabled val="1"/>
        </dgm:presLayoutVars>
      </dgm:prSet>
      <dgm:spPr>
        <a:prstGeom prst="roundRect">
          <a:avLst/>
        </a:prstGeom>
      </dgm:spPr>
      <dgm:t>
        <a:bodyPr/>
        <a:lstStyle/>
        <a:p>
          <a:endParaRPr lang="en-US"/>
        </a:p>
      </dgm:t>
    </dgm:pt>
    <dgm:pt modelId="{438B85B2-0208-45A6-87C3-4169BB880C6F}" type="pres">
      <dgm:prSet presAssocID="{F37FAA47-62AE-4832-AFE8-B9531C17920A}" presName="sibTrans" presStyleCnt="0"/>
      <dgm:spPr/>
    </dgm:pt>
    <dgm:pt modelId="{94DD7F7C-4E52-403A-93FC-78544CCD650D}" type="pres">
      <dgm:prSet presAssocID="{08323AF5-44B5-4FBF-AB6F-4140E152CE6A}" presName="node" presStyleLbl="node1" presStyleIdx="2" presStyleCnt="6">
        <dgm:presLayoutVars>
          <dgm:bulletEnabled val="1"/>
        </dgm:presLayoutVars>
      </dgm:prSet>
      <dgm:spPr>
        <a:prstGeom prst="roundRect">
          <a:avLst/>
        </a:prstGeom>
      </dgm:spPr>
      <dgm:t>
        <a:bodyPr/>
        <a:lstStyle/>
        <a:p>
          <a:endParaRPr lang="en-US"/>
        </a:p>
      </dgm:t>
    </dgm:pt>
    <dgm:pt modelId="{F1CF0FDC-77E7-4E26-BD11-348BE06764A9}" type="pres">
      <dgm:prSet presAssocID="{739B3A29-6AF2-451D-AFDD-3035E0A0B05C}" presName="sibTrans" presStyleCnt="0"/>
      <dgm:spPr/>
    </dgm:pt>
    <dgm:pt modelId="{B756B710-8846-40DE-8D9B-7848AA3B1ED7}" type="pres">
      <dgm:prSet presAssocID="{C4DE9BB6-FC3E-4B17-B202-8A793B18A774}" presName="node" presStyleLbl="node1" presStyleIdx="3" presStyleCnt="6">
        <dgm:presLayoutVars>
          <dgm:bulletEnabled val="1"/>
        </dgm:presLayoutVars>
      </dgm:prSet>
      <dgm:spPr>
        <a:prstGeom prst="roundRect">
          <a:avLst/>
        </a:prstGeom>
      </dgm:spPr>
      <dgm:t>
        <a:bodyPr/>
        <a:lstStyle/>
        <a:p>
          <a:endParaRPr lang="en-US"/>
        </a:p>
      </dgm:t>
    </dgm:pt>
    <dgm:pt modelId="{24B4E984-09E1-45BE-A355-1C0209CE3391}" type="pres">
      <dgm:prSet presAssocID="{EDAAC02D-06F0-4858-88FF-34D3447AA86E}" presName="sibTrans" presStyleCnt="0"/>
      <dgm:spPr/>
    </dgm:pt>
    <dgm:pt modelId="{E58EE2DC-3854-4757-B19E-3A072E62FF93}" type="pres">
      <dgm:prSet presAssocID="{9801ED87-1B76-4C01-B2E2-FC1E313F6D8D}" presName="node" presStyleLbl="node1" presStyleIdx="4" presStyleCnt="6">
        <dgm:presLayoutVars>
          <dgm:bulletEnabled val="1"/>
        </dgm:presLayoutVars>
      </dgm:prSet>
      <dgm:spPr>
        <a:prstGeom prst="roundRect">
          <a:avLst/>
        </a:prstGeom>
      </dgm:spPr>
      <dgm:t>
        <a:bodyPr/>
        <a:lstStyle/>
        <a:p>
          <a:endParaRPr lang="en-US"/>
        </a:p>
      </dgm:t>
    </dgm:pt>
    <dgm:pt modelId="{4D01B6FB-0B40-4902-A0CC-1D9B90484085}" type="pres">
      <dgm:prSet presAssocID="{CAC0855A-AA69-4FA2-ADEF-A2728F2B6277}" presName="sibTrans" presStyleCnt="0"/>
      <dgm:spPr/>
    </dgm:pt>
    <dgm:pt modelId="{3BD82CDF-9163-4463-8E4D-28526019EE3B}" type="pres">
      <dgm:prSet presAssocID="{8914A17F-E7FE-40A7-950D-F3C09C48C681}" presName="node" presStyleLbl="node1" presStyleIdx="5" presStyleCnt="6">
        <dgm:presLayoutVars>
          <dgm:bulletEnabled val="1"/>
        </dgm:presLayoutVars>
      </dgm:prSet>
      <dgm:spPr>
        <a:prstGeom prst="roundRect">
          <a:avLst/>
        </a:prstGeom>
      </dgm:spPr>
      <dgm:t>
        <a:bodyPr/>
        <a:lstStyle/>
        <a:p>
          <a:endParaRPr lang="en-US"/>
        </a:p>
      </dgm:t>
    </dgm:pt>
  </dgm:ptLst>
  <dgm:cxnLst>
    <dgm:cxn modelId="{E3ECEC61-1425-46B4-88D3-710063D646DC}" srcId="{31BFD358-CADD-4550-A841-41C3A33B025F}" destId="{9801ED87-1B76-4C01-B2E2-FC1E313F6D8D}" srcOrd="4" destOrd="0" parTransId="{E5A048E2-2D86-4EC8-BAB9-BDC1DF9C28BE}" sibTransId="{CAC0855A-AA69-4FA2-ADEF-A2728F2B6277}"/>
    <dgm:cxn modelId="{B925C78B-73B1-4CF4-AFA6-DAF39E9AAC76}" srcId="{31BFD358-CADD-4550-A841-41C3A33B025F}" destId="{9197C43F-DB16-4D49-B91C-B7BDE1DBCEC6}" srcOrd="0" destOrd="0" parTransId="{A14F972D-B777-4A5F-AB77-593C41F6CF7B}" sibTransId="{1825F826-B808-448D-A42E-906E5C34CB7F}"/>
    <dgm:cxn modelId="{78ED9FF5-657B-4FAE-A027-C3D2EF302E34}" srcId="{31BFD358-CADD-4550-A841-41C3A33B025F}" destId="{C4DE9BB6-FC3E-4B17-B202-8A793B18A774}" srcOrd="3" destOrd="0" parTransId="{0616C411-F427-4C22-B9C1-C6816F3E051B}" sibTransId="{EDAAC02D-06F0-4858-88FF-34D3447AA86E}"/>
    <dgm:cxn modelId="{BCC6B58A-B843-47F7-BE3C-E0E83E4C98BA}" type="presOf" srcId="{C4DE9BB6-FC3E-4B17-B202-8A793B18A774}" destId="{B756B710-8846-40DE-8D9B-7848AA3B1ED7}" srcOrd="0" destOrd="0" presId="urn:microsoft.com/office/officeart/2005/8/layout/default"/>
    <dgm:cxn modelId="{E1422FB5-B6AD-45A2-A840-9CE7BC62AD2B}" type="presOf" srcId="{9197C43F-DB16-4D49-B91C-B7BDE1DBCEC6}" destId="{C174B871-3E59-467B-A04F-C07CAAD926D7}" srcOrd="0" destOrd="0" presId="urn:microsoft.com/office/officeart/2005/8/layout/default"/>
    <dgm:cxn modelId="{BD432F41-D72A-4D34-8C4D-37AD2AB28420}" srcId="{31BFD358-CADD-4550-A841-41C3A33B025F}" destId="{1A45F724-4BEB-4AF5-8081-9389A7C08C09}" srcOrd="1" destOrd="0" parTransId="{A8C6304B-2D20-4FA0-978C-65A54CD9F6EA}" sibTransId="{F37FAA47-62AE-4832-AFE8-B9531C17920A}"/>
    <dgm:cxn modelId="{0F4AB041-15BE-4271-A0D9-99D5AB7C0F65}" type="presOf" srcId="{9801ED87-1B76-4C01-B2E2-FC1E313F6D8D}" destId="{E58EE2DC-3854-4757-B19E-3A072E62FF93}" srcOrd="0" destOrd="0" presId="urn:microsoft.com/office/officeart/2005/8/layout/default"/>
    <dgm:cxn modelId="{E158B61F-F143-46DD-B05F-E230D0B0EBCF}" type="presOf" srcId="{31BFD358-CADD-4550-A841-41C3A33B025F}" destId="{04828447-AC38-4377-8CF6-E9BBDC6D6527}" srcOrd="0" destOrd="0" presId="urn:microsoft.com/office/officeart/2005/8/layout/default"/>
    <dgm:cxn modelId="{D6C4C86E-3D99-4B87-9B9F-F6FF37F92EFA}" srcId="{31BFD358-CADD-4550-A841-41C3A33B025F}" destId="{08323AF5-44B5-4FBF-AB6F-4140E152CE6A}" srcOrd="2" destOrd="0" parTransId="{ED7CFF25-CE35-4A8F-9632-6F305E45D70A}" sibTransId="{739B3A29-6AF2-451D-AFDD-3035E0A0B05C}"/>
    <dgm:cxn modelId="{69D520FF-FA43-461E-A9B6-26FF47FE50CE}" type="presOf" srcId="{8914A17F-E7FE-40A7-950D-F3C09C48C681}" destId="{3BD82CDF-9163-4463-8E4D-28526019EE3B}" srcOrd="0" destOrd="0" presId="urn:microsoft.com/office/officeart/2005/8/layout/default"/>
    <dgm:cxn modelId="{0A728CF1-0CD2-4995-A44F-C40C7A45C08F}" srcId="{31BFD358-CADD-4550-A841-41C3A33B025F}" destId="{8914A17F-E7FE-40A7-950D-F3C09C48C681}" srcOrd="5" destOrd="0" parTransId="{211751A5-DD0A-4D66-B6EA-E8949834B8A3}" sibTransId="{49D9E5A2-71B9-4B88-9720-8FAEE09F557A}"/>
    <dgm:cxn modelId="{82903CC3-25BF-4F24-A6E0-C747BE02E109}" type="presOf" srcId="{1A45F724-4BEB-4AF5-8081-9389A7C08C09}" destId="{69A091F1-BC6F-4FEB-A636-AB62D0CC15EB}" srcOrd="0" destOrd="0" presId="urn:microsoft.com/office/officeart/2005/8/layout/default"/>
    <dgm:cxn modelId="{431FA637-2031-4914-AB35-7B6160572483}" type="presOf" srcId="{08323AF5-44B5-4FBF-AB6F-4140E152CE6A}" destId="{94DD7F7C-4E52-403A-93FC-78544CCD650D}" srcOrd="0" destOrd="0" presId="urn:microsoft.com/office/officeart/2005/8/layout/default"/>
    <dgm:cxn modelId="{634FDF75-25C8-4A2B-803F-405C27CEA719}" type="presParOf" srcId="{04828447-AC38-4377-8CF6-E9BBDC6D6527}" destId="{C174B871-3E59-467B-A04F-C07CAAD926D7}" srcOrd="0" destOrd="0" presId="urn:microsoft.com/office/officeart/2005/8/layout/default"/>
    <dgm:cxn modelId="{2F0EC9F7-60A9-4D21-9854-0CFC7E6D3567}" type="presParOf" srcId="{04828447-AC38-4377-8CF6-E9BBDC6D6527}" destId="{F6126C27-DF8F-4A74-89C2-730B6C9FF77A}" srcOrd="1" destOrd="0" presId="urn:microsoft.com/office/officeart/2005/8/layout/default"/>
    <dgm:cxn modelId="{9E29637E-F56E-4D68-9FC6-818A1A5B8564}" type="presParOf" srcId="{04828447-AC38-4377-8CF6-E9BBDC6D6527}" destId="{69A091F1-BC6F-4FEB-A636-AB62D0CC15EB}" srcOrd="2" destOrd="0" presId="urn:microsoft.com/office/officeart/2005/8/layout/default"/>
    <dgm:cxn modelId="{F9A63FE8-4508-4952-980C-B55069E4B249}" type="presParOf" srcId="{04828447-AC38-4377-8CF6-E9BBDC6D6527}" destId="{438B85B2-0208-45A6-87C3-4169BB880C6F}" srcOrd="3" destOrd="0" presId="urn:microsoft.com/office/officeart/2005/8/layout/default"/>
    <dgm:cxn modelId="{2C23EFE2-50D4-47C7-B89E-FE47A3F14D50}" type="presParOf" srcId="{04828447-AC38-4377-8CF6-E9BBDC6D6527}" destId="{94DD7F7C-4E52-403A-93FC-78544CCD650D}" srcOrd="4" destOrd="0" presId="urn:microsoft.com/office/officeart/2005/8/layout/default"/>
    <dgm:cxn modelId="{ED6E4352-847C-41B7-AA80-AF0A5BC5C12B}" type="presParOf" srcId="{04828447-AC38-4377-8CF6-E9BBDC6D6527}" destId="{F1CF0FDC-77E7-4E26-BD11-348BE06764A9}" srcOrd="5" destOrd="0" presId="urn:microsoft.com/office/officeart/2005/8/layout/default"/>
    <dgm:cxn modelId="{04E749C6-C54C-4538-99DD-9A3558D97026}" type="presParOf" srcId="{04828447-AC38-4377-8CF6-E9BBDC6D6527}" destId="{B756B710-8846-40DE-8D9B-7848AA3B1ED7}" srcOrd="6" destOrd="0" presId="urn:microsoft.com/office/officeart/2005/8/layout/default"/>
    <dgm:cxn modelId="{1D1BFCE4-BBDB-404B-BAC1-92A60AEE48A8}" type="presParOf" srcId="{04828447-AC38-4377-8CF6-E9BBDC6D6527}" destId="{24B4E984-09E1-45BE-A355-1C0209CE3391}" srcOrd="7" destOrd="0" presId="urn:microsoft.com/office/officeart/2005/8/layout/default"/>
    <dgm:cxn modelId="{D5027ADC-AB8A-461E-AFDD-0F4D305A6B0B}" type="presParOf" srcId="{04828447-AC38-4377-8CF6-E9BBDC6D6527}" destId="{E58EE2DC-3854-4757-B19E-3A072E62FF93}" srcOrd="8" destOrd="0" presId="urn:microsoft.com/office/officeart/2005/8/layout/default"/>
    <dgm:cxn modelId="{DDC941A1-4C50-4019-9E87-0D90925DD3F1}" type="presParOf" srcId="{04828447-AC38-4377-8CF6-E9BBDC6D6527}" destId="{4D01B6FB-0B40-4902-A0CC-1D9B90484085}" srcOrd="9" destOrd="0" presId="urn:microsoft.com/office/officeart/2005/8/layout/default"/>
    <dgm:cxn modelId="{29DBCBA0-621F-4C27-8BAD-38C7A19331E2}" type="presParOf" srcId="{04828447-AC38-4377-8CF6-E9BBDC6D6527}" destId="{3BD82CDF-9163-4463-8E4D-28526019EE3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530D9-9012-4D51-B465-A564F09206D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1008C28-D830-48DC-BAC3-79E970905A99}">
      <dgm:prSet phldrT="[Text]"/>
      <dgm:spPr/>
      <dgm:t>
        <a:bodyPr/>
        <a:lstStyle/>
        <a:p>
          <a:r>
            <a:rPr lang="en-US" dirty="0" smtClean="0"/>
            <a:t>Year 1</a:t>
          </a:r>
        </a:p>
        <a:p>
          <a:r>
            <a:rPr lang="en-US" dirty="0" smtClean="0"/>
            <a:t>Needs Assessment Summary</a:t>
          </a:r>
        </a:p>
        <a:p>
          <a:r>
            <a:rPr lang="en-US" dirty="0" smtClean="0"/>
            <a:t>2016 Application / 2014 Annual Report</a:t>
          </a:r>
          <a:endParaRPr lang="en-US" dirty="0"/>
        </a:p>
      </dgm:t>
      <dgm:extLst>
        <a:ext uri="{E40237B7-FDA0-4F09-8148-C483321AD2D9}">
          <dgm14:cNvPr xmlns:dgm14="http://schemas.microsoft.com/office/drawing/2010/diagram" id="0" name="" descr="A image of the 5-year cycle. &#10;Year 1&#10;Needs Assessment Summary&#10;2016 Application / 2014 Annual Report&#10;Year 2 2017 Application / 2015 Annual Report&#10;Year 3 2018 Application / 2016 Annual Report&#10;Year 4 2019 Application / 2017 Annual Report&#10;Year 5 2020 Application / 2018 Annual Report&#10;"/>
        </a:ext>
      </dgm:extLst>
    </dgm:pt>
    <dgm:pt modelId="{83981FE2-D9DD-447F-A8DE-DE3082CCA9B7}" type="parTrans" cxnId="{62DD9DC0-A978-4F1C-BB36-94B3AB95AE4E}">
      <dgm:prSet/>
      <dgm:spPr/>
      <dgm:t>
        <a:bodyPr/>
        <a:lstStyle/>
        <a:p>
          <a:endParaRPr lang="en-US"/>
        </a:p>
      </dgm:t>
    </dgm:pt>
    <dgm:pt modelId="{0FF5F91C-411B-446B-8F39-3F2443F8C3F2}" type="sibTrans" cxnId="{62DD9DC0-A978-4F1C-BB36-94B3AB95AE4E}">
      <dgm:prSet/>
      <dgm:spPr/>
      <dgm:t>
        <a:bodyPr/>
        <a:lstStyle/>
        <a:p>
          <a:endParaRPr lang="en-US"/>
        </a:p>
      </dgm:t>
    </dgm:pt>
    <dgm:pt modelId="{2041F952-CAC3-49CA-AA18-486BA8788BC4}">
      <dgm:prSet phldrT="[Text]"/>
      <dgm:spPr/>
      <dgm:t>
        <a:bodyPr/>
        <a:lstStyle/>
        <a:p>
          <a:r>
            <a:rPr lang="en-US" dirty="0" smtClean="0"/>
            <a:t>Year 2</a:t>
          </a:r>
        </a:p>
        <a:p>
          <a:r>
            <a:rPr lang="en-US" dirty="0" smtClean="0"/>
            <a:t>2017 Application / 2015 Annual Report</a:t>
          </a:r>
        </a:p>
      </dgm:t>
      <dgm:extLst>
        <a:ext uri="{E40237B7-FDA0-4F09-8148-C483321AD2D9}">
          <dgm14:cNvPr xmlns:dgm14="http://schemas.microsoft.com/office/drawing/2010/diagram" id="0" name="" descr="A image of the 5-year cycle. &#10;Year 1&#10;Needs Assessment Summary&#10;2016 Application / 2014 Annual Report&#10;Year 2 2017 Application / 2015 Annual Report&#10;Year 3 2018 Application / 2016 Annual Report&#10;Year 4 2019 Application / 2017 Annual Report&#10;Year 5 2020 Application / 2018 Annual Report&#10;"/>
        </a:ext>
      </dgm:extLst>
    </dgm:pt>
    <dgm:pt modelId="{E7B93D98-D624-4E69-8844-12FD3E89BC50}" type="parTrans" cxnId="{1661A6AC-FA2B-467A-B446-8F6EC4C658FD}">
      <dgm:prSet/>
      <dgm:spPr/>
      <dgm:t>
        <a:bodyPr/>
        <a:lstStyle/>
        <a:p>
          <a:endParaRPr lang="en-US"/>
        </a:p>
      </dgm:t>
    </dgm:pt>
    <dgm:pt modelId="{485F337D-FC85-4FAB-9B91-AEDF68CE4E6C}" type="sibTrans" cxnId="{1661A6AC-FA2B-467A-B446-8F6EC4C658FD}">
      <dgm:prSet/>
      <dgm:spPr/>
      <dgm:t>
        <a:bodyPr/>
        <a:lstStyle/>
        <a:p>
          <a:endParaRPr lang="en-US"/>
        </a:p>
      </dgm:t>
    </dgm:pt>
    <dgm:pt modelId="{3B7FBDE5-1B5C-452E-BE92-E29C1FFAAD32}">
      <dgm:prSet phldrT="[Text]"/>
      <dgm:spPr/>
      <dgm:t>
        <a:bodyPr/>
        <a:lstStyle/>
        <a:p>
          <a:r>
            <a:rPr lang="en-US" dirty="0" smtClean="0"/>
            <a:t>Year 3</a:t>
          </a:r>
        </a:p>
        <a:p>
          <a:r>
            <a:rPr lang="en-US" dirty="0" smtClean="0"/>
            <a:t>2018 Application / 2016 Annual Report</a:t>
          </a:r>
          <a:endParaRPr lang="en-US" dirty="0"/>
        </a:p>
      </dgm:t>
      <dgm:extLst>
        <a:ext uri="{E40237B7-FDA0-4F09-8148-C483321AD2D9}">
          <dgm14:cNvPr xmlns:dgm14="http://schemas.microsoft.com/office/drawing/2010/diagram" id="0" name="" descr="A image of the 5-year cycle. &#10;Year 1&#10;Needs Assessment Summary&#10;2016 Application / 2014 Annual Report&#10;Year 2 2017 Application / 2015 Annual Report&#10;Year 3 2018 Application / 2016 Annual Report&#10;Year 4 2019 Application / 2017 Annual Report&#10;Year 5 2020 Application / 2018 Annual Report&#10;"/>
        </a:ext>
      </dgm:extLst>
    </dgm:pt>
    <dgm:pt modelId="{082D2539-50AF-4E74-8F30-4B3D86976678}" type="parTrans" cxnId="{F6D94F3C-CF7D-4050-9302-63DB2F72F2AF}">
      <dgm:prSet/>
      <dgm:spPr/>
      <dgm:t>
        <a:bodyPr/>
        <a:lstStyle/>
        <a:p>
          <a:endParaRPr lang="en-US"/>
        </a:p>
      </dgm:t>
    </dgm:pt>
    <dgm:pt modelId="{142D1D3F-916E-487E-AE35-6A4DD2EC0949}" type="sibTrans" cxnId="{F6D94F3C-CF7D-4050-9302-63DB2F72F2AF}">
      <dgm:prSet/>
      <dgm:spPr/>
      <dgm:t>
        <a:bodyPr/>
        <a:lstStyle/>
        <a:p>
          <a:endParaRPr lang="en-US"/>
        </a:p>
      </dgm:t>
    </dgm:pt>
    <dgm:pt modelId="{15150069-D8E8-421A-AEC6-E12D6DA6596A}">
      <dgm:prSet phldrT="[Text]"/>
      <dgm:spPr>
        <a:solidFill>
          <a:srgbClr val="78BE21"/>
        </a:solidFill>
      </dgm:spPr>
      <dgm:t>
        <a:bodyPr/>
        <a:lstStyle/>
        <a:p>
          <a:r>
            <a:rPr lang="en-US" dirty="0" smtClean="0"/>
            <a:t>Year 4</a:t>
          </a:r>
        </a:p>
        <a:p>
          <a:r>
            <a:rPr lang="en-US" dirty="0" smtClean="0"/>
            <a:t>2019 Application / 2017 Annual Report</a:t>
          </a:r>
          <a:endParaRPr lang="en-US" dirty="0"/>
        </a:p>
      </dgm:t>
      <dgm:extLst>
        <a:ext uri="{E40237B7-FDA0-4F09-8148-C483321AD2D9}">
          <dgm14:cNvPr xmlns:dgm14="http://schemas.microsoft.com/office/drawing/2010/diagram" id="0" name="" descr="A image of the 5-year cycle. &#10;Year 1&#10;Needs Assessment Summary&#10;2016 Application / 2014 Annual Report&#10;Year 2 2017 Application / 2015 Annual Report&#10;Year 3 2018 Application / 2016 Annual Report&#10;Year 4 2019 Application / 2017 Annual Report&#10;Year 5 2020 Application / 2018 Annual Report&#10;"/>
        </a:ext>
      </dgm:extLst>
    </dgm:pt>
    <dgm:pt modelId="{A01CDA82-F325-412A-851B-5EBED3FA029D}" type="parTrans" cxnId="{FEF0333B-DA0A-4CB2-B5BE-DE52E359AB8D}">
      <dgm:prSet/>
      <dgm:spPr/>
      <dgm:t>
        <a:bodyPr/>
        <a:lstStyle/>
        <a:p>
          <a:endParaRPr lang="en-US"/>
        </a:p>
      </dgm:t>
    </dgm:pt>
    <dgm:pt modelId="{0FDC1141-A390-42D8-AEB8-6997ECB5D18E}" type="sibTrans" cxnId="{FEF0333B-DA0A-4CB2-B5BE-DE52E359AB8D}">
      <dgm:prSet/>
      <dgm:spPr/>
      <dgm:t>
        <a:bodyPr/>
        <a:lstStyle/>
        <a:p>
          <a:endParaRPr lang="en-US"/>
        </a:p>
      </dgm:t>
    </dgm:pt>
    <dgm:pt modelId="{B416BD82-623A-4E12-8B38-07119EE8294D}">
      <dgm:prSet phldrT="[Text]"/>
      <dgm:spPr/>
      <dgm:t>
        <a:bodyPr/>
        <a:lstStyle/>
        <a:p>
          <a:r>
            <a:rPr lang="en-US" dirty="0" smtClean="0"/>
            <a:t>Year 5</a:t>
          </a:r>
        </a:p>
        <a:p>
          <a:r>
            <a:rPr lang="en-US" dirty="0" smtClean="0"/>
            <a:t>2020 Application / 2018 Annual Report</a:t>
          </a:r>
          <a:endParaRPr lang="en-US" dirty="0"/>
        </a:p>
      </dgm:t>
      <dgm:extLst>
        <a:ext uri="{E40237B7-FDA0-4F09-8148-C483321AD2D9}">
          <dgm14:cNvPr xmlns:dgm14="http://schemas.microsoft.com/office/drawing/2010/diagram" id="0" name="" descr="A image of the 5-year cycle. &#10;Year 1&#10;Needs Assessment Summary&#10;2016 Application / 2014 Annual Report&#10;Year 2 2017 Application / 2015 Annual Report&#10;Year 3 2018 Application / 2016 Annual Report&#10;Year 4 2019 Application / 2017 Annual Report&#10;Year 5 2020 Application / 2018 Annual Report&#10;"/>
        </a:ext>
      </dgm:extLst>
    </dgm:pt>
    <dgm:pt modelId="{07DF7F59-393F-4BF2-9B86-51F0DF2174BD}" type="parTrans" cxnId="{D347DF37-2044-436D-8EB6-389F4BBD0978}">
      <dgm:prSet/>
      <dgm:spPr/>
      <dgm:t>
        <a:bodyPr/>
        <a:lstStyle/>
        <a:p>
          <a:endParaRPr lang="en-US"/>
        </a:p>
      </dgm:t>
    </dgm:pt>
    <dgm:pt modelId="{908AB633-CA31-4FB6-8FF7-5A13738CA224}" type="sibTrans" cxnId="{D347DF37-2044-436D-8EB6-389F4BBD0978}">
      <dgm:prSet/>
      <dgm:spPr/>
      <dgm:t>
        <a:bodyPr/>
        <a:lstStyle/>
        <a:p>
          <a:endParaRPr lang="en-US"/>
        </a:p>
      </dgm:t>
    </dgm:pt>
    <dgm:pt modelId="{893E3B56-37A1-488D-AD4B-97A45C9F1F1A}" type="pres">
      <dgm:prSet presAssocID="{9A6530D9-9012-4D51-B465-A564F09206D2}" presName="Name0" presStyleCnt="0">
        <dgm:presLayoutVars>
          <dgm:dir/>
          <dgm:resizeHandles val="exact"/>
        </dgm:presLayoutVars>
      </dgm:prSet>
      <dgm:spPr/>
      <dgm:t>
        <a:bodyPr/>
        <a:lstStyle/>
        <a:p>
          <a:endParaRPr lang="en-US"/>
        </a:p>
      </dgm:t>
    </dgm:pt>
    <dgm:pt modelId="{D8D1316A-0766-43A9-A880-7E932C72BBB1}" type="pres">
      <dgm:prSet presAssocID="{9A6530D9-9012-4D51-B465-A564F09206D2}" presName="cycle" presStyleCnt="0"/>
      <dgm:spPr/>
    </dgm:pt>
    <dgm:pt modelId="{2838839C-CFB2-47A6-BFDC-62121F39DEDB}" type="pres">
      <dgm:prSet presAssocID="{61008C28-D830-48DC-BAC3-79E970905A99}" presName="nodeFirstNode" presStyleLbl="node1" presStyleIdx="0" presStyleCnt="5">
        <dgm:presLayoutVars>
          <dgm:bulletEnabled val="1"/>
        </dgm:presLayoutVars>
      </dgm:prSet>
      <dgm:spPr/>
      <dgm:t>
        <a:bodyPr/>
        <a:lstStyle/>
        <a:p>
          <a:endParaRPr lang="en-US"/>
        </a:p>
      </dgm:t>
    </dgm:pt>
    <dgm:pt modelId="{800982DD-4B6F-4BF5-8BB5-E72B01419EB4}" type="pres">
      <dgm:prSet presAssocID="{0FF5F91C-411B-446B-8F39-3F2443F8C3F2}" presName="sibTransFirstNode" presStyleLbl="bgShp" presStyleIdx="0" presStyleCnt="1"/>
      <dgm:spPr/>
      <dgm:t>
        <a:bodyPr/>
        <a:lstStyle/>
        <a:p>
          <a:endParaRPr lang="en-US"/>
        </a:p>
      </dgm:t>
    </dgm:pt>
    <dgm:pt modelId="{EFCB96D5-FC00-40F4-8F4A-963CB9FEF6FE}" type="pres">
      <dgm:prSet presAssocID="{2041F952-CAC3-49CA-AA18-486BA8788BC4}" presName="nodeFollowingNodes" presStyleLbl="node1" presStyleIdx="1" presStyleCnt="5" custRadScaleRad="107403" custRadScaleInc="2450">
        <dgm:presLayoutVars>
          <dgm:bulletEnabled val="1"/>
        </dgm:presLayoutVars>
      </dgm:prSet>
      <dgm:spPr/>
      <dgm:t>
        <a:bodyPr/>
        <a:lstStyle/>
        <a:p>
          <a:endParaRPr lang="en-US"/>
        </a:p>
      </dgm:t>
    </dgm:pt>
    <dgm:pt modelId="{57DC2397-C1ED-40D9-B5AC-F689401BBEEC}" type="pres">
      <dgm:prSet presAssocID="{3B7FBDE5-1B5C-452E-BE92-E29C1FFAAD32}" presName="nodeFollowingNodes" presStyleLbl="node1" presStyleIdx="2" presStyleCnt="5" custRadScaleRad="100048" custRadScaleInc="-30283">
        <dgm:presLayoutVars>
          <dgm:bulletEnabled val="1"/>
        </dgm:presLayoutVars>
      </dgm:prSet>
      <dgm:spPr/>
      <dgm:t>
        <a:bodyPr/>
        <a:lstStyle/>
        <a:p>
          <a:endParaRPr lang="en-US"/>
        </a:p>
      </dgm:t>
    </dgm:pt>
    <dgm:pt modelId="{A0EC2A39-D200-4407-8319-BAE6A0DE3B64}" type="pres">
      <dgm:prSet presAssocID="{15150069-D8E8-421A-AEC6-E12D6DA6596A}" presName="nodeFollowingNodes" presStyleLbl="node1" presStyleIdx="3" presStyleCnt="5" custRadScaleRad="107015" custRadScaleInc="36453">
        <dgm:presLayoutVars>
          <dgm:bulletEnabled val="1"/>
        </dgm:presLayoutVars>
      </dgm:prSet>
      <dgm:spPr/>
      <dgm:t>
        <a:bodyPr/>
        <a:lstStyle/>
        <a:p>
          <a:endParaRPr lang="en-US"/>
        </a:p>
      </dgm:t>
    </dgm:pt>
    <dgm:pt modelId="{4972DD89-516F-49AF-AD0C-ABAA4BE71E80}" type="pres">
      <dgm:prSet presAssocID="{B416BD82-623A-4E12-8B38-07119EE8294D}" presName="nodeFollowingNodes" presStyleLbl="node1" presStyleIdx="4" presStyleCnt="5" custRadScaleRad="108910" custRadScaleInc="-5851">
        <dgm:presLayoutVars>
          <dgm:bulletEnabled val="1"/>
        </dgm:presLayoutVars>
      </dgm:prSet>
      <dgm:spPr/>
      <dgm:t>
        <a:bodyPr/>
        <a:lstStyle/>
        <a:p>
          <a:endParaRPr lang="en-US"/>
        </a:p>
      </dgm:t>
    </dgm:pt>
  </dgm:ptLst>
  <dgm:cxnLst>
    <dgm:cxn modelId="{FEF0333B-DA0A-4CB2-B5BE-DE52E359AB8D}" srcId="{9A6530D9-9012-4D51-B465-A564F09206D2}" destId="{15150069-D8E8-421A-AEC6-E12D6DA6596A}" srcOrd="3" destOrd="0" parTransId="{A01CDA82-F325-412A-851B-5EBED3FA029D}" sibTransId="{0FDC1141-A390-42D8-AEB8-6997ECB5D18E}"/>
    <dgm:cxn modelId="{F6D94F3C-CF7D-4050-9302-63DB2F72F2AF}" srcId="{9A6530D9-9012-4D51-B465-A564F09206D2}" destId="{3B7FBDE5-1B5C-452E-BE92-E29C1FFAAD32}" srcOrd="2" destOrd="0" parTransId="{082D2539-50AF-4E74-8F30-4B3D86976678}" sibTransId="{142D1D3F-916E-487E-AE35-6A4DD2EC0949}"/>
    <dgm:cxn modelId="{1661A6AC-FA2B-467A-B446-8F6EC4C658FD}" srcId="{9A6530D9-9012-4D51-B465-A564F09206D2}" destId="{2041F952-CAC3-49CA-AA18-486BA8788BC4}" srcOrd="1" destOrd="0" parTransId="{E7B93D98-D624-4E69-8844-12FD3E89BC50}" sibTransId="{485F337D-FC85-4FAB-9B91-AEDF68CE4E6C}"/>
    <dgm:cxn modelId="{D347DF37-2044-436D-8EB6-389F4BBD0978}" srcId="{9A6530D9-9012-4D51-B465-A564F09206D2}" destId="{B416BD82-623A-4E12-8B38-07119EE8294D}" srcOrd="4" destOrd="0" parTransId="{07DF7F59-393F-4BF2-9B86-51F0DF2174BD}" sibTransId="{908AB633-CA31-4FB6-8FF7-5A13738CA224}"/>
    <dgm:cxn modelId="{4E54022F-DFFA-4EB2-BEF0-71A9A8453877}" type="presOf" srcId="{15150069-D8E8-421A-AEC6-E12D6DA6596A}" destId="{A0EC2A39-D200-4407-8319-BAE6A0DE3B64}" srcOrd="0" destOrd="0" presId="urn:microsoft.com/office/officeart/2005/8/layout/cycle3"/>
    <dgm:cxn modelId="{F2EDF951-D2CB-4FEE-B41D-E05A9653B7A4}" type="presOf" srcId="{9A6530D9-9012-4D51-B465-A564F09206D2}" destId="{893E3B56-37A1-488D-AD4B-97A45C9F1F1A}" srcOrd="0" destOrd="0" presId="urn:microsoft.com/office/officeart/2005/8/layout/cycle3"/>
    <dgm:cxn modelId="{CE41ACF3-AA48-454C-AA9A-225E6B0CCD66}" type="presOf" srcId="{3B7FBDE5-1B5C-452E-BE92-E29C1FFAAD32}" destId="{57DC2397-C1ED-40D9-B5AC-F689401BBEEC}" srcOrd="0" destOrd="0" presId="urn:microsoft.com/office/officeart/2005/8/layout/cycle3"/>
    <dgm:cxn modelId="{FB2A7E83-66C2-4598-BD54-DE4B309C6BBF}" type="presOf" srcId="{0FF5F91C-411B-446B-8F39-3F2443F8C3F2}" destId="{800982DD-4B6F-4BF5-8BB5-E72B01419EB4}" srcOrd="0" destOrd="0" presId="urn:microsoft.com/office/officeart/2005/8/layout/cycle3"/>
    <dgm:cxn modelId="{503B9D5C-6985-44B1-9FA8-EF51D685DBD5}" type="presOf" srcId="{B416BD82-623A-4E12-8B38-07119EE8294D}" destId="{4972DD89-516F-49AF-AD0C-ABAA4BE71E80}" srcOrd="0" destOrd="0" presId="urn:microsoft.com/office/officeart/2005/8/layout/cycle3"/>
    <dgm:cxn modelId="{62DD9DC0-A978-4F1C-BB36-94B3AB95AE4E}" srcId="{9A6530D9-9012-4D51-B465-A564F09206D2}" destId="{61008C28-D830-48DC-BAC3-79E970905A99}" srcOrd="0" destOrd="0" parTransId="{83981FE2-D9DD-447F-A8DE-DE3082CCA9B7}" sibTransId="{0FF5F91C-411B-446B-8F39-3F2443F8C3F2}"/>
    <dgm:cxn modelId="{4FF2E9CE-9F22-407B-9209-05B627BF6D53}" type="presOf" srcId="{2041F952-CAC3-49CA-AA18-486BA8788BC4}" destId="{EFCB96D5-FC00-40F4-8F4A-963CB9FEF6FE}" srcOrd="0" destOrd="0" presId="urn:microsoft.com/office/officeart/2005/8/layout/cycle3"/>
    <dgm:cxn modelId="{F419FB9E-7CA9-4BC9-BDD9-EF286CF76AA7}" type="presOf" srcId="{61008C28-D830-48DC-BAC3-79E970905A99}" destId="{2838839C-CFB2-47A6-BFDC-62121F39DEDB}" srcOrd="0" destOrd="0" presId="urn:microsoft.com/office/officeart/2005/8/layout/cycle3"/>
    <dgm:cxn modelId="{6F66A099-47FB-4998-ABE7-DA041142A8FE}" type="presParOf" srcId="{893E3B56-37A1-488D-AD4B-97A45C9F1F1A}" destId="{D8D1316A-0766-43A9-A880-7E932C72BBB1}" srcOrd="0" destOrd="0" presId="urn:microsoft.com/office/officeart/2005/8/layout/cycle3"/>
    <dgm:cxn modelId="{CB98309C-48B0-4EB8-BE0A-2AD73F62A6B5}" type="presParOf" srcId="{D8D1316A-0766-43A9-A880-7E932C72BBB1}" destId="{2838839C-CFB2-47A6-BFDC-62121F39DEDB}" srcOrd="0" destOrd="0" presId="urn:microsoft.com/office/officeart/2005/8/layout/cycle3"/>
    <dgm:cxn modelId="{C4495617-2AEE-4EF5-9D18-2A136BCCF7FB}" type="presParOf" srcId="{D8D1316A-0766-43A9-A880-7E932C72BBB1}" destId="{800982DD-4B6F-4BF5-8BB5-E72B01419EB4}" srcOrd="1" destOrd="0" presId="urn:microsoft.com/office/officeart/2005/8/layout/cycle3"/>
    <dgm:cxn modelId="{4718C98B-57AB-4229-8196-4475F42188D8}" type="presParOf" srcId="{D8D1316A-0766-43A9-A880-7E932C72BBB1}" destId="{EFCB96D5-FC00-40F4-8F4A-963CB9FEF6FE}" srcOrd="2" destOrd="0" presId="urn:microsoft.com/office/officeart/2005/8/layout/cycle3"/>
    <dgm:cxn modelId="{1AF8CC1A-BEC7-4012-9C8D-2284A0D15287}" type="presParOf" srcId="{D8D1316A-0766-43A9-A880-7E932C72BBB1}" destId="{57DC2397-C1ED-40D9-B5AC-F689401BBEEC}" srcOrd="3" destOrd="0" presId="urn:microsoft.com/office/officeart/2005/8/layout/cycle3"/>
    <dgm:cxn modelId="{97ACD12C-0ADA-4146-B077-2EA13F209DA4}" type="presParOf" srcId="{D8D1316A-0766-43A9-A880-7E932C72BBB1}" destId="{A0EC2A39-D200-4407-8319-BAE6A0DE3B64}" srcOrd="4" destOrd="0" presId="urn:microsoft.com/office/officeart/2005/8/layout/cycle3"/>
    <dgm:cxn modelId="{79FC616A-BF4A-4072-A75A-B82B983062E8}" type="presParOf" srcId="{D8D1316A-0766-43A9-A880-7E932C72BBB1}" destId="{4972DD89-516F-49AF-AD0C-ABAA4BE71E8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11E0F-1FAB-4DA6-B104-8408A66581F7}">
      <dsp:nvSpPr>
        <dsp:cNvPr id="0" name=""/>
        <dsp:cNvSpPr/>
      </dsp:nvSpPr>
      <dsp:spPr>
        <a:xfrm>
          <a:off x="788669" y="0"/>
          <a:ext cx="8938260" cy="46926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5E421-C065-4182-8A1D-50627E29789A}">
      <dsp:nvSpPr>
        <dsp:cNvPr id="0" name=""/>
        <dsp:cNvSpPr/>
      </dsp:nvSpPr>
      <dsp:spPr>
        <a:xfrm>
          <a:off x="1765" y="1407795"/>
          <a:ext cx="1673709" cy="1877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1912 </a:t>
          </a:r>
        </a:p>
        <a:p>
          <a:pPr lvl="0" algn="ctr" defTabSz="800100">
            <a:lnSpc>
              <a:spcPct val="90000"/>
            </a:lnSpc>
            <a:spcBef>
              <a:spcPct val="0"/>
            </a:spcBef>
            <a:spcAft>
              <a:spcPct val="35000"/>
            </a:spcAft>
          </a:pPr>
          <a:r>
            <a:rPr lang="en-US" sz="1800" kern="1200" dirty="0" smtClean="0"/>
            <a:t>Federal Children’s Bureau</a:t>
          </a:r>
        </a:p>
      </dsp:txBody>
      <dsp:txXfrm>
        <a:off x="83469" y="1489499"/>
        <a:ext cx="1510301" cy="1713652"/>
      </dsp:txXfrm>
    </dsp:sp>
    <dsp:sp modelId="{973D6E26-783F-4132-8515-27282FEB396C}">
      <dsp:nvSpPr>
        <dsp:cNvPr id="0" name=""/>
        <dsp:cNvSpPr/>
      </dsp:nvSpPr>
      <dsp:spPr>
        <a:xfrm>
          <a:off x="1769437" y="1407795"/>
          <a:ext cx="1673709" cy="1877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1921 Sheppard-Towner Maternity &amp; Infancy Act</a:t>
          </a:r>
        </a:p>
      </dsp:txBody>
      <dsp:txXfrm>
        <a:off x="1851141" y="1489499"/>
        <a:ext cx="1510301" cy="1713652"/>
      </dsp:txXfrm>
    </dsp:sp>
    <dsp:sp modelId="{9EC42555-D88F-43B5-91A0-45DB8DC05841}">
      <dsp:nvSpPr>
        <dsp:cNvPr id="0" name=""/>
        <dsp:cNvSpPr/>
      </dsp:nvSpPr>
      <dsp:spPr>
        <a:xfrm>
          <a:off x="3537109" y="1407795"/>
          <a:ext cx="1673709" cy="1877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1935</a:t>
          </a:r>
        </a:p>
        <a:p>
          <a:pPr lvl="0" algn="ctr" defTabSz="800100">
            <a:lnSpc>
              <a:spcPct val="90000"/>
            </a:lnSpc>
            <a:spcBef>
              <a:spcPct val="0"/>
            </a:spcBef>
            <a:spcAft>
              <a:spcPct val="35000"/>
            </a:spcAft>
          </a:pPr>
          <a:r>
            <a:rPr lang="en-US" sz="1800" kern="1200" dirty="0" smtClean="0"/>
            <a:t>Title V of Social Security Act</a:t>
          </a:r>
        </a:p>
      </dsp:txBody>
      <dsp:txXfrm>
        <a:off x="3618813" y="1489499"/>
        <a:ext cx="1510301" cy="1713652"/>
      </dsp:txXfrm>
    </dsp:sp>
    <dsp:sp modelId="{64792966-F8F0-4003-9EBE-83F045EE93FD}">
      <dsp:nvSpPr>
        <dsp:cNvPr id="0" name=""/>
        <dsp:cNvSpPr/>
      </dsp:nvSpPr>
      <dsp:spPr>
        <a:xfrm>
          <a:off x="5304781" y="1407795"/>
          <a:ext cx="1673709" cy="1877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1981</a:t>
          </a:r>
        </a:p>
        <a:p>
          <a:pPr lvl="0" algn="ctr" defTabSz="800100">
            <a:lnSpc>
              <a:spcPct val="90000"/>
            </a:lnSpc>
            <a:spcBef>
              <a:spcPct val="0"/>
            </a:spcBef>
            <a:spcAft>
              <a:spcPct val="35000"/>
            </a:spcAft>
          </a:pPr>
          <a:r>
            <a:rPr lang="en-US" sz="1800" kern="1200" dirty="0" smtClean="0"/>
            <a:t>Block Granted </a:t>
          </a:r>
        </a:p>
      </dsp:txBody>
      <dsp:txXfrm>
        <a:off x="5386485" y="1489499"/>
        <a:ext cx="1510301" cy="1713652"/>
      </dsp:txXfrm>
    </dsp:sp>
    <dsp:sp modelId="{784DC66A-AA81-4BD2-B4FC-E2F3E3B082BE}">
      <dsp:nvSpPr>
        <dsp:cNvPr id="0" name=""/>
        <dsp:cNvSpPr/>
      </dsp:nvSpPr>
      <dsp:spPr>
        <a:xfrm>
          <a:off x="7072453" y="1407795"/>
          <a:ext cx="1673709" cy="1877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1989</a:t>
          </a:r>
        </a:p>
        <a:p>
          <a:pPr lvl="0" algn="ctr" defTabSz="800100">
            <a:lnSpc>
              <a:spcPct val="90000"/>
            </a:lnSpc>
            <a:spcBef>
              <a:spcPct val="0"/>
            </a:spcBef>
            <a:spcAft>
              <a:spcPct val="35000"/>
            </a:spcAft>
          </a:pPr>
          <a:r>
            <a:rPr lang="en-US" sz="1800" kern="1200" dirty="0" smtClean="0"/>
            <a:t>Omnibus Budget Reconciliation Act</a:t>
          </a:r>
          <a:endParaRPr lang="en-US" sz="1800" kern="1200" dirty="0"/>
        </a:p>
      </dsp:txBody>
      <dsp:txXfrm>
        <a:off x="7154157" y="1489499"/>
        <a:ext cx="1510301" cy="1713652"/>
      </dsp:txXfrm>
    </dsp:sp>
    <dsp:sp modelId="{011BADC8-9DDC-43E0-9798-C2FC804FA12D}">
      <dsp:nvSpPr>
        <dsp:cNvPr id="0" name=""/>
        <dsp:cNvSpPr/>
      </dsp:nvSpPr>
      <dsp:spPr>
        <a:xfrm>
          <a:off x="8840125" y="1407795"/>
          <a:ext cx="1673709" cy="1877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Today</a:t>
          </a:r>
        </a:p>
        <a:p>
          <a:pPr lvl="0" algn="ctr" defTabSz="800100">
            <a:lnSpc>
              <a:spcPct val="90000"/>
            </a:lnSpc>
            <a:spcBef>
              <a:spcPct val="0"/>
            </a:spcBef>
            <a:spcAft>
              <a:spcPct val="35000"/>
            </a:spcAft>
          </a:pPr>
          <a:r>
            <a:rPr lang="en-US" sz="1800" kern="1200" dirty="0" smtClean="0"/>
            <a:t>“MCH 3.0”</a:t>
          </a:r>
          <a:endParaRPr lang="en-US" sz="1800" kern="1200" dirty="0"/>
        </a:p>
      </dsp:txBody>
      <dsp:txXfrm>
        <a:off x="8921829" y="1489499"/>
        <a:ext cx="1510301" cy="171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4B871-3E59-467B-A04F-C07CAAD926D7}">
      <dsp:nvSpPr>
        <dsp:cNvPr id="0" name=""/>
        <dsp:cNvSpPr/>
      </dsp:nvSpPr>
      <dsp:spPr>
        <a:xfrm>
          <a:off x="649009" y="2598"/>
          <a:ext cx="2880493" cy="1728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Women/Maternal Health</a:t>
          </a:r>
          <a:endParaRPr lang="en-US" sz="2300" kern="1200" dirty="0"/>
        </a:p>
      </dsp:txBody>
      <dsp:txXfrm>
        <a:off x="733377" y="86966"/>
        <a:ext cx="2711757" cy="1559560"/>
      </dsp:txXfrm>
    </dsp:sp>
    <dsp:sp modelId="{69A091F1-BC6F-4FEB-A636-AB62D0CC15EB}">
      <dsp:nvSpPr>
        <dsp:cNvPr id="0" name=""/>
        <dsp:cNvSpPr/>
      </dsp:nvSpPr>
      <dsp:spPr>
        <a:xfrm>
          <a:off x="3817553" y="2598"/>
          <a:ext cx="2880493" cy="1728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Perinatal/Infant Health</a:t>
          </a:r>
          <a:endParaRPr lang="en-US" sz="2300" kern="1200" dirty="0"/>
        </a:p>
      </dsp:txBody>
      <dsp:txXfrm>
        <a:off x="3901921" y="86966"/>
        <a:ext cx="2711757" cy="1559560"/>
      </dsp:txXfrm>
    </dsp:sp>
    <dsp:sp modelId="{94DD7F7C-4E52-403A-93FC-78544CCD650D}">
      <dsp:nvSpPr>
        <dsp:cNvPr id="0" name=""/>
        <dsp:cNvSpPr/>
      </dsp:nvSpPr>
      <dsp:spPr>
        <a:xfrm>
          <a:off x="6986096" y="2598"/>
          <a:ext cx="2880493" cy="1728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Child Health</a:t>
          </a:r>
          <a:endParaRPr lang="en-US" sz="2300" kern="1200" dirty="0"/>
        </a:p>
      </dsp:txBody>
      <dsp:txXfrm>
        <a:off x="7070464" y="86966"/>
        <a:ext cx="2711757" cy="1559560"/>
      </dsp:txXfrm>
    </dsp:sp>
    <dsp:sp modelId="{B756B710-8846-40DE-8D9B-7848AA3B1ED7}">
      <dsp:nvSpPr>
        <dsp:cNvPr id="0" name=""/>
        <dsp:cNvSpPr/>
      </dsp:nvSpPr>
      <dsp:spPr>
        <a:xfrm>
          <a:off x="649009" y="2018944"/>
          <a:ext cx="2880493" cy="1728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Adolescent Health</a:t>
          </a:r>
          <a:endParaRPr lang="en-US" sz="2300" kern="1200" dirty="0"/>
        </a:p>
      </dsp:txBody>
      <dsp:txXfrm>
        <a:off x="733377" y="2103312"/>
        <a:ext cx="2711757" cy="1559560"/>
      </dsp:txXfrm>
    </dsp:sp>
    <dsp:sp modelId="{E58EE2DC-3854-4757-B19E-3A072E62FF93}">
      <dsp:nvSpPr>
        <dsp:cNvPr id="0" name=""/>
        <dsp:cNvSpPr/>
      </dsp:nvSpPr>
      <dsp:spPr>
        <a:xfrm>
          <a:off x="3817553" y="2018944"/>
          <a:ext cx="2880493" cy="1728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Children with Special Health Needs </a:t>
          </a:r>
        </a:p>
        <a:p>
          <a:pPr lvl="0" algn="ctr" defTabSz="1022350">
            <a:lnSpc>
              <a:spcPct val="90000"/>
            </a:lnSpc>
            <a:spcBef>
              <a:spcPct val="0"/>
            </a:spcBef>
            <a:spcAft>
              <a:spcPct val="35000"/>
            </a:spcAft>
          </a:pPr>
          <a:r>
            <a:rPr lang="en-US" sz="2300" kern="1200" dirty="0" smtClean="0"/>
            <a:t>(CYSHN)</a:t>
          </a:r>
          <a:endParaRPr lang="en-US" sz="2300" kern="1200" dirty="0"/>
        </a:p>
      </dsp:txBody>
      <dsp:txXfrm>
        <a:off x="3901921" y="2103312"/>
        <a:ext cx="2711757" cy="1559560"/>
      </dsp:txXfrm>
    </dsp:sp>
    <dsp:sp modelId="{3BD82CDF-9163-4463-8E4D-28526019EE3B}">
      <dsp:nvSpPr>
        <dsp:cNvPr id="0" name=""/>
        <dsp:cNvSpPr/>
      </dsp:nvSpPr>
      <dsp:spPr>
        <a:xfrm>
          <a:off x="6986096" y="2018944"/>
          <a:ext cx="2880493" cy="1728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Cross-Cutting/Systems Building</a:t>
          </a:r>
          <a:endParaRPr lang="en-US" sz="2300" kern="1200" dirty="0"/>
        </a:p>
      </dsp:txBody>
      <dsp:txXfrm>
        <a:off x="7070464" y="2103312"/>
        <a:ext cx="2711757" cy="1559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982DD-4B6F-4BF5-8BB5-E72B01419EB4}">
      <dsp:nvSpPr>
        <dsp:cNvPr id="0" name=""/>
        <dsp:cNvSpPr/>
      </dsp:nvSpPr>
      <dsp:spPr>
        <a:xfrm>
          <a:off x="3160229" y="-33812"/>
          <a:ext cx="5176597" cy="5176597"/>
        </a:xfrm>
        <a:prstGeom prst="circularArrow">
          <a:avLst>
            <a:gd name="adj1" fmla="val 5544"/>
            <a:gd name="adj2" fmla="val 330680"/>
            <a:gd name="adj3" fmla="val 13723606"/>
            <a:gd name="adj4" fmla="val 174178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8839C-CFB2-47A6-BFDC-62121F39DEDB}">
      <dsp:nvSpPr>
        <dsp:cNvPr id="0" name=""/>
        <dsp:cNvSpPr/>
      </dsp:nvSpPr>
      <dsp:spPr>
        <a:xfrm>
          <a:off x="4509282" y="2251"/>
          <a:ext cx="2478491" cy="123924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Year 1</a:t>
          </a:r>
        </a:p>
        <a:p>
          <a:pPr lvl="0" algn="ctr" defTabSz="666750">
            <a:lnSpc>
              <a:spcPct val="90000"/>
            </a:lnSpc>
            <a:spcBef>
              <a:spcPct val="0"/>
            </a:spcBef>
            <a:spcAft>
              <a:spcPct val="35000"/>
            </a:spcAft>
          </a:pPr>
          <a:r>
            <a:rPr lang="en-US" sz="1500" kern="1200" dirty="0" smtClean="0"/>
            <a:t>Needs Assessment Summary</a:t>
          </a:r>
        </a:p>
        <a:p>
          <a:pPr lvl="0" algn="ctr" defTabSz="666750">
            <a:lnSpc>
              <a:spcPct val="90000"/>
            </a:lnSpc>
            <a:spcBef>
              <a:spcPct val="0"/>
            </a:spcBef>
            <a:spcAft>
              <a:spcPct val="35000"/>
            </a:spcAft>
          </a:pPr>
          <a:r>
            <a:rPr lang="en-US" sz="1500" kern="1200" dirty="0" smtClean="0"/>
            <a:t>2016 Application / 2014 Annual Report</a:t>
          </a:r>
          <a:endParaRPr lang="en-US" sz="1500" kern="1200" dirty="0"/>
        </a:p>
      </dsp:txBody>
      <dsp:txXfrm>
        <a:off x="4569777" y="62746"/>
        <a:ext cx="2357501" cy="1118255"/>
      </dsp:txXfrm>
    </dsp:sp>
    <dsp:sp modelId="{EFCB96D5-FC00-40F4-8F4A-963CB9FEF6FE}">
      <dsp:nvSpPr>
        <dsp:cNvPr id="0" name=""/>
        <dsp:cNvSpPr/>
      </dsp:nvSpPr>
      <dsp:spPr>
        <a:xfrm>
          <a:off x="6782219" y="1535186"/>
          <a:ext cx="2478491" cy="123924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Year 2</a:t>
          </a:r>
        </a:p>
        <a:p>
          <a:pPr lvl="0" algn="ctr" defTabSz="666750">
            <a:lnSpc>
              <a:spcPct val="90000"/>
            </a:lnSpc>
            <a:spcBef>
              <a:spcPct val="0"/>
            </a:spcBef>
            <a:spcAft>
              <a:spcPct val="35000"/>
            </a:spcAft>
          </a:pPr>
          <a:r>
            <a:rPr lang="en-US" sz="1500" kern="1200" dirty="0" smtClean="0"/>
            <a:t>2017 Application / 2015 Annual Report</a:t>
          </a:r>
        </a:p>
      </dsp:txBody>
      <dsp:txXfrm>
        <a:off x="6842714" y="1595681"/>
        <a:ext cx="2357501" cy="1118255"/>
      </dsp:txXfrm>
    </dsp:sp>
    <dsp:sp modelId="{57DC2397-C1ED-40D9-B5AC-F689401BBEEC}">
      <dsp:nvSpPr>
        <dsp:cNvPr id="0" name=""/>
        <dsp:cNvSpPr/>
      </dsp:nvSpPr>
      <dsp:spPr>
        <a:xfrm>
          <a:off x="6299887" y="3502616"/>
          <a:ext cx="2478491" cy="123924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Year 3</a:t>
          </a:r>
        </a:p>
        <a:p>
          <a:pPr lvl="0" algn="ctr" defTabSz="666750">
            <a:lnSpc>
              <a:spcPct val="90000"/>
            </a:lnSpc>
            <a:spcBef>
              <a:spcPct val="0"/>
            </a:spcBef>
            <a:spcAft>
              <a:spcPct val="35000"/>
            </a:spcAft>
          </a:pPr>
          <a:r>
            <a:rPr lang="en-US" sz="1500" kern="1200" dirty="0" smtClean="0"/>
            <a:t>2018 Application / 2016 Annual Report</a:t>
          </a:r>
          <a:endParaRPr lang="en-US" sz="1500" kern="1200" dirty="0"/>
        </a:p>
      </dsp:txBody>
      <dsp:txXfrm>
        <a:off x="6360382" y="3563111"/>
        <a:ext cx="2357501" cy="1118255"/>
      </dsp:txXfrm>
    </dsp:sp>
    <dsp:sp modelId="{A0EC2A39-D200-4407-8319-BAE6A0DE3B64}">
      <dsp:nvSpPr>
        <dsp:cNvPr id="0" name=""/>
        <dsp:cNvSpPr/>
      </dsp:nvSpPr>
      <dsp:spPr>
        <a:xfrm>
          <a:off x="2508693" y="3466095"/>
          <a:ext cx="2478491" cy="1239245"/>
        </a:xfrm>
        <a:prstGeom prst="roundRect">
          <a:avLst/>
        </a:prstGeom>
        <a:solidFill>
          <a:srgbClr val="78BE2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Year 4</a:t>
          </a:r>
        </a:p>
        <a:p>
          <a:pPr lvl="0" algn="ctr" defTabSz="666750">
            <a:lnSpc>
              <a:spcPct val="90000"/>
            </a:lnSpc>
            <a:spcBef>
              <a:spcPct val="0"/>
            </a:spcBef>
            <a:spcAft>
              <a:spcPct val="35000"/>
            </a:spcAft>
          </a:pPr>
          <a:r>
            <a:rPr lang="en-US" sz="1500" kern="1200" dirty="0" smtClean="0"/>
            <a:t>2019 Application / 2017 Annual Report</a:t>
          </a:r>
          <a:endParaRPr lang="en-US" sz="1500" kern="1200" dirty="0"/>
        </a:p>
      </dsp:txBody>
      <dsp:txXfrm>
        <a:off x="2569188" y="3526590"/>
        <a:ext cx="2357501" cy="1118255"/>
      </dsp:txXfrm>
    </dsp:sp>
    <dsp:sp modelId="{4972DD89-516F-49AF-AD0C-ABAA4BE71E80}">
      <dsp:nvSpPr>
        <dsp:cNvPr id="0" name=""/>
        <dsp:cNvSpPr/>
      </dsp:nvSpPr>
      <dsp:spPr>
        <a:xfrm>
          <a:off x="2181557" y="1608224"/>
          <a:ext cx="2478491" cy="123924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Year 5</a:t>
          </a:r>
        </a:p>
        <a:p>
          <a:pPr lvl="0" algn="ctr" defTabSz="666750">
            <a:lnSpc>
              <a:spcPct val="90000"/>
            </a:lnSpc>
            <a:spcBef>
              <a:spcPct val="0"/>
            </a:spcBef>
            <a:spcAft>
              <a:spcPct val="35000"/>
            </a:spcAft>
          </a:pPr>
          <a:r>
            <a:rPr lang="en-US" sz="1500" kern="1200" dirty="0" smtClean="0"/>
            <a:t>2020 Application / 2018 Annual Report</a:t>
          </a:r>
          <a:endParaRPr lang="en-US" sz="1500" kern="1200" dirty="0"/>
        </a:p>
      </dsp:txBody>
      <dsp:txXfrm>
        <a:off x="2242052" y="1668719"/>
        <a:ext cx="2357501" cy="11182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1/15/2019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1/15/2019</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06EE8-CBF2-4BDF-8CE1-27A5BB8D0E4A}" type="slidenum">
              <a:rPr lang="en-US" smtClean="0"/>
              <a:t>12</a:t>
            </a:fld>
            <a:endParaRPr lang="en-US"/>
          </a:p>
        </p:txBody>
      </p:sp>
    </p:spTree>
    <p:extLst>
      <p:ext uri="{BB962C8B-B14F-4D97-AF65-F5344CB8AC3E}">
        <p14:creationId xmlns:p14="http://schemas.microsoft.com/office/powerpoint/2010/main" val="310442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43081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53476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93549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93046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algn="l"/>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5633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46882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20594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428567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281002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00614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395256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227475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44</a:t>
            </a:fld>
            <a:endParaRPr lang="en-US" dirty="0"/>
          </a:p>
        </p:txBody>
      </p:sp>
    </p:spTree>
    <p:extLst>
      <p:ext uri="{BB962C8B-B14F-4D97-AF65-F5344CB8AC3E}">
        <p14:creationId xmlns:p14="http://schemas.microsoft.com/office/powerpoint/2010/main" val="332392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49741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55448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85923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76121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40523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58219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Data-Driven Decisions</a:t>
            </a:r>
          </a:p>
        </p:txBody>
      </p:sp>
      <p:sp>
        <p:nvSpPr>
          <p:cNvPr id="4" name="Slide Number Placeholder 3"/>
          <p:cNvSpPr>
            <a:spLocks noGrp="1"/>
          </p:cNvSpPr>
          <p:nvPr>
            <p:ph type="sldNum" sz="quarter" idx="10"/>
          </p:nvPr>
        </p:nvSpPr>
        <p:spPr/>
        <p:txBody>
          <a:bodyPr/>
          <a:lstStyle/>
          <a:p>
            <a:fld id="{80706EE8-CBF2-4BDF-8CE1-27A5BB8D0E4A}" type="slidenum">
              <a:rPr lang="en-US" smtClean="0"/>
              <a:t>10</a:t>
            </a:fld>
            <a:endParaRPr lang="en-US"/>
          </a:p>
        </p:txBody>
      </p:sp>
    </p:spTree>
    <p:extLst>
      <p:ext uri="{BB962C8B-B14F-4D97-AF65-F5344CB8AC3E}">
        <p14:creationId xmlns:p14="http://schemas.microsoft.com/office/powerpoint/2010/main" val="74176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1/15/2019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1/15/2019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1/15/2019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1/15/2019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1/15/2019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1/15/2019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1/15/2019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1/15/2019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1/15/2019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1/15/2019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1/15/2019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1/15/2019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1/15/2019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1/15/2019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1/15/2019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1/15/2019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1/15/2019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1/15/2019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1/15/2019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1/15/2019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1/15/2019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1/15/2019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1/15/2019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1/15/2019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1/15/2019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04834-FFDB-40B1-85B2-8B2236465067}"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0804A-6567-42EB-9005-66818DFC6A58}" type="slidenum">
              <a:rPr lang="en-US" smtClean="0"/>
              <a:t>‹#›</a:t>
            </a:fld>
            <a:endParaRPr lang="en-US"/>
          </a:p>
        </p:txBody>
      </p:sp>
    </p:spTree>
    <p:extLst>
      <p:ext uri="{BB962C8B-B14F-4D97-AF65-F5344CB8AC3E}">
        <p14:creationId xmlns:p14="http://schemas.microsoft.com/office/powerpoint/2010/main" val="320964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1/15/2019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1/15/2019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1/15/2019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1/15/2019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1/15/2019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0" r:id="rId50"/>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23.emf"/><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mailto:molly.meyer@state.mn.us" TargetMode="External"/><Relationship Id="rId2" Type="http://schemas.openxmlformats.org/officeDocument/2006/relationships/hyperlink" Target="mailto:blair.h.olson@state.mn.us" TargetMode="External"/><Relationship Id="rId1" Type="http://schemas.openxmlformats.org/officeDocument/2006/relationships/slideLayout" Target="../slideLayouts/slideLayout48.xml"/><Relationship Id="rId4" Type="http://schemas.openxmlformats.org/officeDocument/2006/relationships/hyperlink" Target="mailto:sarah.cox@state.mn.u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smtClean="0"/>
              <a:t>Title V Maternal &amp; Child Health Needs Assessment</a:t>
            </a:r>
            <a:br>
              <a:rPr lang="en-US" dirty="0" smtClean="0"/>
            </a:br>
            <a:r>
              <a:rPr lang="en-US" dirty="0" smtClean="0"/>
              <a:t>Discovery Survey Results</a:t>
            </a:r>
            <a:endParaRPr lang="en-US" dirty="0"/>
          </a:p>
        </p:txBody>
      </p:sp>
      <p:sp>
        <p:nvSpPr>
          <p:cNvPr id="2" name="Text Placeholder 1"/>
          <p:cNvSpPr>
            <a:spLocks noGrp="1"/>
          </p:cNvSpPr>
          <p:nvPr>
            <p:ph type="body" sz="quarter" idx="14"/>
          </p:nvPr>
        </p:nvSpPr>
        <p:spPr/>
        <p:txBody>
          <a:bodyPr>
            <a:normAutofit/>
          </a:bodyPr>
          <a:lstStyle/>
          <a:p>
            <a:r>
              <a:rPr lang="en-US" dirty="0" smtClean="0"/>
              <a:t>Presented by: Sarah Cox, Molly Meyer, and Blair Harrison</a:t>
            </a:r>
          </a:p>
          <a:p>
            <a:r>
              <a:rPr lang="en-US" dirty="0" smtClean="0"/>
              <a:t>December 14</a:t>
            </a:r>
            <a:r>
              <a:rPr lang="en-US" baseline="30000" dirty="0" smtClean="0"/>
              <a:t>th</a:t>
            </a:r>
            <a:r>
              <a:rPr lang="en-US" dirty="0" smtClean="0"/>
              <a:t>, 2018</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3044808" y="2907831"/>
            <a:ext cx="6085492" cy="914400"/>
          </a:xfrm>
        </p:spPr>
        <p:txBody>
          <a:bodyPr>
            <a:normAutofit/>
          </a:bodyPr>
          <a:lstStyle/>
          <a:p>
            <a:r>
              <a:rPr lang="en-US" sz="6000" dirty="0">
                <a:solidFill>
                  <a:schemeClr val="bg1"/>
                </a:solidFill>
              </a:rPr>
              <a:t>Guiding </a:t>
            </a:r>
            <a:r>
              <a:rPr lang="en-US" sz="6000" dirty="0" smtClean="0">
                <a:solidFill>
                  <a:schemeClr val="bg1"/>
                </a:solidFill>
              </a:rPr>
              <a:t>Principles</a:t>
            </a:r>
            <a:endParaRPr lang="en-US" sz="6000" dirty="0"/>
          </a:p>
        </p:txBody>
      </p:sp>
      <p:sp>
        <p:nvSpPr>
          <p:cNvPr id="3" name="TextBox 2"/>
          <p:cNvSpPr txBox="1"/>
          <p:nvPr/>
        </p:nvSpPr>
        <p:spPr>
          <a:xfrm>
            <a:off x="290460" y="151089"/>
            <a:ext cx="3676286" cy="369332"/>
          </a:xfrm>
          <a:prstGeom prst="rect">
            <a:avLst/>
          </a:prstGeom>
          <a:noFill/>
        </p:spPr>
        <p:txBody>
          <a:bodyPr wrap="square" rtlCol="0">
            <a:spAutoFit/>
          </a:bodyPr>
          <a:lstStyle/>
          <a:p>
            <a:r>
              <a:rPr lang="en-US" dirty="0" smtClean="0">
                <a:solidFill>
                  <a:schemeClr val="accent1">
                    <a:lumMod val="60000"/>
                    <a:lumOff val="40000"/>
                  </a:schemeClr>
                </a:solidFill>
              </a:rPr>
              <a:t>Stakeholder engagement &amp; planning</a:t>
            </a:r>
            <a:endParaRPr lang="en-US" dirty="0">
              <a:solidFill>
                <a:schemeClr val="accent1">
                  <a:lumMod val="60000"/>
                  <a:lumOff val="40000"/>
                </a:schemeClr>
              </a:solidFill>
            </a:endParaRPr>
          </a:p>
        </p:txBody>
      </p:sp>
      <p:sp>
        <p:nvSpPr>
          <p:cNvPr id="4" name="TextBox 3"/>
          <p:cNvSpPr txBox="1"/>
          <p:nvPr/>
        </p:nvSpPr>
        <p:spPr>
          <a:xfrm>
            <a:off x="548989" y="1117657"/>
            <a:ext cx="3417757" cy="369332"/>
          </a:xfrm>
          <a:prstGeom prst="rect">
            <a:avLst/>
          </a:prstGeom>
          <a:noFill/>
        </p:spPr>
        <p:txBody>
          <a:bodyPr wrap="square" rtlCol="0">
            <a:spAutoFit/>
          </a:bodyPr>
          <a:lstStyle/>
          <a:p>
            <a:r>
              <a:rPr lang="en-US" dirty="0" smtClean="0">
                <a:solidFill>
                  <a:schemeClr val="accent1">
                    <a:lumMod val="60000"/>
                    <a:lumOff val="40000"/>
                  </a:schemeClr>
                </a:solidFill>
              </a:rPr>
              <a:t>Ranking criteria</a:t>
            </a:r>
            <a:endParaRPr lang="en-US" dirty="0">
              <a:solidFill>
                <a:schemeClr val="accent1">
                  <a:lumMod val="60000"/>
                  <a:lumOff val="40000"/>
                </a:schemeClr>
              </a:solidFill>
            </a:endParaRPr>
          </a:p>
        </p:txBody>
      </p:sp>
      <p:sp>
        <p:nvSpPr>
          <p:cNvPr id="5" name="TextBox 4"/>
          <p:cNvSpPr txBox="1"/>
          <p:nvPr/>
        </p:nvSpPr>
        <p:spPr>
          <a:xfrm>
            <a:off x="2697673" y="1719505"/>
            <a:ext cx="3417757" cy="369332"/>
          </a:xfrm>
          <a:prstGeom prst="rect">
            <a:avLst/>
          </a:prstGeom>
          <a:noFill/>
        </p:spPr>
        <p:txBody>
          <a:bodyPr wrap="square" rtlCol="0">
            <a:spAutoFit/>
          </a:bodyPr>
          <a:lstStyle/>
          <a:p>
            <a:r>
              <a:rPr lang="en-US" dirty="0" smtClean="0">
                <a:solidFill>
                  <a:schemeClr val="accent1">
                    <a:lumMod val="60000"/>
                    <a:lumOff val="40000"/>
                  </a:schemeClr>
                </a:solidFill>
              </a:rPr>
              <a:t>Numeracy considerations</a:t>
            </a:r>
            <a:endParaRPr lang="en-US" dirty="0">
              <a:solidFill>
                <a:schemeClr val="accent1">
                  <a:lumMod val="60000"/>
                  <a:lumOff val="40000"/>
                </a:schemeClr>
              </a:solidFill>
            </a:endParaRPr>
          </a:p>
        </p:txBody>
      </p:sp>
      <p:sp>
        <p:nvSpPr>
          <p:cNvPr id="6" name="TextBox 5"/>
          <p:cNvSpPr txBox="1"/>
          <p:nvPr/>
        </p:nvSpPr>
        <p:spPr>
          <a:xfrm>
            <a:off x="9463721" y="5469683"/>
            <a:ext cx="3417757" cy="369332"/>
          </a:xfrm>
          <a:prstGeom prst="rect">
            <a:avLst/>
          </a:prstGeom>
          <a:noFill/>
        </p:spPr>
        <p:txBody>
          <a:bodyPr wrap="square" rtlCol="0">
            <a:spAutoFit/>
          </a:bodyPr>
          <a:lstStyle/>
          <a:p>
            <a:r>
              <a:rPr lang="en-US" dirty="0" smtClean="0">
                <a:solidFill>
                  <a:schemeClr val="accent1">
                    <a:lumMod val="60000"/>
                    <a:lumOff val="40000"/>
                  </a:schemeClr>
                </a:solidFill>
              </a:rPr>
              <a:t>Tribal engagement</a:t>
            </a:r>
            <a:endParaRPr lang="en-US" dirty="0">
              <a:solidFill>
                <a:schemeClr val="accent1">
                  <a:lumMod val="60000"/>
                  <a:lumOff val="40000"/>
                </a:schemeClr>
              </a:solidFill>
            </a:endParaRPr>
          </a:p>
        </p:txBody>
      </p:sp>
      <p:sp>
        <p:nvSpPr>
          <p:cNvPr id="7" name="TextBox 6"/>
          <p:cNvSpPr txBox="1"/>
          <p:nvPr/>
        </p:nvSpPr>
        <p:spPr>
          <a:xfrm>
            <a:off x="6339932" y="5955333"/>
            <a:ext cx="3417757" cy="369332"/>
          </a:xfrm>
          <a:prstGeom prst="rect">
            <a:avLst/>
          </a:prstGeom>
          <a:noFill/>
        </p:spPr>
        <p:txBody>
          <a:bodyPr wrap="square" rtlCol="0">
            <a:spAutoFit/>
          </a:bodyPr>
          <a:lstStyle/>
          <a:p>
            <a:r>
              <a:rPr lang="en-US" dirty="0" smtClean="0">
                <a:solidFill>
                  <a:schemeClr val="accent1">
                    <a:lumMod val="60000"/>
                    <a:lumOff val="40000"/>
                  </a:schemeClr>
                </a:solidFill>
              </a:rPr>
              <a:t>Research questions</a:t>
            </a:r>
            <a:endParaRPr lang="en-US" dirty="0">
              <a:solidFill>
                <a:schemeClr val="accent1">
                  <a:lumMod val="60000"/>
                  <a:lumOff val="40000"/>
                </a:schemeClr>
              </a:solidFill>
            </a:endParaRPr>
          </a:p>
        </p:txBody>
      </p:sp>
      <p:sp>
        <p:nvSpPr>
          <p:cNvPr id="8" name="TextBox 7"/>
          <p:cNvSpPr txBox="1"/>
          <p:nvPr/>
        </p:nvSpPr>
        <p:spPr>
          <a:xfrm>
            <a:off x="8242092" y="4989439"/>
            <a:ext cx="3417757" cy="369332"/>
          </a:xfrm>
          <a:prstGeom prst="rect">
            <a:avLst/>
          </a:prstGeom>
          <a:noFill/>
        </p:spPr>
        <p:txBody>
          <a:bodyPr wrap="square" rtlCol="0">
            <a:spAutoFit/>
          </a:bodyPr>
          <a:lstStyle/>
          <a:p>
            <a:r>
              <a:rPr lang="en-US" dirty="0" smtClean="0">
                <a:solidFill>
                  <a:schemeClr val="accent1">
                    <a:lumMod val="60000"/>
                    <a:lumOff val="40000"/>
                  </a:schemeClr>
                </a:solidFill>
              </a:rPr>
              <a:t>Branding</a:t>
            </a:r>
            <a:endParaRPr lang="en-US" dirty="0">
              <a:solidFill>
                <a:schemeClr val="accent1">
                  <a:lumMod val="60000"/>
                  <a:lumOff val="40000"/>
                </a:schemeClr>
              </a:solidFill>
            </a:endParaRPr>
          </a:p>
        </p:txBody>
      </p:sp>
      <p:sp>
        <p:nvSpPr>
          <p:cNvPr id="9" name="TextBox 8"/>
          <p:cNvSpPr txBox="1"/>
          <p:nvPr/>
        </p:nvSpPr>
        <p:spPr>
          <a:xfrm>
            <a:off x="9463568" y="3498462"/>
            <a:ext cx="3417757" cy="369332"/>
          </a:xfrm>
          <a:prstGeom prst="rect">
            <a:avLst/>
          </a:prstGeom>
          <a:noFill/>
        </p:spPr>
        <p:txBody>
          <a:bodyPr wrap="square" rtlCol="0">
            <a:spAutoFit/>
          </a:bodyPr>
          <a:lstStyle/>
          <a:p>
            <a:r>
              <a:rPr lang="en-US" dirty="0" smtClean="0">
                <a:solidFill>
                  <a:schemeClr val="accent1">
                    <a:lumMod val="60000"/>
                    <a:lumOff val="40000"/>
                  </a:schemeClr>
                </a:solidFill>
              </a:rPr>
              <a:t>Ongoing evaluation</a:t>
            </a:r>
            <a:endParaRPr lang="en-US" dirty="0">
              <a:solidFill>
                <a:schemeClr val="accent1">
                  <a:lumMod val="60000"/>
                  <a:lumOff val="40000"/>
                </a:schemeClr>
              </a:solidFill>
            </a:endParaRPr>
          </a:p>
        </p:txBody>
      </p:sp>
      <p:sp>
        <p:nvSpPr>
          <p:cNvPr id="10" name="TextBox 9"/>
          <p:cNvSpPr txBox="1"/>
          <p:nvPr/>
        </p:nvSpPr>
        <p:spPr>
          <a:xfrm>
            <a:off x="1334125" y="2650975"/>
            <a:ext cx="3417757" cy="369332"/>
          </a:xfrm>
          <a:prstGeom prst="rect">
            <a:avLst/>
          </a:prstGeom>
          <a:noFill/>
        </p:spPr>
        <p:txBody>
          <a:bodyPr wrap="square" rtlCol="0">
            <a:spAutoFit/>
          </a:bodyPr>
          <a:lstStyle/>
          <a:p>
            <a:r>
              <a:rPr lang="en-US" dirty="0" smtClean="0">
                <a:solidFill>
                  <a:schemeClr val="accent1">
                    <a:lumMod val="60000"/>
                    <a:lumOff val="40000"/>
                  </a:schemeClr>
                </a:solidFill>
              </a:rPr>
              <a:t>Theoretical frameworks?</a:t>
            </a:r>
            <a:endParaRPr lang="en-US" dirty="0">
              <a:solidFill>
                <a:schemeClr val="accent1">
                  <a:lumMod val="60000"/>
                  <a:lumOff val="40000"/>
                </a:schemeClr>
              </a:solidFill>
            </a:endParaRPr>
          </a:p>
        </p:txBody>
      </p:sp>
      <p:sp>
        <p:nvSpPr>
          <p:cNvPr id="11" name="TextBox 10"/>
          <p:cNvSpPr txBox="1"/>
          <p:nvPr/>
        </p:nvSpPr>
        <p:spPr>
          <a:xfrm>
            <a:off x="82446" y="3870813"/>
            <a:ext cx="3417757" cy="523220"/>
          </a:xfrm>
          <a:prstGeom prst="rect">
            <a:avLst/>
          </a:prstGeom>
          <a:noFill/>
        </p:spPr>
        <p:txBody>
          <a:bodyPr wrap="square" rtlCol="0">
            <a:spAutoFit/>
          </a:bodyPr>
          <a:lstStyle/>
          <a:p>
            <a:r>
              <a:rPr lang="en-US" sz="2800" dirty="0">
                <a:solidFill>
                  <a:schemeClr val="accent3">
                    <a:lumMod val="40000"/>
                    <a:lumOff val="60000"/>
                  </a:schemeClr>
                </a:solidFill>
              </a:rPr>
              <a:t>Transparency</a:t>
            </a:r>
          </a:p>
        </p:txBody>
      </p:sp>
      <p:sp>
        <p:nvSpPr>
          <p:cNvPr id="12" name="TextBox 11"/>
          <p:cNvSpPr txBox="1"/>
          <p:nvPr/>
        </p:nvSpPr>
        <p:spPr>
          <a:xfrm>
            <a:off x="2697673" y="5509418"/>
            <a:ext cx="3949908" cy="369332"/>
          </a:xfrm>
          <a:prstGeom prst="rect">
            <a:avLst/>
          </a:prstGeom>
          <a:noFill/>
        </p:spPr>
        <p:txBody>
          <a:bodyPr wrap="square" rtlCol="0">
            <a:spAutoFit/>
          </a:bodyPr>
          <a:lstStyle/>
          <a:p>
            <a:r>
              <a:rPr lang="en-US" dirty="0" smtClean="0">
                <a:solidFill>
                  <a:schemeClr val="accent1">
                    <a:lumMod val="60000"/>
                    <a:lumOff val="40000"/>
                  </a:schemeClr>
                </a:solidFill>
              </a:rPr>
              <a:t>How to document what we are doing</a:t>
            </a:r>
            <a:endParaRPr lang="en-US" dirty="0">
              <a:solidFill>
                <a:schemeClr val="accent1">
                  <a:lumMod val="60000"/>
                  <a:lumOff val="40000"/>
                </a:schemeClr>
              </a:solidFill>
            </a:endParaRPr>
          </a:p>
        </p:txBody>
      </p:sp>
      <p:sp>
        <p:nvSpPr>
          <p:cNvPr id="13" name="TextBox 12"/>
          <p:cNvSpPr txBox="1"/>
          <p:nvPr/>
        </p:nvSpPr>
        <p:spPr>
          <a:xfrm>
            <a:off x="2387132" y="4566316"/>
            <a:ext cx="3417757" cy="369332"/>
          </a:xfrm>
          <a:prstGeom prst="rect">
            <a:avLst/>
          </a:prstGeom>
          <a:noFill/>
        </p:spPr>
        <p:txBody>
          <a:bodyPr wrap="square" rtlCol="0">
            <a:spAutoFit/>
          </a:bodyPr>
          <a:lstStyle/>
          <a:p>
            <a:r>
              <a:rPr lang="en-US" dirty="0" smtClean="0">
                <a:solidFill>
                  <a:schemeClr val="accent1">
                    <a:lumMod val="60000"/>
                    <a:lumOff val="40000"/>
                  </a:schemeClr>
                </a:solidFill>
              </a:rPr>
              <a:t>Communications plan</a:t>
            </a:r>
            <a:endParaRPr lang="en-US" dirty="0">
              <a:solidFill>
                <a:schemeClr val="accent1">
                  <a:lumMod val="60000"/>
                  <a:lumOff val="40000"/>
                </a:schemeClr>
              </a:solidFill>
            </a:endParaRPr>
          </a:p>
        </p:txBody>
      </p:sp>
      <p:sp>
        <p:nvSpPr>
          <p:cNvPr id="14" name="TextBox 13"/>
          <p:cNvSpPr txBox="1"/>
          <p:nvPr/>
        </p:nvSpPr>
        <p:spPr>
          <a:xfrm>
            <a:off x="325463" y="6302483"/>
            <a:ext cx="3417757" cy="369332"/>
          </a:xfrm>
          <a:prstGeom prst="rect">
            <a:avLst/>
          </a:prstGeom>
          <a:noFill/>
        </p:spPr>
        <p:txBody>
          <a:bodyPr wrap="square" rtlCol="0">
            <a:spAutoFit/>
          </a:bodyPr>
          <a:lstStyle/>
          <a:p>
            <a:r>
              <a:rPr lang="en-US" dirty="0" smtClean="0">
                <a:solidFill>
                  <a:schemeClr val="accent1">
                    <a:lumMod val="60000"/>
                    <a:lumOff val="40000"/>
                  </a:schemeClr>
                </a:solidFill>
              </a:rPr>
              <a:t>Prioritization methods</a:t>
            </a:r>
            <a:endParaRPr lang="en-US" dirty="0">
              <a:solidFill>
                <a:schemeClr val="accent1">
                  <a:lumMod val="60000"/>
                  <a:lumOff val="40000"/>
                </a:schemeClr>
              </a:solidFill>
            </a:endParaRPr>
          </a:p>
        </p:txBody>
      </p:sp>
      <p:sp>
        <p:nvSpPr>
          <p:cNvPr id="17" name="TextBox 16"/>
          <p:cNvSpPr txBox="1"/>
          <p:nvPr/>
        </p:nvSpPr>
        <p:spPr>
          <a:xfrm>
            <a:off x="6372601" y="4427841"/>
            <a:ext cx="3417757" cy="369332"/>
          </a:xfrm>
          <a:prstGeom prst="rect">
            <a:avLst/>
          </a:prstGeom>
          <a:noFill/>
        </p:spPr>
        <p:txBody>
          <a:bodyPr wrap="square" rtlCol="0">
            <a:spAutoFit/>
          </a:bodyPr>
          <a:lstStyle/>
          <a:p>
            <a:r>
              <a:rPr lang="en-US" dirty="0" smtClean="0">
                <a:solidFill>
                  <a:schemeClr val="accent1">
                    <a:lumMod val="60000"/>
                    <a:lumOff val="40000"/>
                  </a:schemeClr>
                </a:solidFill>
              </a:rPr>
              <a:t>Parent engagement</a:t>
            </a:r>
            <a:endParaRPr lang="en-US" dirty="0">
              <a:solidFill>
                <a:schemeClr val="accent1">
                  <a:lumMod val="60000"/>
                  <a:lumOff val="40000"/>
                </a:schemeClr>
              </a:solidFill>
            </a:endParaRPr>
          </a:p>
        </p:txBody>
      </p:sp>
      <p:sp>
        <p:nvSpPr>
          <p:cNvPr id="18" name="TextBox 17"/>
          <p:cNvSpPr txBox="1"/>
          <p:nvPr/>
        </p:nvSpPr>
        <p:spPr>
          <a:xfrm>
            <a:off x="7322695" y="1028686"/>
            <a:ext cx="4027357" cy="369332"/>
          </a:xfrm>
          <a:prstGeom prst="rect">
            <a:avLst/>
          </a:prstGeom>
          <a:noFill/>
        </p:spPr>
        <p:txBody>
          <a:bodyPr wrap="square" rtlCol="0">
            <a:spAutoFit/>
          </a:bodyPr>
          <a:lstStyle/>
          <a:p>
            <a:r>
              <a:rPr lang="en-US" dirty="0">
                <a:solidFill>
                  <a:schemeClr val="accent1">
                    <a:lumMod val="60000"/>
                    <a:lumOff val="40000"/>
                  </a:schemeClr>
                </a:solidFill>
              </a:rPr>
              <a:t>Input </a:t>
            </a:r>
            <a:r>
              <a:rPr lang="en-US">
                <a:solidFill>
                  <a:schemeClr val="accent1">
                    <a:lumMod val="60000"/>
                    <a:lumOff val="40000"/>
                  </a:schemeClr>
                </a:solidFill>
              </a:rPr>
              <a:t>from vulnerable </a:t>
            </a:r>
            <a:r>
              <a:rPr lang="en-US" dirty="0">
                <a:solidFill>
                  <a:schemeClr val="accent1">
                    <a:lumMod val="60000"/>
                    <a:lumOff val="40000"/>
                  </a:schemeClr>
                </a:solidFill>
              </a:rPr>
              <a:t>populations</a:t>
            </a:r>
          </a:p>
        </p:txBody>
      </p:sp>
      <p:sp>
        <p:nvSpPr>
          <p:cNvPr id="19" name="TextBox 18"/>
          <p:cNvSpPr txBox="1"/>
          <p:nvPr/>
        </p:nvSpPr>
        <p:spPr>
          <a:xfrm>
            <a:off x="10353892" y="324731"/>
            <a:ext cx="3417757" cy="369332"/>
          </a:xfrm>
          <a:prstGeom prst="rect">
            <a:avLst/>
          </a:prstGeom>
          <a:noFill/>
        </p:spPr>
        <p:txBody>
          <a:bodyPr wrap="square" rtlCol="0">
            <a:spAutoFit/>
          </a:bodyPr>
          <a:lstStyle/>
          <a:p>
            <a:r>
              <a:rPr lang="en-US" dirty="0" smtClean="0">
                <a:solidFill>
                  <a:schemeClr val="accent1">
                    <a:lumMod val="60000"/>
                    <a:lumOff val="40000"/>
                  </a:schemeClr>
                </a:solidFill>
              </a:rPr>
              <a:t>Translation</a:t>
            </a:r>
            <a:endParaRPr lang="en-US" dirty="0">
              <a:solidFill>
                <a:schemeClr val="accent1">
                  <a:lumMod val="60000"/>
                  <a:lumOff val="40000"/>
                </a:schemeClr>
              </a:solidFill>
            </a:endParaRPr>
          </a:p>
        </p:txBody>
      </p:sp>
      <p:sp>
        <p:nvSpPr>
          <p:cNvPr id="21" name="TextBox 20"/>
          <p:cNvSpPr txBox="1"/>
          <p:nvPr/>
        </p:nvSpPr>
        <p:spPr>
          <a:xfrm>
            <a:off x="9945973" y="4514750"/>
            <a:ext cx="3417757" cy="369332"/>
          </a:xfrm>
          <a:prstGeom prst="rect">
            <a:avLst/>
          </a:prstGeom>
          <a:noFill/>
        </p:spPr>
        <p:txBody>
          <a:bodyPr wrap="square" rtlCol="0">
            <a:spAutoFit/>
          </a:bodyPr>
          <a:lstStyle/>
          <a:p>
            <a:r>
              <a:rPr lang="en-US" dirty="0" smtClean="0">
                <a:solidFill>
                  <a:schemeClr val="accent1">
                    <a:lumMod val="60000"/>
                    <a:lumOff val="40000"/>
                  </a:schemeClr>
                </a:solidFill>
              </a:rPr>
              <a:t>Rural vs. Metro</a:t>
            </a:r>
            <a:endParaRPr lang="en-US" dirty="0">
              <a:solidFill>
                <a:schemeClr val="accent1">
                  <a:lumMod val="60000"/>
                  <a:lumOff val="40000"/>
                </a:schemeClr>
              </a:solidFill>
            </a:endParaRPr>
          </a:p>
        </p:txBody>
      </p:sp>
      <p:sp>
        <p:nvSpPr>
          <p:cNvPr id="22" name="TextBox 21"/>
          <p:cNvSpPr txBox="1"/>
          <p:nvPr/>
        </p:nvSpPr>
        <p:spPr>
          <a:xfrm>
            <a:off x="6481885" y="1800463"/>
            <a:ext cx="3417757" cy="369332"/>
          </a:xfrm>
          <a:prstGeom prst="rect">
            <a:avLst/>
          </a:prstGeom>
          <a:noFill/>
        </p:spPr>
        <p:txBody>
          <a:bodyPr wrap="square" rtlCol="0">
            <a:spAutoFit/>
          </a:bodyPr>
          <a:lstStyle/>
          <a:p>
            <a:r>
              <a:rPr lang="en-US" dirty="0" smtClean="0">
                <a:solidFill>
                  <a:schemeClr val="accent1">
                    <a:lumMod val="60000"/>
                    <a:lumOff val="40000"/>
                  </a:schemeClr>
                </a:solidFill>
              </a:rPr>
              <a:t>Intersectionality</a:t>
            </a:r>
            <a:endParaRPr lang="en-US" dirty="0">
              <a:solidFill>
                <a:schemeClr val="accent1">
                  <a:lumMod val="60000"/>
                  <a:lumOff val="40000"/>
                </a:schemeClr>
              </a:solidFill>
            </a:endParaRPr>
          </a:p>
        </p:txBody>
      </p:sp>
      <p:sp>
        <p:nvSpPr>
          <p:cNvPr id="23" name="TextBox 22"/>
          <p:cNvSpPr txBox="1"/>
          <p:nvPr/>
        </p:nvSpPr>
        <p:spPr>
          <a:xfrm>
            <a:off x="27931" y="2109975"/>
            <a:ext cx="3417757" cy="369332"/>
          </a:xfrm>
          <a:prstGeom prst="rect">
            <a:avLst/>
          </a:prstGeom>
          <a:noFill/>
        </p:spPr>
        <p:txBody>
          <a:bodyPr wrap="square" rtlCol="0">
            <a:spAutoFit/>
          </a:bodyPr>
          <a:lstStyle/>
          <a:p>
            <a:r>
              <a:rPr lang="en-US" dirty="0" smtClean="0">
                <a:solidFill>
                  <a:schemeClr val="accent1">
                    <a:lumMod val="60000"/>
                    <a:lumOff val="40000"/>
                  </a:schemeClr>
                </a:solidFill>
              </a:rPr>
              <a:t>MCH domains</a:t>
            </a:r>
            <a:endParaRPr lang="en-US" dirty="0">
              <a:solidFill>
                <a:schemeClr val="accent1">
                  <a:lumMod val="60000"/>
                  <a:lumOff val="40000"/>
                </a:schemeClr>
              </a:solidFill>
            </a:endParaRPr>
          </a:p>
        </p:txBody>
      </p:sp>
      <p:sp>
        <p:nvSpPr>
          <p:cNvPr id="26" name="TextBox 25"/>
          <p:cNvSpPr txBox="1"/>
          <p:nvPr/>
        </p:nvSpPr>
        <p:spPr>
          <a:xfrm>
            <a:off x="3766279" y="1047581"/>
            <a:ext cx="3417757" cy="369332"/>
          </a:xfrm>
          <a:prstGeom prst="rect">
            <a:avLst/>
          </a:prstGeom>
          <a:noFill/>
        </p:spPr>
        <p:txBody>
          <a:bodyPr wrap="square" rtlCol="0">
            <a:spAutoFit/>
          </a:bodyPr>
          <a:lstStyle/>
          <a:p>
            <a:r>
              <a:rPr lang="en-US" dirty="0" smtClean="0">
                <a:solidFill>
                  <a:schemeClr val="accent1">
                    <a:lumMod val="60000"/>
                    <a:lumOff val="40000"/>
                  </a:schemeClr>
                </a:solidFill>
              </a:rPr>
              <a:t>Public comment period</a:t>
            </a:r>
            <a:endParaRPr lang="en-US" dirty="0">
              <a:solidFill>
                <a:schemeClr val="accent1">
                  <a:lumMod val="60000"/>
                  <a:lumOff val="40000"/>
                </a:schemeClr>
              </a:solidFill>
            </a:endParaRPr>
          </a:p>
        </p:txBody>
      </p:sp>
      <p:sp>
        <p:nvSpPr>
          <p:cNvPr id="27" name="TextBox 26"/>
          <p:cNvSpPr txBox="1"/>
          <p:nvPr/>
        </p:nvSpPr>
        <p:spPr>
          <a:xfrm>
            <a:off x="4694590" y="214130"/>
            <a:ext cx="3417757" cy="369332"/>
          </a:xfrm>
          <a:prstGeom prst="rect">
            <a:avLst/>
          </a:prstGeom>
          <a:noFill/>
        </p:spPr>
        <p:txBody>
          <a:bodyPr wrap="square" rtlCol="0">
            <a:spAutoFit/>
          </a:bodyPr>
          <a:lstStyle/>
          <a:p>
            <a:r>
              <a:rPr lang="en-US" dirty="0" smtClean="0">
                <a:solidFill>
                  <a:schemeClr val="accent1">
                    <a:lumMod val="60000"/>
                    <a:lumOff val="40000"/>
                  </a:schemeClr>
                </a:solidFill>
              </a:rPr>
              <a:t>Literature review</a:t>
            </a:r>
            <a:endParaRPr lang="en-US" dirty="0">
              <a:solidFill>
                <a:schemeClr val="accent1">
                  <a:lumMod val="60000"/>
                  <a:lumOff val="40000"/>
                </a:schemeClr>
              </a:solidFill>
            </a:endParaRPr>
          </a:p>
        </p:txBody>
      </p:sp>
      <p:sp>
        <p:nvSpPr>
          <p:cNvPr id="30" name="TextBox 29"/>
          <p:cNvSpPr txBox="1"/>
          <p:nvPr/>
        </p:nvSpPr>
        <p:spPr>
          <a:xfrm>
            <a:off x="5613816" y="4884908"/>
            <a:ext cx="3417757" cy="954107"/>
          </a:xfrm>
          <a:prstGeom prst="rect">
            <a:avLst/>
          </a:prstGeom>
          <a:noFill/>
        </p:spPr>
        <p:txBody>
          <a:bodyPr wrap="square" rtlCol="0">
            <a:spAutoFit/>
          </a:bodyPr>
          <a:lstStyle/>
          <a:p>
            <a:r>
              <a:rPr lang="en-US" sz="2800" dirty="0" smtClean="0">
                <a:solidFill>
                  <a:schemeClr val="accent3">
                    <a:lumMod val="40000"/>
                    <a:lumOff val="60000"/>
                  </a:schemeClr>
                </a:solidFill>
              </a:rPr>
              <a:t>Accountability</a:t>
            </a:r>
          </a:p>
          <a:p>
            <a:endParaRPr lang="en-US" sz="2800" dirty="0">
              <a:solidFill>
                <a:schemeClr val="accent3">
                  <a:lumMod val="40000"/>
                  <a:lumOff val="60000"/>
                </a:schemeClr>
              </a:solidFill>
            </a:endParaRPr>
          </a:p>
        </p:txBody>
      </p:sp>
      <p:sp>
        <p:nvSpPr>
          <p:cNvPr id="31" name="TextBox 30"/>
          <p:cNvSpPr txBox="1"/>
          <p:nvPr/>
        </p:nvSpPr>
        <p:spPr>
          <a:xfrm>
            <a:off x="6586500" y="404649"/>
            <a:ext cx="3872733" cy="523220"/>
          </a:xfrm>
          <a:prstGeom prst="rect">
            <a:avLst/>
          </a:prstGeom>
          <a:noFill/>
        </p:spPr>
        <p:txBody>
          <a:bodyPr wrap="square" rtlCol="0">
            <a:spAutoFit/>
          </a:bodyPr>
          <a:lstStyle/>
          <a:p>
            <a:r>
              <a:rPr lang="en-US" sz="2800" dirty="0" smtClean="0">
                <a:solidFill>
                  <a:schemeClr val="accent3">
                    <a:lumMod val="40000"/>
                    <a:lumOff val="60000"/>
                  </a:schemeClr>
                </a:solidFill>
              </a:rPr>
              <a:t>MCH Target Populations</a:t>
            </a:r>
            <a:endParaRPr lang="en-US" sz="2800" dirty="0">
              <a:solidFill>
                <a:schemeClr val="accent3">
                  <a:lumMod val="40000"/>
                  <a:lumOff val="60000"/>
                </a:schemeClr>
              </a:solidFill>
            </a:endParaRPr>
          </a:p>
        </p:txBody>
      </p:sp>
      <p:sp>
        <p:nvSpPr>
          <p:cNvPr id="32" name="TextBox 31"/>
          <p:cNvSpPr txBox="1"/>
          <p:nvPr/>
        </p:nvSpPr>
        <p:spPr>
          <a:xfrm>
            <a:off x="818830" y="5174105"/>
            <a:ext cx="2431025" cy="954107"/>
          </a:xfrm>
          <a:prstGeom prst="rect">
            <a:avLst/>
          </a:prstGeom>
          <a:noFill/>
        </p:spPr>
        <p:txBody>
          <a:bodyPr wrap="square" rtlCol="0">
            <a:spAutoFit/>
          </a:bodyPr>
          <a:lstStyle/>
          <a:p>
            <a:r>
              <a:rPr lang="en-US" sz="2800" dirty="0" smtClean="0">
                <a:solidFill>
                  <a:schemeClr val="accent3">
                    <a:lumMod val="40000"/>
                    <a:lumOff val="60000"/>
                  </a:schemeClr>
                </a:solidFill>
              </a:rPr>
              <a:t>Adaptability</a:t>
            </a:r>
          </a:p>
          <a:p>
            <a:endParaRPr lang="en-US" sz="2800" dirty="0">
              <a:solidFill>
                <a:schemeClr val="accent3">
                  <a:lumMod val="40000"/>
                  <a:lumOff val="60000"/>
                </a:schemeClr>
              </a:solidFill>
            </a:endParaRPr>
          </a:p>
        </p:txBody>
      </p:sp>
      <p:sp>
        <p:nvSpPr>
          <p:cNvPr id="33" name="TextBox 32"/>
          <p:cNvSpPr txBox="1"/>
          <p:nvPr/>
        </p:nvSpPr>
        <p:spPr>
          <a:xfrm>
            <a:off x="3378075" y="6017300"/>
            <a:ext cx="3417757" cy="954107"/>
          </a:xfrm>
          <a:prstGeom prst="rect">
            <a:avLst/>
          </a:prstGeom>
          <a:noFill/>
        </p:spPr>
        <p:txBody>
          <a:bodyPr wrap="square" rtlCol="0">
            <a:spAutoFit/>
          </a:bodyPr>
          <a:lstStyle/>
          <a:p>
            <a:r>
              <a:rPr lang="en-US" sz="2800" dirty="0" smtClean="0">
                <a:solidFill>
                  <a:schemeClr val="accent3">
                    <a:lumMod val="40000"/>
                    <a:lumOff val="60000"/>
                  </a:schemeClr>
                </a:solidFill>
              </a:rPr>
              <a:t>Trauma-Informed</a:t>
            </a:r>
          </a:p>
          <a:p>
            <a:endParaRPr lang="en-US" sz="2800" dirty="0">
              <a:solidFill>
                <a:schemeClr val="accent3">
                  <a:lumMod val="40000"/>
                  <a:lumOff val="60000"/>
                </a:schemeClr>
              </a:solidFill>
            </a:endParaRPr>
          </a:p>
        </p:txBody>
      </p:sp>
      <p:sp>
        <p:nvSpPr>
          <p:cNvPr id="34" name="TextBox 33"/>
          <p:cNvSpPr txBox="1"/>
          <p:nvPr/>
        </p:nvSpPr>
        <p:spPr>
          <a:xfrm>
            <a:off x="1791324" y="661079"/>
            <a:ext cx="3417757" cy="1384995"/>
          </a:xfrm>
          <a:prstGeom prst="rect">
            <a:avLst/>
          </a:prstGeom>
          <a:noFill/>
        </p:spPr>
        <p:txBody>
          <a:bodyPr wrap="square" rtlCol="0">
            <a:spAutoFit/>
          </a:bodyPr>
          <a:lstStyle/>
          <a:p>
            <a:r>
              <a:rPr lang="en-US" sz="2800" dirty="0" smtClean="0">
                <a:solidFill>
                  <a:schemeClr val="accent3">
                    <a:lumMod val="40000"/>
                    <a:lumOff val="60000"/>
                  </a:schemeClr>
                </a:solidFill>
              </a:rPr>
              <a:t>Quality Improvement</a:t>
            </a:r>
          </a:p>
          <a:p>
            <a:endParaRPr lang="en-US" sz="2800" dirty="0" smtClean="0">
              <a:solidFill>
                <a:schemeClr val="accent3">
                  <a:lumMod val="40000"/>
                  <a:lumOff val="60000"/>
                </a:schemeClr>
              </a:solidFill>
            </a:endParaRPr>
          </a:p>
          <a:p>
            <a:endParaRPr lang="en-US" sz="2800" dirty="0">
              <a:solidFill>
                <a:schemeClr val="accent3">
                  <a:lumMod val="40000"/>
                  <a:lumOff val="60000"/>
                </a:schemeClr>
              </a:solidFill>
            </a:endParaRPr>
          </a:p>
        </p:txBody>
      </p:sp>
      <p:sp>
        <p:nvSpPr>
          <p:cNvPr id="35" name="TextBox 34"/>
          <p:cNvSpPr txBox="1"/>
          <p:nvPr/>
        </p:nvSpPr>
        <p:spPr>
          <a:xfrm>
            <a:off x="2456806" y="2138221"/>
            <a:ext cx="4244619" cy="1384995"/>
          </a:xfrm>
          <a:prstGeom prst="rect">
            <a:avLst/>
          </a:prstGeom>
          <a:noFill/>
        </p:spPr>
        <p:txBody>
          <a:bodyPr wrap="square" rtlCol="0">
            <a:spAutoFit/>
          </a:bodyPr>
          <a:lstStyle/>
          <a:p>
            <a:r>
              <a:rPr lang="en-US" sz="2800" dirty="0" smtClean="0">
                <a:solidFill>
                  <a:schemeClr val="accent3">
                    <a:lumMod val="40000"/>
                    <a:lumOff val="60000"/>
                  </a:schemeClr>
                </a:solidFill>
              </a:rPr>
              <a:t>Community Engagement</a:t>
            </a:r>
          </a:p>
          <a:p>
            <a:endParaRPr lang="en-US" sz="2800" dirty="0" smtClean="0">
              <a:solidFill>
                <a:schemeClr val="accent3">
                  <a:lumMod val="40000"/>
                  <a:lumOff val="60000"/>
                </a:schemeClr>
              </a:solidFill>
            </a:endParaRPr>
          </a:p>
          <a:p>
            <a:endParaRPr lang="en-US" sz="2800" dirty="0">
              <a:solidFill>
                <a:schemeClr val="accent3">
                  <a:lumMod val="40000"/>
                  <a:lumOff val="60000"/>
                </a:schemeClr>
              </a:solidFill>
            </a:endParaRPr>
          </a:p>
        </p:txBody>
      </p:sp>
      <p:sp>
        <p:nvSpPr>
          <p:cNvPr id="36" name="TextBox 35"/>
          <p:cNvSpPr txBox="1"/>
          <p:nvPr/>
        </p:nvSpPr>
        <p:spPr>
          <a:xfrm>
            <a:off x="7818151" y="3915000"/>
            <a:ext cx="4244619" cy="1815882"/>
          </a:xfrm>
          <a:prstGeom prst="rect">
            <a:avLst/>
          </a:prstGeom>
          <a:noFill/>
        </p:spPr>
        <p:txBody>
          <a:bodyPr wrap="square" rtlCol="0">
            <a:spAutoFit/>
          </a:bodyPr>
          <a:lstStyle/>
          <a:p>
            <a:r>
              <a:rPr lang="en-US" sz="2800" dirty="0" smtClean="0">
                <a:solidFill>
                  <a:schemeClr val="accent3">
                    <a:lumMod val="40000"/>
                    <a:lumOff val="60000"/>
                  </a:schemeClr>
                </a:solidFill>
              </a:rPr>
              <a:t>Collaboration</a:t>
            </a:r>
          </a:p>
          <a:p>
            <a:endParaRPr lang="en-US" sz="2800" dirty="0" smtClean="0">
              <a:solidFill>
                <a:schemeClr val="accent3">
                  <a:lumMod val="40000"/>
                  <a:lumOff val="60000"/>
                </a:schemeClr>
              </a:solidFill>
            </a:endParaRPr>
          </a:p>
          <a:p>
            <a:endParaRPr lang="en-US" sz="2800" dirty="0" smtClean="0">
              <a:solidFill>
                <a:schemeClr val="accent3">
                  <a:lumMod val="40000"/>
                  <a:lumOff val="60000"/>
                </a:schemeClr>
              </a:solidFill>
            </a:endParaRPr>
          </a:p>
          <a:p>
            <a:endParaRPr lang="en-US" sz="2800" dirty="0">
              <a:solidFill>
                <a:schemeClr val="accent3">
                  <a:lumMod val="40000"/>
                  <a:lumOff val="60000"/>
                </a:schemeClr>
              </a:solidFill>
            </a:endParaRPr>
          </a:p>
        </p:txBody>
      </p:sp>
      <p:sp>
        <p:nvSpPr>
          <p:cNvPr id="37" name="TextBox 36"/>
          <p:cNvSpPr txBox="1"/>
          <p:nvPr/>
        </p:nvSpPr>
        <p:spPr>
          <a:xfrm>
            <a:off x="8556885" y="5794652"/>
            <a:ext cx="3417757" cy="1384995"/>
          </a:xfrm>
          <a:prstGeom prst="rect">
            <a:avLst/>
          </a:prstGeom>
          <a:noFill/>
        </p:spPr>
        <p:txBody>
          <a:bodyPr wrap="square" rtlCol="0">
            <a:spAutoFit/>
          </a:bodyPr>
          <a:lstStyle/>
          <a:p>
            <a:r>
              <a:rPr lang="en-US" sz="2800" dirty="0" smtClean="0">
                <a:solidFill>
                  <a:schemeClr val="accent3">
                    <a:lumMod val="40000"/>
                    <a:lumOff val="60000"/>
                  </a:schemeClr>
                </a:solidFill>
              </a:rPr>
              <a:t>Evidence-Based and Informed Practices</a:t>
            </a:r>
          </a:p>
          <a:p>
            <a:endParaRPr lang="en-US" sz="2800" dirty="0">
              <a:solidFill>
                <a:schemeClr val="accent3">
                  <a:lumMod val="40000"/>
                  <a:lumOff val="60000"/>
                </a:schemeClr>
              </a:solidFill>
            </a:endParaRPr>
          </a:p>
        </p:txBody>
      </p:sp>
      <p:sp>
        <p:nvSpPr>
          <p:cNvPr id="38" name="TextBox 37"/>
          <p:cNvSpPr txBox="1"/>
          <p:nvPr/>
        </p:nvSpPr>
        <p:spPr>
          <a:xfrm>
            <a:off x="9738096" y="2109975"/>
            <a:ext cx="3417757" cy="954107"/>
          </a:xfrm>
          <a:prstGeom prst="rect">
            <a:avLst/>
          </a:prstGeom>
          <a:noFill/>
        </p:spPr>
        <p:txBody>
          <a:bodyPr wrap="square" rtlCol="0">
            <a:spAutoFit/>
          </a:bodyPr>
          <a:lstStyle/>
          <a:p>
            <a:r>
              <a:rPr lang="en-US" sz="2800" dirty="0" smtClean="0">
                <a:solidFill>
                  <a:schemeClr val="accent3">
                    <a:lumMod val="40000"/>
                    <a:lumOff val="60000"/>
                  </a:schemeClr>
                </a:solidFill>
              </a:rPr>
              <a:t>Health Equity</a:t>
            </a:r>
          </a:p>
          <a:p>
            <a:endParaRPr lang="en-US" sz="2800" dirty="0">
              <a:solidFill>
                <a:schemeClr val="accent3">
                  <a:lumMod val="40000"/>
                  <a:lumOff val="60000"/>
                </a:schemeClr>
              </a:solidFill>
            </a:endParaRPr>
          </a:p>
        </p:txBody>
      </p:sp>
      <p:sp>
        <p:nvSpPr>
          <p:cNvPr id="39" name="TextBox 38"/>
          <p:cNvSpPr txBox="1"/>
          <p:nvPr/>
        </p:nvSpPr>
        <p:spPr>
          <a:xfrm>
            <a:off x="4587674" y="3890853"/>
            <a:ext cx="3417757" cy="646331"/>
          </a:xfrm>
          <a:prstGeom prst="rect">
            <a:avLst/>
          </a:prstGeom>
          <a:noFill/>
        </p:spPr>
        <p:txBody>
          <a:bodyPr wrap="square" rtlCol="0">
            <a:spAutoFit/>
          </a:bodyPr>
          <a:lstStyle/>
          <a:p>
            <a:r>
              <a:rPr lang="en-US" dirty="0" smtClean="0">
                <a:solidFill>
                  <a:schemeClr val="accent1">
                    <a:lumMod val="60000"/>
                    <a:lumOff val="40000"/>
                  </a:schemeClr>
                </a:solidFill>
              </a:rPr>
              <a:t>Local public health</a:t>
            </a:r>
          </a:p>
          <a:p>
            <a:endParaRPr lang="en-US" dirty="0">
              <a:solidFill>
                <a:schemeClr val="accent1">
                  <a:lumMod val="60000"/>
                  <a:lumOff val="40000"/>
                </a:schemeClr>
              </a:solidFill>
            </a:endParaRPr>
          </a:p>
        </p:txBody>
      </p:sp>
    </p:spTree>
    <p:extLst>
      <p:ext uri="{BB962C8B-B14F-4D97-AF65-F5344CB8AC3E}">
        <p14:creationId xmlns:p14="http://schemas.microsoft.com/office/powerpoint/2010/main" val="150958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Trauma-Informed Needs Assessment Work</a:t>
            </a:r>
            <a:endParaRPr lang="en-US" dirty="0"/>
          </a:p>
        </p:txBody>
      </p:sp>
      <p:sp>
        <p:nvSpPr>
          <p:cNvPr id="3" name="Content Placeholder 2"/>
          <p:cNvSpPr>
            <a:spLocks noGrp="1"/>
          </p:cNvSpPr>
          <p:nvPr>
            <p:ph idx="1"/>
          </p:nvPr>
        </p:nvSpPr>
        <p:spPr>
          <a:xfrm>
            <a:off x="838200" y="1825625"/>
            <a:ext cx="10515600" cy="4351338"/>
          </a:xfrm>
        </p:spPr>
        <p:txBody>
          <a:bodyPr/>
          <a:lstStyle/>
          <a:p>
            <a:pPr marL="0" indent="0" algn="ctr">
              <a:buNone/>
            </a:pPr>
            <a:r>
              <a:rPr lang="en-US" sz="4400" dirty="0"/>
              <a:t>Trauma is widespread and its </a:t>
            </a:r>
            <a:r>
              <a:rPr lang="en-US" sz="4400"/>
              <a:t>impact significant.</a:t>
            </a:r>
            <a:endParaRPr lang="en-US" sz="4400" dirty="0"/>
          </a:p>
        </p:txBody>
      </p:sp>
      <p:pic>
        <p:nvPicPr>
          <p:cNvPr id="4" name="Picture 3" descr="icon of an ey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02" y="3937496"/>
            <a:ext cx="2912596" cy="1969613"/>
          </a:xfrm>
          <a:prstGeom prst="rect">
            <a:avLst/>
          </a:prstGeom>
          <a:solidFill>
            <a:schemeClr val="tx1"/>
          </a:solidFill>
        </p:spPr>
      </p:pic>
    </p:spTree>
    <p:extLst>
      <p:ext uri="{BB962C8B-B14F-4D97-AF65-F5344CB8AC3E}">
        <p14:creationId xmlns:p14="http://schemas.microsoft.com/office/powerpoint/2010/main" val="344984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637074"/>
            <a:ext cx="12192000" cy="1219200"/>
          </a:xfrm>
        </p:spPr>
        <p:txBody>
          <a:bodyPr/>
          <a:lstStyle/>
          <a:p>
            <a:r>
              <a:rPr lang="en-US" b="1" dirty="0"/>
              <a:t>2020 Needs Assessment Process</a:t>
            </a:r>
          </a:p>
        </p:txBody>
      </p:sp>
      <p:pic>
        <p:nvPicPr>
          <p:cNvPr id="10" name="Picture 9" descr="Visualization of our process. The Stages include: Planning Stage,&#10;Data &amp; Capacity Assessment Stage (We're here currently),&#10;Prioritization Stage,&#10;Public Comment Stage,&#10;Manuscript Stage,&#10;Results Dissemination Stage."/>
          <p:cNvPicPr>
            <a:picLocks noChangeAspect="1"/>
          </p:cNvPicPr>
          <p:nvPr/>
        </p:nvPicPr>
        <p:blipFill>
          <a:blip r:embed="rId3"/>
          <a:stretch>
            <a:fillRect/>
          </a:stretch>
        </p:blipFill>
        <p:spPr>
          <a:xfrm>
            <a:off x="319087" y="0"/>
            <a:ext cx="11553825" cy="5505450"/>
          </a:xfrm>
          <a:prstGeom prst="rect">
            <a:avLst/>
          </a:prstGeom>
        </p:spPr>
      </p:pic>
    </p:spTree>
    <p:extLst>
      <p:ext uri="{BB962C8B-B14F-4D97-AF65-F5344CB8AC3E}">
        <p14:creationId xmlns:p14="http://schemas.microsoft.com/office/powerpoint/2010/main" val="112336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The Discovery Survey </a:t>
            </a:r>
            <a:endParaRPr lang="en-US" dirty="0"/>
          </a:p>
        </p:txBody>
      </p:sp>
      <p:sp>
        <p:nvSpPr>
          <p:cNvPr id="2" name="Text Placeholder 1"/>
          <p:cNvSpPr>
            <a:spLocks noGrp="1"/>
          </p:cNvSpPr>
          <p:nvPr>
            <p:ph type="body" sz="quarter" idx="14"/>
          </p:nvPr>
        </p:nvSpPr>
        <p:spPr>
          <a:xfrm>
            <a:off x="2802467" y="5644884"/>
            <a:ext cx="6587067" cy="925598"/>
          </a:xfrm>
        </p:spPr>
        <p:txBody>
          <a:bodyPr>
            <a:normAutofit/>
          </a:bodyPr>
          <a:lstStyle/>
          <a:p>
            <a:r>
              <a:rPr lang="en-US" dirty="0" smtClean="0"/>
              <a:t>Presented by Blair Harrison, Title V Needs Assessment Coordinator, and Molly Meyer, Title V Data Coordinator</a:t>
            </a:r>
          </a:p>
          <a:p>
            <a:endParaRPr lang="en-US" dirty="0"/>
          </a:p>
        </p:txBody>
      </p:sp>
    </p:spTree>
    <p:extLst>
      <p:ext uri="{BB962C8B-B14F-4D97-AF65-F5344CB8AC3E}">
        <p14:creationId xmlns:p14="http://schemas.microsoft.com/office/powerpoint/2010/main" val="217519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the Discovery Survey</a:t>
            </a:r>
            <a:endParaRPr lang="en-US" dirty="0"/>
          </a:p>
        </p:txBody>
      </p:sp>
      <p:pic>
        <p:nvPicPr>
          <p:cNvPr id="7" name="Content Placeholder 6" descr="displays the resulting list of potential stakeholders to contact to distribute the survey from a brainstorming session we did. "/>
          <p:cNvPicPr>
            <a:picLocks noGrp="1" noChangeAspect="1"/>
          </p:cNvPicPr>
          <p:nvPr>
            <p:ph idx="1"/>
          </p:nvPr>
        </p:nvPicPr>
        <p:blipFill>
          <a:blip r:embed="rId3"/>
          <a:stretch>
            <a:fillRect/>
          </a:stretch>
        </p:blipFill>
        <p:spPr>
          <a:xfrm>
            <a:off x="761802" y="1627153"/>
            <a:ext cx="10668396" cy="4950136"/>
          </a:xfrm>
          <a:prstGeom prst="rect">
            <a:avLst/>
          </a:prstGeom>
        </p:spPr>
      </p:pic>
    </p:spTree>
    <p:extLst>
      <p:ext uri="{BB962C8B-B14F-4D97-AF65-F5344CB8AC3E}">
        <p14:creationId xmlns:p14="http://schemas.microsoft.com/office/powerpoint/2010/main" val="2537488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677"/>
            <a:ext cx="10515600" cy="914400"/>
          </a:xfrm>
        </p:spPr>
        <p:txBody>
          <a:bodyPr>
            <a:normAutofit fontScale="90000"/>
          </a:bodyPr>
          <a:lstStyle/>
          <a:p>
            <a:pPr algn="ctr"/>
            <a:r>
              <a:rPr lang="en-US" dirty="0">
                <a:solidFill>
                  <a:schemeClr val="accent2">
                    <a:lumMod val="40000"/>
                    <a:lumOff val="60000"/>
                  </a:schemeClr>
                </a:solidFill>
              </a:rPr>
              <a:t>Statement on Structural Inequality for Data Products that Highlight Health Disparities</a:t>
            </a:r>
          </a:p>
        </p:txBody>
      </p:sp>
      <p:sp>
        <p:nvSpPr>
          <p:cNvPr id="3" name="Content Placeholder 2"/>
          <p:cNvSpPr>
            <a:spLocks noGrp="1"/>
          </p:cNvSpPr>
          <p:nvPr>
            <p:ph sz="quarter" idx="10"/>
          </p:nvPr>
        </p:nvSpPr>
        <p:spPr/>
        <p:txBody>
          <a:bodyPr/>
          <a:lstStyle/>
          <a:p>
            <a:pPr marL="0" indent="0">
              <a:buNone/>
            </a:pPr>
            <a:endParaRPr lang="en-US" dirty="0"/>
          </a:p>
          <a:p>
            <a:pPr marL="0" indent="0" algn="ctr">
              <a:buNone/>
            </a:pPr>
            <a:r>
              <a:rPr lang="en-US" dirty="0"/>
              <a:t>The Minnesota Department of Health’s Title V Needs Assessment team acknowledges that generational structural (social, economic, political and environmental) inequities result in poor health outcomes. They have a greater influence on health outcomes than individual choices or one’s ability to access health care, and not all communities are impacted the same way. </a:t>
            </a:r>
          </a:p>
          <a:p>
            <a:pPr marL="0" indent="0">
              <a:buNone/>
            </a:pPr>
            <a:endParaRPr lang="en-US" b="1" dirty="0"/>
          </a:p>
          <a:p>
            <a:pPr marL="0" indent="0" algn="ctr">
              <a:buNone/>
            </a:pPr>
            <a:r>
              <a:rPr lang="en-US" sz="3200" b="1" dirty="0"/>
              <a:t>All Minnesotans benefit when we reduce health disparities through policies, practices and organizational systems.</a:t>
            </a:r>
          </a:p>
          <a:p>
            <a:endParaRPr lang="en-US" dirty="0"/>
          </a:p>
        </p:txBody>
      </p:sp>
      <p:sp>
        <p:nvSpPr>
          <p:cNvPr id="4" name="TextBox 3"/>
          <p:cNvSpPr txBox="1"/>
          <p:nvPr/>
        </p:nvSpPr>
        <p:spPr>
          <a:xfrm>
            <a:off x="5460274" y="6285006"/>
            <a:ext cx="6598920" cy="338554"/>
          </a:xfrm>
          <a:prstGeom prst="rect">
            <a:avLst/>
          </a:prstGeom>
          <a:noFill/>
        </p:spPr>
        <p:txBody>
          <a:bodyPr wrap="square" rtlCol="0">
            <a:spAutoFit/>
          </a:bodyPr>
          <a:lstStyle/>
          <a:p>
            <a:pPr algn="r"/>
            <a:r>
              <a:rPr lang="en-US" sz="1600" dirty="0">
                <a:solidFill>
                  <a:schemeClr val="accent2">
                    <a:lumMod val="40000"/>
                    <a:lumOff val="60000"/>
                  </a:schemeClr>
                </a:solidFill>
              </a:rPr>
              <a:t>*</a:t>
            </a:r>
            <a:r>
              <a:rPr lang="en-US" sz="1600" i="1" dirty="0">
                <a:solidFill>
                  <a:schemeClr val="accent2">
                    <a:lumMod val="40000"/>
                    <a:lumOff val="60000"/>
                  </a:schemeClr>
                </a:solidFill>
              </a:rPr>
              <a:t>Adapted from a</a:t>
            </a:r>
            <a:r>
              <a:rPr lang="en-US" sz="1600" i="1" dirty="0" smtClean="0">
                <a:solidFill>
                  <a:schemeClr val="accent2">
                    <a:lumMod val="40000"/>
                    <a:lumOff val="60000"/>
                  </a:schemeClr>
                </a:solidFill>
              </a:rPr>
              <a:t> </a:t>
            </a:r>
            <a:r>
              <a:rPr lang="en-US" sz="1600" i="1" dirty="0">
                <a:solidFill>
                  <a:schemeClr val="accent2">
                    <a:lumMod val="40000"/>
                    <a:lumOff val="60000"/>
                  </a:schemeClr>
                </a:solidFill>
              </a:rPr>
              <a:t>statement created by the Colorado Department of Health</a:t>
            </a:r>
          </a:p>
        </p:txBody>
      </p:sp>
    </p:spTree>
    <p:extLst>
      <p:ext uri="{BB962C8B-B14F-4D97-AF65-F5344CB8AC3E}">
        <p14:creationId xmlns:p14="http://schemas.microsoft.com/office/powerpoint/2010/main" val="16528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Discovery Survey Results </a:t>
            </a:r>
            <a:endParaRPr lang="en-US" dirty="0"/>
          </a:p>
        </p:txBody>
      </p:sp>
      <p:sp>
        <p:nvSpPr>
          <p:cNvPr id="2" name="Text Placeholder 1"/>
          <p:cNvSpPr>
            <a:spLocks noGrp="1"/>
          </p:cNvSpPr>
          <p:nvPr>
            <p:ph type="body" sz="quarter" idx="14"/>
          </p:nvPr>
        </p:nvSpPr>
        <p:spPr>
          <a:xfrm>
            <a:off x="2802467" y="5644884"/>
            <a:ext cx="6587067" cy="925598"/>
          </a:xfrm>
        </p:spPr>
        <p:txBody>
          <a:bodyPr>
            <a:normAutofit/>
          </a:bodyPr>
          <a:lstStyle/>
          <a:p>
            <a:r>
              <a:rPr lang="en-US" dirty="0" smtClean="0"/>
              <a:t>Presented by Blair Harrison, Title V Needs Assessment Coordinator, and Molly Meyer, Title V Data Coordinator</a:t>
            </a:r>
          </a:p>
          <a:p>
            <a:endParaRPr lang="en-US" dirty="0"/>
          </a:p>
        </p:txBody>
      </p:sp>
    </p:spTree>
    <p:extLst>
      <p:ext uri="{BB962C8B-B14F-4D97-AF65-F5344CB8AC3E}">
        <p14:creationId xmlns:p14="http://schemas.microsoft.com/office/powerpoint/2010/main" val="2955492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Survey | By the numbers</a:t>
            </a:r>
            <a:endParaRPr lang="en-US" dirty="0"/>
          </a:p>
        </p:txBody>
      </p:sp>
      <p:sp>
        <p:nvSpPr>
          <p:cNvPr id="7" name="Title 1"/>
          <p:cNvSpPr txBox="1">
            <a:spLocks/>
          </p:cNvSpPr>
          <p:nvPr/>
        </p:nvSpPr>
        <p:spPr>
          <a:xfrm>
            <a:off x="1745098" y="1312315"/>
            <a:ext cx="4661388" cy="46613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9600" smtClean="0"/>
              <a:t>2,659</a:t>
            </a:r>
            <a:endParaRPr lang="en-US" sz="9600" dirty="0"/>
          </a:p>
        </p:txBody>
      </p:sp>
      <p:sp>
        <p:nvSpPr>
          <p:cNvPr id="9" name="Oval 8"/>
          <p:cNvSpPr/>
          <p:nvPr/>
        </p:nvSpPr>
        <p:spPr>
          <a:xfrm>
            <a:off x="2201294" y="1892029"/>
            <a:ext cx="4338536" cy="43288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bg1"/>
                </a:solidFill>
              </a:rPr>
              <a:t>2,716</a:t>
            </a:r>
            <a:endParaRPr lang="en-US" sz="9600" dirty="0">
              <a:solidFill>
                <a:schemeClr val="bg1"/>
              </a:solidFill>
            </a:endParaRPr>
          </a:p>
          <a:p>
            <a:pPr algn="ctr"/>
            <a:endParaRPr lang="en-US" dirty="0"/>
          </a:p>
        </p:txBody>
      </p:sp>
      <p:sp>
        <p:nvSpPr>
          <p:cNvPr id="16" name="Oval 15" descr="Two circles. One larger circle with 2,716, then total number of respondents  and a smaller circle with 784, number of respondents that provided contact information."/>
          <p:cNvSpPr/>
          <p:nvPr/>
        </p:nvSpPr>
        <p:spPr>
          <a:xfrm>
            <a:off x="5784932" y="1646514"/>
            <a:ext cx="2422187" cy="2441643"/>
          </a:xfrm>
          <a:prstGeom prst="ellips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8" name="TextBox 17"/>
          <p:cNvSpPr txBox="1"/>
          <p:nvPr/>
        </p:nvSpPr>
        <p:spPr>
          <a:xfrm>
            <a:off x="6219189" y="2197502"/>
            <a:ext cx="1867711" cy="1200329"/>
          </a:xfrm>
          <a:prstGeom prst="rect">
            <a:avLst/>
          </a:prstGeom>
          <a:noFill/>
        </p:spPr>
        <p:txBody>
          <a:bodyPr wrap="square" rtlCol="0">
            <a:spAutoFit/>
          </a:bodyPr>
          <a:lstStyle/>
          <a:p>
            <a:r>
              <a:rPr lang="en-US" sz="7200">
                <a:solidFill>
                  <a:srgbClr val="003865"/>
                </a:solidFill>
              </a:rPr>
              <a:t>784</a:t>
            </a:r>
            <a:endParaRPr lang="en-US" sz="7200" dirty="0">
              <a:solidFill>
                <a:srgbClr val="003865"/>
              </a:solidFill>
            </a:endParaRPr>
          </a:p>
        </p:txBody>
      </p:sp>
      <p:pic>
        <p:nvPicPr>
          <p:cNvPr id="10" name="Picture 9" descr="Needs Assessment logo - two children reach towards the sky full of potenti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900" y="4324324"/>
            <a:ext cx="3974471" cy="2407142"/>
          </a:xfrm>
          <a:prstGeom prst="rect">
            <a:avLst/>
          </a:prstGeom>
        </p:spPr>
      </p:pic>
    </p:spTree>
    <p:extLst>
      <p:ext uri="{BB962C8B-B14F-4D97-AF65-F5344CB8AC3E}">
        <p14:creationId xmlns:p14="http://schemas.microsoft.com/office/powerpoint/2010/main" val="67210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Limitations</a:t>
            </a:r>
            <a:endParaRPr lang="en-US" dirty="0"/>
          </a:p>
        </p:txBody>
      </p:sp>
      <p:sp>
        <p:nvSpPr>
          <p:cNvPr id="3" name="Content Placeholder 2"/>
          <p:cNvSpPr>
            <a:spLocks noGrp="1"/>
          </p:cNvSpPr>
          <p:nvPr>
            <p:ph idx="1"/>
          </p:nvPr>
        </p:nvSpPr>
        <p:spPr>
          <a:xfrm>
            <a:off x="578498" y="1495425"/>
            <a:ext cx="11066106" cy="5129310"/>
          </a:xfrm>
        </p:spPr>
        <p:txBody>
          <a:bodyPr>
            <a:normAutofit fontScale="70000" lnSpcReduction="20000"/>
          </a:bodyPr>
          <a:lstStyle/>
          <a:p>
            <a:pPr marL="0" indent="0" algn="ctr">
              <a:buNone/>
            </a:pPr>
            <a:r>
              <a:rPr lang="en-US" sz="3200" dirty="0" smtClean="0"/>
              <a:t>* Our Discovery survey was open to anyone and everyone who wanted to provide input *</a:t>
            </a:r>
          </a:p>
          <a:p>
            <a:pPr marL="0" indent="0">
              <a:buNone/>
            </a:pPr>
            <a:r>
              <a:rPr lang="en-US" sz="2900" b="1" dirty="0"/>
              <a:t>Voluntary response bias </a:t>
            </a:r>
          </a:p>
          <a:p>
            <a:pPr>
              <a:spcBef>
                <a:spcPts val="600"/>
              </a:spcBef>
            </a:pPr>
            <a:r>
              <a:rPr lang="en-US" dirty="0" smtClean="0"/>
              <a:t>Due </a:t>
            </a:r>
            <a:r>
              <a:rPr lang="en-US" dirty="0"/>
              <a:t>to the nature of a voluntary response sample </a:t>
            </a:r>
            <a:r>
              <a:rPr lang="en-US" dirty="0" smtClean="0"/>
              <a:t>there are disadvantages:</a:t>
            </a:r>
            <a:endParaRPr lang="en-US" dirty="0"/>
          </a:p>
          <a:p>
            <a:pPr lvl="1"/>
            <a:r>
              <a:rPr lang="en-US" sz="2600" dirty="0"/>
              <a:t>No control over the make-up of the sample - to ensure a representative sample</a:t>
            </a:r>
          </a:p>
          <a:p>
            <a:pPr lvl="1"/>
            <a:r>
              <a:rPr lang="en-US" sz="2600" dirty="0"/>
              <a:t>The sample is likely to be comprised of strongly opinionated people</a:t>
            </a:r>
          </a:p>
          <a:p>
            <a:r>
              <a:rPr lang="en-US" dirty="0" smtClean="0"/>
              <a:t>Discovery </a:t>
            </a:r>
            <a:r>
              <a:rPr lang="en-US" dirty="0"/>
              <a:t>survey </a:t>
            </a:r>
            <a:r>
              <a:rPr lang="en-US" dirty="0" smtClean="0"/>
              <a:t>Results:</a:t>
            </a:r>
            <a:endParaRPr lang="en-US" dirty="0"/>
          </a:p>
          <a:p>
            <a:pPr lvl="1"/>
            <a:r>
              <a:rPr lang="en-US" sz="2600" dirty="0"/>
              <a:t>Respondents mirror our population by both region and race/ethnicity but it wasn’t representative by gender</a:t>
            </a:r>
          </a:p>
          <a:p>
            <a:pPr lvl="1"/>
            <a:r>
              <a:rPr lang="en-US" sz="2600" dirty="0"/>
              <a:t>Large sample size</a:t>
            </a:r>
          </a:p>
          <a:p>
            <a:pPr marL="0" indent="0">
              <a:buNone/>
            </a:pPr>
            <a:r>
              <a:rPr lang="en-US" sz="2900" b="1" dirty="0"/>
              <a:t>Response Bias</a:t>
            </a:r>
          </a:p>
          <a:p>
            <a:pPr>
              <a:spcBef>
                <a:spcPts val="600"/>
              </a:spcBef>
              <a:spcAft>
                <a:spcPts val="1200"/>
              </a:spcAft>
            </a:pPr>
            <a:r>
              <a:rPr lang="en-US" dirty="0"/>
              <a:t>The wording of the question may be loaded in some way to unduly favor one response over </a:t>
            </a:r>
            <a:r>
              <a:rPr lang="en-US" dirty="0" smtClean="0"/>
              <a:t>another</a:t>
            </a:r>
          </a:p>
          <a:p>
            <a:pPr marL="0" indent="0" algn="ctr">
              <a:spcBef>
                <a:spcPts val="0"/>
              </a:spcBef>
              <a:spcAft>
                <a:spcPts val="0"/>
              </a:spcAft>
              <a:buNone/>
            </a:pPr>
            <a:r>
              <a:rPr lang="en-US" sz="2900" i="1" dirty="0">
                <a:solidFill>
                  <a:schemeClr val="accent2">
                    <a:lumMod val="75000"/>
                  </a:schemeClr>
                </a:solidFill>
              </a:rPr>
              <a:t>“This question seems too simplistic.  We would have found the answer and solved it, </a:t>
            </a:r>
          </a:p>
          <a:p>
            <a:pPr marL="0" indent="0" algn="ctr">
              <a:spcBef>
                <a:spcPts val="600"/>
              </a:spcBef>
              <a:spcAft>
                <a:spcPts val="0"/>
              </a:spcAft>
              <a:buNone/>
            </a:pPr>
            <a:r>
              <a:rPr lang="en-US" sz="2900" i="1" dirty="0">
                <a:solidFill>
                  <a:schemeClr val="accent2">
                    <a:lumMod val="75000"/>
                  </a:schemeClr>
                </a:solidFill>
              </a:rPr>
              <a:t>had there been one unmet need that would make all the difference.” </a:t>
            </a:r>
          </a:p>
        </p:txBody>
      </p:sp>
      <p:sp>
        <p:nvSpPr>
          <p:cNvPr id="5" name="Freeform 90" descr="icon thought bubble with ! "/>
          <p:cNvSpPr>
            <a:spLocks noEditPoints="1"/>
          </p:cNvSpPr>
          <p:nvPr/>
        </p:nvSpPr>
        <p:spPr bwMode="auto">
          <a:xfrm>
            <a:off x="9634985" y="2202325"/>
            <a:ext cx="1263650" cy="1336675"/>
          </a:xfrm>
          <a:custGeom>
            <a:avLst/>
            <a:gdLst>
              <a:gd name="T0" fmla="*/ 382 w 418"/>
              <a:gd name="T1" fmla="*/ 298 h 442"/>
              <a:gd name="T2" fmla="*/ 418 w 418"/>
              <a:gd name="T3" fmla="*/ 190 h 442"/>
              <a:gd name="T4" fmla="*/ 209 w 418"/>
              <a:gd name="T5" fmla="*/ 0 h 442"/>
              <a:gd name="T6" fmla="*/ 0 w 418"/>
              <a:gd name="T7" fmla="*/ 190 h 442"/>
              <a:gd name="T8" fmla="*/ 185 w 418"/>
              <a:gd name="T9" fmla="*/ 380 h 442"/>
              <a:gd name="T10" fmla="*/ 192 w 418"/>
              <a:gd name="T11" fmla="*/ 380 h 442"/>
              <a:gd name="T12" fmla="*/ 224 w 418"/>
              <a:gd name="T13" fmla="*/ 376 h 442"/>
              <a:gd name="T14" fmla="*/ 261 w 418"/>
              <a:gd name="T15" fmla="*/ 372 h 442"/>
              <a:gd name="T16" fmla="*/ 266 w 418"/>
              <a:gd name="T17" fmla="*/ 372 h 442"/>
              <a:gd name="T18" fmla="*/ 400 w 418"/>
              <a:gd name="T19" fmla="*/ 442 h 442"/>
              <a:gd name="T20" fmla="*/ 361 w 418"/>
              <a:gd name="T21" fmla="*/ 325 h 442"/>
              <a:gd name="T22" fmla="*/ 382 w 418"/>
              <a:gd name="T23" fmla="*/ 298 h 442"/>
              <a:gd name="T24" fmla="*/ 228 w 418"/>
              <a:gd name="T25" fmla="*/ 312 h 442"/>
              <a:gd name="T26" fmla="*/ 209 w 418"/>
              <a:gd name="T27" fmla="*/ 319 h 442"/>
              <a:gd name="T28" fmla="*/ 190 w 418"/>
              <a:gd name="T29" fmla="*/ 312 h 442"/>
              <a:gd name="T30" fmla="*/ 183 w 418"/>
              <a:gd name="T31" fmla="*/ 295 h 442"/>
              <a:gd name="T32" fmla="*/ 190 w 418"/>
              <a:gd name="T33" fmla="*/ 277 h 442"/>
              <a:gd name="T34" fmla="*/ 209 w 418"/>
              <a:gd name="T35" fmla="*/ 270 h 442"/>
              <a:gd name="T36" fmla="*/ 228 w 418"/>
              <a:gd name="T37" fmla="*/ 277 h 442"/>
              <a:gd name="T38" fmla="*/ 236 w 418"/>
              <a:gd name="T39" fmla="*/ 295 h 442"/>
              <a:gd name="T40" fmla="*/ 228 w 418"/>
              <a:gd name="T41" fmla="*/ 312 h 442"/>
              <a:gd name="T42" fmla="*/ 249 w 418"/>
              <a:gd name="T43" fmla="*/ 92 h 442"/>
              <a:gd name="T44" fmla="*/ 247 w 418"/>
              <a:gd name="T45" fmla="*/ 108 h 442"/>
              <a:gd name="T46" fmla="*/ 238 w 418"/>
              <a:gd name="T47" fmla="*/ 142 h 442"/>
              <a:gd name="T48" fmla="*/ 221 w 418"/>
              <a:gd name="T49" fmla="*/ 208 h 442"/>
              <a:gd name="T50" fmla="*/ 218 w 418"/>
              <a:gd name="T51" fmla="*/ 242 h 442"/>
              <a:gd name="T52" fmla="*/ 209 w 418"/>
              <a:gd name="T53" fmla="*/ 251 h 442"/>
              <a:gd name="T54" fmla="*/ 201 w 418"/>
              <a:gd name="T55" fmla="*/ 242 h 442"/>
              <a:gd name="T56" fmla="*/ 197 w 418"/>
              <a:gd name="T57" fmla="*/ 207 h 442"/>
              <a:gd name="T58" fmla="*/ 180 w 418"/>
              <a:gd name="T59" fmla="*/ 142 h 442"/>
              <a:gd name="T60" fmla="*/ 169 w 418"/>
              <a:gd name="T61" fmla="*/ 91 h 442"/>
              <a:gd name="T62" fmla="*/ 176 w 418"/>
              <a:gd name="T63" fmla="*/ 69 h 442"/>
              <a:gd name="T64" fmla="*/ 181 w 418"/>
              <a:gd name="T65" fmla="*/ 61 h 442"/>
              <a:gd name="T66" fmla="*/ 209 w 418"/>
              <a:gd name="T67" fmla="*/ 49 h 442"/>
              <a:gd name="T68" fmla="*/ 238 w 418"/>
              <a:gd name="T69" fmla="*/ 61 h 442"/>
              <a:gd name="T70" fmla="*/ 246 w 418"/>
              <a:gd name="T71" fmla="*/ 74 h 442"/>
              <a:gd name="T72" fmla="*/ 249 w 418"/>
              <a:gd name="T73" fmla="*/ 91 h 442"/>
              <a:gd name="T74" fmla="*/ 249 w 418"/>
              <a:gd name="T75" fmla="*/ 91 h 442"/>
              <a:gd name="T76" fmla="*/ 249 w 418"/>
              <a:gd name="T77" fmla="*/ 9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8" h="442">
                <a:moveTo>
                  <a:pt x="382" y="298"/>
                </a:moveTo>
                <a:cubicBezTo>
                  <a:pt x="398" y="275"/>
                  <a:pt x="418" y="239"/>
                  <a:pt x="418" y="190"/>
                </a:cubicBezTo>
                <a:cubicBezTo>
                  <a:pt x="418" y="85"/>
                  <a:pt x="325" y="0"/>
                  <a:pt x="209" y="0"/>
                </a:cubicBezTo>
                <a:cubicBezTo>
                  <a:pt x="94" y="0"/>
                  <a:pt x="0" y="85"/>
                  <a:pt x="0" y="190"/>
                </a:cubicBezTo>
                <a:cubicBezTo>
                  <a:pt x="0" y="298"/>
                  <a:pt x="80" y="380"/>
                  <a:pt x="185" y="380"/>
                </a:cubicBezTo>
                <a:cubicBezTo>
                  <a:pt x="192" y="380"/>
                  <a:pt x="192" y="380"/>
                  <a:pt x="192" y="380"/>
                </a:cubicBezTo>
                <a:cubicBezTo>
                  <a:pt x="202" y="379"/>
                  <a:pt x="212" y="378"/>
                  <a:pt x="224" y="376"/>
                </a:cubicBezTo>
                <a:cubicBezTo>
                  <a:pt x="236" y="374"/>
                  <a:pt x="248" y="372"/>
                  <a:pt x="261" y="372"/>
                </a:cubicBezTo>
                <a:cubicBezTo>
                  <a:pt x="266" y="372"/>
                  <a:pt x="266" y="372"/>
                  <a:pt x="266" y="372"/>
                </a:cubicBezTo>
                <a:cubicBezTo>
                  <a:pt x="400" y="442"/>
                  <a:pt x="400" y="442"/>
                  <a:pt x="400" y="442"/>
                </a:cubicBezTo>
                <a:cubicBezTo>
                  <a:pt x="361" y="325"/>
                  <a:pt x="361" y="325"/>
                  <a:pt x="361" y="325"/>
                </a:cubicBezTo>
                <a:lnTo>
                  <a:pt x="382" y="298"/>
                </a:lnTo>
                <a:close/>
                <a:moveTo>
                  <a:pt x="228" y="312"/>
                </a:moveTo>
                <a:cubicBezTo>
                  <a:pt x="223" y="316"/>
                  <a:pt x="216" y="319"/>
                  <a:pt x="209" y="319"/>
                </a:cubicBezTo>
                <a:cubicBezTo>
                  <a:pt x="202" y="319"/>
                  <a:pt x="196" y="316"/>
                  <a:pt x="190" y="312"/>
                </a:cubicBezTo>
                <a:cubicBezTo>
                  <a:pt x="185" y="307"/>
                  <a:pt x="183" y="301"/>
                  <a:pt x="183" y="295"/>
                </a:cubicBezTo>
                <a:cubicBezTo>
                  <a:pt x="183" y="288"/>
                  <a:pt x="185" y="282"/>
                  <a:pt x="190" y="277"/>
                </a:cubicBezTo>
                <a:cubicBezTo>
                  <a:pt x="196" y="273"/>
                  <a:pt x="202" y="270"/>
                  <a:pt x="209" y="270"/>
                </a:cubicBezTo>
                <a:cubicBezTo>
                  <a:pt x="216" y="270"/>
                  <a:pt x="223" y="273"/>
                  <a:pt x="228" y="277"/>
                </a:cubicBezTo>
                <a:cubicBezTo>
                  <a:pt x="233" y="282"/>
                  <a:pt x="236" y="288"/>
                  <a:pt x="236" y="295"/>
                </a:cubicBezTo>
                <a:cubicBezTo>
                  <a:pt x="236" y="301"/>
                  <a:pt x="233" y="307"/>
                  <a:pt x="228" y="312"/>
                </a:cubicBezTo>
                <a:close/>
                <a:moveTo>
                  <a:pt x="249" y="92"/>
                </a:moveTo>
                <a:cubicBezTo>
                  <a:pt x="249" y="97"/>
                  <a:pt x="248" y="103"/>
                  <a:pt x="247" y="108"/>
                </a:cubicBezTo>
                <a:cubicBezTo>
                  <a:pt x="245" y="116"/>
                  <a:pt x="242" y="128"/>
                  <a:pt x="238" y="142"/>
                </a:cubicBezTo>
                <a:cubicBezTo>
                  <a:pt x="229" y="174"/>
                  <a:pt x="223" y="196"/>
                  <a:pt x="221" y="208"/>
                </a:cubicBezTo>
                <a:cubicBezTo>
                  <a:pt x="219" y="218"/>
                  <a:pt x="218" y="229"/>
                  <a:pt x="218" y="242"/>
                </a:cubicBezTo>
                <a:cubicBezTo>
                  <a:pt x="218" y="247"/>
                  <a:pt x="214" y="251"/>
                  <a:pt x="209" y="251"/>
                </a:cubicBezTo>
                <a:cubicBezTo>
                  <a:pt x="204" y="251"/>
                  <a:pt x="201" y="247"/>
                  <a:pt x="201" y="242"/>
                </a:cubicBezTo>
                <a:cubicBezTo>
                  <a:pt x="200" y="229"/>
                  <a:pt x="199" y="217"/>
                  <a:pt x="197" y="207"/>
                </a:cubicBezTo>
                <a:cubicBezTo>
                  <a:pt x="195" y="194"/>
                  <a:pt x="189" y="173"/>
                  <a:pt x="180" y="142"/>
                </a:cubicBezTo>
                <a:cubicBezTo>
                  <a:pt x="173" y="117"/>
                  <a:pt x="169" y="100"/>
                  <a:pt x="169" y="91"/>
                </a:cubicBezTo>
                <a:cubicBezTo>
                  <a:pt x="169" y="82"/>
                  <a:pt x="171" y="75"/>
                  <a:pt x="176" y="69"/>
                </a:cubicBezTo>
                <a:cubicBezTo>
                  <a:pt x="177" y="66"/>
                  <a:pt x="179" y="64"/>
                  <a:pt x="181" y="61"/>
                </a:cubicBezTo>
                <a:cubicBezTo>
                  <a:pt x="189" y="53"/>
                  <a:pt x="198" y="49"/>
                  <a:pt x="209" y="49"/>
                </a:cubicBezTo>
                <a:cubicBezTo>
                  <a:pt x="220" y="49"/>
                  <a:pt x="230" y="53"/>
                  <a:pt x="238" y="61"/>
                </a:cubicBezTo>
                <a:cubicBezTo>
                  <a:pt x="241" y="65"/>
                  <a:pt x="244" y="70"/>
                  <a:pt x="246" y="74"/>
                </a:cubicBezTo>
                <a:cubicBezTo>
                  <a:pt x="248" y="79"/>
                  <a:pt x="249" y="85"/>
                  <a:pt x="249" y="91"/>
                </a:cubicBezTo>
                <a:cubicBezTo>
                  <a:pt x="249" y="91"/>
                  <a:pt x="249" y="91"/>
                  <a:pt x="249" y="91"/>
                </a:cubicBezTo>
                <a:cubicBezTo>
                  <a:pt x="249" y="92"/>
                  <a:pt x="249" y="92"/>
                  <a:pt x="249" y="92"/>
                </a:cubicBezTo>
                <a:close/>
              </a:path>
            </a:pathLst>
          </a:custGeom>
          <a:solidFill>
            <a:srgbClr val="78BE2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3701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responded to the Discovery Survey?</a:t>
            </a:r>
            <a:endParaRPr lang="en-US" dirty="0"/>
          </a:p>
        </p:txBody>
      </p:sp>
      <p:grpSp>
        <p:nvGrpSpPr>
          <p:cNvPr id="3029" name="Group 3028" descr="icon of a group of professionals"/>
          <p:cNvGrpSpPr/>
          <p:nvPr/>
        </p:nvGrpSpPr>
        <p:grpSpPr>
          <a:xfrm>
            <a:off x="2661341" y="4564708"/>
            <a:ext cx="2287749" cy="1673044"/>
            <a:chOff x="7015163" y="2770188"/>
            <a:chExt cx="1220787" cy="933451"/>
          </a:xfrm>
          <a:solidFill>
            <a:schemeClr val="tx1"/>
          </a:solidFill>
        </p:grpSpPr>
        <p:sp>
          <p:nvSpPr>
            <p:cNvPr id="3030" name="Freeform 76"/>
            <p:cNvSpPr>
              <a:spLocks/>
            </p:cNvSpPr>
            <p:nvPr/>
          </p:nvSpPr>
          <p:spPr bwMode="auto">
            <a:xfrm>
              <a:off x="7562850" y="2790826"/>
              <a:ext cx="149225" cy="149225"/>
            </a:xfrm>
            <a:custGeom>
              <a:avLst/>
              <a:gdLst>
                <a:gd name="T0" fmla="*/ 27 w 53"/>
                <a:gd name="T1" fmla="*/ 53 h 53"/>
                <a:gd name="T2" fmla="*/ 53 w 53"/>
                <a:gd name="T3" fmla="*/ 27 h 53"/>
                <a:gd name="T4" fmla="*/ 27 w 53"/>
                <a:gd name="T5" fmla="*/ 0 h 53"/>
                <a:gd name="T6" fmla="*/ 0 w 53"/>
                <a:gd name="T7" fmla="*/ 27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41" y="53"/>
                    <a:pt x="53" y="41"/>
                    <a:pt x="53" y="27"/>
                  </a:cubicBezTo>
                  <a:cubicBezTo>
                    <a:pt x="53" y="11"/>
                    <a:pt x="40" y="1"/>
                    <a:pt x="27" y="0"/>
                  </a:cubicBezTo>
                  <a:cubicBezTo>
                    <a:pt x="14" y="1"/>
                    <a:pt x="0" y="11"/>
                    <a:pt x="0" y="27"/>
                  </a:cubicBezTo>
                  <a:cubicBezTo>
                    <a:pt x="1" y="41"/>
                    <a:pt x="13" y="53"/>
                    <a:pt x="2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Freeform 77"/>
            <p:cNvSpPr>
              <a:spLocks/>
            </p:cNvSpPr>
            <p:nvPr/>
          </p:nvSpPr>
          <p:spPr bwMode="auto">
            <a:xfrm>
              <a:off x="8159750" y="3132138"/>
              <a:ext cx="76200" cy="165100"/>
            </a:xfrm>
            <a:custGeom>
              <a:avLst/>
              <a:gdLst>
                <a:gd name="T0" fmla="*/ 26 w 27"/>
                <a:gd name="T1" fmla="*/ 45 h 58"/>
                <a:gd name="T2" fmla="*/ 17 w 27"/>
                <a:gd name="T3" fmla="*/ 0 h 58"/>
                <a:gd name="T4" fmla="*/ 0 w 27"/>
                <a:gd name="T5" fmla="*/ 4 h 58"/>
                <a:gd name="T6" fmla="*/ 9 w 27"/>
                <a:gd name="T7" fmla="*/ 55 h 58"/>
                <a:gd name="T8" fmla="*/ 18 w 27"/>
                <a:gd name="T9" fmla="*/ 57 h 58"/>
                <a:gd name="T10" fmla="*/ 26 w 27"/>
                <a:gd name="T11" fmla="*/ 45 h 58"/>
              </a:gdLst>
              <a:ahLst/>
              <a:cxnLst>
                <a:cxn ang="0">
                  <a:pos x="T0" y="T1"/>
                </a:cxn>
                <a:cxn ang="0">
                  <a:pos x="T2" y="T3"/>
                </a:cxn>
                <a:cxn ang="0">
                  <a:pos x="T4" y="T5"/>
                </a:cxn>
                <a:cxn ang="0">
                  <a:pos x="T6" y="T7"/>
                </a:cxn>
                <a:cxn ang="0">
                  <a:pos x="T8" y="T9"/>
                </a:cxn>
                <a:cxn ang="0">
                  <a:pos x="T10" y="T11"/>
                </a:cxn>
              </a:cxnLst>
              <a:rect l="0" t="0" r="r" b="b"/>
              <a:pathLst>
                <a:path w="27" h="58">
                  <a:moveTo>
                    <a:pt x="26" y="45"/>
                  </a:moveTo>
                  <a:cubicBezTo>
                    <a:pt x="17" y="0"/>
                    <a:pt x="17" y="0"/>
                    <a:pt x="17" y="0"/>
                  </a:cubicBezTo>
                  <a:cubicBezTo>
                    <a:pt x="0" y="4"/>
                    <a:pt x="0" y="4"/>
                    <a:pt x="0" y="4"/>
                  </a:cubicBezTo>
                  <a:cubicBezTo>
                    <a:pt x="9" y="55"/>
                    <a:pt x="9" y="55"/>
                    <a:pt x="9" y="55"/>
                  </a:cubicBezTo>
                  <a:cubicBezTo>
                    <a:pt x="12" y="57"/>
                    <a:pt x="15" y="58"/>
                    <a:pt x="18" y="57"/>
                  </a:cubicBezTo>
                  <a:cubicBezTo>
                    <a:pt x="24" y="56"/>
                    <a:pt x="27" y="51"/>
                    <a:pt x="2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2" name="Freeform 78"/>
            <p:cNvSpPr>
              <a:spLocks/>
            </p:cNvSpPr>
            <p:nvPr/>
          </p:nvSpPr>
          <p:spPr bwMode="auto">
            <a:xfrm>
              <a:off x="7999413" y="2968626"/>
              <a:ext cx="76200" cy="47625"/>
            </a:xfrm>
            <a:custGeom>
              <a:avLst/>
              <a:gdLst>
                <a:gd name="T0" fmla="*/ 0 w 27"/>
                <a:gd name="T1" fmla="*/ 0 h 17"/>
                <a:gd name="T2" fmla="*/ 14 w 27"/>
                <a:gd name="T3" fmla="*/ 17 h 17"/>
                <a:gd name="T4" fmla="*/ 27 w 27"/>
                <a:gd name="T5" fmla="*/ 0 h 17"/>
                <a:gd name="T6" fmla="*/ 25 w 27"/>
                <a:gd name="T7" fmla="*/ 0 h 17"/>
                <a:gd name="T8" fmla="*/ 3 w 27"/>
                <a:gd name="T9" fmla="*/ 0 h 17"/>
                <a:gd name="T10" fmla="*/ 0 w 27"/>
                <a:gd name="T11" fmla="*/ 0 h 17"/>
              </a:gdLst>
              <a:ahLst/>
              <a:cxnLst>
                <a:cxn ang="0">
                  <a:pos x="T0" y="T1"/>
                </a:cxn>
                <a:cxn ang="0">
                  <a:pos x="T2" y="T3"/>
                </a:cxn>
                <a:cxn ang="0">
                  <a:pos x="T4" y="T5"/>
                </a:cxn>
                <a:cxn ang="0">
                  <a:pos x="T6" y="T7"/>
                </a:cxn>
                <a:cxn ang="0">
                  <a:pos x="T8" y="T9"/>
                </a:cxn>
                <a:cxn ang="0">
                  <a:pos x="T10" y="T11"/>
                </a:cxn>
              </a:cxnLst>
              <a:rect l="0" t="0" r="r" b="b"/>
              <a:pathLst>
                <a:path w="27" h="17">
                  <a:moveTo>
                    <a:pt x="0" y="0"/>
                  </a:moveTo>
                  <a:cubicBezTo>
                    <a:pt x="5" y="6"/>
                    <a:pt x="11" y="13"/>
                    <a:pt x="14" y="17"/>
                  </a:cubicBezTo>
                  <a:cubicBezTo>
                    <a:pt x="27" y="0"/>
                    <a:pt x="27" y="0"/>
                    <a:pt x="27" y="0"/>
                  </a:cubicBezTo>
                  <a:cubicBezTo>
                    <a:pt x="26" y="0"/>
                    <a:pt x="26" y="0"/>
                    <a:pt x="25" y="0"/>
                  </a:cubicBez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Freeform 79"/>
            <p:cNvSpPr>
              <a:spLocks/>
            </p:cNvSpPr>
            <p:nvPr/>
          </p:nvSpPr>
          <p:spPr bwMode="auto">
            <a:xfrm>
              <a:off x="7945438" y="3290888"/>
              <a:ext cx="182562" cy="404813"/>
            </a:xfrm>
            <a:custGeom>
              <a:avLst/>
              <a:gdLst>
                <a:gd name="T0" fmla="*/ 0 w 65"/>
                <a:gd name="T1" fmla="*/ 75 h 143"/>
                <a:gd name="T2" fmla="*/ 0 w 65"/>
                <a:gd name="T3" fmla="*/ 104 h 143"/>
                <a:gd name="T4" fmla="*/ 0 w 65"/>
                <a:gd name="T5" fmla="*/ 128 h 143"/>
                <a:gd name="T6" fmla="*/ 0 w 65"/>
                <a:gd name="T7" fmla="*/ 128 h 143"/>
                <a:gd name="T8" fmla="*/ 0 w 65"/>
                <a:gd name="T9" fmla="*/ 128 h 143"/>
                <a:gd name="T10" fmla="*/ 15 w 65"/>
                <a:gd name="T11" fmla="*/ 143 h 143"/>
                <a:gd name="T12" fmla="*/ 29 w 65"/>
                <a:gd name="T13" fmla="*/ 129 h 143"/>
                <a:gd name="T14" fmla="*/ 29 w 65"/>
                <a:gd name="T15" fmla="*/ 128 h 143"/>
                <a:gd name="T16" fmla="*/ 29 w 65"/>
                <a:gd name="T17" fmla="*/ 127 h 143"/>
                <a:gd name="T18" fmla="*/ 29 w 65"/>
                <a:gd name="T19" fmla="*/ 23 h 143"/>
                <a:gd name="T20" fmla="*/ 33 w 65"/>
                <a:gd name="T21" fmla="*/ 19 h 143"/>
                <a:gd name="T22" fmla="*/ 36 w 65"/>
                <a:gd name="T23" fmla="*/ 23 h 143"/>
                <a:gd name="T24" fmla="*/ 36 w 65"/>
                <a:gd name="T25" fmla="*/ 128 h 143"/>
                <a:gd name="T26" fmla="*/ 37 w 65"/>
                <a:gd name="T27" fmla="*/ 128 h 143"/>
                <a:gd name="T28" fmla="*/ 51 w 65"/>
                <a:gd name="T29" fmla="*/ 143 h 143"/>
                <a:gd name="T30" fmla="*/ 65 w 65"/>
                <a:gd name="T31" fmla="*/ 132 h 143"/>
                <a:gd name="T32" fmla="*/ 65 w 65"/>
                <a:gd name="T33" fmla="*/ 128 h 143"/>
                <a:gd name="T34" fmla="*/ 65 w 65"/>
                <a:gd name="T35" fmla="*/ 75 h 143"/>
                <a:gd name="T36" fmla="*/ 65 w 65"/>
                <a:gd name="T37" fmla="*/ 0 h 143"/>
                <a:gd name="T38" fmla="*/ 0 w 65"/>
                <a:gd name="T39" fmla="*/ 0 h 143"/>
                <a:gd name="T40" fmla="*/ 0 w 65"/>
                <a:gd name="T4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43">
                  <a:moveTo>
                    <a:pt x="0" y="75"/>
                  </a:moveTo>
                  <a:cubicBezTo>
                    <a:pt x="0" y="104"/>
                    <a:pt x="0" y="104"/>
                    <a:pt x="0" y="104"/>
                  </a:cubicBezTo>
                  <a:cubicBezTo>
                    <a:pt x="0" y="128"/>
                    <a:pt x="0" y="128"/>
                    <a:pt x="0" y="128"/>
                  </a:cubicBezTo>
                  <a:cubicBezTo>
                    <a:pt x="0" y="128"/>
                    <a:pt x="0" y="128"/>
                    <a:pt x="0" y="128"/>
                  </a:cubicBezTo>
                  <a:cubicBezTo>
                    <a:pt x="0" y="128"/>
                    <a:pt x="0" y="128"/>
                    <a:pt x="0" y="128"/>
                  </a:cubicBezTo>
                  <a:cubicBezTo>
                    <a:pt x="0" y="136"/>
                    <a:pt x="7" y="143"/>
                    <a:pt x="15" y="143"/>
                  </a:cubicBezTo>
                  <a:cubicBezTo>
                    <a:pt x="22" y="143"/>
                    <a:pt x="28" y="137"/>
                    <a:pt x="29" y="129"/>
                  </a:cubicBezTo>
                  <a:cubicBezTo>
                    <a:pt x="29" y="129"/>
                    <a:pt x="29" y="129"/>
                    <a:pt x="29" y="128"/>
                  </a:cubicBezTo>
                  <a:cubicBezTo>
                    <a:pt x="29" y="127"/>
                    <a:pt x="29" y="127"/>
                    <a:pt x="29" y="127"/>
                  </a:cubicBezTo>
                  <a:cubicBezTo>
                    <a:pt x="29" y="126"/>
                    <a:pt x="29" y="23"/>
                    <a:pt x="29" y="23"/>
                  </a:cubicBezTo>
                  <a:cubicBezTo>
                    <a:pt x="29" y="21"/>
                    <a:pt x="31" y="19"/>
                    <a:pt x="33" y="19"/>
                  </a:cubicBezTo>
                  <a:cubicBezTo>
                    <a:pt x="35" y="19"/>
                    <a:pt x="36" y="21"/>
                    <a:pt x="36" y="23"/>
                  </a:cubicBezTo>
                  <a:cubicBezTo>
                    <a:pt x="36" y="128"/>
                    <a:pt x="36" y="128"/>
                    <a:pt x="36" y="128"/>
                  </a:cubicBezTo>
                  <a:cubicBezTo>
                    <a:pt x="37" y="128"/>
                    <a:pt x="37" y="128"/>
                    <a:pt x="37" y="128"/>
                  </a:cubicBezTo>
                  <a:cubicBezTo>
                    <a:pt x="37" y="136"/>
                    <a:pt x="43" y="143"/>
                    <a:pt x="51" y="143"/>
                  </a:cubicBezTo>
                  <a:cubicBezTo>
                    <a:pt x="57" y="143"/>
                    <a:pt x="63" y="138"/>
                    <a:pt x="65" y="132"/>
                  </a:cubicBezTo>
                  <a:cubicBezTo>
                    <a:pt x="65" y="131"/>
                    <a:pt x="65" y="130"/>
                    <a:pt x="65" y="128"/>
                  </a:cubicBezTo>
                  <a:cubicBezTo>
                    <a:pt x="65" y="75"/>
                    <a:pt x="65" y="75"/>
                    <a:pt x="65" y="75"/>
                  </a:cubicBezTo>
                  <a:cubicBezTo>
                    <a:pt x="65" y="0"/>
                    <a:pt x="65" y="0"/>
                    <a:pt x="65" y="0"/>
                  </a:cubicBezTo>
                  <a:cubicBezTo>
                    <a:pt x="0" y="0"/>
                    <a:pt x="0" y="0"/>
                    <a:pt x="0"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4" name="Freeform 80"/>
            <p:cNvSpPr>
              <a:spLocks/>
            </p:cNvSpPr>
            <p:nvPr/>
          </p:nvSpPr>
          <p:spPr bwMode="auto">
            <a:xfrm>
              <a:off x="7850188" y="2971801"/>
              <a:ext cx="374650" cy="300038"/>
            </a:xfrm>
            <a:custGeom>
              <a:avLst/>
              <a:gdLst>
                <a:gd name="T0" fmla="*/ 133 w 133"/>
                <a:gd name="T1" fmla="*/ 48 h 106"/>
                <a:gd name="T2" fmla="*/ 89 w 133"/>
                <a:gd name="T3" fmla="*/ 0 h 106"/>
                <a:gd name="T4" fmla="*/ 72 w 133"/>
                <a:gd name="T5" fmla="*/ 21 h 106"/>
                <a:gd name="T6" fmla="*/ 71 w 133"/>
                <a:gd name="T7" fmla="*/ 23 h 106"/>
                <a:gd name="T8" fmla="*/ 67 w 133"/>
                <a:gd name="T9" fmla="*/ 32 h 106"/>
                <a:gd name="T10" fmla="*/ 66 w 133"/>
                <a:gd name="T11" fmla="*/ 35 h 106"/>
                <a:gd name="T12" fmla="*/ 66 w 133"/>
                <a:gd name="T13" fmla="*/ 62 h 106"/>
                <a:gd name="T14" fmla="*/ 59 w 133"/>
                <a:gd name="T15" fmla="*/ 61 h 106"/>
                <a:gd name="T16" fmla="*/ 59 w 133"/>
                <a:gd name="T17" fmla="*/ 35 h 106"/>
                <a:gd name="T18" fmla="*/ 62 w 133"/>
                <a:gd name="T19" fmla="*/ 23 h 106"/>
                <a:gd name="T20" fmla="*/ 62 w 133"/>
                <a:gd name="T21" fmla="*/ 23 h 106"/>
                <a:gd name="T22" fmla="*/ 44 w 133"/>
                <a:gd name="T23" fmla="*/ 0 h 106"/>
                <a:gd name="T24" fmla="*/ 2 w 133"/>
                <a:gd name="T25" fmla="*/ 41 h 106"/>
                <a:gd name="T26" fmla="*/ 0 w 133"/>
                <a:gd name="T27" fmla="*/ 48 h 106"/>
                <a:gd name="T28" fmla="*/ 22 w 133"/>
                <a:gd name="T29" fmla="*/ 53 h 106"/>
                <a:gd name="T30" fmla="*/ 31 w 133"/>
                <a:gd name="T31" fmla="*/ 55 h 106"/>
                <a:gd name="T32" fmla="*/ 30 w 133"/>
                <a:gd name="T33" fmla="*/ 61 h 106"/>
                <a:gd name="T34" fmla="*/ 22 w 133"/>
                <a:gd name="T35" fmla="*/ 106 h 106"/>
                <a:gd name="T36" fmla="*/ 110 w 133"/>
                <a:gd name="T37" fmla="*/ 106 h 106"/>
                <a:gd name="T38" fmla="*/ 102 w 133"/>
                <a:gd name="T39" fmla="*/ 55 h 106"/>
                <a:gd name="T40" fmla="*/ 133 w 133"/>
                <a:gd name="T4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06">
                  <a:moveTo>
                    <a:pt x="133" y="48"/>
                  </a:moveTo>
                  <a:cubicBezTo>
                    <a:pt x="128" y="24"/>
                    <a:pt x="111" y="5"/>
                    <a:pt x="89" y="0"/>
                  </a:cubicBezTo>
                  <a:cubicBezTo>
                    <a:pt x="84" y="6"/>
                    <a:pt x="72" y="21"/>
                    <a:pt x="72" y="21"/>
                  </a:cubicBezTo>
                  <a:cubicBezTo>
                    <a:pt x="71" y="22"/>
                    <a:pt x="71" y="23"/>
                    <a:pt x="71" y="23"/>
                  </a:cubicBezTo>
                  <a:cubicBezTo>
                    <a:pt x="67" y="32"/>
                    <a:pt x="67" y="32"/>
                    <a:pt x="67" y="32"/>
                  </a:cubicBezTo>
                  <a:cubicBezTo>
                    <a:pt x="67" y="33"/>
                    <a:pt x="66" y="35"/>
                    <a:pt x="66" y="35"/>
                  </a:cubicBezTo>
                  <a:cubicBezTo>
                    <a:pt x="66" y="62"/>
                    <a:pt x="66" y="62"/>
                    <a:pt x="66" y="62"/>
                  </a:cubicBezTo>
                  <a:cubicBezTo>
                    <a:pt x="59" y="61"/>
                    <a:pt x="59" y="61"/>
                    <a:pt x="59" y="61"/>
                  </a:cubicBezTo>
                  <a:cubicBezTo>
                    <a:pt x="59" y="35"/>
                    <a:pt x="59" y="35"/>
                    <a:pt x="59" y="35"/>
                  </a:cubicBezTo>
                  <a:cubicBezTo>
                    <a:pt x="59" y="35"/>
                    <a:pt x="58" y="30"/>
                    <a:pt x="62" y="23"/>
                  </a:cubicBezTo>
                  <a:cubicBezTo>
                    <a:pt x="62" y="23"/>
                    <a:pt x="62" y="23"/>
                    <a:pt x="62" y="23"/>
                  </a:cubicBezTo>
                  <a:cubicBezTo>
                    <a:pt x="61" y="21"/>
                    <a:pt x="57" y="16"/>
                    <a:pt x="44" y="0"/>
                  </a:cubicBezTo>
                  <a:cubicBezTo>
                    <a:pt x="25" y="5"/>
                    <a:pt x="9" y="20"/>
                    <a:pt x="2" y="41"/>
                  </a:cubicBezTo>
                  <a:cubicBezTo>
                    <a:pt x="1" y="43"/>
                    <a:pt x="1" y="45"/>
                    <a:pt x="0" y="48"/>
                  </a:cubicBezTo>
                  <a:cubicBezTo>
                    <a:pt x="22" y="53"/>
                    <a:pt x="22" y="53"/>
                    <a:pt x="22" y="53"/>
                  </a:cubicBezTo>
                  <a:cubicBezTo>
                    <a:pt x="31" y="55"/>
                    <a:pt x="31" y="55"/>
                    <a:pt x="31" y="55"/>
                  </a:cubicBezTo>
                  <a:cubicBezTo>
                    <a:pt x="30" y="61"/>
                    <a:pt x="30" y="61"/>
                    <a:pt x="30" y="61"/>
                  </a:cubicBezTo>
                  <a:cubicBezTo>
                    <a:pt x="22" y="106"/>
                    <a:pt x="22" y="106"/>
                    <a:pt x="22" y="106"/>
                  </a:cubicBezTo>
                  <a:cubicBezTo>
                    <a:pt x="110" y="106"/>
                    <a:pt x="110" y="106"/>
                    <a:pt x="110" y="106"/>
                  </a:cubicBezTo>
                  <a:cubicBezTo>
                    <a:pt x="102" y="55"/>
                    <a:pt x="102" y="55"/>
                    <a:pt x="102" y="55"/>
                  </a:cubicBezTo>
                  <a:lnTo>
                    <a:pt x="133"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Freeform 81"/>
            <p:cNvSpPr>
              <a:spLocks/>
            </p:cNvSpPr>
            <p:nvPr/>
          </p:nvSpPr>
          <p:spPr bwMode="auto">
            <a:xfrm>
              <a:off x="7424738" y="2971801"/>
              <a:ext cx="490537" cy="731838"/>
            </a:xfrm>
            <a:custGeom>
              <a:avLst/>
              <a:gdLst>
                <a:gd name="T0" fmla="*/ 174 w 174"/>
                <a:gd name="T1" fmla="*/ 61 h 259"/>
                <a:gd name="T2" fmla="*/ 174 w 174"/>
                <a:gd name="T3" fmla="*/ 61 h 259"/>
                <a:gd name="T4" fmla="*/ 174 w 174"/>
                <a:gd name="T5" fmla="*/ 61 h 259"/>
                <a:gd name="T6" fmla="*/ 158 w 174"/>
                <a:gd name="T7" fmla="*/ 57 h 259"/>
                <a:gd name="T8" fmla="*/ 157 w 174"/>
                <a:gd name="T9" fmla="*/ 59 h 259"/>
                <a:gd name="T10" fmla="*/ 145 w 174"/>
                <a:gd name="T11" fmla="*/ 59 h 259"/>
                <a:gd name="T12" fmla="*/ 145 w 174"/>
                <a:gd name="T13" fmla="*/ 59 h 259"/>
                <a:gd name="T14" fmla="*/ 139 w 174"/>
                <a:gd name="T15" fmla="*/ 59 h 259"/>
                <a:gd name="T16" fmla="*/ 128 w 174"/>
                <a:gd name="T17" fmla="*/ 17 h 259"/>
                <a:gd name="T18" fmla="*/ 78 w 174"/>
                <a:gd name="T19" fmla="*/ 0 h 259"/>
                <a:gd name="T20" fmla="*/ 73 w 174"/>
                <a:gd name="T21" fmla="*/ 0 h 259"/>
                <a:gd name="T22" fmla="*/ 24 w 174"/>
                <a:gd name="T23" fmla="*/ 17 h 259"/>
                <a:gd name="T24" fmla="*/ 1 w 174"/>
                <a:gd name="T25" fmla="*/ 105 h 259"/>
                <a:gd name="T26" fmla="*/ 9 w 174"/>
                <a:gd name="T27" fmla="*/ 118 h 259"/>
                <a:gd name="T28" fmla="*/ 21 w 174"/>
                <a:gd name="T29" fmla="*/ 110 h 259"/>
                <a:gd name="T30" fmla="*/ 21 w 174"/>
                <a:gd name="T31" fmla="*/ 110 h 259"/>
                <a:gd name="T32" fmla="*/ 38 w 174"/>
                <a:gd name="T33" fmla="*/ 39 h 259"/>
                <a:gd name="T34" fmla="*/ 41 w 174"/>
                <a:gd name="T35" fmla="*/ 36 h 259"/>
                <a:gd name="T36" fmla="*/ 44 w 174"/>
                <a:gd name="T37" fmla="*/ 40 h 259"/>
                <a:gd name="T38" fmla="*/ 17 w 174"/>
                <a:gd name="T39" fmla="*/ 152 h 259"/>
                <a:gd name="T40" fmla="*/ 16 w 174"/>
                <a:gd name="T41" fmla="*/ 156 h 259"/>
                <a:gd name="T42" fmla="*/ 20 w 174"/>
                <a:gd name="T43" fmla="*/ 160 h 259"/>
                <a:gd name="T44" fmla="*/ 38 w 174"/>
                <a:gd name="T45" fmla="*/ 160 h 259"/>
                <a:gd name="T46" fmla="*/ 38 w 174"/>
                <a:gd name="T47" fmla="*/ 160 h 259"/>
                <a:gd name="T48" fmla="*/ 43 w 174"/>
                <a:gd name="T49" fmla="*/ 164 h 259"/>
                <a:gd name="T50" fmla="*/ 43 w 174"/>
                <a:gd name="T51" fmla="*/ 164 h 259"/>
                <a:gd name="T52" fmla="*/ 43 w 174"/>
                <a:gd name="T53" fmla="*/ 244 h 259"/>
                <a:gd name="T54" fmla="*/ 57 w 174"/>
                <a:gd name="T55" fmla="*/ 259 h 259"/>
                <a:gd name="T56" fmla="*/ 71 w 174"/>
                <a:gd name="T57" fmla="*/ 244 h 259"/>
                <a:gd name="T58" fmla="*/ 71 w 174"/>
                <a:gd name="T59" fmla="*/ 164 h 259"/>
                <a:gd name="T60" fmla="*/ 76 w 174"/>
                <a:gd name="T61" fmla="*/ 160 h 259"/>
                <a:gd name="T62" fmla="*/ 80 w 174"/>
                <a:gd name="T63" fmla="*/ 164 h 259"/>
                <a:gd name="T64" fmla="*/ 80 w 174"/>
                <a:gd name="T65" fmla="*/ 244 h 259"/>
                <a:gd name="T66" fmla="*/ 95 w 174"/>
                <a:gd name="T67" fmla="*/ 259 h 259"/>
                <a:gd name="T68" fmla="*/ 109 w 174"/>
                <a:gd name="T69" fmla="*/ 244 h 259"/>
                <a:gd name="T70" fmla="*/ 109 w 174"/>
                <a:gd name="T71" fmla="*/ 165 h 259"/>
                <a:gd name="T72" fmla="*/ 109 w 174"/>
                <a:gd name="T73" fmla="*/ 164 h 259"/>
                <a:gd name="T74" fmla="*/ 113 w 174"/>
                <a:gd name="T75" fmla="*/ 160 h 259"/>
                <a:gd name="T76" fmla="*/ 114 w 174"/>
                <a:gd name="T77" fmla="*/ 160 h 259"/>
                <a:gd name="T78" fmla="*/ 132 w 174"/>
                <a:gd name="T79" fmla="*/ 160 h 259"/>
                <a:gd name="T80" fmla="*/ 135 w 174"/>
                <a:gd name="T81" fmla="*/ 156 h 259"/>
                <a:gd name="T82" fmla="*/ 134 w 174"/>
                <a:gd name="T83" fmla="*/ 150 h 259"/>
                <a:gd name="T84" fmla="*/ 108 w 174"/>
                <a:gd name="T85" fmla="*/ 40 h 259"/>
                <a:gd name="T86" fmla="*/ 110 w 174"/>
                <a:gd name="T87" fmla="*/ 36 h 259"/>
                <a:gd name="T88" fmla="*/ 114 w 174"/>
                <a:gd name="T89" fmla="*/ 39 h 259"/>
                <a:gd name="T90" fmla="*/ 120 w 174"/>
                <a:gd name="T91" fmla="*/ 64 h 259"/>
                <a:gd name="T92" fmla="*/ 119 w 174"/>
                <a:gd name="T93" fmla="*/ 68 h 259"/>
                <a:gd name="T94" fmla="*/ 123 w 174"/>
                <a:gd name="T95" fmla="*/ 77 h 259"/>
                <a:gd name="T96" fmla="*/ 123 w 174"/>
                <a:gd name="T97" fmla="*/ 77 h 259"/>
                <a:gd name="T98" fmla="*/ 132 w 174"/>
                <a:gd name="T99" fmla="*/ 112 h 259"/>
                <a:gd name="T100" fmla="*/ 143 w 174"/>
                <a:gd name="T101" fmla="*/ 118 h 259"/>
                <a:gd name="T102" fmla="*/ 150 w 174"/>
                <a:gd name="T103" fmla="*/ 105 h 259"/>
                <a:gd name="T104" fmla="*/ 143 w 174"/>
                <a:gd name="T105" fmla="*/ 77 h 259"/>
                <a:gd name="T106" fmla="*/ 151 w 174"/>
                <a:gd name="T107" fmla="*/ 77 h 259"/>
                <a:gd name="T108" fmla="*/ 151 w 174"/>
                <a:gd name="T109" fmla="*/ 76 h 259"/>
                <a:gd name="T110" fmla="*/ 156 w 174"/>
                <a:gd name="T111" fmla="*/ 76 h 259"/>
                <a:gd name="T112" fmla="*/ 163 w 174"/>
                <a:gd name="T113" fmla="*/ 75 h 259"/>
                <a:gd name="T114" fmla="*/ 174 w 174"/>
                <a:gd name="T115" fmla="*/ 62 h 259"/>
                <a:gd name="T116" fmla="*/ 174 w 174"/>
                <a:gd name="T117"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259">
                  <a:moveTo>
                    <a:pt x="174" y="61"/>
                  </a:moveTo>
                  <a:cubicBezTo>
                    <a:pt x="174" y="61"/>
                    <a:pt x="174" y="61"/>
                    <a:pt x="174" y="61"/>
                  </a:cubicBezTo>
                  <a:cubicBezTo>
                    <a:pt x="174" y="61"/>
                    <a:pt x="174" y="61"/>
                    <a:pt x="174" y="61"/>
                  </a:cubicBezTo>
                  <a:cubicBezTo>
                    <a:pt x="168" y="59"/>
                    <a:pt x="162" y="58"/>
                    <a:pt x="158" y="57"/>
                  </a:cubicBezTo>
                  <a:cubicBezTo>
                    <a:pt x="157" y="59"/>
                    <a:pt x="157" y="59"/>
                    <a:pt x="157" y="59"/>
                  </a:cubicBezTo>
                  <a:cubicBezTo>
                    <a:pt x="145" y="59"/>
                    <a:pt x="145" y="59"/>
                    <a:pt x="145" y="59"/>
                  </a:cubicBezTo>
                  <a:cubicBezTo>
                    <a:pt x="145" y="59"/>
                    <a:pt x="145" y="59"/>
                    <a:pt x="145" y="59"/>
                  </a:cubicBezTo>
                  <a:cubicBezTo>
                    <a:pt x="139" y="59"/>
                    <a:pt x="139" y="59"/>
                    <a:pt x="139" y="59"/>
                  </a:cubicBezTo>
                  <a:cubicBezTo>
                    <a:pt x="128" y="17"/>
                    <a:pt x="128" y="17"/>
                    <a:pt x="128" y="17"/>
                  </a:cubicBezTo>
                  <a:cubicBezTo>
                    <a:pt x="123" y="3"/>
                    <a:pt x="101" y="0"/>
                    <a:pt x="78" y="0"/>
                  </a:cubicBezTo>
                  <a:cubicBezTo>
                    <a:pt x="73" y="0"/>
                    <a:pt x="73" y="0"/>
                    <a:pt x="73" y="0"/>
                  </a:cubicBezTo>
                  <a:cubicBezTo>
                    <a:pt x="50" y="0"/>
                    <a:pt x="29" y="3"/>
                    <a:pt x="24" y="17"/>
                  </a:cubicBezTo>
                  <a:cubicBezTo>
                    <a:pt x="1" y="105"/>
                    <a:pt x="1" y="105"/>
                    <a:pt x="1" y="105"/>
                  </a:cubicBezTo>
                  <a:cubicBezTo>
                    <a:pt x="0" y="111"/>
                    <a:pt x="3" y="116"/>
                    <a:pt x="9" y="118"/>
                  </a:cubicBezTo>
                  <a:cubicBezTo>
                    <a:pt x="14" y="119"/>
                    <a:pt x="19" y="116"/>
                    <a:pt x="21" y="110"/>
                  </a:cubicBezTo>
                  <a:cubicBezTo>
                    <a:pt x="21" y="110"/>
                    <a:pt x="21" y="110"/>
                    <a:pt x="21" y="110"/>
                  </a:cubicBezTo>
                  <a:cubicBezTo>
                    <a:pt x="38" y="39"/>
                    <a:pt x="38" y="39"/>
                    <a:pt x="38" y="39"/>
                  </a:cubicBezTo>
                  <a:cubicBezTo>
                    <a:pt x="38" y="37"/>
                    <a:pt x="40" y="36"/>
                    <a:pt x="41" y="36"/>
                  </a:cubicBezTo>
                  <a:cubicBezTo>
                    <a:pt x="43" y="37"/>
                    <a:pt x="44" y="39"/>
                    <a:pt x="44" y="40"/>
                  </a:cubicBezTo>
                  <a:cubicBezTo>
                    <a:pt x="17" y="152"/>
                    <a:pt x="17" y="152"/>
                    <a:pt x="17" y="152"/>
                  </a:cubicBezTo>
                  <a:cubicBezTo>
                    <a:pt x="16" y="156"/>
                    <a:pt x="16" y="156"/>
                    <a:pt x="16" y="156"/>
                  </a:cubicBezTo>
                  <a:cubicBezTo>
                    <a:pt x="16" y="158"/>
                    <a:pt x="18" y="160"/>
                    <a:pt x="20" y="160"/>
                  </a:cubicBezTo>
                  <a:cubicBezTo>
                    <a:pt x="38" y="160"/>
                    <a:pt x="38" y="160"/>
                    <a:pt x="38" y="160"/>
                  </a:cubicBezTo>
                  <a:cubicBezTo>
                    <a:pt x="38" y="160"/>
                    <a:pt x="38" y="160"/>
                    <a:pt x="38" y="160"/>
                  </a:cubicBezTo>
                  <a:cubicBezTo>
                    <a:pt x="41" y="160"/>
                    <a:pt x="43" y="162"/>
                    <a:pt x="43" y="164"/>
                  </a:cubicBezTo>
                  <a:cubicBezTo>
                    <a:pt x="43" y="164"/>
                    <a:pt x="43" y="164"/>
                    <a:pt x="43" y="164"/>
                  </a:cubicBezTo>
                  <a:cubicBezTo>
                    <a:pt x="43" y="244"/>
                    <a:pt x="43" y="244"/>
                    <a:pt x="43" y="244"/>
                  </a:cubicBezTo>
                  <a:cubicBezTo>
                    <a:pt x="43" y="252"/>
                    <a:pt x="49" y="259"/>
                    <a:pt x="57" y="259"/>
                  </a:cubicBezTo>
                  <a:cubicBezTo>
                    <a:pt x="65" y="259"/>
                    <a:pt x="71" y="252"/>
                    <a:pt x="71" y="244"/>
                  </a:cubicBezTo>
                  <a:cubicBezTo>
                    <a:pt x="71" y="164"/>
                    <a:pt x="71" y="164"/>
                    <a:pt x="71" y="164"/>
                  </a:cubicBezTo>
                  <a:cubicBezTo>
                    <a:pt x="71" y="162"/>
                    <a:pt x="73" y="160"/>
                    <a:pt x="76" y="160"/>
                  </a:cubicBezTo>
                  <a:cubicBezTo>
                    <a:pt x="78" y="160"/>
                    <a:pt x="80" y="162"/>
                    <a:pt x="80" y="164"/>
                  </a:cubicBezTo>
                  <a:cubicBezTo>
                    <a:pt x="80" y="244"/>
                    <a:pt x="80" y="244"/>
                    <a:pt x="80" y="244"/>
                  </a:cubicBezTo>
                  <a:cubicBezTo>
                    <a:pt x="80" y="252"/>
                    <a:pt x="87" y="259"/>
                    <a:pt x="95" y="259"/>
                  </a:cubicBezTo>
                  <a:cubicBezTo>
                    <a:pt x="102" y="259"/>
                    <a:pt x="109" y="252"/>
                    <a:pt x="109" y="244"/>
                  </a:cubicBezTo>
                  <a:cubicBezTo>
                    <a:pt x="109" y="165"/>
                    <a:pt x="109" y="165"/>
                    <a:pt x="109" y="165"/>
                  </a:cubicBezTo>
                  <a:cubicBezTo>
                    <a:pt x="109" y="165"/>
                    <a:pt x="109" y="165"/>
                    <a:pt x="109" y="164"/>
                  </a:cubicBezTo>
                  <a:cubicBezTo>
                    <a:pt x="109" y="162"/>
                    <a:pt x="111" y="160"/>
                    <a:pt x="113" y="160"/>
                  </a:cubicBezTo>
                  <a:cubicBezTo>
                    <a:pt x="113" y="160"/>
                    <a:pt x="113" y="160"/>
                    <a:pt x="114" y="160"/>
                  </a:cubicBezTo>
                  <a:cubicBezTo>
                    <a:pt x="132" y="160"/>
                    <a:pt x="132" y="160"/>
                    <a:pt x="132" y="160"/>
                  </a:cubicBezTo>
                  <a:cubicBezTo>
                    <a:pt x="134" y="160"/>
                    <a:pt x="135" y="158"/>
                    <a:pt x="135" y="156"/>
                  </a:cubicBezTo>
                  <a:cubicBezTo>
                    <a:pt x="135" y="156"/>
                    <a:pt x="135" y="154"/>
                    <a:pt x="134" y="150"/>
                  </a:cubicBezTo>
                  <a:cubicBezTo>
                    <a:pt x="108" y="40"/>
                    <a:pt x="108" y="40"/>
                    <a:pt x="108" y="40"/>
                  </a:cubicBezTo>
                  <a:cubicBezTo>
                    <a:pt x="108" y="39"/>
                    <a:pt x="109" y="37"/>
                    <a:pt x="110" y="36"/>
                  </a:cubicBezTo>
                  <a:cubicBezTo>
                    <a:pt x="112" y="36"/>
                    <a:pt x="114" y="37"/>
                    <a:pt x="114" y="39"/>
                  </a:cubicBezTo>
                  <a:cubicBezTo>
                    <a:pt x="120" y="64"/>
                    <a:pt x="120" y="64"/>
                    <a:pt x="120" y="64"/>
                  </a:cubicBezTo>
                  <a:cubicBezTo>
                    <a:pt x="119" y="65"/>
                    <a:pt x="119" y="66"/>
                    <a:pt x="119" y="68"/>
                  </a:cubicBezTo>
                  <a:cubicBezTo>
                    <a:pt x="118" y="72"/>
                    <a:pt x="120" y="75"/>
                    <a:pt x="123" y="77"/>
                  </a:cubicBezTo>
                  <a:cubicBezTo>
                    <a:pt x="123" y="77"/>
                    <a:pt x="123" y="77"/>
                    <a:pt x="123" y="77"/>
                  </a:cubicBezTo>
                  <a:cubicBezTo>
                    <a:pt x="132" y="112"/>
                    <a:pt x="132" y="112"/>
                    <a:pt x="132" y="112"/>
                  </a:cubicBezTo>
                  <a:cubicBezTo>
                    <a:pt x="134" y="116"/>
                    <a:pt x="138" y="119"/>
                    <a:pt x="143" y="118"/>
                  </a:cubicBezTo>
                  <a:cubicBezTo>
                    <a:pt x="148" y="116"/>
                    <a:pt x="152" y="111"/>
                    <a:pt x="150" y="105"/>
                  </a:cubicBezTo>
                  <a:cubicBezTo>
                    <a:pt x="143" y="77"/>
                    <a:pt x="143" y="77"/>
                    <a:pt x="143" y="77"/>
                  </a:cubicBezTo>
                  <a:cubicBezTo>
                    <a:pt x="146" y="77"/>
                    <a:pt x="149" y="77"/>
                    <a:pt x="151" y="77"/>
                  </a:cubicBezTo>
                  <a:cubicBezTo>
                    <a:pt x="151" y="77"/>
                    <a:pt x="151" y="77"/>
                    <a:pt x="151" y="76"/>
                  </a:cubicBezTo>
                  <a:cubicBezTo>
                    <a:pt x="154" y="76"/>
                    <a:pt x="156" y="76"/>
                    <a:pt x="156" y="76"/>
                  </a:cubicBezTo>
                  <a:cubicBezTo>
                    <a:pt x="159" y="76"/>
                    <a:pt x="161" y="76"/>
                    <a:pt x="163" y="75"/>
                  </a:cubicBezTo>
                  <a:cubicBezTo>
                    <a:pt x="169" y="73"/>
                    <a:pt x="173" y="68"/>
                    <a:pt x="174" y="62"/>
                  </a:cubicBezTo>
                  <a:lnTo>
                    <a:pt x="17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6" name="Freeform 82"/>
            <p:cNvSpPr>
              <a:spLocks/>
            </p:cNvSpPr>
            <p:nvPr/>
          </p:nvSpPr>
          <p:spPr bwMode="auto">
            <a:xfrm>
              <a:off x="7962900" y="2790826"/>
              <a:ext cx="149225" cy="149225"/>
            </a:xfrm>
            <a:custGeom>
              <a:avLst/>
              <a:gdLst>
                <a:gd name="T0" fmla="*/ 27 w 53"/>
                <a:gd name="T1" fmla="*/ 53 h 53"/>
                <a:gd name="T2" fmla="*/ 53 w 53"/>
                <a:gd name="T3" fmla="*/ 27 h 53"/>
                <a:gd name="T4" fmla="*/ 27 w 53"/>
                <a:gd name="T5" fmla="*/ 0 h 53"/>
                <a:gd name="T6" fmla="*/ 0 w 53"/>
                <a:gd name="T7" fmla="*/ 27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41" y="53"/>
                    <a:pt x="53" y="41"/>
                    <a:pt x="53" y="27"/>
                  </a:cubicBezTo>
                  <a:cubicBezTo>
                    <a:pt x="53" y="11"/>
                    <a:pt x="40" y="1"/>
                    <a:pt x="27" y="0"/>
                  </a:cubicBezTo>
                  <a:cubicBezTo>
                    <a:pt x="14" y="1"/>
                    <a:pt x="0" y="11"/>
                    <a:pt x="0" y="27"/>
                  </a:cubicBezTo>
                  <a:cubicBezTo>
                    <a:pt x="1" y="41"/>
                    <a:pt x="13" y="53"/>
                    <a:pt x="2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Freeform 83"/>
            <p:cNvSpPr>
              <a:spLocks/>
            </p:cNvSpPr>
            <p:nvPr/>
          </p:nvSpPr>
          <p:spPr bwMode="auto">
            <a:xfrm>
              <a:off x="7123113" y="3417888"/>
              <a:ext cx="92075" cy="277813"/>
            </a:xfrm>
            <a:custGeom>
              <a:avLst/>
              <a:gdLst>
                <a:gd name="T0" fmla="*/ 33 w 33"/>
                <a:gd name="T1" fmla="*/ 0 h 98"/>
                <a:gd name="T2" fmla="*/ 0 w 33"/>
                <a:gd name="T3" fmla="*/ 0 h 98"/>
                <a:gd name="T4" fmla="*/ 0 w 33"/>
                <a:gd name="T5" fmla="*/ 81 h 98"/>
                <a:gd name="T6" fmla="*/ 17 w 33"/>
                <a:gd name="T7" fmla="*/ 98 h 98"/>
                <a:gd name="T8" fmla="*/ 33 w 33"/>
                <a:gd name="T9" fmla="*/ 81 h 98"/>
                <a:gd name="T10" fmla="*/ 33 w 33"/>
                <a:gd name="T11" fmla="*/ 81 h 98"/>
                <a:gd name="T12" fmla="*/ 33 w 33"/>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33" h="98">
                  <a:moveTo>
                    <a:pt x="33" y="0"/>
                  </a:moveTo>
                  <a:cubicBezTo>
                    <a:pt x="0" y="0"/>
                    <a:pt x="0" y="0"/>
                    <a:pt x="0" y="0"/>
                  </a:cubicBezTo>
                  <a:cubicBezTo>
                    <a:pt x="0" y="81"/>
                    <a:pt x="0" y="81"/>
                    <a:pt x="0" y="81"/>
                  </a:cubicBezTo>
                  <a:cubicBezTo>
                    <a:pt x="0" y="90"/>
                    <a:pt x="7" y="98"/>
                    <a:pt x="17" y="98"/>
                  </a:cubicBezTo>
                  <a:cubicBezTo>
                    <a:pt x="26" y="98"/>
                    <a:pt x="33" y="90"/>
                    <a:pt x="33" y="81"/>
                  </a:cubicBezTo>
                  <a:cubicBezTo>
                    <a:pt x="33" y="81"/>
                    <a:pt x="33" y="81"/>
                    <a:pt x="33" y="81"/>
                  </a:cubicBez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Freeform 84"/>
            <p:cNvSpPr>
              <a:spLocks/>
            </p:cNvSpPr>
            <p:nvPr/>
          </p:nvSpPr>
          <p:spPr bwMode="auto">
            <a:xfrm>
              <a:off x="7199313" y="2997201"/>
              <a:ext cx="52387" cy="47625"/>
            </a:xfrm>
            <a:custGeom>
              <a:avLst/>
              <a:gdLst>
                <a:gd name="T0" fmla="*/ 9 w 19"/>
                <a:gd name="T1" fmla="*/ 17 h 17"/>
                <a:gd name="T2" fmla="*/ 19 w 19"/>
                <a:gd name="T3" fmla="*/ 0 h 17"/>
                <a:gd name="T4" fmla="*/ 9 w 19"/>
                <a:gd name="T5" fmla="*/ 0 h 17"/>
                <a:gd name="T6" fmla="*/ 0 w 19"/>
                <a:gd name="T7" fmla="*/ 0 h 17"/>
                <a:gd name="T8" fmla="*/ 9 w 19"/>
                <a:gd name="T9" fmla="*/ 17 h 17"/>
              </a:gdLst>
              <a:ahLst/>
              <a:cxnLst>
                <a:cxn ang="0">
                  <a:pos x="T0" y="T1"/>
                </a:cxn>
                <a:cxn ang="0">
                  <a:pos x="T2" y="T3"/>
                </a:cxn>
                <a:cxn ang="0">
                  <a:pos x="T4" y="T5"/>
                </a:cxn>
                <a:cxn ang="0">
                  <a:pos x="T6" y="T7"/>
                </a:cxn>
                <a:cxn ang="0">
                  <a:pos x="T8" y="T9"/>
                </a:cxn>
              </a:cxnLst>
              <a:rect l="0" t="0" r="r" b="b"/>
              <a:pathLst>
                <a:path w="19" h="17">
                  <a:moveTo>
                    <a:pt x="9" y="17"/>
                  </a:moveTo>
                  <a:cubicBezTo>
                    <a:pt x="19" y="0"/>
                    <a:pt x="19" y="0"/>
                    <a:pt x="19" y="0"/>
                  </a:cubicBezTo>
                  <a:cubicBezTo>
                    <a:pt x="16" y="0"/>
                    <a:pt x="13" y="0"/>
                    <a:pt x="9" y="0"/>
                  </a:cubicBezTo>
                  <a:cubicBezTo>
                    <a:pt x="6" y="0"/>
                    <a:pt x="3" y="0"/>
                    <a:pt x="0" y="0"/>
                  </a:cubicBezTo>
                  <a:lnTo>
                    <a:pt x="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Freeform 85"/>
            <p:cNvSpPr>
              <a:spLocks/>
            </p:cNvSpPr>
            <p:nvPr/>
          </p:nvSpPr>
          <p:spPr bwMode="auto">
            <a:xfrm>
              <a:off x="7235825" y="3417888"/>
              <a:ext cx="92075" cy="277813"/>
            </a:xfrm>
            <a:custGeom>
              <a:avLst/>
              <a:gdLst>
                <a:gd name="T0" fmla="*/ 0 w 33"/>
                <a:gd name="T1" fmla="*/ 81 h 98"/>
                <a:gd name="T2" fmla="*/ 0 w 33"/>
                <a:gd name="T3" fmla="*/ 81 h 98"/>
                <a:gd name="T4" fmla="*/ 17 w 33"/>
                <a:gd name="T5" fmla="*/ 98 h 98"/>
                <a:gd name="T6" fmla="*/ 33 w 33"/>
                <a:gd name="T7" fmla="*/ 81 h 98"/>
                <a:gd name="T8" fmla="*/ 33 w 33"/>
                <a:gd name="T9" fmla="*/ 81 h 98"/>
                <a:gd name="T10" fmla="*/ 33 w 33"/>
                <a:gd name="T11" fmla="*/ 0 h 98"/>
                <a:gd name="T12" fmla="*/ 0 w 33"/>
                <a:gd name="T13" fmla="*/ 0 h 98"/>
                <a:gd name="T14" fmla="*/ 0 w 33"/>
                <a:gd name="T15" fmla="*/ 8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8">
                  <a:moveTo>
                    <a:pt x="0" y="81"/>
                  </a:moveTo>
                  <a:cubicBezTo>
                    <a:pt x="0" y="81"/>
                    <a:pt x="0" y="81"/>
                    <a:pt x="0" y="81"/>
                  </a:cubicBezTo>
                  <a:cubicBezTo>
                    <a:pt x="0" y="90"/>
                    <a:pt x="8" y="98"/>
                    <a:pt x="17" y="98"/>
                  </a:cubicBezTo>
                  <a:cubicBezTo>
                    <a:pt x="26" y="98"/>
                    <a:pt x="33" y="90"/>
                    <a:pt x="33" y="81"/>
                  </a:cubicBezTo>
                  <a:cubicBezTo>
                    <a:pt x="33" y="81"/>
                    <a:pt x="33" y="81"/>
                    <a:pt x="33" y="81"/>
                  </a:cubicBezTo>
                  <a:cubicBezTo>
                    <a:pt x="33" y="0"/>
                    <a:pt x="33" y="0"/>
                    <a:pt x="33"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0" name="Freeform 86"/>
            <p:cNvSpPr>
              <a:spLocks/>
            </p:cNvSpPr>
            <p:nvPr/>
          </p:nvSpPr>
          <p:spPr bwMode="auto">
            <a:xfrm>
              <a:off x="7138988" y="2951163"/>
              <a:ext cx="42862" cy="42863"/>
            </a:xfrm>
            <a:custGeom>
              <a:avLst/>
              <a:gdLst>
                <a:gd name="T0" fmla="*/ 10 w 15"/>
                <a:gd name="T1" fmla="*/ 10 h 15"/>
                <a:gd name="T2" fmla="*/ 10 w 15"/>
                <a:gd name="T3" fmla="*/ 10 h 15"/>
                <a:gd name="T4" fmla="*/ 15 w 15"/>
                <a:gd name="T5" fmla="*/ 5 h 15"/>
                <a:gd name="T6" fmla="*/ 14 w 15"/>
                <a:gd name="T7" fmla="*/ 2 h 15"/>
                <a:gd name="T8" fmla="*/ 11 w 15"/>
                <a:gd name="T9" fmla="*/ 0 h 15"/>
                <a:gd name="T10" fmla="*/ 8 w 15"/>
                <a:gd name="T11" fmla="*/ 2 h 15"/>
                <a:gd name="T12" fmla="*/ 7 w 15"/>
                <a:gd name="T13" fmla="*/ 2 h 15"/>
                <a:gd name="T14" fmla="*/ 7 w 15"/>
                <a:gd name="T15" fmla="*/ 2 h 15"/>
                <a:gd name="T16" fmla="*/ 0 w 15"/>
                <a:gd name="T17" fmla="*/ 15 h 15"/>
                <a:gd name="T18" fmla="*/ 8 w 15"/>
                <a:gd name="T19" fmla="*/ 14 h 15"/>
                <a:gd name="T20" fmla="*/ 10 w 15"/>
                <a:gd name="T2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0" y="10"/>
                  </a:moveTo>
                  <a:cubicBezTo>
                    <a:pt x="10" y="10"/>
                    <a:pt x="10" y="10"/>
                    <a:pt x="10" y="10"/>
                  </a:cubicBezTo>
                  <a:cubicBezTo>
                    <a:pt x="13" y="10"/>
                    <a:pt x="15" y="8"/>
                    <a:pt x="15" y="5"/>
                  </a:cubicBezTo>
                  <a:cubicBezTo>
                    <a:pt x="15" y="4"/>
                    <a:pt x="15" y="3"/>
                    <a:pt x="14" y="2"/>
                  </a:cubicBezTo>
                  <a:cubicBezTo>
                    <a:pt x="14" y="1"/>
                    <a:pt x="12" y="0"/>
                    <a:pt x="11" y="0"/>
                  </a:cubicBezTo>
                  <a:cubicBezTo>
                    <a:pt x="10" y="0"/>
                    <a:pt x="9" y="1"/>
                    <a:pt x="8" y="2"/>
                  </a:cubicBezTo>
                  <a:cubicBezTo>
                    <a:pt x="7" y="2"/>
                    <a:pt x="7" y="2"/>
                    <a:pt x="7" y="2"/>
                  </a:cubicBezTo>
                  <a:cubicBezTo>
                    <a:pt x="7" y="2"/>
                    <a:pt x="7" y="2"/>
                    <a:pt x="7" y="2"/>
                  </a:cubicBezTo>
                  <a:cubicBezTo>
                    <a:pt x="4" y="6"/>
                    <a:pt x="2" y="10"/>
                    <a:pt x="0" y="15"/>
                  </a:cubicBezTo>
                  <a:cubicBezTo>
                    <a:pt x="2" y="15"/>
                    <a:pt x="5" y="14"/>
                    <a:pt x="8" y="14"/>
                  </a:cubicBezTo>
                  <a:cubicBezTo>
                    <a:pt x="8" y="13"/>
                    <a:pt x="9" y="11"/>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Freeform 87"/>
            <p:cNvSpPr>
              <a:spLocks noEditPoints="1"/>
            </p:cNvSpPr>
            <p:nvPr/>
          </p:nvSpPr>
          <p:spPr bwMode="auto">
            <a:xfrm>
              <a:off x="7015163" y="2962276"/>
              <a:ext cx="403225" cy="436563"/>
            </a:xfrm>
            <a:custGeom>
              <a:avLst/>
              <a:gdLst>
                <a:gd name="T0" fmla="*/ 111 w 143"/>
                <a:gd name="T1" fmla="*/ 13 h 154"/>
                <a:gd name="T2" fmla="*/ 100 w 143"/>
                <a:gd name="T3" fmla="*/ 11 h 154"/>
                <a:gd name="T4" fmla="*/ 94 w 143"/>
                <a:gd name="T5" fmla="*/ 1 h 154"/>
                <a:gd name="T6" fmla="*/ 93 w 143"/>
                <a:gd name="T7" fmla="*/ 10 h 154"/>
                <a:gd name="T8" fmla="*/ 94 w 143"/>
                <a:gd name="T9" fmla="*/ 10 h 154"/>
                <a:gd name="T10" fmla="*/ 100 w 143"/>
                <a:gd name="T11" fmla="*/ 11 h 154"/>
                <a:gd name="T12" fmla="*/ 71 w 143"/>
                <a:gd name="T13" fmla="*/ 58 h 154"/>
                <a:gd name="T14" fmla="*/ 72 w 143"/>
                <a:gd name="T15" fmla="*/ 107 h 154"/>
                <a:gd name="T16" fmla="*/ 71 w 143"/>
                <a:gd name="T17" fmla="*/ 120 h 154"/>
                <a:gd name="T18" fmla="*/ 65 w 143"/>
                <a:gd name="T19" fmla="*/ 121 h 154"/>
                <a:gd name="T20" fmla="*/ 59 w 143"/>
                <a:gd name="T21" fmla="*/ 111 h 154"/>
                <a:gd name="T22" fmla="*/ 66 w 143"/>
                <a:gd name="T23" fmla="*/ 81 h 154"/>
                <a:gd name="T24" fmla="*/ 63 w 143"/>
                <a:gd name="T25" fmla="*/ 56 h 154"/>
                <a:gd name="T26" fmla="*/ 68 w 143"/>
                <a:gd name="T27" fmla="*/ 52 h 154"/>
                <a:gd name="T28" fmla="*/ 93 w 143"/>
                <a:gd name="T29" fmla="*/ 12 h 154"/>
                <a:gd name="T30" fmla="*/ 92 w 143"/>
                <a:gd name="T31" fmla="*/ 10 h 154"/>
                <a:gd name="T32" fmla="*/ 91 w 143"/>
                <a:gd name="T33" fmla="*/ 12 h 154"/>
                <a:gd name="T34" fmla="*/ 57 w 143"/>
                <a:gd name="T35" fmla="*/ 12 h 154"/>
                <a:gd name="T36" fmla="*/ 51 w 143"/>
                <a:gd name="T37" fmla="*/ 10 h 154"/>
                <a:gd name="T38" fmla="*/ 50 w 143"/>
                <a:gd name="T39" fmla="*/ 17 h 154"/>
                <a:gd name="T40" fmla="*/ 54 w 143"/>
                <a:gd name="T41" fmla="*/ 35 h 154"/>
                <a:gd name="T42" fmla="*/ 44 w 143"/>
                <a:gd name="T43" fmla="*/ 16 h 154"/>
                <a:gd name="T44" fmla="*/ 34 w 143"/>
                <a:gd name="T45" fmla="*/ 14 h 154"/>
                <a:gd name="T46" fmla="*/ 1 w 143"/>
                <a:gd name="T47" fmla="*/ 78 h 154"/>
                <a:gd name="T48" fmla="*/ 7 w 143"/>
                <a:gd name="T49" fmla="*/ 91 h 154"/>
                <a:gd name="T50" fmla="*/ 15 w 143"/>
                <a:gd name="T51" fmla="*/ 90 h 154"/>
                <a:gd name="T52" fmla="*/ 18 w 143"/>
                <a:gd name="T53" fmla="*/ 88 h 154"/>
                <a:gd name="T54" fmla="*/ 18 w 143"/>
                <a:gd name="T55" fmla="*/ 88 h 154"/>
                <a:gd name="T56" fmla="*/ 52 w 143"/>
                <a:gd name="T57" fmla="*/ 60 h 154"/>
                <a:gd name="T58" fmla="*/ 38 w 143"/>
                <a:gd name="T59" fmla="*/ 49 h 154"/>
                <a:gd name="T60" fmla="*/ 22 w 143"/>
                <a:gd name="T61" fmla="*/ 53 h 154"/>
                <a:gd name="T62" fmla="*/ 38 w 143"/>
                <a:gd name="T63" fmla="*/ 40 h 154"/>
                <a:gd name="T64" fmla="*/ 40 w 143"/>
                <a:gd name="T65" fmla="*/ 38 h 154"/>
                <a:gd name="T66" fmla="*/ 42 w 143"/>
                <a:gd name="T67" fmla="*/ 37 h 154"/>
                <a:gd name="T68" fmla="*/ 44 w 143"/>
                <a:gd name="T69" fmla="*/ 40 h 154"/>
                <a:gd name="T70" fmla="*/ 59 w 143"/>
                <a:gd name="T71" fmla="*/ 58 h 154"/>
                <a:gd name="T72" fmla="*/ 62 w 143"/>
                <a:gd name="T73" fmla="*/ 61 h 154"/>
                <a:gd name="T74" fmla="*/ 61 w 143"/>
                <a:gd name="T75" fmla="*/ 62 h 154"/>
                <a:gd name="T76" fmla="*/ 42 w 143"/>
                <a:gd name="T77" fmla="*/ 77 h 154"/>
                <a:gd name="T78" fmla="*/ 38 w 143"/>
                <a:gd name="T79" fmla="*/ 81 h 154"/>
                <a:gd name="T80" fmla="*/ 36 w 143"/>
                <a:gd name="T81" fmla="*/ 108 h 154"/>
                <a:gd name="T82" fmla="*/ 57 w 143"/>
                <a:gd name="T83" fmla="*/ 108 h 154"/>
                <a:gd name="T84" fmla="*/ 38 w 143"/>
                <a:gd name="T85" fmla="*/ 115 h 154"/>
                <a:gd name="T86" fmla="*/ 36 w 143"/>
                <a:gd name="T87" fmla="*/ 154 h 154"/>
                <a:gd name="T88" fmla="*/ 71 w 143"/>
                <a:gd name="T89" fmla="*/ 154 h 154"/>
                <a:gd name="T90" fmla="*/ 111 w 143"/>
                <a:gd name="T91" fmla="*/ 154 h 154"/>
                <a:gd name="T92" fmla="*/ 113 w 143"/>
                <a:gd name="T93" fmla="*/ 115 h 154"/>
                <a:gd name="T94" fmla="*/ 89 w 143"/>
                <a:gd name="T95" fmla="*/ 115 h 154"/>
                <a:gd name="T96" fmla="*/ 101 w 143"/>
                <a:gd name="T97" fmla="*/ 108 h 154"/>
                <a:gd name="T98" fmla="*/ 111 w 143"/>
                <a:gd name="T99" fmla="*/ 81 h 154"/>
                <a:gd name="T100" fmla="*/ 121 w 143"/>
                <a:gd name="T101" fmla="*/ 82 h 154"/>
                <a:gd name="T102" fmla="*/ 101 w 143"/>
                <a:gd name="T103" fmla="*/ 98 h 154"/>
                <a:gd name="T104" fmla="*/ 111 w 143"/>
                <a:gd name="T105" fmla="*/ 108 h 154"/>
                <a:gd name="T106" fmla="*/ 131 w 143"/>
                <a:gd name="T107" fmla="*/ 95 h 154"/>
                <a:gd name="T108" fmla="*/ 139 w 143"/>
                <a:gd name="T109" fmla="*/ 88 h 154"/>
                <a:gd name="T110" fmla="*/ 142 w 143"/>
                <a:gd name="T111" fmla="*/ 78 h 154"/>
                <a:gd name="T112" fmla="*/ 106 w 143"/>
                <a:gd name="T113" fmla="*/ 66 h 154"/>
                <a:gd name="T114" fmla="*/ 99 w 143"/>
                <a:gd name="T115" fmla="*/ 74 h 154"/>
                <a:gd name="T116" fmla="*/ 88 w 143"/>
                <a:gd name="T117" fmla="*/ 66 h 154"/>
                <a:gd name="T118" fmla="*/ 81 w 143"/>
                <a:gd name="T119" fmla="*/ 56 h 154"/>
                <a:gd name="T120" fmla="*/ 88 w 143"/>
                <a:gd name="T121" fmla="*/ 49 h 154"/>
                <a:gd name="T122" fmla="*/ 99 w 143"/>
                <a:gd name="T123" fmla="*/ 56 h 154"/>
                <a:gd name="T124" fmla="*/ 106 w 143"/>
                <a:gd name="T125" fmla="*/ 6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54">
                  <a:moveTo>
                    <a:pt x="126" y="24"/>
                  </a:moveTo>
                  <a:cubicBezTo>
                    <a:pt x="125" y="22"/>
                    <a:pt x="122" y="16"/>
                    <a:pt x="111" y="13"/>
                  </a:cubicBezTo>
                  <a:cubicBezTo>
                    <a:pt x="109" y="12"/>
                    <a:pt x="105" y="11"/>
                    <a:pt x="102" y="11"/>
                  </a:cubicBezTo>
                  <a:cubicBezTo>
                    <a:pt x="101" y="11"/>
                    <a:pt x="101" y="11"/>
                    <a:pt x="100" y="11"/>
                  </a:cubicBezTo>
                  <a:cubicBezTo>
                    <a:pt x="100" y="8"/>
                    <a:pt x="99" y="6"/>
                    <a:pt x="98" y="4"/>
                  </a:cubicBezTo>
                  <a:cubicBezTo>
                    <a:pt x="98" y="2"/>
                    <a:pt x="96" y="1"/>
                    <a:pt x="94" y="1"/>
                  </a:cubicBezTo>
                  <a:cubicBezTo>
                    <a:pt x="92" y="0"/>
                    <a:pt x="90" y="2"/>
                    <a:pt x="89" y="5"/>
                  </a:cubicBezTo>
                  <a:cubicBezTo>
                    <a:pt x="89" y="7"/>
                    <a:pt x="91" y="10"/>
                    <a:pt x="93" y="10"/>
                  </a:cubicBezTo>
                  <a:cubicBezTo>
                    <a:pt x="93" y="10"/>
                    <a:pt x="93" y="10"/>
                    <a:pt x="93" y="10"/>
                  </a:cubicBezTo>
                  <a:cubicBezTo>
                    <a:pt x="93" y="10"/>
                    <a:pt x="94" y="10"/>
                    <a:pt x="94" y="10"/>
                  </a:cubicBezTo>
                  <a:cubicBezTo>
                    <a:pt x="96" y="11"/>
                    <a:pt x="98" y="11"/>
                    <a:pt x="100" y="11"/>
                  </a:cubicBezTo>
                  <a:cubicBezTo>
                    <a:pt x="100" y="11"/>
                    <a:pt x="100" y="11"/>
                    <a:pt x="100" y="11"/>
                  </a:cubicBezTo>
                  <a:cubicBezTo>
                    <a:pt x="100" y="15"/>
                    <a:pt x="100" y="19"/>
                    <a:pt x="100" y="22"/>
                  </a:cubicBezTo>
                  <a:cubicBezTo>
                    <a:pt x="98" y="41"/>
                    <a:pt x="76" y="55"/>
                    <a:pt x="71" y="58"/>
                  </a:cubicBezTo>
                  <a:cubicBezTo>
                    <a:pt x="69" y="67"/>
                    <a:pt x="71" y="74"/>
                    <a:pt x="72" y="80"/>
                  </a:cubicBezTo>
                  <a:cubicBezTo>
                    <a:pt x="74" y="87"/>
                    <a:pt x="76" y="94"/>
                    <a:pt x="72" y="107"/>
                  </a:cubicBezTo>
                  <a:cubicBezTo>
                    <a:pt x="75" y="109"/>
                    <a:pt x="76" y="112"/>
                    <a:pt x="75" y="115"/>
                  </a:cubicBezTo>
                  <a:cubicBezTo>
                    <a:pt x="75" y="117"/>
                    <a:pt x="73" y="119"/>
                    <a:pt x="71" y="120"/>
                  </a:cubicBezTo>
                  <a:cubicBezTo>
                    <a:pt x="70" y="121"/>
                    <a:pt x="69" y="121"/>
                    <a:pt x="67" y="121"/>
                  </a:cubicBezTo>
                  <a:cubicBezTo>
                    <a:pt x="66" y="121"/>
                    <a:pt x="66" y="121"/>
                    <a:pt x="65" y="121"/>
                  </a:cubicBezTo>
                  <a:cubicBezTo>
                    <a:pt x="63" y="121"/>
                    <a:pt x="61" y="119"/>
                    <a:pt x="60" y="118"/>
                  </a:cubicBezTo>
                  <a:cubicBezTo>
                    <a:pt x="59" y="116"/>
                    <a:pt x="58" y="114"/>
                    <a:pt x="59" y="111"/>
                  </a:cubicBezTo>
                  <a:cubicBezTo>
                    <a:pt x="60" y="108"/>
                    <a:pt x="62" y="105"/>
                    <a:pt x="66" y="105"/>
                  </a:cubicBezTo>
                  <a:cubicBezTo>
                    <a:pt x="69" y="94"/>
                    <a:pt x="68" y="88"/>
                    <a:pt x="66" y="81"/>
                  </a:cubicBezTo>
                  <a:cubicBezTo>
                    <a:pt x="65" y="75"/>
                    <a:pt x="63" y="68"/>
                    <a:pt x="64" y="57"/>
                  </a:cubicBezTo>
                  <a:cubicBezTo>
                    <a:pt x="64" y="57"/>
                    <a:pt x="63" y="56"/>
                    <a:pt x="63" y="56"/>
                  </a:cubicBezTo>
                  <a:cubicBezTo>
                    <a:pt x="64" y="54"/>
                    <a:pt x="65" y="52"/>
                    <a:pt x="66" y="49"/>
                  </a:cubicBezTo>
                  <a:cubicBezTo>
                    <a:pt x="67" y="50"/>
                    <a:pt x="67" y="51"/>
                    <a:pt x="68" y="52"/>
                  </a:cubicBezTo>
                  <a:cubicBezTo>
                    <a:pt x="74" y="48"/>
                    <a:pt x="92" y="37"/>
                    <a:pt x="93" y="22"/>
                  </a:cubicBezTo>
                  <a:cubicBezTo>
                    <a:pt x="94" y="18"/>
                    <a:pt x="94" y="15"/>
                    <a:pt x="93" y="12"/>
                  </a:cubicBezTo>
                  <a:cubicBezTo>
                    <a:pt x="93" y="11"/>
                    <a:pt x="93" y="11"/>
                    <a:pt x="93" y="10"/>
                  </a:cubicBezTo>
                  <a:cubicBezTo>
                    <a:pt x="93" y="10"/>
                    <a:pt x="93" y="10"/>
                    <a:pt x="92" y="10"/>
                  </a:cubicBezTo>
                  <a:cubicBezTo>
                    <a:pt x="92" y="11"/>
                    <a:pt x="92" y="11"/>
                    <a:pt x="92" y="11"/>
                  </a:cubicBezTo>
                  <a:cubicBezTo>
                    <a:pt x="91" y="12"/>
                    <a:pt x="91" y="12"/>
                    <a:pt x="91" y="12"/>
                  </a:cubicBezTo>
                  <a:cubicBezTo>
                    <a:pt x="75" y="43"/>
                    <a:pt x="75" y="43"/>
                    <a:pt x="75" y="43"/>
                  </a:cubicBezTo>
                  <a:cubicBezTo>
                    <a:pt x="57" y="12"/>
                    <a:pt x="57" y="12"/>
                    <a:pt x="57" y="12"/>
                  </a:cubicBezTo>
                  <a:cubicBezTo>
                    <a:pt x="56" y="10"/>
                    <a:pt x="56" y="10"/>
                    <a:pt x="56" y="10"/>
                  </a:cubicBezTo>
                  <a:cubicBezTo>
                    <a:pt x="55" y="10"/>
                    <a:pt x="53" y="10"/>
                    <a:pt x="51" y="10"/>
                  </a:cubicBezTo>
                  <a:cubicBezTo>
                    <a:pt x="51" y="11"/>
                    <a:pt x="51" y="11"/>
                    <a:pt x="51" y="11"/>
                  </a:cubicBezTo>
                  <a:cubicBezTo>
                    <a:pt x="51" y="13"/>
                    <a:pt x="50" y="15"/>
                    <a:pt x="50" y="17"/>
                  </a:cubicBezTo>
                  <a:cubicBezTo>
                    <a:pt x="49" y="23"/>
                    <a:pt x="52" y="29"/>
                    <a:pt x="55" y="35"/>
                  </a:cubicBezTo>
                  <a:cubicBezTo>
                    <a:pt x="54" y="35"/>
                    <a:pt x="54" y="35"/>
                    <a:pt x="54" y="35"/>
                  </a:cubicBezTo>
                  <a:cubicBezTo>
                    <a:pt x="52" y="35"/>
                    <a:pt x="50" y="36"/>
                    <a:pt x="48" y="37"/>
                  </a:cubicBezTo>
                  <a:cubicBezTo>
                    <a:pt x="45" y="30"/>
                    <a:pt x="43" y="23"/>
                    <a:pt x="44" y="16"/>
                  </a:cubicBezTo>
                  <a:cubicBezTo>
                    <a:pt x="44" y="14"/>
                    <a:pt x="44" y="13"/>
                    <a:pt x="44" y="11"/>
                  </a:cubicBezTo>
                  <a:cubicBezTo>
                    <a:pt x="40" y="12"/>
                    <a:pt x="37" y="13"/>
                    <a:pt x="34" y="14"/>
                  </a:cubicBezTo>
                  <a:cubicBezTo>
                    <a:pt x="26" y="18"/>
                    <a:pt x="24" y="22"/>
                    <a:pt x="23" y="24"/>
                  </a:cubicBezTo>
                  <a:cubicBezTo>
                    <a:pt x="1" y="78"/>
                    <a:pt x="1" y="78"/>
                    <a:pt x="1" y="78"/>
                  </a:cubicBezTo>
                  <a:cubicBezTo>
                    <a:pt x="0" y="80"/>
                    <a:pt x="0" y="83"/>
                    <a:pt x="1" y="86"/>
                  </a:cubicBezTo>
                  <a:cubicBezTo>
                    <a:pt x="2" y="88"/>
                    <a:pt x="5" y="90"/>
                    <a:pt x="7" y="91"/>
                  </a:cubicBezTo>
                  <a:cubicBezTo>
                    <a:pt x="8" y="91"/>
                    <a:pt x="9" y="91"/>
                    <a:pt x="11" y="91"/>
                  </a:cubicBezTo>
                  <a:cubicBezTo>
                    <a:pt x="12" y="91"/>
                    <a:pt x="14" y="91"/>
                    <a:pt x="15" y="90"/>
                  </a:cubicBezTo>
                  <a:cubicBezTo>
                    <a:pt x="16" y="90"/>
                    <a:pt x="17" y="89"/>
                    <a:pt x="18" y="88"/>
                  </a:cubicBezTo>
                  <a:cubicBezTo>
                    <a:pt x="18" y="88"/>
                    <a:pt x="18" y="88"/>
                    <a:pt x="18" y="88"/>
                  </a:cubicBezTo>
                  <a:cubicBezTo>
                    <a:pt x="18" y="88"/>
                    <a:pt x="18" y="88"/>
                    <a:pt x="18" y="88"/>
                  </a:cubicBezTo>
                  <a:cubicBezTo>
                    <a:pt x="18" y="88"/>
                    <a:pt x="18" y="88"/>
                    <a:pt x="18" y="88"/>
                  </a:cubicBezTo>
                  <a:cubicBezTo>
                    <a:pt x="20" y="87"/>
                    <a:pt x="30" y="79"/>
                    <a:pt x="38" y="71"/>
                  </a:cubicBezTo>
                  <a:cubicBezTo>
                    <a:pt x="45" y="65"/>
                    <a:pt x="52" y="60"/>
                    <a:pt x="52" y="60"/>
                  </a:cubicBezTo>
                  <a:cubicBezTo>
                    <a:pt x="41" y="47"/>
                    <a:pt x="41" y="47"/>
                    <a:pt x="41" y="47"/>
                  </a:cubicBezTo>
                  <a:cubicBezTo>
                    <a:pt x="38" y="49"/>
                    <a:pt x="38" y="49"/>
                    <a:pt x="38" y="49"/>
                  </a:cubicBezTo>
                  <a:cubicBezTo>
                    <a:pt x="27" y="58"/>
                    <a:pt x="27" y="58"/>
                    <a:pt x="27" y="58"/>
                  </a:cubicBezTo>
                  <a:cubicBezTo>
                    <a:pt x="22" y="53"/>
                    <a:pt x="22" y="53"/>
                    <a:pt x="22" y="53"/>
                  </a:cubicBezTo>
                  <a:cubicBezTo>
                    <a:pt x="36" y="41"/>
                    <a:pt x="36" y="41"/>
                    <a:pt x="36" y="41"/>
                  </a:cubicBezTo>
                  <a:cubicBezTo>
                    <a:pt x="38" y="40"/>
                    <a:pt x="38" y="40"/>
                    <a:pt x="38" y="40"/>
                  </a:cubicBezTo>
                  <a:cubicBezTo>
                    <a:pt x="38" y="40"/>
                    <a:pt x="38" y="40"/>
                    <a:pt x="38" y="40"/>
                  </a:cubicBezTo>
                  <a:cubicBezTo>
                    <a:pt x="40" y="38"/>
                    <a:pt x="40" y="38"/>
                    <a:pt x="40" y="38"/>
                  </a:cubicBezTo>
                  <a:cubicBezTo>
                    <a:pt x="40" y="38"/>
                    <a:pt x="40" y="38"/>
                    <a:pt x="41" y="38"/>
                  </a:cubicBezTo>
                  <a:cubicBezTo>
                    <a:pt x="41" y="37"/>
                    <a:pt x="41" y="37"/>
                    <a:pt x="42" y="37"/>
                  </a:cubicBezTo>
                  <a:cubicBezTo>
                    <a:pt x="44" y="40"/>
                    <a:pt x="44" y="40"/>
                    <a:pt x="44" y="40"/>
                  </a:cubicBezTo>
                  <a:cubicBezTo>
                    <a:pt x="44" y="40"/>
                    <a:pt x="44" y="40"/>
                    <a:pt x="44" y="40"/>
                  </a:cubicBezTo>
                  <a:cubicBezTo>
                    <a:pt x="59" y="58"/>
                    <a:pt x="59" y="58"/>
                    <a:pt x="59" y="58"/>
                  </a:cubicBezTo>
                  <a:cubicBezTo>
                    <a:pt x="59" y="58"/>
                    <a:pt x="59" y="58"/>
                    <a:pt x="59" y="58"/>
                  </a:cubicBezTo>
                  <a:cubicBezTo>
                    <a:pt x="62" y="61"/>
                    <a:pt x="62" y="61"/>
                    <a:pt x="62" y="61"/>
                  </a:cubicBezTo>
                  <a:cubicBezTo>
                    <a:pt x="62" y="61"/>
                    <a:pt x="62" y="61"/>
                    <a:pt x="62" y="61"/>
                  </a:cubicBezTo>
                  <a:cubicBezTo>
                    <a:pt x="61" y="62"/>
                    <a:pt x="61" y="62"/>
                    <a:pt x="61" y="62"/>
                  </a:cubicBezTo>
                  <a:cubicBezTo>
                    <a:pt x="61" y="62"/>
                    <a:pt x="61" y="62"/>
                    <a:pt x="61" y="62"/>
                  </a:cubicBezTo>
                  <a:cubicBezTo>
                    <a:pt x="60" y="62"/>
                    <a:pt x="60" y="62"/>
                    <a:pt x="60" y="63"/>
                  </a:cubicBezTo>
                  <a:cubicBezTo>
                    <a:pt x="42" y="77"/>
                    <a:pt x="42" y="77"/>
                    <a:pt x="42" y="77"/>
                  </a:cubicBezTo>
                  <a:cubicBezTo>
                    <a:pt x="42" y="77"/>
                    <a:pt x="42" y="77"/>
                    <a:pt x="42" y="77"/>
                  </a:cubicBezTo>
                  <a:cubicBezTo>
                    <a:pt x="38" y="81"/>
                    <a:pt x="38" y="81"/>
                    <a:pt x="38" y="81"/>
                  </a:cubicBezTo>
                  <a:cubicBezTo>
                    <a:pt x="36" y="83"/>
                    <a:pt x="36" y="83"/>
                    <a:pt x="36" y="83"/>
                  </a:cubicBezTo>
                  <a:cubicBezTo>
                    <a:pt x="36" y="108"/>
                    <a:pt x="36" y="108"/>
                    <a:pt x="36" y="108"/>
                  </a:cubicBezTo>
                  <a:cubicBezTo>
                    <a:pt x="38" y="108"/>
                    <a:pt x="38" y="108"/>
                    <a:pt x="38" y="108"/>
                  </a:cubicBezTo>
                  <a:cubicBezTo>
                    <a:pt x="57" y="108"/>
                    <a:pt x="57" y="108"/>
                    <a:pt x="57" y="108"/>
                  </a:cubicBezTo>
                  <a:cubicBezTo>
                    <a:pt x="57" y="115"/>
                    <a:pt x="57" y="115"/>
                    <a:pt x="57" y="115"/>
                  </a:cubicBezTo>
                  <a:cubicBezTo>
                    <a:pt x="38" y="115"/>
                    <a:pt x="38" y="115"/>
                    <a:pt x="38" y="115"/>
                  </a:cubicBezTo>
                  <a:cubicBezTo>
                    <a:pt x="36" y="115"/>
                    <a:pt x="36" y="115"/>
                    <a:pt x="36" y="115"/>
                  </a:cubicBezTo>
                  <a:cubicBezTo>
                    <a:pt x="36" y="154"/>
                    <a:pt x="36" y="154"/>
                    <a:pt x="36" y="154"/>
                  </a:cubicBezTo>
                  <a:cubicBezTo>
                    <a:pt x="38" y="154"/>
                    <a:pt x="38" y="154"/>
                    <a:pt x="38" y="154"/>
                  </a:cubicBezTo>
                  <a:cubicBezTo>
                    <a:pt x="71" y="154"/>
                    <a:pt x="71" y="154"/>
                    <a:pt x="71" y="154"/>
                  </a:cubicBezTo>
                  <a:cubicBezTo>
                    <a:pt x="78" y="154"/>
                    <a:pt x="78" y="154"/>
                    <a:pt x="78" y="154"/>
                  </a:cubicBezTo>
                  <a:cubicBezTo>
                    <a:pt x="111" y="154"/>
                    <a:pt x="111" y="154"/>
                    <a:pt x="111" y="154"/>
                  </a:cubicBezTo>
                  <a:cubicBezTo>
                    <a:pt x="113" y="154"/>
                    <a:pt x="113" y="154"/>
                    <a:pt x="113" y="154"/>
                  </a:cubicBezTo>
                  <a:cubicBezTo>
                    <a:pt x="113" y="115"/>
                    <a:pt x="113" y="115"/>
                    <a:pt x="113" y="115"/>
                  </a:cubicBezTo>
                  <a:cubicBezTo>
                    <a:pt x="111" y="115"/>
                    <a:pt x="111" y="115"/>
                    <a:pt x="111" y="115"/>
                  </a:cubicBezTo>
                  <a:cubicBezTo>
                    <a:pt x="89" y="115"/>
                    <a:pt x="89" y="115"/>
                    <a:pt x="89" y="115"/>
                  </a:cubicBezTo>
                  <a:cubicBezTo>
                    <a:pt x="89" y="108"/>
                    <a:pt x="89" y="108"/>
                    <a:pt x="89" y="108"/>
                  </a:cubicBezTo>
                  <a:cubicBezTo>
                    <a:pt x="101" y="108"/>
                    <a:pt x="101" y="108"/>
                    <a:pt x="101" y="108"/>
                  </a:cubicBezTo>
                  <a:cubicBezTo>
                    <a:pt x="91" y="97"/>
                    <a:pt x="91" y="97"/>
                    <a:pt x="91" y="97"/>
                  </a:cubicBezTo>
                  <a:cubicBezTo>
                    <a:pt x="111" y="81"/>
                    <a:pt x="111" y="81"/>
                    <a:pt x="111" y="81"/>
                  </a:cubicBezTo>
                  <a:cubicBezTo>
                    <a:pt x="116" y="76"/>
                    <a:pt x="116" y="76"/>
                    <a:pt x="116" y="76"/>
                  </a:cubicBezTo>
                  <a:cubicBezTo>
                    <a:pt x="121" y="82"/>
                    <a:pt x="121" y="82"/>
                    <a:pt x="121" y="82"/>
                  </a:cubicBezTo>
                  <a:cubicBezTo>
                    <a:pt x="111" y="90"/>
                    <a:pt x="111" y="90"/>
                    <a:pt x="111" y="90"/>
                  </a:cubicBezTo>
                  <a:cubicBezTo>
                    <a:pt x="101" y="98"/>
                    <a:pt x="101" y="98"/>
                    <a:pt x="101" y="98"/>
                  </a:cubicBezTo>
                  <a:cubicBezTo>
                    <a:pt x="111" y="108"/>
                    <a:pt x="111" y="108"/>
                    <a:pt x="111" y="108"/>
                  </a:cubicBezTo>
                  <a:cubicBezTo>
                    <a:pt x="111" y="108"/>
                    <a:pt x="111" y="108"/>
                    <a:pt x="111" y="108"/>
                  </a:cubicBezTo>
                  <a:cubicBezTo>
                    <a:pt x="116" y="108"/>
                    <a:pt x="116" y="108"/>
                    <a:pt x="116" y="108"/>
                  </a:cubicBezTo>
                  <a:cubicBezTo>
                    <a:pt x="131" y="95"/>
                    <a:pt x="131" y="95"/>
                    <a:pt x="131" y="95"/>
                  </a:cubicBezTo>
                  <a:cubicBezTo>
                    <a:pt x="135" y="92"/>
                    <a:pt x="138" y="89"/>
                    <a:pt x="139" y="89"/>
                  </a:cubicBezTo>
                  <a:cubicBezTo>
                    <a:pt x="139" y="88"/>
                    <a:pt x="139" y="88"/>
                    <a:pt x="139" y="88"/>
                  </a:cubicBezTo>
                  <a:cubicBezTo>
                    <a:pt x="139" y="88"/>
                    <a:pt x="139" y="88"/>
                    <a:pt x="139" y="88"/>
                  </a:cubicBezTo>
                  <a:cubicBezTo>
                    <a:pt x="142" y="86"/>
                    <a:pt x="143" y="82"/>
                    <a:pt x="142" y="78"/>
                  </a:cubicBezTo>
                  <a:lnTo>
                    <a:pt x="126" y="24"/>
                  </a:lnTo>
                  <a:close/>
                  <a:moveTo>
                    <a:pt x="106" y="66"/>
                  </a:moveTo>
                  <a:cubicBezTo>
                    <a:pt x="99" y="66"/>
                    <a:pt x="99" y="66"/>
                    <a:pt x="99" y="66"/>
                  </a:cubicBezTo>
                  <a:cubicBezTo>
                    <a:pt x="99" y="74"/>
                    <a:pt x="99" y="74"/>
                    <a:pt x="99" y="74"/>
                  </a:cubicBezTo>
                  <a:cubicBezTo>
                    <a:pt x="88" y="74"/>
                    <a:pt x="88" y="74"/>
                    <a:pt x="88" y="74"/>
                  </a:cubicBezTo>
                  <a:cubicBezTo>
                    <a:pt x="88" y="66"/>
                    <a:pt x="88" y="66"/>
                    <a:pt x="88" y="66"/>
                  </a:cubicBezTo>
                  <a:cubicBezTo>
                    <a:pt x="81" y="66"/>
                    <a:pt x="81" y="66"/>
                    <a:pt x="81" y="66"/>
                  </a:cubicBezTo>
                  <a:cubicBezTo>
                    <a:pt x="81" y="56"/>
                    <a:pt x="81" y="56"/>
                    <a:pt x="81" y="56"/>
                  </a:cubicBezTo>
                  <a:cubicBezTo>
                    <a:pt x="88" y="56"/>
                    <a:pt x="88" y="56"/>
                    <a:pt x="88" y="56"/>
                  </a:cubicBezTo>
                  <a:cubicBezTo>
                    <a:pt x="88" y="49"/>
                    <a:pt x="88" y="49"/>
                    <a:pt x="88" y="49"/>
                  </a:cubicBezTo>
                  <a:cubicBezTo>
                    <a:pt x="99" y="49"/>
                    <a:pt x="99" y="49"/>
                    <a:pt x="99" y="49"/>
                  </a:cubicBezTo>
                  <a:cubicBezTo>
                    <a:pt x="99" y="56"/>
                    <a:pt x="99" y="56"/>
                    <a:pt x="99" y="56"/>
                  </a:cubicBezTo>
                  <a:cubicBezTo>
                    <a:pt x="106" y="56"/>
                    <a:pt x="106" y="56"/>
                    <a:pt x="106" y="56"/>
                  </a:cubicBezTo>
                  <a:lnTo>
                    <a:pt x="10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2" name="Freeform 88"/>
            <p:cNvSpPr>
              <a:spLocks/>
            </p:cNvSpPr>
            <p:nvPr/>
          </p:nvSpPr>
          <p:spPr bwMode="auto">
            <a:xfrm>
              <a:off x="7150100" y="2790826"/>
              <a:ext cx="149225" cy="149225"/>
            </a:xfrm>
            <a:custGeom>
              <a:avLst/>
              <a:gdLst>
                <a:gd name="T0" fmla="*/ 26 w 53"/>
                <a:gd name="T1" fmla="*/ 53 h 53"/>
                <a:gd name="T2" fmla="*/ 53 w 53"/>
                <a:gd name="T3" fmla="*/ 27 h 53"/>
                <a:gd name="T4" fmla="*/ 26 w 53"/>
                <a:gd name="T5" fmla="*/ 0 h 53"/>
                <a:gd name="T6" fmla="*/ 0 w 53"/>
                <a:gd name="T7" fmla="*/ 27 h 53"/>
                <a:gd name="T8" fmla="*/ 26 w 53"/>
                <a:gd name="T9" fmla="*/ 53 h 53"/>
              </a:gdLst>
              <a:ahLst/>
              <a:cxnLst>
                <a:cxn ang="0">
                  <a:pos x="T0" y="T1"/>
                </a:cxn>
                <a:cxn ang="0">
                  <a:pos x="T2" y="T3"/>
                </a:cxn>
                <a:cxn ang="0">
                  <a:pos x="T4" y="T5"/>
                </a:cxn>
                <a:cxn ang="0">
                  <a:pos x="T6" y="T7"/>
                </a:cxn>
                <a:cxn ang="0">
                  <a:pos x="T8" y="T9"/>
                </a:cxn>
              </a:cxnLst>
              <a:rect l="0" t="0" r="r" b="b"/>
              <a:pathLst>
                <a:path w="53" h="53">
                  <a:moveTo>
                    <a:pt x="26" y="53"/>
                  </a:moveTo>
                  <a:cubicBezTo>
                    <a:pt x="40" y="53"/>
                    <a:pt x="53" y="40"/>
                    <a:pt x="53" y="27"/>
                  </a:cubicBezTo>
                  <a:cubicBezTo>
                    <a:pt x="52" y="11"/>
                    <a:pt x="40" y="0"/>
                    <a:pt x="26" y="0"/>
                  </a:cubicBezTo>
                  <a:cubicBezTo>
                    <a:pt x="13" y="0"/>
                    <a:pt x="0" y="11"/>
                    <a:pt x="0" y="27"/>
                  </a:cubicBezTo>
                  <a:cubicBezTo>
                    <a:pt x="0" y="41"/>
                    <a:pt x="12" y="53"/>
                    <a:pt x="2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Freeform 89"/>
            <p:cNvSpPr>
              <a:spLocks/>
            </p:cNvSpPr>
            <p:nvPr/>
          </p:nvSpPr>
          <p:spPr bwMode="auto">
            <a:xfrm>
              <a:off x="7364413" y="2770188"/>
              <a:ext cx="138112" cy="139700"/>
            </a:xfrm>
            <a:custGeom>
              <a:avLst/>
              <a:gdLst>
                <a:gd name="T0" fmla="*/ 25 w 49"/>
                <a:gd name="T1" fmla="*/ 49 h 49"/>
                <a:gd name="T2" fmla="*/ 49 w 49"/>
                <a:gd name="T3" fmla="*/ 25 h 49"/>
                <a:gd name="T4" fmla="*/ 24 w 49"/>
                <a:gd name="T5" fmla="*/ 0 h 49"/>
                <a:gd name="T6" fmla="*/ 0 w 49"/>
                <a:gd name="T7" fmla="*/ 25 h 49"/>
                <a:gd name="T8" fmla="*/ 25 w 49"/>
                <a:gd name="T9" fmla="*/ 49 h 49"/>
              </a:gdLst>
              <a:ahLst/>
              <a:cxnLst>
                <a:cxn ang="0">
                  <a:pos x="T0" y="T1"/>
                </a:cxn>
                <a:cxn ang="0">
                  <a:pos x="T2" y="T3"/>
                </a:cxn>
                <a:cxn ang="0">
                  <a:pos x="T4" y="T5"/>
                </a:cxn>
                <a:cxn ang="0">
                  <a:pos x="T6" y="T7"/>
                </a:cxn>
                <a:cxn ang="0">
                  <a:pos x="T8" y="T9"/>
                </a:cxn>
              </a:cxnLst>
              <a:rect l="0" t="0" r="r" b="b"/>
              <a:pathLst>
                <a:path w="49" h="49">
                  <a:moveTo>
                    <a:pt x="25" y="49"/>
                  </a:moveTo>
                  <a:cubicBezTo>
                    <a:pt x="37" y="49"/>
                    <a:pt x="49" y="38"/>
                    <a:pt x="49" y="25"/>
                  </a:cubicBezTo>
                  <a:cubicBezTo>
                    <a:pt x="49" y="10"/>
                    <a:pt x="37" y="0"/>
                    <a:pt x="24" y="0"/>
                  </a:cubicBezTo>
                  <a:cubicBezTo>
                    <a:pt x="12" y="0"/>
                    <a:pt x="0" y="11"/>
                    <a:pt x="0" y="25"/>
                  </a:cubicBezTo>
                  <a:cubicBezTo>
                    <a:pt x="0" y="38"/>
                    <a:pt x="11" y="49"/>
                    <a:pt x="2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4" name="Freeform 90"/>
            <p:cNvSpPr>
              <a:spLocks/>
            </p:cNvSpPr>
            <p:nvPr/>
          </p:nvSpPr>
          <p:spPr bwMode="auto">
            <a:xfrm>
              <a:off x="7415213" y="2997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Freeform 91"/>
            <p:cNvSpPr>
              <a:spLocks/>
            </p:cNvSpPr>
            <p:nvPr/>
          </p:nvSpPr>
          <p:spPr bwMode="auto">
            <a:xfrm>
              <a:off x="7350125" y="2921001"/>
              <a:ext cx="163512" cy="50800"/>
            </a:xfrm>
            <a:custGeom>
              <a:avLst/>
              <a:gdLst>
                <a:gd name="T0" fmla="*/ 29 w 58"/>
                <a:gd name="T1" fmla="*/ 8 h 18"/>
                <a:gd name="T2" fmla="*/ 53 w 58"/>
                <a:gd name="T3" fmla="*/ 18 h 18"/>
                <a:gd name="T4" fmla="*/ 58 w 58"/>
                <a:gd name="T5" fmla="*/ 12 h 18"/>
                <a:gd name="T6" fmla="*/ 29 w 58"/>
                <a:gd name="T7" fmla="*/ 0 h 18"/>
                <a:gd name="T8" fmla="*/ 0 w 58"/>
                <a:gd name="T9" fmla="*/ 12 h 18"/>
                <a:gd name="T10" fmla="*/ 6 w 58"/>
                <a:gd name="T11" fmla="*/ 18 h 18"/>
                <a:gd name="T12" fmla="*/ 29 w 5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29" y="8"/>
                  </a:moveTo>
                  <a:cubicBezTo>
                    <a:pt x="38" y="8"/>
                    <a:pt x="47" y="11"/>
                    <a:pt x="53" y="18"/>
                  </a:cubicBezTo>
                  <a:cubicBezTo>
                    <a:pt x="58" y="12"/>
                    <a:pt x="58" y="12"/>
                    <a:pt x="58" y="12"/>
                  </a:cubicBezTo>
                  <a:cubicBezTo>
                    <a:pt x="50" y="5"/>
                    <a:pt x="40" y="0"/>
                    <a:pt x="29" y="0"/>
                  </a:cubicBezTo>
                  <a:cubicBezTo>
                    <a:pt x="18" y="0"/>
                    <a:pt x="8" y="5"/>
                    <a:pt x="0" y="12"/>
                  </a:cubicBezTo>
                  <a:cubicBezTo>
                    <a:pt x="6" y="18"/>
                    <a:pt x="6" y="18"/>
                    <a:pt x="6" y="18"/>
                  </a:cubicBezTo>
                  <a:cubicBezTo>
                    <a:pt x="12" y="11"/>
                    <a:pt x="20"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6" name="Freeform 92"/>
            <p:cNvSpPr>
              <a:spLocks/>
            </p:cNvSpPr>
            <p:nvPr/>
          </p:nvSpPr>
          <p:spPr bwMode="auto">
            <a:xfrm>
              <a:off x="7767638" y="2770188"/>
              <a:ext cx="138112" cy="139700"/>
            </a:xfrm>
            <a:custGeom>
              <a:avLst/>
              <a:gdLst>
                <a:gd name="T0" fmla="*/ 24 w 49"/>
                <a:gd name="T1" fmla="*/ 49 h 49"/>
                <a:gd name="T2" fmla="*/ 49 w 49"/>
                <a:gd name="T3" fmla="*/ 25 h 49"/>
                <a:gd name="T4" fmla="*/ 24 w 49"/>
                <a:gd name="T5" fmla="*/ 0 h 49"/>
                <a:gd name="T6" fmla="*/ 0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37" y="49"/>
                    <a:pt x="49" y="38"/>
                    <a:pt x="49" y="25"/>
                  </a:cubicBezTo>
                  <a:cubicBezTo>
                    <a:pt x="49" y="10"/>
                    <a:pt x="37" y="0"/>
                    <a:pt x="24" y="0"/>
                  </a:cubicBezTo>
                  <a:cubicBezTo>
                    <a:pt x="12" y="0"/>
                    <a:pt x="0" y="11"/>
                    <a:pt x="0" y="25"/>
                  </a:cubicBezTo>
                  <a:cubicBezTo>
                    <a:pt x="0" y="38"/>
                    <a:pt x="11"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Freeform 93"/>
            <p:cNvSpPr>
              <a:spLocks/>
            </p:cNvSpPr>
            <p:nvPr/>
          </p:nvSpPr>
          <p:spPr bwMode="auto">
            <a:xfrm>
              <a:off x="7818438" y="2997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Freeform 94"/>
            <p:cNvSpPr>
              <a:spLocks/>
            </p:cNvSpPr>
            <p:nvPr/>
          </p:nvSpPr>
          <p:spPr bwMode="auto">
            <a:xfrm>
              <a:off x="7753350" y="2921001"/>
              <a:ext cx="163512" cy="50800"/>
            </a:xfrm>
            <a:custGeom>
              <a:avLst/>
              <a:gdLst>
                <a:gd name="T0" fmla="*/ 29 w 58"/>
                <a:gd name="T1" fmla="*/ 8 h 18"/>
                <a:gd name="T2" fmla="*/ 53 w 58"/>
                <a:gd name="T3" fmla="*/ 18 h 18"/>
                <a:gd name="T4" fmla="*/ 58 w 58"/>
                <a:gd name="T5" fmla="*/ 12 h 18"/>
                <a:gd name="T6" fmla="*/ 29 w 58"/>
                <a:gd name="T7" fmla="*/ 0 h 18"/>
                <a:gd name="T8" fmla="*/ 0 w 58"/>
                <a:gd name="T9" fmla="*/ 12 h 18"/>
                <a:gd name="T10" fmla="*/ 5 w 58"/>
                <a:gd name="T11" fmla="*/ 18 h 18"/>
                <a:gd name="T12" fmla="*/ 29 w 5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29" y="8"/>
                  </a:moveTo>
                  <a:cubicBezTo>
                    <a:pt x="38" y="8"/>
                    <a:pt x="46" y="11"/>
                    <a:pt x="53" y="18"/>
                  </a:cubicBezTo>
                  <a:cubicBezTo>
                    <a:pt x="58" y="12"/>
                    <a:pt x="58" y="12"/>
                    <a:pt x="58" y="12"/>
                  </a:cubicBezTo>
                  <a:cubicBezTo>
                    <a:pt x="50" y="5"/>
                    <a:pt x="40" y="0"/>
                    <a:pt x="29" y="0"/>
                  </a:cubicBezTo>
                  <a:cubicBezTo>
                    <a:pt x="18" y="0"/>
                    <a:pt x="8" y="5"/>
                    <a:pt x="0" y="12"/>
                  </a:cubicBezTo>
                  <a:cubicBezTo>
                    <a:pt x="5" y="18"/>
                    <a:pt x="5" y="18"/>
                    <a:pt x="5" y="18"/>
                  </a:cubicBezTo>
                  <a:cubicBezTo>
                    <a:pt x="12" y="11"/>
                    <a:pt x="20"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49" name="TextBox 3048"/>
          <p:cNvSpPr txBox="1"/>
          <p:nvPr/>
        </p:nvSpPr>
        <p:spPr>
          <a:xfrm>
            <a:off x="4978840" y="4105267"/>
            <a:ext cx="4739393" cy="2862322"/>
          </a:xfrm>
          <a:prstGeom prst="rect">
            <a:avLst/>
          </a:prstGeom>
          <a:noFill/>
        </p:spPr>
        <p:txBody>
          <a:bodyPr wrap="square" rtlCol="0">
            <a:spAutoFit/>
          </a:bodyPr>
          <a:lstStyle/>
          <a:p>
            <a:r>
              <a:rPr lang="en-US" dirty="0" smtClean="0"/>
              <a:t>647   Community-based organization/non-profits</a:t>
            </a:r>
          </a:p>
          <a:p>
            <a:r>
              <a:rPr lang="en-US" dirty="0" smtClean="0"/>
              <a:t>608   Healthcare professionals</a:t>
            </a:r>
          </a:p>
          <a:p>
            <a:r>
              <a:rPr lang="en-US" dirty="0" smtClean="0"/>
              <a:t>442   Local public health professionals</a:t>
            </a:r>
          </a:p>
          <a:p>
            <a:pPr marL="342900" indent="-342900">
              <a:buAutoNum type="arabicPlain" startAt="85"/>
            </a:pPr>
            <a:r>
              <a:rPr lang="en-US" dirty="0" smtClean="0"/>
              <a:t>   Minnesota Department of Health</a:t>
            </a:r>
          </a:p>
          <a:p>
            <a:pPr marL="342900" indent="-342900">
              <a:buAutoNum type="arabicPlain" startAt="77"/>
            </a:pPr>
            <a:r>
              <a:rPr lang="en-US" dirty="0" smtClean="0"/>
              <a:t>   Department of Health &amp; Human Services</a:t>
            </a:r>
          </a:p>
          <a:p>
            <a:pPr marL="342900" indent="-342900">
              <a:buAutoNum type="arabicPlain" startAt="24"/>
            </a:pPr>
            <a:r>
              <a:rPr lang="en-US" dirty="0" smtClean="0"/>
              <a:t>   Minnesota Department of Education</a:t>
            </a:r>
          </a:p>
          <a:p>
            <a:pPr marL="342900" indent="-342900">
              <a:buAutoNum type="arabicPlain" startAt="169"/>
            </a:pPr>
            <a:r>
              <a:rPr lang="en-US" dirty="0" smtClean="0"/>
              <a:t>   Other state workers</a:t>
            </a:r>
          </a:p>
          <a:p>
            <a:pPr marL="342900" indent="-342900">
              <a:buAutoNum type="arabicPlain" startAt="147"/>
            </a:pPr>
            <a:r>
              <a:rPr lang="en-US" dirty="0" smtClean="0"/>
              <a:t>   Other Maternal &amp; Child Health worker</a:t>
            </a:r>
          </a:p>
          <a:p>
            <a:r>
              <a:rPr lang="en-US" dirty="0" smtClean="0"/>
              <a:t>61     Policymakers</a:t>
            </a:r>
          </a:p>
          <a:p>
            <a:endParaRPr lang="en-US" dirty="0" smtClean="0"/>
          </a:p>
        </p:txBody>
      </p:sp>
      <p:grpSp>
        <p:nvGrpSpPr>
          <p:cNvPr id="3050" name="Group 3049" descr="icon of a group of 9 houses, symbolizing a community."/>
          <p:cNvGrpSpPr/>
          <p:nvPr/>
        </p:nvGrpSpPr>
        <p:grpSpPr>
          <a:xfrm>
            <a:off x="2424203" y="2167059"/>
            <a:ext cx="1223963" cy="1306512"/>
            <a:chOff x="-830262" y="-4381500"/>
            <a:chExt cx="1223963" cy="1306512"/>
          </a:xfrm>
          <a:solidFill>
            <a:schemeClr val="tx1"/>
          </a:solidFill>
        </p:grpSpPr>
        <p:sp>
          <p:nvSpPr>
            <p:cNvPr id="3051" name="Oval 5"/>
            <p:cNvSpPr>
              <a:spLocks noChangeArrowheads="1"/>
            </p:cNvSpPr>
            <p:nvPr/>
          </p:nvSpPr>
          <p:spPr bwMode="auto">
            <a:xfrm>
              <a:off x="315913" y="-4381500"/>
              <a:ext cx="77788"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2" name="Freeform 6"/>
            <p:cNvSpPr>
              <a:spLocks noEditPoints="1"/>
            </p:cNvSpPr>
            <p:nvPr/>
          </p:nvSpPr>
          <p:spPr bwMode="auto">
            <a:xfrm>
              <a:off x="69850" y="-4338638"/>
              <a:ext cx="323850" cy="365125"/>
            </a:xfrm>
            <a:custGeom>
              <a:avLst/>
              <a:gdLst>
                <a:gd name="T0" fmla="*/ 13 w 107"/>
                <a:gd name="T1" fmla="*/ 121 h 121"/>
                <a:gd name="T2" fmla="*/ 27 w 107"/>
                <a:gd name="T3" fmla="*/ 108 h 121"/>
                <a:gd name="T4" fmla="*/ 27 w 107"/>
                <a:gd name="T5" fmla="*/ 106 h 121"/>
                <a:gd name="T6" fmla="*/ 27 w 107"/>
                <a:gd name="T7" fmla="*/ 81 h 121"/>
                <a:gd name="T8" fmla="*/ 40 w 107"/>
                <a:gd name="T9" fmla="*/ 67 h 121"/>
                <a:gd name="T10" fmla="*/ 53 w 107"/>
                <a:gd name="T11" fmla="*/ 81 h 121"/>
                <a:gd name="T12" fmla="*/ 53 w 107"/>
                <a:gd name="T13" fmla="*/ 108 h 121"/>
                <a:gd name="T14" fmla="*/ 54 w 107"/>
                <a:gd name="T15" fmla="*/ 108 h 121"/>
                <a:gd name="T16" fmla="*/ 67 w 107"/>
                <a:gd name="T17" fmla="*/ 121 h 121"/>
                <a:gd name="T18" fmla="*/ 94 w 107"/>
                <a:gd name="T19" fmla="*/ 121 h 121"/>
                <a:gd name="T20" fmla="*/ 107 w 107"/>
                <a:gd name="T21" fmla="*/ 108 h 121"/>
                <a:gd name="T22" fmla="*/ 107 w 107"/>
                <a:gd name="T23" fmla="*/ 54 h 121"/>
                <a:gd name="T24" fmla="*/ 102 w 107"/>
                <a:gd name="T25" fmla="*/ 43 h 121"/>
                <a:gd name="T26" fmla="*/ 64 w 107"/>
                <a:gd name="T27" fmla="*/ 5 h 121"/>
                <a:gd name="T28" fmla="*/ 54 w 107"/>
                <a:gd name="T29" fmla="*/ 0 h 121"/>
                <a:gd name="T30" fmla="*/ 43 w 107"/>
                <a:gd name="T31" fmla="*/ 5 h 121"/>
                <a:gd name="T32" fmla="*/ 6 w 107"/>
                <a:gd name="T33" fmla="*/ 43 h 121"/>
                <a:gd name="T34" fmla="*/ 0 w 107"/>
                <a:gd name="T35" fmla="*/ 54 h 121"/>
                <a:gd name="T36" fmla="*/ 0 w 107"/>
                <a:gd name="T37" fmla="*/ 108 h 121"/>
                <a:gd name="T38" fmla="*/ 13 w 107"/>
                <a:gd name="T39" fmla="*/ 121 h 121"/>
                <a:gd name="T40" fmla="*/ 81 w 107"/>
                <a:gd name="T41" fmla="*/ 67 h 121"/>
                <a:gd name="T42" fmla="*/ 94 w 107"/>
                <a:gd name="T43" fmla="*/ 81 h 121"/>
                <a:gd name="T44" fmla="*/ 81 w 107"/>
                <a:gd name="T45" fmla="*/ 94 h 121"/>
                <a:gd name="T46" fmla="*/ 67 w 107"/>
                <a:gd name="T47" fmla="*/ 81 h 121"/>
                <a:gd name="T48" fmla="*/ 81 w 107"/>
                <a:gd name="T4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21">
                  <a:moveTo>
                    <a:pt x="13" y="121"/>
                  </a:moveTo>
                  <a:cubicBezTo>
                    <a:pt x="21" y="121"/>
                    <a:pt x="27" y="115"/>
                    <a:pt x="27" y="108"/>
                  </a:cubicBezTo>
                  <a:cubicBezTo>
                    <a:pt x="27" y="107"/>
                    <a:pt x="27" y="106"/>
                    <a:pt x="27" y="106"/>
                  </a:cubicBezTo>
                  <a:cubicBezTo>
                    <a:pt x="27" y="81"/>
                    <a:pt x="27" y="81"/>
                    <a:pt x="27" y="81"/>
                  </a:cubicBezTo>
                  <a:cubicBezTo>
                    <a:pt x="27" y="73"/>
                    <a:pt x="33" y="67"/>
                    <a:pt x="40" y="67"/>
                  </a:cubicBezTo>
                  <a:cubicBezTo>
                    <a:pt x="47" y="67"/>
                    <a:pt x="53" y="73"/>
                    <a:pt x="53" y="81"/>
                  </a:cubicBezTo>
                  <a:cubicBezTo>
                    <a:pt x="53" y="108"/>
                    <a:pt x="53" y="108"/>
                    <a:pt x="53" y="108"/>
                  </a:cubicBezTo>
                  <a:cubicBezTo>
                    <a:pt x="54" y="108"/>
                    <a:pt x="54" y="108"/>
                    <a:pt x="54" y="108"/>
                  </a:cubicBezTo>
                  <a:cubicBezTo>
                    <a:pt x="54" y="115"/>
                    <a:pt x="60" y="121"/>
                    <a:pt x="67" y="121"/>
                  </a:cubicBezTo>
                  <a:cubicBezTo>
                    <a:pt x="94" y="121"/>
                    <a:pt x="94" y="121"/>
                    <a:pt x="94" y="121"/>
                  </a:cubicBezTo>
                  <a:cubicBezTo>
                    <a:pt x="101" y="121"/>
                    <a:pt x="107" y="115"/>
                    <a:pt x="107" y="108"/>
                  </a:cubicBezTo>
                  <a:cubicBezTo>
                    <a:pt x="107" y="54"/>
                    <a:pt x="107" y="54"/>
                    <a:pt x="107" y="54"/>
                  </a:cubicBezTo>
                  <a:cubicBezTo>
                    <a:pt x="107" y="49"/>
                    <a:pt x="105" y="45"/>
                    <a:pt x="102" y="43"/>
                  </a:cubicBezTo>
                  <a:cubicBezTo>
                    <a:pt x="64" y="5"/>
                    <a:pt x="64" y="5"/>
                    <a:pt x="64" y="5"/>
                  </a:cubicBezTo>
                  <a:cubicBezTo>
                    <a:pt x="62" y="2"/>
                    <a:pt x="58" y="0"/>
                    <a:pt x="54" y="0"/>
                  </a:cubicBezTo>
                  <a:cubicBezTo>
                    <a:pt x="49" y="0"/>
                    <a:pt x="45" y="2"/>
                    <a:pt x="43" y="5"/>
                  </a:cubicBezTo>
                  <a:cubicBezTo>
                    <a:pt x="6" y="43"/>
                    <a:pt x="6" y="43"/>
                    <a:pt x="6" y="43"/>
                  </a:cubicBezTo>
                  <a:cubicBezTo>
                    <a:pt x="2" y="45"/>
                    <a:pt x="0" y="49"/>
                    <a:pt x="0" y="54"/>
                  </a:cubicBezTo>
                  <a:cubicBezTo>
                    <a:pt x="0" y="108"/>
                    <a:pt x="0" y="108"/>
                    <a:pt x="0" y="108"/>
                  </a:cubicBezTo>
                  <a:cubicBezTo>
                    <a:pt x="0" y="115"/>
                    <a:pt x="6" y="121"/>
                    <a:pt x="13" y="121"/>
                  </a:cubicBezTo>
                  <a:close/>
                  <a:moveTo>
                    <a:pt x="81" y="67"/>
                  </a:moveTo>
                  <a:cubicBezTo>
                    <a:pt x="88" y="67"/>
                    <a:pt x="94" y="73"/>
                    <a:pt x="94" y="81"/>
                  </a:cubicBezTo>
                  <a:cubicBezTo>
                    <a:pt x="94" y="88"/>
                    <a:pt x="88" y="94"/>
                    <a:pt x="81" y="94"/>
                  </a:cubicBezTo>
                  <a:cubicBezTo>
                    <a:pt x="73" y="94"/>
                    <a:pt x="67" y="88"/>
                    <a:pt x="67" y="81"/>
                  </a:cubicBezTo>
                  <a:cubicBezTo>
                    <a:pt x="67" y="73"/>
                    <a:pt x="73" y="6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Oval 7"/>
            <p:cNvSpPr>
              <a:spLocks noChangeArrowheads="1"/>
            </p:cNvSpPr>
            <p:nvPr/>
          </p:nvSpPr>
          <p:spPr bwMode="auto">
            <a:xfrm>
              <a:off x="315913" y="-3930650"/>
              <a:ext cx="77788"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4" name="Oval 8"/>
            <p:cNvSpPr>
              <a:spLocks noChangeArrowheads="1"/>
            </p:cNvSpPr>
            <p:nvPr/>
          </p:nvSpPr>
          <p:spPr bwMode="auto">
            <a:xfrm>
              <a:off x="-134937" y="-438150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Freeform 9"/>
            <p:cNvSpPr>
              <a:spLocks noEditPoints="1"/>
            </p:cNvSpPr>
            <p:nvPr/>
          </p:nvSpPr>
          <p:spPr bwMode="auto">
            <a:xfrm>
              <a:off x="-381000" y="-4338638"/>
              <a:ext cx="327025" cy="365125"/>
            </a:xfrm>
            <a:custGeom>
              <a:avLst/>
              <a:gdLst>
                <a:gd name="T0" fmla="*/ 14 w 108"/>
                <a:gd name="T1" fmla="*/ 121 h 121"/>
                <a:gd name="T2" fmla="*/ 27 w 108"/>
                <a:gd name="T3" fmla="*/ 108 h 121"/>
                <a:gd name="T4" fmla="*/ 27 w 108"/>
                <a:gd name="T5" fmla="*/ 106 h 121"/>
                <a:gd name="T6" fmla="*/ 27 w 108"/>
                <a:gd name="T7" fmla="*/ 81 h 121"/>
                <a:gd name="T8" fmla="*/ 40 w 108"/>
                <a:gd name="T9" fmla="*/ 67 h 121"/>
                <a:gd name="T10" fmla="*/ 54 w 108"/>
                <a:gd name="T11" fmla="*/ 81 h 121"/>
                <a:gd name="T12" fmla="*/ 54 w 108"/>
                <a:gd name="T13" fmla="*/ 108 h 121"/>
                <a:gd name="T14" fmla="*/ 54 w 108"/>
                <a:gd name="T15" fmla="*/ 108 h 121"/>
                <a:gd name="T16" fmla="*/ 67 w 108"/>
                <a:gd name="T17" fmla="*/ 121 h 121"/>
                <a:gd name="T18" fmla="*/ 94 w 108"/>
                <a:gd name="T19" fmla="*/ 121 h 121"/>
                <a:gd name="T20" fmla="*/ 108 w 108"/>
                <a:gd name="T21" fmla="*/ 108 h 121"/>
                <a:gd name="T22" fmla="*/ 108 w 108"/>
                <a:gd name="T23" fmla="*/ 54 h 121"/>
                <a:gd name="T24" fmla="*/ 102 w 108"/>
                <a:gd name="T25" fmla="*/ 43 h 121"/>
                <a:gd name="T26" fmla="*/ 65 w 108"/>
                <a:gd name="T27" fmla="*/ 5 h 121"/>
                <a:gd name="T28" fmla="*/ 54 w 108"/>
                <a:gd name="T29" fmla="*/ 0 h 121"/>
                <a:gd name="T30" fmla="*/ 43 w 108"/>
                <a:gd name="T31" fmla="*/ 5 h 121"/>
                <a:gd name="T32" fmla="*/ 6 w 108"/>
                <a:gd name="T33" fmla="*/ 43 h 121"/>
                <a:gd name="T34" fmla="*/ 0 w 108"/>
                <a:gd name="T35" fmla="*/ 54 h 121"/>
                <a:gd name="T36" fmla="*/ 0 w 108"/>
                <a:gd name="T37" fmla="*/ 108 h 121"/>
                <a:gd name="T38" fmla="*/ 14 w 108"/>
                <a:gd name="T39" fmla="*/ 121 h 121"/>
                <a:gd name="T40" fmla="*/ 81 w 108"/>
                <a:gd name="T41" fmla="*/ 67 h 121"/>
                <a:gd name="T42" fmla="*/ 94 w 108"/>
                <a:gd name="T43" fmla="*/ 81 h 121"/>
                <a:gd name="T44" fmla="*/ 81 w 108"/>
                <a:gd name="T45" fmla="*/ 94 h 121"/>
                <a:gd name="T46" fmla="*/ 67 w 108"/>
                <a:gd name="T47" fmla="*/ 81 h 121"/>
                <a:gd name="T48" fmla="*/ 81 w 108"/>
                <a:gd name="T4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1">
                  <a:moveTo>
                    <a:pt x="14" y="121"/>
                  </a:moveTo>
                  <a:cubicBezTo>
                    <a:pt x="21" y="121"/>
                    <a:pt x="27" y="115"/>
                    <a:pt x="27" y="108"/>
                  </a:cubicBezTo>
                  <a:cubicBezTo>
                    <a:pt x="27" y="107"/>
                    <a:pt x="27" y="106"/>
                    <a:pt x="27" y="106"/>
                  </a:cubicBezTo>
                  <a:cubicBezTo>
                    <a:pt x="27" y="81"/>
                    <a:pt x="27" y="81"/>
                    <a:pt x="27" y="81"/>
                  </a:cubicBezTo>
                  <a:cubicBezTo>
                    <a:pt x="27" y="73"/>
                    <a:pt x="33" y="67"/>
                    <a:pt x="40" y="67"/>
                  </a:cubicBezTo>
                  <a:cubicBezTo>
                    <a:pt x="48" y="67"/>
                    <a:pt x="54" y="73"/>
                    <a:pt x="54" y="81"/>
                  </a:cubicBezTo>
                  <a:cubicBezTo>
                    <a:pt x="54" y="108"/>
                    <a:pt x="54" y="108"/>
                    <a:pt x="54" y="108"/>
                  </a:cubicBezTo>
                  <a:cubicBezTo>
                    <a:pt x="54" y="108"/>
                    <a:pt x="54" y="108"/>
                    <a:pt x="54" y="108"/>
                  </a:cubicBezTo>
                  <a:cubicBezTo>
                    <a:pt x="54" y="115"/>
                    <a:pt x="60" y="121"/>
                    <a:pt x="67" y="121"/>
                  </a:cubicBezTo>
                  <a:cubicBezTo>
                    <a:pt x="94" y="121"/>
                    <a:pt x="94" y="121"/>
                    <a:pt x="94" y="121"/>
                  </a:cubicBezTo>
                  <a:cubicBezTo>
                    <a:pt x="102" y="121"/>
                    <a:pt x="108" y="115"/>
                    <a:pt x="108" y="108"/>
                  </a:cubicBezTo>
                  <a:cubicBezTo>
                    <a:pt x="108" y="54"/>
                    <a:pt x="108" y="54"/>
                    <a:pt x="108" y="54"/>
                  </a:cubicBezTo>
                  <a:cubicBezTo>
                    <a:pt x="108" y="49"/>
                    <a:pt x="105" y="45"/>
                    <a:pt x="102" y="43"/>
                  </a:cubicBezTo>
                  <a:cubicBezTo>
                    <a:pt x="65" y="5"/>
                    <a:pt x="65" y="5"/>
                    <a:pt x="65" y="5"/>
                  </a:cubicBezTo>
                  <a:cubicBezTo>
                    <a:pt x="62" y="2"/>
                    <a:pt x="58" y="0"/>
                    <a:pt x="54" y="0"/>
                  </a:cubicBezTo>
                  <a:cubicBezTo>
                    <a:pt x="50" y="0"/>
                    <a:pt x="46" y="2"/>
                    <a:pt x="43" y="5"/>
                  </a:cubicBezTo>
                  <a:cubicBezTo>
                    <a:pt x="6" y="43"/>
                    <a:pt x="6" y="43"/>
                    <a:pt x="6" y="43"/>
                  </a:cubicBezTo>
                  <a:cubicBezTo>
                    <a:pt x="2" y="45"/>
                    <a:pt x="0" y="49"/>
                    <a:pt x="0" y="54"/>
                  </a:cubicBezTo>
                  <a:cubicBezTo>
                    <a:pt x="0" y="108"/>
                    <a:pt x="0" y="108"/>
                    <a:pt x="0" y="108"/>
                  </a:cubicBezTo>
                  <a:cubicBezTo>
                    <a:pt x="0" y="115"/>
                    <a:pt x="6" y="121"/>
                    <a:pt x="14" y="121"/>
                  </a:cubicBezTo>
                  <a:close/>
                  <a:moveTo>
                    <a:pt x="81" y="67"/>
                  </a:moveTo>
                  <a:cubicBezTo>
                    <a:pt x="88" y="67"/>
                    <a:pt x="94" y="73"/>
                    <a:pt x="94" y="81"/>
                  </a:cubicBezTo>
                  <a:cubicBezTo>
                    <a:pt x="94" y="88"/>
                    <a:pt x="88" y="94"/>
                    <a:pt x="81" y="94"/>
                  </a:cubicBezTo>
                  <a:cubicBezTo>
                    <a:pt x="73" y="94"/>
                    <a:pt x="67" y="88"/>
                    <a:pt x="67" y="81"/>
                  </a:cubicBezTo>
                  <a:cubicBezTo>
                    <a:pt x="67" y="73"/>
                    <a:pt x="73" y="6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6" name="Oval 10"/>
            <p:cNvSpPr>
              <a:spLocks noChangeArrowheads="1"/>
            </p:cNvSpPr>
            <p:nvPr/>
          </p:nvSpPr>
          <p:spPr bwMode="auto">
            <a:xfrm>
              <a:off x="-134937" y="-3930650"/>
              <a:ext cx="80963"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Oval 11"/>
            <p:cNvSpPr>
              <a:spLocks noChangeArrowheads="1"/>
            </p:cNvSpPr>
            <p:nvPr/>
          </p:nvSpPr>
          <p:spPr bwMode="auto">
            <a:xfrm>
              <a:off x="-585787" y="-438150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8" name="Freeform 12"/>
            <p:cNvSpPr>
              <a:spLocks noEditPoints="1"/>
            </p:cNvSpPr>
            <p:nvPr/>
          </p:nvSpPr>
          <p:spPr bwMode="auto">
            <a:xfrm>
              <a:off x="-830262" y="-4338638"/>
              <a:ext cx="325438" cy="365125"/>
            </a:xfrm>
            <a:custGeom>
              <a:avLst/>
              <a:gdLst>
                <a:gd name="T0" fmla="*/ 102 w 108"/>
                <a:gd name="T1" fmla="*/ 43 h 121"/>
                <a:gd name="T2" fmla="*/ 65 w 108"/>
                <a:gd name="T3" fmla="*/ 5 h 121"/>
                <a:gd name="T4" fmla="*/ 54 w 108"/>
                <a:gd name="T5" fmla="*/ 0 h 121"/>
                <a:gd name="T6" fmla="*/ 43 w 108"/>
                <a:gd name="T7" fmla="*/ 5 h 121"/>
                <a:gd name="T8" fmla="*/ 43 w 108"/>
                <a:gd name="T9" fmla="*/ 5 h 121"/>
                <a:gd name="T10" fmla="*/ 6 w 108"/>
                <a:gd name="T11" fmla="*/ 43 h 121"/>
                <a:gd name="T12" fmla="*/ 0 w 108"/>
                <a:gd name="T13" fmla="*/ 54 h 121"/>
                <a:gd name="T14" fmla="*/ 0 w 108"/>
                <a:gd name="T15" fmla="*/ 108 h 121"/>
                <a:gd name="T16" fmla="*/ 14 w 108"/>
                <a:gd name="T17" fmla="*/ 121 h 121"/>
                <a:gd name="T18" fmla="*/ 27 w 108"/>
                <a:gd name="T19" fmla="*/ 108 h 121"/>
                <a:gd name="T20" fmla="*/ 27 w 108"/>
                <a:gd name="T21" fmla="*/ 106 h 121"/>
                <a:gd name="T22" fmla="*/ 27 w 108"/>
                <a:gd name="T23" fmla="*/ 81 h 121"/>
                <a:gd name="T24" fmla="*/ 41 w 108"/>
                <a:gd name="T25" fmla="*/ 67 h 121"/>
                <a:gd name="T26" fmla="*/ 54 w 108"/>
                <a:gd name="T27" fmla="*/ 81 h 121"/>
                <a:gd name="T28" fmla="*/ 54 w 108"/>
                <a:gd name="T29" fmla="*/ 108 h 121"/>
                <a:gd name="T30" fmla="*/ 54 w 108"/>
                <a:gd name="T31" fmla="*/ 108 h 121"/>
                <a:gd name="T32" fmla="*/ 68 w 108"/>
                <a:gd name="T33" fmla="*/ 121 h 121"/>
                <a:gd name="T34" fmla="*/ 95 w 108"/>
                <a:gd name="T35" fmla="*/ 121 h 121"/>
                <a:gd name="T36" fmla="*/ 108 w 108"/>
                <a:gd name="T37" fmla="*/ 108 h 121"/>
                <a:gd name="T38" fmla="*/ 108 w 108"/>
                <a:gd name="T39" fmla="*/ 54 h 121"/>
                <a:gd name="T40" fmla="*/ 102 w 108"/>
                <a:gd name="T41" fmla="*/ 43 h 121"/>
                <a:gd name="T42" fmla="*/ 81 w 108"/>
                <a:gd name="T43" fmla="*/ 94 h 121"/>
                <a:gd name="T44" fmla="*/ 68 w 108"/>
                <a:gd name="T45" fmla="*/ 81 h 121"/>
                <a:gd name="T46" fmla="*/ 81 w 108"/>
                <a:gd name="T47" fmla="*/ 67 h 121"/>
                <a:gd name="T48" fmla="*/ 95 w 108"/>
                <a:gd name="T49" fmla="*/ 81 h 121"/>
                <a:gd name="T50" fmla="*/ 81 w 108"/>
                <a:gd name="T51" fmla="*/ 9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121">
                  <a:moveTo>
                    <a:pt x="102" y="43"/>
                  </a:moveTo>
                  <a:cubicBezTo>
                    <a:pt x="65" y="5"/>
                    <a:pt x="65" y="5"/>
                    <a:pt x="65" y="5"/>
                  </a:cubicBezTo>
                  <a:cubicBezTo>
                    <a:pt x="62" y="2"/>
                    <a:pt x="59" y="0"/>
                    <a:pt x="54" y="0"/>
                  </a:cubicBezTo>
                  <a:cubicBezTo>
                    <a:pt x="50" y="0"/>
                    <a:pt x="46" y="2"/>
                    <a:pt x="43" y="5"/>
                  </a:cubicBezTo>
                  <a:cubicBezTo>
                    <a:pt x="43" y="5"/>
                    <a:pt x="43" y="5"/>
                    <a:pt x="43" y="5"/>
                  </a:cubicBezTo>
                  <a:cubicBezTo>
                    <a:pt x="6" y="43"/>
                    <a:pt x="6" y="43"/>
                    <a:pt x="6" y="43"/>
                  </a:cubicBezTo>
                  <a:cubicBezTo>
                    <a:pt x="3" y="45"/>
                    <a:pt x="0" y="49"/>
                    <a:pt x="0" y="54"/>
                  </a:cubicBezTo>
                  <a:cubicBezTo>
                    <a:pt x="0" y="108"/>
                    <a:pt x="0" y="108"/>
                    <a:pt x="0" y="108"/>
                  </a:cubicBezTo>
                  <a:cubicBezTo>
                    <a:pt x="0" y="115"/>
                    <a:pt x="6" y="121"/>
                    <a:pt x="14" y="121"/>
                  </a:cubicBezTo>
                  <a:cubicBezTo>
                    <a:pt x="21" y="121"/>
                    <a:pt x="27" y="115"/>
                    <a:pt x="27" y="108"/>
                  </a:cubicBezTo>
                  <a:cubicBezTo>
                    <a:pt x="27" y="107"/>
                    <a:pt x="27" y="106"/>
                    <a:pt x="27" y="106"/>
                  </a:cubicBezTo>
                  <a:cubicBezTo>
                    <a:pt x="27" y="81"/>
                    <a:pt x="27" y="81"/>
                    <a:pt x="27" y="81"/>
                  </a:cubicBezTo>
                  <a:cubicBezTo>
                    <a:pt x="27" y="73"/>
                    <a:pt x="33" y="67"/>
                    <a:pt x="41" y="67"/>
                  </a:cubicBezTo>
                  <a:cubicBezTo>
                    <a:pt x="48" y="67"/>
                    <a:pt x="54" y="73"/>
                    <a:pt x="54" y="81"/>
                  </a:cubicBezTo>
                  <a:cubicBezTo>
                    <a:pt x="54" y="108"/>
                    <a:pt x="54" y="108"/>
                    <a:pt x="54" y="108"/>
                  </a:cubicBezTo>
                  <a:cubicBezTo>
                    <a:pt x="54" y="108"/>
                    <a:pt x="54" y="108"/>
                    <a:pt x="54" y="108"/>
                  </a:cubicBezTo>
                  <a:cubicBezTo>
                    <a:pt x="54" y="115"/>
                    <a:pt x="60" y="121"/>
                    <a:pt x="68" y="121"/>
                  </a:cubicBezTo>
                  <a:cubicBezTo>
                    <a:pt x="95" y="121"/>
                    <a:pt x="95" y="121"/>
                    <a:pt x="95" y="121"/>
                  </a:cubicBezTo>
                  <a:cubicBezTo>
                    <a:pt x="102" y="121"/>
                    <a:pt x="108" y="115"/>
                    <a:pt x="108" y="108"/>
                  </a:cubicBezTo>
                  <a:cubicBezTo>
                    <a:pt x="108" y="54"/>
                    <a:pt x="108" y="54"/>
                    <a:pt x="108" y="54"/>
                  </a:cubicBezTo>
                  <a:cubicBezTo>
                    <a:pt x="108" y="49"/>
                    <a:pt x="106" y="45"/>
                    <a:pt x="102" y="43"/>
                  </a:cubicBezTo>
                  <a:close/>
                  <a:moveTo>
                    <a:pt x="81" y="94"/>
                  </a:moveTo>
                  <a:cubicBezTo>
                    <a:pt x="74" y="94"/>
                    <a:pt x="68" y="88"/>
                    <a:pt x="68" y="81"/>
                  </a:cubicBezTo>
                  <a:cubicBezTo>
                    <a:pt x="68" y="73"/>
                    <a:pt x="74" y="67"/>
                    <a:pt x="81" y="67"/>
                  </a:cubicBezTo>
                  <a:cubicBezTo>
                    <a:pt x="89" y="67"/>
                    <a:pt x="95" y="73"/>
                    <a:pt x="95" y="81"/>
                  </a:cubicBezTo>
                  <a:cubicBezTo>
                    <a:pt x="95" y="88"/>
                    <a:pt x="89" y="94"/>
                    <a:pt x="8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Oval 13"/>
            <p:cNvSpPr>
              <a:spLocks noChangeArrowheads="1"/>
            </p:cNvSpPr>
            <p:nvPr/>
          </p:nvSpPr>
          <p:spPr bwMode="auto">
            <a:xfrm>
              <a:off x="-585787" y="-3930650"/>
              <a:ext cx="80963"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0" name="Freeform 14"/>
            <p:cNvSpPr>
              <a:spLocks noEditPoints="1"/>
            </p:cNvSpPr>
            <p:nvPr/>
          </p:nvSpPr>
          <p:spPr bwMode="auto">
            <a:xfrm>
              <a:off x="-830262" y="-3890963"/>
              <a:ext cx="325438" cy="365125"/>
            </a:xfrm>
            <a:custGeom>
              <a:avLst/>
              <a:gdLst>
                <a:gd name="T0" fmla="*/ 102 w 108"/>
                <a:gd name="T1" fmla="*/ 43 h 121"/>
                <a:gd name="T2" fmla="*/ 65 w 108"/>
                <a:gd name="T3" fmla="*/ 6 h 121"/>
                <a:gd name="T4" fmla="*/ 54 w 108"/>
                <a:gd name="T5" fmla="*/ 0 h 121"/>
                <a:gd name="T6" fmla="*/ 43 w 108"/>
                <a:gd name="T7" fmla="*/ 6 h 121"/>
                <a:gd name="T8" fmla="*/ 43 w 108"/>
                <a:gd name="T9" fmla="*/ 6 h 121"/>
                <a:gd name="T10" fmla="*/ 6 w 108"/>
                <a:gd name="T11" fmla="*/ 43 h 121"/>
                <a:gd name="T12" fmla="*/ 0 w 108"/>
                <a:gd name="T13" fmla="*/ 54 h 121"/>
                <a:gd name="T14" fmla="*/ 0 w 108"/>
                <a:gd name="T15" fmla="*/ 108 h 121"/>
                <a:gd name="T16" fmla="*/ 14 w 108"/>
                <a:gd name="T17" fmla="*/ 121 h 121"/>
                <a:gd name="T18" fmla="*/ 27 w 108"/>
                <a:gd name="T19" fmla="*/ 108 h 121"/>
                <a:gd name="T20" fmla="*/ 27 w 108"/>
                <a:gd name="T21" fmla="*/ 106 h 121"/>
                <a:gd name="T22" fmla="*/ 27 w 108"/>
                <a:gd name="T23" fmla="*/ 81 h 121"/>
                <a:gd name="T24" fmla="*/ 41 w 108"/>
                <a:gd name="T25" fmla="*/ 68 h 121"/>
                <a:gd name="T26" fmla="*/ 54 w 108"/>
                <a:gd name="T27" fmla="*/ 81 h 121"/>
                <a:gd name="T28" fmla="*/ 54 w 108"/>
                <a:gd name="T29" fmla="*/ 108 h 121"/>
                <a:gd name="T30" fmla="*/ 54 w 108"/>
                <a:gd name="T31" fmla="*/ 108 h 121"/>
                <a:gd name="T32" fmla="*/ 68 w 108"/>
                <a:gd name="T33" fmla="*/ 121 h 121"/>
                <a:gd name="T34" fmla="*/ 95 w 108"/>
                <a:gd name="T35" fmla="*/ 121 h 121"/>
                <a:gd name="T36" fmla="*/ 108 w 108"/>
                <a:gd name="T37" fmla="*/ 108 h 121"/>
                <a:gd name="T38" fmla="*/ 108 w 108"/>
                <a:gd name="T39" fmla="*/ 54 h 121"/>
                <a:gd name="T40" fmla="*/ 102 w 108"/>
                <a:gd name="T41" fmla="*/ 43 h 121"/>
                <a:gd name="T42" fmla="*/ 81 w 108"/>
                <a:gd name="T43" fmla="*/ 95 h 121"/>
                <a:gd name="T44" fmla="*/ 68 w 108"/>
                <a:gd name="T45" fmla="*/ 81 h 121"/>
                <a:gd name="T46" fmla="*/ 81 w 108"/>
                <a:gd name="T47" fmla="*/ 68 h 121"/>
                <a:gd name="T48" fmla="*/ 95 w 108"/>
                <a:gd name="T49" fmla="*/ 81 h 121"/>
                <a:gd name="T50" fmla="*/ 81 w 108"/>
                <a:gd name="T51"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121">
                  <a:moveTo>
                    <a:pt x="102" y="43"/>
                  </a:moveTo>
                  <a:cubicBezTo>
                    <a:pt x="65" y="6"/>
                    <a:pt x="65" y="6"/>
                    <a:pt x="65" y="6"/>
                  </a:cubicBezTo>
                  <a:cubicBezTo>
                    <a:pt x="62" y="3"/>
                    <a:pt x="59" y="0"/>
                    <a:pt x="54" y="0"/>
                  </a:cubicBezTo>
                  <a:cubicBezTo>
                    <a:pt x="50" y="0"/>
                    <a:pt x="46" y="3"/>
                    <a:pt x="43" y="6"/>
                  </a:cubicBezTo>
                  <a:cubicBezTo>
                    <a:pt x="43" y="6"/>
                    <a:pt x="43" y="6"/>
                    <a:pt x="43" y="6"/>
                  </a:cubicBezTo>
                  <a:cubicBezTo>
                    <a:pt x="6" y="43"/>
                    <a:pt x="6" y="43"/>
                    <a:pt x="6" y="43"/>
                  </a:cubicBezTo>
                  <a:cubicBezTo>
                    <a:pt x="3" y="45"/>
                    <a:pt x="0" y="50"/>
                    <a:pt x="0" y="54"/>
                  </a:cubicBezTo>
                  <a:cubicBezTo>
                    <a:pt x="0" y="108"/>
                    <a:pt x="0" y="108"/>
                    <a:pt x="0" y="108"/>
                  </a:cubicBezTo>
                  <a:cubicBezTo>
                    <a:pt x="0" y="115"/>
                    <a:pt x="6" y="121"/>
                    <a:pt x="14" y="121"/>
                  </a:cubicBezTo>
                  <a:cubicBezTo>
                    <a:pt x="21" y="121"/>
                    <a:pt x="27" y="115"/>
                    <a:pt x="27" y="108"/>
                  </a:cubicBezTo>
                  <a:cubicBezTo>
                    <a:pt x="27" y="107"/>
                    <a:pt x="27" y="107"/>
                    <a:pt x="27" y="106"/>
                  </a:cubicBezTo>
                  <a:cubicBezTo>
                    <a:pt x="27" y="81"/>
                    <a:pt x="27" y="81"/>
                    <a:pt x="27" y="81"/>
                  </a:cubicBezTo>
                  <a:cubicBezTo>
                    <a:pt x="27" y="74"/>
                    <a:pt x="33" y="68"/>
                    <a:pt x="41" y="68"/>
                  </a:cubicBezTo>
                  <a:cubicBezTo>
                    <a:pt x="48" y="68"/>
                    <a:pt x="54" y="74"/>
                    <a:pt x="54" y="81"/>
                  </a:cubicBezTo>
                  <a:cubicBezTo>
                    <a:pt x="54" y="108"/>
                    <a:pt x="54" y="108"/>
                    <a:pt x="54" y="108"/>
                  </a:cubicBezTo>
                  <a:cubicBezTo>
                    <a:pt x="54" y="108"/>
                    <a:pt x="54" y="108"/>
                    <a:pt x="54" y="108"/>
                  </a:cubicBezTo>
                  <a:cubicBezTo>
                    <a:pt x="54" y="115"/>
                    <a:pt x="60" y="121"/>
                    <a:pt x="68" y="121"/>
                  </a:cubicBezTo>
                  <a:cubicBezTo>
                    <a:pt x="95" y="121"/>
                    <a:pt x="95" y="121"/>
                    <a:pt x="95" y="121"/>
                  </a:cubicBezTo>
                  <a:cubicBezTo>
                    <a:pt x="102" y="121"/>
                    <a:pt x="108" y="115"/>
                    <a:pt x="108" y="108"/>
                  </a:cubicBezTo>
                  <a:cubicBezTo>
                    <a:pt x="108" y="54"/>
                    <a:pt x="108" y="54"/>
                    <a:pt x="108" y="54"/>
                  </a:cubicBezTo>
                  <a:cubicBezTo>
                    <a:pt x="108" y="50"/>
                    <a:pt x="106" y="45"/>
                    <a:pt x="102" y="43"/>
                  </a:cubicBezTo>
                  <a:close/>
                  <a:moveTo>
                    <a:pt x="81" y="95"/>
                  </a:moveTo>
                  <a:cubicBezTo>
                    <a:pt x="74" y="95"/>
                    <a:pt x="68" y="89"/>
                    <a:pt x="68" y="81"/>
                  </a:cubicBezTo>
                  <a:cubicBezTo>
                    <a:pt x="68" y="74"/>
                    <a:pt x="74" y="68"/>
                    <a:pt x="81" y="68"/>
                  </a:cubicBezTo>
                  <a:cubicBezTo>
                    <a:pt x="89" y="68"/>
                    <a:pt x="95" y="74"/>
                    <a:pt x="95" y="81"/>
                  </a:cubicBezTo>
                  <a:cubicBezTo>
                    <a:pt x="95" y="89"/>
                    <a:pt x="89" y="95"/>
                    <a:pt x="8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Freeform 15"/>
            <p:cNvSpPr>
              <a:spLocks noEditPoints="1"/>
            </p:cNvSpPr>
            <p:nvPr/>
          </p:nvSpPr>
          <p:spPr bwMode="auto">
            <a:xfrm>
              <a:off x="-830262" y="-3440113"/>
              <a:ext cx="325438" cy="365125"/>
            </a:xfrm>
            <a:custGeom>
              <a:avLst/>
              <a:gdLst>
                <a:gd name="T0" fmla="*/ 102 w 108"/>
                <a:gd name="T1" fmla="*/ 43 h 121"/>
                <a:gd name="T2" fmla="*/ 65 w 108"/>
                <a:gd name="T3" fmla="*/ 6 h 121"/>
                <a:gd name="T4" fmla="*/ 54 w 108"/>
                <a:gd name="T5" fmla="*/ 0 h 121"/>
                <a:gd name="T6" fmla="*/ 43 w 108"/>
                <a:gd name="T7" fmla="*/ 6 h 121"/>
                <a:gd name="T8" fmla="*/ 6 w 108"/>
                <a:gd name="T9" fmla="*/ 43 h 121"/>
                <a:gd name="T10" fmla="*/ 0 w 108"/>
                <a:gd name="T11" fmla="*/ 54 h 121"/>
                <a:gd name="T12" fmla="*/ 0 w 108"/>
                <a:gd name="T13" fmla="*/ 108 h 121"/>
                <a:gd name="T14" fmla="*/ 14 w 108"/>
                <a:gd name="T15" fmla="*/ 121 h 121"/>
                <a:gd name="T16" fmla="*/ 27 w 108"/>
                <a:gd name="T17" fmla="*/ 108 h 121"/>
                <a:gd name="T18" fmla="*/ 27 w 108"/>
                <a:gd name="T19" fmla="*/ 106 h 121"/>
                <a:gd name="T20" fmla="*/ 27 w 108"/>
                <a:gd name="T21" fmla="*/ 81 h 121"/>
                <a:gd name="T22" fmla="*/ 41 w 108"/>
                <a:gd name="T23" fmla="*/ 67 h 121"/>
                <a:gd name="T24" fmla="*/ 54 w 108"/>
                <a:gd name="T25" fmla="*/ 81 h 121"/>
                <a:gd name="T26" fmla="*/ 54 w 108"/>
                <a:gd name="T27" fmla="*/ 108 h 121"/>
                <a:gd name="T28" fmla="*/ 54 w 108"/>
                <a:gd name="T29" fmla="*/ 108 h 121"/>
                <a:gd name="T30" fmla="*/ 68 w 108"/>
                <a:gd name="T31" fmla="*/ 121 h 121"/>
                <a:gd name="T32" fmla="*/ 95 w 108"/>
                <a:gd name="T33" fmla="*/ 121 h 121"/>
                <a:gd name="T34" fmla="*/ 108 w 108"/>
                <a:gd name="T35" fmla="*/ 108 h 121"/>
                <a:gd name="T36" fmla="*/ 108 w 108"/>
                <a:gd name="T37" fmla="*/ 54 h 121"/>
                <a:gd name="T38" fmla="*/ 102 w 108"/>
                <a:gd name="T39" fmla="*/ 43 h 121"/>
                <a:gd name="T40" fmla="*/ 81 w 108"/>
                <a:gd name="T41" fmla="*/ 94 h 121"/>
                <a:gd name="T42" fmla="*/ 68 w 108"/>
                <a:gd name="T43" fmla="*/ 81 h 121"/>
                <a:gd name="T44" fmla="*/ 81 w 108"/>
                <a:gd name="T45" fmla="*/ 67 h 121"/>
                <a:gd name="T46" fmla="*/ 95 w 108"/>
                <a:gd name="T47" fmla="*/ 81 h 121"/>
                <a:gd name="T48" fmla="*/ 81 w 108"/>
                <a:gd name="T49" fmla="*/ 9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1">
                  <a:moveTo>
                    <a:pt x="102" y="43"/>
                  </a:moveTo>
                  <a:cubicBezTo>
                    <a:pt x="65" y="6"/>
                    <a:pt x="65" y="6"/>
                    <a:pt x="65" y="6"/>
                  </a:cubicBezTo>
                  <a:cubicBezTo>
                    <a:pt x="62" y="2"/>
                    <a:pt x="59" y="0"/>
                    <a:pt x="54" y="0"/>
                  </a:cubicBezTo>
                  <a:cubicBezTo>
                    <a:pt x="50" y="0"/>
                    <a:pt x="46" y="2"/>
                    <a:pt x="43" y="6"/>
                  </a:cubicBezTo>
                  <a:cubicBezTo>
                    <a:pt x="6" y="43"/>
                    <a:pt x="6" y="43"/>
                    <a:pt x="6" y="43"/>
                  </a:cubicBezTo>
                  <a:cubicBezTo>
                    <a:pt x="3" y="45"/>
                    <a:pt x="0" y="49"/>
                    <a:pt x="0" y="54"/>
                  </a:cubicBezTo>
                  <a:cubicBezTo>
                    <a:pt x="0" y="108"/>
                    <a:pt x="0" y="108"/>
                    <a:pt x="0" y="108"/>
                  </a:cubicBezTo>
                  <a:cubicBezTo>
                    <a:pt x="0" y="115"/>
                    <a:pt x="6" y="121"/>
                    <a:pt x="14" y="121"/>
                  </a:cubicBezTo>
                  <a:cubicBezTo>
                    <a:pt x="21" y="121"/>
                    <a:pt x="27" y="115"/>
                    <a:pt x="27" y="108"/>
                  </a:cubicBezTo>
                  <a:cubicBezTo>
                    <a:pt x="27" y="107"/>
                    <a:pt x="27" y="107"/>
                    <a:pt x="27" y="106"/>
                  </a:cubicBezTo>
                  <a:cubicBezTo>
                    <a:pt x="27" y="81"/>
                    <a:pt x="27" y="81"/>
                    <a:pt x="27" y="81"/>
                  </a:cubicBezTo>
                  <a:cubicBezTo>
                    <a:pt x="27" y="73"/>
                    <a:pt x="33" y="67"/>
                    <a:pt x="41" y="67"/>
                  </a:cubicBezTo>
                  <a:cubicBezTo>
                    <a:pt x="48" y="67"/>
                    <a:pt x="54" y="73"/>
                    <a:pt x="54" y="81"/>
                  </a:cubicBezTo>
                  <a:cubicBezTo>
                    <a:pt x="54" y="108"/>
                    <a:pt x="54" y="108"/>
                    <a:pt x="54" y="108"/>
                  </a:cubicBezTo>
                  <a:cubicBezTo>
                    <a:pt x="54" y="108"/>
                    <a:pt x="54" y="108"/>
                    <a:pt x="54" y="108"/>
                  </a:cubicBezTo>
                  <a:cubicBezTo>
                    <a:pt x="54" y="115"/>
                    <a:pt x="60" y="121"/>
                    <a:pt x="68" y="121"/>
                  </a:cubicBezTo>
                  <a:cubicBezTo>
                    <a:pt x="95" y="121"/>
                    <a:pt x="95" y="121"/>
                    <a:pt x="95" y="121"/>
                  </a:cubicBezTo>
                  <a:cubicBezTo>
                    <a:pt x="102" y="121"/>
                    <a:pt x="108" y="115"/>
                    <a:pt x="108" y="108"/>
                  </a:cubicBezTo>
                  <a:cubicBezTo>
                    <a:pt x="108" y="54"/>
                    <a:pt x="108" y="54"/>
                    <a:pt x="108" y="54"/>
                  </a:cubicBezTo>
                  <a:cubicBezTo>
                    <a:pt x="108" y="49"/>
                    <a:pt x="106" y="45"/>
                    <a:pt x="102" y="43"/>
                  </a:cubicBezTo>
                  <a:close/>
                  <a:moveTo>
                    <a:pt x="81" y="94"/>
                  </a:moveTo>
                  <a:cubicBezTo>
                    <a:pt x="74" y="94"/>
                    <a:pt x="68" y="88"/>
                    <a:pt x="68" y="81"/>
                  </a:cubicBezTo>
                  <a:cubicBezTo>
                    <a:pt x="68" y="73"/>
                    <a:pt x="74" y="67"/>
                    <a:pt x="81" y="67"/>
                  </a:cubicBezTo>
                  <a:cubicBezTo>
                    <a:pt x="89" y="67"/>
                    <a:pt x="95" y="73"/>
                    <a:pt x="95" y="81"/>
                  </a:cubicBezTo>
                  <a:cubicBezTo>
                    <a:pt x="95" y="88"/>
                    <a:pt x="89" y="94"/>
                    <a:pt x="8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2" name="Oval 16"/>
            <p:cNvSpPr>
              <a:spLocks noChangeArrowheads="1"/>
            </p:cNvSpPr>
            <p:nvPr/>
          </p:nvSpPr>
          <p:spPr bwMode="auto">
            <a:xfrm>
              <a:off x="-585787" y="-3482975"/>
              <a:ext cx="80963"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3" name="Freeform 17"/>
            <p:cNvSpPr>
              <a:spLocks noEditPoints="1"/>
            </p:cNvSpPr>
            <p:nvPr/>
          </p:nvSpPr>
          <p:spPr bwMode="auto">
            <a:xfrm>
              <a:off x="-381000" y="-3890963"/>
              <a:ext cx="327025" cy="365125"/>
            </a:xfrm>
            <a:custGeom>
              <a:avLst/>
              <a:gdLst>
                <a:gd name="T0" fmla="*/ 14 w 108"/>
                <a:gd name="T1" fmla="*/ 121 h 121"/>
                <a:gd name="T2" fmla="*/ 27 w 108"/>
                <a:gd name="T3" fmla="*/ 108 h 121"/>
                <a:gd name="T4" fmla="*/ 27 w 108"/>
                <a:gd name="T5" fmla="*/ 106 h 121"/>
                <a:gd name="T6" fmla="*/ 27 w 108"/>
                <a:gd name="T7" fmla="*/ 81 h 121"/>
                <a:gd name="T8" fmla="*/ 40 w 108"/>
                <a:gd name="T9" fmla="*/ 68 h 121"/>
                <a:gd name="T10" fmla="*/ 54 w 108"/>
                <a:gd name="T11" fmla="*/ 81 h 121"/>
                <a:gd name="T12" fmla="*/ 54 w 108"/>
                <a:gd name="T13" fmla="*/ 108 h 121"/>
                <a:gd name="T14" fmla="*/ 54 w 108"/>
                <a:gd name="T15" fmla="*/ 108 h 121"/>
                <a:gd name="T16" fmla="*/ 67 w 108"/>
                <a:gd name="T17" fmla="*/ 121 h 121"/>
                <a:gd name="T18" fmla="*/ 94 w 108"/>
                <a:gd name="T19" fmla="*/ 121 h 121"/>
                <a:gd name="T20" fmla="*/ 108 w 108"/>
                <a:gd name="T21" fmla="*/ 108 h 121"/>
                <a:gd name="T22" fmla="*/ 108 w 108"/>
                <a:gd name="T23" fmla="*/ 54 h 121"/>
                <a:gd name="T24" fmla="*/ 102 w 108"/>
                <a:gd name="T25" fmla="*/ 43 h 121"/>
                <a:gd name="T26" fmla="*/ 65 w 108"/>
                <a:gd name="T27" fmla="*/ 6 h 121"/>
                <a:gd name="T28" fmla="*/ 54 w 108"/>
                <a:gd name="T29" fmla="*/ 0 h 121"/>
                <a:gd name="T30" fmla="*/ 43 w 108"/>
                <a:gd name="T31" fmla="*/ 6 h 121"/>
                <a:gd name="T32" fmla="*/ 43 w 108"/>
                <a:gd name="T33" fmla="*/ 6 h 121"/>
                <a:gd name="T34" fmla="*/ 6 w 108"/>
                <a:gd name="T35" fmla="*/ 43 h 121"/>
                <a:gd name="T36" fmla="*/ 0 w 108"/>
                <a:gd name="T37" fmla="*/ 54 h 121"/>
                <a:gd name="T38" fmla="*/ 0 w 108"/>
                <a:gd name="T39" fmla="*/ 108 h 121"/>
                <a:gd name="T40" fmla="*/ 14 w 108"/>
                <a:gd name="T41" fmla="*/ 121 h 121"/>
                <a:gd name="T42" fmla="*/ 81 w 108"/>
                <a:gd name="T43" fmla="*/ 68 h 121"/>
                <a:gd name="T44" fmla="*/ 94 w 108"/>
                <a:gd name="T45" fmla="*/ 81 h 121"/>
                <a:gd name="T46" fmla="*/ 81 w 108"/>
                <a:gd name="T47" fmla="*/ 95 h 121"/>
                <a:gd name="T48" fmla="*/ 67 w 108"/>
                <a:gd name="T49" fmla="*/ 81 h 121"/>
                <a:gd name="T50" fmla="*/ 81 w 108"/>
                <a:gd name="T51"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121">
                  <a:moveTo>
                    <a:pt x="14" y="121"/>
                  </a:moveTo>
                  <a:cubicBezTo>
                    <a:pt x="21" y="121"/>
                    <a:pt x="27" y="115"/>
                    <a:pt x="27" y="108"/>
                  </a:cubicBezTo>
                  <a:cubicBezTo>
                    <a:pt x="27" y="107"/>
                    <a:pt x="27" y="107"/>
                    <a:pt x="27" y="106"/>
                  </a:cubicBezTo>
                  <a:cubicBezTo>
                    <a:pt x="27" y="81"/>
                    <a:pt x="27" y="81"/>
                    <a:pt x="27" y="81"/>
                  </a:cubicBezTo>
                  <a:cubicBezTo>
                    <a:pt x="27" y="74"/>
                    <a:pt x="33" y="68"/>
                    <a:pt x="40" y="68"/>
                  </a:cubicBezTo>
                  <a:cubicBezTo>
                    <a:pt x="48" y="68"/>
                    <a:pt x="54" y="74"/>
                    <a:pt x="54" y="81"/>
                  </a:cubicBezTo>
                  <a:cubicBezTo>
                    <a:pt x="54" y="108"/>
                    <a:pt x="54" y="108"/>
                    <a:pt x="54" y="108"/>
                  </a:cubicBezTo>
                  <a:cubicBezTo>
                    <a:pt x="54" y="108"/>
                    <a:pt x="54" y="108"/>
                    <a:pt x="54" y="108"/>
                  </a:cubicBezTo>
                  <a:cubicBezTo>
                    <a:pt x="54" y="115"/>
                    <a:pt x="60" y="121"/>
                    <a:pt x="67" y="121"/>
                  </a:cubicBezTo>
                  <a:cubicBezTo>
                    <a:pt x="94" y="121"/>
                    <a:pt x="94" y="121"/>
                    <a:pt x="94" y="121"/>
                  </a:cubicBezTo>
                  <a:cubicBezTo>
                    <a:pt x="102" y="121"/>
                    <a:pt x="108" y="115"/>
                    <a:pt x="108" y="108"/>
                  </a:cubicBezTo>
                  <a:cubicBezTo>
                    <a:pt x="108" y="54"/>
                    <a:pt x="108" y="54"/>
                    <a:pt x="108" y="54"/>
                  </a:cubicBezTo>
                  <a:cubicBezTo>
                    <a:pt x="108" y="50"/>
                    <a:pt x="105" y="45"/>
                    <a:pt x="102" y="43"/>
                  </a:cubicBezTo>
                  <a:cubicBezTo>
                    <a:pt x="65" y="6"/>
                    <a:pt x="65" y="6"/>
                    <a:pt x="65" y="6"/>
                  </a:cubicBezTo>
                  <a:cubicBezTo>
                    <a:pt x="62" y="3"/>
                    <a:pt x="58" y="0"/>
                    <a:pt x="54" y="0"/>
                  </a:cubicBezTo>
                  <a:cubicBezTo>
                    <a:pt x="50" y="0"/>
                    <a:pt x="46" y="3"/>
                    <a:pt x="43" y="6"/>
                  </a:cubicBezTo>
                  <a:cubicBezTo>
                    <a:pt x="43" y="6"/>
                    <a:pt x="43" y="6"/>
                    <a:pt x="43" y="6"/>
                  </a:cubicBezTo>
                  <a:cubicBezTo>
                    <a:pt x="6" y="43"/>
                    <a:pt x="6" y="43"/>
                    <a:pt x="6" y="43"/>
                  </a:cubicBezTo>
                  <a:cubicBezTo>
                    <a:pt x="2" y="45"/>
                    <a:pt x="0" y="50"/>
                    <a:pt x="0" y="54"/>
                  </a:cubicBezTo>
                  <a:cubicBezTo>
                    <a:pt x="0" y="108"/>
                    <a:pt x="0" y="108"/>
                    <a:pt x="0" y="108"/>
                  </a:cubicBezTo>
                  <a:cubicBezTo>
                    <a:pt x="0" y="115"/>
                    <a:pt x="6" y="121"/>
                    <a:pt x="14" y="121"/>
                  </a:cubicBezTo>
                  <a:close/>
                  <a:moveTo>
                    <a:pt x="81" y="68"/>
                  </a:moveTo>
                  <a:cubicBezTo>
                    <a:pt x="88" y="68"/>
                    <a:pt x="94" y="74"/>
                    <a:pt x="94" y="81"/>
                  </a:cubicBezTo>
                  <a:cubicBezTo>
                    <a:pt x="94" y="89"/>
                    <a:pt x="88" y="95"/>
                    <a:pt x="81" y="95"/>
                  </a:cubicBezTo>
                  <a:cubicBezTo>
                    <a:pt x="73" y="95"/>
                    <a:pt x="67" y="89"/>
                    <a:pt x="67" y="81"/>
                  </a:cubicBezTo>
                  <a:cubicBezTo>
                    <a:pt x="67" y="74"/>
                    <a:pt x="73" y="68"/>
                    <a:pt x="81"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4" name="Oval 18"/>
            <p:cNvSpPr>
              <a:spLocks noChangeArrowheads="1"/>
            </p:cNvSpPr>
            <p:nvPr/>
          </p:nvSpPr>
          <p:spPr bwMode="auto">
            <a:xfrm>
              <a:off x="-134937" y="-3482975"/>
              <a:ext cx="80963"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5" name="Freeform 19"/>
            <p:cNvSpPr>
              <a:spLocks noEditPoints="1"/>
            </p:cNvSpPr>
            <p:nvPr/>
          </p:nvSpPr>
          <p:spPr bwMode="auto">
            <a:xfrm>
              <a:off x="-381000" y="-3440113"/>
              <a:ext cx="327025" cy="365125"/>
            </a:xfrm>
            <a:custGeom>
              <a:avLst/>
              <a:gdLst>
                <a:gd name="T0" fmla="*/ 102 w 108"/>
                <a:gd name="T1" fmla="*/ 43 h 121"/>
                <a:gd name="T2" fmla="*/ 65 w 108"/>
                <a:gd name="T3" fmla="*/ 6 h 121"/>
                <a:gd name="T4" fmla="*/ 54 w 108"/>
                <a:gd name="T5" fmla="*/ 0 h 121"/>
                <a:gd name="T6" fmla="*/ 43 w 108"/>
                <a:gd name="T7" fmla="*/ 6 h 121"/>
                <a:gd name="T8" fmla="*/ 6 w 108"/>
                <a:gd name="T9" fmla="*/ 43 h 121"/>
                <a:gd name="T10" fmla="*/ 0 w 108"/>
                <a:gd name="T11" fmla="*/ 54 h 121"/>
                <a:gd name="T12" fmla="*/ 0 w 108"/>
                <a:gd name="T13" fmla="*/ 108 h 121"/>
                <a:gd name="T14" fmla="*/ 14 w 108"/>
                <a:gd name="T15" fmla="*/ 121 h 121"/>
                <a:gd name="T16" fmla="*/ 27 w 108"/>
                <a:gd name="T17" fmla="*/ 108 h 121"/>
                <a:gd name="T18" fmla="*/ 27 w 108"/>
                <a:gd name="T19" fmla="*/ 106 h 121"/>
                <a:gd name="T20" fmla="*/ 27 w 108"/>
                <a:gd name="T21" fmla="*/ 81 h 121"/>
                <a:gd name="T22" fmla="*/ 40 w 108"/>
                <a:gd name="T23" fmla="*/ 67 h 121"/>
                <a:gd name="T24" fmla="*/ 54 w 108"/>
                <a:gd name="T25" fmla="*/ 81 h 121"/>
                <a:gd name="T26" fmla="*/ 54 w 108"/>
                <a:gd name="T27" fmla="*/ 108 h 121"/>
                <a:gd name="T28" fmla="*/ 54 w 108"/>
                <a:gd name="T29" fmla="*/ 108 h 121"/>
                <a:gd name="T30" fmla="*/ 67 w 108"/>
                <a:gd name="T31" fmla="*/ 121 h 121"/>
                <a:gd name="T32" fmla="*/ 94 w 108"/>
                <a:gd name="T33" fmla="*/ 121 h 121"/>
                <a:gd name="T34" fmla="*/ 108 w 108"/>
                <a:gd name="T35" fmla="*/ 108 h 121"/>
                <a:gd name="T36" fmla="*/ 108 w 108"/>
                <a:gd name="T37" fmla="*/ 54 h 121"/>
                <a:gd name="T38" fmla="*/ 102 w 108"/>
                <a:gd name="T39" fmla="*/ 43 h 121"/>
                <a:gd name="T40" fmla="*/ 81 w 108"/>
                <a:gd name="T41" fmla="*/ 94 h 121"/>
                <a:gd name="T42" fmla="*/ 67 w 108"/>
                <a:gd name="T43" fmla="*/ 81 h 121"/>
                <a:gd name="T44" fmla="*/ 81 w 108"/>
                <a:gd name="T45" fmla="*/ 67 h 121"/>
                <a:gd name="T46" fmla="*/ 94 w 108"/>
                <a:gd name="T47" fmla="*/ 81 h 121"/>
                <a:gd name="T48" fmla="*/ 81 w 108"/>
                <a:gd name="T49" fmla="*/ 9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1">
                  <a:moveTo>
                    <a:pt x="102" y="43"/>
                  </a:moveTo>
                  <a:cubicBezTo>
                    <a:pt x="65" y="6"/>
                    <a:pt x="65" y="6"/>
                    <a:pt x="65" y="6"/>
                  </a:cubicBezTo>
                  <a:cubicBezTo>
                    <a:pt x="62" y="2"/>
                    <a:pt x="58" y="0"/>
                    <a:pt x="54" y="0"/>
                  </a:cubicBezTo>
                  <a:cubicBezTo>
                    <a:pt x="50" y="0"/>
                    <a:pt x="46" y="2"/>
                    <a:pt x="43" y="6"/>
                  </a:cubicBezTo>
                  <a:cubicBezTo>
                    <a:pt x="6" y="43"/>
                    <a:pt x="6" y="43"/>
                    <a:pt x="6" y="43"/>
                  </a:cubicBezTo>
                  <a:cubicBezTo>
                    <a:pt x="2" y="45"/>
                    <a:pt x="0" y="49"/>
                    <a:pt x="0" y="54"/>
                  </a:cubicBezTo>
                  <a:cubicBezTo>
                    <a:pt x="0" y="108"/>
                    <a:pt x="0" y="108"/>
                    <a:pt x="0" y="108"/>
                  </a:cubicBezTo>
                  <a:cubicBezTo>
                    <a:pt x="0" y="115"/>
                    <a:pt x="6" y="121"/>
                    <a:pt x="14" y="121"/>
                  </a:cubicBezTo>
                  <a:cubicBezTo>
                    <a:pt x="21" y="121"/>
                    <a:pt x="27" y="115"/>
                    <a:pt x="27" y="108"/>
                  </a:cubicBezTo>
                  <a:cubicBezTo>
                    <a:pt x="27" y="107"/>
                    <a:pt x="27" y="107"/>
                    <a:pt x="27" y="106"/>
                  </a:cubicBezTo>
                  <a:cubicBezTo>
                    <a:pt x="27" y="81"/>
                    <a:pt x="27" y="81"/>
                    <a:pt x="27" y="81"/>
                  </a:cubicBezTo>
                  <a:cubicBezTo>
                    <a:pt x="27" y="73"/>
                    <a:pt x="33" y="67"/>
                    <a:pt x="40" y="67"/>
                  </a:cubicBezTo>
                  <a:cubicBezTo>
                    <a:pt x="48" y="67"/>
                    <a:pt x="54" y="73"/>
                    <a:pt x="54" y="81"/>
                  </a:cubicBezTo>
                  <a:cubicBezTo>
                    <a:pt x="54" y="108"/>
                    <a:pt x="54" y="108"/>
                    <a:pt x="54" y="108"/>
                  </a:cubicBezTo>
                  <a:cubicBezTo>
                    <a:pt x="54" y="108"/>
                    <a:pt x="54" y="108"/>
                    <a:pt x="54" y="108"/>
                  </a:cubicBezTo>
                  <a:cubicBezTo>
                    <a:pt x="54" y="115"/>
                    <a:pt x="60" y="121"/>
                    <a:pt x="67" y="121"/>
                  </a:cubicBezTo>
                  <a:cubicBezTo>
                    <a:pt x="94" y="121"/>
                    <a:pt x="94" y="121"/>
                    <a:pt x="94" y="121"/>
                  </a:cubicBezTo>
                  <a:cubicBezTo>
                    <a:pt x="102" y="121"/>
                    <a:pt x="108" y="115"/>
                    <a:pt x="108" y="108"/>
                  </a:cubicBezTo>
                  <a:cubicBezTo>
                    <a:pt x="108" y="54"/>
                    <a:pt x="108" y="54"/>
                    <a:pt x="108" y="54"/>
                  </a:cubicBezTo>
                  <a:cubicBezTo>
                    <a:pt x="108" y="49"/>
                    <a:pt x="105" y="45"/>
                    <a:pt x="102" y="43"/>
                  </a:cubicBezTo>
                  <a:close/>
                  <a:moveTo>
                    <a:pt x="81" y="94"/>
                  </a:moveTo>
                  <a:cubicBezTo>
                    <a:pt x="73" y="94"/>
                    <a:pt x="67" y="88"/>
                    <a:pt x="67" y="81"/>
                  </a:cubicBezTo>
                  <a:cubicBezTo>
                    <a:pt x="67" y="73"/>
                    <a:pt x="73" y="67"/>
                    <a:pt x="81" y="67"/>
                  </a:cubicBezTo>
                  <a:cubicBezTo>
                    <a:pt x="88" y="67"/>
                    <a:pt x="94" y="73"/>
                    <a:pt x="94" y="81"/>
                  </a:cubicBezTo>
                  <a:cubicBezTo>
                    <a:pt x="94" y="88"/>
                    <a:pt x="88" y="94"/>
                    <a:pt x="8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6" name="Freeform 20"/>
            <p:cNvSpPr>
              <a:spLocks noEditPoints="1"/>
            </p:cNvSpPr>
            <p:nvPr/>
          </p:nvSpPr>
          <p:spPr bwMode="auto">
            <a:xfrm>
              <a:off x="69850" y="-3890963"/>
              <a:ext cx="323850" cy="365125"/>
            </a:xfrm>
            <a:custGeom>
              <a:avLst/>
              <a:gdLst>
                <a:gd name="T0" fmla="*/ 13 w 107"/>
                <a:gd name="T1" fmla="*/ 121 h 121"/>
                <a:gd name="T2" fmla="*/ 27 w 107"/>
                <a:gd name="T3" fmla="*/ 108 h 121"/>
                <a:gd name="T4" fmla="*/ 27 w 107"/>
                <a:gd name="T5" fmla="*/ 106 h 121"/>
                <a:gd name="T6" fmla="*/ 27 w 107"/>
                <a:gd name="T7" fmla="*/ 81 h 121"/>
                <a:gd name="T8" fmla="*/ 40 w 107"/>
                <a:gd name="T9" fmla="*/ 68 h 121"/>
                <a:gd name="T10" fmla="*/ 53 w 107"/>
                <a:gd name="T11" fmla="*/ 81 h 121"/>
                <a:gd name="T12" fmla="*/ 53 w 107"/>
                <a:gd name="T13" fmla="*/ 108 h 121"/>
                <a:gd name="T14" fmla="*/ 54 w 107"/>
                <a:gd name="T15" fmla="*/ 108 h 121"/>
                <a:gd name="T16" fmla="*/ 67 w 107"/>
                <a:gd name="T17" fmla="*/ 121 h 121"/>
                <a:gd name="T18" fmla="*/ 94 w 107"/>
                <a:gd name="T19" fmla="*/ 121 h 121"/>
                <a:gd name="T20" fmla="*/ 107 w 107"/>
                <a:gd name="T21" fmla="*/ 108 h 121"/>
                <a:gd name="T22" fmla="*/ 107 w 107"/>
                <a:gd name="T23" fmla="*/ 54 h 121"/>
                <a:gd name="T24" fmla="*/ 102 w 107"/>
                <a:gd name="T25" fmla="*/ 43 h 121"/>
                <a:gd name="T26" fmla="*/ 64 w 107"/>
                <a:gd name="T27" fmla="*/ 6 h 121"/>
                <a:gd name="T28" fmla="*/ 54 w 107"/>
                <a:gd name="T29" fmla="*/ 0 h 121"/>
                <a:gd name="T30" fmla="*/ 43 w 107"/>
                <a:gd name="T31" fmla="*/ 6 h 121"/>
                <a:gd name="T32" fmla="*/ 43 w 107"/>
                <a:gd name="T33" fmla="*/ 6 h 121"/>
                <a:gd name="T34" fmla="*/ 6 w 107"/>
                <a:gd name="T35" fmla="*/ 43 h 121"/>
                <a:gd name="T36" fmla="*/ 0 w 107"/>
                <a:gd name="T37" fmla="*/ 54 h 121"/>
                <a:gd name="T38" fmla="*/ 0 w 107"/>
                <a:gd name="T39" fmla="*/ 108 h 121"/>
                <a:gd name="T40" fmla="*/ 13 w 107"/>
                <a:gd name="T41" fmla="*/ 121 h 121"/>
                <a:gd name="T42" fmla="*/ 81 w 107"/>
                <a:gd name="T43" fmla="*/ 68 h 121"/>
                <a:gd name="T44" fmla="*/ 94 w 107"/>
                <a:gd name="T45" fmla="*/ 81 h 121"/>
                <a:gd name="T46" fmla="*/ 81 w 107"/>
                <a:gd name="T47" fmla="*/ 95 h 121"/>
                <a:gd name="T48" fmla="*/ 67 w 107"/>
                <a:gd name="T49" fmla="*/ 81 h 121"/>
                <a:gd name="T50" fmla="*/ 81 w 107"/>
                <a:gd name="T51"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21">
                  <a:moveTo>
                    <a:pt x="13" y="121"/>
                  </a:moveTo>
                  <a:cubicBezTo>
                    <a:pt x="21" y="121"/>
                    <a:pt x="27" y="115"/>
                    <a:pt x="27" y="108"/>
                  </a:cubicBezTo>
                  <a:cubicBezTo>
                    <a:pt x="27" y="107"/>
                    <a:pt x="27" y="107"/>
                    <a:pt x="27" y="106"/>
                  </a:cubicBezTo>
                  <a:cubicBezTo>
                    <a:pt x="27" y="81"/>
                    <a:pt x="27" y="81"/>
                    <a:pt x="27" y="81"/>
                  </a:cubicBezTo>
                  <a:cubicBezTo>
                    <a:pt x="27" y="74"/>
                    <a:pt x="33" y="68"/>
                    <a:pt x="40" y="68"/>
                  </a:cubicBezTo>
                  <a:cubicBezTo>
                    <a:pt x="47" y="68"/>
                    <a:pt x="53" y="74"/>
                    <a:pt x="53" y="81"/>
                  </a:cubicBezTo>
                  <a:cubicBezTo>
                    <a:pt x="53" y="108"/>
                    <a:pt x="53" y="108"/>
                    <a:pt x="53" y="108"/>
                  </a:cubicBezTo>
                  <a:cubicBezTo>
                    <a:pt x="54" y="108"/>
                    <a:pt x="54" y="108"/>
                    <a:pt x="54" y="108"/>
                  </a:cubicBezTo>
                  <a:cubicBezTo>
                    <a:pt x="54" y="115"/>
                    <a:pt x="60" y="121"/>
                    <a:pt x="67" y="121"/>
                  </a:cubicBezTo>
                  <a:cubicBezTo>
                    <a:pt x="94" y="121"/>
                    <a:pt x="94" y="121"/>
                    <a:pt x="94" y="121"/>
                  </a:cubicBezTo>
                  <a:cubicBezTo>
                    <a:pt x="101" y="121"/>
                    <a:pt x="107" y="115"/>
                    <a:pt x="107" y="108"/>
                  </a:cubicBezTo>
                  <a:cubicBezTo>
                    <a:pt x="107" y="54"/>
                    <a:pt x="107" y="54"/>
                    <a:pt x="107" y="54"/>
                  </a:cubicBezTo>
                  <a:cubicBezTo>
                    <a:pt x="107" y="50"/>
                    <a:pt x="105" y="45"/>
                    <a:pt x="102" y="43"/>
                  </a:cubicBezTo>
                  <a:cubicBezTo>
                    <a:pt x="64" y="6"/>
                    <a:pt x="64" y="6"/>
                    <a:pt x="64" y="6"/>
                  </a:cubicBezTo>
                  <a:cubicBezTo>
                    <a:pt x="62" y="3"/>
                    <a:pt x="58" y="0"/>
                    <a:pt x="54" y="0"/>
                  </a:cubicBezTo>
                  <a:cubicBezTo>
                    <a:pt x="49" y="0"/>
                    <a:pt x="45" y="3"/>
                    <a:pt x="43" y="6"/>
                  </a:cubicBezTo>
                  <a:cubicBezTo>
                    <a:pt x="43" y="6"/>
                    <a:pt x="43" y="6"/>
                    <a:pt x="43" y="6"/>
                  </a:cubicBezTo>
                  <a:cubicBezTo>
                    <a:pt x="6" y="43"/>
                    <a:pt x="6" y="43"/>
                    <a:pt x="6" y="43"/>
                  </a:cubicBezTo>
                  <a:cubicBezTo>
                    <a:pt x="2" y="45"/>
                    <a:pt x="0" y="50"/>
                    <a:pt x="0" y="54"/>
                  </a:cubicBezTo>
                  <a:cubicBezTo>
                    <a:pt x="0" y="108"/>
                    <a:pt x="0" y="108"/>
                    <a:pt x="0" y="108"/>
                  </a:cubicBezTo>
                  <a:cubicBezTo>
                    <a:pt x="0" y="115"/>
                    <a:pt x="6" y="121"/>
                    <a:pt x="13" y="121"/>
                  </a:cubicBezTo>
                  <a:close/>
                  <a:moveTo>
                    <a:pt x="81" y="68"/>
                  </a:moveTo>
                  <a:cubicBezTo>
                    <a:pt x="88" y="68"/>
                    <a:pt x="94" y="74"/>
                    <a:pt x="94" y="81"/>
                  </a:cubicBezTo>
                  <a:cubicBezTo>
                    <a:pt x="94" y="89"/>
                    <a:pt x="88" y="95"/>
                    <a:pt x="81" y="95"/>
                  </a:cubicBezTo>
                  <a:cubicBezTo>
                    <a:pt x="73" y="95"/>
                    <a:pt x="67" y="89"/>
                    <a:pt x="67" y="81"/>
                  </a:cubicBezTo>
                  <a:cubicBezTo>
                    <a:pt x="67" y="74"/>
                    <a:pt x="73" y="68"/>
                    <a:pt x="81"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Oval 21"/>
            <p:cNvSpPr>
              <a:spLocks noChangeArrowheads="1"/>
            </p:cNvSpPr>
            <p:nvPr/>
          </p:nvSpPr>
          <p:spPr bwMode="auto">
            <a:xfrm>
              <a:off x="315913" y="-3482975"/>
              <a:ext cx="77788"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8" name="Freeform 22"/>
            <p:cNvSpPr>
              <a:spLocks noEditPoints="1"/>
            </p:cNvSpPr>
            <p:nvPr/>
          </p:nvSpPr>
          <p:spPr bwMode="auto">
            <a:xfrm>
              <a:off x="69850" y="-3440113"/>
              <a:ext cx="323850" cy="365125"/>
            </a:xfrm>
            <a:custGeom>
              <a:avLst/>
              <a:gdLst>
                <a:gd name="T0" fmla="*/ 102 w 107"/>
                <a:gd name="T1" fmla="*/ 43 h 121"/>
                <a:gd name="T2" fmla="*/ 64 w 107"/>
                <a:gd name="T3" fmla="*/ 6 h 121"/>
                <a:gd name="T4" fmla="*/ 54 w 107"/>
                <a:gd name="T5" fmla="*/ 0 h 121"/>
                <a:gd name="T6" fmla="*/ 43 w 107"/>
                <a:gd name="T7" fmla="*/ 6 h 121"/>
                <a:gd name="T8" fmla="*/ 6 w 107"/>
                <a:gd name="T9" fmla="*/ 43 h 121"/>
                <a:gd name="T10" fmla="*/ 0 w 107"/>
                <a:gd name="T11" fmla="*/ 54 h 121"/>
                <a:gd name="T12" fmla="*/ 0 w 107"/>
                <a:gd name="T13" fmla="*/ 108 h 121"/>
                <a:gd name="T14" fmla="*/ 13 w 107"/>
                <a:gd name="T15" fmla="*/ 121 h 121"/>
                <a:gd name="T16" fmla="*/ 27 w 107"/>
                <a:gd name="T17" fmla="*/ 108 h 121"/>
                <a:gd name="T18" fmla="*/ 27 w 107"/>
                <a:gd name="T19" fmla="*/ 106 h 121"/>
                <a:gd name="T20" fmla="*/ 27 w 107"/>
                <a:gd name="T21" fmla="*/ 81 h 121"/>
                <a:gd name="T22" fmla="*/ 40 w 107"/>
                <a:gd name="T23" fmla="*/ 67 h 121"/>
                <a:gd name="T24" fmla="*/ 54 w 107"/>
                <a:gd name="T25" fmla="*/ 81 h 121"/>
                <a:gd name="T26" fmla="*/ 54 w 107"/>
                <a:gd name="T27" fmla="*/ 108 h 121"/>
                <a:gd name="T28" fmla="*/ 54 w 107"/>
                <a:gd name="T29" fmla="*/ 108 h 121"/>
                <a:gd name="T30" fmla="*/ 67 w 107"/>
                <a:gd name="T31" fmla="*/ 121 h 121"/>
                <a:gd name="T32" fmla="*/ 94 w 107"/>
                <a:gd name="T33" fmla="*/ 121 h 121"/>
                <a:gd name="T34" fmla="*/ 107 w 107"/>
                <a:gd name="T35" fmla="*/ 108 h 121"/>
                <a:gd name="T36" fmla="*/ 107 w 107"/>
                <a:gd name="T37" fmla="*/ 54 h 121"/>
                <a:gd name="T38" fmla="*/ 102 w 107"/>
                <a:gd name="T39" fmla="*/ 43 h 121"/>
                <a:gd name="T40" fmla="*/ 81 w 107"/>
                <a:gd name="T41" fmla="*/ 94 h 121"/>
                <a:gd name="T42" fmla="*/ 67 w 107"/>
                <a:gd name="T43" fmla="*/ 81 h 121"/>
                <a:gd name="T44" fmla="*/ 81 w 107"/>
                <a:gd name="T45" fmla="*/ 67 h 121"/>
                <a:gd name="T46" fmla="*/ 94 w 107"/>
                <a:gd name="T47" fmla="*/ 81 h 121"/>
                <a:gd name="T48" fmla="*/ 81 w 107"/>
                <a:gd name="T49" fmla="*/ 9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21">
                  <a:moveTo>
                    <a:pt x="102" y="43"/>
                  </a:moveTo>
                  <a:cubicBezTo>
                    <a:pt x="64" y="6"/>
                    <a:pt x="64" y="6"/>
                    <a:pt x="64" y="6"/>
                  </a:cubicBezTo>
                  <a:cubicBezTo>
                    <a:pt x="62" y="2"/>
                    <a:pt x="58" y="0"/>
                    <a:pt x="54" y="0"/>
                  </a:cubicBezTo>
                  <a:cubicBezTo>
                    <a:pt x="49" y="0"/>
                    <a:pt x="45" y="2"/>
                    <a:pt x="43" y="6"/>
                  </a:cubicBezTo>
                  <a:cubicBezTo>
                    <a:pt x="6" y="43"/>
                    <a:pt x="6" y="43"/>
                    <a:pt x="6" y="43"/>
                  </a:cubicBezTo>
                  <a:cubicBezTo>
                    <a:pt x="2" y="45"/>
                    <a:pt x="0" y="49"/>
                    <a:pt x="0" y="54"/>
                  </a:cubicBezTo>
                  <a:cubicBezTo>
                    <a:pt x="0" y="108"/>
                    <a:pt x="0" y="108"/>
                    <a:pt x="0" y="108"/>
                  </a:cubicBezTo>
                  <a:cubicBezTo>
                    <a:pt x="0" y="115"/>
                    <a:pt x="6" y="121"/>
                    <a:pt x="13" y="121"/>
                  </a:cubicBezTo>
                  <a:cubicBezTo>
                    <a:pt x="21" y="121"/>
                    <a:pt x="27" y="115"/>
                    <a:pt x="27" y="108"/>
                  </a:cubicBezTo>
                  <a:cubicBezTo>
                    <a:pt x="27" y="107"/>
                    <a:pt x="27" y="107"/>
                    <a:pt x="27" y="106"/>
                  </a:cubicBezTo>
                  <a:cubicBezTo>
                    <a:pt x="27" y="81"/>
                    <a:pt x="27" y="81"/>
                    <a:pt x="27" y="81"/>
                  </a:cubicBezTo>
                  <a:cubicBezTo>
                    <a:pt x="27" y="73"/>
                    <a:pt x="33" y="67"/>
                    <a:pt x="40" y="67"/>
                  </a:cubicBezTo>
                  <a:cubicBezTo>
                    <a:pt x="47" y="67"/>
                    <a:pt x="54" y="73"/>
                    <a:pt x="54" y="81"/>
                  </a:cubicBezTo>
                  <a:cubicBezTo>
                    <a:pt x="54" y="108"/>
                    <a:pt x="54" y="108"/>
                    <a:pt x="54" y="108"/>
                  </a:cubicBezTo>
                  <a:cubicBezTo>
                    <a:pt x="54" y="108"/>
                    <a:pt x="54" y="108"/>
                    <a:pt x="54" y="108"/>
                  </a:cubicBezTo>
                  <a:cubicBezTo>
                    <a:pt x="54" y="115"/>
                    <a:pt x="60" y="121"/>
                    <a:pt x="67" y="121"/>
                  </a:cubicBezTo>
                  <a:cubicBezTo>
                    <a:pt x="94" y="121"/>
                    <a:pt x="94" y="121"/>
                    <a:pt x="94" y="121"/>
                  </a:cubicBezTo>
                  <a:cubicBezTo>
                    <a:pt x="101" y="121"/>
                    <a:pt x="107" y="115"/>
                    <a:pt x="107" y="108"/>
                  </a:cubicBezTo>
                  <a:cubicBezTo>
                    <a:pt x="107" y="54"/>
                    <a:pt x="107" y="54"/>
                    <a:pt x="107" y="54"/>
                  </a:cubicBezTo>
                  <a:cubicBezTo>
                    <a:pt x="107" y="49"/>
                    <a:pt x="105" y="45"/>
                    <a:pt x="102" y="43"/>
                  </a:cubicBezTo>
                  <a:close/>
                  <a:moveTo>
                    <a:pt x="81" y="94"/>
                  </a:moveTo>
                  <a:cubicBezTo>
                    <a:pt x="73" y="94"/>
                    <a:pt x="67" y="88"/>
                    <a:pt x="67" y="81"/>
                  </a:cubicBezTo>
                  <a:cubicBezTo>
                    <a:pt x="67" y="73"/>
                    <a:pt x="73" y="67"/>
                    <a:pt x="81" y="67"/>
                  </a:cubicBezTo>
                  <a:cubicBezTo>
                    <a:pt x="88" y="67"/>
                    <a:pt x="94" y="73"/>
                    <a:pt x="94" y="81"/>
                  </a:cubicBezTo>
                  <a:cubicBezTo>
                    <a:pt x="94" y="88"/>
                    <a:pt x="88" y="94"/>
                    <a:pt x="8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69" name="TextBox 3068"/>
          <p:cNvSpPr txBox="1"/>
          <p:nvPr/>
        </p:nvSpPr>
        <p:spPr>
          <a:xfrm>
            <a:off x="3738024" y="2103186"/>
            <a:ext cx="2239347" cy="1908215"/>
          </a:xfrm>
          <a:prstGeom prst="rect">
            <a:avLst/>
          </a:prstGeom>
          <a:noFill/>
        </p:spPr>
        <p:txBody>
          <a:bodyPr wrap="square" rtlCol="0">
            <a:spAutoFit/>
          </a:bodyPr>
          <a:lstStyle/>
          <a:p>
            <a:r>
              <a:rPr lang="en-US" dirty="0" smtClean="0"/>
              <a:t>39% identified as a community member</a:t>
            </a:r>
          </a:p>
          <a:p>
            <a:endParaRPr lang="en-US" dirty="0"/>
          </a:p>
          <a:p>
            <a:r>
              <a:rPr lang="en-US" dirty="0" smtClean="0"/>
              <a:t>11% identified as a community leader</a:t>
            </a:r>
          </a:p>
          <a:p>
            <a:endParaRPr lang="en-US" sz="2800" dirty="0" smtClean="0"/>
          </a:p>
        </p:txBody>
      </p:sp>
      <p:sp>
        <p:nvSpPr>
          <p:cNvPr id="3070" name="Freeform 82" descr="icon of tree"/>
          <p:cNvSpPr>
            <a:spLocks noEditPoints="1"/>
          </p:cNvSpPr>
          <p:nvPr/>
        </p:nvSpPr>
        <p:spPr bwMode="auto">
          <a:xfrm>
            <a:off x="6965754" y="2059892"/>
            <a:ext cx="1312193" cy="1413679"/>
          </a:xfrm>
          <a:custGeom>
            <a:avLst/>
            <a:gdLst>
              <a:gd name="T0" fmla="*/ 347 w 384"/>
              <a:gd name="T1" fmla="*/ 216 h 415"/>
              <a:gd name="T2" fmla="*/ 225 w 384"/>
              <a:gd name="T3" fmla="*/ 17 h 415"/>
              <a:gd name="T4" fmla="*/ 281 w 384"/>
              <a:gd name="T5" fmla="*/ 0 h 415"/>
              <a:gd name="T6" fmla="*/ 372 w 384"/>
              <a:gd name="T7" fmla="*/ 55 h 415"/>
              <a:gd name="T8" fmla="*/ 372 w 384"/>
              <a:gd name="T9" fmla="*/ 55 h 415"/>
              <a:gd name="T10" fmla="*/ 39 w 384"/>
              <a:gd name="T11" fmla="*/ 74 h 415"/>
              <a:gd name="T12" fmla="*/ 108 w 384"/>
              <a:gd name="T13" fmla="*/ 65 h 415"/>
              <a:gd name="T14" fmla="*/ 111 w 384"/>
              <a:gd name="T15" fmla="*/ 137 h 415"/>
              <a:gd name="T16" fmla="*/ 86 w 384"/>
              <a:gd name="T17" fmla="*/ 244 h 415"/>
              <a:gd name="T18" fmla="*/ 86 w 384"/>
              <a:gd name="T19" fmla="*/ 244 h 415"/>
              <a:gd name="T20" fmla="*/ 354 w 384"/>
              <a:gd name="T21" fmla="*/ 140 h 415"/>
              <a:gd name="T22" fmla="*/ 367 w 384"/>
              <a:gd name="T23" fmla="*/ 94 h 415"/>
              <a:gd name="T24" fmla="*/ 334 w 384"/>
              <a:gd name="T25" fmla="*/ 72 h 415"/>
              <a:gd name="T26" fmla="*/ 259 w 384"/>
              <a:gd name="T27" fmla="*/ 111 h 415"/>
              <a:gd name="T28" fmla="*/ 258 w 384"/>
              <a:gd name="T29" fmla="*/ 186 h 415"/>
              <a:gd name="T30" fmla="*/ 245 w 384"/>
              <a:gd name="T31" fmla="*/ 130 h 415"/>
              <a:gd name="T32" fmla="*/ 199 w 384"/>
              <a:gd name="T33" fmla="*/ 71 h 415"/>
              <a:gd name="T34" fmla="*/ 191 w 384"/>
              <a:gd name="T35" fmla="*/ 94 h 415"/>
              <a:gd name="T36" fmla="*/ 226 w 384"/>
              <a:gd name="T37" fmla="*/ 129 h 415"/>
              <a:gd name="T38" fmla="*/ 242 w 384"/>
              <a:gd name="T39" fmla="*/ 145 h 415"/>
              <a:gd name="T40" fmla="*/ 240 w 384"/>
              <a:gd name="T41" fmla="*/ 190 h 415"/>
              <a:gd name="T42" fmla="*/ 200 w 384"/>
              <a:gd name="T43" fmla="*/ 190 h 415"/>
              <a:gd name="T44" fmla="*/ 182 w 384"/>
              <a:gd name="T45" fmla="*/ 180 h 415"/>
              <a:gd name="T46" fmla="*/ 151 w 384"/>
              <a:gd name="T47" fmla="*/ 190 h 415"/>
              <a:gd name="T48" fmla="*/ 110 w 384"/>
              <a:gd name="T49" fmla="*/ 162 h 415"/>
              <a:gd name="T50" fmla="*/ 143 w 384"/>
              <a:gd name="T51" fmla="*/ 84 h 415"/>
              <a:gd name="T52" fmla="*/ 141 w 384"/>
              <a:gd name="T53" fmla="*/ 84 h 415"/>
              <a:gd name="T54" fmla="*/ 83 w 384"/>
              <a:gd name="T55" fmla="*/ 65 h 415"/>
              <a:gd name="T56" fmla="*/ 33 w 384"/>
              <a:gd name="T57" fmla="*/ 85 h 415"/>
              <a:gd name="T58" fmla="*/ 10 w 384"/>
              <a:gd name="T59" fmla="*/ 111 h 415"/>
              <a:gd name="T60" fmla="*/ 29 w 384"/>
              <a:gd name="T61" fmla="*/ 139 h 415"/>
              <a:gd name="T62" fmla="*/ 47 w 384"/>
              <a:gd name="T63" fmla="*/ 159 h 415"/>
              <a:gd name="T64" fmla="*/ 82 w 384"/>
              <a:gd name="T65" fmla="*/ 152 h 415"/>
              <a:gd name="T66" fmla="*/ 99 w 384"/>
              <a:gd name="T67" fmla="*/ 218 h 415"/>
              <a:gd name="T68" fmla="*/ 139 w 384"/>
              <a:gd name="T69" fmla="*/ 256 h 415"/>
              <a:gd name="T70" fmla="*/ 169 w 384"/>
              <a:gd name="T71" fmla="*/ 252 h 415"/>
              <a:gd name="T72" fmla="*/ 138 w 384"/>
              <a:gd name="T73" fmla="*/ 297 h 415"/>
              <a:gd name="T74" fmla="*/ 49 w 384"/>
              <a:gd name="T75" fmla="*/ 213 h 415"/>
              <a:gd name="T76" fmla="*/ 24 w 384"/>
              <a:gd name="T77" fmla="*/ 205 h 415"/>
              <a:gd name="T78" fmla="*/ 50 w 384"/>
              <a:gd name="T79" fmla="*/ 232 h 415"/>
              <a:gd name="T80" fmla="*/ 29 w 384"/>
              <a:gd name="T81" fmla="*/ 263 h 415"/>
              <a:gd name="T82" fmla="*/ 69 w 384"/>
              <a:gd name="T83" fmla="*/ 263 h 415"/>
              <a:gd name="T84" fmla="*/ 51 w 384"/>
              <a:gd name="T85" fmla="*/ 302 h 415"/>
              <a:gd name="T86" fmla="*/ 124 w 384"/>
              <a:gd name="T87" fmla="*/ 311 h 415"/>
              <a:gd name="T88" fmla="*/ 214 w 384"/>
              <a:gd name="T89" fmla="*/ 415 h 415"/>
              <a:gd name="T90" fmla="*/ 301 w 384"/>
              <a:gd name="T91" fmla="*/ 350 h 415"/>
              <a:gd name="T92" fmla="*/ 307 w 384"/>
              <a:gd name="T93" fmla="*/ 306 h 415"/>
              <a:gd name="T94" fmla="*/ 330 w 384"/>
              <a:gd name="T95" fmla="*/ 285 h 415"/>
              <a:gd name="T96" fmla="*/ 313 w 384"/>
              <a:gd name="T97" fmla="*/ 257 h 415"/>
              <a:gd name="T98" fmla="*/ 288 w 384"/>
              <a:gd name="T99" fmla="*/ 251 h 415"/>
              <a:gd name="T100" fmla="*/ 249 w 384"/>
              <a:gd name="T101" fmla="*/ 306 h 415"/>
              <a:gd name="T102" fmla="*/ 252 w 384"/>
              <a:gd name="T103" fmla="*/ 240 h 415"/>
              <a:gd name="T104" fmla="*/ 284 w 384"/>
              <a:gd name="T105" fmla="*/ 207 h 415"/>
              <a:gd name="T106" fmla="*/ 342 w 384"/>
              <a:gd name="T107" fmla="*/ 195 h 415"/>
              <a:gd name="T108" fmla="*/ 332 w 384"/>
              <a:gd name="T109" fmla="*/ 195 h 415"/>
              <a:gd name="T110" fmla="*/ 292 w 384"/>
              <a:gd name="T111" fmla="*/ 170 h 415"/>
              <a:gd name="T112" fmla="*/ 311 w 384"/>
              <a:gd name="T113" fmla="*/ 87 h 415"/>
              <a:gd name="T114" fmla="*/ 302 w 384"/>
              <a:gd name="T115" fmla="*/ 139 h 415"/>
              <a:gd name="T116" fmla="*/ 131 w 384"/>
              <a:gd name="T117" fmla="*/ 262 h 415"/>
              <a:gd name="T118" fmla="*/ 155 w 384"/>
              <a:gd name="T119" fmla="*/ 276 h 415"/>
              <a:gd name="T120" fmla="*/ 178 w 384"/>
              <a:gd name="T121" fmla="*/ 26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415">
                <a:moveTo>
                  <a:pt x="364" y="246"/>
                </a:moveTo>
                <a:cubicBezTo>
                  <a:pt x="353" y="248"/>
                  <a:pt x="341" y="246"/>
                  <a:pt x="331" y="239"/>
                </a:cubicBezTo>
                <a:cubicBezTo>
                  <a:pt x="321" y="232"/>
                  <a:pt x="315" y="221"/>
                  <a:pt x="314" y="210"/>
                </a:cubicBezTo>
                <a:cubicBezTo>
                  <a:pt x="325" y="207"/>
                  <a:pt x="337" y="209"/>
                  <a:pt x="347" y="216"/>
                </a:cubicBezTo>
                <a:cubicBezTo>
                  <a:pt x="357" y="224"/>
                  <a:pt x="363" y="234"/>
                  <a:pt x="364" y="246"/>
                </a:cubicBezTo>
                <a:close/>
                <a:moveTo>
                  <a:pt x="210" y="40"/>
                </a:moveTo>
                <a:cubicBezTo>
                  <a:pt x="220" y="47"/>
                  <a:pt x="232" y="48"/>
                  <a:pt x="243" y="46"/>
                </a:cubicBezTo>
                <a:cubicBezTo>
                  <a:pt x="242" y="34"/>
                  <a:pt x="236" y="23"/>
                  <a:pt x="225" y="17"/>
                </a:cubicBezTo>
                <a:cubicBezTo>
                  <a:pt x="215" y="10"/>
                  <a:pt x="203" y="8"/>
                  <a:pt x="192" y="11"/>
                </a:cubicBezTo>
                <a:cubicBezTo>
                  <a:pt x="194" y="22"/>
                  <a:pt x="200" y="33"/>
                  <a:pt x="210" y="40"/>
                </a:cubicBezTo>
                <a:close/>
                <a:moveTo>
                  <a:pt x="287" y="33"/>
                </a:moveTo>
                <a:cubicBezTo>
                  <a:pt x="290" y="21"/>
                  <a:pt x="287" y="9"/>
                  <a:pt x="281" y="0"/>
                </a:cubicBezTo>
                <a:cubicBezTo>
                  <a:pt x="271" y="5"/>
                  <a:pt x="263" y="15"/>
                  <a:pt x="260" y="27"/>
                </a:cubicBezTo>
                <a:cubicBezTo>
                  <a:pt x="257" y="39"/>
                  <a:pt x="260" y="51"/>
                  <a:pt x="267" y="60"/>
                </a:cubicBezTo>
                <a:cubicBezTo>
                  <a:pt x="277" y="55"/>
                  <a:pt x="285" y="45"/>
                  <a:pt x="287" y="33"/>
                </a:cubicBezTo>
                <a:close/>
                <a:moveTo>
                  <a:pt x="372" y="55"/>
                </a:moveTo>
                <a:cubicBezTo>
                  <a:pt x="372" y="42"/>
                  <a:pt x="367" y="31"/>
                  <a:pt x="359" y="23"/>
                </a:cubicBezTo>
                <a:cubicBezTo>
                  <a:pt x="350" y="30"/>
                  <a:pt x="345" y="41"/>
                  <a:pt x="344" y="54"/>
                </a:cubicBezTo>
                <a:cubicBezTo>
                  <a:pt x="344" y="66"/>
                  <a:pt x="349" y="77"/>
                  <a:pt x="357" y="85"/>
                </a:cubicBezTo>
                <a:cubicBezTo>
                  <a:pt x="366" y="78"/>
                  <a:pt x="372" y="67"/>
                  <a:pt x="372" y="55"/>
                </a:cubicBezTo>
                <a:close/>
                <a:moveTo>
                  <a:pt x="53" y="104"/>
                </a:moveTo>
                <a:cubicBezTo>
                  <a:pt x="62" y="97"/>
                  <a:pt x="67" y="85"/>
                  <a:pt x="67" y="73"/>
                </a:cubicBezTo>
                <a:cubicBezTo>
                  <a:pt x="66" y="61"/>
                  <a:pt x="61" y="50"/>
                  <a:pt x="52" y="42"/>
                </a:cubicBezTo>
                <a:cubicBezTo>
                  <a:pt x="43" y="50"/>
                  <a:pt x="38" y="61"/>
                  <a:pt x="39" y="74"/>
                </a:cubicBezTo>
                <a:cubicBezTo>
                  <a:pt x="39" y="86"/>
                  <a:pt x="45" y="97"/>
                  <a:pt x="53" y="104"/>
                </a:cubicBezTo>
                <a:close/>
                <a:moveTo>
                  <a:pt x="135" y="68"/>
                </a:moveTo>
                <a:cubicBezTo>
                  <a:pt x="136" y="55"/>
                  <a:pt x="132" y="44"/>
                  <a:pt x="124" y="36"/>
                </a:cubicBezTo>
                <a:cubicBezTo>
                  <a:pt x="115" y="43"/>
                  <a:pt x="109" y="53"/>
                  <a:pt x="108" y="65"/>
                </a:cubicBezTo>
                <a:cubicBezTo>
                  <a:pt x="107" y="78"/>
                  <a:pt x="111" y="89"/>
                  <a:pt x="119" y="98"/>
                </a:cubicBezTo>
                <a:cubicBezTo>
                  <a:pt x="128" y="91"/>
                  <a:pt x="134" y="80"/>
                  <a:pt x="135" y="68"/>
                </a:cubicBezTo>
                <a:close/>
                <a:moveTo>
                  <a:pt x="134" y="113"/>
                </a:moveTo>
                <a:cubicBezTo>
                  <a:pt x="123" y="118"/>
                  <a:pt x="115" y="127"/>
                  <a:pt x="111" y="137"/>
                </a:cubicBezTo>
                <a:cubicBezTo>
                  <a:pt x="121" y="142"/>
                  <a:pt x="133" y="143"/>
                  <a:pt x="145" y="139"/>
                </a:cubicBezTo>
                <a:cubicBezTo>
                  <a:pt x="156" y="134"/>
                  <a:pt x="165" y="125"/>
                  <a:pt x="168" y="114"/>
                </a:cubicBezTo>
                <a:cubicBezTo>
                  <a:pt x="158" y="109"/>
                  <a:pt x="146" y="108"/>
                  <a:pt x="134" y="113"/>
                </a:cubicBezTo>
                <a:close/>
                <a:moveTo>
                  <a:pt x="86" y="244"/>
                </a:moveTo>
                <a:cubicBezTo>
                  <a:pt x="93" y="235"/>
                  <a:pt x="96" y="223"/>
                  <a:pt x="94" y="211"/>
                </a:cubicBezTo>
                <a:cubicBezTo>
                  <a:pt x="92" y="198"/>
                  <a:pt x="84" y="189"/>
                  <a:pt x="75" y="183"/>
                </a:cubicBezTo>
                <a:cubicBezTo>
                  <a:pt x="68" y="192"/>
                  <a:pt x="64" y="203"/>
                  <a:pt x="67" y="216"/>
                </a:cubicBezTo>
                <a:cubicBezTo>
                  <a:pt x="69" y="228"/>
                  <a:pt x="76" y="238"/>
                  <a:pt x="86" y="244"/>
                </a:cubicBezTo>
                <a:close/>
                <a:moveTo>
                  <a:pt x="295" y="172"/>
                </a:moveTo>
                <a:cubicBezTo>
                  <a:pt x="298" y="168"/>
                  <a:pt x="300" y="164"/>
                  <a:pt x="301" y="160"/>
                </a:cubicBezTo>
                <a:cubicBezTo>
                  <a:pt x="329" y="132"/>
                  <a:pt x="329" y="132"/>
                  <a:pt x="329" y="132"/>
                </a:cubicBezTo>
                <a:cubicBezTo>
                  <a:pt x="336" y="137"/>
                  <a:pt x="344" y="140"/>
                  <a:pt x="354" y="140"/>
                </a:cubicBezTo>
                <a:cubicBezTo>
                  <a:pt x="366" y="139"/>
                  <a:pt x="377" y="134"/>
                  <a:pt x="384" y="125"/>
                </a:cubicBezTo>
                <a:cubicBezTo>
                  <a:pt x="376" y="117"/>
                  <a:pt x="365" y="112"/>
                  <a:pt x="353" y="112"/>
                </a:cubicBezTo>
                <a:cubicBezTo>
                  <a:pt x="351" y="112"/>
                  <a:pt x="350" y="112"/>
                  <a:pt x="349" y="112"/>
                </a:cubicBezTo>
                <a:cubicBezTo>
                  <a:pt x="367" y="94"/>
                  <a:pt x="367" y="94"/>
                  <a:pt x="367" y="94"/>
                </a:cubicBezTo>
                <a:cubicBezTo>
                  <a:pt x="369" y="92"/>
                  <a:pt x="369" y="88"/>
                  <a:pt x="367" y="85"/>
                </a:cubicBezTo>
                <a:cubicBezTo>
                  <a:pt x="365" y="83"/>
                  <a:pt x="360" y="83"/>
                  <a:pt x="358" y="85"/>
                </a:cubicBezTo>
                <a:cubicBezTo>
                  <a:pt x="340" y="103"/>
                  <a:pt x="340" y="103"/>
                  <a:pt x="340" y="103"/>
                </a:cubicBezTo>
                <a:cubicBezTo>
                  <a:pt x="342" y="93"/>
                  <a:pt x="340" y="81"/>
                  <a:pt x="334" y="72"/>
                </a:cubicBezTo>
                <a:cubicBezTo>
                  <a:pt x="327" y="62"/>
                  <a:pt x="317" y="55"/>
                  <a:pt x="305" y="54"/>
                </a:cubicBezTo>
                <a:cubicBezTo>
                  <a:pt x="303" y="62"/>
                  <a:pt x="304" y="70"/>
                  <a:pt x="307" y="79"/>
                </a:cubicBezTo>
                <a:cubicBezTo>
                  <a:pt x="297" y="77"/>
                  <a:pt x="288" y="79"/>
                  <a:pt x="279" y="84"/>
                </a:cubicBezTo>
                <a:cubicBezTo>
                  <a:pt x="268" y="90"/>
                  <a:pt x="261" y="100"/>
                  <a:pt x="259" y="111"/>
                </a:cubicBezTo>
                <a:cubicBezTo>
                  <a:pt x="266" y="114"/>
                  <a:pt x="273" y="114"/>
                  <a:pt x="281" y="112"/>
                </a:cubicBezTo>
                <a:cubicBezTo>
                  <a:pt x="275" y="122"/>
                  <a:pt x="272" y="133"/>
                  <a:pt x="275" y="145"/>
                </a:cubicBezTo>
                <a:cubicBezTo>
                  <a:pt x="276" y="151"/>
                  <a:pt x="279" y="156"/>
                  <a:pt x="282" y="161"/>
                </a:cubicBezTo>
                <a:cubicBezTo>
                  <a:pt x="258" y="186"/>
                  <a:pt x="258" y="186"/>
                  <a:pt x="258" y="186"/>
                </a:cubicBezTo>
                <a:cubicBezTo>
                  <a:pt x="258" y="34"/>
                  <a:pt x="258" y="34"/>
                  <a:pt x="258" y="34"/>
                </a:cubicBezTo>
                <a:cubicBezTo>
                  <a:pt x="258" y="30"/>
                  <a:pt x="255" y="28"/>
                  <a:pt x="251" y="28"/>
                </a:cubicBezTo>
                <a:cubicBezTo>
                  <a:pt x="248" y="28"/>
                  <a:pt x="245" y="30"/>
                  <a:pt x="245" y="34"/>
                </a:cubicBezTo>
                <a:cubicBezTo>
                  <a:pt x="245" y="130"/>
                  <a:pt x="245" y="130"/>
                  <a:pt x="245" y="130"/>
                </a:cubicBezTo>
                <a:cubicBezTo>
                  <a:pt x="213" y="98"/>
                  <a:pt x="213" y="98"/>
                  <a:pt x="213" y="98"/>
                </a:cubicBezTo>
                <a:cubicBezTo>
                  <a:pt x="218" y="94"/>
                  <a:pt x="222" y="89"/>
                  <a:pt x="224" y="83"/>
                </a:cubicBezTo>
                <a:cubicBezTo>
                  <a:pt x="230" y="72"/>
                  <a:pt x="229" y="59"/>
                  <a:pt x="225" y="49"/>
                </a:cubicBezTo>
                <a:cubicBezTo>
                  <a:pt x="214" y="52"/>
                  <a:pt x="204" y="60"/>
                  <a:pt x="199" y="71"/>
                </a:cubicBezTo>
                <a:cubicBezTo>
                  <a:pt x="197" y="75"/>
                  <a:pt x="196" y="79"/>
                  <a:pt x="196" y="83"/>
                </a:cubicBezTo>
                <a:cubicBezTo>
                  <a:pt x="194" y="83"/>
                  <a:pt x="192" y="84"/>
                  <a:pt x="191" y="85"/>
                </a:cubicBezTo>
                <a:cubicBezTo>
                  <a:pt x="190" y="86"/>
                  <a:pt x="189" y="88"/>
                  <a:pt x="189" y="90"/>
                </a:cubicBezTo>
                <a:cubicBezTo>
                  <a:pt x="189" y="91"/>
                  <a:pt x="190" y="93"/>
                  <a:pt x="191" y="94"/>
                </a:cubicBezTo>
                <a:cubicBezTo>
                  <a:pt x="197" y="100"/>
                  <a:pt x="197" y="100"/>
                  <a:pt x="197" y="100"/>
                </a:cubicBezTo>
                <a:cubicBezTo>
                  <a:pt x="197" y="102"/>
                  <a:pt x="198" y="104"/>
                  <a:pt x="199" y="105"/>
                </a:cubicBezTo>
                <a:cubicBezTo>
                  <a:pt x="200" y="105"/>
                  <a:pt x="200" y="105"/>
                  <a:pt x="201" y="104"/>
                </a:cubicBezTo>
                <a:cubicBezTo>
                  <a:pt x="226" y="129"/>
                  <a:pt x="226" y="129"/>
                  <a:pt x="226" y="129"/>
                </a:cubicBezTo>
                <a:cubicBezTo>
                  <a:pt x="223" y="128"/>
                  <a:pt x="219" y="127"/>
                  <a:pt x="215" y="126"/>
                </a:cubicBezTo>
                <a:cubicBezTo>
                  <a:pt x="203" y="124"/>
                  <a:pt x="191" y="128"/>
                  <a:pt x="183" y="136"/>
                </a:cubicBezTo>
                <a:cubicBezTo>
                  <a:pt x="189" y="145"/>
                  <a:pt x="199" y="152"/>
                  <a:pt x="212" y="154"/>
                </a:cubicBezTo>
                <a:cubicBezTo>
                  <a:pt x="223" y="155"/>
                  <a:pt x="234" y="152"/>
                  <a:pt x="242" y="145"/>
                </a:cubicBezTo>
                <a:cubicBezTo>
                  <a:pt x="245" y="148"/>
                  <a:pt x="245" y="148"/>
                  <a:pt x="245" y="148"/>
                </a:cubicBezTo>
                <a:cubicBezTo>
                  <a:pt x="245" y="186"/>
                  <a:pt x="245" y="186"/>
                  <a:pt x="245" y="186"/>
                </a:cubicBezTo>
                <a:cubicBezTo>
                  <a:pt x="241" y="190"/>
                  <a:pt x="241" y="190"/>
                  <a:pt x="241" y="190"/>
                </a:cubicBezTo>
                <a:cubicBezTo>
                  <a:pt x="240" y="190"/>
                  <a:pt x="240" y="190"/>
                  <a:pt x="240" y="190"/>
                </a:cubicBezTo>
                <a:cubicBezTo>
                  <a:pt x="227" y="203"/>
                  <a:pt x="227" y="203"/>
                  <a:pt x="227" y="203"/>
                </a:cubicBezTo>
                <a:cubicBezTo>
                  <a:pt x="228" y="197"/>
                  <a:pt x="229" y="190"/>
                  <a:pt x="227" y="183"/>
                </a:cubicBezTo>
                <a:cubicBezTo>
                  <a:pt x="224" y="171"/>
                  <a:pt x="216" y="162"/>
                  <a:pt x="206" y="156"/>
                </a:cubicBezTo>
                <a:cubicBezTo>
                  <a:pt x="200" y="166"/>
                  <a:pt x="197" y="178"/>
                  <a:pt x="200" y="190"/>
                </a:cubicBezTo>
                <a:cubicBezTo>
                  <a:pt x="202" y="200"/>
                  <a:pt x="208" y="208"/>
                  <a:pt x="216" y="214"/>
                </a:cubicBezTo>
                <a:cubicBezTo>
                  <a:pt x="196" y="235"/>
                  <a:pt x="196" y="235"/>
                  <a:pt x="196" y="235"/>
                </a:cubicBezTo>
                <a:cubicBezTo>
                  <a:pt x="165" y="204"/>
                  <a:pt x="165" y="204"/>
                  <a:pt x="165" y="204"/>
                </a:cubicBezTo>
                <a:cubicBezTo>
                  <a:pt x="174" y="199"/>
                  <a:pt x="180" y="190"/>
                  <a:pt x="182" y="180"/>
                </a:cubicBezTo>
                <a:cubicBezTo>
                  <a:pt x="185" y="168"/>
                  <a:pt x="182" y="156"/>
                  <a:pt x="175" y="146"/>
                </a:cubicBezTo>
                <a:cubicBezTo>
                  <a:pt x="165" y="152"/>
                  <a:pt x="158" y="161"/>
                  <a:pt x="155" y="173"/>
                </a:cubicBezTo>
                <a:cubicBezTo>
                  <a:pt x="153" y="181"/>
                  <a:pt x="154" y="188"/>
                  <a:pt x="156" y="195"/>
                </a:cubicBezTo>
                <a:cubicBezTo>
                  <a:pt x="151" y="190"/>
                  <a:pt x="151" y="190"/>
                  <a:pt x="151" y="190"/>
                </a:cubicBezTo>
                <a:cubicBezTo>
                  <a:pt x="150" y="189"/>
                  <a:pt x="148" y="188"/>
                  <a:pt x="146" y="187"/>
                </a:cubicBezTo>
                <a:cubicBezTo>
                  <a:pt x="146" y="179"/>
                  <a:pt x="144" y="172"/>
                  <a:pt x="140" y="165"/>
                </a:cubicBezTo>
                <a:cubicBezTo>
                  <a:pt x="133" y="154"/>
                  <a:pt x="123" y="148"/>
                  <a:pt x="111" y="146"/>
                </a:cubicBezTo>
                <a:cubicBezTo>
                  <a:pt x="110" y="151"/>
                  <a:pt x="110" y="157"/>
                  <a:pt x="110" y="162"/>
                </a:cubicBezTo>
                <a:cubicBezTo>
                  <a:pt x="93" y="145"/>
                  <a:pt x="93" y="145"/>
                  <a:pt x="93" y="145"/>
                </a:cubicBezTo>
                <a:cubicBezTo>
                  <a:pt x="144" y="94"/>
                  <a:pt x="144" y="94"/>
                  <a:pt x="144" y="94"/>
                </a:cubicBezTo>
                <a:cubicBezTo>
                  <a:pt x="147" y="92"/>
                  <a:pt x="147" y="88"/>
                  <a:pt x="144" y="85"/>
                </a:cubicBezTo>
                <a:cubicBezTo>
                  <a:pt x="144" y="85"/>
                  <a:pt x="143" y="84"/>
                  <a:pt x="143" y="84"/>
                </a:cubicBezTo>
                <a:cubicBezTo>
                  <a:pt x="153" y="83"/>
                  <a:pt x="164" y="78"/>
                  <a:pt x="172" y="69"/>
                </a:cubicBezTo>
                <a:cubicBezTo>
                  <a:pt x="179" y="60"/>
                  <a:pt x="182" y="48"/>
                  <a:pt x="181" y="37"/>
                </a:cubicBezTo>
                <a:cubicBezTo>
                  <a:pt x="169" y="37"/>
                  <a:pt x="158" y="42"/>
                  <a:pt x="150" y="51"/>
                </a:cubicBezTo>
                <a:cubicBezTo>
                  <a:pt x="142" y="61"/>
                  <a:pt x="139" y="72"/>
                  <a:pt x="141" y="84"/>
                </a:cubicBezTo>
                <a:cubicBezTo>
                  <a:pt x="139" y="83"/>
                  <a:pt x="137" y="84"/>
                  <a:pt x="135" y="85"/>
                </a:cubicBezTo>
                <a:cubicBezTo>
                  <a:pt x="94" y="126"/>
                  <a:pt x="94" y="126"/>
                  <a:pt x="94" y="126"/>
                </a:cubicBezTo>
                <a:cubicBezTo>
                  <a:pt x="101" y="117"/>
                  <a:pt x="105" y="105"/>
                  <a:pt x="102" y="93"/>
                </a:cubicBezTo>
                <a:cubicBezTo>
                  <a:pt x="100" y="81"/>
                  <a:pt x="93" y="71"/>
                  <a:pt x="83" y="65"/>
                </a:cubicBezTo>
                <a:cubicBezTo>
                  <a:pt x="76" y="74"/>
                  <a:pt x="73" y="86"/>
                  <a:pt x="75" y="98"/>
                </a:cubicBezTo>
                <a:cubicBezTo>
                  <a:pt x="77" y="110"/>
                  <a:pt x="85" y="120"/>
                  <a:pt x="94" y="126"/>
                </a:cubicBezTo>
                <a:cubicBezTo>
                  <a:pt x="84" y="136"/>
                  <a:pt x="84" y="136"/>
                  <a:pt x="84" y="136"/>
                </a:cubicBezTo>
                <a:cubicBezTo>
                  <a:pt x="33" y="85"/>
                  <a:pt x="33" y="85"/>
                  <a:pt x="33" y="85"/>
                </a:cubicBezTo>
                <a:cubicBezTo>
                  <a:pt x="31" y="83"/>
                  <a:pt x="26" y="83"/>
                  <a:pt x="24" y="85"/>
                </a:cubicBezTo>
                <a:cubicBezTo>
                  <a:pt x="22" y="88"/>
                  <a:pt x="22" y="92"/>
                  <a:pt x="24" y="94"/>
                </a:cubicBezTo>
                <a:cubicBezTo>
                  <a:pt x="36" y="107"/>
                  <a:pt x="36" y="107"/>
                  <a:pt x="36" y="107"/>
                </a:cubicBezTo>
                <a:cubicBezTo>
                  <a:pt x="27" y="105"/>
                  <a:pt x="18" y="106"/>
                  <a:pt x="10" y="111"/>
                </a:cubicBezTo>
                <a:cubicBezTo>
                  <a:pt x="14" y="121"/>
                  <a:pt x="22" y="130"/>
                  <a:pt x="34" y="135"/>
                </a:cubicBezTo>
                <a:cubicBezTo>
                  <a:pt x="44" y="138"/>
                  <a:pt x="55" y="138"/>
                  <a:pt x="64" y="134"/>
                </a:cubicBezTo>
                <a:cubicBezTo>
                  <a:pt x="69" y="139"/>
                  <a:pt x="69" y="139"/>
                  <a:pt x="69" y="139"/>
                </a:cubicBezTo>
                <a:cubicBezTo>
                  <a:pt x="29" y="139"/>
                  <a:pt x="29" y="139"/>
                  <a:pt x="29" y="139"/>
                </a:cubicBezTo>
                <a:cubicBezTo>
                  <a:pt x="25" y="139"/>
                  <a:pt x="22" y="142"/>
                  <a:pt x="22" y="145"/>
                </a:cubicBezTo>
                <a:cubicBezTo>
                  <a:pt x="22" y="149"/>
                  <a:pt x="25" y="152"/>
                  <a:pt x="29" y="152"/>
                </a:cubicBezTo>
                <a:cubicBezTo>
                  <a:pt x="57" y="152"/>
                  <a:pt x="57" y="152"/>
                  <a:pt x="57" y="152"/>
                </a:cubicBezTo>
                <a:cubicBezTo>
                  <a:pt x="53" y="154"/>
                  <a:pt x="50" y="156"/>
                  <a:pt x="47" y="159"/>
                </a:cubicBezTo>
                <a:cubicBezTo>
                  <a:pt x="38" y="168"/>
                  <a:pt x="35" y="180"/>
                  <a:pt x="36" y="191"/>
                </a:cubicBezTo>
                <a:cubicBezTo>
                  <a:pt x="47" y="192"/>
                  <a:pt x="59" y="187"/>
                  <a:pt x="67" y="178"/>
                </a:cubicBezTo>
                <a:cubicBezTo>
                  <a:pt x="74" y="171"/>
                  <a:pt x="78" y="161"/>
                  <a:pt x="78" y="152"/>
                </a:cubicBezTo>
                <a:cubicBezTo>
                  <a:pt x="82" y="152"/>
                  <a:pt x="82" y="152"/>
                  <a:pt x="82" y="152"/>
                </a:cubicBezTo>
                <a:cubicBezTo>
                  <a:pt x="125" y="195"/>
                  <a:pt x="125" y="195"/>
                  <a:pt x="125" y="195"/>
                </a:cubicBezTo>
                <a:cubicBezTo>
                  <a:pt x="124" y="199"/>
                  <a:pt x="124" y="199"/>
                  <a:pt x="124" y="199"/>
                </a:cubicBezTo>
                <a:cubicBezTo>
                  <a:pt x="124" y="201"/>
                  <a:pt x="124" y="202"/>
                  <a:pt x="125" y="204"/>
                </a:cubicBezTo>
                <a:cubicBezTo>
                  <a:pt x="114" y="205"/>
                  <a:pt x="105" y="211"/>
                  <a:pt x="99" y="218"/>
                </a:cubicBezTo>
                <a:cubicBezTo>
                  <a:pt x="104" y="224"/>
                  <a:pt x="111" y="228"/>
                  <a:pt x="118" y="230"/>
                </a:cubicBezTo>
                <a:cubicBezTo>
                  <a:pt x="112" y="239"/>
                  <a:pt x="109" y="250"/>
                  <a:pt x="112" y="261"/>
                </a:cubicBezTo>
                <a:cubicBezTo>
                  <a:pt x="114" y="273"/>
                  <a:pt x="121" y="283"/>
                  <a:pt x="131" y="289"/>
                </a:cubicBezTo>
                <a:cubicBezTo>
                  <a:pt x="138" y="280"/>
                  <a:pt x="141" y="268"/>
                  <a:pt x="139" y="256"/>
                </a:cubicBezTo>
                <a:cubicBezTo>
                  <a:pt x="137" y="246"/>
                  <a:pt x="132" y="237"/>
                  <a:pt x="124" y="231"/>
                </a:cubicBezTo>
                <a:cubicBezTo>
                  <a:pt x="126" y="231"/>
                  <a:pt x="128" y="231"/>
                  <a:pt x="130" y="231"/>
                </a:cubicBezTo>
                <a:cubicBezTo>
                  <a:pt x="135" y="231"/>
                  <a:pt x="140" y="230"/>
                  <a:pt x="145" y="228"/>
                </a:cubicBezTo>
                <a:cubicBezTo>
                  <a:pt x="169" y="252"/>
                  <a:pt x="169" y="252"/>
                  <a:pt x="169" y="252"/>
                </a:cubicBezTo>
                <a:cubicBezTo>
                  <a:pt x="172" y="256"/>
                  <a:pt x="175" y="264"/>
                  <a:pt x="177" y="262"/>
                </a:cubicBezTo>
                <a:cubicBezTo>
                  <a:pt x="177" y="327"/>
                  <a:pt x="177" y="327"/>
                  <a:pt x="177" y="327"/>
                </a:cubicBezTo>
                <a:cubicBezTo>
                  <a:pt x="151" y="301"/>
                  <a:pt x="151" y="301"/>
                  <a:pt x="151" y="301"/>
                </a:cubicBezTo>
                <a:cubicBezTo>
                  <a:pt x="148" y="298"/>
                  <a:pt x="143" y="296"/>
                  <a:pt x="138" y="297"/>
                </a:cubicBezTo>
                <a:cubicBezTo>
                  <a:pt x="134" y="297"/>
                  <a:pt x="134" y="297"/>
                  <a:pt x="134" y="297"/>
                </a:cubicBezTo>
                <a:cubicBezTo>
                  <a:pt x="61" y="224"/>
                  <a:pt x="61" y="224"/>
                  <a:pt x="61" y="224"/>
                </a:cubicBezTo>
                <a:cubicBezTo>
                  <a:pt x="61" y="224"/>
                  <a:pt x="61" y="224"/>
                  <a:pt x="62" y="224"/>
                </a:cubicBezTo>
                <a:cubicBezTo>
                  <a:pt x="58" y="219"/>
                  <a:pt x="54" y="216"/>
                  <a:pt x="49" y="213"/>
                </a:cubicBezTo>
                <a:cubicBezTo>
                  <a:pt x="33" y="196"/>
                  <a:pt x="33" y="196"/>
                  <a:pt x="33" y="196"/>
                </a:cubicBezTo>
                <a:cubicBezTo>
                  <a:pt x="31" y="194"/>
                  <a:pt x="26" y="194"/>
                  <a:pt x="24" y="196"/>
                </a:cubicBezTo>
                <a:cubicBezTo>
                  <a:pt x="23" y="198"/>
                  <a:pt x="22" y="199"/>
                  <a:pt x="22" y="201"/>
                </a:cubicBezTo>
                <a:cubicBezTo>
                  <a:pt x="22" y="203"/>
                  <a:pt x="23" y="204"/>
                  <a:pt x="24" y="205"/>
                </a:cubicBezTo>
                <a:cubicBezTo>
                  <a:pt x="26" y="207"/>
                  <a:pt x="26" y="207"/>
                  <a:pt x="26" y="207"/>
                </a:cubicBezTo>
                <a:cubicBezTo>
                  <a:pt x="16" y="208"/>
                  <a:pt x="7" y="212"/>
                  <a:pt x="0" y="218"/>
                </a:cubicBezTo>
                <a:cubicBezTo>
                  <a:pt x="7" y="227"/>
                  <a:pt x="17" y="234"/>
                  <a:pt x="30" y="235"/>
                </a:cubicBezTo>
                <a:cubicBezTo>
                  <a:pt x="37" y="236"/>
                  <a:pt x="44" y="234"/>
                  <a:pt x="50" y="232"/>
                </a:cubicBezTo>
                <a:cubicBezTo>
                  <a:pt x="69" y="250"/>
                  <a:pt x="69" y="250"/>
                  <a:pt x="69" y="250"/>
                </a:cubicBezTo>
                <a:cubicBezTo>
                  <a:pt x="29" y="250"/>
                  <a:pt x="29" y="250"/>
                  <a:pt x="29" y="250"/>
                </a:cubicBezTo>
                <a:cubicBezTo>
                  <a:pt x="25" y="250"/>
                  <a:pt x="22" y="253"/>
                  <a:pt x="22" y="257"/>
                </a:cubicBezTo>
                <a:cubicBezTo>
                  <a:pt x="22" y="260"/>
                  <a:pt x="25" y="263"/>
                  <a:pt x="29" y="263"/>
                </a:cubicBezTo>
                <a:cubicBezTo>
                  <a:pt x="32" y="263"/>
                  <a:pt x="32" y="263"/>
                  <a:pt x="32" y="263"/>
                </a:cubicBezTo>
                <a:cubicBezTo>
                  <a:pt x="25" y="269"/>
                  <a:pt x="20" y="278"/>
                  <a:pt x="18" y="287"/>
                </a:cubicBezTo>
                <a:cubicBezTo>
                  <a:pt x="29" y="291"/>
                  <a:pt x="41" y="290"/>
                  <a:pt x="52" y="284"/>
                </a:cubicBezTo>
                <a:cubicBezTo>
                  <a:pt x="60" y="279"/>
                  <a:pt x="66" y="271"/>
                  <a:pt x="69" y="263"/>
                </a:cubicBezTo>
                <a:cubicBezTo>
                  <a:pt x="82" y="263"/>
                  <a:pt x="82" y="263"/>
                  <a:pt x="82" y="263"/>
                </a:cubicBezTo>
                <a:cubicBezTo>
                  <a:pt x="112" y="293"/>
                  <a:pt x="112" y="293"/>
                  <a:pt x="112" y="293"/>
                </a:cubicBezTo>
                <a:cubicBezTo>
                  <a:pt x="103" y="286"/>
                  <a:pt x="92" y="283"/>
                  <a:pt x="80" y="284"/>
                </a:cubicBezTo>
                <a:cubicBezTo>
                  <a:pt x="68" y="286"/>
                  <a:pt x="58" y="293"/>
                  <a:pt x="51" y="302"/>
                </a:cubicBezTo>
                <a:cubicBezTo>
                  <a:pt x="60" y="310"/>
                  <a:pt x="72" y="314"/>
                  <a:pt x="84" y="312"/>
                </a:cubicBezTo>
                <a:cubicBezTo>
                  <a:pt x="96" y="310"/>
                  <a:pt x="106" y="304"/>
                  <a:pt x="113" y="294"/>
                </a:cubicBezTo>
                <a:cubicBezTo>
                  <a:pt x="125" y="306"/>
                  <a:pt x="125" y="306"/>
                  <a:pt x="125" y="306"/>
                </a:cubicBezTo>
                <a:cubicBezTo>
                  <a:pt x="124" y="311"/>
                  <a:pt x="124" y="311"/>
                  <a:pt x="124" y="311"/>
                </a:cubicBezTo>
                <a:cubicBezTo>
                  <a:pt x="124" y="315"/>
                  <a:pt x="126" y="320"/>
                  <a:pt x="129" y="323"/>
                </a:cubicBezTo>
                <a:cubicBezTo>
                  <a:pt x="177" y="371"/>
                  <a:pt x="177" y="371"/>
                  <a:pt x="177" y="371"/>
                </a:cubicBezTo>
                <a:cubicBezTo>
                  <a:pt x="177" y="415"/>
                  <a:pt x="177" y="415"/>
                  <a:pt x="177" y="415"/>
                </a:cubicBezTo>
                <a:cubicBezTo>
                  <a:pt x="214" y="415"/>
                  <a:pt x="214" y="415"/>
                  <a:pt x="214" y="415"/>
                </a:cubicBezTo>
                <a:cubicBezTo>
                  <a:pt x="214" y="319"/>
                  <a:pt x="214" y="319"/>
                  <a:pt x="214" y="319"/>
                </a:cubicBezTo>
                <a:cubicBezTo>
                  <a:pt x="261" y="319"/>
                  <a:pt x="261" y="319"/>
                  <a:pt x="261" y="319"/>
                </a:cubicBezTo>
                <a:cubicBezTo>
                  <a:pt x="262" y="325"/>
                  <a:pt x="265" y="331"/>
                  <a:pt x="270" y="336"/>
                </a:cubicBezTo>
                <a:cubicBezTo>
                  <a:pt x="279" y="345"/>
                  <a:pt x="290" y="350"/>
                  <a:pt x="301" y="350"/>
                </a:cubicBezTo>
                <a:cubicBezTo>
                  <a:pt x="302" y="339"/>
                  <a:pt x="299" y="328"/>
                  <a:pt x="292" y="319"/>
                </a:cubicBezTo>
                <a:cubicBezTo>
                  <a:pt x="307" y="319"/>
                  <a:pt x="307" y="319"/>
                  <a:pt x="307" y="319"/>
                </a:cubicBezTo>
                <a:cubicBezTo>
                  <a:pt x="310" y="319"/>
                  <a:pt x="313" y="316"/>
                  <a:pt x="313" y="312"/>
                </a:cubicBezTo>
                <a:cubicBezTo>
                  <a:pt x="313" y="309"/>
                  <a:pt x="310" y="306"/>
                  <a:pt x="307" y="306"/>
                </a:cubicBezTo>
                <a:cubicBezTo>
                  <a:pt x="273" y="306"/>
                  <a:pt x="273" y="306"/>
                  <a:pt x="273" y="306"/>
                </a:cubicBezTo>
                <a:cubicBezTo>
                  <a:pt x="271" y="305"/>
                  <a:pt x="270" y="305"/>
                  <a:pt x="268" y="305"/>
                </a:cubicBezTo>
                <a:cubicBezTo>
                  <a:pt x="303" y="270"/>
                  <a:pt x="303" y="270"/>
                  <a:pt x="303" y="270"/>
                </a:cubicBezTo>
                <a:cubicBezTo>
                  <a:pt x="309" y="278"/>
                  <a:pt x="318" y="284"/>
                  <a:pt x="330" y="285"/>
                </a:cubicBezTo>
                <a:cubicBezTo>
                  <a:pt x="342" y="287"/>
                  <a:pt x="353" y="283"/>
                  <a:pt x="362" y="276"/>
                </a:cubicBezTo>
                <a:cubicBezTo>
                  <a:pt x="356" y="266"/>
                  <a:pt x="346" y="259"/>
                  <a:pt x="333" y="258"/>
                </a:cubicBezTo>
                <a:cubicBezTo>
                  <a:pt x="326" y="257"/>
                  <a:pt x="318" y="258"/>
                  <a:pt x="312" y="261"/>
                </a:cubicBezTo>
                <a:cubicBezTo>
                  <a:pt x="313" y="259"/>
                  <a:pt x="313" y="258"/>
                  <a:pt x="313" y="257"/>
                </a:cubicBezTo>
                <a:cubicBezTo>
                  <a:pt x="313" y="255"/>
                  <a:pt x="313" y="253"/>
                  <a:pt x="311" y="252"/>
                </a:cubicBezTo>
                <a:cubicBezTo>
                  <a:pt x="309" y="250"/>
                  <a:pt x="305" y="250"/>
                  <a:pt x="302" y="252"/>
                </a:cubicBezTo>
                <a:cubicBezTo>
                  <a:pt x="289" y="266"/>
                  <a:pt x="289" y="266"/>
                  <a:pt x="289" y="266"/>
                </a:cubicBezTo>
                <a:cubicBezTo>
                  <a:pt x="289" y="261"/>
                  <a:pt x="289" y="256"/>
                  <a:pt x="288" y="251"/>
                </a:cubicBezTo>
                <a:cubicBezTo>
                  <a:pt x="285" y="239"/>
                  <a:pt x="278" y="229"/>
                  <a:pt x="268" y="224"/>
                </a:cubicBezTo>
                <a:cubicBezTo>
                  <a:pt x="261" y="233"/>
                  <a:pt x="258" y="245"/>
                  <a:pt x="261" y="257"/>
                </a:cubicBezTo>
                <a:cubicBezTo>
                  <a:pt x="263" y="266"/>
                  <a:pt x="268" y="274"/>
                  <a:pt x="275" y="280"/>
                </a:cubicBezTo>
                <a:cubicBezTo>
                  <a:pt x="249" y="306"/>
                  <a:pt x="249" y="306"/>
                  <a:pt x="249" y="306"/>
                </a:cubicBezTo>
                <a:cubicBezTo>
                  <a:pt x="214" y="306"/>
                  <a:pt x="214" y="306"/>
                  <a:pt x="214" y="306"/>
                </a:cubicBezTo>
                <a:cubicBezTo>
                  <a:pt x="214" y="277"/>
                  <a:pt x="214" y="277"/>
                  <a:pt x="214" y="277"/>
                </a:cubicBezTo>
                <a:cubicBezTo>
                  <a:pt x="221" y="277"/>
                  <a:pt x="229" y="274"/>
                  <a:pt x="235" y="269"/>
                </a:cubicBezTo>
                <a:cubicBezTo>
                  <a:pt x="245" y="262"/>
                  <a:pt x="250" y="251"/>
                  <a:pt x="252" y="240"/>
                </a:cubicBezTo>
                <a:cubicBezTo>
                  <a:pt x="246" y="239"/>
                  <a:pt x="240" y="239"/>
                  <a:pt x="234" y="240"/>
                </a:cubicBezTo>
                <a:cubicBezTo>
                  <a:pt x="261" y="213"/>
                  <a:pt x="261" y="213"/>
                  <a:pt x="261" y="213"/>
                </a:cubicBezTo>
                <a:cubicBezTo>
                  <a:pt x="267" y="213"/>
                  <a:pt x="273" y="212"/>
                  <a:pt x="279" y="210"/>
                </a:cubicBezTo>
                <a:cubicBezTo>
                  <a:pt x="281" y="209"/>
                  <a:pt x="282" y="208"/>
                  <a:pt x="284" y="207"/>
                </a:cubicBezTo>
                <a:cubicBezTo>
                  <a:pt x="363" y="207"/>
                  <a:pt x="363" y="207"/>
                  <a:pt x="363" y="207"/>
                </a:cubicBezTo>
                <a:cubicBezTo>
                  <a:pt x="366" y="207"/>
                  <a:pt x="369" y="204"/>
                  <a:pt x="369" y="201"/>
                </a:cubicBezTo>
                <a:cubicBezTo>
                  <a:pt x="369" y="197"/>
                  <a:pt x="366" y="195"/>
                  <a:pt x="363" y="195"/>
                </a:cubicBezTo>
                <a:cubicBezTo>
                  <a:pt x="342" y="195"/>
                  <a:pt x="342" y="195"/>
                  <a:pt x="342" y="195"/>
                </a:cubicBezTo>
                <a:cubicBezTo>
                  <a:pt x="350" y="192"/>
                  <a:pt x="357" y="187"/>
                  <a:pt x="362" y="180"/>
                </a:cubicBezTo>
                <a:cubicBezTo>
                  <a:pt x="369" y="170"/>
                  <a:pt x="371" y="157"/>
                  <a:pt x="368" y="146"/>
                </a:cubicBezTo>
                <a:cubicBezTo>
                  <a:pt x="357" y="148"/>
                  <a:pt x="346" y="153"/>
                  <a:pt x="339" y="164"/>
                </a:cubicBezTo>
                <a:cubicBezTo>
                  <a:pt x="332" y="173"/>
                  <a:pt x="330" y="184"/>
                  <a:pt x="332" y="195"/>
                </a:cubicBezTo>
                <a:cubicBezTo>
                  <a:pt x="297" y="195"/>
                  <a:pt x="297" y="195"/>
                  <a:pt x="297" y="195"/>
                </a:cubicBezTo>
                <a:cubicBezTo>
                  <a:pt x="299" y="192"/>
                  <a:pt x="301" y="188"/>
                  <a:pt x="302" y="185"/>
                </a:cubicBezTo>
                <a:cubicBezTo>
                  <a:pt x="295" y="182"/>
                  <a:pt x="288" y="180"/>
                  <a:pt x="280" y="181"/>
                </a:cubicBezTo>
                <a:cubicBezTo>
                  <a:pt x="292" y="170"/>
                  <a:pt x="292" y="170"/>
                  <a:pt x="292" y="170"/>
                </a:cubicBezTo>
                <a:cubicBezTo>
                  <a:pt x="293" y="170"/>
                  <a:pt x="294" y="171"/>
                  <a:pt x="295" y="172"/>
                </a:cubicBezTo>
                <a:close/>
                <a:moveTo>
                  <a:pt x="302" y="141"/>
                </a:moveTo>
                <a:cubicBezTo>
                  <a:pt x="338" y="105"/>
                  <a:pt x="338" y="105"/>
                  <a:pt x="338" y="105"/>
                </a:cubicBezTo>
                <a:cubicBezTo>
                  <a:pt x="327" y="103"/>
                  <a:pt x="317" y="97"/>
                  <a:pt x="311" y="87"/>
                </a:cubicBezTo>
                <a:cubicBezTo>
                  <a:pt x="311" y="87"/>
                  <a:pt x="311" y="87"/>
                  <a:pt x="311" y="87"/>
                </a:cubicBezTo>
                <a:cubicBezTo>
                  <a:pt x="307" y="95"/>
                  <a:pt x="301" y="103"/>
                  <a:pt x="293" y="108"/>
                </a:cubicBezTo>
                <a:cubicBezTo>
                  <a:pt x="289" y="110"/>
                  <a:pt x="286" y="111"/>
                  <a:pt x="282" y="112"/>
                </a:cubicBezTo>
                <a:cubicBezTo>
                  <a:pt x="292" y="118"/>
                  <a:pt x="299" y="127"/>
                  <a:pt x="302" y="139"/>
                </a:cubicBezTo>
                <a:cubicBezTo>
                  <a:pt x="302" y="139"/>
                  <a:pt x="302" y="140"/>
                  <a:pt x="302" y="141"/>
                </a:cubicBezTo>
                <a:close/>
                <a:moveTo>
                  <a:pt x="178" y="260"/>
                </a:moveTo>
                <a:cubicBezTo>
                  <a:pt x="171" y="254"/>
                  <a:pt x="163" y="250"/>
                  <a:pt x="154" y="251"/>
                </a:cubicBezTo>
                <a:cubicBezTo>
                  <a:pt x="145" y="251"/>
                  <a:pt x="137" y="255"/>
                  <a:pt x="131" y="262"/>
                </a:cubicBezTo>
                <a:cubicBezTo>
                  <a:pt x="129" y="264"/>
                  <a:pt x="129" y="264"/>
                  <a:pt x="129" y="264"/>
                </a:cubicBezTo>
                <a:cubicBezTo>
                  <a:pt x="131" y="266"/>
                  <a:pt x="131" y="266"/>
                  <a:pt x="131" y="266"/>
                </a:cubicBezTo>
                <a:cubicBezTo>
                  <a:pt x="137" y="273"/>
                  <a:pt x="146" y="276"/>
                  <a:pt x="155" y="276"/>
                </a:cubicBezTo>
                <a:cubicBezTo>
                  <a:pt x="155" y="276"/>
                  <a:pt x="155" y="276"/>
                  <a:pt x="155" y="276"/>
                </a:cubicBezTo>
                <a:cubicBezTo>
                  <a:pt x="160" y="276"/>
                  <a:pt x="165" y="274"/>
                  <a:pt x="170" y="271"/>
                </a:cubicBezTo>
                <a:cubicBezTo>
                  <a:pt x="173" y="270"/>
                  <a:pt x="176" y="267"/>
                  <a:pt x="178" y="265"/>
                </a:cubicBezTo>
                <a:cubicBezTo>
                  <a:pt x="180" y="262"/>
                  <a:pt x="180" y="262"/>
                  <a:pt x="180" y="262"/>
                </a:cubicBezTo>
                <a:lnTo>
                  <a:pt x="178" y="2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71" name="TextBox 3070"/>
          <p:cNvSpPr txBox="1"/>
          <p:nvPr/>
        </p:nvSpPr>
        <p:spPr>
          <a:xfrm>
            <a:off x="8277947" y="1915440"/>
            <a:ext cx="2239347" cy="2462213"/>
          </a:xfrm>
          <a:prstGeom prst="rect">
            <a:avLst/>
          </a:prstGeom>
          <a:noFill/>
        </p:spPr>
        <p:txBody>
          <a:bodyPr wrap="square" rtlCol="0">
            <a:spAutoFit/>
          </a:bodyPr>
          <a:lstStyle/>
          <a:p>
            <a:r>
              <a:rPr lang="en-US" dirty="0" smtClean="0"/>
              <a:t>37%  35-49</a:t>
            </a:r>
          </a:p>
          <a:p>
            <a:r>
              <a:rPr lang="en-US" dirty="0" smtClean="0"/>
              <a:t>30%  50-64</a:t>
            </a:r>
          </a:p>
          <a:p>
            <a:r>
              <a:rPr lang="en-US" dirty="0" smtClean="0"/>
              <a:t>21%  25-34</a:t>
            </a:r>
          </a:p>
          <a:p>
            <a:r>
              <a:rPr lang="en-US" dirty="0" smtClean="0"/>
              <a:t>5%    65+</a:t>
            </a:r>
          </a:p>
          <a:p>
            <a:r>
              <a:rPr lang="en-US" dirty="0" smtClean="0"/>
              <a:t>3%    18-24</a:t>
            </a:r>
          </a:p>
          <a:p>
            <a:r>
              <a:rPr lang="en-US" dirty="0"/>
              <a:t>&gt;</a:t>
            </a:r>
            <a:r>
              <a:rPr lang="en-US" dirty="0" smtClean="0"/>
              <a:t>1%  Under 18</a:t>
            </a:r>
          </a:p>
          <a:p>
            <a:endParaRPr lang="en-US" dirty="0"/>
          </a:p>
          <a:p>
            <a:endParaRPr lang="en-US" sz="2800" dirty="0" smtClean="0"/>
          </a:p>
        </p:txBody>
      </p:sp>
    </p:spTree>
    <p:extLst>
      <p:ext uri="{BB962C8B-B14F-4D97-AF65-F5344CB8AC3E}">
        <p14:creationId xmlns:p14="http://schemas.microsoft.com/office/powerpoint/2010/main" val="382752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glad you’re here!</a:t>
            </a:r>
            <a:endParaRPr lang="en-US" dirty="0"/>
          </a:p>
        </p:txBody>
      </p:sp>
      <p:pic>
        <p:nvPicPr>
          <p:cNvPr id="5" name="Picture Placeholder 4" descr="Blair Harrison"/>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517" b="23461"/>
          <a:stretch/>
        </p:blipFill>
        <p:spPr>
          <a:xfrm>
            <a:off x="1554480" y="1964392"/>
            <a:ext cx="2286000" cy="2286000"/>
          </a:xfrm>
        </p:spPr>
      </p:pic>
      <p:sp>
        <p:nvSpPr>
          <p:cNvPr id="4" name="Text Placeholder 3"/>
          <p:cNvSpPr>
            <a:spLocks noGrp="1"/>
          </p:cNvSpPr>
          <p:nvPr>
            <p:ph type="body" sz="quarter" idx="15"/>
          </p:nvPr>
        </p:nvSpPr>
        <p:spPr>
          <a:xfrm>
            <a:off x="1469225" y="4564988"/>
            <a:ext cx="2542477" cy="1032924"/>
          </a:xfrm>
        </p:spPr>
        <p:txBody>
          <a:bodyPr>
            <a:normAutofit/>
          </a:bodyPr>
          <a:lstStyle/>
          <a:p>
            <a:r>
              <a:rPr lang="en-US" sz="1700" dirty="0" smtClean="0"/>
              <a:t>Blair Harrison</a:t>
            </a:r>
          </a:p>
          <a:p>
            <a:r>
              <a:rPr lang="en-US" sz="1700" dirty="0" smtClean="0"/>
              <a:t>Title V Needs Assessment Coordinator</a:t>
            </a:r>
            <a:endParaRPr lang="en-US" sz="1700" dirty="0"/>
          </a:p>
        </p:txBody>
      </p:sp>
      <p:pic>
        <p:nvPicPr>
          <p:cNvPr id="10" name="Picture Placeholder 9" descr="Molly Meye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quarter" idx="17"/>
          </p:nvPr>
        </p:nvSpPr>
        <p:spPr/>
        <p:txBody>
          <a:bodyPr>
            <a:normAutofit fontScale="92500" lnSpcReduction="10000"/>
          </a:bodyPr>
          <a:lstStyle/>
          <a:p>
            <a:r>
              <a:rPr lang="en-US" dirty="0" smtClean="0"/>
              <a:t>Molly Meyer</a:t>
            </a:r>
          </a:p>
          <a:p>
            <a:r>
              <a:rPr lang="en-US" dirty="0" smtClean="0"/>
              <a:t>Title V Data Coordinator</a:t>
            </a:r>
            <a:endParaRPr lang="en-US" dirty="0"/>
          </a:p>
        </p:txBody>
      </p:sp>
      <p:pic>
        <p:nvPicPr>
          <p:cNvPr id="9" name="Picture Placeholder 8" descr="Sarah Cox"/>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16732" b="16732"/>
          <a:stretch>
            <a:fillRect/>
          </a:stretch>
        </p:blipFill>
        <p:spPr/>
      </p:pic>
      <p:sp>
        <p:nvSpPr>
          <p:cNvPr id="8" name="Text Placeholder 7"/>
          <p:cNvSpPr>
            <a:spLocks noGrp="1"/>
          </p:cNvSpPr>
          <p:nvPr>
            <p:ph type="body" sz="quarter" idx="19"/>
          </p:nvPr>
        </p:nvSpPr>
        <p:spPr/>
        <p:txBody>
          <a:bodyPr>
            <a:normAutofit fontScale="92500" lnSpcReduction="10000"/>
          </a:bodyPr>
          <a:lstStyle/>
          <a:p>
            <a:r>
              <a:rPr lang="en-US" dirty="0" smtClean="0"/>
              <a:t>Sarah Cox</a:t>
            </a:r>
          </a:p>
          <a:p>
            <a:r>
              <a:rPr lang="en-US" dirty="0" smtClean="0"/>
              <a:t>Title V CYSHN Coordinator</a:t>
            </a:r>
            <a:endParaRPr lang="en-US" dirty="0"/>
          </a:p>
        </p:txBody>
      </p:sp>
    </p:spTree>
    <p:extLst>
      <p:ext uri="{BB962C8B-B14F-4D97-AF65-F5344CB8AC3E}">
        <p14:creationId xmlns:p14="http://schemas.microsoft.com/office/powerpoint/2010/main" val="3587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responded to the Discovery Survey continued…</a:t>
            </a:r>
            <a:endParaRPr lang="en-US" dirty="0"/>
          </a:p>
        </p:txBody>
      </p:sp>
      <p:graphicFrame>
        <p:nvGraphicFramePr>
          <p:cNvPr id="7" name="Content Placeholder 8" descr="Table showing the race/ethnicity break out by total population and survey respondents."/>
          <p:cNvGraphicFramePr>
            <a:graphicFrameLocks noGrp="1"/>
          </p:cNvGraphicFramePr>
          <p:nvPr>
            <p:ph idx="1"/>
            <p:extLst>
              <p:ext uri="{D42A27DB-BD31-4B8C-83A1-F6EECF244321}">
                <p14:modId xmlns:p14="http://schemas.microsoft.com/office/powerpoint/2010/main" val="285472872"/>
              </p:ext>
            </p:extLst>
          </p:nvPr>
        </p:nvGraphicFramePr>
        <p:xfrm>
          <a:off x="688909" y="1903445"/>
          <a:ext cx="5655908" cy="2687629"/>
        </p:xfrm>
        <a:graphic>
          <a:graphicData uri="http://schemas.openxmlformats.org/drawingml/2006/table">
            <a:tbl>
              <a:tblPr firstRow="1" bandRow="1">
                <a:tableStyleId>{5C22544A-7EE6-4342-B048-85BDC9FD1C3A}</a:tableStyleId>
              </a:tblPr>
              <a:tblGrid>
                <a:gridCol w="2739478">
                  <a:extLst>
                    <a:ext uri="{9D8B030D-6E8A-4147-A177-3AD203B41FA5}">
                      <a16:colId xmlns:a16="http://schemas.microsoft.com/office/drawing/2014/main" val="2454283285"/>
                    </a:ext>
                  </a:extLst>
                </a:gridCol>
                <a:gridCol w="1458215">
                  <a:extLst>
                    <a:ext uri="{9D8B030D-6E8A-4147-A177-3AD203B41FA5}">
                      <a16:colId xmlns:a16="http://schemas.microsoft.com/office/drawing/2014/main" val="2552199947"/>
                    </a:ext>
                  </a:extLst>
                </a:gridCol>
                <a:gridCol w="1458215">
                  <a:extLst>
                    <a:ext uri="{9D8B030D-6E8A-4147-A177-3AD203B41FA5}">
                      <a16:colId xmlns:a16="http://schemas.microsoft.com/office/drawing/2014/main" val="1492317057"/>
                    </a:ext>
                  </a:extLst>
                </a:gridCol>
              </a:tblGrid>
              <a:tr h="988554">
                <a:tc>
                  <a:txBody>
                    <a:bodyPr/>
                    <a:lstStyle/>
                    <a:p>
                      <a:r>
                        <a:rPr lang="en-US" dirty="0" smtClean="0">
                          <a:solidFill>
                            <a:schemeClr val="bg1"/>
                          </a:solidFill>
                        </a:rPr>
                        <a:t>Race*</a:t>
                      </a:r>
                      <a:endParaRPr lang="en-US" dirty="0">
                        <a:solidFill>
                          <a:schemeClr val="bg1"/>
                        </a:solidFill>
                      </a:endParaRPr>
                    </a:p>
                  </a:txBody>
                  <a:tcPr/>
                </a:tc>
                <a:tc>
                  <a:txBody>
                    <a:bodyPr/>
                    <a:lstStyle/>
                    <a:p>
                      <a:pPr algn="ctr"/>
                      <a:r>
                        <a:rPr lang="en-US" dirty="0" smtClean="0">
                          <a:solidFill>
                            <a:schemeClr val="bg1"/>
                          </a:solidFill>
                        </a:rPr>
                        <a:t>Total</a:t>
                      </a:r>
                      <a:r>
                        <a:rPr lang="en-US" baseline="0" dirty="0" smtClean="0">
                          <a:solidFill>
                            <a:schemeClr val="bg1"/>
                          </a:solidFill>
                        </a:rPr>
                        <a:t> Population, Minnesota</a:t>
                      </a:r>
                      <a:endParaRPr lang="en-US" dirty="0">
                        <a:solidFill>
                          <a:schemeClr val="bg1"/>
                        </a:solidFill>
                      </a:endParaRPr>
                    </a:p>
                  </a:txBody>
                  <a:tcPr/>
                </a:tc>
                <a:tc>
                  <a:txBody>
                    <a:bodyPr/>
                    <a:lstStyle/>
                    <a:p>
                      <a:pPr algn="ctr"/>
                      <a:r>
                        <a:rPr lang="en-US" dirty="0" smtClean="0">
                          <a:solidFill>
                            <a:schemeClr val="bg1"/>
                          </a:solidFill>
                        </a:rPr>
                        <a:t>Survey</a:t>
                      </a:r>
                    </a:p>
                    <a:p>
                      <a:pPr algn="ctr"/>
                      <a:r>
                        <a:rPr lang="en-US" dirty="0" smtClean="0">
                          <a:solidFill>
                            <a:schemeClr val="bg1"/>
                          </a:solidFill>
                        </a:rPr>
                        <a:t>Respondents</a:t>
                      </a:r>
                      <a:endParaRPr lang="en-US" dirty="0">
                        <a:solidFill>
                          <a:schemeClr val="bg1"/>
                        </a:solidFill>
                      </a:endParaRPr>
                    </a:p>
                  </a:txBody>
                  <a:tcPr/>
                </a:tc>
                <a:extLst>
                  <a:ext uri="{0D108BD9-81ED-4DB2-BD59-A6C34878D82A}">
                    <a16:rowId xmlns:a16="http://schemas.microsoft.com/office/drawing/2014/main" val="3576296066"/>
                  </a:ext>
                </a:extLst>
              </a:tr>
              <a:tr h="339815">
                <a:tc>
                  <a:txBody>
                    <a:bodyPr/>
                    <a:lstStyle/>
                    <a:p>
                      <a:pPr algn="l" fontAlgn="t"/>
                      <a:r>
                        <a:rPr lang="en-US" sz="2000" b="0" i="0" u="none" strike="noStrike" dirty="0">
                          <a:solidFill>
                            <a:schemeClr val="tx1"/>
                          </a:solidFill>
                          <a:effectLst/>
                          <a:latin typeface="Calibri" panose="020F0502020204030204" pitchFamily="34" charset="0"/>
                        </a:rPr>
                        <a:t>African American/Black</a:t>
                      </a:r>
                    </a:p>
                  </a:txBody>
                  <a:tcPr marL="9525" marR="9525" marT="9525" marB="0"/>
                </a:tc>
                <a:tc>
                  <a:txBody>
                    <a:bodyPr/>
                    <a:lstStyle/>
                    <a:p>
                      <a:pPr algn="ctr" fontAlgn="b"/>
                      <a:r>
                        <a:rPr lang="en-US" sz="2000" b="0" i="0" u="none" strike="noStrike" dirty="0" smtClean="0">
                          <a:solidFill>
                            <a:schemeClr val="tx1"/>
                          </a:solidFill>
                          <a:effectLst/>
                          <a:latin typeface="Calibri" panose="020F0502020204030204" pitchFamily="34" charset="0"/>
                        </a:rPr>
                        <a:t>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724652574"/>
                  </a:ext>
                </a:extLst>
              </a:tr>
              <a:tr h="339815">
                <a:tc>
                  <a:txBody>
                    <a:bodyPr/>
                    <a:lstStyle/>
                    <a:p>
                      <a:pPr algn="l" fontAlgn="b"/>
                      <a:r>
                        <a:rPr lang="en-US" sz="2000" b="0" i="0" u="none" strike="noStrike" dirty="0">
                          <a:solidFill>
                            <a:schemeClr val="tx1"/>
                          </a:solidFill>
                          <a:effectLst/>
                          <a:latin typeface="Calibri" panose="020F0502020204030204" pitchFamily="34" charset="0"/>
                        </a:rPr>
                        <a:t>American </a:t>
                      </a:r>
                      <a:r>
                        <a:rPr lang="en-US" sz="2000" b="0" i="0" u="none" strike="noStrike" dirty="0" smtClean="0">
                          <a:solidFill>
                            <a:schemeClr val="tx1"/>
                          </a:solidFill>
                          <a:effectLst/>
                          <a:latin typeface="Calibri" panose="020F0502020204030204" pitchFamily="34" charset="0"/>
                        </a:rPr>
                        <a:t>Indian</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smtClean="0">
                          <a:solidFill>
                            <a:schemeClr val="tx1"/>
                          </a:solidFill>
                          <a:effectLst/>
                          <a:latin typeface="Calibri" panose="020F0502020204030204" pitchFamily="34" charset="0"/>
                        </a:rPr>
                        <a:t>1%</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819658373"/>
                  </a:ext>
                </a:extLst>
              </a:tr>
              <a:tr h="339815">
                <a:tc>
                  <a:txBody>
                    <a:bodyPr/>
                    <a:lstStyle/>
                    <a:p>
                      <a:pPr algn="l" fontAlgn="b"/>
                      <a:r>
                        <a:rPr lang="en-US" sz="2000" b="0" i="0" u="none" strike="noStrike">
                          <a:solidFill>
                            <a:schemeClr val="tx1"/>
                          </a:solidFill>
                          <a:effectLst/>
                          <a:latin typeface="Calibri" panose="020F0502020204030204" pitchFamily="34" charset="0"/>
                        </a:rPr>
                        <a:t>Asian/Pacific Islander</a:t>
                      </a:r>
                    </a:p>
                  </a:txBody>
                  <a:tcPr marL="9525" marR="9525" marT="9525" marB="0" anchor="b"/>
                </a:tc>
                <a:tc>
                  <a:txBody>
                    <a:bodyPr/>
                    <a:lstStyle/>
                    <a:p>
                      <a:pPr algn="ctr" fontAlgn="b"/>
                      <a:r>
                        <a:rPr lang="en-US" sz="2000" b="0" i="0" u="none" strike="noStrike" dirty="0" smtClean="0">
                          <a:solidFill>
                            <a:schemeClr val="tx1"/>
                          </a:solidFill>
                          <a:effectLst/>
                          <a:latin typeface="Calibri" panose="020F0502020204030204" pitchFamily="34" charset="0"/>
                        </a:rPr>
                        <a:t>5%</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smtClean="0">
                          <a:solidFill>
                            <a:schemeClr val="tx1"/>
                          </a:solidFill>
                          <a:effectLst/>
                          <a:latin typeface="Calibri" panose="020F0502020204030204" pitchFamily="34" charset="0"/>
                        </a:rPr>
                        <a:t>2%</a:t>
                      </a:r>
                      <a:endParaRPr lang="en-US" sz="20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0511393"/>
                  </a:ext>
                </a:extLst>
              </a:tr>
              <a:tr h="339815">
                <a:tc>
                  <a:txBody>
                    <a:bodyPr/>
                    <a:lstStyle/>
                    <a:p>
                      <a:pPr algn="l" fontAlgn="b"/>
                      <a:r>
                        <a:rPr lang="en-US" sz="2000" b="0" i="0" u="none" strike="noStrike">
                          <a:solidFill>
                            <a:schemeClr val="tx1"/>
                          </a:solidFill>
                          <a:effectLst/>
                          <a:latin typeface="Calibri" panose="020F0502020204030204" pitchFamily="34" charset="0"/>
                        </a:rPr>
                        <a:t>Hispanic/Latinx</a:t>
                      </a:r>
                    </a:p>
                  </a:txBody>
                  <a:tcPr marL="9525" marR="9525" marT="9525" marB="0" anchor="b"/>
                </a:tc>
                <a:tc>
                  <a:txBody>
                    <a:bodyPr/>
                    <a:lstStyle/>
                    <a:p>
                      <a:pPr algn="ctr" fontAlgn="b"/>
                      <a:r>
                        <a:rPr lang="en-US" sz="2000" b="0" i="0" u="none" strike="noStrike" dirty="0" smtClean="0">
                          <a:solidFill>
                            <a:schemeClr val="tx1"/>
                          </a:solidFill>
                          <a:effectLst/>
                          <a:latin typeface="Calibri" panose="020F0502020204030204" pitchFamily="34" charset="0"/>
                        </a:rPr>
                        <a:t>5%</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707809186"/>
                  </a:ext>
                </a:extLst>
              </a:tr>
              <a:tr h="339815">
                <a:tc>
                  <a:txBody>
                    <a:bodyPr/>
                    <a:lstStyle/>
                    <a:p>
                      <a:pPr algn="l" fontAlgn="b"/>
                      <a:r>
                        <a:rPr lang="en-US" sz="2000" b="0" i="0" u="none" strike="noStrike" dirty="0">
                          <a:solidFill>
                            <a:schemeClr val="tx1"/>
                          </a:solidFill>
                          <a:effectLst/>
                          <a:latin typeface="Calibri" panose="020F0502020204030204" pitchFamily="34" charset="0"/>
                        </a:rPr>
                        <a:t>White (non-Hispanic)</a:t>
                      </a:r>
                    </a:p>
                  </a:txBody>
                  <a:tcPr marL="9525" marR="9525" marT="9525" marB="0" anchor="b"/>
                </a:tc>
                <a:tc>
                  <a:txBody>
                    <a:bodyPr/>
                    <a:lstStyle/>
                    <a:p>
                      <a:pPr algn="ctr" fontAlgn="b"/>
                      <a:r>
                        <a:rPr lang="en-US" sz="2000" b="0" i="0" u="none" strike="noStrike" dirty="0" smtClean="0">
                          <a:solidFill>
                            <a:schemeClr val="tx1"/>
                          </a:solidFill>
                          <a:effectLst/>
                          <a:latin typeface="Calibri" panose="020F0502020204030204" pitchFamily="34" charset="0"/>
                        </a:rPr>
                        <a:t>81%</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smtClean="0">
                          <a:solidFill>
                            <a:schemeClr val="tx1"/>
                          </a:solidFill>
                          <a:effectLst/>
                          <a:latin typeface="Calibri" panose="020F0502020204030204" pitchFamily="34" charset="0"/>
                        </a:rPr>
                        <a:t>78%</a:t>
                      </a:r>
                      <a:endParaRPr lang="en-US" sz="20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6896043"/>
                  </a:ext>
                </a:extLst>
              </a:tr>
            </a:tbl>
          </a:graphicData>
        </a:graphic>
      </p:graphicFrame>
      <p:sp>
        <p:nvSpPr>
          <p:cNvPr id="8" name="TextBox 7"/>
          <p:cNvSpPr txBox="1"/>
          <p:nvPr/>
        </p:nvSpPr>
        <p:spPr>
          <a:xfrm>
            <a:off x="7475648" y="4384801"/>
            <a:ext cx="4047658" cy="461665"/>
          </a:xfrm>
          <a:prstGeom prst="rect">
            <a:avLst/>
          </a:prstGeom>
          <a:solidFill>
            <a:schemeClr val="bg1">
              <a:lumMod val="95000"/>
            </a:schemeClr>
          </a:solidFill>
          <a:ln>
            <a:solidFill>
              <a:schemeClr val="tx1"/>
            </a:solidFill>
          </a:ln>
        </p:spPr>
        <p:txBody>
          <a:bodyPr wrap="square" rtlCol="0">
            <a:spAutoFit/>
          </a:bodyPr>
          <a:lstStyle/>
          <a:p>
            <a:pPr algn="ctr"/>
            <a:r>
              <a:rPr lang="en-US" sz="2400" b="1" dirty="0" smtClean="0"/>
              <a:t>5% identified as LGBTQ</a:t>
            </a:r>
            <a:endParaRPr lang="en-US" sz="2400" b="1" dirty="0"/>
          </a:p>
        </p:txBody>
      </p:sp>
      <p:sp>
        <p:nvSpPr>
          <p:cNvPr id="9" name="TextBox 8"/>
          <p:cNvSpPr txBox="1"/>
          <p:nvPr/>
        </p:nvSpPr>
        <p:spPr>
          <a:xfrm>
            <a:off x="7108371" y="6208939"/>
            <a:ext cx="6139542" cy="523220"/>
          </a:xfrm>
          <a:prstGeom prst="rect">
            <a:avLst/>
          </a:prstGeom>
          <a:noFill/>
        </p:spPr>
        <p:txBody>
          <a:bodyPr wrap="square" rtlCol="0">
            <a:spAutoFit/>
          </a:bodyPr>
          <a:lstStyle/>
          <a:p>
            <a:r>
              <a:rPr lang="en-US" sz="1400" i="1" dirty="0" smtClean="0"/>
              <a:t>*Columns for race do not total 100%; do not include those who did </a:t>
            </a:r>
          </a:p>
          <a:p>
            <a:r>
              <a:rPr lang="en-US" sz="1400" i="1" dirty="0" smtClean="0"/>
              <a:t>not respond for the survey (10%) and two or more races identified</a:t>
            </a:r>
            <a:endParaRPr lang="en-US" sz="1400" i="1" dirty="0"/>
          </a:p>
        </p:txBody>
      </p:sp>
      <p:grpSp>
        <p:nvGrpSpPr>
          <p:cNvPr id="10" name="Group 9" descr="icon of a group of 5 people"/>
          <p:cNvGrpSpPr/>
          <p:nvPr/>
        </p:nvGrpSpPr>
        <p:grpSpPr>
          <a:xfrm>
            <a:off x="2515146" y="4708635"/>
            <a:ext cx="1844837" cy="1395911"/>
            <a:chOff x="122238" y="-1401763"/>
            <a:chExt cx="1370013" cy="1036637"/>
          </a:xfrm>
          <a:solidFill>
            <a:schemeClr val="tx1"/>
          </a:solidFill>
        </p:grpSpPr>
        <p:sp>
          <p:nvSpPr>
            <p:cNvPr id="11" name="Freeform 35"/>
            <p:cNvSpPr>
              <a:spLocks/>
            </p:cNvSpPr>
            <p:nvPr/>
          </p:nvSpPr>
          <p:spPr bwMode="auto">
            <a:xfrm>
              <a:off x="1093788" y="-1184275"/>
              <a:ext cx="30163" cy="26987"/>
            </a:xfrm>
            <a:custGeom>
              <a:avLst/>
              <a:gdLst>
                <a:gd name="T0" fmla="*/ 0 w 11"/>
                <a:gd name="T1" fmla="*/ 9 h 10"/>
                <a:gd name="T2" fmla="*/ 8 w 11"/>
                <a:gd name="T3" fmla="*/ 10 h 10"/>
                <a:gd name="T4" fmla="*/ 11 w 11"/>
                <a:gd name="T5" fmla="*/ 0 h 10"/>
                <a:gd name="T6" fmla="*/ 8 w 11"/>
                <a:gd name="T7" fmla="*/ 3 h 10"/>
                <a:gd name="T8" fmla="*/ 0 w 11"/>
                <a:gd name="T9" fmla="*/ 9 h 10"/>
              </a:gdLst>
              <a:ahLst/>
              <a:cxnLst>
                <a:cxn ang="0">
                  <a:pos x="T0" y="T1"/>
                </a:cxn>
                <a:cxn ang="0">
                  <a:pos x="T2" y="T3"/>
                </a:cxn>
                <a:cxn ang="0">
                  <a:pos x="T4" y="T5"/>
                </a:cxn>
                <a:cxn ang="0">
                  <a:pos x="T6" y="T7"/>
                </a:cxn>
                <a:cxn ang="0">
                  <a:pos x="T8" y="T9"/>
                </a:cxn>
              </a:cxnLst>
              <a:rect l="0" t="0" r="r" b="b"/>
              <a:pathLst>
                <a:path w="11" h="10">
                  <a:moveTo>
                    <a:pt x="0" y="9"/>
                  </a:moveTo>
                  <a:cubicBezTo>
                    <a:pt x="3" y="9"/>
                    <a:pt x="6" y="10"/>
                    <a:pt x="8" y="10"/>
                  </a:cubicBezTo>
                  <a:cubicBezTo>
                    <a:pt x="11" y="0"/>
                    <a:pt x="11" y="0"/>
                    <a:pt x="11" y="0"/>
                  </a:cubicBezTo>
                  <a:cubicBezTo>
                    <a:pt x="10" y="1"/>
                    <a:pt x="9" y="2"/>
                    <a:pt x="8" y="3"/>
                  </a:cubicBezTo>
                  <a:cubicBezTo>
                    <a:pt x="6" y="5"/>
                    <a:pt x="3"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6"/>
            <p:cNvSpPr>
              <a:spLocks/>
            </p:cNvSpPr>
            <p:nvPr/>
          </p:nvSpPr>
          <p:spPr bwMode="auto">
            <a:xfrm>
              <a:off x="231776" y="-1401763"/>
              <a:ext cx="142875" cy="146050"/>
            </a:xfrm>
            <a:custGeom>
              <a:avLst/>
              <a:gdLst>
                <a:gd name="T0" fmla="*/ 0 w 51"/>
                <a:gd name="T1" fmla="*/ 30 h 52"/>
                <a:gd name="T2" fmla="*/ 0 w 51"/>
                <a:gd name="T3" fmla="*/ 31 h 52"/>
                <a:gd name="T4" fmla="*/ 1 w 51"/>
                <a:gd name="T5" fmla="*/ 32 h 52"/>
                <a:gd name="T6" fmla="*/ 1 w 51"/>
                <a:gd name="T7" fmla="*/ 34 h 52"/>
                <a:gd name="T8" fmla="*/ 1 w 51"/>
                <a:gd name="T9" fmla="*/ 35 h 52"/>
                <a:gd name="T10" fmla="*/ 2 w 51"/>
                <a:gd name="T11" fmla="*/ 36 h 52"/>
                <a:gd name="T12" fmla="*/ 2 w 51"/>
                <a:gd name="T13" fmla="*/ 37 h 52"/>
                <a:gd name="T14" fmla="*/ 3 w 51"/>
                <a:gd name="T15" fmla="*/ 38 h 52"/>
                <a:gd name="T16" fmla="*/ 4 w 51"/>
                <a:gd name="T17" fmla="*/ 39 h 52"/>
                <a:gd name="T18" fmla="*/ 4 w 51"/>
                <a:gd name="T19" fmla="*/ 40 h 52"/>
                <a:gd name="T20" fmla="*/ 5 w 51"/>
                <a:gd name="T21" fmla="*/ 41 h 52"/>
                <a:gd name="T22" fmla="*/ 6 w 51"/>
                <a:gd name="T23" fmla="*/ 42 h 52"/>
                <a:gd name="T24" fmla="*/ 7 w 51"/>
                <a:gd name="T25" fmla="*/ 43 h 52"/>
                <a:gd name="T26" fmla="*/ 8 w 51"/>
                <a:gd name="T27" fmla="*/ 44 h 52"/>
                <a:gd name="T28" fmla="*/ 8 w 51"/>
                <a:gd name="T29" fmla="*/ 45 h 52"/>
                <a:gd name="T30" fmla="*/ 10 w 51"/>
                <a:gd name="T31" fmla="*/ 46 h 52"/>
                <a:gd name="T32" fmla="*/ 10 w 51"/>
                <a:gd name="T33" fmla="*/ 46 h 52"/>
                <a:gd name="T34" fmla="*/ 12 w 51"/>
                <a:gd name="T35" fmla="*/ 47 h 52"/>
                <a:gd name="T36" fmla="*/ 12 w 51"/>
                <a:gd name="T37" fmla="*/ 48 h 52"/>
                <a:gd name="T38" fmla="*/ 14 w 51"/>
                <a:gd name="T39" fmla="*/ 49 h 52"/>
                <a:gd name="T40" fmla="*/ 15 w 51"/>
                <a:gd name="T41" fmla="*/ 49 h 52"/>
                <a:gd name="T42" fmla="*/ 16 w 51"/>
                <a:gd name="T43" fmla="*/ 50 h 52"/>
                <a:gd name="T44" fmla="*/ 17 w 51"/>
                <a:gd name="T45" fmla="*/ 50 h 52"/>
                <a:gd name="T46" fmla="*/ 18 w 51"/>
                <a:gd name="T47" fmla="*/ 51 h 52"/>
                <a:gd name="T48" fmla="*/ 19 w 51"/>
                <a:gd name="T49" fmla="*/ 51 h 52"/>
                <a:gd name="T50" fmla="*/ 21 w 51"/>
                <a:gd name="T51" fmla="*/ 51 h 52"/>
                <a:gd name="T52" fmla="*/ 22 w 51"/>
                <a:gd name="T53" fmla="*/ 51 h 52"/>
                <a:gd name="T54" fmla="*/ 23 w 51"/>
                <a:gd name="T55" fmla="*/ 52 h 52"/>
                <a:gd name="T56" fmla="*/ 24 w 51"/>
                <a:gd name="T57" fmla="*/ 52 h 52"/>
                <a:gd name="T58" fmla="*/ 26 w 51"/>
                <a:gd name="T59" fmla="*/ 52 h 52"/>
                <a:gd name="T60" fmla="*/ 26 w 51"/>
                <a:gd name="T61" fmla="*/ 52 h 52"/>
                <a:gd name="T62" fmla="*/ 42 w 51"/>
                <a:gd name="T63" fmla="*/ 46 h 52"/>
                <a:gd name="T64" fmla="*/ 47 w 51"/>
                <a:gd name="T65" fmla="*/ 40 h 52"/>
                <a:gd name="T66" fmla="*/ 50 w 51"/>
                <a:gd name="T67" fmla="*/ 34 h 52"/>
                <a:gd name="T68" fmla="*/ 51 w 51"/>
                <a:gd name="T69" fmla="*/ 32 h 52"/>
                <a:gd name="T70" fmla="*/ 51 w 51"/>
                <a:gd name="T71" fmla="*/ 28 h 52"/>
                <a:gd name="T72" fmla="*/ 51 w 51"/>
                <a:gd name="T73" fmla="*/ 26 h 52"/>
                <a:gd name="T74" fmla="*/ 51 w 51"/>
                <a:gd name="T75" fmla="*/ 24 h 52"/>
                <a:gd name="T76" fmla="*/ 51 w 51"/>
                <a:gd name="T77" fmla="*/ 20 h 52"/>
                <a:gd name="T78" fmla="*/ 50 w 51"/>
                <a:gd name="T79" fmla="*/ 18 h 52"/>
                <a:gd name="T80" fmla="*/ 49 w 51"/>
                <a:gd name="T81" fmla="*/ 15 h 52"/>
                <a:gd name="T82" fmla="*/ 45 w 51"/>
                <a:gd name="T83" fmla="*/ 10 h 52"/>
                <a:gd name="T84" fmla="*/ 41 w 51"/>
                <a:gd name="T85" fmla="*/ 6 h 52"/>
                <a:gd name="T86" fmla="*/ 33 w 51"/>
                <a:gd name="T87" fmla="*/ 1 h 52"/>
                <a:gd name="T88" fmla="*/ 30 w 51"/>
                <a:gd name="T89" fmla="*/ 1 h 52"/>
                <a:gd name="T90" fmla="*/ 26 w 51"/>
                <a:gd name="T91" fmla="*/ 0 h 52"/>
                <a:gd name="T92" fmla="*/ 21 w 51"/>
                <a:gd name="T93" fmla="*/ 1 h 52"/>
                <a:gd name="T94" fmla="*/ 14 w 51"/>
                <a:gd name="T95" fmla="*/ 3 h 52"/>
                <a:gd name="T96" fmla="*/ 10 w 51"/>
                <a:gd name="T97" fmla="*/ 6 h 52"/>
                <a:gd name="T98" fmla="*/ 8 w 51"/>
                <a:gd name="T99" fmla="*/ 8 h 52"/>
                <a:gd name="T100" fmla="*/ 5 w 51"/>
                <a:gd name="T101" fmla="*/ 11 h 52"/>
                <a:gd name="T102" fmla="*/ 0 w 51"/>
                <a:gd name="T103" fmla="*/ 26 h 52"/>
                <a:gd name="T104" fmla="*/ 0 w 51"/>
                <a:gd name="T105" fmla="*/ 29 h 52"/>
                <a:gd name="T106" fmla="*/ 0 w 51"/>
                <a:gd name="T10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52">
                  <a:moveTo>
                    <a:pt x="0" y="30"/>
                  </a:moveTo>
                  <a:cubicBezTo>
                    <a:pt x="0" y="30"/>
                    <a:pt x="0" y="31"/>
                    <a:pt x="0" y="31"/>
                  </a:cubicBezTo>
                  <a:cubicBezTo>
                    <a:pt x="1" y="32"/>
                    <a:pt x="1" y="32"/>
                    <a:pt x="1" y="32"/>
                  </a:cubicBezTo>
                  <a:cubicBezTo>
                    <a:pt x="1" y="33"/>
                    <a:pt x="1" y="33"/>
                    <a:pt x="1" y="34"/>
                  </a:cubicBezTo>
                  <a:cubicBezTo>
                    <a:pt x="1" y="34"/>
                    <a:pt x="1" y="34"/>
                    <a:pt x="1" y="35"/>
                  </a:cubicBezTo>
                  <a:cubicBezTo>
                    <a:pt x="2" y="35"/>
                    <a:pt x="2" y="35"/>
                    <a:pt x="2" y="36"/>
                  </a:cubicBezTo>
                  <a:cubicBezTo>
                    <a:pt x="2" y="36"/>
                    <a:pt x="2" y="36"/>
                    <a:pt x="2" y="37"/>
                  </a:cubicBezTo>
                  <a:cubicBezTo>
                    <a:pt x="3" y="37"/>
                    <a:pt x="3" y="38"/>
                    <a:pt x="3" y="38"/>
                  </a:cubicBezTo>
                  <a:cubicBezTo>
                    <a:pt x="3" y="38"/>
                    <a:pt x="3" y="39"/>
                    <a:pt x="4" y="39"/>
                  </a:cubicBezTo>
                  <a:cubicBezTo>
                    <a:pt x="4" y="39"/>
                    <a:pt x="4" y="40"/>
                    <a:pt x="4" y="40"/>
                  </a:cubicBezTo>
                  <a:cubicBezTo>
                    <a:pt x="5" y="40"/>
                    <a:pt x="5" y="41"/>
                    <a:pt x="5" y="41"/>
                  </a:cubicBezTo>
                  <a:cubicBezTo>
                    <a:pt x="5" y="41"/>
                    <a:pt x="6" y="42"/>
                    <a:pt x="6" y="42"/>
                  </a:cubicBezTo>
                  <a:cubicBezTo>
                    <a:pt x="6" y="42"/>
                    <a:pt x="6" y="43"/>
                    <a:pt x="7" y="43"/>
                  </a:cubicBezTo>
                  <a:cubicBezTo>
                    <a:pt x="7" y="43"/>
                    <a:pt x="7" y="44"/>
                    <a:pt x="8" y="44"/>
                  </a:cubicBezTo>
                  <a:cubicBezTo>
                    <a:pt x="8" y="44"/>
                    <a:pt x="8" y="45"/>
                    <a:pt x="8" y="45"/>
                  </a:cubicBezTo>
                  <a:cubicBezTo>
                    <a:pt x="9" y="45"/>
                    <a:pt x="9" y="45"/>
                    <a:pt x="10" y="46"/>
                  </a:cubicBezTo>
                  <a:cubicBezTo>
                    <a:pt x="10" y="46"/>
                    <a:pt x="10" y="46"/>
                    <a:pt x="10" y="46"/>
                  </a:cubicBezTo>
                  <a:cubicBezTo>
                    <a:pt x="11" y="47"/>
                    <a:pt x="11" y="47"/>
                    <a:pt x="12" y="47"/>
                  </a:cubicBezTo>
                  <a:cubicBezTo>
                    <a:pt x="12" y="47"/>
                    <a:pt x="12" y="48"/>
                    <a:pt x="12" y="48"/>
                  </a:cubicBezTo>
                  <a:cubicBezTo>
                    <a:pt x="13" y="48"/>
                    <a:pt x="13" y="48"/>
                    <a:pt x="14" y="49"/>
                  </a:cubicBezTo>
                  <a:cubicBezTo>
                    <a:pt x="14" y="49"/>
                    <a:pt x="14" y="49"/>
                    <a:pt x="15" y="49"/>
                  </a:cubicBezTo>
                  <a:cubicBezTo>
                    <a:pt x="15" y="49"/>
                    <a:pt x="15" y="49"/>
                    <a:pt x="16" y="50"/>
                  </a:cubicBezTo>
                  <a:cubicBezTo>
                    <a:pt x="16" y="50"/>
                    <a:pt x="17" y="50"/>
                    <a:pt x="17" y="50"/>
                  </a:cubicBezTo>
                  <a:cubicBezTo>
                    <a:pt x="17" y="50"/>
                    <a:pt x="18" y="50"/>
                    <a:pt x="18" y="51"/>
                  </a:cubicBezTo>
                  <a:cubicBezTo>
                    <a:pt x="19" y="51"/>
                    <a:pt x="19" y="51"/>
                    <a:pt x="19" y="51"/>
                  </a:cubicBezTo>
                  <a:cubicBezTo>
                    <a:pt x="20" y="51"/>
                    <a:pt x="20" y="51"/>
                    <a:pt x="21" y="51"/>
                  </a:cubicBezTo>
                  <a:cubicBezTo>
                    <a:pt x="21" y="51"/>
                    <a:pt x="21" y="51"/>
                    <a:pt x="22" y="51"/>
                  </a:cubicBezTo>
                  <a:cubicBezTo>
                    <a:pt x="22" y="51"/>
                    <a:pt x="23" y="52"/>
                    <a:pt x="23" y="52"/>
                  </a:cubicBezTo>
                  <a:cubicBezTo>
                    <a:pt x="23" y="52"/>
                    <a:pt x="24" y="52"/>
                    <a:pt x="24" y="52"/>
                  </a:cubicBezTo>
                  <a:cubicBezTo>
                    <a:pt x="25" y="52"/>
                    <a:pt x="25" y="52"/>
                    <a:pt x="26" y="52"/>
                  </a:cubicBezTo>
                  <a:cubicBezTo>
                    <a:pt x="26" y="52"/>
                    <a:pt x="26" y="52"/>
                    <a:pt x="26" y="52"/>
                  </a:cubicBezTo>
                  <a:cubicBezTo>
                    <a:pt x="32" y="52"/>
                    <a:pt x="37" y="49"/>
                    <a:pt x="42" y="46"/>
                  </a:cubicBezTo>
                  <a:cubicBezTo>
                    <a:pt x="44" y="44"/>
                    <a:pt x="45" y="42"/>
                    <a:pt x="47" y="40"/>
                  </a:cubicBezTo>
                  <a:cubicBezTo>
                    <a:pt x="48" y="38"/>
                    <a:pt x="49" y="36"/>
                    <a:pt x="50" y="34"/>
                  </a:cubicBezTo>
                  <a:cubicBezTo>
                    <a:pt x="50" y="33"/>
                    <a:pt x="50" y="33"/>
                    <a:pt x="51" y="32"/>
                  </a:cubicBezTo>
                  <a:cubicBezTo>
                    <a:pt x="51" y="31"/>
                    <a:pt x="51" y="29"/>
                    <a:pt x="51" y="28"/>
                  </a:cubicBezTo>
                  <a:cubicBezTo>
                    <a:pt x="51" y="28"/>
                    <a:pt x="51" y="27"/>
                    <a:pt x="51" y="26"/>
                  </a:cubicBezTo>
                  <a:cubicBezTo>
                    <a:pt x="51" y="26"/>
                    <a:pt x="51" y="25"/>
                    <a:pt x="51" y="24"/>
                  </a:cubicBezTo>
                  <a:cubicBezTo>
                    <a:pt x="51" y="23"/>
                    <a:pt x="51" y="21"/>
                    <a:pt x="51" y="20"/>
                  </a:cubicBezTo>
                  <a:cubicBezTo>
                    <a:pt x="50" y="19"/>
                    <a:pt x="50" y="19"/>
                    <a:pt x="50" y="18"/>
                  </a:cubicBezTo>
                  <a:cubicBezTo>
                    <a:pt x="50" y="17"/>
                    <a:pt x="49" y="16"/>
                    <a:pt x="49" y="15"/>
                  </a:cubicBezTo>
                  <a:cubicBezTo>
                    <a:pt x="48" y="13"/>
                    <a:pt x="47" y="12"/>
                    <a:pt x="45" y="10"/>
                  </a:cubicBezTo>
                  <a:cubicBezTo>
                    <a:pt x="44" y="8"/>
                    <a:pt x="43" y="7"/>
                    <a:pt x="41" y="6"/>
                  </a:cubicBezTo>
                  <a:cubicBezTo>
                    <a:pt x="38" y="4"/>
                    <a:pt x="36" y="2"/>
                    <a:pt x="33" y="1"/>
                  </a:cubicBezTo>
                  <a:cubicBezTo>
                    <a:pt x="32" y="1"/>
                    <a:pt x="31" y="1"/>
                    <a:pt x="30" y="1"/>
                  </a:cubicBezTo>
                  <a:cubicBezTo>
                    <a:pt x="29" y="0"/>
                    <a:pt x="27" y="0"/>
                    <a:pt x="26" y="0"/>
                  </a:cubicBezTo>
                  <a:cubicBezTo>
                    <a:pt x="24" y="0"/>
                    <a:pt x="22" y="0"/>
                    <a:pt x="21" y="1"/>
                  </a:cubicBezTo>
                  <a:cubicBezTo>
                    <a:pt x="18" y="1"/>
                    <a:pt x="16" y="2"/>
                    <a:pt x="14" y="3"/>
                  </a:cubicBezTo>
                  <a:cubicBezTo>
                    <a:pt x="13" y="4"/>
                    <a:pt x="11" y="5"/>
                    <a:pt x="10" y="6"/>
                  </a:cubicBezTo>
                  <a:cubicBezTo>
                    <a:pt x="9" y="7"/>
                    <a:pt x="9" y="7"/>
                    <a:pt x="8" y="8"/>
                  </a:cubicBezTo>
                  <a:cubicBezTo>
                    <a:pt x="7" y="9"/>
                    <a:pt x="6" y="10"/>
                    <a:pt x="5" y="11"/>
                  </a:cubicBezTo>
                  <a:cubicBezTo>
                    <a:pt x="2" y="15"/>
                    <a:pt x="0" y="20"/>
                    <a:pt x="0" y="26"/>
                  </a:cubicBezTo>
                  <a:cubicBezTo>
                    <a:pt x="0" y="27"/>
                    <a:pt x="0" y="28"/>
                    <a:pt x="0" y="29"/>
                  </a:cubicBezTo>
                  <a:cubicBezTo>
                    <a:pt x="0" y="29"/>
                    <a:pt x="0" y="29"/>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p:cNvSpPr>
            <p:nvPr/>
          </p:nvSpPr>
          <p:spPr bwMode="auto">
            <a:xfrm>
              <a:off x="122238" y="-1227138"/>
              <a:ext cx="360363" cy="708025"/>
            </a:xfrm>
            <a:custGeom>
              <a:avLst/>
              <a:gdLst>
                <a:gd name="T0" fmla="*/ 88 w 129"/>
                <a:gd name="T1" fmla="*/ 46 h 251"/>
                <a:gd name="T2" fmla="*/ 88 w 129"/>
                <a:gd name="T3" fmla="*/ 45 h 251"/>
                <a:gd name="T4" fmla="*/ 129 w 129"/>
                <a:gd name="T5" fmla="*/ 24 h 251"/>
                <a:gd name="T6" fmla="*/ 128 w 129"/>
                <a:gd name="T7" fmla="*/ 23 h 251"/>
                <a:gd name="T8" fmla="*/ 122 w 129"/>
                <a:gd name="T9" fmla="*/ 18 h 251"/>
                <a:gd name="T10" fmla="*/ 115 w 129"/>
                <a:gd name="T11" fmla="*/ 7 h 251"/>
                <a:gd name="T12" fmla="*/ 109 w 129"/>
                <a:gd name="T13" fmla="*/ 5 h 251"/>
                <a:gd name="T14" fmla="*/ 102 w 129"/>
                <a:gd name="T15" fmla="*/ 3 h 251"/>
                <a:gd name="T16" fmla="*/ 94 w 129"/>
                <a:gd name="T17" fmla="*/ 2 h 251"/>
                <a:gd name="T18" fmla="*/ 68 w 129"/>
                <a:gd name="T19" fmla="*/ 0 h 251"/>
                <a:gd name="T20" fmla="*/ 61 w 129"/>
                <a:gd name="T21" fmla="*/ 0 h 251"/>
                <a:gd name="T22" fmla="*/ 32 w 129"/>
                <a:gd name="T23" fmla="*/ 2 h 251"/>
                <a:gd name="T24" fmla="*/ 25 w 129"/>
                <a:gd name="T25" fmla="*/ 3 h 251"/>
                <a:gd name="T26" fmla="*/ 22 w 129"/>
                <a:gd name="T27" fmla="*/ 4 h 251"/>
                <a:gd name="T28" fmla="*/ 18 w 129"/>
                <a:gd name="T29" fmla="*/ 5 h 251"/>
                <a:gd name="T30" fmla="*/ 11 w 129"/>
                <a:gd name="T31" fmla="*/ 9 h 251"/>
                <a:gd name="T32" fmla="*/ 8 w 129"/>
                <a:gd name="T33" fmla="*/ 11 h 251"/>
                <a:gd name="T34" fmla="*/ 3 w 129"/>
                <a:gd name="T35" fmla="*/ 17 h 251"/>
                <a:gd name="T36" fmla="*/ 2 w 129"/>
                <a:gd name="T37" fmla="*/ 20 h 251"/>
                <a:gd name="T38" fmla="*/ 1 w 129"/>
                <a:gd name="T39" fmla="*/ 24 h 251"/>
                <a:gd name="T40" fmla="*/ 0 w 129"/>
                <a:gd name="T41" fmla="*/ 29 h 251"/>
                <a:gd name="T42" fmla="*/ 0 w 129"/>
                <a:gd name="T43" fmla="*/ 114 h 251"/>
                <a:gd name="T44" fmla="*/ 3 w 129"/>
                <a:gd name="T45" fmla="*/ 121 h 251"/>
                <a:gd name="T46" fmla="*/ 5 w 129"/>
                <a:gd name="T47" fmla="*/ 122 h 251"/>
                <a:gd name="T48" fmla="*/ 10 w 129"/>
                <a:gd name="T49" fmla="*/ 124 h 251"/>
                <a:gd name="T50" fmla="*/ 12 w 129"/>
                <a:gd name="T51" fmla="*/ 124 h 251"/>
                <a:gd name="T52" fmla="*/ 22 w 129"/>
                <a:gd name="T53" fmla="*/ 114 h 251"/>
                <a:gd name="T54" fmla="*/ 22 w 129"/>
                <a:gd name="T55" fmla="*/ 39 h 251"/>
                <a:gd name="T56" fmla="*/ 22 w 129"/>
                <a:gd name="T57" fmla="*/ 39 h 251"/>
                <a:gd name="T58" fmla="*/ 22 w 129"/>
                <a:gd name="T59" fmla="*/ 39 h 251"/>
                <a:gd name="T60" fmla="*/ 22 w 129"/>
                <a:gd name="T61" fmla="*/ 38 h 251"/>
                <a:gd name="T62" fmla="*/ 23 w 129"/>
                <a:gd name="T63" fmla="*/ 37 h 251"/>
                <a:gd name="T64" fmla="*/ 24 w 129"/>
                <a:gd name="T65" fmla="*/ 36 h 251"/>
                <a:gd name="T66" fmla="*/ 25 w 129"/>
                <a:gd name="T67" fmla="*/ 36 h 251"/>
                <a:gd name="T68" fmla="*/ 27 w 129"/>
                <a:gd name="T69" fmla="*/ 36 h 251"/>
                <a:gd name="T70" fmla="*/ 28 w 129"/>
                <a:gd name="T71" fmla="*/ 38 h 251"/>
                <a:gd name="T72" fmla="*/ 29 w 129"/>
                <a:gd name="T73" fmla="*/ 39 h 251"/>
                <a:gd name="T74" fmla="*/ 29 w 129"/>
                <a:gd name="T75" fmla="*/ 39 h 251"/>
                <a:gd name="T76" fmla="*/ 29 w 129"/>
                <a:gd name="T77" fmla="*/ 235 h 251"/>
                <a:gd name="T78" fmla="*/ 29 w 129"/>
                <a:gd name="T79" fmla="*/ 235 h 251"/>
                <a:gd name="T80" fmla="*/ 30 w 129"/>
                <a:gd name="T81" fmla="*/ 242 h 251"/>
                <a:gd name="T82" fmla="*/ 32 w 129"/>
                <a:gd name="T83" fmla="*/ 244 h 251"/>
                <a:gd name="T84" fmla="*/ 33 w 129"/>
                <a:gd name="T85" fmla="*/ 246 h 251"/>
                <a:gd name="T86" fmla="*/ 35 w 129"/>
                <a:gd name="T87" fmla="*/ 248 h 251"/>
                <a:gd name="T88" fmla="*/ 40 w 129"/>
                <a:gd name="T89" fmla="*/ 251 h 251"/>
                <a:gd name="T90" fmla="*/ 45 w 129"/>
                <a:gd name="T91" fmla="*/ 251 h 251"/>
                <a:gd name="T92" fmla="*/ 61 w 129"/>
                <a:gd name="T93" fmla="*/ 235 h 251"/>
                <a:gd name="T94" fmla="*/ 61 w 129"/>
                <a:gd name="T95" fmla="*/ 235 h 251"/>
                <a:gd name="T96" fmla="*/ 61 w 129"/>
                <a:gd name="T97" fmla="*/ 135 h 251"/>
                <a:gd name="T98" fmla="*/ 62 w 129"/>
                <a:gd name="T99" fmla="*/ 133 h 251"/>
                <a:gd name="T100" fmla="*/ 63 w 129"/>
                <a:gd name="T101" fmla="*/ 132 h 251"/>
                <a:gd name="T102" fmla="*/ 65 w 129"/>
                <a:gd name="T103" fmla="*/ 131 h 251"/>
                <a:gd name="T104" fmla="*/ 66 w 129"/>
                <a:gd name="T105" fmla="*/ 132 h 251"/>
                <a:gd name="T106" fmla="*/ 88 w 129"/>
                <a:gd name="T107" fmla="*/ 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51">
                  <a:moveTo>
                    <a:pt x="88" y="46"/>
                  </a:moveTo>
                  <a:cubicBezTo>
                    <a:pt x="88" y="45"/>
                    <a:pt x="88" y="45"/>
                    <a:pt x="88" y="45"/>
                  </a:cubicBezTo>
                  <a:cubicBezTo>
                    <a:pt x="93" y="30"/>
                    <a:pt x="110" y="26"/>
                    <a:pt x="129" y="24"/>
                  </a:cubicBezTo>
                  <a:cubicBezTo>
                    <a:pt x="128" y="24"/>
                    <a:pt x="128" y="23"/>
                    <a:pt x="128" y="23"/>
                  </a:cubicBezTo>
                  <a:cubicBezTo>
                    <a:pt x="126" y="21"/>
                    <a:pt x="124" y="20"/>
                    <a:pt x="122" y="18"/>
                  </a:cubicBezTo>
                  <a:cubicBezTo>
                    <a:pt x="119" y="15"/>
                    <a:pt x="117" y="11"/>
                    <a:pt x="115" y="7"/>
                  </a:cubicBezTo>
                  <a:cubicBezTo>
                    <a:pt x="113" y="6"/>
                    <a:pt x="111" y="5"/>
                    <a:pt x="109" y="5"/>
                  </a:cubicBezTo>
                  <a:cubicBezTo>
                    <a:pt x="107" y="4"/>
                    <a:pt x="105" y="3"/>
                    <a:pt x="102" y="3"/>
                  </a:cubicBezTo>
                  <a:cubicBezTo>
                    <a:pt x="100" y="2"/>
                    <a:pt x="97" y="2"/>
                    <a:pt x="94" y="2"/>
                  </a:cubicBezTo>
                  <a:cubicBezTo>
                    <a:pt x="86" y="1"/>
                    <a:pt x="77" y="0"/>
                    <a:pt x="68" y="0"/>
                  </a:cubicBezTo>
                  <a:cubicBezTo>
                    <a:pt x="61" y="0"/>
                    <a:pt x="61" y="0"/>
                    <a:pt x="61" y="0"/>
                  </a:cubicBezTo>
                  <a:cubicBezTo>
                    <a:pt x="51" y="0"/>
                    <a:pt x="41" y="1"/>
                    <a:pt x="32" y="2"/>
                  </a:cubicBezTo>
                  <a:cubicBezTo>
                    <a:pt x="30" y="2"/>
                    <a:pt x="27" y="3"/>
                    <a:pt x="25" y="3"/>
                  </a:cubicBezTo>
                  <a:cubicBezTo>
                    <a:pt x="24" y="4"/>
                    <a:pt x="23" y="4"/>
                    <a:pt x="22" y="4"/>
                  </a:cubicBezTo>
                  <a:cubicBezTo>
                    <a:pt x="21" y="4"/>
                    <a:pt x="19" y="5"/>
                    <a:pt x="18" y="5"/>
                  </a:cubicBezTo>
                  <a:cubicBezTo>
                    <a:pt x="15" y="6"/>
                    <a:pt x="13" y="8"/>
                    <a:pt x="11" y="9"/>
                  </a:cubicBezTo>
                  <a:cubicBezTo>
                    <a:pt x="10" y="10"/>
                    <a:pt x="9" y="10"/>
                    <a:pt x="8" y="11"/>
                  </a:cubicBezTo>
                  <a:cubicBezTo>
                    <a:pt x="6" y="13"/>
                    <a:pt x="4" y="15"/>
                    <a:pt x="3" y="17"/>
                  </a:cubicBezTo>
                  <a:cubicBezTo>
                    <a:pt x="2" y="18"/>
                    <a:pt x="2" y="19"/>
                    <a:pt x="2" y="20"/>
                  </a:cubicBezTo>
                  <a:cubicBezTo>
                    <a:pt x="1" y="22"/>
                    <a:pt x="1" y="23"/>
                    <a:pt x="1" y="24"/>
                  </a:cubicBezTo>
                  <a:cubicBezTo>
                    <a:pt x="0" y="26"/>
                    <a:pt x="0" y="27"/>
                    <a:pt x="0" y="29"/>
                  </a:cubicBezTo>
                  <a:cubicBezTo>
                    <a:pt x="0" y="114"/>
                    <a:pt x="0" y="114"/>
                    <a:pt x="0" y="114"/>
                  </a:cubicBezTo>
                  <a:cubicBezTo>
                    <a:pt x="0" y="117"/>
                    <a:pt x="1" y="119"/>
                    <a:pt x="3" y="121"/>
                  </a:cubicBezTo>
                  <a:cubicBezTo>
                    <a:pt x="4" y="121"/>
                    <a:pt x="4" y="122"/>
                    <a:pt x="5" y="122"/>
                  </a:cubicBezTo>
                  <a:cubicBezTo>
                    <a:pt x="6" y="123"/>
                    <a:pt x="8" y="124"/>
                    <a:pt x="10" y="124"/>
                  </a:cubicBezTo>
                  <a:cubicBezTo>
                    <a:pt x="12" y="124"/>
                    <a:pt x="12" y="124"/>
                    <a:pt x="12" y="124"/>
                  </a:cubicBezTo>
                  <a:cubicBezTo>
                    <a:pt x="18" y="124"/>
                    <a:pt x="22" y="119"/>
                    <a:pt x="22" y="114"/>
                  </a:cubicBezTo>
                  <a:cubicBezTo>
                    <a:pt x="22" y="39"/>
                    <a:pt x="22" y="39"/>
                    <a:pt x="22" y="39"/>
                  </a:cubicBezTo>
                  <a:cubicBezTo>
                    <a:pt x="22" y="39"/>
                    <a:pt x="22" y="39"/>
                    <a:pt x="22" y="39"/>
                  </a:cubicBezTo>
                  <a:cubicBezTo>
                    <a:pt x="22" y="39"/>
                    <a:pt x="22" y="39"/>
                    <a:pt x="22" y="39"/>
                  </a:cubicBezTo>
                  <a:cubicBezTo>
                    <a:pt x="22" y="39"/>
                    <a:pt x="22" y="38"/>
                    <a:pt x="22" y="38"/>
                  </a:cubicBezTo>
                  <a:cubicBezTo>
                    <a:pt x="22" y="37"/>
                    <a:pt x="23" y="37"/>
                    <a:pt x="23" y="37"/>
                  </a:cubicBezTo>
                  <a:cubicBezTo>
                    <a:pt x="23" y="36"/>
                    <a:pt x="24" y="36"/>
                    <a:pt x="24" y="36"/>
                  </a:cubicBezTo>
                  <a:cubicBezTo>
                    <a:pt x="24" y="36"/>
                    <a:pt x="25" y="36"/>
                    <a:pt x="25" y="36"/>
                  </a:cubicBezTo>
                  <a:cubicBezTo>
                    <a:pt x="26" y="36"/>
                    <a:pt x="27" y="36"/>
                    <a:pt x="27" y="36"/>
                  </a:cubicBezTo>
                  <a:cubicBezTo>
                    <a:pt x="28" y="37"/>
                    <a:pt x="28" y="37"/>
                    <a:pt x="28" y="38"/>
                  </a:cubicBezTo>
                  <a:cubicBezTo>
                    <a:pt x="29" y="38"/>
                    <a:pt x="29" y="39"/>
                    <a:pt x="29" y="39"/>
                  </a:cubicBezTo>
                  <a:cubicBezTo>
                    <a:pt x="29" y="39"/>
                    <a:pt x="29" y="39"/>
                    <a:pt x="29" y="39"/>
                  </a:cubicBezTo>
                  <a:cubicBezTo>
                    <a:pt x="29" y="235"/>
                    <a:pt x="29" y="235"/>
                    <a:pt x="29" y="235"/>
                  </a:cubicBezTo>
                  <a:cubicBezTo>
                    <a:pt x="29" y="235"/>
                    <a:pt x="29" y="235"/>
                    <a:pt x="29" y="235"/>
                  </a:cubicBezTo>
                  <a:cubicBezTo>
                    <a:pt x="29" y="238"/>
                    <a:pt x="29" y="240"/>
                    <a:pt x="30" y="242"/>
                  </a:cubicBezTo>
                  <a:cubicBezTo>
                    <a:pt x="31" y="243"/>
                    <a:pt x="31" y="243"/>
                    <a:pt x="32" y="244"/>
                  </a:cubicBezTo>
                  <a:cubicBezTo>
                    <a:pt x="32" y="245"/>
                    <a:pt x="32" y="245"/>
                    <a:pt x="33" y="246"/>
                  </a:cubicBezTo>
                  <a:cubicBezTo>
                    <a:pt x="33" y="246"/>
                    <a:pt x="34" y="247"/>
                    <a:pt x="35" y="248"/>
                  </a:cubicBezTo>
                  <a:cubicBezTo>
                    <a:pt x="36" y="249"/>
                    <a:pt x="38" y="250"/>
                    <a:pt x="40" y="251"/>
                  </a:cubicBezTo>
                  <a:cubicBezTo>
                    <a:pt x="42" y="251"/>
                    <a:pt x="43" y="251"/>
                    <a:pt x="45" y="251"/>
                  </a:cubicBezTo>
                  <a:cubicBezTo>
                    <a:pt x="54" y="251"/>
                    <a:pt x="61" y="244"/>
                    <a:pt x="61" y="235"/>
                  </a:cubicBezTo>
                  <a:cubicBezTo>
                    <a:pt x="61" y="235"/>
                    <a:pt x="61" y="235"/>
                    <a:pt x="61" y="235"/>
                  </a:cubicBezTo>
                  <a:cubicBezTo>
                    <a:pt x="61" y="135"/>
                    <a:pt x="61" y="135"/>
                    <a:pt x="61" y="135"/>
                  </a:cubicBezTo>
                  <a:cubicBezTo>
                    <a:pt x="61" y="134"/>
                    <a:pt x="61" y="133"/>
                    <a:pt x="62" y="133"/>
                  </a:cubicBezTo>
                  <a:cubicBezTo>
                    <a:pt x="62" y="132"/>
                    <a:pt x="62" y="132"/>
                    <a:pt x="63" y="132"/>
                  </a:cubicBezTo>
                  <a:cubicBezTo>
                    <a:pt x="63" y="131"/>
                    <a:pt x="64" y="131"/>
                    <a:pt x="65" y="131"/>
                  </a:cubicBezTo>
                  <a:cubicBezTo>
                    <a:pt x="65" y="131"/>
                    <a:pt x="66" y="131"/>
                    <a:pt x="66" y="132"/>
                  </a:cubicBezTo>
                  <a:cubicBezTo>
                    <a:pt x="88" y="46"/>
                    <a:pt x="88" y="46"/>
                    <a:pt x="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8"/>
            <p:cNvSpPr>
              <a:spLocks/>
            </p:cNvSpPr>
            <p:nvPr/>
          </p:nvSpPr>
          <p:spPr bwMode="auto">
            <a:xfrm>
              <a:off x="312738" y="-819150"/>
              <a:ext cx="88900" cy="300037"/>
            </a:xfrm>
            <a:custGeom>
              <a:avLst/>
              <a:gdLst>
                <a:gd name="T0" fmla="*/ 12 w 32"/>
                <a:gd name="T1" fmla="*/ 38 h 106"/>
                <a:gd name="T2" fmla="*/ 12 w 32"/>
                <a:gd name="T3" fmla="*/ 37 h 106"/>
                <a:gd name="T4" fmla="*/ 12 w 32"/>
                <a:gd name="T5" fmla="*/ 37 h 106"/>
                <a:gd name="T6" fmla="*/ 14 w 32"/>
                <a:gd name="T7" fmla="*/ 31 h 106"/>
                <a:gd name="T8" fmla="*/ 14 w 32"/>
                <a:gd name="T9" fmla="*/ 31 h 106"/>
                <a:gd name="T10" fmla="*/ 14 w 32"/>
                <a:gd name="T11" fmla="*/ 31 h 106"/>
                <a:gd name="T12" fmla="*/ 19 w 32"/>
                <a:gd name="T13" fmla="*/ 7 h 106"/>
                <a:gd name="T14" fmla="*/ 14 w 32"/>
                <a:gd name="T15" fmla="*/ 8 h 106"/>
                <a:gd name="T16" fmla="*/ 10 w 32"/>
                <a:gd name="T17" fmla="*/ 7 h 106"/>
                <a:gd name="T18" fmla="*/ 0 w 32"/>
                <a:gd name="T19" fmla="*/ 0 h 106"/>
                <a:gd name="T20" fmla="*/ 0 w 32"/>
                <a:gd name="T21" fmla="*/ 90 h 106"/>
                <a:gd name="T22" fmla="*/ 0 w 32"/>
                <a:gd name="T23" fmla="*/ 90 h 106"/>
                <a:gd name="T24" fmla="*/ 16 w 32"/>
                <a:gd name="T25" fmla="*/ 106 h 106"/>
                <a:gd name="T26" fmla="*/ 32 w 32"/>
                <a:gd name="T27" fmla="*/ 90 h 106"/>
                <a:gd name="T28" fmla="*/ 32 w 32"/>
                <a:gd name="T29" fmla="*/ 48 h 106"/>
                <a:gd name="T30" fmla="*/ 23 w 32"/>
                <a:gd name="T31" fmla="*/ 48 h 106"/>
                <a:gd name="T32" fmla="*/ 12 w 32"/>
                <a:gd name="T33"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06">
                  <a:moveTo>
                    <a:pt x="12" y="38"/>
                  </a:moveTo>
                  <a:cubicBezTo>
                    <a:pt x="12" y="37"/>
                    <a:pt x="12" y="37"/>
                    <a:pt x="12" y="37"/>
                  </a:cubicBezTo>
                  <a:cubicBezTo>
                    <a:pt x="12" y="37"/>
                    <a:pt x="12" y="37"/>
                    <a:pt x="12" y="37"/>
                  </a:cubicBezTo>
                  <a:cubicBezTo>
                    <a:pt x="14" y="31"/>
                    <a:pt x="14" y="31"/>
                    <a:pt x="14" y="31"/>
                  </a:cubicBezTo>
                  <a:cubicBezTo>
                    <a:pt x="14" y="31"/>
                    <a:pt x="14" y="31"/>
                    <a:pt x="14" y="31"/>
                  </a:cubicBezTo>
                  <a:cubicBezTo>
                    <a:pt x="14" y="31"/>
                    <a:pt x="14" y="31"/>
                    <a:pt x="14" y="31"/>
                  </a:cubicBezTo>
                  <a:cubicBezTo>
                    <a:pt x="19" y="7"/>
                    <a:pt x="19" y="7"/>
                    <a:pt x="19" y="7"/>
                  </a:cubicBezTo>
                  <a:cubicBezTo>
                    <a:pt x="18" y="7"/>
                    <a:pt x="16" y="8"/>
                    <a:pt x="14" y="8"/>
                  </a:cubicBezTo>
                  <a:cubicBezTo>
                    <a:pt x="13" y="8"/>
                    <a:pt x="12" y="7"/>
                    <a:pt x="10" y="7"/>
                  </a:cubicBezTo>
                  <a:cubicBezTo>
                    <a:pt x="6" y="6"/>
                    <a:pt x="2" y="3"/>
                    <a:pt x="0" y="0"/>
                  </a:cubicBezTo>
                  <a:cubicBezTo>
                    <a:pt x="0" y="90"/>
                    <a:pt x="0" y="90"/>
                    <a:pt x="0" y="90"/>
                  </a:cubicBezTo>
                  <a:cubicBezTo>
                    <a:pt x="0" y="90"/>
                    <a:pt x="0" y="90"/>
                    <a:pt x="0" y="90"/>
                  </a:cubicBezTo>
                  <a:cubicBezTo>
                    <a:pt x="0" y="99"/>
                    <a:pt x="7" y="106"/>
                    <a:pt x="16" y="106"/>
                  </a:cubicBezTo>
                  <a:cubicBezTo>
                    <a:pt x="25" y="106"/>
                    <a:pt x="32" y="99"/>
                    <a:pt x="32" y="90"/>
                  </a:cubicBezTo>
                  <a:cubicBezTo>
                    <a:pt x="32" y="48"/>
                    <a:pt x="32" y="48"/>
                    <a:pt x="32" y="48"/>
                  </a:cubicBezTo>
                  <a:cubicBezTo>
                    <a:pt x="23" y="48"/>
                    <a:pt x="23" y="48"/>
                    <a:pt x="23" y="48"/>
                  </a:cubicBezTo>
                  <a:cubicBezTo>
                    <a:pt x="17" y="48"/>
                    <a:pt x="12" y="44"/>
                    <a:pt x="1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
            <p:cNvSpPr>
              <a:spLocks/>
            </p:cNvSpPr>
            <p:nvPr/>
          </p:nvSpPr>
          <p:spPr bwMode="auto">
            <a:xfrm>
              <a:off x="1136651" y="-1227138"/>
              <a:ext cx="355600" cy="708025"/>
            </a:xfrm>
            <a:custGeom>
              <a:avLst/>
              <a:gdLst>
                <a:gd name="T0" fmla="*/ 126 w 127"/>
                <a:gd name="T1" fmla="*/ 103 h 251"/>
                <a:gd name="T2" fmla="*/ 104 w 127"/>
                <a:gd name="T3" fmla="*/ 17 h 251"/>
                <a:gd name="T4" fmla="*/ 90 w 127"/>
                <a:gd name="T5" fmla="*/ 4 h 251"/>
                <a:gd name="T6" fmla="*/ 83 w 127"/>
                <a:gd name="T7" fmla="*/ 2 h 251"/>
                <a:gd name="T8" fmla="*/ 76 w 127"/>
                <a:gd name="T9" fmla="*/ 1 h 251"/>
                <a:gd name="T10" fmla="*/ 64 w 127"/>
                <a:gd name="T11" fmla="*/ 0 h 251"/>
                <a:gd name="T12" fmla="*/ 56 w 127"/>
                <a:gd name="T13" fmla="*/ 0 h 251"/>
                <a:gd name="T14" fmla="*/ 51 w 127"/>
                <a:gd name="T15" fmla="*/ 0 h 251"/>
                <a:gd name="T16" fmla="*/ 47 w 127"/>
                <a:gd name="T17" fmla="*/ 0 h 251"/>
                <a:gd name="T18" fmla="*/ 23 w 127"/>
                <a:gd name="T19" fmla="*/ 2 h 251"/>
                <a:gd name="T20" fmla="*/ 3 w 127"/>
                <a:gd name="T21" fmla="*/ 17 h 251"/>
                <a:gd name="T22" fmla="*/ 0 w 127"/>
                <a:gd name="T23" fmla="*/ 25 h 251"/>
                <a:gd name="T24" fmla="*/ 19 w 127"/>
                <a:gd name="T25" fmla="*/ 30 h 251"/>
                <a:gd name="T26" fmla="*/ 42 w 127"/>
                <a:gd name="T27" fmla="*/ 60 h 251"/>
                <a:gd name="T28" fmla="*/ 42 w 127"/>
                <a:gd name="T29" fmla="*/ 145 h 251"/>
                <a:gd name="T30" fmla="*/ 25 w 127"/>
                <a:gd name="T31" fmla="*/ 162 h 251"/>
                <a:gd name="T32" fmla="*/ 23 w 127"/>
                <a:gd name="T33" fmla="*/ 162 h 251"/>
                <a:gd name="T34" fmla="*/ 21 w 127"/>
                <a:gd name="T35" fmla="*/ 162 h 251"/>
                <a:gd name="T36" fmla="*/ 21 w 127"/>
                <a:gd name="T37" fmla="*/ 237 h 251"/>
                <a:gd name="T38" fmla="*/ 35 w 127"/>
                <a:gd name="T39" fmla="*/ 251 h 251"/>
                <a:gd name="T40" fmla="*/ 49 w 127"/>
                <a:gd name="T41" fmla="*/ 237 h 251"/>
                <a:gd name="T42" fmla="*/ 49 w 127"/>
                <a:gd name="T43" fmla="*/ 160 h 251"/>
                <a:gd name="T44" fmla="*/ 53 w 127"/>
                <a:gd name="T45" fmla="*/ 155 h 251"/>
                <a:gd name="T46" fmla="*/ 58 w 127"/>
                <a:gd name="T47" fmla="*/ 160 h 251"/>
                <a:gd name="T48" fmla="*/ 58 w 127"/>
                <a:gd name="T49" fmla="*/ 237 h 251"/>
                <a:gd name="T50" fmla="*/ 72 w 127"/>
                <a:gd name="T51" fmla="*/ 251 h 251"/>
                <a:gd name="T52" fmla="*/ 86 w 127"/>
                <a:gd name="T53" fmla="*/ 237 h 251"/>
                <a:gd name="T54" fmla="*/ 86 w 127"/>
                <a:gd name="T55" fmla="*/ 161 h 251"/>
                <a:gd name="T56" fmla="*/ 85 w 127"/>
                <a:gd name="T57" fmla="*/ 160 h 251"/>
                <a:gd name="T58" fmla="*/ 87 w 127"/>
                <a:gd name="T59" fmla="*/ 156 h 251"/>
                <a:gd name="T60" fmla="*/ 90 w 127"/>
                <a:gd name="T61" fmla="*/ 155 h 251"/>
                <a:gd name="T62" fmla="*/ 90 w 127"/>
                <a:gd name="T63" fmla="*/ 155 h 251"/>
                <a:gd name="T64" fmla="*/ 108 w 127"/>
                <a:gd name="T65" fmla="*/ 155 h 251"/>
                <a:gd name="T66" fmla="*/ 111 w 127"/>
                <a:gd name="T67" fmla="*/ 152 h 251"/>
                <a:gd name="T68" fmla="*/ 110 w 127"/>
                <a:gd name="T69" fmla="*/ 146 h 251"/>
                <a:gd name="T70" fmla="*/ 85 w 127"/>
                <a:gd name="T71" fmla="*/ 39 h 251"/>
                <a:gd name="T72" fmla="*/ 87 w 127"/>
                <a:gd name="T73" fmla="*/ 36 h 251"/>
                <a:gd name="T74" fmla="*/ 88 w 127"/>
                <a:gd name="T75" fmla="*/ 35 h 251"/>
                <a:gd name="T76" fmla="*/ 88 w 127"/>
                <a:gd name="T77" fmla="*/ 36 h 251"/>
                <a:gd name="T78" fmla="*/ 88 w 127"/>
                <a:gd name="T79" fmla="*/ 36 h 251"/>
                <a:gd name="T80" fmla="*/ 89 w 127"/>
                <a:gd name="T81" fmla="*/ 36 h 251"/>
                <a:gd name="T82" fmla="*/ 89 w 127"/>
                <a:gd name="T83" fmla="*/ 36 h 251"/>
                <a:gd name="T84" fmla="*/ 90 w 127"/>
                <a:gd name="T85" fmla="*/ 37 h 251"/>
                <a:gd name="T86" fmla="*/ 90 w 127"/>
                <a:gd name="T87" fmla="*/ 37 h 251"/>
                <a:gd name="T88" fmla="*/ 91 w 127"/>
                <a:gd name="T89" fmla="*/ 38 h 251"/>
                <a:gd name="T90" fmla="*/ 108 w 127"/>
                <a:gd name="T91" fmla="*/ 109 h 251"/>
                <a:gd name="T92" fmla="*/ 108 w 127"/>
                <a:gd name="T93" fmla="*/ 110 h 251"/>
                <a:gd name="T94" fmla="*/ 109 w 127"/>
                <a:gd name="T95" fmla="*/ 111 h 251"/>
                <a:gd name="T96" fmla="*/ 109 w 127"/>
                <a:gd name="T97" fmla="*/ 112 h 251"/>
                <a:gd name="T98" fmla="*/ 110 w 127"/>
                <a:gd name="T99" fmla="*/ 112 h 251"/>
                <a:gd name="T100" fmla="*/ 110 w 127"/>
                <a:gd name="T101" fmla="*/ 113 h 251"/>
                <a:gd name="T102" fmla="*/ 111 w 127"/>
                <a:gd name="T103" fmla="*/ 113 h 251"/>
                <a:gd name="T104" fmla="*/ 112 w 127"/>
                <a:gd name="T105" fmla="*/ 113 h 251"/>
                <a:gd name="T106" fmla="*/ 112 w 127"/>
                <a:gd name="T107" fmla="*/ 114 h 251"/>
                <a:gd name="T108" fmla="*/ 114 w 127"/>
                <a:gd name="T109" fmla="*/ 114 h 251"/>
                <a:gd name="T110" fmla="*/ 114 w 127"/>
                <a:gd name="T111" fmla="*/ 114 h 251"/>
                <a:gd name="T112" fmla="*/ 115 w 127"/>
                <a:gd name="T113" fmla="*/ 115 h 251"/>
                <a:gd name="T114" fmla="*/ 116 w 127"/>
                <a:gd name="T115" fmla="*/ 115 h 251"/>
                <a:gd name="T116" fmla="*/ 116 w 127"/>
                <a:gd name="T117" fmla="*/ 115 h 251"/>
                <a:gd name="T118" fmla="*/ 117 w 127"/>
                <a:gd name="T119" fmla="*/ 115 h 251"/>
                <a:gd name="T120" fmla="*/ 117 w 127"/>
                <a:gd name="T121" fmla="*/ 115 h 251"/>
                <a:gd name="T122" fmla="*/ 119 w 127"/>
                <a:gd name="T123" fmla="*/ 114 h 251"/>
                <a:gd name="T124" fmla="*/ 126 w 127"/>
                <a:gd name="T125"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251">
                  <a:moveTo>
                    <a:pt x="126" y="103"/>
                  </a:moveTo>
                  <a:cubicBezTo>
                    <a:pt x="104" y="17"/>
                    <a:pt x="104" y="17"/>
                    <a:pt x="104" y="17"/>
                  </a:cubicBezTo>
                  <a:cubicBezTo>
                    <a:pt x="102" y="11"/>
                    <a:pt x="97" y="7"/>
                    <a:pt x="90" y="4"/>
                  </a:cubicBezTo>
                  <a:cubicBezTo>
                    <a:pt x="88" y="3"/>
                    <a:pt x="85" y="3"/>
                    <a:pt x="83" y="2"/>
                  </a:cubicBezTo>
                  <a:cubicBezTo>
                    <a:pt x="81" y="2"/>
                    <a:pt x="78" y="1"/>
                    <a:pt x="76" y="1"/>
                  </a:cubicBezTo>
                  <a:cubicBezTo>
                    <a:pt x="72" y="1"/>
                    <a:pt x="68" y="0"/>
                    <a:pt x="64" y="0"/>
                  </a:cubicBezTo>
                  <a:cubicBezTo>
                    <a:pt x="61" y="0"/>
                    <a:pt x="59" y="0"/>
                    <a:pt x="56" y="0"/>
                  </a:cubicBezTo>
                  <a:cubicBezTo>
                    <a:pt x="51" y="0"/>
                    <a:pt x="51" y="0"/>
                    <a:pt x="51" y="0"/>
                  </a:cubicBezTo>
                  <a:cubicBezTo>
                    <a:pt x="50" y="0"/>
                    <a:pt x="48" y="0"/>
                    <a:pt x="47" y="0"/>
                  </a:cubicBezTo>
                  <a:cubicBezTo>
                    <a:pt x="39" y="0"/>
                    <a:pt x="30" y="1"/>
                    <a:pt x="23" y="2"/>
                  </a:cubicBezTo>
                  <a:cubicBezTo>
                    <a:pt x="13" y="5"/>
                    <a:pt x="5" y="9"/>
                    <a:pt x="3" y="17"/>
                  </a:cubicBezTo>
                  <a:cubicBezTo>
                    <a:pt x="0" y="25"/>
                    <a:pt x="0" y="25"/>
                    <a:pt x="0" y="25"/>
                  </a:cubicBezTo>
                  <a:cubicBezTo>
                    <a:pt x="8" y="26"/>
                    <a:pt x="14" y="28"/>
                    <a:pt x="19" y="30"/>
                  </a:cubicBezTo>
                  <a:cubicBezTo>
                    <a:pt x="38" y="37"/>
                    <a:pt x="42" y="50"/>
                    <a:pt x="42" y="60"/>
                  </a:cubicBezTo>
                  <a:cubicBezTo>
                    <a:pt x="42" y="145"/>
                    <a:pt x="42" y="145"/>
                    <a:pt x="42" y="145"/>
                  </a:cubicBezTo>
                  <a:cubicBezTo>
                    <a:pt x="42" y="154"/>
                    <a:pt x="34" y="162"/>
                    <a:pt x="25" y="162"/>
                  </a:cubicBezTo>
                  <a:cubicBezTo>
                    <a:pt x="23" y="162"/>
                    <a:pt x="23" y="162"/>
                    <a:pt x="23" y="162"/>
                  </a:cubicBezTo>
                  <a:cubicBezTo>
                    <a:pt x="22" y="162"/>
                    <a:pt x="22" y="162"/>
                    <a:pt x="21" y="162"/>
                  </a:cubicBezTo>
                  <a:cubicBezTo>
                    <a:pt x="21" y="237"/>
                    <a:pt x="21" y="237"/>
                    <a:pt x="21" y="237"/>
                  </a:cubicBezTo>
                  <a:cubicBezTo>
                    <a:pt x="21" y="245"/>
                    <a:pt x="27" y="251"/>
                    <a:pt x="35" y="251"/>
                  </a:cubicBezTo>
                  <a:cubicBezTo>
                    <a:pt x="43" y="251"/>
                    <a:pt x="49" y="245"/>
                    <a:pt x="49" y="237"/>
                  </a:cubicBezTo>
                  <a:cubicBezTo>
                    <a:pt x="49" y="160"/>
                    <a:pt x="49" y="160"/>
                    <a:pt x="49" y="160"/>
                  </a:cubicBezTo>
                  <a:cubicBezTo>
                    <a:pt x="49" y="157"/>
                    <a:pt x="51" y="155"/>
                    <a:pt x="53" y="155"/>
                  </a:cubicBezTo>
                  <a:cubicBezTo>
                    <a:pt x="56" y="155"/>
                    <a:pt x="58" y="157"/>
                    <a:pt x="58" y="160"/>
                  </a:cubicBezTo>
                  <a:cubicBezTo>
                    <a:pt x="58" y="237"/>
                    <a:pt x="58" y="237"/>
                    <a:pt x="58" y="237"/>
                  </a:cubicBezTo>
                  <a:cubicBezTo>
                    <a:pt x="58" y="245"/>
                    <a:pt x="64" y="251"/>
                    <a:pt x="72" y="251"/>
                  </a:cubicBezTo>
                  <a:cubicBezTo>
                    <a:pt x="79" y="251"/>
                    <a:pt x="86" y="245"/>
                    <a:pt x="86" y="237"/>
                  </a:cubicBezTo>
                  <a:cubicBezTo>
                    <a:pt x="86" y="161"/>
                    <a:pt x="86" y="161"/>
                    <a:pt x="86" y="161"/>
                  </a:cubicBezTo>
                  <a:cubicBezTo>
                    <a:pt x="85" y="160"/>
                    <a:pt x="85" y="160"/>
                    <a:pt x="85" y="160"/>
                  </a:cubicBezTo>
                  <a:cubicBezTo>
                    <a:pt x="85" y="158"/>
                    <a:pt x="86" y="157"/>
                    <a:pt x="87" y="156"/>
                  </a:cubicBezTo>
                  <a:cubicBezTo>
                    <a:pt x="88" y="156"/>
                    <a:pt x="89" y="155"/>
                    <a:pt x="90" y="155"/>
                  </a:cubicBezTo>
                  <a:cubicBezTo>
                    <a:pt x="90" y="155"/>
                    <a:pt x="90" y="155"/>
                    <a:pt x="90" y="155"/>
                  </a:cubicBezTo>
                  <a:cubicBezTo>
                    <a:pt x="108" y="155"/>
                    <a:pt x="108" y="155"/>
                    <a:pt x="108" y="155"/>
                  </a:cubicBezTo>
                  <a:cubicBezTo>
                    <a:pt x="110" y="155"/>
                    <a:pt x="111" y="154"/>
                    <a:pt x="111" y="152"/>
                  </a:cubicBezTo>
                  <a:cubicBezTo>
                    <a:pt x="111" y="152"/>
                    <a:pt x="111" y="150"/>
                    <a:pt x="110" y="146"/>
                  </a:cubicBezTo>
                  <a:cubicBezTo>
                    <a:pt x="85" y="39"/>
                    <a:pt x="85" y="39"/>
                    <a:pt x="85" y="39"/>
                  </a:cubicBezTo>
                  <a:cubicBezTo>
                    <a:pt x="84" y="38"/>
                    <a:pt x="85" y="36"/>
                    <a:pt x="87" y="36"/>
                  </a:cubicBezTo>
                  <a:cubicBezTo>
                    <a:pt x="87" y="35"/>
                    <a:pt x="87" y="35"/>
                    <a:pt x="88" y="35"/>
                  </a:cubicBezTo>
                  <a:cubicBezTo>
                    <a:pt x="88" y="35"/>
                    <a:pt x="88" y="36"/>
                    <a:pt x="88" y="36"/>
                  </a:cubicBezTo>
                  <a:cubicBezTo>
                    <a:pt x="88" y="36"/>
                    <a:pt x="88" y="36"/>
                    <a:pt x="88" y="36"/>
                  </a:cubicBezTo>
                  <a:cubicBezTo>
                    <a:pt x="89" y="36"/>
                    <a:pt x="89" y="36"/>
                    <a:pt x="89" y="36"/>
                  </a:cubicBezTo>
                  <a:cubicBezTo>
                    <a:pt x="89" y="36"/>
                    <a:pt x="89" y="36"/>
                    <a:pt x="89" y="36"/>
                  </a:cubicBezTo>
                  <a:cubicBezTo>
                    <a:pt x="90" y="36"/>
                    <a:pt x="90" y="36"/>
                    <a:pt x="90" y="37"/>
                  </a:cubicBezTo>
                  <a:cubicBezTo>
                    <a:pt x="90" y="37"/>
                    <a:pt x="90" y="37"/>
                    <a:pt x="90" y="37"/>
                  </a:cubicBezTo>
                  <a:cubicBezTo>
                    <a:pt x="90" y="37"/>
                    <a:pt x="91" y="37"/>
                    <a:pt x="91" y="38"/>
                  </a:cubicBezTo>
                  <a:cubicBezTo>
                    <a:pt x="108" y="109"/>
                    <a:pt x="108" y="109"/>
                    <a:pt x="108" y="109"/>
                  </a:cubicBezTo>
                  <a:cubicBezTo>
                    <a:pt x="108" y="110"/>
                    <a:pt x="108" y="110"/>
                    <a:pt x="108" y="110"/>
                  </a:cubicBezTo>
                  <a:cubicBezTo>
                    <a:pt x="108" y="111"/>
                    <a:pt x="109" y="111"/>
                    <a:pt x="109" y="111"/>
                  </a:cubicBezTo>
                  <a:cubicBezTo>
                    <a:pt x="109" y="111"/>
                    <a:pt x="109" y="111"/>
                    <a:pt x="109" y="112"/>
                  </a:cubicBezTo>
                  <a:cubicBezTo>
                    <a:pt x="109" y="112"/>
                    <a:pt x="110" y="112"/>
                    <a:pt x="110" y="112"/>
                  </a:cubicBezTo>
                  <a:cubicBezTo>
                    <a:pt x="110" y="112"/>
                    <a:pt x="110" y="112"/>
                    <a:pt x="110" y="113"/>
                  </a:cubicBezTo>
                  <a:cubicBezTo>
                    <a:pt x="111" y="113"/>
                    <a:pt x="111" y="113"/>
                    <a:pt x="111" y="113"/>
                  </a:cubicBezTo>
                  <a:cubicBezTo>
                    <a:pt x="111" y="113"/>
                    <a:pt x="111" y="113"/>
                    <a:pt x="112" y="113"/>
                  </a:cubicBezTo>
                  <a:cubicBezTo>
                    <a:pt x="112" y="114"/>
                    <a:pt x="112" y="114"/>
                    <a:pt x="112" y="114"/>
                  </a:cubicBezTo>
                  <a:cubicBezTo>
                    <a:pt x="113" y="114"/>
                    <a:pt x="113" y="114"/>
                    <a:pt x="114" y="114"/>
                  </a:cubicBezTo>
                  <a:cubicBezTo>
                    <a:pt x="114" y="114"/>
                    <a:pt x="114" y="114"/>
                    <a:pt x="114" y="114"/>
                  </a:cubicBezTo>
                  <a:cubicBezTo>
                    <a:pt x="114" y="114"/>
                    <a:pt x="115" y="114"/>
                    <a:pt x="115" y="115"/>
                  </a:cubicBezTo>
                  <a:cubicBezTo>
                    <a:pt x="115" y="115"/>
                    <a:pt x="115" y="115"/>
                    <a:pt x="116" y="115"/>
                  </a:cubicBezTo>
                  <a:cubicBezTo>
                    <a:pt x="116" y="115"/>
                    <a:pt x="116" y="115"/>
                    <a:pt x="116" y="115"/>
                  </a:cubicBezTo>
                  <a:cubicBezTo>
                    <a:pt x="116" y="115"/>
                    <a:pt x="117" y="115"/>
                    <a:pt x="117" y="115"/>
                  </a:cubicBezTo>
                  <a:cubicBezTo>
                    <a:pt x="117" y="115"/>
                    <a:pt x="117" y="115"/>
                    <a:pt x="117" y="115"/>
                  </a:cubicBezTo>
                  <a:cubicBezTo>
                    <a:pt x="118" y="115"/>
                    <a:pt x="118" y="114"/>
                    <a:pt x="119" y="114"/>
                  </a:cubicBezTo>
                  <a:cubicBezTo>
                    <a:pt x="124" y="113"/>
                    <a:pt x="127" y="108"/>
                    <a:pt x="126"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0"/>
            <p:cNvSpPr>
              <a:spLocks/>
            </p:cNvSpPr>
            <p:nvPr/>
          </p:nvSpPr>
          <p:spPr bwMode="auto">
            <a:xfrm>
              <a:off x="1214438" y="-1401763"/>
              <a:ext cx="142875" cy="146050"/>
            </a:xfrm>
            <a:custGeom>
              <a:avLst/>
              <a:gdLst>
                <a:gd name="T0" fmla="*/ 3 w 51"/>
                <a:gd name="T1" fmla="*/ 38 h 52"/>
                <a:gd name="T2" fmla="*/ 4 w 51"/>
                <a:gd name="T3" fmla="*/ 40 h 52"/>
                <a:gd name="T4" fmla="*/ 7 w 51"/>
                <a:gd name="T5" fmla="*/ 44 h 52"/>
                <a:gd name="T6" fmla="*/ 11 w 51"/>
                <a:gd name="T7" fmla="*/ 47 h 52"/>
                <a:gd name="T8" fmla="*/ 13 w 51"/>
                <a:gd name="T9" fmla="*/ 49 h 52"/>
                <a:gd name="T10" fmla="*/ 18 w 51"/>
                <a:gd name="T11" fmla="*/ 51 h 52"/>
                <a:gd name="T12" fmla="*/ 20 w 51"/>
                <a:gd name="T13" fmla="*/ 51 h 52"/>
                <a:gd name="T14" fmla="*/ 25 w 51"/>
                <a:gd name="T15" fmla="*/ 52 h 52"/>
                <a:gd name="T16" fmla="*/ 25 w 51"/>
                <a:gd name="T17" fmla="*/ 52 h 52"/>
                <a:gd name="T18" fmla="*/ 27 w 51"/>
                <a:gd name="T19" fmla="*/ 52 h 52"/>
                <a:gd name="T20" fmla="*/ 28 w 51"/>
                <a:gd name="T21" fmla="*/ 52 h 52"/>
                <a:gd name="T22" fmla="*/ 29 w 51"/>
                <a:gd name="T23" fmla="*/ 51 h 52"/>
                <a:gd name="T24" fmla="*/ 30 w 51"/>
                <a:gd name="T25" fmla="*/ 51 h 52"/>
                <a:gd name="T26" fmla="*/ 32 w 51"/>
                <a:gd name="T27" fmla="*/ 51 h 52"/>
                <a:gd name="T28" fmla="*/ 33 w 51"/>
                <a:gd name="T29" fmla="*/ 51 h 52"/>
                <a:gd name="T30" fmla="*/ 34 w 51"/>
                <a:gd name="T31" fmla="*/ 50 h 52"/>
                <a:gd name="T32" fmla="*/ 35 w 51"/>
                <a:gd name="T33" fmla="*/ 50 h 52"/>
                <a:gd name="T34" fmla="*/ 36 w 51"/>
                <a:gd name="T35" fmla="*/ 49 h 52"/>
                <a:gd name="T36" fmla="*/ 37 w 51"/>
                <a:gd name="T37" fmla="*/ 49 h 52"/>
                <a:gd name="T38" fmla="*/ 39 w 51"/>
                <a:gd name="T39" fmla="*/ 48 h 52"/>
                <a:gd name="T40" fmla="*/ 39 w 51"/>
                <a:gd name="T41" fmla="*/ 47 h 52"/>
                <a:gd name="T42" fmla="*/ 41 w 51"/>
                <a:gd name="T43" fmla="*/ 46 h 52"/>
                <a:gd name="T44" fmla="*/ 41 w 51"/>
                <a:gd name="T45" fmla="*/ 46 h 52"/>
                <a:gd name="T46" fmla="*/ 42 w 51"/>
                <a:gd name="T47" fmla="*/ 45 h 52"/>
                <a:gd name="T48" fmla="*/ 43 w 51"/>
                <a:gd name="T49" fmla="*/ 44 h 52"/>
                <a:gd name="T50" fmla="*/ 44 w 51"/>
                <a:gd name="T51" fmla="*/ 43 h 52"/>
                <a:gd name="T52" fmla="*/ 45 w 51"/>
                <a:gd name="T53" fmla="*/ 42 h 52"/>
                <a:gd name="T54" fmla="*/ 46 w 51"/>
                <a:gd name="T55" fmla="*/ 41 h 52"/>
                <a:gd name="T56" fmla="*/ 46 w 51"/>
                <a:gd name="T57" fmla="*/ 40 h 52"/>
                <a:gd name="T58" fmla="*/ 47 w 51"/>
                <a:gd name="T59" fmla="*/ 39 h 52"/>
                <a:gd name="T60" fmla="*/ 48 w 51"/>
                <a:gd name="T61" fmla="*/ 38 h 52"/>
                <a:gd name="T62" fmla="*/ 49 w 51"/>
                <a:gd name="T63" fmla="*/ 37 h 52"/>
                <a:gd name="T64" fmla="*/ 49 w 51"/>
                <a:gd name="T65" fmla="*/ 36 h 52"/>
                <a:gd name="T66" fmla="*/ 49 w 51"/>
                <a:gd name="T67" fmla="*/ 34 h 52"/>
                <a:gd name="T68" fmla="*/ 50 w 51"/>
                <a:gd name="T69" fmla="*/ 34 h 52"/>
                <a:gd name="T70" fmla="*/ 50 w 51"/>
                <a:gd name="T71" fmla="*/ 32 h 52"/>
                <a:gd name="T72" fmla="*/ 50 w 51"/>
                <a:gd name="T73" fmla="*/ 31 h 52"/>
                <a:gd name="T74" fmla="*/ 51 w 51"/>
                <a:gd name="T75" fmla="*/ 29 h 52"/>
                <a:gd name="T76" fmla="*/ 51 w 51"/>
                <a:gd name="T77" fmla="*/ 29 h 52"/>
                <a:gd name="T78" fmla="*/ 51 w 51"/>
                <a:gd name="T79" fmla="*/ 26 h 52"/>
                <a:gd name="T80" fmla="*/ 50 w 51"/>
                <a:gd name="T81" fmla="*/ 18 h 52"/>
                <a:gd name="T82" fmla="*/ 46 w 51"/>
                <a:gd name="T83" fmla="*/ 11 h 52"/>
                <a:gd name="T84" fmla="*/ 41 w 51"/>
                <a:gd name="T85" fmla="*/ 6 h 52"/>
                <a:gd name="T86" fmla="*/ 37 w 51"/>
                <a:gd name="T87" fmla="*/ 3 h 52"/>
                <a:gd name="T88" fmla="*/ 28 w 51"/>
                <a:gd name="T89" fmla="*/ 0 h 52"/>
                <a:gd name="T90" fmla="*/ 25 w 51"/>
                <a:gd name="T91" fmla="*/ 0 h 52"/>
                <a:gd name="T92" fmla="*/ 21 w 51"/>
                <a:gd name="T93" fmla="*/ 1 h 52"/>
                <a:gd name="T94" fmla="*/ 16 w 51"/>
                <a:gd name="T95" fmla="*/ 2 h 52"/>
                <a:gd name="T96" fmla="*/ 11 w 51"/>
                <a:gd name="T97" fmla="*/ 5 h 52"/>
                <a:gd name="T98" fmla="*/ 7 w 51"/>
                <a:gd name="T99" fmla="*/ 9 h 52"/>
                <a:gd name="T100" fmla="*/ 5 w 51"/>
                <a:gd name="T101" fmla="*/ 11 h 52"/>
                <a:gd name="T102" fmla="*/ 2 w 51"/>
                <a:gd name="T103" fmla="*/ 16 h 52"/>
                <a:gd name="T104" fmla="*/ 1 w 51"/>
                <a:gd name="T105" fmla="*/ 18 h 52"/>
                <a:gd name="T106" fmla="*/ 0 w 51"/>
                <a:gd name="T107" fmla="*/ 26 h 52"/>
                <a:gd name="T108" fmla="*/ 0 w 51"/>
                <a:gd name="T109" fmla="*/ 31 h 52"/>
                <a:gd name="T110" fmla="*/ 3 w 51"/>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52">
                  <a:moveTo>
                    <a:pt x="3" y="38"/>
                  </a:moveTo>
                  <a:cubicBezTo>
                    <a:pt x="3" y="39"/>
                    <a:pt x="4" y="40"/>
                    <a:pt x="4" y="40"/>
                  </a:cubicBezTo>
                  <a:cubicBezTo>
                    <a:pt x="5" y="42"/>
                    <a:pt x="6" y="43"/>
                    <a:pt x="7" y="44"/>
                  </a:cubicBezTo>
                  <a:cubicBezTo>
                    <a:pt x="9" y="45"/>
                    <a:pt x="10" y="46"/>
                    <a:pt x="11" y="47"/>
                  </a:cubicBezTo>
                  <a:cubicBezTo>
                    <a:pt x="12" y="48"/>
                    <a:pt x="13" y="48"/>
                    <a:pt x="13" y="49"/>
                  </a:cubicBezTo>
                  <a:cubicBezTo>
                    <a:pt x="15" y="49"/>
                    <a:pt x="16" y="50"/>
                    <a:pt x="18" y="51"/>
                  </a:cubicBezTo>
                  <a:cubicBezTo>
                    <a:pt x="19" y="51"/>
                    <a:pt x="19" y="51"/>
                    <a:pt x="20" y="51"/>
                  </a:cubicBezTo>
                  <a:cubicBezTo>
                    <a:pt x="22" y="52"/>
                    <a:pt x="24" y="52"/>
                    <a:pt x="25" y="52"/>
                  </a:cubicBezTo>
                  <a:cubicBezTo>
                    <a:pt x="25" y="52"/>
                    <a:pt x="25" y="52"/>
                    <a:pt x="25" y="52"/>
                  </a:cubicBezTo>
                  <a:cubicBezTo>
                    <a:pt x="26" y="52"/>
                    <a:pt x="26" y="52"/>
                    <a:pt x="27" y="52"/>
                  </a:cubicBezTo>
                  <a:cubicBezTo>
                    <a:pt x="27" y="52"/>
                    <a:pt x="27" y="52"/>
                    <a:pt x="28" y="52"/>
                  </a:cubicBezTo>
                  <a:cubicBezTo>
                    <a:pt x="28" y="52"/>
                    <a:pt x="29" y="51"/>
                    <a:pt x="29" y="51"/>
                  </a:cubicBezTo>
                  <a:cubicBezTo>
                    <a:pt x="30" y="51"/>
                    <a:pt x="30" y="51"/>
                    <a:pt x="30" y="51"/>
                  </a:cubicBezTo>
                  <a:cubicBezTo>
                    <a:pt x="31" y="51"/>
                    <a:pt x="31" y="51"/>
                    <a:pt x="32" y="51"/>
                  </a:cubicBezTo>
                  <a:cubicBezTo>
                    <a:pt x="32" y="51"/>
                    <a:pt x="32" y="51"/>
                    <a:pt x="33" y="51"/>
                  </a:cubicBezTo>
                  <a:cubicBezTo>
                    <a:pt x="33" y="50"/>
                    <a:pt x="34" y="50"/>
                    <a:pt x="34" y="50"/>
                  </a:cubicBezTo>
                  <a:cubicBezTo>
                    <a:pt x="34" y="50"/>
                    <a:pt x="35" y="50"/>
                    <a:pt x="35" y="50"/>
                  </a:cubicBezTo>
                  <a:cubicBezTo>
                    <a:pt x="35" y="49"/>
                    <a:pt x="36" y="49"/>
                    <a:pt x="36" y="49"/>
                  </a:cubicBezTo>
                  <a:cubicBezTo>
                    <a:pt x="37" y="49"/>
                    <a:pt x="37" y="49"/>
                    <a:pt x="37" y="49"/>
                  </a:cubicBezTo>
                  <a:cubicBezTo>
                    <a:pt x="38" y="48"/>
                    <a:pt x="38" y="48"/>
                    <a:pt x="39" y="48"/>
                  </a:cubicBezTo>
                  <a:cubicBezTo>
                    <a:pt x="39" y="48"/>
                    <a:pt x="39" y="47"/>
                    <a:pt x="39" y="47"/>
                  </a:cubicBezTo>
                  <a:cubicBezTo>
                    <a:pt x="40" y="47"/>
                    <a:pt x="40" y="47"/>
                    <a:pt x="41" y="46"/>
                  </a:cubicBezTo>
                  <a:cubicBezTo>
                    <a:pt x="41" y="46"/>
                    <a:pt x="41" y="46"/>
                    <a:pt x="41" y="46"/>
                  </a:cubicBezTo>
                  <a:cubicBezTo>
                    <a:pt x="42" y="45"/>
                    <a:pt x="42" y="45"/>
                    <a:pt x="42" y="45"/>
                  </a:cubicBezTo>
                  <a:cubicBezTo>
                    <a:pt x="43" y="45"/>
                    <a:pt x="43" y="44"/>
                    <a:pt x="43" y="44"/>
                  </a:cubicBezTo>
                  <a:cubicBezTo>
                    <a:pt x="44" y="44"/>
                    <a:pt x="44" y="43"/>
                    <a:pt x="44" y="43"/>
                  </a:cubicBezTo>
                  <a:cubicBezTo>
                    <a:pt x="45" y="43"/>
                    <a:pt x="45" y="42"/>
                    <a:pt x="45" y="42"/>
                  </a:cubicBezTo>
                  <a:cubicBezTo>
                    <a:pt x="45" y="42"/>
                    <a:pt x="46" y="41"/>
                    <a:pt x="46" y="41"/>
                  </a:cubicBezTo>
                  <a:cubicBezTo>
                    <a:pt x="46" y="41"/>
                    <a:pt x="46" y="41"/>
                    <a:pt x="46" y="40"/>
                  </a:cubicBezTo>
                  <a:cubicBezTo>
                    <a:pt x="47" y="40"/>
                    <a:pt x="47" y="39"/>
                    <a:pt x="47" y="39"/>
                  </a:cubicBezTo>
                  <a:cubicBezTo>
                    <a:pt x="47" y="39"/>
                    <a:pt x="48" y="38"/>
                    <a:pt x="48" y="38"/>
                  </a:cubicBezTo>
                  <a:cubicBezTo>
                    <a:pt x="48" y="38"/>
                    <a:pt x="48" y="37"/>
                    <a:pt x="49" y="37"/>
                  </a:cubicBezTo>
                  <a:cubicBezTo>
                    <a:pt x="49" y="36"/>
                    <a:pt x="49" y="36"/>
                    <a:pt x="49" y="36"/>
                  </a:cubicBezTo>
                  <a:cubicBezTo>
                    <a:pt x="49" y="35"/>
                    <a:pt x="49" y="35"/>
                    <a:pt x="49" y="34"/>
                  </a:cubicBezTo>
                  <a:cubicBezTo>
                    <a:pt x="50" y="34"/>
                    <a:pt x="50" y="34"/>
                    <a:pt x="50" y="34"/>
                  </a:cubicBezTo>
                  <a:cubicBezTo>
                    <a:pt x="50" y="33"/>
                    <a:pt x="50" y="33"/>
                    <a:pt x="50" y="32"/>
                  </a:cubicBezTo>
                  <a:cubicBezTo>
                    <a:pt x="50" y="32"/>
                    <a:pt x="50" y="32"/>
                    <a:pt x="50" y="31"/>
                  </a:cubicBezTo>
                  <a:cubicBezTo>
                    <a:pt x="51" y="31"/>
                    <a:pt x="51" y="30"/>
                    <a:pt x="51" y="29"/>
                  </a:cubicBezTo>
                  <a:cubicBezTo>
                    <a:pt x="51" y="29"/>
                    <a:pt x="51" y="29"/>
                    <a:pt x="51" y="29"/>
                  </a:cubicBezTo>
                  <a:cubicBezTo>
                    <a:pt x="51" y="28"/>
                    <a:pt x="51" y="27"/>
                    <a:pt x="51" y="26"/>
                  </a:cubicBezTo>
                  <a:cubicBezTo>
                    <a:pt x="51" y="23"/>
                    <a:pt x="50" y="21"/>
                    <a:pt x="50" y="18"/>
                  </a:cubicBezTo>
                  <a:cubicBezTo>
                    <a:pt x="49" y="16"/>
                    <a:pt x="48" y="13"/>
                    <a:pt x="46" y="11"/>
                  </a:cubicBezTo>
                  <a:cubicBezTo>
                    <a:pt x="45" y="9"/>
                    <a:pt x="43" y="8"/>
                    <a:pt x="41" y="6"/>
                  </a:cubicBezTo>
                  <a:cubicBezTo>
                    <a:pt x="40" y="5"/>
                    <a:pt x="38" y="4"/>
                    <a:pt x="37" y="3"/>
                  </a:cubicBezTo>
                  <a:cubicBezTo>
                    <a:pt x="34" y="2"/>
                    <a:pt x="31" y="1"/>
                    <a:pt x="28" y="0"/>
                  </a:cubicBezTo>
                  <a:cubicBezTo>
                    <a:pt x="27" y="0"/>
                    <a:pt x="26" y="0"/>
                    <a:pt x="25" y="0"/>
                  </a:cubicBezTo>
                  <a:cubicBezTo>
                    <a:pt x="24" y="0"/>
                    <a:pt x="22" y="0"/>
                    <a:pt x="21" y="1"/>
                  </a:cubicBezTo>
                  <a:cubicBezTo>
                    <a:pt x="19" y="1"/>
                    <a:pt x="17" y="2"/>
                    <a:pt x="16" y="2"/>
                  </a:cubicBezTo>
                  <a:cubicBezTo>
                    <a:pt x="14" y="3"/>
                    <a:pt x="13" y="4"/>
                    <a:pt x="11" y="5"/>
                  </a:cubicBezTo>
                  <a:cubicBezTo>
                    <a:pt x="10" y="6"/>
                    <a:pt x="8" y="7"/>
                    <a:pt x="7" y="9"/>
                  </a:cubicBezTo>
                  <a:cubicBezTo>
                    <a:pt x="6" y="9"/>
                    <a:pt x="6" y="10"/>
                    <a:pt x="5" y="11"/>
                  </a:cubicBezTo>
                  <a:cubicBezTo>
                    <a:pt x="4" y="12"/>
                    <a:pt x="3" y="14"/>
                    <a:pt x="2" y="16"/>
                  </a:cubicBezTo>
                  <a:cubicBezTo>
                    <a:pt x="2" y="16"/>
                    <a:pt x="1" y="17"/>
                    <a:pt x="1" y="18"/>
                  </a:cubicBezTo>
                  <a:cubicBezTo>
                    <a:pt x="0" y="21"/>
                    <a:pt x="0" y="23"/>
                    <a:pt x="0" y="26"/>
                  </a:cubicBezTo>
                  <a:cubicBezTo>
                    <a:pt x="0" y="28"/>
                    <a:pt x="0" y="30"/>
                    <a:pt x="0" y="31"/>
                  </a:cubicBezTo>
                  <a:cubicBezTo>
                    <a:pt x="1" y="34"/>
                    <a:pt x="2" y="36"/>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1"/>
            <p:cNvSpPr>
              <a:spLocks/>
            </p:cNvSpPr>
            <p:nvPr/>
          </p:nvSpPr>
          <p:spPr bwMode="auto">
            <a:xfrm>
              <a:off x="981076" y="-1314450"/>
              <a:ext cx="142875" cy="146050"/>
            </a:xfrm>
            <a:custGeom>
              <a:avLst/>
              <a:gdLst>
                <a:gd name="T0" fmla="*/ 1 w 51"/>
                <a:gd name="T1" fmla="*/ 34 h 52"/>
                <a:gd name="T2" fmla="*/ 2 w 51"/>
                <a:gd name="T3" fmla="*/ 36 h 52"/>
                <a:gd name="T4" fmla="*/ 6 w 51"/>
                <a:gd name="T5" fmla="*/ 42 h 52"/>
                <a:gd name="T6" fmla="*/ 9 w 51"/>
                <a:gd name="T7" fmla="*/ 46 h 52"/>
                <a:gd name="T8" fmla="*/ 15 w 51"/>
                <a:gd name="T9" fmla="*/ 50 h 52"/>
                <a:gd name="T10" fmla="*/ 17 w 51"/>
                <a:gd name="T11" fmla="*/ 50 h 52"/>
                <a:gd name="T12" fmla="*/ 21 w 51"/>
                <a:gd name="T13" fmla="*/ 51 h 52"/>
                <a:gd name="T14" fmla="*/ 23 w 51"/>
                <a:gd name="T15" fmla="*/ 52 h 52"/>
                <a:gd name="T16" fmla="*/ 25 w 51"/>
                <a:gd name="T17" fmla="*/ 52 h 52"/>
                <a:gd name="T18" fmla="*/ 25 w 51"/>
                <a:gd name="T19" fmla="*/ 52 h 52"/>
                <a:gd name="T20" fmla="*/ 25 w 51"/>
                <a:gd name="T21" fmla="*/ 52 h 52"/>
                <a:gd name="T22" fmla="*/ 27 w 51"/>
                <a:gd name="T23" fmla="*/ 52 h 52"/>
                <a:gd name="T24" fmla="*/ 28 w 51"/>
                <a:gd name="T25" fmla="*/ 52 h 52"/>
                <a:gd name="T26" fmla="*/ 29 w 51"/>
                <a:gd name="T27" fmla="*/ 51 h 52"/>
                <a:gd name="T28" fmla="*/ 30 w 51"/>
                <a:gd name="T29" fmla="*/ 51 h 52"/>
                <a:gd name="T30" fmla="*/ 32 w 51"/>
                <a:gd name="T31" fmla="*/ 51 h 52"/>
                <a:gd name="T32" fmla="*/ 33 w 51"/>
                <a:gd name="T33" fmla="*/ 50 h 52"/>
                <a:gd name="T34" fmla="*/ 34 w 51"/>
                <a:gd name="T35" fmla="*/ 50 h 52"/>
                <a:gd name="T36" fmla="*/ 35 w 51"/>
                <a:gd name="T37" fmla="*/ 50 h 52"/>
                <a:gd name="T38" fmla="*/ 36 w 51"/>
                <a:gd name="T39" fmla="*/ 49 h 52"/>
                <a:gd name="T40" fmla="*/ 37 w 51"/>
                <a:gd name="T41" fmla="*/ 49 h 52"/>
                <a:gd name="T42" fmla="*/ 38 w 51"/>
                <a:gd name="T43" fmla="*/ 48 h 52"/>
                <a:gd name="T44" fmla="*/ 39 w 51"/>
                <a:gd name="T45" fmla="*/ 47 h 52"/>
                <a:gd name="T46" fmla="*/ 41 w 51"/>
                <a:gd name="T47" fmla="*/ 46 h 52"/>
                <a:gd name="T48" fmla="*/ 41 w 51"/>
                <a:gd name="T49" fmla="*/ 46 h 52"/>
                <a:gd name="T50" fmla="*/ 43 w 51"/>
                <a:gd name="T51" fmla="*/ 45 h 52"/>
                <a:gd name="T52" fmla="*/ 43 w 51"/>
                <a:gd name="T53" fmla="*/ 44 h 52"/>
                <a:gd name="T54" fmla="*/ 44 w 51"/>
                <a:gd name="T55" fmla="*/ 43 h 52"/>
                <a:gd name="T56" fmla="*/ 45 w 51"/>
                <a:gd name="T57" fmla="*/ 42 h 52"/>
                <a:gd name="T58" fmla="*/ 46 w 51"/>
                <a:gd name="T59" fmla="*/ 41 h 52"/>
                <a:gd name="T60" fmla="*/ 46 w 51"/>
                <a:gd name="T61" fmla="*/ 40 h 52"/>
                <a:gd name="T62" fmla="*/ 47 w 51"/>
                <a:gd name="T63" fmla="*/ 39 h 52"/>
                <a:gd name="T64" fmla="*/ 48 w 51"/>
                <a:gd name="T65" fmla="*/ 38 h 52"/>
                <a:gd name="T66" fmla="*/ 48 w 51"/>
                <a:gd name="T67" fmla="*/ 37 h 52"/>
                <a:gd name="T68" fmla="*/ 49 w 51"/>
                <a:gd name="T69" fmla="*/ 36 h 52"/>
                <a:gd name="T70" fmla="*/ 49 w 51"/>
                <a:gd name="T71" fmla="*/ 34 h 52"/>
                <a:gd name="T72" fmla="*/ 50 w 51"/>
                <a:gd name="T73" fmla="*/ 34 h 52"/>
                <a:gd name="T74" fmla="*/ 50 w 51"/>
                <a:gd name="T75" fmla="*/ 32 h 52"/>
                <a:gd name="T76" fmla="*/ 50 w 51"/>
                <a:gd name="T77" fmla="*/ 31 h 52"/>
                <a:gd name="T78" fmla="*/ 51 w 51"/>
                <a:gd name="T79" fmla="*/ 30 h 52"/>
                <a:gd name="T80" fmla="*/ 51 w 51"/>
                <a:gd name="T81" fmla="*/ 29 h 52"/>
                <a:gd name="T82" fmla="*/ 51 w 51"/>
                <a:gd name="T83" fmla="*/ 26 h 52"/>
                <a:gd name="T84" fmla="*/ 25 w 51"/>
                <a:gd name="T85" fmla="*/ 0 h 52"/>
                <a:gd name="T86" fmla="*/ 2 w 51"/>
                <a:gd name="T87" fmla="*/ 16 h 52"/>
                <a:gd name="T88" fmla="*/ 0 w 51"/>
                <a:gd name="T89" fmla="*/ 26 h 52"/>
                <a:gd name="T90" fmla="*/ 0 w 51"/>
                <a:gd name="T91" fmla="*/ 28 h 52"/>
                <a:gd name="T92" fmla="*/ 1 w 51"/>
                <a:gd name="T9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2">
                  <a:moveTo>
                    <a:pt x="1" y="34"/>
                  </a:moveTo>
                  <a:cubicBezTo>
                    <a:pt x="1" y="35"/>
                    <a:pt x="1" y="35"/>
                    <a:pt x="2" y="36"/>
                  </a:cubicBezTo>
                  <a:cubicBezTo>
                    <a:pt x="3" y="38"/>
                    <a:pt x="4" y="40"/>
                    <a:pt x="6" y="42"/>
                  </a:cubicBezTo>
                  <a:cubicBezTo>
                    <a:pt x="7" y="44"/>
                    <a:pt x="8" y="45"/>
                    <a:pt x="9" y="46"/>
                  </a:cubicBezTo>
                  <a:cubicBezTo>
                    <a:pt x="11" y="47"/>
                    <a:pt x="13" y="49"/>
                    <a:pt x="15" y="50"/>
                  </a:cubicBezTo>
                  <a:cubicBezTo>
                    <a:pt x="16" y="50"/>
                    <a:pt x="17" y="50"/>
                    <a:pt x="17" y="50"/>
                  </a:cubicBezTo>
                  <a:cubicBezTo>
                    <a:pt x="18" y="51"/>
                    <a:pt x="20" y="51"/>
                    <a:pt x="21" y="51"/>
                  </a:cubicBezTo>
                  <a:cubicBezTo>
                    <a:pt x="21" y="51"/>
                    <a:pt x="22" y="51"/>
                    <a:pt x="23" y="52"/>
                  </a:cubicBezTo>
                  <a:cubicBezTo>
                    <a:pt x="24" y="52"/>
                    <a:pt x="24" y="52"/>
                    <a:pt x="25" y="52"/>
                  </a:cubicBezTo>
                  <a:cubicBezTo>
                    <a:pt x="25" y="52"/>
                    <a:pt x="25" y="52"/>
                    <a:pt x="25" y="52"/>
                  </a:cubicBezTo>
                  <a:cubicBezTo>
                    <a:pt x="25" y="52"/>
                    <a:pt x="25" y="52"/>
                    <a:pt x="25" y="52"/>
                  </a:cubicBezTo>
                  <a:cubicBezTo>
                    <a:pt x="26" y="52"/>
                    <a:pt x="26" y="52"/>
                    <a:pt x="27" y="52"/>
                  </a:cubicBezTo>
                  <a:cubicBezTo>
                    <a:pt x="27" y="52"/>
                    <a:pt x="27" y="52"/>
                    <a:pt x="28" y="52"/>
                  </a:cubicBezTo>
                  <a:cubicBezTo>
                    <a:pt x="28" y="51"/>
                    <a:pt x="29" y="51"/>
                    <a:pt x="29" y="51"/>
                  </a:cubicBezTo>
                  <a:cubicBezTo>
                    <a:pt x="29" y="51"/>
                    <a:pt x="30" y="51"/>
                    <a:pt x="30" y="51"/>
                  </a:cubicBezTo>
                  <a:cubicBezTo>
                    <a:pt x="31" y="51"/>
                    <a:pt x="31" y="51"/>
                    <a:pt x="32" y="51"/>
                  </a:cubicBezTo>
                  <a:cubicBezTo>
                    <a:pt x="32" y="51"/>
                    <a:pt x="32" y="51"/>
                    <a:pt x="33" y="50"/>
                  </a:cubicBezTo>
                  <a:cubicBezTo>
                    <a:pt x="33" y="50"/>
                    <a:pt x="34" y="50"/>
                    <a:pt x="34" y="50"/>
                  </a:cubicBezTo>
                  <a:cubicBezTo>
                    <a:pt x="34" y="50"/>
                    <a:pt x="35" y="50"/>
                    <a:pt x="35" y="50"/>
                  </a:cubicBezTo>
                  <a:cubicBezTo>
                    <a:pt x="35" y="49"/>
                    <a:pt x="36" y="49"/>
                    <a:pt x="36" y="49"/>
                  </a:cubicBezTo>
                  <a:cubicBezTo>
                    <a:pt x="37" y="49"/>
                    <a:pt x="37" y="49"/>
                    <a:pt x="37" y="49"/>
                  </a:cubicBezTo>
                  <a:cubicBezTo>
                    <a:pt x="38" y="48"/>
                    <a:pt x="38" y="48"/>
                    <a:pt x="38" y="48"/>
                  </a:cubicBezTo>
                  <a:cubicBezTo>
                    <a:pt x="39" y="48"/>
                    <a:pt x="39" y="47"/>
                    <a:pt x="39" y="47"/>
                  </a:cubicBezTo>
                  <a:cubicBezTo>
                    <a:pt x="40" y="47"/>
                    <a:pt x="40" y="47"/>
                    <a:pt x="41" y="46"/>
                  </a:cubicBezTo>
                  <a:cubicBezTo>
                    <a:pt x="41" y="46"/>
                    <a:pt x="41" y="46"/>
                    <a:pt x="41" y="46"/>
                  </a:cubicBezTo>
                  <a:cubicBezTo>
                    <a:pt x="42" y="45"/>
                    <a:pt x="42" y="45"/>
                    <a:pt x="43" y="45"/>
                  </a:cubicBezTo>
                  <a:cubicBezTo>
                    <a:pt x="43" y="44"/>
                    <a:pt x="43" y="44"/>
                    <a:pt x="43" y="44"/>
                  </a:cubicBezTo>
                  <a:cubicBezTo>
                    <a:pt x="44" y="44"/>
                    <a:pt x="44" y="43"/>
                    <a:pt x="44" y="43"/>
                  </a:cubicBezTo>
                  <a:cubicBezTo>
                    <a:pt x="45" y="43"/>
                    <a:pt x="45" y="42"/>
                    <a:pt x="45" y="42"/>
                  </a:cubicBezTo>
                  <a:cubicBezTo>
                    <a:pt x="45" y="42"/>
                    <a:pt x="46" y="41"/>
                    <a:pt x="46" y="41"/>
                  </a:cubicBezTo>
                  <a:cubicBezTo>
                    <a:pt x="46" y="41"/>
                    <a:pt x="46" y="40"/>
                    <a:pt x="46" y="40"/>
                  </a:cubicBezTo>
                  <a:cubicBezTo>
                    <a:pt x="47" y="40"/>
                    <a:pt x="47" y="39"/>
                    <a:pt x="47" y="39"/>
                  </a:cubicBezTo>
                  <a:cubicBezTo>
                    <a:pt x="47" y="39"/>
                    <a:pt x="48" y="38"/>
                    <a:pt x="48" y="38"/>
                  </a:cubicBezTo>
                  <a:cubicBezTo>
                    <a:pt x="48" y="38"/>
                    <a:pt x="48" y="37"/>
                    <a:pt x="48" y="37"/>
                  </a:cubicBezTo>
                  <a:cubicBezTo>
                    <a:pt x="49" y="36"/>
                    <a:pt x="49" y="36"/>
                    <a:pt x="49" y="36"/>
                  </a:cubicBezTo>
                  <a:cubicBezTo>
                    <a:pt x="49" y="35"/>
                    <a:pt x="49" y="35"/>
                    <a:pt x="49" y="34"/>
                  </a:cubicBezTo>
                  <a:cubicBezTo>
                    <a:pt x="50" y="34"/>
                    <a:pt x="50" y="34"/>
                    <a:pt x="50" y="34"/>
                  </a:cubicBezTo>
                  <a:cubicBezTo>
                    <a:pt x="50" y="33"/>
                    <a:pt x="50" y="32"/>
                    <a:pt x="50" y="32"/>
                  </a:cubicBezTo>
                  <a:cubicBezTo>
                    <a:pt x="50" y="32"/>
                    <a:pt x="50" y="31"/>
                    <a:pt x="50" y="31"/>
                  </a:cubicBezTo>
                  <a:cubicBezTo>
                    <a:pt x="51" y="31"/>
                    <a:pt x="51" y="30"/>
                    <a:pt x="51" y="30"/>
                  </a:cubicBezTo>
                  <a:cubicBezTo>
                    <a:pt x="51" y="29"/>
                    <a:pt x="51" y="29"/>
                    <a:pt x="51" y="29"/>
                  </a:cubicBezTo>
                  <a:cubicBezTo>
                    <a:pt x="51" y="28"/>
                    <a:pt x="51" y="27"/>
                    <a:pt x="51" y="26"/>
                  </a:cubicBezTo>
                  <a:cubicBezTo>
                    <a:pt x="51" y="11"/>
                    <a:pt x="38" y="1"/>
                    <a:pt x="25" y="0"/>
                  </a:cubicBezTo>
                  <a:cubicBezTo>
                    <a:pt x="16" y="0"/>
                    <a:pt x="6" y="6"/>
                    <a:pt x="2" y="16"/>
                  </a:cubicBezTo>
                  <a:cubicBezTo>
                    <a:pt x="0" y="19"/>
                    <a:pt x="0" y="22"/>
                    <a:pt x="0" y="26"/>
                  </a:cubicBezTo>
                  <a:cubicBezTo>
                    <a:pt x="0" y="27"/>
                    <a:pt x="0" y="28"/>
                    <a:pt x="0" y="28"/>
                  </a:cubicBezTo>
                  <a:cubicBezTo>
                    <a:pt x="0" y="30"/>
                    <a:pt x="0" y="32"/>
                    <a:pt x="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2"/>
            <p:cNvSpPr>
              <a:spLocks/>
            </p:cNvSpPr>
            <p:nvPr/>
          </p:nvSpPr>
          <p:spPr bwMode="auto">
            <a:xfrm>
              <a:off x="877888" y="-1139825"/>
              <a:ext cx="355600" cy="708025"/>
            </a:xfrm>
            <a:custGeom>
              <a:avLst/>
              <a:gdLst>
                <a:gd name="T0" fmla="*/ 127 w 127"/>
                <a:gd name="T1" fmla="*/ 114 h 251"/>
                <a:gd name="T2" fmla="*/ 125 w 127"/>
                <a:gd name="T3" fmla="*/ 19 h 251"/>
                <a:gd name="T4" fmla="*/ 122 w 127"/>
                <a:gd name="T5" fmla="*/ 14 h 251"/>
                <a:gd name="T6" fmla="*/ 114 w 127"/>
                <a:gd name="T7" fmla="*/ 8 h 251"/>
                <a:gd name="T8" fmla="*/ 109 w 127"/>
                <a:gd name="T9" fmla="*/ 5 h 251"/>
                <a:gd name="T10" fmla="*/ 109 w 127"/>
                <a:gd name="T11" fmla="*/ 5 h 251"/>
                <a:gd name="T12" fmla="*/ 100 w 127"/>
                <a:gd name="T13" fmla="*/ 3 h 251"/>
                <a:gd name="T14" fmla="*/ 94 w 127"/>
                <a:gd name="T15" fmla="*/ 2 h 251"/>
                <a:gd name="T16" fmla="*/ 91 w 127"/>
                <a:gd name="T17" fmla="*/ 1 h 251"/>
                <a:gd name="T18" fmla="*/ 84 w 127"/>
                <a:gd name="T19" fmla="*/ 1 h 251"/>
                <a:gd name="T20" fmla="*/ 59 w 127"/>
                <a:gd name="T21" fmla="*/ 0 h 251"/>
                <a:gd name="T22" fmla="*/ 29 w 127"/>
                <a:gd name="T23" fmla="*/ 38 h 251"/>
                <a:gd name="T24" fmla="*/ 30 w 127"/>
                <a:gd name="T25" fmla="*/ 38 h 251"/>
                <a:gd name="T26" fmla="*/ 39 w 127"/>
                <a:gd name="T27" fmla="*/ 145 h 251"/>
                <a:gd name="T28" fmla="*/ 30 w 127"/>
                <a:gd name="T29" fmla="*/ 144 h 251"/>
                <a:gd name="T30" fmla="*/ 36 w 127"/>
                <a:gd name="T31" fmla="*/ 168 h 251"/>
                <a:gd name="T32" fmla="*/ 37 w 127"/>
                <a:gd name="T33" fmla="*/ 174 h 251"/>
                <a:gd name="T34" fmla="*/ 37 w 127"/>
                <a:gd name="T35" fmla="*/ 175 h 251"/>
                <a:gd name="T36" fmla="*/ 27 w 127"/>
                <a:gd name="T37" fmla="*/ 235 h 251"/>
                <a:gd name="T38" fmla="*/ 59 w 127"/>
                <a:gd name="T39" fmla="*/ 235 h 251"/>
                <a:gd name="T40" fmla="*/ 59 w 127"/>
                <a:gd name="T41" fmla="*/ 135 h 251"/>
                <a:gd name="T42" fmla="*/ 66 w 127"/>
                <a:gd name="T43" fmla="*/ 135 h 251"/>
                <a:gd name="T44" fmla="*/ 66 w 127"/>
                <a:gd name="T45" fmla="*/ 235 h 251"/>
                <a:gd name="T46" fmla="*/ 98 w 127"/>
                <a:gd name="T47" fmla="*/ 235 h 251"/>
                <a:gd name="T48" fmla="*/ 98 w 127"/>
                <a:gd name="T49" fmla="*/ 132 h 251"/>
                <a:gd name="T50" fmla="*/ 98 w 127"/>
                <a:gd name="T51" fmla="*/ 77 h 251"/>
                <a:gd name="T52" fmla="*/ 98 w 127"/>
                <a:gd name="T53" fmla="*/ 39 h 251"/>
                <a:gd name="T54" fmla="*/ 99 w 127"/>
                <a:gd name="T55" fmla="*/ 37 h 251"/>
                <a:gd name="T56" fmla="*/ 102 w 127"/>
                <a:gd name="T57" fmla="*/ 36 h 251"/>
                <a:gd name="T58" fmla="*/ 105 w 127"/>
                <a:gd name="T59" fmla="*/ 39 h 251"/>
                <a:gd name="T60" fmla="*/ 105 w 127"/>
                <a:gd name="T61" fmla="*/ 46 h 251"/>
                <a:gd name="T62" fmla="*/ 115 w 127"/>
                <a:gd name="T63" fmla="*/ 12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51">
                  <a:moveTo>
                    <a:pt x="117" y="124"/>
                  </a:moveTo>
                  <a:cubicBezTo>
                    <a:pt x="122" y="124"/>
                    <a:pt x="127" y="119"/>
                    <a:pt x="127" y="114"/>
                  </a:cubicBezTo>
                  <a:cubicBezTo>
                    <a:pt x="127" y="29"/>
                    <a:pt x="127" y="29"/>
                    <a:pt x="127" y="29"/>
                  </a:cubicBezTo>
                  <a:cubicBezTo>
                    <a:pt x="127" y="25"/>
                    <a:pt x="126" y="21"/>
                    <a:pt x="125" y="19"/>
                  </a:cubicBezTo>
                  <a:cubicBezTo>
                    <a:pt x="124" y="17"/>
                    <a:pt x="124" y="16"/>
                    <a:pt x="123" y="15"/>
                  </a:cubicBezTo>
                  <a:cubicBezTo>
                    <a:pt x="123" y="15"/>
                    <a:pt x="122" y="14"/>
                    <a:pt x="122" y="14"/>
                  </a:cubicBezTo>
                  <a:cubicBezTo>
                    <a:pt x="121" y="12"/>
                    <a:pt x="119" y="11"/>
                    <a:pt x="118" y="10"/>
                  </a:cubicBezTo>
                  <a:cubicBezTo>
                    <a:pt x="117" y="9"/>
                    <a:pt x="115" y="8"/>
                    <a:pt x="114" y="8"/>
                  </a:cubicBezTo>
                  <a:cubicBezTo>
                    <a:pt x="113" y="7"/>
                    <a:pt x="112" y="7"/>
                    <a:pt x="111" y="6"/>
                  </a:cubicBezTo>
                  <a:cubicBezTo>
                    <a:pt x="110" y="6"/>
                    <a:pt x="110" y="6"/>
                    <a:pt x="109" y="5"/>
                  </a:cubicBezTo>
                  <a:cubicBezTo>
                    <a:pt x="109" y="5"/>
                    <a:pt x="109" y="5"/>
                    <a:pt x="109" y="5"/>
                  </a:cubicBezTo>
                  <a:cubicBezTo>
                    <a:pt x="109" y="5"/>
                    <a:pt x="109" y="5"/>
                    <a:pt x="109" y="5"/>
                  </a:cubicBezTo>
                  <a:cubicBezTo>
                    <a:pt x="108" y="5"/>
                    <a:pt x="108" y="5"/>
                    <a:pt x="107" y="5"/>
                  </a:cubicBezTo>
                  <a:cubicBezTo>
                    <a:pt x="105" y="4"/>
                    <a:pt x="102" y="3"/>
                    <a:pt x="100" y="3"/>
                  </a:cubicBezTo>
                  <a:cubicBezTo>
                    <a:pt x="99" y="3"/>
                    <a:pt x="98" y="2"/>
                    <a:pt x="97" y="2"/>
                  </a:cubicBezTo>
                  <a:cubicBezTo>
                    <a:pt x="96" y="2"/>
                    <a:pt x="95" y="2"/>
                    <a:pt x="94" y="2"/>
                  </a:cubicBezTo>
                  <a:cubicBezTo>
                    <a:pt x="93" y="2"/>
                    <a:pt x="92" y="1"/>
                    <a:pt x="91" y="1"/>
                  </a:cubicBezTo>
                  <a:cubicBezTo>
                    <a:pt x="91" y="1"/>
                    <a:pt x="91" y="1"/>
                    <a:pt x="91" y="1"/>
                  </a:cubicBezTo>
                  <a:cubicBezTo>
                    <a:pt x="88" y="1"/>
                    <a:pt x="86" y="1"/>
                    <a:pt x="84" y="1"/>
                  </a:cubicBezTo>
                  <a:cubicBezTo>
                    <a:pt x="84" y="1"/>
                    <a:pt x="84" y="1"/>
                    <a:pt x="84" y="1"/>
                  </a:cubicBezTo>
                  <a:cubicBezTo>
                    <a:pt x="78" y="0"/>
                    <a:pt x="72" y="0"/>
                    <a:pt x="66" y="0"/>
                  </a:cubicBezTo>
                  <a:cubicBezTo>
                    <a:pt x="59" y="0"/>
                    <a:pt x="59" y="0"/>
                    <a:pt x="59" y="0"/>
                  </a:cubicBezTo>
                  <a:cubicBezTo>
                    <a:pt x="31" y="0"/>
                    <a:pt x="7" y="3"/>
                    <a:pt x="0" y="18"/>
                  </a:cubicBezTo>
                  <a:cubicBezTo>
                    <a:pt x="14" y="21"/>
                    <a:pt x="25" y="26"/>
                    <a:pt x="29" y="38"/>
                  </a:cubicBezTo>
                  <a:cubicBezTo>
                    <a:pt x="30" y="38"/>
                    <a:pt x="30" y="38"/>
                    <a:pt x="30" y="38"/>
                  </a:cubicBezTo>
                  <a:cubicBezTo>
                    <a:pt x="30" y="38"/>
                    <a:pt x="30" y="38"/>
                    <a:pt x="30" y="38"/>
                  </a:cubicBezTo>
                  <a:cubicBezTo>
                    <a:pt x="51" y="124"/>
                    <a:pt x="51" y="124"/>
                    <a:pt x="51" y="124"/>
                  </a:cubicBezTo>
                  <a:cubicBezTo>
                    <a:pt x="54" y="133"/>
                    <a:pt x="48" y="142"/>
                    <a:pt x="39" y="145"/>
                  </a:cubicBezTo>
                  <a:cubicBezTo>
                    <a:pt x="38" y="145"/>
                    <a:pt x="36" y="145"/>
                    <a:pt x="35" y="145"/>
                  </a:cubicBezTo>
                  <a:cubicBezTo>
                    <a:pt x="33" y="145"/>
                    <a:pt x="32" y="145"/>
                    <a:pt x="30" y="144"/>
                  </a:cubicBezTo>
                  <a:cubicBezTo>
                    <a:pt x="36" y="168"/>
                    <a:pt x="36" y="168"/>
                    <a:pt x="36" y="168"/>
                  </a:cubicBezTo>
                  <a:cubicBezTo>
                    <a:pt x="36" y="168"/>
                    <a:pt x="36" y="168"/>
                    <a:pt x="36" y="168"/>
                  </a:cubicBezTo>
                  <a:cubicBezTo>
                    <a:pt x="36" y="168"/>
                    <a:pt x="36" y="168"/>
                    <a:pt x="36" y="168"/>
                  </a:cubicBezTo>
                  <a:cubicBezTo>
                    <a:pt x="37" y="174"/>
                    <a:pt x="37" y="174"/>
                    <a:pt x="37" y="174"/>
                  </a:cubicBezTo>
                  <a:cubicBezTo>
                    <a:pt x="37" y="175"/>
                    <a:pt x="37" y="175"/>
                    <a:pt x="37" y="175"/>
                  </a:cubicBezTo>
                  <a:cubicBezTo>
                    <a:pt x="37" y="175"/>
                    <a:pt x="37" y="175"/>
                    <a:pt x="37" y="175"/>
                  </a:cubicBezTo>
                  <a:cubicBezTo>
                    <a:pt x="37" y="181"/>
                    <a:pt x="32" y="186"/>
                    <a:pt x="27" y="186"/>
                  </a:cubicBezTo>
                  <a:cubicBezTo>
                    <a:pt x="27" y="235"/>
                    <a:pt x="27" y="235"/>
                    <a:pt x="27" y="235"/>
                  </a:cubicBezTo>
                  <a:cubicBezTo>
                    <a:pt x="27" y="244"/>
                    <a:pt x="34" y="251"/>
                    <a:pt x="43" y="251"/>
                  </a:cubicBezTo>
                  <a:cubicBezTo>
                    <a:pt x="52" y="251"/>
                    <a:pt x="59" y="244"/>
                    <a:pt x="59" y="235"/>
                  </a:cubicBezTo>
                  <a:cubicBezTo>
                    <a:pt x="59" y="235"/>
                    <a:pt x="59" y="235"/>
                    <a:pt x="59" y="235"/>
                  </a:cubicBezTo>
                  <a:cubicBezTo>
                    <a:pt x="59" y="135"/>
                    <a:pt x="59" y="135"/>
                    <a:pt x="59" y="135"/>
                  </a:cubicBezTo>
                  <a:cubicBezTo>
                    <a:pt x="59" y="133"/>
                    <a:pt x="60" y="131"/>
                    <a:pt x="62" y="131"/>
                  </a:cubicBezTo>
                  <a:cubicBezTo>
                    <a:pt x="64" y="131"/>
                    <a:pt x="66" y="133"/>
                    <a:pt x="66" y="135"/>
                  </a:cubicBezTo>
                  <a:cubicBezTo>
                    <a:pt x="66" y="235"/>
                    <a:pt x="66" y="235"/>
                    <a:pt x="66" y="235"/>
                  </a:cubicBezTo>
                  <a:cubicBezTo>
                    <a:pt x="66" y="235"/>
                    <a:pt x="66" y="235"/>
                    <a:pt x="66" y="235"/>
                  </a:cubicBezTo>
                  <a:cubicBezTo>
                    <a:pt x="66" y="244"/>
                    <a:pt x="73" y="251"/>
                    <a:pt x="82" y="251"/>
                  </a:cubicBezTo>
                  <a:cubicBezTo>
                    <a:pt x="91" y="251"/>
                    <a:pt x="98" y="244"/>
                    <a:pt x="98" y="235"/>
                  </a:cubicBezTo>
                  <a:cubicBezTo>
                    <a:pt x="98" y="235"/>
                    <a:pt x="98" y="235"/>
                    <a:pt x="98" y="235"/>
                  </a:cubicBezTo>
                  <a:cubicBezTo>
                    <a:pt x="98" y="132"/>
                    <a:pt x="98" y="132"/>
                    <a:pt x="98" y="132"/>
                  </a:cubicBezTo>
                  <a:cubicBezTo>
                    <a:pt x="98" y="124"/>
                    <a:pt x="98" y="124"/>
                    <a:pt x="98" y="124"/>
                  </a:cubicBezTo>
                  <a:cubicBezTo>
                    <a:pt x="98" y="77"/>
                    <a:pt x="98" y="77"/>
                    <a:pt x="98" y="77"/>
                  </a:cubicBezTo>
                  <a:cubicBezTo>
                    <a:pt x="98" y="50"/>
                    <a:pt x="98" y="50"/>
                    <a:pt x="98" y="50"/>
                  </a:cubicBezTo>
                  <a:cubicBezTo>
                    <a:pt x="98" y="39"/>
                    <a:pt x="98" y="39"/>
                    <a:pt x="98" y="39"/>
                  </a:cubicBezTo>
                  <a:cubicBezTo>
                    <a:pt x="98" y="39"/>
                    <a:pt x="98" y="39"/>
                    <a:pt x="98" y="39"/>
                  </a:cubicBezTo>
                  <a:cubicBezTo>
                    <a:pt x="98" y="38"/>
                    <a:pt x="99" y="37"/>
                    <a:pt x="99" y="37"/>
                  </a:cubicBezTo>
                  <a:cubicBezTo>
                    <a:pt x="100" y="36"/>
                    <a:pt x="100" y="36"/>
                    <a:pt x="101" y="36"/>
                  </a:cubicBezTo>
                  <a:cubicBezTo>
                    <a:pt x="101" y="36"/>
                    <a:pt x="102" y="36"/>
                    <a:pt x="102" y="36"/>
                  </a:cubicBezTo>
                  <a:cubicBezTo>
                    <a:pt x="103" y="36"/>
                    <a:pt x="103" y="36"/>
                    <a:pt x="104" y="37"/>
                  </a:cubicBezTo>
                  <a:cubicBezTo>
                    <a:pt x="105" y="37"/>
                    <a:pt x="105" y="38"/>
                    <a:pt x="105" y="39"/>
                  </a:cubicBezTo>
                  <a:cubicBezTo>
                    <a:pt x="105" y="39"/>
                    <a:pt x="105" y="39"/>
                    <a:pt x="105" y="39"/>
                  </a:cubicBezTo>
                  <a:cubicBezTo>
                    <a:pt x="105" y="46"/>
                    <a:pt x="105" y="46"/>
                    <a:pt x="105" y="46"/>
                  </a:cubicBezTo>
                  <a:cubicBezTo>
                    <a:pt x="105" y="114"/>
                    <a:pt x="105" y="114"/>
                    <a:pt x="105" y="114"/>
                  </a:cubicBezTo>
                  <a:cubicBezTo>
                    <a:pt x="105" y="119"/>
                    <a:pt x="109" y="124"/>
                    <a:pt x="115" y="124"/>
                  </a:cubicBezTo>
                  <a:lnTo>
                    <a:pt x="11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3"/>
            <p:cNvSpPr>
              <a:spLocks/>
            </p:cNvSpPr>
            <p:nvPr/>
          </p:nvSpPr>
          <p:spPr bwMode="auto">
            <a:xfrm>
              <a:off x="327026" y="-1139825"/>
              <a:ext cx="349250" cy="708025"/>
            </a:xfrm>
            <a:custGeom>
              <a:avLst/>
              <a:gdLst>
                <a:gd name="T0" fmla="*/ 92 w 125"/>
                <a:gd name="T1" fmla="*/ 137 h 251"/>
                <a:gd name="T2" fmla="*/ 107 w 125"/>
                <a:gd name="T3" fmla="*/ 56 h 251"/>
                <a:gd name="T4" fmla="*/ 104 w 125"/>
                <a:gd name="T5" fmla="*/ 37 h 251"/>
                <a:gd name="T6" fmla="*/ 107 w 125"/>
                <a:gd name="T7" fmla="*/ 36 h 251"/>
                <a:gd name="T8" fmla="*/ 108 w 125"/>
                <a:gd name="T9" fmla="*/ 36 h 251"/>
                <a:gd name="T10" fmla="*/ 109 w 125"/>
                <a:gd name="T11" fmla="*/ 38 h 251"/>
                <a:gd name="T12" fmla="*/ 112 w 125"/>
                <a:gd name="T13" fmla="*/ 38 h 251"/>
                <a:gd name="T14" fmla="*/ 123 w 125"/>
                <a:gd name="T15" fmla="*/ 17 h 251"/>
                <a:gd name="T16" fmla="*/ 99 w 125"/>
                <a:gd name="T17" fmla="*/ 2 h 251"/>
                <a:gd name="T18" fmla="*/ 63 w 125"/>
                <a:gd name="T19" fmla="*/ 0 h 251"/>
                <a:gd name="T20" fmla="*/ 50 w 125"/>
                <a:gd name="T21" fmla="*/ 1 h 251"/>
                <a:gd name="T22" fmla="*/ 36 w 125"/>
                <a:gd name="T23" fmla="*/ 4 h 251"/>
                <a:gd name="T24" fmla="*/ 30 w 125"/>
                <a:gd name="T25" fmla="*/ 7 h 251"/>
                <a:gd name="T26" fmla="*/ 26 w 125"/>
                <a:gd name="T27" fmla="*/ 10 h 251"/>
                <a:gd name="T28" fmla="*/ 0 w 125"/>
                <a:gd name="T29" fmla="*/ 103 h 251"/>
                <a:gd name="T30" fmla="*/ 3 w 125"/>
                <a:gd name="T31" fmla="*/ 113 h 251"/>
                <a:gd name="T32" fmla="*/ 9 w 125"/>
                <a:gd name="T33" fmla="*/ 115 h 251"/>
                <a:gd name="T34" fmla="*/ 10 w 125"/>
                <a:gd name="T35" fmla="*/ 114 h 251"/>
                <a:gd name="T36" fmla="*/ 13 w 125"/>
                <a:gd name="T37" fmla="*/ 114 h 251"/>
                <a:gd name="T38" fmla="*/ 15 w 125"/>
                <a:gd name="T39" fmla="*/ 113 h 251"/>
                <a:gd name="T40" fmla="*/ 17 w 125"/>
                <a:gd name="T41" fmla="*/ 111 h 251"/>
                <a:gd name="T42" fmla="*/ 27 w 125"/>
                <a:gd name="T43" fmla="*/ 70 h 251"/>
                <a:gd name="T44" fmla="*/ 35 w 125"/>
                <a:gd name="T45" fmla="*/ 37 h 251"/>
                <a:gd name="T46" fmla="*/ 37 w 125"/>
                <a:gd name="T47" fmla="*/ 36 h 251"/>
                <a:gd name="T48" fmla="*/ 38 w 125"/>
                <a:gd name="T49" fmla="*/ 35 h 251"/>
                <a:gd name="T50" fmla="*/ 41 w 125"/>
                <a:gd name="T51" fmla="*/ 39 h 251"/>
                <a:gd name="T52" fmla="*/ 15 w 125"/>
                <a:gd name="T53" fmla="*/ 146 h 251"/>
                <a:gd name="T54" fmla="*/ 14 w 125"/>
                <a:gd name="T55" fmla="*/ 152 h 251"/>
                <a:gd name="T56" fmla="*/ 14 w 125"/>
                <a:gd name="T57" fmla="*/ 153 h 251"/>
                <a:gd name="T58" fmla="*/ 27 w 125"/>
                <a:gd name="T59" fmla="*/ 155 h 251"/>
                <a:gd name="T60" fmla="*/ 36 w 125"/>
                <a:gd name="T61" fmla="*/ 155 h 251"/>
                <a:gd name="T62" fmla="*/ 40 w 125"/>
                <a:gd name="T63" fmla="*/ 160 h 251"/>
                <a:gd name="T64" fmla="*/ 41 w 125"/>
                <a:gd name="T65" fmla="*/ 243 h 251"/>
                <a:gd name="T66" fmla="*/ 45 w 125"/>
                <a:gd name="T67" fmla="*/ 248 h 251"/>
                <a:gd name="T68" fmla="*/ 52 w 125"/>
                <a:gd name="T69" fmla="*/ 251 h 251"/>
                <a:gd name="T70" fmla="*/ 58 w 125"/>
                <a:gd name="T71" fmla="*/ 251 h 251"/>
                <a:gd name="T72" fmla="*/ 68 w 125"/>
                <a:gd name="T73" fmla="*/ 237 h 251"/>
                <a:gd name="T74" fmla="*/ 71 w 125"/>
                <a:gd name="T75" fmla="*/ 156 h 251"/>
                <a:gd name="T76" fmla="*/ 74 w 125"/>
                <a:gd name="T77" fmla="*/ 156 h 251"/>
                <a:gd name="T78" fmla="*/ 77 w 125"/>
                <a:gd name="T79" fmla="*/ 237 h 251"/>
                <a:gd name="T80" fmla="*/ 83 w 125"/>
                <a:gd name="T81" fmla="*/ 249 h 251"/>
                <a:gd name="T82" fmla="*/ 89 w 125"/>
                <a:gd name="T83" fmla="*/ 251 h 251"/>
                <a:gd name="T84" fmla="*/ 97 w 125"/>
                <a:gd name="T85" fmla="*/ 250 h 251"/>
                <a:gd name="T86" fmla="*/ 103 w 125"/>
                <a:gd name="T87" fmla="*/ 244 h 251"/>
                <a:gd name="T88" fmla="*/ 104 w 125"/>
                <a:gd name="T89" fmla="*/ 175 h 251"/>
                <a:gd name="T90" fmla="*/ 104 w 125"/>
                <a:gd name="T91" fmla="*/ 160 h 251"/>
                <a:gd name="T92" fmla="*/ 109 w 125"/>
                <a:gd name="T93" fmla="*/ 155 h 251"/>
                <a:gd name="T94" fmla="*/ 106 w 125"/>
                <a:gd name="T95" fmla="*/ 14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251">
                  <a:moveTo>
                    <a:pt x="106" y="145"/>
                  </a:moveTo>
                  <a:cubicBezTo>
                    <a:pt x="105" y="145"/>
                    <a:pt x="103" y="145"/>
                    <a:pt x="102" y="145"/>
                  </a:cubicBezTo>
                  <a:cubicBezTo>
                    <a:pt x="98" y="143"/>
                    <a:pt x="94" y="141"/>
                    <a:pt x="92" y="137"/>
                  </a:cubicBezTo>
                  <a:cubicBezTo>
                    <a:pt x="90" y="133"/>
                    <a:pt x="89" y="129"/>
                    <a:pt x="90" y="124"/>
                  </a:cubicBezTo>
                  <a:cubicBezTo>
                    <a:pt x="107" y="56"/>
                    <a:pt x="107" y="56"/>
                    <a:pt x="107" y="56"/>
                  </a:cubicBezTo>
                  <a:cubicBezTo>
                    <a:pt x="107" y="56"/>
                    <a:pt x="107" y="56"/>
                    <a:pt x="107" y="56"/>
                  </a:cubicBezTo>
                  <a:cubicBezTo>
                    <a:pt x="103" y="39"/>
                    <a:pt x="103" y="39"/>
                    <a:pt x="103" y="39"/>
                  </a:cubicBezTo>
                  <a:cubicBezTo>
                    <a:pt x="103" y="39"/>
                    <a:pt x="103" y="38"/>
                    <a:pt x="103" y="38"/>
                  </a:cubicBezTo>
                  <a:cubicBezTo>
                    <a:pt x="103" y="37"/>
                    <a:pt x="104" y="37"/>
                    <a:pt x="104" y="37"/>
                  </a:cubicBezTo>
                  <a:cubicBezTo>
                    <a:pt x="105" y="36"/>
                    <a:pt x="105" y="36"/>
                    <a:pt x="106" y="36"/>
                  </a:cubicBezTo>
                  <a:cubicBezTo>
                    <a:pt x="106" y="36"/>
                    <a:pt x="106" y="36"/>
                    <a:pt x="106" y="36"/>
                  </a:cubicBezTo>
                  <a:cubicBezTo>
                    <a:pt x="106" y="36"/>
                    <a:pt x="107" y="36"/>
                    <a:pt x="107" y="36"/>
                  </a:cubicBezTo>
                  <a:cubicBezTo>
                    <a:pt x="107" y="36"/>
                    <a:pt x="107" y="36"/>
                    <a:pt x="107" y="36"/>
                  </a:cubicBezTo>
                  <a:cubicBezTo>
                    <a:pt x="107" y="36"/>
                    <a:pt x="108" y="36"/>
                    <a:pt x="108" y="36"/>
                  </a:cubicBezTo>
                  <a:cubicBezTo>
                    <a:pt x="108" y="36"/>
                    <a:pt x="108" y="36"/>
                    <a:pt x="108" y="36"/>
                  </a:cubicBezTo>
                  <a:cubicBezTo>
                    <a:pt x="108" y="36"/>
                    <a:pt x="108" y="36"/>
                    <a:pt x="109" y="37"/>
                  </a:cubicBezTo>
                  <a:cubicBezTo>
                    <a:pt x="109" y="37"/>
                    <a:pt x="109" y="37"/>
                    <a:pt x="109" y="37"/>
                  </a:cubicBezTo>
                  <a:cubicBezTo>
                    <a:pt x="109" y="37"/>
                    <a:pt x="109" y="37"/>
                    <a:pt x="109" y="38"/>
                  </a:cubicBezTo>
                  <a:cubicBezTo>
                    <a:pt x="111" y="43"/>
                    <a:pt x="111" y="43"/>
                    <a:pt x="111" y="43"/>
                  </a:cubicBezTo>
                  <a:cubicBezTo>
                    <a:pt x="112" y="39"/>
                    <a:pt x="112" y="39"/>
                    <a:pt x="112" y="39"/>
                  </a:cubicBezTo>
                  <a:cubicBezTo>
                    <a:pt x="112" y="38"/>
                    <a:pt x="112" y="38"/>
                    <a:pt x="112" y="38"/>
                  </a:cubicBezTo>
                  <a:cubicBezTo>
                    <a:pt x="112" y="38"/>
                    <a:pt x="112" y="38"/>
                    <a:pt x="112" y="38"/>
                  </a:cubicBezTo>
                  <a:cubicBezTo>
                    <a:pt x="114" y="31"/>
                    <a:pt x="119" y="27"/>
                    <a:pt x="125" y="24"/>
                  </a:cubicBezTo>
                  <a:cubicBezTo>
                    <a:pt x="123" y="17"/>
                    <a:pt x="123" y="17"/>
                    <a:pt x="123" y="17"/>
                  </a:cubicBezTo>
                  <a:cubicBezTo>
                    <a:pt x="123" y="16"/>
                    <a:pt x="122" y="15"/>
                    <a:pt x="122" y="14"/>
                  </a:cubicBezTo>
                  <a:cubicBezTo>
                    <a:pt x="121" y="13"/>
                    <a:pt x="120" y="11"/>
                    <a:pt x="119" y="10"/>
                  </a:cubicBezTo>
                  <a:cubicBezTo>
                    <a:pt x="114" y="6"/>
                    <a:pt x="107" y="3"/>
                    <a:pt x="99" y="2"/>
                  </a:cubicBezTo>
                  <a:cubicBezTo>
                    <a:pt x="91" y="0"/>
                    <a:pt x="83" y="0"/>
                    <a:pt x="75" y="0"/>
                  </a:cubicBezTo>
                  <a:cubicBezTo>
                    <a:pt x="70" y="0"/>
                    <a:pt x="70" y="0"/>
                    <a:pt x="70" y="0"/>
                  </a:cubicBezTo>
                  <a:cubicBezTo>
                    <a:pt x="67" y="0"/>
                    <a:pt x="65" y="0"/>
                    <a:pt x="63" y="0"/>
                  </a:cubicBezTo>
                  <a:cubicBezTo>
                    <a:pt x="62" y="0"/>
                    <a:pt x="62" y="0"/>
                    <a:pt x="61" y="0"/>
                  </a:cubicBezTo>
                  <a:cubicBezTo>
                    <a:pt x="60" y="0"/>
                    <a:pt x="58" y="0"/>
                    <a:pt x="56" y="0"/>
                  </a:cubicBezTo>
                  <a:cubicBezTo>
                    <a:pt x="54" y="1"/>
                    <a:pt x="52" y="1"/>
                    <a:pt x="50" y="1"/>
                  </a:cubicBezTo>
                  <a:cubicBezTo>
                    <a:pt x="48" y="1"/>
                    <a:pt x="47" y="1"/>
                    <a:pt x="45" y="2"/>
                  </a:cubicBezTo>
                  <a:cubicBezTo>
                    <a:pt x="43" y="2"/>
                    <a:pt x="42" y="2"/>
                    <a:pt x="40" y="3"/>
                  </a:cubicBezTo>
                  <a:cubicBezTo>
                    <a:pt x="38" y="3"/>
                    <a:pt x="37" y="4"/>
                    <a:pt x="36" y="4"/>
                  </a:cubicBezTo>
                  <a:cubicBezTo>
                    <a:pt x="35" y="4"/>
                    <a:pt x="34" y="5"/>
                    <a:pt x="33" y="5"/>
                  </a:cubicBezTo>
                  <a:cubicBezTo>
                    <a:pt x="33" y="5"/>
                    <a:pt x="33" y="5"/>
                    <a:pt x="33" y="5"/>
                  </a:cubicBezTo>
                  <a:cubicBezTo>
                    <a:pt x="32" y="6"/>
                    <a:pt x="31" y="6"/>
                    <a:pt x="30" y="7"/>
                  </a:cubicBezTo>
                  <a:cubicBezTo>
                    <a:pt x="30" y="7"/>
                    <a:pt x="29" y="7"/>
                    <a:pt x="29" y="8"/>
                  </a:cubicBezTo>
                  <a:cubicBezTo>
                    <a:pt x="28" y="8"/>
                    <a:pt x="28" y="8"/>
                    <a:pt x="27" y="9"/>
                  </a:cubicBezTo>
                  <a:cubicBezTo>
                    <a:pt x="27" y="9"/>
                    <a:pt x="26" y="9"/>
                    <a:pt x="26" y="10"/>
                  </a:cubicBezTo>
                  <a:cubicBezTo>
                    <a:pt x="25" y="11"/>
                    <a:pt x="24" y="12"/>
                    <a:pt x="24" y="13"/>
                  </a:cubicBezTo>
                  <a:cubicBezTo>
                    <a:pt x="23" y="14"/>
                    <a:pt x="22" y="15"/>
                    <a:pt x="22" y="17"/>
                  </a:cubicBezTo>
                  <a:cubicBezTo>
                    <a:pt x="0" y="103"/>
                    <a:pt x="0" y="103"/>
                    <a:pt x="0" y="103"/>
                  </a:cubicBezTo>
                  <a:cubicBezTo>
                    <a:pt x="0" y="104"/>
                    <a:pt x="0" y="105"/>
                    <a:pt x="0" y="106"/>
                  </a:cubicBezTo>
                  <a:cubicBezTo>
                    <a:pt x="0" y="108"/>
                    <a:pt x="0" y="109"/>
                    <a:pt x="1" y="110"/>
                  </a:cubicBezTo>
                  <a:cubicBezTo>
                    <a:pt x="2" y="111"/>
                    <a:pt x="2" y="112"/>
                    <a:pt x="3" y="113"/>
                  </a:cubicBezTo>
                  <a:cubicBezTo>
                    <a:pt x="4" y="113"/>
                    <a:pt x="6" y="114"/>
                    <a:pt x="7" y="114"/>
                  </a:cubicBezTo>
                  <a:cubicBezTo>
                    <a:pt x="7" y="114"/>
                    <a:pt x="8" y="114"/>
                    <a:pt x="8" y="115"/>
                  </a:cubicBezTo>
                  <a:cubicBezTo>
                    <a:pt x="9" y="115"/>
                    <a:pt x="9" y="115"/>
                    <a:pt x="9" y="115"/>
                  </a:cubicBezTo>
                  <a:cubicBezTo>
                    <a:pt x="9" y="115"/>
                    <a:pt x="9" y="115"/>
                    <a:pt x="9" y="115"/>
                  </a:cubicBezTo>
                  <a:cubicBezTo>
                    <a:pt x="10" y="115"/>
                    <a:pt x="10" y="115"/>
                    <a:pt x="10" y="115"/>
                  </a:cubicBezTo>
                  <a:cubicBezTo>
                    <a:pt x="10" y="115"/>
                    <a:pt x="10" y="115"/>
                    <a:pt x="10" y="114"/>
                  </a:cubicBezTo>
                  <a:cubicBezTo>
                    <a:pt x="11" y="114"/>
                    <a:pt x="11" y="114"/>
                    <a:pt x="12" y="114"/>
                  </a:cubicBezTo>
                  <a:cubicBezTo>
                    <a:pt x="12" y="114"/>
                    <a:pt x="12" y="114"/>
                    <a:pt x="12" y="114"/>
                  </a:cubicBezTo>
                  <a:cubicBezTo>
                    <a:pt x="12" y="114"/>
                    <a:pt x="13" y="114"/>
                    <a:pt x="13" y="114"/>
                  </a:cubicBezTo>
                  <a:cubicBezTo>
                    <a:pt x="14" y="114"/>
                    <a:pt x="14" y="114"/>
                    <a:pt x="14" y="113"/>
                  </a:cubicBezTo>
                  <a:cubicBezTo>
                    <a:pt x="14" y="113"/>
                    <a:pt x="14" y="113"/>
                    <a:pt x="15" y="113"/>
                  </a:cubicBezTo>
                  <a:cubicBezTo>
                    <a:pt x="15" y="113"/>
                    <a:pt x="15" y="113"/>
                    <a:pt x="15" y="113"/>
                  </a:cubicBezTo>
                  <a:cubicBezTo>
                    <a:pt x="15" y="112"/>
                    <a:pt x="16" y="112"/>
                    <a:pt x="16" y="112"/>
                  </a:cubicBezTo>
                  <a:cubicBezTo>
                    <a:pt x="16" y="112"/>
                    <a:pt x="16" y="112"/>
                    <a:pt x="16" y="112"/>
                  </a:cubicBezTo>
                  <a:cubicBezTo>
                    <a:pt x="17" y="111"/>
                    <a:pt x="17" y="111"/>
                    <a:pt x="17" y="111"/>
                  </a:cubicBezTo>
                  <a:cubicBezTo>
                    <a:pt x="17" y="111"/>
                    <a:pt x="17" y="110"/>
                    <a:pt x="17" y="110"/>
                  </a:cubicBezTo>
                  <a:cubicBezTo>
                    <a:pt x="18" y="110"/>
                    <a:pt x="18" y="109"/>
                    <a:pt x="18" y="109"/>
                  </a:cubicBezTo>
                  <a:cubicBezTo>
                    <a:pt x="27" y="70"/>
                    <a:pt x="27" y="70"/>
                    <a:pt x="27" y="70"/>
                  </a:cubicBezTo>
                  <a:cubicBezTo>
                    <a:pt x="34" y="40"/>
                    <a:pt x="34" y="40"/>
                    <a:pt x="34" y="40"/>
                  </a:cubicBezTo>
                  <a:cubicBezTo>
                    <a:pt x="35" y="38"/>
                    <a:pt x="35" y="38"/>
                    <a:pt x="35" y="38"/>
                  </a:cubicBezTo>
                  <a:cubicBezTo>
                    <a:pt x="35" y="37"/>
                    <a:pt x="35" y="37"/>
                    <a:pt x="35" y="37"/>
                  </a:cubicBezTo>
                  <a:cubicBezTo>
                    <a:pt x="35" y="37"/>
                    <a:pt x="36" y="37"/>
                    <a:pt x="36" y="36"/>
                  </a:cubicBezTo>
                  <a:cubicBezTo>
                    <a:pt x="36" y="36"/>
                    <a:pt x="36" y="36"/>
                    <a:pt x="36" y="36"/>
                  </a:cubicBezTo>
                  <a:cubicBezTo>
                    <a:pt x="36" y="36"/>
                    <a:pt x="36" y="36"/>
                    <a:pt x="37" y="36"/>
                  </a:cubicBezTo>
                  <a:cubicBezTo>
                    <a:pt x="37" y="36"/>
                    <a:pt x="37" y="36"/>
                    <a:pt x="37" y="36"/>
                  </a:cubicBezTo>
                  <a:cubicBezTo>
                    <a:pt x="37" y="36"/>
                    <a:pt x="37" y="36"/>
                    <a:pt x="38" y="35"/>
                  </a:cubicBezTo>
                  <a:cubicBezTo>
                    <a:pt x="38" y="35"/>
                    <a:pt x="38" y="35"/>
                    <a:pt x="38" y="35"/>
                  </a:cubicBezTo>
                  <a:cubicBezTo>
                    <a:pt x="38" y="35"/>
                    <a:pt x="38" y="35"/>
                    <a:pt x="39" y="36"/>
                  </a:cubicBezTo>
                  <a:cubicBezTo>
                    <a:pt x="39" y="36"/>
                    <a:pt x="39" y="36"/>
                    <a:pt x="40" y="36"/>
                  </a:cubicBezTo>
                  <a:cubicBezTo>
                    <a:pt x="41" y="37"/>
                    <a:pt x="41" y="38"/>
                    <a:pt x="41" y="39"/>
                  </a:cubicBezTo>
                  <a:cubicBezTo>
                    <a:pt x="34" y="66"/>
                    <a:pt x="34" y="66"/>
                    <a:pt x="34" y="66"/>
                  </a:cubicBezTo>
                  <a:cubicBezTo>
                    <a:pt x="27" y="96"/>
                    <a:pt x="27" y="96"/>
                    <a:pt x="27" y="96"/>
                  </a:cubicBezTo>
                  <a:cubicBezTo>
                    <a:pt x="15" y="146"/>
                    <a:pt x="15" y="146"/>
                    <a:pt x="15" y="146"/>
                  </a:cubicBezTo>
                  <a:cubicBezTo>
                    <a:pt x="15" y="147"/>
                    <a:pt x="15" y="148"/>
                    <a:pt x="15" y="149"/>
                  </a:cubicBezTo>
                  <a:cubicBezTo>
                    <a:pt x="15" y="150"/>
                    <a:pt x="15" y="151"/>
                    <a:pt x="14" y="152"/>
                  </a:cubicBezTo>
                  <a:cubicBezTo>
                    <a:pt x="14" y="152"/>
                    <a:pt x="14" y="152"/>
                    <a:pt x="14" y="152"/>
                  </a:cubicBezTo>
                  <a:cubicBezTo>
                    <a:pt x="14" y="152"/>
                    <a:pt x="14" y="152"/>
                    <a:pt x="14" y="152"/>
                  </a:cubicBezTo>
                  <a:cubicBezTo>
                    <a:pt x="14" y="152"/>
                    <a:pt x="14" y="152"/>
                    <a:pt x="14" y="152"/>
                  </a:cubicBezTo>
                  <a:cubicBezTo>
                    <a:pt x="14" y="152"/>
                    <a:pt x="14" y="152"/>
                    <a:pt x="14" y="153"/>
                  </a:cubicBezTo>
                  <a:cubicBezTo>
                    <a:pt x="15" y="153"/>
                    <a:pt x="15" y="154"/>
                    <a:pt x="15" y="154"/>
                  </a:cubicBezTo>
                  <a:cubicBezTo>
                    <a:pt x="16" y="155"/>
                    <a:pt x="17" y="155"/>
                    <a:pt x="18" y="155"/>
                  </a:cubicBezTo>
                  <a:cubicBezTo>
                    <a:pt x="27" y="155"/>
                    <a:pt x="27" y="155"/>
                    <a:pt x="27" y="155"/>
                  </a:cubicBezTo>
                  <a:cubicBezTo>
                    <a:pt x="34" y="155"/>
                    <a:pt x="34" y="155"/>
                    <a:pt x="34" y="155"/>
                  </a:cubicBezTo>
                  <a:cubicBezTo>
                    <a:pt x="36" y="155"/>
                    <a:pt x="36" y="155"/>
                    <a:pt x="36" y="155"/>
                  </a:cubicBezTo>
                  <a:cubicBezTo>
                    <a:pt x="36" y="155"/>
                    <a:pt x="36" y="155"/>
                    <a:pt x="36" y="155"/>
                  </a:cubicBezTo>
                  <a:cubicBezTo>
                    <a:pt x="36" y="155"/>
                    <a:pt x="36" y="155"/>
                    <a:pt x="36" y="155"/>
                  </a:cubicBezTo>
                  <a:cubicBezTo>
                    <a:pt x="37" y="155"/>
                    <a:pt x="37" y="156"/>
                    <a:pt x="38" y="156"/>
                  </a:cubicBezTo>
                  <a:cubicBezTo>
                    <a:pt x="39" y="156"/>
                    <a:pt x="40" y="158"/>
                    <a:pt x="40" y="160"/>
                  </a:cubicBezTo>
                  <a:cubicBezTo>
                    <a:pt x="40" y="160"/>
                    <a:pt x="40" y="160"/>
                    <a:pt x="40" y="161"/>
                  </a:cubicBezTo>
                  <a:cubicBezTo>
                    <a:pt x="40" y="237"/>
                    <a:pt x="40" y="237"/>
                    <a:pt x="40" y="237"/>
                  </a:cubicBezTo>
                  <a:cubicBezTo>
                    <a:pt x="40" y="239"/>
                    <a:pt x="40" y="241"/>
                    <a:pt x="41" y="243"/>
                  </a:cubicBezTo>
                  <a:cubicBezTo>
                    <a:pt x="41" y="243"/>
                    <a:pt x="42" y="244"/>
                    <a:pt x="42" y="245"/>
                  </a:cubicBezTo>
                  <a:cubicBezTo>
                    <a:pt x="43" y="245"/>
                    <a:pt x="43" y="246"/>
                    <a:pt x="44" y="247"/>
                  </a:cubicBezTo>
                  <a:cubicBezTo>
                    <a:pt x="44" y="247"/>
                    <a:pt x="44" y="247"/>
                    <a:pt x="45" y="248"/>
                  </a:cubicBezTo>
                  <a:cubicBezTo>
                    <a:pt x="45" y="248"/>
                    <a:pt x="46" y="249"/>
                    <a:pt x="47" y="250"/>
                  </a:cubicBezTo>
                  <a:cubicBezTo>
                    <a:pt x="48" y="250"/>
                    <a:pt x="49" y="251"/>
                    <a:pt x="51" y="251"/>
                  </a:cubicBezTo>
                  <a:cubicBezTo>
                    <a:pt x="51" y="251"/>
                    <a:pt x="52" y="251"/>
                    <a:pt x="52" y="251"/>
                  </a:cubicBezTo>
                  <a:cubicBezTo>
                    <a:pt x="53" y="251"/>
                    <a:pt x="53" y="251"/>
                    <a:pt x="54" y="251"/>
                  </a:cubicBezTo>
                  <a:cubicBezTo>
                    <a:pt x="55" y="251"/>
                    <a:pt x="55" y="251"/>
                    <a:pt x="56" y="251"/>
                  </a:cubicBezTo>
                  <a:cubicBezTo>
                    <a:pt x="56" y="251"/>
                    <a:pt x="57" y="251"/>
                    <a:pt x="58" y="251"/>
                  </a:cubicBezTo>
                  <a:cubicBezTo>
                    <a:pt x="59" y="251"/>
                    <a:pt x="60" y="250"/>
                    <a:pt x="61" y="250"/>
                  </a:cubicBezTo>
                  <a:cubicBezTo>
                    <a:pt x="63" y="248"/>
                    <a:pt x="65" y="246"/>
                    <a:pt x="66" y="244"/>
                  </a:cubicBezTo>
                  <a:cubicBezTo>
                    <a:pt x="67" y="242"/>
                    <a:pt x="68" y="240"/>
                    <a:pt x="68" y="237"/>
                  </a:cubicBezTo>
                  <a:cubicBezTo>
                    <a:pt x="68" y="160"/>
                    <a:pt x="68" y="160"/>
                    <a:pt x="68" y="160"/>
                  </a:cubicBezTo>
                  <a:cubicBezTo>
                    <a:pt x="68" y="159"/>
                    <a:pt x="68" y="159"/>
                    <a:pt x="68" y="158"/>
                  </a:cubicBezTo>
                  <a:cubicBezTo>
                    <a:pt x="69" y="157"/>
                    <a:pt x="69" y="156"/>
                    <a:pt x="71" y="156"/>
                  </a:cubicBezTo>
                  <a:cubicBezTo>
                    <a:pt x="71" y="156"/>
                    <a:pt x="72" y="155"/>
                    <a:pt x="72" y="155"/>
                  </a:cubicBezTo>
                  <a:cubicBezTo>
                    <a:pt x="72" y="155"/>
                    <a:pt x="72" y="155"/>
                    <a:pt x="72" y="155"/>
                  </a:cubicBezTo>
                  <a:cubicBezTo>
                    <a:pt x="73" y="155"/>
                    <a:pt x="73" y="156"/>
                    <a:pt x="74" y="156"/>
                  </a:cubicBezTo>
                  <a:cubicBezTo>
                    <a:pt x="74" y="156"/>
                    <a:pt x="74" y="156"/>
                    <a:pt x="75" y="156"/>
                  </a:cubicBezTo>
                  <a:cubicBezTo>
                    <a:pt x="76" y="157"/>
                    <a:pt x="77" y="158"/>
                    <a:pt x="77" y="160"/>
                  </a:cubicBezTo>
                  <a:cubicBezTo>
                    <a:pt x="77" y="237"/>
                    <a:pt x="77" y="237"/>
                    <a:pt x="77" y="237"/>
                  </a:cubicBezTo>
                  <a:cubicBezTo>
                    <a:pt x="77" y="240"/>
                    <a:pt x="77" y="242"/>
                    <a:pt x="78" y="244"/>
                  </a:cubicBezTo>
                  <a:cubicBezTo>
                    <a:pt x="79" y="245"/>
                    <a:pt x="80" y="246"/>
                    <a:pt x="81" y="247"/>
                  </a:cubicBezTo>
                  <a:cubicBezTo>
                    <a:pt x="81" y="248"/>
                    <a:pt x="82" y="249"/>
                    <a:pt x="83" y="249"/>
                  </a:cubicBezTo>
                  <a:cubicBezTo>
                    <a:pt x="84" y="250"/>
                    <a:pt x="84" y="250"/>
                    <a:pt x="84" y="250"/>
                  </a:cubicBezTo>
                  <a:cubicBezTo>
                    <a:pt x="85" y="250"/>
                    <a:pt x="86" y="251"/>
                    <a:pt x="88" y="251"/>
                  </a:cubicBezTo>
                  <a:cubicBezTo>
                    <a:pt x="88" y="251"/>
                    <a:pt x="89" y="251"/>
                    <a:pt x="89" y="251"/>
                  </a:cubicBezTo>
                  <a:cubicBezTo>
                    <a:pt x="90" y="251"/>
                    <a:pt x="90" y="251"/>
                    <a:pt x="90" y="251"/>
                  </a:cubicBezTo>
                  <a:cubicBezTo>
                    <a:pt x="92" y="251"/>
                    <a:pt x="93" y="251"/>
                    <a:pt x="95" y="251"/>
                  </a:cubicBezTo>
                  <a:cubicBezTo>
                    <a:pt x="95" y="250"/>
                    <a:pt x="96" y="250"/>
                    <a:pt x="97" y="250"/>
                  </a:cubicBezTo>
                  <a:cubicBezTo>
                    <a:pt x="98" y="249"/>
                    <a:pt x="99" y="249"/>
                    <a:pt x="99" y="248"/>
                  </a:cubicBezTo>
                  <a:cubicBezTo>
                    <a:pt x="100" y="248"/>
                    <a:pt x="100" y="248"/>
                    <a:pt x="100" y="247"/>
                  </a:cubicBezTo>
                  <a:cubicBezTo>
                    <a:pt x="101" y="246"/>
                    <a:pt x="102" y="245"/>
                    <a:pt x="103" y="244"/>
                  </a:cubicBezTo>
                  <a:cubicBezTo>
                    <a:pt x="104" y="242"/>
                    <a:pt x="104" y="240"/>
                    <a:pt x="104" y="237"/>
                  </a:cubicBezTo>
                  <a:cubicBezTo>
                    <a:pt x="104" y="177"/>
                    <a:pt x="104" y="177"/>
                    <a:pt x="104" y="177"/>
                  </a:cubicBezTo>
                  <a:cubicBezTo>
                    <a:pt x="104" y="177"/>
                    <a:pt x="104" y="176"/>
                    <a:pt x="104" y="175"/>
                  </a:cubicBezTo>
                  <a:cubicBezTo>
                    <a:pt x="104" y="175"/>
                    <a:pt x="104" y="175"/>
                    <a:pt x="104" y="175"/>
                  </a:cubicBezTo>
                  <a:cubicBezTo>
                    <a:pt x="104" y="174"/>
                    <a:pt x="104" y="174"/>
                    <a:pt x="104" y="174"/>
                  </a:cubicBezTo>
                  <a:cubicBezTo>
                    <a:pt x="104" y="160"/>
                    <a:pt x="104" y="160"/>
                    <a:pt x="104" y="160"/>
                  </a:cubicBezTo>
                  <a:cubicBezTo>
                    <a:pt x="104" y="160"/>
                    <a:pt x="104" y="160"/>
                    <a:pt x="104" y="160"/>
                  </a:cubicBezTo>
                  <a:cubicBezTo>
                    <a:pt x="104" y="158"/>
                    <a:pt x="105" y="156"/>
                    <a:pt x="107" y="156"/>
                  </a:cubicBezTo>
                  <a:cubicBezTo>
                    <a:pt x="108" y="156"/>
                    <a:pt x="108" y="155"/>
                    <a:pt x="109" y="155"/>
                  </a:cubicBezTo>
                  <a:cubicBezTo>
                    <a:pt x="109" y="155"/>
                    <a:pt x="109" y="155"/>
                    <a:pt x="109" y="155"/>
                  </a:cubicBezTo>
                  <a:cubicBezTo>
                    <a:pt x="111" y="144"/>
                    <a:pt x="111" y="144"/>
                    <a:pt x="111" y="144"/>
                  </a:cubicBezTo>
                  <a:cubicBezTo>
                    <a:pt x="110" y="145"/>
                    <a:pt x="108" y="145"/>
                    <a:pt x="106"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4"/>
            <p:cNvSpPr>
              <a:spLocks/>
            </p:cNvSpPr>
            <p:nvPr/>
          </p:nvSpPr>
          <p:spPr bwMode="auto">
            <a:xfrm>
              <a:off x="458788" y="-1314450"/>
              <a:ext cx="142875" cy="146050"/>
            </a:xfrm>
            <a:custGeom>
              <a:avLst/>
              <a:gdLst>
                <a:gd name="T0" fmla="*/ 0 w 51"/>
                <a:gd name="T1" fmla="*/ 30 h 52"/>
                <a:gd name="T2" fmla="*/ 0 w 51"/>
                <a:gd name="T3" fmla="*/ 31 h 52"/>
                <a:gd name="T4" fmla="*/ 0 w 51"/>
                <a:gd name="T5" fmla="*/ 32 h 52"/>
                <a:gd name="T6" fmla="*/ 1 w 51"/>
                <a:gd name="T7" fmla="*/ 33 h 52"/>
                <a:gd name="T8" fmla="*/ 1 w 51"/>
                <a:gd name="T9" fmla="*/ 33 h 52"/>
                <a:gd name="T10" fmla="*/ 1 w 51"/>
                <a:gd name="T11" fmla="*/ 34 h 52"/>
                <a:gd name="T12" fmla="*/ 1 w 51"/>
                <a:gd name="T13" fmla="*/ 35 h 52"/>
                <a:gd name="T14" fmla="*/ 2 w 51"/>
                <a:gd name="T15" fmla="*/ 36 h 52"/>
                <a:gd name="T16" fmla="*/ 2 w 51"/>
                <a:gd name="T17" fmla="*/ 37 h 52"/>
                <a:gd name="T18" fmla="*/ 3 w 51"/>
                <a:gd name="T19" fmla="*/ 38 h 52"/>
                <a:gd name="T20" fmla="*/ 3 w 51"/>
                <a:gd name="T21" fmla="*/ 39 h 52"/>
                <a:gd name="T22" fmla="*/ 4 w 51"/>
                <a:gd name="T23" fmla="*/ 40 h 52"/>
                <a:gd name="T24" fmla="*/ 5 w 51"/>
                <a:gd name="T25" fmla="*/ 41 h 52"/>
                <a:gd name="T26" fmla="*/ 6 w 51"/>
                <a:gd name="T27" fmla="*/ 42 h 52"/>
                <a:gd name="T28" fmla="*/ 6 w 51"/>
                <a:gd name="T29" fmla="*/ 43 h 52"/>
                <a:gd name="T30" fmla="*/ 7 w 51"/>
                <a:gd name="T31" fmla="*/ 44 h 52"/>
                <a:gd name="T32" fmla="*/ 8 w 51"/>
                <a:gd name="T33" fmla="*/ 45 h 52"/>
                <a:gd name="T34" fmla="*/ 9 w 51"/>
                <a:gd name="T35" fmla="*/ 46 h 52"/>
                <a:gd name="T36" fmla="*/ 10 w 51"/>
                <a:gd name="T37" fmla="*/ 46 h 52"/>
                <a:gd name="T38" fmla="*/ 11 w 51"/>
                <a:gd name="T39" fmla="*/ 47 h 52"/>
                <a:gd name="T40" fmla="*/ 12 w 51"/>
                <a:gd name="T41" fmla="*/ 48 h 52"/>
                <a:gd name="T42" fmla="*/ 13 w 51"/>
                <a:gd name="T43" fmla="*/ 49 h 52"/>
                <a:gd name="T44" fmla="*/ 14 w 51"/>
                <a:gd name="T45" fmla="*/ 49 h 52"/>
                <a:gd name="T46" fmla="*/ 14 w 51"/>
                <a:gd name="T47" fmla="*/ 49 h 52"/>
                <a:gd name="T48" fmla="*/ 16 w 51"/>
                <a:gd name="T49" fmla="*/ 50 h 52"/>
                <a:gd name="T50" fmla="*/ 17 w 51"/>
                <a:gd name="T51" fmla="*/ 50 h 52"/>
                <a:gd name="T52" fmla="*/ 18 w 51"/>
                <a:gd name="T53" fmla="*/ 50 h 52"/>
                <a:gd name="T54" fmla="*/ 19 w 51"/>
                <a:gd name="T55" fmla="*/ 51 h 52"/>
                <a:gd name="T56" fmla="*/ 20 w 51"/>
                <a:gd name="T57" fmla="*/ 51 h 52"/>
                <a:gd name="T58" fmla="*/ 21 w 51"/>
                <a:gd name="T59" fmla="*/ 51 h 52"/>
                <a:gd name="T60" fmla="*/ 23 w 51"/>
                <a:gd name="T61" fmla="*/ 52 h 52"/>
                <a:gd name="T62" fmla="*/ 24 w 51"/>
                <a:gd name="T63" fmla="*/ 52 h 52"/>
                <a:gd name="T64" fmla="*/ 25 w 51"/>
                <a:gd name="T65" fmla="*/ 52 h 52"/>
                <a:gd name="T66" fmla="*/ 25 w 51"/>
                <a:gd name="T67" fmla="*/ 52 h 52"/>
                <a:gd name="T68" fmla="*/ 30 w 51"/>
                <a:gd name="T69" fmla="*/ 51 h 52"/>
                <a:gd name="T70" fmla="*/ 35 w 51"/>
                <a:gd name="T71" fmla="*/ 50 h 52"/>
                <a:gd name="T72" fmla="*/ 39 w 51"/>
                <a:gd name="T73" fmla="*/ 47 h 52"/>
                <a:gd name="T74" fmla="*/ 43 w 51"/>
                <a:gd name="T75" fmla="*/ 44 h 52"/>
                <a:gd name="T76" fmla="*/ 45 w 51"/>
                <a:gd name="T77" fmla="*/ 42 h 52"/>
                <a:gd name="T78" fmla="*/ 50 w 51"/>
                <a:gd name="T79" fmla="*/ 34 h 52"/>
                <a:gd name="T80" fmla="*/ 51 w 51"/>
                <a:gd name="T81" fmla="*/ 28 h 52"/>
                <a:gd name="T82" fmla="*/ 51 w 51"/>
                <a:gd name="T83" fmla="*/ 26 h 52"/>
                <a:gd name="T84" fmla="*/ 49 w 51"/>
                <a:gd name="T85" fmla="*/ 16 h 52"/>
                <a:gd name="T86" fmla="*/ 46 w 51"/>
                <a:gd name="T87" fmla="*/ 11 h 52"/>
                <a:gd name="T88" fmla="*/ 41 w 51"/>
                <a:gd name="T89" fmla="*/ 6 h 52"/>
                <a:gd name="T90" fmla="*/ 37 w 51"/>
                <a:gd name="T91" fmla="*/ 3 h 52"/>
                <a:gd name="T92" fmla="*/ 30 w 51"/>
                <a:gd name="T93" fmla="*/ 1 h 52"/>
                <a:gd name="T94" fmla="*/ 25 w 51"/>
                <a:gd name="T95" fmla="*/ 0 h 52"/>
                <a:gd name="T96" fmla="*/ 20 w 51"/>
                <a:gd name="T97" fmla="*/ 1 h 52"/>
                <a:gd name="T98" fmla="*/ 14 w 51"/>
                <a:gd name="T99" fmla="*/ 3 h 52"/>
                <a:gd name="T100" fmla="*/ 9 w 51"/>
                <a:gd name="T101" fmla="*/ 6 h 52"/>
                <a:gd name="T102" fmla="*/ 8 w 51"/>
                <a:gd name="T103" fmla="*/ 8 h 52"/>
                <a:gd name="T104" fmla="*/ 4 w 51"/>
                <a:gd name="T105" fmla="*/ 11 h 52"/>
                <a:gd name="T106" fmla="*/ 0 w 51"/>
                <a:gd name="T107" fmla="*/ 26 h 52"/>
                <a:gd name="T108" fmla="*/ 0 w 51"/>
                <a:gd name="T109" fmla="*/ 29 h 52"/>
                <a:gd name="T110" fmla="*/ 0 w 51"/>
                <a:gd name="T11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52">
                  <a:moveTo>
                    <a:pt x="0" y="30"/>
                  </a:moveTo>
                  <a:cubicBezTo>
                    <a:pt x="0" y="30"/>
                    <a:pt x="0" y="31"/>
                    <a:pt x="0" y="31"/>
                  </a:cubicBezTo>
                  <a:cubicBezTo>
                    <a:pt x="0" y="32"/>
                    <a:pt x="0" y="32"/>
                    <a:pt x="0" y="32"/>
                  </a:cubicBezTo>
                  <a:cubicBezTo>
                    <a:pt x="0" y="33"/>
                    <a:pt x="1" y="33"/>
                    <a:pt x="1" y="33"/>
                  </a:cubicBezTo>
                  <a:cubicBezTo>
                    <a:pt x="1" y="33"/>
                    <a:pt x="1" y="33"/>
                    <a:pt x="1" y="33"/>
                  </a:cubicBezTo>
                  <a:cubicBezTo>
                    <a:pt x="1" y="33"/>
                    <a:pt x="1" y="33"/>
                    <a:pt x="1" y="34"/>
                  </a:cubicBezTo>
                  <a:cubicBezTo>
                    <a:pt x="1" y="34"/>
                    <a:pt x="1" y="34"/>
                    <a:pt x="1" y="35"/>
                  </a:cubicBezTo>
                  <a:cubicBezTo>
                    <a:pt x="1" y="35"/>
                    <a:pt x="1" y="35"/>
                    <a:pt x="2" y="36"/>
                  </a:cubicBezTo>
                  <a:cubicBezTo>
                    <a:pt x="2" y="36"/>
                    <a:pt x="2" y="36"/>
                    <a:pt x="2" y="37"/>
                  </a:cubicBezTo>
                  <a:cubicBezTo>
                    <a:pt x="2" y="37"/>
                    <a:pt x="3" y="38"/>
                    <a:pt x="3" y="38"/>
                  </a:cubicBezTo>
                  <a:cubicBezTo>
                    <a:pt x="3" y="38"/>
                    <a:pt x="3" y="39"/>
                    <a:pt x="3" y="39"/>
                  </a:cubicBezTo>
                  <a:cubicBezTo>
                    <a:pt x="4" y="39"/>
                    <a:pt x="4" y="40"/>
                    <a:pt x="4" y="40"/>
                  </a:cubicBezTo>
                  <a:cubicBezTo>
                    <a:pt x="4" y="40"/>
                    <a:pt x="4" y="41"/>
                    <a:pt x="5" y="41"/>
                  </a:cubicBezTo>
                  <a:cubicBezTo>
                    <a:pt x="5" y="41"/>
                    <a:pt x="5" y="42"/>
                    <a:pt x="6" y="42"/>
                  </a:cubicBezTo>
                  <a:cubicBezTo>
                    <a:pt x="6" y="42"/>
                    <a:pt x="6" y="43"/>
                    <a:pt x="6" y="43"/>
                  </a:cubicBezTo>
                  <a:cubicBezTo>
                    <a:pt x="7" y="43"/>
                    <a:pt x="7" y="44"/>
                    <a:pt x="7" y="44"/>
                  </a:cubicBezTo>
                  <a:cubicBezTo>
                    <a:pt x="8" y="44"/>
                    <a:pt x="8" y="44"/>
                    <a:pt x="8" y="45"/>
                  </a:cubicBezTo>
                  <a:cubicBezTo>
                    <a:pt x="8" y="45"/>
                    <a:pt x="9" y="45"/>
                    <a:pt x="9" y="46"/>
                  </a:cubicBezTo>
                  <a:cubicBezTo>
                    <a:pt x="9" y="46"/>
                    <a:pt x="10" y="46"/>
                    <a:pt x="10" y="46"/>
                  </a:cubicBezTo>
                  <a:cubicBezTo>
                    <a:pt x="10" y="47"/>
                    <a:pt x="11" y="47"/>
                    <a:pt x="11" y="47"/>
                  </a:cubicBezTo>
                  <a:cubicBezTo>
                    <a:pt x="11" y="47"/>
                    <a:pt x="12" y="48"/>
                    <a:pt x="12" y="48"/>
                  </a:cubicBezTo>
                  <a:cubicBezTo>
                    <a:pt x="12" y="48"/>
                    <a:pt x="13" y="48"/>
                    <a:pt x="13" y="49"/>
                  </a:cubicBezTo>
                  <a:cubicBezTo>
                    <a:pt x="14" y="49"/>
                    <a:pt x="14" y="49"/>
                    <a:pt x="14" y="49"/>
                  </a:cubicBezTo>
                  <a:cubicBezTo>
                    <a:pt x="14" y="49"/>
                    <a:pt x="14" y="49"/>
                    <a:pt x="14" y="49"/>
                  </a:cubicBezTo>
                  <a:cubicBezTo>
                    <a:pt x="15" y="49"/>
                    <a:pt x="15" y="49"/>
                    <a:pt x="16" y="50"/>
                  </a:cubicBezTo>
                  <a:cubicBezTo>
                    <a:pt x="16" y="50"/>
                    <a:pt x="16" y="50"/>
                    <a:pt x="17" y="50"/>
                  </a:cubicBezTo>
                  <a:cubicBezTo>
                    <a:pt x="17" y="50"/>
                    <a:pt x="17" y="50"/>
                    <a:pt x="18" y="50"/>
                  </a:cubicBezTo>
                  <a:cubicBezTo>
                    <a:pt x="18" y="51"/>
                    <a:pt x="19" y="51"/>
                    <a:pt x="19" y="51"/>
                  </a:cubicBezTo>
                  <a:cubicBezTo>
                    <a:pt x="19" y="51"/>
                    <a:pt x="20" y="51"/>
                    <a:pt x="20" y="51"/>
                  </a:cubicBezTo>
                  <a:cubicBezTo>
                    <a:pt x="21" y="51"/>
                    <a:pt x="21" y="51"/>
                    <a:pt x="21" y="51"/>
                  </a:cubicBezTo>
                  <a:cubicBezTo>
                    <a:pt x="22" y="51"/>
                    <a:pt x="22" y="51"/>
                    <a:pt x="23" y="52"/>
                  </a:cubicBezTo>
                  <a:cubicBezTo>
                    <a:pt x="23" y="52"/>
                    <a:pt x="24" y="52"/>
                    <a:pt x="24" y="52"/>
                  </a:cubicBezTo>
                  <a:cubicBezTo>
                    <a:pt x="24" y="52"/>
                    <a:pt x="25" y="52"/>
                    <a:pt x="25" y="52"/>
                  </a:cubicBezTo>
                  <a:cubicBezTo>
                    <a:pt x="25" y="52"/>
                    <a:pt x="25" y="52"/>
                    <a:pt x="25" y="52"/>
                  </a:cubicBezTo>
                  <a:cubicBezTo>
                    <a:pt x="27" y="52"/>
                    <a:pt x="29" y="51"/>
                    <a:pt x="30" y="51"/>
                  </a:cubicBezTo>
                  <a:cubicBezTo>
                    <a:pt x="32" y="51"/>
                    <a:pt x="34" y="50"/>
                    <a:pt x="35" y="50"/>
                  </a:cubicBezTo>
                  <a:cubicBezTo>
                    <a:pt x="37" y="49"/>
                    <a:pt x="38" y="48"/>
                    <a:pt x="39" y="47"/>
                  </a:cubicBezTo>
                  <a:cubicBezTo>
                    <a:pt x="41" y="46"/>
                    <a:pt x="42" y="45"/>
                    <a:pt x="43" y="44"/>
                  </a:cubicBezTo>
                  <a:cubicBezTo>
                    <a:pt x="44" y="44"/>
                    <a:pt x="44" y="43"/>
                    <a:pt x="45" y="42"/>
                  </a:cubicBezTo>
                  <a:cubicBezTo>
                    <a:pt x="47" y="40"/>
                    <a:pt x="49" y="37"/>
                    <a:pt x="50" y="34"/>
                  </a:cubicBezTo>
                  <a:cubicBezTo>
                    <a:pt x="50" y="32"/>
                    <a:pt x="51" y="30"/>
                    <a:pt x="51" y="28"/>
                  </a:cubicBezTo>
                  <a:cubicBezTo>
                    <a:pt x="51" y="28"/>
                    <a:pt x="51" y="27"/>
                    <a:pt x="51" y="26"/>
                  </a:cubicBezTo>
                  <a:cubicBezTo>
                    <a:pt x="51" y="22"/>
                    <a:pt x="50" y="19"/>
                    <a:pt x="49" y="16"/>
                  </a:cubicBezTo>
                  <a:cubicBezTo>
                    <a:pt x="48" y="14"/>
                    <a:pt x="47" y="13"/>
                    <a:pt x="46" y="11"/>
                  </a:cubicBezTo>
                  <a:cubicBezTo>
                    <a:pt x="45" y="9"/>
                    <a:pt x="43" y="8"/>
                    <a:pt x="41" y="6"/>
                  </a:cubicBezTo>
                  <a:cubicBezTo>
                    <a:pt x="40" y="5"/>
                    <a:pt x="38" y="4"/>
                    <a:pt x="37" y="3"/>
                  </a:cubicBezTo>
                  <a:cubicBezTo>
                    <a:pt x="35" y="2"/>
                    <a:pt x="32" y="1"/>
                    <a:pt x="30" y="1"/>
                  </a:cubicBezTo>
                  <a:cubicBezTo>
                    <a:pt x="29" y="0"/>
                    <a:pt x="27" y="0"/>
                    <a:pt x="25" y="0"/>
                  </a:cubicBezTo>
                  <a:cubicBezTo>
                    <a:pt x="24" y="0"/>
                    <a:pt x="22" y="0"/>
                    <a:pt x="20" y="1"/>
                  </a:cubicBezTo>
                  <a:cubicBezTo>
                    <a:pt x="18" y="1"/>
                    <a:pt x="16" y="2"/>
                    <a:pt x="14" y="3"/>
                  </a:cubicBezTo>
                  <a:cubicBezTo>
                    <a:pt x="12" y="4"/>
                    <a:pt x="11" y="5"/>
                    <a:pt x="9" y="6"/>
                  </a:cubicBezTo>
                  <a:cubicBezTo>
                    <a:pt x="9" y="7"/>
                    <a:pt x="8" y="7"/>
                    <a:pt x="8" y="8"/>
                  </a:cubicBezTo>
                  <a:cubicBezTo>
                    <a:pt x="6" y="9"/>
                    <a:pt x="5" y="10"/>
                    <a:pt x="4" y="11"/>
                  </a:cubicBezTo>
                  <a:cubicBezTo>
                    <a:pt x="1" y="15"/>
                    <a:pt x="0" y="20"/>
                    <a:pt x="0" y="26"/>
                  </a:cubicBezTo>
                  <a:cubicBezTo>
                    <a:pt x="0" y="27"/>
                    <a:pt x="0" y="28"/>
                    <a:pt x="0" y="29"/>
                  </a:cubicBezTo>
                  <a:cubicBezTo>
                    <a:pt x="0" y="29"/>
                    <a:pt x="0" y="29"/>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5"/>
            <p:cNvSpPr>
              <a:spLocks/>
            </p:cNvSpPr>
            <p:nvPr/>
          </p:nvSpPr>
          <p:spPr bwMode="auto">
            <a:xfrm>
              <a:off x="595313" y="-1074738"/>
              <a:ext cx="411163" cy="709612"/>
            </a:xfrm>
            <a:custGeom>
              <a:avLst/>
              <a:gdLst>
                <a:gd name="T0" fmla="*/ 130 w 147"/>
                <a:gd name="T1" fmla="*/ 155 h 252"/>
                <a:gd name="T2" fmla="*/ 130 w 147"/>
                <a:gd name="T3" fmla="*/ 147 h 252"/>
                <a:gd name="T4" fmla="*/ 121 w 147"/>
                <a:gd name="T5" fmla="*/ 107 h 252"/>
                <a:gd name="T6" fmla="*/ 118 w 147"/>
                <a:gd name="T7" fmla="*/ 97 h 252"/>
                <a:gd name="T8" fmla="*/ 105 w 147"/>
                <a:gd name="T9" fmla="*/ 38 h 252"/>
                <a:gd name="T10" fmla="*/ 108 w 147"/>
                <a:gd name="T11" fmla="*/ 36 h 252"/>
                <a:gd name="T12" fmla="*/ 109 w 147"/>
                <a:gd name="T13" fmla="*/ 36 h 252"/>
                <a:gd name="T14" fmla="*/ 110 w 147"/>
                <a:gd name="T15" fmla="*/ 38 h 252"/>
                <a:gd name="T16" fmla="*/ 128 w 147"/>
                <a:gd name="T17" fmla="*/ 110 h 252"/>
                <a:gd name="T18" fmla="*/ 128 w 147"/>
                <a:gd name="T19" fmla="*/ 111 h 252"/>
                <a:gd name="T20" fmla="*/ 130 w 147"/>
                <a:gd name="T21" fmla="*/ 113 h 252"/>
                <a:gd name="T22" fmla="*/ 132 w 147"/>
                <a:gd name="T23" fmla="*/ 114 h 252"/>
                <a:gd name="T24" fmla="*/ 135 w 147"/>
                <a:gd name="T25" fmla="*/ 115 h 252"/>
                <a:gd name="T26" fmla="*/ 137 w 147"/>
                <a:gd name="T27" fmla="*/ 115 h 252"/>
                <a:gd name="T28" fmla="*/ 146 w 147"/>
                <a:gd name="T29" fmla="*/ 103 h 252"/>
                <a:gd name="T30" fmla="*/ 122 w 147"/>
                <a:gd name="T31" fmla="*/ 13 h 252"/>
                <a:gd name="T32" fmla="*/ 115 w 147"/>
                <a:gd name="T33" fmla="*/ 7 h 252"/>
                <a:gd name="T34" fmla="*/ 99 w 147"/>
                <a:gd name="T35" fmla="*/ 2 h 252"/>
                <a:gd name="T36" fmla="*/ 92 w 147"/>
                <a:gd name="T37" fmla="*/ 1 h 252"/>
                <a:gd name="T38" fmla="*/ 76 w 147"/>
                <a:gd name="T39" fmla="*/ 0 h 252"/>
                <a:gd name="T40" fmla="*/ 71 w 147"/>
                <a:gd name="T41" fmla="*/ 0 h 252"/>
                <a:gd name="T42" fmla="*/ 56 w 147"/>
                <a:gd name="T43" fmla="*/ 1 h 252"/>
                <a:gd name="T44" fmla="*/ 40 w 147"/>
                <a:gd name="T45" fmla="*/ 4 h 252"/>
                <a:gd name="T46" fmla="*/ 30 w 147"/>
                <a:gd name="T47" fmla="*/ 8 h 252"/>
                <a:gd name="T48" fmla="*/ 18 w 147"/>
                <a:gd name="T49" fmla="*/ 35 h 252"/>
                <a:gd name="T50" fmla="*/ 1 w 147"/>
                <a:gd name="T51" fmla="*/ 103 h 252"/>
                <a:gd name="T52" fmla="*/ 10 w 147"/>
                <a:gd name="T53" fmla="*/ 115 h 252"/>
                <a:gd name="T54" fmla="*/ 12 w 147"/>
                <a:gd name="T55" fmla="*/ 115 h 252"/>
                <a:gd name="T56" fmla="*/ 15 w 147"/>
                <a:gd name="T57" fmla="*/ 114 h 252"/>
                <a:gd name="T58" fmla="*/ 17 w 147"/>
                <a:gd name="T59" fmla="*/ 112 h 252"/>
                <a:gd name="T60" fmla="*/ 19 w 147"/>
                <a:gd name="T61" fmla="*/ 110 h 252"/>
                <a:gd name="T62" fmla="*/ 20 w 147"/>
                <a:gd name="T63" fmla="*/ 108 h 252"/>
                <a:gd name="T64" fmla="*/ 24 w 147"/>
                <a:gd name="T65" fmla="*/ 88 h 252"/>
                <a:gd name="T66" fmla="*/ 27 w 147"/>
                <a:gd name="T67" fmla="*/ 75 h 252"/>
                <a:gd name="T68" fmla="*/ 37 w 147"/>
                <a:gd name="T69" fmla="*/ 37 h 252"/>
                <a:gd name="T70" fmla="*/ 38 w 147"/>
                <a:gd name="T71" fmla="*/ 36 h 252"/>
                <a:gd name="T72" fmla="*/ 39 w 147"/>
                <a:gd name="T73" fmla="*/ 36 h 252"/>
                <a:gd name="T74" fmla="*/ 42 w 147"/>
                <a:gd name="T75" fmla="*/ 38 h 252"/>
                <a:gd name="T76" fmla="*/ 31 w 147"/>
                <a:gd name="T77" fmla="*/ 87 h 252"/>
                <a:gd name="T78" fmla="*/ 27 w 147"/>
                <a:gd name="T79" fmla="*/ 101 h 252"/>
                <a:gd name="T80" fmla="*/ 16 w 147"/>
                <a:gd name="T81" fmla="*/ 148 h 252"/>
                <a:gd name="T82" fmla="*/ 15 w 147"/>
                <a:gd name="T83" fmla="*/ 153 h 252"/>
                <a:gd name="T84" fmla="*/ 17 w 147"/>
                <a:gd name="T85" fmla="*/ 156 h 252"/>
                <a:gd name="T86" fmla="*/ 37 w 147"/>
                <a:gd name="T87" fmla="*/ 156 h 252"/>
                <a:gd name="T88" fmla="*/ 41 w 147"/>
                <a:gd name="T89" fmla="*/ 160 h 252"/>
                <a:gd name="T90" fmla="*/ 41 w 147"/>
                <a:gd name="T91" fmla="*/ 241 h 252"/>
                <a:gd name="T92" fmla="*/ 55 w 147"/>
                <a:gd name="T93" fmla="*/ 252 h 252"/>
                <a:gd name="T94" fmla="*/ 69 w 147"/>
                <a:gd name="T95" fmla="*/ 241 h 252"/>
                <a:gd name="T96" fmla="*/ 69 w 147"/>
                <a:gd name="T97" fmla="*/ 159 h 252"/>
                <a:gd name="T98" fmla="*/ 73 w 147"/>
                <a:gd name="T99" fmla="*/ 156 h 252"/>
                <a:gd name="T100" fmla="*/ 77 w 147"/>
                <a:gd name="T101" fmla="*/ 160 h 252"/>
                <a:gd name="T102" fmla="*/ 78 w 147"/>
                <a:gd name="T103" fmla="*/ 242 h 252"/>
                <a:gd name="T104" fmla="*/ 83 w 147"/>
                <a:gd name="T105" fmla="*/ 249 h 252"/>
                <a:gd name="T106" fmla="*/ 91 w 147"/>
                <a:gd name="T107" fmla="*/ 252 h 252"/>
                <a:gd name="T108" fmla="*/ 104 w 147"/>
                <a:gd name="T109" fmla="*/ 244 h 252"/>
                <a:gd name="T110" fmla="*/ 105 w 147"/>
                <a:gd name="T111" fmla="*/ 161 h 252"/>
                <a:gd name="T112" fmla="*/ 106 w 147"/>
                <a:gd name="T113" fmla="*/ 157 h 252"/>
                <a:gd name="T114" fmla="*/ 109 w 147"/>
                <a:gd name="T115" fmla="*/ 156 h 252"/>
                <a:gd name="T116" fmla="*/ 128 w 147"/>
                <a:gd name="T117" fmla="*/ 15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252">
                  <a:moveTo>
                    <a:pt x="129" y="156"/>
                  </a:moveTo>
                  <a:cubicBezTo>
                    <a:pt x="129" y="155"/>
                    <a:pt x="130" y="155"/>
                    <a:pt x="130" y="155"/>
                  </a:cubicBezTo>
                  <a:cubicBezTo>
                    <a:pt x="130" y="155"/>
                    <a:pt x="130" y="155"/>
                    <a:pt x="130" y="155"/>
                  </a:cubicBezTo>
                  <a:cubicBezTo>
                    <a:pt x="131" y="154"/>
                    <a:pt x="131" y="153"/>
                    <a:pt x="131" y="152"/>
                  </a:cubicBezTo>
                  <a:cubicBezTo>
                    <a:pt x="131" y="152"/>
                    <a:pt x="131" y="151"/>
                    <a:pt x="130" y="149"/>
                  </a:cubicBezTo>
                  <a:cubicBezTo>
                    <a:pt x="130" y="148"/>
                    <a:pt x="130" y="148"/>
                    <a:pt x="130" y="147"/>
                  </a:cubicBezTo>
                  <a:cubicBezTo>
                    <a:pt x="128" y="137"/>
                    <a:pt x="128" y="137"/>
                    <a:pt x="128" y="137"/>
                  </a:cubicBezTo>
                  <a:cubicBezTo>
                    <a:pt x="121" y="107"/>
                    <a:pt x="121" y="107"/>
                    <a:pt x="121" y="107"/>
                  </a:cubicBezTo>
                  <a:cubicBezTo>
                    <a:pt x="121" y="107"/>
                    <a:pt x="121" y="107"/>
                    <a:pt x="121" y="107"/>
                  </a:cubicBezTo>
                  <a:cubicBezTo>
                    <a:pt x="120" y="105"/>
                    <a:pt x="120" y="105"/>
                    <a:pt x="120" y="105"/>
                  </a:cubicBezTo>
                  <a:cubicBezTo>
                    <a:pt x="120" y="105"/>
                    <a:pt x="120" y="105"/>
                    <a:pt x="120" y="105"/>
                  </a:cubicBezTo>
                  <a:cubicBezTo>
                    <a:pt x="118" y="97"/>
                    <a:pt x="118" y="97"/>
                    <a:pt x="118" y="97"/>
                  </a:cubicBezTo>
                  <a:cubicBezTo>
                    <a:pt x="118" y="97"/>
                    <a:pt x="118" y="97"/>
                    <a:pt x="118" y="97"/>
                  </a:cubicBezTo>
                  <a:cubicBezTo>
                    <a:pt x="105" y="40"/>
                    <a:pt x="105" y="40"/>
                    <a:pt x="105" y="40"/>
                  </a:cubicBezTo>
                  <a:cubicBezTo>
                    <a:pt x="104" y="39"/>
                    <a:pt x="104" y="39"/>
                    <a:pt x="105" y="38"/>
                  </a:cubicBezTo>
                  <a:cubicBezTo>
                    <a:pt x="105" y="37"/>
                    <a:pt x="106" y="36"/>
                    <a:pt x="107" y="36"/>
                  </a:cubicBezTo>
                  <a:cubicBezTo>
                    <a:pt x="107" y="36"/>
                    <a:pt x="107" y="36"/>
                    <a:pt x="108" y="36"/>
                  </a:cubicBezTo>
                  <a:cubicBezTo>
                    <a:pt x="108" y="36"/>
                    <a:pt x="108" y="36"/>
                    <a:pt x="108" y="36"/>
                  </a:cubicBezTo>
                  <a:cubicBezTo>
                    <a:pt x="108" y="36"/>
                    <a:pt x="108" y="36"/>
                    <a:pt x="108" y="36"/>
                  </a:cubicBezTo>
                  <a:cubicBezTo>
                    <a:pt x="108" y="36"/>
                    <a:pt x="109" y="36"/>
                    <a:pt x="109" y="36"/>
                  </a:cubicBezTo>
                  <a:cubicBezTo>
                    <a:pt x="109" y="36"/>
                    <a:pt x="109" y="36"/>
                    <a:pt x="109" y="36"/>
                  </a:cubicBezTo>
                  <a:cubicBezTo>
                    <a:pt x="109" y="37"/>
                    <a:pt x="110" y="37"/>
                    <a:pt x="110" y="37"/>
                  </a:cubicBezTo>
                  <a:cubicBezTo>
                    <a:pt x="110" y="37"/>
                    <a:pt x="110" y="37"/>
                    <a:pt x="110" y="37"/>
                  </a:cubicBezTo>
                  <a:cubicBezTo>
                    <a:pt x="110" y="38"/>
                    <a:pt x="110" y="38"/>
                    <a:pt x="110" y="38"/>
                  </a:cubicBezTo>
                  <a:cubicBezTo>
                    <a:pt x="120" y="80"/>
                    <a:pt x="120" y="80"/>
                    <a:pt x="120" y="80"/>
                  </a:cubicBezTo>
                  <a:cubicBezTo>
                    <a:pt x="127" y="109"/>
                    <a:pt x="127" y="109"/>
                    <a:pt x="127" y="109"/>
                  </a:cubicBezTo>
                  <a:cubicBezTo>
                    <a:pt x="127" y="110"/>
                    <a:pt x="128" y="110"/>
                    <a:pt x="128" y="110"/>
                  </a:cubicBezTo>
                  <a:cubicBezTo>
                    <a:pt x="128" y="110"/>
                    <a:pt x="128" y="110"/>
                    <a:pt x="128" y="110"/>
                  </a:cubicBezTo>
                  <a:cubicBezTo>
                    <a:pt x="128" y="110"/>
                    <a:pt x="128" y="111"/>
                    <a:pt x="128" y="111"/>
                  </a:cubicBezTo>
                  <a:cubicBezTo>
                    <a:pt x="128" y="111"/>
                    <a:pt x="128" y="111"/>
                    <a:pt x="128" y="111"/>
                  </a:cubicBezTo>
                  <a:cubicBezTo>
                    <a:pt x="129" y="111"/>
                    <a:pt x="129" y="112"/>
                    <a:pt x="129" y="112"/>
                  </a:cubicBezTo>
                  <a:cubicBezTo>
                    <a:pt x="129" y="112"/>
                    <a:pt x="129" y="112"/>
                    <a:pt x="130" y="112"/>
                  </a:cubicBezTo>
                  <a:cubicBezTo>
                    <a:pt x="130" y="113"/>
                    <a:pt x="130" y="113"/>
                    <a:pt x="130" y="113"/>
                  </a:cubicBezTo>
                  <a:cubicBezTo>
                    <a:pt x="130" y="113"/>
                    <a:pt x="131" y="113"/>
                    <a:pt x="131" y="113"/>
                  </a:cubicBezTo>
                  <a:cubicBezTo>
                    <a:pt x="131" y="114"/>
                    <a:pt x="131" y="114"/>
                    <a:pt x="132" y="114"/>
                  </a:cubicBezTo>
                  <a:cubicBezTo>
                    <a:pt x="132" y="114"/>
                    <a:pt x="132" y="114"/>
                    <a:pt x="132" y="114"/>
                  </a:cubicBezTo>
                  <a:cubicBezTo>
                    <a:pt x="132" y="114"/>
                    <a:pt x="133" y="115"/>
                    <a:pt x="133" y="115"/>
                  </a:cubicBezTo>
                  <a:cubicBezTo>
                    <a:pt x="134" y="115"/>
                    <a:pt x="134" y="115"/>
                    <a:pt x="134" y="115"/>
                  </a:cubicBezTo>
                  <a:cubicBezTo>
                    <a:pt x="134" y="115"/>
                    <a:pt x="135" y="115"/>
                    <a:pt x="135" y="115"/>
                  </a:cubicBezTo>
                  <a:cubicBezTo>
                    <a:pt x="135" y="115"/>
                    <a:pt x="135" y="115"/>
                    <a:pt x="135" y="115"/>
                  </a:cubicBezTo>
                  <a:cubicBezTo>
                    <a:pt x="136" y="115"/>
                    <a:pt x="136" y="115"/>
                    <a:pt x="136" y="115"/>
                  </a:cubicBezTo>
                  <a:cubicBezTo>
                    <a:pt x="136" y="115"/>
                    <a:pt x="136" y="115"/>
                    <a:pt x="137" y="115"/>
                  </a:cubicBezTo>
                  <a:cubicBezTo>
                    <a:pt x="137" y="115"/>
                    <a:pt x="137" y="115"/>
                    <a:pt x="137" y="115"/>
                  </a:cubicBezTo>
                  <a:cubicBezTo>
                    <a:pt x="137" y="115"/>
                    <a:pt x="138" y="115"/>
                    <a:pt x="138" y="115"/>
                  </a:cubicBezTo>
                  <a:cubicBezTo>
                    <a:pt x="144" y="113"/>
                    <a:pt x="147" y="108"/>
                    <a:pt x="146" y="103"/>
                  </a:cubicBezTo>
                  <a:cubicBezTo>
                    <a:pt x="128" y="32"/>
                    <a:pt x="128" y="32"/>
                    <a:pt x="128" y="32"/>
                  </a:cubicBezTo>
                  <a:cubicBezTo>
                    <a:pt x="124" y="17"/>
                    <a:pt x="124" y="17"/>
                    <a:pt x="124" y="17"/>
                  </a:cubicBezTo>
                  <a:cubicBezTo>
                    <a:pt x="123" y="16"/>
                    <a:pt x="123" y="15"/>
                    <a:pt x="122" y="13"/>
                  </a:cubicBezTo>
                  <a:cubicBezTo>
                    <a:pt x="122" y="13"/>
                    <a:pt x="122" y="13"/>
                    <a:pt x="122" y="13"/>
                  </a:cubicBezTo>
                  <a:cubicBezTo>
                    <a:pt x="121" y="12"/>
                    <a:pt x="120" y="11"/>
                    <a:pt x="119" y="10"/>
                  </a:cubicBezTo>
                  <a:cubicBezTo>
                    <a:pt x="118" y="9"/>
                    <a:pt x="117" y="8"/>
                    <a:pt x="115" y="7"/>
                  </a:cubicBezTo>
                  <a:cubicBezTo>
                    <a:pt x="113" y="6"/>
                    <a:pt x="111" y="5"/>
                    <a:pt x="109" y="5"/>
                  </a:cubicBezTo>
                  <a:cubicBezTo>
                    <a:pt x="108" y="4"/>
                    <a:pt x="107" y="4"/>
                    <a:pt x="106" y="4"/>
                  </a:cubicBezTo>
                  <a:cubicBezTo>
                    <a:pt x="104" y="3"/>
                    <a:pt x="102" y="2"/>
                    <a:pt x="99" y="2"/>
                  </a:cubicBezTo>
                  <a:cubicBezTo>
                    <a:pt x="99" y="2"/>
                    <a:pt x="99" y="2"/>
                    <a:pt x="99" y="2"/>
                  </a:cubicBezTo>
                  <a:cubicBezTo>
                    <a:pt x="97" y="2"/>
                    <a:pt x="95" y="1"/>
                    <a:pt x="92" y="1"/>
                  </a:cubicBezTo>
                  <a:cubicBezTo>
                    <a:pt x="92" y="1"/>
                    <a:pt x="92" y="1"/>
                    <a:pt x="92" y="1"/>
                  </a:cubicBezTo>
                  <a:cubicBezTo>
                    <a:pt x="89" y="1"/>
                    <a:pt x="87" y="1"/>
                    <a:pt x="84" y="1"/>
                  </a:cubicBezTo>
                  <a:cubicBezTo>
                    <a:pt x="83" y="0"/>
                    <a:pt x="81" y="0"/>
                    <a:pt x="80" y="0"/>
                  </a:cubicBezTo>
                  <a:cubicBezTo>
                    <a:pt x="79" y="0"/>
                    <a:pt x="77" y="0"/>
                    <a:pt x="76" y="0"/>
                  </a:cubicBezTo>
                  <a:cubicBezTo>
                    <a:pt x="71" y="0"/>
                    <a:pt x="71" y="0"/>
                    <a:pt x="71" y="0"/>
                  </a:cubicBezTo>
                  <a:cubicBezTo>
                    <a:pt x="71" y="0"/>
                    <a:pt x="71" y="0"/>
                    <a:pt x="71" y="0"/>
                  </a:cubicBezTo>
                  <a:cubicBezTo>
                    <a:pt x="71" y="0"/>
                    <a:pt x="71" y="0"/>
                    <a:pt x="71" y="0"/>
                  </a:cubicBezTo>
                  <a:cubicBezTo>
                    <a:pt x="68" y="0"/>
                    <a:pt x="66" y="0"/>
                    <a:pt x="63" y="0"/>
                  </a:cubicBezTo>
                  <a:cubicBezTo>
                    <a:pt x="63" y="0"/>
                    <a:pt x="63" y="0"/>
                    <a:pt x="63" y="0"/>
                  </a:cubicBezTo>
                  <a:cubicBezTo>
                    <a:pt x="61" y="1"/>
                    <a:pt x="59" y="1"/>
                    <a:pt x="56" y="1"/>
                  </a:cubicBezTo>
                  <a:cubicBezTo>
                    <a:pt x="54" y="1"/>
                    <a:pt x="52" y="1"/>
                    <a:pt x="50" y="2"/>
                  </a:cubicBezTo>
                  <a:cubicBezTo>
                    <a:pt x="47" y="2"/>
                    <a:pt x="45" y="2"/>
                    <a:pt x="43" y="3"/>
                  </a:cubicBezTo>
                  <a:cubicBezTo>
                    <a:pt x="42" y="3"/>
                    <a:pt x="41" y="3"/>
                    <a:pt x="40" y="4"/>
                  </a:cubicBezTo>
                  <a:cubicBezTo>
                    <a:pt x="39" y="4"/>
                    <a:pt x="38" y="4"/>
                    <a:pt x="37" y="5"/>
                  </a:cubicBezTo>
                  <a:cubicBezTo>
                    <a:pt x="36" y="5"/>
                    <a:pt x="36" y="5"/>
                    <a:pt x="35" y="5"/>
                  </a:cubicBezTo>
                  <a:cubicBezTo>
                    <a:pt x="33" y="6"/>
                    <a:pt x="32" y="7"/>
                    <a:pt x="30" y="8"/>
                  </a:cubicBezTo>
                  <a:cubicBezTo>
                    <a:pt x="28" y="9"/>
                    <a:pt x="26" y="11"/>
                    <a:pt x="25" y="13"/>
                  </a:cubicBezTo>
                  <a:cubicBezTo>
                    <a:pt x="24" y="14"/>
                    <a:pt x="23" y="16"/>
                    <a:pt x="22" y="17"/>
                  </a:cubicBezTo>
                  <a:cubicBezTo>
                    <a:pt x="18" y="35"/>
                    <a:pt x="18" y="35"/>
                    <a:pt x="18" y="35"/>
                  </a:cubicBezTo>
                  <a:cubicBezTo>
                    <a:pt x="18" y="35"/>
                    <a:pt x="18" y="35"/>
                    <a:pt x="18" y="35"/>
                  </a:cubicBezTo>
                  <a:cubicBezTo>
                    <a:pt x="15" y="47"/>
                    <a:pt x="15" y="47"/>
                    <a:pt x="15" y="47"/>
                  </a:cubicBezTo>
                  <a:cubicBezTo>
                    <a:pt x="1" y="103"/>
                    <a:pt x="1" y="103"/>
                    <a:pt x="1" y="103"/>
                  </a:cubicBezTo>
                  <a:cubicBezTo>
                    <a:pt x="0" y="108"/>
                    <a:pt x="3" y="113"/>
                    <a:pt x="8" y="115"/>
                  </a:cubicBezTo>
                  <a:cubicBezTo>
                    <a:pt x="8" y="115"/>
                    <a:pt x="9" y="115"/>
                    <a:pt x="10" y="115"/>
                  </a:cubicBezTo>
                  <a:cubicBezTo>
                    <a:pt x="10" y="115"/>
                    <a:pt x="10" y="115"/>
                    <a:pt x="10" y="115"/>
                  </a:cubicBezTo>
                  <a:cubicBezTo>
                    <a:pt x="10" y="115"/>
                    <a:pt x="10" y="115"/>
                    <a:pt x="10" y="115"/>
                  </a:cubicBezTo>
                  <a:cubicBezTo>
                    <a:pt x="11" y="115"/>
                    <a:pt x="11" y="115"/>
                    <a:pt x="11" y="115"/>
                  </a:cubicBezTo>
                  <a:cubicBezTo>
                    <a:pt x="11" y="115"/>
                    <a:pt x="12" y="115"/>
                    <a:pt x="12" y="115"/>
                  </a:cubicBezTo>
                  <a:cubicBezTo>
                    <a:pt x="12" y="115"/>
                    <a:pt x="13" y="115"/>
                    <a:pt x="13" y="114"/>
                  </a:cubicBezTo>
                  <a:cubicBezTo>
                    <a:pt x="14" y="114"/>
                    <a:pt x="14" y="114"/>
                    <a:pt x="14" y="114"/>
                  </a:cubicBezTo>
                  <a:cubicBezTo>
                    <a:pt x="14" y="114"/>
                    <a:pt x="15" y="114"/>
                    <a:pt x="15" y="114"/>
                  </a:cubicBezTo>
                  <a:cubicBezTo>
                    <a:pt x="15" y="114"/>
                    <a:pt x="15" y="114"/>
                    <a:pt x="16" y="113"/>
                  </a:cubicBezTo>
                  <a:cubicBezTo>
                    <a:pt x="16" y="113"/>
                    <a:pt x="16" y="113"/>
                    <a:pt x="16" y="113"/>
                  </a:cubicBezTo>
                  <a:cubicBezTo>
                    <a:pt x="17" y="113"/>
                    <a:pt x="17" y="112"/>
                    <a:pt x="17" y="112"/>
                  </a:cubicBezTo>
                  <a:cubicBezTo>
                    <a:pt x="17" y="112"/>
                    <a:pt x="17" y="112"/>
                    <a:pt x="18" y="111"/>
                  </a:cubicBezTo>
                  <a:cubicBezTo>
                    <a:pt x="18" y="111"/>
                    <a:pt x="18" y="111"/>
                    <a:pt x="18" y="111"/>
                  </a:cubicBezTo>
                  <a:cubicBezTo>
                    <a:pt x="18" y="111"/>
                    <a:pt x="19" y="110"/>
                    <a:pt x="19" y="110"/>
                  </a:cubicBezTo>
                  <a:cubicBezTo>
                    <a:pt x="19" y="110"/>
                    <a:pt x="19" y="110"/>
                    <a:pt x="19" y="109"/>
                  </a:cubicBezTo>
                  <a:cubicBezTo>
                    <a:pt x="19" y="109"/>
                    <a:pt x="19" y="108"/>
                    <a:pt x="20" y="108"/>
                  </a:cubicBezTo>
                  <a:cubicBezTo>
                    <a:pt x="20" y="108"/>
                    <a:pt x="20" y="108"/>
                    <a:pt x="20" y="108"/>
                  </a:cubicBezTo>
                  <a:cubicBezTo>
                    <a:pt x="20" y="108"/>
                    <a:pt x="20" y="107"/>
                    <a:pt x="20" y="107"/>
                  </a:cubicBezTo>
                  <a:cubicBezTo>
                    <a:pt x="24" y="88"/>
                    <a:pt x="24" y="88"/>
                    <a:pt x="24" y="88"/>
                  </a:cubicBezTo>
                  <a:cubicBezTo>
                    <a:pt x="24" y="88"/>
                    <a:pt x="24" y="88"/>
                    <a:pt x="24" y="88"/>
                  </a:cubicBezTo>
                  <a:cubicBezTo>
                    <a:pt x="24" y="88"/>
                    <a:pt x="24" y="88"/>
                    <a:pt x="24" y="88"/>
                  </a:cubicBezTo>
                  <a:cubicBezTo>
                    <a:pt x="27" y="75"/>
                    <a:pt x="27" y="75"/>
                    <a:pt x="27" y="75"/>
                  </a:cubicBezTo>
                  <a:cubicBezTo>
                    <a:pt x="27" y="75"/>
                    <a:pt x="27" y="75"/>
                    <a:pt x="27" y="75"/>
                  </a:cubicBezTo>
                  <a:cubicBezTo>
                    <a:pt x="36" y="38"/>
                    <a:pt x="36" y="38"/>
                    <a:pt x="36" y="38"/>
                  </a:cubicBezTo>
                  <a:cubicBezTo>
                    <a:pt x="36" y="38"/>
                    <a:pt x="36" y="38"/>
                    <a:pt x="37" y="37"/>
                  </a:cubicBezTo>
                  <a:cubicBezTo>
                    <a:pt x="37" y="37"/>
                    <a:pt x="37" y="37"/>
                    <a:pt x="37" y="37"/>
                  </a:cubicBezTo>
                  <a:cubicBezTo>
                    <a:pt x="37" y="37"/>
                    <a:pt x="37" y="37"/>
                    <a:pt x="37" y="37"/>
                  </a:cubicBezTo>
                  <a:cubicBezTo>
                    <a:pt x="37" y="36"/>
                    <a:pt x="38" y="36"/>
                    <a:pt x="38" y="36"/>
                  </a:cubicBezTo>
                  <a:cubicBezTo>
                    <a:pt x="38" y="36"/>
                    <a:pt x="38" y="36"/>
                    <a:pt x="38" y="36"/>
                  </a:cubicBezTo>
                  <a:cubicBezTo>
                    <a:pt x="38" y="36"/>
                    <a:pt x="38" y="36"/>
                    <a:pt x="38" y="36"/>
                  </a:cubicBezTo>
                  <a:cubicBezTo>
                    <a:pt x="38" y="36"/>
                    <a:pt x="39" y="36"/>
                    <a:pt x="39" y="36"/>
                  </a:cubicBezTo>
                  <a:cubicBezTo>
                    <a:pt x="39" y="36"/>
                    <a:pt x="39" y="36"/>
                    <a:pt x="39" y="36"/>
                  </a:cubicBezTo>
                  <a:cubicBezTo>
                    <a:pt x="39" y="36"/>
                    <a:pt x="40" y="36"/>
                    <a:pt x="40" y="36"/>
                  </a:cubicBezTo>
                  <a:cubicBezTo>
                    <a:pt x="40" y="36"/>
                    <a:pt x="41" y="36"/>
                    <a:pt x="41" y="37"/>
                  </a:cubicBezTo>
                  <a:cubicBezTo>
                    <a:pt x="41" y="37"/>
                    <a:pt x="42" y="38"/>
                    <a:pt x="42" y="38"/>
                  </a:cubicBezTo>
                  <a:cubicBezTo>
                    <a:pt x="42" y="39"/>
                    <a:pt x="42" y="39"/>
                    <a:pt x="42" y="40"/>
                  </a:cubicBezTo>
                  <a:cubicBezTo>
                    <a:pt x="40" y="47"/>
                    <a:pt x="40" y="47"/>
                    <a:pt x="40" y="47"/>
                  </a:cubicBezTo>
                  <a:cubicBezTo>
                    <a:pt x="31" y="87"/>
                    <a:pt x="31" y="87"/>
                    <a:pt x="31" y="87"/>
                  </a:cubicBezTo>
                  <a:cubicBezTo>
                    <a:pt x="31" y="87"/>
                    <a:pt x="31" y="87"/>
                    <a:pt x="31" y="87"/>
                  </a:cubicBezTo>
                  <a:cubicBezTo>
                    <a:pt x="27" y="101"/>
                    <a:pt x="27" y="101"/>
                    <a:pt x="27" y="101"/>
                  </a:cubicBezTo>
                  <a:cubicBezTo>
                    <a:pt x="27" y="101"/>
                    <a:pt x="27" y="101"/>
                    <a:pt x="27" y="101"/>
                  </a:cubicBezTo>
                  <a:cubicBezTo>
                    <a:pt x="20" y="132"/>
                    <a:pt x="20" y="132"/>
                    <a:pt x="20" y="132"/>
                  </a:cubicBezTo>
                  <a:cubicBezTo>
                    <a:pt x="18" y="139"/>
                    <a:pt x="18" y="139"/>
                    <a:pt x="18" y="139"/>
                  </a:cubicBezTo>
                  <a:cubicBezTo>
                    <a:pt x="16" y="148"/>
                    <a:pt x="16" y="148"/>
                    <a:pt x="16" y="148"/>
                  </a:cubicBezTo>
                  <a:cubicBezTo>
                    <a:pt x="15" y="152"/>
                    <a:pt x="15" y="152"/>
                    <a:pt x="15" y="152"/>
                  </a:cubicBezTo>
                  <a:cubicBezTo>
                    <a:pt x="15" y="152"/>
                    <a:pt x="15" y="152"/>
                    <a:pt x="15" y="152"/>
                  </a:cubicBezTo>
                  <a:cubicBezTo>
                    <a:pt x="15" y="153"/>
                    <a:pt x="15" y="153"/>
                    <a:pt x="15" y="153"/>
                  </a:cubicBezTo>
                  <a:cubicBezTo>
                    <a:pt x="16" y="154"/>
                    <a:pt x="16" y="154"/>
                    <a:pt x="16" y="154"/>
                  </a:cubicBezTo>
                  <a:cubicBezTo>
                    <a:pt x="16" y="155"/>
                    <a:pt x="16" y="155"/>
                    <a:pt x="17" y="155"/>
                  </a:cubicBezTo>
                  <a:cubicBezTo>
                    <a:pt x="17" y="155"/>
                    <a:pt x="17" y="156"/>
                    <a:pt x="17" y="156"/>
                  </a:cubicBezTo>
                  <a:cubicBezTo>
                    <a:pt x="18" y="156"/>
                    <a:pt x="18" y="156"/>
                    <a:pt x="19" y="156"/>
                  </a:cubicBezTo>
                  <a:cubicBezTo>
                    <a:pt x="36" y="156"/>
                    <a:pt x="36" y="156"/>
                    <a:pt x="36" y="156"/>
                  </a:cubicBezTo>
                  <a:cubicBezTo>
                    <a:pt x="36" y="156"/>
                    <a:pt x="37" y="156"/>
                    <a:pt x="37" y="156"/>
                  </a:cubicBezTo>
                  <a:cubicBezTo>
                    <a:pt x="37" y="156"/>
                    <a:pt x="38" y="156"/>
                    <a:pt x="38" y="156"/>
                  </a:cubicBezTo>
                  <a:cubicBezTo>
                    <a:pt x="39" y="157"/>
                    <a:pt x="40" y="157"/>
                    <a:pt x="40" y="158"/>
                  </a:cubicBezTo>
                  <a:cubicBezTo>
                    <a:pt x="41" y="158"/>
                    <a:pt x="41" y="159"/>
                    <a:pt x="41" y="160"/>
                  </a:cubicBezTo>
                  <a:cubicBezTo>
                    <a:pt x="41" y="160"/>
                    <a:pt x="41" y="160"/>
                    <a:pt x="41" y="160"/>
                  </a:cubicBezTo>
                  <a:cubicBezTo>
                    <a:pt x="41" y="238"/>
                    <a:pt x="41" y="238"/>
                    <a:pt x="41" y="238"/>
                  </a:cubicBezTo>
                  <a:cubicBezTo>
                    <a:pt x="41" y="239"/>
                    <a:pt x="41" y="240"/>
                    <a:pt x="41" y="241"/>
                  </a:cubicBezTo>
                  <a:cubicBezTo>
                    <a:pt x="41" y="241"/>
                    <a:pt x="41" y="242"/>
                    <a:pt x="42" y="242"/>
                  </a:cubicBezTo>
                  <a:cubicBezTo>
                    <a:pt x="42" y="243"/>
                    <a:pt x="43" y="245"/>
                    <a:pt x="43" y="246"/>
                  </a:cubicBezTo>
                  <a:cubicBezTo>
                    <a:pt x="46" y="249"/>
                    <a:pt x="50" y="252"/>
                    <a:pt x="55" y="252"/>
                  </a:cubicBezTo>
                  <a:cubicBezTo>
                    <a:pt x="60" y="252"/>
                    <a:pt x="64" y="249"/>
                    <a:pt x="67" y="246"/>
                  </a:cubicBezTo>
                  <a:cubicBezTo>
                    <a:pt x="67" y="245"/>
                    <a:pt x="68" y="243"/>
                    <a:pt x="68" y="242"/>
                  </a:cubicBezTo>
                  <a:cubicBezTo>
                    <a:pt x="68" y="242"/>
                    <a:pt x="69" y="241"/>
                    <a:pt x="69" y="241"/>
                  </a:cubicBezTo>
                  <a:cubicBezTo>
                    <a:pt x="69" y="240"/>
                    <a:pt x="69" y="239"/>
                    <a:pt x="69" y="238"/>
                  </a:cubicBezTo>
                  <a:cubicBezTo>
                    <a:pt x="69" y="160"/>
                    <a:pt x="69" y="160"/>
                    <a:pt x="69" y="160"/>
                  </a:cubicBezTo>
                  <a:cubicBezTo>
                    <a:pt x="69" y="160"/>
                    <a:pt x="69" y="159"/>
                    <a:pt x="69" y="159"/>
                  </a:cubicBezTo>
                  <a:cubicBezTo>
                    <a:pt x="70" y="158"/>
                    <a:pt x="70" y="157"/>
                    <a:pt x="71" y="157"/>
                  </a:cubicBezTo>
                  <a:cubicBezTo>
                    <a:pt x="71" y="156"/>
                    <a:pt x="72" y="156"/>
                    <a:pt x="73" y="156"/>
                  </a:cubicBezTo>
                  <a:cubicBezTo>
                    <a:pt x="73" y="156"/>
                    <a:pt x="73" y="156"/>
                    <a:pt x="73" y="156"/>
                  </a:cubicBezTo>
                  <a:cubicBezTo>
                    <a:pt x="74" y="156"/>
                    <a:pt x="75" y="156"/>
                    <a:pt x="76" y="157"/>
                  </a:cubicBezTo>
                  <a:cubicBezTo>
                    <a:pt x="76" y="157"/>
                    <a:pt x="77" y="158"/>
                    <a:pt x="77" y="159"/>
                  </a:cubicBezTo>
                  <a:cubicBezTo>
                    <a:pt x="77" y="159"/>
                    <a:pt x="77" y="160"/>
                    <a:pt x="77" y="160"/>
                  </a:cubicBezTo>
                  <a:cubicBezTo>
                    <a:pt x="77" y="238"/>
                    <a:pt x="77" y="238"/>
                    <a:pt x="77" y="238"/>
                  </a:cubicBezTo>
                  <a:cubicBezTo>
                    <a:pt x="77" y="239"/>
                    <a:pt x="78" y="240"/>
                    <a:pt x="78" y="241"/>
                  </a:cubicBezTo>
                  <a:cubicBezTo>
                    <a:pt x="78" y="241"/>
                    <a:pt x="78" y="242"/>
                    <a:pt x="78" y="242"/>
                  </a:cubicBezTo>
                  <a:cubicBezTo>
                    <a:pt x="78" y="243"/>
                    <a:pt x="79" y="245"/>
                    <a:pt x="80" y="246"/>
                  </a:cubicBezTo>
                  <a:cubicBezTo>
                    <a:pt x="80" y="246"/>
                    <a:pt x="80" y="246"/>
                    <a:pt x="81" y="247"/>
                  </a:cubicBezTo>
                  <a:cubicBezTo>
                    <a:pt x="81" y="247"/>
                    <a:pt x="82" y="248"/>
                    <a:pt x="83" y="249"/>
                  </a:cubicBezTo>
                  <a:cubicBezTo>
                    <a:pt x="84" y="249"/>
                    <a:pt x="85" y="250"/>
                    <a:pt x="86" y="251"/>
                  </a:cubicBezTo>
                  <a:cubicBezTo>
                    <a:pt x="87" y="251"/>
                    <a:pt x="89" y="252"/>
                    <a:pt x="90" y="252"/>
                  </a:cubicBezTo>
                  <a:cubicBezTo>
                    <a:pt x="90" y="252"/>
                    <a:pt x="91" y="252"/>
                    <a:pt x="91" y="252"/>
                  </a:cubicBezTo>
                  <a:cubicBezTo>
                    <a:pt x="94" y="252"/>
                    <a:pt x="96" y="251"/>
                    <a:pt x="98" y="250"/>
                  </a:cubicBezTo>
                  <a:cubicBezTo>
                    <a:pt x="100" y="249"/>
                    <a:pt x="102" y="247"/>
                    <a:pt x="103" y="245"/>
                  </a:cubicBezTo>
                  <a:cubicBezTo>
                    <a:pt x="104" y="245"/>
                    <a:pt x="104" y="244"/>
                    <a:pt x="104" y="244"/>
                  </a:cubicBezTo>
                  <a:cubicBezTo>
                    <a:pt x="104" y="243"/>
                    <a:pt x="104" y="243"/>
                    <a:pt x="105" y="242"/>
                  </a:cubicBezTo>
                  <a:cubicBezTo>
                    <a:pt x="105" y="241"/>
                    <a:pt x="105" y="239"/>
                    <a:pt x="105" y="238"/>
                  </a:cubicBezTo>
                  <a:cubicBezTo>
                    <a:pt x="105" y="161"/>
                    <a:pt x="105" y="161"/>
                    <a:pt x="105" y="161"/>
                  </a:cubicBezTo>
                  <a:cubicBezTo>
                    <a:pt x="105" y="161"/>
                    <a:pt x="105" y="160"/>
                    <a:pt x="105" y="160"/>
                  </a:cubicBezTo>
                  <a:cubicBezTo>
                    <a:pt x="105" y="159"/>
                    <a:pt x="105" y="158"/>
                    <a:pt x="106" y="158"/>
                  </a:cubicBezTo>
                  <a:cubicBezTo>
                    <a:pt x="106" y="158"/>
                    <a:pt x="106" y="157"/>
                    <a:pt x="106" y="157"/>
                  </a:cubicBezTo>
                  <a:cubicBezTo>
                    <a:pt x="107" y="157"/>
                    <a:pt x="107" y="157"/>
                    <a:pt x="107" y="156"/>
                  </a:cubicBezTo>
                  <a:cubicBezTo>
                    <a:pt x="108" y="156"/>
                    <a:pt x="108" y="156"/>
                    <a:pt x="109" y="156"/>
                  </a:cubicBezTo>
                  <a:cubicBezTo>
                    <a:pt x="109" y="156"/>
                    <a:pt x="109" y="156"/>
                    <a:pt x="109" y="156"/>
                  </a:cubicBezTo>
                  <a:cubicBezTo>
                    <a:pt x="110" y="156"/>
                    <a:pt x="110" y="156"/>
                    <a:pt x="110" y="156"/>
                  </a:cubicBezTo>
                  <a:cubicBezTo>
                    <a:pt x="121" y="156"/>
                    <a:pt x="121" y="156"/>
                    <a:pt x="121" y="156"/>
                  </a:cubicBezTo>
                  <a:cubicBezTo>
                    <a:pt x="128" y="156"/>
                    <a:pt x="128" y="156"/>
                    <a:pt x="128" y="156"/>
                  </a:cubicBezTo>
                  <a:cubicBezTo>
                    <a:pt x="128" y="156"/>
                    <a:pt x="128" y="156"/>
                    <a:pt x="128" y="156"/>
                  </a:cubicBezTo>
                  <a:cubicBezTo>
                    <a:pt x="128" y="156"/>
                    <a:pt x="129" y="156"/>
                    <a:pt x="12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6"/>
            <p:cNvSpPr>
              <a:spLocks/>
            </p:cNvSpPr>
            <p:nvPr/>
          </p:nvSpPr>
          <p:spPr bwMode="auto">
            <a:xfrm>
              <a:off x="727076" y="-1246188"/>
              <a:ext cx="146050" cy="142875"/>
            </a:xfrm>
            <a:custGeom>
              <a:avLst/>
              <a:gdLst>
                <a:gd name="T0" fmla="*/ 2 w 52"/>
                <a:gd name="T1" fmla="*/ 33 h 51"/>
                <a:gd name="T2" fmla="*/ 3 w 52"/>
                <a:gd name="T3" fmla="*/ 36 h 51"/>
                <a:gd name="T4" fmla="*/ 7 w 52"/>
                <a:gd name="T5" fmla="*/ 42 h 51"/>
                <a:gd name="T6" fmla="*/ 26 w 52"/>
                <a:gd name="T7" fmla="*/ 51 h 51"/>
                <a:gd name="T8" fmla="*/ 26 w 52"/>
                <a:gd name="T9" fmla="*/ 51 h 51"/>
                <a:gd name="T10" fmla="*/ 28 w 52"/>
                <a:gd name="T11" fmla="*/ 51 h 51"/>
                <a:gd name="T12" fmla="*/ 29 w 52"/>
                <a:gd name="T13" fmla="*/ 51 h 51"/>
                <a:gd name="T14" fmla="*/ 30 w 52"/>
                <a:gd name="T15" fmla="*/ 51 h 51"/>
                <a:gd name="T16" fmla="*/ 31 w 52"/>
                <a:gd name="T17" fmla="*/ 51 h 51"/>
                <a:gd name="T18" fmla="*/ 32 w 52"/>
                <a:gd name="T19" fmla="*/ 50 h 51"/>
                <a:gd name="T20" fmla="*/ 34 w 52"/>
                <a:gd name="T21" fmla="*/ 50 h 51"/>
                <a:gd name="T22" fmla="*/ 35 w 52"/>
                <a:gd name="T23" fmla="*/ 49 h 51"/>
                <a:gd name="T24" fmla="*/ 36 w 52"/>
                <a:gd name="T25" fmla="*/ 49 h 51"/>
                <a:gd name="T26" fmla="*/ 37 w 52"/>
                <a:gd name="T27" fmla="*/ 48 h 51"/>
                <a:gd name="T28" fmla="*/ 38 w 52"/>
                <a:gd name="T29" fmla="*/ 48 h 51"/>
                <a:gd name="T30" fmla="*/ 39 w 52"/>
                <a:gd name="T31" fmla="*/ 47 h 51"/>
                <a:gd name="T32" fmla="*/ 40 w 52"/>
                <a:gd name="T33" fmla="*/ 47 h 51"/>
                <a:gd name="T34" fmla="*/ 41 w 52"/>
                <a:gd name="T35" fmla="*/ 46 h 51"/>
                <a:gd name="T36" fmla="*/ 42 w 52"/>
                <a:gd name="T37" fmla="*/ 45 h 51"/>
                <a:gd name="T38" fmla="*/ 43 w 52"/>
                <a:gd name="T39" fmla="*/ 44 h 51"/>
                <a:gd name="T40" fmla="*/ 44 w 52"/>
                <a:gd name="T41" fmla="*/ 43 h 51"/>
                <a:gd name="T42" fmla="*/ 45 w 52"/>
                <a:gd name="T43" fmla="*/ 42 h 51"/>
                <a:gd name="T44" fmla="*/ 46 w 52"/>
                <a:gd name="T45" fmla="*/ 42 h 51"/>
                <a:gd name="T46" fmla="*/ 47 w 52"/>
                <a:gd name="T47" fmla="*/ 40 h 51"/>
                <a:gd name="T48" fmla="*/ 47 w 52"/>
                <a:gd name="T49" fmla="*/ 40 h 51"/>
                <a:gd name="T50" fmla="*/ 48 w 52"/>
                <a:gd name="T51" fmla="*/ 38 h 51"/>
                <a:gd name="T52" fmla="*/ 49 w 52"/>
                <a:gd name="T53" fmla="*/ 38 h 51"/>
                <a:gd name="T54" fmla="*/ 49 w 52"/>
                <a:gd name="T55" fmla="*/ 36 h 51"/>
                <a:gd name="T56" fmla="*/ 50 w 52"/>
                <a:gd name="T57" fmla="*/ 35 h 51"/>
                <a:gd name="T58" fmla="*/ 50 w 52"/>
                <a:gd name="T59" fmla="*/ 34 h 51"/>
                <a:gd name="T60" fmla="*/ 51 w 52"/>
                <a:gd name="T61" fmla="*/ 33 h 51"/>
                <a:gd name="T62" fmla="*/ 51 w 52"/>
                <a:gd name="T63" fmla="*/ 31 h 51"/>
                <a:gd name="T64" fmla="*/ 51 w 52"/>
                <a:gd name="T65" fmla="*/ 31 h 51"/>
                <a:gd name="T66" fmla="*/ 52 w 52"/>
                <a:gd name="T67" fmla="*/ 29 h 51"/>
                <a:gd name="T68" fmla="*/ 52 w 52"/>
                <a:gd name="T69" fmla="*/ 28 h 51"/>
                <a:gd name="T70" fmla="*/ 52 w 52"/>
                <a:gd name="T71" fmla="*/ 26 h 51"/>
                <a:gd name="T72" fmla="*/ 47 w 52"/>
                <a:gd name="T73" fmla="*/ 11 h 51"/>
                <a:gd name="T74" fmla="*/ 44 w 52"/>
                <a:gd name="T75" fmla="*/ 7 h 51"/>
                <a:gd name="T76" fmla="*/ 42 w 52"/>
                <a:gd name="T77" fmla="*/ 5 h 51"/>
                <a:gd name="T78" fmla="*/ 38 w 52"/>
                <a:gd name="T79" fmla="*/ 3 h 51"/>
                <a:gd name="T80" fmla="*/ 31 w 52"/>
                <a:gd name="T81" fmla="*/ 0 h 51"/>
                <a:gd name="T82" fmla="*/ 26 w 52"/>
                <a:gd name="T83" fmla="*/ 0 h 51"/>
                <a:gd name="T84" fmla="*/ 3 w 52"/>
                <a:gd name="T85" fmla="*/ 15 h 51"/>
                <a:gd name="T86" fmla="*/ 1 w 52"/>
                <a:gd name="T87" fmla="*/ 26 h 51"/>
                <a:gd name="T88" fmla="*/ 1 w 52"/>
                <a:gd name="T89" fmla="*/ 28 h 51"/>
                <a:gd name="T90" fmla="*/ 2 w 52"/>
                <a:gd name="T91"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1">
                  <a:moveTo>
                    <a:pt x="2" y="33"/>
                  </a:moveTo>
                  <a:cubicBezTo>
                    <a:pt x="2" y="34"/>
                    <a:pt x="2" y="35"/>
                    <a:pt x="3" y="36"/>
                  </a:cubicBezTo>
                  <a:cubicBezTo>
                    <a:pt x="4" y="38"/>
                    <a:pt x="5" y="40"/>
                    <a:pt x="7" y="42"/>
                  </a:cubicBezTo>
                  <a:cubicBezTo>
                    <a:pt x="11" y="47"/>
                    <a:pt x="18" y="51"/>
                    <a:pt x="26" y="51"/>
                  </a:cubicBezTo>
                  <a:cubicBezTo>
                    <a:pt x="26" y="51"/>
                    <a:pt x="26" y="51"/>
                    <a:pt x="26" y="51"/>
                  </a:cubicBezTo>
                  <a:cubicBezTo>
                    <a:pt x="27" y="51"/>
                    <a:pt x="27" y="51"/>
                    <a:pt x="28" y="51"/>
                  </a:cubicBezTo>
                  <a:cubicBezTo>
                    <a:pt x="28" y="51"/>
                    <a:pt x="28" y="51"/>
                    <a:pt x="29" y="51"/>
                  </a:cubicBezTo>
                  <a:cubicBezTo>
                    <a:pt x="29" y="51"/>
                    <a:pt x="30" y="51"/>
                    <a:pt x="30" y="51"/>
                  </a:cubicBezTo>
                  <a:cubicBezTo>
                    <a:pt x="30" y="51"/>
                    <a:pt x="31" y="51"/>
                    <a:pt x="31" y="51"/>
                  </a:cubicBezTo>
                  <a:cubicBezTo>
                    <a:pt x="32" y="51"/>
                    <a:pt x="32" y="50"/>
                    <a:pt x="32" y="50"/>
                  </a:cubicBezTo>
                  <a:cubicBezTo>
                    <a:pt x="33" y="50"/>
                    <a:pt x="33" y="50"/>
                    <a:pt x="34" y="50"/>
                  </a:cubicBezTo>
                  <a:cubicBezTo>
                    <a:pt x="34" y="50"/>
                    <a:pt x="34" y="50"/>
                    <a:pt x="35" y="49"/>
                  </a:cubicBezTo>
                  <a:cubicBezTo>
                    <a:pt x="35" y="49"/>
                    <a:pt x="36" y="49"/>
                    <a:pt x="36" y="49"/>
                  </a:cubicBezTo>
                  <a:cubicBezTo>
                    <a:pt x="36" y="49"/>
                    <a:pt x="37" y="49"/>
                    <a:pt x="37" y="48"/>
                  </a:cubicBezTo>
                  <a:cubicBezTo>
                    <a:pt x="37" y="48"/>
                    <a:pt x="38" y="48"/>
                    <a:pt x="38" y="48"/>
                  </a:cubicBezTo>
                  <a:cubicBezTo>
                    <a:pt x="39" y="48"/>
                    <a:pt x="39" y="47"/>
                    <a:pt x="39" y="47"/>
                  </a:cubicBezTo>
                  <a:cubicBezTo>
                    <a:pt x="40" y="47"/>
                    <a:pt x="40" y="47"/>
                    <a:pt x="40" y="47"/>
                  </a:cubicBezTo>
                  <a:cubicBezTo>
                    <a:pt x="41" y="46"/>
                    <a:pt x="41" y="46"/>
                    <a:pt x="41" y="46"/>
                  </a:cubicBezTo>
                  <a:cubicBezTo>
                    <a:pt x="42" y="46"/>
                    <a:pt x="42" y="45"/>
                    <a:pt x="42" y="45"/>
                  </a:cubicBezTo>
                  <a:cubicBezTo>
                    <a:pt x="43" y="45"/>
                    <a:pt x="43" y="44"/>
                    <a:pt x="43" y="44"/>
                  </a:cubicBezTo>
                  <a:cubicBezTo>
                    <a:pt x="44" y="44"/>
                    <a:pt x="44" y="44"/>
                    <a:pt x="44" y="43"/>
                  </a:cubicBezTo>
                  <a:cubicBezTo>
                    <a:pt x="44" y="43"/>
                    <a:pt x="45" y="43"/>
                    <a:pt x="45" y="42"/>
                  </a:cubicBezTo>
                  <a:cubicBezTo>
                    <a:pt x="45" y="42"/>
                    <a:pt x="46" y="42"/>
                    <a:pt x="46" y="42"/>
                  </a:cubicBezTo>
                  <a:cubicBezTo>
                    <a:pt x="46" y="41"/>
                    <a:pt x="46" y="41"/>
                    <a:pt x="47" y="40"/>
                  </a:cubicBezTo>
                  <a:cubicBezTo>
                    <a:pt x="47" y="40"/>
                    <a:pt x="47" y="40"/>
                    <a:pt x="47" y="40"/>
                  </a:cubicBezTo>
                  <a:cubicBezTo>
                    <a:pt x="48" y="39"/>
                    <a:pt x="48" y="39"/>
                    <a:pt x="48" y="38"/>
                  </a:cubicBezTo>
                  <a:cubicBezTo>
                    <a:pt x="48" y="38"/>
                    <a:pt x="48" y="38"/>
                    <a:pt x="49" y="38"/>
                  </a:cubicBezTo>
                  <a:cubicBezTo>
                    <a:pt x="49" y="37"/>
                    <a:pt x="49" y="37"/>
                    <a:pt x="49" y="36"/>
                  </a:cubicBezTo>
                  <a:cubicBezTo>
                    <a:pt x="49" y="36"/>
                    <a:pt x="50" y="36"/>
                    <a:pt x="50" y="35"/>
                  </a:cubicBezTo>
                  <a:cubicBezTo>
                    <a:pt x="50" y="35"/>
                    <a:pt x="50" y="34"/>
                    <a:pt x="50" y="34"/>
                  </a:cubicBezTo>
                  <a:cubicBezTo>
                    <a:pt x="50" y="34"/>
                    <a:pt x="51" y="33"/>
                    <a:pt x="51" y="33"/>
                  </a:cubicBezTo>
                  <a:cubicBezTo>
                    <a:pt x="51" y="32"/>
                    <a:pt x="51" y="32"/>
                    <a:pt x="51" y="31"/>
                  </a:cubicBezTo>
                  <a:cubicBezTo>
                    <a:pt x="51" y="31"/>
                    <a:pt x="51" y="31"/>
                    <a:pt x="51" y="31"/>
                  </a:cubicBezTo>
                  <a:cubicBezTo>
                    <a:pt x="51" y="30"/>
                    <a:pt x="51" y="30"/>
                    <a:pt x="52" y="29"/>
                  </a:cubicBezTo>
                  <a:cubicBezTo>
                    <a:pt x="52" y="29"/>
                    <a:pt x="52" y="28"/>
                    <a:pt x="52" y="28"/>
                  </a:cubicBezTo>
                  <a:cubicBezTo>
                    <a:pt x="52" y="27"/>
                    <a:pt x="52" y="26"/>
                    <a:pt x="52" y="26"/>
                  </a:cubicBezTo>
                  <a:cubicBezTo>
                    <a:pt x="52" y="20"/>
                    <a:pt x="50" y="15"/>
                    <a:pt x="47" y="11"/>
                  </a:cubicBezTo>
                  <a:cubicBezTo>
                    <a:pt x="46" y="9"/>
                    <a:pt x="45" y="8"/>
                    <a:pt x="44" y="7"/>
                  </a:cubicBezTo>
                  <a:cubicBezTo>
                    <a:pt x="43" y="6"/>
                    <a:pt x="43" y="6"/>
                    <a:pt x="42" y="5"/>
                  </a:cubicBezTo>
                  <a:cubicBezTo>
                    <a:pt x="41" y="4"/>
                    <a:pt x="39" y="4"/>
                    <a:pt x="38" y="3"/>
                  </a:cubicBezTo>
                  <a:cubicBezTo>
                    <a:pt x="36" y="2"/>
                    <a:pt x="33" y="1"/>
                    <a:pt x="31" y="0"/>
                  </a:cubicBezTo>
                  <a:cubicBezTo>
                    <a:pt x="29" y="0"/>
                    <a:pt x="28" y="0"/>
                    <a:pt x="26" y="0"/>
                  </a:cubicBezTo>
                  <a:cubicBezTo>
                    <a:pt x="17" y="0"/>
                    <a:pt x="7" y="6"/>
                    <a:pt x="3" y="15"/>
                  </a:cubicBezTo>
                  <a:cubicBezTo>
                    <a:pt x="1" y="18"/>
                    <a:pt x="0" y="22"/>
                    <a:pt x="1" y="26"/>
                  </a:cubicBezTo>
                  <a:cubicBezTo>
                    <a:pt x="1" y="26"/>
                    <a:pt x="1" y="27"/>
                    <a:pt x="1" y="28"/>
                  </a:cubicBezTo>
                  <a:cubicBezTo>
                    <a:pt x="1" y="30"/>
                    <a:pt x="1" y="31"/>
                    <a:pt x="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descr="icon of group a people"/>
          <p:cNvGrpSpPr/>
          <p:nvPr/>
        </p:nvGrpSpPr>
        <p:grpSpPr>
          <a:xfrm>
            <a:off x="7921691" y="2207699"/>
            <a:ext cx="1296900" cy="1430170"/>
            <a:chOff x="6645275" y="2722562"/>
            <a:chExt cx="1077913" cy="1228726"/>
          </a:xfrm>
          <a:solidFill>
            <a:schemeClr val="tx1"/>
          </a:solidFill>
        </p:grpSpPr>
        <p:sp>
          <p:nvSpPr>
            <p:cNvPr id="24" name="Freeform 66"/>
            <p:cNvSpPr>
              <a:spLocks/>
            </p:cNvSpPr>
            <p:nvPr/>
          </p:nvSpPr>
          <p:spPr bwMode="auto">
            <a:xfrm>
              <a:off x="7396163" y="2727325"/>
              <a:ext cx="188913" cy="192088"/>
            </a:xfrm>
            <a:custGeom>
              <a:avLst/>
              <a:gdLst>
                <a:gd name="T0" fmla="*/ 4 w 67"/>
                <a:gd name="T1" fmla="*/ 20 h 68"/>
                <a:gd name="T2" fmla="*/ 33 w 67"/>
                <a:gd name="T3" fmla="*/ 0 h 68"/>
                <a:gd name="T4" fmla="*/ 47 w 67"/>
                <a:gd name="T5" fmla="*/ 4 h 68"/>
                <a:gd name="T6" fmla="*/ 67 w 67"/>
                <a:gd name="T7" fmla="*/ 32 h 68"/>
                <a:gd name="T8" fmla="*/ 47 w 67"/>
                <a:gd name="T9" fmla="*/ 63 h 68"/>
                <a:gd name="T10" fmla="*/ 11 w 67"/>
                <a:gd name="T11" fmla="*/ 58 h 68"/>
                <a:gd name="T12" fmla="*/ 2 w 67"/>
                <a:gd name="T13" fmla="*/ 43 h 68"/>
                <a:gd name="T14" fmla="*/ 4 w 67"/>
                <a:gd name="T15" fmla="*/ 2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8">
                  <a:moveTo>
                    <a:pt x="4" y="20"/>
                  </a:moveTo>
                  <a:cubicBezTo>
                    <a:pt x="9" y="7"/>
                    <a:pt x="22" y="0"/>
                    <a:pt x="33" y="0"/>
                  </a:cubicBezTo>
                  <a:cubicBezTo>
                    <a:pt x="38" y="0"/>
                    <a:pt x="42" y="1"/>
                    <a:pt x="47" y="4"/>
                  </a:cubicBezTo>
                  <a:cubicBezTo>
                    <a:pt x="58" y="9"/>
                    <a:pt x="65" y="19"/>
                    <a:pt x="67" y="32"/>
                  </a:cubicBezTo>
                  <a:cubicBezTo>
                    <a:pt x="67" y="45"/>
                    <a:pt x="59" y="58"/>
                    <a:pt x="47" y="63"/>
                  </a:cubicBezTo>
                  <a:cubicBezTo>
                    <a:pt x="36" y="68"/>
                    <a:pt x="20" y="67"/>
                    <a:pt x="11" y="58"/>
                  </a:cubicBezTo>
                  <a:cubicBezTo>
                    <a:pt x="6" y="54"/>
                    <a:pt x="4" y="49"/>
                    <a:pt x="2" y="43"/>
                  </a:cubicBezTo>
                  <a:cubicBezTo>
                    <a:pt x="0" y="36"/>
                    <a:pt x="0" y="2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7"/>
            <p:cNvSpPr>
              <a:spLocks/>
            </p:cNvSpPr>
            <p:nvPr/>
          </p:nvSpPr>
          <p:spPr bwMode="auto">
            <a:xfrm>
              <a:off x="7096125" y="2814638"/>
              <a:ext cx="220663" cy="184150"/>
            </a:xfrm>
            <a:custGeom>
              <a:avLst/>
              <a:gdLst>
                <a:gd name="T0" fmla="*/ 4 w 78"/>
                <a:gd name="T1" fmla="*/ 19 h 65"/>
                <a:gd name="T2" fmla="*/ 34 w 78"/>
                <a:gd name="T3" fmla="*/ 0 h 65"/>
                <a:gd name="T4" fmla="*/ 60 w 78"/>
                <a:gd name="T5" fmla="*/ 54 h 65"/>
                <a:gd name="T6" fmla="*/ 57 w 78"/>
                <a:gd name="T7" fmla="*/ 56 h 65"/>
                <a:gd name="T8" fmla="*/ 34 w 78"/>
                <a:gd name="T9" fmla="*/ 65 h 65"/>
                <a:gd name="T10" fmla="*/ 9 w 78"/>
                <a:gd name="T11" fmla="*/ 54 h 65"/>
                <a:gd name="T12" fmla="*/ 3 w 78"/>
                <a:gd name="T13" fmla="*/ 42 h 65"/>
                <a:gd name="T14" fmla="*/ 2 w 78"/>
                <a:gd name="T15" fmla="*/ 37 h 65"/>
                <a:gd name="T16" fmla="*/ 4 w 78"/>
                <a:gd name="T1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65">
                  <a:moveTo>
                    <a:pt x="4" y="19"/>
                  </a:moveTo>
                  <a:cubicBezTo>
                    <a:pt x="9" y="7"/>
                    <a:pt x="22" y="0"/>
                    <a:pt x="34" y="0"/>
                  </a:cubicBezTo>
                  <a:cubicBezTo>
                    <a:pt x="61" y="0"/>
                    <a:pt x="78" y="32"/>
                    <a:pt x="60" y="54"/>
                  </a:cubicBezTo>
                  <a:cubicBezTo>
                    <a:pt x="58" y="54"/>
                    <a:pt x="58" y="55"/>
                    <a:pt x="57" y="56"/>
                  </a:cubicBezTo>
                  <a:cubicBezTo>
                    <a:pt x="51" y="61"/>
                    <a:pt x="43" y="65"/>
                    <a:pt x="34" y="65"/>
                  </a:cubicBezTo>
                  <a:cubicBezTo>
                    <a:pt x="24" y="65"/>
                    <a:pt x="14" y="60"/>
                    <a:pt x="9" y="54"/>
                  </a:cubicBezTo>
                  <a:cubicBezTo>
                    <a:pt x="7" y="50"/>
                    <a:pt x="4" y="46"/>
                    <a:pt x="3" y="42"/>
                  </a:cubicBezTo>
                  <a:cubicBezTo>
                    <a:pt x="2" y="41"/>
                    <a:pt x="2" y="38"/>
                    <a:pt x="2" y="37"/>
                  </a:cubicBezTo>
                  <a:cubicBezTo>
                    <a:pt x="0" y="30"/>
                    <a:pt x="2" y="25"/>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8"/>
            <p:cNvSpPr>
              <a:spLocks/>
            </p:cNvSpPr>
            <p:nvPr/>
          </p:nvSpPr>
          <p:spPr bwMode="auto">
            <a:xfrm>
              <a:off x="6815138" y="2722562"/>
              <a:ext cx="190500" cy="196850"/>
            </a:xfrm>
            <a:custGeom>
              <a:avLst/>
              <a:gdLst>
                <a:gd name="T0" fmla="*/ 36 w 68"/>
                <a:gd name="T1" fmla="*/ 2 h 70"/>
                <a:gd name="T2" fmla="*/ 64 w 68"/>
                <a:gd name="T3" fmla="*/ 24 h 70"/>
                <a:gd name="T4" fmla="*/ 57 w 68"/>
                <a:gd name="T5" fmla="*/ 58 h 70"/>
                <a:gd name="T6" fmla="*/ 22 w 68"/>
                <a:gd name="T7" fmla="*/ 66 h 70"/>
                <a:gd name="T8" fmla="*/ 1 w 68"/>
                <a:gd name="T9" fmla="*/ 40 h 70"/>
                <a:gd name="T10" fmla="*/ 0 w 68"/>
                <a:gd name="T11" fmla="*/ 35 h 70"/>
                <a:gd name="T12" fmla="*/ 36 w 68"/>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68" h="70">
                  <a:moveTo>
                    <a:pt x="36" y="2"/>
                  </a:moveTo>
                  <a:cubicBezTo>
                    <a:pt x="49" y="3"/>
                    <a:pt x="60" y="12"/>
                    <a:pt x="64" y="24"/>
                  </a:cubicBezTo>
                  <a:cubicBezTo>
                    <a:pt x="68" y="35"/>
                    <a:pt x="66" y="49"/>
                    <a:pt x="57" y="58"/>
                  </a:cubicBezTo>
                  <a:cubicBezTo>
                    <a:pt x="48" y="67"/>
                    <a:pt x="33" y="70"/>
                    <a:pt x="22" y="66"/>
                  </a:cubicBezTo>
                  <a:cubicBezTo>
                    <a:pt x="12" y="62"/>
                    <a:pt x="3" y="52"/>
                    <a:pt x="1" y="40"/>
                  </a:cubicBezTo>
                  <a:cubicBezTo>
                    <a:pt x="0" y="39"/>
                    <a:pt x="0" y="36"/>
                    <a:pt x="0" y="35"/>
                  </a:cubicBezTo>
                  <a:cubicBezTo>
                    <a:pt x="0" y="16"/>
                    <a:pt x="1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9"/>
            <p:cNvSpPr>
              <a:spLocks/>
            </p:cNvSpPr>
            <p:nvPr/>
          </p:nvSpPr>
          <p:spPr bwMode="auto">
            <a:xfrm>
              <a:off x="6645275" y="2951163"/>
              <a:ext cx="449263" cy="912813"/>
            </a:xfrm>
            <a:custGeom>
              <a:avLst/>
              <a:gdLst>
                <a:gd name="T0" fmla="*/ 132 w 159"/>
                <a:gd name="T1" fmla="*/ 315 h 324"/>
                <a:gd name="T2" fmla="*/ 128 w 159"/>
                <a:gd name="T3" fmla="*/ 320 h 324"/>
                <a:gd name="T4" fmla="*/ 122 w 159"/>
                <a:gd name="T5" fmla="*/ 324 h 324"/>
                <a:gd name="T6" fmla="*/ 115 w 159"/>
                <a:gd name="T7" fmla="*/ 324 h 324"/>
                <a:gd name="T8" fmla="*/ 109 w 159"/>
                <a:gd name="T9" fmla="*/ 322 h 324"/>
                <a:gd name="T10" fmla="*/ 104 w 159"/>
                <a:gd name="T11" fmla="*/ 318 h 324"/>
                <a:gd name="T12" fmla="*/ 99 w 159"/>
                <a:gd name="T13" fmla="*/ 306 h 324"/>
                <a:gd name="T14" fmla="*/ 96 w 159"/>
                <a:gd name="T15" fmla="*/ 201 h 324"/>
                <a:gd name="T16" fmla="*/ 93 w 159"/>
                <a:gd name="T17" fmla="*/ 200 h 324"/>
                <a:gd name="T18" fmla="*/ 88 w 159"/>
                <a:gd name="T19" fmla="*/ 204 h 324"/>
                <a:gd name="T20" fmla="*/ 88 w 159"/>
                <a:gd name="T21" fmla="*/ 306 h 324"/>
                <a:gd name="T22" fmla="*/ 78 w 159"/>
                <a:gd name="T23" fmla="*/ 322 h 324"/>
                <a:gd name="T24" fmla="*/ 72 w 159"/>
                <a:gd name="T25" fmla="*/ 324 h 324"/>
                <a:gd name="T26" fmla="*/ 68 w 159"/>
                <a:gd name="T27" fmla="*/ 324 h 324"/>
                <a:gd name="T28" fmla="*/ 61 w 159"/>
                <a:gd name="T29" fmla="*/ 322 h 324"/>
                <a:gd name="T30" fmla="*/ 56 w 159"/>
                <a:gd name="T31" fmla="*/ 318 h 324"/>
                <a:gd name="T32" fmla="*/ 54 w 159"/>
                <a:gd name="T33" fmla="*/ 313 h 324"/>
                <a:gd name="T34" fmla="*/ 52 w 159"/>
                <a:gd name="T35" fmla="*/ 208 h 324"/>
                <a:gd name="T36" fmla="*/ 48 w 159"/>
                <a:gd name="T37" fmla="*/ 201 h 324"/>
                <a:gd name="T38" fmla="*/ 46 w 159"/>
                <a:gd name="T39" fmla="*/ 200 h 324"/>
                <a:gd name="T40" fmla="*/ 36 w 159"/>
                <a:gd name="T41" fmla="*/ 200 h 324"/>
                <a:gd name="T42" fmla="*/ 23 w 159"/>
                <a:gd name="T43" fmla="*/ 200 h 324"/>
                <a:gd name="T44" fmla="*/ 19 w 159"/>
                <a:gd name="T45" fmla="*/ 197 h 324"/>
                <a:gd name="T46" fmla="*/ 33 w 159"/>
                <a:gd name="T47" fmla="*/ 133 h 324"/>
                <a:gd name="T48" fmla="*/ 45 w 159"/>
                <a:gd name="T49" fmla="*/ 85 h 324"/>
                <a:gd name="T50" fmla="*/ 51 w 159"/>
                <a:gd name="T51" fmla="*/ 47 h 324"/>
                <a:gd name="T52" fmla="*/ 46 w 159"/>
                <a:gd name="T53" fmla="*/ 48 h 324"/>
                <a:gd name="T54" fmla="*/ 45 w 159"/>
                <a:gd name="T55" fmla="*/ 52 h 324"/>
                <a:gd name="T56" fmla="*/ 33 w 159"/>
                <a:gd name="T57" fmla="*/ 100 h 324"/>
                <a:gd name="T58" fmla="*/ 10 w 159"/>
                <a:gd name="T59" fmla="*/ 147 h 324"/>
                <a:gd name="T60" fmla="*/ 2 w 159"/>
                <a:gd name="T61" fmla="*/ 142 h 324"/>
                <a:gd name="T62" fmla="*/ 1 w 159"/>
                <a:gd name="T63" fmla="*/ 133 h 324"/>
                <a:gd name="T64" fmla="*/ 30 w 159"/>
                <a:gd name="T65" fmla="*/ 17 h 324"/>
                <a:gd name="T66" fmla="*/ 34 w 159"/>
                <a:gd name="T67" fmla="*/ 13 h 324"/>
                <a:gd name="T68" fmla="*/ 46 w 159"/>
                <a:gd name="T69" fmla="*/ 6 h 324"/>
                <a:gd name="T70" fmla="*/ 51 w 159"/>
                <a:gd name="T71" fmla="*/ 4 h 324"/>
                <a:gd name="T72" fmla="*/ 63 w 159"/>
                <a:gd name="T73" fmla="*/ 2 h 324"/>
                <a:gd name="T74" fmla="*/ 96 w 159"/>
                <a:gd name="T75" fmla="*/ 0 h 324"/>
                <a:gd name="T76" fmla="*/ 153 w 159"/>
                <a:gd name="T77" fmla="*/ 13 h 324"/>
                <a:gd name="T78" fmla="*/ 159 w 159"/>
                <a:gd name="T79" fmla="*/ 22 h 324"/>
                <a:gd name="T80" fmla="*/ 140 w 159"/>
                <a:gd name="T81" fmla="*/ 29 h 324"/>
                <a:gd name="T82" fmla="*/ 124 w 159"/>
                <a:gd name="T83" fmla="*/ 42 h 324"/>
                <a:gd name="T84" fmla="*/ 118 w 159"/>
                <a:gd name="T85" fmla="*/ 58 h 324"/>
                <a:gd name="T86" fmla="*/ 100 w 159"/>
                <a:gd name="T87" fmla="*/ 132 h 324"/>
                <a:gd name="T88" fmla="*/ 92 w 159"/>
                <a:gd name="T89" fmla="*/ 169 h 324"/>
                <a:gd name="T90" fmla="*/ 113 w 159"/>
                <a:gd name="T91" fmla="*/ 187 h 324"/>
                <a:gd name="T92" fmla="*/ 113 w 159"/>
                <a:gd name="T93" fmla="*/ 217 h 324"/>
                <a:gd name="T94" fmla="*/ 118 w 159"/>
                <a:gd name="T95" fmla="*/ 237 h 324"/>
                <a:gd name="T96" fmla="*/ 127 w 159"/>
                <a:gd name="T97" fmla="*/ 240 h 324"/>
                <a:gd name="T98" fmla="*/ 135 w 159"/>
                <a:gd name="T99" fmla="*/ 30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324">
                  <a:moveTo>
                    <a:pt x="135" y="306"/>
                  </a:moveTo>
                  <a:cubicBezTo>
                    <a:pt x="135" y="309"/>
                    <a:pt x="133" y="312"/>
                    <a:pt x="132" y="315"/>
                  </a:cubicBezTo>
                  <a:cubicBezTo>
                    <a:pt x="132" y="316"/>
                    <a:pt x="131" y="317"/>
                    <a:pt x="129" y="318"/>
                  </a:cubicBezTo>
                  <a:cubicBezTo>
                    <a:pt x="129" y="320"/>
                    <a:pt x="128" y="320"/>
                    <a:pt x="128" y="320"/>
                  </a:cubicBezTo>
                  <a:cubicBezTo>
                    <a:pt x="127" y="321"/>
                    <a:pt x="127" y="321"/>
                    <a:pt x="126" y="322"/>
                  </a:cubicBezTo>
                  <a:cubicBezTo>
                    <a:pt x="124" y="322"/>
                    <a:pt x="123" y="322"/>
                    <a:pt x="122" y="324"/>
                  </a:cubicBezTo>
                  <a:cubicBezTo>
                    <a:pt x="120" y="324"/>
                    <a:pt x="119" y="324"/>
                    <a:pt x="117" y="324"/>
                  </a:cubicBezTo>
                  <a:cubicBezTo>
                    <a:pt x="115" y="324"/>
                    <a:pt x="115" y="324"/>
                    <a:pt x="115" y="324"/>
                  </a:cubicBezTo>
                  <a:cubicBezTo>
                    <a:pt x="114" y="324"/>
                    <a:pt x="114" y="324"/>
                    <a:pt x="113" y="324"/>
                  </a:cubicBezTo>
                  <a:cubicBezTo>
                    <a:pt x="111" y="324"/>
                    <a:pt x="110" y="322"/>
                    <a:pt x="109" y="322"/>
                  </a:cubicBezTo>
                  <a:cubicBezTo>
                    <a:pt x="109" y="322"/>
                    <a:pt x="108" y="322"/>
                    <a:pt x="108" y="321"/>
                  </a:cubicBezTo>
                  <a:cubicBezTo>
                    <a:pt x="106" y="321"/>
                    <a:pt x="105" y="320"/>
                    <a:pt x="104" y="318"/>
                  </a:cubicBezTo>
                  <a:cubicBezTo>
                    <a:pt x="102" y="317"/>
                    <a:pt x="101" y="316"/>
                    <a:pt x="101" y="315"/>
                  </a:cubicBezTo>
                  <a:cubicBezTo>
                    <a:pt x="100" y="312"/>
                    <a:pt x="99" y="309"/>
                    <a:pt x="99" y="306"/>
                  </a:cubicBezTo>
                  <a:cubicBezTo>
                    <a:pt x="99" y="206"/>
                    <a:pt x="99" y="206"/>
                    <a:pt x="99" y="206"/>
                  </a:cubicBezTo>
                  <a:cubicBezTo>
                    <a:pt x="99" y="204"/>
                    <a:pt x="97" y="203"/>
                    <a:pt x="96" y="201"/>
                  </a:cubicBezTo>
                  <a:cubicBezTo>
                    <a:pt x="96" y="201"/>
                    <a:pt x="96" y="201"/>
                    <a:pt x="95" y="201"/>
                  </a:cubicBezTo>
                  <a:cubicBezTo>
                    <a:pt x="93" y="200"/>
                    <a:pt x="93" y="200"/>
                    <a:pt x="93" y="200"/>
                  </a:cubicBezTo>
                  <a:cubicBezTo>
                    <a:pt x="92" y="200"/>
                    <a:pt x="92" y="201"/>
                    <a:pt x="91" y="201"/>
                  </a:cubicBezTo>
                  <a:cubicBezTo>
                    <a:pt x="90" y="201"/>
                    <a:pt x="88" y="203"/>
                    <a:pt x="88" y="204"/>
                  </a:cubicBezTo>
                  <a:cubicBezTo>
                    <a:pt x="88" y="205"/>
                    <a:pt x="88" y="205"/>
                    <a:pt x="88" y="206"/>
                  </a:cubicBezTo>
                  <a:cubicBezTo>
                    <a:pt x="88" y="306"/>
                    <a:pt x="88" y="306"/>
                    <a:pt x="88" y="306"/>
                  </a:cubicBezTo>
                  <a:cubicBezTo>
                    <a:pt x="88" y="309"/>
                    <a:pt x="87" y="312"/>
                    <a:pt x="86" y="315"/>
                  </a:cubicBezTo>
                  <a:cubicBezTo>
                    <a:pt x="84" y="317"/>
                    <a:pt x="82" y="320"/>
                    <a:pt x="78" y="322"/>
                  </a:cubicBezTo>
                  <a:cubicBezTo>
                    <a:pt x="77" y="322"/>
                    <a:pt x="75" y="324"/>
                    <a:pt x="74" y="324"/>
                  </a:cubicBezTo>
                  <a:cubicBezTo>
                    <a:pt x="74" y="324"/>
                    <a:pt x="73" y="324"/>
                    <a:pt x="72" y="324"/>
                  </a:cubicBezTo>
                  <a:cubicBezTo>
                    <a:pt x="70" y="324"/>
                    <a:pt x="70" y="324"/>
                    <a:pt x="70" y="324"/>
                  </a:cubicBezTo>
                  <a:cubicBezTo>
                    <a:pt x="69" y="324"/>
                    <a:pt x="69" y="324"/>
                    <a:pt x="68" y="324"/>
                  </a:cubicBezTo>
                  <a:cubicBezTo>
                    <a:pt x="66" y="324"/>
                    <a:pt x="66" y="324"/>
                    <a:pt x="65" y="324"/>
                  </a:cubicBezTo>
                  <a:cubicBezTo>
                    <a:pt x="64" y="324"/>
                    <a:pt x="63" y="322"/>
                    <a:pt x="61" y="322"/>
                  </a:cubicBezTo>
                  <a:cubicBezTo>
                    <a:pt x="60" y="321"/>
                    <a:pt x="59" y="320"/>
                    <a:pt x="57" y="320"/>
                  </a:cubicBezTo>
                  <a:cubicBezTo>
                    <a:pt x="57" y="318"/>
                    <a:pt x="57" y="318"/>
                    <a:pt x="56" y="318"/>
                  </a:cubicBezTo>
                  <a:cubicBezTo>
                    <a:pt x="56" y="317"/>
                    <a:pt x="55" y="316"/>
                    <a:pt x="55" y="316"/>
                  </a:cubicBezTo>
                  <a:cubicBezTo>
                    <a:pt x="54" y="315"/>
                    <a:pt x="54" y="313"/>
                    <a:pt x="54" y="313"/>
                  </a:cubicBezTo>
                  <a:cubicBezTo>
                    <a:pt x="52" y="311"/>
                    <a:pt x="52" y="308"/>
                    <a:pt x="52" y="306"/>
                  </a:cubicBezTo>
                  <a:cubicBezTo>
                    <a:pt x="52" y="208"/>
                    <a:pt x="52" y="208"/>
                    <a:pt x="52" y="208"/>
                  </a:cubicBezTo>
                  <a:cubicBezTo>
                    <a:pt x="52" y="206"/>
                    <a:pt x="52" y="206"/>
                    <a:pt x="52" y="206"/>
                  </a:cubicBezTo>
                  <a:cubicBezTo>
                    <a:pt x="52" y="204"/>
                    <a:pt x="51" y="201"/>
                    <a:pt x="48" y="201"/>
                  </a:cubicBezTo>
                  <a:cubicBezTo>
                    <a:pt x="47" y="200"/>
                    <a:pt x="47" y="200"/>
                    <a:pt x="47" y="200"/>
                  </a:cubicBezTo>
                  <a:cubicBezTo>
                    <a:pt x="46" y="200"/>
                    <a:pt x="46" y="200"/>
                    <a:pt x="46" y="200"/>
                  </a:cubicBezTo>
                  <a:cubicBezTo>
                    <a:pt x="45" y="200"/>
                    <a:pt x="45" y="200"/>
                    <a:pt x="45" y="200"/>
                  </a:cubicBezTo>
                  <a:cubicBezTo>
                    <a:pt x="36" y="200"/>
                    <a:pt x="36" y="200"/>
                    <a:pt x="36" y="200"/>
                  </a:cubicBezTo>
                  <a:cubicBezTo>
                    <a:pt x="33" y="200"/>
                    <a:pt x="33" y="200"/>
                    <a:pt x="33" y="200"/>
                  </a:cubicBezTo>
                  <a:cubicBezTo>
                    <a:pt x="23" y="200"/>
                    <a:pt x="23" y="200"/>
                    <a:pt x="23" y="200"/>
                  </a:cubicBezTo>
                  <a:cubicBezTo>
                    <a:pt x="21" y="200"/>
                    <a:pt x="20" y="200"/>
                    <a:pt x="20" y="199"/>
                  </a:cubicBezTo>
                  <a:cubicBezTo>
                    <a:pt x="19" y="199"/>
                    <a:pt x="19" y="197"/>
                    <a:pt x="19" y="197"/>
                  </a:cubicBezTo>
                  <a:cubicBezTo>
                    <a:pt x="19" y="195"/>
                    <a:pt x="20" y="191"/>
                    <a:pt x="20" y="188"/>
                  </a:cubicBezTo>
                  <a:cubicBezTo>
                    <a:pt x="33" y="133"/>
                    <a:pt x="33" y="133"/>
                    <a:pt x="33" y="133"/>
                  </a:cubicBezTo>
                  <a:cubicBezTo>
                    <a:pt x="36" y="124"/>
                    <a:pt x="36" y="124"/>
                    <a:pt x="36" y="124"/>
                  </a:cubicBezTo>
                  <a:cubicBezTo>
                    <a:pt x="45" y="85"/>
                    <a:pt x="45" y="85"/>
                    <a:pt x="45" y="85"/>
                  </a:cubicBezTo>
                  <a:cubicBezTo>
                    <a:pt x="52" y="51"/>
                    <a:pt x="52" y="51"/>
                    <a:pt x="52" y="51"/>
                  </a:cubicBezTo>
                  <a:cubicBezTo>
                    <a:pt x="54" y="49"/>
                    <a:pt x="52" y="48"/>
                    <a:pt x="51" y="47"/>
                  </a:cubicBezTo>
                  <a:cubicBezTo>
                    <a:pt x="51" y="47"/>
                    <a:pt x="51" y="47"/>
                    <a:pt x="50" y="47"/>
                  </a:cubicBezTo>
                  <a:cubicBezTo>
                    <a:pt x="48" y="46"/>
                    <a:pt x="47" y="47"/>
                    <a:pt x="46" y="48"/>
                  </a:cubicBezTo>
                  <a:cubicBezTo>
                    <a:pt x="46" y="48"/>
                    <a:pt x="46" y="48"/>
                    <a:pt x="46" y="49"/>
                  </a:cubicBezTo>
                  <a:cubicBezTo>
                    <a:pt x="45" y="52"/>
                    <a:pt x="45" y="52"/>
                    <a:pt x="45" y="52"/>
                  </a:cubicBezTo>
                  <a:cubicBezTo>
                    <a:pt x="36" y="91"/>
                    <a:pt x="36" y="91"/>
                    <a:pt x="36" y="91"/>
                  </a:cubicBezTo>
                  <a:cubicBezTo>
                    <a:pt x="33" y="100"/>
                    <a:pt x="33" y="100"/>
                    <a:pt x="33" y="100"/>
                  </a:cubicBezTo>
                  <a:cubicBezTo>
                    <a:pt x="24" y="141"/>
                    <a:pt x="24" y="141"/>
                    <a:pt x="24" y="141"/>
                  </a:cubicBezTo>
                  <a:cubicBezTo>
                    <a:pt x="21" y="146"/>
                    <a:pt x="15" y="149"/>
                    <a:pt x="10" y="147"/>
                  </a:cubicBezTo>
                  <a:cubicBezTo>
                    <a:pt x="7" y="147"/>
                    <a:pt x="6" y="146"/>
                    <a:pt x="5" y="146"/>
                  </a:cubicBezTo>
                  <a:cubicBezTo>
                    <a:pt x="3" y="145"/>
                    <a:pt x="2" y="143"/>
                    <a:pt x="2" y="142"/>
                  </a:cubicBezTo>
                  <a:cubicBezTo>
                    <a:pt x="1" y="141"/>
                    <a:pt x="1" y="140"/>
                    <a:pt x="0" y="137"/>
                  </a:cubicBezTo>
                  <a:cubicBezTo>
                    <a:pt x="0" y="136"/>
                    <a:pt x="0" y="134"/>
                    <a:pt x="1" y="133"/>
                  </a:cubicBezTo>
                  <a:cubicBezTo>
                    <a:pt x="28" y="22"/>
                    <a:pt x="28" y="22"/>
                    <a:pt x="28" y="22"/>
                  </a:cubicBezTo>
                  <a:cubicBezTo>
                    <a:pt x="29" y="20"/>
                    <a:pt x="29" y="19"/>
                    <a:pt x="30" y="17"/>
                  </a:cubicBezTo>
                  <a:cubicBezTo>
                    <a:pt x="32" y="16"/>
                    <a:pt x="33" y="15"/>
                    <a:pt x="33" y="13"/>
                  </a:cubicBezTo>
                  <a:cubicBezTo>
                    <a:pt x="34" y="13"/>
                    <a:pt x="34" y="13"/>
                    <a:pt x="34" y="13"/>
                  </a:cubicBezTo>
                  <a:cubicBezTo>
                    <a:pt x="34" y="12"/>
                    <a:pt x="34" y="12"/>
                    <a:pt x="36" y="12"/>
                  </a:cubicBezTo>
                  <a:cubicBezTo>
                    <a:pt x="38" y="9"/>
                    <a:pt x="42" y="7"/>
                    <a:pt x="46" y="6"/>
                  </a:cubicBezTo>
                  <a:cubicBezTo>
                    <a:pt x="47" y="6"/>
                    <a:pt x="47" y="6"/>
                    <a:pt x="47" y="6"/>
                  </a:cubicBezTo>
                  <a:cubicBezTo>
                    <a:pt x="48" y="4"/>
                    <a:pt x="50" y="4"/>
                    <a:pt x="51" y="4"/>
                  </a:cubicBezTo>
                  <a:cubicBezTo>
                    <a:pt x="54" y="3"/>
                    <a:pt x="56" y="3"/>
                    <a:pt x="59" y="3"/>
                  </a:cubicBezTo>
                  <a:cubicBezTo>
                    <a:pt x="59" y="3"/>
                    <a:pt x="61" y="2"/>
                    <a:pt x="63" y="2"/>
                  </a:cubicBezTo>
                  <a:cubicBezTo>
                    <a:pt x="72" y="0"/>
                    <a:pt x="81" y="0"/>
                    <a:pt x="90" y="0"/>
                  </a:cubicBezTo>
                  <a:cubicBezTo>
                    <a:pt x="96" y="0"/>
                    <a:pt x="96" y="0"/>
                    <a:pt x="96" y="0"/>
                  </a:cubicBezTo>
                  <a:cubicBezTo>
                    <a:pt x="108" y="0"/>
                    <a:pt x="118" y="0"/>
                    <a:pt x="127" y="3"/>
                  </a:cubicBezTo>
                  <a:cubicBezTo>
                    <a:pt x="138" y="4"/>
                    <a:pt x="147" y="8"/>
                    <a:pt x="153" y="13"/>
                  </a:cubicBezTo>
                  <a:cubicBezTo>
                    <a:pt x="155" y="15"/>
                    <a:pt x="156" y="17"/>
                    <a:pt x="158" y="19"/>
                  </a:cubicBezTo>
                  <a:cubicBezTo>
                    <a:pt x="158" y="20"/>
                    <a:pt x="158" y="21"/>
                    <a:pt x="159" y="22"/>
                  </a:cubicBezTo>
                  <a:cubicBezTo>
                    <a:pt x="159" y="24"/>
                    <a:pt x="159" y="24"/>
                    <a:pt x="159" y="24"/>
                  </a:cubicBezTo>
                  <a:cubicBezTo>
                    <a:pt x="159" y="22"/>
                    <a:pt x="142" y="29"/>
                    <a:pt x="140" y="29"/>
                  </a:cubicBezTo>
                  <a:cubicBezTo>
                    <a:pt x="135" y="31"/>
                    <a:pt x="129" y="35"/>
                    <a:pt x="126" y="40"/>
                  </a:cubicBezTo>
                  <a:cubicBezTo>
                    <a:pt x="124" y="42"/>
                    <a:pt x="124" y="42"/>
                    <a:pt x="124" y="42"/>
                  </a:cubicBezTo>
                  <a:cubicBezTo>
                    <a:pt x="124" y="42"/>
                    <a:pt x="124" y="42"/>
                    <a:pt x="124" y="42"/>
                  </a:cubicBezTo>
                  <a:cubicBezTo>
                    <a:pt x="120" y="47"/>
                    <a:pt x="119" y="52"/>
                    <a:pt x="118" y="58"/>
                  </a:cubicBezTo>
                  <a:cubicBezTo>
                    <a:pt x="117" y="65"/>
                    <a:pt x="115" y="71"/>
                    <a:pt x="113" y="78"/>
                  </a:cubicBezTo>
                  <a:cubicBezTo>
                    <a:pt x="109" y="96"/>
                    <a:pt x="104" y="114"/>
                    <a:pt x="100" y="132"/>
                  </a:cubicBezTo>
                  <a:cubicBezTo>
                    <a:pt x="97" y="141"/>
                    <a:pt x="95" y="151"/>
                    <a:pt x="92" y="160"/>
                  </a:cubicBezTo>
                  <a:cubicBezTo>
                    <a:pt x="92" y="163"/>
                    <a:pt x="92" y="167"/>
                    <a:pt x="92" y="169"/>
                  </a:cubicBezTo>
                  <a:cubicBezTo>
                    <a:pt x="93" y="178"/>
                    <a:pt x="100" y="185"/>
                    <a:pt x="108" y="187"/>
                  </a:cubicBezTo>
                  <a:cubicBezTo>
                    <a:pt x="110" y="187"/>
                    <a:pt x="111" y="187"/>
                    <a:pt x="113" y="187"/>
                  </a:cubicBezTo>
                  <a:cubicBezTo>
                    <a:pt x="115" y="187"/>
                    <a:pt x="118" y="187"/>
                    <a:pt x="120" y="186"/>
                  </a:cubicBezTo>
                  <a:cubicBezTo>
                    <a:pt x="113" y="217"/>
                    <a:pt x="113" y="217"/>
                    <a:pt x="113" y="217"/>
                  </a:cubicBezTo>
                  <a:cubicBezTo>
                    <a:pt x="113" y="217"/>
                    <a:pt x="113" y="217"/>
                    <a:pt x="113" y="218"/>
                  </a:cubicBezTo>
                  <a:cubicBezTo>
                    <a:pt x="111" y="222"/>
                    <a:pt x="108" y="232"/>
                    <a:pt x="118" y="237"/>
                  </a:cubicBezTo>
                  <a:cubicBezTo>
                    <a:pt x="120" y="240"/>
                    <a:pt x="124" y="240"/>
                    <a:pt x="127" y="240"/>
                  </a:cubicBezTo>
                  <a:cubicBezTo>
                    <a:pt x="127" y="240"/>
                    <a:pt x="127" y="240"/>
                    <a:pt x="127" y="240"/>
                  </a:cubicBezTo>
                  <a:cubicBezTo>
                    <a:pt x="135" y="240"/>
                    <a:pt x="135" y="240"/>
                    <a:pt x="135" y="240"/>
                  </a:cubicBezTo>
                  <a:lnTo>
                    <a:pt x="135"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0"/>
            <p:cNvSpPr>
              <a:spLocks/>
            </p:cNvSpPr>
            <p:nvPr/>
          </p:nvSpPr>
          <p:spPr bwMode="auto">
            <a:xfrm>
              <a:off x="6929438" y="3032125"/>
              <a:ext cx="531813" cy="919163"/>
            </a:xfrm>
            <a:custGeom>
              <a:avLst/>
              <a:gdLst>
                <a:gd name="T0" fmla="*/ 146 w 188"/>
                <a:gd name="T1" fmla="*/ 202 h 326"/>
                <a:gd name="T2" fmla="*/ 142 w 188"/>
                <a:gd name="T3" fmla="*/ 202 h 326"/>
                <a:gd name="T4" fmla="*/ 139 w 188"/>
                <a:gd name="T5" fmla="*/ 202 h 326"/>
                <a:gd name="T6" fmla="*/ 137 w 188"/>
                <a:gd name="T7" fmla="*/ 203 h 326"/>
                <a:gd name="T8" fmla="*/ 134 w 188"/>
                <a:gd name="T9" fmla="*/ 307 h 326"/>
                <a:gd name="T10" fmla="*/ 133 w 188"/>
                <a:gd name="T11" fmla="*/ 314 h 326"/>
                <a:gd name="T12" fmla="*/ 130 w 188"/>
                <a:gd name="T13" fmla="*/ 319 h 326"/>
                <a:gd name="T14" fmla="*/ 126 w 188"/>
                <a:gd name="T15" fmla="*/ 322 h 326"/>
                <a:gd name="T16" fmla="*/ 121 w 188"/>
                <a:gd name="T17" fmla="*/ 324 h 326"/>
                <a:gd name="T18" fmla="*/ 115 w 188"/>
                <a:gd name="T19" fmla="*/ 326 h 326"/>
                <a:gd name="T20" fmla="*/ 93 w 188"/>
                <a:gd name="T21" fmla="*/ 202 h 326"/>
                <a:gd name="T22" fmla="*/ 79 w 188"/>
                <a:gd name="T23" fmla="*/ 323 h 326"/>
                <a:gd name="T24" fmla="*/ 71 w 188"/>
                <a:gd name="T25" fmla="*/ 326 h 326"/>
                <a:gd name="T26" fmla="*/ 66 w 188"/>
                <a:gd name="T27" fmla="*/ 324 h 326"/>
                <a:gd name="T28" fmla="*/ 52 w 188"/>
                <a:gd name="T29" fmla="*/ 214 h 326"/>
                <a:gd name="T30" fmla="*/ 45 w 188"/>
                <a:gd name="T31" fmla="*/ 202 h 326"/>
                <a:gd name="T32" fmla="*/ 26 w 188"/>
                <a:gd name="T33" fmla="*/ 202 h 326"/>
                <a:gd name="T34" fmla="*/ 23 w 188"/>
                <a:gd name="T35" fmla="*/ 202 h 326"/>
                <a:gd name="T36" fmla="*/ 21 w 188"/>
                <a:gd name="T37" fmla="*/ 189 h 326"/>
                <a:gd name="T38" fmla="*/ 53 w 188"/>
                <a:gd name="T39" fmla="*/ 53 h 326"/>
                <a:gd name="T40" fmla="*/ 49 w 188"/>
                <a:gd name="T41" fmla="*/ 47 h 326"/>
                <a:gd name="T42" fmla="*/ 48 w 188"/>
                <a:gd name="T43" fmla="*/ 47 h 326"/>
                <a:gd name="T44" fmla="*/ 45 w 188"/>
                <a:gd name="T45" fmla="*/ 50 h 326"/>
                <a:gd name="T46" fmla="*/ 37 w 188"/>
                <a:gd name="T47" fmla="*/ 83 h 326"/>
                <a:gd name="T48" fmla="*/ 26 w 188"/>
                <a:gd name="T49" fmla="*/ 135 h 326"/>
                <a:gd name="T50" fmla="*/ 17 w 188"/>
                <a:gd name="T51" fmla="*/ 148 h 326"/>
                <a:gd name="T52" fmla="*/ 12 w 188"/>
                <a:gd name="T53" fmla="*/ 149 h 326"/>
                <a:gd name="T54" fmla="*/ 0 w 188"/>
                <a:gd name="T55" fmla="*/ 139 h 326"/>
                <a:gd name="T56" fmla="*/ 31 w 188"/>
                <a:gd name="T57" fmla="*/ 18 h 326"/>
                <a:gd name="T58" fmla="*/ 44 w 188"/>
                <a:gd name="T59" fmla="*/ 8 h 326"/>
                <a:gd name="T60" fmla="*/ 50 w 188"/>
                <a:gd name="T61" fmla="*/ 6 h 326"/>
                <a:gd name="T62" fmla="*/ 134 w 188"/>
                <a:gd name="T63" fmla="*/ 5 h 326"/>
                <a:gd name="T64" fmla="*/ 147 w 188"/>
                <a:gd name="T65" fmla="*/ 10 h 326"/>
                <a:gd name="T66" fmla="*/ 158 w 188"/>
                <a:gd name="T67" fmla="*/ 23 h 326"/>
                <a:gd name="T68" fmla="*/ 175 w 188"/>
                <a:gd name="T69" fmla="*/ 149 h 326"/>
                <a:gd name="T70" fmla="*/ 171 w 188"/>
                <a:gd name="T71" fmla="*/ 149 h 326"/>
                <a:gd name="T72" fmla="*/ 162 w 188"/>
                <a:gd name="T73" fmla="*/ 140 h 326"/>
                <a:gd name="T74" fmla="*/ 151 w 188"/>
                <a:gd name="T75" fmla="*/ 90 h 326"/>
                <a:gd name="T76" fmla="*/ 142 w 188"/>
                <a:gd name="T77" fmla="*/ 50 h 326"/>
                <a:gd name="T78" fmla="*/ 139 w 188"/>
                <a:gd name="T79" fmla="*/ 47 h 326"/>
                <a:gd name="T80" fmla="*/ 138 w 188"/>
                <a:gd name="T81" fmla="*/ 47 h 326"/>
                <a:gd name="T82" fmla="*/ 134 w 188"/>
                <a:gd name="T83" fmla="*/ 50 h 326"/>
                <a:gd name="T84" fmla="*/ 164 w 188"/>
                <a:gd name="T85" fmla="*/ 202 h 326"/>
                <a:gd name="T86" fmla="*/ 160 w 188"/>
                <a:gd name="T87" fmla="*/ 202 h 326"/>
                <a:gd name="T88" fmla="*/ 157 w 188"/>
                <a:gd name="T89" fmla="*/ 202 h 326"/>
                <a:gd name="T90" fmla="*/ 153 w 188"/>
                <a:gd name="T91" fmla="*/ 20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8" h="326">
                  <a:moveTo>
                    <a:pt x="149" y="202"/>
                  </a:moveTo>
                  <a:cubicBezTo>
                    <a:pt x="149" y="202"/>
                    <a:pt x="149" y="202"/>
                    <a:pt x="149" y="202"/>
                  </a:cubicBezTo>
                  <a:cubicBezTo>
                    <a:pt x="148" y="202"/>
                    <a:pt x="147" y="202"/>
                    <a:pt x="146" y="202"/>
                  </a:cubicBezTo>
                  <a:cubicBezTo>
                    <a:pt x="146" y="202"/>
                    <a:pt x="146" y="202"/>
                    <a:pt x="146" y="202"/>
                  </a:cubicBezTo>
                  <a:cubicBezTo>
                    <a:pt x="144" y="202"/>
                    <a:pt x="144" y="202"/>
                    <a:pt x="143" y="202"/>
                  </a:cubicBezTo>
                  <a:cubicBezTo>
                    <a:pt x="142" y="202"/>
                    <a:pt x="142" y="202"/>
                    <a:pt x="142" y="202"/>
                  </a:cubicBezTo>
                  <a:cubicBezTo>
                    <a:pt x="142" y="202"/>
                    <a:pt x="142" y="202"/>
                    <a:pt x="142" y="202"/>
                  </a:cubicBezTo>
                  <a:cubicBezTo>
                    <a:pt x="140" y="202"/>
                    <a:pt x="140" y="202"/>
                    <a:pt x="139" y="202"/>
                  </a:cubicBezTo>
                  <a:cubicBezTo>
                    <a:pt x="139" y="202"/>
                    <a:pt x="139" y="202"/>
                    <a:pt x="139" y="202"/>
                  </a:cubicBezTo>
                  <a:cubicBezTo>
                    <a:pt x="138" y="202"/>
                    <a:pt x="138" y="202"/>
                    <a:pt x="138" y="202"/>
                  </a:cubicBezTo>
                  <a:cubicBezTo>
                    <a:pt x="138" y="202"/>
                    <a:pt x="138" y="202"/>
                    <a:pt x="138" y="202"/>
                  </a:cubicBezTo>
                  <a:cubicBezTo>
                    <a:pt x="137" y="203"/>
                    <a:pt x="137" y="203"/>
                    <a:pt x="137" y="203"/>
                  </a:cubicBezTo>
                  <a:cubicBezTo>
                    <a:pt x="134" y="206"/>
                    <a:pt x="134" y="210"/>
                    <a:pt x="134" y="214"/>
                  </a:cubicBezTo>
                  <a:cubicBezTo>
                    <a:pt x="134" y="216"/>
                    <a:pt x="134" y="259"/>
                    <a:pt x="134" y="275"/>
                  </a:cubicBezTo>
                  <a:cubicBezTo>
                    <a:pt x="134" y="286"/>
                    <a:pt x="134" y="297"/>
                    <a:pt x="134" y="307"/>
                  </a:cubicBezTo>
                  <a:cubicBezTo>
                    <a:pt x="134" y="309"/>
                    <a:pt x="134" y="310"/>
                    <a:pt x="134" y="311"/>
                  </a:cubicBezTo>
                  <a:cubicBezTo>
                    <a:pt x="134" y="311"/>
                    <a:pt x="134" y="311"/>
                    <a:pt x="134" y="313"/>
                  </a:cubicBezTo>
                  <a:cubicBezTo>
                    <a:pt x="134" y="313"/>
                    <a:pt x="134" y="314"/>
                    <a:pt x="133" y="314"/>
                  </a:cubicBezTo>
                  <a:cubicBezTo>
                    <a:pt x="133" y="315"/>
                    <a:pt x="133" y="315"/>
                    <a:pt x="133" y="315"/>
                  </a:cubicBezTo>
                  <a:cubicBezTo>
                    <a:pt x="131" y="317"/>
                    <a:pt x="131" y="317"/>
                    <a:pt x="131" y="318"/>
                  </a:cubicBezTo>
                  <a:cubicBezTo>
                    <a:pt x="131" y="318"/>
                    <a:pt x="130" y="318"/>
                    <a:pt x="130" y="319"/>
                  </a:cubicBezTo>
                  <a:cubicBezTo>
                    <a:pt x="130" y="319"/>
                    <a:pt x="129" y="319"/>
                    <a:pt x="129" y="320"/>
                  </a:cubicBezTo>
                  <a:cubicBezTo>
                    <a:pt x="129" y="320"/>
                    <a:pt x="128" y="320"/>
                    <a:pt x="128" y="322"/>
                  </a:cubicBezTo>
                  <a:cubicBezTo>
                    <a:pt x="126" y="322"/>
                    <a:pt x="126" y="322"/>
                    <a:pt x="126" y="322"/>
                  </a:cubicBezTo>
                  <a:cubicBezTo>
                    <a:pt x="126" y="323"/>
                    <a:pt x="125" y="323"/>
                    <a:pt x="125" y="323"/>
                  </a:cubicBezTo>
                  <a:cubicBezTo>
                    <a:pt x="124" y="323"/>
                    <a:pt x="124" y="324"/>
                    <a:pt x="122" y="324"/>
                  </a:cubicBezTo>
                  <a:cubicBezTo>
                    <a:pt x="122" y="324"/>
                    <a:pt x="122" y="324"/>
                    <a:pt x="121" y="324"/>
                  </a:cubicBezTo>
                  <a:cubicBezTo>
                    <a:pt x="121" y="324"/>
                    <a:pt x="120" y="324"/>
                    <a:pt x="120" y="326"/>
                  </a:cubicBezTo>
                  <a:cubicBezTo>
                    <a:pt x="119" y="326"/>
                    <a:pt x="119" y="326"/>
                    <a:pt x="117" y="326"/>
                  </a:cubicBezTo>
                  <a:cubicBezTo>
                    <a:pt x="117" y="326"/>
                    <a:pt x="116" y="326"/>
                    <a:pt x="115" y="326"/>
                  </a:cubicBezTo>
                  <a:cubicBezTo>
                    <a:pt x="106" y="324"/>
                    <a:pt x="99" y="317"/>
                    <a:pt x="99" y="307"/>
                  </a:cubicBezTo>
                  <a:cubicBezTo>
                    <a:pt x="99" y="298"/>
                    <a:pt x="99" y="217"/>
                    <a:pt x="99" y="212"/>
                  </a:cubicBezTo>
                  <a:cubicBezTo>
                    <a:pt x="99" y="208"/>
                    <a:pt x="99" y="202"/>
                    <a:pt x="93" y="202"/>
                  </a:cubicBezTo>
                  <a:cubicBezTo>
                    <a:pt x="85" y="202"/>
                    <a:pt x="88" y="215"/>
                    <a:pt x="88" y="219"/>
                  </a:cubicBezTo>
                  <a:cubicBezTo>
                    <a:pt x="88" y="235"/>
                    <a:pt x="88" y="289"/>
                    <a:pt x="88" y="298"/>
                  </a:cubicBezTo>
                  <a:cubicBezTo>
                    <a:pt x="88" y="307"/>
                    <a:pt x="88" y="317"/>
                    <a:pt x="79" y="323"/>
                  </a:cubicBezTo>
                  <a:cubicBezTo>
                    <a:pt x="79" y="323"/>
                    <a:pt x="77" y="324"/>
                    <a:pt x="76" y="324"/>
                  </a:cubicBezTo>
                  <a:cubicBezTo>
                    <a:pt x="75" y="324"/>
                    <a:pt x="75" y="324"/>
                    <a:pt x="75" y="324"/>
                  </a:cubicBezTo>
                  <a:cubicBezTo>
                    <a:pt x="73" y="324"/>
                    <a:pt x="72" y="326"/>
                    <a:pt x="71" y="326"/>
                  </a:cubicBezTo>
                  <a:cubicBezTo>
                    <a:pt x="71" y="326"/>
                    <a:pt x="71" y="326"/>
                    <a:pt x="71" y="326"/>
                  </a:cubicBezTo>
                  <a:cubicBezTo>
                    <a:pt x="70" y="326"/>
                    <a:pt x="68" y="326"/>
                    <a:pt x="67" y="326"/>
                  </a:cubicBezTo>
                  <a:cubicBezTo>
                    <a:pt x="67" y="326"/>
                    <a:pt x="67" y="326"/>
                    <a:pt x="66" y="324"/>
                  </a:cubicBezTo>
                  <a:cubicBezTo>
                    <a:pt x="64" y="324"/>
                    <a:pt x="63" y="324"/>
                    <a:pt x="62" y="323"/>
                  </a:cubicBezTo>
                  <a:cubicBezTo>
                    <a:pt x="55" y="320"/>
                    <a:pt x="52" y="314"/>
                    <a:pt x="52" y="307"/>
                  </a:cubicBezTo>
                  <a:cubicBezTo>
                    <a:pt x="52" y="300"/>
                    <a:pt x="52" y="219"/>
                    <a:pt x="52" y="214"/>
                  </a:cubicBezTo>
                  <a:cubicBezTo>
                    <a:pt x="52" y="210"/>
                    <a:pt x="53" y="205"/>
                    <a:pt x="49" y="202"/>
                  </a:cubicBezTo>
                  <a:cubicBezTo>
                    <a:pt x="48" y="202"/>
                    <a:pt x="46" y="202"/>
                    <a:pt x="46" y="202"/>
                  </a:cubicBezTo>
                  <a:cubicBezTo>
                    <a:pt x="45" y="202"/>
                    <a:pt x="45" y="202"/>
                    <a:pt x="45" y="202"/>
                  </a:cubicBezTo>
                  <a:cubicBezTo>
                    <a:pt x="44" y="202"/>
                    <a:pt x="44" y="202"/>
                    <a:pt x="44" y="202"/>
                  </a:cubicBezTo>
                  <a:cubicBezTo>
                    <a:pt x="44" y="202"/>
                    <a:pt x="44" y="202"/>
                    <a:pt x="44" y="202"/>
                  </a:cubicBezTo>
                  <a:cubicBezTo>
                    <a:pt x="37" y="202"/>
                    <a:pt x="32" y="202"/>
                    <a:pt x="26" y="202"/>
                  </a:cubicBezTo>
                  <a:cubicBezTo>
                    <a:pt x="26" y="202"/>
                    <a:pt x="26" y="202"/>
                    <a:pt x="26" y="202"/>
                  </a:cubicBezTo>
                  <a:cubicBezTo>
                    <a:pt x="26" y="202"/>
                    <a:pt x="26" y="202"/>
                    <a:pt x="26" y="202"/>
                  </a:cubicBezTo>
                  <a:cubicBezTo>
                    <a:pt x="25" y="202"/>
                    <a:pt x="23" y="202"/>
                    <a:pt x="23" y="202"/>
                  </a:cubicBezTo>
                  <a:cubicBezTo>
                    <a:pt x="23" y="202"/>
                    <a:pt x="23" y="202"/>
                    <a:pt x="23" y="202"/>
                  </a:cubicBezTo>
                  <a:cubicBezTo>
                    <a:pt x="22" y="202"/>
                    <a:pt x="22" y="202"/>
                    <a:pt x="21" y="201"/>
                  </a:cubicBezTo>
                  <a:cubicBezTo>
                    <a:pt x="17" y="199"/>
                    <a:pt x="19" y="193"/>
                    <a:pt x="21" y="189"/>
                  </a:cubicBezTo>
                  <a:cubicBezTo>
                    <a:pt x="22" y="185"/>
                    <a:pt x="32" y="141"/>
                    <a:pt x="36" y="125"/>
                  </a:cubicBezTo>
                  <a:cubicBezTo>
                    <a:pt x="40" y="108"/>
                    <a:pt x="44" y="91"/>
                    <a:pt x="48" y="74"/>
                  </a:cubicBezTo>
                  <a:cubicBezTo>
                    <a:pt x="49" y="68"/>
                    <a:pt x="52" y="60"/>
                    <a:pt x="53" y="53"/>
                  </a:cubicBezTo>
                  <a:cubicBezTo>
                    <a:pt x="53" y="50"/>
                    <a:pt x="53" y="49"/>
                    <a:pt x="50" y="47"/>
                  </a:cubicBezTo>
                  <a:cubicBezTo>
                    <a:pt x="50" y="47"/>
                    <a:pt x="50" y="47"/>
                    <a:pt x="49" y="47"/>
                  </a:cubicBezTo>
                  <a:cubicBezTo>
                    <a:pt x="49" y="47"/>
                    <a:pt x="49" y="47"/>
                    <a:pt x="49" y="47"/>
                  </a:cubicBezTo>
                  <a:cubicBezTo>
                    <a:pt x="49" y="47"/>
                    <a:pt x="49" y="47"/>
                    <a:pt x="49" y="47"/>
                  </a:cubicBezTo>
                  <a:cubicBezTo>
                    <a:pt x="48" y="47"/>
                    <a:pt x="48" y="47"/>
                    <a:pt x="48" y="47"/>
                  </a:cubicBezTo>
                  <a:cubicBezTo>
                    <a:pt x="48" y="47"/>
                    <a:pt x="48" y="47"/>
                    <a:pt x="48" y="47"/>
                  </a:cubicBezTo>
                  <a:cubicBezTo>
                    <a:pt x="46" y="49"/>
                    <a:pt x="46" y="49"/>
                    <a:pt x="46" y="49"/>
                  </a:cubicBezTo>
                  <a:cubicBezTo>
                    <a:pt x="46" y="49"/>
                    <a:pt x="46" y="49"/>
                    <a:pt x="46" y="49"/>
                  </a:cubicBezTo>
                  <a:cubicBezTo>
                    <a:pt x="46" y="50"/>
                    <a:pt x="45" y="50"/>
                    <a:pt x="45" y="50"/>
                  </a:cubicBezTo>
                  <a:cubicBezTo>
                    <a:pt x="45" y="51"/>
                    <a:pt x="45" y="53"/>
                    <a:pt x="45" y="54"/>
                  </a:cubicBezTo>
                  <a:cubicBezTo>
                    <a:pt x="44" y="58"/>
                    <a:pt x="43" y="62"/>
                    <a:pt x="41" y="65"/>
                  </a:cubicBezTo>
                  <a:cubicBezTo>
                    <a:pt x="40" y="71"/>
                    <a:pt x="39" y="77"/>
                    <a:pt x="37" y="83"/>
                  </a:cubicBezTo>
                  <a:cubicBezTo>
                    <a:pt x="36" y="90"/>
                    <a:pt x="35" y="96"/>
                    <a:pt x="34" y="103"/>
                  </a:cubicBezTo>
                  <a:cubicBezTo>
                    <a:pt x="31" y="109"/>
                    <a:pt x="30" y="116"/>
                    <a:pt x="28" y="122"/>
                  </a:cubicBezTo>
                  <a:cubicBezTo>
                    <a:pt x="27" y="126"/>
                    <a:pt x="26" y="130"/>
                    <a:pt x="26" y="135"/>
                  </a:cubicBezTo>
                  <a:cubicBezTo>
                    <a:pt x="25" y="139"/>
                    <a:pt x="23" y="144"/>
                    <a:pt x="19" y="147"/>
                  </a:cubicBezTo>
                  <a:cubicBezTo>
                    <a:pt x="19" y="148"/>
                    <a:pt x="18" y="148"/>
                    <a:pt x="17" y="148"/>
                  </a:cubicBezTo>
                  <a:cubicBezTo>
                    <a:pt x="17" y="148"/>
                    <a:pt x="17" y="148"/>
                    <a:pt x="17" y="148"/>
                  </a:cubicBezTo>
                  <a:cubicBezTo>
                    <a:pt x="16" y="148"/>
                    <a:pt x="16" y="149"/>
                    <a:pt x="16" y="149"/>
                  </a:cubicBezTo>
                  <a:cubicBezTo>
                    <a:pt x="14" y="149"/>
                    <a:pt x="14" y="149"/>
                    <a:pt x="14" y="149"/>
                  </a:cubicBezTo>
                  <a:cubicBezTo>
                    <a:pt x="13" y="149"/>
                    <a:pt x="13" y="149"/>
                    <a:pt x="12" y="149"/>
                  </a:cubicBezTo>
                  <a:cubicBezTo>
                    <a:pt x="12" y="149"/>
                    <a:pt x="12" y="149"/>
                    <a:pt x="12" y="149"/>
                  </a:cubicBezTo>
                  <a:cubicBezTo>
                    <a:pt x="10" y="149"/>
                    <a:pt x="10" y="149"/>
                    <a:pt x="9" y="149"/>
                  </a:cubicBezTo>
                  <a:cubicBezTo>
                    <a:pt x="4" y="148"/>
                    <a:pt x="0" y="144"/>
                    <a:pt x="0" y="139"/>
                  </a:cubicBezTo>
                  <a:cubicBezTo>
                    <a:pt x="0" y="138"/>
                    <a:pt x="0" y="135"/>
                    <a:pt x="0" y="134"/>
                  </a:cubicBezTo>
                  <a:cubicBezTo>
                    <a:pt x="28" y="23"/>
                    <a:pt x="28" y="23"/>
                    <a:pt x="28" y="23"/>
                  </a:cubicBezTo>
                  <a:cubicBezTo>
                    <a:pt x="28" y="22"/>
                    <a:pt x="30" y="19"/>
                    <a:pt x="31" y="18"/>
                  </a:cubicBezTo>
                  <a:cubicBezTo>
                    <a:pt x="31" y="18"/>
                    <a:pt x="31" y="18"/>
                    <a:pt x="31" y="18"/>
                  </a:cubicBezTo>
                  <a:cubicBezTo>
                    <a:pt x="34" y="15"/>
                    <a:pt x="35" y="13"/>
                    <a:pt x="39" y="11"/>
                  </a:cubicBezTo>
                  <a:cubicBezTo>
                    <a:pt x="40" y="10"/>
                    <a:pt x="43" y="9"/>
                    <a:pt x="44" y="8"/>
                  </a:cubicBezTo>
                  <a:cubicBezTo>
                    <a:pt x="45" y="8"/>
                    <a:pt x="45" y="8"/>
                    <a:pt x="45" y="8"/>
                  </a:cubicBezTo>
                  <a:cubicBezTo>
                    <a:pt x="46" y="8"/>
                    <a:pt x="46" y="8"/>
                    <a:pt x="46" y="8"/>
                  </a:cubicBezTo>
                  <a:cubicBezTo>
                    <a:pt x="48" y="6"/>
                    <a:pt x="49" y="6"/>
                    <a:pt x="50" y="6"/>
                  </a:cubicBezTo>
                  <a:cubicBezTo>
                    <a:pt x="52" y="5"/>
                    <a:pt x="52" y="5"/>
                    <a:pt x="52" y="5"/>
                  </a:cubicBezTo>
                  <a:cubicBezTo>
                    <a:pt x="63" y="2"/>
                    <a:pt x="77" y="0"/>
                    <a:pt x="93" y="0"/>
                  </a:cubicBezTo>
                  <a:cubicBezTo>
                    <a:pt x="110" y="0"/>
                    <a:pt x="124" y="2"/>
                    <a:pt x="134" y="5"/>
                  </a:cubicBezTo>
                  <a:cubicBezTo>
                    <a:pt x="135" y="5"/>
                    <a:pt x="135" y="5"/>
                    <a:pt x="135" y="6"/>
                  </a:cubicBezTo>
                  <a:cubicBezTo>
                    <a:pt x="137" y="6"/>
                    <a:pt x="139" y="6"/>
                    <a:pt x="140" y="6"/>
                  </a:cubicBezTo>
                  <a:cubicBezTo>
                    <a:pt x="143" y="8"/>
                    <a:pt x="144" y="9"/>
                    <a:pt x="147" y="10"/>
                  </a:cubicBezTo>
                  <a:cubicBezTo>
                    <a:pt x="149" y="11"/>
                    <a:pt x="151" y="13"/>
                    <a:pt x="153" y="14"/>
                  </a:cubicBezTo>
                  <a:cubicBezTo>
                    <a:pt x="155" y="15"/>
                    <a:pt x="155" y="17"/>
                    <a:pt x="156" y="18"/>
                  </a:cubicBezTo>
                  <a:cubicBezTo>
                    <a:pt x="157" y="20"/>
                    <a:pt x="158" y="22"/>
                    <a:pt x="158" y="23"/>
                  </a:cubicBezTo>
                  <a:cubicBezTo>
                    <a:pt x="187" y="134"/>
                    <a:pt x="187" y="134"/>
                    <a:pt x="187" y="134"/>
                  </a:cubicBezTo>
                  <a:cubicBezTo>
                    <a:pt x="188" y="140"/>
                    <a:pt x="184" y="147"/>
                    <a:pt x="178" y="149"/>
                  </a:cubicBezTo>
                  <a:cubicBezTo>
                    <a:pt x="176" y="149"/>
                    <a:pt x="175" y="149"/>
                    <a:pt x="175" y="149"/>
                  </a:cubicBezTo>
                  <a:cubicBezTo>
                    <a:pt x="174" y="149"/>
                    <a:pt x="174" y="149"/>
                    <a:pt x="174" y="149"/>
                  </a:cubicBezTo>
                  <a:cubicBezTo>
                    <a:pt x="174" y="149"/>
                    <a:pt x="174" y="149"/>
                    <a:pt x="174" y="149"/>
                  </a:cubicBezTo>
                  <a:cubicBezTo>
                    <a:pt x="173" y="149"/>
                    <a:pt x="173" y="149"/>
                    <a:pt x="171" y="149"/>
                  </a:cubicBezTo>
                  <a:cubicBezTo>
                    <a:pt x="171" y="149"/>
                    <a:pt x="171" y="149"/>
                    <a:pt x="171" y="149"/>
                  </a:cubicBezTo>
                  <a:cubicBezTo>
                    <a:pt x="170" y="148"/>
                    <a:pt x="169" y="148"/>
                    <a:pt x="169" y="148"/>
                  </a:cubicBezTo>
                  <a:cubicBezTo>
                    <a:pt x="165" y="145"/>
                    <a:pt x="164" y="143"/>
                    <a:pt x="162" y="140"/>
                  </a:cubicBezTo>
                  <a:cubicBezTo>
                    <a:pt x="161" y="136"/>
                    <a:pt x="161" y="132"/>
                    <a:pt x="160" y="129"/>
                  </a:cubicBezTo>
                  <a:cubicBezTo>
                    <a:pt x="158" y="122"/>
                    <a:pt x="157" y="116"/>
                    <a:pt x="156" y="111"/>
                  </a:cubicBezTo>
                  <a:cubicBezTo>
                    <a:pt x="153" y="103"/>
                    <a:pt x="152" y="96"/>
                    <a:pt x="151" y="90"/>
                  </a:cubicBezTo>
                  <a:cubicBezTo>
                    <a:pt x="149" y="83"/>
                    <a:pt x="147" y="77"/>
                    <a:pt x="146" y="71"/>
                  </a:cubicBezTo>
                  <a:cubicBezTo>
                    <a:pt x="144" y="65"/>
                    <a:pt x="144" y="60"/>
                    <a:pt x="143" y="56"/>
                  </a:cubicBezTo>
                  <a:cubicBezTo>
                    <a:pt x="142" y="54"/>
                    <a:pt x="142" y="53"/>
                    <a:pt x="142" y="50"/>
                  </a:cubicBezTo>
                  <a:cubicBezTo>
                    <a:pt x="142" y="50"/>
                    <a:pt x="140" y="50"/>
                    <a:pt x="140" y="49"/>
                  </a:cubicBezTo>
                  <a:cubicBezTo>
                    <a:pt x="140" y="49"/>
                    <a:pt x="140" y="49"/>
                    <a:pt x="140" y="49"/>
                  </a:cubicBezTo>
                  <a:cubicBezTo>
                    <a:pt x="140" y="49"/>
                    <a:pt x="140" y="49"/>
                    <a:pt x="139" y="47"/>
                  </a:cubicBezTo>
                  <a:cubicBezTo>
                    <a:pt x="139" y="47"/>
                    <a:pt x="139" y="47"/>
                    <a:pt x="139" y="47"/>
                  </a:cubicBezTo>
                  <a:cubicBezTo>
                    <a:pt x="139" y="47"/>
                    <a:pt x="139" y="47"/>
                    <a:pt x="138" y="47"/>
                  </a:cubicBezTo>
                  <a:cubicBezTo>
                    <a:pt x="138" y="47"/>
                    <a:pt x="138" y="47"/>
                    <a:pt x="138" y="47"/>
                  </a:cubicBezTo>
                  <a:cubicBezTo>
                    <a:pt x="138" y="47"/>
                    <a:pt x="138" y="47"/>
                    <a:pt x="138" y="47"/>
                  </a:cubicBezTo>
                  <a:cubicBezTo>
                    <a:pt x="137" y="47"/>
                    <a:pt x="137" y="47"/>
                    <a:pt x="137" y="47"/>
                  </a:cubicBezTo>
                  <a:cubicBezTo>
                    <a:pt x="135" y="47"/>
                    <a:pt x="134" y="49"/>
                    <a:pt x="134" y="50"/>
                  </a:cubicBezTo>
                  <a:cubicBezTo>
                    <a:pt x="134" y="51"/>
                    <a:pt x="134" y="51"/>
                    <a:pt x="134" y="53"/>
                  </a:cubicBezTo>
                  <a:cubicBezTo>
                    <a:pt x="167" y="197"/>
                    <a:pt x="167" y="197"/>
                    <a:pt x="167" y="197"/>
                  </a:cubicBezTo>
                  <a:cubicBezTo>
                    <a:pt x="167" y="201"/>
                    <a:pt x="166" y="202"/>
                    <a:pt x="164" y="202"/>
                  </a:cubicBezTo>
                  <a:cubicBezTo>
                    <a:pt x="162" y="202"/>
                    <a:pt x="162" y="202"/>
                    <a:pt x="162" y="202"/>
                  </a:cubicBezTo>
                  <a:cubicBezTo>
                    <a:pt x="161" y="202"/>
                    <a:pt x="161" y="202"/>
                    <a:pt x="161" y="202"/>
                  </a:cubicBezTo>
                  <a:cubicBezTo>
                    <a:pt x="160" y="202"/>
                    <a:pt x="160" y="202"/>
                    <a:pt x="160" y="202"/>
                  </a:cubicBezTo>
                  <a:cubicBezTo>
                    <a:pt x="160" y="202"/>
                    <a:pt x="160" y="202"/>
                    <a:pt x="158" y="202"/>
                  </a:cubicBezTo>
                  <a:cubicBezTo>
                    <a:pt x="158" y="202"/>
                    <a:pt x="158" y="202"/>
                    <a:pt x="158" y="202"/>
                  </a:cubicBezTo>
                  <a:cubicBezTo>
                    <a:pt x="157" y="202"/>
                    <a:pt x="157" y="202"/>
                    <a:pt x="157" y="202"/>
                  </a:cubicBezTo>
                  <a:cubicBezTo>
                    <a:pt x="156" y="202"/>
                    <a:pt x="156" y="202"/>
                    <a:pt x="156" y="202"/>
                  </a:cubicBezTo>
                  <a:cubicBezTo>
                    <a:pt x="156" y="202"/>
                    <a:pt x="155" y="202"/>
                    <a:pt x="153" y="202"/>
                  </a:cubicBezTo>
                  <a:cubicBezTo>
                    <a:pt x="153" y="202"/>
                    <a:pt x="153" y="202"/>
                    <a:pt x="153" y="202"/>
                  </a:cubicBezTo>
                  <a:cubicBezTo>
                    <a:pt x="152" y="202"/>
                    <a:pt x="152" y="202"/>
                    <a:pt x="151" y="202"/>
                  </a:cubicBezTo>
                  <a:cubicBezTo>
                    <a:pt x="151" y="202"/>
                    <a:pt x="151" y="202"/>
                    <a:pt x="149"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1"/>
            <p:cNvSpPr>
              <a:spLocks/>
            </p:cNvSpPr>
            <p:nvPr/>
          </p:nvSpPr>
          <p:spPr bwMode="auto">
            <a:xfrm>
              <a:off x="7359650" y="3441700"/>
              <a:ext cx="117475" cy="422275"/>
            </a:xfrm>
            <a:custGeom>
              <a:avLst/>
              <a:gdLst>
                <a:gd name="T0" fmla="*/ 42 w 42"/>
                <a:gd name="T1" fmla="*/ 129 h 150"/>
                <a:gd name="T2" fmla="*/ 22 w 42"/>
                <a:gd name="T3" fmla="*/ 150 h 150"/>
                <a:gd name="T4" fmla="*/ 0 w 42"/>
                <a:gd name="T5" fmla="*/ 129 h 150"/>
                <a:gd name="T6" fmla="*/ 0 w 42"/>
                <a:gd name="T7" fmla="*/ 66 h 150"/>
                <a:gd name="T8" fmla="*/ 6 w 42"/>
                <a:gd name="T9" fmla="*/ 66 h 150"/>
                <a:gd name="T10" fmla="*/ 13 w 42"/>
                <a:gd name="T11" fmla="*/ 66 h 150"/>
                <a:gd name="T12" fmla="*/ 24 w 42"/>
                <a:gd name="T13" fmla="*/ 52 h 150"/>
                <a:gd name="T14" fmla="*/ 24 w 42"/>
                <a:gd name="T15" fmla="*/ 52 h 150"/>
                <a:gd name="T16" fmla="*/ 24 w 42"/>
                <a:gd name="T17" fmla="*/ 50 h 150"/>
                <a:gd name="T18" fmla="*/ 15 w 42"/>
                <a:gd name="T19" fmla="*/ 12 h 150"/>
                <a:gd name="T20" fmla="*/ 22 w 42"/>
                <a:gd name="T21" fmla="*/ 13 h 150"/>
                <a:gd name="T22" fmla="*/ 27 w 42"/>
                <a:gd name="T23" fmla="*/ 13 h 150"/>
                <a:gd name="T24" fmla="*/ 41 w 42"/>
                <a:gd name="T25" fmla="*/ 3 h 150"/>
                <a:gd name="T26" fmla="*/ 42 w 42"/>
                <a:gd name="T27" fmla="*/ 0 h 150"/>
                <a:gd name="T28" fmla="*/ 42 w 42"/>
                <a:gd name="T29" fmla="*/ 0 h 150"/>
                <a:gd name="T30" fmla="*/ 42 w 42"/>
                <a:gd name="T31" fmla="*/ 129 h 150"/>
                <a:gd name="T32" fmla="*/ 42 w 42"/>
                <a:gd name="T33"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50">
                  <a:moveTo>
                    <a:pt x="42" y="129"/>
                  </a:moveTo>
                  <a:cubicBezTo>
                    <a:pt x="42" y="141"/>
                    <a:pt x="32" y="150"/>
                    <a:pt x="22" y="150"/>
                  </a:cubicBezTo>
                  <a:cubicBezTo>
                    <a:pt x="10" y="150"/>
                    <a:pt x="0" y="141"/>
                    <a:pt x="0" y="129"/>
                  </a:cubicBezTo>
                  <a:cubicBezTo>
                    <a:pt x="0" y="66"/>
                    <a:pt x="0" y="66"/>
                    <a:pt x="0" y="66"/>
                  </a:cubicBezTo>
                  <a:cubicBezTo>
                    <a:pt x="3" y="66"/>
                    <a:pt x="4" y="66"/>
                    <a:pt x="6" y="66"/>
                  </a:cubicBezTo>
                  <a:cubicBezTo>
                    <a:pt x="9" y="66"/>
                    <a:pt x="12" y="66"/>
                    <a:pt x="13" y="66"/>
                  </a:cubicBezTo>
                  <a:cubicBezTo>
                    <a:pt x="21" y="65"/>
                    <a:pt x="24" y="60"/>
                    <a:pt x="24" y="52"/>
                  </a:cubicBezTo>
                  <a:cubicBezTo>
                    <a:pt x="24" y="52"/>
                    <a:pt x="24" y="52"/>
                    <a:pt x="24" y="52"/>
                  </a:cubicBezTo>
                  <a:cubicBezTo>
                    <a:pt x="24" y="50"/>
                    <a:pt x="24" y="50"/>
                    <a:pt x="24" y="50"/>
                  </a:cubicBezTo>
                  <a:cubicBezTo>
                    <a:pt x="15" y="12"/>
                    <a:pt x="15" y="12"/>
                    <a:pt x="15" y="12"/>
                  </a:cubicBezTo>
                  <a:cubicBezTo>
                    <a:pt x="18" y="13"/>
                    <a:pt x="21" y="13"/>
                    <a:pt x="22" y="13"/>
                  </a:cubicBezTo>
                  <a:cubicBezTo>
                    <a:pt x="24" y="13"/>
                    <a:pt x="26" y="13"/>
                    <a:pt x="27" y="13"/>
                  </a:cubicBezTo>
                  <a:cubicBezTo>
                    <a:pt x="33" y="11"/>
                    <a:pt x="37" y="8"/>
                    <a:pt x="41" y="3"/>
                  </a:cubicBezTo>
                  <a:cubicBezTo>
                    <a:pt x="41" y="2"/>
                    <a:pt x="41" y="0"/>
                    <a:pt x="42" y="0"/>
                  </a:cubicBezTo>
                  <a:cubicBezTo>
                    <a:pt x="42" y="0"/>
                    <a:pt x="42" y="0"/>
                    <a:pt x="42" y="0"/>
                  </a:cubicBezTo>
                  <a:cubicBezTo>
                    <a:pt x="42" y="129"/>
                    <a:pt x="42" y="129"/>
                    <a:pt x="42" y="129"/>
                  </a:cubicBezTo>
                  <a:cubicBezTo>
                    <a:pt x="42" y="129"/>
                    <a:pt x="42" y="129"/>
                    <a:pt x="4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2"/>
            <p:cNvSpPr>
              <a:spLocks/>
            </p:cNvSpPr>
            <p:nvPr/>
          </p:nvSpPr>
          <p:spPr bwMode="auto">
            <a:xfrm>
              <a:off x="7269163" y="2951163"/>
              <a:ext cx="454025" cy="912813"/>
            </a:xfrm>
            <a:custGeom>
              <a:avLst/>
              <a:gdLst>
                <a:gd name="T0" fmla="*/ 161 w 161"/>
                <a:gd name="T1" fmla="*/ 147 h 324"/>
                <a:gd name="T2" fmla="*/ 149 w 161"/>
                <a:gd name="T3" fmla="*/ 160 h 324"/>
                <a:gd name="T4" fmla="*/ 147 w 161"/>
                <a:gd name="T5" fmla="*/ 160 h 324"/>
                <a:gd name="T6" fmla="*/ 134 w 161"/>
                <a:gd name="T7" fmla="*/ 147 h 324"/>
                <a:gd name="T8" fmla="*/ 134 w 161"/>
                <a:gd name="T9" fmla="*/ 60 h 324"/>
                <a:gd name="T10" fmla="*/ 134 w 161"/>
                <a:gd name="T11" fmla="*/ 51 h 324"/>
                <a:gd name="T12" fmla="*/ 134 w 161"/>
                <a:gd name="T13" fmla="*/ 51 h 324"/>
                <a:gd name="T14" fmla="*/ 132 w 161"/>
                <a:gd name="T15" fmla="*/ 48 h 324"/>
                <a:gd name="T16" fmla="*/ 128 w 161"/>
                <a:gd name="T17" fmla="*/ 47 h 324"/>
                <a:gd name="T18" fmla="*/ 128 w 161"/>
                <a:gd name="T19" fmla="*/ 47 h 324"/>
                <a:gd name="T20" fmla="*/ 126 w 161"/>
                <a:gd name="T21" fmla="*/ 48 h 324"/>
                <a:gd name="T22" fmla="*/ 125 w 161"/>
                <a:gd name="T23" fmla="*/ 51 h 324"/>
                <a:gd name="T24" fmla="*/ 125 w 161"/>
                <a:gd name="T25" fmla="*/ 51 h 324"/>
                <a:gd name="T26" fmla="*/ 125 w 161"/>
                <a:gd name="T27" fmla="*/ 65 h 324"/>
                <a:gd name="T28" fmla="*/ 125 w 161"/>
                <a:gd name="T29" fmla="*/ 98 h 324"/>
                <a:gd name="T30" fmla="*/ 125 w 161"/>
                <a:gd name="T31" fmla="*/ 160 h 324"/>
                <a:gd name="T32" fmla="*/ 125 w 161"/>
                <a:gd name="T33" fmla="*/ 169 h 324"/>
                <a:gd name="T34" fmla="*/ 125 w 161"/>
                <a:gd name="T35" fmla="*/ 303 h 324"/>
                <a:gd name="T36" fmla="*/ 104 w 161"/>
                <a:gd name="T37" fmla="*/ 324 h 324"/>
                <a:gd name="T38" fmla="*/ 83 w 161"/>
                <a:gd name="T39" fmla="*/ 303 h 324"/>
                <a:gd name="T40" fmla="*/ 83 w 161"/>
                <a:gd name="T41" fmla="*/ 303 h 324"/>
                <a:gd name="T42" fmla="*/ 83 w 161"/>
                <a:gd name="T43" fmla="*/ 174 h 324"/>
                <a:gd name="T44" fmla="*/ 78 w 161"/>
                <a:gd name="T45" fmla="*/ 169 h 324"/>
                <a:gd name="T46" fmla="*/ 74 w 161"/>
                <a:gd name="T47" fmla="*/ 172 h 324"/>
                <a:gd name="T48" fmla="*/ 74 w 161"/>
                <a:gd name="T49" fmla="*/ 160 h 324"/>
                <a:gd name="T50" fmla="*/ 47 w 161"/>
                <a:gd name="T51" fmla="*/ 49 h 324"/>
                <a:gd name="T52" fmla="*/ 47 w 161"/>
                <a:gd name="T53" fmla="*/ 49 h 324"/>
                <a:gd name="T54" fmla="*/ 47 w 161"/>
                <a:gd name="T55" fmla="*/ 49 h 324"/>
                <a:gd name="T56" fmla="*/ 44 w 161"/>
                <a:gd name="T57" fmla="*/ 42 h 324"/>
                <a:gd name="T58" fmla="*/ 38 w 161"/>
                <a:gd name="T59" fmla="*/ 37 h 324"/>
                <a:gd name="T60" fmla="*/ 32 w 161"/>
                <a:gd name="T61" fmla="*/ 31 h 324"/>
                <a:gd name="T62" fmla="*/ 23 w 161"/>
                <a:gd name="T63" fmla="*/ 28 h 324"/>
                <a:gd name="T64" fmla="*/ 18 w 161"/>
                <a:gd name="T65" fmla="*/ 26 h 324"/>
                <a:gd name="T66" fmla="*/ 17 w 161"/>
                <a:gd name="T67" fmla="*/ 26 h 324"/>
                <a:gd name="T68" fmla="*/ 17 w 161"/>
                <a:gd name="T69" fmla="*/ 26 h 324"/>
                <a:gd name="T70" fmla="*/ 0 w 161"/>
                <a:gd name="T71" fmla="*/ 22 h 324"/>
                <a:gd name="T72" fmla="*/ 74 w 161"/>
                <a:gd name="T73" fmla="*/ 0 h 324"/>
                <a:gd name="T74" fmla="*/ 83 w 161"/>
                <a:gd name="T75" fmla="*/ 0 h 324"/>
                <a:gd name="T76" fmla="*/ 105 w 161"/>
                <a:gd name="T77" fmla="*/ 2 h 324"/>
                <a:gd name="T78" fmla="*/ 116 w 161"/>
                <a:gd name="T79" fmla="*/ 2 h 324"/>
                <a:gd name="T80" fmla="*/ 119 w 161"/>
                <a:gd name="T81" fmla="*/ 3 h 324"/>
                <a:gd name="T82" fmla="*/ 123 w 161"/>
                <a:gd name="T83" fmla="*/ 3 h 324"/>
                <a:gd name="T84" fmla="*/ 127 w 161"/>
                <a:gd name="T85" fmla="*/ 4 h 324"/>
                <a:gd name="T86" fmla="*/ 136 w 161"/>
                <a:gd name="T87" fmla="*/ 7 h 324"/>
                <a:gd name="T88" fmla="*/ 139 w 161"/>
                <a:gd name="T89" fmla="*/ 7 h 324"/>
                <a:gd name="T90" fmla="*/ 141 w 161"/>
                <a:gd name="T91" fmla="*/ 8 h 324"/>
                <a:gd name="T92" fmla="*/ 145 w 161"/>
                <a:gd name="T93" fmla="*/ 11 h 324"/>
                <a:gd name="T94" fmla="*/ 147 w 161"/>
                <a:gd name="T95" fmla="*/ 12 h 324"/>
                <a:gd name="T96" fmla="*/ 150 w 161"/>
                <a:gd name="T97" fmla="*/ 13 h 324"/>
                <a:gd name="T98" fmla="*/ 156 w 161"/>
                <a:gd name="T99" fmla="*/ 19 h 324"/>
                <a:gd name="T100" fmla="*/ 157 w 161"/>
                <a:gd name="T101" fmla="*/ 20 h 324"/>
                <a:gd name="T102" fmla="*/ 159 w 161"/>
                <a:gd name="T103" fmla="*/ 25 h 324"/>
                <a:gd name="T104" fmla="*/ 161 w 161"/>
                <a:gd name="T105" fmla="*/ 38 h 324"/>
                <a:gd name="T106" fmla="*/ 161 w 161"/>
                <a:gd name="T107" fmla="*/ 14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324">
                  <a:moveTo>
                    <a:pt x="161" y="147"/>
                  </a:moveTo>
                  <a:cubicBezTo>
                    <a:pt x="161" y="154"/>
                    <a:pt x="156" y="160"/>
                    <a:pt x="149" y="160"/>
                  </a:cubicBezTo>
                  <a:cubicBezTo>
                    <a:pt x="147" y="160"/>
                    <a:pt x="147" y="160"/>
                    <a:pt x="147" y="160"/>
                  </a:cubicBezTo>
                  <a:cubicBezTo>
                    <a:pt x="139" y="160"/>
                    <a:pt x="134" y="154"/>
                    <a:pt x="134" y="147"/>
                  </a:cubicBezTo>
                  <a:cubicBezTo>
                    <a:pt x="134" y="60"/>
                    <a:pt x="134" y="60"/>
                    <a:pt x="134" y="60"/>
                  </a:cubicBezTo>
                  <a:cubicBezTo>
                    <a:pt x="134" y="51"/>
                    <a:pt x="134" y="51"/>
                    <a:pt x="134" y="51"/>
                  </a:cubicBezTo>
                  <a:cubicBezTo>
                    <a:pt x="134" y="51"/>
                    <a:pt x="134" y="51"/>
                    <a:pt x="134" y="51"/>
                  </a:cubicBezTo>
                  <a:cubicBezTo>
                    <a:pt x="134" y="49"/>
                    <a:pt x="132" y="48"/>
                    <a:pt x="132" y="48"/>
                  </a:cubicBezTo>
                  <a:cubicBezTo>
                    <a:pt x="131" y="47"/>
                    <a:pt x="130" y="47"/>
                    <a:pt x="128" y="47"/>
                  </a:cubicBezTo>
                  <a:cubicBezTo>
                    <a:pt x="128" y="47"/>
                    <a:pt x="128" y="47"/>
                    <a:pt x="128" y="47"/>
                  </a:cubicBezTo>
                  <a:cubicBezTo>
                    <a:pt x="127" y="47"/>
                    <a:pt x="127" y="47"/>
                    <a:pt x="126" y="48"/>
                  </a:cubicBezTo>
                  <a:cubicBezTo>
                    <a:pt x="125" y="48"/>
                    <a:pt x="125" y="49"/>
                    <a:pt x="125" y="51"/>
                  </a:cubicBezTo>
                  <a:cubicBezTo>
                    <a:pt x="125" y="51"/>
                    <a:pt x="125" y="51"/>
                    <a:pt x="125" y="51"/>
                  </a:cubicBezTo>
                  <a:cubicBezTo>
                    <a:pt x="125" y="65"/>
                    <a:pt x="125" y="65"/>
                    <a:pt x="125" y="65"/>
                  </a:cubicBezTo>
                  <a:cubicBezTo>
                    <a:pt x="125" y="98"/>
                    <a:pt x="125" y="98"/>
                    <a:pt x="125" y="98"/>
                  </a:cubicBezTo>
                  <a:cubicBezTo>
                    <a:pt x="125" y="160"/>
                    <a:pt x="125" y="160"/>
                    <a:pt x="125" y="160"/>
                  </a:cubicBezTo>
                  <a:cubicBezTo>
                    <a:pt x="125" y="169"/>
                    <a:pt x="125" y="169"/>
                    <a:pt x="125" y="169"/>
                  </a:cubicBezTo>
                  <a:cubicBezTo>
                    <a:pt x="125" y="303"/>
                    <a:pt x="125" y="303"/>
                    <a:pt x="125" y="303"/>
                  </a:cubicBezTo>
                  <a:cubicBezTo>
                    <a:pt x="125" y="315"/>
                    <a:pt x="116" y="324"/>
                    <a:pt x="104" y="324"/>
                  </a:cubicBezTo>
                  <a:cubicBezTo>
                    <a:pt x="92" y="324"/>
                    <a:pt x="83" y="315"/>
                    <a:pt x="83" y="303"/>
                  </a:cubicBezTo>
                  <a:cubicBezTo>
                    <a:pt x="83" y="303"/>
                    <a:pt x="83" y="303"/>
                    <a:pt x="83" y="303"/>
                  </a:cubicBezTo>
                  <a:cubicBezTo>
                    <a:pt x="83" y="174"/>
                    <a:pt x="83" y="174"/>
                    <a:pt x="83" y="174"/>
                  </a:cubicBezTo>
                  <a:cubicBezTo>
                    <a:pt x="83" y="172"/>
                    <a:pt x="81" y="169"/>
                    <a:pt x="78" y="169"/>
                  </a:cubicBezTo>
                  <a:cubicBezTo>
                    <a:pt x="77" y="169"/>
                    <a:pt x="76" y="170"/>
                    <a:pt x="74" y="172"/>
                  </a:cubicBezTo>
                  <a:cubicBezTo>
                    <a:pt x="76" y="168"/>
                    <a:pt x="76" y="164"/>
                    <a:pt x="74" y="160"/>
                  </a:cubicBezTo>
                  <a:cubicBezTo>
                    <a:pt x="47" y="49"/>
                    <a:pt x="47" y="49"/>
                    <a:pt x="47" y="49"/>
                  </a:cubicBezTo>
                  <a:cubicBezTo>
                    <a:pt x="47" y="49"/>
                    <a:pt x="47" y="49"/>
                    <a:pt x="47" y="49"/>
                  </a:cubicBezTo>
                  <a:cubicBezTo>
                    <a:pt x="47" y="49"/>
                    <a:pt x="47" y="49"/>
                    <a:pt x="47" y="49"/>
                  </a:cubicBezTo>
                  <a:cubicBezTo>
                    <a:pt x="46" y="47"/>
                    <a:pt x="45" y="44"/>
                    <a:pt x="44" y="42"/>
                  </a:cubicBezTo>
                  <a:cubicBezTo>
                    <a:pt x="42" y="40"/>
                    <a:pt x="41" y="38"/>
                    <a:pt x="38" y="37"/>
                  </a:cubicBezTo>
                  <a:cubicBezTo>
                    <a:pt x="37" y="35"/>
                    <a:pt x="35" y="33"/>
                    <a:pt x="32" y="31"/>
                  </a:cubicBezTo>
                  <a:cubicBezTo>
                    <a:pt x="29" y="30"/>
                    <a:pt x="26" y="29"/>
                    <a:pt x="23" y="28"/>
                  </a:cubicBezTo>
                  <a:cubicBezTo>
                    <a:pt x="22" y="26"/>
                    <a:pt x="20" y="26"/>
                    <a:pt x="18" y="26"/>
                  </a:cubicBezTo>
                  <a:cubicBezTo>
                    <a:pt x="18" y="26"/>
                    <a:pt x="18" y="26"/>
                    <a:pt x="17" y="26"/>
                  </a:cubicBezTo>
                  <a:cubicBezTo>
                    <a:pt x="17" y="26"/>
                    <a:pt x="17" y="26"/>
                    <a:pt x="17" y="26"/>
                  </a:cubicBezTo>
                  <a:cubicBezTo>
                    <a:pt x="11" y="24"/>
                    <a:pt x="6" y="22"/>
                    <a:pt x="0" y="22"/>
                  </a:cubicBezTo>
                  <a:cubicBezTo>
                    <a:pt x="10" y="4"/>
                    <a:pt x="40" y="0"/>
                    <a:pt x="74" y="0"/>
                  </a:cubicBezTo>
                  <a:cubicBezTo>
                    <a:pt x="83" y="0"/>
                    <a:pt x="83" y="0"/>
                    <a:pt x="83" y="0"/>
                  </a:cubicBezTo>
                  <a:cubicBezTo>
                    <a:pt x="91" y="0"/>
                    <a:pt x="99" y="0"/>
                    <a:pt x="105" y="2"/>
                  </a:cubicBezTo>
                  <a:cubicBezTo>
                    <a:pt x="109" y="2"/>
                    <a:pt x="112" y="2"/>
                    <a:pt x="116" y="2"/>
                  </a:cubicBezTo>
                  <a:cubicBezTo>
                    <a:pt x="117" y="2"/>
                    <a:pt x="118" y="3"/>
                    <a:pt x="119" y="3"/>
                  </a:cubicBezTo>
                  <a:cubicBezTo>
                    <a:pt x="121" y="3"/>
                    <a:pt x="122" y="3"/>
                    <a:pt x="123" y="3"/>
                  </a:cubicBezTo>
                  <a:cubicBezTo>
                    <a:pt x="125" y="3"/>
                    <a:pt x="126" y="4"/>
                    <a:pt x="127" y="4"/>
                  </a:cubicBezTo>
                  <a:cubicBezTo>
                    <a:pt x="130" y="4"/>
                    <a:pt x="132" y="6"/>
                    <a:pt x="136" y="7"/>
                  </a:cubicBezTo>
                  <a:cubicBezTo>
                    <a:pt x="136" y="7"/>
                    <a:pt x="137" y="7"/>
                    <a:pt x="139" y="7"/>
                  </a:cubicBezTo>
                  <a:cubicBezTo>
                    <a:pt x="140" y="8"/>
                    <a:pt x="140" y="8"/>
                    <a:pt x="141" y="8"/>
                  </a:cubicBezTo>
                  <a:cubicBezTo>
                    <a:pt x="143" y="9"/>
                    <a:pt x="144" y="9"/>
                    <a:pt x="145" y="11"/>
                  </a:cubicBezTo>
                  <a:cubicBezTo>
                    <a:pt x="145" y="11"/>
                    <a:pt x="147" y="11"/>
                    <a:pt x="147" y="12"/>
                  </a:cubicBezTo>
                  <a:cubicBezTo>
                    <a:pt x="148" y="12"/>
                    <a:pt x="149" y="12"/>
                    <a:pt x="150" y="13"/>
                  </a:cubicBezTo>
                  <a:cubicBezTo>
                    <a:pt x="152" y="15"/>
                    <a:pt x="154" y="16"/>
                    <a:pt x="156" y="19"/>
                  </a:cubicBezTo>
                  <a:cubicBezTo>
                    <a:pt x="156" y="19"/>
                    <a:pt x="156" y="20"/>
                    <a:pt x="157" y="20"/>
                  </a:cubicBezTo>
                  <a:cubicBezTo>
                    <a:pt x="157" y="21"/>
                    <a:pt x="158" y="22"/>
                    <a:pt x="159" y="25"/>
                  </a:cubicBezTo>
                  <a:cubicBezTo>
                    <a:pt x="161" y="28"/>
                    <a:pt x="161" y="33"/>
                    <a:pt x="161" y="38"/>
                  </a:cubicBezTo>
                  <a:lnTo>
                    <a:pt x="161"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Box 30"/>
          <p:cNvSpPr txBox="1"/>
          <p:nvPr/>
        </p:nvSpPr>
        <p:spPr>
          <a:xfrm>
            <a:off x="9363827" y="2429273"/>
            <a:ext cx="2239347" cy="954107"/>
          </a:xfrm>
          <a:prstGeom prst="rect">
            <a:avLst/>
          </a:prstGeom>
          <a:noFill/>
        </p:spPr>
        <p:txBody>
          <a:bodyPr wrap="square" rtlCol="0">
            <a:spAutoFit/>
          </a:bodyPr>
          <a:lstStyle/>
          <a:p>
            <a:r>
              <a:rPr lang="en-US" sz="2800" dirty="0" smtClean="0"/>
              <a:t>85% female</a:t>
            </a:r>
          </a:p>
          <a:p>
            <a:r>
              <a:rPr lang="en-US" sz="2800" dirty="0"/>
              <a:t>7</a:t>
            </a:r>
            <a:r>
              <a:rPr lang="en-US" sz="2800" dirty="0" smtClean="0"/>
              <a:t>% male</a:t>
            </a:r>
          </a:p>
        </p:txBody>
      </p:sp>
      <p:sp>
        <p:nvSpPr>
          <p:cNvPr id="32" name="Freeform 167" descr="icon of a cityscape"/>
          <p:cNvSpPr>
            <a:spLocks noEditPoints="1"/>
          </p:cNvSpPr>
          <p:nvPr/>
        </p:nvSpPr>
        <p:spPr bwMode="auto">
          <a:xfrm>
            <a:off x="8463961" y="4971296"/>
            <a:ext cx="1983275" cy="939774"/>
          </a:xfrm>
          <a:custGeom>
            <a:avLst/>
            <a:gdLst>
              <a:gd name="T0" fmla="*/ 911 w 1004"/>
              <a:gd name="T1" fmla="*/ 91 h 474"/>
              <a:gd name="T2" fmla="*/ 892 w 1004"/>
              <a:gd name="T3" fmla="*/ 346 h 474"/>
              <a:gd name="T4" fmla="*/ 830 w 1004"/>
              <a:gd name="T5" fmla="*/ 267 h 474"/>
              <a:gd name="T6" fmla="*/ 749 w 1004"/>
              <a:gd name="T7" fmla="*/ 143 h 474"/>
              <a:gd name="T8" fmla="*/ 562 w 1004"/>
              <a:gd name="T9" fmla="*/ 267 h 474"/>
              <a:gd name="T10" fmla="*/ 543 w 1004"/>
              <a:gd name="T11" fmla="*/ 315 h 474"/>
              <a:gd name="T12" fmla="*/ 375 w 1004"/>
              <a:gd name="T13" fmla="*/ 274 h 474"/>
              <a:gd name="T14" fmla="*/ 35 w 1004"/>
              <a:gd name="T15" fmla="*/ 128 h 474"/>
              <a:gd name="T16" fmla="*/ 0 w 1004"/>
              <a:gd name="T17" fmla="*/ 473 h 474"/>
              <a:gd name="T18" fmla="*/ 203 w 1004"/>
              <a:gd name="T19" fmla="*/ 464 h 474"/>
              <a:gd name="T20" fmla="*/ 374 w 1004"/>
              <a:gd name="T21" fmla="*/ 412 h 474"/>
              <a:gd name="T22" fmla="*/ 545 w 1004"/>
              <a:gd name="T23" fmla="*/ 464 h 474"/>
              <a:gd name="T24" fmla="*/ 740 w 1004"/>
              <a:gd name="T25" fmla="*/ 473 h 474"/>
              <a:gd name="T26" fmla="*/ 934 w 1004"/>
              <a:gd name="T27" fmla="*/ 464 h 474"/>
              <a:gd name="T28" fmla="*/ 1004 w 1004"/>
              <a:gd name="T29" fmla="*/ 378 h 474"/>
              <a:gd name="T30" fmla="*/ 476 w 1004"/>
              <a:gd name="T31" fmla="*/ 40 h 474"/>
              <a:gd name="T32" fmla="*/ 510 w 1004"/>
              <a:gd name="T33" fmla="*/ 40 h 474"/>
              <a:gd name="T34" fmla="*/ 485 w 1004"/>
              <a:gd name="T35" fmla="*/ 65 h 474"/>
              <a:gd name="T36" fmla="*/ 476 w 1004"/>
              <a:gd name="T37" fmla="*/ 108 h 474"/>
              <a:gd name="T38" fmla="*/ 510 w 1004"/>
              <a:gd name="T39" fmla="*/ 108 h 474"/>
              <a:gd name="T40" fmla="*/ 485 w 1004"/>
              <a:gd name="T41" fmla="*/ 133 h 474"/>
              <a:gd name="T42" fmla="*/ 476 w 1004"/>
              <a:gd name="T43" fmla="*/ 176 h 474"/>
              <a:gd name="T44" fmla="*/ 510 w 1004"/>
              <a:gd name="T45" fmla="*/ 176 h 474"/>
              <a:gd name="T46" fmla="*/ 485 w 1004"/>
              <a:gd name="T47" fmla="*/ 201 h 474"/>
              <a:gd name="T48" fmla="*/ 476 w 1004"/>
              <a:gd name="T49" fmla="*/ 244 h 474"/>
              <a:gd name="T50" fmla="*/ 510 w 1004"/>
              <a:gd name="T51" fmla="*/ 244 h 474"/>
              <a:gd name="T52" fmla="*/ 485 w 1004"/>
              <a:gd name="T53" fmla="*/ 270 h 474"/>
              <a:gd name="T54" fmla="*/ 408 w 1004"/>
              <a:gd name="T55" fmla="*/ 40 h 474"/>
              <a:gd name="T56" fmla="*/ 442 w 1004"/>
              <a:gd name="T57" fmla="*/ 40 h 474"/>
              <a:gd name="T58" fmla="*/ 417 w 1004"/>
              <a:gd name="T59" fmla="*/ 65 h 474"/>
              <a:gd name="T60" fmla="*/ 408 w 1004"/>
              <a:gd name="T61" fmla="*/ 108 h 474"/>
              <a:gd name="T62" fmla="*/ 442 w 1004"/>
              <a:gd name="T63" fmla="*/ 108 h 474"/>
              <a:gd name="T64" fmla="*/ 417 w 1004"/>
              <a:gd name="T65" fmla="*/ 133 h 474"/>
              <a:gd name="T66" fmla="*/ 408 w 1004"/>
              <a:gd name="T67" fmla="*/ 176 h 474"/>
              <a:gd name="T68" fmla="*/ 442 w 1004"/>
              <a:gd name="T69" fmla="*/ 176 h 474"/>
              <a:gd name="T70" fmla="*/ 417 w 1004"/>
              <a:gd name="T71" fmla="*/ 201 h 474"/>
              <a:gd name="T72" fmla="*/ 408 w 1004"/>
              <a:gd name="T73" fmla="*/ 244 h 474"/>
              <a:gd name="T74" fmla="*/ 442 w 1004"/>
              <a:gd name="T75" fmla="*/ 244 h 474"/>
              <a:gd name="T76" fmla="*/ 417 w 1004"/>
              <a:gd name="T77" fmla="*/ 270 h 474"/>
              <a:gd name="T78" fmla="*/ 100 w 1004"/>
              <a:gd name="T79" fmla="*/ 259 h 474"/>
              <a:gd name="T80" fmla="*/ 100 w 1004"/>
              <a:gd name="T81" fmla="*/ 226 h 474"/>
              <a:gd name="T82" fmla="*/ 67 w 1004"/>
              <a:gd name="T83" fmla="*/ 192 h 474"/>
              <a:gd name="T84" fmla="*/ 100 w 1004"/>
              <a:gd name="T85" fmla="*/ 192 h 474"/>
              <a:gd name="T86" fmla="*/ 133 w 1004"/>
              <a:gd name="T87" fmla="*/ 226 h 474"/>
              <a:gd name="T88" fmla="*/ 167 w 1004"/>
              <a:gd name="T89" fmla="*/ 192 h 474"/>
              <a:gd name="T90" fmla="*/ 167 w 1004"/>
              <a:gd name="T91" fmla="*/ 159 h 474"/>
              <a:gd name="T92" fmla="*/ 200 w 1004"/>
              <a:gd name="T93" fmla="*/ 259 h 474"/>
              <a:gd name="T94" fmla="*/ 234 w 1004"/>
              <a:gd name="T95" fmla="*/ 259 h 474"/>
              <a:gd name="T96" fmla="*/ 200 w 1004"/>
              <a:gd name="T97" fmla="*/ 159 h 474"/>
              <a:gd name="T98" fmla="*/ 301 w 1004"/>
              <a:gd name="T99" fmla="*/ 259 h 474"/>
              <a:gd name="T100" fmla="*/ 301 w 1004"/>
              <a:gd name="T101" fmla="*/ 226 h 474"/>
              <a:gd name="T102" fmla="*/ 267 w 1004"/>
              <a:gd name="T103" fmla="*/ 192 h 474"/>
              <a:gd name="T104" fmla="*/ 301 w 1004"/>
              <a:gd name="T105" fmla="*/ 192 h 474"/>
              <a:gd name="T106" fmla="*/ 646 w 1004"/>
              <a:gd name="T107" fmla="*/ 294 h 474"/>
              <a:gd name="T108" fmla="*/ 696 w 1004"/>
              <a:gd name="T109" fmla="*/ 362 h 474"/>
              <a:gd name="T110" fmla="*/ 747 w 1004"/>
              <a:gd name="T111" fmla="*/ 26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4" h="474">
                <a:moveTo>
                  <a:pt x="929" y="314"/>
                </a:moveTo>
                <a:cubicBezTo>
                  <a:pt x="1004" y="314"/>
                  <a:pt x="1004" y="314"/>
                  <a:pt x="1004" y="314"/>
                </a:cubicBezTo>
                <a:cubicBezTo>
                  <a:pt x="911" y="91"/>
                  <a:pt x="911" y="91"/>
                  <a:pt x="911" y="91"/>
                </a:cubicBezTo>
                <a:cubicBezTo>
                  <a:pt x="818" y="314"/>
                  <a:pt x="818" y="314"/>
                  <a:pt x="818" y="314"/>
                </a:cubicBezTo>
                <a:cubicBezTo>
                  <a:pt x="892" y="314"/>
                  <a:pt x="892" y="314"/>
                  <a:pt x="892" y="314"/>
                </a:cubicBezTo>
                <a:cubicBezTo>
                  <a:pt x="892" y="346"/>
                  <a:pt x="892" y="346"/>
                  <a:pt x="892" y="346"/>
                </a:cubicBezTo>
                <a:cubicBezTo>
                  <a:pt x="851" y="341"/>
                  <a:pt x="815" y="342"/>
                  <a:pt x="796" y="341"/>
                </a:cubicBezTo>
                <a:cubicBezTo>
                  <a:pt x="796" y="267"/>
                  <a:pt x="796" y="267"/>
                  <a:pt x="796" y="267"/>
                </a:cubicBezTo>
                <a:cubicBezTo>
                  <a:pt x="830" y="267"/>
                  <a:pt x="830" y="267"/>
                  <a:pt x="830" y="267"/>
                </a:cubicBezTo>
                <a:cubicBezTo>
                  <a:pt x="796" y="232"/>
                  <a:pt x="796" y="232"/>
                  <a:pt x="796" y="232"/>
                </a:cubicBezTo>
                <a:cubicBezTo>
                  <a:pt x="796" y="143"/>
                  <a:pt x="796" y="143"/>
                  <a:pt x="796" y="143"/>
                </a:cubicBezTo>
                <a:cubicBezTo>
                  <a:pt x="749" y="143"/>
                  <a:pt x="749" y="143"/>
                  <a:pt x="749" y="143"/>
                </a:cubicBezTo>
                <a:cubicBezTo>
                  <a:pt x="749" y="185"/>
                  <a:pt x="749" y="185"/>
                  <a:pt x="749" y="185"/>
                </a:cubicBezTo>
                <a:cubicBezTo>
                  <a:pt x="696" y="133"/>
                  <a:pt x="696" y="133"/>
                  <a:pt x="696" y="133"/>
                </a:cubicBezTo>
                <a:cubicBezTo>
                  <a:pt x="562" y="267"/>
                  <a:pt x="562" y="267"/>
                  <a:pt x="562" y="267"/>
                </a:cubicBezTo>
                <a:cubicBezTo>
                  <a:pt x="596" y="267"/>
                  <a:pt x="596" y="267"/>
                  <a:pt x="596" y="267"/>
                </a:cubicBezTo>
                <a:cubicBezTo>
                  <a:pt x="596" y="338"/>
                  <a:pt x="596" y="338"/>
                  <a:pt x="596" y="338"/>
                </a:cubicBezTo>
                <a:cubicBezTo>
                  <a:pt x="579" y="330"/>
                  <a:pt x="561" y="322"/>
                  <a:pt x="543" y="315"/>
                </a:cubicBezTo>
                <a:cubicBezTo>
                  <a:pt x="543" y="0"/>
                  <a:pt x="543" y="0"/>
                  <a:pt x="543" y="0"/>
                </a:cubicBezTo>
                <a:cubicBezTo>
                  <a:pt x="375" y="0"/>
                  <a:pt x="375" y="0"/>
                  <a:pt x="375" y="0"/>
                </a:cubicBezTo>
                <a:cubicBezTo>
                  <a:pt x="375" y="274"/>
                  <a:pt x="375" y="274"/>
                  <a:pt x="375" y="274"/>
                </a:cubicBezTo>
                <a:cubicBezTo>
                  <a:pt x="361" y="273"/>
                  <a:pt x="347" y="271"/>
                  <a:pt x="334" y="270"/>
                </a:cubicBezTo>
                <a:cubicBezTo>
                  <a:pt x="334" y="128"/>
                  <a:pt x="334" y="128"/>
                  <a:pt x="334" y="128"/>
                </a:cubicBezTo>
                <a:cubicBezTo>
                  <a:pt x="35" y="128"/>
                  <a:pt x="35" y="128"/>
                  <a:pt x="35" y="128"/>
                </a:cubicBezTo>
                <a:cubicBezTo>
                  <a:pt x="35" y="297"/>
                  <a:pt x="35" y="297"/>
                  <a:pt x="35" y="297"/>
                </a:cubicBezTo>
                <a:cubicBezTo>
                  <a:pt x="23" y="300"/>
                  <a:pt x="12" y="304"/>
                  <a:pt x="0" y="307"/>
                </a:cubicBezTo>
                <a:cubicBezTo>
                  <a:pt x="0" y="473"/>
                  <a:pt x="0" y="473"/>
                  <a:pt x="0" y="473"/>
                </a:cubicBezTo>
                <a:cubicBezTo>
                  <a:pt x="21" y="474"/>
                  <a:pt x="40" y="471"/>
                  <a:pt x="58" y="464"/>
                </a:cubicBezTo>
                <a:cubicBezTo>
                  <a:pt x="87" y="454"/>
                  <a:pt x="112" y="436"/>
                  <a:pt x="130" y="412"/>
                </a:cubicBezTo>
                <a:cubicBezTo>
                  <a:pt x="149" y="436"/>
                  <a:pt x="174" y="454"/>
                  <a:pt x="203" y="464"/>
                </a:cubicBezTo>
                <a:cubicBezTo>
                  <a:pt x="218" y="470"/>
                  <a:pt x="235" y="473"/>
                  <a:pt x="252" y="473"/>
                </a:cubicBezTo>
                <a:cubicBezTo>
                  <a:pt x="270" y="473"/>
                  <a:pt x="286" y="470"/>
                  <a:pt x="302" y="464"/>
                </a:cubicBezTo>
                <a:cubicBezTo>
                  <a:pt x="331" y="454"/>
                  <a:pt x="356" y="436"/>
                  <a:pt x="374" y="412"/>
                </a:cubicBezTo>
                <a:cubicBezTo>
                  <a:pt x="392" y="436"/>
                  <a:pt x="417" y="454"/>
                  <a:pt x="446" y="464"/>
                </a:cubicBezTo>
                <a:cubicBezTo>
                  <a:pt x="462" y="470"/>
                  <a:pt x="478" y="473"/>
                  <a:pt x="496" y="473"/>
                </a:cubicBezTo>
                <a:cubicBezTo>
                  <a:pt x="513" y="473"/>
                  <a:pt x="530" y="470"/>
                  <a:pt x="545" y="464"/>
                </a:cubicBezTo>
                <a:cubicBezTo>
                  <a:pt x="574" y="454"/>
                  <a:pt x="599" y="436"/>
                  <a:pt x="618" y="412"/>
                </a:cubicBezTo>
                <a:cubicBezTo>
                  <a:pt x="636" y="436"/>
                  <a:pt x="661" y="454"/>
                  <a:pt x="690" y="464"/>
                </a:cubicBezTo>
                <a:cubicBezTo>
                  <a:pt x="705" y="470"/>
                  <a:pt x="722" y="473"/>
                  <a:pt x="740" y="473"/>
                </a:cubicBezTo>
                <a:cubicBezTo>
                  <a:pt x="757" y="473"/>
                  <a:pt x="774" y="470"/>
                  <a:pt x="789" y="464"/>
                </a:cubicBezTo>
                <a:cubicBezTo>
                  <a:pt x="818" y="454"/>
                  <a:pt x="843" y="436"/>
                  <a:pt x="861" y="412"/>
                </a:cubicBezTo>
                <a:cubicBezTo>
                  <a:pt x="880" y="436"/>
                  <a:pt x="905" y="454"/>
                  <a:pt x="934" y="464"/>
                </a:cubicBezTo>
                <a:cubicBezTo>
                  <a:pt x="949" y="470"/>
                  <a:pt x="966" y="473"/>
                  <a:pt x="983" y="473"/>
                </a:cubicBezTo>
                <a:cubicBezTo>
                  <a:pt x="990" y="473"/>
                  <a:pt x="997" y="472"/>
                  <a:pt x="1004" y="471"/>
                </a:cubicBezTo>
                <a:cubicBezTo>
                  <a:pt x="1004" y="378"/>
                  <a:pt x="1004" y="378"/>
                  <a:pt x="1004" y="378"/>
                </a:cubicBezTo>
                <a:cubicBezTo>
                  <a:pt x="980" y="366"/>
                  <a:pt x="954" y="358"/>
                  <a:pt x="929" y="353"/>
                </a:cubicBezTo>
                <a:lnTo>
                  <a:pt x="929" y="314"/>
                </a:lnTo>
                <a:close/>
                <a:moveTo>
                  <a:pt x="476" y="40"/>
                </a:moveTo>
                <a:cubicBezTo>
                  <a:pt x="476" y="35"/>
                  <a:pt x="480" y="31"/>
                  <a:pt x="485" y="31"/>
                </a:cubicBezTo>
                <a:cubicBezTo>
                  <a:pt x="502" y="31"/>
                  <a:pt x="502" y="31"/>
                  <a:pt x="502" y="31"/>
                </a:cubicBezTo>
                <a:cubicBezTo>
                  <a:pt x="506" y="31"/>
                  <a:pt x="510" y="35"/>
                  <a:pt x="510" y="40"/>
                </a:cubicBezTo>
                <a:cubicBezTo>
                  <a:pt x="510" y="57"/>
                  <a:pt x="510" y="57"/>
                  <a:pt x="510" y="57"/>
                </a:cubicBezTo>
                <a:cubicBezTo>
                  <a:pt x="510" y="61"/>
                  <a:pt x="506" y="65"/>
                  <a:pt x="502" y="65"/>
                </a:cubicBezTo>
                <a:cubicBezTo>
                  <a:pt x="485" y="65"/>
                  <a:pt x="485" y="65"/>
                  <a:pt x="485" y="65"/>
                </a:cubicBezTo>
                <a:cubicBezTo>
                  <a:pt x="480" y="65"/>
                  <a:pt x="476" y="61"/>
                  <a:pt x="476" y="57"/>
                </a:cubicBezTo>
                <a:lnTo>
                  <a:pt x="476" y="40"/>
                </a:lnTo>
                <a:close/>
                <a:moveTo>
                  <a:pt x="476" y="108"/>
                </a:moveTo>
                <a:cubicBezTo>
                  <a:pt x="476" y="103"/>
                  <a:pt x="480" y="99"/>
                  <a:pt x="485" y="99"/>
                </a:cubicBezTo>
                <a:cubicBezTo>
                  <a:pt x="502" y="99"/>
                  <a:pt x="502" y="99"/>
                  <a:pt x="502" y="99"/>
                </a:cubicBezTo>
                <a:cubicBezTo>
                  <a:pt x="506" y="99"/>
                  <a:pt x="510" y="103"/>
                  <a:pt x="510" y="108"/>
                </a:cubicBezTo>
                <a:cubicBezTo>
                  <a:pt x="510" y="125"/>
                  <a:pt x="510" y="125"/>
                  <a:pt x="510" y="125"/>
                </a:cubicBezTo>
                <a:cubicBezTo>
                  <a:pt x="510" y="129"/>
                  <a:pt x="506" y="133"/>
                  <a:pt x="502" y="133"/>
                </a:cubicBezTo>
                <a:cubicBezTo>
                  <a:pt x="485" y="133"/>
                  <a:pt x="485" y="133"/>
                  <a:pt x="485" y="133"/>
                </a:cubicBezTo>
                <a:cubicBezTo>
                  <a:pt x="480" y="133"/>
                  <a:pt x="476" y="129"/>
                  <a:pt x="476" y="125"/>
                </a:cubicBezTo>
                <a:lnTo>
                  <a:pt x="476" y="108"/>
                </a:lnTo>
                <a:close/>
                <a:moveTo>
                  <a:pt x="476" y="176"/>
                </a:moveTo>
                <a:cubicBezTo>
                  <a:pt x="476" y="171"/>
                  <a:pt x="480" y="167"/>
                  <a:pt x="485" y="167"/>
                </a:cubicBezTo>
                <a:cubicBezTo>
                  <a:pt x="502" y="167"/>
                  <a:pt x="502" y="167"/>
                  <a:pt x="502" y="167"/>
                </a:cubicBezTo>
                <a:cubicBezTo>
                  <a:pt x="506" y="167"/>
                  <a:pt x="510" y="171"/>
                  <a:pt x="510" y="176"/>
                </a:cubicBezTo>
                <a:cubicBezTo>
                  <a:pt x="510" y="193"/>
                  <a:pt x="510" y="193"/>
                  <a:pt x="510" y="193"/>
                </a:cubicBezTo>
                <a:cubicBezTo>
                  <a:pt x="510" y="198"/>
                  <a:pt x="506" y="201"/>
                  <a:pt x="502" y="201"/>
                </a:cubicBezTo>
                <a:cubicBezTo>
                  <a:pt x="485" y="201"/>
                  <a:pt x="485" y="201"/>
                  <a:pt x="485" y="201"/>
                </a:cubicBezTo>
                <a:cubicBezTo>
                  <a:pt x="480" y="201"/>
                  <a:pt x="476" y="198"/>
                  <a:pt x="476" y="193"/>
                </a:cubicBezTo>
                <a:lnTo>
                  <a:pt x="476" y="176"/>
                </a:lnTo>
                <a:close/>
                <a:moveTo>
                  <a:pt x="476" y="244"/>
                </a:moveTo>
                <a:cubicBezTo>
                  <a:pt x="476" y="239"/>
                  <a:pt x="480" y="236"/>
                  <a:pt x="485" y="236"/>
                </a:cubicBezTo>
                <a:cubicBezTo>
                  <a:pt x="502" y="236"/>
                  <a:pt x="502" y="236"/>
                  <a:pt x="502" y="236"/>
                </a:cubicBezTo>
                <a:cubicBezTo>
                  <a:pt x="506" y="236"/>
                  <a:pt x="510" y="239"/>
                  <a:pt x="510" y="244"/>
                </a:cubicBezTo>
                <a:cubicBezTo>
                  <a:pt x="510" y="261"/>
                  <a:pt x="510" y="261"/>
                  <a:pt x="510" y="261"/>
                </a:cubicBezTo>
                <a:cubicBezTo>
                  <a:pt x="510" y="266"/>
                  <a:pt x="506" y="270"/>
                  <a:pt x="502" y="270"/>
                </a:cubicBezTo>
                <a:cubicBezTo>
                  <a:pt x="485" y="270"/>
                  <a:pt x="485" y="270"/>
                  <a:pt x="485" y="270"/>
                </a:cubicBezTo>
                <a:cubicBezTo>
                  <a:pt x="480" y="270"/>
                  <a:pt x="476" y="266"/>
                  <a:pt x="476" y="261"/>
                </a:cubicBezTo>
                <a:lnTo>
                  <a:pt x="476" y="244"/>
                </a:lnTo>
                <a:close/>
                <a:moveTo>
                  <a:pt x="408" y="40"/>
                </a:moveTo>
                <a:cubicBezTo>
                  <a:pt x="408" y="35"/>
                  <a:pt x="412" y="31"/>
                  <a:pt x="417" y="31"/>
                </a:cubicBezTo>
                <a:cubicBezTo>
                  <a:pt x="433" y="31"/>
                  <a:pt x="433" y="31"/>
                  <a:pt x="433" y="31"/>
                </a:cubicBezTo>
                <a:cubicBezTo>
                  <a:pt x="438" y="31"/>
                  <a:pt x="442" y="35"/>
                  <a:pt x="442" y="40"/>
                </a:cubicBezTo>
                <a:cubicBezTo>
                  <a:pt x="442" y="57"/>
                  <a:pt x="442" y="57"/>
                  <a:pt x="442" y="57"/>
                </a:cubicBezTo>
                <a:cubicBezTo>
                  <a:pt x="442" y="61"/>
                  <a:pt x="438" y="65"/>
                  <a:pt x="433" y="65"/>
                </a:cubicBezTo>
                <a:cubicBezTo>
                  <a:pt x="417" y="65"/>
                  <a:pt x="417" y="65"/>
                  <a:pt x="417" y="65"/>
                </a:cubicBezTo>
                <a:cubicBezTo>
                  <a:pt x="412" y="65"/>
                  <a:pt x="408" y="61"/>
                  <a:pt x="408" y="57"/>
                </a:cubicBezTo>
                <a:lnTo>
                  <a:pt x="408" y="40"/>
                </a:lnTo>
                <a:close/>
                <a:moveTo>
                  <a:pt x="408" y="108"/>
                </a:moveTo>
                <a:cubicBezTo>
                  <a:pt x="408" y="103"/>
                  <a:pt x="412" y="99"/>
                  <a:pt x="417" y="99"/>
                </a:cubicBezTo>
                <a:cubicBezTo>
                  <a:pt x="433" y="99"/>
                  <a:pt x="433" y="99"/>
                  <a:pt x="433" y="99"/>
                </a:cubicBezTo>
                <a:cubicBezTo>
                  <a:pt x="438" y="99"/>
                  <a:pt x="442" y="103"/>
                  <a:pt x="442" y="108"/>
                </a:cubicBezTo>
                <a:cubicBezTo>
                  <a:pt x="442" y="125"/>
                  <a:pt x="442" y="125"/>
                  <a:pt x="442" y="125"/>
                </a:cubicBezTo>
                <a:cubicBezTo>
                  <a:pt x="442" y="129"/>
                  <a:pt x="438" y="133"/>
                  <a:pt x="433" y="133"/>
                </a:cubicBezTo>
                <a:cubicBezTo>
                  <a:pt x="417" y="133"/>
                  <a:pt x="417" y="133"/>
                  <a:pt x="417" y="133"/>
                </a:cubicBezTo>
                <a:cubicBezTo>
                  <a:pt x="412" y="133"/>
                  <a:pt x="408" y="129"/>
                  <a:pt x="408" y="125"/>
                </a:cubicBezTo>
                <a:lnTo>
                  <a:pt x="408" y="108"/>
                </a:lnTo>
                <a:close/>
                <a:moveTo>
                  <a:pt x="408" y="176"/>
                </a:moveTo>
                <a:cubicBezTo>
                  <a:pt x="408" y="171"/>
                  <a:pt x="412" y="167"/>
                  <a:pt x="417" y="167"/>
                </a:cubicBezTo>
                <a:cubicBezTo>
                  <a:pt x="433" y="167"/>
                  <a:pt x="433" y="167"/>
                  <a:pt x="433" y="167"/>
                </a:cubicBezTo>
                <a:cubicBezTo>
                  <a:pt x="438" y="167"/>
                  <a:pt x="442" y="171"/>
                  <a:pt x="442" y="176"/>
                </a:cubicBezTo>
                <a:cubicBezTo>
                  <a:pt x="442" y="193"/>
                  <a:pt x="442" y="193"/>
                  <a:pt x="442" y="193"/>
                </a:cubicBezTo>
                <a:cubicBezTo>
                  <a:pt x="442" y="198"/>
                  <a:pt x="438" y="201"/>
                  <a:pt x="433" y="201"/>
                </a:cubicBezTo>
                <a:cubicBezTo>
                  <a:pt x="417" y="201"/>
                  <a:pt x="417" y="201"/>
                  <a:pt x="417" y="201"/>
                </a:cubicBezTo>
                <a:cubicBezTo>
                  <a:pt x="412" y="201"/>
                  <a:pt x="408" y="198"/>
                  <a:pt x="408" y="193"/>
                </a:cubicBezTo>
                <a:lnTo>
                  <a:pt x="408" y="176"/>
                </a:lnTo>
                <a:close/>
                <a:moveTo>
                  <a:pt x="408" y="244"/>
                </a:moveTo>
                <a:cubicBezTo>
                  <a:pt x="408" y="239"/>
                  <a:pt x="412" y="236"/>
                  <a:pt x="417" y="236"/>
                </a:cubicBezTo>
                <a:cubicBezTo>
                  <a:pt x="433" y="236"/>
                  <a:pt x="433" y="236"/>
                  <a:pt x="433" y="236"/>
                </a:cubicBezTo>
                <a:cubicBezTo>
                  <a:pt x="438" y="236"/>
                  <a:pt x="442" y="239"/>
                  <a:pt x="442" y="244"/>
                </a:cubicBezTo>
                <a:cubicBezTo>
                  <a:pt x="442" y="261"/>
                  <a:pt x="442" y="261"/>
                  <a:pt x="442" y="261"/>
                </a:cubicBezTo>
                <a:cubicBezTo>
                  <a:pt x="442" y="266"/>
                  <a:pt x="438" y="270"/>
                  <a:pt x="433" y="270"/>
                </a:cubicBezTo>
                <a:cubicBezTo>
                  <a:pt x="417" y="270"/>
                  <a:pt x="417" y="270"/>
                  <a:pt x="417" y="270"/>
                </a:cubicBezTo>
                <a:cubicBezTo>
                  <a:pt x="412" y="270"/>
                  <a:pt x="408" y="266"/>
                  <a:pt x="408" y="261"/>
                </a:cubicBezTo>
                <a:lnTo>
                  <a:pt x="408" y="244"/>
                </a:lnTo>
                <a:close/>
                <a:moveTo>
                  <a:pt x="100" y="259"/>
                </a:moveTo>
                <a:cubicBezTo>
                  <a:pt x="67" y="259"/>
                  <a:pt x="67" y="259"/>
                  <a:pt x="67" y="259"/>
                </a:cubicBezTo>
                <a:cubicBezTo>
                  <a:pt x="67" y="226"/>
                  <a:pt x="67" y="226"/>
                  <a:pt x="67" y="226"/>
                </a:cubicBezTo>
                <a:cubicBezTo>
                  <a:pt x="100" y="226"/>
                  <a:pt x="100" y="226"/>
                  <a:pt x="100" y="226"/>
                </a:cubicBezTo>
                <a:lnTo>
                  <a:pt x="100" y="259"/>
                </a:lnTo>
                <a:close/>
                <a:moveTo>
                  <a:pt x="100" y="192"/>
                </a:moveTo>
                <a:cubicBezTo>
                  <a:pt x="67" y="192"/>
                  <a:pt x="67" y="192"/>
                  <a:pt x="67" y="192"/>
                </a:cubicBezTo>
                <a:cubicBezTo>
                  <a:pt x="67" y="159"/>
                  <a:pt x="67" y="159"/>
                  <a:pt x="67" y="159"/>
                </a:cubicBezTo>
                <a:cubicBezTo>
                  <a:pt x="100" y="159"/>
                  <a:pt x="100" y="159"/>
                  <a:pt x="100" y="159"/>
                </a:cubicBezTo>
                <a:lnTo>
                  <a:pt x="100" y="192"/>
                </a:lnTo>
                <a:close/>
                <a:moveTo>
                  <a:pt x="167" y="259"/>
                </a:moveTo>
                <a:cubicBezTo>
                  <a:pt x="133" y="259"/>
                  <a:pt x="133" y="259"/>
                  <a:pt x="133" y="259"/>
                </a:cubicBezTo>
                <a:cubicBezTo>
                  <a:pt x="133" y="226"/>
                  <a:pt x="133" y="226"/>
                  <a:pt x="133" y="226"/>
                </a:cubicBezTo>
                <a:cubicBezTo>
                  <a:pt x="167" y="226"/>
                  <a:pt x="167" y="226"/>
                  <a:pt x="167" y="226"/>
                </a:cubicBezTo>
                <a:lnTo>
                  <a:pt x="167" y="259"/>
                </a:lnTo>
                <a:close/>
                <a:moveTo>
                  <a:pt x="167" y="192"/>
                </a:moveTo>
                <a:cubicBezTo>
                  <a:pt x="133" y="192"/>
                  <a:pt x="133" y="192"/>
                  <a:pt x="133" y="192"/>
                </a:cubicBezTo>
                <a:cubicBezTo>
                  <a:pt x="133" y="159"/>
                  <a:pt x="133" y="159"/>
                  <a:pt x="133" y="159"/>
                </a:cubicBezTo>
                <a:cubicBezTo>
                  <a:pt x="167" y="159"/>
                  <a:pt x="167" y="159"/>
                  <a:pt x="167" y="159"/>
                </a:cubicBezTo>
                <a:lnTo>
                  <a:pt x="167" y="192"/>
                </a:lnTo>
                <a:close/>
                <a:moveTo>
                  <a:pt x="234" y="259"/>
                </a:moveTo>
                <a:cubicBezTo>
                  <a:pt x="200" y="259"/>
                  <a:pt x="200" y="259"/>
                  <a:pt x="200" y="259"/>
                </a:cubicBezTo>
                <a:cubicBezTo>
                  <a:pt x="200" y="226"/>
                  <a:pt x="200" y="226"/>
                  <a:pt x="200" y="226"/>
                </a:cubicBezTo>
                <a:cubicBezTo>
                  <a:pt x="234" y="226"/>
                  <a:pt x="234" y="226"/>
                  <a:pt x="234" y="226"/>
                </a:cubicBezTo>
                <a:lnTo>
                  <a:pt x="234" y="259"/>
                </a:lnTo>
                <a:close/>
                <a:moveTo>
                  <a:pt x="234" y="192"/>
                </a:moveTo>
                <a:cubicBezTo>
                  <a:pt x="200" y="192"/>
                  <a:pt x="200" y="192"/>
                  <a:pt x="200" y="192"/>
                </a:cubicBezTo>
                <a:cubicBezTo>
                  <a:pt x="200" y="159"/>
                  <a:pt x="200" y="159"/>
                  <a:pt x="200" y="159"/>
                </a:cubicBezTo>
                <a:cubicBezTo>
                  <a:pt x="234" y="159"/>
                  <a:pt x="234" y="159"/>
                  <a:pt x="234" y="159"/>
                </a:cubicBezTo>
                <a:lnTo>
                  <a:pt x="234" y="192"/>
                </a:lnTo>
                <a:close/>
                <a:moveTo>
                  <a:pt x="301" y="259"/>
                </a:moveTo>
                <a:cubicBezTo>
                  <a:pt x="267" y="259"/>
                  <a:pt x="267" y="259"/>
                  <a:pt x="267" y="259"/>
                </a:cubicBezTo>
                <a:cubicBezTo>
                  <a:pt x="267" y="226"/>
                  <a:pt x="267" y="226"/>
                  <a:pt x="267" y="226"/>
                </a:cubicBezTo>
                <a:cubicBezTo>
                  <a:pt x="301" y="226"/>
                  <a:pt x="301" y="226"/>
                  <a:pt x="301" y="226"/>
                </a:cubicBezTo>
                <a:lnTo>
                  <a:pt x="301" y="259"/>
                </a:lnTo>
                <a:close/>
                <a:moveTo>
                  <a:pt x="301" y="192"/>
                </a:moveTo>
                <a:cubicBezTo>
                  <a:pt x="267" y="192"/>
                  <a:pt x="267" y="192"/>
                  <a:pt x="267" y="192"/>
                </a:cubicBezTo>
                <a:cubicBezTo>
                  <a:pt x="267" y="159"/>
                  <a:pt x="267" y="159"/>
                  <a:pt x="267" y="159"/>
                </a:cubicBezTo>
                <a:cubicBezTo>
                  <a:pt x="301" y="159"/>
                  <a:pt x="301" y="159"/>
                  <a:pt x="301" y="159"/>
                </a:cubicBezTo>
                <a:lnTo>
                  <a:pt x="301" y="192"/>
                </a:lnTo>
                <a:close/>
                <a:moveTo>
                  <a:pt x="696" y="362"/>
                </a:moveTo>
                <a:cubicBezTo>
                  <a:pt x="646" y="362"/>
                  <a:pt x="646" y="362"/>
                  <a:pt x="646" y="362"/>
                </a:cubicBezTo>
                <a:cubicBezTo>
                  <a:pt x="646" y="294"/>
                  <a:pt x="646" y="294"/>
                  <a:pt x="646" y="294"/>
                </a:cubicBezTo>
                <a:cubicBezTo>
                  <a:pt x="646" y="274"/>
                  <a:pt x="669" y="259"/>
                  <a:pt x="690" y="276"/>
                </a:cubicBezTo>
                <a:cubicBezTo>
                  <a:pt x="694" y="279"/>
                  <a:pt x="696" y="284"/>
                  <a:pt x="696" y="289"/>
                </a:cubicBezTo>
                <a:lnTo>
                  <a:pt x="696" y="362"/>
                </a:lnTo>
                <a:close/>
                <a:moveTo>
                  <a:pt x="747" y="319"/>
                </a:moveTo>
                <a:cubicBezTo>
                  <a:pt x="733" y="319"/>
                  <a:pt x="721" y="307"/>
                  <a:pt x="721" y="294"/>
                </a:cubicBezTo>
                <a:cubicBezTo>
                  <a:pt x="721" y="280"/>
                  <a:pt x="733" y="269"/>
                  <a:pt x="747" y="269"/>
                </a:cubicBezTo>
                <a:cubicBezTo>
                  <a:pt x="760" y="269"/>
                  <a:pt x="772" y="280"/>
                  <a:pt x="772" y="294"/>
                </a:cubicBezTo>
                <a:cubicBezTo>
                  <a:pt x="772" y="307"/>
                  <a:pt x="760" y="319"/>
                  <a:pt x="747" y="3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3789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Distribution of Responses</a:t>
            </a:r>
          </a:p>
        </p:txBody>
      </p:sp>
      <p:pic>
        <p:nvPicPr>
          <p:cNvPr id="5" name="Picture 4" descr="Geographic distribution of the survey responses, over half of our responses were from outside of the metro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639"/>
            <a:ext cx="5745479" cy="5454096"/>
          </a:xfrm>
          <a:prstGeom prst="rect">
            <a:avLst/>
          </a:prstGeom>
        </p:spPr>
      </p:pic>
      <p:graphicFrame>
        <p:nvGraphicFramePr>
          <p:cNvPr id="25" name="Table 24" descr="Table showing the break out of respondents by region comparing total population and survey respondents."/>
          <p:cNvGraphicFramePr>
            <a:graphicFrameLocks noGrp="1"/>
          </p:cNvGraphicFramePr>
          <p:nvPr>
            <p:extLst>
              <p:ext uri="{D42A27DB-BD31-4B8C-83A1-F6EECF244321}">
                <p14:modId xmlns:p14="http://schemas.microsoft.com/office/powerpoint/2010/main" val="2103266855"/>
              </p:ext>
            </p:extLst>
          </p:nvPr>
        </p:nvGraphicFramePr>
        <p:xfrm>
          <a:off x="6693895" y="1181575"/>
          <a:ext cx="5183973" cy="3606800"/>
        </p:xfrm>
        <a:graphic>
          <a:graphicData uri="http://schemas.openxmlformats.org/drawingml/2006/table">
            <a:tbl>
              <a:tblPr firstRow="1" bandRow="1">
                <a:tableStyleId>{5C22544A-7EE6-4342-B048-85BDC9FD1C3A}</a:tableStyleId>
              </a:tblPr>
              <a:tblGrid>
                <a:gridCol w="2507255">
                  <a:extLst>
                    <a:ext uri="{9D8B030D-6E8A-4147-A177-3AD203B41FA5}">
                      <a16:colId xmlns:a16="http://schemas.microsoft.com/office/drawing/2014/main" val="354444078"/>
                    </a:ext>
                  </a:extLst>
                </a:gridCol>
                <a:gridCol w="1362075">
                  <a:extLst>
                    <a:ext uri="{9D8B030D-6E8A-4147-A177-3AD203B41FA5}">
                      <a16:colId xmlns:a16="http://schemas.microsoft.com/office/drawing/2014/main" val="897199127"/>
                    </a:ext>
                  </a:extLst>
                </a:gridCol>
                <a:gridCol w="1314643">
                  <a:extLst>
                    <a:ext uri="{9D8B030D-6E8A-4147-A177-3AD203B41FA5}">
                      <a16:colId xmlns:a16="http://schemas.microsoft.com/office/drawing/2014/main" val="3876710096"/>
                    </a:ext>
                  </a:extLst>
                </a:gridCol>
              </a:tblGrid>
              <a:tr h="370840">
                <a:tc>
                  <a:txBody>
                    <a:bodyPr/>
                    <a:lstStyle/>
                    <a:p>
                      <a:r>
                        <a:rPr lang="en-US" dirty="0" smtClean="0"/>
                        <a:t>Minnesota </a:t>
                      </a:r>
                    </a:p>
                    <a:p>
                      <a:r>
                        <a:rPr lang="en-US" dirty="0" smtClean="0"/>
                        <a:t>Region</a:t>
                      </a:r>
                      <a:endParaRPr lang="en-US" dirty="0"/>
                    </a:p>
                  </a:txBody>
                  <a:tcPr/>
                </a:tc>
                <a:tc>
                  <a:txBody>
                    <a:bodyPr/>
                    <a:lstStyle/>
                    <a:p>
                      <a:pPr algn="ctr"/>
                      <a:r>
                        <a:rPr lang="en-US" dirty="0" smtClean="0"/>
                        <a:t>Minnesota</a:t>
                      </a:r>
                    </a:p>
                    <a:p>
                      <a:pPr algn="ctr"/>
                      <a:r>
                        <a:rPr lang="en-US" dirty="0" smtClean="0"/>
                        <a:t>Population</a:t>
                      </a:r>
                      <a:endParaRPr lang="en-US" dirty="0"/>
                    </a:p>
                  </a:txBody>
                  <a:tcPr/>
                </a:tc>
                <a:tc>
                  <a:txBody>
                    <a:bodyPr/>
                    <a:lstStyle/>
                    <a:p>
                      <a:pPr algn="ctr"/>
                      <a:r>
                        <a:rPr lang="en-US" dirty="0" smtClean="0"/>
                        <a:t>Survey</a:t>
                      </a:r>
                    </a:p>
                    <a:p>
                      <a:pPr algn="ctr"/>
                      <a:r>
                        <a:rPr lang="en-US" dirty="0" smtClean="0"/>
                        <a:t>Responses</a:t>
                      </a:r>
                      <a:endParaRPr lang="en-US" dirty="0"/>
                    </a:p>
                  </a:txBody>
                  <a:tcPr/>
                </a:tc>
                <a:extLst>
                  <a:ext uri="{0D108BD9-81ED-4DB2-BD59-A6C34878D82A}">
                    <a16:rowId xmlns:a16="http://schemas.microsoft.com/office/drawing/2014/main" val="3782873661"/>
                  </a:ext>
                </a:extLst>
              </a:tr>
              <a:tr h="370840">
                <a:tc>
                  <a:txBody>
                    <a:bodyPr/>
                    <a:lstStyle/>
                    <a:p>
                      <a:r>
                        <a:rPr lang="en-US" dirty="0" smtClean="0"/>
                        <a:t>Metro</a:t>
                      </a:r>
                      <a:endParaRPr lang="en-US" dirty="0"/>
                    </a:p>
                  </a:txBody>
                  <a:tcPr/>
                </a:tc>
                <a:tc>
                  <a:txBody>
                    <a:bodyPr/>
                    <a:lstStyle/>
                    <a:p>
                      <a:pPr algn="ctr"/>
                      <a:r>
                        <a:rPr lang="en-US" dirty="0" smtClean="0"/>
                        <a:t>55%</a:t>
                      </a:r>
                      <a:endParaRPr lang="en-US" dirty="0"/>
                    </a:p>
                  </a:txBody>
                  <a:tcPr/>
                </a:tc>
                <a:tc>
                  <a:txBody>
                    <a:bodyPr/>
                    <a:lstStyle/>
                    <a:p>
                      <a:pPr algn="ctr"/>
                      <a:r>
                        <a:rPr lang="en-US" dirty="0" smtClean="0"/>
                        <a:t>44%</a:t>
                      </a:r>
                      <a:endParaRPr lang="en-US" dirty="0"/>
                    </a:p>
                  </a:txBody>
                  <a:tcPr/>
                </a:tc>
                <a:extLst>
                  <a:ext uri="{0D108BD9-81ED-4DB2-BD59-A6C34878D82A}">
                    <a16:rowId xmlns:a16="http://schemas.microsoft.com/office/drawing/2014/main" val="59018825"/>
                  </a:ext>
                </a:extLst>
              </a:tr>
              <a:tr h="370840">
                <a:tc>
                  <a:txBody>
                    <a:bodyPr/>
                    <a:lstStyle/>
                    <a:p>
                      <a:r>
                        <a:rPr lang="en-US" dirty="0" smtClean="0"/>
                        <a:t>Central</a:t>
                      </a:r>
                      <a:endParaRPr lang="en-US" dirty="0"/>
                    </a:p>
                  </a:txBody>
                  <a:tcPr/>
                </a:tc>
                <a:tc>
                  <a:txBody>
                    <a:bodyPr/>
                    <a:lstStyle/>
                    <a:p>
                      <a:pPr algn="ctr"/>
                      <a:r>
                        <a:rPr lang="en-US" dirty="0" smtClean="0"/>
                        <a:t>14%</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3319039964"/>
                  </a:ext>
                </a:extLst>
              </a:tr>
              <a:tr h="370840">
                <a:tc>
                  <a:txBody>
                    <a:bodyPr/>
                    <a:lstStyle/>
                    <a:p>
                      <a:r>
                        <a:rPr lang="en-US" dirty="0" smtClean="0"/>
                        <a:t>Northeast</a:t>
                      </a:r>
                      <a:endParaRPr lang="en-US" dirty="0"/>
                    </a:p>
                  </a:txBody>
                  <a:tcPr/>
                </a:tc>
                <a:tc>
                  <a:txBody>
                    <a:bodyPr/>
                    <a:lstStyle/>
                    <a:p>
                      <a:pPr algn="ctr"/>
                      <a:r>
                        <a:rPr lang="en-US" dirty="0" smtClean="0"/>
                        <a:t>6%</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3432274621"/>
                  </a:ext>
                </a:extLst>
              </a:tr>
              <a:tr h="370840">
                <a:tc>
                  <a:txBody>
                    <a:bodyPr/>
                    <a:lstStyle/>
                    <a:p>
                      <a:r>
                        <a:rPr lang="en-US" dirty="0" smtClean="0"/>
                        <a:t>Northwest</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63396180"/>
                  </a:ext>
                </a:extLst>
              </a:tr>
              <a:tr h="370840">
                <a:tc>
                  <a:txBody>
                    <a:bodyPr/>
                    <a:lstStyle/>
                    <a:p>
                      <a:r>
                        <a:rPr lang="en-US" dirty="0" smtClean="0"/>
                        <a:t>South</a:t>
                      </a:r>
                      <a:r>
                        <a:rPr lang="en-US" baseline="0" dirty="0" smtClean="0"/>
                        <a:t> Central</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extLst>
                  <a:ext uri="{0D108BD9-81ED-4DB2-BD59-A6C34878D82A}">
                    <a16:rowId xmlns:a16="http://schemas.microsoft.com/office/drawing/2014/main" val="3851968036"/>
                  </a:ext>
                </a:extLst>
              </a:tr>
              <a:tr h="370840">
                <a:tc>
                  <a:txBody>
                    <a:bodyPr/>
                    <a:lstStyle/>
                    <a:p>
                      <a:r>
                        <a:rPr lang="en-US" dirty="0" smtClean="0"/>
                        <a:t>Southeast</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331533173"/>
                  </a:ext>
                </a:extLst>
              </a:tr>
              <a:tr h="370840">
                <a:tc>
                  <a:txBody>
                    <a:bodyPr/>
                    <a:lstStyle/>
                    <a:p>
                      <a:r>
                        <a:rPr lang="en-US" dirty="0" smtClean="0"/>
                        <a:t>Southwest</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3515251939"/>
                  </a:ext>
                </a:extLst>
              </a:tr>
              <a:tr h="370840">
                <a:tc>
                  <a:txBody>
                    <a:bodyPr/>
                    <a:lstStyle/>
                    <a:p>
                      <a:r>
                        <a:rPr lang="en-US" dirty="0" smtClean="0"/>
                        <a:t>West Central</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314064224"/>
                  </a:ext>
                </a:extLst>
              </a:tr>
            </a:tbl>
          </a:graphicData>
        </a:graphic>
      </p:graphicFrame>
      <p:sp>
        <p:nvSpPr>
          <p:cNvPr id="3" name="TextBox 2"/>
          <p:cNvSpPr txBox="1"/>
          <p:nvPr/>
        </p:nvSpPr>
        <p:spPr>
          <a:xfrm>
            <a:off x="6197145" y="4924902"/>
            <a:ext cx="5976188" cy="369332"/>
          </a:xfrm>
          <a:prstGeom prst="rect">
            <a:avLst/>
          </a:prstGeom>
          <a:noFill/>
        </p:spPr>
        <p:txBody>
          <a:bodyPr wrap="none" rtlCol="0">
            <a:spAutoFit/>
          </a:bodyPr>
          <a:lstStyle/>
          <a:p>
            <a:r>
              <a:rPr lang="en-US" dirty="0" smtClean="0"/>
              <a:t>*264 respondents didn’t provide resident county information </a:t>
            </a:r>
            <a:endParaRPr lang="en-US" dirty="0"/>
          </a:p>
        </p:txBody>
      </p:sp>
    </p:spTree>
    <p:extLst>
      <p:ext uri="{BB962C8B-B14F-4D97-AF65-F5344CB8AC3E}">
        <p14:creationId xmlns:p14="http://schemas.microsoft.com/office/powerpoint/2010/main" val="4001290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803400"/>
            <a:ext cx="7543800" cy="914400"/>
          </a:xfrm>
        </p:spPr>
        <p:txBody>
          <a:bodyPr/>
          <a:lstStyle/>
          <a:p>
            <a:r>
              <a:rPr lang="en-US" dirty="0" smtClean="0">
                <a:solidFill>
                  <a:srgbClr val="003865"/>
                </a:solidFill>
              </a:rPr>
              <a:t>Discovery Survey</a:t>
            </a:r>
            <a:endParaRPr lang="en-US" dirty="0">
              <a:solidFill>
                <a:srgbClr val="003865"/>
              </a:solidFill>
            </a:endParaRPr>
          </a:p>
        </p:txBody>
      </p:sp>
      <p:pic>
        <p:nvPicPr>
          <p:cNvPr id="7" name="Content Placeholder 6" descr="Image of discovery survey with the two questions we asked. What is the most important thing women, children and families need to live their fullest lives? What is the biggest unmet need of women, children and families in your community."/>
          <p:cNvPicPr>
            <a:picLocks noGrp="1" noChangeAspect="1"/>
          </p:cNvPicPr>
          <p:nvPr>
            <p:ph sz="quarter" idx="10"/>
          </p:nvPr>
        </p:nvPicPr>
        <p:blipFill rotWithShape="1">
          <a:blip r:embed="rId3"/>
          <a:srcRect l="29167" t="10413" r="29407" b="45789"/>
          <a:stretch/>
        </p:blipFill>
        <p:spPr>
          <a:xfrm>
            <a:off x="1295401" y="698499"/>
            <a:ext cx="9601200" cy="5498315"/>
          </a:xfrm>
          <a:prstGeom prst="rect">
            <a:avLst/>
          </a:prstGeom>
        </p:spPr>
      </p:pic>
    </p:spTree>
    <p:extLst>
      <p:ext uri="{BB962C8B-B14F-4D97-AF65-F5344CB8AC3E}">
        <p14:creationId xmlns:p14="http://schemas.microsoft.com/office/powerpoint/2010/main" val="2762007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Themes</a:t>
            </a:r>
            <a:endParaRPr lang="en-US" dirty="0"/>
          </a:p>
        </p:txBody>
      </p:sp>
      <p:sp>
        <p:nvSpPr>
          <p:cNvPr id="3" name="Content Placeholder 2"/>
          <p:cNvSpPr>
            <a:spLocks noGrp="1"/>
          </p:cNvSpPr>
          <p:nvPr>
            <p:ph sz="half" idx="1"/>
          </p:nvPr>
        </p:nvSpPr>
        <p:spPr/>
        <p:txBody>
          <a:bodyPr>
            <a:normAutofit fontScale="92500" lnSpcReduction="10000"/>
          </a:bodyPr>
          <a:lstStyle/>
          <a:p>
            <a:pPr marL="457200" indent="-457200">
              <a:spcAft>
                <a:spcPts val="0"/>
              </a:spcAft>
              <a:buFont typeface="+mj-lt"/>
              <a:buAutoNum type="arabicPeriod"/>
            </a:pPr>
            <a:r>
              <a:rPr lang="en-US" dirty="0"/>
              <a:t>Childcare</a:t>
            </a:r>
          </a:p>
          <a:p>
            <a:pPr marL="457200" indent="-457200">
              <a:spcAft>
                <a:spcPts val="0"/>
              </a:spcAft>
              <a:buFont typeface="+mj-lt"/>
              <a:buAutoNum type="arabicPeriod"/>
            </a:pPr>
            <a:r>
              <a:rPr lang="en-US" dirty="0"/>
              <a:t>Housing</a:t>
            </a:r>
          </a:p>
          <a:p>
            <a:pPr marL="457200" indent="-457200">
              <a:spcAft>
                <a:spcPts val="0"/>
              </a:spcAft>
              <a:buFont typeface="+mj-lt"/>
              <a:buAutoNum type="arabicPeriod"/>
            </a:pPr>
            <a:r>
              <a:rPr lang="en-US" dirty="0"/>
              <a:t>Accessible and Affordable Healthcare</a:t>
            </a:r>
          </a:p>
          <a:p>
            <a:pPr marL="457200" indent="-457200">
              <a:spcAft>
                <a:spcPts val="0"/>
              </a:spcAft>
              <a:buFont typeface="+mj-lt"/>
              <a:buAutoNum type="arabicPeriod"/>
            </a:pPr>
            <a:r>
              <a:rPr lang="en-US" dirty="0"/>
              <a:t>Financial Security </a:t>
            </a:r>
          </a:p>
          <a:p>
            <a:pPr marL="457200" indent="-457200">
              <a:spcAft>
                <a:spcPts val="0"/>
              </a:spcAft>
              <a:buFont typeface="+mj-lt"/>
              <a:buAutoNum type="arabicPeriod"/>
            </a:pPr>
            <a:r>
              <a:rPr lang="en-US" dirty="0"/>
              <a:t>Mental Well-Being </a:t>
            </a:r>
          </a:p>
          <a:p>
            <a:pPr marL="457200" indent="-457200">
              <a:spcAft>
                <a:spcPts val="0"/>
              </a:spcAft>
              <a:buFont typeface="+mj-lt"/>
              <a:buAutoNum type="arabicPeriod"/>
            </a:pPr>
            <a:r>
              <a:rPr lang="en-US" dirty="0"/>
              <a:t>Education</a:t>
            </a:r>
          </a:p>
          <a:p>
            <a:pPr marL="457200" indent="-457200">
              <a:spcAft>
                <a:spcPts val="0"/>
              </a:spcAft>
              <a:buFont typeface="+mj-lt"/>
              <a:buAutoNum type="arabicPeriod"/>
            </a:pPr>
            <a:r>
              <a:rPr lang="en-US" dirty="0"/>
              <a:t>Transportation</a:t>
            </a:r>
          </a:p>
          <a:p>
            <a:pPr marL="457200" indent="-457200">
              <a:spcAft>
                <a:spcPts val="0"/>
              </a:spcAft>
              <a:buFont typeface="+mj-lt"/>
              <a:buAutoNum type="arabicPeriod"/>
            </a:pPr>
            <a:r>
              <a:rPr lang="en-US" dirty="0"/>
              <a:t>Food</a:t>
            </a:r>
          </a:p>
          <a:p>
            <a:pPr marL="457200" indent="-457200">
              <a:spcAft>
                <a:spcPts val="0"/>
              </a:spcAft>
              <a:buFont typeface="+mj-lt"/>
              <a:buAutoNum type="arabicPeriod"/>
            </a:pPr>
            <a:r>
              <a:rPr lang="en-US" dirty="0"/>
              <a:t>Access to Behavioral Health Services</a:t>
            </a:r>
          </a:p>
          <a:p>
            <a:pPr marL="457200" indent="-457200">
              <a:spcAft>
                <a:spcPts val="0"/>
              </a:spcAft>
              <a:buFont typeface="+mj-lt"/>
              <a:buAutoNum type="arabicPeriod"/>
            </a:pPr>
            <a:r>
              <a:rPr lang="en-US" dirty="0"/>
              <a:t>Parent Support &amp; Education</a:t>
            </a:r>
          </a:p>
        </p:txBody>
      </p:sp>
      <p:sp>
        <p:nvSpPr>
          <p:cNvPr id="7" name="Content Placeholder 6"/>
          <p:cNvSpPr>
            <a:spLocks noGrp="1"/>
          </p:cNvSpPr>
          <p:nvPr>
            <p:ph sz="half" idx="2"/>
          </p:nvPr>
        </p:nvSpPr>
        <p:spPr>
          <a:xfrm>
            <a:off x="6172200" y="1594624"/>
            <a:ext cx="5734050" cy="4712870"/>
          </a:xfrm>
        </p:spPr>
        <p:txBody>
          <a:bodyPr>
            <a:normAutofit fontScale="92500" lnSpcReduction="10000"/>
          </a:bodyPr>
          <a:lstStyle/>
          <a:p>
            <a:pPr marL="0" indent="0">
              <a:spcAft>
                <a:spcPts val="0"/>
              </a:spcAft>
              <a:buNone/>
            </a:pPr>
            <a:r>
              <a:rPr lang="en-US" sz="2300" dirty="0" smtClean="0"/>
              <a:t>11. Paid Parental Leave (tie)</a:t>
            </a:r>
          </a:p>
          <a:p>
            <a:pPr marL="0" indent="0">
              <a:spcAft>
                <a:spcPts val="0"/>
              </a:spcAft>
              <a:buNone/>
            </a:pPr>
            <a:r>
              <a:rPr lang="en-US" sz="2300" dirty="0" smtClean="0"/>
              <a:t>11. Culture of Safety – Abuse of Power (tie)</a:t>
            </a:r>
            <a:endParaRPr lang="en-US" sz="2300" dirty="0"/>
          </a:p>
          <a:p>
            <a:pPr marL="0" indent="0">
              <a:spcAft>
                <a:spcPts val="0"/>
              </a:spcAft>
              <a:buNone/>
            </a:pPr>
            <a:r>
              <a:rPr lang="en-US" sz="2300" dirty="0" smtClean="0"/>
              <a:t>13. System Navigation</a:t>
            </a:r>
            <a:endParaRPr lang="en-US" sz="2300" dirty="0"/>
          </a:p>
          <a:p>
            <a:pPr marL="0" indent="0">
              <a:spcAft>
                <a:spcPts val="0"/>
              </a:spcAft>
              <a:buNone/>
            </a:pPr>
            <a:r>
              <a:rPr lang="en-US" sz="2300" dirty="0" smtClean="0"/>
              <a:t>14. Oral Health</a:t>
            </a:r>
            <a:endParaRPr lang="en-US" sz="2300" dirty="0"/>
          </a:p>
          <a:p>
            <a:pPr marL="0" indent="0">
              <a:spcAft>
                <a:spcPts val="0"/>
              </a:spcAft>
              <a:buNone/>
            </a:pPr>
            <a:r>
              <a:rPr lang="en-US" sz="2300" dirty="0" smtClean="0"/>
              <a:t>15. Reproductive &amp; Maternity Care</a:t>
            </a:r>
            <a:endParaRPr lang="en-US" sz="2300" dirty="0"/>
          </a:p>
          <a:p>
            <a:pPr marL="0" indent="0">
              <a:spcAft>
                <a:spcPts val="0"/>
              </a:spcAft>
              <a:buNone/>
            </a:pPr>
            <a:r>
              <a:rPr lang="en-US" sz="2300" dirty="0" smtClean="0"/>
              <a:t>16. Family Dynamics</a:t>
            </a:r>
            <a:endParaRPr lang="en-US" sz="2300" dirty="0"/>
          </a:p>
          <a:p>
            <a:pPr marL="0" indent="0">
              <a:spcAft>
                <a:spcPts val="0"/>
              </a:spcAft>
              <a:buNone/>
            </a:pPr>
            <a:r>
              <a:rPr lang="en-US" sz="2300" dirty="0" smtClean="0"/>
              <a:t>17. Substance Use</a:t>
            </a:r>
            <a:endParaRPr lang="en-US" sz="2300" dirty="0"/>
          </a:p>
          <a:p>
            <a:pPr marL="0" indent="0">
              <a:spcAft>
                <a:spcPts val="0"/>
              </a:spcAft>
              <a:buNone/>
            </a:pPr>
            <a:r>
              <a:rPr lang="en-US" sz="2300" dirty="0" smtClean="0"/>
              <a:t>18. Policy</a:t>
            </a:r>
          </a:p>
          <a:p>
            <a:pPr marL="0" indent="0">
              <a:spcAft>
                <a:spcPts val="0"/>
              </a:spcAft>
              <a:buNone/>
            </a:pPr>
            <a:r>
              <a:rPr lang="en-US" sz="2300" dirty="0" smtClean="0"/>
              <a:t>19. Early Childhood Systems (3 way tie)</a:t>
            </a:r>
          </a:p>
          <a:p>
            <a:pPr marL="0" indent="0">
              <a:spcAft>
                <a:spcPts val="0"/>
              </a:spcAft>
              <a:buNone/>
            </a:pPr>
            <a:r>
              <a:rPr lang="en-US" sz="2300" dirty="0"/>
              <a:t>1</a:t>
            </a:r>
            <a:r>
              <a:rPr lang="en-US" sz="2300" dirty="0" smtClean="0"/>
              <a:t>9. Culturally Appropriate Care </a:t>
            </a:r>
            <a:r>
              <a:rPr lang="en-US" sz="2300" dirty="0"/>
              <a:t>(3 way tie</a:t>
            </a:r>
            <a:r>
              <a:rPr lang="en-US" sz="2300" dirty="0" smtClean="0"/>
              <a:t>)</a:t>
            </a:r>
          </a:p>
          <a:p>
            <a:pPr marL="0" indent="0">
              <a:spcAft>
                <a:spcPts val="0"/>
              </a:spcAft>
              <a:buNone/>
            </a:pPr>
            <a:r>
              <a:rPr lang="en-US" sz="2300" dirty="0" smtClean="0"/>
              <a:t>19. Breastfeeding (</a:t>
            </a:r>
            <a:r>
              <a:rPr lang="en-US" sz="2300" dirty="0"/>
              <a:t>3 way tie)</a:t>
            </a:r>
          </a:p>
          <a:p>
            <a:pPr marL="0" indent="0">
              <a:spcAft>
                <a:spcPts val="0"/>
              </a:spcAft>
              <a:buNone/>
            </a:pPr>
            <a:endParaRPr lang="en-US" sz="2300" dirty="0"/>
          </a:p>
        </p:txBody>
      </p:sp>
    </p:spTree>
    <p:extLst>
      <p:ext uri="{BB962C8B-B14F-4D97-AF65-F5344CB8AC3E}">
        <p14:creationId xmlns:p14="http://schemas.microsoft.com/office/powerpoint/2010/main" val="791884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864" y="184862"/>
            <a:ext cx="4538442" cy="878827"/>
          </a:xfrm>
        </p:spPr>
        <p:txBody>
          <a:bodyPr>
            <a:normAutofit/>
          </a:bodyPr>
          <a:lstStyle/>
          <a:p>
            <a:r>
              <a:rPr lang="en-US" dirty="0" smtClean="0"/>
              <a:t>Childcare</a:t>
            </a:r>
            <a:endParaRPr lang="en-US" dirty="0"/>
          </a:p>
        </p:txBody>
      </p:sp>
      <p:sp>
        <p:nvSpPr>
          <p:cNvPr id="3" name="Content Placeholder 2"/>
          <p:cNvSpPr>
            <a:spLocks noGrp="1"/>
          </p:cNvSpPr>
          <p:nvPr>
            <p:ph sz="half" idx="1"/>
          </p:nvPr>
        </p:nvSpPr>
        <p:spPr/>
        <p:txBody>
          <a:bodyPr>
            <a:normAutofit lnSpcReduction="10000"/>
          </a:bodyPr>
          <a:lstStyle/>
          <a:p>
            <a:pPr marL="0" indent="0">
              <a:buNone/>
            </a:pPr>
            <a:endParaRPr lang="en-US" dirty="0" smtClean="0"/>
          </a:p>
          <a:p>
            <a:pPr marL="0" indent="0">
              <a:buNone/>
            </a:pPr>
            <a:r>
              <a:rPr lang="en-US" sz="3200" dirty="0" smtClean="0"/>
              <a:t>Childcare </a:t>
            </a:r>
            <a:r>
              <a:rPr lang="en-US" sz="3200" dirty="0"/>
              <a:t>should be affordable, convenient, and available when parents and guardians need it.  Most importantly, children need a child care program where they are safe, healthy, and able to learn. </a:t>
            </a:r>
          </a:p>
        </p:txBody>
      </p:sp>
      <p:sp>
        <p:nvSpPr>
          <p:cNvPr id="5" name="TextBox 4"/>
          <p:cNvSpPr txBox="1"/>
          <p:nvPr/>
        </p:nvSpPr>
        <p:spPr>
          <a:xfrm>
            <a:off x="6307494" y="1754155"/>
            <a:ext cx="5351803" cy="1200329"/>
          </a:xfrm>
          <a:prstGeom prst="rect">
            <a:avLst/>
          </a:prstGeom>
          <a:noFill/>
        </p:spPr>
        <p:txBody>
          <a:bodyPr wrap="square" rtlCol="0">
            <a:spAutoFit/>
          </a:bodyPr>
          <a:lstStyle/>
          <a:p>
            <a:r>
              <a:rPr lang="en-US" dirty="0" smtClean="0"/>
              <a:t>“There is not enough child care and not enough affordable child care for women to return to work. Women have to quit working and have a lower family income because of this.”</a:t>
            </a:r>
            <a:endParaRPr lang="en-US" dirty="0"/>
          </a:p>
        </p:txBody>
      </p:sp>
      <p:pic>
        <p:nvPicPr>
          <p:cNvPr id="6" name="Picture 5" descr="icon of child's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391" y="3285359"/>
            <a:ext cx="2008629" cy="1635521"/>
          </a:xfrm>
          <a:prstGeom prst="rect">
            <a:avLst/>
          </a:prstGeom>
          <a:solidFill>
            <a:schemeClr val="tx1"/>
          </a:solidFill>
        </p:spPr>
      </p:pic>
      <p:sp>
        <p:nvSpPr>
          <p:cNvPr id="8" name="TextBox 7"/>
          <p:cNvSpPr txBox="1"/>
          <p:nvPr/>
        </p:nvSpPr>
        <p:spPr>
          <a:xfrm>
            <a:off x="6286950" y="5251755"/>
            <a:ext cx="5351803" cy="923330"/>
          </a:xfrm>
          <a:prstGeom prst="rect">
            <a:avLst/>
          </a:prstGeom>
          <a:noFill/>
        </p:spPr>
        <p:txBody>
          <a:bodyPr wrap="square" rtlCol="0">
            <a:spAutoFit/>
          </a:bodyPr>
          <a:lstStyle/>
          <a:p>
            <a:r>
              <a:rPr lang="en-US" dirty="0" smtClean="0"/>
              <a:t>“Odd-hour childcare. Most centers are only open during traditional business hours, so families that work shift work are left without adequate care.”</a:t>
            </a:r>
            <a:endParaRPr lang="en-US" dirty="0"/>
          </a:p>
        </p:txBody>
      </p:sp>
    </p:spTree>
    <p:extLst>
      <p:ext uri="{BB962C8B-B14F-4D97-AF65-F5344CB8AC3E}">
        <p14:creationId xmlns:p14="http://schemas.microsoft.com/office/powerpoint/2010/main" val="3047836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Content Placeholder 2"/>
          <p:cNvSpPr>
            <a:spLocks noGrp="1"/>
          </p:cNvSpPr>
          <p:nvPr>
            <p:ph sz="half" idx="1"/>
          </p:nvPr>
        </p:nvSpPr>
        <p:spPr>
          <a:xfrm>
            <a:off x="249200" y="2535314"/>
            <a:ext cx="5555411" cy="2287050"/>
          </a:xfrm>
        </p:spPr>
        <p:txBody>
          <a:bodyPr>
            <a:normAutofit fontScale="85000" lnSpcReduction="20000"/>
          </a:bodyPr>
          <a:lstStyle/>
          <a:p>
            <a:pPr marL="0" indent="0">
              <a:buNone/>
            </a:pPr>
            <a:endParaRPr lang="en-US" sz="3600" dirty="0" smtClean="0"/>
          </a:p>
          <a:p>
            <a:pPr marL="0" indent="0" algn="ctr">
              <a:buNone/>
            </a:pPr>
            <a:r>
              <a:rPr lang="en-US" sz="4600" dirty="0" smtClean="0"/>
              <a:t>Access </a:t>
            </a:r>
            <a:r>
              <a:rPr lang="en-US" sz="4600" dirty="0"/>
              <a:t>to safe, adequate, affordable housing builds stronger communities.  </a:t>
            </a:r>
          </a:p>
        </p:txBody>
      </p:sp>
      <p:sp>
        <p:nvSpPr>
          <p:cNvPr id="22" name="TextBox 21"/>
          <p:cNvSpPr txBox="1"/>
          <p:nvPr/>
        </p:nvSpPr>
        <p:spPr>
          <a:xfrm>
            <a:off x="6261230" y="1597201"/>
            <a:ext cx="5724331" cy="369332"/>
          </a:xfrm>
          <a:prstGeom prst="rect">
            <a:avLst/>
          </a:prstGeom>
          <a:noFill/>
        </p:spPr>
        <p:txBody>
          <a:bodyPr wrap="square" rtlCol="0">
            <a:spAutoFit/>
          </a:bodyPr>
          <a:lstStyle/>
          <a:p>
            <a:r>
              <a:rPr lang="en-US" dirty="0" smtClean="0"/>
              <a:t>“There are not enough safe housing options for families.”</a:t>
            </a:r>
            <a:endParaRPr lang="en-US" dirty="0"/>
          </a:p>
        </p:txBody>
      </p:sp>
      <p:pic>
        <p:nvPicPr>
          <p:cNvPr id="7" name="Picture 6" descr="displaying different sized bubbles, showing the different types of housing options respondents said were unmet needs."/>
          <p:cNvPicPr>
            <a:picLocks noChangeAspect="1"/>
          </p:cNvPicPr>
          <p:nvPr/>
        </p:nvPicPr>
        <p:blipFill>
          <a:blip r:embed="rId2"/>
          <a:stretch>
            <a:fillRect/>
          </a:stretch>
        </p:blipFill>
        <p:spPr>
          <a:xfrm>
            <a:off x="6096000" y="2072138"/>
            <a:ext cx="5878242" cy="3577693"/>
          </a:xfrm>
          <a:prstGeom prst="rect">
            <a:avLst/>
          </a:prstGeom>
        </p:spPr>
      </p:pic>
      <p:sp>
        <p:nvSpPr>
          <p:cNvPr id="4" name="TextBox 3"/>
          <p:cNvSpPr txBox="1"/>
          <p:nvPr/>
        </p:nvSpPr>
        <p:spPr>
          <a:xfrm>
            <a:off x="6273578" y="5755437"/>
            <a:ext cx="5724331" cy="923330"/>
          </a:xfrm>
          <a:prstGeom prst="rect">
            <a:avLst/>
          </a:prstGeom>
          <a:noFill/>
        </p:spPr>
        <p:txBody>
          <a:bodyPr wrap="square" rtlCol="0">
            <a:spAutoFit/>
          </a:bodyPr>
          <a:lstStyle/>
          <a:p>
            <a:r>
              <a:rPr lang="en-US" dirty="0" smtClean="0"/>
              <a:t>“Families with young mothers are struggling with affordable housing options and how to access quality care for their children.”</a:t>
            </a:r>
            <a:endParaRPr lang="en-US" dirty="0"/>
          </a:p>
        </p:txBody>
      </p:sp>
    </p:spTree>
    <p:extLst>
      <p:ext uri="{BB962C8B-B14F-4D97-AF65-F5344CB8AC3E}">
        <p14:creationId xmlns:p14="http://schemas.microsoft.com/office/powerpoint/2010/main" val="272000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and Affordable Healthcare</a:t>
            </a:r>
            <a:endParaRPr lang="en-US" dirty="0"/>
          </a:p>
        </p:txBody>
      </p:sp>
      <p:sp>
        <p:nvSpPr>
          <p:cNvPr id="3" name="Content Placeholder 2"/>
          <p:cNvSpPr>
            <a:spLocks noGrp="1"/>
          </p:cNvSpPr>
          <p:nvPr>
            <p:ph sz="half" idx="1"/>
          </p:nvPr>
        </p:nvSpPr>
        <p:spPr/>
        <p:txBody>
          <a:bodyPr>
            <a:normAutofit/>
          </a:bodyPr>
          <a:lstStyle/>
          <a:p>
            <a:pPr marL="0" indent="0">
              <a:buNone/>
            </a:pPr>
            <a:endParaRPr lang="en-US" sz="2800" dirty="0" smtClean="0"/>
          </a:p>
          <a:p>
            <a:pPr marL="0" indent="0">
              <a:buNone/>
            </a:pPr>
            <a:r>
              <a:rPr lang="en-US" sz="2800" dirty="0" smtClean="0"/>
              <a:t>Access </a:t>
            </a:r>
            <a:r>
              <a:rPr lang="en-US" sz="2800" dirty="0"/>
              <a:t>to comprehensive, quality health care services is important for promoting and maintaining health, preventing and managing disease, reducing unnecessary disability and premature death, and achieving health equity for all Americans</a:t>
            </a:r>
            <a:r>
              <a:rPr lang="en-US" sz="2800" dirty="0" smtClean="0"/>
              <a:t>. </a:t>
            </a:r>
            <a:endParaRPr lang="en-US" sz="2800" dirty="0"/>
          </a:p>
        </p:txBody>
      </p:sp>
      <p:sp>
        <p:nvSpPr>
          <p:cNvPr id="5" name="TextBox 4"/>
          <p:cNvSpPr txBox="1"/>
          <p:nvPr/>
        </p:nvSpPr>
        <p:spPr>
          <a:xfrm>
            <a:off x="6615404" y="1692005"/>
            <a:ext cx="5327780" cy="1477328"/>
          </a:xfrm>
          <a:prstGeom prst="rect">
            <a:avLst/>
          </a:prstGeom>
          <a:noFill/>
        </p:spPr>
        <p:txBody>
          <a:bodyPr wrap="square" rtlCol="0">
            <a:spAutoFit/>
          </a:bodyPr>
          <a:lstStyle/>
          <a:p>
            <a:r>
              <a:rPr lang="en-US" dirty="0" smtClean="0"/>
              <a:t>“Access to affordable healthcare and education that is person and family focused and delivered by people who are culturally competent and concerned about their health and education, not just billing and compliance issues.”</a:t>
            </a:r>
          </a:p>
        </p:txBody>
      </p:sp>
      <p:sp>
        <p:nvSpPr>
          <p:cNvPr id="10" name="Freeform 8" descr="icon of heart with positive sign in middle, like the red cross."/>
          <p:cNvSpPr>
            <a:spLocks noEditPoints="1"/>
          </p:cNvSpPr>
          <p:nvPr/>
        </p:nvSpPr>
        <p:spPr bwMode="auto">
          <a:xfrm>
            <a:off x="8626037" y="3169333"/>
            <a:ext cx="1306513" cy="1147762"/>
          </a:xfrm>
          <a:custGeom>
            <a:avLst/>
            <a:gdLst>
              <a:gd name="T0" fmla="*/ 324 w 432"/>
              <a:gd name="T1" fmla="*/ 0 h 378"/>
              <a:gd name="T2" fmla="*/ 216 w 432"/>
              <a:gd name="T3" fmla="*/ 108 h 378"/>
              <a:gd name="T4" fmla="*/ 108 w 432"/>
              <a:gd name="T5" fmla="*/ 0 h 378"/>
              <a:gd name="T6" fmla="*/ 0 w 432"/>
              <a:gd name="T7" fmla="*/ 108 h 378"/>
              <a:gd name="T8" fmla="*/ 54 w 432"/>
              <a:gd name="T9" fmla="*/ 216 h 378"/>
              <a:gd name="T10" fmla="*/ 216 w 432"/>
              <a:gd name="T11" fmla="*/ 378 h 378"/>
              <a:gd name="T12" fmla="*/ 378 w 432"/>
              <a:gd name="T13" fmla="*/ 216 h 378"/>
              <a:gd name="T14" fmla="*/ 432 w 432"/>
              <a:gd name="T15" fmla="*/ 108 h 378"/>
              <a:gd name="T16" fmla="*/ 324 w 432"/>
              <a:gd name="T17" fmla="*/ 0 h 378"/>
              <a:gd name="T18" fmla="*/ 284 w 432"/>
              <a:gd name="T19" fmla="*/ 189 h 378"/>
              <a:gd name="T20" fmla="*/ 284 w 432"/>
              <a:gd name="T21" fmla="*/ 196 h 378"/>
              <a:gd name="T22" fmla="*/ 269 w 432"/>
              <a:gd name="T23" fmla="*/ 211 h 378"/>
              <a:gd name="T24" fmla="*/ 261 w 432"/>
              <a:gd name="T25" fmla="*/ 211 h 378"/>
              <a:gd name="T26" fmla="*/ 254 w 432"/>
              <a:gd name="T27" fmla="*/ 211 h 378"/>
              <a:gd name="T28" fmla="*/ 239 w 432"/>
              <a:gd name="T29" fmla="*/ 211 h 378"/>
              <a:gd name="T30" fmla="*/ 239 w 432"/>
              <a:gd name="T31" fmla="*/ 226 h 378"/>
              <a:gd name="T32" fmla="*/ 239 w 432"/>
              <a:gd name="T33" fmla="*/ 234 h 378"/>
              <a:gd name="T34" fmla="*/ 239 w 432"/>
              <a:gd name="T35" fmla="*/ 241 h 378"/>
              <a:gd name="T36" fmla="*/ 224 w 432"/>
              <a:gd name="T37" fmla="*/ 256 h 378"/>
              <a:gd name="T38" fmla="*/ 216 w 432"/>
              <a:gd name="T39" fmla="*/ 256 h 378"/>
              <a:gd name="T40" fmla="*/ 209 w 432"/>
              <a:gd name="T41" fmla="*/ 256 h 378"/>
              <a:gd name="T42" fmla="*/ 194 w 432"/>
              <a:gd name="T43" fmla="*/ 241 h 378"/>
              <a:gd name="T44" fmla="*/ 194 w 432"/>
              <a:gd name="T45" fmla="*/ 234 h 378"/>
              <a:gd name="T46" fmla="*/ 194 w 432"/>
              <a:gd name="T47" fmla="*/ 226 h 378"/>
              <a:gd name="T48" fmla="*/ 194 w 432"/>
              <a:gd name="T49" fmla="*/ 211 h 378"/>
              <a:gd name="T50" fmla="*/ 179 w 432"/>
              <a:gd name="T51" fmla="*/ 211 h 378"/>
              <a:gd name="T52" fmla="*/ 171 w 432"/>
              <a:gd name="T53" fmla="*/ 211 h 378"/>
              <a:gd name="T54" fmla="*/ 164 w 432"/>
              <a:gd name="T55" fmla="*/ 211 h 378"/>
              <a:gd name="T56" fmla="*/ 149 w 432"/>
              <a:gd name="T57" fmla="*/ 196 h 378"/>
              <a:gd name="T58" fmla="*/ 149 w 432"/>
              <a:gd name="T59" fmla="*/ 189 h 378"/>
              <a:gd name="T60" fmla="*/ 149 w 432"/>
              <a:gd name="T61" fmla="*/ 181 h 378"/>
              <a:gd name="T62" fmla="*/ 164 w 432"/>
              <a:gd name="T63" fmla="*/ 166 h 378"/>
              <a:gd name="T64" fmla="*/ 171 w 432"/>
              <a:gd name="T65" fmla="*/ 166 h 378"/>
              <a:gd name="T66" fmla="*/ 179 w 432"/>
              <a:gd name="T67" fmla="*/ 166 h 378"/>
              <a:gd name="T68" fmla="*/ 194 w 432"/>
              <a:gd name="T69" fmla="*/ 166 h 378"/>
              <a:gd name="T70" fmla="*/ 194 w 432"/>
              <a:gd name="T71" fmla="*/ 151 h 378"/>
              <a:gd name="T72" fmla="*/ 194 w 432"/>
              <a:gd name="T73" fmla="*/ 144 h 378"/>
              <a:gd name="T74" fmla="*/ 194 w 432"/>
              <a:gd name="T75" fmla="*/ 136 h 378"/>
              <a:gd name="T76" fmla="*/ 209 w 432"/>
              <a:gd name="T77" fmla="*/ 121 h 378"/>
              <a:gd name="T78" fmla="*/ 216 w 432"/>
              <a:gd name="T79" fmla="*/ 121 h 378"/>
              <a:gd name="T80" fmla="*/ 224 w 432"/>
              <a:gd name="T81" fmla="*/ 121 h 378"/>
              <a:gd name="T82" fmla="*/ 239 w 432"/>
              <a:gd name="T83" fmla="*/ 136 h 378"/>
              <a:gd name="T84" fmla="*/ 239 w 432"/>
              <a:gd name="T85" fmla="*/ 144 h 378"/>
              <a:gd name="T86" fmla="*/ 239 w 432"/>
              <a:gd name="T87" fmla="*/ 151 h 378"/>
              <a:gd name="T88" fmla="*/ 239 w 432"/>
              <a:gd name="T89" fmla="*/ 166 h 378"/>
              <a:gd name="T90" fmla="*/ 254 w 432"/>
              <a:gd name="T91" fmla="*/ 166 h 378"/>
              <a:gd name="T92" fmla="*/ 261 w 432"/>
              <a:gd name="T93" fmla="*/ 166 h 378"/>
              <a:gd name="T94" fmla="*/ 269 w 432"/>
              <a:gd name="T95" fmla="*/ 166 h 378"/>
              <a:gd name="T96" fmla="*/ 284 w 432"/>
              <a:gd name="T97" fmla="*/ 181 h 378"/>
              <a:gd name="T98" fmla="*/ 284 w 432"/>
              <a:gd name="T99" fmla="*/ 18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378">
                <a:moveTo>
                  <a:pt x="324" y="0"/>
                </a:moveTo>
                <a:cubicBezTo>
                  <a:pt x="265" y="0"/>
                  <a:pt x="216" y="48"/>
                  <a:pt x="216" y="108"/>
                </a:cubicBezTo>
                <a:cubicBezTo>
                  <a:pt x="216" y="48"/>
                  <a:pt x="168" y="0"/>
                  <a:pt x="108" y="0"/>
                </a:cubicBezTo>
                <a:cubicBezTo>
                  <a:pt x="49" y="0"/>
                  <a:pt x="0" y="48"/>
                  <a:pt x="0" y="108"/>
                </a:cubicBezTo>
                <a:cubicBezTo>
                  <a:pt x="0" y="168"/>
                  <a:pt x="54" y="216"/>
                  <a:pt x="54" y="216"/>
                </a:cubicBezTo>
                <a:cubicBezTo>
                  <a:pt x="216" y="378"/>
                  <a:pt x="216" y="378"/>
                  <a:pt x="216" y="378"/>
                </a:cubicBezTo>
                <a:cubicBezTo>
                  <a:pt x="378" y="216"/>
                  <a:pt x="378" y="216"/>
                  <a:pt x="378" y="216"/>
                </a:cubicBezTo>
                <a:cubicBezTo>
                  <a:pt x="378" y="216"/>
                  <a:pt x="432" y="168"/>
                  <a:pt x="432" y="108"/>
                </a:cubicBezTo>
                <a:cubicBezTo>
                  <a:pt x="432" y="48"/>
                  <a:pt x="384" y="0"/>
                  <a:pt x="324" y="0"/>
                </a:cubicBezTo>
                <a:close/>
                <a:moveTo>
                  <a:pt x="284" y="189"/>
                </a:moveTo>
                <a:cubicBezTo>
                  <a:pt x="284" y="196"/>
                  <a:pt x="284" y="196"/>
                  <a:pt x="284" y="196"/>
                </a:cubicBezTo>
                <a:cubicBezTo>
                  <a:pt x="284" y="205"/>
                  <a:pt x="277" y="211"/>
                  <a:pt x="269" y="211"/>
                </a:cubicBezTo>
                <a:cubicBezTo>
                  <a:pt x="261" y="211"/>
                  <a:pt x="261" y="211"/>
                  <a:pt x="261" y="211"/>
                </a:cubicBezTo>
                <a:cubicBezTo>
                  <a:pt x="254" y="211"/>
                  <a:pt x="254" y="211"/>
                  <a:pt x="254" y="211"/>
                </a:cubicBezTo>
                <a:cubicBezTo>
                  <a:pt x="239" y="211"/>
                  <a:pt x="239" y="211"/>
                  <a:pt x="239" y="211"/>
                </a:cubicBezTo>
                <a:cubicBezTo>
                  <a:pt x="239" y="226"/>
                  <a:pt x="239" y="226"/>
                  <a:pt x="239" y="226"/>
                </a:cubicBezTo>
                <a:cubicBezTo>
                  <a:pt x="239" y="234"/>
                  <a:pt x="239" y="234"/>
                  <a:pt x="239" y="234"/>
                </a:cubicBezTo>
                <a:cubicBezTo>
                  <a:pt x="239" y="241"/>
                  <a:pt x="239" y="241"/>
                  <a:pt x="239" y="241"/>
                </a:cubicBezTo>
                <a:cubicBezTo>
                  <a:pt x="239" y="250"/>
                  <a:pt x="232" y="256"/>
                  <a:pt x="224" y="256"/>
                </a:cubicBezTo>
                <a:cubicBezTo>
                  <a:pt x="216" y="256"/>
                  <a:pt x="216" y="256"/>
                  <a:pt x="216" y="256"/>
                </a:cubicBezTo>
                <a:cubicBezTo>
                  <a:pt x="209" y="256"/>
                  <a:pt x="209" y="256"/>
                  <a:pt x="209" y="256"/>
                </a:cubicBezTo>
                <a:cubicBezTo>
                  <a:pt x="201" y="256"/>
                  <a:pt x="194" y="250"/>
                  <a:pt x="194" y="241"/>
                </a:cubicBezTo>
                <a:cubicBezTo>
                  <a:pt x="194" y="234"/>
                  <a:pt x="194" y="234"/>
                  <a:pt x="194" y="234"/>
                </a:cubicBezTo>
                <a:cubicBezTo>
                  <a:pt x="194" y="226"/>
                  <a:pt x="194" y="226"/>
                  <a:pt x="194" y="226"/>
                </a:cubicBezTo>
                <a:cubicBezTo>
                  <a:pt x="194" y="211"/>
                  <a:pt x="194" y="211"/>
                  <a:pt x="194" y="211"/>
                </a:cubicBezTo>
                <a:cubicBezTo>
                  <a:pt x="179" y="211"/>
                  <a:pt x="179" y="211"/>
                  <a:pt x="179" y="211"/>
                </a:cubicBezTo>
                <a:cubicBezTo>
                  <a:pt x="171" y="211"/>
                  <a:pt x="171" y="211"/>
                  <a:pt x="171" y="211"/>
                </a:cubicBezTo>
                <a:cubicBezTo>
                  <a:pt x="164" y="211"/>
                  <a:pt x="164" y="211"/>
                  <a:pt x="164" y="211"/>
                </a:cubicBezTo>
                <a:cubicBezTo>
                  <a:pt x="156" y="211"/>
                  <a:pt x="149" y="205"/>
                  <a:pt x="149" y="196"/>
                </a:cubicBezTo>
                <a:cubicBezTo>
                  <a:pt x="149" y="189"/>
                  <a:pt x="149" y="189"/>
                  <a:pt x="149" y="189"/>
                </a:cubicBezTo>
                <a:cubicBezTo>
                  <a:pt x="149" y="181"/>
                  <a:pt x="149" y="181"/>
                  <a:pt x="149" y="181"/>
                </a:cubicBezTo>
                <a:cubicBezTo>
                  <a:pt x="149" y="173"/>
                  <a:pt x="156" y="166"/>
                  <a:pt x="164" y="166"/>
                </a:cubicBezTo>
                <a:cubicBezTo>
                  <a:pt x="171" y="166"/>
                  <a:pt x="171" y="166"/>
                  <a:pt x="171" y="166"/>
                </a:cubicBezTo>
                <a:cubicBezTo>
                  <a:pt x="179" y="166"/>
                  <a:pt x="179" y="166"/>
                  <a:pt x="179" y="166"/>
                </a:cubicBezTo>
                <a:cubicBezTo>
                  <a:pt x="194" y="166"/>
                  <a:pt x="194" y="166"/>
                  <a:pt x="194" y="166"/>
                </a:cubicBezTo>
                <a:cubicBezTo>
                  <a:pt x="194" y="151"/>
                  <a:pt x="194" y="151"/>
                  <a:pt x="194" y="151"/>
                </a:cubicBezTo>
                <a:cubicBezTo>
                  <a:pt x="194" y="144"/>
                  <a:pt x="194" y="144"/>
                  <a:pt x="194" y="144"/>
                </a:cubicBezTo>
                <a:cubicBezTo>
                  <a:pt x="194" y="136"/>
                  <a:pt x="194" y="136"/>
                  <a:pt x="194" y="136"/>
                </a:cubicBezTo>
                <a:cubicBezTo>
                  <a:pt x="194" y="128"/>
                  <a:pt x="201" y="121"/>
                  <a:pt x="209" y="121"/>
                </a:cubicBezTo>
                <a:cubicBezTo>
                  <a:pt x="216" y="121"/>
                  <a:pt x="216" y="121"/>
                  <a:pt x="216" y="121"/>
                </a:cubicBezTo>
                <a:cubicBezTo>
                  <a:pt x="224" y="121"/>
                  <a:pt x="224" y="121"/>
                  <a:pt x="224" y="121"/>
                </a:cubicBezTo>
                <a:cubicBezTo>
                  <a:pt x="232" y="121"/>
                  <a:pt x="239" y="128"/>
                  <a:pt x="239" y="136"/>
                </a:cubicBezTo>
                <a:cubicBezTo>
                  <a:pt x="239" y="144"/>
                  <a:pt x="239" y="144"/>
                  <a:pt x="239" y="144"/>
                </a:cubicBezTo>
                <a:cubicBezTo>
                  <a:pt x="239" y="151"/>
                  <a:pt x="239" y="151"/>
                  <a:pt x="239" y="151"/>
                </a:cubicBezTo>
                <a:cubicBezTo>
                  <a:pt x="239" y="166"/>
                  <a:pt x="239" y="166"/>
                  <a:pt x="239" y="166"/>
                </a:cubicBezTo>
                <a:cubicBezTo>
                  <a:pt x="254" y="166"/>
                  <a:pt x="254" y="166"/>
                  <a:pt x="254" y="166"/>
                </a:cubicBezTo>
                <a:cubicBezTo>
                  <a:pt x="261" y="166"/>
                  <a:pt x="261" y="166"/>
                  <a:pt x="261" y="166"/>
                </a:cubicBezTo>
                <a:cubicBezTo>
                  <a:pt x="269" y="166"/>
                  <a:pt x="269" y="166"/>
                  <a:pt x="269" y="166"/>
                </a:cubicBezTo>
                <a:cubicBezTo>
                  <a:pt x="277" y="166"/>
                  <a:pt x="284" y="173"/>
                  <a:pt x="284" y="181"/>
                </a:cubicBezTo>
                <a:lnTo>
                  <a:pt x="284" y="189"/>
                </a:ln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6615404" y="4409829"/>
            <a:ext cx="5419339" cy="2031325"/>
          </a:xfrm>
          <a:prstGeom prst="rect">
            <a:avLst/>
          </a:prstGeom>
          <a:noFill/>
        </p:spPr>
        <p:txBody>
          <a:bodyPr wrap="square" rtlCol="0">
            <a:spAutoFit/>
          </a:bodyPr>
          <a:lstStyle/>
          <a:p>
            <a:r>
              <a:rPr lang="en-US" dirty="0" smtClean="0"/>
              <a:t>“Health care costs are so outrageous that my family can’t afford health care, and because I work 3 jobs to pay the bills I do not qualify for deductions of assistance in costs.  Therefore we go without healthcare unless it is an emergency, and then I end up paying for that for years.  I’m still paying on the birthing costs of my son who is now 13 years old.”</a:t>
            </a:r>
            <a:endParaRPr lang="en-US" dirty="0"/>
          </a:p>
        </p:txBody>
      </p:sp>
    </p:spTree>
    <p:extLst>
      <p:ext uri="{BB962C8B-B14F-4D97-AF65-F5344CB8AC3E}">
        <p14:creationId xmlns:p14="http://schemas.microsoft.com/office/powerpoint/2010/main" val="4026760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Security</a:t>
            </a:r>
            <a:endParaRPr lang="en-US" dirty="0"/>
          </a:p>
        </p:txBody>
      </p:sp>
      <p:sp>
        <p:nvSpPr>
          <p:cNvPr id="3" name="Content Placeholder 2"/>
          <p:cNvSpPr>
            <a:spLocks noGrp="1"/>
          </p:cNvSpPr>
          <p:nvPr>
            <p:ph sz="half" idx="1"/>
          </p:nvPr>
        </p:nvSpPr>
        <p:spPr>
          <a:xfrm>
            <a:off x="797340" y="1886515"/>
            <a:ext cx="5181600" cy="4582339"/>
          </a:xfrm>
        </p:spPr>
        <p:txBody>
          <a:bodyPr>
            <a:normAutofit/>
          </a:bodyPr>
          <a:lstStyle/>
          <a:p>
            <a:pPr marL="0" indent="0" fontAlgn="b">
              <a:buNone/>
            </a:pPr>
            <a:endParaRPr lang="en-US" sz="2800" dirty="0" smtClean="0"/>
          </a:p>
          <a:p>
            <a:pPr marL="0" indent="0" fontAlgn="b">
              <a:buNone/>
            </a:pPr>
            <a:r>
              <a:rPr lang="en-US" sz="2800" dirty="0" smtClean="0"/>
              <a:t>Financial </a:t>
            </a:r>
            <a:r>
              <a:rPr lang="en-US" sz="2800" dirty="0"/>
              <a:t>security </a:t>
            </a:r>
            <a:r>
              <a:rPr lang="en-US" sz="2800" dirty="0" smtClean="0"/>
              <a:t>is not worrying </a:t>
            </a:r>
            <a:r>
              <a:rPr lang="en-US" sz="2800" dirty="0"/>
              <a:t>about your income being enough to cover your expenses. It also means that you have enough money saved to cover emergencies and your future financial goals.  </a:t>
            </a:r>
          </a:p>
        </p:txBody>
      </p:sp>
      <p:sp>
        <p:nvSpPr>
          <p:cNvPr id="4" name="TextBox 3"/>
          <p:cNvSpPr txBox="1"/>
          <p:nvPr/>
        </p:nvSpPr>
        <p:spPr>
          <a:xfrm>
            <a:off x="6859896" y="1819146"/>
            <a:ext cx="4695825" cy="1631216"/>
          </a:xfrm>
          <a:prstGeom prst="rect">
            <a:avLst/>
          </a:prstGeom>
          <a:noFill/>
        </p:spPr>
        <p:txBody>
          <a:bodyPr wrap="square" rtlCol="0">
            <a:spAutoFit/>
          </a:bodyPr>
          <a:lstStyle/>
          <a:p>
            <a:r>
              <a:rPr lang="en-US" sz="2000" dirty="0" smtClean="0"/>
              <a:t>“A living wage is the biggest unmet need. Working parents and singles parents cannot meet the needs of their families, even when they work one or often more jobs, because wages are so low.”</a:t>
            </a:r>
            <a:endParaRPr lang="en-US" sz="2000" dirty="0"/>
          </a:p>
        </p:txBody>
      </p:sp>
      <p:grpSp>
        <p:nvGrpSpPr>
          <p:cNvPr id="7" name="Group 6" descr="icon of a piggie bank"/>
          <p:cNvGrpSpPr/>
          <p:nvPr/>
        </p:nvGrpSpPr>
        <p:grpSpPr>
          <a:xfrm>
            <a:off x="7907645" y="3650403"/>
            <a:ext cx="2089912" cy="1384416"/>
            <a:chOff x="8713788" y="361950"/>
            <a:chExt cx="1306513" cy="912813"/>
          </a:xfrm>
          <a:solidFill>
            <a:srgbClr val="003865"/>
          </a:solidFill>
        </p:grpSpPr>
        <p:sp>
          <p:nvSpPr>
            <p:cNvPr id="8" name="Freeform 61"/>
            <p:cNvSpPr>
              <a:spLocks/>
            </p:cNvSpPr>
            <p:nvPr/>
          </p:nvSpPr>
          <p:spPr bwMode="auto">
            <a:xfrm>
              <a:off x="9466263" y="828675"/>
              <a:ext cx="60325" cy="61913"/>
            </a:xfrm>
            <a:custGeom>
              <a:avLst/>
              <a:gdLst>
                <a:gd name="T0" fmla="*/ 0 w 20"/>
                <a:gd name="T1" fmla="*/ 20 h 20"/>
                <a:gd name="T2" fmla="*/ 10 w 20"/>
                <a:gd name="T3" fmla="*/ 20 h 20"/>
                <a:gd name="T4" fmla="*/ 20 w 20"/>
                <a:gd name="T5" fmla="*/ 10 h 20"/>
                <a:gd name="T6" fmla="*/ 10 w 20"/>
                <a:gd name="T7" fmla="*/ 0 h 20"/>
                <a:gd name="T8" fmla="*/ 0 w 20"/>
                <a:gd name="T9" fmla="*/ 0 h 20"/>
                <a:gd name="T10" fmla="*/ 0 w 20"/>
                <a:gd name="T11" fmla="*/ 20 h 20"/>
              </a:gdLst>
              <a:ahLst/>
              <a:cxnLst>
                <a:cxn ang="0">
                  <a:pos x="T0" y="T1"/>
                </a:cxn>
                <a:cxn ang="0">
                  <a:pos x="T2" y="T3"/>
                </a:cxn>
                <a:cxn ang="0">
                  <a:pos x="T4" y="T5"/>
                </a:cxn>
                <a:cxn ang="0">
                  <a:pos x="T6" y="T7"/>
                </a:cxn>
                <a:cxn ang="0">
                  <a:pos x="T8" y="T9"/>
                </a:cxn>
                <a:cxn ang="0">
                  <a:pos x="T10" y="T11"/>
                </a:cxn>
              </a:cxnLst>
              <a:rect l="0" t="0" r="r" b="b"/>
              <a:pathLst>
                <a:path w="20" h="20">
                  <a:moveTo>
                    <a:pt x="0" y="20"/>
                  </a:moveTo>
                  <a:cubicBezTo>
                    <a:pt x="10" y="20"/>
                    <a:pt x="10" y="20"/>
                    <a:pt x="10" y="20"/>
                  </a:cubicBezTo>
                  <a:cubicBezTo>
                    <a:pt x="15" y="20"/>
                    <a:pt x="20" y="16"/>
                    <a:pt x="20" y="10"/>
                  </a:cubicBezTo>
                  <a:cubicBezTo>
                    <a:pt x="20" y="5"/>
                    <a:pt x="15" y="0"/>
                    <a:pt x="10" y="0"/>
                  </a:cubicBezTo>
                  <a:cubicBezTo>
                    <a:pt x="0" y="0"/>
                    <a:pt x="0" y="0"/>
                    <a:pt x="0" y="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2"/>
            <p:cNvSpPr>
              <a:spLocks/>
            </p:cNvSpPr>
            <p:nvPr/>
          </p:nvSpPr>
          <p:spPr bwMode="auto">
            <a:xfrm>
              <a:off x="9315451" y="677863"/>
              <a:ext cx="60325" cy="63500"/>
            </a:xfrm>
            <a:custGeom>
              <a:avLst/>
              <a:gdLst>
                <a:gd name="T0" fmla="*/ 0 w 20"/>
                <a:gd name="T1" fmla="*/ 10 h 21"/>
                <a:gd name="T2" fmla="*/ 10 w 20"/>
                <a:gd name="T3" fmla="*/ 21 h 21"/>
                <a:gd name="T4" fmla="*/ 20 w 20"/>
                <a:gd name="T5" fmla="*/ 21 h 21"/>
                <a:gd name="T6" fmla="*/ 20 w 20"/>
                <a:gd name="T7" fmla="*/ 0 h 21"/>
                <a:gd name="T8" fmla="*/ 10 w 20"/>
                <a:gd name="T9" fmla="*/ 0 h 21"/>
                <a:gd name="T10" fmla="*/ 0 w 20"/>
                <a:gd name="T11" fmla="*/ 10 h 21"/>
              </a:gdLst>
              <a:ahLst/>
              <a:cxnLst>
                <a:cxn ang="0">
                  <a:pos x="T0" y="T1"/>
                </a:cxn>
                <a:cxn ang="0">
                  <a:pos x="T2" y="T3"/>
                </a:cxn>
                <a:cxn ang="0">
                  <a:pos x="T4" y="T5"/>
                </a:cxn>
                <a:cxn ang="0">
                  <a:pos x="T6" y="T7"/>
                </a:cxn>
                <a:cxn ang="0">
                  <a:pos x="T8" y="T9"/>
                </a:cxn>
                <a:cxn ang="0">
                  <a:pos x="T10" y="T11"/>
                </a:cxn>
              </a:cxnLst>
              <a:rect l="0" t="0" r="r" b="b"/>
              <a:pathLst>
                <a:path w="20" h="21">
                  <a:moveTo>
                    <a:pt x="0" y="10"/>
                  </a:moveTo>
                  <a:cubicBezTo>
                    <a:pt x="0" y="16"/>
                    <a:pt x="4" y="21"/>
                    <a:pt x="10" y="21"/>
                  </a:cubicBezTo>
                  <a:cubicBezTo>
                    <a:pt x="20" y="21"/>
                    <a:pt x="20" y="21"/>
                    <a:pt x="20" y="21"/>
                  </a:cubicBezTo>
                  <a:cubicBezTo>
                    <a:pt x="20" y="0"/>
                    <a:pt x="20" y="0"/>
                    <a:pt x="20" y="0"/>
                  </a:cubicBezTo>
                  <a:cubicBezTo>
                    <a:pt x="10" y="0"/>
                    <a:pt x="10" y="0"/>
                    <a:pt x="10" y="0"/>
                  </a:cubicBezTo>
                  <a:cubicBezTo>
                    <a:pt x="4" y="0"/>
                    <a:pt x="0" y="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3"/>
            <p:cNvSpPr>
              <a:spLocks noEditPoints="1"/>
            </p:cNvSpPr>
            <p:nvPr/>
          </p:nvSpPr>
          <p:spPr bwMode="auto">
            <a:xfrm>
              <a:off x="8713788" y="361950"/>
              <a:ext cx="1306513" cy="912813"/>
            </a:xfrm>
            <a:custGeom>
              <a:avLst/>
              <a:gdLst>
                <a:gd name="T0" fmla="*/ 403 w 432"/>
                <a:gd name="T1" fmla="*/ 74 h 301"/>
                <a:gd name="T2" fmla="*/ 379 w 432"/>
                <a:gd name="T3" fmla="*/ 72 h 301"/>
                <a:gd name="T4" fmla="*/ 247 w 432"/>
                <a:gd name="T5" fmla="*/ 24 h 301"/>
                <a:gd name="T6" fmla="*/ 102 w 432"/>
                <a:gd name="T7" fmla="*/ 2 h 301"/>
                <a:gd name="T8" fmla="*/ 38 w 432"/>
                <a:gd name="T9" fmla="*/ 98 h 301"/>
                <a:gd name="T10" fmla="*/ 11 w 432"/>
                <a:gd name="T11" fmla="*/ 193 h 301"/>
                <a:gd name="T12" fmla="*/ 75 w 432"/>
                <a:gd name="T13" fmla="*/ 224 h 301"/>
                <a:gd name="T14" fmla="*/ 122 w 432"/>
                <a:gd name="T15" fmla="*/ 250 h 301"/>
                <a:gd name="T16" fmla="*/ 147 w 432"/>
                <a:gd name="T17" fmla="*/ 301 h 301"/>
                <a:gd name="T18" fmla="*/ 186 w 432"/>
                <a:gd name="T19" fmla="*/ 298 h 301"/>
                <a:gd name="T20" fmla="*/ 289 w 432"/>
                <a:gd name="T21" fmla="*/ 270 h 301"/>
                <a:gd name="T22" fmla="*/ 313 w 432"/>
                <a:gd name="T23" fmla="*/ 301 h 301"/>
                <a:gd name="T24" fmla="*/ 359 w 432"/>
                <a:gd name="T25" fmla="*/ 292 h 301"/>
                <a:gd name="T26" fmla="*/ 418 w 432"/>
                <a:gd name="T27" fmla="*/ 158 h 301"/>
                <a:gd name="T28" fmla="*/ 418 w 432"/>
                <a:gd name="T29" fmla="*/ 102 h 301"/>
                <a:gd name="T30" fmla="*/ 411 w 432"/>
                <a:gd name="T31" fmla="*/ 78 h 301"/>
                <a:gd name="T32" fmla="*/ 427 w 432"/>
                <a:gd name="T33" fmla="*/ 102 h 301"/>
                <a:gd name="T34" fmla="*/ 411 w 432"/>
                <a:gd name="T35" fmla="*/ 69 h 301"/>
                <a:gd name="T36" fmla="*/ 71 w 432"/>
                <a:gd name="T37" fmla="*/ 112 h 301"/>
                <a:gd name="T38" fmla="*/ 94 w 432"/>
                <a:gd name="T39" fmla="*/ 112 h 301"/>
                <a:gd name="T40" fmla="*/ 259 w 432"/>
                <a:gd name="T41" fmla="*/ 125 h 301"/>
                <a:gd name="T42" fmla="*/ 259 w 432"/>
                <a:gd name="T43" fmla="*/ 204 h 301"/>
                <a:gd name="T44" fmla="*/ 249 w 432"/>
                <a:gd name="T45" fmla="*/ 229 h 301"/>
                <a:gd name="T46" fmla="*/ 219 w 432"/>
                <a:gd name="T47" fmla="*/ 204 h 301"/>
                <a:gd name="T48" fmla="*/ 169 w 432"/>
                <a:gd name="T49" fmla="*/ 164 h 301"/>
                <a:gd name="T50" fmla="*/ 209 w 432"/>
                <a:gd name="T51" fmla="*/ 174 h 301"/>
                <a:gd name="T52" fmla="*/ 219 w 432"/>
                <a:gd name="T53" fmla="*/ 154 h 301"/>
                <a:gd name="T54" fmla="*/ 169 w 432"/>
                <a:gd name="T55" fmla="*/ 114 h 301"/>
                <a:gd name="T56" fmla="*/ 219 w 432"/>
                <a:gd name="T57" fmla="*/ 75 h 301"/>
                <a:gd name="T58" fmla="*/ 249 w 432"/>
                <a:gd name="T59" fmla="*/ 50 h 301"/>
                <a:gd name="T60" fmla="*/ 259 w 432"/>
                <a:gd name="T61" fmla="*/ 75 h 301"/>
                <a:gd name="T62" fmla="*/ 269 w 432"/>
                <a:gd name="T63" fmla="*/ 114 h 301"/>
                <a:gd name="T64" fmla="*/ 249 w 432"/>
                <a:gd name="T65" fmla="*/ 104 h 301"/>
                <a:gd name="T66" fmla="*/ 259 w 432"/>
                <a:gd name="T67" fmla="*/ 125 h 301"/>
                <a:gd name="T68" fmla="*/ 395 w 432"/>
                <a:gd name="T69" fmla="*/ 90 h 301"/>
                <a:gd name="T70" fmla="*/ 386 w 432"/>
                <a:gd name="T71" fmla="*/ 78 h 301"/>
                <a:gd name="T72" fmla="*/ 391 w 432"/>
                <a:gd name="T73" fmla="*/ 78 h 301"/>
                <a:gd name="T74" fmla="*/ 398 w 432"/>
                <a:gd name="T75" fmla="*/ 81 h 301"/>
                <a:gd name="T76" fmla="*/ 408 w 432"/>
                <a:gd name="T77" fmla="*/ 109 h 301"/>
                <a:gd name="T78" fmla="*/ 406 w 432"/>
                <a:gd name="T79" fmla="*/ 106 h 301"/>
                <a:gd name="T80" fmla="*/ 404 w 432"/>
                <a:gd name="T81" fmla="*/ 91 h 301"/>
                <a:gd name="T82" fmla="*/ 407 w 432"/>
                <a:gd name="T83" fmla="*/ 91 h 301"/>
                <a:gd name="T84" fmla="*/ 408 w 432"/>
                <a:gd name="T85" fmla="*/ 10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301">
                  <a:moveTo>
                    <a:pt x="411" y="69"/>
                  </a:moveTo>
                  <a:cubicBezTo>
                    <a:pt x="408" y="69"/>
                    <a:pt x="405" y="71"/>
                    <a:pt x="403" y="74"/>
                  </a:cubicBezTo>
                  <a:cubicBezTo>
                    <a:pt x="399" y="71"/>
                    <a:pt x="394" y="69"/>
                    <a:pt x="389" y="69"/>
                  </a:cubicBezTo>
                  <a:cubicBezTo>
                    <a:pt x="385" y="69"/>
                    <a:pt x="382" y="70"/>
                    <a:pt x="379" y="72"/>
                  </a:cubicBezTo>
                  <a:cubicBezTo>
                    <a:pt x="363" y="57"/>
                    <a:pt x="344" y="46"/>
                    <a:pt x="323" y="39"/>
                  </a:cubicBezTo>
                  <a:cubicBezTo>
                    <a:pt x="300" y="30"/>
                    <a:pt x="274" y="25"/>
                    <a:pt x="247" y="24"/>
                  </a:cubicBezTo>
                  <a:cubicBezTo>
                    <a:pt x="195" y="22"/>
                    <a:pt x="161" y="33"/>
                    <a:pt x="159" y="28"/>
                  </a:cubicBezTo>
                  <a:cubicBezTo>
                    <a:pt x="157" y="21"/>
                    <a:pt x="144" y="12"/>
                    <a:pt x="102" y="2"/>
                  </a:cubicBezTo>
                  <a:cubicBezTo>
                    <a:pt x="91" y="0"/>
                    <a:pt x="95" y="37"/>
                    <a:pt x="95" y="37"/>
                  </a:cubicBezTo>
                  <a:cubicBezTo>
                    <a:pt x="39" y="65"/>
                    <a:pt x="50" y="90"/>
                    <a:pt x="38" y="98"/>
                  </a:cubicBezTo>
                  <a:cubicBezTo>
                    <a:pt x="33" y="101"/>
                    <a:pt x="0" y="108"/>
                    <a:pt x="0" y="108"/>
                  </a:cubicBezTo>
                  <a:cubicBezTo>
                    <a:pt x="11" y="193"/>
                    <a:pt x="11" y="193"/>
                    <a:pt x="11" y="193"/>
                  </a:cubicBezTo>
                  <a:cubicBezTo>
                    <a:pt x="19" y="193"/>
                    <a:pt x="30" y="193"/>
                    <a:pt x="41" y="198"/>
                  </a:cubicBezTo>
                  <a:cubicBezTo>
                    <a:pt x="56" y="204"/>
                    <a:pt x="60" y="213"/>
                    <a:pt x="75" y="224"/>
                  </a:cubicBezTo>
                  <a:cubicBezTo>
                    <a:pt x="96" y="241"/>
                    <a:pt x="105" y="237"/>
                    <a:pt x="116" y="245"/>
                  </a:cubicBezTo>
                  <a:cubicBezTo>
                    <a:pt x="118" y="246"/>
                    <a:pt x="120" y="248"/>
                    <a:pt x="122" y="250"/>
                  </a:cubicBezTo>
                  <a:cubicBezTo>
                    <a:pt x="122" y="250"/>
                    <a:pt x="138" y="287"/>
                    <a:pt x="142" y="298"/>
                  </a:cubicBezTo>
                  <a:cubicBezTo>
                    <a:pt x="143" y="300"/>
                    <a:pt x="145" y="301"/>
                    <a:pt x="147" y="301"/>
                  </a:cubicBezTo>
                  <a:cubicBezTo>
                    <a:pt x="181" y="301"/>
                    <a:pt x="181" y="301"/>
                    <a:pt x="181" y="301"/>
                  </a:cubicBezTo>
                  <a:cubicBezTo>
                    <a:pt x="183" y="301"/>
                    <a:pt x="185" y="300"/>
                    <a:pt x="186" y="298"/>
                  </a:cubicBezTo>
                  <a:cubicBezTo>
                    <a:pt x="190" y="291"/>
                    <a:pt x="200" y="274"/>
                    <a:pt x="209" y="267"/>
                  </a:cubicBezTo>
                  <a:cubicBezTo>
                    <a:pt x="221" y="258"/>
                    <a:pt x="274" y="260"/>
                    <a:pt x="289" y="270"/>
                  </a:cubicBezTo>
                  <a:cubicBezTo>
                    <a:pt x="300" y="277"/>
                    <a:pt x="302" y="285"/>
                    <a:pt x="304" y="293"/>
                  </a:cubicBezTo>
                  <a:cubicBezTo>
                    <a:pt x="305" y="298"/>
                    <a:pt x="309" y="301"/>
                    <a:pt x="313" y="301"/>
                  </a:cubicBezTo>
                  <a:cubicBezTo>
                    <a:pt x="344" y="301"/>
                    <a:pt x="344" y="301"/>
                    <a:pt x="344" y="301"/>
                  </a:cubicBezTo>
                  <a:cubicBezTo>
                    <a:pt x="350" y="301"/>
                    <a:pt x="356" y="297"/>
                    <a:pt x="359" y="292"/>
                  </a:cubicBezTo>
                  <a:cubicBezTo>
                    <a:pt x="365" y="278"/>
                    <a:pt x="369" y="262"/>
                    <a:pt x="384" y="240"/>
                  </a:cubicBezTo>
                  <a:cubicBezTo>
                    <a:pt x="393" y="226"/>
                    <a:pt x="417" y="206"/>
                    <a:pt x="418" y="158"/>
                  </a:cubicBezTo>
                  <a:cubicBezTo>
                    <a:pt x="418" y="145"/>
                    <a:pt x="417" y="132"/>
                    <a:pt x="413" y="120"/>
                  </a:cubicBezTo>
                  <a:cubicBezTo>
                    <a:pt x="416" y="115"/>
                    <a:pt x="418" y="109"/>
                    <a:pt x="418" y="102"/>
                  </a:cubicBezTo>
                  <a:cubicBezTo>
                    <a:pt x="418" y="93"/>
                    <a:pt x="415" y="85"/>
                    <a:pt x="409" y="79"/>
                  </a:cubicBezTo>
                  <a:cubicBezTo>
                    <a:pt x="410" y="78"/>
                    <a:pt x="411" y="78"/>
                    <a:pt x="411" y="78"/>
                  </a:cubicBezTo>
                  <a:cubicBezTo>
                    <a:pt x="414" y="78"/>
                    <a:pt x="422" y="85"/>
                    <a:pt x="423" y="98"/>
                  </a:cubicBezTo>
                  <a:cubicBezTo>
                    <a:pt x="423" y="100"/>
                    <a:pt x="425" y="102"/>
                    <a:pt x="427" y="102"/>
                  </a:cubicBezTo>
                  <a:cubicBezTo>
                    <a:pt x="430" y="102"/>
                    <a:pt x="432" y="100"/>
                    <a:pt x="432" y="97"/>
                  </a:cubicBezTo>
                  <a:cubicBezTo>
                    <a:pt x="431" y="83"/>
                    <a:pt x="422" y="69"/>
                    <a:pt x="411" y="69"/>
                  </a:cubicBezTo>
                  <a:close/>
                  <a:moveTo>
                    <a:pt x="83" y="123"/>
                  </a:moveTo>
                  <a:cubicBezTo>
                    <a:pt x="77" y="123"/>
                    <a:pt x="71" y="118"/>
                    <a:pt x="71" y="112"/>
                  </a:cubicBezTo>
                  <a:cubicBezTo>
                    <a:pt x="71" y="106"/>
                    <a:pt x="77" y="100"/>
                    <a:pt x="83" y="100"/>
                  </a:cubicBezTo>
                  <a:cubicBezTo>
                    <a:pt x="89" y="100"/>
                    <a:pt x="94" y="106"/>
                    <a:pt x="94" y="112"/>
                  </a:cubicBezTo>
                  <a:cubicBezTo>
                    <a:pt x="94" y="118"/>
                    <a:pt x="89" y="123"/>
                    <a:pt x="83" y="123"/>
                  </a:cubicBezTo>
                  <a:close/>
                  <a:moveTo>
                    <a:pt x="259" y="125"/>
                  </a:moveTo>
                  <a:cubicBezTo>
                    <a:pt x="280" y="125"/>
                    <a:pt x="298" y="142"/>
                    <a:pt x="298" y="164"/>
                  </a:cubicBezTo>
                  <a:cubicBezTo>
                    <a:pt x="298" y="186"/>
                    <a:pt x="280" y="204"/>
                    <a:pt x="259" y="204"/>
                  </a:cubicBezTo>
                  <a:cubicBezTo>
                    <a:pt x="249" y="204"/>
                    <a:pt x="249" y="204"/>
                    <a:pt x="249" y="204"/>
                  </a:cubicBezTo>
                  <a:cubicBezTo>
                    <a:pt x="249" y="229"/>
                    <a:pt x="249" y="229"/>
                    <a:pt x="249" y="229"/>
                  </a:cubicBezTo>
                  <a:cubicBezTo>
                    <a:pt x="219" y="229"/>
                    <a:pt x="219" y="229"/>
                    <a:pt x="219" y="229"/>
                  </a:cubicBezTo>
                  <a:cubicBezTo>
                    <a:pt x="219" y="204"/>
                    <a:pt x="219" y="204"/>
                    <a:pt x="219" y="204"/>
                  </a:cubicBezTo>
                  <a:cubicBezTo>
                    <a:pt x="209" y="204"/>
                    <a:pt x="209" y="204"/>
                    <a:pt x="209" y="204"/>
                  </a:cubicBezTo>
                  <a:cubicBezTo>
                    <a:pt x="187" y="204"/>
                    <a:pt x="169" y="186"/>
                    <a:pt x="169" y="164"/>
                  </a:cubicBezTo>
                  <a:cubicBezTo>
                    <a:pt x="199" y="164"/>
                    <a:pt x="199" y="164"/>
                    <a:pt x="199" y="164"/>
                  </a:cubicBezTo>
                  <a:cubicBezTo>
                    <a:pt x="199" y="170"/>
                    <a:pt x="203" y="174"/>
                    <a:pt x="209" y="174"/>
                  </a:cubicBezTo>
                  <a:cubicBezTo>
                    <a:pt x="219" y="174"/>
                    <a:pt x="219" y="174"/>
                    <a:pt x="219" y="174"/>
                  </a:cubicBezTo>
                  <a:cubicBezTo>
                    <a:pt x="219" y="154"/>
                    <a:pt x="219" y="154"/>
                    <a:pt x="219" y="154"/>
                  </a:cubicBezTo>
                  <a:cubicBezTo>
                    <a:pt x="209" y="154"/>
                    <a:pt x="209" y="154"/>
                    <a:pt x="209" y="154"/>
                  </a:cubicBezTo>
                  <a:cubicBezTo>
                    <a:pt x="187" y="154"/>
                    <a:pt x="169" y="136"/>
                    <a:pt x="169" y="114"/>
                  </a:cubicBezTo>
                  <a:cubicBezTo>
                    <a:pt x="169" y="93"/>
                    <a:pt x="187" y="75"/>
                    <a:pt x="209" y="75"/>
                  </a:cubicBezTo>
                  <a:cubicBezTo>
                    <a:pt x="219" y="75"/>
                    <a:pt x="219" y="75"/>
                    <a:pt x="219" y="75"/>
                  </a:cubicBezTo>
                  <a:cubicBezTo>
                    <a:pt x="219" y="50"/>
                    <a:pt x="219" y="50"/>
                    <a:pt x="219" y="50"/>
                  </a:cubicBezTo>
                  <a:cubicBezTo>
                    <a:pt x="249" y="50"/>
                    <a:pt x="249" y="50"/>
                    <a:pt x="249" y="50"/>
                  </a:cubicBezTo>
                  <a:cubicBezTo>
                    <a:pt x="249" y="75"/>
                    <a:pt x="249" y="75"/>
                    <a:pt x="249" y="75"/>
                  </a:cubicBezTo>
                  <a:cubicBezTo>
                    <a:pt x="259" y="75"/>
                    <a:pt x="259" y="75"/>
                    <a:pt x="259" y="75"/>
                  </a:cubicBezTo>
                  <a:cubicBezTo>
                    <a:pt x="280" y="75"/>
                    <a:pt x="298" y="93"/>
                    <a:pt x="298" y="114"/>
                  </a:cubicBezTo>
                  <a:cubicBezTo>
                    <a:pt x="269" y="114"/>
                    <a:pt x="269" y="114"/>
                    <a:pt x="269" y="114"/>
                  </a:cubicBezTo>
                  <a:cubicBezTo>
                    <a:pt x="269" y="109"/>
                    <a:pt x="264" y="104"/>
                    <a:pt x="259" y="104"/>
                  </a:cubicBezTo>
                  <a:cubicBezTo>
                    <a:pt x="249" y="104"/>
                    <a:pt x="249" y="104"/>
                    <a:pt x="249" y="104"/>
                  </a:cubicBezTo>
                  <a:cubicBezTo>
                    <a:pt x="249" y="125"/>
                    <a:pt x="249" y="125"/>
                    <a:pt x="249" y="125"/>
                  </a:cubicBezTo>
                  <a:lnTo>
                    <a:pt x="259" y="125"/>
                  </a:lnTo>
                  <a:close/>
                  <a:moveTo>
                    <a:pt x="396" y="85"/>
                  </a:moveTo>
                  <a:cubicBezTo>
                    <a:pt x="396" y="87"/>
                    <a:pt x="396" y="88"/>
                    <a:pt x="395" y="90"/>
                  </a:cubicBezTo>
                  <a:cubicBezTo>
                    <a:pt x="394" y="88"/>
                    <a:pt x="392" y="86"/>
                    <a:pt x="391" y="84"/>
                  </a:cubicBezTo>
                  <a:cubicBezTo>
                    <a:pt x="389" y="82"/>
                    <a:pt x="387" y="80"/>
                    <a:pt x="386" y="78"/>
                  </a:cubicBezTo>
                  <a:cubicBezTo>
                    <a:pt x="387" y="78"/>
                    <a:pt x="388" y="78"/>
                    <a:pt x="389" y="78"/>
                  </a:cubicBezTo>
                  <a:cubicBezTo>
                    <a:pt x="390" y="78"/>
                    <a:pt x="390" y="78"/>
                    <a:pt x="391" y="78"/>
                  </a:cubicBezTo>
                  <a:cubicBezTo>
                    <a:pt x="394" y="79"/>
                    <a:pt x="396" y="79"/>
                    <a:pt x="398" y="81"/>
                  </a:cubicBezTo>
                  <a:cubicBezTo>
                    <a:pt x="398" y="81"/>
                    <a:pt x="398" y="81"/>
                    <a:pt x="398" y="81"/>
                  </a:cubicBezTo>
                  <a:cubicBezTo>
                    <a:pt x="397" y="82"/>
                    <a:pt x="397" y="84"/>
                    <a:pt x="396" y="85"/>
                  </a:cubicBezTo>
                  <a:close/>
                  <a:moveTo>
                    <a:pt x="408" y="109"/>
                  </a:moveTo>
                  <a:cubicBezTo>
                    <a:pt x="408" y="109"/>
                    <a:pt x="408" y="109"/>
                    <a:pt x="408" y="109"/>
                  </a:cubicBezTo>
                  <a:cubicBezTo>
                    <a:pt x="407" y="108"/>
                    <a:pt x="406" y="107"/>
                    <a:pt x="406" y="106"/>
                  </a:cubicBezTo>
                  <a:cubicBezTo>
                    <a:pt x="405" y="104"/>
                    <a:pt x="404" y="103"/>
                    <a:pt x="403" y="101"/>
                  </a:cubicBezTo>
                  <a:cubicBezTo>
                    <a:pt x="403" y="97"/>
                    <a:pt x="404" y="94"/>
                    <a:pt x="404" y="91"/>
                  </a:cubicBezTo>
                  <a:cubicBezTo>
                    <a:pt x="404" y="90"/>
                    <a:pt x="405" y="89"/>
                    <a:pt x="405" y="88"/>
                  </a:cubicBezTo>
                  <a:cubicBezTo>
                    <a:pt x="406" y="89"/>
                    <a:pt x="406" y="90"/>
                    <a:pt x="407" y="91"/>
                  </a:cubicBezTo>
                  <a:cubicBezTo>
                    <a:pt x="408" y="94"/>
                    <a:pt x="409" y="98"/>
                    <a:pt x="409" y="102"/>
                  </a:cubicBezTo>
                  <a:cubicBezTo>
                    <a:pt x="409" y="105"/>
                    <a:pt x="408" y="107"/>
                    <a:pt x="408"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6859895" y="5388748"/>
            <a:ext cx="4695825" cy="1015663"/>
          </a:xfrm>
          <a:prstGeom prst="rect">
            <a:avLst/>
          </a:prstGeom>
          <a:noFill/>
        </p:spPr>
        <p:txBody>
          <a:bodyPr wrap="square" rtlCol="0">
            <a:spAutoFit/>
          </a:bodyPr>
          <a:lstStyle/>
          <a:p>
            <a:r>
              <a:rPr lang="en-US" sz="2000" dirty="0" smtClean="0"/>
              <a:t>“Resources and information on climbing out of cyclical poverty and/or the effects of cyclical poverty on families.”</a:t>
            </a:r>
            <a:endParaRPr lang="en-US" sz="2000" dirty="0"/>
          </a:p>
        </p:txBody>
      </p:sp>
    </p:spTree>
    <p:extLst>
      <p:ext uri="{BB962C8B-B14F-4D97-AF65-F5344CB8AC3E}">
        <p14:creationId xmlns:p14="http://schemas.microsoft.com/office/powerpoint/2010/main" val="607044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Well-Being</a:t>
            </a:r>
            <a:endParaRPr lang="en-US" dirty="0"/>
          </a:p>
        </p:txBody>
      </p:sp>
      <p:sp>
        <p:nvSpPr>
          <p:cNvPr id="7" name="Content Placeholder 2"/>
          <p:cNvSpPr>
            <a:spLocks noGrp="1"/>
          </p:cNvSpPr>
          <p:nvPr>
            <p:ph sz="half" idx="1"/>
          </p:nvPr>
        </p:nvSpPr>
        <p:spPr>
          <a:xfrm>
            <a:off x="797340" y="1513811"/>
            <a:ext cx="10556460" cy="1200466"/>
          </a:xfrm>
        </p:spPr>
        <p:txBody>
          <a:bodyPr>
            <a:normAutofit lnSpcReduction="10000"/>
          </a:bodyPr>
          <a:lstStyle/>
          <a:p>
            <a:pPr marL="0" indent="0" fontAlgn="b">
              <a:buNone/>
            </a:pPr>
            <a:r>
              <a:rPr lang="en-US" dirty="0" smtClean="0"/>
              <a:t>State </a:t>
            </a:r>
            <a:r>
              <a:rPr lang="en-US" dirty="0"/>
              <a:t>of well-being in which every individual realizes his or her own potential, can cope with the normal stresses of life, can work productively and fruitfully, and is able to make a contribution to her or his community.</a:t>
            </a:r>
            <a:endParaRPr lang="en-US" sz="2800" dirty="0"/>
          </a:p>
        </p:txBody>
      </p:sp>
      <p:sp>
        <p:nvSpPr>
          <p:cNvPr id="12" name="Freeform 5" descr="icon of head with a heart inside"/>
          <p:cNvSpPr>
            <a:spLocks noEditPoints="1"/>
          </p:cNvSpPr>
          <p:nvPr/>
        </p:nvSpPr>
        <p:spPr bwMode="auto">
          <a:xfrm>
            <a:off x="1668624" y="2860407"/>
            <a:ext cx="1662405" cy="1749893"/>
          </a:xfrm>
          <a:custGeom>
            <a:avLst/>
            <a:gdLst>
              <a:gd name="T0" fmla="*/ 341 w 444"/>
              <a:gd name="T1" fmla="*/ 274 h 458"/>
              <a:gd name="T2" fmla="*/ 394 w 444"/>
              <a:gd name="T3" fmla="*/ 299 h 458"/>
              <a:gd name="T4" fmla="*/ 410 w 444"/>
              <a:gd name="T5" fmla="*/ 247 h 458"/>
              <a:gd name="T6" fmla="*/ 444 w 444"/>
              <a:gd name="T7" fmla="*/ 243 h 458"/>
              <a:gd name="T8" fmla="*/ 399 w 444"/>
              <a:gd name="T9" fmla="*/ 148 h 458"/>
              <a:gd name="T10" fmla="*/ 148 w 444"/>
              <a:gd name="T11" fmla="*/ 39 h 458"/>
              <a:gd name="T12" fmla="*/ 39 w 444"/>
              <a:gd name="T13" fmla="*/ 290 h 458"/>
              <a:gd name="T14" fmla="*/ 147 w 444"/>
              <a:gd name="T15" fmla="*/ 398 h 458"/>
              <a:gd name="T16" fmla="*/ 147 w 444"/>
              <a:gd name="T17" fmla="*/ 458 h 458"/>
              <a:gd name="T18" fmla="*/ 291 w 444"/>
              <a:gd name="T19" fmla="*/ 458 h 458"/>
              <a:gd name="T20" fmla="*/ 291 w 444"/>
              <a:gd name="T21" fmla="*/ 398 h 458"/>
              <a:gd name="T22" fmla="*/ 381 w 444"/>
              <a:gd name="T23" fmla="*/ 324 h 458"/>
              <a:gd name="T24" fmla="*/ 324 w 444"/>
              <a:gd name="T25" fmla="*/ 295 h 458"/>
              <a:gd name="T26" fmla="*/ 341 w 444"/>
              <a:gd name="T27" fmla="*/ 274 h 458"/>
              <a:gd name="T28" fmla="*/ 172 w 444"/>
              <a:gd name="T29" fmla="*/ 248 h 458"/>
              <a:gd name="T30" fmla="*/ 93 w 444"/>
              <a:gd name="T31" fmla="*/ 150 h 458"/>
              <a:gd name="T32" fmla="*/ 93 w 444"/>
              <a:gd name="T33" fmla="*/ 140 h 458"/>
              <a:gd name="T34" fmla="*/ 127 w 444"/>
              <a:gd name="T35" fmla="*/ 99 h 458"/>
              <a:gd name="T36" fmla="*/ 134 w 444"/>
              <a:gd name="T37" fmla="*/ 98 h 458"/>
              <a:gd name="T38" fmla="*/ 170 w 444"/>
              <a:gd name="T39" fmla="*/ 117 h 458"/>
              <a:gd name="T40" fmla="*/ 172 w 444"/>
              <a:gd name="T41" fmla="*/ 120 h 458"/>
              <a:gd name="T42" fmla="*/ 173 w 444"/>
              <a:gd name="T43" fmla="*/ 117 h 458"/>
              <a:gd name="T44" fmla="*/ 216 w 444"/>
              <a:gd name="T45" fmla="*/ 99 h 458"/>
              <a:gd name="T46" fmla="*/ 250 w 444"/>
              <a:gd name="T47" fmla="*/ 140 h 458"/>
              <a:gd name="T48" fmla="*/ 250 w 444"/>
              <a:gd name="T49" fmla="*/ 149 h 458"/>
              <a:gd name="T50" fmla="*/ 172 w 444"/>
              <a:gd name="T51" fmla="*/ 248 h 458"/>
              <a:gd name="T52" fmla="*/ 316 w 444"/>
              <a:gd name="T53" fmla="*/ 184 h 458"/>
              <a:gd name="T54" fmla="*/ 337 w 444"/>
              <a:gd name="T55" fmla="*/ 163 h 458"/>
              <a:gd name="T56" fmla="*/ 359 w 444"/>
              <a:gd name="T57" fmla="*/ 184 h 458"/>
              <a:gd name="T58" fmla="*/ 337 w 444"/>
              <a:gd name="T59" fmla="*/ 206 h 458"/>
              <a:gd name="T60" fmla="*/ 316 w 444"/>
              <a:gd name="T61" fmla="*/ 18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458">
                <a:moveTo>
                  <a:pt x="341" y="274"/>
                </a:moveTo>
                <a:cubicBezTo>
                  <a:pt x="358" y="288"/>
                  <a:pt x="376" y="296"/>
                  <a:pt x="394" y="299"/>
                </a:cubicBezTo>
                <a:cubicBezTo>
                  <a:pt x="402" y="283"/>
                  <a:pt x="407" y="265"/>
                  <a:pt x="410" y="247"/>
                </a:cubicBezTo>
                <a:cubicBezTo>
                  <a:pt x="444" y="243"/>
                  <a:pt x="444" y="243"/>
                  <a:pt x="444" y="243"/>
                </a:cubicBezTo>
                <a:cubicBezTo>
                  <a:pt x="399" y="148"/>
                  <a:pt x="399" y="148"/>
                  <a:pt x="399" y="148"/>
                </a:cubicBezTo>
                <a:cubicBezTo>
                  <a:pt x="359" y="49"/>
                  <a:pt x="247" y="0"/>
                  <a:pt x="148" y="39"/>
                </a:cubicBezTo>
                <a:cubicBezTo>
                  <a:pt x="49" y="79"/>
                  <a:pt x="0" y="191"/>
                  <a:pt x="39" y="290"/>
                </a:cubicBezTo>
                <a:cubicBezTo>
                  <a:pt x="60" y="341"/>
                  <a:pt x="99" y="379"/>
                  <a:pt x="147" y="398"/>
                </a:cubicBezTo>
                <a:cubicBezTo>
                  <a:pt x="147" y="458"/>
                  <a:pt x="147" y="458"/>
                  <a:pt x="147" y="458"/>
                </a:cubicBezTo>
                <a:cubicBezTo>
                  <a:pt x="291" y="458"/>
                  <a:pt x="291" y="458"/>
                  <a:pt x="291" y="458"/>
                </a:cubicBezTo>
                <a:cubicBezTo>
                  <a:pt x="291" y="398"/>
                  <a:pt x="291" y="398"/>
                  <a:pt x="291" y="398"/>
                </a:cubicBezTo>
                <a:cubicBezTo>
                  <a:pt x="330" y="383"/>
                  <a:pt x="360" y="356"/>
                  <a:pt x="381" y="324"/>
                </a:cubicBezTo>
                <a:cubicBezTo>
                  <a:pt x="362" y="320"/>
                  <a:pt x="343" y="310"/>
                  <a:pt x="324" y="295"/>
                </a:cubicBezTo>
                <a:lnTo>
                  <a:pt x="341" y="274"/>
                </a:lnTo>
                <a:close/>
                <a:moveTo>
                  <a:pt x="172" y="248"/>
                </a:moveTo>
                <a:cubicBezTo>
                  <a:pt x="121" y="212"/>
                  <a:pt x="95" y="180"/>
                  <a:pt x="93" y="150"/>
                </a:cubicBezTo>
                <a:cubicBezTo>
                  <a:pt x="93" y="140"/>
                  <a:pt x="93" y="140"/>
                  <a:pt x="93" y="140"/>
                </a:cubicBezTo>
                <a:cubicBezTo>
                  <a:pt x="95" y="114"/>
                  <a:pt x="112" y="100"/>
                  <a:pt x="127" y="99"/>
                </a:cubicBezTo>
                <a:cubicBezTo>
                  <a:pt x="130" y="98"/>
                  <a:pt x="132" y="98"/>
                  <a:pt x="134" y="98"/>
                </a:cubicBezTo>
                <a:cubicBezTo>
                  <a:pt x="152" y="98"/>
                  <a:pt x="161" y="107"/>
                  <a:pt x="170" y="117"/>
                </a:cubicBezTo>
                <a:cubicBezTo>
                  <a:pt x="172" y="120"/>
                  <a:pt x="172" y="120"/>
                  <a:pt x="172" y="120"/>
                </a:cubicBezTo>
                <a:cubicBezTo>
                  <a:pt x="173" y="117"/>
                  <a:pt x="173" y="117"/>
                  <a:pt x="173" y="117"/>
                </a:cubicBezTo>
                <a:cubicBezTo>
                  <a:pt x="184" y="105"/>
                  <a:pt x="193" y="96"/>
                  <a:pt x="216" y="99"/>
                </a:cubicBezTo>
                <a:cubicBezTo>
                  <a:pt x="231" y="100"/>
                  <a:pt x="248" y="114"/>
                  <a:pt x="250" y="140"/>
                </a:cubicBezTo>
                <a:cubicBezTo>
                  <a:pt x="250" y="149"/>
                  <a:pt x="250" y="149"/>
                  <a:pt x="250" y="149"/>
                </a:cubicBezTo>
                <a:cubicBezTo>
                  <a:pt x="248" y="180"/>
                  <a:pt x="222" y="212"/>
                  <a:pt x="172" y="248"/>
                </a:cubicBezTo>
                <a:close/>
                <a:moveTo>
                  <a:pt x="316" y="184"/>
                </a:moveTo>
                <a:cubicBezTo>
                  <a:pt x="316" y="172"/>
                  <a:pt x="325" y="163"/>
                  <a:pt x="337" y="163"/>
                </a:cubicBezTo>
                <a:cubicBezTo>
                  <a:pt x="349" y="163"/>
                  <a:pt x="359" y="172"/>
                  <a:pt x="359" y="184"/>
                </a:cubicBezTo>
                <a:cubicBezTo>
                  <a:pt x="359" y="196"/>
                  <a:pt x="349" y="206"/>
                  <a:pt x="337" y="206"/>
                </a:cubicBezTo>
                <a:cubicBezTo>
                  <a:pt x="325" y="206"/>
                  <a:pt x="316" y="196"/>
                  <a:pt x="316" y="184"/>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txBox="1">
            <a:spLocks/>
          </p:cNvSpPr>
          <p:nvPr/>
        </p:nvSpPr>
        <p:spPr>
          <a:xfrm>
            <a:off x="1245638" y="4720477"/>
            <a:ext cx="2858057" cy="1217106"/>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spcBef>
                <a:spcPts val="0"/>
              </a:spcBef>
              <a:spcAft>
                <a:spcPts val="0"/>
              </a:spcAft>
              <a:buNone/>
            </a:pPr>
            <a:r>
              <a:rPr lang="en-US" sz="2000" dirty="0" smtClean="0"/>
              <a:t>Positive emotions </a:t>
            </a:r>
          </a:p>
          <a:p>
            <a:pPr marL="228600" lvl="1" indent="0">
              <a:spcBef>
                <a:spcPts val="0"/>
              </a:spcBef>
              <a:spcAft>
                <a:spcPts val="0"/>
              </a:spcAft>
              <a:buNone/>
            </a:pPr>
            <a:r>
              <a:rPr lang="en-US" sz="2000" dirty="0" smtClean="0"/>
              <a:t>Life satisfaction </a:t>
            </a:r>
          </a:p>
          <a:p>
            <a:pPr marL="228600" lvl="1" indent="0">
              <a:spcBef>
                <a:spcPts val="0"/>
              </a:spcBef>
              <a:spcAft>
                <a:spcPts val="0"/>
              </a:spcAft>
              <a:buNone/>
            </a:pPr>
            <a:r>
              <a:rPr lang="en-US" sz="2000" dirty="0" smtClean="0"/>
              <a:t>Happiness</a:t>
            </a:r>
          </a:p>
          <a:p>
            <a:pPr marL="0" indent="0">
              <a:buNone/>
            </a:pPr>
            <a:endParaRPr lang="en-US" dirty="0"/>
          </a:p>
        </p:txBody>
      </p:sp>
      <p:grpSp>
        <p:nvGrpSpPr>
          <p:cNvPr id="13" name="Group 12" descr="icon of family hugging"/>
          <p:cNvGrpSpPr/>
          <p:nvPr/>
        </p:nvGrpSpPr>
        <p:grpSpPr>
          <a:xfrm>
            <a:off x="5000008" y="2849371"/>
            <a:ext cx="1802008" cy="1760929"/>
            <a:chOff x="-4762" y="-1587"/>
            <a:chExt cx="1190625" cy="1223962"/>
          </a:xfrm>
          <a:solidFill>
            <a:srgbClr val="003865"/>
          </a:solidFill>
        </p:grpSpPr>
        <p:sp>
          <p:nvSpPr>
            <p:cNvPr id="14" name="Freeform 1609"/>
            <p:cNvSpPr>
              <a:spLocks noEditPoints="1"/>
            </p:cNvSpPr>
            <p:nvPr/>
          </p:nvSpPr>
          <p:spPr bwMode="auto">
            <a:xfrm>
              <a:off x="-4762" y="69850"/>
              <a:ext cx="1190625" cy="1152525"/>
            </a:xfrm>
            <a:custGeom>
              <a:avLst/>
              <a:gdLst>
                <a:gd name="T0" fmla="*/ 383 w 422"/>
                <a:gd name="T1" fmla="*/ 106 h 409"/>
                <a:gd name="T2" fmla="*/ 379 w 422"/>
                <a:gd name="T3" fmla="*/ 86 h 409"/>
                <a:gd name="T4" fmla="*/ 326 w 422"/>
                <a:gd name="T5" fmla="*/ 36 h 409"/>
                <a:gd name="T6" fmla="*/ 246 w 422"/>
                <a:gd name="T7" fmla="*/ 42 h 409"/>
                <a:gd name="T8" fmla="*/ 233 w 422"/>
                <a:gd name="T9" fmla="*/ 59 h 409"/>
                <a:gd name="T10" fmla="*/ 201 w 422"/>
                <a:gd name="T11" fmla="*/ 61 h 409"/>
                <a:gd name="T12" fmla="*/ 163 w 422"/>
                <a:gd name="T13" fmla="*/ 71 h 409"/>
                <a:gd name="T14" fmla="*/ 24 w 422"/>
                <a:gd name="T15" fmla="*/ 165 h 409"/>
                <a:gd name="T16" fmla="*/ 31 w 422"/>
                <a:gd name="T17" fmla="*/ 185 h 409"/>
                <a:gd name="T18" fmla="*/ 57 w 422"/>
                <a:gd name="T19" fmla="*/ 168 h 409"/>
                <a:gd name="T20" fmla="*/ 77 w 422"/>
                <a:gd name="T21" fmla="*/ 198 h 409"/>
                <a:gd name="T22" fmla="*/ 7 w 422"/>
                <a:gd name="T23" fmla="*/ 242 h 409"/>
                <a:gd name="T24" fmla="*/ 2 w 422"/>
                <a:gd name="T25" fmla="*/ 252 h 409"/>
                <a:gd name="T26" fmla="*/ 55 w 422"/>
                <a:gd name="T27" fmla="*/ 246 h 409"/>
                <a:gd name="T28" fmla="*/ 77 w 422"/>
                <a:gd name="T29" fmla="*/ 224 h 409"/>
                <a:gd name="T30" fmla="*/ 88 w 422"/>
                <a:gd name="T31" fmla="*/ 263 h 409"/>
                <a:gd name="T32" fmla="*/ 54 w 422"/>
                <a:gd name="T33" fmla="*/ 389 h 409"/>
                <a:gd name="T34" fmla="*/ 66 w 422"/>
                <a:gd name="T35" fmla="*/ 404 h 409"/>
                <a:gd name="T36" fmla="*/ 106 w 422"/>
                <a:gd name="T37" fmla="*/ 284 h 409"/>
                <a:gd name="T38" fmla="*/ 120 w 422"/>
                <a:gd name="T39" fmla="*/ 284 h 409"/>
                <a:gd name="T40" fmla="*/ 97 w 422"/>
                <a:gd name="T41" fmla="*/ 403 h 409"/>
                <a:gd name="T42" fmla="*/ 113 w 422"/>
                <a:gd name="T43" fmla="*/ 395 h 409"/>
                <a:gd name="T44" fmla="*/ 146 w 422"/>
                <a:gd name="T45" fmla="*/ 264 h 409"/>
                <a:gd name="T46" fmla="*/ 135 w 422"/>
                <a:gd name="T47" fmla="*/ 216 h 409"/>
                <a:gd name="T48" fmla="*/ 149 w 422"/>
                <a:gd name="T49" fmla="*/ 391 h 409"/>
                <a:gd name="T50" fmla="*/ 164 w 422"/>
                <a:gd name="T51" fmla="*/ 407 h 409"/>
                <a:gd name="T52" fmla="*/ 193 w 422"/>
                <a:gd name="T53" fmla="*/ 218 h 409"/>
                <a:gd name="T54" fmla="*/ 215 w 422"/>
                <a:gd name="T55" fmla="*/ 216 h 409"/>
                <a:gd name="T56" fmla="*/ 215 w 422"/>
                <a:gd name="T57" fmla="*/ 407 h 409"/>
                <a:gd name="T58" fmla="*/ 231 w 422"/>
                <a:gd name="T59" fmla="*/ 393 h 409"/>
                <a:gd name="T60" fmla="*/ 246 w 422"/>
                <a:gd name="T61" fmla="*/ 198 h 409"/>
                <a:gd name="T62" fmla="*/ 247 w 422"/>
                <a:gd name="T63" fmla="*/ 117 h 409"/>
                <a:gd name="T64" fmla="*/ 259 w 422"/>
                <a:gd name="T65" fmla="*/ 124 h 409"/>
                <a:gd name="T66" fmla="*/ 258 w 422"/>
                <a:gd name="T67" fmla="*/ 195 h 409"/>
                <a:gd name="T68" fmla="*/ 264 w 422"/>
                <a:gd name="T69" fmla="*/ 392 h 409"/>
                <a:gd name="T70" fmla="*/ 294 w 422"/>
                <a:gd name="T71" fmla="*/ 392 h 409"/>
                <a:gd name="T72" fmla="*/ 295 w 422"/>
                <a:gd name="T73" fmla="*/ 234 h 409"/>
                <a:gd name="T74" fmla="*/ 306 w 422"/>
                <a:gd name="T75" fmla="*/ 295 h 409"/>
                <a:gd name="T76" fmla="*/ 340 w 422"/>
                <a:gd name="T77" fmla="*/ 391 h 409"/>
                <a:gd name="T78" fmla="*/ 360 w 422"/>
                <a:gd name="T79" fmla="*/ 400 h 409"/>
                <a:gd name="T80" fmla="*/ 336 w 422"/>
                <a:gd name="T81" fmla="*/ 293 h 409"/>
                <a:gd name="T82" fmla="*/ 350 w 422"/>
                <a:gd name="T83" fmla="*/ 197 h 409"/>
                <a:gd name="T84" fmla="*/ 352 w 422"/>
                <a:gd name="T85" fmla="*/ 126 h 409"/>
                <a:gd name="T86" fmla="*/ 393 w 422"/>
                <a:gd name="T87" fmla="*/ 137 h 409"/>
                <a:gd name="T88" fmla="*/ 356 w 422"/>
                <a:gd name="T89" fmla="*/ 203 h 409"/>
                <a:gd name="T90" fmla="*/ 373 w 422"/>
                <a:gd name="T91" fmla="*/ 202 h 409"/>
                <a:gd name="T92" fmla="*/ 421 w 422"/>
                <a:gd name="T93" fmla="*/ 130 h 409"/>
                <a:gd name="T94" fmla="*/ 240 w 422"/>
                <a:gd name="T95" fmla="*/ 82 h 409"/>
                <a:gd name="T96" fmla="*/ 244 w 422"/>
                <a:gd name="T97" fmla="*/ 93 h 409"/>
                <a:gd name="T98" fmla="*/ 90 w 422"/>
                <a:gd name="T99" fmla="*/ 196 h 409"/>
                <a:gd name="T100" fmla="*/ 84 w 422"/>
                <a:gd name="T101" fmla="*/ 196 h 409"/>
                <a:gd name="T102" fmla="*/ 128 w 422"/>
                <a:gd name="T103" fmla="*/ 196 h 409"/>
                <a:gd name="T104" fmla="*/ 109 w 422"/>
                <a:gd name="T105" fmla="*/ 191 h 409"/>
                <a:gd name="T106" fmla="*/ 107 w 422"/>
                <a:gd name="T107" fmla="*/ 131 h 409"/>
                <a:gd name="T108" fmla="*/ 148 w 422"/>
                <a:gd name="T109" fmla="*/ 107 h 409"/>
                <a:gd name="T110" fmla="*/ 133 w 422"/>
                <a:gd name="T111" fmla="*/ 141 h 409"/>
                <a:gd name="T112" fmla="*/ 137 w 422"/>
                <a:gd name="T113" fmla="*/ 163 h 409"/>
                <a:gd name="T114" fmla="*/ 152 w 422"/>
                <a:gd name="T115" fmla="*/ 20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2" h="409">
                  <a:moveTo>
                    <a:pt x="415" y="122"/>
                  </a:moveTo>
                  <a:cubicBezTo>
                    <a:pt x="383" y="106"/>
                    <a:pt x="383" y="106"/>
                    <a:pt x="383" y="106"/>
                  </a:cubicBezTo>
                  <a:cubicBezTo>
                    <a:pt x="386" y="104"/>
                    <a:pt x="388" y="101"/>
                    <a:pt x="389" y="97"/>
                  </a:cubicBezTo>
                  <a:cubicBezTo>
                    <a:pt x="389" y="92"/>
                    <a:pt x="385" y="87"/>
                    <a:pt x="379" y="86"/>
                  </a:cubicBezTo>
                  <a:cubicBezTo>
                    <a:pt x="310" y="73"/>
                    <a:pt x="310" y="73"/>
                    <a:pt x="310" y="73"/>
                  </a:cubicBezTo>
                  <a:cubicBezTo>
                    <a:pt x="321" y="65"/>
                    <a:pt x="328" y="51"/>
                    <a:pt x="326" y="36"/>
                  </a:cubicBezTo>
                  <a:cubicBezTo>
                    <a:pt x="323" y="18"/>
                    <a:pt x="309" y="4"/>
                    <a:pt x="291" y="2"/>
                  </a:cubicBezTo>
                  <a:cubicBezTo>
                    <a:pt x="267" y="0"/>
                    <a:pt x="246" y="18"/>
                    <a:pt x="246" y="42"/>
                  </a:cubicBezTo>
                  <a:cubicBezTo>
                    <a:pt x="246" y="50"/>
                    <a:pt x="249" y="57"/>
                    <a:pt x="252" y="63"/>
                  </a:cubicBezTo>
                  <a:cubicBezTo>
                    <a:pt x="233" y="59"/>
                    <a:pt x="233" y="59"/>
                    <a:pt x="233" y="59"/>
                  </a:cubicBezTo>
                  <a:cubicBezTo>
                    <a:pt x="229" y="59"/>
                    <a:pt x="224" y="61"/>
                    <a:pt x="222" y="65"/>
                  </a:cubicBezTo>
                  <a:cubicBezTo>
                    <a:pt x="216" y="62"/>
                    <a:pt x="209" y="60"/>
                    <a:pt x="201" y="61"/>
                  </a:cubicBezTo>
                  <a:cubicBezTo>
                    <a:pt x="183" y="63"/>
                    <a:pt x="183" y="63"/>
                    <a:pt x="183" y="63"/>
                  </a:cubicBezTo>
                  <a:cubicBezTo>
                    <a:pt x="175" y="64"/>
                    <a:pt x="168" y="67"/>
                    <a:pt x="163" y="71"/>
                  </a:cubicBezTo>
                  <a:cubicBezTo>
                    <a:pt x="159" y="68"/>
                    <a:pt x="153" y="67"/>
                    <a:pt x="148" y="71"/>
                  </a:cubicBezTo>
                  <a:cubicBezTo>
                    <a:pt x="24" y="165"/>
                    <a:pt x="24" y="165"/>
                    <a:pt x="24" y="165"/>
                  </a:cubicBezTo>
                  <a:cubicBezTo>
                    <a:pt x="18" y="168"/>
                    <a:pt x="17" y="176"/>
                    <a:pt x="21" y="181"/>
                  </a:cubicBezTo>
                  <a:cubicBezTo>
                    <a:pt x="24" y="184"/>
                    <a:pt x="27" y="185"/>
                    <a:pt x="31" y="185"/>
                  </a:cubicBezTo>
                  <a:cubicBezTo>
                    <a:pt x="33" y="185"/>
                    <a:pt x="35" y="185"/>
                    <a:pt x="37" y="183"/>
                  </a:cubicBezTo>
                  <a:cubicBezTo>
                    <a:pt x="57" y="168"/>
                    <a:pt x="57" y="168"/>
                    <a:pt x="57" y="168"/>
                  </a:cubicBezTo>
                  <a:cubicBezTo>
                    <a:pt x="60" y="182"/>
                    <a:pt x="70" y="193"/>
                    <a:pt x="84" y="196"/>
                  </a:cubicBezTo>
                  <a:cubicBezTo>
                    <a:pt x="82" y="195"/>
                    <a:pt x="79" y="196"/>
                    <a:pt x="77" y="198"/>
                  </a:cubicBezTo>
                  <a:cubicBezTo>
                    <a:pt x="49" y="231"/>
                    <a:pt x="49" y="231"/>
                    <a:pt x="49" y="231"/>
                  </a:cubicBezTo>
                  <a:cubicBezTo>
                    <a:pt x="7" y="242"/>
                    <a:pt x="7" y="242"/>
                    <a:pt x="7" y="242"/>
                  </a:cubicBezTo>
                  <a:cubicBezTo>
                    <a:pt x="3" y="243"/>
                    <a:pt x="0" y="247"/>
                    <a:pt x="2" y="252"/>
                  </a:cubicBezTo>
                  <a:cubicBezTo>
                    <a:pt x="2" y="252"/>
                    <a:pt x="2" y="252"/>
                    <a:pt x="2" y="252"/>
                  </a:cubicBezTo>
                  <a:cubicBezTo>
                    <a:pt x="3" y="256"/>
                    <a:pt x="7" y="259"/>
                    <a:pt x="12" y="258"/>
                  </a:cubicBezTo>
                  <a:cubicBezTo>
                    <a:pt x="55" y="246"/>
                    <a:pt x="55" y="246"/>
                    <a:pt x="55" y="246"/>
                  </a:cubicBezTo>
                  <a:cubicBezTo>
                    <a:pt x="57" y="246"/>
                    <a:pt x="58" y="245"/>
                    <a:pt x="59" y="243"/>
                  </a:cubicBezTo>
                  <a:cubicBezTo>
                    <a:pt x="77" y="224"/>
                    <a:pt x="77" y="224"/>
                    <a:pt x="77" y="224"/>
                  </a:cubicBezTo>
                  <a:cubicBezTo>
                    <a:pt x="77" y="224"/>
                    <a:pt x="77" y="224"/>
                    <a:pt x="77" y="225"/>
                  </a:cubicBezTo>
                  <a:cubicBezTo>
                    <a:pt x="88" y="263"/>
                    <a:pt x="88" y="263"/>
                    <a:pt x="88" y="263"/>
                  </a:cubicBezTo>
                  <a:cubicBezTo>
                    <a:pt x="87" y="264"/>
                    <a:pt x="87" y="265"/>
                    <a:pt x="86" y="267"/>
                  </a:cubicBezTo>
                  <a:cubicBezTo>
                    <a:pt x="54" y="389"/>
                    <a:pt x="54" y="389"/>
                    <a:pt x="54" y="389"/>
                  </a:cubicBezTo>
                  <a:cubicBezTo>
                    <a:pt x="53" y="394"/>
                    <a:pt x="56" y="401"/>
                    <a:pt x="61" y="403"/>
                  </a:cubicBezTo>
                  <a:cubicBezTo>
                    <a:pt x="62" y="404"/>
                    <a:pt x="64" y="404"/>
                    <a:pt x="66" y="404"/>
                  </a:cubicBezTo>
                  <a:cubicBezTo>
                    <a:pt x="71" y="404"/>
                    <a:pt x="75" y="400"/>
                    <a:pt x="77" y="395"/>
                  </a:cubicBezTo>
                  <a:cubicBezTo>
                    <a:pt x="106" y="284"/>
                    <a:pt x="106" y="284"/>
                    <a:pt x="106" y="284"/>
                  </a:cubicBezTo>
                  <a:cubicBezTo>
                    <a:pt x="110" y="285"/>
                    <a:pt x="115" y="285"/>
                    <a:pt x="119" y="284"/>
                  </a:cubicBezTo>
                  <a:cubicBezTo>
                    <a:pt x="120" y="284"/>
                    <a:pt x="120" y="284"/>
                    <a:pt x="120" y="284"/>
                  </a:cubicBezTo>
                  <a:cubicBezTo>
                    <a:pt x="91" y="389"/>
                    <a:pt x="91" y="389"/>
                    <a:pt x="91" y="389"/>
                  </a:cubicBezTo>
                  <a:cubicBezTo>
                    <a:pt x="90" y="394"/>
                    <a:pt x="92" y="400"/>
                    <a:pt x="97" y="403"/>
                  </a:cubicBezTo>
                  <a:cubicBezTo>
                    <a:pt x="99" y="403"/>
                    <a:pt x="101" y="404"/>
                    <a:pt x="102" y="404"/>
                  </a:cubicBezTo>
                  <a:cubicBezTo>
                    <a:pt x="107" y="404"/>
                    <a:pt x="112" y="400"/>
                    <a:pt x="113" y="395"/>
                  </a:cubicBezTo>
                  <a:cubicBezTo>
                    <a:pt x="147" y="273"/>
                    <a:pt x="147" y="273"/>
                    <a:pt x="147" y="273"/>
                  </a:cubicBezTo>
                  <a:cubicBezTo>
                    <a:pt x="148" y="270"/>
                    <a:pt x="147" y="267"/>
                    <a:pt x="146" y="264"/>
                  </a:cubicBezTo>
                  <a:cubicBezTo>
                    <a:pt x="147" y="260"/>
                    <a:pt x="147" y="256"/>
                    <a:pt x="146" y="251"/>
                  </a:cubicBezTo>
                  <a:cubicBezTo>
                    <a:pt x="135" y="216"/>
                    <a:pt x="135" y="216"/>
                    <a:pt x="135" y="216"/>
                  </a:cubicBezTo>
                  <a:cubicBezTo>
                    <a:pt x="162" y="225"/>
                    <a:pt x="162" y="225"/>
                    <a:pt x="162" y="225"/>
                  </a:cubicBezTo>
                  <a:cubicBezTo>
                    <a:pt x="159" y="268"/>
                    <a:pt x="152" y="352"/>
                    <a:pt x="149" y="391"/>
                  </a:cubicBezTo>
                  <a:cubicBezTo>
                    <a:pt x="148" y="399"/>
                    <a:pt x="154" y="406"/>
                    <a:pt x="162" y="407"/>
                  </a:cubicBezTo>
                  <a:cubicBezTo>
                    <a:pt x="163" y="407"/>
                    <a:pt x="163" y="407"/>
                    <a:pt x="164" y="407"/>
                  </a:cubicBezTo>
                  <a:cubicBezTo>
                    <a:pt x="171" y="407"/>
                    <a:pt x="178" y="401"/>
                    <a:pt x="178" y="393"/>
                  </a:cubicBezTo>
                  <a:cubicBezTo>
                    <a:pt x="187" y="286"/>
                    <a:pt x="191" y="239"/>
                    <a:pt x="193" y="218"/>
                  </a:cubicBezTo>
                  <a:cubicBezTo>
                    <a:pt x="195" y="218"/>
                    <a:pt x="197" y="218"/>
                    <a:pt x="199" y="218"/>
                  </a:cubicBezTo>
                  <a:cubicBezTo>
                    <a:pt x="215" y="216"/>
                    <a:pt x="215" y="216"/>
                    <a:pt x="215" y="216"/>
                  </a:cubicBezTo>
                  <a:cubicBezTo>
                    <a:pt x="212" y="254"/>
                    <a:pt x="204" y="350"/>
                    <a:pt x="201" y="391"/>
                  </a:cubicBezTo>
                  <a:cubicBezTo>
                    <a:pt x="200" y="399"/>
                    <a:pt x="207" y="406"/>
                    <a:pt x="215" y="407"/>
                  </a:cubicBezTo>
                  <a:cubicBezTo>
                    <a:pt x="215" y="407"/>
                    <a:pt x="216" y="407"/>
                    <a:pt x="216" y="407"/>
                  </a:cubicBezTo>
                  <a:cubicBezTo>
                    <a:pt x="224" y="407"/>
                    <a:pt x="230" y="401"/>
                    <a:pt x="231" y="393"/>
                  </a:cubicBezTo>
                  <a:cubicBezTo>
                    <a:pt x="246" y="203"/>
                    <a:pt x="246" y="201"/>
                    <a:pt x="246" y="200"/>
                  </a:cubicBezTo>
                  <a:cubicBezTo>
                    <a:pt x="246" y="200"/>
                    <a:pt x="246" y="199"/>
                    <a:pt x="246" y="198"/>
                  </a:cubicBezTo>
                  <a:cubicBezTo>
                    <a:pt x="251" y="191"/>
                    <a:pt x="254" y="182"/>
                    <a:pt x="253" y="172"/>
                  </a:cubicBezTo>
                  <a:cubicBezTo>
                    <a:pt x="247" y="117"/>
                    <a:pt x="247" y="117"/>
                    <a:pt x="247" y="117"/>
                  </a:cubicBezTo>
                  <a:cubicBezTo>
                    <a:pt x="262" y="110"/>
                    <a:pt x="262" y="110"/>
                    <a:pt x="262" y="110"/>
                  </a:cubicBezTo>
                  <a:cubicBezTo>
                    <a:pt x="260" y="114"/>
                    <a:pt x="259" y="119"/>
                    <a:pt x="259" y="124"/>
                  </a:cubicBezTo>
                  <a:cubicBezTo>
                    <a:pt x="258" y="163"/>
                    <a:pt x="258" y="163"/>
                    <a:pt x="258" y="163"/>
                  </a:cubicBezTo>
                  <a:cubicBezTo>
                    <a:pt x="258" y="195"/>
                    <a:pt x="258" y="195"/>
                    <a:pt x="258" y="195"/>
                  </a:cubicBezTo>
                  <a:cubicBezTo>
                    <a:pt x="258" y="204"/>
                    <a:pt x="260" y="211"/>
                    <a:pt x="264" y="218"/>
                  </a:cubicBezTo>
                  <a:cubicBezTo>
                    <a:pt x="264" y="392"/>
                    <a:pt x="264" y="392"/>
                    <a:pt x="264" y="392"/>
                  </a:cubicBezTo>
                  <a:cubicBezTo>
                    <a:pt x="264" y="399"/>
                    <a:pt x="269" y="405"/>
                    <a:pt x="276" y="407"/>
                  </a:cubicBezTo>
                  <a:cubicBezTo>
                    <a:pt x="286" y="409"/>
                    <a:pt x="294" y="401"/>
                    <a:pt x="294" y="392"/>
                  </a:cubicBezTo>
                  <a:cubicBezTo>
                    <a:pt x="294" y="234"/>
                    <a:pt x="294" y="234"/>
                    <a:pt x="294" y="234"/>
                  </a:cubicBezTo>
                  <a:cubicBezTo>
                    <a:pt x="294" y="234"/>
                    <a:pt x="294" y="234"/>
                    <a:pt x="295" y="234"/>
                  </a:cubicBezTo>
                  <a:cubicBezTo>
                    <a:pt x="310" y="234"/>
                    <a:pt x="310" y="234"/>
                    <a:pt x="310" y="234"/>
                  </a:cubicBezTo>
                  <a:cubicBezTo>
                    <a:pt x="306" y="295"/>
                    <a:pt x="306" y="295"/>
                    <a:pt x="306" y="295"/>
                  </a:cubicBezTo>
                  <a:cubicBezTo>
                    <a:pt x="306" y="297"/>
                    <a:pt x="306" y="299"/>
                    <a:pt x="307" y="301"/>
                  </a:cubicBezTo>
                  <a:cubicBezTo>
                    <a:pt x="340" y="391"/>
                    <a:pt x="340" y="391"/>
                    <a:pt x="340" y="391"/>
                  </a:cubicBezTo>
                  <a:cubicBezTo>
                    <a:pt x="342" y="397"/>
                    <a:pt x="348" y="401"/>
                    <a:pt x="354" y="401"/>
                  </a:cubicBezTo>
                  <a:cubicBezTo>
                    <a:pt x="356" y="401"/>
                    <a:pt x="358" y="401"/>
                    <a:pt x="360" y="400"/>
                  </a:cubicBezTo>
                  <a:cubicBezTo>
                    <a:pt x="367" y="397"/>
                    <a:pt x="370" y="388"/>
                    <a:pt x="368" y="380"/>
                  </a:cubicBezTo>
                  <a:cubicBezTo>
                    <a:pt x="336" y="293"/>
                    <a:pt x="336" y="293"/>
                    <a:pt x="336" y="293"/>
                  </a:cubicBezTo>
                  <a:cubicBezTo>
                    <a:pt x="340" y="222"/>
                    <a:pt x="340" y="222"/>
                    <a:pt x="340" y="222"/>
                  </a:cubicBezTo>
                  <a:cubicBezTo>
                    <a:pt x="346" y="215"/>
                    <a:pt x="350" y="207"/>
                    <a:pt x="350" y="197"/>
                  </a:cubicBezTo>
                  <a:cubicBezTo>
                    <a:pt x="344" y="163"/>
                    <a:pt x="344" y="163"/>
                    <a:pt x="344" y="163"/>
                  </a:cubicBezTo>
                  <a:cubicBezTo>
                    <a:pt x="352" y="126"/>
                    <a:pt x="352" y="126"/>
                    <a:pt x="352" y="126"/>
                  </a:cubicBezTo>
                  <a:cubicBezTo>
                    <a:pt x="352" y="122"/>
                    <a:pt x="351" y="119"/>
                    <a:pt x="351" y="116"/>
                  </a:cubicBezTo>
                  <a:cubicBezTo>
                    <a:pt x="393" y="137"/>
                    <a:pt x="393" y="137"/>
                    <a:pt x="393" y="137"/>
                  </a:cubicBezTo>
                  <a:cubicBezTo>
                    <a:pt x="355" y="188"/>
                    <a:pt x="355" y="188"/>
                    <a:pt x="355" y="188"/>
                  </a:cubicBezTo>
                  <a:cubicBezTo>
                    <a:pt x="351" y="193"/>
                    <a:pt x="351" y="199"/>
                    <a:pt x="356" y="203"/>
                  </a:cubicBezTo>
                  <a:cubicBezTo>
                    <a:pt x="358" y="206"/>
                    <a:pt x="361" y="207"/>
                    <a:pt x="364" y="207"/>
                  </a:cubicBezTo>
                  <a:cubicBezTo>
                    <a:pt x="367" y="207"/>
                    <a:pt x="371" y="205"/>
                    <a:pt x="373" y="202"/>
                  </a:cubicBezTo>
                  <a:cubicBezTo>
                    <a:pt x="419" y="139"/>
                    <a:pt x="419" y="139"/>
                    <a:pt x="419" y="139"/>
                  </a:cubicBezTo>
                  <a:cubicBezTo>
                    <a:pt x="422" y="137"/>
                    <a:pt x="422" y="133"/>
                    <a:pt x="421" y="130"/>
                  </a:cubicBezTo>
                  <a:cubicBezTo>
                    <a:pt x="421" y="126"/>
                    <a:pt x="418" y="124"/>
                    <a:pt x="415" y="122"/>
                  </a:cubicBezTo>
                  <a:close/>
                  <a:moveTo>
                    <a:pt x="240" y="82"/>
                  </a:moveTo>
                  <a:cubicBezTo>
                    <a:pt x="261" y="86"/>
                    <a:pt x="261" y="86"/>
                    <a:pt x="261" y="86"/>
                  </a:cubicBezTo>
                  <a:cubicBezTo>
                    <a:pt x="244" y="93"/>
                    <a:pt x="244" y="93"/>
                    <a:pt x="244" y="93"/>
                  </a:cubicBezTo>
                  <a:cubicBezTo>
                    <a:pt x="243" y="89"/>
                    <a:pt x="242" y="85"/>
                    <a:pt x="240" y="82"/>
                  </a:cubicBezTo>
                  <a:close/>
                  <a:moveTo>
                    <a:pt x="90" y="196"/>
                  </a:moveTo>
                  <a:cubicBezTo>
                    <a:pt x="90" y="196"/>
                    <a:pt x="89" y="197"/>
                    <a:pt x="88" y="197"/>
                  </a:cubicBezTo>
                  <a:cubicBezTo>
                    <a:pt x="87" y="196"/>
                    <a:pt x="86" y="196"/>
                    <a:pt x="84" y="196"/>
                  </a:cubicBezTo>
                  <a:cubicBezTo>
                    <a:pt x="86" y="196"/>
                    <a:pt x="88" y="196"/>
                    <a:pt x="90" y="196"/>
                  </a:cubicBezTo>
                  <a:close/>
                  <a:moveTo>
                    <a:pt x="128" y="196"/>
                  </a:moveTo>
                  <a:cubicBezTo>
                    <a:pt x="127" y="195"/>
                    <a:pt x="126" y="195"/>
                    <a:pt x="124" y="196"/>
                  </a:cubicBezTo>
                  <a:cubicBezTo>
                    <a:pt x="120" y="193"/>
                    <a:pt x="115" y="191"/>
                    <a:pt x="109" y="191"/>
                  </a:cubicBezTo>
                  <a:cubicBezTo>
                    <a:pt x="119" y="185"/>
                    <a:pt x="126" y="174"/>
                    <a:pt x="126" y="162"/>
                  </a:cubicBezTo>
                  <a:cubicBezTo>
                    <a:pt x="126" y="148"/>
                    <a:pt x="118" y="137"/>
                    <a:pt x="107" y="131"/>
                  </a:cubicBezTo>
                  <a:cubicBezTo>
                    <a:pt x="148" y="100"/>
                    <a:pt x="148" y="100"/>
                    <a:pt x="148" y="100"/>
                  </a:cubicBezTo>
                  <a:cubicBezTo>
                    <a:pt x="147" y="102"/>
                    <a:pt x="147" y="105"/>
                    <a:pt x="148" y="107"/>
                  </a:cubicBezTo>
                  <a:cubicBezTo>
                    <a:pt x="150" y="133"/>
                    <a:pt x="150" y="133"/>
                    <a:pt x="150" y="133"/>
                  </a:cubicBezTo>
                  <a:cubicBezTo>
                    <a:pt x="133" y="141"/>
                    <a:pt x="133" y="141"/>
                    <a:pt x="133" y="141"/>
                  </a:cubicBezTo>
                  <a:cubicBezTo>
                    <a:pt x="127" y="142"/>
                    <a:pt x="124" y="149"/>
                    <a:pt x="126" y="155"/>
                  </a:cubicBezTo>
                  <a:cubicBezTo>
                    <a:pt x="127" y="160"/>
                    <a:pt x="132" y="163"/>
                    <a:pt x="137" y="163"/>
                  </a:cubicBezTo>
                  <a:cubicBezTo>
                    <a:pt x="137" y="163"/>
                    <a:pt x="150" y="160"/>
                    <a:pt x="150" y="160"/>
                  </a:cubicBezTo>
                  <a:cubicBezTo>
                    <a:pt x="152" y="204"/>
                    <a:pt x="152" y="204"/>
                    <a:pt x="152" y="204"/>
                  </a:cubicBezTo>
                  <a:lnTo>
                    <a:pt x="12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610"/>
            <p:cNvSpPr>
              <a:spLocks noChangeArrowheads="1"/>
            </p:cNvSpPr>
            <p:nvPr/>
          </p:nvSpPr>
          <p:spPr bwMode="auto">
            <a:xfrm>
              <a:off x="411163" y="-1587"/>
              <a:ext cx="225425" cy="225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7"/>
          <p:cNvSpPr/>
          <p:nvPr/>
        </p:nvSpPr>
        <p:spPr>
          <a:xfrm>
            <a:off x="4335624" y="4693876"/>
            <a:ext cx="3054220" cy="1015663"/>
          </a:xfrm>
          <a:prstGeom prst="rect">
            <a:avLst/>
          </a:prstGeom>
        </p:spPr>
        <p:txBody>
          <a:bodyPr wrap="square">
            <a:spAutoFit/>
          </a:bodyPr>
          <a:lstStyle/>
          <a:p>
            <a:pPr lvl="1"/>
            <a:r>
              <a:rPr lang="en-US" sz="2000" dirty="0" smtClean="0"/>
              <a:t>Positive </a:t>
            </a:r>
            <a:r>
              <a:rPr lang="en-US" sz="2000" dirty="0"/>
              <a:t>relationships </a:t>
            </a:r>
          </a:p>
          <a:p>
            <a:pPr lvl="1"/>
            <a:r>
              <a:rPr lang="en-US" sz="2000" dirty="0" smtClean="0"/>
              <a:t>Empowerment</a:t>
            </a:r>
            <a:endParaRPr lang="en-US" sz="2000" dirty="0"/>
          </a:p>
          <a:p>
            <a:pPr lvl="1"/>
            <a:r>
              <a:rPr lang="en-US" sz="2000" dirty="0"/>
              <a:t>Resilience </a:t>
            </a:r>
          </a:p>
        </p:txBody>
      </p:sp>
      <p:sp>
        <p:nvSpPr>
          <p:cNvPr id="16" name="Freeform 76" descr="icon of community, houses surrounding a garden"/>
          <p:cNvSpPr>
            <a:spLocks noEditPoints="1"/>
          </p:cNvSpPr>
          <p:nvPr/>
        </p:nvSpPr>
        <p:spPr bwMode="auto">
          <a:xfrm>
            <a:off x="8470995" y="2993839"/>
            <a:ext cx="1713683" cy="1616461"/>
          </a:xfrm>
          <a:custGeom>
            <a:avLst/>
            <a:gdLst>
              <a:gd name="T0" fmla="*/ 22 w 432"/>
              <a:gd name="T1" fmla="*/ 58 h 433"/>
              <a:gd name="T2" fmla="*/ 45 w 432"/>
              <a:gd name="T3" fmla="*/ 81 h 433"/>
              <a:gd name="T4" fmla="*/ 54 w 432"/>
              <a:gd name="T5" fmla="*/ 5 h 433"/>
              <a:gd name="T6" fmla="*/ 68 w 432"/>
              <a:gd name="T7" fmla="*/ 13 h 433"/>
              <a:gd name="T8" fmla="*/ 147 w 432"/>
              <a:gd name="T9" fmla="*/ 47 h 433"/>
              <a:gd name="T10" fmla="*/ 204 w 432"/>
              <a:gd name="T11" fmla="*/ 81 h 433"/>
              <a:gd name="T12" fmla="*/ 113 w 432"/>
              <a:gd name="T13" fmla="*/ 47 h 433"/>
              <a:gd name="T14" fmla="*/ 182 w 432"/>
              <a:gd name="T15" fmla="*/ 13 h 433"/>
              <a:gd name="T16" fmla="*/ 0 w 432"/>
              <a:gd name="T17" fmla="*/ 160 h 433"/>
              <a:gd name="T18" fmla="*/ 45 w 432"/>
              <a:gd name="T19" fmla="*/ 169 h 433"/>
              <a:gd name="T20" fmla="*/ 91 w 432"/>
              <a:gd name="T21" fmla="*/ 160 h 433"/>
              <a:gd name="T22" fmla="*/ 91 w 432"/>
              <a:gd name="T23" fmla="*/ 126 h 433"/>
              <a:gd name="T24" fmla="*/ 345 w 432"/>
              <a:gd name="T25" fmla="*/ 152 h 433"/>
              <a:gd name="T26" fmla="*/ 375 w 432"/>
              <a:gd name="T27" fmla="*/ 160 h 433"/>
              <a:gd name="T28" fmla="*/ 432 w 432"/>
              <a:gd name="T29" fmla="*/ 160 h 433"/>
              <a:gd name="T30" fmla="*/ 432 w 432"/>
              <a:gd name="T31" fmla="*/ 126 h 433"/>
              <a:gd name="T32" fmla="*/ 250 w 432"/>
              <a:gd name="T33" fmla="*/ 58 h 433"/>
              <a:gd name="T34" fmla="*/ 273 w 432"/>
              <a:gd name="T35" fmla="*/ 81 h 433"/>
              <a:gd name="T36" fmla="*/ 281 w 432"/>
              <a:gd name="T37" fmla="*/ 5 h 433"/>
              <a:gd name="T38" fmla="*/ 295 w 432"/>
              <a:gd name="T39" fmla="*/ 69 h 433"/>
              <a:gd name="T40" fmla="*/ 428 w 432"/>
              <a:gd name="T41" fmla="*/ 38 h 433"/>
              <a:gd name="T42" fmla="*/ 363 w 432"/>
              <a:gd name="T43" fmla="*/ 58 h 433"/>
              <a:gd name="T44" fmla="*/ 386 w 432"/>
              <a:gd name="T45" fmla="*/ 81 h 433"/>
              <a:gd name="T46" fmla="*/ 409 w 432"/>
              <a:gd name="T47" fmla="*/ 69 h 433"/>
              <a:gd name="T48" fmla="*/ 420 w 432"/>
              <a:gd name="T49" fmla="*/ 1 h 433"/>
              <a:gd name="T50" fmla="*/ 22 w 432"/>
              <a:gd name="T51" fmla="*/ 308 h 433"/>
              <a:gd name="T52" fmla="*/ 45 w 432"/>
              <a:gd name="T53" fmla="*/ 308 h 433"/>
              <a:gd name="T54" fmla="*/ 68 w 432"/>
              <a:gd name="T55" fmla="*/ 297 h 433"/>
              <a:gd name="T56" fmla="*/ 79 w 432"/>
              <a:gd name="T57" fmla="*/ 229 h 433"/>
              <a:gd name="T58" fmla="*/ 22 w 432"/>
              <a:gd name="T59" fmla="*/ 422 h 433"/>
              <a:gd name="T60" fmla="*/ 45 w 432"/>
              <a:gd name="T61" fmla="*/ 422 h 433"/>
              <a:gd name="T62" fmla="*/ 68 w 432"/>
              <a:gd name="T63" fmla="*/ 410 h 433"/>
              <a:gd name="T64" fmla="*/ 79 w 432"/>
              <a:gd name="T65" fmla="*/ 342 h 433"/>
              <a:gd name="T66" fmla="*/ 136 w 432"/>
              <a:gd name="T67" fmla="*/ 422 h 433"/>
              <a:gd name="T68" fmla="*/ 159 w 432"/>
              <a:gd name="T69" fmla="*/ 422 h 433"/>
              <a:gd name="T70" fmla="*/ 167 w 432"/>
              <a:gd name="T71" fmla="*/ 346 h 433"/>
              <a:gd name="T72" fmla="*/ 182 w 432"/>
              <a:gd name="T73" fmla="*/ 354 h 433"/>
              <a:gd name="T74" fmla="*/ 238 w 432"/>
              <a:gd name="T75" fmla="*/ 433 h 433"/>
              <a:gd name="T76" fmla="*/ 273 w 432"/>
              <a:gd name="T77" fmla="*/ 396 h 433"/>
              <a:gd name="T78" fmla="*/ 318 w 432"/>
              <a:gd name="T79" fmla="*/ 388 h 433"/>
              <a:gd name="T80" fmla="*/ 318 w 432"/>
              <a:gd name="T81" fmla="*/ 354 h 433"/>
              <a:gd name="T82" fmla="*/ 345 w 432"/>
              <a:gd name="T83" fmla="*/ 379 h 433"/>
              <a:gd name="T84" fmla="*/ 375 w 432"/>
              <a:gd name="T85" fmla="*/ 388 h 433"/>
              <a:gd name="T86" fmla="*/ 432 w 432"/>
              <a:gd name="T87" fmla="*/ 388 h 433"/>
              <a:gd name="T88" fmla="*/ 432 w 432"/>
              <a:gd name="T89" fmla="*/ 354 h 433"/>
              <a:gd name="T90" fmla="*/ 345 w 432"/>
              <a:gd name="T91" fmla="*/ 265 h 433"/>
              <a:gd name="T92" fmla="*/ 375 w 432"/>
              <a:gd name="T93" fmla="*/ 274 h 433"/>
              <a:gd name="T94" fmla="*/ 432 w 432"/>
              <a:gd name="T95" fmla="*/ 274 h 433"/>
              <a:gd name="T96" fmla="*/ 432 w 432"/>
              <a:gd name="T97" fmla="*/ 240 h 433"/>
              <a:gd name="T98" fmla="*/ 113 w 432"/>
              <a:gd name="T99" fmla="*/ 303 h 433"/>
              <a:gd name="T100" fmla="*/ 159 w 432"/>
              <a:gd name="T101" fmla="*/ 211 h 433"/>
              <a:gd name="T102" fmla="*/ 136 w 432"/>
              <a:gd name="T103" fmla="*/ 246 h 433"/>
              <a:gd name="T104" fmla="*/ 159 w 432"/>
              <a:gd name="T105" fmla="*/ 143 h 433"/>
              <a:gd name="T106" fmla="*/ 193 w 432"/>
              <a:gd name="T107" fmla="*/ 268 h 433"/>
              <a:gd name="T108" fmla="*/ 193 w 432"/>
              <a:gd name="T109" fmla="*/ 200 h 433"/>
              <a:gd name="T110" fmla="*/ 250 w 432"/>
              <a:gd name="T111" fmla="*/ 177 h 433"/>
              <a:gd name="T112" fmla="*/ 227 w 432"/>
              <a:gd name="T113" fmla="*/ 280 h 433"/>
              <a:gd name="T114" fmla="*/ 227 w 432"/>
              <a:gd name="T115" fmla="*/ 143 h 433"/>
              <a:gd name="T116" fmla="*/ 284 w 432"/>
              <a:gd name="T117" fmla="*/ 234 h 433"/>
              <a:gd name="T118" fmla="*/ 284 w 432"/>
              <a:gd name="T119" fmla="*/ 234 h 433"/>
              <a:gd name="T120" fmla="*/ 284 w 432"/>
              <a:gd name="T121" fmla="*/ 16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33">
                <a:moveTo>
                  <a:pt x="54" y="5"/>
                </a:moveTo>
                <a:cubicBezTo>
                  <a:pt x="49" y="0"/>
                  <a:pt x="42" y="0"/>
                  <a:pt x="37" y="5"/>
                </a:cubicBezTo>
                <a:cubicBezTo>
                  <a:pt x="4" y="38"/>
                  <a:pt x="4" y="38"/>
                  <a:pt x="4" y="38"/>
                </a:cubicBezTo>
                <a:cubicBezTo>
                  <a:pt x="1" y="40"/>
                  <a:pt x="0" y="43"/>
                  <a:pt x="0" y="47"/>
                </a:cubicBezTo>
                <a:cubicBezTo>
                  <a:pt x="0" y="81"/>
                  <a:pt x="0" y="81"/>
                  <a:pt x="0" y="81"/>
                </a:cubicBezTo>
                <a:cubicBezTo>
                  <a:pt x="0" y="87"/>
                  <a:pt x="5" y="92"/>
                  <a:pt x="11" y="92"/>
                </a:cubicBezTo>
                <a:cubicBezTo>
                  <a:pt x="17" y="92"/>
                  <a:pt x="22" y="87"/>
                  <a:pt x="22" y="81"/>
                </a:cubicBezTo>
                <a:cubicBezTo>
                  <a:pt x="22" y="58"/>
                  <a:pt x="22" y="58"/>
                  <a:pt x="22" y="58"/>
                </a:cubicBezTo>
                <a:cubicBezTo>
                  <a:pt x="22" y="55"/>
                  <a:pt x="22" y="55"/>
                  <a:pt x="22" y="55"/>
                </a:cubicBezTo>
                <a:cubicBezTo>
                  <a:pt x="23" y="55"/>
                  <a:pt x="23" y="55"/>
                  <a:pt x="23" y="55"/>
                </a:cubicBezTo>
                <a:cubicBezTo>
                  <a:pt x="24" y="50"/>
                  <a:pt x="29" y="47"/>
                  <a:pt x="34" y="47"/>
                </a:cubicBezTo>
                <a:cubicBezTo>
                  <a:pt x="39" y="47"/>
                  <a:pt x="43" y="50"/>
                  <a:pt x="45" y="55"/>
                </a:cubicBezTo>
                <a:cubicBezTo>
                  <a:pt x="45" y="55"/>
                  <a:pt x="45" y="55"/>
                  <a:pt x="45" y="55"/>
                </a:cubicBezTo>
                <a:cubicBezTo>
                  <a:pt x="45" y="58"/>
                  <a:pt x="45" y="58"/>
                  <a:pt x="45" y="58"/>
                </a:cubicBezTo>
                <a:cubicBezTo>
                  <a:pt x="45" y="81"/>
                  <a:pt x="45" y="81"/>
                  <a:pt x="45" y="81"/>
                </a:cubicBezTo>
                <a:cubicBezTo>
                  <a:pt x="45" y="81"/>
                  <a:pt x="45" y="81"/>
                  <a:pt x="45" y="81"/>
                </a:cubicBezTo>
                <a:cubicBezTo>
                  <a:pt x="45" y="87"/>
                  <a:pt x="50" y="92"/>
                  <a:pt x="57" y="92"/>
                </a:cubicBezTo>
                <a:cubicBezTo>
                  <a:pt x="79" y="92"/>
                  <a:pt x="79" y="92"/>
                  <a:pt x="79" y="92"/>
                </a:cubicBezTo>
                <a:cubicBezTo>
                  <a:pt x="86" y="92"/>
                  <a:pt x="91" y="87"/>
                  <a:pt x="91" y="81"/>
                </a:cubicBezTo>
                <a:cubicBezTo>
                  <a:pt x="91" y="81"/>
                  <a:pt x="91" y="81"/>
                  <a:pt x="91" y="81"/>
                </a:cubicBezTo>
                <a:cubicBezTo>
                  <a:pt x="91" y="47"/>
                  <a:pt x="91" y="47"/>
                  <a:pt x="91" y="47"/>
                </a:cubicBezTo>
                <a:cubicBezTo>
                  <a:pt x="91" y="47"/>
                  <a:pt x="91" y="47"/>
                  <a:pt x="91" y="47"/>
                </a:cubicBezTo>
                <a:cubicBezTo>
                  <a:pt x="91" y="44"/>
                  <a:pt x="90" y="41"/>
                  <a:pt x="87" y="38"/>
                </a:cubicBezTo>
                <a:lnTo>
                  <a:pt x="54" y="5"/>
                </a:lnTo>
                <a:close/>
                <a:moveTo>
                  <a:pt x="68" y="69"/>
                </a:moveTo>
                <a:cubicBezTo>
                  <a:pt x="62" y="69"/>
                  <a:pt x="57" y="64"/>
                  <a:pt x="57" y="58"/>
                </a:cubicBezTo>
                <a:cubicBezTo>
                  <a:pt x="57" y="52"/>
                  <a:pt x="62" y="47"/>
                  <a:pt x="68" y="47"/>
                </a:cubicBezTo>
                <a:cubicBezTo>
                  <a:pt x="74" y="47"/>
                  <a:pt x="79" y="52"/>
                  <a:pt x="79" y="58"/>
                </a:cubicBezTo>
                <a:cubicBezTo>
                  <a:pt x="79" y="64"/>
                  <a:pt x="74" y="69"/>
                  <a:pt x="68" y="69"/>
                </a:cubicBezTo>
                <a:close/>
                <a:moveTo>
                  <a:pt x="91" y="13"/>
                </a:moveTo>
                <a:cubicBezTo>
                  <a:pt x="91" y="19"/>
                  <a:pt x="86" y="24"/>
                  <a:pt x="79" y="24"/>
                </a:cubicBezTo>
                <a:cubicBezTo>
                  <a:pt x="73" y="24"/>
                  <a:pt x="68" y="19"/>
                  <a:pt x="68" y="13"/>
                </a:cubicBezTo>
                <a:cubicBezTo>
                  <a:pt x="68" y="6"/>
                  <a:pt x="73" y="1"/>
                  <a:pt x="79" y="1"/>
                </a:cubicBezTo>
                <a:cubicBezTo>
                  <a:pt x="86" y="1"/>
                  <a:pt x="91" y="6"/>
                  <a:pt x="91" y="13"/>
                </a:cubicBezTo>
                <a:close/>
                <a:moveTo>
                  <a:pt x="125" y="92"/>
                </a:moveTo>
                <a:cubicBezTo>
                  <a:pt x="131" y="92"/>
                  <a:pt x="136" y="87"/>
                  <a:pt x="136" y="81"/>
                </a:cubicBezTo>
                <a:cubicBezTo>
                  <a:pt x="136" y="58"/>
                  <a:pt x="136" y="58"/>
                  <a:pt x="136" y="58"/>
                </a:cubicBezTo>
                <a:cubicBezTo>
                  <a:pt x="136" y="55"/>
                  <a:pt x="136" y="55"/>
                  <a:pt x="136" y="55"/>
                </a:cubicBezTo>
                <a:cubicBezTo>
                  <a:pt x="137" y="55"/>
                  <a:pt x="137" y="55"/>
                  <a:pt x="137" y="55"/>
                </a:cubicBezTo>
                <a:cubicBezTo>
                  <a:pt x="138" y="50"/>
                  <a:pt x="142" y="47"/>
                  <a:pt x="147" y="47"/>
                </a:cubicBezTo>
                <a:cubicBezTo>
                  <a:pt x="153" y="47"/>
                  <a:pt x="157" y="50"/>
                  <a:pt x="158" y="55"/>
                </a:cubicBezTo>
                <a:cubicBezTo>
                  <a:pt x="159" y="55"/>
                  <a:pt x="159" y="55"/>
                  <a:pt x="159" y="55"/>
                </a:cubicBezTo>
                <a:cubicBezTo>
                  <a:pt x="159" y="58"/>
                  <a:pt x="159" y="58"/>
                  <a:pt x="159" y="58"/>
                </a:cubicBezTo>
                <a:cubicBezTo>
                  <a:pt x="159" y="81"/>
                  <a:pt x="159" y="81"/>
                  <a:pt x="159" y="81"/>
                </a:cubicBezTo>
                <a:cubicBezTo>
                  <a:pt x="159" y="81"/>
                  <a:pt x="159" y="81"/>
                  <a:pt x="159" y="81"/>
                </a:cubicBezTo>
                <a:cubicBezTo>
                  <a:pt x="159" y="87"/>
                  <a:pt x="164" y="92"/>
                  <a:pt x="170" y="92"/>
                </a:cubicBezTo>
                <a:cubicBezTo>
                  <a:pt x="193" y="92"/>
                  <a:pt x="193" y="92"/>
                  <a:pt x="193" y="92"/>
                </a:cubicBezTo>
                <a:cubicBezTo>
                  <a:pt x="199" y="92"/>
                  <a:pt x="204" y="87"/>
                  <a:pt x="204" y="81"/>
                </a:cubicBezTo>
                <a:cubicBezTo>
                  <a:pt x="204" y="81"/>
                  <a:pt x="204" y="81"/>
                  <a:pt x="204" y="81"/>
                </a:cubicBezTo>
                <a:cubicBezTo>
                  <a:pt x="204" y="47"/>
                  <a:pt x="204" y="47"/>
                  <a:pt x="204" y="47"/>
                </a:cubicBezTo>
                <a:cubicBezTo>
                  <a:pt x="204" y="47"/>
                  <a:pt x="204" y="47"/>
                  <a:pt x="204" y="47"/>
                </a:cubicBezTo>
                <a:cubicBezTo>
                  <a:pt x="204" y="44"/>
                  <a:pt x="203" y="41"/>
                  <a:pt x="201" y="38"/>
                </a:cubicBezTo>
                <a:cubicBezTo>
                  <a:pt x="167" y="5"/>
                  <a:pt x="167" y="5"/>
                  <a:pt x="167" y="5"/>
                </a:cubicBezTo>
                <a:cubicBezTo>
                  <a:pt x="163" y="0"/>
                  <a:pt x="155" y="0"/>
                  <a:pt x="151" y="5"/>
                </a:cubicBezTo>
                <a:cubicBezTo>
                  <a:pt x="118" y="38"/>
                  <a:pt x="118" y="38"/>
                  <a:pt x="118" y="38"/>
                </a:cubicBezTo>
                <a:cubicBezTo>
                  <a:pt x="115" y="40"/>
                  <a:pt x="113" y="43"/>
                  <a:pt x="113" y="47"/>
                </a:cubicBezTo>
                <a:cubicBezTo>
                  <a:pt x="113" y="81"/>
                  <a:pt x="113" y="81"/>
                  <a:pt x="113" y="81"/>
                </a:cubicBezTo>
                <a:cubicBezTo>
                  <a:pt x="113" y="87"/>
                  <a:pt x="119" y="92"/>
                  <a:pt x="125" y="92"/>
                </a:cubicBezTo>
                <a:close/>
                <a:moveTo>
                  <a:pt x="182" y="47"/>
                </a:moveTo>
                <a:cubicBezTo>
                  <a:pt x="188" y="47"/>
                  <a:pt x="193" y="52"/>
                  <a:pt x="193" y="58"/>
                </a:cubicBezTo>
                <a:cubicBezTo>
                  <a:pt x="193" y="64"/>
                  <a:pt x="188" y="69"/>
                  <a:pt x="182" y="69"/>
                </a:cubicBezTo>
                <a:cubicBezTo>
                  <a:pt x="175" y="69"/>
                  <a:pt x="170" y="64"/>
                  <a:pt x="170" y="58"/>
                </a:cubicBezTo>
                <a:cubicBezTo>
                  <a:pt x="170" y="52"/>
                  <a:pt x="175" y="47"/>
                  <a:pt x="182" y="47"/>
                </a:cubicBezTo>
                <a:close/>
                <a:moveTo>
                  <a:pt x="182" y="13"/>
                </a:moveTo>
                <a:cubicBezTo>
                  <a:pt x="182" y="6"/>
                  <a:pt x="187" y="1"/>
                  <a:pt x="193" y="1"/>
                </a:cubicBezTo>
                <a:cubicBezTo>
                  <a:pt x="199" y="1"/>
                  <a:pt x="204" y="6"/>
                  <a:pt x="204" y="13"/>
                </a:cubicBezTo>
                <a:cubicBezTo>
                  <a:pt x="204" y="19"/>
                  <a:pt x="199" y="24"/>
                  <a:pt x="193" y="24"/>
                </a:cubicBezTo>
                <a:cubicBezTo>
                  <a:pt x="187" y="24"/>
                  <a:pt x="182" y="19"/>
                  <a:pt x="182" y="13"/>
                </a:cubicBezTo>
                <a:close/>
                <a:moveTo>
                  <a:pt x="54" y="118"/>
                </a:moveTo>
                <a:cubicBezTo>
                  <a:pt x="49" y="114"/>
                  <a:pt x="42" y="114"/>
                  <a:pt x="37" y="118"/>
                </a:cubicBezTo>
                <a:cubicBezTo>
                  <a:pt x="4" y="152"/>
                  <a:pt x="4" y="152"/>
                  <a:pt x="4" y="152"/>
                </a:cubicBezTo>
                <a:cubicBezTo>
                  <a:pt x="1" y="154"/>
                  <a:pt x="0" y="157"/>
                  <a:pt x="0" y="160"/>
                </a:cubicBezTo>
                <a:cubicBezTo>
                  <a:pt x="0" y="194"/>
                  <a:pt x="0" y="194"/>
                  <a:pt x="0" y="194"/>
                </a:cubicBezTo>
                <a:cubicBezTo>
                  <a:pt x="0" y="201"/>
                  <a:pt x="5" y="206"/>
                  <a:pt x="11" y="206"/>
                </a:cubicBezTo>
                <a:cubicBezTo>
                  <a:pt x="17" y="206"/>
                  <a:pt x="22" y="201"/>
                  <a:pt x="22" y="194"/>
                </a:cubicBezTo>
                <a:cubicBezTo>
                  <a:pt x="22" y="172"/>
                  <a:pt x="22" y="172"/>
                  <a:pt x="22" y="172"/>
                </a:cubicBezTo>
                <a:cubicBezTo>
                  <a:pt x="22" y="169"/>
                  <a:pt x="22" y="169"/>
                  <a:pt x="22" y="169"/>
                </a:cubicBezTo>
                <a:cubicBezTo>
                  <a:pt x="23" y="169"/>
                  <a:pt x="23" y="169"/>
                  <a:pt x="23" y="169"/>
                </a:cubicBezTo>
                <a:cubicBezTo>
                  <a:pt x="24" y="164"/>
                  <a:pt x="29" y="160"/>
                  <a:pt x="34" y="160"/>
                </a:cubicBezTo>
                <a:cubicBezTo>
                  <a:pt x="39" y="160"/>
                  <a:pt x="43" y="164"/>
                  <a:pt x="45" y="169"/>
                </a:cubicBezTo>
                <a:cubicBezTo>
                  <a:pt x="45" y="169"/>
                  <a:pt x="45" y="169"/>
                  <a:pt x="45" y="169"/>
                </a:cubicBezTo>
                <a:cubicBezTo>
                  <a:pt x="45" y="172"/>
                  <a:pt x="45" y="172"/>
                  <a:pt x="45" y="172"/>
                </a:cubicBezTo>
                <a:cubicBezTo>
                  <a:pt x="45" y="194"/>
                  <a:pt x="45" y="194"/>
                  <a:pt x="45" y="194"/>
                </a:cubicBezTo>
                <a:cubicBezTo>
                  <a:pt x="45" y="201"/>
                  <a:pt x="50" y="206"/>
                  <a:pt x="57" y="206"/>
                </a:cubicBezTo>
                <a:cubicBezTo>
                  <a:pt x="79" y="206"/>
                  <a:pt x="79" y="206"/>
                  <a:pt x="79" y="206"/>
                </a:cubicBezTo>
                <a:cubicBezTo>
                  <a:pt x="86" y="206"/>
                  <a:pt x="91" y="201"/>
                  <a:pt x="91" y="194"/>
                </a:cubicBezTo>
                <a:cubicBezTo>
                  <a:pt x="91" y="160"/>
                  <a:pt x="91" y="160"/>
                  <a:pt x="91" y="160"/>
                </a:cubicBezTo>
                <a:cubicBezTo>
                  <a:pt x="91" y="160"/>
                  <a:pt x="91" y="160"/>
                  <a:pt x="91" y="160"/>
                </a:cubicBezTo>
                <a:cubicBezTo>
                  <a:pt x="91" y="157"/>
                  <a:pt x="90" y="154"/>
                  <a:pt x="87" y="152"/>
                </a:cubicBezTo>
                <a:lnTo>
                  <a:pt x="54" y="118"/>
                </a:lnTo>
                <a:close/>
                <a:moveTo>
                  <a:pt x="68" y="183"/>
                </a:moveTo>
                <a:cubicBezTo>
                  <a:pt x="62" y="183"/>
                  <a:pt x="57" y="178"/>
                  <a:pt x="57" y="172"/>
                </a:cubicBezTo>
                <a:cubicBezTo>
                  <a:pt x="57" y="165"/>
                  <a:pt x="62" y="160"/>
                  <a:pt x="68" y="160"/>
                </a:cubicBezTo>
                <a:cubicBezTo>
                  <a:pt x="74" y="160"/>
                  <a:pt x="79" y="165"/>
                  <a:pt x="79" y="172"/>
                </a:cubicBezTo>
                <a:cubicBezTo>
                  <a:pt x="79" y="178"/>
                  <a:pt x="74" y="183"/>
                  <a:pt x="68" y="183"/>
                </a:cubicBezTo>
                <a:close/>
                <a:moveTo>
                  <a:pt x="91" y="126"/>
                </a:moveTo>
                <a:cubicBezTo>
                  <a:pt x="91" y="133"/>
                  <a:pt x="86" y="138"/>
                  <a:pt x="79" y="138"/>
                </a:cubicBezTo>
                <a:cubicBezTo>
                  <a:pt x="73" y="138"/>
                  <a:pt x="68" y="133"/>
                  <a:pt x="68" y="126"/>
                </a:cubicBezTo>
                <a:cubicBezTo>
                  <a:pt x="68" y="120"/>
                  <a:pt x="73" y="115"/>
                  <a:pt x="79" y="115"/>
                </a:cubicBezTo>
                <a:cubicBezTo>
                  <a:pt x="86" y="115"/>
                  <a:pt x="91" y="120"/>
                  <a:pt x="91" y="126"/>
                </a:cubicBezTo>
                <a:close/>
                <a:moveTo>
                  <a:pt x="428" y="152"/>
                </a:moveTo>
                <a:cubicBezTo>
                  <a:pt x="395" y="118"/>
                  <a:pt x="395" y="118"/>
                  <a:pt x="395" y="118"/>
                </a:cubicBezTo>
                <a:cubicBezTo>
                  <a:pt x="390" y="114"/>
                  <a:pt x="383" y="114"/>
                  <a:pt x="378" y="118"/>
                </a:cubicBezTo>
                <a:cubicBezTo>
                  <a:pt x="345" y="152"/>
                  <a:pt x="345" y="152"/>
                  <a:pt x="345" y="152"/>
                </a:cubicBezTo>
                <a:cubicBezTo>
                  <a:pt x="342" y="154"/>
                  <a:pt x="341" y="157"/>
                  <a:pt x="341" y="160"/>
                </a:cubicBezTo>
                <a:cubicBezTo>
                  <a:pt x="341" y="194"/>
                  <a:pt x="341" y="194"/>
                  <a:pt x="341" y="194"/>
                </a:cubicBezTo>
                <a:cubicBezTo>
                  <a:pt x="341" y="201"/>
                  <a:pt x="346" y="206"/>
                  <a:pt x="352" y="206"/>
                </a:cubicBezTo>
                <a:cubicBezTo>
                  <a:pt x="358" y="206"/>
                  <a:pt x="363" y="201"/>
                  <a:pt x="363" y="194"/>
                </a:cubicBezTo>
                <a:cubicBezTo>
                  <a:pt x="363" y="172"/>
                  <a:pt x="363" y="172"/>
                  <a:pt x="363" y="172"/>
                </a:cubicBezTo>
                <a:cubicBezTo>
                  <a:pt x="363" y="169"/>
                  <a:pt x="363" y="169"/>
                  <a:pt x="363" y="169"/>
                </a:cubicBezTo>
                <a:cubicBezTo>
                  <a:pt x="364" y="169"/>
                  <a:pt x="364" y="169"/>
                  <a:pt x="364" y="169"/>
                </a:cubicBezTo>
                <a:cubicBezTo>
                  <a:pt x="365" y="164"/>
                  <a:pt x="370" y="160"/>
                  <a:pt x="375" y="160"/>
                </a:cubicBezTo>
                <a:cubicBezTo>
                  <a:pt x="380" y="160"/>
                  <a:pt x="384" y="164"/>
                  <a:pt x="386" y="169"/>
                </a:cubicBezTo>
                <a:cubicBezTo>
                  <a:pt x="386" y="169"/>
                  <a:pt x="386" y="169"/>
                  <a:pt x="386" y="169"/>
                </a:cubicBezTo>
                <a:cubicBezTo>
                  <a:pt x="386" y="172"/>
                  <a:pt x="386" y="172"/>
                  <a:pt x="386" y="172"/>
                </a:cubicBezTo>
                <a:cubicBezTo>
                  <a:pt x="386" y="194"/>
                  <a:pt x="386" y="194"/>
                  <a:pt x="386" y="194"/>
                </a:cubicBezTo>
                <a:cubicBezTo>
                  <a:pt x="386" y="201"/>
                  <a:pt x="391" y="206"/>
                  <a:pt x="398" y="206"/>
                </a:cubicBezTo>
                <a:cubicBezTo>
                  <a:pt x="420" y="206"/>
                  <a:pt x="420" y="206"/>
                  <a:pt x="420" y="206"/>
                </a:cubicBezTo>
                <a:cubicBezTo>
                  <a:pt x="427" y="206"/>
                  <a:pt x="432" y="201"/>
                  <a:pt x="432" y="194"/>
                </a:cubicBezTo>
                <a:cubicBezTo>
                  <a:pt x="432" y="160"/>
                  <a:pt x="432" y="160"/>
                  <a:pt x="432" y="160"/>
                </a:cubicBezTo>
                <a:cubicBezTo>
                  <a:pt x="432" y="160"/>
                  <a:pt x="432" y="160"/>
                  <a:pt x="432" y="160"/>
                </a:cubicBezTo>
                <a:cubicBezTo>
                  <a:pt x="432" y="157"/>
                  <a:pt x="431" y="154"/>
                  <a:pt x="428" y="152"/>
                </a:cubicBezTo>
                <a:close/>
                <a:moveTo>
                  <a:pt x="409" y="183"/>
                </a:moveTo>
                <a:cubicBezTo>
                  <a:pt x="403" y="183"/>
                  <a:pt x="398" y="178"/>
                  <a:pt x="398" y="172"/>
                </a:cubicBezTo>
                <a:cubicBezTo>
                  <a:pt x="398" y="165"/>
                  <a:pt x="403" y="160"/>
                  <a:pt x="409" y="160"/>
                </a:cubicBezTo>
                <a:cubicBezTo>
                  <a:pt x="415" y="160"/>
                  <a:pt x="420" y="165"/>
                  <a:pt x="420" y="172"/>
                </a:cubicBezTo>
                <a:cubicBezTo>
                  <a:pt x="420" y="178"/>
                  <a:pt x="415" y="183"/>
                  <a:pt x="409" y="183"/>
                </a:cubicBezTo>
                <a:close/>
                <a:moveTo>
                  <a:pt x="432" y="126"/>
                </a:moveTo>
                <a:cubicBezTo>
                  <a:pt x="432" y="133"/>
                  <a:pt x="427" y="138"/>
                  <a:pt x="420" y="138"/>
                </a:cubicBezTo>
                <a:cubicBezTo>
                  <a:pt x="414" y="138"/>
                  <a:pt x="409" y="133"/>
                  <a:pt x="409" y="126"/>
                </a:cubicBezTo>
                <a:cubicBezTo>
                  <a:pt x="409" y="120"/>
                  <a:pt x="414" y="115"/>
                  <a:pt x="420" y="115"/>
                </a:cubicBezTo>
                <a:cubicBezTo>
                  <a:pt x="427" y="115"/>
                  <a:pt x="432" y="120"/>
                  <a:pt x="432" y="126"/>
                </a:cubicBezTo>
                <a:close/>
                <a:moveTo>
                  <a:pt x="238" y="92"/>
                </a:moveTo>
                <a:cubicBezTo>
                  <a:pt x="238" y="92"/>
                  <a:pt x="238" y="92"/>
                  <a:pt x="238" y="92"/>
                </a:cubicBezTo>
                <a:cubicBezTo>
                  <a:pt x="245" y="92"/>
                  <a:pt x="250" y="87"/>
                  <a:pt x="250" y="81"/>
                </a:cubicBezTo>
                <a:cubicBezTo>
                  <a:pt x="250" y="58"/>
                  <a:pt x="250" y="58"/>
                  <a:pt x="250" y="58"/>
                </a:cubicBezTo>
                <a:cubicBezTo>
                  <a:pt x="250" y="55"/>
                  <a:pt x="250" y="55"/>
                  <a:pt x="250" y="55"/>
                </a:cubicBezTo>
                <a:cubicBezTo>
                  <a:pt x="250" y="55"/>
                  <a:pt x="250" y="55"/>
                  <a:pt x="250" y="55"/>
                </a:cubicBezTo>
                <a:cubicBezTo>
                  <a:pt x="252" y="50"/>
                  <a:pt x="256" y="47"/>
                  <a:pt x="261" y="47"/>
                </a:cubicBezTo>
                <a:cubicBezTo>
                  <a:pt x="266" y="47"/>
                  <a:pt x="271" y="50"/>
                  <a:pt x="272" y="55"/>
                </a:cubicBezTo>
                <a:cubicBezTo>
                  <a:pt x="273" y="55"/>
                  <a:pt x="273" y="55"/>
                  <a:pt x="273" y="55"/>
                </a:cubicBezTo>
                <a:cubicBezTo>
                  <a:pt x="273" y="58"/>
                  <a:pt x="273" y="58"/>
                  <a:pt x="273" y="58"/>
                </a:cubicBezTo>
                <a:cubicBezTo>
                  <a:pt x="273" y="81"/>
                  <a:pt x="273" y="81"/>
                  <a:pt x="273" y="81"/>
                </a:cubicBezTo>
                <a:cubicBezTo>
                  <a:pt x="273" y="81"/>
                  <a:pt x="273" y="81"/>
                  <a:pt x="273" y="81"/>
                </a:cubicBezTo>
                <a:cubicBezTo>
                  <a:pt x="273" y="87"/>
                  <a:pt x="278" y="92"/>
                  <a:pt x="284" y="92"/>
                </a:cubicBezTo>
                <a:cubicBezTo>
                  <a:pt x="307" y="92"/>
                  <a:pt x="307" y="92"/>
                  <a:pt x="307" y="92"/>
                </a:cubicBezTo>
                <a:cubicBezTo>
                  <a:pt x="313" y="92"/>
                  <a:pt x="318" y="87"/>
                  <a:pt x="318" y="81"/>
                </a:cubicBezTo>
                <a:cubicBezTo>
                  <a:pt x="318" y="81"/>
                  <a:pt x="318" y="81"/>
                  <a:pt x="318" y="81"/>
                </a:cubicBezTo>
                <a:cubicBezTo>
                  <a:pt x="318" y="47"/>
                  <a:pt x="318" y="47"/>
                  <a:pt x="318" y="47"/>
                </a:cubicBezTo>
                <a:cubicBezTo>
                  <a:pt x="318" y="47"/>
                  <a:pt x="318" y="47"/>
                  <a:pt x="318" y="47"/>
                </a:cubicBezTo>
                <a:cubicBezTo>
                  <a:pt x="318" y="44"/>
                  <a:pt x="317" y="41"/>
                  <a:pt x="315" y="38"/>
                </a:cubicBezTo>
                <a:cubicBezTo>
                  <a:pt x="281" y="5"/>
                  <a:pt x="281" y="5"/>
                  <a:pt x="281" y="5"/>
                </a:cubicBezTo>
                <a:cubicBezTo>
                  <a:pt x="276" y="0"/>
                  <a:pt x="269" y="0"/>
                  <a:pt x="264" y="5"/>
                </a:cubicBezTo>
                <a:cubicBezTo>
                  <a:pt x="231" y="38"/>
                  <a:pt x="231" y="38"/>
                  <a:pt x="231" y="38"/>
                </a:cubicBezTo>
                <a:cubicBezTo>
                  <a:pt x="229" y="40"/>
                  <a:pt x="227" y="43"/>
                  <a:pt x="227" y="47"/>
                </a:cubicBezTo>
                <a:cubicBezTo>
                  <a:pt x="227" y="81"/>
                  <a:pt x="227" y="81"/>
                  <a:pt x="227" y="81"/>
                </a:cubicBezTo>
                <a:cubicBezTo>
                  <a:pt x="227" y="87"/>
                  <a:pt x="232" y="92"/>
                  <a:pt x="238" y="92"/>
                </a:cubicBezTo>
                <a:close/>
                <a:moveTo>
                  <a:pt x="295" y="47"/>
                </a:moveTo>
                <a:cubicBezTo>
                  <a:pt x="302" y="47"/>
                  <a:pt x="307" y="52"/>
                  <a:pt x="307" y="58"/>
                </a:cubicBezTo>
                <a:cubicBezTo>
                  <a:pt x="307" y="64"/>
                  <a:pt x="302" y="69"/>
                  <a:pt x="295" y="69"/>
                </a:cubicBezTo>
                <a:cubicBezTo>
                  <a:pt x="289" y="69"/>
                  <a:pt x="284" y="64"/>
                  <a:pt x="284" y="58"/>
                </a:cubicBezTo>
                <a:cubicBezTo>
                  <a:pt x="284" y="52"/>
                  <a:pt x="289" y="47"/>
                  <a:pt x="295" y="47"/>
                </a:cubicBezTo>
                <a:close/>
                <a:moveTo>
                  <a:pt x="295" y="13"/>
                </a:moveTo>
                <a:cubicBezTo>
                  <a:pt x="295" y="6"/>
                  <a:pt x="300" y="1"/>
                  <a:pt x="307" y="1"/>
                </a:cubicBezTo>
                <a:cubicBezTo>
                  <a:pt x="313" y="1"/>
                  <a:pt x="318" y="6"/>
                  <a:pt x="318" y="13"/>
                </a:cubicBezTo>
                <a:cubicBezTo>
                  <a:pt x="318" y="19"/>
                  <a:pt x="313" y="24"/>
                  <a:pt x="307" y="24"/>
                </a:cubicBezTo>
                <a:cubicBezTo>
                  <a:pt x="300" y="24"/>
                  <a:pt x="295" y="19"/>
                  <a:pt x="295" y="13"/>
                </a:cubicBezTo>
                <a:close/>
                <a:moveTo>
                  <a:pt x="428" y="38"/>
                </a:moveTo>
                <a:cubicBezTo>
                  <a:pt x="395" y="5"/>
                  <a:pt x="395" y="5"/>
                  <a:pt x="395" y="5"/>
                </a:cubicBezTo>
                <a:cubicBezTo>
                  <a:pt x="390" y="0"/>
                  <a:pt x="383" y="0"/>
                  <a:pt x="378" y="5"/>
                </a:cubicBezTo>
                <a:cubicBezTo>
                  <a:pt x="345" y="38"/>
                  <a:pt x="345" y="38"/>
                  <a:pt x="345" y="38"/>
                </a:cubicBezTo>
                <a:cubicBezTo>
                  <a:pt x="342" y="40"/>
                  <a:pt x="341" y="43"/>
                  <a:pt x="341" y="47"/>
                </a:cubicBezTo>
                <a:cubicBezTo>
                  <a:pt x="341" y="81"/>
                  <a:pt x="341" y="81"/>
                  <a:pt x="341" y="81"/>
                </a:cubicBezTo>
                <a:cubicBezTo>
                  <a:pt x="341" y="87"/>
                  <a:pt x="346" y="92"/>
                  <a:pt x="352" y="92"/>
                </a:cubicBezTo>
                <a:cubicBezTo>
                  <a:pt x="358" y="92"/>
                  <a:pt x="363" y="87"/>
                  <a:pt x="363" y="81"/>
                </a:cubicBezTo>
                <a:cubicBezTo>
                  <a:pt x="363" y="58"/>
                  <a:pt x="363" y="58"/>
                  <a:pt x="363" y="58"/>
                </a:cubicBezTo>
                <a:cubicBezTo>
                  <a:pt x="363" y="55"/>
                  <a:pt x="363" y="55"/>
                  <a:pt x="363" y="55"/>
                </a:cubicBezTo>
                <a:cubicBezTo>
                  <a:pt x="364" y="55"/>
                  <a:pt x="364" y="55"/>
                  <a:pt x="364" y="55"/>
                </a:cubicBezTo>
                <a:cubicBezTo>
                  <a:pt x="365" y="50"/>
                  <a:pt x="370" y="47"/>
                  <a:pt x="375" y="47"/>
                </a:cubicBezTo>
                <a:cubicBezTo>
                  <a:pt x="380" y="47"/>
                  <a:pt x="384" y="50"/>
                  <a:pt x="386" y="55"/>
                </a:cubicBezTo>
                <a:cubicBezTo>
                  <a:pt x="386" y="55"/>
                  <a:pt x="386" y="55"/>
                  <a:pt x="386" y="55"/>
                </a:cubicBezTo>
                <a:cubicBezTo>
                  <a:pt x="386" y="58"/>
                  <a:pt x="386" y="58"/>
                  <a:pt x="386" y="58"/>
                </a:cubicBezTo>
                <a:cubicBezTo>
                  <a:pt x="386" y="81"/>
                  <a:pt x="386" y="81"/>
                  <a:pt x="386" y="81"/>
                </a:cubicBezTo>
                <a:cubicBezTo>
                  <a:pt x="386" y="81"/>
                  <a:pt x="386" y="81"/>
                  <a:pt x="386" y="81"/>
                </a:cubicBezTo>
                <a:cubicBezTo>
                  <a:pt x="386" y="87"/>
                  <a:pt x="391" y="92"/>
                  <a:pt x="398" y="92"/>
                </a:cubicBezTo>
                <a:cubicBezTo>
                  <a:pt x="420" y="92"/>
                  <a:pt x="420" y="92"/>
                  <a:pt x="420" y="92"/>
                </a:cubicBezTo>
                <a:cubicBezTo>
                  <a:pt x="427" y="92"/>
                  <a:pt x="432" y="87"/>
                  <a:pt x="432" y="81"/>
                </a:cubicBezTo>
                <a:cubicBezTo>
                  <a:pt x="432" y="81"/>
                  <a:pt x="432" y="81"/>
                  <a:pt x="432" y="81"/>
                </a:cubicBezTo>
                <a:cubicBezTo>
                  <a:pt x="432" y="47"/>
                  <a:pt x="432" y="47"/>
                  <a:pt x="432" y="47"/>
                </a:cubicBezTo>
                <a:cubicBezTo>
                  <a:pt x="432" y="47"/>
                  <a:pt x="432" y="47"/>
                  <a:pt x="432" y="47"/>
                </a:cubicBezTo>
                <a:cubicBezTo>
                  <a:pt x="432" y="44"/>
                  <a:pt x="431" y="41"/>
                  <a:pt x="428" y="38"/>
                </a:cubicBezTo>
                <a:close/>
                <a:moveTo>
                  <a:pt x="409" y="69"/>
                </a:moveTo>
                <a:cubicBezTo>
                  <a:pt x="403" y="69"/>
                  <a:pt x="398" y="64"/>
                  <a:pt x="398" y="58"/>
                </a:cubicBezTo>
                <a:cubicBezTo>
                  <a:pt x="398" y="52"/>
                  <a:pt x="403" y="47"/>
                  <a:pt x="409" y="47"/>
                </a:cubicBezTo>
                <a:cubicBezTo>
                  <a:pt x="415" y="47"/>
                  <a:pt x="420" y="52"/>
                  <a:pt x="420" y="58"/>
                </a:cubicBezTo>
                <a:cubicBezTo>
                  <a:pt x="420" y="64"/>
                  <a:pt x="415" y="69"/>
                  <a:pt x="409" y="69"/>
                </a:cubicBezTo>
                <a:close/>
                <a:moveTo>
                  <a:pt x="432" y="13"/>
                </a:moveTo>
                <a:cubicBezTo>
                  <a:pt x="432" y="19"/>
                  <a:pt x="427" y="24"/>
                  <a:pt x="420" y="24"/>
                </a:cubicBezTo>
                <a:cubicBezTo>
                  <a:pt x="414" y="24"/>
                  <a:pt x="409" y="19"/>
                  <a:pt x="409" y="13"/>
                </a:cubicBezTo>
                <a:cubicBezTo>
                  <a:pt x="409" y="6"/>
                  <a:pt x="414" y="1"/>
                  <a:pt x="420" y="1"/>
                </a:cubicBezTo>
                <a:cubicBezTo>
                  <a:pt x="427" y="1"/>
                  <a:pt x="432" y="6"/>
                  <a:pt x="432" y="13"/>
                </a:cubicBezTo>
                <a:close/>
                <a:moveTo>
                  <a:pt x="54" y="232"/>
                </a:moveTo>
                <a:cubicBezTo>
                  <a:pt x="49" y="228"/>
                  <a:pt x="42" y="228"/>
                  <a:pt x="37" y="232"/>
                </a:cubicBezTo>
                <a:cubicBezTo>
                  <a:pt x="4" y="265"/>
                  <a:pt x="4" y="265"/>
                  <a:pt x="4" y="265"/>
                </a:cubicBezTo>
                <a:cubicBezTo>
                  <a:pt x="1" y="267"/>
                  <a:pt x="0" y="271"/>
                  <a:pt x="0" y="274"/>
                </a:cubicBezTo>
                <a:cubicBezTo>
                  <a:pt x="0" y="308"/>
                  <a:pt x="0" y="308"/>
                  <a:pt x="0" y="308"/>
                </a:cubicBezTo>
                <a:cubicBezTo>
                  <a:pt x="0" y="314"/>
                  <a:pt x="5" y="319"/>
                  <a:pt x="11" y="319"/>
                </a:cubicBezTo>
                <a:cubicBezTo>
                  <a:pt x="17" y="319"/>
                  <a:pt x="22" y="314"/>
                  <a:pt x="22" y="308"/>
                </a:cubicBezTo>
                <a:cubicBezTo>
                  <a:pt x="22" y="285"/>
                  <a:pt x="22" y="285"/>
                  <a:pt x="22" y="285"/>
                </a:cubicBezTo>
                <a:cubicBezTo>
                  <a:pt x="22" y="282"/>
                  <a:pt x="22" y="282"/>
                  <a:pt x="22" y="282"/>
                </a:cubicBezTo>
                <a:cubicBezTo>
                  <a:pt x="23" y="282"/>
                  <a:pt x="23" y="282"/>
                  <a:pt x="23" y="282"/>
                </a:cubicBezTo>
                <a:cubicBezTo>
                  <a:pt x="24" y="278"/>
                  <a:pt x="29" y="274"/>
                  <a:pt x="34" y="274"/>
                </a:cubicBezTo>
                <a:cubicBezTo>
                  <a:pt x="39" y="274"/>
                  <a:pt x="43" y="278"/>
                  <a:pt x="45" y="282"/>
                </a:cubicBezTo>
                <a:cubicBezTo>
                  <a:pt x="45" y="282"/>
                  <a:pt x="45" y="282"/>
                  <a:pt x="45" y="282"/>
                </a:cubicBezTo>
                <a:cubicBezTo>
                  <a:pt x="45" y="285"/>
                  <a:pt x="45" y="285"/>
                  <a:pt x="45" y="285"/>
                </a:cubicBezTo>
                <a:cubicBezTo>
                  <a:pt x="45" y="308"/>
                  <a:pt x="45" y="308"/>
                  <a:pt x="45" y="308"/>
                </a:cubicBezTo>
                <a:cubicBezTo>
                  <a:pt x="45" y="314"/>
                  <a:pt x="50" y="319"/>
                  <a:pt x="57" y="319"/>
                </a:cubicBezTo>
                <a:cubicBezTo>
                  <a:pt x="79" y="319"/>
                  <a:pt x="79" y="319"/>
                  <a:pt x="79" y="319"/>
                </a:cubicBezTo>
                <a:cubicBezTo>
                  <a:pt x="86" y="319"/>
                  <a:pt x="91" y="314"/>
                  <a:pt x="91" y="308"/>
                </a:cubicBezTo>
                <a:cubicBezTo>
                  <a:pt x="91" y="274"/>
                  <a:pt x="91" y="274"/>
                  <a:pt x="91" y="274"/>
                </a:cubicBezTo>
                <a:cubicBezTo>
                  <a:pt x="91" y="274"/>
                  <a:pt x="91" y="274"/>
                  <a:pt x="91" y="274"/>
                </a:cubicBezTo>
                <a:cubicBezTo>
                  <a:pt x="91" y="271"/>
                  <a:pt x="90" y="268"/>
                  <a:pt x="87" y="266"/>
                </a:cubicBezTo>
                <a:lnTo>
                  <a:pt x="54" y="232"/>
                </a:lnTo>
                <a:close/>
                <a:moveTo>
                  <a:pt x="68" y="297"/>
                </a:moveTo>
                <a:cubicBezTo>
                  <a:pt x="62" y="297"/>
                  <a:pt x="57" y="292"/>
                  <a:pt x="57" y="285"/>
                </a:cubicBezTo>
                <a:cubicBezTo>
                  <a:pt x="57" y="279"/>
                  <a:pt x="62" y="274"/>
                  <a:pt x="68" y="274"/>
                </a:cubicBezTo>
                <a:cubicBezTo>
                  <a:pt x="74" y="274"/>
                  <a:pt x="79" y="279"/>
                  <a:pt x="79" y="285"/>
                </a:cubicBezTo>
                <a:cubicBezTo>
                  <a:pt x="79" y="292"/>
                  <a:pt x="74" y="297"/>
                  <a:pt x="68" y="297"/>
                </a:cubicBezTo>
                <a:close/>
                <a:moveTo>
                  <a:pt x="91" y="240"/>
                </a:moveTo>
                <a:cubicBezTo>
                  <a:pt x="91" y="246"/>
                  <a:pt x="86" y="251"/>
                  <a:pt x="79" y="251"/>
                </a:cubicBezTo>
                <a:cubicBezTo>
                  <a:pt x="73" y="251"/>
                  <a:pt x="68" y="246"/>
                  <a:pt x="68" y="240"/>
                </a:cubicBezTo>
                <a:cubicBezTo>
                  <a:pt x="68" y="234"/>
                  <a:pt x="73" y="229"/>
                  <a:pt x="79" y="229"/>
                </a:cubicBezTo>
                <a:cubicBezTo>
                  <a:pt x="86" y="229"/>
                  <a:pt x="91" y="234"/>
                  <a:pt x="91" y="240"/>
                </a:cubicBezTo>
                <a:close/>
                <a:moveTo>
                  <a:pt x="54" y="346"/>
                </a:moveTo>
                <a:cubicBezTo>
                  <a:pt x="49" y="341"/>
                  <a:pt x="42" y="341"/>
                  <a:pt x="37" y="346"/>
                </a:cubicBezTo>
                <a:cubicBezTo>
                  <a:pt x="4" y="379"/>
                  <a:pt x="4" y="379"/>
                  <a:pt x="4" y="379"/>
                </a:cubicBezTo>
                <a:cubicBezTo>
                  <a:pt x="1" y="381"/>
                  <a:pt x="0" y="384"/>
                  <a:pt x="0" y="388"/>
                </a:cubicBezTo>
                <a:cubicBezTo>
                  <a:pt x="0" y="422"/>
                  <a:pt x="0" y="422"/>
                  <a:pt x="0" y="422"/>
                </a:cubicBezTo>
                <a:cubicBezTo>
                  <a:pt x="0" y="428"/>
                  <a:pt x="5" y="433"/>
                  <a:pt x="11" y="433"/>
                </a:cubicBezTo>
                <a:cubicBezTo>
                  <a:pt x="17" y="433"/>
                  <a:pt x="22" y="428"/>
                  <a:pt x="22" y="422"/>
                </a:cubicBezTo>
                <a:cubicBezTo>
                  <a:pt x="22" y="399"/>
                  <a:pt x="22" y="399"/>
                  <a:pt x="22" y="399"/>
                </a:cubicBezTo>
                <a:cubicBezTo>
                  <a:pt x="22" y="396"/>
                  <a:pt x="22" y="396"/>
                  <a:pt x="22" y="396"/>
                </a:cubicBezTo>
                <a:cubicBezTo>
                  <a:pt x="23" y="396"/>
                  <a:pt x="23" y="396"/>
                  <a:pt x="23" y="396"/>
                </a:cubicBezTo>
                <a:cubicBezTo>
                  <a:pt x="24" y="391"/>
                  <a:pt x="29" y="388"/>
                  <a:pt x="34" y="388"/>
                </a:cubicBezTo>
                <a:cubicBezTo>
                  <a:pt x="39" y="388"/>
                  <a:pt x="43" y="391"/>
                  <a:pt x="45" y="396"/>
                </a:cubicBezTo>
                <a:cubicBezTo>
                  <a:pt x="45" y="396"/>
                  <a:pt x="45" y="396"/>
                  <a:pt x="45" y="396"/>
                </a:cubicBezTo>
                <a:cubicBezTo>
                  <a:pt x="45" y="399"/>
                  <a:pt x="45" y="399"/>
                  <a:pt x="45" y="399"/>
                </a:cubicBezTo>
                <a:cubicBezTo>
                  <a:pt x="45" y="422"/>
                  <a:pt x="45" y="422"/>
                  <a:pt x="45" y="422"/>
                </a:cubicBezTo>
                <a:cubicBezTo>
                  <a:pt x="45" y="428"/>
                  <a:pt x="50" y="433"/>
                  <a:pt x="57" y="433"/>
                </a:cubicBezTo>
                <a:cubicBezTo>
                  <a:pt x="79" y="433"/>
                  <a:pt x="79" y="433"/>
                  <a:pt x="79" y="433"/>
                </a:cubicBezTo>
                <a:cubicBezTo>
                  <a:pt x="86" y="433"/>
                  <a:pt x="91" y="428"/>
                  <a:pt x="91" y="422"/>
                </a:cubicBezTo>
                <a:cubicBezTo>
                  <a:pt x="91" y="388"/>
                  <a:pt x="91" y="388"/>
                  <a:pt x="91" y="388"/>
                </a:cubicBezTo>
                <a:cubicBezTo>
                  <a:pt x="91" y="388"/>
                  <a:pt x="91" y="388"/>
                  <a:pt x="91" y="388"/>
                </a:cubicBezTo>
                <a:cubicBezTo>
                  <a:pt x="91" y="385"/>
                  <a:pt x="90" y="382"/>
                  <a:pt x="87" y="379"/>
                </a:cubicBezTo>
                <a:lnTo>
                  <a:pt x="54" y="346"/>
                </a:lnTo>
                <a:close/>
                <a:moveTo>
                  <a:pt x="68" y="410"/>
                </a:moveTo>
                <a:cubicBezTo>
                  <a:pt x="62" y="410"/>
                  <a:pt x="57" y="405"/>
                  <a:pt x="57" y="399"/>
                </a:cubicBezTo>
                <a:cubicBezTo>
                  <a:pt x="57" y="393"/>
                  <a:pt x="62" y="388"/>
                  <a:pt x="68" y="388"/>
                </a:cubicBezTo>
                <a:cubicBezTo>
                  <a:pt x="74" y="388"/>
                  <a:pt x="79" y="393"/>
                  <a:pt x="79" y="399"/>
                </a:cubicBezTo>
                <a:cubicBezTo>
                  <a:pt x="79" y="405"/>
                  <a:pt x="74" y="410"/>
                  <a:pt x="68" y="410"/>
                </a:cubicBezTo>
                <a:close/>
                <a:moveTo>
                  <a:pt x="91" y="354"/>
                </a:moveTo>
                <a:cubicBezTo>
                  <a:pt x="91" y="360"/>
                  <a:pt x="86" y="365"/>
                  <a:pt x="79" y="365"/>
                </a:cubicBezTo>
                <a:cubicBezTo>
                  <a:pt x="73" y="365"/>
                  <a:pt x="68" y="360"/>
                  <a:pt x="68" y="354"/>
                </a:cubicBezTo>
                <a:cubicBezTo>
                  <a:pt x="68" y="347"/>
                  <a:pt x="73" y="342"/>
                  <a:pt x="79" y="342"/>
                </a:cubicBezTo>
                <a:cubicBezTo>
                  <a:pt x="86" y="342"/>
                  <a:pt x="91" y="347"/>
                  <a:pt x="91" y="354"/>
                </a:cubicBezTo>
                <a:close/>
                <a:moveTo>
                  <a:pt x="167" y="346"/>
                </a:moveTo>
                <a:cubicBezTo>
                  <a:pt x="163" y="341"/>
                  <a:pt x="155" y="341"/>
                  <a:pt x="151" y="346"/>
                </a:cubicBezTo>
                <a:cubicBezTo>
                  <a:pt x="118" y="379"/>
                  <a:pt x="118" y="379"/>
                  <a:pt x="118" y="379"/>
                </a:cubicBezTo>
                <a:cubicBezTo>
                  <a:pt x="115" y="381"/>
                  <a:pt x="113" y="384"/>
                  <a:pt x="113" y="388"/>
                </a:cubicBezTo>
                <a:cubicBezTo>
                  <a:pt x="113" y="422"/>
                  <a:pt x="113" y="422"/>
                  <a:pt x="113" y="422"/>
                </a:cubicBezTo>
                <a:cubicBezTo>
                  <a:pt x="113" y="428"/>
                  <a:pt x="119" y="433"/>
                  <a:pt x="125" y="433"/>
                </a:cubicBezTo>
                <a:cubicBezTo>
                  <a:pt x="131" y="433"/>
                  <a:pt x="136" y="428"/>
                  <a:pt x="136" y="422"/>
                </a:cubicBezTo>
                <a:cubicBezTo>
                  <a:pt x="136" y="399"/>
                  <a:pt x="136" y="399"/>
                  <a:pt x="136" y="399"/>
                </a:cubicBezTo>
                <a:cubicBezTo>
                  <a:pt x="136" y="396"/>
                  <a:pt x="136" y="396"/>
                  <a:pt x="136" y="396"/>
                </a:cubicBezTo>
                <a:cubicBezTo>
                  <a:pt x="137" y="396"/>
                  <a:pt x="137" y="396"/>
                  <a:pt x="137" y="396"/>
                </a:cubicBezTo>
                <a:cubicBezTo>
                  <a:pt x="138" y="391"/>
                  <a:pt x="142" y="388"/>
                  <a:pt x="147" y="388"/>
                </a:cubicBezTo>
                <a:cubicBezTo>
                  <a:pt x="153" y="388"/>
                  <a:pt x="157" y="391"/>
                  <a:pt x="158" y="396"/>
                </a:cubicBezTo>
                <a:cubicBezTo>
                  <a:pt x="159" y="396"/>
                  <a:pt x="159" y="396"/>
                  <a:pt x="159" y="396"/>
                </a:cubicBezTo>
                <a:cubicBezTo>
                  <a:pt x="159" y="399"/>
                  <a:pt x="159" y="399"/>
                  <a:pt x="159" y="399"/>
                </a:cubicBezTo>
                <a:cubicBezTo>
                  <a:pt x="159" y="422"/>
                  <a:pt x="159" y="422"/>
                  <a:pt x="159" y="422"/>
                </a:cubicBezTo>
                <a:cubicBezTo>
                  <a:pt x="159" y="428"/>
                  <a:pt x="164" y="433"/>
                  <a:pt x="170" y="433"/>
                </a:cubicBezTo>
                <a:cubicBezTo>
                  <a:pt x="170" y="433"/>
                  <a:pt x="170" y="433"/>
                  <a:pt x="170" y="433"/>
                </a:cubicBezTo>
                <a:cubicBezTo>
                  <a:pt x="193" y="433"/>
                  <a:pt x="193" y="433"/>
                  <a:pt x="193" y="433"/>
                </a:cubicBezTo>
                <a:cubicBezTo>
                  <a:pt x="199" y="433"/>
                  <a:pt x="204" y="428"/>
                  <a:pt x="204" y="422"/>
                </a:cubicBezTo>
                <a:cubicBezTo>
                  <a:pt x="204" y="388"/>
                  <a:pt x="204" y="388"/>
                  <a:pt x="204" y="388"/>
                </a:cubicBezTo>
                <a:cubicBezTo>
                  <a:pt x="204" y="388"/>
                  <a:pt x="204" y="388"/>
                  <a:pt x="204" y="388"/>
                </a:cubicBezTo>
                <a:cubicBezTo>
                  <a:pt x="204" y="385"/>
                  <a:pt x="203" y="382"/>
                  <a:pt x="201" y="379"/>
                </a:cubicBezTo>
                <a:lnTo>
                  <a:pt x="167" y="346"/>
                </a:lnTo>
                <a:close/>
                <a:moveTo>
                  <a:pt x="182" y="410"/>
                </a:moveTo>
                <a:cubicBezTo>
                  <a:pt x="175" y="410"/>
                  <a:pt x="170" y="405"/>
                  <a:pt x="170" y="399"/>
                </a:cubicBezTo>
                <a:cubicBezTo>
                  <a:pt x="170" y="393"/>
                  <a:pt x="175" y="388"/>
                  <a:pt x="182" y="388"/>
                </a:cubicBezTo>
                <a:cubicBezTo>
                  <a:pt x="188" y="388"/>
                  <a:pt x="193" y="393"/>
                  <a:pt x="193" y="399"/>
                </a:cubicBezTo>
                <a:cubicBezTo>
                  <a:pt x="193" y="405"/>
                  <a:pt x="188" y="410"/>
                  <a:pt x="182" y="410"/>
                </a:cubicBezTo>
                <a:close/>
                <a:moveTo>
                  <a:pt x="204" y="354"/>
                </a:moveTo>
                <a:cubicBezTo>
                  <a:pt x="204" y="360"/>
                  <a:pt x="199" y="365"/>
                  <a:pt x="193" y="365"/>
                </a:cubicBezTo>
                <a:cubicBezTo>
                  <a:pt x="187" y="365"/>
                  <a:pt x="182" y="360"/>
                  <a:pt x="182" y="354"/>
                </a:cubicBezTo>
                <a:cubicBezTo>
                  <a:pt x="182" y="347"/>
                  <a:pt x="187" y="342"/>
                  <a:pt x="193" y="342"/>
                </a:cubicBezTo>
                <a:cubicBezTo>
                  <a:pt x="199" y="342"/>
                  <a:pt x="204" y="347"/>
                  <a:pt x="204" y="354"/>
                </a:cubicBezTo>
                <a:close/>
                <a:moveTo>
                  <a:pt x="281" y="346"/>
                </a:moveTo>
                <a:cubicBezTo>
                  <a:pt x="276" y="341"/>
                  <a:pt x="269" y="341"/>
                  <a:pt x="264" y="346"/>
                </a:cubicBezTo>
                <a:cubicBezTo>
                  <a:pt x="231" y="379"/>
                  <a:pt x="231" y="379"/>
                  <a:pt x="231" y="379"/>
                </a:cubicBezTo>
                <a:cubicBezTo>
                  <a:pt x="229" y="381"/>
                  <a:pt x="227" y="384"/>
                  <a:pt x="227" y="388"/>
                </a:cubicBezTo>
                <a:cubicBezTo>
                  <a:pt x="227" y="422"/>
                  <a:pt x="227" y="422"/>
                  <a:pt x="227" y="422"/>
                </a:cubicBezTo>
                <a:cubicBezTo>
                  <a:pt x="227" y="428"/>
                  <a:pt x="232" y="433"/>
                  <a:pt x="238" y="433"/>
                </a:cubicBezTo>
                <a:cubicBezTo>
                  <a:pt x="238" y="433"/>
                  <a:pt x="238" y="433"/>
                  <a:pt x="238" y="433"/>
                </a:cubicBezTo>
                <a:cubicBezTo>
                  <a:pt x="245" y="433"/>
                  <a:pt x="250" y="428"/>
                  <a:pt x="250" y="422"/>
                </a:cubicBezTo>
                <a:cubicBezTo>
                  <a:pt x="250" y="399"/>
                  <a:pt x="250" y="399"/>
                  <a:pt x="250" y="399"/>
                </a:cubicBezTo>
                <a:cubicBezTo>
                  <a:pt x="250" y="396"/>
                  <a:pt x="250" y="396"/>
                  <a:pt x="250" y="396"/>
                </a:cubicBezTo>
                <a:cubicBezTo>
                  <a:pt x="250" y="396"/>
                  <a:pt x="250" y="396"/>
                  <a:pt x="250" y="396"/>
                </a:cubicBezTo>
                <a:cubicBezTo>
                  <a:pt x="252" y="391"/>
                  <a:pt x="256" y="388"/>
                  <a:pt x="261" y="388"/>
                </a:cubicBezTo>
                <a:cubicBezTo>
                  <a:pt x="266" y="388"/>
                  <a:pt x="271" y="391"/>
                  <a:pt x="272" y="396"/>
                </a:cubicBezTo>
                <a:cubicBezTo>
                  <a:pt x="273" y="396"/>
                  <a:pt x="273" y="396"/>
                  <a:pt x="273" y="396"/>
                </a:cubicBezTo>
                <a:cubicBezTo>
                  <a:pt x="273" y="399"/>
                  <a:pt x="273" y="399"/>
                  <a:pt x="273" y="399"/>
                </a:cubicBezTo>
                <a:cubicBezTo>
                  <a:pt x="273" y="422"/>
                  <a:pt x="273" y="422"/>
                  <a:pt x="273" y="422"/>
                </a:cubicBezTo>
                <a:cubicBezTo>
                  <a:pt x="273" y="428"/>
                  <a:pt x="278" y="433"/>
                  <a:pt x="284" y="433"/>
                </a:cubicBezTo>
                <a:cubicBezTo>
                  <a:pt x="284" y="433"/>
                  <a:pt x="284" y="433"/>
                  <a:pt x="284" y="433"/>
                </a:cubicBezTo>
                <a:cubicBezTo>
                  <a:pt x="307" y="433"/>
                  <a:pt x="307" y="433"/>
                  <a:pt x="307" y="433"/>
                </a:cubicBezTo>
                <a:cubicBezTo>
                  <a:pt x="313" y="433"/>
                  <a:pt x="318" y="428"/>
                  <a:pt x="318" y="422"/>
                </a:cubicBezTo>
                <a:cubicBezTo>
                  <a:pt x="318" y="388"/>
                  <a:pt x="318" y="388"/>
                  <a:pt x="318" y="388"/>
                </a:cubicBezTo>
                <a:cubicBezTo>
                  <a:pt x="318" y="388"/>
                  <a:pt x="318" y="388"/>
                  <a:pt x="318" y="388"/>
                </a:cubicBezTo>
                <a:cubicBezTo>
                  <a:pt x="318" y="385"/>
                  <a:pt x="317" y="382"/>
                  <a:pt x="315" y="379"/>
                </a:cubicBezTo>
                <a:lnTo>
                  <a:pt x="281" y="346"/>
                </a:lnTo>
                <a:close/>
                <a:moveTo>
                  <a:pt x="295" y="410"/>
                </a:moveTo>
                <a:cubicBezTo>
                  <a:pt x="289" y="410"/>
                  <a:pt x="284" y="405"/>
                  <a:pt x="284" y="399"/>
                </a:cubicBezTo>
                <a:cubicBezTo>
                  <a:pt x="284" y="393"/>
                  <a:pt x="289" y="388"/>
                  <a:pt x="295" y="388"/>
                </a:cubicBezTo>
                <a:cubicBezTo>
                  <a:pt x="302" y="388"/>
                  <a:pt x="307" y="393"/>
                  <a:pt x="307" y="399"/>
                </a:cubicBezTo>
                <a:cubicBezTo>
                  <a:pt x="307" y="405"/>
                  <a:pt x="302" y="410"/>
                  <a:pt x="295" y="410"/>
                </a:cubicBezTo>
                <a:close/>
                <a:moveTo>
                  <a:pt x="318" y="354"/>
                </a:moveTo>
                <a:cubicBezTo>
                  <a:pt x="318" y="360"/>
                  <a:pt x="313" y="365"/>
                  <a:pt x="307" y="365"/>
                </a:cubicBezTo>
                <a:cubicBezTo>
                  <a:pt x="300" y="365"/>
                  <a:pt x="295" y="360"/>
                  <a:pt x="295" y="354"/>
                </a:cubicBezTo>
                <a:cubicBezTo>
                  <a:pt x="295" y="347"/>
                  <a:pt x="300" y="342"/>
                  <a:pt x="307" y="342"/>
                </a:cubicBezTo>
                <a:cubicBezTo>
                  <a:pt x="313" y="342"/>
                  <a:pt x="318" y="347"/>
                  <a:pt x="318" y="354"/>
                </a:cubicBezTo>
                <a:close/>
                <a:moveTo>
                  <a:pt x="428" y="379"/>
                </a:moveTo>
                <a:cubicBezTo>
                  <a:pt x="395" y="346"/>
                  <a:pt x="395" y="346"/>
                  <a:pt x="395" y="346"/>
                </a:cubicBezTo>
                <a:cubicBezTo>
                  <a:pt x="390" y="341"/>
                  <a:pt x="383" y="341"/>
                  <a:pt x="378" y="346"/>
                </a:cubicBezTo>
                <a:cubicBezTo>
                  <a:pt x="345" y="379"/>
                  <a:pt x="345" y="379"/>
                  <a:pt x="345" y="379"/>
                </a:cubicBezTo>
                <a:cubicBezTo>
                  <a:pt x="342" y="381"/>
                  <a:pt x="341" y="384"/>
                  <a:pt x="341" y="388"/>
                </a:cubicBezTo>
                <a:cubicBezTo>
                  <a:pt x="341" y="422"/>
                  <a:pt x="341" y="422"/>
                  <a:pt x="341" y="422"/>
                </a:cubicBezTo>
                <a:cubicBezTo>
                  <a:pt x="341" y="428"/>
                  <a:pt x="346" y="433"/>
                  <a:pt x="352" y="433"/>
                </a:cubicBezTo>
                <a:cubicBezTo>
                  <a:pt x="358" y="433"/>
                  <a:pt x="363" y="428"/>
                  <a:pt x="363" y="422"/>
                </a:cubicBezTo>
                <a:cubicBezTo>
                  <a:pt x="363" y="399"/>
                  <a:pt x="363" y="399"/>
                  <a:pt x="363" y="399"/>
                </a:cubicBezTo>
                <a:cubicBezTo>
                  <a:pt x="363" y="396"/>
                  <a:pt x="363" y="396"/>
                  <a:pt x="363" y="396"/>
                </a:cubicBezTo>
                <a:cubicBezTo>
                  <a:pt x="364" y="396"/>
                  <a:pt x="364" y="396"/>
                  <a:pt x="364" y="396"/>
                </a:cubicBezTo>
                <a:cubicBezTo>
                  <a:pt x="365" y="391"/>
                  <a:pt x="370" y="388"/>
                  <a:pt x="375" y="388"/>
                </a:cubicBezTo>
                <a:cubicBezTo>
                  <a:pt x="380" y="388"/>
                  <a:pt x="384" y="391"/>
                  <a:pt x="386" y="396"/>
                </a:cubicBezTo>
                <a:cubicBezTo>
                  <a:pt x="386" y="396"/>
                  <a:pt x="386" y="396"/>
                  <a:pt x="386" y="396"/>
                </a:cubicBezTo>
                <a:cubicBezTo>
                  <a:pt x="386" y="399"/>
                  <a:pt x="386" y="399"/>
                  <a:pt x="386" y="399"/>
                </a:cubicBezTo>
                <a:cubicBezTo>
                  <a:pt x="386" y="422"/>
                  <a:pt x="386" y="422"/>
                  <a:pt x="386" y="422"/>
                </a:cubicBezTo>
                <a:cubicBezTo>
                  <a:pt x="386" y="428"/>
                  <a:pt x="391" y="433"/>
                  <a:pt x="398" y="433"/>
                </a:cubicBezTo>
                <a:cubicBezTo>
                  <a:pt x="420" y="433"/>
                  <a:pt x="420" y="433"/>
                  <a:pt x="420" y="433"/>
                </a:cubicBezTo>
                <a:cubicBezTo>
                  <a:pt x="427" y="433"/>
                  <a:pt x="432" y="428"/>
                  <a:pt x="432" y="422"/>
                </a:cubicBezTo>
                <a:cubicBezTo>
                  <a:pt x="432" y="388"/>
                  <a:pt x="432" y="388"/>
                  <a:pt x="432" y="388"/>
                </a:cubicBezTo>
                <a:cubicBezTo>
                  <a:pt x="432" y="388"/>
                  <a:pt x="432" y="388"/>
                  <a:pt x="432" y="388"/>
                </a:cubicBezTo>
                <a:cubicBezTo>
                  <a:pt x="432" y="385"/>
                  <a:pt x="431" y="382"/>
                  <a:pt x="428" y="379"/>
                </a:cubicBezTo>
                <a:close/>
                <a:moveTo>
                  <a:pt x="409" y="410"/>
                </a:moveTo>
                <a:cubicBezTo>
                  <a:pt x="403" y="410"/>
                  <a:pt x="398" y="405"/>
                  <a:pt x="398" y="399"/>
                </a:cubicBezTo>
                <a:cubicBezTo>
                  <a:pt x="398" y="393"/>
                  <a:pt x="403" y="388"/>
                  <a:pt x="409" y="388"/>
                </a:cubicBezTo>
                <a:cubicBezTo>
                  <a:pt x="415" y="388"/>
                  <a:pt x="420" y="393"/>
                  <a:pt x="420" y="399"/>
                </a:cubicBezTo>
                <a:cubicBezTo>
                  <a:pt x="420" y="405"/>
                  <a:pt x="415" y="410"/>
                  <a:pt x="409" y="410"/>
                </a:cubicBezTo>
                <a:close/>
                <a:moveTo>
                  <a:pt x="432" y="354"/>
                </a:moveTo>
                <a:cubicBezTo>
                  <a:pt x="432" y="360"/>
                  <a:pt x="427" y="365"/>
                  <a:pt x="420" y="365"/>
                </a:cubicBezTo>
                <a:cubicBezTo>
                  <a:pt x="414" y="365"/>
                  <a:pt x="409" y="360"/>
                  <a:pt x="409" y="354"/>
                </a:cubicBezTo>
                <a:cubicBezTo>
                  <a:pt x="409" y="347"/>
                  <a:pt x="414" y="342"/>
                  <a:pt x="420" y="342"/>
                </a:cubicBezTo>
                <a:cubicBezTo>
                  <a:pt x="427" y="342"/>
                  <a:pt x="432" y="347"/>
                  <a:pt x="432" y="354"/>
                </a:cubicBezTo>
                <a:close/>
                <a:moveTo>
                  <a:pt x="428" y="266"/>
                </a:moveTo>
                <a:cubicBezTo>
                  <a:pt x="395" y="232"/>
                  <a:pt x="395" y="232"/>
                  <a:pt x="395" y="232"/>
                </a:cubicBezTo>
                <a:cubicBezTo>
                  <a:pt x="390" y="228"/>
                  <a:pt x="383" y="228"/>
                  <a:pt x="378" y="232"/>
                </a:cubicBezTo>
                <a:cubicBezTo>
                  <a:pt x="345" y="265"/>
                  <a:pt x="345" y="265"/>
                  <a:pt x="345" y="265"/>
                </a:cubicBezTo>
                <a:cubicBezTo>
                  <a:pt x="342" y="267"/>
                  <a:pt x="341" y="271"/>
                  <a:pt x="341" y="274"/>
                </a:cubicBezTo>
                <a:cubicBezTo>
                  <a:pt x="341" y="308"/>
                  <a:pt x="341" y="308"/>
                  <a:pt x="341" y="308"/>
                </a:cubicBezTo>
                <a:cubicBezTo>
                  <a:pt x="341" y="314"/>
                  <a:pt x="346" y="319"/>
                  <a:pt x="352" y="319"/>
                </a:cubicBezTo>
                <a:cubicBezTo>
                  <a:pt x="358" y="319"/>
                  <a:pt x="363" y="314"/>
                  <a:pt x="363" y="308"/>
                </a:cubicBezTo>
                <a:cubicBezTo>
                  <a:pt x="363" y="285"/>
                  <a:pt x="363" y="285"/>
                  <a:pt x="363" y="285"/>
                </a:cubicBezTo>
                <a:cubicBezTo>
                  <a:pt x="363" y="282"/>
                  <a:pt x="363" y="282"/>
                  <a:pt x="363" y="282"/>
                </a:cubicBezTo>
                <a:cubicBezTo>
                  <a:pt x="364" y="282"/>
                  <a:pt x="364" y="282"/>
                  <a:pt x="364" y="282"/>
                </a:cubicBezTo>
                <a:cubicBezTo>
                  <a:pt x="365" y="278"/>
                  <a:pt x="370" y="274"/>
                  <a:pt x="375" y="274"/>
                </a:cubicBezTo>
                <a:cubicBezTo>
                  <a:pt x="380" y="274"/>
                  <a:pt x="384" y="278"/>
                  <a:pt x="386" y="282"/>
                </a:cubicBezTo>
                <a:cubicBezTo>
                  <a:pt x="386" y="282"/>
                  <a:pt x="386" y="282"/>
                  <a:pt x="386" y="282"/>
                </a:cubicBezTo>
                <a:cubicBezTo>
                  <a:pt x="386" y="285"/>
                  <a:pt x="386" y="285"/>
                  <a:pt x="386" y="285"/>
                </a:cubicBezTo>
                <a:cubicBezTo>
                  <a:pt x="386" y="308"/>
                  <a:pt x="386" y="308"/>
                  <a:pt x="386" y="308"/>
                </a:cubicBezTo>
                <a:cubicBezTo>
                  <a:pt x="386" y="314"/>
                  <a:pt x="391" y="319"/>
                  <a:pt x="398" y="319"/>
                </a:cubicBezTo>
                <a:cubicBezTo>
                  <a:pt x="420" y="319"/>
                  <a:pt x="420" y="319"/>
                  <a:pt x="420" y="319"/>
                </a:cubicBezTo>
                <a:cubicBezTo>
                  <a:pt x="427" y="319"/>
                  <a:pt x="432" y="314"/>
                  <a:pt x="432" y="308"/>
                </a:cubicBezTo>
                <a:cubicBezTo>
                  <a:pt x="432" y="274"/>
                  <a:pt x="432" y="274"/>
                  <a:pt x="432" y="274"/>
                </a:cubicBezTo>
                <a:cubicBezTo>
                  <a:pt x="432" y="274"/>
                  <a:pt x="432" y="274"/>
                  <a:pt x="432" y="274"/>
                </a:cubicBezTo>
                <a:cubicBezTo>
                  <a:pt x="432" y="271"/>
                  <a:pt x="431" y="268"/>
                  <a:pt x="428" y="266"/>
                </a:cubicBezTo>
                <a:close/>
                <a:moveTo>
                  <a:pt x="409" y="297"/>
                </a:moveTo>
                <a:cubicBezTo>
                  <a:pt x="403" y="297"/>
                  <a:pt x="398" y="292"/>
                  <a:pt x="398" y="285"/>
                </a:cubicBezTo>
                <a:cubicBezTo>
                  <a:pt x="398" y="279"/>
                  <a:pt x="403" y="274"/>
                  <a:pt x="409" y="274"/>
                </a:cubicBezTo>
                <a:cubicBezTo>
                  <a:pt x="415" y="274"/>
                  <a:pt x="420" y="279"/>
                  <a:pt x="420" y="285"/>
                </a:cubicBezTo>
                <a:cubicBezTo>
                  <a:pt x="420" y="292"/>
                  <a:pt x="415" y="297"/>
                  <a:pt x="409" y="297"/>
                </a:cubicBezTo>
                <a:close/>
                <a:moveTo>
                  <a:pt x="432" y="240"/>
                </a:moveTo>
                <a:cubicBezTo>
                  <a:pt x="432" y="246"/>
                  <a:pt x="427" y="251"/>
                  <a:pt x="420" y="251"/>
                </a:cubicBezTo>
                <a:cubicBezTo>
                  <a:pt x="414" y="251"/>
                  <a:pt x="409" y="246"/>
                  <a:pt x="409" y="240"/>
                </a:cubicBezTo>
                <a:cubicBezTo>
                  <a:pt x="409" y="234"/>
                  <a:pt x="414" y="229"/>
                  <a:pt x="420" y="229"/>
                </a:cubicBezTo>
                <a:cubicBezTo>
                  <a:pt x="427" y="229"/>
                  <a:pt x="432" y="234"/>
                  <a:pt x="432" y="240"/>
                </a:cubicBezTo>
                <a:close/>
                <a:moveTo>
                  <a:pt x="301" y="114"/>
                </a:moveTo>
                <a:cubicBezTo>
                  <a:pt x="130" y="114"/>
                  <a:pt x="130" y="114"/>
                  <a:pt x="130" y="114"/>
                </a:cubicBezTo>
                <a:cubicBezTo>
                  <a:pt x="121" y="114"/>
                  <a:pt x="113" y="122"/>
                  <a:pt x="113" y="132"/>
                </a:cubicBezTo>
                <a:cubicBezTo>
                  <a:pt x="113" y="303"/>
                  <a:pt x="113" y="303"/>
                  <a:pt x="113" y="303"/>
                </a:cubicBezTo>
                <a:cubicBezTo>
                  <a:pt x="113" y="312"/>
                  <a:pt x="121" y="320"/>
                  <a:pt x="130" y="320"/>
                </a:cubicBezTo>
                <a:cubicBezTo>
                  <a:pt x="301" y="320"/>
                  <a:pt x="301" y="320"/>
                  <a:pt x="301" y="320"/>
                </a:cubicBezTo>
                <a:cubicBezTo>
                  <a:pt x="311" y="320"/>
                  <a:pt x="319" y="312"/>
                  <a:pt x="319" y="303"/>
                </a:cubicBezTo>
                <a:cubicBezTo>
                  <a:pt x="319" y="132"/>
                  <a:pt x="319" y="132"/>
                  <a:pt x="319" y="132"/>
                </a:cubicBezTo>
                <a:cubicBezTo>
                  <a:pt x="319" y="122"/>
                  <a:pt x="311" y="114"/>
                  <a:pt x="301" y="114"/>
                </a:cubicBezTo>
                <a:close/>
                <a:moveTo>
                  <a:pt x="159" y="177"/>
                </a:moveTo>
                <a:cubicBezTo>
                  <a:pt x="159" y="184"/>
                  <a:pt x="147" y="200"/>
                  <a:pt x="147" y="200"/>
                </a:cubicBezTo>
                <a:cubicBezTo>
                  <a:pt x="154" y="200"/>
                  <a:pt x="159" y="205"/>
                  <a:pt x="159" y="211"/>
                </a:cubicBezTo>
                <a:cubicBezTo>
                  <a:pt x="159" y="218"/>
                  <a:pt x="147" y="234"/>
                  <a:pt x="147" y="234"/>
                </a:cubicBezTo>
                <a:cubicBezTo>
                  <a:pt x="154" y="234"/>
                  <a:pt x="159" y="239"/>
                  <a:pt x="159" y="246"/>
                </a:cubicBezTo>
                <a:cubicBezTo>
                  <a:pt x="159" y="252"/>
                  <a:pt x="147" y="268"/>
                  <a:pt x="147" y="268"/>
                </a:cubicBezTo>
                <a:cubicBezTo>
                  <a:pt x="154" y="268"/>
                  <a:pt x="159" y="273"/>
                  <a:pt x="159" y="280"/>
                </a:cubicBezTo>
                <a:cubicBezTo>
                  <a:pt x="159" y="286"/>
                  <a:pt x="147" y="302"/>
                  <a:pt x="147" y="302"/>
                </a:cubicBezTo>
                <a:cubicBezTo>
                  <a:pt x="147" y="302"/>
                  <a:pt x="136" y="286"/>
                  <a:pt x="136" y="280"/>
                </a:cubicBezTo>
                <a:cubicBezTo>
                  <a:pt x="136" y="273"/>
                  <a:pt x="141" y="268"/>
                  <a:pt x="147" y="268"/>
                </a:cubicBezTo>
                <a:cubicBezTo>
                  <a:pt x="147" y="268"/>
                  <a:pt x="136" y="252"/>
                  <a:pt x="136" y="246"/>
                </a:cubicBezTo>
                <a:cubicBezTo>
                  <a:pt x="136" y="239"/>
                  <a:pt x="141" y="234"/>
                  <a:pt x="147" y="234"/>
                </a:cubicBezTo>
                <a:cubicBezTo>
                  <a:pt x="147" y="234"/>
                  <a:pt x="136" y="218"/>
                  <a:pt x="136" y="211"/>
                </a:cubicBezTo>
                <a:cubicBezTo>
                  <a:pt x="136" y="205"/>
                  <a:pt x="141" y="200"/>
                  <a:pt x="147" y="200"/>
                </a:cubicBezTo>
                <a:cubicBezTo>
                  <a:pt x="147" y="200"/>
                  <a:pt x="136" y="184"/>
                  <a:pt x="136" y="177"/>
                </a:cubicBezTo>
                <a:cubicBezTo>
                  <a:pt x="136" y="171"/>
                  <a:pt x="141" y="166"/>
                  <a:pt x="147" y="166"/>
                </a:cubicBezTo>
                <a:cubicBezTo>
                  <a:pt x="147" y="166"/>
                  <a:pt x="136" y="150"/>
                  <a:pt x="136" y="143"/>
                </a:cubicBezTo>
                <a:cubicBezTo>
                  <a:pt x="136" y="137"/>
                  <a:pt x="141" y="132"/>
                  <a:pt x="147" y="132"/>
                </a:cubicBezTo>
                <a:cubicBezTo>
                  <a:pt x="154" y="132"/>
                  <a:pt x="159" y="137"/>
                  <a:pt x="159" y="143"/>
                </a:cubicBezTo>
                <a:cubicBezTo>
                  <a:pt x="159" y="150"/>
                  <a:pt x="147" y="166"/>
                  <a:pt x="147" y="166"/>
                </a:cubicBezTo>
                <a:cubicBezTo>
                  <a:pt x="154" y="166"/>
                  <a:pt x="159" y="171"/>
                  <a:pt x="159" y="177"/>
                </a:cubicBezTo>
                <a:close/>
                <a:moveTo>
                  <a:pt x="204" y="177"/>
                </a:moveTo>
                <a:cubicBezTo>
                  <a:pt x="204" y="184"/>
                  <a:pt x="193" y="200"/>
                  <a:pt x="193" y="200"/>
                </a:cubicBezTo>
                <a:cubicBezTo>
                  <a:pt x="199" y="200"/>
                  <a:pt x="204" y="205"/>
                  <a:pt x="204" y="211"/>
                </a:cubicBezTo>
                <a:cubicBezTo>
                  <a:pt x="204" y="218"/>
                  <a:pt x="193" y="234"/>
                  <a:pt x="193" y="234"/>
                </a:cubicBezTo>
                <a:cubicBezTo>
                  <a:pt x="199" y="234"/>
                  <a:pt x="204" y="239"/>
                  <a:pt x="204" y="246"/>
                </a:cubicBezTo>
                <a:cubicBezTo>
                  <a:pt x="204" y="252"/>
                  <a:pt x="193" y="268"/>
                  <a:pt x="193" y="268"/>
                </a:cubicBezTo>
                <a:cubicBezTo>
                  <a:pt x="199" y="268"/>
                  <a:pt x="204" y="273"/>
                  <a:pt x="204" y="280"/>
                </a:cubicBezTo>
                <a:cubicBezTo>
                  <a:pt x="204" y="286"/>
                  <a:pt x="193" y="302"/>
                  <a:pt x="193" y="302"/>
                </a:cubicBezTo>
                <a:cubicBezTo>
                  <a:pt x="193" y="302"/>
                  <a:pt x="182" y="286"/>
                  <a:pt x="182" y="280"/>
                </a:cubicBezTo>
                <a:cubicBezTo>
                  <a:pt x="182" y="273"/>
                  <a:pt x="187" y="268"/>
                  <a:pt x="193" y="268"/>
                </a:cubicBezTo>
                <a:cubicBezTo>
                  <a:pt x="193" y="268"/>
                  <a:pt x="182" y="252"/>
                  <a:pt x="182" y="246"/>
                </a:cubicBezTo>
                <a:cubicBezTo>
                  <a:pt x="182" y="239"/>
                  <a:pt x="187" y="234"/>
                  <a:pt x="193" y="234"/>
                </a:cubicBezTo>
                <a:cubicBezTo>
                  <a:pt x="193" y="234"/>
                  <a:pt x="182" y="218"/>
                  <a:pt x="182" y="211"/>
                </a:cubicBezTo>
                <a:cubicBezTo>
                  <a:pt x="182" y="205"/>
                  <a:pt x="187" y="200"/>
                  <a:pt x="193" y="200"/>
                </a:cubicBezTo>
                <a:cubicBezTo>
                  <a:pt x="193" y="200"/>
                  <a:pt x="182" y="184"/>
                  <a:pt x="182" y="177"/>
                </a:cubicBezTo>
                <a:cubicBezTo>
                  <a:pt x="182" y="171"/>
                  <a:pt x="187" y="166"/>
                  <a:pt x="193" y="166"/>
                </a:cubicBezTo>
                <a:cubicBezTo>
                  <a:pt x="193" y="166"/>
                  <a:pt x="182" y="150"/>
                  <a:pt x="182" y="143"/>
                </a:cubicBezTo>
                <a:cubicBezTo>
                  <a:pt x="182" y="137"/>
                  <a:pt x="187" y="132"/>
                  <a:pt x="193" y="132"/>
                </a:cubicBezTo>
                <a:cubicBezTo>
                  <a:pt x="199" y="132"/>
                  <a:pt x="204" y="137"/>
                  <a:pt x="204" y="143"/>
                </a:cubicBezTo>
                <a:cubicBezTo>
                  <a:pt x="204" y="150"/>
                  <a:pt x="193" y="166"/>
                  <a:pt x="193" y="166"/>
                </a:cubicBezTo>
                <a:cubicBezTo>
                  <a:pt x="199" y="166"/>
                  <a:pt x="204" y="171"/>
                  <a:pt x="204" y="177"/>
                </a:cubicBezTo>
                <a:close/>
                <a:moveTo>
                  <a:pt x="250" y="177"/>
                </a:moveTo>
                <a:cubicBezTo>
                  <a:pt x="250" y="184"/>
                  <a:pt x="238" y="200"/>
                  <a:pt x="238" y="200"/>
                </a:cubicBezTo>
                <a:cubicBezTo>
                  <a:pt x="245" y="200"/>
                  <a:pt x="250" y="205"/>
                  <a:pt x="250" y="211"/>
                </a:cubicBezTo>
                <a:cubicBezTo>
                  <a:pt x="250" y="218"/>
                  <a:pt x="238" y="234"/>
                  <a:pt x="238" y="234"/>
                </a:cubicBezTo>
                <a:cubicBezTo>
                  <a:pt x="245" y="234"/>
                  <a:pt x="250" y="239"/>
                  <a:pt x="250" y="246"/>
                </a:cubicBezTo>
                <a:cubicBezTo>
                  <a:pt x="250" y="252"/>
                  <a:pt x="238" y="268"/>
                  <a:pt x="238" y="268"/>
                </a:cubicBezTo>
                <a:cubicBezTo>
                  <a:pt x="245" y="268"/>
                  <a:pt x="250" y="273"/>
                  <a:pt x="250" y="280"/>
                </a:cubicBezTo>
                <a:cubicBezTo>
                  <a:pt x="250" y="286"/>
                  <a:pt x="238" y="302"/>
                  <a:pt x="238" y="302"/>
                </a:cubicBezTo>
                <a:cubicBezTo>
                  <a:pt x="238" y="302"/>
                  <a:pt x="227" y="286"/>
                  <a:pt x="227" y="280"/>
                </a:cubicBezTo>
                <a:cubicBezTo>
                  <a:pt x="227" y="273"/>
                  <a:pt x="232" y="268"/>
                  <a:pt x="238" y="268"/>
                </a:cubicBezTo>
                <a:cubicBezTo>
                  <a:pt x="238" y="268"/>
                  <a:pt x="227" y="252"/>
                  <a:pt x="227" y="246"/>
                </a:cubicBezTo>
                <a:cubicBezTo>
                  <a:pt x="227" y="239"/>
                  <a:pt x="232" y="234"/>
                  <a:pt x="238" y="234"/>
                </a:cubicBezTo>
                <a:cubicBezTo>
                  <a:pt x="238" y="234"/>
                  <a:pt x="227" y="218"/>
                  <a:pt x="227" y="211"/>
                </a:cubicBezTo>
                <a:cubicBezTo>
                  <a:pt x="227" y="205"/>
                  <a:pt x="232" y="200"/>
                  <a:pt x="238" y="200"/>
                </a:cubicBezTo>
                <a:cubicBezTo>
                  <a:pt x="238" y="200"/>
                  <a:pt x="227" y="184"/>
                  <a:pt x="227" y="177"/>
                </a:cubicBezTo>
                <a:cubicBezTo>
                  <a:pt x="227" y="171"/>
                  <a:pt x="232" y="166"/>
                  <a:pt x="238" y="166"/>
                </a:cubicBezTo>
                <a:cubicBezTo>
                  <a:pt x="238" y="166"/>
                  <a:pt x="227" y="150"/>
                  <a:pt x="227" y="143"/>
                </a:cubicBezTo>
                <a:cubicBezTo>
                  <a:pt x="227" y="137"/>
                  <a:pt x="232" y="132"/>
                  <a:pt x="238" y="132"/>
                </a:cubicBezTo>
                <a:cubicBezTo>
                  <a:pt x="245" y="132"/>
                  <a:pt x="250" y="137"/>
                  <a:pt x="250" y="143"/>
                </a:cubicBezTo>
                <a:cubicBezTo>
                  <a:pt x="250" y="150"/>
                  <a:pt x="238" y="166"/>
                  <a:pt x="238" y="166"/>
                </a:cubicBezTo>
                <a:cubicBezTo>
                  <a:pt x="245" y="166"/>
                  <a:pt x="250" y="171"/>
                  <a:pt x="250" y="177"/>
                </a:cubicBezTo>
                <a:close/>
                <a:moveTo>
                  <a:pt x="295" y="177"/>
                </a:moveTo>
                <a:cubicBezTo>
                  <a:pt x="295" y="184"/>
                  <a:pt x="284" y="200"/>
                  <a:pt x="284" y="200"/>
                </a:cubicBezTo>
                <a:cubicBezTo>
                  <a:pt x="290" y="200"/>
                  <a:pt x="295" y="205"/>
                  <a:pt x="295" y="211"/>
                </a:cubicBezTo>
                <a:cubicBezTo>
                  <a:pt x="295" y="218"/>
                  <a:pt x="284" y="234"/>
                  <a:pt x="284" y="234"/>
                </a:cubicBezTo>
                <a:cubicBezTo>
                  <a:pt x="290" y="234"/>
                  <a:pt x="295" y="239"/>
                  <a:pt x="295" y="246"/>
                </a:cubicBezTo>
                <a:cubicBezTo>
                  <a:pt x="295" y="252"/>
                  <a:pt x="284" y="268"/>
                  <a:pt x="284" y="268"/>
                </a:cubicBezTo>
                <a:cubicBezTo>
                  <a:pt x="290" y="268"/>
                  <a:pt x="295" y="273"/>
                  <a:pt x="295" y="280"/>
                </a:cubicBezTo>
                <a:cubicBezTo>
                  <a:pt x="295" y="286"/>
                  <a:pt x="284" y="302"/>
                  <a:pt x="284" y="302"/>
                </a:cubicBezTo>
                <a:cubicBezTo>
                  <a:pt x="284" y="302"/>
                  <a:pt x="273" y="286"/>
                  <a:pt x="273" y="280"/>
                </a:cubicBezTo>
                <a:cubicBezTo>
                  <a:pt x="273" y="273"/>
                  <a:pt x="278" y="268"/>
                  <a:pt x="284" y="268"/>
                </a:cubicBezTo>
                <a:cubicBezTo>
                  <a:pt x="284" y="268"/>
                  <a:pt x="273" y="252"/>
                  <a:pt x="273" y="246"/>
                </a:cubicBezTo>
                <a:cubicBezTo>
                  <a:pt x="273" y="239"/>
                  <a:pt x="278" y="234"/>
                  <a:pt x="284" y="234"/>
                </a:cubicBezTo>
                <a:cubicBezTo>
                  <a:pt x="284" y="234"/>
                  <a:pt x="273" y="218"/>
                  <a:pt x="273" y="211"/>
                </a:cubicBezTo>
                <a:cubicBezTo>
                  <a:pt x="273" y="205"/>
                  <a:pt x="278" y="200"/>
                  <a:pt x="284" y="200"/>
                </a:cubicBezTo>
                <a:cubicBezTo>
                  <a:pt x="284" y="200"/>
                  <a:pt x="273" y="184"/>
                  <a:pt x="273" y="177"/>
                </a:cubicBezTo>
                <a:cubicBezTo>
                  <a:pt x="273" y="171"/>
                  <a:pt x="278" y="166"/>
                  <a:pt x="284" y="166"/>
                </a:cubicBezTo>
                <a:cubicBezTo>
                  <a:pt x="284" y="166"/>
                  <a:pt x="273" y="150"/>
                  <a:pt x="273" y="143"/>
                </a:cubicBezTo>
                <a:cubicBezTo>
                  <a:pt x="273" y="137"/>
                  <a:pt x="278" y="132"/>
                  <a:pt x="284" y="132"/>
                </a:cubicBezTo>
                <a:cubicBezTo>
                  <a:pt x="290" y="132"/>
                  <a:pt x="295" y="137"/>
                  <a:pt x="295" y="143"/>
                </a:cubicBezTo>
                <a:cubicBezTo>
                  <a:pt x="295" y="150"/>
                  <a:pt x="284" y="166"/>
                  <a:pt x="284" y="166"/>
                </a:cubicBezTo>
                <a:cubicBezTo>
                  <a:pt x="290" y="166"/>
                  <a:pt x="295" y="171"/>
                  <a:pt x="295" y="177"/>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7853701" y="4693876"/>
            <a:ext cx="3033322" cy="1015663"/>
          </a:xfrm>
          <a:prstGeom prst="rect">
            <a:avLst/>
          </a:prstGeom>
        </p:spPr>
        <p:txBody>
          <a:bodyPr wrap="square">
            <a:spAutoFit/>
          </a:bodyPr>
          <a:lstStyle/>
          <a:p>
            <a:pPr lvl="1"/>
            <a:r>
              <a:rPr lang="en-US" sz="2000" dirty="0"/>
              <a:t>Social acceptance</a:t>
            </a:r>
          </a:p>
          <a:p>
            <a:pPr lvl="1"/>
            <a:r>
              <a:rPr lang="en-US" sz="2000" dirty="0" smtClean="0"/>
              <a:t>Sense </a:t>
            </a:r>
            <a:r>
              <a:rPr lang="en-US" sz="2000" dirty="0"/>
              <a:t>of community</a:t>
            </a:r>
          </a:p>
          <a:p>
            <a:pPr lvl="1"/>
            <a:r>
              <a:rPr lang="en-US" sz="2000" dirty="0"/>
              <a:t>Social </a:t>
            </a:r>
            <a:r>
              <a:rPr lang="en-US" sz="2000" dirty="0" smtClean="0"/>
              <a:t>contribution</a:t>
            </a:r>
            <a:endParaRPr lang="en-US" sz="2000" dirty="0"/>
          </a:p>
        </p:txBody>
      </p:sp>
      <p:sp>
        <p:nvSpPr>
          <p:cNvPr id="3" name="Content Placeholder 2"/>
          <p:cNvSpPr>
            <a:spLocks noGrp="1"/>
          </p:cNvSpPr>
          <p:nvPr>
            <p:ph sz="half" idx="1"/>
          </p:nvPr>
        </p:nvSpPr>
        <p:spPr>
          <a:xfrm>
            <a:off x="1551323" y="5937583"/>
            <a:ext cx="8854751" cy="692316"/>
          </a:xfrm>
        </p:spPr>
        <p:txBody>
          <a:bodyPr>
            <a:noAutofit/>
          </a:bodyPr>
          <a:lstStyle/>
          <a:p>
            <a:pPr marL="457200" lvl="1" indent="0" algn="ctr">
              <a:buNone/>
            </a:pPr>
            <a:r>
              <a:rPr lang="en-US" sz="2400" dirty="0" smtClean="0"/>
              <a:t>“</a:t>
            </a:r>
            <a:r>
              <a:rPr lang="en-US" sz="2400" dirty="0"/>
              <a:t>Mental health and emotional wellbeing for all!”</a:t>
            </a:r>
          </a:p>
          <a:p>
            <a:pPr lvl="1"/>
            <a:endParaRPr lang="en-US" sz="2000" dirty="0"/>
          </a:p>
        </p:txBody>
      </p:sp>
    </p:spTree>
    <p:extLst>
      <p:ext uri="{BB962C8B-B14F-4D97-AF65-F5344CB8AC3E}">
        <p14:creationId xmlns:p14="http://schemas.microsoft.com/office/powerpoint/2010/main" val="2079770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sz="half" idx="1"/>
          </p:nvPr>
        </p:nvSpPr>
        <p:spPr/>
        <p:txBody>
          <a:bodyPr>
            <a:normAutofit/>
          </a:bodyPr>
          <a:lstStyle/>
          <a:p>
            <a:pPr marL="0" indent="0">
              <a:buNone/>
            </a:pPr>
            <a:endParaRPr lang="en-US" sz="2800" dirty="0" smtClean="0"/>
          </a:p>
          <a:p>
            <a:pPr marL="0" indent="0">
              <a:buNone/>
            </a:pPr>
            <a:endParaRPr lang="en-US" sz="2800" dirty="0"/>
          </a:p>
          <a:p>
            <a:pPr marL="0" indent="0">
              <a:buNone/>
            </a:pPr>
            <a:r>
              <a:rPr lang="en-US" sz="2800" dirty="0" smtClean="0"/>
              <a:t>Education </a:t>
            </a:r>
            <a:r>
              <a:rPr lang="en-US" sz="2800" dirty="0"/>
              <a:t>is the process of facilitating learning, or the acquisition of knowledge, skills, values, beliefs, and habits. </a:t>
            </a:r>
          </a:p>
        </p:txBody>
      </p:sp>
      <p:sp>
        <p:nvSpPr>
          <p:cNvPr id="6" name="TextBox 5"/>
          <p:cNvSpPr txBox="1"/>
          <p:nvPr/>
        </p:nvSpPr>
        <p:spPr>
          <a:xfrm>
            <a:off x="6805375" y="2062605"/>
            <a:ext cx="4419600" cy="830997"/>
          </a:xfrm>
          <a:prstGeom prst="rect">
            <a:avLst/>
          </a:prstGeom>
          <a:noFill/>
        </p:spPr>
        <p:txBody>
          <a:bodyPr wrap="square" rtlCol="0">
            <a:spAutoFit/>
          </a:bodyPr>
          <a:lstStyle/>
          <a:p>
            <a:r>
              <a:rPr lang="en-US" sz="2400" dirty="0" smtClean="0"/>
              <a:t>“Good schools, especially for kids with special health needs.”</a:t>
            </a:r>
            <a:endParaRPr lang="en-US" sz="2400" dirty="0"/>
          </a:p>
        </p:txBody>
      </p:sp>
      <p:grpSp>
        <p:nvGrpSpPr>
          <p:cNvPr id="8" name="Group 7" descr="icon of an owl with a graduation hat on his head"/>
          <p:cNvGrpSpPr/>
          <p:nvPr/>
        </p:nvGrpSpPr>
        <p:grpSpPr>
          <a:xfrm>
            <a:off x="8039701" y="3072704"/>
            <a:ext cx="1766775" cy="1651521"/>
            <a:chOff x="-1587" y="176213"/>
            <a:chExt cx="1309688" cy="1300163"/>
          </a:xfrm>
          <a:solidFill>
            <a:srgbClr val="003865"/>
          </a:solidFill>
        </p:grpSpPr>
        <p:sp>
          <p:nvSpPr>
            <p:cNvPr id="9" name="Freeform 64"/>
            <p:cNvSpPr>
              <a:spLocks noEditPoints="1"/>
            </p:cNvSpPr>
            <p:nvPr/>
          </p:nvSpPr>
          <p:spPr bwMode="auto">
            <a:xfrm>
              <a:off x="322263" y="546100"/>
              <a:ext cx="180975" cy="185738"/>
            </a:xfrm>
            <a:custGeom>
              <a:avLst/>
              <a:gdLst>
                <a:gd name="T0" fmla="*/ 30 w 60"/>
                <a:gd name="T1" fmla="*/ 0 h 61"/>
                <a:gd name="T2" fmla="*/ 0 w 60"/>
                <a:gd name="T3" fmla="*/ 30 h 61"/>
                <a:gd name="T4" fmla="*/ 30 w 60"/>
                <a:gd name="T5" fmla="*/ 61 h 61"/>
                <a:gd name="T6" fmla="*/ 60 w 60"/>
                <a:gd name="T7" fmla="*/ 30 h 61"/>
                <a:gd name="T8" fmla="*/ 30 w 60"/>
                <a:gd name="T9" fmla="*/ 0 h 61"/>
                <a:gd name="T10" fmla="*/ 30 w 60"/>
                <a:gd name="T11" fmla="*/ 40 h 61"/>
                <a:gd name="T12" fmla="*/ 20 w 60"/>
                <a:gd name="T13" fmla="*/ 30 h 61"/>
                <a:gd name="T14" fmla="*/ 30 w 60"/>
                <a:gd name="T15" fmla="*/ 20 h 61"/>
                <a:gd name="T16" fmla="*/ 40 w 60"/>
                <a:gd name="T17" fmla="*/ 30 h 61"/>
                <a:gd name="T18" fmla="*/ 30 w 60"/>
                <a:gd name="T1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1">
                  <a:moveTo>
                    <a:pt x="30" y="0"/>
                  </a:moveTo>
                  <a:cubicBezTo>
                    <a:pt x="13" y="0"/>
                    <a:pt x="0" y="14"/>
                    <a:pt x="0" y="30"/>
                  </a:cubicBezTo>
                  <a:cubicBezTo>
                    <a:pt x="0" y="47"/>
                    <a:pt x="13" y="61"/>
                    <a:pt x="30" y="61"/>
                  </a:cubicBezTo>
                  <a:cubicBezTo>
                    <a:pt x="47" y="61"/>
                    <a:pt x="60" y="47"/>
                    <a:pt x="60" y="30"/>
                  </a:cubicBezTo>
                  <a:cubicBezTo>
                    <a:pt x="60" y="14"/>
                    <a:pt x="47" y="0"/>
                    <a:pt x="30" y="0"/>
                  </a:cubicBezTo>
                  <a:close/>
                  <a:moveTo>
                    <a:pt x="30" y="40"/>
                  </a:moveTo>
                  <a:cubicBezTo>
                    <a:pt x="24" y="40"/>
                    <a:pt x="20" y="36"/>
                    <a:pt x="20" y="30"/>
                  </a:cubicBezTo>
                  <a:cubicBezTo>
                    <a:pt x="20" y="25"/>
                    <a:pt x="24" y="20"/>
                    <a:pt x="30" y="20"/>
                  </a:cubicBezTo>
                  <a:cubicBezTo>
                    <a:pt x="35" y="20"/>
                    <a:pt x="40" y="25"/>
                    <a:pt x="40" y="30"/>
                  </a:cubicBezTo>
                  <a:cubicBezTo>
                    <a:pt x="40" y="36"/>
                    <a:pt x="35" y="40"/>
                    <a:pt x="3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5"/>
            <p:cNvSpPr>
              <a:spLocks noEditPoints="1"/>
            </p:cNvSpPr>
            <p:nvPr/>
          </p:nvSpPr>
          <p:spPr bwMode="auto">
            <a:xfrm>
              <a:off x="68263" y="176213"/>
              <a:ext cx="992188" cy="439738"/>
            </a:xfrm>
            <a:custGeom>
              <a:avLst/>
              <a:gdLst>
                <a:gd name="T0" fmla="*/ 114 w 328"/>
                <a:gd name="T1" fmla="*/ 105 h 145"/>
                <a:gd name="T2" fmla="*/ 161 w 328"/>
                <a:gd name="T3" fmla="*/ 145 h 145"/>
                <a:gd name="T4" fmla="*/ 169 w 328"/>
                <a:gd name="T5" fmla="*/ 145 h 145"/>
                <a:gd name="T6" fmla="*/ 216 w 328"/>
                <a:gd name="T7" fmla="*/ 105 h 145"/>
                <a:gd name="T8" fmla="*/ 238 w 328"/>
                <a:gd name="T9" fmla="*/ 111 h 145"/>
                <a:gd name="T10" fmla="*/ 268 w 328"/>
                <a:gd name="T11" fmla="*/ 111 h 145"/>
                <a:gd name="T12" fmla="*/ 241 w 328"/>
                <a:gd name="T13" fmla="*/ 79 h 145"/>
                <a:gd name="T14" fmla="*/ 276 w 328"/>
                <a:gd name="T15" fmla="*/ 60 h 145"/>
                <a:gd name="T16" fmla="*/ 231 w 328"/>
                <a:gd name="T17" fmla="*/ 61 h 145"/>
                <a:gd name="T18" fmla="*/ 231 w 328"/>
                <a:gd name="T19" fmla="*/ 56 h 145"/>
                <a:gd name="T20" fmla="*/ 328 w 328"/>
                <a:gd name="T21" fmla="*/ 38 h 145"/>
                <a:gd name="T22" fmla="*/ 164 w 328"/>
                <a:gd name="T23" fmla="*/ 0 h 145"/>
                <a:gd name="T24" fmla="*/ 0 w 328"/>
                <a:gd name="T25" fmla="*/ 38 h 145"/>
                <a:gd name="T26" fmla="*/ 96 w 328"/>
                <a:gd name="T27" fmla="*/ 58 h 145"/>
                <a:gd name="T28" fmla="*/ 96 w 328"/>
                <a:gd name="T29" fmla="*/ 61 h 145"/>
                <a:gd name="T30" fmla="*/ 55 w 328"/>
                <a:gd name="T31" fmla="*/ 60 h 145"/>
                <a:gd name="T32" fmla="*/ 89 w 328"/>
                <a:gd name="T33" fmla="*/ 79 h 145"/>
                <a:gd name="T34" fmla="*/ 62 w 328"/>
                <a:gd name="T35" fmla="*/ 111 h 145"/>
                <a:gd name="T36" fmla="*/ 91 w 328"/>
                <a:gd name="T37" fmla="*/ 111 h 145"/>
                <a:gd name="T38" fmla="*/ 114 w 328"/>
                <a:gd name="T39" fmla="*/ 105 h 145"/>
                <a:gd name="T40" fmla="*/ 50 w 328"/>
                <a:gd name="T41" fmla="*/ 38 h 145"/>
                <a:gd name="T42" fmla="*/ 164 w 328"/>
                <a:gd name="T43" fmla="*/ 11 h 145"/>
                <a:gd name="T44" fmla="*/ 275 w 328"/>
                <a:gd name="T45" fmla="*/ 38 h 145"/>
                <a:gd name="T46" fmla="*/ 220 w 328"/>
                <a:gd name="T47" fmla="*/ 47 h 145"/>
                <a:gd name="T48" fmla="*/ 219 w 328"/>
                <a:gd name="T49" fmla="*/ 61 h 145"/>
                <a:gd name="T50" fmla="*/ 219 w 328"/>
                <a:gd name="T51" fmla="*/ 72 h 145"/>
                <a:gd name="T52" fmla="*/ 163 w 328"/>
                <a:gd name="T53" fmla="*/ 81 h 145"/>
                <a:gd name="T54" fmla="*/ 108 w 328"/>
                <a:gd name="T55" fmla="*/ 72 h 145"/>
                <a:gd name="T56" fmla="*/ 107 w 328"/>
                <a:gd name="T57" fmla="*/ 61 h 145"/>
                <a:gd name="T58" fmla="*/ 107 w 328"/>
                <a:gd name="T59" fmla="*/ 48 h 145"/>
                <a:gd name="T60" fmla="*/ 50 w 328"/>
                <a:gd name="T61"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8" h="145">
                  <a:moveTo>
                    <a:pt x="114" y="105"/>
                  </a:moveTo>
                  <a:cubicBezTo>
                    <a:pt x="137" y="105"/>
                    <a:pt x="157" y="122"/>
                    <a:pt x="161" y="145"/>
                  </a:cubicBezTo>
                  <a:cubicBezTo>
                    <a:pt x="169" y="145"/>
                    <a:pt x="169" y="145"/>
                    <a:pt x="169" y="145"/>
                  </a:cubicBezTo>
                  <a:cubicBezTo>
                    <a:pt x="173" y="122"/>
                    <a:pt x="192" y="105"/>
                    <a:pt x="216" y="105"/>
                  </a:cubicBezTo>
                  <a:cubicBezTo>
                    <a:pt x="224" y="105"/>
                    <a:pt x="232" y="107"/>
                    <a:pt x="238" y="111"/>
                  </a:cubicBezTo>
                  <a:cubicBezTo>
                    <a:pt x="268" y="111"/>
                    <a:pt x="268" y="111"/>
                    <a:pt x="268" y="111"/>
                  </a:cubicBezTo>
                  <a:cubicBezTo>
                    <a:pt x="262" y="99"/>
                    <a:pt x="253" y="88"/>
                    <a:pt x="241" y="79"/>
                  </a:cubicBezTo>
                  <a:cubicBezTo>
                    <a:pt x="260" y="75"/>
                    <a:pt x="274" y="67"/>
                    <a:pt x="276" y="60"/>
                  </a:cubicBezTo>
                  <a:cubicBezTo>
                    <a:pt x="257" y="60"/>
                    <a:pt x="250" y="61"/>
                    <a:pt x="231" y="61"/>
                  </a:cubicBezTo>
                  <a:cubicBezTo>
                    <a:pt x="231" y="56"/>
                    <a:pt x="231" y="56"/>
                    <a:pt x="231" y="56"/>
                  </a:cubicBezTo>
                  <a:cubicBezTo>
                    <a:pt x="328" y="38"/>
                    <a:pt x="328" y="38"/>
                    <a:pt x="328" y="38"/>
                  </a:cubicBezTo>
                  <a:cubicBezTo>
                    <a:pt x="164" y="0"/>
                    <a:pt x="164" y="0"/>
                    <a:pt x="164" y="0"/>
                  </a:cubicBezTo>
                  <a:cubicBezTo>
                    <a:pt x="0" y="38"/>
                    <a:pt x="0" y="38"/>
                    <a:pt x="0" y="38"/>
                  </a:cubicBezTo>
                  <a:cubicBezTo>
                    <a:pt x="96" y="58"/>
                    <a:pt x="96" y="58"/>
                    <a:pt x="96" y="58"/>
                  </a:cubicBezTo>
                  <a:cubicBezTo>
                    <a:pt x="96" y="61"/>
                    <a:pt x="96" y="61"/>
                    <a:pt x="96" y="61"/>
                  </a:cubicBezTo>
                  <a:cubicBezTo>
                    <a:pt x="79" y="61"/>
                    <a:pt x="72" y="60"/>
                    <a:pt x="55" y="60"/>
                  </a:cubicBezTo>
                  <a:cubicBezTo>
                    <a:pt x="57" y="67"/>
                    <a:pt x="71" y="74"/>
                    <a:pt x="89" y="79"/>
                  </a:cubicBezTo>
                  <a:cubicBezTo>
                    <a:pt x="77" y="88"/>
                    <a:pt x="68" y="99"/>
                    <a:pt x="62" y="111"/>
                  </a:cubicBezTo>
                  <a:cubicBezTo>
                    <a:pt x="91" y="111"/>
                    <a:pt x="91" y="111"/>
                    <a:pt x="91" y="111"/>
                  </a:cubicBezTo>
                  <a:cubicBezTo>
                    <a:pt x="98" y="107"/>
                    <a:pt x="106" y="105"/>
                    <a:pt x="114" y="105"/>
                  </a:cubicBezTo>
                  <a:close/>
                  <a:moveTo>
                    <a:pt x="50" y="38"/>
                  </a:moveTo>
                  <a:cubicBezTo>
                    <a:pt x="164" y="11"/>
                    <a:pt x="164" y="11"/>
                    <a:pt x="164" y="11"/>
                  </a:cubicBezTo>
                  <a:cubicBezTo>
                    <a:pt x="275" y="38"/>
                    <a:pt x="275" y="38"/>
                    <a:pt x="275" y="38"/>
                  </a:cubicBezTo>
                  <a:cubicBezTo>
                    <a:pt x="220" y="47"/>
                    <a:pt x="220" y="47"/>
                    <a:pt x="220" y="47"/>
                  </a:cubicBezTo>
                  <a:cubicBezTo>
                    <a:pt x="219" y="61"/>
                    <a:pt x="219" y="61"/>
                    <a:pt x="219" y="61"/>
                  </a:cubicBezTo>
                  <a:cubicBezTo>
                    <a:pt x="219" y="72"/>
                    <a:pt x="219" y="72"/>
                    <a:pt x="219" y="72"/>
                  </a:cubicBezTo>
                  <a:cubicBezTo>
                    <a:pt x="201" y="72"/>
                    <a:pt x="174" y="76"/>
                    <a:pt x="163" y="81"/>
                  </a:cubicBezTo>
                  <a:cubicBezTo>
                    <a:pt x="153" y="76"/>
                    <a:pt x="126" y="72"/>
                    <a:pt x="108" y="72"/>
                  </a:cubicBezTo>
                  <a:cubicBezTo>
                    <a:pt x="107" y="61"/>
                    <a:pt x="107" y="61"/>
                    <a:pt x="107" y="61"/>
                  </a:cubicBezTo>
                  <a:cubicBezTo>
                    <a:pt x="107" y="48"/>
                    <a:pt x="107" y="48"/>
                    <a:pt x="107" y="48"/>
                  </a:cubicBezTo>
                  <a:lnTo>
                    <a:pt x="5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6"/>
            <p:cNvSpPr>
              <a:spLocks noEditPoints="1"/>
            </p:cNvSpPr>
            <p:nvPr/>
          </p:nvSpPr>
          <p:spPr bwMode="auto">
            <a:xfrm>
              <a:off x="-1587" y="325438"/>
              <a:ext cx="1309688" cy="1150938"/>
            </a:xfrm>
            <a:custGeom>
              <a:avLst/>
              <a:gdLst>
                <a:gd name="T0" fmla="*/ 394 w 433"/>
                <a:gd name="T1" fmla="*/ 94 h 379"/>
                <a:gd name="T2" fmla="*/ 372 w 433"/>
                <a:gd name="T3" fmla="*/ 66 h 379"/>
                <a:gd name="T4" fmla="*/ 328 w 433"/>
                <a:gd name="T5" fmla="*/ 60 h 379"/>
                <a:gd name="T6" fmla="*/ 298 w 433"/>
                <a:gd name="T7" fmla="*/ 94 h 379"/>
                <a:gd name="T8" fmla="*/ 296 w 433"/>
                <a:gd name="T9" fmla="*/ 78 h 379"/>
                <a:gd name="T10" fmla="*/ 286 w 433"/>
                <a:gd name="T11" fmla="*/ 104 h 379"/>
                <a:gd name="T12" fmla="*/ 207 w 433"/>
                <a:gd name="T13" fmla="*/ 138 h 379"/>
                <a:gd name="T14" fmla="*/ 169 w 433"/>
                <a:gd name="T15" fmla="*/ 139 h 379"/>
                <a:gd name="T16" fmla="*/ 89 w 433"/>
                <a:gd name="T17" fmla="*/ 104 h 379"/>
                <a:gd name="T18" fmla="*/ 80 w 433"/>
                <a:gd name="T19" fmla="*/ 78 h 379"/>
                <a:gd name="T20" fmla="*/ 78 w 433"/>
                <a:gd name="T21" fmla="*/ 94 h 379"/>
                <a:gd name="T22" fmla="*/ 78 w 433"/>
                <a:gd name="T23" fmla="*/ 112 h 379"/>
                <a:gd name="T24" fmla="*/ 69 w 433"/>
                <a:gd name="T25" fmla="*/ 114 h 379"/>
                <a:gd name="T26" fmla="*/ 32 w 433"/>
                <a:gd name="T27" fmla="*/ 215 h 379"/>
                <a:gd name="T28" fmla="*/ 82 w 433"/>
                <a:gd name="T29" fmla="*/ 279 h 379"/>
                <a:gd name="T30" fmla="*/ 85 w 433"/>
                <a:gd name="T31" fmla="*/ 291 h 379"/>
                <a:gd name="T32" fmla="*/ 103 w 433"/>
                <a:gd name="T33" fmla="*/ 354 h 379"/>
                <a:gd name="T34" fmla="*/ 0 w 433"/>
                <a:gd name="T35" fmla="*/ 364 h 379"/>
                <a:gd name="T36" fmla="*/ 111 w 433"/>
                <a:gd name="T37" fmla="*/ 379 h 379"/>
                <a:gd name="T38" fmla="*/ 125 w 433"/>
                <a:gd name="T39" fmla="*/ 364 h 379"/>
                <a:gd name="T40" fmla="*/ 141 w 433"/>
                <a:gd name="T41" fmla="*/ 364 h 379"/>
                <a:gd name="T42" fmla="*/ 154 w 433"/>
                <a:gd name="T43" fmla="*/ 379 h 379"/>
                <a:gd name="T44" fmla="*/ 212 w 433"/>
                <a:gd name="T45" fmla="*/ 364 h 379"/>
                <a:gd name="T46" fmla="*/ 227 w 433"/>
                <a:gd name="T47" fmla="*/ 364 h 379"/>
                <a:gd name="T48" fmla="*/ 241 w 433"/>
                <a:gd name="T49" fmla="*/ 379 h 379"/>
                <a:gd name="T50" fmla="*/ 255 w 433"/>
                <a:gd name="T51" fmla="*/ 364 h 379"/>
                <a:gd name="T52" fmla="*/ 271 w 433"/>
                <a:gd name="T53" fmla="*/ 364 h 379"/>
                <a:gd name="T54" fmla="*/ 376 w 433"/>
                <a:gd name="T55" fmla="*/ 354 h 379"/>
                <a:gd name="T56" fmla="*/ 267 w 433"/>
                <a:gd name="T57" fmla="*/ 342 h 379"/>
                <a:gd name="T58" fmla="*/ 295 w 433"/>
                <a:gd name="T59" fmla="*/ 246 h 379"/>
                <a:gd name="T60" fmla="*/ 339 w 433"/>
                <a:gd name="T61" fmla="*/ 222 h 379"/>
                <a:gd name="T62" fmla="*/ 357 w 433"/>
                <a:gd name="T63" fmla="*/ 185 h 379"/>
                <a:gd name="T64" fmla="*/ 376 w 433"/>
                <a:gd name="T65" fmla="*/ 142 h 379"/>
                <a:gd name="T66" fmla="*/ 212 w 433"/>
                <a:gd name="T67" fmla="*/ 354 h 379"/>
                <a:gd name="T68" fmla="*/ 160 w 433"/>
                <a:gd name="T69" fmla="*/ 345 h 379"/>
                <a:gd name="T70" fmla="*/ 174 w 433"/>
                <a:gd name="T71" fmla="*/ 320 h 379"/>
                <a:gd name="T72" fmla="*/ 201 w 433"/>
                <a:gd name="T73" fmla="*/ 320 h 379"/>
                <a:gd name="T74" fmla="*/ 214 w 433"/>
                <a:gd name="T75" fmla="*/ 34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379">
                  <a:moveTo>
                    <a:pt x="432" y="111"/>
                  </a:moveTo>
                  <a:cubicBezTo>
                    <a:pt x="431" y="103"/>
                    <a:pt x="417" y="97"/>
                    <a:pt x="394" y="94"/>
                  </a:cubicBezTo>
                  <a:cubicBezTo>
                    <a:pt x="417" y="80"/>
                    <a:pt x="429" y="66"/>
                    <a:pt x="425" y="57"/>
                  </a:cubicBezTo>
                  <a:cubicBezTo>
                    <a:pt x="422" y="51"/>
                    <a:pt x="398" y="57"/>
                    <a:pt x="372" y="66"/>
                  </a:cubicBezTo>
                  <a:cubicBezTo>
                    <a:pt x="384" y="35"/>
                    <a:pt x="386" y="8"/>
                    <a:pt x="376" y="4"/>
                  </a:cubicBezTo>
                  <a:cubicBezTo>
                    <a:pt x="365" y="0"/>
                    <a:pt x="348" y="27"/>
                    <a:pt x="328" y="60"/>
                  </a:cubicBezTo>
                  <a:cubicBezTo>
                    <a:pt x="318" y="77"/>
                    <a:pt x="300" y="93"/>
                    <a:pt x="300" y="93"/>
                  </a:cubicBezTo>
                  <a:cubicBezTo>
                    <a:pt x="298" y="94"/>
                    <a:pt x="298" y="94"/>
                    <a:pt x="298" y="94"/>
                  </a:cubicBezTo>
                  <a:cubicBezTo>
                    <a:pt x="298" y="94"/>
                    <a:pt x="298" y="94"/>
                    <a:pt x="298" y="93"/>
                  </a:cubicBezTo>
                  <a:cubicBezTo>
                    <a:pt x="298" y="88"/>
                    <a:pt x="297" y="83"/>
                    <a:pt x="296" y="78"/>
                  </a:cubicBezTo>
                  <a:cubicBezTo>
                    <a:pt x="279" y="78"/>
                    <a:pt x="279" y="78"/>
                    <a:pt x="279" y="78"/>
                  </a:cubicBezTo>
                  <a:cubicBezTo>
                    <a:pt x="283" y="85"/>
                    <a:pt x="286" y="94"/>
                    <a:pt x="286" y="104"/>
                  </a:cubicBezTo>
                  <a:cubicBezTo>
                    <a:pt x="286" y="130"/>
                    <a:pt x="265" y="151"/>
                    <a:pt x="239" y="151"/>
                  </a:cubicBezTo>
                  <a:cubicBezTo>
                    <a:pt x="226" y="151"/>
                    <a:pt x="215" y="146"/>
                    <a:pt x="207" y="138"/>
                  </a:cubicBezTo>
                  <a:cubicBezTo>
                    <a:pt x="188" y="157"/>
                    <a:pt x="188" y="157"/>
                    <a:pt x="188" y="157"/>
                  </a:cubicBezTo>
                  <a:cubicBezTo>
                    <a:pt x="169" y="139"/>
                    <a:pt x="169" y="139"/>
                    <a:pt x="169" y="139"/>
                  </a:cubicBezTo>
                  <a:cubicBezTo>
                    <a:pt x="160" y="146"/>
                    <a:pt x="149" y="151"/>
                    <a:pt x="137" y="151"/>
                  </a:cubicBezTo>
                  <a:cubicBezTo>
                    <a:pt x="111" y="151"/>
                    <a:pt x="89" y="130"/>
                    <a:pt x="89" y="104"/>
                  </a:cubicBezTo>
                  <a:cubicBezTo>
                    <a:pt x="89" y="94"/>
                    <a:pt x="92" y="85"/>
                    <a:pt x="97" y="78"/>
                  </a:cubicBezTo>
                  <a:cubicBezTo>
                    <a:pt x="80" y="78"/>
                    <a:pt x="80" y="78"/>
                    <a:pt x="80" y="78"/>
                  </a:cubicBezTo>
                  <a:cubicBezTo>
                    <a:pt x="78" y="83"/>
                    <a:pt x="78" y="88"/>
                    <a:pt x="78" y="93"/>
                  </a:cubicBezTo>
                  <a:cubicBezTo>
                    <a:pt x="78" y="93"/>
                    <a:pt x="78" y="94"/>
                    <a:pt x="78" y="94"/>
                  </a:cubicBezTo>
                  <a:cubicBezTo>
                    <a:pt x="78" y="94"/>
                    <a:pt x="78" y="94"/>
                    <a:pt x="78" y="94"/>
                  </a:cubicBezTo>
                  <a:cubicBezTo>
                    <a:pt x="78" y="97"/>
                    <a:pt x="78" y="108"/>
                    <a:pt x="78" y="112"/>
                  </a:cubicBezTo>
                  <a:cubicBezTo>
                    <a:pt x="78" y="112"/>
                    <a:pt x="78" y="112"/>
                    <a:pt x="78" y="112"/>
                  </a:cubicBezTo>
                  <a:cubicBezTo>
                    <a:pt x="77" y="113"/>
                    <a:pt x="72" y="114"/>
                    <a:pt x="69" y="114"/>
                  </a:cubicBezTo>
                  <a:cubicBezTo>
                    <a:pt x="68" y="115"/>
                    <a:pt x="66" y="115"/>
                    <a:pt x="65" y="115"/>
                  </a:cubicBezTo>
                  <a:cubicBezTo>
                    <a:pt x="34" y="124"/>
                    <a:pt x="12" y="153"/>
                    <a:pt x="32" y="215"/>
                  </a:cubicBezTo>
                  <a:cubicBezTo>
                    <a:pt x="41" y="241"/>
                    <a:pt x="63" y="262"/>
                    <a:pt x="82" y="276"/>
                  </a:cubicBezTo>
                  <a:cubicBezTo>
                    <a:pt x="82" y="277"/>
                    <a:pt x="82" y="278"/>
                    <a:pt x="82" y="279"/>
                  </a:cubicBezTo>
                  <a:cubicBezTo>
                    <a:pt x="83" y="283"/>
                    <a:pt x="84" y="287"/>
                    <a:pt x="85" y="291"/>
                  </a:cubicBezTo>
                  <a:cubicBezTo>
                    <a:pt x="85" y="291"/>
                    <a:pt x="85" y="291"/>
                    <a:pt x="85" y="291"/>
                  </a:cubicBezTo>
                  <a:cubicBezTo>
                    <a:pt x="90" y="312"/>
                    <a:pt x="98" y="330"/>
                    <a:pt x="107" y="341"/>
                  </a:cubicBezTo>
                  <a:cubicBezTo>
                    <a:pt x="105" y="344"/>
                    <a:pt x="104" y="348"/>
                    <a:pt x="103" y="354"/>
                  </a:cubicBezTo>
                  <a:cubicBezTo>
                    <a:pt x="0" y="354"/>
                    <a:pt x="0" y="354"/>
                    <a:pt x="0" y="354"/>
                  </a:cubicBezTo>
                  <a:cubicBezTo>
                    <a:pt x="0" y="364"/>
                    <a:pt x="0" y="364"/>
                    <a:pt x="0" y="364"/>
                  </a:cubicBezTo>
                  <a:cubicBezTo>
                    <a:pt x="103" y="364"/>
                    <a:pt x="103" y="364"/>
                    <a:pt x="103" y="364"/>
                  </a:cubicBezTo>
                  <a:cubicBezTo>
                    <a:pt x="104" y="373"/>
                    <a:pt x="107" y="379"/>
                    <a:pt x="111" y="379"/>
                  </a:cubicBezTo>
                  <a:cubicBezTo>
                    <a:pt x="115" y="379"/>
                    <a:pt x="118" y="373"/>
                    <a:pt x="119" y="364"/>
                  </a:cubicBezTo>
                  <a:cubicBezTo>
                    <a:pt x="125" y="364"/>
                    <a:pt x="125" y="364"/>
                    <a:pt x="125" y="364"/>
                  </a:cubicBezTo>
                  <a:cubicBezTo>
                    <a:pt x="126" y="373"/>
                    <a:pt x="129" y="379"/>
                    <a:pt x="133" y="379"/>
                  </a:cubicBezTo>
                  <a:cubicBezTo>
                    <a:pt x="136" y="379"/>
                    <a:pt x="140" y="373"/>
                    <a:pt x="141" y="364"/>
                  </a:cubicBezTo>
                  <a:cubicBezTo>
                    <a:pt x="147" y="364"/>
                    <a:pt x="147" y="364"/>
                    <a:pt x="147" y="364"/>
                  </a:cubicBezTo>
                  <a:cubicBezTo>
                    <a:pt x="147" y="373"/>
                    <a:pt x="151" y="379"/>
                    <a:pt x="154" y="379"/>
                  </a:cubicBezTo>
                  <a:cubicBezTo>
                    <a:pt x="158" y="379"/>
                    <a:pt x="161" y="373"/>
                    <a:pt x="162" y="364"/>
                  </a:cubicBezTo>
                  <a:cubicBezTo>
                    <a:pt x="212" y="364"/>
                    <a:pt x="212" y="364"/>
                    <a:pt x="212" y="364"/>
                  </a:cubicBezTo>
                  <a:cubicBezTo>
                    <a:pt x="213" y="373"/>
                    <a:pt x="216" y="379"/>
                    <a:pt x="219" y="379"/>
                  </a:cubicBezTo>
                  <a:cubicBezTo>
                    <a:pt x="223" y="379"/>
                    <a:pt x="226" y="373"/>
                    <a:pt x="227" y="364"/>
                  </a:cubicBezTo>
                  <a:cubicBezTo>
                    <a:pt x="233" y="364"/>
                    <a:pt x="233" y="364"/>
                    <a:pt x="233" y="364"/>
                  </a:cubicBezTo>
                  <a:cubicBezTo>
                    <a:pt x="234" y="373"/>
                    <a:pt x="237" y="379"/>
                    <a:pt x="241" y="379"/>
                  </a:cubicBezTo>
                  <a:cubicBezTo>
                    <a:pt x="245" y="379"/>
                    <a:pt x="248" y="373"/>
                    <a:pt x="249" y="364"/>
                  </a:cubicBezTo>
                  <a:cubicBezTo>
                    <a:pt x="255" y="364"/>
                    <a:pt x="255" y="364"/>
                    <a:pt x="255" y="364"/>
                  </a:cubicBezTo>
                  <a:cubicBezTo>
                    <a:pt x="256" y="373"/>
                    <a:pt x="259" y="379"/>
                    <a:pt x="263" y="379"/>
                  </a:cubicBezTo>
                  <a:cubicBezTo>
                    <a:pt x="267" y="379"/>
                    <a:pt x="270" y="373"/>
                    <a:pt x="271" y="364"/>
                  </a:cubicBezTo>
                  <a:cubicBezTo>
                    <a:pt x="376" y="364"/>
                    <a:pt x="376" y="364"/>
                    <a:pt x="376" y="364"/>
                  </a:cubicBezTo>
                  <a:cubicBezTo>
                    <a:pt x="376" y="354"/>
                    <a:pt x="376" y="354"/>
                    <a:pt x="376" y="354"/>
                  </a:cubicBezTo>
                  <a:cubicBezTo>
                    <a:pt x="271" y="354"/>
                    <a:pt x="271" y="354"/>
                    <a:pt x="271" y="354"/>
                  </a:cubicBezTo>
                  <a:cubicBezTo>
                    <a:pt x="270" y="349"/>
                    <a:pt x="269" y="345"/>
                    <a:pt x="267" y="342"/>
                  </a:cubicBezTo>
                  <a:cubicBezTo>
                    <a:pt x="280" y="327"/>
                    <a:pt x="289" y="302"/>
                    <a:pt x="294" y="272"/>
                  </a:cubicBezTo>
                  <a:cubicBezTo>
                    <a:pt x="296" y="262"/>
                    <a:pt x="295" y="250"/>
                    <a:pt x="295" y="246"/>
                  </a:cubicBezTo>
                  <a:cubicBezTo>
                    <a:pt x="313" y="269"/>
                    <a:pt x="344" y="265"/>
                    <a:pt x="351" y="258"/>
                  </a:cubicBezTo>
                  <a:cubicBezTo>
                    <a:pt x="357" y="252"/>
                    <a:pt x="352" y="238"/>
                    <a:pt x="339" y="222"/>
                  </a:cubicBezTo>
                  <a:cubicBezTo>
                    <a:pt x="361" y="225"/>
                    <a:pt x="377" y="222"/>
                    <a:pt x="380" y="215"/>
                  </a:cubicBezTo>
                  <a:cubicBezTo>
                    <a:pt x="383" y="207"/>
                    <a:pt x="374" y="197"/>
                    <a:pt x="357" y="185"/>
                  </a:cubicBezTo>
                  <a:cubicBezTo>
                    <a:pt x="389" y="185"/>
                    <a:pt x="411" y="179"/>
                    <a:pt x="412" y="169"/>
                  </a:cubicBezTo>
                  <a:cubicBezTo>
                    <a:pt x="414" y="160"/>
                    <a:pt x="399" y="150"/>
                    <a:pt x="376" y="142"/>
                  </a:cubicBezTo>
                  <a:cubicBezTo>
                    <a:pt x="411" y="134"/>
                    <a:pt x="433" y="122"/>
                    <a:pt x="432" y="111"/>
                  </a:cubicBezTo>
                  <a:close/>
                  <a:moveTo>
                    <a:pt x="212" y="354"/>
                  </a:moveTo>
                  <a:cubicBezTo>
                    <a:pt x="162" y="354"/>
                    <a:pt x="162" y="354"/>
                    <a:pt x="162" y="354"/>
                  </a:cubicBezTo>
                  <a:cubicBezTo>
                    <a:pt x="162" y="351"/>
                    <a:pt x="161" y="347"/>
                    <a:pt x="160" y="345"/>
                  </a:cubicBezTo>
                  <a:cubicBezTo>
                    <a:pt x="165" y="339"/>
                    <a:pt x="170" y="332"/>
                    <a:pt x="174" y="321"/>
                  </a:cubicBezTo>
                  <a:cubicBezTo>
                    <a:pt x="174" y="321"/>
                    <a:pt x="174" y="321"/>
                    <a:pt x="174" y="320"/>
                  </a:cubicBezTo>
                  <a:cubicBezTo>
                    <a:pt x="178" y="321"/>
                    <a:pt x="183" y="322"/>
                    <a:pt x="188" y="322"/>
                  </a:cubicBezTo>
                  <a:cubicBezTo>
                    <a:pt x="192" y="322"/>
                    <a:pt x="197" y="321"/>
                    <a:pt x="201" y="320"/>
                  </a:cubicBezTo>
                  <a:cubicBezTo>
                    <a:pt x="201" y="321"/>
                    <a:pt x="201" y="321"/>
                    <a:pt x="201" y="321"/>
                  </a:cubicBezTo>
                  <a:cubicBezTo>
                    <a:pt x="205" y="331"/>
                    <a:pt x="209" y="338"/>
                    <a:pt x="214" y="344"/>
                  </a:cubicBezTo>
                  <a:cubicBezTo>
                    <a:pt x="213" y="346"/>
                    <a:pt x="212" y="350"/>
                    <a:pt x="212"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7"/>
            <p:cNvSpPr>
              <a:spLocks noEditPoints="1"/>
            </p:cNvSpPr>
            <p:nvPr/>
          </p:nvSpPr>
          <p:spPr bwMode="auto">
            <a:xfrm>
              <a:off x="630238" y="546100"/>
              <a:ext cx="182563" cy="185738"/>
            </a:xfrm>
            <a:custGeom>
              <a:avLst/>
              <a:gdLst>
                <a:gd name="T0" fmla="*/ 30 w 60"/>
                <a:gd name="T1" fmla="*/ 0 h 61"/>
                <a:gd name="T2" fmla="*/ 0 w 60"/>
                <a:gd name="T3" fmla="*/ 30 h 61"/>
                <a:gd name="T4" fmla="*/ 30 w 60"/>
                <a:gd name="T5" fmla="*/ 61 h 61"/>
                <a:gd name="T6" fmla="*/ 60 w 60"/>
                <a:gd name="T7" fmla="*/ 30 h 61"/>
                <a:gd name="T8" fmla="*/ 30 w 60"/>
                <a:gd name="T9" fmla="*/ 0 h 61"/>
                <a:gd name="T10" fmla="*/ 30 w 60"/>
                <a:gd name="T11" fmla="*/ 40 h 61"/>
                <a:gd name="T12" fmla="*/ 20 w 60"/>
                <a:gd name="T13" fmla="*/ 30 h 61"/>
                <a:gd name="T14" fmla="*/ 30 w 60"/>
                <a:gd name="T15" fmla="*/ 20 h 61"/>
                <a:gd name="T16" fmla="*/ 40 w 60"/>
                <a:gd name="T17" fmla="*/ 30 h 61"/>
                <a:gd name="T18" fmla="*/ 30 w 60"/>
                <a:gd name="T1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1">
                  <a:moveTo>
                    <a:pt x="30" y="0"/>
                  </a:moveTo>
                  <a:cubicBezTo>
                    <a:pt x="13" y="0"/>
                    <a:pt x="0" y="14"/>
                    <a:pt x="0" y="30"/>
                  </a:cubicBezTo>
                  <a:cubicBezTo>
                    <a:pt x="0" y="47"/>
                    <a:pt x="13" y="61"/>
                    <a:pt x="30" y="61"/>
                  </a:cubicBezTo>
                  <a:cubicBezTo>
                    <a:pt x="47" y="61"/>
                    <a:pt x="60" y="47"/>
                    <a:pt x="60" y="30"/>
                  </a:cubicBezTo>
                  <a:cubicBezTo>
                    <a:pt x="60" y="14"/>
                    <a:pt x="47" y="0"/>
                    <a:pt x="30" y="0"/>
                  </a:cubicBezTo>
                  <a:close/>
                  <a:moveTo>
                    <a:pt x="30" y="40"/>
                  </a:moveTo>
                  <a:cubicBezTo>
                    <a:pt x="24" y="40"/>
                    <a:pt x="20" y="36"/>
                    <a:pt x="20" y="30"/>
                  </a:cubicBezTo>
                  <a:cubicBezTo>
                    <a:pt x="20" y="25"/>
                    <a:pt x="24" y="20"/>
                    <a:pt x="30" y="20"/>
                  </a:cubicBezTo>
                  <a:cubicBezTo>
                    <a:pt x="35" y="20"/>
                    <a:pt x="40" y="25"/>
                    <a:pt x="40" y="30"/>
                  </a:cubicBezTo>
                  <a:cubicBezTo>
                    <a:pt x="40" y="36"/>
                    <a:pt x="35" y="40"/>
                    <a:pt x="3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p:nvSpPr>
        <p:spPr>
          <a:xfrm>
            <a:off x="6928514" y="5092879"/>
            <a:ext cx="4419600" cy="1323439"/>
          </a:xfrm>
          <a:prstGeom prst="rect">
            <a:avLst/>
          </a:prstGeom>
          <a:noFill/>
        </p:spPr>
        <p:txBody>
          <a:bodyPr wrap="square" rtlCol="0">
            <a:spAutoFit/>
          </a:bodyPr>
          <a:lstStyle/>
          <a:p>
            <a:r>
              <a:rPr lang="en-US" sz="2000" dirty="0" smtClean="0"/>
              <a:t>“Education for the lowest income families – daycare support to allow women to further their education and to pursue jobs.”</a:t>
            </a:r>
            <a:endParaRPr lang="en-US" sz="2000" dirty="0"/>
          </a:p>
        </p:txBody>
      </p:sp>
    </p:spTree>
    <p:extLst>
      <p:ext uri="{BB962C8B-B14F-4D97-AF65-F5344CB8AC3E}">
        <p14:creationId xmlns:p14="http://schemas.microsoft.com/office/powerpoint/2010/main" val="14913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The Title V MCH Block Grant</a:t>
            </a:r>
            <a:endParaRPr lang="en-US" dirty="0"/>
          </a:p>
        </p:txBody>
      </p:sp>
      <p:sp>
        <p:nvSpPr>
          <p:cNvPr id="2" name="Text Placeholder 1"/>
          <p:cNvSpPr>
            <a:spLocks noGrp="1"/>
          </p:cNvSpPr>
          <p:nvPr>
            <p:ph type="body" sz="quarter" idx="14"/>
          </p:nvPr>
        </p:nvSpPr>
        <p:spPr/>
        <p:txBody>
          <a:bodyPr/>
          <a:lstStyle/>
          <a:p>
            <a:r>
              <a:rPr lang="en-US" dirty="0" smtClean="0"/>
              <a:t>Presented by Sarah Cox, CYSHN Title V Coordinator</a:t>
            </a:r>
            <a:endParaRPr lang="en-US" dirty="0"/>
          </a:p>
        </p:txBody>
      </p:sp>
    </p:spTree>
    <p:extLst>
      <p:ext uri="{BB962C8B-B14F-4D97-AF65-F5344CB8AC3E}">
        <p14:creationId xmlns:p14="http://schemas.microsoft.com/office/powerpoint/2010/main" val="883963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sz="half" idx="1"/>
          </p:nvPr>
        </p:nvSpPr>
        <p:spPr/>
        <p:txBody>
          <a:bodyPr>
            <a:normAutofit/>
          </a:bodyPr>
          <a:lstStyle/>
          <a:p>
            <a:pPr marL="0" indent="0" fontAlgn="b">
              <a:buNone/>
            </a:pPr>
            <a:endParaRPr lang="en-US" sz="2800" dirty="0" smtClean="0"/>
          </a:p>
          <a:p>
            <a:pPr marL="0" indent="0" fontAlgn="b">
              <a:buNone/>
            </a:pPr>
            <a:r>
              <a:rPr lang="en-US" sz="2800" dirty="0" smtClean="0"/>
              <a:t>Access </a:t>
            </a:r>
            <a:r>
              <a:rPr lang="en-US" sz="2800" dirty="0"/>
              <a:t>to transportation helps people meet their basic needs, such as access to emergency services, medical care and other essential goods (like food), and it helps provide economic opportunity through access to education and </a:t>
            </a:r>
            <a:r>
              <a:rPr lang="en-US" sz="2800" dirty="0" smtClean="0"/>
              <a:t>employment.</a:t>
            </a:r>
            <a:endParaRPr lang="en-US" sz="2800" dirty="0"/>
          </a:p>
        </p:txBody>
      </p:sp>
      <p:sp>
        <p:nvSpPr>
          <p:cNvPr id="4" name="TextBox 3"/>
          <p:cNvSpPr txBox="1"/>
          <p:nvPr/>
        </p:nvSpPr>
        <p:spPr>
          <a:xfrm>
            <a:off x="6963223" y="2667000"/>
            <a:ext cx="4390577" cy="1631216"/>
          </a:xfrm>
          <a:prstGeom prst="rect">
            <a:avLst/>
          </a:prstGeom>
          <a:noFill/>
        </p:spPr>
        <p:txBody>
          <a:bodyPr wrap="square" rtlCol="0">
            <a:spAutoFit/>
          </a:bodyPr>
          <a:lstStyle/>
          <a:p>
            <a:r>
              <a:rPr lang="en-US" sz="2000" dirty="0" smtClean="0"/>
              <a:t>“Dependable rides when single parents need it. Some can’t afford a car, can barely afford rent.  So if their one car breaks down who helps out… no one. There is no one to provide help.”</a:t>
            </a:r>
            <a:endParaRPr lang="en-US" sz="2000" dirty="0"/>
          </a:p>
        </p:txBody>
      </p:sp>
      <p:sp>
        <p:nvSpPr>
          <p:cNvPr id="10" name="Freeform 35" descr="icon of bus"/>
          <p:cNvSpPr>
            <a:spLocks noEditPoints="1"/>
          </p:cNvSpPr>
          <p:nvPr/>
        </p:nvSpPr>
        <p:spPr bwMode="auto">
          <a:xfrm>
            <a:off x="6963223" y="4867276"/>
            <a:ext cx="1166813" cy="1309687"/>
          </a:xfrm>
          <a:custGeom>
            <a:avLst/>
            <a:gdLst>
              <a:gd name="T0" fmla="*/ 193 w 386"/>
              <a:gd name="T1" fmla="*/ 0 h 432"/>
              <a:gd name="T2" fmla="*/ 0 w 386"/>
              <a:gd name="T3" fmla="*/ 76 h 432"/>
              <a:gd name="T4" fmla="*/ 8 w 386"/>
              <a:gd name="T5" fmla="*/ 370 h 432"/>
              <a:gd name="T6" fmla="*/ 19 w 386"/>
              <a:gd name="T7" fmla="*/ 377 h 432"/>
              <a:gd name="T8" fmla="*/ 27 w 386"/>
              <a:gd name="T9" fmla="*/ 432 h 432"/>
              <a:gd name="T10" fmla="*/ 90 w 386"/>
              <a:gd name="T11" fmla="*/ 424 h 432"/>
              <a:gd name="T12" fmla="*/ 97 w 386"/>
              <a:gd name="T13" fmla="*/ 370 h 432"/>
              <a:gd name="T14" fmla="*/ 296 w 386"/>
              <a:gd name="T15" fmla="*/ 377 h 432"/>
              <a:gd name="T16" fmla="*/ 304 w 386"/>
              <a:gd name="T17" fmla="*/ 432 h 432"/>
              <a:gd name="T18" fmla="*/ 368 w 386"/>
              <a:gd name="T19" fmla="*/ 424 h 432"/>
              <a:gd name="T20" fmla="*/ 375 w 386"/>
              <a:gd name="T21" fmla="*/ 370 h 432"/>
              <a:gd name="T22" fmla="*/ 386 w 386"/>
              <a:gd name="T23" fmla="*/ 362 h 432"/>
              <a:gd name="T24" fmla="*/ 339 w 386"/>
              <a:gd name="T25" fmla="*/ 18 h 432"/>
              <a:gd name="T26" fmla="*/ 297 w 386"/>
              <a:gd name="T27" fmla="*/ 34 h 432"/>
              <a:gd name="T28" fmla="*/ 297 w 386"/>
              <a:gd name="T29" fmla="*/ 71 h 432"/>
              <a:gd name="T30" fmla="*/ 71 w 386"/>
              <a:gd name="T31" fmla="*/ 52 h 432"/>
              <a:gd name="T32" fmla="*/ 62 w 386"/>
              <a:gd name="T33" fmla="*/ 344 h 432"/>
              <a:gd name="T34" fmla="*/ 27 w 386"/>
              <a:gd name="T35" fmla="*/ 344 h 432"/>
              <a:gd name="T36" fmla="*/ 27 w 386"/>
              <a:gd name="T37" fmla="*/ 310 h 432"/>
              <a:gd name="T38" fmla="*/ 62 w 386"/>
              <a:gd name="T39" fmla="*/ 310 h 432"/>
              <a:gd name="T40" fmla="*/ 62 w 386"/>
              <a:gd name="T41" fmla="*/ 344 h 432"/>
              <a:gd name="T42" fmla="*/ 21 w 386"/>
              <a:gd name="T43" fmla="*/ 206 h 432"/>
              <a:gd name="T44" fmla="*/ 28 w 386"/>
              <a:gd name="T45" fmla="*/ 96 h 432"/>
              <a:gd name="T46" fmla="*/ 182 w 386"/>
              <a:gd name="T47" fmla="*/ 104 h 432"/>
              <a:gd name="T48" fmla="*/ 175 w 386"/>
              <a:gd name="T49" fmla="*/ 213 h 432"/>
              <a:gd name="T50" fmla="*/ 289 w 386"/>
              <a:gd name="T51" fmla="*/ 350 h 432"/>
              <a:gd name="T52" fmla="*/ 90 w 386"/>
              <a:gd name="T53" fmla="*/ 343 h 432"/>
              <a:gd name="T54" fmla="*/ 289 w 386"/>
              <a:gd name="T55" fmla="*/ 335 h 432"/>
              <a:gd name="T56" fmla="*/ 289 w 386"/>
              <a:gd name="T57" fmla="*/ 350 h 432"/>
              <a:gd name="T58" fmla="*/ 97 w 386"/>
              <a:gd name="T59" fmla="*/ 320 h 432"/>
              <a:gd name="T60" fmla="*/ 97 w 386"/>
              <a:gd name="T61" fmla="*/ 305 h 432"/>
              <a:gd name="T62" fmla="*/ 296 w 386"/>
              <a:gd name="T63" fmla="*/ 313 h 432"/>
              <a:gd name="T64" fmla="*/ 212 w 386"/>
              <a:gd name="T65" fmla="*/ 213 h 432"/>
              <a:gd name="T66" fmla="*/ 204 w 386"/>
              <a:gd name="T67" fmla="*/ 104 h 432"/>
              <a:gd name="T68" fmla="*/ 359 w 386"/>
              <a:gd name="T69" fmla="*/ 96 h 432"/>
              <a:gd name="T70" fmla="*/ 366 w 386"/>
              <a:gd name="T71" fmla="*/ 206 h 432"/>
              <a:gd name="T72" fmla="*/ 212 w 386"/>
              <a:gd name="T73" fmla="*/ 213 h 432"/>
              <a:gd name="T74" fmla="*/ 342 w 386"/>
              <a:gd name="T75" fmla="*/ 352 h 432"/>
              <a:gd name="T76" fmla="*/ 317 w 386"/>
              <a:gd name="T77" fmla="*/ 327 h 432"/>
              <a:gd name="T78" fmla="*/ 342 w 386"/>
              <a:gd name="T79" fmla="*/ 302 h 432"/>
              <a:gd name="T80" fmla="*/ 367 w 386"/>
              <a:gd name="T81" fmla="*/ 3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432">
                <a:moveTo>
                  <a:pt x="339" y="18"/>
                </a:moveTo>
                <a:cubicBezTo>
                  <a:pt x="308" y="6"/>
                  <a:pt x="260" y="0"/>
                  <a:pt x="193" y="0"/>
                </a:cubicBezTo>
                <a:cubicBezTo>
                  <a:pt x="127" y="0"/>
                  <a:pt x="79" y="6"/>
                  <a:pt x="48" y="18"/>
                </a:cubicBezTo>
                <a:cubicBezTo>
                  <a:pt x="16" y="30"/>
                  <a:pt x="0" y="49"/>
                  <a:pt x="0" y="76"/>
                </a:cubicBezTo>
                <a:cubicBezTo>
                  <a:pt x="0" y="362"/>
                  <a:pt x="0" y="362"/>
                  <a:pt x="0" y="362"/>
                </a:cubicBezTo>
                <a:cubicBezTo>
                  <a:pt x="0" y="366"/>
                  <a:pt x="4" y="370"/>
                  <a:pt x="8" y="370"/>
                </a:cubicBezTo>
                <a:cubicBezTo>
                  <a:pt x="12" y="370"/>
                  <a:pt x="12" y="370"/>
                  <a:pt x="12" y="370"/>
                </a:cubicBezTo>
                <a:cubicBezTo>
                  <a:pt x="16" y="370"/>
                  <a:pt x="19" y="373"/>
                  <a:pt x="19" y="377"/>
                </a:cubicBezTo>
                <a:cubicBezTo>
                  <a:pt x="19" y="424"/>
                  <a:pt x="19" y="424"/>
                  <a:pt x="19" y="424"/>
                </a:cubicBezTo>
                <a:cubicBezTo>
                  <a:pt x="19" y="428"/>
                  <a:pt x="22" y="432"/>
                  <a:pt x="27" y="432"/>
                </a:cubicBezTo>
                <a:cubicBezTo>
                  <a:pt x="82" y="432"/>
                  <a:pt x="82" y="432"/>
                  <a:pt x="82" y="432"/>
                </a:cubicBezTo>
                <a:cubicBezTo>
                  <a:pt x="86" y="432"/>
                  <a:pt x="90" y="428"/>
                  <a:pt x="90" y="424"/>
                </a:cubicBezTo>
                <a:cubicBezTo>
                  <a:pt x="90" y="377"/>
                  <a:pt x="90" y="377"/>
                  <a:pt x="90" y="377"/>
                </a:cubicBezTo>
                <a:cubicBezTo>
                  <a:pt x="90" y="373"/>
                  <a:pt x="93" y="370"/>
                  <a:pt x="97" y="370"/>
                </a:cubicBezTo>
                <a:cubicBezTo>
                  <a:pt x="289" y="370"/>
                  <a:pt x="289" y="370"/>
                  <a:pt x="289" y="370"/>
                </a:cubicBezTo>
                <a:cubicBezTo>
                  <a:pt x="293" y="370"/>
                  <a:pt x="296" y="373"/>
                  <a:pt x="296" y="377"/>
                </a:cubicBezTo>
                <a:cubicBezTo>
                  <a:pt x="296" y="424"/>
                  <a:pt x="296" y="424"/>
                  <a:pt x="296" y="424"/>
                </a:cubicBezTo>
                <a:cubicBezTo>
                  <a:pt x="296" y="428"/>
                  <a:pt x="300" y="432"/>
                  <a:pt x="304" y="432"/>
                </a:cubicBezTo>
                <a:cubicBezTo>
                  <a:pt x="360" y="432"/>
                  <a:pt x="360" y="432"/>
                  <a:pt x="360" y="432"/>
                </a:cubicBezTo>
                <a:cubicBezTo>
                  <a:pt x="364" y="432"/>
                  <a:pt x="368" y="428"/>
                  <a:pt x="368" y="424"/>
                </a:cubicBezTo>
                <a:cubicBezTo>
                  <a:pt x="368" y="377"/>
                  <a:pt x="368" y="377"/>
                  <a:pt x="368" y="377"/>
                </a:cubicBezTo>
                <a:cubicBezTo>
                  <a:pt x="368" y="373"/>
                  <a:pt x="371" y="370"/>
                  <a:pt x="375" y="370"/>
                </a:cubicBezTo>
                <a:cubicBezTo>
                  <a:pt x="379" y="370"/>
                  <a:pt x="379" y="370"/>
                  <a:pt x="379" y="370"/>
                </a:cubicBezTo>
                <a:cubicBezTo>
                  <a:pt x="383" y="370"/>
                  <a:pt x="386" y="366"/>
                  <a:pt x="386" y="362"/>
                </a:cubicBezTo>
                <a:cubicBezTo>
                  <a:pt x="386" y="76"/>
                  <a:pt x="386" y="76"/>
                  <a:pt x="386" y="76"/>
                </a:cubicBezTo>
                <a:cubicBezTo>
                  <a:pt x="386" y="49"/>
                  <a:pt x="370" y="30"/>
                  <a:pt x="339" y="18"/>
                </a:cubicBezTo>
                <a:close/>
                <a:moveTo>
                  <a:pt x="90" y="34"/>
                </a:moveTo>
                <a:cubicBezTo>
                  <a:pt x="297" y="34"/>
                  <a:pt x="297" y="34"/>
                  <a:pt x="297" y="34"/>
                </a:cubicBezTo>
                <a:cubicBezTo>
                  <a:pt x="307" y="34"/>
                  <a:pt x="316" y="42"/>
                  <a:pt x="316" y="52"/>
                </a:cubicBezTo>
                <a:cubicBezTo>
                  <a:pt x="316" y="62"/>
                  <a:pt x="307" y="71"/>
                  <a:pt x="297" y="71"/>
                </a:cubicBezTo>
                <a:cubicBezTo>
                  <a:pt x="90" y="71"/>
                  <a:pt x="90" y="71"/>
                  <a:pt x="90" y="71"/>
                </a:cubicBezTo>
                <a:cubicBezTo>
                  <a:pt x="80" y="71"/>
                  <a:pt x="71" y="62"/>
                  <a:pt x="71" y="52"/>
                </a:cubicBezTo>
                <a:cubicBezTo>
                  <a:pt x="71" y="42"/>
                  <a:pt x="80" y="34"/>
                  <a:pt x="90" y="34"/>
                </a:cubicBezTo>
                <a:close/>
                <a:moveTo>
                  <a:pt x="62" y="344"/>
                </a:moveTo>
                <a:cubicBezTo>
                  <a:pt x="57" y="349"/>
                  <a:pt x="52" y="352"/>
                  <a:pt x="45" y="352"/>
                </a:cubicBezTo>
                <a:cubicBezTo>
                  <a:pt x="38" y="352"/>
                  <a:pt x="32" y="349"/>
                  <a:pt x="27" y="344"/>
                </a:cubicBezTo>
                <a:cubicBezTo>
                  <a:pt x="22" y="340"/>
                  <a:pt x="20" y="334"/>
                  <a:pt x="20" y="327"/>
                </a:cubicBezTo>
                <a:cubicBezTo>
                  <a:pt x="20" y="320"/>
                  <a:pt x="22" y="314"/>
                  <a:pt x="27" y="310"/>
                </a:cubicBezTo>
                <a:cubicBezTo>
                  <a:pt x="32" y="305"/>
                  <a:pt x="38" y="302"/>
                  <a:pt x="45" y="302"/>
                </a:cubicBezTo>
                <a:cubicBezTo>
                  <a:pt x="52" y="302"/>
                  <a:pt x="57" y="305"/>
                  <a:pt x="62" y="310"/>
                </a:cubicBezTo>
                <a:cubicBezTo>
                  <a:pt x="67" y="314"/>
                  <a:pt x="69" y="320"/>
                  <a:pt x="69" y="327"/>
                </a:cubicBezTo>
                <a:cubicBezTo>
                  <a:pt x="69" y="334"/>
                  <a:pt x="67" y="340"/>
                  <a:pt x="62" y="344"/>
                </a:cubicBezTo>
                <a:close/>
                <a:moveTo>
                  <a:pt x="28" y="213"/>
                </a:moveTo>
                <a:cubicBezTo>
                  <a:pt x="24" y="213"/>
                  <a:pt x="21" y="210"/>
                  <a:pt x="21" y="206"/>
                </a:cubicBezTo>
                <a:cubicBezTo>
                  <a:pt x="21" y="104"/>
                  <a:pt x="21" y="104"/>
                  <a:pt x="21" y="104"/>
                </a:cubicBezTo>
                <a:cubicBezTo>
                  <a:pt x="21" y="100"/>
                  <a:pt x="24" y="96"/>
                  <a:pt x="28" y="96"/>
                </a:cubicBezTo>
                <a:cubicBezTo>
                  <a:pt x="175" y="96"/>
                  <a:pt x="175" y="96"/>
                  <a:pt x="175" y="96"/>
                </a:cubicBezTo>
                <a:cubicBezTo>
                  <a:pt x="179" y="96"/>
                  <a:pt x="182" y="100"/>
                  <a:pt x="182" y="104"/>
                </a:cubicBezTo>
                <a:cubicBezTo>
                  <a:pt x="182" y="206"/>
                  <a:pt x="182" y="206"/>
                  <a:pt x="182" y="206"/>
                </a:cubicBezTo>
                <a:cubicBezTo>
                  <a:pt x="182" y="210"/>
                  <a:pt x="179" y="213"/>
                  <a:pt x="175" y="213"/>
                </a:cubicBezTo>
                <a:lnTo>
                  <a:pt x="28" y="213"/>
                </a:lnTo>
                <a:close/>
                <a:moveTo>
                  <a:pt x="289" y="350"/>
                </a:moveTo>
                <a:cubicBezTo>
                  <a:pt x="97" y="350"/>
                  <a:pt x="97" y="350"/>
                  <a:pt x="97" y="350"/>
                </a:cubicBezTo>
                <a:cubicBezTo>
                  <a:pt x="93" y="350"/>
                  <a:pt x="90" y="347"/>
                  <a:pt x="90" y="343"/>
                </a:cubicBezTo>
                <a:cubicBezTo>
                  <a:pt x="90" y="339"/>
                  <a:pt x="93" y="335"/>
                  <a:pt x="97" y="335"/>
                </a:cubicBezTo>
                <a:cubicBezTo>
                  <a:pt x="289" y="335"/>
                  <a:pt x="289" y="335"/>
                  <a:pt x="289" y="335"/>
                </a:cubicBezTo>
                <a:cubicBezTo>
                  <a:pt x="293" y="335"/>
                  <a:pt x="296" y="339"/>
                  <a:pt x="296" y="343"/>
                </a:cubicBezTo>
                <a:cubicBezTo>
                  <a:pt x="296" y="347"/>
                  <a:pt x="293" y="350"/>
                  <a:pt x="289" y="350"/>
                </a:cubicBezTo>
                <a:close/>
                <a:moveTo>
                  <a:pt x="289" y="320"/>
                </a:moveTo>
                <a:cubicBezTo>
                  <a:pt x="97" y="320"/>
                  <a:pt x="97" y="320"/>
                  <a:pt x="97" y="320"/>
                </a:cubicBezTo>
                <a:cubicBezTo>
                  <a:pt x="93" y="320"/>
                  <a:pt x="90" y="317"/>
                  <a:pt x="90" y="313"/>
                </a:cubicBezTo>
                <a:cubicBezTo>
                  <a:pt x="90" y="309"/>
                  <a:pt x="93" y="305"/>
                  <a:pt x="97" y="305"/>
                </a:cubicBezTo>
                <a:cubicBezTo>
                  <a:pt x="289" y="305"/>
                  <a:pt x="289" y="305"/>
                  <a:pt x="289" y="305"/>
                </a:cubicBezTo>
                <a:cubicBezTo>
                  <a:pt x="293" y="305"/>
                  <a:pt x="296" y="309"/>
                  <a:pt x="296" y="313"/>
                </a:cubicBezTo>
                <a:cubicBezTo>
                  <a:pt x="296" y="317"/>
                  <a:pt x="293" y="320"/>
                  <a:pt x="289" y="320"/>
                </a:cubicBezTo>
                <a:close/>
                <a:moveTo>
                  <a:pt x="212" y="213"/>
                </a:moveTo>
                <a:cubicBezTo>
                  <a:pt x="208" y="213"/>
                  <a:pt x="204" y="210"/>
                  <a:pt x="204" y="206"/>
                </a:cubicBezTo>
                <a:cubicBezTo>
                  <a:pt x="204" y="104"/>
                  <a:pt x="204" y="104"/>
                  <a:pt x="204" y="104"/>
                </a:cubicBezTo>
                <a:cubicBezTo>
                  <a:pt x="204" y="100"/>
                  <a:pt x="208" y="96"/>
                  <a:pt x="212" y="96"/>
                </a:cubicBezTo>
                <a:cubicBezTo>
                  <a:pt x="359" y="96"/>
                  <a:pt x="359" y="96"/>
                  <a:pt x="359" y="96"/>
                </a:cubicBezTo>
                <a:cubicBezTo>
                  <a:pt x="363" y="96"/>
                  <a:pt x="366" y="100"/>
                  <a:pt x="366" y="104"/>
                </a:cubicBezTo>
                <a:cubicBezTo>
                  <a:pt x="366" y="206"/>
                  <a:pt x="366" y="206"/>
                  <a:pt x="366" y="206"/>
                </a:cubicBezTo>
                <a:cubicBezTo>
                  <a:pt x="366" y="210"/>
                  <a:pt x="363" y="213"/>
                  <a:pt x="359" y="213"/>
                </a:cubicBezTo>
                <a:lnTo>
                  <a:pt x="212" y="213"/>
                </a:lnTo>
                <a:close/>
                <a:moveTo>
                  <a:pt x="360" y="344"/>
                </a:moveTo>
                <a:cubicBezTo>
                  <a:pt x="355" y="349"/>
                  <a:pt x="349" y="352"/>
                  <a:pt x="342" y="352"/>
                </a:cubicBezTo>
                <a:cubicBezTo>
                  <a:pt x="335" y="352"/>
                  <a:pt x="330" y="349"/>
                  <a:pt x="325" y="344"/>
                </a:cubicBezTo>
                <a:cubicBezTo>
                  <a:pt x="320" y="340"/>
                  <a:pt x="317" y="334"/>
                  <a:pt x="317" y="327"/>
                </a:cubicBezTo>
                <a:cubicBezTo>
                  <a:pt x="317" y="320"/>
                  <a:pt x="320" y="314"/>
                  <a:pt x="325" y="310"/>
                </a:cubicBezTo>
                <a:cubicBezTo>
                  <a:pt x="330" y="305"/>
                  <a:pt x="335" y="302"/>
                  <a:pt x="342" y="302"/>
                </a:cubicBezTo>
                <a:cubicBezTo>
                  <a:pt x="349" y="302"/>
                  <a:pt x="355" y="305"/>
                  <a:pt x="360" y="310"/>
                </a:cubicBezTo>
                <a:cubicBezTo>
                  <a:pt x="365" y="314"/>
                  <a:pt x="367" y="320"/>
                  <a:pt x="367" y="327"/>
                </a:cubicBezTo>
                <a:cubicBezTo>
                  <a:pt x="367" y="334"/>
                  <a:pt x="365" y="340"/>
                  <a:pt x="360" y="344"/>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9" descr="icon of a car"/>
          <p:cNvSpPr>
            <a:spLocks noEditPoints="1"/>
          </p:cNvSpPr>
          <p:nvPr/>
        </p:nvSpPr>
        <p:spPr bwMode="auto">
          <a:xfrm>
            <a:off x="8603753" y="5528133"/>
            <a:ext cx="1109516" cy="648830"/>
          </a:xfrm>
          <a:custGeom>
            <a:avLst/>
            <a:gdLst>
              <a:gd name="T0" fmla="*/ 293 w 331"/>
              <a:gd name="T1" fmla="*/ 73 h 193"/>
              <a:gd name="T2" fmla="*/ 274 w 331"/>
              <a:gd name="T3" fmla="*/ 73 h 193"/>
              <a:gd name="T4" fmla="*/ 262 w 331"/>
              <a:gd name="T5" fmla="*/ 28 h 193"/>
              <a:gd name="T6" fmla="*/ 225 w 331"/>
              <a:gd name="T7" fmla="*/ 0 h 193"/>
              <a:gd name="T8" fmla="*/ 152 w 331"/>
              <a:gd name="T9" fmla="*/ 0 h 193"/>
              <a:gd name="T10" fmla="*/ 113 w 331"/>
              <a:gd name="T11" fmla="*/ 14 h 193"/>
              <a:gd name="T12" fmla="*/ 113 w 331"/>
              <a:gd name="T13" fmla="*/ 14 h 193"/>
              <a:gd name="T14" fmla="*/ 112 w 331"/>
              <a:gd name="T15" fmla="*/ 15 h 193"/>
              <a:gd name="T16" fmla="*/ 115 w 331"/>
              <a:gd name="T17" fmla="*/ 29 h 193"/>
              <a:gd name="T18" fmla="*/ 97 w 331"/>
              <a:gd name="T19" fmla="*/ 60 h 193"/>
              <a:gd name="T20" fmla="*/ 73 w 331"/>
              <a:gd name="T21" fmla="*/ 73 h 193"/>
              <a:gd name="T22" fmla="*/ 38 w 331"/>
              <a:gd name="T23" fmla="*/ 73 h 193"/>
              <a:gd name="T24" fmla="*/ 0 w 331"/>
              <a:gd name="T25" fmla="*/ 111 h 193"/>
              <a:gd name="T26" fmla="*/ 38 w 331"/>
              <a:gd name="T27" fmla="*/ 149 h 193"/>
              <a:gd name="T28" fmla="*/ 40 w 331"/>
              <a:gd name="T29" fmla="*/ 149 h 193"/>
              <a:gd name="T30" fmla="*/ 40 w 331"/>
              <a:gd name="T31" fmla="*/ 149 h 193"/>
              <a:gd name="T32" fmla="*/ 84 w 331"/>
              <a:gd name="T33" fmla="*/ 193 h 193"/>
              <a:gd name="T34" fmla="*/ 128 w 331"/>
              <a:gd name="T35" fmla="*/ 149 h 193"/>
              <a:gd name="T36" fmla="*/ 198 w 331"/>
              <a:gd name="T37" fmla="*/ 149 h 193"/>
              <a:gd name="T38" fmla="*/ 242 w 331"/>
              <a:gd name="T39" fmla="*/ 193 h 193"/>
              <a:gd name="T40" fmla="*/ 286 w 331"/>
              <a:gd name="T41" fmla="*/ 149 h 193"/>
              <a:gd name="T42" fmla="*/ 286 w 331"/>
              <a:gd name="T43" fmla="*/ 149 h 193"/>
              <a:gd name="T44" fmla="*/ 293 w 331"/>
              <a:gd name="T45" fmla="*/ 149 h 193"/>
              <a:gd name="T46" fmla="*/ 331 w 331"/>
              <a:gd name="T47" fmla="*/ 111 h 193"/>
              <a:gd name="T48" fmla="*/ 293 w 331"/>
              <a:gd name="T49" fmla="*/ 73 h 193"/>
              <a:gd name="T50" fmla="*/ 17 w 331"/>
              <a:gd name="T51" fmla="*/ 117 h 193"/>
              <a:gd name="T52" fmla="*/ 11 w 331"/>
              <a:gd name="T53" fmla="*/ 103 h 193"/>
              <a:gd name="T54" fmla="*/ 17 w 331"/>
              <a:gd name="T55" fmla="*/ 88 h 193"/>
              <a:gd name="T56" fmla="*/ 23 w 331"/>
              <a:gd name="T57" fmla="*/ 103 h 193"/>
              <a:gd name="T58" fmla="*/ 17 w 331"/>
              <a:gd name="T59" fmla="*/ 117 h 193"/>
              <a:gd name="T60" fmla="*/ 84 w 331"/>
              <a:gd name="T61" fmla="*/ 163 h 193"/>
              <a:gd name="T62" fmla="*/ 70 w 331"/>
              <a:gd name="T63" fmla="*/ 149 h 193"/>
              <a:gd name="T64" fmla="*/ 84 w 331"/>
              <a:gd name="T65" fmla="*/ 136 h 193"/>
              <a:gd name="T66" fmla="*/ 97 w 331"/>
              <a:gd name="T67" fmla="*/ 149 h 193"/>
              <a:gd name="T68" fmla="*/ 84 w 331"/>
              <a:gd name="T69" fmla="*/ 163 h 193"/>
              <a:gd name="T70" fmla="*/ 169 w 331"/>
              <a:gd name="T71" fmla="*/ 67 h 193"/>
              <a:gd name="T72" fmla="*/ 164 w 331"/>
              <a:gd name="T73" fmla="*/ 72 h 193"/>
              <a:gd name="T74" fmla="*/ 117 w 331"/>
              <a:gd name="T75" fmla="*/ 72 h 193"/>
              <a:gd name="T76" fmla="*/ 109 w 331"/>
              <a:gd name="T77" fmla="*/ 66 h 193"/>
              <a:gd name="T78" fmla="*/ 112 w 331"/>
              <a:gd name="T79" fmla="*/ 62 h 193"/>
              <a:gd name="T80" fmla="*/ 134 w 331"/>
              <a:gd name="T81" fmla="*/ 23 h 193"/>
              <a:gd name="T82" fmla="*/ 141 w 331"/>
              <a:gd name="T83" fmla="*/ 19 h 193"/>
              <a:gd name="T84" fmla="*/ 164 w 331"/>
              <a:gd name="T85" fmla="*/ 19 h 193"/>
              <a:gd name="T86" fmla="*/ 169 w 331"/>
              <a:gd name="T87" fmla="*/ 24 h 193"/>
              <a:gd name="T88" fmla="*/ 169 w 331"/>
              <a:gd name="T89" fmla="*/ 67 h 193"/>
              <a:gd name="T90" fmla="*/ 186 w 331"/>
              <a:gd name="T91" fmla="*/ 72 h 193"/>
              <a:gd name="T92" fmla="*/ 181 w 331"/>
              <a:gd name="T93" fmla="*/ 67 h 193"/>
              <a:gd name="T94" fmla="*/ 181 w 331"/>
              <a:gd name="T95" fmla="*/ 24 h 193"/>
              <a:gd name="T96" fmla="*/ 186 w 331"/>
              <a:gd name="T97" fmla="*/ 19 h 193"/>
              <a:gd name="T98" fmla="*/ 222 w 331"/>
              <a:gd name="T99" fmla="*/ 19 h 193"/>
              <a:gd name="T100" fmla="*/ 233 w 331"/>
              <a:gd name="T101" fmla="*/ 30 h 193"/>
              <a:gd name="T102" fmla="*/ 233 w 331"/>
              <a:gd name="T103" fmla="*/ 67 h 193"/>
              <a:gd name="T104" fmla="*/ 228 w 331"/>
              <a:gd name="T105" fmla="*/ 72 h 193"/>
              <a:gd name="T106" fmla="*/ 186 w 331"/>
              <a:gd name="T107" fmla="*/ 72 h 193"/>
              <a:gd name="T108" fmla="*/ 242 w 331"/>
              <a:gd name="T109" fmla="*/ 163 h 193"/>
              <a:gd name="T110" fmla="*/ 228 w 331"/>
              <a:gd name="T111" fmla="*/ 149 h 193"/>
              <a:gd name="T112" fmla="*/ 242 w 331"/>
              <a:gd name="T113" fmla="*/ 136 h 193"/>
              <a:gd name="T114" fmla="*/ 255 w 331"/>
              <a:gd name="T115" fmla="*/ 149 h 193"/>
              <a:gd name="T116" fmla="*/ 242 w 331"/>
              <a:gd name="T117" fmla="*/ 16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93">
                <a:moveTo>
                  <a:pt x="293" y="73"/>
                </a:moveTo>
                <a:cubicBezTo>
                  <a:pt x="293" y="73"/>
                  <a:pt x="274" y="73"/>
                  <a:pt x="274" y="73"/>
                </a:cubicBezTo>
                <a:cubicBezTo>
                  <a:pt x="274" y="73"/>
                  <a:pt x="263" y="31"/>
                  <a:pt x="262" y="28"/>
                </a:cubicBezTo>
                <a:cubicBezTo>
                  <a:pt x="258" y="12"/>
                  <a:pt x="243" y="0"/>
                  <a:pt x="225" y="0"/>
                </a:cubicBezTo>
                <a:cubicBezTo>
                  <a:pt x="224" y="0"/>
                  <a:pt x="152" y="0"/>
                  <a:pt x="152" y="0"/>
                </a:cubicBezTo>
                <a:cubicBezTo>
                  <a:pt x="134" y="0"/>
                  <a:pt x="118" y="5"/>
                  <a:pt x="113" y="14"/>
                </a:cubicBezTo>
                <a:cubicBezTo>
                  <a:pt x="113" y="14"/>
                  <a:pt x="113" y="14"/>
                  <a:pt x="113" y="14"/>
                </a:cubicBezTo>
                <a:cubicBezTo>
                  <a:pt x="113" y="14"/>
                  <a:pt x="112" y="14"/>
                  <a:pt x="112" y="15"/>
                </a:cubicBezTo>
                <a:cubicBezTo>
                  <a:pt x="115" y="16"/>
                  <a:pt x="123" y="17"/>
                  <a:pt x="115" y="29"/>
                </a:cubicBezTo>
                <a:cubicBezTo>
                  <a:pt x="97" y="60"/>
                  <a:pt x="97" y="60"/>
                  <a:pt x="97" y="60"/>
                </a:cubicBezTo>
                <a:cubicBezTo>
                  <a:pt x="91" y="70"/>
                  <a:pt x="82" y="73"/>
                  <a:pt x="73" y="73"/>
                </a:cubicBezTo>
                <a:cubicBezTo>
                  <a:pt x="73" y="73"/>
                  <a:pt x="38" y="73"/>
                  <a:pt x="38" y="73"/>
                </a:cubicBezTo>
                <a:cubicBezTo>
                  <a:pt x="18" y="73"/>
                  <a:pt x="0" y="90"/>
                  <a:pt x="0" y="111"/>
                </a:cubicBezTo>
                <a:cubicBezTo>
                  <a:pt x="0" y="132"/>
                  <a:pt x="18" y="149"/>
                  <a:pt x="38" y="149"/>
                </a:cubicBezTo>
                <a:cubicBezTo>
                  <a:pt x="40" y="149"/>
                  <a:pt x="40" y="149"/>
                  <a:pt x="40" y="149"/>
                </a:cubicBezTo>
                <a:cubicBezTo>
                  <a:pt x="40" y="149"/>
                  <a:pt x="40" y="149"/>
                  <a:pt x="40" y="149"/>
                </a:cubicBezTo>
                <a:cubicBezTo>
                  <a:pt x="40" y="173"/>
                  <a:pt x="59" y="193"/>
                  <a:pt x="84" y="193"/>
                </a:cubicBezTo>
                <a:cubicBezTo>
                  <a:pt x="108" y="193"/>
                  <a:pt x="128" y="173"/>
                  <a:pt x="128" y="149"/>
                </a:cubicBezTo>
                <a:cubicBezTo>
                  <a:pt x="198" y="149"/>
                  <a:pt x="198" y="149"/>
                  <a:pt x="198" y="149"/>
                </a:cubicBezTo>
                <a:cubicBezTo>
                  <a:pt x="198" y="173"/>
                  <a:pt x="218" y="193"/>
                  <a:pt x="242" y="193"/>
                </a:cubicBezTo>
                <a:cubicBezTo>
                  <a:pt x="266" y="193"/>
                  <a:pt x="286" y="173"/>
                  <a:pt x="286" y="149"/>
                </a:cubicBezTo>
                <a:cubicBezTo>
                  <a:pt x="286" y="149"/>
                  <a:pt x="286" y="149"/>
                  <a:pt x="286" y="149"/>
                </a:cubicBezTo>
                <a:cubicBezTo>
                  <a:pt x="293" y="149"/>
                  <a:pt x="293" y="149"/>
                  <a:pt x="293" y="149"/>
                </a:cubicBezTo>
                <a:cubicBezTo>
                  <a:pt x="314" y="149"/>
                  <a:pt x="331" y="132"/>
                  <a:pt x="331" y="111"/>
                </a:cubicBezTo>
                <a:cubicBezTo>
                  <a:pt x="331" y="90"/>
                  <a:pt x="314" y="73"/>
                  <a:pt x="293" y="73"/>
                </a:cubicBezTo>
                <a:close/>
                <a:moveTo>
                  <a:pt x="17" y="117"/>
                </a:moveTo>
                <a:cubicBezTo>
                  <a:pt x="14" y="117"/>
                  <a:pt x="11" y="111"/>
                  <a:pt x="11" y="103"/>
                </a:cubicBezTo>
                <a:cubicBezTo>
                  <a:pt x="11" y="95"/>
                  <a:pt x="14" y="88"/>
                  <a:pt x="17" y="88"/>
                </a:cubicBezTo>
                <a:cubicBezTo>
                  <a:pt x="20" y="88"/>
                  <a:pt x="23" y="95"/>
                  <a:pt x="23" y="103"/>
                </a:cubicBezTo>
                <a:cubicBezTo>
                  <a:pt x="23" y="111"/>
                  <a:pt x="20" y="117"/>
                  <a:pt x="17" y="117"/>
                </a:cubicBezTo>
                <a:close/>
                <a:moveTo>
                  <a:pt x="84" y="163"/>
                </a:moveTo>
                <a:cubicBezTo>
                  <a:pt x="76" y="163"/>
                  <a:pt x="70" y="157"/>
                  <a:pt x="70" y="149"/>
                </a:cubicBezTo>
                <a:cubicBezTo>
                  <a:pt x="70" y="142"/>
                  <a:pt x="76" y="136"/>
                  <a:pt x="84" y="136"/>
                </a:cubicBezTo>
                <a:cubicBezTo>
                  <a:pt x="91" y="136"/>
                  <a:pt x="97" y="142"/>
                  <a:pt x="97" y="149"/>
                </a:cubicBezTo>
                <a:cubicBezTo>
                  <a:pt x="97" y="157"/>
                  <a:pt x="91" y="163"/>
                  <a:pt x="84" y="163"/>
                </a:cubicBezTo>
                <a:close/>
                <a:moveTo>
                  <a:pt x="169" y="67"/>
                </a:moveTo>
                <a:cubicBezTo>
                  <a:pt x="169" y="70"/>
                  <a:pt x="167" y="72"/>
                  <a:pt x="164" y="72"/>
                </a:cubicBezTo>
                <a:cubicBezTo>
                  <a:pt x="117" y="72"/>
                  <a:pt x="117" y="72"/>
                  <a:pt x="117" y="72"/>
                </a:cubicBezTo>
                <a:cubicBezTo>
                  <a:pt x="111" y="72"/>
                  <a:pt x="108" y="69"/>
                  <a:pt x="109" y="66"/>
                </a:cubicBezTo>
                <a:cubicBezTo>
                  <a:pt x="112" y="62"/>
                  <a:pt x="112" y="62"/>
                  <a:pt x="112" y="62"/>
                </a:cubicBezTo>
                <a:cubicBezTo>
                  <a:pt x="134" y="23"/>
                  <a:pt x="134" y="23"/>
                  <a:pt x="134" y="23"/>
                </a:cubicBezTo>
                <a:cubicBezTo>
                  <a:pt x="135" y="20"/>
                  <a:pt x="138" y="19"/>
                  <a:pt x="141" y="19"/>
                </a:cubicBezTo>
                <a:cubicBezTo>
                  <a:pt x="164" y="19"/>
                  <a:pt x="164" y="19"/>
                  <a:pt x="164" y="19"/>
                </a:cubicBezTo>
                <a:cubicBezTo>
                  <a:pt x="167" y="19"/>
                  <a:pt x="169" y="21"/>
                  <a:pt x="169" y="24"/>
                </a:cubicBezTo>
                <a:lnTo>
                  <a:pt x="169" y="67"/>
                </a:lnTo>
                <a:close/>
                <a:moveTo>
                  <a:pt x="186" y="72"/>
                </a:moveTo>
                <a:cubicBezTo>
                  <a:pt x="183" y="72"/>
                  <a:pt x="181" y="70"/>
                  <a:pt x="181" y="67"/>
                </a:cubicBezTo>
                <a:cubicBezTo>
                  <a:pt x="181" y="24"/>
                  <a:pt x="181" y="24"/>
                  <a:pt x="181" y="24"/>
                </a:cubicBezTo>
                <a:cubicBezTo>
                  <a:pt x="181" y="21"/>
                  <a:pt x="183" y="19"/>
                  <a:pt x="186" y="19"/>
                </a:cubicBezTo>
                <a:cubicBezTo>
                  <a:pt x="222" y="19"/>
                  <a:pt x="222" y="19"/>
                  <a:pt x="222" y="19"/>
                </a:cubicBezTo>
                <a:cubicBezTo>
                  <a:pt x="228" y="19"/>
                  <a:pt x="233" y="24"/>
                  <a:pt x="233" y="30"/>
                </a:cubicBezTo>
                <a:cubicBezTo>
                  <a:pt x="233" y="67"/>
                  <a:pt x="233" y="67"/>
                  <a:pt x="233" y="67"/>
                </a:cubicBezTo>
                <a:cubicBezTo>
                  <a:pt x="233" y="70"/>
                  <a:pt x="231" y="72"/>
                  <a:pt x="228" y="72"/>
                </a:cubicBezTo>
                <a:lnTo>
                  <a:pt x="186" y="72"/>
                </a:lnTo>
                <a:close/>
                <a:moveTo>
                  <a:pt x="242" y="163"/>
                </a:moveTo>
                <a:cubicBezTo>
                  <a:pt x="235" y="163"/>
                  <a:pt x="228" y="157"/>
                  <a:pt x="228" y="149"/>
                </a:cubicBezTo>
                <a:cubicBezTo>
                  <a:pt x="228" y="142"/>
                  <a:pt x="235" y="136"/>
                  <a:pt x="242" y="136"/>
                </a:cubicBezTo>
                <a:cubicBezTo>
                  <a:pt x="249" y="136"/>
                  <a:pt x="255" y="142"/>
                  <a:pt x="255" y="149"/>
                </a:cubicBezTo>
                <a:cubicBezTo>
                  <a:pt x="255" y="157"/>
                  <a:pt x="249" y="163"/>
                  <a:pt x="242" y="163"/>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36" descr="icon of train"/>
          <p:cNvSpPr>
            <a:spLocks noEditPoints="1"/>
          </p:cNvSpPr>
          <p:nvPr/>
        </p:nvSpPr>
        <p:spPr bwMode="auto">
          <a:xfrm>
            <a:off x="10186986" y="4867275"/>
            <a:ext cx="803275" cy="1309687"/>
          </a:xfrm>
          <a:custGeom>
            <a:avLst/>
            <a:gdLst>
              <a:gd name="T0" fmla="*/ 266 w 266"/>
              <a:gd name="T1" fmla="*/ 296 h 432"/>
              <a:gd name="T2" fmla="*/ 266 w 266"/>
              <a:gd name="T3" fmla="*/ 75 h 432"/>
              <a:gd name="T4" fmla="*/ 231 w 266"/>
              <a:gd name="T5" fmla="*/ 40 h 432"/>
              <a:gd name="T6" fmla="*/ 154 w 266"/>
              <a:gd name="T7" fmla="*/ 40 h 432"/>
              <a:gd name="T8" fmla="*/ 170 w 266"/>
              <a:gd name="T9" fmla="*/ 5 h 432"/>
              <a:gd name="T10" fmla="*/ 158 w 266"/>
              <a:gd name="T11" fmla="*/ 0 h 432"/>
              <a:gd name="T12" fmla="*/ 140 w 266"/>
              <a:gd name="T13" fmla="*/ 40 h 432"/>
              <a:gd name="T14" fmla="*/ 127 w 266"/>
              <a:gd name="T15" fmla="*/ 40 h 432"/>
              <a:gd name="T16" fmla="*/ 108 w 266"/>
              <a:gd name="T17" fmla="*/ 0 h 432"/>
              <a:gd name="T18" fmla="*/ 96 w 266"/>
              <a:gd name="T19" fmla="*/ 5 h 432"/>
              <a:gd name="T20" fmla="*/ 112 w 266"/>
              <a:gd name="T21" fmla="*/ 40 h 432"/>
              <a:gd name="T22" fmla="*/ 36 w 266"/>
              <a:gd name="T23" fmla="*/ 40 h 432"/>
              <a:gd name="T24" fmla="*/ 0 w 266"/>
              <a:gd name="T25" fmla="*/ 75 h 432"/>
              <a:gd name="T26" fmla="*/ 0 w 266"/>
              <a:gd name="T27" fmla="*/ 296 h 432"/>
              <a:gd name="T28" fmla="*/ 36 w 266"/>
              <a:gd name="T29" fmla="*/ 332 h 432"/>
              <a:gd name="T30" fmla="*/ 60 w 266"/>
              <a:gd name="T31" fmla="*/ 332 h 432"/>
              <a:gd name="T32" fmla="*/ 11 w 266"/>
              <a:gd name="T33" fmla="*/ 432 h 432"/>
              <a:gd name="T34" fmla="*/ 40 w 266"/>
              <a:gd name="T35" fmla="*/ 432 h 432"/>
              <a:gd name="T36" fmla="*/ 226 w 266"/>
              <a:gd name="T37" fmla="*/ 432 h 432"/>
              <a:gd name="T38" fmla="*/ 255 w 266"/>
              <a:gd name="T39" fmla="*/ 432 h 432"/>
              <a:gd name="T40" fmla="*/ 206 w 266"/>
              <a:gd name="T41" fmla="*/ 332 h 432"/>
              <a:gd name="T42" fmla="*/ 231 w 266"/>
              <a:gd name="T43" fmla="*/ 332 h 432"/>
              <a:gd name="T44" fmla="*/ 266 w 266"/>
              <a:gd name="T45" fmla="*/ 296 h 432"/>
              <a:gd name="T46" fmla="*/ 93 w 266"/>
              <a:gd name="T47" fmla="*/ 53 h 432"/>
              <a:gd name="T48" fmla="*/ 173 w 266"/>
              <a:gd name="T49" fmla="*/ 53 h 432"/>
              <a:gd name="T50" fmla="*/ 186 w 266"/>
              <a:gd name="T51" fmla="*/ 66 h 432"/>
              <a:gd name="T52" fmla="*/ 173 w 266"/>
              <a:gd name="T53" fmla="*/ 80 h 432"/>
              <a:gd name="T54" fmla="*/ 93 w 266"/>
              <a:gd name="T55" fmla="*/ 80 h 432"/>
              <a:gd name="T56" fmla="*/ 80 w 266"/>
              <a:gd name="T57" fmla="*/ 66 h 432"/>
              <a:gd name="T58" fmla="*/ 93 w 266"/>
              <a:gd name="T59" fmla="*/ 53 h 432"/>
              <a:gd name="T60" fmla="*/ 27 w 266"/>
              <a:gd name="T61" fmla="*/ 128 h 432"/>
              <a:gd name="T62" fmla="*/ 62 w 266"/>
              <a:gd name="T63" fmla="*/ 93 h 432"/>
              <a:gd name="T64" fmla="*/ 204 w 266"/>
              <a:gd name="T65" fmla="*/ 93 h 432"/>
              <a:gd name="T66" fmla="*/ 239 w 266"/>
              <a:gd name="T67" fmla="*/ 128 h 432"/>
              <a:gd name="T68" fmla="*/ 239 w 266"/>
              <a:gd name="T69" fmla="*/ 164 h 432"/>
              <a:gd name="T70" fmla="*/ 204 w 266"/>
              <a:gd name="T71" fmla="*/ 199 h 432"/>
              <a:gd name="T72" fmla="*/ 62 w 266"/>
              <a:gd name="T73" fmla="*/ 199 h 432"/>
              <a:gd name="T74" fmla="*/ 27 w 266"/>
              <a:gd name="T75" fmla="*/ 164 h 432"/>
              <a:gd name="T76" fmla="*/ 27 w 266"/>
              <a:gd name="T77" fmla="*/ 128 h 432"/>
              <a:gd name="T78" fmla="*/ 186 w 266"/>
              <a:gd name="T79" fmla="*/ 358 h 432"/>
              <a:gd name="T80" fmla="*/ 80 w 266"/>
              <a:gd name="T81" fmla="*/ 358 h 432"/>
              <a:gd name="T82" fmla="*/ 93 w 266"/>
              <a:gd name="T83" fmla="*/ 332 h 432"/>
              <a:gd name="T84" fmla="*/ 173 w 266"/>
              <a:gd name="T85" fmla="*/ 332 h 432"/>
              <a:gd name="T86" fmla="*/ 186 w 266"/>
              <a:gd name="T87" fmla="*/ 358 h 432"/>
              <a:gd name="T88" fmla="*/ 53 w 266"/>
              <a:gd name="T89" fmla="*/ 305 h 432"/>
              <a:gd name="T90" fmla="*/ 27 w 266"/>
              <a:gd name="T91" fmla="*/ 279 h 432"/>
              <a:gd name="T92" fmla="*/ 53 w 266"/>
              <a:gd name="T93" fmla="*/ 252 h 432"/>
              <a:gd name="T94" fmla="*/ 80 w 266"/>
              <a:gd name="T95" fmla="*/ 279 h 432"/>
              <a:gd name="T96" fmla="*/ 53 w 266"/>
              <a:gd name="T97" fmla="*/ 305 h 432"/>
              <a:gd name="T98" fmla="*/ 213 w 266"/>
              <a:gd name="T99" fmla="*/ 412 h 432"/>
              <a:gd name="T100" fmla="*/ 53 w 266"/>
              <a:gd name="T101" fmla="*/ 412 h 432"/>
              <a:gd name="T102" fmla="*/ 67 w 266"/>
              <a:gd name="T103" fmla="*/ 385 h 432"/>
              <a:gd name="T104" fmla="*/ 200 w 266"/>
              <a:gd name="T105" fmla="*/ 385 h 432"/>
              <a:gd name="T106" fmla="*/ 213 w 266"/>
              <a:gd name="T107" fmla="*/ 412 h 432"/>
              <a:gd name="T108" fmla="*/ 186 w 266"/>
              <a:gd name="T109" fmla="*/ 279 h 432"/>
              <a:gd name="T110" fmla="*/ 213 w 266"/>
              <a:gd name="T111" fmla="*/ 252 h 432"/>
              <a:gd name="T112" fmla="*/ 239 w 266"/>
              <a:gd name="T113" fmla="*/ 279 h 432"/>
              <a:gd name="T114" fmla="*/ 213 w 266"/>
              <a:gd name="T115" fmla="*/ 305 h 432"/>
              <a:gd name="T116" fmla="*/ 186 w 266"/>
              <a:gd name="T117" fmla="*/ 27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432">
                <a:moveTo>
                  <a:pt x="266" y="296"/>
                </a:moveTo>
                <a:cubicBezTo>
                  <a:pt x="266" y="75"/>
                  <a:pt x="266" y="75"/>
                  <a:pt x="266" y="75"/>
                </a:cubicBezTo>
                <a:cubicBezTo>
                  <a:pt x="266" y="56"/>
                  <a:pt x="250" y="40"/>
                  <a:pt x="231" y="40"/>
                </a:cubicBezTo>
                <a:cubicBezTo>
                  <a:pt x="154" y="40"/>
                  <a:pt x="154" y="40"/>
                  <a:pt x="154" y="40"/>
                </a:cubicBezTo>
                <a:cubicBezTo>
                  <a:pt x="170" y="5"/>
                  <a:pt x="170" y="5"/>
                  <a:pt x="170" y="5"/>
                </a:cubicBezTo>
                <a:cubicBezTo>
                  <a:pt x="158" y="0"/>
                  <a:pt x="158" y="0"/>
                  <a:pt x="158" y="0"/>
                </a:cubicBezTo>
                <a:cubicBezTo>
                  <a:pt x="140" y="40"/>
                  <a:pt x="140" y="40"/>
                  <a:pt x="140" y="40"/>
                </a:cubicBezTo>
                <a:cubicBezTo>
                  <a:pt x="127" y="40"/>
                  <a:pt x="127" y="40"/>
                  <a:pt x="127" y="40"/>
                </a:cubicBezTo>
                <a:cubicBezTo>
                  <a:pt x="108" y="0"/>
                  <a:pt x="108" y="0"/>
                  <a:pt x="108" y="0"/>
                </a:cubicBezTo>
                <a:cubicBezTo>
                  <a:pt x="96" y="5"/>
                  <a:pt x="96" y="5"/>
                  <a:pt x="96" y="5"/>
                </a:cubicBezTo>
                <a:cubicBezTo>
                  <a:pt x="112" y="40"/>
                  <a:pt x="112" y="40"/>
                  <a:pt x="112" y="40"/>
                </a:cubicBezTo>
                <a:cubicBezTo>
                  <a:pt x="36" y="40"/>
                  <a:pt x="36" y="40"/>
                  <a:pt x="36" y="40"/>
                </a:cubicBezTo>
                <a:cubicBezTo>
                  <a:pt x="16" y="40"/>
                  <a:pt x="0" y="56"/>
                  <a:pt x="0" y="75"/>
                </a:cubicBezTo>
                <a:cubicBezTo>
                  <a:pt x="0" y="296"/>
                  <a:pt x="0" y="296"/>
                  <a:pt x="0" y="296"/>
                </a:cubicBezTo>
                <a:cubicBezTo>
                  <a:pt x="0" y="316"/>
                  <a:pt x="16" y="332"/>
                  <a:pt x="36" y="332"/>
                </a:cubicBezTo>
                <a:cubicBezTo>
                  <a:pt x="60" y="332"/>
                  <a:pt x="60" y="332"/>
                  <a:pt x="60" y="332"/>
                </a:cubicBezTo>
                <a:cubicBezTo>
                  <a:pt x="11" y="432"/>
                  <a:pt x="11" y="432"/>
                  <a:pt x="11" y="432"/>
                </a:cubicBezTo>
                <a:cubicBezTo>
                  <a:pt x="40" y="432"/>
                  <a:pt x="40" y="432"/>
                  <a:pt x="40" y="432"/>
                </a:cubicBezTo>
                <a:cubicBezTo>
                  <a:pt x="226" y="432"/>
                  <a:pt x="226" y="432"/>
                  <a:pt x="226" y="432"/>
                </a:cubicBezTo>
                <a:cubicBezTo>
                  <a:pt x="255" y="432"/>
                  <a:pt x="255" y="432"/>
                  <a:pt x="255" y="432"/>
                </a:cubicBezTo>
                <a:cubicBezTo>
                  <a:pt x="206" y="332"/>
                  <a:pt x="206" y="332"/>
                  <a:pt x="206" y="332"/>
                </a:cubicBezTo>
                <a:cubicBezTo>
                  <a:pt x="231" y="332"/>
                  <a:pt x="231" y="332"/>
                  <a:pt x="231" y="332"/>
                </a:cubicBezTo>
                <a:cubicBezTo>
                  <a:pt x="250" y="332"/>
                  <a:pt x="266" y="316"/>
                  <a:pt x="266" y="296"/>
                </a:cubicBezTo>
                <a:close/>
                <a:moveTo>
                  <a:pt x="93" y="53"/>
                </a:moveTo>
                <a:cubicBezTo>
                  <a:pt x="173" y="53"/>
                  <a:pt x="173" y="53"/>
                  <a:pt x="173" y="53"/>
                </a:cubicBezTo>
                <a:cubicBezTo>
                  <a:pt x="180" y="53"/>
                  <a:pt x="186" y="59"/>
                  <a:pt x="186" y="66"/>
                </a:cubicBezTo>
                <a:cubicBezTo>
                  <a:pt x="186" y="74"/>
                  <a:pt x="180" y="80"/>
                  <a:pt x="173" y="80"/>
                </a:cubicBezTo>
                <a:cubicBezTo>
                  <a:pt x="93" y="80"/>
                  <a:pt x="93" y="80"/>
                  <a:pt x="93" y="80"/>
                </a:cubicBezTo>
                <a:cubicBezTo>
                  <a:pt x="86" y="80"/>
                  <a:pt x="80" y="74"/>
                  <a:pt x="80" y="66"/>
                </a:cubicBezTo>
                <a:cubicBezTo>
                  <a:pt x="80" y="59"/>
                  <a:pt x="86" y="53"/>
                  <a:pt x="93" y="53"/>
                </a:cubicBezTo>
                <a:close/>
                <a:moveTo>
                  <a:pt x="27" y="128"/>
                </a:moveTo>
                <a:cubicBezTo>
                  <a:pt x="27" y="109"/>
                  <a:pt x="43" y="93"/>
                  <a:pt x="62" y="93"/>
                </a:cubicBezTo>
                <a:cubicBezTo>
                  <a:pt x="204" y="93"/>
                  <a:pt x="204" y="93"/>
                  <a:pt x="204" y="93"/>
                </a:cubicBezTo>
                <a:cubicBezTo>
                  <a:pt x="224" y="93"/>
                  <a:pt x="239" y="109"/>
                  <a:pt x="239" y="128"/>
                </a:cubicBezTo>
                <a:cubicBezTo>
                  <a:pt x="239" y="164"/>
                  <a:pt x="239" y="164"/>
                  <a:pt x="239" y="164"/>
                </a:cubicBezTo>
                <a:cubicBezTo>
                  <a:pt x="239" y="183"/>
                  <a:pt x="224" y="199"/>
                  <a:pt x="204" y="199"/>
                </a:cubicBezTo>
                <a:cubicBezTo>
                  <a:pt x="62" y="199"/>
                  <a:pt x="62" y="199"/>
                  <a:pt x="62" y="199"/>
                </a:cubicBezTo>
                <a:cubicBezTo>
                  <a:pt x="43" y="199"/>
                  <a:pt x="27" y="183"/>
                  <a:pt x="27" y="164"/>
                </a:cubicBezTo>
                <a:lnTo>
                  <a:pt x="27" y="128"/>
                </a:lnTo>
                <a:close/>
                <a:moveTo>
                  <a:pt x="186" y="358"/>
                </a:moveTo>
                <a:cubicBezTo>
                  <a:pt x="80" y="358"/>
                  <a:pt x="80" y="358"/>
                  <a:pt x="80" y="358"/>
                </a:cubicBezTo>
                <a:cubicBezTo>
                  <a:pt x="93" y="332"/>
                  <a:pt x="93" y="332"/>
                  <a:pt x="93" y="332"/>
                </a:cubicBezTo>
                <a:cubicBezTo>
                  <a:pt x="173" y="332"/>
                  <a:pt x="173" y="332"/>
                  <a:pt x="173" y="332"/>
                </a:cubicBezTo>
                <a:lnTo>
                  <a:pt x="186" y="358"/>
                </a:lnTo>
                <a:close/>
                <a:moveTo>
                  <a:pt x="53" y="305"/>
                </a:moveTo>
                <a:cubicBezTo>
                  <a:pt x="39" y="305"/>
                  <a:pt x="27" y="293"/>
                  <a:pt x="27" y="279"/>
                </a:cubicBezTo>
                <a:cubicBezTo>
                  <a:pt x="27" y="264"/>
                  <a:pt x="39" y="252"/>
                  <a:pt x="53" y="252"/>
                </a:cubicBezTo>
                <a:cubicBezTo>
                  <a:pt x="68" y="252"/>
                  <a:pt x="80" y="264"/>
                  <a:pt x="80" y="279"/>
                </a:cubicBezTo>
                <a:cubicBezTo>
                  <a:pt x="80" y="293"/>
                  <a:pt x="68" y="305"/>
                  <a:pt x="53" y="305"/>
                </a:cubicBezTo>
                <a:close/>
                <a:moveTo>
                  <a:pt x="213" y="412"/>
                </a:moveTo>
                <a:cubicBezTo>
                  <a:pt x="53" y="412"/>
                  <a:pt x="53" y="412"/>
                  <a:pt x="53" y="412"/>
                </a:cubicBezTo>
                <a:cubicBezTo>
                  <a:pt x="67" y="385"/>
                  <a:pt x="67" y="385"/>
                  <a:pt x="67" y="385"/>
                </a:cubicBezTo>
                <a:cubicBezTo>
                  <a:pt x="200" y="385"/>
                  <a:pt x="200" y="385"/>
                  <a:pt x="200" y="385"/>
                </a:cubicBezTo>
                <a:lnTo>
                  <a:pt x="213" y="412"/>
                </a:lnTo>
                <a:close/>
                <a:moveTo>
                  <a:pt x="186" y="279"/>
                </a:moveTo>
                <a:cubicBezTo>
                  <a:pt x="186" y="264"/>
                  <a:pt x="198" y="252"/>
                  <a:pt x="213" y="252"/>
                </a:cubicBezTo>
                <a:cubicBezTo>
                  <a:pt x="228" y="252"/>
                  <a:pt x="239" y="264"/>
                  <a:pt x="239" y="279"/>
                </a:cubicBezTo>
                <a:cubicBezTo>
                  <a:pt x="239" y="293"/>
                  <a:pt x="228" y="305"/>
                  <a:pt x="213" y="305"/>
                </a:cubicBezTo>
                <a:cubicBezTo>
                  <a:pt x="198" y="305"/>
                  <a:pt x="186" y="293"/>
                  <a:pt x="186" y="279"/>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2190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5" name="TextBox 4"/>
          <p:cNvSpPr txBox="1"/>
          <p:nvPr/>
        </p:nvSpPr>
        <p:spPr>
          <a:xfrm>
            <a:off x="410546" y="1567459"/>
            <a:ext cx="11290041" cy="1077218"/>
          </a:xfrm>
          <a:prstGeom prst="rect">
            <a:avLst/>
          </a:prstGeom>
          <a:noFill/>
        </p:spPr>
        <p:txBody>
          <a:bodyPr wrap="square" rtlCol="0">
            <a:spAutoFit/>
          </a:bodyPr>
          <a:lstStyle/>
          <a:p>
            <a:pPr algn="ctr"/>
            <a:r>
              <a:rPr lang="en-US" sz="3200" dirty="0"/>
              <a:t>Everyone should have access to healthy, safe, accessible, and affordable food.  </a:t>
            </a:r>
          </a:p>
        </p:txBody>
      </p:sp>
      <p:sp>
        <p:nvSpPr>
          <p:cNvPr id="9" name="Freeform 77" descr="icon of healthy food and sun including carrots, apples, tomatoes, and radishes. "/>
          <p:cNvSpPr>
            <a:spLocks noEditPoints="1"/>
          </p:cNvSpPr>
          <p:nvPr/>
        </p:nvSpPr>
        <p:spPr bwMode="auto">
          <a:xfrm>
            <a:off x="4805420" y="2767788"/>
            <a:ext cx="2581160" cy="2538024"/>
          </a:xfrm>
          <a:custGeom>
            <a:avLst/>
            <a:gdLst>
              <a:gd name="T0" fmla="*/ 434 w 438"/>
              <a:gd name="T1" fmla="*/ 40 h 433"/>
              <a:gd name="T2" fmla="*/ 206 w 438"/>
              <a:gd name="T3" fmla="*/ 165 h 433"/>
              <a:gd name="T4" fmla="*/ 357 w 438"/>
              <a:gd name="T5" fmla="*/ 158 h 433"/>
              <a:gd name="T6" fmla="*/ 38 w 438"/>
              <a:gd name="T7" fmla="*/ 63 h 433"/>
              <a:gd name="T8" fmla="*/ 237 w 438"/>
              <a:gd name="T9" fmla="*/ 189 h 433"/>
              <a:gd name="T10" fmla="*/ 274 w 438"/>
              <a:gd name="T11" fmla="*/ 223 h 433"/>
              <a:gd name="T12" fmla="*/ 292 w 438"/>
              <a:gd name="T13" fmla="*/ 184 h 433"/>
              <a:gd name="T14" fmla="*/ 332 w 438"/>
              <a:gd name="T15" fmla="*/ 229 h 433"/>
              <a:gd name="T16" fmla="*/ 347 w 438"/>
              <a:gd name="T17" fmla="*/ 182 h 433"/>
              <a:gd name="T18" fmla="*/ 378 w 438"/>
              <a:gd name="T19" fmla="*/ 210 h 433"/>
              <a:gd name="T20" fmla="*/ 386 w 438"/>
              <a:gd name="T21" fmla="*/ 200 h 433"/>
              <a:gd name="T22" fmla="*/ 73 w 438"/>
              <a:gd name="T23" fmla="*/ 281 h 433"/>
              <a:gd name="T24" fmla="*/ 106 w 438"/>
              <a:gd name="T25" fmla="*/ 298 h 433"/>
              <a:gd name="T26" fmla="*/ 90 w 438"/>
              <a:gd name="T27" fmla="*/ 319 h 433"/>
              <a:gd name="T28" fmla="*/ 145 w 438"/>
              <a:gd name="T29" fmla="*/ 314 h 433"/>
              <a:gd name="T30" fmla="*/ 143 w 438"/>
              <a:gd name="T31" fmla="*/ 276 h 433"/>
              <a:gd name="T32" fmla="*/ 137 w 438"/>
              <a:gd name="T33" fmla="*/ 324 h 433"/>
              <a:gd name="T34" fmla="*/ 137 w 438"/>
              <a:gd name="T35" fmla="*/ 366 h 433"/>
              <a:gd name="T36" fmla="*/ 32 w 438"/>
              <a:gd name="T37" fmla="*/ 274 h 433"/>
              <a:gd name="T38" fmla="*/ 2 w 438"/>
              <a:gd name="T39" fmla="*/ 344 h 433"/>
              <a:gd name="T40" fmla="*/ 28 w 438"/>
              <a:gd name="T41" fmla="*/ 329 h 433"/>
              <a:gd name="T42" fmla="*/ 169 w 438"/>
              <a:gd name="T43" fmla="*/ 296 h 433"/>
              <a:gd name="T44" fmla="*/ 217 w 438"/>
              <a:gd name="T45" fmla="*/ 296 h 433"/>
              <a:gd name="T46" fmla="*/ 199 w 438"/>
              <a:gd name="T47" fmla="*/ 320 h 433"/>
              <a:gd name="T48" fmla="*/ 201 w 438"/>
              <a:gd name="T49" fmla="*/ 319 h 433"/>
              <a:gd name="T50" fmla="*/ 147 w 438"/>
              <a:gd name="T51" fmla="*/ 382 h 433"/>
              <a:gd name="T52" fmla="*/ 161 w 438"/>
              <a:gd name="T53" fmla="*/ 400 h 433"/>
              <a:gd name="T54" fmla="*/ 150 w 438"/>
              <a:gd name="T55" fmla="*/ 392 h 433"/>
              <a:gd name="T56" fmla="*/ 218 w 438"/>
              <a:gd name="T57" fmla="*/ 378 h 433"/>
              <a:gd name="T58" fmla="*/ 201 w 438"/>
              <a:gd name="T59" fmla="*/ 393 h 433"/>
              <a:gd name="T60" fmla="*/ 242 w 438"/>
              <a:gd name="T61" fmla="*/ 393 h 433"/>
              <a:gd name="T62" fmla="*/ 112 w 438"/>
              <a:gd name="T63" fmla="*/ 385 h 433"/>
              <a:gd name="T64" fmla="*/ 80 w 438"/>
              <a:gd name="T65" fmla="*/ 385 h 433"/>
              <a:gd name="T66" fmla="*/ 100 w 438"/>
              <a:gd name="T67" fmla="*/ 402 h 433"/>
              <a:gd name="T68" fmla="*/ 87 w 438"/>
              <a:gd name="T69" fmla="*/ 392 h 433"/>
              <a:gd name="T70" fmla="*/ 27 w 438"/>
              <a:gd name="T71" fmla="*/ 384 h 433"/>
              <a:gd name="T72" fmla="*/ 6 w 438"/>
              <a:gd name="T73" fmla="*/ 396 h 433"/>
              <a:gd name="T74" fmla="*/ 24 w 438"/>
              <a:gd name="T75" fmla="*/ 395 h 433"/>
              <a:gd name="T76" fmla="*/ 328 w 438"/>
              <a:gd name="T77" fmla="*/ 390 h 433"/>
              <a:gd name="T78" fmla="*/ 364 w 438"/>
              <a:gd name="T79" fmla="*/ 415 h 433"/>
              <a:gd name="T80" fmla="*/ 366 w 438"/>
              <a:gd name="T81" fmla="*/ 294 h 433"/>
              <a:gd name="T82" fmla="*/ 296 w 438"/>
              <a:gd name="T83" fmla="*/ 316 h 433"/>
              <a:gd name="T84" fmla="*/ 309 w 438"/>
              <a:gd name="T85" fmla="*/ 297 h 433"/>
              <a:gd name="T86" fmla="*/ 396 w 438"/>
              <a:gd name="T87" fmla="*/ 294 h 433"/>
              <a:gd name="T88" fmla="*/ 259 w 438"/>
              <a:gd name="T89" fmla="*/ 358 h 433"/>
              <a:gd name="T90" fmla="*/ 315 w 438"/>
              <a:gd name="T91" fmla="*/ 337 h 433"/>
              <a:gd name="T92" fmla="*/ 359 w 438"/>
              <a:gd name="T93" fmla="*/ 343 h 433"/>
              <a:gd name="T94" fmla="*/ 374 w 438"/>
              <a:gd name="T95" fmla="*/ 358 h 433"/>
              <a:gd name="T96" fmla="*/ 217 w 438"/>
              <a:gd name="T97" fmla="*/ 177 h 433"/>
              <a:gd name="T98" fmla="*/ 91 w 438"/>
              <a:gd name="T99" fmla="*/ 223 h 433"/>
              <a:gd name="T100" fmla="*/ 14 w 438"/>
              <a:gd name="T101" fmla="*/ 216 h 433"/>
              <a:gd name="T102" fmla="*/ 48 w 438"/>
              <a:gd name="T103" fmla="*/ 197 h 433"/>
              <a:gd name="T104" fmla="*/ 12 w 438"/>
              <a:gd name="T105" fmla="*/ 259 h 433"/>
              <a:gd name="T106" fmla="*/ 148 w 438"/>
              <a:gd name="T107" fmla="*/ 189 h 433"/>
              <a:gd name="T108" fmla="*/ 136 w 438"/>
              <a:gd name="T109" fmla="*/ 209 h 433"/>
              <a:gd name="T110" fmla="*/ 160 w 438"/>
              <a:gd name="T111" fmla="*/ 209 h 433"/>
              <a:gd name="T112" fmla="*/ 4 w 438"/>
              <a:gd name="T113" fmla="*/ 408 h 433"/>
              <a:gd name="T114" fmla="*/ 11 w 438"/>
              <a:gd name="T115" fmla="*/ 417 h 433"/>
              <a:gd name="T116" fmla="*/ 100 w 438"/>
              <a:gd name="T117" fmla="*/ 402 h 433"/>
              <a:gd name="T118" fmla="*/ 180 w 438"/>
              <a:gd name="T119" fmla="*/ 408 h 433"/>
              <a:gd name="T120" fmla="*/ 169 w 438"/>
              <a:gd name="T121" fmla="*/ 428 h 433"/>
              <a:gd name="T122" fmla="*/ 227 w 438"/>
              <a:gd name="T123" fmla="*/ 403 h 433"/>
              <a:gd name="T124" fmla="*/ 434 w 438"/>
              <a:gd name="T125" fmla="*/ 18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8" h="433">
                <a:moveTo>
                  <a:pt x="418" y="11"/>
                </a:moveTo>
                <a:cubicBezTo>
                  <a:pt x="398" y="18"/>
                  <a:pt x="398" y="18"/>
                  <a:pt x="398" y="18"/>
                </a:cubicBezTo>
                <a:cubicBezTo>
                  <a:pt x="387" y="0"/>
                  <a:pt x="387" y="0"/>
                  <a:pt x="387" y="0"/>
                </a:cubicBezTo>
                <a:cubicBezTo>
                  <a:pt x="376" y="18"/>
                  <a:pt x="376" y="18"/>
                  <a:pt x="376" y="18"/>
                </a:cubicBezTo>
                <a:cubicBezTo>
                  <a:pt x="356" y="11"/>
                  <a:pt x="356" y="11"/>
                  <a:pt x="356" y="11"/>
                </a:cubicBezTo>
                <a:cubicBezTo>
                  <a:pt x="359" y="32"/>
                  <a:pt x="359" y="32"/>
                  <a:pt x="359" y="32"/>
                </a:cubicBezTo>
                <a:cubicBezTo>
                  <a:pt x="339" y="40"/>
                  <a:pt x="339" y="40"/>
                  <a:pt x="339" y="40"/>
                </a:cubicBezTo>
                <a:cubicBezTo>
                  <a:pt x="356" y="54"/>
                  <a:pt x="356" y="54"/>
                  <a:pt x="356" y="54"/>
                </a:cubicBezTo>
                <a:cubicBezTo>
                  <a:pt x="345" y="72"/>
                  <a:pt x="345" y="72"/>
                  <a:pt x="345" y="72"/>
                </a:cubicBezTo>
                <a:cubicBezTo>
                  <a:pt x="366" y="72"/>
                  <a:pt x="366" y="72"/>
                  <a:pt x="366" y="72"/>
                </a:cubicBezTo>
                <a:cubicBezTo>
                  <a:pt x="370" y="93"/>
                  <a:pt x="370" y="93"/>
                  <a:pt x="370" y="93"/>
                </a:cubicBezTo>
                <a:cubicBezTo>
                  <a:pt x="387" y="80"/>
                  <a:pt x="387" y="80"/>
                  <a:pt x="387" y="80"/>
                </a:cubicBezTo>
                <a:cubicBezTo>
                  <a:pt x="403" y="93"/>
                  <a:pt x="403" y="93"/>
                  <a:pt x="403" y="93"/>
                </a:cubicBezTo>
                <a:cubicBezTo>
                  <a:pt x="407" y="72"/>
                  <a:pt x="407" y="72"/>
                  <a:pt x="407" y="72"/>
                </a:cubicBezTo>
                <a:cubicBezTo>
                  <a:pt x="429" y="72"/>
                  <a:pt x="429" y="72"/>
                  <a:pt x="429" y="72"/>
                </a:cubicBezTo>
                <a:cubicBezTo>
                  <a:pt x="418" y="54"/>
                  <a:pt x="418" y="54"/>
                  <a:pt x="418" y="54"/>
                </a:cubicBezTo>
                <a:cubicBezTo>
                  <a:pt x="434" y="40"/>
                  <a:pt x="434" y="40"/>
                  <a:pt x="434" y="40"/>
                </a:cubicBezTo>
                <a:cubicBezTo>
                  <a:pt x="414" y="32"/>
                  <a:pt x="414" y="32"/>
                  <a:pt x="414" y="32"/>
                </a:cubicBezTo>
                <a:lnTo>
                  <a:pt x="418" y="11"/>
                </a:lnTo>
                <a:close/>
                <a:moveTo>
                  <a:pt x="415" y="48"/>
                </a:moveTo>
                <a:cubicBezTo>
                  <a:pt x="415" y="56"/>
                  <a:pt x="412" y="62"/>
                  <a:pt x="407" y="68"/>
                </a:cubicBezTo>
                <a:cubicBezTo>
                  <a:pt x="401" y="74"/>
                  <a:pt x="395" y="76"/>
                  <a:pt x="387" y="76"/>
                </a:cubicBezTo>
                <a:cubicBezTo>
                  <a:pt x="379" y="76"/>
                  <a:pt x="372" y="74"/>
                  <a:pt x="367" y="68"/>
                </a:cubicBezTo>
                <a:cubicBezTo>
                  <a:pt x="361" y="62"/>
                  <a:pt x="359" y="56"/>
                  <a:pt x="359" y="48"/>
                </a:cubicBezTo>
                <a:cubicBezTo>
                  <a:pt x="359" y="40"/>
                  <a:pt x="361" y="34"/>
                  <a:pt x="367" y="28"/>
                </a:cubicBezTo>
                <a:cubicBezTo>
                  <a:pt x="372" y="23"/>
                  <a:pt x="379" y="20"/>
                  <a:pt x="387" y="20"/>
                </a:cubicBezTo>
                <a:cubicBezTo>
                  <a:pt x="395" y="20"/>
                  <a:pt x="401" y="23"/>
                  <a:pt x="407" y="28"/>
                </a:cubicBezTo>
                <a:cubicBezTo>
                  <a:pt x="412" y="34"/>
                  <a:pt x="415" y="40"/>
                  <a:pt x="415" y="48"/>
                </a:cubicBezTo>
                <a:close/>
                <a:moveTo>
                  <a:pt x="76" y="64"/>
                </a:moveTo>
                <a:cubicBezTo>
                  <a:pt x="73" y="61"/>
                  <a:pt x="78" y="61"/>
                  <a:pt x="84" y="61"/>
                </a:cubicBezTo>
                <a:cubicBezTo>
                  <a:pt x="106" y="61"/>
                  <a:pt x="106" y="61"/>
                  <a:pt x="106" y="61"/>
                </a:cubicBezTo>
                <a:cubicBezTo>
                  <a:pt x="108" y="61"/>
                  <a:pt x="110" y="62"/>
                  <a:pt x="111" y="63"/>
                </a:cubicBezTo>
                <a:cubicBezTo>
                  <a:pt x="211" y="158"/>
                  <a:pt x="211" y="158"/>
                  <a:pt x="211" y="158"/>
                </a:cubicBezTo>
                <a:cubicBezTo>
                  <a:pt x="216" y="163"/>
                  <a:pt x="219" y="165"/>
                  <a:pt x="206" y="165"/>
                </a:cubicBezTo>
                <a:cubicBezTo>
                  <a:pt x="185" y="165"/>
                  <a:pt x="185" y="165"/>
                  <a:pt x="185" y="165"/>
                </a:cubicBezTo>
                <a:cubicBezTo>
                  <a:pt x="183" y="165"/>
                  <a:pt x="181" y="164"/>
                  <a:pt x="180" y="163"/>
                </a:cubicBezTo>
                <a:lnTo>
                  <a:pt x="76" y="64"/>
                </a:lnTo>
                <a:close/>
                <a:moveTo>
                  <a:pt x="150" y="64"/>
                </a:moveTo>
                <a:cubicBezTo>
                  <a:pt x="147" y="61"/>
                  <a:pt x="151" y="61"/>
                  <a:pt x="158" y="61"/>
                </a:cubicBezTo>
                <a:cubicBezTo>
                  <a:pt x="179" y="61"/>
                  <a:pt x="179" y="61"/>
                  <a:pt x="179" y="61"/>
                </a:cubicBezTo>
                <a:cubicBezTo>
                  <a:pt x="181" y="61"/>
                  <a:pt x="183" y="62"/>
                  <a:pt x="184" y="63"/>
                </a:cubicBezTo>
                <a:cubicBezTo>
                  <a:pt x="285" y="158"/>
                  <a:pt x="285" y="158"/>
                  <a:pt x="285" y="158"/>
                </a:cubicBezTo>
                <a:cubicBezTo>
                  <a:pt x="290" y="163"/>
                  <a:pt x="292" y="165"/>
                  <a:pt x="280" y="165"/>
                </a:cubicBezTo>
                <a:cubicBezTo>
                  <a:pt x="258" y="165"/>
                  <a:pt x="258" y="165"/>
                  <a:pt x="258" y="165"/>
                </a:cubicBezTo>
                <a:cubicBezTo>
                  <a:pt x="256" y="165"/>
                  <a:pt x="255" y="164"/>
                  <a:pt x="253" y="163"/>
                </a:cubicBezTo>
                <a:lnTo>
                  <a:pt x="150" y="64"/>
                </a:lnTo>
                <a:close/>
                <a:moveTo>
                  <a:pt x="222" y="64"/>
                </a:moveTo>
                <a:cubicBezTo>
                  <a:pt x="219" y="61"/>
                  <a:pt x="224" y="61"/>
                  <a:pt x="230" y="61"/>
                </a:cubicBezTo>
                <a:cubicBezTo>
                  <a:pt x="252" y="61"/>
                  <a:pt x="252" y="61"/>
                  <a:pt x="252" y="61"/>
                </a:cubicBezTo>
                <a:cubicBezTo>
                  <a:pt x="254" y="61"/>
                  <a:pt x="255" y="62"/>
                  <a:pt x="257" y="63"/>
                </a:cubicBezTo>
                <a:cubicBezTo>
                  <a:pt x="357" y="158"/>
                  <a:pt x="357" y="158"/>
                  <a:pt x="357" y="158"/>
                </a:cubicBezTo>
                <a:cubicBezTo>
                  <a:pt x="362" y="163"/>
                  <a:pt x="365" y="165"/>
                  <a:pt x="352" y="165"/>
                </a:cubicBezTo>
                <a:cubicBezTo>
                  <a:pt x="331" y="165"/>
                  <a:pt x="331" y="165"/>
                  <a:pt x="331" y="165"/>
                </a:cubicBezTo>
                <a:cubicBezTo>
                  <a:pt x="329" y="165"/>
                  <a:pt x="327" y="164"/>
                  <a:pt x="326" y="163"/>
                </a:cubicBezTo>
                <a:lnTo>
                  <a:pt x="222" y="64"/>
                </a:lnTo>
                <a:close/>
                <a:moveTo>
                  <a:pt x="295" y="64"/>
                </a:moveTo>
                <a:cubicBezTo>
                  <a:pt x="292" y="61"/>
                  <a:pt x="297" y="61"/>
                  <a:pt x="303" y="61"/>
                </a:cubicBezTo>
                <a:cubicBezTo>
                  <a:pt x="325" y="61"/>
                  <a:pt x="325" y="61"/>
                  <a:pt x="325" y="61"/>
                </a:cubicBezTo>
                <a:cubicBezTo>
                  <a:pt x="327" y="61"/>
                  <a:pt x="329" y="62"/>
                  <a:pt x="330" y="63"/>
                </a:cubicBezTo>
                <a:cubicBezTo>
                  <a:pt x="430" y="158"/>
                  <a:pt x="430" y="158"/>
                  <a:pt x="430" y="158"/>
                </a:cubicBezTo>
                <a:cubicBezTo>
                  <a:pt x="435" y="163"/>
                  <a:pt x="438" y="165"/>
                  <a:pt x="425" y="165"/>
                </a:cubicBezTo>
                <a:cubicBezTo>
                  <a:pt x="404" y="165"/>
                  <a:pt x="404" y="165"/>
                  <a:pt x="404" y="165"/>
                </a:cubicBezTo>
                <a:cubicBezTo>
                  <a:pt x="402" y="165"/>
                  <a:pt x="400" y="164"/>
                  <a:pt x="399" y="163"/>
                </a:cubicBezTo>
                <a:lnTo>
                  <a:pt x="295" y="64"/>
                </a:lnTo>
                <a:close/>
                <a:moveTo>
                  <a:pt x="3" y="64"/>
                </a:moveTo>
                <a:cubicBezTo>
                  <a:pt x="0" y="61"/>
                  <a:pt x="5" y="61"/>
                  <a:pt x="11" y="61"/>
                </a:cubicBezTo>
                <a:cubicBezTo>
                  <a:pt x="33" y="61"/>
                  <a:pt x="33" y="61"/>
                  <a:pt x="33" y="61"/>
                </a:cubicBezTo>
                <a:cubicBezTo>
                  <a:pt x="35" y="61"/>
                  <a:pt x="37" y="62"/>
                  <a:pt x="38" y="63"/>
                </a:cubicBezTo>
                <a:cubicBezTo>
                  <a:pt x="138" y="158"/>
                  <a:pt x="138" y="158"/>
                  <a:pt x="138" y="158"/>
                </a:cubicBezTo>
                <a:cubicBezTo>
                  <a:pt x="143" y="163"/>
                  <a:pt x="146" y="165"/>
                  <a:pt x="134" y="165"/>
                </a:cubicBezTo>
                <a:cubicBezTo>
                  <a:pt x="112" y="165"/>
                  <a:pt x="112" y="165"/>
                  <a:pt x="112" y="165"/>
                </a:cubicBezTo>
                <a:cubicBezTo>
                  <a:pt x="110" y="165"/>
                  <a:pt x="108" y="164"/>
                  <a:pt x="107" y="163"/>
                </a:cubicBezTo>
                <a:lnTo>
                  <a:pt x="3" y="64"/>
                </a:lnTo>
                <a:close/>
                <a:moveTo>
                  <a:pt x="252" y="229"/>
                </a:moveTo>
                <a:cubicBezTo>
                  <a:pt x="251" y="226"/>
                  <a:pt x="253" y="222"/>
                  <a:pt x="256" y="220"/>
                </a:cubicBezTo>
                <a:cubicBezTo>
                  <a:pt x="256" y="220"/>
                  <a:pt x="256" y="220"/>
                  <a:pt x="256" y="220"/>
                </a:cubicBezTo>
                <a:cubicBezTo>
                  <a:pt x="258" y="219"/>
                  <a:pt x="259" y="217"/>
                  <a:pt x="258" y="215"/>
                </a:cubicBezTo>
                <a:cubicBezTo>
                  <a:pt x="257" y="210"/>
                  <a:pt x="257" y="210"/>
                  <a:pt x="257" y="210"/>
                </a:cubicBezTo>
                <a:cubicBezTo>
                  <a:pt x="256" y="209"/>
                  <a:pt x="255" y="207"/>
                  <a:pt x="253" y="207"/>
                </a:cubicBezTo>
                <a:cubicBezTo>
                  <a:pt x="253" y="207"/>
                  <a:pt x="253" y="207"/>
                  <a:pt x="253" y="207"/>
                </a:cubicBezTo>
                <a:cubicBezTo>
                  <a:pt x="251" y="207"/>
                  <a:pt x="249" y="206"/>
                  <a:pt x="248" y="205"/>
                </a:cubicBezTo>
                <a:cubicBezTo>
                  <a:pt x="247" y="206"/>
                  <a:pt x="246" y="207"/>
                  <a:pt x="244" y="207"/>
                </a:cubicBezTo>
                <a:cubicBezTo>
                  <a:pt x="240" y="208"/>
                  <a:pt x="236" y="206"/>
                  <a:pt x="235" y="202"/>
                </a:cubicBezTo>
                <a:cubicBezTo>
                  <a:pt x="234" y="198"/>
                  <a:pt x="236" y="194"/>
                  <a:pt x="240" y="193"/>
                </a:cubicBezTo>
                <a:cubicBezTo>
                  <a:pt x="239" y="192"/>
                  <a:pt x="238" y="191"/>
                  <a:pt x="237" y="189"/>
                </a:cubicBezTo>
                <a:cubicBezTo>
                  <a:pt x="236" y="185"/>
                  <a:pt x="239" y="181"/>
                  <a:pt x="243" y="180"/>
                </a:cubicBezTo>
                <a:cubicBezTo>
                  <a:pt x="246" y="179"/>
                  <a:pt x="250" y="181"/>
                  <a:pt x="251" y="184"/>
                </a:cubicBezTo>
                <a:cubicBezTo>
                  <a:pt x="251" y="184"/>
                  <a:pt x="251" y="184"/>
                  <a:pt x="252" y="184"/>
                </a:cubicBezTo>
                <a:cubicBezTo>
                  <a:pt x="252" y="184"/>
                  <a:pt x="252" y="184"/>
                  <a:pt x="252" y="184"/>
                </a:cubicBezTo>
                <a:cubicBezTo>
                  <a:pt x="251" y="181"/>
                  <a:pt x="253" y="177"/>
                  <a:pt x="257" y="176"/>
                </a:cubicBezTo>
                <a:cubicBezTo>
                  <a:pt x="261" y="175"/>
                  <a:pt x="265" y="178"/>
                  <a:pt x="266" y="182"/>
                </a:cubicBezTo>
                <a:cubicBezTo>
                  <a:pt x="267" y="183"/>
                  <a:pt x="267" y="184"/>
                  <a:pt x="266" y="185"/>
                </a:cubicBezTo>
                <a:cubicBezTo>
                  <a:pt x="270" y="185"/>
                  <a:pt x="273" y="187"/>
                  <a:pt x="274" y="190"/>
                </a:cubicBezTo>
                <a:cubicBezTo>
                  <a:pt x="275" y="194"/>
                  <a:pt x="273" y="198"/>
                  <a:pt x="269" y="200"/>
                </a:cubicBezTo>
                <a:cubicBezTo>
                  <a:pt x="268" y="200"/>
                  <a:pt x="267" y="200"/>
                  <a:pt x="265" y="200"/>
                </a:cubicBezTo>
                <a:cubicBezTo>
                  <a:pt x="265" y="202"/>
                  <a:pt x="263" y="203"/>
                  <a:pt x="262" y="205"/>
                </a:cubicBezTo>
                <a:cubicBezTo>
                  <a:pt x="262" y="205"/>
                  <a:pt x="262" y="205"/>
                  <a:pt x="262" y="205"/>
                </a:cubicBezTo>
                <a:cubicBezTo>
                  <a:pt x="260" y="206"/>
                  <a:pt x="259" y="208"/>
                  <a:pt x="260" y="209"/>
                </a:cubicBezTo>
                <a:cubicBezTo>
                  <a:pt x="261" y="214"/>
                  <a:pt x="261" y="214"/>
                  <a:pt x="261" y="214"/>
                </a:cubicBezTo>
                <a:cubicBezTo>
                  <a:pt x="262" y="216"/>
                  <a:pt x="263" y="217"/>
                  <a:pt x="265" y="218"/>
                </a:cubicBezTo>
                <a:cubicBezTo>
                  <a:pt x="265" y="218"/>
                  <a:pt x="265" y="218"/>
                  <a:pt x="265" y="218"/>
                </a:cubicBezTo>
                <a:cubicBezTo>
                  <a:pt x="269" y="218"/>
                  <a:pt x="273" y="220"/>
                  <a:pt x="274" y="223"/>
                </a:cubicBezTo>
                <a:cubicBezTo>
                  <a:pt x="274" y="223"/>
                  <a:pt x="285" y="284"/>
                  <a:pt x="279" y="285"/>
                </a:cubicBezTo>
                <a:cubicBezTo>
                  <a:pt x="272" y="287"/>
                  <a:pt x="252" y="229"/>
                  <a:pt x="252" y="229"/>
                </a:cubicBezTo>
                <a:close/>
                <a:moveTo>
                  <a:pt x="292" y="229"/>
                </a:moveTo>
                <a:cubicBezTo>
                  <a:pt x="291" y="226"/>
                  <a:pt x="293" y="222"/>
                  <a:pt x="297" y="220"/>
                </a:cubicBezTo>
                <a:cubicBezTo>
                  <a:pt x="297" y="220"/>
                  <a:pt x="297" y="220"/>
                  <a:pt x="297" y="220"/>
                </a:cubicBezTo>
                <a:cubicBezTo>
                  <a:pt x="298" y="219"/>
                  <a:pt x="299" y="217"/>
                  <a:pt x="298" y="215"/>
                </a:cubicBezTo>
                <a:cubicBezTo>
                  <a:pt x="297" y="210"/>
                  <a:pt x="297" y="210"/>
                  <a:pt x="297" y="210"/>
                </a:cubicBezTo>
                <a:cubicBezTo>
                  <a:pt x="296" y="209"/>
                  <a:pt x="295" y="207"/>
                  <a:pt x="293" y="207"/>
                </a:cubicBezTo>
                <a:cubicBezTo>
                  <a:pt x="293" y="207"/>
                  <a:pt x="293" y="207"/>
                  <a:pt x="293" y="207"/>
                </a:cubicBezTo>
                <a:cubicBezTo>
                  <a:pt x="291" y="207"/>
                  <a:pt x="290" y="206"/>
                  <a:pt x="288" y="205"/>
                </a:cubicBezTo>
                <a:cubicBezTo>
                  <a:pt x="287" y="206"/>
                  <a:pt x="286" y="207"/>
                  <a:pt x="284" y="207"/>
                </a:cubicBezTo>
                <a:cubicBezTo>
                  <a:pt x="281" y="208"/>
                  <a:pt x="276" y="206"/>
                  <a:pt x="275" y="202"/>
                </a:cubicBezTo>
                <a:cubicBezTo>
                  <a:pt x="274" y="198"/>
                  <a:pt x="276" y="194"/>
                  <a:pt x="280" y="193"/>
                </a:cubicBezTo>
                <a:cubicBezTo>
                  <a:pt x="279" y="192"/>
                  <a:pt x="278" y="191"/>
                  <a:pt x="278" y="189"/>
                </a:cubicBezTo>
                <a:cubicBezTo>
                  <a:pt x="276" y="185"/>
                  <a:pt x="279" y="181"/>
                  <a:pt x="283" y="180"/>
                </a:cubicBezTo>
                <a:cubicBezTo>
                  <a:pt x="286" y="179"/>
                  <a:pt x="290" y="181"/>
                  <a:pt x="292" y="184"/>
                </a:cubicBezTo>
                <a:cubicBezTo>
                  <a:pt x="292" y="184"/>
                  <a:pt x="292" y="184"/>
                  <a:pt x="292" y="184"/>
                </a:cubicBezTo>
                <a:cubicBezTo>
                  <a:pt x="292" y="184"/>
                  <a:pt x="292" y="184"/>
                  <a:pt x="292" y="184"/>
                </a:cubicBezTo>
                <a:cubicBezTo>
                  <a:pt x="291" y="181"/>
                  <a:pt x="294" y="177"/>
                  <a:pt x="297" y="176"/>
                </a:cubicBezTo>
                <a:cubicBezTo>
                  <a:pt x="301" y="175"/>
                  <a:pt x="305" y="178"/>
                  <a:pt x="306" y="182"/>
                </a:cubicBezTo>
                <a:cubicBezTo>
                  <a:pt x="307" y="183"/>
                  <a:pt x="307" y="184"/>
                  <a:pt x="307" y="185"/>
                </a:cubicBezTo>
                <a:cubicBezTo>
                  <a:pt x="310" y="185"/>
                  <a:pt x="313" y="187"/>
                  <a:pt x="314" y="190"/>
                </a:cubicBezTo>
                <a:cubicBezTo>
                  <a:pt x="315" y="194"/>
                  <a:pt x="313" y="198"/>
                  <a:pt x="309" y="200"/>
                </a:cubicBezTo>
                <a:cubicBezTo>
                  <a:pt x="308" y="200"/>
                  <a:pt x="307" y="200"/>
                  <a:pt x="306" y="200"/>
                </a:cubicBezTo>
                <a:cubicBezTo>
                  <a:pt x="305" y="202"/>
                  <a:pt x="304" y="203"/>
                  <a:pt x="302" y="205"/>
                </a:cubicBezTo>
                <a:cubicBezTo>
                  <a:pt x="302" y="205"/>
                  <a:pt x="302" y="205"/>
                  <a:pt x="302" y="205"/>
                </a:cubicBezTo>
                <a:cubicBezTo>
                  <a:pt x="300" y="206"/>
                  <a:pt x="300" y="208"/>
                  <a:pt x="300" y="209"/>
                </a:cubicBezTo>
                <a:cubicBezTo>
                  <a:pt x="301" y="214"/>
                  <a:pt x="301" y="214"/>
                  <a:pt x="301" y="214"/>
                </a:cubicBezTo>
                <a:cubicBezTo>
                  <a:pt x="302" y="216"/>
                  <a:pt x="303" y="217"/>
                  <a:pt x="305" y="218"/>
                </a:cubicBezTo>
                <a:cubicBezTo>
                  <a:pt x="305" y="218"/>
                  <a:pt x="305" y="218"/>
                  <a:pt x="305" y="218"/>
                </a:cubicBezTo>
                <a:cubicBezTo>
                  <a:pt x="310" y="218"/>
                  <a:pt x="313" y="220"/>
                  <a:pt x="314" y="223"/>
                </a:cubicBezTo>
                <a:cubicBezTo>
                  <a:pt x="314" y="223"/>
                  <a:pt x="325" y="284"/>
                  <a:pt x="319" y="285"/>
                </a:cubicBezTo>
                <a:cubicBezTo>
                  <a:pt x="313" y="287"/>
                  <a:pt x="292" y="229"/>
                  <a:pt x="292" y="229"/>
                </a:cubicBezTo>
                <a:close/>
                <a:moveTo>
                  <a:pt x="332" y="229"/>
                </a:moveTo>
                <a:cubicBezTo>
                  <a:pt x="331" y="226"/>
                  <a:pt x="334" y="222"/>
                  <a:pt x="337" y="220"/>
                </a:cubicBezTo>
                <a:cubicBezTo>
                  <a:pt x="337" y="220"/>
                  <a:pt x="337" y="220"/>
                  <a:pt x="337" y="220"/>
                </a:cubicBezTo>
                <a:cubicBezTo>
                  <a:pt x="339" y="219"/>
                  <a:pt x="339" y="217"/>
                  <a:pt x="339" y="215"/>
                </a:cubicBezTo>
                <a:cubicBezTo>
                  <a:pt x="338" y="210"/>
                  <a:pt x="338" y="210"/>
                  <a:pt x="338" y="210"/>
                </a:cubicBezTo>
                <a:cubicBezTo>
                  <a:pt x="337" y="209"/>
                  <a:pt x="336" y="207"/>
                  <a:pt x="334" y="207"/>
                </a:cubicBezTo>
                <a:cubicBezTo>
                  <a:pt x="334" y="207"/>
                  <a:pt x="334" y="207"/>
                  <a:pt x="334" y="207"/>
                </a:cubicBezTo>
                <a:cubicBezTo>
                  <a:pt x="332" y="207"/>
                  <a:pt x="330" y="206"/>
                  <a:pt x="329" y="205"/>
                </a:cubicBezTo>
                <a:cubicBezTo>
                  <a:pt x="328" y="206"/>
                  <a:pt x="327" y="207"/>
                  <a:pt x="325" y="207"/>
                </a:cubicBezTo>
                <a:cubicBezTo>
                  <a:pt x="321" y="208"/>
                  <a:pt x="317" y="206"/>
                  <a:pt x="316" y="202"/>
                </a:cubicBezTo>
                <a:cubicBezTo>
                  <a:pt x="315" y="198"/>
                  <a:pt x="317" y="194"/>
                  <a:pt x="321" y="193"/>
                </a:cubicBezTo>
                <a:cubicBezTo>
                  <a:pt x="319" y="192"/>
                  <a:pt x="319" y="191"/>
                  <a:pt x="318" y="189"/>
                </a:cubicBezTo>
                <a:cubicBezTo>
                  <a:pt x="317" y="185"/>
                  <a:pt x="319" y="181"/>
                  <a:pt x="323" y="180"/>
                </a:cubicBezTo>
                <a:cubicBezTo>
                  <a:pt x="327" y="179"/>
                  <a:pt x="331" y="181"/>
                  <a:pt x="332" y="184"/>
                </a:cubicBezTo>
                <a:cubicBezTo>
                  <a:pt x="332" y="184"/>
                  <a:pt x="332" y="184"/>
                  <a:pt x="332" y="184"/>
                </a:cubicBezTo>
                <a:cubicBezTo>
                  <a:pt x="332" y="184"/>
                  <a:pt x="332" y="184"/>
                  <a:pt x="332" y="184"/>
                </a:cubicBezTo>
                <a:cubicBezTo>
                  <a:pt x="332" y="181"/>
                  <a:pt x="334" y="177"/>
                  <a:pt x="338" y="176"/>
                </a:cubicBezTo>
                <a:cubicBezTo>
                  <a:pt x="342" y="175"/>
                  <a:pt x="346" y="178"/>
                  <a:pt x="347" y="182"/>
                </a:cubicBezTo>
                <a:cubicBezTo>
                  <a:pt x="347" y="183"/>
                  <a:pt x="347" y="184"/>
                  <a:pt x="347" y="185"/>
                </a:cubicBezTo>
                <a:cubicBezTo>
                  <a:pt x="351" y="185"/>
                  <a:pt x="354" y="187"/>
                  <a:pt x="355" y="190"/>
                </a:cubicBezTo>
                <a:cubicBezTo>
                  <a:pt x="356" y="194"/>
                  <a:pt x="354" y="198"/>
                  <a:pt x="350" y="200"/>
                </a:cubicBezTo>
                <a:cubicBezTo>
                  <a:pt x="349" y="200"/>
                  <a:pt x="347" y="200"/>
                  <a:pt x="346" y="200"/>
                </a:cubicBezTo>
                <a:cubicBezTo>
                  <a:pt x="345" y="202"/>
                  <a:pt x="344" y="203"/>
                  <a:pt x="342" y="205"/>
                </a:cubicBezTo>
                <a:cubicBezTo>
                  <a:pt x="342" y="205"/>
                  <a:pt x="342" y="205"/>
                  <a:pt x="342" y="205"/>
                </a:cubicBezTo>
                <a:cubicBezTo>
                  <a:pt x="341" y="206"/>
                  <a:pt x="340" y="208"/>
                  <a:pt x="341" y="209"/>
                </a:cubicBezTo>
                <a:cubicBezTo>
                  <a:pt x="342" y="214"/>
                  <a:pt x="342" y="214"/>
                  <a:pt x="342" y="214"/>
                </a:cubicBezTo>
                <a:cubicBezTo>
                  <a:pt x="343" y="216"/>
                  <a:pt x="344" y="217"/>
                  <a:pt x="346" y="218"/>
                </a:cubicBezTo>
                <a:cubicBezTo>
                  <a:pt x="346" y="218"/>
                  <a:pt x="346" y="218"/>
                  <a:pt x="346" y="218"/>
                </a:cubicBezTo>
                <a:cubicBezTo>
                  <a:pt x="350" y="218"/>
                  <a:pt x="354" y="220"/>
                  <a:pt x="355" y="223"/>
                </a:cubicBezTo>
                <a:cubicBezTo>
                  <a:pt x="355" y="223"/>
                  <a:pt x="366" y="284"/>
                  <a:pt x="359" y="285"/>
                </a:cubicBezTo>
                <a:cubicBezTo>
                  <a:pt x="353" y="287"/>
                  <a:pt x="332" y="229"/>
                  <a:pt x="332" y="229"/>
                </a:cubicBezTo>
                <a:close/>
                <a:moveTo>
                  <a:pt x="377" y="220"/>
                </a:moveTo>
                <a:cubicBezTo>
                  <a:pt x="377" y="220"/>
                  <a:pt x="377" y="220"/>
                  <a:pt x="377" y="220"/>
                </a:cubicBezTo>
                <a:cubicBezTo>
                  <a:pt x="379" y="219"/>
                  <a:pt x="380" y="217"/>
                  <a:pt x="379" y="215"/>
                </a:cubicBezTo>
                <a:cubicBezTo>
                  <a:pt x="378" y="210"/>
                  <a:pt x="378" y="210"/>
                  <a:pt x="378" y="210"/>
                </a:cubicBezTo>
                <a:cubicBezTo>
                  <a:pt x="377" y="209"/>
                  <a:pt x="376" y="207"/>
                  <a:pt x="374" y="207"/>
                </a:cubicBezTo>
                <a:cubicBezTo>
                  <a:pt x="374" y="207"/>
                  <a:pt x="374" y="207"/>
                  <a:pt x="374" y="207"/>
                </a:cubicBezTo>
                <a:cubicBezTo>
                  <a:pt x="372" y="207"/>
                  <a:pt x="370" y="206"/>
                  <a:pt x="369" y="205"/>
                </a:cubicBezTo>
                <a:cubicBezTo>
                  <a:pt x="368" y="206"/>
                  <a:pt x="367" y="207"/>
                  <a:pt x="365" y="207"/>
                </a:cubicBezTo>
                <a:cubicBezTo>
                  <a:pt x="361" y="208"/>
                  <a:pt x="357" y="206"/>
                  <a:pt x="356" y="202"/>
                </a:cubicBezTo>
                <a:cubicBezTo>
                  <a:pt x="355" y="198"/>
                  <a:pt x="357" y="194"/>
                  <a:pt x="361" y="193"/>
                </a:cubicBezTo>
                <a:cubicBezTo>
                  <a:pt x="360" y="192"/>
                  <a:pt x="359" y="191"/>
                  <a:pt x="358" y="189"/>
                </a:cubicBezTo>
                <a:cubicBezTo>
                  <a:pt x="357" y="185"/>
                  <a:pt x="360" y="181"/>
                  <a:pt x="364" y="180"/>
                </a:cubicBezTo>
                <a:cubicBezTo>
                  <a:pt x="367" y="179"/>
                  <a:pt x="371" y="181"/>
                  <a:pt x="372" y="184"/>
                </a:cubicBezTo>
                <a:cubicBezTo>
                  <a:pt x="372" y="184"/>
                  <a:pt x="373" y="184"/>
                  <a:pt x="373" y="184"/>
                </a:cubicBezTo>
                <a:cubicBezTo>
                  <a:pt x="373" y="184"/>
                  <a:pt x="373" y="184"/>
                  <a:pt x="373" y="184"/>
                </a:cubicBezTo>
                <a:cubicBezTo>
                  <a:pt x="372" y="181"/>
                  <a:pt x="374" y="177"/>
                  <a:pt x="378" y="176"/>
                </a:cubicBezTo>
                <a:cubicBezTo>
                  <a:pt x="382" y="175"/>
                  <a:pt x="386" y="178"/>
                  <a:pt x="387" y="182"/>
                </a:cubicBezTo>
                <a:cubicBezTo>
                  <a:pt x="388" y="183"/>
                  <a:pt x="388" y="184"/>
                  <a:pt x="387" y="185"/>
                </a:cubicBezTo>
                <a:cubicBezTo>
                  <a:pt x="391" y="185"/>
                  <a:pt x="394" y="187"/>
                  <a:pt x="395" y="190"/>
                </a:cubicBezTo>
                <a:cubicBezTo>
                  <a:pt x="396" y="194"/>
                  <a:pt x="394" y="198"/>
                  <a:pt x="390" y="200"/>
                </a:cubicBezTo>
                <a:cubicBezTo>
                  <a:pt x="389" y="200"/>
                  <a:pt x="388" y="200"/>
                  <a:pt x="386" y="200"/>
                </a:cubicBezTo>
                <a:cubicBezTo>
                  <a:pt x="386" y="202"/>
                  <a:pt x="384" y="203"/>
                  <a:pt x="383" y="205"/>
                </a:cubicBezTo>
                <a:cubicBezTo>
                  <a:pt x="383" y="205"/>
                  <a:pt x="383" y="205"/>
                  <a:pt x="383" y="205"/>
                </a:cubicBezTo>
                <a:cubicBezTo>
                  <a:pt x="381" y="206"/>
                  <a:pt x="380" y="208"/>
                  <a:pt x="381" y="209"/>
                </a:cubicBezTo>
                <a:cubicBezTo>
                  <a:pt x="382" y="214"/>
                  <a:pt x="382" y="214"/>
                  <a:pt x="382" y="214"/>
                </a:cubicBezTo>
                <a:cubicBezTo>
                  <a:pt x="383" y="216"/>
                  <a:pt x="384" y="217"/>
                  <a:pt x="386" y="218"/>
                </a:cubicBezTo>
                <a:cubicBezTo>
                  <a:pt x="386" y="218"/>
                  <a:pt x="386" y="218"/>
                  <a:pt x="386" y="218"/>
                </a:cubicBezTo>
                <a:cubicBezTo>
                  <a:pt x="390" y="218"/>
                  <a:pt x="394" y="220"/>
                  <a:pt x="395" y="223"/>
                </a:cubicBezTo>
                <a:cubicBezTo>
                  <a:pt x="395" y="223"/>
                  <a:pt x="406" y="284"/>
                  <a:pt x="400" y="285"/>
                </a:cubicBezTo>
                <a:cubicBezTo>
                  <a:pt x="393" y="287"/>
                  <a:pt x="373" y="229"/>
                  <a:pt x="373" y="229"/>
                </a:cubicBezTo>
                <a:cubicBezTo>
                  <a:pt x="372" y="226"/>
                  <a:pt x="374" y="222"/>
                  <a:pt x="377" y="220"/>
                </a:cubicBezTo>
                <a:close/>
                <a:moveTo>
                  <a:pt x="89" y="314"/>
                </a:moveTo>
                <a:cubicBezTo>
                  <a:pt x="88" y="316"/>
                  <a:pt x="88" y="318"/>
                  <a:pt x="88" y="320"/>
                </a:cubicBezTo>
                <a:cubicBezTo>
                  <a:pt x="86" y="320"/>
                  <a:pt x="84" y="320"/>
                  <a:pt x="82" y="320"/>
                </a:cubicBezTo>
                <a:cubicBezTo>
                  <a:pt x="69" y="320"/>
                  <a:pt x="58" y="310"/>
                  <a:pt x="58" y="298"/>
                </a:cubicBezTo>
                <a:cubicBezTo>
                  <a:pt x="58" y="298"/>
                  <a:pt x="58" y="298"/>
                  <a:pt x="58" y="298"/>
                </a:cubicBezTo>
                <a:cubicBezTo>
                  <a:pt x="58" y="297"/>
                  <a:pt x="58" y="297"/>
                  <a:pt x="58" y="296"/>
                </a:cubicBezTo>
                <a:cubicBezTo>
                  <a:pt x="58" y="288"/>
                  <a:pt x="65" y="281"/>
                  <a:pt x="73" y="281"/>
                </a:cubicBezTo>
                <a:cubicBezTo>
                  <a:pt x="76" y="281"/>
                  <a:pt x="79" y="282"/>
                  <a:pt x="81" y="283"/>
                </a:cubicBezTo>
                <a:cubicBezTo>
                  <a:pt x="81" y="281"/>
                  <a:pt x="81" y="280"/>
                  <a:pt x="82" y="279"/>
                </a:cubicBezTo>
                <a:cubicBezTo>
                  <a:pt x="80" y="279"/>
                  <a:pt x="79" y="278"/>
                  <a:pt x="78" y="277"/>
                </a:cubicBezTo>
                <a:cubicBezTo>
                  <a:pt x="79" y="276"/>
                  <a:pt x="79" y="276"/>
                  <a:pt x="79" y="276"/>
                </a:cubicBezTo>
                <a:cubicBezTo>
                  <a:pt x="80" y="277"/>
                  <a:pt x="84" y="277"/>
                  <a:pt x="88" y="274"/>
                </a:cubicBezTo>
                <a:cubicBezTo>
                  <a:pt x="88" y="274"/>
                  <a:pt x="88" y="274"/>
                  <a:pt x="88" y="274"/>
                </a:cubicBezTo>
                <a:cubicBezTo>
                  <a:pt x="88" y="272"/>
                  <a:pt x="88" y="270"/>
                  <a:pt x="89" y="268"/>
                </a:cubicBezTo>
                <a:cubicBezTo>
                  <a:pt x="91" y="269"/>
                  <a:pt x="91" y="269"/>
                  <a:pt x="91" y="269"/>
                </a:cubicBezTo>
                <a:cubicBezTo>
                  <a:pt x="89" y="273"/>
                  <a:pt x="89" y="277"/>
                  <a:pt x="91" y="277"/>
                </a:cubicBezTo>
                <a:cubicBezTo>
                  <a:pt x="90" y="279"/>
                  <a:pt x="90" y="279"/>
                  <a:pt x="90" y="279"/>
                </a:cubicBezTo>
                <a:cubicBezTo>
                  <a:pt x="89" y="279"/>
                  <a:pt x="88" y="278"/>
                  <a:pt x="88" y="276"/>
                </a:cubicBezTo>
                <a:cubicBezTo>
                  <a:pt x="87" y="277"/>
                  <a:pt x="86" y="277"/>
                  <a:pt x="85" y="278"/>
                </a:cubicBezTo>
                <a:cubicBezTo>
                  <a:pt x="85" y="278"/>
                  <a:pt x="85" y="278"/>
                  <a:pt x="85" y="278"/>
                </a:cubicBezTo>
                <a:cubicBezTo>
                  <a:pt x="84" y="278"/>
                  <a:pt x="83" y="280"/>
                  <a:pt x="83" y="283"/>
                </a:cubicBezTo>
                <a:cubicBezTo>
                  <a:pt x="85" y="282"/>
                  <a:pt x="88" y="281"/>
                  <a:pt x="91" y="281"/>
                </a:cubicBezTo>
                <a:cubicBezTo>
                  <a:pt x="99" y="281"/>
                  <a:pt x="106" y="288"/>
                  <a:pt x="106" y="296"/>
                </a:cubicBezTo>
                <a:cubicBezTo>
                  <a:pt x="106" y="297"/>
                  <a:pt x="106" y="297"/>
                  <a:pt x="106" y="298"/>
                </a:cubicBezTo>
                <a:cubicBezTo>
                  <a:pt x="106" y="298"/>
                  <a:pt x="106" y="298"/>
                  <a:pt x="106" y="298"/>
                </a:cubicBezTo>
                <a:cubicBezTo>
                  <a:pt x="106" y="308"/>
                  <a:pt x="99" y="316"/>
                  <a:pt x="90" y="319"/>
                </a:cubicBezTo>
                <a:cubicBezTo>
                  <a:pt x="90" y="318"/>
                  <a:pt x="90" y="316"/>
                  <a:pt x="91" y="315"/>
                </a:cubicBezTo>
                <a:lnTo>
                  <a:pt x="89" y="314"/>
                </a:lnTo>
                <a:close/>
                <a:moveTo>
                  <a:pt x="82" y="366"/>
                </a:moveTo>
                <a:cubicBezTo>
                  <a:pt x="69" y="366"/>
                  <a:pt x="58" y="356"/>
                  <a:pt x="58" y="344"/>
                </a:cubicBezTo>
                <a:cubicBezTo>
                  <a:pt x="58" y="344"/>
                  <a:pt x="58" y="344"/>
                  <a:pt x="58" y="344"/>
                </a:cubicBezTo>
                <a:cubicBezTo>
                  <a:pt x="58" y="343"/>
                  <a:pt x="58" y="343"/>
                  <a:pt x="58" y="342"/>
                </a:cubicBezTo>
                <a:cubicBezTo>
                  <a:pt x="58" y="334"/>
                  <a:pt x="65" y="327"/>
                  <a:pt x="73" y="327"/>
                </a:cubicBezTo>
                <a:cubicBezTo>
                  <a:pt x="76" y="327"/>
                  <a:pt x="79" y="328"/>
                  <a:pt x="81" y="329"/>
                </a:cubicBezTo>
                <a:cubicBezTo>
                  <a:pt x="81" y="327"/>
                  <a:pt x="81" y="326"/>
                  <a:pt x="82" y="324"/>
                </a:cubicBezTo>
                <a:cubicBezTo>
                  <a:pt x="80" y="325"/>
                  <a:pt x="79" y="324"/>
                  <a:pt x="78" y="323"/>
                </a:cubicBezTo>
                <a:cubicBezTo>
                  <a:pt x="79" y="322"/>
                  <a:pt x="79" y="322"/>
                  <a:pt x="79" y="322"/>
                </a:cubicBezTo>
                <a:cubicBezTo>
                  <a:pt x="80" y="323"/>
                  <a:pt x="84" y="323"/>
                  <a:pt x="88" y="320"/>
                </a:cubicBezTo>
                <a:cubicBezTo>
                  <a:pt x="88" y="320"/>
                  <a:pt x="88" y="320"/>
                  <a:pt x="88" y="320"/>
                </a:cubicBezTo>
                <a:cubicBezTo>
                  <a:pt x="88" y="320"/>
                  <a:pt x="88" y="320"/>
                  <a:pt x="88" y="320"/>
                </a:cubicBezTo>
                <a:cubicBezTo>
                  <a:pt x="88" y="319"/>
                  <a:pt x="89" y="319"/>
                  <a:pt x="90" y="319"/>
                </a:cubicBezTo>
                <a:cubicBezTo>
                  <a:pt x="89" y="321"/>
                  <a:pt x="90" y="323"/>
                  <a:pt x="91" y="323"/>
                </a:cubicBezTo>
                <a:cubicBezTo>
                  <a:pt x="90" y="325"/>
                  <a:pt x="90" y="325"/>
                  <a:pt x="90" y="325"/>
                </a:cubicBezTo>
                <a:cubicBezTo>
                  <a:pt x="89" y="324"/>
                  <a:pt x="88" y="323"/>
                  <a:pt x="88" y="322"/>
                </a:cubicBezTo>
                <a:cubicBezTo>
                  <a:pt x="87" y="323"/>
                  <a:pt x="86" y="323"/>
                  <a:pt x="85" y="324"/>
                </a:cubicBezTo>
                <a:cubicBezTo>
                  <a:pt x="85" y="324"/>
                  <a:pt x="85" y="324"/>
                  <a:pt x="85" y="324"/>
                </a:cubicBezTo>
                <a:cubicBezTo>
                  <a:pt x="84" y="324"/>
                  <a:pt x="83" y="326"/>
                  <a:pt x="83" y="329"/>
                </a:cubicBezTo>
                <a:cubicBezTo>
                  <a:pt x="85" y="327"/>
                  <a:pt x="88" y="327"/>
                  <a:pt x="91" y="327"/>
                </a:cubicBezTo>
                <a:cubicBezTo>
                  <a:pt x="99" y="327"/>
                  <a:pt x="106" y="334"/>
                  <a:pt x="106" y="342"/>
                </a:cubicBezTo>
                <a:cubicBezTo>
                  <a:pt x="106" y="343"/>
                  <a:pt x="106" y="343"/>
                  <a:pt x="106" y="344"/>
                </a:cubicBezTo>
                <a:cubicBezTo>
                  <a:pt x="106" y="344"/>
                  <a:pt x="106" y="344"/>
                  <a:pt x="106" y="344"/>
                </a:cubicBezTo>
                <a:cubicBezTo>
                  <a:pt x="106" y="356"/>
                  <a:pt x="95" y="366"/>
                  <a:pt x="82" y="366"/>
                </a:cubicBezTo>
                <a:close/>
                <a:moveTo>
                  <a:pt x="90" y="319"/>
                </a:moveTo>
                <a:cubicBezTo>
                  <a:pt x="89" y="319"/>
                  <a:pt x="88" y="319"/>
                  <a:pt x="88" y="320"/>
                </a:cubicBezTo>
                <a:cubicBezTo>
                  <a:pt x="88" y="318"/>
                  <a:pt x="88" y="316"/>
                  <a:pt x="89" y="314"/>
                </a:cubicBezTo>
                <a:cubicBezTo>
                  <a:pt x="91" y="315"/>
                  <a:pt x="91" y="315"/>
                  <a:pt x="91" y="315"/>
                </a:cubicBezTo>
                <a:cubicBezTo>
                  <a:pt x="90" y="316"/>
                  <a:pt x="90" y="318"/>
                  <a:pt x="90" y="319"/>
                </a:cubicBezTo>
                <a:close/>
                <a:moveTo>
                  <a:pt x="145" y="314"/>
                </a:moveTo>
                <a:cubicBezTo>
                  <a:pt x="144" y="316"/>
                  <a:pt x="143" y="318"/>
                  <a:pt x="143" y="320"/>
                </a:cubicBezTo>
                <a:cubicBezTo>
                  <a:pt x="141" y="320"/>
                  <a:pt x="139" y="320"/>
                  <a:pt x="137" y="320"/>
                </a:cubicBezTo>
                <a:cubicBezTo>
                  <a:pt x="124" y="320"/>
                  <a:pt x="113" y="310"/>
                  <a:pt x="113" y="298"/>
                </a:cubicBezTo>
                <a:cubicBezTo>
                  <a:pt x="113" y="298"/>
                  <a:pt x="113" y="298"/>
                  <a:pt x="113" y="298"/>
                </a:cubicBezTo>
                <a:cubicBezTo>
                  <a:pt x="113" y="297"/>
                  <a:pt x="113" y="297"/>
                  <a:pt x="113" y="296"/>
                </a:cubicBezTo>
                <a:cubicBezTo>
                  <a:pt x="113" y="288"/>
                  <a:pt x="120" y="281"/>
                  <a:pt x="129" y="281"/>
                </a:cubicBezTo>
                <a:cubicBezTo>
                  <a:pt x="132" y="281"/>
                  <a:pt x="134" y="282"/>
                  <a:pt x="137" y="283"/>
                </a:cubicBezTo>
                <a:cubicBezTo>
                  <a:pt x="137" y="281"/>
                  <a:pt x="137" y="280"/>
                  <a:pt x="137" y="279"/>
                </a:cubicBezTo>
                <a:cubicBezTo>
                  <a:pt x="136" y="279"/>
                  <a:pt x="134" y="278"/>
                  <a:pt x="133" y="277"/>
                </a:cubicBezTo>
                <a:cubicBezTo>
                  <a:pt x="135" y="276"/>
                  <a:pt x="135" y="276"/>
                  <a:pt x="135" y="276"/>
                </a:cubicBezTo>
                <a:cubicBezTo>
                  <a:pt x="136" y="277"/>
                  <a:pt x="139" y="277"/>
                  <a:pt x="143" y="274"/>
                </a:cubicBezTo>
                <a:cubicBezTo>
                  <a:pt x="143" y="274"/>
                  <a:pt x="143" y="274"/>
                  <a:pt x="143" y="274"/>
                </a:cubicBezTo>
                <a:cubicBezTo>
                  <a:pt x="143" y="272"/>
                  <a:pt x="144" y="270"/>
                  <a:pt x="145" y="268"/>
                </a:cubicBezTo>
                <a:cubicBezTo>
                  <a:pt x="147" y="269"/>
                  <a:pt x="147" y="269"/>
                  <a:pt x="147" y="269"/>
                </a:cubicBezTo>
                <a:cubicBezTo>
                  <a:pt x="144" y="273"/>
                  <a:pt x="145" y="277"/>
                  <a:pt x="146" y="277"/>
                </a:cubicBezTo>
                <a:cubicBezTo>
                  <a:pt x="145" y="279"/>
                  <a:pt x="145" y="279"/>
                  <a:pt x="145" y="279"/>
                </a:cubicBezTo>
                <a:cubicBezTo>
                  <a:pt x="144" y="279"/>
                  <a:pt x="144" y="278"/>
                  <a:pt x="143" y="276"/>
                </a:cubicBezTo>
                <a:cubicBezTo>
                  <a:pt x="142" y="277"/>
                  <a:pt x="141" y="277"/>
                  <a:pt x="140" y="278"/>
                </a:cubicBezTo>
                <a:cubicBezTo>
                  <a:pt x="140" y="278"/>
                  <a:pt x="140" y="278"/>
                  <a:pt x="140" y="278"/>
                </a:cubicBezTo>
                <a:cubicBezTo>
                  <a:pt x="139" y="278"/>
                  <a:pt x="138" y="280"/>
                  <a:pt x="139" y="283"/>
                </a:cubicBezTo>
                <a:cubicBezTo>
                  <a:pt x="141" y="282"/>
                  <a:pt x="143" y="281"/>
                  <a:pt x="146" y="281"/>
                </a:cubicBezTo>
                <a:cubicBezTo>
                  <a:pt x="155" y="281"/>
                  <a:pt x="162" y="288"/>
                  <a:pt x="162" y="296"/>
                </a:cubicBezTo>
                <a:cubicBezTo>
                  <a:pt x="162" y="297"/>
                  <a:pt x="162" y="297"/>
                  <a:pt x="162" y="298"/>
                </a:cubicBezTo>
                <a:cubicBezTo>
                  <a:pt x="162" y="298"/>
                  <a:pt x="162" y="298"/>
                  <a:pt x="162" y="298"/>
                </a:cubicBezTo>
                <a:cubicBezTo>
                  <a:pt x="162" y="308"/>
                  <a:pt x="155" y="316"/>
                  <a:pt x="145" y="319"/>
                </a:cubicBezTo>
                <a:cubicBezTo>
                  <a:pt x="145" y="318"/>
                  <a:pt x="146" y="316"/>
                  <a:pt x="147" y="315"/>
                </a:cubicBezTo>
                <a:lnTo>
                  <a:pt x="145" y="314"/>
                </a:lnTo>
                <a:close/>
                <a:moveTo>
                  <a:pt x="137" y="366"/>
                </a:moveTo>
                <a:cubicBezTo>
                  <a:pt x="124" y="366"/>
                  <a:pt x="113" y="356"/>
                  <a:pt x="113" y="344"/>
                </a:cubicBezTo>
                <a:cubicBezTo>
                  <a:pt x="113" y="344"/>
                  <a:pt x="113" y="344"/>
                  <a:pt x="113" y="344"/>
                </a:cubicBezTo>
                <a:cubicBezTo>
                  <a:pt x="113" y="343"/>
                  <a:pt x="113" y="343"/>
                  <a:pt x="113" y="342"/>
                </a:cubicBezTo>
                <a:cubicBezTo>
                  <a:pt x="113" y="334"/>
                  <a:pt x="120" y="327"/>
                  <a:pt x="129" y="327"/>
                </a:cubicBezTo>
                <a:cubicBezTo>
                  <a:pt x="132" y="327"/>
                  <a:pt x="134" y="328"/>
                  <a:pt x="137" y="329"/>
                </a:cubicBezTo>
                <a:cubicBezTo>
                  <a:pt x="137" y="327"/>
                  <a:pt x="137" y="326"/>
                  <a:pt x="137" y="324"/>
                </a:cubicBezTo>
                <a:cubicBezTo>
                  <a:pt x="136" y="325"/>
                  <a:pt x="134" y="324"/>
                  <a:pt x="133" y="323"/>
                </a:cubicBezTo>
                <a:cubicBezTo>
                  <a:pt x="135" y="322"/>
                  <a:pt x="135" y="322"/>
                  <a:pt x="135" y="322"/>
                </a:cubicBezTo>
                <a:cubicBezTo>
                  <a:pt x="136" y="323"/>
                  <a:pt x="139" y="323"/>
                  <a:pt x="143" y="320"/>
                </a:cubicBezTo>
                <a:cubicBezTo>
                  <a:pt x="143" y="320"/>
                  <a:pt x="143" y="320"/>
                  <a:pt x="143" y="320"/>
                </a:cubicBezTo>
                <a:cubicBezTo>
                  <a:pt x="143" y="320"/>
                  <a:pt x="143" y="320"/>
                  <a:pt x="143" y="320"/>
                </a:cubicBezTo>
                <a:cubicBezTo>
                  <a:pt x="144" y="319"/>
                  <a:pt x="145" y="319"/>
                  <a:pt x="145" y="319"/>
                </a:cubicBezTo>
                <a:cubicBezTo>
                  <a:pt x="145" y="321"/>
                  <a:pt x="145" y="323"/>
                  <a:pt x="146" y="323"/>
                </a:cubicBezTo>
                <a:cubicBezTo>
                  <a:pt x="145" y="325"/>
                  <a:pt x="145" y="325"/>
                  <a:pt x="145" y="325"/>
                </a:cubicBezTo>
                <a:cubicBezTo>
                  <a:pt x="144" y="324"/>
                  <a:pt x="144" y="323"/>
                  <a:pt x="143" y="322"/>
                </a:cubicBezTo>
                <a:cubicBezTo>
                  <a:pt x="142" y="323"/>
                  <a:pt x="141" y="323"/>
                  <a:pt x="140" y="324"/>
                </a:cubicBezTo>
                <a:cubicBezTo>
                  <a:pt x="140" y="324"/>
                  <a:pt x="140" y="324"/>
                  <a:pt x="140" y="324"/>
                </a:cubicBezTo>
                <a:cubicBezTo>
                  <a:pt x="139" y="324"/>
                  <a:pt x="138" y="326"/>
                  <a:pt x="139" y="329"/>
                </a:cubicBezTo>
                <a:cubicBezTo>
                  <a:pt x="141" y="327"/>
                  <a:pt x="143" y="327"/>
                  <a:pt x="146" y="327"/>
                </a:cubicBezTo>
                <a:cubicBezTo>
                  <a:pt x="155" y="327"/>
                  <a:pt x="162" y="334"/>
                  <a:pt x="162" y="342"/>
                </a:cubicBezTo>
                <a:cubicBezTo>
                  <a:pt x="162" y="343"/>
                  <a:pt x="162" y="343"/>
                  <a:pt x="162" y="344"/>
                </a:cubicBezTo>
                <a:cubicBezTo>
                  <a:pt x="162" y="344"/>
                  <a:pt x="162" y="344"/>
                  <a:pt x="162" y="344"/>
                </a:cubicBezTo>
                <a:cubicBezTo>
                  <a:pt x="162" y="356"/>
                  <a:pt x="151" y="366"/>
                  <a:pt x="137" y="366"/>
                </a:cubicBezTo>
                <a:close/>
                <a:moveTo>
                  <a:pt x="145" y="319"/>
                </a:moveTo>
                <a:cubicBezTo>
                  <a:pt x="145" y="319"/>
                  <a:pt x="144" y="319"/>
                  <a:pt x="143" y="320"/>
                </a:cubicBezTo>
                <a:cubicBezTo>
                  <a:pt x="143" y="318"/>
                  <a:pt x="144" y="316"/>
                  <a:pt x="145" y="314"/>
                </a:cubicBezTo>
                <a:cubicBezTo>
                  <a:pt x="147" y="315"/>
                  <a:pt x="147" y="315"/>
                  <a:pt x="147" y="315"/>
                </a:cubicBezTo>
                <a:cubicBezTo>
                  <a:pt x="146" y="316"/>
                  <a:pt x="145" y="318"/>
                  <a:pt x="145" y="319"/>
                </a:cubicBezTo>
                <a:close/>
                <a:moveTo>
                  <a:pt x="34" y="314"/>
                </a:moveTo>
                <a:cubicBezTo>
                  <a:pt x="33" y="316"/>
                  <a:pt x="32" y="318"/>
                  <a:pt x="32" y="320"/>
                </a:cubicBezTo>
                <a:cubicBezTo>
                  <a:pt x="30" y="320"/>
                  <a:pt x="29" y="320"/>
                  <a:pt x="27" y="320"/>
                </a:cubicBezTo>
                <a:cubicBezTo>
                  <a:pt x="13" y="320"/>
                  <a:pt x="2" y="310"/>
                  <a:pt x="2" y="298"/>
                </a:cubicBezTo>
                <a:cubicBezTo>
                  <a:pt x="2" y="298"/>
                  <a:pt x="2" y="298"/>
                  <a:pt x="2" y="298"/>
                </a:cubicBezTo>
                <a:cubicBezTo>
                  <a:pt x="2" y="297"/>
                  <a:pt x="2" y="297"/>
                  <a:pt x="2" y="296"/>
                </a:cubicBezTo>
                <a:cubicBezTo>
                  <a:pt x="2" y="288"/>
                  <a:pt x="9" y="281"/>
                  <a:pt x="18" y="281"/>
                </a:cubicBezTo>
                <a:cubicBezTo>
                  <a:pt x="21" y="281"/>
                  <a:pt x="23" y="282"/>
                  <a:pt x="26" y="283"/>
                </a:cubicBezTo>
                <a:cubicBezTo>
                  <a:pt x="26" y="281"/>
                  <a:pt x="26" y="280"/>
                  <a:pt x="27" y="279"/>
                </a:cubicBezTo>
                <a:cubicBezTo>
                  <a:pt x="25" y="279"/>
                  <a:pt x="23" y="278"/>
                  <a:pt x="22" y="277"/>
                </a:cubicBezTo>
                <a:cubicBezTo>
                  <a:pt x="24" y="276"/>
                  <a:pt x="24" y="276"/>
                  <a:pt x="24" y="276"/>
                </a:cubicBezTo>
                <a:cubicBezTo>
                  <a:pt x="25" y="277"/>
                  <a:pt x="29" y="277"/>
                  <a:pt x="32" y="274"/>
                </a:cubicBezTo>
                <a:cubicBezTo>
                  <a:pt x="32" y="274"/>
                  <a:pt x="32" y="274"/>
                  <a:pt x="32" y="274"/>
                </a:cubicBezTo>
                <a:cubicBezTo>
                  <a:pt x="32" y="272"/>
                  <a:pt x="33" y="270"/>
                  <a:pt x="34" y="268"/>
                </a:cubicBezTo>
                <a:cubicBezTo>
                  <a:pt x="36" y="269"/>
                  <a:pt x="36" y="269"/>
                  <a:pt x="36" y="269"/>
                </a:cubicBezTo>
                <a:cubicBezTo>
                  <a:pt x="34" y="273"/>
                  <a:pt x="34" y="277"/>
                  <a:pt x="35" y="277"/>
                </a:cubicBezTo>
                <a:cubicBezTo>
                  <a:pt x="34" y="279"/>
                  <a:pt x="34" y="279"/>
                  <a:pt x="34" y="279"/>
                </a:cubicBezTo>
                <a:cubicBezTo>
                  <a:pt x="33" y="279"/>
                  <a:pt x="33" y="278"/>
                  <a:pt x="32" y="276"/>
                </a:cubicBezTo>
                <a:cubicBezTo>
                  <a:pt x="31" y="277"/>
                  <a:pt x="30" y="277"/>
                  <a:pt x="29" y="278"/>
                </a:cubicBezTo>
                <a:cubicBezTo>
                  <a:pt x="29" y="278"/>
                  <a:pt x="29" y="278"/>
                  <a:pt x="29" y="278"/>
                </a:cubicBezTo>
                <a:cubicBezTo>
                  <a:pt x="28" y="278"/>
                  <a:pt x="28" y="280"/>
                  <a:pt x="28" y="283"/>
                </a:cubicBezTo>
                <a:cubicBezTo>
                  <a:pt x="30" y="282"/>
                  <a:pt x="32" y="281"/>
                  <a:pt x="35" y="281"/>
                </a:cubicBezTo>
                <a:cubicBezTo>
                  <a:pt x="44" y="281"/>
                  <a:pt x="51" y="288"/>
                  <a:pt x="51" y="296"/>
                </a:cubicBezTo>
                <a:cubicBezTo>
                  <a:pt x="51" y="297"/>
                  <a:pt x="51" y="297"/>
                  <a:pt x="51" y="298"/>
                </a:cubicBezTo>
                <a:cubicBezTo>
                  <a:pt x="51" y="298"/>
                  <a:pt x="51" y="298"/>
                  <a:pt x="51" y="298"/>
                </a:cubicBezTo>
                <a:cubicBezTo>
                  <a:pt x="51" y="308"/>
                  <a:pt x="44" y="316"/>
                  <a:pt x="34" y="319"/>
                </a:cubicBezTo>
                <a:cubicBezTo>
                  <a:pt x="34" y="318"/>
                  <a:pt x="35" y="316"/>
                  <a:pt x="36" y="315"/>
                </a:cubicBezTo>
                <a:lnTo>
                  <a:pt x="34" y="314"/>
                </a:lnTo>
                <a:close/>
                <a:moveTo>
                  <a:pt x="2" y="344"/>
                </a:moveTo>
                <a:cubicBezTo>
                  <a:pt x="2" y="344"/>
                  <a:pt x="2" y="344"/>
                  <a:pt x="2" y="344"/>
                </a:cubicBezTo>
                <a:cubicBezTo>
                  <a:pt x="2" y="343"/>
                  <a:pt x="2" y="343"/>
                  <a:pt x="2" y="342"/>
                </a:cubicBezTo>
                <a:cubicBezTo>
                  <a:pt x="2" y="334"/>
                  <a:pt x="9" y="327"/>
                  <a:pt x="18" y="327"/>
                </a:cubicBezTo>
                <a:cubicBezTo>
                  <a:pt x="21" y="327"/>
                  <a:pt x="23" y="328"/>
                  <a:pt x="26" y="329"/>
                </a:cubicBezTo>
                <a:cubicBezTo>
                  <a:pt x="26" y="327"/>
                  <a:pt x="26" y="326"/>
                  <a:pt x="27" y="324"/>
                </a:cubicBezTo>
                <a:cubicBezTo>
                  <a:pt x="25" y="325"/>
                  <a:pt x="23" y="324"/>
                  <a:pt x="22" y="323"/>
                </a:cubicBezTo>
                <a:cubicBezTo>
                  <a:pt x="24" y="322"/>
                  <a:pt x="24" y="322"/>
                  <a:pt x="24" y="322"/>
                </a:cubicBezTo>
                <a:cubicBezTo>
                  <a:pt x="25" y="323"/>
                  <a:pt x="29" y="323"/>
                  <a:pt x="32" y="320"/>
                </a:cubicBezTo>
                <a:cubicBezTo>
                  <a:pt x="32" y="320"/>
                  <a:pt x="32" y="320"/>
                  <a:pt x="32" y="320"/>
                </a:cubicBezTo>
                <a:cubicBezTo>
                  <a:pt x="32" y="320"/>
                  <a:pt x="32" y="320"/>
                  <a:pt x="32" y="320"/>
                </a:cubicBezTo>
                <a:cubicBezTo>
                  <a:pt x="33" y="319"/>
                  <a:pt x="34" y="319"/>
                  <a:pt x="34" y="319"/>
                </a:cubicBezTo>
                <a:cubicBezTo>
                  <a:pt x="34" y="321"/>
                  <a:pt x="34" y="323"/>
                  <a:pt x="35" y="323"/>
                </a:cubicBezTo>
                <a:cubicBezTo>
                  <a:pt x="34" y="325"/>
                  <a:pt x="34" y="325"/>
                  <a:pt x="34" y="325"/>
                </a:cubicBezTo>
                <a:cubicBezTo>
                  <a:pt x="33" y="324"/>
                  <a:pt x="33" y="323"/>
                  <a:pt x="32" y="322"/>
                </a:cubicBezTo>
                <a:cubicBezTo>
                  <a:pt x="31" y="323"/>
                  <a:pt x="30" y="323"/>
                  <a:pt x="29" y="324"/>
                </a:cubicBezTo>
                <a:cubicBezTo>
                  <a:pt x="29" y="324"/>
                  <a:pt x="29" y="324"/>
                  <a:pt x="29" y="324"/>
                </a:cubicBezTo>
                <a:cubicBezTo>
                  <a:pt x="28" y="324"/>
                  <a:pt x="28" y="326"/>
                  <a:pt x="28" y="329"/>
                </a:cubicBezTo>
                <a:cubicBezTo>
                  <a:pt x="30" y="327"/>
                  <a:pt x="32" y="327"/>
                  <a:pt x="35" y="327"/>
                </a:cubicBezTo>
                <a:cubicBezTo>
                  <a:pt x="44" y="327"/>
                  <a:pt x="51" y="334"/>
                  <a:pt x="51" y="342"/>
                </a:cubicBezTo>
                <a:cubicBezTo>
                  <a:pt x="51" y="343"/>
                  <a:pt x="51" y="343"/>
                  <a:pt x="51" y="344"/>
                </a:cubicBezTo>
                <a:cubicBezTo>
                  <a:pt x="51" y="344"/>
                  <a:pt x="51" y="344"/>
                  <a:pt x="51" y="344"/>
                </a:cubicBezTo>
                <a:cubicBezTo>
                  <a:pt x="51" y="356"/>
                  <a:pt x="40" y="366"/>
                  <a:pt x="27" y="366"/>
                </a:cubicBezTo>
                <a:cubicBezTo>
                  <a:pt x="13" y="366"/>
                  <a:pt x="2" y="356"/>
                  <a:pt x="2" y="344"/>
                </a:cubicBezTo>
                <a:close/>
                <a:moveTo>
                  <a:pt x="34" y="319"/>
                </a:moveTo>
                <a:cubicBezTo>
                  <a:pt x="34" y="319"/>
                  <a:pt x="33" y="319"/>
                  <a:pt x="32" y="320"/>
                </a:cubicBezTo>
                <a:cubicBezTo>
                  <a:pt x="32" y="318"/>
                  <a:pt x="33" y="316"/>
                  <a:pt x="34" y="314"/>
                </a:cubicBezTo>
                <a:cubicBezTo>
                  <a:pt x="36" y="315"/>
                  <a:pt x="36" y="315"/>
                  <a:pt x="36" y="315"/>
                </a:cubicBezTo>
                <a:cubicBezTo>
                  <a:pt x="35" y="316"/>
                  <a:pt x="34" y="318"/>
                  <a:pt x="34" y="319"/>
                </a:cubicBezTo>
                <a:close/>
                <a:moveTo>
                  <a:pt x="200" y="314"/>
                </a:moveTo>
                <a:cubicBezTo>
                  <a:pt x="199" y="316"/>
                  <a:pt x="199" y="318"/>
                  <a:pt x="199" y="320"/>
                </a:cubicBezTo>
                <a:cubicBezTo>
                  <a:pt x="197" y="320"/>
                  <a:pt x="195" y="320"/>
                  <a:pt x="193" y="320"/>
                </a:cubicBezTo>
                <a:cubicBezTo>
                  <a:pt x="180" y="320"/>
                  <a:pt x="169" y="310"/>
                  <a:pt x="169" y="298"/>
                </a:cubicBezTo>
                <a:cubicBezTo>
                  <a:pt x="169" y="298"/>
                  <a:pt x="169" y="298"/>
                  <a:pt x="169" y="298"/>
                </a:cubicBezTo>
                <a:cubicBezTo>
                  <a:pt x="169" y="297"/>
                  <a:pt x="169" y="297"/>
                  <a:pt x="169" y="296"/>
                </a:cubicBezTo>
                <a:cubicBezTo>
                  <a:pt x="169" y="288"/>
                  <a:pt x="176" y="281"/>
                  <a:pt x="184" y="281"/>
                </a:cubicBezTo>
                <a:cubicBezTo>
                  <a:pt x="187" y="281"/>
                  <a:pt x="190" y="282"/>
                  <a:pt x="192" y="283"/>
                </a:cubicBezTo>
                <a:cubicBezTo>
                  <a:pt x="192" y="281"/>
                  <a:pt x="192" y="280"/>
                  <a:pt x="193" y="279"/>
                </a:cubicBezTo>
                <a:cubicBezTo>
                  <a:pt x="191" y="279"/>
                  <a:pt x="190" y="278"/>
                  <a:pt x="189" y="277"/>
                </a:cubicBezTo>
                <a:cubicBezTo>
                  <a:pt x="190" y="276"/>
                  <a:pt x="190" y="276"/>
                  <a:pt x="190" y="276"/>
                </a:cubicBezTo>
                <a:cubicBezTo>
                  <a:pt x="191" y="277"/>
                  <a:pt x="195" y="277"/>
                  <a:pt x="199" y="274"/>
                </a:cubicBezTo>
                <a:cubicBezTo>
                  <a:pt x="199" y="274"/>
                  <a:pt x="199" y="274"/>
                  <a:pt x="199" y="274"/>
                </a:cubicBezTo>
                <a:cubicBezTo>
                  <a:pt x="199" y="272"/>
                  <a:pt x="199" y="270"/>
                  <a:pt x="200" y="268"/>
                </a:cubicBezTo>
                <a:cubicBezTo>
                  <a:pt x="202" y="269"/>
                  <a:pt x="202" y="269"/>
                  <a:pt x="202" y="269"/>
                </a:cubicBezTo>
                <a:cubicBezTo>
                  <a:pt x="200" y="273"/>
                  <a:pt x="200" y="277"/>
                  <a:pt x="202" y="277"/>
                </a:cubicBezTo>
                <a:cubicBezTo>
                  <a:pt x="201" y="279"/>
                  <a:pt x="201" y="279"/>
                  <a:pt x="201" y="279"/>
                </a:cubicBezTo>
                <a:cubicBezTo>
                  <a:pt x="200" y="279"/>
                  <a:pt x="199" y="278"/>
                  <a:pt x="199" y="276"/>
                </a:cubicBezTo>
                <a:cubicBezTo>
                  <a:pt x="198" y="277"/>
                  <a:pt x="197" y="277"/>
                  <a:pt x="196" y="278"/>
                </a:cubicBezTo>
                <a:cubicBezTo>
                  <a:pt x="196" y="278"/>
                  <a:pt x="196" y="278"/>
                  <a:pt x="196" y="278"/>
                </a:cubicBezTo>
                <a:cubicBezTo>
                  <a:pt x="195" y="278"/>
                  <a:pt x="194" y="280"/>
                  <a:pt x="194" y="283"/>
                </a:cubicBezTo>
                <a:cubicBezTo>
                  <a:pt x="196" y="282"/>
                  <a:pt x="199" y="281"/>
                  <a:pt x="202" y="281"/>
                </a:cubicBezTo>
                <a:cubicBezTo>
                  <a:pt x="210" y="281"/>
                  <a:pt x="217" y="288"/>
                  <a:pt x="217" y="296"/>
                </a:cubicBezTo>
                <a:cubicBezTo>
                  <a:pt x="217" y="297"/>
                  <a:pt x="217" y="297"/>
                  <a:pt x="217" y="298"/>
                </a:cubicBezTo>
                <a:cubicBezTo>
                  <a:pt x="217" y="298"/>
                  <a:pt x="217" y="298"/>
                  <a:pt x="217" y="298"/>
                </a:cubicBezTo>
                <a:cubicBezTo>
                  <a:pt x="217" y="308"/>
                  <a:pt x="210" y="316"/>
                  <a:pt x="201" y="319"/>
                </a:cubicBezTo>
                <a:cubicBezTo>
                  <a:pt x="201" y="318"/>
                  <a:pt x="201" y="316"/>
                  <a:pt x="202" y="315"/>
                </a:cubicBezTo>
                <a:lnTo>
                  <a:pt x="200" y="314"/>
                </a:lnTo>
                <a:close/>
                <a:moveTo>
                  <a:pt x="193" y="366"/>
                </a:moveTo>
                <a:cubicBezTo>
                  <a:pt x="180" y="366"/>
                  <a:pt x="169" y="356"/>
                  <a:pt x="169" y="344"/>
                </a:cubicBezTo>
                <a:cubicBezTo>
                  <a:pt x="169" y="344"/>
                  <a:pt x="169" y="344"/>
                  <a:pt x="169" y="344"/>
                </a:cubicBezTo>
                <a:cubicBezTo>
                  <a:pt x="169" y="343"/>
                  <a:pt x="169" y="343"/>
                  <a:pt x="169" y="342"/>
                </a:cubicBezTo>
                <a:cubicBezTo>
                  <a:pt x="169" y="334"/>
                  <a:pt x="176" y="327"/>
                  <a:pt x="184" y="327"/>
                </a:cubicBezTo>
                <a:cubicBezTo>
                  <a:pt x="187" y="327"/>
                  <a:pt x="190" y="328"/>
                  <a:pt x="192" y="329"/>
                </a:cubicBezTo>
                <a:cubicBezTo>
                  <a:pt x="192" y="327"/>
                  <a:pt x="192" y="326"/>
                  <a:pt x="193" y="324"/>
                </a:cubicBezTo>
                <a:cubicBezTo>
                  <a:pt x="191" y="325"/>
                  <a:pt x="190" y="324"/>
                  <a:pt x="189" y="323"/>
                </a:cubicBezTo>
                <a:cubicBezTo>
                  <a:pt x="190" y="322"/>
                  <a:pt x="190" y="322"/>
                  <a:pt x="190" y="322"/>
                </a:cubicBezTo>
                <a:cubicBezTo>
                  <a:pt x="191" y="323"/>
                  <a:pt x="195" y="323"/>
                  <a:pt x="199" y="320"/>
                </a:cubicBezTo>
                <a:cubicBezTo>
                  <a:pt x="199" y="320"/>
                  <a:pt x="199" y="320"/>
                  <a:pt x="199" y="320"/>
                </a:cubicBezTo>
                <a:cubicBezTo>
                  <a:pt x="199" y="320"/>
                  <a:pt x="199" y="320"/>
                  <a:pt x="199" y="320"/>
                </a:cubicBezTo>
                <a:cubicBezTo>
                  <a:pt x="199" y="319"/>
                  <a:pt x="200" y="319"/>
                  <a:pt x="201" y="319"/>
                </a:cubicBezTo>
                <a:cubicBezTo>
                  <a:pt x="200" y="321"/>
                  <a:pt x="201" y="323"/>
                  <a:pt x="202" y="323"/>
                </a:cubicBezTo>
                <a:cubicBezTo>
                  <a:pt x="201" y="325"/>
                  <a:pt x="201" y="325"/>
                  <a:pt x="201" y="325"/>
                </a:cubicBezTo>
                <a:cubicBezTo>
                  <a:pt x="200" y="324"/>
                  <a:pt x="199" y="323"/>
                  <a:pt x="199" y="322"/>
                </a:cubicBezTo>
                <a:cubicBezTo>
                  <a:pt x="198" y="323"/>
                  <a:pt x="197" y="323"/>
                  <a:pt x="196" y="324"/>
                </a:cubicBezTo>
                <a:cubicBezTo>
                  <a:pt x="196" y="324"/>
                  <a:pt x="196" y="324"/>
                  <a:pt x="196" y="324"/>
                </a:cubicBezTo>
                <a:cubicBezTo>
                  <a:pt x="195" y="324"/>
                  <a:pt x="194" y="326"/>
                  <a:pt x="194" y="329"/>
                </a:cubicBezTo>
                <a:cubicBezTo>
                  <a:pt x="196" y="327"/>
                  <a:pt x="199" y="327"/>
                  <a:pt x="202" y="327"/>
                </a:cubicBezTo>
                <a:cubicBezTo>
                  <a:pt x="210" y="327"/>
                  <a:pt x="217" y="334"/>
                  <a:pt x="217" y="342"/>
                </a:cubicBezTo>
                <a:cubicBezTo>
                  <a:pt x="217" y="343"/>
                  <a:pt x="217" y="343"/>
                  <a:pt x="217" y="344"/>
                </a:cubicBezTo>
                <a:cubicBezTo>
                  <a:pt x="217" y="344"/>
                  <a:pt x="217" y="344"/>
                  <a:pt x="217" y="344"/>
                </a:cubicBezTo>
                <a:cubicBezTo>
                  <a:pt x="217" y="356"/>
                  <a:pt x="206" y="366"/>
                  <a:pt x="193" y="366"/>
                </a:cubicBezTo>
                <a:close/>
                <a:moveTo>
                  <a:pt x="201" y="319"/>
                </a:moveTo>
                <a:cubicBezTo>
                  <a:pt x="200" y="319"/>
                  <a:pt x="199" y="319"/>
                  <a:pt x="199" y="320"/>
                </a:cubicBezTo>
                <a:cubicBezTo>
                  <a:pt x="199" y="318"/>
                  <a:pt x="199" y="316"/>
                  <a:pt x="200" y="314"/>
                </a:cubicBezTo>
                <a:cubicBezTo>
                  <a:pt x="202" y="315"/>
                  <a:pt x="202" y="315"/>
                  <a:pt x="202" y="315"/>
                </a:cubicBezTo>
                <a:cubicBezTo>
                  <a:pt x="201" y="316"/>
                  <a:pt x="201" y="318"/>
                  <a:pt x="201" y="319"/>
                </a:cubicBezTo>
                <a:close/>
                <a:moveTo>
                  <a:pt x="180" y="389"/>
                </a:moveTo>
                <a:cubicBezTo>
                  <a:pt x="178" y="388"/>
                  <a:pt x="176" y="388"/>
                  <a:pt x="174" y="388"/>
                </a:cubicBezTo>
                <a:cubicBezTo>
                  <a:pt x="174" y="387"/>
                  <a:pt x="175" y="386"/>
                  <a:pt x="175" y="385"/>
                </a:cubicBezTo>
                <a:cubicBezTo>
                  <a:pt x="176" y="384"/>
                  <a:pt x="176" y="383"/>
                  <a:pt x="175" y="382"/>
                </a:cubicBezTo>
                <a:cubicBezTo>
                  <a:pt x="174" y="382"/>
                  <a:pt x="173" y="382"/>
                  <a:pt x="172" y="383"/>
                </a:cubicBezTo>
                <a:cubicBezTo>
                  <a:pt x="172" y="383"/>
                  <a:pt x="171" y="384"/>
                  <a:pt x="171" y="384"/>
                </a:cubicBezTo>
                <a:cubicBezTo>
                  <a:pt x="168" y="384"/>
                  <a:pt x="165" y="383"/>
                  <a:pt x="163" y="381"/>
                </a:cubicBezTo>
                <a:cubicBezTo>
                  <a:pt x="162" y="381"/>
                  <a:pt x="160" y="379"/>
                  <a:pt x="158" y="376"/>
                </a:cubicBezTo>
                <a:cubicBezTo>
                  <a:pt x="157" y="376"/>
                  <a:pt x="156" y="375"/>
                  <a:pt x="155" y="375"/>
                </a:cubicBezTo>
                <a:cubicBezTo>
                  <a:pt x="155" y="376"/>
                  <a:pt x="154" y="377"/>
                  <a:pt x="154" y="378"/>
                </a:cubicBezTo>
                <a:cubicBezTo>
                  <a:pt x="155" y="380"/>
                  <a:pt x="155" y="381"/>
                  <a:pt x="156" y="382"/>
                </a:cubicBezTo>
                <a:cubicBezTo>
                  <a:pt x="156" y="382"/>
                  <a:pt x="155" y="381"/>
                  <a:pt x="154" y="381"/>
                </a:cubicBezTo>
                <a:cubicBezTo>
                  <a:pt x="153" y="382"/>
                  <a:pt x="153" y="383"/>
                  <a:pt x="153" y="384"/>
                </a:cubicBezTo>
                <a:cubicBezTo>
                  <a:pt x="153" y="384"/>
                  <a:pt x="152" y="384"/>
                  <a:pt x="152" y="384"/>
                </a:cubicBezTo>
                <a:cubicBezTo>
                  <a:pt x="152" y="384"/>
                  <a:pt x="151" y="383"/>
                  <a:pt x="151" y="382"/>
                </a:cubicBezTo>
                <a:cubicBezTo>
                  <a:pt x="150" y="381"/>
                  <a:pt x="150" y="380"/>
                  <a:pt x="149" y="380"/>
                </a:cubicBezTo>
                <a:cubicBezTo>
                  <a:pt x="148" y="380"/>
                  <a:pt x="147" y="381"/>
                  <a:pt x="147" y="382"/>
                </a:cubicBezTo>
                <a:cubicBezTo>
                  <a:pt x="147" y="383"/>
                  <a:pt x="148" y="384"/>
                  <a:pt x="148" y="384"/>
                </a:cubicBezTo>
                <a:cubicBezTo>
                  <a:pt x="147" y="384"/>
                  <a:pt x="146" y="384"/>
                  <a:pt x="145" y="384"/>
                </a:cubicBezTo>
                <a:cubicBezTo>
                  <a:pt x="144" y="384"/>
                  <a:pt x="143" y="384"/>
                  <a:pt x="143" y="385"/>
                </a:cubicBezTo>
                <a:cubicBezTo>
                  <a:pt x="142" y="386"/>
                  <a:pt x="142" y="387"/>
                  <a:pt x="143" y="388"/>
                </a:cubicBezTo>
                <a:cubicBezTo>
                  <a:pt x="144" y="389"/>
                  <a:pt x="146" y="390"/>
                  <a:pt x="147" y="391"/>
                </a:cubicBezTo>
                <a:cubicBezTo>
                  <a:pt x="146" y="391"/>
                  <a:pt x="145" y="391"/>
                  <a:pt x="144" y="392"/>
                </a:cubicBezTo>
                <a:cubicBezTo>
                  <a:pt x="143" y="391"/>
                  <a:pt x="142" y="390"/>
                  <a:pt x="140" y="388"/>
                </a:cubicBezTo>
                <a:cubicBezTo>
                  <a:pt x="140" y="387"/>
                  <a:pt x="139" y="386"/>
                  <a:pt x="138" y="387"/>
                </a:cubicBezTo>
                <a:cubicBezTo>
                  <a:pt x="137" y="387"/>
                  <a:pt x="137" y="389"/>
                  <a:pt x="137" y="390"/>
                </a:cubicBezTo>
                <a:cubicBezTo>
                  <a:pt x="137" y="391"/>
                  <a:pt x="138" y="392"/>
                  <a:pt x="138" y="393"/>
                </a:cubicBezTo>
                <a:cubicBezTo>
                  <a:pt x="137" y="393"/>
                  <a:pt x="135" y="393"/>
                  <a:pt x="134" y="393"/>
                </a:cubicBezTo>
                <a:cubicBezTo>
                  <a:pt x="133" y="393"/>
                  <a:pt x="132" y="392"/>
                  <a:pt x="131" y="393"/>
                </a:cubicBezTo>
                <a:cubicBezTo>
                  <a:pt x="131" y="394"/>
                  <a:pt x="131" y="396"/>
                  <a:pt x="132" y="396"/>
                </a:cubicBezTo>
                <a:cubicBezTo>
                  <a:pt x="135" y="400"/>
                  <a:pt x="140" y="401"/>
                  <a:pt x="144" y="399"/>
                </a:cubicBezTo>
                <a:cubicBezTo>
                  <a:pt x="147" y="402"/>
                  <a:pt x="151" y="402"/>
                  <a:pt x="155" y="400"/>
                </a:cubicBezTo>
                <a:cubicBezTo>
                  <a:pt x="156" y="400"/>
                  <a:pt x="156" y="399"/>
                  <a:pt x="156" y="399"/>
                </a:cubicBezTo>
                <a:cubicBezTo>
                  <a:pt x="158" y="400"/>
                  <a:pt x="160" y="400"/>
                  <a:pt x="161" y="400"/>
                </a:cubicBezTo>
                <a:cubicBezTo>
                  <a:pt x="162" y="400"/>
                  <a:pt x="162" y="400"/>
                  <a:pt x="162" y="400"/>
                </a:cubicBezTo>
                <a:cubicBezTo>
                  <a:pt x="162" y="400"/>
                  <a:pt x="162" y="401"/>
                  <a:pt x="163" y="401"/>
                </a:cubicBezTo>
                <a:cubicBezTo>
                  <a:pt x="163" y="401"/>
                  <a:pt x="163" y="402"/>
                  <a:pt x="163" y="402"/>
                </a:cubicBezTo>
                <a:cubicBezTo>
                  <a:pt x="172" y="402"/>
                  <a:pt x="172" y="402"/>
                  <a:pt x="172" y="402"/>
                </a:cubicBezTo>
                <a:cubicBezTo>
                  <a:pt x="172" y="402"/>
                  <a:pt x="173" y="401"/>
                  <a:pt x="174" y="401"/>
                </a:cubicBezTo>
                <a:cubicBezTo>
                  <a:pt x="175" y="401"/>
                  <a:pt x="175" y="399"/>
                  <a:pt x="175" y="398"/>
                </a:cubicBezTo>
                <a:cubicBezTo>
                  <a:pt x="174" y="397"/>
                  <a:pt x="173" y="397"/>
                  <a:pt x="172" y="397"/>
                </a:cubicBezTo>
                <a:cubicBezTo>
                  <a:pt x="172" y="397"/>
                  <a:pt x="172" y="397"/>
                  <a:pt x="171" y="397"/>
                </a:cubicBezTo>
                <a:cubicBezTo>
                  <a:pt x="172" y="396"/>
                  <a:pt x="172" y="396"/>
                  <a:pt x="173" y="396"/>
                </a:cubicBezTo>
                <a:cubicBezTo>
                  <a:pt x="174" y="395"/>
                  <a:pt x="176" y="394"/>
                  <a:pt x="179" y="393"/>
                </a:cubicBezTo>
                <a:cubicBezTo>
                  <a:pt x="180" y="393"/>
                  <a:pt x="181" y="393"/>
                  <a:pt x="182" y="392"/>
                </a:cubicBezTo>
                <a:cubicBezTo>
                  <a:pt x="182" y="390"/>
                  <a:pt x="181" y="389"/>
                  <a:pt x="180" y="389"/>
                </a:cubicBezTo>
                <a:close/>
                <a:moveTo>
                  <a:pt x="150" y="395"/>
                </a:moveTo>
                <a:cubicBezTo>
                  <a:pt x="150" y="394"/>
                  <a:pt x="150" y="394"/>
                  <a:pt x="151" y="393"/>
                </a:cubicBezTo>
                <a:cubicBezTo>
                  <a:pt x="151" y="394"/>
                  <a:pt x="152" y="395"/>
                  <a:pt x="152" y="396"/>
                </a:cubicBezTo>
                <a:cubicBezTo>
                  <a:pt x="151" y="395"/>
                  <a:pt x="150" y="395"/>
                  <a:pt x="150" y="395"/>
                </a:cubicBezTo>
                <a:close/>
                <a:moveTo>
                  <a:pt x="150" y="392"/>
                </a:moveTo>
                <a:cubicBezTo>
                  <a:pt x="150" y="392"/>
                  <a:pt x="150" y="391"/>
                  <a:pt x="151" y="391"/>
                </a:cubicBezTo>
                <a:cubicBezTo>
                  <a:pt x="151" y="391"/>
                  <a:pt x="152" y="392"/>
                  <a:pt x="152" y="393"/>
                </a:cubicBezTo>
                <a:cubicBezTo>
                  <a:pt x="151" y="392"/>
                  <a:pt x="150" y="392"/>
                  <a:pt x="150" y="392"/>
                </a:cubicBezTo>
                <a:close/>
                <a:moveTo>
                  <a:pt x="151" y="391"/>
                </a:moveTo>
                <a:cubicBezTo>
                  <a:pt x="151" y="391"/>
                  <a:pt x="152" y="392"/>
                  <a:pt x="152" y="393"/>
                </a:cubicBezTo>
                <a:cubicBezTo>
                  <a:pt x="151" y="392"/>
                  <a:pt x="150" y="392"/>
                  <a:pt x="150" y="392"/>
                </a:cubicBezTo>
                <a:cubicBezTo>
                  <a:pt x="150" y="392"/>
                  <a:pt x="150" y="391"/>
                  <a:pt x="151" y="391"/>
                </a:cubicBezTo>
                <a:close/>
                <a:moveTo>
                  <a:pt x="244" y="389"/>
                </a:moveTo>
                <a:cubicBezTo>
                  <a:pt x="241" y="388"/>
                  <a:pt x="239" y="388"/>
                  <a:pt x="237" y="388"/>
                </a:cubicBezTo>
                <a:cubicBezTo>
                  <a:pt x="237" y="387"/>
                  <a:pt x="238" y="386"/>
                  <a:pt x="238" y="385"/>
                </a:cubicBezTo>
                <a:cubicBezTo>
                  <a:pt x="239" y="384"/>
                  <a:pt x="239" y="383"/>
                  <a:pt x="238" y="382"/>
                </a:cubicBezTo>
                <a:cubicBezTo>
                  <a:pt x="237" y="382"/>
                  <a:pt x="236" y="382"/>
                  <a:pt x="236" y="383"/>
                </a:cubicBezTo>
                <a:cubicBezTo>
                  <a:pt x="235" y="383"/>
                  <a:pt x="234" y="384"/>
                  <a:pt x="234" y="384"/>
                </a:cubicBezTo>
                <a:cubicBezTo>
                  <a:pt x="231" y="384"/>
                  <a:pt x="228" y="383"/>
                  <a:pt x="226" y="381"/>
                </a:cubicBezTo>
                <a:cubicBezTo>
                  <a:pt x="225" y="381"/>
                  <a:pt x="223" y="379"/>
                  <a:pt x="221" y="376"/>
                </a:cubicBezTo>
                <a:cubicBezTo>
                  <a:pt x="220" y="376"/>
                  <a:pt x="219" y="375"/>
                  <a:pt x="219" y="375"/>
                </a:cubicBezTo>
                <a:cubicBezTo>
                  <a:pt x="218" y="376"/>
                  <a:pt x="217" y="377"/>
                  <a:pt x="218" y="378"/>
                </a:cubicBezTo>
                <a:cubicBezTo>
                  <a:pt x="218" y="380"/>
                  <a:pt x="219" y="381"/>
                  <a:pt x="219" y="382"/>
                </a:cubicBezTo>
                <a:cubicBezTo>
                  <a:pt x="219" y="382"/>
                  <a:pt x="218" y="381"/>
                  <a:pt x="217" y="381"/>
                </a:cubicBezTo>
                <a:cubicBezTo>
                  <a:pt x="216" y="382"/>
                  <a:pt x="216" y="383"/>
                  <a:pt x="216" y="384"/>
                </a:cubicBezTo>
                <a:cubicBezTo>
                  <a:pt x="216" y="384"/>
                  <a:pt x="215" y="384"/>
                  <a:pt x="215" y="384"/>
                </a:cubicBezTo>
                <a:cubicBezTo>
                  <a:pt x="215" y="384"/>
                  <a:pt x="214" y="383"/>
                  <a:pt x="214" y="382"/>
                </a:cubicBezTo>
                <a:cubicBezTo>
                  <a:pt x="214" y="381"/>
                  <a:pt x="213" y="380"/>
                  <a:pt x="212" y="380"/>
                </a:cubicBezTo>
                <a:cubicBezTo>
                  <a:pt x="211" y="380"/>
                  <a:pt x="211" y="381"/>
                  <a:pt x="211" y="382"/>
                </a:cubicBezTo>
                <a:cubicBezTo>
                  <a:pt x="211" y="383"/>
                  <a:pt x="211" y="384"/>
                  <a:pt x="211" y="384"/>
                </a:cubicBezTo>
                <a:cubicBezTo>
                  <a:pt x="210" y="384"/>
                  <a:pt x="209" y="384"/>
                  <a:pt x="208" y="384"/>
                </a:cubicBezTo>
                <a:cubicBezTo>
                  <a:pt x="207" y="384"/>
                  <a:pt x="206" y="384"/>
                  <a:pt x="206" y="385"/>
                </a:cubicBezTo>
                <a:cubicBezTo>
                  <a:pt x="205" y="386"/>
                  <a:pt x="205" y="387"/>
                  <a:pt x="206" y="388"/>
                </a:cubicBezTo>
                <a:cubicBezTo>
                  <a:pt x="207" y="389"/>
                  <a:pt x="209" y="390"/>
                  <a:pt x="210" y="391"/>
                </a:cubicBezTo>
                <a:cubicBezTo>
                  <a:pt x="209" y="391"/>
                  <a:pt x="208" y="391"/>
                  <a:pt x="207" y="392"/>
                </a:cubicBezTo>
                <a:cubicBezTo>
                  <a:pt x="206" y="391"/>
                  <a:pt x="205" y="390"/>
                  <a:pt x="203" y="388"/>
                </a:cubicBezTo>
                <a:cubicBezTo>
                  <a:pt x="203" y="387"/>
                  <a:pt x="202" y="386"/>
                  <a:pt x="201" y="387"/>
                </a:cubicBezTo>
                <a:cubicBezTo>
                  <a:pt x="200" y="387"/>
                  <a:pt x="200" y="389"/>
                  <a:pt x="200" y="390"/>
                </a:cubicBezTo>
                <a:cubicBezTo>
                  <a:pt x="200" y="391"/>
                  <a:pt x="201" y="392"/>
                  <a:pt x="201" y="393"/>
                </a:cubicBezTo>
                <a:cubicBezTo>
                  <a:pt x="200" y="393"/>
                  <a:pt x="198" y="393"/>
                  <a:pt x="197" y="393"/>
                </a:cubicBezTo>
                <a:cubicBezTo>
                  <a:pt x="196" y="393"/>
                  <a:pt x="195" y="392"/>
                  <a:pt x="194" y="393"/>
                </a:cubicBezTo>
                <a:cubicBezTo>
                  <a:pt x="194" y="394"/>
                  <a:pt x="194" y="396"/>
                  <a:pt x="195" y="396"/>
                </a:cubicBezTo>
                <a:cubicBezTo>
                  <a:pt x="198" y="400"/>
                  <a:pt x="203" y="401"/>
                  <a:pt x="207" y="399"/>
                </a:cubicBezTo>
                <a:cubicBezTo>
                  <a:pt x="210" y="402"/>
                  <a:pt x="214" y="402"/>
                  <a:pt x="218" y="400"/>
                </a:cubicBezTo>
                <a:cubicBezTo>
                  <a:pt x="219" y="400"/>
                  <a:pt x="219" y="399"/>
                  <a:pt x="219" y="399"/>
                </a:cubicBezTo>
                <a:cubicBezTo>
                  <a:pt x="221" y="400"/>
                  <a:pt x="223" y="400"/>
                  <a:pt x="225" y="400"/>
                </a:cubicBezTo>
                <a:cubicBezTo>
                  <a:pt x="225" y="400"/>
                  <a:pt x="225" y="400"/>
                  <a:pt x="225" y="400"/>
                </a:cubicBezTo>
                <a:cubicBezTo>
                  <a:pt x="225" y="400"/>
                  <a:pt x="225" y="401"/>
                  <a:pt x="226" y="401"/>
                </a:cubicBezTo>
                <a:cubicBezTo>
                  <a:pt x="226" y="401"/>
                  <a:pt x="226" y="402"/>
                  <a:pt x="226" y="402"/>
                </a:cubicBezTo>
                <a:cubicBezTo>
                  <a:pt x="235" y="402"/>
                  <a:pt x="235" y="402"/>
                  <a:pt x="235" y="402"/>
                </a:cubicBezTo>
                <a:cubicBezTo>
                  <a:pt x="236" y="402"/>
                  <a:pt x="236" y="401"/>
                  <a:pt x="237" y="401"/>
                </a:cubicBezTo>
                <a:cubicBezTo>
                  <a:pt x="238" y="401"/>
                  <a:pt x="238" y="399"/>
                  <a:pt x="238" y="398"/>
                </a:cubicBezTo>
                <a:cubicBezTo>
                  <a:pt x="237" y="397"/>
                  <a:pt x="236" y="397"/>
                  <a:pt x="235" y="397"/>
                </a:cubicBezTo>
                <a:cubicBezTo>
                  <a:pt x="235" y="397"/>
                  <a:pt x="235" y="397"/>
                  <a:pt x="234" y="397"/>
                </a:cubicBezTo>
                <a:cubicBezTo>
                  <a:pt x="235" y="396"/>
                  <a:pt x="235" y="396"/>
                  <a:pt x="236" y="396"/>
                </a:cubicBezTo>
                <a:cubicBezTo>
                  <a:pt x="237" y="395"/>
                  <a:pt x="239" y="394"/>
                  <a:pt x="242" y="393"/>
                </a:cubicBezTo>
                <a:cubicBezTo>
                  <a:pt x="243" y="393"/>
                  <a:pt x="244" y="393"/>
                  <a:pt x="245" y="392"/>
                </a:cubicBezTo>
                <a:cubicBezTo>
                  <a:pt x="245" y="390"/>
                  <a:pt x="244" y="389"/>
                  <a:pt x="244" y="389"/>
                </a:cubicBezTo>
                <a:close/>
                <a:moveTo>
                  <a:pt x="213" y="395"/>
                </a:moveTo>
                <a:cubicBezTo>
                  <a:pt x="213" y="394"/>
                  <a:pt x="213" y="394"/>
                  <a:pt x="214" y="393"/>
                </a:cubicBezTo>
                <a:cubicBezTo>
                  <a:pt x="214" y="394"/>
                  <a:pt x="215" y="395"/>
                  <a:pt x="215" y="396"/>
                </a:cubicBezTo>
                <a:cubicBezTo>
                  <a:pt x="214" y="395"/>
                  <a:pt x="214" y="395"/>
                  <a:pt x="213" y="395"/>
                </a:cubicBezTo>
                <a:close/>
                <a:moveTo>
                  <a:pt x="213" y="392"/>
                </a:moveTo>
                <a:cubicBezTo>
                  <a:pt x="213" y="392"/>
                  <a:pt x="213" y="391"/>
                  <a:pt x="214" y="391"/>
                </a:cubicBezTo>
                <a:cubicBezTo>
                  <a:pt x="214" y="391"/>
                  <a:pt x="215" y="392"/>
                  <a:pt x="215" y="393"/>
                </a:cubicBezTo>
                <a:cubicBezTo>
                  <a:pt x="214" y="392"/>
                  <a:pt x="214" y="392"/>
                  <a:pt x="213" y="392"/>
                </a:cubicBezTo>
                <a:close/>
                <a:moveTo>
                  <a:pt x="214" y="391"/>
                </a:moveTo>
                <a:cubicBezTo>
                  <a:pt x="214" y="391"/>
                  <a:pt x="215" y="392"/>
                  <a:pt x="215" y="393"/>
                </a:cubicBezTo>
                <a:cubicBezTo>
                  <a:pt x="214" y="392"/>
                  <a:pt x="214" y="392"/>
                  <a:pt x="213" y="392"/>
                </a:cubicBezTo>
                <a:cubicBezTo>
                  <a:pt x="213" y="392"/>
                  <a:pt x="213" y="391"/>
                  <a:pt x="214" y="391"/>
                </a:cubicBezTo>
                <a:close/>
                <a:moveTo>
                  <a:pt x="117" y="389"/>
                </a:moveTo>
                <a:cubicBezTo>
                  <a:pt x="115" y="388"/>
                  <a:pt x="113" y="388"/>
                  <a:pt x="111" y="388"/>
                </a:cubicBezTo>
                <a:cubicBezTo>
                  <a:pt x="111" y="387"/>
                  <a:pt x="112" y="386"/>
                  <a:pt x="112" y="385"/>
                </a:cubicBezTo>
                <a:cubicBezTo>
                  <a:pt x="113" y="384"/>
                  <a:pt x="113" y="383"/>
                  <a:pt x="112" y="382"/>
                </a:cubicBezTo>
                <a:cubicBezTo>
                  <a:pt x="111" y="382"/>
                  <a:pt x="110" y="382"/>
                  <a:pt x="109" y="383"/>
                </a:cubicBezTo>
                <a:cubicBezTo>
                  <a:pt x="109" y="383"/>
                  <a:pt x="108" y="384"/>
                  <a:pt x="107" y="384"/>
                </a:cubicBezTo>
                <a:cubicBezTo>
                  <a:pt x="105" y="384"/>
                  <a:pt x="102" y="383"/>
                  <a:pt x="100" y="381"/>
                </a:cubicBezTo>
                <a:cubicBezTo>
                  <a:pt x="99" y="381"/>
                  <a:pt x="97" y="379"/>
                  <a:pt x="95" y="376"/>
                </a:cubicBezTo>
                <a:cubicBezTo>
                  <a:pt x="94" y="376"/>
                  <a:pt x="93" y="375"/>
                  <a:pt x="92" y="375"/>
                </a:cubicBezTo>
                <a:cubicBezTo>
                  <a:pt x="92" y="376"/>
                  <a:pt x="91" y="377"/>
                  <a:pt x="91" y="378"/>
                </a:cubicBezTo>
                <a:cubicBezTo>
                  <a:pt x="92" y="380"/>
                  <a:pt x="92" y="381"/>
                  <a:pt x="93" y="382"/>
                </a:cubicBezTo>
                <a:cubicBezTo>
                  <a:pt x="93" y="382"/>
                  <a:pt x="92" y="381"/>
                  <a:pt x="91" y="381"/>
                </a:cubicBezTo>
                <a:cubicBezTo>
                  <a:pt x="90" y="382"/>
                  <a:pt x="90" y="383"/>
                  <a:pt x="90" y="384"/>
                </a:cubicBezTo>
                <a:cubicBezTo>
                  <a:pt x="90" y="384"/>
                  <a:pt x="89" y="384"/>
                  <a:pt x="89" y="384"/>
                </a:cubicBezTo>
                <a:cubicBezTo>
                  <a:pt x="89" y="384"/>
                  <a:pt x="88" y="383"/>
                  <a:pt x="88" y="382"/>
                </a:cubicBezTo>
                <a:cubicBezTo>
                  <a:pt x="87" y="381"/>
                  <a:pt x="87" y="380"/>
                  <a:pt x="86" y="380"/>
                </a:cubicBezTo>
                <a:cubicBezTo>
                  <a:pt x="85" y="380"/>
                  <a:pt x="84" y="381"/>
                  <a:pt x="84" y="382"/>
                </a:cubicBezTo>
                <a:cubicBezTo>
                  <a:pt x="84" y="383"/>
                  <a:pt x="84" y="384"/>
                  <a:pt x="85" y="384"/>
                </a:cubicBezTo>
                <a:cubicBezTo>
                  <a:pt x="84" y="384"/>
                  <a:pt x="83" y="384"/>
                  <a:pt x="82" y="384"/>
                </a:cubicBezTo>
                <a:cubicBezTo>
                  <a:pt x="81" y="384"/>
                  <a:pt x="80" y="384"/>
                  <a:pt x="80" y="385"/>
                </a:cubicBezTo>
                <a:cubicBezTo>
                  <a:pt x="79" y="386"/>
                  <a:pt x="79" y="387"/>
                  <a:pt x="80" y="388"/>
                </a:cubicBezTo>
                <a:cubicBezTo>
                  <a:pt x="81" y="389"/>
                  <a:pt x="83" y="390"/>
                  <a:pt x="84" y="391"/>
                </a:cubicBezTo>
                <a:cubicBezTo>
                  <a:pt x="83" y="391"/>
                  <a:pt x="82" y="391"/>
                  <a:pt x="81" y="392"/>
                </a:cubicBezTo>
                <a:cubicBezTo>
                  <a:pt x="80" y="391"/>
                  <a:pt x="79" y="390"/>
                  <a:pt x="77" y="388"/>
                </a:cubicBezTo>
                <a:cubicBezTo>
                  <a:pt x="77" y="387"/>
                  <a:pt x="76" y="386"/>
                  <a:pt x="75" y="387"/>
                </a:cubicBezTo>
                <a:cubicBezTo>
                  <a:pt x="74" y="387"/>
                  <a:pt x="74" y="389"/>
                  <a:pt x="74" y="390"/>
                </a:cubicBezTo>
                <a:cubicBezTo>
                  <a:pt x="74" y="391"/>
                  <a:pt x="75" y="392"/>
                  <a:pt x="75" y="393"/>
                </a:cubicBezTo>
                <a:cubicBezTo>
                  <a:pt x="74" y="393"/>
                  <a:pt x="72" y="393"/>
                  <a:pt x="71" y="393"/>
                </a:cubicBezTo>
                <a:cubicBezTo>
                  <a:pt x="70" y="393"/>
                  <a:pt x="69" y="392"/>
                  <a:pt x="68" y="393"/>
                </a:cubicBezTo>
                <a:cubicBezTo>
                  <a:pt x="68" y="394"/>
                  <a:pt x="68" y="396"/>
                  <a:pt x="69" y="396"/>
                </a:cubicBezTo>
                <a:cubicBezTo>
                  <a:pt x="72" y="400"/>
                  <a:pt x="77" y="401"/>
                  <a:pt x="81" y="399"/>
                </a:cubicBezTo>
                <a:cubicBezTo>
                  <a:pt x="84" y="402"/>
                  <a:pt x="88" y="402"/>
                  <a:pt x="92" y="400"/>
                </a:cubicBezTo>
                <a:cubicBezTo>
                  <a:pt x="93" y="400"/>
                  <a:pt x="93" y="399"/>
                  <a:pt x="93" y="399"/>
                </a:cubicBezTo>
                <a:cubicBezTo>
                  <a:pt x="95" y="400"/>
                  <a:pt x="97" y="400"/>
                  <a:pt x="98" y="400"/>
                </a:cubicBezTo>
                <a:cubicBezTo>
                  <a:pt x="99" y="400"/>
                  <a:pt x="99" y="400"/>
                  <a:pt x="99" y="400"/>
                </a:cubicBezTo>
                <a:cubicBezTo>
                  <a:pt x="99" y="400"/>
                  <a:pt x="99" y="401"/>
                  <a:pt x="100" y="401"/>
                </a:cubicBezTo>
                <a:cubicBezTo>
                  <a:pt x="100" y="401"/>
                  <a:pt x="100" y="402"/>
                  <a:pt x="100" y="402"/>
                </a:cubicBezTo>
                <a:cubicBezTo>
                  <a:pt x="109" y="402"/>
                  <a:pt x="109" y="402"/>
                  <a:pt x="109" y="402"/>
                </a:cubicBezTo>
                <a:cubicBezTo>
                  <a:pt x="109" y="402"/>
                  <a:pt x="110" y="401"/>
                  <a:pt x="111" y="401"/>
                </a:cubicBezTo>
                <a:cubicBezTo>
                  <a:pt x="111" y="401"/>
                  <a:pt x="112" y="399"/>
                  <a:pt x="112" y="398"/>
                </a:cubicBezTo>
                <a:cubicBezTo>
                  <a:pt x="111" y="397"/>
                  <a:pt x="110" y="397"/>
                  <a:pt x="109" y="397"/>
                </a:cubicBezTo>
                <a:cubicBezTo>
                  <a:pt x="109" y="397"/>
                  <a:pt x="109" y="397"/>
                  <a:pt x="108" y="397"/>
                </a:cubicBezTo>
                <a:cubicBezTo>
                  <a:pt x="109" y="396"/>
                  <a:pt x="109" y="396"/>
                  <a:pt x="110" y="396"/>
                </a:cubicBezTo>
                <a:cubicBezTo>
                  <a:pt x="111" y="395"/>
                  <a:pt x="113" y="394"/>
                  <a:pt x="116" y="393"/>
                </a:cubicBezTo>
                <a:cubicBezTo>
                  <a:pt x="117" y="393"/>
                  <a:pt x="118" y="393"/>
                  <a:pt x="119" y="392"/>
                </a:cubicBezTo>
                <a:cubicBezTo>
                  <a:pt x="119" y="390"/>
                  <a:pt x="118" y="389"/>
                  <a:pt x="117" y="389"/>
                </a:cubicBezTo>
                <a:close/>
                <a:moveTo>
                  <a:pt x="87" y="395"/>
                </a:moveTo>
                <a:cubicBezTo>
                  <a:pt x="87" y="394"/>
                  <a:pt x="87" y="394"/>
                  <a:pt x="88" y="393"/>
                </a:cubicBezTo>
                <a:cubicBezTo>
                  <a:pt x="88" y="394"/>
                  <a:pt x="89" y="395"/>
                  <a:pt x="89" y="396"/>
                </a:cubicBezTo>
                <a:cubicBezTo>
                  <a:pt x="88" y="395"/>
                  <a:pt x="87" y="395"/>
                  <a:pt x="87" y="395"/>
                </a:cubicBezTo>
                <a:close/>
                <a:moveTo>
                  <a:pt x="87" y="392"/>
                </a:moveTo>
                <a:cubicBezTo>
                  <a:pt x="87" y="392"/>
                  <a:pt x="87" y="391"/>
                  <a:pt x="88" y="391"/>
                </a:cubicBezTo>
                <a:cubicBezTo>
                  <a:pt x="88" y="391"/>
                  <a:pt x="89" y="392"/>
                  <a:pt x="89" y="393"/>
                </a:cubicBezTo>
                <a:cubicBezTo>
                  <a:pt x="88" y="392"/>
                  <a:pt x="87" y="392"/>
                  <a:pt x="87" y="392"/>
                </a:cubicBezTo>
                <a:close/>
                <a:moveTo>
                  <a:pt x="88" y="391"/>
                </a:moveTo>
                <a:cubicBezTo>
                  <a:pt x="88" y="391"/>
                  <a:pt x="89" y="392"/>
                  <a:pt x="89" y="393"/>
                </a:cubicBezTo>
                <a:cubicBezTo>
                  <a:pt x="88" y="392"/>
                  <a:pt x="87" y="392"/>
                  <a:pt x="87" y="392"/>
                </a:cubicBezTo>
                <a:cubicBezTo>
                  <a:pt x="87" y="392"/>
                  <a:pt x="87" y="391"/>
                  <a:pt x="88" y="391"/>
                </a:cubicBezTo>
                <a:close/>
                <a:moveTo>
                  <a:pt x="54" y="389"/>
                </a:moveTo>
                <a:cubicBezTo>
                  <a:pt x="52" y="388"/>
                  <a:pt x="50" y="388"/>
                  <a:pt x="48" y="388"/>
                </a:cubicBezTo>
                <a:cubicBezTo>
                  <a:pt x="48" y="387"/>
                  <a:pt x="49" y="386"/>
                  <a:pt x="49" y="385"/>
                </a:cubicBezTo>
                <a:cubicBezTo>
                  <a:pt x="50" y="384"/>
                  <a:pt x="50" y="383"/>
                  <a:pt x="49" y="382"/>
                </a:cubicBezTo>
                <a:cubicBezTo>
                  <a:pt x="48" y="382"/>
                  <a:pt x="47" y="382"/>
                  <a:pt x="46" y="383"/>
                </a:cubicBezTo>
                <a:cubicBezTo>
                  <a:pt x="46" y="383"/>
                  <a:pt x="45" y="384"/>
                  <a:pt x="44" y="384"/>
                </a:cubicBezTo>
                <a:cubicBezTo>
                  <a:pt x="42" y="384"/>
                  <a:pt x="39" y="383"/>
                  <a:pt x="37" y="381"/>
                </a:cubicBezTo>
                <a:cubicBezTo>
                  <a:pt x="36" y="381"/>
                  <a:pt x="34" y="379"/>
                  <a:pt x="32" y="376"/>
                </a:cubicBezTo>
                <a:cubicBezTo>
                  <a:pt x="31" y="376"/>
                  <a:pt x="30" y="375"/>
                  <a:pt x="29" y="375"/>
                </a:cubicBezTo>
                <a:cubicBezTo>
                  <a:pt x="29" y="376"/>
                  <a:pt x="28" y="377"/>
                  <a:pt x="28" y="378"/>
                </a:cubicBezTo>
                <a:cubicBezTo>
                  <a:pt x="29" y="380"/>
                  <a:pt x="29" y="381"/>
                  <a:pt x="30" y="382"/>
                </a:cubicBezTo>
                <a:cubicBezTo>
                  <a:pt x="30" y="382"/>
                  <a:pt x="29" y="381"/>
                  <a:pt x="28" y="381"/>
                </a:cubicBezTo>
                <a:cubicBezTo>
                  <a:pt x="27" y="382"/>
                  <a:pt x="27" y="383"/>
                  <a:pt x="27" y="384"/>
                </a:cubicBezTo>
                <a:cubicBezTo>
                  <a:pt x="27" y="384"/>
                  <a:pt x="26" y="384"/>
                  <a:pt x="26" y="384"/>
                </a:cubicBezTo>
                <a:cubicBezTo>
                  <a:pt x="26" y="384"/>
                  <a:pt x="25" y="383"/>
                  <a:pt x="25" y="382"/>
                </a:cubicBezTo>
                <a:cubicBezTo>
                  <a:pt x="24" y="381"/>
                  <a:pt x="24" y="380"/>
                  <a:pt x="23" y="380"/>
                </a:cubicBezTo>
                <a:cubicBezTo>
                  <a:pt x="22" y="380"/>
                  <a:pt x="21" y="381"/>
                  <a:pt x="21" y="382"/>
                </a:cubicBezTo>
                <a:cubicBezTo>
                  <a:pt x="21" y="383"/>
                  <a:pt x="21" y="384"/>
                  <a:pt x="22" y="384"/>
                </a:cubicBezTo>
                <a:cubicBezTo>
                  <a:pt x="21" y="384"/>
                  <a:pt x="20" y="384"/>
                  <a:pt x="19" y="384"/>
                </a:cubicBezTo>
                <a:cubicBezTo>
                  <a:pt x="18" y="384"/>
                  <a:pt x="17" y="384"/>
                  <a:pt x="16" y="385"/>
                </a:cubicBezTo>
                <a:cubicBezTo>
                  <a:pt x="16" y="386"/>
                  <a:pt x="16" y="387"/>
                  <a:pt x="17" y="388"/>
                </a:cubicBezTo>
                <a:cubicBezTo>
                  <a:pt x="18" y="389"/>
                  <a:pt x="20" y="390"/>
                  <a:pt x="21" y="391"/>
                </a:cubicBezTo>
                <a:cubicBezTo>
                  <a:pt x="20" y="391"/>
                  <a:pt x="19" y="391"/>
                  <a:pt x="18" y="392"/>
                </a:cubicBezTo>
                <a:cubicBezTo>
                  <a:pt x="17" y="391"/>
                  <a:pt x="16" y="390"/>
                  <a:pt x="14" y="388"/>
                </a:cubicBezTo>
                <a:cubicBezTo>
                  <a:pt x="13" y="387"/>
                  <a:pt x="13" y="386"/>
                  <a:pt x="12" y="387"/>
                </a:cubicBezTo>
                <a:cubicBezTo>
                  <a:pt x="11" y="387"/>
                  <a:pt x="11" y="389"/>
                  <a:pt x="11" y="390"/>
                </a:cubicBezTo>
                <a:cubicBezTo>
                  <a:pt x="11" y="391"/>
                  <a:pt x="12" y="392"/>
                  <a:pt x="12" y="393"/>
                </a:cubicBezTo>
                <a:cubicBezTo>
                  <a:pt x="11" y="393"/>
                  <a:pt x="9" y="393"/>
                  <a:pt x="8" y="393"/>
                </a:cubicBezTo>
                <a:cubicBezTo>
                  <a:pt x="7" y="393"/>
                  <a:pt x="6" y="392"/>
                  <a:pt x="5" y="393"/>
                </a:cubicBezTo>
                <a:cubicBezTo>
                  <a:pt x="5" y="394"/>
                  <a:pt x="5" y="396"/>
                  <a:pt x="6" y="396"/>
                </a:cubicBezTo>
                <a:cubicBezTo>
                  <a:pt x="9" y="400"/>
                  <a:pt x="13" y="401"/>
                  <a:pt x="17" y="399"/>
                </a:cubicBezTo>
                <a:cubicBezTo>
                  <a:pt x="21" y="402"/>
                  <a:pt x="25" y="402"/>
                  <a:pt x="29" y="400"/>
                </a:cubicBezTo>
                <a:cubicBezTo>
                  <a:pt x="30" y="400"/>
                  <a:pt x="30" y="399"/>
                  <a:pt x="30" y="399"/>
                </a:cubicBezTo>
                <a:cubicBezTo>
                  <a:pt x="32" y="400"/>
                  <a:pt x="33" y="400"/>
                  <a:pt x="35" y="400"/>
                </a:cubicBezTo>
                <a:cubicBezTo>
                  <a:pt x="36" y="400"/>
                  <a:pt x="36" y="400"/>
                  <a:pt x="36" y="400"/>
                </a:cubicBezTo>
                <a:cubicBezTo>
                  <a:pt x="36" y="400"/>
                  <a:pt x="36" y="401"/>
                  <a:pt x="37" y="401"/>
                </a:cubicBezTo>
                <a:cubicBezTo>
                  <a:pt x="37" y="401"/>
                  <a:pt x="37" y="402"/>
                  <a:pt x="37" y="402"/>
                </a:cubicBezTo>
                <a:cubicBezTo>
                  <a:pt x="46" y="402"/>
                  <a:pt x="46" y="402"/>
                  <a:pt x="46" y="402"/>
                </a:cubicBezTo>
                <a:cubicBezTo>
                  <a:pt x="46" y="402"/>
                  <a:pt x="47" y="401"/>
                  <a:pt x="48" y="401"/>
                </a:cubicBezTo>
                <a:cubicBezTo>
                  <a:pt x="48" y="401"/>
                  <a:pt x="49" y="399"/>
                  <a:pt x="49" y="398"/>
                </a:cubicBezTo>
                <a:cubicBezTo>
                  <a:pt x="48" y="397"/>
                  <a:pt x="47" y="397"/>
                  <a:pt x="46" y="397"/>
                </a:cubicBezTo>
                <a:cubicBezTo>
                  <a:pt x="46" y="397"/>
                  <a:pt x="46" y="397"/>
                  <a:pt x="45" y="397"/>
                </a:cubicBezTo>
                <a:cubicBezTo>
                  <a:pt x="46" y="396"/>
                  <a:pt x="46" y="396"/>
                  <a:pt x="47" y="396"/>
                </a:cubicBezTo>
                <a:cubicBezTo>
                  <a:pt x="48" y="395"/>
                  <a:pt x="50" y="394"/>
                  <a:pt x="53" y="393"/>
                </a:cubicBezTo>
                <a:cubicBezTo>
                  <a:pt x="54" y="393"/>
                  <a:pt x="55" y="393"/>
                  <a:pt x="55" y="392"/>
                </a:cubicBezTo>
                <a:cubicBezTo>
                  <a:pt x="56" y="390"/>
                  <a:pt x="55" y="389"/>
                  <a:pt x="54" y="389"/>
                </a:cubicBezTo>
                <a:close/>
                <a:moveTo>
                  <a:pt x="24" y="395"/>
                </a:moveTo>
                <a:cubicBezTo>
                  <a:pt x="24" y="394"/>
                  <a:pt x="24" y="394"/>
                  <a:pt x="25" y="393"/>
                </a:cubicBezTo>
                <a:cubicBezTo>
                  <a:pt x="25" y="394"/>
                  <a:pt x="26" y="395"/>
                  <a:pt x="26" y="396"/>
                </a:cubicBezTo>
                <a:cubicBezTo>
                  <a:pt x="25" y="395"/>
                  <a:pt x="24" y="395"/>
                  <a:pt x="24" y="395"/>
                </a:cubicBezTo>
                <a:close/>
                <a:moveTo>
                  <a:pt x="24" y="392"/>
                </a:moveTo>
                <a:cubicBezTo>
                  <a:pt x="24" y="392"/>
                  <a:pt x="24" y="391"/>
                  <a:pt x="25" y="391"/>
                </a:cubicBezTo>
                <a:cubicBezTo>
                  <a:pt x="25" y="391"/>
                  <a:pt x="26" y="392"/>
                  <a:pt x="26" y="393"/>
                </a:cubicBezTo>
                <a:cubicBezTo>
                  <a:pt x="25" y="392"/>
                  <a:pt x="24" y="392"/>
                  <a:pt x="24" y="392"/>
                </a:cubicBezTo>
                <a:close/>
                <a:moveTo>
                  <a:pt x="25" y="391"/>
                </a:moveTo>
                <a:cubicBezTo>
                  <a:pt x="25" y="391"/>
                  <a:pt x="26" y="392"/>
                  <a:pt x="26" y="393"/>
                </a:cubicBezTo>
                <a:cubicBezTo>
                  <a:pt x="25" y="392"/>
                  <a:pt x="24" y="392"/>
                  <a:pt x="24" y="392"/>
                </a:cubicBezTo>
                <a:cubicBezTo>
                  <a:pt x="24" y="392"/>
                  <a:pt x="24" y="391"/>
                  <a:pt x="25" y="391"/>
                </a:cubicBezTo>
                <a:close/>
                <a:moveTo>
                  <a:pt x="357" y="392"/>
                </a:moveTo>
                <a:cubicBezTo>
                  <a:pt x="353" y="382"/>
                  <a:pt x="338" y="379"/>
                  <a:pt x="326" y="385"/>
                </a:cubicBezTo>
                <a:cubicBezTo>
                  <a:pt x="313" y="391"/>
                  <a:pt x="307" y="404"/>
                  <a:pt x="313" y="414"/>
                </a:cubicBezTo>
                <a:cubicBezTo>
                  <a:pt x="322" y="430"/>
                  <a:pt x="346" y="425"/>
                  <a:pt x="349" y="431"/>
                </a:cubicBezTo>
                <a:cubicBezTo>
                  <a:pt x="346" y="425"/>
                  <a:pt x="363" y="405"/>
                  <a:pt x="357" y="392"/>
                </a:cubicBezTo>
                <a:close/>
                <a:moveTo>
                  <a:pt x="328" y="390"/>
                </a:moveTo>
                <a:cubicBezTo>
                  <a:pt x="326" y="392"/>
                  <a:pt x="323" y="392"/>
                  <a:pt x="323" y="391"/>
                </a:cubicBezTo>
                <a:cubicBezTo>
                  <a:pt x="322" y="390"/>
                  <a:pt x="324" y="388"/>
                  <a:pt x="327" y="387"/>
                </a:cubicBezTo>
                <a:cubicBezTo>
                  <a:pt x="329" y="385"/>
                  <a:pt x="332" y="385"/>
                  <a:pt x="332" y="386"/>
                </a:cubicBezTo>
                <a:cubicBezTo>
                  <a:pt x="333" y="387"/>
                  <a:pt x="331" y="389"/>
                  <a:pt x="328" y="390"/>
                </a:cubicBezTo>
                <a:close/>
                <a:moveTo>
                  <a:pt x="305" y="391"/>
                </a:moveTo>
                <a:cubicBezTo>
                  <a:pt x="301" y="380"/>
                  <a:pt x="286" y="377"/>
                  <a:pt x="274" y="383"/>
                </a:cubicBezTo>
                <a:cubicBezTo>
                  <a:pt x="262" y="390"/>
                  <a:pt x="255" y="403"/>
                  <a:pt x="261" y="413"/>
                </a:cubicBezTo>
                <a:cubicBezTo>
                  <a:pt x="270" y="429"/>
                  <a:pt x="294" y="423"/>
                  <a:pt x="297" y="430"/>
                </a:cubicBezTo>
                <a:cubicBezTo>
                  <a:pt x="294" y="423"/>
                  <a:pt x="311" y="403"/>
                  <a:pt x="305" y="391"/>
                </a:cubicBezTo>
                <a:close/>
                <a:moveTo>
                  <a:pt x="277" y="389"/>
                </a:moveTo>
                <a:cubicBezTo>
                  <a:pt x="274" y="390"/>
                  <a:pt x="272" y="391"/>
                  <a:pt x="271" y="390"/>
                </a:cubicBezTo>
                <a:cubicBezTo>
                  <a:pt x="271" y="389"/>
                  <a:pt x="272" y="387"/>
                  <a:pt x="275" y="385"/>
                </a:cubicBezTo>
                <a:cubicBezTo>
                  <a:pt x="278" y="384"/>
                  <a:pt x="280" y="384"/>
                  <a:pt x="281" y="385"/>
                </a:cubicBezTo>
                <a:cubicBezTo>
                  <a:pt x="281" y="386"/>
                  <a:pt x="279" y="388"/>
                  <a:pt x="277" y="389"/>
                </a:cubicBezTo>
                <a:close/>
                <a:moveTo>
                  <a:pt x="409" y="393"/>
                </a:moveTo>
                <a:cubicBezTo>
                  <a:pt x="404" y="383"/>
                  <a:pt x="390" y="380"/>
                  <a:pt x="377" y="386"/>
                </a:cubicBezTo>
                <a:cubicBezTo>
                  <a:pt x="365" y="392"/>
                  <a:pt x="358" y="406"/>
                  <a:pt x="364" y="415"/>
                </a:cubicBezTo>
                <a:cubicBezTo>
                  <a:pt x="374" y="431"/>
                  <a:pt x="397" y="426"/>
                  <a:pt x="401" y="433"/>
                </a:cubicBezTo>
                <a:cubicBezTo>
                  <a:pt x="397" y="426"/>
                  <a:pt x="414" y="406"/>
                  <a:pt x="409" y="393"/>
                </a:cubicBezTo>
                <a:close/>
                <a:moveTo>
                  <a:pt x="380" y="392"/>
                </a:moveTo>
                <a:cubicBezTo>
                  <a:pt x="378" y="393"/>
                  <a:pt x="375" y="393"/>
                  <a:pt x="375" y="392"/>
                </a:cubicBezTo>
                <a:cubicBezTo>
                  <a:pt x="374" y="391"/>
                  <a:pt x="376" y="389"/>
                  <a:pt x="378" y="388"/>
                </a:cubicBezTo>
                <a:cubicBezTo>
                  <a:pt x="381" y="387"/>
                  <a:pt x="383" y="386"/>
                  <a:pt x="384" y="387"/>
                </a:cubicBezTo>
                <a:cubicBezTo>
                  <a:pt x="384" y="388"/>
                  <a:pt x="383" y="390"/>
                  <a:pt x="380" y="392"/>
                </a:cubicBezTo>
                <a:close/>
                <a:moveTo>
                  <a:pt x="369" y="316"/>
                </a:moveTo>
                <a:cubicBezTo>
                  <a:pt x="369" y="325"/>
                  <a:pt x="362" y="332"/>
                  <a:pt x="353" y="332"/>
                </a:cubicBezTo>
                <a:cubicBezTo>
                  <a:pt x="345" y="332"/>
                  <a:pt x="338" y="325"/>
                  <a:pt x="338" y="316"/>
                </a:cubicBezTo>
                <a:cubicBezTo>
                  <a:pt x="338" y="308"/>
                  <a:pt x="343" y="302"/>
                  <a:pt x="351" y="300"/>
                </a:cubicBezTo>
                <a:cubicBezTo>
                  <a:pt x="349" y="300"/>
                  <a:pt x="347" y="299"/>
                  <a:pt x="345" y="297"/>
                </a:cubicBezTo>
                <a:cubicBezTo>
                  <a:pt x="344" y="296"/>
                  <a:pt x="343" y="294"/>
                  <a:pt x="342" y="292"/>
                </a:cubicBezTo>
                <a:cubicBezTo>
                  <a:pt x="344" y="291"/>
                  <a:pt x="348" y="292"/>
                  <a:pt x="351" y="295"/>
                </a:cubicBezTo>
                <a:cubicBezTo>
                  <a:pt x="352" y="296"/>
                  <a:pt x="353" y="298"/>
                  <a:pt x="354" y="299"/>
                </a:cubicBezTo>
                <a:cubicBezTo>
                  <a:pt x="354" y="297"/>
                  <a:pt x="357" y="295"/>
                  <a:pt x="360" y="294"/>
                </a:cubicBezTo>
                <a:cubicBezTo>
                  <a:pt x="362" y="293"/>
                  <a:pt x="365" y="294"/>
                  <a:pt x="366" y="294"/>
                </a:cubicBezTo>
                <a:cubicBezTo>
                  <a:pt x="365" y="297"/>
                  <a:pt x="363" y="299"/>
                  <a:pt x="359" y="300"/>
                </a:cubicBezTo>
                <a:cubicBezTo>
                  <a:pt x="358" y="300"/>
                  <a:pt x="358" y="301"/>
                  <a:pt x="357" y="301"/>
                </a:cubicBezTo>
                <a:cubicBezTo>
                  <a:pt x="364" y="302"/>
                  <a:pt x="369" y="308"/>
                  <a:pt x="369" y="316"/>
                </a:cubicBezTo>
                <a:close/>
                <a:moveTo>
                  <a:pt x="228" y="316"/>
                </a:moveTo>
                <a:cubicBezTo>
                  <a:pt x="228" y="308"/>
                  <a:pt x="234" y="302"/>
                  <a:pt x="241" y="300"/>
                </a:cubicBezTo>
                <a:cubicBezTo>
                  <a:pt x="239" y="300"/>
                  <a:pt x="237" y="299"/>
                  <a:pt x="236" y="297"/>
                </a:cubicBezTo>
                <a:cubicBezTo>
                  <a:pt x="234" y="296"/>
                  <a:pt x="233" y="294"/>
                  <a:pt x="233" y="292"/>
                </a:cubicBezTo>
                <a:cubicBezTo>
                  <a:pt x="235" y="291"/>
                  <a:pt x="239" y="292"/>
                  <a:pt x="241" y="295"/>
                </a:cubicBezTo>
                <a:cubicBezTo>
                  <a:pt x="243" y="296"/>
                  <a:pt x="243" y="298"/>
                  <a:pt x="244" y="299"/>
                </a:cubicBezTo>
                <a:cubicBezTo>
                  <a:pt x="245" y="297"/>
                  <a:pt x="247" y="295"/>
                  <a:pt x="250" y="294"/>
                </a:cubicBezTo>
                <a:cubicBezTo>
                  <a:pt x="252" y="293"/>
                  <a:pt x="255" y="294"/>
                  <a:pt x="257" y="294"/>
                </a:cubicBezTo>
                <a:cubicBezTo>
                  <a:pt x="256" y="297"/>
                  <a:pt x="253" y="299"/>
                  <a:pt x="249" y="300"/>
                </a:cubicBezTo>
                <a:cubicBezTo>
                  <a:pt x="248" y="300"/>
                  <a:pt x="248" y="301"/>
                  <a:pt x="247" y="301"/>
                </a:cubicBezTo>
                <a:cubicBezTo>
                  <a:pt x="254" y="302"/>
                  <a:pt x="259" y="308"/>
                  <a:pt x="259" y="316"/>
                </a:cubicBezTo>
                <a:cubicBezTo>
                  <a:pt x="259" y="325"/>
                  <a:pt x="252" y="332"/>
                  <a:pt x="244" y="332"/>
                </a:cubicBezTo>
                <a:cubicBezTo>
                  <a:pt x="235" y="332"/>
                  <a:pt x="228" y="325"/>
                  <a:pt x="228" y="316"/>
                </a:cubicBezTo>
                <a:close/>
                <a:moveTo>
                  <a:pt x="296" y="316"/>
                </a:moveTo>
                <a:cubicBezTo>
                  <a:pt x="296" y="325"/>
                  <a:pt x="289" y="332"/>
                  <a:pt x="280" y="332"/>
                </a:cubicBezTo>
                <a:cubicBezTo>
                  <a:pt x="272" y="332"/>
                  <a:pt x="265" y="325"/>
                  <a:pt x="265" y="316"/>
                </a:cubicBezTo>
                <a:cubicBezTo>
                  <a:pt x="265" y="308"/>
                  <a:pt x="270" y="302"/>
                  <a:pt x="278" y="300"/>
                </a:cubicBezTo>
                <a:cubicBezTo>
                  <a:pt x="276" y="300"/>
                  <a:pt x="274" y="299"/>
                  <a:pt x="272" y="297"/>
                </a:cubicBezTo>
                <a:cubicBezTo>
                  <a:pt x="271" y="296"/>
                  <a:pt x="270" y="294"/>
                  <a:pt x="269" y="292"/>
                </a:cubicBezTo>
                <a:cubicBezTo>
                  <a:pt x="271" y="291"/>
                  <a:pt x="275" y="292"/>
                  <a:pt x="278" y="295"/>
                </a:cubicBezTo>
                <a:cubicBezTo>
                  <a:pt x="279" y="296"/>
                  <a:pt x="280" y="298"/>
                  <a:pt x="281" y="299"/>
                </a:cubicBezTo>
                <a:cubicBezTo>
                  <a:pt x="281" y="297"/>
                  <a:pt x="284" y="295"/>
                  <a:pt x="287" y="294"/>
                </a:cubicBezTo>
                <a:cubicBezTo>
                  <a:pt x="289" y="293"/>
                  <a:pt x="292" y="294"/>
                  <a:pt x="293" y="294"/>
                </a:cubicBezTo>
                <a:cubicBezTo>
                  <a:pt x="292" y="297"/>
                  <a:pt x="289" y="299"/>
                  <a:pt x="286" y="300"/>
                </a:cubicBezTo>
                <a:cubicBezTo>
                  <a:pt x="285" y="300"/>
                  <a:pt x="284" y="301"/>
                  <a:pt x="284" y="301"/>
                </a:cubicBezTo>
                <a:cubicBezTo>
                  <a:pt x="291" y="302"/>
                  <a:pt x="296" y="308"/>
                  <a:pt x="296" y="316"/>
                </a:cubicBezTo>
                <a:close/>
                <a:moveTo>
                  <a:pt x="333" y="316"/>
                </a:moveTo>
                <a:cubicBezTo>
                  <a:pt x="333" y="325"/>
                  <a:pt x="326" y="332"/>
                  <a:pt x="317" y="332"/>
                </a:cubicBezTo>
                <a:cubicBezTo>
                  <a:pt x="308" y="332"/>
                  <a:pt x="301" y="325"/>
                  <a:pt x="301" y="316"/>
                </a:cubicBezTo>
                <a:cubicBezTo>
                  <a:pt x="301" y="308"/>
                  <a:pt x="307" y="302"/>
                  <a:pt x="314" y="300"/>
                </a:cubicBezTo>
                <a:cubicBezTo>
                  <a:pt x="312" y="300"/>
                  <a:pt x="310" y="299"/>
                  <a:pt x="309" y="297"/>
                </a:cubicBezTo>
                <a:cubicBezTo>
                  <a:pt x="307" y="296"/>
                  <a:pt x="306" y="294"/>
                  <a:pt x="306" y="292"/>
                </a:cubicBezTo>
                <a:cubicBezTo>
                  <a:pt x="308" y="291"/>
                  <a:pt x="312" y="292"/>
                  <a:pt x="315" y="295"/>
                </a:cubicBezTo>
                <a:cubicBezTo>
                  <a:pt x="316" y="296"/>
                  <a:pt x="317" y="298"/>
                  <a:pt x="317" y="299"/>
                </a:cubicBezTo>
                <a:cubicBezTo>
                  <a:pt x="318" y="297"/>
                  <a:pt x="320" y="295"/>
                  <a:pt x="323" y="294"/>
                </a:cubicBezTo>
                <a:cubicBezTo>
                  <a:pt x="326" y="293"/>
                  <a:pt x="328" y="294"/>
                  <a:pt x="330" y="294"/>
                </a:cubicBezTo>
                <a:cubicBezTo>
                  <a:pt x="329" y="297"/>
                  <a:pt x="326" y="299"/>
                  <a:pt x="322" y="300"/>
                </a:cubicBezTo>
                <a:cubicBezTo>
                  <a:pt x="322" y="300"/>
                  <a:pt x="321" y="301"/>
                  <a:pt x="320" y="301"/>
                </a:cubicBezTo>
                <a:cubicBezTo>
                  <a:pt x="327" y="302"/>
                  <a:pt x="333" y="308"/>
                  <a:pt x="333" y="316"/>
                </a:cubicBezTo>
                <a:close/>
                <a:moveTo>
                  <a:pt x="406" y="316"/>
                </a:moveTo>
                <a:cubicBezTo>
                  <a:pt x="406" y="325"/>
                  <a:pt x="399" y="332"/>
                  <a:pt x="390" y="332"/>
                </a:cubicBezTo>
                <a:cubicBezTo>
                  <a:pt x="381" y="332"/>
                  <a:pt x="374" y="325"/>
                  <a:pt x="374" y="316"/>
                </a:cubicBezTo>
                <a:cubicBezTo>
                  <a:pt x="374" y="308"/>
                  <a:pt x="380" y="302"/>
                  <a:pt x="387" y="300"/>
                </a:cubicBezTo>
                <a:cubicBezTo>
                  <a:pt x="386" y="300"/>
                  <a:pt x="384" y="299"/>
                  <a:pt x="382" y="297"/>
                </a:cubicBezTo>
                <a:cubicBezTo>
                  <a:pt x="381" y="296"/>
                  <a:pt x="380" y="294"/>
                  <a:pt x="379" y="292"/>
                </a:cubicBezTo>
                <a:cubicBezTo>
                  <a:pt x="381" y="291"/>
                  <a:pt x="385" y="292"/>
                  <a:pt x="388" y="295"/>
                </a:cubicBezTo>
                <a:cubicBezTo>
                  <a:pt x="389" y="296"/>
                  <a:pt x="390" y="298"/>
                  <a:pt x="390" y="299"/>
                </a:cubicBezTo>
                <a:cubicBezTo>
                  <a:pt x="391" y="297"/>
                  <a:pt x="393" y="295"/>
                  <a:pt x="396" y="294"/>
                </a:cubicBezTo>
                <a:cubicBezTo>
                  <a:pt x="399" y="293"/>
                  <a:pt x="401" y="294"/>
                  <a:pt x="403" y="294"/>
                </a:cubicBezTo>
                <a:cubicBezTo>
                  <a:pt x="402" y="297"/>
                  <a:pt x="399" y="299"/>
                  <a:pt x="395" y="300"/>
                </a:cubicBezTo>
                <a:cubicBezTo>
                  <a:pt x="395" y="300"/>
                  <a:pt x="394" y="301"/>
                  <a:pt x="394" y="301"/>
                </a:cubicBezTo>
                <a:cubicBezTo>
                  <a:pt x="401" y="302"/>
                  <a:pt x="406" y="308"/>
                  <a:pt x="406" y="316"/>
                </a:cubicBezTo>
                <a:close/>
                <a:moveTo>
                  <a:pt x="259" y="358"/>
                </a:moveTo>
                <a:cubicBezTo>
                  <a:pt x="259" y="367"/>
                  <a:pt x="252" y="374"/>
                  <a:pt x="244" y="374"/>
                </a:cubicBezTo>
                <a:cubicBezTo>
                  <a:pt x="235" y="374"/>
                  <a:pt x="228" y="367"/>
                  <a:pt x="228" y="358"/>
                </a:cubicBezTo>
                <a:cubicBezTo>
                  <a:pt x="228" y="350"/>
                  <a:pt x="234" y="344"/>
                  <a:pt x="241" y="343"/>
                </a:cubicBezTo>
                <a:cubicBezTo>
                  <a:pt x="239" y="342"/>
                  <a:pt x="237" y="341"/>
                  <a:pt x="236" y="339"/>
                </a:cubicBezTo>
                <a:cubicBezTo>
                  <a:pt x="234" y="338"/>
                  <a:pt x="233" y="336"/>
                  <a:pt x="233" y="335"/>
                </a:cubicBezTo>
                <a:cubicBezTo>
                  <a:pt x="235" y="333"/>
                  <a:pt x="239" y="334"/>
                  <a:pt x="241" y="337"/>
                </a:cubicBezTo>
                <a:cubicBezTo>
                  <a:pt x="243" y="339"/>
                  <a:pt x="243" y="340"/>
                  <a:pt x="244" y="341"/>
                </a:cubicBezTo>
                <a:cubicBezTo>
                  <a:pt x="245" y="339"/>
                  <a:pt x="247" y="337"/>
                  <a:pt x="250" y="337"/>
                </a:cubicBezTo>
                <a:cubicBezTo>
                  <a:pt x="252" y="336"/>
                  <a:pt x="255" y="336"/>
                  <a:pt x="257" y="337"/>
                </a:cubicBezTo>
                <a:cubicBezTo>
                  <a:pt x="256" y="339"/>
                  <a:pt x="253" y="342"/>
                  <a:pt x="249" y="343"/>
                </a:cubicBezTo>
                <a:cubicBezTo>
                  <a:pt x="248" y="343"/>
                  <a:pt x="248" y="343"/>
                  <a:pt x="247" y="343"/>
                </a:cubicBezTo>
                <a:cubicBezTo>
                  <a:pt x="254" y="345"/>
                  <a:pt x="259" y="351"/>
                  <a:pt x="259" y="358"/>
                </a:cubicBezTo>
                <a:close/>
                <a:moveTo>
                  <a:pt x="278" y="343"/>
                </a:moveTo>
                <a:cubicBezTo>
                  <a:pt x="276" y="342"/>
                  <a:pt x="274" y="341"/>
                  <a:pt x="272" y="339"/>
                </a:cubicBezTo>
                <a:cubicBezTo>
                  <a:pt x="271" y="338"/>
                  <a:pt x="270" y="336"/>
                  <a:pt x="269" y="335"/>
                </a:cubicBezTo>
                <a:cubicBezTo>
                  <a:pt x="271" y="333"/>
                  <a:pt x="275" y="334"/>
                  <a:pt x="278" y="337"/>
                </a:cubicBezTo>
                <a:cubicBezTo>
                  <a:pt x="279" y="339"/>
                  <a:pt x="280" y="340"/>
                  <a:pt x="281" y="341"/>
                </a:cubicBezTo>
                <a:cubicBezTo>
                  <a:pt x="281" y="339"/>
                  <a:pt x="284" y="337"/>
                  <a:pt x="287" y="337"/>
                </a:cubicBezTo>
                <a:cubicBezTo>
                  <a:pt x="289" y="336"/>
                  <a:pt x="292" y="336"/>
                  <a:pt x="293" y="337"/>
                </a:cubicBezTo>
                <a:cubicBezTo>
                  <a:pt x="292" y="339"/>
                  <a:pt x="289" y="342"/>
                  <a:pt x="286" y="343"/>
                </a:cubicBezTo>
                <a:cubicBezTo>
                  <a:pt x="285" y="343"/>
                  <a:pt x="284" y="343"/>
                  <a:pt x="284" y="343"/>
                </a:cubicBezTo>
                <a:cubicBezTo>
                  <a:pt x="291" y="345"/>
                  <a:pt x="296" y="351"/>
                  <a:pt x="296" y="358"/>
                </a:cubicBezTo>
                <a:cubicBezTo>
                  <a:pt x="296" y="367"/>
                  <a:pt x="289" y="374"/>
                  <a:pt x="280" y="374"/>
                </a:cubicBezTo>
                <a:cubicBezTo>
                  <a:pt x="272" y="374"/>
                  <a:pt x="265" y="367"/>
                  <a:pt x="265" y="358"/>
                </a:cubicBezTo>
                <a:cubicBezTo>
                  <a:pt x="265" y="350"/>
                  <a:pt x="270" y="344"/>
                  <a:pt x="278" y="343"/>
                </a:cubicBezTo>
                <a:close/>
                <a:moveTo>
                  <a:pt x="314" y="343"/>
                </a:moveTo>
                <a:cubicBezTo>
                  <a:pt x="312" y="342"/>
                  <a:pt x="310" y="341"/>
                  <a:pt x="309" y="339"/>
                </a:cubicBezTo>
                <a:cubicBezTo>
                  <a:pt x="307" y="338"/>
                  <a:pt x="306" y="336"/>
                  <a:pt x="306" y="335"/>
                </a:cubicBezTo>
                <a:cubicBezTo>
                  <a:pt x="308" y="333"/>
                  <a:pt x="312" y="334"/>
                  <a:pt x="315" y="337"/>
                </a:cubicBezTo>
                <a:cubicBezTo>
                  <a:pt x="316" y="339"/>
                  <a:pt x="317" y="340"/>
                  <a:pt x="317" y="341"/>
                </a:cubicBezTo>
                <a:cubicBezTo>
                  <a:pt x="318" y="339"/>
                  <a:pt x="320" y="337"/>
                  <a:pt x="323" y="337"/>
                </a:cubicBezTo>
                <a:cubicBezTo>
                  <a:pt x="326" y="336"/>
                  <a:pt x="328" y="336"/>
                  <a:pt x="330" y="337"/>
                </a:cubicBezTo>
                <a:cubicBezTo>
                  <a:pt x="329" y="339"/>
                  <a:pt x="326" y="342"/>
                  <a:pt x="322" y="343"/>
                </a:cubicBezTo>
                <a:cubicBezTo>
                  <a:pt x="322" y="343"/>
                  <a:pt x="321" y="343"/>
                  <a:pt x="320" y="343"/>
                </a:cubicBezTo>
                <a:cubicBezTo>
                  <a:pt x="327" y="345"/>
                  <a:pt x="333" y="351"/>
                  <a:pt x="333" y="358"/>
                </a:cubicBezTo>
                <a:cubicBezTo>
                  <a:pt x="333" y="367"/>
                  <a:pt x="326" y="374"/>
                  <a:pt x="317" y="374"/>
                </a:cubicBezTo>
                <a:cubicBezTo>
                  <a:pt x="308" y="374"/>
                  <a:pt x="301" y="367"/>
                  <a:pt x="301" y="358"/>
                </a:cubicBezTo>
                <a:cubicBezTo>
                  <a:pt x="301" y="350"/>
                  <a:pt x="307" y="344"/>
                  <a:pt x="314" y="343"/>
                </a:cubicBezTo>
                <a:close/>
                <a:moveTo>
                  <a:pt x="351" y="343"/>
                </a:moveTo>
                <a:cubicBezTo>
                  <a:pt x="349" y="342"/>
                  <a:pt x="347" y="341"/>
                  <a:pt x="345" y="339"/>
                </a:cubicBezTo>
                <a:cubicBezTo>
                  <a:pt x="344" y="338"/>
                  <a:pt x="343" y="336"/>
                  <a:pt x="342" y="335"/>
                </a:cubicBezTo>
                <a:cubicBezTo>
                  <a:pt x="344" y="333"/>
                  <a:pt x="348" y="334"/>
                  <a:pt x="351" y="337"/>
                </a:cubicBezTo>
                <a:cubicBezTo>
                  <a:pt x="352" y="339"/>
                  <a:pt x="353" y="340"/>
                  <a:pt x="354" y="341"/>
                </a:cubicBezTo>
                <a:cubicBezTo>
                  <a:pt x="354" y="339"/>
                  <a:pt x="357" y="337"/>
                  <a:pt x="360" y="337"/>
                </a:cubicBezTo>
                <a:cubicBezTo>
                  <a:pt x="362" y="336"/>
                  <a:pt x="365" y="336"/>
                  <a:pt x="366" y="337"/>
                </a:cubicBezTo>
                <a:cubicBezTo>
                  <a:pt x="365" y="339"/>
                  <a:pt x="363" y="342"/>
                  <a:pt x="359" y="343"/>
                </a:cubicBezTo>
                <a:cubicBezTo>
                  <a:pt x="358" y="343"/>
                  <a:pt x="358" y="343"/>
                  <a:pt x="357" y="343"/>
                </a:cubicBezTo>
                <a:cubicBezTo>
                  <a:pt x="364" y="345"/>
                  <a:pt x="369" y="351"/>
                  <a:pt x="369" y="358"/>
                </a:cubicBezTo>
                <a:cubicBezTo>
                  <a:pt x="369" y="367"/>
                  <a:pt x="362" y="374"/>
                  <a:pt x="353" y="374"/>
                </a:cubicBezTo>
                <a:cubicBezTo>
                  <a:pt x="345" y="374"/>
                  <a:pt x="338" y="367"/>
                  <a:pt x="338" y="358"/>
                </a:cubicBezTo>
                <a:cubicBezTo>
                  <a:pt x="338" y="350"/>
                  <a:pt x="343" y="344"/>
                  <a:pt x="351" y="343"/>
                </a:cubicBezTo>
                <a:close/>
                <a:moveTo>
                  <a:pt x="387" y="343"/>
                </a:moveTo>
                <a:cubicBezTo>
                  <a:pt x="386" y="342"/>
                  <a:pt x="384" y="341"/>
                  <a:pt x="382" y="339"/>
                </a:cubicBezTo>
                <a:cubicBezTo>
                  <a:pt x="381" y="338"/>
                  <a:pt x="380" y="336"/>
                  <a:pt x="379" y="335"/>
                </a:cubicBezTo>
                <a:cubicBezTo>
                  <a:pt x="381" y="333"/>
                  <a:pt x="385" y="334"/>
                  <a:pt x="388" y="337"/>
                </a:cubicBezTo>
                <a:cubicBezTo>
                  <a:pt x="389" y="339"/>
                  <a:pt x="390" y="340"/>
                  <a:pt x="390" y="341"/>
                </a:cubicBezTo>
                <a:cubicBezTo>
                  <a:pt x="391" y="339"/>
                  <a:pt x="393" y="337"/>
                  <a:pt x="396" y="337"/>
                </a:cubicBezTo>
                <a:cubicBezTo>
                  <a:pt x="399" y="336"/>
                  <a:pt x="401" y="336"/>
                  <a:pt x="403" y="337"/>
                </a:cubicBezTo>
                <a:cubicBezTo>
                  <a:pt x="402" y="339"/>
                  <a:pt x="399" y="342"/>
                  <a:pt x="395" y="343"/>
                </a:cubicBezTo>
                <a:cubicBezTo>
                  <a:pt x="395" y="343"/>
                  <a:pt x="394" y="343"/>
                  <a:pt x="394" y="343"/>
                </a:cubicBezTo>
                <a:cubicBezTo>
                  <a:pt x="401" y="345"/>
                  <a:pt x="406" y="351"/>
                  <a:pt x="406" y="358"/>
                </a:cubicBezTo>
                <a:cubicBezTo>
                  <a:pt x="406" y="367"/>
                  <a:pt x="399" y="374"/>
                  <a:pt x="390" y="374"/>
                </a:cubicBezTo>
                <a:cubicBezTo>
                  <a:pt x="381" y="374"/>
                  <a:pt x="374" y="367"/>
                  <a:pt x="374" y="358"/>
                </a:cubicBezTo>
                <a:cubicBezTo>
                  <a:pt x="374" y="350"/>
                  <a:pt x="380" y="344"/>
                  <a:pt x="387" y="343"/>
                </a:cubicBezTo>
                <a:close/>
                <a:moveTo>
                  <a:pt x="216" y="220"/>
                </a:moveTo>
                <a:cubicBezTo>
                  <a:pt x="216" y="220"/>
                  <a:pt x="216" y="220"/>
                  <a:pt x="216" y="220"/>
                </a:cubicBezTo>
                <a:cubicBezTo>
                  <a:pt x="217" y="219"/>
                  <a:pt x="218" y="217"/>
                  <a:pt x="218" y="216"/>
                </a:cubicBezTo>
                <a:cubicBezTo>
                  <a:pt x="216" y="211"/>
                  <a:pt x="216" y="211"/>
                  <a:pt x="216" y="211"/>
                </a:cubicBezTo>
                <a:cubicBezTo>
                  <a:pt x="216" y="209"/>
                  <a:pt x="214" y="208"/>
                  <a:pt x="213" y="207"/>
                </a:cubicBezTo>
                <a:cubicBezTo>
                  <a:pt x="213" y="207"/>
                  <a:pt x="213" y="207"/>
                  <a:pt x="213" y="207"/>
                </a:cubicBezTo>
                <a:cubicBezTo>
                  <a:pt x="211" y="207"/>
                  <a:pt x="209" y="206"/>
                  <a:pt x="207" y="205"/>
                </a:cubicBezTo>
                <a:cubicBezTo>
                  <a:pt x="206" y="206"/>
                  <a:pt x="205" y="207"/>
                  <a:pt x="204" y="208"/>
                </a:cubicBezTo>
                <a:cubicBezTo>
                  <a:pt x="200" y="209"/>
                  <a:pt x="196" y="206"/>
                  <a:pt x="195" y="202"/>
                </a:cubicBezTo>
                <a:cubicBezTo>
                  <a:pt x="194" y="199"/>
                  <a:pt x="196" y="195"/>
                  <a:pt x="199" y="193"/>
                </a:cubicBezTo>
                <a:cubicBezTo>
                  <a:pt x="198" y="192"/>
                  <a:pt x="197" y="191"/>
                  <a:pt x="197" y="190"/>
                </a:cubicBezTo>
                <a:cubicBezTo>
                  <a:pt x="196" y="186"/>
                  <a:pt x="198" y="182"/>
                  <a:pt x="202" y="180"/>
                </a:cubicBezTo>
                <a:cubicBezTo>
                  <a:pt x="206" y="180"/>
                  <a:pt x="210" y="181"/>
                  <a:pt x="211" y="185"/>
                </a:cubicBezTo>
                <a:cubicBezTo>
                  <a:pt x="211" y="185"/>
                  <a:pt x="211" y="185"/>
                  <a:pt x="211" y="185"/>
                </a:cubicBezTo>
                <a:cubicBezTo>
                  <a:pt x="211" y="185"/>
                  <a:pt x="211" y="185"/>
                  <a:pt x="211" y="185"/>
                </a:cubicBezTo>
                <a:cubicBezTo>
                  <a:pt x="211" y="181"/>
                  <a:pt x="213" y="178"/>
                  <a:pt x="217" y="177"/>
                </a:cubicBezTo>
                <a:cubicBezTo>
                  <a:pt x="221" y="176"/>
                  <a:pt x="225" y="178"/>
                  <a:pt x="226" y="182"/>
                </a:cubicBezTo>
                <a:cubicBezTo>
                  <a:pt x="226" y="183"/>
                  <a:pt x="226" y="184"/>
                  <a:pt x="226" y="185"/>
                </a:cubicBezTo>
                <a:cubicBezTo>
                  <a:pt x="229" y="185"/>
                  <a:pt x="233" y="187"/>
                  <a:pt x="234" y="191"/>
                </a:cubicBezTo>
                <a:cubicBezTo>
                  <a:pt x="235" y="195"/>
                  <a:pt x="232" y="199"/>
                  <a:pt x="228" y="200"/>
                </a:cubicBezTo>
                <a:cubicBezTo>
                  <a:pt x="227" y="200"/>
                  <a:pt x="226" y="200"/>
                  <a:pt x="225" y="200"/>
                </a:cubicBezTo>
                <a:cubicBezTo>
                  <a:pt x="224" y="202"/>
                  <a:pt x="223" y="204"/>
                  <a:pt x="221" y="205"/>
                </a:cubicBezTo>
                <a:cubicBezTo>
                  <a:pt x="221" y="205"/>
                  <a:pt x="221" y="205"/>
                  <a:pt x="221" y="205"/>
                </a:cubicBezTo>
                <a:cubicBezTo>
                  <a:pt x="220" y="206"/>
                  <a:pt x="219" y="208"/>
                  <a:pt x="219" y="210"/>
                </a:cubicBezTo>
                <a:cubicBezTo>
                  <a:pt x="221" y="215"/>
                  <a:pt x="221" y="215"/>
                  <a:pt x="221" y="215"/>
                </a:cubicBezTo>
                <a:cubicBezTo>
                  <a:pt x="221" y="217"/>
                  <a:pt x="223" y="218"/>
                  <a:pt x="225" y="218"/>
                </a:cubicBezTo>
                <a:cubicBezTo>
                  <a:pt x="225" y="218"/>
                  <a:pt x="225" y="218"/>
                  <a:pt x="225" y="218"/>
                </a:cubicBezTo>
                <a:cubicBezTo>
                  <a:pt x="229" y="218"/>
                  <a:pt x="233" y="220"/>
                  <a:pt x="234" y="224"/>
                </a:cubicBezTo>
                <a:cubicBezTo>
                  <a:pt x="234" y="224"/>
                  <a:pt x="244" y="284"/>
                  <a:pt x="238" y="286"/>
                </a:cubicBezTo>
                <a:cubicBezTo>
                  <a:pt x="232" y="287"/>
                  <a:pt x="211" y="230"/>
                  <a:pt x="211" y="230"/>
                </a:cubicBezTo>
                <a:cubicBezTo>
                  <a:pt x="210" y="226"/>
                  <a:pt x="212" y="223"/>
                  <a:pt x="216" y="220"/>
                </a:cubicBezTo>
                <a:close/>
                <a:moveTo>
                  <a:pt x="91" y="226"/>
                </a:moveTo>
                <a:cubicBezTo>
                  <a:pt x="91" y="223"/>
                  <a:pt x="91" y="223"/>
                  <a:pt x="91" y="223"/>
                </a:cubicBezTo>
                <a:cubicBezTo>
                  <a:pt x="91" y="219"/>
                  <a:pt x="88" y="216"/>
                  <a:pt x="84" y="216"/>
                </a:cubicBezTo>
                <a:cubicBezTo>
                  <a:pt x="84" y="216"/>
                  <a:pt x="84" y="216"/>
                  <a:pt x="84" y="216"/>
                </a:cubicBezTo>
                <a:cubicBezTo>
                  <a:pt x="84" y="216"/>
                  <a:pt x="84" y="216"/>
                  <a:pt x="84" y="216"/>
                </a:cubicBezTo>
                <a:cubicBezTo>
                  <a:pt x="83" y="216"/>
                  <a:pt x="83" y="216"/>
                  <a:pt x="83" y="216"/>
                </a:cubicBezTo>
                <a:cubicBezTo>
                  <a:pt x="82" y="216"/>
                  <a:pt x="82" y="216"/>
                  <a:pt x="82" y="216"/>
                </a:cubicBezTo>
                <a:cubicBezTo>
                  <a:pt x="83" y="214"/>
                  <a:pt x="84" y="212"/>
                  <a:pt x="84" y="209"/>
                </a:cubicBezTo>
                <a:cubicBezTo>
                  <a:pt x="84" y="203"/>
                  <a:pt x="78" y="198"/>
                  <a:pt x="72" y="198"/>
                </a:cubicBezTo>
                <a:cubicBezTo>
                  <a:pt x="71" y="198"/>
                  <a:pt x="70" y="198"/>
                  <a:pt x="69" y="198"/>
                </a:cubicBezTo>
                <a:cubicBezTo>
                  <a:pt x="71" y="196"/>
                  <a:pt x="72" y="193"/>
                  <a:pt x="72" y="190"/>
                </a:cubicBezTo>
                <a:cubicBezTo>
                  <a:pt x="72" y="183"/>
                  <a:pt x="66" y="178"/>
                  <a:pt x="60" y="178"/>
                </a:cubicBezTo>
                <a:cubicBezTo>
                  <a:pt x="54" y="178"/>
                  <a:pt x="48" y="183"/>
                  <a:pt x="48" y="189"/>
                </a:cubicBezTo>
                <a:cubicBezTo>
                  <a:pt x="48" y="183"/>
                  <a:pt x="42" y="178"/>
                  <a:pt x="36" y="178"/>
                </a:cubicBezTo>
                <a:cubicBezTo>
                  <a:pt x="30" y="178"/>
                  <a:pt x="24" y="183"/>
                  <a:pt x="24" y="190"/>
                </a:cubicBezTo>
                <a:cubicBezTo>
                  <a:pt x="24" y="193"/>
                  <a:pt x="25" y="196"/>
                  <a:pt x="27" y="198"/>
                </a:cubicBezTo>
                <a:cubicBezTo>
                  <a:pt x="26" y="198"/>
                  <a:pt x="25" y="198"/>
                  <a:pt x="24" y="198"/>
                </a:cubicBezTo>
                <a:cubicBezTo>
                  <a:pt x="18" y="198"/>
                  <a:pt x="12" y="203"/>
                  <a:pt x="12" y="209"/>
                </a:cubicBezTo>
                <a:cubicBezTo>
                  <a:pt x="12" y="212"/>
                  <a:pt x="13" y="214"/>
                  <a:pt x="14" y="216"/>
                </a:cubicBezTo>
                <a:cubicBezTo>
                  <a:pt x="13" y="216"/>
                  <a:pt x="13" y="216"/>
                  <a:pt x="13" y="216"/>
                </a:cubicBezTo>
                <a:cubicBezTo>
                  <a:pt x="12" y="216"/>
                  <a:pt x="12" y="216"/>
                  <a:pt x="12" y="216"/>
                </a:cubicBezTo>
                <a:cubicBezTo>
                  <a:pt x="12" y="216"/>
                  <a:pt x="12" y="216"/>
                  <a:pt x="11" y="216"/>
                </a:cubicBezTo>
                <a:cubicBezTo>
                  <a:pt x="8" y="216"/>
                  <a:pt x="5" y="219"/>
                  <a:pt x="5" y="223"/>
                </a:cubicBezTo>
                <a:cubicBezTo>
                  <a:pt x="5" y="226"/>
                  <a:pt x="5" y="226"/>
                  <a:pt x="5" y="226"/>
                </a:cubicBezTo>
                <a:cubicBezTo>
                  <a:pt x="5" y="230"/>
                  <a:pt x="8" y="232"/>
                  <a:pt x="12" y="232"/>
                </a:cubicBezTo>
                <a:cubicBezTo>
                  <a:pt x="84" y="232"/>
                  <a:pt x="84" y="232"/>
                  <a:pt x="84" y="232"/>
                </a:cubicBezTo>
                <a:cubicBezTo>
                  <a:pt x="88" y="232"/>
                  <a:pt x="91" y="230"/>
                  <a:pt x="91" y="226"/>
                </a:cubicBezTo>
                <a:close/>
                <a:moveTo>
                  <a:pt x="38" y="216"/>
                </a:moveTo>
                <a:cubicBezTo>
                  <a:pt x="34" y="216"/>
                  <a:pt x="34" y="216"/>
                  <a:pt x="34" y="216"/>
                </a:cubicBezTo>
                <a:cubicBezTo>
                  <a:pt x="35" y="214"/>
                  <a:pt x="36" y="212"/>
                  <a:pt x="36" y="209"/>
                </a:cubicBezTo>
                <a:cubicBezTo>
                  <a:pt x="36" y="206"/>
                  <a:pt x="35" y="203"/>
                  <a:pt x="33" y="201"/>
                </a:cubicBezTo>
                <a:cubicBezTo>
                  <a:pt x="34" y="202"/>
                  <a:pt x="35" y="202"/>
                  <a:pt x="36" y="202"/>
                </a:cubicBezTo>
                <a:cubicBezTo>
                  <a:pt x="37" y="202"/>
                  <a:pt x="38" y="202"/>
                  <a:pt x="39" y="201"/>
                </a:cubicBezTo>
                <a:cubicBezTo>
                  <a:pt x="37" y="204"/>
                  <a:pt x="36" y="206"/>
                  <a:pt x="36" y="209"/>
                </a:cubicBezTo>
                <a:cubicBezTo>
                  <a:pt x="36" y="212"/>
                  <a:pt x="37" y="214"/>
                  <a:pt x="38" y="216"/>
                </a:cubicBezTo>
                <a:close/>
                <a:moveTo>
                  <a:pt x="48" y="197"/>
                </a:moveTo>
                <a:cubicBezTo>
                  <a:pt x="47" y="197"/>
                  <a:pt x="46" y="197"/>
                  <a:pt x="45" y="197"/>
                </a:cubicBezTo>
                <a:cubicBezTo>
                  <a:pt x="47" y="196"/>
                  <a:pt x="48" y="193"/>
                  <a:pt x="48" y="191"/>
                </a:cubicBezTo>
                <a:cubicBezTo>
                  <a:pt x="48" y="193"/>
                  <a:pt x="49" y="196"/>
                  <a:pt x="51" y="197"/>
                </a:cubicBezTo>
                <a:cubicBezTo>
                  <a:pt x="50" y="197"/>
                  <a:pt x="49" y="197"/>
                  <a:pt x="48" y="197"/>
                </a:cubicBezTo>
                <a:close/>
                <a:moveTo>
                  <a:pt x="62" y="216"/>
                </a:moveTo>
                <a:cubicBezTo>
                  <a:pt x="58" y="216"/>
                  <a:pt x="58" y="216"/>
                  <a:pt x="58" y="216"/>
                </a:cubicBezTo>
                <a:cubicBezTo>
                  <a:pt x="59" y="214"/>
                  <a:pt x="60" y="212"/>
                  <a:pt x="60" y="209"/>
                </a:cubicBezTo>
                <a:cubicBezTo>
                  <a:pt x="60" y="206"/>
                  <a:pt x="59" y="204"/>
                  <a:pt x="57" y="201"/>
                </a:cubicBezTo>
                <a:cubicBezTo>
                  <a:pt x="58" y="202"/>
                  <a:pt x="59" y="202"/>
                  <a:pt x="60" y="202"/>
                </a:cubicBezTo>
                <a:cubicBezTo>
                  <a:pt x="61" y="202"/>
                  <a:pt x="62" y="202"/>
                  <a:pt x="63" y="201"/>
                </a:cubicBezTo>
                <a:cubicBezTo>
                  <a:pt x="61" y="203"/>
                  <a:pt x="60" y="206"/>
                  <a:pt x="60" y="209"/>
                </a:cubicBezTo>
                <a:cubicBezTo>
                  <a:pt x="60" y="212"/>
                  <a:pt x="61" y="214"/>
                  <a:pt x="62" y="216"/>
                </a:cubicBezTo>
                <a:close/>
                <a:moveTo>
                  <a:pt x="86" y="249"/>
                </a:moveTo>
                <a:cubicBezTo>
                  <a:pt x="83" y="259"/>
                  <a:pt x="83" y="259"/>
                  <a:pt x="83" y="259"/>
                </a:cubicBezTo>
                <a:cubicBezTo>
                  <a:pt x="83" y="263"/>
                  <a:pt x="81" y="266"/>
                  <a:pt x="77" y="266"/>
                </a:cubicBezTo>
                <a:cubicBezTo>
                  <a:pt x="18" y="266"/>
                  <a:pt x="18" y="266"/>
                  <a:pt x="18" y="266"/>
                </a:cubicBezTo>
                <a:cubicBezTo>
                  <a:pt x="15" y="266"/>
                  <a:pt x="12" y="263"/>
                  <a:pt x="12" y="259"/>
                </a:cubicBezTo>
                <a:cubicBezTo>
                  <a:pt x="10" y="250"/>
                  <a:pt x="10" y="250"/>
                  <a:pt x="10" y="250"/>
                </a:cubicBezTo>
                <a:cubicBezTo>
                  <a:pt x="10" y="246"/>
                  <a:pt x="9" y="243"/>
                  <a:pt x="18" y="243"/>
                </a:cubicBezTo>
                <a:cubicBezTo>
                  <a:pt x="77" y="243"/>
                  <a:pt x="77" y="243"/>
                  <a:pt x="77" y="243"/>
                </a:cubicBezTo>
                <a:cubicBezTo>
                  <a:pt x="85" y="243"/>
                  <a:pt x="86" y="245"/>
                  <a:pt x="86" y="249"/>
                </a:cubicBezTo>
                <a:close/>
                <a:moveTo>
                  <a:pt x="190" y="226"/>
                </a:moveTo>
                <a:cubicBezTo>
                  <a:pt x="190" y="222"/>
                  <a:pt x="190" y="222"/>
                  <a:pt x="190" y="222"/>
                </a:cubicBezTo>
                <a:cubicBezTo>
                  <a:pt x="190" y="219"/>
                  <a:pt x="187" y="216"/>
                  <a:pt x="184" y="216"/>
                </a:cubicBezTo>
                <a:cubicBezTo>
                  <a:pt x="184" y="216"/>
                  <a:pt x="184" y="216"/>
                  <a:pt x="184" y="216"/>
                </a:cubicBezTo>
                <a:cubicBezTo>
                  <a:pt x="184" y="216"/>
                  <a:pt x="184" y="216"/>
                  <a:pt x="183" y="216"/>
                </a:cubicBezTo>
                <a:cubicBezTo>
                  <a:pt x="182" y="216"/>
                  <a:pt x="182" y="216"/>
                  <a:pt x="182" y="216"/>
                </a:cubicBezTo>
                <a:cubicBezTo>
                  <a:pt x="181" y="216"/>
                  <a:pt x="181" y="216"/>
                  <a:pt x="181" y="216"/>
                </a:cubicBezTo>
                <a:cubicBezTo>
                  <a:pt x="183" y="214"/>
                  <a:pt x="183" y="211"/>
                  <a:pt x="183" y="209"/>
                </a:cubicBezTo>
                <a:cubicBezTo>
                  <a:pt x="183" y="202"/>
                  <a:pt x="178" y="197"/>
                  <a:pt x="172" y="197"/>
                </a:cubicBezTo>
                <a:cubicBezTo>
                  <a:pt x="170" y="197"/>
                  <a:pt x="169" y="197"/>
                  <a:pt x="168" y="198"/>
                </a:cubicBezTo>
                <a:cubicBezTo>
                  <a:pt x="170" y="195"/>
                  <a:pt x="172" y="193"/>
                  <a:pt x="172" y="189"/>
                </a:cubicBezTo>
                <a:cubicBezTo>
                  <a:pt x="172" y="183"/>
                  <a:pt x="166" y="178"/>
                  <a:pt x="160" y="178"/>
                </a:cubicBezTo>
                <a:cubicBezTo>
                  <a:pt x="153" y="178"/>
                  <a:pt x="148" y="182"/>
                  <a:pt x="148" y="189"/>
                </a:cubicBezTo>
                <a:cubicBezTo>
                  <a:pt x="147" y="182"/>
                  <a:pt x="142" y="178"/>
                  <a:pt x="136" y="178"/>
                </a:cubicBezTo>
                <a:cubicBezTo>
                  <a:pt x="129" y="178"/>
                  <a:pt x="124" y="183"/>
                  <a:pt x="124" y="189"/>
                </a:cubicBezTo>
                <a:cubicBezTo>
                  <a:pt x="124" y="193"/>
                  <a:pt x="125" y="195"/>
                  <a:pt x="127" y="198"/>
                </a:cubicBezTo>
                <a:cubicBezTo>
                  <a:pt x="126" y="197"/>
                  <a:pt x="125" y="197"/>
                  <a:pt x="124" y="197"/>
                </a:cubicBezTo>
                <a:cubicBezTo>
                  <a:pt x="117" y="197"/>
                  <a:pt x="112" y="202"/>
                  <a:pt x="112" y="209"/>
                </a:cubicBezTo>
                <a:cubicBezTo>
                  <a:pt x="112" y="211"/>
                  <a:pt x="113" y="214"/>
                  <a:pt x="114" y="216"/>
                </a:cubicBezTo>
                <a:cubicBezTo>
                  <a:pt x="113" y="216"/>
                  <a:pt x="113" y="216"/>
                  <a:pt x="113" y="216"/>
                </a:cubicBezTo>
                <a:cubicBezTo>
                  <a:pt x="112" y="216"/>
                  <a:pt x="112" y="216"/>
                  <a:pt x="112" y="216"/>
                </a:cubicBezTo>
                <a:cubicBezTo>
                  <a:pt x="112" y="216"/>
                  <a:pt x="111" y="216"/>
                  <a:pt x="111" y="216"/>
                </a:cubicBezTo>
                <a:cubicBezTo>
                  <a:pt x="108" y="216"/>
                  <a:pt x="105" y="219"/>
                  <a:pt x="105" y="222"/>
                </a:cubicBezTo>
                <a:cubicBezTo>
                  <a:pt x="105" y="226"/>
                  <a:pt x="105" y="226"/>
                  <a:pt x="105" y="226"/>
                </a:cubicBezTo>
                <a:cubicBezTo>
                  <a:pt x="105" y="229"/>
                  <a:pt x="108" y="232"/>
                  <a:pt x="111" y="232"/>
                </a:cubicBezTo>
                <a:cubicBezTo>
                  <a:pt x="184" y="232"/>
                  <a:pt x="184" y="232"/>
                  <a:pt x="184" y="232"/>
                </a:cubicBezTo>
                <a:cubicBezTo>
                  <a:pt x="187" y="232"/>
                  <a:pt x="190" y="229"/>
                  <a:pt x="190" y="226"/>
                </a:cubicBezTo>
                <a:close/>
                <a:moveTo>
                  <a:pt x="138" y="216"/>
                </a:moveTo>
                <a:cubicBezTo>
                  <a:pt x="134" y="216"/>
                  <a:pt x="134" y="216"/>
                  <a:pt x="134" y="216"/>
                </a:cubicBezTo>
                <a:cubicBezTo>
                  <a:pt x="135" y="214"/>
                  <a:pt x="136" y="211"/>
                  <a:pt x="136" y="209"/>
                </a:cubicBezTo>
                <a:cubicBezTo>
                  <a:pt x="136" y="206"/>
                  <a:pt x="135" y="203"/>
                  <a:pt x="133" y="201"/>
                </a:cubicBezTo>
                <a:cubicBezTo>
                  <a:pt x="134" y="201"/>
                  <a:pt x="135" y="201"/>
                  <a:pt x="136" y="201"/>
                </a:cubicBezTo>
                <a:cubicBezTo>
                  <a:pt x="137" y="201"/>
                  <a:pt x="138" y="201"/>
                  <a:pt x="138" y="201"/>
                </a:cubicBezTo>
                <a:cubicBezTo>
                  <a:pt x="137" y="203"/>
                  <a:pt x="136" y="206"/>
                  <a:pt x="136" y="209"/>
                </a:cubicBezTo>
                <a:cubicBezTo>
                  <a:pt x="136" y="211"/>
                  <a:pt x="137" y="214"/>
                  <a:pt x="138" y="216"/>
                </a:cubicBezTo>
                <a:close/>
                <a:moveTo>
                  <a:pt x="148" y="197"/>
                </a:moveTo>
                <a:cubicBezTo>
                  <a:pt x="147" y="197"/>
                  <a:pt x="146" y="197"/>
                  <a:pt x="145" y="197"/>
                </a:cubicBezTo>
                <a:cubicBezTo>
                  <a:pt x="147" y="195"/>
                  <a:pt x="148" y="193"/>
                  <a:pt x="148" y="190"/>
                </a:cubicBezTo>
                <a:cubicBezTo>
                  <a:pt x="148" y="193"/>
                  <a:pt x="149" y="195"/>
                  <a:pt x="150" y="197"/>
                </a:cubicBezTo>
                <a:cubicBezTo>
                  <a:pt x="150" y="197"/>
                  <a:pt x="149" y="197"/>
                  <a:pt x="148" y="197"/>
                </a:cubicBezTo>
                <a:close/>
                <a:moveTo>
                  <a:pt x="162" y="216"/>
                </a:moveTo>
                <a:cubicBezTo>
                  <a:pt x="157" y="216"/>
                  <a:pt x="157" y="216"/>
                  <a:pt x="157" y="216"/>
                </a:cubicBezTo>
                <a:cubicBezTo>
                  <a:pt x="159" y="214"/>
                  <a:pt x="160" y="211"/>
                  <a:pt x="160" y="209"/>
                </a:cubicBezTo>
                <a:cubicBezTo>
                  <a:pt x="160" y="206"/>
                  <a:pt x="159" y="203"/>
                  <a:pt x="157" y="201"/>
                </a:cubicBezTo>
                <a:cubicBezTo>
                  <a:pt x="158" y="201"/>
                  <a:pt x="159" y="201"/>
                  <a:pt x="160" y="201"/>
                </a:cubicBezTo>
                <a:cubicBezTo>
                  <a:pt x="161" y="201"/>
                  <a:pt x="162" y="201"/>
                  <a:pt x="163" y="201"/>
                </a:cubicBezTo>
                <a:cubicBezTo>
                  <a:pt x="161" y="203"/>
                  <a:pt x="160" y="206"/>
                  <a:pt x="160" y="209"/>
                </a:cubicBezTo>
                <a:cubicBezTo>
                  <a:pt x="160" y="211"/>
                  <a:pt x="160" y="214"/>
                  <a:pt x="162" y="216"/>
                </a:cubicBezTo>
                <a:close/>
                <a:moveTo>
                  <a:pt x="186" y="248"/>
                </a:moveTo>
                <a:cubicBezTo>
                  <a:pt x="183" y="259"/>
                  <a:pt x="183" y="259"/>
                  <a:pt x="183" y="259"/>
                </a:cubicBezTo>
                <a:cubicBezTo>
                  <a:pt x="183" y="262"/>
                  <a:pt x="180" y="265"/>
                  <a:pt x="177" y="265"/>
                </a:cubicBezTo>
                <a:cubicBezTo>
                  <a:pt x="118" y="265"/>
                  <a:pt x="118" y="265"/>
                  <a:pt x="118" y="265"/>
                </a:cubicBezTo>
                <a:cubicBezTo>
                  <a:pt x="114" y="265"/>
                  <a:pt x="111" y="262"/>
                  <a:pt x="111" y="259"/>
                </a:cubicBezTo>
                <a:cubicBezTo>
                  <a:pt x="109" y="249"/>
                  <a:pt x="109" y="249"/>
                  <a:pt x="109" y="249"/>
                </a:cubicBezTo>
                <a:cubicBezTo>
                  <a:pt x="109" y="246"/>
                  <a:pt x="109" y="243"/>
                  <a:pt x="118" y="243"/>
                </a:cubicBezTo>
                <a:cubicBezTo>
                  <a:pt x="177" y="243"/>
                  <a:pt x="177" y="243"/>
                  <a:pt x="177" y="243"/>
                </a:cubicBezTo>
                <a:cubicBezTo>
                  <a:pt x="185" y="242"/>
                  <a:pt x="186" y="245"/>
                  <a:pt x="186" y="248"/>
                </a:cubicBezTo>
                <a:close/>
                <a:moveTo>
                  <a:pt x="46" y="402"/>
                </a:moveTo>
                <a:cubicBezTo>
                  <a:pt x="52" y="402"/>
                  <a:pt x="52" y="402"/>
                  <a:pt x="52" y="402"/>
                </a:cubicBezTo>
                <a:cubicBezTo>
                  <a:pt x="53" y="402"/>
                  <a:pt x="54" y="403"/>
                  <a:pt x="54" y="404"/>
                </a:cubicBezTo>
                <a:cubicBezTo>
                  <a:pt x="54" y="408"/>
                  <a:pt x="54" y="408"/>
                  <a:pt x="54" y="408"/>
                </a:cubicBezTo>
                <a:cubicBezTo>
                  <a:pt x="54" y="409"/>
                  <a:pt x="53" y="409"/>
                  <a:pt x="52" y="409"/>
                </a:cubicBezTo>
                <a:cubicBezTo>
                  <a:pt x="6" y="409"/>
                  <a:pt x="6" y="409"/>
                  <a:pt x="6" y="409"/>
                </a:cubicBezTo>
                <a:cubicBezTo>
                  <a:pt x="5" y="409"/>
                  <a:pt x="4" y="409"/>
                  <a:pt x="4" y="408"/>
                </a:cubicBezTo>
                <a:cubicBezTo>
                  <a:pt x="4" y="404"/>
                  <a:pt x="4" y="404"/>
                  <a:pt x="4" y="404"/>
                </a:cubicBezTo>
                <a:cubicBezTo>
                  <a:pt x="4" y="403"/>
                  <a:pt x="5" y="402"/>
                  <a:pt x="6" y="402"/>
                </a:cubicBezTo>
                <a:cubicBezTo>
                  <a:pt x="37" y="402"/>
                  <a:pt x="37" y="402"/>
                  <a:pt x="37" y="402"/>
                </a:cubicBezTo>
                <a:cubicBezTo>
                  <a:pt x="37" y="403"/>
                  <a:pt x="37" y="403"/>
                  <a:pt x="38" y="403"/>
                </a:cubicBezTo>
                <a:cubicBezTo>
                  <a:pt x="39" y="404"/>
                  <a:pt x="39" y="403"/>
                  <a:pt x="40" y="402"/>
                </a:cubicBezTo>
                <a:cubicBezTo>
                  <a:pt x="42" y="403"/>
                  <a:pt x="44" y="403"/>
                  <a:pt x="46" y="402"/>
                </a:cubicBezTo>
                <a:close/>
                <a:moveTo>
                  <a:pt x="37" y="402"/>
                </a:moveTo>
                <a:cubicBezTo>
                  <a:pt x="46" y="402"/>
                  <a:pt x="46" y="402"/>
                  <a:pt x="46" y="402"/>
                </a:cubicBezTo>
                <a:cubicBezTo>
                  <a:pt x="44" y="403"/>
                  <a:pt x="42" y="403"/>
                  <a:pt x="40" y="402"/>
                </a:cubicBezTo>
                <a:cubicBezTo>
                  <a:pt x="39" y="403"/>
                  <a:pt x="39" y="404"/>
                  <a:pt x="38" y="403"/>
                </a:cubicBezTo>
                <a:cubicBezTo>
                  <a:pt x="37" y="403"/>
                  <a:pt x="37" y="403"/>
                  <a:pt x="37" y="402"/>
                </a:cubicBezTo>
                <a:close/>
                <a:moveTo>
                  <a:pt x="47" y="416"/>
                </a:moveTo>
                <a:cubicBezTo>
                  <a:pt x="46" y="426"/>
                  <a:pt x="46" y="426"/>
                  <a:pt x="46" y="426"/>
                </a:cubicBezTo>
                <a:cubicBezTo>
                  <a:pt x="46" y="427"/>
                  <a:pt x="45" y="428"/>
                  <a:pt x="43" y="428"/>
                </a:cubicBezTo>
                <a:cubicBezTo>
                  <a:pt x="15" y="428"/>
                  <a:pt x="15" y="428"/>
                  <a:pt x="15" y="428"/>
                </a:cubicBezTo>
                <a:cubicBezTo>
                  <a:pt x="13" y="428"/>
                  <a:pt x="12" y="427"/>
                  <a:pt x="12" y="426"/>
                </a:cubicBezTo>
                <a:cubicBezTo>
                  <a:pt x="11" y="417"/>
                  <a:pt x="11" y="417"/>
                  <a:pt x="11" y="417"/>
                </a:cubicBezTo>
                <a:cubicBezTo>
                  <a:pt x="11" y="415"/>
                  <a:pt x="11" y="414"/>
                  <a:pt x="15" y="414"/>
                </a:cubicBezTo>
                <a:cubicBezTo>
                  <a:pt x="43" y="414"/>
                  <a:pt x="43" y="414"/>
                  <a:pt x="43" y="414"/>
                </a:cubicBezTo>
                <a:cubicBezTo>
                  <a:pt x="47" y="414"/>
                  <a:pt x="47" y="415"/>
                  <a:pt x="47" y="416"/>
                </a:cubicBezTo>
                <a:close/>
                <a:moveTo>
                  <a:pt x="109" y="402"/>
                </a:moveTo>
                <a:cubicBezTo>
                  <a:pt x="115" y="402"/>
                  <a:pt x="115" y="402"/>
                  <a:pt x="115" y="402"/>
                </a:cubicBezTo>
                <a:cubicBezTo>
                  <a:pt x="116" y="402"/>
                  <a:pt x="117" y="403"/>
                  <a:pt x="117" y="404"/>
                </a:cubicBezTo>
                <a:cubicBezTo>
                  <a:pt x="117" y="408"/>
                  <a:pt x="117" y="408"/>
                  <a:pt x="117" y="408"/>
                </a:cubicBezTo>
                <a:cubicBezTo>
                  <a:pt x="117" y="409"/>
                  <a:pt x="116" y="409"/>
                  <a:pt x="115" y="409"/>
                </a:cubicBezTo>
                <a:cubicBezTo>
                  <a:pt x="69" y="409"/>
                  <a:pt x="69" y="409"/>
                  <a:pt x="69" y="409"/>
                </a:cubicBezTo>
                <a:cubicBezTo>
                  <a:pt x="68" y="409"/>
                  <a:pt x="68" y="409"/>
                  <a:pt x="68" y="408"/>
                </a:cubicBezTo>
                <a:cubicBezTo>
                  <a:pt x="68" y="404"/>
                  <a:pt x="68" y="404"/>
                  <a:pt x="68" y="404"/>
                </a:cubicBezTo>
                <a:cubicBezTo>
                  <a:pt x="68" y="403"/>
                  <a:pt x="68" y="402"/>
                  <a:pt x="69" y="402"/>
                </a:cubicBezTo>
                <a:cubicBezTo>
                  <a:pt x="100" y="402"/>
                  <a:pt x="100" y="402"/>
                  <a:pt x="100" y="402"/>
                </a:cubicBezTo>
                <a:cubicBezTo>
                  <a:pt x="100" y="403"/>
                  <a:pt x="100" y="403"/>
                  <a:pt x="101" y="403"/>
                </a:cubicBezTo>
                <a:cubicBezTo>
                  <a:pt x="102" y="404"/>
                  <a:pt x="102" y="403"/>
                  <a:pt x="103" y="402"/>
                </a:cubicBezTo>
                <a:cubicBezTo>
                  <a:pt x="105" y="403"/>
                  <a:pt x="107" y="403"/>
                  <a:pt x="109" y="402"/>
                </a:cubicBezTo>
                <a:close/>
                <a:moveTo>
                  <a:pt x="100" y="402"/>
                </a:moveTo>
                <a:cubicBezTo>
                  <a:pt x="109" y="402"/>
                  <a:pt x="109" y="402"/>
                  <a:pt x="109" y="402"/>
                </a:cubicBezTo>
                <a:cubicBezTo>
                  <a:pt x="107" y="403"/>
                  <a:pt x="105" y="403"/>
                  <a:pt x="103" y="402"/>
                </a:cubicBezTo>
                <a:cubicBezTo>
                  <a:pt x="102" y="403"/>
                  <a:pt x="102" y="404"/>
                  <a:pt x="101" y="403"/>
                </a:cubicBezTo>
                <a:cubicBezTo>
                  <a:pt x="100" y="403"/>
                  <a:pt x="100" y="403"/>
                  <a:pt x="100" y="402"/>
                </a:cubicBezTo>
                <a:close/>
                <a:moveTo>
                  <a:pt x="110" y="416"/>
                </a:moveTo>
                <a:cubicBezTo>
                  <a:pt x="109" y="426"/>
                  <a:pt x="109" y="426"/>
                  <a:pt x="109" y="426"/>
                </a:cubicBezTo>
                <a:cubicBezTo>
                  <a:pt x="109" y="427"/>
                  <a:pt x="108" y="428"/>
                  <a:pt x="106" y="428"/>
                </a:cubicBezTo>
                <a:cubicBezTo>
                  <a:pt x="78" y="428"/>
                  <a:pt x="78" y="428"/>
                  <a:pt x="78" y="428"/>
                </a:cubicBezTo>
                <a:cubicBezTo>
                  <a:pt x="76" y="428"/>
                  <a:pt x="75" y="427"/>
                  <a:pt x="75" y="426"/>
                </a:cubicBezTo>
                <a:cubicBezTo>
                  <a:pt x="74" y="417"/>
                  <a:pt x="74" y="417"/>
                  <a:pt x="74" y="417"/>
                </a:cubicBezTo>
                <a:cubicBezTo>
                  <a:pt x="74" y="415"/>
                  <a:pt x="74" y="414"/>
                  <a:pt x="78" y="414"/>
                </a:cubicBezTo>
                <a:cubicBezTo>
                  <a:pt x="106" y="414"/>
                  <a:pt x="106" y="414"/>
                  <a:pt x="106" y="414"/>
                </a:cubicBezTo>
                <a:cubicBezTo>
                  <a:pt x="110" y="414"/>
                  <a:pt x="110" y="415"/>
                  <a:pt x="110" y="416"/>
                </a:cubicBezTo>
                <a:close/>
                <a:moveTo>
                  <a:pt x="172" y="402"/>
                </a:moveTo>
                <a:cubicBezTo>
                  <a:pt x="178" y="402"/>
                  <a:pt x="178" y="402"/>
                  <a:pt x="178" y="402"/>
                </a:cubicBezTo>
                <a:cubicBezTo>
                  <a:pt x="179" y="402"/>
                  <a:pt x="180" y="403"/>
                  <a:pt x="180" y="404"/>
                </a:cubicBezTo>
                <a:cubicBezTo>
                  <a:pt x="180" y="408"/>
                  <a:pt x="180" y="408"/>
                  <a:pt x="180" y="408"/>
                </a:cubicBezTo>
                <a:cubicBezTo>
                  <a:pt x="180" y="409"/>
                  <a:pt x="179" y="409"/>
                  <a:pt x="178" y="409"/>
                </a:cubicBezTo>
                <a:cubicBezTo>
                  <a:pt x="132" y="409"/>
                  <a:pt x="132" y="409"/>
                  <a:pt x="132" y="409"/>
                </a:cubicBezTo>
                <a:cubicBezTo>
                  <a:pt x="131" y="409"/>
                  <a:pt x="131" y="409"/>
                  <a:pt x="131" y="408"/>
                </a:cubicBezTo>
                <a:cubicBezTo>
                  <a:pt x="131" y="404"/>
                  <a:pt x="131" y="404"/>
                  <a:pt x="131" y="404"/>
                </a:cubicBezTo>
                <a:cubicBezTo>
                  <a:pt x="131" y="403"/>
                  <a:pt x="131" y="402"/>
                  <a:pt x="132" y="402"/>
                </a:cubicBezTo>
                <a:cubicBezTo>
                  <a:pt x="163" y="402"/>
                  <a:pt x="163" y="402"/>
                  <a:pt x="163" y="402"/>
                </a:cubicBezTo>
                <a:cubicBezTo>
                  <a:pt x="163" y="403"/>
                  <a:pt x="163" y="403"/>
                  <a:pt x="164" y="403"/>
                </a:cubicBezTo>
                <a:cubicBezTo>
                  <a:pt x="165" y="404"/>
                  <a:pt x="165" y="403"/>
                  <a:pt x="166" y="402"/>
                </a:cubicBezTo>
                <a:cubicBezTo>
                  <a:pt x="168" y="403"/>
                  <a:pt x="170" y="403"/>
                  <a:pt x="172" y="402"/>
                </a:cubicBezTo>
                <a:close/>
                <a:moveTo>
                  <a:pt x="163" y="402"/>
                </a:moveTo>
                <a:cubicBezTo>
                  <a:pt x="172" y="402"/>
                  <a:pt x="172" y="402"/>
                  <a:pt x="172" y="402"/>
                </a:cubicBezTo>
                <a:cubicBezTo>
                  <a:pt x="170" y="403"/>
                  <a:pt x="168" y="403"/>
                  <a:pt x="166" y="402"/>
                </a:cubicBezTo>
                <a:cubicBezTo>
                  <a:pt x="165" y="403"/>
                  <a:pt x="165" y="404"/>
                  <a:pt x="164" y="403"/>
                </a:cubicBezTo>
                <a:cubicBezTo>
                  <a:pt x="163" y="403"/>
                  <a:pt x="163" y="403"/>
                  <a:pt x="163" y="402"/>
                </a:cubicBezTo>
                <a:close/>
                <a:moveTo>
                  <a:pt x="173" y="416"/>
                </a:moveTo>
                <a:cubicBezTo>
                  <a:pt x="172" y="426"/>
                  <a:pt x="172" y="426"/>
                  <a:pt x="172" y="426"/>
                </a:cubicBezTo>
                <a:cubicBezTo>
                  <a:pt x="172" y="427"/>
                  <a:pt x="171" y="428"/>
                  <a:pt x="169" y="428"/>
                </a:cubicBezTo>
                <a:cubicBezTo>
                  <a:pt x="141" y="428"/>
                  <a:pt x="141" y="428"/>
                  <a:pt x="141" y="428"/>
                </a:cubicBezTo>
                <a:cubicBezTo>
                  <a:pt x="140" y="428"/>
                  <a:pt x="138" y="427"/>
                  <a:pt x="138" y="426"/>
                </a:cubicBezTo>
                <a:cubicBezTo>
                  <a:pt x="137" y="417"/>
                  <a:pt x="137" y="417"/>
                  <a:pt x="137" y="417"/>
                </a:cubicBezTo>
                <a:cubicBezTo>
                  <a:pt x="137" y="415"/>
                  <a:pt x="137" y="414"/>
                  <a:pt x="141" y="414"/>
                </a:cubicBezTo>
                <a:cubicBezTo>
                  <a:pt x="169" y="414"/>
                  <a:pt x="169" y="414"/>
                  <a:pt x="169" y="414"/>
                </a:cubicBezTo>
                <a:cubicBezTo>
                  <a:pt x="173" y="414"/>
                  <a:pt x="173" y="415"/>
                  <a:pt x="173" y="416"/>
                </a:cubicBezTo>
                <a:close/>
                <a:moveTo>
                  <a:pt x="235" y="402"/>
                </a:moveTo>
                <a:cubicBezTo>
                  <a:pt x="242" y="402"/>
                  <a:pt x="242" y="402"/>
                  <a:pt x="242" y="402"/>
                </a:cubicBezTo>
                <a:cubicBezTo>
                  <a:pt x="243" y="402"/>
                  <a:pt x="243" y="403"/>
                  <a:pt x="243" y="404"/>
                </a:cubicBezTo>
                <a:cubicBezTo>
                  <a:pt x="243" y="408"/>
                  <a:pt x="243" y="408"/>
                  <a:pt x="243" y="408"/>
                </a:cubicBezTo>
                <a:cubicBezTo>
                  <a:pt x="243" y="409"/>
                  <a:pt x="243" y="409"/>
                  <a:pt x="242" y="409"/>
                </a:cubicBezTo>
                <a:cubicBezTo>
                  <a:pt x="196" y="409"/>
                  <a:pt x="196" y="409"/>
                  <a:pt x="196" y="409"/>
                </a:cubicBezTo>
                <a:cubicBezTo>
                  <a:pt x="195" y="409"/>
                  <a:pt x="194" y="409"/>
                  <a:pt x="194" y="408"/>
                </a:cubicBezTo>
                <a:cubicBezTo>
                  <a:pt x="194" y="404"/>
                  <a:pt x="194" y="404"/>
                  <a:pt x="194" y="404"/>
                </a:cubicBezTo>
                <a:cubicBezTo>
                  <a:pt x="194" y="403"/>
                  <a:pt x="195" y="402"/>
                  <a:pt x="196" y="402"/>
                </a:cubicBezTo>
                <a:cubicBezTo>
                  <a:pt x="226" y="402"/>
                  <a:pt x="226" y="402"/>
                  <a:pt x="226" y="402"/>
                </a:cubicBezTo>
                <a:cubicBezTo>
                  <a:pt x="226" y="403"/>
                  <a:pt x="226" y="403"/>
                  <a:pt x="227" y="403"/>
                </a:cubicBezTo>
                <a:cubicBezTo>
                  <a:pt x="228" y="404"/>
                  <a:pt x="228" y="403"/>
                  <a:pt x="229" y="402"/>
                </a:cubicBezTo>
                <a:cubicBezTo>
                  <a:pt x="231" y="403"/>
                  <a:pt x="233" y="403"/>
                  <a:pt x="235" y="402"/>
                </a:cubicBezTo>
                <a:close/>
                <a:moveTo>
                  <a:pt x="226" y="402"/>
                </a:moveTo>
                <a:cubicBezTo>
                  <a:pt x="235" y="402"/>
                  <a:pt x="235" y="402"/>
                  <a:pt x="235" y="402"/>
                </a:cubicBezTo>
                <a:cubicBezTo>
                  <a:pt x="233" y="403"/>
                  <a:pt x="231" y="403"/>
                  <a:pt x="229" y="402"/>
                </a:cubicBezTo>
                <a:cubicBezTo>
                  <a:pt x="228" y="403"/>
                  <a:pt x="228" y="404"/>
                  <a:pt x="227" y="403"/>
                </a:cubicBezTo>
                <a:cubicBezTo>
                  <a:pt x="226" y="403"/>
                  <a:pt x="226" y="403"/>
                  <a:pt x="226" y="402"/>
                </a:cubicBezTo>
                <a:close/>
                <a:moveTo>
                  <a:pt x="237" y="416"/>
                </a:moveTo>
                <a:cubicBezTo>
                  <a:pt x="236" y="426"/>
                  <a:pt x="236" y="426"/>
                  <a:pt x="236" y="426"/>
                </a:cubicBezTo>
                <a:cubicBezTo>
                  <a:pt x="236" y="427"/>
                  <a:pt x="234" y="428"/>
                  <a:pt x="233" y="428"/>
                </a:cubicBezTo>
                <a:cubicBezTo>
                  <a:pt x="205" y="428"/>
                  <a:pt x="205" y="428"/>
                  <a:pt x="205" y="428"/>
                </a:cubicBezTo>
                <a:cubicBezTo>
                  <a:pt x="203" y="428"/>
                  <a:pt x="202" y="427"/>
                  <a:pt x="202" y="426"/>
                </a:cubicBezTo>
                <a:cubicBezTo>
                  <a:pt x="201" y="417"/>
                  <a:pt x="201" y="417"/>
                  <a:pt x="201" y="417"/>
                </a:cubicBezTo>
                <a:cubicBezTo>
                  <a:pt x="201" y="415"/>
                  <a:pt x="200" y="414"/>
                  <a:pt x="205" y="414"/>
                </a:cubicBezTo>
                <a:cubicBezTo>
                  <a:pt x="233" y="414"/>
                  <a:pt x="233" y="414"/>
                  <a:pt x="233" y="414"/>
                </a:cubicBezTo>
                <a:cubicBezTo>
                  <a:pt x="236" y="414"/>
                  <a:pt x="237" y="415"/>
                  <a:pt x="237" y="416"/>
                </a:cubicBezTo>
                <a:close/>
                <a:moveTo>
                  <a:pt x="434" y="182"/>
                </a:moveTo>
                <a:cubicBezTo>
                  <a:pt x="434" y="427"/>
                  <a:pt x="434" y="427"/>
                  <a:pt x="434" y="427"/>
                </a:cubicBezTo>
                <a:cubicBezTo>
                  <a:pt x="434" y="430"/>
                  <a:pt x="432" y="433"/>
                  <a:pt x="428" y="433"/>
                </a:cubicBezTo>
                <a:cubicBezTo>
                  <a:pt x="425" y="433"/>
                  <a:pt x="422" y="430"/>
                  <a:pt x="422" y="427"/>
                </a:cubicBezTo>
                <a:cubicBezTo>
                  <a:pt x="422" y="182"/>
                  <a:pt x="422" y="182"/>
                  <a:pt x="422" y="182"/>
                </a:cubicBezTo>
                <a:cubicBezTo>
                  <a:pt x="422" y="179"/>
                  <a:pt x="425" y="176"/>
                  <a:pt x="428" y="176"/>
                </a:cubicBezTo>
                <a:cubicBezTo>
                  <a:pt x="432" y="176"/>
                  <a:pt x="434" y="179"/>
                  <a:pt x="434" y="182"/>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879451" y="5543682"/>
            <a:ext cx="10433097" cy="830997"/>
          </a:xfrm>
          <a:prstGeom prst="rect">
            <a:avLst/>
          </a:prstGeom>
          <a:noFill/>
        </p:spPr>
        <p:txBody>
          <a:bodyPr wrap="square" rtlCol="0">
            <a:spAutoFit/>
          </a:bodyPr>
          <a:lstStyle/>
          <a:p>
            <a:pPr algn="ctr"/>
            <a:r>
              <a:rPr lang="en-US" sz="2400" dirty="0" smtClean="0"/>
              <a:t>“There is a lack of understanding about proper nutrition, and nutrition education </a:t>
            </a:r>
          </a:p>
          <a:p>
            <a:pPr algn="ctr"/>
            <a:r>
              <a:rPr lang="en-US" sz="2400" dirty="0" smtClean="0"/>
              <a:t>is not delivered in culturally appropriate ways.”</a:t>
            </a:r>
            <a:endParaRPr lang="en-US" sz="2400" dirty="0"/>
          </a:p>
        </p:txBody>
      </p:sp>
    </p:spTree>
    <p:extLst>
      <p:ext uri="{BB962C8B-B14F-4D97-AF65-F5344CB8AC3E}">
        <p14:creationId xmlns:p14="http://schemas.microsoft.com/office/powerpoint/2010/main" val="2473024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a:t>
            </a:r>
            <a:endParaRPr lang="en-US" dirty="0"/>
          </a:p>
        </p:txBody>
      </p:sp>
      <p:sp>
        <p:nvSpPr>
          <p:cNvPr id="3" name="Content Placeholder 2"/>
          <p:cNvSpPr>
            <a:spLocks noGrp="1"/>
          </p:cNvSpPr>
          <p:nvPr>
            <p:ph sz="half" idx="1"/>
          </p:nvPr>
        </p:nvSpPr>
        <p:spPr>
          <a:xfrm>
            <a:off x="491817" y="2963905"/>
            <a:ext cx="5518673" cy="2175041"/>
          </a:xfrm>
        </p:spPr>
        <p:txBody>
          <a:bodyPr>
            <a:noAutofit/>
          </a:bodyPr>
          <a:lstStyle/>
          <a:p>
            <a:pPr marL="0" indent="0">
              <a:buNone/>
            </a:pPr>
            <a:r>
              <a:rPr lang="en-US" sz="2800" dirty="0"/>
              <a:t>Behavioral health </a:t>
            </a:r>
            <a:r>
              <a:rPr lang="en-US" sz="2800" dirty="0" smtClean="0"/>
              <a:t>promotes well-being through mental illness and substance abuse prevention and intervention.</a:t>
            </a:r>
          </a:p>
        </p:txBody>
      </p:sp>
      <p:sp>
        <p:nvSpPr>
          <p:cNvPr id="4" name="TextBox 3"/>
          <p:cNvSpPr txBox="1"/>
          <p:nvPr/>
        </p:nvSpPr>
        <p:spPr>
          <a:xfrm>
            <a:off x="6088828" y="1544501"/>
            <a:ext cx="5657850" cy="1200329"/>
          </a:xfrm>
          <a:prstGeom prst="rect">
            <a:avLst/>
          </a:prstGeom>
          <a:noFill/>
        </p:spPr>
        <p:txBody>
          <a:bodyPr wrap="square" rtlCol="0">
            <a:spAutoFit/>
          </a:bodyPr>
          <a:lstStyle/>
          <a:p>
            <a:r>
              <a:rPr lang="en-US" dirty="0" smtClean="0"/>
              <a:t>“I can’t stress enough… mental health facilities. We should not have to go to the ER in crisis. We need large facilities to deal with this. Emergency crews are diverted out of town to transport because are no psych beds [near here].”</a:t>
            </a:r>
            <a:endParaRPr lang="en-US" dirty="0"/>
          </a:p>
        </p:txBody>
      </p:sp>
      <p:pic>
        <p:nvPicPr>
          <p:cNvPr id="7" name="Picture 6" descr="3 circles stacked together. The large circle on the outside says behavioral health, the middle circle says mental health, and the small circle says substance abuse."/>
          <p:cNvPicPr>
            <a:picLocks noChangeAspect="1"/>
          </p:cNvPicPr>
          <p:nvPr/>
        </p:nvPicPr>
        <p:blipFill>
          <a:blip r:embed="rId2"/>
          <a:stretch>
            <a:fillRect/>
          </a:stretch>
        </p:blipFill>
        <p:spPr>
          <a:xfrm>
            <a:off x="7384228" y="2744830"/>
            <a:ext cx="3409950" cy="3094214"/>
          </a:xfrm>
          <a:prstGeom prst="rect">
            <a:avLst/>
          </a:prstGeom>
        </p:spPr>
      </p:pic>
      <p:sp>
        <p:nvSpPr>
          <p:cNvPr id="6" name="TextBox 5"/>
          <p:cNvSpPr txBox="1"/>
          <p:nvPr/>
        </p:nvSpPr>
        <p:spPr>
          <a:xfrm>
            <a:off x="6260278" y="5893656"/>
            <a:ext cx="5657850" cy="646331"/>
          </a:xfrm>
          <a:prstGeom prst="rect">
            <a:avLst/>
          </a:prstGeom>
          <a:noFill/>
        </p:spPr>
        <p:txBody>
          <a:bodyPr wrap="square" rtlCol="0">
            <a:spAutoFit/>
          </a:bodyPr>
          <a:lstStyle/>
          <a:p>
            <a:r>
              <a:rPr lang="en-US" dirty="0" smtClean="0"/>
              <a:t>“Access to drug treatment centers that take pregnant women and their children.”</a:t>
            </a:r>
            <a:endParaRPr lang="en-US" dirty="0"/>
          </a:p>
        </p:txBody>
      </p:sp>
    </p:spTree>
    <p:extLst>
      <p:ext uri="{BB962C8B-B14F-4D97-AF65-F5344CB8AC3E}">
        <p14:creationId xmlns:p14="http://schemas.microsoft.com/office/powerpoint/2010/main" val="1989285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Support &amp; Education</a:t>
            </a:r>
            <a:endParaRPr lang="en-US" dirty="0"/>
          </a:p>
        </p:txBody>
      </p:sp>
      <p:sp>
        <p:nvSpPr>
          <p:cNvPr id="3" name="Content Placeholder 2"/>
          <p:cNvSpPr>
            <a:spLocks noGrp="1"/>
          </p:cNvSpPr>
          <p:nvPr>
            <p:ph sz="half" idx="1"/>
          </p:nvPr>
        </p:nvSpPr>
        <p:spPr>
          <a:xfrm>
            <a:off x="890561" y="2428441"/>
            <a:ext cx="4541875" cy="3029701"/>
          </a:xfrm>
        </p:spPr>
        <p:txBody>
          <a:bodyPr>
            <a:noAutofit/>
          </a:bodyPr>
          <a:lstStyle/>
          <a:p>
            <a:pPr marL="0" indent="0">
              <a:buNone/>
            </a:pPr>
            <a:r>
              <a:rPr lang="en-US" sz="2800" dirty="0" smtClean="0"/>
              <a:t>Supporting parents can benefit the parent-child relationship, help family’s meet their physical, emotional, and financial needs, and improve outcomes for children and parents.</a:t>
            </a:r>
            <a:endParaRPr lang="en-US" sz="2800" dirty="0"/>
          </a:p>
        </p:txBody>
      </p:sp>
      <p:sp>
        <p:nvSpPr>
          <p:cNvPr id="4" name="TextBox 3"/>
          <p:cNvSpPr txBox="1"/>
          <p:nvPr/>
        </p:nvSpPr>
        <p:spPr>
          <a:xfrm>
            <a:off x="7249386" y="1933575"/>
            <a:ext cx="4304439" cy="1938992"/>
          </a:xfrm>
          <a:prstGeom prst="rect">
            <a:avLst/>
          </a:prstGeom>
          <a:noFill/>
        </p:spPr>
        <p:txBody>
          <a:bodyPr wrap="square" rtlCol="0">
            <a:spAutoFit/>
          </a:bodyPr>
          <a:lstStyle/>
          <a:p>
            <a:pPr algn="r"/>
            <a:r>
              <a:rPr lang="en-US" sz="2000" dirty="0" smtClean="0"/>
              <a:t>“Support. I think the community would benefit immensely from finding ways to support mothers in parenting. By providing relief when needed (childcare, mental health </a:t>
            </a:r>
          </a:p>
          <a:p>
            <a:pPr algn="r"/>
            <a:r>
              <a:rPr lang="en-US" sz="2000" dirty="0" smtClean="0"/>
              <a:t>support).”</a:t>
            </a:r>
          </a:p>
        </p:txBody>
      </p:sp>
      <p:grpSp>
        <p:nvGrpSpPr>
          <p:cNvPr id="8" name="Group 7" descr="icon of group of people"/>
          <p:cNvGrpSpPr/>
          <p:nvPr/>
        </p:nvGrpSpPr>
        <p:grpSpPr>
          <a:xfrm>
            <a:off x="6243428" y="2637171"/>
            <a:ext cx="1844816" cy="1395902"/>
            <a:chOff x="122238" y="-1401763"/>
            <a:chExt cx="1370013" cy="1036637"/>
          </a:xfrm>
          <a:solidFill>
            <a:schemeClr val="tx1"/>
          </a:solidFill>
        </p:grpSpPr>
        <p:sp>
          <p:nvSpPr>
            <p:cNvPr id="10" name="Freeform 35"/>
            <p:cNvSpPr>
              <a:spLocks/>
            </p:cNvSpPr>
            <p:nvPr/>
          </p:nvSpPr>
          <p:spPr bwMode="auto">
            <a:xfrm>
              <a:off x="1093788" y="-1184275"/>
              <a:ext cx="30163" cy="26987"/>
            </a:xfrm>
            <a:custGeom>
              <a:avLst/>
              <a:gdLst>
                <a:gd name="T0" fmla="*/ 0 w 11"/>
                <a:gd name="T1" fmla="*/ 9 h 10"/>
                <a:gd name="T2" fmla="*/ 8 w 11"/>
                <a:gd name="T3" fmla="*/ 10 h 10"/>
                <a:gd name="T4" fmla="*/ 11 w 11"/>
                <a:gd name="T5" fmla="*/ 0 h 10"/>
                <a:gd name="T6" fmla="*/ 8 w 11"/>
                <a:gd name="T7" fmla="*/ 3 h 10"/>
                <a:gd name="T8" fmla="*/ 0 w 11"/>
                <a:gd name="T9" fmla="*/ 9 h 10"/>
              </a:gdLst>
              <a:ahLst/>
              <a:cxnLst>
                <a:cxn ang="0">
                  <a:pos x="T0" y="T1"/>
                </a:cxn>
                <a:cxn ang="0">
                  <a:pos x="T2" y="T3"/>
                </a:cxn>
                <a:cxn ang="0">
                  <a:pos x="T4" y="T5"/>
                </a:cxn>
                <a:cxn ang="0">
                  <a:pos x="T6" y="T7"/>
                </a:cxn>
                <a:cxn ang="0">
                  <a:pos x="T8" y="T9"/>
                </a:cxn>
              </a:cxnLst>
              <a:rect l="0" t="0" r="r" b="b"/>
              <a:pathLst>
                <a:path w="11" h="10">
                  <a:moveTo>
                    <a:pt x="0" y="9"/>
                  </a:moveTo>
                  <a:cubicBezTo>
                    <a:pt x="3" y="9"/>
                    <a:pt x="6" y="10"/>
                    <a:pt x="8" y="10"/>
                  </a:cubicBezTo>
                  <a:cubicBezTo>
                    <a:pt x="11" y="0"/>
                    <a:pt x="11" y="0"/>
                    <a:pt x="11" y="0"/>
                  </a:cubicBezTo>
                  <a:cubicBezTo>
                    <a:pt x="10" y="1"/>
                    <a:pt x="9" y="2"/>
                    <a:pt x="8" y="3"/>
                  </a:cubicBezTo>
                  <a:cubicBezTo>
                    <a:pt x="6" y="5"/>
                    <a:pt x="3"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6"/>
            <p:cNvSpPr>
              <a:spLocks/>
            </p:cNvSpPr>
            <p:nvPr/>
          </p:nvSpPr>
          <p:spPr bwMode="auto">
            <a:xfrm>
              <a:off x="231776" y="-1401763"/>
              <a:ext cx="142875" cy="146050"/>
            </a:xfrm>
            <a:custGeom>
              <a:avLst/>
              <a:gdLst>
                <a:gd name="T0" fmla="*/ 0 w 51"/>
                <a:gd name="T1" fmla="*/ 30 h 52"/>
                <a:gd name="T2" fmla="*/ 0 w 51"/>
                <a:gd name="T3" fmla="*/ 31 h 52"/>
                <a:gd name="T4" fmla="*/ 1 w 51"/>
                <a:gd name="T5" fmla="*/ 32 h 52"/>
                <a:gd name="T6" fmla="*/ 1 w 51"/>
                <a:gd name="T7" fmla="*/ 34 h 52"/>
                <a:gd name="T8" fmla="*/ 1 w 51"/>
                <a:gd name="T9" fmla="*/ 35 h 52"/>
                <a:gd name="T10" fmla="*/ 2 w 51"/>
                <a:gd name="T11" fmla="*/ 36 h 52"/>
                <a:gd name="T12" fmla="*/ 2 w 51"/>
                <a:gd name="T13" fmla="*/ 37 h 52"/>
                <a:gd name="T14" fmla="*/ 3 w 51"/>
                <a:gd name="T15" fmla="*/ 38 h 52"/>
                <a:gd name="T16" fmla="*/ 4 w 51"/>
                <a:gd name="T17" fmla="*/ 39 h 52"/>
                <a:gd name="T18" fmla="*/ 4 w 51"/>
                <a:gd name="T19" fmla="*/ 40 h 52"/>
                <a:gd name="T20" fmla="*/ 5 w 51"/>
                <a:gd name="T21" fmla="*/ 41 h 52"/>
                <a:gd name="T22" fmla="*/ 6 w 51"/>
                <a:gd name="T23" fmla="*/ 42 h 52"/>
                <a:gd name="T24" fmla="*/ 7 w 51"/>
                <a:gd name="T25" fmla="*/ 43 h 52"/>
                <a:gd name="T26" fmla="*/ 8 w 51"/>
                <a:gd name="T27" fmla="*/ 44 h 52"/>
                <a:gd name="T28" fmla="*/ 8 w 51"/>
                <a:gd name="T29" fmla="*/ 45 h 52"/>
                <a:gd name="T30" fmla="*/ 10 w 51"/>
                <a:gd name="T31" fmla="*/ 46 h 52"/>
                <a:gd name="T32" fmla="*/ 10 w 51"/>
                <a:gd name="T33" fmla="*/ 46 h 52"/>
                <a:gd name="T34" fmla="*/ 12 w 51"/>
                <a:gd name="T35" fmla="*/ 47 h 52"/>
                <a:gd name="T36" fmla="*/ 12 w 51"/>
                <a:gd name="T37" fmla="*/ 48 h 52"/>
                <a:gd name="T38" fmla="*/ 14 w 51"/>
                <a:gd name="T39" fmla="*/ 49 h 52"/>
                <a:gd name="T40" fmla="*/ 15 w 51"/>
                <a:gd name="T41" fmla="*/ 49 h 52"/>
                <a:gd name="T42" fmla="*/ 16 w 51"/>
                <a:gd name="T43" fmla="*/ 50 h 52"/>
                <a:gd name="T44" fmla="*/ 17 w 51"/>
                <a:gd name="T45" fmla="*/ 50 h 52"/>
                <a:gd name="T46" fmla="*/ 18 w 51"/>
                <a:gd name="T47" fmla="*/ 51 h 52"/>
                <a:gd name="T48" fmla="*/ 19 w 51"/>
                <a:gd name="T49" fmla="*/ 51 h 52"/>
                <a:gd name="T50" fmla="*/ 21 w 51"/>
                <a:gd name="T51" fmla="*/ 51 h 52"/>
                <a:gd name="T52" fmla="*/ 22 w 51"/>
                <a:gd name="T53" fmla="*/ 51 h 52"/>
                <a:gd name="T54" fmla="*/ 23 w 51"/>
                <a:gd name="T55" fmla="*/ 52 h 52"/>
                <a:gd name="T56" fmla="*/ 24 w 51"/>
                <a:gd name="T57" fmla="*/ 52 h 52"/>
                <a:gd name="T58" fmla="*/ 26 w 51"/>
                <a:gd name="T59" fmla="*/ 52 h 52"/>
                <a:gd name="T60" fmla="*/ 26 w 51"/>
                <a:gd name="T61" fmla="*/ 52 h 52"/>
                <a:gd name="T62" fmla="*/ 42 w 51"/>
                <a:gd name="T63" fmla="*/ 46 h 52"/>
                <a:gd name="T64" fmla="*/ 47 w 51"/>
                <a:gd name="T65" fmla="*/ 40 h 52"/>
                <a:gd name="T66" fmla="*/ 50 w 51"/>
                <a:gd name="T67" fmla="*/ 34 h 52"/>
                <a:gd name="T68" fmla="*/ 51 w 51"/>
                <a:gd name="T69" fmla="*/ 32 h 52"/>
                <a:gd name="T70" fmla="*/ 51 w 51"/>
                <a:gd name="T71" fmla="*/ 28 h 52"/>
                <a:gd name="T72" fmla="*/ 51 w 51"/>
                <a:gd name="T73" fmla="*/ 26 h 52"/>
                <a:gd name="T74" fmla="*/ 51 w 51"/>
                <a:gd name="T75" fmla="*/ 24 h 52"/>
                <a:gd name="T76" fmla="*/ 51 w 51"/>
                <a:gd name="T77" fmla="*/ 20 h 52"/>
                <a:gd name="T78" fmla="*/ 50 w 51"/>
                <a:gd name="T79" fmla="*/ 18 h 52"/>
                <a:gd name="T80" fmla="*/ 49 w 51"/>
                <a:gd name="T81" fmla="*/ 15 h 52"/>
                <a:gd name="T82" fmla="*/ 45 w 51"/>
                <a:gd name="T83" fmla="*/ 10 h 52"/>
                <a:gd name="T84" fmla="*/ 41 w 51"/>
                <a:gd name="T85" fmla="*/ 6 h 52"/>
                <a:gd name="T86" fmla="*/ 33 w 51"/>
                <a:gd name="T87" fmla="*/ 1 h 52"/>
                <a:gd name="T88" fmla="*/ 30 w 51"/>
                <a:gd name="T89" fmla="*/ 1 h 52"/>
                <a:gd name="T90" fmla="*/ 26 w 51"/>
                <a:gd name="T91" fmla="*/ 0 h 52"/>
                <a:gd name="T92" fmla="*/ 21 w 51"/>
                <a:gd name="T93" fmla="*/ 1 h 52"/>
                <a:gd name="T94" fmla="*/ 14 w 51"/>
                <a:gd name="T95" fmla="*/ 3 h 52"/>
                <a:gd name="T96" fmla="*/ 10 w 51"/>
                <a:gd name="T97" fmla="*/ 6 h 52"/>
                <a:gd name="T98" fmla="*/ 8 w 51"/>
                <a:gd name="T99" fmla="*/ 8 h 52"/>
                <a:gd name="T100" fmla="*/ 5 w 51"/>
                <a:gd name="T101" fmla="*/ 11 h 52"/>
                <a:gd name="T102" fmla="*/ 0 w 51"/>
                <a:gd name="T103" fmla="*/ 26 h 52"/>
                <a:gd name="T104" fmla="*/ 0 w 51"/>
                <a:gd name="T105" fmla="*/ 29 h 52"/>
                <a:gd name="T106" fmla="*/ 0 w 51"/>
                <a:gd name="T10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52">
                  <a:moveTo>
                    <a:pt x="0" y="30"/>
                  </a:moveTo>
                  <a:cubicBezTo>
                    <a:pt x="0" y="30"/>
                    <a:pt x="0" y="31"/>
                    <a:pt x="0" y="31"/>
                  </a:cubicBezTo>
                  <a:cubicBezTo>
                    <a:pt x="1" y="32"/>
                    <a:pt x="1" y="32"/>
                    <a:pt x="1" y="32"/>
                  </a:cubicBezTo>
                  <a:cubicBezTo>
                    <a:pt x="1" y="33"/>
                    <a:pt x="1" y="33"/>
                    <a:pt x="1" y="34"/>
                  </a:cubicBezTo>
                  <a:cubicBezTo>
                    <a:pt x="1" y="34"/>
                    <a:pt x="1" y="34"/>
                    <a:pt x="1" y="35"/>
                  </a:cubicBezTo>
                  <a:cubicBezTo>
                    <a:pt x="2" y="35"/>
                    <a:pt x="2" y="35"/>
                    <a:pt x="2" y="36"/>
                  </a:cubicBezTo>
                  <a:cubicBezTo>
                    <a:pt x="2" y="36"/>
                    <a:pt x="2" y="36"/>
                    <a:pt x="2" y="37"/>
                  </a:cubicBezTo>
                  <a:cubicBezTo>
                    <a:pt x="3" y="37"/>
                    <a:pt x="3" y="38"/>
                    <a:pt x="3" y="38"/>
                  </a:cubicBezTo>
                  <a:cubicBezTo>
                    <a:pt x="3" y="38"/>
                    <a:pt x="3" y="39"/>
                    <a:pt x="4" y="39"/>
                  </a:cubicBezTo>
                  <a:cubicBezTo>
                    <a:pt x="4" y="39"/>
                    <a:pt x="4" y="40"/>
                    <a:pt x="4" y="40"/>
                  </a:cubicBezTo>
                  <a:cubicBezTo>
                    <a:pt x="5" y="40"/>
                    <a:pt x="5" y="41"/>
                    <a:pt x="5" y="41"/>
                  </a:cubicBezTo>
                  <a:cubicBezTo>
                    <a:pt x="5" y="41"/>
                    <a:pt x="6" y="42"/>
                    <a:pt x="6" y="42"/>
                  </a:cubicBezTo>
                  <a:cubicBezTo>
                    <a:pt x="6" y="42"/>
                    <a:pt x="6" y="43"/>
                    <a:pt x="7" y="43"/>
                  </a:cubicBezTo>
                  <a:cubicBezTo>
                    <a:pt x="7" y="43"/>
                    <a:pt x="7" y="44"/>
                    <a:pt x="8" y="44"/>
                  </a:cubicBezTo>
                  <a:cubicBezTo>
                    <a:pt x="8" y="44"/>
                    <a:pt x="8" y="45"/>
                    <a:pt x="8" y="45"/>
                  </a:cubicBezTo>
                  <a:cubicBezTo>
                    <a:pt x="9" y="45"/>
                    <a:pt x="9" y="45"/>
                    <a:pt x="10" y="46"/>
                  </a:cubicBezTo>
                  <a:cubicBezTo>
                    <a:pt x="10" y="46"/>
                    <a:pt x="10" y="46"/>
                    <a:pt x="10" y="46"/>
                  </a:cubicBezTo>
                  <a:cubicBezTo>
                    <a:pt x="11" y="47"/>
                    <a:pt x="11" y="47"/>
                    <a:pt x="12" y="47"/>
                  </a:cubicBezTo>
                  <a:cubicBezTo>
                    <a:pt x="12" y="47"/>
                    <a:pt x="12" y="48"/>
                    <a:pt x="12" y="48"/>
                  </a:cubicBezTo>
                  <a:cubicBezTo>
                    <a:pt x="13" y="48"/>
                    <a:pt x="13" y="48"/>
                    <a:pt x="14" y="49"/>
                  </a:cubicBezTo>
                  <a:cubicBezTo>
                    <a:pt x="14" y="49"/>
                    <a:pt x="14" y="49"/>
                    <a:pt x="15" y="49"/>
                  </a:cubicBezTo>
                  <a:cubicBezTo>
                    <a:pt x="15" y="49"/>
                    <a:pt x="15" y="49"/>
                    <a:pt x="16" y="50"/>
                  </a:cubicBezTo>
                  <a:cubicBezTo>
                    <a:pt x="16" y="50"/>
                    <a:pt x="17" y="50"/>
                    <a:pt x="17" y="50"/>
                  </a:cubicBezTo>
                  <a:cubicBezTo>
                    <a:pt x="17" y="50"/>
                    <a:pt x="18" y="50"/>
                    <a:pt x="18" y="51"/>
                  </a:cubicBezTo>
                  <a:cubicBezTo>
                    <a:pt x="19" y="51"/>
                    <a:pt x="19" y="51"/>
                    <a:pt x="19" y="51"/>
                  </a:cubicBezTo>
                  <a:cubicBezTo>
                    <a:pt x="20" y="51"/>
                    <a:pt x="20" y="51"/>
                    <a:pt x="21" y="51"/>
                  </a:cubicBezTo>
                  <a:cubicBezTo>
                    <a:pt x="21" y="51"/>
                    <a:pt x="21" y="51"/>
                    <a:pt x="22" y="51"/>
                  </a:cubicBezTo>
                  <a:cubicBezTo>
                    <a:pt x="22" y="51"/>
                    <a:pt x="23" y="52"/>
                    <a:pt x="23" y="52"/>
                  </a:cubicBezTo>
                  <a:cubicBezTo>
                    <a:pt x="23" y="52"/>
                    <a:pt x="24" y="52"/>
                    <a:pt x="24" y="52"/>
                  </a:cubicBezTo>
                  <a:cubicBezTo>
                    <a:pt x="25" y="52"/>
                    <a:pt x="25" y="52"/>
                    <a:pt x="26" y="52"/>
                  </a:cubicBezTo>
                  <a:cubicBezTo>
                    <a:pt x="26" y="52"/>
                    <a:pt x="26" y="52"/>
                    <a:pt x="26" y="52"/>
                  </a:cubicBezTo>
                  <a:cubicBezTo>
                    <a:pt x="32" y="52"/>
                    <a:pt x="37" y="49"/>
                    <a:pt x="42" y="46"/>
                  </a:cubicBezTo>
                  <a:cubicBezTo>
                    <a:pt x="44" y="44"/>
                    <a:pt x="45" y="42"/>
                    <a:pt x="47" y="40"/>
                  </a:cubicBezTo>
                  <a:cubicBezTo>
                    <a:pt x="48" y="38"/>
                    <a:pt x="49" y="36"/>
                    <a:pt x="50" y="34"/>
                  </a:cubicBezTo>
                  <a:cubicBezTo>
                    <a:pt x="50" y="33"/>
                    <a:pt x="50" y="33"/>
                    <a:pt x="51" y="32"/>
                  </a:cubicBezTo>
                  <a:cubicBezTo>
                    <a:pt x="51" y="31"/>
                    <a:pt x="51" y="29"/>
                    <a:pt x="51" y="28"/>
                  </a:cubicBezTo>
                  <a:cubicBezTo>
                    <a:pt x="51" y="28"/>
                    <a:pt x="51" y="27"/>
                    <a:pt x="51" y="26"/>
                  </a:cubicBezTo>
                  <a:cubicBezTo>
                    <a:pt x="51" y="26"/>
                    <a:pt x="51" y="25"/>
                    <a:pt x="51" y="24"/>
                  </a:cubicBezTo>
                  <a:cubicBezTo>
                    <a:pt x="51" y="23"/>
                    <a:pt x="51" y="21"/>
                    <a:pt x="51" y="20"/>
                  </a:cubicBezTo>
                  <a:cubicBezTo>
                    <a:pt x="50" y="19"/>
                    <a:pt x="50" y="19"/>
                    <a:pt x="50" y="18"/>
                  </a:cubicBezTo>
                  <a:cubicBezTo>
                    <a:pt x="50" y="17"/>
                    <a:pt x="49" y="16"/>
                    <a:pt x="49" y="15"/>
                  </a:cubicBezTo>
                  <a:cubicBezTo>
                    <a:pt x="48" y="13"/>
                    <a:pt x="47" y="12"/>
                    <a:pt x="45" y="10"/>
                  </a:cubicBezTo>
                  <a:cubicBezTo>
                    <a:pt x="44" y="8"/>
                    <a:pt x="43" y="7"/>
                    <a:pt x="41" y="6"/>
                  </a:cubicBezTo>
                  <a:cubicBezTo>
                    <a:pt x="38" y="4"/>
                    <a:pt x="36" y="2"/>
                    <a:pt x="33" y="1"/>
                  </a:cubicBezTo>
                  <a:cubicBezTo>
                    <a:pt x="32" y="1"/>
                    <a:pt x="31" y="1"/>
                    <a:pt x="30" y="1"/>
                  </a:cubicBezTo>
                  <a:cubicBezTo>
                    <a:pt x="29" y="0"/>
                    <a:pt x="27" y="0"/>
                    <a:pt x="26" y="0"/>
                  </a:cubicBezTo>
                  <a:cubicBezTo>
                    <a:pt x="24" y="0"/>
                    <a:pt x="22" y="0"/>
                    <a:pt x="21" y="1"/>
                  </a:cubicBezTo>
                  <a:cubicBezTo>
                    <a:pt x="18" y="1"/>
                    <a:pt x="16" y="2"/>
                    <a:pt x="14" y="3"/>
                  </a:cubicBezTo>
                  <a:cubicBezTo>
                    <a:pt x="13" y="4"/>
                    <a:pt x="11" y="5"/>
                    <a:pt x="10" y="6"/>
                  </a:cubicBezTo>
                  <a:cubicBezTo>
                    <a:pt x="9" y="7"/>
                    <a:pt x="9" y="7"/>
                    <a:pt x="8" y="8"/>
                  </a:cubicBezTo>
                  <a:cubicBezTo>
                    <a:pt x="7" y="9"/>
                    <a:pt x="6" y="10"/>
                    <a:pt x="5" y="11"/>
                  </a:cubicBezTo>
                  <a:cubicBezTo>
                    <a:pt x="2" y="15"/>
                    <a:pt x="0" y="20"/>
                    <a:pt x="0" y="26"/>
                  </a:cubicBezTo>
                  <a:cubicBezTo>
                    <a:pt x="0" y="27"/>
                    <a:pt x="0" y="28"/>
                    <a:pt x="0" y="29"/>
                  </a:cubicBezTo>
                  <a:cubicBezTo>
                    <a:pt x="0" y="29"/>
                    <a:pt x="0" y="29"/>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7"/>
            <p:cNvSpPr>
              <a:spLocks/>
            </p:cNvSpPr>
            <p:nvPr/>
          </p:nvSpPr>
          <p:spPr bwMode="auto">
            <a:xfrm>
              <a:off x="122238" y="-1227138"/>
              <a:ext cx="360363" cy="708025"/>
            </a:xfrm>
            <a:custGeom>
              <a:avLst/>
              <a:gdLst>
                <a:gd name="T0" fmla="*/ 88 w 129"/>
                <a:gd name="T1" fmla="*/ 46 h 251"/>
                <a:gd name="T2" fmla="*/ 88 w 129"/>
                <a:gd name="T3" fmla="*/ 45 h 251"/>
                <a:gd name="T4" fmla="*/ 129 w 129"/>
                <a:gd name="T5" fmla="*/ 24 h 251"/>
                <a:gd name="T6" fmla="*/ 128 w 129"/>
                <a:gd name="T7" fmla="*/ 23 h 251"/>
                <a:gd name="T8" fmla="*/ 122 w 129"/>
                <a:gd name="T9" fmla="*/ 18 h 251"/>
                <a:gd name="T10" fmla="*/ 115 w 129"/>
                <a:gd name="T11" fmla="*/ 7 h 251"/>
                <a:gd name="T12" fmla="*/ 109 w 129"/>
                <a:gd name="T13" fmla="*/ 5 h 251"/>
                <a:gd name="T14" fmla="*/ 102 w 129"/>
                <a:gd name="T15" fmla="*/ 3 h 251"/>
                <a:gd name="T16" fmla="*/ 94 w 129"/>
                <a:gd name="T17" fmla="*/ 2 h 251"/>
                <a:gd name="T18" fmla="*/ 68 w 129"/>
                <a:gd name="T19" fmla="*/ 0 h 251"/>
                <a:gd name="T20" fmla="*/ 61 w 129"/>
                <a:gd name="T21" fmla="*/ 0 h 251"/>
                <a:gd name="T22" fmla="*/ 32 w 129"/>
                <a:gd name="T23" fmla="*/ 2 h 251"/>
                <a:gd name="T24" fmla="*/ 25 w 129"/>
                <a:gd name="T25" fmla="*/ 3 h 251"/>
                <a:gd name="T26" fmla="*/ 22 w 129"/>
                <a:gd name="T27" fmla="*/ 4 h 251"/>
                <a:gd name="T28" fmla="*/ 18 w 129"/>
                <a:gd name="T29" fmla="*/ 5 h 251"/>
                <a:gd name="T30" fmla="*/ 11 w 129"/>
                <a:gd name="T31" fmla="*/ 9 h 251"/>
                <a:gd name="T32" fmla="*/ 8 w 129"/>
                <a:gd name="T33" fmla="*/ 11 h 251"/>
                <a:gd name="T34" fmla="*/ 3 w 129"/>
                <a:gd name="T35" fmla="*/ 17 h 251"/>
                <a:gd name="T36" fmla="*/ 2 w 129"/>
                <a:gd name="T37" fmla="*/ 20 h 251"/>
                <a:gd name="T38" fmla="*/ 1 w 129"/>
                <a:gd name="T39" fmla="*/ 24 h 251"/>
                <a:gd name="T40" fmla="*/ 0 w 129"/>
                <a:gd name="T41" fmla="*/ 29 h 251"/>
                <a:gd name="T42" fmla="*/ 0 w 129"/>
                <a:gd name="T43" fmla="*/ 114 h 251"/>
                <a:gd name="T44" fmla="*/ 3 w 129"/>
                <a:gd name="T45" fmla="*/ 121 h 251"/>
                <a:gd name="T46" fmla="*/ 5 w 129"/>
                <a:gd name="T47" fmla="*/ 122 h 251"/>
                <a:gd name="T48" fmla="*/ 10 w 129"/>
                <a:gd name="T49" fmla="*/ 124 h 251"/>
                <a:gd name="T50" fmla="*/ 12 w 129"/>
                <a:gd name="T51" fmla="*/ 124 h 251"/>
                <a:gd name="T52" fmla="*/ 22 w 129"/>
                <a:gd name="T53" fmla="*/ 114 h 251"/>
                <a:gd name="T54" fmla="*/ 22 w 129"/>
                <a:gd name="T55" fmla="*/ 39 h 251"/>
                <a:gd name="T56" fmla="*/ 22 w 129"/>
                <a:gd name="T57" fmla="*/ 39 h 251"/>
                <a:gd name="T58" fmla="*/ 22 w 129"/>
                <a:gd name="T59" fmla="*/ 39 h 251"/>
                <a:gd name="T60" fmla="*/ 22 w 129"/>
                <a:gd name="T61" fmla="*/ 38 h 251"/>
                <a:gd name="T62" fmla="*/ 23 w 129"/>
                <a:gd name="T63" fmla="*/ 37 h 251"/>
                <a:gd name="T64" fmla="*/ 24 w 129"/>
                <a:gd name="T65" fmla="*/ 36 h 251"/>
                <a:gd name="T66" fmla="*/ 25 w 129"/>
                <a:gd name="T67" fmla="*/ 36 h 251"/>
                <a:gd name="T68" fmla="*/ 27 w 129"/>
                <a:gd name="T69" fmla="*/ 36 h 251"/>
                <a:gd name="T70" fmla="*/ 28 w 129"/>
                <a:gd name="T71" fmla="*/ 38 h 251"/>
                <a:gd name="T72" fmla="*/ 29 w 129"/>
                <a:gd name="T73" fmla="*/ 39 h 251"/>
                <a:gd name="T74" fmla="*/ 29 w 129"/>
                <a:gd name="T75" fmla="*/ 39 h 251"/>
                <a:gd name="T76" fmla="*/ 29 w 129"/>
                <a:gd name="T77" fmla="*/ 235 h 251"/>
                <a:gd name="T78" fmla="*/ 29 w 129"/>
                <a:gd name="T79" fmla="*/ 235 h 251"/>
                <a:gd name="T80" fmla="*/ 30 w 129"/>
                <a:gd name="T81" fmla="*/ 242 h 251"/>
                <a:gd name="T82" fmla="*/ 32 w 129"/>
                <a:gd name="T83" fmla="*/ 244 h 251"/>
                <a:gd name="T84" fmla="*/ 33 w 129"/>
                <a:gd name="T85" fmla="*/ 246 h 251"/>
                <a:gd name="T86" fmla="*/ 35 w 129"/>
                <a:gd name="T87" fmla="*/ 248 h 251"/>
                <a:gd name="T88" fmla="*/ 40 w 129"/>
                <a:gd name="T89" fmla="*/ 251 h 251"/>
                <a:gd name="T90" fmla="*/ 45 w 129"/>
                <a:gd name="T91" fmla="*/ 251 h 251"/>
                <a:gd name="T92" fmla="*/ 61 w 129"/>
                <a:gd name="T93" fmla="*/ 235 h 251"/>
                <a:gd name="T94" fmla="*/ 61 w 129"/>
                <a:gd name="T95" fmla="*/ 235 h 251"/>
                <a:gd name="T96" fmla="*/ 61 w 129"/>
                <a:gd name="T97" fmla="*/ 135 h 251"/>
                <a:gd name="T98" fmla="*/ 62 w 129"/>
                <a:gd name="T99" fmla="*/ 133 h 251"/>
                <a:gd name="T100" fmla="*/ 63 w 129"/>
                <a:gd name="T101" fmla="*/ 132 h 251"/>
                <a:gd name="T102" fmla="*/ 65 w 129"/>
                <a:gd name="T103" fmla="*/ 131 h 251"/>
                <a:gd name="T104" fmla="*/ 66 w 129"/>
                <a:gd name="T105" fmla="*/ 132 h 251"/>
                <a:gd name="T106" fmla="*/ 88 w 129"/>
                <a:gd name="T107" fmla="*/ 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51">
                  <a:moveTo>
                    <a:pt x="88" y="46"/>
                  </a:moveTo>
                  <a:cubicBezTo>
                    <a:pt x="88" y="45"/>
                    <a:pt x="88" y="45"/>
                    <a:pt x="88" y="45"/>
                  </a:cubicBezTo>
                  <a:cubicBezTo>
                    <a:pt x="93" y="30"/>
                    <a:pt x="110" y="26"/>
                    <a:pt x="129" y="24"/>
                  </a:cubicBezTo>
                  <a:cubicBezTo>
                    <a:pt x="128" y="24"/>
                    <a:pt x="128" y="23"/>
                    <a:pt x="128" y="23"/>
                  </a:cubicBezTo>
                  <a:cubicBezTo>
                    <a:pt x="126" y="21"/>
                    <a:pt x="124" y="20"/>
                    <a:pt x="122" y="18"/>
                  </a:cubicBezTo>
                  <a:cubicBezTo>
                    <a:pt x="119" y="15"/>
                    <a:pt x="117" y="11"/>
                    <a:pt x="115" y="7"/>
                  </a:cubicBezTo>
                  <a:cubicBezTo>
                    <a:pt x="113" y="6"/>
                    <a:pt x="111" y="5"/>
                    <a:pt x="109" y="5"/>
                  </a:cubicBezTo>
                  <a:cubicBezTo>
                    <a:pt x="107" y="4"/>
                    <a:pt x="105" y="3"/>
                    <a:pt x="102" y="3"/>
                  </a:cubicBezTo>
                  <a:cubicBezTo>
                    <a:pt x="100" y="2"/>
                    <a:pt x="97" y="2"/>
                    <a:pt x="94" y="2"/>
                  </a:cubicBezTo>
                  <a:cubicBezTo>
                    <a:pt x="86" y="1"/>
                    <a:pt x="77" y="0"/>
                    <a:pt x="68" y="0"/>
                  </a:cubicBezTo>
                  <a:cubicBezTo>
                    <a:pt x="61" y="0"/>
                    <a:pt x="61" y="0"/>
                    <a:pt x="61" y="0"/>
                  </a:cubicBezTo>
                  <a:cubicBezTo>
                    <a:pt x="51" y="0"/>
                    <a:pt x="41" y="1"/>
                    <a:pt x="32" y="2"/>
                  </a:cubicBezTo>
                  <a:cubicBezTo>
                    <a:pt x="30" y="2"/>
                    <a:pt x="27" y="3"/>
                    <a:pt x="25" y="3"/>
                  </a:cubicBezTo>
                  <a:cubicBezTo>
                    <a:pt x="24" y="4"/>
                    <a:pt x="23" y="4"/>
                    <a:pt x="22" y="4"/>
                  </a:cubicBezTo>
                  <a:cubicBezTo>
                    <a:pt x="21" y="4"/>
                    <a:pt x="19" y="5"/>
                    <a:pt x="18" y="5"/>
                  </a:cubicBezTo>
                  <a:cubicBezTo>
                    <a:pt x="15" y="6"/>
                    <a:pt x="13" y="8"/>
                    <a:pt x="11" y="9"/>
                  </a:cubicBezTo>
                  <a:cubicBezTo>
                    <a:pt x="10" y="10"/>
                    <a:pt x="9" y="10"/>
                    <a:pt x="8" y="11"/>
                  </a:cubicBezTo>
                  <a:cubicBezTo>
                    <a:pt x="6" y="13"/>
                    <a:pt x="4" y="15"/>
                    <a:pt x="3" y="17"/>
                  </a:cubicBezTo>
                  <a:cubicBezTo>
                    <a:pt x="2" y="18"/>
                    <a:pt x="2" y="19"/>
                    <a:pt x="2" y="20"/>
                  </a:cubicBezTo>
                  <a:cubicBezTo>
                    <a:pt x="1" y="22"/>
                    <a:pt x="1" y="23"/>
                    <a:pt x="1" y="24"/>
                  </a:cubicBezTo>
                  <a:cubicBezTo>
                    <a:pt x="0" y="26"/>
                    <a:pt x="0" y="27"/>
                    <a:pt x="0" y="29"/>
                  </a:cubicBezTo>
                  <a:cubicBezTo>
                    <a:pt x="0" y="114"/>
                    <a:pt x="0" y="114"/>
                    <a:pt x="0" y="114"/>
                  </a:cubicBezTo>
                  <a:cubicBezTo>
                    <a:pt x="0" y="117"/>
                    <a:pt x="1" y="119"/>
                    <a:pt x="3" y="121"/>
                  </a:cubicBezTo>
                  <a:cubicBezTo>
                    <a:pt x="4" y="121"/>
                    <a:pt x="4" y="122"/>
                    <a:pt x="5" y="122"/>
                  </a:cubicBezTo>
                  <a:cubicBezTo>
                    <a:pt x="6" y="123"/>
                    <a:pt x="8" y="124"/>
                    <a:pt x="10" y="124"/>
                  </a:cubicBezTo>
                  <a:cubicBezTo>
                    <a:pt x="12" y="124"/>
                    <a:pt x="12" y="124"/>
                    <a:pt x="12" y="124"/>
                  </a:cubicBezTo>
                  <a:cubicBezTo>
                    <a:pt x="18" y="124"/>
                    <a:pt x="22" y="119"/>
                    <a:pt x="22" y="114"/>
                  </a:cubicBezTo>
                  <a:cubicBezTo>
                    <a:pt x="22" y="39"/>
                    <a:pt x="22" y="39"/>
                    <a:pt x="22" y="39"/>
                  </a:cubicBezTo>
                  <a:cubicBezTo>
                    <a:pt x="22" y="39"/>
                    <a:pt x="22" y="39"/>
                    <a:pt x="22" y="39"/>
                  </a:cubicBezTo>
                  <a:cubicBezTo>
                    <a:pt x="22" y="39"/>
                    <a:pt x="22" y="39"/>
                    <a:pt x="22" y="39"/>
                  </a:cubicBezTo>
                  <a:cubicBezTo>
                    <a:pt x="22" y="39"/>
                    <a:pt x="22" y="38"/>
                    <a:pt x="22" y="38"/>
                  </a:cubicBezTo>
                  <a:cubicBezTo>
                    <a:pt x="22" y="37"/>
                    <a:pt x="23" y="37"/>
                    <a:pt x="23" y="37"/>
                  </a:cubicBezTo>
                  <a:cubicBezTo>
                    <a:pt x="23" y="36"/>
                    <a:pt x="24" y="36"/>
                    <a:pt x="24" y="36"/>
                  </a:cubicBezTo>
                  <a:cubicBezTo>
                    <a:pt x="24" y="36"/>
                    <a:pt x="25" y="36"/>
                    <a:pt x="25" y="36"/>
                  </a:cubicBezTo>
                  <a:cubicBezTo>
                    <a:pt x="26" y="36"/>
                    <a:pt x="27" y="36"/>
                    <a:pt x="27" y="36"/>
                  </a:cubicBezTo>
                  <a:cubicBezTo>
                    <a:pt x="28" y="37"/>
                    <a:pt x="28" y="37"/>
                    <a:pt x="28" y="38"/>
                  </a:cubicBezTo>
                  <a:cubicBezTo>
                    <a:pt x="29" y="38"/>
                    <a:pt x="29" y="39"/>
                    <a:pt x="29" y="39"/>
                  </a:cubicBezTo>
                  <a:cubicBezTo>
                    <a:pt x="29" y="39"/>
                    <a:pt x="29" y="39"/>
                    <a:pt x="29" y="39"/>
                  </a:cubicBezTo>
                  <a:cubicBezTo>
                    <a:pt x="29" y="235"/>
                    <a:pt x="29" y="235"/>
                    <a:pt x="29" y="235"/>
                  </a:cubicBezTo>
                  <a:cubicBezTo>
                    <a:pt x="29" y="235"/>
                    <a:pt x="29" y="235"/>
                    <a:pt x="29" y="235"/>
                  </a:cubicBezTo>
                  <a:cubicBezTo>
                    <a:pt x="29" y="238"/>
                    <a:pt x="29" y="240"/>
                    <a:pt x="30" y="242"/>
                  </a:cubicBezTo>
                  <a:cubicBezTo>
                    <a:pt x="31" y="243"/>
                    <a:pt x="31" y="243"/>
                    <a:pt x="32" y="244"/>
                  </a:cubicBezTo>
                  <a:cubicBezTo>
                    <a:pt x="32" y="245"/>
                    <a:pt x="32" y="245"/>
                    <a:pt x="33" y="246"/>
                  </a:cubicBezTo>
                  <a:cubicBezTo>
                    <a:pt x="33" y="246"/>
                    <a:pt x="34" y="247"/>
                    <a:pt x="35" y="248"/>
                  </a:cubicBezTo>
                  <a:cubicBezTo>
                    <a:pt x="36" y="249"/>
                    <a:pt x="38" y="250"/>
                    <a:pt x="40" y="251"/>
                  </a:cubicBezTo>
                  <a:cubicBezTo>
                    <a:pt x="42" y="251"/>
                    <a:pt x="43" y="251"/>
                    <a:pt x="45" y="251"/>
                  </a:cubicBezTo>
                  <a:cubicBezTo>
                    <a:pt x="54" y="251"/>
                    <a:pt x="61" y="244"/>
                    <a:pt x="61" y="235"/>
                  </a:cubicBezTo>
                  <a:cubicBezTo>
                    <a:pt x="61" y="235"/>
                    <a:pt x="61" y="235"/>
                    <a:pt x="61" y="235"/>
                  </a:cubicBezTo>
                  <a:cubicBezTo>
                    <a:pt x="61" y="135"/>
                    <a:pt x="61" y="135"/>
                    <a:pt x="61" y="135"/>
                  </a:cubicBezTo>
                  <a:cubicBezTo>
                    <a:pt x="61" y="134"/>
                    <a:pt x="61" y="133"/>
                    <a:pt x="62" y="133"/>
                  </a:cubicBezTo>
                  <a:cubicBezTo>
                    <a:pt x="62" y="132"/>
                    <a:pt x="62" y="132"/>
                    <a:pt x="63" y="132"/>
                  </a:cubicBezTo>
                  <a:cubicBezTo>
                    <a:pt x="63" y="131"/>
                    <a:pt x="64" y="131"/>
                    <a:pt x="65" y="131"/>
                  </a:cubicBezTo>
                  <a:cubicBezTo>
                    <a:pt x="65" y="131"/>
                    <a:pt x="66" y="131"/>
                    <a:pt x="66" y="132"/>
                  </a:cubicBezTo>
                  <a:cubicBezTo>
                    <a:pt x="88" y="46"/>
                    <a:pt x="88" y="46"/>
                    <a:pt x="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8"/>
            <p:cNvSpPr>
              <a:spLocks/>
            </p:cNvSpPr>
            <p:nvPr/>
          </p:nvSpPr>
          <p:spPr bwMode="auto">
            <a:xfrm>
              <a:off x="312738" y="-819150"/>
              <a:ext cx="88900" cy="300037"/>
            </a:xfrm>
            <a:custGeom>
              <a:avLst/>
              <a:gdLst>
                <a:gd name="T0" fmla="*/ 12 w 32"/>
                <a:gd name="T1" fmla="*/ 38 h 106"/>
                <a:gd name="T2" fmla="*/ 12 w 32"/>
                <a:gd name="T3" fmla="*/ 37 h 106"/>
                <a:gd name="T4" fmla="*/ 12 w 32"/>
                <a:gd name="T5" fmla="*/ 37 h 106"/>
                <a:gd name="T6" fmla="*/ 14 w 32"/>
                <a:gd name="T7" fmla="*/ 31 h 106"/>
                <a:gd name="T8" fmla="*/ 14 w 32"/>
                <a:gd name="T9" fmla="*/ 31 h 106"/>
                <a:gd name="T10" fmla="*/ 14 w 32"/>
                <a:gd name="T11" fmla="*/ 31 h 106"/>
                <a:gd name="T12" fmla="*/ 19 w 32"/>
                <a:gd name="T13" fmla="*/ 7 h 106"/>
                <a:gd name="T14" fmla="*/ 14 w 32"/>
                <a:gd name="T15" fmla="*/ 8 h 106"/>
                <a:gd name="T16" fmla="*/ 10 w 32"/>
                <a:gd name="T17" fmla="*/ 7 h 106"/>
                <a:gd name="T18" fmla="*/ 0 w 32"/>
                <a:gd name="T19" fmla="*/ 0 h 106"/>
                <a:gd name="T20" fmla="*/ 0 w 32"/>
                <a:gd name="T21" fmla="*/ 90 h 106"/>
                <a:gd name="T22" fmla="*/ 0 w 32"/>
                <a:gd name="T23" fmla="*/ 90 h 106"/>
                <a:gd name="T24" fmla="*/ 16 w 32"/>
                <a:gd name="T25" fmla="*/ 106 h 106"/>
                <a:gd name="T26" fmla="*/ 32 w 32"/>
                <a:gd name="T27" fmla="*/ 90 h 106"/>
                <a:gd name="T28" fmla="*/ 32 w 32"/>
                <a:gd name="T29" fmla="*/ 48 h 106"/>
                <a:gd name="T30" fmla="*/ 23 w 32"/>
                <a:gd name="T31" fmla="*/ 48 h 106"/>
                <a:gd name="T32" fmla="*/ 12 w 32"/>
                <a:gd name="T33"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06">
                  <a:moveTo>
                    <a:pt x="12" y="38"/>
                  </a:moveTo>
                  <a:cubicBezTo>
                    <a:pt x="12" y="37"/>
                    <a:pt x="12" y="37"/>
                    <a:pt x="12" y="37"/>
                  </a:cubicBezTo>
                  <a:cubicBezTo>
                    <a:pt x="12" y="37"/>
                    <a:pt x="12" y="37"/>
                    <a:pt x="12" y="37"/>
                  </a:cubicBezTo>
                  <a:cubicBezTo>
                    <a:pt x="14" y="31"/>
                    <a:pt x="14" y="31"/>
                    <a:pt x="14" y="31"/>
                  </a:cubicBezTo>
                  <a:cubicBezTo>
                    <a:pt x="14" y="31"/>
                    <a:pt x="14" y="31"/>
                    <a:pt x="14" y="31"/>
                  </a:cubicBezTo>
                  <a:cubicBezTo>
                    <a:pt x="14" y="31"/>
                    <a:pt x="14" y="31"/>
                    <a:pt x="14" y="31"/>
                  </a:cubicBezTo>
                  <a:cubicBezTo>
                    <a:pt x="19" y="7"/>
                    <a:pt x="19" y="7"/>
                    <a:pt x="19" y="7"/>
                  </a:cubicBezTo>
                  <a:cubicBezTo>
                    <a:pt x="18" y="7"/>
                    <a:pt x="16" y="8"/>
                    <a:pt x="14" y="8"/>
                  </a:cubicBezTo>
                  <a:cubicBezTo>
                    <a:pt x="13" y="8"/>
                    <a:pt x="12" y="7"/>
                    <a:pt x="10" y="7"/>
                  </a:cubicBezTo>
                  <a:cubicBezTo>
                    <a:pt x="6" y="6"/>
                    <a:pt x="2" y="3"/>
                    <a:pt x="0" y="0"/>
                  </a:cubicBezTo>
                  <a:cubicBezTo>
                    <a:pt x="0" y="90"/>
                    <a:pt x="0" y="90"/>
                    <a:pt x="0" y="90"/>
                  </a:cubicBezTo>
                  <a:cubicBezTo>
                    <a:pt x="0" y="90"/>
                    <a:pt x="0" y="90"/>
                    <a:pt x="0" y="90"/>
                  </a:cubicBezTo>
                  <a:cubicBezTo>
                    <a:pt x="0" y="99"/>
                    <a:pt x="7" y="106"/>
                    <a:pt x="16" y="106"/>
                  </a:cubicBezTo>
                  <a:cubicBezTo>
                    <a:pt x="25" y="106"/>
                    <a:pt x="32" y="99"/>
                    <a:pt x="32" y="90"/>
                  </a:cubicBezTo>
                  <a:cubicBezTo>
                    <a:pt x="32" y="48"/>
                    <a:pt x="32" y="48"/>
                    <a:pt x="32" y="48"/>
                  </a:cubicBezTo>
                  <a:cubicBezTo>
                    <a:pt x="23" y="48"/>
                    <a:pt x="23" y="48"/>
                    <a:pt x="23" y="48"/>
                  </a:cubicBezTo>
                  <a:cubicBezTo>
                    <a:pt x="17" y="48"/>
                    <a:pt x="12" y="44"/>
                    <a:pt x="1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9"/>
            <p:cNvSpPr>
              <a:spLocks/>
            </p:cNvSpPr>
            <p:nvPr/>
          </p:nvSpPr>
          <p:spPr bwMode="auto">
            <a:xfrm>
              <a:off x="1136651" y="-1227138"/>
              <a:ext cx="355600" cy="708025"/>
            </a:xfrm>
            <a:custGeom>
              <a:avLst/>
              <a:gdLst>
                <a:gd name="T0" fmla="*/ 126 w 127"/>
                <a:gd name="T1" fmla="*/ 103 h 251"/>
                <a:gd name="T2" fmla="*/ 104 w 127"/>
                <a:gd name="T3" fmla="*/ 17 h 251"/>
                <a:gd name="T4" fmla="*/ 90 w 127"/>
                <a:gd name="T5" fmla="*/ 4 h 251"/>
                <a:gd name="T6" fmla="*/ 83 w 127"/>
                <a:gd name="T7" fmla="*/ 2 h 251"/>
                <a:gd name="T8" fmla="*/ 76 w 127"/>
                <a:gd name="T9" fmla="*/ 1 h 251"/>
                <a:gd name="T10" fmla="*/ 64 w 127"/>
                <a:gd name="T11" fmla="*/ 0 h 251"/>
                <a:gd name="T12" fmla="*/ 56 w 127"/>
                <a:gd name="T13" fmla="*/ 0 h 251"/>
                <a:gd name="T14" fmla="*/ 51 w 127"/>
                <a:gd name="T15" fmla="*/ 0 h 251"/>
                <a:gd name="T16" fmla="*/ 47 w 127"/>
                <a:gd name="T17" fmla="*/ 0 h 251"/>
                <a:gd name="T18" fmla="*/ 23 w 127"/>
                <a:gd name="T19" fmla="*/ 2 h 251"/>
                <a:gd name="T20" fmla="*/ 3 w 127"/>
                <a:gd name="T21" fmla="*/ 17 h 251"/>
                <a:gd name="T22" fmla="*/ 0 w 127"/>
                <a:gd name="T23" fmla="*/ 25 h 251"/>
                <a:gd name="T24" fmla="*/ 19 w 127"/>
                <a:gd name="T25" fmla="*/ 30 h 251"/>
                <a:gd name="T26" fmla="*/ 42 w 127"/>
                <a:gd name="T27" fmla="*/ 60 h 251"/>
                <a:gd name="T28" fmla="*/ 42 w 127"/>
                <a:gd name="T29" fmla="*/ 145 h 251"/>
                <a:gd name="T30" fmla="*/ 25 w 127"/>
                <a:gd name="T31" fmla="*/ 162 h 251"/>
                <a:gd name="T32" fmla="*/ 23 w 127"/>
                <a:gd name="T33" fmla="*/ 162 h 251"/>
                <a:gd name="T34" fmla="*/ 21 w 127"/>
                <a:gd name="T35" fmla="*/ 162 h 251"/>
                <a:gd name="T36" fmla="*/ 21 w 127"/>
                <a:gd name="T37" fmla="*/ 237 h 251"/>
                <a:gd name="T38" fmla="*/ 35 w 127"/>
                <a:gd name="T39" fmla="*/ 251 h 251"/>
                <a:gd name="T40" fmla="*/ 49 w 127"/>
                <a:gd name="T41" fmla="*/ 237 h 251"/>
                <a:gd name="T42" fmla="*/ 49 w 127"/>
                <a:gd name="T43" fmla="*/ 160 h 251"/>
                <a:gd name="T44" fmla="*/ 53 w 127"/>
                <a:gd name="T45" fmla="*/ 155 h 251"/>
                <a:gd name="T46" fmla="*/ 58 w 127"/>
                <a:gd name="T47" fmla="*/ 160 h 251"/>
                <a:gd name="T48" fmla="*/ 58 w 127"/>
                <a:gd name="T49" fmla="*/ 237 h 251"/>
                <a:gd name="T50" fmla="*/ 72 w 127"/>
                <a:gd name="T51" fmla="*/ 251 h 251"/>
                <a:gd name="T52" fmla="*/ 86 w 127"/>
                <a:gd name="T53" fmla="*/ 237 h 251"/>
                <a:gd name="T54" fmla="*/ 86 w 127"/>
                <a:gd name="T55" fmla="*/ 161 h 251"/>
                <a:gd name="T56" fmla="*/ 85 w 127"/>
                <a:gd name="T57" fmla="*/ 160 h 251"/>
                <a:gd name="T58" fmla="*/ 87 w 127"/>
                <a:gd name="T59" fmla="*/ 156 h 251"/>
                <a:gd name="T60" fmla="*/ 90 w 127"/>
                <a:gd name="T61" fmla="*/ 155 h 251"/>
                <a:gd name="T62" fmla="*/ 90 w 127"/>
                <a:gd name="T63" fmla="*/ 155 h 251"/>
                <a:gd name="T64" fmla="*/ 108 w 127"/>
                <a:gd name="T65" fmla="*/ 155 h 251"/>
                <a:gd name="T66" fmla="*/ 111 w 127"/>
                <a:gd name="T67" fmla="*/ 152 h 251"/>
                <a:gd name="T68" fmla="*/ 110 w 127"/>
                <a:gd name="T69" fmla="*/ 146 h 251"/>
                <a:gd name="T70" fmla="*/ 85 w 127"/>
                <a:gd name="T71" fmla="*/ 39 h 251"/>
                <a:gd name="T72" fmla="*/ 87 w 127"/>
                <a:gd name="T73" fmla="*/ 36 h 251"/>
                <a:gd name="T74" fmla="*/ 88 w 127"/>
                <a:gd name="T75" fmla="*/ 35 h 251"/>
                <a:gd name="T76" fmla="*/ 88 w 127"/>
                <a:gd name="T77" fmla="*/ 36 h 251"/>
                <a:gd name="T78" fmla="*/ 88 w 127"/>
                <a:gd name="T79" fmla="*/ 36 h 251"/>
                <a:gd name="T80" fmla="*/ 89 w 127"/>
                <a:gd name="T81" fmla="*/ 36 h 251"/>
                <a:gd name="T82" fmla="*/ 89 w 127"/>
                <a:gd name="T83" fmla="*/ 36 h 251"/>
                <a:gd name="T84" fmla="*/ 90 w 127"/>
                <a:gd name="T85" fmla="*/ 37 h 251"/>
                <a:gd name="T86" fmla="*/ 90 w 127"/>
                <a:gd name="T87" fmla="*/ 37 h 251"/>
                <a:gd name="T88" fmla="*/ 91 w 127"/>
                <a:gd name="T89" fmla="*/ 38 h 251"/>
                <a:gd name="T90" fmla="*/ 108 w 127"/>
                <a:gd name="T91" fmla="*/ 109 h 251"/>
                <a:gd name="T92" fmla="*/ 108 w 127"/>
                <a:gd name="T93" fmla="*/ 110 h 251"/>
                <a:gd name="T94" fmla="*/ 109 w 127"/>
                <a:gd name="T95" fmla="*/ 111 h 251"/>
                <a:gd name="T96" fmla="*/ 109 w 127"/>
                <a:gd name="T97" fmla="*/ 112 h 251"/>
                <a:gd name="T98" fmla="*/ 110 w 127"/>
                <a:gd name="T99" fmla="*/ 112 h 251"/>
                <a:gd name="T100" fmla="*/ 110 w 127"/>
                <a:gd name="T101" fmla="*/ 113 h 251"/>
                <a:gd name="T102" fmla="*/ 111 w 127"/>
                <a:gd name="T103" fmla="*/ 113 h 251"/>
                <a:gd name="T104" fmla="*/ 112 w 127"/>
                <a:gd name="T105" fmla="*/ 113 h 251"/>
                <a:gd name="T106" fmla="*/ 112 w 127"/>
                <a:gd name="T107" fmla="*/ 114 h 251"/>
                <a:gd name="T108" fmla="*/ 114 w 127"/>
                <a:gd name="T109" fmla="*/ 114 h 251"/>
                <a:gd name="T110" fmla="*/ 114 w 127"/>
                <a:gd name="T111" fmla="*/ 114 h 251"/>
                <a:gd name="T112" fmla="*/ 115 w 127"/>
                <a:gd name="T113" fmla="*/ 115 h 251"/>
                <a:gd name="T114" fmla="*/ 116 w 127"/>
                <a:gd name="T115" fmla="*/ 115 h 251"/>
                <a:gd name="T116" fmla="*/ 116 w 127"/>
                <a:gd name="T117" fmla="*/ 115 h 251"/>
                <a:gd name="T118" fmla="*/ 117 w 127"/>
                <a:gd name="T119" fmla="*/ 115 h 251"/>
                <a:gd name="T120" fmla="*/ 117 w 127"/>
                <a:gd name="T121" fmla="*/ 115 h 251"/>
                <a:gd name="T122" fmla="*/ 119 w 127"/>
                <a:gd name="T123" fmla="*/ 114 h 251"/>
                <a:gd name="T124" fmla="*/ 126 w 127"/>
                <a:gd name="T125"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251">
                  <a:moveTo>
                    <a:pt x="126" y="103"/>
                  </a:moveTo>
                  <a:cubicBezTo>
                    <a:pt x="104" y="17"/>
                    <a:pt x="104" y="17"/>
                    <a:pt x="104" y="17"/>
                  </a:cubicBezTo>
                  <a:cubicBezTo>
                    <a:pt x="102" y="11"/>
                    <a:pt x="97" y="7"/>
                    <a:pt x="90" y="4"/>
                  </a:cubicBezTo>
                  <a:cubicBezTo>
                    <a:pt x="88" y="3"/>
                    <a:pt x="85" y="3"/>
                    <a:pt x="83" y="2"/>
                  </a:cubicBezTo>
                  <a:cubicBezTo>
                    <a:pt x="81" y="2"/>
                    <a:pt x="78" y="1"/>
                    <a:pt x="76" y="1"/>
                  </a:cubicBezTo>
                  <a:cubicBezTo>
                    <a:pt x="72" y="1"/>
                    <a:pt x="68" y="0"/>
                    <a:pt x="64" y="0"/>
                  </a:cubicBezTo>
                  <a:cubicBezTo>
                    <a:pt x="61" y="0"/>
                    <a:pt x="59" y="0"/>
                    <a:pt x="56" y="0"/>
                  </a:cubicBezTo>
                  <a:cubicBezTo>
                    <a:pt x="51" y="0"/>
                    <a:pt x="51" y="0"/>
                    <a:pt x="51" y="0"/>
                  </a:cubicBezTo>
                  <a:cubicBezTo>
                    <a:pt x="50" y="0"/>
                    <a:pt x="48" y="0"/>
                    <a:pt x="47" y="0"/>
                  </a:cubicBezTo>
                  <a:cubicBezTo>
                    <a:pt x="39" y="0"/>
                    <a:pt x="30" y="1"/>
                    <a:pt x="23" y="2"/>
                  </a:cubicBezTo>
                  <a:cubicBezTo>
                    <a:pt x="13" y="5"/>
                    <a:pt x="5" y="9"/>
                    <a:pt x="3" y="17"/>
                  </a:cubicBezTo>
                  <a:cubicBezTo>
                    <a:pt x="0" y="25"/>
                    <a:pt x="0" y="25"/>
                    <a:pt x="0" y="25"/>
                  </a:cubicBezTo>
                  <a:cubicBezTo>
                    <a:pt x="8" y="26"/>
                    <a:pt x="14" y="28"/>
                    <a:pt x="19" y="30"/>
                  </a:cubicBezTo>
                  <a:cubicBezTo>
                    <a:pt x="38" y="37"/>
                    <a:pt x="42" y="50"/>
                    <a:pt x="42" y="60"/>
                  </a:cubicBezTo>
                  <a:cubicBezTo>
                    <a:pt x="42" y="145"/>
                    <a:pt x="42" y="145"/>
                    <a:pt x="42" y="145"/>
                  </a:cubicBezTo>
                  <a:cubicBezTo>
                    <a:pt x="42" y="154"/>
                    <a:pt x="34" y="162"/>
                    <a:pt x="25" y="162"/>
                  </a:cubicBezTo>
                  <a:cubicBezTo>
                    <a:pt x="23" y="162"/>
                    <a:pt x="23" y="162"/>
                    <a:pt x="23" y="162"/>
                  </a:cubicBezTo>
                  <a:cubicBezTo>
                    <a:pt x="22" y="162"/>
                    <a:pt x="22" y="162"/>
                    <a:pt x="21" y="162"/>
                  </a:cubicBezTo>
                  <a:cubicBezTo>
                    <a:pt x="21" y="237"/>
                    <a:pt x="21" y="237"/>
                    <a:pt x="21" y="237"/>
                  </a:cubicBezTo>
                  <a:cubicBezTo>
                    <a:pt x="21" y="245"/>
                    <a:pt x="27" y="251"/>
                    <a:pt x="35" y="251"/>
                  </a:cubicBezTo>
                  <a:cubicBezTo>
                    <a:pt x="43" y="251"/>
                    <a:pt x="49" y="245"/>
                    <a:pt x="49" y="237"/>
                  </a:cubicBezTo>
                  <a:cubicBezTo>
                    <a:pt x="49" y="160"/>
                    <a:pt x="49" y="160"/>
                    <a:pt x="49" y="160"/>
                  </a:cubicBezTo>
                  <a:cubicBezTo>
                    <a:pt x="49" y="157"/>
                    <a:pt x="51" y="155"/>
                    <a:pt x="53" y="155"/>
                  </a:cubicBezTo>
                  <a:cubicBezTo>
                    <a:pt x="56" y="155"/>
                    <a:pt x="58" y="157"/>
                    <a:pt x="58" y="160"/>
                  </a:cubicBezTo>
                  <a:cubicBezTo>
                    <a:pt x="58" y="237"/>
                    <a:pt x="58" y="237"/>
                    <a:pt x="58" y="237"/>
                  </a:cubicBezTo>
                  <a:cubicBezTo>
                    <a:pt x="58" y="245"/>
                    <a:pt x="64" y="251"/>
                    <a:pt x="72" y="251"/>
                  </a:cubicBezTo>
                  <a:cubicBezTo>
                    <a:pt x="79" y="251"/>
                    <a:pt x="86" y="245"/>
                    <a:pt x="86" y="237"/>
                  </a:cubicBezTo>
                  <a:cubicBezTo>
                    <a:pt x="86" y="161"/>
                    <a:pt x="86" y="161"/>
                    <a:pt x="86" y="161"/>
                  </a:cubicBezTo>
                  <a:cubicBezTo>
                    <a:pt x="85" y="160"/>
                    <a:pt x="85" y="160"/>
                    <a:pt x="85" y="160"/>
                  </a:cubicBezTo>
                  <a:cubicBezTo>
                    <a:pt x="85" y="158"/>
                    <a:pt x="86" y="157"/>
                    <a:pt x="87" y="156"/>
                  </a:cubicBezTo>
                  <a:cubicBezTo>
                    <a:pt x="88" y="156"/>
                    <a:pt x="89" y="155"/>
                    <a:pt x="90" y="155"/>
                  </a:cubicBezTo>
                  <a:cubicBezTo>
                    <a:pt x="90" y="155"/>
                    <a:pt x="90" y="155"/>
                    <a:pt x="90" y="155"/>
                  </a:cubicBezTo>
                  <a:cubicBezTo>
                    <a:pt x="108" y="155"/>
                    <a:pt x="108" y="155"/>
                    <a:pt x="108" y="155"/>
                  </a:cubicBezTo>
                  <a:cubicBezTo>
                    <a:pt x="110" y="155"/>
                    <a:pt x="111" y="154"/>
                    <a:pt x="111" y="152"/>
                  </a:cubicBezTo>
                  <a:cubicBezTo>
                    <a:pt x="111" y="152"/>
                    <a:pt x="111" y="150"/>
                    <a:pt x="110" y="146"/>
                  </a:cubicBezTo>
                  <a:cubicBezTo>
                    <a:pt x="85" y="39"/>
                    <a:pt x="85" y="39"/>
                    <a:pt x="85" y="39"/>
                  </a:cubicBezTo>
                  <a:cubicBezTo>
                    <a:pt x="84" y="38"/>
                    <a:pt x="85" y="36"/>
                    <a:pt x="87" y="36"/>
                  </a:cubicBezTo>
                  <a:cubicBezTo>
                    <a:pt x="87" y="35"/>
                    <a:pt x="87" y="35"/>
                    <a:pt x="88" y="35"/>
                  </a:cubicBezTo>
                  <a:cubicBezTo>
                    <a:pt x="88" y="35"/>
                    <a:pt x="88" y="36"/>
                    <a:pt x="88" y="36"/>
                  </a:cubicBezTo>
                  <a:cubicBezTo>
                    <a:pt x="88" y="36"/>
                    <a:pt x="88" y="36"/>
                    <a:pt x="88" y="36"/>
                  </a:cubicBezTo>
                  <a:cubicBezTo>
                    <a:pt x="89" y="36"/>
                    <a:pt x="89" y="36"/>
                    <a:pt x="89" y="36"/>
                  </a:cubicBezTo>
                  <a:cubicBezTo>
                    <a:pt x="89" y="36"/>
                    <a:pt x="89" y="36"/>
                    <a:pt x="89" y="36"/>
                  </a:cubicBezTo>
                  <a:cubicBezTo>
                    <a:pt x="90" y="36"/>
                    <a:pt x="90" y="36"/>
                    <a:pt x="90" y="37"/>
                  </a:cubicBezTo>
                  <a:cubicBezTo>
                    <a:pt x="90" y="37"/>
                    <a:pt x="90" y="37"/>
                    <a:pt x="90" y="37"/>
                  </a:cubicBezTo>
                  <a:cubicBezTo>
                    <a:pt x="90" y="37"/>
                    <a:pt x="91" y="37"/>
                    <a:pt x="91" y="38"/>
                  </a:cubicBezTo>
                  <a:cubicBezTo>
                    <a:pt x="108" y="109"/>
                    <a:pt x="108" y="109"/>
                    <a:pt x="108" y="109"/>
                  </a:cubicBezTo>
                  <a:cubicBezTo>
                    <a:pt x="108" y="110"/>
                    <a:pt x="108" y="110"/>
                    <a:pt x="108" y="110"/>
                  </a:cubicBezTo>
                  <a:cubicBezTo>
                    <a:pt x="108" y="111"/>
                    <a:pt x="109" y="111"/>
                    <a:pt x="109" y="111"/>
                  </a:cubicBezTo>
                  <a:cubicBezTo>
                    <a:pt x="109" y="111"/>
                    <a:pt x="109" y="111"/>
                    <a:pt x="109" y="112"/>
                  </a:cubicBezTo>
                  <a:cubicBezTo>
                    <a:pt x="109" y="112"/>
                    <a:pt x="110" y="112"/>
                    <a:pt x="110" y="112"/>
                  </a:cubicBezTo>
                  <a:cubicBezTo>
                    <a:pt x="110" y="112"/>
                    <a:pt x="110" y="112"/>
                    <a:pt x="110" y="113"/>
                  </a:cubicBezTo>
                  <a:cubicBezTo>
                    <a:pt x="111" y="113"/>
                    <a:pt x="111" y="113"/>
                    <a:pt x="111" y="113"/>
                  </a:cubicBezTo>
                  <a:cubicBezTo>
                    <a:pt x="111" y="113"/>
                    <a:pt x="111" y="113"/>
                    <a:pt x="112" y="113"/>
                  </a:cubicBezTo>
                  <a:cubicBezTo>
                    <a:pt x="112" y="114"/>
                    <a:pt x="112" y="114"/>
                    <a:pt x="112" y="114"/>
                  </a:cubicBezTo>
                  <a:cubicBezTo>
                    <a:pt x="113" y="114"/>
                    <a:pt x="113" y="114"/>
                    <a:pt x="114" y="114"/>
                  </a:cubicBezTo>
                  <a:cubicBezTo>
                    <a:pt x="114" y="114"/>
                    <a:pt x="114" y="114"/>
                    <a:pt x="114" y="114"/>
                  </a:cubicBezTo>
                  <a:cubicBezTo>
                    <a:pt x="114" y="114"/>
                    <a:pt x="115" y="114"/>
                    <a:pt x="115" y="115"/>
                  </a:cubicBezTo>
                  <a:cubicBezTo>
                    <a:pt x="115" y="115"/>
                    <a:pt x="115" y="115"/>
                    <a:pt x="116" y="115"/>
                  </a:cubicBezTo>
                  <a:cubicBezTo>
                    <a:pt x="116" y="115"/>
                    <a:pt x="116" y="115"/>
                    <a:pt x="116" y="115"/>
                  </a:cubicBezTo>
                  <a:cubicBezTo>
                    <a:pt x="116" y="115"/>
                    <a:pt x="117" y="115"/>
                    <a:pt x="117" y="115"/>
                  </a:cubicBezTo>
                  <a:cubicBezTo>
                    <a:pt x="117" y="115"/>
                    <a:pt x="117" y="115"/>
                    <a:pt x="117" y="115"/>
                  </a:cubicBezTo>
                  <a:cubicBezTo>
                    <a:pt x="118" y="115"/>
                    <a:pt x="118" y="114"/>
                    <a:pt x="119" y="114"/>
                  </a:cubicBezTo>
                  <a:cubicBezTo>
                    <a:pt x="124" y="113"/>
                    <a:pt x="127" y="108"/>
                    <a:pt x="126"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p:cNvSpPr>
            <p:nvPr/>
          </p:nvSpPr>
          <p:spPr bwMode="auto">
            <a:xfrm>
              <a:off x="1214438" y="-1401763"/>
              <a:ext cx="142875" cy="146050"/>
            </a:xfrm>
            <a:custGeom>
              <a:avLst/>
              <a:gdLst>
                <a:gd name="T0" fmla="*/ 3 w 51"/>
                <a:gd name="T1" fmla="*/ 38 h 52"/>
                <a:gd name="T2" fmla="*/ 4 w 51"/>
                <a:gd name="T3" fmla="*/ 40 h 52"/>
                <a:gd name="T4" fmla="*/ 7 w 51"/>
                <a:gd name="T5" fmla="*/ 44 h 52"/>
                <a:gd name="T6" fmla="*/ 11 w 51"/>
                <a:gd name="T7" fmla="*/ 47 h 52"/>
                <a:gd name="T8" fmla="*/ 13 w 51"/>
                <a:gd name="T9" fmla="*/ 49 h 52"/>
                <a:gd name="T10" fmla="*/ 18 w 51"/>
                <a:gd name="T11" fmla="*/ 51 h 52"/>
                <a:gd name="T12" fmla="*/ 20 w 51"/>
                <a:gd name="T13" fmla="*/ 51 h 52"/>
                <a:gd name="T14" fmla="*/ 25 w 51"/>
                <a:gd name="T15" fmla="*/ 52 h 52"/>
                <a:gd name="T16" fmla="*/ 25 w 51"/>
                <a:gd name="T17" fmla="*/ 52 h 52"/>
                <a:gd name="T18" fmla="*/ 27 w 51"/>
                <a:gd name="T19" fmla="*/ 52 h 52"/>
                <a:gd name="T20" fmla="*/ 28 w 51"/>
                <a:gd name="T21" fmla="*/ 52 h 52"/>
                <a:gd name="T22" fmla="*/ 29 w 51"/>
                <a:gd name="T23" fmla="*/ 51 h 52"/>
                <a:gd name="T24" fmla="*/ 30 w 51"/>
                <a:gd name="T25" fmla="*/ 51 h 52"/>
                <a:gd name="T26" fmla="*/ 32 w 51"/>
                <a:gd name="T27" fmla="*/ 51 h 52"/>
                <a:gd name="T28" fmla="*/ 33 w 51"/>
                <a:gd name="T29" fmla="*/ 51 h 52"/>
                <a:gd name="T30" fmla="*/ 34 w 51"/>
                <a:gd name="T31" fmla="*/ 50 h 52"/>
                <a:gd name="T32" fmla="*/ 35 w 51"/>
                <a:gd name="T33" fmla="*/ 50 h 52"/>
                <a:gd name="T34" fmla="*/ 36 w 51"/>
                <a:gd name="T35" fmla="*/ 49 h 52"/>
                <a:gd name="T36" fmla="*/ 37 w 51"/>
                <a:gd name="T37" fmla="*/ 49 h 52"/>
                <a:gd name="T38" fmla="*/ 39 w 51"/>
                <a:gd name="T39" fmla="*/ 48 h 52"/>
                <a:gd name="T40" fmla="*/ 39 w 51"/>
                <a:gd name="T41" fmla="*/ 47 h 52"/>
                <a:gd name="T42" fmla="*/ 41 w 51"/>
                <a:gd name="T43" fmla="*/ 46 h 52"/>
                <a:gd name="T44" fmla="*/ 41 w 51"/>
                <a:gd name="T45" fmla="*/ 46 h 52"/>
                <a:gd name="T46" fmla="*/ 42 w 51"/>
                <a:gd name="T47" fmla="*/ 45 h 52"/>
                <a:gd name="T48" fmla="*/ 43 w 51"/>
                <a:gd name="T49" fmla="*/ 44 h 52"/>
                <a:gd name="T50" fmla="*/ 44 w 51"/>
                <a:gd name="T51" fmla="*/ 43 h 52"/>
                <a:gd name="T52" fmla="*/ 45 w 51"/>
                <a:gd name="T53" fmla="*/ 42 h 52"/>
                <a:gd name="T54" fmla="*/ 46 w 51"/>
                <a:gd name="T55" fmla="*/ 41 h 52"/>
                <a:gd name="T56" fmla="*/ 46 w 51"/>
                <a:gd name="T57" fmla="*/ 40 h 52"/>
                <a:gd name="T58" fmla="*/ 47 w 51"/>
                <a:gd name="T59" fmla="*/ 39 h 52"/>
                <a:gd name="T60" fmla="*/ 48 w 51"/>
                <a:gd name="T61" fmla="*/ 38 h 52"/>
                <a:gd name="T62" fmla="*/ 49 w 51"/>
                <a:gd name="T63" fmla="*/ 37 h 52"/>
                <a:gd name="T64" fmla="*/ 49 w 51"/>
                <a:gd name="T65" fmla="*/ 36 h 52"/>
                <a:gd name="T66" fmla="*/ 49 w 51"/>
                <a:gd name="T67" fmla="*/ 34 h 52"/>
                <a:gd name="T68" fmla="*/ 50 w 51"/>
                <a:gd name="T69" fmla="*/ 34 h 52"/>
                <a:gd name="T70" fmla="*/ 50 w 51"/>
                <a:gd name="T71" fmla="*/ 32 h 52"/>
                <a:gd name="T72" fmla="*/ 50 w 51"/>
                <a:gd name="T73" fmla="*/ 31 h 52"/>
                <a:gd name="T74" fmla="*/ 51 w 51"/>
                <a:gd name="T75" fmla="*/ 29 h 52"/>
                <a:gd name="T76" fmla="*/ 51 w 51"/>
                <a:gd name="T77" fmla="*/ 29 h 52"/>
                <a:gd name="T78" fmla="*/ 51 w 51"/>
                <a:gd name="T79" fmla="*/ 26 h 52"/>
                <a:gd name="T80" fmla="*/ 50 w 51"/>
                <a:gd name="T81" fmla="*/ 18 h 52"/>
                <a:gd name="T82" fmla="*/ 46 w 51"/>
                <a:gd name="T83" fmla="*/ 11 h 52"/>
                <a:gd name="T84" fmla="*/ 41 w 51"/>
                <a:gd name="T85" fmla="*/ 6 h 52"/>
                <a:gd name="T86" fmla="*/ 37 w 51"/>
                <a:gd name="T87" fmla="*/ 3 h 52"/>
                <a:gd name="T88" fmla="*/ 28 w 51"/>
                <a:gd name="T89" fmla="*/ 0 h 52"/>
                <a:gd name="T90" fmla="*/ 25 w 51"/>
                <a:gd name="T91" fmla="*/ 0 h 52"/>
                <a:gd name="T92" fmla="*/ 21 w 51"/>
                <a:gd name="T93" fmla="*/ 1 h 52"/>
                <a:gd name="T94" fmla="*/ 16 w 51"/>
                <a:gd name="T95" fmla="*/ 2 h 52"/>
                <a:gd name="T96" fmla="*/ 11 w 51"/>
                <a:gd name="T97" fmla="*/ 5 h 52"/>
                <a:gd name="T98" fmla="*/ 7 w 51"/>
                <a:gd name="T99" fmla="*/ 9 h 52"/>
                <a:gd name="T100" fmla="*/ 5 w 51"/>
                <a:gd name="T101" fmla="*/ 11 h 52"/>
                <a:gd name="T102" fmla="*/ 2 w 51"/>
                <a:gd name="T103" fmla="*/ 16 h 52"/>
                <a:gd name="T104" fmla="*/ 1 w 51"/>
                <a:gd name="T105" fmla="*/ 18 h 52"/>
                <a:gd name="T106" fmla="*/ 0 w 51"/>
                <a:gd name="T107" fmla="*/ 26 h 52"/>
                <a:gd name="T108" fmla="*/ 0 w 51"/>
                <a:gd name="T109" fmla="*/ 31 h 52"/>
                <a:gd name="T110" fmla="*/ 3 w 51"/>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52">
                  <a:moveTo>
                    <a:pt x="3" y="38"/>
                  </a:moveTo>
                  <a:cubicBezTo>
                    <a:pt x="3" y="39"/>
                    <a:pt x="4" y="40"/>
                    <a:pt x="4" y="40"/>
                  </a:cubicBezTo>
                  <a:cubicBezTo>
                    <a:pt x="5" y="42"/>
                    <a:pt x="6" y="43"/>
                    <a:pt x="7" y="44"/>
                  </a:cubicBezTo>
                  <a:cubicBezTo>
                    <a:pt x="9" y="45"/>
                    <a:pt x="10" y="46"/>
                    <a:pt x="11" y="47"/>
                  </a:cubicBezTo>
                  <a:cubicBezTo>
                    <a:pt x="12" y="48"/>
                    <a:pt x="13" y="48"/>
                    <a:pt x="13" y="49"/>
                  </a:cubicBezTo>
                  <a:cubicBezTo>
                    <a:pt x="15" y="49"/>
                    <a:pt x="16" y="50"/>
                    <a:pt x="18" y="51"/>
                  </a:cubicBezTo>
                  <a:cubicBezTo>
                    <a:pt x="19" y="51"/>
                    <a:pt x="19" y="51"/>
                    <a:pt x="20" y="51"/>
                  </a:cubicBezTo>
                  <a:cubicBezTo>
                    <a:pt x="22" y="52"/>
                    <a:pt x="24" y="52"/>
                    <a:pt x="25" y="52"/>
                  </a:cubicBezTo>
                  <a:cubicBezTo>
                    <a:pt x="25" y="52"/>
                    <a:pt x="25" y="52"/>
                    <a:pt x="25" y="52"/>
                  </a:cubicBezTo>
                  <a:cubicBezTo>
                    <a:pt x="26" y="52"/>
                    <a:pt x="26" y="52"/>
                    <a:pt x="27" y="52"/>
                  </a:cubicBezTo>
                  <a:cubicBezTo>
                    <a:pt x="27" y="52"/>
                    <a:pt x="27" y="52"/>
                    <a:pt x="28" y="52"/>
                  </a:cubicBezTo>
                  <a:cubicBezTo>
                    <a:pt x="28" y="52"/>
                    <a:pt x="29" y="51"/>
                    <a:pt x="29" y="51"/>
                  </a:cubicBezTo>
                  <a:cubicBezTo>
                    <a:pt x="30" y="51"/>
                    <a:pt x="30" y="51"/>
                    <a:pt x="30" y="51"/>
                  </a:cubicBezTo>
                  <a:cubicBezTo>
                    <a:pt x="31" y="51"/>
                    <a:pt x="31" y="51"/>
                    <a:pt x="32" y="51"/>
                  </a:cubicBezTo>
                  <a:cubicBezTo>
                    <a:pt x="32" y="51"/>
                    <a:pt x="32" y="51"/>
                    <a:pt x="33" y="51"/>
                  </a:cubicBezTo>
                  <a:cubicBezTo>
                    <a:pt x="33" y="50"/>
                    <a:pt x="34" y="50"/>
                    <a:pt x="34" y="50"/>
                  </a:cubicBezTo>
                  <a:cubicBezTo>
                    <a:pt x="34" y="50"/>
                    <a:pt x="35" y="50"/>
                    <a:pt x="35" y="50"/>
                  </a:cubicBezTo>
                  <a:cubicBezTo>
                    <a:pt x="35" y="49"/>
                    <a:pt x="36" y="49"/>
                    <a:pt x="36" y="49"/>
                  </a:cubicBezTo>
                  <a:cubicBezTo>
                    <a:pt x="37" y="49"/>
                    <a:pt x="37" y="49"/>
                    <a:pt x="37" y="49"/>
                  </a:cubicBezTo>
                  <a:cubicBezTo>
                    <a:pt x="38" y="48"/>
                    <a:pt x="38" y="48"/>
                    <a:pt x="39" y="48"/>
                  </a:cubicBezTo>
                  <a:cubicBezTo>
                    <a:pt x="39" y="48"/>
                    <a:pt x="39" y="47"/>
                    <a:pt x="39" y="47"/>
                  </a:cubicBezTo>
                  <a:cubicBezTo>
                    <a:pt x="40" y="47"/>
                    <a:pt x="40" y="47"/>
                    <a:pt x="41" y="46"/>
                  </a:cubicBezTo>
                  <a:cubicBezTo>
                    <a:pt x="41" y="46"/>
                    <a:pt x="41" y="46"/>
                    <a:pt x="41" y="46"/>
                  </a:cubicBezTo>
                  <a:cubicBezTo>
                    <a:pt x="42" y="45"/>
                    <a:pt x="42" y="45"/>
                    <a:pt x="42" y="45"/>
                  </a:cubicBezTo>
                  <a:cubicBezTo>
                    <a:pt x="43" y="45"/>
                    <a:pt x="43" y="44"/>
                    <a:pt x="43" y="44"/>
                  </a:cubicBezTo>
                  <a:cubicBezTo>
                    <a:pt x="44" y="44"/>
                    <a:pt x="44" y="43"/>
                    <a:pt x="44" y="43"/>
                  </a:cubicBezTo>
                  <a:cubicBezTo>
                    <a:pt x="45" y="43"/>
                    <a:pt x="45" y="42"/>
                    <a:pt x="45" y="42"/>
                  </a:cubicBezTo>
                  <a:cubicBezTo>
                    <a:pt x="45" y="42"/>
                    <a:pt x="46" y="41"/>
                    <a:pt x="46" y="41"/>
                  </a:cubicBezTo>
                  <a:cubicBezTo>
                    <a:pt x="46" y="41"/>
                    <a:pt x="46" y="41"/>
                    <a:pt x="46" y="40"/>
                  </a:cubicBezTo>
                  <a:cubicBezTo>
                    <a:pt x="47" y="40"/>
                    <a:pt x="47" y="39"/>
                    <a:pt x="47" y="39"/>
                  </a:cubicBezTo>
                  <a:cubicBezTo>
                    <a:pt x="47" y="39"/>
                    <a:pt x="48" y="38"/>
                    <a:pt x="48" y="38"/>
                  </a:cubicBezTo>
                  <a:cubicBezTo>
                    <a:pt x="48" y="38"/>
                    <a:pt x="48" y="37"/>
                    <a:pt x="49" y="37"/>
                  </a:cubicBezTo>
                  <a:cubicBezTo>
                    <a:pt x="49" y="36"/>
                    <a:pt x="49" y="36"/>
                    <a:pt x="49" y="36"/>
                  </a:cubicBezTo>
                  <a:cubicBezTo>
                    <a:pt x="49" y="35"/>
                    <a:pt x="49" y="35"/>
                    <a:pt x="49" y="34"/>
                  </a:cubicBezTo>
                  <a:cubicBezTo>
                    <a:pt x="50" y="34"/>
                    <a:pt x="50" y="34"/>
                    <a:pt x="50" y="34"/>
                  </a:cubicBezTo>
                  <a:cubicBezTo>
                    <a:pt x="50" y="33"/>
                    <a:pt x="50" y="33"/>
                    <a:pt x="50" y="32"/>
                  </a:cubicBezTo>
                  <a:cubicBezTo>
                    <a:pt x="50" y="32"/>
                    <a:pt x="50" y="32"/>
                    <a:pt x="50" y="31"/>
                  </a:cubicBezTo>
                  <a:cubicBezTo>
                    <a:pt x="51" y="31"/>
                    <a:pt x="51" y="30"/>
                    <a:pt x="51" y="29"/>
                  </a:cubicBezTo>
                  <a:cubicBezTo>
                    <a:pt x="51" y="29"/>
                    <a:pt x="51" y="29"/>
                    <a:pt x="51" y="29"/>
                  </a:cubicBezTo>
                  <a:cubicBezTo>
                    <a:pt x="51" y="28"/>
                    <a:pt x="51" y="27"/>
                    <a:pt x="51" y="26"/>
                  </a:cubicBezTo>
                  <a:cubicBezTo>
                    <a:pt x="51" y="23"/>
                    <a:pt x="50" y="21"/>
                    <a:pt x="50" y="18"/>
                  </a:cubicBezTo>
                  <a:cubicBezTo>
                    <a:pt x="49" y="16"/>
                    <a:pt x="48" y="13"/>
                    <a:pt x="46" y="11"/>
                  </a:cubicBezTo>
                  <a:cubicBezTo>
                    <a:pt x="45" y="9"/>
                    <a:pt x="43" y="8"/>
                    <a:pt x="41" y="6"/>
                  </a:cubicBezTo>
                  <a:cubicBezTo>
                    <a:pt x="40" y="5"/>
                    <a:pt x="38" y="4"/>
                    <a:pt x="37" y="3"/>
                  </a:cubicBezTo>
                  <a:cubicBezTo>
                    <a:pt x="34" y="2"/>
                    <a:pt x="31" y="1"/>
                    <a:pt x="28" y="0"/>
                  </a:cubicBezTo>
                  <a:cubicBezTo>
                    <a:pt x="27" y="0"/>
                    <a:pt x="26" y="0"/>
                    <a:pt x="25" y="0"/>
                  </a:cubicBezTo>
                  <a:cubicBezTo>
                    <a:pt x="24" y="0"/>
                    <a:pt x="22" y="0"/>
                    <a:pt x="21" y="1"/>
                  </a:cubicBezTo>
                  <a:cubicBezTo>
                    <a:pt x="19" y="1"/>
                    <a:pt x="17" y="2"/>
                    <a:pt x="16" y="2"/>
                  </a:cubicBezTo>
                  <a:cubicBezTo>
                    <a:pt x="14" y="3"/>
                    <a:pt x="13" y="4"/>
                    <a:pt x="11" y="5"/>
                  </a:cubicBezTo>
                  <a:cubicBezTo>
                    <a:pt x="10" y="6"/>
                    <a:pt x="8" y="7"/>
                    <a:pt x="7" y="9"/>
                  </a:cubicBezTo>
                  <a:cubicBezTo>
                    <a:pt x="6" y="9"/>
                    <a:pt x="6" y="10"/>
                    <a:pt x="5" y="11"/>
                  </a:cubicBezTo>
                  <a:cubicBezTo>
                    <a:pt x="4" y="12"/>
                    <a:pt x="3" y="14"/>
                    <a:pt x="2" y="16"/>
                  </a:cubicBezTo>
                  <a:cubicBezTo>
                    <a:pt x="2" y="16"/>
                    <a:pt x="1" y="17"/>
                    <a:pt x="1" y="18"/>
                  </a:cubicBezTo>
                  <a:cubicBezTo>
                    <a:pt x="0" y="21"/>
                    <a:pt x="0" y="23"/>
                    <a:pt x="0" y="26"/>
                  </a:cubicBezTo>
                  <a:cubicBezTo>
                    <a:pt x="0" y="28"/>
                    <a:pt x="0" y="30"/>
                    <a:pt x="0" y="31"/>
                  </a:cubicBezTo>
                  <a:cubicBezTo>
                    <a:pt x="1" y="34"/>
                    <a:pt x="2" y="36"/>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981076" y="-1314450"/>
              <a:ext cx="142875" cy="146050"/>
            </a:xfrm>
            <a:custGeom>
              <a:avLst/>
              <a:gdLst>
                <a:gd name="T0" fmla="*/ 1 w 51"/>
                <a:gd name="T1" fmla="*/ 34 h 52"/>
                <a:gd name="T2" fmla="*/ 2 w 51"/>
                <a:gd name="T3" fmla="*/ 36 h 52"/>
                <a:gd name="T4" fmla="*/ 6 w 51"/>
                <a:gd name="T5" fmla="*/ 42 h 52"/>
                <a:gd name="T6" fmla="*/ 9 w 51"/>
                <a:gd name="T7" fmla="*/ 46 h 52"/>
                <a:gd name="T8" fmla="*/ 15 w 51"/>
                <a:gd name="T9" fmla="*/ 50 h 52"/>
                <a:gd name="T10" fmla="*/ 17 w 51"/>
                <a:gd name="T11" fmla="*/ 50 h 52"/>
                <a:gd name="T12" fmla="*/ 21 w 51"/>
                <a:gd name="T13" fmla="*/ 51 h 52"/>
                <a:gd name="T14" fmla="*/ 23 w 51"/>
                <a:gd name="T15" fmla="*/ 52 h 52"/>
                <a:gd name="T16" fmla="*/ 25 w 51"/>
                <a:gd name="T17" fmla="*/ 52 h 52"/>
                <a:gd name="T18" fmla="*/ 25 w 51"/>
                <a:gd name="T19" fmla="*/ 52 h 52"/>
                <a:gd name="T20" fmla="*/ 25 w 51"/>
                <a:gd name="T21" fmla="*/ 52 h 52"/>
                <a:gd name="T22" fmla="*/ 27 w 51"/>
                <a:gd name="T23" fmla="*/ 52 h 52"/>
                <a:gd name="T24" fmla="*/ 28 w 51"/>
                <a:gd name="T25" fmla="*/ 52 h 52"/>
                <a:gd name="T26" fmla="*/ 29 w 51"/>
                <a:gd name="T27" fmla="*/ 51 h 52"/>
                <a:gd name="T28" fmla="*/ 30 w 51"/>
                <a:gd name="T29" fmla="*/ 51 h 52"/>
                <a:gd name="T30" fmla="*/ 32 w 51"/>
                <a:gd name="T31" fmla="*/ 51 h 52"/>
                <a:gd name="T32" fmla="*/ 33 w 51"/>
                <a:gd name="T33" fmla="*/ 50 h 52"/>
                <a:gd name="T34" fmla="*/ 34 w 51"/>
                <a:gd name="T35" fmla="*/ 50 h 52"/>
                <a:gd name="T36" fmla="*/ 35 w 51"/>
                <a:gd name="T37" fmla="*/ 50 h 52"/>
                <a:gd name="T38" fmla="*/ 36 w 51"/>
                <a:gd name="T39" fmla="*/ 49 h 52"/>
                <a:gd name="T40" fmla="*/ 37 w 51"/>
                <a:gd name="T41" fmla="*/ 49 h 52"/>
                <a:gd name="T42" fmla="*/ 38 w 51"/>
                <a:gd name="T43" fmla="*/ 48 h 52"/>
                <a:gd name="T44" fmla="*/ 39 w 51"/>
                <a:gd name="T45" fmla="*/ 47 h 52"/>
                <a:gd name="T46" fmla="*/ 41 w 51"/>
                <a:gd name="T47" fmla="*/ 46 h 52"/>
                <a:gd name="T48" fmla="*/ 41 w 51"/>
                <a:gd name="T49" fmla="*/ 46 h 52"/>
                <a:gd name="T50" fmla="*/ 43 w 51"/>
                <a:gd name="T51" fmla="*/ 45 h 52"/>
                <a:gd name="T52" fmla="*/ 43 w 51"/>
                <a:gd name="T53" fmla="*/ 44 h 52"/>
                <a:gd name="T54" fmla="*/ 44 w 51"/>
                <a:gd name="T55" fmla="*/ 43 h 52"/>
                <a:gd name="T56" fmla="*/ 45 w 51"/>
                <a:gd name="T57" fmla="*/ 42 h 52"/>
                <a:gd name="T58" fmla="*/ 46 w 51"/>
                <a:gd name="T59" fmla="*/ 41 h 52"/>
                <a:gd name="T60" fmla="*/ 46 w 51"/>
                <a:gd name="T61" fmla="*/ 40 h 52"/>
                <a:gd name="T62" fmla="*/ 47 w 51"/>
                <a:gd name="T63" fmla="*/ 39 h 52"/>
                <a:gd name="T64" fmla="*/ 48 w 51"/>
                <a:gd name="T65" fmla="*/ 38 h 52"/>
                <a:gd name="T66" fmla="*/ 48 w 51"/>
                <a:gd name="T67" fmla="*/ 37 h 52"/>
                <a:gd name="T68" fmla="*/ 49 w 51"/>
                <a:gd name="T69" fmla="*/ 36 h 52"/>
                <a:gd name="T70" fmla="*/ 49 w 51"/>
                <a:gd name="T71" fmla="*/ 34 h 52"/>
                <a:gd name="T72" fmla="*/ 50 w 51"/>
                <a:gd name="T73" fmla="*/ 34 h 52"/>
                <a:gd name="T74" fmla="*/ 50 w 51"/>
                <a:gd name="T75" fmla="*/ 32 h 52"/>
                <a:gd name="T76" fmla="*/ 50 w 51"/>
                <a:gd name="T77" fmla="*/ 31 h 52"/>
                <a:gd name="T78" fmla="*/ 51 w 51"/>
                <a:gd name="T79" fmla="*/ 30 h 52"/>
                <a:gd name="T80" fmla="*/ 51 w 51"/>
                <a:gd name="T81" fmla="*/ 29 h 52"/>
                <a:gd name="T82" fmla="*/ 51 w 51"/>
                <a:gd name="T83" fmla="*/ 26 h 52"/>
                <a:gd name="T84" fmla="*/ 25 w 51"/>
                <a:gd name="T85" fmla="*/ 0 h 52"/>
                <a:gd name="T86" fmla="*/ 2 w 51"/>
                <a:gd name="T87" fmla="*/ 16 h 52"/>
                <a:gd name="T88" fmla="*/ 0 w 51"/>
                <a:gd name="T89" fmla="*/ 26 h 52"/>
                <a:gd name="T90" fmla="*/ 0 w 51"/>
                <a:gd name="T91" fmla="*/ 28 h 52"/>
                <a:gd name="T92" fmla="*/ 1 w 51"/>
                <a:gd name="T9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2">
                  <a:moveTo>
                    <a:pt x="1" y="34"/>
                  </a:moveTo>
                  <a:cubicBezTo>
                    <a:pt x="1" y="35"/>
                    <a:pt x="1" y="35"/>
                    <a:pt x="2" y="36"/>
                  </a:cubicBezTo>
                  <a:cubicBezTo>
                    <a:pt x="3" y="38"/>
                    <a:pt x="4" y="40"/>
                    <a:pt x="6" y="42"/>
                  </a:cubicBezTo>
                  <a:cubicBezTo>
                    <a:pt x="7" y="44"/>
                    <a:pt x="8" y="45"/>
                    <a:pt x="9" y="46"/>
                  </a:cubicBezTo>
                  <a:cubicBezTo>
                    <a:pt x="11" y="47"/>
                    <a:pt x="13" y="49"/>
                    <a:pt x="15" y="50"/>
                  </a:cubicBezTo>
                  <a:cubicBezTo>
                    <a:pt x="16" y="50"/>
                    <a:pt x="17" y="50"/>
                    <a:pt x="17" y="50"/>
                  </a:cubicBezTo>
                  <a:cubicBezTo>
                    <a:pt x="18" y="51"/>
                    <a:pt x="20" y="51"/>
                    <a:pt x="21" y="51"/>
                  </a:cubicBezTo>
                  <a:cubicBezTo>
                    <a:pt x="21" y="51"/>
                    <a:pt x="22" y="51"/>
                    <a:pt x="23" y="52"/>
                  </a:cubicBezTo>
                  <a:cubicBezTo>
                    <a:pt x="24" y="52"/>
                    <a:pt x="24" y="52"/>
                    <a:pt x="25" y="52"/>
                  </a:cubicBezTo>
                  <a:cubicBezTo>
                    <a:pt x="25" y="52"/>
                    <a:pt x="25" y="52"/>
                    <a:pt x="25" y="52"/>
                  </a:cubicBezTo>
                  <a:cubicBezTo>
                    <a:pt x="25" y="52"/>
                    <a:pt x="25" y="52"/>
                    <a:pt x="25" y="52"/>
                  </a:cubicBezTo>
                  <a:cubicBezTo>
                    <a:pt x="26" y="52"/>
                    <a:pt x="26" y="52"/>
                    <a:pt x="27" y="52"/>
                  </a:cubicBezTo>
                  <a:cubicBezTo>
                    <a:pt x="27" y="52"/>
                    <a:pt x="27" y="52"/>
                    <a:pt x="28" y="52"/>
                  </a:cubicBezTo>
                  <a:cubicBezTo>
                    <a:pt x="28" y="51"/>
                    <a:pt x="29" y="51"/>
                    <a:pt x="29" y="51"/>
                  </a:cubicBezTo>
                  <a:cubicBezTo>
                    <a:pt x="29" y="51"/>
                    <a:pt x="30" y="51"/>
                    <a:pt x="30" y="51"/>
                  </a:cubicBezTo>
                  <a:cubicBezTo>
                    <a:pt x="31" y="51"/>
                    <a:pt x="31" y="51"/>
                    <a:pt x="32" y="51"/>
                  </a:cubicBezTo>
                  <a:cubicBezTo>
                    <a:pt x="32" y="51"/>
                    <a:pt x="32" y="51"/>
                    <a:pt x="33" y="50"/>
                  </a:cubicBezTo>
                  <a:cubicBezTo>
                    <a:pt x="33" y="50"/>
                    <a:pt x="34" y="50"/>
                    <a:pt x="34" y="50"/>
                  </a:cubicBezTo>
                  <a:cubicBezTo>
                    <a:pt x="34" y="50"/>
                    <a:pt x="35" y="50"/>
                    <a:pt x="35" y="50"/>
                  </a:cubicBezTo>
                  <a:cubicBezTo>
                    <a:pt x="35" y="49"/>
                    <a:pt x="36" y="49"/>
                    <a:pt x="36" y="49"/>
                  </a:cubicBezTo>
                  <a:cubicBezTo>
                    <a:pt x="37" y="49"/>
                    <a:pt x="37" y="49"/>
                    <a:pt x="37" y="49"/>
                  </a:cubicBezTo>
                  <a:cubicBezTo>
                    <a:pt x="38" y="48"/>
                    <a:pt x="38" y="48"/>
                    <a:pt x="38" y="48"/>
                  </a:cubicBezTo>
                  <a:cubicBezTo>
                    <a:pt x="39" y="48"/>
                    <a:pt x="39" y="47"/>
                    <a:pt x="39" y="47"/>
                  </a:cubicBezTo>
                  <a:cubicBezTo>
                    <a:pt x="40" y="47"/>
                    <a:pt x="40" y="47"/>
                    <a:pt x="41" y="46"/>
                  </a:cubicBezTo>
                  <a:cubicBezTo>
                    <a:pt x="41" y="46"/>
                    <a:pt x="41" y="46"/>
                    <a:pt x="41" y="46"/>
                  </a:cubicBezTo>
                  <a:cubicBezTo>
                    <a:pt x="42" y="45"/>
                    <a:pt x="42" y="45"/>
                    <a:pt x="43" y="45"/>
                  </a:cubicBezTo>
                  <a:cubicBezTo>
                    <a:pt x="43" y="44"/>
                    <a:pt x="43" y="44"/>
                    <a:pt x="43" y="44"/>
                  </a:cubicBezTo>
                  <a:cubicBezTo>
                    <a:pt x="44" y="44"/>
                    <a:pt x="44" y="43"/>
                    <a:pt x="44" y="43"/>
                  </a:cubicBezTo>
                  <a:cubicBezTo>
                    <a:pt x="45" y="43"/>
                    <a:pt x="45" y="42"/>
                    <a:pt x="45" y="42"/>
                  </a:cubicBezTo>
                  <a:cubicBezTo>
                    <a:pt x="45" y="42"/>
                    <a:pt x="46" y="41"/>
                    <a:pt x="46" y="41"/>
                  </a:cubicBezTo>
                  <a:cubicBezTo>
                    <a:pt x="46" y="41"/>
                    <a:pt x="46" y="40"/>
                    <a:pt x="46" y="40"/>
                  </a:cubicBezTo>
                  <a:cubicBezTo>
                    <a:pt x="47" y="40"/>
                    <a:pt x="47" y="39"/>
                    <a:pt x="47" y="39"/>
                  </a:cubicBezTo>
                  <a:cubicBezTo>
                    <a:pt x="47" y="39"/>
                    <a:pt x="48" y="38"/>
                    <a:pt x="48" y="38"/>
                  </a:cubicBezTo>
                  <a:cubicBezTo>
                    <a:pt x="48" y="38"/>
                    <a:pt x="48" y="37"/>
                    <a:pt x="48" y="37"/>
                  </a:cubicBezTo>
                  <a:cubicBezTo>
                    <a:pt x="49" y="36"/>
                    <a:pt x="49" y="36"/>
                    <a:pt x="49" y="36"/>
                  </a:cubicBezTo>
                  <a:cubicBezTo>
                    <a:pt x="49" y="35"/>
                    <a:pt x="49" y="35"/>
                    <a:pt x="49" y="34"/>
                  </a:cubicBezTo>
                  <a:cubicBezTo>
                    <a:pt x="50" y="34"/>
                    <a:pt x="50" y="34"/>
                    <a:pt x="50" y="34"/>
                  </a:cubicBezTo>
                  <a:cubicBezTo>
                    <a:pt x="50" y="33"/>
                    <a:pt x="50" y="32"/>
                    <a:pt x="50" y="32"/>
                  </a:cubicBezTo>
                  <a:cubicBezTo>
                    <a:pt x="50" y="32"/>
                    <a:pt x="50" y="31"/>
                    <a:pt x="50" y="31"/>
                  </a:cubicBezTo>
                  <a:cubicBezTo>
                    <a:pt x="51" y="31"/>
                    <a:pt x="51" y="30"/>
                    <a:pt x="51" y="30"/>
                  </a:cubicBezTo>
                  <a:cubicBezTo>
                    <a:pt x="51" y="29"/>
                    <a:pt x="51" y="29"/>
                    <a:pt x="51" y="29"/>
                  </a:cubicBezTo>
                  <a:cubicBezTo>
                    <a:pt x="51" y="28"/>
                    <a:pt x="51" y="27"/>
                    <a:pt x="51" y="26"/>
                  </a:cubicBezTo>
                  <a:cubicBezTo>
                    <a:pt x="51" y="11"/>
                    <a:pt x="38" y="1"/>
                    <a:pt x="25" y="0"/>
                  </a:cubicBezTo>
                  <a:cubicBezTo>
                    <a:pt x="16" y="0"/>
                    <a:pt x="6" y="6"/>
                    <a:pt x="2" y="16"/>
                  </a:cubicBezTo>
                  <a:cubicBezTo>
                    <a:pt x="0" y="19"/>
                    <a:pt x="0" y="22"/>
                    <a:pt x="0" y="26"/>
                  </a:cubicBezTo>
                  <a:cubicBezTo>
                    <a:pt x="0" y="27"/>
                    <a:pt x="0" y="28"/>
                    <a:pt x="0" y="28"/>
                  </a:cubicBezTo>
                  <a:cubicBezTo>
                    <a:pt x="0" y="30"/>
                    <a:pt x="0" y="32"/>
                    <a:pt x="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877888" y="-1139825"/>
              <a:ext cx="355600" cy="708025"/>
            </a:xfrm>
            <a:custGeom>
              <a:avLst/>
              <a:gdLst>
                <a:gd name="T0" fmla="*/ 127 w 127"/>
                <a:gd name="T1" fmla="*/ 114 h 251"/>
                <a:gd name="T2" fmla="*/ 125 w 127"/>
                <a:gd name="T3" fmla="*/ 19 h 251"/>
                <a:gd name="T4" fmla="*/ 122 w 127"/>
                <a:gd name="T5" fmla="*/ 14 h 251"/>
                <a:gd name="T6" fmla="*/ 114 w 127"/>
                <a:gd name="T7" fmla="*/ 8 h 251"/>
                <a:gd name="T8" fmla="*/ 109 w 127"/>
                <a:gd name="T9" fmla="*/ 5 h 251"/>
                <a:gd name="T10" fmla="*/ 109 w 127"/>
                <a:gd name="T11" fmla="*/ 5 h 251"/>
                <a:gd name="T12" fmla="*/ 100 w 127"/>
                <a:gd name="T13" fmla="*/ 3 h 251"/>
                <a:gd name="T14" fmla="*/ 94 w 127"/>
                <a:gd name="T15" fmla="*/ 2 h 251"/>
                <a:gd name="T16" fmla="*/ 91 w 127"/>
                <a:gd name="T17" fmla="*/ 1 h 251"/>
                <a:gd name="T18" fmla="*/ 84 w 127"/>
                <a:gd name="T19" fmla="*/ 1 h 251"/>
                <a:gd name="T20" fmla="*/ 59 w 127"/>
                <a:gd name="T21" fmla="*/ 0 h 251"/>
                <a:gd name="T22" fmla="*/ 29 w 127"/>
                <a:gd name="T23" fmla="*/ 38 h 251"/>
                <a:gd name="T24" fmla="*/ 30 w 127"/>
                <a:gd name="T25" fmla="*/ 38 h 251"/>
                <a:gd name="T26" fmla="*/ 39 w 127"/>
                <a:gd name="T27" fmla="*/ 145 h 251"/>
                <a:gd name="T28" fmla="*/ 30 w 127"/>
                <a:gd name="T29" fmla="*/ 144 h 251"/>
                <a:gd name="T30" fmla="*/ 36 w 127"/>
                <a:gd name="T31" fmla="*/ 168 h 251"/>
                <a:gd name="T32" fmla="*/ 37 w 127"/>
                <a:gd name="T33" fmla="*/ 174 h 251"/>
                <a:gd name="T34" fmla="*/ 37 w 127"/>
                <a:gd name="T35" fmla="*/ 175 h 251"/>
                <a:gd name="T36" fmla="*/ 27 w 127"/>
                <a:gd name="T37" fmla="*/ 235 h 251"/>
                <a:gd name="T38" fmla="*/ 59 w 127"/>
                <a:gd name="T39" fmla="*/ 235 h 251"/>
                <a:gd name="T40" fmla="*/ 59 w 127"/>
                <a:gd name="T41" fmla="*/ 135 h 251"/>
                <a:gd name="T42" fmla="*/ 66 w 127"/>
                <a:gd name="T43" fmla="*/ 135 h 251"/>
                <a:gd name="T44" fmla="*/ 66 w 127"/>
                <a:gd name="T45" fmla="*/ 235 h 251"/>
                <a:gd name="T46" fmla="*/ 98 w 127"/>
                <a:gd name="T47" fmla="*/ 235 h 251"/>
                <a:gd name="T48" fmla="*/ 98 w 127"/>
                <a:gd name="T49" fmla="*/ 132 h 251"/>
                <a:gd name="T50" fmla="*/ 98 w 127"/>
                <a:gd name="T51" fmla="*/ 77 h 251"/>
                <a:gd name="T52" fmla="*/ 98 w 127"/>
                <a:gd name="T53" fmla="*/ 39 h 251"/>
                <a:gd name="T54" fmla="*/ 99 w 127"/>
                <a:gd name="T55" fmla="*/ 37 h 251"/>
                <a:gd name="T56" fmla="*/ 102 w 127"/>
                <a:gd name="T57" fmla="*/ 36 h 251"/>
                <a:gd name="T58" fmla="*/ 105 w 127"/>
                <a:gd name="T59" fmla="*/ 39 h 251"/>
                <a:gd name="T60" fmla="*/ 105 w 127"/>
                <a:gd name="T61" fmla="*/ 46 h 251"/>
                <a:gd name="T62" fmla="*/ 115 w 127"/>
                <a:gd name="T63" fmla="*/ 12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51">
                  <a:moveTo>
                    <a:pt x="117" y="124"/>
                  </a:moveTo>
                  <a:cubicBezTo>
                    <a:pt x="122" y="124"/>
                    <a:pt x="127" y="119"/>
                    <a:pt x="127" y="114"/>
                  </a:cubicBezTo>
                  <a:cubicBezTo>
                    <a:pt x="127" y="29"/>
                    <a:pt x="127" y="29"/>
                    <a:pt x="127" y="29"/>
                  </a:cubicBezTo>
                  <a:cubicBezTo>
                    <a:pt x="127" y="25"/>
                    <a:pt x="126" y="21"/>
                    <a:pt x="125" y="19"/>
                  </a:cubicBezTo>
                  <a:cubicBezTo>
                    <a:pt x="124" y="17"/>
                    <a:pt x="124" y="16"/>
                    <a:pt x="123" y="15"/>
                  </a:cubicBezTo>
                  <a:cubicBezTo>
                    <a:pt x="123" y="15"/>
                    <a:pt x="122" y="14"/>
                    <a:pt x="122" y="14"/>
                  </a:cubicBezTo>
                  <a:cubicBezTo>
                    <a:pt x="121" y="12"/>
                    <a:pt x="119" y="11"/>
                    <a:pt x="118" y="10"/>
                  </a:cubicBezTo>
                  <a:cubicBezTo>
                    <a:pt x="117" y="9"/>
                    <a:pt x="115" y="8"/>
                    <a:pt x="114" y="8"/>
                  </a:cubicBezTo>
                  <a:cubicBezTo>
                    <a:pt x="113" y="7"/>
                    <a:pt x="112" y="7"/>
                    <a:pt x="111" y="6"/>
                  </a:cubicBezTo>
                  <a:cubicBezTo>
                    <a:pt x="110" y="6"/>
                    <a:pt x="110" y="6"/>
                    <a:pt x="109" y="5"/>
                  </a:cubicBezTo>
                  <a:cubicBezTo>
                    <a:pt x="109" y="5"/>
                    <a:pt x="109" y="5"/>
                    <a:pt x="109" y="5"/>
                  </a:cubicBezTo>
                  <a:cubicBezTo>
                    <a:pt x="109" y="5"/>
                    <a:pt x="109" y="5"/>
                    <a:pt x="109" y="5"/>
                  </a:cubicBezTo>
                  <a:cubicBezTo>
                    <a:pt x="108" y="5"/>
                    <a:pt x="108" y="5"/>
                    <a:pt x="107" y="5"/>
                  </a:cubicBezTo>
                  <a:cubicBezTo>
                    <a:pt x="105" y="4"/>
                    <a:pt x="102" y="3"/>
                    <a:pt x="100" y="3"/>
                  </a:cubicBezTo>
                  <a:cubicBezTo>
                    <a:pt x="99" y="3"/>
                    <a:pt x="98" y="2"/>
                    <a:pt x="97" y="2"/>
                  </a:cubicBezTo>
                  <a:cubicBezTo>
                    <a:pt x="96" y="2"/>
                    <a:pt x="95" y="2"/>
                    <a:pt x="94" y="2"/>
                  </a:cubicBezTo>
                  <a:cubicBezTo>
                    <a:pt x="93" y="2"/>
                    <a:pt x="92" y="1"/>
                    <a:pt x="91" y="1"/>
                  </a:cubicBezTo>
                  <a:cubicBezTo>
                    <a:pt x="91" y="1"/>
                    <a:pt x="91" y="1"/>
                    <a:pt x="91" y="1"/>
                  </a:cubicBezTo>
                  <a:cubicBezTo>
                    <a:pt x="88" y="1"/>
                    <a:pt x="86" y="1"/>
                    <a:pt x="84" y="1"/>
                  </a:cubicBezTo>
                  <a:cubicBezTo>
                    <a:pt x="84" y="1"/>
                    <a:pt x="84" y="1"/>
                    <a:pt x="84" y="1"/>
                  </a:cubicBezTo>
                  <a:cubicBezTo>
                    <a:pt x="78" y="0"/>
                    <a:pt x="72" y="0"/>
                    <a:pt x="66" y="0"/>
                  </a:cubicBezTo>
                  <a:cubicBezTo>
                    <a:pt x="59" y="0"/>
                    <a:pt x="59" y="0"/>
                    <a:pt x="59" y="0"/>
                  </a:cubicBezTo>
                  <a:cubicBezTo>
                    <a:pt x="31" y="0"/>
                    <a:pt x="7" y="3"/>
                    <a:pt x="0" y="18"/>
                  </a:cubicBezTo>
                  <a:cubicBezTo>
                    <a:pt x="14" y="21"/>
                    <a:pt x="25" y="26"/>
                    <a:pt x="29" y="38"/>
                  </a:cubicBezTo>
                  <a:cubicBezTo>
                    <a:pt x="30" y="38"/>
                    <a:pt x="30" y="38"/>
                    <a:pt x="30" y="38"/>
                  </a:cubicBezTo>
                  <a:cubicBezTo>
                    <a:pt x="30" y="38"/>
                    <a:pt x="30" y="38"/>
                    <a:pt x="30" y="38"/>
                  </a:cubicBezTo>
                  <a:cubicBezTo>
                    <a:pt x="51" y="124"/>
                    <a:pt x="51" y="124"/>
                    <a:pt x="51" y="124"/>
                  </a:cubicBezTo>
                  <a:cubicBezTo>
                    <a:pt x="54" y="133"/>
                    <a:pt x="48" y="142"/>
                    <a:pt x="39" y="145"/>
                  </a:cubicBezTo>
                  <a:cubicBezTo>
                    <a:pt x="38" y="145"/>
                    <a:pt x="36" y="145"/>
                    <a:pt x="35" y="145"/>
                  </a:cubicBezTo>
                  <a:cubicBezTo>
                    <a:pt x="33" y="145"/>
                    <a:pt x="32" y="145"/>
                    <a:pt x="30" y="144"/>
                  </a:cubicBezTo>
                  <a:cubicBezTo>
                    <a:pt x="36" y="168"/>
                    <a:pt x="36" y="168"/>
                    <a:pt x="36" y="168"/>
                  </a:cubicBezTo>
                  <a:cubicBezTo>
                    <a:pt x="36" y="168"/>
                    <a:pt x="36" y="168"/>
                    <a:pt x="36" y="168"/>
                  </a:cubicBezTo>
                  <a:cubicBezTo>
                    <a:pt x="36" y="168"/>
                    <a:pt x="36" y="168"/>
                    <a:pt x="36" y="168"/>
                  </a:cubicBezTo>
                  <a:cubicBezTo>
                    <a:pt x="37" y="174"/>
                    <a:pt x="37" y="174"/>
                    <a:pt x="37" y="174"/>
                  </a:cubicBezTo>
                  <a:cubicBezTo>
                    <a:pt x="37" y="175"/>
                    <a:pt x="37" y="175"/>
                    <a:pt x="37" y="175"/>
                  </a:cubicBezTo>
                  <a:cubicBezTo>
                    <a:pt x="37" y="175"/>
                    <a:pt x="37" y="175"/>
                    <a:pt x="37" y="175"/>
                  </a:cubicBezTo>
                  <a:cubicBezTo>
                    <a:pt x="37" y="181"/>
                    <a:pt x="32" y="186"/>
                    <a:pt x="27" y="186"/>
                  </a:cubicBezTo>
                  <a:cubicBezTo>
                    <a:pt x="27" y="235"/>
                    <a:pt x="27" y="235"/>
                    <a:pt x="27" y="235"/>
                  </a:cubicBezTo>
                  <a:cubicBezTo>
                    <a:pt x="27" y="244"/>
                    <a:pt x="34" y="251"/>
                    <a:pt x="43" y="251"/>
                  </a:cubicBezTo>
                  <a:cubicBezTo>
                    <a:pt x="52" y="251"/>
                    <a:pt x="59" y="244"/>
                    <a:pt x="59" y="235"/>
                  </a:cubicBezTo>
                  <a:cubicBezTo>
                    <a:pt x="59" y="235"/>
                    <a:pt x="59" y="235"/>
                    <a:pt x="59" y="235"/>
                  </a:cubicBezTo>
                  <a:cubicBezTo>
                    <a:pt x="59" y="135"/>
                    <a:pt x="59" y="135"/>
                    <a:pt x="59" y="135"/>
                  </a:cubicBezTo>
                  <a:cubicBezTo>
                    <a:pt x="59" y="133"/>
                    <a:pt x="60" y="131"/>
                    <a:pt x="62" y="131"/>
                  </a:cubicBezTo>
                  <a:cubicBezTo>
                    <a:pt x="64" y="131"/>
                    <a:pt x="66" y="133"/>
                    <a:pt x="66" y="135"/>
                  </a:cubicBezTo>
                  <a:cubicBezTo>
                    <a:pt x="66" y="235"/>
                    <a:pt x="66" y="235"/>
                    <a:pt x="66" y="235"/>
                  </a:cubicBezTo>
                  <a:cubicBezTo>
                    <a:pt x="66" y="235"/>
                    <a:pt x="66" y="235"/>
                    <a:pt x="66" y="235"/>
                  </a:cubicBezTo>
                  <a:cubicBezTo>
                    <a:pt x="66" y="244"/>
                    <a:pt x="73" y="251"/>
                    <a:pt x="82" y="251"/>
                  </a:cubicBezTo>
                  <a:cubicBezTo>
                    <a:pt x="91" y="251"/>
                    <a:pt x="98" y="244"/>
                    <a:pt x="98" y="235"/>
                  </a:cubicBezTo>
                  <a:cubicBezTo>
                    <a:pt x="98" y="235"/>
                    <a:pt x="98" y="235"/>
                    <a:pt x="98" y="235"/>
                  </a:cubicBezTo>
                  <a:cubicBezTo>
                    <a:pt x="98" y="132"/>
                    <a:pt x="98" y="132"/>
                    <a:pt x="98" y="132"/>
                  </a:cubicBezTo>
                  <a:cubicBezTo>
                    <a:pt x="98" y="124"/>
                    <a:pt x="98" y="124"/>
                    <a:pt x="98" y="124"/>
                  </a:cubicBezTo>
                  <a:cubicBezTo>
                    <a:pt x="98" y="77"/>
                    <a:pt x="98" y="77"/>
                    <a:pt x="98" y="77"/>
                  </a:cubicBezTo>
                  <a:cubicBezTo>
                    <a:pt x="98" y="50"/>
                    <a:pt x="98" y="50"/>
                    <a:pt x="98" y="50"/>
                  </a:cubicBezTo>
                  <a:cubicBezTo>
                    <a:pt x="98" y="39"/>
                    <a:pt x="98" y="39"/>
                    <a:pt x="98" y="39"/>
                  </a:cubicBezTo>
                  <a:cubicBezTo>
                    <a:pt x="98" y="39"/>
                    <a:pt x="98" y="39"/>
                    <a:pt x="98" y="39"/>
                  </a:cubicBezTo>
                  <a:cubicBezTo>
                    <a:pt x="98" y="38"/>
                    <a:pt x="99" y="37"/>
                    <a:pt x="99" y="37"/>
                  </a:cubicBezTo>
                  <a:cubicBezTo>
                    <a:pt x="100" y="36"/>
                    <a:pt x="100" y="36"/>
                    <a:pt x="101" y="36"/>
                  </a:cubicBezTo>
                  <a:cubicBezTo>
                    <a:pt x="101" y="36"/>
                    <a:pt x="102" y="36"/>
                    <a:pt x="102" y="36"/>
                  </a:cubicBezTo>
                  <a:cubicBezTo>
                    <a:pt x="103" y="36"/>
                    <a:pt x="103" y="36"/>
                    <a:pt x="104" y="37"/>
                  </a:cubicBezTo>
                  <a:cubicBezTo>
                    <a:pt x="105" y="37"/>
                    <a:pt x="105" y="38"/>
                    <a:pt x="105" y="39"/>
                  </a:cubicBezTo>
                  <a:cubicBezTo>
                    <a:pt x="105" y="39"/>
                    <a:pt x="105" y="39"/>
                    <a:pt x="105" y="39"/>
                  </a:cubicBezTo>
                  <a:cubicBezTo>
                    <a:pt x="105" y="46"/>
                    <a:pt x="105" y="46"/>
                    <a:pt x="105" y="46"/>
                  </a:cubicBezTo>
                  <a:cubicBezTo>
                    <a:pt x="105" y="114"/>
                    <a:pt x="105" y="114"/>
                    <a:pt x="105" y="114"/>
                  </a:cubicBezTo>
                  <a:cubicBezTo>
                    <a:pt x="105" y="119"/>
                    <a:pt x="109" y="124"/>
                    <a:pt x="115" y="124"/>
                  </a:cubicBezTo>
                  <a:lnTo>
                    <a:pt x="11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327026" y="-1139825"/>
              <a:ext cx="349250" cy="708025"/>
            </a:xfrm>
            <a:custGeom>
              <a:avLst/>
              <a:gdLst>
                <a:gd name="T0" fmla="*/ 92 w 125"/>
                <a:gd name="T1" fmla="*/ 137 h 251"/>
                <a:gd name="T2" fmla="*/ 107 w 125"/>
                <a:gd name="T3" fmla="*/ 56 h 251"/>
                <a:gd name="T4" fmla="*/ 104 w 125"/>
                <a:gd name="T5" fmla="*/ 37 h 251"/>
                <a:gd name="T6" fmla="*/ 107 w 125"/>
                <a:gd name="T7" fmla="*/ 36 h 251"/>
                <a:gd name="T8" fmla="*/ 108 w 125"/>
                <a:gd name="T9" fmla="*/ 36 h 251"/>
                <a:gd name="T10" fmla="*/ 109 w 125"/>
                <a:gd name="T11" fmla="*/ 38 h 251"/>
                <a:gd name="T12" fmla="*/ 112 w 125"/>
                <a:gd name="T13" fmla="*/ 38 h 251"/>
                <a:gd name="T14" fmla="*/ 123 w 125"/>
                <a:gd name="T15" fmla="*/ 17 h 251"/>
                <a:gd name="T16" fmla="*/ 99 w 125"/>
                <a:gd name="T17" fmla="*/ 2 h 251"/>
                <a:gd name="T18" fmla="*/ 63 w 125"/>
                <a:gd name="T19" fmla="*/ 0 h 251"/>
                <a:gd name="T20" fmla="*/ 50 w 125"/>
                <a:gd name="T21" fmla="*/ 1 h 251"/>
                <a:gd name="T22" fmla="*/ 36 w 125"/>
                <a:gd name="T23" fmla="*/ 4 h 251"/>
                <a:gd name="T24" fmla="*/ 30 w 125"/>
                <a:gd name="T25" fmla="*/ 7 h 251"/>
                <a:gd name="T26" fmla="*/ 26 w 125"/>
                <a:gd name="T27" fmla="*/ 10 h 251"/>
                <a:gd name="T28" fmla="*/ 0 w 125"/>
                <a:gd name="T29" fmla="*/ 103 h 251"/>
                <a:gd name="T30" fmla="*/ 3 w 125"/>
                <a:gd name="T31" fmla="*/ 113 h 251"/>
                <a:gd name="T32" fmla="*/ 9 w 125"/>
                <a:gd name="T33" fmla="*/ 115 h 251"/>
                <a:gd name="T34" fmla="*/ 10 w 125"/>
                <a:gd name="T35" fmla="*/ 114 h 251"/>
                <a:gd name="T36" fmla="*/ 13 w 125"/>
                <a:gd name="T37" fmla="*/ 114 h 251"/>
                <a:gd name="T38" fmla="*/ 15 w 125"/>
                <a:gd name="T39" fmla="*/ 113 h 251"/>
                <a:gd name="T40" fmla="*/ 17 w 125"/>
                <a:gd name="T41" fmla="*/ 111 h 251"/>
                <a:gd name="T42" fmla="*/ 27 w 125"/>
                <a:gd name="T43" fmla="*/ 70 h 251"/>
                <a:gd name="T44" fmla="*/ 35 w 125"/>
                <a:gd name="T45" fmla="*/ 37 h 251"/>
                <a:gd name="T46" fmla="*/ 37 w 125"/>
                <a:gd name="T47" fmla="*/ 36 h 251"/>
                <a:gd name="T48" fmla="*/ 38 w 125"/>
                <a:gd name="T49" fmla="*/ 35 h 251"/>
                <a:gd name="T50" fmla="*/ 41 w 125"/>
                <a:gd name="T51" fmla="*/ 39 h 251"/>
                <a:gd name="T52" fmla="*/ 15 w 125"/>
                <a:gd name="T53" fmla="*/ 146 h 251"/>
                <a:gd name="T54" fmla="*/ 14 w 125"/>
                <a:gd name="T55" fmla="*/ 152 h 251"/>
                <a:gd name="T56" fmla="*/ 14 w 125"/>
                <a:gd name="T57" fmla="*/ 153 h 251"/>
                <a:gd name="T58" fmla="*/ 27 w 125"/>
                <a:gd name="T59" fmla="*/ 155 h 251"/>
                <a:gd name="T60" fmla="*/ 36 w 125"/>
                <a:gd name="T61" fmla="*/ 155 h 251"/>
                <a:gd name="T62" fmla="*/ 40 w 125"/>
                <a:gd name="T63" fmla="*/ 160 h 251"/>
                <a:gd name="T64" fmla="*/ 41 w 125"/>
                <a:gd name="T65" fmla="*/ 243 h 251"/>
                <a:gd name="T66" fmla="*/ 45 w 125"/>
                <a:gd name="T67" fmla="*/ 248 h 251"/>
                <a:gd name="T68" fmla="*/ 52 w 125"/>
                <a:gd name="T69" fmla="*/ 251 h 251"/>
                <a:gd name="T70" fmla="*/ 58 w 125"/>
                <a:gd name="T71" fmla="*/ 251 h 251"/>
                <a:gd name="T72" fmla="*/ 68 w 125"/>
                <a:gd name="T73" fmla="*/ 237 h 251"/>
                <a:gd name="T74" fmla="*/ 71 w 125"/>
                <a:gd name="T75" fmla="*/ 156 h 251"/>
                <a:gd name="T76" fmla="*/ 74 w 125"/>
                <a:gd name="T77" fmla="*/ 156 h 251"/>
                <a:gd name="T78" fmla="*/ 77 w 125"/>
                <a:gd name="T79" fmla="*/ 237 h 251"/>
                <a:gd name="T80" fmla="*/ 83 w 125"/>
                <a:gd name="T81" fmla="*/ 249 h 251"/>
                <a:gd name="T82" fmla="*/ 89 w 125"/>
                <a:gd name="T83" fmla="*/ 251 h 251"/>
                <a:gd name="T84" fmla="*/ 97 w 125"/>
                <a:gd name="T85" fmla="*/ 250 h 251"/>
                <a:gd name="T86" fmla="*/ 103 w 125"/>
                <a:gd name="T87" fmla="*/ 244 h 251"/>
                <a:gd name="T88" fmla="*/ 104 w 125"/>
                <a:gd name="T89" fmla="*/ 175 h 251"/>
                <a:gd name="T90" fmla="*/ 104 w 125"/>
                <a:gd name="T91" fmla="*/ 160 h 251"/>
                <a:gd name="T92" fmla="*/ 109 w 125"/>
                <a:gd name="T93" fmla="*/ 155 h 251"/>
                <a:gd name="T94" fmla="*/ 106 w 125"/>
                <a:gd name="T95" fmla="*/ 14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251">
                  <a:moveTo>
                    <a:pt x="106" y="145"/>
                  </a:moveTo>
                  <a:cubicBezTo>
                    <a:pt x="105" y="145"/>
                    <a:pt x="103" y="145"/>
                    <a:pt x="102" y="145"/>
                  </a:cubicBezTo>
                  <a:cubicBezTo>
                    <a:pt x="98" y="143"/>
                    <a:pt x="94" y="141"/>
                    <a:pt x="92" y="137"/>
                  </a:cubicBezTo>
                  <a:cubicBezTo>
                    <a:pt x="90" y="133"/>
                    <a:pt x="89" y="129"/>
                    <a:pt x="90" y="124"/>
                  </a:cubicBezTo>
                  <a:cubicBezTo>
                    <a:pt x="107" y="56"/>
                    <a:pt x="107" y="56"/>
                    <a:pt x="107" y="56"/>
                  </a:cubicBezTo>
                  <a:cubicBezTo>
                    <a:pt x="107" y="56"/>
                    <a:pt x="107" y="56"/>
                    <a:pt x="107" y="56"/>
                  </a:cubicBezTo>
                  <a:cubicBezTo>
                    <a:pt x="103" y="39"/>
                    <a:pt x="103" y="39"/>
                    <a:pt x="103" y="39"/>
                  </a:cubicBezTo>
                  <a:cubicBezTo>
                    <a:pt x="103" y="39"/>
                    <a:pt x="103" y="38"/>
                    <a:pt x="103" y="38"/>
                  </a:cubicBezTo>
                  <a:cubicBezTo>
                    <a:pt x="103" y="37"/>
                    <a:pt x="104" y="37"/>
                    <a:pt x="104" y="37"/>
                  </a:cubicBezTo>
                  <a:cubicBezTo>
                    <a:pt x="105" y="36"/>
                    <a:pt x="105" y="36"/>
                    <a:pt x="106" y="36"/>
                  </a:cubicBezTo>
                  <a:cubicBezTo>
                    <a:pt x="106" y="36"/>
                    <a:pt x="106" y="36"/>
                    <a:pt x="106" y="36"/>
                  </a:cubicBezTo>
                  <a:cubicBezTo>
                    <a:pt x="106" y="36"/>
                    <a:pt x="107" y="36"/>
                    <a:pt x="107" y="36"/>
                  </a:cubicBezTo>
                  <a:cubicBezTo>
                    <a:pt x="107" y="36"/>
                    <a:pt x="107" y="36"/>
                    <a:pt x="107" y="36"/>
                  </a:cubicBezTo>
                  <a:cubicBezTo>
                    <a:pt x="107" y="36"/>
                    <a:pt x="108" y="36"/>
                    <a:pt x="108" y="36"/>
                  </a:cubicBezTo>
                  <a:cubicBezTo>
                    <a:pt x="108" y="36"/>
                    <a:pt x="108" y="36"/>
                    <a:pt x="108" y="36"/>
                  </a:cubicBezTo>
                  <a:cubicBezTo>
                    <a:pt x="108" y="36"/>
                    <a:pt x="108" y="36"/>
                    <a:pt x="109" y="37"/>
                  </a:cubicBezTo>
                  <a:cubicBezTo>
                    <a:pt x="109" y="37"/>
                    <a:pt x="109" y="37"/>
                    <a:pt x="109" y="37"/>
                  </a:cubicBezTo>
                  <a:cubicBezTo>
                    <a:pt x="109" y="37"/>
                    <a:pt x="109" y="37"/>
                    <a:pt x="109" y="38"/>
                  </a:cubicBezTo>
                  <a:cubicBezTo>
                    <a:pt x="111" y="43"/>
                    <a:pt x="111" y="43"/>
                    <a:pt x="111" y="43"/>
                  </a:cubicBezTo>
                  <a:cubicBezTo>
                    <a:pt x="112" y="39"/>
                    <a:pt x="112" y="39"/>
                    <a:pt x="112" y="39"/>
                  </a:cubicBezTo>
                  <a:cubicBezTo>
                    <a:pt x="112" y="38"/>
                    <a:pt x="112" y="38"/>
                    <a:pt x="112" y="38"/>
                  </a:cubicBezTo>
                  <a:cubicBezTo>
                    <a:pt x="112" y="38"/>
                    <a:pt x="112" y="38"/>
                    <a:pt x="112" y="38"/>
                  </a:cubicBezTo>
                  <a:cubicBezTo>
                    <a:pt x="114" y="31"/>
                    <a:pt x="119" y="27"/>
                    <a:pt x="125" y="24"/>
                  </a:cubicBezTo>
                  <a:cubicBezTo>
                    <a:pt x="123" y="17"/>
                    <a:pt x="123" y="17"/>
                    <a:pt x="123" y="17"/>
                  </a:cubicBezTo>
                  <a:cubicBezTo>
                    <a:pt x="123" y="16"/>
                    <a:pt x="122" y="15"/>
                    <a:pt x="122" y="14"/>
                  </a:cubicBezTo>
                  <a:cubicBezTo>
                    <a:pt x="121" y="13"/>
                    <a:pt x="120" y="11"/>
                    <a:pt x="119" y="10"/>
                  </a:cubicBezTo>
                  <a:cubicBezTo>
                    <a:pt x="114" y="6"/>
                    <a:pt x="107" y="3"/>
                    <a:pt x="99" y="2"/>
                  </a:cubicBezTo>
                  <a:cubicBezTo>
                    <a:pt x="91" y="0"/>
                    <a:pt x="83" y="0"/>
                    <a:pt x="75" y="0"/>
                  </a:cubicBezTo>
                  <a:cubicBezTo>
                    <a:pt x="70" y="0"/>
                    <a:pt x="70" y="0"/>
                    <a:pt x="70" y="0"/>
                  </a:cubicBezTo>
                  <a:cubicBezTo>
                    <a:pt x="67" y="0"/>
                    <a:pt x="65" y="0"/>
                    <a:pt x="63" y="0"/>
                  </a:cubicBezTo>
                  <a:cubicBezTo>
                    <a:pt x="62" y="0"/>
                    <a:pt x="62" y="0"/>
                    <a:pt x="61" y="0"/>
                  </a:cubicBezTo>
                  <a:cubicBezTo>
                    <a:pt x="60" y="0"/>
                    <a:pt x="58" y="0"/>
                    <a:pt x="56" y="0"/>
                  </a:cubicBezTo>
                  <a:cubicBezTo>
                    <a:pt x="54" y="1"/>
                    <a:pt x="52" y="1"/>
                    <a:pt x="50" y="1"/>
                  </a:cubicBezTo>
                  <a:cubicBezTo>
                    <a:pt x="48" y="1"/>
                    <a:pt x="47" y="1"/>
                    <a:pt x="45" y="2"/>
                  </a:cubicBezTo>
                  <a:cubicBezTo>
                    <a:pt x="43" y="2"/>
                    <a:pt x="42" y="2"/>
                    <a:pt x="40" y="3"/>
                  </a:cubicBezTo>
                  <a:cubicBezTo>
                    <a:pt x="38" y="3"/>
                    <a:pt x="37" y="4"/>
                    <a:pt x="36" y="4"/>
                  </a:cubicBezTo>
                  <a:cubicBezTo>
                    <a:pt x="35" y="4"/>
                    <a:pt x="34" y="5"/>
                    <a:pt x="33" y="5"/>
                  </a:cubicBezTo>
                  <a:cubicBezTo>
                    <a:pt x="33" y="5"/>
                    <a:pt x="33" y="5"/>
                    <a:pt x="33" y="5"/>
                  </a:cubicBezTo>
                  <a:cubicBezTo>
                    <a:pt x="32" y="6"/>
                    <a:pt x="31" y="6"/>
                    <a:pt x="30" y="7"/>
                  </a:cubicBezTo>
                  <a:cubicBezTo>
                    <a:pt x="30" y="7"/>
                    <a:pt x="29" y="7"/>
                    <a:pt x="29" y="8"/>
                  </a:cubicBezTo>
                  <a:cubicBezTo>
                    <a:pt x="28" y="8"/>
                    <a:pt x="28" y="8"/>
                    <a:pt x="27" y="9"/>
                  </a:cubicBezTo>
                  <a:cubicBezTo>
                    <a:pt x="27" y="9"/>
                    <a:pt x="26" y="9"/>
                    <a:pt x="26" y="10"/>
                  </a:cubicBezTo>
                  <a:cubicBezTo>
                    <a:pt x="25" y="11"/>
                    <a:pt x="24" y="12"/>
                    <a:pt x="24" y="13"/>
                  </a:cubicBezTo>
                  <a:cubicBezTo>
                    <a:pt x="23" y="14"/>
                    <a:pt x="22" y="15"/>
                    <a:pt x="22" y="17"/>
                  </a:cubicBezTo>
                  <a:cubicBezTo>
                    <a:pt x="0" y="103"/>
                    <a:pt x="0" y="103"/>
                    <a:pt x="0" y="103"/>
                  </a:cubicBezTo>
                  <a:cubicBezTo>
                    <a:pt x="0" y="104"/>
                    <a:pt x="0" y="105"/>
                    <a:pt x="0" y="106"/>
                  </a:cubicBezTo>
                  <a:cubicBezTo>
                    <a:pt x="0" y="108"/>
                    <a:pt x="0" y="109"/>
                    <a:pt x="1" y="110"/>
                  </a:cubicBezTo>
                  <a:cubicBezTo>
                    <a:pt x="2" y="111"/>
                    <a:pt x="2" y="112"/>
                    <a:pt x="3" y="113"/>
                  </a:cubicBezTo>
                  <a:cubicBezTo>
                    <a:pt x="4" y="113"/>
                    <a:pt x="6" y="114"/>
                    <a:pt x="7" y="114"/>
                  </a:cubicBezTo>
                  <a:cubicBezTo>
                    <a:pt x="7" y="114"/>
                    <a:pt x="8" y="114"/>
                    <a:pt x="8" y="115"/>
                  </a:cubicBezTo>
                  <a:cubicBezTo>
                    <a:pt x="9" y="115"/>
                    <a:pt x="9" y="115"/>
                    <a:pt x="9" y="115"/>
                  </a:cubicBezTo>
                  <a:cubicBezTo>
                    <a:pt x="9" y="115"/>
                    <a:pt x="9" y="115"/>
                    <a:pt x="9" y="115"/>
                  </a:cubicBezTo>
                  <a:cubicBezTo>
                    <a:pt x="10" y="115"/>
                    <a:pt x="10" y="115"/>
                    <a:pt x="10" y="115"/>
                  </a:cubicBezTo>
                  <a:cubicBezTo>
                    <a:pt x="10" y="115"/>
                    <a:pt x="10" y="115"/>
                    <a:pt x="10" y="114"/>
                  </a:cubicBezTo>
                  <a:cubicBezTo>
                    <a:pt x="11" y="114"/>
                    <a:pt x="11" y="114"/>
                    <a:pt x="12" y="114"/>
                  </a:cubicBezTo>
                  <a:cubicBezTo>
                    <a:pt x="12" y="114"/>
                    <a:pt x="12" y="114"/>
                    <a:pt x="12" y="114"/>
                  </a:cubicBezTo>
                  <a:cubicBezTo>
                    <a:pt x="12" y="114"/>
                    <a:pt x="13" y="114"/>
                    <a:pt x="13" y="114"/>
                  </a:cubicBezTo>
                  <a:cubicBezTo>
                    <a:pt x="14" y="114"/>
                    <a:pt x="14" y="114"/>
                    <a:pt x="14" y="113"/>
                  </a:cubicBezTo>
                  <a:cubicBezTo>
                    <a:pt x="14" y="113"/>
                    <a:pt x="14" y="113"/>
                    <a:pt x="15" y="113"/>
                  </a:cubicBezTo>
                  <a:cubicBezTo>
                    <a:pt x="15" y="113"/>
                    <a:pt x="15" y="113"/>
                    <a:pt x="15" y="113"/>
                  </a:cubicBezTo>
                  <a:cubicBezTo>
                    <a:pt x="15" y="112"/>
                    <a:pt x="16" y="112"/>
                    <a:pt x="16" y="112"/>
                  </a:cubicBezTo>
                  <a:cubicBezTo>
                    <a:pt x="16" y="112"/>
                    <a:pt x="16" y="112"/>
                    <a:pt x="16" y="112"/>
                  </a:cubicBezTo>
                  <a:cubicBezTo>
                    <a:pt x="17" y="111"/>
                    <a:pt x="17" y="111"/>
                    <a:pt x="17" y="111"/>
                  </a:cubicBezTo>
                  <a:cubicBezTo>
                    <a:pt x="17" y="111"/>
                    <a:pt x="17" y="110"/>
                    <a:pt x="17" y="110"/>
                  </a:cubicBezTo>
                  <a:cubicBezTo>
                    <a:pt x="18" y="110"/>
                    <a:pt x="18" y="109"/>
                    <a:pt x="18" y="109"/>
                  </a:cubicBezTo>
                  <a:cubicBezTo>
                    <a:pt x="27" y="70"/>
                    <a:pt x="27" y="70"/>
                    <a:pt x="27" y="70"/>
                  </a:cubicBezTo>
                  <a:cubicBezTo>
                    <a:pt x="34" y="40"/>
                    <a:pt x="34" y="40"/>
                    <a:pt x="34" y="40"/>
                  </a:cubicBezTo>
                  <a:cubicBezTo>
                    <a:pt x="35" y="38"/>
                    <a:pt x="35" y="38"/>
                    <a:pt x="35" y="38"/>
                  </a:cubicBezTo>
                  <a:cubicBezTo>
                    <a:pt x="35" y="37"/>
                    <a:pt x="35" y="37"/>
                    <a:pt x="35" y="37"/>
                  </a:cubicBezTo>
                  <a:cubicBezTo>
                    <a:pt x="35" y="37"/>
                    <a:pt x="36" y="37"/>
                    <a:pt x="36" y="36"/>
                  </a:cubicBezTo>
                  <a:cubicBezTo>
                    <a:pt x="36" y="36"/>
                    <a:pt x="36" y="36"/>
                    <a:pt x="36" y="36"/>
                  </a:cubicBezTo>
                  <a:cubicBezTo>
                    <a:pt x="36" y="36"/>
                    <a:pt x="36" y="36"/>
                    <a:pt x="37" y="36"/>
                  </a:cubicBezTo>
                  <a:cubicBezTo>
                    <a:pt x="37" y="36"/>
                    <a:pt x="37" y="36"/>
                    <a:pt x="37" y="36"/>
                  </a:cubicBezTo>
                  <a:cubicBezTo>
                    <a:pt x="37" y="36"/>
                    <a:pt x="37" y="36"/>
                    <a:pt x="38" y="35"/>
                  </a:cubicBezTo>
                  <a:cubicBezTo>
                    <a:pt x="38" y="35"/>
                    <a:pt x="38" y="35"/>
                    <a:pt x="38" y="35"/>
                  </a:cubicBezTo>
                  <a:cubicBezTo>
                    <a:pt x="38" y="35"/>
                    <a:pt x="38" y="35"/>
                    <a:pt x="39" y="36"/>
                  </a:cubicBezTo>
                  <a:cubicBezTo>
                    <a:pt x="39" y="36"/>
                    <a:pt x="39" y="36"/>
                    <a:pt x="40" y="36"/>
                  </a:cubicBezTo>
                  <a:cubicBezTo>
                    <a:pt x="41" y="37"/>
                    <a:pt x="41" y="38"/>
                    <a:pt x="41" y="39"/>
                  </a:cubicBezTo>
                  <a:cubicBezTo>
                    <a:pt x="34" y="66"/>
                    <a:pt x="34" y="66"/>
                    <a:pt x="34" y="66"/>
                  </a:cubicBezTo>
                  <a:cubicBezTo>
                    <a:pt x="27" y="96"/>
                    <a:pt x="27" y="96"/>
                    <a:pt x="27" y="96"/>
                  </a:cubicBezTo>
                  <a:cubicBezTo>
                    <a:pt x="15" y="146"/>
                    <a:pt x="15" y="146"/>
                    <a:pt x="15" y="146"/>
                  </a:cubicBezTo>
                  <a:cubicBezTo>
                    <a:pt x="15" y="147"/>
                    <a:pt x="15" y="148"/>
                    <a:pt x="15" y="149"/>
                  </a:cubicBezTo>
                  <a:cubicBezTo>
                    <a:pt x="15" y="150"/>
                    <a:pt x="15" y="151"/>
                    <a:pt x="14" y="152"/>
                  </a:cubicBezTo>
                  <a:cubicBezTo>
                    <a:pt x="14" y="152"/>
                    <a:pt x="14" y="152"/>
                    <a:pt x="14" y="152"/>
                  </a:cubicBezTo>
                  <a:cubicBezTo>
                    <a:pt x="14" y="152"/>
                    <a:pt x="14" y="152"/>
                    <a:pt x="14" y="152"/>
                  </a:cubicBezTo>
                  <a:cubicBezTo>
                    <a:pt x="14" y="152"/>
                    <a:pt x="14" y="152"/>
                    <a:pt x="14" y="152"/>
                  </a:cubicBezTo>
                  <a:cubicBezTo>
                    <a:pt x="14" y="152"/>
                    <a:pt x="14" y="152"/>
                    <a:pt x="14" y="153"/>
                  </a:cubicBezTo>
                  <a:cubicBezTo>
                    <a:pt x="15" y="153"/>
                    <a:pt x="15" y="154"/>
                    <a:pt x="15" y="154"/>
                  </a:cubicBezTo>
                  <a:cubicBezTo>
                    <a:pt x="16" y="155"/>
                    <a:pt x="17" y="155"/>
                    <a:pt x="18" y="155"/>
                  </a:cubicBezTo>
                  <a:cubicBezTo>
                    <a:pt x="27" y="155"/>
                    <a:pt x="27" y="155"/>
                    <a:pt x="27" y="155"/>
                  </a:cubicBezTo>
                  <a:cubicBezTo>
                    <a:pt x="34" y="155"/>
                    <a:pt x="34" y="155"/>
                    <a:pt x="34" y="155"/>
                  </a:cubicBezTo>
                  <a:cubicBezTo>
                    <a:pt x="36" y="155"/>
                    <a:pt x="36" y="155"/>
                    <a:pt x="36" y="155"/>
                  </a:cubicBezTo>
                  <a:cubicBezTo>
                    <a:pt x="36" y="155"/>
                    <a:pt x="36" y="155"/>
                    <a:pt x="36" y="155"/>
                  </a:cubicBezTo>
                  <a:cubicBezTo>
                    <a:pt x="36" y="155"/>
                    <a:pt x="36" y="155"/>
                    <a:pt x="36" y="155"/>
                  </a:cubicBezTo>
                  <a:cubicBezTo>
                    <a:pt x="37" y="155"/>
                    <a:pt x="37" y="156"/>
                    <a:pt x="38" y="156"/>
                  </a:cubicBezTo>
                  <a:cubicBezTo>
                    <a:pt x="39" y="156"/>
                    <a:pt x="40" y="158"/>
                    <a:pt x="40" y="160"/>
                  </a:cubicBezTo>
                  <a:cubicBezTo>
                    <a:pt x="40" y="160"/>
                    <a:pt x="40" y="160"/>
                    <a:pt x="40" y="161"/>
                  </a:cubicBezTo>
                  <a:cubicBezTo>
                    <a:pt x="40" y="237"/>
                    <a:pt x="40" y="237"/>
                    <a:pt x="40" y="237"/>
                  </a:cubicBezTo>
                  <a:cubicBezTo>
                    <a:pt x="40" y="239"/>
                    <a:pt x="40" y="241"/>
                    <a:pt x="41" y="243"/>
                  </a:cubicBezTo>
                  <a:cubicBezTo>
                    <a:pt x="41" y="243"/>
                    <a:pt x="42" y="244"/>
                    <a:pt x="42" y="245"/>
                  </a:cubicBezTo>
                  <a:cubicBezTo>
                    <a:pt x="43" y="245"/>
                    <a:pt x="43" y="246"/>
                    <a:pt x="44" y="247"/>
                  </a:cubicBezTo>
                  <a:cubicBezTo>
                    <a:pt x="44" y="247"/>
                    <a:pt x="44" y="247"/>
                    <a:pt x="45" y="248"/>
                  </a:cubicBezTo>
                  <a:cubicBezTo>
                    <a:pt x="45" y="248"/>
                    <a:pt x="46" y="249"/>
                    <a:pt x="47" y="250"/>
                  </a:cubicBezTo>
                  <a:cubicBezTo>
                    <a:pt x="48" y="250"/>
                    <a:pt x="49" y="251"/>
                    <a:pt x="51" y="251"/>
                  </a:cubicBezTo>
                  <a:cubicBezTo>
                    <a:pt x="51" y="251"/>
                    <a:pt x="52" y="251"/>
                    <a:pt x="52" y="251"/>
                  </a:cubicBezTo>
                  <a:cubicBezTo>
                    <a:pt x="53" y="251"/>
                    <a:pt x="53" y="251"/>
                    <a:pt x="54" y="251"/>
                  </a:cubicBezTo>
                  <a:cubicBezTo>
                    <a:pt x="55" y="251"/>
                    <a:pt x="55" y="251"/>
                    <a:pt x="56" y="251"/>
                  </a:cubicBezTo>
                  <a:cubicBezTo>
                    <a:pt x="56" y="251"/>
                    <a:pt x="57" y="251"/>
                    <a:pt x="58" y="251"/>
                  </a:cubicBezTo>
                  <a:cubicBezTo>
                    <a:pt x="59" y="251"/>
                    <a:pt x="60" y="250"/>
                    <a:pt x="61" y="250"/>
                  </a:cubicBezTo>
                  <a:cubicBezTo>
                    <a:pt x="63" y="248"/>
                    <a:pt x="65" y="246"/>
                    <a:pt x="66" y="244"/>
                  </a:cubicBezTo>
                  <a:cubicBezTo>
                    <a:pt x="67" y="242"/>
                    <a:pt x="68" y="240"/>
                    <a:pt x="68" y="237"/>
                  </a:cubicBezTo>
                  <a:cubicBezTo>
                    <a:pt x="68" y="160"/>
                    <a:pt x="68" y="160"/>
                    <a:pt x="68" y="160"/>
                  </a:cubicBezTo>
                  <a:cubicBezTo>
                    <a:pt x="68" y="159"/>
                    <a:pt x="68" y="159"/>
                    <a:pt x="68" y="158"/>
                  </a:cubicBezTo>
                  <a:cubicBezTo>
                    <a:pt x="69" y="157"/>
                    <a:pt x="69" y="156"/>
                    <a:pt x="71" y="156"/>
                  </a:cubicBezTo>
                  <a:cubicBezTo>
                    <a:pt x="71" y="156"/>
                    <a:pt x="72" y="155"/>
                    <a:pt x="72" y="155"/>
                  </a:cubicBezTo>
                  <a:cubicBezTo>
                    <a:pt x="72" y="155"/>
                    <a:pt x="72" y="155"/>
                    <a:pt x="72" y="155"/>
                  </a:cubicBezTo>
                  <a:cubicBezTo>
                    <a:pt x="73" y="155"/>
                    <a:pt x="73" y="156"/>
                    <a:pt x="74" y="156"/>
                  </a:cubicBezTo>
                  <a:cubicBezTo>
                    <a:pt x="74" y="156"/>
                    <a:pt x="74" y="156"/>
                    <a:pt x="75" y="156"/>
                  </a:cubicBezTo>
                  <a:cubicBezTo>
                    <a:pt x="76" y="157"/>
                    <a:pt x="77" y="158"/>
                    <a:pt x="77" y="160"/>
                  </a:cubicBezTo>
                  <a:cubicBezTo>
                    <a:pt x="77" y="237"/>
                    <a:pt x="77" y="237"/>
                    <a:pt x="77" y="237"/>
                  </a:cubicBezTo>
                  <a:cubicBezTo>
                    <a:pt x="77" y="240"/>
                    <a:pt x="77" y="242"/>
                    <a:pt x="78" y="244"/>
                  </a:cubicBezTo>
                  <a:cubicBezTo>
                    <a:pt x="79" y="245"/>
                    <a:pt x="80" y="246"/>
                    <a:pt x="81" y="247"/>
                  </a:cubicBezTo>
                  <a:cubicBezTo>
                    <a:pt x="81" y="248"/>
                    <a:pt x="82" y="249"/>
                    <a:pt x="83" y="249"/>
                  </a:cubicBezTo>
                  <a:cubicBezTo>
                    <a:pt x="84" y="250"/>
                    <a:pt x="84" y="250"/>
                    <a:pt x="84" y="250"/>
                  </a:cubicBezTo>
                  <a:cubicBezTo>
                    <a:pt x="85" y="250"/>
                    <a:pt x="86" y="251"/>
                    <a:pt x="88" y="251"/>
                  </a:cubicBezTo>
                  <a:cubicBezTo>
                    <a:pt x="88" y="251"/>
                    <a:pt x="89" y="251"/>
                    <a:pt x="89" y="251"/>
                  </a:cubicBezTo>
                  <a:cubicBezTo>
                    <a:pt x="90" y="251"/>
                    <a:pt x="90" y="251"/>
                    <a:pt x="90" y="251"/>
                  </a:cubicBezTo>
                  <a:cubicBezTo>
                    <a:pt x="92" y="251"/>
                    <a:pt x="93" y="251"/>
                    <a:pt x="95" y="251"/>
                  </a:cubicBezTo>
                  <a:cubicBezTo>
                    <a:pt x="95" y="250"/>
                    <a:pt x="96" y="250"/>
                    <a:pt x="97" y="250"/>
                  </a:cubicBezTo>
                  <a:cubicBezTo>
                    <a:pt x="98" y="249"/>
                    <a:pt x="99" y="249"/>
                    <a:pt x="99" y="248"/>
                  </a:cubicBezTo>
                  <a:cubicBezTo>
                    <a:pt x="100" y="248"/>
                    <a:pt x="100" y="248"/>
                    <a:pt x="100" y="247"/>
                  </a:cubicBezTo>
                  <a:cubicBezTo>
                    <a:pt x="101" y="246"/>
                    <a:pt x="102" y="245"/>
                    <a:pt x="103" y="244"/>
                  </a:cubicBezTo>
                  <a:cubicBezTo>
                    <a:pt x="104" y="242"/>
                    <a:pt x="104" y="240"/>
                    <a:pt x="104" y="237"/>
                  </a:cubicBezTo>
                  <a:cubicBezTo>
                    <a:pt x="104" y="177"/>
                    <a:pt x="104" y="177"/>
                    <a:pt x="104" y="177"/>
                  </a:cubicBezTo>
                  <a:cubicBezTo>
                    <a:pt x="104" y="177"/>
                    <a:pt x="104" y="176"/>
                    <a:pt x="104" y="175"/>
                  </a:cubicBezTo>
                  <a:cubicBezTo>
                    <a:pt x="104" y="175"/>
                    <a:pt x="104" y="175"/>
                    <a:pt x="104" y="175"/>
                  </a:cubicBezTo>
                  <a:cubicBezTo>
                    <a:pt x="104" y="174"/>
                    <a:pt x="104" y="174"/>
                    <a:pt x="104" y="174"/>
                  </a:cubicBezTo>
                  <a:cubicBezTo>
                    <a:pt x="104" y="160"/>
                    <a:pt x="104" y="160"/>
                    <a:pt x="104" y="160"/>
                  </a:cubicBezTo>
                  <a:cubicBezTo>
                    <a:pt x="104" y="160"/>
                    <a:pt x="104" y="160"/>
                    <a:pt x="104" y="160"/>
                  </a:cubicBezTo>
                  <a:cubicBezTo>
                    <a:pt x="104" y="158"/>
                    <a:pt x="105" y="156"/>
                    <a:pt x="107" y="156"/>
                  </a:cubicBezTo>
                  <a:cubicBezTo>
                    <a:pt x="108" y="156"/>
                    <a:pt x="108" y="155"/>
                    <a:pt x="109" y="155"/>
                  </a:cubicBezTo>
                  <a:cubicBezTo>
                    <a:pt x="109" y="155"/>
                    <a:pt x="109" y="155"/>
                    <a:pt x="109" y="155"/>
                  </a:cubicBezTo>
                  <a:cubicBezTo>
                    <a:pt x="111" y="144"/>
                    <a:pt x="111" y="144"/>
                    <a:pt x="111" y="144"/>
                  </a:cubicBezTo>
                  <a:cubicBezTo>
                    <a:pt x="110" y="145"/>
                    <a:pt x="108" y="145"/>
                    <a:pt x="106"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458788" y="-1314450"/>
              <a:ext cx="142875" cy="146050"/>
            </a:xfrm>
            <a:custGeom>
              <a:avLst/>
              <a:gdLst>
                <a:gd name="T0" fmla="*/ 0 w 51"/>
                <a:gd name="T1" fmla="*/ 30 h 52"/>
                <a:gd name="T2" fmla="*/ 0 w 51"/>
                <a:gd name="T3" fmla="*/ 31 h 52"/>
                <a:gd name="T4" fmla="*/ 0 w 51"/>
                <a:gd name="T5" fmla="*/ 32 h 52"/>
                <a:gd name="T6" fmla="*/ 1 w 51"/>
                <a:gd name="T7" fmla="*/ 33 h 52"/>
                <a:gd name="T8" fmla="*/ 1 w 51"/>
                <a:gd name="T9" fmla="*/ 33 h 52"/>
                <a:gd name="T10" fmla="*/ 1 w 51"/>
                <a:gd name="T11" fmla="*/ 34 h 52"/>
                <a:gd name="T12" fmla="*/ 1 w 51"/>
                <a:gd name="T13" fmla="*/ 35 h 52"/>
                <a:gd name="T14" fmla="*/ 2 w 51"/>
                <a:gd name="T15" fmla="*/ 36 h 52"/>
                <a:gd name="T16" fmla="*/ 2 w 51"/>
                <a:gd name="T17" fmla="*/ 37 h 52"/>
                <a:gd name="T18" fmla="*/ 3 w 51"/>
                <a:gd name="T19" fmla="*/ 38 h 52"/>
                <a:gd name="T20" fmla="*/ 3 w 51"/>
                <a:gd name="T21" fmla="*/ 39 h 52"/>
                <a:gd name="T22" fmla="*/ 4 w 51"/>
                <a:gd name="T23" fmla="*/ 40 h 52"/>
                <a:gd name="T24" fmla="*/ 5 w 51"/>
                <a:gd name="T25" fmla="*/ 41 h 52"/>
                <a:gd name="T26" fmla="*/ 6 w 51"/>
                <a:gd name="T27" fmla="*/ 42 h 52"/>
                <a:gd name="T28" fmla="*/ 6 w 51"/>
                <a:gd name="T29" fmla="*/ 43 h 52"/>
                <a:gd name="T30" fmla="*/ 7 w 51"/>
                <a:gd name="T31" fmla="*/ 44 h 52"/>
                <a:gd name="T32" fmla="*/ 8 w 51"/>
                <a:gd name="T33" fmla="*/ 45 h 52"/>
                <a:gd name="T34" fmla="*/ 9 w 51"/>
                <a:gd name="T35" fmla="*/ 46 h 52"/>
                <a:gd name="T36" fmla="*/ 10 w 51"/>
                <a:gd name="T37" fmla="*/ 46 h 52"/>
                <a:gd name="T38" fmla="*/ 11 w 51"/>
                <a:gd name="T39" fmla="*/ 47 h 52"/>
                <a:gd name="T40" fmla="*/ 12 w 51"/>
                <a:gd name="T41" fmla="*/ 48 h 52"/>
                <a:gd name="T42" fmla="*/ 13 w 51"/>
                <a:gd name="T43" fmla="*/ 49 h 52"/>
                <a:gd name="T44" fmla="*/ 14 w 51"/>
                <a:gd name="T45" fmla="*/ 49 h 52"/>
                <a:gd name="T46" fmla="*/ 14 w 51"/>
                <a:gd name="T47" fmla="*/ 49 h 52"/>
                <a:gd name="T48" fmla="*/ 16 w 51"/>
                <a:gd name="T49" fmla="*/ 50 h 52"/>
                <a:gd name="T50" fmla="*/ 17 w 51"/>
                <a:gd name="T51" fmla="*/ 50 h 52"/>
                <a:gd name="T52" fmla="*/ 18 w 51"/>
                <a:gd name="T53" fmla="*/ 50 h 52"/>
                <a:gd name="T54" fmla="*/ 19 w 51"/>
                <a:gd name="T55" fmla="*/ 51 h 52"/>
                <a:gd name="T56" fmla="*/ 20 w 51"/>
                <a:gd name="T57" fmla="*/ 51 h 52"/>
                <a:gd name="T58" fmla="*/ 21 w 51"/>
                <a:gd name="T59" fmla="*/ 51 h 52"/>
                <a:gd name="T60" fmla="*/ 23 w 51"/>
                <a:gd name="T61" fmla="*/ 52 h 52"/>
                <a:gd name="T62" fmla="*/ 24 w 51"/>
                <a:gd name="T63" fmla="*/ 52 h 52"/>
                <a:gd name="T64" fmla="*/ 25 w 51"/>
                <a:gd name="T65" fmla="*/ 52 h 52"/>
                <a:gd name="T66" fmla="*/ 25 w 51"/>
                <a:gd name="T67" fmla="*/ 52 h 52"/>
                <a:gd name="T68" fmla="*/ 30 w 51"/>
                <a:gd name="T69" fmla="*/ 51 h 52"/>
                <a:gd name="T70" fmla="*/ 35 w 51"/>
                <a:gd name="T71" fmla="*/ 50 h 52"/>
                <a:gd name="T72" fmla="*/ 39 w 51"/>
                <a:gd name="T73" fmla="*/ 47 h 52"/>
                <a:gd name="T74" fmla="*/ 43 w 51"/>
                <a:gd name="T75" fmla="*/ 44 h 52"/>
                <a:gd name="T76" fmla="*/ 45 w 51"/>
                <a:gd name="T77" fmla="*/ 42 h 52"/>
                <a:gd name="T78" fmla="*/ 50 w 51"/>
                <a:gd name="T79" fmla="*/ 34 h 52"/>
                <a:gd name="T80" fmla="*/ 51 w 51"/>
                <a:gd name="T81" fmla="*/ 28 h 52"/>
                <a:gd name="T82" fmla="*/ 51 w 51"/>
                <a:gd name="T83" fmla="*/ 26 h 52"/>
                <a:gd name="T84" fmla="*/ 49 w 51"/>
                <a:gd name="T85" fmla="*/ 16 h 52"/>
                <a:gd name="T86" fmla="*/ 46 w 51"/>
                <a:gd name="T87" fmla="*/ 11 h 52"/>
                <a:gd name="T88" fmla="*/ 41 w 51"/>
                <a:gd name="T89" fmla="*/ 6 h 52"/>
                <a:gd name="T90" fmla="*/ 37 w 51"/>
                <a:gd name="T91" fmla="*/ 3 h 52"/>
                <a:gd name="T92" fmla="*/ 30 w 51"/>
                <a:gd name="T93" fmla="*/ 1 h 52"/>
                <a:gd name="T94" fmla="*/ 25 w 51"/>
                <a:gd name="T95" fmla="*/ 0 h 52"/>
                <a:gd name="T96" fmla="*/ 20 w 51"/>
                <a:gd name="T97" fmla="*/ 1 h 52"/>
                <a:gd name="T98" fmla="*/ 14 w 51"/>
                <a:gd name="T99" fmla="*/ 3 h 52"/>
                <a:gd name="T100" fmla="*/ 9 w 51"/>
                <a:gd name="T101" fmla="*/ 6 h 52"/>
                <a:gd name="T102" fmla="*/ 8 w 51"/>
                <a:gd name="T103" fmla="*/ 8 h 52"/>
                <a:gd name="T104" fmla="*/ 4 w 51"/>
                <a:gd name="T105" fmla="*/ 11 h 52"/>
                <a:gd name="T106" fmla="*/ 0 w 51"/>
                <a:gd name="T107" fmla="*/ 26 h 52"/>
                <a:gd name="T108" fmla="*/ 0 w 51"/>
                <a:gd name="T109" fmla="*/ 29 h 52"/>
                <a:gd name="T110" fmla="*/ 0 w 51"/>
                <a:gd name="T11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52">
                  <a:moveTo>
                    <a:pt x="0" y="30"/>
                  </a:moveTo>
                  <a:cubicBezTo>
                    <a:pt x="0" y="30"/>
                    <a:pt x="0" y="31"/>
                    <a:pt x="0" y="31"/>
                  </a:cubicBezTo>
                  <a:cubicBezTo>
                    <a:pt x="0" y="32"/>
                    <a:pt x="0" y="32"/>
                    <a:pt x="0" y="32"/>
                  </a:cubicBezTo>
                  <a:cubicBezTo>
                    <a:pt x="0" y="33"/>
                    <a:pt x="1" y="33"/>
                    <a:pt x="1" y="33"/>
                  </a:cubicBezTo>
                  <a:cubicBezTo>
                    <a:pt x="1" y="33"/>
                    <a:pt x="1" y="33"/>
                    <a:pt x="1" y="33"/>
                  </a:cubicBezTo>
                  <a:cubicBezTo>
                    <a:pt x="1" y="33"/>
                    <a:pt x="1" y="33"/>
                    <a:pt x="1" y="34"/>
                  </a:cubicBezTo>
                  <a:cubicBezTo>
                    <a:pt x="1" y="34"/>
                    <a:pt x="1" y="34"/>
                    <a:pt x="1" y="35"/>
                  </a:cubicBezTo>
                  <a:cubicBezTo>
                    <a:pt x="1" y="35"/>
                    <a:pt x="1" y="35"/>
                    <a:pt x="2" y="36"/>
                  </a:cubicBezTo>
                  <a:cubicBezTo>
                    <a:pt x="2" y="36"/>
                    <a:pt x="2" y="36"/>
                    <a:pt x="2" y="37"/>
                  </a:cubicBezTo>
                  <a:cubicBezTo>
                    <a:pt x="2" y="37"/>
                    <a:pt x="3" y="38"/>
                    <a:pt x="3" y="38"/>
                  </a:cubicBezTo>
                  <a:cubicBezTo>
                    <a:pt x="3" y="38"/>
                    <a:pt x="3" y="39"/>
                    <a:pt x="3" y="39"/>
                  </a:cubicBezTo>
                  <a:cubicBezTo>
                    <a:pt x="4" y="39"/>
                    <a:pt x="4" y="40"/>
                    <a:pt x="4" y="40"/>
                  </a:cubicBezTo>
                  <a:cubicBezTo>
                    <a:pt x="4" y="40"/>
                    <a:pt x="4" y="41"/>
                    <a:pt x="5" y="41"/>
                  </a:cubicBezTo>
                  <a:cubicBezTo>
                    <a:pt x="5" y="41"/>
                    <a:pt x="5" y="42"/>
                    <a:pt x="6" y="42"/>
                  </a:cubicBezTo>
                  <a:cubicBezTo>
                    <a:pt x="6" y="42"/>
                    <a:pt x="6" y="43"/>
                    <a:pt x="6" y="43"/>
                  </a:cubicBezTo>
                  <a:cubicBezTo>
                    <a:pt x="7" y="43"/>
                    <a:pt x="7" y="44"/>
                    <a:pt x="7" y="44"/>
                  </a:cubicBezTo>
                  <a:cubicBezTo>
                    <a:pt x="8" y="44"/>
                    <a:pt x="8" y="44"/>
                    <a:pt x="8" y="45"/>
                  </a:cubicBezTo>
                  <a:cubicBezTo>
                    <a:pt x="8" y="45"/>
                    <a:pt x="9" y="45"/>
                    <a:pt x="9" y="46"/>
                  </a:cubicBezTo>
                  <a:cubicBezTo>
                    <a:pt x="9" y="46"/>
                    <a:pt x="10" y="46"/>
                    <a:pt x="10" y="46"/>
                  </a:cubicBezTo>
                  <a:cubicBezTo>
                    <a:pt x="10" y="47"/>
                    <a:pt x="11" y="47"/>
                    <a:pt x="11" y="47"/>
                  </a:cubicBezTo>
                  <a:cubicBezTo>
                    <a:pt x="11" y="47"/>
                    <a:pt x="12" y="48"/>
                    <a:pt x="12" y="48"/>
                  </a:cubicBezTo>
                  <a:cubicBezTo>
                    <a:pt x="12" y="48"/>
                    <a:pt x="13" y="48"/>
                    <a:pt x="13" y="49"/>
                  </a:cubicBezTo>
                  <a:cubicBezTo>
                    <a:pt x="14" y="49"/>
                    <a:pt x="14" y="49"/>
                    <a:pt x="14" y="49"/>
                  </a:cubicBezTo>
                  <a:cubicBezTo>
                    <a:pt x="14" y="49"/>
                    <a:pt x="14" y="49"/>
                    <a:pt x="14" y="49"/>
                  </a:cubicBezTo>
                  <a:cubicBezTo>
                    <a:pt x="15" y="49"/>
                    <a:pt x="15" y="49"/>
                    <a:pt x="16" y="50"/>
                  </a:cubicBezTo>
                  <a:cubicBezTo>
                    <a:pt x="16" y="50"/>
                    <a:pt x="16" y="50"/>
                    <a:pt x="17" y="50"/>
                  </a:cubicBezTo>
                  <a:cubicBezTo>
                    <a:pt x="17" y="50"/>
                    <a:pt x="17" y="50"/>
                    <a:pt x="18" y="50"/>
                  </a:cubicBezTo>
                  <a:cubicBezTo>
                    <a:pt x="18" y="51"/>
                    <a:pt x="19" y="51"/>
                    <a:pt x="19" y="51"/>
                  </a:cubicBezTo>
                  <a:cubicBezTo>
                    <a:pt x="19" y="51"/>
                    <a:pt x="20" y="51"/>
                    <a:pt x="20" y="51"/>
                  </a:cubicBezTo>
                  <a:cubicBezTo>
                    <a:pt x="21" y="51"/>
                    <a:pt x="21" y="51"/>
                    <a:pt x="21" y="51"/>
                  </a:cubicBezTo>
                  <a:cubicBezTo>
                    <a:pt x="22" y="51"/>
                    <a:pt x="22" y="51"/>
                    <a:pt x="23" y="52"/>
                  </a:cubicBezTo>
                  <a:cubicBezTo>
                    <a:pt x="23" y="52"/>
                    <a:pt x="24" y="52"/>
                    <a:pt x="24" y="52"/>
                  </a:cubicBezTo>
                  <a:cubicBezTo>
                    <a:pt x="24" y="52"/>
                    <a:pt x="25" y="52"/>
                    <a:pt x="25" y="52"/>
                  </a:cubicBezTo>
                  <a:cubicBezTo>
                    <a:pt x="25" y="52"/>
                    <a:pt x="25" y="52"/>
                    <a:pt x="25" y="52"/>
                  </a:cubicBezTo>
                  <a:cubicBezTo>
                    <a:pt x="27" y="52"/>
                    <a:pt x="29" y="51"/>
                    <a:pt x="30" y="51"/>
                  </a:cubicBezTo>
                  <a:cubicBezTo>
                    <a:pt x="32" y="51"/>
                    <a:pt x="34" y="50"/>
                    <a:pt x="35" y="50"/>
                  </a:cubicBezTo>
                  <a:cubicBezTo>
                    <a:pt x="37" y="49"/>
                    <a:pt x="38" y="48"/>
                    <a:pt x="39" y="47"/>
                  </a:cubicBezTo>
                  <a:cubicBezTo>
                    <a:pt x="41" y="46"/>
                    <a:pt x="42" y="45"/>
                    <a:pt x="43" y="44"/>
                  </a:cubicBezTo>
                  <a:cubicBezTo>
                    <a:pt x="44" y="44"/>
                    <a:pt x="44" y="43"/>
                    <a:pt x="45" y="42"/>
                  </a:cubicBezTo>
                  <a:cubicBezTo>
                    <a:pt x="47" y="40"/>
                    <a:pt x="49" y="37"/>
                    <a:pt x="50" y="34"/>
                  </a:cubicBezTo>
                  <a:cubicBezTo>
                    <a:pt x="50" y="32"/>
                    <a:pt x="51" y="30"/>
                    <a:pt x="51" y="28"/>
                  </a:cubicBezTo>
                  <a:cubicBezTo>
                    <a:pt x="51" y="28"/>
                    <a:pt x="51" y="27"/>
                    <a:pt x="51" y="26"/>
                  </a:cubicBezTo>
                  <a:cubicBezTo>
                    <a:pt x="51" y="22"/>
                    <a:pt x="50" y="19"/>
                    <a:pt x="49" y="16"/>
                  </a:cubicBezTo>
                  <a:cubicBezTo>
                    <a:pt x="48" y="14"/>
                    <a:pt x="47" y="13"/>
                    <a:pt x="46" y="11"/>
                  </a:cubicBezTo>
                  <a:cubicBezTo>
                    <a:pt x="45" y="9"/>
                    <a:pt x="43" y="8"/>
                    <a:pt x="41" y="6"/>
                  </a:cubicBezTo>
                  <a:cubicBezTo>
                    <a:pt x="40" y="5"/>
                    <a:pt x="38" y="4"/>
                    <a:pt x="37" y="3"/>
                  </a:cubicBezTo>
                  <a:cubicBezTo>
                    <a:pt x="35" y="2"/>
                    <a:pt x="32" y="1"/>
                    <a:pt x="30" y="1"/>
                  </a:cubicBezTo>
                  <a:cubicBezTo>
                    <a:pt x="29" y="0"/>
                    <a:pt x="27" y="0"/>
                    <a:pt x="25" y="0"/>
                  </a:cubicBezTo>
                  <a:cubicBezTo>
                    <a:pt x="24" y="0"/>
                    <a:pt x="22" y="0"/>
                    <a:pt x="20" y="1"/>
                  </a:cubicBezTo>
                  <a:cubicBezTo>
                    <a:pt x="18" y="1"/>
                    <a:pt x="16" y="2"/>
                    <a:pt x="14" y="3"/>
                  </a:cubicBezTo>
                  <a:cubicBezTo>
                    <a:pt x="12" y="4"/>
                    <a:pt x="11" y="5"/>
                    <a:pt x="9" y="6"/>
                  </a:cubicBezTo>
                  <a:cubicBezTo>
                    <a:pt x="9" y="7"/>
                    <a:pt x="8" y="7"/>
                    <a:pt x="8" y="8"/>
                  </a:cubicBezTo>
                  <a:cubicBezTo>
                    <a:pt x="6" y="9"/>
                    <a:pt x="5" y="10"/>
                    <a:pt x="4" y="11"/>
                  </a:cubicBezTo>
                  <a:cubicBezTo>
                    <a:pt x="1" y="15"/>
                    <a:pt x="0" y="20"/>
                    <a:pt x="0" y="26"/>
                  </a:cubicBezTo>
                  <a:cubicBezTo>
                    <a:pt x="0" y="27"/>
                    <a:pt x="0" y="28"/>
                    <a:pt x="0" y="29"/>
                  </a:cubicBezTo>
                  <a:cubicBezTo>
                    <a:pt x="0" y="29"/>
                    <a:pt x="0" y="29"/>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p:cNvSpPr>
            <p:nvPr/>
          </p:nvSpPr>
          <p:spPr bwMode="auto">
            <a:xfrm>
              <a:off x="595313" y="-1074738"/>
              <a:ext cx="411163" cy="709612"/>
            </a:xfrm>
            <a:custGeom>
              <a:avLst/>
              <a:gdLst>
                <a:gd name="T0" fmla="*/ 130 w 147"/>
                <a:gd name="T1" fmla="*/ 155 h 252"/>
                <a:gd name="T2" fmla="*/ 130 w 147"/>
                <a:gd name="T3" fmla="*/ 147 h 252"/>
                <a:gd name="T4" fmla="*/ 121 w 147"/>
                <a:gd name="T5" fmla="*/ 107 h 252"/>
                <a:gd name="T6" fmla="*/ 118 w 147"/>
                <a:gd name="T7" fmla="*/ 97 h 252"/>
                <a:gd name="T8" fmla="*/ 105 w 147"/>
                <a:gd name="T9" fmla="*/ 38 h 252"/>
                <a:gd name="T10" fmla="*/ 108 w 147"/>
                <a:gd name="T11" fmla="*/ 36 h 252"/>
                <a:gd name="T12" fmla="*/ 109 w 147"/>
                <a:gd name="T13" fmla="*/ 36 h 252"/>
                <a:gd name="T14" fmla="*/ 110 w 147"/>
                <a:gd name="T15" fmla="*/ 38 h 252"/>
                <a:gd name="T16" fmla="*/ 128 w 147"/>
                <a:gd name="T17" fmla="*/ 110 h 252"/>
                <a:gd name="T18" fmla="*/ 128 w 147"/>
                <a:gd name="T19" fmla="*/ 111 h 252"/>
                <a:gd name="T20" fmla="*/ 130 w 147"/>
                <a:gd name="T21" fmla="*/ 113 h 252"/>
                <a:gd name="T22" fmla="*/ 132 w 147"/>
                <a:gd name="T23" fmla="*/ 114 h 252"/>
                <a:gd name="T24" fmla="*/ 135 w 147"/>
                <a:gd name="T25" fmla="*/ 115 h 252"/>
                <a:gd name="T26" fmla="*/ 137 w 147"/>
                <a:gd name="T27" fmla="*/ 115 h 252"/>
                <a:gd name="T28" fmla="*/ 146 w 147"/>
                <a:gd name="T29" fmla="*/ 103 h 252"/>
                <a:gd name="T30" fmla="*/ 122 w 147"/>
                <a:gd name="T31" fmla="*/ 13 h 252"/>
                <a:gd name="T32" fmla="*/ 115 w 147"/>
                <a:gd name="T33" fmla="*/ 7 h 252"/>
                <a:gd name="T34" fmla="*/ 99 w 147"/>
                <a:gd name="T35" fmla="*/ 2 h 252"/>
                <a:gd name="T36" fmla="*/ 92 w 147"/>
                <a:gd name="T37" fmla="*/ 1 h 252"/>
                <a:gd name="T38" fmla="*/ 76 w 147"/>
                <a:gd name="T39" fmla="*/ 0 h 252"/>
                <a:gd name="T40" fmla="*/ 71 w 147"/>
                <a:gd name="T41" fmla="*/ 0 h 252"/>
                <a:gd name="T42" fmla="*/ 56 w 147"/>
                <a:gd name="T43" fmla="*/ 1 h 252"/>
                <a:gd name="T44" fmla="*/ 40 w 147"/>
                <a:gd name="T45" fmla="*/ 4 h 252"/>
                <a:gd name="T46" fmla="*/ 30 w 147"/>
                <a:gd name="T47" fmla="*/ 8 h 252"/>
                <a:gd name="T48" fmla="*/ 18 w 147"/>
                <a:gd name="T49" fmla="*/ 35 h 252"/>
                <a:gd name="T50" fmla="*/ 1 w 147"/>
                <a:gd name="T51" fmla="*/ 103 h 252"/>
                <a:gd name="T52" fmla="*/ 10 w 147"/>
                <a:gd name="T53" fmla="*/ 115 h 252"/>
                <a:gd name="T54" fmla="*/ 12 w 147"/>
                <a:gd name="T55" fmla="*/ 115 h 252"/>
                <a:gd name="T56" fmla="*/ 15 w 147"/>
                <a:gd name="T57" fmla="*/ 114 h 252"/>
                <a:gd name="T58" fmla="*/ 17 w 147"/>
                <a:gd name="T59" fmla="*/ 112 h 252"/>
                <a:gd name="T60" fmla="*/ 19 w 147"/>
                <a:gd name="T61" fmla="*/ 110 h 252"/>
                <a:gd name="T62" fmla="*/ 20 w 147"/>
                <a:gd name="T63" fmla="*/ 108 h 252"/>
                <a:gd name="T64" fmla="*/ 24 w 147"/>
                <a:gd name="T65" fmla="*/ 88 h 252"/>
                <a:gd name="T66" fmla="*/ 27 w 147"/>
                <a:gd name="T67" fmla="*/ 75 h 252"/>
                <a:gd name="T68" fmla="*/ 37 w 147"/>
                <a:gd name="T69" fmla="*/ 37 h 252"/>
                <a:gd name="T70" fmla="*/ 38 w 147"/>
                <a:gd name="T71" fmla="*/ 36 h 252"/>
                <a:gd name="T72" fmla="*/ 39 w 147"/>
                <a:gd name="T73" fmla="*/ 36 h 252"/>
                <a:gd name="T74" fmla="*/ 42 w 147"/>
                <a:gd name="T75" fmla="*/ 38 h 252"/>
                <a:gd name="T76" fmla="*/ 31 w 147"/>
                <a:gd name="T77" fmla="*/ 87 h 252"/>
                <a:gd name="T78" fmla="*/ 27 w 147"/>
                <a:gd name="T79" fmla="*/ 101 h 252"/>
                <a:gd name="T80" fmla="*/ 16 w 147"/>
                <a:gd name="T81" fmla="*/ 148 h 252"/>
                <a:gd name="T82" fmla="*/ 15 w 147"/>
                <a:gd name="T83" fmla="*/ 153 h 252"/>
                <a:gd name="T84" fmla="*/ 17 w 147"/>
                <a:gd name="T85" fmla="*/ 156 h 252"/>
                <a:gd name="T86" fmla="*/ 37 w 147"/>
                <a:gd name="T87" fmla="*/ 156 h 252"/>
                <a:gd name="T88" fmla="*/ 41 w 147"/>
                <a:gd name="T89" fmla="*/ 160 h 252"/>
                <a:gd name="T90" fmla="*/ 41 w 147"/>
                <a:gd name="T91" fmla="*/ 241 h 252"/>
                <a:gd name="T92" fmla="*/ 55 w 147"/>
                <a:gd name="T93" fmla="*/ 252 h 252"/>
                <a:gd name="T94" fmla="*/ 69 w 147"/>
                <a:gd name="T95" fmla="*/ 241 h 252"/>
                <a:gd name="T96" fmla="*/ 69 w 147"/>
                <a:gd name="T97" fmla="*/ 159 h 252"/>
                <a:gd name="T98" fmla="*/ 73 w 147"/>
                <a:gd name="T99" fmla="*/ 156 h 252"/>
                <a:gd name="T100" fmla="*/ 77 w 147"/>
                <a:gd name="T101" fmla="*/ 160 h 252"/>
                <a:gd name="T102" fmla="*/ 78 w 147"/>
                <a:gd name="T103" fmla="*/ 242 h 252"/>
                <a:gd name="T104" fmla="*/ 83 w 147"/>
                <a:gd name="T105" fmla="*/ 249 h 252"/>
                <a:gd name="T106" fmla="*/ 91 w 147"/>
                <a:gd name="T107" fmla="*/ 252 h 252"/>
                <a:gd name="T108" fmla="*/ 104 w 147"/>
                <a:gd name="T109" fmla="*/ 244 h 252"/>
                <a:gd name="T110" fmla="*/ 105 w 147"/>
                <a:gd name="T111" fmla="*/ 161 h 252"/>
                <a:gd name="T112" fmla="*/ 106 w 147"/>
                <a:gd name="T113" fmla="*/ 157 h 252"/>
                <a:gd name="T114" fmla="*/ 109 w 147"/>
                <a:gd name="T115" fmla="*/ 156 h 252"/>
                <a:gd name="T116" fmla="*/ 128 w 147"/>
                <a:gd name="T117" fmla="*/ 15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252">
                  <a:moveTo>
                    <a:pt x="129" y="156"/>
                  </a:moveTo>
                  <a:cubicBezTo>
                    <a:pt x="129" y="155"/>
                    <a:pt x="130" y="155"/>
                    <a:pt x="130" y="155"/>
                  </a:cubicBezTo>
                  <a:cubicBezTo>
                    <a:pt x="130" y="155"/>
                    <a:pt x="130" y="155"/>
                    <a:pt x="130" y="155"/>
                  </a:cubicBezTo>
                  <a:cubicBezTo>
                    <a:pt x="131" y="154"/>
                    <a:pt x="131" y="153"/>
                    <a:pt x="131" y="152"/>
                  </a:cubicBezTo>
                  <a:cubicBezTo>
                    <a:pt x="131" y="152"/>
                    <a:pt x="131" y="151"/>
                    <a:pt x="130" y="149"/>
                  </a:cubicBezTo>
                  <a:cubicBezTo>
                    <a:pt x="130" y="148"/>
                    <a:pt x="130" y="148"/>
                    <a:pt x="130" y="147"/>
                  </a:cubicBezTo>
                  <a:cubicBezTo>
                    <a:pt x="128" y="137"/>
                    <a:pt x="128" y="137"/>
                    <a:pt x="128" y="137"/>
                  </a:cubicBezTo>
                  <a:cubicBezTo>
                    <a:pt x="121" y="107"/>
                    <a:pt x="121" y="107"/>
                    <a:pt x="121" y="107"/>
                  </a:cubicBezTo>
                  <a:cubicBezTo>
                    <a:pt x="121" y="107"/>
                    <a:pt x="121" y="107"/>
                    <a:pt x="121" y="107"/>
                  </a:cubicBezTo>
                  <a:cubicBezTo>
                    <a:pt x="120" y="105"/>
                    <a:pt x="120" y="105"/>
                    <a:pt x="120" y="105"/>
                  </a:cubicBezTo>
                  <a:cubicBezTo>
                    <a:pt x="120" y="105"/>
                    <a:pt x="120" y="105"/>
                    <a:pt x="120" y="105"/>
                  </a:cubicBezTo>
                  <a:cubicBezTo>
                    <a:pt x="118" y="97"/>
                    <a:pt x="118" y="97"/>
                    <a:pt x="118" y="97"/>
                  </a:cubicBezTo>
                  <a:cubicBezTo>
                    <a:pt x="118" y="97"/>
                    <a:pt x="118" y="97"/>
                    <a:pt x="118" y="97"/>
                  </a:cubicBezTo>
                  <a:cubicBezTo>
                    <a:pt x="105" y="40"/>
                    <a:pt x="105" y="40"/>
                    <a:pt x="105" y="40"/>
                  </a:cubicBezTo>
                  <a:cubicBezTo>
                    <a:pt x="104" y="39"/>
                    <a:pt x="104" y="39"/>
                    <a:pt x="105" y="38"/>
                  </a:cubicBezTo>
                  <a:cubicBezTo>
                    <a:pt x="105" y="37"/>
                    <a:pt x="106" y="36"/>
                    <a:pt x="107" y="36"/>
                  </a:cubicBezTo>
                  <a:cubicBezTo>
                    <a:pt x="107" y="36"/>
                    <a:pt x="107" y="36"/>
                    <a:pt x="108" y="36"/>
                  </a:cubicBezTo>
                  <a:cubicBezTo>
                    <a:pt x="108" y="36"/>
                    <a:pt x="108" y="36"/>
                    <a:pt x="108" y="36"/>
                  </a:cubicBezTo>
                  <a:cubicBezTo>
                    <a:pt x="108" y="36"/>
                    <a:pt x="108" y="36"/>
                    <a:pt x="108" y="36"/>
                  </a:cubicBezTo>
                  <a:cubicBezTo>
                    <a:pt x="108" y="36"/>
                    <a:pt x="109" y="36"/>
                    <a:pt x="109" y="36"/>
                  </a:cubicBezTo>
                  <a:cubicBezTo>
                    <a:pt x="109" y="36"/>
                    <a:pt x="109" y="36"/>
                    <a:pt x="109" y="36"/>
                  </a:cubicBezTo>
                  <a:cubicBezTo>
                    <a:pt x="109" y="37"/>
                    <a:pt x="110" y="37"/>
                    <a:pt x="110" y="37"/>
                  </a:cubicBezTo>
                  <a:cubicBezTo>
                    <a:pt x="110" y="37"/>
                    <a:pt x="110" y="37"/>
                    <a:pt x="110" y="37"/>
                  </a:cubicBezTo>
                  <a:cubicBezTo>
                    <a:pt x="110" y="38"/>
                    <a:pt x="110" y="38"/>
                    <a:pt x="110" y="38"/>
                  </a:cubicBezTo>
                  <a:cubicBezTo>
                    <a:pt x="120" y="80"/>
                    <a:pt x="120" y="80"/>
                    <a:pt x="120" y="80"/>
                  </a:cubicBezTo>
                  <a:cubicBezTo>
                    <a:pt x="127" y="109"/>
                    <a:pt x="127" y="109"/>
                    <a:pt x="127" y="109"/>
                  </a:cubicBezTo>
                  <a:cubicBezTo>
                    <a:pt x="127" y="110"/>
                    <a:pt x="128" y="110"/>
                    <a:pt x="128" y="110"/>
                  </a:cubicBezTo>
                  <a:cubicBezTo>
                    <a:pt x="128" y="110"/>
                    <a:pt x="128" y="110"/>
                    <a:pt x="128" y="110"/>
                  </a:cubicBezTo>
                  <a:cubicBezTo>
                    <a:pt x="128" y="110"/>
                    <a:pt x="128" y="111"/>
                    <a:pt x="128" y="111"/>
                  </a:cubicBezTo>
                  <a:cubicBezTo>
                    <a:pt x="128" y="111"/>
                    <a:pt x="128" y="111"/>
                    <a:pt x="128" y="111"/>
                  </a:cubicBezTo>
                  <a:cubicBezTo>
                    <a:pt x="129" y="111"/>
                    <a:pt x="129" y="112"/>
                    <a:pt x="129" y="112"/>
                  </a:cubicBezTo>
                  <a:cubicBezTo>
                    <a:pt x="129" y="112"/>
                    <a:pt x="129" y="112"/>
                    <a:pt x="130" y="112"/>
                  </a:cubicBezTo>
                  <a:cubicBezTo>
                    <a:pt x="130" y="113"/>
                    <a:pt x="130" y="113"/>
                    <a:pt x="130" y="113"/>
                  </a:cubicBezTo>
                  <a:cubicBezTo>
                    <a:pt x="130" y="113"/>
                    <a:pt x="131" y="113"/>
                    <a:pt x="131" y="113"/>
                  </a:cubicBezTo>
                  <a:cubicBezTo>
                    <a:pt x="131" y="114"/>
                    <a:pt x="131" y="114"/>
                    <a:pt x="132" y="114"/>
                  </a:cubicBezTo>
                  <a:cubicBezTo>
                    <a:pt x="132" y="114"/>
                    <a:pt x="132" y="114"/>
                    <a:pt x="132" y="114"/>
                  </a:cubicBezTo>
                  <a:cubicBezTo>
                    <a:pt x="132" y="114"/>
                    <a:pt x="133" y="115"/>
                    <a:pt x="133" y="115"/>
                  </a:cubicBezTo>
                  <a:cubicBezTo>
                    <a:pt x="134" y="115"/>
                    <a:pt x="134" y="115"/>
                    <a:pt x="134" y="115"/>
                  </a:cubicBezTo>
                  <a:cubicBezTo>
                    <a:pt x="134" y="115"/>
                    <a:pt x="135" y="115"/>
                    <a:pt x="135" y="115"/>
                  </a:cubicBezTo>
                  <a:cubicBezTo>
                    <a:pt x="135" y="115"/>
                    <a:pt x="135" y="115"/>
                    <a:pt x="135" y="115"/>
                  </a:cubicBezTo>
                  <a:cubicBezTo>
                    <a:pt x="136" y="115"/>
                    <a:pt x="136" y="115"/>
                    <a:pt x="136" y="115"/>
                  </a:cubicBezTo>
                  <a:cubicBezTo>
                    <a:pt x="136" y="115"/>
                    <a:pt x="136" y="115"/>
                    <a:pt x="137" y="115"/>
                  </a:cubicBezTo>
                  <a:cubicBezTo>
                    <a:pt x="137" y="115"/>
                    <a:pt x="137" y="115"/>
                    <a:pt x="137" y="115"/>
                  </a:cubicBezTo>
                  <a:cubicBezTo>
                    <a:pt x="137" y="115"/>
                    <a:pt x="138" y="115"/>
                    <a:pt x="138" y="115"/>
                  </a:cubicBezTo>
                  <a:cubicBezTo>
                    <a:pt x="144" y="113"/>
                    <a:pt x="147" y="108"/>
                    <a:pt x="146" y="103"/>
                  </a:cubicBezTo>
                  <a:cubicBezTo>
                    <a:pt x="128" y="32"/>
                    <a:pt x="128" y="32"/>
                    <a:pt x="128" y="32"/>
                  </a:cubicBezTo>
                  <a:cubicBezTo>
                    <a:pt x="124" y="17"/>
                    <a:pt x="124" y="17"/>
                    <a:pt x="124" y="17"/>
                  </a:cubicBezTo>
                  <a:cubicBezTo>
                    <a:pt x="123" y="16"/>
                    <a:pt x="123" y="15"/>
                    <a:pt x="122" y="13"/>
                  </a:cubicBezTo>
                  <a:cubicBezTo>
                    <a:pt x="122" y="13"/>
                    <a:pt x="122" y="13"/>
                    <a:pt x="122" y="13"/>
                  </a:cubicBezTo>
                  <a:cubicBezTo>
                    <a:pt x="121" y="12"/>
                    <a:pt x="120" y="11"/>
                    <a:pt x="119" y="10"/>
                  </a:cubicBezTo>
                  <a:cubicBezTo>
                    <a:pt x="118" y="9"/>
                    <a:pt x="117" y="8"/>
                    <a:pt x="115" y="7"/>
                  </a:cubicBezTo>
                  <a:cubicBezTo>
                    <a:pt x="113" y="6"/>
                    <a:pt x="111" y="5"/>
                    <a:pt x="109" y="5"/>
                  </a:cubicBezTo>
                  <a:cubicBezTo>
                    <a:pt x="108" y="4"/>
                    <a:pt x="107" y="4"/>
                    <a:pt x="106" y="4"/>
                  </a:cubicBezTo>
                  <a:cubicBezTo>
                    <a:pt x="104" y="3"/>
                    <a:pt x="102" y="2"/>
                    <a:pt x="99" y="2"/>
                  </a:cubicBezTo>
                  <a:cubicBezTo>
                    <a:pt x="99" y="2"/>
                    <a:pt x="99" y="2"/>
                    <a:pt x="99" y="2"/>
                  </a:cubicBezTo>
                  <a:cubicBezTo>
                    <a:pt x="97" y="2"/>
                    <a:pt x="95" y="1"/>
                    <a:pt x="92" y="1"/>
                  </a:cubicBezTo>
                  <a:cubicBezTo>
                    <a:pt x="92" y="1"/>
                    <a:pt x="92" y="1"/>
                    <a:pt x="92" y="1"/>
                  </a:cubicBezTo>
                  <a:cubicBezTo>
                    <a:pt x="89" y="1"/>
                    <a:pt x="87" y="1"/>
                    <a:pt x="84" y="1"/>
                  </a:cubicBezTo>
                  <a:cubicBezTo>
                    <a:pt x="83" y="0"/>
                    <a:pt x="81" y="0"/>
                    <a:pt x="80" y="0"/>
                  </a:cubicBezTo>
                  <a:cubicBezTo>
                    <a:pt x="79" y="0"/>
                    <a:pt x="77" y="0"/>
                    <a:pt x="76" y="0"/>
                  </a:cubicBezTo>
                  <a:cubicBezTo>
                    <a:pt x="71" y="0"/>
                    <a:pt x="71" y="0"/>
                    <a:pt x="71" y="0"/>
                  </a:cubicBezTo>
                  <a:cubicBezTo>
                    <a:pt x="71" y="0"/>
                    <a:pt x="71" y="0"/>
                    <a:pt x="71" y="0"/>
                  </a:cubicBezTo>
                  <a:cubicBezTo>
                    <a:pt x="71" y="0"/>
                    <a:pt x="71" y="0"/>
                    <a:pt x="71" y="0"/>
                  </a:cubicBezTo>
                  <a:cubicBezTo>
                    <a:pt x="68" y="0"/>
                    <a:pt x="66" y="0"/>
                    <a:pt x="63" y="0"/>
                  </a:cubicBezTo>
                  <a:cubicBezTo>
                    <a:pt x="63" y="0"/>
                    <a:pt x="63" y="0"/>
                    <a:pt x="63" y="0"/>
                  </a:cubicBezTo>
                  <a:cubicBezTo>
                    <a:pt x="61" y="1"/>
                    <a:pt x="59" y="1"/>
                    <a:pt x="56" y="1"/>
                  </a:cubicBezTo>
                  <a:cubicBezTo>
                    <a:pt x="54" y="1"/>
                    <a:pt x="52" y="1"/>
                    <a:pt x="50" y="2"/>
                  </a:cubicBezTo>
                  <a:cubicBezTo>
                    <a:pt x="47" y="2"/>
                    <a:pt x="45" y="2"/>
                    <a:pt x="43" y="3"/>
                  </a:cubicBezTo>
                  <a:cubicBezTo>
                    <a:pt x="42" y="3"/>
                    <a:pt x="41" y="3"/>
                    <a:pt x="40" y="4"/>
                  </a:cubicBezTo>
                  <a:cubicBezTo>
                    <a:pt x="39" y="4"/>
                    <a:pt x="38" y="4"/>
                    <a:pt x="37" y="5"/>
                  </a:cubicBezTo>
                  <a:cubicBezTo>
                    <a:pt x="36" y="5"/>
                    <a:pt x="36" y="5"/>
                    <a:pt x="35" y="5"/>
                  </a:cubicBezTo>
                  <a:cubicBezTo>
                    <a:pt x="33" y="6"/>
                    <a:pt x="32" y="7"/>
                    <a:pt x="30" y="8"/>
                  </a:cubicBezTo>
                  <a:cubicBezTo>
                    <a:pt x="28" y="9"/>
                    <a:pt x="26" y="11"/>
                    <a:pt x="25" y="13"/>
                  </a:cubicBezTo>
                  <a:cubicBezTo>
                    <a:pt x="24" y="14"/>
                    <a:pt x="23" y="16"/>
                    <a:pt x="22" y="17"/>
                  </a:cubicBezTo>
                  <a:cubicBezTo>
                    <a:pt x="18" y="35"/>
                    <a:pt x="18" y="35"/>
                    <a:pt x="18" y="35"/>
                  </a:cubicBezTo>
                  <a:cubicBezTo>
                    <a:pt x="18" y="35"/>
                    <a:pt x="18" y="35"/>
                    <a:pt x="18" y="35"/>
                  </a:cubicBezTo>
                  <a:cubicBezTo>
                    <a:pt x="15" y="47"/>
                    <a:pt x="15" y="47"/>
                    <a:pt x="15" y="47"/>
                  </a:cubicBezTo>
                  <a:cubicBezTo>
                    <a:pt x="1" y="103"/>
                    <a:pt x="1" y="103"/>
                    <a:pt x="1" y="103"/>
                  </a:cubicBezTo>
                  <a:cubicBezTo>
                    <a:pt x="0" y="108"/>
                    <a:pt x="3" y="113"/>
                    <a:pt x="8" y="115"/>
                  </a:cubicBezTo>
                  <a:cubicBezTo>
                    <a:pt x="8" y="115"/>
                    <a:pt x="9" y="115"/>
                    <a:pt x="10" y="115"/>
                  </a:cubicBezTo>
                  <a:cubicBezTo>
                    <a:pt x="10" y="115"/>
                    <a:pt x="10" y="115"/>
                    <a:pt x="10" y="115"/>
                  </a:cubicBezTo>
                  <a:cubicBezTo>
                    <a:pt x="10" y="115"/>
                    <a:pt x="10" y="115"/>
                    <a:pt x="10" y="115"/>
                  </a:cubicBezTo>
                  <a:cubicBezTo>
                    <a:pt x="11" y="115"/>
                    <a:pt x="11" y="115"/>
                    <a:pt x="11" y="115"/>
                  </a:cubicBezTo>
                  <a:cubicBezTo>
                    <a:pt x="11" y="115"/>
                    <a:pt x="12" y="115"/>
                    <a:pt x="12" y="115"/>
                  </a:cubicBezTo>
                  <a:cubicBezTo>
                    <a:pt x="12" y="115"/>
                    <a:pt x="13" y="115"/>
                    <a:pt x="13" y="114"/>
                  </a:cubicBezTo>
                  <a:cubicBezTo>
                    <a:pt x="14" y="114"/>
                    <a:pt x="14" y="114"/>
                    <a:pt x="14" y="114"/>
                  </a:cubicBezTo>
                  <a:cubicBezTo>
                    <a:pt x="14" y="114"/>
                    <a:pt x="15" y="114"/>
                    <a:pt x="15" y="114"/>
                  </a:cubicBezTo>
                  <a:cubicBezTo>
                    <a:pt x="15" y="114"/>
                    <a:pt x="15" y="114"/>
                    <a:pt x="16" y="113"/>
                  </a:cubicBezTo>
                  <a:cubicBezTo>
                    <a:pt x="16" y="113"/>
                    <a:pt x="16" y="113"/>
                    <a:pt x="16" y="113"/>
                  </a:cubicBezTo>
                  <a:cubicBezTo>
                    <a:pt x="17" y="113"/>
                    <a:pt x="17" y="112"/>
                    <a:pt x="17" y="112"/>
                  </a:cubicBezTo>
                  <a:cubicBezTo>
                    <a:pt x="17" y="112"/>
                    <a:pt x="17" y="112"/>
                    <a:pt x="18" y="111"/>
                  </a:cubicBezTo>
                  <a:cubicBezTo>
                    <a:pt x="18" y="111"/>
                    <a:pt x="18" y="111"/>
                    <a:pt x="18" y="111"/>
                  </a:cubicBezTo>
                  <a:cubicBezTo>
                    <a:pt x="18" y="111"/>
                    <a:pt x="19" y="110"/>
                    <a:pt x="19" y="110"/>
                  </a:cubicBezTo>
                  <a:cubicBezTo>
                    <a:pt x="19" y="110"/>
                    <a:pt x="19" y="110"/>
                    <a:pt x="19" y="109"/>
                  </a:cubicBezTo>
                  <a:cubicBezTo>
                    <a:pt x="19" y="109"/>
                    <a:pt x="19" y="108"/>
                    <a:pt x="20" y="108"/>
                  </a:cubicBezTo>
                  <a:cubicBezTo>
                    <a:pt x="20" y="108"/>
                    <a:pt x="20" y="108"/>
                    <a:pt x="20" y="108"/>
                  </a:cubicBezTo>
                  <a:cubicBezTo>
                    <a:pt x="20" y="108"/>
                    <a:pt x="20" y="107"/>
                    <a:pt x="20" y="107"/>
                  </a:cubicBezTo>
                  <a:cubicBezTo>
                    <a:pt x="24" y="88"/>
                    <a:pt x="24" y="88"/>
                    <a:pt x="24" y="88"/>
                  </a:cubicBezTo>
                  <a:cubicBezTo>
                    <a:pt x="24" y="88"/>
                    <a:pt x="24" y="88"/>
                    <a:pt x="24" y="88"/>
                  </a:cubicBezTo>
                  <a:cubicBezTo>
                    <a:pt x="24" y="88"/>
                    <a:pt x="24" y="88"/>
                    <a:pt x="24" y="88"/>
                  </a:cubicBezTo>
                  <a:cubicBezTo>
                    <a:pt x="27" y="75"/>
                    <a:pt x="27" y="75"/>
                    <a:pt x="27" y="75"/>
                  </a:cubicBezTo>
                  <a:cubicBezTo>
                    <a:pt x="27" y="75"/>
                    <a:pt x="27" y="75"/>
                    <a:pt x="27" y="75"/>
                  </a:cubicBezTo>
                  <a:cubicBezTo>
                    <a:pt x="36" y="38"/>
                    <a:pt x="36" y="38"/>
                    <a:pt x="36" y="38"/>
                  </a:cubicBezTo>
                  <a:cubicBezTo>
                    <a:pt x="36" y="38"/>
                    <a:pt x="36" y="38"/>
                    <a:pt x="37" y="37"/>
                  </a:cubicBezTo>
                  <a:cubicBezTo>
                    <a:pt x="37" y="37"/>
                    <a:pt x="37" y="37"/>
                    <a:pt x="37" y="37"/>
                  </a:cubicBezTo>
                  <a:cubicBezTo>
                    <a:pt x="37" y="37"/>
                    <a:pt x="37" y="37"/>
                    <a:pt x="37" y="37"/>
                  </a:cubicBezTo>
                  <a:cubicBezTo>
                    <a:pt x="37" y="36"/>
                    <a:pt x="38" y="36"/>
                    <a:pt x="38" y="36"/>
                  </a:cubicBezTo>
                  <a:cubicBezTo>
                    <a:pt x="38" y="36"/>
                    <a:pt x="38" y="36"/>
                    <a:pt x="38" y="36"/>
                  </a:cubicBezTo>
                  <a:cubicBezTo>
                    <a:pt x="38" y="36"/>
                    <a:pt x="38" y="36"/>
                    <a:pt x="38" y="36"/>
                  </a:cubicBezTo>
                  <a:cubicBezTo>
                    <a:pt x="38" y="36"/>
                    <a:pt x="39" y="36"/>
                    <a:pt x="39" y="36"/>
                  </a:cubicBezTo>
                  <a:cubicBezTo>
                    <a:pt x="39" y="36"/>
                    <a:pt x="39" y="36"/>
                    <a:pt x="39" y="36"/>
                  </a:cubicBezTo>
                  <a:cubicBezTo>
                    <a:pt x="39" y="36"/>
                    <a:pt x="40" y="36"/>
                    <a:pt x="40" y="36"/>
                  </a:cubicBezTo>
                  <a:cubicBezTo>
                    <a:pt x="40" y="36"/>
                    <a:pt x="41" y="36"/>
                    <a:pt x="41" y="37"/>
                  </a:cubicBezTo>
                  <a:cubicBezTo>
                    <a:pt x="41" y="37"/>
                    <a:pt x="42" y="38"/>
                    <a:pt x="42" y="38"/>
                  </a:cubicBezTo>
                  <a:cubicBezTo>
                    <a:pt x="42" y="39"/>
                    <a:pt x="42" y="39"/>
                    <a:pt x="42" y="40"/>
                  </a:cubicBezTo>
                  <a:cubicBezTo>
                    <a:pt x="40" y="47"/>
                    <a:pt x="40" y="47"/>
                    <a:pt x="40" y="47"/>
                  </a:cubicBezTo>
                  <a:cubicBezTo>
                    <a:pt x="31" y="87"/>
                    <a:pt x="31" y="87"/>
                    <a:pt x="31" y="87"/>
                  </a:cubicBezTo>
                  <a:cubicBezTo>
                    <a:pt x="31" y="87"/>
                    <a:pt x="31" y="87"/>
                    <a:pt x="31" y="87"/>
                  </a:cubicBezTo>
                  <a:cubicBezTo>
                    <a:pt x="27" y="101"/>
                    <a:pt x="27" y="101"/>
                    <a:pt x="27" y="101"/>
                  </a:cubicBezTo>
                  <a:cubicBezTo>
                    <a:pt x="27" y="101"/>
                    <a:pt x="27" y="101"/>
                    <a:pt x="27" y="101"/>
                  </a:cubicBezTo>
                  <a:cubicBezTo>
                    <a:pt x="20" y="132"/>
                    <a:pt x="20" y="132"/>
                    <a:pt x="20" y="132"/>
                  </a:cubicBezTo>
                  <a:cubicBezTo>
                    <a:pt x="18" y="139"/>
                    <a:pt x="18" y="139"/>
                    <a:pt x="18" y="139"/>
                  </a:cubicBezTo>
                  <a:cubicBezTo>
                    <a:pt x="16" y="148"/>
                    <a:pt x="16" y="148"/>
                    <a:pt x="16" y="148"/>
                  </a:cubicBezTo>
                  <a:cubicBezTo>
                    <a:pt x="15" y="152"/>
                    <a:pt x="15" y="152"/>
                    <a:pt x="15" y="152"/>
                  </a:cubicBezTo>
                  <a:cubicBezTo>
                    <a:pt x="15" y="152"/>
                    <a:pt x="15" y="152"/>
                    <a:pt x="15" y="152"/>
                  </a:cubicBezTo>
                  <a:cubicBezTo>
                    <a:pt x="15" y="153"/>
                    <a:pt x="15" y="153"/>
                    <a:pt x="15" y="153"/>
                  </a:cubicBezTo>
                  <a:cubicBezTo>
                    <a:pt x="16" y="154"/>
                    <a:pt x="16" y="154"/>
                    <a:pt x="16" y="154"/>
                  </a:cubicBezTo>
                  <a:cubicBezTo>
                    <a:pt x="16" y="155"/>
                    <a:pt x="16" y="155"/>
                    <a:pt x="17" y="155"/>
                  </a:cubicBezTo>
                  <a:cubicBezTo>
                    <a:pt x="17" y="155"/>
                    <a:pt x="17" y="156"/>
                    <a:pt x="17" y="156"/>
                  </a:cubicBezTo>
                  <a:cubicBezTo>
                    <a:pt x="18" y="156"/>
                    <a:pt x="18" y="156"/>
                    <a:pt x="19" y="156"/>
                  </a:cubicBezTo>
                  <a:cubicBezTo>
                    <a:pt x="36" y="156"/>
                    <a:pt x="36" y="156"/>
                    <a:pt x="36" y="156"/>
                  </a:cubicBezTo>
                  <a:cubicBezTo>
                    <a:pt x="36" y="156"/>
                    <a:pt x="37" y="156"/>
                    <a:pt x="37" y="156"/>
                  </a:cubicBezTo>
                  <a:cubicBezTo>
                    <a:pt x="37" y="156"/>
                    <a:pt x="38" y="156"/>
                    <a:pt x="38" y="156"/>
                  </a:cubicBezTo>
                  <a:cubicBezTo>
                    <a:pt x="39" y="157"/>
                    <a:pt x="40" y="157"/>
                    <a:pt x="40" y="158"/>
                  </a:cubicBezTo>
                  <a:cubicBezTo>
                    <a:pt x="41" y="158"/>
                    <a:pt x="41" y="159"/>
                    <a:pt x="41" y="160"/>
                  </a:cubicBezTo>
                  <a:cubicBezTo>
                    <a:pt x="41" y="160"/>
                    <a:pt x="41" y="160"/>
                    <a:pt x="41" y="160"/>
                  </a:cubicBezTo>
                  <a:cubicBezTo>
                    <a:pt x="41" y="238"/>
                    <a:pt x="41" y="238"/>
                    <a:pt x="41" y="238"/>
                  </a:cubicBezTo>
                  <a:cubicBezTo>
                    <a:pt x="41" y="239"/>
                    <a:pt x="41" y="240"/>
                    <a:pt x="41" y="241"/>
                  </a:cubicBezTo>
                  <a:cubicBezTo>
                    <a:pt x="41" y="241"/>
                    <a:pt x="41" y="242"/>
                    <a:pt x="42" y="242"/>
                  </a:cubicBezTo>
                  <a:cubicBezTo>
                    <a:pt x="42" y="243"/>
                    <a:pt x="43" y="245"/>
                    <a:pt x="43" y="246"/>
                  </a:cubicBezTo>
                  <a:cubicBezTo>
                    <a:pt x="46" y="249"/>
                    <a:pt x="50" y="252"/>
                    <a:pt x="55" y="252"/>
                  </a:cubicBezTo>
                  <a:cubicBezTo>
                    <a:pt x="60" y="252"/>
                    <a:pt x="64" y="249"/>
                    <a:pt x="67" y="246"/>
                  </a:cubicBezTo>
                  <a:cubicBezTo>
                    <a:pt x="67" y="245"/>
                    <a:pt x="68" y="243"/>
                    <a:pt x="68" y="242"/>
                  </a:cubicBezTo>
                  <a:cubicBezTo>
                    <a:pt x="68" y="242"/>
                    <a:pt x="69" y="241"/>
                    <a:pt x="69" y="241"/>
                  </a:cubicBezTo>
                  <a:cubicBezTo>
                    <a:pt x="69" y="240"/>
                    <a:pt x="69" y="239"/>
                    <a:pt x="69" y="238"/>
                  </a:cubicBezTo>
                  <a:cubicBezTo>
                    <a:pt x="69" y="160"/>
                    <a:pt x="69" y="160"/>
                    <a:pt x="69" y="160"/>
                  </a:cubicBezTo>
                  <a:cubicBezTo>
                    <a:pt x="69" y="160"/>
                    <a:pt x="69" y="159"/>
                    <a:pt x="69" y="159"/>
                  </a:cubicBezTo>
                  <a:cubicBezTo>
                    <a:pt x="70" y="158"/>
                    <a:pt x="70" y="157"/>
                    <a:pt x="71" y="157"/>
                  </a:cubicBezTo>
                  <a:cubicBezTo>
                    <a:pt x="71" y="156"/>
                    <a:pt x="72" y="156"/>
                    <a:pt x="73" y="156"/>
                  </a:cubicBezTo>
                  <a:cubicBezTo>
                    <a:pt x="73" y="156"/>
                    <a:pt x="73" y="156"/>
                    <a:pt x="73" y="156"/>
                  </a:cubicBezTo>
                  <a:cubicBezTo>
                    <a:pt x="74" y="156"/>
                    <a:pt x="75" y="156"/>
                    <a:pt x="76" y="157"/>
                  </a:cubicBezTo>
                  <a:cubicBezTo>
                    <a:pt x="76" y="157"/>
                    <a:pt x="77" y="158"/>
                    <a:pt x="77" y="159"/>
                  </a:cubicBezTo>
                  <a:cubicBezTo>
                    <a:pt x="77" y="159"/>
                    <a:pt x="77" y="160"/>
                    <a:pt x="77" y="160"/>
                  </a:cubicBezTo>
                  <a:cubicBezTo>
                    <a:pt x="77" y="238"/>
                    <a:pt x="77" y="238"/>
                    <a:pt x="77" y="238"/>
                  </a:cubicBezTo>
                  <a:cubicBezTo>
                    <a:pt x="77" y="239"/>
                    <a:pt x="78" y="240"/>
                    <a:pt x="78" y="241"/>
                  </a:cubicBezTo>
                  <a:cubicBezTo>
                    <a:pt x="78" y="241"/>
                    <a:pt x="78" y="242"/>
                    <a:pt x="78" y="242"/>
                  </a:cubicBezTo>
                  <a:cubicBezTo>
                    <a:pt x="78" y="243"/>
                    <a:pt x="79" y="245"/>
                    <a:pt x="80" y="246"/>
                  </a:cubicBezTo>
                  <a:cubicBezTo>
                    <a:pt x="80" y="246"/>
                    <a:pt x="80" y="246"/>
                    <a:pt x="81" y="247"/>
                  </a:cubicBezTo>
                  <a:cubicBezTo>
                    <a:pt x="81" y="247"/>
                    <a:pt x="82" y="248"/>
                    <a:pt x="83" y="249"/>
                  </a:cubicBezTo>
                  <a:cubicBezTo>
                    <a:pt x="84" y="249"/>
                    <a:pt x="85" y="250"/>
                    <a:pt x="86" y="251"/>
                  </a:cubicBezTo>
                  <a:cubicBezTo>
                    <a:pt x="87" y="251"/>
                    <a:pt x="89" y="252"/>
                    <a:pt x="90" y="252"/>
                  </a:cubicBezTo>
                  <a:cubicBezTo>
                    <a:pt x="90" y="252"/>
                    <a:pt x="91" y="252"/>
                    <a:pt x="91" y="252"/>
                  </a:cubicBezTo>
                  <a:cubicBezTo>
                    <a:pt x="94" y="252"/>
                    <a:pt x="96" y="251"/>
                    <a:pt x="98" y="250"/>
                  </a:cubicBezTo>
                  <a:cubicBezTo>
                    <a:pt x="100" y="249"/>
                    <a:pt x="102" y="247"/>
                    <a:pt x="103" y="245"/>
                  </a:cubicBezTo>
                  <a:cubicBezTo>
                    <a:pt x="104" y="245"/>
                    <a:pt x="104" y="244"/>
                    <a:pt x="104" y="244"/>
                  </a:cubicBezTo>
                  <a:cubicBezTo>
                    <a:pt x="104" y="243"/>
                    <a:pt x="104" y="243"/>
                    <a:pt x="105" y="242"/>
                  </a:cubicBezTo>
                  <a:cubicBezTo>
                    <a:pt x="105" y="241"/>
                    <a:pt x="105" y="239"/>
                    <a:pt x="105" y="238"/>
                  </a:cubicBezTo>
                  <a:cubicBezTo>
                    <a:pt x="105" y="161"/>
                    <a:pt x="105" y="161"/>
                    <a:pt x="105" y="161"/>
                  </a:cubicBezTo>
                  <a:cubicBezTo>
                    <a:pt x="105" y="161"/>
                    <a:pt x="105" y="160"/>
                    <a:pt x="105" y="160"/>
                  </a:cubicBezTo>
                  <a:cubicBezTo>
                    <a:pt x="105" y="159"/>
                    <a:pt x="105" y="158"/>
                    <a:pt x="106" y="158"/>
                  </a:cubicBezTo>
                  <a:cubicBezTo>
                    <a:pt x="106" y="158"/>
                    <a:pt x="106" y="157"/>
                    <a:pt x="106" y="157"/>
                  </a:cubicBezTo>
                  <a:cubicBezTo>
                    <a:pt x="107" y="157"/>
                    <a:pt x="107" y="157"/>
                    <a:pt x="107" y="156"/>
                  </a:cubicBezTo>
                  <a:cubicBezTo>
                    <a:pt x="108" y="156"/>
                    <a:pt x="108" y="156"/>
                    <a:pt x="109" y="156"/>
                  </a:cubicBezTo>
                  <a:cubicBezTo>
                    <a:pt x="109" y="156"/>
                    <a:pt x="109" y="156"/>
                    <a:pt x="109" y="156"/>
                  </a:cubicBezTo>
                  <a:cubicBezTo>
                    <a:pt x="110" y="156"/>
                    <a:pt x="110" y="156"/>
                    <a:pt x="110" y="156"/>
                  </a:cubicBezTo>
                  <a:cubicBezTo>
                    <a:pt x="121" y="156"/>
                    <a:pt x="121" y="156"/>
                    <a:pt x="121" y="156"/>
                  </a:cubicBezTo>
                  <a:cubicBezTo>
                    <a:pt x="128" y="156"/>
                    <a:pt x="128" y="156"/>
                    <a:pt x="128" y="156"/>
                  </a:cubicBezTo>
                  <a:cubicBezTo>
                    <a:pt x="128" y="156"/>
                    <a:pt x="128" y="156"/>
                    <a:pt x="128" y="156"/>
                  </a:cubicBezTo>
                  <a:cubicBezTo>
                    <a:pt x="128" y="156"/>
                    <a:pt x="129" y="156"/>
                    <a:pt x="12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727076" y="-1246188"/>
              <a:ext cx="146050" cy="142875"/>
            </a:xfrm>
            <a:custGeom>
              <a:avLst/>
              <a:gdLst>
                <a:gd name="T0" fmla="*/ 2 w 52"/>
                <a:gd name="T1" fmla="*/ 33 h 51"/>
                <a:gd name="T2" fmla="*/ 3 w 52"/>
                <a:gd name="T3" fmla="*/ 36 h 51"/>
                <a:gd name="T4" fmla="*/ 7 w 52"/>
                <a:gd name="T5" fmla="*/ 42 h 51"/>
                <a:gd name="T6" fmla="*/ 26 w 52"/>
                <a:gd name="T7" fmla="*/ 51 h 51"/>
                <a:gd name="T8" fmla="*/ 26 w 52"/>
                <a:gd name="T9" fmla="*/ 51 h 51"/>
                <a:gd name="T10" fmla="*/ 28 w 52"/>
                <a:gd name="T11" fmla="*/ 51 h 51"/>
                <a:gd name="T12" fmla="*/ 29 w 52"/>
                <a:gd name="T13" fmla="*/ 51 h 51"/>
                <a:gd name="T14" fmla="*/ 30 w 52"/>
                <a:gd name="T15" fmla="*/ 51 h 51"/>
                <a:gd name="T16" fmla="*/ 31 w 52"/>
                <a:gd name="T17" fmla="*/ 51 h 51"/>
                <a:gd name="T18" fmla="*/ 32 w 52"/>
                <a:gd name="T19" fmla="*/ 50 h 51"/>
                <a:gd name="T20" fmla="*/ 34 w 52"/>
                <a:gd name="T21" fmla="*/ 50 h 51"/>
                <a:gd name="T22" fmla="*/ 35 w 52"/>
                <a:gd name="T23" fmla="*/ 49 h 51"/>
                <a:gd name="T24" fmla="*/ 36 w 52"/>
                <a:gd name="T25" fmla="*/ 49 h 51"/>
                <a:gd name="T26" fmla="*/ 37 w 52"/>
                <a:gd name="T27" fmla="*/ 48 h 51"/>
                <a:gd name="T28" fmla="*/ 38 w 52"/>
                <a:gd name="T29" fmla="*/ 48 h 51"/>
                <a:gd name="T30" fmla="*/ 39 w 52"/>
                <a:gd name="T31" fmla="*/ 47 h 51"/>
                <a:gd name="T32" fmla="*/ 40 w 52"/>
                <a:gd name="T33" fmla="*/ 47 h 51"/>
                <a:gd name="T34" fmla="*/ 41 w 52"/>
                <a:gd name="T35" fmla="*/ 46 h 51"/>
                <a:gd name="T36" fmla="*/ 42 w 52"/>
                <a:gd name="T37" fmla="*/ 45 h 51"/>
                <a:gd name="T38" fmla="*/ 43 w 52"/>
                <a:gd name="T39" fmla="*/ 44 h 51"/>
                <a:gd name="T40" fmla="*/ 44 w 52"/>
                <a:gd name="T41" fmla="*/ 43 h 51"/>
                <a:gd name="T42" fmla="*/ 45 w 52"/>
                <a:gd name="T43" fmla="*/ 42 h 51"/>
                <a:gd name="T44" fmla="*/ 46 w 52"/>
                <a:gd name="T45" fmla="*/ 42 h 51"/>
                <a:gd name="T46" fmla="*/ 47 w 52"/>
                <a:gd name="T47" fmla="*/ 40 h 51"/>
                <a:gd name="T48" fmla="*/ 47 w 52"/>
                <a:gd name="T49" fmla="*/ 40 h 51"/>
                <a:gd name="T50" fmla="*/ 48 w 52"/>
                <a:gd name="T51" fmla="*/ 38 h 51"/>
                <a:gd name="T52" fmla="*/ 49 w 52"/>
                <a:gd name="T53" fmla="*/ 38 h 51"/>
                <a:gd name="T54" fmla="*/ 49 w 52"/>
                <a:gd name="T55" fmla="*/ 36 h 51"/>
                <a:gd name="T56" fmla="*/ 50 w 52"/>
                <a:gd name="T57" fmla="*/ 35 h 51"/>
                <a:gd name="T58" fmla="*/ 50 w 52"/>
                <a:gd name="T59" fmla="*/ 34 h 51"/>
                <a:gd name="T60" fmla="*/ 51 w 52"/>
                <a:gd name="T61" fmla="*/ 33 h 51"/>
                <a:gd name="T62" fmla="*/ 51 w 52"/>
                <a:gd name="T63" fmla="*/ 31 h 51"/>
                <a:gd name="T64" fmla="*/ 51 w 52"/>
                <a:gd name="T65" fmla="*/ 31 h 51"/>
                <a:gd name="T66" fmla="*/ 52 w 52"/>
                <a:gd name="T67" fmla="*/ 29 h 51"/>
                <a:gd name="T68" fmla="*/ 52 w 52"/>
                <a:gd name="T69" fmla="*/ 28 h 51"/>
                <a:gd name="T70" fmla="*/ 52 w 52"/>
                <a:gd name="T71" fmla="*/ 26 h 51"/>
                <a:gd name="T72" fmla="*/ 47 w 52"/>
                <a:gd name="T73" fmla="*/ 11 h 51"/>
                <a:gd name="T74" fmla="*/ 44 w 52"/>
                <a:gd name="T75" fmla="*/ 7 h 51"/>
                <a:gd name="T76" fmla="*/ 42 w 52"/>
                <a:gd name="T77" fmla="*/ 5 h 51"/>
                <a:gd name="T78" fmla="*/ 38 w 52"/>
                <a:gd name="T79" fmla="*/ 3 h 51"/>
                <a:gd name="T80" fmla="*/ 31 w 52"/>
                <a:gd name="T81" fmla="*/ 0 h 51"/>
                <a:gd name="T82" fmla="*/ 26 w 52"/>
                <a:gd name="T83" fmla="*/ 0 h 51"/>
                <a:gd name="T84" fmla="*/ 3 w 52"/>
                <a:gd name="T85" fmla="*/ 15 h 51"/>
                <a:gd name="T86" fmla="*/ 1 w 52"/>
                <a:gd name="T87" fmla="*/ 26 h 51"/>
                <a:gd name="T88" fmla="*/ 1 w 52"/>
                <a:gd name="T89" fmla="*/ 28 h 51"/>
                <a:gd name="T90" fmla="*/ 2 w 52"/>
                <a:gd name="T91"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1">
                  <a:moveTo>
                    <a:pt x="2" y="33"/>
                  </a:moveTo>
                  <a:cubicBezTo>
                    <a:pt x="2" y="34"/>
                    <a:pt x="2" y="35"/>
                    <a:pt x="3" y="36"/>
                  </a:cubicBezTo>
                  <a:cubicBezTo>
                    <a:pt x="4" y="38"/>
                    <a:pt x="5" y="40"/>
                    <a:pt x="7" y="42"/>
                  </a:cubicBezTo>
                  <a:cubicBezTo>
                    <a:pt x="11" y="47"/>
                    <a:pt x="18" y="51"/>
                    <a:pt x="26" y="51"/>
                  </a:cubicBezTo>
                  <a:cubicBezTo>
                    <a:pt x="26" y="51"/>
                    <a:pt x="26" y="51"/>
                    <a:pt x="26" y="51"/>
                  </a:cubicBezTo>
                  <a:cubicBezTo>
                    <a:pt x="27" y="51"/>
                    <a:pt x="27" y="51"/>
                    <a:pt x="28" y="51"/>
                  </a:cubicBezTo>
                  <a:cubicBezTo>
                    <a:pt x="28" y="51"/>
                    <a:pt x="28" y="51"/>
                    <a:pt x="29" y="51"/>
                  </a:cubicBezTo>
                  <a:cubicBezTo>
                    <a:pt x="29" y="51"/>
                    <a:pt x="30" y="51"/>
                    <a:pt x="30" y="51"/>
                  </a:cubicBezTo>
                  <a:cubicBezTo>
                    <a:pt x="30" y="51"/>
                    <a:pt x="31" y="51"/>
                    <a:pt x="31" y="51"/>
                  </a:cubicBezTo>
                  <a:cubicBezTo>
                    <a:pt x="32" y="51"/>
                    <a:pt x="32" y="50"/>
                    <a:pt x="32" y="50"/>
                  </a:cubicBezTo>
                  <a:cubicBezTo>
                    <a:pt x="33" y="50"/>
                    <a:pt x="33" y="50"/>
                    <a:pt x="34" y="50"/>
                  </a:cubicBezTo>
                  <a:cubicBezTo>
                    <a:pt x="34" y="50"/>
                    <a:pt x="34" y="50"/>
                    <a:pt x="35" y="49"/>
                  </a:cubicBezTo>
                  <a:cubicBezTo>
                    <a:pt x="35" y="49"/>
                    <a:pt x="36" y="49"/>
                    <a:pt x="36" y="49"/>
                  </a:cubicBezTo>
                  <a:cubicBezTo>
                    <a:pt x="36" y="49"/>
                    <a:pt x="37" y="49"/>
                    <a:pt x="37" y="48"/>
                  </a:cubicBezTo>
                  <a:cubicBezTo>
                    <a:pt x="37" y="48"/>
                    <a:pt x="38" y="48"/>
                    <a:pt x="38" y="48"/>
                  </a:cubicBezTo>
                  <a:cubicBezTo>
                    <a:pt x="39" y="48"/>
                    <a:pt x="39" y="47"/>
                    <a:pt x="39" y="47"/>
                  </a:cubicBezTo>
                  <a:cubicBezTo>
                    <a:pt x="40" y="47"/>
                    <a:pt x="40" y="47"/>
                    <a:pt x="40" y="47"/>
                  </a:cubicBezTo>
                  <a:cubicBezTo>
                    <a:pt x="41" y="46"/>
                    <a:pt x="41" y="46"/>
                    <a:pt x="41" y="46"/>
                  </a:cubicBezTo>
                  <a:cubicBezTo>
                    <a:pt x="42" y="46"/>
                    <a:pt x="42" y="45"/>
                    <a:pt x="42" y="45"/>
                  </a:cubicBezTo>
                  <a:cubicBezTo>
                    <a:pt x="43" y="45"/>
                    <a:pt x="43" y="44"/>
                    <a:pt x="43" y="44"/>
                  </a:cubicBezTo>
                  <a:cubicBezTo>
                    <a:pt x="44" y="44"/>
                    <a:pt x="44" y="44"/>
                    <a:pt x="44" y="43"/>
                  </a:cubicBezTo>
                  <a:cubicBezTo>
                    <a:pt x="44" y="43"/>
                    <a:pt x="45" y="43"/>
                    <a:pt x="45" y="42"/>
                  </a:cubicBezTo>
                  <a:cubicBezTo>
                    <a:pt x="45" y="42"/>
                    <a:pt x="46" y="42"/>
                    <a:pt x="46" y="42"/>
                  </a:cubicBezTo>
                  <a:cubicBezTo>
                    <a:pt x="46" y="41"/>
                    <a:pt x="46" y="41"/>
                    <a:pt x="47" y="40"/>
                  </a:cubicBezTo>
                  <a:cubicBezTo>
                    <a:pt x="47" y="40"/>
                    <a:pt x="47" y="40"/>
                    <a:pt x="47" y="40"/>
                  </a:cubicBezTo>
                  <a:cubicBezTo>
                    <a:pt x="48" y="39"/>
                    <a:pt x="48" y="39"/>
                    <a:pt x="48" y="38"/>
                  </a:cubicBezTo>
                  <a:cubicBezTo>
                    <a:pt x="48" y="38"/>
                    <a:pt x="48" y="38"/>
                    <a:pt x="49" y="38"/>
                  </a:cubicBezTo>
                  <a:cubicBezTo>
                    <a:pt x="49" y="37"/>
                    <a:pt x="49" y="37"/>
                    <a:pt x="49" y="36"/>
                  </a:cubicBezTo>
                  <a:cubicBezTo>
                    <a:pt x="49" y="36"/>
                    <a:pt x="50" y="36"/>
                    <a:pt x="50" y="35"/>
                  </a:cubicBezTo>
                  <a:cubicBezTo>
                    <a:pt x="50" y="35"/>
                    <a:pt x="50" y="34"/>
                    <a:pt x="50" y="34"/>
                  </a:cubicBezTo>
                  <a:cubicBezTo>
                    <a:pt x="50" y="34"/>
                    <a:pt x="51" y="33"/>
                    <a:pt x="51" y="33"/>
                  </a:cubicBezTo>
                  <a:cubicBezTo>
                    <a:pt x="51" y="32"/>
                    <a:pt x="51" y="32"/>
                    <a:pt x="51" y="31"/>
                  </a:cubicBezTo>
                  <a:cubicBezTo>
                    <a:pt x="51" y="31"/>
                    <a:pt x="51" y="31"/>
                    <a:pt x="51" y="31"/>
                  </a:cubicBezTo>
                  <a:cubicBezTo>
                    <a:pt x="51" y="30"/>
                    <a:pt x="51" y="30"/>
                    <a:pt x="52" y="29"/>
                  </a:cubicBezTo>
                  <a:cubicBezTo>
                    <a:pt x="52" y="29"/>
                    <a:pt x="52" y="28"/>
                    <a:pt x="52" y="28"/>
                  </a:cubicBezTo>
                  <a:cubicBezTo>
                    <a:pt x="52" y="27"/>
                    <a:pt x="52" y="26"/>
                    <a:pt x="52" y="26"/>
                  </a:cubicBezTo>
                  <a:cubicBezTo>
                    <a:pt x="52" y="20"/>
                    <a:pt x="50" y="15"/>
                    <a:pt x="47" y="11"/>
                  </a:cubicBezTo>
                  <a:cubicBezTo>
                    <a:pt x="46" y="9"/>
                    <a:pt x="45" y="8"/>
                    <a:pt x="44" y="7"/>
                  </a:cubicBezTo>
                  <a:cubicBezTo>
                    <a:pt x="43" y="6"/>
                    <a:pt x="43" y="6"/>
                    <a:pt x="42" y="5"/>
                  </a:cubicBezTo>
                  <a:cubicBezTo>
                    <a:pt x="41" y="4"/>
                    <a:pt x="39" y="4"/>
                    <a:pt x="38" y="3"/>
                  </a:cubicBezTo>
                  <a:cubicBezTo>
                    <a:pt x="36" y="2"/>
                    <a:pt x="33" y="1"/>
                    <a:pt x="31" y="0"/>
                  </a:cubicBezTo>
                  <a:cubicBezTo>
                    <a:pt x="29" y="0"/>
                    <a:pt x="28" y="0"/>
                    <a:pt x="26" y="0"/>
                  </a:cubicBezTo>
                  <a:cubicBezTo>
                    <a:pt x="17" y="0"/>
                    <a:pt x="7" y="6"/>
                    <a:pt x="3" y="15"/>
                  </a:cubicBezTo>
                  <a:cubicBezTo>
                    <a:pt x="1" y="18"/>
                    <a:pt x="0" y="22"/>
                    <a:pt x="1" y="26"/>
                  </a:cubicBezTo>
                  <a:cubicBezTo>
                    <a:pt x="1" y="26"/>
                    <a:pt x="1" y="27"/>
                    <a:pt x="1" y="28"/>
                  </a:cubicBezTo>
                  <a:cubicBezTo>
                    <a:pt x="1" y="30"/>
                    <a:pt x="1" y="31"/>
                    <a:pt x="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7704712" y="4612041"/>
            <a:ext cx="2582375" cy="1200329"/>
          </a:xfrm>
          <a:prstGeom prst="rect">
            <a:avLst/>
          </a:prstGeom>
          <a:noFill/>
        </p:spPr>
        <p:txBody>
          <a:bodyPr wrap="square" rtlCol="0">
            <a:spAutoFit/>
          </a:bodyPr>
          <a:lstStyle/>
          <a:p>
            <a:r>
              <a:rPr lang="en-US" sz="2400" dirty="0" smtClean="0"/>
              <a:t>“There are no resources </a:t>
            </a:r>
          </a:p>
          <a:p>
            <a:r>
              <a:rPr lang="en-US" sz="2400" dirty="0" smtClean="0"/>
              <a:t>for single dads!”</a:t>
            </a:r>
          </a:p>
        </p:txBody>
      </p:sp>
      <p:sp>
        <p:nvSpPr>
          <p:cNvPr id="7" name="Freeform 6" descr="icon of dad holding a baby"/>
          <p:cNvSpPr>
            <a:spLocks noEditPoints="1"/>
          </p:cNvSpPr>
          <p:nvPr/>
        </p:nvSpPr>
        <p:spPr bwMode="auto">
          <a:xfrm>
            <a:off x="9690186" y="4612041"/>
            <a:ext cx="793751" cy="1693862"/>
          </a:xfrm>
          <a:custGeom>
            <a:avLst/>
            <a:gdLst>
              <a:gd name="T0" fmla="*/ 186 w 200"/>
              <a:gd name="T1" fmla="*/ 109 h 432"/>
              <a:gd name="T2" fmla="*/ 138 w 200"/>
              <a:gd name="T3" fmla="*/ 65 h 432"/>
              <a:gd name="T4" fmla="*/ 133 w 200"/>
              <a:gd name="T5" fmla="*/ 39 h 432"/>
              <a:gd name="T6" fmla="*/ 57 w 200"/>
              <a:gd name="T7" fmla="*/ 38 h 432"/>
              <a:gd name="T8" fmla="*/ 41 w 200"/>
              <a:gd name="T9" fmla="*/ 73 h 432"/>
              <a:gd name="T10" fmla="*/ 1 w 200"/>
              <a:gd name="T11" fmla="*/ 148 h 432"/>
              <a:gd name="T12" fmla="*/ 20 w 200"/>
              <a:gd name="T13" fmla="*/ 167 h 432"/>
              <a:gd name="T14" fmla="*/ 52 w 200"/>
              <a:gd name="T15" fmla="*/ 194 h 432"/>
              <a:gd name="T16" fmla="*/ 52 w 200"/>
              <a:gd name="T17" fmla="*/ 409 h 432"/>
              <a:gd name="T18" fmla="*/ 99 w 200"/>
              <a:gd name="T19" fmla="*/ 409 h 432"/>
              <a:gd name="T20" fmla="*/ 99 w 200"/>
              <a:gd name="T21" fmla="*/ 262 h 432"/>
              <a:gd name="T22" fmla="*/ 109 w 200"/>
              <a:gd name="T23" fmla="*/ 262 h 432"/>
              <a:gd name="T24" fmla="*/ 109 w 200"/>
              <a:gd name="T25" fmla="*/ 409 h 432"/>
              <a:gd name="T26" fmla="*/ 156 w 200"/>
              <a:gd name="T27" fmla="*/ 409 h 432"/>
              <a:gd name="T28" fmla="*/ 156 w 200"/>
              <a:gd name="T29" fmla="*/ 194 h 432"/>
              <a:gd name="T30" fmla="*/ 185 w 200"/>
              <a:gd name="T31" fmla="*/ 172 h 432"/>
              <a:gd name="T32" fmla="*/ 200 w 200"/>
              <a:gd name="T33" fmla="*/ 154 h 432"/>
              <a:gd name="T34" fmla="*/ 67 w 200"/>
              <a:gd name="T35" fmla="*/ 157 h 432"/>
              <a:gd name="T36" fmla="*/ 72 w 200"/>
              <a:gd name="T37" fmla="*/ 152 h 432"/>
              <a:gd name="T38" fmla="*/ 99 w 200"/>
              <a:gd name="T39" fmla="*/ 145 h 432"/>
              <a:gd name="T40" fmla="*/ 99 w 200"/>
              <a:gd name="T41" fmla="*/ 154 h 432"/>
              <a:gd name="T42" fmla="*/ 93 w 200"/>
              <a:gd name="T43" fmla="*/ 174 h 432"/>
              <a:gd name="T44" fmla="*/ 84 w 200"/>
              <a:gd name="T45" fmla="*/ 187 h 432"/>
              <a:gd name="T46" fmla="*/ 68 w 200"/>
              <a:gd name="T47" fmla="*/ 164 h 432"/>
              <a:gd name="T48" fmla="*/ 110 w 200"/>
              <a:gd name="T49" fmla="*/ 165 h 432"/>
              <a:gd name="T50" fmla="*/ 131 w 200"/>
              <a:gd name="T51" fmla="*/ 167 h 432"/>
              <a:gd name="T52" fmla="*/ 132 w 200"/>
              <a:gd name="T53" fmla="*/ 168 h 432"/>
              <a:gd name="T54" fmla="*/ 133 w 200"/>
              <a:gd name="T55" fmla="*/ 171 h 432"/>
              <a:gd name="T56" fmla="*/ 133 w 200"/>
              <a:gd name="T57" fmla="*/ 173 h 432"/>
              <a:gd name="T58" fmla="*/ 129 w 200"/>
              <a:gd name="T59" fmla="*/ 180 h 432"/>
              <a:gd name="T60" fmla="*/ 104 w 200"/>
              <a:gd name="T61" fmla="*/ 193 h 432"/>
              <a:gd name="T62" fmla="*/ 102 w 200"/>
              <a:gd name="T63" fmla="*/ 177 h 432"/>
              <a:gd name="T64" fmla="*/ 110 w 200"/>
              <a:gd name="T65" fmla="*/ 165 h 432"/>
              <a:gd name="T66" fmla="*/ 158 w 200"/>
              <a:gd name="T67" fmla="*/ 120 h 432"/>
              <a:gd name="T68" fmla="*/ 134 w 200"/>
              <a:gd name="T69" fmla="*/ 133 h 432"/>
              <a:gd name="T70" fmla="*/ 112 w 200"/>
              <a:gd name="T71" fmla="*/ 135 h 432"/>
              <a:gd name="T72" fmla="*/ 112 w 200"/>
              <a:gd name="T73" fmla="*/ 126 h 432"/>
              <a:gd name="T74" fmla="*/ 87 w 200"/>
              <a:gd name="T75" fmla="*/ 117 h 432"/>
              <a:gd name="T76" fmla="*/ 77 w 200"/>
              <a:gd name="T77" fmla="*/ 94 h 432"/>
              <a:gd name="T78" fmla="*/ 92 w 200"/>
              <a:gd name="T79" fmla="*/ 91 h 432"/>
              <a:gd name="T80" fmla="*/ 104 w 200"/>
              <a:gd name="T81" fmla="*/ 113 h 432"/>
              <a:gd name="T82" fmla="*/ 102 w 200"/>
              <a:gd name="T83" fmla="*/ 84 h 432"/>
              <a:gd name="T84" fmla="*/ 144 w 200"/>
              <a:gd name="T85" fmla="*/ 95 h 432"/>
              <a:gd name="T86" fmla="*/ 129 w 200"/>
              <a:gd name="T87" fmla="*/ 119 h 432"/>
              <a:gd name="T88" fmla="*/ 150 w 200"/>
              <a:gd name="T89" fmla="*/ 106 h 432"/>
              <a:gd name="T90" fmla="*/ 162 w 200"/>
              <a:gd name="T91" fmla="*/ 1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432">
                <a:moveTo>
                  <a:pt x="198" y="145"/>
                </a:moveTo>
                <a:cubicBezTo>
                  <a:pt x="194" y="133"/>
                  <a:pt x="190" y="121"/>
                  <a:pt x="186" y="109"/>
                </a:cubicBezTo>
                <a:cubicBezTo>
                  <a:pt x="182" y="96"/>
                  <a:pt x="176" y="82"/>
                  <a:pt x="163" y="74"/>
                </a:cubicBezTo>
                <a:cubicBezTo>
                  <a:pt x="155" y="69"/>
                  <a:pt x="147" y="65"/>
                  <a:pt x="138" y="65"/>
                </a:cubicBezTo>
                <a:cubicBezTo>
                  <a:pt x="132" y="65"/>
                  <a:pt x="127" y="65"/>
                  <a:pt x="121" y="65"/>
                </a:cubicBezTo>
                <a:cubicBezTo>
                  <a:pt x="128" y="58"/>
                  <a:pt x="133" y="49"/>
                  <a:pt x="133" y="39"/>
                </a:cubicBezTo>
                <a:cubicBezTo>
                  <a:pt x="134" y="19"/>
                  <a:pt x="115" y="1"/>
                  <a:pt x="96" y="0"/>
                </a:cubicBezTo>
                <a:cubicBezTo>
                  <a:pt x="77" y="0"/>
                  <a:pt x="57" y="17"/>
                  <a:pt x="57" y="38"/>
                </a:cubicBezTo>
                <a:cubicBezTo>
                  <a:pt x="57" y="49"/>
                  <a:pt x="62" y="59"/>
                  <a:pt x="69" y="66"/>
                </a:cubicBezTo>
                <a:cubicBezTo>
                  <a:pt x="62" y="66"/>
                  <a:pt x="48" y="69"/>
                  <a:pt x="41" y="73"/>
                </a:cubicBezTo>
                <a:cubicBezTo>
                  <a:pt x="28" y="81"/>
                  <a:pt x="5" y="134"/>
                  <a:pt x="1" y="146"/>
                </a:cubicBezTo>
                <a:cubicBezTo>
                  <a:pt x="1" y="146"/>
                  <a:pt x="1" y="148"/>
                  <a:pt x="1" y="148"/>
                </a:cubicBezTo>
                <a:cubicBezTo>
                  <a:pt x="0" y="151"/>
                  <a:pt x="0" y="153"/>
                  <a:pt x="1" y="156"/>
                </a:cubicBezTo>
                <a:cubicBezTo>
                  <a:pt x="3" y="164"/>
                  <a:pt x="12" y="169"/>
                  <a:pt x="20" y="167"/>
                </a:cubicBezTo>
                <a:cubicBezTo>
                  <a:pt x="52" y="158"/>
                  <a:pt x="52" y="158"/>
                  <a:pt x="52" y="158"/>
                </a:cubicBezTo>
                <a:cubicBezTo>
                  <a:pt x="52" y="194"/>
                  <a:pt x="52" y="194"/>
                  <a:pt x="52" y="194"/>
                </a:cubicBezTo>
                <a:cubicBezTo>
                  <a:pt x="52" y="221"/>
                  <a:pt x="52" y="221"/>
                  <a:pt x="52" y="221"/>
                </a:cubicBezTo>
                <a:cubicBezTo>
                  <a:pt x="52" y="409"/>
                  <a:pt x="52" y="409"/>
                  <a:pt x="52" y="409"/>
                </a:cubicBezTo>
                <a:cubicBezTo>
                  <a:pt x="52" y="422"/>
                  <a:pt x="62" y="432"/>
                  <a:pt x="75" y="432"/>
                </a:cubicBezTo>
                <a:cubicBezTo>
                  <a:pt x="88" y="432"/>
                  <a:pt x="99" y="422"/>
                  <a:pt x="99" y="409"/>
                </a:cubicBezTo>
                <a:cubicBezTo>
                  <a:pt x="99" y="409"/>
                  <a:pt x="99" y="409"/>
                  <a:pt x="99" y="409"/>
                </a:cubicBezTo>
                <a:cubicBezTo>
                  <a:pt x="99" y="262"/>
                  <a:pt x="99" y="262"/>
                  <a:pt x="99" y="262"/>
                </a:cubicBezTo>
                <a:cubicBezTo>
                  <a:pt x="99" y="259"/>
                  <a:pt x="101" y="257"/>
                  <a:pt x="104" y="257"/>
                </a:cubicBezTo>
                <a:cubicBezTo>
                  <a:pt x="107" y="257"/>
                  <a:pt x="109" y="259"/>
                  <a:pt x="109" y="262"/>
                </a:cubicBezTo>
                <a:cubicBezTo>
                  <a:pt x="109" y="408"/>
                  <a:pt x="109" y="408"/>
                  <a:pt x="109" y="408"/>
                </a:cubicBezTo>
                <a:cubicBezTo>
                  <a:pt x="109" y="409"/>
                  <a:pt x="109" y="409"/>
                  <a:pt x="109" y="409"/>
                </a:cubicBezTo>
                <a:cubicBezTo>
                  <a:pt x="109" y="422"/>
                  <a:pt x="120" y="432"/>
                  <a:pt x="133" y="432"/>
                </a:cubicBezTo>
                <a:cubicBezTo>
                  <a:pt x="146" y="432"/>
                  <a:pt x="156" y="422"/>
                  <a:pt x="156" y="409"/>
                </a:cubicBezTo>
                <a:cubicBezTo>
                  <a:pt x="156" y="409"/>
                  <a:pt x="156" y="409"/>
                  <a:pt x="156" y="409"/>
                </a:cubicBezTo>
                <a:cubicBezTo>
                  <a:pt x="156" y="194"/>
                  <a:pt x="156" y="194"/>
                  <a:pt x="156" y="194"/>
                </a:cubicBezTo>
                <a:cubicBezTo>
                  <a:pt x="156" y="169"/>
                  <a:pt x="156" y="169"/>
                  <a:pt x="156" y="169"/>
                </a:cubicBezTo>
                <a:cubicBezTo>
                  <a:pt x="185" y="172"/>
                  <a:pt x="185" y="172"/>
                  <a:pt x="185" y="172"/>
                </a:cubicBezTo>
                <a:cubicBezTo>
                  <a:pt x="192" y="173"/>
                  <a:pt x="199" y="167"/>
                  <a:pt x="200" y="159"/>
                </a:cubicBezTo>
                <a:cubicBezTo>
                  <a:pt x="200" y="154"/>
                  <a:pt x="200" y="154"/>
                  <a:pt x="200" y="154"/>
                </a:cubicBezTo>
                <a:cubicBezTo>
                  <a:pt x="200" y="151"/>
                  <a:pt x="199" y="148"/>
                  <a:pt x="198" y="145"/>
                </a:cubicBezTo>
                <a:close/>
                <a:moveTo>
                  <a:pt x="67" y="157"/>
                </a:moveTo>
                <a:cubicBezTo>
                  <a:pt x="68" y="155"/>
                  <a:pt x="69" y="153"/>
                  <a:pt x="71" y="152"/>
                </a:cubicBezTo>
                <a:cubicBezTo>
                  <a:pt x="71" y="152"/>
                  <a:pt x="72" y="152"/>
                  <a:pt x="72" y="152"/>
                </a:cubicBezTo>
                <a:cubicBezTo>
                  <a:pt x="99" y="144"/>
                  <a:pt x="99" y="144"/>
                  <a:pt x="99" y="144"/>
                </a:cubicBezTo>
                <a:cubicBezTo>
                  <a:pt x="99" y="144"/>
                  <a:pt x="99" y="145"/>
                  <a:pt x="99" y="145"/>
                </a:cubicBezTo>
                <a:cubicBezTo>
                  <a:pt x="99" y="150"/>
                  <a:pt x="99" y="150"/>
                  <a:pt x="99" y="150"/>
                </a:cubicBezTo>
                <a:cubicBezTo>
                  <a:pt x="99" y="152"/>
                  <a:pt x="99" y="153"/>
                  <a:pt x="99" y="154"/>
                </a:cubicBezTo>
                <a:cubicBezTo>
                  <a:pt x="86" y="162"/>
                  <a:pt x="86" y="162"/>
                  <a:pt x="86" y="162"/>
                </a:cubicBezTo>
                <a:cubicBezTo>
                  <a:pt x="93" y="174"/>
                  <a:pt x="93" y="174"/>
                  <a:pt x="93" y="174"/>
                </a:cubicBezTo>
                <a:cubicBezTo>
                  <a:pt x="94" y="176"/>
                  <a:pt x="95" y="178"/>
                  <a:pt x="94" y="181"/>
                </a:cubicBezTo>
                <a:cubicBezTo>
                  <a:pt x="93" y="185"/>
                  <a:pt x="88" y="188"/>
                  <a:pt x="84" y="187"/>
                </a:cubicBezTo>
                <a:cubicBezTo>
                  <a:pt x="82" y="186"/>
                  <a:pt x="80" y="185"/>
                  <a:pt x="79" y="183"/>
                </a:cubicBezTo>
                <a:cubicBezTo>
                  <a:pt x="68" y="164"/>
                  <a:pt x="68" y="164"/>
                  <a:pt x="68" y="164"/>
                </a:cubicBezTo>
                <a:cubicBezTo>
                  <a:pt x="67" y="162"/>
                  <a:pt x="66" y="160"/>
                  <a:pt x="67" y="157"/>
                </a:cubicBezTo>
                <a:close/>
                <a:moveTo>
                  <a:pt x="110" y="165"/>
                </a:moveTo>
                <a:cubicBezTo>
                  <a:pt x="131" y="167"/>
                  <a:pt x="131" y="167"/>
                  <a:pt x="131" y="167"/>
                </a:cubicBezTo>
                <a:cubicBezTo>
                  <a:pt x="131" y="167"/>
                  <a:pt x="131" y="167"/>
                  <a:pt x="131" y="167"/>
                </a:cubicBezTo>
                <a:cubicBezTo>
                  <a:pt x="131" y="167"/>
                  <a:pt x="131" y="167"/>
                  <a:pt x="131" y="167"/>
                </a:cubicBezTo>
                <a:cubicBezTo>
                  <a:pt x="132" y="168"/>
                  <a:pt x="132" y="168"/>
                  <a:pt x="132" y="168"/>
                </a:cubicBezTo>
                <a:cubicBezTo>
                  <a:pt x="132" y="169"/>
                  <a:pt x="132" y="169"/>
                  <a:pt x="133" y="170"/>
                </a:cubicBezTo>
                <a:cubicBezTo>
                  <a:pt x="133" y="170"/>
                  <a:pt x="133" y="170"/>
                  <a:pt x="133" y="171"/>
                </a:cubicBezTo>
                <a:cubicBezTo>
                  <a:pt x="133" y="171"/>
                  <a:pt x="133" y="171"/>
                  <a:pt x="133" y="172"/>
                </a:cubicBezTo>
                <a:cubicBezTo>
                  <a:pt x="133" y="172"/>
                  <a:pt x="133" y="172"/>
                  <a:pt x="133" y="173"/>
                </a:cubicBezTo>
                <a:cubicBezTo>
                  <a:pt x="134" y="173"/>
                  <a:pt x="133" y="174"/>
                  <a:pt x="133" y="175"/>
                </a:cubicBezTo>
                <a:cubicBezTo>
                  <a:pt x="133" y="177"/>
                  <a:pt x="131" y="179"/>
                  <a:pt x="129" y="180"/>
                </a:cubicBezTo>
                <a:cubicBezTo>
                  <a:pt x="110" y="192"/>
                  <a:pt x="110" y="192"/>
                  <a:pt x="110" y="192"/>
                </a:cubicBezTo>
                <a:cubicBezTo>
                  <a:pt x="109" y="193"/>
                  <a:pt x="106" y="193"/>
                  <a:pt x="104" y="193"/>
                </a:cubicBezTo>
                <a:cubicBezTo>
                  <a:pt x="100" y="192"/>
                  <a:pt x="97" y="187"/>
                  <a:pt x="98" y="183"/>
                </a:cubicBezTo>
                <a:cubicBezTo>
                  <a:pt x="99" y="180"/>
                  <a:pt x="100" y="179"/>
                  <a:pt x="102" y="177"/>
                </a:cubicBezTo>
                <a:cubicBezTo>
                  <a:pt x="113" y="171"/>
                  <a:pt x="113" y="171"/>
                  <a:pt x="113" y="171"/>
                </a:cubicBezTo>
                <a:lnTo>
                  <a:pt x="110" y="165"/>
                </a:lnTo>
                <a:close/>
                <a:moveTo>
                  <a:pt x="162" y="115"/>
                </a:moveTo>
                <a:cubicBezTo>
                  <a:pt x="162" y="118"/>
                  <a:pt x="160" y="119"/>
                  <a:pt x="158" y="120"/>
                </a:cubicBezTo>
                <a:cubicBezTo>
                  <a:pt x="139" y="132"/>
                  <a:pt x="139" y="132"/>
                  <a:pt x="139" y="132"/>
                </a:cubicBezTo>
                <a:cubicBezTo>
                  <a:pt x="138" y="133"/>
                  <a:pt x="136" y="133"/>
                  <a:pt x="134" y="133"/>
                </a:cubicBezTo>
                <a:cubicBezTo>
                  <a:pt x="134" y="134"/>
                  <a:pt x="134" y="136"/>
                  <a:pt x="134" y="137"/>
                </a:cubicBezTo>
                <a:cubicBezTo>
                  <a:pt x="112" y="135"/>
                  <a:pt x="112" y="135"/>
                  <a:pt x="112" y="135"/>
                </a:cubicBezTo>
                <a:cubicBezTo>
                  <a:pt x="112" y="135"/>
                  <a:pt x="112" y="136"/>
                  <a:pt x="112" y="136"/>
                </a:cubicBezTo>
                <a:cubicBezTo>
                  <a:pt x="113" y="133"/>
                  <a:pt x="113" y="129"/>
                  <a:pt x="112" y="126"/>
                </a:cubicBezTo>
                <a:cubicBezTo>
                  <a:pt x="109" y="118"/>
                  <a:pt x="101" y="113"/>
                  <a:pt x="92" y="115"/>
                </a:cubicBezTo>
                <a:cubicBezTo>
                  <a:pt x="87" y="117"/>
                  <a:pt x="87" y="117"/>
                  <a:pt x="87" y="117"/>
                </a:cubicBezTo>
                <a:cubicBezTo>
                  <a:pt x="78" y="100"/>
                  <a:pt x="78" y="100"/>
                  <a:pt x="78" y="100"/>
                </a:cubicBezTo>
                <a:cubicBezTo>
                  <a:pt x="76" y="98"/>
                  <a:pt x="76" y="96"/>
                  <a:pt x="77" y="94"/>
                </a:cubicBezTo>
                <a:cubicBezTo>
                  <a:pt x="78" y="89"/>
                  <a:pt x="82" y="86"/>
                  <a:pt x="87" y="87"/>
                </a:cubicBezTo>
                <a:cubicBezTo>
                  <a:pt x="89" y="88"/>
                  <a:pt x="91" y="89"/>
                  <a:pt x="92" y="91"/>
                </a:cubicBezTo>
                <a:cubicBezTo>
                  <a:pt x="103" y="111"/>
                  <a:pt x="103" y="111"/>
                  <a:pt x="103" y="111"/>
                </a:cubicBezTo>
                <a:cubicBezTo>
                  <a:pt x="103" y="111"/>
                  <a:pt x="104" y="112"/>
                  <a:pt x="104" y="113"/>
                </a:cubicBezTo>
                <a:cubicBezTo>
                  <a:pt x="108" y="111"/>
                  <a:pt x="113" y="110"/>
                  <a:pt x="118" y="112"/>
                </a:cubicBezTo>
                <a:cubicBezTo>
                  <a:pt x="106" y="109"/>
                  <a:pt x="99" y="96"/>
                  <a:pt x="102" y="84"/>
                </a:cubicBezTo>
                <a:cubicBezTo>
                  <a:pt x="105" y="72"/>
                  <a:pt x="117" y="65"/>
                  <a:pt x="129" y="68"/>
                </a:cubicBezTo>
                <a:cubicBezTo>
                  <a:pt x="140" y="71"/>
                  <a:pt x="148" y="83"/>
                  <a:pt x="144" y="95"/>
                </a:cubicBezTo>
                <a:cubicBezTo>
                  <a:pt x="141" y="107"/>
                  <a:pt x="129" y="115"/>
                  <a:pt x="118" y="112"/>
                </a:cubicBezTo>
                <a:cubicBezTo>
                  <a:pt x="122" y="113"/>
                  <a:pt x="126" y="116"/>
                  <a:pt x="129" y="119"/>
                </a:cubicBezTo>
                <a:cubicBezTo>
                  <a:pt x="130" y="119"/>
                  <a:pt x="130" y="118"/>
                  <a:pt x="131" y="118"/>
                </a:cubicBezTo>
                <a:cubicBezTo>
                  <a:pt x="150" y="106"/>
                  <a:pt x="150" y="106"/>
                  <a:pt x="150" y="106"/>
                </a:cubicBezTo>
                <a:cubicBezTo>
                  <a:pt x="152" y="105"/>
                  <a:pt x="154" y="104"/>
                  <a:pt x="156" y="105"/>
                </a:cubicBezTo>
                <a:cubicBezTo>
                  <a:pt x="161" y="106"/>
                  <a:pt x="163" y="111"/>
                  <a:pt x="162" y="1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79499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intersectionality</a:t>
            </a:r>
            <a:endParaRPr lang="en-US" dirty="0"/>
          </a:p>
        </p:txBody>
      </p:sp>
      <p:sp>
        <p:nvSpPr>
          <p:cNvPr id="3" name="Content Placeholder 2"/>
          <p:cNvSpPr>
            <a:spLocks noGrp="1"/>
          </p:cNvSpPr>
          <p:nvPr>
            <p:ph idx="1"/>
          </p:nvPr>
        </p:nvSpPr>
        <p:spPr>
          <a:xfrm>
            <a:off x="8417704" y="2374027"/>
            <a:ext cx="3416560" cy="1682685"/>
          </a:xfrm>
        </p:spPr>
        <p:txBody>
          <a:bodyPr>
            <a:noAutofit/>
          </a:bodyPr>
          <a:lstStyle/>
          <a:p>
            <a:pPr marL="0" indent="0" algn="ctr">
              <a:buNone/>
            </a:pPr>
            <a:r>
              <a:rPr lang="en-US" sz="1800" i="1" dirty="0" smtClean="0"/>
              <a:t>“There is no such thing as a single-issue struggle because we do not live single-issue lives.” </a:t>
            </a:r>
          </a:p>
          <a:p>
            <a:pPr marL="0" indent="0" algn="ctr">
              <a:buNone/>
            </a:pPr>
            <a:r>
              <a:rPr lang="en-US" sz="1800" i="1" dirty="0" smtClean="0"/>
              <a:t>-Audre Lorde</a:t>
            </a:r>
          </a:p>
          <a:p>
            <a:pPr marL="0" indent="0" algn="ctr">
              <a:buNone/>
            </a:pPr>
            <a:endParaRPr lang="en-US" sz="3200" dirty="0"/>
          </a:p>
          <a:p>
            <a:pPr marL="0" indent="0" algn="ctr">
              <a:buNone/>
            </a:pPr>
            <a:r>
              <a:rPr lang="en-US" sz="3200" dirty="0" smtClean="0"/>
              <a:t>Unmet </a:t>
            </a:r>
            <a:r>
              <a:rPr lang="en-US" sz="3200" dirty="0"/>
              <a:t>needs do not live in isolation. </a:t>
            </a:r>
          </a:p>
        </p:txBody>
      </p:sp>
      <p:pic>
        <p:nvPicPr>
          <p:cNvPr id="1026" name="Picture 2" descr="causal loop diagram showing how the top 10 needs relate to each o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217" y="1677407"/>
            <a:ext cx="7441260" cy="4919240"/>
          </a:xfrm>
          <a:prstGeom prst="rect">
            <a:avLst/>
          </a:prstGeom>
          <a:noFill/>
          <a:ln w="57150">
            <a:solidFill>
              <a:srgbClr val="00386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92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Sub-Analyses</a:t>
            </a:r>
            <a:endParaRPr lang="en-US" dirty="0"/>
          </a:p>
        </p:txBody>
      </p:sp>
      <p:sp>
        <p:nvSpPr>
          <p:cNvPr id="3" name="Text Placeholder 2"/>
          <p:cNvSpPr>
            <a:spLocks noGrp="1"/>
          </p:cNvSpPr>
          <p:nvPr>
            <p:ph type="body" sz="quarter" idx="14"/>
          </p:nvPr>
        </p:nvSpPr>
        <p:spPr/>
        <p:txBody>
          <a:bodyPr/>
          <a:lstStyle/>
          <a:p>
            <a:r>
              <a:rPr lang="en-US" dirty="0"/>
              <a:t>Presented by Blair </a:t>
            </a:r>
            <a:r>
              <a:rPr lang="en-US" dirty="0" smtClean="0"/>
              <a:t>Harrison, </a:t>
            </a:r>
            <a:r>
              <a:rPr lang="en-US" dirty="0"/>
              <a:t>Title V Needs Assessment Coordinator, and Molly Meyer, Title V Data Coordinator</a:t>
            </a:r>
          </a:p>
        </p:txBody>
      </p:sp>
    </p:spTree>
    <p:extLst>
      <p:ext uri="{BB962C8B-B14F-4D97-AF65-F5344CB8AC3E}">
        <p14:creationId xmlns:p14="http://schemas.microsoft.com/office/powerpoint/2010/main" val="2392427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Theme by Region</a:t>
            </a:r>
            <a:endParaRPr lang="en-US" dirty="0"/>
          </a:p>
        </p:txBody>
      </p:sp>
      <p:pic>
        <p:nvPicPr>
          <p:cNvPr id="5" name="Picture 4" descr="Geographic distribution of the top theme, displayed using SCHSAC regions. All of rural Minnesota selected childcare as the number 1 issue and the metro area/central minnesota selected hous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263"/>
            <a:ext cx="6000750" cy="5589009"/>
          </a:xfrm>
          <a:prstGeom prst="rect">
            <a:avLst/>
          </a:prstGeom>
        </p:spPr>
      </p:pic>
      <p:sp>
        <p:nvSpPr>
          <p:cNvPr id="4" name="Date Placeholder 3"/>
          <p:cNvSpPr>
            <a:spLocks noGrp="1"/>
          </p:cNvSpPr>
          <p:nvPr>
            <p:ph type="dt" sz="half" idx="4294967295"/>
          </p:nvPr>
        </p:nvSpPr>
        <p:spPr>
          <a:xfrm>
            <a:off x="0" y="6356350"/>
            <a:ext cx="1358900" cy="365125"/>
          </a:xfrm>
        </p:spPr>
        <p:txBody>
          <a:bodyPr/>
          <a:lstStyle/>
          <a:p>
            <a:fld id="{824D5D47-1752-4D84-8BFB-C2F71A34C932}" type="datetime1">
              <a:rPr lang="en-US" smtClean="0"/>
              <a:t>1/15/2019</a:t>
            </a:fld>
            <a:endParaRPr lang="en-US" dirty="0"/>
          </a:p>
        </p:txBody>
      </p:sp>
      <p:pic>
        <p:nvPicPr>
          <p:cNvPr id="22" name="Picture 21" descr="icon of smiling child's face representing childcare as top ne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0351" y="2000922"/>
            <a:ext cx="890509" cy="725095"/>
          </a:xfrm>
          <a:prstGeom prst="rect">
            <a:avLst/>
          </a:prstGeom>
          <a:solidFill>
            <a:schemeClr val="tx1"/>
          </a:solidFill>
        </p:spPr>
      </p:pic>
      <p:sp>
        <p:nvSpPr>
          <p:cNvPr id="3" name="TextBox 2"/>
          <p:cNvSpPr txBox="1"/>
          <p:nvPr/>
        </p:nvSpPr>
        <p:spPr>
          <a:xfrm>
            <a:off x="7739176" y="2108409"/>
            <a:ext cx="1834031" cy="523220"/>
          </a:xfrm>
          <a:prstGeom prst="rect">
            <a:avLst/>
          </a:prstGeom>
          <a:noFill/>
        </p:spPr>
        <p:txBody>
          <a:bodyPr wrap="square" rtlCol="0">
            <a:spAutoFit/>
          </a:bodyPr>
          <a:lstStyle/>
          <a:p>
            <a:r>
              <a:rPr lang="en-US" sz="2800" dirty="0" smtClean="0"/>
              <a:t>CHILDCARE</a:t>
            </a:r>
            <a:endParaRPr lang="en-US" sz="2800" dirty="0"/>
          </a:p>
        </p:txBody>
      </p:sp>
      <p:sp>
        <p:nvSpPr>
          <p:cNvPr id="24" name="TextBox 23"/>
          <p:cNvSpPr txBox="1"/>
          <p:nvPr/>
        </p:nvSpPr>
        <p:spPr>
          <a:xfrm>
            <a:off x="7739177" y="3285206"/>
            <a:ext cx="1834030" cy="523220"/>
          </a:xfrm>
          <a:prstGeom prst="rect">
            <a:avLst/>
          </a:prstGeom>
          <a:noFill/>
        </p:spPr>
        <p:txBody>
          <a:bodyPr wrap="square" rtlCol="0">
            <a:spAutoFit/>
          </a:bodyPr>
          <a:lstStyle/>
          <a:p>
            <a:r>
              <a:rPr lang="en-US" sz="2800" dirty="0" smtClean="0"/>
              <a:t>HOUSING</a:t>
            </a:r>
            <a:endParaRPr lang="en-US" sz="2800" dirty="0"/>
          </a:p>
        </p:txBody>
      </p:sp>
      <p:pic>
        <p:nvPicPr>
          <p:cNvPr id="25" name="Picture 24" descr="icon of a house representing housing as top ne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350" y="3095083"/>
            <a:ext cx="890509" cy="903466"/>
          </a:xfrm>
          <a:prstGeom prst="rect">
            <a:avLst/>
          </a:prstGeom>
          <a:solidFill>
            <a:schemeClr val="tx1"/>
          </a:solidFill>
        </p:spPr>
      </p:pic>
    </p:spTree>
    <p:extLst>
      <p:ext uri="{BB962C8B-B14F-4D97-AF65-F5344CB8AC3E}">
        <p14:creationId xmlns:p14="http://schemas.microsoft.com/office/powerpoint/2010/main" val="634971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Ten Themes of Parents and Guardians of </a:t>
            </a:r>
            <a:br>
              <a:rPr lang="en-US" dirty="0" smtClean="0"/>
            </a:br>
            <a:r>
              <a:rPr lang="en-US" dirty="0" smtClean="0"/>
              <a:t>Children &amp; Youth with Special Health Needs</a:t>
            </a:r>
            <a:endParaRPr lang="en-US" dirty="0"/>
          </a:p>
        </p:txBody>
      </p:sp>
      <p:grpSp>
        <p:nvGrpSpPr>
          <p:cNvPr id="7" name="Group 6" descr="icon of stethoscope"/>
          <p:cNvGrpSpPr/>
          <p:nvPr/>
        </p:nvGrpSpPr>
        <p:grpSpPr>
          <a:xfrm>
            <a:off x="1358900" y="329355"/>
            <a:ext cx="867251" cy="827002"/>
            <a:chOff x="5291138" y="1588"/>
            <a:chExt cx="1323975" cy="1308100"/>
          </a:xfrm>
          <a:solidFill>
            <a:schemeClr val="tx1"/>
          </a:solidFill>
        </p:grpSpPr>
        <p:sp>
          <p:nvSpPr>
            <p:cNvPr id="8" name="Freeform 5"/>
            <p:cNvSpPr>
              <a:spLocks/>
            </p:cNvSpPr>
            <p:nvPr/>
          </p:nvSpPr>
          <p:spPr bwMode="auto">
            <a:xfrm>
              <a:off x="5364163" y="161925"/>
              <a:ext cx="147638" cy="149225"/>
            </a:xfrm>
            <a:custGeom>
              <a:avLst/>
              <a:gdLst>
                <a:gd name="T0" fmla="*/ 32 w 49"/>
                <a:gd name="T1" fmla="*/ 48 h 49"/>
                <a:gd name="T2" fmla="*/ 44 w 49"/>
                <a:gd name="T3" fmla="*/ 17 h 49"/>
                <a:gd name="T4" fmla="*/ 14 w 49"/>
                <a:gd name="T5" fmla="*/ 4 h 49"/>
                <a:gd name="T6" fmla="*/ 0 w 49"/>
                <a:gd name="T7" fmla="*/ 23 h 49"/>
                <a:gd name="T8" fmla="*/ 18 w 49"/>
                <a:gd name="T9" fmla="*/ 48 h 49"/>
                <a:gd name="T10" fmla="*/ 32 w 49"/>
                <a:gd name="T11" fmla="*/ 48 h 49"/>
              </a:gdLst>
              <a:ahLst/>
              <a:cxnLst>
                <a:cxn ang="0">
                  <a:pos x="T0" y="T1"/>
                </a:cxn>
                <a:cxn ang="0">
                  <a:pos x="T2" y="T3"/>
                </a:cxn>
                <a:cxn ang="0">
                  <a:pos x="T4" y="T5"/>
                </a:cxn>
                <a:cxn ang="0">
                  <a:pos x="T6" y="T7"/>
                </a:cxn>
                <a:cxn ang="0">
                  <a:pos x="T8" y="T9"/>
                </a:cxn>
                <a:cxn ang="0">
                  <a:pos x="T10" y="T11"/>
                </a:cxn>
              </a:cxnLst>
              <a:rect l="0" t="0" r="r" b="b"/>
              <a:pathLst>
                <a:path w="49" h="49">
                  <a:moveTo>
                    <a:pt x="32" y="48"/>
                  </a:moveTo>
                  <a:cubicBezTo>
                    <a:pt x="43" y="43"/>
                    <a:pt x="49" y="29"/>
                    <a:pt x="44" y="17"/>
                  </a:cubicBezTo>
                  <a:cubicBezTo>
                    <a:pt x="40" y="5"/>
                    <a:pt x="26" y="0"/>
                    <a:pt x="14" y="4"/>
                  </a:cubicBezTo>
                  <a:cubicBezTo>
                    <a:pt x="6" y="8"/>
                    <a:pt x="1" y="15"/>
                    <a:pt x="0" y="23"/>
                  </a:cubicBezTo>
                  <a:cubicBezTo>
                    <a:pt x="18" y="48"/>
                    <a:pt x="18" y="48"/>
                    <a:pt x="18" y="48"/>
                  </a:cubicBezTo>
                  <a:cubicBezTo>
                    <a:pt x="22" y="49"/>
                    <a:pt x="27" y="49"/>
                    <a:pt x="3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5762625" y="1588"/>
              <a:ext cx="130175" cy="153987"/>
            </a:xfrm>
            <a:custGeom>
              <a:avLst/>
              <a:gdLst>
                <a:gd name="T0" fmla="*/ 18 w 43"/>
                <a:gd name="T1" fmla="*/ 3 h 51"/>
                <a:gd name="T2" fmla="*/ 5 w 43"/>
                <a:gd name="T3" fmla="*/ 33 h 51"/>
                <a:gd name="T4" fmla="*/ 35 w 43"/>
                <a:gd name="T5" fmla="*/ 46 h 51"/>
                <a:gd name="T6" fmla="*/ 43 w 43"/>
                <a:gd name="T7" fmla="*/ 41 h 51"/>
                <a:gd name="T8" fmla="*/ 40 w 43"/>
                <a:gd name="T9" fmla="*/ 5 h 51"/>
                <a:gd name="T10" fmla="*/ 18 w 43"/>
                <a:gd name="T11" fmla="*/ 3 h 51"/>
              </a:gdLst>
              <a:ahLst/>
              <a:cxnLst>
                <a:cxn ang="0">
                  <a:pos x="T0" y="T1"/>
                </a:cxn>
                <a:cxn ang="0">
                  <a:pos x="T2" y="T3"/>
                </a:cxn>
                <a:cxn ang="0">
                  <a:pos x="T4" y="T5"/>
                </a:cxn>
                <a:cxn ang="0">
                  <a:pos x="T6" y="T7"/>
                </a:cxn>
                <a:cxn ang="0">
                  <a:pos x="T8" y="T9"/>
                </a:cxn>
                <a:cxn ang="0">
                  <a:pos x="T10" y="T11"/>
                </a:cxn>
              </a:cxnLst>
              <a:rect l="0" t="0" r="r" b="b"/>
              <a:pathLst>
                <a:path w="43" h="51">
                  <a:moveTo>
                    <a:pt x="18" y="3"/>
                  </a:moveTo>
                  <a:cubicBezTo>
                    <a:pt x="6" y="8"/>
                    <a:pt x="0" y="21"/>
                    <a:pt x="5" y="33"/>
                  </a:cubicBezTo>
                  <a:cubicBezTo>
                    <a:pt x="10" y="45"/>
                    <a:pt x="23" y="51"/>
                    <a:pt x="35" y="46"/>
                  </a:cubicBezTo>
                  <a:cubicBezTo>
                    <a:pt x="38" y="45"/>
                    <a:pt x="41" y="43"/>
                    <a:pt x="43" y="41"/>
                  </a:cubicBezTo>
                  <a:cubicBezTo>
                    <a:pt x="40" y="5"/>
                    <a:pt x="40" y="5"/>
                    <a:pt x="40" y="5"/>
                  </a:cubicBezTo>
                  <a:cubicBezTo>
                    <a:pt x="33" y="1"/>
                    <a:pt x="25" y="0"/>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5291138" y="14288"/>
              <a:ext cx="1323975" cy="1295400"/>
            </a:xfrm>
            <a:custGeom>
              <a:avLst/>
              <a:gdLst>
                <a:gd name="T0" fmla="*/ 423 w 438"/>
                <a:gd name="T1" fmla="*/ 185 h 427"/>
                <a:gd name="T2" fmla="*/ 379 w 438"/>
                <a:gd name="T3" fmla="*/ 157 h 427"/>
                <a:gd name="T4" fmla="*/ 378 w 438"/>
                <a:gd name="T5" fmla="*/ 157 h 427"/>
                <a:gd name="T6" fmla="*/ 248 w 438"/>
                <a:gd name="T7" fmla="*/ 277 h 427"/>
                <a:gd name="T8" fmla="*/ 245 w 438"/>
                <a:gd name="T9" fmla="*/ 282 h 427"/>
                <a:gd name="T10" fmla="*/ 237 w 438"/>
                <a:gd name="T11" fmla="*/ 293 h 427"/>
                <a:gd name="T12" fmla="*/ 223 w 438"/>
                <a:gd name="T13" fmla="*/ 272 h 427"/>
                <a:gd name="T14" fmla="*/ 252 w 438"/>
                <a:gd name="T15" fmla="*/ 17 h 427"/>
                <a:gd name="T16" fmla="*/ 211 w 438"/>
                <a:gd name="T17" fmla="*/ 0 h 427"/>
                <a:gd name="T18" fmla="*/ 214 w 438"/>
                <a:gd name="T19" fmla="*/ 29 h 427"/>
                <a:gd name="T20" fmla="*/ 231 w 438"/>
                <a:gd name="T21" fmla="*/ 36 h 427"/>
                <a:gd name="T22" fmla="*/ 199 w 438"/>
                <a:gd name="T23" fmla="*/ 254 h 427"/>
                <a:gd name="T24" fmla="*/ 29 w 438"/>
                <a:gd name="T25" fmla="*/ 118 h 427"/>
                <a:gd name="T26" fmla="*/ 30 w 438"/>
                <a:gd name="T27" fmla="*/ 109 h 427"/>
                <a:gd name="T28" fmla="*/ 13 w 438"/>
                <a:gd name="T29" fmla="*/ 84 h 427"/>
                <a:gd name="T30" fmla="*/ 1 w 438"/>
                <a:gd name="T31" fmla="*/ 118 h 427"/>
                <a:gd name="T32" fmla="*/ 197 w 438"/>
                <a:gd name="T33" fmla="*/ 284 h 427"/>
                <a:gd name="T34" fmla="*/ 220 w 438"/>
                <a:gd name="T35" fmla="*/ 316 h 427"/>
                <a:gd name="T36" fmla="*/ 185 w 438"/>
                <a:gd name="T37" fmla="*/ 353 h 427"/>
                <a:gd name="T38" fmla="*/ 139 w 438"/>
                <a:gd name="T39" fmla="*/ 344 h 427"/>
                <a:gd name="T40" fmla="*/ 115 w 438"/>
                <a:gd name="T41" fmla="*/ 367 h 427"/>
                <a:gd name="T42" fmla="*/ 115 w 438"/>
                <a:gd name="T43" fmla="*/ 400 h 427"/>
                <a:gd name="T44" fmla="*/ 155 w 438"/>
                <a:gd name="T45" fmla="*/ 427 h 427"/>
                <a:gd name="T46" fmla="*/ 171 w 438"/>
                <a:gd name="T47" fmla="*/ 424 h 427"/>
                <a:gd name="T48" fmla="*/ 197 w 438"/>
                <a:gd name="T49" fmla="*/ 378 h 427"/>
                <a:gd name="T50" fmla="*/ 240 w 438"/>
                <a:gd name="T51" fmla="*/ 337 h 427"/>
                <a:gd name="T52" fmla="*/ 240 w 438"/>
                <a:gd name="T53" fmla="*/ 337 h 427"/>
                <a:gd name="T54" fmla="*/ 257 w 438"/>
                <a:gd name="T55" fmla="*/ 314 h 427"/>
                <a:gd name="T56" fmla="*/ 257 w 438"/>
                <a:gd name="T57" fmla="*/ 314 h 427"/>
                <a:gd name="T58" fmla="*/ 270 w 438"/>
                <a:gd name="T59" fmla="*/ 295 h 427"/>
                <a:gd name="T60" fmla="*/ 272 w 438"/>
                <a:gd name="T61" fmla="*/ 293 h 427"/>
                <a:gd name="T62" fmla="*/ 378 w 438"/>
                <a:gd name="T63" fmla="*/ 185 h 427"/>
                <a:gd name="T64" fmla="*/ 378 w 438"/>
                <a:gd name="T65" fmla="*/ 185 h 427"/>
                <a:gd name="T66" fmla="*/ 399 w 438"/>
                <a:gd name="T67" fmla="*/ 200 h 427"/>
                <a:gd name="T68" fmla="*/ 389 w 438"/>
                <a:gd name="T69" fmla="*/ 277 h 427"/>
                <a:gd name="T70" fmla="*/ 311 w 438"/>
                <a:gd name="T71" fmla="*/ 338 h 427"/>
                <a:gd name="T72" fmla="*/ 309 w 438"/>
                <a:gd name="T73" fmla="*/ 338 h 427"/>
                <a:gd name="T74" fmla="*/ 269 w 438"/>
                <a:gd name="T75" fmla="*/ 324 h 427"/>
                <a:gd name="T76" fmla="*/ 252 w 438"/>
                <a:gd name="T77" fmla="*/ 347 h 427"/>
                <a:gd name="T78" fmla="*/ 312 w 438"/>
                <a:gd name="T79" fmla="*/ 366 h 427"/>
                <a:gd name="T80" fmla="*/ 343 w 438"/>
                <a:gd name="T81" fmla="*/ 360 h 427"/>
                <a:gd name="T82" fmla="*/ 415 w 438"/>
                <a:gd name="T83" fmla="*/ 290 h 427"/>
                <a:gd name="T84" fmla="*/ 423 w 438"/>
                <a:gd name="T85" fmla="*/ 185 h 427"/>
                <a:gd name="T86" fmla="*/ 168 w 438"/>
                <a:gd name="T87" fmla="*/ 390 h 427"/>
                <a:gd name="T88" fmla="*/ 160 w 438"/>
                <a:gd name="T89" fmla="*/ 398 h 427"/>
                <a:gd name="T90" fmla="*/ 141 w 438"/>
                <a:gd name="T91" fmla="*/ 390 h 427"/>
                <a:gd name="T92" fmla="*/ 149 w 438"/>
                <a:gd name="T93" fmla="*/ 370 h 427"/>
                <a:gd name="T94" fmla="*/ 155 w 438"/>
                <a:gd name="T95" fmla="*/ 369 h 427"/>
                <a:gd name="T96" fmla="*/ 169 w 438"/>
                <a:gd name="T97" fmla="*/ 379 h 427"/>
                <a:gd name="T98" fmla="*/ 168 w 438"/>
                <a:gd name="T99" fmla="*/ 39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27">
                  <a:moveTo>
                    <a:pt x="423" y="185"/>
                  </a:moveTo>
                  <a:cubicBezTo>
                    <a:pt x="411" y="167"/>
                    <a:pt x="396" y="158"/>
                    <a:pt x="379" y="157"/>
                  </a:cubicBezTo>
                  <a:cubicBezTo>
                    <a:pt x="379" y="157"/>
                    <a:pt x="378" y="157"/>
                    <a:pt x="378" y="157"/>
                  </a:cubicBezTo>
                  <a:cubicBezTo>
                    <a:pt x="335" y="157"/>
                    <a:pt x="291" y="218"/>
                    <a:pt x="248" y="277"/>
                  </a:cubicBezTo>
                  <a:cubicBezTo>
                    <a:pt x="245" y="282"/>
                    <a:pt x="245" y="282"/>
                    <a:pt x="245" y="282"/>
                  </a:cubicBezTo>
                  <a:cubicBezTo>
                    <a:pt x="242" y="286"/>
                    <a:pt x="240" y="289"/>
                    <a:pt x="237" y="293"/>
                  </a:cubicBezTo>
                  <a:cubicBezTo>
                    <a:pt x="233" y="287"/>
                    <a:pt x="228" y="280"/>
                    <a:pt x="223" y="272"/>
                  </a:cubicBezTo>
                  <a:cubicBezTo>
                    <a:pt x="236" y="237"/>
                    <a:pt x="299" y="70"/>
                    <a:pt x="252" y="17"/>
                  </a:cubicBezTo>
                  <a:cubicBezTo>
                    <a:pt x="242" y="6"/>
                    <a:pt x="228" y="0"/>
                    <a:pt x="211" y="0"/>
                  </a:cubicBezTo>
                  <a:cubicBezTo>
                    <a:pt x="214" y="29"/>
                    <a:pt x="214" y="29"/>
                    <a:pt x="214" y="29"/>
                  </a:cubicBezTo>
                  <a:cubicBezTo>
                    <a:pt x="225" y="29"/>
                    <a:pt x="229" y="34"/>
                    <a:pt x="231" y="36"/>
                  </a:cubicBezTo>
                  <a:cubicBezTo>
                    <a:pt x="256" y="64"/>
                    <a:pt x="232" y="169"/>
                    <a:pt x="199" y="254"/>
                  </a:cubicBezTo>
                  <a:cubicBezTo>
                    <a:pt x="118" y="215"/>
                    <a:pt x="30" y="156"/>
                    <a:pt x="29" y="118"/>
                  </a:cubicBezTo>
                  <a:cubicBezTo>
                    <a:pt x="29" y="116"/>
                    <a:pt x="29" y="113"/>
                    <a:pt x="30" y="109"/>
                  </a:cubicBezTo>
                  <a:cubicBezTo>
                    <a:pt x="13" y="84"/>
                    <a:pt x="13" y="84"/>
                    <a:pt x="13" y="84"/>
                  </a:cubicBezTo>
                  <a:cubicBezTo>
                    <a:pt x="4" y="94"/>
                    <a:pt x="0" y="106"/>
                    <a:pt x="1" y="118"/>
                  </a:cubicBezTo>
                  <a:cubicBezTo>
                    <a:pt x="3" y="190"/>
                    <a:pt x="164" y="269"/>
                    <a:pt x="197" y="284"/>
                  </a:cubicBezTo>
                  <a:cubicBezTo>
                    <a:pt x="204" y="296"/>
                    <a:pt x="212" y="307"/>
                    <a:pt x="220" y="316"/>
                  </a:cubicBezTo>
                  <a:cubicBezTo>
                    <a:pt x="209" y="330"/>
                    <a:pt x="195" y="348"/>
                    <a:pt x="185" y="353"/>
                  </a:cubicBezTo>
                  <a:cubicBezTo>
                    <a:pt x="172" y="341"/>
                    <a:pt x="154" y="338"/>
                    <a:pt x="139" y="344"/>
                  </a:cubicBezTo>
                  <a:cubicBezTo>
                    <a:pt x="128" y="348"/>
                    <a:pt x="120" y="357"/>
                    <a:pt x="115" y="367"/>
                  </a:cubicBezTo>
                  <a:cubicBezTo>
                    <a:pt x="110" y="378"/>
                    <a:pt x="110" y="390"/>
                    <a:pt x="115" y="400"/>
                  </a:cubicBezTo>
                  <a:cubicBezTo>
                    <a:pt x="121" y="417"/>
                    <a:pt x="138" y="427"/>
                    <a:pt x="155" y="427"/>
                  </a:cubicBezTo>
                  <a:cubicBezTo>
                    <a:pt x="160" y="427"/>
                    <a:pt x="166" y="426"/>
                    <a:pt x="171" y="424"/>
                  </a:cubicBezTo>
                  <a:cubicBezTo>
                    <a:pt x="189" y="417"/>
                    <a:pt x="200" y="398"/>
                    <a:pt x="197" y="378"/>
                  </a:cubicBezTo>
                  <a:cubicBezTo>
                    <a:pt x="209" y="372"/>
                    <a:pt x="222" y="360"/>
                    <a:pt x="240" y="337"/>
                  </a:cubicBezTo>
                  <a:cubicBezTo>
                    <a:pt x="240" y="337"/>
                    <a:pt x="240" y="337"/>
                    <a:pt x="240" y="337"/>
                  </a:cubicBezTo>
                  <a:cubicBezTo>
                    <a:pt x="257" y="314"/>
                    <a:pt x="257" y="314"/>
                    <a:pt x="257" y="314"/>
                  </a:cubicBezTo>
                  <a:cubicBezTo>
                    <a:pt x="257" y="314"/>
                    <a:pt x="257" y="314"/>
                    <a:pt x="257" y="314"/>
                  </a:cubicBezTo>
                  <a:cubicBezTo>
                    <a:pt x="261" y="308"/>
                    <a:pt x="265" y="302"/>
                    <a:pt x="270" y="295"/>
                  </a:cubicBezTo>
                  <a:cubicBezTo>
                    <a:pt x="272" y="293"/>
                    <a:pt x="272" y="293"/>
                    <a:pt x="272" y="293"/>
                  </a:cubicBezTo>
                  <a:cubicBezTo>
                    <a:pt x="304" y="248"/>
                    <a:pt x="349" y="185"/>
                    <a:pt x="378" y="185"/>
                  </a:cubicBezTo>
                  <a:cubicBezTo>
                    <a:pt x="378" y="185"/>
                    <a:pt x="378" y="185"/>
                    <a:pt x="378" y="185"/>
                  </a:cubicBezTo>
                  <a:cubicBezTo>
                    <a:pt x="381" y="186"/>
                    <a:pt x="389" y="186"/>
                    <a:pt x="399" y="200"/>
                  </a:cubicBezTo>
                  <a:cubicBezTo>
                    <a:pt x="409" y="215"/>
                    <a:pt x="405" y="247"/>
                    <a:pt x="389" y="277"/>
                  </a:cubicBezTo>
                  <a:cubicBezTo>
                    <a:pt x="374" y="306"/>
                    <a:pt x="346" y="337"/>
                    <a:pt x="311" y="338"/>
                  </a:cubicBezTo>
                  <a:cubicBezTo>
                    <a:pt x="311" y="338"/>
                    <a:pt x="310" y="338"/>
                    <a:pt x="309" y="338"/>
                  </a:cubicBezTo>
                  <a:cubicBezTo>
                    <a:pt x="296" y="338"/>
                    <a:pt x="282" y="334"/>
                    <a:pt x="269" y="324"/>
                  </a:cubicBezTo>
                  <a:cubicBezTo>
                    <a:pt x="252" y="347"/>
                    <a:pt x="252" y="347"/>
                    <a:pt x="252" y="347"/>
                  </a:cubicBezTo>
                  <a:cubicBezTo>
                    <a:pt x="272" y="360"/>
                    <a:pt x="292" y="367"/>
                    <a:pt x="312" y="366"/>
                  </a:cubicBezTo>
                  <a:cubicBezTo>
                    <a:pt x="322" y="366"/>
                    <a:pt x="333" y="364"/>
                    <a:pt x="343" y="360"/>
                  </a:cubicBezTo>
                  <a:cubicBezTo>
                    <a:pt x="371" y="349"/>
                    <a:pt x="398" y="322"/>
                    <a:pt x="415" y="290"/>
                  </a:cubicBezTo>
                  <a:cubicBezTo>
                    <a:pt x="435" y="250"/>
                    <a:pt x="438" y="209"/>
                    <a:pt x="423" y="185"/>
                  </a:cubicBezTo>
                  <a:close/>
                  <a:moveTo>
                    <a:pt x="168" y="390"/>
                  </a:moveTo>
                  <a:cubicBezTo>
                    <a:pt x="167" y="394"/>
                    <a:pt x="164" y="397"/>
                    <a:pt x="160" y="398"/>
                  </a:cubicBezTo>
                  <a:cubicBezTo>
                    <a:pt x="153" y="401"/>
                    <a:pt x="144" y="397"/>
                    <a:pt x="141" y="390"/>
                  </a:cubicBezTo>
                  <a:cubicBezTo>
                    <a:pt x="138" y="382"/>
                    <a:pt x="141" y="373"/>
                    <a:pt x="149" y="370"/>
                  </a:cubicBezTo>
                  <a:cubicBezTo>
                    <a:pt x="151" y="370"/>
                    <a:pt x="153" y="369"/>
                    <a:pt x="155" y="369"/>
                  </a:cubicBezTo>
                  <a:cubicBezTo>
                    <a:pt x="161" y="369"/>
                    <a:pt x="166" y="373"/>
                    <a:pt x="169" y="379"/>
                  </a:cubicBezTo>
                  <a:cubicBezTo>
                    <a:pt x="170" y="382"/>
                    <a:pt x="170" y="386"/>
                    <a:pt x="168" y="3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2226151" y="450469"/>
            <a:ext cx="2388636" cy="584775"/>
          </a:xfrm>
          <a:prstGeom prst="rect">
            <a:avLst/>
          </a:prstGeom>
          <a:noFill/>
        </p:spPr>
        <p:txBody>
          <a:bodyPr wrap="square" rtlCol="0">
            <a:spAutoFit/>
          </a:bodyPr>
          <a:lstStyle/>
          <a:p>
            <a:r>
              <a:rPr lang="en-US" sz="3200" dirty="0"/>
              <a:t>HEALTHCARE</a:t>
            </a:r>
          </a:p>
        </p:txBody>
      </p:sp>
      <p:sp>
        <p:nvSpPr>
          <p:cNvPr id="30" name="Freeform 62" descr="icon of smiling child's face"/>
          <p:cNvSpPr>
            <a:spLocks noEditPoints="1"/>
          </p:cNvSpPr>
          <p:nvPr/>
        </p:nvSpPr>
        <p:spPr bwMode="auto">
          <a:xfrm>
            <a:off x="1386231" y="1494027"/>
            <a:ext cx="733555" cy="576402"/>
          </a:xfrm>
          <a:custGeom>
            <a:avLst/>
            <a:gdLst>
              <a:gd name="T0" fmla="*/ 391 w 432"/>
              <a:gd name="T1" fmla="*/ 162 h 351"/>
              <a:gd name="T2" fmla="*/ 41 w 432"/>
              <a:gd name="T3" fmla="*/ 162 h 351"/>
              <a:gd name="T4" fmla="*/ 0 w 432"/>
              <a:gd name="T5" fmla="*/ 202 h 351"/>
              <a:gd name="T6" fmla="*/ 53 w 432"/>
              <a:gd name="T7" fmla="*/ 240 h 351"/>
              <a:gd name="T8" fmla="*/ 379 w 432"/>
              <a:gd name="T9" fmla="*/ 240 h 351"/>
              <a:gd name="T10" fmla="*/ 432 w 432"/>
              <a:gd name="T11" fmla="*/ 202 h 351"/>
              <a:gd name="T12" fmla="*/ 161 w 432"/>
              <a:gd name="T13" fmla="*/ 47 h 351"/>
              <a:gd name="T14" fmla="*/ 233 w 432"/>
              <a:gd name="T15" fmla="*/ 40 h 351"/>
              <a:gd name="T16" fmla="*/ 218 w 432"/>
              <a:gd name="T17" fmla="*/ 82 h 351"/>
              <a:gd name="T18" fmla="*/ 206 w 432"/>
              <a:gd name="T19" fmla="*/ 66 h 351"/>
              <a:gd name="T20" fmla="*/ 217 w 432"/>
              <a:gd name="T21" fmla="*/ 53 h 351"/>
              <a:gd name="T22" fmla="*/ 191 w 432"/>
              <a:gd name="T23" fmla="*/ 39 h 351"/>
              <a:gd name="T24" fmla="*/ 177 w 432"/>
              <a:gd name="T25" fmla="*/ 61 h 351"/>
              <a:gd name="T26" fmla="*/ 199 w 432"/>
              <a:gd name="T27" fmla="*/ 90 h 351"/>
              <a:gd name="T28" fmla="*/ 247 w 432"/>
              <a:gd name="T29" fmla="*/ 65 h 351"/>
              <a:gd name="T30" fmla="*/ 250 w 432"/>
              <a:gd name="T31" fmla="*/ 49 h 351"/>
              <a:gd name="T32" fmla="*/ 245 w 432"/>
              <a:gd name="T33" fmla="*/ 27 h 351"/>
              <a:gd name="T34" fmla="*/ 258 w 432"/>
              <a:gd name="T35" fmla="*/ 18 h 351"/>
              <a:gd name="T36" fmla="*/ 263 w 432"/>
              <a:gd name="T37" fmla="*/ 20 h 351"/>
              <a:gd name="T38" fmla="*/ 266 w 432"/>
              <a:gd name="T39" fmla="*/ 70 h 351"/>
              <a:gd name="T40" fmla="*/ 210 w 432"/>
              <a:gd name="T41" fmla="*/ 111 h 351"/>
              <a:gd name="T42" fmla="*/ 202 w 432"/>
              <a:gd name="T43" fmla="*/ 111 h 351"/>
              <a:gd name="T44" fmla="*/ 192 w 432"/>
              <a:gd name="T45" fmla="*/ 108 h 351"/>
              <a:gd name="T46" fmla="*/ 158 w 432"/>
              <a:gd name="T47" fmla="*/ 61 h 351"/>
              <a:gd name="T48" fmla="*/ 181 w 432"/>
              <a:gd name="T49" fmla="*/ 202 h 351"/>
              <a:gd name="T50" fmla="*/ 167 w 432"/>
              <a:gd name="T51" fmla="*/ 216 h 351"/>
              <a:gd name="T52" fmla="*/ 154 w 432"/>
              <a:gd name="T53" fmla="*/ 202 h 351"/>
              <a:gd name="T54" fmla="*/ 154 w 432"/>
              <a:gd name="T55" fmla="*/ 202 h 351"/>
              <a:gd name="T56" fmla="*/ 167 w 432"/>
              <a:gd name="T57" fmla="*/ 189 h 351"/>
              <a:gd name="T58" fmla="*/ 216 w 432"/>
              <a:gd name="T59" fmla="*/ 297 h 351"/>
              <a:gd name="T60" fmla="*/ 243 w 432"/>
              <a:gd name="T61" fmla="*/ 270 h 351"/>
              <a:gd name="T62" fmla="*/ 278 w 432"/>
              <a:gd name="T63" fmla="*/ 202 h 351"/>
              <a:gd name="T64" fmla="*/ 264 w 432"/>
              <a:gd name="T65" fmla="*/ 216 h 351"/>
              <a:gd name="T66" fmla="*/ 251 w 432"/>
              <a:gd name="T67" fmla="*/ 202 h 351"/>
              <a:gd name="T68" fmla="*/ 264 w 432"/>
              <a:gd name="T69" fmla="*/ 189 h 351"/>
              <a:gd name="T70" fmla="*/ 264 w 432"/>
              <a:gd name="T71" fmla="*/ 18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2" h="351">
                <a:moveTo>
                  <a:pt x="391" y="162"/>
                </a:moveTo>
                <a:cubicBezTo>
                  <a:pt x="391" y="162"/>
                  <a:pt x="391" y="162"/>
                  <a:pt x="391" y="162"/>
                </a:cubicBezTo>
                <a:cubicBezTo>
                  <a:pt x="384" y="71"/>
                  <a:pt x="308" y="0"/>
                  <a:pt x="216" y="0"/>
                </a:cubicBezTo>
                <a:cubicBezTo>
                  <a:pt x="123" y="0"/>
                  <a:pt x="48" y="71"/>
                  <a:pt x="41" y="162"/>
                </a:cubicBezTo>
                <a:cubicBezTo>
                  <a:pt x="41" y="162"/>
                  <a:pt x="41" y="162"/>
                  <a:pt x="40" y="162"/>
                </a:cubicBezTo>
                <a:cubicBezTo>
                  <a:pt x="18" y="162"/>
                  <a:pt x="0" y="180"/>
                  <a:pt x="0" y="202"/>
                </a:cubicBezTo>
                <a:cubicBezTo>
                  <a:pt x="0" y="224"/>
                  <a:pt x="18" y="243"/>
                  <a:pt x="40" y="243"/>
                </a:cubicBezTo>
                <a:cubicBezTo>
                  <a:pt x="45" y="243"/>
                  <a:pt x="49" y="242"/>
                  <a:pt x="53" y="240"/>
                </a:cubicBezTo>
                <a:cubicBezTo>
                  <a:pt x="79" y="305"/>
                  <a:pt x="142" y="351"/>
                  <a:pt x="216" y="351"/>
                </a:cubicBezTo>
                <a:cubicBezTo>
                  <a:pt x="290" y="351"/>
                  <a:pt x="353" y="305"/>
                  <a:pt x="379" y="240"/>
                </a:cubicBezTo>
                <a:cubicBezTo>
                  <a:pt x="383" y="242"/>
                  <a:pt x="387" y="243"/>
                  <a:pt x="391" y="243"/>
                </a:cubicBezTo>
                <a:cubicBezTo>
                  <a:pt x="414" y="243"/>
                  <a:pt x="432" y="224"/>
                  <a:pt x="432" y="202"/>
                </a:cubicBezTo>
                <a:cubicBezTo>
                  <a:pt x="432" y="180"/>
                  <a:pt x="414" y="162"/>
                  <a:pt x="391" y="162"/>
                </a:cubicBezTo>
                <a:close/>
                <a:moveTo>
                  <a:pt x="161" y="47"/>
                </a:moveTo>
                <a:cubicBezTo>
                  <a:pt x="164" y="36"/>
                  <a:pt x="173" y="27"/>
                  <a:pt x="183" y="22"/>
                </a:cubicBezTo>
                <a:cubicBezTo>
                  <a:pt x="202" y="13"/>
                  <a:pt x="224" y="21"/>
                  <a:pt x="233" y="40"/>
                </a:cubicBezTo>
                <a:cubicBezTo>
                  <a:pt x="235" y="44"/>
                  <a:pt x="236" y="49"/>
                  <a:pt x="236" y="54"/>
                </a:cubicBezTo>
                <a:cubicBezTo>
                  <a:pt x="236" y="66"/>
                  <a:pt x="229" y="77"/>
                  <a:pt x="218" y="82"/>
                </a:cubicBezTo>
                <a:cubicBezTo>
                  <a:pt x="214" y="84"/>
                  <a:pt x="214" y="84"/>
                  <a:pt x="214" y="84"/>
                </a:cubicBezTo>
                <a:cubicBezTo>
                  <a:pt x="206" y="66"/>
                  <a:pt x="206" y="66"/>
                  <a:pt x="206" y="66"/>
                </a:cubicBezTo>
                <a:cubicBezTo>
                  <a:pt x="210" y="65"/>
                  <a:pt x="210" y="65"/>
                  <a:pt x="210" y="65"/>
                </a:cubicBezTo>
                <a:cubicBezTo>
                  <a:pt x="214" y="63"/>
                  <a:pt x="217" y="58"/>
                  <a:pt x="217" y="53"/>
                </a:cubicBezTo>
                <a:cubicBezTo>
                  <a:pt x="217" y="51"/>
                  <a:pt x="217" y="49"/>
                  <a:pt x="216" y="48"/>
                </a:cubicBezTo>
                <a:cubicBezTo>
                  <a:pt x="212" y="38"/>
                  <a:pt x="201" y="35"/>
                  <a:pt x="191" y="39"/>
                </a:cubicBezTo>
                <a:cubicBezTo>
                  <a:pt x="185" y="42"/>
                  <a:pt x="181" y="47"/>
                  <a:pt x="178" y="53"/>
                </a:cubicBezTo>
                <a:cubicBezTo>
                  <a:pt x="177" y="56"/>
                  <a:pt x="177" y="59"/>
                  <a:pt x="177" y="61"/>
                </a:cubicBezTo>
                <a:cubicBezTo>
                  <a:pt x="177" y="65"/>
                  <a:pt x="178" y="69"/>
                  <a:pt x="179" y="73"/>
                </a:cubicBezTo>
                <a:cubicBezTo>
                  <a:pt x="183" y="81"/>
                  <a:pt x="190" y="87"/>
                  <a:pt x="199" y="90"/>
                </a:cubicBezTo>
                <a:cubicBezTo>
                  <a:pt x="207" y="93"/>
                  <a:pt x="216" y="93"/>
                  <a:pt x="225" y="89"/>
                </a:cubicBezTo>
                <a:cubicBezTo>
                  <a:pt x="235" y="84"/>
                  <a:pt x="243" y="75"/>
                  <a:pt x="247" y="65"/>
                </a:cubicBezTo>
                <a:cubicBezTo>
                  <a:pt x="248" y="63"/>
                  <a:pt x="248" y="63"/>
                  <a:pt x="248" y="63"/>
                </a:cubicBezTo>
                <a:cubicBezTo>
                  <a:pt x="249" y="59"/>
                  <a:pt x="250" y="54"/>
                  <a:pt x="250" y="49"/>
                </a:cubicBezTo>
                <a:cubicBezTo>
                  <a:pt x="251" y="42"/>
                  <a:pt x="249" y="36"/>
                  <a:pt x="246" y="30"/>
                </a:cubicBezTo>
                <a:cubicBezTo>
                  <a:pt x="245" y="27"/>
                  <a:pt x="245" y="27"/>
                  <a:pt x="245" y="27"/>
                </a:cubicBezTo>
                <a:cubicBezTo>
                  <a:pt x="247" y="25"/>
                  <a:pt x="247" y="25"/>
                  <a:pt x="247" y="25"/>
                </a:cubicBezTo>
                <a:cubicBezTo>
                  <a:pt x="250" y="22"/>
                  <a:pt x="254" y="20"/>
                  <a:pt x="258" y="18"/>
                </a:cubicBezTo>
                <a:cubicBezTo>
                  <a:pt x="261" y="17"/>
                  <a:pt x="261" y="17"/>
                  <a:pt x="261" y="17"/>
                </a:cubicBezTo>
                <a:cubicBezTo>
                  <a:pt x="263" y="20"/>
                  <a:pt x="263" y="20"/>
                  <a:pt x="263" y="20"/>
                </a:cubicBezTo>
                <a:cubicBezTo>
                  <a:pt x="268" y="30"/>
                  <a:pt x="270" y="40"/>
                  <a:pt x="269" y="50"/>
                </a:cubicBezTo>
                <a:cubicBezTo>
                  <a:pt x="269" y="56"/>
                  <a:pt x="268" y="63"/>
                  <a:pt x="266" y="70"/>
                </a:cubicBezTo>
                <a:cubicBezTo>
                  <a:pt x="260" y="86"/>
                  <a:pt x="248" y="99"/>
                  <a:pt x="233" y="106"/>
                </a:cubicBezTo>
                <a:cubicBezTo>
                  <a:pt x="226" y="109"/>
                  <a:pt x="218" y="111"/>
                  <a:pt x="210" y="111"/>
                </a:cubicBezTo>
                <a:cubicBezTo>
                  <a:pt x="208" y="111"/>
                  <a:pt x="205" y="111"/>
                  <a:pt x="203" y="111"/>
                </a:cubicBezTo>
                <a:cubicBezTo>
                  <a:pt x="202" y="111"/>
                  <a:pt x="202" y="111"/>
                  <a:pt x="202" y="111"/>
                </a:cubicBezTo>
                <a:cubicBezTo>
                  <a:pt x="201" y="110"/>
                  <a:pt x="201" y="110"/>
                  <a:pt x="201" y="110"/>
                </a:cubicBezTo>
                <a:cubicBezTo>
                  <a:pt x="198" y="110"/>
                  <a:pt x="195" y="109"/>
                  <a:pt x="192" y="108"/>
                </a:cubicBezTo>
                <a:cubicBezTo>
                  <a:pt x="179" y="103"/>
                  <a:pt x="168" y="94"/>
                  <a:pt x="162" y="81"/>
                </a:cubicBezTo>
                <a:cubicBezTo>
                  <a:pt x="159" y="74"/>
                  <a:pt x="158" y="68"/>
                  <a:pt x="158" y="61"/>
                </a:cubicBezTo>
                <a:cubicBezTo>
                  <a:pt x="158" y="56"/>
                  <a:pt x="159" y="51"/>
                  <a:pt x="161" y="47"/>
                </a:cubicBezTo>
                <a:close/>
                <a:moveTo>
                  <a:pt x="181" y="202"/>
                </a:moveTo>
                <a:cubicBezTo>
                  <a:pt x="181" y="202"/>
                  <a:pt x="181" y="202"/>
                  <a:pt x="181" y="202"/>
                </a:cubicBezTo>
                <a:cubicBezTo>
                  <a:pt x="181" y="209"/>
                  <a:pt x="175" y="216"/>
                  <a:pt x="167" y="216"/>
                </a:cubicBezTo>
                <a:cubicBezTo>
                  <a:pt x="167" y="216"/>
                  <a:pt x="167" y="216"/>
                  <a:pt x="167" y="216"/>
                </a:cubicBezTo>
                <a:cubicBezTo>
                  <a:pt x="160" y="216"/>
                  <a:pt x="154" y="209"/>
                  <a:pt x="154" y="202"/>
                </a:cubicBezTo>
                <a:cubicBezTo>
                  <a:pt x="154" y="202"/>
                  <a:pt x="154" y="202"/>
                  <a:pt x="154" y="202"/>
                </a:cubicBezTo>
                <a:cubicBezTo>
                  <a:pt x="154" y="202"/>
                  <a:pt x="154" y="202"/>
                  <a:pt x="154" y="202"/>
                </a:cubicBezTo>
                <a:cubicBezTo>
                  <a:pt x="154" y="195"/>
                  <a:pt x="160" y="189"/>
                  <a:pt x="167" y="189"/>
                </a:cubicBezTo>
                <a:cubicBezTo>
                  <a:pt x="167" y="189"/>
                  <a:pt x="167" y="189"/>
                  <a:pt x="167" y="189"/>
                </a:cubicBezTo>
                <a:cubicBezTo>
                  <a:pt x="175" y="189"/>
                  <a:pt x="181" y="195"/>
                  <a:pt x="181" y="202"/>
                </a:cubicBezTo>
                <a:close/>
                <a:moveTo>
                  <a:pt x="216" y="297"/>
                </a:moveTo>
                <a:cubicBezTo>
                  <a:pt x="201" y="297"/>
                  <a:pt x="189" y="284"/>
                  <a:pt x="189" y="270"/>
                </a:cubicBezTo>
                <a:cubicBezTo>
                  <a:pt x="243" y="270"/>
                  <a:pt x="243" y="270"/>
                  <a:pt x="243" y="270"/>
                </a:cubicBezTo>
                <a:cubicBezTo>
                  <a:pt x="243" y="284"/>
                  <a:pt x="231" y="297"/>
                  <a:pt x="216" y="297"/>
                </a:cubicBezTo>
                <a:close/>
                <a:moveTo>
                  <a:pt x="278" y="202"/>
                </a:moveTo>
                <a:cubicBezTo>
                  <a:pt x="278" y="209"/>
                  <a:pt x="272" y="216"/>
                  <a:pt x="264" y="216"/>
                </a:cubicBezTo>
                <a:cubicBezTo>
                  <a:pt x="264" y="216"/>
                  <a:pt x="264" y="216"/>
                  <a:pt x="264" y="216"/>
                </a:cubicBezTo>
                <a:cubicBezTo>
                  <a:pt x="264" y="216"/>
                  <a:pt x="264" y="216"/>
                  <a:pt x="264" y="216"/>
                </a:cubicBezTo>
                <a:cubicBezTo>
                  <a:pt x="257" y="216"/>
                  <a:pt x="251" y="209"/>
                  <a:pt x="251" y="202"/>
                </a:cubicBezTo>
                <a:cubicBezTo>
                  <a:pt x="251" y="202"/>
                  <a:pt x="251" y="202"/>
                  <a:pt x="251" y="202"/>
                </a:cubicBezTo>
                <a:cubicBezTo>
                  <a:pt x="251" y="195"/>
                  <a:pt x="257" y="189"/>
                  <a:pt x="264" y="189"/>
                </a:cubicBezTo>
                <a:cubicBezTo>
                  <a:pt x="264" y="189"/>
                  <a:pt x="264" y="189"/>
                  <a:pt x="264" y="189"/>
                </a:cubicBezTo>
                <a:cubicBezTo>
                  <a:pt x="264" y="189"/>
                  <a:pt x="264" y="189"/>
                  <a:pt x="264" y="189"/>
                </a:cubicBezTo>
                <a:cubicBezTo>
                  <a:pt x="272" y="189"/>
                  <a:pt x="278" y="195"/>
                  <a:pt x="278" y="2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226151" y="1485404"/>
            <a:ext cx="2388636" cy="584775"/>
          </a:xfrm>
          <a:prstGeom prst="rect">
            <a:avLst/>
          </a:prstGeom>
          <a:noFill/>
        </p:spPr>
        <p:txBody>
          <a:bodyPr wrap="square" rtlCol="0">
            <a:spAutoFit/>
          </a:bodyPr>
          <a:lstStyle/>
          <a:p>
            <a:r>
              <a:rPr lang="en-US" sz="3200" dirty="0" smtClean="0"/>
              <a:t>CHILDCARE</a:t>
            </a:r>
            <a:endParaRPr lang="en-US" sz="3200" dirty="0"/>
          </a:p>
        </p:txBody>
      </p:sp>
      <p:sp>
        <p:nvSpPr>
          <p:cNvPr id="24" name="Freeform 23" descr="icon of a house"/>
          <p:cNvSpPr>
            <a:spLocks noEditPoints="1"/>
          </p:cNvSpPr>
          <p:nvPr/>
        </p:nvSpPr>
        <p:spPr bwMode="auto">
          <a:xfrm>
            <a:off x="1343301" y="2316262"/>
            <a:ext cx="819417" cy="784647"/>
          </a:xfrm>
          <a:custGeom>
            <a:avLst/>
            <a:gdLst>
              <a:gd name="T0" fmla="*/ 180 w 426"/>
              <a:gd name="T1" fmla="*/ 432 h 432"/>
              <a:gd name="T2" fmla="*/ 103 w 426"/>
              <a:gd name="T3" fmla="*/ 423 h 432"/>
              <a:gd name="T4" fmla="*/ 180 w 426"/>
              <a:gd name="T5" fmla="*/ 414 h 432"/>
              <a:gd name="T6" fmla="*/ 303 w 426"/>
              <a:gd name="T7" fmla="*/ 16 h 432"/>
              <a:gd name="T8" fmla="*/ 332 w 426"/>
              <a:gd name="T9" fmla="*/ 16 h 432"/>
              <a:gd name="T10" fmla="*/ 349 w 426"/>
              <a:gd name="T11" fmla="*/ 8 h 432"/>
              <a:gd name="T12" fmla="*/ 303 w 426"/>
              <a:gd name="T13" fmla="*/ 0 h 432"/>
              <a:gd name="T14" fmla="*/ 303 w 426"/>
              <a:gd name="T15" fmla="*/ 16 h 432"/>
              <a:gd name="T16" fmla="*/ 341 w 426"/>
              <a:gd name="T17" fmla="*/ 154 h 432"/>
              <a:gd name="T18" fmla="*/ 303 w 426"/>
              <a:gd name="T19" fmla="*/ 32 h 432"/>
              <a:gd name="T20" fmla="*/ 227 w 426"/>
              <a:gd name="T21" fmla="*/ 40 h 432"/>
              <a:gd name="T22" fmla="*/ 201 w 426"/>
              <a:gd name="T23" fmla="*/ 39 h 432"/>
              <a:gd name="T24" fmla="*/ 5 w 426"/>
              <a:gd name="T25" fmla="*/ 234 h 432"/>
              <a:gd name="T26" fmla="*/ 5 w 426"/>
              <a:gd name="T27" fmla="*/ 258 h 432"/>
              <a:gd name="T28" fmla="*/ 28 w 426"/>
              <a:gd name="T29" fmla="*/ 258 h 432"/>
              <a:gd name="T30" fmla="*/ 399 w 426"/>
              <a:gd name="T31" fmla="*/ 258 h 432"/>
              <a:gd name="T32" fmla="*/ 421 w 426"/>
              <a:gd name="T33" fmla="*/ 258 h 432"/>
              <a:gd name="T34" fmla="*/ 421 w 426"/>
              <a:gd name="T35" fmla="*/ 234 h 432"/>
              <a:gd name="T36" fmla="*/ 361 w 426"/>
              <a:gd name="T37" fmla="*/ 390 h 432"/>
              <a:gd name="T38" fmla="*/ 76 w 426"/>
              <a:gd name="T39" fmla="*/ 401 h 432"/>
              <a:gd name="T40" fmla="*/ 65 w 426"/>
              <a:gd name="T41" fmla="*/ 243 h 432"/>
              <a:gd name="T42" fmla="*/ 213 w 426"/>
              <a:gd name="T43" fmla="*/ 95 h 432"/>
              <a:gd name="T44" fmla="*/ 361 w 426"/>
              <a:gd name="T45" fmla="*/ 243 h 432"/>
              <a:gd name="T46" fmla="*/ 171 w 426"/>
              <a:gd name="T47" fmla="*/ 225 h 432"/>
              <a:gd name="T48" fmla="*/ 116 w 426"/>
              <a:gd name="T49" fmla="*/ 235 h 432"/>
              <a:gd name="T50" fmla="*/ 126 w 426"/>
              <a:gd name="T51" fmla="*/ 381 h 432"/>
              <a:gd name="T52" fmla="*/ 181 w 426"/>
              <a:gd name="T53" fmla="*/ 371 h 432"/>
              <a:gd name="T54" fmla="*/ 211 w 426"/>
              <a:gd name="T55" fmla="*/ 197 h 432"/>
              <a:gd name="T56" fmla="*/ 228 w 426"/>
              <a:gd name="T57" fmla="*/ 166 h 432"/>
              <a:gd name="T58" fmla="*/ 214 w 426"/>
              <a:gd name="T59" fmla="*/ 159 h 432"/>
              <a:gd name="T60" fmla="*/ 199 w 426"/>
              <a:gd name="T61" fmla="*/ 166 h 432"/>
              <a:gd name="T62" fmla="*/ 211 w 426"/>
              <a:gd name="T63" fmla="*/ 197 h 432"/>
              <a:gd name="T64" fmla="*/ 245 w 426"/>
              <a:gd name="T65" fmla="*/ 297 h 432"/>
              <a:gd name="T66" fmla="*/ 225 w 426"/>
              <a:gd name="T67" fmla="*/ 317 h 432"/>
              <a:gd name="T68" fmla="*/ 245 w 426"/>
              <a:gd name="T69" fmla="*/ 338 h 432"/>
              <a:gd name="T70" fmla="*/ 266 w 426"/>
              <a:gd name="T71" fmla="*/ 262 h 432"/>
              <a:gd name="T72" fmla="*/ 225 w 426"/>
              <a:gd name="T73" fmla="*/ 262 h 432"/>
              <a:gd name="T74" fmla="*/ 246 w 426"/>
              <a:gd name="T75" fmla="*/ 283 h 432"/>
              <a:gd name="T76" fmla="*/ 266 w 426"/>
              <a:gd name="T77" fmla="*/ 262 h 432"/>
              <a:gd name="T78" fmla="*/ 301 w 426"/>
              <a:gd name="T79" fmla="*/ 297 h 432"/>
              <a:gd name="T80" fmla="*/ 280 w 426"/>
              <a:gd name="T81" fmla="*/ 317 h 432"/>
              <a:gd name="T82" fmla="*/ 301 w 426"/>
              <a:gd name="T83" fmla="*/ 338 h 432"/>
              <a:gd name="T84" fmla="*/ 321 w 426"/>
              <a:gd name="T85" fmla="*/ 262 h 432"/>
              <a:gd name="T86" fmla="*/ 301 w 426"/>
              <a:gd name="T87" fmla="*/ 242 h 432"/>
              <a:gd name="T88" fmla="*/ 281 w 426"/>
              <a:gd name="T89" fmla="*/ 262 h 432"/>
              <a:gd name="T90" fmla="*/ 301 w 426"/>
              <a:gd name="T91" fmla="*/ 28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 h="432">
                <a:moveTo>
                  <a:pt x="189" y="423"/>
                </a:moveTo>
                <a:cubicBezTo>
                  <a:pt x="189" y="428"/>
                  <a:pt x="185" y="432"/>
                  <a:pt x="180" y="432"/>
                </a:cubicBezTo>
                <a:cubicBezTo>
                  <a:pt x="112" y="432"/>
                  <a:pt x="112" y="432"/>
                  <a:pt x="112" y="432"/>
                </a:cubicBezTo>
                <a:cubicBezTo>
                  <a:pt x="107" y="432"/>
                  <a:pt x="103" y="428"/>
                  <a:pt x="103" y="423"/>
                </a:cubicBezTo>
                <a:cubicBezTo>
                  <a:pt x="103" y="418"/>
                  <a:pt x="107" y="414"/>
                  <a:pt x="112" y="414"/>
                </a:cubicBezTo>
                <a:cubicBezTo>
                  <a:pt x="180" y="414"/>
                  <a:pt x="180" y="414"/>
                  <a:pt x="180" y="414"/>
                </a:cubicBezTo>
                <a:cubicBezTo>
                  <a:pt x="185" y="414"/>
                  <a:pt x="189" y="418"/>
                  <a:pt x="189" y="423"/>
                </a:cubicBezTo>
                <a:close/>
                <a:moveTo>
                  <a:pt x="303" y="16"/>
                </a:moveTo>
                <a:cubicBezTo>
                  <a:pt x="313" y="16"/>
                  <a:pt x="313" y="16"/>
                  <a:pt x="313" y="16"/>
                </a:cubicBezTo>
                <a:cubicBezTo>
                  <a:pt x="332" y="16"/>
                  <a:pt x="332" y="16"/>
                  <a:pt x="332" y="16"/>
                </a:cubicBezTo>
                <a:cubicBezTo>
                  <a:pt x="341" y="16"/>
                  <a:pt x="341" y="16"/>
                  <a:pt x="341" y="16"/>
                </a:cubicBezTo>
                <a:cubicBezTo>
                  <a:pt x="345" y="16"/>
                  <a:pt x="349" y="13"/>
                  <a:pt x="349" y="8"/>
                </a:cubicBezTo>
                <a:cubicBezTo>
                  <a:pt x="349" y="4"/>
                  <a:pt x="345" y="0"/>
                  <a:pt x="341" y="0"/>
                </a:cubicBezTo>
                <a:cubicBezTo>
                  <a:pt x="303" y="0"/>
                  <a:pt x="303" y="0"/>
                  <a:pt x="303" y="0"/>
                </a:cubicBezTo>
                <a:cubicBezTo>
                  <a:pt x="298" y="0"/>
                  <a:pt x="295" y="4"/>
                  <a:pt x="295" y="8"/>
                </a:cubicBezTo>
                <a:cubicBezTo>
                  <a:pt x="295" y="13"/>
                  <a:pt x="298" y="16"/>
                  <a:pt x="303" y="16"/>
                </a:cubicBezTo>
                <a:close/>
                <a:moveTo>
                  <a:pt x="421" y="234"/>
                </a:moveTo>
                <a:cubicBezTo>
                  <a:pt x="341" y="154"/>
                  <a:pt x="341" y="154"/>
                  <a:pt x="341" y="154"/>
                </a:cubicBezTo>
                <a:cubicBezTo>
                  <a:pt x="341" y="32"/>
                  <a:pt x="341" y="32"/>
                  <a:pt x="341" y="32"/>
                </a:cubicBezTo>
                <a:cubicBezTo>
                  <a:pt x="303" y="32"/>
                  <a:pt x="303" y="32"/>
                  <a:pt x="303" y="32"/>
                </a:cubicBezTo>
                <a:cubicBezTo>
                  <a:pt x="303" y="116"/>
                  <a:pt x="303" y="116"/>
                  <a:pt x="303" y="116"/>
                </a:cubicBezTo>
                <a:cubicBezTo>
                  <a:pt x="227" y="40"/>
                  <a:pt x="227" y="40"/>
                  <a:pt x="227" y="40"/>
                </a:cubicBezTo>
                <a:cubicBezTo>
                  <a:pt x="227" y="40"/>
                  <a:pt x="226" y="39"/>
                  <a:pt x="225" y="39"/>
                </a:cubicBezTo>
                <a:cubicBezTo>
                  <a:pt x="218" y="33"/>
                  <a:pt x="208" y="33"/>
                  <a:pt x="201" y="39"/>
                </a:cubicBezTo>
                <a:cubicBezTo>
                  <a:pt x="201" y="39"/>
                  <a:pt x="200" y="40"/>
                  <a:pt x="199" y="40"/>
                </a:cubicBezTo>
                <a:cubicBezTo>
                  <a:pt x="5" y="234"/>
                  <a:pt x="5" y="234"/>
                  <a:pt x="5" y="234"/>
                </a:cubicBezTo>
                <a:cubicBezTo>
                  <a:pt x="2" y="238"/>
                  <a:pt x="0" y="242"/>
                  <a:pt x="1" y="246"/>
                </a:cubicBezTo>
                <a:cubicBezTo>
                  <a:pt x="0" y="250"/>
                  <a:pt x="2" y="254"/>
                  <a:pt x="5" y="258"/>
                </a:cubicBezTo>
                <a:cubicBezTo>
                  <a:pt x="8" y="261"/>
                  <a:pt x="12" y="262"/>
                  <a:pt x="16" y="262"/>
                </a:cubicBezTo>
                <a:cubicBezTo>
                  <a:pt x="21" y="262"/>
                  <a:pt x="25" y="261"/>
                  <a:pt x="28" y="258"/>
                </a:cubicBezTo>
                <a:cubicBezTo>
                  <a:pt x="213" y="72"/>
                  <a:pt x="213" y="72"/>
                  <a:pt x="213" y="72"/>
                </a:cubicBezTo>
                <a:cubicBezTo>
                  <a:pt x="399" y="258"/>
                  <a:pt x="399" y="258"/>
                  <a:pt x="399" y="258"/>
                </a:cubicBezTo>
                <a:cubicBezTo>
                  <a:pt x="402" y="261"/>
                  <a:pt x="406" y="262"/>
                  <a:pt x="410" y="262"/>
                </a:cubicBezTo>
                <a:cubicBezTo>
                  <a:pt x="414" y="262"/>
                  <a:pt x="418" y="261"/>
                  <a:pt x="421" y="258"/>
                </a:cubicBezTo>
                <a:cubicBezTo>
                  <a:pt x="425" y="254"/>
                  <a:pt x="426" y="250"/>
                  <a:pt x="426" y="246"/>
                </a:cubicBezTo>
                <a:cubicBezTo>
                  <a:pt x="426" y="242"/>
                  <a:pt x="425" y="238"/>
                  <a:pt x="421" y="234"/>
                </a:cubicBezTo>
                <a:close/>
                <a:moveTo>
                  <a:pt x="361" y="243"/>
                </a:moveTo>
                <a:cubicBezTo>
                  <a:pt x="361" y="390"/>
                  <a:pt x="361" y="390"/>
                  <a:pt x="361" y="390"/>
                </a:cubicBezTo>
                <a:cubicBezTo>
                  <a:pt x="361" y="396"/>
                  <a:pt x="356" y="401"/>
                  <a:pt x="350" y="401"/>
                </a:cubicBezTo>
                <a:cubicBezTo>
                  <a:pt x="76" y="401"/>
                  <a:pt x="76" y="401"/>
                  <a:pt x="76" y="401"/>
                </a:cubicBezTo>
                <a:cubicBezTo>
                  <a:pt x="70" y="401"/>
                  <a:pt x="65" y="396"/>
                  <a:pt x="65" y="390"/>
                </a:cubicBezTo>
                <a:cubicBezTo>
                  <a:pt x="65" y="243"/>
                  <a:pt x="65" y="243"/>
                  <a:pt x="65" y="243"/>
                </a:cubicBezTo>
                <a:cubicBezTo>
                  <a:pt x="65" y="243"/>
                  <a:pt x="65" y="243"/>
                  <a:pt x="65" y="243"/>
                </a:cubicBezTo>
                <a:cubicBezTo>
                  <a:pt x="213" y="95"/>
                  <a:pt x="213" y="95"/>
                  <a:pt x="213" y="95"/>
                </a:cubicBezTo>
                <a:cubicBezTo>
                  <a:pt x="361" y="243"/>
                  <a:pt x="361" y="243"/>
                  <a:pt x="361" y="243"/>
                </a:cubicBezTo>
                <a:cubicBezTo>
                  <a:pt x="361" y="243"/>
                  <a:pt x="361" y="243"/>
                  <a:pt x="361" y="243"/>
                </a:cubicBezTo>
                <a:close/>
                <a:moveTo>
                  <a:pt x="181" y="235"/>
                </a:moveTo>
                <a:cubicBezTo>
                  <a:pt x="181" y="230"/>
                  <a:pt x="176" y="225"/>
                  <a:pt x="171" y="225"/>
                </a:cubicBezTo>
                <a:cubicBezTo>
                  <a:pt x="126" y="225"/>
                  <a:pt x="126" y="225"/>
                  <a:pt x="126" y="225"/>
                </a:cubicBezTo>
                <a:cubicBezTo>
                  <a:pt x="120" y="225"/>
                  <a:pt x="116" y="230"/>
                  <a:pt x="116" y="235"/>
                </a:cubicBezTo>
                <a:cubicBezTo>
                  <a:pt x="116" y="371"/>
                  <a:pt x="116" y="371"/>
                  <a:pt x="116" y="371"/>
                </a:cubicBezTo>
                <a:cubicBezTo>
                  <a:pt x="116" y="376"/>
                  <a:pt x="120" y="381"/>
                  <a:pt x="126" y="381"/>
                </a:cubicBezTo>
                <a:cubicBezTo>
                  <a:pt x="171" y="381"/>
                  <a:pt x="171" y="381"/>
                  <a:pt x="171" y="381"/>
                </a:cubicBezTo>
                <a:cubicBezTo>
                  <a:pt x="176" y="381"/>
                  <a:pt x="181" y="376"/>
                  <a:pt x="181" y="371"/>
                </a:cubicBezTo>
                <a:lnTo>
                  <a:pt x="181" y="235"/>
                </a:lnTo>
                <a:close/>
                <a:moveTo>
                  <a:pt x="211" y="197"/>
                </a:moveTo>
                <a:cubicBezTo>
                  <a:pt x="221" y="198"/>
                  <a:pt x="231" y="191"/>
                  <a:pt x="232" y="181"/>
                </a:cubicBezTo>
                <a:cubicBezTo>
                  <a:pt x="233" y="175"/>
                  <a:pt x="232" y="170"/>
                  <a:pt x="228" y="166"/>
                </a:cubicBezTo>
                <a:cubicBezTo>
                  <a:pt x="226" y="164"/>
                  <a:pt x="226" y="164"/>
                  <a:pt x="226" y="164"/>
                </a:cubicBezTo>
                <a:cubicBezTo>
                  <a:pt x="222" y="161"/>
                  <a:pt x="218" y="159"/>
                  <a:pt x="214" y="159"/>
                </a:cubicBezTo>
                <a:cubicBezTo>
                  <a:pt x="209" y="159"/>
                  <a:pt x="205" y="161"/>
                  <a:pt x="201" y="164"/>
                </a:cubicBezTo>
                <a:cubicBezTo>
                  <a:pt x="199" y="166"/>
                  <a:pt x="199" y="166"/>
                  <a:pt x="199" y="166"/>
                </a:cubicBezTo>
                <a:cubicBezTo>
                  <a:pt x="195" y="171"/>
                  <a:pt x="193" y="178"/>
                  <a:pt x="196" y="185"/>
                </a:cubicBezTo>
                <a:cubicBezTo>
                  <a:pt x="198" y="192"/>
                  <a:pt x="204" y="196"/>
                  <a:pt x="211" y="197"/>
                </a:cubicBezTo>
                <a:close/>
                <a:moveTo>
                  <a:pt x="266" y="317"/>
                </a:moveTo>
                <a:cubicBezTo>
                  <a:pt x="266" y="306"/>
                  <a:pt x="257" y="297"/>
                  <a:pt x="245" y="297"/>
                </a:cubicBezTo>
                <a:cubicBezTo>
                  <a:pt x="245" y="297"/>
                  <a:pt x="245" y="297"/>
                  <a:pt x="245" y="297"/>
                </a:cubicBezTo>
                <a:cubicBezTo>
                  <a:pt x="234" y="297"/>
                  <a:pt x="225" y="306"/>
                  <a:pt x="225" y="317"/>
                </a:cubicBezTo>
                <a:cubicBezTo>
                  <a:pt x="225" y="329"/>
                  <a:pt x="234" y="338"/>
                  <a:pt x="245" y="338"/>
                </a:cubicBezTo>
                <a:cubicBezTo>
                  <a:pt x="245" y="338"/>
                  <a:pt x="245" y="338"/>
                  <a:pt x="245" y="338"/>
                </a:cubicBezTo>
                <a:cubicBezTo>
                  <a:pt x="257" y="338"/>
                  <a:pt x="266" y="329"/>
                  <a:pt x="266" y="317"/>
                </a:cubicBezTo>
                <a:close/>
                <a:moveTo>
                  <a:pt x="266" y="262"/>
                </a:moveTo>
                <a:cubicBezTo>
                  <a:pt x="266" y="251"/>
                  <a:pt x="257" y="242"/>
                  <a:pt x="246" y="242"/>
                </a:cubicBezTo>
                <a:cubicBezTo>
                  <a:pt x="234" y="242"/>
                  <a:pt x="225" y="251"/>
                  <a:pt x="225" y="262"/>
                </a:cubicBezTo>
                <a:cubicBezTo>
                  <a:pt x="225" y="262"/>
                  <a:pt x="225" y="262"/>
                  <a:pt x="225" y="262"/>
                </a:cubicBezTo>
                <a:cubicBezTo>
                  <a:pt x="225" y="274"/>
                  <a:pt x="234" y="283"/>
                  <a:pt x="246" y="283"/>
                </a:cubicBezTo>
                <a:cubicBezTo>
                  <a:pt x="246" y="283"/>
                  <a:pt x="246" y="283"/>
                  <a:pt x="246" y="283"/>
                </a:cubicBezTo>
                <a:cubicBezTo>
                  <a:pt x="257" y="283"/>
                  <a:pt x="266" y="274"/>
                  <a:pt x="266" y="262"/>
                </a:cubicBezTo>
                <a:close/>
                <a:moveTo>
                  <a:pt x="321" y="317"/>
                </a:moveTo>
                <a:cubicBezTo>
                  <a:pt x="321" y="306"/>
                  <a:pt x="312" y="297"/>
                  <a:pt x="301" y="297"/>
                </a:cubicBezTo>
                <a:cubicBezTo>
                  <a:pt x="301" y="297"/>
                  <a:pt x="301" y="297"/>
                  <a:pt x="301" y="297"/>
                </a:cubicBezTo>
                <a:cubicBezTo>
                  <a:pt x="289" y="297"/>
                  <a:pt x="280" y="306"/>
                  <a:pt x="280" y="317"/>
                </a:cubicBezTo>
                <a:cubicBezTo>
                  <a:pt x="280" y="329"/>
                  <a:pt x="289" y="338"/>
                  <a:pt x="301" y="338"/>
                </a:cubicBezTo>
                <a:cubicBezTo>
                  <a:pt x="301" y="338"/>
                  <a:pt x="301" y="338"/>
                  <a:pt x="301" y="338"/>
                </a:cubicBezTo>
                <a:cubicBezTo>
                  <a:pt x="312" y="338"/>
                  <a:pt x="321" y="329"/>
                  <a:pt x="321" y="317"/>
                </a:cubicBezTo>
                <a:close/>
                <a:moveTo>
                  <a:pt x="321" y="262"/>
                </a:moveTo>
                <a:cubicBezTo>
                  <a:pt x="321" y="251"/>
                  <a:pt x="312" y="242"/>
                  <a:pt x="301" y="242"/>
                </a:cubicBezTo>
                <a:cubicBezTo>
                  <a:pt x="301" y="242"/>
                  <a:pt x="301" y="242"/>
                  <a:pt x="301" y="242"/>
                </a:cubicBezTo>
                <a:cubicBezTo>
                  <a:pt x="290" y="242"/>
                  <a:pt x="281" y="251"/>
                  <a:pt x="281" y="262"/>
                </a:cubicBezTo>
                <a:cubicBezTo>
                  <a:pt x="281" y="262"/>
                  <a:pt x="281" y="262"/>
                  <a:pt x="281" y="262"/>
                </a:cubicBezTo>
                <a:cubicBezTo>
                  <a:pt x="281" y="273"/>
                  <a:pt x="290" y="283"/>
                  <a:pt x="301" y="283"/>
                </a:cubicBezTo>
                <a:cubicBezTo>
                  <a:pt x="301" y="283"/>
                  <a:pt x="301" y="283"/>
                  <a:pt x="301" y="283"/>
                </a:cubicBezTo>
                <a:cubicBezTo>
                  <a:pt x="312" y="283"/>
                  <a:pt x="321" y="274"/>
                  <a:pt x="321" y="2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2226151" y="2516134"/>
            <a:ext cx="2388636" cy="584775"/>
          </a:xfrm>
          <a:prstGeom prst="rect">
            <a:avLst/>
          </a:prstGeom>
          <a:noFill/>
        </p:spPr>
        <p:txBody>
          <a:bodyPr wrap="square" rtlCol="0">
            <a:spAutoFit/>
          </a:bodyPr>
          <a:lstStyle/>
          <a:p>
            <a:r>
              <a:rPr lang="en-US" sz="3200" dirty="0" smtClean="0"/>
              <a:t>HOUSING</a:t>
            </a:r>
            <a:endParaRPr lang="en-US" sz="3200" dirty="0"/>
          </a:p>
        </p:txBody>
      </p:sp>
      <p:grpSp>
        <p:nvGrpSpPr>
          <p:cNvPr id="25" name="Group 24" descr="icon of a piggie bank"/>
          <p:cNvGrpSpPr/>
          <p:nvPr/>
        </p:nvGrpSpPr>
        <p:grpSpPr>
          <a:xfrm>
            <a:off x="1253668" y="3502889"/>
            <a:ext cx="913413" cy="660410"/>
            <a:chOff x="8713788" y="361950"/>
            <a:chExt cx="1306513" cy="912813"/>
          </a:xfrm>
          <a:solidFill>
            <a:schemeClr val="tx1"/>
          </a:solidFill>
        </p:grpSpPr>
        <p:sp>
          <p:nvSpPr>
            <p:cNvPr id="26" name="Freeform 61"/>
            <p:cNvSpPr>
              <a:spLocks/>
            </p:cNvSpPr>
            <p:nvPr/>
          </p:nvSpPr>
          <p:spPr bwMode="auto">
            <a:xfrm>
              <a:off x="9466263" y="828675"/>
              <a:ext cx="60325" cy="61913"/>
            </a:xfrm>
            <a:custGeom>
              <a:avLst/>
              <a:gdLst>
                <a:gd name="T0" fmla="*/ 0 w 20"/>
                <a:gd name="T1" fmla="*/ 20 h 20"/>
                <a:gd name="T2" fmla="*/ 10 w 20"/>
                <a:gd name="T3" fmla="*/ 20 h 20"/>
                <a:gd name="T4" fmla="*/ 20 w 20"/>
                <a:gd name="T5" fmla="*/ 10 h 20"/>
                <a:gd name="T6" fmla="*/ 10 w 20"/>
                <a:gd name="T7" fmla="*/ 0 h 20"/>
                <a:gd name="T8" fmla="*/ 0 w 20"/>
                <a:gd name="T9" fmla="*/ 0 h 20"/>
                <a:gd name="T10" fmla="*/ 0 w 20"/>
                <a:gd name="T11" fmla="*/ 20 h 20"/>
              </a:gdLst>
              <a:ahLst/>
              <a:cxnLst>
                <a:cxn ang="0">
                  <a:pos x="T0" y="T1"/>
                </a:cxn>
                <a:cxn ang="0">
                  <a:pos x="T2" y="T3"/>
                </a:cxn>
                <a:cxn ang="0">
                  <a:pos x="T4" y="T5"/>
                </a:cxn>
                <a:cxn ang="0">
                  <a:pos x="T6" y="T7"/>
                </a:cxn>
                <a:cxn ang="0">
                  <a:pos x="T8" y="T9"/>
                </a:cxn>
                <a:cxn ang="0">
                  <a:pos x="T10" y="T11"/>
                </a:cxn>
              </a:cxnLst>
              <a:rect l="0" t="0" r="r" b="b"/>
              <a:pathLst>
                <a:path w="20" h="20">
                  <a:moveTo>
                    <a:pt x="0" y="20"/>
                  </a:moveTo>
                  <a:cubicBezTo>
                    <a:pt x="10" y="20"/>
                    <a:pt x="10" y="20"/>
                    <a:pt x="10" y="20"/>
                  </a:cubicBezTo>
                  <a:cubicBezTo>
                    <a:pt x="15" y="20"/>
                    <a:pt x="20" y="16"/>
                    <a:pt x="20" y="10"/>
                  </a:cubicBezTo>
                  <a:cubicBezTo>
                    <a:pt x="20" y="5"/>
                    <a:pt x="15" y="0"/>
                    <a:pt x="10" y="0"/>
                  </a:cubicBezTo>
                  <a:cubicBezTo>
                    <a:pt x="0" y="0"/>
                    <a:pt x="0" y="0"/>
                    <a:pt x="0" y="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2"/>
            <p:cNvSpPr>
              <a:spLocks/>
            </p:cNvSpPr>
            <p:nvPr/>
          </p:nvSpPr>
          <p:spPr bwMode="auto">
            <a:xfrm>
              <a:off x="9315451" y="677863"/>
              <a:ext cx="60325" cy="63500"/>
            </a:xfrm>
            <a:custGeom>
              <a:avLst/>
              <a:gdLst>
                <a:gd name="T0" fmla="*/ 0 w 20"/>
                <a:gd name="T1" fmla="*/ 10 h 21"/>
                <a:gd name="T2" fmla="*/ 10 w 20"/>
                <a:gd name="T3" fmla="*/ 21 h 21"/>
                <a:gd name="T4" fmla="*/ 20 w 20"/>
                <a:gd name="T5" fmla="*/ 21 h 21"/>
                <a:gd name="T6" fmla="*/ 20 w 20"/>
                <a:gd name="T7" fmla="*/ 0 h 21"/>
                <a:gd name="T8" fmla="*/ 10 w 20"/>
                <a:gd name="T9" fmla="*/ 0 h 21"/>
                <a:gd name="T10" fmla="*/ 0 w 20"/>
                <a:gd name="T11" fmla="*/ 10 h 21"/>
              </a:gdLst>
              <a:ahLst/>
              <a:cxnLst>
                <a:cxn ang="0">
                  <a:pos x="T0" y="T1"/>
                </a:cxn>
                <a:cxn ang="0">
                  <a:pos x="T2" y="T3"/>
                </a:cxn>
                <a:cxn ang="0">
                  <a:pos x="T4" y="T5"/>
                </a:cxn>
                <a:cxn ang="0">
                  <a:pos x="T6" y="T7"/>
                </a:cxn>
                <a:cxn ang="0">
                  <a:pos x="T8" y="T9"/>
                </a:cxn>
                <a:cxn ang="0">
                  <a:pos x="T10" y="T11"/>
                </a:cxn>
              </a:cxnLst>
              <a:rect l="0" t="0" r="r" b="b"/>
              <a:pathLst>
                <a:path w="20" h="21">
                  <a:moveTo>
                    <a:pt x="0" y="10"/>
                  </a:moveTo>
                  <a:cubicBezTo>
                    <a:pt x="0" y="16"/>
                    <a:pt x="4" y="21"/>
                    <a:pt x="10" y="21"/>
                  </a:cubicBezTo>
                  <a:cubicBezTo>
                    <a:pt x="20" y="21"/>
                    <a:pt x="20" y="21"/>
                    <a:pt x="20" y="21"/>
                  </a:cubicBezTo>
                  <a:cubicBezTo>
                    <a:pt x="20" y="0"/>
                    <a:pt x="20" y="0"/>
                    <a:pt x="20" y="0"/>
                  </a:cubicBezTo>
                  <a:cubicBezTo>
                    <a:pt x="10" y="0"/>
                    <a:pt x="10" y="0"/>
                    <a:pt x="10" y="0"/>
                  </a:cubicBezTo>
                  <a:cubicBezTo>
                    <a:pt x="4" y="0"/>
                    <a:pt x="0" y="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3"/>
            <p:cNvSpPr>
              <a:spLocks noEditPoints="1"/>
            </p:cNvSpPr>
            <p:nvPr/>
          </p:nvSpPr>
          <p:spPr bwMode="auto">
            <a:xfrm>
              <a:off x="8713788" y="361950"/>
              <a:ext cx="1306513" cy="912813"/>
            </a:xfrm>
            <a:custGeom>
              <a:avLst/>
              <a:gdLst>
                <a:gd name="T0" fmla="*/ 403 w 432"/>
                <a:gd name="T1" fmla="*/ 74 h 301"/>
                <a:gd name="T2" fmla="*/ 379 w 432"/>
                <a:gd name="T3" fmla="*/ 72 h 301"/>
                <a:gd name="T4" fmla="*/ 247 w 432"/>
                <a:gd name="T5" fmla="*/ 24 h 301"/>
                <a:gd name="T6" fmla="*/ 102 w 432"/>
                <a:gd name="T7" fmla="*/ 2 h 301"/>
                <a:gd name="T8" fmla="*/ 38 w 432"/>
                <a:gd name="T9" fmla="*/ 98 h 301"/>
                <a:gd name="T10" fmla="*/ 11 w 432"/>
                <a:gd name="T11" fmla="*/ 193 h 301"/>
                <a:gd name="T12" fmla="*/ 75 w 432"/>
                <a:gd name="T13" fmla="*/ 224 h 301"/>
                <a:gd name="T14" fmla="*/ 122 w 432"/>
                <a:gd name="T15" fmla="*/ 250 h 301"/>
                <a:gd name="T16" fmla="*/ 147 w 432"/>
                <a:gd name="T17" fmla="*/ 301 h 301"/>
                <a:gd name="T18" fmla="*/ 186 w 432"/>
                <a:gd name="T19" fmla="*/ 298 h 301"/>
                <a:gd name="T20" fmla="*/ 289 w 432"/>
                <a:gd name="T21" fmla="*/ 270 h 301"/>
                <a:gd name="T22" fmla="*/ 313 w 432"/>
                <a:gd name="T23" fmla="*/ 301 h 301"/>
                <a:gd name="T24" fmla="*/ 359 w 432"/>
                <a:gd name="T25" fmla="*/ 292 h 301"/>
                <a:gd name="T26" fmla="*/ 418 w 432"/>
                <a:gd name="T27" fmla="*/ 158 h 301"/>
                <a:gd name="T28" fmla="*/ 418 w 432"/>
                <a:gd name="T29" fmla="*/ 102 h 301"/>
                <a:gd name="T30" fmla="*/ 411 w 432"/>
                <a:gd name="T31" fmla="*/ 78 h 301"/>
                <a:gd name="T32" fmla="*/ 427 w 432"/>
                <a:gd name="T33" fmla="*/ 102 h 301"/>
                <a:gd name="T34" fmla="*/ 411 w 432"/>
                <a:gd name="T35" fmla="*/ 69 h 301"/>
                <a:gd name="T36" fmla="*/ 71 w 432"/>
                <a:gd name="T37" fmla="*/ 112 h 301"/>
                <a:gd name="T38" fmla="*/ 94 w 432"/>
                <a:gd name="T39" fmla="*/ 112 h 301"/>
                <a:gd name="T40" fmla="*/ 259 w 432"/>
                <a:gd name="T41" fmla="*/ 125 h 301"/>
                <a:gd name="T42" fmla="*/ 259 w 432"/>
                <a:gd name="T43" fmla="*/ 204 h 301"/>
                <a:gd name="T44" fmla="*/ 249 w 432"/>
                <a:gd name="T45" fmla="*/ 229 h 301"/>
                <a:gd name="T46" fmla="*/ 219 w 432"/>
                <a:gd name="T47" fmla="*/ 204 h 301"/>
                <a:gd name="T48" fmla="*/ 169 w 432"/>
                <a:gd name="T49" fmla="*/ 164 h 301"/>
                <a:gd name="T50" fmla="*/ 209 w 432"/>
                <a:gd name="T51" fmla="*/ 174 h 301"/>
                <a:gd name="T52" fmla="*/ 219 w 432"/>
                <a:gd name="T53" fmla="*/ 154 h 301"/>
                <a:gd name="T54" fmla="*/ 169 w 432"/>
                <a:gd name="T55" fmla="*/ 114 h 301"/>
                <a:gd name="T56" fmla="*/ 219 w 432"/>
                <a:gd name="T57" fmla="*/ 75 h 301"/>
                <a:gd name="T58" fmla="*/ 249 w 432"/>
                <a:gd name="T59" fmla="*/ 50 h 301"/>
                <a:gd name="T60" fmla="*/ 259 w 432"/>
                <a:gd name="T61" fmla="*/ 75 h 301"/>
                <a:gd name="T62" fmla="*/ 269 w 432"/>
                <a:gd name="T63" fmla="*/ 114 h 301"/>
                <a:gd name="T64" fmla="*/ 249 w 432"/>
                <a:gd name="T65" fmla="*/ 104 h 301"/>
                <a:gd name="T66" fmla="*/ 259 w 432"/>
                <a:gd name="T67" fmla="*/ 125 h 301"/>
                <a:gd name="T68" fmla="*/ 395 w 432"/>
                <a:gd name="T69" fmla="*/ 90 h 301"/>
                <a:gd name="T70" fmla="*/ 386 w 432"/>
                <a:gd name="T71" fmla="*/ 78 h 301"/>
                <a:gd name="T72" fmla="*/ 391 w 432"/>
                <a:gd name="T73" fmla="*/ 78 h 301"/>
                <a:gd name="T74" fmla="*/ 398 w 432"/>
                <a:gd name="T75" fmla="*/ 81 h 301"/>
                <a:gd name="T76" fmla="*/ 408 w 432"/>
                <a:gd name="T77" fmla="*/ 109 h 301"/>
                <a:gd name="T78" fmla="*/ 406 w 432"/>
                <a:gd name="T79" fmla="*/ 106 h 301"/>
                <a:gd name="T80" fmla="*/ 404 w 432"/>
                <a:gd name="T81" fmla="*/ 91 h 301"/>
                <a:gd name="T82" fmla="*/ 407 w 432"/>
                <a:gd name="T83" fmla="*/ 91 h 301"/>
                <a:gd name="T84" fmla="*/ 408 w 432"/>
                <a:gd name="T85" fmla="*/ 10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301">
                  <a:moveTo>
                    <a:pt x="411" y="69"/>
                  </a:moveTo>
                  <a:cubicBezTo>
                    <a:pt x="408" y="69"/>
                    <a:pt x="405" y="71"/>
                    <a:pt x="403" y="74"/>
                  </a:cubicBezTo>
                  <a:cubicBezTo>
                    <a:pt x="399" y="71"/>
                    <a:pt x="394" y="69"/>
                    <a:pt x="389" y="69"/>
                  </a:cubicBezTo>
                  <a:cubicBezTo>
                    <a:pt x="385" y="69"/>
                    <a:pt x="382" y="70"/>
                    <a:pt x="379" y="72"/>
                  </a:cubicBezTo>
                  <a:cubicBezTo>
                    <a:pt x="363" y="57"/>
                    <a:pt x="344" y="46"/>
                    <a:pt x="323" y="39"/>
                  </a:cubicBezTo>
                  <a:cubicBezTo>
                    <a:pt x="300" y="30"/>
                    <a:pt x="274" y="25"/>
                    <a:pt x="247" y="24"/>
                  </a:cubicBezTo>
                  <a:cubicBezTo>
                    <a:pt x="195" y="22"/>
                    <a:pt x="161" y="33"/>
                    <a:pt x="159" y="28"/>
                  </a:cubicBezTo>
                  <a:cubicBezTo>
                    <a:pt x="157" y="21"/>
                    <a:pt x="144" y="12"/>
                    <a:pt x="102" y="2"/>
                  </a:cubicBezTo>
                  <a:cubicBezTo>
                    <a:pt x="91" y="0"/>
                    <a:pt x="95" y="37"/>
                    <a:pt x="95" y="37"/>
                  </a:cubicBezTo>
                  <a:cubicBezTo>
                    <a:pt x="39" y="65"/>
                    <a:pt x="50" y="90"/>
                    <a:pt x="38" y="98"/>
                  </a:cubicBezTo>
                  <a:cubicBezTo>
                    <a:pt x="33" y="101"/>
                    <a:pt x="0" y="108"/>
                    <a:pt x="0" y="108"/>
                  </a:cubicBezTo>
                  <a:cubicBezTo>
                    <a:pt x="11" y="193"/>
                    <a:pt x="11" y="193"/>
                    <a:pt x="11" y="193"/>
                  </a:cubicBezTo>
                  <a:cubicBezTo>
                    <a:pt x="19" y="193"/>
                    <a:pt x="30" y="193"/>
                    <a:pt x="41" y="198"/>
                  </a:cubicBezTo>
                  <a:cubicBezTo>
                    <a:pt x="56" y="204"/>
                    <a:pt x="60" y="213"/>
                    <a:pt x="75" y="224"/>
                  </a:cubicBezTo>
                  <a:cubicBezTo>
                    <a:pt x="96" y="241"/>
                    <a:pt x="105" y="237"/>
                    <a:pt x="116" y="245"/>
                  </a:cubicBezTo>
                  <a:cubicBezTo>
                    <a:pt x="118" y="246"/>
                    <a:pt x="120" y="248"/>
                    <a:pt x="122" y="250"/>
                  </a:cubicBezTo>
                  <a:cubicBezTo>
                    <a:pt x="122" y="250"/>
                    <a:pt x="138" y="287"/>
                    <a:pt x="142" y="298"/>
                  </a:cubicBezTo>
                  <a:cubicBezTo>
                    <a:pt x="143" y="300"/>
                    <a:pt x="145" y="301"/>
                    <a:pt x="147" y="301"/>
                  </a:cubicBezTo>
                  <a:cubicBezTo>
                    <a:pt x="181" y="301"/>
                    <a:pt x="181" y="301"/>
                    <a:pt x="181" y="301"/>
                  </a:cubicBezTo>
                  <a:cubicBezTo>
                    <a:pt x="183" y="301"/>
                    <a:pt x="185" y="300"/>
                    <a:pt x="186" y="298"/>
                  </a:cubicBezTo>
                  <a:cubicBezTo>
                    <a:pt x="190" y="291"/>
                    <a:pt x="200" y="274"/>
                    <a:pt x="209" y="267"/>
                  </a:cubicBezTo>
                  <a:cubicBezTo>
                    <a:pt x="221" y="258"/>
                    <a:pt x="274" y="260"/>
                    <a:pt x="289" y="270"/>
                  </a:cubicBezTo>
                  <a:cubicBezTo>
                    <a:pt x="300" y="277"/>
                    <a:pt x="302" y="285"/>
                    <a:pt x="304" y="293"/>
                  </a:cubicBezTo>
                  <a:cubicBezTo>
                    <a:pt x="305" y="298"/>
                    <a:pt x="309" y="301"/>
                    <a:pt x="313" y="301"/>
                  </a:cubicBezTo>
                  <a:cubicBezTo>
                    <a:pt x="344" y="301"/>
                    <a:pt x="344" y="301"/>
                    <a:pt x="344" y="301"/>
                  </a:cubicBezTo>
                  <a:cubicBezTo>
                    <a:pt x="350" y="301"/>
                    <a:pt x="356" y="297"/>
                    <a:pt x="359" y="292"/>
                  </a:cubicBezTo>
                  <a:cubicBezTo>
                    <a:pt x="365" y="278"/>
                    <a:pt x="369" y="262"/>
                    <a:pt x="384" y="240"/>
                  </a:cubicBezTo>
                  <a:cubicBezTo>
                    <a:pt x="393" y="226"/>
                    <a:pt x="417" y="206"/>
                    <a:pt x="418" y="158"/>
                  </a:cubicBezTo>
                  <a:cubicBezTo>
                    <a:pt x="418" y="145"/>
                    <a:pt x="417" y="132"/>
                    <a:pt x="413" y="120"/>
                  </a:cubicBezTo>
                  <a:cubicBezTo>
                    <a:pt x="416" y="115"/>
                    <a:pt x="418" y="109"/>
                    <a:pt x="418" y="102"/>
                  </a:cubicBezTo>
                  <a:cubicBezTo>
                    <a:pt x="418" y="93"/>
                    <a:pt x="415" y="85"/>
                    <a:pt x="409" y="79"/>
                  </a:cubicBezTo>
                  <a:cubicBezTo>
                    <a:pt x="410" y="78"/>
                    <a:pt x="411" y="78"/>
                    <a:pt x="411" y="78"/>
                  </a:cubicBezTo>
                  <a:cubicBezTo>
                    <a:pt x="414" y="78"/>
                    <a:pt x="422" y="85"/>
                    <a:pt x="423" y="98"/>
                  </a:cubicBezTo>
                  <a:cubicBezTo>
                    <a:pt x="423" y="100"/>
                    <a:pt x="425" y="102"/>
                    <a:pt x="427" y="102"/>
                  </a:cubicBezTo>
                  <a:cubicBezTo>
                    <a:pt x="430" y="102"/>
                    <a:pt x="432" y="100"/>
                    <a:pt x="432" y="97"/>
                  </a:cubicBezTo>
                  <a:cubicBezTo>
                    <a:pt x="431" y="83"/>
                    <a:pt x="422" y="69"/>
                    <a:pt x="411" y="69"/>
                  </a:cubicBezTo>
                  <a:close/>
                  <a:moveTo>
                    <a:pt x="83" y="123"/>
                  </a:moveTo>
                  <a:cubicBezTo>
                    <a:pt x="77" y="123"/>
                    <a:pt x="71" y="118"/>
                    <a:pt x="71" y="112"/>
                  </a:cubicBezTo>
                  <a:cubicBezTo>
                    <a:pt x="71" y="106"/>
                    <a:pt x="77" y="100"/>
                    <a:pt x="83" y="100"/>
                  </a:cubicBezTo>
                  <a:cubicBezTo>
                    <a:pt x="89" y="100"/>
                    <a:pt x="94" y="106"/>
                    <a:pt x="94" y="112"/>
                  </a:cubicBezTo>
                  <a:cubicBezTo>
                    <a:pt x="94" y="118"/>
                    <a:pt x="89" y="123"/>
                    <a:pt x="83" y="123"/>
                  </a:cubicBezTo>
                  <a:close/>
                  <a:moveTo>
                    <a:pt x="259" y="125"/>
                  </a:moveTo>
                  <a:cubicBezTo>
                    <a:pt x="280" y="125"/>
                    <a:pt x="298" y="142"/>
                    <a:pt x="298" y="164"/>
                  </a:cubicBezTo>
                  <a:cubicBezTo>
                    <a:pt x="298" y="186"/>
                    <a:pt x="280" y="204"/>
                    <a:pt x="259" y="204"/>
                  </a:cubicBezTo>
                  <a:cubicBezTo>
                    <a:pt x="249" y="204"/>
                    <a:pt x="249" y="204"/>
                    <a:pt x="249" y="204"/>
                  </a:cubicBezTo>
                  <a:cubicBezTo>
                    <a:pt x="249" y="229"/>
                    <a:pt x="249" y="229"/>
                    <a:pt x="249" y="229"/>
                  </a:cubicBezTo>
                  <a:cubicBezTo>
                    <a:pt x="219" y="229"/>
                    <a:pt x="219" y="229"/>
                    <a:pt x="219" y="229"/>
                  </a:cubicBezTo>
                  <a:cubicBezTo>
                    <a:pt x="219" y="204"/>
                    <a:pt x="219" y="204"/>
                    <a:pt x="219" y="204"/>
                  </a:cubicBezTo>
                  <a:cubicBezTo>
                    <a:pt x="209" y="204"/>
                    <a:pt x="209" y="204"/>
                    <a:pt x="209" y="204"/>
                  </a:cubicBezTo>
                  <a:cubicBezTo>
                    <a:pt x="187" y="204"/>
                    <a:pt x="169" y="186"/>
                    <a:pt x="169" y="164"/>
                  </a:cubicBezTo>
                  <a:cubicBezTo>
                    <a:pt x="199" y="164"/>
                    <a:pt x="199" y="164"/>
                    <a:pt x="199" y="164"/>
                  </a:cubicBezTo>
                  <a:cubicBezTo>
                    <a:pt x="199" y="170"/>
                    <a:pt x="203" y="174"/>
                    <a:pt x="209" y="174"/>
                  </a:cubicBezTo>
                  <a:cubicBezTo>
                    <a:pt x="219" y="174"/>
                    <a:pt x="219" y="174"/>
                    <a:pt x="219" y="174"/>
                  </a:cubicBezTo>
                  <a:cubicBezTo>
                    <a:pt x="219" y="154"/>
                    <a:pt x="219" y="154"/>
                    <a:pt x="219" y="154"/>
                  </a:cubicBezTo>
                  <a:cubicBezTo>
                    <a:pt x="209" y="154"/>
                    <a:pt x="209" y="154"/>
                    <a:pt x="209" y="154"/>
                  </a:cubicBezTo>
                  <a:cubicBezTo>
                    <a:pt x="187" y="154"/>
                    <a:pt x="169" y="136"/>
                    <a:pt x="169" y="114"/>
                  </a:cubicBezTo>
                  <a:cubicBezTo>
                    <a:pt x="169" y="93"/>
                    <a:pt x="187" y="75"/>
                    <a:pt x="209" y="75"/>
                  </a:cubicBezTo>
                  <a:cubicBezTo>
                    <a:pt x="219" y="75"/>
                    <a:pt x="219" y="75"/>
                    <a:pt x="219" y="75"/>
                  </a:cubicBezTo>
                  <a:cubicBezTo>
                    <a:pt x="219" y="50"/>
                    <a:pt x="219" y="50"/>
                    <a:pt x="219" y="50"/>
                  </a:cubicBezTo>
                  <a:cubicBezTo>
                    <a:pt x="249" y="50"/>
                    <a:pt x="249" y="50"/>
                    <a:pt x="249" y="50"/>
                  </a:cubicBezTo>
                  <a:cubicBezTo>
                    <a:pt x="249" y="75"/>
                    <a:pt x="249" y="75"/>
                    <a:pt x="249" y="75"/>
                  </a:cubicBezTo>
                  <a:cubicBezTo>
                    <a:pt x="259" y="75"/>
                    <a:pt x="259" y="75"/>
                    <a:pt x="259" y="75"/>
                  </a:cubicBezTo>
                  <a:cubicBezTo>
                    <a:pt x="280" y="75"/>
                    <a:pt x="298" y="93"/>
                    <a:pt x="298" y="114"/>
                  </a:cubicBezTo>
                  <a:cubicBezTo>
                    <a:pt x="269" y="114"/>
                    <a:pt x="269" y="114"/>
                    <a:pt x="269" y="114"/>
                  </a:cubicBezTo>
                  <a:cubicBezTo>
                    <a:pt x="269" y="109"/>
                    <a:pt x="264" y="104"/>
                    <a:pt x="259" y="104"/>
                  </a:cubicBezTo>
                  <a:cubicBezTo>
                    <a:pt x="249" y="104"/>
                    <a:pt x="249" y="104"/>
                    <a:pt x="249" y="104"/>
                  </a:cubicBezTo>
                  <a:cubicBezTo>
                    <a:pt x="249" y="125"/>
                    <a:pt x="249" y="125"/>
                    <a:pt x="249" y="125"/>
                  </a:cubicBezTo>
                  <a:lnTo>
                    <a:pt x="259" y="125"/>
                  </a:lnTo>
                  <a:close/>
                  <a:moveTo>
                    <a:pt x="396" y="85"/>
                  </a:moveTo>
                  <a:cubicBezTo>
                    <a:pt x="396" y="87"/>
                    <a:pt x="396" y="88"/>
                    <a:pt x="395" y="90"/>
                  </a:cubicBezTo>
                  <a:cubicBezTo>
                    <a:pt x="394" y="88"/>
                    <a:pt x="392" y="86"/>
                    <a:pt x="391" y="84"/>
                  </a:cubicBezTo>
                  <a:cubicBezTo>
                    <a:pt x="389" y="82"/>
                    <a:pt x="387" y="80"/>
                    <a:pt x="386" y="78"/>
                  </a:cubicBezTo>
                  <a:cubicBezTo>
                    <a:pt x="387" y="78"/>
                    <a:pt x="388" y="78"/>
                    <a:pt x="389" y="78"/>
                  </a:cubicBezTo>
                  <a:cubicBezTo>
                    <a:pt x="390" y="78"/>
                    <a:pt x="390" y="78"/>
                    <a:pt x="391" y="78"/>
                  </a:cubicBezTo>
                  <a:cubicBezTo>
                    <a:pt x="394" y="79"/>
                    <a:pt x="396" y="79"/>
                    <a:pt x="398" y="81"/>
                  </a:cubicBezTo>
                  <a:cubicBezTo>
                    <a:pt x="398" y="81"/>
                    <a:pt x="398" y="81"/>
                    <a:pt x="398" y="81"/>
                  </a:cubicBezTo>
                  <a:cubicBezTo>
                    <a:pt x="397" y="82"/>
                    <a:pt x="397" y="84"/>
                    <a:pt x="396" y="85"/>
                  </a:cubicBezTo>
                  <a:close/>
                  <a:moveTo>
                    <a:pt x="408" y="109"/>
                  </a:moveTo>
                  <a:cubicBezTo>
                    <a:pt x="408" y="109"/>
                    <a:pt x="408" y="109"/>
                    <a:pt x="408" y="109"/>
                  </a:cubicBezTo>
                  <a:cubicBezTo>
                    <a:pt x="407" y="108"/>
                    <a:pt x="406" y="107"/>
                    <a:pt x="406" y="106"/>
                  </a:cubicBezTo>
                  <a:cubicBezTo>
                    <a:pt x="405" y="104"/>
                    <a:pt x="404" y="103"/>
                    <a:pt x="403" y="101"/>
                  </a:cubicBezTo>
                  <a:cubicBezTo>
                    <a:pt x="403" y="97"/>
                    <a:pt x="404" y="94"/>
                    <a:pt x="404" y="91"/>
                  </a:cubicBezTo>
                  <a:cubicBezTo>
                    <a:pt x="404" y="90"/>
                    <a:pt x="405" y="89"/>
                    <a:pt x="405" y="88"/>
                  </a:cubicBezTo>
                  <a:cubicBezTo>
                    <a:pt x="406" y="89"/>
                    <a:pt x="406" y="90"/>
                    <a:pt x="407" y="91"/>
                  </a:cubicBezTo>
                  <a:cubicBezTo>
                    <a:pt x="408" y="94"/>
                    <a:pt x="409" y="98"/>
                    <a:pt x="409" y="102"/>
                  </a:cubicBezTo>
                  <a:cubicBezTo>
                    <a:pt x="409" y="105"/>
                    <a:pt x="408" y="107"/>
                    <a:pt x="408"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p:cNvSpPr txBox="1"/>
          <p:nvPr/>
        </p:nvSpPr>
        <p:spPr>
          <a:xfrm>
            <a:off x="2226151" y="3540707"/>
            <a:ext cx="3666930" cy="584775"/>
          </a:xfrm>
          <a:prstGeom prst="rect">
            <a:avLst/>
          </a:prstGeom>
          <a:noFill/>
        </p:spPr>
        <p:txBody>
          <a:bodyPr wrap="square" rtlCol="0">
            <a:spAutoFit/>
          </a:bodyPr>
          <a:lstStyle/>
          <a:p>
            <a:r>
              <a:rPr lang="en-US" sz="3200" dirty="0" smtClean="0"/>
              <a:t>FINANCIAL SECURITY</a:t>
            </a:r>
            <a:endParaRPr lang="en-US" sz="3200" dirty="0"/>
          </a:p>
        </p:txBody>
      </p:sp>
      <p:sp>
        <p:nvSpPr>
          <p:cNvPr id="31" name="Freeform 76" descr="icon depicting community, a group of houses surrounding a garden."/>
          <p:cNvSpPr>
            <a:spLocks noEditPoints="1"/>
          </p:cNvSpPr>
          <p:nvPr/>
        </p:nvSpPr>
        <p:spPr bwMode="auto">
          <a:xfrm>
            <a:off x="1394304" y="4529980"/>
            <a:ext cx="725482" cy="627663"/>
          </a:xfrm>
          <a:custGeom>
            <a:avLst/>
            <a:gdLst>
              <a:gd name="T0" fmla="*/ 22 w 432"/>
              <a:gd name="T1" fmla="*/ 58 h 433"/>
              <a:gd name="T2" fmla="*/ 45 w 432"/>
              <a:gd name="T3" fmla="*/ 81 h 433"/>
              <a:gd name="T4" fmla="*/ 54 w 432"/>
              <a:gd name="T5" fmla="*/ 5 h 433"/>
              <a:gd name="T6" fmla="*/ 68 w 432"/>
              <a:gd name="T7" fmla="*/ 13 h 433"/>
              <a:gd name="T8" fmla="*/ 147 w 432"/>
              <a:gd name="T9" fmla="*/ 47 h 433"/>
              <a:gd name="T10" fmla="*/ 204 w 432"/>
              <a:gd name="T11" fmla="*/ 81 h 433"/>
              <a:gd name="T12" fmla="*/ 113 w 432"/>
              <a:gd name="T13" fmla="*/ 47 h 433"/>
              <a:gd name="T14" fmla="*/ 182 w 432"/>
              <a:gd name="T15" fmla="*/ 13 h 433"/>
              <a:gd name="T16" fmla="*/ 0 w 432"/>
              <a:gd name="T17" fmla="*/ 160 h 433"/>
              <a:gd name="T18" fmla="*/ 45 w 432"/>
              <a:gd name="T19" fmla="*/ 169 h 433"/>
              <a:gd name="T20" fmla="*/ 91 w 432"/>
              <a:gd name="T21" fmla="*/ 160 h 433"/>
              <a:gd name="T22" fmla="*/ 91 w 432"/>
              <a:gd name="T23" fmla="*/ 126 h 433"/>
              <a:gd name="T24" fmla="*/ 345 w 432"/>
              <a:gd name="T25" fmla="*/ 152 h 433"/>
              <a:gd name="T26" fmla="*/ 375 w 432"/>
              <a:gd name="T27" fmla="*/ 160 h 433"/>
              <a:gd name="T28" fmla="*/ 432 w 432"/>
              <a:gd name="T29" fmla="*/ 160 h 433"/>
              <a:gd name="T30" fmla="*/ 432 w 432"/>
              <a:gd name="T31" fmla="*/ 126 h 433"/>
              <a:gd name="T32" fmla="*/ 250 w 432"/>
              <a:gd name="T33" fmla="*/ 58 h 433"/>
              <a:gd name="T34" fmla="*/ 273 w 432"/>
              <a:gd name="T35" fmla="*/ 81 h 433"/>
              <a:gd name="T36" fmla="*/ 281 w 432"/>
              <a:gd name="T37" fmla="*/ 5 h 433"/>
              <a:gd name="T38" fmla="*/ 295 w 432"/>
              <a:gd name="T39" fmla="*/ 69 h 433"/>
              <a:gd name="T40" fmla="*/ 428 w 432"/>
              <a:gd name="T41" fmla="*/ 38 h 433"/>
              <a:gd name="T42" fmla="*/ 363 w 432"/>
              <a:gd name="T43" fmla="*/ 58 h 433"/>
              <a:gd name="T44" fmla="*/ 386 w 432"/>
              <a:gd name="T45" fmla="*/ 81 h 433"/>
              <a:gd name="T46" fmla="*/ 409 w 432"/>
              <a:gd name="T47" fmla="*/ 69 h 433"/>
              <a:gd name="T48" fmla="*/ 420 w 432"/>
              <a:gd name="T49" fmla="*/ 1 h 433"/>
              <a:gd name="T50" fmla="*/ 22 w 432"/>
              <a:gd name="T51" fmla="*/ 308 h 433"/>
              <a:gd name="T52" fmla="*/ 45 w 432"/>
              <a:gd name="T53" fmla="*/ 308 h 433"/>
              <a:gd name="T54" fmla="*/ 68 w 432"/>
              <a:gd name="T55" fmla="*/ 297 h 433"/>
              <a:gd name="T56" fmla="*/ 79 w 432"/>
              <a:gd name="T57" fmla="*/ 229 h 433"/>
              <a:gd name="T58" fmla="*/ 22 w 432"/>
              <a:gd name="T59" fmla="*/ 422 h 433"/>
              <a:gd name="T60" fmla="*/ 45 w 432"/>
              <a:gd name="T61" fmla="*/ 422 h 433"/>
              <a:gd name="T62" fmla="*/ 68 w 432"/>
              <a:gd name="T63" fmla="*/ 410 h 433"/>
              <a:gd name="T64" fmla="*/ 79 w 432"/>
              <a:gd name="T65" fmla="*/ 342 h 433"/>
              <a:gd name="T66" fmla="*/ 136 w 432"/>
              <a:gd name="T67" fmla="*/ 422 h 433"/>
              <a:gd name="T68" fmla="*/ 159 w 432"/>
              <a:gd name="T69" fmla="*/ 422 h 433"/>
              <a:gd name="T70" fmla="*/ 167 w 432"/>
              <a:gd name="T71" fmla="*/ 346 h 433"/>
              <a:gd name="T72" fmla="*/ 182 w 432"/>
              <a:gd name="T73" fmla="*/ 354 h 433"/>
              <a:gd name="T74" fmla="*/ 238 w 432"/>
              <a:gd name="T75" fmla="*/ 433 h 433"/>
              <a:gd name="T76" fmla="*/ 273 w 432"/>
              <a:gd name="T77" fmla="*/ 396 h 433"/>
              <a:gd name="T78" fmla="*/ 318 w 432"/>
              <a:gd name="T79" fmla="*/ 388 h 433"/>
              <a:gd name="T80" fmla="*/ 318 w 432"/>
              <a:gd name="T81" fmla="*/ 354 h 433"/>
              <a:gd name="T82" fmla="*/ 345 w 432"/>
              <a:gd name="T83" fmla="*/ 379 h 433"/>
              <a:gd name="T84" fmla="*/ 375 w 432"/>
              <a:gd name="T85" fmla="*/ 388 h 433"/>
              <a:gd name="T86" fmla="*/ 432 w 432"/>
              <a:gd name="T87" fmla="*/ 388 h 433"/>
              <a:gd name="T88" fmla="*/ 432 w 432"/>
              <a:gd name="T89" fmla="*/ 354 h 433"/>
              <a:gd name="T90" fmla="*/ 345 w 432"/>
              <a:gd name="T91" fmla="*/ 265 h 433"/>
              <a:gd name="T92" fmla="*/ 375 w 432"/>
              <a:gd name="T93" fmla="*/ 274 h 433"/>
              <a:gd name="T94" fmla="*/ 432 w 432"/>
              <a:gd name="T95" fmla="*/ 274 h 433"/>
              <a:gd name="T96" fmla="*/ 432 w 432"/>
              <a:gd name="T97" fmla="*/ 240 h 433"/>
              <a:gd name="T98" fmla="*/ 113 w 432"/>
              <a:gd name="T99" fmla="*/ 303 h 433"/>
              <a:gd name="T100" fmla="*/ 159 w 432"/>
              <a:gd name="T101" fmla="*/ 211 h 433"/>
              <a:gd name="T102" fmla="*/ 136 w 432"/>
              <a:gd name="T103" fmla="*/ 246 h 433"/>
              <a:gd name="T104" fmla="*/ 159 w 432"/>
              <a:gd name="T105" fmla="*/ 143 h 433"/>
              <a:gd name="T106" fmla="*/ 193 w 432"/>
              <a:gd name="T107" fmla="*/ 268 h 433"/>
              <a:gd name="T108" fmla="*/ 193 w 432"/>
              <a:gd name="T109" fmla="*/ 200 h 433"/>
              <a:gd name="T110" fmla="*/ 250 w 432"/>
              <a:gd name="T111" fmla="*/ 177 h 433"/>
              <a:gd name="T112" fmla="*/ 227 w 432"/>
              <a:gd name="T113" fmla="*/ 280 h 433"/>
              <a:gd name="T114" fmla="*/ 227 w 432"/>
              <a:gd name="T115" fmla="*/ 143 h 433"/>
              <a:gd name="T116" fmla="*/ 284 w 432"/>
              <a:gd name="T117" fmla="*/ 234 h 433"/>
              <a:gd name="T118" fmla="*/ 284 w 432"/>
              <a:gd name="T119" fmla="*/ 234 h 433"/>
              <a:gd name="T120" fmla="*/ 284 w 432"/>
              <a:gd name="T121" fmla="*/ 16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33">
                <a:moveTo>
                  <a:pt x="54" y="5"/>
                </a:moveTo>
                <a:cubicBezTo>
                  <a:pt x="49" y="0"/>
                  <a:pt x="42" y="0"/>
                  <a:pt x="37" y="5"/>
                </a:cubicBezTo>
                <a:cubicBezTo>
                  <a:pt x="4" y="38"/>
                  <a:pt x="4" y="38"/>
                  <a:pt x="4" y="38"/>
                </a:cubicBezTo>
                <a:cubicBezTo>
                  <a:pt x="1" y="40"/>
                  <a:pt x="0" y="43"/>
                  <a:pt x="0" y="47"/>
                </a:cubicBezTo>
                <a:cubicBezTo>
                  <a:pt x="0" y="81"/>
                  <a:pt x="0" y="81"/>
                  <a:pt x="0" y="81"/>
                </a:cubicBezTo>
                <a:cubicBezTo>
                  <a:pt x="0" y="87"/>
                  <a:pt x="5" y="92"/>
                  <a:pt x="11" y="92"/>
                </a:cubicBezTo>
                <a:cubicBezTo>
                  <a:pt x="17" y="92"/>
                  <a:pt x="22" y="87"/>
                  <a:pt x="22" y="81"/>
                </a:cubicBezTo>
                <a:cubicBezTo>
                  <a:pt x="22" y="58"/>
                  <a:pt x="22" y="58"/>
                  <a:pt x="22" y="58"/>
                </a:cubicBezTo>
                <a:cubicBezTo>
                  <a:pt x="22" y="55"/>
                  <a:pt x="22" y="55"/>
                  <a:pt x="22" y="55"/>
                </a:cubicBezTo>
                <a:cubicBezTo>
                  <a:pt x="23" y="55"/>
                  <a:pt x="23" y="55"/>
                  <a:pt x="23" y="55"/>
                </a:cubicBezTo>
                <a:cubicBezTo>
                  <a:pt x="24" y="50"/>
                  <a:pt x="29" y="47"/>
                  <a:pt x="34" y="47"/>
                </a:cubicBezTo>
                <a:cubicBezTo>
                  <a:pt x="39" y="47"/>
                  <a:pt x="43" y="50"/>
                  <a:pt x="45" y="55"/>
                </a:cubicBezTo>
                <a:cubicBezTo>
                  <a:pt x="45" y="55"/>
                  <a:pt x="45" y="55"/>
                  <a:pt x="45" y="55"/>
                </a:cubicBezTo>
                <a:cubicBezTo>
                  <a:pt x="45" y="58"/>
                  <a:pt x="45" y="58"/>
                  <a:pt x="45" y="58"/>
                </a:cubicBezTo>
                <a:cubicBezTo>
                  <a:pt x="45" y="81"/>
                  <a:pt x="45" y="81"/>
                  <a:pt x="45" y="81"/>
                </a:cubicBezTo>
                <a:cubicBezTo>
                  <a:pt x="45" y="81"/>
                  <a:pt x="45" y="81"/>
                  <a:pt x="45" y="81"/>
                </a:cubicBezTo>
                <a:cubicBezTo>
                  <a:pt x="45" y="87"/>
                  <a:pt x="50" y="92"/>
                  <a:pt x="57" y="92"/>
                </a:cubicBezTo>
                <a:cubicBezTo>
                  <a:pt x="79" y="92"/>
                  <a:pt x="79" y="92"/>
                  <a:pt x="79" y="92"/>
                </a:cubicBezTo>
                <a:cubicBezTo>
                  <a:pt x="86" y="92"/>
                  <a:pt x="91" y="87"/>
                  <a:pt x="91" y="81"/>
                </a:cubicBezTo>
                <a:cubicBezTo>
                  <a:pt x="91" y="81"/>
                  <a:pt x="91" y="81"/>
                  <a:pt x="91" y="81"/>
                </a:cubicBezTo>
                <a:cubicBezTo>
                  <a:pt x="91" y="47"/>
                  <a:pt x="91" y="47"/>
                  <a:pt x="91" y="47"/>
                </a:cubicBezTo>
                <a:cubicBezTo>
                  <a:pt x="91" y="47"/>
                  <a:pt x="91" y="47"/>
                  <a:pt x="91" y="47"/>
                </a:cubicBezTo>
                <a:cubicBezTo>
                  <a:pt x="91" y="44"/>
                  <a:pt x="90" y="41"/>
                  <a:pt x="87" y="38"/>
                </a:cubicBezTo>
                <a:lnTo>
                  <a:pt x="54" y="5"/>
                </a:lnTo>
                <a:close/>
                <a:moveTo>
                  <a:pt x="68" y="69"/>
                </a:moveTo>
                <a:cubicBezTo>
                  <a:pt x="62" y="69"/>
                  <a:pt x="57" y="64"/>
                  <a:pt x="57" y="58"/>
                </a:cubicBezTo>
                <a:cubicBezTo>
                  <a:pt x="57" y="52"/>
                  <a:pt x="62" y="47"/>
                  <a:pt x="68" y="47"/>
                </a:cubicBezTo>
                <a:cubicBezTo>
                  <a:pt x="74" y="47"/>
                  <a:pt x="79" y="52"/>
                  <a:pt x="79" y="58"/>
                </a:cubicBezTo>
                <a:cubicBezTo>
                  <a:pt x="79" y="64"/>
                  <a:pt x="74" y="69"/>
                  <a:pt x="68" y="69"/>
                </a:cubicBezTo>
                <a:close/>
                <a:moveTo>
                  <a:pt x="91" y="13"/>
                </a:moveTo>
                <a:cubicBezTo>
                  <a:pt x="91" y="19"/>
                  <a:pt x="86" y="24"/>
                  <a:pt x="79" y="24"/>
                </a:cubicBezTo>
                <a:cubicBezTo>
                  <a:pt x="73" y="24"/>
                  <a:pt x="68" y="19"/>
                  <a:pt x="68" y="13"/>
                </a:cubicBezTo>
                <a:cubicBezTo>
                  <a:pt x="68" y="6"/>
                  <a:pt x="73" y="1"/>
                  <a:pt x="79" y="1"/>
                </a:cubicBezTo>
                <a:cubicBezTo>
                  <a:pt x="86" y="1"/>
                  <a:pt x="91" y="6"/>
                  <a:pt x="91" y="13"/>
                </a:cubicBezTo>
                <a:close/>
                <a:moveTo>
                  <a:pt x="125" y="92"/>
                </a:moveTo>
                <a:cubicBezTo>
                  <a:pt x="131" y="92"/>
                  <a:pt x="136" y="87"/>
                  <a:pt x="136" y="81"/>
                </a:cubicBezTo>
                <a:cubicBezTo>
                  <a:pt x="136" y="58"/>
                  <a:pt x="136" y="58"/>
                  <a:pt x="136" y="58"/>
                </a:cubicBezTo>
                <a:cubicBezTo>
                  <a:pt x="136" y="55"/>
                  <a:pt x="136" y="55"/>
                  <a:pt x="136" y="55"/>
                </a:cubicBezTo>
                <a:cubicBezTo>
                  <a:pt x="137" y="55"/>
                  <a:pt x="137" y="55"/>
                  <a:pt x="137" y="55"/>
                </a:cubicBezTo>
                <a:cubicBezTo>
                  <a:pt x="138" y="50"/>
                  <a:pt x="142" y="47"/>
                  <a:pt x="147" y="47"/>
                </a:cubicBezTo>
                <a:cubicBezTo>
                  <a:pt x="153" y="47"/>
                  <a:pt x="157" y="50"/>
                  <a:pt x="158" y="55"/>
                </a:cubicBezTo>
                <a:cubicBezTo>
                  <a:pt x="159" y="55"/>
                  <a:pt x="159" y="55"/>
                  <a:pt x="159" y="55"/>
                </a:cubicBezTo>
                <a:cubicBezTo>
                  <a:pt x="159" y="58"/>
                  <a:pt x="159" y="58"/>
                  <a:pt x="159" y="58"/>
                </a:cubicBezTo>
                <a:cubicBezTo>
                  <a:pt x="159" y="81"/>
                  <a:pt x="159" y="81"/>
                  <a:pt x="159" y="81"/>
                </a:cubicBezTo>
                <a:cubicBezTo>
                  <a:pt x="159" y="81"/>
                  <a:pt x="159" y="81"/>
                  <a:pt x="159" y="81"/>
                </a:cubicBezTo>
                <a:cubicBezTo>
                  <a:pt x="159" y="87"/>
                  <a:pt x="164" y="92"/>
                  <a:pt x="170" y="92"/>
                </a:cubicBezTo>
                <a:cubicBezTo>
                  <a:pt x="193" y="92"/>
                  <a:pt x="193" y="92"/>
                  <a:pt x="193" y="92"/>
                </a:cubicBezTo>
                <a:cubicBezTo>
                  <a:pt x="199" y="92"/>
                  <a:pt x="204" y="87"/>
                  <a:pt x="204" y="81"/>
                </a:cubicBezTo>
                <a:cubicBezTo>
                  <a:pt x="204" y="81"/>
                  <a:pt x="204" y="81"/>
                  <a:pt x="204" y="81"/>
                </a:cubicBezTo>
                <a:cubicBezTo>
                  <a:pt x="204" y="47"/>
                  <a:pt x="204" y="47"/>
                  <a:pt x="204" y="47"/>
                </a:cubicBezTo>
                <a:cubicBezTo>
                  <a:pt x="204" y="47"/>
                  <a:pt x="204" y="47"/>
                  <a:pt x="204" y="47"/>
                </a:cubicBezTo>
                <a:cubicBezTo>
                  <a:pt x="204" y="44"/>
                  <a:pt x="203" y="41"/>
                  <a:pt x="201" y="38"/>
                </a:cubicBezTo>
                <a:cubicBezTo>
                  <a:pt x="167" y="5"/>
                  <a:pt x="167" y="5"/>
                  <a:pt x="167" y="5"/>
                </a:cubicBezTo>
                <a:cubicBezTo>
                  <a:pt x="163" y="0"/>
                  <a:pt x="155" y="0"/>
                  <a:pt x="151" y="5"/>
                </a:cubicBezTo>
                <a:cubicBezTo>
                  <a:pt x="118" y="38"/>
                  <a:pt x="118" y="38"/>
                  <a:pt x="118" y="38"/>
                </a:cubicBezTo>
                <a:cubicBezTo>
                  <a:pt x="115" y="40"/>
                  <a:pt x="113" y="43"/>
                  <a:pt x="113" y="47"/>
                </a:cubicBezTo>
                <a:cubicBezTo>
                  <a:pt x="113" y="81"/>
                  <a:pt x="113" y="81"/>
                  <a:pt x="113" y="81"/>
                </a:cubicBezTo>
                <a:cubicBezTo>
                  <a:pt x="113" y="87"/>
                  <a:pt x="119" y="92"/>
                  <a:pt x="125" y="92"/>
                </a:cubicBezTo>
                <a:close/>
                <a:moveTo>
                  <a:pt x="182" y="47"/>
                </a:moveTo>
                <a:cubicBezTo>
                  <a:pt x="188" y="47"/>
                  <a:pt x="193" y="52"/>
                  <a:pt x="193" y="58"/>
                </a:cubicBezTo>
                <a:cubicBezTo>
                  <a:pt x="193" y="64"/>
                  <a:pt x="188" y="69"/>
                  <a:pt x="182" y="69"/>
                </a:cubicBezTo>
                <a:cubicBezTo>
                  <a:pt x="175" y="69"/>
                  <a:pt x="170" y="64"/>
                  <a:pt x="170" y="58"/>
                </a:cubicBezTo>
                <a:cubicBezTo>
                  <a:pt x="170" y="52"/>
                  <a:pt x="175" y="47"/>
                  <a:pt x="182" y="47"/>
                </a:cubicBezTo>
                <a:close/>
                <a:moveTo>
                  <a:pt x="182" y="13"/>
                </a:moveTo>
                <a:cubicBezTo>
                  <a:pt x="182" y="6"/>
                  <a:pt x="187" y="1"/>
                  <a:pt x="193" y="1"/>
                </a:cubicBezTo>
                <a:cubicBezTo>
                  <a:pt x="199" y="1"/>
                  <a:pt x="204" y="6"/>
                  <a:pt x="204" y="13"/>
                </a:cubicBezTo>
                <a:cubicBezTo>
                  <a:pt x="204" y="19"/>
                  <a:pt x="199" y="24"/>
                  <a:pt x="193" y="24"/>
                </a:cubicBezTo>
                <a:cubicBezTo>
                  <a:pt x="187" y="24"/>
                  <a:pt x="182" y="19"/>
                  <a:pt x="182" y="13"/>
                </a:cubicBezTo>
                <a:close/>
                <a:moveTo>
                  <a:pt x="54" y="118"/>
                </a:moveTo>
                <a:cubicBezTo>
                  <a:pt x="49" y="114"/>
                  <a:pt x="42" y="114"/>
                  <a:pt x="37" y="118"/>
                </a:cubicBezTo>
                <a:cubicBezTo>
                  <a:pt x="4" y="152"/>
                  <a:pt x="4" y="152"/>
                  <a:pt x="4" y="152"/>
                </a:cubicBezTo>
                <a:cubicBezTo>
                  <a:pt x="1" y="154"/>
                  <a:pt x="0" y="157"/>
                  <a:pt x="0" y="160"/>
                </a:cubicBezTo>
                <a:cubicBezTo>
                  <a:pt x="0" y="194"/>
                  <a:pt x="0" y="194"/>
                  <a:pt x="0" y="194"/>
                </a:cubicBezTo>
                <a:cubicBezTo>
                  <a:pt x="0" y="201"/>
                  <a:pt x="5" y="206"/>
                  <a:pt x="11" y="206"/>
                </a:cubicBezTo>
                <a:cubicBezTo>
                  <a:pt x="17" y="206"/>
                  <a:pt x="22" y="201"/>
                  <a:pt x="22" y="194"/>
                </a:cubicBezTo>
                <a:cubicBezTo>
                  <a:pt x="22" y="172"/>
                  <a:pt x="22" y="172"/>
                  <a:pt x="22" y="172"/>
                </a:cubicBezTo>
                <a:cubicBezTo>
                  <a:pt x="22" y="169"/>
                  <a:pt x="22" y="169"/>
                  <a:pt x="22" y="169"/>
                </a:cubicBezTo>
                <a:cubicBezTo>
                  <a:pt x="23" y="169"/>
                  <a:pt x="23" y="169"/>
                  <a:pt x="23" y="169"/>
                </a:cubicBezTo>
                <a:cubicBezTo>
                  <a:pt x="24" y="164"/>
                  <a:pt x="29" y="160"/>
                  <a:pt x="34" y="160"/>
                </a:cubicBezTo>
                <a:cubicBezTo>
                  <a:pt x="39" y="160"/>
                  <a:pt x="43" y="164"/>
                  <a:pt x="45" y="169"/>
                </a:cubicBezTo>
                <a:cubicBezTo>
                  <a:pt x="45" y="169"/>
                  <a:pt x="45" y="169"/>
                  <a:pt x="45" y="169"/>
                </a:cubicBezTo>
                <a:cubicBezTo>
                  <a:pt x="45" y="172"/>
                  <a:pt x="45" y="172"/>
                  <a:pt x="45" y="172"/>
                </a:cubicBezTo>
                <a:cubicBezTo>
                  <a:pt x="45" y="194"/>
                  <a:pt x="45" y="194"/>
                  <a:pt x="45" y="194"/>
                </a:cubicBezTo>
                <a:cubicBezTo>
                  <a:pt x="45" y="201"/>
                  <a:pt x="50" y="206"/>
                  <a:pt x="57" y="206"/>
                </a:cubicBezTo>
                <a:cubicBezTo>
                  <a:pt x="79" y="206"/>
                  <a:pt x="79" y="206"/>
                  <a:pt x="79" y="206"/>
                </a:cubicBezTo>
                <a:cubicBezTo>
                  <a:pt x="86" y="206"/>
                  <a:pt x="91" y="201"/>
                  <a:pt x="91" y="194"/>
                </a:cubicBezTo>
                <a:cubicBezTo>
                  <a:pt x="91" y="160"/>
                  <a:pt x="91" y="160"/>
                  <a:pt x="91" y="160"/>
                </a:cubicBezTo>
                <a:cubicBezTo>
                  <a:pt x="91" y="160"/>
                  <a:pt x="91" y="160"/>
                  <a:pt x="91" y="160"/>
                </a:cubicBezTo>
                <a:cubicBezTo>
                  <a:pt x="91" y="157"/>
                  <a:pt x="90" y="154"/>
                  <a:pt x="87" y="152"/>
                </a:cubicBezTo>
                <a:lnTo>
                  <a:pt x="54" y="118"/>
                </a:lnTo>
                <a:close/>
                <a:moveTo>
                  <a:pt x="68" y="183"/>
                </a:moveTo>
                <a:cubicBezTo>
                  <a:pt x="62" y="183"/>
                  <a:pt x="57" y="178"/>
                  <a:pt x="57" y="172"/>
                </a:cubicBezTo>
                <a:cubicBezTo>
                  <a:pt x="57" y="165"/>
                  <a:pt x="62" y="160"/>
                  <a:pt x="68" y="160"/>
                </a:cubicBezTo>
                <a:cubicBezTo>
                  <a:pt x="74" y="160"/>
                  <a:pt x="79" y="165"/>
                  <a:pt x="79" y="172"/>
                </a:cubicBezTo>
                <a:cubicBezTo>
                  <a:pt x="79" y="178"/>
                  <a:pt x="74" y="183"/>
                  <a:pt x="68" y="183"/>
                </a:cubicBezTo>
                <a:close/>
                <a:moveTo>
                  <a:pt x="91" y="126"/>
                </a:moveTo>
                <a:cubicBezTo>
                  <a:pt x="91" y="133"/>
                  <a:pt x="86" y="138"/>
                  <a:pt x="79" y="138"/>
                </a:cubicBezTo>
                <a:cubicBezTo>
                  <a:pt x="73" y="138"/>
                  <a:pt x="68" y="133"/>
                  <a:pt x="68" y="126"/>
                </a:cubicBezTo>
                <a:cubicBezTo>
                  <a:pt x="68" y="120"/>
                  <a:pt x="73" y="115"/>
                  <a:pt x="79" y="115"/>
                </a:cubicBezTo>
                <a:cubicBezTo>
                  <a:pt x="86" y="115"/>
                  <a:pt x="91" y="120"/>
                  <a:pt x="91" y="126"/>
                </a:cubicBezTo>
                <a:close/>
                <a:moveTo>
                  <a:pt x="428" y="152"/>
                </a:moveTo>
                <a:cubicBezTo>
                  <a:pt x="395" y="118"/>
                  <a:pt x="395" y="118"/>
                  <a:pt x="395" y="118"/>
                </a:cubicBezTo>
                <a:cubicBezTo>
                  <a:pt x="390" y="114"/>
                  <a:pt x="383" y="114"/>
                  <a:pt x="378" y="118"/>
                </a:cubicBezTo>
                <a:cubicBezTo>
                  <a:pt x="345" y="152"/>
                  <a:pt x="345" y="152"/>
                  <a:pt x="345" y="152"/>
                </a:cubicBezTo>
                <a:cubicBezTo>
                  <a:pt x="342" y="154"/>
                  <a:pt x="341" y="157"/>
                  <a:pt x="341" y="160"/>
                </a:cubicBezTo>
                <a:cubicBezTo>
                  <a:pt x="341" y="194"/>
                  <a:pt x="341" y="194"/>
                  <a:pt x="341" y="194"/>
                </a:cubicBezTo>
                <a:cubicBezTo>
                  <a:pt x="341" y="201"/>
                  <a:pt x="346" y="206"/>
                  <a:pt x="352" y="206"/>
                </a:cubicBezTo>
                <a:cubicBezTo>
                  <a:pt x="358" y="206"/>
                  <a:pt x="363" y="201"/>
                  <a:pt x="363" y="194"/>
                </a:cubicBezTo>
                <a:cubicBezTo>
                  <a:pt x="363" y="172"/>
                  <a:pt x="363" y="172"/>
                  <a:pt x="363" y="172"/>
                </a:cubicBezTo>
                <a:cubicBezTo>
                  <a:pt x="363" y="169"/>
                  <a:pt x="363" y="169"/>
                  <a:pt x="363" y="169"/>
                </a:cubicBezTo>
                <a:cubicBezTo>
                  <a:pt x="364" y="169"/>
                  <a:pt x="364" y="169"/>
                  <a:pt x="364" y="169"/>
                </a:cubicBezTo>
                <a:cubicBezTo>
                  <a:pt x="365" y="164"/>
                  <a:pt x="370" y="160"/>
                  <a:pt x="375" y="160"/>
                </a:cubicBezTo>
                <a:cubicBezTo>
                  <a:pt x="380" y="160"/>
                  <a:pt x="384" y="164"/>
                  <a:pt x="386" y="169"/>
                </a:cubicBezTo>
                <a:cubicBezTo>
                  <a:pt x="386" y="169"/>
                  <a:pt x="386" y="169"/>
                  <a:pt x="386" y="169"/>
                </a:cubicBezTo>
                <a:cubicBezTo>
                  <a:pt x="386" y="172"/>
                  <a:pt x="386" y="172"/>
                  <a:pt x="386" y="172"/>
                </a:cubicBezTo>
                <a:cubicBezTo>
                  <a:pt x="386" y="194"/>
                  <a:pt x="386" y="194"/>
                  <a:pt x="386" y="194"/>
                </a:cubicBezTo>
                <a:cubicBezTo>
                  <a:pt x="386" y="201"/>
                  <a:pt x="391" y="206"/>
                  <a:pt x="398" y="206"/>
                </a:cubicBezTo>
                <a:cubicBezTo>
                  <a:pt x="420" y="206"/>
                  <a:pt x="420" y="206"/>
                  <a:pt x="420" y="206"/>
                </a:cubicBezTo>
                <a:cubicBezTo>
                  <a:pt x="427" y="206"/>
                  <a:pt x="432" y="201"/>
                  <a:pt x="432" y="194"/>
                </a:cubicBezTo>
                <a:cubicBezTo>
                  <a:pt x="432" y="160"/>
                  <a:pt x="432" y="160"/>
                  <a:pt x="432" y="160"/>
                </a:cubicBezTo>
                <a:cubicBezTo>
                  <a:pt x="432" y="160"/>
                  <a:pt x="432" y="160"/>
                  <a:pt x="432" y="160"/>
                </a:cubicBezTo>
                <a:cubicBezTo>
                  <a:pt x="432" y="157"/>
                  <a:pt x="431" y="154"/>
                  <a:pt x="428" y="152"/>
                </a:cubicBezTo>
                <a:close/>
                <a:moveTo>
                  <a:pt x="409" y="183"/>
                </a:moveTo>
                <a:cubicBezTo>
                  <a:pt x="403" y="183"/>
                  <a:pt x="398" y="178"/>
                  <a:pt x="398" y="172"/>
                </a:cubicBezTo>
                <a:cubicBezTo>
                  <a:pt x="398" y="165"/>
                  <a:pt x="403" y="160"/>
                  <a:pt x="409" y="160"/>
                </a:cubicBezTo>
                <a:cubicBezTo>
                  <a:pt x="415" y="160"/>
                  <a:pt x="420" y="165"/>
                  <a:pt x="420" y="172"/>
                </a:cubicBezTo>
                <a:cubicBezTo>
                  <a:pt x="420" y="178"/>
                  <a:pt x="415" y="183"/>
                  <a:pt x="409" y="183"/>
                </a:cubicBezTo>
                <a:close/>
                <a:moveTo>
                  <a:pt x="432" y="126"/>
                </a:moveTo>
                <a:cubicBezTo>
                  <a:pt x="432" y="133"/>
                  <a:pt x="427" y="138"/>
                  <a:pt x="420" y="138"/>
                </a:cubicBezTo>
                <a:cubicBezTo>
                  <a:pt x="414" y="138"/>
                  <a:pt x="409" y="133"/>
                  <a:pt x="409" y="126"/>
                </a:cubicBezTo>
                <a:cubicBezTo>
                  <a:pt x="409" y="120"/>
                  <a:pt x="414" y="115"/>
                  <a:pt x="420" y="115"/>
                </a:cubicBezTo>
                <a:cubicBezTo>
                  <a:pt x="427" y="115"/>
                  <a:pt x="432" y="120"/>
                  <a:pt x="432" y="126"/>
                </a:cubicBezTo>
                <a:close/>
                <a:moveTo>
                  <a:pt x="238" y="92"/>
                </a:moveTo>
                <a:cubicBezTo>
                  <a:pt x="238" y="92"/>
                  <a:pt x="238" y="92"/>
                  <a:pt x="238" y="92"/>
                </a:cubicBezTo>
                <a:cubicBezTo>
                  <a:pt x="245" y="92"/>
                  <a:pt x="250" y="87"/>
                  <a:pt x="250" y="81"/>
                </a:cubicBezTo>
                <a:cubicBezTo>
                  <a:pt x="250" y="58"/>
                  <a:pt x="250" y="58"/>
                  <a:pt x="250" y="58"/>
                </a:cubicBezTo>
                <a:cubicBezTo>
                  <a:pt x="250" y="55"/>
                  <a:pt x="250" y="55"/>
                  <a:pt x="250" y="55"/>
                </a:cubicBezTo>
                <a:cubicBezTo>
                  <a:pt x="250" y="55"/>
                  <a:pt x="250" y="55"/>
                  <a:pt x="250" y="55"/>
                </a:cubicBezTo>
                <a:cubicBezTo>
                  <a:pt x="252" y="50"/>
                  <a:pt x="256" y="47"/>
                  <a:pt x="261" y="47"/>
                </a:cubicBezTo>
                <a:cubicBezTo>
                  <a:pt x="266" y="47"/>
                  <a:pt x="271" y="50"/>
                  <a:pt x="272" y="55"/>
                </a:cubicBezTo>
                <a:cubicBezTo>
                  <a:pt x="273" y="55"/>
                  <a:pt x="273" y="55"/>
                  <a:pt x="273" y="55"/>
                </a:cubicBezTo>
                <a:cubicBezTo>
                  <a:pt x="273" y="58"/>
                  <a:pt x="273" y="58"/>
                  <a:pt x="273" y="58"/>
                </a:cubicBezTo>
                <a:cubicBezTo>
                  <a:pt x="273" y="81"/>
                  <a:pt x="273" y="81"/>
                  <a:pt x="273" y="81"/>
                </a:cubicBezTo>
                <a:cubicBezTo>
                  <a:pt x="273" y="81"/>
                  <a:pt x="273" y="81"/>
                  <a:pt x="273" y="81"/>
                </a:cubicBezTo>
                <a:cubicBezTo>
                  <a:pt x="273" y="87"/>
                  <a:pt x="278" y="92"/>
                  <a:pt x="284" y="92"/>
                </a:cubicBezTo>
                <a:cubicBezTo>
                  <a:pt x="307" y="92"/>
                  <a:pt x="307" y="92"/>
                  <a:pt x="307" y="92"/>
                </a:cubicBezTo>
                <a:cubicBezTo>
                  <a:pt x="313" y="92"/>
                  <a:pt x="318" y="87"/>
                  <a:pt x="318" y="81"/>
                </a:cubicBezTo>
                <a:cubicBezTo>
                  <a:pt x="318" y="81"/>
                  <a:pt x="318" y="81"/>
                  <a:pt x="318" y="81"/>
                </a:cubicBezTo>
                <a:cubicBezTo>
                  <a:pt x="318" y="47"/>
                  <a:pt x="318" y="47"/>
                  <a:pt x="318" y="47"/>
                </a:cubicBezTo>
                <a:cubicBezTo>
                  <a:pt x="318" y="47"/>
                  <a:pt x="318" y="47"/>
                  <a:pt x="318" y="47"/>
                </a:cubicBezTo>
                <a:cubicBezTo>
                  <a:pt x="318" y="44"/>
                  <a:pt x="317" y="41"/>
                  <a:pt x="315" y="38"/>
                </a:cubicBezTo>
                <a:cubicBezTo>
                  <a:pt x="281" y="5"/>
                  <a:pt x="281" y="5"/>
                  <a:pt x="281" y="5"/>
                </a:cubicBezTo>
                <a:cubicBezTo>
                  <a:pt x="276" y="0"/>
                  <a:pt x="269" y="0"/>
                  <a:pt x="264" y="5"/>
                </a:cubicBezTo>
                <a:cubicBezTo>
                  <a:pt x="231" y="38"/>
                  <a:pt x="231" y="38"/>
                  <a:pt x="231" y="38"/>
                </a:cubicBezTo>
                <a:cubicBezTo>
                  <a:pt x="229" y="40"/>
                  <a:pt x="227" y="43"/>
                  <a:pt x="227" y="47"/>
                </a:cubicBezTo>
                <a:cubicBezTo>
                  <a:pt x="227" y="81"/>
                  <a:pt x="227" y="81"/>
                  <a:pt x="227" y="81"/>
                </a:cubicBezTo>
                <a:cubicBezTo>
                  <a:pt x="227" y="87"/>
                  <a:pt x="232" y="92"/>
                  <a:pt x="238" y="92"/>
                </a:cubicBezTo>
                <a:close/>
                <a:moveTo>
                  <a:pt x="295" y="47"/>
                </a:moveTo>
                <a:cubicBezTo>
                  <a:pt x="302" y="47"/>
                  <a:pt x="307" y="52"/>
                  <a:pt x="307" y="58"/>
                </a:cubicBezTo>
                <a:cubicBezTo>
                  <a:pt x="307" y="64"/>
                  <a:pt x="302" y="69"/>
                  <a:pt x="295" y="69"/>
                </a:cubicBezTo>
                <a:cubicBezTo>
                  <a:pt x="289" y="69"/>
                  <a:pt x="284" y="64"/>
                  <a:pt x="284" y="58"/>
                </a:cubicBezTo>
                <a:cubicBezTo>
                  <a:pt x="284" y="52"/>
                  <a:pt x="289" y="47"/>
                  <a:pt x="295" y="47"/>
                </a:cubicBezTo>
                <a:close/>
                <a:moveTo>
                  <a:pt x="295" y="13"/>
                </a:moveTo>
                <a:cubicBezTo>
                  <a:pt x="295" y="6"/>
                  <a:pt x="300" y="1"/>
                  <a:pt x="307" y="1"/>
                </a:cubicBezTo>
                <a:cubicBezTo>
                  <a:pt x="313" y="1"/>
                  <a:pt x="318" y="6"/>
                  <a:pt x="318" y="13"/>
                </a:cubicBezTo>
                <a:cubicBezTo>
                  <a:pt x="318" y="19"/>
                  <a:pt x="313" y="24"/>
                  <a:pt x="307" y="24"/>
                </a:cubicBezTo>
                <a:cubicBezTo>
                  <a:pt x="300" y="24"/>
                  <a:pt x="295" y="19"/>
                  <a:pt x="295" y="13"/>
                </a:cubicBezTo>
                <a:close/>
                <a:moveTo>
                  <a:pt x="428" y="38"/>
                </a:moveTo>
                <a:cubicBezTo>
                  <a:pt x="395" y="5"/>
                  <a:pt x="395" y="5"/>
                  <a:pt x="395" y="5"/>
                </a:cubicBezTo>
                <a:cubicBezTo>
                  <a:pt x="390" y="0"/>
                  <a:pt x="383" y="0"/>
                  <a:pt x="378" y="5"/>
                </a:cubicBezTo>
                <a:cubicBezTo>
                  <a:pt x="345" y="38"/>
                  <a:pt x="345" y="38"/>
                  <a:pt x="345" y="38"/>
                </a:cubicBezTo>
                <a:cubicBezTo>
                  <a:pt x="342" y="40"/>
                  <a:pt x="341" y="43"/>
                  <a:pt x="341" y="47"/>
                </a:cubicBezTo>
                <a:cubicBezTo>
                  <a:pt x="341" y="81"/>
                  <a:pt x="341" y="81"/>
                  <a:pt x="341" y="81"/>
                </a:cubicBezTo>
                <a:cubicBezTo>
                  <a:pt x="341" y="87"/>
                  <a:pt x="346" y="92"/>
                  <a:pt x="352" y="92"/>
                </a:cubicBezTo>
                <a:cubicBezTo>
                  <a:pt x="358" y="92"/>
                  <a:pt x="363" y="87"/>
                  <a:pt x="363" y="81"/>
                </a:cubicBezTo>
                <a:cubicBezTo>
                  <a:pt x="363" y="58"/>
                  <a:pt x="363" y="58"/>
                  <a:pt x="363" y="58"/>
                </a:cubicBezTo>
                <a:cubicBezTo>
                  <a:pt x="363" y="55"/>
                  <a:pt x="363" y="55"/>
                  <a:pt x="363" y="55"/>
                </a:cubicBezTo>
                <a:cubicBezTo>
                  <a:pt x="364" y="55"/>
                  <a:pt x="364" y="55"/>
                  <a:pt x="364" y="55"/>
                </a:cubicBezTo>
                <a:cubicBezTo>
                  <a:pt x="365" y="50"/>
                  <a:pt x="370" y="47"/>
                  <a:pt x="375" y="47"/>
                </a:cubicBezTo>
                <a:cubicBezTo>
                  <a:pt x="380" y="47"/>
                  <a:pt x="384" y="50"/>
                  <a:pt x="386" y="55"/>
                </a:cubicBezTo>
                <a:cubicBezTo>
                  <a:pt x="386" y="55"/>
                  <a:pt x="386" y="55"/>
                  <a:pt x="386" y="55"/>
                </a:cubicBezTo>
                <a:cubicBezTo>
                  <a:pt x="386" y="58"/>
                  <a:pt x="386" y="58"/>
                  <a:pt x="386" y="58"/>
                </a:cubicBezTo>
                <a:cubicBezTo>
                  <a:pt x="386" y="81"/>
                  <a:pt x="386" y="81"/>
                  <a:pt x="386" y="81"/>
                </a:cubicBezTo>
                <a:cubicBezTo>
                  <a:pt x="386" y="81"/>
                  <a:pt x="386" y="81"/>
                  <a:pt x="386" y="81"/>
                </a:cubicBezTo>
                <a:cubicBezTo>
                  <a:pt x="386" y="87"/>
                  <a:pt x="391" y="92"/>
                  <a:pt x="398" y="92"/>
                </a:cubicBezTo>
                <a:cubicBezTo>
                  <a:pt x="420" y="92"/>
                  <a:pt x="420" y="92"/>
                  <a:pt x="420" y="92"/>
                </a:cubicBezTo>
                <a:cubicBezTo>
                  <a:pt x="427" y="92"/>
                  <a:pt x="432" y="87"/>
                  <a:pt x="432" y="81"/>
                </a:cubicBezTo>
                <a:cubicBezTo>
                  <a:pt x="432" y="81"/>
                  <a:pt x="432" y="81"/>
                  <a:pt x="432" y="81"/>
                </a:cubicBezTo>
                <a:cubicBezTo>
                  <a:pt x="432" y="47"/>
                  <a:pt x="432" y="47"/>
                  <a:pt x="432" y="47"/>
                </a:cubicBezTo>
                <a:cubicBezTo>
                  <a:pt x="432" y="47"/>
                  <a:pt x="432" y="47"/>
                  <a:pt x="432" y="47"/>
                </a:cubicBezTo>
                <a:cubicBezTo>
                  <a:pt x="432" y="44"/>
                  <a:pt x="431" y="41"/>
                  <a:pt x="428" y="38"/>
                </a:cubicBezTo>
                <a:close/>
                <a:moveTo>
                  <a:pt x="409" y="69"/>
                </a:moveTo>
                <a:cubicBezTo>
                  <a:pt x="403" y="69"/>
                  <a:pt x="398" y="64"/>
                  <a:pt x="398" y="58"/>
                </a:cubicBezTo>
                <a:cubicBezTo>
                  <a:pt x="398" y="52"/>
                  <a:pt x="403" y="47"/>
                  <a:pt x="409" y="47"/>
                </a:cubicBezTo>
                <a:cubicBezTo>
                  <a:pt x="415" y="47"/>
                  <a:pt x="420" y="52"/>
                  <a:pt x="420" y="58"/>
                </a:cubicBezTo>
                <a:cubicBezTo>
                  <a:pt x="420" y="64"/>
                  <a:pt x="415" y="69"/>
                  <a:pt x="409" y="69"/>
                </a:cubicBezTo>
                <a:close/>
                <a:moveTo>
                  <a:pt x="432" y="13"/>
                </a:moveTo>
                <a:cubicBezTo>
                  <a:pt x="432" y="19"/>
                  <a:pt x="427" y="24"/>
                  <a:pt x="420" y="24"/>
                </a:cubicBezTo>
                <a:cubicBezTo>
                  <a:pt x="414" y="24"/>
                  <a:pt x="409" y="19"/>
                  <a:pt x="409" y="13"/>
                </a:cubicBezTo>
                <a:cubicBezTo>
                  <a:pt x="409" y="6"/>
                  <a:pt x="414" y="1"/>
                  <a:pt x="420" y="1"/>
                </a:cubicBezTo>
                <a:cubicBezTo>
                  <a:pt x="427" y="1"/>
                  <a:pt x="432" y="6"/>
                  <a:pt x="432" y="13"/>
                </a:cubicBezTo>
                <a:close/>
                <a:moveTo>
                  <a:pt x="54" y="232"/>
                </a:moveTo>
                <a:cubicBezTo>
                  <a:pt x="49" y="228"/>
                  <a:pt x="42" y="228"/>
                  <a:pt x="37" y="232"/>
                </a:cubicBezTo>
                <a:cubicBezTo>
                  <a:pt x="4" y="265"/>
                  <a:pt x="4" y="265"/>
                  <a:pt x="4" y="265"/>
                </a:cubicBezTo>
                <a:cubicBezTo>
                  <a:pt x="1" y="267"/>
                  <a:pt x="0" y="271"/>
                  <a:pt x="0" y="274"/>
                </a:cubicBezTo>
                <a:cubicBezTo>
                  <a:pt x="0" y="308"/>
                  <a:pt x="0" y="308"/>
                  <a:pt x="0" y="308"/>
                </a:cubicBezTo>
                <a:cubicBezTo>
                  <a:pt x="0" y="314"/>
                  <a:pt x="5" y="319"/>
                  <a:pt x="11" y="319"/>
                </a:cubicBezTo>
                <a:cubicBezTo>
                  <a:pt x="17" y="319"/>
                  <a:pt x="22" y="314"/>
                  <a:pt x="22" y="308"/>
                </a:cubicBezTo>
                <a:cubicBezTo>
                  <a:pt x="22" y="285"/>
                  <a:pt x="22" y="285"/>
                  <a:pt x="22" y="285"/>
                </a:cubicBezTo>
                <a:cubicBezTo>
                  <a:pt x="22" y="282"/>
                  <a:pt x="22" y="282"/>
                  <a:pt x="22" y="282"/>
                </a:cubicBezTo>
                <a:cubicBezTo>
                  <a:pt x="23" y="282"/>
                  <a:pt x="23" y="282"/>
                  <a:pt x="23" y="282"/>
                </a:cubicBezTo>
                <a:cubicBezTo>
                  <a:pt x="24" y="278"/>
                  <a:pt x="29" y="274"/>
                  <a:pt x="34" y="274"/>
                </a:cubicBezTo>
                <a:cubicBezTo>
                  <a:pt x="39" y="274"/>
                  <a:pt x="43" y="278"/>
                  <a:pt x="45" y="282"/>
                </a:cubicBezTo>
                <a:cubicBezTo>
                  <a:pt x="45" y="282"/>
                  <a:pt x="45" y="282"/>
                  <a:pt x="45" y="282"/>
                </a:cubicBezTo>
                <a:cubicBezTo>
                  <a:pt x="45" y="285"/>
                  <a:pt x="45" y="285"/>
                  <a:pt x="45" y="285"/>
                </a:cubicBezTo>
                <a:cubicBezTo>
                  <a:pt x="45" y="308"/>
                  <a:pt x="45" y="308"/>
                  <a:pt x="45" y="308"/>
                </a:cubicBezTo>
                <a:cubicBezTo>
                  <a:pt x="45" y="314"/>
                  <a:pt x="50" y="319"/>
                  <a:pt x="57" y="319"/>
                </a:cubicBezTo>
                <a:cubicBezTo>
                  <a:pt x="79" y="319"/>
                  <a:pt x="79" y="319"/>
                  <a:pt x="79" y="319"/>
                </a:cubicBezTo>
                <a:cubicBezTo>
                  <a:pt x="86" y="319"/>
                  <a:pt x="91" y="314"/>
                  <a:pt x="91" y="308"/>
                </a:cubicBezTo>
                <a:cubicBezTo>
                  <a:pt x="91" y="274"/>
                  <a:pt x="91" y="274"/>
                  <a:pt x="91" y="274"/>
                </a:cubicBezTo>
                <a:cubicBezTo>
                  <a:pt x="91" y="274"/>
                  <a:pt x="91" y="274"/>
                  <a:pt x="91" y="274"/>
                </a:cubicBezTo>
                <a:cubicBezTo>
                  <a:pt x="91" y="271"/>
                  <a:pt x="90" y="268"/>
                  <a:pt x="87" y="266"/>
                </a:cubicBezTo>
                <a:lnTo>
                  <a:pt x="54" y="232"/>
                </a:lnTo>
                <a:close/>
                <a:moveTo>
                  <a:pt x="68" y="297"/>
                </a:moveTo>
                <a:cubicBezTo>
                  <a:pt x="62" y="297"/>
                  <a:pt x="57" y="292"/>
                  <a:pt x="57" y="285"/>
                </a:cubicBezTo>
                <a:cubicBezTo>
                  <a:pt x="57" y="279"/>
                  <a:pt x="62" y="274"/>
                  <a:pt x="68" y="274"/>
                </a:cubicBezTo>
                <a:cubicBezTo>
                  <a:pt x="74" y="274"/>
                  <a:pt x="79" y="279"/>
                  <a:pt x="79" y="285"/>
                </a:cubicBezTo>
                <a:cubicBezTo>
                  <a:pt x="79" y="292"/>
                  <a:pt x="74" y="297"/>
                  <a:pt x="68" y="297"/>
                </a:cubicBezTo>
                <a:close/>
                <a:moveTo>
                  <a:pt x="91" y="240"/>
                </a:moveTo>
                <a:cubicBezTo>
                  <a:pt x="91" y="246"/>
                  <a:pt x="86" y="251"/>
                  <a:pt x="79" y="251"/>
                </a:cubicBezTo>
                <a:cubicBezTo>
                  <a:pt x="73" y="251"/>
                  <a:pt x="68" y="246"/>
                  <a:pt x="68" y="240"/>
                </a:cubicBezTo>
                <a:cubicBezTo>
                  <a:pt x="68" y="234"/>
                  <a:pt x="73" y="229"/>
                  <a:pt x="79" y="229"/>
                </a:cubicBezTo>
                <a:cubicBezTo>
                  <a:pt x="86" y="229"/>
                  <a:pt x="91" y="234"/>
                  <a:pt x="91" y="240"/>
                </a:cubicBezTo>
                <a:close/>
                <a:moveTo>
                  <a:pt x="54" y="346"/>
                </a:moveTo>
                <a:cubicBezTo>
                  <a:pt x="49" y="341"/>
                  <a:pt x="42" y="341"/>
                  <a:pt x="37" y="346"/>
                </a:cubicBezTo>
                <a:cubicBezTo>
                  <a:pt x="4" y="379"/>
                  <a:pt x="4" y="379"/>
                  <a:pt x="4" y="379"/>
                </a:cubicBezTo>
                <a:cubicBezTo>
                  <a:pt x="1" y="381"/>
                  <a:pt x="0" y="384"/>
                  <a:pt x="0" y="388"/>
                </a:cubicBezTo>
                <a:cubicBezTo>
                  <a:pt x="0" y="422"/>
                  <a:pt x="0" y="422"/>
                  <a:pt x="0" y="422"/>
                </a:cubicBezTo>
                <a:cubicBezTo>
                  <a:pt x="0" y="428"/>
                  <a:pt x="5" y="433"/>
                  <a:pt x="11" y="433"/>
                </a:cubicBezTo>
                <a:cubicBezTo>
                  <a:pt x="17" y="433"/>
                  <a:pt x="22" y="428"/>
                  <a:pt x="22" y="422"/>
                </a:cubicBezTo>
                <a:cubicBezTo>
                  <a:pt x="22" y="399"/>
                  <a:pt x="22" y="399"/>
                  <a:pt x="22" y="399"/>
                </a:cubicBezTo>
                <a:cubicBezTo>
                  <a:pt x="22" y="396"/>
                  <a:pt x="22" y="396"/>
                  <a:pt x="22" y="396"/>
                </a:cubicBezTo>
                <a:cubicBezTo>
                  <a:pt x="23" y="396"/>
                  <a:pt x="23" y="396"/>
                  <a:pt x="23" y="396"/>
                </a:cubicBezTo>
                <a:cubicBezTo>
                  <a:pt x="24" y="391"/>
                  <a:pt x="29" y="388"/>
                  <a:pt x="34" y="388"/>
                </a:cubicBezTo>
                <a:cubicBezTo>
                  <a:pt x="39" y="388"/>
                  <a:pt x="43" y="391"/>
                  <a:pt x="45" y="396"/>
                </a:cubicBezTo>
                <a:cubicBezTo>
                  <a:pt x="45" y="396"/>
                  <a:pt x="45" y="396"/>
                  <a:pt x="45" y="396"/>
                </a:cubicBezTo>
                <a:cubicBezTo>
                  <a:pt x="45" y="399"/>
                  <a:pt x="45" y="399"/>
                  <a:pt x="45" y="399"/>
                </a:cubicBezTo>
                <a:cubicBezTo>
                  <a:pt x="45" y="422"/>
                  <a:pt x="45" y="422"/>
                  <a:pt x="45" y="422"/>
                </a:cubicBezTo>
                <a:cubicBezTo>
                  <a:pt x="45" y="428"/>
                  <a:pt x="50" y="433"/>
                  <a:pt x="57" y="433"/>
                </a:cubicBezTo>
                <a:cubicBezTo>
                  <a:pt x="79" y="433"/>
                  <a:pt x="79" y="433"/>
                  <a:pt x="79" y="433"/>
                </a:cubicBezTo>
                <a:cubicBezTo>
                  <a:pt x="86" y="433"/>
                  <a:pt x="91" y="428"/>
                  <a:pt x="91" y="422"/>
                </a:cubicBezTo>
                <a:cubicBezTo>
                  <a:pt x="91" y="388"/>
                  <a:pt x="91" y="388"/>
                  <a:pt x="91" y="388"/>
                </a:cubicBezTo>
                <a:cubicBezTo>
                  <a:pt x="91" y="388"/>
                  <a:pt x="91" y="388"/>
                  <a:pt x="91" y="388"/>
                </a:cubicBezTo>
                <a:cubicBezTo>
                  <a:pt x="91" y="385"/>
                  <a:pt x="90" y="382"/>
                  <a:pt x="87" y="379"/>
                </a:cubicBezTo>
                <a:lnTo>
                  <a:pt x="54" y="346"/>
                </a:lnTo>
                <a:close/>
                <a:moveTo>
                  <a:pt x="68" y="410"/>
                </a:moveTo>
                <a:cubicBezTo>
                  <a:pt x="62" y="410"/>
                  <a:pt x="57" y="405"/>
                  <a:pt x="57" y="399"/>
                </a:cubicBezTo>
                <a:cubicBezTo>
                  <a:pt x="57" y="393"/>
                  <a:pt x="62" y="388"/>
                  <a:pt x="68" y="388"/>
                </a:cubicBezTo>
                <a:cubicBezTo>
                  <a:pt x="74" y="388"/>
                  <a:pt x="79" y="393"/>
                  <a:pt x="79" y="399"/>
                </a:cubicBezTo>
                <a:cubicBezTo>
                  <a:pt x="79" y="405"/>
                  <a:pt x="74" y="410"/>
                  <a:pt x="68" y="410"/>
                </a:cubicBezTo>
                <a:close/>
                <a:moveTo>
                  <a:pt x="91" y="354"/>
                </a:moveTo>
                <a:cubicBezTo>
                  <a:pt x="91" y="360"/>
                  <a:pt x="86" y="365"/>
                  <a:pt x="79" y="365"/>
                </a:cubicBezTo>
                <a:cubicBezTo>
                  <a:pt x="73" y="365"/>
                  <a:pt x="68" y="360"/>
                  <a:pt x="68" y="354"/>
                </a:cubicBezTo>
                <a:cubicBezTo>
                  <a:pt x="68" y="347"/>
                  <a:pt x="73" y="342"/>
                  <a:pt x="79" y="342"/>
                </a:cubicBezTo>
                <a:cubicBezTo>
                  <a:pt x="86" y="342"/>
                  <a:pt x="91" y="347"/>
                  <a:pt x="91" y="354"/>
                </a:cubicBezTo>
                <a:close/>
                <a:moveTo>
                  <a:pt x="167" y="346"/>
                </a:moveTo>
                <a:cubicBezTo>
                  <a:pt x="163" y="341"/>
                  <a:pt x="155" y="341"/>
                  <a:pt x="151" y="346"/>
                </a:cubicBezTo>
                <a:cubicBezTo>
                  <a:pt x="118" y="379"/>
                  <a:pt x="118" y="379"/>
                  <a:pt x="118" y="379"/>
                </a:cubicBezTo>
                <a:cubicBezTo>
                  <a:pt x="115" y="381"/>
                  <a:pt x="113" y="384"/>
                  <a:pt x="113" y="388"/>
                </a:cubicBezTo>
                <a:cubicBezTo>
                  <a:pt x="113" y="422"/>
                  <a:pt x="113" y="422"/>
                  <a:pt x="113" y="422"/>
                </a:cubicBezTo>
                <a:cubicBezTo>
                  <a:pt x="113" y="428"/>
                  <a:pt x="119" y="433"/>
                  <a:pt x="125" y="433"/>
                </a:cubicBezTo>
                <a:cubicBezTo>
                  <a:pt x="131" y="433"/>
                  <a:pt x="136" y="428"/>
                  <a:pt x="136" y="422"/>
                </a:cubicBezTo>
                <a:cubicBezTo>
                  <a:pt x="136" y="399"/>
                  <a:pt x="136" y="399"/>
                  <a:pt x="136" y="399"/>
                </a:cubicBezTo>
                <a:cubicBezTo>
                  <a:pt x="136" y="396"/>
                  <a:pt x="136" y="396"/>
                  <a:pt x="136" y="396"/>
                </a:cubicBezTo>
                <a:cubicBezTo>
                  <a:pt x="137" y="396"/>
                  <a:pt x="137" y="396"/>
                  <a:pt x="137" y="396"/>
                </a:cubicBezTo>
                <a:cubicBezTo>
                  <a:pt x="138" y="391"/>
                  <a:pt x="142" y="388"/>
                  <a:pt x="147" y="388"/>
                </a:cubicBezTo>
                <a:cubicBezTo>
                  <a:pt x="153" y="388"/>
                  <a:pt x="157" y="391"/>
                  <a:pt x="158" y="396"/>
                </a:cubicBezTo>
                <a:cubicBezTo>
                  <a:pt x="159" y="396"/>
                  <a:pt x="159" y="396"/>
                  <a:pt x="159" y="396"/>
                </a:cubicBezTo>
                <a:cubicBezTo>
                  <a:pt x="159" y="399"/>
                  <a:pt x="159" y="399"/>
                  <a:pt x="159" y="399"/>
                </a:cubicBezTo>
                <a:cubicBezTo>
                  <a:pt x="159" y="422"/>
                  <a:pt x="159" y="422"/>
                  <a:pt x="159" y="422"/>
                </a:cubicBezTo>
                <a:cubicBezTo>
                  <a:pt x="159" y="428"/>
                  <a:pt x="164" y="433"/>
                  <a:pt x="170" y="433"/>
                </a:cubicBezTo>
                <a:cubicBezTo>
                  <a:pt x="170" y="433"/>
                  <a:pt x="170" y="433"/>
                  <a:pt x="170" y="433"/>
                </a:cubicBezTo>
                <a:cubicBezTo>
                  <a:pt x="193" y="433"/>
                  <a:pt x="193" y="433"/>
                  <a:pt x="193" y="433"/>
                </a:cubicBezTo>
                <a:cubicBezTo>
                  <a:pt x="199" y="433"/>
                  <a:pt x="204" y="428"/>
                  <a:pt x="204" y="422"/>
                </a:cubicBezTo>
                <a:cubicBezTo>
                  <a:pt x="204" y="388"/>
                  <a:pt x="204" y="388"/>
                  <a:pt x="204" y="388"/>
                </a:cubicBezTo>
                <a:cubicBezTo>
                  <a:pt x="204" y="388"/>
                  <a:pt x="204" y="388"/>
                  <a:pt x="204" y="388"/>
                </a:cubicBezTo>
                <a:cubicBezTo>
                  <a:pt x="204" y="385"/>
                  <a:pt x="203" y="382"/>
                  <a:pt x="201" y="379"/>
                </a:cubicBezTo>
                <a:lnTo>
                  <a:pt x="167" y="346"/>
                </a:lnTo>
                <a:close/>
                <a:moveTo>
                  <a:pt x="182" y="410"/>
                </a:moveTo>
                <a:cubicBezTo>
                  <a:pt x="175" y="410"/>
                  <a:pt x="170" y="405"/>
                  <a:pt x="170" y="399"/>
                </a:cubicBezTo>
                <a:cubicBezTo>
                  <a:pt x="170" y="393"/>
                  <a:pt x="175" y="388"/>
                  <a:pt x="182" y="388"/>
                </a:cubicBezTo>
                <a:cubicBezTo>
                  <a:pt x="188" y="388"/>
                  <a:pt x="193" y="393"/>
                  <a:pt x="193" y="399"/>
                </a:cubicBezTo>
                <a:cubicBezTo>
                  <a:pt x="193" y="405"/>
                  <a:pt x="188" y="410"/>
                  <a:pt x="182" y="410"/>
                </a:cubicBezTo>
                <a:close/>
                <a:moveTo>
                  <a:pt x="204" y="354"/>
                </a:moveTo>
                <a:cubicBezTo>
                  <a:pt x="204" y="360"/>
                  <a:pt x="199" y="365"/>
                  <a:pt x="193" y="365"/>
                </a:cubicBezTo>
                <a:cubicBezTo>
                  <a:pt x="187" y="365"/>
                  <a:pt x="182" y="360"/>
                  <a:pt x="182" y="354"/>
                </a:cubicBezTo>
                <a:cubicBezTo>
                  <a:pt x="182" y="347"/>
                  <a:pt x="187" y="342"/>
                  <a:pt x="193" y="342"/>
                </a:cubicBezTo>
                <a:cubicBezTo>
                  <a:pt x="199" y="342"/>
                  <a:pt x="204" y="347"/>
                  <a:pt x="204" y="354"/>
                </a:cubicBezTo>
                <a:close/>
                <a:moveTo>
                  <a:pt x="281" y="346"/>
                </a:moveTo>
                <a:cubicBezTo>
                  <a:pt x="276" y="341"/>
                  <a:pt x="269" y="341"/>
                  <a:pt x="264" y="346"/>
                </a:cubicBezTo>
                <a:cubicBezTo>
                  <a:pt x="231" y="379"/>
                  <a:pt x="231" y="379"/>
                  <a:pt x="231" y="379"/>
                </a:cubicBezTo>
                <a:cubicBezTo>
                  <a:pt x="229" y="381"/>
                  <a:pt x="227" y="384"/>
                  <a:pt x="227" y="388"/>
                </a:cubicBezTo>
                <a:cubicBezTo>
                  <a:pt x="227" y="422"/>
                  <a:pt x="227" y="422"/>
                  <a:pt x="227" y="422"/>
                </a:cubicBezTo>
                <a:cubicBezTo>
                  <a:pt x="227" y="428"/>
                  <a:pt x="232" y="433"/>
                  <a:pt x="238" y="433"/>
                </a:cubicBezTo>
                <a:cubicBezTo>
                  <a:pt x="238" y="433"/>
                  <a:pt x="238" y="433"/>
                  <a:pt x="238" y="433"/>
                </a:cubicBezTo>
                <a:cubicBezTo>
                  <a:pt x="245" y="433"/>
                  <a:pt x="250" y="428"/>
                  <a:pt x="250" y="422"/>
                </a:cubicBezTo>
                <a:cubicBezTo>
                  <a:pt x="250" y="399"/>
                  <a:pt x="250" y="399"/>
                  <a:pt x="250" y="399"/>
                </a:cubicBezTo>
                <a:cubicBezTo>
                  <a:pt x="250" y="396"/>
                  <a:pt x="250" y="396"/>
                  <a:pt x="250" y="396"/>
                </a:cubicBezTo>
                <a:cubicBezTo>
                  <a:pt x="250" y="396"/>
                  <a:pt x="250" y="396"/>
                  <a:pt x="250" y="396"/>
                </a:cubicBezTo>
                <a:cubicBezTo>
                  <a:pt x="252" y="391"/>
                  <a:pt x="256" y="388"/>
                  <a:pt x="261" y="388"/>
                </a:cubicBezTo>
                <a:cubicBezTo>
                  <a:pt x="266" y="388"/>
                  <a:pt x="271" y="391"/>
                  <a:pt x="272" y="396"/>
                </a:cubicBezTo>
                <a:cubicBezTo>
                  <a:pt x="273" y="396"/>
                  <a:pt x="273" y="396"/>
                  <a:pt x="273" y="396"/>
                </a:cubicBezTo>
                <a:cubicBezTo>
                  <a:pt x="273" y="399"/>
                  <a:pt x="273" y="399"/>
                  <a:pt x="273" y="399"/>
                </a:cubicBezTo>
                <a:cubicBezTo>
                  <a:pt x="273" y="422"/>
                  <a:pt x="273" y="422"/>
                  <a:pt x="273" y="422"/>
                </a:cubicBezTo>
                <a:cubicBezTo>
                  <a:pt x="273" y="428"/>
                  <a:pt x="278" y="433"/>
                  <a:pt x="284" y="433"/>
                </a:cubicBezTo>
                <a:cubicBezTo>
                  <a:pt x="284" y="433"/>
                  <a:pt x="284" y="433"/>
                  <a:pt x="284" y="433"/>
                </a:cubicBezTo>
                <a:cubicBezTo>
                  <a:pt x="307" y="433"/>
                  <a:pt x="307" y="433"/>
                  <a:pt x="307" y="433"/>
                </a:cubicBezTo>
                <a:cubicBezTo>
                  <a:pt x="313" y="433"/>
                  <a:pt x="318" y="428"/>
                  <a:pt x="318" y="422"/>
                </a:cubicBezTo>
                <a:cubicBezTo>
                  <a:pt x="318" y="388"/>
                  <a:pt x="318" y="388"/>
                  <a:pt x="318" y="388"/>
                </a:cubicBezTo>
                <a:cubicBezTo>
                  <a:pt x="318" y="388"/>
                  <a:pt x="318" y="388"/>
                  <a:pt x="318" y="388"/>
                </a:cubicBezTo>
                <a:cubicBezTo>
                  <a:pt x="318" y="385"/>
                  <a:pt x="317" y="382"/>
                  <a:pt x="315" y="379"/>
                </a:cubicBezTo>
                <a:lnTo>
                  <a:pt x="281" y="346"/>
                </a:lnTo>
                <a:close/>
                <a:moveTo>
                  <a:pt x="295" y="410"/>
                </a:moveTo>
                <a:cubicBezTo>
                  <a:pt x="289" y="410"/>
                  <a:pt x="284" y="405"/>
                  <a:pt x="284" y="399"/>
                </a:cubicBezTo>
                <a:cubicBezTo>
                  <a:pt x="284" y="393"/>
                  <a:pt x="289" y="388"/>
                  <a:pt x="295" y="388"/>
                </a:cubicBezTo>
                <a:cubicBezTo>
                  <a:pt x="302" y="388"/>
                  <a:pt x="307" y="393"/>
                  <a:pt x="307" y="399"/>
                </a:cubicBezTo>
                <a:cubicBezTo>
                  <a:pt x="307" y="405"/>
                  <a:pt x="302" y="410"/>
                  <a:pt x="295" y="410"/>
                </a:cubicBezTo>
                <a:close/>
                <a:moveTo>
                  <a:pt x="318" y="354"/>
                </a:moveTo>
                <a:cubicBezTo>
                  <a:pt x="318" y="360"/>
                  <a:pt x="313" y="365"/>
                  <a:pt x="307" y="365"/>
                </a:cubicBezTo>
                <a:cubicBezTo>
                  <a:pt x="300" y="365"/>
                  <a:pt x="295" y="360"/>
                  <a:pt x="295" y="354"/>
                </a:cubicBezTo>
                <a:cubicBezTo>
                  <a:pt x="295" y="347"/>
                  <a:pt x="300" y="342"/>
                  <a:pt x="307" y="342"/>
                </a:cubicBezTo>
                <a:cubicBezTo>
                  <a:pt x="313" y="342"/>
                  <a:pt x="318" y="347"/>
                  <a:pt x="318" y="354"/>
                </a:cubicBezTo>
                <a:close/>
                <a:moveTo>
                  <a:pt x="428" y="379"/>
                </a:moveTo>
                <a:cubicBezTo>
                  <a:pt x="395" y="346"/>
                  <a:pt x="395" y="346"/>
                  <a:pt x="395" y="346"/>
                </a:cubicBezTo>
                <a:cubicBezTo>
                  <a:pt x="390" y="341"/>
                  <a:pt x="383" y="341"/>
                  <a:pt x="378" y="346"/>
                </a:cubicBezTo>
                <a:cubicBezTo>
                  <a:pt x="345" y="379"/>
                  <a:pt x="345" y="379"/>
                  <a:pt x="345" y="379"/>
                </a:cubicBezTo>
                <a:cubicBezTo>
                  <a:pt x="342" y="381"/>
                  <a:pt x="341" y="384"/>
                  <a:pt x="341" y="388"/>
                </a:cubicBezTo>
                <a:cubicBezTo>
                  <a:pt x="341" y="422"/>
                  <a:pt x="341" y="422"/>
                  <a:pt x="341" y="422"/>
                </a:cubicBezTo>
                <a:cubicBezTo>
                  <a:pt x="341" y="428"/>
                  <a:pt x="346" y="433"/>
                  <a:pt x="352" y="433"/>
                </a:cubicBezTo>
                <a:cubicBezTo>
                  <a:pt x="358" y="433"/>
                  <a:pt x="363" y="428"/>
                  <a:pt x="363" y="422"/>
                </a:cubicBezTo>
                <a:cubicBezTo>
                  <a:pt x="363" y="399"/>
                  <a:pt x="363" y="399"/>
                  <a:pt x="363" y="399"/>
                </a:cubicBezTo>
                <a:cubicBezTo>
                  <a:pt x="363" y="396"/>
                  <a:pt x="363" y="396"/>
                  <a:pt x="363" y="396"/>
                </a:cubicBezTo>
                <a:cubicBezTo>
                  <a:pt x="364" y="396"/>
                  <a:pt x="364" y="396"/>
                  <a:pt x="364" y="396"/>
                </a:cubicBezTo>
                <a:cubicBezTo>
                  <a:pt x="365" y="391"/>
                  <a:pt x="370" y="388"/>
                  <a:pt x="375" y="388"/>
                </a:cubicBezTo>
                <a:cubicBezTo>
                  <a:pt x="380" y="388"/>
                  <a:pt x="384" y="391"/>
                  <a:pt x="386" y="396"/>
                </a:cubicBezTo>
                <a:cubicBezTo>
                  <a:pt x="386" y="396"/>
                  <a:pt x="386" y="396"/>
                  <a:pt x="386" y="396"/>
                </a:cubicBezTo>
                <a:cubicBezTo>
                  <a:pt x="386" y="399"/>
                  <a:pt x="386" y="399"/>
                  <a:pt x="386" y="399"/>
                </a:cubicBezTo>
                <a:cubicBezTo>
                  <a:pt x="386" y="422"/>
                  <a:pt x="386" y="422"/>
                  <a:pt x="386" y="422"/>
                </a:cubicBezTo>
                <a:cubicBezTo>
                  <a:pt x="386" y="428"/>
                  <a:pt x="391" y="433"/>
                  <a:pt x="398" y="433"/>
                </a:cubicBezTo>
                <a:cubicBezTo>
                  <a:pt x="420" y="433"/>
                  <a:pt x="420" y="433"/>
                  <a:pt x="420" y="433"/>
                </a:cubicBezTo>
                <a:cubicBezTo>
                  <a:pt x="427" y="433"/>
                  <a:pt x="432" y="428"/>
                  <a:pt x="432" y="422"/>
                </a:cubicBezTo>
                <a:cubicBezTo>
                  <a:pt x="432" y="388"/>
                  <a:pt x="432" y="388"/>
                  <a:pt x="432" y="388"/>
                </a:cubicBezTo>
                <a:cubicBezTo>
                  <a:pt x="432" y="388"/>
                  <a:pt x="432" y="388"/>
                  <a:pt x="432" y="388"/>
                </a:cubicBezTo>
                <a:cubicBezTo>
                  <a:pt x="432" y="385"/>
                  <a:pt x="431" y="382"/>
                  <a:pt x="428" y="379"/>
                </a:cubicBezTo>
                <a:close/>
                <a:moveTo>
                  <a:pt x="409" y="410"/>
                </a:moveTo>
                <a:cubicBezTo>
                  <a:pt x="403" y="410"/>
                  <a:pt x="398" y="405"/>
                  <a:pt x="398" y="399"/>
                </a:cubicBezTo>
                <a:cubicBezTo>
                  <a:pt x="398" y="393"/>
                  <a:pt x="403" y="388"/>
                  <a:pt x="409" y="388"/>
                </a:cubicBezTo>
                <a:cubicBezTo>
                  <a:pt x="415" y="388"/>
                  <a:pt x="420" y="393"/>
                  <a:pt x="420" y="399"/>
                </a:cubicBezTo>
                <a:cubicBezTo>
                  <a:pt x="420" y="405"/>
                  <a:pt x="415" y="410"/>
                  <a:pt x="409" y="410"/>
                </a:cubicBezTo>
                <a:close/>
                <a:moveTo>
                  <a:pt x="432" y="354"/>
                </a:moveTo>
                <a:cubicBezTo>
                  <a:pt x="432" y="360"/>
                  <a:pt x="427" y="365"/>
                  <a:pt x="420" y="365"/>
                </a:cubicBezTo>
                <a:cubicBezTo>
                  <a:pt x="414" y="365"/>
                  <a:pt x="409" y="360"/>
                  <a:pt x="409" y="354"/>
                </a:cubicBezTo>
                <a:cubicBezTo>
                  <a:pt x="409" y="347"/>
                  <a:pt x="414" y="342"/>
                  <a:pt x="420" y="342"/>
                </a:cubicBezTo>
                <a:cubicBezTo>
                  <a:pt x="427" y="342"/>
                  <a:pt x="432" y="347"/>
                  <a:pt x="432" y="354"/>
                </a:cubicBezTo>
                <a:close/>
                <a:moveTo>
                  <a:pt x="428" y="266"/>
                </a:moveTo>
                <a:cubicBezTo>
                  <a:pt x="395" y="232"/>
                  <a:pt x="395" y="232"/>
                  <a:pt x="395" y="232"/>
                </a:cubicBezTo>
                <a:cubicBezTo>
                  <a:pt x="390" y="228"/>
                  <a:pt x="383" y="228"/>
                  <a:pt x="378" y="232"/>
                </a:cubicBezTo>
                <a:cubicBezTo>
                  <a:pt x="345" y="265"/>
                  <a:pt x="345" y="265"/>
                  <a:pt x="345" y="265"/>
                </a:cubicBezTo>
                <a:cubicBezTo>
                  <a:pt x="342" y="267"/>
                  <a:pt x="341" y="271"/>
                  <a:pt x="341" y="274"/>
                </a:cubicBezTo>
                <a:cubicBezTo>
                  <a:pt x="341" y="308"/>
                  <a:pt x="341" y="308"/>
                  <a:pt x="341" y="308"/>
                </a:cubicBezTo>
                <a:cubicBezTo>
                  <a:pt x="341" y="314"/>
                  <a:pt x="346" y="319"/>
                  <a:pt x="352" y="319"/>
                </a:cubicBezTo>
                <a:cubicBezTo>
                  <a:pt x="358" y="319"/>
                  <a:pt x="363" y="314"/>
                  <a:pt x="363" y="308"/>
                </a:cubicBezTo>
                <a:cubicBezTo>
                  <a:pt x="363" y="285"/>
                  <a:pt x="363" y="285"/>
                  <a:pt x="363" y="285"/>
                </a:cubicBezTo>
                <a:cubicBezTo>
                  <a:pt x="363" y="282"/>
                  <a:pt x="363" y="282"/>
                  <a:pt x="363" y="282"/>
                </a:cubicBezTo>
                <a:cubicBezTo>
                  <a:pt x="364" y="282"/>
                  <a:pt x="364" y="282"/>
                  <a:pt x="364" y="282"/>
                </a:cubicBezTo>
                <a:cubicBezTo>
                  <a:pt x="365" y="278"/>
                  <a:pt x="370" y="274"/>
                  <a:pt x="375" y="274"/>
                </a:cubicBezTo>
                <a:cubicBezTo>
                  <a:pt x="380" y="274"/>
                  <a:pt x="384" y="278"/>
                  <a:pt x="386" y="282"/>
                </a:cubicBezTo>
                <a:cubicBezTo>
                  <a:pt x="386" y="282"/>
                  <a:pt x="386" y="282"/>
                  <a:pt x="386" y="282"/>
                </a:cubicBezTo>
                <a:cubicBezTo>
                  <a:pt x="386" y="285"/>
                  <a:pt x="386" y="285"/>
                  <a:pt x="386" y="285"/>
                </a:cubicBezTo>
                <a:cubicBezTo>
                  <a:pt x="386" y="308"/>
                  <a:pt x="386" y="308"/>
                  <a:pt x="386" y="308"/>
                </a:cubicBezTo>
                <a:cubicBezTo>
                  <a:pt x="386" y="314"/>
                  <a:pt x="391" y="319"/>
                  <a:pt x="398" y="319"/>
                </a:cubicBezTo>
                <a:cubicBezTo>
                  <a:pt x="420" y="319"/>
                  <a:pt x="420" y="319"/>
                  <a:pt x="420" y="319"/>
                </a:cubicBezTo>
                <a:cubicBezTo>
                  <a:pt x="427" y="319"/>
                  <a:pt x="432" y="314"/>
                  <a:pt x="432" y="308"/>
                </a:cubicBezTo>
                <a:cubicBezTo>
                  <a:pt x="432" y="274"/>
                  <a:pt x="432" y="274"/>
                  <a:pt x="432" y="274"/>
                </a:cubicBezTo>
                <a:cubicBezTo>
                  <a:pt x="432" y="274"/>
                  <a:pt x="432" y="274"/>
                  <a:pt x="432" y="274"/>
                </a:cubicBezTo>
                <a:cubicBezTo>
                  <a:pt x="432" y="271"/>
                  <a:pt x="431" y="268"/>
                  <a:pt x="428" y="266"/>
                </a:cubicBezTo>
                <a:close/>
                <a:moveTo>
                  <a:pt x="409" y="297"/>
                </a:moveTo>
                <a:cubicBezTo>
                  <a:pt x="403" y="297"/>
                  <a:pt x="398" y="292"/>
                  <a:pt x="398" y="285"/>
                </a:cubicBezTo>
                <a:cubicBezTo>
                  <a:pt x="398" y="279"/>
                  <a:pt x="403" y="274"/>
                  <a:pt x="409" y="274"/>
                </a:cubicBezTo>
                <a:cubicBezTo>
                  <a:pt x="415" y="274"/>
                  <a:pt x="420" y="279"/>
                  <a:pt x="420" y="285"/>
                </a:cubicBezTo>
                <a:cubicBezTo>
                  <a:pt x="420" y="292"/>
                  <a:pt x="415" y="297"/>
                  <a:pt x="409" y="297"/>
                </a:cubicBezTo>
                <a:close/>
                <a:moveTo>
                  <a:pt x="432" y="240"/>
                </a:moveTo>
                <a:cubicBezTo>
                  <a:pt x="432" y="246"/>
                  <a:pt x="427" y="251"/>
                  <a:pt x="420" y="251"/>
                </a:cubicBezTo>
                <a:cubicBezTo>
                  <a:pt x="414" y="251"/>
                  <a:pt x="409" y="246"/>
                  <a:pt x="409" y="240"/>
                </a:cubicBezTo>
                <a:cubicBezTo>
                  <a:pt x="409" y="234"/>
                  <a:pt x="414" y="229"/>
                  <a:pt x="420" y="229"/>
                </a:cubicBezTo>
                <a:cubicBezTo>
                  <a:pt x="427" y="229"/>
                  <a:pt x="432" y="234"/>
                  <a:pt x="432" y="240"/>
                </a:cubicBezTo>
                <a:close/>
                <a:moveTo>
                  <a:pt x="301" y="114"/>
                </a:moveTo>
                <a:cubicBezTo>
                  <a:pt x="130" y="114"/>
                  <a:pt x="130" y="114"/>
                  <a:pt x="130" y="114"/>
                </a:cubicBezTo>
                <a:cubicBezTo>
                  <a:pt x="121" y="114"/>
                  <a:pt x="113" y="122"/>
                  <a:pt x="113" y="132"/>
                </a:cubicBezTo>
                <a:cubicBezTo>
                  <a:pt x="113" y="303"/>
                  <a:pt x="113" y="303"/>
                  <a:pt x="113" y="303"/>
                </a:cubicBezTo>
                <a:cubicBezTo>
                  <a:pt x="113" y="312"/>
                  <a:pt x="121" y="320"/>
                  <a:pt x="130" y="320"/>
                </a:cubicBezTo>
                <a:cubicBezTo>
                  <a:pt x="301" y="320"/>
                  <a:pt x="301" y="320"/>
                  <a:pt x="301" y="320"/>
                </a:cubicBezTo>
                <a:cubicBezTo>
                  <a:pt x="311" y="320"/>
                  <a:pt x="319" y="312"/>
                  <a:pt x="319" y="303"/>
                </a:cubicBezTo>
                <a:cubicBezTo>
                  <a:pt x="319" y="132"/>
                  <a:pt x="319" y="132"/>
                  <a:pt x="319" y="132"/>
                </a:cubicBezTo>
                <a:cubicBezTo>
                  <a:pt x="319" y="122"/>
                  <a:pt x="311" y="114"/>
                  <a:pt x="301" y="114"/>
                </a:cubicBezTo>
                <a:close/>
                <a:moveTo>
                  <a:pt x="159" y="177"/>
                </a:moveTo>
                <a:cubicBezTo>
                  <a:pt x="159" y="184"/>
                  <a:pt x="147" y="200"/>
                  <a:pt x="147" y="200"/>
                </a:cubicBezTo>
                <a:cubicBezTo>
                  <a:pt x="154" y="200"/>
                  <a:pt x="159" y="205"/>
                  <a:pt x="159" y="211"/>
                </a:cubicBezTo>
                <a:cubicBezTo>
                  <a:pt x="159" y="218"/>
                  <a:pt x="147" y="234"/>
                  <a:pt x="147" y="234"/>
                </a:cubicBezTo>
                <a:cubicBezTo>
                  <a:pt x="154" y="234"/>
                  <a:pt x="159" y="239"/>
                  <a:pt x="159" y="246"/>
                </a:cubicBezTo>
                <a:cubicBezTo>
                  <a:pt x="159" y="252"/>
                  <a:pt x="147" y="268"/>
                  <a:pt x="147" y="268"/>
                </a:cubicBezTo>
                <a:cubicBezTo>
                  <a:pt x="154" y="268"/>
                  <a:pt x="159" y="273"/>
                  <a:pt x="159" y="280"/>
                </a:cubicBezTo>
                <a:cubicBezTo>
                  <a:pt x="159" y="286"/>
                  <a:pt x="147" y="302"/>
                  <a:pt x="147" y="302"/>
                </a:cubicBezTo>
                <a:cubicBezTo>
                  <a:pt x="147" y="302"/>
                  <a:pt x="136" y="286"/>
                  <a:pt x="136" y="280"/>
                </a:cubicBezTo>
                <a:cubicBezTo>
                  <a:pt x="136" y="273"/>
                  <a:pt x="141" y="268"/>
                  <a:pt x="147" y="268"/>
                </a:cubicBezTo>
                <a:cubicBezTo>
                  <a:pt x="147" y="268"/>
                  <a:pt x="136" y="252"/>
                  <a:pt x="136" y="246"/>
                </a:cubicBezTo>
                <a:cubicBezTo>
                  <a:pt x="136" y="239"/>
                  <a:pt x="141" y="234"/>
                  <a:pt x="147" y="234"/>
                </a:cubicBezTo>
                <a:cubicBezTo>
                  <a:pt x="147" y="234"/>
                  <a:pt x="136" y="218"/>
                  <a:pt x="136" y="211"/>
                </a:cubicBezTo>
                <a:cubicBezTo>
                  <a:pt x="136" y="205"/>
                  <a:pt x="141" y="200"/>
                  <a:pt x="147" y="200"/>
                </a:cubicBezTo>
                <a:cubicBezTo>
                  <a:pt x="147" y="200"/>
                  <a:pt x="136" y="184"/>
                  <a:pt x="136" y="177"/>
                </a:cubicBezTo>
                <a:cubicBezTo>
                  <a:pt x="136" y="171"/>
                  <a:pt x="141" y="166"/>
                  <a:pt x="147" y="166"/>
                </a:cubicBezTo>
                <a:cubicBezTo>
                  <a:pt x="147" y="166"/>
                  <a:pt x="136" y="150"/>
                  <a:pt x="136" y="143"/>
                </a:cubicBezTo>
                <a:cubicBezTo>
                  <a:pt x="136" y="137"/>
                  <a:pt x="141" y="132"/>
                  <a:pt x="147" y="132"/>
                </a:cubicBezTo>
                <a:cubicBezTo>
                  <a:pt x="154" y="132"/>
                  <a:pt x="159" y="137"/>
                  <a:pt x="159" y="143"/>
                </a:cubicBezTo>
                <a:cubicBezTo>
                  <a:pt x="159" y="150"/>
                  <a:pt x="147" y="166"/>
                  <a:pt x="147" y="166"/>
                </a:cubicBezTo>
                <a:cubicBezTo>
                  <a:pt x="154" y="166"/>
                  <a:pt x="159" y="171"/>
                  <a:pt x="159" y="177"/>
                </a:cubicBezTo>
                <a:close/>
                <a:moveTo>
                  <a:pt x="204" y="177"/>
                </a:moveTo>
                <a:cubicBezTo>
                  <a:pt x="204" y="184"/>
                  <a:pt x="193" y="200"/>
                  <a:pt x="193" y="200"/>
                </a:cubicBezTo>
                <a:cubicBezTo>
                  <a:pt x="199" y="200"/>
                  <a:pt x="204" y="205"/>
                  <a:pt x="204" y="211"/>
                </a:cubicBezTo>
                <a:cubicBezTo>
                  <a:pt x="204" y="218"/>
                  <a:pt x="193" y="234"/>
                  <a:pt x="193" y="234"/>
                </a:cubicBezTo>
                <a:cubicBezTo>
                  <a:pt x="199" y="234"/>
                  <a:pt x="204" y="239"/>
                  <a:pt x="204" y="246"/>
                </a:cubicBezTo>
                <a:cubicBezTo>
                  <a:pt x="204" y="252"/>
                  <a:pt x="193" y="268"/>
                  <a:pt x="193" y="268"/>
                </a:cubicBezTo>
                <a:cubicBezTo>
                  <a:pt x="199" y="268"/>
                  <a:pt x="204" y="273"/>
                  <a:pt x="204" y="280"/>
                </a:cubicBezTo>
                <a:cubicBezTo>
                  <a:pt x="204" y="286"/>
                  <a:pt x="193" y="302"/>
                  <a:pt x="193" y="302"/>
                </a:cubicBezTo>
                <a:cubicBezTo>
                  <a:pt x="193" y="302"/>
                  <a:pt x="182" y="286"/>
                  <a:pt x="182" y="280"/>
                </a:cubicBezTo>
                <a:cubicBezTo>
                  <a:pt x="182" y="273"/>
                  <a:pt x="187" y="268"/>
                  <a:pt x="193" y="268"/>
                </a:cubicBezTo>
                <a:cubicBezTo>
                  <a:pt x="193" y="268"/>
                  <a:pt x="182" y="252"/>
                  <a:pt x="182" y="246"/>
                </a:cubicBezTo>
                <a:cubicBezTo>
                  <a:pt x="182" y="239"/>
                  <a:pt x="187" y="234"/>
                  <a:pt x="193" y="234"/>
                </a:cubicBezTo>
                <a:cubicBezTo>
                  <a:pt x="193" y="234"/>
                  <a:pt x="182" y="218"/>
                  <a:pt x="182" y="211"/>
                </a:cubicBezTo>
                <a:cubicBezTo>
                  <a:pt x="182" y="205"/>
                  <a:pt x="187" y="200"/>
                  <a:pt x="193" y="200"/>
                </a:cubicBezTo>
                <a:cubicBezTo>
                  <a:pt x="193" y="200"/>
                  <a:pt x="182" y="184"/>
                  <a:pt x="182" y="177"/>
                </a:cubicBezTo>
                <a:cubicBezTo>
                  <a:pt x="182" y="171"/>
                  <a:pt x="187" y="166"/>
                  <a:pt x="193" y="166"/>
                </a:cubicBezTo>
                <a:cubicBezTo>
                  <a:pt x="193" y="166"/>
                  <a:pt x="182" y="150"/>
                  <a:pt x="182" y="143"/>
                </a:cubicBezTo>
                <a:cubicBezTo>
                  <a:pt x="182" y="137"/>
                  <a:pt x="187" y="132"/>
                  <a:pt x="193" y="132"/>
                </a:cubicBezTo>
                <a:cubicBezTo>
                  <a:pt x="199" y="132"/>
                  <a:pt x="204" y="137"/>
                  <a:pt x="204" y="143"/>
                </a:cubicBezTo>
                <a:cubicBezTo>
                  <a:pt x="204" y="150"/>
                  <a:pt x="193" y="166"/>
                  <a:pt x="193" y="166"/>
                </a:cubicBezTo>
                <a:cubicBezTo>
                  <a:pt x="199" y="166"/>
                  <a:pt x="204" y="171"/>
                  <a:pt x="204" y="177"/>
                </a:cubicBezTo>
                <a:close/>
                <a:moveTo>
                  <a:pt x="250" y="177"/>
                </a:moveTo>
                <a:cubicBezTo>
                  <a:pt x="250" y="184"/>
                  <a:pt x="238" y="200"/>
                  <a:pt x="238" y="200"/>
                </a:cubicBezTo>
                <a:cubicBezTo>
                  <a:pt x="245" y="200"/>
                  <a:pt x="250" y="205"/>
                  <a:pt x="250" y="211"/>
                </a:cubicBezTo>
                <a:cubicBezTo>
                  <a:pt x="250" y="218"/>
                  <a:pt x="238" y="234"/>
                  <a:pt x="238" y="234"/>
                </a:cubicBezTo>
                <a:cubicBezTo>
                  <a:pt x="245" y="234"/>
                  <a:pt x="250" y="239"/>
                  <a:pt x="250" y="246"/>
                </a:cubicBezTo>
                <a:cubicBezTo>
                  <a:pt x="250" y="252"/>
                  <a:pt x="238" y="268"/>
                  <a:pt x="238" y="268"/>
                </a:cubicBezTo>
                <a:cubicBezTo>
                  <a:pt x="245" y="268"/>
                  <a:pt x="250" y="273"/>
                  <a:pt x="250" y="280"/>
                </a:cubicBezTo>
                <a:cubicBezTo>
                  <a:pt x="250" y="286"/>
                  <a:pt x="238" y="302"/>
                  <a:pt x="238" y="302"/>
                </a:cubicBezTo>
                <a:cubicBezTo>
                  <a:pt x="238" y="302"/>
                  <a:pt x="227" y="286"/>
                  <a:pt x="227" y="280"/>
                </a:cubicBezTo>
                <a:cubicBezTo>
                  <a:pt x="227" y="273"/>
                  <a:pt x="232" y="268"/>
                  <a:pt x="238" y="268"/>
                </a:cubicBezTo>
                <a:cubicBezTo>
                  <a:pt x="238" y="268"/>
                  <a:pt x="227" y="252"/>
                  <a:pt x="227" y="246"/>
                </a:cubicBezTo>
                <a:cubicBezTo>
                  <a:pt x="227" y="239"/>
                  <a:pt x="232" y="234"/>
                  <a:pt x="238" y="234"/>
                </a:cubicBezTo>
                <a:cubicBezTo>
                  <a:pt x="238" y="234"/>
                  <a:pt x="227" y="218"/>
                  <a:pt x="227" y="211"/>
                </a:cubicBezTo>
                <a:cubicBezTo>
                  <a:pt x="227" y="205"/>
                  <a:pt x="232" y="200"/>
                  <a:pt x="238" y="200"/>
                </a:cubicBezTo>
                <a:cubicBezTo>
                  <a:pt x="238" y="200"/>
                  <a:pt x="227" y="184"/>
                  <a:pt x="227" y="177"/>
                </a:cubicBezTo>
                <a:cubicBezTo>
                  <a:pt x="227" y="171"/>
                  <a:pt x="232" y="166"/>
                  <a:pt x="238" y="166"/>
                </a:cubicBezTo>
                <a:cubicBezTo>
                  <a:pt x="238" y="166"/>
                  <a:pt x="227" y="150"/>
                  <a:pt x="227" y="143"/>
                </a:cubicBezTo>
                <a:cubicBezTo>
                  <a:pt x="227" y="137"/>
                  <a:pt x="232" y="132"/>
                  <a:pt x="238" y="132"/>
                </a:cubicBezTo>
                <a:cubicBezTo>
                  <a:pt x="245" y="132"/>
                  <a:pt x="250" y="137"/>
                  <a:pt x="250" y="143"/>
                </a:cubicBezTo>
                <a:cubicBezTo>
                  <a:pt x="250" y="150"/>
                  <a:pt x="238" y="166"/>
                  <a:pt x="238" y="166"/>
                </a:cubicBezTo>
                <a:cubicBezTo>
                  <a:pt x="245" y="166"/>
                  <a:pt x="250" y="171"/>
                  <a:pt x="250" y="177"/>
                </a:cubicBezTo>
                <a:close/>
                <a:moveTo>
                  <a:pt x="295" y="177"/>
                </a:moveTo>
                <a:cubicBezTo>
                  <a:pt x="295" y="184"/>
                  <a:pt x="284" y="200"/>
                  <a:pt x="284" y="200"/>
                </a:cubicBezTo>
                <a:cubicBezTo>
                  <a:pt x="290" y="200"/>
                  <a:pt x="295" y="205"/>
                  <a:pt x="295" y="211"/>
                </a:cubicBezTo>
                <a:cubicBezTo>
                  <a:pt x="295" y="218"/>
                  <a:pt x="284" y="234"/>
                  <a:pt x="284" y="234"/>
                </a:cubicBezTo>
                <a:cubicBezTo>
                  <a:pt x="290" y="234"/>
                  <a:pt x="295" y="239"/>
                  <a:pt x="295" y="246"/>
                </a:cubicBezTo>
                <a:cubicBezTo>
                  <a:pt x="295" y="252"/>
                  <a:pt x="284" y="268"/>
                  <a:pt x="284" y="268"/>
                </a:cubicBezTo>
                <a:cubicBezTo>
                  <a:pt x="290" y="268"/>
                  <a:pt x="295" y="273"/>
                  <a:pt x="295" y="280"/>
                </a:cubicBezTo>
                <a:cubicBezTo>
                  <a:pt x="295" y="286"/>
                  <a:pt x="284" y="302"/>
                  <a:pt x="284" y="302"/>
                </a:cubicBezTo>
                <a:cubicBezTo>
                  <a:pt x="284" y="302"/>
                  <a:pt x="273" y="286"/>
                  <a:pt x="273" y="280"/>
                </a:cubicBezTo>
                <a:cubicBezTo>
                  <a:pt x="273" y="273"/>
                  <a:pt x="278" y="268"/>
                  <a:pt x="284" y="268"/>
                </a:cubicBezTo>
                <a:cubicBezTo>
                  <a:pt x="284" y="268"/>
                  <a:pt x="273" y="252"/>
                  <a:pt x="273" y="246"/>
                </a:cubicBezTo>
                <a:cubicBezTo>
                  <a:pt x="273" y="239"/>
                  <a:pt x="278" y="234"/>
                  <a:pt x="284" y="234"/>
                </a:cubicBezTo>
                <a:cubicBezTo>
                  <a:pt x="284" y="234"/>
                  <a:pt x="273" y="218"/>
                  <a:pt x="273" y="211"/>
                </a:cubicBezTo>
                <a:cubicBezTo>
                  <a:pt x="273" y="205"/>
                  <a:pt x="278" y="200"/>
                  <a:pt x="284" y="200"/>
                </a:cubicBezTo>
                <a:cubicBezTo>
                  <a:pt x="284" y="200"/>
                  <a:pt x="273" y="184"/>
                  <a:pt x="273" y="177"/>
                </a:cubicBezTo>
                <a:cubicBezTo>
                  <a:pt x="273" y="171"/>
                  <a:pt x="278" y="166"/>
                  <a:pt x="284" y="166"/>
                </a:cubicBezTo>
                <a:cubicBezTo>
                  <a:pt x="284" y="166"/>
                  <a:pt x="273" y="150"/>
                  <a:pt x="273" y="143"/>
                </a:cubicBezTo>
                <a:cubicBezTo>
                  <a:pt x="273" y="137"/>
                  <a:pt x="278" y="132"/>
                  <a:pt x="284" y="132"/>
                </a:cubicBezTo>
                <a:cubicBezTo>
                  <a:pt x="290" y="132"/>
                  <a:pt x="295" y="137"/>
                  <a:pt x="295" y="143"/>
                </a:cubicBezTo>
                <a:cubicBezTo>
                  <a:pt x="295" y="150"/>
                  <a:pt x="284" y="166"/>
                  <a:pt x="284" y="166"/>
                </a:cubicBezTo>
                <a:cubicBezTo>
                  <a:pt x="290" y="166"/>
                  <a:pt x="295" y="171"/>
                  <a:pt x="295" y="1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2226150" y="4542129"/>
            <a:ext cx="3866739" cy="584775"/>
          </a:xfrm>
          <a:prstGeom prst="rect">
            <a:avLst/>
          </a:prstGeom>
          <a:noFill/>
        </p:spPr>
        <p:txBody>
          <a:bodyPr wrap="square" rtlCol="0">
            <a:spAutoFit/>
          </a:bodyPr>
          <a:lstStyle/>
          <a:p>
            <a:r>
              <a:rPr lang="en-US" sz="3200" dirty="0"/>
              <a:t>MENTAL</a:t>
            </a:r>
            <a:r>
              <a:rPr lang="en-US" sz="3200"/>
              <a:t> WELL-BEING</a:t>
            </a:r>
            <a:endParaRPr lang="en-US" sz="3200" dirty="0"/>
          </a:p>
        </p:txBody>
      </p:sp>
      <p:sp>
        <p:nvSpPr>
          <p:cNvPr id="23" name="Freeform 5" descr="icon of head with a heart inside."/>
          <p:cNvSpPr>
            <a:spLocks noEditPoints="1"/>
          </p:cNvSpPr>
          <p:nvPr/>
        </p:nvSpPr>
        <p:spPr bwMode="auto">
          <a:xfrm>
            <a:off x="6739073" y="262365"/>
            <a:ext cx="787676" cy="767103"/>
          </a:xfrm>
          <a:custGeom>
            <a:avLst/>
            <a:gdLst>
              <a:gd name="T0" fmla="*/ 341 w 444"/>
              <a:gd name="T1" fmla="*/ 274 h 458"/>
              <a:gd name="T2" fmla="*/ 394 w 444"/>
              <a:gd name="T3" fmla="*/ 299 h 458"/>
              <a:gd name="T4" fmla="*/ 410 w 444"/>
              <a:gd name="T5" fmla="*/ 247 h 458"/>
              <a:gd name="T6" fmla="*/ 444 w 444"/>
              <a:gd name="T7" fmla="*/ 243 h 458"/>
              <a:gd name="T8" fmla="*/ 399 w 444"/>
              <a:gd name="T9" fmla="*/ 148 h 458"/>
              <a:gd name="T10" fmla="*/ 148 w 444"/>
              <a:gd name="T11" fmla="*/ 39 h 458"/>
              <a:gd name="T12" fmla="*/ 39 w 444"/>
              <a:gd name="T13" fmla="*/ 290 h 458"/>
              <a:gd name="T14" fmla="*/ 147 w 444"/>
              <a:gd name="T15" fmla="*/ 398 h 458"/>
              <a:gd name="T16" fmla="*/ 147 w 444"/>
              <a:gd name="T17" fmla="*/ 458 h 458"/>
              <a:gd name="T18" fmla="*/ 291 w 444"/>
              <a:gd name="T19" fmla="*/ 458 h 458"/>
              <a:gd name="T20" fmla="*/ 291 w 444"/>
              <a:gd name="T21" fmla="*/ 398 h 458"/>
              <a:gd name="T22" fmla="*/ 381 w 444"/>
              <a:gd name="T23" fmla="*/ 324 h 458"/>
              <a:gd name="T24" fmla="*/ 324 w 444"/>
              <a:gd name="T25" fmla="*/ 295 h 458"/>
              <a:gd name="T26" fmla="*/ 341 w 444"/>
              <a:gd name="T27" fmla="*/ 274 h 458"/>
              <a:gd name="T28" fmla="*/ 172 w 444"/>
              <a:gd name="T29" fmla="*/ 248 h 458"/>
              <a:gd name="T30" fmla="*/ 93 w 444"/>
              <a:gd name="T31" fmla="*/ 150 h 458"/>
              <a:gd name="T32" fmla="*/ 93 w 444"/>
              <a:gd name="T33" fmla="*/ 140 h 458"/>
              <a:gd name="T34" fmla="*/ 127 w 444"/>
              <a:gd name="T35" fmla="*/ 99 h 458"/>
              <a:gd name="T36" fmla="*/ 134 w 444"/>
              <a:gd name="T37" fmla="*/ 98 h 458"/>
              <a:gd name="T38" fmla="*/ 170 w 444"/>
              <a:gd name="T39" fmla="*/ 117 h 458"/>
              <a:gd name="T40" fmla="*/ 172 w 444"/>
              <a:gd name="T41" fmla="*/ 120 h 458"/>
              <a:gd name="T42" fmla="*/ 173 w 444"/>
              <a:gd name="T43" fmla="*/ 117 h 458"/>
              <a:gd name="T44" fmla="*/ 216 w 444"/>
              <a:gd name="T45" fmla="*/ 99 h 458"/>
              <a:gd name="T46" fmla="*/ 250 w 444"/>
              <a:gd name="T47" fmla="*/ 140 h 458"/>
              <a:gd name="T48" fmla="*/ 250 w 444"/>
              <a:gd name="T49" fmla="*/ 149 h 458"/>
              <a:gd name="T50" fmla="*/ 172 w 444"/>
              <a:gd name="T51" fmla="*/ 248 h 458"/>
              <a:gd name="T52" fmla="*/ 316 w 444"/>
              <a:gd name="T53" fmla="*/ 184 h 458"/>
              <a:gd name="T54" fmla="*/ 337 w 444"/>
              <a:gd name="T55" fmla="*/ 163 h 458"/>
              <a:gd name="T56" fmla="*/ 359 w 444"/>
              <a:gd name="T57" fmla="*/ 184 h 458"/>
              <a:gd name="T58" fmla="*/ 337 w 444"/>
              <a:gd name="T59" fmla="*/ 206 h 458"/>
              <a:gd name="T60" fmla="*/ 316 w 444"/>
              <a:gd name="T61" fmla="*/ 18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458">
                <a:moveTo>
                  <a:pt x="341" y="274"/>
                </a:moveTo>
                <a:cubicBezTo>
                  <a:pt x="358" y="288"/>
                  <a:pt x="376" y="296"/>
                  <a:pt x="394" y="299"/>
                </a:cubicBezTo>
                <a:cubicBezTo>
                  <a:pt x="402" y="283"/>
                  <a:pt x="407" y="265"/>
                  <a:pt x="410" y="247"/>
                </a:cubicBezTo>
                <a:cubicBezTo>
                  <a:pt x="444" y="243"/>
                  <a:pt x="444" y="243"/>
                  <a:pt x="444" y="243"/>
                </a:cubicBezTo>
                <a:cubicBezTo>
                  <a:pt x="399" y="148"/>
                  <a:pt x="399" y="148"/>
                  <a:pt x="399" y="148"/>
                </a:cubicBezTo>
                <a:cubicBezTo>
                  <a:pt x="359" y="49"/>
                  <a:pt x="247" y="0"/>
                  <a:pt x="148" y="39"/>
                </a:cubicBezTo>
                <a:cubicBezTo>
                  <a:pt x="49" y="79"/>
                  <a:pt x="0" y="191"/>
                  <a:pt x="39" y="290"/>
                </a:cubicBezTo>
                <a:cubicBezTo>
                  <a:pt x="60" y="341"/>
                  <a:pt x="99" y="379"/>
                  <a:pt x="147" y="398"/>
                </a:cubicBezTo>
                <a:cubicBezTo>
                  <a:pt x="147" y="458"/>
                  <a:pt x="147" y="458"/>
                  <a:pt x="147" y="458"/>
                </a:cubicBezTo>
                <a:cubicBezTo>
                  <a:pt x="291" y="458"/>
                  <a:pt x="291" y="458"/>
                  <a:pt x="291" y="458"/>
                </a:cubicBezTo>
                <a:cubicBezTo>
                  <a:pt x="291" y="398"/>
                  <a:pt x="291" y="398"/>
                  <a:pt x="291" y="398"/>
                </a:cubicBezTo>
                <a:cubicBezTo>
                  <a:pt x="330" y="383"/>
                  <a:pt x="360" y="356"/>
                  <a:pt x="381" y="324"/>
                </a:cubicBezTo>
                <a:cubicBezTo>
                  <a:pt x="362" y="320"/>
                  <a:pt x="343" y="310"/>
                  <a:pt x="324" y="295"/>
                </a:cubicBezTo>
                <a:lnTo>
                  <a:pt x="341" y="274"/>
                </a:lnTo>
                <a:close/>
                <a:moveTo>
                  <a:pt x="172" y="248"/>
                </a:moveTo>
                <a:cubicBezTo>
                  <a:pt x="121" y="212"/>
                  <a:pt x="95" y="180"/>
                  <a:pt x="93" y="150"/>
                </a:cubicBezTo>
                <a:cubicBezTo>
                  <a:pt x="93" y="140"/>
                  <a:pt x="93" y="140"/>
                  <a:pt x="93" y="140"/>
                </a:cubicBezTo>
                <a:cubicBezTo>
                  <a:pt x="95" y="114"/>
                  <a:pt x="112" y="100"/>
                  <a:pt x="127" y="99"/>
                </a:cubicBezTo>
                <a:cubicBezTo>
                  <a:pt x="130" y="98"/>
                  <a:pt x="132" y="98"/>
                  <a:pt x="134" y="98"/>
                </a:cubicBezTo>
                <a:cubicBezTo>
                  <a:pt x="152" y="98"/>
                  <a:pt x="161" y="107"/>
                  <a:pt x="170" y="117"/>
                </a:cubicBezTo>
                <a:cubicBezTo>
                  <a:pt x="172" y="120"/>
                  <a:pt x="172" y="120"/>
                  <a:pt x="172" y="120"/>
                </a:cubicBezTo>
                <a:cubicBezTo>
                  <a:pt x="173" y="117"/>
                  <a:pt x="173" y="117"/>
                  <a:pt x="173" y="117"/>
                </a:cubicBezTo>
                <a:cubicBezTo>
                  <a:pt x="184" y="105"/>
                  <a:pt x="193" y="96"/>
                  <a:pt x="216" y="99"/>
                </a:cubicBezTo>
                <a:cubicBezTo>
                  <a:pt x="231" y="100"/>
                  <a:pt x="248" y="114"/>
                  <a:pt x="250" y="140"/>
                </a:cubicBezTo>
                <a:cubicBezTo>
                  <a:pt x="250" y="149"/>
                  <a:pt x="250" y="149"/>
                  <a:pt x="250" y="149"/>
                </a:cubicBezTo>
                <a:cubicBezTo>
                  <a:pt x="248" y="180"/>
                  <a:pt x="222" y="212"/>
                  <a:pt x="172" y="248"/>
                </a:cubicBezTo>
                <a:close/>
                <a:moveTo>
                  <a:pt x="316" y="184"/>
                </a:moveTo>
                <a:cubicBezTo>
                  <a:pt x="316" y="172"/>
                  <a:pt x="325" y="163"/>
                  <a:pt x="337" y="163"/>
                </a:cubicBezTo>
                <a:cubicBezTo>
                  <a:pt x="349" y="163"/>
                  <a:pt x="359" y="172"/>
                  <a:pt x="359" y="184"/>
                </a:cubicBezTo>
                <a:cubicBezTo>
                  <a:pt x="359" y="196"/>
                  <a:pt x="349" y="206"/>
                  <a:pt x="337" y="206"/>
                </a:cubicBezTo>
                <a:cubicBezTo>
                  <a:pt x="325" y="206"/>
                  <a:pt x="316" y="196"/>
                  <a:pt x="316" y="1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7687669" y="450469"/>
            <a:ext cx="3747796" cy="584775"/>
          </a:xfrm>
          <a:prstGeom prst="rect">
            <a:avLst/>
          </a:prstGeom>
          <a:noFill/>
        </p:spPr>
        <p:txBody>
          <a:bodyPr wrap="square" rtlCol="0">
            <a:spAutoFit/>
          </a:bodyPr>
          <a:lstStyle/>
          <a:p>
            <a:r>
              <a:rPr lang="en-US" sz="3200" dirty="0" smtClean="0"/>
              <a:t>BEHAVIORAL HEALTH</a:t>
            </a:r>
            <a:endParaRPr lang="en-US" sz="3200" dirty="0"/>
          </a:p>
        </p:txBody>
      </p:sp>
      <p:sp>
        <p:nvSpPr>
          <p:cNvPr id="11" name="Freeform 19" descr="icon of a car"/>
          <p:cNvSpPr>
            <a:spLocks noEditPoints="1"/>
          </p:cNvSpPr>
          <p:nvPr/>
        </p:nvSpPr>
        <p:spPr bwMode="auto">
          <a:xfrm>
            <a:off x="6578153" y="1448386"/>
            <a:ext cx="1109516" cy="648830"/>
          </a:xfrm>
          <a:custGeom>
            <a:avLst/>
            <a:gdLst>
              <a:gd name="T0" fmla="*/ 293 w 331"/>
              <a:gd name="T1" fmla="*/ 73 h 193"/>
              <a:gd name="T2" fmla="*/ 274 w 331"/>
              <a:gd name="T3" fmla="*/ 73 h 193"/>
              <a:gd name="T4" fmla="*/ 262 w 331"/>
              <a:gd name="T5" fmla="*/ 28 h 193"/>
              <a:gd name="T6" fmla="*/ 225 w 331"/>
              <a:gd name="T7" fmla="*/ 0 h 193"/>
              <a:gd name="T8" fmla="*/ 152 w 331"/>
              <a:gd name="T9" fmla="*/ 0 h 193"/>
              <a:gd name="T10" fmla="*/ 113 w 331"/>
              <a:gd name="T11" fmla="*/ 14 h 193"/>
              <a:gd name="T12" fmla="*/ 113 w 331"/>
              <a:gd name="T13" fmla="*/ 14 h 193"/>
              <a:gd name="T14" fmla="*/ 112 w 331"/>
              <a:gd name="T15" fmla="*/ 15 h 193"/>
              <a:gd name="T16" fmla="*/ 115 w 331"/>
              <a:gd name="T17" fmla="*/ 29 h 193"/>
              <a:gd name="T18" fmla="*/ 97 w 331"/>
              <a:gd name="T19" fmla="*/ 60 h 193"/>
              <a:gd name="T20" fmla="*/ 73 w 331"/>
              <a:gd name="T21" fmla="*/ 73 h 193"/>
              <a:gd name="T22" fmla="*/ 38 w 331"/>
              <a:gd name="T23" fmla="*/ 73 h 193"/>
              <a:gd name="T24" fmla="*/ 0 w 331"/>
              <a:gd name="T25" fmla="*/ 111 h 193"/>
              <a:gd name="T26" fmla="*/ 38 w 331"/>
              <a:gd name="T27" fmla="*/ 149 h 193"/>
              <a:gd name="T28" fmla="*/ 40 w 331"/>
              <a:gd name="T29" fmla="*/ 149 h 193"/>
              <a:gd name="T30" fmla="*/ 40 w 331"/>
              <a:gd name="T31" fmla="*/ 149 h 193"/>
              <a:gd name="T32" fmla="*/ 84 w 331"/>
              <a:gd name="T33" fmla="*/ 193 h 193"/>
              <a:gd name="T34" fmla="*/ 128 w 331"/>
              <a:gd name="T35" fmla="*/ 149 h 193"/>
              <a:gd name="T36" fmla="*/ 198 w 331"/>
              <a:gd name="T37" fmla="*/ 149 h 193"/>
              <a:gd name="T38" fmla="*/ 242 w 331"/>
              <a:gd name="T39" fmla="*/ 193 h 193"/>
              <a:gd name="T40" fmla="*/ 286 w 331"/>
              <a:gd name="T41" fmla="*/ 149 h 193"/>
              <a:gd name="T42" fmla="*/ 286 w 331"/>
              <a:gd name="T43" fmla="*/ 149 h 193"/>
              <a:gd name="T44" fmla="*/ 293 w 331"/>
              <a:gd name="T45" fmla="*/ 149 h 193"/>
              <a:gd name="T46" fmla="*/ 331 w 331"/>
              <a:gd name="T47" fmla="*/ 111 h 193"/>
              <a:gd name="T48" fmla="*/ 293 w 331"/>
              <a:gd name="T49" fmla="*/ 73 h 193"/>
              <a:gd name="T50" fmla="*/ 17 w 331"/>
              <a:gd name="T51" fmla="*/ 117 h 193"/>
              <a:gd name="T52" fmla="*/ 11 w 331"/>
              <a:gd name="T53" fmla="*/ 103 h 193"/>
              <a:gd name="T54" fmla="*/ 17 w 331"/>
              <a:gd name="T55" fmla="*/ 88 h 193"/>
              <a:gd name="T56" fmla="*/ 23 w 331"/>
              <a:gd name="T57" fmla="*/ 103 h 193"/>
              <a:gd name="T58" fmla="*/ 17 w 331"/>
              <a:gd name="T59" fmla="*/ 117 h 193"/>
              <a:gd name="T60" fmla="*/ 84 w 331"/>
              <a:gd name="T61" fmla="*/ 163 h 193"/>
              <a:gd name="T62" fmla="*/ 70 w 331"/>
              <a:gd name="T63" fmla="*/ 149 h 193"/>
              <a:gd name="T64" fmla="*/ 84 w 331"/>
              <a:gd name="T65" fmla="*/ 136 h 193"/>
              <a:gd name="T66" fmla="*/ 97 w 331"/>
              <a:gd name="T67" fmla="*/ 149 h 193"/>
              <a:gd name="T68" fmla="*/ 84 w 331"/>
              <a:gd name="T69" fmla="*/ 163 h 193"/>
              <a:gd name="T70" fmla="*/ 169 w 331"/>
              <a:gd name="T71" fmla="*/ 67 h 193"/>
              <a:gd name="T72" fmla="*/ 164 w 331"/>
              <a:gd name="T73" fmla="*/ 72 h 193"/>
              <a:gd name="T74" fmla="*/ 117 w 331"/>
              <a:gd name="T75" fmla="*/ 72 h 193"/>
              <a:gd name="T76" fmla="*/ 109 w 331"/>
              <a:gd name="T77" fmla="*/ 66 h 193"/>
              <a:gd name="T78" fmla="*/ 112 w 331"/>
              <a:gd name="T79" fmla="*/ 62 h 193"/>
              <a:gd name="T80" fmla="*/ 134 w 331"/>
              <a:gd name="T81" fmla="*/ 23 h 193"/>
              <a:gd name="T82" fmla="*/ 141 w 331"/>
              <a:gd name="T83" fmla="*/ 19 h 193"/>
              <a:gd name="T84" fmla="*/ 164 w 331"/>
              <a:gd name="T85" fmla="*/ 19 h 193"/>
              <a:gd name="T86" fmla="*/ 169 w 331"/>
              <a:gd name="T87" fmla="*/ 24 h 193"/>
              <a:gd name="T88" fmla="*/ 169 w 331"/>
              <a:gd name="T89" fmla="*/ 67 h 193"/>
              <a:gd name="T90" fmla="*/ 186 w 331"/>
              <a:gd name="T91" fmla="*/ 72 h 193"/>
              <a:gd name="T92" fmla="*/ 181 w 331"/>
              <a:gd name="T93" fmla="*/ 67 h 193"/>
              <a:gd name="T94" fmla="*/ 181 w 331"/>
              <a:gd name="T95" fmla="*/ 24 h 193"/>
              <a:gd name="T96" fmla="*/ 186 w 331"/>
              <a:gd name="T97" fmla="*/ 19 h 193"/>
              <a:gd name="T98" fmla="*/ 222 w 331"/>
              <a:gd name="T99" fmla="*/ 19 h 193"/>
              <a:gd name="T100" fmla="*/ 233 w 331"/>
              <a:gd name="T101" fmla="*/ 30 h 193"/>
              <a:gd name="T102" fmla="*/ 233 w 331"/>
              <a:gd name="T103" fmla="*/ 67 h 193"/>
              <a:gd name="T104" fmla="*/ 228 w 331"/>
              <a:gd name="T105" fmla="*/ 72 h 193"/>
              <a:gd name="T106" fmla="*/ 186 w 331"/>
              <a:gd name="T107" fmla="*/ 72 h 193"/>
              <a:gd name="T108" fmla="*/ 242 w 331"/>
              <a:gd name="T109" fmla="*/ 163 h 193"/>
              <a:gd name="T110" fmla="*/ 228 w 331"/>
              <a:gd name="T111" fmla="*/ 149 h 193"/>
              <a:gd name="T112" fmla="*/ 242 w 331"/>
              <a:gd name="T113" fmla="*/ 136 h 193"/>
              <a:gd name="T114" fmla="*/ 255 w 331"/>
              <a:gd name="T115" fmla="*/ 149 h 193"/>
              <a:gd name="T116" fmla="*/ 242 w 331"/>
              <a:gd name="T117" fmla="*/ 16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93">
                <a:moveTo>
                  <a:pt x="293" y="73"/>
                </a:moveTo>
                <a:cubicBezTo>
                  <a:pt x="293" y="73"/>
                  <a:pt x="274" y="73"/>
                  <a:pt x="274" y="73"/>
                </a:cubicBezTo>
                <a:cubicBezTo>
                  <a:pt x="274" y="73"/>
                  <a:pt x="263" y="31"/>
                  <a:pt x="262" y="28"/>
                </a:cubicBezTo>
                <a:cubicBezTo>
                  <a:pt x="258" y="12"/>
                  <a:pt x="243" y="0"/>
                  <a:pt x="225" y="0"/>
                </a:cubicBezTo>
                <a:cubicBezTo>
                  <a:pt x="224" y="0"/>
                  <a:pt x="152" y="0"/>
                  <a:pt x="152" y="0"/>
                </a:cubicBezTo>
                <a:cubicBezTo>
                  <a:pt x="134" y="0"/>
                  <a:pt x="118" y="5"/>
                  <a:pt x="113" y="14"/>
                </a:cubicBezTo>
                <a:cubicBezTo>
                  <a:pt x="113" y="14"/>
                  <a:pt x="113" y="14"/>
                  <a:pt x="113" y="14"/>
                </a:cubicBezTo>
                <a:cubicBezTo>
                  <a:pt x="113" y="14"/>
                  <a:pt x="112" y="14"/>
                  <a:pt x="112" y="15"/>
                </a:cubicBezTo>
                <a:cubicBezTo>
                  <a:pt x="115" y="16"/>
                  <a:pt x="123" y="17"/>
                  <a:pt x="115" y="29"/>
                </a:cubicBezTo>
                <a:cubicBezTo>
                  <a:pt x="97" y="60"/>
                  <a:pt x="97" y="60"/>
                  <a:pt x="97" y="60"/>
                </a:cubicBezTo>
                <a:cubicBezTo>
                  <a:pt x="91" y="70"/>
                  <a:pt x="82" y="73"/>
                  <a:pt x="73" y="73"/>
                </a:cubicBezTo>
                <a:cubicBezTo>
                  <a:pt x="73" y="73"/>
                  <a:pt x="38" y="73"/>
                  <a:pt x="38" y="73"/>
                </a:cubicBezTo>
                <a:cubicBezTo>
                  <a:pt x="18" y="73"/>
                  <a:pt x="0" y="90"/>
                  <a:pt x="0" y="111"/>
                </a:cubicBezTo>
                <a:cubicBezTo>
                  <a:pt x="0" y="132"/>
                  <a:pt x="18" y="149"/>
                  <a:pt x="38" y="149"/>
                </a:cubicBezTo>
                <a:cubicBezTo>
                  <a:pt x="40" y="149"/>
                  <a:pt x="40" y="149"/>
                  <a:pt x="40" y="149"/>
                </a:cubicBezTo>
                <a:cubicBezTo>
                  <a:pt x="40" y="149"/>
                  <a:pt x="40" y="149"/>
                  <a:pt x="40" y="149"/>
                </a:cubicBezTo>
                <a:cubicBezTo>
                  <a:pt x="40" y="173"/>
                  <a:pt x="59" y="193"/>
                  <a:pt x="84" y="193"/>
                </a:cubicBezTo>
                <a:cubicBezTo>
                  <a:pt x="108" y="193"/>
                  <a:pt x="128" y="173"/>
                  <a:pt x="128" y="149"/>
                </a:cubicBezTo>
                <a:cubicBezTo>
                  <a:pt x="198" y="149"/>
                  <a:pt x="198" y="149"/>
                  <a:pt x="198" y="149"/>
                </a:cubicBezTo>
                <a:cubicBezTo>
                  <a:pt x="198" y="173"/>
                  <a:pt x="218" y="193"/>
                  <a:pt x="242" y="193"/>
                </a:cubicBezTo>
                <a:cubicBezTo>
                  <a:pt x="266" y="193"/>
                  <a:pt x="286" y="173"/>
                  <a:pt x="286" y="149"/>
                </a:cubicBezTo>
                <a:cubicBezTo>
                  <a:pt x="286" y="149"/>
                  <a:pt x="286" y="149"/>
                  <a:pt x="286" y="149"/>
                </a:cubicBezTo>
                <a:cubicBezTo>
                  <a:pt x="293" y="149"/>
                  <a:pt x="293" y="149"/>
                  <a:pt x="293" y="149"/>
                </a:cubicBezTo>
                <a:cubicBezTo>
                  <a:pt x="314" y="149"/>
                  <a:pt x="331" y="132"/>
                  <a:pt x="331" y="111"/>
                </a:cubicBezTo>
                <a:cubicBezTo>
                  <a:pt x="331" y="90"/>
                  <a:pt x="314" y="73"/>
                  <a:pt x="293" y="73"/>
                </a:cubicBezTo>
                <a:close/>
                <a:moveTo>
                  <a:pt x="17" y="117"/>
                </a:moveTo>
                <a:cubicBezTo>
                  <a:pt x="14" y="117"/>
                  <a:pt x="11" y="111"/>
                  <a:pt x="11" y="103"/>
                </a:cubicBezTo>
                <a:cubicBezTo>
                  <a:pt x="11" y="95"/>
                  <a:pt x="14" y="88"/>
                  <a:pt x="17" y="88"/>
                </a:cubicBezTo>
                <a:cubicBezTo>
                  <a:pt x="20" y="88"/>
                  <a:pt x="23" y="95"/>
                  <a:pt x="23" y="103"/>
                </a:cubicBezTo>
                <a:cubicBezTo>
                  <a:pt x="23" y="111"/>
                  <a:pt x="20" y="117"/>
                  <a:pt x="17" y="117"/>
                </a:cubicBezTo>
                <a:close/>
                <a:moveTo>
                  <a:pt x="84" y="163"/>
                </a:moveTo>
                <a:cubicBezTo>
                  <a:pt x="76" y="163"/>
                  <a:pt x="70" y="157"/>
                  <a:pt x="70" y="149"/>
                </a:cubicBezTo>
                <a:cubicBezTo>
                  <a:pt x="70" y="142"/>
                  <a:pt x="76" y="136"/>
                  <a:pt x="84" y="136"/>
                </a:cubicBezTo>
                <a:cubicBezTo>
                  <a:pt x="91" y="136"/>
                  <a:pt x="97" y="142"/>
                  <a:pt x="97" y="149"/>
                </a:cubicBezTo>
                <a:cubicBezTo>
                  <a:pt x="97" y="157"/>
                  <a:pt x="91" y="163"/>
                  <a:pt x="84" y="163"/>
                </a:cubicBezTo>
                <a:close/>
                <a:moveTo>
                  <a:pt x="169" y="67"/>
                </a:moveTo>
                <a:cubicBezTo>
                  <a:pt x="169" y="70"/>
                  <a:pt x="167" y="72"/>
                  <a:pt x="164" y="72"/>
                </a:cubicBezTo>
                <a:cubicBezTo>
                  <a:pt x="117" y="72"/>
                  <a:pt x="117" y="72"/>
                  <a:pt x="117" y="72"/>
                </a:cubicBezTo>
                <a:cubicBezTo>
                  <a:pt x="111" y="72"/>
                  <a:pt x="108" y="69"/>
                  <a:pt x="109" y="66"/>
                </a:cubicBezTo>
                <a:cubicBezTo>
                  <a:pt x="112" y="62"/>
                  <a:pt x="112" y="62"/>
                  <a:pt x="112" y="62"/>
                </a:cubicBezTo>
                <a:cubicBezTo>
                  <a:pt x="134" y="23"/>
                  <a:pt x="134" y="23"/>
                  <a:pt x="134" y="23"/>
                </a:cubicBezTo>
                <a:cubicBezTo>
                  <a:pt x="135" y="20"/>
                  <a:pt x="138" y="19"/>
                  <a:pt x="141" y="19"/>
                </a:cubicBezTo>
                <a:cubicBezTo>
                  <a:pt x="164" y="19"/>
                  <a:pt x="164" y="19"/>
                  <a:pt x="164" y="19"/>
                </a:cubicBezTo>
                <a:cubicBezTo>
                  <a:pt x="167" y="19"/>
                  <a:pt x="169" y="21"/>
                  <a:pt x="169" y="24"/>
                </a:cubicBezTo>
                <a:lnTo>
                  <a:pt x="169" y="67"/>
                </a:lnTo>
                <a:close/>
                <a:moveTo>
                  <a:pt x="186" y="72"/>
                </a:moveTo>
                <a:cubicBezTo>
                  <a:pt x="183" y="72"/>
                  <a:pt x="181" y="70"/>
                  <a:pt x="181" y="67"/>
                </a:cubicBezTo>
                <a:cubicBezTo>
                  <a:pt x="181" y="24"/>
                  <a:pt x="181" y="24"/>
                  <a:pt x="181" y="24"/>
                </a:cubicBezTo>
                <a:cubicBezTo>
                  <a:pt x="181" y="21"/>
                  <a:pt x="183" y="19"/>
                  <a:pt x="186" y="19"/>
                </a:cubicBezTo>
                <a:cubicBezTo>
                  <a:pt x="222" y="19"/>
                  <a:pt x="222" y="19"/>
                  <a:pt x="222" y="19"/>
                </a:cubicBezTo>
                <a:cubicBezTo>
                  <a:pt x="228" y="19"/>
                  <a:pt x="233" y="24"/>
                  <a:pt x="233" y="30"/>
                </a:cubicBezTo>
                <a:cubicBezTo>
                  <a:pt x="233" y="67"/>
                  <a:pt x="233" y="67"/>
                  <a:pt x="233" y="67"/>
                </a:cubicBezTo>
                <a:cubicBezTo>
                  <a:pt x="233" y="70"/>
                  <a:pt x="231" y="72"/>
                  <a:pt x="228" y="72"/>
                </a:cubicBezTo>
                <a:lnTo>
                  <a:pt x="186" y="72"/>
                </a:lnTo>
                <a:close/>
                <a:moveTo>
                  <a:pt x="242" y="163"/>
                </a:moveTo>
                <a:cubicBezTo>
                  <a:pt x="235" y="163"/>
                  <a:pt x="228" y="157"/>
                  <a:pt x="228" y="149"/>
                </a:cubicBezTo>
                <a:cubicBezTo>
                  <a:pt x="228" y="142"/>
                  <a:pt x="235" y="136"/>
                  <a:pt x="242" y="136"/>
                </a:cubicBezTo>
                <a:cubicBezTo>
                  <a:pt x="249" y="136"/>
                  <a:pt x="255" y="142"/>
                  <a:pt x="255" y="149"/>
                </a:cubicBezTo>
                <a:cubicBezTo>
                  <a:pt x="255" y="157"/>
                  <a:pt x="249" y="163"/>
                  <a:pt x="242" y="1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7687669" y="1485404"/>
            <a:ext cx="3262604" cy="584775"/>
          </a:xfrm>
          <a:prstGeom prst="rect">
            <a:avLst/>
          </a:prstGeom>
          <a:noFill/>
        </p:spPr>
        <p:txBody>
          <a:bodyPr wrap="square" rtlCol="0">
            <a:spAutoFit/>
          </a:bodyPr>
          <a:lstStyle/>
          <a:p>
            <a:r>
              <a:rPr lang="en-US" sz="3200" dirty="0" smtClean="0"/>
              <a:t>TRANSPORTATION</a:t>
            </a:r>
            <a:endParaRPr lang="en-US" sz="3200" dirty="0"/>
          </a:p>
        </p:txBody>
      </p:sp>
      <p:sp>
        <p:nvSpPr>
          <p:cNvPr id="29" name="Freeform 40" descr="icon of a apple"/>
          <p:cNvSpPr>
            <a:spLocks noEditPoints="1"/>
          </p:cNvSpPr>
          <p:nvPr/>
        </p:nvSpPr>
        <p:spPr bwMode="auto">
          <a:xfrm>
            <a:off x="6836834" y="2409720"/>
            <a:ext cx="689915" cy="690106"/>
          </a:xfrm>
          <a:custGeom>
            <a:avLst/>
            <a:gdLst>
              <a:gd name="T0" fmla="*/ 52 w 453"/>
              <a:gd name="T1" fmla="*/ 52 h 468"/>
              <a:gd name="T2" fmla="*/ 218 w 453"/>
              <a:gd name="T3" fmla="*/ 80 h 468"/>
              <a:gd name="T4" fmla="*/ 208 w 453"/>
              <a:gd name="T5" fmla="*/ 80 h 468"/>
              <a:gd name="T6" fmla="*/ 143 w 453"/>
              <a:gd name="T7" fmla="*/ 87 h 468"/>
              <a:gd name="T8" fmla="*/ 52 w 453"/>
              <a:gd name="T9" fmla="*/ 52 h 468"/>
              <a:gd name="T10" fmla="*/ 438 w 453"/>
              <a:gd name="T11" fmla="*/ 283 h 468"/>
              <a:gd name="T12" fmla="*/ 231 w 453"/>
              <a:gd name="T13" fmla="*/ 461 h 468"/>
              <a:gd name="T14" fmla="*/ 231 w 453"/>
              <a:gd name="T15" fmla="*/ 461 h 468"/>
              <a:gd name="T16" fmla="*/ 230 w 453"/>
              <a:gd name="T17" fmla="*/ 460 h 468"/>
              <a:gd name="T18" fmla="*/ 21 w 453"/>
              <a:gd name="T19" fmla="*/ 283 h 468"/>
              <a:gd name="T20" fmla="*/ 213 w 453"/>
              <a:gd name="T21" fmla="*/ 107 h 468"/>
              <a:gd name="T22" fmla="*/ 218 w 453"/>
              <a:gd name="T23" fmla="*/ 81 h 468"/>
              <a:gd name="T24" fmla="*/ 230 w 453"/>
              <a:gd name="T25" fmla="*/ 49 h 468"/>
              <a:gd name="T26" fmla="*/ 255 w 453"/>
              <a:gd name="T27" fmla="*/ 61 h 468"/>
              <a:gd name="T28" fmla="*/ 245 w 453"/>
              <a:gd name="T29" fmla="*/ 88 h 468"/>
              <a:gd name="T30" fmla="*/ 242 w 453"/>
              <a:gd name="T31" fmla="*/ 107 h 468"/>
              <a:gd name="T32" fmla="*/ 249 w 453"/>
              <a:gd name="T33" fmla="*/ 107 h 468"/>
              <a:gd name="T34" fmla="*/ 306 w 453"/>
              <a:gd name="T35" fmla="*/ 113 h 468"/>
              <a:gd name="T36" fmla="*/ 308 w 453"/>
              <a:gd name="T37" fmla="*/ 113 h 468"/>
              <a:gd name="T38" fmla="*/ 312 w 453"/>
              <a:gd name="T39" fmla="*/ 114 h 468"/>
              <a:gd name="T40" fmla="*/ 438 w 453"/>
              <a:gd name="T41" fmla="*/ 283 h 468"/>
              <a:gd name="T42" fmla="*/ 258 w 453"/>
              <a:gd name="T43" fmla="*/ 135 h 468"/>
              <a:gd name="T44" fmla="*/ 231 w 453"/>
              <a:gd name="T45" fmla="*/ 135 h 468"/>
              <a:gd name="T46" fmla="*/ 231 w 453"/>
              <a:gd name="T47" fmla="*/ 433 h 468"/>
              <a:gd name="T48" fmla="*/ 258 w 453"/>
              <a:gd name="T49" fmla="*/ 434 h 468"/>
              <a:gd name="T50" fmla="*/ 409 w 453"/>
              <a:gd name="T51" fmla="*/ 279 h 468"/>
              <a:gd name="T52" fmla="*/ 387 w 453"/>
              <a:gd name="T53" fmla="*/ 184 h 468"/>
              <a:gd name="T54" fmla="*/ 258 w 453"/>
              <a:gd name="T55" fmla="*/ 135 h 468"/>
              <a:gd name="T56" fmla="*/ 250 w 453"/>
              <a:gd name="T57" fmla="*/ 279 h 468"/>
              <a:gd name="T58" fmla="*/ 266 w 453"/>
              <a:gd name="T59" fmla="*/ 301 h 468"/>
              <a:gd name="T60" fmla="*/ 273 w 453"/>
              <a:gd name="T61" fmla="*/ 276 h 468"/>
              <a:gd name="T62" fmla="*/ 257 w 453"/>
              <a:gd name="T63" fmla="*/ 255 h 468"/>
              <a:gd name="T64" fmla="*/ 250 w 453"/>
              <a:gd name="T65" fmla="*/ 27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3" h="468">
                <a:moveTo>
                  <a:pt x="52" y="52"/>
                </a:moveTo>
                <a:cubicBezTo>
                  <a:pt x="179" y="0"/>
                  <a:pt x="212" y="52"/>
                  <a:pt x="218" y="80"/>
                </a:cubicBezTo>
                <a:cubicBezTo>
                  <a:pt x="215" y="80"/>
                  <a:pt x="212" y="80"/>
                  <a:pt x="208" y="80"/>
                </a:cubicBezTo>
                <a:cubicBezTo>
                  <a:pt x="196" y="80"/>
                  <a:pt x="171" y="81"/>
                  <a:pt x="143" y="87"/>
                </a:cubicBezTo>
                <a:cubicBezTo>
                  <a:pt x="138" y="87"/>
                  <a:pt x="112" y="96"/>
                  <a:pt x="52" y="52"/>
                </a:cubicBezTo>
                <a:close/>
                <a:moveTo>
                  <a:pt x="438" y="283"/>
                </a:moveTo>
                <a:cubicBezTo>
                  <a:pt x="415" y="455"/>
                  <a:pt x="276" y="468"/>
                  <a:pt x="231" y="461"/>
                </a:cubicBezTo>
                <a:cubicBezTo>
                  <a:pt x="231" y="461"/>
                  <a:pt x="231" y="461"/>
                  <a:pt x="231" y="461"/>
                </a:cubicBezTo>
                <a:cubicBezTo>
                  <a:pt x="231" y="460"/>
                  <a:pt x="230" y="460"/>
                  <a:pt x="230" y="460"/>
                </a:cubicBezTo>
                <a:cubicBezTo>
                  <a:pt x="186" y="468"/>
                  <a:pt x="45" y="456"/>
                  <a:pt x="21" y="283"/>
                </a:cubicBezTo>
                <a:cubicBezTo>
                  <a:pt x="0" y="130"/>
                  <a:pt x="148" y="107"/>
                  <a:pt x="213" y="107"/>
                </a:cubicBezTo>
                <a:cubicBezTo>
                  <a:pt x="214" y="98"/>
                  <a:pt x="215" y="89"/>
                  <a:pt x="218" y="81"/>
                </a:cubicBezTo>
                <a:cubicBezTo>
                  <a:pt x="220" y="70"/>
                  <a:pt x="225" y="59"/>
                  <a:pt x="230" y="49"/>
                </a:cubicBezTo>
                <a:cubicBezTo>
                  <a:pt x="255" y="61"/>
                  <a:pt x="255" y="61"/>
                  <a:pt x="255" y="61"/>
                </a:cubicBezTo>
                <a:cubicBezTo>
                  <a:pt x="251" y="70"/>
                  <a:pt x="247" y="79"/>
                  <a:pt x="245" y="88"/>
                </a:cubicBezTo>
                <a:cubicBezTo>
                  <a:pt x="243" y="94"/>
                  <a:pt x="242" y="101"/>
                  <a:pt x="242" y="107"/>
                </a:cubicBezTo>
                <a:cubicBezTo>
                  <a:pt x="244" y="107"/>
                  <a:pt x="246" y="107"/>
                  <a:pt x="249" y="107"/>
                </a:cubicBezTo>
                <a:cubicBezTo>
                  <a:pt x="265" y="107"/>
                  <a:pt x="285" y="109"/>
                  <a:pt x="306" y="113"/>
                </a:cubicBezTo>
                <a:cubicBezTo>
                  <a:pt x="307" y="113"/>
                  <a:pt x="307" y="113"/>
                  <a:pt x="308" y="113"/>
                </a:cubicBezTo>
                <a:cubicBezTo>
                  <a:pt x="309" y="114"/>
                  <a:pt x="311" y="114"/>
                  <a:pt x="312" y="114"/>
                </a:cubicBezTo>
                <a:cubicBezTo>
                  <a:pt x="379" y="129"/>
                  <a:pt x="453" y="171"/>
                  <a:pt x="438" y="283"/>
                </a:cubicBezTo>
                <a:close/>
                <a:moveTo>
                  <a:pt x="258" y="135"/>
                </a:moveTo>
                <a:cubicBezTo>
                  <a:pt x="258" y="135"/>
                  <a:pt x="239" y="134"/>
                  <a:pt x="231" y="135"/>
                </a:cubicBezTo>
                <a:cubicBezTo>
                  <a:pt x="231" y="433"/>
                  <a:pt x="231" y="433"/>
                  <a:pt x="231" y="433"/>
                </a:cubicBezTo>
                <a:cubicBezTo>
                  <a:pt x="244" y="435"/>
                  <a:pt x="258" y="434"/>
                  <a:pt x="258" y="434"/>
                </a:cubicBezTo>
                <a:cubicBezTo>
                  <a:pt x="301" y="433"/>
                  <a:pt x="391" y="410"/>
                  <a:pt x="409" y="279"/>
                </a:cubicBezTo>
                <a:cubicBezTo>
                  <a:pt x="414" y="238"/>
                  <a:pt x="407" y="207"/>
                  <a:pt x="387" y="184"/>
                </a:cubicBezTo>
                <a:cubicBezTo>
                  <a:pt x="357" y="150"/>
                  <a:pt x="303" y="137"/>
                  <a:pt x="258" y="135"/>
                </a:cubicBezTo>
                <a:close/>
                <a:moveTo>
                  <a:pt x="250" y="279"/>
                </a:moveTo>
                <a:cubicBezTo>
                  <a:pt x="252" y="292"/>
                  <a:pt x="260" y="302"/>
                  <a:pt x="266" y="301"/>
                </a:cubicBezTo>
                <a:cubicBezTo>
                  <a:pt x="273" y="300"/>
                  <a:pt x="276" y="289"/>
                  <a:pt x="273" y="276"/>
                </a:cubicBezTo>
                <a:cubicBezTo>
                  <a:pt x="271" y="264"/>
                  <a:pt x="257" y="255"/>
                  <a:pt x="257" y="255"/>
                </a:cubicBezTo>
                <a:cubicBezTo>
                  <a:pt x="257" y="255"/>
                  <a:pt x="247" y="266"/>
                  <a:pt x="250" y="2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7687669" y="2516134"/>
            <a:ext cx="2388636" cy="584775"/>
          </a:xfrm>
          <a:prstGeom prst="rect">
            <a:avLst/>
          </a:prstGeom>
          <a:noFill/>
        </p:spPr>
        <p:txBody>
          <a:bodyPr wrap="square" rtlCol="0">
            <a:spAutoFit/>
          </a:bodyPr>
          <a:lstStyle/>
          <a:p>
            <a:r>
              <a:rPr lang="en-US" sz="3200" dirty="0" smtClean="0"/>
              <a:t>FOOD</a:t>
            </a:r>
            <a:endParaRPr lang="en-US" sz="3200" dirty="0"/>
          </a:p>
        </p:txBody>
      </p:sp>
      <p:sp>
        <p:nvSpPr>
          <p:cNvPr id="32" name="Freeform 80" descr="icon of a school building"/>
          <p:cNvSpPr>
            <a:spLocks noEditPoints="1"/>
          </p:cNvSpPr>
          <p:nvPr/>
        </p:nvSpPr>
        <p:spPr bwMode="auto">
          <a:xfrm>
            <a:off x="6879034" y="3462261"/>
            <a:ext cx="647715" cy="673637"/>
          </a:xfrm>
          <a:custGeom>
            <a:avLst/>
            <a:gdLst>
              <a:gd name="T0" fmla="*/ 79 w 432"/>
              <a:gd name="T1" fmla="*/ 14 h 432"/>
              <a:gd name="T2" fmla="*/ 97 w 432"/>
              <a:gd name="T3" fmla="*/ 76 h 432"/>
              <a:gd name="T4" fmla="*/ 46 w 432"/>
              <a:gd name="T5" fmla="*/ 55 h 432"/>
              <a:gd name="T6" fmla="*/ 412 w 432"/>
              <a:gd name="T7" fmla="*/ 232 h 432"/>
              <a:gd name="T8" fmla="*/ 398 w 432"/>
              <a:gd name="T9" fmla="*/ 232 h 432"/>
              <a:gd name="T10" fmla="*/ 393 w 432"/>
              <a:gd name="T11" fmla="*/ 423 h 432"/>
              <a:gd name="T12" fmla="*/ 39 w 432"/>
              <a:gd name="T13" fmla="*/ 237 h 432"/>
              <a:gd name="T14" fmla="*/ 28 w 432"/>
              <a:gd name="T15" fmla="*/ 238 h 432"/>
              <a:gd name="T16" fmla="*/ 18 w 432"/>
              <a:gd name="T17" fmla="*/ 428 h 432"/>
              <a:gd name="T18" fmla="*/ 0 w 432"/>
              <a:gd name="T19" fmla="*/ 212 h 432"/>
              <a:gd name="T20" fmla="*/ 17 w 432"/>
              <a:gd name="T21" fmla="*/ 189 h 432"/>
              <a:gd name="T22" fmla="*/ 28 w 432"/>
              <a:gd name="T23" fmla="*/ 4 h 432"/>
              <a:gd name="T24" fmla="*/ 31 w 432"/>
              <a:gd name="T25" fmla="*/ 176 h 432"/>
              <a:gd name="T26" fmla="*/ 229 w 432"/>
              <a:gd name="T27" fmla="*/ 41 h 432"/>
              <a:gd name="T28" fmla="*/ 307 w 432"/>
              <a:gd name="T29" fmla="*/ 220 h 432"/>
              <a:gd name="T30" fmla="*/ 344 w 432"/>
              <a:gd name="T31" fmla="*/ 220 h 432"/>
              <a:gd name="T32" fmla="*/ 281 w 432"/>
              <a:gd name="T33" fmla="*/ 177 h 432"/>
              <a:gd name="T34" fmla="*/ 281 w 432"/>
              <a:gd name="T35" fmla="*/ 213 h 432"/>
              <a:gd name="T36" fmla="*/ 157 w 432"/>
              <a:gd name="T37" fmla="*/ 123 h 432"/>
              <a:gd name="T38" fmla="*/ 262 w 432"/>
              <a:gd name="T39" fmla="*/ 111 h 432"/>
              <a:gd name="T40" fmla="*/ 199 w 432"/>
              <a:gd name="T41" fmla="*/ 176 h 432"/>
              <a:gd name="T42" fmla="*/ 224 w 432"/>
              <a:gd name="T43" fmla="*/ 201 h 432"/>
              <a:gd name="T44" fmla="*/ 216 w 432"/>
              <a:gd name="T45" fmla="*/ 141 h 432"/>
              <a:gd name="T46" fmla="*/ 159 w 432"/>
              <a:gd name="T47" fmla="*/ 211 h 432"/>
              <a:gd name="T48" fmla="*/ 132 w 432"/>
              <a:gd name="T49" fmla="*/ 195 h 432"/>
              <a:gd name="T50" fmla="*/ 114 w 432"/>
              <a:gd name="T51" fmla="*/ 235 h 432"/>
              <a:gd name="T52" fmla="*/ 87 w 432"/>
              <a:gd name="T53" fmla="*/ 220 h 432"/>
              <a:gd name="T54" fmla="*/ 353 w 432"/>
              <a:gd name="T55" fmla="*/ 269 h 432"/>
              <a:gd name="T56" fmla="*/ 308 w 432"/>
              <a:gd name="T57" fmla="*/ 244 h 432"/>
              <a:gd name="T58" fmla="*/ 281 w 432"/>
              <a:gd name="T59" fmla="*/ 217 h 432"/>
              <a:gd name="T60" fmla="*/ 216 w 432"/>
              <a:gd name="T61" fmla="*/ 206 h 432"/>
              <a:gd name="T62" fmla="*/ 177 w 432"/>
              <a:gd name="T63" fmla="*/ 239 h 432"/>
              <a:gd name="T64" fmla="*/ 150 w 432"/>
              <a:gd name="T65" fmla="*/ 217 h 432"/>
              <a:gd name="T66" fmla="*/ 138 w 432"/>
              <a:gd name="T67" fmla="*/ 220 h 432"/>
              <a:gd name="T68" fmla="*/ 129 w 432"/>
              <a:gd name="T69" fmla="*/ 226 h 432"/>
              <a:gd name="T70" fmla="*/ 106 w 432"/>
              <a:gd name="T71" fmla="*/ 240 h 432"/>
              <a:gd name="T72" fmla="*/ 78 w 432"/>
              <a:gd name="T73" fmla="*/ 267 h 432"/>
              <a:gd name="T74" fmla="*/ 75 w 432"/>
              <a:gd name="T75" fmla="*/ 327 h 432"/>
              <a:gd name="T76" fmla="*/ 128 w 432"/>
              <a:gd name="T77" fmla="*/ 337 h 432"/>
              <a:gd name="T78" fmla="*/ 156 w 432"/>
              <a:gd name="T79" fmla="*/ 332 h 432"/>
              <a:gd name="T80" fmla="*/ 189 w 432"/>
              <a:gd name="T81" fmla="*/ 366 h 432"/>
              <a:gd name="T82" fmla="*/ 248 w 432"/>
              <a:gd name="T83" fmla="*/ 365 h 432"/>
              <a:gd name="T84" fmla="*/ 302 w 432"/>
              <a:gd name="T85" fmla="*/ 353 h 432"/>
              <a:gd name="T86" fmla="*/ 331 w 432"/>
              <a:gd name="T87" fmla="*/ 310 h 432"/>
              <a:gd name="T88" fmla="*/ 349 w 432"/>
              <a:gd name="T89" fmla="*/ 317 h 432"/>
              <a:gd name="T90" fmla="*/ 140 w 432"/>
              <a:gd name="T91" fmla="*/ 296 h 432"/>
              <a:gd name="T92" fmla="*/ 156 w 432"/>
              <a:gd name="T93" fmla="*/ 323 h 432"/>
              <a:gd name="T94" fmla="*/ 156 w 432"/>
              <a:gd name="T95" fmla="*/ 286 h 432"/>
              <a:gd name="T96" fmla="*/ 198 w 432"/>
              <a:gd name="T97" fmla="*/ 319 h 432"/>
              <a:gd name="T98" fmla="*/ 234 w 432"/>
              <a:gd name="T99" fmla="*/ 319 h 432"/>
              <a:gd name="T100" fmla="*/ 260 w 432"/>
              <a:gd name="T101" fmla="*/ 296 h 432"/>
              <a:gd name="T102" fmla="*/ 276 w 432"/>
              <a:gd name="T103" fmla="*/ 323 h 432"/>
              <a:gd name="T104" fmla="*/ 275 w 432"/>
              <a:gd name="T105" fmla="*/ 286 h 432"/>
              <a:gd name="T106" fmla="*/ 83 w 432"/>
              <a:gd name="T107" fmla="*/ 286 h 432"/>
              <a:gd name="T108" fmla="*/ 119 w 432"/>
              <a:gd name="T109" fmla="*/ 285 h 432"/>
              <a:gd name="T110" fmla="*/ 315 w 432"/>
              <a:gd name="T111" fmla="*/ 273 h 432"/>
              <a:gd name="T112" fmla="*/ 331 w 432"/>
              <a:gd name="T113" fmla="*/ 301 h 432"/>
              <a:gd name="T114" fmla="*/ 331 w 432"/>
              <a:gd name="T115" fmla="*/ 26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 h="432">
                <a:moveTo>
                  <a:pt x="40" y="48"/>
                </a:moveTo>
                <a:cubicBezTo>
                  <a:pt x="40" y="12"/>
                  <a:pt x="40" y="12"/>
                  <a:pt x="40" y="12"/>
                </a:cubicBezTo>
                <a:cubicBezTo>
                  <a:pt x="40" y="7"/>
                  <a:pt x="44" y="4"/>
                  <a:pt x="48" y="4"/>
                </a:cubicBezTo>
                <a:cubicBezTo>
                  <a:pt x="59" y="5"/>
                  <a:pt x="73" y="8"/>
                  <a:pt x="79" y="14"/>
                </a:cubicBezTo>
                <a:cubicBezTo>
                  <a:pt x="81" y="17"/>
                  <a:pt x="77" y="23"/>
                  <a:pt x="79" y="26"/>
                </a:cubicBezTo>
                <a:cubicBezTo>
                  <a:pt x="82" y="29"/>
                  <a:pt x="85" y="30"/>
                  <a:pt x="93" y="33"/>
                </a:cubicBezTo>
                <a:cubicBezTo>
                  <a:pt x="95" y="35"/>
                  <a:pt x="97" y="37"/>
                  <a:pt x="97" y="40"/>
                </a:cubicBezTo>
                <a:cubicBezTo>
                  <a:pt x="97" y="76"/>
                  <a:pt x="97" y="76"/>
                  <a:pt x="97" y="76"/>
                </a:cubicBezTo>
                <a:cubicBezTo>
                  <a:pt x="97" y="81"/>
                  <a:pt x="92" y="84"/>
                  <a:pt x="88" y="82"/>
                </a:cubicBezTo>
                <a:cubicBezTo>
                  <a:pt x="78" y="80"/>
                  <a:pt x="71" y="81"/>
                  <a:pt x="67" y="76"/>
                </a:cubicBezTo>
                <a:cubicBezTo>
                  <a:pt x="65" y="74"/>
                  <a:pt x="69" y="67"/>
                  <a:pt x="67" y="65"/>
                </a:cubicBezTo>
                <a:cubicBezTo>
                  <a:pt x="63" y="61"/>
                  <a:pt x="56" y="57"/>
                  <a:pt x="46" y="55"/>
                </a:cubicBezTo>
                <a:cubicBezTo>
                  <a:pt x="42" y="55"/>
                  <a:pt x="40" y="52"/>
                  <a:pt x="40" y="48"/>
                </a:cubicBezTo>
                <a:close/>
                <a:moveTo>
                  <a:pt x="432" y="212"/>
                </a:moveTo>
                <a:cubicBezTo>
                  <a:pt x="432" y="219"/>
                  <a:pt x="428" y="226"/>
                  <a:pt x="422" y="229"/>
                </a:cubicBezTo>
                <a:cubicBezTo>
                  <a:pt x="419" y="231"/>
                  <a:pt x="416" y="232"/>
                  <a:pt x="412" y="232"/>
                </a:cubicBezTo>
                <a:cubicBezTo>
                  <a:pt x="412" y="232"/>
                  <a:pt x="412" y="232"/>
                  <a:pt x="412" y="232"/>
                </a:cubicBezTo>
                <a:cubicBezTo>
                  <a:pt x="412" y="232"/>
                  <a:pt x="412" y="232"/>
                  <a:pt x="412" y="232"/>
                </a:cubicBezTo>
                <a:cubicBezTo>
                  <a:pt x="412" y="232"/>
                  <a:pt x="412" y="232"/>
                  <a:pt x="412" y="232"/>
                </a:cubicBezTo>
                <a:cubicBezTo>
                  <a:pt x="398" y="232"/>
                  <a:pt x="398" y="232"/>
                  <a:pt x="398" y="232"/>
                </a:cubicBezTo>
                <a:cubicBezTo>
                  <a:pt x="395" y="232"/>
                  <a:pt x="393" y="234"/>
                  <a:pt x="393" y="237"/>
                </a:cubicBezTo>
                <a:cubicBezTo>
                  <a:pt x="393" y="238"/>
                  <a:pt x="393" y="238"/>
                  <a:pt x="393" y="238"/>
                </a:cubicBezTo>
                <a:cubicBezTo>
                  <a:pt x="393" y="238"/>
                  <a:pt x="393" y="238"/>
                  <a:pt x="393" y="238"/>
                </a:cubicBezTo>
                <a:cubicBezTo>
                  <a:pt x="393" y="423"/>
                  <a:pt x="393" y="423"/>
                  <a:pt x="393" y="423"/>
                </a:cubicBezTo>
                <a:cubicBezTo>
                  <a:pt x="393" y="428"/>
                  <a:pt x="387" y="432"/>
                  <a:pt x="380" y="432"/>
                </a:cubicBezTo>
                <a:cubicBezTo>
                  <a:pt x="52" y="432"/>
                  <a:pt x="52" y="432"/>
                  <a:pt x="52" y="432"/>
                </a:cubicBezTo>
                <a:cubicBezTo>
                  <a:pt x="45" y="432"/>
                  <a:pt x="39" y="428"/>
                  <a:pt x="39" y="423"/>
                </a:cubicBezTo>
                <a:cubicBezTo>
                  <a:pt x="39" y="237"/>
                  <a:pt x="39" y="237"/>
                  <a:pt x="39" y="237"/>
                </a:cubicBezTo>
                <a:cubicBezTo>
                  <a:pt x="39" y="234"/>
                  <a:pt x="37" y="232"/>
                  <a:pt x="34" y="232"/>
                </a:cubicBezTo>
                <a:cubicBezTo>
                  <a:pt x="33" y="232"/>
                  <a:pt x="33" y="232"/>
                  <a:pt x="33" y="232"/>
                </a:cubicBezTo>
                <a:cubicBezTo>
                  <a:pt x="30" y="232"/>
                  <a:pt x="28" y="234"/>
                  <a:pt x="28" y="237"/>
                </a:cubicBezTo>
                <a:cubicBezTo>
                  <a:pt x="28" y="238"/>
                  <a:pt x="28" y="238"/>
                  <a:pt x="28" y="238"/>
                </a:cubicBezTo>
                <a:cubicBezTo>
                  <a:pt x="28" y="238"/>
                  <a:pt x="28" y="238"/>
                  <a:pt x="28" y="238"/>
                </a:cubicBezTo>
                <a:cubicBezTo>
                  <a:pt x="28" y="428"/>
                  <a:pt x="28" y="428"/>
                  <a:pt x="28" y="428"/>
                </a:cubicBezTo>
                <a:cubicBezTo>
                  <a:pt x="28" y="430"/>
                  <a:pt x="26" y="432"/>
                  <a:pt x="23" y="432"/>
                </a:cubicBezTo>
                <a:cubicBezTo>
                  <a:pt x="21" y="432"/>
                  <a:pt x="18" y="430"/>
                  <a:pt x="18" y="428"/>
                </a:cubicBezTo>
                <a:cubicBezTo>
                  <a:pt x="18" y="236"/>
                  <a:pt x="18" y="236"/>
                  <a:pt x="18" y="236"/>
                </a:cubicBezTo>
                <a:cubicBezTo>
                  <a:pt x="18" y="234"/>
                  <a:pt x="17" y="232"/>
                  <a:pt x="14" y="231"/>
                </a:cubicBezTo>
                <a:cubicBezTo>
                  <a:pt x="14" y="231"/>
                  <a:pt x="14" y="231"/>
                  <a:pt x="14" y="231"/>
                </a:cubicBezTo>
                <a:cubicBezTo>
                  <a:pt x="6" y="229"/>
                  <a:pt x="0" y="221"/>
                  <a:pt x="0" y="212"/>
                </a:cubicBezTo>
                <a:cubicBezTo>
                  <a:pt x="0" y="208"/>
                  <a:pt x="1" y="205"/>
                  <a:pt x="2" y="202"/>
                </a:cubicBezTo>
                <a:cubicBezTo>
                  <a:pt x="3" y="200"/>
                  <a:pt x="5" y="198"/>
                  <a:pt x="7" y="196"/>
                </a:cubicBezTo>
                <a:cubicBezTo>
                  <a:pt x="7" y="196"/>
                  <a:pt x="7" y="196"/>
                  <a:pt x="7" y="196"/>
                </a:cubicBezTo>
                <a:cubicBezTo>
                  <a:pt x="17" y="189"/>
                  <a:pt x="17" y="189"/>
                  <a:pt x="17" y="189"/>
                </a:cubicBezTo>
                <a:cubicBezTo>
                  <a:pt x="18" y="188"/>
                  <a:pt x="18" y="186"/>
                  <a:pt x="18" y="185"/>
                </a:cubicBezTo>
                <a:cubicBezTo>
                  <a:pt x="18" y="4"/>
                  <a:pt x="18" y="4"/>
                  <a:pt x="18" y="4"/>
                </a:cubicBezTo>
                <a:cubicBezTo>
                  <a:pt x="18" y="2"/>
                  <a:pt x="21" y="0"/>
                  <a:pt x="23" y="0"/>
                </a:cubicBezTo>
                <a:cubicBezTo>
                  <a:pt x="26" y="0"/>
                  <a:pt x="28" y="2"/>
                  <a:pt x="28" y="4"/>
                </a:cubicBezTo>
                <a:cubicBezTo>
                  <a:pt x="28" y="172"/>
                  <a:pt x="28" y="172"/>
                  <a:pt x="28" y="172"/>
                </a:cubicBezTo>
                <a:cubicBezTo>
                  <a:pt x="28" y="172"/>
                  <a:pt x="28" y="172"/>
                  <a:pt x="28" y="172"/>
                </a:cubicBezTo>
                <a:cubicBezTo>
                  <a:pt x="28" y="173"/>
                  <a:pt x="28" y="173"/>
                  <a:pt x="28" y="173"/>
                </a:cubicBezTo>
                <a:cubicBezTo>
                  <a:pt x="28" y="175"/>
                  <a:pt x="29" y="176"/>
                  <a:pt x="31" y="176"/>
                </a:cubicBezTo>
                <a:cubicBezTo>
                  <a:pt x="32" y="176"/>
                  <a:pt x="33" y="176"/>
                  <a:pt x="33" y="175"/>
                </a:cubicBezTo>
                <a:cubicBezTo>
                  <a:pt x="201" y="41"/>
                  <a:pt x="201" y="41"/>
                  <a:pt x="201" y="41"/>
                </a:cubicBezTo>
                <a:cubicBezTo>
                  <a:pt x="201" y="41"/>
                  <a:pt x="202" y="41"/>
                  <a:pt x="203" y="40"/>
                </a:cubicBezTo>
                <a:cubicBezTo>
                  <a:pt x="211" y="36"/>
                  <a:pt x="221" y="36"/>
                  <a:pt x="229" y="41"/>
                </a:cubicBezTo>
                <a:cubicBezTo>
                  <a:pt x="229" y="41"/>
                  <a:pt x="230" y="41"/>
                  <a:pt x="231" y="41"/>
                </a:cubicBezTo>
                <a:cubicBezTo>
                  <a:pt x="421" y="194"/>
                  <a:pt x="421" y="194"/>
                  <a:pt x="421" y="194"/>
                </a:cubicBezTo>
                <a:cubicBezTo>
                  <a:pt x="427" y="198"/>
                  <a:pt x="432" y="204"/>
                  <a:pt x="432" y="212"/>
                </a:cubicBezTo>
                <a:close/>
                <a:moveTo>
                  <a:pt x="307" y="220"/>
                </a:moveTo>
                <a:cubicBezTo>
                  <a:pt x="307" y="230"/>
                  <a:pt x="315" y="238"/>
                  <a:pt x="325" y="238"/>
                </a:cubicBezTo>
                <a:cubicBezTo>
                  <a:pt x="326" y="238"/>
                  <a:pt x="326" y="238"/>
                  <a:pt x="326" y="238"/>
                </a:cubicBezTo>
                <a:cubicBezTo>
                  <a:pt x="329" y="238"/>
                  <a:pt x="332" y="237"/>
                  <a:pt x="335" y="236"/>
                </a:cubicBezTo>
                <a:cubicBezTo>
                  <a:pt x="340" y="233"/>
                  <a:pt x="344" y="227"/>
                  <a:pt x="344" y="220"/>
                </a:cubicBezTo>
                <a:cubicBezTo>
                  <a:pt x="344" y="210"/>
                  <a:pt x="336" y="202"/>
                  <a:pt x="326" y="202"/>
                </a:cubicBezTo>
                <a:cubicBezTo>
                  <a:pt x="319" y="202"/>
                  <a:pt x="313" y="205"/>
                  <a:pt x="310" y="211"/>
                </a:cubicBezTo>
                <a:cubicBezTo>
                  <a:pt x="308" y="214"/>
                  <a:pt x="307" y="217"/>
                  <a:pt x="307" y="220"/>
                </a:cubicBezTo>
                <a:close/>
                <a:moveTo>
                  <a:pt x="281" y="177"/>
                </a:moveTo>
                <a:cubicBezTo>
                  <a:pt x="274" y="177"/>
                  <a:pt x="268" y="181"/>
                  <a:pt x="265" y="186"/>
                </a:cubicBezTo>
                <a:cubicBezTo>
                  <a:pt x="264" y="189"/>
                  <a:pt x="263" y="192"/>
                  <a:pt x="263" y="195"/>
                </a:cubicBezTo>
                <a:cubicBezTo>
                  <a:pt x="263" y="205"/>
                  <a:pt x="271" y="213"/>
                  <a:pt x="281" y="213"/>
                </a:cubicBezTo>
                <a:cubicBezTo>
                  <a:pt x="281" y="213"/>
                  <a:pt x="281" y="213"/>
                  <a:pt x="281" y="213"/>
                </a:cubicBezTo>
                <a:cubicBezTo>
                  <a:pt x="284" y="213"/>
                  <a:pt x="287" y="213"/>
                  <a:pt x="290" y="211"/>
                </a:cubicBezTo>
                <a:cubicBezTo>
                  <a:pt x="295" y="208"/>
                  <a:pt x="299" y="202"/>
                  <a:pt x="299" y="195"/>
                </a:cubicBezTo>
                <a:cubicBezTo>
                  <a:pt x="299" y="185"/>
                  <a:pt x="291" y="177"/>
                  <a:pt x="281" y="177"/>
                </a:cubicBezTo>
                <a:close/>
                <a:moveTo>
                  <a:pt x="157" y="123"/>
                </a:moveTo>
                <a:cubicBezTo>
                  <a:pt x="157" y="129"/>
                  <a:pt x="162" y="135"/>
                  <a:pt x="169" y="135"/>
                </a:cubicBezTo>
                <a:cubicBezTo>
                  <a:pt x="262" y="135"/>
                  <a:pt x="262" y="135"/>
                  <a:pt x="262" y="135"/>
                </a:cubicBezTo>
                <a:cubicBezTo>
                  <a:pt x="269" y="135"/>
                  <a:pt x="274" y="129"/>
                  <a:pt x="274" y="123"/>
                </a:cubicBezTo>
                <a:cubicBezTo>
                  <a:pt x="274" y="116"/>
                  <a:pt x="269" y="111"/>
                  <a:pt x="262" y="111"/>
                </a:cubicBezTo>
                <a:cubicBezTo>
                  <a:pt x="169" y="111"/>
                  <a:pt x="169" y="111"/>
                  <a:pt x="169" y="111"/>
                </a:cubicBezTo>
                <a:cubicBezTo>
                  <a:pt x="162" y="111"/>
                  <a:pt x="157" y="116"/>
                  <a:pt x="157" y="123"/>
                </a:cubicBezTo>
                <a:close/>
                <a:moveTo>
                  <a:pt x="215" y="166"/>
                </a:moveTo>
                <a:cubicBezTo>
                  <a:pt x="208" y="166"/>
                  <a:pt x="202" y="170"/>
                  <a:pt x="199" y="176"/>
                </a:cubicBezTo>
                <a:cubicBezTo>
                  <a:pt x="197" y="178"/>
                  <a:pt x="196" y="182"/>
                  <a:pt x="196" y="185"/>
                </a:cubicBezTo>
                <a:cubicBezTo>
                  <a:pt x="196" y="195"/>
                  <a:pt x="204" y="203"/>
                  <a:pt x="214" y="203"/>
                </a:cubicBezTo>
                <a:cubicBezTo>
                  <a:pt x="215" y="203"/>
                  <a:pt x="215" y="203"/>
                  <a:pt x="215" y="203"/>
                </a:cubicBezTo>
                <a:cubicBezTo>
                  <a:pt x="218" y="203"/>
                  <a:pt x="221" y="202"/>
                  <a:pt x="224" y="201"/>
                </a:cubicBezTo>
                <a:cubicBezTo>
                  <a:pt x="229" y="198"/>
                  <a:pt x="233" y="192"/>
                  <a:pt x="233" y="185"/>
                </a:cubicBezTo>
                <a:cubicBezTo>
                  <a:pt x="233" y="175"/>
                  <a:pt x="225" y="166"/>
                  <a:pt x="215" y="166"/>
                </a:cubicBezTo>
                <a:close/>
                <a:moveTo>
                  <a:pt x="216" y="141"/>
                </a:moveTo>
                <a:cubicBezTo>
                  <a:pt x="216" y="141"/>
                  <a:pt x="216" y="141"/>
                  <a:pt x="216" y="141"/>
                </a:cubicBezTo>
                <a:close/>
                <a:moveTo>
                  <a:pt x="132" y="195"/>
                </a:moveTo>
                <a:cubicBezTo>
                  <a:pt x="132" y="205"/>
                  <a:pt x="140" y="213"/>
                  <a:pt x="150" y="213"/>
                </a:cubicBezTo>
                <a:cubicBezTo>
                  <a:pt x="150" y="213"/>
                  <a:pt x="150" y="213"/>
                  <a:pt x="150" y="213"/>
                </a:cubicBezTo>
                <a:cubicBezTo>
                  <a:pt x="154" y="213"/>
                  <a:pt x="157" y="213"/>
                  <a:pt x="159" y="211"/>
                </a:cubicBezTo>
                <a:cubicBezTo>
                  <a:pt x="165" y="208"/>
                  <a:pt x="168" y="202"/>
                  <a:pt x="168" y="195"/>
                </a:cubicBezTo>
                <a:cubicBezTo>
                  <a:pt x="168" y="185"/>
                  <a:pt x="160" y="177"/>
                  <a:pt x="150" y="177"/>
                </a:cubicBezTo>
                <a:cubicBezTo>
                  <a:pt x="143" y="177"/>
                  <a:pt x="137" y="181"/>
                  <a:pt x="134" y="186"/>
                </a:cubicBezTo>
                <a:cubicBezTo>
                  <a:pt x="133" y="189"/>
                  <a:pt x="132" y="192"/>
                  <a:pt x="132" y="195"/>
                </a:cubicBezTo>
                <a:close/>
                <a:moveTo>
                  <a:pt x="87" y="220"/>
                </a:moveTo>
                <a:cubicBezTo>
                  <a:pt x="87" y="229"/>
                  <a:pt x="95" y="237"/>
                  <a:pt x="105" y="237"/>
                </a:cubicBezTo>
                <a:cubicBezTo>
                  <a:pt x="106" y="237"/>
                  <a:pt x="106" y="237"/>
                  <a:pt x="106" y="237"/>
                </a:cubicBezTo>
                <a:cubicBezTo>
                  <a:pt x="109" y="237"/>
                  <a:pt x="112" y="237"/>
                  <a:pt x="114" y="235"/>
                </a:cubicBezTo>
                <a:cubicBezTo>
                  <a:pt x="120" y="232"/>
                  <a:pt x="124" y="226"/>
                  <a:pt x="124" y="220"/>
                </a:cubicBezTo>
                <a:cubicBezTo>
                  <a:pt x="124" y="210"/>
                  <a:pt x="116" y="202"/>
                  <a:pt x="105" y="202"/>
                </a:cubicBezTo>
                <a:cubicBezTo>
                  <a:pt x="99" y="202"/>
                  <a:pt x="93" y="205"/>
                  <a:pt x="90" y="211"/>
                </a:cubicBezTo>
                <a:cubicBezTo>
                  <a:pt x="88" y="213"/>
                  <a:pt x="87" y="216"/>
                  <a:pt x="87" y="220"/>
                </a:cubicBezTo>
                <a:close/>
                <a:moveTo>
                  <a:pt x="368" y="302"/>
                </a:moveTo>
                <a:cubicBezTo>
                  <a:pt x="368" y="292"/>
                  <a:pt x="363" y="283"/>
                  <a:pt x="353" y="274"/>
                </a:cubicBezTo>
                <a:cubicBezTo>
                  <a:pt x="353" y="269"/>
                  <a:pt x="353" y="269"/>
                  <a:pt x="353" y="269"/>
                </a:cubicBezTo>
                <a:cubicBezTo>
                  <a:pt x="353" y="269"/>
                  <a:pt x="353" y="269"/>
                  <a:pt x="353" y="269"/>
                </a:cubicBezTo>
                <a:cubicBezTo>
                  <a:pt x="353" y="254"/>
                  <a:pt x="341" y="242"/>
                  <a:pt x="326" y="242"/>
                </a:cubicBezTo>
                <a:cubicBezTo>
                  <a:pt x="319" y="242"/>
                  <a:pt x="313" y="244"/>
                  <a:pt x="308" y="248"/>
                </a:cubicBezTo>
                <a:cubicBezTo>
                  <a:pt x="308" y="244"/>
                  <a:pt x="308" y="244"/>
                  <a:pt x="308" y="244"/>
                </a:cubicBezTo>
                <a:cubicBezTo>
                  <a:pt x="308" y="244"/>
                  <a:pt x="308" y="244"/>
                  <a:pt x="308" y="244"/>
                </a:cubicBezTo>
                <a:cubicBezTo>
                  <a:pt x="308" y="244"/>
                  <a:pt x="308" y="244"/>
                  <a:pt x="308" y="244"/>
                </a:cubicBezTo>
                <a:cubicBezTo>
                  <a:pt x="308" y="244"/>
                  <a:pt x="308" y="244"/>
                  <a:pt x="308" y="244"/>
                </a:cubicBezTo>
                <a:cubicBezTo>
                  <a:pt x="308" y="244"/>
                  <a:pt x="308" y="244"/>
                  <a:pt x="308" y="244"/>
                </a:cubicBezTo>
                <a:cubicBezTo>
                  <a:pt x="308" y="229"/>
                  <a:pt x="296" y="217"/>
                  <a:pt x="281" y="217"/>
                </a:cubicBezTo>
                <a:cubicBezTo>
                  <a:pt x="268" y="217"/>
                  <a:pt x="257" y="226"/>
                  <a:pt x="254" y="239"/>
                </a:cubicBezTo>
                <a:cubicBezTo>
                  <a:pt x="250" y="238"/>
                  <a:pt x="247" y="238"/>
                  <a:pt x="243" y="238"/>
                </a:cubicBezTo>
                <a:cubicBezTo>
                  <a:pt x="243" y="234"/>
                  <a:pt x="243" y="234"/>
                  <a:pt x="243" y="234"/>
                </a:cubicBezTo>
                <a:cubicBezTo>
                  <a:pt x="243" y="219"/>
                  <a:pt x="231" y="206"/>
                  <a:pt x="216" y="206"/>
                </a:cubicBezTo>
                <a:cubicBezTo>
                  <a:pt x="216" y="206"/>
                  <a:pt x="216" y="206"/>
                  <a:pt x="216" y="206"/>
                </a:cubicBezTo>
                <a:cubicBezTo>
                  <a:pt x="200" y="206"/>
                  <a:pt x="188" y="219"/>
                  <a:pt x="188" y="234"/>
                </a:cubicBezTo>
                <a:cubicBezTo>
                  <a:pt x="188" y="238"/>
                  <a:pt x="188" y="238"/>
                  <a:pt x="188" y="238"/>
                </a:cubicBezTo>
                <a:cubicBezTo>
                  <a:pt x="184" y="238"/>
                  <a:pt x="181" y="239"/>
                  <a:pt x="177" y="239"/>
                </a:cubicBezTo>
                <a:cubicBezTo>
                  <a:pt x="176" y="235"/>
                  <a:pt x="175" y="232"/>
                  <a:pt x="173" y="228"/>
                </a:cubicBezTo>
                <a:cubicBezTo>
                  <a:pt x="173" y="228"/>
                  <a:pt x="172" y="228"/>
                  <a:pt x="172" y="228"/>
                </a:cubicBezTo>
                <a:cubicBezTo>
                  <a:pt x="167" y="221"/>
                  <a:pt x="159" y="217"/>
                  <a:pt x="150" y="217"/>
                </a:cubicBezTo>
                <a:cubicBezTo>
                  <a:pt x="150" y="217"/>
                  <a:pt x="150" y="217"/>
                  <a:pt x="150" y="217"/>
                </a:cubicBezTo>
                <a:cubicBezTo>
                  <a:pt x="148" y="217"/>
                  <a:pt x="146" y="217"/>
                  <a:pt x="144" y="217"/>
                </a:cubicBezTo>
                <a:cubicBezTo>
                  <a:pt x="144" y="217"/>
                  <a:pt x="144" y="217"/>
                  <a:pt x="144" y="217"/>
                </a:cubicBezTo>
                <a:cubicBezTo>
                  <a:pt x="143" y="218"/>
                  <a:pt x="141" y="218"/>
                  <a:pt x="140" y="219"/>
                </a:cubicBezTo>
                <a:cubicBezTo>
                  <a:pt x="139" y="219"/>
                  <a:pt x="138" y="219"/>
                  <a:pt x="138" y="220"/>
                </a:cubicBezTo>
                <a:cubicBezTo>
                  <a:pt x="137" y="220"/>
                  <a:pt x="136" y="221"/>
                  <a:pt x="135" y="221"/>
                </a:cubicBezTo>
                <a:cubicBezTo>
                  <a:pt x="135" y="222"/>
                  <a:pt x="134" y="222"/>
                  <a:pt x="133" y="223"/>
                </a:cubicBezTo>
                <a:cubicBezTo>
                  <a:pt x="133" y="223"/>
                  <a:pt x="132" y="223"/>
                  <a:pt x="132" y="224"/>
                </a:cubicBezTo>
                <a:cubicBezTo>
                  <a:pt x="131" y="225"/>
                  <a:pt x="130" y="226"/>
                  <a:pt x="129" y="226"/>
                </a:cubicBezTo>
                <a:cubicBezTo>
                  <a:pt x="129" y="227"/>
                  <a:pt x="129" y="227"/>
                  <a:pt x="129" y="227"/>
                </a:cubicBezTo>
                <a:cubicBezTo>
                  <a:pt x="125" y="232"/>
                  <a:pt x="123" y="238"/>
                  <a:pt x="123" y="244"/>
                </a:cubicBezTo>
                <a:cubicBezTo>
                  <a:pt x="123" y="246"/>
                  <a:pt x="123" y="246"/>
                  <a:pt x="123" y="246"/>
                </a:cubicBezTo>
                <a:cubicBezTo>
                  <a:pt x="118" y="243"/>
                  <a:pt x="112" y="240"/>
                  <a:pt x="106" y="240"/>
                </a:cubicBezTo>
                <a:cubicBezTo>
                  <a:pt x="91" y="240"/>
                  <a:pt x="78" y="252"/>
                  <a:pt x="78" y="267"/>
                </a:cubicBezTo>
                <a:cubicBezTo>
                  <a:pt x="78" y="267"/>
                  <a:pt x="78" y="267"/>
                  <a:pt x="78" y="267"/>
                </a:cubicBezTo>
                <a:cubicBezTo>
                  <a:pt x="78" y="267"/>
                  <a:pt x="78" y="267"/>
                  <a:pt x="78" y="267"/>
                </a:cubicBezTo>
                <a:cubicBezTo>
                  <a:pt x="78" y="267"/>
                  <a:pt x="78" y="267"/>
                  <a:pt x="78" y="267"/>
                </a:cubicBezTo>
                <a:cubicBezTo>
                  <a:pt x="78" y="267"/>
                  <a:pt x="78" y="267"/>
                  <a:pt x="78" y="267"/>
                </a:cubicBezTo>
                <a:cubicBezTo>
                  <a:pt x="78" y="274"/>
                  <a:pt x="78" y="274"/>
                  <a:pt x="78" y="274"/>
                </a:cubicBezTo>
                <a:cubicBezTo>
                  <a:pt x="68" y="283"/>
                  <a:pt x="63" y="292"/>
                  <a:pt x="63" y="302"/>
                </a:cubicBezTo>
                <a:cubicBezTo>
                  <a:pt x="63" y="311"/>
                  <a:pt x="67" y="319"/>
                  <a:pt x="75" y="327"/>
                </a:cubicBezTo>
                <a:cubicBezTo>
                  <a:pt x="76" y="323"/>
                  <a:pt x="79" y="320"/>
                  <a:pt x="82" y="317"/>
                </a:cubicBezTo>
                <a:cubicBezTo>
                  <a:pt x="82" y="317"/>
                  <a:pt x="82" y="317"/>
                  <a:pt x="82" y="317"/>
                </a:cubicBezTo>
                <a:cubicBezTo>
                  <a:pt x="87" y="313"/>
                  <a:pt x="93" y="310"/>
                  <a:pt x="101" y="310"/>
                </a:cubicBezTo>
                <a:cubicBezTo>
                  <a:pt x="116" y="310"/>
                  <a:pt x="128" y="322"/>
                  <a:pt x="128" y="337"/>
                </a:cubicBezTo>
                <a:cubicBezTo>
                  <a:pt x="128" y="337"/>
                  <a:pt x="128" y="337"/>
                  <a:pt x="128" y="337"/>
                </a:cubicBezTo>
                <a:cubicBezTo>
                  <a:pt x="128" y="352"/>
                  <a:pt x="128" y="352"/>
                  <a:pt x="128" y="352"/>
                </a:cubicBezTo>
                <a:cubicBezTo>
                  <a:pt x="128" y="352"/>
                  <a:pt x="129" y="352"/>
                  <a:pt x="129" y="353"/>
                </a:cubicBezTo>
                <a:cubicBezTo>
                  <a:pt x="132" y="341"/>
                  <a:pt x="143" y="332"/>
                  <a:pt x="156" y="332"/>
                </a:cubicBezTo>
                <a:cubicBezTo>
                  <a:pt x="171" y="332"/>
                  <a:pt x="183" y="344"/>
                  <a:pt x="183" y="359"/>
                </a:cubicBezTo>
                <a:cubicBezTo>
                  <a:pt x="183" y="359"/>
                  <a:pt x="183" y="359"/>
                  <a:pt x="183" y="359"/>
                </a:cubicBezTo>
                <a:cubicBezTo>
                  <a:pt x="183" y="365"/>
                  <a:pt x="183" y="365"/>
                  <a:pt x="183" y="365"/>
                </a:cubicBezTo>
                <a:cubicBezTo>
                  <a:pt x="185" y="365"/>
                  <a:pt x="187" y="366"/>
                  <a:pt x="189" y="366"/>
                </a:cubicBezTo>
                <a:cubicBezTo>
                  <a:pt x="191" y="353"/>
                  <a:pt x="202" y="343"/>
                  <a:pt x="216" y="343"/>
                </a:cubicBezTo>
                <a:cubicBezTo>
                  <a:pt x="229" y="343"/>
                  <a:pt x="240" y="353"/>
                  <a:pt x="242" y="366"/>
                </a:cubicBezTo>
                <a:cubicBezTo>
                  <a:pt x="244" y="366"/>
                  <a:pt x="246" y="365"/>
                  <a:pt x="248" y="365"/>
                </a:cubicBezTo>
                <a:cubicBezTo>
                  <a:pt x="248" y="365"/>
                  <a:pt x="248" y="365"/>
                  <a:pt x="248" y="365"/>
                </a:cubicBezTo>
                <a:cubicBezTo>
                  <a:pt x="248" y="359"/>
                  <a:pt x="248" y="359"/>
                  <a:pt x="248" y="359"/>
                </a:cubicBezTo>
                <a:cubicBezTo>
                  <a:pt x="248" y="359"/>
                  <a:pt x="248" y="359"/>
                  <a:pt x="248" y="359"/>
                </a:cubicBezTo>
                <a:cubicBezTo>
                  <a:pt x="248" y="344"/>
                  <a:pt x="260" y="332"/>
                  <a:pt x="275" y="332"/>
                </a:cubicBezTo>
                <a:cubicBezTo>
                  <a:pt x="288" y="332"/>
                  <a:pt x="299" y="341"/>
                  <a:pt x="302" y="353"/>
                </a:cubicBezTo>
                <a:cubicBezTo>
                  <a:pt x="302" y="352"/>
                  <a:pt x="303" y="352"/>
                  <a:pt x="303" y="352"/>
                </a:cubicBezTo>
                <a:cubicBezTo>
                  <a:pt x="303" y="337"/>
                  <a:pt x="303" y="337"/>
                  <a:pt x="303" y="337"/>
                </a:cubicBezTo>
                <a:cubicBezTo>
                  <a:pt x="303" y="337"/>
                  <a:pt x="303" y="337"/>
                  <a:pt x="303" y="337"/>
                </a:cubicBezTo>
                <a:cubicBezTo>
                  <a:pt x="303" y="322"/>
                  <a:pt x="316" y="310"/>
                  <a:pt x="331" y="310"/>
                </a:cubicBezTo>
                <a:cubicBezTo>
                  <a:pt x="335" y="310"/>
                  <a:pt x="340" y="311"/>
                  <a:pt x="343" y="313"/>
                </a:cubicBezTo>
                <a:cubicBezTo>
                  <a:pt x="344" y="313"/>
                  <a:pt x="345" y="314"/>
                  <a:pt x="346" y="314"/>
                </a:cubicBezTo>
                <a:cubicBezTo>
                  <a:pt x="347" y="315"/>
                  <a:pt x="348" y="316"/>
                  <a:pt x="349" y="317"/>
                </a:cubicBezTo>
                <a:cubicBezTo>
                  <a:pt x="349" y="317"/>
                  <a:pt x="349" y="317"/>
                  <a:pt x="349" y="317"/>
                </a:cubicBezTo>
                <a:cubicBezTo>
                  <a:pt x="352" y="320"/>
                  <a:pt x="355" y="323"/>
                  <a:pt x="356" y="327"/>
                </a:cubicBezTo>
                <a:cubicBezTo>
                  <a:pt x="364" y="319"/>
                  <a:pt x="368" y="311"/>
                  <a:pt x="368" y="302"/>
                </a:cubicBezTo>
                <a:close/>
                <a:moveTo>
                  <a:pt x="156" y="286"/>
                </a:moveTo>
                <a:cubicBezTo>
                  <a:pt x="149" y="286"/>
                  <a:pt x="143" y="290"/>
                  <a:pt x="140" y="296"/>
                </a:cubicBezTo>
                <a:cubicBezTo>
                  <a:pt x="138" y="298"/>
                  <a:pt x="138" y="301"/>
                  <a:pt x="138" y="305"/>
                </a:cubicBezTo>
                <a:cubicBezTo>
                  <a:pt x="138" y="306"/>
                  <a:pt x="138" y="307"/>
                  <a:pt x="138" y="308"/>
                </a:cubicBezTo>
                <a:cubicBezTo>
                  <a:pt x="139" y="316"/>
                  <a:pt x="147" y="323"/>
                  <a:pt x="156" y="323"/>
                </a:cubicBezTo>
                <a:cubicBezTo>
                  <a:pt x="156" y="323"/>
                  <a:pt x="156" y="323"/>
                  <a:pt x="156" y="323"/>
                </a:cubicBezTo>
                <a:cubicBezTo>
                  <a:pt x="159" y="323"/>
                  <a:pt x="162" y="322"/>
                  <a:pt x="165" y="321"/>
                </a:cubicBezTo>
                <a:cubicBezTo>
                  <a:pt x="169" y="318"/>
                  <a:pt x="173" y="313"/>
                  <a:pt x="174" y="308"/>
                </a:cubicBezTo>
                <a:cubicBezTo>
                  <a:pt x="174" y="307"/>
                  <a:pt x="174" y="306"/>
                  <a:pt x="174" y="305"/>
                </a:cubicBezTo>
                <a:cubicBezTo>
                  <a:pt x="174" y="294"/>
                  <a:pt x="166" y="286"/>
                  <a:pt x="156" y="286"/>
                </a:cubicBezTo>
                <a:close/>
                <a:moveTo>
                  <a:pt x="216" y="297"/>
                </a:moveTo>
                <a:cubicBezTo>
                  <a:pt x="209" y="297"/>
                  <a:pt x="203" y="301"/>
                  <a:pt x="200" y="307"/>
                </a:cubicBezTo>
                <a:cubicBezTo>
                  <a:pt x="198" y="309"/>
                  <a:pt x="197" y="313"/>
                  <a:pt x="197" y="316"/>
                </a:cubicBezTo>
                <a:cubicBezTo>
                  <a:pt x="197" y="317"/>
                  <a:pt x="197" y="318"/>
                  <a:pt x="198" y="319"/>
                </a:cubicBezTo>
                <a:cubicBezTo>
                  <a:pt x="199" y="328"/>
                  <a:pt x="207" y="334"/>
                  <a:pt x="215" y="334"/>
                </a:cubicBezTo>
                <a:cubicBezTo>
                  <a:pt x="216" y="334"/>
                  <a:pt x="216" y="334"/>
                  <a:pt x="216" y="334"/>
                </a:cubicBezTo>
                <a:cubicBezTo>
                  <a:pt x="219" y="334"/>
                  <a:pt x="222" y="333"/>
                  <a:pt x="225" y="332"/>
                </a:cubicBezTo>
                <a:cubicBezTo>
                  <a:pt x="229" y="329"/>
                  <a:pt x="233" y="324"/>
                  <a:pt x="234" y="319"/>
                </a:cubicBezTo>
                <a:cubicBezTo>
                  <a:pt x="234" y="318"/>
                  <a:pt x="234" y="317"/>
                  <a:pt x="234" y="316"/>
                </a:cubicBezTo>
                <a:cubicBezTo>
                  <a:pt x="234" y="306"/>
                  <a:pt x="226" y="297"/>
                  <a:pt x="216" y="297"/>
                </a:cubicBezTo>
                <a:close/>
                <a:moveTo>
                  <a:pt x="275" y="286"/>
                </a:moveTo>
                <a:cubicBezTo>
                  <a:pt x="269" y="286"/>
                  <a:pt x="263" y="290"/>
                  <a:pt x="260" y="296"/>
                </a:cubicBezTo>
                <a:cubicBezTo>
                  <a:pt x="258" y="298"/>
                  <a:pt x="257" y="301"/>
                  <a:pt x="257" y="305"/>
                </a:cubicBezTo>
                <a:cubicBezTo>
                  <a:pt x="257" y="306"/>
                  <a:pt x="257" y="307"/>
                  <a:pt x="257" y="308"/>
                </a:cubicBezTo>
                <a:cubicBezTo>
                  <a:pt x="259" y="316"/>
                  <a:pt x="266" y="323"/>
                  <a:pt x="275" y="323"/>
                </a:cubicBezTo>
                <a:cubicBezTo>
                  <a:pt x="276" y="323"/>
                  <a:pt x="276" y="323"/>
                  <a:pt x="276" y="323"/>
                </a:cubicBezTo>
                <a:cubicBezTo>
                  <a:pt x="279" y="323"/>
                  <a:pt x="282" y="322"/>
                  <a:pt x="284" y="321"/>
                </a:cubicBezTo>
                <a:cubicBezTo>
                  <a:pt x="289" y="318"/>
                  <a:pt x="292" y="313"/>
                  <a:pt x="293" y="308"/>
                </a:cubicBezTo>
                <a:cubicBezTo>
                  <a:pt x="294" y="307"/>
                  <a:pt x="294" y="306"/>
                  <a:pt x="294" y="305"/>
                </a:cubicBezTo>
                <a:cubicBezTo>
                  <a:pt x="294" y="294"/>
                  <a:pt x="285" y="286"/>
                  <a:pt x="275" y="286"/>
                </a:cubicBezTo>
                <a:close/>
                <a:moveTo>
                  <a:pt x="101" y="264"/>
                </a:moveTo>
                <a:cubicBezTo>
                  <a:pt x="94" y="264"/>
                  <a:pt x="88" y="268"/>
                  <a:pt x="85" y="273"/>
                </a:cubicBezTo>
                <a:cubicBezTo>
                  <a:pt x="83" y="276"/>
                  <a:pt x="82" y="279"/>
                  <a:pt x="82" y="282"/>
                </a:cubicBezTo>
                <a:cubicBezTo>
                  <a:pt x="82" y="283"/>
                  <a:pt x="83" y="284"/>
                  <a:pt x="83" y="286"/>
                </a:cubicBezTo>
                <a:cubicBezTo>
                  <a:pt x="84" y="294"/>
                  <a:pt x="92" y="300"/>
                  <a:pt x="100" y="301"/>
                </a:cubicBezTo>
                <a:cubicBezTo>
                  <a:pt x="101" y="301"/>
                  <a:pt x="101" y="301"/>
                  <a:pt x="101" y="301"/>
                </a:cubicBezTo>
                <a:cubicBezTo>
                  <a:pt x="104" y="300"/>
                  <a:pt x="107" y="300"/>
                  <a:pt x="110" y="298"/>
                </a:cubicBezTo>
                <a:cubicBezTo>
                  <a:pt x="114" y="295"/>
                  <a:pt x="118" y="291"/>
                  <a:pt x="119" y="285"/>
                </a:cubicBezTo>
                <a:cubicBezTo>
                  <a:pt x="119" y="284"/>
                  <a:pt x="119" y="283"/>
                  <a:pt x="119" y="282"/>
                </a:cubicBezTo>
                <a:cubicBezTo>
                  <a:pt x="119" y="272"/>
                  <a:pt x="111" y="264"/>
                  <a:pt x="101" y="264"/>
                </a:cubicBezTo>
                <a:close/>
                <a:moveTo>
                  <a:pt x="331" y="264"/>
                </a:moveTo>
                <a:cubicBezTo>
                  <a:pt x="324" y="264"/>
                  <a:pt x="318" y="268"/>
                  <a:pt x="315" y="273"/>
                </a:cubicBezTo>
                <a:cubicBezTo>
                  <a:pt x="313" y="276"/>
                  <a:pt x="312" y="279"/>
                  <a:pt x="312" y="282"/>
                </a:cubicBezTo>
                <a:cubicBezTo>
                  <a:pt x="312" y="283"/>
                  <a:pt x="312" y="284"/>
                  <a:pt x="313" y="286"/>
                </a:cubicBezTo>
                <a:cubicBezTo>
                  <a:pt x="314" y="294"/>
                  <a:pt x="322" y="300"/>
                  <a:pt x="330" y="301"/>
                </a:cubicBezTo>
                <a:cubicBezTo>
                  <a:pt x="331" y="301"/>
                  <a:pt x="331" y="301"/>
                  <a:pt x="331" y="301"/>
                </a:cubicBezTo>
                <a:cubicBezTo>
                  <a:pt x="334" y="300"/>
                  <a:pt x="337" y="300"/>
                  <a:pt x="340" y="298"/>
                </a:cubicBezTo>
                <a:cubicBezTo>
                  <a:pt x="344" y="295"/>
                  <a:pt x="348" y="291"/>
                  <a:pt x="348" y="285"/>
                </a:cubicBezTo>
                <a:cubicBezTo>
                  <a:pt x="349" y="284"/>
                  <a:pt x="349" y="283"/>
                  <a:pt x="349" y="282"/>
                </a:cubicBezTo>
                <a:cubicBezTo>
                  <a:pt x="349" y="272"/>
                  <a:pt x="341" y="264"/>
                  <a:pt x="331" y="2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7687669" y="3540707"/>
            <a:ext cx="2388636" cy="584775"/>
          </a:xfrm>
          <a:prstGeom prst="rect">
            <a:avLst/>
          </a:prstGeom>
          <a:noFill/>
        </p:spPr>
        <p:txBody>
          <a:bodyPr wrap="square" rtlCol="0">
            <a:spAutoFit/>
          </a:bodyPr>
          <a:lstStyle/>
          <a:p>
            <a:r>
              <a:rPr lang="en-US" sz="3200" dirty="0" smtClean="0"/>
              <a:t>EDUCATION</a:t>
            </a:r>
            <a:endParaRPr lang="en-US" sz="3200" dirty="0"/>
          </a:p>
        </p:txBody>
      </p:sp>
      <p:grpSp>
        <p:nvGrpSpPr>
          <p:cNvPr id="33" name="Group 32" descr="icon of a parent holding an infant"/>
          <p:cNvGrpSpPr/>
          <p:nvPr/>
        </p:nvGrpSpPr>
        <p:grpSpPr>
          <a:xfrm>
            <a:off x="6808985" y="4529394"/>
            <a:ext cx="745612" cy="714700"/>
            <a:chOff x="6699250" y="-1498600"/>
            <a:chExt cx="927100" cy="1220788"/>
          </a:xfrm>
          <a:solidFill>
            <a:schemeClr val="tx1"/>
          </a:solidFill>
        </p:grpSpPr>
        <p:sp>
          <p:nvSpPr>
            <p:cNvPr id="34" name="Freeform 51"/>
            <p:cNvSpPr>
              <a:spLocks noEditPoints="1"/>
            </p:cNvSpPr>
            <p:nvPr/>
          </p:nvSpPr>
          <p:spPr bwMode="auto">
            <a:xfrm>
              <a:off x="6699250" y="-1044575"/>
              <a:ext cx="927100" cy="766763"/>
            </a:xfrm>
            <a:custGeom>
              <a:avLst/>
              <a:gdLst>
                <a:gd name="T0" fmla="*/ 328 w 331"/>
                <a:gd name="T1" fmla="*/ 125 h 272"/>
                <a:gd name="T2" fmla="*/ 318 w 331"/>
                <a:gd name="T3" fmla="*/ 96 h 272"/>
                <a:gd name="T4" fmla="*/ 296 w 331"/>
                <a:gd name="T5" fmla="*/ 55 h 272"/>
                <a:gd name="T6" fmla="*/ 277 w 331"/>
                <a:gd name="T7" fmla="*/ 25 h 272"/>
                <a:gd name="T8" fmla="*/ 251 w 331"/>
                <a:gd name="T9" fmla="*/ 5 h 272"/>
                <a:gd name="T10" fmla="*/ 223 w 331"/>
                <a:gd name="T11" fmla="*/ 1 h 272"/>
                <a:gd name="T12" fmla="*/ 117 w 331"/>
                <a:gd name="T13" fmla="*/ 1 h 272"/>
                <a:gd name="T14" fmla="*/ 108 w 331"/>
                <a:gd name="T15" fmla="*/ 1 h 272"/>
                <a:gd name="T16" fmla="*/ 69 w 331"/>
                <a:gd name="T17" fmla="*/ 19 h 272"/>
                <a:gd name="T18" fmla="*/ 47 w 331"/>
                <a:gd name="T19" fmla="*/ 48 h 272"/>
                <a:gd name="T20" fmla="*/ 19 w 331"/>
                <a:gd name="T21" fmla="*/ 104 h 272"/>
                <a:gd name="T22" fmla="*/ 3 w 331"/>
                <a:gd name="T23" fmla="*/ 152 h 272"/>
                <a:gd name="T24" fmla="*/ 3 w 331"/>
                <a:gd name="T25" fmla="*/ 188 h 272"/>
                <a:gd name="T26" fmla="*/ 41 w 331"/>
                <a:gd name="T27" fmla="*/ 243 h 272"/>
                <a:gd name="T28" fmla="*/ 96 w 331"/>
                <a:gd name="T29" fmla="*/ 266 h 272"/>
                <a:gd name="T30" fmla="*/ 144 w 331"/>
                <a:gd name="T31" fmla="*/ 270 h 272"/>
                <a:gd name="T32" fmla="*/ 173 w 331"/>
                <a:gd name="T33" fmla="*/ 262 h 272"/>
                <a:gd name="T34" fmla="*/ 190 w 331"/>
                <a:gd name="T35" fmla="*/ 244 h 272"/>
                <a:gd name="T36" fmla="*/ 181 w 331"/>
                <a:gd name="T37" fmla="*/ 211 h 272"/>
                <a:gd name="T38" fmla="*/ 167 w 331"/>
                <a:gd name="T39" fmla="*/ 205 h 272"/>
                <a:gd name="T40" fmla="*/ 148 w 331"/>
                <a:gd name="T41" fmla="*/ 203 h 272"/>
                <a:gd name="T42" fmla="*/ 127 w 331"/>
                <a:gd name="T43" fmla="*/ 203 h 272"/>
                <a:gd name="T44" fmla="*/ 110 w 331"/>
                <a:gd name="T45" fmla="*/ 201 h 272"/>
                <a:gd name="T46" fmla="*/ 78 w 331"/>
                <a:gd name="T47" fmla="*/ 192 h 272"/>
                <a:gd name="T48" fmla="*/ 67 w 331"/>
                <a:gd name="T49" fmla="*/ 185 h 272"/>
                <a:gd name="T50" fmla="*/ 64 w 331"/>
                <a:gd name="T51" fmla="*/ 181 h 272"/>
                <a:gd name="T52" fmla="*/ 66 w 331"/>
                <a:gd name="T53" fmla="*/ 181 h 272"/>
                <a:gd name="T54" fmla="*/ 83 w 331"/>
                <a:gd name="T55" fmla="*/ 178 h 272"/>
                <a:gd name="T56" fmla="*/ 106 w 331"/>
                <a:gd name="T57" fmla="*/ 174 h 272"/>
                <a:gd name="T58" fmla="*/ 116 w 331"/>
                <a:gd name="T59" fmla="*/ 169 h 272"/>
                <a:gd name="T60" fmla="*/ 119 w 331"/>
                <a:gd name="T61" fmla="*/ 161 h 272"/>
                <a:gd name="T62" fmla="*/ 115 w 331"/>
                <a:gd name="T63" fmla="*/ 154 h 272"/>
                <a:gd name="T64" fmla="*/ 108 w 331"/>
                <a:gd name="T65" fmla="*/ 136 h 272"/>
                <a:gd name="T66" fmla="*/ 107 w 331"/>
                <a:gd name="T67" fmla="*/ 115 h 272"/>
                <a:gd name="T68" fmla="*/ 116 w 331"/>
                <a:gd name="T69" fmla="*/ 103 h 272"/>
                <a:gd name="T70" fmla="*/ 137 w 331"/>
                <a:gd name="T71" fmla="*/ 108 h 272"/>
                <a:gd name="T72" fmla="*/ 145 w 331"/>
                <a:gd name="T73" fmla="*/ 120 h 272"/>
                <a:gd name="T74" fmla="*/ 158 w 331"/>
                <a:gd name="T75" fmla="*/ 143 h 272"/>
                <a:gd name="T76" fmla="*/ 180 w 331"/>
                <a:gd name="T77" fmla="*/ 164 h 272"/>
                <a:gd name="T78" fmla="*/ 223 w 331"/>
                <a:gd name="T79" fmla="*/ 174 h 272"/>
                <a:gd name="T80" fmla="*/ 226 w 331"/>
                <a:gd name="T81" fmla="*/ 174 h 272"/>
                <a:gd name="T82" fmla="*/ 227 w 331"/>
                <a:gd name="T83" fmla="*/ 174 h 272"/>
                <a:gd name="T84" fmla="*/ 223 w 331"/>
                <a:gd name="T85" fmla="*/ 178 h 272"/>
                <a:gd name="T86" fmla="*/ 211 w 331"/>
                <a:gd name="T87" fmla="*/ 189 h 272"/>
                <a:gd name="T88" fmla="*/ 202 w 331"/>
                <a:gd name="T89" fmla="*/ 207 h 272"/>
                <a:gd name="T90" fmla="*/ 215 w 331"/>
                <a:gd name="T91" fmla="*/ 231 h 272"/>
                <a:gd name="T92" fmla="*/ 241 w 331"/>
                <a:gd name="T93" fmla="*/ 234 h 272"/>
                <a:gd name="T94" fmla="*/ 274 w 331"/>
                <a:gd name="T95" fmla="*/ 223 h 272"/>
                <a:gd name="T96" fmla="*/ 298 w 331"/>
                <a:gd name="T97" fmla="*/ 202 h 272"/>
                <a:gd name="T98" fmla="*/ 319 w 331"/>
                <a:gd name="T99" fmla="*/ 175 h 272"/>
                <a:gd name="T100" fmla="*/ 328 w 331"/>
                <a:gd name="T101" fmla="*/ 125 h 272"/>
                <a:gd name="T102" fmla="*/ 219 w 331"/>
                <a:gd name="T103" fmla="*/ 164 h 272"/>
                <a:gd name="T104" fmla="*/ 170 w 331"/>
                <a:gd name="T105" fmla="*/ 115 h 272"/>
                <a:gd name="T106" fmla="*/ 219 w 331"/>
                <a:gd name="T107" fmla="*/ 66 h 272"/>
                <a:gd name="T108" fmla="*/ 268 w 331"/>
                <a:gd name="T109" fmla="*/ 115 h 272"/>
                <a:gd name="T110" fmla="*/ 219 w 331"/>
                <a:gd name="T111" fmla="*/ 1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 h="272">
                  <a:moveTo>
                    <a:pt x="328" y="125"/>
                  </a:moveTo>
                  <a:cubicBezTo>
                    <a:pt x="327" y="115"/>
                    <a:pt x="323" y="105"/>
                    <a:pt x="318" y="96"/>
                  </a:cubicBezTo>
                  <a:cubicBezTo>
                    <a:pt x="311" y="82"/>
                    <a:pt x="304" y="68"/>
                    <a:pt x="296" y="55"/>
                  </a:cubicBezTo>
                  <a:cubicBezTo>
                    <a:pt x="290" y="44"/>
                    <a:pt x="284" y="34"/>
                    <a:pt x="277" y="25"/>
                  </a:cubicBezTo>
                  <a:cubicBezTo>
                    <a:pt x="270" y="16"/>
                    <a:pt x="261" y="9"/>
                    <a:pt x="251" y="5"/>
                  </a:cubicBezTo>
                  <a:cubicBezTo>
                    <a:pt x="242" y="1"/>
                    <a:pt x="233" y="0"/>
                    <a:pt x="223" y="1"/>
                  </a:cubicBezTo>
                  <a:cubicBezTo>
                    <a:pt x="188" y="1"/>
                    <a:pt x="152" y="1"/>
                    <a:pt x="117" y="1"/>
                  </a:cubicBezTo>
                  <a:cubicBezTo>
                    <a:pt x="114" y="1"/>
                    <a:pt x="111" y="1"/>
                    <a:pt x="108" y="1"/>
                  </a:cubicBezTo>
                  <a:cubicBezTo>
                    <a:pt x="93" y="2"/>
                    <a:pt x="80" y="9"/>
                    <a:pt x="69" y="19"/>
                  </a:cubicBezTo>
                  <a:cubicBezTo>
                    <a:pt x="60" y="27"/>
                    <a:pt x="53" y="37"/>
                    <a:pt x="47" y="48"/>
                  </a:cubicBezTo>
                  <a:cubicBezTo>
                    <a:pt x="38" y="67"/>
                    <a:pt x="28" y="86"/>
                    <a:pt x="19" y="104"/>
                  </a:cubicBezTo>
                  <a:cubicBezTo>
                    <a:pt x="12" y="120"/>
                    <a:pt x="6" y="135"/>
                    <a:pt x="3" y="152"/>
                  </a:cubicBezTo>
                  <a:cubicBezTo>
                    <a:pt x="1" y="164"/>
                    <a:pt x="0" y="176"/>
                    <a:pt x="3" y="188"/>
                  </a:cubicBezTo>
                  <a:cubicBezTo>
                    <a:pt x="8" y="212"/>
                    <a:pt x="20" y="230"/>
                    <a:pt x="41" y="243"/>
                  </a:cubicBezTo>
                  <a:cubicBezTo>
                    <a:pt x="58" y="254"/>
                    <a:pt x="76" y="261"/>
                    <a:pt x="96" y="266"/>
                  </a:cubicBezTo>
                  <a:cubicBezTo>
                    <a:pt x="112" y="270"/>
                    <a:pt x="128" y="272"/>
                    <a:pt x="144" y="270"/>
                  </a:cubicBezTo>
                  <a:cubicBezTo>
                    <a:pt x="154" y="269"/>
                    <a:pt x="164" y="267"/>
                    <a:pt x="173" y="262"/>
                  </a:cubicBezTo>
                  <a:cubicBezTo>
                    <a:pt x="180" y="257"/>
                    <a:pt x="186" y="252"/>
                    <a:pt x="190" y="244"/>
                  </a:cubicBezTo>
                  <a:cubicBezTo>
                    <a:pt x="195" y="231"/>
                    <a:pt x="192" y="219"/>
                    <a:pt x="181" y="211"/>
                  </a:cubicBezTo>
                  <a:cubicBezTo>
                    <a:pt x="177" y="208"/>
                    <a:pt x="172" y="205"/>
                    <a:pt x="167" y="205"/>
                  </a:cubicBezTo>
                  <a:cubicBezTo>
                    <a:pt x="161" y="204"/>
                    <a:pt x="154" y="203"/>
                    <a:pt x="148" y="203"/>
                  </a:cubicBezTo>
                  <a:cubicBezTo>
                    <a:pt x="141" y="203"/>
                    <a:pt x="134" y="203"/>
                    <a:pt x="127" y="203"/>
                  </a:cubicBezTo>
                  <a:cubicBezTo>
                    <a:pt x="121" y="202"/>
                    <a:pt x="116" y="202"/>
                    <a:pt x="110" y="201"/>
                  </a:cubicBezTo>
                  <a:cubicBezTo>
                    <a:pt x="99" y="199"/>
                    <a:pt x="88" y="196"/>
                    <a:pt x="78" y="192"/>
                  </a:cubicBezTo>
                  <a:cubicBezTo>
                    <a:pt x="74" y="190"/>
                    <a:pt x="70" y="188"/>
                    <a:pt x="67" y="185"/>
                  </a:cubicBezTo>
                  <a:cubicBezTo>
                    <a:pt x="66" y="184"/>
                    <a:pt x="65" y="183"/>
                    <a:pt x="64" y="181"/>
                  </a:cubicBezTo>
                  <a:cubicBezTo>
                    <a:pt x="65" y="181"/>
                    <a:pt x="65" y="181"/>
                    <a:pt x="66" y="181"/>
                  </a:cubicBezTo>
                  <a:cubicBezTo>
                    <a:pt x="72" y="180"/>
                    <a:pt x="78" y="179"/>
                    <a:pt x="83" y="178"/>
                  </a:cubicBezTo>
                  <a:cubicBezTo>
                    <a:pt x="91" y="177"/>
                    <a:pt x="99" y="176"/>
                    <a:pt x="106" y="174"/>
                  </a:cubicBezTo>
                  <a:cubicBezTo>
                    <a:pt x="110" y="173"/>
                    <a:pt x="113" y="172"/>
                    <a:pt x="116" y="169"/>
                  </a:cubicBezTo>
                  <a:cubicBezTo>
                    <a:pt x="119" y="167"/>
                    <a:pt x="120" y="164"/>
                    <a:pt x="119" y="161"/>
                  </a:cubicBezTo>
                  <a:cubicBezTo>
                    <a:pt x="118" y="158"/>
                    <a:pt x="117" y="156"/>
                    <a:pt x="115" y="154"/>
                  </a:cubicBezTo>
                  <a:cubicBezTo>
                    <a:pt x="112" y="148"/>
                    <a:pt x="109" y="143"/>
                    <a:pt x="108" y="136"/>
                  </a:cubicBezTo>
                  <a:cubicBezTo>
                    <a:pt x="106" y="129"/>
                    <a:pt x="105" y="122"/>
                    <a:pt x="107" y="115"/>
                  </a:cubicBezTo>
                  <a:cubicBezTo>
                    <a:pt x="108" y="109"/>
                    <a:pt x="111" y="105"/>
                    <a:pt x="116" y="103"/>
                  </a:cubicBezTo>
                  <a:cubicBezTo>
                    <a:pt x="124" y="101"/>
                    <a:pt x="131" y="103"/>
                    <a:pt x="137" y="108"/>
                  </a:cubicBezTo>
                  <a:cubicBezTo>
                    <a:pt x="140" y="112"/>
                    <a:pt x="143" y="116"/>
                    <a:pt x="145" y="120"/>
                  </a:cubicBezTo>
                  <a:cubicBezTo>
                    <a:pt x="149" y="128"/>
                    <a:pt x="153" y="135"/>
                    <a:pt x="158" y="143"/>
                  </a:cubicBezTo>
                  <a:cubicBezTo>
                    <a:pt x="165" y="151"/>
                    <a:pt x="171" y="158"/>
                    <a:pt x="180" y="164"/>
                  </a:cubicBezTo>
                  <a:cubicBezTo>
                    <a:pt x="193" y="173"/>
                    <a:pt x="208" y="175"/>
                    <a:pt x="223" y="174"/>
                  </a:cubicBezTo>
                  <a:cubicBezTo>
                    <a:pt x="224" y="174"/>
                    <a:pt x="225" y="174"/>
                    <a:pt x="226" y="174"/>
                  </a:cubicBezTo>
                  <a:cubicBezTo>
                    <a:pt x="226" y="174"/>
                    <a:pt x="226" y="174"/>
                    <a:pt x="227" y="174"/>
                  </a:cubicBezTo>
                  <a:cubicBezTo>
                    <a:pt x="225" y="176"/>
                    <a:pt x="224" y="177"/>
                    <a:pt x="223" y="178"/>
                  </a:cubicBezTo>
                  <a:cubicBezTo>
                    <a:pt x="219" y="181"/>
                    <a:pt x="215" y="185"/>
                    <a:pt x="211" y="189"/>
                  </a:cubicBezTo>
                  <a:cubicBezTo>
                    <a:pt x="206" y="194"/>
                    <a:pt x="203" y="200"/>
                    <a:pt x="202" y="207"/>
                  </a:cubicBezTo>
                  <a:cubicBezTo>
                    <a:pt x="201" y="218"/>
                    <a:pt x="206" y="226"/>
                    <a:pt x="215" y="231"/>
                  </a:cubicBezTo>
                  <a:cubicBezTo>
                    <a:pt x="223" y="235"/>
                    <a:pt x="232" y="235"/>
                    <a:pt x="241" y="234"/>
                  </a:cubicBezTo>
                  <a:cubicBezTo>
                    <a:pt x="253" y="233"/>
                    <a:pt x="264" y="229"/>
                    <a:pt x="274" y="223"/>
                  </a:cubicBezTo>
                  <a:cubicBezTo>
                    <a:pt x="283" y="217"/>
                    <a:pt x="291" y="210"/>
                    <a:pt x="298" y="202"/>
                  </a:cubicBezTo>
                  <a:cubicBezTo>
                    <a:pt x="306" y="194"/>
                    <a:pt x="314" y="185"/>
                    <a:pt x="319" y="175"/>
                  </a:cubicBezTo>
                  <a:cubicBezTo>
                    <a:pt x="328" y="160"/>
                    <a:pt x="331" y="143"/>
                    <a:pt x="328" y="125"/>
                  </a:cubicBezTo>
                  <a:close/>
                  <a:moveTo>
                    <a:pt x="219" y="164"/>
                  </a:moveTo>
                  <a:cubicBezTo>
                    <a:pt x="192" y="164"/>
                    <a:pt x="170" y="142"/>
                    <a:pt x="170" y="115"/>
                  </a:cubicBezTo>
                  <a:cubicBezTo>
                    <a:pt x="170" y="88"/>
                    <a:pt x="192" y="66"/>
                    <a:pt x="219" y="66"/>
                  </a:cubicBezTo>
                  <a:cubicBezTo>
                    <a:pt x="246" y="66"/>
                    <a:pt x="268" y="88"/>
                    <a:pt x="268" y="115"/>
                  </a:cubicBezTo>
                  <a:cubicBezTo>
                    <a:pt x="268" y="142"/>
                    <a:pt x="246" y="164"/>
                    <a:pt x="21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2"/>
            <p:cNvSpPr>
              <a:spLocks/>
            </p:cNvSpPr>
            <p:nvPr/>
          </p:nvSpPr>
          <p:spPr bwMode="auto">
            <a:xfrm>
              <a:off x="6962775" y="-1498600"/>
              <a:ext cx="401637" cy="403225"/>
            </a:xfrm>
            <a:custGeom>
              <a:avLst/>
              <a:gdLst>
                <a:gd name="T0" fmla="*/ 71 w 143"/>
                <a:gd name="T1" fmla="*/ 143 h 143"/>
                <a:gd name="T2" fmla="*/ 143 w 143"/>
                <a:gd name="T3" fmla="*/ 71 h 143"/>
                <a:gd name="T4" fmla="*/ 71 w 143"/>
                <a:gd name="T5" fmla="*/ 0 h 143"/>
                <a:gd name="T6" fmla="*/ 0 w 143"/>
                <a:gd name="T7" fmla="*/ 71 h 143"/>
                <a:gd name="T8" fmla="*/ 71 w 143"/>
                <a:gd name="T9" fmla="*/ 143 h 143"/>
              </a:gdLst>
              <a:ahLst/>
              <a:cxnLst>
                <a:cxn ang="0">
                  <a:pos x="T0" y="T1"/>
                </a:cxn>
                <a:cxn ang="0">
                  <a:pos x="T2" y="T3"/>
                </a:cxn>
                <a:cxn ang="0">
                  <a:pos x="T4" y="T5"/>
                </a:cxn>
                <a:cxn ang="0">
                  <a:pos x="T6" y="T7"/>
                </a:cxn>
                <a:cxn ang="0">
                  <a:pos x="T8" y="T9"/>
                </a:cxn>
              </a:cxnLst>
              <a:rect l="0" t="0" r="r" b="b"/>
              <a:pathLst>
                <a:path w="143" h="143">
                  <a:moveTo>
                    <a:pt x="71" y="143"/>
                  </a:moveTo>
                  <a:cubicBezTo>
                    <a:pt x="112" y="142"/>
                    <a:pt x="143" y="110"/>
                    <a:pt x="143" y="71"/>
                  </a:cubicBezTo>
                  <a:cubicBezTo>
                    <a:pt x="142" y="32"/>
                    <a:pt x="111" y="0"/>
                    <a:pt x="71" y="0"/>
                  </a:cubicBezTo>
                  <a:cubicBezTo>
                    <a:pt x="32" y="0"/>
                    <a:pt x="0" y="32"/>
                    <a:pt x="0" y="71"/>
                  </a:cubicBezTo>
                  <a:cubicBezTo>
                    <a:pt x="0" y="110"/>
                    <a:pt x="31" y="142"/>
                    <a:pt x="71"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a:xfrm>
            <a:off x="7687668" y="4565280"/>
            <a:ext cx="3365241" cy="584775"/>
          </a:xfrm>
          <a:prstGeom prst="rect">
            <a:avLst/>
          </a:prstGeom>
          <a:noFill/>
        </p:spPr>
        <p:txBody>
          <a:bodyPr wrap="square" rtlCol="0">
            <a:spAutoFit/>
          </a:bodyPr>
          <a:lstStyle/>
          <a:p>
            <a:r>
              <a:rPr lang="en-US" sz="3200" dirty="0" smtClean="0"/>
              <a:t>PARENT SUPPORT</a:t>
            </a:r>
            <a:endParaRPr lang="en-US" sz="3200" dirty="0"/>
          </a:p>
        </p:txBody>
      </p:sp>
    </p:spTree>
    <p:extLst>
      <p:ext uri="{BB962C8B-B14F-4D97-AF65-F5344CB8AC3E}">
        <p14:creationId xmlns:p14="http://schemas.microsoft.com/office/powerpoint/2010/main" val="3174294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Themes by Race/Ethnicity</a:t>
            </a:r>
            <a:endParaRPr lang="en-US" dirty="0"/>
          </a:p>
        </p:txBody>
      </p:sp>
      <p:graphicFrame>
        <p:nvGraphicFramePr>
          <p:cNvPr id="3" name="Table 2" descr="Table displaying the top 10 themes reported by respondents by race/ethnicity."/>
          <p:cNvGraphicFramePr>
            <a:graphicFrameLocks noGrp="1"/>
          </p:cNvGraphicFramePr>
          <p:nvPr>
            <p:extLst>
              <p:ext uri="{D42A27DB-BD31-4B8C-83A1-F6EECF244321}">
                <p14:modId xmlns:p14="http://schemas.microsoft.com/office/powerpoint/2010/main" val="3600707838"/>
              </p:ext>
            </p:extLst>
          </p:nvPr>
        </p:nvGraphicFramePr>
        <p:xfrm>
          <a:off x="1417146" y="410358"/>
          <a:ext cx="9357709" cy="4821195"/>
        </p:xfrm>
        <a:graphic>
          <a:graphicData uri="http://schemas.openxmlformats.org/drawingml/2006/table">
            <a:tbl>
              <a:tblPr firstRow="1" bandRow="1">
                <a:tableStyleId>{5C22544A-7EE6-4342-B048-85BDC9FD1C3A}</a:tableStyleId>
              </a:tblPr>
              <a:tblGrid>
                <a:gridCol w="685099">
                  <a:extLst>
                    <a:ext uri="{9D8B030D-6E8A-4147-A177-3AD203B41FA5}">
                      <a16:colId xmlns:a16="http://schemas.microsoft.com/office/drawing/2014/main" val="4121575701"/>
                    </a:ext>
                  </a:extLst>
                </a:gridCol>
                <a:gridCol w="1763486">
                  <a:extLst>
                    <a:ext uri="{9D8B030D-6E8A-4147-A177-3AD203B41FA5}">
                      <a16:colId xmlns:a16="http://schemas.microsoft.com/office/drawing/2014/main" val="461104826"/>
                    </a:ext>
                  </a:extLst>
                </a:gridCol>
                <a:gridCol w="1688841">
                  <a:extLst>
                    <a:ext uri="{9D8B030D-6E8A-4147-A177-3AD203B41FA5}">
                      <a16:colId xmlns:a16="http://schemas.microsoft.com/office/drawing/2014/main" val="2121594585"/>
                    </a:ext>
                  </a:extLst>
                </a:gridCol>
                <a:gridCol w="1679510">
                  <a:extLst>
                    <a:ext uri="{9D8B030D-6E8A-4147-A177-3AD203B41FA5}">
                      <a16:colId xmlns:a16="http://schemas.microsoft.com/office/drawing/2014/main" val="3076641507"/>
                    </a:ext>
                  </a:extLst>
                </a:gridCol>
                <a:gridCol w="1763486">
                  <a:extLst>
                    <a:ext uri="{9D8B030D-6E8A-4147-A177-3AD203B41FA5}">
                      <a16:colId xmlns:a16="http://schemas.microsoft.com/office/drawing/2014/main" val="2968116468"/>
                    </a:ext>
                  </a:extLst>
                </a:gridCol>
                <a:gridCol w="1777287">
                  <a:extLst>
                    <a:ext uri="{9D8B030D-6E8A-4147-A177-3AD203B41FA5}">
                      <a16:colId xmlns:a16="http://schemas.microsoft.com/office/drawing/2014/main" val="3886405288"/>
                    </a:ext>
                  </a:extLst>
                </a:gridCol>
              </a:tblGrid>
              <a:tr h="640080">
                <a:tc>
                  <a:txBody>
                    <a:bodyPr/>
                    <a:lstStyle/>
                    <a:p>
                      <a:r>
                        <a:rPr lang="en-US" sz="1600" dirty="0" smtClean="0"/>
                        <a:t>Rank</a:t>
                      </a:r>
                      <a:endParaRPr lang="en-US" sz="1600" dirty="0"/>
                    </a:p>
                  </a:txBody>
                  <a:tcPr/>
                </a:tc>
                <a:tc>
                  <a:txBody>
                    <a:bodyPr/>
                    <a:lstStyle/>
                    <a:p>
                      <a:pPr algn="ctr"/>
                      <a:r>
                        <a:rPr lang="en-US" sz="1600" dirty="0" smtClean="0"/>
                        <a:t>African American</a:t>
                      </a:r>
                      <a:r>
                        <a:rPr lang="en-US" sz="1600" baseline="0" dirty="0" smtClean="0"/>
                        <a:t>/ Black</a:t>
                      </a:r>
                    </a:p>
                  </a:txBody>
                  <a:tcPr/>
                </a:tc>
                <a:tc>
                  <a:txBody>
                    <a:bodyPr/>
                    <a:lstStyle/>
                    <a:p>
                      <a:pPr algn="ctr"/>
                      <a:r>
                        <a:rPr lang="en-US" sz="1600" dirty="0" smtClean="0"/>
                        <a:t>American Indian </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Asian/Pacific</a:t>
                      </a:r>
                      <a:r>
                        <a:rPr lang="en-US" sz="1600" baseline="0" dirty="0" smtClean="0"/>
                        <a:t> Islander </a:t>
                      </a:r>
                    </a:p>
                  </a:txBody>
                  <a:tcPr/>
                </a:tc>
                <a:tc>
                  <a:txBody>
                    <a:bodyPr/>
                    <a:lstStyle/>
                    <a:p>
                      <a:pPr algn="ctr"/>
                      <a:r>
                        <a:rPr lang="en-US" sz="1600" dirty="0" smtClean="0"/>
                        <a:t>Hispanic/ </a:t>
                      </a:r>
                      <a:r>
                        <a:rPr lang="en-US" sz="1600" dirty="0" err="1" smtClean="0"/>
                        <a:t>Latinx</a:t>
                      </a:r>
                      <a:endParaRPr lang="en-US" sz="1600" dirty="0" smtClean="0"/>
                    </a:p>
                  </a:txBody>
                  <a:tcPr/>
                </a:tc>
                <a:tc>
                  <a:txBody>
                    <a:bodyPr/>
                    <a:lstStyle/>
                    <a:p>
                      <a:pPr algn="ctr"/>
                      <a:r>
                        <a:rPr lang="en-US" sz="1600" dirty="0" smtClean="0"/>
                        <a:t>White</a:t>
                      </a:r>
                      <a:endParaRPr lang="en-US" sz="1600" dirty="0"/>
                    </a:p>
                  </a:txBody>
                  <a:tcPr/>
                </a:tc>
                <a:extLst>
                  <a:ext uri="{0D108BD9-81ED-4DB2-BD59-A6C34878D82A}">
                    <a16:rowId xmlns:a16="http://schemas.microsoft.com/office/drawing/2014/main" val="1554749161"/>
                  </a:ext>
                </a:extLst>
              </a:tr>
              <a:tr h="416956">
                <a:tc>
                  <a:txBody>
                    <a:bodyPr/>
                    <a:lstStyle/>
                    <a:p>
                      <a:r>
                        <a:rPr lang="en-US" dirty="0" smtClean="0"/>
                        <a:t>1</a:t>
                      </a:r>
                    </a:p>
                  </a:txBody>
                  <a:tcPr/>
                </a:tc>
                <a:tc>
                  <a:txBody>
                    <a:bodyPr/>
                    <a:lstStyle/>
                    <a:p>
                      <a:pPr algn="ctr" fontAlgn="t"/>
                      <a:r>
                        <a:rPr lang="en-US" sz="1600" b="1" i="0" u="none" strike="noStrike" dirty="0">
                          <a:solidFill>
                            <a:srgbClr val="003865"/>
                          </a:solidFill>
                          <a:effectLst/>
                          <a:latin typeface="+mj-lt"/>
                        </a:rPr>
                        <a:t>Housing</a:t>
                      </a:r>
                    </a:p>
                  </a:txBody>
                  <a:tcPr marL="9525" marR="9525" marT="9525" marB="0"/>
                </a:tc>
                <a:tc>
                  <a:txBody>
                    <a:bodyPr/>
                    <a:lstStyle/>
                    <a:p>
                      <a:pPr algn="ctr" fontAlgn="t"/>
                      <a:r>
                        <a:rPr lang="en-US" sz="1600" b="1" i="0" u="none" strike="noStrike" dirty="0">
                          <a:solidFill>
                            <a:srgbClr val="003865"/>
                          </a:solidFill>
                          <a:effectLst/>
                          <a:latin typeface="+mj-lt"/>
                        </a:rPr>
                        <a:t>Housing</a:t>
                      </a:r>
                    </a:p>
                  </a:txBody>
                  <a:tcPr marL="9525" marR="9525" marT="9525" marB="0"/>
                </a:tc>
                <a:tc>
                  <a:txBody>
                    <a:bodyPr/>
                    <a:lstStyle/>
                    <a:p>
                      <a:pPr algn="ctr" fontAlgn="t"/>
                      <a:r>
                        <a:rPr lang="en-US" sz="1600" b="1" i="0" u="none" strike="noStrike" kern="1200" dirty="0" smtClean="0">
                          <a:solidFill>
                            <a:srgbClr val="003865"/>
                          </a:solidFill>
                          <a:effectLst/>
                          <a:latin typeface="+mn-lt"/>
                          <a:ea typeface="+mn-ea"/>
                          <a:cs typeface="+mn-cs"/>
                        </a:rPr>
                        <a:t>Healthcare</a:t>
                      </a:r>
                      <a:endParaRPr lang="en-US" sz="1600" b="1"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1" i="0" u="none" strike="noStrike" dirty="0">
                          <a:solidFill>
                            <a:srgbClr val="003865"/>
                          </a:solidFill>
                          <a:effectLst/>
                          <a:latin typeface="+mj-lt"/>
                        </a:rPr>
                        <a:t>Housing</a:t>
                      </a:r>
                    </a:p>
                  </a:txBody>
                  <a:tcPr marL="9525" marR="9525" marT="9525" marB="0"/>
                </a:tc>
                <a:tc>
                  <a:txBody>
                    <a:bodyPr/>
                    <a:lstStyle/>
                    <a:p>
                      <a:pPr algn="ctr"/>
                      <a:r>
                        <a:rPr lang="en-US" sz="1600" b="1" dirty="0" smtClean="0">
                          <a:solidFill>
                            <a:srgbClr val="003865"/>
                          </a:solidFill>
                          <a:latin typeface="+mj-lt"/>
                        </a:rPr>
                        <a:t>Childcare</a:t>
                      </a:r>
                      <a:endParaRPr lang="en-US" sz="1600" b="1" dirty="0">
                        <a:solidFill>
                          <a:srgbClr val="003865"/>
                        </a:solidFill>
                        <a:latin typeface="+mj-lt"/>
                      </a:endParaRPr>
                    </a:p>
                  </a:txBody>
                  <a:tcPr/>
                </a:tc>
                <a:extLst>
                  <a:ext uri="{0D108BD9-81ED-4DB2-BD59-A6C34878D82A}">
                    <a16:rowId xmlns:a16="http://schemas.microsoft.com/office/drawing/2014/main" val="3039155730"/>
                  </a:ext>
                </a:extLst>
              </a:tr>
              <a:tr h="306355">
                <a:tc>
                  <a:txBody>
                    <a:bodyPr/>
                    <a:lstStyle/>
                    <a:p>
                      <a:r>
                        <a:rPr lang="en-US" dirty="0" smtClean="0"/>
                        <a:t>2</a:t>
                      </a:r>
                      <a:endParaRPr lang="en-US" dirty="0"/>
                    </a:p>
                  </a:txBody>
                  <a:tcPr/>
                </a:tc>
                <a:tc>
                  <a:txBody>
                    <a:bodyPr/>
                    <a:lstStyle/>
                    <a:p>
                      <a:pPr algn="ctr" fontAlgn="t"/>
                      <a:r>
                        <a:rPr lang="en-US" sz="1600" b="0" i="0" u="none" strike="noStrike">
                          <a:solidFill>
                            <a:srgbClr val="003865"/>
                          </a:solidFill>
                          <a:effectLst/>
                          <a:latin typeface="+mj-lt"/>
                        </a:rPr>
                        <a:t>Childcare</a:t>
                      </a:r>
                    </a:p>
                  </a:txBody>
                  <a:tcPr marL="9525" marR="9525" marT="9525" marB="0"/>
                </a:tc>
                <a:tc>
                  <a:txBody>
                    <a:bodyPr/>
                    <a:lstStyle/>
                    <a:p>
                      <a:pPr algn="ctr" fontAlgn="t"/>
                      <a:r>
                        <a:rPr lang="en-US" sz="1600" b="0" i="0" u="none" strike="noStrike">
                          <a:solidFill>
                            <a:srgbClr val="003865"/>
                          </a:solidFill>
                          <a:effectLst/>
                          <a:latin typeface="+mj-lt"/>
                        </a:rPr>
                        <a:t>Childcare</a:t>
                      </a:r>
                    </a:p>
                  </a:txBody>
                  <a:tcPr marL="9525" marR="9525" marT="9525" marB="0"/>
                </a:tc>
                <a:tc>
                  <a:txBody>
                    <a:bodyPr/>
                    <a:lstStyle/>
                    <a:p>
                      <a:pPr algn="ctr" fontAlgn="t"/>
                      <a:r>
                        <a:rPr lang="en-US" sz="1600" b="0" i="0" u="none" strike="noStrike">
                          <a:solidFill>
                            <a:srgbClr val="003865"/>
                          </a:solidFill>
                          <a:effectLst/>
                          <a:latin typeface="+mj-lt"/>
                        </a:rPr>
                        <a:t>Childcare</a:t>
                      </a:r>
                    </a:p>
                  </a:txBody>
                  <a:tcPr marL="9525" marR="9525" marT="9525" marB="0"/>
                </a:tc>
                <a:tc>
                  <a:txBody>
                    <a:bodyPr/>
                    <a:lstStyle/>
                    <a:p>
                      <a:pPr algn="ctr" fontAlgn="t"/>
                      <a:r>
                        <a:rPr lang="en-US" sz="1600" b="0" i="0" u="none" strike="noStrike">
                          <a:solidFill>
                            <a:srgbClr val="003865"/>
                          </a:solidFill>
                          <a:effectLst/>
                          <a:latin typeface="+mj-lt"/>
                        </a:rPr>
                        <a:t>Childcare</a:t>
                      </a:r>
                    </a:p>
                  </a:txBody>
                  <a:tcPr marL="9525" marR="9525" marT="9525" marB="0"/>
                </a:tc>
                <a:tc>
                  <a:txBody>
                    <a:bodyPr/>
                    <a:lstStyle/>
                    <a:p>
                      <a:pPr algn="ctr"/>
                      <a:r>
                        <a:rPr lang="en-US" sz="1600" b="0" dirty="0" smtClean="0">
                          <a:solidFill>
                            <a:srgbClr val="003865"/>
                          </a:solidFill>
                          <a:latin typeface="+mj-lt"/>
                        </a:rPr>
                        <a:t>Housing</a:t>
                      </a:r>
                      <a:endParaRPr lang="en-US" sz="1600" b="0" dirty="0">
                        <a:solidFill>
                          <a:srgbClr val="003865"/>
                        </a:solidFill>
                        <a:latin typeface="+mj-lt"/>
                      </a:endParaRPr>
                    </a:p>
                  </a:txBody>
                  <a:tcPr/>
                </a:tc>
                <a:extLst>
                  <a:ext uri="{0D108BD9-81ED-4DB2-BD59-A6C34878D82A}">
                    <a16:rowId xmlns:a16="http://schemas.microsoft.com/office/drawing/2014/main" val="4145618546"/>
                  </a:ext>
                </a:extLst>
              </a:tr>
              <a:tr h="358763">
                <a:tc>
                  <a:txBody>
                    <a:bodyPr/>
                    <a:lstStyle/>
                    <a:p>
                      <a:r>
                        <a:rPr lang="en-US" dirty="0" smtClean="0"/>
                        <a:t>3</a:t>
                      </a:r>
                      <a:endParaRPr lang="en-US" dirty="0"/>
                    </a:p>
                  </a:txBody>
                  <a:tcPr/>
                </a:tc>
                <a:tc>
                  <a:txBody>
                    <a:bodyPr/>
                    <a:lstStyle/>
                    <a:p>
                      <a:pPr algn="ctr" fontAlgn="t"/>
                      <a:r>
                        <a:rPr lang="en-US" sz="1600" b="0" i="0" u="none" strike="noStrike">
                          <a:solidFill>
                            <a:srgbClr val="003865"/>
                          </a:solidFill>
                          <a:effectLst/>
                          <a:latin typeface="+mj-lt"/>
                        </a:rPr>
                        <a:t>Employment</a:t>
                      </a:r>
                    </a:p>
                  </a:txBody>
                  <a:tcPr marL="9525" marR="9525" marT="9525" marB="0"/>
                </a:tc>
                <a:tc>
                  <a:txBody>
                    <a:bodyPr/>
                    <a:lstStyle/>
                    <a:p>
                      <a:pPr algn="ctr" fontAlgn="t"/>
                      <a:r>
                        <a:rPr lang="en-US" sz="1600" b="0" i="0" u="none" strike="noStrike">
                          <a:solidFill>
                            <a:srgbClr val="003865"/>
                          </a:solidFill>
                          <a:effectLst/>
                          <a:latin typeface="+mj-lt"/>
                        </a:rPr>
                        <a:t>Employment</a:t>
                      </a:r>
                    </a:p>
                  </a:txBody>
                  <a:tcPr marL="9525" marR="9525" marT="9525" marB="0"/>
                </a:tc>
                <a:tc>
                  <a:txBody>
                    <a:bodyPr/>
                    <a:lstStyle/>
                    <a:p>
                      <a:pPr algn="ctr" fontAlgn="t"/>
                      <a:r>
                        <a:rPr lang="en-US" sz="1600" b="0" i="0" u="none" strike="noStrike">
                          <a:solidFill>
                            <a:srgbClr val="003865"/>
                          </a:solidFill>
                          <a:effectLst/>
                          <a:latin typeface="+mj-lt"/>
                        </a:rPr>
                        <a:t>Housing</a:t>
                      </a: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Healthcare</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a:r>
                        <a:rPr lang="en-US" sz="1600" b="0" dirty="0" smtClean="0">
                          <a:solidFill>
                            <a:srgbClr val="003865"/>
                          </a:solidFill>
                          <a:latin typeface="+mj-lt"/>
                        </a:rPr>
                        <a:t>Healthcare</a:t>
                      </a:r>
                    </a:p>
                  </a:txBody>
                  <a:tcPr/>
                </a:tc>
                <a:extLst>
                  <a:ext uri="{0D108BD9-81ED-4DB2-BD59-A6C34878D82A}">
                    <a16:rowId xmlns:a16="http://schemas.microsoft.com/office/drawing/2014/main" val="3019847049"/>
                  </a:ext>
                </a:extLst>
              </a:tr>
              <a:tr h="358763">
                <a:tc>
                  <a:txBody>
                    <a:bodyPr/>
                    <a:lstStyle/>
                    <a:p>
                      <a:r>
                        <a:rPr lang="en-US" dirty="0" smtClean="0"/>
                        <a:t>4</a:t>
                      </a:r>
                      <a:endParaRPr lang="en-US" dirty="0"/>
                    </a:p>
                  </a:txBody>
                  <a:tcPr/>
                </a:tc>
                <a:tc>
                  <a:txBody>
                    <a:bodyPr/>
                    <a:lstStyle/>
                    <a:p>
                      <a:pPr algn="ctr" fontAlgn="t"/>
                      <a:r>
                        <a:rPr lang="en-US" sz="1600" b="0" i="0" u="none" strike="noStrike" kern="1200" dirty="0" smtClean="0">
                          <a:solidFill>
                            <a:srgbClr val="003865"/>
                          </a:solidFill>
                          <a:effectLst/>
                          <a:latin typeface="+mn-lt"/>
                          <a:ea typeface="+mn-ea"/>
                          <a:cs typeface="+mn-cs"/>
                        </a:rPr>
                        <a:t>Healthcare</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0" i="0" u="none" strike="noStrike" dirty="0" smtClean="0">
                          <a:solidFill>
                            <a:srgbClr val="003865"/>
                          </a:solidFill>
                          <a:effectLst/>
                          <a:latin typeface="+mj-lt"/>
                        </a:rPr>
                        <a:t>Healthcare</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0" i="0" u="none" strike="noStrike">
                          <a:solidFill>
                            <a:srgbClr val="003865"/>
                          </a:solidFill>
                          <a:effectLst/>
                          <a:latin typeface="+mj-lt"/>
                        </a:rPr>
                        <a:t>Employment</a:t>
                      </a:r>
                    </a:p>
                  </a:txBody>
                  <a:tcPr marL="9525" marR="9525" marT="9525" marB="0"/>
                </a:tc>
                <a:tc>
                  <a:txBody>
                    <a:bodyPr/>
                    <a:lstStyle/>
                    <a:p>
                      <a:pPr algn="ctr" fontAlgn="t"/>
                      <a:r>
                        <a:rPr lang="en-US" sz="1600" b="0" i="0" u="none" strike="noStrike" dirty="0">
                          <a:solidFill>
                            <a:srgbClr val="003865"/>
                          </a:solidFill>
                          <a:effectLst/>
                          <a:latin typeface="+mj-lt"/>
                        </a:rPr>
                        <a:t>Employment</a:t>
                      </a:r>
                    </a:p>
                  </a:txBody>
                  <a:tcPr marL="9525" marR="9525" marT="9525" marB="0"/>
                </a:tc>
                <a:tc>
                  <a:txBody>
                    <a:bodyPr/>
                    <a:lstStyle/>
                    <a:p>
                      <a:pPr algn="ctr"/>
                      <a:r>
                        <a:rPr lang="en-US" sz="1600" b="0" dirty="0" smtClean="0">
                          <a:solidFill>
                            <a:srgbClr val="003865"/>
                          </a:solidFill>
                          <a:latin typeface="+mj-lt"/>
                        </a:rPr>
                        <a:t>Employment</a:t>
                      </a:r>
                      <a:endParaRPr lang="en-US" sz="1600" b="0" dirty="0">
                        <a:solidFill>
                          <a:srgbClr val="003865"/>
                        </a:solidFill>
                        <a:latin typeface="+mj-lt"/>
                      </a:endParaRPr>
                    </a:p>
                  </a:txBody>
                  <a:tcPr/>
                </a:tc>
                <a:extLst>
                  <a:ext uri="{0D108BD9-81ED-4DB2-BD59-A6C34878D82A}">
                    <a16:rowId xmlns:a16="http://schemas.microsoft.com/office/drawing/2014/main" val="3281009795"/>
                  </a:ext>
                </a:extLst>
              </a:tr>
              <a:tr h="358763">
                <a:tc>
                  <a:txBody>
                    <a:bodyPr/>
                    <a:lstStyle/>
                    <a:p>
                      <a:r>
                        <a:rPr lang="en-US" dirty="0" smtClean="0"/>
                        <a:t>5</a:t>
                      </a:r>
                      <a:endParaRPr lang="en-US" dirty="0"/>
                    </a:p>
                  </a:txBody>
                  <a:tcPr/>
                </a:tc>
                <a:tc>
                  <a:txBody>
                    <a:bodyPr/>
                    <a:lstStyle/>
                    <a:p>
                      <a:pPr algn="ctr" fontAlgn="t"/>
                      <a:r>
                        <a:rPr lang="en-US" sz="1600" b="0" i="0" u="none" strike="noStrike" dirty="0" smtClean="0">
                          <a:solidFill>
                            <a:srgbClr val="003865"/>
                          </a:solidFill>
                          <a:effectLst/>
                          <a:latin typeface="+mj-lt"/>
                        </a:rPr>
                        <a:t>Mental Well-being</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0" i="0" u="none" strike="noStrike">
                          <a:solidFill>
                            <a:srgbClr val="003865"/>
                          </a:solidFill>
                          <a:effectLst/>
                          <a:latin typeface="+mj-lt"/>
                        </a:rPr>
                        <a:t>Food</a:t>
                      </a: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Mental Well-being</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Mental Well-being</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Mental Well-being</a:t>
                      </a:r>
                      <a:endParaRPr lang="en-US" sz="1600" b="0" i="0" u="none" strike="noStrike" kern="1200" dirty="0">
                        <a:solidFill>
                          <a:srgbClr val="003865"/>
                        </a:solidFill>
                        <a:effectLst/>
                        <a:latin typeface="+mn-lt"/>
                        <a:ea typeface="+mn-ea"/>
                        <a:cs typeface="+mn-cs"/>
                      </a:endParaRPr>
                    </a:p>
                  </a:txBody>
                  <a:tcPr/>
                </a:tc>
                <a:extLst>
                  <a:ext uri="{0D108BD9-81ED-4DB2-BD59-A6C34878D82A}">
                    <a16:rowId xmlns:a16="http://schemas.microsoft.com/office/drawing/2014/main" val="3736244646"/>
                  </a:ext>
                </a:extLst>
              </a:tr>
              <a:tr h="358763">
                <a:tc>
                  <a:txBody>
                    <a:bodyPr/>
                    <a:lstStyle/>
                    <a:p>
                      <a:r>
                        <a:rPr lang="en-US" dirty="0" smtClean="0"/>
                        <a:t>6</a:t>
                      </a:r>
                      <a:endParaRPr lang="en-US" dirty="0"/>
                    </a:p>
                  </a:txBody>
                  <a:tcPr/>
                </a:tc>
                <a:tc>
                  <a:txBody>
                    <a:bodyPr/>
                    <a:lstStyle/>
                    <a:p>
                      <a:pPr algn="ctr" fontAlgn="t"/>
                      <a:r>
                        <a:rPr lang="en-US" sz="1600" b="0" i="0" u="none" strike="noStrike">
                          <a:solidFill>
                            <a:srgbClr val="003865"/>
                          </a:solidFill>
                          <a:effectLst/>
                          <a:latin typeface="+mj-lt"/>
                        </a:rPr>
                        <a:t>Education</a:t>
                      </a:r>
                    </a:p>
                  </a:txBody>
                  <a:tcPr marL="9525" marR="9525" marT="9525" marB="0"/>
                </a:tc>
                <a:tc>
                  <a:txBody>
                    <a:bodyPr/>
                    <a:lstStyle/>
                    <a:p>
                      <a:pPr algn="ctr" fontAlgn="t"/>
                      <a:r>
                        <a:rPr lang="en-US" sz="1600" b="0" i="0" u="none" strike="noStrike" dirty="0" smtClean="0">
                          <a:solidFill>
                            <a:srgbClr val="003865"/>
                          </a:solidFill>
                          <a:effectLst/>
                          <a:latin typeface="+mj-lt"/>
                        </a:rPr>
                        <a:t>Transportation</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0" i="0" u="none" strike="noStrike">
                          <a:solidFill>
                            <a:srgbClr val="003865"/>
                          </a:solidFill>
                          <a:effectLst/>
                          <a:latin typeface="+mj-lt"/>
                        </a:rPr>
                        <a:t>Education</a:t>
                      </a:r>
                    </a:p>
                  </a:txBody>
                  <a:tcPr marL="9525" marR="9525" marT="9525" marB="0"/>
                </a:tc>
                <a:tc>
                  <a:txBody>
                    <a:bodyPr/>
                    <a:lstStyle/>
                    <a:p>
                      <a:pPr algn="ctr" fontAlgn="t"/>
                      <a:r>
                        <a:rPr lang="en-US" sz="1600" b="0" i="0" u="none" strike="noStrike">
                          <a:solidFill>
                            <a:srgbClr val="003865"/>
                          </a:solidFill>
                          <a:effectLst/>
                          <a:latin typeface="+mj-lt"/>
                        </a:rPr>
                        <a:t>Food</a:t>
                      </a:r>
                    </a:p>
                  </a:txBody>
                  <a:tcPr marL="9525" marR="9525" marT="9525" marB="0"/>
                </a:tc>
                <a:tc>
                  <a:txBody>
                    <a:bodyPr/>
                    <a:lstStyle/>
                    <a:p>
                      <a:pPr algn="ctr"/>
                      <a:r>
                        <a:rPr lang="en-US" sz="1600" b="0" dirty="0" smtClean="0">
                          <a:solidFill>
                            <a:srgbClr val="003865"/>
                          </a:solidFill>
                          <a:latin typeface="+mj-lt"/>
                        </a:rPr>
                        <a:t>Transportation</a:t>
                      </a:r>
                      <a:endParaRPr lang="en-US" sz="1600" b="0" dirty="0">
                        <a:solidFill>
                          <a:srgbClr val="003865"/>
                        </a:solidFill>
                        <a:latin typeface="+mj-lt"/>
                      </a:endParaRPr>
                    </a:p>
                  </a:txBody>
                  <a:tcPr marL="9525" marR="9525" marT="9525" marB="0"/>
                </a:tc>
                <a:extLst>
                  <a:ext uri="{0D108BD9-81ED-4DB2-BD59-A6C34878D82A}">
                    <a16:rowId xmlns:a16="http://schemas.microsoft.com/office/drawing/2014/main" val="681877430"/>
                  </a:ext>
                </a:extLst>
              </a:tr>
              <a:tr h="392620">
                <a:tc>
                  <a:txBody>
                    <a:bodyPr/>
                    <a:lstStyle/>
                    <a:p>
                      <a:r>
                        <a:rPr lang="en-US" dirty="0" smtClean="0"/>
                        <a:t>7</a:t>
                      </a:r>
                      <a:endParaRPr lang="en-US" dirty="0"/>
                    </a:p>
                  </a:txBody>
                  <a:tcPr/>
                </a:tc>
                <a:tc>
                  <a:txBody>
                    <a:bodyPr/>
                    <a:lstStyle/>
                    <a:p>
                      <a:pPr algn="ctr" fontAlgn="t"/>
                      <a:r>
                        <a:rPr lang="en-US" sz="1600" b="0" i="0" u="none" strike="noStrike" kern="1200" dirty="0" smtClean="0">
                          <a:solidFill>
                            <a:srgbClr val="003865"/>
                          </a:solidFill>
                          <a:effectLst/>
                          <a:latin typeface="+mn-lt"/>
                          <a:ea typeface="+mn-ea"/>
                          <a:cs typeface="+mn-cs"/>
                        </a:rPr>
                        <a:t>Behavioral</a:t>
                      </a:r>
                      <a:r>
                        <a:rPr lang="en-US" sz="1600" b="0" i="0" u="none" strike="noStrike" kern="1200" baseline="0" dirty="0" smtClean="0">
                          <a:solidFill>
                            <a:srgbClr val="003865"/>
                          </a:solidFill>
                          <a:effectLst/>
                          <a:latin typeface="+mn-lt"/>
                          <a:ea typeface="+mn-ea"/>
                          <a:cs typeface="+mn-cs"/>
                        </a:rPr>
                        <a:t> He</a:t>
                      </a:r>
                      <a:r>
                        <a:rPr lang="en-US" sz="1600" b="0" i="0" u="none" strike="noStrike" kern="1200" dirty="0" smtClean="0">
                          <a:solidFill>
                            <a:srgbClr val="003865"/>
                          </a:solidFill>
                          <a:effectLst/>
                          <a:latin typeface="+mn-lt"/>
                          <a:ea typeface="+mn-ea"/>
                          <a:cs typeface="+mn-cs"/>
                        </a:rPr>
                        <a:t>alth</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0" i="0" u="none" strike="noStrike" dirty="0">
                          <a:solidFill>
                            <a:srgbClr val="003865"/>
                          </a:solidFill>
                          <a:effectLst/>
                          <a:latin typeface="+mj-lt"/>
                        </a:rPr>
                        <a:t>Education</a:t>
                      </a:r>
                    </a:p>
                  </a:txBody>
                  <a:tcPr marL="9525" marR="9525" marT="9525" marB="0"/>
                </a:tc>
                <a:tc>
                  <a:txBody>
                    <a:bodyPr/>
                    <a:lstStyle/>
                    <a:p>
                      <a:pPr algn="ctr" fontAlgn="t"/>
                      <a:r>
                        <a:rPr lang="en-US" sz="1600" b="0" i="0" u="none" strike="noStrike" dirty="0" smtClean="0">
                          <a:solidFill>
                            <a:srgbClr val="003865"/>
                          </a:solidFill>
                          <a:effectLst/>
                          <a:latin typeface="+mj-lt"/>
                        </a:rPr>
                        <a:t>Behavioral</a:t>
                      </a:r>
                      <a:r>
                        <a:rPr lang="en-US" sz="1600" b="0" i="0" u="none" strike="noStrike" baseline="0" dirty="0" smtClean="0">
                          <a:solidFill>
                            <a:srgbClr val="003865"/>
                          </a:solidFill>
                          <a:effectLst/>
                          <a:latin typeface="+mj-lt"/>
                        </a:rPr>
                        <a:t> He</a:t>
                      </a:r>
                      <a:r>
                        <a:rPr lang="en-US" sz="1600" b="0" i="0" u="none" strike="noStrike" dirty="0" smtClean="0">
                          <a:solidFill>
                            <a:srgbClr val="003865"/>
                          </a:solidFill>
                          <a:effectLst/>
                          <a:latin typeface="+mj-lt"/>
                        </a:rPr>
                        <a:t>alth</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0" i="0" u="none" strike="noStrike" dirty="0">
                          <a:solidFill>
                            <a:srgbClr val="003865"/>
                          </a:solidFill>
                          <a:effectLst/>
                          <a:latin typeface="+mj-lt"/>
                        </a:rPr>
                        <a:t>Education</a:t>
                      </a:r>
                    </a:p>
                  </a:txBody>
                  <a:tcPr marL="9525" marR="9525" marT="9525" marB="0"/>
                </a:tc>
                <a:tc>
                  <a:txBody>
                    <a:bodyPr/>
                    <a:lstStyle/>
                    <a:p>
                      <a:pPr algn="ctr" fontAlgn="t"/>
                      <a:r>
                        <a:rPr lang="en-US" sz="1600" b="0" i="0" u="none" strike="noStrike" dirty="0">
                          <a:solidFill>
                            <a:srgbClr val="003865"/>
                          </a:solidFill>
                          <a:effectLst/>
                          <a:latin typeface="+mj-lt"/>
                        </a:rPr>
                        <a:t>Education</a:t>
                      </a:r>
                    </a:p>
                  </a:txBody>
                  <a:tcPr marL="9525" marR="9525" marT="9525" marB="0"/>
                </a:tc>
                <a:extLst>
                  <a:ext uri="{0D108BD9-81ED-4DB2-BD59-A6C34878D82A}">
                    <a16:rowId xmlns:a16="http://schemas.microsoft.com/office/drawing/2014/main" val="3832269699"/>
                  </a:ext>
                </a:extLst>
              </a:tr>
              <a:tr h="548329">
                <a:tc>
                  <a:txBody>
                    <a:bodyPr/>
                    <a:lstStyle/>
                    <a:p>
                      <a:r>
                        <a:rPr lang="en-US" dirty="0" smtClean="0"/>
                        <a:t>8</a:t>
                      </a:r>
                      <a:endParaRPr lang="en-US" dirty="0"/>
                    </a:p>
                  </a:txBody>
                  <a:tcPr/>
                </a:tc>
                <a:tc>
                  <a:txBody>
                    <a:bodyPr/>
                    <a:lstStyle/>
                    <a:p>
                      <a:pPr algn="ctr" fontAlgn="t"/>
                      <a:r>
                        <a:rPr lang="en-US" sz="1600" b="1" i="0" u="none" strike="noStrike" dirty="0" smtClean="0">
                          <a:solidFill>
                            <a:srgbClr val="003865"/>
                          </a:solidFill>
                          <a:effectLst/>
                          <a:latin typeface="+mj-lt"/>
                        </a:rPr>
                        <a:t>Culture</a:t>
                      </a:r>
                      <a:r>
                        <a:rPr lang="en-US" sz="1600" b="1" i="0" u="none" strike="noStrike" baseline="0" dirty="0" smtClean="0">
                          <a:solidFill>
                            <a:srgbClr val="003865"/>
                          </a:solidFill>
                          <a:effectLst/>
                          <a:latin typeface="+mj-lt"/>
                        </a:rPr>
                        <a:t> of </a:t>
                      </a:r>
                      <a:r>
                        <a:rPr lang="en-US" sz="1600" b="1" i="0" u="none" strike="noStrike" dirty="0" smtClean="0">
                          <a:solidFill>
                            <a:srgbClr val="003865"/>
                          </a:solidFill>
                          <a:effectLst/>
                          <a:latin typeface="+mj-lt"/>
                        </a:rPr>
                        <a:t>Safety </a:t>
                      </a:r>
                      <a:r>
                        <a:rPr lang="en-US" sz="1600" b="1" dirty="0" smtClean="0"/>
                        <a:t>– Abuse of Power </a:t>
                      </a:r>
                      <a:endParaRPr lang="en-US" sz="1600" b="1" i="0" u="none" strike="noStrike" dirty="0">
                        <a:solidFill>
                          <a:srgbClr val="003865"/>
                        </a:solidFill>
                        <a:effectLst/>
                        <a:latin typeface="+mj-lt"/>
                      </a:endParaRPr>
                    </a:p>
                  </a:txBody>
                  <a:tcPr marL="9525" marR="9525" marT="9525" marB="0"/>
                </a:tc>
                <a:tc>
                  <a:txBody>
                    <a:bodyPr/>
                    <a:lstStyle/>
                    <a:p>
                      <a:pPr algn="ctr" fontAlgn="t"/>
                      <a:r>
                        <a:rPr lang="en-US" sz="1600" b="1" i="0" u="none" strike="noStrike" kern="1200" dirty="0" smtClean="0">
                          <a:solidFill>
                            <a:srgbClr val="003865"/>
                          </a:solidFill>
                          <a:effectLst/>
                          <a:latin typeface="+mn-lt"/>
                          <a:ea typeface="+mn-ea"/>
                          <a:cs typeface="+mn-cs"/>
                        </a:rPr>
                        <a:t>Culture</a:t>
                      </a:r>
                      <a:r>
                        <a:rPr lang="en-US" sz="1600" b="1" i="0" u="none" strike="noStrike" kern="1200" baseline="0" dirty="0" smtClean="0">
                          <a:solidFill>
                            <a:srgbClr val="003865"/>
                          </a:solidFill>
                          <a:effectLst/>
                          <a:latin typeface="+mn-lt"/>
                          <a:ea typeface="+mn-ea"/>
                          <a:cs typeface="+mn-cs"/>
                        </a:rPr>
                        <a:t> of </a:t>
                      </a:r>
                      <a:r>
                        <a:rPr lang="en-US" sz="1600" b="1" i="0" u="none" strike="noStrike" kern="1200" dirty="0" smtClean="0">
                          <a:solidFill>
                            <a:srgbClr val="003865"/>
                          </a:solidFill>
                          <a:effectLst/>
                          <a:latin typeface="+mn-lt"/>
                          <a:ea typeface="+mn-ea"/>
                          <a:cs typeface="+mn-cs"/>
                        </a:rPr>
                        <a:t>Safety </a:t>
                      </a:r>
                      <a:r>
                        <a:rPr lang="en-US" sz="1600" b="1" dirty="0" smtClean="0"/>
                        <a:t>– Abuse of Power </a:t>
                      </a:r>
                      <a:endParaRPr lang="en-US" sz="1600" b="1"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1" i="0" u="none" strike="noStrike" dirty="0" smtClean="0">
                          <a:solidFill>
                            <a:srgbClr val="003865"/>
                          </a:solidFill>
                          <a:effectLst/>
                          <a:latin typeface="+mj-lt"/>
                        </a:rPr>
                        <a:t>Culturally</a:t>
                      </a:r>
                      <a:r>
                        <a:rPr lang="en-US" sz="1600" b="1" i="0" u="none" strike="noStrike" baseline="0" dirty="0" smtClean="0">
                          <a:solidFill>
                            <a:srgbClr val="003865"/>
                          </a:solidFill>
                          <a:effectLst/>
                          <a:latin typeface="+mj-lt"/>
                        </a:rPr>
                        <a:t> </a:t>
                      </a:r>
                      <a:r>
                        <a:rPr lang="en-US" sz="1600" b="1" i="0" u="none" strike="noStrike" dirty="0" smtClean="0">
                          <a:solidFill>
                            <a:srgbClr val="003865"/>
                          </a:solidFill>
                          <a:effectLst/>
                          <a:latin typeface="+mj-lt"/>
                        </a:rPr>
                        <a:t>Appropriate</a:t>
                      </a:r>
                      <a:r>
                        <a:rPr lang="en-US" sz="1600" b="1" i="0" u="none" strike="noStrike" baseline="0" dirty="0" smtClean="0">
                          <a:solidFill>
                            <a:srgbClr val="003865"/>
                          </a:solidFill>
                          <a:effectLst/>
                          <a:latin typeface="+mj-lt"/>
                        </a:rPr>
                        <a:t> </a:t>
                      </a:r>
                      <a:r>
                        <a:rPr lang="en-US" sz="1600" b="1" i="0" u="none" strike="noStrike" dirty="0" smtClean="0">
                          <a:solidFill>
                            <a:srgbClr val="003865"/>
                          </a:solidFill>
                          <a:effectLst/>
                          <a:latin typeface="+mj-lt"/>
                        </a:rPr>
                        <a:t>Care</a:t>
                      </a:r>
                      <a:endParaRPr lang="en-US" sz="1600" b="1" i="0" u="none" strike="noStrike" dirty="0">
                        <a:solidFill>
                          <a:srgbClr val="003865"/>
                        </a:solidFill>
                        <a:effectLst/>
                        <a:latin typeface="+mj-lt"/>
                      </a:endParaRPr>
                    </a:p>
                  </a:txBody>
                  <a:tcPr marL="9525" marR="9525" marT="9525" marB="0"/>
                </a:tc>
                <a:tc>
                  <a:txBody>
                    <a:bodyPr/>
                    <a:lstStyle/>
                    <a:p>
                      <a:pPr algn="ctr" fontAlgn="t"/>
                      <a:r>
                        <a:rPr lang="en-US" sz="1600" b="0" i="0" u="none" strike="noStrike" smtClean="0">
                          <a:solidFill>
                            <a:srgbClr val="003865"/>
                          </a:solidFill>
                          <a:effectLst/>
                          <a:latin typeface="+mj-lt"/>
                        </a:rPr>
                        <a:t>Transportation</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0" i="0" u="none" strike="noStrike">
                          <a:solidFill>
                            <a:srgbClr val="003865"/>
                          </a:solidFill>
                          <a:effectLst/>
                          <a:latin typeface="+mj-lt"/>
                        </a:rPr>
                        <a:t>Food</a:t>
                      </a:r>
                    </a:p>
                  </a:txBody>
                  <a:tcPr marL="9525" marR="9525" marT="9525" marB="0"/>
                </a:tc>
                <a:extLst>
                  <a:ext uri="{0D108BD9-81ED-4DB2-BD59-A6C34878D82A}">
                    <a16:rowId xmlns:a16="http://schemas.microsoft.com/office/drawing/2014/main" val="784675114"/>
                  </a:ext>
                </a:extLst>
              </a:tr>
              <a:tr h="358763">
                <a:tc>
                  <a:txBody>
                    <a:bodyPr/>
                    <a:lstStyle/>
                    <a:p>
                      <a:r>
                        <a:rPr lang="en-US" dirty="0" smtClean="0"/>
                        <a:t>9</a:t>
                      </a:r>
                      <a:endParaRPr lang="en-US" dirty="0"/>
                    </a:p>
                  </a:txBody>
                  <a:tcPr/>
                </a:tc>
                <a:tc>
                  <a:txBody>
                    <a:bodyPr/>
                    <a:lstStyle/>
                    <a:p>
                      <a:pPr algn="ctr" fontAlgn="t"/>
                      <a:r>
                        <a:rPr lang="en-US" sz="1600" b="0" i="0" u="none" strike="noStrike" dirty="0">
                          <a:solidFill>
                            <a:srgbClr val="003865"/>
                          </a:solidFill>
                          <a:effectLst/>
                          <a:latin typeface="+mj-lt"/>
                        </a:rPr>
                        <a:t>T</a:t>
                      </a:r>
                      <a:r>
                        <a:rPr lang="en-US" sz="1600" b="0" i="0" u="none" strike="noStrike" dirty="0" smtClean="0">
                          <a:solidFill>
                            <a:srgbClr val="003865"/>
                          </a:solidFill>
                          <a:effectLst/>
                          <a:latin typeface="+mj-lt"/>
                        </a:rPr>
                        <a:t>ransportation</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Behavioral</a:t>
                      </a:r>
                      <a:r>
                        <a:rPr lang="en-US" sz="1600" b="0" i="0" u="none" strike="noStrike" kern="1200" baseline="0" dirty="0" smtClean="0">
                          <a:solidFill>
                            <a:srgbClr val="003865"/>
                          </a:solidFill>
                          <a:effectLst/>
                          <a:latin typeface="+mn-lt"/>
                          <a:ea typeface="+mn-ea"/>
                          <a:cs typeface="+mn-cs"/>
                        </a:rPr>
                        <a:t> He</a:t>
                      </a:r>
                      <a:r>
                        <a:rPr lang="en-US" sz="1600" b="0" i="0" u="none" strike="noStrike" kern="1200" dirty="0" smtClean="0">
                          <a:solidFill>
                            <a:srgbClr val="003865"/>
                          </a:solidFill>
                          <a:effectLst/>
                          <a:latin typeface="+mn-lt"/>
                          <a:ea typeface="+mn-ea"/>
                          <a:cs typeface="+mn-cs"/>
                        </a:rPr>
                        <a:t>alth</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0" i="0" u="none" strike="noStrike" dirty="0" smtClean="0">
                          <a:solidFill>
                            <a:srgbClr val="003865"/>
                          </a:solidFill>
                          <a:effectLst/>
                          <a:latin typeface="+mj-lt"/>
                        </a:rPr>
                        <a:t>System</a:t>
                      </a:r>
                      <a:r>
                        <a:rPr lang="en-US" sz="1600" b="0" i="0" u="none" strike="noStrike" baseline="0" dirty="0" smtClean="0">
                          <a:solidFill>
                            <a:srgbClr val="003865"/>
                          </a:solidFill>
                          <a:effectLst/>
                          <a:latin typeface="+mj-lt"/>
                        </a:rPr>
                        <a:t> </a:t>
                      </a:r>
                      <a:r>
                        <a:rPr lang="en-US" sz="1600" b="0" i="0" u="none" strike="noStrike" dirty="0" smtClean="0">
                          <a:solidFill>
                            <a:srgbClr val="003865"/>
                          </a:solidFill>
                          <a:effectLst/>
                          <a:latin typeface="+mj-lt"/>
                        </a:rPr>
                        <a:t>Navigation</a:t>
                      </a:r>
                      <a:endParaRPr lang="en-US" sz="1600" b="0" i="0" u="none" strike="noStrike" dirty="0">
                        <a:solidFill>
                          <a:srgbClr val="003865"/>
                        </a:solidFill>
                        <a:effectLst/>
                        <a:latin typeface="+mj-lt"/>
                      </a:endParaRPr>
                    </a:p>
                  </a:txBody>
                  <a:tcPr marL="9525" marR="9525" marT="9525" marB="0"/>
                </a:tc>
                <a:tc>
                  <a:txBody>
                    <a:bodyPr/>
                    <a:lstStyle/>
                    <a:p>
                      <a:pPr algn="ctr" fontAlgn="t"/>
                      <a:r>
                        <a:rPr lang="en-US" sz="1600" b="1" i="0" u="none" strike="noStrike" dirty="0" smtClean="0">
                          <a:solidFill>
                            <a:srgbClr val="003865"/>
                          </a:solidFill>
                          <a:effectLst/>
                          <a:latin typeface="+mj-lt"/>
                        </a:rPr>
                        <a:t>Culturally</a:t>
                      </a:r>
                      <a:r>
                        <a:rPr lang="en-US" sz="1600" b="1" i="0" u="none" strike="noStrike" baseline="0" dirty="0" smtClean="0">
                          <a:solidFill>
                            <a:srgbClr val="003865"/>
                          </a:solidFill>
                          <a:effectLst/>
                          <a:latin typeface="+mj-lt"/>
                        </a:rPr>
                        <a:t> </a:t>
                      </a:r>
                      <a:r>
                        <a:rPr lang="en-US" sz="1600" b="1" i="0" u="none" strike="noStrike" dirty="0" smtClean="0">
                          <a:solidFill>
                            <a:srgbClr val="003865"/>
                          </a:solidFill>
                          <a:effectLst/>
                          <a:latin typeface="+mj-lt"/>
                        </a:rPr>
                        <a:t>Appropriate</a:t>
                      </a:r>
                      <a:r>
                        <a:rPr lang="en-US" sz="1600" b="1" i="0" u="none" strike="noStrike" baseline="0" dirty="0" smtClean="0">
                          <a:solidFill>
                            <a:srgbClr val="003865"/>
                          </a:solidFill>
                          <a:effectLst/>
                          <a:latin typeface="+mj-lt"/>
                        </a:rPr>
                        <a:t> </a:t>
                      </a:r>
                      <a:r>
                        <a:rPr lang="en-US" sz="1600" b="1" i="0" u="none" strike="noStrike" dirty="0" smtClean="0">
                          <a:solidFill>
                            <a:srgbClr val="003865"/>
                          </a:solidFill>
                          <a:effectLst/>
                          <a:latin typeface="+mj-lt"/>
                        </a:rPr>
                        <a:t>Care</a:t>
                      </a:r>
                      <a:endParaRPr lang="en-US" sz="1600" b="1" i="0" u="none" strike="noStrike" dirty="0">
                        <a:solidFill>
                          <a:srgbClr val="003865"/>
                        </a:solidFill>
                        <a:effectLst/>
                        <a:latin typeface="+mj-lt"/>
                      </a:endParaRP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Behavioral</a:t>
                      </a:r>
                      <a:r>
                        <a:rPr lang="en-US" sz="1600" b="0" i="0" u="none" strike="noStrike" kern="1200" baseline="0" dirty="0" smtClean="0">
                          <a:solidFill>
                            <a:srgbClr val="003865"/>
                          </a:solidFill>
                          <a:effectLst/>
                          <a:latin typeface="+mn-lt"/>
                          <a:ea typeface="+mn-ea"/>
                          <a:cs typeface="+mn-cs"/>
                        </a:rPr>
                        <a:t> He</a:t>
                      </a:r>
                      <a:r>
                        <a:rPr lang="en-US" sz="1600" b="0" i="0" u="none" strike="noStrike" kern="1200" dirty="0" smtClean="0">
                          <a:solidFill>
                            <a:srgbClr val="003865"/>
                          </a:solidFill>
                          <a:effectLst/>
                          <a:latin typeface="+mn-lt"/>
                          <a:ea typeface="+mn-ea"/>
                          <a:cs typeface="+mn-cs"/>
                        </a:rPr>
                        <a:t>alth</a:t>
                      </a:r>
                      <a:endParaRPr lang="en-US" sz="1600" b="0" i="0" u="none" strike="noStrike" kern="1200" dirty="0">
                        <a:solidFill>
                          <a:srgbClr val="003865"/>
                        </a:solidFill>
                        <a:effectLst/>
                        <a:latin typeface="+mn-lt"/>
                        <a:ea typeface="+mn-ea"/>
                        <a:cs typeface="+mn-cs"/>
                      </a:endParaRPr>
                    </a:p>
                  </a:txBody>
                  <a:tcPr marL="9525" marR="9525" marT="9525" marB="0"/>
                </a:tc>
                <a:extLst>
                  <a:ext uri="{0D108BD9-81ED-4DB2-BD59-A6C34878D82A}">
                    <a16:rowId xmlns:a16="http://schemas.microsoft.com/office/drawing/2014/main" val="4116939163"/>
                  </a:ext>
                </a:extLst>
              </a:tr>
              <a:tr h="362810">
                <a:tc>
                  <a:txBody>
                    <a:bodyPr/>
                    <a:lstStyle/>
                    <a:p>
                      <a:r>
                        <a:rPr lang="en-US" dirty="0" smtClean="0"/>
                        <a:t>10</a:t>
                      </a:r>
                      <a:endParaRPr lang="en-US" dirty="0"/>
                    </a:p>
                  </a:txBody>
                  <a:tcPr/>
                </a:tc>
                <a:tc>
                  <a:txBody>
                    <a:bodyPr/>
                    <a:lstStyle/>
                    <a:p>
                      <a:pPr algn="ctr" fontAlgn="t"/>
                      <a:r>
                        <a:rPr lang="en-US" sz="1600" b="0" i="0" u="none" strike="noStrike" dirty="0">
                          <a:solidFill>
                            <a:srgbClr val="003865"/>
                          </a:solidFill>
                          <a:effectLst/>
                          <a:latin typeface="+mj-lt"/>
                        </a:rPr>
                        <a:t>Food</a:t>
                      </a: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Mental Well-being</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b="0" i="0" u="none" strike="noStrike" dirty="0">
                          <a:solidFill>
                            <a:srgbClr val="003865"/>
                          </a:solidFill>
                          <a:effectLst/>
                          <a:latin typeface="+mj-lt"/>
                        </a:rPr>
                        <a:t>Food</a:t>
                      </a:r>
                    </a:p>
                  </a:txBody>
                  <a:tcPr marL="9525" marR="9525" marT="9525" marB="0"/>
                </a:tc>
                <a:tc>
                  <a:txBody>
                    <a:bodyPr/>
                    <a:lstStyle/>
                    <a:p>
                      <a:pPr algn="ctr" fontAlgn="t"/>
                      <a:r>
                        <a:rPr lang="en-US" sz="1600" b="0" i="0" u="none" strike="noStrike" kern="1200" dirty="0" smtClean="0">
                          <a:solidFill>
                            <a:srgbClr val="003865"/>
                          </a:solidFill>
                          <a:effectLst/>
                          <a:latin typeface="+mn-lt"/>
                          <a:ea typeface="+mn-ea"/>
                          <a:cs typeface="+mn-cs"/>
                        </a:rPr>
                        <a:t>Behavioral</a:t>
                      </a:r>
                      <a:r>
                        <a:rPr lang="en-US" sz="1600" b="0" i="0" u="none" strike="noStrike" kern="1200" baseline="0" dirty="0" smtClean="0">
                          <a:solidFill>
                            <a:srgbClr val="003865"/>
                          </a:solidFill>
                          <a:effectLst/>
                          <a:latin typeface="+mn-lt"/>
                          <a:ea typeface="+mn-ea"/>
                          <a:cs typeface="+mn-cs"/>
                        </a:rPr>
                        <a:t> He</a:t>
                      </a:r>
                      <a:r>
                        <a:rPr lang="en-US" sz="1600" b="0" i="0" u="none" strike="noStrike" kern="1200" dirty="0" smtClean="0">
                          <a:solidFill>
                            <a:srgbClr val="003865"/>
                          </a:solidFill>
                          <a:effectLst/>
                          <a:latin typeface="+mn-lt"/>
                          <a:ea typeface="+mn-ea"/>
                          <a:cs typeface="+mn-cs"/>
                        </a:rPr>
                        <a:t>alth</a:t>
                      </a:r>
                      <a:endParaRPr lang="en-US" sz="1600" b="0" i="0" u="none" strike="noStrike" kern="1200" dirty="0">
                        <a:solidFill>
                          <a:srgbClr val="003865"/>
                        </a:solidFill>
                        <a:effectLst/>
                        <a:latin typeface="+mn-lt"/>
                        <a:ea typeface="+mn-ea"/>
                        <a:cs typeface="+mn-cs"/>
                      </a:endParaRPr>
                    </a:p>
                  </a:txBody>
                  <a:tcPr marL="9525" marR="9525" marT="9525" marB="0"/>
                </a:tc>
                <a:tc>
                  <a:txBody>
                    <a:bodyPr/>
                    <a:lstStyle/>
                    <a:p>
                      <a:pPr algn="ctr" fontAlgn="t"/>
                      <a:r>
                        <a:rPr lang="en-US" sz="1600" dirty="0" smtClean="0"/>
                        <a:t>Parent Support &amp; Education</a:t>
                      </a:r>
                      <a:endParaRPr lang="en-US" sz="1600" b="0" i="0" u="none" strike="noStrike" dirty="0">
                        <a:solidFill>
                          <a:srgbClr val="003865"/>
                        </a:solidFill>
                        <a:effectLst/>
                        <a:latin typeface="+mj-lt"/>
                      </a:endParaRPr>
                    </a:p>
                  </a:txBody>
                  <a:tcPr marL="9525" marR="9525" marT="9525" marB="0"/>
                </a:tc>
                <a:extLst>
                  <a:ext uri="{0D108BD9-81ED-4DB2-BD59-A6C34878D82A}">
                    <a16:rowId xmlns:a16="http://schemas.microsoft.com/office/drawing/2014/main" val="4037337181"/>
                  </a:ext>
                </a:extLst>
              </a:tr>
            </a:tbl>
          </a:graphicData>
        </a:graphic>
      </p:graphicFrame>
    </p:spTree>
    <p:extLst>
      <p:ext uri="{BB962C8B-B14F-4D97-AF65-F5344CB8AC3E}">
        <p14:creationId xmlns:p14="http://schemas.microsoft.com/office/powerpoint/2010/main" val="3797018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women, children and families need </a:t>
            </a:r>
            <a:br>
              <a:rPr lang="en-US" dirty="0" smtClean="0"/>
            </a:br>
            <a:r>
              <a:rPr lang="en-US" dirty="0" smtClean="0"/>
              <a:t>to live their fullest lives?</a:t>
            </a:r>
            <a:endParaRPr lang="en-US" dirty="0"/>
          </a:p>
        </p:txBody>
      </p:sp>
    </p:spTree>
    <p:extLst>
      <p:ext uri="{BB962C8B-B14F-4D97-AF65-F5344CB8AC3E}">
        <p14:creationId xmlns:p14="http://schemas.microsoft.com/office/powerpoint/2010/main" val="163947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What is Title V?</a:t>
            </a:r>
            <a:endParaRPr lang="en-US" dirty="0"/>
          </a:p>
        </p:txBody>
      </p:sp>
      <p:sp>
        <p:nvSpPr>
          <p:cNvPr id="11" name="Content Placeholder 10"/>
          <p:cNvSpPr>
            <a:spLocks noGrp="1"/>
          </p:cNvSpPr>
          <p:nvPr>
            <p:ph idx="1"/>
          </p:nvPr>
        </p:nvSpPr>
        <p:spPr>
          <a:xfrm>
            <a:off x="754224" y="1335281"/>
            <a:ext cx="10515600" cy="4841682"/>
          </a:xfrm>
        </p:spPr>
        <p:txBody>
          <a:bodyPr/>
          <a:lstStyle/>
          <a:p>
            <a:endParaRPr lang="en-US" dirty="0"/>
          </a:p>
          <a:p>
            <a:r>
              <a:rPr lang="en-US" dirty="0"/>
              <a:t>Federal-State Partnership </a:t>
            </a:r>
          </a:p>
          <a:p>
            <a:r>
              <a:rPr lang="en-US" dirty="0"/>
              <a:t>Provides a foundation for promoting and improving the health and well-being of the nation’s mothers, children, including children with special health needs, and their families </a:t>
            </a:r>
          </a:p>
        </p:txBody>
      </p:sp>
      <p:pic>
        <p:nvPicPr>
          <p:cNvPr id="2" name="Picture 1" descr="Infographic of family"/>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9267825" y="4378036"/>
            <a:ext cx="1904361" cy="1675132"/>
          </a:xfrm>
          <a:prstGeom prst="rect">
            <a:avLst/>
          </a:prstGeom>
          <a:effectLst>
            <a:outerShdw blurRad="50800" dist="50800" dir="3180000" sx="1000" sy="1000" algn="ctr" rotWithShape="0">
              <a:schemeClr val="accent1"/>
            </a:outerShdw>
          </a:effectLst>
        </p:spPr>
      </p:pic>
    </p:spTree>
    <p:extLst>
      <p:ext uri="{BB962C8B-B14F-4D97-AF65-F5344CB8AC3E}">
        <p14:creationId xmlns:p14="http://schemas.microsoft.com/office/powerpoint/2010/main" val="1064482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The Role of Fathers</a:t>
            </a:r>
            <a:endParaRPr lang="en-US" dirty="0">
              <a:solidFill>
                <a:schemeClr val="tx1"/>
              </a:solidFill>
            </a:endParaRPr>
          </a:p>
        </p:txBody>
      </p:sp>
      <p:sp>
        <p:nvSpPr>
          <p:cNvPr id="4" name="TextBox 3"/>
          <p:cNvSpPr txBox="1"/>
          <p:nvPr/>
        </p:nvSpPr>
        <p:spPr>
          <a:xfrm>
            <a:off x="1645250" y="2276005"/>
            <a:ext cx="8901502" cy="1569660"/>
          </a:xfrm>
          <a:prstGeom prst="rect">
            <a:avLst/>
          </a:prstGeom>
          <a:noFill/>
        </p:spPr>
        <p:txBody>
          <a:bodyPr wrap="square" rtlCol="0">
            <a:spAutoFit/>
          </a:bodyPr>
          <a:lstStyle/>
          <a:p>
            <a:pPr algn="ctr"/>
            <a:r>
              <a:rPr lang="en-US" sz="2400" b="1" dirty="0" smtClean="0"/>
              <a:t>“A father in the home to provide financial support and safety for the family, stability in the home, a role model to keep kids in school and teach them right from wrong, to help kids become a productive member of society, self-esteem and self reliance.”</a:t>
            </a:r>
            <a:endParaRPr lang="en-US" sz="2400" b="1" dirty="0"/>
          </a:p>
        </p:txBody>
      </p:sp>
    </p:spTree>
    <p:extLst>
      <p:ext uri="{BB962C8B-B14F-4D97-AF65-F5344CB8AC3E}">
        <p14:creationId xmlns:p14="http://schemas.microsoft.com/office/powerpoint/2010/main" val="978503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solidFill>
                  <a:schemeClr val="tx1"/>
                </a:solidFill>
              </a:rPr>
              <a:t>Supporting Women</a:t>
            </a:r>
            <a:endParaRPr lang="en-US" dirty="0">
              <a:solidFill>
                <a:schemeClr val="tx1"/>
              </a:solidFill>
            </a:endParaRPr>
          </a:p>
        </p:txBody>
      </p:sp>
      <p:sp>
        <p:nvSpPr>
          <p:cNvPr id="16" name="TextBox 15"/>
          <p:cNvSpPr txBox="1"/>
          <p:nvPr/>
        </p:nvSpPr>
        <p:spPr>
          <a:xfrm>
            <a:off x="207994" y="555751"/>
            <a:ext cx="5979368" cy="1754326"/>
          </a:xfrm>
          <a:prstGeom prst="rect">
            <a:avLst/>
          </a:prstGeom>
          <a:noFill/>
        </p:spPr>
        <p:txBody>
          <a:bodyPr wrap="square" rtlCol="0">
            <a:spAutoFit/>
          </a:bodyPr>
          <a:lstStyle/>
          <a:p>
            <a:r>
              <a:rPr lang="en-US" dirty="0" smtClean="0"/>
              <a:t>“For women- the chance and opportunity to meet other women in similar situations and in the same community that can serve as a time to empower and support one another, opportunities for women to have time to themselves…this would allow mothers to have more quality time rather than using the time to meet basic survival needs.”</a:t>
            </a:r>
            <a:endParaRPr lang="en-US" dirty="0"/>
          </a:p>
        </p:txBody>
      </p:sp>
      <p:sp>
        <p:nvSpPr>
          <p:cNvPr id="17" name="TextBox 16"/>
          <p:cNvSpPr txBox="1"/>
          <p:nvPr/>
        </p:nvSpPr>
        <p:spPr>
          <a:xfrm>
            <a:off x="7156579" y="555751"/>
            <a:ext cx="4879911" cy="1754326"/>
          </a:xfrm>
          <a:prstGeom prst="rect">
            <a:avLst/>
          </a:prstGeom>
          <a:noFill/>
        </p:spPr>
        <p:txBody>
          <a:bodyPr wrap="square" rtlCol="0">
            <a:spAutoFit/>
          </a:bodyPr>
          <a:lstStyle/>
          <a:p>
            <a:r>
              <a:rPr lang="en-US" dirty="0" smtClean="0"/>
              <a:t>“Community support so mothers can focus on raising healthy children. Programs for low-income families are crucial to the success of the next generation and keep families safer and more likely to contribute in positive ways to their communities.”</a:t>
            </a:r>
            <a:endParaRPr lang="en-US" dirty="0"/>
          </a:p>
        </p:txBody>
      </p:sp>
      <p:sp>
        <p:nvSpPr>
          <p:cNvPr id="18" name="TextBox 17"/>
          <p:cNvSpPr txBox="1"/>
          <p:nvPr/>
        </p:nvSpPr>
        <p:spPr>
          <a:xfrm>
            <a:off x="608435" y="2891938"/>
            <a:ext cx="10975131" cy="2308324"/>
          </a:xfrm>
          <a:prstGeom prst="rect">
            <a:avLst/>
          </a:prstGeom>
          <a:noFill/>
        </p:spPr>
        <p:txBody>
          <a:bodyPr wrap="square" rtlCol="0">
            <a:spAutoFit/>
          </a:bodyPr>
          <a:lstStyle/>
          <a:p>
            <a:r>
              <a:rPr lang="en-US" sz="2400" b="1" dirty="0" smtClean="0"/>
              <a:t>“A secure home, freedom from worry of losing housing or domestic violence. A path to move forward in their lives and hope for a brighter future and the opportunity to improve their standard of living through better jobs, more education, and freedom from any type of discrimination. Last, reasonable access to healthcare without worry of losing coverage and having pre-existing conditions limit medical insurance and healthcare.”</a:t>
            </a:r>
            <a:endParaRPr lang="en-US" sz="2400" b="1" dirty="0"/>
          </a:p>
        </p:txBody>
      </p:sp>
    </p:spTree>
    <p:extLst>
      <p:ext uri="{BB962C8B-B14F-4D97-AF65-F5344CB8AC3E}">
        <p14:creationId xmlns:p14="http://schemas.microsoft.com/office/powerpoint/2010/main" val="443326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Community Connectedness</a:t>
            </a:r>
            <a:endParaRPr lang="en-US" dirty="0">
              <a:solidFill>
                <a:schemeClr val="tx1"/>
              </a:solidFill>
            </a:endParaRPr>
          </a:p>
        </p:txBody>
      </p:sp>
      <p:sp>
        <p:nvSpPr>
          <p:cNvPr id="4" name="TextBox 3"/>
          <p:cNvSpPr txBox="1"/>
          <p:nvPr/>
        </p:nvSpPr>
        <p:spPr>
          <a:xfrm>
            <a:off x="382944" y="351064"/>
            <a:ext cx="4767554" cy="1477328"/>
          </a:xfrm>
          <a:prstGeom prst="rect">
            <a:avLst/>
          </a:prstGeom>
          <a:noFill/>
        </p:spPr>
        <p:txBody>
          <a:bodyPr wrap="square" rtlCol="0">
            <a:spAutoFit/>
          </a:bodyPr>
          <a:lstStyle/>
          <a:p>
            <a:r>
              <a:rPr lang="en-US" dirty="0" smtClean="0"/>
              <a:t>“Besides the basics, they need to feel like their lives matter and that they make a difference. We all need that! They need to have hope and success at meeting goals and being able to raise their children in safety and love!”</a:t>
            </a:r>
            <a:endParaRPr lang="en-US" dirty="0"/>
          </a:p>
        </p:txBody>
      </p:sp>
      <p:sp>
        <p:nvSpPr>
          <p:cNvPr id="5" name="TextBox 4"/>
          <p:cNvSpPr txBox="1"/>
          <p:nvPr/>
        </p:nvSpPr>
        <p:spPr>
          <a:xfrm>
            <a:off x="1992233" y="2248670"/>
            <a:ext cx="8207536" cy="1200329"/>
          </a:xfrm>
          <a:prstGeom prst="rect">
            <a:avLst/>
          </a:prstGeom>
          <a:noFill/>
        </p:spPr>
        <p:txBody>
          <a:bodyPr wrap="square" rtlCol="0">
            <a:spAutoFit/>
          </a:bodyPr>
          <a:lstStyle/>
          <a:p>
            <a:r>
              <a:rPr lang="en-US" sz="2400" b="1" dirty="0" smtClean="0"/>
              <a:t>“The most important thing for women, children and families to live their life to the fullest is a strong community, or feeling like you belong and are supported by a community.”</a:t>
            </a:r>
            <a:endParaRPr lang="en-US" sz="2400" b="1" dirty="0"/>
          </a:p>
        </p:txBody>
      </p:sp>
      <p:sp>
        <p:nvSpPr>
          <p:cNvPr id="6" name="TextBox 5"/>
          <p:cNvSpPr txBox="1"/>
          <p:nvPr/>
        </p:nvSpPr>
        <p:spPr>
          <a:xfrm>
            <a:off x="7632247" y="3718055"/>
            <a:ext cx="4343400" cy="1754326"/>
          </a:xfrm>
          <a:prstGeom prst="rect">
            <a:avLst/>
          </a:prstGeom>
          <a:noFill/>
        </p:spPr>
        <p:txBody>
          <a:bodyPr wrap="square" rtlCol="0">
            <a:spAutoFit/>
          </a:bodyPr>
          <a:lstStyle/>
          <a:p>
            <a:pPr algn="r"/>
            <a:r>
              <a:rPr lang="en-US" dirty="0" smtClean="0"/>
              <a:t>“Safe, vibrant communities in which all people are respected, can live their lives fully, have opportunities to fully and easily support themselves and feel able to contribute to their neighbors and neighborhood.”</a:t>
            </a:r>
            <a:endParaRPr lang="en-US" dirty="0"/>
          </a:p>
        </p:txBody>
      </p:sp>
    </p:spTree>
    <p:extLst>
      <p:ext uri="{BB962C8B-B14F-4D97-AF65-F5344CB8AC3E}">
        <p14:creationId xmlns:p14="http://schemas.microsoft.com/office/powerpoint/2010/main" val="816524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Next Steps</a:t>
            </a:r>
            <a:endParaRPr lang="en-US" dirty="0"/>
          </a:p>
        </p:txBody>
      </p:sp>
      <p:sp>
        <p:nvSpPr>
          <p:cNvPr id="2" name="Text Placeholder 1"/>
          <p:cNvSpPr>
            <a:spLocks noGrp="1"/>
          </p:cNvSpPr>
          <p:nvPr>
            <p:ph type="body" sz="quarter" idx="14"/>
          </p:nvPr>
        </p:nvSpPr>
        <p:spPr>
          <a:xfrm>
            <a:off x="2802467" y="5644884"/>
            <a:ext cx="6587067" cy="925598"/>
          </a:xfrm>
        </p:spPr>
        <p:txBody>
          <a:bodyPr>
            <a:normAutofit/>
          </a:bodyPr>
          <a:lstStyle/>
          <a:p>
            <a:r>
              <a:rPr lang="en-US" dirty="0" smtClean="0"/>
              <a:t>Presented by Blair Harrison, Title V Needs Assessment Coordinator, and Molly Meyer, Title V Data Coordinator</a:t>
            </a:r>
          </a:p>
          <a:p>
            <a:endParaRPr lang="en-US" dirty="0"/>
          </a:p>
        </p:txBody>
      </p:sp>
    </p:spTree>
    <p:extLst>
      <p:ext uri="{BB962C8B-B14F-4D97-AF65-F5344CB8AC3E}">
        <p14:creationId xmlns:p14="http://schemas.microsoft.com/office/powerpoint/2010/main" val="3620000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Minnesota’s Priorities</a:t>
            </a:r>
            <a:endParaRPr lang="en-US" dirty="0"/>
          </a:p>
        </p:txBody>
      </p:sp>
      <p:pic>
        <p:nvPicPr>
          <p:cNvPr id="3074" name="Picture 2" descr="shows timeline of prioritization occurring this summer. starting with leadership team narrowing cross-cutting in June, community prioritizing domain-specific and select cross-cutting in July-August and then Leadership team selecting domain-specific in Septe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971" y="1527082"/>
            <a:ext cx="8372058" cy="4948423"/>
          </a:xfrm>
          <a:prstGeom prst="rect">
            <a:avLst/>
          </a:prstGeom>
          <a:noFill/>
          <a:ln w="57150">
            <a:solidFill>
              <a:srgbClr val="00386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95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Stories</a:t>
            </a:r>
          </a:p>
        </p:txBody>
      </p:sp>
      <p:pic>
        <p:nvPicPr>
          <p:cNvPr id="7" name="Picture 6" descr="Hand drawn picture of what our future data stories will look like. This example is of parental incarceration with no information provided but does show the layout of the proposed design including numbers on the right side, why it is important in the middle, and disparties/equity on the left side. "/>
          <p:cNvPicPr/>
          <p:nvPr/>
        </p:nvPicPr>
        <p:blipFill rotWithShape="1">
          <a:blip r:embed="rId3"/>
          <a:srcRect l="6982" t="12365" r="20367" b="546"/>
          <a:stretch/>
        </p:blipFill>
        <p:spPr bwMode="auto">
          <a:xfrm>
            <a:off x="2301671" y="404542"/>
            <a:ext cx="7588658" cy="48297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4354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Plan</a:t>
            </a:r>
            <a:endParaRPr lang="en-US" dirty="0"/>
          </a:p>
        </p:txBody>
      </p:sp>
      <p:pic>
        <p:nvPicPr>
          <p:cNvPr id="15" name="Content Placeholder 14" descr="Screenshot of cover page of Title V Maternal and Child Health Needs Assessment Plan"/>
          <p:cNvPicPr>
            <a:picLocks noGrp="1" noChangeAspect="1"/>
          </p:cNvPicPr>
          <p:nvPr>
            <p:ph sz="half" idx="1"/>
          </p:nvPr>
        </p:nvPicPr>
        <p:blipFill>
          <a:blip r:embed="rId2"/>
          <a:stretch>
            <a:fillRect/>
          </a:stretch>
        </p:blipFill>
        <p:spPr>
          <a:xfrm>
            <a:off x="478971" y="0"/>
            <a:ext cx="5248201" cy="6858000"/>
          </a:xfrm>
          <a:prstGeom prst="rect">
            <a:avLst/>
          </a:prstGeom>
        </p:spPr>
      </p:pic>
      <p:pic>
        <p:nvPicPr>
          <p:cNvPr id="16" name="Content Placeholder 15" descr="Screenshot of table of contents in the Title V Maternal and Child Health Needs Assessment Plan."/>
          <p:cNvPicPr>
            <a:picLocks noGrp="1" noChangeAspect="1"/>
          </p:cNvPicPr>
          <p:nvPr>
            <p:ph sz="half" idx="2"/>
          </p:nvPr>
        </p:nvPicPr>
        <p:blipFill>
          <a:blip r:embed="rId3"/>
          <a:stretch>
            <a:fillRect/>
          </a:stretch>
        </p:blipFill>
        <p:spPr>
          <a:xfrm>
            <a:off x="6304559" y="1219200"/>
            <a:ext cx="5538454" cy="5486400"/>
          </a:xfrm>
          <a:prstGeom prst="rect">
            <a:avLst/>
          </a:prstGeom>
        </p:spPr>
      </p:pic>
    </p:spTree>
    <p:extLst>
      <p:ext uri="{BB962C8B-B14F-4D97-AF65-F5344CB8AC3E}">
        <p14:creationId xmlns:p14="http://schemas.microsoft.com/office/powerpoint/2010/main" val="1369568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Check out our website for updates</a:t>
            </a:r>
            <a:endParaRPr lang="en-US" dirty="0"/>
          </a:p>
        </p:txBody>
      </p:sp>
      <p:pic>
        <p:nvPicPr>
          <p:cNvPr id="7" name="Content Placeholder 6" descr="Screenshot image of Title V Maternal and Child Health Needs Assessment website."/>
          <p:cNvPicPr>
            <a:picLocks noGrp="1" noChangeAspect="1"/>
          </p:cNvPicPr>
          <p:nvPr>
            <p:ph idx="1"/>
          </p:nvPr>
        </p:nvPicPr>
        <p:blipFill>
          <a:blip r:embed="rId2"/>
          <a:stretch>
            <a:fillRect/>
          </a:stretch>
        </p:blipFill>
        <p:spPr>
          <a:xfrm>
            <a:off x="1028567" y="1478953"/>
            <a:ext cx="10134866" cy="5379047"/>
          </a:xfrm>
          <a:prstGeom prst="rect">
            <a:avLst/>
          </a:prstGeom>
        </p:spPr>
      </p:pic>
    </p:spTree>
    <p:extLst>
      <p:ext uri="{BB962C8B-B14F-4D97-AF65-F5344CB8AC3E}">
        <p14:creationId xmlns:p14="http://schemas.microsoft.com/office/powerpoint/2010/main" val="1822057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95000"/>
                <a:lumOff val="5000"/>
              </a:schemeClr>
            </a:gs>
            <a:gs pos="100000">
              <a:schemeClr val="tx2">
                <a:lumMod val="85000"/>
                <a:lumOff val="15000"/>
              </a:schemeClr>
            </a:gs>
            <a:gs pos="100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Quote</a:t>
            </a:r>
            <a:endParaRPr lang="en-US" dirty="0">
              <a:solidFill>
                <a:schemeClr val="tx2"/>
              </a:solidFill>
            </a:endParaRPr>
          </a:p>
        </p:txBody>
      </p:sp>
      <p:sp>
        <p:nvSpPr>
          <p:cNvPr id="14" name="TextBox 13"/>
          <p:cNvSpPr txBox="1"/>
          <p:nvPr/>
        </p:nvSpPr>
        <p:spPr>
          <a:xfrm>
            <a:off x="234462" y="4501845"/>
            <a:ext cx="5392615" cy="1815882"/>
          </a:xfrm>
          <a:prstGeom prst="rect">
            <a:avLst/>
          </a:prstGeom>
          <a:noFill/>
        </p:spPr>
        <p:txBody>
          <a:bodyPr wrap="square" rtlCol="0">
            <a:spAutoFit/>
          </a:bodyPr>
          <a:lstStyle/>
          <a:p>
            <a:r>
              <a:rPr lang="en-US" sz="2000" dirty="0">
                <a:solidFill>
                  <a:schemeClr val="bg1"/>
                </a:solidFill>
              </a:rPr>
              <a:t>When a flower doesn’t bloom,</a:t>
            </a:r>
          </a:p>
          <a:p>
            <a:r>
              <a:rPr lang="en-US" sz="2000" dirty="0">
                <a:solidFill>
                  <a:schemeClr val="bg1"/>
                </a:solidFill>
              </a:rPr>
              <a:t>you fix the environment in which it grows,</a:t>
            </a:r>
          </a:p>
          <a:p>
            <a:r>
              <a:rPr lang="en-US" sz="2000" dirty="0">
                <a:solidFill>
                  <a:schemeClr val="bg1"/>
                </a:solidFill>
              </a:rPr>
              <a:t>not the flower.</a:t>
            </a:r>
          </a:p>
          <a:p>
            <a:endParaRPr lang="en-US" dirty="0">
              <a:solidFill>
                <a:schemeClr val="bg1"/>
              </a:solidFill>
            </a:endParaRPr>
          </a:p>
          <a:p>
            <a:r>
              <a:rPr lang="en-US" sz="1600" dirty="0">
                <a:solidFill>
                  <a:schemeClr val="bg1"/>
                </a:solidFill>
              </a:rPr>
              <a:t>Alexander Den </a:t>
            </a:r>
            <a:r>
              <a:rPr lang="en-US" sz="1600" dirty="0" err="1">
                <a:solidFill>
                  <a:schemeClr val="bg1"/>
                </a:solidFill>
              </a:rPr>
              <a:t>Heijer</a:t>
            </a:r>
            <a:endParaRPr lang="en-US" sz="1600" dirty="0">
              <a:solidFill>
                <a:schemeClr val="bg1"/>
              </a:solidFill>
            </a:endParaRPr>
          </a:p>
          <a:p>
            <a:endParaRPr lang="en-US" dirty="0">
              <a:solidFill>
                <a:schemeClr val="bg1"/>
              </a:solidFill>
              <a:latin typeface="+mj-lt"/>
            </a:endParaRPr>
          </a:p>
        </p:txBody>
      </p:sp>
      <p:pic>
        <p:nvPicPr>
          <p:cNvPr id="18" name="Picture Placeholder 17" descr="Needs Assessment logo - two children reach towards the sky full of potential."/>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0"/>
            <a:ext cx="12192000" cy="4471644"/>
          </a:xfrm>
        </p:spPr>
      </p:pic>
    </p:spTree>
    <p:extLst>
      <p:ext uri="{BB962C8B-B14F-4D97-AF65-F5344CB8AC3E}">
        <p14:creationId xmlns:p14="http://schemas.microsoft.com/office/powerpoint/2010/main" val="3989991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3200" b="1" dirty="0"/>
              <a:t>Blair </a:t>
            </a:r>
            <a:r>
              <a:rPr lang="en-US" sz="3200" b="1" dirty="0" smtClean="0"/>
              <a:t>Harrison </a:t>
            </a:r>
            <a:r>
              <a:rPr lang="en-US" sz="2800" i="1" dirty="0" smtClean="0">
                <a:hlinkClick r:id="rId2"/>
              </a:rPr>
              <a:t>blair.harrison@state.mn.us</a:t>
            </a:r>
            <a:endParaRPr lang="en-US" sz="2800" i="1" dirty="0"/>
          </a:p>
          <a:p>
            <a:r>
              <a:rPr lang="en-US" sz="3200" b="1" dirty="0"/>
              <a:t>Molly Meyer </a:t>
            </a:r>
            <a:r>
              <a:rPr lang="en-US" sz="2800" i="1" dirty="0">
                <a:hlinkClick r:id="rId3"/>
              </a:rPr>
              <a:t>molly.meyer@state.mn.us</a:t>
            </a:r>
            <a:endParaRPr lang="en-US" sz="2800" i="1" dirty="0"/>
          </a:p>
          <a:p>
            <a:r>
              <a:rPr lang="en-US" sz="3200" b="1" dirty="0"/>
              <a:t>Sarah Cox </a:t>
            </a:r>
            <a:r>
              <a:rPr lang="en-US" sz="2800" i="1" dirty="0">
                <a:hlinkClick r:id="rId4"/>
              </a:rPr>
              <a:t>sarah.cox@state.mn.us</a:t>
            </a:r>
            <a:endParaRPr lang="en-US" sz="2800" i="1" dirty="0"/>
          </a:p>
        </p:txBody>
      </p:sp>
      <p:sp>
        <p:nvSpPr>
          <p:cNvPr id="4" name="Date Placeholder 3"/>
          <p:cNvSpPr>
            <a:spLocks noGrp="1"/>
          </p:cNvSpPr>
          <p:nvPr>
            <p:ph type="dt" sz="half" idx="10"/>
          </p:nvPr>
        </p:nvSpPr>
        <p:spPr/>
        <p:txBody>
          <a:bodyPr/>
          <a:lstStyle/>
          <a:p>
            <a:fld id="{D094F804-653A-41F1-A565-1098D9DEB37A}" type="datetime1">
              <a:rPr lang="en-US" smtClean="0"/>
              <a:t>1/15/2019</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49</a:t>
            </a:fld>
            <a:endParaRPr lang="en-US" dirty="0"/>
          </a:p>
        </p:txBody>
      </p:sp>
    </p:spTree>
    <p:extLst>
      <p:ext uri="{BB962C8B-B14F-4D97-AF65-F5344CB8AC3E}">
        <p14:creationId xmlns:p14="http://schemas.microsoft.com/office/powerpoint/2010/main" val="136173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Background and History</a:t>
            </a:r>
            <a:endParaRPr lang="en-US" dirty="0"/>
          </a:p>
        </p:txBody>
      </p:sp>
      <p:graphicFrame>
        <p:nvGraphicFramePr>
          <p:cNvPr id="15" name="Content Placeholder 14" descr="Timeline image of Title V MCH Block Grants history. &#10;1912 Federal Children’s Bureau&#10;1921 Sheppard-Towner Maternity &amp; Infancy Act&#10;1935 Title V of Social Security Act&#10;1981 Block Granted &#10;1989 Omnibus Budget Reconciliation Act Today “MCH 3.0”"/>
          <p:cNvGraphicFramePr>
            <a:graphicFrameLocks noGrp="1"/>
          </p:cNvGraphicFramePr>
          <p:nvPr>
            <p:ph idx="1"/>
            <p:extLst>
              <p:ext uri="{D42A27DB-BD31-4B8C-83A1-F6EECF244321}">
                <p14:modId xmlns:p14="http://schemas.microsoft.com/office/powerpoint/2010/main" val="4097519741"/>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85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Domains</a:t>
            </a:r>
            <a:endParaRPr lang="en-US" dirty="0"/>
          </a:p>
        </p:txBody>
      </p:sp>
      <p:graphicFrame>
        <p:nvGraphicFramePr>
          <p:cNvPr id="5" name="Content Placeholder 4" descr="Visual display of the 6 Title V population domains including: Women/Maternal Health&#10;Perinatal/Infant Health&#10;Child Health&#10;Adolescent Health&#10;Children with Special Health Needs &#10;(CYSHN)&#10;Cross-Cutting/Systems Building"/>
          <p:cNvGraphicFramePr>
            <a:graphicFrameLocks noGrp="1"/>
          </p:cNvGraphicFramePr>
          <p:nvPr>
            <p:ph idx="1"/>
            <p:extLst>
              <p:ext uri="{D42A27DB-BD31-4B8C-83A1-F6EECF244321}">
                <p14:modId xmlns:p14="http://schemas.microsoft.com/office/powerpoint/2010/main" val="106146474"/>
              </p:ext>
            </p:extLst>
          </p:nvPr>
        </p:nvGraphicFramePr>
        <p:xfrm>
          <a:off x="838200" y="1894217"/>
          <a:ext cx="10515600" cy="374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descr="Arrow with life course theory going accross all the population domains to symbolize that we always have this theory in mind when looking at each domain."/>
          <p:cNvSpPr/>
          <p:nvPr/>
        </p:nvSpPr>
        <p:spPr>
          <a:xfrm>
            <a:off x="1185041" y="5818899"/>
            <a:ext cx="9821917" cy="794735"/>
          </a:xfrm>
          <a:prstGeom prst="leftRightArrow">
            <a:avLst/>
          </a:prstGeom>
          <a:solidFill>
            <a:srgbClr val="78BE21"/>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smtClean="0">
                <a:solidFill>
                  <a:schemeClr val="bg1"/>
                </a:solidFill>
              </a:rPr>
              <a:t>Life Course Theory</a:t>
            </a:r>
            <a:endParaRPr lang="en-US" sz="2500" dirty="0">
              <a:solidFill>
                <a:schemeClr val="bg1"/>
              </a:solidFill>
            </a:endParaRPr>
          </a:p>
        </p:txBody>
      </p:sp>
    </p:spTree>
    <p:extLst>
      <p:ext uri="{BB962C8B-B14F-4D97-AF65-F5344CB8AC3E}">
        <p14:creationId xmlns:p14="http://schemas.microsoft.com/office/powerpoint/2010/main" val="1675223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Title V MCH Block Grant 5-Year Cycle</a:t>
            </a:r>
            <a:endParaRPr lang="en-US" dirty="0"/>
          </a:p>
        </p:txBody>
      </p:sp>
      <p:graphicFrame>
        <p:nvGraphicFramePr>
          <p:cNvPr id="5" name="Content Placeholder 4" descr="Year 1 Needs Assessment Summary&#10;2016 Application / 2014 Annual Report&#10;Year 2 2017 Application / 2015 Annual Report&#10;Year 3 2018 Application / 2016 Annual Report&#10;Year 4 2019 Application / 2017 Annual Report&#10;Year 5 2020 Application / 2018 Annual Report"/>
          <p:cNvGraphicFramePr>
            <a:graphicFrameLocks noGrp="1"/>
          </p:cNvGraphicFramePr>
          <p:nvPr>
            <p:ph idx="1"/>
            <p:extLst>
              <p:ext uri="{D42A27DB-BD31-4B8C-83A1-F6EECF244321}">
                <p14:modId xmlns:p14="http://schemas.microsoft.com/office/powerpoint/2010/main" val="3653463216"/>
              </p:ext>
            </p:extLst>
          </p:nvPr>
        </p:nvGraphicFramePr>
        <p:xfrm>
          <a:off x="423672" y="1484313"/>
          <a:ext cx="11497056" cy="523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166360" y="3212529"/>
            <a:ext cx="1911096"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Annual needs assessment updates</a:t>
            </a:r>
          </a:p>
          <a:p>
            <a:pPr marL="285750" indent="-285750">
              <a:buFont typeface="Arial" panose="020B0604020202020204" pitchFamily="34" charset="0"/>
              <a:buChar char="•"/>
            </a:pPr>
            <a:r>
              <a:rPr lang="en-US" sz="1400" dirty="0" smtClean="0"/>
              <a:t>Annual updates to objectives and strategies </a:t>
            </a:r>
            <a:endParaRPr lang="en-US" sz="1400" dirty="0"/>
          </a:p>
        </p:txBody>
      </p:sp>
    </p:spTree>
    <p:extLst>
      <p:ext uri="{BB962C8B-B14F-4D97-AF65-F5344CB8AC3E}">
        <p14:creationId xmlns:p14="http://schemas.microsoft.com/office/powerpoint/2010/main" val="331497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The Title V Needs Assessment</a:t>
            </a:r>
            <a:endParaRPr lang="en-US" dirty="0"/>
          </a:p>
        </p:txBody>
      </p:sp>
      <p:sp>
        <p:nvSpPr>
          <p:cNvPr id="2" name="Text Placeholder 1"/>
          <p:cNvSpPr>
            <a:spLocks noGrp="1"/>
          </p:cNvSpPr>
          <p:nvPr>
            <p:ph type="body" sz="quarter" idx="14"/>
          </p:nvPr>
        </p:nvSpPr>
        <p:spPr/>
        <p:txBody>
          <a:bodyPr/>
          <a:lstStyle/>
          <a:p>
            <a:r>
              <a:rPr lang="en-US" dirty="0" smtClean="0"/>
              <a:t>Presented by Blair Olson, Title V Needs Assessment Coordinator</a:t>
            </a:r>
            <a:endParaRPr lang="en-US" dirty="0"/>
          </a:p>
        </p:txBody>
      </p:sp>
      <p:pic>
        <p:nvPicPr>
          <p:cNvPr id="8" name="Picture 7" descr="Needs Assessment logo, two children reach towards the sky full of potential."/>
          <p:cNvPicPr>
            <a:picLocks noChangeAspect="1"/>
          </p:cNvPicPr>
          <p:nvPr/>
        </p:nvPicPr>
        <p:blipFill>
          <a:blip r:embed="rId3"/>
          <a:stretch>
            <a:fillRect/>
          </a:stretch>
        </p:blipFill>
        <p:spPr>
          <a:xfrm>
            <a:off x="3135086" y="513184"/>
            <a:ext cx="9056914" cy="3931589"/>
          </a:xfrm>
          <a:prstGeom prst="rect">
            <a:avLst/>
          </a:prstGeom>
        </p:spPr>
      </p:pic>
    </p:spTree>
    <p:extLst>
      <p:ext uri="{BB962C8B-B14F-4D97-AF65-F5344CB8AC3E}">
        <p14:creationId xmlns:p14="http://schemas.microsoft.com/office/powerpoint/2010/main" val="38731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V Needs Assessment</a:t>
            </a:r>
            <a:endParaRPr lang="en-US" dirty="0"/>
          </a:p>
        </p:txBody>
      </p:sp>
      <p:sp>
        <p:nvSpPr>
          <p:cNvPr id="3" name="Content Placeholder 2"/>
          <p:cNvSpPr>
            <a:spLocks noGrp="1"/>
          </p:cNvSpPr>
          <p:nvPr>
            <p:ph sz="half" idx="1"/>
          </p:nvPr>
        </p:nvSpPr>
        <p:spPr>
          <a:xfrm>
            <a:off x="4089139" y="1459623"/>
            <a:ext cx="7839271" cy="5103846"/>
          </a:xfrm>
        </p:spPr>
        <p:txBody>
          <a:bodyPr>
            <a:normAutofit/>
          </a:bodyPr>
          <a:lstStyle/>
          <a:p>
            <a:pPr marL="0" indent="0" algn="ctr">
              <a:buNone/>
            </a:pPr>
            <a:endParaRPr lang="en-US" sz="3200" b="1" dirty="0"/>
          </a:p>
          <a:p>
            <a:pPr marL="0" indent="0" algn="ctr">
              <a:buNone/>
            </a:pPr>
            <a:r>
              <a:rPr lang="en-US" sz="3200" b="1" dirty="0" smtClean="0"/>
              <a:t>The </a:t>
            </a:r>
            <a:r>
              <a:rPr lang="en-US" sz="3200" b="1" dirty="0"/>
              <a:t>primary goals of the Title V needs assessment are to improve maternal and child health outcomes and to strengthen partnerships to ensure the effective implementation of strategies that address the needs of the Minnesota’s women, children and families.</a:t>
            </a:r>
          </a:p>
        </p:txBody>
      </p:sp>
      <p:pic>
        <p:nvPicPr>
          <p:cNvPr id="8" name="Picture 7" descr="State of Minnesota"/>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04975" y="1783350"/>
            <a:ext cx="3384164" cy="3864975"/>
          </a:xfrm>
          <a:prstGeom prst="rect">
            <a:avLst/>
          </a:prstGeom>
        </p:spPr>
      </p:pic>
    </p:spTree>
    <p:extLst>
      <p:ext uri="{BB962C8B-B14F-4D97-AF65-F5344CB8AC3E}">
        <p14:creationId xmlns:p14="http://schemas.microsoft.com/office/powerpoint/2010/main" val="408973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60EF8B9512240A01FDF31B742DAF4" ma:contentTypeVersion="74" ma:contentTypeDescription="Create a new document." ma:contentTypeScope="" ma:versionID="8e97261909cb0d9ae2e2a931978035f4">
  <xsd:schema xmlns:xsd="http://www.w3.org/2001/XMLSchema" xmlns:xs="http://www.w3.org/2001/XMLSchema" xmlns:p="http://schemas.microsoft.com/office/2006/metadata/properties" xmlns:ns2="3883eca7-fddd-489c-b20d-b79c4cd5d2ec" xmlns:ns3="98f01fe9-c3f2-4582-9148-d87bd0c242e7" xmlns:ns4="aacb8029-c7a7-4ec0-8d0d-d4dd73f54e39" targetNamespace="http://schemas.microsoft.com/office/2006/metadata/properties" ma:root="true" ma:fieldsID="bafdd2987b9b8b988a8188b3b0666373" ns2:_="" ns3:_="" ns4:_="">
    <xsd:import namespace="3883eca7-fddd-489c-b20d-b79c4cd5d2ec"/>
    <xsd:import namespace="98f01fe9-c3f2-4582-9148-d87bd0c242e7"/>
    <xsd:import namespace="aacb8029-c7a7-4ec0-8d0d-d4dd73f54e39"/>
    <xsd:element name="properties">
      <xsd:complexType>
        <xsd:sequence>
          <xsd:element name="documentManagement">
            <xsd:complexType>
              <xsd:all>
                <xsd:element ref="ns2:DocType"/>
                <xsd:element ref="ns2:Needs_x0020_Assessment_x0020_Section" minOccurs="0"/>
                <xsd:element ref="ns2:Description0" minOccurs="0"/>
                <xsd:element ref="ns3:_dlc_DocId" minOccurs="0"/>
                <xsd:element ref="ns3:_dlc_DocIdUrl" minOccurs="0"/>
                <xsd:element ref="ns3:_dlc_DocIdPersistId" minOccurs="0"/>
                <xsd:element ref="ns2:MediaServiceMetadata" minOccurs="0"/>
                <xsd:element ref="ns2:MediaServiceFastMetadata" minOccurs="0"/>
                <xsd:element ref="ns4:SharedWithUsers" minOccurs="0"/>
                <xsd:element ref="ns4:SharedWithDetails"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3eca7-fddd-489c-b20d-b79c4cd5d2ec" elementFormDefault="qualified">
    <xsd:import namespace="http://schemas.microsoft.com/office/2006/documentManagement/types"/>
    <xsd:import namespace="http://schemas.microsoft.com/office/infopath/2007/PartnerControls"/>
    <xsd:element name="DocType" ma:index="2" ma:displayName="DocType" ma:default="Needs Assessment Planning" ma:format="Dropdown" ma:internalName="DocType">
      <xsd:simpleType>
        <xsd:restriction base="dms:Choice">
          <xsd:enumeration value="Needs Assessment Planning"/>
          <xsd:enumeration value="Needs Assessment Operations Manual"/>
          <xsd:enumeration value="Needs Assessment Products"/>
        </xsd:restriction>
      </xsd:simpleType>
    </xsd:element>
    <xsd:element name="Needs_x0020_Assessment_x0020_Section" ma:index="3" nillable="true" ma:displayName="Needs Assessment Topic" ma:default="Planning" ma:format="Dropdown" ma:internalName="Needs_x0020_Assessment_x0020_Section">
      <xsd:simpleType>
        <xsd:restriction base="dms:Choice">
          <xsd:enumeration value="Archive"/>
          <xsd:enumeration value="Planning"/>
          <xsd:enumeration value="Discovery Survey"/>
          <xsd:enumeration value="Prioritization"/>
          <xsd:enumeration value="Data - General"/>
          <xsd:enumeration value="Qualitative Data"/>
          <xsd:enumeration value="Quantitative Data"/>
          <xsd:enumeration value="Detailed Data Sheets"/>
          <xsd:enumeration value="Evaluation"/>
          <xsd:enumeration value="Capacity Assessment"/>
          <xsd:enumeration value="Manuscript Prep"/>
          <xsd:enumeration value="Communications Plan"/>
          <xsd:enumeration value="Meeting Notes"/>
          <xsd:enumeration value="Public Comment Period"/>
          <xsd:enumeration value="MCHB Internship &amp; Student Workers"/>
          <xsd:enumeration value="Key Informant Interview Notes"/>
          <xsd:enumeration value="Trauma-Informed"/>
          <xsd:enumeration value="CYSHN Engagement &amp; Activities"/>
          <xsd:enumeration value="Stakeholder Engagement"/>
          <xsd:enumeration value="Health Equity &amp; Trauma-Informed"/>
          <xsd:enumeration value="Presentations"/>
          <xsd:enumeration value="Data Placemats"/>
        </xsd:restriction>
      </xsd:simpleType>
    </xsd:element>
    <xsd:element name="Description0" ma:index="4" nillable="true" ma:displayName="Description" ma:internalName="Description0">
      <xsd:simpleType>
        <xsd:restriction base="dms:Note">
          <xsd:maxLength value="255"/>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acb8029-c7a7-4ec0-8d0d-d4dd73f54e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PP6VNZTUNPYT-563485908-225</_dlc_DocId>
    <_dlc_DocIdUrl xmlns="98f01fe9-c3f2-4582-9148-d87bd0c242e7">
      <Url>https://mn365.sharepoint.com/teams/MDH/bureaus/hib/cfhd/_layouts/15/DocIdRedir.aspx?ID=PP6VNZTUNPYT-563485908-225</Url>
      <Description>PP6VNZTUNPYT-563485908-225</Description>
    </_dlc_DocIdUrl>
    <Description0 xmlns="3883eca7-fddd-489c-b20d-b79c4cd5d2ec" xsi:nil="true"/>
    <DocType xmlns="3883eca7-fddd-489c-b20d-b79c4cd5d2ec">Needs Assessment Products</DocType>
    <Needs_x0020_Assessment_x0020_Section xmlns="3883eca7-fddd-489c-b20d-b79c4cd5d2ec">Presentations</Needs_x0020_Assessment_x0020_Section>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C607E9-E828-4796-9645-B56F7F95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3eca7-fddd-489c-b20d-b79c4cd5d2ec"/>
    <ds:schemaRef ds:uri="98f01fe9-c3f2-4582-9148-d87bd0c242e7"/>
    <ds:schemaRef ds:uri="aacb8029-c7a7-4ec0-8d0d-d4dd73f54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16C403-E26E-42AE-A5AF-EAE5229E65DA}">
  <ds:schemaRefs>
    <ds:schemaRef ds:uri="http://schemas.microsoft.com/sharepoint/events"/>
    <ds:schemaRef ds:uri=""/>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www.w3.org/XML/1998/namespace"/>
    <ds:schemaRef ds:uri="http://schemas.microsoft.com/office/2006/documentManagement/types"/>
    <ds:schemaRef ds:uri="3883eca7-fddd-489c-b20d-b79c4cd5d2ec"/>
    <ds:schemaRef ds:uri="98f01fe9-c3f2-4582-9148-d87bd0c242e7"/>
    <ds:schemaRef ds:uri="http://purl.org/dc/elements/1.1/"/>
    <ds:schemaRef ds:uri="http://schemas.microsoft.com/office/2006/metadata/properties"/>
    <ds:schemaRef ds:uri="aacb8029-c7a7-4ec0-8d0d-d4dd73f54e39"/>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7247</TotalTime>
  <Words>2411</Words>
  <Application>Microsoft Office PowerPoint</Application>
  <PresentationFormat>Widescreen</PresentationFormat>
  <Paragraphs>416</Paragraphs>
  <Slides>49</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NeueHaasGroteskText Std</vt:lpstr>
      <vt:lpstr>MN.IT</vt:lpstr>
      <vt:lpstr>Title V Maternal &amp; Child Health Needs Assessment Discovery Survey Results</vt:lpstr>
      <vt:lpstr>We’re glad you’re here!</vt:lpstr>
      <vt:lpstr>The Title V MCH Block Grant</vt:lpstr>
      <vt:lpstr>What is Title V?</vt:lpstr>
      <vt:lpstr>Background and History</vt:lpstr>
      <vt:lpstr>Population Domains</vt:lpstr>
      <vt:lpstr>Current Title V MCH Block Grant 5-Year Cycle</vt:lpstr>
      <vt:lpstr>The Title V Needs Assessment</vt:lpstr>
      <vt:lpstr>Title V Needs Assessment</vt:lpstr>
      <vt:lpstr>Guiding Principles</vt:lpstr>
      <vt:lpstr>Trauma-Informed Needs Assessment Work</vt:lpstr>
      <vt:lpstr>2020 Needs Assessment Process</vt:lpstr>
      <vt:lpstr>The Discovery Survey </vt:lpstr>
      <vt:lpstr>Planning for the Discovery Survey</vt:lpstr>
      <vt:lpstr>Statement on Structural Inequality for Data Products that Highlight Health Disparities</vt:lpstr>
      <vt:lpstr>Discovery Survey Results </vt:lpstr>
      <vt:lpstr>Discovery Survey | By the numbers</vt:lpstr>
      <vt:lpstr>Interpretive Limitations</vt:lpstr>
      <vt:lpstr>Who responded to the Discovery Survey?</vt:lpstr>
      <vt:lpstr>Who responded to the Discovery Survey continued…</vt:lpstr>
      <vt:lpstr>Geographic Distribution of Responses</vt:lpstr>
      <vt:lpstr>Discovery Survey</vt:lpstr>
      <vt:lpstr>Top Themes</vt:lpstr>
      <vt:lpstr>Childcare</vt:lpstr>
      <vt:lpstr>Housing</vt:lpstr>
      <vt:lpstr>Accessible and Affordable Healthcare</vt:lpstr>
      <vt:lpstr>Financial Security</vt:lpstr>
      <vt:lpstr>Mental Well-Being</vt:lpstr>
      <vt:lpstr>Education</vt:lpstr>
      <vt:lpstr>Transportation</vt:lpstr>
      <vt:lpstr>Food</vt:lpstr>
      <vt:lpstr>Behavioral Health</vt:lpstr>
      <vt:lpstr>Parent Support &amp; Education</vt:lpstr>
      <vt:lpstr>The importance of intersectionality</vt:lpstr>
      <vt:lpstr>Sub-Analyses</vt:lpstr>
      <vt:lpstr>Top Theme by Region</vt:lpstr>
      <vt:lpstr>Top Ten Themes of Parents and Guardians of  Children &amp; Youth with Special Health Needs</vt:lpstr>
      <vt:lpstr>Top Ten Themes by Race/Ethnicity</vt:lpstr>
      <vt:lpstr>What do women, children and families need  to live their fullest lives?</vt:lpstr>
      <vt:lpstr>The Role of Fathers</vt:lpstr>
      <vt:lpstr>Supporting Women</vt:lpstr>
      <vt:lpstr>Community Connectedness</vt:lpstr>
      <vt:lpstr>Next Steps</vt:lpstr>
      <vt:lpstr>Selecting Minnesota’s Priorities</vt:lpstr>
      <vt:lpstr>Data Stories</vt:lpstr>
      <vt:lpstr>Our Plan</vt:lpstr>
      <vt:lpstr>Check out our website for updates</vt:lpstr>
      <vt:lpstr>Quote</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 Maternal &amp; Child Health Needs Assessment Discovery Survey Results</dc:title>
  <dc:subject>PowerPoint Template</dc:subject>
  <dc:creator>Olson, Blair.H (MDH)</dc:creator>
  <cp:keywords>PowerPoint, Template</cp:keywords>
  <dc:description>Version 1.1, Released 8-2016</dc:description>
  <cp:lastModifiedBy>Manning, Sue (MDH)</cp:lastModifiedBy>
  <cp:revision>156</cp:revision>
  <cp:lastPrinted>2018-12-14T17:16:36Z</cp:lastPrinted>
  <dcterms:created xsi:type="dcterms:W3CDTF">2018-12-06T20:41:25Z</dcterms:created>
  <dcterms:modified xsi:type="dcterms:W3CDTF">2019-01-15T14:02:26Z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0x0101009D160EF8B9512240A01FDF31B742DAF4</vt:lpwstr>
  </property>
  <property fmtid="{D5CDD505-2E9C-101B-9397-08002B2CF9AE}" pid="3" name="_dlc_DocIdItemGuid">
    <vt:lpwstr>a92b2398-0a29-49b3-a263-956721c74748</vt:lpwstr>
  </property>
</Properties>
</file>