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5"/>
  </p:sldMasterIdLst>
  <p:notesMasterIdLst>
    <p:notesMasterId r:id="rId47"/>
  </p:notesMasterIdLst>
  <p:sldIdLst>
    <p:sldId id="365" r:id="rId6"/>
    <p:sldId id="256" r:id="rId7"/>
    <p:sldId id="268" r:id="rId8"/>
    <p:sldId id="267" r:id="rId9"/>
    <p:sldId id="259" r:id="rId10"/>
    <p:sldId id="339" r:id="rId11"/>
    <p:sldId id="286" r:id="rId12"/>
    <p:sldId id="354" r:id="rId13"/>
    <p:sldId id="288" r:id="rId14"/>
    <p:sldId id="289" r:id="rId15"/>
    <p:sldId id="291" r:id="rId16"/>
    <p:sldId id="292" r:id="rId17"/>
    <p:sldId id="293" r:id="rId18"/>
    <p:sldId id="342" r:id="rId19"/>
    <p:sldId id="316" r:id="rId20"/>
    <p:sldId id="322" r:id="rId21"/>
    <p:sldId id="323" r:id="rId22"/>
    <p:sldId id="351" r:id="rId23"/>
    <p:sldId id="341" r:id="rId24"/>
    <p:sldId id="308" r:id="rId25"/>
    <p:sldId id="331" r:id="rId26"/>
    <p:sldId id="330" r:id="rId27"/>
    <p:sldId id="338" r:id="rId28"/>
    <p:sldId id="353" r:id="rId29"/>
    <p:sldId id="347" r:id="rId30"/>
    <p:sldId id="348" r:id="rId31"/>
    <p:sldId id="282" r:id="rId32"/>
    <p:sldId id="349" r:id="rId33"/>
    <p:sldId id="269" r:id="rId34"/>
    <p:sldId id="352" r:id="rId35"/>
    <p:sldId id="272" r:id="rId36"/>
    <p:sldId id="334" r:id="rId37"/>
    <p:sldId id="364" r:id="rId38"/>
    <p:sldId id="340" r:id="rId39"/>
    <p:sldId id="296" r:id="rId40"/>
    <p:sldId id="297" r:id="rId41"/>
    <p:sldId id="300" r:id="rId42"/>
    <p:sldId id="298" r:id="rId43"/>
    <p:sldId id="319" r:id="rId44"/>
    <p:sldId id="359" r:id="rId45"/>
    <p:sldId id="320"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63" d="100"/>
          <a:sy n="63" d="100"/>
        </p:scale>
        <p:origin x="9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6115CA-65C6-451A-ABBB-FFD2304A65B2}" type="datetimeFigureOut">
              <a:rPr lang="en-US" smtClean="0"/>
              <a:t>6/22/2021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04DE7C-65D2-4C1F-BFF6-2FC5449BA8E1}" type="slidenum">
              <a:rPr lang="en-US" smtClean="0"/>
              <a:t>‹#›</a:t>
            </a:fld>
            <a:endParaRPr lang="en-US"/>
          </a:p>
        </p:txBody>
      </p:sp>
    </p:spTree>
    <p:extLst>
      <p:ext uri="{BB962C8B-B14F-4D97-AF65-F5344CB8AC3E}">
        <p14:creationId xmlns:p14="http://schemas.microsoft.com/office/powerpoint/2010/main" val="236226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std/tg2015/gonorrhea.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MDH's annual data release! We will start with a presentation about the 2020 STD data, and next move to the presentation about the 2020 HIV data. </a:t>
            </a:r>
          </a:p>
        </p:txBody>
      </p:sp>
      <p:sp>
        <p:nvSpPr>
          <p:cNvPr id="4" name="Slide Number Placeholder 3"/>
          <p:cNvSpPr>
            <a:spLocks noGrp="1"/>
          </p:cNvSpPr>
          <p:nvPr>
            <p:ph type="sldNum" sz="quarter" idx="5"/>
          </p:nvPr>
        </p:nvSpPr>
        <p:spPr/>
        <p:txBody>
          <a:bodyPr/>
          <a:lstStyle/>
          <a:p>
            <a:fld id="{DE04DE7C-65D2-4C1F-BFF6-2FC5449BA8E1}" type="slidenum">
              <a:rPr lang="en-US" smtClean="0"/>
              <a:t>2</a:t>
            </a:fld>
            <a:endParaRPr lang="en-US"/>
          </a:p>
        </p:txBody>
      </p:sp>
    </p:spTree>
    <p:extLst>
      <p:ext uri="{BB962C8B-B14F-4D97-AF65-F5344CB8AC3E}">
        <p14:creationId xmlns:p14="http://schemas.microsoft.com/office/powerpoint/2010/main" val="306271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People assigned male at birth have higher rates of primary and secondary</a:t>
            </a:r>
            <a:r>
              <a:rPr lang="en-US" baseline="0" dirty="0"/>
              <a:t> syphilis than people assigned female at birth in all age groups. The rate in people assigned male at birth is 4 times higher than people assigned female at birth. </a:t>
            </a:r>
          </a:p>
          <a:p>
            <a:pPr marL="174708" indent="-174708">
              <a:buFont typeface="Arial" panose="020B0604020202020204" pitchFamily="34" charset="0"/>
              <a:buChar char="•"/>
            </a:pPr>
            <a:r>
              <a:rPr lang="en-US" baseline="0" dirty="0"/>
              <a:t>30-39 year old people assigned male at birth had the highest rate at 33.5 per 100,000</a:t>
            </a:r>
          </a:p>
          <a:p>
            <a:pPr marL="174708" indent="-174708">
              <a:buFont typeface="Arial" panose="020B0604020202020204" pitchFamily="34" charset="0"/>
              <a:buChar char="•"/>
            </a:pPr>
            <a:r>
              <a:rPr lang="en-US" baseline="0" dirty="0"/>
              <a:t>20-24 year old people assigned female at birth had the highest rate of the female population at 11.4 per 100,000.</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11</a:t>
            </a:fld>
            <a:endParaRPr lang="en-US"/>
          </a:p>
        </p:txBody>
      </p:sp>
    </p:spTree>
    <p:extLst>
      <p:ext uri="{BB962C8B-B14F-4D97-AF65-F5344CB8AC3E}">
        <p14:creationId xmlns:p14="http://schemas.microsoft.com/office/powerpoint/2010/main" val="123647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12</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a:buFont typeface="Arial" panose="020B0604020202020204" pitchFamily="34" charset="0"/>
              <a:buChar char="•"/>
            </a:pPr>
            <a:r>
              <a:rPr lang="en-US" altLang="en-US" baseline="0"/>
              <a:t>49% percent of all primary and secondary syphilis cases are White, non-Hispanic.</a:t>
            </a:r>
          </a:p>
          <a:p>
            <a:pPr marL="174708" indent="-174708">
              <a:buFont typeface="Arial" panose="020B0604020202020204" pitchFamily="34" charset="0"/>
              <a:buChar char="•"/>
            </a:pPr>
            <a:r>
              <a:rPr lang="en-US" altLang="en-US" baseline="0"/>
              <a:t>Black, non-Hispanic cases made up 21% of all Primary and Secondary Syphilis cases followed by, American Indian cases at 14%,  Hispanic cases at 9%, and Asian/Pacific Islander cases at 3%.</a:t>
            </a:r>
            <a:endParaRPr lang="en-US" altLang="en-US"/>
          </a:p>
        </p:txBody>
      </p:sp>
    </p:spTree>
    <p:extLst>
      <p:ext uri="{BB962C8B-B14F-4D97-AF65-F5344CB8AC3E}">
        <p14:creationId xmlns:p14="http://schemas.microsoft.com/office/powerpoint/2010/main" val="180202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216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D9316B6-FC40-4A99-88CA-A953ACB37098}" type="slidenum">
              <a:rPr lang="en-US" altLang="en-US" smtClean="0"/>
              <a:pPr eaLnBrk="1" hangingPunct="1">
                <a:spcBef>
                  <a:spcPct val="0"/>
                </a:spcBef>
              </a:pPr>
              <a:t>13</a:t>
            </a:fld>
            <a:endParaRPr lang="en-US" altLang="en-US"/>
          </a:p>
        </p:txBody>
      </p:sp>
      <p:sp>
        <p:nvSpPr>
          <p:cNvPr id="92164"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174708" indent="-174708" defTabSz="931774">
              <a:buFont typeface="Arial" panose="020B0604020202020204" pitchFamily="34" charset="0"/>
              <a:buChar char="•"/>
              <a:defRPr/>
            </a:pPr>
            <a:r>
              <a:rPr lang="en-US" altLang="en-US" b="0" dirty="0"/>
              <a:t>Large disparities continue to exist in the rates of syphilis compared to the white, non-Hispanic population.</a:t>
            </a:r>
          </a:p>
          <a:p>
            <a:pPr marL="174708" indent="-174708" defTabSz="931774">
              <a:buFont typeface="Arial" panose="020B0604020202020204" pitchFamily="34" charset="0"/>
              <a:buChar char="•"/>
              <a:defRPr/>
            </a:pPr>
            <a:r>
              <a:rPr lang="en-US" altLang="en-US" b="0" dirty="0"/>
              <a:t>The</a:t>
            </a:r>
            <a:r>
              <a:rPr lang="en-US" altLang="en-US" b="0" baseline="0" dirty="0"/>
              <a:t> rates of primary and secondary syphilis are 20.3 times higher </a:t>
            </a:r>
            <a:r>
              <a:rPr lang="en-US" altLang="en-US" baseline="0" dirty="0"/>
              <a:t>in the American Indian populations than that of the White, non-Hispanic population.</a:t>
            </a:r>
            <a:endParaRPr lang="en-US" altLang="en-US" dirty="0"/>
          </a:p>
          <a:p>
            <a:pPr marL="174708" indent="-174708">
              <a:buFont typeface="Arial" panose="020B0604020202020204" pitchFamily="34" charset="0"/>
              <a:buChar char="•"/>
            </a:pPr>
            <a:r>
              <a:rPr lang="en-US" altLang="en-US" dirty="0"/>
              <a:t>The</a:t>
            </a:r>
            <a:r>
              <a:rPr lang="en-US" altLang="en-US" baseline="0" dirty="0"/>
              <a:t> rates of primary and secondary syphilis are </a:t>
            </a:r>
            <a:r>
              <a:rPr lang="en-US" altLang="en-US" b="0" baseline="0" dirty="0"/>
              <a:t>7.2 times </a:t>
            </a:r>
            <a:r>
              <a:rPr lang="en-US" altLang="en-US" baseline="0" dirty="0"/>
              <a:t>higher in the Black/African American, non-Hispanic than that of the White, non-Hispanic population.</a:t>
            </a:r>
          </a:p>
          <a:p>
            <a:pPr marL="174708" indent="-174708">
              <a:buFont typeface="Arial" panose="020B0604020202020204" pitchFamily="34" charset="0"/>
              <a:buChar char="•"/>
            </a:pPr>
            <a:r>
              <a:rPr lang="en-US" altLang="en-US" baseline="0" dirty="0"/>
              <a:t>The rates of primary and secondary syphilis in the American Indian population are 87.6 per 100,000 compared to 4.3 per 100,000 in the White, non-Hispanic population.</a:t>
            </a:r>
          </a:p>
          <a:p>
            <a:pPr marL="174708" indent="-174708" defTabSz="931774">
              <a:buFont typeface="Arial" panose="020B0604020202020204" pitchFamily="34" charset="0"/>
              <a:buChar char="•"/>
              <a:defRPr/>
            </a:pPr>
            <a:r>
              <a:rPr lang="en-US" altLang="en-US" baseline="0" dirty="0"/>
              <a:t>The rates of primary and secondary syphilis in the Black/African American, non-Hispanic population are 31.3 per 100,000 .</a:t>
            </a:r>
          </a:p>
          <a:p>
            <a:pPr marL="174708" indent="-174708" defTabSz="931774">
              <a:buFont typeface="Arial" panose="020B0604020202020204" pitchFamily="34" charset="0"/>
              <a:buChar char="•"/>
              <a:defRPr/>
            </a:pPr>
            <a:r>
              <a:rPr lang="en-US" altLang="en-US" baseline="0" dirty="0"/>
              <a:t>The rates in the Hispanic/Latino population are 16.0 per 100,000 which is 3.4 times higher than the White, non-Hispanic population.</a:t>
            </a:r>
          </a:p>
          <a:p>
            <a:pPr marL="174708" indent="-174708" defTabSz="931774" fontAlgn="base">
              <a:spcBef>
                <a:spcPct val="30000"/>
              </a:spcBef>
              <a:spcAft>
                <a:spcPct val="0"/>
              </a:spcAft>
              <a:buFont typeface="Arial" panose="020B0604020202020204" pitchFamily="34" charset="0"/>
              <a:buChar char="•"/>
              <a:defRPr/>
            </a:pPr>
            <a:r>
              <a:rPr lang="en-US" altLang="en-US" baseline="0" dirty="0"/>
              <a:t>The rates in the Asian/Pacific Islander population are 6.3 per 100,000 which is 1.5 times higher than the White, non-Hispanic population.</a:t>
            </a:r>
          </a:p>
          <a:p>
            <a:pPr eaLnBrk="1" hangingPunct="1"/>
            <a:endParaRPr lang="en-US" altLang="en-US" dirty="0"/>
          </a:p>
        </p:txBody>
      </p:sp>
    </p:spTree>
    <p:extLst>
      <p:ext uri="{BB962C8B-B14F-4D97-AF65-F5344CB8AC3E}">
        <p14:creationId xmlns:p14="http://schemas.microsoft.com/office/powerpoint/2010/main" val="338026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14</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r>
              <a:rPr lang="en-US" altLang="en-US"/>
              <a:t>Next we will discuss a topic</a:t>
            </a:r>
            <a:r>
              <a:rPr lang="en-US" altLang="en-US" sz="1200"/>
              <a:t> of </a:t>
            </a:r>
            <a:r>
              <a:rPr lang="en-US" altLang="en-US"/>
              <a:t>interest</a:t>
            </a:r>
            <a:r>
              <a:rPr lang="en-US" altLang="en-US" sz="1200"/>
              <a:t>: </a:t>
            </a:r>
            <a:r>
              <a:rPr lang="en-US" altLang="en-US"/>
              <a:t>syphilis</a:t>
            </a:r>
            <a:r>
              <a:rPr lang="en-US" altLang="en-US" sz="1200"/>
              <a:t> </a:t>
            </a:r>
            <a:r>
              <a:rPr lang="en-US" altLang="en-US"/>
              <a:t>among</a:t>
            </a:r>
            <a:r>
              <a:rPr lang="en-US" altLang="en-US" sz="1200"/>
              <a:t> </a:t>
            </a:r>
            <a:r>
              <a:rPr lang="en-US" altLang="en-US"/>
              <a:t>people</a:t>
            </a:r>
            <a:r>
              <a:rPr lang="en-US" altLang="en-US" sz="1200"/>
              <a:t> assigned female at birth and </a:t>
            </a:r>
            <a:r>
              <a:rPr lang="en-US" altLang="en-US"/>
              <a:t>congenital</a:t>
            </a:r>
            <a:r>
              <a:rPr lang="en-US" altLang="en-US" sz="1200"/>
              <a:t> </a:t>
            </a:r>
            <a:r>
              <a:rPr lang="en-US" altLang="en-US"/>
              <a:t>syphilis</a:t>
            </a:r>
            <a:r>
              <a:rPr lang="en-US" altLang="en-US" sz="1200"/>
              <a:t> in Minnesota</a:t>
            </a:r>
            <a:endParaRPr lang="en-US" altLang="en-US"/>
          </a:p>
        </p:txBody>
      </p:sp>
    </p:spTree>
    <p:extLst>
      <p:ext uri="{BB962C8B-B14F-4D97-AF65-F5344CB8AC3E}">
        <p14:creationId xmlns:p14="http://schemas.microsoft.com/office/powerpoint/2010/main" val="326972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number of female early syphilis cases has increased dramatically over the last 10 years from 14 cases in 2010 to 163 in 2020.</a:t>
            </a:r>
            <a:endParaRPr lang="en-US"/>
          </a:p>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a:p>
        </p:txBody>
      </p:sp>
    </p:spTree>
    <p:extLst>
      <p:ext uri="{BB962C8B-B14F-4D97-AF65-F5344CB8AC3E}">
        <p14:creationId xmlns:p14="http://schemas.microsoft.com/office/powerpoint/2010/main" val="319820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16</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625" indent="-174625">
              <a:buFont typeface="Arial" panose="020B0604020202020204" pitchFamily="34" charset="0"/>
              <a:buChar char="•"/>
            </a:pPr>
            <a:r>
              <a:rPr lang="en-US" altLang="en-US">
                <a:cs typeface="Calibri"/>
              </a:rPr>
              <a:t>Now, we will talk about early syphilis infections in people assigned female at birth by residence at diagnosis.</a:t>
            </a:r>
          </a:p>
          <a:p>
            <a:pPr marL="174625" indent="-174625">
              <a:buFont typeface="Arial" panose="020B0604020202020204" pitchFamily="34" charset="0"/>
              <a:buChar char="•"/>
            </a:pPr>
            <a:r>
              <a:rPr lang="en-US" altLang="en-US"/>
              <a:t>55 </a:t>
            </a:r>
            <a:r>
              <a:rPr lang="en-US" altLang="en-US" baseline="0"/>
              <a:t>percent of female early syphilis cases were residents of Greater Minnesota</a:t>
            </a:r>
            <a:endParaRPr lang="en-US"/>
          </a:p>
          <a:p>
            <a:pPr marL="174625" indent="-174625">
              <a:buFont typeface="Arial" panose="020B0604020202020204" pitchFamily="34" charset="0"/>
              <a:buChar char="•"/>
            </a:pPr>
            <a:r>
              <a:rPr lang="en-US" altLang="en-US" baseline="0"/>
              <a:t>16 percent of female early syphilis cases were residents of the Suburbs of the seven-county metro area</a:t>
            </a:r>
            <a:endParaRPr lang="en-US" altLang="en-US" baseline="0">
              <a:cs typeface="Calibri"/>
            </a:endParaRPr>
          </a:p>
          <a:p>
            <a:pPr marL="174625" indent="-174625">
              <a:buFont typeface="Arial" panose="020B0604020202020204" pitchFamily="34" charset="0"/>
              <a:buChar char="•"/>
            </a:pPr>
            <a:r>
              <a:rPr lang="en-US" altLang="en-US" baseline="0"/>
              <a:t>23 percent were City of Minneapolis residents, and 6 percent were St. Paul residents.</a:t>
            </a:r>
            <a:endParaRPr lang="en-US" altLang="en-US">
              <a:cs typeface="Calibri"/>
            </a:endParaRPr>
          </a:p>
          <a:p>
            <a:pPr eaLnBrk="1" hangingPunct="1"/>
            <a:endParaRPr lang="en-US" altLang="en-US"/>
          </a:p>
        </p:txBody>
      </p:sp>
    </p:spTree>
    <p:extLst>
      <p:ext uri="{BB962C8B-B14F-4D97-AF65-F5344CB8AC3E}">
        <p14:creationId xmlns:p14="http://schemas.microsoft.com/office/powerpoint/2010/main" val="3156425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113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1FE59CE-AEAE-4FF7-89B3-21CB0B16B35F}" type="slidenum">
              <a:rPr lang="en-US" altLang="en-US" smtClean="0"/>
              <a:pPr eaLnBrk="1" hangingPunct="1">
                <a:spcBef>
                  <a:spcPct val="0"/>
                </a:spcBef>
              </a:pPr>
              <a:t>17</a:t>
            </a:fld>
            <a:endParaRPr lang="en-US" altLang="en-US"/>
          </a:p>
        </p:txBody>
      </p:sp>
      <p:sp>
        <p:nvSpPr>
          <p:cNvPr id="91140" name="Rectangle 2"/>
          <p:cNvSpPr>
            <a:spLocks noGrp="1" noRot="1" noChangeAspect="1" noChangeArrowheads="1" noTextEdit="1"/>
          </p:cNvSpPr>
          <p:nvPr>
            <p:ph type="sldImg"/>
          </p:nvPr>
        </p:nvSpPr>
        <p:spPr>
          <a:xfrm>
            <a:off x="717550" y="1162050"/>
            <a:ext cx="5575300" cy="3136900"/>
          </a:xfrm>
          <a:ln/>
        </p:spPr>
      </p:sp>
      <p:sp>
        <p:nvSpPr>
          <p:cNvPr id="91141"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a:t>There</a:t>
            </a:r>
            <a:r>
              <a:rPr lang="en-US" altLang="en-US" baseline="0"/>
              <a:t> are large disparities in people assigned female at birth with syphilis. 40% of all early syphilis cases in females are found in the American Indian population and 16% in the Black, African American population.</a:t>
            </a:r>
            <a:endParaRPr lang="en-US" altLang="en-US"/>
          </a:p>
          <a:p>
            <a:pPr eaLnBrk="1" hangingPunct="1"/>
            <a:endParaRPr lang="en-US" altLang="en-US"/>
          </a:p>
        </p:txBody>
      </p:sp>
    </p:spTree>
    <p:extLst>
      <p:ext uri="{BB962C8B-B14F-4D97-AF65-F5344CB8AC3E}">
        <p14:creationId xmlns:p14="http://schemas.microsoft.com/office/powerpoint/2010/main" val="407648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endParaRPr lang="en-US" dirty="0">
              <a:cs typeface="Calibri" panose="020F0502020204030204"/>
            </a:endParaRPr>
          </a:p>
          <a:p>
            <a:pPr marL="171450" indent="-171450">
              <a:buFont typeface="Arial" panose="020B0604020202020204" pitchFamily="34" charset="0"/>
              <a:buChar char="•"/>
              <a:defRPr/>
            </a:pPr>
            <a:r>
              <a:rPr lang="en-US" dirty="0"/>
              <a:t>In Minnesota, the</a:t>
            </a:r>
            <a:r>
              <a:rPr lang="en-US" baseline="0" dirty="0"/>
              <a:t> number and rate of congenital syphilis cases among infants has decreased in 2020 from a high of 21 in 2019 to 7 in 2020. Overall, the rate has increased over the past five years from a rate of 0 per 100,000 live births in 2014 to 11.2 per 100,000 live births in 2020.</a:t>
            </a:r>
            <a:r>
              <a:rPr lang="en-US" dirty="0"/>
              <a:t> </a:t>
            </a:r>
            <a:endParaRPr lang="en-US"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 typeface="Arial" panose="020B0604020202020204" pitchFamily="34" charset="0"/>
              <a:buChar char="•"/>
            </a:pPr>
            <a:r>
              <a:rPr lang="en-US" dirty="0"/>
              <a:t>Syphilis may be passed from a pregnant person to the</a:t>
            </a:r>
            <a:r>
              <a:rPr lang="en-US" baseline="0" dirty="0"/>
              <a:t> unborn baby through the placenta. The infection can cause miscarriages and stillbirths, and infants born with congenital syphilis can suffer a variety of serious health problems, including deformities, seizures, anemia and jaundice.</a:t>
            </a:r>
            <a:r>
              <a:rPr lang="en-US" dirty="0"/>
              <a:t> </a:t>
            </a:r>
          </a:p>
          <a:p>
            <a:endParaRPr lang="en-US" dirty="0">
              <a:cs typeface="Calibri" panose="020F0502020204030204"/>
            </a:endParaRPr>
          </a:p>
          <a:p>
            <a:pPr marL="171450" indent="-171450">
              <a:buFont typeface="Arial" panose="020B0604020202020204" pitchFamily="34" charset="0"/>
              <a:buChar char="•"/>
            </a:pPr>
            <a:r>
              <a:rPr lang="en-US" dirty="0"/>
              <a:t>The</a:t>
            </a:r>
            <a:r>
              <a:rPr lang="en-US" baseline="0" dirty="0"/>
              <a:t> Centers for Disease Control and Prevention reported this fall that the number of infants born with syphilis has more than doubled in the past four years and last year reached a 20-year high.</a:t>
            </a:r>
            <a:r>
              <a:rPr lang="en-US" dirty="0"/>
              <a:t> </a:t>
            </a:r>
            <a:endParaRPr lang="en-US" dirty="0">
              <a:cs typeface="Calibri"/>
            </a:endParaRP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18</a:t>
            </a:fld>
            <a:endParaRPr lang="en-US"/>
          </a:p>
        </p:txBody>
      </p:sp>
    </p:spTree>
    <p:extLst>
      <p:ext uri="{BB962C8B-B14F-4D97-AF65-F5344CB8AC3E}">
        <p14:creationId xmlns:p14="http://schemas.microsoft.com/office/powerpoint/2010/main" val="343755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19</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a:defRPr/>
            </a:pPr>
            <a:r>
              <a:rPr lang="en-US" altLang="en-US"/>
              <a:t>For the next topic</a:t>
            </a:r>
            <a:r>
              <a:rPr lang="en-US" altLang="en-US" sz="1200"/>
              <a:t> of </a:t>
            </a:r>
            <a:r>
              <a:rPr lang="en-US" altLang="en-US"/>
              <a:t>interest, we will discuss early</a:t>
            </a:r>
            <a:r>
              <a:rPr lang="en-US" altLang="en-US" sz="1200"/>
              <a:t> </a:t>
            </a:r>
            <a:r>
              <a:rPr lang="en-US" altLang="en-US"/>
              <a:t>syphilis</a:t>
            </a:r>
            <a:r>
              <a:rPr lang="en-US" altLang="en-US" sz="1200"/>
              <a:t> </a:t>
            </a:r>
            <a:r>
              <a:rPr lang="en-US" altLang="en-US"/>
              <a:t>among</a:t>
            </a:r>
            <a:r>
              <a:rPr lang="en-US" altLang="en-US" sz="1200"/>
              <a:t> </a:t>
            </a:r>
            <a:r>
              <a:rPr lang="en-US" altLang="en-US"/>
              <a:t>men</a:t>
            </a:r>
            <a:r>
              <a:rPr lang="en-US" altLang="en-US" sz="1200"/>
              <a:t> </a:t>
            </a:r>
            <a:r>
              <a:rPr lang="en-US" altLang="en-US"/>
              <a:t>who</a:t>
            </a:r>
            <a:r>
              <a:rPr lang="en-US" altLang="en-US" sz="1200"/>
              <a:t> </a:t>
            </a:r>
            <a:r>
              <a:rPr lang="en-US" altLang="en-US"/>
              <a:t>have</a:t>
            </a:r>
            <a:r>
              <a:rPr lang="en-US" altLang="en-US" sz="1200"/>
              <a:t> </a:t>
            </a:r>
            <a:r>
              <a:rPr lang="en-US" altLang="en-US"/>
              <a:t>sex</a:t>
            </a:r>
            <a:r>
              <a:rPr lang="en-US" altLang="en-US" sz="1200"/>
              <a:t> With Men in Minnesota.</a:t>
            </a:r>
            <a:endParaRPr lang="en-US"/>
          </a:p>
          <a:p>
            <a:pPr marL="171450" indent="-171450">
              <a:buFont typeface="Arial" panose="020B0604020202020204" pitchFamily="34" charset="0"/>
              <a:buChar char="•"/>
              <a:defRPr/>
            </a:pPr>
            <a:r>
              <a:rPr lang="en-US" altLang="en-US"/>
              <a:t>Men who have sex with men (MSM) make up the majority of</a:t>
            </a:r>
            <a:r>
              <a:rPr lang="en-US" altLang="en-US" baseline="0"/>
              <a:t> early syphilis cases.</a:t>
            </a:r>
            <a:r>
              <a:rPr lang="en-US" altLang="en-US"/>
              <a:t>  </a:t>
            </a:r>
            <a:endParaRPr lang="en-US" altLang="en-US" baseline="0">
              <a:cs typeface="Calibri"/>
            </a:endParaRPr>
          </a:p>
          <a:p>
            <a:pPr eaLnBrk="1" hangingPunct="1"/>
            <a:endParaRPr lang="en-US" altLang="en-US"/>
          </a:p>
        </p:txBody>
      </p:sp>
    </p:spTree>
    <p:extLst>
      <p:ext uri="{BB962C8B-B14F-4D97-AF65-F5344CB8AC3E}">
        <p14:creationId xmlns:p14="http://schemas.microsoft.com/office/powerpoint/2010/main" val="2851762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342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EC7A59C-E4F0-4ECA-993F-A5A7FFC38C3A}" type="slidenum">
              <a:rPr lang="en-US" altLang="en-US" smtClean="0"/>
              <a:pPr eaLnBrk="1" hangingPunct="1">
                <a:spcBef>
                  <a:spcPct val="0"/>
                </a:spcBef>
              </a:pPr>
              <a:t>20</a:t>
            </a:fld>
            <a:endParaRPr lang="en-US" altLang="en-US"/>
          </a:p>
        </p:txBody>
      </p:sp>
      <p:sp>
        <p:nvSpPr>
          <p:cNvPr id="103428" name="Rectangle 2"/>
          <p:cNvSpPr>
            <a:spLocks noGrp="1" noRot="1" noChangeAspect="1" noChangeArrowheads="1" noTextEdit="1"/>
          </p:cNvSpPr>
          <p:nvPr>
            <p:ph type="sldImg"/>
          </p:nvPr>
        </p:nvSpPr>
        <p:spPr>
          <a:xfrm>
            <a:off x="717550" y="1162050"/>
            <a:ext cx="5575300" cy="3136900"/>
          </a:xfrm>
          <a:ln/>
        </p:spPr>
      </p:sp>
      <p:sp>
        <p:nvSpPr>
          <p:cNvPr id="103429" name="Rectangle 3"/>
          <p:cNvSpPr>
            <a:spLocks noGrp="1" noChangeArrowheads="1"/>
          </p:cNvSpPr>
          <p:nvPr>
            <p:ph type="body" idx="1"/>
          </p:nvPr>
        </p:nvSpPr>
        <p:spPr>
          <a:noFill/>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t>Early syphilis,</a:t>
            </a:r>
            <a:r>
              <a:rPr lang="en-US" altLang="en-US" baseline="0"/>
              <a:t> includes not only primary and secondary syphilis, but all new syphilis acquired in the past year.</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a:t>Of all early syphilis cases,</a:t>
            </a:r>
            <a:r>
              <a:rPr lang="en-US" altLang="en-US" baseline="0"/>
              <a:t> 79 percent were among people whose current gender was reported as male.</a:t>
            </a:r>
            <a:endParaRPr lang="en-US" altLang="en-US" sz="120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a:t>Men who have sex with men (MSM) account for 66% of all</a:t>
            </a:r>
            <a:r>
              <a:rPr lang="en-US" altLang="en-US" sz="1200" baseline="0"/>
              <a:t> early syphilis</a:t>
            </a:r>
            <a:r>
              <a:rPr lang="en-US" altLang="en-US" sz="1200"/>
              <a:t> cases among people assigned male at birth.</a:t>
            </a:r>
          </a:p>
          <a:p>
            <a:pPr marL="174708" indent="-174708">
              <a:buFont typeface="Arial" panose="020B0604020202020204" pitchFamily="34" charset="0"/>
              <a:buChar char="•"/>
            </a:pPr>
            <a:endParaRPr lang="en-US" altLang="en-US"/>
          </a:p>
        </p:txBody>
      </p:sp>
    </p:spTree>
    <p:extLst>
      <p:ext uri="{BB962C8B-B14F-4D97-AF65-F5344CB8AC3E}">
        <p14:creationId xmlns:p14="http://schemas.microsoft.com/office/powerpoint/2010/main" val="325503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373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012A691-C66A-40AC-B682-5932D851D357}" type="slidenum">
              <a:rPr lang="en-US" altLang="en-US" smtClean="0"/>
              <a:pPr eaLnBrk="1" hangingPunct="1">
                <a:spcBef>
                  <a:spcPct val="0"/>
                </a:spcBef>
              </a:pPr>
              <a:t>3</a:t>
            </a:fld>
            <a:endParaRPr lang="en-US" altLang="en-US"/>
          </a:p>
        </p:txBody>
      </p:sp>
      <p:sp>
        <p:nvSpPr>
          <p:cNvPr id="73732" name="Rectangle 2"/>
          <p:cNvSpPr>
            <a:spLocks noGrp="1" noRot="1" noChangeAspect="1" noChangeArrowheads="1" noTextEdit="1"/>
          </p:cNvSpPr>
          <p:nvPr>
            <p:ph type="sldImg"/>
          </p:nvPr>
        </p:nvSpPr>
        <p:spPr>
          <a:xfrm>
            <a:off x="717550" y="1162050"/>
            <a:ext cx="5575300" cy="3136900"/>
          </a:xfrm>
          <a:ln/>
        </p:spPr>
      </p:sp>
      <p:sp>
        <p:nvSpPr>
          <p:cNvPr id="73733" name="Rectangle 3"/>
          <p:cNvSpPr>
            <a:spLocks noGrp="1" noChangeArrowheads="1"/>
          </p:cNvSpPr>
          <p:nvPr>
            <p:ph type="body" idx="1"/>
          </p:nvPr>
        </p:nvSpPr>
        <p:spPr>
          <a:noFill/>
        </p:spPr>
        <p:txBody>
          <a:bodyPr/>
          <a:lstStyle/>
          <a:p>
            <a:pPr eaLnBrk="1" hangingPunct="1"/>
            <a:r>
              <a:rPr lang="en-US" altLang="en-US"/>
              <a:t>In the year 2020, a total of 33,252 STD cases were reported to the Minnesota Department of Health: </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21,942 Chlamydia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10,217 Gonorrhea cases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1093 Syphilis cases (all stages)</a:t>
            </a:r>
          </a:p>
          <a:p>
            <a:pPr marL="171450" indent="-171450" eaLnBrk="1" hangingPunct="1">
              <a:buFont typeface="Arial" panose="020B0604020202020204" pitchFamily="34" charset="0"/>
              <a:buChar char="•"/>
            </a:pPr>
            <a:r>
              <a:rPr lang="en-US" altLang="en-US" sz="1200" dirty="0">
                <a:solidFill>
                  <a:schemeClr val="tx1">
                    <a:lumMod val="75000"/>
                    <a:lumOff val="25000"/>
                  </a:schemeClr>
                </a:solidFill>
              </a:rPr>
              <a:t> 0 Chancroid cases</a:t>
            </a:r>
          </a:p>
          <a:p>
            <a:pPr eaLnBrk="1" hangingPunct="1"/>
            <a:endParaRPr lang="en-US" altLang="en-US" dirty="0"/>
          </a:p>
        </p:txBody>
      </p:sp>
    </p:spTree>
    <p:extLst>
      <p:ext uri="{BB962C8B-B14F-4D97-AF65-F5344CB8AC3E}">
        <p14:creationId xmlns:p14="http://schemas.microsoft.com/office/powerpoint/2010/main" val="617061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The average age of MSM with early syphilis is 36</a:t>
            </a:r>
            <a:r>
              <a:rPr lang="en-US" baseline="0"/>
              <a:t> years of age.</a:t>
            </a:r>
          </a:p>
          <a:p>
            <a:pPr marL="174708" indent="-174708">
              <a:buFont typeface="Arial" panose="020B0604020202020204" pitchFamily="34" charset="0"/>
              <a:buChar char="•"/>
            </a:pPr>
            <a:r>
              <a:rPr lang="en-US" baseline="0"/>
              <a:t>Ages ranged from 14–73 years of age</a:t>
            </a:r>
          </a:p>
          <a:p>
            <a:pPr marL="174708" indent="-174708">
              <a:buFont typeface="Arial" panose="020B0604020202020204" pitchFamily="34" charset="0"/>
              <a:buChar char="•"/>
            </a:pPr>
            <a:r>
              <a:rPr lang="en-US" baseline="0"/>
              <a:t>The 25-29 year old age group had the highest number of cases at 83.</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a:t>39% of early syphilis cases are among MSM are in the 25-34 age groups.</a:t>
            </a:r>
          </a:p>
          <a:p>
            <a:pPr marL="174708" indent="-174708">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6575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30% percent of all early syphilis cases were co-infected with HIV.</a:t>
            </a:r>
          </a:p>
          <a:p>
            <a:pPr marL="174708" indent="-174708">
              <a:buFont typeface="Arial" panose="020B0604020202020204" pitchFamily="34" charset="0"/>
              <a:buChar char="•"/>
            </a:pPr>
            <a:r>
              <a:rPr lang="en-US" dirty="0"/>
              <a:t>46% percent of all MSM early syphilis cases were</a:t>
            </a:r>
            <a:r>
              <a:rPr lang="en-US" baseline="0" dirty="0"/>
              <a:t> co-infected with HIV.</a:t>
            </a:r>
            <a:endParaRPr lang="en-US" dirty="0"/>
          </a:p>
        </p:txBody>
      </p:sp>
      <p:sp>
        <p:nvSpPr>
          <p:cNvPr id="4" name="Slide Number Placeholder 3"/>
          <p:cNvSpPr>
            <a:spLocks noGrp="1"/>
          </p:cNvSpPr>
          <p:nvPr>
            <p:ph type="sldNum" sz="quarter" idx="10"/>
          </p:nvPr>
        </p:nvSpPr>
        <p:spPr/>
        <p:txBody>
          <a:bodyPr/>
          <a:lstStyle/>
          <a:p>
            <a:fld id="{2E54B842-5667-4C31-BF87-D49B7636FE1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983811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23</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pPr>
              <a:defRPr/>
            </a:pPr>
            <a:r>
              <a:rPr lang="en-US" sz="1800" dirty="0">
                <a:latin typeface="Calibri"/>
                <a:ea typeface="MS Mincho"/>
                <a:cs typeface="Calibri"/>
              </a:rPr>
              <a:t>Next, we will discuss gonorrhea. Cases </a:t>
            </a:r>
            <a:r>
              <a:rPr lang="en-US" sz="1800" dirty="0">
                <a:effectLst/>
                <a:latin typeface="Calibri"/>
                <a:ea typeface="MS Mincho"/>
                <a:cs typeface="Calibri"/>
              </a:rPr>
              <a:t>of reported gonorrhea saw the greatest increase among STDs</a:t>
            </a:r>
            <a:r>
              <a:rPr lang="en-US" sz="1800" baseline="0" dirty="0">
                <a:effectLst/>
                <a:latin typeface="Calibri"/>
                <a:ea typeface="MS Mincho"/>
                <a:cs typeface="Calibri"/>
              </a:rPr>
              <a:t> with a</a:t>
            </a:r>
            <a:r>
              <a:rPr lang="en-US" sz="1800" dirty="0">
                <a:effectLst/>
                <a:latin typeface="Calibri"/>
                <a:ea typeface="MS Mincho"/>
                <a:cs typeface="Calibri"/>
              </a:rPr>
              <a:t> 27 percent increase. 10,217 in 2020 compared to 8,063 in 2019.</a:t>
            </a:r>
            <a:r>
              <a:rPr lang="en-US" sz="1800" dirty="0">
                <a:latin typeface="Calibri"/>
                <a:ea typeface="MS Mincho"/>
                <a:cs typeface="Calibri"/>
              </a:rPr>
              <a:t> </a:t>
            </a:r>
            <a:endParaRPr lang="en-US" sz="1800" dirty="0">
              <a:effectLst/>
              <a:latin typeface="Times New Roman" panose="02020603050405020304" pitchFamily="18" charset="0"/>
              <a:ea typeface="MS Mincho" panose="02020609040205080304" pitchFamily="49" charset="-128"/>
            </a:endParaRPr>
          </a:p>
          <a:p>
            <a:pPr eaLnBrk="1" hangingPunct="1"/>
            <a:endParaRPr lang="en-US" altLang="en-US" dirty="0"/>
          </a:p>
        </p:txBody>
      </p:sp>
    </p:spTree>
    <p:extLst>
      <p:ext uri="{BB962C8B-B14F-4D97-AF65-F5344CB8AC3E}">
        <p14:creationId xmlns:p14="http://schemas.microsoft.com/office/powerpoint/2010/main" val="1238150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baseline="0" dirty="0"/>
              <a:t>T</a:t>
            </a:r>
            <a:r>
              <a:rPr lang="en-US" altLang="en-US" dirty="0"/>
              <a:t>he rate</a:t>
            </a:r>
            <a:r>
              <a:rPr lang="en-US" altLang="en-US" baseline="0" dirty="0"/>
              <a:t> of gonorrhea in MN reached an all time high at 193 per 100,000. This is a rate increase of 27% from 2019.</a:t>
            </a:r>
            <a:endParaRPr lang="en-US" baseline="0" dirty="0"/>
          </a:p>
          <a:p>
            <a:pPr marL="174708" indent="-174708">
              <a:buFont typeface="Arial" panose="020B0604020202020204" pitchFamily="34" charset="0"/>
              <a:buChar char="•"/>
            </a:pPr>
            <a:r>
              <a:rPr lang="en-US" baseline="0" dirty="0"/>
              <a:t>The city of Minneapolis continues to have the highest rates of gonorrhea at 777 per 100,000, followed by the city of St. Paul at 535 per 100,000, the suburban area (7-county metro excluding Minneapolis &amp; St. Paul) at 141 per 100,000 and Greater Minnesota at 99 per 100,000.</a:t>
            </a:r>
          </a:p>
          <a:p>
            <a:pPr marL="174708" indent="-174708">
              <a:buFont typeface="Arial" panose="020B0604020202020204" pitchFamily="34" charset="0"/>
              <a:buChar char="•"/>
            </a:pPr>
            <a:r>
              <a:rPr lang="en-US" baseline="0" dirty="0"/>
              <a:t>The rates of gonorrhea increased in all areas across Minnesota.</a:t>
            </a:r>
          </a:p>
          <a:p>
            <a:pPr marL="174708" indent="-174708">
              <a:buFont typeface="Arial" panose="020B0604020202020204" pitchFamily="34" charset="0"/>
              <a:buChar char="•"/>
            </a:pPr>
            <a:r>
              <a:rPr lang="en-US" baseline="0" dirty="0"/>
              <a:t>The seven-county metro Suburban area had the highest increase at 37%, followed by the City of St Paul with 29%. </a:t>
            </a:r>
          </a:p>
          <a:p>
            <a:pPr marL="174708" indent="-174708">
              <a:buFont typeface="Arial" panose="020B0604020202020204" pitchFamily="34" charset="0"/>
              <a:buChar char="•"/>
            </a:pPr>
            <a:r>
              <a:rPr lang="en-US" baseline="0" dirty="0"/>
              <a:t>Greater Minnesota increased by 26% and the City of Minneapolis had the smallest increase of 13%.</a:t>
            </a:r>
            <a:endParaRPr lang="en-US" dirty="0"/>
          </a:p>
          <a:p>
            <a:endParaRPr lang="en-US" dirty="0"/>
          </a:p>
        </p:txBody>
      </p:sp>
      <p:sp>
        <p:nvSpPr>
          <p:cNvPr id="4" name="Slide Number Placeholder 3"/>
          <p:cNvSpPr>
            <a:spLocks noGrp="1"/>
          </p:cNvSpPr>
          <p:nvPr>
            <p:ph type="sldNum" sz="quarter" idx="10"/>
          </p:nvPr>
        </p:nvSpPr>
        <p:spPr/>
        <p:txBody>
          <a:bodyPr/>
          <a:lstStyle/>
          <a:p>
            <a:fld id="{297702AC-442C-4516-9E7B-3AFB0888E135}" type="slidenum">
              <a:rPr lang="en-US" smtClean="0"/>
              <a:t>24</a:t>
            </a:fld>
            <a:endParaRPr lang="en-US"/>
          </a:p>
        </p:txBody>
      </p:sp>
    </p:spTree>
    <p:extLst>
      <p:ext uri="{BB962C8B-B14F-4D97-AF65-F5344CB8AC3E}">
        <p14:creationId xmlns:p14="http://schemas.microsoft.com/office/powerpoint/2010/main" val="1003233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294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DA537-4708-417E-856F-851585837997}" type="slidenum">
              <a:rPr lang="en-US" altLang="en-US" smtClean="0"/>
              <a:pPr eaLnBrk="1" hangingPunct="1">
                <a:spcBef>
                  <a:spcPct val="0"/>
                </a:spcBef>
              </a:pPr>
              <a:t>25</a:t>
            </a:fld>
            <a:endParaRPr lang="en-US" altLang="en-US"/>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defTabSz="931774">
              <a:buFontTx/>
              <a:buChar char="•"/>
              <a:defRPr/>
            </a:pPr>
            <a:r>
              <a:rPr lang="en-US" altLang="en-US">
                <a:solidFill>
                  <a:prstClr val="black"/>
                </a:solidFill>
              </a:rPr>
              <a:t> The rates of gonorrhea went up in both people assigned male and female at birth in 2020.  Males continue to have higher rates of gonorrhea than females, but the rate in females is increasing. </a:t>
            </a:r>
          </a:p>
          <a:p>
            <a:pPr defTabSz="931774">
              <a:buFontTx/>
              <a:buChar char="•"/>
              <a:defRPr/>
            </a:pPr>
            <a:r>
              <a:rPr lang="en-US" altLang="en-US">
                <a:solidFill>
                  <a:prstClr val="black"/>
                </a:solidFill>
              </a:rPr>
              <a:t> Males had a rate of 206 per 100,000 which is an increase of 25% over the 2019 rate of 165 per 100,000.</a:t>
            </a:r>
          </a:p>
          <a:p>
            <a:pPr defTabSz="931774">
              <a:buFontTx/>
              <a:buChar char="•"/>
              <a:defRPr/>
            </a:pPr>
            <a:r>
              <a:rPr lang="en-US" altLang="en-US">
                <a:solidFill>
                  <a:prstClr val="black"/>
                </a:solidFill>
              </a:rPr>
              <a:t>Females had a rate of 179 per 100,000 which is an increase of 29% over the 2019 rate of 139 per 100,000.</a:t>
            </a:r>
          </a:p>
          <a:p>
            <a:pPr eaLnBrk="1" hangingPunct="1">
              <a:buFontTx/>
              <a:buChar char="•"/>
            </a:pPr>
            <a:endParaRPr lang="en-US" altLang="en-US"/>
          </a:p>
        </p:txBody>
      </p:sp>
    </p:spTree>
    <p:extLst>
      <p:ext uri="{BB962C8B-B14F-4D97-AF65-F5344CB8AC3E}">
        <p14:creationId xmlns:p14="http://schemas.microsoft.com/office/powerpoint/2010/main" val="364018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39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77017B-E55D-46DD-8B1D-9EC99FF796CD}" type="slidenum">
              <a:rPr lang="en-US" altLang="en-US" smtClean="0"/>
              <a:pPr eaLnBrk="1" hangingPunct="1">
                <a:spcBef>
                  <a:spcPct val="0"/>
                </a:spcBef>
              </a:pPr>
              <a:t>26</a:t>
            </a:fld>
            <a:endParaRPr lang="en-US" alt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a:t> All age groups saw</a:t>
            </a:r>
            <a:r>
              <a:rPr lang="en-US" altLang="en-US" baseline="0"/>
              <a:t> an increase in gonorrhea rates.</a:t>
            </a:r>
          </a:p>
          <a:p>
            <a:pPr eaLnBrk="1" hangingPunct="1">
              <a:buFontTx/>
              <a:buChar char="•"/>
            </a:pPr>
            <a:r>
              <a:rPr lang="en-US" altLang="en-US" baseline="0"/>
              <a:t> The highest rate remains in the 20–24-year-old age group at 713 per 100,000.</a:t>
            </a:r>
          </a:p>
          <a:p>
            <a:pPr eaLnBrk="1" hangingPunct="1">
              <a:buFontTx/>
              <a:buChar char="•"/>
            </a:pPr>
            <a:r>
              <a:rPr lang="en-US" altLang="en-US" baseline="0"/>
              <a:t> The 15–19-year-old age group had the largest rate increase from 324 in 2019 to 452 in 2020 a 40% increase.</a:t>
            </a:r>
            <a:endParaRPr lang="en-US" altLang="en-US"/>
          </a:p>
          <a:p>
            <a:pPr eaLnBrk="1" hangingPunct="1">
              <a:buFontTx/>
              <a:buChar char="•"/>
            </a:pPr>
            <a:endParaRPr lang="en-US" altLang="en-US"/>
          </a:p>
        </p:txBody>
      </p:sp>
    </p:spTree>
    <p:extLst>
      <p:ext uri="{BB962C8B-B14F-4D97-AF65-F5344CB8AC3E}">
        <p14:creationId xmlns:p14="http://schemas.microsoft.com/office/powerpoint/2010/main" val="345754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Arial" panose="020B0604020202020204" pitchFamily="34" charset="0"/>
              <a:buChar char="•"/>
              <a:defRPr/>
            </a:pPr>
            <a:r>
              <a:rPr lang="en-US" altLang="en-US"/>
              <a:t>The rates</a:t>
            </a:r>
            <a:r>
              <a:rPr lang="en-US" altLang="en-US" baseline="0"/>
              <a:t> of gonorrhea went up in both people assigned male and female at birth for all age groups in 2020 compared to 2019.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a:t>Females under the age of 25 years of age, continue to have higher rates of gonorrhea than males.</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a:t>Males record the highest rate among age groups older than 25 years. </a:t>
            </a:r>
          </a:p>
          <a:p>
            <a:pPr marL="174708" indent="-174708" defTabSz="931774" eaLnBrk="0" fontAlgn="base" hangingPunct="0">
              <a:spcBef>
                <a:spcPct val="30000"/>
              </a:spcBef>
              <a:spcAft>
                <a:spcPct val="0"/>
              </a:spcAft>
              <a:buFont typeface="Arial" panose="020B0604020202020204" pitchFamily="34" charset="0"/>
              <a:buChar char="•"/>
              <a:defRPr/>
            </a:pPr>
            <a:r>
              <a:rPr lang="en-US" altLang="en-US" baseline="0"/>
              <a:t>The highest rates of gonorrhea are in females 20-24 at 787 per 100,000.</a:t>
            </a:r>
          </a:p>
          <a:p>
            <a:endParaRPr lang="en-US"/>
          </a:p>
        </p:txBody>
      </p:sp>
      <p:sp>
        <p:nvSpPr>
          <p:cNvPr id="4" name="Slide Number Placeholder 3"/>
          <p:cNvSpPr>
            <a:spLocks noGrp="1"/>
          </p:cNvSpPr>
          <p:nvPr>
            <p:ph type="sldNum" sz="quarter" idx="10"/>
          </p:nvPr>
        </p:nvSpPr>
        <p:spPr/>
        <p:txBody>
          <a:bodyPr/>
          <a:lstStyle/>
          <a:p>
            <a:fld id="{DE04DE7C-65D2-4C1F-BFF6-2FC5449BA8E1}" type="slidenum">
              <a:rPr lang="en-US" smtClean="0"/>
              <a:t>27</a:t>
            </a:fld>
            <a:endParaRPr lang="en-US"/>
          </a:p>
        </p:txBody>
      </p:sp>
    </p:spTree>
    <p:extLst>
      <p:ext uri="{BB962C8B-B14F-4D97-AF65-F5344CB8AC3E}">
        <p14:creationId xmlns:p14="http://schemas.microsoft.com/office/powerpoint/2010/main" val="318481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499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9F05FF-DAE0-4BD1-89D2-4A5B9A6CB9CE}" type="slidenum">
              <a:rPr lang="en-US" altLang="en-US" smtClean="0"/>
              <a:pPr eaLnBrk="1" hangingPunct="1">
                <a:spcBef>
                  <a:spcPct val="0"/>
                </a:spcBef>
              </a:pPr>
              <a:t>28</a:t>
            </a:fld>
            <a:endParaRPr lang="en-US" altLang="en-US"/>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baseline="0"/>
              <a:t>There continues to be large disparities in the rates of gonorrhea.</a:t>
            </a:r>
          </a:p>
          <a:p>
            <a:pPr eaLnBrk="1" hangingPunct="1">
              <a:buFontTx/>
              <a:buChar char="•"/>
            </a:pPr>
            <a:r>
              <a:rPr lang="en-US" altLang="en-US" baseline="0"/>
              <a:t> The Black/African American, non-Hispanic population rates are </a:t>
            </a:r>
            <a:r>
              <a:rPr lang="en-US" altLang="en-US" b="0" baseline="0"/>
              <a:t>19.8 times </a:t>
            </a:r>
            <a:r>
              <a:rPr lang="en-US" altLang="en-US" baseline="0"/>
              <a:t>higher than that of whites. The rate in the Black/African American population was 1429 per 100,000 compared to the rate in the White, Non-Hispanic population at 72 per 100,000.</a:t>
            </a:r>
          </a:p>
          <a:p>
            <a:pPr eaLnBrk="1" hangingPunct="1">
              <a:buFontTx/>
              <a:buChar char="•"/>
            </a:pPr>
            <a:r>
              <a:rPr lang="en-US" altLang="en-US" baseline="0"/>
              <a:t> The American Indian population had a rate that was </a:t>
            </a:r>
            <a:r>
              <a:rPr lang="en-US" altLang="en-US" b="0" baseline="0"/>
              <a:t>8.8 times </a:t>
            </a:r>
            <a:r>
              <a:rPr lang="en-US" altLang="en-US" baseline="0"/>
              <a:t>higher at 633 per 100,000</a:t>
            </a:r>
          </a:p>
          <a:p>
            <a:pPr eaLnBrk="1" hangingPunct="1">
              <a:buFontTx/>
              <a:buChar char="•"/>
            </a:pPr>
            <a:r>
              <a:rPr lang="en-US" altLang="en-US" baseline="0"/>
              <a:t> The Asian/Pacific Islander population had a rate that was 1.3 times higher at 96 per 100,000</a:t>
            </a:r>
          </a:p>
          <a:p>
            <a:pPr eaLnBrk="1" hangingPunct="1">
              <a:buFontTx/>
              <a:buChar char="•"/>
            </a:pPr>
            <a:r>
              <a:rPr lang="en-US" altLang="en-US" baseline="0"/>
              <a:t> The Hispanic/Latino population, which can be of any race, had a rate that was 2.7 times higher at 194 per 100,000</a:t>
            </a:r>
            <a:endParaRPr lang="en-US" altLang="en-US"/>
          </a:p>
          <a:p>
            <a:pPr eaLnBrk="1" hangingPunct="1"/>
            <a:endParaRPr lang="en-US" altLang="en-US"/>
          </a:p>
        </p:txBody>
      </p:sp>
    </p:spTree>
    <p:extLst>
      <p:ext uri="{BB962C8B-B14F-4D97-AF65-F5344CB8AC3E}">
        <p14:creationId xmlns:p14="http://schemas.microsoft.com/office/powerpoint/2010/main" val="2057718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14E50F-00E5-49FF-AAA6-A40BACBCEC12}" type="slidenum">
              <a:rPr lang="en-US" altLang="en-US" smtClean="0"/>
              <a:pPr eaLnBrk="1" hangingPunct="1">
                <a:spcBef>
                  <a:spcPct val="0"/>
                </a:spcBef>
              </a:pPr>
              <a:t>29</a:t>
            </a:fld>
            <a:endParaRPr lang="en-US" altLang="en-US"/>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r>
              <a:rPr lang="en-US" altLang="en-US"/>
              <a:t>Finally, we will discuss chlamydia. Chlamydia decreased for the first time since 2009. This could be the result of a true decrease in the number of cases, but it could also reflect the COVID-19 pandemic and reduced preventative visits. Chlamydia is more likely to be asymptomatic than gonorrhea and syphilis, especially in people assigned female at birth. </a:t>
            </a:r>
          </a:p>
        </p:txBody>
      </p:sp>
    </p:spTree>
    <p:extLst>
      <p:ext uri="{BB962C8B-B14F-4D97-AF65-F5344CB8AC3E}">
        <p14:creationId xmlns:p14="http://schemas.microsoft.com/office/powerpoint/2010/main" val="1104087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solidFill>
                  <a:schemeClr val="tx1"/>
                </a:solidFill>
              </a:rPr>
              <a:t>Despite the decrease, all counties</a:t>
            </a:r>
            <a:r>
              <a:rPr lang="en-US" baseline="0">
                <a:solidFill>
                  <a:schemeClr val="tx1"/>
                </a:solidFill>
              </a:rPr>
              <a:t> in Minnesota were affected by chlamydia. There were at least 4 cases in all counties in 2020. </a:t>
            </a:r>
          </a:p>
          <a:p>
            <a:pPr marL="174708" indent="-174708">
              <a:buFont typeface="Arial" panose="020B0604020202020204" pitchFamily="34" charset="0"/>
              <a:buChar char="•"/>
            </a:pPr>
            <a:r>
              <a:rPr lang="en-US" baseline="0">
                <a:solidFill>
                  <a:schemeClr val="tx1"/>
                </a:solidFill>
              </a:rPr>
              <a:t>The city of Minneapolis continues to have the highest rates of chlamydia at 1,144 per 100,000, followed by the city of St. Paul at 876 per 100,000, the suburban area (7-county metro excluding Minneapolis &amp; St. Paul) at 336 per 100,000 and Greater Minnesota at 296 per 100,000.</a:t>
            </a:r>
          </a:p>
          <a:p>
            <a:pPr marL="174708" indent="-174708">
              <a:buFont typeface="Arial" panose="020B0604020202020204" pitchFamily="34" charset="0"/>
              <a:buChar char="•"/>
            </a:pPr>
            <a:r>
              <a:rPr lang="en-US" baseline="0">
                <a:solidFill>
                  <a:schemeClr val="tx1"/>
                </a:solidFill>
              </a:rPr>
              <a:t>All geographic areas saw a decrease in the rate of chlamydia reported in 2020 from 2019.</a:t>
            </a:r>
          </a:p>
          <a:p>
            <a:endParaRPr lang="en-US"/>
          </a:p>
          <a:p>
            <a:endParaRPr lang="en-US"/>
          </a:p>
        </p:txBody>
      </p:sp>
      <p:sp>
        <p:nvSpPr>
          <p:cNvPr id="4" name="Slide Number Placeholder 3"/>
          <p:cNvSpPr>
            <a:spLocks noGrp="1"/>
          </p:cNvSpPr>
          <p:nvPr>
            <p:ph type="sldNum" sz="quarter" idx="10"/>
          </p:nvPr>
        </p:nvSpPr>
        <p:spPr/>
        <p:txBody>
          <a:bodyPr/>
          <a:lstStyle/>
          <a:p>
            <a:fld id="{297702AC-442C-4516-9E7B-3AFB0888E135}" type="slidenum">
              <a:rPr lang="en-US" smtClean="0"/>
              <a:t>30</a:t>
            </a:fld>
            <a:endParaRPr lang="en-US"/>
          </a:p>
        </p:txBody>
      </p:sp>
    </p:spTree>
    <p:extLst>
      <p:ext uri="{BB962C8B-B14F-4D97-AF65-F5344CB8AC3E}">
        <p14:creationId xmlns:p14="http://schemas.microsoft.com/office/powerpoint/2010/main" val="1203778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27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4EA8ED-6AB8-4B49-AF5A-F5CC8B98F467}" type="slidenum">
              <a:rPr lang="en-US" altLang="en-US" smtClean="0"/>
              <a:pPr eaLnBrk="1" hangingPunct="1">
                <a:spcBef>
                  <a:spcPct val="0"/>
                </a:spcBef>
              </a:pPr>
              <a:t>4</a:t>
            </a:fld>
            <a:endParaRPr lang="en-US" altLang="en-US"/>
          </a:p>
        </p:txBody>
      </p:sp>
      <p:sp>
        <p:nvSpPr>
          <p:cNvPr id="72708" name="Rectangle 2"/>
          <p:cNvSpPr>
            <a:spLocks noGrp="1" noRot="1" noChangeAspect="1" noChangeArrowheads="1" noTextEdit="1"/>
          </p:cNvSpPr>
          <p:nvPr>
            <p:ph type="sldImg"/>
          </p:nvPr>
        </p:nvSpPr>
        <p:spPr>
          <a:xfrm>
            <a:off x="717550" y="1162050"/>
            <a:ext cx="5575300" cy="3136900"/>
          </a:xfrm>
          <a:ln/>
        </p:spPr>
      </p:sp>
      <p:sp>
        <p:nvSpPr>
          <p:cNvPr id="72709" name="Rectangle 3"/>
          <p:cNvSpPr>
            <a:spLocks noGrp="1" noChangeArrowheads="1"/>
          </p:cNvSpPr>
          <p:nvPr>
            <p:ph type="body" idx="1"/>
          </p:nvPr>
        </p:nvSpPr>
        <p:spPr>
          <a:noFill/>
        </p:spPr>
        <p:txBody>
          <a:bodyPr/>
          <a:lstStyle/>
          <a:p>
            <a:pPr marL="174625" indent="-174625">
              <a:buFont typeface="Arial" panose="020B0604020202020204" pitchFamily="34" charset="0"/>
              <a:buChar char="•"/>
            </a:pPr>
            <a:r>
              <a:rPr lang="en-US" altLang="en-US" dirty="0">
                <a:cs typeface="Calibri"/>
              </a:rPr>
              <a:t>Now, we will discuss the STD rates in Minnesota.</a:t>
            </a:r>
            <a:endParaRPr lang="en-US" altLang="en-US" dirty="0"/>
          </a:p>
          <a:p>
            <a:pPr marL="174625" indent="-174625">
              <a:buFont typeface="Arial" panose="020B0604020202020204" pitchFamily="34" charset="0"/>
              <a:buChar char="•"/>
            </a:pPr>
            <a:r>
              <a:rPr lang="en-US" altLang="en-US" dirty="0"/>
              <a:t>The rate</a:t>
            </a:r>
            <a:r>
              <a:rPr lang="en-US" altLang="en-US" baseline="0" dirty="0"/>
              <a:t> of chlamydia in MN decreased by 11% to 413.7 per 100,000 from 463 per 100,000 in 2019.</a:t>
            </a:r>
            <a:endParaRPr lang="en-US" dirty="0"/>
          </a:p>
          <a:p>
            <a:pPr marL="174625" indent="-174625">
              <a:buFont typeface="Arial" panose="020B0604020202020204" pitchFamily="34" charset="0"/>
              <a:buChar char="•"/>
            </a:pPr>
            <a:r>
              <a:rPr lang="en-US" altLang="en-US" baseline="0" dirty="0"/>
              <a:t>The rate of gonorrhea in MN increased 27% to 192.6 per 100,000 compared to 152 per 100,000 in 2019.</a:t>
            </a:r>
            <a:endParaRPr lang="en-US" altLang="en-US" baseline="0" dirty="0">
              <a:cs typeface="Calibri"/>
            </a:endParaRPr>
          </a:p>
          <a:p>
            <a:pPr marL="174625" indent="-174625">
              <a:buFont typeface="Arial" panose="020B0604020202020204" pitchFamily="34" charset="0"/>
              <a:buChar char="•"/>
            </a:pPr>
            <a:r>
              <a:rPr lang="en-US" altLang="en-US" baseline="0" dirty="0"/>
              <a:t>The rate of primary and secondary syphilis increased by 7% from 7.3 in 2019 to 7.8 per 100,000 in 2020.</a:t>
            </a:r>
            <a:r>
              <a:rPr lang="en-US" altLang="en-US" dirty="0"/>
              <a:t> </a:t>
            </a:r>
            <a:endParaRPr lang="en-US" altLang="en-US" dirty="0">
              <a:cs typeface="Calibri"/>
            </a:endParaRPr>
          </a:p>
          <a:p>
            <a:pPr eaLnBrk="1" hangingPunct="1"/>
            <a:endParaRPr lang="en-US" altLang="en-US" dirty="0"/>
          </a:p>
        </p:txBody>
      </p:sp>
    </p:spTree>
    <p:extLst>
      <p:ext uri="{BB962C8B-B14F-4D97-AF65-F5344CB8AC3E}">
        <p14:creationId xmlns:p14="http://schemas.microsoft.com/office/powerpoint/2010/main" val="3673409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680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A2B843D-6AFF-433F-8DA7-09A741B21261}" type="slidenum">
              <a:rPr lang="en-US" altLang="en-US" smtClean="0"/>
              <a:pPr eaLnBrk="1" hangingPunct="1">
                <a:spcBef>
                  <a:spcPct val="0"/>
                </a:spcBef>
              </a:pPr>
              <a:t>31</a:t>
            </a:fld>
            <a:endParaRPr lang="en-US" altLang="en-US"/>
          </a:p>
        </p:txBody>
      </p:sp>
      <p:sp>
        <p:nvSpPr>
          <p:cNvPr id="76804" name="Rectangle 2"/>
          <p:cNvSpPr>
            <a:spLocks noGrp="1" noRot="1" noChangeAspect="1" noChangeArrowheads="1" noTextEdit="1"/>
          </p:cNvSpPr>
          <p:nvPr>
            <p:ph type="sldImg"/>
          </p:nvPr>
        </p:nvSpPr>
        <p:spPr>
          <a:xfrm>
            <a:off x="717550" y="1162050"/>
            <a:ext cx="5575300" cy="3136900"/>
          </a:xfrm>
          <a:ln/>
        </p:spPr>
      </p:sp>
      <p:sp>
        <p:nvSpPr>
          <p:cNvPr id="76805" name="Rectangle 3"/>
          <p:cNvSpPr>
            <a:spLocks noGrp="1" noChangeArrowheads="1"/>
          </p:cNvSpPr>
          <p:nvPr>
            <p:ph type="body" idx="1"/>
          </p:nvPr>
        </p:nvSpPr>
        <p:spPr>
          <a:noFill/>
        </p:spPr>
        <p:txBody>
          <a:bodyPr/>
          <a:lstStyle/>
          <a:p>
            <a:pPr eaLnBrk="1" hangingPunct="1">
              <a:buFontTx/>
              <a:buChar char="•"/>
            </a:pPr>
            <a:r>
              <a:rPr lang="en-US" altLang="en-US"/>
              <a:t> The rates</a:t>
            </a:r>
            <a:r>
              <a:rPr lang="en-US" altLang="en-US" baseline="0"/>
              <a:t> of chlamydia decreased for both people assigned male and female at birth in 2020.</a:t>
            </a:r>
          </a:p>
          <a:p>
            <a:pPr eaLnBrk="1" hangingPunct="1">
              <a:buFontTx/>
              <a:buChar char="•"/>
            </a:pPr>
            <a:r>
              <a:rPr lang="en-US" altLang="en-US" baseline="0"/>
              <a:t> Females continue to have higher rates of chlamydia than males. Males had a rate of 295 per 100,000 which is a decrease of 13% over the 2019 rate of 338 per 100,000.</a:t>
            </a:r>
          </a:p>
          <a:p>
            <a:pPr eaLnBrk="1" hangingPunct="1">
              <a:buFontTx/>
              <a:buChar char="•"/>
            </a:pPr>
            <a:r>
              <a:rPr lang="en-US" altLang="en-US" baseline="0"/>
              <a:t> Females had a rate of 529 per 100,000 which is a decrease of 9% from 2019 rate of 584 per 100,000.</a:t>
            </a:r>
            <a:endParaRPr lang="en-US" altLang="en-US"/>
          </a:p>
          <a:p>
            <a:pPr eaLnBrk="1" hangingPunct="1">
              <a:buFontTx/>
              <a:buChar char="•"/>
            </a:pPr>
            <a:endParaRPr lang="en-US" altLang="en-US"/>
          </a:p>
        </p:txBody>
      </p:sp>
    </p:spTree>
    <p:extLst>
      <p:ext uri="{BB962C8B-B14F-4D97-AF65-F5344CB8AC3E}">
        <p14:creationId xmlns:p14="http://schemas.microsoft.com/office/powerpoint/2010/main" val="3091937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eaLnBrk="0" fontAlgn="base" hangingPunct="0">
              <a:buFont typeface="Arial" panose="020B0604020202020204" pitchFamily="34" charset="0"/>
              <a:buChar char="•"/>
              <a:defRPr/>
            </a:pPr>
            <a:r>
              <a:rPr lang="en-US"/>
              <a:t>The rates of chlamydia are highest among people assigned female at birth. </a:t>
            </a:r>
            <a:endParaRPr lang="en-US" altLang="en-US">
              <a:solidFill>
                <a:srgbClr val="FFFF00"/>
              </a:solidFill>
              <a:cs typeface="Calibri" panose="020F0502020204030204"/>
            </a:endParaRPr>
          </a:p>
          <a:p>
            <a:pPr defTabSz="931774">
              <a:buFont typeface="Arial" panose="020B0604020202020204" pitchFamily="34" charset="0"/>
              <a:buChar char="•"/>
              <a:defRPr/>
            </a:pPr>
            <a:r>
              <a:rPr lang="en-US"/>
              <a:t>Females, 20-24 years of age continue to have the highest rate at 3132 per 100,000. </a:t>
            </a:r>
            <a:endParaRPr lang="en-US">
              <a:cs typeface="Calibri"/>
            </a:endParaRPr>
          </a:p>
          <a:p>
            <a:pPr defTabSz="931774">
              <a:buFont typeface="Arial" panose="020B0604020202020204" pitchFamily="34" charset="0"/>
              <a:buChar char="•"/>
              <a:defRPr/>
            </a:pPr>
            <a:r>
              <a:rPr lang="en-US"/>
              <a:t>Females aged 40-44 were the only group that increased from 2019, by 4%. </a:t>
            </a:r>
            <a:endParaRPr lang="en-US">
              <a:cs typeface="Calibri"/>
            </a:endParaRPr>
          </a:p>
          <a:p>
            <a:pPr marL="174625" indent="-174625" defTabSz="931774">
              <a:spcBef>
                <a:spcPct val="30000"/>
              </a:spcBef>
              <a:spcAft>
                <a:spcPct val="0"/>
              </a:spcAft>
              <a:buFont typeface="Arial" panose="020B0604020202020204" pitchFamily="34" charset="0"/>
              <a:buChar char="•"/>
              <a:defRPr/>
            </a:pPr>
            <a:endParaRPr lang="en-US" altLang="en-US" baseline="0">
              <a:solidFill>
                <a:srgbClr val="FFFF00"/>
              </a:solidFill>
              <a:cs typeface="Calibri"/>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32</a:t>
            </a:fld>
            <a:endParaRPr lang="en-US"/>
          </a:p>
        </p:txBody>
      </p:sp>
    </p:spTree>
    <p:extLst>
      <p:ext uri="{BB962C8B-B14F-4D97-AF65-F5344CB8AC3E}">
        <p14:creationId xmlns:p14="http://schemas.microsoft.com/office/powerpoint/2010/main" val="2271614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7885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E3E6E7-4426-4EA4-9DF5-5EE99527521B}" type="slidenum">
              <a:rPr lang="en-US" altLang="en-US" smtClean="0"/>
              <a:pPr eaLnBrk="1" hangingPunct="1">
                <a:spcBef>
                  <a:spcPct val="0"/>
                </a:spcBef>
              </a:pPr>
              <a:t>33</a:t>
            </a:fld>
            <a:endParaRPr lang="en-US" altLang="en-US"/>
          </a:p>
        </p:txBody>
      </p:sp>
      <p:sp>
        <p:nvSpPr>
          <p:cNvPr id="78852" name="Rectangle 2"/>
          <p:cNvSpPr>
            <a:spLocks noGrp="1" noRot="1" noChangeAspect="1" noChangeArrowheads="1" noTextEdit="1"/>
          </p:cNvSpPr>
          <p:nvPr>
            <p:ph type="sldImg"/>
          </p:nvPr>
        </p:nvSpPr>
        <p:spPr>
          <a:xfrm>
            <a:off x="717550" y="1162050"/>
            <a:ext cx="5575300" cy="3136900"/>
          </a:xfrm>
          <a:ln/>
        </p:spPr>
      </p:sp>
      <p:sp>
        <p:nvSpPr>
          <p:cNvPr id="78853" name="Rectangle 3"/>
          <p:cNvSpPr>
            <a:spLocks noGrp="1" noChangeArrowheads="1"/>
          </p:cNvSpPr>
          <p:nvPr>
            <p:ph type="body" idx="1"/>
          </p:nvPr>
        </p:nvSpPr>
        <p:spPr>
          <a:noFill/>
        </p:spPr>
        <p:txBody>
          <a:bodyPr/>
          <a:lstStyle/>
          <a:p>
            <a:pPr eaLnBrk="1" hangingPunct="1">
              <a:buFontTx/>
              <a:buChar char="•"/>
            </a:pPr>
            <a:r>
              <a:rPr lang="en-US" altLang="en-US" baseline="0"/>
              <a:t> There continues to be great disparities in rates of chlamydia.</a:t>
            </a:r>
          </a:p>
          <a:p>
            <a:pPr eaLnBrk="1" hangingPunct="1">
              <a:buFontTx/>
              <a:buChar char="•"/>
            </a:pPr>
            <a:r>
              <a:rPr lang="en-US" altLang="en-US" baseline="0"/>
              <a:t> The Black/African American, non-Hispanic population has rates that are 10.5 times higher than that of white </a:t>
            </a:r>
            <a:r>
              <a:rPr lang="en-US" altLang="en-US" baseline="0" err="1"/>
              <a:t>proplr</a:t>
            </a:r>
            <a:r>
              <a:rPr lang="en-US" altLang="en-US" baseline="0"/>
              <a:t>. </a:t>
            </a:r>
          </a:p>
          <a:p>
            <a:pPr eaLnBrk="1" hangingPunct="1">
              <a:buFontTx/>
              <a:buChar char="•"/>
            </a:pPr>
            <a:r>
              <a:rPr lang="en-US" altLang="en-US" baseline="0"/>
              <a:t>The rate in the Black/African American, non-Hispanic population was 1,999 per 100,000 compared to the rate in the White, non-Hispanic population at 191 per 100,000.</a:t>
            </a:r>
          </a:p>
          <a:p>
            <a:pPr eaLnBrk="1" hangingPunct="1">
              <a:buFontTx/>
              <a:buChar char="•"/>
            </a:pPr>
            <a:r>
              <a:rPr lang="en-US" altLang="en-US" baseline="0"/>
              <a:t> The American Indian population had a rate that was 4.7 times higher at 906 per 100,000</a:t>
            </a:r>
          </a:p>
          <a:p>
            <a:pPr eaLnBrk="1" hangingPunct="1">
              <a:buFontTx/>
              <a:buChar char="•"/>
            </a:pPr>
            <a:r>
              <a:rPr lang="en-US" altLang="en-US" baseline="0"/>
              <a:t> The Asian/Pacific Islander population had a rate that was 1.7 times higher at 328 per 100,000</a:t>
            </a:r>
          </a:p>
          <a:p>
            <a:pPr eaLnBrk="1" hangingPunct="1">
              <a:buFontTx/>
              <a:buChar char="•"/>
            </a:pPr>
            <a:r>
              <a:rPr lang="en-US" altLang="en-US" baseline="0"/>
              <a:t> The Hispanic/Latino population, which can be of any race, had a rate that was 3.9 times higher at 750 per 100,000</a:t>
            </a:r>
            <a:endParaRPr lang="en-US" altLang="en-US"/>
          </a:p>
          <a:p>
            <a:pPr eaLnBrk="1" hangingPunct="1">
              <a:buFontTx/>
              <a:buNone/>
            </a:pPr>
            <a:endParaRPr lang="en-US" altLang="en-US"/>
          </a:p>
        </p:txBody>
      </p:sp>
    </p:spTree>
    <p:extLst>
      <p:ext uri="{BB962C8B-B14F-4D97-AF65-F5344CB8AC3E}">
        <p14:creationId xmlns:p14="http://schemas.microsoft.com/office/powerpoint/2010/main" val="2119135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192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382995B-8B5E-4984-8A13-C8FD921595C7}" type="slidenum">
              <a:rPr lang="en-US" altLang="en-US" smtClean="0"/>
              <a:pPr eaLnBrk="1" hangingPunct="1">
                <a:spcBef>
                  <a:spcPct val="0"/>
                </a:spcBef>
              </a:pPr>
              <a:t>34</a:t>
            </a:fld>
            <a:endParaRPr lang="en-US" altLang="en-US"/>
          </a:p>
        </p:txBody>
      </p:sp>
      <p:sp>
        <p:nvSpPr>
          <p:cNvPr id="81924" name="Rectangle 2"/>
          <p:cNvSpPr>
            <a:spLocks noGrp="1" noRot="1" noChangeAspect="1" noChangeArrowheads="1" noTextEdit="1"/>
          </p:cNvSpPr>
          <p:nvPr>
            <p:ph type="sldImg"/>
          </p:nvPr>
        </p:nvSpPr>
        <p:spPr>
          <a:xfrm>
            <a:off x="717550" y="1162050"/>
            <a:ext cx="5575300" cy="3136900"/>
          </a:xfrm>
          <a:ln/>
        </p:spPr>
      </p:sp>
      <p:sp>
        <p:nvSpPr>
          <p:cNvPr id="81925" name="Rectangle 3"/>
          <p:cNvSpPr>
            <a:spLocks noGrp="1" noChangeArrowheads="1"/>
          </p:cNvSpPr>
          <p:nvPr>
            <p:ph type="body" idx="1"/>
          </p:nvPr>
        </p:nvSpPr>
        <p:spPr>
          <a:noFill/>
        </p:spPr>
        <p:txBody>
          <a:bodyPr/>
          <a:lstStyle/>
          <a:p>
            <a:pPr eaLnBrk="1" hangingPunct="1"/>
            <a:r>
              <a:rPr lang="en-US" altLang="en-US"/>
              <a:t>Next, we will discuss Chlamydia and Gonorrhea among Adolescents and Young Adults (15-24 years of age)</a:t>
            </a:r>
          </a:p>
        </p:txBody>
      </p:sp>
    </p:spTree>
    <p:extLst>
      <p:ext uri="{BB962C8B-B14F-4D97-AF65-F5344CB8AC3E}">
        <p14:creationId xmlns:p14="http://schemas.microsoft.com/office/powerpoint/2010/main" val="151585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421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778893D-144E-49BF-95AA-27147ABC9D21}" type="slidenum">
              <a:rPr lang="en-US" altLang="en-US" smtClean="0"/>
              <a:pPr eaLnBrk="1" hangingPunct="1">
                <a:spcBef>
                  <a:spcPct val="0"/>
                </a:spcBef>
              </a:pPr>
              <a:t>35</a:t>
            </a:fld>
            <a:endParaRPr lang="en-US" altLang="en-US"/>
          </a:p>
        </p:txBody>
      </p:sp>
      <p:sp>
        <p:nvSpPr>
          <p:cNvPr id="94212" name="Rectangle 2"/>
          <p:cNvSpPr>
            <a:spLocks noGrp="1" noRot="1" noChangeAspect="1" noChangeArrowheads="1" noTextEdit="1"/>
          </p:cNvSpPr>
          <p:nvPr>
            <p:ph type="sldImg"/>
          </p:nvPr>
        </p:nvSpPr>
        <p:spPr>
          <a:xfrm>
            <a:off x="717550" y="1162050"/>
            <a:ext cx="5575300" cy="3136900"/>
          </a:xfrm>
          <a:ln/>
        </p:spPr>
      </p:sp>
      <p:sp>
        <p:nvSpPr>
          <p:cNvPr id="94213"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dirty="0"/>
              <a:t>Chlamydia continues to disproportionately</a:t>
            </a:r>
            <a:r>
              <a:rPr lang="en-US" altLang="en-US" baseline="0" dirty="0"/>
              <a:t> impact youth and young adults.  </a:t>
            </a:r>
          </a:p>
          <a:p>
            <a:pPr marL="174708" indent="-174708" defTabSz="931774">
              <a:buFont typeface="Arial" panose="020B0604020202020204" pitchFamily="34" charset="0"/>
              <a:buChar char="•"/>
              <a:defRPr/>
            </a:pPr>
            <a:r>
              <a:rPr lang="en-US" altLang="en-US" baseline="0" dirty="0"/>
              <a:t>15–24-year-olds make up only 14% of the population, but account for 62% of all chlamydia cases reported.</a:t>
            </a:r>
          </a:p>
          <a:p>
            <a:pPr eaLnBrk="1" hangingPunct="1"/>
            <a:endParaRPr lang="en-US" altLang="en-US" dirty="0"/>
          </a:p>
        </p:txBody>
      </p:sp>
    </p:spTree>
    <p:extLst>
      <p:ext uri="{BB962C8B-B14F-4D97-AF65-F5344CB8AC3E}">
        <p14:creationId xmlns:p14="http://schemas.microsoft.com/office/powerpoint/2010/main" val="222719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5235"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652A4B-2776-4B4D-922C-116E018D3639}" type="slidenum">
              <a:rPr lang="en-US" altLang="en-US" smtClean="0"/>
              <a:pPr eaLnBrk="1" hangingPunct="1">
                <a:spcBef>
                  <a:spcPct val="0"/>
                </a:spcBef>
              </a:pPr>
              <a:t>36</a:t>
            </a:fld>
            <a:endParaRPr lang="en-US" altLang="en-US"/>
          </a:p>
        </p:txBody>
      </p:sp>
      <p:sp>
        <p:nvSpPr>
          <p:cNvPr id="95236" name="Rectangle 2"/>
          <p:cNvSpPr>
            <a:spLocks noGrp="1" noRot="1" noChangeAspect="1" noChangeArrowheads="1" noTextEdit="1"/>
          </p:cNvSpPr>
          <p:nvPr>
            <p:ph type="sldImg"/>
          </p:nvPr>
        </p:nvSpPr>
        <p:spPr>
          <a:xfrm>
            <a:off x="717550" y="1162050"/>
            <a:ext cx="5575300" cy="3136900"/>
          </a:xfrm>
          <a:ln/>
        </p:spPr>
      </p:sp>
      <p:sp>
        <p:nvSpPr>
          <p:cNvPr id="95237" name="Rectangle 3"/>
          <p:cNvSpPr>
            <a:spLocks noGrp="1" noChangeArrowheads="1"/>
          </p:cNvSpPr>
          <p:nvPr>
            <p:ph type="body" idx="1"/>
          </p:nvPr>
        </p:nvSpPr>
        <p:spPr>
          <a:noFill/>
        </p:spPr>
        <p:txBody>
          <a:bodyPr/>
          <a:lstStyle/>
          <a:p>
            <a:pPr marL="174708" indent="-174708" defTabSz="931774">
              <a:buFont typeface="Arial" panose="020B0604020202020204" pitchFamily="34" charset="0"/>
              <a:buChar char="•"/>
              <a:defRPr/>
            </a:pPr>
            <a:r>
              <a:rPr lang="en-US" altLang="en-US"/>
              <a:t>Gonorrhea also</a:t>
            </a:r>
            <a:r>
              <a:rPr lang="en-US" altLang="en-US" baseline="0"/>
              <a:t> </a:t>
            </a:r>
            <a:r>
              <a:rPr lang="en-US" altLang="en-US"/>
              <a:t>disproportionately</a:t>
            </a:r>
            <a:r>
              <a:rPr lang="en-US" altLang="en-US" baseline="0"/>
              <a:t> impacts youth and young adults. </a:t>
            </a:r>
          </a:p>
          <a:p>
            <a:pPr marL="174708" indent="-174708" defTabSz="931774">
              <a:buFont typeface="Arial" panose="020B0604020202020204" pitchFamily="34" charset="0"/>
              <a:buChar char="•"/>
              <a:defRPr/>
            </a:pPr>
            <a:r>
              <a:rPr lang="en-US" altLang="en-US" baseline="0"/>
              <a:t>Again 15–24-year-olds make up only 14% of the population, but account for 41% of all gonorrhea cases reported.</a:t>
            </a:r>
            <a:endParaRPr lang="en-US" altLang="en-US"/>
          </a:p>
          <a:p>
            <a:pPr eaLnBrk="1" hangingPunct="1"/>
            <a:endParaRPr lang="en-US" altLang="en-US"/>
          </a:p>
        </p:txBody>
      </p:sp>
    </p:spTree>
    <p:extLst>
      <p:ext uri="{BB962C8B-B14F-4D97-AF65-F5344CB8AC3E}">
        <p14:creationId xmlns:p14="http://schemas.microsoft.com/office/powerpoint/2010/main" val="2353842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830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3D48C41-CCFE-4308-B5E9-7CD073839F65}" type="slidenum">
              <a:rPr lang="en-US" altLang="en-US" smtClean="0"/>
              <a:pPr eaLnBrk="1" hangingPunct="1">
                <a:spcBef>
                  <a:spcPct val="0"/>
                </a:spcBef>
              </a:pPr>
              <a:t>37</a:t>
            </a:fld>
            <a:endParaRPr lang="en-US" altLang="en-US"/>
          </a:p>
        </p:txBody>
      </p:sp>
      <p:sp>
        <p:nvSpPr>
          <p:cNvPr id="98308" name="Rectangle 2"/>
          <p:cNvSpPr>
            <a:spLocks noGrp="1" noRot="1" noChangeAspect="1" noChangeArrowheads="1" noTextEdit="1"/>
          </p:cNvSpPr>
          <p:nvPr>
            <p:ph type="sldImg"/>
          </p:nvPr>
        </p:nvSpPr>
        <p:spPr>
          <a:xfrm>
            <a:off x="717550" y="1162050"/>
            <a:ext cx="5575300" cy="3136900"/>
          </a:xfrm>
          <a:ln/>
        </p:spPr>
      </p:sp>
      <p:sp>
        <p:nvSpPr>
          <p:cNvPr id="98309" name="Rectangle 3"/>
          <p:cNvSpPr>
            <a:spLocks noGrp="1" noChangeArrowheads="1"/>
          </p:cNvSpPr>
          <p:nvPr>
            <p:ph type="body" idx="1"/>
          </p:nvPr>
        </p:nvSpPr>
        <p:spPr>
          <a:noFill/>
        </p:spPr>
        <p:txBody>
          <a:bodyPr/>
          <a:lstStyle/>
          <a:p>
            <a:pPr defTabSz="931774">
              <a:buFontTx/>
              <a:buChar char="•"/>
              <a:defRPr/>
            </a:pPr>
            <a:r>
              <a:rPr lang="en-US" altLang="en-US"/>
              <a:t>The rates of</a:t>
            </a:r>
            <a:r>
              <a:rPr lang="en-US" altLang="en-US" baseline="0"/>
              <a:t> chlamydia and gonorrhea are higher in people assigned females at birth compared to males in the 15–24-year-old age group.</a:t>
            </a:r>
          </a:p>
          <a:p>
            <a:pPr defTabSz="931774">
              <a:buFontTx/>
              <a:buChar char="•"/>
              <a:defRPr/>
            </a:pPr>
            <a:r>
              <a:rPr lang="en-US" altLang="en-US" baseline="0"/>
              <a:t> The rates for chlamydia in females are 2749 per 100,000 population compared to males at 1024 per 100,000 population.</a:t>
            </a:r>
          </a:p>
          <a:p>
            <a:pPr defTabSz="931774">
              <a:buFontTx/>
              <a:buChar char="•"/>
              <a:defRPr/>
            </a:pPr>
            <a:r>
              <a:rPr lang="en-US" altLang="en-US" baseline="0"/>
              <a:t>The rates of gonorrhea in females is 688 per 100,000 compared to 469 per 100,000 in males.</a:t>
            </a:r>
          </a:p>
        </p:txBody>
      </p:sp>
    </p:spTree>
    <p:extLst>
      <p:ext uri="{BB962C8B-B14F-4D97-AF65-F5344CB8AC3E}">
        <p14:creationId xmlns:p14="http://schemas.microsoft.com/office/powerpoint/2010/main" val="1009335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96259"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F67C69C-1D00-4DBE-9171-F02FE25D0848}" type="slidenum">
              <a:rPr lang="en-US" altLang="en-US" smtClean="0"/>
              <a:pPr eaLnBrk="1" hangingPunct="1">
                <a:spcBef>
                  <a:spcPct val="0"/>
                </a:spcBef>
              </a:pPr>
              <a:t>38</a:t>
            </a:fld>
            <a:endParaRPr lang="en-US" altLang="en-US"/>
          </a:p>
        </p:txBody>
      </p:sp>
      <p:sp>
        <p:nvSpPr>
          <p:cNvPr id="96260" name="Rectangle 2"/>
          <p:cNvSpPr>
            <a:spLocks noGrp="1" noRot="1" noChangeAspect="1" noChangeArrowheads="1" noTextEdit="1"/>
          </p:cNvSpPr>
          <p:nvPr>
            <p:ph type="sldImg"/>
          </p:nvPr>
        </p:nvSpPr>
        <p:spPr>
          <a:xfrm>
            <a:off x="717550" y="1162050"/>
            <a:ext cx="5575300" cy="3136900"/>
          </a:xfrm>
          <a:ln/>
        </p:spPr>
      </p:sp>
      <p:sp>
        <p:nvSpPr>
          <p:cNvPr id="96261" name="Rectangle 3"/>
          <p:cNvSpPr>
            <a:spLocks noGrp="1" noChangeArrowheads="1"/>
          </p:cNvSpPr>
          <p:nvPr>
            <p:ph type="body" idx="1"/>
          </p:nvPr>
        </p:nvSpPr>
        <p:spPr>
          <a:noFill/>
        </p:spPr>
        <p:txBody>
          <a:bodyPr/>
          <a:lstStyle/>
          <a:p>
            <a:pPr eaLnBrk="1" hangingPunct="1"/>
            <a:r>
              <a:rPr lang="en-US" altLang="en-US"/>
              <a:t>In</a:t>
            </a:r>
            <a:r>
              <a:rPr lang="en-US" altLang="en-US" baseline="0"/>
              <a:t> adolescents and young adults, </a:t>
            </a:r>
            <a:r>
              <a:rPr lang="en-US" altLang="en-US" b="0" baseline="0"/>
              <a:t>the majority</a:t>
            </a:r>
            <a:r>
              <a:rPr lang="en-US" altLang="en-US" b="0"/>
              <a:t> of chlamydia and</a:t>
            </a:r>
            <a:r>
              <a:rPr lang="en-US" altLang="en-US" b="0" baseline="0"/>
              <a:t> gonorrhea cases are among people assigned female at birth (69%) .</a:t>
            </a:r>
          </a:p>
          <a:p>
            <a:pPr eaLnBrk="1" hangingPunct="1"/>
            <a:r>
              <a:rPr lang="en-US" altLang="en-US" baseline="0"/>
              <a:t>A little over one-third (37%) are white, non-Hispanic followed by about one-third (30%) that are black, non-Hispanic. 20% were unknown or more than one race.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a:t>Adolescents and young adults accounted for 62% of chlamydia and 41% of gonorrhea cases diagnosed in Minnesota.</a:t>
            </a:r>
          </a:p>
          <a:p>
            <a:pPr eaLnBrk="1" hangingPunct="1"/>
            <a:endParaRPr lang="en-US" altLang="en-US" baseline="0"/>
          </a:p>
          <a:p>
            <a:pPr eaLnBrk="1" hangingPunct="1"/>
            <a:endParaRPr lang="en-US" altLang="en-US" baseline="0"/>
          </a:p>
        </p:txBody>
      </p:sp>
    </p:spTree>
    <p:extLst>
      <p:ext uri="{BB962C8B-B14F-4D97-AF65-F5344CB8AC3E}">
        <p14:creationId xmlns:p14="http://schemas.microsoft.com/office/powerpoint/2010/main" val="21162026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10957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B6C7388-2661-49B6-BB16-C2F3DB5BFC7B}" type="slidenum">
              <a:rPr lang="en-US" altLang="en-US" smtClean="0"/>
              <a:pPr eaLnBrk="1" hangingPunct="1">
                <a:spcBef>
                  <a:spcPct val="0"/>
                </a:spcBef>
              </a:pPr>
              <a:t>39</a:t>
            </a:fld>
            <a:endParaRPr lang="en-US" altLang="en-US"/>
          </a:p>
        </p:txBody>
      </p:sp>
      <p:sp>
        <p:nvSpPr>
          <p:cNvPr id="109572" name="Rectangle 2"/>
          <p:cNvSpPr>
            <a:spLocks noGrp="1" noRot="1" noChangeAspect="1" noChangeArrowheads="1" noTextEdit="1"/>
          </p:cNvSpPr>
          <p:nvPr>
            <p:ph type="sldImg"/>
          </p:nvPr>
        </p:nvSpPr>
        <p:spPr>
          <a:xfrm>
            <a:off x="717550" y="1162050"/>
            <a:ext cx="5575300" cy="3136900"/>
          </a:xfrm>
          <a:ln/>
        </p:spPr>
      </p:sp>
      <p:sp>
        <p:nvSpPr>
          <p:cNvPr id="109573" name="Rectangle 3"/>
          <p:cNvSpPr>
            <a:spLocks noGrp="1" noChangeArrowheads="1"/>
          </p:cNvSpPr>
          <p:nvPr>
            <p:ph type="body" idx="1"/>
          </p:nvPr>
        </p:nvSpPr>
        <p:spPr>
          <a:noFill/>
        </p:spPr>
        <p:txBody>
          <a:bodyPr/>
          <a:lstStyle/>
          <a:p>
            <a:pPr marL="171450" indent="-171450">
              <a:lnSpc>
                <a:spcPct val="70000"/>
              </a:lnSpc>
              <a:buFont typeface="Arial" panose="020B0604020202020204" pitchFamily="34" charset="0"/>
              <a:buChar char="•"/>
            </a:pPr>
            <a:r>
              <a:rPr lang="en-US" altLang="en-US" sz="1200" dirty="0"/>
              <a:t>From 2010-2020, the chlamydia rate increased by 42%. The rate of gonorrhea increased by 370% syphilis has increased by 212%.</a:t>
            </a:r>
          </a:p>
          <a:p>
            <a:pPr marL="171450" indent="-171450">
              <a:lnSpc>
                <a:spcPct val="70000"/>
              </a:lnSpc>
              <a:buFont typeface="Arial" panose="020B0604020202020204" pitchFamily="34" charset="0"/>
              <a:buChar char="•"/>
            </a:pPr>
            <a:r>
              <a:rPr lang="en-US" altLang="en-US" sz="1200" dirty="0"/>
              <a:t>Adolescent and young people assigned female at birth aged 15-24 years old continue to make up the majority of all chlamydia or gonorrhea cases at 69%.</a:t>
            </a:r>
          </a:p>
          <a:p>
            <a:pPr marL="171450" marR="0" lvl="0" indent="-171450" algn="l" defTabSz="914400" rtl="0" eaLnBrk="1" fontAlgn="auto" latinLnBrk="0" hangingPunct="1">
              <a:lnSpc>
                <a:spcPct val="70000"/>
              </a:lnSpc>
              <a:spcBef>
                <a:spcPts val="0"/>
              </a:spcBef>
              <a:spcAft>
                <a:spcPts val="0"/>
              </a:spcAft>
              <a:buClrTx/>
              <a:buSzTx/>
              <a:buFont typeface="Arial" panose="020B0604020202020204" pitchFamily="34" charset="0"/>
              <a:buChar char="•"/>
              <a:tabLst/>
              <a:defRPr/>
            </a:pPr>
            <a:r>
              <a:rPr lang="en-US" altLang="en-US" sz="1200" dirty="0"/>
              <a:t>Minnesota has seen a resurgence of syphilis over the past decade, with men who have sex with men and those co-infected with HIV being especially impacted. However, the number of females impacted is near the record high for the last decade.</a:t>
            </a:r>
          </a:p>
          <a:p>
            <a:pPr marL="171450" indent="-171450">
              <a:lnSpc>
                <a:spcPct val="70000"/>
              </a:lnSpc>
              <a:buFont typeface="Arial" panose="020B0604020202020204" pitchFamily="34" charset="0"/>
              <a:buChar char="•"/>
            </a:pPr>
            <a:r>
              <a:rPr lang="en-US" altLang="en-US" sz="12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a:p>
            <a:pPr eaLnBrk="1" hangingPunct="1"/>
            <a:endParaRPr lang="en-US" altLang="en-US" dirty="0"/>
          </a:p>
        </p:txBody>
      </p:sp>
    </p:spTree>
    <p:extLst>
      <p:ext uri="{BB962C8B-B14F-4D97-AF65-F5344CB8AC3E}">
        <p14:creationId xmlns:p14="http://schemas.microsoft.com/office/powerpoint/2010/main" val="2290900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ea typeface="Calibri" panose="020F0502020204030204" pitchFamily="34" charset="0"/>
                <a:cs typeface="Times New Roman" panose="02020603050405020304" pitchFamily="18" charset="0"/>
              </a:rPr>
              <a:t>New CDC Treatment Guidelines for Uncomplicated Gonorrhea Infection were published in the MMWR in December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ea typeface="Calibri" panose="020F0502020204030204" pitchFamily="34" charset="0"/>
                <a:cs typeface="Times New Roman" panose="02020603050405020304" pitchFamily="18" charset="0"/>
              </a:rPr>
              <a:t>New treatment guidelines were prompted by an increased finding of gonorrhea's resistant to Azithromycin through the CDC’s Gonococcal Isolate Surveillance Project (GISP).</a:t>
            </a:r>
            <a:endParaRPr lang="en-US" sz="1200">
              <a:solidFill>
                <a:srgbClr val="000000"/>
              </a:solidFill>
              <a:effectLs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200">
                <a:solidFill>
                  <a:srgbClr val="000000"/>
                </a:solidFill>
                <a:effectLst/>
                <a:cs typeface="Times New Roman" panose="02020603050405020304" pitchFamily="18" charset="0"/>
              </a:rPr>
              <a:t>The biggest change for </a:t>
            </a:r>
            <a:r>
              <a:rPr lang="en-US" sz="8000">
                <a:solidFill>
                  <a:srgbClr val="000000"/>
                </a:solidFill>
                <a:effectLst/>
                <a:ea typeface="Times New Roman" panose="02020603050405020304" pitchFamily="18" charset="0"/>
                <a:cs typeface="Calibri" panose="020F0502020204030204" pitchFamily="34" charset="0"/>
              </a:rPr>
              <a:t>uncomplicated gonococcal infections of the cervix, urethra, or rectum is only </a:t>
            </a:r>
            <a:r>
              <a:rPr lang="en-US" sz="8000" b="0">
                <a:solidFill>
                  <a:schemeClr val="tx1"/>
                </a:solidFill>
                <a:effectLst/>
                <a:ea typeface="Times New Roman" panose="02020603050405020304" pitchFamily="18" charset="0"/>
                <a:cs typeface="Times New Roman" panose="02020603050405020304" pitchFamily="18" charset="0"/>
              </a:rPr>
              <a:t> </a:t>
            </a:r>
            <a:r>
              <a:rPr lang="en-US" sz="8000" b="1">
                <a:solidFill>
                  <a:srgbClr val="000000"/>
                </a:solidFill>
                <a:effectLst/>
                <a:ea typeface="Times New Roman" panose="02020603050405020304" pitchFamily="18" charset="0"/>
                <a:cs typeface="Calibri" panose="020F0502020204030204" pitchFamily="34" charset="0"/>
              </a:rPr>
              <a:t>Ceftriaxone</a:t>
            </a:r>
            <a:r>
              <a:rPr lang="en-US" sz="8000">
                <a:solidFill>
                  <a:srgbClr val="000000"/>
                </a:solidFill>
                <a:effectLst/>
                <a:ea typeface="Times New Roman" panose="02020603050405020304" pitchFamily="18" charset="0"/>
                <a:cs typeface="Calibri" panose="020F0502020204030204" pitchFamily="34" charset="0"/>
              </a:rPr>
              <a:t> </a:t>
            </a:r>
            <a:r>
              <a:rPr lang="en-US" sz="8000" b="1">
                <a:solidFill>
                  <a:srgbClr val="000000"/>
                </a:solidFill>
                <a:effectLst/>
                <a:ea typeface="Times New Roman" panose="02020603050405020304" pitchFamily="18" charset="0"/>
                <a:cs typeface="Calibri" panose="020F0502020204030204" pitchFamily="34" charset="0"/>
              </a:rPr>
              <a:t>500 mg</a:t>
            </a:r>
            <a:r>
              <a:rPr lang="en-US" sz="8000">
                <a:solidFill>
                  <a:srgbClr val="000000"/>
                </a:solidFill>
                <a:effectLst/>
                <a:ea typeface="Times New Roman" panose="02020603050405020304" pitchFamily="18" charset="0"/>
                <a:cs typeface="Calibri" panose="020F0502020204030204" pitchFamily="34" charset="0"/>
              </a:rPr>
              <a:t> IM as a single dose for people weighing &lt;150 kg (300 </a:t>
            </a:r>
            <a:r>
              <a:rPr lang="en-US" sz="8000" err="1">
                <a:solidFill>
                  <a:srgbClr val="000000"/>
                </a:solidFill>
                <a:effectLst/>
                <a:ea typeface="Times New Roman" panose="02020603050405020304" pitchFamily="18" charset="0"/>
                <a:cs typeface="Calibri" panose="020F0502020204030204" pitchFamily="34" charset="0"/>
              </a:rPr>
              <a:t>lb</a:t>
            </a:r>
            <a:r>
              <a:rPr lang="en-US" sz="8000">
                <a:solidFill>
                  <a:srgbClr val="000000"/>
                </a:solidFill>
                <a:effectLst/>
                <a:ea typeface="Times New Roman" panose="02020603050405020304" pitchFamily="18" charset="0"/>
                <a:cs typeface="Calibri" panose="020F0502020204030204" pitchFamily="34" charset="0"/>
              </a:rPr>
              <a:t>)</a:t>
            </a:r>
            <a:r>
              <a:rPr lang="en-US" sz="8000">
                <a:solidFill>
                  <a:srgbClr val="000000"/>
                </a:solidFill>
                <a:effectLst/>
                <a:ea typeface="Times New Roman" panose="02020603050405020304" pitchFamily="18" charset="0"/>
                <a:cs typeface="Times New Roman" panose="02020603050405020304" pitchFamily="18" charset="0"/>
              </a:rPr>
              <a:t> OR </a:t>
            </a:r>
            <a:r>
              <a:rPr lang="en-US" sz="8000">
                <a:solidFill>
                  <a:srgbClr val="000000"/>
                </a:solidFill>
                <a:effectLst/>
                <a:ea typeface="Times New Roman" panose="02020603050405020304" pitchFamily="18" charset="0"/>
                <a:cs typeface="Calibri" panose="020F0502020204030204" pitchFamily="34" charset="0"/>
              </a:rPr>
              <a:t>ceftriaxone 1g  for people weighing ≥150 kg (300 </a:t>
            </a:r>
            <a:r>
              <a:rPr lang="en-US" sz="8000" err="1">
                <a:solidFill>
                  <a:srgbClr val="000000"/>
                </a:solidFill>
                <a:effectLst/>
                <a:ea typeface="Times New Roman" panose="02020603050405020304" pitchFamily="18" charset="0"/>
                <a:cs typeface="Calibri" panose="020F0502020204030204" pitchFamily="34" charset="0"/>
              </a:rPr>
              <a:t>lb</a:t>
            </a:r>
            <a:r>
              <a:rPr lang="en-US" sz="8000">
                <a:solidFill>
                  <a:srgbClr val="000000"/>
                </a:solidFill>
                <a:effectLst/>
                <a:ea typeface="Times New Roman" panose="02020603050405020304" pitchFamily="18" charset="0"/>
                <a:cs typeface="Calibri" panose="020F0502020204030204" pitchFamily="34" charset="0"/>
              </a:rPr>
              <a:t>), </a:t>
            </a:r>
          </a:p>
          <a:p>
            <a:pPr marL="457200" lvl="1" indent="0">
              <a:lnSpc>
                <a:spcPct val="107000"/>
              </a:lnSpc>
              <a:spcBef>
                <a:spcPts val="0"/>
              </a:spcBef>
              <a:spcAft>
                <a:spcPts val="800"/>
              </a:spcAft>
              <a:buSzPts val="1000"/>
              <a:buNone/>
              <a:tabLst>
                <a:tab pos="914400" algn="l"/>
              </a:tabLst>
            </a:pPr>
            <a:r>
              <a:rPr lang="en-US" sz="1200" i="1">
                <a:solidFill>
                  <a:srgbClr val="000000"/>
                </a:solidFill>
                <a:effectLst/>
                <a:ea typeface="Times New Roman" panose="02020603050405020304" pitchFamily="18" charset="0"/>
                <a:cs typeface="Calibri" panose="020F0502020204030204" pitchFamily="34" charset="0"/>
              </a:rPr>
              <a:t>If chlamydial infection has not been excluded, providers should treat for chlamydia with doxycycline 100 mg orally twice daily for 7 days. During pregnancy, azithromycin 1 g as a single dose is recommended to treat chlamydia.</a:t>
            </a:r>
          </a:p>
          <a:p>
            <a:pPr marL="457200" lvl="1" indent="0">
              <a:lnSpc>
                <a:spcPct val="107000"/>
              </a:lnSpc>
              <a:spcBef>
                <a:spcPts val="0"/>
              </a:spcBef>
              <a:spcAft>
                <a:spcPts val="800"/>
              </a:spcAft>
              <a:buSzPts val="1000"/>
              <a:buNone/>
              <a:tabLst>
                <a:tab pos="914400" algn="l"/>
              </a:tabLst>
            </a:pPr>
            <a:r>
              <a:rPr lang="en-US" sz="1200">
                <a:solidFill>
                  <a:srgbClr val="000000"/>
                </a:solidFill>
                <a:effectLst/>
                <a:ea typeface="Times New Roman" panose="02020603050405020304" pitchFamily="18" charset="0"/>
                <a:cs typeface="Calibri" panose="020F0502020204030204" pitchFamily="34" charset="0"/>
              </a:rPr>
              <a:t>For alternative treatment options and a full guidelines refer to  </a:t>
            </a:r>
            <a:r>
              <a:rPr lang="en-US" sz="1200" u="sng">
                <a:solidFill>
                  <a:srgbClr val="0563C1"/>
                </a:solidFill>
                <a:effectLst/>
                <a:ea typeface="Calibri" panose="020F0502020204030204" pitchFamily="34" charset="0"/>
                <a:cs typeface="Calibri" panose="020F0502020204030204" pitchFamily="34" charset="0"/>
                <a:hlinkClick r:id="rId3"/>
              </a:rPr>
              <a:t>CDC STD Treatment Guidelines.</a:t>
            </a:r>
            <a:endParaRPr lang="en-US" sz="1200" u="sng">
              <a:solidFill>
                <a:srgbClr val="0563C1"/>
              </a:solidFill>
              <a:effectLst/>
              <a:ea typeface="Calibri" panose="020F0502020204030204" pitchFamily="34" charset="0"/>
              <a:cs typeface="Calibri" panose="020F0502020204030204" pitchFamily="34" charset="0"/>
            </a:endParaRPr>
          </a:p>
          <a:p>
            <a:pPr>
              <a:lnSpc>
                <a:spcPct val="107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DE04DE7C-65D2-4C1F-BFF6-2FC5449BA8E1}" type="slidenum">
              <a:rPr lang="en-US" smtClean="0"/>
              <a:t>40</a:t>
            </a:fld>
            <a:endParaRPr lang="en-US"/>
          </a:p>
        </p:txBody>
      </p:sp>
    </p:spTree>
    <p:extLst>
      <p:ext uri="{BB962C8B-B14F-4D97-AF65-F5344CB8AC3E}">
        <p14:creationId xmlns:p14="http://schemas.microsoft.com/office/powerpoint/2010/main" val="423069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800" dirty="0"/>
              <a:t>Factors that impact the completeness and accuracy of STD data include:</a:t>
            </a:r>
          </a:p>
          <a:p>
            <a:r>
              <a:rPr lang="en-US" sz="2200" dirty="0">
                <a:solidFill>
                  <a:schemeClr val="tx1">
                    <a:lumMod val="75000"/>
                    <a:lumOff val="25000"/>
                  </a:schemeClr>
                </a:solidFill>
              </a:rPr>
              <a:t>Level of STD screening by healthcare providers, individual test-seeking behavior, sensitivity of diagnostic tests, compliance with case reporting, completeness of case reporting, timeliness of case reporting.</a:t>
            </a:r>
            <a:endParaRPr lang="en-US" sz="2200" dirty="0">
              <a:solidFill>
                <a:schemeClr val="tx1">
                  <a:lumMod val="75000"/>
                  <a:lumOff val="25000"/>
                </a:schemeClr>
              </a:solidFill>
              <a:cs typeface="Calibri"/>
            </a:endParaRPr>
          </a:p>
          <a:p>
            <a:r>
              <a:rPr lang="en-US" sz="2800" dirty="0"/>
              <a:t>Increases and decreases in STD rates can be due to actual changes in disease occurrence and/or changes in one or more of the above factors.</a:t>
            </a:r>
            <a:endParaRPr lang="en-US" sz="2800" dirty="0">
              <a:cs typeface="Calibri"/>
            </a:endParaRPr>
          </a:p>
          <a:p>
            <a:r>
              <a:rPr lang="en-US" sz="2800" dirty="0"/>
              <a:t>Important</a:t>
            </a:r>
            <a:r>
              <a:rPr lang="en-US" sz="2800" baseline="0" dirty="0"/>
              <a:t> to note that</a:t>
            </a:r>
            <a:r>
              <a:rPr lang="en-US" sz="2800" dirty="0"/>
              <a:t> COVID-19 lockdowns likely played a role in the number of cases reported or diagnosed this past year. </a:t>
            </a:r>
            <a:endParaRPr lang="en-US" sz="2800" dirty="0">
              <a:cs typeface="Calibri"/>
            </a:endParaRP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5</a:t>
            </a:fld>
            <a:endParaRPr lang="en-US"/>
          </a:p>
        </p:txBody>
      </p:sp>
    </p:spTree>
    <p:extLst>
      <p:ext uri="{BB962C8B-B14F-4D97-AF65-F5344CB8AC3E}">
        <p14:creationId xmlns:p14="http://schemas.microsoft.com/office/powerpoint/2010/main" val="3828669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sz="1200" dirty="0"/>
              <a:t>A new Chlamydia and Gonorrhea case report form is available on the MDH website, to accommodate changes in treatment guidelines and highlight DGI reporting.</a:t>
            </a:r>
          </a:p>
          <a:p>
            <a:pPr marL="171450" indent="-171450">
              <a:buFont typeface="Arial" panose="020B0604020202020204" pitchFamily="34" charset="0"/>
              <a:buChar char="•"/>
              <a:defRPr/>
            </a:pPr>
            <a:r>
              <a:rPr lang="en-US" sz="1200" dirty="0"/>
              <a:t>The case report form can be filled out and mailed or faxed to MDH at </a:t>
            </a:r>
            <a:r>
              <a:rPr lang="en-US" sz="1200" b="1" dirty="0"/>
              <a:t>651-201-4040.</a:t>
            </a:r>
          </a:p>
          <a:p>
            <a:pPr marL="171450" indent="-171450">
              <a:buFont typeface="Arial" panose="020B0604020202020204" pitchFamily="34" charset="0"/>
              <a:buChar char="•"/>
              <a:defRPr/>
            </a:pPr>
            <a:r>
              <a:rPr lang="en-US" sz="1200" dirty="0"/>
              <a:t>More information may be requested on gonorrhea cases for Enhanced Gonorrhea Surveillance as part of the CDC PCHD grant.</a:t>
            </a:r>
          </a:p>
          <a:p>
            <a:pPr marL="171450" indent="-171450">
              <a:buFont typeface="Arial" panose="020B0604020202020204" pitchFamily="34" charset="0"/>
              <a:buChar char="•"/>
              <a:defRPr/>
            </a:pPr>
            <a:r>
              <a:rPr lang="en-US" sz="1200" dirty="0"/>
              <a:t> All cases co-infected with Early Syphilis will continue to be assigned to MDH Partner Services for follow-up.</a:t>
            </a:r>
          </a:p>
          <a:p>
            <a:pPr marL="171450" indent="-171450">
              <a:buFont typeface="Arial" panose="020B0604020202020204" pitchFamily="34" charset="0"/>
              <a:buChar char="•"/>
              <a:defRPr/>
            </a:pPr>
            <a:r>
              <a:rPr lang="en-US" sz="1200" dirty="0"/>
              <a:t>All STD cases continue to have the potential for being contacted by MDH for additional follow-up.</a:t>
            </a:r>
          </a:p>
          <a:p>
            <a:endParaRPr lang="en-US" dirty="0"/>
          </a:p>
        </p:txBody>
      </p:sp>
      <p:sp>
        <p:nvSpPr>
          <p:cNvPr id="4" name="Slide Number Placeholder 3"/>
          <p:cNvSpPr>
            <a:spLocks noGrp="1"/>
          </p:cNvSpPr>
          <p:nvPr>
            <p:ph type="sldNum" sz="quarter" idx="5"/>
          </p:nvPr>
        </p:nvSpPr>
        <p:spPr/>
        <p:txBody>
          <a:bodyPr/>
          <a:lstStyle/>
          <a:p>
            <a:fld id="{DE04DE7C-65D2-4C1F-BFF6-2FC5449BA8E1}" type="slidenum">
              <a:rPr lang="en-US" smtClean="0"/>
              <a:t>41</a:t>
            </a:fld>
            <a:endParaRPr lang="en-US"/>
          </a:p>
        </p:txBody>
      </p:sp>
    </p:spTree>
    <p:extLst>
      <p:ext uri="{BB962C8B-B14F-4D97-AF65-F5344CB8AC3E}">
        <p14:creationId xmlns:p14="http://schemas.microsoft.com/office/powerpoint/2010/main" val="89605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r>
              <a:rPr lang="en-US" altLang="en-US">
                <a:solidFill>
                  <a:prstClr val="black"/>
                </a:solidFill>
              </a:rPr>
              <a:t>Minnesota Department of Health</a:t>
            </a:r>
          </a:p>
        </p:txBody>
      </p:sp>
      <p:sp>
        <p:nvSpPr>
          <p:cNvPr id="87043"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CB14E50F-00E5-49FF-AAA6-A40BACBCEC12}" type="slidenum">
              <a:rPr lang="en-US" altLang="en-US">
                <a:solidFill>
                  <a:prstClr val="black"/>
                </a:solidFill>
              </a:rPr>
              <a:pPr eaLnBrk="1" hangingPunct="1">
                <a:spcBef>
                  <a:spcPct val="0"/>
                </a:spcBef>
                <a:defRPr/>
              </a:pPr>
              <a:t>6</a:t>
            </a:fld>
            <a:endParaRPr lang="en-US" altLang="en-US">
              <a:solidFill>
                <a:prstClr val="black"/>
              </a:solidFill>
            </a:endParaRPr>
          </a:p>
        </p:txBody>
      </p:sp>
      <p:sp>
        <p:nvSpPr>
          <p:cNvPr id="87044" name="Rectangle 2"/>
          <p:cNvSpPr>
            <a:spLocks noGrp="1" noRot="1" noChangeAspect="1" noChangeArrowheads="1" noTextEdit="1"/>
          </p:cNvSpPr>
          <p:nvPr>
            <p:ph type="sldImg"/>
          </p:nvPr>
        </p:nvSpPr>
        <p:spPr>
          <a:xfrm>
            <a:off x="717550" y="1162050"/>
            <a:ext cx="5575300" cy="3136900"/>
          </a:xfrm>
          <a:ln/>
        </p:spPr>
      </p:sp>
      <p:sp>
        <p:nvSpPr>
          <p:cNvPr id="87045" name="Rectangle 3"/>
          <p:cNvSpPr>
            <a:spLocks noGrp="1" noChangeArrowheads="1"/>
          </p:cNvSpPr>
          <p:nvPr>
            <p:ph type="body" idx="1"/>
          </p:nvPr>
        </p:nvSpPr>
        <p:spPr>
          <a:noFill/>
        </p:spPr>
        <p:txBody>
          <a:bodyPr/>
          <a:lstStyle/>
          <a:p>
            <a:r>
              <a:rPr lang="en-US" altLang="en-US">
                <a:cs typeface="Calibri"/>
              </a:rPr>
              <a:t>Let's start by discussing syphilis.</a:t>
            </a:r>
            <a:endParaRPr lang="en-US" altLang="en-US"/>
          </a:p>
        </p:txBody>
      </p:sp>
    </p:spTree>
    <p:extLst>
      <p:ext uri="{BB962C8B-B14F-4D97-AF65-F5344CB8AC3E}">
        <p14:creationId xmlns:p14="http://schemas.microsoft.com/office/powerpoint/2010/main" val="426324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625" indent="-174625">
              <a:buFont typeface="Arial" panose="020B0604020202020204" pitchFamily="34" charset="0"/>
              <a:buChar char="•"/>
            </a:pPr>
            <a:r>
              <a:rPr lang="en-US" dirty="0">
                <a:cs typeface="Calibri"/>
              </a:rPr>
              <a:t>This graph shows syphilis rates by stage of diagnosis. </a:t>
            </a:r>
            <a:endParaRPr lang="en-US" dirty="0"/>
          </a:p>
          <a:p>
            <a:pPr marL="174625" indent="-174625">
              <a:buFont typeface="Arial" panose="020B0604020202020204" pitchFamily="34" charset="0"/>
              <a:buChar char="•"/>
            </a:pPr>
            <a:r>
              <a:rPr lang="en-US" baseline="0" dirty="0"/>
              <a:t>The overall syphilis rate is 20.6 per 100,000. A slight decrease from 2019, but a 212% increase from a decade ago.</a:t>
            </a:r>
            <a:r>
              <a:rPr lang="en-US" dirty="0"/>
              <a:t> </a:t>
            </a:r>
            <a:endParaRPr lang="en-US" dirty="0">
              <a:cs typeface="Calibri"/>
            </a:endParaRPr>
          </a:p>
          <a:p>
            <a:pPr marL="174625" indent="-174625">
              <a:buFont typeface="Arial" panose="020B0604020202020204" pitchFamily="34" charset="0"/>
              <a:buChar char="•"/>
            </a:pPr>
            <a:r>
              <a:rPr lang="en-US" baseline="0" dirty="0"/>
              <a:t>Of concern is the rate of primary and secondary syphilis which is 7.8 per 100,000, a slight increase from 2019.</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a:p>
        </p:txBody>
      </p:sp>
    </p:spTree>
    <p:extLst>
      <p:ext uri="{BB962C8B-B14F-4D97-AF65-F5344CB8AC3E}">
        <p14:creationId xmlns:p14="http://schemas.microsoft.com/office/powerpoint/2010/main" val="38147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ltLang="en-US"/>
              <a:t>The statewide rate of primary</a:t>
            </a:r>
            <a:r>
              <a:rPr lang="en-US" altLang="en-US" baseline="0"/>
              <a:t> and secondary syphilis is 5.5 cases per 100,000</a:t>
            </a:r>
          </a:p>
          <a:p>
            <a:pPr marL="174708" indent="-174708">
              <a:buFont typeface="Arial" panose="020B0604020202020204" pitchFamily="34" charset="0"/>
              <a:buChar char="•"/>
            </a:pPr>
            <a:r>
              <a:rPr lang="en-US" altLang="en-US"/>
              <a:t>Within the metro, the</a:t>
            </a:r>
            <a:r>
              <a:rPr lang="en-US" altLang="en-US" baseline="0"/>
              <a:t> highest rate of primary and secondary syphilis remains in the City of Minneapolis at 37.6 cases per 100,000 population.</a:t>
            </a:r>
          </a:p>
          <a:p>
            <a:pPr marL="174708" indent="-174708">
              <a:buFont typeface="Arial" panose="020B0604020202020204" pitchFamily="34" charset="0"/>
              <a:buChar char="•"/>
            </a:pPr>
            <a:r>
              <a:rPr lang="en-US" altLang="en-US" baseline="0"/>
              <a:t>The City of St. Paul has the second highest rate in the metro at 13 per 100,000.</a:t>
            </a:r>
            <a:endParaRPr lang="en-US" altLang="en-US"/>
          </a:p>
          <a:p>
            <a:endParaRPr lang="en-US"/>
          </a:p>
        </p:txBody>
      </p:sp>
      <p:sp>
        <p:nvSpPr>
          <p:cNvPr id="4" name="Slide Number Placeholder 3"/>
          <p:cNvSpPr>
            <a:spLocks noGrp="1"/>
          </p:cNvSpPr>
          <p:nvPr>
            <p:ph type="sldNum" sz="quarter" idx="10"/>
          </p:nvPr>
        </p:nvSpPr>
        <p:spPr/>
        <p:txBody>
          <a:bodyPr/>
          <a:lstStyle/>
          <a:p>
            <a:fld id="{297702AC-442C-4516-9E7B-3AFB0888E135}" type="slidenum">
              <a:rPr lang="en-US" smtClean="0"/>
              <a:t>8</a:t>
            </a:fld>
            <a:endParaRPr lang="en-US"/>
          </a:p>
        </p:txBody>
      </p:sp>
    </p:spTree>
    <p:extLst>
      <p:ext uri="{BB962C8B-B14F-4D97-AF65-F5344CB8AC3E}">
        <p14:creationId xmlns:p14="http://schemas.microsoft.com/office/powerpoint/2010/main" val="410174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8067"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E614C71-C0FE-403C-A641-085ECCEBCFE1}" type="slidenum">
              <a:rPr lang="en-US" altLang="en-US" smtClean="0"/>
              <a:pPr eaLnBrk="1" hangingPunct="1">
                <a:spcBef>
                  <a:spcPct val="0"/>
                </a:spcBef>
              </a:pPr>
              <a:t>9</a:t>
            </a:fld>
            <a:endParaRPr lang="en-US" altLang="en-US"/>
          </a:p>
        </p:txBody>
      </p:sp>
      <p:sp>
        <p:nvSpPr>
          <p:cNvPr id="88068" name="Rectangle 2"/>
          <p:cNvSpPr>
            <a:spLocks noGrp="1" noRot="1" noChangeAspect="1" noChangeArrowheads="1" noTextEdit="1"/>
          </p:cNvSpPr>
          <p:nvPr>
            <p:ph type="sldImg"/>
          </p:nvPr>
        </p:nvSpPr>
        <p:spPr>
          <a:xfrm>
            <a:off x="717550" y="1162050"/>
            <a:ext cx="5575300" cy="3136900"/>
          </a:xfrm>
          <a:ln/>
        </p:spPr>
      </p:sp>
      <p:sp>
        <p:nvSpPr>
          <p:cNvPr id="88069" name="Rectangle 3"/>
          <p:cNvSpPr>
            <a:spLocks noGrp="1" noChangeArrowheads="1"/>
          </p:cNvSpPr>
          <p:nvPr>
            <p:ph type="body" idx="1"/>
          </p:nvPr>
        </p:nvSpPr>
        <p:spPr>
          <a:noFill/>
        </p:spPr>
        <p:txBody>
          <a:bodyPr/>
          <a:lstStyle/>
          <a:p>
            <a:pPr marL="174625" indent="-174625">
              <a:buFont typeface="Arial" panose="020B0604020202020204" pitchFamily="34" charset="0"/>
              <a:buChar char="•"/>
              <a:defRPr/>
            </a:pPr>
            <a:r>
              <a:rPr lang="en-US" altLang="en-US">
                <a:cs typeface="Calibri"/>
              </a:rPr>
              <a:t>This slide shows primary and secondary syphilis infections by residence at diagnosis. </a:t>
            </a:r>
            <a:endParaRPr lang="en-US" altLang="en-US"/>
          </a:p>
          <a:p>
            <a:pPr marL="174625" marR="0" lvl="0" indent="-174625" algn="l" defTabSz="914400">
              <a:lnSpc>
                <a:spcPct val="100000"/>
              </a:lnSpc>
              <a:spcBef>
                <a:spcPts val="0"/>
              </a:spcBef>
              <a:spcAft>
                <a:spcPts val="0"/>
              </a:spcAft>
              <a:buClrTx/>
              <a:buSzTx/>
              <a:buFont typeface="Arial" panose="020B0604020202020204" pitchFamily="34" charset="0"/>
              <a:buChar char="•"/>
              <a:tabLst/>
              <a:defRPr/>
            </a:pPr>
            <a:r>
              <a:rPr lang="en-US" altLang="en-US"/>
              <a:t>The </a:t>
            </a:r>
            <a:r>
              <a:rPr lang="en-US" altLang="en-US" baseline="0"/>
              <a:t>City of Minneapolis had the largest percent of all reported primary and secondary cases with 35%, second to Greater Minnesota with 31% of the cases.</a:t>
            </a:r>
            <a:endParaRPr lang="en-US"/>
          </a:p>
          <a:p>
            <a:pPr marL="174625"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a:t>The suburban area had 25% and St. Paul had 9%.</a:t>
            </a:r>
            <a:endParaRPr lang="en-US" altLang="en-US" baseline="0">
              <a:cs typeface="Calibri"/>
            </a:endParaRPr>
          </a:p>
          <a:p>
            <a:pPr eaLnBrk="1" hangingPunct="1"/>
            <a:endParaRPr lang="en-US" altLang="en-US"/>
          </a:p>
        </p:txBody>
      </p:sp>
    </p:spTree>
    <p:extLst>
      <p:ext uri="{BB962C8B-B14F-4D97-AF65-F5344CB8AC3E}">
        <p14:creationId xmlns:p14="http://schemas.microsoft.com/office/powerpoint/2010/main" val="1810050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en-US" altLang="en-US"/>
              <a:t>Minnesota Department of Health</a:t>
            </a:r>
          </a:p>
        </p:txBody>
      </p:sp>
      <p:sp>
        <p:nvSpPr>
          <p:cNvPr id="89091" name="Rectangle 7"/>
          <p:cNvSpPr>
            <a:spLocks noGrp="1" noChangeArrowheads="1"/>
          </p:cNvSpPr>
          <p:nvPr>
            <p:ph type="sldNum" sz="quarter" idx="5"/>
          </p:nvPr>
        </p:nvSpPr>
        <p:spPr>
          <a:noFill/>
        </p:spPr>
        <p:txBody>
          <a:bodyPr/>
          <a:lstStyle>
            <a:lvl1pPr defTabSz="947950" eaLnBrk="0" hangingPunct="0">
              <a:spcBef>
                <a:spcPct val="30000"/>
              </a:spcBef>
              <a:defRPr sz="1200">
                <a:solidFill>
                  <a:schemeClr val="tx1"/>
                </a:solidFill>
                <a:latin typeface="Times New Roman" pitchFamily="18" charset="0"/>
              </a:defRPr>
            </a:lvl1pPr>
            <a:lvl2pPr marL="757066" indent="-291179" defTabSz="947950" eaLnBrk="0" hangingPunct="0">
              <a:spcBef>
                <a:spcPct val="30000"/>
              </a:spcBef>
              <a:defRPr sz="1200">
                <a:solidFill>
                  <a:schemeClr val="tx1"/>
                </a:solidFill>
                <a:latin typeface="Times New Roman" pitchFamily="18" charset="0"/>
              </a:defRPr>
            </a:lvl2pPr>
            <a:lvl3pPr marL="1164717" indent="-232943" defTabSz="947950" eaLnBrk="0" hangingPunct="0">
              <a:spcBef>
                <a:spcPct val="30000"/>
              </a:spcBef>
              <a:defRPr sz="1200">
                <a:solidFill>
                  <a:schemeClr val="tx1"/>
                </a:solidFill>
                <a:latin typeface="Times New Roman" pitchFamily="18" charset="0"/>
              </a:defRPr>
            </a:lvl3pPr>
            <a:lvl4pPr marL="1630604" indent="-232943" defTabSz="947950" eaLnBrk="0" hangingPunct="0">
              <a:spcBef>
                <a:spcPct val="30000"/>
              </a:spcBef>
              <a:defRPr sz="1200">
                <a:solidFill>
                  <a:schemeClr val="tx1"/>
                </a:solidFill>
                <a:latin typeface="Times New Roman" pitchFamily="18" charset="0"/>
              </a:defRPr>
            </a:lvl4pPr>
            <a:lvl5pPr marL="2096491" indent="-232943" defTabSz="947950" eaLnBrk="0" hangingPunct="0">
              <a:spcBef>
                <a:spcPct val="30000"/>
              </a:spcBef>
              <a:defRPr sz="1200">
                <a:solidFill>
                  <a:schemeClr val="tx1"/>
                </a:solidFill>
                <a:latin typeface="Times New Roman" pitchFamily="18" charset="0"/>
              </a:defRPr>
            </a:lvl5pPr>
            <a:lvl6pPr marL="2562377" indent="-232943" defTabSz="947950" eaLnBrk="0" fontAlgn="base" hangingPunct="0">
              <a:spcBef>
                <a:spcPct val="30000"/>
              </a:spcBef>
              <a:spcAft>
                <a:spcPct val="0"/>
              </a:spcAft>
              <a:defRPr sz="1200">
                <a:solidFill>
                  <a:schemeClr val="tx1"/>
                </a:solidFill>
                <a:latin typeface="Times New Roman" pitchFamily="18" charset="0"/>
              </a:defRPr>
            </a:lvl6pPr>
            <a:lvl7pPr marL="3028264" indent="-232943" defTabSz="947950" eaLnBrk="0" fontAlgn="base" hangingPunct="0">
              <a:spcBef>
                <a:spcPct val="30000"/>
              </a:spcBef>
              <a:spcAft>
                <a:spcPct val="0"/>
              </a:spcAft>
              <a:defRPr sz="1200">
                <a:solidFill>
                  <a:schemeClr val="tx1"/>
                </a:solidFill>
                <a:latin typeface="Times New Roman" pitchFamily="18" charset="0"/>
              </a:defRPr>
            </a:lvl7pPr>
            <a:lvl8pPr marL="3494151" indent="-232943" defTabSz="947950" eaLnBrk="0" fontAlgn="base" hangingPunct="0">
              <a:spcBef>
                <a:spcPct val="30000"/>
              </a:spcBef>
              <a:spcAft>
                <a:spcPct val="0"/>
              </a:spcAft>
              <a:defRPr sz="1200">
                <a:solidFill>
                  <a:schemeClr val="tx1"/>
                </a:solidFill>
                <a:latin typeface="Times New Roman" pitchFamily="18" charset="0"/>
              </a:defRPr>
            </a:lvl8pPr>
            <a:lvl9pPr marL="3960038" indent="-232943" defTabSz="94795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DF58856-650B-4BCE-89CA-CEFE644732D8}" type="slidenum">
              <a:rPr lang="en-US" altLang="en-US" smtClean="0"/>
              <a:pPr eaLnBrk="1" hangingPunct="1">
                <a:spcBef>
                  <a:spcPct val="0"/>
                </a:spcBef>
              </a:pPr>
              <a:t>10</a:t>
            </a:fld>
            <a:endParaRPr lang="en-US" altLang="en-US"/>
          </a:p>
        </p:txBody>
      </p:sp>
      <p:sp>
        <p:nvSpPr>
          <p:cNvPr id="89092" name="Rectangle 2"/>
          <p:cNvSpPr>
            <a:spLocks noGrp="1" noRot="1" noChangeAspect="1" noChangeArrowheads="1" noTextEdit="1"/>
          </p:cNvSpPr>
          <p:nvPr>
            <p:ph type="sldImg"/>
          </p:nvPr>
        </p:nvSpPr>
        <p:spPr>
          <a:xfrm>
            <a:off x="717550" y="1162050"/>
            <a:ext cx="5575300" cy="3136900"/>
          </a:xfrm>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buFontTx/>
              <a:buChar char="•"/>
            </a:pPr>
            <a:r>
              <a:rPr lang="en-US" altLang="en-US"/>
              <a:t>People assigned male at birth have the highest</a:t>
            </a:r>
            <a:r>
              <a:rPr lang="en-US" altLang="en-US" baseline="0"/>
              <a:t> rates of primary and secondary syphilis at 12.6 cases per 100,0000 population</a:t>
            </a:r>
          </a:p>
          <a:p>
            <a:pPr eaLnBrk="1" hangingPunct="1">
              <a:buFontTx/>
              <a:buChar char="•"/>
            </a:pPr>
            <a:r>
              <a:rPr lang="en-US" altLang="en-US" baseline="0"/>
              <a:t>The rate of primary and secondary syphilis in females is 3.2 per 100,000 per population. </a:t>
            </a:r>
            <a:endParaRPr lang="en-US" altLang="en-US"/>
          </a:p>
        </p:txBody>
      </p:sp>
    </p:spTree>
    <p:extLst>
      <p:ext uri="{BB962C8B-B14F-4D97-AF65-F5344CB8AC3E}">
        <p14:creationId xmlns:p14="http://schemas.microsoft.com/office/powerpoint/2010/main" val="3199629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50810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1253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62145826"/>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61009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2447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err="1"/>
              <a:t>Firstname</a:t>
            </a:r>
            <a:r>
              <a:rPr lang="en-US" sz="1800"/>
              <a:t> </a:t>
            </a:r>
            <a:r>
              <a:rPr lang="en-US" sz="1800" err="1"/>
              <a:t>Lastname</a:t>
            </a:r>
            <a:r>
              <a:rPr lang="en-US" sz="180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a:t>Click Icon to add picture</a:t>
            </a:r>
          </a:p>
        </p:txBody>
      </p:sp>
      <p:sp>
        <p:nvSpPr>
          <p:cNvPr id="18" name="Date Placeholder 17"/>
          <p:cNvSpPr>
            <a:spLocks noGrp="1"/>
          </p:cNvSpPr>
          <p:nvPr>
            <p:ph type="dt" sz="half" idx="15"/>
          </p:nvPr>
        </p:nvSpPr>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3660925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186144" y="6362701"/>
            <a:ext cx="1392447"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02048" y="6356352"/>
            <a:ext cx="8184095" cy="365125"/>
          </a:xfrm>
          <a:prstGeom prst="rect">
            <a:avLst/>
          </a:prstGeom>
        </p:spPr>
        <p:txBody>
          <a:bodyPr vert="horz" lIns="91440" tIns="45720" rIns="91440" bIns="45720" rtlCol="0" anchor="ctr"/>
          <a:lstStyle>
            <a:lvl1pPr algn="ctr">
              <a:defRPr sz="988" b="1" i="0" cap="all" spc="99" baseline="0">
                <a:solidFill>
                  <a:schemeClr val="accent1"/>
                </a:solidFill>
                <a:latin typeface="Calibri" panose="020F0502020204030204" pitchFamily="34" charset="0"/>
              </a:defRPr>
            </a:lvl1pPr>
          </a:lstStyle>
          <a:p>
            <a:endParaRPr lang="en-US"/>
          </a:p>
        </p:txBody>
      </p:sp>
      <p:sp>
        <p:nvSpPr>
          <p:cNvPr id="22" name="Date"/>
          <p:cNvSpPr>
            <a:spLocks noGrp="1"/>
          </p:cNvSpPr>
          <p:nvPr>
            <p:ph type="dt" sz="half" idx="14"/>
          </p:nvPr>
        </p:nvSpPr>
        <p:spPr>
          <a:xfrm>
            <a:off x="609600" y="6362702"/>
            <a:ext cx="1392448" cy="365125"/>
          </a:xfrm>
          <a:prstGeom prst="rect">
            <a:avLst/>
          </a:prstGeom>
        </p:spPr>
        <p:txBody>
          <a:bodyPr vert="horz" lIns="91440" tIns="45720" rIns="91440" bIns="45720" rtlCol="0" anchor="ctr"/>
          <a:lstStyle>
            <a:lvl1pPr algn="l">
              <a:defRPr sz="988" b="1" spc="198" baseline="0">
                <a:solidFill>
                  <a:schemeClr val="accent1"/>
                </a:solidFill>
              </a:defRPr>
            </a:lvl1pPr>
          </a:lstStyle>
          <a:p>
            <a:endParaRPr lang="en-US"/>
          </a:p>
        </p:txBody>
      </p:sp>
      <p:sp>
        <p:nvSpPr>
          <p:cNvPr id="4" name="Content Placeholder 3"/>
          <p:cNvSpPr>
            <a:spLocks noGrp="1"/>
          </p:cNvSpPr>
          <p:nvPr>
            <p:ph sz="half" idx="2" hasCustomPrompt="1"/>
          </p:nvPr>
        </p:nvSpPr>
        <p:spPr>
          <a:xfrm>
            <a:off x="677333" y="1600202"/>
            <a:ext cx="11213630" cy="4589463"/>
          </a:xfrm>
        </p:spPr>
        <p:txBody>
          <a:bodyPr anchor="ctr">
            <a:normAutofit/>
          </a:bodyPr>
          <a:lstStyle>
            <a:lvl1pPr marL="0" indent="0">
              <a:buNone/>
              <a:defRPr sz="3161" baseline="0"/>
            </a:lvl1pPr>
            <a:lvl2pPr marL="391993" indent="0">
              <a:buNone/>
              <a:defRPr/>
            </a:lvl2pPr>
            <a:lvl3pPr marL="732244" indent="0">
              <a:buNone/>
              <a:defRPr/>
            </a:lvl3pPr>
            <a:lvl4pPr marL="1074062" indent="0">
              <a:buNone/>
              <a:defRPr/>
            </a:lvl4pPr>
            <a:lvl5pPr marL="1414312" indent="0">
              <a:buNone/>
              <a:defRPr/>
            </a:lvl5pPr>
          </a:lstStyle>
          <a:p>
            <a:pPr lvl="0"/>
            <a:r>
              <a:rPr lang="en-US"/>
              <a:t>Add text or other object </a:t>
            </a:r>
            <a:br>
              <a:rPr lang="en-US"/>
            </a:br>
            <a:r>
              <a:rPr lang="en-US"/>
              <a:t>by clicking an icon. </a:t>
            </a:r>
          </a:p>
        </p:txBody>
      </p:sp>
      <p:sp>
        <p:nvSpPr>
          <p:cNvPr id="18" name="bluebar"/>
          <p:cNvSpPr/>
          <p:nvPr userDrawn="1"/>
        </p:nvSpPr>
        <p:spPr>
          <a:xfrm>
            <a:off x="0" y="1216660"/>
            <a:ext cx="121920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1" name="Rectangle 20"/>
          <p:cNvSpPr/>
          <p:nvPr userDrawn="1"/>
        </p:nvSpPr>
        <p:spPr>
          <a:xfrm>
            <a:off x="0" y="0"/>
            <a:ext cx="121920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8"/>
          </a:p>
        </p:txBody>
      </p:sp>
      <p:sp>
        <p:nvSpPr>
          <p:cNvPr id="2" name="Title 3"/>
          <p:cNvSpPr>
            <a:spLocks noGrp="1"/>
          </p:cNvSpPr>
          <p:nvPr userDrawn="1">
            <p:ph type="title" hasCustomPrompt="1"/>
          </p:nvPr>
        </p:nvSpPr>
        <p:spPr bwMode="gray">
          <a:xfrm>
            <a:off x="0" y="2"/>
            <a:ext cx="11552296" cy="1210309"/>
          </a:xfrm>
          <a:solidFill>
            <a:schemeClr val="accent1"/>
          </a:solidFill>
          <a:ln>
            <a:noFill/>
          </a:ln>
        </p:spPr>
        <p:txBody>
          <a:bodyPr anchor="ctr">
            <a:normAutofit/>
          </a:bodyPr>
          <a:lstStyle>
            <a:lvl1pPr algn="r">
              <a:defRPr sz="3556">
                <a:solidFill>
                  <a:schemeClr val="bg2"/>
                </a:solidFill>
              </a:defRPr>
            </a:lvl1pPr>
          </a:lstStyle>
          <a:p>
            <a:r>
              <a:rPr lang="en-US"/>
              <a:t>Title - 1 column slide</a:t>
            </a:r>
          </a:p>
        </p:txBody>
      </p:sp>
    </p:spTree>
    <p:extLst>
      <p:ext uri="{BB962C8B-B14F-4D97-AF65-F5344CB8AC3E}">
        <p14:creationId xmlns:p14="http://schemas.microsoft.com/office/powerpoint/2010/main" val="3930370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420909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sp>
        <p:nvSpPr>
          <p:cNvPr id="18" name="Date Placeholder 17"/>
          <p:cNvSpPr>
            <a:spLocks noGrp="1"/>
          </p:cNvSpPr>
          <p:nvPr>
            <p:ph type="dt" sz="half" idx="15"/>
          </p:nvPr>
        </p:nvSpPr>
        <p:spPr>
          <a:xfrm>
            <a:off x="838200" y="6356350"/>
            <a:ext cx="1358590" cy="365125"/>
          </a:xfrm>
          <a:prstGeom prst="rect">
            <a:avLst/>
          </a:prstGeom>
        </p:spPr>
        <p:txBody>
          <a:body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170855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err="1"/>
              <a:t>Firstname</a:t>
            </a:r>
            <a:r>
              <a:rPr lang="en-US" sz="1800"/>
              <a:t> </a:t>
            </a:r>
            <a:r>
              <a:rPr lang="en-US" sz="1800" err="1"/>
              <a:t>Lastname</a:t>
            </a:r>
            <a:r>
              <a:rPr lang="en-US" sz="1800"/>
              <a:t> | Job Title</a:t>
            </a:r>
          </a:p>
          <a:p>
            <a:r>
              <a:rPr lang="en-US" sz="1800"/>
              <a:t>Date</a:t>
            </a:r>
            <a:endParaRPr lang="en-US"/>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endParaRPr lang="en-US"/>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p>
        </p:txBody>
      </p:sp>
    </p:spTree>
    <p:extLst>
      <p:ext uri="{BB962C8B-B14F-4D97-AF65-F5344CB8AC3E}">
        <p14:creationId xmlns:p14="http://schemas.microsoft.com/office/powerpoint/2010/main" val="367624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1822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p:ph type="sldNum" sz="quarter" idx="16"/>
          </p:nvPr>
        </p:nvSpPr>
        <p:spPr bwMode="black">
          <a:xfrm>
            <a:off x="10425426" y="6324600"/>
            <a:ext cx="1462668" cy="365125"/>
          </a:xfrm>
        </p:spPr>
        <p:txBody>
          <a:bodyPr/>
          <a:lstStyle/>
          <a:p>
            <a:fld id="{48F63A3B-78C7-47BE-AE5E-E10140E04643}" type="slidenum">
              <a:rPr lang="en-US" smtClean="0"/>
              <a:pPr/>
              <a:t>‹#›</a:t>
            </a:fld>
            <a:endParaRPr lang="en-US"/>
          </a:p>
        </p:txBody>
      </p:sp>
      <p:sp>
        <p:nvSpPr>
          <p:cNvPr id="2" name="Title 2"/>
          <p:cNvSpPr>
            <a:spLocks noGrp="1"/>
          </p:cNvSpPr>
          <p:nvPr>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774384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1358590" cy="365125"/>
          </a:xfrm>
          <a:prstGeom prst="rect">
            <a:avLst/>
          </a:prstGeom>
        </p:spPr>
        <p:txBody>
          <a:body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870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endParaRPr lang="en-US"/>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416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70081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a:prstGeom prst="rect">
            <a:avLst/>
          </a:prstGeo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84504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84216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33021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01223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679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50872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0233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pPr/>
              <a:t>‹#›</a:t>
            </a:fld>
            <a:endParaRPr lang="en-US"/>
          </a:p>
        </p:txBody>
      </p:sp>
      <p:pic>
        <p:nvPicPr>
          <p:cNvPr id="8"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194930197"/>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3650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err="1"/>
              <a:t>Firstname</a:t>
            </a:r>
            <a:r>
              <a:rPr lang="en-US"/>
              <a:t> </a:t>
            </a:r>
            <a:r>
              <a:rPr lang="en-US" err="1"/>
              <a:t>Lastname</a:t>
            </a:r>
            <a:endParaRPr lang="en-US"/>
          </a:p>
          <a:p>
            <a:pPr lvl="0"/>
            <a:r>
              <a:rPr lang="en-US"/>
              <a:t>Job Title</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818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5018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3499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96886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71321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a:xfrm>
            <a:off x="838200" y="6356350"/>
            <a:ext cx="1358590" cy="365125"/>
          </a:xfrm>
          <a:prstGeom prst="rect">
            <a:avLst/>
          </a:prstGeom>
        </p:spPr>
        <p:txBody>
          <a:bodyPr/>
          <a:lstStyle/>
          <a:p>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5796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a:prstGeom prst="rect">
            <a:avLst/>
          </a:prstGeo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02070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82546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a:t>Click icon to insert screenshot</a:t>
            </a:r>
          </a:p>
        </p:txBody>
      </p:sp>
      <p:sp>
        <p:nvSpPr>
          <p:cNvPr id="8"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79103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pPr/>
              <a:t>‹#›</a:t>
            </a:fld>
            <a:endParaRPr lang="en-US"/>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838383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a:t>Click icon to insert screenshot</a:t>
            </a:r>
          </a:p>
        </p:txBody>
      </p:sp>
      <p:sp>
        <p:nvSpPr>
          <p:cNvPr id="6" name="Date Placeholder 3"/>
          <p:cNvSpPr>
            <a:spLocks noGrp="1"/>
          </p:cNvSpPr>
          <p:nvPr>
            <p:ph type="dt" sz="half" idx="14"/>
          </p:nvPr>
        </p:nvSpPr>
        <p:spPr>
          <a:xfrm>
            <a:off x="838200" y="6356350"/>
            <a:ext cx="1358590" cy="365125"/>
          </a:xfrm>
          <a:prstGeom prst="rect">
            <a:avLst/>
          </a:prstGeo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98784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a:t>Click icon to insert screenshot</a:t>
            </a:r>
          </a:p>
        </p:txBody>
      </p:sp>
      <p:sp>
        <p:nvSpPr>
          <p:cNvPr id="10" name="Date Placeholder 4"/>
          <p:cNvSpPr>
            <a:spLocks noGrp="1"/>
          </p:cNvSpPr>
          <p:nvPr>
            <p:ph type="dt" sz="half" idx="12"/>
          </p:nvPr>
        </p:nvSpPr>
        <p:spPr>
          <a:xfrm>
            <a:off x="838200" y="6356350"/>
            <a:ext cx="1358590" cy="365125"/>
          </a:xfrm>
          <a:prstGeom prst="rect">
            <a:avLst/>
          </a:prstGeom>
        </p:spPr>
        <p:txBody>
          <a:body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05826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a:t>Click icon to insert screenshot</a:t>
            </a:r>
          </a:p>
        </p:txBody>
      </p:sp>
      <p:sp>
        <p:nvSpPr>
          <p:cNvPr id="9" name="Date Placeholder 3"/>
          <p:cNvSpPr>
            <a:spLocks noGrp="1"/>
          </p:cNvSpPr>
          <p:nvPr>
            <p:ph type="dt" sz="half" idx="12"/>
          </p:nvPr>
        </p:nvSpPr>
        <p:spPr>
          <a:xfrm>
            <a:off x="838200" y="6356350"/>
            <a:ext cx="1358590" cy="365125"/>
          </a:xfrm>
          <a:prstGeom prst="rect">
            <a:avLst/>
          </a:prstGeom>
        </p:spPr>
        <p:txBody>
          <a:bodyPr/>
          <a:lstStyle/>
          <a:p>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57679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a:t>Click icon to insert screenshot</a:t>
            </a:r>
          </a:p>
        </p:txBody>
      </p:sp>
      <p:sp>
        <p:nvSpPr>
          <p:cNvPr id="10"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05915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a:t>Click icon to insert screenshot</a:t>
            </a:r>
          </a:p>
        </p:txBody>
      </p:sp>
    </p:spTree>
    <p:extLst>
      <p:ext uri="{BB962C8B-B14F-4D97-AF65-F5344CB8AC3E}">
        <p14:creationId xmlns:p14="http://schemas.microsoft.com/office/powerpoint/2010/main" val="2911422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a:t>Click icon to insert screenshot</a:t>
            </a:r>
          </a:p>
        </p:txBody>
      </p:sp>
      <p:sp>
        <p:nvSpPr>
          <p:cNvPr id="6"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75001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0"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47507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6" name="Date Placeholder 4"/>
          <p:cNvSpPr>
            <a:spLocks noGrp="1"/>
          </p:cNvSpPr>
          <p:nvPr>
            <p:ph type="dt" sz="half" idx="11"/>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0185537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a:t>Click to edit title</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809988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a:t>Third Point</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321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504401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a:t>Quote or </a:t>
            </a:r>
            <a:br>
              <a:rPr lang="en-US"/>
            </a:br>
            <a:r>
              <a:rPr lang="en-US"/>
              <a:t>Statement</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75749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15334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a:t>Make a secondary statement here.</a:t>
            </a:r>
          </a:p>
        </p:txBody>
      </p:sp>
      <p:sp>
        <p:nvSpPr>
          <p:cNvPr id="3" name="Date Placeholder 2"/>
          <p:cNvSpPr>
            <a:spLocks noGrp="1"/>
          </p:cNvSpPr>
          <p:nvPr>
            <p:ph type="dt" sz="half" idx="10"/>
          </p:nvPr>
        </p:nvSpPr>
        <p:spPr>
          <a:xfrm>
            <a:off x="838200" y="6356350"/>
            <a:ext cx="1358590" cy="365125"/>
          </a:xfrm>
          <a:prstGeom prst="rect">
            <a:avLst/>
          </a:prstGeom>
        </p:spPr>
        <p:txBody>
          <a:body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2"/>
                </a:solidFill>
              </a:defRPr>
            </a:lvl1pPr>
          </a:lstStyle>
          <a:p>
            <a:endParaRPr lang="en-US"/>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0889369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64911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0899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2</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97188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bg1"/>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34868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2"/>
          <p:cNvSpPr>
            <a:spLocks noGrp="1"/>
          </p:cNvSpPr>
          <p:nvPr>
            <p:ph type="dt" sz="half" idx="10"/>
          </p:nvPr>
        </p:nvSpPr>
        <p:spPr>
          <a:xfrm>
            <a:off x="838200" y="6356350"/>
            <a:ext cx="1358590" cy="365125"/>
          </a:xfrm>
          <a:prstGeom prst="rect">
            <a:avLst/>
          </a:prstGeom>
        </p:spPr>
        <p:txBody>
          <a:bodyPr/>
          <a:lstStyle>
            <a:lvl1pPr>
              <a:defRPr>
                <a:solidFill>
                  <a:schemeClr val="tx2"/>
                </a:solidFill>
              </a:defRPr>
            </a:lvl1pPr>
          </a:lstStyle>
          <a:p>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1"/>
                </a:solidFill>
              </a:defRPr>
            </a:lvl1pPr>
          </a:lstStyle>
          <a:p>
            <a:endParaRPr lang="en-US">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148465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Subtitle…</a:t>
            </a:r>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a:t>Title…</a:t>
            </a:r>
          </a:p>
        </p:txBody>
      </p:sp>
      <p:sp>
        <p:nvSpPr>
          <p:cNvPr id="2" name="Date Placeholder 1"/>
          <p:cNvSpPr>
            <a:spLocks noGrp="1"/>
          </p:cNvSpPr>
          <p:nvPr>
            <p:ph type="dt" sz="half" idx="10"/>
          </p:nvPr>
        </p:nvSpPr>
        <p:spPr>
          <a:xfrm>
            <a:off x="838200" y="6356350"/>
            <a:ext cx="1358590" cy="365125"/>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a:t>CLICK TO EDIT PROGRAM NAME</a:t>
            </a:r>
          </a:p>
        </p:txBody>
      </p:sp>
    </p:spTree>
    <p:extLst>
      <p:ext uri="{BB962C8B-B14F-4D97-AF65-F5344CB8AC3E}">
        <p14:creationId xmlns:p14="http://schemas.microsoft.com/office/powerpoint/2010/main" val="36295390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a:t>Slide headline</a:t>
            </a:r>
          </a:p>
        </p:txBody>
      </p:sp>
      <p:sp>
        <p:nvSpPr>
          <p:cNvPr id="2" name="Date Placeholder 1"/>
          <p:cNvSpPr>
            <a:spLocks noGrp="1"/>
          </p:cNvSpPr>
          <p:nvPr>
            <p:ph type="dt" sz="half" idx="10"/>
          </p:nvPr>
        </p:nvSpPr>
        <p:spPr>
          <a:xfrm>
            <a:off x="838200" y="6356350"/>
            <a:ext cx="1358590" cy="365125"/>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a:t>First level list</a:t>
            </a:r>
          </a:p>
          <a:p>
            <a:pPr lvl="1"/>
            <a:r>
              <a:rPr lang="en-US"/>
              <a:t>Second level list</a:t>
            </a:r>
          </a:p>
          <a:p>
            <a:pPr lvl="2"/>
            <a:r>
              <a:rPr lang="en-US"/>
              <a:t>Third level list</a:t>
            </a:r>
          </a:p>
          <a:p>
            <a:pPr lvl="3"/>
            <a:r>
              <a:rPr lang="en-US"/>
              <a:t>Fourth Level list</a:t>
            </a:r>
          </a:p>
          <a:p>
            <a:pPr lvl="4"/>
            <a:r>
              <a:rPr lang="en-US"/>
              <a:t>Fifth level list</a:t>
            </a:r>
          </a:p>
        </p:txBody>
      </p:sp>
    </p:spTree>
    <p:extLst>
      <p:ext uri="{BB962C8B-B14F-4D97-AF65-F5344CB8AC3E}">
        <p14:creationId xmlns:p14="http://schemas.microsoft.com/office/powerpoint/2010/main" val="496912854"/>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pPr/>
              <a:t>‹#›</a:t>
            </a:fld>
            <a:endParaRPr lang="en-US"/>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574618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200"/>
              </a:lnSpc>
              <a:defRPr sz="3000" b="1" baseline="0">
                <a:effectLst/>
              </a:defRPr>
            </a:lvl1pPr>
          </a:lstStyle>
          <a:p>
            <a:r>
              <a:rPr lang="en-US"/>
              <a:t>Headline – Myriad Pro, Bold, Shadow, 32pt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rgbClr val="000000"/>
                </a:solidFill>
              </a:defRPr>
            </a:lvl1pPr>
            <a:lvl2pPr>
              <a:buClr>
                <a:schemeClr val="tx1"/>
              </a:buClr>
              <a:buSzPct val="100000"/>
              <a:buFont typeface="Wingdings" pitchFamily="2" charset="2"/>
              <a:buChar char="§"/>
              <a:defRPr sz="2000">
                <a:solidFill>
                  <a:srgbClr val="000000"/>
                </a:solidFill>
              </a:defRPr>
            </a:lvl2pPr>
            <a:lvl3pPr>
              <a:buClr>
                <a:schemeClr val="tx1"/>
              </a:buClr>
              <a:buSzPct val="100000"/>
              <a:buFont typeface="Arial" pitchFamily="34" charset="0"/>
              <a:buChar char="•"/>
              <a:defRPr sz="1800">
                <a:solidFill>
                  <a:srgbClr val="000000"/>
                </a:solidFill>
              </a:defRPr>
            </a:lvl3pPr>
            <a:lvl4pPr>
              <a:buClr>
                <a:schemeClr val="tx1"/>
              </a:buClr>
              <a:buSzPct val="70000"/>
              <a:buFont typeface="Courier New" pitchFamily="49" charset="0"/>
              <a:buChar char="o"/>
              <a:defRPr sz="1800" baseline="0">
                <a:solidFill>
                  <a:srgbClr val="000000"/>
                </a:solidFill>
              </a:defRPr>
            </a:lvl4pPr>
            <a:lvl5pPr>
              <a:buClr>
                <a:schemeClr val="tx1"/>
              </a:buClr>
              <a:buSzPct val="70000"/>
              <a:buFont typeface="Arial" pitchFamily="34" charset="0"/>
              <a:buChar char="•"/>
              <a:defRPr sz="1800">
                <a:solidFill>
                  <a:srgbClr val="000000"/>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609600" y="5943600"/>
            <a:ext cx="10972800" cy="457200"/>
          </a:xfrm>
          <a:prstGeom prst="rect">
            <a:avLst/>
          </a:prstGeom>
        </p:spPr>
        <p:txBody>
          <a:bodyPr anchor="b"/>
          <a:lstStyle>
            <a:lvl1pPr marL="403225" indent="-403225">
              <a:buNone/>
              <a:defRPr sz="1100">
                <a:solidFill>
                  <a:schemeClr val="tx1"/>
                </a:solidFill>
              </a:defRPr>
            </a:lvl1pPr>
          </a:lstStyle>
          <a:p>
            <a:r>
              <a:rPr lang="en-US"/>
              <a:t>* Citations, references, and credits – Myriad Pro, 11pt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07824" y="5992033"/>
            <a:ext cx="1865376" cy="819912"/>
          </a:xfrm>
          <a:prstGeom prst="rect">
            <a:avLst/>
          </a:prstGeom>
        </p:spPr>
      </p:pic>
    </p:spTree>
    <p:extLst>
      <p:ext uri="{BB962C8B-B14F-4D97-AF65-F5344CB8AC3E}">
        <p14:creationId xmlns:p14="http://schemas.microsoft.com/office/powerpoint/2010/main" val="419021206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a:t>First level list</a:t>
            </a:r>
          </a:p>
          <a:p>
            <a:pPr lvl="1"/>
            <a:r>
              <a:rPr lang="en-US"/>
              <a:t>Second level list</a:t>
            </a:r>
          </a:p>
          <a:p>
            <a:pPr lvl="2"/>
            <a:r>
              <a:rPr lang="en-US"/>
              <a:t>Third </a:t>
            </a:r>
            <a:r>
              <a:rPr lang="en-US" err="1"/>
              <a:t>levellist</a:t>
            </a:r>
            <a:endParaRPr lang="en-US"/>
          </a:p>
        </p:txBody>
      </p:sp>
      <p:sp>
        <p:nvSpPr>
          <p:cNvPr id="2" name="Date Placeholder 1"/>
          <p:cNvSpPr>
            <a:spLocks noGrp="1"/>
          </p:cNvSpPr>
          <p:nvPr>
            <p:ph type="dt" sz="half" idx="10"/>
          </p:nvPr>
        </p:nvSpPr>
        <p:spPr>
          <a:xfrm>
            <a:off x="838200" y="6356350"/>
            <a:ext cx="1358590" cy="365125"/>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a:t>First level list</a:t>
            </a:r>
          </a:p>
          <a:p>
            <a:pPr lvl="1"/>
            <a:r>
              <a:rPr lang="en-US"/>
              <a:t>Second level list</a:t>
            </a:r>
          </a:p>
          <a:p>
            <a:pPr lvl="2"/>
            <a:r>
              <a:rPr lang="en-US"/>
              <a:t>Third </a:t>
            </a:r>
            <a:r>
              <a:rPr lang="en-US" err="1"/>
              <a:t>levellist</a:t>
            </a:r>
            <a:endParaRPr lang="en-US"/>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a:t>Slide headline</a:t>
            </a:r>
          </a:p>
        </p:txBody>
      </p:sp>
    </p:spTree>
    <p:extLst>
      <p:ext uri="{BB962C8B-B14F-4D97-AF65-F5344CB8AC3E}">
        <p14:creationId xmlns:p14="http://schemas.microsoft.com/office/powerpoint/2010/main" val="3778036505"/>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838200" y="6356350"/>
            <a:ext cx="1358590" cy="365125"/>
          </a:xfrm>
          <a:prstGeom prst="rect">
            <a:avLst/>
          </a:prstGeom>
        </p:spPr>
        <p:txBody>
          <a:bodyPr/>
          <a:lstStyle/>
          <a:p>
            <a:endParaRPr lang="en-US"/>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a:t>Caption</a:t>
            </a:r>
          </a:p>
        </p:txBody>
      </p:sp>
    </p:spTree>
    <p:extLst>
      <p:ext uri="{BB962C8B-B14F-4D97-AF65-F5344CB8AC3E}">
        <p14:creationId xmlns:p14="http://schemas.microsoft.com/office/powerpoint/2010/main" val="2927594699"/>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a:t>Slide headline</a:t>
            </a:r>
          </a:p>
        </p:txBody>
      </p:sp>
      <p:sp>
        <p:nvSpPr>
          <p:cNvPr id="2" name="Date Placeholder 1"/>
          <p:cNvSpPr>
            <a:spLocks noGrp="1"/>
          </p:cNvSpPr>
          <p:nvPr>
            <p:ph type="dt" sz="half" idx="10"/>
          </p:nvPr>
        </p:nvSpPr>
        <p:spPr>
          <a:xfrm>
            <a:off x="838200" y="6356350"/>
            <a:ext cx="1358590" cy="365125"/>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a:t>First level list</a:t>
            </a:r>
          </a:p>
          <a:p>
            <a:pPr lvl="1"/>
            <a:r>
              <a:rPr lang="en-US"/>
              <a:t>Second level list</a:t>
            </a:r>
          </a:p>
          <a:p>
            <a:pPr lvl="2"/>
            <a:r>
              <a:rPr lang="en-US"/>
              <a:t>Third level list</a:t>
            </a:r>
          </a:p>
          <a:p>
            <a:pPr lvl="3"/>
            <a:r>
              <a:rPr lang="en-US"/>
              <a:t>Fourth Level list</a:t>
            </a:r>
          </a:p>
          <a:p>
            <a:pPr lvl="4"/>
            <a:r>
              <a:rPr lang="en-US"/>
              <a:t>Fifth level list</a:t>
            </a:r>
          </a:p>
        </p:txBody>
      </p:sp>
      <p:pic>
        <p:nvPicPr>
          <p:cNvPr id="8" name="Picture 7"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1630274722"/>
      </p:ext>
    </p:extLst>
  </p:cSld>
  <p:clrMapOvr>
    <a:masterClrMapping/>
  </p:clrMapOvr>
  <p:extLst>
    <p:ext uri="{DCECCB84-F9BA-43D5-87BE-67443E8EF086}">
      <p15:sldGuideLst xmlns:p15="http://schemas.microsoft.com/office/powerpoint/2012/main">
        <p15:guide id="1" pos="1152" userDrawn="1">
          <p15:clr>
            <a:srgbClr val="FBAE40"/>
          </p15:clr>
        </p15:guide>
        <p15:guide id="2" pos="6528" userDrawn="1">
          <p15:clr>
            <a:srgbClr val="FBAE40"/>
          </p15:clr>
        </p15:guide>
        <p15:guide id="3" orient="horz" pos="1296"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a:t>First level list</a:t>
            </a:r>
          </a:p>
          <a:p>
            <a:pPr lvl="1"/>
            <a:r>
              <a:rPr lang="en-US"/>
              <a:t>Second level list</a:t>
            </a:r>
          </a:p>
          <a:p>
            <a:pPr lvl="2"/>
            <a:r>
              <a:rPr lang="en-US"/>
              <a:t>Third </a:t>
            </a:r>
            <a:r>
              <a:rPr lang="en-US" err="1"/>
              <a:t>levellist</a:t>
            </a:r>
            <a:endParaRPr lang="en-US"/>
          </a:p>
        </p:txBody>
      </p:sp>
      <p:sp>
        <p:nvSpPr>
          <p:cNvPr id="2" name="Date Placeholder 1"/>
          <p:cNvSpPr>
            <a:spLocks noGrp="1"/>
          </p:cNvSpPr>
          <p:nvPr>
            <p:ph type="dt" sz="half" idx="10"/>
          </p:nvPr>
        </p:nvSpPr>
        <p:spPr>
          <a:xfrm>
            <a:off x="838200" y="6356350"/>
            <a:ext cx="1358590" cy="365125"/>
          </a:xfrm>
          <a:prstGeom prst="rect">
            <a:avLst/>
          </a:prstGeom>
        </p:spPr>
        <p:txBody>
          <a:bodyPr/>
          <a:lstStyle/>
          <a:p>
            <a:endParaRPr lang="en-US"/>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a:t>First level list</a:t>
            </a:r>
          </a:p>
          <a:p>
            <a:pPr lvl="1"/>
            <a:r>
              <a:rPr lang="en-US"/>
              <a:t>Second level list</a:t>
            </a:r>
          </a:p>
          <a:p>
            <a:pPr lvl="2"/>
            <a:r>
              <a:rPr lang="en-US"/>
              <a:t>Third </a:t>
            </a:r>
            <a:r>
              <a:rPr lang="en-US" err="1"/>
              <a:t>levellist</a:t>
            </a:r>
            <a:endParaRPr lang="en-US"/>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a:t>Slide headline</a:t>
            </a:r>
          </a:p>
        </p:txBody>
      </p:sp>
      <p:pic>
        <p:nvPicPr>
          <p:cNvPr id="7" name="Picture 6"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3618029749"/>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icture and caption">
    <p:spTree>
      <p:nvGrpSpPr>
        <p:cNvPr id="1" name=""/>
        <p:cNvGrpSpPr/>
        <p:nvPr/>
      </p:nvGrpSpPr>
      <p:grpSpPr>
        <a:xfrm>
          <a:off x="0" y="0"/>
          <a:ext cx="0" cy="0"/>
          <a:chOff x="0" y="0"/>
          <a:chExt cx="0" cy="0"/>
        </a:xfrm>
      </p:grpSpPr>
      <p:sp>
        <p:nvSpPr>
          <p:cNvPr id="2" name="Date Placeholder 1"/>
          <p:cNvSpPr>
            <a:spLocks noGrp="1"/>
          </p:cNvSpPr>
          <p:nvPr>
            <p:ph type="dt" sz="half" idx="11"/>
          </p:nvPr>
        </p:nvSpPr>
        <p:spPr>
          <a:xfrm>
            <a:off x="838200" y="6356350"/>
            <a:ext cx="1358590" cy="365125"/>
          </a:xfrm>
          <a:prstGeom prst="rect">
            <a:avLst/>
          </a:prstGeom>
        </p:spPr>
        <p:txBody>
          <a:bodyPr/>
          <a:lstStyle/>
          <a:p>
            <a:endParaRPr lang="en-US"/>
          </a:p>
        </p:txBody>
      </p:sp>
      <p:sp>
        <p:nvSpPr>
          <p:cNvPr id="3" name="Slide Number Placeholder 2"/>
          <p:cNvSpPr>
            <a:spLocks noGrp="1"/>
          </p:cNvSpPr>
          <p:nvPr>
            <p:ph type="sldNum" sz="quarter" idx="12"/>
          </p:nvPr>
        </p:nvSpPr>
        <p:spPr/>
        <p:txBody>
          <a:bodyPr/>
          <a:lstStyle/>
          <a:p>
            <a:fld id="{50B26D62-EBDC-4CB4-84B4-338D23F7DACE}" type="slidenum">
              <a:rPr lang="en-US" smtClean="0"/>
              <a:t>‹#›</a:t>
            </a:fld>
            <a:endParaRPr lang="en-US"/>
          </a:p>
        </p:txBody>
      </p:sp>
      <p:sp>
        <p:nvSpPr>
          <p:cNvPr id="7" name="Picture Placeholder 8"/>
          <p:cNvSpPr>
            <a:spLocks noGrp="1"/>
          </p:cNvSpPr>
          <p:nvPr>
            <p:ph type="pic" sz="quarter" idx="13" hasCustomPrompt="1"/>
          </p:nvPr>
        </p:nvSpPr>
        <p:spPr>
          <a:xfrm>
            <a:off x="0" y="0"/>
            <a:ext cx="12192000" cy="4800600"/>
          </a:xfrm>
        </p:spPr>
        <p:txBody>
          <a:bodyPr anchor="ctr"/>
          <a:lstStyle>
            <a:lvl1pPr marL="0" indent="0" algn="ctr">
              <a:buNone/>
              <a:defRPr/>
            </a:lvl1pPr>
          </a:lstStyle>
          <a:p>
            <a:r>
              <a:rPr lang="en-US"/>
              <a:t>Image</a:t>
            </a:r>
          </a:p>
        </p:txBody>
      </p:sp>
      <p:sp>
        <p:nvSpPr>
          <p:cNvPr id="8" name="Title 1"/>
          <p:cNvSpPr>
            <a:spLocks noGrp="1"/>
          </p:cNvSpPr>
          <p:nvPr>
            <p:ph type="title" hasCustomPrompt="1"/>
          </p:nvPr>
        </p:nvSpPr>
        <p:spPr>
          <a:xfrm>
            <a:off x="609600" y="4800600"/>
            <a:ext cx="10972800" cy="1143000"/>
          </a:xfrm>
        </p:spPr>
        <p:txBody>
          <a:bodyPr anchor="t"/>
          <a:lstStyle>
            <a:lvl1pPr>
              <a:defRPr sz="3000"/>
            </a:lvl1pPr>
          </a:lstStyle>
          <a:p>
            <a:r>
              <a:rPr lang="en-US"/>
              <a:t>Caption</a:t>
            </a:r>
          </a:p>
        </p:txBody>
      </p:sp>
      <p:pic>
        <p:nvPicPr>
          <p:cNvPr id="6" name="Picture 5" descr="logo 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49930"/>
            <a:ext cx="1021976" cy="450872"/>
          </a:xfrm>
          <a:prstGeom prst="rect">
            <a:avLst/>
          </a:prstGeom>
        </p:spPr>
      </p:pic>
    </p:spTree>
    <p:extLst>
      <p:ext uri="{BB962C8B-B14F-4D97-AF65-F5344CB8AC3E}">
        <p14:creationId xmlns:p14="http://schemas.microsoft.com/office/powerpoint/2010/main" val="796740672"/>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pPr/>
              <a:t>‹#›</a:t>
            </a:fld>
            <a:endParaRPr lang="en-US"/>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9518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l / 2 row">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pPr/>
              <a:t>‹#›</a:t>
            </a:fld>
            <a:endParaRPr lang="en-US"/>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33132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pPr/>
              <a:t>‹#›</a:t>
            </a:fld>
            <a:endParaRPr lang="en-US"/>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7336538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44569567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729" r:id="rId17"/>
    <p:sldLayoutId id="2147483731" r:id="rId18"/>
    <p:sldLayoutId id="2147483732"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 id="2147483773" r:id="rId53"/>
    <p:sldLayoutId id="2147483774" r:id="rId54"/>
    <p:sldLayoutId id="2147483775" r:id="rId55"/>
    <p:sldLayoutId id="2147483776" r:id="rId56"/>
    <p:sldLayoutId id="2147483777" r:id="rId57"/>
    <p:sldLayoutId id="2147483721" r:id="rId58"/>
    <p:sldLayoutId id="2147483722" r:id="rId59"/>
    <p:sldLayoutId id="2147483724" r:id="rId60"/>
    <p:sldLayoutId id="2147483653" r:id="rId61"/>
    <p:sldLayoutId id="2147483652" r:id="rId62"/>
    <p:sldLayoutId id="2147483657" r:id="rId63"/>
    <p:sldLayoutId id="2147483658" r:id="rId64"/>
    <p:sldLayoutId id="2147483659" r:id="rId6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cdc.gov/mmwr/volumes/69/wr/mm6950a6.htm?s_cid=mm6950a6_w"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www.cdc.gov/std/tg2015/gonorrhea.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BD419-1B71-427E-8D83-AA30CA3F48C5}"/>
              </a:ext>
            </a:extLst>
          </p:cNvPr>
          <p:cNvSpPr>
            <a:spLocks noGrp="1"/>
          </p:cNvSpPr>
          <p:nvPr>
            <p:ph type="ctrTitle"/>
          </p:nvPr>
        </p:nvSpPr>
        <p:spPr/>
        <p:txBody>
          <a:bodyPr/>
          <a:lstStyle/>
          <a:p>
            <a:r>
              <a:rPr lang="en-US" dirty="0"/>
              <a:t>2021 Marks the 40</a:t>
            </a:r>
            <a:r>
              <a:rPr lang="en-US" baseline="30000" dirty="0"/>
              <a:t>th</a:t>
            </a:r>
            <a:r>
              <a:rPr lang="en-US" dirty="0"/>
              <a:t> Anniversary of AIDS Discovery</a:t>
            </a:r>
          </a:p>
        </p:txBody>
      </p:sp>
      <p:pic>
        <p:nvPicPr>
          <p:cNvPr id="6" name="Picture 67" descr="40 year anniversary of AIDS discovery &quot;it's time to end the HIV epidemic&quot; graphic">
            <a:extLst>
              <a:ext uri="{FF2B5EF4-FFF2-40B4-BE49-F238E27FC236}">
                <a16:creationId xmlns:a16="http://schemas.microsoft.com/office/drawing/2014/main" id="{A898A3B1-769B-4CCC-9B22-45FE10C47BF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6145" r="6145"/>
          <a:stretch>
            <a:fillRect/>
          </a:stretch>
        </p:blipFill>
        <p:spPr bwMode="auto">
          <a:xfrm>
            <a:off x="0" y="0"/>
            <a:ext cx="121920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461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200" dirty="0">
                <a:solidFill>
                  <a:schemeClr val="bg1"/>
                </a:solidFill>
                <a:latin typeface="+mj-lt"/>
              </a:rPr>
              <a:t>Primary &amp; Secondary Syphilis Rates by Gender</a:t>
            </a:r>
            <a:br>
              <a:rPr lang="en-US" altLang="en-US" sz="3200" dirty="0">
                <a:solidFill>
                  <a:schemeClr val="bg1"/>
                </a:solidFill>
                <a:latin typeface="+mj-lt"/>
              </a:rPr>
            </a:br>
            <a:r>
              <a:rPr lang="en-US" altLang="en-US" sz="3200" dirty="0">
                <a:solidFill>
                  <a:schemeClr val="bg1"/>
                </a:solidFill>
                <a:latin typeface="+mj-lt"/>
              </a:rPr>
              <a:t>Minnesota, 2010-2020</a:t>
            </a:r>
          </a:p>
        </p:txBody>
      </p:sp>
      <p:pic>
        <p:nvPicPr>
          <p:cNvPr id="7" name="Picture 6" descr="Primary and secondary syphilis rates by gender line chart from 2010-2020">
            <a:extLst>
              <a:ext uri="{FF2B5EF4-FFF2-40B4-BE49-F238E27FC236}">
                <a16:creationId xmlns:a16="http://schemas.microsoft.com/office/drawing/2014/main" id="{8F2BF716-4B17-47E1-8ECE-4574B832D6C6}"/>
              </a:ext>
            </a:extLst>
          </p:cNvPr>
          <p:cNvPicPr>
            <a:picLocks noChangeAspect="1"/>
          </p:cNvPicPr>
          <p:nvPr/>
        </p:nvPicPr>
        <p:blipFill>
          <a:blip r:embed="rId3"/>
          <a:stretch>
            <a:fillRect/>
          </a:stretch>
        </p:blipFill>
        <p:spPr>
          <a:xfrm>
            <a:off x="926829" y="1598046"/>
            <a:ext cx="10338341" cy="4267424"/>
          </a:xfrm>
          <a:prstGeom prst="rect">
            <a:avLst/>
          </a:prstGeom>
        </p:spPr>
      </p:pic>
      <p:sp>
        <p:nvSpPr>
          <p:cNvPr id="3" name="Slide Number Placeholder 2">
            <a:extLst>
              <a:ext uri="{FF2B5EF4-FFF2-40B4-BE49-F238E27FC236}">
                <a16:creationId xmlns:a16="http://schemas.microsoft.com/office/drawing/2014/main" id="{7061FB0D-7F1B-4B74-B744-77DA6BA1A9D7}"/>
              </a:ext>
            </a:extLst>
          </p:cNvPr>
          <p:cNvSpPr>
            <a:spLocks noGrp="1"/>
          </p:cNvSpPr>
          <p:nvPr>
            <p:ph type="sldNum" sz="quarter" idx="12"/>
          </p:nvPr>
        </p:nvSpPr>
        <p:spPr/>
        <p:txBody>
          <a:bodyPr/>
          <a:lstStyle/>
          <a:p>
            <a:fld id="{48F63A3B-78C7-47BE-AE5E-E10140E04643}" type="slidenum">
              <a:rPr lang="en-US" smtClean="0"/>
              <a:pPr/>
              <a:t>10</a:t>
            </a:fld>
            <a:endParaRPr lang="en-US"/>
          </a:p>
        </p:txBody>
      </p:sp>
    </p:spTree>
  </p:cSld>
  <p:clrMapOvr>
    <a:masterClrMapping/>
  </p:clrMapOvr>
  <p:transition advTm="20283"/>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n-US" altLang="en-US" sz="3200"/>
              <a:t>Age-Specific Primary &amp; Secondary Syphilis Rates by Gender, Minnesota, 2020</a:t>
            </a:r>
            <a:endParaRPr lang="en-US" altLang="en-US" sz="3200" dirty="0"/>
          </a:p>
        </p:txBody>
      </p:sp>
      <p:pic>
        <p:nvPicPr>
          <p:cNvPr id="16" name="Content Placeholder 10" descr="age-specific primary and secondary syphilis rates bar chart by gender MN 2020 with highest among males from 20-39">
            <a:extLst>
              <a:ext uri="{FF2B5EF4-FFF2-40B4-BE49-F238E27FC236}">
                <a16:creationId xmlns:a16="http://schemas.microsoft.com/office/drawing/2014/main" id="{59AC16C8-EC2F-40C0-B247-8BB38D38457A}"/>
              </a:ext>
            </a:extLst>
          </p:cNvPr>
          <p:cNvPicPr>
            <a:picLocks noChangeAspect="1"/>
          </p:cNvPicPr>
          <p:nvPr/>
        </p:nvPicPr>
        <p:blipFill>
          <a:blip r:embed="rId3"/>
          <a:stretch>
            <a:fillRect/>
          </a:stretch>
        </p:blipFill>
        <p:spPr bwMode="gray">
          <a:xfrm>
            <a:off x="1613842" y="2047343"/>
            <a:ext cx="9250066" cy="3810532"/>
          </a:xfrm>
          <a:prstGeom prst="rect">
            <a:avLst/>
          </a:prstGeom>
          <a:noFill/>
        </p:spPr>
      </p:pic>
      <p:sp>
        <p:nvSpPr>
          <p:cNvPr id="2" name="Slide Number Placeholder 1">
            <a:extLst>
              <a:ext uri="{FF2B5EF4-FFF2-40B4-BE49-F238E27FC236}">
                <a16:creationId xmlns:a16="http://schemas.microsoft.com/office/drawing/2014/main" id="{F530A56F-64BA-4F8B-A573-2C7DE6DEDAA0}"/>
              </a:ext>
            </a:extLst>
          </p:cNvPr>
          <p:cNvSpPr>
            <a:spLocks noGrp="1"/>
          </p:cNvSpPr>
          <p:nvPr>
            <p:ph type="sldNum" sz="quarter" idx="12"/>
          </p:nvPr>
        </p:nvSpPr>
        <p:spPr/>
        <p:txBody>
          <a:bodyPr/>
          <a:lstStyle/>
          <a:p>
            <a:fld id="{48F63A3B-78C7-47BE-AE5E-E10140E04643}"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5476"/>
    </mc:Choice>
    <mc:Fallback xmlns="">
      <p:transition spd="slow" advTm="3547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a:solidFill>
                  <a:schemeClr val="bg1"/>
                </a:solidFill>
                <a:latin typeface="+mj-lt"/>
              </a:rPr>
              <a:t>Primary &amp; Secondary Syphilis Cases by Race</a:t>
            </a:r>
            <a:br>
              <a:rPr lang="en-US" altLang="en-US" sz="2900">
                <a:solidFill>
                  <a:schemeClr val="bg1"/>
                </a:solidFill>
                <a:latin typeface="+mj-lt"/>
              </a:rPr>
            </a:br>
            <a:r>
              <a:rPr lang="en-US" altLang="en-US" sz="2900">
                <a:solidFill>
                  <a:schemeClr val="bg1"/>
                </a:solidFill>
                <a:latin typeface="+mj-lt"/>
              </a:rPr>
              <a:t>Minnesota, 2020</a:t>
            </a:r>
            <a:endParaRPr lang="en-US" altLang="en-US" sz="2900" dirty="0">
              <a:solidFill>
                <a:schemeClr val="bg1"/>
              </a:solidFill>
              <a:latin typeface="+mj-lt"/>
            </a:endParaRPr>
          </a:p>
        </p:txBody>
      </p:sp>
      <p:pic>
        <p:nvPicPr>
          <p:cNvPr id="5" name="Picture 4" descr="Primary and secondary syphilis cases pie chart by race with 49% among white, Non-Hispanic identified ">
            <a:extLst>
              <a:ext uri="{FF2B5EF4-FFF2-40B4-BE49-F238E27FC236}">
                <a16:creationId xmlns:a16="http://schemas.microsoft.com/office/drawing/2014/main" id="{FF2D5664-6ECA-495C-88AB-54AF3C64C062}"/>
              </a:ext>
            </a:extLst>
          </p:cNvPr>
          <p:cNvPicPr>
            <a:picLocks noChangeAspect="1"/>
          </p:cNvPicPr>
          <p:nvPr/>
        </p:nvPicPr>
        <p:blipFill>
          <a:blip r:embed="rId3"/>
          <a:stretch>
            <a:fillRect/>
          </a:stretch>
        </p:blipFill>
        <p:spPr>
          <a:xfrm>
            <a:off x="2320611" y="1439589"/>
            <a:ext cx="7761344" cy="4885011"/>
          </a:xfrm>
          <a:prstGeom prst="rect">
            <a:avLst/>
          </a:prstGeom>
        </p:spPr>
      </p:pic>
      <p:sp>
        <p:nvSpPr>
          <p:cNvPr id="3" name="Slide Number Placeholder 2">
            <a:extLst>
              <a:ext uri="{FF2B5EF4-FFF2-40B4-BE49-F238E27FC236}">
                <a16:creationId xmlns:a16="http://schemas.microsoft.com/office/drawing/2014/main" id="{AA9B21BB-1D0E-451A-A04C-40601A3AA4B9}"/>
              </a:ext>
            </a:extLst>
          </p:cNvPr>
          <p:cNvSpPr>
            <a:spLocks noGrp="1"/>
          </p:cNvSpPr>
          <p:nvPr>
            <p:ph type="sldNum" sz="quarter" idx="12"/>
          </p:nvPr>
        </p:nvSpPr>
        <p:spPr/>
        <p:txBody>
          <a:bodyPr/>
          <a:lstStyle/>
          <a:p>
            <a:fld id="{48F63A3B-78C7-47BE-AE5E-E10140E04643}" type="slidenum">
              <a:rPr lang="en-US" smtClean="0"/>
              <a:pPr/>
              <a:t>12</a:t>
            </a:fld>
            <a:endParaRPr lang="en-US"/>
          </a:p>
        </p:txBody>
      </p:sp>
    </p:spTree>
  </p:cSld>
  <p:clrMapOvr>
    <a:masterClrMapping/>
  </p:clrMapOvr>
  <p:transition advTm="2545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200">
                <a:solidFill>
                  <a:schemeClr val="bg1"/>
                </a:solidFill>
                <a:latin typeface="+mj-lt"/>
              </a:rPr>
              <a:t>Primary &amp; Secondary Syphilis Rates by Race/Ethnicity</a:t>
            </a:r>
            <a:br>
              <a:rPr lang="en-US" altLang="en-US" sz="3200">
                <a:solidFill>
                  <a:schemeClr val="bg1"/>
                </a:solidFill>
                <a:latin typeface="+mj-lt"/>
              </a:rPr>
            </a:br>
            <a:r>
              <a:rPr lang="en-US" altLang="en-US" sz="3200">
                <a:solidFill>
                  <a:schemeClr val="bg1"/>
                </a:solidFill>
                <a:latin typeface="+mj-lt"/>
              </a:rPr>
              <a:t>Minnesota, 2010-2020</a:t>
            </a:r>
            <a:endParaRPr lang="en-US" altLang="en-US" sz="3200" baseline="30000" dirty="0">
              <a:solidFill>
                <a:schemeClr val="bg1"/>
              </a:solidFill>
              <a:latin typeface="+mj-lt"/>
            </a:endParaRPr>
          </a:p>
        </p:txBody>
      </p:sp>
      <p:pic>
        <p:nvPicPr>
          <p:cNvPr id="10" name="Picture 9" descr="Primary and Secondary Syphilis rates by race/ethnicity line graph showing highest rates among Hispanic identifying peopl">
            <a:extLst>
              <a:ext uri="{FF2B5EF4-FFF2-40B4-BE49-F238E27FC236}">
                <a16:creationId xmlns:a16="http://schemas.microsoft.com/office/drawing/2014/main" id="{88900CE0-AC25-4960-B405-645030C2D0EC}"/>
              </a:ext>
            </a:extLst>
          </p:cNvPr>
          <p:cNvPicPr>
            <a:picLocks noChangeAspect="1"/>
          </p:cNvPicPr>
          <p:nvPr/>
        </p:nvPicPr>
        <p:blipFill>
          <a:blip r:embed="rId3"/>
          <a:stretch>
            <a:fillRect/>
          </a:stretch>
        </p:blipFill>
        <p:spPr>
          <a:xfrm>
            <a:off x="877099" y="1807017"/>
            <a:ext cx="10133001" cy="4422619"/>
          </a:xfrm>
          <a:prstGeom prst="rect">
            <a:avLst/>
          </a:prstGeom>
        </p:spPr>
      </p:pic>
      <p:sp>
        <p:nvSpPr>
          <p:cNvPr id="3" name="Slide Number Placeholder 2">
            <a:extLst>
              <a:ext uri="{FF2B5EF4-FFF2-40B4-BE49-F238E27FC236}">
                <a16:creationId xmlns:a16="http://schemas.microsoft.com/office/drawing/2014/main" id="{E8B1E1BD-A9A3-481C-ACB8-9573BC529E09}"/>
              </a:ext>
            </a:extLst>
          </p:cNvPr>
          <p:cNvSpPr>
            <a:spLocks noGrp="1"/>
          </p:cNvSpPr>
          <p:nvPr>
            <p:ph type="sldNum" sz="quarter" idx="12"/>
          </p:nvPr>
        </p:nvSpPr>
        <p:spPr/>
        <p:txBody>
          <a:bodyPr/>
          <a:lstStyle/>
          <a:p>
            <a:fld id="{48F63A3B-78C7-47BE-AE5E-E10140E04643}" type="slidenum">
              <a:rPr lang="en-US" smtClean="0"/>
              <a:pPr/>
              <a:t>13</a:t>
            </a:fld>
            <a:endParaRPr lang="en-US"/>
          </a:p>
        </p:txBody>
      </p:sp>
    </p:spTree>
  </p:cSld>
  <p:clrMapOvr>
    <a:masterClrMapping/>
  </p:clrMapOvr>
  <p:transition advTm="7640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000"/>
              <a:t>Topic of Interest: Syphilis Among </a:t>
            </a:r>
            <a:br>
              <a:rPr lang="en-US" altLang="en-US" sz="3000"/>
            </a:br>
            <a:r>
              <a:rPr lang="en-US" altLang="en-US" sz="3000"/>
              <a:t>Females and Congenital Syphilis in Minnesota</a:t>
            </a:r>
            <a:endParaRPr lang="en-US" sz="3000"/>
          </a:p>
        </p:txBody>
      </p:sp>
      <p:sp>
        <p:nvSpPr>
          <p:cNvPr id="6" name="Slide Number Placeholder 5">
            <a:extLst>
              <a:ext uri="{FF2B5EF4-FFF2-40B4-BE49-F238E27FC236}">
                <a16:creationId xmlns:a16="http://schemas.microsoft.com/office/drawing/2014/main" id="{F63935B3-DC1B-4AFC-81A6-1F2FB77B21ED}"/>
              </a:ext>
            </a:extLst>
          </p:cNvPr>
          <p:cNvSpPr>
            <a:spLocks noGrp="1"/>
          </p:cNvSpPr>
          <p:nvPr>
            <p:ph type="sldNum" sz="quarter" idx="16"/>
          </p:nvPr>
        </p:nvSpPr>
        <p:spPr/>
        <p:txBody>
          <a:bodyPr/>
          <a:lstStyle/>
          <a:p>
            <a:fld id="{48F63A3B-78C7-47BE-AE5E-E10140E04643}" type="slidenum">
              <a:rPr lang="en-US" smtClean="0"/>
              <a:pPr/>
              <a:t>14</a:t>
            </a:fld>
            <a:endParaRPr lang="en-US"/>
          </a:p>
        </p:txBody>
      </p:sp>
    </p:spTree>
    <p:extLst>
      <p:ext uri="{BB962C8B-B14F-4D97-AF65-F5344CB8AC3E}">
        <p14:creationId xmlns:p14="http://schemas.microsoft.com/office/powerpoint/2010/main" val="2664815274"/>
      </p:ext>
    </p:extLst>
  </p:cSld>
  <p:clrMapOvr>
    <a:masterClrMapping/>
  </p:clrMapOvr>
  <mc:AlternateContent xmlns:mc="http://schemas.openxmlformats.org/markup-compatibility/2006" xmlns:p14="http://schemas.microsoft.com/office/powerpoint/2010/main">
    <mc:Choice Requires="p14">
      <p:transition spd="slow" p14:dur="2000" advTm="10930"/>
    </mc:Choice>
    <mc:Fallback xmlns="">
      <p:transition spd="slow" advTm="1093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a:t>Female Early Syphilis Cases</a:t>
            </a:r>
            <a:br>
              <a:rPr lang="en-US" sz="2900"/>
            </a:br>
            <a:r>
              <a:rPr lang="en-US" sz="2900"/>
              <a:t>Minnesota, 2020</a:t>
            </a:r>
            <a:endParaRPr lang="en-US" sz="2900" dirty="0"/>
          </a:p>
        </p:txBody>
      </p:sp>
      <p:pic>
        <p:nvPicPr>
          <p:cNvPr id="8" name="Picture 7" descr="Female early syphilis cases in MN showing slight reduction from 173 in 2019 to 163 in 2020">
            <a:extLst>
              <a:ext uri="{FF2B5EF4-FFF2-40B4-BE49-F238E27FC236}">
                <a16:creationId xmlns:a16="http://schemas.microsoft.com/office/drawing/2014/main" id="{F7A72C29-A20B-47A3-A8D1-024B5CF24B6E}"/>
              </a:ext>
            </a:extLst>
          </p:cNvPr>
          <p:cNvPicPr>
            <a:picLocks noChangeAspect="1"/>
          </p:cNvPicPr>
          <p:nvPr/>
        </p:nvPicPr>
        <p:blipFill>
          <a:blip r:embed="rId3"/>
          <a:stretch>
            <a:fillRect/>
          </a:stretch>
        </p:blipFill>
        <p:spPr>
          <a:xfrm>
            <a:off x="1094677" y="1760791"/>
            <a:ext cx="10002646" cy="4305901"/>
          </a:xfrm>
          <a:prstGeom prst="rect">
            <a:avLst/>
          </a:prstGeom>
        </p:spPr>
      </p:pic>
      <p:sp>
        <p:nvSpPr>
          <p:cNvPr id="4" name="Slide Number Placeholder 3">
            <a:extLst>
              <a:ext uri="{FF2B5EF4-FFF2-40B4-BE49-F238E27FC236}">
                <a16:creationId xmlns:a16="http://schemas.microsoft.com/office/drawing/2014/main" id="{32BF7DAA-AFCE-465B-B6CE-5C0E358ABFB4}"/>
              </a:ext>
            </a:extLst>
          </p:cNvPr>
          <p:cNvSpPr>
            <a:spLocks noGrp="1"/>
          </p:cNvSpPr>
          <p:nvPr>
            <p:ph type="sldNum" sz="quarter" idx="12"/>
          </p:nvPr>
        </p:nvSpPr>
        <p:spPr/>
        <p:txBody>
          <a:bodyPr/>
          <a:lstStyle/>
          <a:p>
            <a:fld id="{48F63A3B-78C7-47BE-AE5E-E10140E04643}" type="slidenum">
              <a:rPr lang="en-US" smtClean="0"/>
              <a:pPr/>
              <a:t>15</a:t>
            </a:fld>
            <a:endParaRPr lang="en-US"/>
          </a:p>
        </p:txBody>
      </p:sp>
    </p:spTree>
    <p:extLst>
      <p:ext uri="{BB962C8B-B14F-4D97-AF65-F5344CB8AC3E}">
        <p14:creationId xmlns:p14="http://schemas.microsoft.com/office/powerpoint/2010/main" val="182640207"/>
      </p:ext>
    </p:extLst>
  </p:cSld>
  <p:clrMapOvr>
    <a:masterClrMapping/>
  </p:clrMapOvr>
  <mc:AlternateContent xmlns:mc="http://schemas.openxmlformats.org/markup-compatibility/2006" xmlns:p14="http://schemas.microsoft.com/office/powerpoint/2010/main">
    <mc:Choice Requires="p14">
      <p:transition spd="slow" p14:dur="2000" advTm="14355"/>
    </mc:Choice>
    <mc:Fallback xmlns="">
      <p:transition spd="slow" advTm="143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200">
                <a:solidFill>
                  <a:schemeClr val="bg1"/>
                </a:solidFill>
                <a:latin typeface="+mj-lt"/>
              </a:rPr>
              <a:t>Early Syphilis Infections in Women by Residence at Diagnosis</a:t>
            </a:r>
            <a:br>
              <a:rPr lang="en-US" altLang="en-US" sz="3200">
                <a:solidFill>
                  <a:schemeClr val="bg1"/>
                </a:solidFill>
                <a:latin typeface="+mj-lt"/>
              </a:rPr>
            </a:br>
            <a:r>
              <a:rPr lang="en-US" altLang="en-US" sz="3200">
                <a:solidFill>
                  <a:schemeClr val="bg1"/>
                </a:solidFill>
                <a:latin typeface="+mj-lt"/>
              </a:rPr>
              <a:t>Minnesota, 2020</a:t>
            </a:r>
            <a:endParaRPr lang="en-US" altLang="en-US" sz="3200" dirty="0">
              <a:solidFill>
                <a:schemeClr val="bg1"/>
              </a:solidFill>
              <a:latin typeface="+mj-lt"/>
            </a:endParaRPr>
          </a:p>
        </p:txBody>
      </p:sp>
      <p:pic>
        <p:nvPicPr>
          <p:cNvPr id="11" name="Picture 10" descr="ES in females by residence with 55% occurring in greater MN">
            <a:extLst>
              <a:ext uri="{FF2B5EF4-FFF2-40B4-BE49-F238E27FC236}">
                <a16:creationId xmlns:a16="http://schemas.microsoft.com/office/drawing/2014/main" id="{4D293A7A-EF78-4322-BB53-91832B4A565F}"/>
              </a:ext>
            </a:extLst>
          </p:cNvPr>
          <p:cNvPicPr>
            <a:picLocks noChangeAspect="1"/>
          </p:cNvPicPr>
          <p:nvPr/>
        </p:nvPicPr>
        <p:blipFill>
          <a:blip r:embed="rId3"/>
          <a:stretch>
            <a:fillRect/>
          </a:stretch>
        </p:blipFill>
        <p:spPr>
          <a:xfrm>
            <a:off x="1848369" y="1524002"/>
            <a:ext cx="8495262" cy="4951901"/>
          </a:xfrm>
          <a:prstGeom prst="rect">
            <a:avLst/>
          </a:prstGeom>
        </p:spPr>
      </p:pic>
      <p:sp>
        <p:nvSpPr>
          <p:cNvPr id="3" name="Slide Number Placeholder 2">
            <a:extLst>
              <a:ext uri="{FF2B5EF4-FFF2-40B4-BE49-F238E27FC236}">
                <a16:creationId xmlns:a16="http://schemas.microsoft.com/office/drawing/2014/main" id="{ADC24CA0-DF98-43C0-898D-950D94A80B64}"/>
              </a:ext>
            </a:extLst>
          </p:cNvPr>
          <p:cNvSpPr>
            <a:spLocks noGrp="1"/>
          </p:cNvSpPr>
          <p:nvPr>
            <p:ph type="sldNum" sz="quarter" idx="12"/>
          </p:nvPr>
        </p:nvSpPr>
        <p:spPr/>
        <p:txBody>
          <a:bodyPr/>
          <a:lstStyle/>
          <a:p>
            <a:fld id="{48F63A3B-78C7-47BE-AE5E-E10140E04643}" type="slidenum">
              <a:rPr lang="en-US" smtClean="0"/>
              <a:pPr/>
              <a:t>16</a:t>
            </a:fld>
            <a:endParaRPr lang="en-US"/>
          </a:p>
        </p:txBody>
      </p:sp>
    </p:spTree>
    <p:extLst>
      <p:ext uri="{BB962C8B-B14F-4D97-AF65-F5344CB8AC3E}">
        <p14:creationId xmlns:p14="http://schemas.microsoft.com/office/powerpoint/2010/main" val="4063086587"/>
      </p:ext>
    </p:extLst>
  </p:cSld>
  <p:clrMapOvr>
    <a:masterClrMapping/>
  </p:clrMapOvr>
  <p:transition advTm="2924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a:solidFill>
                  <a:schemeClr val="bg1"/>
                </a:solidFill>
                <a:latin typeface="+mj-lt"/>
              </a:rPr>
              <a:t>Early Syphilis Cases in Females by Race/Ethnicity </a:t>
            </a:r>
            <a:br>
              <a:rPr lang="en-US" altLang="en-US" sz="2900">
                <a:solidFill>
                  <a:schemeClr val="bg1"/>
                </a:solidFill>
                <a:latin typeface="+mj-lt"/>
              </a:rPr>
            </a:br>
            <a:r>
              <a:rPr lang="en-US" altLang="en-US" sz="2900">
                <a:solidFill>
                  <a:schemeClr val="bg1"/>
                </a:solidFill>
                <a:latin typeface="+mj-lt"/>
              </a:rPr>
              <a:t>Minnesota, 2020</a:t>
            </a:r>
            <a:endParaRPr lang="en-US" altLang="en-US" sz="2900" dirty="0">
              <a:solidFill>
                <a:schemeClr val="bg1"/>
              </a:solidFill>
              <a:latin typeface="+mj-lt"/>
            </a:endParaRPr>
          </a:p>
        </p:txBody>
      </p:sp>
      <p:pic>
        <p:nvPicPr>
          <p:cNvPr id="11" name="Picture 10" descr="ES cases in females by race with largest pie chart pieces from AI community 40% and white, non-Hispanic 39%">
            <a:extLst>
              <a:ext uri="{FF2B5EF4-FFF2-40B4-BE49-F238E27FC236}">
                <a16:creationId xmlns:a16="http://schemas.microsoft.com/office/drawing/2014/main" id="{780217FB-F112-43C5-8F2B-92945F166AA4}"/>
              </a:ext>
            </a:extLst>
          </p:cNvPr>
          <p:cNvPicPr>
            <a:picLocks noChangeAspect="1"/>
          </p:cNvPicPr>
          <p:nvPr/>
        </p:nvPicPr>
        <p:blipFill>
          <a:blip r:embed="rId3"/>
          <a:stretch>
            <a:fillRect/>
          </a:stretch>
        </p:blipFill>
        <p:spPr>
          <a:xfrm>
            <a:off x="2325447" y="1697002"/>
            <a:ext cx="7442855" cy="4659348"/>
          </a:xfrm>
          <a:prstGeom prst="rect">
            <a:avLst/>
          </a:prstGeom>
        </p:spPr>
      </p:pic>
      <p:sp>
        <p:nvSpPr>
          <p:cNvPr id="3" name="Slide Number Placeholder 2">
            <a:extLst>
              <a:ext uri="{FF2B5EF4-FFF2-40B4-BE49-F238E27FC236}">
                <a16:creationId xmlns:a16="http://schemas.microsoft.com/office/drawing/2014/main" id="{927AA472-3831-4192-817C-D3040E1827D0}"/>
              </a:ext>
            </a:extLst>
          </p:cNvPr>
          <p:cNvSpPr>
            <a:spLocks noGrp="1"/>
          </p:cNvSpPr>
          <p:nvPr>
            <p:ph type="sldNum" sz="quarter" idx="12"/>
          </p:nvPr>
        </p:nvSpPr>
        <p:spPr/>
        <p:txBody>
          <a:bodyPr/>
          <a:lstStyle/>
          <a:p>
            <a:fld id="{48F63A3B-78C7-47BE-AE5E-E10140E04643}" type="slidenum">
              <a:rPr lang="en-US" smtClean="0"/>
              <a:pPr/>
              <a:t>17</a:t>
            </a:fld>
            <a:endParaRPr lang="en-US"/>
          </a:p>
        </p:txBody>
      </p:sp>
    </p:spTree>
    <p:extLst>
      <p:ext uri="{BB962C8B-B14F-4D97-AF65-F5344CB8AC3E}">
        <p14:creationId xmlns:p14="http://schemas.microsoft.com/office/powerpoint/2010/main" val="3196878988"/>
      </p:ext>
    </p:extLst>
  </p:cSld>
  <p:clrMapOvr>
    <a:masterClrMapping/>
  </p:clrMapOvr>
  <p:transition advTm="1882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900"/>
              <a:t>Congenital Syphilis Rates among infants</a:t>
            </a:r>
            <a:br>
              <a:rPr lang="en-US" altLang="en-US" sz="2900"/>
            </a:br>
            <a:r>
              <a:rPr lang="en-US" altLang="en-US" sz="2900"/>
              <a:t>Minnesota, 2010-2020</a:t>
            </a:r>
            <a:endParaRPr lang="en-US" sz="2900" dirty="0"/>
          </a:p>
        </p:txBody>
      </p:sp>
      <p:pic>
        <p:nvPicPr>
          <p:cNvPr id="8" name="Picture 7" descr="CS rates among infants  in MN. 7 cases in 2020 compared to 21 in 2019">
            <a:extLst>
              <a:ext uri="{FF2B5EF4-FFF2-40B4-BE49-F238E27FC236}">
                <a16:creationId xmlns:a16="http://schemas.microsoft.com/office/drawing/2014/main" id="{2749573D-58EC-48A3-B2A8-2AFA46CDC7D9}"/>
              </a:ext>
            </a:extLst>
          </p:cNvPr>
          <p:cNvPicPr>
            <a:picLocks noChangeAspect="1"/>
          </p:cNvPicPr>
          <p:nvPr/>
        </p:nvPicPr>
        <p:blipFill>
          <a:blip r:embed="rId3"/>
          <a:stretch>
            <a:fillRect/>
          </a:stretch>
        </p:blipFill>
        <p:spPr>
          <a:xfrm>
            <a:off x="1013724" y="1732941"/>
            <a:ext cx="9859751" cy="4363059"/>
          </a:xfrm>
          <a:prstGeom prst="rect">
            <a:avLst/>
          </a:prstGeom>
        </p:spPr>
      </p:pic>
      <p:sp>
        <p:nvSpPr>
          <p:cNvPr id="4" name="Slide Number Placeholder 3">
            <a:extLst>
              <a:ext uri="{FF2B5EF4-FFF2-40B4-BE49-F238E27FC236}">
                <a16:creationId xmlns:a16="http://schemas.microsoft.com/office/drawing/2014/main" id="{4DA21847-557A-46F7-85F8-5ACD03FC901F}"/>
              </a:ext>
            </a:extLst>
          </p:cNvPr>
          <p:cNvSpPr>
            <a:spLocks noGrp="1"/>
          </p:cNvSpPr>
          <p:nvPr>
            <p:ph type="sldNum" sz="quarter" idx="12"/>
          </p:nvPr>
        </p:nvSpPr>
        <p:spPr/>
        <p:txBody>
          <a:bodyPr/>
          <a:lstStyle/>
          <a:p>
            <a:fld id="{48F63A3B-78C7-47BE-AE5E-E10140E04643}" type="slidenum">
              <a:rPr lang="en-US" smtClean="0"/>
              <a:pPr/>
              <a:t>18</a:t>
            </a:fld>
            <a:endParaRPr lang="en-US"/>
          </a:p>
        </p:txBody>
      </p:sp>
    </p:spTree>
    <p:extLst>
      <p:ext uri="{BB962C8B-B14F-4D97-AF65-F5344CB8AC3E}">
        <p14:creationId xmlns:p14="http://schemas.microsoft.com/office/powerpoint/2010/main" val="1578138615"/>
      </p:ext>
    </p:extLst>
  </p:cSld>
  <p:clrMapOvr>
    <a:masterClrMapping/>
  </p:clrMapOvr>
  <mc:AlternateContent xmlns:mc="http://schemas.openxmlformats.org/markup-compatibility/2006" xmlns:p14="http://schemas.microsoft.com/office/powerpoint/2010/main">
    <mc:Choice Requires="p14">
      <p:transition spd="slow" p14:dur="2000" advTm="62563"/>
    </mc:Choice>
    <mc:Fallback xmlns="">
      <p:transition spd="slow" advTm="6256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2800"/>
              <a:t>Topic of Interest: Early Syphilis Among </a:t>
            </a:r>
            <a:br>
              <a:rPr lang="en-US" altLang="en-US" sz="2800"/>
            </a:br>
            <a:r>
              <a:rPr lang="en-US" altLang="en-US" sz="2800"/>
              <a:t>Men Who Have Sex With Men in Minnesota</a:t>
            </a:r>
            <a:endParaRPr lang="en-US"/>
          </a:p>
        </p:txBody>
      </p:sp>
      <p:sp>
        <p:nvSpPr>
          <p:cNvPr id="3" name="Slide Number Placeholder 2">
            <a:extLst>
              <a:ext uri="{FF2B5EF4-FFF2-40B4-BE49-F238E27FC236}">
                <a16:creationId xmlns:a16="http://schemas.microsoft.com/office/drawing/2014/main" id="{7777DA69-17EC-46D8-A0C7-853035356513}"/>
              </a:ext>
            </a:extLst>
          </p:cNvPr>
          <p:cNvSpPr>
            <a:spLocks noGrp="1"/>
          </p:cNvSpPr>
          <p:nvPr>
            <p:ph type="sldNum" sz="quarter" idx="16"/>
          </p:nvPr>
        </p:nvSpPr>
        <p:spPr/>
        <p:txBody>
          <a:bodyPr/>
          <a:lstStyle/>
          <a:p>
            <a:fld id="{48F63A3B-78C7-47BE-AE5E-E10140E04643}" type="slidenum">
              <a:rPr lang="en-US" smtClean="0"/>
              <a:pPr/>
              <a:t>19</a:t>
            </a:fld>
            <a:endParaRPr lang="en-US"/>
          </a:p>
        </p:txBody>
      </p:sp>
    </p:spTree>
    <p:extLst>
      <p:ext uri="{BB962C8B-B14F-4D97-AF65-F5344CB8AC3E}">
        <p14:creationId xmlns:p14="http://schemas.microsoft.com/office/powerpoint/2010/main" val="2166172740"/>
      </p:ext>
    </p:extLst>
  </p:cSld>
  <p:clrMapOvr>
    <a:masterClrMapping/>
  </p:clrMapOvr>
  <mc:AlternateContent xmlns:mc="http://schemas.openxmlformats.org/markup-compatibility/2006" xmlns:p14="http://schemas.microsoft.com/office/powerpoint/2010/main">
    <mc:Choice Requires="p14">
      <p:transition spd="slow" p14:dur="2000" advTm="14696"/>
    </mc:Choice>
    <mc:Fallback xmlns="">
      <p:transition spd="slow" advTm="146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8"/>
          </p:nvPr>
        </p:nvSpPr>
        <p:spPr/>
        <p:txBody>
          <a:bodyPr>
            <a:normAutofit/>
          </a:bodyPr>
          <a:lstStyle/>
          <a:p>
            <a:r>
              <a:rPr lang="en-US" sz="1400" dirty="0"/>
              <a:t>Minnesota Department of Health STD Surveillance System</a:t>
            </a:r>
          </a:p>
        </p:txBody>
      </p:sp>
      <p:sp>
        <p:nvSpPr>
          <p:cNvPr id="7" name="Title 6"/>
          <p:cNvSpPr>
            <a:spLocks noGrp="1"/>
          </p:cNvSpPr>
          <p:nvPr>
            <p:ph type="ctrTitle"/>
          </p:nvPr>
        </p:nvSpPr>
        <p:spPr/>
        <p:txBody>
          <a:bodyPr>
            <a:normAutofit fontScale="90000"/>
          </a:bodyPr>
          <a:lstStyle/>
          <a:p>
            <a:pPr algn="ctr">
              <a:lnSpc>
                <a:spcPct val="100000"/>
              </a:lnSpc>
            </a:pPr>
            <a:r>
              <a:rPr lang="en-US"/>
              <a:t>Sexually Transmitted Disease (STD) Surveillance Report, 2020</a:t>
            </a:r>
          </a:p>
        </p:txBody>
      </p:sp>
    </p:spTree>
    <p:extLst>
      <p:ext uri="{BB962C8B-B14F-4D97-AF65-F5344CB8AC3E}">
        <p14:creationId xmlns:p14="http://schemas.microsoft.com/office/powerpoint/2010/main" val="3754875055"/>
      </p:ext>
    </p:extLst>
  </p:cSld>
  <p:clrMapOvr>
    <a:masterClrMapping/>
  </p:clrMapOvr>
  <mc:AlternateContent xmlns:mc="http://schemas.openxmlformats.org/markup-compatibility/2006" xmlns:p14="http://schemas.microsoft.com/office/powerpoint/2010/main">
    <mc:Choice Requires="p14">
      <p:transition spd="slow" p14:dur="2000" advTm="14145"/>
    </mc:Choice>
    <mc:Fallback xmlns="">
      <p:transition spd="slow" advTm="1414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dirty="0">
                <a:solidFill>
                  <a:schemeClr val="bg1"/>
                </a:solidFill>
                <a:latin typeface="+mj-lt"/>
              </a:rPr>
              <a:t>Number of Early Syphilis</a:t>
            </a:r>
            <a:r>
              <a:rPr lang="en-US" altLang="en-US" sz="2900" baseline="30000" dirty="0">
                <a:solidFill>
                  <a:schemeClr val="bg1"/>
                </a:solidFill>
                <a:latin typeface="+mj-lt"/>
              </a:rPr>
              <a:t>†</a:t>
            </a:r>
            <a:r>
              <a:rPr lang="en-US" altLang="en-US" sz="2900" dirty="0">
                <a:solidFill>
                  <a:schemeClr val="bg1"/>
                </a:solidFill>
                <a:latin typeface="+mj-lt"/>
              </a:rPr>
              <a:t> Cases by Gender and MSM </a:t>
            </a:r>
            <a:br>
              <a:rPr lang="en-US" altLang="en-US" sz="2900" dirty="0">
                <a:solidFill>
                  <a:schemeClr val="bg1"/>
                </a:solidFill>
                <a:latin typeface="+mj-lt"/>
              </a:rPr>
            </a:br>
            <a:r>
              <a:rPr lang="en-US" altLang="en-US" sz="2900" dirty="0">
                <a:solidFill>
                  <a:schemeClr val="bg1"/>
                </a:solidFill>
                <a:latin typeface="+mj-lt"/>
              </a:rPr>
              <a:t>Minnesota, 2010-2020</a:t>
            </a:r>
          </a:p>
        </p:txBody>
      </p:sp>
      <p:pic>
        <p:nvPicPr>
          <p:cNvPr id="5" name="Picture 4" descr="Number of early syphilis cases by gender 619 reported for all male, 407 for msm, and 163 for female">
            <a:extLst>
              <a:ext uri="{FF2B5EF4-FFF2-40B4-BE49-F238E27FC236}">
                <a16:creationId xmlns:a16="http://schemas.microsoft.com/office/drawing/2014/main" id="{C9059968-9211-4789-9315-F5F0A2D89560}"/>
              </a:ext>
            </a:extLst>
          </p:cNvPr>
          <p:cNvPicPr>
            <a:picLocks noChangeAspect="1"/>
          </p:cNvPicPr>
          <p:nvPr/>
        </p:nvPicPr>
        <p:blipFill>
          <a:blip r:embed="rId3"/>
          <a:stretch>
            <a:fillRect/>
          </a:stretch>
        </p:blipFill>
        <p:spPr>
          <a:xfrm>
            <a:off x="570374" y="1585902"/>
            <a:ext cx="10798849" cy="4441919"/>
          </a:xfrm>
          <a:prstGeom prst="rect">
            <a:avLst/>
          </a:prstGeom>
        </p:spPr>
      </p:pic>
      <p:sp>
        <p:nvSpPr>
          <p:cNvPr id="3" name="Slide Number Placeholder 2">
            <a:extLst>
              <a:ext uri="{FF2B5EF4-FFF2-40B4-BE49-F238E27FC236}">
                <a16:creationId xmlns:a16="http://schemas.microsoft.com/office/drawing/2014/main" id="{2079D95D-C7AA-4B4C-AE5B-A4EA1492CDA6}"/>
              </a:ext>
            </a:extLst>
          </p:cNvPr>
          <p:cNvSpPr>
            <a:spLocks noGrp="1"/>
          </p:cNvSpPr>
          <p:nvPr>
            <p:ph type="sldNum" sz="quarter" idx="12"/>
          </p:nvPr>
        </p:nvSpPr>
        <p:spPr/>
        <p:txBody>
          <a:bodyPr/>
          <a:lstStyle/>
          <a:p>
            <a:fld id="{48F63A3B-78C7-47BE-AE5E-E10140E04643}" type="slidenum">
              <a:rPr lang="en-US" smtClean="0"/>
              <a:pPr/>
              <a:t>20</a:t>
            </a:fld>
            <a:endParaRPr lang="en-US"/>
          </a:p>
        </p:txBody>
      </p:sp>
    </p:spTree>
  </p:cSld>
  <p:clrMapOvr>
    <a:masterClrMapping/>
  </p:clrMapOvr>
  <p:transition advTm="2671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a:bodyPr>
          <a:lstStyle/>
          <a:p>
            <a:pPr eaLnBrk="1" hangingPunct="1"/>
            <a:r>
              <a:rPr lang="en-US" altLang="en-US" sz="2900"/>
              <a:t>Early Syphilis</a:t>
            </a:r>
            <a:r>
              <a:rPr lang="en-US" altLang="en-US" sz="2900" baseline="30000"/>
              <a:t>†</a:t>
            </a:r>
            <a:r>
              <a:rPr lang="en-US" altLang="en-US" sz="2900"/>
              <a:t> Cases Among MSM by Age</a:t>
            </a:r>
            <a:br>
              <a:rPr lang="en-US" altLang="en-US" sz="2900"/>
            </a:br>
            <a:r>
              <a:rPr lang="en-US" altLang="en-US" sz="2900"/>
              <a:t> Minnesota, 2020 </a:t>
            </a:r>
            <a:endParaRPr lang="en-US" altLang="en-US" sz="2900" dirty="0"/>
          </a:p>
        </p:txBody>
      </p:sp>
      <p:pic>
        <p:nvPicPr>
          <p:cNvPr id="10" name="Picture 9" descr="Early syphilis cases among MSM by age. Largest # of cases among 25-29 and 30-34 year old groups">
            <a:extLst>
              <a:ext uri="{FF2B5EF4-FFF2-40B4-BE49-F238E27FC236}">
                <a16:creationId xmlns:a16="http://schemas.microsoft.com/office/drawing/2014/main" id="{98B8BDB6-365F-4A37-83EB-F3547297FCB6}"/>
              </a:ext>
            </a:extLst>
          </p:cNvPr>
          <p:cNvPicPr>
            <a:picLocks noChangeAspect="1"/>
          </p:cNvPicPr>
          <p:nvPr/>
        </p:nvPicPr>
        <p:blipFill>
          <a:blip r:embed="rId3"/>
          <a:stretch>
            <a:fillRect/>
          </a:stretch>
        </p:blipFill>
        <p:spPr>
          <a:xfrm>
            <a:off x="1517495" y="1698579"/>
            <a:ext cx="9364382" cy="4496427"/>
          </a:xfrm>
          <a:prstGeom prst="rect">
            <a:avLst/>
          </a:prstGeom>
        </p:spPr>
      </p:pic>
      <p:sp>
        <p:nvSpPr>
          <p:cNvPr id="2" name="Slide Number Placeholder 1">
            <a:extLst>
              <a:ext uri="{FF2B5EF4-FFF2-40B4-BE49-F238E27FC236}">
                <a16:creationId xmlns:a16="http://schemas.microsoft.com/office/drawing/2014/main" id="{D3E6ABB5-E634-43E5-81D8-5920786B366C}"/>
              </a:ext>
            </a:extLst>
          </p:cNvPr>
          <p:cNvSpPr>
            <a:spLocks noGrp="1"/>
          </p:cNvSpPr>
          <p:nvPr>
            <p:ph type="sldNum" sz="quarter" idx="12"/>
          </p:nvPr>
        </p:nvSpPr>
        <p:spPr/>
        <p:txBody>
          <a:bodyPr/>
          <a:lstStyle/>
          <a:p>
            <a:fld id="{48F63A3B-78C7-47BE-AE5E-E10140E04643}"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6421"/>
    </mc:Choice>
    <mc:Fallback xmlns="">
      <p:transition spd="slow" advTm="264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title"/>
          </p:nvPr>
        </p:nvSpPr>
        <p:spPr>
          <a:noFill/>
        </p:spPr>
        <p:txBody>
          <a:bodyPr>
            <a:normAutofit/>
          </a:bodyPr>
          <a:lstStyle/>
          <a:p>
            <a:pPr eaLnBrk="1" hangingPunct="1"/>
            <a:r>
              <a:rPr lang="en-US" altLang="en-US" sz="2900" dirty="0"/>
              <a:t>Early Syphilis</a:t>
            </a:r>
            <a:r>
              <a:rPr lang="en-US" altLang="en-US" sz="2900" baseline="30000" dirty="0"/>
              <a:t>†</a:t>
            </a:r>
            <a:r>
              <a:rPr lang="en-US" altLang="en-US" sz="2900" dirty="0"/>
              <a:t> (ES) Cases </a:t>
            </a:r>
            <a:br>
              <a:rPr lang="en-US" altLang="en-US" sz="2900" dirty="0"/>
            </a:br>
            <a:r>
              <a:rPr lang="en-US" altLang="en-US" sz="2900" dirty="0"/>
              <a:t>Co-infected with HIV, 2010-2020</a:t>
            </a:r>
          </a:p>
        </p:txBody>
      </p:sp>
      <p:pic>
        <p:nvPicPr>
          <p:cNvPr id="8" name="Picture 7" descr="Early syphilis cases co-infected with HIV, increase for male ES and MSM es in 2020">
            <a:extLst>
              <a:ext uri="{FF2B5EF4-FFF2-40B4-BE49-F238E27FC236}">
                <a16:creationId xmlns:a16="http://schemas.microsoft.com/office/drawing/2014/main" id="{D7BF28EA-962F-4665-8166-EA049C7EAACB}"/>
              </a:ext>
            </a:extLst>
          </p:cNvPr>
          <p:cNvPicPr>
            <a:picLocks noChangeAspect="1"/>
          </p:cNvPicPr>
          <p:nvPr/>
        </p:nvPicPr>
        <p:blipFill>
          <a:blip r:embed="rId3"/>
          <a:stretch>
            <a:fillRect/>
          </a:stretch>
        </p:blipFill>
        <p:spPr>
          <a:xfrm>
            <a:off x="1076326" y="1388186"/>
            <a:ext cx="10307954" cy="4742444"/>
          </a:xfrm>
          <a:prstGeom prst="rect">
            <a:avLst/>
          </a:prstGeom>
        </p:spPr>
      </p:pic>
      <p:sp>
        <p:nvSpPr>
          <p:cNvPr id="2" name="Slide Number Placeholder 1">
            <a:extLst>
              <a:ext uri="{FF2B5EF4-FFF2-40B4-BE49-F238E27FC236}">
                <a16:creationId xmlns:a16="http://schemas.microsoft.com/office/drawing/2014/main" id="{0AF13626-8A5B-4503-85E4-0CA0A41B8E5C}"/>
              </a:ext>
            </a:extLst>
          </p:cNvPr>
          <p:cNvSpPr>
            <a:spLocks noGrp="1"/>
          </p:cNvSpPr>
          <p:nvPr>
            <p:ph type="sldNum" sz="quarter" idx="12"/>
          </p:nvPr>
        </p:nvSpPr>
        <p:spPr/>
        <p:txBody>
          <a:bodyPr/>
          <a:lstStyle/>
          <a:p>
            <a:fld id="{48F63A3B-78C7-47BE-AE5E-E10140E04643}"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5050"/>
    </mc:Choice>
    <mc:Fallback xmlns="">
      <p:transition spd="slow" advTm="1505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Gonorrhea</a:t>
            </a:r>
          </a:p>
        </p:txBody>
      </p:sp>
      <p:sp>
        <p:nvSpPr>
          <p:cNvPr id="4" name="Slide Number Placeholder 3">
            <a:extLst>
              <a:ext uri="{FF2B5EF4-FFF2-40B4-BE49-F238E27FC236}">
                <a16:creationId xmlns:a16="http://schemas.microsoft.com/office/drawing/2014/main" id="{ADC8F9EF-2942-4FFD-854D-7B687652D0B5}"/>
              </a:ext>
            </a:extLst>
          </p:cNvPr>
          <p:cNvSpPr>
            <a:spLocks noGrp="1"/>
          </p:cNvSpPr>
          <p:nvPr>
            <p:ph type="sldNum" sz="quarter" idx="16"/>
          </p:nvPr>
        </p:nvSpPr>
        <p:spPr/>
        <p:txBody>
          <a:bodyPr/>
          <a:lstStyle/>
          <a:p>
            <a:fld id="{48F63A3B-78C7-47BE-AE5E-E10140E04643}" type="slidenum">
              <a:rPr lang="en-US" smtClean="0"/>
              <a:pPr/>
              <a:t>23</a:t>
            </a:fld>
            <a:endParaRPr lang="en-US"/>
          </a:p>
        </p:txBody>
      </p:sp>
    </p:spTree>
    <p:extLst>
      <p:ext uri="{BB962C8B-B14F-4D97-AF65-F5344CB8AC3E}">
        <p14:creationId xmlns:p14="http://schemas.microsoft.com/office/powerpoint/2010/main" val="2704161736"/>
      </p:ext>
    </p:extLst>
  </p:cSld>
  <p:clrMapOvr>
    <a:masterClrMapping/>
  </p:clrMapOvr>
  <mc:AlternateContent xmlns:mc="http://schemas.openxmlformats.org/markup-compatibility/2006" xmlns:p14="http://schemas.microsoft.com/office/powerpoint/2010/main">
    <mc:Choice Requires="p14">
      <p:transition spd="slow" p14:dur="2000" advTm="20885"/>
    </mc:Choice>
    <mc:Fallback xmlns="">
      <p:transition spd="slow" advTm="2088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161" dirty="0">
                <a:solidFill>
                  <a:schemeClr val="bg1"/>
                </a:solidFill>
              </a:rPr>
              <a:t>2020 Minnesota Gonorrhea Rates by County</a:t>
            </a:r>
          </a:p>
        </p:txBody>
      </p:sp>
      <p:pic>
        <p:nvPicPr>
          <p:cNvPr id="12" name="Picture 11" descr="2020 MN gonorrhea rates by county graphic of MN with widespread incidence statewide">
            <a:extLst>
              <a:ext uri="{FF2B5EF4-FFF2-40B4-BE49-F238E27FC236}">
                <a16:creationId xmlns:a16="http://schemas.microsoft.com/office/drawing/2014/main" id="{A1998792-D65E-4571-B2A1-5A48A202C7C3}"/>
              </a:ext>
            </a:extLst>
          </p:cNvPr>
          <p:cNvPicPr>
            <a:picLocks noChangeAspect="1"/>
          </p:cNvPicPr>
          <p:nvPr/>
        </p:nvPicPr>
        <p:blipFill>
          <a:blip r:embed="rId3"/>
          <a:stretch>
            <a:fillRect/>
          </a:stretch>
        </p:blipFill>
        <p:spPr>
          <a:xfrm>
            <a:off x="1081922" y="1482723"/>
            <a:ext cx="10028155" cy="4790867"/>
          </a:xfrm>
          <a:prstGeom prst="rect">
            <a:avLst/>
          </a:prstGeom>
        </p:spPr>
      </p:pic>
      <p:sp>
        <p:nvSpPr>
          <p:cNvPr id="2" name="Slide Number Placeholder 1"/>
          <p:cNvSpPr>
            <a:spLocks noGrp="1"/>
          </p:cNvSpPr>
          <p:nvPr>
            <p:ph type="sldNum" sz="quarter" idx="12"/>
          </p:nvPr>
        </p:nvSpPr>
        <p:spPr/>
        <p:txBody>
          <a:bodyPr/>
          <a:lstStyle/>
          <a:p>
            <a:fld id="{C77968C3-7B7E-411D-B105-08F43D0B3F8A}" type="slidenum">
              <a:rPr lang="en-US" smtClean="0"/>
              <a:t>24</a:t>
            </a:fld>
            <a:endParaRPr lang="en-US"/>
          </a:p>
        </p:txBody>
      </p:sp>
    </p:spTree>
    <p:extLst>
      <p:ext uri="{BB962C8B-B14F-4D97-AF65-F5344CB8AC3E}">
        <p14:creationId xmlns:p14="http://schemas.microsoft.com/office/powerpoint/2010/main" val="4172031701"/>
      </p:ext>
    </p:extLst>
  </p:cSld>
  <p:clrMapOvr>
    <a:masterClrMapping/>
  </p:clrMapOvr>
  <mc:AlternateContent xmlns:mc="http://schemas.openxmlformats.org/markup-compatibility/2006" xmlns:p14="http://schemas.microsoft.com/office/powerpoint/2010/main">
    <mc:Choice Requires="p14">
      <p:transition spd="slow" p14:dur="2000" advTm="64606"/>
    </mc:Choice>
    <mc:Fallback xmlns="">
      <p:transition spd="slow" advTm="6460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a:solidFill>
                  <a:schemeClr val="bg1"/>
                </a:solidFill>
                <a:latin typeface="+mj-lt"/>
              </a:rPr>
              <a:t>Gonorrhea Rates by Gender</a:t>
            </a:r>
            <a:br>
              <a:rPr lang="en-US" altLang="en-US" sz="2900">
                <a:solidFill>
                  <a:schemeClr val="bg1"/>
                </a:solidFill>
                <a:latin typeface="+mj-lt"/>
              </a:rPr>
            </a:br>
            <a:r>
              <a:rPr lang="en-US" altLang="en-US" sz="2900">
                <a:solidFill>
                  <a:schemeClr val="bg1"/>
                </a:solidFill>
                <a:latin typeface="+mj-lt"/>
              </a:rPr>
              <a:t>Minnesota, 2010-2020</a:t>
            </a:r>
            <a:endParaRPr lang="en-US" altLang="en-US" sz="2900" dirty="0">
              <a:solidFill>
                <a:schemeClr val="bg1"/>
              </a:solidFill>
              <a:latin typeface="+mj-lt"/>
            </a:endParaRPr>
          </a:p>
        </p:txBody>
      </p:sp>
      <p:pic>
        <p:nvPicPr>
          <p:cNvPr id="12" name="Picture 11" descr="Gonorrhea rates by gender in MN 2010 to 2020 showing increases from 2019 to 2020 for people assigned both male and female at birth">
            <a:extLst>
              <a:ext uri="{FF2B5EF4-FFF2-40B4-BE49-F238E27FC236}">
                <a16:creationId xmlns:a16="http://schemas.microsoft.com/office/drawing/2014/main" id="{B5710A75-0F3C-4DC7-A64C-97C577384D6E}"/>
              </a:ext>
            </a:extLst>
          </p:cNvPr>
          <p:cNvPicPr>
            <a:picLocks noChangeAspect="1"/>
          </p:cNvPicPr>
          <p:nvPr/>
        </p:nvPicPr>
        <p:blipFill>
          <a:blip r:embed="rId3"/>
          <a:stretch>
            <a:fillRect/>
          </a:stretch>
        </p:blipFill>
        <p:spPr>
          <a:xfrm>
            <a:off x="1374724" y="1528272"/>
            <a:ext cx="9673266" cy="4408070"/>
          </a:xfrm>
          <a:prstGeom prst="rect">
            <a:avLst/>
          </a:prstGeom>
        </p:spPr>
      </p:pic>
      <p:sp>
        <p:nvSpPr>
          <p:cNvPr id="3" name="Slide Number Placeholder 2">
            <a:extLst>
              <a:ext uri="{FF2B5EF4-FFF2-40B4-BE49-F238E27FC236}">
                <a16:creationId xmlns:a16="http://schemas.microsoft.com/office/drawing/2014/main" id="{DFEA7E1A-4A3B-42C2-9C46-BEE2EAE528FC}"/>
              </a:ext>
            </a:extLst>
          </p:cNvPr>
          <p:cNvSpPr>
            <a:spLocks noGrp="1"/>
          </p:cNvSpPr>
          <p:nvPr>
            <p:ph type="sldNum" sz="quarter" idx="12"/>
          </p:nvPr>
        </p:nvSpPr>
        <p:spPr/>
        <p:txBody>
          <a:bodyPr/>
          <a:lstStyle/>
          <a:p>
            <a:fld id="{48F63A3B-78C7-47BE-AE5E-E10140E04643}" type="slidenum">
              <a:rPr lang="en-US" smtClean="0"/>
              <a:pPr/>
              <a:t>25</a:t>
            </a:fld>
            <a:endParaRPr lang="en-US"/>
          </a:p>
        </p:txBody>
      </p:sp>
    </p:spTree>
    <p:extLst>
      <p:ext uri="{BB962C8B-B14F-4D97-AF65-F5344CB8AC3E}">
        <p14:creationId xmlns:p14="http://schemas.microsoft.com/office/powerpoint/2010/main" val="1732246284"/>
      </p:ext>
    </p:extLst>
  </p:cSld>
  <p:clrMapOvr>
    <a:masterClrMapping/>
  </p:clrMapOvr>
  <p:transition advTm="41857"/>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3600">
                <a:solidFill>
                  <a:schemeClr val="bg1"/>
                </a:solidFill>
                <a:latin typeface="+mj-lt"/>
              </a:rPr>
              <a:t>Gonorrhea Rates by Age</a:t>
            </a:r>
            <a:br>
              <a:rPr lang="en-US" altLang="en-US" sz="3600">
                <a:solidFill>
                  <a:schemeClr val="bg1"/>
                </a:solidFill>
                <a:latin typeface="+mj-lt"/>
              </a:rPr>
            </a:br>
            <a:r>
              <a:rPr lang="en-US" altLang="en-US" sz="3600">
                <a:solidFill>
                  <a:schemeClr val="bg1"/>
                </a:solidFill>
                <a:latin typeface="+mj-lt"/>
              </a:rPr>
              <a:t>Minnesota, 2010-2020</a:t>
            </a:r>
            <a:endParaRPr lang="en-US" altLang="en-US" sz="3600" dirty="0">
              <a:solidFill>
                <a:schemeClr val="bg1"/>
              </a:solidFill>
              <a:latin typeface="+mj-lt"/>
            </a:endParaRPr>
          </a:p>
        </p:txBody>
      </p:sp>
      <p:pic>
        <p:nvPicPr>
          <p:cNvPr id="7" name="Picture 6" descr="Gonorrhea rates by age showing increase across all age groups from 2019 to 2020">
            <a:extLst>
              <a:ext uri="{FF2B5EF4-FFF2-40B4-BE49-F238E27FC236}">
                <a16:creationId xmlns:a16="http://schemas.microsoft.com/office/drawing/2014/main" id="{7B9E43E0-FEED-464F-80CD-9A29D0657EE6}"/>
              </a:ext>
            </a:extLst>
          </p:cNvPr>
          <p:cNvPicPr>
            <a:picLocks noChangeAspect="1"/>
          </p:cNvPicPr>
          <p:nvPr/>
        </p:nvPicPr>
        <p:blipFill>
          <a:blip r:embed="rId3"/>
          <a:stretch>
            <a:fillRect/>
          </a:stretch>
        </p:blipFill>
        <p:spPr>
          <a:xfrm>
            <a:off x="1316906" y="1558141"/>
            <a:ext cx="9839854" cy="4424342"/>
          </a:xfrm>
          <a:prstGeom prst="rect">
            <a:avLst/>
          </a:prstGeom>
        </p:spPr>
      </p:pic>
      <p:sp>
        <p:nvSpPr>
          <p:cNvPr id="2" name="Slide Number Placeholder 1">
            <a:extLst>
              <a:ext uri="{FF2B5EF4-FFF2-40B4-BE49-F238E27FC236}">
                <a16:creationId xmlns:a16="http://schemas.microsoft.com/office/drawing/2014/main" id="{E9EBAF13-364A-48AC-B32F-BB5599202459}"/>
              </a:ext>
            </a:extLst>
          </p:cNvPr>
          <p:cNvSpPr>
            <a:spLocks noGrp="1"/>
          </p:cNvSpPr>
          <p:nvPr>
            <p:ph type="sldNum" sz="quarter" idx="12"/>
          </p:nvPr>
        </p:nvSpPr>
        <p:spPr/>
        <p:txBody>
          <a:bodyPr/>
          <a:lstStyle/>
          <a:p>
            <a:fld id="{48F63A3B-78C7-47BE-AE5E-E10140E04643}" type="slidenum">
              <a:rPr lang="en-US" smtClean="0"/>
              <a:pPr/>
              <a:t>26</a:t>
            </a:fld>
            <a:endParaRPr lang="en-US"/>
          </a:p>
        </p:txBody>
      </p:sp>
    </p:spTree>
    <p:extLst>
      <p:ext uri="{BB962C8B-B14F-4D97-AF65-F5344CB8AC3E}">
        <p14:creationId xmlns:p14="http://schemas.microsoft.com/office/powerpoint/2010/main" val="2458502378"/>
      </p:ext>
    </p:extLst>
  </p:cSld>
  <p:clrMapOvr>
    <a:masterClrMapping/>
  </p:clrMapOvr>
  <p:transition advTm="2717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altLang="en-US" sz="2900"/>
              <a:t>Age-Specific Gonorrhea Rates by Gender</a:t>
            </a:r>
            <a:br>
              <a:rPr lang="en-US" altLang="en-US" sz="2900"/>
            </a:br>
            <a:r>
              <a:rPr lang="en-US" altLang="en-US" sz="2900"/>
              <a:t> Minnesota, 2020 </a:t>
            </a:r>
            <a:endParaRPr lang="en-US" altLang="en-US" sz="2900" dirty="0"/>
          </a:p>
        </p:txBody>
      </p:sp>
      <p:pic>
        <p:nvPicPr>
          <p:cNvPr id="8" name="Picture 7" descr="Age-specific gonorhea rates by gender bar chart with highest incidence among 20-24 and 25-29 year old categories">
            <a:extLst>
              <a:ext uri="{FF2B5EF4-FFF2-40B4-BE49-F238E27FC236}">
                <a16:creationId xmlns:a16="http://schemas.microsoft.com/office/drawing/2014/main" id="{79A3F55E-07AE-4F8E-9E41-12FA15A23DA6}"/>
              </a:ext>
            </a:extLst>
          </p:cNvPr>
          <p:cNvPicPr>
            <a:picLocks noChangeAspect="1"/>
          </p:cNvPicPr>
          <p:nvPr/>
        </p:nvPicPr>
        <p:blipFill>
          <a:blip r:embed="rId3"/>
          <a:stretch>
            <a:fillRect/>
          </a:stretch>
        </p:blipFill>
        <p:spPr>
          <a:xfrm>
            <a:off x="1009627" y="1382736"/>
            <a:ext cx="10763273" cy="4676304"/>
          </a:xfrm>
          <a:prstGeom prst="rect">
            <a:avLst/>
          </a:prstGeom>
        </p:spPr>
      </p:pic>
      <p:sp>
        <p:nvSpPr>
          <p:cNvPr id="2" name="Slide Number Placeholder 1">
            <a:extLst>
              <a:ext uri="{FF2B5EF4-FFF2-40B4-BE49-F238E27FC236}">
                <a16:creationId xmlns:a16="http://schemas.microsoft.com/office/drawing/2014/main" id="{C19ECC99-275E-4F61-BD48-D7E64E62A0A1}"/>
              </a:ext>
            </a:extLst>
          </p:cNvPr>
          <p:cNvSpPr>
            <a:spLocks noGrp="1"/>
          </p:cNvSpPr>
          <p:nvPr>
            <p:ph type="sldNum" sz="quarter" idx="12"/>
          </p:nvPr>
        </p:nvSpPr>
        <p:spPr/>
        <p:txBody>
          <a:bodyPr/>
          <a:lstStyle/>
          <a:p>
            <a:fld id="{48F63A3B-78C7-47BE-AE5E-E10140E04643}"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2777"/>
    </mc:Choice>
    <mc:Fallback xmlns="">
      <p:transition spd="slow" advTm="32777"/>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27"/>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a:solidFill>
                  <a:schemeClr val="bg1"/>
                </a:solidFill>
                <a:latin typeface="+mj-lt"/>
              </a:rPr>
              <a:t>Gonorrhea Rates by Race/Ethnicity </a:t>
            </a:r>
            <a:br>
              <a:rPr lang="en-US" altLang="en-US" sz="2900">
                <a:solidFill>
                  <a:schemeClr val="bg1"/>
                </a:solidFill>
                <a:latin typeface="+mj-lt"/>
              </a:rPr>
            </a:br>
            <a:r>
              <a:rPr lang="en-US" altLang="en-US" sz="2900">
                <a:solidFill>
                  <a:schemeClr val="bg1"/>
                </a:solidFill>
                <a:latin typeface="+mj-lt"/>
              </a:rPr>
              <a:t>Minnesota, 2010-2020</a:t>
            </a:r>
            <a:endParaRPr lang="en-US" altLang="en-US" sz="2900" baseline="30000" dirty="0">
              <a:solidFill>
                <a:schemeClr val="bg1"/>
              </a:solidFill>
              <a:latin typeface="+mj-lt"/>
            </a:endParaRPr>
          </a:p>
        </p:txBody>
      </p:sp>
      <p:pic>
        <p:nvPicPr>
          <p:cNvPr id="13" name="Picture 12" descr="Gonorrhea rates by race/ethnicity in Minnesota line graph ">
            <a:extLst>
              <a:ext uri="{FF2B5EF4-FFF2-40B4-BE49-F238E27FC236}">
                <a16:creationId xmlns:a16="http://schemas.microsoft.com/office/drawing/2014/main" id="{D7C1B93F-B1D7-4BE0-835E-9E14EDA533CD}"/>
              </a:ext>
            </a:extLst>
          </p:cNvPr>
          <p:cNvPicPr>
            <a:picLocks noChangeAspect="1"/>
          </p:cNvPicPr>
          <p:nvPr/>
        </p:nvPicPr>
        <p:blipFill>
          <a:blip r:embed="rId3"/>
          <a:stretch>
            <a:fillRect/>
          </a:stretch>
        </p:blipFill>
        <p:spPr>
          <a:xfrm>
            <a:off x="1065182" y="1557984"/>
            <a:ext cx="10461686" cy="4538016"/>
          </a:xfrm>
          <a:prstGeom prst="rect">
            <a:avLst/>
          </a:prstGeom>
        </p:spPr>
      </p:pic>
      <p:sp>
        <p:nvSpPr>
          <p:cNvPr id="4" name="Slide Number Placeholder 3">
            <a:extLst>
              <a:ext uri="{FF2B5EF4-FFF2-40B4-BE49-F238E27FC236}">
                <a16:creationId xmlns:a16="http://schemas.microsoft.com/office/drawing/2014/main" id="{5B127474-2E1E-42BB-A763-1B557C8C3F23}"/>
              </a:ext>
            </a:extLst>
          </p:cNvPr>
          <p:cNvSpPr>
            <a:spLocks noGrp="1"/>
          </p:cNvSpPr>
          <p:nvPr>
            <p:ph type="sldNum" sz="quarter" idx="12"/>
          </p:nvPr>
        </p:nvSpPr>
        <p:spPr/>
        <p:txBody>
          <a:bodyPr/>
          <a:lstStyle/>
          <a:p>
            <a:fld id="{48F63A3B-78C7-47BE-AE5E-E10140E04643}" type="slidenum">
              <a:rPr lang="en-US" smtClean="0"/>
              <a:pPr/>
              <a:t>28</a:t>
            </a:fld>
            <a:endParaRPr lang="en-US"/>
          </a:p>
        </p:txBody>
      </p:sp>
    </p:spTree>
    <p:extLst>
      <p:ext uri="{BB962C8B-B14F-4D97-AF65-F5344CB8AC3E}">
        <p14:creationId xmlns:p14="http://schemas.microsoft.com/office/powerpoint/2010/main" val="1395924228"/>
      </p:ext>
    </p:extLst>
  </p:cSld>
  <p:clrMapOvr>
    <a:masterClrMapping/>
  </p:clrMapOvr>
  <p:transition advTm="58135"/>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Chlamydia</a:t>
            </a:r>
          </a:p>
        </p:txBody>
      </p:sp>
      <p:sp>
        <p:nvSpPr>
          <p:cNvPr id="4" name="Slide Number Placeholder 3">
            <a:extLst>
              <a:ext uri="{FF2B5EF4-FFF2-40B4-BE49-F238E27FC236}">
                <a16:creationId xmlns:a16="http://schemas.microsoft.com/office/drawing/2014/main" id="{83984298-6F91-46F9-813C-AC13AE38EA14}"/>
              </a:ext>
            </a:extLst>
          </p:cNvPr>
          <p:cNvSpPr>
            <a:spLocks noGrp="1"/>
          </p:cNvSpPr>
          <p:nvPr>
            <p:ph type="sldNum" sz="quarter" idx="16"/>
          </p:nvPr>
        </p:nvSpPr>
        <p:spPr/>
        <p:txBody>
          <a:bodyPr/>
          <a:lstStyle/>
          <a:p>
            <a:fld id="{48F63A3B-78C7-47BE-AE5E-E10140E04643}"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6814"/>
    </mc:Choice>
    <mc:Fallback xmlns="">
      <p:transition spd="slow" advTm="268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p:txBody>
          <a:bodyPr/>
          <a:lstStyle/>
          <a:p>
            <a:r>
              <a:rPr lang="en-US" altLang="en-US" dirty="0"/>
              <a:t>Total of 33,252 STD cases reported to MDH in 2020:</a:t>
            </a:r>
          </a:p>
          <a:p>
            <a:pPr lvl="1"/>
            <a:r>
              <a:rPr lang="en-US" altLang="en-US" dirty="0"/>
              <a:t>21,942 Chlamydia cases</a:t>
            </a:r>
          </a:p>
          <a:p>
            <a:pPr lvl="1"/>
            <a:r>
              <a:rPr lang="en-US" altLang="en-US" dirty="0"/>
              <a:t> 10,217 Gonorrhea cases</a:t>
            </a:r>
          </a:p>
          <a:p>
            <a:pPr lvl="1"/>
            <a:r>
              <a:rPr lang="en-US" altLang="en-US" dirty="0"/>
              <a:t> 1,093 Syphilis cases (all stages)</a:t>
            </a:r>
          </a:p>
          <a:p>
            <a:pPr lvl="1"/>
            <a:r>
              <a:rPr lang="en-US" altLang="en-US" dirty="0"/>
              <a:t> 0 Chancroid cases</a:t>
            </a:r>
          </a:p>
          <a:p>
            <a:endParaRPr lang="en-US" altLang="en-US" dirty="0"/>
          </a:p>
        </p:txBody>
      </p:sp>
      <p:sp>
        <p:nvSpPr>
          <p:cNvPr id="14339" name="Rectangle 2"/>
          <p:cNvSpPr>
            <a:spLocks noGrp="1" noChangeArrowheads="1"/>
          </p:cNvSpPr>
          <p:nvPr>
            <p:ph type="title"/>
          </p:nvPr>
        </p:nvSpPr>
        <p:spPr/>
        <p:txBody>
          <a:bodyPr>
            <a:noAutofit/>
          </a:bodyPr>
          <a:lstStyle/>
          <a:p>
            <a:r>
              <a:rPr lang="en-US" altLang="en-US"/>
              <a:t>STDs in Minnesota:</a:t>
            </a:r>
            <a:br>
              <a:rPr lang="en-US" altLang="en-US"/>
            </a:br>
            <a:r>
              <a:rPr lang="en-US" altLang="en-US"/>
              <a:t>Number of Cases Reported in 2020</a:t>
            </a:r>
            <a:endParaRPr lang="en-US" altLang="en-US" dirty="0"/>
          </a:p>
        </p:txBody>
      </p:sp>
      <p:sp>
        <p:nvSpPr>
          <p:cNvPr id="2" name="Slide Number Placeholder 1">
            <a:extLst>
              <a:ext uri="{FF2B5EF4-FFF2-40B4-BE49-F238E27FC236}">
                <a16:creationId xmlns:a16="http://schemas.microsoft.com/office/drawing/2014/main" id="{DE42A749-F6A3-4A57-8EDA-2130EC8BA7A6}"/>
              </a:ext>
            </a:extLst>
          </p:cNvPr>
          <p:cNvSpPr>
            <a:spLocks noGrp="1"/>
          </p:cNvSpPr>
          <p:nvPr>
            <p:ph type="sldNum" sz="quarter" idx="12"/>
          </p:nvPr>
        </p:nvSpPr>
        <p:spPr/>
        <p:txBody>
          <a:bodyPr/>
          <a:lstStyle/>
          <a:p>
            <a:fld id="{48F63A3B-78C7-47BE-AE5E-E10140E04643}" type="slidenum">
              <a:rPr lang="en-US" smtClean="0"/>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5646"/>
    </mc:Choice>
    <mc:Fallback xmlns="">
      <p:transition spd="slow" advTm="256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161"/>
              <a:t>2020 Minnesota Chlamydia Rates by County</a:t>
            </a:r>
            <a:endParaRPr lang="en-US" sz="3161" dirty="0"/>
          </a:p>
        </p:txBody>
      </p:sp>
      <p:sp>
        <p:nvSpPr>
          <p:cNvPr id="2" name="Slide Number Placeholder 1"/>
          <p:cNvSpPr>
            <a:spLocks noGrp="1"/>
          </p:cNvSpPr>
          <p:nvPr>
            <p:ph type="sldNum" sz="quarter" idx="12"/>
          </p:nvPr>
        </p:nvSpPr>
        <p:spPr/>
        <p:txBody>
          <a:bodyPr/>
          <a:lstStyle/>
          <a:p>
            <a:fld id="{C77968C3-7B7E-411D-B105-08F43D0B3F8A}" type="slidenum">
              <a:rPr lang="en-US" smtClean="0"/>
              <a:t>30</a:t>
            </a:fld>
            <a:endParaRPr lang="en-US"/>
          </a:p>
        </p:txBody>
      </p:sp>
      <p:pic>
        <p:nvPicPr>
          <p:cNvPr id="10" name="Picture 9" descr="2020 chlamydia rates by county visual of MN with widespread incidence statewide">
            <a:extLst>
              <a:ext uri="{FF2B5EF4-FFF2-40B4-BE49-F238E27FC236}">
                <a16:creationId xmlns:a16="http://schemas.microsoft.com/office/drawing/2014/main" id="{6885AF46-EF40-4A8A-898D-77CC7111C9A5}"/>
              </a:ext>
            </a:extLst>
          </p:cNvPr>
          <p:cNvPicPr>
            <a:picLocks noChangeAspect="1"/>
          </p:cNvPicPr>
          <p:nvPr/>
        </p:nvPicPr>
        <p:blipFill>
          <a:blip r:embed="rId3"/>
          <a:stretch>
            <a:fillRect/>
          </a:stretch>
        </p:blipFill>
        <p:spPr>
          <a:xfrm>
            <a:off x="1118024" y="1651296"/>
            <a:ext cx="9821493" cy="4673304"/>
          </a:xfrm>
          <a:prstGeom prst="rect">
            <a:avLst/>
          </a:prstGeom>
        </p:spPr>
      </p:pic>
    </p:spTree>
    <p:extLst>
      <p:ext uri="{BB962C8B-B14F-4D97-AF65-F5344CB8AC3E}">
        <p14:creationId xmlns:p14="http://schemas.microsoft.com/office/powerpoint/2010/main" val="1974490646"/>
      </p:ext>
    </p:extLst>
  </p:cSld>
  <p:clrMapOvr>
    <a:masterClrMapping/>
  </p:clrMapOvr>
  <mc:AlternateContent xmlns:mc="http://schemas.openxmlformats.org/markup-compatibility/2006" xmlns:p14="http://schemas.microsoft.com/office/powerpoint/2010/main">
    <mc:Choice Requires="p14">
      <p:transition spd="slow" p14:dur="2000" advTm="48940"/>
    </mc:Choice>
    <mc:Fallback xmlns="">
      <p:transition spd="slow" advTm="489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a:t>Chlamydia Rates by Gender</a:t>
            </a:r>
            <a:br>
              <a:rPr lang="en-US" altLang="en-US" sz="2800"/>
            </a:br>
            <a:r>
              <a:rPr lang="en-US" altLang="en-US" sz="2800"/>
              <a:t>Minnesota, 2010-2020</a:t>
            </a:r>
            <a:endParaRPr lang="en-US" dirty="0"/>
          </a:p>
        </p:txBody>
      </p:sp>
      <p:pic>
        <p:nvPicPr>
          <p:cNvPr id="9" name="Picture 8" descr="Chlamydia rates by gender in MN 2010 to 2020 reduced from 2019 for both males and females assigned at birth">
            <a:extLst>
              <a:ext uri="{FF2B5EF4-FFF2-40B4-BE49-F238E27FC236}">
                <a16:creationId xmlns:a16="http://schemas.microsoft.com/office/drawing/2014/main" id="{7F7A1BAF-F5F3-43F8-A404-F7F9684015E5}"/>
              </a:ext>
            </a:extLst>
          </p:cNvPr>
          <p:cNvPicPr>
            <a:picLocks noChangeAspect="1"/>
          </p:cNvPicPr>
          <p:nvPr/>
        </p:nvPicPr>
        <p:blipFill>
          <a:blip r:embed="rId3"/>
          <a:stretch>
            <a:fillRect/>
          </a:stretch>
        </p:blipFill>
        <p:spPr>
          <a:xfrm>
            <a:off x="1009650" y="1553028"/>
            <a:ext cx="10044756" cy="4601584"/>
          </a:xfrm>
          <a:prstGeom prst="rect">
            <a:avLst/>
          </a:prstGeom>
        </p:spPr>
      </p:pic>
      <p:sp>
        <p:nvSpPr>
          <p:cNvPr id="4" name="Slide Number Placeholder 3">
            <a:extLst>
              <a:ext uri="{FF2B5EF4-FFF2-40B4-BE49-F238E27FC236}">
                <a16:creationId xmlns:a16="http://schemas.microsoft.com/office/drawing/2014/main" id="{07069E5F-2FCD-4679-800C-8F4C8EF80C25}"/>
              </a:ext>
            </a:extLst>
          </p:cNvPr>
          <p:cNvSpPr>
            <a:spLocks noGrp="1"/>
          </p:cNvSpPr>
          <p:nvPr>
            <p:ph type="sldNum" sz="quarter" idx="12"/>
          </p:nvPr>
        </p:nvSpPr>
        <p:spPr/>
        <p:txBody>
          <a:bodyPr/>
          <a:lstStyle/>
          <a:p>
            <a:fld id="{48F63A3B-78C7-47BE-AE5E-E10140E04643}" type="slidenum">
              <a:rPr lang="en-US" smtClean="0"/>
              <a:pPr/>
              <a:t>31</a:t>
            </a:fld>
            <a:endParaRPr lang="en-US"/>
          </a:p>
        </p:txBody>
      </p:sp>
    </p:spTree>
  </p:cSld>
  <p:clrMapOvr>
    <a:masterClrMapping/>
  </p:clrMapOvr>
  <p:transition advTm="39923"/>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900"/>
              <a:t>Age-Specific Chlamydia Rates by Gender</a:t>
            </a:r>
            <a:br>
              <a:rPr lang="en-US" altLang="en-US" sz="2900"/>
            </a:br>
            <a:r>
              <a:rPr lang="en-US" altLang="en-US" sz="2900"/>
              <a:t>  Minnesota, 2020</a:t>
            </a:r>
            <a:endParaRPr lang="en-US" sz="2900" dirty="0"/>
          </a:p>
        </p:txBody>
      </p:sp>
      <p:pic>
        <p:nvPicPr>
          <p:cNvPr id="7" name="Picture 6" descr="Chlamydia rates by gender and age bar chart with highest amount of cases in 15-19 and 20-24 categories">
            <a:extLst>
              <a:ext uri="{FF2B5EF4-FFF2-40B4-BE49-F238E27FC236}">
                <a16:creationId xmlns:a16="http://schemas.microsoft.com/office/drawing/2014/main" id="{C571F307-C048-4FBA-BB9D-CC9C7B71DC8D}"/>
              </a:ext>
            </a:extLst>
          </p:cNvPr>
          <p:cNvPicPr>
            <a:picLocks noChangeAspect="1"/>
          </p:cNvPicPr>
          <p:nvPr/>
        </p:nvPicPr>
        <p:blipFill>
          <a:blip r:embed="rId3"/>
          <a:stretch>
            <a:fillRect/>
          </a:stretch>
        </p:blipFill>
        <p:spPr>
          <a:xfrm>
            <a:off x="1717030" y="1473213"/>
            <a:ext cx="8757940" cy="4714227"/>
          </a:xfrm>
          <a:prstGeom prst="rect">
            <a:avLst/>
          </a:prstGeom>
        </p:spPr>
      </p:pic>
      <p:sp>
        <p:nvSpPr>
          <p:cNvPr id="4" name="Slide Number Placeholder 3">
            <a:extLst>
              <a:ext uri="{FF2B5EF4-FFF2-40B4-BE49-F238E27FC236}">
                <a16:creationId xmlns:a16="http://schemas.microsoft.com/office/drawing/2014/main" id="{D1971C37-15AF-4049-BA41-012AA2C4BB43}"/>
              </a:ext>
            </a:extLst>
          </p:cNvPr>
          <p:cNvSpPr>
            <a:spLocks noGrp="1"/>
          </p:cNvSpPr>
          <p:nvPr>
            <p:ph type="sldNum" sz="quarter" idx="12"/>
          </p:nvPr>
        </p:nvSpPr>
        <p:spPr/>
        <p:txBody>
          <a:bodyPr/>
          <a:lstStyle/>
          <a:p>
            <a:fld id="{48F63A3B-78C7-47BE-AE5E-E10140E04643}" type="slidenum">
              <a:rPr lang="en-US" smtClean="0"/>
              <a:pPr/>
              <a:t>32</a:t>
            </a:fld>
            <a:endParaRPr lang="en-US"/>
          </a:p>
        </p:txBody>
      </p:sp>
    </p:spTree>
    <p:extLst>
      <p:ext uri="{BB962C8B-B14F-4D97-AF65-F5344CB8AC3E}">
        <p14:creationId xmlns:p14="http://schemas.microsoft.com/office/powerpoint/2010/main" val="3235083498"/>
      </p:ext>
    </p:extLst>
  </p:cSld>
  <p:clrMapOvr>
    <a:masterClrMapping/>
  </p:clrMapOvr>
  <mc:AlternateContent xmlns:mc="http://schemas.openxmlformats.org/markup-compatibility/2006" xmlns:p14="http://schemas.microsoft.com/office/powerpoint/2010/main">
    <mc:Choice Requires="p14">
      <p:transition spd="slow" p14:dur="2000" advTm="27619"/>
    </mc:Choice>
    <mc:Fallback xmlns="">
      <p:transition spd="slow" advTm="27619"/>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2900" dirty="0"/>
              <a:t>Chlamydia Rates by Race/Ethnicity </a:t>
            </a:r>
            <a:br>
              <a:rPr lang="en-US" altLang="en-US" sz="2900" dirty="0"/>
            </a:br>
            <a:r>
              <a:rPr lang="en-US" altLang="en-US" sz="2900" dirty="0"/>
              <a:t>Minnesota, 2010-2020</a:t>
            </a:r>
            <a:endParaRPr lang="en-US" sz="2900" dirty="0"/>
          </a:p>
        </p:txBody>
      </p:sp>
      <p:sp>
        <p:nvSpPr>
          <p:cNvPr id="4" name="Slide Number Placeholder 3">
            <a:extLst>
              <a:ext uri="{FF2B5EF4-FFF2-40B4-BE49-F238E27FC236}">
                <a16:creationId xmlns:a16="http://schemas.microsoft.com/office/drawing/2014/main" id="{79F385AB-9EC7-4AC7-A282-549703897F76}"/>
              </a:ext>
            </a:extLst>
          </p:cNvPr>
          <p:cNvSpPr>
            <a:spLocks noGrp="1"/>
          </p:cNvSpPr>
          <p:nvPr>
            <p:ph type="sldNum" sz="quarter" idx="12"/>
          </p:nvPr>
        </p:nvSpPr>
        <p:spPr/>
        <p:txBody>
          <a:bodyPr/>
          <a:lstStyle/>
          <a:p>
            <a:fld id="{48F63A3B-78C7-47BE-AE5E-E10140E04643}" type="slidenum">
              <a:rPr lang="en-US" smtClean="0"/>
              <a:pPr/>
              <a:t>33</a:t>
            </a:fld>
            <a:endParaRPr lang="en-US"/>
          </a:p>
        </p:txBody>
      </p:sp>
      <p:pic>
        <p:nvPicPr>
          <p:cNvPr id="6" name="Picture 5" descr="Chlamydia rates by race/ethnicity line graph showing 10.5x higher rates among Black, non-Hispanic compared to white, non-hispanic">
            <a:extLst>
              <a:ext uri="{FF2B5EF4-FFF2-40B4-BE49-F238E27FC236}">
                <a16:creationId xmlns:a16="http://schemas.microsoft.com/office/drawing/2014/main" id="{AD302482-842D-4F84-8A4B-01FE24EE3C74}"/>
              </a:ext>
            </a:extLst>
          </p:cNvPr>
          <p:cNvPicPr>
            <a:picLocks noChangeAspect="1"/>
          </p:cNvPicPr>
          <p:nvPr/>
        </p:nvPicPr>
        <p:blipFill>
          <a:blip r:embed="rId3"/>
          <a:stretch>
            <a:fillRect/>
          </a:stretch>
        </p:blipFill>
        <p:spPr>
          <a:xfrm>
            <a:off x="0" y="1379405"/>
            <a:ext cx="12087362" cy="4781813"/>
          </a:xfrm>
          <a:prstGeom prst="rect">
            <a:avLst/>
          </a:prstGeom>
        </p:spPr>
      </p:pic>
    </p:spTree>
  </p:cSld>
  <p:clrMapOvr>
    <a:masterClrMapping/>
  </p:clrMapOvr>
  <p:transition advTm="62214"/>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3200" dirty="0"/>
              <a:t>Chlamydia and Gonorrhea Among Adolescents and Young Adults</a:t>
            </a:r>
            <a:br>
              <a:rPr lang="en-US" altLang="en-US" sz="3200" dirty="0"/>
            </a:br>
            <a:r>
              <a:rPr lang="en-US" altLang="en-US" sz="3200" dirty="0"/>
              <a:t>(15-24 years of age)</a:t>
            </a:r>
            <a:endParaRPr lang="en-US" sz="3200" dirty="0"/>
          </a:p>
        </p:txBody>
      </p:sp>
      <p:sp>
        <p:nvSpPr>
          <p:cNvPr id="4" name="Slide Number Placeholder 3">
            <a:extLst>
              <a:ext uri="{FF2B5EF4-FFF2-40B4-BE49-F238E27FC236}">
                <a16:creationId xmlns:a16="http://schemas.microsoft.com/office/drawing/2014/main" id="{5B590020-9378-43EE-98E7-D42F56053403}"/>
              </a:ext>
            </a:extLst>
          </p:cNvPr>
          <p:cNvSpPr>
            <a:spLocks noGrp="1"/>
          </p:cNvSpPr>
          <p:nvPr>
            <p:ph type="sldNum" sz="quarter" idx="16"/>
          </p:nvPr>
        </p:nvSpPr>
        <p:spPr/>
        <p:txBody>
          <a:bodyPr/>
          <a:lstStyle/>
          <a:p>
            <a:fld id="{48F63A3B-78C7-47BE-AE5E-E10140E04643}" type="slidenum">
              <a:rPr lang="en-US" smtClean="0"/>
              <a:pPr/>
              <a:t>34</a:t>
            </a:fld>
            <a:endParaRPr lang="en-US"/>
          </a:p>
        </p:txBody>
      </p:sp>
    </p:spTree>
    <p:extLst>
      <p:ext uri="{BB962C8B-B14F-4D97-AF65-F5344CB8AC3E}">
        <p14:creationId xmlns:p14="http://schemas.microsoft.com/office/powerpoint/2010/main" val="3895771202"/>
      </p:ext>
    </p:extLst>
  </p:cSld>
  <p:clrMapOvr>
    <a:masterClrMapping/>
  </p:clrMapOvr>
  <mc:AlternateContent xmlns:mc="http://schemas.openxmlformats.org/markup-compatibility/2006" xmlns:p14="http://schemas.microsoft.com/office/powerpoint/2010/main">
    <mc:Choice Requires="p14">
      <p:transition spd="slow" p14:dur="2000" advTm="11134"/>
    </mc:Choice>
    <mc:Fallback xmlns="">
      <p:transition spd="slow" advTm="11134"/>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lnSpc>
                <a:spcPct val="100000"/>
              </a:lnSpc>
              <a:spcBef>
                <a:spcPct val="50000"/>
              </a:spcBef>
              <a:spcAft>
                <a:spcPct val="0"/>
              </a:spcAft>
              <a:buClrTx/>
              <a:buSzTx/>
              <a:buFontTx/>
              <a:buNone/>
            </a:pPr>
            <a:r>
              <a:rPr lang="en-US" altLang="en-US" sz="2900">
                <a:solidFill>
                  <a:schemeClr val="bg1"/>
                </a:solidFill>
                <a:latin typeface="+mj-lt"/>
              </a:rPr>
              <a:t>Chlamydia Disproportionately Impacts Youth and Young Adults</a:t>
            </a:r>
            <a:endParaRPr lang="en-US" altLang="en-US" sz="2900" dirty="0">
              <a:solidFill>
                <a:schemeClr val="bg1"/>
              </a:solidFill>
              <a:latin typeface="+mj-lt"/>
            </a:endParaRPr>
          </a:p>
        </p:txBody>
      </p:sp>
      <p:pic>
        <p:nvPicPr>
          <p:cNvPr id="13" name="Picture 12" descr="Pie chart comparison of MN population and chlamydia cases in 2020 by age.">
            <a:extLst>
              <a:ext uri="{FF2B5EF4-FFF2-40B4-BE49-F238E27FC236}">
                <a16:creationId xmlns:a16="http://schemas.microsoft.com/office/drawing/2014/main" id="{BF602954-034F-4C17-90A7-BF587E7840DC}"/>
              </a:ext>
            </a:extLst>
          </p:cNvPr>
          <p:cNvPicPr>
            <a:picLocks noChangeAspect="1"/>
          </p:cNvPicPr>
          <p:nvPr/>
        </p:nvPicPr>
        <p:blipFill>
          <a:blip r:embed="rId3"/>
          <a:stretch>
            <a:fillRect/>
          </a:stretch>
        </p:blipFill>
        <p:spPr>
          <a:xfrm>
            <a:off x="1742855" y="1503232"/>
            <a:ext cx="9116835" cy="4897568"/>
          </a:xfrm>
          <a:prstGeom prst="rect">
            <a:avLst/>
          </a:prstGeom>
        </p:spPr>
      </p:pic>
      <p:sp>
        <p:nvSpPr>
          <p:cNvPr id="3" name="Slide Number Placeholder 2">
            <a:extLst>
              <a:ext uri="{FF2B5EF4-FFF2-40B4-BE49-F238E27FC236}">
                <a16:creationId xmlns:a16="http://schemas.microsoft.com/office/drawing/2014/main" id="{A09D04D7-6E94-4A3C-A6E2-2E26901A2F7A}"/>
              </a:ext>
            </a:extLst>
          </p:cNvPr>
          <p:cNvSpPr>
            <a:spLocks noGrp="1"/>
          </p:cNvSpPr>
          <p:nvPr>
            <p:ph type="sldNum" sz="quarter" idx="12"/>
          </p:nvPr>
        </p:nvSpPr>
        <p:spPr/>
        <p:txBody>
          <a:bodyPr/>
          <a:lstStyle/>
          <a:p>
            <a:fld id="{48F63A3B-78C7-47BE-AE5E-E10140E04643}" type="slidenum">
              <a:rPr lang="en-US" smtClean="0"/>
              <a:pPr/>
              <a:t>35</a:t>
            </a:fld>
            <a:endParaRPr lang="en-US"/>
          </a:p>
        </p:txBody>
      </p:sp>
    </p:spTree>
  </p:cSld>
  <p:clrMapOvr>
    <a:masterClrMapping/>
  </p:clrMapOvr>
  <p:transition advTm="17623"/>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sz="2900">
                <a:solidFill>
                  <a:schemeClr val="bg1"/>
                </a:solidFill>
                <a:latin typeface="+mj-lt"/>
              </a:rPr>
              <a:t>Gonorrhea Disproportionately Impacts Youth and Young Adults</a:t>
            </a:r>
            <a:endParaRPr lang="en-US" altLang="en-US" sz="2900" dirty="0">
              <a:solidFill>
                <a:schemeClr val="bg1"/>
              </a:solidFill>
              <a:latin typeface="+mj-lt"/>
            </a:endParaRPr>
          </a:p>
        </p:txBody>
      </p:sp>
      <p:pic>
        <p:nvPicPr>
          <p:cNvPr id="11" name="Picture 10" descr="Pie chart comparing MN population to gonorrhea cases in 2020 ">
            <a:extLst>
              <a:ext uri="{FF2B5EF4-FFF2-40B4-BE49-F238E27FC236}">
                <a16:creationId xmlns:a16="http://schemas.microsoft.com/office/drawing/2014/main" id="{C5275C63-BA8B-4569-8E09-6BA57952CB2A}"/>
              </a:ext>
            </a:extLst>
          </p:cNvPr>
          <p:cNvPicPr>
            <a:picLocks noChangeAspect="1"/>
          </p:cNvPicPr>
          <p:nvPr/>
        </p:nvPicPr>
        <p:blipFill>
          <a:blip r:embed="rId3"/>
          <a:stretch>
            <a:fillRect/>
          </a:stretch>
        </p:blipFill>
        <p:spPr>
          <a:xfrm>
            <a:off x="1081920" y="1611298"/>
            <a:ext cx="9243957" cy="4747514"/>
          </a:xfrm>
          <a:prstGeom prst="rect">
            <a:avLst/>
          </a:prstGeom>
        </p:spPr>
      </p:pic>
      <p:sp>
        <p:nvSpPr>
          <p:cNvPr id="2" name="Slide Number Placeholder 1">
            <a:extLst>
              <a:ext uri="{FF2B5EF4-FFF2-40B4-BE49-F238E27FC236}">
                <a16:creationId xmlns:a16="http://schemas.microsoft.com/office/drawing/2014/main" id="{CF8F6037-3B81-4B0D-9594-AC13F83DDC6D}"/>
              </a:ext>
            </a:extLst>
          </p:cNvPr>
          <p:cNvSpPr>
            <a:spLocks noGrp="1"/>
          </p:cNvSpPr>
          <p:nvPr>
            <p:ph type="sldNum" sz="quarter" idx="12"/>
          </p:nvPr>
        </p:nvSpPr>
        <p:spPr/>
        <p:txBody>
          <a:bodyPr/>
          <a:lstStyle/>
          <a:p>
            <a:fld id="{48F63A3B-78C7-47BE-AE5E-E10140E04643}" type="slidenum">
              <a:rPr lang="en-US" smtClean="0"/>
              <a:pPr/>
              <a:t>36</a:t>
            </a:fld>
            <a:endParaRPr lang="en-US"/>
          </a:p>
        </p:txBody>
      </p:sp>
    </p:spTree>
  </p:cSld>
  <p:clrMapOvr>
    <a:masterClrMapping/>
  </p:clrMapOvr>
  <p:transition advTm="187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lnSpc>
                <a:spcPct val="85000"/>
              </a:lnSpc>
              <a:spcAft>
                <a:spcPct val="25000"/>
              </a:spcAft>
              <a:buClr>
                <a:schemeClr val="tx1"/>
              </a:buClr>
              <a:buSzPct val="70000"/>
              <a:buFont typeface="Wingdings" pitchFamily="2" charset="2"/>
              <a:buChar char="l"/>
              <a:defRPr sz="2800">
                <a:solidFill>
                  <a:schemeClr val="tx1"/>
                </a:solidFill>
                <a:latin typeface="Arial Narrow" pitchFamily="34" charset="0"/>
              </a:defRPr>
            </a:lvl1pPr>
            <a:lvl2pPr marL="742950" indent="-285750" eaLnBrk="0" hangingPunct="0">
              <a:lnSpc>
                <a:spcPct val="85000"/>
              </a:lnSpc>
              <a:spcAft>
                <a:spcPct val="25000"/>
              </a:spcAft>
              <a:buClr>
                <a:srgbClr val="0066FF"/>
              </a:buClr>
              <a:buSzPct val="60000"/>
              <a:buFont typeface="Wingdings" pitchFamily="2" charset="2"/>
              <a:buChar char="u"/>
              <a:defRPr sz="2800">
                <a:solidFill>
                  <a:schemeClr val="tx1"/>
                </a:solidFill>
                <a:latin typeface="Arial Narrow" pitchFamily="34" charset="0"/>
              </a:defRPr>
            </a:lvl2pPr>
            <a:lvl3pPr marL="1143000" indent="-228600" eaLnBrk="0" hangingPunct="0">
              <a:lnSpc>
                <a:spcPct val="85000"/>
              </a:lnSpc>
              <a:spcAft>
                <a:spcPct val="25000"/>
              </a:spcAft>
              <a:buClr>
                <a:schemeClr val="tx1"/>
              </a:buClr>
              <a:buSzPct val="35000"/>
              <a:buFont typeface="Wingdings" pitchFamily="2" charset="2"/>
              <a:buChar char="u"/>
              <a:defRPr sz="2800">
                <a:solidFill>
                  <a:schemeClr val="tx1"/>
                </a:solidFill>
                <a:latin typeface="Arial Narrow" pitchFamily="34" charset="0"/>
              </a:defRPr>
            </a:lvl3pPr>
            <a:lvl4pPr marL="1600200" indent="-228600" eaLnBrk="0" hangingPunct="0">
              <a:spcBef>
                <a:spcPct val="20000"/>
              </a:spcBef>
              <a:buClr>
                <a:schemeClr val="tx1"/>
              </a:buClr>
              <a:buSzPct val="100000"/>
              <a:defRPr sz="3200">
                <a:solidFill>
                  <a:schemeClr val="tx1"/>
                </a:solidFill>
                <a:latin typeface="Arial Narrow" pitchFamily="34" charset="0"/>
              </a:defRPr>
            </a:lvl4pPr>
            <a:lvl5pPr marL="2057400" indent="-228600" eaLnBrk="0" hangingPunct="0">
              <a:spcBef>
                <a:spcPct val="20000"/>
              </a:spcBef>
              <a:buClr>
                <a:schemeClr val="tx1"/>
              </a:buClr>
              <a:buSzPct val="100000"/>
              <a:buChar char="–"/>
              <a:defRPr sz="3200">
                <a:solidFill>
                  <a:schemeClr val="tx1"/>
                </a:solidFill>
                <a:latin typeface="Arial Narrow"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Arial Narrow" pitchFamily="34" charset="0"/>
              </a:defRPr>
            </a:lvl9pPr>
          </a:lstStyle>
          <a:p>
            <a:pPr eaLnBrk="1" hangingPunct="1">
              <a:spcAft>
                <a:spcPct val="0"/>
              </a:spcAft>
              <a:buClrTx/>
              <a:buSzTx/>
              <a:buFontTx/>
              <a:buNone/>
            </a:pPr>
            <a:r>
              <a:rPr lang="en-US" altLang="en-US">
                <a:solidFill>
                  <a:schemeClr val="bg1"/>
                </a:solidFill>
                <a:latin typeface="+mj-lt"/>
              </a:rPr>
              <a:t>Chlamydia and Gonorrhea Rates Among Adolescents &amp; Young Adults</a:t>
            </a:r>
            <a:r>
              <a:rPr lang="en-US" altLang="en-US" baseline="30000">
                <a:solidFill>
                  <a:schemeClr val="bg1"/>
                </a:solidFill>
                <a:latin typeface="+mj-lt"/>
              </a:rPr>
              <a:t>†</a:t>
            </a:r>
            <a:r>
              <a:rPr lang="en-US" altLang="en-US">
                <a:solidFill>
                  <a:schemeClr val="bg1"/>
                </a:solidFill>
                <a:latin typeface="+mj-lt"/>
              </a:rPr>
              <a:t> </a:t>
            </a:r>
            <a:br>
              <a:rPr lang="en-US" altLang="en-US">
                <a:solidFill>
                  <a:schemeClr val="bg1"/>
                </a:solidFill>
                <a:latin typeface="+mj-lt"/>
              </a:rPr>
            </a:br>
            <a:r>
              <a:rPr lang="en-US" altLang="en-US">
                <a:solidFill>
                  <a:schemeClr val="bg1"/>
                </a:solidFill>
                <a:latin typeface="+mj-lt"/>
              </a:rPr>
              <a:t>by Gender in Minnesota, 2010-2020</a:t>
            </a:r>
            <a:endParaRPr lang="en-US" altLang="en-US" dirty="0">
              <a:solidFill>
                <a:schemeClr val="bg1"/>
              </a:solidFill>
              <a:latin typeface="+mj-lt"/>
            </a:endParaRPr>
          </a:p>
        </p:txBody>
      </p:sp>
      <p:pic>
        <p:nvPicPr>
          <p:cNvPr id="9" name="Picture 8" descr="Chlamydia and Gonorrhea rates among adolescents and young adults by gender assigned at birth in MN from 2010 to 2020 ">
            <a:extLst>
              <a:ext uri="{FF2B5EF4-FFF2-40B4-BE49-F238E27FC236}">
                <a16:creationId xmlns:a16="http://schemas.microsoft.com/office/drawing/2014/main" id="{D006B121-D6B5-4605-A85B-32B2F8C1A877}"/>
              </a:ext>
            </a:extLst>
          </p:cNvPr>
          <p:cNvPicPr>
            <a:picLocks noChangeAspect="1"/>
          </p:cNvPicPr>
          <p:nvPr/>
        </p:nvPicPr>
        <p:blipFill>
          <a:blip r:embed="rId3"/>
          <a:stretch>
            <a:fillRect/>
          </a:stretch>
        </p:blipFill>
        <p:spPr>
          <a:xfrm>
            <a:off x="1372027" y="1498312"/>
            <a:ext cx="9143145" cy="4724687"/>
          </a:xfrm>
          <a:prstGeom prst="rect">
            <a:avLst/>
          </a:prstGeom>
        </p:spPr>
      </p:pic>
      <p:sp>
        <p:nvSpPr>
          <p:cNvPr id="3" name="Slide Number Placeholder 2">
            <a:extLst>
              <a:ext uri="{FF2B5EF4-FFF2-40B4-BE49-F238E27FC236}">
                <a16:creationId xmlns:a16="http://schemas.microsoft.com/office/drawing/2014/main" id="{27B7BC8C-D2C7-49A7-9D86-01300C23D6FD}"/>
              </a:ext>
            </a:extLst>
          </p:cNvPr>
          <p:cNvSpPr>
            <a:spLocks noGrp="1"/>
          </p:cNvSpPr>
          <p:nvPr>
            <p:ph type="sldNum" sz="quarter" idx="12"/>
          </p:nvPr>
        </p:nvSpPr>
        <p:spPr/>
        <p:txBody>
          <a:bodyPr/>
          <a:lstStyle/>
          <a:p>
            <a:fld id="{48F63A3B-78C7-47BE-AE5E-E10140E04643}" type="slidenum">
              <a:rPr lang="en-US" smtClean="0"/>
              <a:pPr/>
              <a:t>37</a:t>
            </a:fld>
            <a:endParaRPr lang="en-US"/>
          </a:p>
        </p:txBody>
      </p:sp>
    </p:spTree>
  </p:cSld>
  <p:clrMapOvr>
    <a:masterClrMapping/>
  </p:clrMapOvr>
  <p:transition advTm="35898"/>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Autofit/>
          </a:bodyPr>
          <a:lstStyle/>
          <a:p>
            <a:pPr eaLnBrk="1" hangingPunct="1"/>
            <a:r>
              <a:rPr lang="en-US" altLang="en-US" sz="2800"/>
              <a:t>Summary Characteristics of Adolescents &amp; Young Adults</a:t>
            </a:r>
            <a:r>
              <a:rPr lang="en-US" altLang="en-US" sz="2800" baseline="30000"/>
              <a:t>†</a:t>
            </a:r>
            <a:r>
              <a:rPr lang="en-US" altLang="en-US" sz="2800"/>
              <a:t> </a:t>
            </a:r>
            <a:br>
              <a:rPr lang="en-US" altLang="en-US" sz="2800"/>
            </a:br>
            <a:r>
              <a:rPr lang="en-US" altLang="en-US" sz="2800"/>
              <a:t>Diagnosed With Chlamydia or Gonorrhea in 2020</a:t>
            </a:r>
            <a:endParaRPr lang="en-US" altLang="en-US" sz="2800" dirty="0"/>
          </a:p>
        </p:txBody>
      </p:sp>
      <p:pic>
        <p:nvPicPr>
          <p:cNvPr id="9" name="Picture 8" descr="Summary chart of characteristics of adolescents and young adults diagnosed with Chlamydia or gonorrhea in 2020 ">
            <a:extLst>
              <a:ext uri="{FF2B5EF4-FFF2-40B4-BE49-F238E27FC236}">
                <a16:creationId xmlns:a16="http://schemas.microsoft.com/office/drawing/2014/main" id="{5F93C447-5A85-47C5-BF27-7E2B05CE1558}"/>
              </a:ext>
            </a:extLst>
          </p:cNvPr>
          <p:cNvPicPr>
            <a:picLocks noChangeAspect="1"/>
          </p:cNvPicPr>
          <p:nvPr/>
        </p:nvPicPr>
        <p:blipFill>
          <a:blip r:embed="rId3"/>
          <a:stretch>
            <a:fillRect/>
          </a:stretch>
        </p:blipFill>
        <p:spPr>
          <a:xfrm>
            <a:off x="2514451" y="1536685"/>
            <a:ext cx="8297053" cy="4994744"/>
          </a:xfrm>
          <a:prstGeom prst="rect">
            <a:avLst/>
          </a:prstGeom>
        </p:spPr>
      </p:pic>
      <p:sp>
        <p:nvSpPr>
          <p:cNvPr id="3" name="Slide Number Placeholder 2">
            <a:extLst>
              <a:ext uri="{FF2B5EF4-FFF2-40B4-BE49-F238E27FC236}">
                <a16:creationId xmlns:a16="http://schemas.microsoft.com/office/drawing/2014/main" id="{CA372070-284D-4565-ABF4-04E664D249D4}"/>
              </a:ext>
            </a:extLst>
          </p:cNvPr>
          <p:cNvSpPr>
            <a:spLocks noGrp="1"/>
          </p:cNvSpPr>
          <p:nvPr>
            <p:ph type="sldNum" sz="quarter" idx="12"/>
          </p:nvPr>
        </p:nvSpPr>
        <p:spPr/>
        <p:txBody>
          <a:bodyPr/>
          <a:lstStyle/>
          <a:p>
            <a:fld id="{48F63A3B-78C7-47BE-AE5E-E10140E04643}" type="slidenum">
              <a:rPr lang="en-US" smtClean="0"/>
              <a:pPr/>
              <a:t>38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5676"/>
    </mc:Choice>
    <mc:Fallback xmlns="">
      <p:transition spd="slow" advTm="3567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altLang="en-US" sz="2900"/>
              <a:t>Summary of STD Trends in Minnesota</a:t>
            </a:r>
            <a:endParaRPr lang="en-US" altLang="en-US" sz="2900" dirty="0"/>
          </a:p>
        </p:txBody>
      </p:sp>
      <p:sp>
        <p:nvSpPr>
          <p:cNvPr id="62468" name="Rectangle 3"/>
          <p:cNvSpPr>
            <a:spLocks noGrp="1" noChangeArrowheads="1"/>
          </p:cNvSpPr>
          <p:nvPr>
            <p:ph idx="1"/>
          </p:nvPr>
        </p:nvSpPr>
        <p:spPr>
          <a:xfrm>
            <a:off x="1072342" y="1669269"/>
            <a:ext cx="10357658" cy="4582339"/>
          </a:xfrm>
          <a:prstGeom prst="rect">
            <a:avLst/>
          </a:prstGeom>
        </p:spPr>
        <p:txBody>
          <a:bodyPr>
            <a:noAutofit/>
          </a:bodyPr>
          <a:lstStyle/>
          <a:p>
            <a:pPr>
              <a:lnSpc>
                <a:spcPct val="70000"/>
              </a:lnSpc>
            </a:pPr>
            <a:r>
              <a:rPr lang="en-US" altLang="en-US" sz="2600" dirty="0"/>
              <a:t>From 2010-2020, the chlamydia rate increased by 42%. The rate of gonorrhea increased by 370% and syphilis has increased by 212%.</a:t>
            </a:r>
          </a:p>
          <a:p>
            <a:pPr>
              <a:lnSpc>
                <a:spcPct val="70000"/>
              </a:lnSpc>
            </a:pPr>
            <a:r>
              <a:rPr lang="en-US" altLang="en-US" sz="2600" dirty="0"/>
              <a:t>Adolescent and young females aged 15-24 years old continue to make up the majority of all chlamydia or gonorrhea cases at 69%.</a:t>
            </a:r>
          </a:p>
          <a:p>
            <a:pPr>
              <a:lnSpc>
                <a:spcPct val="70000"/>
              </a:lnSpc>
            </a:pPr>
            <a:r>
              <a:rPr lang="en-US" altLang="en-US" sz="2600" dirty="0"/>
              <a:t>Minnesota has seen a resurgence of syphilis over the past decade, with men who have sex with men and those co-infected with HIV being especially impacted. However, the number of females impacted is near the record high for the last decade.</a:t>
            </a:r>
          </a:p>
          <a:p>
            <a:pPr>
              <a:lnSpc>
                <a:spcPct val="70000"/>
              </a:lnSpc>
            </a:pPr>
            <a:r>
              <a:rPr lang="en-US" altLang="en-US" sz="2600" dirty="0"/>
              <a:t>People of color continue to be disproportionately affected by all STDs in Minnesota and nationwide. Disparities in the rates of STDs are not explained by differences in sexual behavior, but are due to differences in health insurance coverage, employment status and access to healthcare with preventative, screening and treatment services.</a:t>
            </a:r>
          </a:p>
        </p:txBody>
      </p:sp>
      <p:sp>
        <p:nvSpPr>
          <p:cNvPr id="3" name="Slide Number Placeholder 2">
            <a:extLst>
              <a:ext uri="{FF2B5EF4-FFF2-40B4-BE49-F238E27FC236}">
                <a16:creationId xmlns:a16="http://schemas.microsoft.com/office/drawing/2014/main" id="{E4149076-9C27-42BD-A5B5-DBA6F576E249}"/>
              </a:ext>
            </a:extLst>
          </p:cNvPr>
          <p:cNvSpPr>
            <a:spLocks noGrp="1"/>
          </p:cNvSpPr>
          <p:nvPr>
            <p:ph type="sldNum" sz="quarter" idx="12"/>
          </p:nvPr>
        </p:nvSpPr>
        <p:spPr/>
        <p:txBody>
          <a:bodyPr/>
          <a:lstStyle/>
          <a:p>
            <a:fld id="{48F63A3B-78C7-47BE-AE5E-E10140E04643}" type="slidenum">
              <a:rPr lang="en-US" smtClean="0"/>
              <a:pPr/>
              <a:t>39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71772"/>
    </mc:Choice>
    <mc:Fallback xmlns="">
      <p:transition spd="slow" advTm="7177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Ds in MN from 2010 to 2020 line graph&#10;">
            <a:extLst>
              <a:ext uri="{FF2B5EF4-FFF2-40B4-BE49-F238E27FC236}">
                <a16:creationId xmlns:a16="http://schemas.microsoft.com/office/drawing/2014/main" id="{5A2C03C5-BCCE-4194-9CF2-C8057B57B972}"/>
              </a:ext>
            </a:extLst>
          </p:cNvPr>
          <p:cNvPicPr>
            <a:picLocks noChangeAspect="1"/>
          </p:cNvPicPr>
          <p:nvPr/>
        </p:nvPicPr>
        <p:blipFill>
          <a:blip r:embed="rId3"/>
          <a:stretch>
            <a:fillRect/>
          </a:stretch>
        </p:blipFill>
        <p:spPr>
          <a:xfrm>
            <a:off x="1018834" y="1594624"/>
            <a:ext cx="9643624" cy="4622919"/>
          </a:xfrm>
          <a:prstGeom prst="rect">
            <a:avLst/>
          </a:prstGeom>
        </p:spPr>
      </p:pic>
      <p:sp>
        <p:nvSpPr>
          <p:cNvPr id="3" name="Title 2"/>
          <p:cNvSpPr>
            <a:spLocks noGrp="1"/>
          </p:cNvSpPr>
          <p:nvPr>
            <p:ph type="title"/>
          </p:nvPr>
        </p:nvSpPr>
        <p:spPr/>
        <p:txBody>
          <a:bodyPr>
            <a:normAutofit/>
          </a:bodyPr>
          <a:lstStyle/>
          <a:p>
            <a:r>
              <a:rPr lang="en-US" altLang="en-US" sz="2900"/>
              <a:t>STDs in Minnesota:</a:t>
            </a:r>
            <a:br>
              <a:rPr lang="en-US" altLang="en-US" sz="2900"/>
            </a:br>
            <a:r>
              <a:rPr lang="en-US" altLang="en-US" sz="2900"/>
              <a:t>Rate per 100,000 by Year of Diagnosis, 2010-2020</a:t>
            </a:r>
            <a:endParaRPr lang="en-US" sz="2900"/>
          </a:p>
        </p:txBody>
      </p:sp>
      <p:sp>
        <p:nvSpPr>
          <p:cNvPr id="2" name="Slide Number Placeholder 1">
            <a:extLst>
              <a:ext uri="{FF2B5EF4-FFF2-40B4-BE49-F238E27FC236}">
                <a16:creationId xmlns:a16="http://schemas.microsoft.com/office/drawing/2014/main" id="{EB32262C-6B8B-4608-B310-DF3055C09CFF}"/>
              </a:ext>
            </a:extLst>
          </p:cNvPr>
          <p:cNvSpPr>
            <a:spLocks noGrp="1"/>
          </p:cNvSpPr>
          <p:nvPr>
            <p:ph type="sldNum" sz="quarter" idx="12"/>
          </p:nvPr>
        </p:nvSpPr>
        <p:spPr/>
        <p:txBody>
          <a:bodyPr/>
          <a:lstStyle/>
          <a:p>
            <a:fld id="{48F63A3B-78C7-47BE-AE5E-E10140E04643}" type="slidenum">
              <a:rPr lang="en-US" smtClean="0"/>
              <a:pPr/>
              <a:t>4</a:t>
            </a:fld>
            <a:endParaRPr lang="en-US"/>
          </a:p>
        </p:txBody>
      </p:sp>
    </p:spTree>
  </p:cSld>
  <p:clrMapOvr>
    <a:masterClrMapping/>
  </p:clrMapOvr>
  <p:transition advTm="4327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B6CB-34B4-45AA-A7FE-4E0A47B2EE50}"/>
              </a:ext>
            </a:extLst>
          </p:cNvPr>
          <p:cNvSpPr>
            <a:spLocks noGrp="1"/>
          </p:cNvSpPr>
          <p:nvPr>
            <p:ph type="title"/>
          </p:nvPr>
        </p:nvSpPr>
        <p:spPr/>
        <p:txBody>
          <a:bodyPr>
            <a:normAutofit/>
          </a:bodyPr>
          <a:lstStyle/>
          <a:p>
            <a:r>
              <a:rPr lang="en-US" sz="2900">
                <a:effectLst/>
                <a:latin typeface="Calibri" panose="020F0502020204030204" pitchFamily="34" charset="0"/>
                <a:ea typeface="Calibri" panose="020F0502020204030204" pitchFamily="34" charset="0"/>
                <a:cs typeface="Times New Roman" panose="02020603050405020304" pitchFamily="18" charset="0"/>
              </a:rPr>
              <a:t>New Treatment Guidelines for Uncomplicated Gonorrhea Infection </a:t>
            </a:r>
            <a:endParaRPr lang="en-US" sz="2900" dirty="0"/>
          </a:p>
        </p:txBody>
      </p:sp>
      <p:sp>
        <p:nvSpPr>
          <p:cNvPr id="3" name="Content Placeholder 2">
            <a:extLst>
              <a:ext uri="{FF2B5EF4-FFF2-40B4-BE49-F238E27FC236}">
                <a16:creationId xmlns:a16="http://schemas.microsoft.com/office/drawing/2014/main" id="{BD4A011F-3B38-42DC-A6F0-C9508A2F79A1}"/>
              </a:ext>
            </a:extLst>
          </p:cNvPr>
          <p:cNvSpPr>
            <a:spLocks noGrp="1"/>
          </p:cNvSpPr>
          <p:nvPr>
            <p:ph idx="1"/>
          </p:nvPr>
        </p:nvSpPr>
        <p:spPr>
          <a:xfrm>
            <a:off x="1212302" y="1818461"/>
            <a:ext cx="10357658" cy="4582339"/>
          </a:xfrm>
        </p:spPr>
        <p:txBody>
          <a:bodyPr>
            <a:normAutofit fontScale="25000" lnSpcReduction="20000"/>
          </a:bodyPr>
          <a:lstStyle/>
          <a:p>
            <a:pPr>
              <a:lnSpc>
                <a:spcPct val="107000"/>
              </a:lnSpc>
              <a:spcBef>
                <a:spcPts val="0"/>
              </a:spcBef>
              <a:spcAft>
                <a:spcPts val="800"/>
              </a:spcAft>
            </a:pPr>
            <a:r>
              <a:rPr lang="en-US" sz="8000" dirty="0">
                <a:effectLst/>
                <a:ea typeface="Calibri" panose="020F0502020204030204" pitchFamily="34" charset="0"/>
                <a:cs typeface="Times New Roman" panose="02020603050405020304" pitchFamily="18" charset="0"/>
              </a:rPr>
              <a:t>New CDC Treatment Guidelines for Uncomplicated Gonorrhea Infection were published in the MMWR in December 2020 </a:t>
            </a:r>
            <a:r>
              <a:rPr lang="en-US" sz="8000" u="sng" dirty="0">
                <a:solidFill>
                  <a:schemeClr val="tx1">
                    <a:lumMod val="75000"/>
                    <a:lumOff val="25000"/>
                  </a:schemeClr>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“Update to CDC’s Treatment Guidelines for Gonococcal Infection, 2020.”</a:t>
            </a:r>
            <a:endParaRPr lang="en-US" sz="8000" u="sng" dirty="0">
              <a:solidFill>
                <a:schemeClr val="tx1">
                  <a:lumMod val="75000"/>
                  <a:lumOff val="25000"/>
                </a:schemeClr>
              </a:solidFill>
              <a:effectLst/>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8000" dirty="0">
                <a:effectLst/>
                <a:ea typeface="Calibri" panose="020F0502020204030204" pitchFamily="34" charset="0"/>
                <a:cs typeface="Times New Roman" panose="02020603050405020304" pitchFamily="18" charset="0"/>
              </a:rPr>
              <a:t>New treatment guidelines were prompted by an increased finding of gonorrhea's resistant to Azithromycin through the CDC’s Gonococcal Isolate Surveillance Project (GISP).</a:t>
            </a:r>
            <a:endParaRPr lang="en-US" sz="8000" dirty="0">
              <a:effectLst/>
              <a:ea typeface="Times New Roman" panose="02020603050405020304" pitchFamily="18" charset="0"/>
              <a:cs typeface="Calibri" panose="020F0502020204030204" pitchFamily="34" charset="0"/>
            </a:endParaRPr>
          </a:p>
          <a:p>
            <a:pPr>
              <a:lnSpc>
                <a:spcPct val="107000"/>
              </a:lnSpc>
              <a:spcBef>
                <a:spcPts val="0"/>
              </a:spcBef>
              <a:spcAft>
                <a:spcPts val="0"/>
              </a:spcAft>
            </a:pPr>
            <a:r>
              <a:rPr lang="en-US" sz="8000" dirty="0">
                <a:effectLst/>
                <a:ea typeface="Times New Roman" panose="02020603050405020304" pitchFamily="18" charset="0"/>
                <a:cs typeface="Calibri" panose="020F0502020204030204" pitchFamily="34" charset="0"/>
              </a:rPr>
              <a:t>Regimen for uncomplicated gonococcal infections of the cervix, urethra, or rectum:</a:t>
            </a:r>
            <a:endParaRPr lang="en-US" sz="8000" dirty="0">
              <a:ea typeface="Times New Roman" panose="02020603050405020304" pitchFamily="18" charset="0"/>
              <a:cs typeface="Times New Roman" panose="02020603050405020304" pitchFamily="18" charset="0"/>
            </a:endParaRPr>
          </a:p>
          <a:p>
            <a:pPr marL="457200" lvl="1" indent="0">
              <a:lnSpc>
                <a:spcPct val="107000"/>
              </a:lnSpc>
              <a:spcBef>
                <a:spcPts val="0"/>
              </a:spcBef>
              <a:spcAft>
                <a:spcPts val="0"/>
              </a:spcAft>
              <a:buNone/>
            </a:pPr>
            <a:r>
              <a:rPr lang="en-US" sz="8000" b="1" dirty="0">
                <a:effectLst/>
                <a:ea typeface="Times New Roman" panose="02020603050405020304" pitchFamily="18" charset="0"/>
                <a:cs typeface="Calibri" panose="020F0502020204030204" pitchFamily="34" charset="0"/>
              </a:rPr>
              <a:t>Ceftriaxone 500 mg IM </a:t>
            </a:r>
            <a:r>
              <a:rPr lang="en-US" sz="8000" dirty="0">
                <a:effectLst/>
                <a:ea typeface="Times New Roman" panose="02020603050405020304" pitchFamily="18" charset="0"/>
                <a:cs typeface="Calibri" panose="020F0502020204030204" pitchFamily="34" charset="0"/>
              </a:rPr>
              <a:t>as a single dose for people weighing &lt;150 kg (300 </a:t>
            </a:r>
            <a:r>
              <a:rPr lang="en-US" sz="8000" dirty="0" err="1">
                <a:effectLst/>
                <a:ea typeface="Times New Roman" panose="02020603050405020304" pitchFamily="18" charset="0"/>
                <a:cs typeface="Calibri" panose="020F0502020204030204" pitchFamily="34" charset="0"/>
              </a:rPr>
              <a:t>lb</a:t>
            </a:r>
            <a:r>
              <a:rPr lang="en-US" sz="8000" dirty="0">
                <a:effectLst/>
                <a:ea typeface="Times New Roman" panose="02020603050405020304" pitchFamily="18" charset="0"/>
                <a:cs typeface="Calibri" panose="020F0502020204030204" pitchFamily="34" charset="0"/>
              </a:rPr>
              <a:t>)</a:t>
            </a:r>
          </a:p>
          <a:p>
            <a:pPr marL="457200" lvl="1" indent="0">
              <a:lnSpc>
                <a:spcPct val="107000"/>
              </a:lnSpc>
              <a:spcBef>
                <a:spcPts val="0"/>
              </a:spcBef>
              <a:spcAft>
                <a:spcPts val="0"/>
              </a:spcAft>
              <a:buNone/>
            </a:pPr>
            <a:r>
              <a:rPr lang="en-US" sz="8000" dirty="0">
                <a:ea typeface="Calibri" panose="020F0502020204030204" pitchFamily="34" charset="0"/>
                <a:cs typeface="Calibri" panose="020F0502020204030204" pitchFamily="34" charset="0"/>
              </a:rPr>
              <a:t>OR</a:t>
            </a:r>
            <a:endParaRPr lang="en-US" sz="8000" dirty="0">
              <a:effectLst/>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SzPts val="1000"/>
              <a:buNone/>
              <a:tabLst>
                <a:tab pos="914400" algn="l"/>
              </a:tabLst>
            </a:pPr>
            <a:r>
              <a:rPr lang="en-US" sz="8000" dirty="0">
                <a:effectLst/>
                <a:ea typeface="Times New Roman" panose="02020603050405020304" pitchFamily="18" charset="0"/>
                <a:cs typeface="Calibri" panose="020F0502020204030204" pitchFamily="34" charset="0"/>
              </a:rPr>
              <a:t>Ceftriaxone 1g of IM for people weighing ≥150 kg (300 </a:t>
            </a:r>
            <a:r>
              <a:rPr lang="en-US" sz="8000" dirty="0" err="1">
                <a:effectLst/>
                <a:ea typeface="Times New Roman" panose="02020603050405020304" pitchFamily="18" charset="0"/>
                <a:cs typeface="Calibri" panose="020F0502020204030204" pitchFamily="34" charset="0"/>
              </a:rPr>
              <a:t>lb</a:t>
            </a:r>
            <a:r>
              <a:rPr lang="en-US" sz="8000" dirty="0">
                <a:effectLst/>
                <a:ea typeface="Times New Roman" panose="02020603050405020304" pitchFamily="18" charset="0"/>
                <a:cs typeface="Calibri" panose="020F0502020204030204" pitchFamily="34" charset="0"/>
              </a:rPr>
              <a:t>)</a:t>
            </a:r>
          </a:p>
          <a:p>
            <a:pPr marL="457200" lvl="1" indent="0">
              <a:lnSpc>
                <a:spcPct val="107000"/>
              </a:lnSpc>
              <a:spcBef>
                <a:spcPts val="0"/>
              </a:spcBef>
              <a:spcAft>
                <a:spcPts val="800"/>
              </a:spcAft>
              <a:buSzPts val="1000"/>
              <a:buNone/>
              <a:tabLst>
                <a:tab pos="914400" algn="l"/>
              </a:tabLst>
            </a:pPr>
            <a:r>
              <a:rPr lang="en-US" sz="8000" i="1" dirty="0">
                <a:effectLst/>
                <a:ea typeface="Times New Roman" panose="02020603050405020304" pitchFamily="18" charset="0"/>
                <a:cs typeface="Calibri" panose="020F0502020204030204" pitchFamily="34" charset="0"/>
              </a:rPr>
              <a:t>If chlamydial infection has not been excluded, providers should treat for chlamydia with doxycycline 100 mg orally twice daily for 7 days. During pregnancy, azithromycin 1 g as a single dose is recommended to treat chlamydia.</a:t>
            </a:r>
          </a:p>
          <a:p>
            <a:pPr marL="457200" lvl="1" indent="0">
              <a:lnSpc>
                <a:spcPct val="107000"/>
              </a:lnSpc>
              <a:spcBef>
                <a:spcPts val="0"/>
              </a:spcBef>
              <a:spcAft>
                <a:spcPts val="800"/>
              </a:spcAft>
              <a:buSzPts val="1000"/>
              <a:buNone/>
              <a:tabLst>
                <a:tab pos="914400" algn="l"/>
              </a:tabLst>
            </a:pPr>
            <a:r>
              <a:rPr lang="en-US" sz="8000" dirty="0">
                <a:effectLst/>
                <a:ea typeface="Times New Roman" panose="02020603050405020304" pitchFamily="18" charset="0"/>
                <a:cs typeface="Calibri" panose="020F0502020204030204" pitchFamily="34" charset="0"/>
              </a:rPr>
              <a:t>For alternative treatment options and a full guidelines refer to  </a:t>
            </a:r>
            <a:r>
              <a:rPr lang="en-US" sz="8000" u="sng" dirty="0">
                <a:solidFill>
                  <a:schemeClr val="tx1">
                    <a:lumMod val="75000"/>
                    <a:lumOff val="25000"/>
                  </a:schemeClr>
                </a:solidFill>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CDC STD Treatment Guidelines.</a:t>
            </a:r>
            <a:endParaRPr lang="en-US" sz="8000" u="sng" dirty="0">
              <a:solidFill>
                <a:schemeClr val="tx1">
                  <a:lumMod val="75000"/>
                  <a:lumOff val="25000"/>
                </a:schemeClr>
              </a:solidFill>
              <a:effectLst/>
              <a:ea typeface="Calibri" panose="020F0502020204030204" pitchFamily="34" charset="0"/>
              <a:cs typeface="Calibri" panose="020F0502020204030204" pitchFamily="34" charset="0"/>
            </a:endParaRPr>
          </a:p>
          <a:p>
            <a:pPr marL="457200" lvl="1" indent="0">
              <a:lnSpc>
                <a:spcPct val="107000"/>
              </a:lnSpc>
              <a:spcBef>
                <a:spcPts val="0"/>
              </a:spcBef>
              <a:spcAft>
                <a:spcPts val="800"/>
              </a:spcAft>
              <a:buSzPts val="1000"/>
              <a:buNone/>
              <a:tabLst>
                <a:tab pos="914400" algn="l"/>
              </a:tabLst>
            </a:pPr>
            <a:endParaRPr lang="en-US" sz="2400" i="1" dirty="0">
              <a:solidFill>
                <a:srgbClr val="000000"/>
              </a:solidFill>
              <a:effectLst/>
              <a:ea typeface="Times New Roman" panose="02020603050405020304" pitchFamily="18" charset="0"/>
              <a:cs typeface="Calibri" panose="020F0502020204030204" pitchFamily="34" charset="0"/>
            </a:endParaRPr>
          </a:p>
          <a:p>
            <a:pPr marL="457200" lvl="1" indent="0">
              <a:lnSpc>
                <a:spcPct val="107000"/>
              </a:lnSpc>
              <a:spcBef>
                <a:spcPts val="0"/>
              </a:spcBef>
              <a:spcAft>
                <a:spcPts val="800"/>
              </a:spcAft>
              <a:buSzPts val="1000"/>
              <a:buNone/>
              <a:tabLst>
                <a:tab pos="914400" algn="l"/>
              </a:tabLst>
            </a:pPr>
            <a:endParaRPr lang="en-US" sz="2400" dirty="0">
              <a:solidFill>
                <a:srgbClr val="000000"/>
              </a:solidFill>
              <a:effectLst/>
              <a:ea typeface="Times New Roman" panose="02020603050405020304" pitchFamily="18" charset="0"/>
              <a:cs typeface="Calibri" panose="020F0502020204030204" pitchFamily="34" charset="0"/>
            </a:endParaRPr>
          </a:p>
          <a:p>
            <a:pPr marL="457200" lvl="1" indent="0">
              <a:lnSpc>
                <a:spcPct val="107000"/>
              </a:lnSpc>
              <a:spcBef>
                <a:spcPts val="0"/>
              </a:spcBef>
              <a:spcAft>
                <a:spcPts val="800"/>
              </a:spcAft>
              <a:buSzPts val="1000"/>
              <a:buNone/>
              <a:tabLst>
                <a:tab pos="914400" algn="l"/>
              </a:tabLst>
            </a:pPr>
            <a:endParaRPr lang="en-US" sz="2400" dirty="0">
              <a:solidFill>
                <a:srgbClr val="000000"/>
              </a:solidFill>
              <a:effectLst/>
              <a:ea typeface="Times New Roman" panose="02020603050405020304" pitchFamily="18" charset="0"/>
              <a:cs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3ADE8D2-5F4B-457D-902C-D8D95879F9EC}"/>
              </a:ext>
            </a:extLst>
          </p:cNvPr>
          <p:cNvSpPr>
            <a:spLocks noGrp="1"/>
          </p:cNvSpPr>
          <p:nvPr>
            <p:ph type="sldNum" sz="quarter" idx="12"/>
          </p:nvPr>
        </p:nvSpPr>
        <p:spPr/>
        <p:txBody>
          <a:bodyPr/>
          <a:lstStyle/>
          <a:p>
            <a:fld id="{48F63A3B-78C7-47BE-AE5E-E10140E04643}" type="slidenum">
              <a:rPr lang="en-US" smtClean="0"/>
              <a:pPr/>
              <a:t>40</a:t>
            </a:fld>
            <a:endParaRPr lang="en-US"/>
          </a:p>
        </p:txBody>
      </p:sp>
    </p:spTree>
    <p:extLst>
      <p:ext uri="{BB962C8B-B14F-4D97-AF65-F5344CB8AC3E}">
        <p14:creationId xmlns:p14="http://schemas.microsoft.com/office/powerpoint/2010/main" val="3831874019"/>
      </p:ext>
    </p:extLst>
  </p:cSld>
  <p:clrMapOvr>
    <a:masterClrMapping/>
  </p:clrMapOvr>
  <mc:AlternateContent xmlns:mc="http://schemas.openxmlformats.org/markup-compatibility/2006" xmlns:p14="http://schemas.microsoft.com/office/powerpoint/2010/main">
    <mc:Choice Requires="p14">
      <p:transition spd="slow" p14:dur="2000" advTm="74498"/>
    </mc:Choice>
    <mc:Fallback xmlns="">
      <p:transition spd="slow" advTm="7449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altLang="en-US" sz="2900"/>
              <a:t>Updates to STD Reporting and Current Follow-Up</a:t>
            </a:r>
            <a:endParaRPr lang="en-US" altLang="en-US" sz="2900" dirty="0"/>
          </a:p>
        </p:txBody>
      </p:sp>
      <p:sp>
        <p:nvSpPr>
          <p:cNvPr id="63491" name="Content Placeholder 2"/>
          <p:cNvSpPr>
            <a:spLocks noGrp="1"/>
          </p:cNvSpPr>
          <p:nvPr>
            <p:ph sz="half" idx="2"/>
          </p:nvPr>
        </p:nvSpPr>
        <p:spPr>
          <a:xfrm>
            <a:off x="5486400" y="1601013"/>
            <a:ext cx="6400800" cy="4571187"/>
          </a:xfrm>
          <a:prstGeom prst="rect">
            <a:avLst/>
          </a:prstGeom>
        </p:spPr>
        <p:txBody>
          <a:bodyPr>
            <a:normAutofit fontScale="77500" lnSpcReduction="20000"/>
          </a:bodyPr>
          <a:lstStyle/>
          <a:p>
            <a:pPr>
              <a:defRPr/>
            </a:pPr>
            <a:r>
              <a:rPr lang="en-US" sz="2600" dirty="0"/>
              <a:t>A new Chlamydia and Gonorrhea Case Report Form is available on the MDH website, to accommodate changes in treatment guidelines and highlight DGI reporting.</a:t>
            </a:r>
          </a:p>
          <a:p>
            <a:pPr>
              <a:defRPr/>
            </a:pPr>
            <a:r>
              <a:rPr lang="en-US" sz="2600" dirty="0"/>
              <a:t>The case report form can be filled out and mailed or faxed to MDH at </a:t>
            </a:r>
            <a:r>
              <a:rPr lang="en-US" sz="2600" b="1" dirty="0"/>
              <a:t>651-201-4040.</a:t>
            </a:r>
          </a:p>
          <a:p>
            <a:pPr>
              <a:defRPr/>
            </a:pPr>
            <a:r>
              <a:rPr lang="en-US" sz="2600" dirty="0"/>
              <a:t>More information may be requested on gonorrhea cases for Enhanced Gonorrhea Surveillance as part of the CDC PCHD grant.</a:t>
            </a:r>
          </a:p>
          <a:p>
            <a:pPr>
              <a:defRPr/>
            </a:pPr>
            <a:r>
              <a:rPr lang="en-US" sz="2600" dirty="0"/>
              <a:t> All cases co-infected with early syphilis will continue to be assigned to MDH Partner Services for follow-up.</a:t>
            </a:r>
          </a:p>
          <a:p>
            <a:pPr>
              <a:defRPr/>
            </a:pPr>
            <a:r>
              <a:rPr lang="en-US" sz="2600" dirty="0"/>
              <a:t>All STD cases continue to have the potential for being contacted by MDH for additional follow-up.</a:t>
            </a:r>
          </a:p>
          <a:p>
            <a:pPr>
              <a:defRPr/>
            </a:pPr>
            <a:endParaRPr lang="en-US" sz="2400" dirty="0"/>
          </a:p>
        </p:txBody>
      </p:sp>
      <p:pic>
        <p:nvPicPr>
          <p:cNvPr id="3" name="Picture 2" descr="Chlamydia and Gonorrhea case report form screenshot ">
            <a:extLst>
              <a:ext uri="{FF2B5EF4-FFF2-40B4-BE49-F238E27FC236}">
                <a16:creationId xmlns:a16="http://schemas.microsoft.com/office/drawing/2014/main" id="{3F617936-6F18-4B2C-8827-F9E5B81054DC}"/>
              </a:ext>
            </a:extLst>
          </p:cNvPr>
          <p:cNvPicPr>
            <a:picLocks noChangeAspect="1"/>
          </p:cNvPicPr>
          <p:nvPr/>
        </p:nvPicPr>
        <p:blipFill>
          <a:blip r:embed="rId3"/>
          <a:stretch>
            <a:fillRect/>
          </a:stretch>
        </p:blipFill>
        <p:spPr>
          <a:xfrm>
            <a:off x="895739" y="1850280"/>
            <a:ext cx="4116515" cy="4074509"/>
          </a:xfrm>
          <a:prstGeom prst="rect">
            <a:avLst/>
          </a:prstGeom>
        </p:spPr>
      </p:pic>
      <p:sp>
        <p:nvSpPr>
          <p:cNvPr id="4" name="Slide Number Placeholder 3">
            <a:extLst>
              <a:ext uri="{FF2B5EF4-FFF2-40B4-BE49-F238E27FC236}">
                <a16:creationId xmlns:a16="http://schemas.microsoft.com/office/drawing/2014/main" id="{6D211FE9-9337-4B82-A0A8-E33B48F62269}"/>
              </a:ext>
            </a:extLst>
          </p:cNvPr>
          <p:cNvSpPr>
            <a:spLocks noGrp="1"/>
          </p:cNvSpPr>
          <p:nvPr>
            <p:ph type="sldNum" sz="quarter" idx="12"/>
          </p:nvPr>
        </p:nvSpPr>
        <p:spPr/>
        <p:txBody>
          <a:bodyPr/>
          <a:lstStyle/>
          <a:p>
            <a:fld id="{48F63A3B-78C7-47BE-AE5E-E10140E04643}" type="slidenum">
              <a:rPr lang="en-US" smtClean="0"/>
              <a:pPr/>
              <a:t>41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48917"/>
    </mc:Choice>
    <mc:Fallback xmlns="">
      <p:transition spd="slow" advTm="489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Interpreting STD Surveillance Data</a:t>
            </a:r>
            <a:endParaRPr lang="en-US" dirty="0"/>
          </a:p>
        </p:txBody>
      </p:sp>
      <p:sp>
        <p:nvSpPr>
          <p:cNvPr id="3" name="Content Placeholder 2"/>
          <p:cNvSpPr>
            <a:spLocks noGrp="1"/>
          </p:cNvSpPr>
          <p:nvPr>
            <p:ph idx="1"/>
          </p:nvPr>
        </p:nvSpPr>
        <p:spPr>
          <a:xfrm>
            <a:off x="1370874" y="1505153"/>
            <a:ext cx="10638971" cy="4565877"/>
          </a:xfrm>
        </p:spPr>
        <p:txBody>
          <a:bodyPr>
            <a:normAutofit fontScale="47500" lnSpcReduction="20000"/>
          </a:bodyPr>
          <a:lstStyle/>
          <a:p>
            <a:r>
              <a:rPr lang="en-US" dirty="0"/>
              <a:t>Factors that impact the completeness and accuracy of STD data include:</a:t>
            </a:r>
          </a:p>
          <a:p>
            <a:pPr lvl="1"/>
            <a:r>
              <a:rPr lang="en-US" dirty="0"/>
              <a:t>Level of STD screening by healthcare providers</a:t>
            </a:r>
          </a:p>
          <a:p>
            <a:pPr lvl="1"/>
            <a:r>
              <a:rPr lang="en-US" dirty="0"/>
              <a:t>Individual test-seeking behavior</a:t>
            </a:r>
          </a:p>
          <a:p>
            <a:pPr lvl="1"/>
            <a:r>
              <a:rPr lang="en-US" dirty="0"/>
              <a:t>Sensitivity of diagnostic tests</a:t>
            </a:r>
          </a:p>
          <a:p>
            <a:pPr lvl="1"/>
            <a:r>
              <a:rPr lang="en-US" dirty="0"/>
              <a:t>Compliance with case reporting</a:t>
            </a:r>
          </a:p>
          <a:p>
            <a:pPr lvl="1"/>
            <a:r>
              <a:rPr lang="en-US" dirty="0"/>
              <a:t>Completeness of case reporting</a:t>
            </a:r>
          </a:p>
          <a:p>
            <a:pPr lvl="1"/>
            <a:r>
              <a:rPr lang="en-US" dirty="0"/>
              <a:t>Timeliness of case reporting</a:t>
            </a:r>
          </a:p>
          <a:p>
            <a:r>
              <a:rPr lang="en-US" dirty="0"/>
              <a:t>Increases and decreases in STD rates can be due to actual changes in disease occurrence and/or changes in one or more of the above factors.</a:t>
            </a:r>
          </a:p>
          <a:p>
            <a:r>
              <a:rPr lang="en-US" dirty="0"/>
              <a:t>COVID-19 lockdowns likely played a role in the number of cases reported/diagnosed this past year.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CBE8682-C97B-4C3D-90AB-3D4DB5580304}"/>
              </a:ext>
            </a:extLst>
          </p:cNvPr>
          <p:cNvSpPr>
            <a:spLocks noGrp="1"/>
          </p:cNvSpPr>
          <p:nvPr>
            <p:ph type="sldNum" sz="quarter" idx="12"/>
          </p:nvPr>
        </p:nvSpPr>
        <p:spPr>
          <a:xfrm>
            <a:off x="10424532" y="6360160"/>
            <a:ext cx="1462668" cy="365125"/>
          </a:xfrm>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4056158068"/>
      </p:ext>
    </p:extLst>
  </p:cSld>
  <p:clrMapOvr>
    <a:masterClrMapping/>
  </p:clrMapOvr>
  <mc:AlternateContent xmlns:mc="http://schemas.openxmlformats.org/markup-compatibility/2006" xmlns:p14="http://schemas.microsoft.com/office/powerpoint/2010/main">
    <mc:Choice Requires="p14">
      <p:transition spd="slow" p14:dur="2000" advTm="45847"/>
    </mc:Choice>
    <mc:Fallback xmlns="">
      <p:transition spd="slow" advTm="4584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Syphilis</a:t>
            </a:r>
          </a:p>
        </p:txBody>
      </p:sp>
      <p:sp>
        <p:nvSpPr>
          <p:cNvPr id="4" name="Slide Number Placeholder 3">
            <a:extLst>
              <a:ext uri="{FF2B5EF4-FFF2-40B4-BE49-F238E27FC236}">
                <a16:creationId xmlns:a16="http://schemas.microsoft.com/office/drawing/2014/main" id="{EA89D545-D28B-4499-B888-F0E6B18864AD}"/>
              </a:ext>
            </a:extLst>
          </p:cNvPr>
          <p:cNvSpPr>
            <a:spLocks noGrp="1"/>
          </p:cNvSpPr>
          <p:nvPr>
            <p:ph type="sldNum" sz="quarter" idx="16"/>
          </p:nvPr>
        </p:nvSpPr>
        <p:spPr/>
        <p:txBody>
          <a:bodyPr/>
          <a:lstStyle/>
          <a:p>
            <a:fld id="{48F63A3B-78C7-47BE-AE5E-E10140E04643}" type="slidenum">
              <a:rPr lang="en-US" smtClean="0"/>
              <a:pPr/>
              <a:t>6</a:t>
            </a:fld>
            <a:endParaRPr lang="en-US"/>
          </a:p>
        </p:txBody>
      </p:sp>
    </p:spTree>
    <p:extLst>
      <p:ext uri="{BB962C8B-B14F-4D97-AF65-F5344CB8AC3E}">
        <p14:creationId xmlns:p14="http://schemas.microsoft.com/office/powerpoint/2010/main" val="3657717385"/>
      </p:ext>
    </p:extLst>
  </p:cSld>
  <p:clrMapOvr>
    <a:masterClrMapping/>
  </p:clrMapOvr>
  <mc:AlternateContent xmlns:mc="http://schemas.openxmlformats.org/markup-compatibility/2006" xmlns:p14="http://schemas.microsoft.com/office/powerpoint/2010/main">
    <mc:Choice Requires="p14">
      <p:transition spd="slow" p14:dur="2000" advTm="5367"/>
    </mc:Choice>
    <mc:Fallback xmlns="">
      <p:transition spd="slow" advTm="536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noAutofit/>
          </a:bodyPr>
          <a:lstStyle/>
          <a:p>
            <a:pPr eaLnBrk="1" hangingPunct="1"/>
            <a:r>
              <a:rPr lang="en-US" altLang="en-US" sz="2900"/>
              <a:t>Syphilis Rates by Stage of Diagnosis</a:t>
            </a:r>
            <a:br>
              <a:rPr lang="en-US" altLang="en-US" sz="2900"/>
            </a:br>
            <a:r>
              <a:rPr lang="en-US" altLang="en-US" sz="2900"/>
              <a:t> Minnesota, 2010-2020</a:t>
            </a:r>
            <a:endParaRPr lang="en-US" altLang="en-US" sz="2900" dirty="0"/>
          </a:p>
        </p:txBody>
      </p:sp>
      <p:pic>
        <p:nvPicPr>
          <p:cNvPr id="7" name="Picture 6" descr="syphilis rates by stage of diagnosis line graph from 2010 to 2020&#10;">
            <a:extLst>
              <a:ext uri="{FF2B5EF4-FFF2-40B4-BE49-F238E27FC236}">
                <a16:creationId xmlns:a16="http://schemas.microsoft.com/office/drawing/2014/main" id="{9CA65D22-1A46-4989-A3E1-E90F79B038C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80160" y="1602233"/>
            <a:ext cx="9536562" cy="4516639"/>
          </a:xfrm>
          <a:prstGeom prst="rect">
            <a:avLst/>
          </a:prstGeom>
        </p:spPr>
      </p:pic>
      <p:sp>
        <p:nvSpPr>
          <p:cNvPr id="2" name="Slide Number Placeholder 1">
            <a:extLst>
              <a:ext uri="{FF2B5EF4-FFF2-40B4-BE49-F238E27FC236}">
                <a16:creationId xmlns:a16="http://schemas.microsoft.com/office/drawing/2014/main" id="{4BD3E95D-D61E-4739-8B42-1D793C81C824}"/>
              </a:ext>
            </a:extLst>
          </p:cNvPr>
          <p:cNvSpPr>
            <a:spLocks noGrp="1"/>
          </p:cNvSpPr>
          <p:nvPr>
            <p:ph type="sldNum" sz="quarter" idx="12"/>
          </p:nvPr>
        </p:nvSpPr>
        <p:spPr/>
        <p:txBody>
          <a:bodyPr/>
          <a:lstStyle/>
          <a:p>
            <a:fld id="{48F63A3B-78C7-47BE-AE5E-E10140E04643}"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27259"/>
    </mc:Choice>
    <mc:Fallback xmlns="">
      <p:transition spd="slow" advTm="272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161" dirty="0">
                <a:solidFill>
                  <a:schemeClr val="bg1"/>
                </a:solidFill>
              </a:rPr>
              <a:t>2020 Minnesota Primary &amp; Secondary Syphilis Rates by County</a:t>
            </a:r>
          </a:p>
        </p:txBody>
      </p:sp>
      <p:sp>
        <p:nvSpPr>
          <p:cNvPr id="2" name="Slide Number Placeholder 1"/>
          <p:cNvSpPr>
            <a:spLocks noGrp="1"/>
          </p:cNvSpPr>
          <p:nvPr>
            <p:ph type="sldNum" sz="quarter" idx="12"/>
          </p:nvPr>
        </p:nvSpPr>
        <p:spPr/>
        <p:txBody>
          <a:bodyPr/>
          <a:lstStyle/>
          <a:p>
            <a:fld id="{C77968C3-7B7E-411D-B105-08F43D0B3F8A}" type="slidenum">
              <a:rPr lang="en-US" smtClean="0"/>
              <a:t>8</a:t>
            </a:fld>
            <a:endParaRPr lang="en-US"/>
          </a:p>
        </p:txBody>
      </p:sp>
      <p:pic>
        <p:nvPicPr>
          <p:cNvPr id="11" name="Picture 10" descr="2020 MN Primary and Secondary syphilis rates by county state map.">
            <a:extLst>
              <a:ext uri="{FF2B5EF4-FFF2-40B4-BE49-F238E27FC236}">
                <a16:creationId xmlns:a16="http://schemas.microsoft.com/office/drawing/2014/main" id="{A2EAA0BA-F9CD-4BD4-BBD0-7AE352677679}"/>
              </a:ext>
            </a:extLst>
          </p:cNvPr>
          <p:cNvPicPr>
            <a:picLocks noChangeAspect="1"/>
          </p:cNvPicPr>
          <p:nvPr/>
        </p:nvPicPr>
        <p:blipFill>
          <a:blip r:embed="rId3"/>
          <a:stretch>
            <a:fillRect/>
          </a:stretch>
        </p:blipFill>
        <p:spPr>
          <a:xfrm>
            <a:off x="824654" y="1480098"/>
            <a:ext cx="10057713" cy="4882603"/>
          </a:xfrm>
          <a:prstGeom prst="rect">
            <a:avLst/>
          </a:prstGeom>
        </p:spPr>
      </p:pic>
    </p:spTree>
    <p:extLst>
      <p:ext uri="{BB962C8B-B14F-4D97-AF65-F5344CB8AC3E}">
        <p14:creationId xmlns:p14="http://schemas.microsoft.com/office/powerpoint/2010/main" val="2693198893"/>
      </p:ext>
    </p:extLst>
  </p:cSld>
  <p:clrMapOvr>
    <a:masterClrMapping/>
  </p:clrMapOvr>
  <mc:AlternateContent xmlns:mc="http://schemas.openxmlformats.org/markup-compatibility/2006" xmlns:p14="http://schemas.microsoft.com/office/powerpoint/2010/main">
    <mc:Choice Requires="p14">
      <p:transition spd="slow" p14:dur="2000" advTm="27820"/>
    </mc:Choice>
    <mc:Fallback xmlns="">
      <p:transition spd="slow" advTm="2782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2900"/>
              <a:t>Primary &amp; Secondary Syphilis Infections by Residence at Diagnosis</a:t>
            </a:r>
            <a:br>
              <a:rPr lang="en-US" altLang="en-US" sz="2900"/>
            </a:br>
            <a:r>
              <a:rPr lang="en-US" altLang="en-US" sz="2900"/>
              <a:t>Minnesota, 2020</a:t>
            </a:r>
            <a:endParaRPr lang="en-US" sz="2900" dirty="0"/>
          </a:p>
        </p:txBody>
      </p:sp>
      <p:pic>
        <p:nvPicPr>
          <p:cNvPr id="11" name="Picture 10" descr="Primary and secondary syphilis infections by residence pie chart with 35% of cases in Minneapolis and 31% in greater MN">
            <a:extLst>
              <a:ext uri="{FF2B5EF4-FFF2-40B4-BE49-F238E27FC236}">
                <a16:creationId xmlns:a16="http://schemas.microsoft.com/office/drawing/2014/main" id="{3BF99EE4-5A1B-4989-9E64-BFABC677AD05}"/>
              </a:ext>
            </a:extLst>
          </p:cNvPr>
          <p:cNvPicPr>
            <a:picLocks noChangeAspect="1"/>
          </p:cNvPicPr>
          <p:nvPr/>
        </p:nvPicPr>
        <p:blipFill>
          <a:blip r:embed="rId3"/>
          <a:stretch>
            <a:fillRect/>
          </a:stretch>
        </p:blipFill>
        <p:spPr>
          <a:xfrm>
            <a:off x="2054154" y="1374412"/>
            <a:ext cx="8371272" cy="5132750"/>
          </a:xfrm>
          <a:prstGeom prst="rect">
            <a:avLst/>
          </a:prstGeom>
        </p:spPr>
      </p:pic>
      <p:sp>
        <p:nvSpPr>
          <p:cNvPr id="4" name="Slide Number Placeholder 3">
            <a:extLst>
              <a:ext uri="{FF2B5EF4-FFF2-40B4-BE49-F238E27FC236}">
                <a16:creationId xmlns:a16="http://schemas.microsoft.com/office/drawing/2014/main" id="{18E24A59-3E92-4220-8BD7-25D6EB00D6B9}"/>
              </a:ext>
            </a:extLst>
          </p:cNvPr>
          <p:cNvSpPr>
            <a:spLocks noGrp="1"/>
          </p:cNvSpPr>
          <p:nvPr>
            <p:ph type="sldNum" sz="quarter" idx="12"/>
          </p:nvPr>
        </p:nvSpPr>
        <p:spPr/>
        <p:txBody>
          <a:bodyPr/>
          <a:lstStyle/>
          <a:p>
            <a:fld id="{48F63A3B-78C7-47BE-AE5E-E10140E04643}" type="slidenum">
              <a:rPr lang="en-US" smtClean="0"/>
              <a:pPr/>
              <a:t>9</a:t>
            </a:fld>
            <a:endParaRPr lang="en-US"/>
          </a:p>
        </p:txBody>
      </p:sp>
    </p:spTree>
  </p:cSld>
  <p:clrMapOvr>
    <a:masterClrMapping/>
  </p:clrMapOvr>
  <p:transition advTm="25413"/>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44e18b7-c9a1-46c9-bb55-1864314f199d">Other</Category>
    <Notes0 xmlns="144e18b7-c9a1-46c9-bb55-1864314f199d" xsi:nil="true"/>
    <_dlc_DocId xmlns="98f01fe9-c3f2-4582-9148-d87bd0c242e7">PP6VNZTUNPYT-1650249793-151</_dlc_DocId>
    <_dlc_DocIdUrl xmlns="98f01fe9-c3f2-4582-9148-d87bd0c242e7">
      <Url>https://mn365.sharepoint.com/teams/MDH/bureaus/hpb/idepcd/StdHivTb/_layouts/15/DocIdRedir.aspx?ID=PP6VNZTUNPYT-1650249793-151</Url>
      <Description>PP6VNZTUNPYT-1650249793-151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42118E0939406498776F0FEA4A05A20" ma:contentTypeVersion="79" ma:contentTypeDescription="Create a new document." ma:contentTypeScope="" ma:versionID="54a987fe567e2d2b7eb1535a17de4637">
  <xsd:schema xmlns:xsd="http://www.w3.org/2001/XMLSchema" xmlns:xs="http://www.w3.org/2001/XMLSchema" xmlns:p="http://schemas.microsoft.com/office/2006/metadata/properties" xmlns:ns2="98f01fe9-c3f2-4582-9148-d87bd0c242e7" xmlns:ns3="144e18b7-c9a1-46c9-bb55-1864314f199d" xmlns:ns4="896b3f4c-1441-4b58-a2a9-d8dc887bfaf0" xmlns:ns5="aacb8029-c7a7-4ec0-8d0d-d4dd73f54e39" targetNamespace="http://schemas.microsoft.com/office/2006/metadata/properties" ma:root="true" ma:fieldsID="00cbf234acda2012d9e883c07c39de7f" ns2:_="" ns3:_="" ns4:_="" ns5:_="">
    <xsd:import namespace="98f01fe9-c3f2-4582-9148-d87bd0c242e7"/>
    <xsd:import namespace="144e18b7-c9a1-46c9-bb55-1864314f199d"/>
    <xsd:import namespace="896b3f4c-1441-4b58-a2a9-d8dc887bfaf0"/>
    <xsd:import namespace="aacb8029-c7a7-4ec0-8d0d-d4dd73f54e39"/>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Notes0"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4e18b7-c9a1-46c9-bb55-1864314f199d" elementFormDefault="qualified">
    <xsd:import namespace="http://schemas.microsoft.com/office/2006/documentManagement/types"/>
    <xsd:import namespace="http://schemas.microsoft.com/office/infopath/2007/PartnerControls"/>
    <xsd:element name="Category" ma:index="11" ma:displayName="Category" ma:format="Dropdown" ma:internalName="Category">
      <xsd:simpleType>
        <xsd:restriction base="dms:Choice">
          <xsd:enumeration value="END HIV MN Implementation Plan"/>
          <xsd:enumeration value="HIV Cluster Detection and Response"/>
          <xsd:enumeration value="HIV Counseling and Testing Trainings"/>
          <xsd:enumeration value="HIV Grant"/>
          <xsd:enumeration value="STD PCHD Grant"/>
          <xsd:enumeration value="STD AAPPS Grant"/>
          <xsd:enumeration value="TB Grant"/>
          <xsd:enumeration value="TB Medications Program"/>
          <xsd:enumeration value="Other"/>
        </xsd:restriction>
      </xsd:simpleType>
    </xsd:element>
    <xsd:element name="Notes0" ma:index="12" nillable="true" ma:displayName="Notes" ma:internalName="Notes0">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6b3f4c-1441-4b58-a2a9-d8dc887bfa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cb8029-c7a7-4ec0-8d0d-d4dd73f54e39"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E3DD4A-82A7-48E0-938E-6DCE5A2210ED}">
  <ds:schemaRefs>
    <ds:schemaRef ds:uri="http://schemas.microsoft.com/sharepoint/events"/>
  </ds:schemaRefs>
</ds:datastoreItem>
</file>

<file path=customXml/itemProps2.xml><?xml version="1.0" encoding="utf-8"?>
<ds:datastoreItem xmlns:ds="http://schemas.openxmlformats.org/officeDocument/2006/customXml" ds:itemID="{DC076367-77EE-4EF4-A6B2-54FA9A3F0A60}">
  <ds:schemaRefs>
    <ds:schemaRef ds:uri="http://schemas.microsoft.com/sharepoint/v3/contenttype/forms"/>
  </ds:schemaRefs>
</ds:datastoreItem>
</file>

<file path=customXml/itemProps3.xml><?xml version="1.0" encoding="utf-8"?>
<ds:datastoreItem xmlns:ds="http://schemas.openxmlformats.org/officeDocument/2006/customXml" ds:itemID="{37E22103-68CD-4D36-AA3C-9A68D06BEFF8}">
  <ds:schemaRefs>
    <ds:schemaRef ds:uri="aacb8029-c7a7-4ec0-8d0d-d4dd73f54e39"/>
    <ds:schemaRef ds:uri="http://schemas.microsoft.com/office/infopath/2007/PartnerControls"/>
    <ds:schemaRef ds:uri="http://www.w3.org/XML/1998/namespace"/>
    <ds:schemaRef ds:uri="896b3f4c-1441-4b58-a2a9-d8dc887bfaf0"/>
    <ds:schemaRef ds:uri="http://schemas.microsoft.com/office/2006/documentManagement/types"/>
    <ds:schemaRef ds:uri="98f01fe9-c3f2-4582-9148-d87bd0c242e7"/>
    <ds:schemaRef ds:uri="http://purl.org/dc/dcmitype/"/>
    <ds:schemaRef ds:uri="http://schemas.microsoft.com/office/2006/metadata/properties"/>
    <ds:schemaRef ds:uri="144e18b7-c9a1-46c9-bb55-1864314f199d"/>
    <ds:schemaRef ds:uri="http://purl.org/dc/term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375BA6B1-EDF2-4907-A051-47762559212F}">
  <ds:schemaRefs>
    <ds:schemaRef ds:uri="144e18b7-c9a1-46c9-bb55-1864314f199d"/>
    <ds:schemaRef ds:uri="896b3f4c-1441-4b58-a2a9-d8dc887bfaf0"/>
    <ds:schemaRef ds:uri="98f01fe9-c3f2-4582-9148-d87bd0c242e7"/>
    <ds:schemaRef ds:uri="aacb8029-c7a7-4ec0-8d0d-d4dd73f54e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 PowerPoint Prez CLASSIC</Template>
  <TotalTime>2154</TotalTime>
  <Words>3849</Words>
  <Application>Microsoft Office PowerPoint</Application>
  <PresentationFormat>Widescreen</PresentationFormat>
  <Paragraphs>305</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Times New Roman</vt:lpstr>
      <vt:lpstr>Wingdings</vt:lpstr>
      <vt:lpstr>Minnesota</vt:lpstr>
      <vt:lpstr>2021 Marks the 40th Anniversary of AIDS Discovery</vt:lpstr>
      <vt:lpstr>Sexually Transmitted Disease (STD) Surveillance Report, 2020</vt:lpstr>
      <vt:lpstr>STDs in Minnesota: Number of Cases Reported in 2020</vt:lpstr>
      <vt:lpstr>STDs in Minnesota: Rate per 100,000 by Year of Diagnosis, 2010-2020</vt:lpstr>
      <vt:lpstr>Interpreting STD Surveillance Data</vt:lpstr>
      <vt:lpstr>Syphilis</vt:lpstr>
      <vt:lpstr>Syphilis Rates by Stage of Diagnosis  Minnesota, 2010-2020</vt:lpstr>
      <vt:lpstr>2020 Minnesota Primary &amp; Secondary Syphilis Rates by County</vt:lpstr>
      <vt:lpstr>Primary &amp; Secondary Syphilis Infections by Residence at Diagnosis Minnesota, 2020</vt:lpstr>
      <vt:lpstr>Primary &amp; Secondary Syphilis Rates by Gender Minnesota, 2010-2020</vt:lpstr>
      <vt:lpstr>Age-Specific Primary &amp; Secondary Syphilis Rates by Gender, Minnesota, 2020</vt:lpstr>
      <vt:lpstr>Primary &amp; Secondary Syphilis Cases by Race Minnesota, 2020</vt:lpstr>
      <vt:lpstr>Primary &amp; Secondary Syphilis Rates by Race/Ethnicity Minnesota, 2010-2020</vt:lpstr>
      <vt:lpstr>Topic of Interest: Syphilis Among  Females and Congenital Syphilis in Minnesota</vt:lpstr>
      <vt:lpstr>Female Early Syphilis Cases Minnesota, 2020</vt:lpstr>
      <vt:lpstr>Early Syphilis Infections in Women by Residence at Diagnosis Minnesota, 2020</vt:lpstr>
      <vt:lpstr>Early Syphilis Cases in Females by Race/Ethnicity  Minnesota, 2020</vt:lpstr>
      <vt:lpstr>Congenital Syphilis Rates among infants Minnesota, 2010-2020</vt:lpstr>
      <vt:lpstr>Topic of Interest: Early Syphilis Among  Men Who Have Sex With Men in Minnesota</vt:lpstr>
      <vt:lpstr>Number of Early Syphilis† Cases by Gender and MSM  Minnesota, 2010-2020</vt:lpstr>
      <vt:lpstr>Early Syphilis† Cases Among MSM by Age  Minnesota, 2020 </vt:lpstr>
      <vt:lpstr>Early Syphilis† (ES) Cases  Co-infected with HIV, 2010-2020</vt:lpstr>
      <vt:lpstr>Gonorrhea</vt:lpstr>
      <vt:lpstr>2020 Minnesota Gonorrhea Rates by County</vt:lpstr>
      <vt:lpstr>Gonorrhea Rates by Gender Minnesota, 2010-2020</vt:lpstr>
      <vt:lpstr>Gonorrhea Rates by Age Minnesota, 2010-2020</vt:lpstr>
      <vt:lpstr>Age-Specific Gonorrhea Rates by Gender  Minnesota, 2020 </vt:lpstr>
      <vt:lpstr>Gonorrhea Rates by Race/Ethnicity  Minnesota, 2010-2020</vt:lpstr>
      <vt:lpstr>Chlamydia</vt:lpstr>
      <vt:lpstr>2020 Minnesota Chlamydia Rates by County</vt:lpstr>
      <vt:lpstr>Chlamydia Rates by Gender Minnesota, 2010-2020</vt:lpstr>
      <vt:lpstr>Age-Specific Chlamydia Rates by Gender   Minnesota, 2020</vt:lpstr>
      <vt:lpstr>Chlamydia Rates by Race/Ethnicity  Minnesota, 2010-2020</vt:lpstr>
      <vt:lpstr>Chlamydia and Gonorrhea Among Adolescents and Young Adults (15-24 years of age)</vt:lpstr>
      <vt:lpstr>Chlamydia Disproportionately Impacts Youth and Young Adults</vt:lpstr>
      <vt:lpstr>Gonorrhea Disproportionately Impacts Youth and Young Adults</vt:lpstr>
      <vt:lpstr>Chlamydia and Gonorrhea Rates Among Adolescents &amp; Young Adults†  by Gender in Minnesota, 2010-2020</vt:lpstr>
      <vt:lpstr>Summary Characteristics of Adolescents &amp; Young Adults†  Diagnosed With Chlamydia or Gonorrhea in 2020</vt:lpstr>
      <vt:lpstr>Summary of STD Trends in Minnesota</vt:lpstr>
      <vt:lpstr>New Treatment Guidelines for Uncomplicated Gonorrhea Infection </vt:lpstr>
      <vt:lpstr>Updates to STD Reporting and Current Follow-Up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 (STD) Surveillance Data 2020</dc:title>
  <dc:subject>Sexually Transmitted Disease (STD) Surveillance Data 2020</dc:subject>
  <dc:creator>MN Dept of Health</dc:creator>
  <cp:lastModifiedBy>Beltt, Emily (MDH)</cp:lastModifiedBy>
  <cp:revision>55</cp:revision>
  <cp:lastPrinted>2019-04-03T17:46:09Z</cp:lastPrinted>
  <dcterms:created xsi:type="dcterms:W3CDTF">2016-04-07T18:58:10Z</dcterms:created>
  <dcterms:modified xsi:type="dcterms:W3CDTF">2021-06-22T13:02:25Z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0x010100542118E0939406498776F0FEA4A05A20</vt:lpwstr>
  </property>
  <property fmtid="{D5CDD505-2E9C-101B-9397-08002B2CF9AE}" pid="3" name="_dlc_DocIdItemGuid">
    <vt:lpwstr>709f5a5a-88da-444e-bd00-74fe1f137864</vt:lpwstr>
  </property>
</Properties>
</file>