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64"/>
  </p:notesMasterIdLst>
  <p:sldIdLst>
    <p:sldId id="256" r:id="rId2"/>
    <p:sldId id="257" r:id="rId3"/>
    <p:sldId id="258" r:id="rId4"/>
    <p:sldId id="259" r:id="rId5"/>
    <p:sldId id="261" r:id="rId6"/>
    <p:sldId id="262" r:id="rId7"/>
    <p:sldId id="357" r:id="rId8"/>
    <p:sldId id="356" r:id="rId9"/>
    <p:sldId id="355" r:id="rId10"/>
    <p:sldId id="266" r:id="rId11"/>
    <p:sldId id="268" r:id="rId12"/>
    <p:sldId id="267" r:id="rId13"/>
    <p:sldId id="339" r:id="rId14"/>
    <p:sldId id="286" r:id="rId15"/>
    <p:sldId id="354" r:id="rId16"/>
    <p:sldId id="288" r:id="rId17"/>
    <p:sldId id="289" r:id="rId18"/>
    <p:sldId id="290" r:id="rId19"/>
    <p:sldId id="291" r:id="rId20"/>
    <p:sldId id="365" r:id="rId21"/>
    <p:sldId id="293" r:id="rId22"/>
    <p:sldId id="338" r:id="rId23"/>
    <p:sldId id="353" r:id="rId24"/>
    <p:sldId id="343" r:id="rId25"/>
    <p:sldId id="347" r:id="rId26"/>
    <p:sldId id="348" r:id="rId27"/>
    <p:sldId id="282" r:id="rId28"/>
    <p:sldId id="366" r:id="rId29"/>
    <p:sldId id="350" r:id="rId30"/>
    <p:sldId id="269" r:id="rId31"/>
    <p:sldId id="352" r:id="rId32"/>
    <p:sldId id="271" r:id="rId33"/>
    <p:sldId id="272" r:id="rId34"/>
    <p:sldId id="273" r:id="rId35"/>
    <p:sldId id="334" r:id="rId36"/>
    <p:sldId id="364" r:id="rId37"/>
    <p:sldId id="346" r:id="rId38"/>
    <p:sldId id="340" r:id="rId39"/>
    <p:sldId id="296" r:id="rId40"/>
    <p:sldId id="297" r:id="rId41"/>
    <p:sldId id="300" r:id="rId42"/>
    <p:sldId id="363" r:id="rId43"/>
    <p:sldId id="301" r:id="rId44"/>
    <p:sldId id="302" r:id="rId45"/>
    <p:sldId id="304" r:id="rId46"/>
    <p:sldId id="362" r:id="rId47"/>
    <p:sldId id="361" r:id="rId48"/>
    <p:sldId id="298" r:id="rId49"/>
    <p:sldId id="342" r:id="rId50"/>
    <p:sldId id="316" r:id="rId51"/>
    <p:sldId id="322" r:id="rId52"/>
    <p:sldId id="323" r:id="rId53"/>
    <p:sldId id="351" r:id="rId54"/>
    <p:sldId id="341" r:id="rId55"/>
    <p:sldId id="308" r:id="rId56"/>
    <p:sldId id="331" r:id="rId57"/>
    <p:sldId id="330" r:id="rId58"/>
    <p:sldId id="317" r:id="rId59"/>
    <p:sldId id="319" r:id="rId60"/>
    <p:sldId id="358" r:id="rId61"/>
    <p:sldId id="359" r:id="rId62"/>
    <p:sldId id="320"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AA"/>
    <a:srgbClr val="5D29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0" autoAdjust="0"/>
    <p:restoredTop sz="94249" autoAdjust="0"/>
  </p:normalViewPr>
  <p:slideViewPr>
    <p:cSldViewPr snapToGrid="0">
      <p:cViewPr varScale="1">
        <p:scale>
          <a:sx n="67" d="100"/>
          <a:sy n="67" d="100"/>
        </p:scale>
        <p:origin x="648" y="84"/>
      </p:cViewPr>
      <p:guideLst/>
    </p:cSldViewPr>
  </p:slideViewPr>
  <p:notesTextViewPr>
    <p:cViewPr>
      <p:scale>
        <a:sx n="3" d="2"/>
        <a:sy n="3" d="2"/>
      </p:scale>
      <p:origin x="0" y="-12"/>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6115CA-65C6-451A-ABBB-FFD2304A65B2}" type="datetimeFigureOut">
              <a:rPr lang="en-US" smtClean="0"/>
              <a:t>6/22/2021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04DE7C-65D2-4C1F-BFF6-2FC5449BA8E1}" type="slidenum">
              <a:rPr lang="en-US" smtClean="0"/>
              <a:t>‹#›</a:t>
            </a:fld>
            <a:endParaRPr lang="en-US"/>
          </a:p>
        </p:txBody>
      </p:sp>
    </p:spTree>
    <p:extLst>
      <p:ext uri="{BB962C8B-B14F-4D97-AF65-F5344CB8AC3E}">
        <p14:creationId xmlns:p14="http://schemas.microsoft.com/office/powerpoint/2010/main" val="23622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cdc.gov/std/tg2015/gonorrhea.htm"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cdc.gov/std/tg2015/gonorrhea.htm"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2</a:t>
            </a:fld>
            <a:endParaRPr lang="en-US"/>
          </a:p>
        </p:txBody>
      </p:sp>
    </p:spTree>
    <p:extLst>
      <p:ext uri="{BB962C8B-B14F-4D97-AF65-F5344CB8AC3E}">
        <p14:creationId xmlns:p14="http://schemas.microsoft.com/office/powerpoint/2010/main" val="3778784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373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12A691-C66A-40AC-B682-5932D851D357}" type="slidenum">
              <a:rPr lang="en-US" altLang="en-US" smtClean="0"/>
              <a:pPr eaLnBrk="1" hangingPunct="1">
                <a:spcBef>
                  <a:spcPct val="0"/>
                </a:spcBef>
              </a:pPr>
              <a:t>11</a:t>
            </a:fld>
            <a:endParaRPr lang="en-US" altLang="en-US"/>
          </a:p>
        </p:txBody>
      </p:sp>
      <p:sp>
        <p:nvSpPr>
          <p:cNvPr id="73732" name="Rectangle 2"/>
          <p:cNvSpPr>
            <a:spLocks noGrp="1" noRot="1" noChangeAspect="1" noChangeArrowheads="1" noTextEdit="1"/>
          </p:cNvSpPr>
          <p:nvPr>
            <p:ph type="sldImg"/>
          </p:nvPr>
        </p:nvSpPr>
        <p:spPr>
          <a:xfrm>
            <a:off x="717550" y="1162050"/>
            <a:ext cx="5575300" cy="3136900"/>
          </a:xfrm>
          <a:ln/>
        </p:spPr>
      </p:sp>
      <p:sp>
        <p:nvSpPr>
          <p:cNvPr id="73733" name="Rectangle 3"/>
          <p:cNvSpPr>
            <a:spLocks noGrp="1" noChangeArrowheads="1"/>
          </p:cNvSpPr>
          <p:nvPr>
            <p:ph type="body" idx="1"/>
          </p:nvPr>
        </p:nvSpPr>
        <p:spPr>
          <a:noFill/>
        </p:spPr>
        <p:txBody>
          <a:bodyPr/>
          <a:lstStyle/>
          <a:p>
            <a:pPr eaLnBrk="1" hangingPunct="1"/>
            <a:r>
              <a:rPr lang="en-US" altLang="en-US" dirty="0"/>
              <a:t>In the year 2020, a total of 33,252 STD cases were reported to the Minnesota Department of Health: </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21,942 Chlamydia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10,217 Gonorrhea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1093 Syphilis cases (all stages)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 0 Chancroid cases</a:t>
            </a:r>
          </a:p>
          <a:p>
            <a:pPr eaLnBrk="1" hangingPunct="1"/>
            <a:endParaRPr lang="en-US" altLang="en-US" dirty="0"/>
          </a:p>
        </p:txBody>
      </p:sp>
    </p:spTree>
    <p:extLst>
      <p:ext uri="{BB962C8B-B14F-4D97-AF65-F5344CB8AC3E}">
        <p14:creationId xmlns:p14="http://schemas.microsoft.com/office/powerpoint/2010/main" val="617061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27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4EA8ED-6AB8-4B49-AF5A-F5CC8B98F467}" type="slidenum">
              <a:rPr lang="en-US" altLang="en-US" smtClean="0"/>
              <a:pPr eaLnBrk="1" hangingPunct="1">
                <a:spcBef>
                  <a:spcPct val="0"/>
                </a:spcBef>
              </a:pPr>
              <a:t>12</a:t>
            </a:fld>
            <a:endParaRPr lang="en-US" altLang="en-US"/>
          </a:p>
        </p:txBody>
      </p:sp>
      <p:sp>
        <p:nvSpPr>
          <p:cNvPr id="72708" name="Rectangle 2"/>
          <p:cNvSpPr>
            <a:spLocks noGrp="1" noRot="1" noChangeAspect="1" noChangeArrowheads="1" noTextEdit="1"/>
          </p:cNvSpPr>
          <p:nvPr>
            <p:ph type="sldImg"/>
          </p:nvPr>
        </p:nvSpPr>
        <p:spPr>
          <a:xfrm>
            <a:off x="717550" y="1162050"/>
            <a:ext cx="5575300" cy="3136900"/>
          </a:xfrm>
          <a:ln/>
        </p:spPr>
      </p:sp>
      <p:sp>
        <p:nvSpPr>
          <p:cNvPr id="7270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The rate</a:t>
            </a:r>
            <a:r>
              <a:rPr lang="en-US" altLang="en-US" baseline="0" dirty="0"/>
              <a:t> of chlamydia in MN decreased by 11% to 413.7 per 100,000 compared to 463 per 100,000 in 2019.</a:t>
            </a:r>
          </a:p>
          <a:p>
            <a:pPr marL="174708" indent="-174708">
              <a:buFont typeface="Arial" panose="020B0604020202020204" pitchFamily="34" charset="0"/>
              <a:buChar char="•"/>
            </a:pPr>
            <a:r>
              <a:rPr lang="en-US" altLang="en-US" baseline="0" dirty="0"/>
              <a:t>The rate of gonorrhea in MN increased 27% to 192.6 per 100,000 compared to 152 per 100,000 in 2019.</a:t>
            </a:r>
          </a:p>
          <a:p>
            <a:pPr marL="174708" indent="-174708">
              <a:buFont typeface="Arial" panose="020B0604020202020204" pitchFamily="34" charset="0"/>
              <a:buChar char="•"/>
            </a:pPr>
            <a:r>
              <a:rPr lang="en-US" altLang="en-US" baseline="0" dirty="0"/>
              <a:t>The rate of primary and secondary syphilis increased by 7% from 7.3 in 2019 to 7.8 per 100,000 in 2020. </a:t>
            </a:r>
            <a:endParaRPr lang="en-US" altLang="en-US" dirty="0"/>
          </a:p>
          <a:p>
            <a:pPr eaLnBrk="1" hangingPunct="1"/>
            <a:endParaRPr lang="en-US" altLang="en-US" dirty="0"/>
          </a:p>
        </p:txBody>
      </p:sp>
    </p:spTree>
    <p:extLst>
      <p:ext uri="{BB962C8B-B14F-4D97-AF65-F5344CB8AC3E}">
        <p14:creationId xmlns:p14="http://schemas.microsoft.com/office/powerpoint/2010/main" val="3673409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13</a:t>
            </a:fld>
            <a:endParaRPr lang="en-US" altLang="en-US">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263243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The overall syphilis rate is 20.6 per 100,000. A slight decrease from 2019, but a 211% increase from a decade ago. </a:t>
            </a:r>
          </a:p>
          <a:p>
            <a:pPr marL="174708" indent="-174708">
              <a:buFont typeface="Arial" panose="020B0604020202020204" pitchFamily="34" charset="0"/>
              <a:buChar char="•"/>
            </a:pPr>
            <a:r>
              <a:rPr lang="en-US" baseline="0" dirty="0"/>
              <a:t>Of concern is the rate of primary and secondary syphilis which is 7.8 per 100,000, a slight increase from 2019.</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14</a:t>
            </a:fld>
            <a:endParaRPr lang="en-US"/>
          </a:p>
        </p:txBody>
      </p:sp>
    </p:spTree>
    <p:extLst>
      <p:ext uri="{BB962C8B-B14F-4D97-AF65-F5344CB8AC3E}">
        <p14:creationId xmlns:p14="http://schemas.microsoft.com/office/powerpoint/2010/main" val="381470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dirty="0"/>
              <a:t>The statewide rate of primary</a:t>
            </a:r>
            <a:r>
              <a:rPr lang="en-US" altLang="en-US" baseline="0" dirty="0"/>
              <a:t> and secondary syphilis increased slightly to 7.8 cases per 100,000 from 7.3.</a:t>
            </a:r>
          </a:p>
          <a:p>
            <a:pPr marL="174708" indent="-174708">
              <a:buFont typeface="Arial" panose="020B0604020202020204" pitchFamily="34" charset="0"/>
              <a:buChar char="•"/>
            </a:pPr>
            <a:endParaRPr lang="en-US" altLang="en-US" dirty="0"/>
          </a:p>
          <a:p>
            <a:pPr marL="174708" indent="-174708">
              <a:buFont typeface="Arial" panose="020B0604020202020204" pitchFamily="34" charset="0"/>
              <a:buChar char="•"/>
            </a:pPr>
            <a:r>
              <a:rPr lang="en-US" altLang="en-US" dirty="0"/>
              <a:t>Within the metro, the</a:t>
            </a:r>
            <a:r>
              <a:rPr lang="en-US" altLang="en-US" baseline="0" dirty="0"/>
              <a:t> highest rate of primary and secondary syphilis remains in the City of Minneapolis at 37.6 cases per 100,000 population.</a:t>
            </a:r>
          </a:p>
          <a:p>
            <a:pPr marL="174708" indent="-174708">
              <a:buFont typeface="Arial" panose="020B0604020202020204" pitchFamily="34" charset="0"/>
              <a:buChar char="•"/>
            </a:pPr>
            <a:r>
              <a:rPr lang="en-US" altLang="en-US" baseline="0" dirty="0"/>
              <a:t>The City of St. Paul has the second highest rate in the metro at 13 per 100,000.</a:t>
            </a:r>
            <a:endParaRPr lang="en-US" altLang="en-US" dirty="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15</a:t>
            </a:fld>
            <a:endParaRPr lang="en-US"/>
          </a:p>
        </p:txBody>
      </p:sp>
    </p:spTree>
    <p:extLst>
      <p:ext uri="{BB962C8B-B14F-4D97-AF65-F5344CB8AC3E}">
        <p14:creationId xmlns:p14="http://schemas.microsoft.com/office/powerpoint/2010/main" val="4101747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16</a:t>
            </a:fld>
            <a:endParaRPr lang="en-US" altLang="en-US"/>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The </a:t>
            </a:r>
            <a:r>
              <a:rPr lang="en-US" altLang="en-US" baseline="0" dirty="0"/>
              <a:t>City of Minneapolis had the largest percent of all reported primary and secondary cases with 35%, second to Greater Minnesota with 31% of the cases.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The suburban area had 25% and St. Paul had 9%.</a:t>
            </a:r>
          </a:p>
          <a:p>
            <a:pPr eaLnBrk="1" hangingPunct="1"/>
            <a:endParaRPr lang="en-US" altLang="en-US" dirty="0"/>
          </a:p>
        </p:txBody>
      </p:sp>
    </p:spTree>
    <p:extLst>
      <p:ext uri="{BB962C8B-B14F-4D97-AF65-F5344CB8AC3E}">
        <p14:creationId xmlns:p14="http://schemas.microsoft.com/office/powerpoint/2010/main" val="1810050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909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DF58856-650B-4BCE-89CA-CEFE644732D8}" type="slidenum">
              <a:rPr lang="en-US" altLang="en-US" smtClean="0"/>
              <a:pPr eaLnBrk="1" hangingPunct="1">
                <a:spcBef>
                  <a:spcPct val="0"/>
                </a:spcBef>
              </a:pPr>
              <a:t>17</a:t>
            </a:fld>
            <a:endParaRPr lang="en-US" altLang="en-US"/>
          </a:p>
        </p:txBody>
      </p:sp>
      <p:sp>
        <p:nvSpPr>
          <p:cNvPr id="89092"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Males have the highest</a:t>
            </a:r>
            <a:r>
              <a:rPr lang="en-US" altLang="en-US" baseline="0" dirty="0"/>
              <a:t> rates of primary and secondary syphilis at 12.6 cases per 100,0000 population</a:t>
            </a:r>
          </a:p>
          <a:p>
            <a:pPr eaLnBrk="1" hangingPunct="1">
              <a:buFontTx/>
              <a:buChar char="•"/>
            </a:pPr>
            <a:r>
              <a:rPr lang="en-US" altLang="en-US" baseline="0" dirty="0"/>
              <a:t>The rate of primary and secondary syphilis in females is 3.2 per 100,000 per population. </a:t>
            </a:r>
            <a:endParaRPr lang="en-US" altLang="en-US" dirty="0"/>
          </a:p>
        </p:txBody>
      </p:sp>
    </p:spTree>
    <p:extLst>
      <p:ext uri="{BB962C8B-B14F-4D97-AF65-F5344CB8AC3E}">
        <p14:creationId xmlns:p14="http://schemas.microsoft.com/office/powerpoint/2010/main" val="3199629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011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70C0192-B3F2-4195-9001-9C32D5EF2462}" type="slidenum">
              <a:rPr lang="en-US" altLang="en-US" smtClean="0"/>
              <a:pPr eaLnBrk="1" hangingPunct="1">
                <a:spcBef>
                  <a:spcPct val="0"/>
                </a:spcBef>
              </a:pPr>
              <a:t>18</a:t>
            </a:fld>
            <a:endParaRPr lang="en-US" altLang="en-US"/>
          </a:p>
        </p:txBody>
      </p:sp>
      <p:sp>
        <p:nvSpPr>
          <p:cNvPr id="90116"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011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The highest rates of primary and secondary</a:t>
            </a:r>
            <a:r>
              <a:rPr lang="en-US" altLang="en-US" baseline="0" dirty="0"/>
              <a:t> syphilis were in the 30-39 year old age group at 21.8 cases per 100,000 population, a 33% increase from 2019. </a:t>
            </a:r>
          </a:p>
          <a:p>
            <a:pPr eaLnBrk="1" hangingPunct="1">
              <a:buFontTx/>
              <a:buChar char="•"/>
            </a:pPr>
            <a:r>
              <a:rPr lang="en-US" altLang="en-US" baseline="0" dirty="0"/>
              <a:t>20-29 year olds and 20-24 had the next highest rate at 20.1 and 19.4 per 100,000, respectively.</a:t>
            </a:r>
            <a:endParaRPr lang="en-US" altLang="en-US" dirty="0"/>
          </a:p>
        </p:txBody>
      </p:sp>
    </p:spTree>
    <p:extLst>
      <p:ext uri="{BB962C8B-B14F-4D97-AF65-F5344CB8AC3E}">
        <p14:creationId xmlns:p14="http://schemas.microsoft.com/office/powerpoint/2010/main" val="91003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People assigned male at birth have higher rates of primary and secondary</a:t>
            </a:r>
            <a:r>
              <a:rPr lang="en-US" baseline="0" dirty="0"/>
              <a:t> syphilis than females in all age groups. The rate in males is 4 times higher than females. </a:t>
            </a:r>
          </a:p>
          <a:p>
            <a:pPr marL="174708" indent="-174708">
              <a:buFont typeface="Arial" panose="020B0604020202020204" pitchFamily="34" charset="0"/>
              <a:buChar char="•"/>
            </a:pPr>
            <a:r>
              <a:rPr lang="en-US" baseline="0" dirty="0"/>
              <a:t>30-39 year old males had the highest rate at 33.5 per 100,000</a:t>
            </a:r>
          </a:p>
          <a:p>
            <a:pPr marL="174708" indent="-174708">
              <a:buFont typeface="Arial" panose="020B0604020202020204" pitchFamily="34" charset="0"/>
              <a:buChar char="•"/>
            </a:pPr>
            <a:r>
              <a:rPr lang="en-US" baseline="0" dirty="0"/>
              <a:t>20-24 year old females had the highest rate of the female population at 11.4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19</a:t>
            </a:fld>
            <a:endParaRPr lang="en-US"/>
          </a:p>
        </p:txBody>
      </p:sp>
    </p:spTree>
    <p:extLst>
      <p:ext uri="{BB962C8B-B14F-4D97-AF65-F5344CB8AC3E}">
        <p14:creationId xmlns:p14="http://schemas.microsoft.com/office/powerpoint/2010/main" val="1236478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a:t>
            </a:fld>
            <a:endParaRPr lang="en-US"/>
          </a:p>
        </p:txBody>
      </p:sp>
    </p:spTree>
    <p:extLst>
      <p:ext uri="{BB962C8B-B14F-4D97-AF65-F5344CB8AC3E}">
        <p14:creationId xmlns:p14="http://schemas.microsoft.com/office/powerpoint/2010/main" val="4277212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baseline="0" dirty="0"/>
              <a:t>T</a:t>
            </a:r>
            <a:r>
              <a:rPr lang="en-US" altLang="en-US" dirty="0"/>
              <a:t>he rate</a:t>
            </a:r>
            <a:r>
              <a:rPr lang="en-US" altLang="en-US" baseline="0" dirty="0"/>
              <a:t> of gonorrhea in MN reached an all time high at 193 per 100,000. This is a rate increase of 27% from 2019.</a:t>
            </a:r>
            <a:endParaRPr lang="en-US" baseline="0" dirty="0"/>
          </a:p>
          <a:p>
            <a:pPr marL="174708" indent="-174708">
              <a:buFont typeface="Arial" panose="020B0604020202020204" pitchFamily="34" charset="0"/>
              <a:buChar char="•"/>
            </a:pPr>
            <a:r>
              <a:rPr lang="en-US" baseline="0" dirty="0"/>
              <a:t>The city of Minneapolis continues to have the highest rates of gonorrhea at 777 per 100,000, followed by the city of St. Paul at 535 per 100,000, the suburban area (7-county metro excluding Minneapolis &amp; St. Paul) at 141 per 100,000 and Greater Minnesota at 99 per 100,000.</a:t>
            </a:r>
          </a:p>
          <a:p>
            <a:pPr marL="174708" indent="-174708">
              <a:buFont typeface="Arial" panose="020B0604020202020204" pitchFamily="34" charset="0"/>
              <a:buChar char="•"/>
            </a:pPr>
            <a:r>
              <a:rPr lang="en-US" baseline="0" dirty="0"/>
              <a:t>The rates of gonorrhea increased in all areas across Minnesota.</a:t>
            </a:r>
          </a:p>
          <a:p>
            <a:pPr marL="174708" indent="-174708">
              <a:buFont typeface="Arial" panose="020B0604020202020204" pitchFamily="34" charset="0"/>
              <a:buChar char="•"/>
            </a:pPr>
            <a:r>
              <a:rPr lang="en-US" baseline="0" dirty="0"/>
              <a:t>The seven-county metro Suburban area had the highest increase at 37%, followed by the City of St Paul with 29%. </a:t>
            </a:r>
          </a:p>
          <a:p>
            <a:pPr marL="174708" indent="-174708">
              <a:buFont typeface="Arial" panose="020B0604020202020204" pitchFamily="34" charset="0"/>
              <a:buChar char="•"/>
            </a:pPr>
            <a:r>
              <a:rPr lang="en-US" baseline="0" dirty="0"/>
              <a:t>Greater Minnesota increased by 26% and the City of Minneapolis had the smallest increase of 13%.</a:t>
            </a:r>
            <a:endParaRPr lang="en-US" dirty="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23</a:t>
            </a:fld>
            <a:endParaRPr lang="en-US"/>
          </a:p>
        </p:txBody>
      </p:sp>
    </p:spTree>
    <p:extLst>
      <p:ext uri="{BB962C8B-B14F-4D97-AF65-F5344CB8AC3E}">
        <p14:creationId xmlns:p14="http://schemas.microsoft.com/office/powerpoint/2010/main" val="1003233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altLang="en-US" baseline="0" dirty="0"/>
              <a:t>All parts of Minnesota are affected by gonorrhea.  The cities of Minneapolis and St. Paul reported 44% of the cases; followed by 30% in the Suburban area surrounding the cities, and 24% in Greater Minnesota.</a:t>
            </a:r>
            <a:endParaRPr lang="en-US" altLang="en-US" dirty="0"/>
          </a:p>
          <a:p>
            <a:pPr defTabSz="931774">
              <a:defRPr/>
            </a:pPr>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latin typeface="NeueHaasGroteskText Std" panose="020B0504020202020204" pitchFamily="34" charset="0"/>
              </a:rPr>
              <a:pPr defTabSz="931774">
                <a:defRPr/>
              </a:pPr>
              <a:t>24</a:t>
            </a:fld>
            <a:endParaRPr lang="en-US" dirty="0">
              <a:solidFill>
                <a:prstClr val="black"/>
              </a:solidFill>
              <a:latin typeface="NeueHaasGroteskText Std" panose="020B0504020202020204" pitchFamily="34" charset="0"/>
            </a:endParaRPr>
          </a:p>
        </p:txBody>
      </p:sp>
    </p:spTree>
    <p:extLst>
      <p:ext uri="{BB962C8B-B14F-4D97-AF65-F5344CB8AC3E}">
        <p14:creationId xmlns:p14="http://schemas.microsoft.com/office/powerpoint/2010/main" val="2109235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294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BDA537-4708-417E-856F-851585837997}" type="slidenum">
              <a:rPr lang="en-US" altLang="en-US" smtClean="0"/>
              <a:pPr eaLnBrk="1" hangingPunct="1">
                <a:spcBef>
                  <a:spcPct val="0"/>
                </a:spcBef>
              </a:pPr>
              <a:t>25</a:t>
            </a:fld>
            <a:endParaRPr lang="en-US" altLang="en-US"/>
          </a:p>
        </p:txBody>
      </p:sp>
      <p:sp>
        <p:nvSpPr>
          <p:cNvPr id="82948" name="Rectangle 2"/>
          <p:cNvSpPr>
            <a:spLocks noGrp="1" noRot="1" noChangeAspect="1" noChangeArrowheads="1" noTextEdit="1"/>
          </p:cNvSpPr>
          <p:nvPr>
            <p:ph type="sldImg"/>
          </p:nvPr>
        </p:nvSpPr>
        <p:spPr>
          <a:solidFill>
            <a:srgbClr val="FFFFFF"/>
          </a:solidFill>
          <a:ln/>
        </p:spPr>
      </p:sp>
      <p:sp>
        <p:nvSpPr>
          <p:cNvPr id="8294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defTabSz="931774">
              <a:buFontTx/>
              <a:buChar char="•"/>
              <a:defRPr/>
            </a:pPr>
            <a:r>
              <a:rPr lang="en-US" altLang="en-US" dirty="0">
                <a:solidFill>
                  <a:prstClr val="black"/>
                </a:solidFill>
              </a:rPr>
              <a:t> The rates of gonorrhea went up in both people assigned male and female at birth in 2020.  Males continue to have higher rates of gonorrhea than females, but the rate in females is increasing. </a:t>
            </a:r>
          </a:p>
          <a:p>
            <a:pPr defTabSz="931774">
              <a:buFontTx/>
              <a:buChar char="•"/>
              <a:defRPr/>
            </a:pPr>
            <a:r>
              <a:rPr lang="en-US" altLang="en-US" dirty="0">
                <a:solidFill>
                  <a:prstClr val="black"/>
                </a:solidFill>
              </a:rPr>
              <a:t> The males had a rate of 206 per 100,000 which is an increase of 25% over the 2019 rate of 165 per 100,000.</a:t>
            </a:r>
          </a:p>
          <a:p>
            <a:pPr defTabSz="931774">
              <a:buFontTx/>
              <a:buChar char="•"/>
              <a:defRPr/>
            </a:pPr>
            <a:r>
              <a:rPr lang="en-US" altLang="en-US" dirty="0">
                <a:solidFill>
                  <a:prstClr val="black"/>
                </a:solidFill>
              </a:rPr>
              <a:t> The females had a rate of 179 per 100,000 which is an increase of 29% over the 2019 rate of 139 per 100,000.</a:t>
            </a:r>
          </a:p>
          <a:p>
            <a:pPr eaLnBrk="1" hangingPunct="1">
              <a:buFontTx/>
              <a:buChar char="•"/>
            </a:pPr>
            <a:endParaRPr lang="en-US" altLang="en-US" dirty="0"/>
          </a:p>
        </p:txBody>
      </p:sp>
    </p:spTree>
    <p:extLst>
      <p:ext uri="{BB962C8B-B14F-4D97-AF65-F5344CB8AC3E}">
        <p14:creationId xmlns:p14="http://schemas.microsoft.com/office/powerpoint/2010/main" val="3640181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977017B-E55D-46DD-8B1D-9EC99FF796CD}" type="slidenum">
              <a:rPr lang="en-US" altLang="en-US" smtClean="0"/>
              <a:pPr eaLnBrk="1" hangingPunct="1">
                <a:spcBef>
                  <a:spcPct val="0"/>
                </a:spcBef>
              </a:pPr>
              <a:t>26</a:t>
            </a:fld>
            <a:endParaRPr lang="en-US" alt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 All age groups saw</a:t>
            </a:r>
            <a:r>
              <a:rPr lang="en-US" altLang="en-US" baseline="0" dirty="0"/>
              <a:t> an increase in gonorrhea rates.</a:t>
            </a:r>
          </a:p>
          <a:p>
            <a:pPr eaLnBrk="1" hangingPunct="1">
              <a:buFontTx/>
              <a:buChar char="•"/>
            </a:pPr>
            <a:r>
              <a:rPr lang="en-US" altLang="en-US" baseline="0" dirty="0"/>
              <a:t> The highest rate remains in the 20–24-year-old age group at 713 per 100,000.</a:t>
            </a:r>
          </a:p>
          <a:p>
            <a:pPr eaLnBrk="1" hangingPunct="1">
              <a:buFontTx/>
              <a:buChar char="•"/>
            </a:pPr>
            <a:r>
              <a:rPr lang="en-US" altLang="en-US" baseline="0" dirty="0"/>
              <a:t> The 15–19-year-old age group had the largest rate increase from 324 in 2019 to 452 in 2020 a 40% increase.</a:t>
            </a:r>
            <a:endParaRPr lang="en-US" altLang="en-US" dirty="0"/>
          </a:p>
          <a:p>
            <a:pPr eaLnBrk="1" hangingPunct="1">
              <a:buFontTx/>
              <a:buChar char="•"/>
            </a:pPr>
            <a:endParaRPr lang="en-US" altLang="en-US" dirty="0"/>
          </a:p>
        </p:txBody>
      </p:sp>
    </p:spTree>
    <p:extLst>
      <p:ext uri="{BB962C8B-B14F-4D97-AF65-F5344CB8AC3E}">
        <p14:creationId xmlns:p14="http://schemas.microsoft.com/office/powerpoint/2010/main" val="345754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dirty="0"/>
              <a:t>The rates</a:t>
            </a:r>
            <a:r>
              <a:rPr lang="en-US" altLang="en-US" baseline="0" dirty="0"/>
              <a:t> of gonorrhea went up in both males and females for all age groups in 2020 compared to 2019. </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Females under the age of 25 years of age, continue to have higher rates of gonorrhea than males.</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Males record the highest rate among age groups older than 25 years. </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t>The highest rates of gonorrhea are in females 20-24 at 787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27</a:t>
            </a:fld>
            <a:endParaRPr lang="en-US"/>
          </a:p>
        </p:txBody>
      </p:sp>
    </p:spTree>
    <p:extLst>
      <p:ext uri="{BB962C8B-B14F-4D97-AF65-F5344CB8AC3E}">
        <p14:creationId xmlns:p14="http://schemas.microsoft.com/office/powerpoint/2010/main" val="3184813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601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3FC8E82-6637-4136-B661-05729F63B619}" type="slidenum">
              <a:rPr lang="en-US" altLang="en-US" smtClean="0"/>
              <a:pPr eaLnBrk="1" hangingPunct="1">
                <a:spcBef>
                  <a:spcPct val="0"/>
                </a:spcBef>
              </a:pPr>
              <a:t>29</a:t>
            </a:fld>
            <a:endParaRPr lang="en-US" altLang="en-US"/>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This is a clearer view of the rates of Gonorrhea by Race/Ethnicity from</a:t>
            </a:r>
            <a:r>
              <a:rPr lang="en-US" altLang="en-US" baseline="0" dirty="0"/>
              <a:t> the previous slide, after removing the Black/African American, Non-Hispanic data. </a:t>
            </a:r>
            <a:endParaRPr lang="en-US" altLang="en-US" dirty="0"/>
          </a:p>
        </p:txBody>
      </p:sp>
    </p:spTree>
    <p:extLst>
      <p:ext uri="{BB962C8B-B14F-4D97-AF65-F5344CB8AC3E}">
        <p14:creationId xmlns:p14="http://schemas.microsoft.com/office/powerpoint/2010/main" val="2584954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B14E50F-00E5-49FF-AAA6-A40BACBCEC12}" type="slidenum">
              <a:rPr lang="en-US" altLang="en-US" smtClean="0"/>
              <a:pPr eaLnBrk="1" hangingPunct="1">
                <a:spcBef>
                  <a:spcPct val="0"/>
                </a:spcBef>
              </a:pPr>
              <a:t>30</a:t>
            </a:fld>
            <a:endParaRPr lang="en-US" altLang="en-US"/>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r>
              <a:rPr lang="en-US" altLang="en-US" dirty="0"/>
              <a:t>Chlamydia decreased for the first time since 2009. This could be the result of a true decrease in the number of cases, but it could also reflect the COVID-19 pandemic and reduced preventative visits. Chlamydia is more likely to be asymptomatic than gonorrhea and syphilis, especially in females. </a:t>
            </a:r>
          </a:p>
        </p:txBody>
      </p:sp>
    </p:spTree>
    <p:extLst>
      <p:ext uri="{BB962C8B-B14F-4D97-AF65-F5344CB8AC3E}">
        <p14:creationId xmlns:p14="http://schemas.microsoft.com/office/powerpoint/2010/main" val="1104087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solidFill>
                  <a:schemeClr val="tx1"/>
                </a:solidFill>
              </a:rPr>
              <a:t>Despite the decrease, all counties</a:t>
            </a:r>
            <a:r>
              <a:rPr lang="en-US" baseline="0" dirty="0">
                <a:solidFill>
                  <a:schemeClr val="tx1"/>
                </a:solidFill>
              </a:rPr>
              <a:t> in Minnesota were affected by chlamydia. There were at least 4 cases in all counties in 2020. </a:t>
            </a:r>
          </a:p>
          <a:p>
            <a:pPr marL="174708" indent="-174708">
              <a:buFont typeface="Arial" panose="020B0604020202020204" pitchFamily="34" charset="0"/>
              <a:buChar char="•"/>
            </a:pPr>
            <a:r>
              <a:rPr lang="en-US" baseline="0" dirty="0">
                <a:solidFill>
                  <a:schemeClr val="tx1"/>
                </a:solidFill>
              </a:rPr>
              <a:t>The city of Minneapolis continues to have the highest rates of chlamydia at 1,144 per 100,000, followed by the city of St. Paul at 876 per 100,000, the suburban area (7-county metro excluding Minneapolis &amp; St. Paul) at 336 per 100,000 and Greater Minnesota at 296 per 100,000.</a:t>
            </a:r>
          </a:p>
          <a:p>
            <a:pPr marL="174708" indent="-174708">
              <a:buFont typeface="Arial" panose="020B0604020202020204" pitchFamily="34" charset="0"/>
              <a:buChar char="•"/>
            </a:pPr>
            <a:r>
              <a:rPr lang="en-US" baseline="0" dirty="0">
                <a:solidFill>
                  <a:schemeClr val="tx1"/>
                </a:solidFill>
              </a:rPr>
              <a:t>All geographic areas saw a decrease in the rate of chlamydia reported in 2020 from 2019.</a:t>
            </a:r>
          </a:p>
          <a:p>
            <a:endParaRPr lang="en-US" dirty="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31</a:t>
            </a:fld>
            <a:endParaRPr lang="en-US"/>
          </a:p>
        </p:txBody>
      </p:sp>
    </p:spTree>
    <p:extLst>
      <p:ext uri="{BB962C8B-B14F-4D97-AF65-F5344CB8AC3E}">
        <p14:creationId xmlns:p14="http://schemas.microsoft.com/office/powerpoint/2010/main" val="120377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a:t>Factors that impact the completeness and accuracy of STD data include:</a:t>
            </a:r>
          </a:p>
          <a:p>
            <a:r>
              <a:rPr lang="en-US" sz="2200" dirty="0">
                <a:solidFill>
                  <a:schemeClr val="tx1">
                    <a:lumMod val="75000"/>
                    <a:lumOff val="25000"/>
                  </a:schemeClr>
                </a:solidFill>
              </a:rPr>
              <a:t>Level of STD screening by healthcare providers, individual test-seeking behavior, sensitivity of diagnostic tests, compliance with case reporting, completeness of case reporting, timeliness of case reporting.</a:t>
            </a:r>
          </a:p>
          <a:p>
            <a:r>
              <a:rPr lang="en-US" sz="2800" dirty="0"/>
              <a:t>Increases and decreases in STD rates can be due to actual changes in disease occurrence and/or changes in one or more of the above factors.</a:t>
            </a:r>
          </a:p>
          <a:p>
            <a:r>
              <a:rPr lang="en-US" sz="2800" dirty="0"/>
              <a:t>Important</a:t>
            </a:r>
            <a:r>
              <a:rPr lang="en-US" sz="2800" baseline="0" dirty="0"/>
              <a:t> to note that</a:t>
            </a:r>
            <a:r>
              <a:rPr lang="en-US" sz="2800" dirty="0"/>
              <a:t> COVID-19 lockdowns likely played a role in the number of cases reported or diagnosed this past year.</a:t>
            </a:r>
            <a:r>
              <a:rPr lang="en-US" sz="2800" baseline="0" dirty="0"/>
              <a:t> </a:t>
            </a:r>
            <a:endParaRPr lang="en-US" sz="2800" dirty="0"/>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4</a:t>
            </a:fld>
            <a:endParaRPr lang="en-US"/>
          </a:p>
        </p:txBody>
      </p:sp>
    </p:spTree>
    <p:extLst>
      <p:ext uri="{BB962C8B-B14F-4D97-AF65-F5344CB8AC3E}">
        <p14:creationId xmlns:p14="http://schemas.microsoft.com/office/powerpoint/2010/main" val="3828669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680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A2B843D-6AFF-433F-8DA7-09A741B21261}" type="slidenum">
              <a:rPr lang="en-US" altLang="en-US" smtClean="0"/>
              <a:pPr eaLnBrk="1" hangingPunct="1">
                <a:spcBef>
                  <a:spcPct val="0"/>
                </a:spcBef>
              </a:pPr>
              <a:t>33</a:t>
            </a:fld>
            <a:endParaRPr lang="en-US" altLang="en-US"/>
          </a:p>
        </p:txBody>
      </p:sp>
      <p:sp>
        <p:nvSpPr>
          <p:cNvPr id="76804" name="Rectangle 2"/>
          <p:cNvSpPr>
            <a:spLocks noGrp="1" noRot="1" noChangeAspect="1" noChangeArrowheads="1" noTextEdit="1"/>
          </p:cNvSpPr>
          <p:nvPr>
            <p:ph type="sldImg"/>
          </p:nvPr>
        </p:nvSpPr>
        <p:spPr>
          <a:xfrm>
            <a:off x="717550" y="1162050"/>
            <a:ext cx="5575300" cy="3136900"/>
          </a:xfrm>
          <a:ln/>
        </p:spPr>
      </p:sp>
      <p:sp>
        <p:nvSpPr>
          <p:cNvPr id="76805" name="Rectangle 3"/>
          <p:cNvSpPr>
            <a:spLocks noGrp="1" noChangeArrowheads="1"/>
          </p:cNvSpPr>
          <p:nvPr>
            <p:ph type="body" idx="1"/>
          </p:nvPr>
        </p:nvSpPr>
        <p:spPr>
          <a:noFill/>
        </p:spPr>
        <p:txBody>
          <a:bodyPr/>
          <a:lstStyle/>
          <a:p>
            <a:pPr eaLnBrk="1" hangingPunct="1">
              <a:buFontTx/>
              <a:buChar char="•"/>
            </a:pPr>
            <a:r>
              <a:rPr lang="en-US" altLang="en-US" dirty="0"/>
              <a:t> The rates</a:t>
            </a:r>
            <a:r>
              <a:rPr lang="en-US" altLang="en-US" baseline="0" dirty="0"/>
              <a:t> of chlamydia decreased for both males and females in 2020.</a:t>
            </a:r>
          </a:p>
          <a:p>
            <a:pPr eaLnBrk="1" hangingPunct="1">
              <a:buFontTx/>
              <a:buChar char="•"/>
            </a:pPr>
            <a:r>
              <a:rPr lang="en-US" altLang="en-US" baseline="0" dirty="0"/>
              <a:t> Females continue to have higher rates of chlamydia than males. Males had a rate of 295 per 100,000 which is a decrease of 13% over the 2019 rate of 338 per 100,000.</a:t>
            </a:r>
          </a:p>
          <a:p>
            <a:pPr eaLnBrk="1" hangingPunct="1">
              <a:buFontTx/>
              <a:buChar char="•"/>
            </a:pPr>
            <a:r>
              <a:rPr lang="en-US" altLang="en-US" baseline="0" dirty="0"/>
              <a:t> Females had a rate of 529 per 100,000 which is a decrease of 9% from 2019 rate of 584 per 100,000.</a:t>
            </a:r>
            <a:endParaRPr lang="en-US" altLang="en-US" dirty="0"/>
          </a:p>
          <a:p>
            <a:pPr eaLnBrk="1" hangingPunct="1">
              <a:buFontTx/>
              <a:buChar char="•"/>
            </a:pPr>
            <a:endParaRPr lang="en-US" altLang="en-US" dirty="0"/>
          </a:p>
        </p:txBody>
      </p:sp>
    </p:spTree>
    <p:extLst>
      <p:ext uri="{BB962C8B-B14F-4D97-AF65-F5344CB8AC3E}">
        <p14:creationId xmlns:p14="http://schemas.microsoft.com/office/powerpoint/2010/main" val="3091937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782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0FACCF1-AE30-4DB0-A97E-0EC521546902}" type="slidenum">
              <a:rPr lang="en-US" altLang="en-US" smtClean="0"/>
              <a:pPr eaLnBrk="1" hangingPunct="1">
                <a:spcBef>
                  <a:spcPct val="0"/>
                </a:spcBef>
              </a:pPr>
              <a:t>34</a:t>
            </a:fld>
            <a:endParaRPr lang="en-US" altLang="en-US"/>
          </a:p>
        </p:txBody>
      </p:sp>
      <p:sp>
        <p:nvSpPr>
          <p:cNvPr id="77828"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7782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None/>
            </a:pPr>
            <a:endParaRPr lang="en-US" altLang="en-US" baseline="0" dirty="0"/>
          </a:p>
          <a:p>
            <a:pPr eaLnBrk="1" hangingPunct="1">
              <a:buFontTx/>
              <a:buChar char="•"/>
            </a:pPr>
            <a:r>
              <a:rPr lang="en-US" altLang="en-US" baseline="0" dirty="0"/>
              <a:t> The highest rate remains in the 20-24 year old age group at 2,253 per 100,000.</a:t>
            </a:r>
          </a:p>
          <a:p>
            <a:pPr eaLnBrk="1" hangingPunct="1">
              <a:buFontTx/>
              <a:buChar char="•"/>
            </a:pPr>
            <a:r>
              <a:rPr lang="en-US" altLang="en-US" baseline="0" dirty="0"/>
              <a:t>The next highest rate remains in the 15-19 year old age group at 1,503 per 100,000.</a:t>
            </a:r>
          </a:p>
          <a:p>
            <a:pPr eaLnBrk="1" hangingPunct="1">
              <a:buFontTx/>
              <a:buChar char="•"/>
            </a:pPr>
            <a:r>
              <a:rPr lang="en-US" altLang="en-US" baseline="0" dirty="0"/>
              <a:t>All age groups, except for 10-14 year </a:t>
            </a:r>
            <a:r>
              <a:rPr lang="en-US" altLang="en-US" baseline="0" dirty="0" err="1"/>
              <a:t>olds</a:t>
            </a:r>
            <a:r>
              <a:rPr lang="en-US" altLang="en-US" baseline="0" dirty="0"/>
              <a:t> with a rate of 43 per 100,000 decreased in 2020.</a:t>
            </a:r>
            <a:endParaRPr lang="en-US" altLang="en-US" dirty="0"/>
          </a:p>
          <a:p>
            <a:pPr eaLnBrk="1" hangingPunct="1">
              <a:buFontTx/>
              <a:buNone/>
            </a:pPr>
            <a:endParaRPr lang="en-US" altLang="en-US" dirty="0"/>
          </a:p>
        </p:txBody>
      </p:sp>
    </p:spTree>
    <p:extLst>
      <p:ext uri="{BB962C8B-B14F-4D97-AF65-F5344CB8AC3E}">
        <p14:creationId xmlns:p14="http://schemas.microsoft.com/office/powerpoint/2010/main" val="1103134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The rates of Chlamydia are highest among females and females, 20-24 years of age continue to have the highest rate at 3132 per 100,000.</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dirty="0">
                <a:solidFill>
                  <a:srgbClr val="FFFF00"/>
                </a:solidFill>
              </a:rPr>
              <a:t>Females aged 40-44 were the only group that increased from 2019, by 4%.</a:t>
            </a:r>
          </a:p>
          <a:p>
            <a:pPr marL="174708" indent="-174708" defTabSz="931774" eaLnBrk="0" fontAlgn="base" hangingPunct="0">
              <a:spcBef>
                <a:spcPct val="30000"/>
              </a:spcBef>
              <a:spcAft>
                <a:spcPct val="0"/>
              </a:spcAft>
              <a:buFont typeface="Arial" panose="020B0604020202020204" pitchFamily="34" charset="0"/>
              <a:buChar char="•"/>
              <a:defRPr/>
            </a:pPr>
            <a:endParaRPr lang="en-US" altLang="en-US" baseline="0" dirty="0">
              <a:solidFill>
                <a:srgbClr val="FFFF00"/>
              </a:solidFill>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35</a:t>
            </a:fld>
            <a:endParaRPr lang="en-US"/>
          </a:p>
        </p:txBody>
      </p:sp>
    </p:spTree>
    <p:extLst>
      <p:ext uri="{BB962C8B-B14F-4D97-AF65-F5344CB8AC3E}">
        <p14:creationId xmlns:p14="http://schemas.microsoft.com/office/powerpoint/2010/main" val="2271614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885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AE3E6E7-4426-4EA4-9DF5-5EE99527521B}" type="slidenum">
              <a:rPr lang="en-US" altLang="en-US" smtClean="0"/>
              <a:pPr eaLnBrk="1" hangingPunct="1">
                <a:spcBef>
                  <a:spcPct val="0"/>
                </a:spcBef>
              </a:pPr>
              <a:t>36</a:t>
            </a:fld>
            <a:endParaRPr lang="en-US" altLang="en-US"/>
          </a:p>
        </p:txBody>
      </p:sp>
      <p:sp>
        <p:nvSpPr>
          <p:cNvPr id="78852" name="Rectangle 2"/>
          <p:cNvSpPr>
            <a:spLocks noGrp="1" noRot="1" noChangeAspect="1" noChangeArrowheads="1" noTextEdit="1"/>
          </p:cNvSpPr>
          <p:nvPr>
            <p:ph type="sldImg"/>
          </p:nvPr>
        </p:nvSpPr>
        <p:spPr>
          <a:xfrm>
            <a:off x="717550" y="1162050"/>
            <a:ext cx="5575300" cy="3136900"/>
          </a:xfrm>
          <a:ln/>
        </p:spPr>
      </p:sp>
      <p:sp>
        <p:nvSpPr>
          <p:cNvPr id="78853" name="Rectangle 3"/>
          <p:cNvSpPr>
            <a:spLocks noGrp="1" noChangeArrowheads="1"/>
          </p:cNvSpPr>
          <p:nvPr>
            <p:ph type="body" idx="1"/>
          </p:nvPr>
        </p:nvSpPr>
        <p:spPr>
          <a:noFill/>
        </p:spPr>
        <p:txBody>
          <a:bodyPr/>
          <a:lstStyle/>
          <a:p>
            <a:pPr eaLnBrk="1" hangingPunct="1">
              <a:buFontTx/>
              <a:buChar char="•"/>
            </a:pPr>
            <a:r>
              <a:rPr lang="en-US" altLang="en-US" baseline="0" dirty="0"/>
              <a:t> There continues to be great disparities in rates of chlamydia.</a:t>
            </a:r>
          </a:p>
          <a:p>
            <a:pPr eaLnBrk="1" hangingPunct="1">
              <a:buFontTx/>
              <a:buChar char="•"/>
            </a:pPr>
            <a:r>
              <a:rPr lang="en-US" altLang="en-US" baseline="0" dirty="0"/>
              <a:t> The Black/African American, non-Hispanic population has rates that are 10.5 times higher than that of whites. </a:t>
            </a:r>
          </a:p>
          <a:p>
            <a:pPr eaLnBrk="1" hangingPunct="1">
              <a:buFontTx/>
              <a:buChar char="•"/>
            </a:pPr>
            <a:r>
              <a:rPr lang="en-US" altLang="en-US" baseline="0" dirty="0"/>
              <a:t>The rate in the Black/African American, non-Hispanic population was 1,999 per 100,000 compared to the rate in the White, non-Hispanic population at 191 per 100,000.</a:t>
            </a:r>
          </a:p>
          <a:p>
            <a:pPr eaLnBrk="1" hangingPunct="1">
              <a:buFontTx/>
              <a:buChar char="•"/>
            </a:pPr>
            <a:r>
              <a:rPr lang="en-US" altLang="en-US" baseline="0" dirty="0"/>
              <a:t> The American Indian population had a rate that was 4.7 times higher at 906 per 100,000</a:t>
            </a:r>
          </a:p>
          <a:p>
            <a:pPr eaLnBrk="1" hangingPunct="1">
              <a:buFontTx/>
              <a:buChar char="•"/>
            </a:pPr>
            <a:r>
              <a:rPr lang="en-US" altLang="en-US" baseline="0" dirty="0"/>
              <a:t> The Asian/Pacific Islander population had a rate that was 1.7 times higher at 328 per 100,000</a:t>
            </a:r>
          </a:p>
          <a:p>
            <a:pPr eaLnBrk="1" hangingPunct="1">
              <a:buFontTx/>
              <a:buChar char="•"/>
            </a:pPr>
            <a:r>
              <a:rPr lang="en-US" altLang="en-US" baseline="0" dirty="0"/>
              <a:t> The Hispanic/Latino population, which can be of any race, had a rate that was 3.9 times higher at 750 per 100,000</a:t>
            </a:r>
            <a:endParaRPr lang="en-US" altLang="en-US" dirty="0"/>
          </a:p>
          <a:p>
            <a:pPr eaLnBrk="1" hangingPunct="1">
              <a:buFontTx/>
              <a:buNone/>
            </a:pPr>
            <a:endParaRPr lang="en-US" altLang="en-US" dirty="0"/>
          </a:p>
        </p:txBody>
      </p:sp>
    </p:spTree>
    <p:extLst>
      <p:ext uri="{BB962C8B-B14F-4D97-AF65-F5344CB8AC3E}">
        <p14:creationId xmlns:p14="http://schemas.microsoft.com/office/powerpoint/2010/main" val="2119135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987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421172-2577-44A7-938C-B29C909ADFF2}" type="slidenum">
              <a:rPr lang="en-US" altLang="en-US" smtClean="0"/>
              <a:pPr eaLnBrk="1" hangingPunct="1">
                <a:spcBef>
                  <a:spcPct val="0"/>
                </a:spcBef>
              </a:pPr>
              <a:t>37</a:t>
            </a:fld>
            <a:endParaRPr lang="en-US" alt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p:spPr>
        <p:txBody>
          <a:bodyPr/>
          <a:lstStyle/>
          <a:p>
            <a:pPr eaLnBrk="1" hangingPunct="1">
              <a:buFontTx/>
              <a:buChar char="•"/>
            </a:pPr>
            <a:r>
              <a:rPr lang="en-US" altLang="en-US" dirty="0"/>
              <a:t>This is a clearer view of the rates from</a:t>
            </a:r>
            <a:r>
              <a:rPr lang="en-US" altLang="en-US" baseline="0" dirty="0"/>
              <a:t> the previous slide, removing the Black/African American, non-Hispanic data. </a:t>
            </a:r>
            <a:endParaRPr lang="en-US" altLang="en-US" dirty="0"/>
          </a:p>
        </p:txBody>
      </p:sp>
    </p:spTree>
    <p:extLst>
      <p:ext uri="{BB962C8B-B14F-4D97-AF65-F5344CB8AC3E}">
        <p14:creationId xmlns:p14="http://schemas.microsoft.com/office/powerpoint/2010/main" val="3901104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38</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15852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421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778893D-144E-49BF-95AA-27147ABC9D21}" type="slidenum">
              <a:rPr lang="en-US" altLang="en-US" smtClean="0"/>
              <a:pPr eaLnBrk="1" hangingPunct="1">
                <a:spcBef>
                  <a:spcPct val="0"/>
                </a:spcBef>
              </a:pPr>
              <a:t>39</a:t>
            </a:fld>
            <a:endParaRPr lang="en-US" altLang="en-US"/>
          </a:p>
        </p:txBody>
      </p:sp>
      <p:sp>
        <p:nvSpPr>
          <p:cNvPr id="94212" name="Rectangle 2"/>
          <p:cNvSpPr>
            <a:spLocks noGrp="1" noRot="1" noChangeAspect="1" noChangeArrowheads="1" noTextEdit="1"/>
          </p:cNvSpPr>
          <p:nvPr>
            <p:ph type="sldImg"/>
          </p:nvPr>
        </p:nvSpPr>
        <p:spPr>
          <a:xfrm>
            <a:off x="717550" y="1162050"/>
            <a:ext cx="5575300" cy="3136900"/>
          </a:xfrm>
          <a:ln/>
        </p:spPr>
      </p:sp>
      <p:sp>
        <p:nvSpPr>
          <p:cNvPr id="94213"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Chlamydia continues to disproportionately</a:t>
            </a:r>
            <a:r>
              <a:rPr lang="en-US" altLang="en-US" baseline="0" dirty="0"/>
              <a:t> impact youth and young adults.  </a:t>
            </a:r>
          </a:p>
          <a:p>
            <a:pPr marL="174708" indent="-174708" defTabSz="931774">
              <a:buFont typeface="Arial" panose="020B0604020202020204" pitchFamily="34" charset="0"/>
              <a:buChar char="•"/>
              <a:defRPr/>
            </a:pPr>
            <a:r>
              <a:rPr lang="en-US" altLang="en-US" baseline="0" dirty="0"/>
              <a:t>15–24-year-olds make up only 14% of the population, but account for 62% of all chlamydia cases reported.</a:t>
            </a:r>
          </a:p>
          <a:p>
            <a:pPr eaLnBrk="1" hangingPunct="1"/>
            <a:endParaRPr lang="en-US" altLang="en-US" dirty="0"/>
          </a:p>
        </p:txBody>
      </p:sp>
    </p:spTree>
    <p:extLst>
      <p:ext uri="{BB962C8B-B14F-4D97-AF65-F5344CB8AC3E}">
        <p14:creationId xmlns:p14="http://schemas.microsoft.com/office/powerpoint/2010/main" val="2227192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523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E652A4B-2776-4B4D-922C-116E018D3639}" type="slidenum">
              <a:rPr lang="en-US" altLang="en-US" smtClean="0"/>
              <a:pPr eaLnBrk="1" hangingPunct="1">
                <a:spcBef>
                  <a:spcPct val="0"/>
                </a:spcBef>
              </a:pPr>
              <a:t>40</a:t>
            </a:fld>
            <a:endParaRPr lang="en-US" altLang="en-US"/>
          </a:p>
        </p:txBody>
      </p:sp>
      <p:sp>
        <p:nvSpPr>
          <p:cNvPr id="95236" name="Rectangle 2"/>
          <p:cNvSpPr>
            <a:spLocks noGrp="1" noRot="1" noChangeAspect="1" noChangeArrowheads="1" noTextEdit="1"/>
          </p:cNvSpPr>
          <p:nvPr>
            <p:ph type="sldImg"/>
          </p:nvPr>
        </p:nvSpPr>
        <p:spPr>
          <a:xfrm>
            <a:off x="717550" y="1162050"/>
            <a:ext cx="5575300" cy="3136900"/>
          </a:xfrm>
          <a:ln/>
        </p:spPr>
      </p:sp>
      <p:sp>
        <p:nvSpPr>
          <p:cNvPr id="95237"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Gonorrhea also</a:t>
            </a:r>
            <a:r>
              <a:rPr lang="en-US" altLang="en-US" baseline="0" dirty="0"/>
              <a:t> </a:t>
            </a:r>
            <a:r>
              <a:rPr lang="en-US" altLang="en-US" dirty="0"/>
              <a:t>disproportionately</a:t>
            </a:r>
            <a:r>
              <a:rPr lang="en-US" altLang="en-US" baseline="0" dirty="0"/>
              <a:t> impacts youth and young adults. </a:t>
            </a:r>
          </a:p>
          <a:p>
            <a:pPr marL="174708" indent="-174708" defTabSz="931774">
              <a:buFont typeface="Arial" panose="020B0604020202020204" pitchFamily="34" charset="0"/>
              <a:buChar char="•"/>
              <a:defRPr/>
            </a:pPr>
            <a:r>
              <a:rPr lang="en-US" altLang="en-US" baseline="0" dirty="0"/>
              <a:t>Again 15–24-year-olds make up only 14% of the population, but account for 41% of all gonorrhea cases reported.</a:t>
            </a:r>
            <a:endParaRPr lang="en-US" altLang="en-US" dirty="0"/>
          </a:p>
          <a:p>
            <a:pPr eaLnBrk="1" hangingPunct="1"/>
            <a:endParaRPr lang="en-US" altLang="en-US" dirty="0"/>
          </a:p>
        </p:txBody>
      </p:sp>
    </p:spTree>
    <p:extLst>
      <p:ext uri="{BB962C8B-B14F-4D97-AF65-F5344CB8AC3E}">
        <p14:creationId xmlns:p14="http://schemas.microsoft.com/office/powerpoint/2010/main" val="2353842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83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3D48C41-CCFE-4308-B5E9-7CD073839F65}" type="slidenum">
              <a:rPr lang="en-US" altLang="en-US" smtClean="0"/>
              <a:pPr eaLnBrk="1" hangingPunct="1">
                <a:spcBef>
                  <a:spcPct val="0"/>
                </a:spcBef>
              </a:pPr>
              <a:t>41</a:t>
            </a:fld>
            <a:endParaRPr lang="en-US" altLang="en-US"/>
          </a:p>
        </p:txBody>
      </p:sp>
      <p:sp>
        <p:nvSpPr>
          <p:cNvPr id="98308" name="Rectangle 2"/>
          <p:cNvSpPr>
            <a:spLocks noGrp="1" noRot="1" noChangeAspect="1" noChangeArrowheads="1" noTextEdit="1"/>
          </p:cNvSpPr>
          <p:nvPr>
            <p:ph type="sldImg"/>
          </p:nvPr>
        </p:nvSpPr>
        <p:spPr>
          <a:xfrm>
            <a:off x="717550" y="1162050"/>
            <a:ext cx="5575300" cy="3136900"/>
          </a:xfrm>
          <a:ln/>
        </p:spPr>
      </p:sp>
      <p:sp>
        <p:nvSpPr>
          <p:cNvPr id="98309" name="Rectangle 3"/>
          <p:cNvSpPr>
            <a:spLocks noGrp="1" noChangeArrowheads="1"/>
          </p:cNvSpPr>
          <p:nvPr>
            <p:ph type="body" idx="1"/>
          </p:nvPr>
        </p:nvSpPr>
        <p:spPr>
          <a:noFill/>
        </p:spPr>
        <p:txBody>
          <a:bodyPr/>
          <a:lstStyle/>
          <a:p>
            <a:pPr defTabSz="931774">
              <a:buFontTx/>
              <a:buChar char="•"/>
              <a:defRPr/>
            </a:pPr>
            <a:r>
              <a:rPr lang="en-US" altLang="en-US" dirty="0"/>
              <a:t>The rates of</a:t>
            </a:r>
            <a:r>
              <a:rPr lang="en-US" altLang="en-US" baseline="0" dirty="0"/>
              <a:t> chlamydia and gonorrhea are higher in people assigned female at birth compared to people assigned male at birth in the 15–24-year-old age group.</a:t>
            </a:r>
          </a:p>
          <a:p>
            <a:pPr defTabSz="931774">
              <a:buFontTx/>
              <a:buChar char="•"/>
              <a:defRPr/>
            </a:pPr>
            <a:r>
              <a:rPr lang="en-US" altLang="en-US" baseline="0" dirty="0"/>
              <a:t> The rates for chlamydia in females are 2749 per 100,000 population compared to males at 1024 per 100,000 population.</a:t>
            </a:r>
          </a:p>
          <a:p>
            <a:pPr defTabSz="931774">
              <a:buFontTx/>
              <a:buChar char="•"/>
              <a:defRPr/>
            </a:pPr>
            <a:r>
              <a:rPr lang="en-US" altLang="en-US" baseline="0" dirty="0"/>
              <a:t>The rates of gonorrhea in females is 688 per 100,000 compared to 469 per 100,000 in males.</a:t>
            </a:r>
          </a:p>
        </p:txBody>
      </p:sp>
    </p:spTree>
    <p:extLst>
      <p:ext uri="{BB962C8B-B14F-4D97-AF65-F5344CB8AC3E}">
        <p14:creationId xmlns:p14="http://schemas.microsoft.com/office/powerpoint/2010/main" val="100933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5</a:t>
            </a:fld>
            <a:endParaRPr lang="en-US"/>
          </a:p>
        </p:txBody>
      </p:sp>
    </p:spTree>
    <p:extLst>
      <p:ext uri="{BB962C8B-B14F-4D97-AF65-F5344CB8AC3E}">
        <p14:creationId xmlns:p14="http://schemas.microsoft.com/office/powerpoint/2010/main" val="210347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42</a:t>
            </a:fld>
            <a:endParaRPr lang="en-US" altLang="en-US"/>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In</a:t>
            </a:r>
            <a:r>
              <a:rPr lang="en-US" altLang="en-US" baseline="0" dirty="0"/>
              <a:t> adolescents and young adults diagnosed with chlamydia or gonorrhea in 2020, about one-third (31%) reside in Minneapolis or St. Paul, one-third (33%) in Greater MN and one-third (33%) in the seven-county metro region. </a:t>
            </a:r>
            <a:endParaRPr lang="en-US" altLang="en-US" dirty="0"/>
          </a:p>
        </p:txBody>
      </p:sp>
    </p:spTree>
    <p:extLst>
      <p:ext uri="{BB962C8B-B14F-4D97-AF65-F5344CB8AC3E}">
        <p14:creationId xmlns:p14="http://schemas.microsoft.com/office/powerpoint/2010/main" val="658678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933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C7CB3B1-FC04-43E6-BC22-C9ADB51577D3}" type="slidenum">
              <a:rPr lang="en-US" altLang="en-US" smtClean="0"/>
              <a:pPr eaLnBrk="1" hangingPunct="1">
                <a:spcBef>
                  <a:spcPct val="0"/>
                </a:spcBef>
              </a:pPr>
              <a:t>43</a:t>
            </a:fld>
            <a:endParaRPr lang="en-US" altLang="en-US"/>
          </a:p>
        </p:txBody>
      </p:sp>
      <p:sp>
        <p:nvSpPr>
          <p:cNvPr id="99332" name="Rectangle 2"/>
          <p:cNvSpPr>
            <a:spLocks noGrp="1" noRot="1" noChangeAspect="1" noChangeArrowheads="1" noTextEdit="1"/>
          </p:cNvSpPr>
          <p:nvPr>
            <p:ph type="sldImg"/>
          </p:nvPr>
        </p:nvSpPr>
        <p:spPr>
          <a:xfrm>
            <a:off x="717550" y="1162050"/>
            <a:ext cx="5575300" cy="3136900"/>
          </a:xfrm>
          <a:ln/>
        </p:spPr>
      </p:sp>
      <p:sp>
        <p:nvSpPr>
          <p:cNvPr id="99333"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There</a:t>
            </a:r>
            <a:r>
              <a:rPr lang="en-US" altLang="en-US" baseline="0" dirty="0"/>
              <a:t> is a large number of chlamydia cases among adolescents and young adults that are missing race/ethnicity when reported. </a:t>
            </a:r>
          </a:p>
          <a:p>
            <a:pPr marL="174708" indent="-174708">
              <a:buFont typeface="Arial" panose="020B0604020202020204" pitchFamily="34" charset="0"/>
              <a:buChar char="•"/>
            </a:pPr>
            <a:r>
              <a:rPr lang="en-US" altLang="en-US" baseline="0" dirty="0"/>
              <a:t>The use of electronic lab reporting has increased missing variables.</a:t>
            </a:r>
            <a:endParaRPr lang="en-US" altLang="en-US" dirty="0"/>
          </a:p>
        </p:txBody>
      </p:sp>
    </p:spTree>
    <p:extLst>
      <p:ext uri="{BB962C8B-B14F-4D97-AF65-F5344CB8AC3E}">
        <p14:creationId xmlns:p14="http://schemas.microsoft.com/office/powerpoint/2010/main" val="1421491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highest rates</a:t>
            </a:r>
            <a:r>
              <a:rPr lang="en-US" baseline="0" dirty="0"/>
              <a:t> among adolescents and young adults are among females in the Black, non-Hispanic community. Their rate is 9,149 per 100,000 compared to 1455 in white, non-Hispanic youth and young adults.</a:t>
            </a:r>
          </a:p>
          <a:p>
            <a:pPr marL="174708" indent="-174708">
              <a:buFont typeface="Arial" panose="020B0604020202020204" pitchFamily="34" charset="0"/>
              <a:buChar char="•"/>
            </a:pPr>
            <a:r>
              <a:rPr lang="en-US" baseline="0" dirty="0"/>
              <a:t>Black, non-Hispanic males also have the highest rates among adolescent and young adult males at 5,257 per 100,000 population, compared to 431 in the white, non-Hispanic population.</a:t>
            </a:r>
          </a:p>
          <a:p>
            <a:pPr marL="174708" indent="-174708">
              <a:buFont typeface="Arial" panose="020B0604020202020204" pitchFamily="34" charset="0"/>
              <a:buChar char="•"/>
            </a:pPr>
            <a:r>
              <a:rPr lang="en-US" baseline="0" dirty="0"/>
              <a:t>Young females have the highest rates of chlamydia in all races.</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44</a:t>
            </a:fld>
            <a:endParaRPr lang="en-US"/>
          </a:p>
        </p:txBody>
      </p:sp>
    </p:spTree>
    <p:extLst>
      <p:ext uri="{BB962C8B-B14F-4D97-AF65-F5344CB8AC3E}">
        <p14:creationId xmlns:p14="http://schemas.microsoft.com/office/powerpoint/2010/main" val="64313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137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E6692BF-39CE-4ACE-B39E-B19334C9CC82}" type="slidenum">
              <a:rPr lang="en-US" altLang="en-US" smtClean="0"/>
              <a:pPr eaLnBrk="1" hangingPunct="1">
                <a:spcBef>
                  <a:spcPct val="0"/>
                </a:spcBef>
              </a:pPr>
              <a:t>45</a:t>
            </a:fld>
            <a:endParaRPr lang="en-US" altLang="en-US"/>
          </a:p>
        </p:txBody>
      </p:sp>
      <p:sp>
        <p:nvSpPr>
          <p:cNvPr id="101380" name="Rectangle 2"/>
          <p:cNvSpPr>
            <a:spLocks noGrp="1" noRot="1" noChangeAspect="1" noChangeArrowheads="1" noTextEdit="1"/>
          </p:cNvSpPr>
          <p:nvPr>
            <p:ph type="sldImg"/>
          </p:nvPr>
        </p:nvSpPr>
        <p:spPr>
          <a:xfrm>
            <a:off x="717550" y="1162050"/>
            <a:ext cx="5575300" cy="3136900"/>
          </a:xfrm>
          <a:ln/>
        </p:spPr>
      </p:sp>
      <p:sp>
        <p:nvSpPr>
          <p:cNvPr id="101381"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Black,</a:t>
            </a:r>
            <a:r>
              <a:rPr lang="en-US" altLang="en-US" baseline="0" dirty="0"/>
              <a:t> Non-Hispanic males make up 52% of gonorrhea cases in male adolescent and young adults and 41% of gonorrhea cases in </a:t>
            </a:r>
            <a:r>
              <a:rPr lang="en-US" altLang="en-US" dirty="0"/>
              <a:t>Black,</a:t>
            </a:r>
            <a:r>
              <a:rPr lang="en-US" altLang="en-US" baseline="0" dirty="0"/>
              <a:t> Non-Hispanic females.</a:t>
            </a:r>
            <a:endParaRPr lang="en-US" altLang="en-US" dirty="0"/>
          </a:p>
        </p:txBody>
      </p:sp>
    </p:spTree>
    <p:extLst>
      <p:ext uri="{BB962C8B-B14F-4D97-AF65-F5344CB8AC3E}">
        <p14:creationId xmlns:p14="http://schemas.microsoft.com/office/powerpoint/2010/main" val="2303044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Black,</a:t>
            </a:r>
            <a:r>
              <a:rPr lang="en-US" baseline="0" dirty="0"/>
              <a:t> non-Hispanic and American Indian males and female adolescents and young adults are disproportionately affected by gonorrhea.</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46</a:t>
            </a:fld>
            <a:endParaRPr lang="en-US"/>
          </a:p>
        </p:txBody>
      </p:sp>
    </p:spTree>
    <p:extLst>
      <p:ext uri="{BB962C8B-B14F-4D97-AF65-F5344CB8AC3E}">
        <p14:creationId xmlns:p14="http://schemas.microsoft.com/office/powerpoint/2010/main" val="25560748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200" dirty="0"/>
              <a:t>Women and particularly women of color disproportionately bear the long-term consequences of STDs.</a:t>
            </a:r>
          </a:p>
          <a:p>
            <a:pPr marL="800100" lvl="1" indent="-342900">
              <a:buFont typeface="Arial" panose="020B0604020202020204" pitchFamily="34" charset="0"/>
              <a:buChar char="•"/>
            </a:pPr>
            <a:r>
              <a:rPr lang="en-US" altLang="en-US" sz="1900" dirty="0">
                <a:solidFill>
                  <a:schemeClr val="tx1">
                    <a:lumMod val="75000"/>
                    <a:lumOff val="25000"/>
                  </a:schemeClr>
                </a:solidFill>
              </a:rPr>
              <a:t>69% of chlamydia or gonorrhea cases diagnosed among adolescents and young adults were females.</a:t>
            </a:r>
          </a:p>
          <a:p>
            <a:pPr marL="800100" lvl="1" indent="-342900">
              <a:buFont typeface="Arial" panose="020B0604020202020204" pitchFamily="34" charset="0"/>
              <a:buChar char="•"/>
            </a:pPr>
            <a:r>
              <a:rPr lang="en-US" sz="1900" dirty="0">
                <a:solidFill>
                  <a:schemeClr val="tx1">
                    <a:lumMod val="75000"/>
                    <a:lumOff val="25000"/>
                  </a:schemeClr>
                </a:solidFill>
              </a:rPr>
              <a:t>26% of all </a:t>
            </a:r>
            <a:r>
              <a:rPr lang="en-US" altLang="en-US" sz="1900" dirty="0">
                <a:solidFill>
                  <a:schemeClr val="tx1">
                    <a:lumMod val="75000"/>
                    <a:lumOff val="25000"/>
                  </a:schemeClr>
                </a:solidFill>
              </a:rPr>
              <a:t>chlamydia or gonorrhea cases diagnosed among adolescents and young adults were in the Black, non-Hispanic females.</a:t>
            </a:r>
            <a:endParaRPr lang="en-US" sz="1900" dirty="0">
              <a:solidFill>
                <a:schemeClr val="tx1">
                  <a:lumMod val="75000"/>
                  <a:lumOff val="25000"/>
                </a:schemeClr>
              </a:solidFill>
            </a:endParaRPr>
          </a:p>
          <a:p>
            <a:pPr marL="342900" indent="-342900">
              <a:buFont typeface="Arial" panose="020B0604020202020204" pitchFamily="34" charset="0"/>
              <a:buChar char="•"/>
            </a:pPr>
            <a:r>
              <a:rPr lang="en-US" sz="2200" dirty="0"/>
              <a:t>Women are biologically more prone to contracting a STD, but less likely to have symptoms. Untreated STDs can have serious consequences on their health and future reproductive ability.</a:t>
            </a:r>
          </a:p>
          <a:p>
            <a:pPr marL="800100" lvl="1" indent="-342900">
              <a:buFont typeface="Arial" panose="020B0604020202020204" pitchFamily="34" charset="0"/>
              <a:buChar char="•"/>
            </a:pPr>
            <a:r>
              <a:rPr lang="en-US" sz="2200" dirty="0"/>
              <a:t>Untreated STDs in women can lead to pelvic inflammatory disease, infertility and ectopic pregnancy.</a:t>
            </a:r>
          </a:p>
          <a:p>
            <a:pPr marL="800100" lvl="1" indent="-342900">
              <a:buFont typeface="Arial" panose="020B0604020202020204" pitchFamily="34" charset="0"/>
              <a:buChar char="•"/>
            </a:pPr>
            <a:r>
              <a:rPr lang="en-US" sz="2200" dirty="0"/>
              <a:t>Women are at risk of passing a STDs to their newborn, causing premature delivery, infant pneumonia and blindness.</a:t>
            </a:r>
          </a:p>
          <a:p>
            <a:pPr marL="800100" lvl="1" indent="-342900">
              <a:buFont typeface="Arial" panose="020B0604020202020204" pitchFamily="34" charset="0"/>
              <a:buChar char="•"/>
            </a:pPr>
            <a:r>
              <a:rPr lang="en-US" sz="2200" dirty="0"/>
              <a:t>This highlights the importance of annual preventive and prenatal screening.</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47</a:t>
            </a:fld>
            <a:endParaRPr lang="en-US"/>
          </a:p>
        </p:txBody>
      </p:sp>
    </p:spTree>
    <p:extLst>
      <p:ext uri="{BB962C8B-B14F-4D97-AF65-F5344CB8AC3E}">
        <p14:creationId xmlns:p14="http://schemas.microsoft.com/office/powerpoint/2010/main" val="9392183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625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F67C69C-1D00-4DBE-9171-F02FE25D0848}" type="slidenum">
              <a:rPr lang="en-US" altLang="en-US" smtClean="0"/>
              <a:pPr eaLnBrk="1" hangingPunct="1">
                <a:spcBef>
                  <a:spcPct val="0"/>
                </a:spcBef>
              </a:pPr>
              <a:t>48</a:t>
            </a:fld>
            <a:endParaRPr lang="en-US" altLang="en-US"/>
          </a:p>
        </p:txBody>
      </p:sp>
      <p:sp>
        <p:nvSpPr>
          <p:cNvPr id="96260" name="Rectangle 2"/>
          <p:cNvSpPr>
            <a:spLocks noGrp="1" noRot="1" noChangeAspect="1" noChangeArrowheads="1" noTextEdit="1"/>
          </p:cNvSpPr>
          <p:nvPr>
            <p:ph type="sldImg"/>
          </p:nvPr>
        </p:nvSpPr>
        <p:spPr>
          <a:xfrm>
            <a:off x="717550" y="1162050"/>
            <a:ext cx="5575300" cy="3136900"/>
          </a:xfrm>
          <a:ln/>
        </p:spPr>
      </p:sp>
      <p:sp>
        <p:nvSpPr>
          <p:cNvPr id="96261" name="Rectangle 3"/>
          <p:cNvSpPr>
            <a:spLocks noGrp="1" noChangeArrowheads="1"/>
          </p:cNvSpPr>
          <p:nvPr>
            <p:ph type="body" idx="1"/>
          </p:nvPr>
        </p:nvSpPr>
        <p:spPr>
          <a:noFill/>
        </p:spPr>
        <p:txBody>
          <a:bodyPr/>
          <a:lstStyle/>
          <a:p>
            <a:pPr eaLnBrk="1" hangingPunct="1"/>
            <a:r>
              <a:rPr lang="en-US" altLang="en-US" dirty="0"/>
              <a:t>In</a:t>
            </a:r>
            <a:r>
              <a:rPr lang="en-US" altLang="en-US" baseline="0" dirty="0"/>
              <a:t> adolescents and young adults, </a:t>
            </a:r>
            <a:r>
              <a:rPr lang="en-US" altLang="en-US" b="0" baseline="0" dirty="0"/>
              <a:t>the majority</a:t>
            </a:r>
            <a:r>
              <a:rPr lang="en-US" altLang="en-US" b="0" dirty="0"/>
              <a:t> of chlamydia and</a:t>
            </a:r>
            <a:r>
              <a:rPr lang="en-US" altLang="en-US" b="0" baseline="0" dirty="0"/>
              <a:t> gonorrhea cases are females (69%) .</a:t>
            </a:r>
          </a:p>
          <a:p>
            <a:pPr eaLnBrk="1" hangingPunct="1"/>
            <a:r>
              <a:rPr lang="en-US" altLang="en-US" baseline="0" dirty="0"/>
              <a:t>A little over one-third (37%) are white, non-Hispanic followed by about one-third (30%) that are black, non-Hispanic. 20% were unknown or more than one race.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Adolescents and young adults accounted for 62% of chlamydia and 41% of gonorrhea cases diagnosed in Minnesota.</a:t>
            </a:r>
          </a:p>
          <a:p>
            <a:pPr eaLnBrk="1" hangingPunct="1"/>
            <a:endParaRPr lang="en-US" altLang="en-US" baseline="0" dirty="0"/>
          </a:p>
          <a:p>
            <a:pPr eaLnBrk="1" hangingPunct="1"/>
            <a:endParaRPr lang="en-US" altLang="en-US" baseline="0" dirty="0"/>
          </a:p>
        </p:txBody>
      </p:sp>
    </p:spTree>
    <p:extLst>
      <p:ext uri="{BB962C8B-B14F-4D97-AF65-F5344CB8AC3E}">
        <p14:creationId xmlns:p14="http://schemas.microsoft.com/office/powerpoint/2010/main" val="2116202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49</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r>
              <a:rPr lang="en-US" altLang="en-US" sz="1200" dirty="0"/>
              <a:t>Topic of Interest: Syphilis Among </a:t>
            </a:r>
            <a:br>
              <a:rPr lang="en-US" altLang="en-US" sz="1200" dirty="0"/>
            </a:br>
            <a:r>
              <a:rPr lang="en-US" altLang="en-US" sz="1200" dirty="0"/>
              <a:t>Females and Congenital Syphilis in Minnesota</a:t>
            </a:r>
            <a:endParaRPr lang="en-US" altLang="en-US" dirty="0"/>
          </a:p>
        </p:txBody>
      </p:sp>
    </p:spTree>
    <p:extLst>
      <p:ext uri="{BB962C8B-B14F-4D97-AF65-F5344CB8AC3E}">
        <p14:creationId xmlns:p14="http://schemas.microsoft.com/office/powerpoint/2010/main" val="32697261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number of female early syphilis cases has increased dramatically over the last 10 years from 14 cases in 2010 to 163 in 2020.</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50</a:t>
            </a:fld>
            <a:endParaRPr lang="en-US"/>
          </a:p>
        </p:txBody>
      </p:sp>
    </p:spTree>
    <p:extLst>
      <p:ext uri="{BB962C8B-B14F-4D97-AF65-F5344CB8AC3E}">
        <p14:creationId xmlns:p14="http://schemas.microsoft.com/office/powerpoint/2010/main" val="3198201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51</a:t>
            </a:fld>
            <a:endParaRPr lang="en-US" altLang="en-US"/>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55 </a:t>
            </a:r>
            <a:r>
              <a:rPr lang="en-US" altLang="en-US" baseline="0" dirty="0"/>
              <a:t>percent of female early syphilis cases were residents of Greater Minnesota</a:t>
            </a:r>
          </a:p>
          <a:p>
            <a:pPr marL="174708" indent="-174708">
              <a:buFont typeface="Arial" panose="020B0604020202020204" pitchFamily="34" charset="0"/>
              <a:buChar char="•"/>
            </a:pPr>
            <a:r>
              <a:rPr lang="en-US" altLang="en-US" baseline="0" dirty="0"/>
              <a:t>16 percent of female early syphilis cases were residents of the Suburbs of the seven-county metro area</a:t>
            </a:r>
          </a:p>
          <a:p>
            <a:pPr marL="174708" indent="-174708">
              <a:buFont typeface="Arial" panose="020B0604020202020204" pitchFamily="34" charset="0"/>
              <a:buChar char="•"/>
            </a:pPr>
            <a:r>
              <a:rPr lang="en-US" altLang="en-US" baseline="0" dirty="0"/>
              <a:t>23 percent were City of Minneapolis residents, and 6 percent were St. Paul residents.</a:t>
            </a:r>
            <a:endParaRPr lang="en-US" altLang="en-US" dirty="0"/>
          </a:p>
          <a:p>
            <a:pPr eaLnBrk="1" hangingPunct="1"/>
            <a:endParaRPr lang="en-US" altLang="en-US" dirty="0"/>
          </a:p>
        </p:txBody>
      </p:sp>
    </p:spTree>
    <p:extLst>
      <p:ext uri="{BB962C8B-B14F-4D97-AF65-F5344CB8AC3E}">
        <p14:creationId xmlns:p14="http://schemas.microsoft.com/office/powerpoint/2010/main" val="315642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6</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728680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52</a:t>
            </a:fld>
            <a:endParaRPr lang="en-US" altLang="en-US"/>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There</a:t>
            </a:r>
            <a:r>
              <a:rPr lang="en-US" altLang="en-US" baseline="0" dirty="0"/>
              <a:t> are large disparities in women with syphilis. 40 percent of all early syphilis cases in females are found in the American Indian population and 16% in the Black, African American population.</a:t>
            </a:r>
            <a:endParaRPr lang="en-US" altLang="en-US" dirty="0"/>
          </a:p>
          <a:p>
            <a:pPr eaLnBrk="1" hangingPunct="1"/>
            <a:endParaRPr lang="en-US" altLang="en-US" dirty="0"/>
          </a:p>
        </p:txBody>
      </p:sp>
    </p:spTree>
    <p:extLst>
      <p:ext uri="{BB962C8B-B14F-4D97-AF65-F5344CB8AC3E}">
        <p14:creationId xmlns:p14="http://schemas.microsoft.com/office/powerpoint/2010/main" val="4076485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Minnesota, the</a:t>
            </a:r>
            <a:r>
              <a:rPr lang="en-US" baseline="0" dirty="0"/>
              <a:t> number and rate of congenital syphilis cases among infants has decreased in 2020 from a high of 21 in 2019 to 7 in 2020. Overall, the rate has increased over the past five years from a rate of 0 per 100,000 live births in 2014 to 11.2 per 100,000 live births in 2020. </a:t>
            </a:r>
          </a:p>
          <a:p>
            <a:endParaRPr lang="en-US" dirty="0"/>
          </a:p>
          <a:p>
            <a:pPr marL="171450" indent="-171450">
              <a:buFont typeface="Arial" panose="020B0604020202020204" pitchFamily="34" charset="0"/>
              <a:buChar char="•"/>
            </a:pPr>
            <a:r>
              <a:rPr lang="en-US" dirty="0"/>
              <a:t>Syphilis may be passed from a pregnant person to the</a:t>
            </a:r>
            <a:r>
              <a:rPr lang="en-US" baseline="0" dirty="0"/>
              <a:t> unborn baby through the placenta. The infection can cause miscarriages and stillbirths, and infants born with congenital syphilis can suffer a variety of serious health problems, including deformities, seizures, anemia and jaundice. </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a:t>
            </a:r>
            <a:r>
              <a:rPr lang="en-US" baseline="0" dirty="0"/>
              <a:t> Centers for Disease Control and Prevention reported this fall that the number of infants born with syphilis has more than doubled in the past four years and last year reached a 20-year high. </a:t>
            </a:r>
            <a:endParaRPr lang="en-US" dirty="0"/>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53</a:t>
            </a:fld>
            <a:endParaRPr lang="en-US"/>
          </a:p>
        </p:txBody>
      </p:sp>
    </p:spTree>
    <p:extLst>
      <p:ext uri="{BB962C8B-B14F-4D97-AF65-F5344CB8AC3E}">
        <p14:creationId xmlns:p14="http://schemas.microsoft.com/office/powerpoint/2010/main" val="34375565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54</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Topic of Interest: Early Syphilis Among Men Who Have Sex With Men in Minnesota.</a:t>
            </a: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Men who have sex with men (MSM) make up the majority of</a:t>
            </a:r>
            <a:r>
              <a:rPr lang="en-US" altLang="en-US" baseline="0" dirty="0"/>
              <a:t> early syphilis cases.  </a:t>
            </a:r>
          </a:p>
          <a:p>
            <a:pPr eaLnBrk="1" hangingPunct="1"/>
            <a:endParaRPr lang="en-US" altLang="en-US" dirty="0"/>
          </a:p>
        </p:txBody>
      </p:sp>
    </p:spTree>
    <p:extLst>
      <p:ext uri="{BB962C8B-B14F-4D97-AF65-F5344CB8AC3E}">
        <p14:creationId xmlns:p14="http://schemas.microsoft.com/office/powerpoint/2010/main" val="28517620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342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EC7A59C-E4F0-4ECA-993F-A5A7FFC38C3A}" type="slidenum">
              <a:rPr lang="en-US" altLang="en-US" smtClean="0"/>
              <a:pPr eaLnBrk="1" hangingPunct="1">
                <a:spcBef>
                  <a:spcPct val="0"/>
                </a:spcBef>
              </a:pPr>
              <a:t>55</a:t>
            </a:fld>
            <a:endParaRPr lang="en-US" altLang="en-US"/>
          </a:p>
        </p:txBody>
      </p:sp>
      <p:sp>
        <p:nvSpPr>
          <p:cNvPr id="103428" name="Rectangle 2"/>
          <p:cNvSpPr>
            <a:spLocks noGrp="1" noRot="1" noChangeAspect="1" noChangeArrowheads="1" noTextEdit="1"/>
          </p:cNvSpPr>
          <p:nvPr>
            <p:ph type="sldImg"/>
          </p:nvPr>
        </p:nvSpPr>
        <p:spPr>
          <a:xfrm>
            <a:off x="717550" y="1162050"/>
            <a:ext cx="5575300" cy="3136900"/>
          </a:xfrm>
          <a:ln/>
        </p:spPr>
      </p:sp>
      <p:sp>
        <p:nvSpPr>
          <p:cNvPr id="10342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Early syphilis,</a:t>
            </a:r>
            <a:r>
              <a:rPr lang="en-US" altLang="en-US" baseline="0" dirty="0"/>
              <a:t> includes not only primary and secondary syphilis, but all new syphilis acquired in the past year.</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Of all early syphilis cases,</a:t>
            </a:r>
            <a:r>
              <a:rPr lang="en-US" altLang="en-US" baseline="0" dirty="0"/>
              <a:t> 79 percent were among people whose current gender was reported as male.</a:t>
            </a:r>
            <a:endParaRPr lang="en-US" altLang="en-US" sz="1200"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Men who have sex with men (MSM) account for 66% of all</a:t>
            </a:r>
            <a:r>
              <a:rPr lang="en-US" altLang="en-US" sz="1200" baseline="0" dirty="0"/>
              <a:t> early syphilis</a:t>
            </a:r>
            <a:r>
              <a:rPr lang="en-US" altLang="en-US" sz="1200" dirty="0"/>
              <a:t> cases among men.</a:t>
            </a:r>
          </a:p>
          <a:p>
            <a:pPr marL="174708" indent="-174708">
              <a:buFont typeface="Arial" panose="020B0604020202020204" pitchFamily="34" charset="0"/>
              <a:buChar char="•"/>
            </a:pPr>
            <a:endParaRPr lang="en-US" altLang="en-US" dirty="0"/>
          </a:p>
        </p:txBody>
      </p:sp>
    </p:spTree>
    <p:extLst>
      <p:ext uri="{BB962C8B-B14F-4D97-AF65-F5344CB8AC3E}">
        <p14:creationId xmlns:p14="http://schemas.microsoft.com/office/powerpoint/2010/main" val="32550387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average age of MSM with early syphilis is 36</a:t>
            </a:r>
            <a:r>
              <a:rPr lang="en-US" baseline="0" dirty="0"/>
              <a:t> years of age.</a:t>
            </a:r>
          </a:p>
          <a:p>
            <a:pPr marL="174708" indent="-174708">
              <a:buFont typeface="Arial" panose="020B0604020202020204" pitchFamily="34" charset="0"/>
              <a:buChar char="•"/>
            </a:pPr>
            <a:r>
              <a:rPr lang="en-US" baseline="0" dirty="0"/>
              <a:t>Ages ranged from 14–73 years of age</a:t>
            </a:r>
          </a:p>
          <a:p>
            <a:pPr marL="174708" indent="-174708">
              <a:buFont typeface="Arial" panose="020B0604020202020204" pitchFamily="34" charset="0"/>
              <a:buChar char="•"/>
            </a:pPr>
            <a:r>
              <a:rPr lang="en-US" baseline="0" dirty="0"/>
              <a:t>The 25-29 year old age group had the highest number of cases at 83.</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39% of early syphilis cases are among MSM are in the 25-34 age groups.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1657504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30% percent of all early syphilis cases were co-infected with HIV.</a:t>
            </a:r>
          </a:p>
          <a:p>
            <a:pPr marL="174708" indent="-174708">
              <a:buFont typeface="Arial" panose="020B0604020202020204" pitchFamily="34" charset="0"/>
              <a:buChar char="•"/>
            </a:pPr>
            <a:r>
              <a:rPr lang="en-US" dirty="0"/>
              <a:t>46% percent of all MSM early syphilis cases were</a:t>
            </a:r>
            <a:r>
              <a:rPr lang="en-US" baseline="0" dirty="0"/>
              <a:t> co-infected with HIV.</a:t>
            </a:r>
            <a:endParaRPr lang="en-US"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9838118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75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F91D02-3458-4410-92E0-A0C67F3763B0}" type="slidenum">
              <a:rPr lang="en-US" altLang="en-US" smtClean="0"/>
              <a:pPr eaLnBrk="1" hangingPunct="1">
                <a:spcBef>
                  <a:spcPct val="0"/>
                </a:spcBef>
              </a:pPr>
              <a:t>58</a:t>
            </a:fld>
            <a:endParaRPr lang="en-US" altLang="en-US"/>
          </a:p>
        </p:txBody>
      </p:sp>
      <p:sp>
        <p:nvSpPr>
          <p:cNvPr id="107524" name="Rectangle 2"/>
          <p:cNvSpPr>
            <a:spLocks noGrp="1" noRot="1" noChangeAspect="1" noChangeArrowheads="1" noTextEdit="1"/>
          </p:cNvSpPr>
          <p:nvPr>
            <p:ph type="sldImg"/>
          </p:nvPr>
        </p:nvSpPr>
        <p:spPr>
          <a:xfrm>
            <a:off x="717550" y="1162050"/>
            <a:ext cx="5575300" cy="3136900"/>
          </a:xfrm>
          <a:ln/>
        </p:spPr>
      </p:sp>
      <p:sp>
        <p:nvSpPr>
          <p:cNvPr id="10752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741298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95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B6C7388-2661-49B6-BB16-C2F3DB5BFC7B}" type="slidenum">
              <a:rPr lang="en-US" altLang="en-US" smtClean="0"/>
              <a:pPr eaLnBrk="1" hangingPunct="1">
                <a:spcBef>
                  <a:spcPct val="0"/>
                </a:spcBef>
              </a:pPr>
              <a:t>59</a:t>
            </a:fld>
            <a:endParaRPr lang="en-US" altLang="en-US"/>
          </a:p>
        </p:txBody>
      </p:sp>
      <p:sp>
        <p:nvSpPr>
          <p:cNvPr id="109572" name="Rectangle 2"/>
          <p:cNvSpPr>
            <a:spLocks noGrp="1" noRot="1" noChangeAspect="1" noChangeArrowheads="1" noTextEdit="1"/>
          </p:cNvSpPr>
          <p:nvPr>
            <p:ph type="sldImg"/>
          </p:nvPr>
        </p:nvSpPr>
        <p:spPr>
          <a:xfrm>
            <a:off x="717550" y="1162050"/>
            <a:ext cx="5575300" cy="3136900"/>
          </a:xfrm>
          <a:ln/>
        </p:spPr>
      </p:sp>
      <p:sp>
        <p:nvSpPr>
          <p:cNvPr id="109573" name="Rectangle 3"/>
          <p:cNvSpPr>
            <a:spLocks noGrp="1" noChangeArrowheads="1"/>
          </p:cNvSpPr>
          <p:nvPr>
            <p:ph type="body" idx="1"/>
          </p:nvPr>
        </p:nvSpPr>
        <p:spPr>
          <a:noFill/>
        </p:spPr>
        <p:txBody>
          <a:bodyPr/>
          <a:lstStyle/>
          <a:p>
            <a:pPr marL="171450" indent="-171450">
              <a:lnSpc>
                <a:spcPct val="70000"/>
              </a:lnSpc>
              <a:buFont typeface="Arial" panose="020B0604020202020204" pitchFamily="34" charset="0"/>
              <a:buChar char="•"/>
            </a:pPr>
            <a:r>
              <a:rPr lang="en-US" altLang="en-US" sz="1200" dirty="0"/>
              <a:t>From 2010-2020, the chlamydia rate increased by 42%. The rate of gonorrhea increased by 370% syphilis has increased by 212%.</a:t>
            </a:r>
          </a:p>
          <a:p>
            <a:pPr marL="171450" indent="-171450">
              <a:lnSpc>
                <a:spcPct val="70000"/>
              </a:lnSpc>
              <a:buFont typeface="Arial" panose="020B0604020202020204" pitchFamily="34" charset="0"/>
              <a:buChar char="•"/>
            </a:pPr>
            <a:r>
              <a:rPr lang="en-US" altLang="en-US" sz="1200" dirty="0"/>
              <a:t>Adolescent and young females aged 15-24 years old continue to make up the majority of all chlamydia or gonorrhea cases at 69%.</a:t>
            </a:r>
          </a:p>
          <a:p>
            <a:pPr marL="171450" marR="0" lvl="0" indent="-171450" algn="l" defTabSz="914400" rtl="0" eaLnBrk="1" fontAlgn="auto" latinLnBrk="0" hangingPunct="1">
              <a:lnSpc>
                <a:spcPct val="70000"/>
              </a:lnSpc>
              <a:spcBef>
                <a:spcPts val="0"/>
              </a:spcBef>
              <a:spcAft>
                <a:spcPts val="0"/>
              </a:spcAft>
              <a:buClrTx/>
              <a:buSzTx/>
              <a:buFont typeface="Arial" panose="020B0604020202020204" pitchFamily="34" charset="0"/>
              <a:buChar char="•"/>
              <a:tabLst/>
              <a:defRPr/>
            </a:pPr>
            <a:r>
              <a:rPr lang="en-US" altLang="en-US" sz="1200" dirty="0"/>
              <a:t>Minnesota has seen a resurgence of syphilis over the past decade, with men who have sex with men and those co-infected with HIV being especially impacted. However, the number of females impacted is near the record high for the last decade.</a:t>
            </a:r>
          </a:p>
          <a:p>
            <a:pPr marL="171450" indent="-171450">
              <a:lnSpc>
                <a:spcPct val="70000"/>
              </a:lnSpc>
              <a:buFont typeface="Arial" panose="020B0604020202020204" pitchFamily="34" charset="0"/>
              <a:buChar char="•"/>
            </a:pPr>
            <a:r>
              <a:rPr lang="en-US" altLang="en-US" sz="1200" dirty="0"/>
              <a:t>people of color continue to be disproportionately affected by all STDs in Minnesota and nationwide. Disparities in the rates of STDs are not explained by differences in sexual behavior, but are due to differences in health insurance coverage, employment status and access to healthcare with preventative, screening and treatment services.</a:t>
            </a:r>
          </a:p>
          <a:p>
            <a:pPr eaLnBrk="1" hangingPunct="1"/>
            <a:endParaRPr lang="en-US" altLang="en-US" dirty="0"/>
          </a:p>
        </p:txBody>
      </p:sp>
    </p:spTree>
    <p:extLst>
      <p:ext uri="{BB962C8B-B14F-4D97-AF65-F5344CB8AC3E}">
        <p14:creationId xmlns:p14="http://schemas.microsoft.com/office/powerpoint/2010/main" val="22909007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8 cases of disseminated gonococcal infections (DGI) were diagnosed in Minnesota in 2020.</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occurs when a gonorrhea infection moves into the bloodstream and spreads to distant sites in the body, which can lead to clinical findings, such as septic arthritis, polyarthralgia, tenosynovitis, petechial/pustular lesions, bacteremia, or on rare occasions endocarditis or meningitis. </a:t>
            </a:r>
          </a:p>
          <a:p>
            <a:pPr marL="342900" indent="-342900">
              <a:lnSpc>
                <a:spcPct val="107000"/>
              </a:lnSpc>
              <a:spcBef>
                <a:spcPts val="0"/>
              </a:spcBef>
              <a:spcAft>
                <a:spcPts val="800"/>
              </a:spcAft>
              <a:buFont typeface="Arial" panose="020B0604020202020204" pitchFamily="34" charset="0"/>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is uncommon and occurs in 0.5-3% of untreated cases.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Report all laboratory confirmed cases of DGI </a:t>
            </a:r>
            <a:r>
              <a:rPr lang="en-US" sz="1900" dirty="0">
                <a:latin typeface="Calibri" panose="020F0502020204030204" pitchFamily="34" charset="0"/>
                <a:ea typeface="Calibri" panose="020F0502020204030204" pitchFamily="34" charset="0"/>
                <a:cs typeface="Times New Roman" panose="02020603050405020304" pitchFamily="18" charset="0"/>
              </a:rPr>
              <a:t>or concern over persistent infection </a:t>
            </a:r>
            <a:r>
              <a:rPr lang="en-US" sz="1900" dirty="0">
                <a:effectLst/>
                <a:latin typeface="Calibri" panose="020F0502020204030204" pitchFamily="34" charset="0"/>
                <a:ea typeface="Calibri" panose="020F0502020204030204" pitchFamily="34" charset="0"/>
                <a:cs typeface="Times New Roman" panose="02020603050405020304" pitchFamily="18" charset="0"/>
              </a:rPr>
              <a:t>to MDH within 24 hours of identification. Also please call MDH</a:t>
            </a:r>
            <a:r>
              <a:rPr lang="en-US" sz="1900" baseline="0" dirty="0">
                <a:effectLst/>
                <a:latin typeface="Calibri" panose="020F0502020204030204" pitchFamily="34" charset="0"/>
                <a:ea typeface="Calibri" panose="020F0502020204030204" pitchFamily="34" charset="0"/>
                <a:cs typeface="Times New Roman" panose="02020603050405020304" pitchFamily="18" charset="0"/>
              </a:rPr>
              <a:t> when these cases are identified at 651-201-5414.</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900" dirty="0">
                <a:effectLst/>
                <a:latin typeface="Calibri" panose="020F0502020204030204" pitchFamily="34" charset="0"/>
                <a:ea typeface="Calibri" panose="020F0502020204030204" pitchFamily="34" charset="0"/>
                <a:cs typeface="Times New Roman" panose="02020603050405020304" pitchFamily="18" charset="0"/>
              </a:rPr>
              <a:t>Management of DGI cases should be guided by the </a:t>
            </a:r>
            <a:r>
              <a:rPr lang="en-US" sz="1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CDC STD Treatment Guidelines.</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60</a:t>
            </a:fld>
            <a:endParaRPr lang="en-US"/>
          </a:p>
        </p:txBody>
      </p:sp>
    </p:spTree>
    <p:extLst>
      <p:ext uri="{BB962C8B-B14F-4D97-AF65-F5344CB8AC3E}">
        <p14:creationId xmlns:p14="http://schemas.microsoft.com/office/powerpoint/2010/main" val="26002965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ea typeface="Calibri" panose="020F0502020204030204" pitchFamily="34" charset="0"/>
                <a:cs typeface="Times New Roman" panose="02020603050405020304" pitchFamily="18" charset="0"/>
              </a:rPr>
              <a:t>New CDC Treatment Guidelines for Uncomplicated Gonorrhea Infection were published in the MMWR in December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cs typeface="Times New Roman" panose="02020603050405020304" pitchFamily="18" charset="0"/>
              </a:rPr>
              <a:t>New treatment guidelines were prompted by an increased finding of gonorrhea's resistant to Azithromycin through the CDC’s Gonococcal Isolate Surveillance Project (GISP).</a:t>
            </a:r>
            <a:endParaRPr lang="en-US" sz="1200" dirty="0">
              <a:solidFill>
                <a:srgbClr val="000000"/>
              </a:solidFill>
              <a:effectLst/>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200" dirty="0">
                <a:solidFill>
                  <a:srgbClr val="000000"/>
                </a:solidFill>
                <a:effectLst/>
                <a:cs typeface="Times New Roman" panose="02020603050405020304" pitchFamily="18" charset="0"/>
              </a:rPr>
              <a:t>The biggest change for </a:t>
            </a:r>
            <a:r>
              <a:rPr lang="en-US" sz="8000" dirty="0">
                <a:solidFill>
                  <a:srgbClr val="000000"/>
                </a:solidFill>
                <a:effectLst/>
                <a:ea typeface="Times New Roman" panose="02020603050405020304" pitchFamily="18" charset="0"/>
                <a:cs typeface="Calibri" panose="020F0502020204030204" pitchFamily="34" charset="0"/>
              </a:rPr>
              <a:t>uncomplicated gonococcal infections of the cervix, urethra, or rectum is only </a:t>
            </a:r>
            <a:r>
              <a:rPr lang="en-US" sz="8000" b="0" dirty="0">
                <a:solidFill>
                  <a:schemeClr val="tx1"/>
                </a:solidFill>
                <a:effectLst/>
                <a:ea typeface="Times New Roman" panose="02020603050405020304" pitchFamily="18" charset="0"/>
                <a:cs typeface="Times New Roman" panose="02020603050405020304" pitchFamily="18" charset="0"/>
              </a:rPr>
              <a:t> </a:t>
            </a:r>
            <a:r>
              <a:rPr lang="en-US" sz="8000" b="1" dirty="0">
                <a:solidFill>
                  <a:srgbClr val="000000"/>
                </a:solidFill>
                <a:effectLst/>
                <a:ea typeface="Times New Roman" panose="02020603050405020304" pitchFamily="18" charset="0"/>
                <a:cs typeface="Calibri" panose="020F0502020204030204" pitchFamily="34" charset="0"/>
              </a:rPr>
              <a:t>Ceftriaxone</a:t>
            </a:r>
            <a:r>
              <a:rPr lang="en-US" sz="8000" dirty="0">
                <a:solidFill>
                  <a:srgbClr val="000000"/>
                </a:solidFill>
                <a:effectLst/>
                <a:ea typeface="Times New Roman" panose="02020603050405020304" pitchFamily="18" charset="0"/>
                <a:cs typeface="Calibri" panose="020F0502020204030204" pitchFamily="34" charset="0"/>
              </a:rPr>
              <a:t> </a:t>
            </a:r>
            <a:r>
              <a:rPr lang="en-US" sz="8000" b="1" dirty="0">
                <a:solidFill>
                  <a:srgbClr val="000000"/>
                </a:solidFill>
                <a:effectLst/>
                <a:ea typeface="Times New Roman" panose="02020603050405020304" pitchFamily="18" charset="0"/>
                <a:cs typeface="Calibri" panose="020F0502020204030204" pitchFamily="34" charset="0"/>
              </a:rPr>
              <a:t>500 mg</a:t>
            </a:r>
            <a:r>
              <a:rPr lang="en-US" sz="8000" dirty="0">
                <a:solidFill>
                  <a:srgbClr val="000000"/>
                </a:solidFill>
                <a:effectLst/>
                <a:ea typeface="Times New Roman" panose="02020603050405020304" pitchFamily="18" charset="0"/>
                <a:cs typeface="Calibri" panose="020F0502020204030204" pitchFamily="34" charset="0"/>
              </a:rPr>
              <a:t> IM as a single dose for people weighing &lt;150 kg (300 </a:t>
            </a:r>
            <a:r>
              <a:rPr lang="en-US" sz="8000" dirty="0" err="1">
                <a:solidFill>
                  <a:srgbClr val="000000"/>
                </a:solidFill>
                <a:effectLst/>
                <a:ea typeface="Times New Roman" panose="02020603050405020304" pitchFamily="18" charset="0"/>
                <a:cs typeface="Calibri" panose="020F0502020204030204" pitchFamily="34" charset="0"/>
              </a:rPr>
              <a:t>lb</a:t>
            </a:r>
            <a:r>
              <a:rPr lang="en-US" sz="8000" dirty="0">
                <a:solidFill>
                  <a:srgbClr val="000000"/>
                </a:solidFill>
                <a:effectLst/>
                <a:ea typeface="Times New Roman" panose="02020603050405020304" pitchFamily="18" charset="0"/>
                <a:cs typeface="Calibri" panose="020F0502020204030204" pitchFamily="34" charset="0"/>
              </a:rPr>
              <a:t>)</a:t>
            </a:r>
            <a:r>
              <a:rPr lang="en-US" sz="8000" dirty="0">
                <a:solidFill>
                  <a:srgbClr val="000000"/>
                </a:solidFill>
                <a:effectLst/>
                <a:ea typeface="Times New Roman" panose="02020603050405020304" pitchFamily="18" charset="0"/>
                <a:cs typeface="Times New Roman" panose="02020603050405020304" pitchFamily="18" charset="0"/>
              </a:rPr>
              <a:t> OR </a:t>
            </a:r>
            <a:r>
              <a:rPr lang="en-US" sz="8000" dirty="0">
                <a:solidFill>
                  <a:srgbClr val="000000"/>
                </a:solidFill>
                <a:effectLst/>
                <a:ea typeface="Times New Roman" panose="02020603050405020304" pitchFamily="18" charset="0"/>
                <a:cs typeface="Calibri" panose="020F0502020204030204" pitchFamily="34" charset="0"/>
              </a:rPr>
              <a:t>ceftriaxone 1g  for people weighing ≥150 kg (300 </a:t>
            </a:r>
            <a:r>
              <a:rPr lang="en-US" sz="8000" dirty="0" err="1">
                <a:solidFill>
                  <a:srgbClr val="000000"/>
                </a:solidFill>
                <a:effectLst/>
                <a:ea typeface="Times New Roman" panose="02020603050405020304" pitchFamily="18" charset="0"/>
                <a:cs typeface="Calibri" panose="020F0502020204030204" pitchFamily="34" charset="0"/>
              </a:rPr>
              <a:t>lb</a:t>
            </a:r>
            <a:r>
              <a:rPr lang="en-US" sz="8000" dirty="0">
                <a:solidFill>
                  <a:srgbClr val="000000"/>
                </a:solidFill>
                <a:effectLst/>
                <a:ea typeface="Times New Roman" panose="02020603050405020304" pitchFamily="18" charset="0"/>
                <a:cs typeface="Calibri" panose="020F0502020204030204" pitchFamily="34" charset="0"/>
              </a:rPr>
              <a:t>), </a:t>
            </a:r>
          </a:p>
          <a:p>
            <a:pPr marL="457200" lvl="1" indent="0">
              <a:lnSpc>
                <a:spcPct val="107000"/>
              </a:lnSpc>
              <a:spcBef>
                <a:spcPts val="0"/>
              </a:spcBef>
              <a:spcAft>
                <a:spcPts val="800"/>
              </a:spcAft>
              <a:buSzPts val="1000"/>
              <a:buNone/>
              <a:tabLst>
                <a:tab pos="914400" algn="l"/>
              </a:tabLst>
            </a:pPr>
            <a:r>
              <a:rPr lang="en-US" sz="1200" i="1" dirty="0">
                <a:solidFill>
                  <a:srgbClr val="000000"/>
                </a:solidFill>
                <a:effectLst/>
                <a:ea typeface="Times New Roman" panose="02020603050405020304" pitchFamily="18" charset="0"/>
                <a:cs typeface="Calibri" panose="020F0502020204030204" pitchFamily="34" charset="0"/>
              </a:rPr>
              <a:t>If chlamydial infection has not been excluded, providers should treat for chlamydia with doxycycline 100 mg orally twice daily for 7 days. During pregnancy, azithromycin 1 g as a single dose is recommended to treat chlamydia.</a:t>
            </a:r>
          </a:p>
          <a:p>
            <a:pPr marL="457200" lvl="1" indent="0">
              <a:lnSpc>
                <a:spcPct val="107000"/>
              </a:lnSpc>
              <a:spcBef>
                <a:spcPts val="0"/>
              </a:spcBef>
              <a:spcAft>
                <a:spcPts val="800"/>
              </a:spcAft>
              <a:buSzPts val="1000"/>
              <a:buNone/>
              <a:tabLst>
                <a:tab pos="914400" algn="l"/>
              </a:tabLst>
            </a:pPr>
            <a:r>
              <a:rPr lang="en-US" sz="1200" dirty="0">
                <a:solidFill>
                  <a:srgbClr val="000000"/>
                </a:solidFill>
                <a:effectLst/>
                <a:ea typeface="Times New Roman" panose="02020603050405020304" pitchFamily="18" charset="0"/>
                <a:cs typeface="Calibri" panose="020F0502020204030204" pitchFamily="34" charset="0"/>
              </a:rPr>
              <a:t>For alternative treatment options and a full guidelines refer to  </a:t>
            </a:r>
            <a:r>
              <a:rPr lang="en-US" sz="1200" u="sng" dirty="0">
                <a:solidFill>
                  <a:srgbClr val="0563C1"/>
                </a:solidFill>
                <a:effectLst/>
                <a:ea typeface="Calibri" panose="020F0502020204030204" pitchFamily="34" charset="0"/>
                <a:cs typeface="Calibri" panose="020F0502020204030204" pitchFamily="34" charset="0"/>
                <a:hlinkClick r:id="rId3"/>
              </a:rPr>
              <a:t>CDC STD Treatment Guidelines.</a:t>
            </a:r>
            <a:endParaRPr lang="en-US" sz="1200" u="sng" dirty="0">
              <a:solidFill>
                <a:srgbClr val="0563C1"/>
              </a:solidFill>
              <a:effectLst/>
              <a:ea typeface="Calibri" panose="020F0502020204030204" pitchFamily="34" charset="0"/>
              <a:cs typeface="Calibri" panose="020F0502020204030204" pitchFamily="34" charset="0"/>
            </a:endParaRPr>
          </a:p>
          <a:p>
            <a:pPr>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61</a:t>
            </a:fld>
            <a:endParaRPr lang="en-US"/>
          </a:p>
        </p:txBody>
      </p:sp>
    </p:spTree>
    <p:extLst>
      <p:ext uri="{BB962C8B-B14F-4D97-AF65-F5344CB8AC3E}">
        <p14:creationId xmlns:p14="http://schemas.microsoft.com/office/powerpoint/2010/main" val="423069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Minnesota’s primary and secondary syphilis</a:t>
            </a:r>
            <a:r>
              <a:rPr lang="en-US" baseline="0" dirty="0"/>
              <a:t> rate in 2019 was 6.9 per 100,000</a:t>
            </a:r>
          </a:p>
          <a:p>
            <a:pPr marL="174708" indent="-174708">
              <a:buFont typeface="Arial" panose="020B0604020202020204" pitchFamily="34" charset="0"/>
              <a:buChar char="•"/>
            </a:pPr>
            <a:r>
              <a:rPr lang="en-US" baseline="0" dirty="0"/>
              <a:t>This was lower than the national rate of 11.9 per 100,000</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7</a:t>
            </a:fld>
            <a:endParaRPr lang="en-US"/>
          </a:p>
        </p:txBody>
      </p:sp>
    </p:spTree>
    <p:extLst>
      <p:ext uri="{BB962C8B-B14F-4D97-AF65-F5344CB8AC3E}">
        <p14:creationId xmlns:p14="http://schemas.microsoft.com/office/powerpoint/2010/main" val="4259689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200" dirty="0"/>
              <a:t>A new Chlamydia and Gonorrhea case report form is available on the MDH website, to accommodate changes in treatment guidelines and highlight DGI reporting.</a:t>
            </a:r>
          </a:p>
          <a:p>
            <a:pPr marL="171450" indent="-171450">
              <a:buFont typeface="Arial" panose="020B0604020202020204" pitchFamily="34" charset="0"/>
              <a:buChar char="•"/>
              <a:defRPr/>
            </a:pPr>
            <a:r>
              <a:rPr lang="en-US" sz="1200" dirty="0"/>
              <a:t>The case report form can be filled out and mailed or faxed to MDH at </a:t>
            </a:r>
            <a:r>
              <a:rPr lang="en-US" sz="1200" b="1" dirty="0"/>
              <a:t>651-201-4040.</a:t>
            </a:r>
          </a:p>
          <a:p>
            <a:pPr marL="171450" indent="-171450">
              <a:buFont typeface="Arial" panose="020B0604020202020204" pitchFamily="34" charset="0"/>
              <a:buChar char="•"/>
              <a:defRPr/>
            </a:pPr>
            <a:r>
              <a:rPr lang="en-US" sz="1200" dirty="0"/>
              <a:t>More information may be requested on gonorrhea cases for Enhanced Gonorrhea Surveillance as part of the CDC PCHD grant.</a:t>
            </a:r>
          </a:p>
          <a:p>
            <a:pPr marL="171450" indent="-171450">
              <a:buFont typeface="Arial" panose="020B0604020202020204" pitchFamily="34" charset="0"/>
              <a:buChar char="•"/>
              <a:defRPr/>
            </a:pPr>
            <a:r>
              <a:rPr lang="en-US" sz="1200" dirty="0"/>
              <a:t> All cases co-infected with Early Syphilis will continue to be assigned to MDH Partner Services for follow-up.</a:t>
            </a:r>
          </a:p>
          <a:p>
            <a:pPr marL="171450" indent="-171450">
              <a:buFont typeface="Arial" panose="020B0604020202020204" pitchFamily="34" charset="0"/>
              <a:buChar char="•"/>
              <a:defRPr/>
            </a:pPr>
            <a:r>
              <a:rPr lang="en-US" sz="1200" dirty="0"/>
              <a:t>All STD cases continue to have the potential for being contacted by MDH for additional follow-up.</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62</a:t>
            </a:fld>
            <a:endParaRPr lang="en-US"/>
          </a:p>
        </p:txBody>
      </p:sp>
    </p:spTree>
    <p:extLst>
      <p:ext uri="{BB962C8B-B14F-4D97-AF65-F5344CB8AC3E}">
        <p14:creationId xmlns:p14="http://schemas.microsoft.com/office/powerpoint/2010/main" val="89605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Minnesota’s gonorrhea</a:t>
            </a:r>
            <a:r>
              <a:rPr lang="en-US" baseline="0" dirty="0"/>
              <a:t> rate in 2019 was 143 per 100,000</a:t>
            </a:r>
          </a:p>
          <a:p>
            <a:pPr marL="174708" indent="-174708">
              <a:buFont typeface="Arial" panose="020B0604020202020204" pitchFamily="34" charset="0"/>
              <a:buChar char="•"/>
            </a:pPr>
            <a:r>
              <a:rPr lang="en-US" baseline="0" dirty="0"/>
              <a:t>This was lower than the national rate of 188.4 per 100,000</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8</a:t>
            </a:fld>
            <a:endParaRPr lang="en-US"/>
          </a:p>
        </p:txBody>
      </p:sp>
    </p:spTree>
    <p:extLst>
      <p:ext uri="{BB962C8B-B14F-4D97-AF65-F5344CB8AC3E}">
        <p14:creationId xmlns:p14="http://schemas.microsoft.com/office/powerpoint/2010/main" val="2741776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Minnesota’s chlamydia</a:t>
            </a:r>
            <a:r>
              <a:rPr lang="en-US" baseline="0" dirty="0"/>
              <a:t> rate in 2019 was 436 per 100,000</a:t>
            </a:r>
          </a:p>
          <a:p>
            <a:pPr marL="174708" indent="-174708">
              <a:buFont typeface="Arial" panose="020B0604020202020204" pitchFamily="34" charset="0"/>
              <a:buChar char="•"/>
            </a:pPr>
            <a:r>
              <a:rPr lang="en-US" baseline="0" dirty="0"/>
              <a:t>This was lower than the national rate of 552.8 per 100,000</a:t>
            </a:r>
            <a:endParaRPr lang="en-US" dirty="0"/>
          </a:p>
        </p:txBody>
      </p:sp>
      <p:sp>
        <p:nvSpPr>
          <p:cNvPr id="4" name="Slide Number Placeholder 3"/>
          <p:cNvSpPr>
            <a:spLocks noGrp="1"/>
          </p:cNvSpPr>
          <p:nvPr>
            <p:ph type="sldNum" sz="quarter" idx="10"/>
          </p:nvPr>
        </p:nvSpPr>
        <p:spPr/>
        <p:txBody>
          <a:bodyPr/>
          <a:lstStyle/>
          <a:p>
            <a:fld id="{C2D3CD01-44E3-4BC7-ADF8-FCC67C08AECB}" type="slidenum">
              <a:rPr lang="en-US" smtClean="0"/>
              <a:t>9</a:t>
            </a:fld>
            <a:endParaRPr lang="en-US"/>
          </a:p>
        </p:txBody>
      </p:sp>
    </p:spTree>
    <p:extLst>
      <p:ext uri="{BB962C8B-B14F-4D97-AF65-F5344CB8AC3E}">
        <p14:creationId xmlns:p14="http://schemas.microsoft.com/office/powerpoint/2010/main" val="301808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6893460-4BA9-45A4-917F-1EC9F00D8323}" type="slidenum">
              <a:rPr lang="en-US" altLang="en-US" smtClean="0"/>
              <a:pPr eaLnBrk="1" hangingPunct="1">
                <a:spcBef>
                  <a:spcPct val="0"/>
                </a:spcBef>
              </a:pPr>
              <a:t>10</a:t>
            </a:fld>
            <a:endParaRPr lang="en-US" altLang="en-US"/>
          </a:p>
        </p:txBody>
      </p:sp>
      <p:sp>
        <p:nvSpPr>
          <p:cNvPr id="83972" name="Rectangle 2"/>
          <p:cNvSpPr>
            <a:spLocks noGrp="1" noRot="1" noChangeAspect="1" noChangeArrowheads="1" noTextEdit="1"/>
          </p:cNvSpPr>
          <p:nvPr>
            <p:ph type="sldImg"/>
          </p:nvPr>
        </p:nvSpPr>
        <p:spPr>
          <a:xfrm>
            <a:off x="717550" y="1162050"/>
            <a:ext cx="5575300" cy="3136900"/>
          </a:xfrm>
          <a:ln/>
        </p:spPr>
      </p:sp>
      <p:sp>
        <p:nvSpPr>
          <p:cNvPr id="8397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2965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88874927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8222400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pPr/>
              <a:t>‹#›</a:t>
            </a:fld>
            <a:endParaRPr lang="en-US" dirty="0"/>
          </a:p>
        </p:txBody>
      </p:sp>
      <p:pic>
        <p:nvPicPr>
          <p:cNvPr id="8"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210863481"/>
      </p:ext>
    </p:extLst>
  </p:cSld>
  <p:clrMapOvr>
    <a:masterClrMapping/>
  </p:clrMapOvr>
  <p:hf hdr="0" ftr="0" dt="0"/>
  <p:extLst>
    <p:ext uri="{DCECCB84-F9BA-43D5-87BE-67443E8EF086}">
      <p15:sldGuideLst xmlns:p15="http://schemas.microsoft.com/office/powerpoint/2012/main">
        <p15:guide id="1" pos="9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4002C-472D-4EA0-810F-0ED495DB0E5C}" type="datetime1">
              <a:rPr lang="en-US" smtClean="0"/>
              <a:t>6/22/2021</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0189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6AFA89E8-6A9D-4E47-B0A7-59D1BBDB0367}" type="datetime1">
              <a:rPr lang="en-US" smtClean="0"/>
              <a:t>6/22/2021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1765352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90E74558-D26B-4CB0-86E1-7D5D7FD06127}" type="datetime1">
              <a:rPr lang="en-US" smtClean="0"/>
              <a:t>6/22/2021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47071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a:t>Optional Tagline Goes Here | mn.gov/websiteurl</a:t>
            </a:r>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FE779AF1-97FE-488D-A2EC-1DDDF07775E2}" type="datetime1">
              <a:rPr lang="en-US" smtClean="0"/>
              <a:t>6/22/2021</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a:t>Add text or other object </a:t>
            </a:r>
            <a:br>
              <a:rPr lang="en-US"/>
            </a:br>
            <a:r>
              <a:rPr lang="en-US"/>
              <a:t>by clicking an icon. </a:t>
            </a:r>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a:t>Title - 1 column slide</a:t>
            </a:r>
          </a:p>
        </p:txBody>
      </p:sp>
    </p:spTree>
    <p:extLst>
      <p:ext uri="{BB962C8B-B14F-4D97-AF65-F5344CB8AC3E}">
        <p14:creationId xmlns:p14="http://schemas.microsoft.com/office/powerpoint/2010/main" val="1703344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8B455B-FD71-4817-B587-FA43C6B09117}" type="datetime1">
              <a:rPr lang="en-US" smtClean="0"/>
              <a:t>6/22/2021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3638303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a:xfrm>
            <a:off x="838200" y="6356350"/>
            <a:ext cx="1358590" cy="365125"/>
          </a:xfrm>
          <a:prstGeom prst="rect">
            <a:avLst/>
          </a:prstGeom>
        </p:spPr>
        <p:txBody>
          <a:bodyPr/>
          <a:lstStyle/>
          <a:p>
            <a:fld id="{006DADDE-B59B-451C-A41C-C441A46ACA34}" type="datetime1">
              <a:rPr lang="en-US" smtClean="0"/>
              <a:t>6/22/2021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0855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67624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a:xfrm>
            <a:off x="838200" y="6356350"/>
            <a:ext cx="1358590" cy="365125"/>
          </a:xfrm>
          <a:prstGeom prst="rect">
            <a:avLst/>
          </a:prstGeom>
        </p:spPr>
        <p:txBody>
          <a:bodyPr/>
          <a:lstStyle/>
          <a:p>
            <a:fld id="{D113ADAE-D905-4E45-BD83-781870C6CE6C}" type="datetime1">
              <a:rPr lang="en-US" smtClean="0"/>
              <a:t>6/22/2021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1822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82669557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1358590" cy="365125"/>
          </a:xfrm>
          <a:prstGeom prst="rect">
            <a:avLst/>
          </a:prstGeom>
        </p:spPr>
        <p:txBody>
          <a:bodyPr/>
          <a:lstStyle/>
          <a:p>
            <a:fld id="{B767FA30-89C5-41F7-A5DD-7EE7A366BC3C}" type="datetime1">
              <a:rPr lang="en-US" smtClean="0"/>
              <a:t>6/22/2021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707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1358590" cy="365125"/>
          </a:xfrm>
          <a:prstGeom prst="rect">
            <a:avLst/>
          </a:prstGeom>
        </p:spPr>
        <p:txBody>
          <a:bodyPr/>
          <a:lstStyle/>
          <a:p>
            <a:fld id="{139E2F12-5F2E-405D-BCC8-37F469E4C10D}" type="datetime1">
              <a:rPr lang="en-US" smtClean="0"/>
              <a:t>6/22/2021</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165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1358590" cy="365125"/>
          </a:xfrm>
          <a:prstGeom prst="rect">
            <a:avLst/>
          </a:prstGeom>
        </p:spPr>
        <p:txBody>
          <a:bodyPr/>
          <a:lstStyle/>
          <a:p>
            <a:fld id="{78A7B419-816D-4653-A5B8-EBF52EBCAF8B}" type="datetime1">
              <a:rPr lang="en-US" smtClean="0"/>
              <a:t>6/22/2021</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70081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a:prstGeom prst="rect">
            <a:avLst/>
          </a:prstGeom>
        </p:spPr>
        <p:txBody>
          <a:bodyPr/>
          <a:lstStyle/>
          <a:p>
            <a:fld id="{E2CF1344-9E46-463A-A2AE-CB326D7EA89C}" type="datetime1">
              <a:rPr lang="en-US" smtClean="0"/>
              <a:t>6/22/2021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84504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fld id="{83B5743B-B05B-4EDE-AA57-75066415D450}" type="datetime1">
              <a:rPr lang="en-US" smtClean="0"/>
              <a:t>6/22/2021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84216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fld id="{C4E7AD51-A3D3-443F-BAF0-31DD4936D48E}" type="datetime1">
              <a:rPr lang="en-US" smtClean="0"/>
              <a:t>6/22/2021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33021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1E10FD6-1DC7-4745-9F4D-0C0A9FE78D13}" type="datetime1">
              <a:rPr lang="en-US" smtClean="0"/>
              <a:t>6/22/2021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01223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fld id="{E8050A2A-066E-44A8-A8AE-BF48767B5B83}" type="datetime1">
              <a:rPr lang="en-US" smtClean="0"/>
              <a:t>6/22/2021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797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fld id="{9F087976-727F-46FC-9A8B-ADBDE531FB82}" type="datetime1">
              <a:rPr lang="en-US" smtClean="0"/>
              <a:t>6/22/2021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0872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9B7B87FD-DBC7-45AB-8F39-AE1E6CCCECA6}" type="datetime1">
              <a:rPr lang="en-US" smtClean="0"/>
              <a:t>6/22/2021</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0233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pPr/>
              <a:t>‹#›</a:t>
            </a:fld>
            <a:endParaRPr lang="en-US" dirty="0"/>
          </a:p>
        </p:txBody>
      </p:sp>
      <p:pic>
        <p:nvPicPr>
          <p:cNvPr id="8"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395943244"/>
      </p:ext>
    </p:extLst>
  </p:cSld>
  <p:clrMapOvr>
    <a:masterClrMapping/>
  </p:clrMapOvr>
  <p:hf hdr="0" ftr="0" dt="0"/>
  <p:extLst>
    <p:ext uri="{DCECCB84-F9BA-43D5-87BE-67443E8EF086}">
      <p15:sldGuideLst xmlns:p15="http://schemas.microsoft.com/office/powerpoint/2012/main">
        <p15:guide id="1" pos="9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a:xfrm>
            <a:off x="838200" y="6356350"/>
            <a:ext cx="1358590" cy="365125"/>
          </a:xfrm>
          <a:prstGeom prst="rect">
            <a:avLst/>
          </a:prstGeom>
        </p:spPr>
        <p:txBody>
          <a:bodyPr/>
          <a:lstStyle/>
          <a:p>
            <a:fld id="{3DA52D81-FB18-4C32-A93C-888801895FB8}" type="datetime1">
              <a:rPr lang="en-US" smtClean="0"/>
              <a:t>6/22/2021</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3650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a:xfrm>
            <a:off x="838200" y="6356350"/>
            <a:ext cx="1358590" cy="365125"/>
          </a:xfrm>
          <a:prstGeom prst="rect">
            <a:avLst/>
          </a:prstGeom>
        </p:spPr>
        <p:txBody>
          <a:bodyPr/>
          <a:lstStyle/>
          <a:p>
            <a:fld id="{FDBF0B6B-ED4C-4BBB-B023-883F829732B8}" type="datetime1">
              <a:rPr lang="en-US" smtClean="0"/>
              <a:t>6/22/2021</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818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a:xfrm>
            <a:off x="838200" y="6356350"/>
            <a:ext cx="1358590" cy="365125"/>
          </a:xfrm>
          <a:prstGeom prst="rect">
            <a:avLst/>
          </a:prstGeom>
        </p:spPr>
        <p:txBody>
          <a:bodyPr/>
          <a:lstStyle/>
          <a:p>
            <a:fld id="{6D4CAB37-59D8-4134-BC92-DA7676DB91A9}" type="datetime1">
              <a:rPr lang="en-US" smtClean="0"/>
              <a:t>6/22/2021</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018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a:xfrm>
            <a:off x="838200" y="6356350"/>
            <a:ext cx="1358590" cy="365125"/>
          </a:xfrm>
          <a:prstGeom prst="rect">
            <a:avLst/>
          </a:prstGeom>
        </p:spPr>
        <p:txBody>
          <a:bodyPr/>
          <a:lstStyle/>
          <a:p>
            <a:fld id="{A1FB09A9-A323-4E42-B999-6A5FE63A80D9}" type="datetime1">
              <a:rPr lang="en-US" smtClean="0"/>
              <a:t>6/22/2021</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3499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a:xfrm>
            <a:off x="838200" y="6356350"/>
            <a:ext cx="1358590" cy="365125"/>
          </a:xfrm>
          <a:prstGeom prst="rect">
            <a:avLst/>
          </a:prstGeom>
        </p:spPr>
        <p:txBody>
          <a:bodyPr/>
          <a:lstStyle/>
          <a:p>
            <a:fld id="{5C3BE0AA-FA45-4108-8B5A-1333921E3197}" type="datetime1">
              <a:rPr lang="en-US" smtClean="0"/>
              <a:t>6/22/2021</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96886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a:xfrm>
            <a:off x="838200" y="6356350"/>
            <a:ext cx="1358590" cy="365125"/>
          </a:xfrm>
          <a:prstGeom prst="rect">
            <a:avLst/>
          </a:prstGeom>
        </p:spPr>
        <p:txBody>
          <a:bodyPr/>
          <a:lstStyle/>
          <a:p>
            <a:fld id="{D2A3630A-438D-4FCC-A381-811E88D358BE}" type="datetime1">
              <a:rPr lang="en-US" smtClean="0"/>
              <a:t>6/22/2021</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1321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a:xfrm>
            <a:off x="838200" y="6356350"/>
            <a:ext cx="1358590" cy="365125"/>
          </a:xfrm>
          <a:prstGeom prst="rect">
            <a:avLst/>
          </a:prstGeom>
        </p:spPr>
        <p:txBody>
          <a:bodyPr/>
          <a:lstStyle/>
          <a:p>
            <a:fld id="{447BFFFD-0941-4962-A423-009D6A3EF4CB}" type="datetime1">
              <a:rPr lang="en-US" smtClean="0"/>
              <a:t>6/22/2021</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5796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a:prstGeom prst="rect">
            <a:avLst/>
          </a:prstGeom>
        </p:spPr>
        <p:txBody>
          <a:bodyPr/>
          <a:lstStyle/>
          <a:p>
            <a:fld id="{CDF152AC-0293-4713-BABB-C1916ED56410}" type="datetime1">
              <a:rPr lang="en-US" smtClean="0"/>
              <a:t>6/22/2021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2070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fld id="{4B696E88-738B-47A2-A008-8A6AC662F477}" type="datetime1">
              <a:rPr lang="en-US" smtClean="0"/>
              <a:t>6/22/2021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2546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fld id="{523266C3-55AD-4F98-A642-B8C089114350}" type="datetime1">
              <a:rPr lang="en-US" smtClean="0"/>
              <a:t>6/22/2021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7910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pPr/>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93608689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a:prstGeom prst="rect">
            <a:avLst/>
          </a:prstGeom>
        </p:spPr>
        <p:txBody>
          <a:bodyPr/>
          <a:lstStyle/>
          <a:p>
            <a:fld id="{53246631-228D-45CA-8335-BA20A24C2AC5}" type="datetime1">
              <a:rPr lang="en-US" smtClean="0"/>
              <a:t>6/22/2021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8784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a:prstGeom prst="rect">
            <a:avLst/>
          </a:prstGeom>
        </p:spPr>
        <p:txBody>
          <a:bodyPr/>
          <a:lstStyle/>
          <a:p>
            <a:fld id="{D8CC016B-5F13-44F4-9E46-4337D573E3CB}" type="datetime1">
              <a:rPr lang="en-US" smtClean="0"/>
              <a:t>6/22/2021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58266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a:prstGeom prst="rect">
            <a:avLst/>
          </a:prstGeom>
        </p:spPr>
        <p:txBody>
          <a:bodyPr/>
          <a:lstStyle/>
          <a:p>
            <a:fld id="{6F113323-2918-4DAD-B374-67AE1D43051F}" type="datetime1">
              <a:rPr lang="en-US" smtClean="0"/>
              <a:t>6/22/2021</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57679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fld id="{384CD6A9-3DC1-4AC9-833B-CD402C524848}" type="datetime1">
              <a:rPr lang="en-US" smtClean="0"/>
              <a:t>6/22/2021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05915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fld id="{29530B06-042D-4FF6-A488-DAA6E3285D06}" type="datetime1">
              <a:rPr lang="en-US" smtClean="0"/>
              <a:t>6/22/2021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9114224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fld id="{9214FC2E-227A-4BF8-8DF7-DBBBC4508002}" type="datetime1">
              <a:rPr lang="en-US" smtClean="0"/>
              <a:t>6/22/2021</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750014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fld id="{9E6066AE-4312-4094-B062-67789B742555}" type="datetime1">
              <a:rPr lang="en-US" smtClean="0"/>
              <a:t>6/22/2021</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47507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fld id="{E83CF7DC-6493-47B0-9677-4CB0F1E4127C}" type="datetime1">
              <a:rPr lang="en-US" smtClean="0"/>
              <a:t>6/22/2021</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185537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bg1"/>
                </a:solidFill>
              </a:defRPr>
            </a:lvl1pPr>
          </a:lstStyle>
          <a:p>
            <a:fld id="{26EEB4BC-2858-4826-B48F-039B313B7775}" type="datetime1">
              <a:rPr lang="en-US" smtClean="0"/>
              <a:t>6/22/2021</a:t>
            </a:fld>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0998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bg1"/>
                </a:solidFill>
              </a:defRPr>
            </a:lvl1pPr>
          </a:lstStyle>
          <a:p>
            <a:fld id="{4D070332-1331-4E91-AEF1-56FBFF71903A}" type="datetime1">
              <a:rPr lang="en-US" smtClean="0"/>
              <a:t>6/22/2021</a:t>
            </a:fld>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3219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4263021085"/>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bg1"/>
                </a:solidFill>
              </a:defRPr>
            </a:lvl1pPr>
          </a:lstStyle>
          <a:p>
            <a:fld id="{AA7936B8-AEAE-4D9C-922C-5FDDBA86B4ED}" type="datetime1">
              <a:rPr lang="en-US" smtClean="0"/>
              <a:t>6/22/2021</a:t>
            </a:fld>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57493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bg1"/>
                </a:solidFill>
              </a:defRPr>
            </a:lvl1pPr>
          </a:lstStyle>
          <a:p>
            <a:fld id="{D6E9D0C0-9B08-4C00-9542-E6FADD729831}" type="datetime1">
              <a:rPr lang="en-US" smtClean="0"/>
              <a:t>6/22/2021</a:t>
            </a:fld>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15334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a:xfrm>
            <a:off x="838200" y="6356350"/>
            <a:ext cx="1358590" cy="365125"/>
          </a:xfrm>
          <a:prstGeom prst="rect">
            <a:avLst/>
          </a:prstGeom>
        </p:spPr>
        <p:txBody>
          <a:bodyPr/>
          <a:lstStyle/>
          <a:p>
            <a:fld id="{4859B235-1A86-4281-B7D2-50918D2DF300}" type="datetime1">
              <a:rPr lang="en-US" smtClean="0"/>
              <a:t>6/22/2021</a:t>
            </a:fld>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889369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bg1"/>
                </a:solidFill>
              </a:defRPr>
            </a:lvl1pPr>
          </a:lstStyle>
          <a:p>
            <a:fld id="{09FED1A1-943A-40E9-9CDF-491C6B0332E3}" type="datetime1">
              <a:rPr lang="en-US" smtClean="0"/>
              <a:t>6/22/2021</a:t>
            </a:fld>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49111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bg1"/>
                </a:solidFill>
              </a:defRPr>
            </a:lvl1pPr>
          </a:lstStyle>
          <a:p>
            <a:fld id="{F12978CF-7D90-44CE-BE51-C1BD5522EECF}" type="datetime1">
              <a:rPr lang="en-US" smtClean="0"/>
              <a:t>6/22/2021</a:t>
            </a:fld>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8994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bg1"/>
                </a:solidFill>
              </a:defRPr>
            </a:lvl1pPr>
          </a:lstStyle>
          <a:p>
            <a:fld id="{CF3A1D49-A925-45A7-9DD6-37C3FD0460F9}" type="datetime1">
              <a:rPr lang="en-US" smtClean="0"/>
              <a:t>6/22/2021</a:t>
            </a:fld>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97188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bg1"/>
                </a:solidFill>
              </a:defRPr>
            </a:lvl1pPr>
          </a:lstStyle>
          <a:p>
            <a:fld id="{CB241A72-DC6B-47BB-825A-C1533BD803F2}" type="datetime1">
              <a:rPr lang="en-US" smtClean="0"/>
              <a:t>6/22/2021</a:t>
            </a:fld>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834868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tx2"/>
                </a:solidFill>
              </a:defRPr>
            </a:lvl1pPr>
          </a:lstStyle>
          <a:p>
            <a:fld id="{7F63940F-F4D7-4F1A-92DA-38383B396AC2}" type="datetime1">
              <a:rPr lang="en-US" smtClean="0"/>
              <a:t>6/22/2021</a:t>
            </a:fld>
            <a:endParaRPr lang="en-US" dirty="0"/>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1484650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a:t>
            </a:r>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a:t>Title…</a:t>
            </a:r>
          </a:p>
        </p:txBody>
      </p:sp>
      <p:sp>
        <p:nvSpPr>
          <p:cNvPr id="2" name="Date Placeholder 1"/>
          <p:cNvSpPr>
            <a:spLocks noGrp="1"/>
          </p:cNvSpPr>
          <p:nvPr>
            <p:ph type="dt" sz="half" idx="10"/>
          </p:nvPr>
        </p:nvSpPr>
        <p:spPr>
          <a:xfrm>
            <a:off x="838200" y="6356350"/>
            <a:ext cx="1358590" cy="365125"/>
          </a:xfrm>
          <a:prstGeom prst="rect">
            <a:avLst/>
          </a:prstGeom>
        </p:spPr>
        <p:txBody>
          <a:bodyPr/>
          <a:lstStyle/>
          <a:p>
            <a:fld id="{CF27B73E-59C2-4B04-96D1-D5B892FE3404}" type="datetime1">
              <a:rPr lang="en-US" smtClean="0"/>
              <a:t>6/22/2021</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4957" y="5943600"/>
            <a:ext cx="4114808"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a:t>CLICK TO EDIT PROGRAM NAME</a:t>
            </a:r>
          </a:p>
        </p:txBody>
      </p:sp>
    </p:spTree>
    <p:extLst>
      <p:ext uri="{BB962C8B-B14F-4D97-AF65-F5344CB8AC3E}">
        <p14:creationId xmlns:p14="http://schemas.microsoft.com/office/powerpoint/2010/main" val="36295390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a:xfrm>
            <a:off x="838200" y="6356350"/>
            <a:ext cx="1358590" cy="365125"/>
          </a:xfrm>
          <a:prstGeom prst="rect">
            <a:avLst/>
          </a:prstGeom>
        </p:spPr>
        <p:txBody>
          <a:bodyPr/>
          <a:lstStyle/>
          <a:p>
            <a:fld id="{677856EB-A957-4247-B2AF-DE993CA1EABF}" type="datetime1">
              <a:rPr lang="en-US" smtClean="0"/>
              <a:t>6/22/2021</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spTree>
    <p:extLst>
      <p:ext uri="{BB962C8B-B14F-4D97-AF65-F5344CB8AC3E}">
        <p14:creationId xmlns:p14="http://schemas.microsoft.com/office/powerpoint/2010/main" val="496912854"/>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pPr/>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1749887097"/>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200"/>
              </a:lnSpc>
              <a:defRPr sz="3000" b="1" baseline="0">
                <a:effectLst/>
              </a:defRPr>
            </a:lvl1pPr>
          </a:lstStyle>
          <a:p>
            <a:r>
              <a:rPr lang="en-US" dirty="0"/>
              <a:t>Headline – Myriad Pro, Bold, Shadow, 32pt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943600"/>
            <a:ext cx="10972800" cy="457200"/>
          </a:xfrm>
          <a:prstGeom prst="rect">
            <a:avLst/>
          </a:prstGeom>
        </p:spPr>
        <p:txBody>
          <a:bodyPr anchor="b"/>
          <a:lstStyle>
            <a:lvl1pPr marL="403225" indent="-403225">
              <a:buNone/>
              <a:defRPr sz="1100">
                <a:solidFill>
                  <a:schemeClr val="tx1"/>
                </a:solidFill>
              </a:defRPr>
            </a:lvl1pPr>
          </a:lstStyle>
          <a:p>
            <a:r>
              <a:rPr lang="en-US" dirty="0"/>
              <a:t>* Citations, references, and credits – Myriad Pro, 11pt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7824" y="5992033"/>
            <a:ext cx="1865376" cy="819912"/>
          </a:xfrm>
          <a:prstGeom prst="rect">
            <a:avLst/>
          </a:prstGeom>
        </p:spPr>
      </p:pic>
    </p:spTree>
    <p:extLst>
      <p:ext uri="{BB962C8B-B14F-4D97-AF65-F5344CB8AC3E}">
        <p14:creationId xmlns:p14="http://schemas.microsoft.com/office/powerpoint/2010/main" val="419021206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a:xfrm>
            <a:off x="838200" y="6356350"/>
            <a:ext cx="1358590" cy="365125"/>
          </a:xfrm>
          <a:prstGeom prst="rect">
            <a:avLst/>
          </a:prstGeom>
        </p:spPr>
        <p:txBody>
          <a:bodyPr/>
          <a:lstStyle/>
          <a:p>
            <a:fld id="{723F3A24-DE14-4BDC-9336-BE09950059A5}" type="datetime1">
              <a:rPr lang="en-US" smtClean="0"/>
              <a:t>6/22/2021</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Tree>
    <p:extLst>
      <p:ext uri="{BB962C8B-B14F-4D97-AF65-F5344CB8AC3E}">
        <p14:creationId xmlns:p14="http://schemas.microsoft.com/office/powerpoint/2010/main" val="3778036505"/>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a:xfrm>
            <a:off x="838200" y="6356350"/>
            <a:ext cx="1358590" cy="365125"/>
          </a:xfrm>
          <a:prstGeom prst="rect">
            <a:avLst/>
          </a:prstGeom>
        </p:spPr>
        <p:txBody>
          <a:bodyPr/>
          <a:lstStyle/>
          <a:p>
            <a:fld id="{B2752280-7A42-4DB0-892F-32C80A0A75EF}" type="datetime1">
              <a:rPr lang="en-US" smtClean="0"/>
              <a:t>6/22/2021</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spTree>
    <p:extLst>
      <p:ext uri="{BB962C8B-B14F-4D97-AF65-F5344CB8AC3E}">
        <p14:creationId xmlns:p14="http://schemas.microsoft.com/office/powerpoint/2010/main" val="2927594699"/>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a:xfrm>
            <a:off x="838200" y="6356350"/>
            <a:ext cx="1358590" cy="365125"/>
          </a:xfrm>
          <a:prstGeom prst="rect">
            <a:avLst/>
          </a:prstGeom>
        </p:spPr>
        <p:txBody>
          <a:bodyPr/>
          <a:lstStyle/>
          <a:p>
            <a:fld id="{5C422C2C-C77C-4CAC-80FF-E479FBDE59EE}" type="datetime1">
              <a:rPr lang="en-US" smtClean="0"/>
              <a:t>6/22/2021</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pic>
        <p:nvPicPr>
          <p:cNvPr id="8" name="Picture 7"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1630274722"/>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a:xfrm>
            <a:off x="838200" y="6356350"/>
            <a:ext cx="1358590" cy="365125"/>
          </a:xfrm>
          <a:prstGeom prst="rect">
            <a:avLst/>
          </a:prstGeom>
        </p:spPr>
        <p:txBody>
          <a:bodyPr/>
          <a:lstStyle/>
          <a:p>
            <a:fld id="{4613628B-4D1E-4D7D-A5E4-9F4BCFE3BAC9}" type="datetime1">
              <a:rPr lang="en-US" smtClean="0"/>
              <a:t>6/22/2021</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pic>
        <p:nvPicPr>
          <p:cNvPr id="7" name="Picture 6"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3618029749"/>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a:xfrm>
            <a:off x="838200" y="6356350"/>
            <a:ext cx="1358590" cy="365125"/>
          </a:xfrm>
          <a:prstGeom prst="rect">
            <a:avLst/>
          </a:prstGeom>
        </p:spPr>
        <p:txBody>
          <a:bodyPr/>
          <a:lstStyle/>
          <a:p>
            <a:fld id="{2F79EECD-5008-41F4-AD91-96744031A12D}" type="datetime1">
              <a:rPr lang="en-US" smtClean="0"/>
              <a:t>6/22/2021</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pic>
        <p:nvPicPr>
          <p:cNvPr id="6" name="Picture 5"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796740672"/>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pPr/>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95033751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l / 2 row">
    <p:spTree>
      <p:nvGrpSpPr>
        <p:cNvPr id="1" name=""/>
        <p:cNvGrpSpPr/>
        <p:nvPr/>
      </p:nvGrpSpPr>
      <p:grpSpPr>
        <a:xfrm>
          <a:off x="0" y="0"/>
          <a:ext cx="0" cy="0"/>
          <a:chOff x="0" y="0"/>
          <a:chExt cx="0" cy="0"/>
        </a:xfrm>
      </p:grpSpPr>
      <p:grpSp>
        <p:nvGrpSpPr>
          <p:cNvPr id="2" name="Group 1" descr="&quot;&quot;"/>
          <p:cNvGrpSpPr/>
          <p:nvPr/>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p:spPr>
        <p:txBody>
          <a:bodyPr/>
          <a:lstStyle/>
          <a:p>
            <a:fld id="{48F63A3B-78C7-47BE-AE5E-E10140E04643}" type="slidenum">
              <a:rPr lang="en-US" smtClean="0"/>
              <a:pPr/>
              <a:t>‹#›</a:t>
            </a:fld>
            <a:endParaRPr lang="en-US" dirty="0"/>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3555544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p:spPr>
        <p:txBody>
          <a:bodyPr/>
          <a:lstStyle/>
          <a:p>
            <a:fld id="{48F63A3B-78C7-47BE-AE5E-E10140E04643}" type="slidenum">
              <a:rPr lang="en-US" smtClean="0"/>
              <a:pPr/>
              <a:t>‹#›</a:t>
            </a:fld>
            <a:endParaRPr lang="en-US" dirty="0"/>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615313103"/>
      </p:ext>
    </p:extLst>
  </p:cSld>
  <p:clrMapOvr>
    <a:masterClrMapping/>
  </p:clrMapOvr>
  <p:hf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10100682" y="632460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1220481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29" r:id="rId17"/>
    <p:sldLayoutId id="2147483731" r:id="rId18"/>
    <p:sldLayoutId id="2147483732"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7" r:id="rId37"/>
    <p:sldLayoutId id="2147483758" r:id="rId38"/>
    <p:sldLayoutId id="2147483759" r:id="rId39"/>
    <p:sldLayoutId id="2147483760" r:id="rId40"/>
    <p:sldLayoutId id="2147483761" r:id="rId41"/>
    <p:sldLayoutId id="2147483762" r:id="rId42"/>
    <p:sldLayoutId id="2147483763" r:id="rId43"/>
    <p:sldLayoutId id="2147483764" r:id="rId44"/>
    <p:sldLayoutId id="2147483765" r:id="rId45"/>
    <p:sldLayoutId id="2147483766" r:id="rId46"/>
    <p:sldLayoutId id="2147483767" r:id="rId47"/>
    <p:sldLayoutId id="2147483768" r:id="rId48"/>
    <p:sldLayoutId id="2147483769" r:id="rId49"/>
    <p:sldLayoutId id="2147483770" r:id="rId50"/>
    <p:sldLayoutId id="2147483771" r:id="rId51"/>
    <p:sldLayoutId id="2147483772" r:id="rId52"/>
    <p:sldLayoutId id="2147483773" r:id="rId53"/>
    <p:sldLayoutId id="2147483774" r:id="rId54"/>
    <p:sldLayoutId id="2147483775" r:id="rId55"/>
    <p:sldLayoutId id="2147483776" r:id="rId56"/>
    <p:sldLayoutId id="2147483777" r:id="rId57"/>
    <p:sldLayoutId id="2147483721" r:id="rId58"/>
    <p:sldLayoutId id="2147483722" r:id="rId59"/>
    <p:sldLayoutId id="2147483724" r:id="rId60"/>
    <p:sldLayoutId id="2147483653" r:id="rId61"/>
    <p:sldLayoutId id="2147483652" r:id="rId62"/>
    <p:sldLayoutId id="2147483657" r:id="rId63"/>
    <p:sldLayoutId id="2147483658" r:id="rId64"/>
    <p:sldLayoutId id="2147483659" r:id="rId65"/>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orient="horz" pos="2376">
          <p15:clr>
            <a:srgbClr val="F26B43"/>
          </p15:clr>
        </p15:guide>
        <p15:guide id="3" orient="horz" pos="2520">
          <p15:clr>
            <a:srgbClr val="F26B43"/>
          </p15:clr>
        </p15:guide>
        <p15:guide id="4" orient="horz" pos="3888">
          <p15:clr>
            <a:srgbClr val="F26B43"/>
          </p15:clr>
        </p15:guide>
        <p15:guide id="5" pos="192">
          <p15:clr>
            <a:srgbClr val="F26B43"/>
          </p15:clr>
        </p15:guide>
        <p15:guide id="6" pos="1896">
          <p15:clr>
            <a:srgbClr val="F26B43"/>
          </p15:clr>
        </p15:guide>
        <p15:guide id="7" pos="2064">
          <p15:clr>
            <a:srgbClr val="F26B43"/>
          </p15:clr>
        </p15:guide>
        <p15:guide id="8" pos="3744">
          <p15:clr>
            <a:srgbClr val="F26B43"/>
          </p15:clr>
        </p15:guide>
        <p15:guide id="9" pos="3936">
          <p15:clr>
            <a:srgbClr val="F26B43"/>
          </p15:clr>
        </p15:guide>
        <p15:guide id="10" pos="5616">
          <p15:clr>
            <a:srgbClr val="F26B43"/>
          </p15:clr>
        </p15:guide>
        <p15:guide id="11" pos="5784">
          <p15:clr>
            <a:srgbClr val="F26B43"/>
          </p15:clr>
        </p15:guide>
        <p15:guide id="12" pos="7488">
          <p15:clr>
            <a:srgbClr val="F26B43"/>
          </p15:clr>
        </p15:guide>
        <p15:guide id="13" pos="2472">
          <p15:clr>
            <a:srgbClr val="9FCC3B"/>
          </p15:clr>
        </p15:guide>
        <p15:guide id="14" pos="2688">
          <p15:clr>
            <a:srgbClr val="9FCC3B"/>
          </p15:clr>
        </p15:guide>
        <p15:guide id="15" pos="4992">
          <p15:clr>
            <a:srgbClr val="9FCC3B"/>
          </p15:clr>
        </p15:guide>
        <p15:guide id="16" pos="5208">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cdc.gov/std/tg2015/gonorrhea.htm"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hyperlink" Target="https://www.cdc.gov/std/program/outbreakresources/HANtemplate-dgi.htm"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cdc.gov/mmwr/volumes/69/wr/mm6950a6.htm?s_cid=mm6950a6_w"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hyperlink" Target="https://www.cdc.gov/std/tg2015/gonorrhea.htm"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pPr algn="ctr">
              <a:lnSpc>
                <a:spcPct val="100000"/>
              </a:lnSpc>
            </a:pPr>
            <a:r>
              <a:rPr lang="en-US" dirty="0"/>
              <a:t>Sexually Transmitted Disease (STD) Surveillance Report, 2020</a:t>
            </a:r>
          </a:p>
        </p:txBody>
      </p:sp>
      <p:sp>
        <p:nvSpPr>
          <p:cNvPr id="9" name="Text Placeholder 8"/>
          <p:cNvSpPr>
            <a:spLocks noGrp="1"/>
          </p:cNvSpPr>
          <p:nvPr>
            <p:ph type="body" sz="quarter" idx="18"/>
          </p:nvPr>
        </p:nvSpPr>
        <p:spPr/>
        <p:txBody>
          <a:bodyPr>
            <a:normAutofit/>
          </a:bodyPr>
          <a:lstStyle/>
          <a:p>
            <a:r>
              <a:rPr lang="en-US" sz="1400" dirty="0"/>
              <a:t>Minnesota Department of Health STD Surveillance System</a:t>
            </a:r>
          </a:p>
        </p:txBody>
      </p:sp>
      <p:sp>
        <p:nvSpPr>
          <p:cNvPr id="2" name="Slide Number Placeholder 1">
            <a:extLst>
              <a:ext uri="{FF2B5EF4-FFF2-40B4-BE49-F238E27FC236}">
                <a16:creationId xmlns:a16="http://schemas.microsoft.com/office/drawing/2014/main" id="{8216D2A2-A042-47FE-A43B-5307D77AFBCA}"/>
              </a:ext>
            </a:extLst>
          </p:cNvPr>
          <p:cNvSpPr>
            <a:spLocks noGrp="1"/>
          </p:cNvSpPr>
          <p:nvPr>
            <p:ph type="sldNum" sz="quarter" idx="4294967295"/>
          </p:nvPr>
        </p:nvSpPr>
        <p:spPr>
          <a:xfrm>
            <a:off x="10728325" y="6324600"/>
            <a:ext cx="1463675" cy="365125"/>
          </a:xfrm>
        </p:spPr>
        <p:txBody>
          <a:body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375487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STDs in Minnesota</a:t>
            </a:r>
          </a:p>
        </p:txBody>
      </p:sp>
      <p:sp>
        <p:nvSpPr>
          <p:cNvPr id="4" name="Slide Number Placeholder 3">
            <a:extLst>
              <a:ext uri="{FF2B5EF4-FFF2-40B4-BE49-F238E27FC236}">
                <a16:creationId xmlns:a16="http://schemas.microsoft.com/office/drawing/2014/main" id="{E7B82958-900A-48A7-9E4C-D89F9DBC77AD}"/>
              </a:ext>
            </a:extLst>
          </p:cNvPr>
          <p:cNvSpPr>
            <a:spLocks noGrp="1"/>
          </p:cNvSpPr>
          <p:nvPr>
            <p:ph type="sldNum" sz="quarter" idx="16"/>
          </p:nvPr>
        </p:nvSpPr>
        <p:spPr/>
        <p:txBody>
          <a:bodyPr/>
          <a:lstStyle/>
          <a:p>
            <a:fld id="{48F63A3B-78C7-47BE-AE5E-E10140E04643}"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0" y="-1"/>
            <a:ext cx="11887200" cy="1216025"/>
          </a:xfrm>
        </p:spPr>
        <p:txBody>
          <a:bodyPr>
            <a:noAutofit/>
          </a:bodyPr>
          <a:lstStyle/>
          <a:p>
            <a:r>
              <a:rPr lang="en-US" altLang="en-US" dirty="0"/>
              <a:t>STDs in Minnesota:</a:t>
            </a:r>
            <a:br>
              <a:rPr lang="en-US" altLang="en-US" dirty="0"/>
            </a:br>
            <a:r>
              <a:rPr lang="en-US" altLang="en-US" dirty="0"/>
              <a:t>Number of Cases Reported in 2020</a:t>
            </a:r>
          </a:p>
        </p:txBody>
      </p:sp>
      <p:sp>
        <p:nvSpPr>
          <p:cNvPr id="14340" name="Rectangle 3"/>
          <p:cNvSpPr>
            <a:spLocks noGrp="1" noChangeArrowheads="1"/>
          </p:cNvSpPr>
          <p:nvPr>
            <p:ph idx="1"/>
          </p:nvPr>
        </p:nvSpPr>
        <p:spPr>
          <a:xfrm>
            <a:off x="1529542" y="1594624"/>
            <a:ext cx="10357658" cy="4582339"/>
          </a:xfrm>
        </p:spPr>
        <p:txBody>
          <a:bodyPr/>
          <a:lstStyle/>
          <a:p>
            <a:r>
              <a:rPr lang="en-US" altLang="en-US" dirty="0"/>
              <a:t>Total of 33,252 STD cases reported to MDH in 2020:</a:t>
            </a:r>
          </a:p>
          <a:p>
            <a:pPr lvl="1"/>
            <a:r>
              <a:rPr lang="en-US" altLang="en-US" dirty="0"/>
              <a:t>21,942 Chlamydia cases</a:t>
            </a:r>
          </a:p>
          <a:p>
            <a:pPr lvl="1"/>
            <a:r>
              <a:rPr lang="en-US" altLang="en-US" dirty="0"/>
              <a:t> 10,217 Gonorrhea cases</a:t>
            </a:r>
          </a:p>
          <a:p>
            <a:pPr lvl="1"/>
            <a:r>
              <a:rPr lang="en-US" altLang="en-US" dirty="0"/>
              <a:t> 1,093 Syphilis cases (all stages)</a:t>
            </a:r>
          </a:p>
          <a:p>
            <a:pPr lvl="1"/>
            <a:r>
              <a:rPr lang="en-US" altLang="en-US" dirty="0"/>
              <a:t> 0 </a:t>
            </a:r>
            <a:r>
              <a:rPr lang="en-US" altLang="en-US" dirty="0" err="1"/>
              <a:t>Chancroid</a:t>
            </a:r>
            <a:r>
              <a:rPr lang="en-US" altLang="en-US" dirty="0"/>
              <a:t> cases</a:t>
            </a:r>
          </a:p>
          <a:p>
            <a:endParaRPr lang="en-US" altLang="en-US" dirty="0"/>
          </a:p>
        </p:txBody>
      </p:sp>
      <p:sp>
        <p:nvSpPr>
          <p:cNvPr id="2" name="Slide Number Placeholder 1">
            <a:extLst>
              <a:ext uri="{FF2B5EF4-FFF2-40B4-BE49-F238E27FC236}">
                <a16:creationId xmlns:a16="http://schemas.microsoft.com/office/drawing/2014/main" id="{572DADA2-6885-4F6F-B495-72268D043202}"/>
              </a:ext>
            </a:extLst>
          </p:cNvPr>
          <p:cNvSpPr>
            <a:spLocks noGrp="1"/>
          </p:cNvSpPr>
          <p:nvPr>
            <p:ph type="sldNum" sz="quarter" idx="12"/>
          </p:nvPr>
        </p:nvSpPr>
        <p:spPr>
          <a:xfrm>
            <a:off x="10425426" y="6324600"/>
            <a:ext cx="1462668" cy="365125"/>
          </a:xfrm>
        </p:spPr>
        <p:txBody>
          <a:bodyPr/>
          <a:lstStyle/>
          <a:p>
            <a:fld id="{48F63A3B-78C7-47BE-AE5E-E10140E04643}"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STDs in Minnesota:</a:t>
            </a:r>
            <a:br>
              <a:rPr lang="en-US" altLang="en-US" sz="2900" dirty="0"/>
            </a:br>
            <a:r>
              <a:rPr lang="en-US" altLang="en-US" sz="2900" dirty="0"/>
              <a:t>Rate per 100,000 by Year of Diagnosis, 2010-2020</a:t>
            </a:r>
            <a:endParaRPr lang="en-US" sz="2900" dirty="0"/>
          </a:p>
        </p:txBody>
      </p:sp>
      <p:pic>
        <p:nvPicPr>
          <p:cNvPr id="6" name="Picture 5" descr="STDs in MN from 2010 to 2020 line graph&#10;">
            <a:extLst>
              <a:ext uri="{FF2B5EF4-FFF2-40B4-BE49-F238E27FC236}">
                <a16:creationId xmlns:a16="http://schemas.microsoft.com/office/drawing/2014/main" id="{A5AD013D-051E-4E89-BA41-47C212B8E350}"/>
              </a:ext>
            </a:extLst>
          </p:cNvPr>
          <p:cNvPicPr>
            <a:picLocks noChangeAspect="1"/>
          </p:cNvPicPr>
          <p:nvPr/>
        </p:nvPicPr>
        <p:blipFill>
          <a:blip r:embed="rId3"/>
          <a:stretch>
            <a:fillRect/>
          </a:stretch>
        </p:blipFill>
        <p:spPr>
          <a:xfrm>
            <a:off x="1386527" y="1458852"/>
            <a:ext cx="9643624" cy="4622919"/>
          </a:xfrm>
          <a:prstGeom prst="rect">
            <a:avLst/>
          </a:prstGeom>
        </p:spPr>
      </p:pic>
      <p:sp>
        <p:nvSpPr>
          <p:cNvPr id="2" name="Slide Number Placeholder 1">
            <a:extLst>
              <a:ext uri="{FF2B5EF4-FFF2-40B4-BE49-F238E27FC236}">
                <a16:creationId xmlns:a16="http://schemas.microsoft.com/office/drawing/2014/main" id="{CCB18E0A-9937-4E27-9D12-C5BE132E3361}"/>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Syphilis</a:t>
            </a:r>
          </a:p>
        </p:txBody>
      </p:sp>
      <p:sp>
        <p:nvSpPr>
          <p:cNvPr id="3" name="Slide Number Placeholder 2">
            <a:extLst>
              <a:ext uri="{FF2B5EF4-FFF2-40B4-BE49-F238E27FC236}">
                <a16:creationId xmlns:a16="http://schemas.microsoft.com/office/drawing/2014/main" id="{688A1F50-CAB4-4FC8-8DB6-CC282F30A3E7}"/>
              </a:ext>
            </a:extLst>
          </p:cNvPr>
          <p:cNvSpPr>
            <a:spLocks noGrp="1"/>
          </p:cNvSpPr>
          <p:nvPr>
            <p:ph type="sldNum" sz="quarter" idx="16"/>
          </p:nvPr>
        </p:nvSpPr>
        <p:spPr/>
        <p:txBody>
          <a:bodyPr/>
          <a:lstStyle/>
          <a:p>
            <a:fld id="{48F63A3B-78C7-47BE-AE5E-E10140E04643}" type="slidenum">
              <a:rPr lang="en-US" smtClean="0"/>
              <a:pPr/>
              <a:t>13</a:t>
            </a:fld>
            <a:endParaRPr lang="en-US" dirty="0"/>
          </a:p>
        </p:txBody>
      </p:sp>
    </p:spTree>
    <p:extLst>
      <p:ext uri="{BB962C8B-B14F-4D97-AF65-F5344CB8AC3E}">
        <p14:creationId xmlns:p14="http://schemas.microsoft.com/office/powerpoint/2010/main" val="365771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Autofit/>
          </a:bodyPr>
          <a:lstStyle/>
          <a:p>
            <a:pPr eaLnBrk="1" hangingPunct="1"/>
            <a:r>
              <a:rPr lang="en-US" altLang="en-US" sz="2900" dirty="0"/>
              <a:t>Syphilis Rates by Stage of Diagnosis</a:t>
            </a:r>
            <a:br>
              <a:rPr lang="en-US" altLang="en-US" sz="2900" dirty="0"/>
            </a:br>
            <a:r>
              <a:rPr lang="en-US" altLang="en-US" sz="2900" dirty="0"/>
              <a:t> Minnesota, 2010-2020</a:t>
            </a:r>
          </a:p>
        </p:txBody>
      </p:sp>
      <p:pic>
        <p:nvPicPr>
          <p:cNvPr id="5" name="Picture 4" descr="syphilis rates by stage of diagnosis in MN from 2010 to 2020 showing slight decline and leveling off from 2019 to 2020">
            <a:extLst>
              <a:ext uri="{FF2B5EF4-FFF2-40B4-BE49-F238E27FC236}">
                <a16:creationId xmlns:a16="http://schemas.microsoft.com/office/drawing/2014/main" id="{0C66FCAD-46E6-4510-8E1A-B8435BC7A468}"/>
              </a:ext>
            </a:extLst>
          </p:cNvPr>
          <p:cNvPicPr>
            <a:picLocks noChangeAspect="1"/>
          </p:cNvPicPr>
          <p:nvPr/>
        </p:nvPicPr>
        <p:blipFill>
          <a:blip r:embed="rId3"/>
          <a:stretch>
            <a:fillRect/>
          </a:stretch>
        </p:blipFill>
        <p:spPr>
          <a:xfrm>
            <a:off x="1280160" y="1602233"/>
            <a:ext cx="9536562" cy="4516639"/>
          </a:xfrm>
          <a:prstGeom prst="rect">
            <a:avLst/>
          </a:prstGeom>
        </p:spPr>
      </p:pic>
      <p:sp>
        <p:nvSpPr>
          <p:cNvPr id="3" name="Slide Number Placeholder 2">
            <a:extLst>
              <a:ext uri="{FF2B5EF4-FFF2-40B4-BE49-F238E27FC236}">
                <a16:creationId xmlns:a16="http://schemas.microsoft.com/office/drawing/2014/main" id="{F2BCB365-9681-4EA0-B07C-1EB0D419E33E}"/>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161" dirty="0">
                <a:solidFill>
                  <a:schemeClr val="bg1"/>
                </a:solidFill>
              </a:rPr>
              <a:t>2020 Minnesota Primary &amp; Secondary Syphilis Rates by County</a:t>
            </a:r>
          </a:p>
        </p:txBody>
      </p:sp>
      <p:pic>
        <p:nvPicPr>
          <p:cNvPr id="7" name="Picture 6" descr="2020 MN Primary and Secondary syphilis rates by county state map.">
            <a:extLst>
              <a:ext uri="{FF2B5EF4-FFF2-40B4-BE49-F238E27FC236}">
                <a16:creationId xmlns:a16="http://schemas.microsoft.com/office/drawing/2014/main" id="{F69CEF9A-386E-482A-A6F5-F1C18140815E}"/>
              </a:ext>
            </a:extLst>
          </p:cNvPr>
          <p:cNvPicPr>
            <a:picLocks noChangeAspect="1"/>
          </p:cNvPicPr>
          <p:nvPr/>
        </p:nvPicPr>
        <p:blipFill>
          <a:blip r:embed="rId3"/>
          <a:stretch>
            <a:fillRect/>
          </a:stretch>
        </p:blipFill>
        <p:spPr>
          <a:xfrm>
            <a:off x="824654" y="1480098"/>
            <a:ext cx="10057713" cy="4882603"/>
          </a:xfrm>
          <a:prstGeom prst="rect">
            <a:avLst/>
          </a:prstGeom>
        </p:spPr>
      </p:pic>
      <p:sp>
        <p:nvSpPr>
          <p:cNvPr id="3" name="Slide Number Placeholder 2">
            <a:extLst>
              <a:ext uri="{FF2B5EF4-FFF2-40B4-BE49-F238E27FC236}">
                <a16:creationId xmlns:a16="http://schemas.microsoft.com/office/drawing/2014/main" id="{5E4527C4-0904-48B0-8232-5B213CA41646}"/>
              </a:ext>
            </a:extLst>
          </p:cNvPr>
          <p:cNvSpPr>
            <a:spLocks noGrp="1"/>
          </p:cNvSpPr>
          <p:nvPr>
            <p:ph type="sldNum" sz="quarter" idx="12"/>
          </p:nvPr>
        </p:nvSpPr>
        <p:spPr/>
        <p:txBody>
          <a:bodyPr/>
          <a:lstStyle/>
          <a:p>
            <a:fld id="{C77968C3-7B7E-411D-B105-08F43D0B3F8A}" type="slidenum">
              <a:rPr lang="en-US" smtClean="0"/>
              <a:t>15</a:t>
            </a:fld>
            <a:endParaRPr lang="en-US"/>
          </a:p>
        </p:txBody>
      </p:sp>
    </p:spTree>
    <p:extLst>
      <p:ext uri="{BB962C8B-B14F-4D97-AF65-F5344CB8AC3E}">
        <p14:creationId xmlns:p14="http://schemas.microsoft.com/office/powerpoint/2010/main" val="2693198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2900" dirty="0"/>
              <a:t>Primary &amp; Secondary Syphilis Infections by Residence at Diagnosis</a:t>
            </a:r>
            <a:br>
              <a:rPr lang="en-US" altLang="en-US" sz="2900" dirty="0"/>
            </a:br>
            <a:r>
              <a:rPr lang="en-US" altLang="en-US" sz="2900" dirty="0"/>
              <a:t>Minnesota, 2020</a:t>
            </a:r>
            <a:endParaRPr lang="en-US" sz="2900" dirty="0"/>
          </a:p>
        </p:txBody>
      </p:sp>
      <p:pic>
        <p:nvPicPr>
          <p:cNvPr id="7" name="Picture 6" descr="Primary and secondary syphilis infections by residence pie chart with 35% of cases in Minneapolis and 31% in greater MN">
            <a:extLst>
              <a:ext uri="{FF2B5EF4-FFF2-40B4-BE49-F238E27FC236}">
                <a16:creationId xmlns:a16="http://schemas.microsoft.com/office/drawing/2014/main" id="{6E8A1C21-79E8-4C7F-BB25-BF345B23DE70}"/>
              </a:ext>
            </a:extLst>
          </p:cNvPr>
          <p:cNvPicPr>
            <a:picLocks noChangeAspect="1"/>
          </p:cNvPicPr>
          <p:nvPr/>
        </p:nvPicPr>
        <p:blipFill>
          <a:blip r:embed="rId3"/>
          <a:stretch>
            <a:fillRect/>
          </a:stretch>
        </p:blipFill>
        <p:spPr>
          <a:xfrm>
            <a:off x="2207978" y="1572850"/>
            <a:ext cx="7776043" cy="4767792"/>
          </a:xfrm>
          <a:prstGeom prst="rect">
            <a:avLst/>
          </a:prstGeom>
        </p:spPr>
      </p:pic>
      <p:sp>
        <p:nvSpPr>
          <p:cNvPr id="8" name="Slide Number Placeholder 7">
            <a:extLst>
              <a:ext uri="{FF2B5EF4-FFF2-40B4-BE49-F238E27FC236}">
                <a16:creationId xmlns:a16="http://schemas.microsoft.com/office/drawing/2014/main" id="{C769267B-F932-49C6-8B67-B7D43C942F11}"/>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3200" dirty="0">
                <a:solidFill>
                  <a:schemeClr val="bg1"/>
                </a:solidFill>
                <a:latin typeface="+mj-lt"/>
              </a:rPr>
              <a:t>Primary &amp; Secondary Syphilis Rates by Gender</a:t>
            </a:r>
            <a:br>
              <a:rPr lang="en-US" altLang="en-US" sz="3200" dirty="0">
                <a:solidFill>
                  <a:schemeClr val="bg1"/>
                </a:solidFill>
                <a:latin typeface="+mj-lt"/>
              </a:rPr>
            </a:br>
            <a:r>
              <a:rPr lang="en-US" altLang="en-US" sz="3200" dirty="0">
                <a:solidFill>
                  <a:schemeClr val="bg1"/>
                </a:solidFill>
                <a:latin typeface="+mj-lt"/>
              </a:rPr>
              <a:t>Minnesota, 2010-2020</a:t>
            </a:r>
          </a:p>
        </p:txBody>
      </p:sp>
      <p:pic>
        <p:nvPicPr>
          <p:cNvPr id="5" name="Picture 4" descr="Primary and secondary syphilis rates by gender line chart from 2010-2020">
            <a:extLst>
              <a:ext uri="{FF2B5EF4-FFF2-40B4-BE49-F238E27FC236}">
                <a16:creationId xmlns:a16="http://schemas.microsoft.com/office/drawing/2014/main" id="{D6371FB1-C4DF-4A11-AF99-C01F6566B40C}"/>
              </a:ext>
            </a:extLst>
          </p:cNvPr>
          <p:cNvPicPr>
            <a:picLocks noChangeAspect="1"/>
          </p:cNvPicPr>
          <p:nvPr/>
        </p:nvPicPr>
        <p:blipFill>
          <a:blip r:embed="rId3"/>
          <a:stretch>
            <a:fillRect/>
          </a:stretch>
        </p:blipFill>
        <p:spPr>
          <a:xfrm>
            <a:off x="926829" y="1598046"/>
            <a:ext cx="10338341" cy="4267424"/>
          </a:xfrm>
          <a:prstGeom prst="rect">
            <a:avLst/>
          </a:prstGeom>
        </p:spPr>
      </p:pic>
      <p:sp>
        <p:nvSpPr>
          <p:cNvPr id="8" name="Slide Number Placeholder 7">
            <a:extLst>
              <a:ext uri="{FF2B5EF4-FFF2-40B4-BE49-F238E27FC236}">
                <a16:creationId xmlns:a16="http://schemas.microsoft.com/office/drawing/2014/main" id="{9A75056B-DFCF-4AD6-9D65-BC8A89EA04DC}"/>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2900" dirty="0">
                <a:solidFill>
                  <a:schemeClr val="bg1"/>
                </a:solidFill>
                <a:latin typeface="+mj-lt"/>
              </a:rPr>
              <a:t>Primary &amp; Secondary Syphilis Rates by Age</a:t>
            </a:r>
            <a:br>
              <a:rPr lang="en-US" altLang="en-US" sz="2900" dirty="0">
                <a:solidFill>
                  <a:schemeClr val="bg1"/>
                </a:solidFill>
                <a:latin typeface="+mj-lt"/>
              </a:rPr>
            </a:br>
            <a:r>
              <a:rPr lang="en-US" altLang="en-US" sz="2900" dirty="0">
                <a:solidFill>
                  <a:schemeClr val="bg1"/>
                </a:solidFill>
                <a:latin typeface="+mj-lt"/>
              </a:rPr>
              <a:t>Minnesota, 2010-2020</a:t>
            </a:r>
          </a:p>
        </p:txBody>
      </p:sp>
      <p:pic>
        <p:nvPicPr>
          <p:cNvPr id="8" name="Picture 7" descr="Primary and secondary syphilis rates by age group line chart comparing years 2010 to 2020">
            <a:extLst>
              <a:ext uri="{FF2B5EF4-FFF2-40B4-BE49-F238E27FC236}">
                <a16:creationId xmlns:a16="http://schemas.microsoft.com/office/drawing/2014/main" id="{D72A5E97-1B63-4724-B1DD-6544F1495F00}"/>
              </a:ext>
            </a:extLst>
          </p:cNvPr>
          <p:cNvPicPr>
            <a:picLocks noChangeAspect="1"/>
          </p:cNvPicPr>
          <p:nvPr/>
        </p:nvPicPr>
        <p:blipFill>
          <a:blip r:embed="rId3"/>
          <a:stretch>
            <a:fillRect/>
          </a:stretch>
        </p:blipFill>
        <p:spPr>
          <a:xfrm>
            <a:off x="628192" y="1854868"/>
            <a:ext cx="10612562" cy="4160921"/>
          </a:xfrm>
          <a:prstGeom prst="rect">
            <a:avLst/>
          </a:prstGeom>
        </p:spPr>
      </p:pic>
      <p:sp>
        <p:nvSpPr>
          <p:cNvPr id="2" name="Slide Number Placeholder 1">
            <a:extLst>
              <a:ext uri="{FF2B5EF4-FFF2-40B4-BE49-F238E27FC236}">
                <a16:creationId xmlns:a16="http://schemas.microsoft.com/office/drawing/2014/main" id="{448F49E7-AFF0-4B98-85F9-31F1014D8286}"/>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a:bodyPr>
          <a:lstStyle/>
          <a:p>
            <a:pPr eaLnBrk="1" hangingPunct="1"/>
            <a:r>
              <a:rPr lang="en-US" altLang="en-US" sz="3200" dirty="0"/>
              <a:t>Age-Specific Primary &amp; Secondary Syphilis Rates by Gender, Minnesota, 2020</a:t>
            </a:r>
          </a:p>
        </p:txBody>
      </p:sp>
      <p:pic>
        <p:nvPicPr>
          <p:cNvPr id="10" name="Picture 9" descr="Age-specific primary and secondary syphilis rates by gender bar chart. Males trend to have higher rates than females in every age">
            <a:extLst>
              <a:ext uri="{FF2B5EF4-FFF2-40B4-BE49-F238E27FC236}">
                <a16:creationId xmlns:a16="http://schemas.microsoft.com/office/drawing/2014/main" id="{CC4A170E-35A2-4C1A-8D9D-09E21E8B5E55}"/>
              </a:ext>
            </a:extLst>
          </p:cNvPr>
          <p:cNvPicPr>
            <a:picLocks noChangeAspect="1"/>
          </p:cNvPicPr>
          <p:nvPr/>
        </p:nvPicPr>
        <p:blipFill>
          <a:blip r:embed="rId3"/>
          <a:stretch>
            <a:fillRect/>
          </a:stretch>
        </p:blipFill>
        <p:spPr>
          <a:xfrm>
            <a:off x="920217" y="1769466"/>
            <a:ext cx="10966983" cy="4573277"/>
          </a:xfrm>
          <a:prstGeom prst="rect">
            <a:avLst/>
          </a:prstGeom>
        </p:spPr>
      </p:pic>
      <p:sp>
        <p:nvSpPr>
          <p:cNvPr id="11" name="Slide Number Placeholder 10">
            <a:extLst>
              <a:ext uri="{FF2B5EF4-FFF2-40B4-BE49-F238E27FC236}">
                <a16:creationId xmlns:a16="http://schemas.microsoft.com/office/drawing/2014/main" id="{B984DE49-678F-4F78-9963-FD35C9FBC018}"/>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887200" cy="1216025"/>
          </a:xfrm>
        </p:spPr>
        <p:txBody>
          <a:bodyPr/>
          <a:lstStyle/>
          <a:p>
            <a:r>
              <a:rPr lang="en-US" dirty="0"/>
              <a:t>Introduction 1/2</a:t>
            </a:r>
          </a:p>
        </p:txBody>
      </p:sp>
      <p:sp>
        <p:nvSpPr>
          <p:cNvPr id="3" name="Content Placeholder 2"/>
          <p:cNvSpPr>
            <a:spLocks noGrp="1"/>
          </p:cNvSpPr>
          <p:nvPr>
            <p:ph idx="1"/>
          </p:nvPr>
        </p:nvSpPr>
        <p:spPr>
          <a:xfrm>
            <a:off x="1529542" y="1594624"/>
            <a:ext cx="10357658" cy="4582339"/>
          </a:xfrm>
        </p:spPr>
        <p:txBody>
          <a:bodyPr>
            <a:normAutofit fontScale="70000" lnSpcReduction="20000"/>
          </a:bodyPr>
          <a:lstStyle/>
          <a:p>
            <a:r>
              <a:rPr lang="en-US" altLang="en-US" dirty="0"/>
              <a:t>Under Minnesota law, physicians and laboratories are required to report all laboratory-confirmed cases of chlamydia, gonorrhea, syphilis, and chancroid to the Minnesota Department of Health (MDH) within one working day.</a:t>
            </a:r>
          </a:p>
          <a:p>
            <a:r>
              <a:rPr lang="en-US" altLang="en-US" dirty="0"/>
              <a:t>The MDH does not maintain statistics for other, non-reportable STDs (ex: herpes, HPV/genital warts).</a:t>
            </a:r>
          </a:p>
          <a:p>
            <a:r>
              <a:rPr lang="en-US" altLang="en-US" dirty="0"/>
              <a:t>This slide set describes trends in reportable STDs in Minnesota by person, place, and time. </a:t>
            </a:r>
          </a:p>
          <a:p>
            <a:r>
              <a:rPr lang="en-US" altLang="en-US" dirty="0"/>
              <a:t>Analyses exclude cases reported from federal and private prisons.</a:t>
            </a:r>
          </a:p>
          <a:p>
            <a:endParaRPr lang="en-US" dirty="0"/>
          </a:p>
        </p:txBody>
      </p:sp>
      <p:sp>
        <p:nvSpPr>
          <p:cNvPr id="4" name="Slide Number Placeholder 3">
            <a:extLst>
              <a:ext uri="{FF2B5EF4-FFF2-40B4-BE49-F238E27FC236}">
                <a16:creationId xmlns:a16="http://schemas.microsoft.com/office/drawing/2014/main" id="{DCEA21E0-317E-4F9C-86B7-EC638001BFBB}"/>
              </a:ext>
            </a:extLst>
          </p:cNvPr>
          <p:cNvSpPr>
            <a:spLocks noGrp="1"/>
          </p:cNvSpPr>
          <p:nvPr>
            <p:ph type="sldNum" sz="quarter" idx="12"/>
          </p:nvPr>
        </p:nvSpPr>
        <p:spPr>
          <a:xfrm>
            <a:off x="10425426" y="6324600"/>
            <a:ext cx="1462668" cy="365125"/>
          </a:xfrm>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3842414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2900" dirty="0">
                <a:solidFill>
                  <a:schemeClr val="bg1"/>
                </a:solidFill>
                <a:latin typeface="+mj-lt"/>
              </a:rPr>
              <a:t>Primary &amp; Secondary Syphilis Cases by Race</a:t>
            </a:r>
            <a:br>
              <a:rPr lang="en-US" altLang="en-US" sz="2900" dirty="0">
                <a:solidFill>
                  <a:schemeClr val="bg1"/>
                </a:solidFill>
                <a:latin typeface="+mj-lt"/>
              </a:rPr>
            </a:br>
            <a:r>
              <a:rPr lang="en-US" altLang="en-US" sz="2900" dirty="0">
                <a:solidFill>
                  <a:schemeClr val="bg1"/>
                </a:solidFill>
                <a:latin typeface="+mj-lt"/>
              </a:rPr>
              <a:t>Minnesota, 2020</a:t>
            </a:r>
          </a:p>
        </p:txBody>
      </p:sp>
      <p:pic>
        <p:nvPicPr>
          <p:cNvPr id="5" name="Picture 4" descr="Primary and secondary syphilis cases pie chart by race with 49% among white, Non-Hispanic identified ">
            <a:extLst>
              <a:ext uri="{FF2B5EF4-FFF2-40B4-BE49-F238E27FC236}">
                <a16:creationId xmlns:a16="http://schemas.microsoft.com/office/drawing/2014/main" id="{C614BD2C-5CDA-4DAB-BBA6-563A6B58B90C}"/>
              </a:ext>
            </a:extLst>
          </p:cNvPr>
          <p:cNvPicPr>
            <a:picLocks noChangeAspect="1"/>
          </p:cNvPicPr>
          <p:nvPr/>
        </p:nvPicPr>
        <p:blipFill>
          <a:blip r:embed="rId3"/>
          <a:stretch>
            <a:fillRect/>
          </a:stretch>
        </p:blipFill>
        <p:spPr>
          <a:xfrm>
            <a:off x="2387286" y="1622151"/>
            <a:ext cx="7761344" cy="4885011"/>
          </a:xfrm>
          <a:prstGeom prst="rect">
            <a:avLst/>
          </a:prstGeom>
        </p:spPr>
      </p:pic>
      <p:sp>
        <p:nvSpPr>
          <p:cNvPr id="7" name="Slide Number Placeholder 6">
            <a:extLst>
              <a:ext uri="{FF2B5EF4-FFF2-40B4-BE49-F238E27FC236}">
                <a16:creationId xmlns:a16="http://schemas.microsoft.com/office/drawing/2014/main" id="{A21CD55C-7018-47CC-A8FB-6964AD4FC194}"/>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3200" dirty="0">
                <a:solidFill>
                  <a:schemeClr val="bg1"/>
                </a:solidFill>
                <a:latin typeface="+mj-lt"/>
              </a:rPr>
              <a:t>Primary &amp; Secondary Syphilis Rates by Race/Ethnicity</a:t>
            </a:r>
            <a:br>
              <a:rPr lang="en-US" altLang="en-US" sz="3200" dirty="0">
                <a:solidFill>
                  <a:schemeClr val="bg1"/>
                </a:solidFill>
                <a:latin typeface="+mj-lt"/>
              </a:rPr>
            </a:br>
            <a:r>
              <a:rPr lang="en-US" altLang="en-US" sz="3200" dirty="0">
                <a:solidFill>
                  <a:schemeClr val="bg1"/>
                </a:solidFill>
                <a:latin typeface="+mj-lt"/>
              </a:rPr>
              <a:t>Minnesota, 2010-2020</a:t>
            </a:r>
            <a:endParaRPr lang="en-US" altLang="en-US" sz="3200" baseline="30000" dirty="0">
              <a:solidFill>
                <a:schemeClr val="bg1"/>
              </a:solidFill>
              <a:latin typeface="+mj-lt"/>
            </a:endParaRPr>
          </a:p>
        </p:txBody>
      </p:sp>
      <p:pic>
        <p:nvPicPr>
          <p:cNvPr id="6" name="Picture 5" descr="Primary and Secondary Syphilis rates by race/ethnicity line graph showing highest rates among Hispanic identifying peopl">
            <a:extLst>
              <a:ext uri="{FF2B5EF4-FFF2-40B4-BE49-F238E27FC236}">
                <a16:creationId xmlns:a16="http://schemas.microsoft.com/office/drawing/2014/main" id="{EBEA1CAD-3A80-4FDF-B537-0BD59A218FD5}"/>
              </a:ext>
            </a:extLst>
          </p:cNvPr>
          <p:cNvPicPr>
            <a:picLocks noChangeAspect="1"/>
          </p:cNvPicPr>
          <p:nvPr/>
        </p:nvPicPr>
        <p:blipFill>
          <a:blip r:embed="rId3"/>
          <a:stretch>
            <a:fillRect/>
          </a:stretch>
        </p:blipFill>
        <p:spPr>
          <a:xfrm>
            <a:off x="753727" y="1725296"/>
            <a:ext cx="10133001" cy="4422619"/>
          </a:xfrm>
          <a:prstGeom prst="rect">
            <a:avLst/>
          </a:prstGeom>
        </p:spPr>
      </p:pic>
      <p:sp>
        <p:nvSpPr>
          <p:cNvPr id="2" name="Slide Number Placeholder 1">
            <a:extLst>
              <a:ext uri="{FF2B5EF4-FFF2-40B4-BE49-F238E27FC236}">
                <a16:creationId xmlns:a16="http://schemas.microsoft.com/office/drawing/2014/main" id="{8F6A04EB-1F12-4E7F-9BDB-CB6888D1BE09}"/>
              </a:ext>
            </a:extLst>
          </p:cNvPr>
          <p:cNvSpPr>
            <a:spLocks noGrp="1"/>
          </p:cNvSpPr>
          <p:nvPr>
            <p:ph type="sldNum" sz="quarter" idx="12"/>
          </p:nvPr>
        </p:nvSpPr>
        <p:spPr/>
        <p:txBody>
          <a:bodyPr/>
          <a:lstStyle/>
          <a:p>
            <a:fld id="{48F63A3B-78C7-47BE-AE5E-E10140E04643}" type="slidenum">
              <a:rPr lang="en-US" smtClean="0"/>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Gonorrhea</a:t>
            </a:r>
          </a:p>
        </p:txBody>
      </p:sp>
      <p:sp>
        <p:nvSpPr>
          <p:cNvPr id="3" name="Slide Number Placeholder 2">
            <a:extLst>
              <a:ext uri="{FF2B5EF4-FFF2-40B4-BE49-F238E27FC236}">
                <a16:creationId xmlns:a16="http://schemas.microsoft.com/office/drawing/2014/main" id="{580BC603-4356-4E0A-A403-A4D1E4A67E83}"/>
              </a:ext>
            </a:extLst>
          </p:cNvPr>
          <p:cNvSpPr>
            <a:spLocks noGrp="1"/>
          </p:cNvSpPr>
          <p:nvPr>
            <p:ph type="sldNum" sz="quarter" idx="16"/>
          </p:nvPr>
        </p:nvSpPr>
        <p:spPr/>
        <p:txBody>
          <a:bodyPr/>
          <a:lstStyle/>
          <a:p>
            <a:fld id="{48F63A3B-78C7-47BE-AE5E-E10140E04643}" type="slidenum">
              <a:rPr lang="en-US" smtClean="0"/>
              <a:pPr/>
              <a:t>22</a:t>
            </a:fld>
            <a:endParaRPr lang="en-US" dirty="0"/>
          </a:p>
        </p:txBody>
      </p:sp>
    </p:spTree>
    <p:extLst>
      <p:ext uri="{BB962C8B-B14F-4D97-AF65-F5344CB8AC3E}">
        <p14:creationId xmlns:p14="http://schemas.microsoft.com/office/powerpoint/2010/main" val="270416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161" dirty="0">
                <a:solidFill>
                  <a:schemeClr val="bg1"/>
                </a:solidFill>
              </a:rPr>
              <a:t>2020 Minnesota Gonorrhea Rates by County</a:t>
            </a:r>
          </a:p>
        </p:txBody>
      </p:sp>
      <p:pic>
        <p:nvPicPr>
          <p:cNvPr id="5" name="Picture 4" descr="2020 MN gonorrhea rates by county graphic of MN with widespread incidence statewide">
            <a:extLst>
              <a:ext uri="{FF2B5EF4-FFF2-40B4-BE49-F238E27FC236}">
                <a16:creationId xmlns:a16="http://schemas.microsoft.com/office/drawing/2014/main" id="{70182EC6-9253-4A87-8C97-7E4517C00DCA}"/>
              </a:ext>
            </a:extLst>
          </p:cNvPr>
          <p:cNvPicPr>
            <a:picLocks noChangeAspect="1"/>
          </p:cNvPicPr>
          <p:nvPr/>
        </p:nvPicPr>
        <p:blipFill>
          <a:blip r:embed="rId3"/>
          <a:stretch>
            <a:fillRect/>
          </a:stretch>
        </p:blipFill>
        <p:spPr>
          <a:xfrm>
            <a:off x="854212" y="1571834"/>
            <a:ext cx="10028155" cy="4790867"/>
          </a:xfrm>
          <a:prstGeom prst="rect">
            <a:avLst/>
          </a:prstGeom>
        </p:spPr>
      </p:pic>
      <p:sp>
        <p:nvSpPr>
          <p:cNvPr id="3" name="Slide Number Placeholder 2">
            <a:extLst>
              <a:ext uri="{FF2B5EF4-FFF2-40B4-BE49-F238E27FC236}">
                <a16:creationId xmlns:a16="http://schemas.microsoft.com/office/drawing/2014/main" id="{ED375102-9CF7-4BB3-85ED-D9B6FD92F333}"/>
              </a:ext>
            </a:extLst>
          </p:cNvPr>
          <p:cNvSpPr>
            <a:spLocks noGrp="1"/>
          </p:cNvSpPr>
          <p:nvPr>
            <p:ph type="sldNum" sz="quarter" idx="12"/>
          </p:nvPr>
        </p:nvSpPr>
        <p:spPr/>
        <p:txBody>
          <a:bodyPr/>
          <a:lstStyle/>
          <a:p>
            <a:fld id="{C77968C3-7B7E-411D-B105-08F43D0B3F8A}" type="slidenum">
              <a:rPr lang="en-US" smtClean="0"/>
              <a:t>23</a:t>
            </a:fld>
            <a:endParaRPr lang="en-US"/>
          </a:p>
        </p:txBody>
      </p:sp>
    </p:spTree>
    <p:extLst>
      <p:ext uri="{BB962C8B-B14F-4D97-AF65-F5344CB8AC3E}">
        <p14:creationId xmlns:p14="http://schemas.microsoft.com/office/powerpoint/2010/main" val="4172031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900" dirty="0"/>
              <a:t>Gonorrhea Infections in Minnesota</a:t>
            </a:r>
            <a:br>
              <a:rPr lang="en-US" altLang="en-US" sz="2900" dirty="0"/>
            </a:br>
            <a:r>
              <a:rPr lang="en-US" altLang="en-US" sz="2900" dirty="0"/>
              <a:t>by Residence at Diagnosis, 2020</a:t>
            </a:r>
            <a:endParaRPr lang="en-US" sz="2900" dirty="0"/>
          </a:p>
        </p:txBody>
      </p:sp>
      <p:pic>
        <p:nvPicPr>
          <p:cNvPr id="10" name="Picture 9" descr="Ron">
            <a:extLst>
              <a:ext uri="{FF2B5EF4-FFF2-40B4-BE49-F238E27FC236}">
                <a16:creationId xmlns:a16="http://schemas.microsoft.com/office/drawing/2014/main" id="{292A23A1-B878-41AD-B986-DF57FEB6FBAA}"/>
              </a:ext>
            </a:extLst>
          </p:cNvPr>
          <p:cNvPicPr>
            <a:picLocks noChangeAspect="1"/>
          </p:cNvPicPr>
          <p:nvPr/>
        </p:nvPicPr>
        <p:blipFill>
          <a:blip r:embed="rId3"/>
          <a:stretch>
            <a:fillRect/>
          </a:stretch>
        </p:blipFill>
        <p:spPr>
          <a:xfrm>
            <a:off x="889582" y="1409102"/>
            <a:ext cx="10108035" cy="4722419"/>
          </a:xfrm>
          <a:prstGeom prst="rect">
            <a:avLst/>
          </a:prstGeom>
        </p:spPr>
      </p:pic>
      <p:sp>
        <p:nvSpPr>
          <p:cNvPr id="3" name="Slide Number Placeholder 2">
            <a:extLst>
              <a:ext uri="{FF2B5EF4-FFF2-40B4-BE49-F238E27FC236}">
                <a16:creationId xmlns:a16="http://schemas.microsoft.com/office/drawing/2014/main" id="{50FA9FD0-F6D2-4B8A-BA05-5EEDB3D02C79}"/>
              </a:ext>
            </a:extLst>
          </p:cNvPr>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1709743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2900" dirty="0">
                <a:solidFill>
                  <a:schemeClr val="bg1"/>
                </a:solidFill>
                <a:latin typeface="+mj-lt"/>
              </a:rPr>
              <a:t>Gonorrhea Rates by Gender</a:t>
            </a:r>
            <a:br>
              <a:rPr lang="en-US" altLang="en-US" sz="2900" dirty="0">
                <a:solidFill>
                  <a:schemeClr val="bg1"/>
                </a:solidFill>
                <a:latin typeface="+mj-lt"/>
              </a:rPr>
            </a:br>
            <a:r>
              <a:rPr lang="en-US" altLang="en-US" sz="2900" dirty="0">
                <a:solidFill>
                  <a:schemeClr val="bg1"/>
                </a:solidFill>
                <a:latin typeface="+mj-lt"/>
              </a:rPr>
              <a:t>Minnesota, 2010-2020</a:t>
            </a:r>
          </a:p>
        </p:txBody>
      </p:sp>
      <p:pic>
        <p:nvPicPr>
          <p:cNvPr id="4" name="Picture 3" descr="gonorrhea rates by gender Mn 2010 to 2020, increase across all genders between 2019 and 2020. Line graph">
            <a:extLst>
              <a:ext uri="{FF2B5EF4-FFF2-40B4-BE49-F238E27FC236}">
                <a16:creationId xmlns:a16="http://schemas.microsoft.com/office/drawing/2014/main" id="{6BA7B24E-413E-4C3E-83F9-1F55097360D0}"/>
              </a:ext>
            </a:extLst>
          </p:cNvPr>
          <p:cNvPicPr>
            <a:picLocks noChangeAspect="1"/>
          </p:cNvPicPr>
          <p:nvPr/>
        </p:nvPicPr>
        <p:blipFill>
          <a:blip r:embed="rId3"/>
          <a:stretch>
            <a:fillRect/>
          </a:stretch>
        </p:blipFill>
        <p:spPr>
          <a:xfrm>
            <a:off x="1198633" y="1483580"/>
            <a:ext cx="9794733" cy="4643656"/>
          </a:xfrm>
          <a:prstGeom prst="rect">
            <a:avLst/>
          </a:prstGeom>
        </p:spPr>
      </p:pic>
      <p:sp>
        <p:nvSpPr>
          <p:cNvPr id="2" name="Slide Number Placeholder 1">
            <a:extLst>
              <a:ext uri="{FF2B5EF4-FFF2-40B4-BE49-F238E27FC236}">
                <a16:creationId xmlns:a16="http://schemas.microsoft.com/office/drawing/2014/main" id="{CF2F1B6B-B1A6-48A0-95E1-4736F42741C8}"/>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173224628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3600" dirty="0">
                <a:solidFill>
                  <a:schemeClr val="bg1"/>
                </a:solidFill>
                <a:latin typeface="+mj-lt"/>
              </a:rPr>
              <a:t>Gonorrhea Rates by Age</a:t>
            </a:r>
            <a:br>
              <a:rPr lang="en-US" altLang="en-US" sz="3600" dirty="0">
                <a:solidFill>
                  <a:schemeClr val="bg1"/>
                </a:solidFill>
                <a:latin typeface="+mj-lt"/>
              </a:rPr>
            </a:br>
            <a:r>
              <a:rPr lang="en-US" altLang="en-US" sz="3600" dirty="0">
                <a:solidFill>
                  <a:schemeClr val="bg1"/>
                </a:solidFill>
                <a:latin typeface="+mj-lt"/>
              </a:rPr>
              <a:t>Minnesota, 2010-2020</a:t>
            </a:r>
          </a:p>
        </p:txBody>
      </p:sp>
      <p:pic>
        <p:nvPicPr>
          <p:cNvPr id="7" name="Picture 6" descr="Gonorrhea rates by age showing increase across all age groups from 2019 to 2020">
            <a:extLst>
              <a:ext uri="{FF2B5EF4-FFF2-40B4-BE49-F238E27FC236}">
                <a16:creationId xmlns:a16="http://schemas.microsoft.com/office/drawing/2014/main" id="{FB7246B3-783C-4D4E-A69F-CC36B3A93671}"/>
              </a:ext>
            </a:extLst>
          </p:cNvPr>
          <p:cNvPicPr>
            <a:picLocks noChangeAspect="1"/>
          </p:cNvPicPr>
          <p:nvPr/>
        </p:nvPicPr>
        <p:blipFill>
          <a:blip r:embed="rId3"/>
          <a:stretch>
            <a:fillRect/>
          </a:stretch>
        </p:blipFill>
        <p:spPr>
          <a:xfrm>
            <a:off x="1399740" y="1671658"/>
            <a:ext cx="9323371" cy="4192113"/>
          </a:xfrm>
          <a:prstGeom prst="rect">
            <a:avLst/>
          </a:prstGeom>
        </p:spPr>
      </p:pic>
      <p:sp>
        <p:nvSpPr>
          <p:cNvPr id="9" name="Slide Number Placeholder 8">
            <a:extLst>
              <a:ext uri="{FF2B5EF4-FFF2-40B4-BE49-F238E27FC236}">
                <a16:creationId xmlns:a16="http://schemas.microsoft.com/office/drawing/2014/main" id="{065F6DCD-8D53-4E28-8D30-6A6D7FB070B4}"/>
              </a:ext>
            </a:extLst>
          </p:cNvPr>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24585023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a:bodyPr>
          <a:lstStyle/>
          <a:p>
            <a:pPr eaLnBrk="1" hangingPunct="1"/>
            <a:r>
              <a:rPr lang="en-US" altLang="en-US" sz="2900" dirty="0"/>
              <a:t>Age-Specific Gonorrhea Rates by Gender</a:t>
            </a:r>
            <a:br>
              <a:rPr lang="en-US" altLang="en-US" sz="2900" dirty="0"/>
            </a:br>
            <a:r>
              <a:rPr lang="en-US" altLang="en-US" sz="2900" dirty="0"/>
              <a:t> Minnesota, 2020 </a:t>
            </a:r>
          </a:p>
        </p:txBody>
      </p:sp>
      <p:pic>
        <p:nvPicPr>
          <p:cNvPr id="7" name="Picture 6" descr="Age-specific gonorhea rates by gender bar chart with highest incidence among 20-24 and 25-29 year old categories">
            <a:extLst>
              <a:ext uri="{FF2B5EF4-FFF2-40B4-BE49-F238E27FC236}">
                <a16:creationId xmlns:a16="http://schemas.microsoft.com/office/drawing/2014/main" id="{5649029F-7512-499B-AAC1-578E12411494}"/>
              </a:ext>
            </a:extLst>
          </p:cNvPr>
          <p:cNvPicPr>
            <a:picLocks noChangeAspect="1"/>
          </p:cNvPicPr>
          <p:nvPr/>
        </p:nvPicPr>
        <p:blipFill>
          <a:blip r:embed="rId3"/>
          <a:stretch>
            <a:fillRect/>
          </a:stretch>
        </p:blipFill>
        <p:spPr>
          <a:xfrm>
            <a:off x="714363" y="1450303"/>
            <a:ext cx="10763273" cy="4676304"/>
          </a:xfrm>
          <a:prstGeom prst="rect">
            <a:avLst/>
          </a:prstGeom>
        </p:spPr>
      </p:pic>
      <p:sp>
        <p:nvSpPr>
          <p:cNvPr id="8" name="Slide Number Placeholder 7">
            <a:extLst>
              <a:ext uri="{FF2B5EF4-FFF2-40B4-BE49-F238E27FC236}">
                <a16:creationId xmlns:a16="http://schemas.microsoft.com/office/drawing/2014/main" id="{0082400E-C175-4F58-80F0-3019E774BE14}"/>
              </a:ext>
            </a:extLst>
          </p:cNvPr>
          <p:cNvSpPr>
            <a:spLocks noGrp="1"/>
          </p:cNvSpPr>
          <p:nvPr>
            <p:ph type="sldNum" sz="quarter" idx="12"/>
          </p:nvPr>
        </p:nvSpPr>
        <p:spPr/>
        <p:txBody>
          <a:bodyPr/>
          <a:lstStyle/>
          <a:p>
            <a:fld id="{48F63A3B-78C7-47BE-AE5E-E10140E04643}" type="slidenum">
              <a:rPr lang="en-US" smtClean="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E9BFDD3-D1CD-4110-9E94-75799F1DDA06}"/>
              </a:ext>
            </a:extLst>
          </p:cNvPr>
          <p:cNvSpPr>
            <a:spLocks noGrp="1"/>
          </p:cNvSpPr>
          <p:nvPr>
            <p:ph type="title"/>
          </p:nvPr>
        </p:nvSpPr>
        <p:spPr/>
        <p:txBody>
          <a:bodyPr>
            <a:normAutofit/>
          </a:bodyPr>
          <a:lstStyle/>
          <a:p>
            <a:r>
              <a:rPr lang="en-US" altLang="en-US" sz="3600" dirty="0">
                <a:solidFill>
                  <a:schemeClr val="bg1"/>
                </a:solidFill>
                <a:latin typeface="+mj-lt"/>
              </a:rPr>
              <a:t>Gonorrhea Rates by Race/Ethnicity </a:t>
            </a:r>
            <a:br>
              <a:rPr lang="en-US" altLang="en-US" sz="3600" dirty="0">
                <a:solidFill>
                  <a:schemeClr val="bg1"/>
                </a:solidFill>
                <a:latin typeface="+mj-lt"/>
              </a:rPr>
            </a:br>
            <a:r>
              <a:rPr lang="en-US" altLang="en-US" sz="3600" dirty="0">
                <a:solidFill>
                  <a:schemeClr val="bg1"/>
                </a:solidFill>
                <a:latin typeface="+mj-lt"/>
              </a:rPr>
              <a:t>Minnesota, 2010-2020 1/2</a:t>
            </a:r>
            <a:endParaRPr lang="en-US" dirty="0"/>
          </a:p>
        </p:txBody>
      </p:sp>
      <p:pic>
        <p:nvPicPr>
          <p:cNvPr id="7" name="Picture 6" descr="Gonorrhea rates by race/ethnicity in Minnesota line graph ">
            <a:extLst>
              <a:ext uri="{FF2B5EF4-FFF2-40B4-BE49-F238E27FC236}">
                <a16:creationId xmlns:a16="http://schemas.microsoft.com/office/drawing/2014/main" id="{7145D15C-9E4F-4A56-96DB-2FA441F15FAD}"/>
              </a:ext>
            </a:extLst>
          </p:cNvPr>
          <p:cNvPicPr>
            <a:picLocks noChangeAspect="1"/>
          </p:cNvPicPr>
          <p:nvPr/>
        </p:nvPicPr>
        <p:blipFill>
          <a:blip r:embed="rId2"/>
          <a:stretch>
            <a:fillRect/>
          </a:stretch>
        </p:blipFill>
        <p:spPr>
          <a:xfrm>
            <a:off x="982592" y="1658676"/>
            <a:ext cx="10430320" cy="4524410"/>
          </a:xfrm>
          <a:prstGeom prst="rect">
            <a:avLst/>
          </a:prstGeom>
        </p:spPr>
      </p:pic>
      <p:sp>
        <p:nvSpPr>
          <p:cNvPr id="14" name="Slide Number Placeholder 13">
            <a:extLst>
              <a:ext uri="{FF2B5EF4-FFF2-40B4-BE49-F238E27FC236}">
                <a16:creationId xmlns:a16="http://schemas.microsoft.com/office/drawing/2014/main" id="{02BFD466-34C2-46CB-A418-D524FCDB4F31}"/>
              </a:ext>
            </a:extLst>
          </p:cNvPr>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3372388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2900" dirty="0">
                <a:solidFill>
                  <a:schemeClr val="bg1"/>
                </a:solidFill>
                <a:latin typeface="+mj-lt"/>
              </a:rPr>
              <a:t>Gonorrhea Rates by Race/Ethnicity </a:t>
            </a:r>
            <a:br>
              <a:rPr lang="en-US" altLang="en-US" sz="2900" dirty="0">
                <a:solidFill>
                  <a:schemeClr val="bg1"/>
                </a:solidFill>
                <a:latin typeface="+mj-lt"/>
              </a:rPr>
            </a:br>
            <a:r>
              <a:rPr lang="en-US" altLang="en-US" sz="2900" dirty="0">
                <a:solidFill>
                  <a:schemeClr val="bg1"/>
                </a:solidFill>
                <a:latin typeface="+mj-lt"/>
              </a:rPr>
              <a:t>Minnesota, 2010-2020 2/2</a:t>
            </a:r>
            <a:endParaRPr lang="en-US" altLang="en-US" sz="2900" baseline="30000" dirty="0">
              <a:solidFill>
                <a:schemeClr val="bg1"/>
              </a:solidFill>
              <a:latin typeface="+mj-lt"/>
            </a:endParaRPr>
          </a:p>
        </p:txBody>
      </p:sp>
      <p:pic>
        <p:nvPicPr>
          <p:cNvPr id="6" name="Picture 5" descr="Gonorrhea rates by race/ethnicity line chart from 2010 to 2020 ">
            <a:extLst>
              <a:ext uri="{FF2B5EF4-FFF2-40B4-BE49-F238E27FC236}">
                <a16:creationId xmlns:a16="http://schemas.microsoft.com/office/drawing/2014/main" id="{0779F6B0-BF60-43CA-8195-D22FEB483297}"/>
              </a:ext>
            </a:extLst>
          </p:cNvPr>
          <p:cNvPicPr>
            <a:picLocks noChangeAspect="1"/>
          </p:cNvPicPr>
          <p:nvPr/>
        </p:nvPicPr>
        <p:blipFill>
          <a:blip r:embed="rId3"/>
          <a:stretch>
            <a:fillRect/>
          </a:stretch>
        </p:blipFill>
        <p:spPr>
          <a:xfrm>
            <a:off x="1280589" y="1628704"/>
            <a:ext cx="9876171" cy="4501087"/>
          </a:xfrm>
          <a:prstGeom prst="rect">
            <a:avLst/>
          </a:prstGeom>
        </p:spPr>
      </p:pic>
      <p:sp>
        <p:nvSpPr>
          <p:cNvPr id="2" name="Slide Number Placeholder 1">
            <a:extLst>
              <a:ext uri="{FF2B5EF4-FFF2-40B4-BE49-F238E27FC236}">
                <a16:creationId xmlns:a16="http://schemas.microsoft.com/office/drawing/2014/main" id="{716BB2CC-7902-4356-BE9D-67E2F989E7F2}"/>
              </a:ext>
            </a:extLst>
          </p:cNvPr>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117938283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887200" cy="1216025"/>
          </a:xfrm>
        </p:spPr>
        <p:txBody>
          <a:bodyPr>
            <a:normAutofit/>
          </a:bodyPr>
          <a:lstStyle/>
          <a:p>
            <a:r>
              <a:rPr lang="en-US" dirty="0"/>
              <a:t>Introduction 2/2</a:t>
            </a:r>
          </a:p>
        </p:txBody>
      </p:sp>
      <p:sp>
        <p:nvSpPr>
          <p:cNvPr id="3" name="Content Placeholder 2"/>
          <p:cNvSpPr>
            <a:spLocks noGrp="1"/>
          </p:cNvSpPr>
          <p:nvPr>
            <p:ph idx="1"/>
          </p:nvPr>
        </p:nvSpPr>
        <p:spPr>
          <a:xfrm>
            <a:off x="1529542" y="1594624"/>
            <a:ext cx="10357658" cy="4582339"/>
          </a:xfrm>
        </p:spPr>
        <p:txBody>
          <a:bodyPr>
            <a:normAutofit fontScale="92500" lnSpcReduction="10000"/>
          </a:bodyPr>
          <a:lstStyle/>
          <a:p>
            <a:r>
              <a:rPr lang="en-US" altLang="en-US" dirty="0"/>
              <a:t>STD surveillance is the systematic collection of data from cases for the purpose of monitoring the frequency and distribution of STDs in a given population.</a:t>
            </a:r>
          </a:p>
          <a:p>
            <a:r>
              <a:rPr lang="en-US" altLang="en-US" dirty="0"/>
              <a:t>STD surveillance data are used to detect problems, prioritize resources, develop and target interventions, and evaluate the effectiveness of interventions.</a:t>
            </a:r>
          </a:p>
          <a:p>
            <a:endParaRPr lang="en-US" dirty="0"/>
          </a:p>
        </p:txBody>
      </p:sp>
      <p:sp>
        <p:nvSpPr>
          <p:cNvPr id="4" name="Slide Number Placeholder 3">
            <a:extLst>
              <a:ext uri="{FF2B5EF4-FFF2-40B4-BE49-F238E27FC236}">
                <a16:creationId xmlns:a16="http://schemas.microsoft.com/office/drawing/2014/main" id="{545F5D5D-6B37-4DF4-A8BC-F5DA153EFC28}"/>
              </a:ext>
            </a:extLst>
          </p:cNvPr>
          <p:cNvSpPr>
            <a:spLocks noGrp="1"/>
          </p:cNvSpPr>
          <p:nvPr>
            <p:ph type="sldNum" sz="quarter" idx="12"/>
          </p:nvPr>
        </p:nvSpPr>
        <p:spPr>
          <a:xfrm>
            <a:off x="10425426" y="6324600"/>
            <a:ext cx="1462668" cy="365125"/>
          </a:xfrm>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1347567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Chlamydia</a:t>
            </a:r>
          </a:p>
        </p:txBody>
      </p:sp>
      <p:sp>
        <p:nvSpPr>
          <p:cNvPr id="3" name="Slide Number Placeholder 2">
            <a:extLst>
              <a:ext uri="{FF2B5EF4-FFF2-40B4-BE49-F238E27FC236}">
                <a16:creationId xmlns:a16="http://schemas.microsoft.com/office/drawing/2014/main" id="{2A73ED6E-8091-4F6C-AB05-98B82A8CF51C}"/>
              </a:ext>
            </a:extLst>
          </p:cNvPr>
          <p:cNvSpPr>
            <a:spLocks noGrp="1"/>
          </p:cNvSpPr>
          <p:nvPr>
            <p:ph type="sldNum" sz="quarter" idx="16"/>
          </p:nvPr>
        </p:nvSpPr>
        <p:spPr/>
        <p:txBody>
          <a:bodyPr/>
          <a:lstStyle/>
          <a:p>
            <a:fld id="{48F63A3B-78C7-47BE-AE5E-E10140E04643}"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161" dirty="0"/>
              <a:t>2020 Minnesota Chlamydia Rates by County</a:t>
            </a:r>
          </a:p>
        </p:txBody>
      </p:sp>
      <p:pic>
        <p:nvPicPr>
          <p:cNvPr id="5" name="Picture 4" descr="2020 chlamydia rates by county visual of MN with widespread incidence statewide">
            <a:extLst>
              <a:ext uri="{FF2B5EF4-FFF2-40B4-BE49-F238E27FC236}">
                <a16:creationId xmlns:a16="http://schemas.microsoft.com/office/drawing/2014/main" id="{AFA671CD-CB58-4E07-97DC-BB747F9A901C}"/>
              </a:ext>
            </a:extLst>
          </p:cNvPr>
          <p:cNvPicPr>
            <a:picLocks noChangeAspect="1"/>
          </p:cNvPicPr>
          <p:nvPr/>
        </p:nvPicPr>
        <p:blipFill>
          <a:blip r:embed="rId3"/>
          <a:stretch>
            <a:fillRect/>
          </a:stretch>
        </p:blipFill>
        <p:spPr>
          <a:xfrm>
            <a:off x="1032853" y="1503659"/>
            <a:ext cx="9821493" cy="4673304"/>
          </a:xfrm>
          <a:prstGeom prst="rect">
            <a:avLst/>
          </a:prstGeom>
        </p:spPr>
      </p:pic>
      <p:sp>
        <p:nvSpPr>
          <p:cNvPr id="3" name="Slide Number Placeholder 2">
            <a:extLst>
              <a:ext uri="{FF2B5EF4-FFF2-40B4-BE49-F238E27FC236}">
                <a16:creationId xmlns:a16="http://schemas.microsoft.com/office/drawing/2014/main" id="{A3D4899E-C533-4B30-8036-0FA981563722}"/>
              </a:ext>
            </a:extLst>
          </p:cNvPr>
          <p:cNvSpPr>
            <a:spLocks noGrp="1"/>
          </p:cNvSpPr>
          <p:nvPr>
            <p:ph type="sldNum" sz="quarter" idx="12"/>
          </p:nvPr>
        </p:nvSpPr>
        <p:spPr/>
        <p:txBody>
          <a:bodyPr/>
          <a:lstStyle/>
          <a:p>
            <a:fld id="{C77968C3-7B7E-411D-B105-08F43D0B3F8A}" type="slidenum">
              <a:rPr lang="en-US" smtClean="0"/>
              <a:t>31</a:t>
            </a:fld>
            <a:endParaRPr lang="en-US"/>
          </a:p>
        </p:txBody>
      </p:sp>
    </p:spTree>
    <p:extLst>
      <p:ext uri="{BB962C8B-B14F-4D97-AF65-F5344CB8AC3E}">
        <p14:creationId xmlns:p14="http://schemas.microsoft.com/office/powerpoint/2010/main" val="1974490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2900" dirty="0"/>
              <a:t>Chlamydia Infections by Residence at Diagnosis</a:t>
            </a:r>
            <a:br>
              <a:rPr lang="en-US" altLang="en-US" sz="2900" dirty="0"/>
            </a:br>
            <a:r>
              <a:rPr lang="en-US" altLang="en-US" sz="2900" dirty="0"/>
              <a:t> Minnesota, 2020</a:t>
            </a:r>
            <a:endParaRPr lang="en-US" sz="2900" dirty="0"/>
          </a:p>
        </p:txBody>
      </p:sp>
      <p:pic>
        <p:nvPicPr>
          <p:cNvPr id="7" name="Picture 6" descr="Chlamydia infection by residence pie chart with 33% in greater MN and 33% in suburban 7 county metro">
            <a:extLst>
              <a:ext uri="{FF2B5EF4-FFF2-40B4-BE49-F238E27FC236}">
                <a16:creationId xmlns:a16="http://schemas.microsoft.com/office/drawing/2014/main" id="{BA3DA789-3E82-4DC2-8F64-B495CD60C922}"/>
              </a:ext>
            </a:extLst>
          </p:cNvPr>
          <p:cNvPicPr>
            <a:picLocks noChangeAspect="1"/>
          </p:cNvPicPr>
          <p:nvPr/>
        </p:nvPicPr>
        <p:blipFill>
          <a:blip r:embed="rId3"/>
          <a:stretch>
            <a:fillRect/>
          </a:stretch>
        </p:blipFill>
        <p:spPr>
          <a:xfrm>
            <a:off x="1773915" y="1708724"/>
            <a:ext cx="7956595" cy="4415350"/>
          </a:xfrm>
          <a:prstGeom prst="rect">
            <a:avLst/>
          </a:prstGeom>
        </p:spPr>
      </p:pic>
      <p:sp>
        <p:nvSpPr>
          <p:cNvPr id="8" name="Slide Number Placeholder 7">
            <a:extLst>
              <a:ext uri="{FF2B5EF4-FFF2-40B4-BE49-F238E27FC236}">
                <a16:creationId xmlns:a16="http://schemas.microsoft.com/office/drawing/2014/main" id="{C679F0AC-3979-49DD-A20C-852C61CCE814}"/>
              </a:ext>
            </a:extLst>
          </p:cNvPr>
          <p:cNvSpPr>
            <a:spLocks noGrp="1"/>
          </p:cNvSpPr>
          <p:nvPr>
            <p:ph type="sldNum" sz="quarter" idx="12"/>
          </p:nvPr>
        </p:nvSpPr>
        <p:spPr/>
        <p:txBody>
          <a:bodyPr/>
          <a:lstStyle/>
          <a:p>
            <a:fld id="{48F63A3B-78C7-47BE-AE5E-E10140E04643}" type="slidenum">
              <a:rPr lang="en-US" smtClean="0"/>
              <a:t>32</a:t>
            </a:fld>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t>Chlamydia Rates by Gender</a:t>
            </a:r>
            <a:br>
              <a:rPr lang="en-US" altLang="en-US" sz="2800" dirty="0"/>
            </a:br>
            <a:r>
              <a:rPr lang="en-US" altLang="en-US" sz="2800" dirty="0"/>
              <a:t>Minnesota, 2010-2020</a:t>
            </a:r>
            <a:endParaRPr lang="en-US" dirty="0"/>
          </a:p>
        </p:txBody>
      </p:sp>
      <p:pic>
        <p:nvPicPr>
          <p:cNvPr id="4" name="Picture 3" descr="Chlamydia rates by gender MN 2010-2020 line graph showing slight decline in rates for all genders between 2019 and 2020">
            <a:extLst>
              <a:ext uri="{FF2B5EF4-FFF2-40B4-BE49-F238E27FC236}">
                <a16:creationId xmlns:a16="http://schemas.microsoft.com/office/drawing/2014/main" id="{E4ADFAC2-1A9C-44B8-93B5-3C5CA5F723C9}"/>
              </a:ext>
            </a:extLst>
          </p:cNvPr>
          <p:cNvPicPr>
            <a:picLocks noChangeAspect="1"/>
          </p:cNvPicPr>
          <p:nvPr/>
        </p:nvPicPr>
        <p:blipFill>
          <a:blip r:embed="rId3"/>
          <a:stretch>
            <a:fillRect/>
          </a:stretch>
        </p:blipFill>
        <p:spPr>
          <a:xfrm>
            <a:off x="680199" y="1420837"/>
            <a:ext cx="10412370" cy="4504314"/>
          </a:xfrm>
          <a:prstGeom prst="rect">
            <a:avLst/>
          </a:prstGeom>
        </p:spPr>
      </p:pic>
      <p:sp>
        <p:nvSpPr>
          <p:cNvPr id="8" name="Slide Number Placeholder 7">
            <a:extLst>
              <a:ext uri="{FF2B5EF4-FFF2-40B4-BE49-F238E27FC236}">
                <a16:creationId xmlns:a16="http://schemas.microsoft.com/office/drawing/2014/main" id="{48893C29-27F2-4342-976D-A687DE74DE6F}"/>
              </a:ext>
            </a:extLst>
          </p:cNvPr>
          <p:cNvSpPr>
            <a:spLocks noGrp="1"/>
          </p:cNvSpPr>
          <p:nvPr>
            <p:ph type="sldNum" sz="quarter" idx="12"/>
          </p:nvPr>
        </p:nvSpPr>
        <p:spPr/>
        <p:txBody>
          <a:bodyPr/>
          <a:lstStyle/>
          <a:p>
            <a:fld id="{48F63A3B-78C7-47BE-AE5E-E10140E04643}" type="slidenum">
              <a:rPr lang="en-US" smtClean="0"/>
              <a:t>33</a:t>
            </a:fld>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2900" dirty="0"/>
              <a:t>Chlamydia Rates by Age</a:t>
            </a:r>
            <a:br>
              <a:rPr lang="en-US" altLang="en-US" sz="2900" dirty="0"/>
            </a:br>
            <a:r>
              <a:rPr lang="en-US" altLang="en-US" sz="2900" dirty="0"/>
              <a:t>Minnesota, 2010-2020</a:t>
            </a:r>
            <a:endParaRPr lang="en-US" sz="2900" dirty="0"/>
          </a:p>
        </p:txBody>
      </p:sp>
      <p:sp>
        <p:nvSpPr>
          <p:cNvPr id="9" name="Slide Number Placeholder 8">
            <a:extLst>
              <a:ext uri="{FF2B5EF4-FFF2-40B4-BE49-F238E27FC236}">
                <a16:creationId xmlns:a16="http://schemas.microsoft.com/office/drawing/2014/main" id="{27F37A55-1F5E-497C-9816-B40E26BFD62D}"/>
              </a:ext>
            </a:extLst>
          </p:cNvPr>
          <p:cNvSpPr>
            <a:spLocks noGrp="1"/>
          </p:cNvSpPr>
          <p:nvPr>
            <p:ph type="sldNum" sz="quarter" idx="12"/>
          </p:nvPr>
        </p:nvSpPr>
        <p:spPr/>
        <p:txBody>
          <a:bodyPr/>
          <a:lstStyle/>
          <a:p>
            <a:fld id="{48F63A3B-78C7-47BE-AE5E-E10140E04643}" type="slidenum">
              <a:rPr lang="en-US" smtClean="0"/>
              <a:t>34</a:t>
            </a:fld>
            <a:endParaRPr lang="en-US" dirty="0"/>
          </a:p>
        </p:txBody>
      </p:sp>
      <p:pic>
        <p:nvPicPr>
          <p:cNvPr id="4" name="Picture 3" descr="Chlamydia rates by age line graph showing data from 2010-2020">
            <a:extLst>
              <a:ext uri="{FF2B5EF4-FFF2-40B4-BE49-F238E27FC236}">
                <a16:creationId xmlns:a16="http://schemas.microsoft.com/office/drawing/2014/main" id="{AA9AAF92-7B4E-4734-8373-FA2CE24CC15D}"/>
              </a:ext>
            </a:extLst>
          </p:cNvPr>
          <p:cNvPicPr>
            <a:picLocks noChangeAspect="1"/>
          </p:cNvPicPr>
          <p:nvPr/>
        </p:nvPicPr>
        <p:blipFill>
          <a:blip r:embed="rId3"/>
          <a:stretch>
            <a:fillRect/>
          </a:stretch>
        </p:blipFill>
        <p:spPr>
          <a:xfrm>
            <a:off x="816083" y="1345951"/>
            <a:ext cx="10926737" cy="4978649"/>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900" dirty="0"/>
              <a:t>Age-Specific Chlamydia Rates by Gender</a:t>
            </a:r>
            <a:br>
              <a:rPr lang="en-US" altLang="en-US" sz="2900" dirty="0"/>
            </a:br>
            <a:r>
              <a:rPr lang="en-US" altLang="en-US" sz="2900" dirty="0"/>
              <a:t>  Minnesota, 2020</a:t>
            </a:r>
            <a:endParaRPr lang="en-US" sz="2900" dirty="0"/>
          </a:p>
        </p:txBody>
      </p:sp>
      <p:pic>
        <p:nvPicPr>
          <p:cNvPr id="11" name="Picture 10" descr="Chlamydia rates by gender and age bar chart with highest amount of cases in 15-19 and 20-24 categories">
            <a:extLst>
              <a:ext uri="{FF2B5EF4-FFF2-40B4-BE49-F238E27FC236}">
                <a16:creationId xmlns:a16="http://schemas.microsoft.com/office/drawing/2014/main" id="{AAA8E58D-85C2-4DB9-BF13-8F514AFF9011}"/>
              </a:ext>
            </a:extLst>
          </p:cNvPr>
          <p:cNvPicPr>
            <a:picLocks noChangeAspect="1"/>
          </p:cNvPicPr>
          <p:nvPr/>
        </p:nvPicPr>
        <p:blipFill>
          <a:blip r:embed="rId3"/>
          <a:stretch>
            <a:fillRect/>
          </a:stretch>
        </p:blipFill>
        <p:spPr>
          <a:xfrm>
            <a:off x="1717030" y="1610373"/>
            <a:ext cx="8757940" cy="4714227"/>
          </a:xfrm>
          <a:prstGeom prst="rect">
            <a:avLst/>
          </a:prstGeom>
        </p:spPr>
      </p:pic>
      <p:sp>
        <p:nvSpPr>
          <p:cNvPr id="12" name="Slide Number Placeholder 11">
            <a:extLst>
              <a:ext uri="{FF2B5EF4-FFF2-40B4-BE49-F238E27FC236}">
                <a16:creationId xmlns:a16="http://schemas.microsoft.com/office/drawing/2014/main" id="{A55000EE-063D-4950-877B-832EE9BDA855}"/>
              </a:ext>
            </a:extLst>
          </p:cNvPr>
          <p:cNvSpPr>
            <a:spLocks noGrp="1"/>
          </p:cNvSpPr>
          <p:nvPr>
            <p:ph type="sldNum" sz="quarter" idx="12"/>
          </p:nvPr>
        </p:nvSpPr>
        <p:spPr/>
        <p:txBody>
          <a:bodyPr/>
          <a:lstStyle/>
          <a:p>
            <a:fld id="{48F63A3B-78C7-47BE-AE5E-E10140E04643}" type="slidenum">
              <a:rPr lang="en-US" smtClean="0"/>
              <a:t>35</a:t>
            </a:fld>
            <a:endParaRPr lang="en-US" dirty="0"/>
          </a:p>
        </p:txBody>
      </p:sp>
    </p:spTree>
    <p:extLst>
      <p:ext uri="{BB962C8B-B14F-4D97-AF65-F5344CB8AC3E}">
        <p14:creationId xmlns:p14="http://schemas.microsoft.com/office/powerpoint/2010/main" val="3235083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2900" dirty="0"/>
              <a:t>Chlamydia Rates by Race/Ethnicity </a:t>
            </a:r>
            <a:br>
              <a:rPr lang="en-US" altLang="en-US" sz="2900" dirty="0"/>
            </a:br>
            <a:r>
              <a:rPr lang="en-US" altLang="en-US" sz="2900" dirty="0"/>
              <a:t>Minnesota, 2010-2020 1/2</a:t>
            </a:r>
            <a:endParaRPr lang="en-US" sz="2900" dirty="0"/>
          </a:p>
        </p:txBody>
      </p:sp>
      <p:sp>
        <p:nvSpPr>
          <p:cNvPr id="14" name="Slide Number Placeholder 13">
            <a:extLst>
              <a:ext uri="{FF2B5EF4-FFF2-40B4-BE49-F238E27FC236}">
                <a16:creationId xmlns:a16="http://schemas.microsoft.com/office/drawing/2014/main" id="{5316C7F3-015A-4DDE-A974-6201BF7E8F7A}"/>
              </a:ext>
            </a:extLst>
          </p:cNvPr>
          <p:cNvSpPr>
            <a:spLocks noGrp="1"/>
          </p:cNvSpPr>
          <p:nvPr>
            <p:ph type="sldNum" sz="quarter" idx="12"/>
          </p:nvPr>
        </p:nvSpPr>
        <p:spPr/>
        <p:txBody>
          <a:bodyPr/>
          <a:lstStyle/>
          <a:p>
            <a:fld id="{48F63A3B-78C7-47BE-AE5E-E10140E04643}" type="slidenum">
              <a:rPr lang="en-US" smtClean="0"/>
              <a:t>36</a:t>
            </a:fld>
            <a:endParaRPr lang="en-US" dirty="0"/>
          </a:p>
        </p:txBody>
      </p:sp>
      <p:pic>
        <p:nvPicPr>
          <p:cNvPr id="7" name="Picture 6" descr="Chlamydia rates by race/ethnicity line graph showing 10.5x higher rates among Black, non-Hispanic compared to white, non-hispanic">
            <a:extLst>
              <a:ext uri="{FF2B5EF4-FFF2-40B4-BE49-F238E27FC236}">
                <a16:creationId xmlns:a16="http://schemas.microsoft.com/office/drawing/2014/main" id="{5239CEB8-6EE4-4A2C-A5BA-0E795ABF91AA}"/>
              </a:ext>
            </a:extLst>
          </p:cNvPr>
          <p:cNvPicPr>
            <a:picLocks noChangeAspect="1"/>
          </p:cNvPicPr>
          <p:nvPr/>
        </p:nvPicPr>
        <p:blipFill>
          <a:blip r:embed="rId3"/>
          <a:stretch>
            <a:fillRect/>
          </a:stretch>
        </p:blipFill>
        <p:spPr>
          <a:xfrm>
            <a:off x="0" y="1379405"/>
            <a:ext cx="12087362" cy="4781813"/>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2900" dirty="0">
                <a:solidFill>
                  <a:schemeClr val="bg1"/>
                </a:solidFill>
                <a:latin typeface="+mj-lt"/>
              </a:rPr>
              <a:t>Chlamydia Rates by Race/Ethnicity </a:t>
            </a:r>
            <a:br>
              <a:rPr lang="en-US" altLang="en-US" sz="2900" dirty="0">
                <a:solidFill>
                  <a:schemeClr val="bg1"/>
                </a:solidFill>
                <a:latin typeface="+mj-lt"/>
              </a:rPr>
            </a:br>
            <a:r>
              <a:rPr lang="en-US" altLang="en-US" sz="2900" dirty="0">
                <a:solidFill>
                  <a:schemeClr val="bg1"/>
                </a:solidFill>
                <a:latin typeface="+mj-lt"/>
              </a:rPr>
              <a:t>Minnesota, 2010-2020 2/2</a:t>
            </a:r>
            <a:endParaRPr lang="en-US" altLang="en-US" sz="2900" baseline="30000" dirty="0">
              <a:solidFill>
                <a:schemeClr val="bg1"/>
              </a:solidFill>
              <a:latin typeface="+mj-lt"/>
            </a:endParaRPr>
          </a:p>
        </p:txBody>
      </p:sp>
      <p:sp>
        <p:nvSpPr>
          <p:cNvPr id="2" name="Slide Number Placeholder 1">
            <a:extLst>
              <a:ext uri="{FF2B5EF4-FFF2-40B4-BE49-F238E27FC236}">
                <a16:creationId xmlns:a16="http://schemas.microsoft.com/office/drawing/2014/main" id="{6A2CD076-CCEF-4BCE-A25D-A5B7EA9F0902}"/>
              </a:ext>
            </a:extLst>
          </p:cNvPr>
          <p:cNvSpPr>
            <a:spLocks noGrp="1"/>
          </p:cNvSpPr>
          <p:nvPr>
            <p:ph type="sldNum" sz="quarter" idx="12"/>
          </p:nvPr>
        </p:nvSpPr>
        <p:spPr/>
        <p:txBody>
          <a:bodyPr/>
          <a:lstStyle/>
          <a:p>
            <a:fld id="{48F63A3B-78C7-47BE-AE5E-E10140E04643}" type="slidenum">
              <a:rPr lang="en-US" smtClean="0"/>
              <a:t>37</a:t>
            </a:fld>
            <a:endParaRPr lang="en-US" dirty="0"/>
          </a:p>
        </p:txBody>
      </p:sp>
      <p:pic>
        <p:nvPicPr>
          <p:cNvPr id="4" name="Picture 3" descr="Chlamydia rates by race/ethnicity MN line graph 2010 to 2020">
            <a:extLst>
              <a:ext uri="{FF2B5EF4-FFF2-40B4-BE49-F238E27FC236}">
                <a16:creationId xmlns:a16="http://schemas.microsoft.com/office/drawing/2014/main" id="{DE119C9D-FD3F-45DC-B8A4-CAB3DDBB2CB9}"/>
              </a:ext>
            </a:extLst>
          </p:cNvPr>
          <p:cNvPicPr>
            <a:picLocks noChangeAspect="1"/>
          </p:cNvPicPr>
          <p:nvPr/>
        </p:nvPicPr>
        <p:blipFill>
          <a:blip r:embed="rId3"/>
          <a:stretch>
            <a:fillRect/>
          </a:stretch>
        </p:blipFill>
        <p:spPr>
          <a:xfrm>
            <a:off x="515066" y="1309897"/>
            <a:ext cx="10857067" cy="4920829"/>
          </a:xfrm>
          <a:prstGeom prst="rect">
            <a:avLst/>
          </a:prstGeom>
        </p:spPr>
      </p:pic>
    </p:spTree>
    <p:extLst>
      <p:ext uri="{BB962C8B-B14F-4D97-AF65-F5344CB8AC3E}">
        <p14:creationId xmlns:p14="http://schemas.microsoft.com/office/powerpoint/2010/main" val="381703221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200" dirty="0"/>
              <a:t>Chlamydia and Gonorrhea Among Adolescents and Young Adults</a:t>
            </a:r>
            <a:br>
              <a:rPr lang="en-US" altLang="en-US" sz="3200" dirty="0"/>
            </a:br>
            <a:r>
              <a:rPr lang="en-US" altLang="en-US" sz="3200" dirty="0"/>
              <a:t>(15-24 years of age)</a:t>
            </a:r>
            <a:endParaRPr lang="en-US" sz="3200" dirty="0"/>
          </a:p>
        </p:txBody>
      </p:sp>
      <p:sp>
        <p:nvSpPr>
          <p:cNvPr id="3" name="Slide Number Placeholder 2">
            <a:extLst>
              <a:ext uri="{FF2B5EF4-FFF2-40B4-BE49-F238E27FC236}">
                <a16:creationId xmlns:a16="http://schemas.microsoft.com/office/drawing/2014/main" id="{9AC233DD-CEEA-4B02-A687-83529957675A}"/>
              </a:ext>
            </a:extLst>
          </p:cNvPr>
          <p:cNvSpPr>
            <a:spLocks noGrp="1"/>
          </p:cNvSpPr>
          <p:nvPr>
            <p:ph type="sldNum" sz="quarter" idx="16"/>
          </p:nvPr>
        </p:nvSpPr>
        <p:spPr/>
        <p:txBody>
          <a:bodyPr/>
          <a:lstStyle/>
          <a:p>
            <a:fld id="{48F63A3B-78C7-47BE-AE5E-E10140E04643}" type="slidenum">
              <a:rPr lang="en-US" smtClean="0"/>
              <a:pPr/>
              <a:t>38</a:t>
            </a:fld>
            <a:endParaRPr lang="en-US" dirty="0"/>
          </a:p>
        </p:txBody>
      </p:sp>
    </p:spTree>
    <p:extLst>
      <p:ext uri="{BB962C8B-B14F-4D97-AF65-F5344CB8AC3E}">
        <p14:creationId xmlns:p14="http://schemas.microsoft.com/office/powerpoint/2010/main" val="3895771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Bef>
                <a:spcPct val="50000"/>
              </a:spcBef>
              <a:spcAft>
                <a:spcPct val="0"/>
              </a:spcAft>
              <a:buClrTx/>
              <a:buSzTx/>
              <a:buFontTx/>
              <a:buNone/>
            </a:pPr>
            <a:r>
              <a:rPr lang="en-US" altLang="en-US" sz="2900" dirty="0">
                <a:solidFill>
                  <a:schemeClr val="bg1"/>
                </a:solidFill>
                <a:latin typeface="+mj-lt"/>
              </a:rPr>
              <a:t>Chlamydia Disproportionately Impacts Youth and Young Adults</a:t>
            </a:r>
          </a:p>
        </p:txBody>
      </p:sp>
      <p:pic>
        <p:nvPicPr>
          <p:cNvPr id="5" name="Picture 4" descr="Pie chart comparison of MN population and chlamydia cases in 2020 by age.">
            <a:extLst>
              <a:ext uri="{FF2B5EF4-FFF2-40B4-BE49-F238E27FC236}">
                <a16:creationId xmlns:a16="http://schemas.microsoft.com/office/drawing/2014/main" id="{56059A85-066C-423F-A3D0-4FF2D19CD071}"/>
              </a:ext>
            </a:extLst>
          </p:cNvPr>
          <p:cNvPicPr>
            <a:picLocks noChangeAspect="1"/>
          </p:cNvPicPr>
          <p:nvPr/>
        </p:nvPicPr>
        <p:blipFill>
          <a:blip r:embed="rId3"/>
          <a:stretch>
            <a:fillRect/>
          </a:stretch>
        </p:blipFill>
        <p:spPr>
          <a:xfrm>
            <a:off x="1857829" y="1407546"/>
            <a:ext cx="8796588" cy="4725531"/>
          </a:xfrm>
          <a:prstGeom prst="rect">
            <a:avLst/>
          </a:prstGeom>
        </p:spPr>
      </p:pic>
      <p:sp>
        <p:nvSpPr>
          <p:cNvPr id="2" name="Slide Number Placeholder 1">
            <a:extLst>
              <a:ext uri="{FF2B5EF4-FFF2-40B4-BE49-F238E27FC236}">
                <a16:creationId xmlns:a16="http://schemas.microsoft.com/office/drawing/2014/main" id="{C07C21B4-70DC-48AF-8FB7-BB5A012CA9AD}"/>
              </a:ext>
            </a:extLst>
          </p:cNvPr>
          <p:cNvSpPr>
            <a:spLocks noGrp="1"/>
          </p:cNvSpPr>
          <p:nvPr>
            <p:ph type="sldNum" sz="quarter" idx="12"/>
          </p:nvPr>
        </p:nvSpPr>
        <p:spPr/>
        <p:txBody>
          <a:bodyPr/>
          <a:lstStyle/>
          <a:p>
            <a:fld id="{48F63A3B-78C7-47BE-AE5E-E10140E04643}" type="slidenum">
              <a:rPr lang="en-US" smtClean="0"/>
              <a:t>39</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887200" cy="1216025"/>
          </a:xfrm>
        </p:spPr>
        <p:txBody>
          <a:bodyPr>
            <a:normAutofit/>
          </a:bodyPr>
          <a:lstStyle/>
          <a:p>
            <a:r>
              <a:rPr lang="en-US" dirty="0"/>
              <a:t>Interpreting STD Surveillance Data 1/2</a:t>
            </a:r>
          </a:p>
        </p:txBody>
      </p:sp>
      <p:sp>
        <p:nvSpPr>
          <p:cNvPr id="3" name="Content Placeholder 2"/>
          <p:cNvSpPr>
            <a:spLocks noGrp="1"/>
          </p:cNvSpPr>
          <p:nvPr>
            <p:ph idx="1"/>
          </p:nvPr>
        </p:nvSpPr>
        <p:spPr>
          <a:xfrm>
            <a:off x="1529542" y="1594624"/>
            <a:ext cx="10357658" cy="4582339"/>
          </a:xfrm>
        </p:spPr>
        <p:txBody>
          <a:bodyPr>
            <a:normAutofit fontScale="47500" lnSpcReduction="20000"/>
          </a:bodyPr>
          <a:lstStyle/>
          <a:p>
            <a:r>
              <a:rPr lang="en-US" dirty="0"/>
              <a:t>Factors that impact the completeness and accuracy of STD data include:</a:t>
            </a:r>
          </a:p>
          <a:p>
            <a:pPr lvl="1"/>
            <a:r>
              <a:rPr lang="en-US" dirty="0"/>
              <a:t>Level of STD screening by healthcare providers</a:t>
            </a:r>
          </a:p>
          <a:p>
            <a:pPr lvl="1"/>
            <a:r>
              <a:rPr lang="en-US" dirty="0"/>
              <a:t>Individual test-seeking behavior</a:t>
            </a:r>
          </a:p>
          <a:p>
            <a:pPr lvl="1"/>
            <a:r>
              <a:rPr lang="en-US" dirty="0"/>
              <a:t>Sensitivity of diagnostic tests</a:t>
            </a:r>
          </a:p>
          <a:p>
            <a:pPr lvl="1"/>
            <a:r>
              <a:rPr lang="en-US" dirty="0"/>
              <a:t>Compliance with case reporting</a:t>
            </a:r>
          </a:p>
          <a:p>
            <a:pPr lvl="1"/>
            <a:r>
              <a:rPr lang="en-US" dirty="0"/>
              <a:t>Completeness of case reporting</a:t>
            </a:r>
          </a:p>
          <a:p>
            <a:pPr lvl="1"/>
            <a:r>
              <a:rPr lang="en-US" dirty="0"/>
              <a:t>Timeliness of case reporting</a:t>
            </a:r>
          </a:p>
          <a:p>
            <a:r>
              <a:rPr lang="en-US" dirty="0"/>
              <a:t>Increases and decreases in STD rates can be due to actual changes in disease occurrence and/or changes in one or more of the above factors.</a:t>
            </a:r>
          </a:p>
          <a:p>
            <a:r>
              <a:rPr lang="en-US" dirty="0"/>
              <a:t>COVID-19 stay-at-home orders likely played a role in the number of cases reported/diagnosed this past year.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7F96DF6-A333-4595-AC69-92E7FACB668F}"/>
              </a:ext>
            </a:extLst>
          </p:cNvPr>
          <p:cNvSpPr>
            <a:spLocks noGrp="1"/>
          </p:cNvSpPr>
          <p:nvPr>
            <p:ph type="sldNum" sz="quarter" idx="12"/>
          </p:nvPr>
        </p:nvSpPr>
        <p:spPr>
          <a:xfrm>
            <a:off x="10425426" y="6324600"/>
            <a:ext cx="1462668" cy="365125"/>
          </a:xfrm>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4056158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2900" dirty="0">
                <a:solidFill>
                  <a:schemeClr val="bg1"/>
                </a:solidFill>
                <a:latin typeface="+mj-lt"/>
              </a:rPr>
              <a:t>Gonorrhea Disproportionately Impacts Youth and Young Adults</a:t>
            </a:r>
          </a:p>
        </p:txBody>
      </p:sp>
      <p:pic>
        <p:nvPicPr>
          <p:cNvPr id="8" name="Picture 7" descr="Pie chart comparing MN population to gonorrhea cases in 2020 ">
            <a:extLst>
              <a:ext uri="{FF2B5EF4-FFF2-40B4-BE49-F238E27FC236}">
                <a16:creationId xmlns:a16="http://schemas.microsoft.com/office/drawing/2014/main" id="{50FAC5E5-ABD0-4510-9649-6BFB4DAC620A}"/>
              </a:ext>
            </a:extLst>
          </p:cNvPr>
          <p:cNvPicPr>
            <a:picLocks noChangeAspect="1"/>
          </p:cNvPicPr>
          <p:nvPr/>
        </p:nvPicPr>
        <p:blipFill>
          <a:blip r:embed="rId3"/>
          <a:stretch>
            <a:fillRect/>
          </a:stretch>
        </p:blipFill>
        <p:spPr>
          <a:xfrm>
            <a:off x="1684040" y="1387503"/>
            <a:ext cx="9279206" cy="4765617"/>
          </a:xfrm>
          <a:prstGeom prst="rect">
            <a:avLst/>
          </a:prstGeom>
        </p:spPr>
      </p:pic>
      <p:sp>
        <p:nvSpPr>
          <p:cNvPr id="2" name="Slide Number Placeholder 1">
            <a:extLst>
              <a:ext uri="{FF2B5EF4-FFF2-40B4-BE49-F238E27FC236}">
                <a16:creationId xmlns:a16="http://schemas.microsoft.com/office/drawing/2014/main" id="{3E1388D1-A0BA-4955-859F-C1BA0D204FC2}"/>
              </a:ext>
            </a:extLst>
          </p:cNvPr>
          <p:cNvSpPr>
            <a:spLocks noGrp="1"/>
          </p:cNvSpPr>
          <p:nvPr>
            <p:ph type="sldNum" sz="quarter" idx="12"/>
          </p:nvPr>
        </p:nvSpPr>
        <p:spPr/>
        <p:txBody>
          <a:bodyPr/>
          <a:lstStyle/>
          <a:p>
            <a:fld id="{48F63A3B-78C7-47BE-AE5E-E10140E04643}" type="slidenum">
              <a:rPr lang="en-US" smtClean="0"/>
              <a:t>40</a:t>
            </a:fld>
            <a:endParaRPr 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descr="Chlamydia and Gonorrhea Rates Among Adolescents/Young Adults by gender bar chart. Slight increases in 2020 for GC and slight decreases in 2020 for Chlamydia"/>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dirty="0">
                <a:solidFill>
                  <a:schemeClr val="bg1"/>
                </a:solidFill>
                <a:latin typeface="+mj-lt"/>
              </a:rPr>
              <a:t>Chlamydia and Gonorrhea Rates Among Adolescents &amp; Young Adults</a:t>
            </a:r>
            <a:r>
              <a:rPr lang="en-US" altLang="en-US" baseline="30000" dirty="0">
                <a:solidFill>
                  <a:schemeClr val="bg1"/>
                </a:solidFill>
                <a:latin typeface="+mj-lt"/>
              </a:rPr>
              <a:t>†</a:t>
            </a:r>
            <a:r>
              <a:rPr lang="en-US" altLang="en-US" dirty="0">
                <a:solidFill>
                  <a:schemeClr val="bg1"/>
                </a:solidFill>
                <a:latin typeface="+mj-lt"/>
              </a:rPr>
              <a:t> </a:t>
            </a:r>
            <a:br>
              <a:rPr lang="en-US" altLang="en-US" dirty="0">
                <a:solidFill>
                  <a:schemeClr val="bg1"/>
                </a:solidFill>
                <a:latin typeface="+mj-lt"/>
              </a:rPr>
            </a:br>
            <a:r>
              <a:rPr lang="en-US" altLang="en-US" dirty="0">
                <a:solidFill>
                  <a:schemeClr val="bg1"/>
                </a:solidFill>
                <a:latin typeface="+mj-lt"/>
              </a:rPr>
              <a:t>by Gender in Minnesota, 2010-2020</a:t>
            </a:r>
          </a:p>
        </p:txBody>
      </p:sp>
      <p:pic>
        <p:nvPicPr>
          <p:cNvPr id="2" name="Picture 1" descr="Chlamydia and Gonorrhea rates among adolescents and young adults by gender assigned at birth in MN from 2010 to 2020">
            <a:extLst>
              <a:ext uri="{FF2B5EF4-FFF2-40B4-BE49-F238E27FC236}">
                <a16:creationId xmlns:a16="http://schemas.microsoft.com/office/drawing/2014/main" id="{CE1C842F-7D01-42EA-B7D9-4D883183D434}"/>
              </a:ext>
            </a:extLst>
          </p:cNvPr>
          <p:cNvPicPr>
            <a:picLocks noChangeAspect="1"/>
          </p:cNvPicPr>
          <p:nvPr/>
        </p:nvPicPr>
        <p:blipFill>
          <a:blip r:embed="rId3"/>
          <a:stretch>
            <a:fillRect/>
          </a:stretch>
        </p:blipFill>
        <p:spPr>
          <a:xfrm>
            <a:off x="1523603" y="1311655"/>
            <a:ext cx="9144793" cy="4724809"/>
          </a:xfrm>
          <a:prstGeom prst="rect">
            <a:avLst/>
          </a:prstGeom>
        </p:spPr>
      </p:pic>
      <p:sp>
        <p:nvSpPr>
          <p:cNvPr id="7" name="Slide Number Placeholder 6">
            <a:extLst>
              <a:ext uri="{FF2B5EF4-FFF2-40B4-BE49-F238E27FC236}">
                <a16:creationId xmlns:a16="http://schemas.microsoft.com/office/drawing/2014/main" id="{8B864F17-4B46-4CE8-8C44-8F2522054D9E}"/>
              </a:ext>
            </a:extLst>
          </p:cNvPr>
          <p:cNvSpPr>
            <a:spLocks noGrp="1"/>
          </p:cNvSpPr>
          <p:nvPr>
            <p:ph type="sldNum" sz="quarter" idx="12"/>
          </p:nvPr>
        </p:nvSpPr>
        <p:spPr/>
        <p:txBody>
          <a:bodyPr/>
          <a:lstStyle/>
          <a:p>
            <a:fld id="{48F63A3B-78C7-47BE-AE5E-E10140E04643}" type="slidenum">
              <a:rPr lang="en-US" smtClean="0"/>
              <a:t>41</a:t>
            </a:fld>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dirty="0">
                <a:solidFill>
                  <a:schemeClr val="bg1"/>
                </a:solidFill>
                <a:latin typeface="+mj-lt"/>
              </a:rPr>
              <a:t>Geographic Characteristics of Adolescents and Young Adults</a:t>
            </a:r>
            <a:r>
              <a:rPr lang="en-US" altLang="en-US" baseline="30000" dirty="0"/>
              <a:t> </a:t>
            </a:r>
            <a:r>
              <a:rPr lang="en-US" altLang="en-US" baseline="30000" dirty="0">
                <a:solidFill>
                  <a:schemeClr val="bg1"/>
                </a:solidFill>
              </a:rPr>
              <a:t>†</a:t>
            </a:r>
            <a:r>
              <a:rPr lang="en-US" altLang="en-US" dirty="0">
                <a:solidFill>
                  <a:schemeClr val="bg1"/>
                </a:solidFill>
                <a:latin typeface="+mj-lt"/>
              </a:rPr>
              <a:t> Diagnosed with Chlamydia or Gonorrhea, Minnesota 2020</a:t>
            </a:r>
          </a:p>
        </p:txBody>
      </p:sp>
      <p:pic>
        <p:nvPicPr>
          <p:cNvPr id="6" name="Picture 5" descr="Geographic characteristics of adolescents and young adults diagnosed with Chlamydia or Gonorrhea in MN pie chart 2020">
            <a:extLst>
              <a:ext uri="{FF2B5EF4-FFF2-40B4-BE49-F238E27FC236}">
                <a16:creationId xmlns:a16="http://schemas.microsoft.com/office/drawing/2014/main" id="{1559F99E-0952-494A-A30C-B88DC0C4108B}"/>
              </a:ext>
            </a:extLst>
          </p:cNvPr>
          <p:cNvPicPr>
            <a:picLocks noChangeAspect="1"/>
          </p:cNvPicPr>
          <p:nvPr/>
        </p:nvPicPr>
        <p:blipFill>
          <a:blip r:embed="rId3"/>
          <a:stretch>
            <a:fillRect/>
          </a:stretch>
        </p:blipFill>
        <p:spPr>
          <a:xfrm>
            <a:off x="799361" y="1369677"/>
            <a:ext cx="10593278" cy="4801270"/>
          </a:xfrm>
          <a:prstGeom prst="rect">
            <a:avLst/>
          </a:prstGeom>
        </p:spPr>
      </p:pic>
      <p:sp>
        <p:nvSpPr>
          <p:cNvPr id="7" name="Slide Number Placeholder 6">
            <a:extLst>
              <a:ext uri="{FF2B5EF4-FFF2-40B4-BE49-F238E27FC236}">
                <a16:creationId xmlns:a16="http://schemas.microsoft.com/office/drawing/2014/main" id="{B709EC37-44B8-433C-9FB0-1F333FDE6CDA}"/>
              </a:ext>
            </a:extLst>
          </p:cNvPr>
          <p:cNvSpPr>
            <a:spLocks noGrp="1"/>
          </p:cNvSpPr>
          <p:nvPr>
            <p:ph type="sldNum" sz="quarter" idx="12"/>
          </p:nvPr>
        </p:nvSpPr>
        <p:spPr/>
        <p:txBody>
          <a:bodyPr/>
          <a:lstStyle/>
          <a:p>
            <a:fld id="{48F63A3B-78C7-47BE-AE5E-E10140E04643}" type="slidenum">
              <a:rPr lang="en-US" smtClean="0"/>
              <a:t>42</a:t>
            </a:fld>
            <a:endParaRPr lang="en-US" dirty="0"/>
          </a:p>
        </p:txBody>
      </p:sp>
    </p:spTree>
    <p:extLst>
      <p:ext uri="{BB962C8B-B14F-4D97-AF65-F5344CB8AC3E}">
        <p14:creationId xmlns:p14="http://schemas.microsoft.com/office/powerpoint/2010/main" val="237135945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dirty="0">
                <a:solidFill>
                  <a:schemeClr val="bg1"/>
                </a:solidFill>
                <a:latin typeface="+mj-lt"/>
              </a:rPr>
              <a:t>Chlamydia Cases Among Adolescents and Young Adults</a:t>
            </a:r>
            <a:r>
              <a:rPr lang="en-US" altLang="en-US" baseline="30000" dirty="0">
                <a:solidFill>
                  <a:schemeClr val="bg1"/>
                </a:solidFill>
                <a:latin typeface="+mj-lt"/>
              </a:rPr>
              <a:t>† </a:t>
            </a:r>
            <a:br>
              <a:rPr lang="en-US" altLang="en-US" baseline="30000" dirty="0">
                <a:solidFill>
                  <a:schemeClr val="bg1"/>
                </a:solidFill>
                <a:latin typeface="+mj-lt"/>
              </a:rPr>
            </a:br>
            <a:r>
              <a:rPr lang="en-US" altLang="en-US" dirty="0">
                <a:solidFill>
                  <a:schemeClr val="bg1"/>
                </a:solidFill>
                <a:latin typeface="+mj-lt"/>
              </a:rPr>
              <a:t>by Gender and Race, Minnesota, 2020</a:t>
            </a:r>
          </a:p>
        </p:txBody>
      </p:sp>
      <p:pic>
        <p:nvPicPr>
          <p:cNvPr id="7" name="Picture 6" descr="Chlamydia cases among adolescent/young adults by gender and race pie chart comparison">
            <a:extLst>
              <a:ext uri="{FF2B5EF4-FFF2-40B4-BE49-F238E27FC236}">
                <a16:creationId xmlns:a16="http://schemas.microsoft.com/office/drawing/2014/main" id="{66244EC6-715F-48E7-BE66-9F1C735BB988}"/>
              </a:ext>
            </a:extLst>
          </p:cNvPr>
          <p:cNvPicPr>
            <a:picLocks noChangeAspect="1"/>
          </p:cNvPicPr>
          <p:nvPr/>
        </p:nvPicPr>
        <p:blipFill>
          <a:blip r:embed="rId3"/>
          <a:stretch>
            <a:fillRect/>
          </a:stretch>
        </p:blipFill>
        <p:spPr>
          <a:xfrm>
            <a:off x="1718019" y="1460177"/>
            <a:ext cx="8755961" cy="4864423"/>
          </a:xfrm>
          <a:prstGeom prst="rect">
            <a:avLst/>
          </a:prstGeom>
        </p:spPr>
      </p:pic>
      <p:sp>
        <p:nvSpPr>
          <p:cNvPr id="9" name="Slide Number Placeholder 8">
            <a:extLst>
              <a:ext uri="{FF2B5EF4-FFF2-40B4-BE49-F238E27FC236}">
                <a16:creationId xmlns:a16="http://schemas.microsoft.com/office/drawing/2014/main" id="{758B4F5E-AD45-4497-8FBB-8E521267F649}"/>
              </a:ext>
            </a:extLst>
          </p:cNvPr>
          <p:cNvSpPr>
            <a:spLocks noGrp="1"/>
          </p:cNvSpPr>
          <p:nvPr>
            <p:ph type="sldNum" sz="quarter" idx="12"/>
          </p:nvPr>
        </p:nvSpPr>
        <p:spPr/>
        <p:txBody>
          <a:bodyPr/>
          <a:lstStyle/>
          <a:p>
            <a:fld id="{48F63A3B-78C7-47BE-AE5E-E10140E04643}" type="slidenum">
              <a:rPr lang="en-US" smtClean="0"/>
              <a:t>43</a:t>
            </a:fld>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Autofit/>
          </a:bodyPr>
          <a:lstStyle/>
          <a:p>
            <a:pPr eaLnBrk="1" hangingPunct="1"/>
            <a:r>
              <a:rPr lang="en-US" altLang="en-US" sz="2800" dirty="0"/>
              <a:t>Chlamydia Rate Among Adolescents and </a:t>
            </a:r>
            <a:br>
              <a:rPr lang="en-US" altLang="en-US" sz="2800" dirty="0"/>
            </a:br>
            <a:r>
              <a:rPr lang="en-US" altLang="en-US" sz="2800" dirty="0"/>
              <a:t>Young Adults</a:t>
            </a:r>
            <a:r>
              <a:rPr lang="en-US" altLang="en-US" sz="2800" baseline="30000" dirty="0"/>
              <a:t>†</a:t>
            </a:r>
            <a:r>
              <a:rPr lang="en-US" altLang="en-US" sz="2800" dirty="0"/>
              <a:t> by Race, Minnesota, 2020</a:t>
            </a:r>
          </a:p>
        </p:txBody>
      </p:sp>
      <p:pic>
        <p:nvPicPr>
          <p:cNvPr id="7" name="Picture 6" descr="Chlamydia rate among adolescent/young adult by race bar chart showing highest rates for both gender among Black, non-Hispanic population">
            <a:extLst>
              <a:ext uri="{FF2B5EF4-FFF2-40B4-BE49-F238E27FC236}">
                <a16:creationId xmlns:a16="http://schemas.microsoft.com/office/drawing/2014/main" id="{AC9EC140-29CD-45BF-9A69-2CA2DCE2F3B9}"/>
              </a:ext>
            </a:extLst>
          </p:cNvPr>
          <p:cNvPicPr>
            <a:picLocks noChangeAspect="1"/>
          </p:cNvPicPr>
          <p:nvPr/>
        </p:nvPicPr>
        <p:blipFill>
          <a:blip r:embed="rId3"/>
          <a:stretch>
            <a:fillRect/>
          </a:stretch>
        </p:blipFill>
        <p:spPr>
          <a:xfrm>
            <a:off x="1161037" y="1632769"/>
            <a:ext cx="9583487" cy="4429743"/>
          </a:xfrm>
          <a:prstGeom prst="rect">
            <a:avLst/>
          </a:prstGeom>
        </p:spPr>
      </p:pic>
      <p:sp>
        <p:nvSpPr>
          <p:cNvPr id="8" name="Slide Number Placeholder 7">
            <a:extLst>
              <a:ext uri="{FF2B5EF4-FFF2-40B4-BE49-F238E27FC236}">
                <a16:creationId xmlns:a16="http://schemas.microsoft.com/office/drawing/2014/main" id="{FE00A815-A0EC-485A-AE0C-19144BB946D0}"/>
              </a:ext>
            </a:extLst>
          </p:cNvPr>
          <p:cNvSpPr>
            <a:spLocks noGrp="1"/>
          </p:cNvSpPr>
          <p:nvPr>
            <p:ph type="sldNum" sz="quarter" idx="12"/>
          </p:nvPr>
        </p:nvSpPr>
        <p:spPr/>
        <p:txBody>
          <a:bodyPr/>
          <a:lstStyle/>
          <a:p>
            <a:fld id="{48F63A3B-78C7-47BE-AE5E-E10140E04643}" type="slidenum">
              <a:rPr lang="en-US" smtClean="0"/>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dirty="0">
                <a:solidFill>
                  <a:schemeClr val="bg1"/>
                </a:solidFill>
                <a:latin typeface="+mj-lt"/>
              </a:rPr>
              <a:t>Gonorrhea Cases Among Adolescents and Young Adults</a:t>
            </a:r>
            <a:r>
              <a:rPr lang="en-US" altLang="en-US" baseline="30000" dirty="0">
                <a:solidFill>
                  <a:schemeClr val="bg1"/>
                </a:solidFill>
                <a:latin typeface="+mj-lt"/>
              </a:rPr>
              <a:t>† </a:t>
            </a:r>
            <a:br>
              <a:rPr lang="en-US" altLang="en-US" baseline="30000" dirty="0">
                <a:solidFill>
                  <a:schemeClr val="bg1"/>
                </a:solidFill>
                <a:latin typeface="+mj-lt"/>
              </a:rPr>
            </a:br>
            <a:r>
              <a:rPr lang="en-US" altLang="en-US" dirty="0">
                <a:solidFill>
                  <a:schemeClr val="bg1"/>
                </a:solidFill>
                <a:latin typeface="+mj-lt"/>
              </a:rPr>
              <a:t>by Gender and Race, 2020</a:t>
            </a:r>
          </a:p>
        </p:txBody>
      </p:sp>
      <p:pic>
        <p:nvPicPr>
          <p:cNvPr id="5" name="Picture 4" descr="Pie chart comparisons of gonorrhea cases among adolescent/young adults by gender and race">
            <a:extLst>
              <a:ext uri="{FF2B5EF4-FFF2-40B4-BE49-F238E27FC236}">
                <a16:creationId xmlns:a16="http://schemas.microsoft.com/office/drawing/2014/main" id="{DED68ED2-0B6F-46D1-B265-1CBFD49398CA}"/>
              </a:ext>
            </a:extLst>
          </p:cNvPr>
          <p:cNvPicPr>
            <a:picLocks noChangeAspect="1"/>
          </p:cNvPicPr>
          <p:nvPr/>
        </p:nvPicPr>
        <p:blipFill>
          <a:blip r:embed="rId3"/>
          <a:stretch>
            <a:fillRect/>
          </a:stretch>
        </p:blipFill>
        <p:spPr>
          <a:xfrm>
            <a:off x="2308993" y="1704330"/>
            <a:ext cx="8116433" cy="4620270"/>
          </a:xfrm>
          <a:prstGeom prst="rect">
            <a:avLst/>
          </a:prstGeom>
        </p:spPr>
      </p:pic>
      <p:sp>
        <p:nvSpPr>
          <p:cNvPr id="6" name="Slide Number Placeholder 5">
            <a:extLst>
              <a:ext uri="{FF2B5EF4-FFF2-40B4-BE49-F238E27FC236}">
                <a16:creationId xmlns:a16="http://schemas.microsoft.com/office/drawing/2014/main" id="{9B2FD69C-532F-4940-A3AF-26CADEF97F2E}"/>
              </a:ext>
            </a:extLst>
          </p:cNvPr>
          <p:cNvSpPr>
            <a:spLocks noGrp="1"/>
          </p:cNvSpPr>
          <p:nvPr>
            <p:ph type="sldNum" sz="quarter" idx="12"/>
          </p:nvPr>
        </p:nvSpPr>
        <p:spPr/>
        <p:txBody>
          <a:bodyPr/>
          <a:lstStyle/>
          <a:p>
            <a:fld id="{48F63A3B-78C7-47BE-AE5E-E10140E04643}" type="slidenum">
              <a:rPr lang="en-US" smtClean="0"/>
              <a:t>45</a:t>
            </a:fld>
            <a:endParaRPr 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noAutofit/>
          </a:bodyPr>
          <a:lstStyle/>
          <a:p>
            <a:pPr eaLnBrk="1" hangingPunct="1"/>
            <a:r>
              <a:rPr lang="en-US" altLang="en-US" sz="2800" dirty="0"/>
              <a:t>Gonorrhea Rate Among Adolescents and Young Adults</a:t>
            </a:r>
            <a:r>
              <a:rPr lang="en-US" altLang="en-US" sz="2800" baseline="30000" dirty="0"/>
              <a:t>†</a:t>
            </a:r>
            <a:r>
              <a:rPr lang="en-US" altLang="en-US" sz="2800" dirty="0"/>
              <a:t> by Race, Minnesota, 2020</a:t>
            </a:r>
          </a:p>
        </p:txBody>
      </p:sp>
      <p:pic>
        <p:nvPicPr>
          <p:cNvPr id="7" name="Picture 6" descr="Gonorrhea rate adolescent/young adult by race chart showing largest among Black, non-Hispanic identified people">
            <a:extLst>
              <a:ext uri="{FF2B5EF4-FFF2-40B4-BE49-F238E27FC236}">
                <a16:creationId xmlns:a16="http://schemas.microsoft.com/office/drawing/2014/main" id="{6F6FE9C7-E156-407B-B7C3-097055154F0B}"/>
              </a:ext>
            </a:extLst>
          </p:cNvPr>
          <p:cNvPicPr>
            <a:picLocks noChangeAspect="1"/>
          </p:cNvPicPr>
          <p:nvPr/>
        </p:nvPicPr>
        <p:blipFill>
          <a:blip r:embed="rId3"/>
          <a:stretch>
            <a:fillRect/>
          </a:stretch>
        </p:blipFill>
        <p:spPr>
          <a:xfrm>
            <a:off x="1220884" y="1491175"/>
            <a:ext cx="10032574" cy="4522145"/>
          </a:xfrm>
          <a:prstGeom prst="rect">
            <a:avLst/>
          </a:prstGeom>
        </p:spPr>
      </p:pic>
      <p:sp>
        <p:nvSpPr>
          <p:cNvPr id="8" name="Slide Number Placeholder 7">
            <a:extLst>
              <a:ext uri="{FF2B5EF4-FFF2-40B4-BE49-F238E27FC236}">
                <a16:creationId xmlns:a16="http://schemas.microsoft.com/office/drawing/2014/main" id="{8D42709B-3E83-402E-8E48-C5DA33018FE6}"/>
              </a:ext>
            </a:extLst>
          </p:cNvPr>
          <p:cNvSpPr>
            <a:spLocks noGrp="1"/>
          </p:cNvSpPr>
          <p:nvPr>
            <p:ph type="sldNum" sz="quarter" idx="12"/>
          </p:nvPr>
        </p:nvSpPr>
        <p:spPr/>
        <p:txBody>
          <a:bodyPr/>
          <a:lstStyle/>
          <a:p>
            <a:fld id="{48F63A3B-78C7-47BE-AE5E-E10140E04643}" type="slidenum">
              <a:rPr lang="en-US" smtClean="0"/>
              <a:t>46</a:t>
            </a:fld>
            <a:endParaRPr lang="en-US" dirty="0"/>
          </a:p>
        </p:txBody>
      </p:sp>
    </p:spTree>
    <p:extLst>
      <p:ext uri="{BB962C8B-B14F-4D97-AF65-F5344CB8AC3E}">
        <p14:creationId xmlns:p14="http://schemas.microsoft.com/office/powerpoint/2010/main" val="2754852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FF6C-BB38-4986-8D14-7B0C1533CAF3}"/>
              </a:ext>
            </a:extLst>
          </p:cNvPr>
          <p:cNvSpPr>
            <a:spLocks noGrp="1"/>
          </p:cNvSpPr>
          <p:nvPr>
            <p:ph type="title"/>
          </p:nvPr>
        </p:nvSpPr>
        <p:spPr>
          <a:xfrm>
            <a:off x="0" y="-1"/>
            <a:ext cx="11887200" cy="1216025"/>
          </a:xfrm>
        </p:spPr>
        <p:txBody>
          <a:bodyPr>
            <a:normAutofit/>
          </a:bodyPr>
          <a:lstStyle/>
          <a:p>
            <a:r>
              <a:rPr lang="en-US" dirty="0"/>
              <a:t>Burden of STDs on Young Women and people of Color</a:t>
            </a:r>
          </a:p>
        </p:txBody>
      </p:sp>
      <p:sp>
        <p:nvSpPr>
          <p:cNvPr id="4" name="Slide Number Placeholder 3">
            <a:extLst>
              <a:ext uri="{FF2B5EF4-FFF2-40B4-BE49-F238E27FC236}">
                <a16:creationId xmlns:a16="http://schemas.microsoft.com/office/drawing/2014/main" id="{7DA4BF4D-2881-470A-8E65-9CCF15A0240B}"/>
              </a:ext>
            </a:extLst>
          </p:cNvPr>
          <p:cNvSpPr>
            <a:spLocks noGrp="1"/>
          </p:cNvSpPr>
          <p:nvPr>
            <p:ph type="sldNum" sz="quarter" idx="12"/>
          </p:nvPr>
        </p:nvSpPr>
        <p:spPr>
          <a:xfrm>
            <a:off x="10425426" y="6324600"/>
            <a:ext cx="1462668" cy="365125"/>
          </a:xfrm>
        </p:spPr>
        <p:txBody>
          <a:bodyPr/>
          <a:lstStyle/>
          <a:p>
            <a:fld id="{48F63A3B-78C7-47BE-AE5E-E10140E04643}" type="slidenum">
              <a:rPr lang="en-US" smtClean="0"/>
              <a:pPr/>
              <a:t>47</a:t>
            </a:fld>
            <a:endParaRPr lang="en-US" dirty="0"/>
          </a:p>
        </p:txBody>
      </p:sp>
      <p:sp>
        <p:nvSpPr>
          <p:cNvPr id="3" name="Content Placeholder 2">
            <a:extLst>
              <a:ext uri="{FF2B5EF4-FFF2-40B4-BE49-F238E27FC236}">
                <a16:creationId xmlns:a16="http://schemas.microsoft.com/office/drawing/2014/main" id="{79D8E74B-9908-422F-A886-861EFC91E02D}"/>
              </a:ext>
            </a:extLst>
          </p:cNvPr>
          <p:cNvSpPr>
            <a:spLocks noGrp="1"/>
          </p:cNvSpPr>
          <p:nvPr>
            <p:ph idx="1"/>
          </p:nvPr>
        </p:nvSpPr>
        <p:spPr>
          <a:xfrm>
            <a:off x="1107848" y="1741487"/>
            <a:ext cx="10358437" cy="4583113"/>
          </a:xfrm>
        </p:spPr>
        <p:txBody>
          <a:bodyPr>
            <a:normAutofit fontScale="47500" lnSpcReduction="20000"/>
          </a:bodyPr>
          <a:lstStyle/>
          <a:p>
            <a:r>
              <a:rPr lang="en-US" dirty="0"/>
              <a:t>Women, and particularly women of color, disproportionately bear the long-term consequences of STDs.</a:t>
            </a:r>
          </a:p>
          <a:p>
            <a:pPr lvl="1"/>
            <a:r>
              <a:rPr lang="en-US" altLang="en-US" dirty="0"/>
              <a:t>69% of chlamydia or gonorrhea cases diagnosed among adolescents and young adults were females.</a:t>
            </a:r>
          </a:p>
          <a:p>
            <a:pPr lvl="1"/>
            <a:r>
              <a:rPr lang="en-US" dirty="0"/>
              <a:t>26% of all </a:t>
            </a:r>
            <a:r>
              <a:rPr lang="en-US" altLang="en-US" dirty="0"/>
              <a:t>chlamydia or gonorrhea cases diagnosed among adolescents and young adults were in the Black, non-Hispanic females.</a:t>
            </a:r>
            <a:endParaRPr lang="en-US" dirty="0"/>
          </a:p>
          <a:p>
            <a:r>
              <a:rPr lang="en-US" dirty="0"/>
              <a:t>Women are biologically more prone to contracting an STD, but less likely to have symptoms. Untreated STDs can have serious consequences on their health and future reproductive ability.</a:t>
            </a:r>
          </a:p>
          <a:p>
            <a:pPr lvl="1"/>
            <a:r>
              <a:rPr lang="en-US" dirty="0"/>
              <a:t>Untreated STDs in women can lead to pelvic inflammatory disease, infertility and ectopic pregnancy.</a:t>
            </a:r>
          </a:p>
          <a:p>
            <a:pPr lvl="1"/>
            <a:r>
              <a:rPr lang="en-US" dirty="0"/>
              <a:t>Women are at risk of passing a STDs to their newborn, causing premature delivery, infant pneumonia and blindness.</a:t>
            </a:r>
          </a:p>
          <a:p>
            <a:pPr lvl="1"/>
            <a:r>
              <a:rPr lang="en-US" dirty="0"/>
              <a:t>Importance of annual preventive and prenatal screening</a:t>
            </a:r>
          </a:p>
          <a:p>
            <a:pPr lvl="1"/>
            <a:endParaRPr lang="en-US" dirty="0"/>
          </a:p>
        </p:txBody>
      </p:sp>
    </p:spTree>
    <p:extLst>
      <p:ext uri="{BB962C8B-B14F-4D97-AF65-F5344CB8AC3E}">
        <p14:creationId xmlns:p14="http://schemas.microsoft.com/office/powerpoint/2010/main" val="2227771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Autofit/>
          </a:bodyPr>
          <a:lstStyle/>
          <a:p>
            <a:pPr eaLnBrk="1" hangingPunct="1"/>
            <a:r>
              <a:rPr lang="en-US" altLang="en-US" sz="2800" dirty="0"/>
              <a:t>Summary Characteristics of Adolescents &amp; Young Adults</a:t>
            </a:r>
            <a:r>
              <a:rPr lang="en-US" altLang="en-US" sz="2800" baseline="30000" dirty="0"/>
              <a:t>†</a:t>
            </a:r>
            <a:r>
              <a:rPr lang="en-US" altLang="en-US" sz="2800" dirty="0"/>
              <a:t> </a:t>
            </a:r>
            <a:br>
              <a:rPr lang="en-US" altLang="en-US" sz="2800" dirty="0"/>
            </a:br>
            <a:r>
              <a:rPr lang="en-US" altLang="en-US" sz="2800" dirty="0"/>
              <a:t>Diagnosed With Chlamydia or Gonorrhea in 2020</a:t>
            </a:r>
          </a:p>
        </p:txBody>
      </p:sp>
      <p:pic>
        <p:nvPicPr>
          <p:cNvPr id="5" name="Picture 4" descr="Summary chart of characteristics of adolescents and young adults diagnosed with Chlamydia or gonorrhea in 2020 ">
            <a:extLst>
              <a:ext uri="{FF2B5EF4-FFF2-40B4-BE49-F238E27FC236}">
                <a16:creationId xmlns:a16="http://schemas.microsoft.com/office/drawing/2014/main" id="{39E9B3F8-4392-441C-8B1A-D06DB97FCFA6}"/>
              </a:ext>
            </a:extLst>
          </p:cNvPr>
          <p:cNvPicPr>
            <a:picLocks noChangeAspect="1"/>
          </p:cNvPicPr>
          <p:nvPr/>
        </p:nvPicPr>
        <p:blipFill>
          <a:blip r:embed="rId3"/>
          <a:stretch>
            <a:fillRect/>
          </a:stretch>
        </p:blipFill>
        <p:spPr>
          <a:xfrm>
            <a:off x="2224626" y="1329856"/>
            <a:ext cx="8297053" cy="4994744"/>
          </a:xfrm>
          <a:prstGeom prst="rect">
            <a:avLst/>
          </a:prstGeom>
        </p:spPr>
      </p:pic>
      <p:sp>
        <p:nvSpPr>
          <p:cNvPr id="2" name="Slide Number Placeholder 1">
            <a:extLst>
              <a:ext uri="{FF2B5EF4-FFF2-40B4-BE49-F238E27FC236}">
                <a16:creationId xmlns:a16="http://schemas.microsoft.com/office/drawing/2014/main" id="{C2A990B1-9FC5-4E41-90A6-EC6F97AB94E7}"/>
              </a:ext>
            </a:extLst>
          </p:cNvPr>
          <p:cNvSpPr>
            <a:spLocks noGrp="1"/>
          </p:cNvSpPr>
          <p:nvPr>
            <p:ph type="sldNum" sz="quarter" idx="12"/>
          </p:nvPr>
        </p:nvSpPr>
        <p:spPr/>
        <p:txBody>
          <a:bodyPr/>
          <a:lstStyle/>
          <a:p>
            <a:fld id="{48F63A3B-78C7-47BE-AE5E-E10140E04643}" type="slidenum">
              <a:rPr lang="en-US" smtClean="0"/>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000" dirty="0"/>
              <a:t>Topic of Interest: Syphilis Among </a:t>
            </a:r>
            <a:br>
              <a:rPr lang="en-US" altLang="en-US" sz="3000" dirty="0"/>
            </a:br>
            <a:r>
              <a:rPr lang="en-US" altLang="en-US" sz="3000" dirty="0"/>
              <a:t>Females and Congenital Syphilis in Minnesota</a:t>
            </a:r>
            <a:endParaRPr lang="en-US" sz="3000" dirty="0"/>
          </a:p>
        </p:txBody>
      </p:sp>
      <p:sp>
        <p:nvSpPr>
          <p:cNvPr id="4" name="Slide Number Placeholder 3">
            <a:extLst>
              <a:ext uri="{FF2B5EF4-FFF2-40B4-BE49-F238E27FC236}">
                <a16:creationId xmlns:a16="http://schemas.microsoft.com/office/drawing/2014/main" id="{C425B280-6061-4A77-AA73-8FBBF24A51CD}"/>
              </a:ext>
            </a:extLst>
          </p:cNvPr>
          <p:cNvSpPr>
            <a:spLocks noGrp="1"/>
          </p:cNvSpPr>
          <p:nvPr>
            <p:ph type="sldNum" sz="quarter" idx="16"/>
          </p:nvPr>
        </p:nvSpPr>
        <p:spPr/>
        <p:txBody>
          <a:bodyPr/>
          <a:lstStyle/>
          <a:p>
            <a:fld id="{48F63A3B-78C7-47BE-AE5E-E10140E04643}" type="slidenum">
              <a:rPr lang="en-US" smtClean="0"/>
              <a:pPr/>
              <a:t>49</a:t>
            </a:fld>
            <a:endParaRPr lang="en-US" dirty="0"/>
          </a:p>
        </p:txBody>
      </p:sp>
    </p:spTree>
    <p:extLst>
      <p:ext uri="{BB962C8B-B14F-4D97-AF65-F5344CB8AC3E}">
        <p14:creationId xmlns:p14="http://schemas.microsoft.com/office/powerpoint/2010/main" val="266481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pPr eaLnBrk="1" hangingPunct="1"/>
            <a:r>
              <a:rPr lang="en-US" altLang="en-US"/>
              <a:t>Interpreting STD Surveillance Data 2/2</a:t>
            </a:r>
            <a:endParaRPr lang="en-US" altLang="en-US" dirty="0"/>
          </a:p>
        </p:txBody>
      </p:sp>
      <p:sp>
        <p:nvSpPr>
          <p:cNvPr id="7172" name="Rectangle 3"/>
          <p:cNvSpPr>
            <a:spLocks noGrp="1" noChangeArrowheads="1"/>
          </p:cNvSpPr>
          <p:nvPr>
            <p:ph idx="1"/>
          </p:nvPr>
        </p:nvSpPr>
        <p:spPr>
          <a:xfrm>
            <a:off x="1529542" y="1426349"/>
            <a:ext cx="10357658" cy="5263376"/>
          </a:xfrm>
          <a:prstGeom prst="rect">
            <a:avLst/>
          </a:prstGeom>
        </p:spPr>
        <p:txBody>
          <a:bodyPr>
            <a:noAutofit/>
          </a:bodyPr>
          <a:lstStyle/>
          <a:p>
            <a:pPr eaLnBrk="1" hangingPunct="1">
              <a:spcBef>
                <a:spcPts val="600"/>
              </a:spcBef>
              <a:spcAft>
                <a:spcPts val="600"/>
              </a:spcAft>
              <a:defRPr/>
            </a:pPr>
            <a:r>
              <a:rPr lang="en-US" altLang="en-US" sz="2000" dirty="0"/>
              <a:t>The surveillance system only includes cases with a positive laboratory test. Cases diagnosed solely on symptoms are not counted.</a:t>
            </a:r>
          </a:p>
          <a:p>
            <a:pPr eaLnBrk="1" hangingPunct="1">
              <a:spcBef>
                <a:spcPts val="600"/>
              </a:spcBef>
              <a:spcAft>
                <a:spcPts val="600"/>
              </a:spcAft>
              <a:defRPr/>
            </a:pPr>
            <a:r>
              <a:rPr lang="en-US" altLang="en-US" sz="2000" dirty="0"/>
              <a:t>Since 2012, we have included cases that had only a lab report and no corresponding case report form.  This has increased the number of unknowns in some variables. </a:t>
            </a:r>
          </a:p>
          <a:p>
            <a:pPr eaLnBrk="1" hangingPunct="1">
              <a:spcBef>
                <a:spcPts val="600"/>
              </a:spcBef>
              <a:spcAft>
                <a:spcPts val="600"/>
              </a:spcAft>
              <a:defRPr/>
            </a:pPr>
            <a:r>
              <a:rPr lang="en-US" altLang="en-US" sz="2000" dirty="0"/>
              <a:t>In 2020, the COVID-19 response accelerated the use of laboratory reporting by facilities, again increasing the number of unknown variables.</a:t>
            </a:r>
          </a:p>
          <a:p>
            <a:pPr eaLnBrk="1" hangingPunct="1">
              <a:spcBef>
                <a:spcPts val="600"/>
              </a:spcBef>
              <a:spcAft>
                <a:spcPts val="600"/>
              </a:spcAft>
              <a:defRPr/>
            </a:pPr>
            <a:r>
              <a:rPr lang="en-US" altLang="en-US" sz="2000" dirty="0"/>
              <a:t>In 2018, in order to be consistent with CDC, we categorized all White, Hispanic and Black, Hispanic cases as Hispanic. That means the race categories now reflect only White, Non-Hispanic and Black, Non-Hispanic cases.</a:t>
            </a:r>
          </a:p>
          <a:p>
            <a:pPr eaLnBrk="1" hangingPunct="1">
              <a:spcBef>
                <a:spcPts val="600"/>
              </a:spcBef>
              <a:spcAft>
                <a:spcPts val="600"/>
              </a:spcAft>
              <a:defRPr/>
            </a:pPr>
            <a:r>
              <a:rPr lang="en-US" altLang="en-US" sz="2000" dirty="0"/>
              <a:t>Surveillance data represent cases of infection, not individuals. A person with multiple infections in a given year will be counted more than once.</a:t>
            </a:r>
          </a:p>
          <a:p>
            <a:pPr eaLnBrk="1" hangingPunct="1">
              <a:spcBef>
                <a:spcPts val="600"/>
              </a:spcBef>
              <a:spcAft>
                <a:spcPts val="600"/>
              </a:spcAft>
              <a:defRPr/>
            </a:pPr>
            <a:r>
              <a:rPr lang="en-US" altLang="en-US" sz="2000" dirty="0"/>
              <a:t>Caution is warranted when interpreting changes in STD numbers that can seem disproportionately large when the number of cases is small.</a:t>
            </a:r>
          </a:p>
        </p:txBody>
      </p:sp>
      <p:sp>
        <p:nvSpPr>
          <p:cNvPr id="2" name="Slide Number Placeholder 1">
            <a:extLst>
              <a:ext uri="{FF2B5EF4-FFF2-40B4-BE49-F238E27FC236}">
                <a16:creationId xmlns:a16="http://schemas.microsoft.com/office/drawing/2014/main" id="{B6C08A68-0553-4069-A009-5288E57C2DBC}"/>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a:t>Female Early Syphilis Cases</a:t>
            </a:r>
            <a:br>
              <a:rPr lang="en-US" sz="2900" dirty="0"/>
            </a:br>
            <a:r>
              <a:rPr lang="en-US" sz="2900" dirty="0"/>
              <a:t>Minnesota, 2020</a:t>
            </a:r>
          </a:p>
        </p:txBody>
      </p:sp>
      <p:pic>
        <p:nvPicPr>
          <p:cNvPr id="11" name="Picture 10" descr="Female early syphilis cases in MN showing slight reduction from 173 in 2019 to 163 in 2020">
            <a:extLst>
              <a:ext uri="{FF2B5EF4-FFF2-40B4-BE49-F238E27FC236}">
                <a16:creationId xmlns:a16="http://schemas.microsoft.com/office/drawing/2014/main" id="{A32B46BB-CE85-4220-BFEF-D6AF477CDC26}"/>
              </a:ext>
            </a:extLst>
          </p:cNvPr>
          <p:cNvPicPr>
            <a:picLocks noChangeAspect="1"/>
          </p:cNvPicPr>
          <p:nvPr/>
        </p:nvPicPr>
        <p:blipFill>
          <a:blip r:embed="rId3"/>
          <a:stretch>
            <a:fillRect/>
          </a:stretch>
        </p:blipFill>
        <p:spPr>
          <a:xfrm>
            <a:off x="795115" y="1488407"/>
            <a:ext cx="10601769" cy="4563809"/>
          </a:xfrm>
          <a:prstGeom prst="rect">
            <a:avLst/>
          </a:prstGeom>
        </p:spPr>
      </p:pic>
      <p:sp>
        <p:nvSpPr>
          <p:cNvPr id="12" name="Slide Number Placeholder 11">
            <a:extLst>
              <a:ext uri="{FF2B5EF4-FFF2-40B4-BE49-F238E27FC236}">
                <a16:creationId xmlns:a16="http://schemas.microsoft.com/office/drawing/2014/main" id="{3F231371-C867-494B-B988-0630FBB31D06}"/>
              </a:ext>
            </a:extLst>
          </p:cNvPr>
          <p:cNvSpPr>
            <a:spLocks noGrp="1"/>
          </p:cNvSpPr>
          <p:nvPr>
            <p:ph type="sldNum" sz="quarter" idx="12"/>
          </p:nvPr>
        </p:nvSpPr>
        <p:spPr/>
        <p:txBody>
          <a:bodyPr/>
          <a:lstStyle/>
          <a:p>
            <a:fld id="{48F63A3B-78C7-47BE-AE5E-E10140E04643}" type="slidenum">
              <a:rPr lang="en-US" smtClean="0"/>
              <a:t>50</a:t>
            </a:fld>
            <a:endParaRPr lang="en-US" dirty="0"/>
          </a:p>
        </p:txBody>
      </p:sp>
    </p:spTree>
    <p:extLst>
      <p:ext uri="{BB962C8B-B14F-4D97-AF65-F5344CB8AC3E}">
        <p14:creationId xmlns:p14="http://schemas.microsoft.com/office/powerpoint/2010/main" val="182640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3200" dirty="0">
                <a:solidFill>
                  <a:schemeClr val="bg1"/>
                </a:solidFill>
                <a:latin typeface="+mj-lt"/>
              </a:rPr>
              <a:t>Early Syphilis Infections in Females by Residence at Diagnosis</a:t>
            </a:r>
            <a:br>
              <a:rPr lang="en-US" altLang="en-US" sz="3200" dirty="0">
                <a:solidFill>
                  <a:schemeClr val="bg1"/>
                </a:solidFill>
                <a:latin typeface="+mj-lt"/>
              </a:rPr>
            </a:br>
            <a:r>
              <a:rPr lang="en-US" altLang="en-US" sz="3200" dirty="0">
                <a:solidFill>
                  <a:schemeClr val="bg1"/>
                </a:solidFill>
                <a:latin typeface="+mj-lt"/>
              </a:rPr>
              <a:t>Minnesota, 2020</a:t>
            </a:r>
          </a:p>
        </p:txBody>
      </p:sp>
      <p:pic>
        <p:nvPicPr>
          <p:cNvPr id="5" name="Picture 4" descr="ES in females by residence with 55% occurring in greater MN">
            <a:extLst>
              <a:ext uri="{FF2B5EF4-FFF2-40B4-BE49-F238E27FC236}">
                <a16:creationId xmlns:a16="http://schemas.microsoft.com/office/drawing/2014/main" id="{577D1592-4721-4F5D-B47F-4F69CD9A2C9A}"/>
              </a:ext>
            </a:extLst>
          </p:cNvPr>
          <p:cNvPicPr>
            <a:picLocks noChangeAspect="1"/>
          </p:cNvPicPr>
          <p:nvPr/>
        </p:nvPicPr>
        <p:blipFill>
          <a:blip r:embed="rId3"/>
          <a:stretch>
            <a:fillRect/>
          </a:stretch>
        </p:blipFill>
        <p:spPr>
          <a:xfrm>
            <a:off x="2072468" y="1362805"/>
            <a:ext cx="8260423" cy="4815013"/>
          </a:xfrm>
          <a:prstGeom prst="rect">
            <a:avLst/>
          </a:prstGeom>
        </p:spPr>
      </p:pic>
      <p:sp>
        <p:nvSpPr>
          <p:cNvPr id="7" name="Slide Number Placeholder 6">
            <a:extLst>
              <a:ext uri="{FF2B5EF4-FFF2-40B4-BE49-F238E27FC236}">
                <a16:creationId xmlns:a16="http://schemas.microsoft.com/office/drawing/2014/main" id="{3E313DFD-3DCD-432E-BCE9-27A048996416}"/>
              </a:ext>
            </a:extLst>
          </p:cNvPr>
          <p:cNvSpPr>
            <a:spLocks noGrp="1"/>
          </p:cNvSpPr>
          <p:nvPr>
            <p:ph type="sldNum" sz="quarter" idx="12"/>
          </p:nvPr>
        </p:nvSpPr>
        <p:spPr/>
        <p:txBody>
          <a:bodyPr/>
          <a:lstStyle/>
          <a:p>
            <a:fld id="{48F63A3B-78C7-47BE-AE5E-E10140E04643}" type="slidenum">
              <a:rPr lang="en-US" smtClean="0"/>
              <a:t>51</a:t>
            </a:fld>
            <a:endParaRPr lang="en-US" dirty="0"/>
          </a:p>
        </p:txBody>
      </p:sp>
    </p:spTree>
    <p:extLst>
      <p:ext uri="{BB962C8B-B14F-4D97-AF65-F5344CB8AC3E}">
        <p14:creationId xmlns:p14="http://schemas.microsoft.com/office/powerpoint/2010/main" val="406308658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2900" dirty="0">
                <a:solidFill>
                  <a:schemeClr val="bg1"/>
                </a:solidFill>
                <a:latin typeface="+mj-lt"/>
              </a:rPr>
              <a:t>Early Syphilis Cases in Females by Race/Ethnicity </a:t>
            </a:r>
            <a:br>
              <a:rPr lang="en-US" altLang="en-US" sz="2900" dirty="0">
                <a:solidFill>
                  <a:schemeClr val="bg1"/>
                </a:solidFill>
                <a:latin typeface="+mj-lt"/>
              </a:rPr>
            </a:br>
            <a:r>
              <a:rPr lang="en-US" altLang="en-US" sz="2900" dirty="0">
                <a:solidFill>
                  <a:schemeClr val="bg1"/>
                </a:solidFill>
                <a:latin typeface="+mj-lt"/>
              </a:rPr>
              <a:t>Minnesota, 2020</a:t>
            </a:r>
          </a:p>
        </p:txBody>
      </p:sp>
      <p:pic>
        <p:nvPicPr>
          <p:cNvPr id="5" name="Picture 4" descr="ES cases in females by race with largest pie chart pieces from AI community 40% and white, non-Hispanic 39%">
            <a:extLst>
              <a:ext uri="{FF2B5EF4-FFF2-40B4-BE49-F238E27FC236}">
                <a16:creationId xmlns:a16="http://schemas.microsoft.com/office/drawing/2014/main" id="{49E077CA-2872-4593-A536-D13FE9823786}"/>
              </a:ext>
            </a:extLst>
          </p:cNvPr>
          <p:cNvPicPr>
            <a:picLocks noChangeAspect="1"/>
          </p:cNvPicPr>
          <p:nvPr/>
        </p:nvPicPr>
        <p:blipFill>
          <a:blip r:embed="rId3"/>
          <a:stretch>
            <a:fillRect/>
          </a:stretch>
        </p:blipFill>
        <p:spPr>
          <a:xfrm>
            <a:off x="2039445" y="1429037"/>
            <a:ext cx="7820185" cy="4895563"/>
          </a:xfrm>
          <a:prstGeom prst="rect">
            <a:avLst/>
          </a:prstGeom>
        </p:spPr>
      </p:pic>
      <p:sp>
        <p:nvSpPr>
          <p:cNvPr id="7" name="Slide Number Placeholder 6">
            <a:extLst>
              <a:ext uri="{FF2B5EF4-FFF2-40B4-BE49-F238E27FC236}">
                <a16:creationId xmlns:a16="http://schemas.microsoft.com/office/drawing/2014/main" id="{3CD85B83-D2A4-4F1D-AF63-757D267C69E4}"/>
              </a:ext>
            </a:extLst>
          </p:cNvPr>
          <p:cNvSpPr>
            <a:spLocks noGrp="1"/>
          </p:cNvSpPr>
          <p:nvPr>
            <p:ph type="sldNum" sz="quarter" idx="12"/>
          </p:nvPr>
        </p:nvSpPr>
        <p:spPr/>
        <p:txBody>
          <a:bodyPr/>
          <a:lstStyle/>
          <a:p>
            <a:fld id="{48F63A3B-78C7-47BE-AE5E-E10140E04643}" type="slidenum">
              <a:rPr lang="en-US" smtClean="0"/>
              <a:t>52</a:t>
            </a:fld>
            <a:endParaRPr lang="en-US" dirty="0"/>
          </a:p>
        </p:txBody>
      </p:sp>
    </p:spTree>
    <p:extLst>
      <p:ext uri="{BB962C8B-B14F-4D97-AF65-F5344CB8AC3E}">
        <p14:creationId xmlns:p14="http://schemas.microsoft.com/office/powerpoint/2010/main" val="319687898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900" dirty="0"/>
              <a:t>Congenital Syphilis (CS) Rates among infants</a:t>
            </a:r>
            <a:br>
              <a:rPr lang="en-US" altLang="en-US" sz="2900" dirty="0"/>
            </a:br>
            <a:r>
              <a:rPr lang="en-US" altLang="en-US" sz="2900" dirty="0"/>
              <a:t>Minnesota, 2010-2020</a:t>
            </a:r>
            <a:endParaRPr lang="en-US" sz="2900" dirty="0"/>
          </a:p>
        </p:txBody>
      </p:sp>
      <p:pic>
        <p:nvPicPr>
          <p:cNvPr id="8" name="Picture 7" descr="CS rates among infants  in MN. 7 cases in 2020 compared to 21 in 2019">
            <a:extLst>
              <a:ext uri="{FF2B5EF4-FFF2-40B4-BE49-F238E27FC236}">
                <a16:creationId xmlns:a16="http://schemas.microsoft.com/office/drawing/2014/main" id="{6155307C-584D-471E-BB1A-7A1677370A57}"/>
              </a:ext>
            </a:extLst>
          </p:cNvPr>
          <p:cNvPicPr>
            <a:picLocks noChangeAspect="1"/>
          </p:cNvPicPr>
          <p:nvPr/>
        </p:nvPicPr>
        <p:blipFill>
          <a:blip r:embed="rId3"/>
          <a:stretch>
            <a:fillRect/>
          </a:stretch>
        </p:blipFill>
        <p:spPr>
          <a:xfrm>
            <a:off x="480746" y="1405902"/>
            <a:ext cx="10715366" cy="4741679"/>
          </a:xfrm>
          <a:prstGeom prst="rect">
            <a:avLst/>
          </a:prstGeom>
        </p:spPr>
      </p:pic>
      <p:sp>
        <p:nvSpPr>
          <p:cNvPr id="9" name="Slide Number Placeholder 8">
            <a:extLst>
              <a:ext uri="{FF2B5EF4-FFF2-40B4-BE49-F238E27FC236}">
                <a16:creationId xmlns:a16="http://schemas.microsoft.com/office/drawing/2014/main" id="{C562E4B2-8C2D-4DC9-BF6B-E5969D562E45}"/>
              </a:ext>
            </a:extLst>
          </p:cNvPr>
          <p:cNvSpPr>
            <a:spLocks noGrp="1"/>
          </p:cNvSpPr>
          <p:nvPr>
            <p:ph type="sldNum" sz="quarter" idx="12"/>
          </p:nvPr>
        </p:nvSpPr>
        <p:spPr/>
        <p:txBody>
          <a:bodyPr/>
          <a:lstStyle/>
          <a:p>
            <a:fld id="{48F63A3B-78C7-47BE-AE5E-E10140E04643}" type="slidenum">
              <a:rPr lang="en-US" smtClean="0"/>
              <a:t>53</a:t>
            </a:fld>
            <a:endParaRPr lang="en-US" dirty="0"/>
          </a:p>
        </p:txBody>
      </p:sp>
    </p:spTree>
    <p:extLst>
      <p:ext uri="{BB962C8B-B14F-4D97-AF65-F5344CB8AC3E}">
        <p14:creationId xmlns:p14="http://schemas.microsoft.com/office/powerpoint/2010/main" val="1578138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2800" dirty="0"/>
              <a:t>Topic of Interest: Early Syphilis Among </a:t>
            </a:r>
            <a:br>
              <a:rPr lang="en-US" altLang="en-US" sz="2800" dirty="0"/>
            </a:br>
            <a:r>
              <a:rPr lang="en-US" altLang="en-US" sz="2800" dirty="0"/>
              <a:t>Men Who Have Sex With Men in Minnesota</a:t>
            </a:r>
            <a:endParaRPr lang="en-US" dirty="0"/>
          </a:p>
        </p:txBody>
      </p:sp>
      <p:sp>
        <p:nvSpPr>
          <p:cNvPr id="4" name="Slide Number Placeholder 3">
            <a:extLst>
              <a:ext uri="{FF2B5EF4-FFF2-40B4-BE49-F238E27FC236}">
                <a16:creationId xmlns:a16="http://schemas.microsoft.com/office/drawing/2014/main" id="{8CED1B05-D850-46F8-8053-77D098A775C2}"/>
              </a:ext>
            </a:extLst>
          </p:cNvPr>
          <p:cNvSpPr>
            <a:spLocks noGrp="1"/>
          </p:cNvSpPr>
          <p:nvPr>
            <p:ph type="sldNum" sz="quarter" idx="16"/>
          </p:nvPr>
        </p:nvSpPr>
        <p:spPr/>
        <p:txBody>
          <a:bodyPr/>
          <a:lstStyle/>
          <a:p>
            <a:fld id="{48F63A3B-78C7-47BE-AE5E-E10140E04643}" type="slidenum">
              <a:rPr lang="en-US" smtClean="0"/>
              <a:pPr/>
              <a:t>54</a:t>
            </a:fld>
            <a:endParaRPr lang="en-US" dirty="0"/>
          </a:p>
        </p:txBody>
      </p:sp>
    </p:spTree>
    <p:extLst>
      <p:ext uri="{BB962C8B-B14F-4D97-AF65-F5344CB8AC3E}">
        <p14:creationId xmlns:p14="http://schemas.microsoft.com/office/powerpoint/2010/main" val="2166172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2900" dirty="0">
                <a:solidFill>
                  <a:schemeClr val="bg1"/>
                </a:solidFill>
                <a:latin typeface="+mj-lt"/>
              </a:rPr>
              <a:t>Number of Early Syphilis</a:t>
            </a:r>
            <a:r>
              <a:rPr lang="en-US" altLang="en-US" sz="2900" baseline="30000" dirty="0">
                <a:solidFill>
                  <a:schemeClr val="bg1"/>
                </a:solidFill>
                <a:latin typeface="+mj-lt"/>
              </a:rPr>
              <a:t>†</a:t>
            </a:r>
            <a:r>
              <a:rPr lang="en-US" altLang="en-US" sz="2900" dirty="0">
                <a:solidFill>
                  <a:schemeClr val="bg1"/>
                </a:solidFill>
                <a:latin typeface="+mj-lt"/>
              </a:rPr>
              <a:t> Cases by Gender and MSM </a:t>
            </a:r>
            <a:br>
              <a:rPr lang="en-US" altLang="en-US" sz="2900" dirty="0">
                <a:solidFill>
                  <a:schemeClr val="bg1"/>
                </a:solidFill>
                <a:latin typeface="+mj-lt"/>
              </a:rPr>
            </a:br>
            <a:r>
              <a:rPr lang="en-US" altLang="en-US" sz="2900" dirty="0">
                <a:solidFill>
                  <a:schemeClr val="bg1"/>
                </a:solidFill>
                <a:latin typeface="+mj-lt"/>
              </a:rPr>
              <a:t>Minnesota, 2010-2020</a:t>
            </a:r>
          </a:p>
        </p:txBody>
      </p:sp>
      <p:pic>
        <p:nvPicPr>
          <p:cNvPr id="6" name="Picture 5" descr="Number of early syphilis cases by gender 619 reported for all male, 407 for msm, and 163 for female">
            <a:extLst>
              <a:ext uri="{FF2B5EF4-FFF2-40B4-BE49-F238E27FC236}">
                <a16:creationId xmlns:a16="http://schemas.microsoft.com/office/drawing/2014/main" id="{8A409FAB-F3E7-444B-BE44-07CD978C7ED4}"/>
              </a:ext>
            </a:extLst>
          </p:cNvPr>
          <p:cNvPicPr>
            <a:picLocks noChangeAspect="1"/>
          </p:cNvPicPr>
          <p:nvPr/>
        </p:nvPicPr>
        <p:blipFill>
          <a:blip r:embed="rId3"/>
          <a:stretch>
            <a:fillRect/>
          </a:stretch>
        </p:blipFill>
        <p:spPr>
          <a:xfrm>
            <a:off x="570374" y="1585902"/>
            <a:ext cx="10798849" cy="4441919"/>
          </a:xfrm>
          <a:prstGeom prst="rect">
            <a:avLst/>
          </a:prstGeom>
        </p:spPr>
      </p:pic>
      <p:sp>
        <p:nvSpPr>
          <p:cNvPr id="13" name="Slide Number Placeholder 12">
            <a:extLst>
              <a:ext uri="{FF2B5EF4-FFF2-40B4-BE49-F238E27FC236}">
                <a16:creationId xmlns:a16="http://schemas.microsoft.com/office/drawing/2014/main" id="{033049D6-2ABE-4ACD-A45B-2E8A85C7AE61}"/>
              </a:ext>
            </a:extLst>
          </p:cNvPr>
          <p:cNvSpPr>
            <a:spLocks noGrp="1"/>
          </p:cNvSpPr>
          <p:nvPr>
            <p:ph type="sldNum" sz="quarter" idx="12"/>
          </p:nvPr>
        </p:nvSpPr>
        <p:spPr/>
        <p:txBody>
          <a:bodyPr/>
          <a:lstStyle/>
          <a:p>
            <a:fld id="{48F63A3B-78C7-47BE-AE5E-E10140E04643}" type="slidenum">
              <a:rPr lang="en-US" smtClean="0"/>
              <a:t>55</a:t>
            </a:fld>
            <a:endParaRPr 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a:bodyPr>
          <a:lstStyle/>
          <a:p>
            <a:pPr eaLnBrk="1" hangingPunct="1"/>
            <a:r>
              <a:rPr lang="en-US" altLang="en-US" sz="2900" dirty="0"/>
              <a:t>Early Syphilis</a:t>
            </a:r>
            <a:r>
              <a:rPr lang="en-US" altLang="en-US" sz="2900" baseline="30000" dirty="0"/>
              <a:t>†</a:t>
            </a:r>
            <a:r>
              <a:rPr lang="en-US" altLang="en-US" sz="2900" dirty="0"/>
              <a:t> Cases Among MSM by Age</a:t>
            </a:r>
            <a:br>
              <a:rPr lang="en-US" altLang="en-US" sz="2900" dirty="0"/>
            </a:br>
            <a:r>
              <a:rPr lang="en-US" altLang="en-US" sz="2900" dirty="0"/>
              <a:t> Minnesota, 2020 </a:t>
            </a:r>
          </a:p>
        </p:txBody>
      </p:sp>
      <p:pic>
        <p:nvPicPr>
          <p:cNvPr id="7" name="Picture 6" descr="Early syphilis cases among MSM by age. Largest # of cases among 25-29 and 30-34 year old groups">
            <a:extLst>
              <a:ext uri="{FF2B5EF4-FFF2-40B4-BE49-F238E27FC236}">
                <a16:creationId xmlns:a16="http://schemas.microsoft.com/office/drawing/2014/main" id="{F6882B74-FF25-4384-BAE6-2C12BE3D4AD5}"/>
              </a:ext>
            </a:extLst>
          </p:cNvPr>
          <p:cNvPicPr>
            <a:picLocks noChangeAspect="1"/>
          </p:cNvPicPr>
          <p:nvPr/>
        </p:nvPicPr>
        <p:blipFill>
          <a:blip r:embed="rId3"/>
          <a:stretch>
            <a:fillRect/>
          </a:stretch>
        </p:blipFill>
        <p:spPr>
          <a:xfrm>
            <a:off x="1173443" y="1533379"/>
            <a:ext cx="9708434" cy="4661628"/>
          </a:xfrm>
          <a:prstGeom prst="rect">
            <a:avLst/>
          </a:prstGeom>
        </p:spPr>
      </p:pic>
      <p:sp>
        <p:nvSpPr>
          <p:cNvPr id="8" name="Slide Number Placeholder 7">
            <a:extLst>
              <a:ext uri="{FF2B5EF4-FFF2-40B4-BE49-F238E27FC236}">
                <a16:creationId xmlns:a16="http://schemas.microsoft.com/office/drawing/2014/main" id="{CE32961B-A147-41CE-89F5-16BB6B51B026}"/>
              </a:ext>
            </a:extLst>
          </p:cNvPr>
          <p:cNvSpPr>
            <a:spLocks noGrp="1"/>
          </p:cNvSpPr>
          <p:nvPr>
            <p:ph type="sldNum" sz="quarter" idx="12"/>
          </p:nvPr>
        </p:nvSpPr>
        <p:spPr/>
        <p:txBody>
          <a:bodyPr/>
          <a:lstStyle/>
          <a:p>
            <a:fld id="{48F63A3B-78C7-47BE-AE5E-E10140E04643}" type="slidenum">
              <a:rPr lang="en-US" smtClean="0"/>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title"/>
          </p:nvPr>
        </p:nvSpPr>
        <p:spPr>
          <a:noFill/>
        </p:spPr>
        <p:txBody>
          <a:bodyPr>
            <a:normAutofit/>
          </a:bodyPr>
          <a:lstStyle/>
          <a:p>
            <a:pPr eaLnBrk="1" hangingPunct="1"/>
            <a:r>
              <a:rPr lang="en-US" altLang="en-US" sz="2900" dirty="0"/>
              <a:t>Early Syphilis</a:t>
            </a:r>
            <a:r>
              <a:rPr lang="en-US" altLang="en-US" sz="2900" baseline="30000" dirty="0"/>
              <a:t>†</a:t>
            </a:r>
            <a:r>
              <a:rPr lang="en-US" altLang="en-US" sz="2900" dirty="0"/>
              <a:t> (ES) Cases </a:t>
            </a:r>
            <a:br>
              <a:rPr lang="en-US" altLang="en-US" sz="2900" dirty="0"/>
            </a:br>
            <a:r>
              <a:rPr lang="en-US" altLang="en-US" sz="2900" dirty="0"/>
              <a:t>Co-infected with HIV, 2010-2020</a:t>
            </a:r>
          </a:p>
        </p:txBody>
      </p:sp>
      <p:pic>
        <p:nvPicPr>
          <p:cNvPr id="5" name="Picture 4" descr="Early syphilis cases co-infected with HIV, increase for male ES and MSM es in 2020">
            <a:extLst>
              <a:ext uri="{FF2B5EF4-FFF2-40B4-BE49-F238E27FC236}">
                <a16:creationId xmlns:a16="http://schemas.microsoft.com/office/drawing/2014/main" id="{2A828030-D02E-403B-ACD1-E33D5F6C0A9B}"/>
              </a:ext>
            </a:extLst>
          </p:cNvPr>
          <p:cNvPicPr>
            <a:picLocks noChangeAspect="1"/>
          </p:cNvPicPr>
          <p:nvPr/>
        </p:nvPicPr>
        <p:blipFill>
          <a:blip r:embed="rId3"/>
          <a:stretch>
            <a:fillRect/>
          </a:stretch>
        </p:blipFill>
        <p:spPr>
          <a:xfrm>
            <a:off x="873034" y="1560249"/>
            <a:ext cx="10141131" cy="4665692"/>
          </a:xfrm>
          <a:prstGeom prst="rect">
            <a:avLst/>
          </a:prstGeom>
        </p:spPr>
      </p:pic>
      <p:sp>
        <p:nvSpPr>
          <p:cNvPr id="6" name="Slide Number Placeholder 5">
            <a:extLst>
              <a:ext uri="{FF2B5EF4-FFF2-40B4-BE49-F238E27FC236}">
                <a16:creationId xmlns:a16="http://schemas.microsoft.com/office/drawing/2014/main" id="{A1092483-64BB-4708-8859-1E7FBDF8832A}"/>
              </a:ext>
            </a:extLst>
          </p:cNvPr>
          <p:cNvSpPr>
            <a:spLocks noGrp="1"/>
          </p:cNvSpPr>
          <p:nvPr>
            <p:ph type="sldNum" sz="quarter" idx="12"/>
          </p:nvPr>
        </p:nvSpPr>
        <p:spPr/>
        <p:txBody>
          <a:bodyPr/>
          <a:lstStyle/>
          <a:p>
            <a:fld id="{48F63A3B-78C7-47BE-AE5E-E10140E04643}" type="slidenum">
              <a:rPr lang="en-US" smtClean="0"/>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normAutofit/>
          </a:bodyPr>
          <a:lstStyle/>
          <a:p>
            <a:pPr eaLnBrk="1" hangingPunct="1"/>
            <a:r>
              <a:rPr lang="en-US" altLang="en-US" sz="3200"/>
              <a:t>What’s Being Done in Minnesota?</a:t>
            </a:r>
            <a:br>
              <a:rPr lang="en-US" altLang="en-US" sz="3600"/>
            </a:br>
            <a:endParaRPr lang="en-US" altLang="en-US" sz="3600" dirty="0"/>
          </a:p>
        </p:txBody>
      </p:sp>
      <p:sp>
        <p:nvSpPr>
          <p:cNvPr id="60420" name="Rectangle 3"/>
          <p:cNvSpPr>
            <a:spLocks noGrp="1" noChangeArrowheads="1"/>
          </p:cNvSpPr>
          <p:nvPr>
            <p:ph idx="1"/>
          </p:nvPr>
        </p:nvSpPr>
        <p:spPr>
          <a:xfrm>
            <a:off x="1216721" y="1654781"/>
            <a:ext cx="10357658" cy="4582339"/>
          </a:xfrm>
          <a:prstGeom prst="rect">
            <a:avLst/>
          </a:prstGeom>
        </p:spPr>
        <p:txBody>
          <a:bodyPr>
            <a:noAutofit/>
          </a:bodyPr>
          <a:lstStyle/>
          <a:p>
            <a:pPr eaLnBrk="1" hangingPunct="1">
              <a:lnSpc>
                <a:spcPct val="80000"/>
              </a:lnSpc>
              <a:spcAft>
                <a:spcPct val="20000"/>
              </a:spcAft>
            </a:pPr>
            <a:r>
              <a:rPr lang="en-US" altLang="en-US" sz="2400" dirty="0"/>
              <a:t>The MDH Partner Services Program continues to follow up on early syphilis cases and their sex partners and all pregnant syphilis cases.</a:t>
            </a:r>
          </a:p>
          <a:p>
            <a:pPr eaLnBrk="1" hangingPunct="1">
              <a:lnSpc>
                <a:spcPct val="80000"/>
              </a:lnSpc>
              <a:spcAft>
                <a:spcPct val="20000"/>
              </a:spcAft>
            </a:pPr>
            <a:r>
              <a:rPr lang="en-US" altLang="en-US" sz="2400" dirty="0"/>
              <a:t> All HIV/Syphilis co-infected cases are assigned to Partner Services for follow-up.</a:t>
            </a:r>
            <a:endParaRPr lang="en-US" altLang="en-US" sz="2400" dirty="0">
              <a:solidFill>
                <a:srgbClr val="FFFF00"/>
              </a:solidFill>
            </a:endParaRPr>
          </a:p>
          <a:p>
            <a:pPr eaLnBrk="1" hangingPunct="1">
              <a:lnSpc>
                <a:spcPct val="80000"/>
              </a:lnSpc>
              <a:spcAft>
                <a:spcPct val="20000"/>
              </a:spcAft>
            </a:pPr>
            <a:r>
              <a:rPr lang="en-US" altLang="en-US" sz="2400" dirty="0"/>
              <a:t>Physicians are encouraged to screen men who have sex with men at least annually and to ask about sex partners.</a:t>
            </a:r>
          </a:p>
          <a:p>
            <a:pPr eaLnBrk="1" hangingPunct="1">
              <a:lnSpc>
                <a:spcPct val="80000"/>
              </a:lnSpc>
              <a:spcAft>
                <a:spcPct val="20000"/>
              </a:spcAft>
            </a:pPr>
            <a:r>
              <a:rPr lang="en-US" altLang="en-US" sz="2400" dirty="0"/>
              <a:t>All pregnant people should be screened for syphilis at first prenatal visit, 28 weeks’ gestation (at minimum 28-36 weeks), and at delivery.</a:t>
            </a:r>
          </a:p>
        </p:txBody>
      </p:sp>
      <p:sp>
        <p:nvSpPr>
          <p:cNvPr id="2" name="Slide Number Placeholder 1">
            <a:extLst>
              <a:ext uri="{FF2B5EF4-FFF2-40B4-BE49-F238E27FC236}">
                <a16:creationId xmlns:a16="http://schemas.microsoft.com/office/drawing/2014/main" id="{08DC66ED-D96B-4FB8-A798-8D1C02F4A1B3}"/>
              </a:ext>
            </a:extLst>
          </p:cNvPr>
          <p:cNvSpPr>
            <a:spLocks noGrp="1"/>
          </p:cNvSpPr>
          <p:nvPr>
            <p:ph type="sldNum" sz="quarter" idx="12"/>
          </p:nvPr>
        </p:nvSpPr>
        <p:spPr/>
        <p:txBody>
          <a:bodyPr/>
          <a:lstStyle/>
          <a:p>
            <a:fld id="{48F63A3B-78C7-47BE-AE5E-E10140E04643}" type="slidenum">
              <a:rPr lang="en-US" smtClean="0"/>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eaLnBrk="1" hangingPunct="1"/>
            <a:r>
              <a:rPr lang="en-US" altLang="en-US" sz="2900" dirty="0"/>
              <a:t>Summary of STD Trends in Minnesota</a:t>
            </a:r>
          </a:p>
        </p:txBody>
      </p:sp>
      <p:sp>
        <p:nvSpPr>
          <p:cNvPr id="62468" name="Rectangle 3"/>
          <p:cNvSpPr>
            <a:spLocks noGrp="1" noChangeArrowheads="1"/>
          </p:cNvSpPr>
          <p:nvPr>
            <p:ph idx="1"/>
          </p:nvPr>
        </p:nvSpPr>
        <p:spPr>
          <a:xfrm>
            <a:off x="1132499" y="1742261"/>
            <a:ext cx="10357658" cy="4582339"/>
          </a:xfrm>
          <a:prstGeom prst="rect">
            <a:avLst/>
          </a:prstGeom>
        </p:spPr>
        <p:txBody>
          <a:bodyPr>
            <a:noAutofit/>
          </a:bodyPr>
          <a:lstStyle/>
          <a:p>
            <a:pPr>
              <a:lnSpc>
                <a:spcPct val="70000"/>
              </a:lnSpc>
            </a:pPr>
            <a:r>
              <a:rPr lang="en-US" altLang="en-US" sz="2600" dirty="0"/>
              <a:t>From 2010-2020, the chlamydia rate increased by 42%. The rate of gonorrhea increased by 370%. Syphilis has increased by 212%.</a:t>
            </a:r>
          </a:p>
          <a:p>
            <a:pPr>
              <a:lnSpc>
                <a:spcPct val="70000"/>
              </a:lnSpc>
            </a:pPr>
            <a:r>
              <a:rPr lang="en-US" altLang="en-US" sz="2600" dirty="0"/>
              <a:t>Adolescent and young females aged 15-24 years old continue to make up the majority of all chlamydia or gonorrhea cases at 69%.</a:t>
            </a:r>
          </a:p>
          <a:p>
            <a:pPr>
              <a:lnSpc>
                <a:spcPct val="70000"/>
              </a:lnSpc>
            </a:pPr>
            <a:r>
              <a:rPr lang="en-US" altLang="en-US" sz="2600" dirty="0"/>
              <a:t>Minnesota has seen a resurgence of syphilis over the past decade, with men who have sex with men and those co-infected with HIV being especially impacted. However, the number of females impacted is near the record high for the last decade.</a:t>
            </a:r>
          </a:p>
          <a:p>
            <a:pPr>
              <a:lnSpc>
                <a:spcPct val="70000"/>
              </a:lnSpc>
            </a:pPr>
            <a:r>
              <a:rPr lang="en-US" altLang="en-US" sz="2600" dirty="0"/>
              <a:t>People of color continue to be disproportionately affected by all STDs in Minnesota and nationwide. Disparities in the rates of STDs are not explained by differences in sexual behavior, but are due to differences in health insurance coverage, employment status and access to healthcare, preventative screening, and treatment services.</a:t>
            </a:r>
          </a:p>
        </p:txBody>
      </p:sp>
      <p:sp>
        <p:nvSpPr>
          <p:cNvPr id="2" name="Slide Number Placeholder 1">
            <a:extLst>
              <a:ext uri="{FF2B5EF4-FFF2-40B4-BE49-F238E27FC236}">
                <a16:creationId xmlns:a16="http://schemas.microsoft.com/office/drawing/2014/main" id="{93E64D50-F7EE-44FE-9462-8CA38D65A79D}"/>
              </a:ext>
            </a:extLst>
          </p:cNvPr>
          <p:cNvSpPr>
            <a:spLocks noGrp="1"/>
          </p:cNvSpPr>
          <p:nvPr>
            <p:ph type="sldNum" sz="quarter" idx="12"/>
          </p:nvPr>
        </p:nvSpPr>
        <p:spPr/>
        <p:txBody>
          <a:bodyPr/>
          <a:lstStyle/>
          <a:p>
            <a:fld id="{48F63A3B-78C7-47BE-AE5E-E10140E04643}" type="slidenum">
              <a:rPr lang="en-US" smtClean="0"/>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National Context</a:t>
            </a:r>
          </a:p>
        </p:txBody>
      </p:sp>
      <p:sp>
        <p:nvSpPr>
          <p:cNvPr id="3" name="Slide Number Placeholder 2">
            <a:extLst>
              <a:ext uri="{FF2B5EF4-FFF2-40B4-BE49-F238E27FC236}">
                <a16:creationId xmlns:a16="http://schemas.microsoft.com/office/drawing/2014/main" id="{7898577F-C63E-40F6-903D-14E87245A1CB}"/>
              </a:ext>
            </a:extLst>
          </p:cNvPr>
          <p:cNvSpPr>
            <a:spLocks noGrp="1"/>
          </p:cNvSpPr>
          <p:nvPr>
            <p:ph type="sldNum" sz="quarter" idx="16"/>
          </p:nvPr>
        </p:nvSpPr>
        <p:spPr/>
        <p:txBody>
          <a:bodyPr/>
          <a:lstStyle/>
          <a:p>
            <a:fld id="{48F63A3B-78C7-47BE-AE5E-E10140E04643}"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427-8FC9-4292-9260-84527EC5BE9B}"/>
              </a:ext>
            </a:extLst>
          </p:cNvPr>
          <p:cNvSpPr>
            <a:spLocks noGrp="1"/>
          </p:cNvSpPr>
          <p:nvPr>
            <p:ph type="title"/>
          </p:nvPr>
        </p:nvSpPr>
        <p:spPr/>
        <p:txBody>
          <a:bodyPr>
            <a:noAutofit/>
          </a:bodyPr>
          <a:lstStyle/>
          <a:p>
            <a:r>
              <a:rPr lang="en-US" sz="2900" dirty="0">
                <a:effectLst/>
                <a:latin typeface="Calibri" panose="020F0502020204030204" pitchFamily="34" charset="0"/>
                <a:ea typeface="Calibri" panose="020F0502020204030204" pitchFamily="34" charset="0"/>
                <a:cs typeface="Times New Roman" panose="02020603050405020304" pitchFamily="18" charset="0"/>
              </a:rPr>
              <a:t>Health Watch: Disseminated Gonococcal Infection (DGI)</a:t>
            </a:r>
            <a:br>
              <a:rPr lang="en-US" sz="2900" dirty="0">
                <a:effectLst/>
                <a:latin typeface="Calibri" panose="020F0502020204030204" pitchFamily="34" charset="0"/>
                <a:ea typeface="Calibri" panose="020F0502020204030204" pitchFamily="34" charset="0"/>
                <a:cs typeface="Times New Roman" panose="02020603050405020304" pitchFamily="18" charset="0"/>
              </a:rPr>
            </a:br>
            <a:endParaRPr lang="en-US" sz="2900" dirty="0"/>
          </a:p>
        </p:txBody>
      </p:sp>
      <p:sp>
        <p:nvSpPr>
          <p:cNvPr id="3" name="Content Placeholder 2">
            <a:extLst>
              <a:ext uri="{FF2B5EF4-FFF2-40B4-BE49-F238E27FC236}">
                <a16:creationId xmlns:a16="http://schemas.microsoft.com/office/drawing/2014/main" id="{0A9716F0-1F14-44CB-9C71-990B7E2F692F}"/>
              </a:ext>
            </a:extLst>
          </p:cNvPr>
          <p:cNvSpPr>
            <a:spLocks noGrp="1"/>
          </p:cNvSpPr>
          <p:nvPr>
            <p:ph idx="1"/>
          </p:nvPr>
        </p:nvSpPr>
        <p:spPr/>
        <p:txBody>
          <a:bodyPr>
            <a:normAutofit fontScale="85000" lnSpcReduction="20000"/>
          </a:bodyPr>
          <a:lstStyle/>
          <a:p>
            <a:pPr>
              <a:lnSpc>
                <a:spcPct val="107000"/>
              </a:lnSpc>
              <a:spcBef>
                <a:spcPts val="0"/>
              </a:spcBef>
              <a:spcAft>
                <a:spcPts val="800"/>
              </a:spcAft>
            </a:pPr>
            <a:r>
              <a:rPr lang="en-US" sz="1900" dirty="0">
                <a:latin typeface="Calibri" panose="020F0502020204030204" pitchFamily="34" charset="0"/>
                <a:ea typeface="Calibri" panose="020F0502020204030204" pitchFamily="34" charset="0"/>
                <a:cs typeface="Times New Roman" panose="02020603050405020304" pitchFamily="18" charset="0"/>
              </a:rPr>
              <a:t>8 cases of disseminated gonococcal infections (DGI) were diagnosed in Minnesota in 2020. </a:t>
            </a:r>
          </a:p>
          <a:p>
            <a:pPr>
              <a:lnSpc>
                <a:spcPct val="107000"/>
              </a:lnSpc>
              <a:spcBef>
                <a:spcPts val="0"/>
              </a:spcBef>
              <a:spcAft>
                <a:spcPts val="800"/>
              </a:spcAft>
            </a:pPr>
            <a:r>
              <a:rPr lang="en-US" sz="1900" dirty="0">
                <a:latin typeface="Calibri" panose="020F0502020204030204" pitchFamily="34" charset="0"/>
                <a:ea typeface="Calibri" panose="020F0502020204030204" pitchFamily="34" charset="0"/>
                <a:cs typeface="Times New Roman" panose="02020603050405020304" pitchFamily="18" charset="0"/>
              </a:rPr>
              <a:t>DGI occurs when a gonorrhea infection moves into the bloodstream and spreads to distant sites in the body, </a:t>
            </a:r>
            <a:r>
              <a:rPr lang="en-US" sz="1900" dirty="0">
                <a:effectLst/>
                <a:latin typeface="Calibri" panose="020F0502020204030204" pitchFamily="34" charset="0"/>
                <a:ea typeface="Calibri" panose="020F0502020204030204" pitchFamily="34" charset="0"/>
                <a:cs typeface="Times New Roman" panose="02020603050405020304" pitchFamily="18" charset="0"/>
              </a:rPr>
              <a:t>which can lead to clinical findings, such as septic arthritis, polyarthralgia, tenosynovitis, petechial/pustular lesions, bacteremia, or on rare occasions endocarditis or meningitis. </a:t>
            </a:r>
          </a:p>
          <a:p>
            <a:pPr>
              <a:lnSpc>
                <a:spcPct val="107000"/>
              </a:lnSpc>
              <a:spcBef>
                <a:spcPts val="0"/>
              </a:spcBef>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DGI is uncommon and occurs in 0.5-3% of untreated cases. </a:t>
            </a:r>
          </a:p>
          <a:p>
            <a:pPr>
              <a:lnSpc>
                <a:spcPct val="107000"/>
              </a:lnSpc>
              <a:spcBef>
                <a:spcPts val="0"/>
              </a:spcBef>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If there is clinical suspicion for DGI, nucleic acid amplification test (NAAT) and culture specimens from urogenital and extra-genital (e.g., pharyngeal and rectal) mucosal site(s), as applicable, should be collected and processed, in addition to culture specimens from disseminated sites of infection (e.g., skin, synovial, blood, CSF).</a:t>
            </a:r>
          </a:p>
          <a:p>
            <a:pPr>
              <a:lnSpc>
                <a:spcPct val="107000"/>
              </a:lnSpc>
              <a:spcBef>
                <a:spcPts val="0"/>
              </a:spcBef>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Report all laboratory confirmed cases of DGI </a:t>
            </a:r>
            <a:r>
              <a:rPr lang="en-US" sz="1900" dirty="0">
                <a:latin typeface="Calibri" panose="020F0502020204030204" pitchFamily="34" charset="0"/>
                <a:ea typeface="Calibri" panose="020F0502020204030204" pitchFamily="34" charset="0"/>
                <a:cs typeface="Times New Roman" panose="02020603050405020304" pitchFamily="18" charset="0"/>
              </a:rPr>
              <a:t>or concern over persistent infection </a:t>
            </a:r>
            <a:r>
              <a:rPr lang="en-US" sz="1900" dirty="0">
                <a:effectLst/>
                <a:latin typeface="Calibri" panose="020F0502020204030204" pitchFamily="34" charset="0"/>
                <a:ea typeface="Calibri" panose="020F0502020204030204" pitchFamily="34" charset="0"/>
                <a:cs typeface="Times New Roman" panose="02020603050405020304" pitchFamily="18" charset="0"/>
              </a:rPr>
              <a:t>to MDH within 24 hours of identification at  </a:t>
            </a:r>
            <a:r>
              <a:rPr lang="en-US" sz="1900" b="1" dirty="0">
                <a:effectLst/>
                <a:latin typeface="Calibri" panose="020F0502020204030204" pitchFamily="34" charset="0"/>
                <a:ea typeface="Calibri" panose="020F0502020204030204" pitchFamily="34" charset="0"/>
                <a:cs typeface="Times New Roman" panose="02020603050405020304" pitchFamily="18" charset="0"/>
              </a:rPr>
              <a:t>651-201-5414</a:t>
            </a:r>
            <a:r>
              <a:rPr lang="en-US" sz="19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Bef>
                <a:spcPts val="0"/>
              </a:spcBef>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All DGI cases should be cultured and tested for antimicrobial susceptibility. Please contact MDH for guidance on sending samples to the MDH Lab for additional testing.</a:t>
            </a:r>
          </a:p>
          <a:p>
            <a:pPr>
              <a:lnSpc>
                <a:spcPct val="107000"/>
              </a:lnSpc>
              <a:spcBef>
                <a:spcPts val="0"/>
              </a:spcBef>
              <a:spcAft>
                <a:spcPts val="80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Management of DGI cases should be guided by the </a:t>
            </a:r>
            <a:r>
              <a:rPr lang="en-US" sz="1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CDC STD Treatment Guidelines (https://www.cdc.gov/std/tg2015/gonorrhea.htm)</a:t>
            </a: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b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b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https://www.cdc.gov/std/program/outbreakresources/HANtemplate-dgi.htm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0C7F186-246E-4019-9992-EB494F2C0F66}"/>
              </a:ext>
            </a:extLst>
          </p:cNvPr>
          <p:cNvSpPr>
            <a:spLocks noGrp="1"/>
          </p:cNvSpPr>
          <p:nvPr>
            <p:ph type="sldNum" sz="quarter" idx="12"/>
          </p:nvPr>
        </p:nvSpPr>
        <p:spPr/>
        <p:txBody>
          <a:bodyPr/>
          <a:lstStyle/>
          <a:p>
            <a:fld id="{48F63A3B-78C7-47BE-AE5E-E10140E04643}" type="slidenum">
              <a:rPr lang="en-US" smtClean="0"/>
              <a:t>60</a:t>
            </a:fld>
            <a:endParaRPr lang="en-US" dirty="0"/>
          </a:p>
        </p:txBody>
      </p:sp>
    </p:spTree>
    <p:extLst>
      <p:ext uri="{BB962C8B-B14F-4D97-AF65-F5344CB8AC3E}">
        <p14:creationId xmlns:p14="http://schemas.microsoft.com/office/powerpoint/2010/main" val="29535229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2B6CB-34B4-45AA-A7FE-4E0A47B2EE50}"/>
              </a:ext>
            </a:extLst>
          </p:cNvPr>
          <p:cNvSpPr>
            <a:spLocks noGrp="1"/>
          </p:cNvSpPr>
          <p:nvPr>
            <p:ph type="title"/>
          </p:nvPr>
        </p:nvSpPr>
        <p:spPr/>
        <p:txBody>
          <a:bodyPr>
            <a:normAutofit/>
          </a:bodyPr>
          <a:lstStyle/>
          <a:p>
            <a:r>
              <a:rPr lang="en-US" sz="2900" dirty="0">
                <a:effectLst/>
                <a:latin typeface="Calibri" panose="020F0502020204030204" pitchFamily="34" charset="0"/>
                <a:ea typeface="Calibri" panose="020F0502020204030204" pitchFamily="34" charset="0"/>
                <a:cs typeface="Times New Roman" panose="02020603050405020304" pitchFamily="18" charset="0"/>
              </a:rPr>
              <a:t>New Treatment Guidelines for Uncomplicated Gonorrhea Infection </a:t>
            </a:r>
            <a:endParaRPr lang="en-US" sz="2900" dirty="0"/>
          </a:p>
        </p:txBody>
      </p:sp>
      <p:sp>
        <p:nvSpPr>
          <p:cNvPr id="3" name="Content Placeholder 2">
            <a:extLst>
              <a:ext uri="{FF2B5EF4-FFF2-40B4-BE49-F238E27FC236}">
                <a16:creationId xmlns:a16="http://schemas.microsoft.com/office/drawing/2014/main" id="{BD4A011F-3B38-42DC-A6F0-C9508A2F79A1}"/>
              </a:ext>
            </a:extLst>
          </p:cNvPr>
          <p:cNvSpPr>
            <a:spLocks noGrp="1"/>
          </p:cNvSpPr>
          <p:nvPr>
            <p:ph idx="1"/>
          </p:nvPr>
        </p:nvSpPr>
        <p:spPr>
          <a:xfrm>
            <a:off x="1276879" y="1630719"/>
            <a:ext cx="10357658" cy="4582339"/>
          </a:xfrm>
        </p:spPr>
        <p:txBody>
          <a:bodyPr>
            <a:normAutofit fontScale="25000" lnSpcReduction="20000"/>
          </a:bodyPr>
          <a:lstStyle/>
          <a:p>
            <a:pPr>
              <a:lnSpc>
                <a:spcPct val="107000"/>
              </a:lnSpc>
              <a:spcBef>
                <a:spcPts val="0"/>
              </a:spcBef>
              <a:spcAft>
                <a:spcPts val="800"/>
              </a:spcAft>
            </a:pPr>
            <a:r>
              <a:rPr lang="en-US" sz="8000" dirty="0">
                <a:effectLst/>
                <a:ea typeface="Calibri" panose="020F0502020204030204" pitchFamily="34" charset="0"/>
                <a:cs typeface="Times New Roman" panose="02020603050405020304" pitchFamily="18" charset="0"/>
              </a:rPr>
              <a:t>New CDC Treatment Guidelines for Uncomplicated Gonorrhea Infection were published in the MMWR in December 2020 </a:t>
            </a:r>
            <a:r>
              <a:rPr lang="en-US" sz="8000" u="sng" dirty="0">
                <a:solidFill>
                  <a:schemeClr val="tx1">
                    <a:lumMod val="75000"/>
                    <a:lumOff val="25000"/>
                  </a:schemeClr>
                </a:solidFill>
                <a:effectLst/>
                <a:ea typeface="Calibri" panose="020F0502020204030204" pitchFamily="34" charset="0"/>
                <a:cs typeface="Times New Roman" panose="02020603050405020304" pitchFamily="18" charset="0"/>
                <a:hlinkClick r:id="rId3"/>
              </a:rPr>
              <a:t>“Update to CDC’s Treatment Guidelines for Gonococcal Infection, 2020” (https://www.cdc.gov/mmwr/volumes/69/wr/mm6950a6.htm?s_cid=mm6950a6_w)</a:t>
            </a:r>
            <a:endParaRPr lang="en-US" sz="8000" u="sng" dirty="0">
              <a:solidFill>
                <a:schemeClr val="tx1">
                  <a:lumMod val="75000"/>
                  <a:lumOff val="25000"/>
                </a:schemeClr>
              </a:solidFill>
              <a:effectLst/>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8000" dirty="0">
                <a:effectLst/>
                <a:ea typeface="Calibri" panose="020F0502020204030204" pitchFamily="34" charset="0"/>
                <a:cs typeface="Times New Roman" panose="02020603050405020304" pitchFamily="18" charset="0"/>
              </a:rPr>
              <a:t>New treatment guidelines were prompted by an increased finding of gonorrhea's resistant to Azithromycin through the CDC’s Gonococcal Isolate Surveillance Project (GISP).</a:t>
            </a:r>
            <a:endParaRPr lang="en-US" sz="8000" dirty="0">
              <a:effectLst/>
              <a:ea typeface="Times New Roman" panose="02020603050405020304" pitchFamily="18" charset="0"/>
              <a:cs typeface="Calibri" panose="020F0502020204030204" pitchFamily="34" charset="0"/>
            </a:endParaRPr>
          </a:p>
          <a:p>
            <a:pPr>
              <a:lnSpc>
                <a:spcPct val="107000"/>
              </a:lnSpc>
              <a:spcBef>
                <a:spcPts val="0"/>
              </a:spcBef>
              <a:spcAft>
                <a:spcPts val="0"/>
              </a:spcAft>
            </a:pPr>
            <a:r>
              <a:rPr lang="en-US" sz="8000" dirty="0">
                <a:effectLst/>
                <a:ea typeface="Times New Roman" panose="02020603050405020304" pitchFamily="18" charset="0"/>
                <a:cs typeface="Calibri" panose="020F0502020204030204" pitchFamily="34" charset="0"/>
              </a:rPr>
              <a:t>Regimen for uncomplicated gonococcal infections of the cervix, urethra, or rectum:</a:t>
            </a:r>
            <a:endParaRPr lang="en-US" sz="8000" dirty="0">
              <a:ea typeface="Times New Roman" panose="02020603050405020304" pitchFamily="18" charset="0"/>
              <a:cs typeface="Times New Roman" panose="02020603050405020304" pitchFamily="18" charset="0"/>
            </a:endParaRPr>
          </a:p>
          <a:p>
            <a:pPr marL="457200" lvl="1" indent="0">
              <a:lnSpc>
                <a:spcPct val="107000"/>
              </a:lnSpc>
              <a:spcBef>
                <a:spcPts val="0"/>
              </a:spcBef>
              <a:spcAft>
                <a:spcPts val="0"/>
              </a:spcAft>
              <a:buNone/>
            </a:pPr>
            <a:r>
              <a:rPr lang="en-US" sz="8000" b="1" dirty="0">
                <a:effectLst/>
                <a:ea typeface="Times New Roman" panose="02020603050405020304" pitchFamily="18" charset="0"/>
                <a:cs typeface="Calibri" panose="020F0502020204030204" pitchFamily="34" charset="0"/>
              </a:rPr>
              <a:t>Ceftriaxone 500 mg IM </a:t>
            </a:r>
            <a:r>
              <a:rPr lang="en-US" sz="8000" dirty="0">
                <a:effectLst/>
                <a:ea typeface="Times New Roman" panose="02020603050405020304" pitchFamily="18" charset="0"/>
                <a:cs typeface="Calibri" panose="020F0502020204030204" pitchFamily="34" charset="0"/>
              </a:rPr>
              <a:t>as a single dose for people weighing &lt;150 kg (300 </a:t>
            </a:r>
            <a:r>
              <a:rPr lang="en-US" sz="8000" dirty="0" err="1">
                <a:effectLst/>
                <a:ea typeface="Times New Roman" panose="02020603050405020304" pitchFamily="18" charset="0"/>
                <a:cs typeface="Calibri" panose="020F0502020204030204" pitchFamily="34" charset="0"/>
              </a:rPr>
              <a:t>lb</a:t>
            </a:r>
            <a:r>
              <a:rPr lang="en-US" sz="8000" dirty="0">
                <a:effectLst/>
                <a:ea typeface="Times New Roman" panose="02020603050405020304" pitchFamily="18" charset="0"/>
                <a:cs typeface="Calibri" panose="020F0502020204030204" pitchFamily="34" charset="0"/>
              </a:rPr>
              <a:t>)</a:t>
            </a:r>
          </a:p>
          <a:p>
            <a:pPr marL="457200" lvl="1" indent="0">
              <a:lnSpc>
                <a:spcPct val="107000"/>
              </a:lnSpc>
              <a:spcBef>
                <a:spcPts val="0"/>
              </a:spcBef>
              <a:spcAft>
                <a:spcPts val="0"/>
              </a:spcAft>
              <a:buNone/>
            </a:pPr>
            <a:r>
              <a:rPr lang="en-US" sz="8000" dirty="0">
                <a:ea typeface="Calibri" panose="020F0502020204030204" pitchFamily="34" charset="0"/>
                <a:cs typeface="Calibri" panose="020F0502020204030204" pitchFamily="34" charset="0"/>
              </a:rPr>
              <a:t>OR</a:t>
            </a:r>
            <a:endParaRPr lang="en-US" sz="8000" dirty="0">
              <a:effectLst/>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SzPts val="1000"/>
              <a:buNone/>
              <a:tabLst>
                <a:tab pos="914400" algn="l"/>
              </a:tabLst>
            </a:pPr>
            <a:r>
              <a:rPr lang="en-US" sz="8000" dirty="0">
                <a:effectLst/>
                <a:ea typeface="Times New Roman" panose="02020603050405020304" pitchFamily="18" charset="0"/>
                <a:cs typeface="Calibri" panose="020F0502020204030204" pitchFamily="34" charset="0"/>
              </a:rPr>
              <a:t>Ceftriaxone 1g of IM for people weighing ≥150 kg (300 </a:t>
            </a:r>
            <a:r>
              <a:rPr lang="en-US" sz="8000" dirty="0" err="1">
                <a:effectLst/>
                <a:ea typeface="Times New Roman" panose="02020603050405020304" pitchFamily="18" charset="0"/>
                <a:cs typeface="Calibri" panose="020F0502020204030204" pitchFamily="34" charset="0"/>
              </a:rPr>
              <a:t>lb</a:t>
            </a:r>
            <a:r>
              <a:rPr lang="en-US" sz="8000" dirty="0">
                <a:effectLst/>
                <a:ea typeface="Times New Roman" panose="02020603050405020304" pitchFamily="18" charset="0"/>
                <a:cs typeface="Calibri" panose="020F0502020204030204" pitchFamily="34" charset="0"/>
              </a:rPr>
              <a:t>)</a:t>
            </a:r>
          </a:p>
          <a:p>
            <a:pPr marL="457200" lvl="1" indent="0">
              <a:lnSpc>
                <a:spcPct val="107000"/>
              </a:lnSpc>
              <a:spcBef>
                <a:spcPts val="0"/>
              </a:spcBef>
              <a:spcAft>
                <a:spcPts val="800"/>
              </a:spcAft>
              <a:buSzPts val="1000"/>
              <a:buNone/>
              <a:tabLst>
                <a:tab pos="914400" algn="l"/>
              </a:tabLst>
            </a:pPr>
            <a:r>
              <a:rPr lang="en-US" sz="8000" i="1" dirty="0">
                <a:effectLst/>
                <a:ea typeface="Times New Roman" panose="02020603050405020304" pitchFamily="18" charset="0"/>
                <a:cs typeface="Calibri" panose="020F0502020204030204" pitchFamily="34" charset="0"/>
              </a:rPr>
              <a:t>If chlamydial infection has not been excluded, providers should treat for chlamydia with doxycycline 100 mg orally twice daily for 7 days. During pregnancy, azithromycin 1 g as a single dose is recommended to treat chlamydia.</a:t>
            </a:r>
          </a:p>
          <a:p>
            <a:pPr marL="457200" lvl="1" indent="0">
              <a:lnSpc>
                <a:spcPct val="107000"/>
              </a:lnSpc>
              <a:spcBef>
                <a:spcPts val="0"/>
              </a:spcBef>
              <a:spcAft>
                <a:spcPts val="800"/>
              </a:spcAft>
              <a:buSzPts val="1000"/>
              <a:buNone/>
              <a:tabLst>
                <a:tab pos="914400" algn="l"/>
              </a:tabLst>
            </a:pPr>
            <a:r>
              <a:rPr lang="en-US" sz="8000" dirty="0">
                <a:effectLst/>
                <a:ea typeface="Times New Roman" panose="02020603050405020304" pitchFamily="18" charset="0"/>
                <a:cs typeface="Calibri" panose="020F0502020204030204" pitchFamily="34" charset="0"/>
              </a:rPr>
              <a:t>For alternative treatment options and a full guidelines refer to </a:t>
            </a:r>
            <a:r>
              <a:rPr lang="en-US" sz="8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CDC STD Treatment Guidelines (https://www.cdc.gov/std/tg2015/gonorrhea.htm)</a:t>
            </a:r>
            <a:r>
              <a:rPr lang="en-US" sz="80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endParaRPr lang="en-US" sz="2400" i="1" dirty="0">
              <a:solidFill>
                <a:srgbClr val="000000"/>
              </a:solidFill>
              <a:effectLst/>
              <a:ea typeface="Times New Roman" panose="02020603050405020304" pitchFamily="18" charset="0"/>
              <a:cs typeface="Calibri" panose="020F0502020204030204" pitchFamily="34" charset="0"/>
            </a:endParaRPr>
          </a:p>
          <a:p>
            <a:pPr marL="457200" lvl="1" indent="0">
              <a:lnSpc>
                <a:spcPct val="107000"/>
              </a:lnSpc>
              <a:spcBef>
                <a:spcPts val="0"/>
              </a:spcBef>
              <a:spcAft>
                <a:spcPts val="800"/>
              </a:spcAft>
              <a:buSzPts val="1000"/>
              <a:buNone/>
              <a:tabLst>
                <a:tab pos="914400" algn="l"/>
              </a:tabLst>
            </a:pPr>
            <a:endParaRPr lang="en-US" sz="2400" dirty="0">
              <a:solidFill>
                <a:srgbClr val="000000"/>
              </a:solidFill>
              <a:effectLst/>
              <a:ea typeface="Times New Roman" panose="02020603050405020304" pitchFamily="18" charset="0"/>
              <a:cs typeface="Calibri" panose="020F0502020204030204" pitchFamily="34" charset="0"/>
            </a:endParaRPr>
          </a:p>
          <a:p>
            <a:pPr marL="457200" lvl="1" indent="0">
              <a:lnSpc>
                <a:spcPct val="107000"/>
              </a:lnSpc>
              <a:spcBef>
                <a:spcPts val="0"/>
              </a:spcBef>
              <a:spcAft>
                <a:spcPts val="800"/>
              </a:spcAft>
              <a:buSzPts val="1000"/>
              <a:buNone/>
              <a:tabLst>
                <a:tab pos="914400" algn="l"/>
              </a:tabLst>
            </a:pPr>
            <a:endParaRPr lang="en-US" sz="2400" dirty="0">
              <a:solidFill>
                <a:srgbClr val="000000"/>
              </a:solidFill>
              <a:effectLst/>
              <a:ea typeface="Times New Roman" panose="02020603050405020304" pitchFamily="18" charset="0"/>
              <a:cs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3DF32086-A8E7-4277-95C6-A71542602717}"/>
              </a:ext>
            </a:extLst>
          </p:cNvPr>
          <p:cNvSpPr>
            <a:spLocks noGrp="1"/>
          </p:cNvSpPr>
          <p:nvPr>
            <p:ph type="sldNum" sz="quarter" idx="12"/>
          </p:nvPr>
        </p:nvSpPr>
        <p:spPr/>
        <p:txBody>
          <a:bodyPr/>
          <a:lstStyle/>
          <a:p>
            <a:fld id="{48F63A3B-78C7-47BE-AE5E-E10140E04643}" type="slidenum">
              <a:rPr lang="en-US" smtClean="0"/>
              <a:t>61</a:t>
            </a:fld>
            <a:endParaRPr lang="en-US" dirty="0"/>
          </a:p>
        </p:txBody>
      </p:sp>
    </p:spTree>
    <p:extLst>
      <p:ext uri="{BB962C8B-B14F-4D97-AF65-F5344CB8AC3E}">
        <p14:creationId xmlns:p14="http://schemas.microsoft.com/office/powerpoint/2010/main" val="3831874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a:bodyPr>
          <a:lstStyle/>
          <a:p>
            <a:r>
              <a:rPr lang="en-US" altLang="en-US" sz="2900" dirty="0"/>
              <a:t>Updates to STD Reporting and Current Follow-Up</a:t>
            </a:r>
          </a:p>
        </p:txBody>
      </p:sp>
      <p:sp>
        <p:nvSpPr>
          <p:cNvPr id="2" name="Slide Number Placeholder 1">
            <a:extLst>
              <a:ext uri="{FF2B5EF4-FFF2-40B4-BE49-F238E27FC236}">
                <a16:creationId xmlns:a16="http://schemas.microsoft.com/office/drawing/2014/main" id="{6E2899D9-AD90-452E-8B80-2B1D31EF8086}"/>
              </a:ext>
            </a:extLst>
          </p:cNvPr>
          <p:cNvSpPr>
            <a:spLocks noGrp="1"/>
          </p:cNvSpPr>
          <p:nvPr>
            <p:ph type="sldNum" sz="quarter" idx="12"/>
          </p:nvPr>
        </p:nvSpPr>
        <p:spPr/>
        <p:txBody>
          <a:bodyPr/>
          <a:lstStyle/>
          <a:p>
            <a:fld id="{48F63A3B-78C7-47BE-AE5E-E10140E04643}" type="slidenum">
              <a:rPr lang="en-US" smtClean="0"/>
              <a:t>62</a:t>
            </a:fld>
            <a:endParaRPr lang="en-US" dirty="0"/>
          </a:p>
        </p:txBody>
      </p:sp>
      <p:sp>
        <p:nvSpPr>
          <p:cNvPr id="63491" name="Content Placeholder 2"/>
          <p:cNvSpPr>
            <a:spLocks noGrp="1"/>
          </p:cNvSpPr>
          <p:nvPr>
            <p:ph sz="half" idx="2"/>
          </p:nvPr>
        </p:nvSpPr>
        <p:spPr>
          <a:prstGeom prst="rect">
            <a:avLst/>
          </a:prstGeom>
        </p:spPr>
        <p:txBody>
          <a:bodyPr>
            <a:normAutofit fontScale="70000" lnSpcReduction="20000"/>
          </a:bodyPr>
          <a:lstStyle/>
          <a:p>
            <a:pPr>
              <a:defRPr/>
            </a:pPr>
            <a:r>
              <a:rPr lang="en-US" sz="2600" dirty="0"/>
              <a:t>A new chlamydia and gonorrhea case report form is available on the MDH website, to accommodate changes in treatment guidelines and highlight DGI reporting.</a:t>
            </a:r>
          </a:p>
          <a:p>
            <a:pPr>
              <a:defRPr/>
            </a:pPr>
            <a:r>
              <a:rPr lang="en-US" sz="2600" dirty="0"/>
              <a:t>The case report form can be filled out and mailed or faxed to MDH at </a:t>
            </a:r>
            <a:r>
              <a:rPr lang="en-US" sz="2600" b="1" dirty="0"/>
              <a:t>651-201-4040.</a:t>
            </a:r>
          </a:p>
          <a:p>
            <a:pPr>
              <a:defRPr/>
            </a:pPr>
            <a:r>
              <a:rPr lang="en-US" sz="2600" dirty="0"/>
              <a:t>More information may be requested on gonorrhea cases for Enhanced Gonorrhea Surveillance as part of the CDC PCHD grant.</a:t>
            </a:r>
          </a:p>
          <a:p>
            <a:pPr>
              <a:defRPr/>
            </a:pPr>
            <a:r>
              <a:rPr lang="en-US" sz="2600" dirty="0"/>
              <a:t> All cases co-infected with Early Syphilis will continue to be assigned to MDH Partner Services for follow-up.</a:t>
            </a:r>
          </a:p>
          <a:p>
            <a:pPr>
              <a:defRPr/>
            </a:pPr>
            <a:r>
              <a:rPr lang="en-US" sz="2600" dirty="0"/>
              <a:t>All STD cases continue to have the potential for being contacted by MDH for additional follow-up.</a:t>
            </a:r>
          </a:p>
          <a:p>
            <a:pPr>
              <a:defRPr/>
            </a:pPr>
            <a:endParaRPr lang="en-US" sz="2400" dirty="0"/>
          </a:p>
        </p:txBody>
      </p:sp>
      <p:pic>
        <p:nvPicPr>
          <p:cNvPr id="3" name="Picture 2" descr="New chlamydia and gonorrhea case report form screenshot">
            <a:extLst>
              <a:ext uri="{FF2B5EF4-FFF2-40B4-BE49-F238E27FC236}">
                <a16:creationId xmlns:a16="http://schemas.microsoft.com/office/drawing/2014/main" id="{3F617936-6F18-4B2C-8827-F9E5B81054DC}"/>
              </a:ext>
            </a:extLst>
          </p:cNvPr>
          <p:cNvPicPr>
            <a:picLocks noChangeAspect="1"/>
          </p:cNvPicPr>
          <p:nvPr/>
        </p:nvPicPr>
        <p:blipFill>
          <a:blip r:embed="rId3"/>
          <a:stretch>
            <a:fillRect/>
          </a:stretch>
        </p:blipFill>
        <p:spPr>
          <a:xfrm>
            <a:off x="1139483" y="1768931"/>
            <a:ext cx="4322937" cy="42788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prstGeom prst="rect">
            <a:avLst/>
          </a:prstGeom>
        </p:spPr>
        <p:txBody>
          <a:bodyPr>
            <a:noAutofit/>
          </a:bodyPr>
          <a:lstStyle/>
          <a:p>
            <a:pPr>
              <a:lnSpc>
                <a:spcPct val="100000"/>
              </a:lnSpc>
            </a:pPr>
            <a:r>
              <a:rPr lang="en-US" sz="2800" dirty="0"/>
              <a:t>Primary and Secondary Syphilis — Rates of Reported Cases by State, United States and Territories, 2019</a:t>
            </a:r>
          </a:p>
        </p:txBody>
      </p:sp>
      <p:sp>
        <p:nvSpPr>
          <p:cNvPr id="5" name="Slide Number Placeholder 4">
            <a:extLst>
              <a:ext uri="{FF2B5EF4-FFF2-40B4-BE49-F238E27FC236}">
                <a16:creationId xmlns:a16="http://schemas.microsoft.com/office/drawing/2014/main" id="{7285ACF6-FEDE-4459-8F52-F51A343B40CC}"/>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2" name="Picture 1" descr="US map showing primary and secondary syphilis rates of reported cases by state"/>
          <p:cNvPicPr>
            <a:picLocks noChangeAspect="1"/>
          </p:cNvPicPr>
          <p:nvPr/>
        </p:nvPicPr>
        <p:blipFill>
          <a:blip r:embed="rId3"/>
          <a:stretch>
            <a:fillRect/>
          </a:stretch>
        </p:blipFill>
        <p:spPr>
          <a:xfrm>
            <a:off x="950768" y="1346747"/>
            <a:ext cx="10290464" cy="5511253"/>
          </a:xfrm>
          <a:prstGeom prst="rect">
            <a:avLst/>
          </a:prstGeom>
        </p:spPr>
      </p:pic>
    </p:spTree>
    <p:extLst>
      <p:ext uri="{BB962C8B-B14F-4D97-AF65-F5344CB8AC3E}">
        <p14:creationId xmlns:p14="http://schemas.microsoft.com/office/powerpoint/2010/main" val="230133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900"/>
              </a:lnSpc>
            </a:pPr>
            <a:r>
              <a:rPr lang="en-US" sz="2800" dirty="0"/>
              <a:t>Gonorrhea — Rates of Reported Cases by State, United States and Territories, 2019</a:t>
            </a:r>
          </a:p>
        </p:txBody>
      </p:sp>
      <p:pic>
        <p:nvPicPr>
          <p:cNvPr id="6" name="Picture 5" descr="US map showing gonorrhea rates of reported cases by state">
            <a:extLst>
              <a:ext uri="{FF2B5EF4-FFF2-40B4-BE49-F238E27FC236}">
                <a16:creationId xmlns:a16="http://schemas.microsoft.com/office/drawing/2014/main" id="{CAF61C8F-F55F-4826-90A8-4139E3DCB1FA}"/>
              </a:ext>
            </a:extLst>
          </p:cNvPr>
          <p:cNvPicPr>
            <a:picLocks noChangeAspect="1"/>
          </p:cNvPicPr>
          <p:nvPr/>
        </p:nvPicPr>
        <p:blipFill>
          <a:blip r:embed="rId3"/>
          <a:stretch>
            <a:fillRect/>
          </a:stretch>
        </p:blipFill>
        <p:spPr>
          <a:xfrm>
            <a:off x="1912316" y="1556125"/>
            <a:ext cx="9244444" cy="4951037"/>
          </a:xfrm>
          <a:prstGeom prst="rect">
            <a:avLst/>
          </a:prstGeom>
        </p:spPr>
      </p:pic>
      <p:sp>
        <p:nvSpPr>
          <p:cNvPr id="4" name="Slide Number Placeholder 3">
            <a:extLst>
              <a:ext uri="{FF2B5EF4-FFF2-40B4-BE49-F238E27FC236}">
                <a16:creationId xmlns:a16="http://schemas.microsoft.com/office/drawing/2014/main" id="{1A7ADD73-90D1-4252-B600-C9B896F9C412}"/>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191128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le 1"/>
          <p:cNvSpPr>
            <a:spLocks noGrp="1"/>
          </p:cNvSpPr>
          <p:nvPr>
            <p:ph type="title"/>
          </p:nvPr>
        </p:nvSpPr>
        <p:spPr>
          <a:prstGeom prst="rect">
            <a:avLst/>
          </a:prstGeom>
        </p:spPr>
        <p:txBody>
          <a:bodyPr>
            <a:normAutofit/>
          </a:bodyPr>
          <a:lstStyle/>
          <a:p>
            <a:r>
              <a:rPr lang="en-US" dirty="0"/>
              <a:t>Chlamydia — Rates of Reported Cases by State, United States and Territories, 2019</a:t>
            </a:r>
          </a:p>
        </p:txBody>
      </p:sp>
      <p:pic>
        <p:nvPicPr>
          <p:cNvPr id="6" name="Picture 1" descr="United States map showing rates of reported cases of chlamydia by state and territory in 2019."/>
          <p:cNvPicPr>
            <a:picLocks noGrp="1" noChangeAspect="1"/>
          </p:cNvPicPr>
          <p:nvPr/>
        </p:nvPicPr>
        <p:blipFill>
          <a:blip r:embed="rId3"/>
          <a:stretch>
            <a:fillRect/>
          </a:stretch>
        </p:blipFill>
        <p:spPr bwMode="auto">
          <a:xfrm>
            <a:off x="1087582" y="1389554"/>
            <a:ext cx="9590809" cy="5140836"/>
          </a:xfrm>
          <a:prstGeom prst="rect">
            <a:avLst/>
          </a:prstGeom>
          <a:noFill/>
          <a:ln w="9525">
            <a:noFill/>
            <a:headEnd/>
            <a:tailEnd/>
          </a:ln>
        </p:spPr>
      </p:pic>
      <p:sp>
        <p:nvSpPr>
          <p:cNvPr id="2" name="Slide Number Placeholder 1">
            <a:extLst>
              <a:ext uri="{FF2B5EF4-FFF2-40B4-BE49-F238E27FC236}">
                <a16:creationId xmlns:a16="http://schemas.microsoft.com/office/drawing/2014/main" id="{20BCA58A-03AB-4D0B-B424-88DF4733C497}"/>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1511191611"/>
      </p:ext>
    </p:extLst>
  </p:cSld>
  <p:clrMapOvr>
    <a:masterClrMapping/>
  </p:clrMapOvr>
</p:sld>
</file>

<file path=ppt/theme/theme1.xml><?xml version="1.0" encoding="utf-8"?>
<a:theme xmlns:a="http://schemas.openxmlformats.org/drawingml/2006/main" name="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 Prez CLASSIC.potx" id="{28FA2110-1DB3-455B-9E3D-3C690276DE0B}" vid="{001921F9-48ED-487B-9BCA-F5376820A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PowerPoint Prez CLASSIC</Template>
  <TotalTime>12276</TotalTime>
  <Words>5118</Words>
  <Application>Microsoft Office PowerPoint</Application>
  <PresentationFormat>Widescreen</PresentationFormat>
  <Paragraphs>416</Paragraphs>
  <Slides>62</Slides>
  <Notes>60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Arial Narrow</vt:lpstr>
      <vt:lpstr>Calibri</vt:lpstr>
      <vt:lpstr>Courier New</vt:lpstr>
      <vt:lpstr>NeueHaasGroteskText Std</vt:lpstr>
      <vt:lpstr>Times New Roman</vt:lpstr>
      <vt:lpstr>Wingdings</vt:lpstr>
      <vt:lpstr>Minnesota</vt:lpstr>
      <vt:lpstr>Sexually Transmitted Disease (STD) Surveillance Report, 2020</vt:lpstr>
      <vt:lpstr>Introduction 1/2</vt:lpstr>
      <vt:lpstr>Introduction 2/2</vt:lpstr>
      <vt:lpstr>Interpreting STD Surveillance Data 1/2</vt:lpstr>
      <vt:lpstr>Interpreting STD Surveillance Data 2/2</vt:lpstr>
      <vt:lpstr>National Context</vt:lpstr>
      <vt:lpstr>Primary and Secondary Syphilis — Rates of Reported Cases by State, United States and Territories, 2019</vt:lpstr>
      <vt:lpstr>Gonorrhea — Rates of Reported Cases by State, United States and Territories, 2019</vt:lpstr>
      <vt:lpstr>Chlamydia — Rates of Reported Cases by State, United States and Territories, 2019</vt:lpstr>
      <vt:lpstr>Overview of STDs in Minnesota</vt:lpstr>
      <vt:lpstr>STDs in Minnesota: Number of Cases Reported in 2020</vt:lpstr>
      <vt:lpstr>STDs in Minnesota: Rate per 100,000 by Year of Diagnosis, 2010-2020</vt:lpstr>
      <vt:lpstr>Syphilis</vt:lpstr>
      <vt:lpstr>Syphilis Rates by Stage of Diagnosis  Minnesota, 2010-2020</vt:lpstr>
      <vt:lpstr>2020 Minnesota Primary &amp; Secondary Syphilis Rates by County</vt:lpstr>
      <vt:lpstr>Primary &amp; Secondary Syphilis Infections by Residence at Diagnosis Minnesota, 2020</vt:lpstr>
      <vt:lpstr>Primary &amp; Secondary Syphilis Rates by Gender Minnesota, 2010-2020</vt:lpstr>
      <vt:lpstr>Primary &amp; Secondary Syphilis Rates by Age Minnesota, 2010-2020</vt:lpstr>
      <vt:lpstr>Age-Specific Primary &amp; Secondary Syphilis Rates by Gender, Minnesota, 2020</vt:lpstr>
      <vt:lpstr>Primary &amp; Secondary Syphilis Cases by Race Minnesota, 2020</vt:lpstr>
      <vt:lpstr>Primary &amp; Secondary Syphilis Rates by Race/Ethnicity Minnesota, 2010-2020</vt:lpstr>
      <vt:lpstr>Gonorrhea</vt:lpstr>
      <vt:lpstr>2020 Minnesota Gonorrhea Rates by County</vt:lpstr>
      <vt:lpstr>Gonorrhea Infections in Minnesota by Residence at Diagnosis, 2020</vt:lpstr>
      <vt:lpstr>Gonorrhea Rates by Gender Minnesota, 2010-2020</vt:lpstr>
      <vt:lpstr>Gonorrhea Rates by Age Minnesota, 2010-2020</vt:lpstr>
      <vt:lpstr>Age-Specific Gonorrhea Rates by Gender  Minnesota, 2020 </vt:lpstr>
      <vt:lpstr>Gonorrhea Rates by Race/Ethnicity  Minnesota, 2010-2020 1/2</vt:lpstr>
      <vt:lpstr>Gonorrhea Rates by Race/Ethnicity  Minnesota, 2010-2020 2/2</vt:lpstr>
      <vt:lpstr>Chlamydia</vt:lpstr>
      <vt:lpstr>2020 Minnesota Chlamydia Rates by County</vt:lpstr>
      <vt:lpstr>Chlamydia Infections by Residence at Diagnosis  Minnesota, 2020</vt:lpstr>
      <vt:lpstr>Chlamydia Rates by Gender Minnesota, 2010-2020</vt:lpstr>
      <vt:lpstr>Chlamydia Rates by Age Minnesota, 2010-2020</vt:lpstr>
      <vt:lpstr>Age-Specific Chlamydia Rates by Gender   Minnesota, 2020</vt:lpstr>
      <vt:lpstr>Chlamydia Rates by Race/Ethnicity  Minnesota, 2010-2020 1/2</vt:lpstr>
      <vt:lpstr>Chlamydia Rates by Race/Ethnicity  Minnesota, 2010-2020 2/2</vt:lpstr>
      <vt:lpstr>Chlamydia and Gonorrhea Among Adolescents and Young Adults (15-24 years of age)</vt:lpstr>
      <vt:lpstr>Chlamydia Disproportionately Impacts Youth and Young Adults</vt:lpstr>
      <vt:lpstr>Gonorrhea Disproportionately Impacts Youth and Young Adults</vt:lpstr>
      <vt:lpstr>Chlamydia and Gonorrhea Rates Among Adolescents &amp; Young Adults†  by Gender in Minnesota, 2010-2020</vt:lpstr>
      <vt:lpstr>Geographic Characteristics of Adolescents and Young Adults † Diagnosed with Chlamydia or Gonorrhea, Minnesota 2020</vt:lpstr>
      <vt:lpstr>Chlamydia Cases Among Adolescents and Young Adults†  by Gender and Race, Minnesota, 2020</vt:lpstr>
      <vt:lpstr>Chlamydia Rate Among Adolescents and  Young Adults† by Race, Minnesota, 2020</vt:lpstr>
      <vt:lpstr>Gonorrhea Cases Among Adolescents and Young Adults†  by Gender and Race, 2020</vt:lpstr>
      <vt:lpstr>Gonorrhea Rate Among Adolescents and Young Adults† by Race, Minnesota, 2020</vt:lpstr>
      <vt:lpstr>Burden of STDs on Young Women and people of Color</vt:lpstr>
      <vt:lpstr>Summary Characteristics of Adolescents &amp; Young Adults†  Diagnosed With Chlamydia or Gonorrhea in 2020</vt:lpstr>
      <vt:lpstr>Topic of Interest: Syphilis Among  Females and Congenital Syphilis in Minnesota</vt:lpstr>
      <vt:lpstr>Female Early Syphilis Cases Minnesota, 2020</vt:lpstr>
      <vt:lpstr>Early Syphilis Infections in Females by Residence at Diagnosis Minnesota, 2020</vt:lpstr>
      <vt:lpstr>Early Syphilis Cases in Females by Race/Ethnicity  Minnesota, 2020</vt:lpstr>
      <vt:lpstr>Congenital Syphilis (CS) Rates among infants Minnesota, 2010-2020</vt:lpstr>
      <vt:lpstr>Topic of Interest: Early Syphilis Among  Men Who Have Sex With Men in Minnesota</vt:lpstr>
      <vt:lpstr>Number of Early Syphilis† Cases by Gender and MSM  Minnesota, 2010-2020</vt:lpstr>
      <vt:lpstr>Early Syphilis† Cases Among MSM by Age  Minnesota, 2020 </vt:lpstr>
      <vt:lpstr>Early Syphilis† (ES) Cases  Co-infected with HIV, 2010-2020</vt:lpstr>
      <vt:lpstr>What’s Being Done in Minnesota? </vt:lpstr>
      <vt:lpstr>Summary of STD Trends in Minnesota</vt:lpstr>
      <vt:lpstr>Health Watch: Disseminated Gonococcal Infection (DGI) </vt:lpstr>
      <vt:lpstr>New Treatment Guidelines for Uncomplicated Gonorrhea Infection </vt:lpstr>
      <vt:lpstr>Updates to STD Reporting and Current Follow-Up</vt:lpstr>
    </vt:vector>
  </TitlesOfParts>
  <Company>MN Dept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 (STD) Surveillance Report, 2020</dc:title>
  <dc:subject>Sexually Transmitted Disease (STD) Surveillance Report, 2020</dc:subject>
  <dc:creator>MN Dept of Health</dc:creator>
  <cp:lastModifiedBy>Beltt, Emily (MDH)</cp:lastModifiedBy>
  <cp:revision>740</cp:revision>
  <cp:lastPrinted>2019-04-03T17:46:09Z</cp:lastPrinted>
  <dcterms:created xsi:type="dcterms:W3CDTF">2016-04-07T18:58:10Z</dcterms:created>
  <dcterms:modified xsi:type="dcterms:W3CDTF">2021-06-22T13:04:13Z</dcterms:modified>
</cp:coreProperties>
</file>