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sldIdLst>
    <p:sldId id="257" r:id="rId2"/>
    <p:sldId id="321" r:id="rId3"/>
    <p:sldId id="322" r:id="rId4"/>
    <p:sldId id="264" r:id="rId5"/>
    <p:sldId id="323" r:id="rId6"/>
    <p:sldId id="324" r:id="rId7"/>
    <p:sldId id="325" r:id="rId8"/>
    <p:sldId id="326" r:id="rId9"/>
    <p:sldId id="327" r:id="rId10"/>
    <p:sldId id="328" r:id="rId11"/>
    <p:sldId id="329" r:id="rId12"/>
    <p:sldId id="330" r:id="rId13"/>
    <p:sldId id="331" r:id="rId14"/>
    <p:sldId id="339" r:id="rId15"/>
    <p:sldId id="332" r:id="rId16"/>
    <p:sldId id="263" r:id="rId17"/>
    <p:sldId id="293" r:id="rId18"/>
    <p:sldId id="333" r:id="rId19"/>
    <p:sldId id="334" r:id="rId20"/>
    <p:sldId id="335" r:id="rId21"/>
    <p:sldId id="276" r:id="rId22"/>
    <p:sldId id="294" r:id="rId23"/>
    <p:sldId id="336" r:id="rId24"/>
    <p:sldId id="337" r:id="rId25"/>
    <p:sldId id="338" r:id="rId26"/>
    <p:sldId id="318" r:id="rId27"/>
    <p:sldId id="284" r:id="rId28"/>
    <p:sldId id="285" r:id="rId29"/>
    <p:sldId id="292" r:id="rId3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7226" autoAdjust="0"/>
  </p:normalViewPr>
  <p:slideViewPr>
    <p:cSldViewPr snapToGrid="0">
      <p:cViewPr varScale="1">
        <p:scale>
          <a:sx n="99" d="100"/>
          <a:sy n="99" d="100"/>
        </p:scale>
        <p:origin x="1032" y="90"/>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95" d="100"/>
          <a:sy n="95" d="100"/>
        </p:scale>
        <p:origin x="3618" y="6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C8445497-D92E-4D45-B250-5E6767A43DC3}" type="datetimeFigureOut">
              <a:rPr lang="en-US" smtClean="0"/>
              <a:t>5/7/2021</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297702AC-442C-4516-9E7B-3AFB0888E135}" type="slidenum">
              <a:rPr lang="en-US" smtClean="0"/>
              <a:t>‹#›</a:t>
            </a:fld>
            <a:endParaRPr lang="en-US"/>
          </a:p>
        </p:txBody>
      </p:sp>
    </p:spTree>
    <p:extLst>
      <p:ext uri="{BB962C8B-B14F-4D97-AF65-F5344CB8AC3E}">
        <p14:creationId xmlns:p14="http://schemas.microsoft.com/office/powerpoint/2010/main" val="35988662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First</a:t>
            </a:r>
            <a:r>
              <a:rPr lang="en-US" baseline="0" dirty="0"/>
              <a:t> we will discuss information concerning the reportable sexually transmitted diseases in Minnesota for 2019, followed by HIV statistics, and then hepatitis.</a:t>
            </a:r>
            <a:endParaRPr lang="en-US" dirty="0"/>
          </a:p>
        </p:txBody>
      </p:sp>
      <p:sp>
        <p:nvSpPr>
          <p:cNvPr id="4" name="Slide Number Placeholder 3"/>
          <p:cNvSpPr>
            <a:spLocks noGrp="1"/>
          </p:cNvSpPr>
          <p:nvPr>
            <p:ph type="sldNum" sz="quarter" idx="10"/>
          </p:nvPr>
        </p:nvSpPr>
        <p:spPr/>
        <p:txBody>
          <a:bodyPr/>
          <a:lstStyle/>
          <a:p>
            <a:fld id="{297702AC-442C-4516-9E7B-3AFB0888E135}" type="slidenum">
              <a:rPr lang="en-US" smtClean="0"/>
              <a:t>1</a:t>
            </a:fld>
            <a:endParaRPr lang="en-US"/>
          </a:p>
        </p:txBody>
      </p:sp>
    </p:spTree>
    <p:extLst>
      <p:ext uri="{BB962C8B-B14F-4D97-AF65-F5344CB8AC3E}">
        <p14:creationId xmlns:p14="http://schemas.microsoft.com/office/powerpoint/2010/main" val="5944580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dirty="0"/>
              <a:t>The average age of MSM with early syphilis is 36</a:t>
            </a:r>
            <a:r>
              <a:rPr lang="en-US" baseline="0" dirty="0"/>
              <a:t> years of age.</a:t>
            </a:r>
          </a:p>
          <a:p>
            <a:pPr marL="174708" indent="-174708">
              <a:buFont typeface="Arial" panose="020B0604020202020204" pitchFamily="34" charset="0"/>
              <a:buChar char="•"/>
            </a:pPr>
            <a:r>
              <a:rPr lang="en-US" baseline="0" dirty="0"/>
              <a:t>Ages ranged from 17 – 71 years of age</a:t>
            </a:r>
          </a:p>
          <a:p>
            <a:pPr marL="174708" indent="-174708">
              <a:buFont typeface="Arial" panose="020B0604020202020204" pitchFamily="34" charset="0"/>
              <a:buChar char="•"/>
            </a:pPr>
            <a:r>
              <a:rPr lang="en-US" baseline="0" dirty="0"/>
              <a:t>The 25-29 year old age group had the highest number of cases at 87 which is 22 percent of MSM early syphilis cases in 2019.</a:t>
            </a:r>
            <a:endParaRPr lang="en-US" dirty="0"/>
          </a:p>
        </p:txBody>
      </p:sp>
      <p:sp>
        <p:nvSpPr>
          <p:cNvPr id="4" name="Slide Number Placeholder 3"/>
          <p:cNvSpPr>
            <a:spLocks noGrp="1"/>
          </p:cNvSpPr>
          <p:nvPr>
            <p:ph type="sldNum" sz="quarter" idx="10"/>
          </p:nvPr>
        </p:nvSpPr>
        <p:spPr/>
        <p:txBody>
          <a:bodyPr/>
          <a:lstStyle/>
          <a:p>
            <a:fld id="{2E54B842-5667-4C31-BF87-D49B7636FE15}" type="slidenum">
              <a:rPr lang="en-US" smtClean="0">
                <a:solidFill>
                  <a:prstClr val="black"/>
                </a:solidFill>
              </a:rPr>
              <a:pPr/>
              <a:t>10</a:t>
            </a:fld>
            <a:endParaRPr lang="en-US">
              <a:solidFill>
                <a:prstClr val="black"/>
              </a:solidFill>
            </a:endParaRPr>
          </a:p>
        </p:txBody>
      </p:sp>
    </p:spTree>
    <p:extLst>
      <p:ext uri="{BB962C8B-B14F-4D97-AF65-F5344CB8AC3E}">
        <p14:creationId xmlns:p14="http://schemas.microsoft.com/office/powerpoint/2010/main" val="17245942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dirty="0"/>
              <a:t>Twenty-three percent of all early syphilis cases were co-infected with HIV.</a:t>
            </a:r>
          </a:p>
          <a:p>
            <a:pPr marL="174708" indent="-174708">
              <a:buFont typeface="Arial" panose="020B0604020202020204" pitchFamily="34" charset="0"/>
              <a:buChar char="•"/>
            </a:pPr>
            <a:r>
              <a:rPr lang="en-US" dirty="0"/>
              <a:t>Thirty-nine percent of all MSM early syphilis cases were</a:t>
            </a:r>
            <a:r>
              <a:rPr lang="en-US" baseline="0" dirty="0"/>
              <a:t> co-infected with HIV.</a:t>
            </a:r>
            <a:endParaRPr lang="en-US" dirty="0"/>
          </a:p>
        </p:txBody>
      </p:sp>
      <p:sp>
        <p:nvSpPr>
          <p:cNvPr id="4" name="Slide Number Placeholder 3"/>
          <p:cNvSpPr>
            <a:spLocks noGrp="1"/>
          </p:cNvSpPr>
          <p:nvPr>
            <p:ph type="sldNum" sz="quarter" idx="10"/>
          </p:nvPr>
        </p:nvSpPr>
        <p:spPr/>
        <p:txBody>
          <a:bodyPr/>
          <a:lstStyle/>
          <a:p>
            <a:fld id="{2E54B842-5667-4C31-BF87-D49B7636FE15}" type="slidenum">
              <a:rPr lang="en-US" smtClean="0">
                <a:solidFill>
                  <a:prstClr val="black"/>
                </a:solidFill>
              </a:rPr>
              <a:pPr/>
              <a:t>11</a:t>
            </a:fld>
            <a:endParaRPr lang="en-US">
              <a:solidFill>
                <a:prstClr val="black"/>
              </a:solidFill>
            </a:endParaRPr>
          </a:p>
        </p:txBody>
      </p:sp>
    </p:spTree>
    <p:extLst>
      <p:ext uri="{BB962C8B-B14F-4D97-AF65-F5344CB8AC3E}">
        <p14:creationId xmlns:p14="http://schemas.microsoft.com/office/powerpoint/2010/main" val="17152537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The number of female early syphilis cases has increased dramatically from 9 cases in 2009 to the highest number of cases in the last decade to 173 in 2019, which is a 84 percent increase compared to 2018 at 94 cases in females.  </a:t>
            </a:r>
            <a:endParaRPr lang="en-US" dirty="0"/>
          </a:p>
          <a:p>
            <a:endParaRPr lang="en-US" dirty="0"/>
          </a:p>
        </p:txBody>
      </p:sp>
      <p:sp>
        <p:nvSpPr>
          <p:cNvPr id="4" name="Slide Number Placeholder 3"/>
          <p:cNvSpPr>
            <a:spLocks noGrp="1"/>
          </p:cNvSpPr>
          <p:nvPr>
            <p:ph type="sldNum" sz="quarter" idx="10"/>
          </p:nvPr>
        </p:nvSpPr>
        <p:spPr/>
        <p:txBody>
          <a:bodyPr/>
          <a:lstStyle/>
          <a:p>
            <a:fld id="{DE04DE7C-65D2-4C1F-BFF6-2FC5449BA8E1}" type="slidenum">
              <a:rPr lang="en-US" smtClean="0"/>
              <a:t>12</a:t>
            </a:fld>
            <a:endParaRPr lang="en-US"/>
          </a:p>
        </p:txBody>
      </p:sp>
    </p:spTree>
    <p:extLst>
      <p:ext uri="{BB962C8B-B14F-4D97-AF65-F5344CB8AC3E}">
        <p14:creationId xmlns:p14="http://schemas.microsoft.com/office/powerpoint/2010/main" val="19127003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hdr" sz="quarter"/>
          </p:nvPr>
        </p:nvSpPr>
        <p:spPr>
          <a:noFill/>
        </p:spPr>
        <p:txBody>
          <a:bodyPr/>
          <a:lstStyle>
            <a:lvl1pPr defTabSz="947950" eaLnBrk="0" hangingPunct="0">
              <a:spcBef>
                <a:spcPct val="30000"/>
              </a:spcBef>
              <a:defRPr sz="1200">
                <a:solidFill>
                  <a:schemeClr val="tx1"/>
                </a:solidFill>
                <a:latin typeface="Times New Roman" pitchFamily="18" charset="0"/>
              </a:defRPr>
            </a:lvl1pPr>
            <a:lvl2pPr marL="757066" indent="-291179" defTabSz="947950" eaLnBrk="0" hangingPunct="0">
              <a:spcBef>
                <a:spcPct val="30000"/>
              </a:spcBef>
              <a:defRPr sz="1200">
                <a:solidFill>
                  <a:schemeClr val="tx1"/>
                </a:solidFill>
                <a:latin typeface="Times New Roman" pitchFamily="18" charset="0"/>
              </a:defRPr>
            </a:lvl2pPr>
            <a:lvl3pPr marL="1164717" indent="-232943" defTabSz="947950" eaLnBrk="0" hangingPunct="0">
              <a:spcBef>
                <a:spcPct val="30000"/>
              </a:spcBef>
              <a:defRPr sz="1200">
                <a:solidFill>
                  <a:schemeClr val="tx1"/>
                </a:solidFill>
                <a:latin typeface="Times New Roman" pitchFamily="18" charset="0"/>
              </a:defRPr>
            </a:lvl3pPr>
            <a:lvl4pPr marL="1630604" indent="-232943" defTabSz="947950" eaLnBrk="0" hangingPunct="0">
              <a:spcBef>
                <a:spcPct val="30000"/>
              </a:spcBef>
              <a:defRPr sz="1200">
                <a:solidFill>
                  <a:schemeClr val="tx1"/>
                </a:solidFill>
                <a:latin typeface="Times New Roman" pitchFamily="18" charset="0"/>
              </a:defRPr>
            </a:lvl4pPr>
            <a:lvl5pPr marL="2096491" indent="-232943" defTabSz="947950" eaLnBrk="0" hangingPunct="0">
              <a:spcBef>
                <a:spcPct val="30000"/>
              </a:spcBef>
              <a:defRPr sz="1200">
                <a:solidFill>
                  <a:schemeClr val="tx1"/>
                </a:solidFill>
                <a:latin typeface="Times New Roman" pitchFamily="18" charset="0"/>
              </a:defRPr>
            </a:lvl5pPr>
            <a:lvl6pPr marL="2562377" indent="-232943" defTabSz="947950" eaLnBrk="0" fontAlgn="base" hangingPunct="0">
              <a:spcBef>
                <a:spcPct val="30000"/>
              </a:spcBef>
              <a:spcAft>
                <a:spcPct val="0"/>
              </a:spcAft>
              <a:defRPr sz="1200">
                <a:solidFill>
                  <a:schemeClr val="tx1"/>
                </a:solidFill>
                <a:latin typeface="Times New Roman" pitchFamily="18" charset="0"/>
              </a:defRPr>
            </a:lvl6pPr>
            <a:lvl7pPr marL="3028264" indent="-232943" defTabSz="947950" eaLnBrk="0" fontAlgn="base" hangingPunct="0">
              <a:spcBef>
                <a:spcPct val="30000"/>
              </a:spcBef>
              <a:spcAft>
                <a:spcPct val="0"/>
              </a:spcAft>
              <a:defRPr sz="1200">
                <a:solidFill>
                  <a:schemeClr val="tx1"/>
                </a:solidFill>
                <a:latin typeface="Times New Roman" pitchFamily="18" charset="0"/>
              </a:defRPr>
            </a:lvl7pPr>
            <a:lvl8pPr marL="3494151" indent="-232943" defTabSz="947950" eaLnBrk="0" fontAlgn="base" hangingPunct="0">
              <a:spcBef>
                <a:spcPct val="30000"/>
              </a:spcBef>
              <a:spcAft>
                <a:spcPct val="0"/>
              </a:spcAft>
              <a:defRPr sz="1200">
                <a:solidFill>
                  <a:schemeClr val="tx1"/>
                </a:solidFill>
                <a:latin typeface="Times New Roman" pitchFamily="18" charset="0"/>
              </a:defRPr>
            </a:lvl8pPr>
            <a:lvl9pPr marL="3960038" indent="-232943" defTabSz="94795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r>
              <a:rPr lang="en-US" altLang="en-US"/>
              <a:t>Minnesota Department of Health</a:t>
            </a:r>
          </a:p>
        </p:txBody>
      </p:sp>
      <p:sp>
        <p:nvSpPr>
          <p:cNvPr id="88067" name="Rectangle 7"/>
          <p:cNvSpPr>
            <a:spLocks noGrp="1" noChangeArrowheads="1"/>
          </p:cNvSpPr>
          <p:nvPr>
            <p:ph type="sldNum" sz="quarter" idx="5"/>
          </p:nvPr>
        </p:nvSpPr>
        <p:spPr>
          <a:noFill/>
        </p:spPr>
        <p:txBody>
          <a:bodyPr/>
          <a:lstStyle>
            <a:lvl1pPr defTabSz="947950" eaLnBrk="0" hangingPunct="0">
              <a:spcBef>
                <a:spcPct val="30000"/>
              </a:spcBef>
              <a:defRPr sz="1200">
                <a:solidFill>
                  <a:schemeClr val="tx1"/>
                </a:solidFill>
                <a:latin typeface="Times New Roman" pitchFamily="18" charset="0"/>
              </a:defRPr>
            </a:lvl1pPr>
            <a:lvl2pPr marL="757066" indent="-291179" defTabSz="947950" eaLnBrk="0" hangingPunct="0">
              <a:spcBef>
                <a:spcPct val="30000"/>
              </a:spcBef>
              <a:defRPr sz="1200">
                <a:solidFill>
                  <a:schemeClr val="tx1"/>
                </a:solidFill>
                <a:latin typeface="Times New Roman" pitchFamily="18" charset="0"/>
              </a:defRPr>
            </a:lvl2pPr>
            <a:lvl3pPr marL="1164717" indent="-232943" defTabSz="947950" eaLnBrk="0" hangingPunct="0">
              <a:spcBef>
                <a:spcPct val="30000"/>
              </a:spcBef>
              <a:defRPr sz="1200">
                <a:solidFill>
                  <a:schemeClr val="tx1"/>
                </a:solidFill>
                <a:latin typeface="Times New Roman" pitchFamily="18" charset="0"/>
              </a:defRPr>
            </a:lvl3pPr>
            <a:lvl4pPr marL="1630604" indent="-232943" defTabSz="947950" eaLnBrk="0" hangingPunct="0">
              <a:spcBef>
                <a:spcPct val="30000"/>
              </a:spcBef>
              <a:defRPr sz="1200">
                <a:solidFill>
                  <a:schemeClr val="tx1"/>
                </a:solidFill>
                <a:latin typeface="Times New Roman" pitchFamily="18" charset="0"/>
              </a:defRPr>
            </a:lvl4pPr>
            <a:lvl5pPr marL="2096491" indent="-232943" defTabSz="947950" eaLnBrk="0" hangingPunct="0">
              <a:spcBef>
                <a:spcPct val="30000"/>
              </a:spcBef>
              <a:defRPr sz="1200">
                <a:solidFill>
                  <a:schemeClr val="tx1"/>
                </a:solidFill>
                <a:latin typeface="Times New Roman" pitchFamily="18" charset="0"/>
              </a:defRPr>
            </a:lvl5pPr>
            <a:lvl6pPr marL="2562377" indent="-232943" defTabSz="947950" eaLnBrk="0" fontAlgn="base" hangingPunct="0">
              <a:spcBef>
                <a:spcPct val="30000"/>
              </a:spcBef>
              <a:spcAft>
                <a:spcPct val="0"/>
              </a:spcAft>
              <a:defRPr sz="1200">
                <a:solidFill>
                  <a:schemeClr val="tx1"/>
                </a:solidFill>
                <a:latin typeface="Times New Roman" pitchFamily="18" charset="0"/>
              </a:defRPr>
            </a:lvl6pPr>
            <a:lvl7pPr marL="3028264" indent="-232943" defTabSz="947950" eaLnBrk="0" fontAlgn="base" hangingPunct="0">
              <a:spcBef>
                <a:spcPct val="30000"/>
              </a:spcBef>
              <a:spcAft>
                <a:spcPct val="0"/>
              </a:spcAft>
              <a:defRPr sz="1200">
                <a:solidFill>
                  <a:schemeClr val="tx1"/>
                </a:solidFill>
                <a:latin typeface="Times New Roman" pitchFamily="18" charset="0"/>
              </a:defRPr>
            </a:lvl7pPr>
            <a:lvl8pPr marL="3494151" indent="-232943" defTabSz="947950" eaLnBrk="0" fontAlgn="base" hangingPunct="0">
              <a:spcBef>
                <a:spcPct val="30000"/>
              </a:spcBef>
              <a:spcAft>
                <a:spcPct val="0"/>
              </a:spcAft>
              <a:defRPr sz="1200">
                <a:solidFill>
                  <a:schemeClr val="tx1"/>
                </a:solidFill>
                <a:latin typeface="Times New Roman" pitchFamily="18" charset="0"/>
              </a:defRPr>
            </a:lvl8pPr>
            <a:lvl9pPr marL="3960038" indent="-232943" defTabSz="94795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3E614C71-C0FE-403C-A641-085ECCEBCFE1}" type="slidenum">
              <a:rPr lang="en-US" altLang="en-US" smtClean="0"/>
              <a:pPr eaLnBrk="1" hangingPunct="1">
                <a:spcBef>
                  <a:spcPct val="0"/>
                </a:spcBef>
              </a:pPr>
              <a:t>13</a:t>
            </a:fld>
            <a:endParaRPr lang="en-US" altLang="en-US"/>
          </a:p>
        </p:txBody>
      </p:sp>
      <p:sp>
        <p:nvSpPr>
          <p:cNvPr id="88068" name="Rectangle 2"/>
          <p:cNvSpPr>
            <a:spLocks noGrp="1" noRot="1" noChangeAspect="1" noChangeArrowheads="1" noTextEdit="1"/>
          </p:cNvSpPr>
          <p:nvPr>
            <p:ph type="sldImg"/>
          </p:nvPr>
        </p:nvSpPr>
        <p:spPr>
          <a:xfrm>
            <a:off x="717550" y="1162050"/>
            <a:ext cx="5575300" cy="3136900"/>
          </a:xfrm>
          <a:ln/>
        </p:spPr>
      </p:sp>
      <p:sp>
        <p:nvSpPr>
          <p:cNvPr id="88069" name="Rectangle 3"/>
          <p:cNvSpPr>
            <a:spLocks noGrp="1" noChangeArrowheads="1"/>
          </p:cNvSpPr>
          <p:nvPr>
            <p:ph type="body" idx="1"/>
          </p:nvPr>
        </p:nvSpPr>
        <p:spPr>
          <a:noFill/>
        </p:spPr>
        <p:txBody>
          <a:bodyPr/>
          <a:lstStyle/>
          <a:p>
            <a:pPr marL="174708" indent="-174708">
              <a:buFont typeface="Arial" panose="020B0604020202020204" pitchFamily="34" charset="0"/>
              <a:buChar char="•"/>
            </a:pPr>
            <a:r>
              <a:rPr lang="en-US" altLang="en-US" dirty="0"/>
              <a:t>Forty-four</a:t>
            </a:r>
            <a:r>
              <a:rPr lang="en-US" altLang="en-US" baseline="0" dirty="0"/>
              <a:t> percent of female early syphilis cases were residents of Greater Minnesota</a:t>
            </a:r>
          </a:p>
          <a:p>
            <a:pPr marL="174708" indent="-174708">
              <a:buFont typeface="Arial" panose="020B0604020202020204" pitchFamily="34" charset="0"/>
              <a:buChar char="•"/>
            </a:pPr>
            <a:r>
              <a:rPr lang="en-US" altLang="en-US" baseline="0" dirty="0"/>
              <a:t>Twenty-six percent of female early syphilis cases were residents of the Suburbs of the seven-county metro area</a:t>
            </a:r>
          </a:p>
          <a:p>
            <a:pPr marL="174708" indent="-174708">
              <a:buFont typeface="Arial" panose="020B0604020202020204" pitchFamily="34" charset="0"/>
              <a:buChar char="•"/>
            </a:pPr>
            <a:r>
              <a:rPr lang="en-US" altLang="en-US" baseline="0" dirty="0"/>
              <a:t>Twenty percent were City of Minneapolis residents, and 10% were St. Paul residents.</a:t>
            </a:r>
            <a:endParaRPr lang="en-US" altLang="en-US" dirty="0"/>
          </a:p>
          <a:p>
            <a:pPr eaLnBrk="1" hangingPunct="1"/>
            <a:endParaRPr lang="en-US" altLang="en-US" dirty="0"/>
          </a:p>
        </p:txBody>
      </p:sp>
    </p:spTree>
    <p:extLst>
      <p:ext uri="{BB962C8B-B14F-4D97-AF65-F5344CB8AC3E}">
        <p14:creationId xmlns:p14="http://schemas.microsoft.com/office/powerpoint/2010/main" val="36881347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hdr" sz="quarter"/>
          </p:nvPr>
        </p:nvSpPr>
        <p:spPr>
          <a:noFill/>
        </p:spPr>
        <p:txBody>
          <a:bodyPr/>
          <a:lstStyle>
            <a:lvl1pPr defTabSz="947950" eaLnBrk="0" hangingPunct="0">
              <a:spcBef>
                <a:spcPct val="30000"/>
              </a:spcBef>
              <a:defRPr sz="1200">
                <a:solidFill>
                  <a:schemeClr val="tx1"/>
                </a:solidFill>
                <a:latin typeface="Times New Roman" pitchFamily="18" charset="0"/>
              </a:defRPr>
            </a:lvl1pPr>
            <a:lvl2pPr marL="757066" indent="-291179" defTabSz="947950" eaLnBrk="0" hangingPunct="0">
              <a:spcBef>
                <a:spcPct val="30000"/>
              </a:spcBef>
              <a:defRPr sz="1200">
                <a:solidFill>
                  <a:schemeClr val="tx1"/>
                </a:solidFill>
                <a:latin typeface="Times New Roman" pitchFamily="18" charset="0"/>
              </a:defRPr>
            </a:lvl2pPr>
            <a:lvl3pPr marL="1164717" indent="-232943" defTabSz="947950" eaLnBrk="0" hangingPunct="0">
              <a:spcBef>
                <a:spcPct val="30000"/>
              </a:spcBef>
              <a:defRPr sz="1200">
                <a:solidFill>
                  <a:schemeClr val="tx1"/>
                </a:solidFill>
                <a:latin typeface="Times New Roman" pitchFamily="18" charset="0"/>
              </a:defRPr>
            </a:lvl3pPr>
            <a:lvl4pPr marL="1630604" indent="-232943" defTabSz="947950" eaLnBrk="0" hangingPunct="0">
              <a:spcBef>
                <a:spcPct val="30000"/>
              </a:spcBef>
              <a:defRPr sz="1200">
                <a:solidFill>
                  <a:schemeClr val="tx1"/>
                </a:solidFill>
                <a:latin typeface="Times New Roman" pitchFamily="18" charset="0"/>
              </a:defRPr>
            </a:lvl4pPr>
            <a:lvl5pPr marL="2096491" indent="-232943" defTabSz="947950" eaLnBrk="0" hangingPunct="0">
              <a:spcBef>
                <a:spcPct val="30000"/>
              </a:spcBef>
              <a:defRPr sz="1200">
                <a:solidFill>
                  <a:schemeClr val="tx1"/>
                </a:solidFill>
                <a:latin typeface="Times New Roman" pitchFamily="18" charset="0"/>
              </a:defRPr>
            </a:lvl5pPr>
            <a:lvl6pPr marL="2562377" indent="-232943" defTabSz="947950" eaLnBrk="0" fontAlgn="base" hangingPunct="0">
              <a:spcBef>
                <a:spcPct val="30000"/>
              </a:spcBef>
              <a:spcAft>
                <a:spcPct val="0"/>
              </a:spcAft>
              <a:defRPr sz="1200">
                <a:solidFill>
                  <a:schemeClr val="tx1"/>
                </a:solidFill>
                <a:latin typeface="Times New Roman" pitchFamily="18" charset="0"/>
              </a:defRPr>
            </a:lvl6pPr>
            <a:lvl7pPr marL="3028264" indent="-232943" defTabSz="947950" eaLnBrk="0" fontAlgn="base" hangingPunct="0">
              <a:spcBef>
                <a:spcPct val="30000"/>
              </a:spcBef>
              <a:spcAft>
                <a:spcPct val="0"/>
              </a:spcAft>
              <a:defRPr sz="1200">
                <a:solidFill>
                  <a:schemeClr val="tx1"/>
                </a:solidFill>
                <a:latin typeface="Times New Roman" pitchFamily="18" charset="0"/>
              </a:defRPr>
            </a:lvl7pPr>
            <a:lvl8pPr marL="3494151" indent="-232943" defTabSz="947950" eaLnBrk="0" fontAlgn="base" hangingPunct="0">
              <a:spcBef>
                <a:spcPct val="30000"/>
              </a:spcBef>
              <a:spcAft>
                <a:spcPct val="0"/>
              </a:spcAft>
              <a:defRPr sz="1200">
                <a:solidFill>
                  <a:schemeClr val="tx1"/>
                </a:solidFill>
                <a:latin typeface="Times New Roman" pitchFamily="18" charset="0"/>
              </a:defRPr>
            </a:lvl8pPr>
            <a:lvl9pPr marL="3960038" indent="-232943" defTabSz="947950" eaLnBrk="0" fontAlgn="base" hangingPunct="0">
              <a:spcBef>
                <a:spcPct val="30000"/>
              </a:spcBef>
              <a:spcAft>
                <a:spcPct val="0"/>
              </a:spcAft>
              <a:defRPr sz="1200">
                <a:solidFill>
                  <a:schemeClr val="tx1"/>
                </a:solidFill>
                <a:latin typeface="Times New Roman" pitchFamily="18" charset="0"/>
              </a:defRPr>
            </a:lvl9pPr>
          </a:lstStyle>
          <a:p>
            <a:pPr marL="0" marR="0" lvl="0" indent="0" algn="l" defTabSz="947950" rtl="0" eaLnBrk="1" fontAlgn="auto" latinLnBrk="0" hangingPunct="1">
              <a:lnSpc>
                <a:spcPct val="100000"/>
              </a:lnSpc>
              <a:spcBef>
                <a:spcPct val="0"/>
              </a:spcBef>
              <a:spcAft>
                <a:spcPts val="0"/>
              </a:spcAft>
              <a:buClrTx/>
              <a:buSzTx/>
              <a:buFontTx/>
              <a:buNone/>
              <a:tabLst/>
              <a:defRPr/>
            </a:pPr>
            <a:r>
              <a:rPr kumimoji="0" lang="en-US" altLang="en-US" sz="1200" b="0" i="0" u="none" strike="noStrike" kern="1200" cap="none" spc="0" normalizeH="0" baseline="0" noProof="0">
                <a:ln>
                  <a:noFill/>
                </a:ln>
                <a:solidFill>
                  <a:prstClr val="black"/>
                </a:solidFill>
                <a:effectLst/>
                <a:uLnTx/>
                <a:uFillTx/>
                <a:latin typeface="Times New Roman" pitchFamily="18" charset="0"/>
                <a:ea typeface="+mn-ea"/>
                <a:cs typeface="+mn-cs"/>
              </a:rPr>
              <a:t>Minnesota Department of Health</a:t>
            </a:r>
          </a:p>
        </p:txBody>
      </p:sp>
      <p:sp>
        <p:nvSpPr>
          <p:cNvPr id="91139" name="Rectangle 7"/>
          <p:cNvSpPr>
            <a:spLocks noGrp="1" noChangeArrowheads="1"/>
          </p:cNvSpPr>
          <p:nvPr>
            <p:ph type="sldNum" sz="quarter" idx="5"/>
          </p:nvPr>
        </p:nvSpPr>
        <p:spPr>
          <a:noFill/>
        </p:spPr>
        <p:txBody>
          <a:bodyPr/>
          <a:lstStyle>
            <a:lvl1pPr defTabSz="947950" eaLnBrk="0" hangingPunct="0">
              <a:spcBef>
                <a:spcPct val="30000"/>
              </a:spcBef>
              <a:defRPr sz="1200">
                <a:solidFill>
                  <a:schemeClr val="tx1"/>
                </a:solidFill>
                <a:latin typeface="Times New Roman" pitchFamily="18" charset="0"/>
              </a:defRPr>
            </a:lvl1pPr>
            <a:lvl2pPr marL="757066" indent="-291179" defTabSz="947950" eaLnBrk="0" hangingPunct="0">
              <a:spcBef>
                <a:spcPct val="30000"/>
              </a:spcBef>
              <a:defRPr sz="1200">
                <a:solidFill>
                  <a:schemeClr val="tx1"/>
                </a:solidFill>
                <a:latin typeface="Times New Roman" pitchFamily="18" charset="0"/>
              </a:defRPr>
            </a:lvl2pPr>
            <a:lvl3pPr marL="1164717" indent="-232943" defTabSz="947950" eaLnBrk="0" hangingPunct="0">
              <a:spcBef>
                <a:spcPct val="30000"/>
              </a:spcBef>
              <a:defRPr sz="1200">
                <a:solidFill>
                  <a:schemeClr val="tx1"/>
                </a:solidFill>
                <a:latin typeface="Times New Roman" pitchFamily="18" charset="0"/>
              </a:defRPr>
            </a:lvl3pPr>
            <a:lvl4pPr marL="1630604" indent="-232943" defTabSz="947950" eaLnBrk="0" hangingPunct="0">
              <a:spcBef>
                <a:spcPct val="30000"/>
              </a:spcBef>
              <a:defRPr sz="1200">
                <a:solidFill>
                  <a:schemeClr val="tx1"/>
                </a:solidFill>
                <a:latin typeface="Times New Roman" pitchFamily="18" charset="0"/>
              </a:defRPr>
            </a:lvl4pPr>
            <a:lvl5pPr marL="2096491" indent="-232943" defTabSz="947950" eaLnBrk="0" hangingPunct="0">
              <a:spcBef>
                <a:spcPct val="30000"/>
              </a:spcBef>
              <a:defRPr sz="1200">
                <a:solidFill>
                  <a:schemeClr val="tx1"/>
                </a:solidFill>
                <a:latin typeface="Times New Roman" pitchFamily="18" charset="0"/>
              </a:defRPr>
            </a:lvl5pPr>
            <a:lvl6pPr marL="2562377" indent="-232943" defTabSz="947950" eaLnBrk="0" fontAlgn="base" hangingPunct="0">
              <a:spcBef>
                <a:spcPct val="30000"/>
              </a:spcBef>
              <a:spcAft>
                <a:spcPct val="0"/>
              </a:spcAft>
              <a:defRPr sz="1200">
                <a:solidFill>
                  <a:schemeClr val="tx1"/>
                </a:solidFill>
                <a:latin typeface="Times New Roman" pitchFamily="18" charset="0"/>
              </a:defRPr>
            </a:lvl6pPr>
            <a:lvl7pPr marL="3028264" indent="-232943" defTabSz="947950" eaLnBrk="0" fontAlgn="base" hangingPunct="0">
              <a:spcBef>
                <a:spcPct val="30000"/>
              </a:spcBef>
              <a:spcAft>
                <a:spcPct val="0"/>
              </a:spcAft>
              <a:defRPr sz="1200">
                <a:solidFill>
                  <a:schemeClr val="tx1"/>
                </a:solidFill>
                <a:latin typeface="Times New Roman" pitchFamily="18" charset="0"/>
              </a:defRPr>
            </a:lvl7pPr>
            <a:lvl8pPr marL="3494151" indent="-232943" defTabSz="947950" eaLnBrk="0" fontAlgn="base" hangingPunct="0">
              <a:spcBef>
                <a:spcPct val="30000"/>
              </a:spcBef>
              <a:spcAft>
                <a:spcPct val="0"/>
              </a:spcAft>
              <a:defRPr sz="1200">
                <a:solidFill>
                  <a:schemeClr val="tx1"/>
                </a:solidFill>
                <a:latin typeface="Times New Roman" pitchFamily="18" charset="0"/>
              </a:defRPr>
            </a:lvl8pPr>
            <a:lvl9pPr marL="3960038" indent="-232943" defTabSz="947950" eaLnBrk="0" fontAlgn="base" hangingPunct="0">
              <a:spcBef>
                <a:spcPct val="30000"/>
              </a:spcBef>
              <a:spcAft>
                <a:spcPct val="0"/>
              </a:spcAft>
              <a:defRPr sz="1200">
                <a:solidFill>
                  <a:schemeClr val="tx1"/>
                </a:solidFill>
                <a:latin typeface="Times New Roman" pitchFamily="18" charset="0"/>
              </a:defRPr>
            </a:lvl9pPr>
          </a:lstStyle>
          <a:p>
            <a:pPr marL="0" marR="0" lvl="0" indent="0" algn="r" defTabSz="947950" rtl="0" eaLnBrk="1" fontAlgn="auto" latinLnBrk="0" hangingPunct="1">
              <a:lnSpc>
                <a:spcPct val="100000"/>
              </a:lnSpc>
              <a:spcBef>
                <a:spcPct val="0"/>
              </a:spcBef>
              <a:spcAft>
                <a:spcPts val="0"/>
              </a:spcAft>
              <a:buClrTx/>
              <a:buSzTx/>
              <a:buFontTx/>
              <a:buNone/>
              <a:tabLst/>
              <a:defRPr/>
            </a:pPr>
            <a:fld id="{01FE59CE-AEAE-4FF7-89B3-21CB0B16B35F}" type="slidenum">
              <a:rPr kumimoji="0" lang="en-US" altLang="en-US" sz="1200" b="0" i="0" u="none" strike="noStrike" kern="1200" cap="none" spc="0" normalizeH="0" baseline="0" noProof="0" smtClean="0">
                <a:ln>
                  <a:noFill/>
                </a:ln>
                <a:solidFill>
                  <a:prstClr val="black"/>
                </a:solidFill>
                <a:effectLst/>
                <a:uLnTx/>
                <a:uFillTx/>
                <a:latin typeface="Times New Roman" pitchFamily="18" charset="0"/>
                <a:ea typeface="+mn-ea"/>
                <a:cs typeface="+mn-cs"/>
              </a:rPr>
              <a:pPr marL="0" marR="0" lvl="0" indent="0" algn="r" defTabSz="947950" rtl="0" eaLnBrk="1" fontAlgn="auto" latinLnBrk="0" hangingPunct="1">
                <a:lnSpc>
                  <a:spcPct val="100000"/>
                </a:lnSpc>
                <a:spcBef>
                  <a:spcPct val="0"/>
                </a:spcBef>
                <a:spcAft>
                  <a:spcPts val="0"/>
                </a:spcAft>
                <a:buClrTx/>
                <a:buSzTx/>
                <a:buFontTx/>
                <a:buNone/>
                <a:tabLst/>
                <a:defRPr/>
              </a:pPr>
              <a:t>14</a:t>
            </a:fld>
            <a:endParaRPr kumimoji="0" lang="en-US" altLang="en-US" sz="1200" b="0" i="0" u="none" strike="noStrike" kern="1200" cap="none" spc="0" normalizeH="0" baseline="0" noProof="0">
              <a:ln>
                <a:noFill/>
              </a:ln>
              <a:solidFill>
                <a:prstClr val="black"/>
              </a:solidFill>
              <a:effectLst/>
              <a:uLnTx/>
              <a:uFillTx/>
              <a:latin typeface="Times New Roman" pitchFamily="18" charset="0"/>
              <a:ea typeface="+mn-ea"/>
              <a:cs typeface="+mn-cs"/>
            </a:endParaRPr>
          </a:p>
        </p:txBody>
      </p:sp>
      <p:sp>
        <p:nvSpPr>
          <p:cNvPr id="91140" name="Rectangle 2"/>
          <p:cNvSpPr>
            <a:spLocks noGrp="1" noRot="1" noChangeAspect="1" noChangeArrowheads="1" noTextEdit="1"/>
          </p:cNvSpPr>
          <p:nvPr>
            <p:ph type="sldImg"/>
          </p:nvPr>
        </p:nvSpPr>
        <p:spPr>
          <a:xfrm>
            <a:off x="717550" y="1162050"/>
            <a:ext cx="5575300" cy="3136900"/>
          </a:xfrm>
          <a:ln/>
        </p:spPr>
      </p:sp>
      <p:sp>
        <p:nvSpPr>
          <p:cNvPr id="91141" name="Rectangle 3"/>
          <p:cNvSpPr>
            <a:spLocks noGrp="1" noChangeArrowheads="1"/>
          </p:cNvSpPr>
          <p:nvPr>
            <p:ph type="body" idx="1"/>
          </p:nvPr>
        </p:nvSpPr>
        <p:spPr>
          <a:noFill/>
        </p:spPr>
        <p:txBody>
          <a:bodyPr/>
          <a:lstStyle/>
          <a:p>
            <a:pPr marL="174708" indent="-174708" defTabSz="931774">
              <a:buFont typeface="Arial" panose="020B0604020202020204" pitchFamily="34" charset="0"/>
              <a:buChar char="•"/>
              <a:defRPr/>
            </a:pPr>
            <a:r>
              <a:rPr lang="en-US" altLang="en-US" dirty="0"/>
              <a:t>There</a:t>
            </a:r>
            <a:r>
              <a:rPr lang="en-US" altLang="en-US" baseline="0" dirty="0"/>
              <a:t> are large disparities in women with syphilis. Almost half (47%) percent of all early syphilis cases in females are found in the American Indian population and 22% in the Black, African American population.</a:t>
            </a:r>
            <a:endParaRPr lang="en-US" altLang="en-US" dirty="0"/>
          </a:p>
          <a:p>
            <a:pPr eaLnBrk="1" hangingPunct="1"/>
            <a:endParaRPr lang="en-US" altLang="en-US" dirty="0"/>
          </a:p>
        </p:txBody>
      </p:sp>
    </p:spTree>
    <p:extLst>
      <p:ext uri="{BB962C8B-B14F-4D97-AF65-F5344CB8AC3E}">
        <p14:creationId xmlns:p14="http://schemas.microsoft.com/office/powerpoint/2010/main" val="41780490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r>
              <a:rPr lang="en-US" dirty="0"/>
              <a:t>Syphilis may be passed from a pregnant person to the</a:t>
            </a:r>
            <a:r>
              <a:rPr lang="en-US" baseline="0" dirty="0"/>
              <a:t> unborn baby through the placenta. The infection can cause miscarriages and stillbirths, and infants born with congenital syphilis can suffer a variety of serious health problems, including deformities, seizures, anemia and jaundice. </a:t>
            </a:r>
            <a:endParaRPr lang="en-US" dirty="0"/>
          </a:p>
          <a:p>
            <a:endParaRPr lang="en-US" dirty="0"/>
          </a:p>
          <a:p>
            <a:r>
              <a:rPr lang="en-US" dirty="0"/>
              <a:t>The</a:t>
            </a:r>
            <a:r>
              <a:rPr lang="en-US" baseline="0" dirty="0"/>
              <a:t> Centers for Disease Control and Prevention reported this fall that the number of infants born with syphilis has more than doubled in the past four years and last year reached a 20-year high. </a:t>
            </a:r>
            <a:endParaRPr lang="en-US" dirty="0"/>
          </a:p>
          <a:p>
            <a:endParaRPr lang="en-US" dirty="0"/>
          </a:p>
          <a:p>
            <a:r>
              <a:rPr lang="en-US" dirty="0"/>
              <a:t>In Minnesota, the</a:t>
            </a:r>
            <a:r>
              <a:rPr lang="en-US" baseline="0" dirty="0"/>
              <a:t> number and rate of congenital syphilis cases among infants has increased over the past five years from a rate of 2.9 per 100,000 live births in 2015 to 30.7 per 100,000 live births in 2019, which is a 959 percent increase since 2015.</a:t>
            </a:r>
          </a:p>
          <a:p>
            <a:endParaRPr lang="en-US" dirty="0"/>
          </a:p>
        </p:txBody>
      </p:sp>
      <p:sp>
        <p:nvSpPr>
          <p:cNvPr id="4" name="Slide Number Placeholder 3"/>
          <p:cNvSpPr>
            <a:spLocks noGrp="1"/>
          </p:cNvSpPr>
          <p:nvPr>
            <p:ph type="sldNum" sz="quarter" idx="10"/>
          </p:nvPr>
        </p:nvSpPr>
        <p:spPr/>
        <p:txBody>
          <a:bodyPr/>
          <a:lstStyle/>
          <a:p>
            <a:fld id="{DE04DE7C-65D2-4C1F-BFF6-2FC5449BA8E1}" type="slidenum">
              <a:rPr lang="en-US" smtClean="0"/>
              <a:t>15</a:t>
            </a:fld>
            <a:endParaRPr lang="en-US"/>
          </a:p>
        </p:txBody>
      </p:sp>
    </p:spTree>
    <p:extLst>
      <p:ext uri="{BB962C8B-B14F-4D97-AF65-F5344CB8AC3E}">
        <p14:creationId xmlns:p14="http://schemas.microsoft.com/office/powerpoint/2010/main" val="22546860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hdr" sz="quarter"/>
          </p:nvPr>
        </p:nvSpPr>
        <p:spPr>
          <a:noFill/>
        </p:spPr>
        <p:txBody>
          <a:bodyPr/>
          <a:lstStyle>
            <a:lvl1pPr defTabSz="947950" eaLnBrk="0" hangingPunct="0">
              <a:spcBef>
                <a:spcPct val="30000"/>
              </a:spcBef>
              <a:defRPr sz="1200">
                <a:solidFill>
                  <a:schemeClr val="tx1"/>
                </a:solidFill>
                <a:latin typeface="Times New Roman" pitchFamily="18" charset="0"/>
              </a:defRPr>
            </a:lvl1pPr>
            <a:lvl2pPr marL="757066" indent="-291179" defTabSz="947950" eaLnBrk="0" hangingPunct="0">
              <a:spcBef>
                <a:spcPct val="30000"/>
              </a:spcBef>
              <a:defRPr sz="1200">
                <a:solidFill>
                  <a:schemeClr val="tx1"/>
                </a:solidFill>
                <a:latin typeface="Times New Roman" pitchFamily="18" charset="0"/>
              </a:defRPr>
            </a:lvl2pPr>
            <a:lvl3pPr marL="1164717" indent="-232943" defTabSz="947950" eaLnBrk="0" hangingPunct="0">
              <a:spcBef>
                <a:spcPct val="30000"/>
              </a:spcBef>
              <a:defRPr sz="1200">
                <a:solidFill>
                  <a:schemeClr val="tx1"/>
                </a:solidFill>
                <a:latin typeface="Times New Roman" pitchFamily="18" charset="0"/>
              </a:defRPr>
            </a:lvl3pPr>
            <a:lvl4pPr marL="1630604" indent="-232943" defTabSz="947950" eaLnBrk="0" hangingPunct="0">
              <a:spcBef>
                <a:spcPct val="30000"/>
              </a:spcBef>
              <a:defRPr sz="1200">
                <a:solidFill>
                  <a:schemeClr val="tx1"/>
                </a:solidFill>
                <a:latin typeface="Times New Roman" pitchFamily="18" charset="0"/>
              </a:defRPr>
            </a:lvl4pPr>
            <a:lvl5pPr marL="2096491" indent="-232943" defTabSz="947950" eaLnBrk="0" hangingPunct="0">
              <a:spcBef>
                <a:spcPct val="30000"/>
              </a:spcBef>
              <a:defRPr sz="1200">
                <a:solidFill>
                  <a:schemeClr val="tx1"/>
                </a:solidFill>
                <a:latin typeface="Times New Roman" pitchFamily="18" charset="0"/>
              </a:defRPr>
            </a:lvl5pPr>
            <a:lvl6pPr marL="2562377" indent="-232943" defTabSz="947950" eaLnBrk="0" fontAlgn="base" hangingPunct="0">
              <a:spcBef>
                <a:spcPct val="30000"/>
              </a:spcBef>
              <a:spcAft>
                <a:spcPct val="0"/>
              </a:spcAft>
              <a:defRPr sz="1200">
                <a:solidFill>
                  <a:schemeClr val="tx1"/>
                </a:solidFill>
                <a:latin typeface="Times New Roman" pitchFamily="18" charset="0"/>
              </a:defRPr>
            </a:lvl6pPr>
            <a:lvl7pPr marL="3028264" indent="-232943" defTabSz="947950" eaLnBrk="0" fontAlgn="base" hangingPunct="0">
              <a:spcBef>
                <a:spcPct val="30000"/>
              </a:spcBef>
              <a:spcAft>
                <a:spcPct val="0"/>
              </a:spcAft>
              <a:defRPr sz="1200">
                <a:solidFill>
                  <a:schemeClr val="tx1"/>
                </a:solidFill>
                <a:latin typeface="Times New Roman" pitchFamily="18" charset="0"/>
              </a:defRPr>
            </a:lvl7pPr>
            <a:lvl8pPr marL="3494151" indent="-232943" defTabSz="947950" eaLnBrk="0" fontAlgn="base" hangingPunct="0">
              <a:spcBef>
                <a:spcPct val="30000"/>
              </a:spcBef>
              <a:spcAft>
                <a:spcPct val="0"/>
              </a:spcAft>
              <a:defRPr sz="1200">
                <a:solidFill>
                  <a:schemeClr val="tx1"/>
                </a:solidFill>
                <a:latin typeface="Times New Roman" pitchFamily="18" charset="0"/>
              </a:defRPr>
            </a:lvl8pPr>
            <a:lvl9pPr marL="3960038" indent="-232943" defTabSz="94795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defRPr/>
            </a:pPr>
            <a:r>
              <a:rPr lang="en-US" altLang="en-US">
                <a:solidFill>
                  <a:prstClr val="black"/>
                </a:solidFill>
              </a:rPr>
              <a:t>Minnesota Department of Health</a:t>
            </a:r>
          </a:p>
        </p:txBody>
      </p:sp>
      <p:sp>
        <p:nvSpPr>
          <p:cNvPr id="87043" name="Rectangle 7"/>
          <p:cNvSpPr>
            <a:spLocks noGrp="1" noChangeArrowheads="1"/>
          </p:cNvSpPr>
          <p:nvPr>
            <p:ph type="sldNum" sz="quarter" idx="5"/>
          </p:nvPr>
        </p:nvSpPr>
        <p:spPr>
          <a:noFill/>
        </p:spPr>
        <p:txBody>
          <a:bodyPr/>
          <a:lstStyle>
            <a:lvl1pPr defTabSz="947950" eaLnBrk="0" hangingPunct="0">
              <a:spcBef>
                <a:spcPct val="30000"/>
              </a:spcBef>
              <a:defRPr sz="1200">
                <a:solidFill>
                  <a:schemeClr val="tx1"/>
                </a:solidFill>
                <a:latin typeface="Times New Roman" pitchFamily="18" charset="0"/>
              </a:defRPr>
            </a:lvl1pPr>
            <a:lvl2pPr marL="757066" indent="-291179" defTabSz="947950" eaLnBrk="0" hangingPunct="0">
              <a:spcBef>
                <a:spcPct val="30000"/>
              </a:spcBef>
              <a:defRPr sz="1200">
                <a:solidFill>
                  <a:schemeClr val="tx1"/>
                </a:solidFill>
                <a:latin typeface="Times New Roman" pitchFamily="18" charset="0"/>
              </a:defRPr>
            </a:lvl2pPr>
            <a:lvl3pPr marL="1164717" indent="-232943" defTabSz="947950" eaLnBrk="0" hangingPunct="0">
              <a:spcBef>
                <a:spcPct val="30000"/>
              </a:spcBef>
              <a:defRPr sz="1200">
                <a:solidFill>
                  <a:schemeClr val="tx1"/>
                </a:solidFill>
                <a:latin typeface="Times New Roman" pitchFamily="18" charset="0"/>
              </a:defRPr>
            </a:lvl3pPr>
            <a:lvl4pPr marL="1630604" indent="-232943" defTabSz="947950" eaLnBrk="0" hangingPunct="0">
              <a:spcBef>
                <a:spcPct val="30000"/>
              </a:spcBef>
              <a:defRPr sz="1200">
                <a:solidFill>
                  <a:schemeClr val="tx1"/>
                </a:solidFill>
                <a:latin typeface="Times New Roman" pitchFamily="18" charset="0"/>
              </a:defRPr>
            </a:lvl4pPr>
            <a:lvl5pPr marL="2096491" indent="-232943" defTabSz="947950" eaLnBrk="0" hangingPunct="0">
              <a:spcBef>
                <a:spcPct val="30000"/>
              </a:spcBef>
              <a:defRPr sz="1200">
                <a:solidFill>
                  <a:schemeClr val="tx1"/>
                </a:solidFill>
                <a:latin typeface="Times New Roman" pitchFamily="18" charset="0"/>
              </a:defRPr>
            </a:lvl5pPr>
            <a:lvl6pPr marL="2562377" indent="-232943" defTabSz="947950" eaLnBrk="0" fontAlgn="base" hangingPunct="0">
              <a:spcBef>
                <a:spcPct val="30000"/>
              </a:spcBef>
              <a:spcAft>
                <a:spcPct val="0"/>
              </a:spcAft>
              <a:defRPr sz="1200">
                <a:solidFill>
                  <a:schemeClr val="tx1"/>
                </a:solidFill>
                <a:latin typeface="Times New Roman" pitchFamily="18" charset="0"/>
              </a:defRPr>
            </a:lvl6pPr>
            <a:lvl7pPr marL="3028264" indent="-232943" defTabSz="947950" eaLnBrk="0" fontAlgn="base" hangingPunct="0">
              <a:spcBef>
                <a:spcPct val="30000"/>
              </a:spcBef>
              <a:spcAft>
                <a:spcPct val="0"/>
              </a:spcAft>
              <a:defRPr sz="1200">
                <a:solidFill>
                  <a:schemeClr val="tx1"/>
                </a:solidFill>
                <a:latin typeface="Times New Roman" pitchFamily="18" charset="0"/>
              </a:defRPr>
            </a:lvl7pPr>
            <a:lvl8pPr marL="3494151" indent="-232943" defTabSz="947950" eaLnBrk="0" fontAlgn="base" hangingPunct="0">
              <a:spcBef>
                <a:spcPct val="30000"/>
              </a:spcBef>
              <a:spcAft>
                <a:spcPct val="0"/>
              </a:spcAft>
              <a:defRPr sz="1200">
                <a:solidFill>
                  <a:schemeClr val="tx1"/>
                </a:solidFill>
                <a:latin typeface="Times New Roman" pitchFamily="18" charset="0"/>
              </a:defRPr>
            </a:lvl8pPr>
            <a:lvl9pPr marL="3960038" indent="-232943" defTabSz="94795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defRPr/>
            </a:pPr>
            <a:fld id="{CB14E50F-00E5-49FF-AAA6-A40BACBCEC12}" type="slidenum">
              <a:rPr lang="en-US" altLang="en-US">
                <a:solidFill>
                  <a:prstClr val="black"/>
                </a:solidFill>
              </a:rPr>
              <a:pPr eaLnBrk="1" hangingPunct="1">
                <a:spcBef>
                  <a:spcPct val="0"/>
                </a:spcBef>
                <a:defRPr/>
              </a:pPr>
              <a:t>16</a:t>
            </a:fld>
            <a:endParaRPr lang="en-US" altLang="en-US">
              <a:solidFill>
                <a:prstClr val="black"/>
              </a:solidFill>
            </a:endParaRPr>
          </a:p>
        </p:txBody>
      </p:sp>
      <p:sp>
        <p:nvSpPr>
          <p:cNvPr id="87044" name="Rectangle 2"/>
          <p:cNvSpPr>
            <a:spLocks noGrp="1" noRot="1" noChangeAspect="1" noChangeArrowheads="1" noTextEdit="1"/>
          </p:cNvSpPr>
          <p:nvPr>
            <p:ph type="sldImg"/>
          </p:nvPr>
        </p:nvSpPr>
        <p:spPr>
          <a:xfrm>
            <a:off x="717550" y="1162050"/>
            <a:ext cx="5575300" cy="3136900"/>
          </a:xfrm>
          <a:ln/>
        </p:spPr>
      </p:sp>
      <p:sp>
        <p:nvSpPr>
          <p:cNvPr id="87045" name="Rectangle 3"/>
          <p:cNvSpPr>
            <a:spLocks noGrp="1" noChangeArrowheads="1"/>
          </p:cNvSpPr>
          <p:nvPr>
            <p:ph type="body" idx="1"/>
          </p:nvPr>
        </p:nvSpPr>
        <p:spPr>
          <a:noFill/>
        </p:spPr>
        <p:txBody>
          <a:bodyPr/>
          <a:lstStyle/>
          <a:p>
            <a:pPr eaLnBrk="1" hangingPunct="1"/>
            <a:r>
              <a:rPr lang="en-US" altLang="en-US" dirty="0"/>
              <a:t>Now we will talk about Chlamydia</a:t>
            </a:r>
          </a:p>
        </p:txBody>
      </p:sp>
    </p:spTree>
    <p:extLst>
      <p:ext uri="{BB962C8B-B14F-4D97-AF65-F5344CB8AC3E}">
        <p14:creationId xmlns:p14="http://schemas.microsoft.com/office/powerpoint/2010/main" val="4371521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altLang="en-US" dirty="0"/>
              <a:t>As</a:t>
            </a:r>
            <a:r>
              <a:rPr lang="en-US" altLang="en-US" baseline="0" dirty="0"/>
              <a:t> mentioned previously, t</a:t>
            </a:r>
            <a:r>
              <a:rPr lang="en-US" altLang="en-US" dirty="0"/>
              <a:t>he rate</a:t>
            </a:r>
            <a:r>
              <a:rPr lang="en-US" altLang="en-US" baseline="0" dirty="0"/>
              <a:t> of chlamydia in MN reached an all time high at 463 per 100,000.</a:t>
            </a:r>
          </a:p>
          <a:p>
            <a:pPr defTabSz="931774">
              <a:defRPr/>
            </a:pPr>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17</a:t>
            </a:fld>
            <a:endParaRPr lang="en-US" dirty="0"/>
          </a:p>
        </p:txBody>
      </p:sp>
    </p:spTree>
    <p:extLst>
      <p:ext uri="{BB962C8B-B14F-4D97-AF65-F5344CB8AC3E}">
        <p14:creationId xmlns:p14="http://schemas.microsoft.com/office/powerpoint/2010/main" val="12568812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dirty="0">
                <a:solidFill>
                  <a:schemeClr val="tx1"/>
                </a:solidFill>
              </a:rPr>
              <a:t>All counties</a:t>
            </a:r>
            <a:r>
              <a:rPr lang="en-US" baseline="0" dirty="0">
                <a:solidFill>
                  <a:schemeClr val="tx1"/>
                </a:solidFill>
              </a:rPr>
              <a:t> in Minnesota are affected by chlamydia. There were at least 5 cases in all counties except 1 in 2019. </a:t>
            </a:r>
          </a:p>
          <a:p>
            <a:pPr marL="174708" indent="-174708">
              <a:buFont typeface="Arial" panose="020B0604020202020204" pitchFamily="34" charset="0"/>
              <a:buChar char="•"/>
            </a:pPr>
            <a:r>
              <a:rPr lang="en-US" baseline="0" dirty="0">
                <a:solidFill>
                  <a:schemeClr val="tx1"/>
                </a:solidFill>
              </a:rPr>
              <a:t>The city of Minneapolis continues to have the highest rates of chlamydia at 1,255 per 100,000, followed by the city of St. Paul at 982 per 100,000, the suburban area (7-county metro excluding Minneapolis &amp; St. Paul) at 358 per 100,000 and Greater Minnesota at 316 per 100,000.</a:t>
            </a:r>
          </a:p>
          <a:p>
            <a:pPr marL="174708" indent="-174708">
              <a:buFont typeface="Arial" panose="020B0604020202020204" pitchFamily="34" charset="0"/>
              <a:buChar char="•"/>
            </a:pPr>
            <a:r>
              <a:rPr lang="en-US" baseline="0" dirty="0">
                <a:solidFill>
                  <a:schemeClr val="tx1"/>
                </a:solidFill>
              </a:rPr>
              <a:t>The suburban area had the greatest increase in rates between 2018 and 2019 at 5.6%. </a:t>
            </a:r>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297702AC-442C-4516-9E7B-3AFB0888E135}" type="slidenum">
              <a:rPr lang="en-US" smtClean="0"/>
              <a:t>18</a:t>
            </a:fld>
            <a:endParaRPr lang="en-US"/>
          </a:p>
        </p:txBody>
      </p:sp>
    </p:spTree>
    <p:extLst>
      <p:ext uri="{BB962C8B-B14F-4D97-AF65-F5344CB8AC3E}">
        <p14:creationId xmlns:p14="http://schemas.microsoft.com/office/powerpoint/2010/main" val="270774000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pPr marL="174708" indent="-174708" defTabSz="931774" eaLnBrk="0" fontAlgn="base" hangingPunct="0">
              <a:spcBef>
                <a:spcPct val="30000"/>
              </a:spcBef>
              <a:spcAft>
                <a:spcPct val="0"/>
              </a:spcAft>
              <a:buFont typeface="Arial" panose="020B0604020202020204" pitchFamily="34" charset="0"/>
              <a:buChar char="•"/>
              <a:defRPr/>
            </a:pPr>
            <a:r>
              <a:rPr lang="en-US" altLang="en-US" baseline="0" dirty="0">
                <a:solidFill>
                  <a:srgbClr val="FFFF00"/>
                </a:solidFill>
              </a:rPr>
              <a:t>Females, 20-24 years of age continue to have the highest rate at 3368 per 100,000.</a:t>
            </a:r>
          </a:p>
          <a:p>
            <a:pPr marL="174708" indent="-174708" defTabSz="931774" eaLnBrk="0" fontAlgn="base" hangingPunct="0">
              <a:spcBef>
                <a:spcPct val="30000"/>
              </a:spcBef>
              <a:spcAft>
                <a:spcPct val="0"/>
              </a:spcAft>
              <a:buFont typeface="Arial" panose="020B0604020202020204" pitchFamily="34" charset="0"/>
              <a:buChar char="•"/>
              <a:defRPr/>
            </a:pPr>
            <a:r>
              <a:rPr lang="en-US" altLang="en-US" baseline="0" dirty="0">
                <a:solidFill>
                  <a:srgbClr val="FFFF00"/>
                </a:solidFill>
              </a:rPr>
              <a:t>The next highest rate continue to be females, 15-19 years of age at 2691 per 100,000.</a:t>
            </a:r>
          </a:p>
          <a:p>
            <a:pPr marL="174708" indent="-174708" defTabSz="931774" eaLnBrk="0" fontAlgn="base" hangingPunct="0">
              <a:spcBef>
                <a:spcPct val="30000"/>
              </a:spcBef>
              <a:spcAft>
                <a:spcPct val="0"/>
              </a:spcAft>
              <a:buFont typeface="Arial" panose="020B0604020202020204" pitchFamily="34" charset="0"/>
              <a:buChar char="•"/>
              <a:defRPr/>
            </a:pPr>
            <a:endParaRPr lang="en-US" altLang="en-US" baseline="0" dirty="0">
              <a:solidFill>
                <a:srgbClr val="FFFF00"/>
              </a:solidFill>
            </a:endParaRPr>
          </a:p>
        </p:txBody>
      </p:sp>
      <p:sp>
        <p:nvSpPr>
          <p:cNvPr id="4" name="Slide Number Placeholder 3"/>
          <p:cNvSpPr>
            <a:spLocks noGrp="1"/>
          </p:cNvSpPr>
          <p:nvPr>
            <p:ph type="sldNum" sz="quarter" idx="10"/>
          </p:nvPr>
        </p:nvSpPr>
        <p:spPr/>
        <p:txBody>
          <a:bodyPr/>
          <a:lstStyle/>
          <a:p>
            <a:fld id="{DE04DE7C-65D2-4C1F-BFF6-2FC5449BA8E1}" type="slidenum">
              <a:rPr lang="en-US" smtClean="0"/>
              <a:t>19</a:t>
            </a:fld>
            <a:endParaRPr lang="en-US"/>
          </a:p>
        </p:txBody>
      </p:sp>
    </p:spTree>
    <p:extLst>
      <p:ext uri="{BB962C8B-B14F-4D97-AF65-F5344CB8AC3E}">
        <p14:creationId xmlns:p14="http://schemas.microsoft.com/office/powerpoint/2010/main" val="31552559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hdr" sz="quarter"/>
          </p:nvPr>
        </p:nvSpPr>
        <p:spPr>
          <a:noFill/>
        </p:spPr>
        <p:txBody>
          <a:bodyPr/>
          <a:lstStyle>
            <a:lvl1pPr defTabSz="947950" eaLnBrk="0" hangingPunct="0">
              <a:spcBef>
                <a:spcPct val="30000"/>
              </a:spcBef>
              <a:defRPr sz="1200">
                <a:solidFill>
                  <a:schemeClr val="tx1"/>
                </a:solidFill>
                <a:latin typeface="Times New Roman" pitchFamily="18" charset="0"/>
              </a:defRPr>
            </a:lvl1pPr>
            <a:lvl2pPr marL="757066" indent="-291179" defTabSz="947950" eaLnBrk="0" hangingPunct="0">
              <a:spcBef>
                <a:spcPct val="30000"/>
              </a:spcBef>
              <a:defRPr sz="1200">
                <a:solidFill>
                  <a:schemeClr val="tx1"/>
                </a:solidFill>
                <a:latin typeface="Times New Roman" pitchFamily="18" charset="0"/>
              </a:defRPr>
            </a:lvl2pPr>
            <a:lvl3pPr marL="1164717" indent="-232943" defTabSz="947950" eaLnBrk="0" hangingPunct="0">
              <a:spcBef>
                <a:spcPct val="30000"/>
              </a:spcBef>
              <a:defRPr sz="1200">
                <a:solidFill>
                  <a:schemeClr val="tx1"/>
                </a:solidFill>
                <a:latin typeface="Times New Roman" pitchFamily="18" charset="0"/>
              </a:defRPr>
            </a:lvl3pPr>
            <a:lvl4pPr marL="1630604" indent="-232943" defTabSz="947950" eaLnBrk="0" hangingPunct="0">
              <a:spcBef>
                <a:spcPct val="30000"/>
              </a:spcBef>
              <a:defRPr sz="1200">
                <a:solidFill>
                  <a:schemeClr val="tx1"/>
                </a:solidFill>
                <a:latin typeface="Times New Roman" pitchFamily="18" charset="0"/>
              </a:defRPr>
            </a:lvl4pPr>
            <a:lvl5pPr marL="2096491" indent="-232943" defTabSz="947950" eaLnBrk="0" hangingPunct="0">
              <a:spcBef>
                <a:spcPct val="30000"/>
              </a:spcBef>
              <a:defRPr sz="1200">
                <a:solidFill>
                  <a:schemeClr val="tx1"/>
                </a:solidFill>
                <a:latin typeface="Times New Roman" pitchFamily="18" charset="0"/>
              </a:defRPr>
            </a:lvl5pPr>
            <a:lvl6pPr marL="2562377" indent="-232943" defTabSz="947950" eaLnBrk="0" fontAlgn="base" hangingPunct="0">
              <a:spcBef>
                <a:spcPct val="30000"/>
              </a:spcBef>
              <a:spcAft>
                <a:spcPct val="0"/>
              </a:spcAft>
              <a:defRPr sz="1200">
                <a:solidFill>
                  <a:schemeClr val="tx1"/>
                </a:solidFill>
                <a:latin typeface="Times New Roman" pitchFamily="18" charset="0"/>
              </a:defRPr>
            </a:lvl6pPr>
            <a:lvl7pPr marL="3028264" indent="-232943" defTabSz="947950" eaLnBrk="0" fontAlgn="base" hangingPunct="0">
              <a:spcBef>
                <a:spcPct val="30000"/>
              </a:spcBef>
              <a:spcAft>
                <a:spcPct val="0"/>
              </a:spcAft>
              <a:defRPr sz="1200">
                <a:solidFill>
                  <a:schemeClr val="tx1"/>
                </a:solidFill>
                <a:latin typeface="Times New Roman" pitchFamily="18" charset="0"/>
              </a:defRPr>
            </a:lvl7pPr>
            <a:lvl8pPr marL="3494151" indent="-232943" defTabSz="947950" eaLnBrk="0" fontAlgn="base" hangingPunct="0">
              <a:spcBef>
                <a:spcPct val="30000"/>
              </a:spcBef>
              <a:spcAft>
                <a:spcPct val="0"/>
              </a:spcAft>
              <a:defRPr sz="1200">
                <a:solidFill>
                  <a:schemeClr val="tx1"/>
                </a:solidFill>
                <a:latin typeface="Times New Roman" pitchFamily="18" charset="0"/>
              </a:defRPr>
            </a:lvl8pPr>
            <a:lvl9pPr marL="3960038" indent="-232943" defTabSz="94795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r>
              <a:rPr lang="en-US" altLang="en-US"/>
              <a:t>Minnesota Department of Health</a:t>
            </a:r>
          </a:p>
        </p:txBody>
      </p:sp>
      <p:sp>
        <p:nvSpPr>
          <p:cNvPr id="72707" name="Rectangle 7"/>
          <p:cNvSpPr>
            <a:spLocks noGrp="1" noChangeArrowheads="1"/>
          </p:cNvSpPr>
          <p:nvPr>
            <p:ph type="sldNum" sz="quarter" idx="5"/>
          </p:nvPr>
        </p:nvSpPr>
        <p:spPr>
          <a:noFill/>
        </p:spPr>
        <p:txBody>
          <a:bodyPr/>
          <a:lstStyle>
            <a:lvl1pPr defTabSz="947950" eaLnBrk="0" hangingPunct="0">
              <a:spcBef>
                <a:spcPct val="30000"/>
              </a:spcBef>
              <a:defRPr sz="1200">
                <a:solidFill>
                  <a:schemeClr val="tx1"/>
                </a:solidFill>
                <a:latin typeface="Times New Roman" pitchFamily="18" charset="0"/>
              </a:defRPr>
            </a:lvl1pPr>
            <a:lvl2pPr marL="757066" indent="-291179" defTabSz="947950" eaLnBrk="0" hangingPunct="0">
              <a:spcBef>
                <a:spcPct val="30000"/>
              </a:spcBef>
              <a:defRPr sz="1200">
                <a:solidFill>
                  <a:schemeClr val="tx1"/>
                </a:solidFill>
                <a:latin typeface="Times New Roman" pitchFamily="18" charset="0"/>
              </a:defRPr>
            </a:lvl2pPr>
            <a:lvl3pPr marL="1164717" indent="-232943" defTabSz="947950" eaLnBrk="0" hangingPunct="0">
              <a:spcBef>
                <a:spcPct val="30000"/>
              </a:spcBef>
              <a:defRPr sz="1200">
                <a:solidFill>
                  <a:schemeClr val="tx1"/>
                </a:solidFill>
                <a:latin typeface="Times New Roman" pitchFamily="18" charset="0"/>
              </a:defRPr>
            </a:lvl3pPr>
            <a:lvl4pPr marL="1630604" indent="-232943" defTabSz="947950" eaLnBrk="0" hangingPunct="0">
              <a:spcBef>
                <a:spcPct val="30000"/>
              </a:spcBef>
              <a:defRPr sz="1200">
                <a:solidFill>
                  <a:schemeClr val="tx1"/>
                </a:solidFill>
                <a:latin typeface="Times New Roman" pitchFamily="18" charset="0"/>
              </a:defRPr>
            </a:lvl4pPr>
            <a:lvl5pPr marL="2096491" indent="-232943" defTabSz="947950" eaLnBrk="0" hangingPunct="0">
              <a:spcBef>
                <a:spcPct val="30000"/>
              </a:spcBef>
              <a:defRPr sz="1200">
                <a:solidFill>
                  <a:schemeClr val="tx1"/>
                </a:solidFill>
                <a:latin typeface="Times New Roman" pitchFamily="18" charset="0"/>
              </a:defRPr>
            </a:lvl5pPr>
            <a:lvl6pPr marL="2562377" indent="-232943" defTabSz="947950" eaLnBrk="0" fontAlgn="base" hangingPunct="0">
              <a:spcBef>
                <a:spcPct val="30000"/>
              </a:spcBef>
              <a:spcAft>
                <a:spcPct val="0"/>
              </a:spcAft>
              <a:defRPr sz="1200">
                <a:solidFill>
                  <a:schemeClr val="tx1"/>
                </a:solidFill>
                <a:latin typeface="Times New Roman" pitchFamily="18" charset="0"/>
              </a:defRPr>
            </a:lvl6pPr>
            <a:lvl7pPr marL="3028264" indent="-232943" defTabSz="947950" eaLnBrk="0" fontAlgn="base" hangingPunct="0">
              <a:spcBef>
                <a:spcPct val="30000"/>
              </a:spcBef>
              <a:spcAft>
                <a:spcPct val="0"/>
              </a:spcAft>
              <a:defRPr sz="1200">
                <a:solidFill>
                  <a:schemeClr val="tx1"/>
                </a:solidFill>
                <a:latin typeface="Times New Roman" pitchFamily="18" charset="0"/>
              </a:defRPr>
            </a:lvl7pPr>
            <a:lvl8pPr marL="3494151" indent="-232943" defTabSz="947950" eaLnBrk="0" fontAlgn="base" hangingPunct="0">
              <a:spcBef>
                <a:spcPct val="30000"/>
              </a:spcBef>
              <a:spcAft>
                <a:spcPct val="0"/>
              </a:spcAft>
              <a:defRPr sz="1200">
                <a:solidFill>
                  <a:schemeClr val="tx1"/>
                </a:solidFill>
                <a:latin typeface="Times New Roman" pitchFamily="18" charset="0"/>
              </a:defRPr>
            </a:lvl8pPr>
            <a:lvl9pPr marL="3960038" indent="-232943" defTabSz="94795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594EA8ED-6AB8-4B49-AF5A-F5CC8B98F467}" type="slidenum">
              <a:rPr lang="en-US" altLang="en-US" smtClean="0"/>
              <a:pPr eaLnBrk="1" hangingPunct="1">
                <a:spcBef>
                  <a:spcPct val="0"/>
                </a:spcBef>
              </a:pPr>
              <a:t>2</a:t>
            </a:fld>
            <a:endParaRPr lang="en-US" altLang="en-US"/>
          </a:p>
        </p:txBody>
      </p:sp>
      <p:sp>
        <p:nvSpPr>
          <p:cNvPr id="72708" name="Rectangle 2"/>
          <p:cNvSpPr>
            <a:spLocks noGrp="1" noRot="1" noChangeAspect="1" noChangeArrowheads="1" noTextEdit="1"/>
          </p:cNvSpPr>
          <p:nvPr>
            <p:ph type="sldImg"/>
          </p:nvPr>
        </p:nvSpPr>
        <p:spPr>
          <a:xfrm>
            <a:off x="717550" y="1162050"/>
            <a:ext cx="5575300" cy="3136900"/>
          </a:xfrm>
          <a:ln/>
        </p:spPr>
      </p:sp>
      <p:sp>
        <p:nvSpPr>
          <p:cNvPr id="72709" name="Rectangle 3"/>
          <p:cNvSpPr>
            <a:spLocks noGrp="1" noChangeArrowheads="1"/>
          </p:cNvSpPr>
          <p:nvPr>
            <p:ph type="body" idx="1"/>
          </p:nvPr>
        </p:nvSpPr>
        <p:spPr>
          <a:noFill/>
        </p:spPr>
        <p:txBody>
          <a:bodyPr/>
          <a:lstStyle/>
          <a:p>
            <a:pPr marL="174708" indent="-174708">
              <a:buFont typeface="Arial" panose="020B0604020202020204" pitchFamily="34" charset="0"/>
              <a:buChar char="•"/>
            </a:pPr>
            <a:r>
              <a:rPr lang="en-US" altLang="en-US" dirty="0"/>
              <a:t>The rate</a:t>
            </a:r>
            <a:r>
              <a:rPr lang="en-US" altLang="en-US" baseline="0" dirty="0"/>
              <a:t> of chlamydia in MN reached an all time high at 463 per 100,000.</a:t>
            </a:r>
          </a:p>
          <a:p>
            <a:pPr marL="174708" indent="-174708">
              <a:buFont typeface="Arial" panose="020B0604020202020204" pitchFamily="34" charset="0"/>
              <a:buChar char="•"/>
            </a:pPr>
            <a:r>
              <a:rPr lang="en-US" altLang="en-US" baseline="0" dirty="0"/>
              <a:t>The rate of gonorrhea in MN increased 7% to 152 per 100,000 compared to 142 per 100,000 in 2018.</a:t>
            </a:r>
          </a:p>
          <a:p>
            <a:pPr marL="174708" indent="-174708">
              <a:buFont typeface="Arial" panose="020B0604020202020204" pitchFamily="34" charset="0"/>
              <a:buChar char="•"/>
            </a:pPr>
            <a:r>
              <a:rPr lang="en-US" altLang="en-US" baseline="0" dirty="0"/>
              <a:t>The rate of primary and secondary syphilis is at 7.3 per 100,000. The rate of primary and secondary syphilis reached an all time high, which is an increase of 55% from 2018.</a:t>
            </a:r>
            <a:endParaRPr lang="en-US" altLang="en-US" dirty="0"/>
          </a:p>
          <a:p>
            <a:pPr eaLnBrk="1" hangingPunct="1"/>
            <a:endParaRPr lang="en-US" altLang="en-US" dirty="0"/>
          </a:p>
        </p:txBody>
      </p:sp>
    </p:spTree>
    <p:extLst>
      <p:ext uri="{BB962C8B-B14F-4D97-AF65-F5344CB8AC3E}">
        <p14:creationId xmlns:p14="http://schemas.microsoft.com/office/powerpoint/2010/main" val="37759617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hdr" sz="quarter"/>
          </p:nvPr>
        </p:nvSpPr>
        <p:spPr>
          <a:noFill/>
        </p:spPr>
        <p:txBody>
          <a:bodyPr/>
          <a:lstStyle>
            <a:lvl1pPr defTabSz="947950" eaLnBrk="0" hangingPunct="0">
              <a:spcBef>
                <a:spcPct val="30000"/>
              </a:spcBef>
              <a:defRPr sz="1200">
                <a:solidFill>
                  <a:schemeClr val="tx1"/>
                </a:solidFill>
                <a:latin typeface="Times New Roman" pitchFamily="18" charset="0"/>
              </a:defRPr>
            </a:lvl1pPr>
            <a:lvl2pPr marL="757066" indent="-291179" defTabSz="947950" eaLnBrk="0" hangingPunct="0">
              <a:spcBef>
                <a:spcPct val="30000"/>
              </a:spcBef>
              <a:defRPr sz="1200">
                <a:solidFill>
                  <a:schemeClr val="tx1"/>
                </a:solidFill>
                <a:latin typeface="Times New Roman" pitchFamily="18" charset="0"/>
              </a:defRPr>
            </a:lvl2pPr>
            <a:lvl3pPr marL="1164717" indent="-232943" defTabSz="947950" eaLnBrk="0" hangingPunct="0">
              <a:spcBef>
                <a:spcPct val="30000"/>
              </a:spcBef>
              <a:defRPr sz="1200">
                <a:solidFill>
                  <a:schemeClr val="tx1"/>
                </a:solidFill>
                <a:latin typeface="Times New Roman" pitchFamily="18" charset="0"/>
              </a:defRPr>
            </a:lvl3pPr>
            <a:lvl4pPr marL="1630604" indent="-232943" defTabSz="947950" eaLnBrk="0" hangingPunct="0">
              <a:spcBef>
                <a:spcPct val="30000"/>
              </a:spcBef>
              <a:defRPr sz="1200">
                <a:solidFill>
                  <a:schemeClr val="tx1"/>
                </a:solidFill>
                <a:latin typeface="Times New Roman" pitchFamily="18" charset="0"/>
              </a:defRPr>
            </a:lvl4pPr>
            <a:lvl5pPr marL="2096491" indent="-232943" defTabSz="947950" eaLnBrk="0" hangingPunct="0">
              <a:spcBef>
                <a:spcPct val="30000"/>
              </a:spcBef>
              <a:defRPr sz="1200">
                <a:solidFill>
                  <a:schemeClr val="tx1"/>
                </a:solidFill>
                <a:latin typeface="Times New Roman" pitchFamily="18" charset="0"/>
              </a:defRPr>
            </a:lvl5pPr>
            <a:lvl6pPr marL="2562377" indent="-232943" defTabSz="947950" eaLnBrk="0" fontAlgn="base" hangingPunct="0">
              <a:spcBef>
                <a:spcPct val="30000"/>
              </a:spcBef>
              <a:spcAft>
                <a:spcPct val="0"/>
              </a:spcAft>
              <a:defRPr sz="1200">
                <a:solidFill>
                  <a:schemeClr val="tx1"/>
                </a:solidFill>
                <a:latin typeface="Times New Roman" pitchFamily="18" charset="0"/>
              </a:defRPr>
            </a:lvl6pPr>
            <a:lvl7pPr marL="3028264" indent="-232943" defTabSz="947950" eaLnBrk="0" fontAlgn="base" hangingPunct="0">
              <a:spcBef>
                <a:spcPct val="30000"/>
              </a:spcBef>
              <a:spcAft>
                <a:spcPct val="0"/>
              </a:spcAft>
              <a:defRPr sz="1200">
                <a:solidFill>
                  <a:schemeClr val="tx1"/>
                </a:solidFill>
                <a:latin typeface="Times New Roman" pitchFamily="18" charset="0"/>
              </a:defRPr>
            </a:lvl7pPr>
            <a:lvl8pPr marL="3494151" indent="-232943" defTabSz="947950" eaLnBrk="0" fontAlgn="base" hangingPunct="0">
              <a:spcBef>
                <a:spcPct val="30000"/>
              </a:spcBef>
              <a:spcAft>
                <a:spcPct val="0"/>
              </a:spcAft>
              <a:defRPr sz="1200">
                <a:solidFill>
                  <a:schemeClr val="tx1"/>
                </a:solidFill>
                <a:latin typeface="Times New Roman" pitchFamily="18" charset="0"/>
              </a:defRPr>
            </a:lvl8pPr>
            <a:lvl9pPr marL="3960038" indent="-232943" defTabSz="94795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r>
              <a:rPr lang="en-US" altLang="en-US"/>
              <a:t>Minnesota Department of Health</a:t>
            </a:r>
          </a:p>
        </p:txBody>
      </p:sp>
      <p:sp>
        <p:nvSpPr>
          <p:cNvPr id="78851" name="Rectangle 7"/>
          <p:cNvSpPr>
            <a:spLocks noGrp="1" noChangeArrowheads="1"/>
          </p:cNvSpPr>
          <p:nvPr>
            <p:ph type="sldNum" sz="quarter" idx="5"/>
          </p:nvPr>
        </p:nvSpPr>
        <p:spPr>
          <a:noFill/>
        </p:spPr>
        <p:txBody>
          <a:bodyPr/>
          <a:lstStyle>
            <a:lvl1pPr defTabSz="947950" eaLnBrk="0" hangingPunct="0">
              <a:spcBef>
                <a:spcPct val="30000"/>
              </a:spcBef>
              <a:defRPr sz="1200">
                <a:solidFill>
                  <a:schemeClr val="tx1"/>
                </a:solidFill>
                <a:latin typeface="Times New Roman" pitchFamily="18" charset="0"/>
              </a:defRPr>
            </a:lvl1pPr>
            <a:lvl2pPr marL="757066" indent="-291179" defTabSz="947950" eaLnBrk="0" hangingPunct="0">
              <a:spcBef>
                <a:spcPct val="30000"/>
              </a:spcBef>
              <a:defRPr sz="1200">
                <a:solidFill>
                  <a:schemeClr val="tx1"/>
                </a:solidFill>
                <a:latin typeface="Times New Roman" pitchFamily="18" charset="0"/>
              </a:defRPr>
            </a:lvl2pPr>
            <a:lvl3pPr marL="1164717" indent="-232943" defTabSz="947950" eaLnBrk="0" hangingPunct="0">
              <a:spcBef>
                <a:spcPct val="30000"/>
              </a:spcBef>
              <a:defRPr sz="1200">
                <a:solidFill>
                  <a:schemeClr val="tx1"/>
                </a:solidFill>
                <a:latin typeface="Times New Roman" pitchFamily="18" charset="0"/>
              </a:defRPr>
            </a:lvl3pPr>
            <a:lvl4pPr marL="1630604" indent="-232943" defTabSz="947950" eaLnBrk="0" hangingPunct="0">
              <a:spcBef>
                <a:spcPct val="30000"/>
              </a:spcBef>
              <a:defRPr sz="1200">
                <a:solidFill>
                  <a:schemeClr val="tx1"/>
                </a:solidFill>
                <a:latin typeface="Times New Roman" pitchFamily="18" charset="0"/>
              </a:defRPr>
            </a:lvl4pPr>
            <a:lvl5pPr marL="2096491" indent="-232943" defTabSz="947950" eaLnBrk="0" hangingPunct="0">
              <a:spcBef>
                <a:spcPct val="30000"/>
              </a:spcBef>
              <a:defRPr sz="1200">
                <a:solidFill>
                  <a:schemeClr val="tx1"/>
                </a:solidFill>
                <a:latin typeface="Times New Roman" pitchFamily="18" charset="0"/>
              </a:defRPr>
            </a:lvl5pPr>
            <a:lvl6pPr marL="2562377" indent="-232943" defTabSz="947950" eaLnBrk="0" fontAlgn="base" hangingPunct="0">
              <a:spcBef>
                <a:spcPct val="30000"/>
              </a:spcBef>
              <a:spcAft>
                <a:spcPct val="0"/>
              </a:spcAft>
              <a:defRPr sz="1200">
                <a:solidFill>
                  <a:schemeClr val="tx1"/>
                </a:solidFill>
                <a:latin typeface="Times New Roman" pitchFamily="18" charset="0"/>
              </a:defRPr>
            </a:lvl6pPr>
            <a:lvl7pPr marL="3028264" indent="-232943" defTabSz="947950" eaLnBrk="0" fontAlgn="base" hangingPunct="0">
              <a:spcBef>
                <a:spcPct val="30000"/>
              </a:spcBef>
              <a:spcAft>
                <a:spcPct val="0"/>
              </a:spcAft>
              <a:defRPr sz="1200">
                <a:solidFill>
                  <a:schemeClr val="tx1"/>
                </a:solidFill>
                <a:latin typeface="Times New Roman" pitchFamily="18" charset="0"/>
              </a:defRPr>
            </a:lvl7pPr>
            <a:lvl8pPr marL="3494151" indent="-232943" defTabSz="947950" eaLnBrk="0" fontAlgn="base" hangingPunct="0">
              <a:spcBef>
                <a:spcPct val="30000"/>
              </a:spcBef>
              <a:spcAft>
                <a:spcPct val="0"/>
              </a:spcAft>
              <a:defRPr sz="1200">
                <a:solidFill>
                  <a:schemeClr val="tx1"/>
                </a:solidFill>
                <a:latin typeface="Times New Roman" pitchFamily="18" charset="0"/>
              </a:defRPr>
            </a:lvl8pPr>
            <a:lvl9pPr marL="3960038" indent="-232943" defTabSz="94795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EAE3E6E7-4426-4EA4-9DF5-5EE99527521B}" type="slidenum">
              <a:rPr lang="en-US" altLang="en-US" smtClean="0"/>
              <a:pPr eaLnBrk="1" hangingPunct="1">
                <a:spcBef>
                  <a:spcPct val="0"/>
                </a:spcBef>
              </a:pPr>
              <a:t>20</a:t>
            </a:fld>
            <a:endParaRPr lang="en-US" altLang="en-US"/>
          </a:p>
        </p:txBody>
      </p:sp>
      <p:sp>
        <p:nvSpPr>
          <p:cNvPr id="78852" name="Rectangle 2"/>
          <p:cNvSpPr>
            <a:spLocks noGrp="1" noRot="1" noChangeAspect="1" noChangeArrowheads="1" noTextEdit="1"/>
          </p:cNvSpPr>
          <p:nvPr>
            <p:ph type="sldImg"/>
          </p:nvPr>
        </p:nvSpPr>
        <p:spPr>
          <a:xfrm>
            <a:off x="717550" y="1162050"/>
            <a:ext cx="5575300" cy="3136900"/>
          </a:xfrm>
          <a:ln/>
        </p:spPr>
      </p:sp>
      <p:sp>
        <p:nvSpPr>
          <p:cNvPr id="78853" name="Rectangle 3"/>
          <p:cNvSpPr>
            <a:spLocks noGrp="1" noChangeArrowheads="1"/>
          </p:cNvSpPr>
          <p:nvPr>
            <p:ph type="body" idx="1"/>
          </p:nvPr>
        </p:nvSpPr>
        <p:spPr>
          <a:noFill/>
        </p:spPr>
        <p:txBody>
          <a:bodyPr/>
          <a:lstStyle/>
          <a:p>
            <a:pPr eaLnBrk="1" hangingPunct="1">
              <a:buFontTx/>
              <a:buChar char="•"/>
            </a:pPr>
            <a:r>
              <a:rPr lang="en-US" altLang="en-US" baseline="0" dirty="0"/>
              <a:t> There continues to be disparities in rates of chlamydia.</a:t>
            </a:r>
          </a:p>
          <a:p>
            <a:pPr eaLnBrk="1" hangingPunct="1">
              <a:buFontTx/>
              <a:buChar char="•"/>
            </a:pPr>
            <a:r>
              <a:rPr lang="en-US" altLang="en-US" baseline="0" dirty="0"/>
              <a:t> The Black/African American, non-Hispanic population has rates that are 9.7 times higher than that of whites. </a:t>
            </a:r>
          </a:p>
          <a:p>
            <a:pPr eaLnBrk="1" hangingPunct="1">
              <a:buFontTx/>
              <a:buChar char="•"/>
            </a:pPr>
            <a:r>
              <a:rPr lang="en-US" altLang="en-US" baseline="0" dirty="0"/>
              <a:t>The rate in the Black/African American, non-Hispanic population was 2,092 per 100,000 compared to the rate in the White, non-Hispanic population at 216 per 100,000.</a:t>
            </a:r>
          </a:p>
          <a:p>
            <a:pPr eaLnBrk="1" hangingPunct="1">
              <a:buFontTx/>
              <a:buChar char="•"/>
            </a:pPr>
            <a:r>
              <a:rPr lang="en-US" altLang="en-US" baseline="0" dirty="0"/>
              <a:t> The American Indian population had a rate that was 4.7 times higher at 1,148 per 100,000</a:t>
            </a:r>
          </a:p>
          <a:p>
            <a:pPr eaLnBrk="1" hangingPunct="1">
              <a:buFontTx/>
              <a:buChar char="•"/>
            </a:pPr>
            <a:r>
              <a:rPr lang="en-US" altLang="en-US" baseline="0" dirty="0"/>
              <a:t> The Asian/Pacific Islander population had a rate that was 1.9 times higher at 420 per 100,000</a:t>
            </a:r>
          </a:p>
          <a:p>
            <a:pPr eaLnBrk="1" hangingPunct="1">
              <a:buFontTx/>
              <a:buChar char="•"/>
            </a:pPr>
            <a:r>
              <a:rPr lang="en-US" altLang="en-US" baseline="0" dirty="0"/>
              <a:t> The Hispanic/Latino population, which can be of any race, had a rate that </a:t>
            </a:r>
            <a:r>
              <a:rPr lang="en-US" altLang="en-US" baseline="0"/>
              <a:t>was 4.2 </a:t>
            </a:r>
            <a:r>
              <a:rPr lang="en-US" altLang="en-US" baseline="0" dirty="0"/>
              <a:t>times higher </a:t>
            </a:r>
            <a:r>
              <a:rPr lang="en-US" altLang="en-US" baseline="0"/>
              <a:t>at 897 </a:t>
            </a:r>
            <a:r>
              <a:rPr lang="en-US" altLang="en-US" baseline="0" dirty="0"/>
              <a:t>per 100,000</a:t>
            </a:r>
            <a:endParaRPr lang="en-US" altLang="en-US" dirty="0"/>
          </a:p>
          <a:p>
            <a:pPr eaLnBrk="1" hangingPunct="1">
              <a:buFontTx/>
              <a:buNone/>
            </a:pPr>
            <a:endParaRPr lang="en-US" altLang="en-US" dirty="0"/>
          </a:p>
        </p:txBody>
      </p:sp>
    </p:spTree>
    <p:extLst>
      <p:ext uri="{BB962C8B-B14F-4D97-AF65-F5344CB8AC3E}">
        <p14:creationId xmlns:p14="http://schemas.microsoft.com/office/powerpoint/2010/main" val="53252353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hdr" sz="quarter"/>
          </p:nvPr>
        </p:nvSpPr>
        <p:spPr>
          <a:noFill/>
        </p:spPr>
        <p:txBody>
          <a:bodyPr/>
          <a:lstStyle>
            <a:lvl1pPr defTabSz="947950" eaLnBrk="0" hangingPunct="0">
              <a:spcBef>
                <a:spcPct val="30000"/>
              </a:spcBef>
              <a:defRPr sz="1200">
                <a:solidFill>
                  <a:schemeClr val="tx1"/>
                </a:solidFill>
                <a:latin typeface="Times New Roman" pitchFamily="18" charset="0"/>
              </a:defRPr>
            </a:lvl1pPr>
            <a:lvl2pPr marL="757066" indent="-291179" defTabSz="947950" eaLnBrk="0" hangingPunct="0">
              <a:spcBef>
                <a:spcPct val="30000"/>
              </a:spcBef>
              <a:defRPr sz="1200">
                <a:solidFill>
                  <a:schemeClr val="tx1"/>
                </a:solidFill>
                <a:latin typeface="Times New Roman" pitchFamily="18" charset="0"/>
              </a:defRPr>
            </a:lvl2pPr>
            <a:lvl3pPr marL="1164717" indent="-232943" defTabSz="947950" eaLnBrk="0" hangingPunct="0">
              <a:spcBef>
                <a:spcPct val="30000"/>
              </a:spcBef>
              <a:defRPr sz="1200">
                <a:solidFill>
                  <a:schemeClr val="tx1"/>
                </a:solidFill>
                <a:latin typeface="Times New Roman" pitchFamily="18" charset="0"/>
              </a:defRPr>
            </a:lvl3pPr>
            <a:lvl4pPr marL="1630604" indent="-232943" defTabSz="947950" eaLnBrk="0" hangingPunct="0">
              <a:spcBef>
                <a:spcPct val="30000"/>
              </a:spcBef>
              <a:defRPr sz="1200">
                <a:solidFill>
                  <a:schemeClr val="tx1"/>
                </a:solidFill>
                <a:latin typeface="Times New Roman" pitchFamily="18" charset="0"/>
              </a:defRPr>
            </a:lvl4pPr>
            <a:lvl5pPr marL="2096491" indent="-232943" defTabSz="947950" eaLnBrk="0" hangingPunct="0">
              <a:spcBef>
                <a:spcPct val="30000"/>
              </a:spcBef>
              <a:defRPr sz="1200">
                <a:solidFill>
                  <a:schemeClr val="tx1"/>
                </a:solidFill>
                <a:latin typeface="Times New Roman" pitchFamily="18" charset="0"/>
              </a:defRPr>
            </a:lvl5pPr>
            <a:lvl6pPr marL="2562377" indent="-232943" defTabSz="947950" eaLnBrk="0" fontAlgn="base" hangingPunct="0">
              <a:spcBef>
                <a:spcPct val="30000"/>
              </a:spcBef>
              <a:spcAft>
                <a:spcPct val="0"/>
              </a:spcAft>
              <a:defRPr sz="1200">
                <a:solidFill>
                  <a:schemeClr val="tx1"/>
                </a:solidFill>
                <a:latin typeface="Times New Roman" pitchFamily="18" charset="0"/>
              </a:defRPr>
            </a:lvl6pPr>
            <a:lvl7pPr marL="3028264" indent="-232943" defTabSz="947950" eaLnBrk="0" fontAlgn="base" hangingPunct="0">
              <a:spcBef>
                <a:spcPct val="30000"/>
              </a:spcBef>
              <a:spcAft>
                <a:spcPct val="0"/>
              </a:spcAft>
              <a:defRPr sz="1200">
                <a:solidFill>
                  <a:schemeClr val="tx1"/>
                </a:solidFill>
                <a:latin typeface="Times New Roman" pitchFamily="18" charset="0"/>
              </a:defRPr>
            </a:lvl7pPr>
            <a:lvl8pPr marL="3494151" indent="-232943" defTabSz="947950" eaLnBrk="0" fontAlgn="base" hangingPunct="0">
              <a:spcBef>
                <a:spcPct val="30000"/>
              </a:spcBef>
              <a:spcAft>
                <a:spcPct val="0"/>
              </a:spcAft>
              <a:defRPr sz="1200">
                <a:solidFill>
                  <a:schemeClr val="tx1"/>
                </a:solidFill>
                <a:latin typeface="Times New Roman" pitchFamily="18" charset="0"/>
              </a:defRPr>
            </a:lvl8pPr>
            <a:lvl9pPr marL="3960038" indent="-232943" defTabSz="94795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defRPr/>
            </a:pPr>
            <a:r>
              <a:rPr lang="en-US" altLang="en-US">
                <a:solidFill>
                  <a:prstClr val="black"/>
                </a:solidFill>
              </a:rPr>
              <a:t>Minnesota Department of Health</a:t>
            </a:r>
          </a:p>
        </p:txBody>
      </p:sp>
      <p:sp>
        <p:nvSpPr>
          <p:cNvPr id="87043" name="Rectangle 7"/>
          <p:cNvSpPr>
            <a:spLocks noGrp="1" noChangeArrowheads="1"/>
          </p:cNvSpPr>
          <p:nvPr>
            <p:ph type="sldNum" sz="quarter" idx="5"/>
          </p:nvPr>
        </p:nvSpPr>
        <p:spPr>
          <a:noFill/>
        </p:spPr>
        <p:txBody>
          <a:bodyPr/>
          <a:lstStyle>
            <a:lvl1pPr defTabSz="947950" eaLnBrk="0" hangingPunct="0">
              <a:spcBef>
                <a:spcPct val="30000"/>
              </a:spcBef>
              <a:defRPr sz="1200">
                <a:solidFill>
                  <a:schemeClr val="tx1"/>
                </a:solidFill>
                <a:latin typeface="Times New Roman" pitchFamily="18" charset="0"/>
              </a:defRPr>
            </a:lvl1pPr>
            <a:lvl2pPr marL="757066" indent="-291179" defTabSz="947950" eaLnBrk="0" hangingPunct="0">
              <a:spcBef>
                <a:spcPct val="30000"/>
              </a:spcBef>
              <a:defRPr sz="1200">
                <a:solidFill>
                  <a:schemeClr val="tx1"/>
                </a:solidFill>
                <a:latin typeface="Times New Roman" pitchFamily="18" charset="0"/>
              </a:defRPr>
            </a:lvl2pPr>
            <a:lvl3pPr marL="1164717" indent="-232943" defTabSz="947950" eaLnBrk="0" hangingPunct="0">
              <a:spcBef>
                <a:spcPct val="30000"/>
              </a:spcBef>
              <a:defRPr sz="1200">
                <a:solidFill>
                  <a:schemeClr val="tx1"/>
                </a:solidFill>
                <a:latin typeface="Times New Roman" pitchFamily="18" charset="0"/>
              </a:defRPr>
            </a:lvl3pPr>
            <a:lvl4pPr marL="1630604" indent="-232943" defTabSz="947950" eaLnBrk="0" hangingPunct="0">
              <a:spcBef>
                <a:spcPct val="30000"/>
              </a:spcBef>
              <a:defRPr sz="1200">
                <a:solidFill>
                  <a:schemeClr val="tx1"/>
                </a:solidFill>
                <a:latin typeface="Times New Roman" pitchFamily="18" charset="0"/>
              </a:defRPr>
            </a:lvl4pPr>
            <a:lvl5pPr marL="2096491" indent="-232943" defTabSz="947950" eaLnBrk="0" hangingPunct="0">
              <a:spcBef>
                <a:spcPct val="30000"/>
              </a:spcBef>
              <a:defRPr sz="1200">
                <a:solidFill>
                  <a:schemeClr val="tx1"/>
                </a:solidFill>
                <a:latin typeface="Times New Roman" pitchFamily="18" charset="0"/>
              </a:defRPr>
            </a:lvl5pPr>
            <a:lvl6pPr marL="2562377" indent="-232943" defTabSz="947950" eaLnBrk="0" fontAlgn="base" hangingPunct="0">
              <a:spcBef>
                <a:spcPct val="30000"/>
              </a:spcBef>
              <a:spcAft>
                <a:spcPct val="0"/>
              </a:spcAft>
              <a:defRPr sz="1200">
                <a:solidFill>
                  <a:schemeClr val="tx1"/>
                </a:solidFill>
                <a:latin typeface="Times New Roman" pitchFamily="18" charset="0"/>
              </a:defRPr>
            </a:lvl6pPr>
            <a:lvl7pPr marL="3028264" indent="-232943" defTabSz="947950" eaLnBrk="0" fontAlgn="base" hangingPunct="0">
              <a:spcBef>
                <a:spcPct val="30000"/>
              </a:spcBef>
              <a:spcAft>
                <a:spcPct val="0"/>
              </a:spcAft>
              <a:defRPr sz="1200">
                <a:solidFill>
                  <a:schemeClr val="tx1"/>
                </a:solidFill>
                <a:latin typeface="Times New Roman" pitchFamily="18" charset="0"/>
              </a:defRPr>
            </a:lvl7pPr>
            <a:lvl8pPr marL="3494151" indent="-232943" defTabSz="947950" eaLnBrk="0" fontAlgn="base" hangingPunct="0">
              <a:spcBef>
                <a:spcPct val="30000"/>
              </a:spcBef>
              <a:spcAft>
                <a:spcPct val="0"/>
              </a:spcAft>
              <a:defRPr sz="1200">
                <a:solidFill>
                  <a:schemeClr val="tx1"/>
                </a:solidFill>
                <a:latin typeface="Times New Roman" pitchFamily="18" charset="0"/>
              </a:defRPr>
            </a:lvl8pPr>
            <a:lvl9pPr marL="3960038" indent="-232943" defTabSz="94795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defRPr/>
            </a:pPr>
            <a:fld id="{CB14E50F-00E5-49FF-AAA6-A40BACBCEC12}" type="slidenum">
              <a:rPr lang="en-US" altLang="en-US">
                <a:solidFill>
                  <a:prstClr val="black"/>
                </a:solidFill>
              </a:rPr>
              <a:pPr eaLnBrk="1" hangingPunct="1">
                <a:spcBef>
                  <a:spcPct val="0"/>
                </a:spcBef>
                <a:defRPr/>
              </a:pPr>
              <a:t>21</a:t>
            </a:fld>
            <a:endParaRPr lang="en-US" altLang="en-US">
              <a:solidFill>
                <a:prstClr val="black"/>
              </a:solidFill>
            </a:endParaRPr>
          </a:p>
        </p:txBody>
      </p:sp>
      <p:sp>
        <p:nvSpPr>
          <p:cNvPr id="87044" name="Rectangle 2"/>
          <p:cNvSpPr>
            <a:spLocks noGrp="1" noRot="1" noChangeAspect="1" noChangeArrowheads="1" noTextEdit="1"/>
          </p:cNvSpPr>
          <p:nvPr>
            <p:ph type="sldImg"/>
          </p:nvPr>
        </p:nvSpPr>
        <p:spPr>
          <a:xfrm>
            <a:off x="717550" y="1162050"/>
            <a:ext cx="5575300" cy="3136900"/>
          </a:xfrm>
          <a:ln/>
        </p:spPr>
      </p:sp>
      <p:sp>
        <p:nvSpPr>
          <p:cNvPr id="87045" name="Rectangle 3"/>
          <p:cNvSpPr>
            <a:spLocks noGrp="1" noChangeArrowheads="1"/>
          </p:cNvSpPr>
          <p:nvPr>
            <p:ph type="body" idx="1"/>
          </p:nvPr>
        </p:nvSpPr>
        <p:spPr>
          <a:noFill/>
        </p:spPr>
        <p:txBody>
          <a:bodyPr/>
          <a:lstStyle/>
          <a:p>
            <a:pPr eaLnBrk="1" hangingPunct="1"/>
            <a:r>
              <a:rPr lang="en-US" altLang="en-US" dirty="0"/>
              <a:t>Lastly, we will cover Gonorrhea</a:t>
            </a:r>
          </a:p>
        </p:txBody>
      </p:sp>
    </p:spTree>
    <p:extLst>
      <p:ext uri="{BB962C8B-B14F-4D97-AF65-F5344CB8AC3E}">
        <p14:creationId xmlns:p14="http://schemas.microsoft.com/office/powerpoint/2010/main" val="29159589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altLang="en-US" dirty="0"/>
              <a:t>As</a:t>
            </a:r>
            <a:r>
              <a:rPr lang="en-US" altLang="en-US" baseline="0" dirty="0"/>
              <a:t> mentioned previously, t</a:t>
            </a:r>
            <a:r>
              <a:rPr lang="en-US" altLang="en-US" dirty="0"/>
              <a:t>he rate</a:t>
            </a:r>
            <a:r>
              <a:rPr lang="en-US" altLang="en-US" baseline="0" dirty="0"/>
              <a:t> of gonorrhea in MN reached an all time high at 152 per 100,000. This is a rate increase of 7% from 2018.</a:t>
            </a:r>
          </a:p>
          <a:p>
            <a:pPr defTabSz="931774">
              <a:defRPr/>
            </a:pPr>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22</a:t>
            </a:fld>
            <a:endParaRPr lang="en-US" dirty="0"/>
          </a:p>
        </p:txBody>
      </p:sp>
    </p:spTree>
    <p:extLst>
      <p:ext uri="{BB962C8B-B14F-4D97-AF65-F5344CB8AC3E}">
        <p14:creationId xmlns:p14="http://schemas.microsoft.com/office/powerpoint/2010/main" val="424819347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baseline="0" dirty="0"/>
              <a:t>The city of Minneapolis continues to have the highest rates of gonorrhea at 685 per 100,000, followed by the city of St. Paul at 416 per 100,000, the suburban area (7-county metro excluding Minneapolis &amp; St. Paul) at 103 per 100,000 and Greater Minnesota at 79 per 100,000.</a:t>
            </a:r>
          </a:p>
          <a:p>
            <a:pPr marL="174708" indent="-174708">
              <a:buFont typeface="Arial" panose="020B0604020202020204" pitchFamily="34" charset="0"/>
              <a:buChar char="•"/>
            </a:pPr>
            <a:r>
              <a:rPr lang="en-US" baseline="0" dirty="0"/>
              <a:t>The City of Minneapolis had the highest increase at 11%.</a:t>
            </a:r>
            <a:endParaRPr lang="en-US" alt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297702AC-442C-4516-9E7B-3AFB0888E135}" type="slidenum">
              <a:rPr lang="en-US" smtClean="0"/>
              <a:t>23</a:t>
            </a:fld>
            <a:endParaRPr lang="en-US"/>
          </a:p>
        </p:txBody>
      </p:sp>
    </p:spTree>
    <p:extLst>
      <p:ext uri="{BB962C8B-B14F-4D97-AF65-F5344CB8AC3E}">
        <p14:creationId xmlns:p14="http://schemas.microsoft.com/office/powerpoint/2010/main" val="55136789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pPr marL="174708" indent="-174708" defTabSz="931774" eaLnBrk="0" fontAlgn="base" hangingPunct="0">
              <a:spcBef>
                <a:spcPct val="30000"/>
              </a:spcBef>
              <a:spcAft>
                <a:spcPct val="0"/>
              </a:spcAft>
              <a:buFont typeface="Arial" panose="020B0604020202020204" pitchFamily="34" charset="0"/>
              <a:buChar char="•"/>
              <a:defRPr/>
            </a:pPr>
            <a:r>
              <a:rPr lang="en-US" altLang="en-US" baseline="0" dirty="0"/>
              <a:t>Females continue to have higher rates of gonorrhea than males that are younger than 25 years of age. In 2019 the males have higher rates in the 25 and over age groups. </a:t>
            </a:r>
          </a:p>
          <a:p>
            <a:pPr marL="174708" indent="-174708" defTabSz="931774" eaLnBrk="0" fontAlgn="base" hangingPunct="0">
              <a:spcBef>
                <a:spcPct val="30000"/>
              </a:spcBef>
              <a:spcAft>
                <a:spcPct val="0"/>
              </a:spcAft>
              <a:buFont typeface="Arial" panose="020B0604020202020204" pitchFamily="34" charset="0"/>
              <a:buChar char="•"/>
              <a:defRPr/>
            </a:pPr>
            <a:r>
              <a:rPr lang="en-US" altLang="en-US" baseline="0" dirty="0"/>
              <a:t>The highest rates of gonorrhea are in females 20-24 at 596 per 100,000.</a:t>
            </a:r>
          </a:p>
          <a:p>
            <a:endParaRPr lang="en-US" dirty="0"/>
          </a:p>
        </p:txBody>
      </p:sp>
      <p:sp>
        <p:nvSpPr>
          <p:cNvPr id="4" name="Slide Number Placeholder 3"/>
          <p:cNvSpPr>
            <a:spLocks noGrp="1"/>
          </p:cNvSpPr>
          <p:nvPr>
            <p:ph type="sldNum" sz="quarter" idx="10"/>
          </p:nvPr>
        </p:nvSpPr>
        <p:spPr/>
        <p:txBody>
          <a:bodyPr/>
          <a:lstStyle/>
          <a:p>
            <a:fld id="{DE04DE7C-65D2-4C1F-BFF6-2FC5449BA8E1}" type="slidenum">
              <a:rPr lang="en-US" smtClean="0"/>
              <a:t>24</a:t>
            </a:fld>
            <a:endParaRPr lang="en-US"/>
          </a:p>
        </p:txBody>
      </p:sp>
    </p:spTree>
    <p:extLst>
      <p:ext uri="{BB962C8B-B14F-4D97-AF65-F5344CB8AC3E}">
        <p14:creationId xmlns:p14="http://schemas.microsoft.com/office/powerpoint/2010/main" val="340469292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hdr" sz="quarter"/>
          </p:nvPr>
        </p:nvSpPr>
        <p:spPr>
          <a:noFill/>
        </p:spPr>
        <p:txBody>
          <a:bodyPr/>
          <a:lstStyle>
            <a:lvl1pPr defTabSz="947950" eaLnBrk="0" hangingPunct="0">
              <a:spcBef>
                <a:spcPct val="30000"/>
              </a:spcBef>
              <a:defRPr sz="1200">
                <a:solidFill>
                  <a:schemeClr val="tx1"/>
                </a:solidFill>
                <a:latin typeface="Times New Roman" pitchFamily="18" charset="0"/>
              </a:defRPr>
            </a:lvl1pPr>
            <a:lvl2pPr marL="757066" indent="-291179" defTabSz="947950" eaLnBrk="0" hangingPunct="0">
              <a:spcBef>
                <a:spcPct val="30000"/>
              </a:spcBef>
              <a:defRPr sz="1200">
                <a:solidFill>
                  <a:schemeClr val="tx1"/>
                </a:solidFill>
                <a:latin typeface="Times New Roman" pitchFamily="18" charset="0"/>
              </a:defRPr>
            </a:lvl2pPr>
            <a:lvl3pPr marL="1164717" indent="-232943" defTabSz="947950" eaLnBrk="0" hangingPunct="0">
              <a:spcBef>
                <a:spcPct val="30000"/>
              </a:spcBef>
              <a:defRPr sz="1200">
                <a:solidFill>
                  <a:schemeClr val="tx1"/>
                </a:solidFill>
                <a:latin typeface="Times New Roman" pitchFamily="18" charset="0"/>
              </a:defRPr>
            </a:lvl3pPr>
            <a:lvl4pPr marL="1630604" indent="-232943" defTabSz="947950" eaLnBrk="0" hangingPunct="0">
              <a:spcBef>
                <a:spcPct val="30000"/>
              </a:spcBef>
              <a:defRPr sz="1200">
                <a:solidFill>
                  <a:schemeClr val="tx1"/>
                </a:solidFill>
                <a:latin typeface="Times New Roman" pitchFamily="18" charset="0"/>
              </a:defRPr>
            </a:lvl4pPr>
            <a:lvl5pPr marL="2096491" indent="-232943" defTabSz="947950" eaLnBrk="0" hangingPunct="0">
              <a:spcBef>
                <a:spcPct val="30000"/>
              </a:spcBef>
              <a:defRPr sz="1200">
                <a:solidFill>
                  <a:schemeClr val="tx1"/>
                </a:solidFill>
                <a:latin typeface="Times New Roman" pitchFamily="18" charset="0"/>
              </a:defRPr>
            </a:lvl5pPr>
            <a:lvl6pPr marL="2562377" indent="-232943" defTabSz="947950" eaLnBrk="0" fontAlgn="base" hangingPunct="0">
              <a:spcBef>
                <a:spcPct val="30000"/>
              </a:spcBef>
              <a:spcAft>
                <a:spcPct val="0"/>
              </a:spcAft>
              <a:defRPr sz="1200">
                <a:solidFill>
                  <a:schemeClr val="tx1"/>
                </a:solidFill>
                <a:latin typeface="Times New Roman" pitchFamily="18" charset="0"/>
              </a:defRPr>
            </a:lvl6pPr>
            <a:lvl7pPr marL="3028264" indent="-232943" defTabSz="947950" eaLnBrk="0" fontAlgn="base" hangingPunct="0">
              <a:spcBef>
                <a:spcPct val="30000"/>
              </a:spcBef>
              <a:spcAft>
                <a:spcPct val="0"/>
              </a:spcAft>
              <a:defRPr sz="1200">
                <a:solidFill>
                  <a:schemeClr val="tx1"/>
                </a:solidFill>
                <a:latin typeface="Times New Roman" pitchFamily="18" charset="0"/>
              </a:defRPr>
            </a:lvl7pPr>
            <a:lvl8pPr marL="3494151" indent="-232943" defTabSz="947950" eaLnBrk="0" fontAlgn="base" hangingPunct="0">
              <a:spcBef>
                <a:spcPct val="30000"/>
              </a:spcBef>
              <a:spcAft>
                <a:spcPct val="0"/>
              </a:spcAft>
              <a:defRPr sz="1200">
                <a:solidFill>
                  <a:schemeClr val="tx1"/>
                </a:solidFill>
                <a:latin typeface="Times New Roman" pitchFamily="18" charset="0"/>
              </a:defRPr>
            </a:lvl8pPr>
            <a:lvl9pPr marL="3960038" indent="-232943" defTabSz="94795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r>
              <a:rPr lang="en-US" altLang="en-US"/>
              <a:t>Minnesota Department of Health</a:t>
            </a:r>
          </a:p>
        </p:txBody>
      </p:sp>
      <p:sp>
        <p:nvSpPr>
          <p:cNvPr id="84995" name="Rectangle 7"/>
          <p:cNvSpPr>
            <a:spLocks noGrp="1" noChangeArrowheads="1"/>
          </p:cNvSpPr>
          <p:nvPr>
            <p:ph type="sldNum" sz="quarter" idx="5"/>
          </p:nvPr>
        </p:nvSpPr>
        <p:spPr>
          <a:noFill/>
        </p:spPr>
        <p:txBody>
          <a:bodyPr/>
          <a:lstStyle>
            <a:lvl1pPr defTabSz="947950" eaLnBrk="0" hangingPunct="0">
              <a:spcBef>
                <a:spcPct val="30000"/>
              </a:spcBef>
              <a:defRPr sz="1200">
                <a:solidFill>
                  <a:schemeClr val="tx1"/>
                </a:solidFill>
                <a:latin typeface="Times New Roman" pitchFamily="18" charset="0"/>
              </a:defRPr>
            </a:lvl1pPr>
            <a:lvl2pPr marL="757066" indent="-291179" defTabSz="947950" eaLnBrk="0" hangingPunct="0">
              <a:spcBef>
                <a:spcPct val="30000"/>
              </a:spcBef>
              <a:defRPr sz="1200">
                <a:solidFill>
                  <a:schemeClr val="tx1"/>
                </a:solidFill>
                <a:latin typeface="Times New Roman" pitchFamily="18" charset="0"/>
              </a:defRPr>
            </a:lvl2pPr>
            <a:lvl3pPr marL="1164717" indent="-232943" defTabSz="947950" eaLnBrk="0" hangingPunct="0">
              <a:spcBef>
                <a:spcPct val="30000"/>
              </a:spcBef>
              <a:defRPr sz="1200">
                <a:solidFill>
                  <a:schemeClr val="tx1"/>
                </a:solidFill>
                <a:latin typeface="Times New Roman" pitchFamily="18" charset="0"/>
              </a:defRPr>
            </a:lvl3pPr>
            <a:lvl4pPr marL="1630604" indent="-232943" defTabSz="947950" eaLnBrk="0" hangingPunct="0">
              <a:spcBef>
                <a:spcPct val="30000"/>
              </a:spcBef>
              <a:defRPr sz="1200">
                <a:solidFill>
                  <a:schemeClr val="tx1"/>
                </a:solidFill>
                <a:latin typeface="Times New Roman" pitchFamily="18" charset="0"/>
              </a:defRPr>
            </a:lvl4pPr>
            <a:lvl5pPr marL="2096491" indent="-232943" defTabSz="947950" eaLnBrk="0" hangingPunct="0">
              <a:spcBef>
                <a:spcPct val="30000"/>
              </a:spcBef>
              <a:defRPr sz="1200">
                <a:solidFill>
                  <a:schemeClr val="tx1"/>
                </a:solidFill>
                <a:latin typeface="Times New Roman" pitchFamily="18" charset="0"/>
              </a:defRPr>
            </a:lvl5pPr>
            <a:lvl6pPr marL="2562377" indent="-232943" defTabSz="947950" eaLnBrk="0" fontAlgn="base" hangingPunct="0">
              <a:spcBef>
                <a:spcPct val="30000"/>
              </a:spcBef>
              <a:spcAft>
                <a:spcPct val="0"/>
              </a:spcAft>
              <a:defRPr sz="1200">
                <a:solidFill>
                  <a:schemeClr val="tx1"/>
                </a:solidFill>
                <a:latin typeface="Times New Roman" pitchFamily="18" charset="0"/>
              </a:defRPr>
            </a:lvl6pPr>
            <a:lvl7pPr marL="3028264" indent="-232943" defTabSz="947950" eaLnBrk="0" fontAlgn="base" hangingPunct="0">
              <a:spcBef>
                <a:spcPct val="30000"/>
              </a:spcBef>
              <a:spcAft>
                <a:spcPct val="0"/>
              </a:spcAft>
              <a:defRPr sz="1200">
                <a:solidFill>
                  <a:schemeClr val="tx1"/>
                </a:solidFill>
                <a:latin typeface="Times New Roman" pitchFamily="18" charset="0"/>
              </a:defRPr>
            </a:lvl7pPr>
            <a:lvl8pPr marL="3494151" indent="-232943" defTabSz="947950" eaLnBrk="0" fontAlgn="base" hangingPunct="0">
              <a:spcBef>
                <a:spcPct val="30000"/>
              </a:spcBef>
              <a:spcAft>
                <a:spcPct val="0"/>
              </a:spcAft>
              <a:defRPr sz="1200">
                <a:solidFill>
                  <a:schemeClr val="tx1"/>
                </a:solidFill>
                <a:latin typeface="Times New Roman" pitchFamily="18" charset="0"/>
              </a:defRPr>
            </a:lvl8pPr>
            <a:lvl9pPr marL="3960038" indent="-232943" defTabSz="94795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E89F05FF-DAE0-4BD1-89D2-4A5B9A6CB9CE}" type="slidenum">
              <a:rPr lang="en-US" altLang="en-US" smtClean="0"/>
              <a:pPr eaLnBrk="1" hangingPunct="1">
                <a:spcBef>
                  <a:spcPct val="0"/>
                </a:spcBef>
              </a:pPr>
              <a:t>25</a:t>
            </a:fld>
            <a:endParaRPr lang="en-US" altLang="en-US"/>
          </a:p>
        </p:txBody>
      </p:sp>
      <p:sp>
        <p:nvSpPr>
          <p:cNvPr id="84996" name="Rectangle 2"/>
          <p:cNvSpPr>
            <a:spLocks noGrp="1" noRot="1" noChangeAspect="1" noChangeArrowheads="1" noTextEdit="1"/>
          </p:cNvSpPr>
          <p:nvPr>
            <p:ph type="sldImg"/>
          </p:nvPr>
        </p:nvSpPr>
        <p:spPr>
          <a:solidFill>
            <a:srgbClr val="FFFFFF"/>
          </a:solidFill>
          <a:ln/>
        </p:spPr>
      </p:sp>
      <p:sp>
        <p:nvSpPr>
          <p:cNvPr id="84997"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buFontTx/>
              <a:buChar char="•"/>
            </a:pPr>
            <a:r>
              <a:rPr lang="en-US" altLang="en-US" baseline="0" dirty="0"/>
              <a:t>There continues to be disparities in rates of gonorrhea.</a:t>
            </a:r>
          </a:p>
          <a:p>
            <a:pPr eaLnBrk="1" hangingPunct="1">
              <a:buFontTx/>
              <a:buChar char="•"/>
            </a:pPr>
            <a:r>
              <a:rPr lang="en-US" altLang="en-US" baseline="0" dirty="0"/>
              <a:t> The Black/African American, non-Hispanic population rates are 18 times higher than that of whites. The rate in the Black/African American population was 1042 per 100,000 compared to the rate in the White, Non-Hispanic population at 59 per 100,000.</a:t>
            </a:r>
          </a:p>
          <a:p>
            <a:pPr eaLnBrk="1" hangingPunct="1">
              <a:buFontTx/>
              <a:buChar char="•"/>
            </a:pPr>
            <a:r>
              <a:rPr lang="en-US" altLang="en-US" baseline="0" dirty="0"/>
              <a:t> The American Indian population had a rate that was 11 times higher at 654 per 100,000</a:t>
            </a:r>
          </a:p>
          <a:p>
            <a:pPr eaLnBrk="1" hangingPunct="1">
              <a:buFontTx/>
              <a:buChar char="•"/>
            </a:pPr>
            <a:r>
              <a:rPr lang="en-US" altLang="en-US" baseline="0" dirty="0"/>
              <a:t> The Asian/Pacific Islander population had a rate that was 1.5 times higher at 89 per 100,000</a:t>
            </a:r>
          </a:p>
          <a:p>
            <a:pPr eaLnBrk="1" hangingPunct="1">
              <a:buFontTx/>
              <a:buChar char="•"/>
            </a:pPr>
            <a:r>
              <a:rPr lang="en-US" altLang="en-US" baseline="0" dirty="0"/>
              <a:t> The Hispanic/Latino population, which can be of any race, had a rate that was 3 times higher at 194 per 100,000</a:t>
            </a:r>
            <a:endParaRPr lang="en-US" altLang="en-US" dirty="0"/>
          </a:p>
          <a:p>
            <a:pPr eaLnBrk="1" hangingPunct="1"/>
            <a:endParaRPr lang="en-US" altLang="en-US" dirty="0"/>
          </a:p>
        </p:txBody>
      </p:sp>
    </p:spTree>
    <p:extLst>
      <p:ext uri="{BB962C8B-B14F-4D97-AF65-F5344CB8AC3E}">
        <p14:creationId xmlns:p14="http://schemas.microsoft.com/office/powerpoint/2010/main" val="427126701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dirty="0"/>
              <a:t>Many </a:t>
            </a:r>
            <a:r>
              <a:rPr lang="en-US" dirty="0" err="1"/>
              <a:t>SSuN</a:t>
            </a:r>
            <a:r>
              <a:rPr lang="en-US" dirty="0"/>
              <a:t> cases are surprised</a:t>
            </a:r>
            <a:r>
              <a:rPr lang="en-US" baseline="0" dirty="0"/>
              <a:t> when they received a call from the MDH regarding their gonorrhea infection.  They did not know their name was required by law to be reported to the Minnesota Department of Health.</a:t>
            </a:r>
          </a:p>
          <a:p>
            <a:endParaRPr lang="en-US" baseline="0" dirty="0"/>
          </a:p>
          <a:p>
            <a:pPr marL="174708" indent="-174708">
              <a:buFont typeface="Arial" panose="020B0604020202020204" pitchFamily="34" charset="0"/>
              <a:buChar char="•"/>
            </a:pPr>
            <a:endParaRPr lang="en-US" baseline="0" dirty="0"/>
          </a:p>
          <a:p>
            <a:endParaRPr lang="en-US" dirty="0"/>
          </a:p>
        </p:txBody>
      </p:sp>
      <p:sp>
        <p:nvSpPr>
          <p:cNvPr id="4" name="Slide Number Placeholder 3"/>
          <p:cNvSpPr>
            <a:spLocks noGrp="1"/>
          </p:cNvSpPr>
          <p:nvPr>
            <p:ph type="sldNum" sz="quarter" idx="10"/>
          </p:nvPr>
        </p:nvSpPr>
        <p:spPr/>
        <p:txBody>
          <a:bodyPr/>
          <a:lstStyle/>
          <a:p>
            <a:fld id="{107EDF97-930F-42EB-B75F-77E9BABF4CD5}" type="slidenum">
              <a:rPr lang="en-US" smtClean="0"/>
              <a:t>26</a:t>
            </a:fld>
            <a:endParaRPr lang="en-US"/>
          </a:p>
        </p:txBody>
      </p:sp>
    </p:spTree>
    <p:extLst>
      <p:ext uri="{BB962C8B-B14F-4D97-AF65-F5344CB8AC3E}">
        <p14:creationId xmlns:p14="http://schemas.microsoft.com/office/powerpoint/2010/main" val="219972003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hdr" sz="quarter"/>
          </p:nvPr>
        </p:nvSpPr>
        <p:spPr>
          <a:noFill/>
        </p:spPr>
        <p:txBody>
          <a:bodyPr/>
          <a:lstStyle>
            <a:lvl1pPr defTabSz="947950" eaLnBrk="0" hangingPunct="0">
              <a:spcBef>
                <a:spcPct val="30000"/>
              </a:spcBef>
              <a:defRPr sz="1200">
                <a:solidFill>
                  <a:schemeClr val="tx1"/>
                </a:solidFill>
                <a:latin typeface="Times New Roman" pitchFamily="18" charset="0"/>
              </a:defRPr>
            </a:lvl1pPr>
            <a:lvl2pPr marL="757066" indent="-291179" defTabSz="947950" eaLnBrk="0" hangingPunct="0">
              <a:spcBef>
                <a:spcPct val="30000"/>
              </a:spcBef>
              <a:defRPr sz="1200">
                <a:solidFill>
                  <a:schemeClr val="tx1"/>
                </a:solidFill>
                <a:latin typeface="Times New Roman" pitchFamily="18" charset="0"/>
              </a:defRPr>
            </a:lvl2pPr>
            <a:lvl3pPr marL="1164717" indent="-232943" defTabSz="947950" eaLnBrk="0" hangingPunct="0">
              <a:spcBef>
                <a:spcPct val="30000"/>
              </a:spcBef>
              <a:defRPr sz="1200">
                <a:solidFill>
                  <a:schemeClr val="tx1"/>
                </a:solidFill>
                <a:latin typeface="Times New Roman" pitchFamily="18" charset="0"/>
              </a:defRPr>
            </a:lvl3pPr>
            <a:lvl4pPr marL="1630604" indent="-232943" defTabSz="947950" eaLnBrk="0" hangingPunct="0">
              <a:spcBef>
                <a:spcPct val="30000"/>
              </a:spcBef>
              <a:defRPr sz="1200">
                <a:solidFill>
                  <a:schemeClr val="tx1"/>
                </a:solidFill>
                <a:latin typeface="Times New Roman" pitchFamily="18" charset="0"/>
              </a:defRPr>
            </a:lvl4pPr>
            <a:lvl5pPr marL="2096491" indent="-232943" defTabSz="947950" eaLnBrk="0" hangingPunct="0">
              <a:spcBef>
                <a:spcPct val="30000"/>
              </a:spcBef>
              <a:defRPr sz="1200">
                <a:solidFill>
                  <a:schemeClr val="tx1"/>
                </a:solidFill>
                <a:latin typeface="Times New Roman" pitchFamily="18" charset="0"/>
              </a:defRPr>
            </a:lvl5pPr>
            <a:lvl6pPr marL="2562377" indent="-232943" defTabSz="947950" eaLnBrk="0" fontAlgn="base" hangingPunct="0">
              <a:spcBef>
                <a:spcPct val="30000"/>
              </a:spcBef>
              <a:spcAft>
                <a:spcPct val="0"/>
              </a:spcAft>
              <a:defRPr sz="1200">
                <a:solidFill>
                  <a:schemeClr val="tx1"/>
                </a:solidFill>
                <a:latin typeface="Times New Roman" pitchFamily="18" charset="0"/>
              </a:defRPr>
            </a:lvl6pPr>
            <a:lvl7pPr marL="3028264" indent="-232943" defTabSz="947950" eaLnBrk="0" fontAlgn="base" hangingPunct="0">
              <a:spcBef>
                <a:spcPct val="30000"/>
              </a:spcBef>
              <a:spcAft>
                <a:spcPct val="0"/>
              </a:spcAft>
              <a:defRPr sz="1200">
                <a:solidFill>
                  <a:schemeClr val="tx1"/>
                </a:solidFill>
                <a:latin typeface="Times New Roman" pitchFamily="18" charset="0"/>
              </a:defRPr>
            </a:lvl7pPr>
            <a:lvl8pPr marL="3494151" indent="-232943" defTabSz="947950" eaLnBrk="0" fontAlgn="base" hangingPunct="0">
              <a:spcBef>
                <a:spcPct val="30000"/>
              </a:spcBef>
              <a:spcAft>
                <a:spcPct val="0"/>
              </a:spcAft>
              <a:defRPr sz="1200">
                <a:solidFill>
                  <a:schemeClr val="tx1"/>
                </a:solidFill>
                <a:latin typeface="Times New Roman" pitchFamily="18" charset="0"/>
              </a:defRPr>
            </a:lvl8pPr>
            <a:lvl9pPr marL="3960038" indent="-232943" defTabSz="94795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r>
              <a:rPr lang="en-US" altLang="en-US"/>
              <a:t>Minnesota Department of Health</a:t>
            </a:r>
          </a:p>
        </p:txBody>
      </p:sp>
      <p:sp>
        <p:nvSpPr>
          <p:cNvPr id="109571" name="Rectangle 7"/>
          <p:cNvSpPr>
            <a:spLocks noGrp="1" noChangeArrowheads="1"/>
          </p:cNvSpPr>
          <p:nvPr>
            <p:ph type="sldNum" sz="quarter" idx="5"/>
          </p:nvPr>
        </p:nvSpPr>
        <p:spPr>
          <a:noFill/>
        </p:spPr>
        <p:txBody>
          <a:bodyPr/>
          <a:lstStyle>
            <a:lvl1pPr defTabSz="947950" eaLnBrk="0" hangingPunct="0">
              <a:spcBef>
                <a:spcPct val="30000"/>
              </a:spcBef>
              <a:defRPr sz="1200">
                <a:solidFill>
                  <a:schemeClr val="tx1"/>
                </a:solidFill>
                <a:latin typeface="Times New Roman" pitchFamily="18" charset="0"/>
              </a:defRPr>
            </a:lvl1pPr>
            <a:lvl2pPr marL="757066" indent="-291179" defTabSz="947950" eaLnBrk="0" hangingPunct="0">
              <a:spcBef>
                <a:spcPct val="30000"/>
              </a:spcBef>
              <a:defRPr sz="1200">
                <a:solidFill>
                  <a:schemeClr val="tx1"/>
                </a:solidFill>
                <a:latin typeface="Times New Roman" pitchFamily="18" charset="0"/>
              </a:defRPr>
            </a:lvl2pPr>
            <a:lvl3pPr marL="1164717" indent="-232943" defTabSz="947950" eaLnBrk="0" hangingPunct="0">
              <a:spcBef>
                <a:spcPct val="30000"/>
              </a:spcBef>
              <a:defRPr sz="1200">
                <a:solidFill>
                  <a:schemeClr val="tx1"/>
                </a:solidFill>
                <a:latin typeface="Times New Roman" pitchFamily="18" charset="0"/>
              </a:defRPr>
            </a:lvl3pPr>
            <a:lvl4pPr marL="1630604" indent="-232943" defTabSz="947950" eaLnBrk="0" hangingPunct="0">
              <a:spcBef>
                <a:spcPct val="30000"/>
              </a:spcBef>
              <a:defRPr sz="1200">
                <a:solidFill>
                  <a:schemeClr val="tx1"/>
                </a:solidFill>
                <a:latin typeface="Times New Roman" pitchFamily="18" charset="0"/>
              </a:defRPr>
            </a:lvl4pPr>
            <a:lvl5pPr marL="2096491" indent="-232943" defTabSz="947950" eaLnBrk="0" hangingPunct="0">
              <a:spcBef>
                <a:spcPct val="30000"/>
              </a:spcBef>
              <a:defRPr sz="1200">
                <a:solidFill>
                  <a:schemeClr val="tx1"/>
                </a:solidFill>
                <a:latin typeface="Times New Roman" pitchFamily="18" charset="0"/>
              </a:defRPr>
            </a:lvl5pPr>
            <a:lvl6pPr marL="2562377" indent="-232943" defTabSz="947950" eaLnBrk="0" fontAlgn="base" hangingPunct="0">
              <a:spcBef>
                <a:spcPct val="30000"/>
              </a:spcBef>
              <a:spcAft>
                <a:spcPct val="0"/>
              </a:spcAft>
              <a:defRPr sz="1200">
                <a:solidFill>
                  <a:schemeClr val="tx1"/>
                </a:solidFill>
                <a:latin typeface="Times New Roman" pitchFamily="18" charset="0"/>
              </a:defRPr>
            </a:lvl6pPr>
            <a:lvl7pPr marL="3028264" indent="-232943" defTabSz="947950" eaLnBrk="0" fontAlgn="base" hangingPunct="0">
              <a:spcBef>
                <a:spcPct val="30000"/>
              </a:spcBef>
              <a:spcAft>
                <a:spcPct val="0"/>
              </a:spcAft>
              <a:defRPr sz="1200">
                <a:solidFill>
                  <a:schemeClr val="tx1"/>
                </a:solidFill>
                <a:latin typeface="Times New Roman" pitchFamily="18" charset="0"/>
              </a:defRPr>
            </a:lvl7pPr>
            <a:lvl8pPr marL="3494151" indent="-232943" defTabSz="947950" eaLnBrk="0" fontAlgn="base" hangingPunct="0">
              <a:spcBef>
                <a:spcPct val="30000"/>
              </a:spcBef>
              <a:spcAft>
                <a:spcPct val="0"/>
              </a:spcAft>
              <a:defRPr sz="1200">
                <a:solidFill>
                  <a:schemeClr val="tx1"/>
                </a:solidFill>
                <a:latin typeface="Times New Roman" pitchFamily="18" charset="0"/>
              </a:defRPr>
            </a:lvl8pPr>
            <a:lvl9pPr marL="3960038" indent="-232943" defTabSz="94795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FB6C7388-2661-49B6-BB16-C2F3DB5BFC7B}" type="slidenum">
              <a:rPr lang="en-US" altLang="en-US" smtClean="0"/>
              <a:pPr eaLnBrk="1" hangingPunct="1">
                <a:spcBef>
                  <a:spcPct val="0"/>
                </a:spcBef>
              </a:pPr>
              <a:t>27</a:t>
            </a:fld>
            <a:endParaRPr lang="en-US" altLang="en-US"/>
          </a:p>
        </p:txBody>
      </p:sp>
      <p:sp>
        <p:nvSpPr>
          <p:cNvPr id="109572" name="Rectangle 2"/>
          <p:cNvSpPr>
            <a:spLocks noGrp="1" noRot="1" noChangeAspect="1" noChangeArrowheads="1" noTextEdit="1"/>
          </p:cNvSpPr>
          <p:nvPr>
            <p:ph type="sldImg"/>
          </p:nvPr>
        </p:nvSpPr>
        <p:spPr>
          <a:xfrm>
            <a:off x="717550" y="1162050"/>
            <a:ext cx="5575300" cy="3136900"/>
          </a:xfrm>
          <a:ln/>
        </p:spPr>
      </p:sp>
      <p:sp>
        <p:nvSpPr>
          <p:cNvPr id="109573" name="Rectangle 3"/>
          <p:cNvSpPr>
            <a:spLocks noGrp="1" noChangeArrowheads="1"/>
          </p:cNvSpPr>
          <p:nvPr>
            <p:ph type="body" idx="1"/>
          </p:nvPr>
        </p:nvSpPr>
        <p:spPr>
          <a:noFill/>
        </p:spPr>
        <p:txBody>
          <a:bodyPr/>
          <a:lstStyle/>
          <a:p>
            <a:pPr eaLnBrk="1" hangingPunct="1"/>
            <a:endParaRPr lang="en-US" altLang="en-US" dirty="0"/>
          </a:p>
        </p:txBody>
      </p:sp>
    </p:spTree>
    <p:extLst>
      <p:ext uri="{BB962C8B-B14F-4D97-AF65-F5344CB8AC3E}">
        <p14:creationId xmlns:p14="http://schemas.microsoft.com/office/powerpoint/2010/main" val="314806515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[NEED TO UPDATE SLIDE]</a:t>
            </a:r>
          </a:p>
        </p:txBody>
      </p:sp>
      <p:sp>
        <p:nvSpPr>
          <p:cNvPr id="4" name="Slide Number Placeholder 3"/>
          <p:cNvSpPr>
            <a:spLocks noGrp="1"/>
          </p:cNvSpPr>
          <p:nvPr>
            <p:ph type="sldNum" sz="quarter" idx="10"/>
          </p:nvPr>
        </p:nvSpPr>
        <p:spPr/>
        <p:txBody>
          <a:bodyPr/>
          <a:lstStyle/>
          <a:p>
            <a:fld id="{297702AC-442C-4516-9E7B-3AFB0888E135}" type="slidenum">
              <a:rPr lang="en-US" smtClean="0"/>
              <a:t>28</a:t>
            </a:fld>
            <a:endParaRPr lang="en-US"/>
          </a:p>
        </p:txBody>
      </p:sp>
    </p:spTree>
    <p:extLst>
      <p:ext uri="{BB962C8B-B14F-4D97-AF65-F5344CB8AC3E}">
        <p14:creationId xmlns:p14="http://schemas.microsoft.com/office/powerpoint/2010/main" val="113868476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speak with someone regarding STD statistics, or to make a data request, please reference the contact information on this slide</a:t>
            </a:r>
          </a:p>
        </p:txBody>
      </p:sp>
      <p:sp>
        <p:nvSpPr>
          <p:cNvPr id="4" name="Slide Number Placeholder 3"/>
          <p:cNvSpPr>
            <a:spLocks noGrp="1"/>
          </p:cNvSpPr>
          <p:nvPr>
            <p:ph type="sldNum" sz="quarter" idx="10"/>
          </p:nvPr>
        </p:nvSpPr>
        <p:spPr/>
        <p:txBody>
          <a:bodyPr/>
          <a:lstStyle/>
          <a:p>
            <a:fld id="{107EDF97-930F-42EB-B75F-77E9BABF4CD5}" type="slidenum">
              <a:rPr lang="en-US" smtClean="0"/>
              <a:t>29</a:t>
            </a:fld>
            <a:endParaRPr lang="en-US"/>
          </a:p>
        </p:txBody>
      </p:sp>
    </p:spTree>
    <p:extLst>
      <p:ext uri="{BB962C8B-B14F-4D97-AF65-F5344CB8AC3E}">
        <p14:creationId xmlns:p14="http://schemas.microsoft.com/office/powerpoint/2010/main" val="15917535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hdr" sz="quarter"/>
          </p:nvPr>
        </p:nvSpPr>
        <p:spPr>
          <a:noFill/>
        </p:spPr>
        <p:txBody>
          <a:bodyPr/>
          <a:lstStyle>
            <a:lvl1pPr defTabSz="947950" eaLnBrk="0" hangingPunct="0">
              <a:spcBef>
                <a:spcPct val="30000"/>
              </a:spcBef>
              <a:defRPr sz="1200">
                <a:solidFill>
                  <a:schemeClr val="tx1"/>
                </a:solidFill>
                <a:latin typeface="Times New Roman" pitchFamily="18" charset="0"/>
              </a:defRPr>
            </a:lvl1pPr>
            <a:lvl2pPr marL="757066" indent="-291179" defTabSz="947950" eaLnBrk="0" hangingPunct="0">
              <a:spcBef>
                <a:spcPct val="30000"/>
              </a:spcBef>
              <a:defRPr sz="1200">
                <a:solidFill>
                  <a:schemeClr val="tx1"/>
                </a:solidFill>
                <a:latin typeface="Times New Roman" pitchFamily="18" charset="0"/>
              </a:defRPr>
            </a:lvl2pPr>
            <a:lvl3pPr marL="1164717" indent="-232943" defTabSz="947950" eaLnBrk="0" hangingPunct="0">
              <a:spcBef>
                <a:spcPct val="30000"/>
              </a:spcBef>
              <a:defRPr sz="1200">
                <a:solidFill>
                  <a:schemeClr val="tx1"/>
                </a:solidFill>
                <a:latin typeface="Times New Roman" pitchFamily="18" charset="0"/>
              </a:defRPr>
            </a:lvl3pPr>
            <a:lvl4pPr marL="1630604" indent="-232943" defTabSz="947950" eaLnBrk="0" hangingPunct="0">
              <a:spcBef>
                <a:spcPct val="30000"/>
              </a:spcBef>
              <a:defRPr sz="1200">
                <a:solidFill>
                  <a:schemeClr val="tx1"/>
                </a:solidFill>
                <a:latin typeface="Times New Roman" pitchFamily="18" charset="0"/>
              </a:defRPr>
            </a:lvl4pPr>
            <a:lvl5pPr marL="2096491" indent="-232943" defTabSz="947950" eaLnBrk="0" hangingPunct="0">
              <a:spcBef>
                <a:spcPct val="30000"/>
              </a:spcBef>
              <a:defRPr sz="1200">
                <a:solidFill>
                  <a:schemeClr val="tx1"/>
                </a:solidFill>
                <a:latin typeface="Times New Roman" pitchFamily="18" charset="0"/>
              </a:defRPr>
            </a:lvl5pPr>
            <a:lvl6pPr marL="2562377" indent="-232943" defTabSz="947950" eaLnBrk="0" fontAlgn="base" hangingPunct="0">
              <a:spcBef>
                <a:spcPct val="30000"/>
              </a:spcBef>
              <a:spcAft>
                <a:spcPct val="0"/>
              </a:spcAft>
              <a:defRPr sz="1200">
                <a:solidFill>
                  <a:schemeClr val="tx1"/>
                </a:solidFill>
                <a:latin typeface="Times New Roman" pitchFamily="18" charset="0"/>
              </a:defRPr>
            </a:lvl6pPr>
            <a:lvl7pPr marL="3028264" indent="-232943" defTabSz="947950" eaLnBrk="0" fontAlgn="base" hangingPunct="0">
              <a:spcBef>
                <a:spcPct val="30000"/>
              </a:spcBef>
              <a:spcAft>
                <a:spcPct val="0"/>
              </a:spcAft>
              <a:defRPr sz="1200">
                <a:solidFill>
                  <a:schemeClr val="tx1"/>
                </a:solidFill>
                <a:latin typeface="Times New Roman" pitchFamily="18" charset="0"/>
              </a:defRPr>
            </a:lvl7pPr>
            <a:lvl8pPr marL="3494151" indent="-232943" defTabSz="947950" eaLnBrk="0" fontAlgn="base" hangingPunct="0">
              <a:spcBef>
                <a:spcPct val="30000"/>
              </a:spcBef>
              <a:spcAft>
                <a:spcPct val="0"/>
              </a:spcAft>
              <a:defRPr sz="1200">
                <a:solidFill>
                  <a:schemeClr val="tx1"/>
                </a:solidFill>
                <a:latin typeface="Times New Roman" pitchFamily="18" charset="0"/>
              </a:defRPr>
            </a:lvl8pPr>
            <a:lvl9pPr marL="3960038" indent="-232943" defTabSz="94795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r>
              <a:rPr lang="en-US" altLang="en-US"/>
              <a:t>Minnesota Department of Health</a:t>
            </a:r>
          </a:p>
        </p:txBody>
      </p:sp>
      <p:sp>
        <p:nvSpPr>
          <p:cNvPr id="73731" name="Rectangle 7"/>
          <p:cNvSpPr>
            <a:spLocks noGrp="1" noChangeArrowheads="1"/>
          </p:cNvSpPr>
          <p:nvPr>
            <p:ph type="sldNum" sz="quarter" idx="5"/>
          </p:nvPr>
        </p:nvSpPr>
        <p:spPr>
          <a:noFill/>
        </p:spPr>
        <p:txBody>
          <a:bodyPr/>
          <a:lstStyle>
            <a:lvl1pPr defTabSz="947950" eaLnBrk="0" hangingPunct="0">
              <a:spcBef>
                <a:spcPct val="30000"/>
              </a:spcBef>
              <a:defRPr sz="1200">
                <a:solidFill>
                  <a:schemeClr val="tx1"/>
                </a:solidFill>
                <a:latin typeface="Times New Roman" pitchFamily="18" charset="0"/>
              </a:defRPr>
            </a:lvl1pPr>
            <a:lvl2pPr marL="757066" indent="-291179" defTabSz="947950" eaLnBrk="0" hangingPunct="0">
              <a:spcBef>
                <a:spcPct val="30000"/>
              </a:spcBef>
              <a:defRPr sz="1200">
                <a:solidFill>
                  <a:schemeClr val="tx1"/>
                </a:solidFill>
                <a:latin typeface="Times New Roman" pitchFamily="18" charset="0"/>
              </a:defRPr>
            </a:lvl2pPr>
            <a:lvl3pPr marL="1164717" indent="-232943" defTabSz="947950" eaLnBrk="0" hangingPunct="0">
              <a:spcBef>
                <a:spcPct val="30000"/>
              </a:spcBef>
              <a:defRPr sz="1200">
                <a:solidFill>
                  <a:schemeClr val="tx1"/>
                </a:solidFill>
                <a:latin typeface="Times New Roman" pitchFamily="18" charset="0"/>
              </a:defRPr>
            </a:lvl3pPr>
            <a:lvl4pPr marL="1630604" indent="-232943" defTabSz="947950" eaLnBrk="0" hangingPunct="0">
              <a:spcBef>
                <a:spcPct val="30000"/>
              </a:spcBef>
              <a:defRPr sz="1200">
                <a:solidFill>
                  <a:schemeClr val="tx1"/>
                </a:solidFill>
                <a:latin typeface="Times New Roman" pitchFamily="18" charset="0"/>
              </a:defRPr>
            </a:lvl4pPr>
            <a:lvl5pPr marL="2096491" indent="-232943" defTabSz="947950" eaLnBrk="0" hangingPunct="0">
              <a:spcBef>
                <a:spcPct val="30000"/>
              </a:spcBef>
              <a:defRPr sz="1200">
                <a:solidFill>
                  <a:schemeClr val="tx1"/>
                </a:solidFill>
                <a:latin typeface="Times New Roman" pitchFamily="18" charset="0"/>
              </a:defRPr>
            </a:lvl5pPr>
            <a:lvl6pPr marL="2562377" indent="-232943" defTabSz="947950" eaLnBrk="0" fontAlgn="base" hangingPunct="0">
              <a:spcBef>
                <a:spcPct val="30000"/>
              </a:spcBef>
              <a:spcAft>
                <a:spcPct val="0"/>
              </a:spcAft>
              <a:defRPr sz="1200">
                <a:solidFill>
                  <a:schemeClr val="tx1"/>
                </a:solidFill>
                <a:latin typeface="Times New Roman" pitchFamily="18" charset="0"/>
              </a:defRPr>
            </a:lvl6pPr>
            <a:lvl7pPr marL="3028264" indent="-232943" defTabSz="947950" eaLnBrk="0" fontAlgn="base" hangingPunct="0">
              <a:spcBef>
                <a:spcPct val="30000"/>
              </a:spcBef>
              <a:spcAft>
                <a:spcPct val="0"/>
              </a:spcAft>
              <a:defRPr sz="1200">
                <a:solidFill>
                  <a:schemeClr val="tx1"/>
                </a:solidFill>
                <a:latin typeface="Times New Roman" pitchFamily="18" charset="0"/>
              </a:defRPr>
            </a:lvl7pPr>
            <a:lvl8pPr marL="3494151" indent="-232943" defTabSz="947950" eaLnBrk="0" fontAlgn="base" hangingPunct="0">
              <a:spcBef>
                <a:spcPct val="30000"/>
              </a:spcBef>
              <a:spcAft>
                <a:spcPct val="0"/>
              </a:spcAft>
              <a:defRPr sz="1200">
                <a:solidFill>
                  <a:schemeClr val="tx1"/>
                </a:solidFill>
                <a:latin typeface="Times New Roman" pitchFamily="18" charset="0"/>
              </a:defRPr>
            </a:lvl8pPr>
            <a:lvl9pPr marL="3960038" indent="-232943" defTabSz="94795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6012A691-C66A-40AC-B682-5932D851D357}" type="slidenum">
              <a:rPr lang="en-US" altLang="en-US" smtClean="0"/>
              <a:pPr eaLnBrk="1" hangingPunct="1">
                <a:spcBef>
                  <a:spcPct val="0"/>
                </a:spcBef>
              </a:pPr>
              <a:t>3</a:t>
            </a:fld>
            <a:endParaRPr lang="en-US" altLang="en-US"/>
          </a:p>
        </p:txBody>
      </p:sp>
      <p:sp>
        <p:nvSpPr>
          <p:cNvPr id="73732" name="Rectangle 2"/>
          <p:cNvSpPr>
            <a:spLocks noGrp="1" noRot="1" noChangeAspect="1" noChangeArrowheads="1" noTextEdit="1"/>
          </p:cNvSpPr>
          <p:nvPr>
            <p:ph type="sldImg"/>
          </p:nvPr>
        </p:nvSpPr>
        <p:spPr>
          <a:xfrm>
            <a:off x="717550" y="1162050"/>
            <a:ext cx="5575300" cy="3136900"/>
          </a:xfrm>
          <a:ln/>
        </p:spPr>
      </p:sp>
      <p:sp>
        <p:nvSpPr>
          <p:cNvPr id="73733" name="Rectangle 3"/>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22898750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hdr" sz="quarter"/>
          </p:nvPr>
        </p:nvSpPr>
        <p:spPr>
          <a:noFill/>
        </p:spPr>
        <p:txBody>
          <a:bodyPr/>
          <a:lstStyle>
            <a:lvl1pPr defTabSz="947950" eaLnBrk="0" hangingPunct="0">
              <a:spcBef>
                <a:spcPct val="30000"/>
              </a:spcBef>
              <a:defRPr sz="1200">
                <a:solidFill>
                  <a:schemeClr val="tx1"/>
                </a:solidFill>
                <a:latin typeface="Times New Roman" pitchFamily="18" charset="0"/>
              </a:defRPr>
            </a:lvl1pPr>
            <a:lvl2pPr marL="757066" indent="-291179" defTabSz="947950" eaLnBrk="0" hangingPunct="0">
              <a:spcBef>
                <a:spcPct val="30000"/>
              </a:spcBef>
              <a:defRPr sz="1200">
                <a:solidFill>
                  <a:schemeClr val="tx1"/>
                </a:solidFill>
                <a:latin typeface="Times New Roman" pitchFamily="18" charset="0"/>
              </a:defRPr>
            </a:lvl2pPr>
            <a:lvl3pPr marL="1164717" indent="-232943" defTabSz="947950" eaLnBrk="0" hangingPunct="0">
              <a:spcBef>
                <a:spcPct val="30000"/>
              </a:spcBef>
              <a:defRPr sz="1200">
                <a:solidFill>
                  <a:schemeClr val="tx1"/>
                </a:solidFill>
                <a:latin typeface="Times New Roman" pitchFamily="18" charset="0"/>
              </a:defRPr>
            </a:lvl3pPr>
            <a:lvl4pPr marL="1630604" indent="-232943" defTabSz="947950" eaLnBrk="0" hangingPunct="0">
              <a:spcBef>
                <a:spcPct val="30000"/>
              </a:spcBef>
              <a:defRPr sz="1200">
                <a:solidFill>
                  <a:schemeClr val="tx1"/>
                </a:solidFill>
                <a:latin typeface="Times New Roman" pitchFamily="18" charset="0"/>
              </a:defRPr>
            </a:lvl4pPr>
            <a:lvl5pPr marL="2096491" indent="-232943" defTabSz="947950" eaLnBrk="0" hangingPunct="0">
              <a:spcBef>
                <a:spcPct val="30000"/>
              </a:spcBef>
              <a:defRPr sz="1200">
                <a:solidFill>
                  <a:schemeClr val="tx1"/>
                </a:solidFill>
                <a:latin typeface="Times New Roman" pitchFamily="18" charset="0"/>
              </a:defRPr>
            </a:lvl5pPr>
            <a:lvl6pPr marL="2562377" indent="-232943" defTabSz="947950" eaLnBrk="0" fontAlgn="base" hangingPunct="0">
              <a:spcBef>
                <a:spcPct val="30000"/>
              </a:spcBef>
              <a:spcAft>
                <a:spcPct val="0"/>
              </a:spcAft>
              <a:defRPr sz="1200">
                <a:solidFill>
                  <a:schemeClr val="tx1"/>
                </a:solidFill>
                <a:latin typeface="Times New Roman" pitchFamily="18" charset="0"/>
              </a:defRPr>
            </a:lvl6pPr>
            <a:lvl7pPr marL="3028264" indent="-232943" defTabSz="947950" eaLnBrk="0" fontAlgn="base" hangingPunct="0">
              <a:spcBef>
                <a:spcPct val="30000"/>
              </a:spcBef>
              <a:spcAft>
                <a:spcPct val="0"/>
              </a:spcAft>
              <a:defRPr sz="1200">
                <a:solidFill>
                  <a:schemeClr val="tx1"/>
                </a:solidFill>
                <a:latin typeface="Times New Roman" pitchFamily="18" charset="0"/>
              </a:defRPr>
            </a:lvl7pPr>
            <a:lvl8pPr marL="3494151" indent="-232943" defTabSz="947950" eaLnBrk="0" fontAlgn="base" hangingPunct="0">
              <a:spcBef>
                <a:spcPct val="30000"/>
              </a:spcBef>
              <a:spcAft>
                <a:spcPct val="0"/>
              </a:spcAft>
              <a:defRPr sz="1200">
                <a:solidFill>
                  <a:schemeClr val="tx1"/>
                </a:solidFill>
                <a:latin typeface="Times New Roman" pitchFamily="18" charset="0"/>
              </a:defRPr>
            </a:lvl8pPr>
            <a:lvl9pPr marL="3960038" indent="-232943" defTabSz="94795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defRPr/>
            </a:pPr>
            <a:r>
              <a:rPr lang="en-US" altLang="en-US">
                <a:solidFill>
                  <a:prstClr val="black"/>
                </a:solidFill>
              </a:rPr>
              <a:t>Minnesota Department of Health</a:t>
            </a:r>
          </a:p>
        </p:txBody>
      </p:sp>
      <p:sp>
        <p:nvSpPr>
          <p:cNvPr id="87043" name="Rectangle 7"/>
          <p:cNvSpPr>
            <a:spLocks noGrp="1" noChangeArrowheads="1"/>
          </p:cNvSpPr>
          <p:nvPr>
            <p:ph type="sldNum" sz="quarter" idx="5"/>
          </p:nvPr>
        </p:nvSpPr>
        <p:spPr>
          <a:noFill/>
        </p:spPr>
        <p:txBody>
          <a:bodyPr/>
          <a:lstStyle>
            <a:lvl1pPr defTabSz="947950" eaLnBrk="0" hangingPunct="0">
              <a:spcBef>
                <a:spcPct val="30000"/>
              </a:spcBef>
              <a:defRPr sz="1200">
                <a:solidFill>
                  <a:schemeClr val="tx1"/>
                </a:solidFill>
                <a:latin typeface="Times New Roman" pitchFamily="18" charset="0"/>
              </a:defRPr>
            </a:lvl1pPr>
            <a:lvl2pPr marL="757066" indent="-291179" defTabSz="947950" eaLnBrk="0" hangingPunct="0">
              <a:spcBef>
                <a:spcPct val="30000"/>
              </a:spcBef>
              <a:defRPr sz="1200">
                <a:solidFill>
                  <a:schemeClr val="tx1"/>
                </a:solidFill>
                <a:latin typeface="Times New Roman" pitchFamily="18" charset="0"/>
              </a:defRPr>
            </a:lvl2pPr>
            <a:lvl3pPr marL="1164717" indent="-232943" defTabSz="947950" eaLnBrk="0" hangingPunct="0">
              <a:spcBef>
                <a:spcPct val="30000"/>
              </a:spcBef>
              <a:defRPr sz="1200">
                <a:solidFill>
                  <a:schemeClr val="tx1"/>
                </a:solidFill>
                <a:latin typeface="Times New Roman" pitchFamily="18" charset="0"/>
              </a:defRPr>
            </a:lvl3pPr>
            <a:lvl4pPr marL="1630604" indent="-232943" defTabSz="947950" eaLnBrk="0" hangingPunct="0">
              <a:spcBef>
                <a:spcPct val="30000"/>
              </a:spcBef>
              <a:defRPr sz="1200">
                <a:solidFill>
                  <a:schemeClr val="tx1"/>
                </a:solidFill>
                <a:latin typeface="Times New Roman" pitchFamily="18" charset="0"/>
              </a:defRPr>
            </a:lvl4pPr>
            <a:lvl5pPr marL="2096491" indent="-232943" defTabSz="947950" eaLnBrk="0" hangingPunct="0">
              <a:spcBef>
                <a:spcPct val="30000"/>
              </a:spcBef>
              <a:defRPr sz="1200">
                <a:solidFill>
                  <a:schemeClr val="tx1"/>
                </a:solidFill>
                <a:latin typeface="Times New Roman" pitchFamily="18" charset="0"/>
              </a:defRPr>
            </a:lvl5pPr>
            <a:lvl6pPr marL="2562377" indent="-232943" defTabSz="947950" eaLnBrk="0" fontAlgn="base" hangingPunct="0">
              <a:spcBef>
                <a:spcPct val="30000"/>
              </a:spcBef>
              <a:spcAft>
                <a:spcPct val="0"/>
              </a:spcAft>
              <a:defRPr sz="1200">
                <a:solidFill>
                  <a:schemeClr val="tx1"/>
                </a:solidFill>
                <a:latin typeface="Times New Roman" pitchFamily="18" charset="0"/>
              </a:defRPr>
            </a:lvl6pPr>
            <a:lvl7pPr marL="3028264" indent="-232943" defTabSz="947950" eaLnBrk="0" fontAlgn="base" hangingPunct="0">
              <a:spcBef>
                <a:spcPct val="30000"/>
              </a:spcBef>
              <a:spcAft>
                <a:spcPct val="0"/>
              </a:spcAft>
              <a:defRPr sz="1200">
                <a:solidFill>
                  <a:schemeClr val="tx1"/>
                </a:solidFill>
                <a:latin typeface="Times New Roman" pitchFamily="18" charset="0"/>
              </a:defRPr>
            </a:lvl7pPr>
            <a:lvl8pPr marL="3494151" indent="-232943" defTabSz="947950" eaLnBrk="0" fontAlgn="base" hangingPunct="0">
              <a:spcBef>
                <a:spcPct val="30000"/>
              </a:spcBef>
              <a:spcAft>
                <a:spcPct val="0"/>
              </a:spcAft>
              <a:defRPr sz="1200">
                <a:solidFill>
                  <a:schemeClr val="tx1"/>
                </a:solidFill>
                <a:latin typeface="Times New Roman" pitchFamily="18" charset="0"/>
              </a:defRPr>
            </a:lvl8pPr>
            <a:lvl9pPr marL="3960038" indent="-232943" defTabSz="94795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defRPr/>
            </a:pPr>
            <a:fld id="{CB14E50F-00E5-49FF-AAA6-A40BACBCEC12}" type="slidenum">
              <a:rPr lang="en-US" altLang="en-US">
                <a:solidFill>
                  <a:prstClr val="black"/>
                </a:solidFill>
              </a:rPr>
              <a:pPr eaLnBrk="1" hangingPunct="1">
                <a:spcBef>
                  <a:spcPct val="0"/>
                </a:spcBef>
                <a:defRPr/>
              </a:pPr>
              <a:t>4</a:t>
            </a:fld>
            <a:endParaRPr lang="en-US" altLang="en-US">
              <a:solidFill>
                <a:prstClr val="black"/>
              </a:solidFill>
            </a:endParaRPr>
          </a:p>
        </p:txBody>
      </p:sp>
      <p:sp>
        <p:nvSpPr>
          <p:cNvPr id="87044" name="Rectangle 2"/>
          <p:cNvSpPr>
            <a:spLocks noGrp="1" noRot="1" noChangeAspect="1" noChangeArrowheads="1" noTextEdit="1"/>
          </p:cNvSpPr>
          <p:nvPr>
            <p:ph type="sldImg"/>
          </p:nvPr>
        </p:nvSpPr>
        <p:spPr>
          <a:xfrm>
            <a:off x="717550" y="1162050"/>
            <a:ext cx="5575300" cy="3136900"/>
          </a:xfrm>
          <a:ln/>
        </p:spPr>
      </p:sp>
      <p:sp>
        <p:nvSpPr>
          <p:cNvPr id="87045" name="Rectangle 3"/>
          <p:cNvSpPr>
            <a:spLocks noGrp="1" noChangeArrowheads="1"/>
          </p:cNvSpPr>
          <p:nvPr>
            <p:ph type="body" idx="1"/>
          </p:nvPr>
        </p:nvSpPr>
        <p:spPr>
          <a:noFill/>
        </p:spPr>
        <p:txBody>
          <a:bodyPr/>
          <a:lstStyle/>
          <a:p>
            <a:pPr eaLnBrk="1" hangingPunct="1"/>
            <a:r>
              <a:rPr lang="en-US" altLang="en-US" dirty="0"/>
              <a:t>Now we</a:t>
            </a:r>
            <a:r>
              <a:rPr lang="en-US" altLang="en-US" baseline="0" dirty="0"/>
              <a:t> will talk about syphilis.</a:t>
            </a:r>
          </a:p>
          <a:p>
            <a:pPr eaLnBrk="1" hangingPunct="1"/>
            <a:endParaRPr lang="en-US" altLang="en-US" baseline="0" dirty="0"/>
          </a:p>
          <a:p>
            <a:pPr eaLnBrk="1" hangingPunct="1"/>
            <a:r>
              <a:rPr lang="en-US" altLang="en-US" baseline="0" dirty="0"/>
              <a:t>We will focus mostly on primary and secondary syphilis, which are the most infectious stages of syphilis.</a:t>
            </a:r>
            <a:endParaRPr lang="en-US" altLang="en-US" dirty="0"/>
          </a:p>
        </p:txBody>
      </p:sp>
    </p:spTree>
    <p:extLst>
      <p:ext uri="{BB962C8B-B14F-4D97-AF65-F5344CB8AC3E}">
        <p14:creationId xmlns:p14="http://schemas.microsoft.com/office/powerpoint/2010/main" val="39135722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baseline="0" dirty="0"/>
              <a:t>The overall syphilis rate is now up to 21.2 per 100,000. Compared to the low of 4.1 back in 2009, which is five times higher.</a:t>
            </a:r>
          </a:p>
          <a:p>
            <a:pPr marL="174708" indent="-174708">
              <a:buFont typeface="Arial" panose="020B0604020202020204" pitchFamily="34" charset="0"/>
              <a:buChar char="•"/>
            </a:pPr>
            <a:r>
              <a:rPr lang="en-US" baseline="0" dirty="0"/>
              <a:t>Of concern is the rate of primary and secondary syphilis which is 7.3 per 100,000, which is a 33% percent increase from 2018 at 5.5 per 100,000.</a:t>
            </a:r>
            <a:endParaRPr lang="en-US" dirty="0"/>
          </a:p>
          <a:p>
            <a:endParaRPr lang="en-US" dirty="0"/>
          </a:p>
        </p:txBody>
      </p:sp>
      <p:sp>
        <p:nvSpPr>
          <p:cNvPr id="4" name="Slide Number Placeholder 3"/>
          <p:cNvSpPr>
            <a:spLocks noGrp="1"/>
          </p:cNvSpPr>
          <p:nvPr>
            <p:ph type="sldNum" sz="quarter" idx="10"/>
          </p:nvPr>
        </p:nvSpPr>
        <p:spPr/>
        <p:txBody>
          <a:bodyPr/>
          <a:lstStyle/>
          <a:p>
            <a:fld id="{DE04DE7C-65D2-4C1F-BFF6-2FC5449BA8E1}" type="slidenum">
              <a:rPr lang="en-US" smtClean="0"/>
              <a:t>5</a:t>
            </a:fld>
            <a:endParaRPr lang="en-US"/>
          </a:p>
        </p:txBody>
      </p:sp>
    </p:spTree>
    <p:extLst>
      <p:ext uri="{BB962C8B-B14F-4D97-AF65-F5344CB8AC3E}">
        <p14:creationId xmlns:p14="http://schemas.microsoft.com/office/powerpoint/2010/main" val="26239679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altLang="en-US" dirty="0"/>
              <a:t>The statewide rate of primary</a:t>
            </a:r>
            <a:r>
              <a:rPr lang="en-US" altLang="en-US" baseline="0" dirty="0"/>
              <a:t> and secondary syphilis increased by 32.7% from 5.5 in 2018 to 7.3 in 2019 cases per 100,000 population.</a:t>
            </a:r>
          </a:p>
          <a:p>
            <a:pPr marL="174708" indent="-174708">
              <a:buFont typeface="Arial" panose="020B0604020202020204" pitchFamily="34" charset="0"/>
              <a:buChar char="•"/>
            </a:pPr>
            <a:endParaRPr lang="en-US" altLang="en-US" dirty="0"/>
          </a:p>
          <a:p>
            <a:pPr marL="174708" indent="-174708">
              <a:buFont typeface="Arial" panose="020B0604020202020204" pitchFamily="34" charset="0"/>
              <a:buChar char="•"/>
            </a:pPr>
            <a:r>
              <a:rPr lang="en-US" altLang="en-US" dirty="0"/>
              <a:t>Within the metro, the</a:t>
            </a:r>
            <a:r>
              <a:rPr lang="en-US" altLang="en-US" baseline="0" dirty="0"/>
              <a:t> highest rate of primary and secondary syphilis remains in the City of Minneapolis at 30.8 cases per 100,000 population.</a:t>
            </a:r>
          </a:p>
          <a:p>
            <a:pPr marL="174708" indent="-174708">
              <a:buFont typeface="Arial" panose="020B0604020202020204" pitchFamily="34" charset="0"/>
              <a:buChar char="•"/>
            </a:pPr>
            <a:r>
              <a:rPr lang="en-US" altLang="en-US" baseline="0" dirty="0"/>
              <a:t>The City of St. Paul has the second highest rate in the metro at 15.1 per 100,000.</a:t>
            </a:r>
          </a:p>
          <a:p>
            <a:pPr marL="174708" indent="-174708">
              <a:buFont typeface="Arial" panose="020B0604020202020204" pitchFamily="34" charset="0"/>
              <a:buChar char="•"/>
            </a:pPr>
            <a:r>
              <a:rPr lang="en-US" altLang="en-US" baseline="0" dirty="0"/>
              <a:t>The highest increase in rates occurred in Greater Minnesota at 104.2% from 2.4 in 2018 to 4.9 2019 cases per 100,000 population.</a:t>
            </a:r>
            <a:endParaRPr lang="en-US" altLang="en-US" dirty="0"/>
          </a:p>
          <a:p>
            <a:endParaRPr lang="en-US" dirty="0"/>
          </a:p>
        </p:txBody>
      </p:sp>
      <p:sp>
        <p:nvSpPr>
          <p:cNvPr id="4" name="Slide Number Placeholder 3"/>
          <p:cNvSpPr>
            <a:spLocks noGrp="1"/>
          </p:cNvSpPr>
          <p:nvPr>
            <p:ph type="sldNum" sz="quarter" idx="10"/>
          </p:nvPr>
        </p:nvSpPr>
        <p:spPr/>
        <p:txBody>
          <a:bodyPr/>
          <a:lstStyle/>
          <a:p>
            <a:fld id="{297702AC-442C-4516-9E7B-3AFB0888E135}" type="slidenum">
              <a:rPr lang="en-US" smtClean="0"/>
              <a:t>6</a:t>
            </a:fld>
            <a:endParaRPr lang="en-US"/>
          </a:p>
        </p:txBody>
      </p:sp>
    </p:spTree>
    <p:extLst>
      <p:ext uri="{BB962C8B-B14F-4D97-AF65-F5344CB8AC3E}">
        <p14:creationId xmlns:p14="http://schemas.microsoft.com/office/powerpoint/2010/main" val="21821620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dirty="0"/>
              <a:t>Males have higher rates of primary and secondary</a:t>
            </a:r>
            <a:r>
              <a:rPr lang="en-US" baseline="0" dirty="0"/>
              <a:t> syphilis than females in all age groups. The rate in males is 5 times higher than females. </a:t>
            </a:r>
          </a:p>
          <a:p>
            <a:pPr marL="174708" indent="-174708">
              <a:buFont typeface="Arial" panose="020B0604020202020204" pitchFamily="34" charset="0"/>
              <a:buChar char="•"/>
            </a:pPr>
            <a:r>
              <a:rPr lang="en-US" baseline="0" dirty="0"/>
              <a:t>The 25-29 year old males have the highest rate at 38.9 per 100,000</a:t>
            </a:r>
          </a:p>
          <a:p>
            <a:pPr marL="174708" indent="-174708">
              <a:buFont typeface="Arial" panose="020B0604020202020204" pitchFamily="34" charset="0"/>
              <a:buChar char="•"/>
            </a:pPr>
            <a:r>
              <a:rPr lang="en-US" baseline="0" dirty="0"/>
              <a:t>The 20-24 year old females have the highest rate of the female population at 10.3 per 100,000</a:t>
            </a:r>
          </a:p>
          <a:p>
            <a:endParaRPr lang="en-US" dirty="0"/>
          </a:p>
        </p:txBody>
      </p:sp>
      <p:sp>
        <p:nvSpPr>
          <p:cNvPr id="4" name="Slide Number Placeholder 3"/>
          <p:cNvSpPr>
            <a:spLocks noGrp="1"/>
          </p:cNvSpPr>
          <p:nvPr>
            <p:ph type="sldNum" sz="quarter" idx="10"/>
          </p:nvPr>
        </p:nvSpPr>
        <p:spPr/>
        <p:txBody>
          <a:bodyPr/>
          <a:lstStyle/>
          <a:p>
            <a:fld id="{DE04DE7C-65D2-4C1F-BFF6-2FC5449BA8E1}" type="slidenum">
              <a:rPr lang="en-US" smtClean="0"/>
              <a:t>7</a:t>
            </a:fld>
            <a:endParaRPr lang="en-US"/>
          </a:p>
        </p:txBody>
      </p:sp>
    </p:spTree>
    <p:extLst>
      <p:ext uri="{BB962C8B-B14F-4D97-AF65-F5344CB8AC3E}">
        <p14:creationId xmlns:p14="http://schemas.microsoft.com/office/powerpoint/2010/main" val="11597765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hdr" sz="quarter"/>
          </p:nvPr>
        </p:nvSpPr>
        <p:spPr>
          <a:noFill/>
        </p:spPr>
        <p:txBody>
          <a:bodyPr/>
          <a:lstStyle>
            <a:lvl1pPr defTabSz="947950" eaLnBrk="0" hangingPunct="0">
              <a:spcBef>
                <a:spcPct val="30000"/>
              </a:spcBef>
              <a:defRPr sz="1200">
                <a:solidFill>
                  <a:schemeClr val="tx1"/>
                </a:solidFill>
                <a:latin typeface="Times New Roman" pitchFamily="18" charset="0"/>
              </a:defRPr>
            </a:lvl1pPr>
            <a:lvl2pPr marL="757066" indent="-291179" defTabSz="947950" eaLnBrk="0" hangingPunct="0">
              <a:spcBef>
                <a:spcPct val="30000"/>
              </a:spcBef>
              <a:defRPr sz="1200">
                <a:solidFill>
                  <a:schemeClr val="tx1"/>
                </a:solidFill>
                <a:latin typeface="Times New Roman" pitchFamily="18" charset="0"/>
              </a:defRPr>
            </a:lvl2pPr>
            <a:lvl3pPr marL="1164717" indent="-232943" defTabSz="947950" eaLnBrk="0" hangingPunct="0">
              <a:spcBef>
                <a:spcPct val="30000"/>
              </a:spcBef>
              <a:defRPr sz="1200">
                <a:solidFill>
                  <a:schemeClr val="tx1"/>
                </a:solidFill>
                <a:latin typeface="Times New Roman" pitchFamily="18" charset="0"/>
              </a:defRPr>
            </a:lvl3pPr>
            <a:lvl4pPr marL="1630604" indent="-232943" defTabSz="947950" eaLnBrk="0" hangingPunct="0">
              <a:spcBef>
                <a:spcPct val="30000"/>
              </a:spcBef>
              <a:defRPr sz="1200">
                <a:solidFill>
                  <a:schemeClr val="tx1"/>
                </a:solidFill>
                <a:latin typeface="Times New Roman" pitchFamily="18" charset="0"/>
              </a:defRPr>
            </a:lvl4pPr>
            <a:lvl5pPr marL="2096491" indent="-232943" defTabSz="947950" eaLnBrk="0" hangingPunct="0">
              <a:spcBef>
                <a:spcPct val="30000"/>
              </a:spcBef>
              <a:defRPr sz="1200">
                <a:solidFill>
                  <a:schemeClr val="tx1"/>
                </a:solidFill>
                <a:latin typeface="Times New Roman" pitchFamily="18" charset="0"/>
              </a:defRPr>
            </a:lvl5pPr>
            <a:lvl6pPr marL="2562377" indent="-232943" defTabSz="947950" eaLnBrk="0" fontAlgn="base" hangingPunct="0">
              <a:spcBef>
                <a:spcPct val="30000"/>
              </a:spcBef>
              <a:spcAft>
                <a:spcPct val="0"/>
              </a:spcAft>
              <a:defRPr sz="1200">
                <a:solidFill>
                  <a:schemeClr val="tx1"/>
                </a:solidFill>
                <a:latin typeface="Times New Roman" pitchFamily="18" charset="0"/>
              </a:defRPr>
            </a:lvl6pPr>
            <a:lvl7pPr marL="3028264" indent="-232943" defTabSz="947950" eaLnBrk="0" fontAlgn="base" hangingPunct="0">
              <a:spcBef>
                <a:spcPct val="30000"/>
              </a:spcBef>
              <a:spcAft>
                <a:spcPct val="0"/>
              </a:spcAft>
              <a:defRPr sz="1200">
                <a:solidFill>
                  <a:schemeClr val="tx1"/>
                </a:solidFill>
                <a:latin typeface="Times New Roman" pitchFamily="18" charset="0"/>
              </a:defRPr>
            </a:lvl7pPr>
            <a:lvl8pPr marL="3494151" indent="-232943" defTabSz="947950" eaLnBrk="0" fontAlgn="base" hangingPunct="0">
              <a:spcBef>
                <a:spcPct val="30000"/>
              </a:spcBef>
              <a:spcAft>
                <a:spcPct val="0"/>
              </a:spcAft>
              <a:defRPr sz="1200">
                <a:solidFill>
                  <a:schemeClr val="tx1"/>
                </a:solidFill>
                <a:latin typeface="Times New Roman" pitchFamily="18" charset="0"/>
              </a:defRPr>
            </a:lvl8pPr>
            <a:lvl9pPr marL="3960038" indent="-232943" defTabSz="94795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r>
              <a:rPr lang="en-US" altLang="en-US"/>
              <a:t>Minnesota Department of Health</a:t>
            </a:r>
          </a:p>
        </p:txBody>
      </p:sp>
      <p:sp>
        <p:nvSpPr>
          <p:cNvPr id="92163" name="Rectangle 7"/>
          <p:cNvSpPr>
            <a:spLocks noGrp="1" noChangeArrowheads="1"/>
          </p:cNvSpPr>
          <p:nvPr>
            <p:ph type="sldNum" sz="quarter" idx="5"/>
          </p:nvPr>
        </p:nvSpPr>
        <p:spPr>
          <a:noFill/>
        </p:spPr>
        <p:txBody>
          <a:bodyPr/>
          <a:lstStyle>
            <a:lvl1pPr defTabSz="947950" eaLnBrk="0" hangingPunct="0">
              <a:spcBef>
                <a:spcPct val="30000"/>
              </a:spcBef>
              <a:defRPr sz="1200">
                <a:solidFill>
                  <a:schemeClr val="tx1"/>
                </a:solidFill>
                <a:latin typeface="Times New Roman" pitchFamily="18" charset="0"/>
              </a:defRPr>
            </a:lvl1pPr>
            <a:lvl2pPr marL="757066" indent="-291179" defTabSz="947950" eaLnBrk="0" hangingPunct="0">
              <a:spcBef>
                <a:spcPct val="30000"/>
              </a:spcBef>
              <a:defRPr sz="1200">
                <a:solidFill>
                  <a:schemeClr val="tx1"/>
                </a:solidFill>
                <a:latin typeface="Times New Roman" pitchFamily="18" charset="0"/>
              </a:defRPr>
            </a:lvl2pPr>
            <a:lvl3pPr marL="1164717" indent="-232943" defTabSz="947950" eaLnBrk="0" hangingPunct="0">
              <a:spcBef>
                <a:spcPct val="30000"/>
              </a:spcBef>
              <a:defRPr sz="1200">
                <a:solidFill>
                  <a:schemeClr val="tx1"/>
                </a:solidFill>
                <a:latin typeface="Times New Roman" pitchFamily="18" charset="0"/>
              </a:defRPr>
            </a:lvl3pPr>
            <a:lvl4pPr marL="1630604" indent="-232943" defTabSz="947950" eaLnBrk="0" hangingPunct="0">
              <a:spcBef>
                <a:spcPct val="30000"/>
              </a:spcBef>
              <a:defRPr sz="1200">
                <a:solidFill>
                  <a:schemeClr val="tx1"/>
                </a:solidFill>
                <a:latin typeface="Times New Roman" pitchFamily="18" charset="0"/>
              </a:defRPr>
            </a:lvl4pPr>
            <a:lvl5pPr marL="2096491" indent="-232943" defTabSz="947950" eaLnBrk="0" hangingPunct="0">
              <a:spcBef>
                <a:spcPct val="30000"/>
              </a:spcBef>
              <a:defRPr sz="1200">
                <a:solidFill>
                  <a:schemeClr val="tx1"/>
                </a:solidFill>
                <a:latin typeface="Times New Roman" pitchFamily="18" charset="0"/>
              </a:defRPr>
            </a:lvl5pPr>
            <a:lvl6pPr marL="2562377" indent="-232943" defTabSz="947950" eaLnBrk="0" fontAlgn="base" hangingPunct="0">
              <a:spcBef>
                <a:spcPct val="30000"/>
              </a:spcBef>
              <a:spcAft>
                <a:spcPct val="0"/>
              </a:spcAft>
              <a:defRPr sz="1200">
                <a:solidFill>
                  <a:schemeClr val="tx1"/>
                </a:solidFill>
                <a:latin typeface="Times New Roman" pitchFamily="18" charset="0"/>
              </a:defRPr>
            </a:lvl6pPr>
            <a:lvl7pPr marL="3028264" indent="-232943" defTabSz="947950" eaLnBrk="0" fontAlgn="base" hangingPunct="0">
              <a:spcBef>
                <a:spcPct val="30000"/>
              </a:spcBef>
              <a:spcAft>
                <a:spcPct val="0"/>
              </a:spcAft>
              <a:defRPr sz="1200">
                <a:solidFill>
                  <a:schemeClr val="tx1"/>
                </a:solidFill>
                <a:latin typeface="Times New Roman" pitchFamily="18" charset="0"/>
              </a:defRPr>
            </a:lvl7pPr>
            <a:lvl8pPr marL="3494151" indent="-232943" defTabSz="947950" eaLnBrk="0" fontAlgn="base" hangingPunct="0">
              <a:spcBef>
                <a:spcPct val="30000"/>
              </a:spcBef>
              <a:spcAft>
                <a:spcPct val="0"/>
              </a:spcAft>
              <a:defRPr sz="1200">
                <a:solidFill>
                  <a:schemeClr val="tx1"/>
                </a:solidFill>
                <a:latin typeface="Times New Roman" pitchFamily="18" charset="0"/>
              </a:defRPr>
            </a:lvl8pPr>
            <a:lvl9pPr marL="3960038" indent="-232943" defTabSz="94795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1D9316B6-FC40-4A99-88CA-A953ACB37098}" type="slidenum">
              <a:rPr lang="en-US" altLang="en-US" smtClean="0"/>
              <a:pPr eaLnBrk="1" hangingPunct="1">
                <a:spcBef>
                  <a:spcPct val="0"/>
                </a:spcBef>
              </a:pPr>
              <a:t>8</a:t>
            </a:fld>
            <a:endParaRPr lang="en-US" altLang="en-US"/>
          </a:p>
        </p:txBody>
      </p:sp>
      <p:sp>
        <p:nvSpPr>
          <p:cNvPr id="92164" name="Rectangle 2"/>
          <p:cNvSpPr>
            <a:spLocks noGrp="1" noRot="1" noChangeAspect="1" noChangeArrowheads="1" noTextEdit="1"/>
          </p:cNvSpPr>
          <p:nvPr>
            <p:ph type="sldImg"/>
          </p:nvPr>
        </p:nvSpPr>
        <p:spPr>
          <a:xfrm>
            <a:off x="717550" y="1162050"/>
            <a:ext cx="5575300" cy="3136900"/>
          </a:xfrm>
          <a:solidFill>
            <a:srgbClr val="FFFFFF"/>
          </a:solidFill>
          <a:ln/>
        </p:spPr>
      </p:sp>
      <p:sp>
        <p:nvSpPr>
          <p:cNvPr id="92165"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marL="174708" indent="-174708" defTabSz="931774">
              <a:buFont typeface="Arial" panose="020B0604020202020204" pitchFamily="34" charset="0"/>
              <a:buChar char="•"/>
              <a:defRPr/>
            </a:pPr>
            <a:r>
              <a:rPr lang="en-US" altLang="en-US" dirty="0"/>
              <a:t>The</a:t>
            </a:r>
            <a:r>
              <a:rPr lang="en-US" altLang="en-US" baseline="0" dirty="0"/>
              <a:t> rates of primary and secondary syphilis are 21 times higher in the American Indian populations than that of the White, non-Hispanic population.</a:t>
            </a:r>
            <a:endParaRPr lang="en-US" altLang="en-US" dirty="0"/>
          </a:p>
          <a:p>
            <a:pPr marL="174708" indent="-174708">
              <a:buFont typeface="Arial" panose="020B0604020202020204" pitchFamily="34" charset="0"/>
              <a:buChar char="•"/>
            </a:pPr>
            <a:r>
              <a:rPr lang="en-US" altLang="en-US" dirty="0"/>
              <a:t>The</a:t>
            </a:r>
            <a:r>
              <a:rPr lang="en-US" altLang="en-US" baseline="0" dirty="0"/>
              <a:t> rates of primary and secondary syphilis are 10 times higher in the Black/African American, non-Hispanic than that of the White, non-Hispanic population.</a:t>
            </a:r>
          </a:p>
          <a:p>
            <a:pPr marL="174708" indent="-174708">
              <a:buFont typeface="Arial" panose="020B0604020202020204" pitchFamily="34" charset="0"/>
              <a:buChar char="•"/>
            </a:pPr>
            <a:r>
              <a:rPr lang="en-US" altLang="en-US" baseline="0" dirty="0"/>
              <a:t>The rates of primary and secondary syphilis in the America Indian population are 72.8 per 100,000 compared to 3.5 per 100,000 in the White, non-Hispanic population.</a:t>
            </a:r>
          </a:p>
          <a:p>
            <a:pPr marL="174708" indent="-174708" defTabSz="931774">
              <a:buFont typeface="Arial" panose="020B0604020202020204" pitchFamily="34" charset="0"/>
              <a:buChar char="•"/>
              <a:defRPr/>
            </a:pPr>
            <a:r>
              <a:rPr lang="en-US" altLang="en-US" baseline="0" dirty="0"/>
              <a:t>The rates of primary and secondary syphilis in the Black/African American, non-Hispanic population are 34.5 per 100,000 compared to 3.5 per 100,000 in the White, Non-Hispanic population.</a:t>
            </a:r>
          </a:p>
          <a:p>
            <a:pPr marL="174708" indent="-174708" defTabSz="931774" fontAlgn="base">
              <a:spcBef>
                <a:spcPct val="30000"/>
              </a:spcBef>
              <a:spcAft>
                <a:spcPct val="0"/>
              </a:spcAft>
              <a:buFont typeface="Arial" panose="020B0604020202020204" pitchFamily="34" charset="0"/>
              <a:buChar char="•"/>
              <a:defRPr/>
            </a:pPr>
            <a:r>
              <a:rPr lang="en-US" altLang="en-US" baseline="0" dirty="0"/>
              <a:t>The rates in the Hispanic/Latino population are 14.0 per 100,000 which is 4 times higher than the White, non-Hispanic population.</a:t>
            </a:r>
          </a:p>
          <a:p>
            <a:pPr marL="174708" indent="-174708" defTabSz="931774" fontAlgn="base">
              <a:spcBef>
                <a:spcPct val="30000"/>
              </a:spcBef>
              <a:spcAft>
                <a:spcPct val="0"/>
              </a:spcAft>
              <a:buFont typeface="Arial" panose="020B0604020202020204" pitchFamily="34" charset="0"/>
              <a:buChar char="•"/>
              <a:defRPr/>
            </a:pPr>
            <a:r>
              <a:rPr lang="en-US" altLang="en-US" baseline="0" dirty="0"/>
              <a:t>The rates in the Asian/Pacific Islander population are 5.4 per 100,000 which is 2 times higher than the White, non-Hispanic population.</a:t>
            </a:r>
          </a:p>
          <a:p>
            <a:pPr eaLnBrk="1" hangingPunct="1"/>
            <a:endParaRPr lang="en-US" altLang="en-US" dirty="0"/>
          </a:p>
        </p:txBody>
      </p:sp>
    </p:spTree>
    <p:extLst>
      <p:ext uri="{BB962C8B-B14F-4D97-AF65-F5344CB8AC3E}">
        <p14:creationId xmlns:p14="http://schemas.microsoft.com/office/powerpoint/2010/main" val="36738293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hdr" sz="quarter"/>
          </p:nvPr>
        </p:nvSpPr>
        <p:spPr>
          <a:noFill/>
        </p:spPr>
        <p:txBody>
          <a:bodyPr/>
          <a:lstStyle>
            <a:lvl1pPr defTabSz="947950" eaLnBrk="0" hangingPunct="0">
              <a:spcBef>
                <a:spcPct val="30000"/>
              </a:spcBef>
              <a:defRPr sz="1200">
                <a:solidFill>
                  <a:schemeClr val="tx1"/>
                </a:solidFill>
                <a:latin typeface="Times New Roman" pitchFamily="18" charset="0"/>
              </a:defRPr>
            </a:lvl1pPr>
            <a:lvl2pPr marL="757066" indent="-291179" defTabSz="947950" eaLnBrk="0" hangingPunct="0">
              <a:spcBef>
                <a:spcPct val="30000"/>
              </a:spcBef>
              <a:defRPr sz="1200">
                <a:solidFill>
                  <a:schemeClr val="tx1"/>
                </a:solidFill>
                <a:latin typeface="Times New Roman" pitchFamily="18" charset="0"/>
              </a:defRPr>
            </a:lvl2pPr>
            <a:lvl3pPr marL="1164717" indent="-232943" defTabSz="947950" eaLnBrk="0" hangingPunct="0">
              <a:spcBef>
                <a:spcPct val="30000"/>
              </a:spcBef>
              <a:defRPr sz="1200">
                <a:solidFill>
                  <a:schemeClr val="tx1"/>
                </a:solidFill>
                <a:latin typeface="Times New Roman" pitchFamily="18" charset="0"/>
              </a:defRPr>
            </a:lvl3pPr>
            <a:lvl4pPr marL="1630604" indent="-232943" defTabSz="947950" eaLnBrk="0" hangingPunct="0">
              <a:spcBef>
                <a:spcPct val="30000"/>
              </a:spcBef>
              <a:defRPr sz="1200">
                <a:solidFill>
                  <a:schemeClr val="tx1"/>
                </a:solidFill>
                <a:latin typeface="Times New Roman" pitchFamily="18" charset="0"/>
              </a:defRPr>
            </a:lvl4pPr>
            <a:lvl5pPr marL="2096491" indent="-232943" defTabSz="947950" eaLnBrk="0" hangingPunct="0">
              <a:spcBef>
                <a:spcPct val="30000"/>
              </a:spcBef>
              <a:defRPr sz="1200">
                <a:solidFill>
                  <a:schemeClr val="tx1"/>
                </a:solidFill>
                <a:latin typeface="Times New Roman" pitchFamily="18" charset="0"/>
              </a:defRPr>
            </a:lvl5pPr>
            <a:lvl6pPr marL="2562377" indent="-232943" defTabSz="947950" eaLnBrk="0" fontAlgn="base" hangingPunct="0">
              <a:spcBef>
                <a:spcPct val="30000"/>
              </a:spcBef>
              <a:spcAft>
                <a:spcPct val="0"/>
              </a:spcAft>
              <a:defRPr sz="1200">
                <a:solidFill>
                  <a:schemeClr val="tx1"/>
                </a:solidFill>
                <a:latin typeface="Times New Roman" pitchFamily="18" charset="0"/>
              </a:defRPr>
            </a:lvl6pPr>
            <a:lvl7pPr marL="3028264" indent="-232943" defTabSz="947950" eaLnBrk="0" fontAlgn="base" hangingPunct="0">
              <a:spcBef>
                <a:spcPct val="30000"/>
              </a:spcBef>
              <a:spcAft>
                <a:spcPct val="0"/>
              </a:spcAft>
              <a:defRPr sz="1200">
                <a:solidFill>
                  <a:schemeClr val="tx1"/>
                </a:solidFill>
                <a:latin typeface="Times New Roman" pitchFamily="18" charset="0"/>
              </a:defRPr>
            </a:lvl7pPr>
            <a:lvl8pPr marL="3494151" indent="-232943" defTabSz="947950" eaLnBrk="0" fontAlgn="base" hangingPunct="0">
              <a:spcBef>
                <a:spcPct val="30000"/>
              </a:spcBef>
              <a:spcAft>
                <a:spcPct val="0"/>
              </a:spcAft>
              <a:defRPr sz="1200">
                <a:solidFill>
                  <a:schemeClr val="tx1"/>
                </a:solidFill>
                <a:latin typeface="Times New Roman" pitchFamily="18" charset="0"/>
              </a:defRPr>
            </a:lvl8pPr>
            <a:lvl9pPr marL="3960038" indent="-232943" defTabSz="94795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r>
              <a:rPr lang="en-US" altLang="en-US"/>
              <a:t>Minnesota Department of Health</a:t>
            </a:r>
          </a:p>
        </p:txBody>
      </p:sp>
      <p:sp>
        <p:nvSpPr>
          <p:cNvPr id="105475" name="Rectangle 7"/>
          <p:cNvSpPr>
            <a:spLocks noGrp="1" noChangeArrowheads="1"/>
          </p:cNvSpPr>
          <p:nvPr>
            <p:ph type="sldNum" sz="quarter" idx="5"/>
          </p:nvPr>
        </p:nvSpPr>
        <p:spPr>
          <a:noFill/>
        </p:spPr>
        <p:txBody>
          <a:bodyPr/>
          <a:lstStyle>
            <a:lvl1pPr defTabSz="947950" eaLnBrk="0" hangingPunct="0">
              <a:spcBef>
                <a:spcPct val="30000"/>
              </a:spcBef>
              <a:defRPr sz="1200">
                <a:solidFill>
                  <a:schemeClr val="tx1"/>
                </a:solidFill>
                <a:latin typeface="Times New Roman" pitchFamily="18" charset="0"/>
              </a:defRPr>
            </a:lvl1pPr>
            <a:lvl2pPr marL="757066" indent="-291179" defTabSz="947950" eaLnBrk="0" hangingPunct="0">
              <a:spcBef>
                <a:spcPct val="30000"/>
              </a:spcBef>
              <a:defRPr sz="1200">
                <a:solidFill>
                  <a:schemeClr val="tx1"/>
                </a:solidFill>
                <a:latin typeface="Times New Roman" pitchFamily="18" charset="0"/>
              </a:defRPr>
            </a:lvl2pPr>
            <a:lvl3pPr marL="1164717" indent="-232943" defTabSz="947950" eaLnBrk="0" hangingPunct="0">
              <a:spcBef>
                <a:spcPct val="30000"/>
              </a:spcBef>
              <a:defRPr sz="1200">
                <a:solidFill>
                  <a:schemeClr val="tx1"/>
                </a:solidFill>
                <a:latin typeface="Times New Roman" pitchFamily="18" charset="0"/>
              </a:defRPr>
            </a:lvl3pPr>
            <a:lvl4pPr marL="1630604" indent="-232943" defTabSz="947950" eaLnBrk="0" hangingPunct="0">
              <a:spcBef>
                <a:spcPct val="30000"/>
              </a:spcBef>
              <a:defRPr sz="1200">
                <a:solidFill>
                  <a:schemeClr val="tx1"/>
                </a:solidFill>
                <a:latin typeface="Times New Roman" pitchFamily="18" charset="0"/>
              </a:defRPr>
            </a:lvl4pPr>
            <a:lvl5pPr marL="2096491" indent="-232943" defTabSz="947950" eaLnBrk="0" hangingPunct="0">
              <a:spcBef>
                <a:spcPct val="30000"/>
              </a:spcBef>
              <a:defRPr sz="1200">
                <a:solidFill>
                  <a:schemeClr val="tx1"/>
                </a:solidFill>
                <a:latin typeface="Times New Roman" pitchFamily="18" charset="0"/>
              </a:defRPr>
            </a:lvl5pPr>
            <a:lvl6pPr marL="2562377" indent="-232943" defTabSz="947950" eaLnBrk="0" fontAlgn="base" hangingPunct="0">
              <a:spcBef>
                <a:spcPct val="30000"/>
              </a:spcBef>
              <a:spcAft>
                <a:spcPct val="0"/>
              </a:spcAft>
              <a:defRPr sz="1200">
                <a:solidFill>
                  <a:schemeClr val="tx1"/>
                </a:solidFill>
                <a:latin typeface="Times New Roman" pitchFamily="18" charset="0"/>
              </a:defRPr>
            </a:lvl6pPr>
            <a:lvl7pPr marL="3028264" indent="-232943" defTabSz="947950" eaLnBrk="0" fontAlgn="base" hangingPunct="0">
              <a:spcBef>
                <a:spcPct val="30000"/>
              </a:spcBef>
              <a:spcAft>
                <a:spcPct val="0"/>
              </a:spcAft>
              <a:defRPr sz="1200">
                <a:solidFill>
                  <a:schemeClr val="tx1"/>
                </a:solidFill>
                <a:latin typeface="Times New Roman" pitchFamily="18" charset="0"/>
              </a:defRPr>
            </a:lvl7pPr>
            <a:lvl8pPr marL="3494151" indent="-232943" defTabSz="947950" eaLnBrk="0" fontAlgn="base" hangingPunct="0">
              <a:spcBef>
                <a:spcPct val="30000"/>
              </a:spcBef>
              <a:spcAft>
                <a:spcPct val="0"/>
              </a:spcAft>
              <a:defRPr sz="1200">
                <a:solidFill>
                  <a:schemeClr val="tx1"/>
                </a:solidFill>
                <a:latin typeface="Times New Roman" pitchFamily="18" charset="0"/>
              </a:defRPr>
            </a:lvl8pPr>
            <a:lvl9pPr marL="3960038" indent="-232943" defTabSz="94795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09DAD980-43B4-4584-AACD-39FF673A6E5E}" type="slidenum">
              <a:rPr lang="en-US" altLang="en-US" smtClean="0"/>
              <a:pPr eaLnBrk="1" hangingPunct="1">
                <a:spcBef>
                  <a:spcPct val="0"/>
                </a:spcBef>
              </a:pPr>
              <a:t>9</a:t>
            </a:fld>
            <a:endParaRPr lang="en-US" altLang="en-US"/>
          </a:p>
        </p:txBody>
      </p:sp>
      <p:sp>
        <p:nvSpPr>
          <p:cNvPr id="105476" name="Rectangle 2"/>
          <p:cNvSpPr>
            <a:spLocks noGrp="1" noRot="1" noChangeAspect="1" noChangeArrowheads="1" noTextEdit="1"/>
          </p:cNvSpPr>
          <p:nvPr>
            <p:ph type="sldImg"/>
          </p:nvPr>
        </p:nvSpPr>
        <p:spPr>
          <a:xfrm>
            <a:off x="717550" y="1162050"/>
            <a:ext cx="5575300" cy="3136900"/>
          </a:xfrm>
          <a:ln/>
        </p:spPr>
      </p:sp>
      <p:sp>
        <p:nvSpPr>
          <p:cNvPr id="105477" name="Rectangle 3"/>
          <p:cNvSpPr>
            <a:spLocks noGrp="1" noChangeArrowheads="1"/>
          </p:cNvSpPr>
          <p:nvPr>
            <p:ph type="body" idx="1"/>
          </p:nvPr>
        </p:nvSpPr>
        <p:spPr>
          <a:noFill/>
        </p:spPr>
        <p:txBody>
          <a:bodyPr/>
          <a:lstStyle/>
          <a:p>
            <a:pPr eaLnBrk="1" hangingPunct="1"/>
            <a:r>
              <a:rPr lang="en-US" altLang="en-US" dirty="0"/>
              <a:t>Early syphilis,</a:t>
            </a:r>
            <a:r>
              <a:rPr lang="en-US" altLang="en-US" baseline="0" dirty="0"/>
              <a:t> includes not only primary and secondary syphilis, but all new syphilis acquired in the past year.</a:t>
            </a:r>
          </a:p>
          <a:p>
            <a:pPr eaLnBrk="1" hangingPunct="1"/>
            <a:endParaRPr lang="en-US" altLang="en-US" baseline="0" dirty="0"/>
          </a:p>
          <a:p>
            <a:pPr eaLnBrk="1" hangingPunct="1"/>
            <a:r>
              <a:rPr lang="en-US" altLang="en-US" dirty="0"/>
              <a:t>Of all early syphilis cases,</a:t>
            </a:r>
            <a:r>
              <a:rPr lang="en-US" altLang="en-US" baseline="0" dirty="0"/>
              <a:t> seventy-six percent were among persons whose current gender was reported as male.</a:t>
            </a:r>
          </a:p>
          <a:p>
            <a:pPr eaLnBrk="1" hangingPunct="1"/>
            <a:endParaRPr lang="en-US" altLang="en-US" baseline="0" dirty="0"/>
          </a:p>
          <a:p>
            <a:pPr eaLnBrk="1" hangingPunct="1"/>
            <a:r>
              <a:rPr lang="en-US" altLang="en-US" baseline="0" dirty="0"/>
              <a:t>Among males with early syphilis in 2019, 69 percent reported having one or more male partners.</a:t>
            </a:r>
            <a:endParaRPr lang="en-US" altLang="en-US" dirty="0"/>
          </a:p>
          <a:p>
            <a:pPr eaLnBrk="1" hangingPunct="1"/>
            <a:endParaRPr lang="en-US" altLang="en-US" dirty="0"/>
          </a:p>
        </p:txBody>
      </p:sp>
    </p:spTree>
    <p:extLst>
      <p:ext uri="{BB962C8B-B14F-4D97-AF65-F5344CB8AC3E}">
        <p14:creationId xmlns:p14="http://schemas.microsoft.com/office/powerpoint/2010/main" val="119232265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1_Title Slide (Logo Only)">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6"/>
            <a:ext cx="12192000" cy="1199223"/>
          </a:xfrm>
          <a:solidFill>
            <a:schemeClr val="accent1"/>
          </a:solidFill>
        </p:spPr>
        <p:txBody>
          <a:bodyPr wrap="square" lIns="182880" tIns="91440" rIns="182880" bIns="91440" spcCol="0" anchor="ctr">
            <a:normAutofit/>
          </a:bodyPr>
          <a:lstStyle>
            <a:lvl1pPr algn="ctr">
              <a:lnSpc>
                <a:spcPct val="90000"/>
              </a:lnSpc>
              <a:defRPr sz="2700" baseline="0">
                <a:solidFill>
                  <a:schemeClr val="bg1"/>
                </a:solidFill>
              </a:defRPr>
            </a:lvl1pPr>
          </a:lstStyle>
          <a:p>
            <a:r>
              <a:rPr lang="en-US" dirty="0"/>
              <a:t>Click to enter the slideshow title</a:t>
            </a:r>
          </a:p>
        </p:txBody>
      </p:sp>
      <p:sp>
        <p:nvSpPr>
          <p:cNvPr id="3" name="Rectangle 2"/>
          <p:cNvSpPr/>
          <p:nvPr/>
        </p:nvSpPr>
        <p:spPr>
          <a:xfrm>
            <a:off x="0" y="5387788"/>
            <a:ext cx="12192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srgbClr val="FFFFFF"/>
              </a:solidFill>
              <a:effectLst/>
              <a:uLnTx/>
              <a:uFillTx/>
              <a:latin typeface="Calibri"/>
              <a:ea typeface="+mn-ea"/>
              <a:cs typeface="+mn-cs"/>
            </a:endParaRPr>
          </a:p>
        </p:txBody>
      </p:sp>
      <p:sp>
        <p:nvSpPr>
          <p:cNvPr id="12" name="Text Placeholder 10"/>
          <p:cNvSpPr>
            <a:spLocks noGrp="1"/>
          </p:cNvSpPr>
          <p:nvPr>
            <p:ph type="body" sz="quarter" idx="14" hasCustomPrompt="1"/>
          </p:nvPr>
        </p:nvSpPr>
        <p:spPr>
          <a:xfrm>
            <a:off x="2802468" y="5644884"/>
            <a:ext cx="6587067" cy="903062"/>
          </a:xfrm>
        </p:spPr>
        <p:txBody>
          <a:bodyPr>
            <a:normAutofit/>
          </a:bodyPr>
          <a:lstStyle>
            <a:lvl1pPr marL="0" indent="0" algn="ctr">
              <a:spcBef>
                <a:spcPts val="0"/>
              </a:spcBef>
              <a:spcAft>
                <a:spcPts val="750"/>
              </a:spcAft>
              <a:buNone/>
              <a:defRPr sz="1350" baseline="0"/>
            </a:lvl1pPr>
          </a:lstStyle>
          <a:p>
            <a:r>
              <a:rPr lang="en-US" sz="1350" dirty="0" err="1"/>
              <a:t>Firstname</a:t>
            </a:r>
            <a:r>
              <a:rPr lang="en-US" sz="1350" dirty="0"/>
              <a:t> </a:t>
            </a:r>
            <a:r>
              <a:rPr lang="en-US" sz="1350" dirty="0" err="1"/>
              <a:t>Lastname</a:t>
            </a:r>
            <a:r>
              <a:rPr lang="en-US" sz="1350" dirty="0"/>
              <a:t> | Job Title</a:t>
            </a:r>
          </a:p>
          <a:p>
            <a:r>
              <a:rPr lang="en-US" sz="1350" dirty="0"/>
              <a:t>Date</a:t>
            </a:r>
            <a:endParaRPr lang="en-US" dirty="0"/>
          </a:p>
        </p:txBody>
      </p:sp>
      <p:sp>
        <p:nvSpPr>
          <p:cNvPr id="18" name="Date Placeholder 17"/>
          <p:cNvSpPr>
            <a:spLocks noGrp="1"/>
          </p:cNvSpPr>
          <p:nvPr>
            <p:ph type="dt" sz="half" idx="1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9751B3F-B4E5-4AA7-A6F6-8B0E6F438C48}" type="datetimeFigureOut">
              <a:rPr kumimoji="0" lang="en-US" sz="900" b="0" i="0" u="none" strike="noStrike" kern="1200" cap="none" spc="0" normalizeH="0" baseline="0" noProof="0" smtClean="0">
                <a:ln>
                  <a:noFill/>
                </a:ln>
                <a:solidFill>
                  <a:srgbClr val="000000"/>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5/7/2021</a:t>
            </a:fld>
            <a:endParaRPr kumimoji="0" lang="en-US" sz="900" b="0" i="0" u="none" strike="noStrike" kern="1200" cap="none" spc="0" normalizeH="0" baseline="0" noProof="0" dirty="0">
              <a:ln>
                <a:noFill/>
              </a:ln>
              <a:solidFill>
                <a:srgbClr val="000000"/>
              </a:solidFill>
              <a:effectLst/>
              <a:uLnTx/>
              <a:uFillTx/>
              <a:latin typeface="Calibri"/>
              <a:ea typeface="+mn-ea"/>
              <a:cs typeface="+mn-cs"/>
            </a:endParaRPr>
          </a:p>
        </p:txBody>
      </p:sp>
      <p:sp>
        <p:nvSpPr>
          <p:cNvPr id="9" name="Footer Placeholder 4"/>
          <p:cNvSpPr>
            <a:spLocks noGrp="1"/>
          </p:cNvSpPr>
          <p:nvPr>
            <p:ph type="ftr" sz="quarter" idx="3"/>
          </p:nvPr>
        </p:nvSpPr>
        <p:spPr>
          <a:xfrm>
            <a:off x="3302178" y="6356351"/>
            <a:ext cx="5587647" cy="365125"/>
          </a:xfrm>
          <a:prstGeom prst="rect">
            <a:avLst/>
          </a:prstGeom>
        </p:spPr>
        <p:txBody>
          <a:bodyPr anchor="ctr"/>
          <a:lstStyle>
            <a:lvl1pPr algn="ctr">
              <a:defRPr sz="900">
                <a:solidFill>
                  <a:schemeClr val="tx2"/>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000000"/>
                </a:solidFill>
                <a:effectLst/>
                <a:uLnTx/>
                <a:uFillTx/>
                <a:latin typeface="Calibri"/>
                <a:ea typeface="+mn-ea"/>
                <a:cs typeface="+mn-cs"/>
              </a:rPr>
              <a:t>Optional Tagline Goes Here </a:t>
            </a:r>
            <a:r>
              <a:rPr kumimoji="0" lang="en-US" sz="900" b="0" i="0" u="none" strike="noStrike" kern="1200" cap="none" spc="0" normalizeH="0" baseline="0" noProof="0">
                <a:ln>
                  <a:noFill/>
                </a:ln>
                <a:solidFill>
                  <a:srgbClr val="003865"/>
                </a:solidFill>
                <a:effectLst/>
                <a:uLnTx/>
                <a:uFillTx/>
                <a:latin typeface="Calibri"/>
                <a:ea typeface="+mn-ea"/>
                <a:cs typeface="+mn-cs"/>
              </a:rPr>
              <a:t>|</a:t>
            </a:r>
            <a:r>
              <a:rPr kumimoji="0" lang="en-US" sz="900" b="0" i="0" u="none" strike="noStrike" kern="1200" cap="none" spc="0" normalizeH="0" baseline="0" noProof="0">
                <a:ln>
                  <a:noFill/>
                </a:ln>
                <a:solidFill>
                  <a:srgbClr val="000000"/>
                </a:solidFill>
                <a:effectLst/>
                <a:uLnTx/>
                <a:uFillTx/>
                <a:latin typeface="Calibri"/>
                <a:ea typeface="+mn-ea"/>
                <a:cs typeface="+mn-cs"/>
              </a:rPr>
              <a:t> mn.gov/websiteurl</a:t>
            </a:r>
            <a:endParaRPr kumimoji="0" lang="en-US" sz="900" b="0" i="0" u="none" strike="noStrike" kern="1200" cap="none" spc="0" normalizeH="0" baseline="0" noProof="0" dirty="0">
              <a:ln>
                <a:noFill/>
              </a:ln>
              <a:solidFill>
                <a:srgbClr val="000000"/>
              </a:solidFill>
              <a:effectLst/>
              <a:uLnTx/>
              <a:uFillTx/>
              <a:latin typeface="Calibri"/>
              <a:ea typeface="+mn-ea"/>
              <a:cs typeface="+mn-cs"/>
            </a:endParaRPr>
          </a:p>
        </p:txBody>
      </p:sp>
      <p:sp>
        <p:nvSpPr>
          <p:cNvPr id="19" name="Slide Number Placeholder 18"/>
          <p:cNvSpPr>
            <a:spLocks noGrp="1"/>
          </p:cNvSpPr>
          <p:nvPr>
            <p:ph type="sldNum" sz="quarter" idx="16"/>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0B26D62-EBDC-4CB4-84B4-338D23F7DACE}" type="slidenum">
              <a:rPr kumimoji="0" lang="en-US" sz="9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900" b="0" i="0" u="none" strike="noStrike" kern="1200" cap="none" spc="0" normalizeH="0" baseline="0" noProof="0" dirty="0">
              <a:ln>
                <a:noFill/>
              </a:ln>
              <a:solidFill>
                <a:srgbClr val="000000"/>
              </a:solidFill>
              <a:effectLst/>
              <a:uLnTx/>
              <a:uFillTx/>
              <a:latin typeface="Calibri"/>
              <a:ea typeface="+mn-ea"/>
              <a:cs typeface="+mn-cs"/>
            </a:endParaRPr>
          </a:p>
        </p:txBody>
      </p:sp>
      <p:pic>
        <p:nvPicPr>
          <p:cNvPr id="4" name="MN.IT Services Logo" descr="Minnesota Department of Health"/>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72378" y="1776213"/>
            <a:ext cx="5447247" cy="778956"/>
          </a:xfrm>
          <a:prstGeom prst="rect">
            <a:avLst/>
          </a:prstGeom>
        </p:spPr>
      </p:pic>
    </p:spTree>
    <p:extLst>
      <p:ext uri="{BB962C8B-B14F-4D97-AF65-F5344CB8AC3E}">
        <p14:creationId xmlns:p14="http://schemas.microsoft.com/office/powerpoint/2010/main" val="3745416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White)">
    <p:spTree>
      <p:nvGrpSpPr>
        <p:cNvPr id="1" name=""/>
        <p:cNvGrpSpPr/>
        <p:nvPr/>
      </p:nvGrpSpPr>
      <p:grpSpPr>
        <a:xfrm>
          <a:off x="0" y="0"/>
          <a:ext cx="0" cy="0"/>
          <a:chOff x="0" y="0"/>
          <a:chExt cx="0" cy="0"/>
        </a:xfrm>
      </p:grpSpPr>
      <p:sp>
        <p:nvSpPr>
          <p:cNvPr id="7" name="Rectangle 6"/>
          <p:cNvSpPr/>
          <p:nvPr/>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srgbClr val="FFFFFF"/>
              </a:solidFill>
              <a:effectLst/>
              <a:uLnTx/>
              <a:uFillTx/>
              <a:latin typeface="Calibri"/>
              <a:ea typeface="+mn-ea"/>
              <a:cs typeface="+mn-cs"/>
            </a:endParaRPr>
          </a:p>
        </p:txBody>
      </p:sp>
      <p:sp>
        <p:nvSpPr>
          <p:cNvPr id="2" name="Title 1"/>
          <p:cNvSpPr>
            <a:spLocks noGrp="1"/>
          </p:cNvSpPr>
          <p:nvPr>
            <p:ph type="title" hasCustomPrompt="1"/>
          </p:nvPr>
        </p:nvSpPr>
        <p:spPr>
          <a:xfrm>
            <a:off x="838200" y="152400"/>
            <a:ext cx="10515600" cy="914400"/>
          </a:xfrm>
        </p:spPr>
        <p:txBody>
          <a:bodyPr>
            <a:normAutofit/>
          </a:bodyPr>
          <a:lstStyle>
            <a:lvl1pPr algn="r">
              <a:defRPr sz="2700">
                <a:solidFill>
                  <a:schemeClr val="bg1"/>
                </a:solidFill>
              </a:defRPr>
            </a:lvl1pPr>
          </a:lstStyle>
          <a:p>
            <a:r>
              <a:rPr lang="en-US" dirty="0"/>
              <a:t>Click to edit title</a:t>
            </a:r>
          </a:p>
        </p:txBody>
      </p:sp>
      <p:sp>
        <p:nvSpPr>
          <p:cNvPr id="3" name="Content Placeholder 2"/>
          <p:cNvSpPr>
            <a:spLocks noGrp="1"/>
          </p:cNvSpPr>
          <p:nvPr>
            <p:ph idx="1"/>
          </p:nvPr>
        </p:nvSpPr>
        <p:spPr/>
        <p:txBody>
          <a:bodyPr/>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9751B3F-B4E5-4AA7-A6F6-8B0E6F438C48}" type="datetimeFigureOut">
              <a:rPr kumimoji="0" lang="en-US" sz="900" b="0" i="0" u="none" strike="noStrike" kern="1200" cap="none" spc="0" normalizeH="0" baseline="0" noProof="0" smtClean="0">
                <a:ln>
                  <a:noFill/>
                </a:ln>
                <a:solidFill>
                  <a:srgbClr val="000000"/>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5/7/2021</a:t>
            </a:fld>
            <a:endParaRPr kumimoji="0" lang="en-US" sz="900" b="0" i="0" u="none" strike="noStrike" kern="1200" cap="none" spc="0" normalizeH="0" baseline="0" noProof="0" dirty="0">
              <a:ln>
                <a:noFill/>
              </a:ln>
              <a:solidFill>
                <a:srgbClr val="000000"/>
              </a:solidFill>
              <a:effectLst/>
              <a:uLnTx/>
              <a:uFillTx/>
              <a:latin typeface="Calibri"/>
              <a:ea typeface="+mn-ea"/>
              <a:cs typeface="+mn-cs"/>
            </a:endParaRPr>
          </a:p>
        </p:txBody>
      </p:sp>
      <p:sp>
        <p:nvSpPr>
          <p:cNvPr id="10" name="Footer Placeholder 4"/>
          <p:cNvSpPr>
            <a:spLocks noGrp="1"/>
          </p:cNvSpPr>
          <p:nvPr>
            <p:ph type="ftr" sz="quarter" idx="3"/>
          </p:nvPr>
        </p:nvSpPr>
        <p:spPr>
          <a:xfrm>
            <a:off x="3302178" y="6356351"/>
            <a:ext cx="5587647" cy="365125"/>
          </a:xfrm>
          <a:prstGeom prst="rect">
            <a:avLst/>
          </a:prstGeom>
        </p:spPr>
        <p:txBody>
          <a:bodyPr anchor="ctr"/>
          <a:lstStyle>
            <a:lvl1pPr algn="ctr">
              <a:defRPr sz="900">
                <a:solidFill>
                  <a:schemeClr val="tx2"/>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000000"/>
                </a:solidFill>
                <a:effectLst/>
                <a:uLnTx/>
                <a:uFillTx/>
                <a:latin typeface="Calibri"/>
                <a:ea typeface="+mn-ea"/>
                <a:cs typeface="+mn-cs"/>
              </a:rPr>
              <a:t>Optional Tagline Goes Here </a:t>
            </a:r>
            <a:r>
              <a:rPr kumimoji="0" lang="en-US" sz="900" b="0" i="0" u="none" strike="noStrike" kern="1200" cap="none" spc="0" normalizeH="0" baseline="0" noProof="0">
                <a:ln>
                  <a:noFill/>
                </a:ln>
                <a:solidFill>
                  <a:srgbClr val="003865"/>
                </a:solidFill>
                <a:effectLst/>
                <a:uLnTx/>
                <a:uFillTx/>
                <a:latin typeface="Calibri"/>
                <a:ea typeface="+mn-ea"/>
                <a:cs typeface="+mn-cs"/>
              </a:rPr>
              <a:t>|</a:t>
            </a:r>
            <a:r>
              <a:rPr kumimoji="0" lang="en-US" sz="900" b="0" i="0" u="none" strike="noStrike" kern="1200" cap="none" spc="0" normalizeH="0" baseline="0" noProof="0">
                <a:ln>
                  <a:noFill/>
                </a:ln>
                <a:solidFill>
                  <a:srgbClr val="000000"/>
                </a:solidFill>
                <a:effectLst/>
                <a:uLnTx/>
                <a:uFillTx/>
                <a:latin typeface="Calibri"/>
                <a:ea typeface="+mn-ea"/>
                <a:cs typeface="+mn-cs"/>
              </a:rPr>
              <a:t> mn.gov/websiteurl</a:t>
            </a:r>
            <a:endParaRPr kumimoji="0" lang="en-US" sz="900" b="0" i="0" u="none" strike="noStrike" kern="1200" cap="none" spc="0" normalizeH="0" baseline="0" noProof="0" dirty="0">
              <a:ln>
                <a:noFill/>
              </a:ln>
              <a:solidFill>
                <a:srgbClr val="000000"/>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0B26D62-EBDC-4CB4-84B4-338D23F7DACE}" type="slidenum">
              <a:rPr kumimoji="0" lang="en-US" sz="9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900" b="0" i="0" u="none" strike="noStrike" kern="1200" cap="none" spc="0" normalizeH="0" baseline="0" noProof="0" dirty="0">
              <a:ln>
                <a:noFill/>
              </a:ln>
              <a:solidFill>
                <a:srgbClr val="000000"/>
              </a:solidFill>
              <a:effectLst/>
              <a:uLnTx/>
              <a:uFillTx/>
              <a:latin typeface="Calibri"/>
              <a:ea typeface="+mn-ea"/>
              <a:cs typeface="+mn-cs"/>
            </a:endParaRPr>
          </a:p>
        </p:txBody>
      </p:sp>
      <p:sp>
        <p:nvSpPr>
          <p:cNvPr id="8" name="Rectangle 7"/>
          <p:cNvSpPr/>
          <p:nvPr/>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srgbClr val="FFFFFF"/>
              </a:solidFill>
              <a:effectLst/>
              <a:uLnTx/>
              <a:uFillTx/>
              <a:latin typeface="Calibri"/>
              <a:ea typeface="+mn-ea"/>
              <a:cs typeface="+mn-cs"/>
            </a:endParaRPr>
          </a:p>
        </p:txBody>
      </p:sp>
    </p:spTree>
    <p:extLst>
      <p:ext uri="{BB962C8B-B14F-4D97-AF65-F5344CB8AC3E}">
        <p14:creationId xmlns:p14="http://schemas.microsoft.com/office/powerpoint/2010/main" val="36259762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Title and Content (Split White BG)">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srgbClr val="FFFFFF"/>
              </a:solidFill>
              <a:effectLst/>
              <a:uLnTx/>
              <a:uFillTx/>
              <a:latin typeface="Calibri"/>
              <a:ea typeface="+mn-ea"/>
              <a:cs typeface="+mn-cs"/>
            </a:endParaRPr>
          </a:p>
        </p:txBody>
      </p:sp>
      <p:sp>
        <p:nvSpPr>
          <p:cNvPr id="12" name="Title 1"/>
          <p:cNvSpPr>
            <a:spLocks noGrp="1"/>
          </p:cNvSpPr>
          <p:nvPr>
            <p:ph type="title" hasCustomPrompt="1"/>
          </p:nvPr>
        </p:nvSpPr>
        <p:spPr>
          <a:xfrm>
            <a:off x="838200" y="152400"/>
            <a:ext cx="10515600" cy="914400"/>
          </a:xfrm>
        </p:spPr>
        <p:txBody>
          <a:bodyPr>
            <a:normAutofit/>
          </a:bodyPr>
          <a:lstStyle>
            <a:lvl1pPr algn="r">
              <a:defRPr sz="2700">
                <a:solidFill>
                  <a:schemeClr val="bg1"/>
                </a:solidFill>
              </a:defRPr>
            </a:lvl1pPr>
          </a:lstStyle>
          <a:p>
            <a:r>
              <a:rPr lang="en-US" dirty="0"/>
              <a:t>Click to edit title</a:t>
            </a:r>
          </a:p>
        </p:txBody>
      </p:sp>
      <p:sp>
        <p:nvSpPr>
          <p:cNvPr id="3" name="Content Placeholder 2"/>
          <p:cNvSpPr>
            <a:spLocks noGrp="1"/>
          </p:cNvSpPr>
          <p:nvPr>
            <p:ph sz="half" idx="1"/>
          </p:nvPr>
        </p:nvSpPr>
        <p:spPr>
          <a:xfrm>
            <a:off x="838200" y="1594626"/>
            <a:ext cx="5181600" cy="4582339"/>
          </a:xfrm>
          <a:solidFill>
            <a:schemeClr val="bg1"/>
          </a:solid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594626"/>
            <a:ext cx="5181600" cy="4582339"/>
          </a:xfrm>
          <a:solidFill>
            <a:schemeClr val="bg1"/>
          </a:solid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9751B3F-B4E5-4AA7-A6F6-8B0E6F438C48}" type="datetimeFigureOut">
              <a:rPr kumimoji="0" lang="en-US" sz="900" b="0" i="0" u="none" strike="noStrike" kern="1200" cap="none" spc="0" normalizeH="0" baseline="0" noProof="0" smtClean="0">
                <a:ln>
                  <a:noFill/>
                </a:ln>
                <a:solidFill>
                  <a:srgbClr val="000000"/>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5/7/2021</a:t>
            </a:fld>
            <a:endParaRPr kumimoji="0" lang="en-US" sz="900" b="0" i="0" u="none" strike="noStrike" kern="1200" cap="none" spc="0" normalizeH="0" baseline="0" noProof="0" dirty="0">
              <a:ln>
                <a:noFill/>
              </a:ln>
              <a:solidFill>
                <a:srgbClr val="000000"/>
              </a:solidFill>
              <a:effectLst/>
              <a:uLnTx/>
              <a:uFillTx/>
              <a:latin typeface="Calibri"/>
              <a:ea typeface="+mn-ea"/>
              <a:cs typeface="+mn-cs"/>
            </a:endParaRPr>
          </a:p>
        </p:txBody>
      </p:sp>
      <p:sp>
        <p:nvSpPr>
          <p:cNvPr id="11" name="Footer Placeholder 4"/>
          <p:cNvSpPr>
            <a:spLocks noGrp="1"/>
          </p:cNvSpPr>
          <p:nvPr>
            <p:ph type="ftr" sz="quarter" idx="3"/>
          </p:nvPr>
        </p:nvSpPr>
        <p:spPr>
          <a:xfrm>
            <a:off x="3302178" y="6356351"/>
            <a:ext cx="5587647" cy="365125"/>
          </a:xfrm>
          <a:prstGeom prst="rect">
            <a:avLst/>
          </a:prstGeom>
        </p:spPr>
        <p:txBody>
          <a:bodyPr anchor="ctr"/>
          <a:lstStyle>
            <a:lvl1pPr algn="ctr">
              <a:defRPr sz="900">
                <a:solidFill>
                  <a:schemeClr val="tx2"/>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000000"/>
                </a:solidFill>
                <a:effectLst/>
                <a:uLnTx/>
                <a:uFillTx/>
                <a:latin typeface="Calibri"/>
                <a:ea typeface="+mn-ea"/>
                <a:cs typeface="+mn-cs"/>
              </a:rPr>
              <a:t>Optional Tagline Goes Here </a:t>
            </a:r>
            <a:r>
              <a:rPr kumimoji="0" lang="en-US" sz="900" b="0" i="0" u="none" strike="noStrike" kern="1200" cap="none" spc="0" normalizeH="0" baseline="0" noProof="0">
                <a:ln>
                  <a:noFill/>
                </a:ln>
                <a:solidFill>
                  <a:srgbClr val="003865"/>
                </a:solidFill>
                <a:effectLst/>
                <a:uLnTx/>
                <a:uFillTx/>
                <a:latin typeface="Calibri"/>
                <a:ea typeface="+mn-ea"/>
                <a:cs typeface="+mn-cs"/>
              </a:rPr>
              <a:t>|</a:t>
            </a:r>
            <a:r>
              <a:rPr kumimoji="0" lang="en-US" sz="900" b="0" i="0" u="none" strike="noStrike" kern="1200" cap="none" spc="0" normalizeH="0" baseline="0" noProof="0">
                <a:ln>
                  <a:noFill/>
                </a:ln>
                <a:solidFill>
                  <a:srgbClr val="000000"/>
                </a:solidFill>
                <a:effectLst/>
                <a:uLnTx/>
                <a:uFillTx/>
                <a:latin typeface="Calibri"/>
                <a:ea typeface="+mn-ea"/>
                <a:cs typeface="+mn-cs"/>
              </a:rPr>
              <a:t> mn.gov/websiteurl</a:t>
            </a:r>
            <a:endParaRPr kumimoji="0" lang="en-US" sz="900" b="0" i="0" u="none" strike="noStrike" kern="1200" cap="none" spc="0" normalizeH="0" baseline="0" noProof="0" dirty="0">
              <a:ln>
                <a:noFill/>
              </a:ln>
              <a:solidFill>
                <a:srgbClr val="000000"/>
              </a:solidFill>
              <a:effectLst/>
              <a:uLnTx/>
              <a:uFillTx/>
              <a:latin typeface="Calibri"/>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0B26D62-EBDC-4CB4-84B4-338D23F7DACE}" type="slidenum">
              <a:rPr kumimoji="0" lang="en-US" sz="9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900" b="0" i="0" u="none" strike="noStrike" kern="1200" cap="none" spc="0" normalizeH="0" baseline="0" noProof="0" dirty="0">
              <a:ln>
                <a:noFill/>
              </a:ln>
              <a:solidFill>
                <a:srgbClr val="000000"/>
              </a:solidFill>
              <a:effectLst/>
              <a:uLnTx/>
              <a:uFillTx/>
              <a:latin typeface="Calibri"/>
              <a:ea typeface="+mn-ea"/>
              <a:cs typeface="+mn-cs"/>
            </a:endParaRPr>
          </a:p>
        </p:txBody>
      </p:sp>
      <p:sp>
        <p:nvSpPr>
          <p:cNvPr id="10" name="Rectangle 9"/>
          <p:cNvSpPr/>
          <p:nvPr/>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srgbClr val="78BE21"/>
              </a:solidFill>
              <a:effectLst/>
              <a:uLnTx/>
              <a:uFillTx/>
              <a:latin typeface="Calibri"/>
              <a:ea typeface="+mn-ea"/>
              <a:cs typeface="+mn-cs"/>
            </a:endParaRPr>
          </a:p>
        </p:txBody>
      </p:sp>
    </p:spTree>
    <p:extLst>
      <p:ext uri="{BB962C8B-B14F-4D97-AF65-F5344CB8AC3E}">
        <p14:creationId xmlns:p14="http://schemas.microsoft.com/office/powerpoint/2010/main" val="859082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Section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6"/>
            <a:ext cx="12192000" cy="1199223"/>
          </a:xfrm>
          <a:solidFill>
            <a:schemeClr val="accent1"/>
          </a:solidFill>
        </p:spPr>
        <p:txBody>
          <a:bodyPr anchor="ctr">
            <a:normAutofit/>
          </a:bodyPr>
          <a:lstStyle>
            <a:lvl1pPr algn="ctr">
              <a:defRPr sz="2700">
                <a:solidFill>
                  <a:schemeClr val="bg1"/>
                </a:solidFill>
              </a:defRPr>
            </a:lvl1pPr>
          </a:lstStyle>
          <a:p>
            <a:r>
              <a:rPr lang="en-US" dirty="0"/>
              <a:t>Click to edit section title</a:t>
            </a:r>
          </a:p>
        </p:txBody>
      </p:sp>
      <p:sp>
        <p:nvSpPr>
          <p:cNvPr id="3" name="Rectangle 2"/>
          <p:cNvSpPr/>
          <p:nvPr/>
        </p:nvSpPr>
        <p:spPr>
          <a:xfrm>
            <a:off x="0" y="5387788"/>
            <a:ext cx="12192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srgbClr val="FFFFFF"/>
              </a:solidFill>
              <a:effectLst/>
              <a:uLnTx/>
              <a:uFillTx/>
              <a:latin typeface="Calibri"/>
              <a:ea typeface="+mn-ea"/>
              <a:cs typeface="+mn-cs"/>
            </a:endParaRPr>
          </a:p>
        </p:txBody>
      </p:sp>
      <p:sp>
        <p:nvSpPr>
          <p:cNvPr id="12" name="Text Placeholder 10"/>
          <p:cNvSpPr>
            <a:spLocks noGrp="1"/>
          </p:cNvSpPr>
          <p:nvPr>
            <p:ph type="body" sz="quarter" idx="14" hasCustomPrompt="1"/>
          </p:nvPr>
        </p:nvSpPr>
        <p:spPr>
          <a:xfrm>
            <a:off x="2802468" y="5644884"/>
            <a:ext cx="6587067" cy="440970"/>
          </a:xfrm>
        </p:spPr>
        <p:txBody>
          <a:bodyPr>
            <a:normAutofit/>
          </a:bodyPr>
          <a:lstStyle>
            <a:lvl1pPr marL="0" indent="0" algn="ctr">
              <a:buNone/>
              <a:defRPr sz="1350" baseline="0"/>
            </a:lvl1pPr>
          </a:lstStyle>
          <a:p>
            <a:r>
              <a:rPr lang="en-US" sz="1350" dirty="0" err="1"/>
              <a:t>Firstname</a:t>
            </a:r>
            <a:r>
              <a:rPr lang="en-US" sz="1350" dirty="0"/>
              <a:t> </a:t>
            </a:r>
            <a:r>
              <a:rPr lang="en-US" sz="1350" dirty="0" err="1"/>
              <a:t>Lastname</a:t>
            </a:r>
            <a:r>
              <a:rPr lang="en-US" sz="1350" dirty="0"/>
              <a:t> | Job Title</a:t>
            </a:r>
          </a:p>
        </p:txBody>
      </p:sp>
      <p:sp>
        <p:nvSpPr>
          <p:cNvPr id="11" name="Picture Placeholder 2"/>
          <p:cNvSpPr>
            <a:spLocks noGrp="1"/>
          </p:cNvSpPr>
          <p:nvPr>
            <p:ph type="pic" sz="quarter" idx="13" hasCustomPrompt="1"/>
          </p:nvPr>
        </p:nvSpPr>
        <p:spPr>
          <a:xfrm>
            <a:off x="0" y="1789113"/>
            <a:ext cx="12192000" cy="2298700"/>
          </a:xfrm>
        </p:spPr>
        <p:txBody>
          <a:bodyPr/>
          <a:lstStyle/>
          <a:p>
            <a:r>
              <a:rPr lang="en-US" dirty="0"/>
              <a:t>Click Icon to add picture</a:t>
            </a:r>
          </a:p>
        </p:txBody>
      </p:sp>
      <p:sp>
        <p:nvSpPr>
          <p:cNvPr id="18" name="Date Placeholder 17"/>
          <p:cNvSpPr>
            <a:spLocks noGrp="1"/>
          </p:cNvSpPr>
          <p:nvPr>
            <p:ph type="dt" sz="half" idx="1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9751B3F-B4E5-4AA7-A6F6-8B0E6F438C48}" type="datetimeFigureOut">
              <a:rPr kumimoji="0" lang="en-US" sz="900" b="0" i="0" u="none" strike="noStrike" kern="1200" cap="none" spc="0" normalizeH="0" baseline="0" noProof="0" smtClean="0">
                <a:ln>
                  <a:noFill/>
                </a:ln>
                <a:solidFill>
                  <a:srgbClr val="000000"/>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5/7/2021</a:t>
            </a:fld>
            <a:endParaRPr kumimoji="0" lang="en-US" sz="900" b="0" i="0" u="none" strike="noStrike" kern="1200" cap="none" spc="0" normalizeH="0" baseline="0" noProof="0" dirty="0">
              <a:ln>
                <a:noFill/>
              </a:ln>
              <a:solidFill>
                <a:srgbClr val="000000"/>
              </a:solidFill>
              <a:effectLst/>
              <a:uLnTx/>
              <a:uFillTx/>
              <a:latin typeface="Calibri"/>
              <a:ea typeface="+mn-ea"/>
              <a:cs typeface="+mn-cs"/>
            </a:endParaRPr>
          </a:p>
        </p:txBody>
      </p:sp>
      <p:sp>
        <p:nvSpPr>
          <p:cNvPr id="9" name="Footer Placeholder 4"/>
          <p:cNvSpPr>
            <a:spLocks noGrp="1"/>
          </p:cNvSpPr>
          <p:nvPr>
            <p:ph type="ftr" sz="quarter" idx="3"/>
          </p:nvPr>
        </p:nvSpPr>
        <p:spPr>
          <a:xfrm>
            <a:off x="3302178" y="6356351"/>
            <a:ext cx="5587647" cy="365125"/>
          </a:xfrm>
          <a:prstGeom prst="rect">
            <a:avLst/>
          </a:prstGeom>
        </p:spPr>
        <p:txBody>
          <a:bodyPr anchor="ctr"/>
          <a:lstStyle>
            <a:lvl1pPr algn="ctr">
              <a:defRPr sz="900">
                <a:solidFill>
                  <a:schemeClr val="tx2"/>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000000"/>
                </a:solidFill>
                <a:effectLst/>
                <a:uLnTx/>
                <a:uFillTx/>
                <a:latin typeface="Calibri"/>
                <a:ea typeface="+mn-ea"/>
                <a:cs typeface="+mn-cs"/>
              </a:rPr>
              <a:t>Optional Tagline Goes Here </a:t>
            </a:r>
            <a:r>
              <a:rPr kumimoji="0" lang="en-US" sz="900" b="0" i="0" u="none" strike="noStrike" kern="1200" cap="none" spc="0" normalizeH="0" baseline="0" noProof="0">
                <a:ln>
                  <a:noFill/>
                </a:ln>
                <a:solidFill>
                  <a:srgbClr val="003865"/>
                </a:solidFill>
                <a:effectLst/>
                <a:uLnTx/>
                <a:uFillTx/>
                <a:latin typeface="Calibri"/>
                <a:ea typeface="+mn-ea"/>
                <a:cs typeface="+mn-cs"/>
              </a:rPr>
              <a:t>|</a:t>
            </a:r>
            <a:r>
              <a:rPr kumimoji="0" lang="en-US" sz="900" b="0" i="0" u="none" strike="noStrike" kern="1200" cap="none" spc="0" normalizeH="0" baseline="0" noProof="0">
                <a:ln>
                  <a:noFill/>
                </a:ln>
                <a:solidFill>
                  <a:srgbClr val="000000"/>
                </a:solidFill>
                <a:effectLst/>
                <a:uLnTx/>
                <a:uFillTx/>
                <a:latin typeface="Calibri"/>
                <a:ea typeface="+mn-ea"/>
                <a:cs typeface="+mn-cs"/>
              </a:rPr>
              <a:t> mn.gov/websiteurl</a:t>
            </a:r>
            <a:endParaRPr kumimoji="0" lang="en-US" sz="900" b="0" i="0" u="none" strike="noStrike" kern="1200" cap="none" spc="0" normalizeH="0" baseline="0" noProof="0" dirty="0">
              <a:ln>
                <a:noFill/>
              </a:ln>
              <a:solidFill>
                <a:srgbClr val="000000"/>
              </a:solidFill>
              <a:effectLst/>
              <a:uLnTx/>
              <a:uFillTx/>
              <a:latin typeface="Calibri"/>
              <a:ea typeface="+mn-ea"/>
              <a:cs typeface="+mn-cs"/>
            </a:endParaRPr>
          </a:p>
        </p:txBody>
      </p:sp>
      <p:sp>
        <p:nvSpPr>
          <p:cNvPr id="19" name="Slide Number Placeholder 18"/>
          <p:cNvSpPr>
            <a:spLocks noGrp="1"/>
          </p:cNvSpPr>
          <p:nvPr>
            <p:ph type="sldNum" sz="quarter" idx="16"/>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0B26D62-EBDC-4CB4-84B4-338D23F7DACE}" type="slidenum">
              <a:rPr kumimoji="0" lang="en-US" sz="9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900" b="0" i="0" u="none" strike="noStrike" kern="1200" cap="none" spc="0" normalizeH="0" baseline="0" noProof="0" dirty="0">
              <a:ln>
                <a:noFill/>
              </a:ln>
              <a:solidFill>
                <a:srgbClr val="000000"/>
              </a:solidFill>
              <a:effectLst/>
              <a:uLnTx/>
              <a:uFillTx/>
              <a:latin typeface="Calibri"/>
              <a:ea typeface="+mn-ea"/>
              <a:cs typeface="+mn-cs"/>
            </a:endParaRPr>
          </a:p>
        </p:txBody>
      </p:sp>
      <p:pic>
        <p:nvPicPr>
          <p:cNvPr id="14" name="MN.IT Services Logo" descr="Minnesota Department of Health"/>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3342" y="318903"/>
            <a:ext cx="2968836" cy="424119"/>
          </a:xfrm>
          <a:prstGeom prst="rect">
            <a:avLst/>
          </a:prstGeom>
        </p:spPr>
      </p:pic>
    </p:spTree>
    <p:extLst>
      <p:ext uri="{BB962C8B-B14F-4D97-AF65-F5344CB8AC3E}">
        <p14:creationId xmlns:p14="http://schemas.microsoft.com/office/powerpoint/2010/main" val="3920117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userDrawn="1">
  <p:cSld name="2_Quote Solid Light Background">
    <p:bg>
      <p:bgPr>
        <a:solidFill>
          <a:srgbClr val="E8E8E8"/>
        </a:soli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0" y="1651380"/>
            <a:ext cx="12192000" cy="1733266"/>
          </a:xfrm>
          <a:solidFill>
            <a:schemeClr val="tx1"/>
          </a:solidFill>
        </p:spPr>
        <p:txBody>
          <a:bodyPr>
            <a:noAutofit/>
          </a:bodyPr>
          <a:lstStyle>
            <a:lvl1pPr algn="ctr">
              <a:tabLst>
                <a:tab pos="3770313" algn="l"/>
              </a:tabLst>
              <a:defRPr sz="7000">
                <a:solidFill>
                  <a:schemeClr val="bg1"/>
                </a:solidFill>
              </a:defRPr>
            </a:lvl1pPr>
          </a:lstStyle>
          <a:p>
            <a:r>
              <a:rPr lang="en-US" dirty="0"/>
              <a:t>Thank you!</a:t>
            </a:r>
          </a:p>
        </p:txBody>
      </p:sp>
      <p:sp>
        <p:nvSpPr>
          <p:cNvPr id="8" name="Text Placeholder 6"/>
          <p:cNvSpPr>
            <a:spLocks noGrp="1"/>
          </p:cNvSpPr>
          <p:nvPr>
            <p:ph type="body" sz="quarter" idx="13" hasCustomPrompt="1"/>
          </p:nvPr>
        </p:nvSpPr>
        <p:spPr>
          <a:xfrm>
            <a:off x="838200" y="3521123"/>
            <a:ext cx="10515600" cy="2681374"/>
          </a:xfrm>
        </p:spPr>
        <p:txBody>
          <a:bodyPr anchor="ctr"/>
          <a:lstStyle>
            <a:lvl1pPr marL="0" indent="0" algn="ctr">
              <a:lnSpc>
                <a:spcPct val="100000"/>
              </a:lnSpc>
              <a:spcBef>
                <a:spcPts val="0"/>
              </a:spcBef>
              <a:buNone/>
              <a:defRPr baseline="0">
                <a:solidFill>
                  <a:schemeClr val="tx1"/>
                </a:solidFill>
              </a:defRPr>
            </a:lvl1pPr>
          </a:lstStyle>
          <a:p>
            <a:pPr lvl="0"/>
            <a:r>
              <a:rPr lang="en-US" dirty="0" err="1"/>
              <a:t>Firstname</a:t>
            </a:r>
            <a:r>
              <a:rPr lang="en-US" dirty="0"/>
              <a:t> </a:t>
            </a:r>
            <a:r>
              <a:rPr lang="en-US" dirty="0" err="1"/>
              <a:t>Lastname</a:t>
            </a:r>
            <a:endParaRPr lang="en-US" dirty="0"/>
          </a:p>
          <a:p>
            <a:pPr lvl="0"/>
            <a:r>
              <a:rPr lang="en-US" dirty="0"/>
              <a:t>firstname.lastname@state.mn.us</a:t>
            </a:r>
          </a:p>
          <a:p>
            <a:pPr lvl="0"/>
            <a:r>
              <a:rPr lang="en-US" dirty="0"/>
              <a:t>555-555-5555</a:t>
            </a:r>
          </a:p>
        </p:txBody>
      </p:sp>
      <p:sp>
        <p:nvSpPr>
          <p:cNvPr id="3" name="Date Placeholder 2"/>
          <p:cNvSpPr>
            <a:spLocks noGrp="1"/>
          </p:cNvSpPr>
          <p:nvPr>
            <p:ph type="dt" sz="half" idx="10"/>
          </p:nvPr>
        </p:nvSpPr>
        <p:spPr/>
        <p:txBody>
          <a:bodyPr/>
          <a:lstStyle>
            <a:lvl1pPr>
              <a:defRPr>
                <a:solidFill>
                  <a:schemeClr val="tx2"/>
                </a:solidFill>
              </a:defRPr>
            </a:lvl1pPr>
          </a:lstStyle>
          <a:p>
            <a:fld id="{EBF65985-E3B0-4FE9-868F-81CFF2E40570}" type="datetime1">
              <a:rPr lang="en-US" smtClean="0"/>
              <a:t>5/7/2021</a:t>
            </a:fld>
            <a:endParaRPr lang="en-US" dirty="0"/>
          </a:p>
        </p:txBody>
      </p:sp>
      <p:sp>
        <p:nvSpPr>
          <p:cNvPr id="5" name="Footer Placeholder 4"/>
          <p:cNvSpPr>
            <a:spLocks noGrp="1"/>
          </p:cNvSpPr>
          <p:nvPr>
            <p:ph type="ftr" sz="quarter" idx="12"/>
          </p:nvPr>
        </p:nvSpPr>
        <p:spPr/>
        <p:txBody>
          <a:bodyPr/>
          <a:lstStyle>
            <a:lvl1pPr>
              <a:defRPr>
                <a:solidFill>
                  <a:schemeClr val="tx1"/>
                </a:solidFill>
              </a:defRPr>
            </a:lvl1pPr>
          </a:lstStyle>
          <a:p>
            <a:r>
              <a:rPr lang="en-US">
                <a:solidFill>
                  <a:schemeClr val="tx2"/>
                </a:solidFill>
              </a:rPr>
              <a:t>Optional Tagline Goes Here</a:t>
            </a:r>
            <a:r>
              <a:rPr lang="en-US"/>
              <a:t> </a:t>
            </a:r>
            <a:r>
              <a:rPr lang="en-US">
                <a:solidFill>
                  <a:schemeClr val="accent1"/>
                </a:solidFill>
              </a:rPr>
              <a:t>|</a:t>
            </a:r>
            <a:r>
              <a:rPr lang="en-US"/>
              <a:t> </a:t>
            </a:r>
            <a:r>
              <a:rPr lang="en-US">
                <a:solidFill>
                  <a:schemeClr val="tx2"/>
                </a:solidFill>
              </a:rPr>
              <a:t>mn.gov/websiteurl</a:t>
            </a:r>
            <a:endParaRPr lang="en-US" dirty="0">
              <a:solidFill>
                <a:schemeClr val="tx2"/>
              </a:solidFill>
            </a:endParaRPr>
          </a:p>
        </p:txBody>
      </p:sp>
      <p:sp>
        <p:nvSpPr>
          <p:cNvPr id="4" name="Slide Number Placeholder 3"/>
          <p:cNvSpPr>
            <a:spLocks noGrp="1"/>
          </p:cNvSpPr>
          <p:nvPr>
            <p:ph type="sldNum" sz="quarter" idx="11"/>
          </p:nvPr>
        </p:nvSpPr>
        <p:spPr/>
        <p:txBody>
          <a:bodyPr/>
          <a:lstStyle>
            <a:lvl1pPr>
              <a:defRPr>
                <a:solidFill>
                  <a:schemeClr val="tx2"/>
                </a:solidFill>
              </a:defRPr>
            </a:lvl1pPr>
          </a:lstStyle>
          <a:p>
            <a:fld id="{48F63A3B-78C7-47BE-AE5E-E10140E04643}" type="slidenum">
              <a:rPr lang="en-US" smtClean="0"/>
              <a:pPr/>
              <a:t>‹#›</a:t>
            </a:fld>
            <a:endParaRPr lang="en-US" dirty="0"/>
          </a:p>
        </p:txBody>
      </p:sp>
      <p:sp>
        <p:nvSpPr>
          <p:cNvPr id="6" name="Rectangle 5"/>
          <p:cNvSpPr/>
          <p:nvPr userDrawn="1"/>
        </p:nvSpPr>
        <p:spPr>
          <a:xfrm>
            <a:off x="0" y="0"/>
            <a:ext cx="12192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MN.IT Services Logo" descr="Minnesota Department of Health"/>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3341" y="318901"/>
            <a:ext cx="2968836" cy="424119"/>
          </a:xfrm>
          <a:prstGeom prst="rect">
            <a:avLst/>
          </a:prstGeom>
        </p:spPr>
      </p:pic>
    </p:spTree>
    <p:extLst>
      <p:ext uri="{BB962C8B-B14F-4D97-AF65-F5344CB8AC3E}">
        <p14:creationId xmlns:p14="http://schemas.microsoft.com/office/powerpoint/2010/main" val="31153124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general 1/1">
    <p:spTree>
      <p:nvGrpSpPr>
        <p:cNvPr id="1" name=""/>
        <p:cNvGrpSpPr/>
        <p:nvPr/>
      </p:nvGrpSpPr>
      <p:grpSpPr>
        <a:xfrm>
          <a:off x="0" y="0"/>
          <a:ext cx="0" cy="0"/>
          <a:chOff x="0" y="0"/>
          <a:chExt cx="0" cy="0"/>
        </a:xfrm>
      </p:grpSpPr>
      <p:sp>
        <p:nvSpPr>
          <p:cNvPr id="9" name="Number"/>
          <p:cNvSpPr>
            <a:spLocks noGrp="1"/>
          </p:cNvSpPr>
          <p:nvPr>
            <p:ph type="sldNum" sz="quarter" idx="12"/>
          </p:nvPr>
        </p:nvSpPr>
        <p:spPr>
          <a:xfrm>
            <a:off x="10186144" y="6362701"/>
            <a:ext cx="1392447" cy="365125"/>
          </a:xfrm>
        </p:spPr>
        <p:txBody>
          <a:bodyPr/>
          <a:lstStyle/>
          <a:p>
            <a:fld id="{C77968C3-7B7E-411D-B105-08F43D0B3F8A}" type="slidenum">
              <a:rPr lang="en-US" smtClean="0"/>
              <a:t>‹#›</a:t>
            </a:fld>
            <a:endParaRPr lang="en-US"/>
          </a:p>
        </p:txBody>
      </p:sp>
      <p:sp>
        <p:nvSpPr>
          <p:cNvPr id="10" name="Footer"/>
          <p:cNvSpPr>
            <a:spLocks noGrp="1"/>
          </p:cNvSpPr>
          <p:nvPr>
            <p:ph type="ftr" sz="quarter" idx="13"/>
          </p:nvPr>
        </p:nvSpPr>
        <p:spPr>
          <a:xfrm>
            <a:off x="2002048" y="6356352"/>
            <a:ext cx="8184095" cy="365125"/>
          </a:xfrm>
          <a:prstGeom prst="rect">
            <a:avLst/>
          </a:prstGeom>
        </p:spPr>
        <p:txBody>
          <a:bodyPr vert="horz" lIns="91440" tIns="45720" rIns="91440" bIns="45720" rtlCol="0" anchor="ctr"/>
          <a:lstStyle>
            <a:lvl1pPr algn="ctr">
              <a:defRPr sz="988" b="1" i="0" cap="all" spc="99" baseline="0">
                <a:solidFill>
                  <a:schemeClr val="accent1"/>
                </a:solidFill>
                <a:latin typeface="Calibri" panose="020F0502020204030204" pitchFamily="34" charset="0"/>
              </a:defRPr>
            </a:lvl1pPr>
          </a:lstStyle>
          <a:p>
            <a:r>
              <a:rPr lang="en-US"/>
              <a:t>PROTECTING, MAINTAINING AND IMPROVING THE HEALTH OF ALL MINNESOTANS</a:t>
            </a:r>
          </a:p>
        </p:txBody>
      </p:sp>
      <p:sp>
        <p:nvSpPr>
          <p:cNvPr id="22" name="Date"/>
          <p:cNvSpPr>
            <a:spLocks noGrp="1"/>
          </p:cNvSpPr>
          <p:nvPr>
            <p:ph type="dt" sz="half" idx="14"/>
          </p:nvPr>
        </p:nvSpPr>
        <p:spPr>
          <a:xfrm>
            <a:off x="609600" y="6362702"/>
            <a:ext cx="1392448" cy="365125"/>
          </a:xfrm>
          <a:prstGeom prst="rect">
            <a:avLst/>
          </a:prstGeom>
        </p:spPr>
        <p:txBody>
          <a:bodyPr vert="horz" lIns="91440" tIns="45720" rIns="91440" bIns="45720" rtlCol="0" anchor="ctr"/>
          <a:lstStyle>
            <a:lvl1pPr algn="l">
              <a:defRPr sz="988" b="1" spc="198" baseline="0">
                <a:solidFill>
                  <a:schemeClr val="accent1"/>
                </a:solidFill>
              </a:defRPr>
            </a:lvl1pPr>
          </a:lstStyle>
          <a:p>
            <a:fld id="{B03B318F-DCD9-4300-8D6C-27366D417958}" type="datetime1">
              <a:rPr lang="en-US" smtClean="0"/>
              <a:t>5/7/2021</a:t>
            </a:fld>
            <a:endParaRPr lang="en-US"/>
          </a:p>
        </p:txBody>
      </p:sp>
      <p:sp>
        <p:nvSpPr>
          <p:cNvPr id="4" name="Content Placeholder 3"/>
          <p:cNvSpPr>
            <a:spLocks noGrp="1"/>
          </p:cNvSpPr>
          <p:nvPr>
            <p:ph sz="half" idx="2" hasCustomPrompt="1"/>
          </p:nvPr>
        </p:nvSpPr>
        <p:spPr>
          <a:xfrm>
            <a:off x="677333" y="1600202"/>
            <a:ext cx="11213630" cy="4589463"/>
          </a:xfrm>
        </p:spPr>
        <p:txBody>
          <a:bodyPr anchor="ctr">
            <a:normAutofit/>
          </a:bodyPr>
          <a:lstStyle>
            <a:lvl1pPr marL="0" indent="0">
              <a:buNone/>
              <a:defRPr sz="3161" baseline="0"/>
            </a:lvl1pPr>
            <a:lvl2pPr marL="391993" indent="0">
              <a:buNone/>
              <a:defRPr/>
            </a:lvl2pPr>
            <a:lvl3pPr marL="732244" indent="0">
              <a:buNone/>
              <a:defRPr/>
            </a:lvl3pPr>
            <a:lvl4pPr marL="1074062" indent="0">
              <a:buNone/>
              <a:defRPr/>
            </a:lvl4pPr>
            <a:lvl5pPr marL="1414312" indent="0">
              <a:buNone/>
              <a:defRPr/>
            </a:lvl5pPr>
          </a:lstStyle>
          <a:p>
            <a:pPr lvl="0"/>
            <a:r>
              <a:rPr lang="en-US"/>
              <a:t>Add text or other object </a:t>
            </a:r>
            <a:br>
              <a:rPr lang="en-US"/>
            </a:br>
            <a:r>
              <a:rPr lang="en-US"/>
              <a:t>by clicking an icon. </a:t>
            </a:r>
          </a:p>
        </p:txBody>
      </p:sp>
      <p:sp>
        <p:nvSpPr>
          <p:cNvPr id="18" name="bluebar"/>
          <p:cNvSpPr/>
          <p:nvPr userDrawn="1"/>
        </p:nvSpPr>
        <p:spPr>
          <a:xfrm>
            <a:off x="0" y="1216660"/>
            <a:ext cx="12192000" cy="1371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78"/>
          </a:p>
        </p:txBody>
      </p:sp>
      <p:sp>
        <p:nvSpPr>
          <p:cNvPr id="21" name="Rectangle 20"/>
          <p:cNvSpPr/>
          <p:nvPr userDrawn="1"/>
        </p:nvSpPr>
        <p:spPr>
          <a:xfrm>
            <a:off x="0" y="0"/>
            <a:ext cx="12192000" cy="1219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78"/>
          </a:p>
        </p:txBody>
      </p:sp>
      <p:sp>
        <p:nvSpPr>
          <p:cNvPr id="2" name="Title 3"/>
          <p:cNvSpPr>
            <a:spLocks noGrp="1"/>
          </p:cNvSpPr>
          <p:nvPr userDrawn="1">
            <p:ph type="title" hasCustomPrompt="1"/>
          </p:nvPr>
        </p:nvSpPr>
        <p:spPr bwMode="gray">
          <a:xfrm>
            <a:off x="0" y="2"/>
            <a:ext cx="11552296" cy="1210309"/>
          </a:xfrm>
          <a:solidFill>
            <a:schemeClr val="accent1"/>
          </a:solidFill>
          <a:ln>
            <a:noFill/>
          </a:ln>
        </p:spPr>
        <p:txBody>
          <a:bodyPr anchor="ctr">
            <a:normAutofit/>
          </a:bodyPr>
          <a:lstStyle>
            <a:lvl1pPr algn="r">
              <a:defRPr sz="3556">
                <a:solidFill>
                  <a:schemeClr val="bg2"/>
                </a:solidFill>
              </a:defRPr>
            </a:lvl1pPr>
          </a:lstStyle>
          <a:p>
            <a:r>
              <a:rPr lang="en-US"/>
              <a:t>Title - 1 column slide</a:t>
            </a:r>
          </a:p>
        </p:txBody>
      </p:sp>
    </p:spTree>
    <p:extLst>
      <p:ext uri="{BB962C8B-B14F-4D97-AF65-F5344CB8AC3E}">
        <p14:creationId xmlns:p14="http://schemas.microsoft.com/office/powerpoint/2010/main" val="417086905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1" y="6356352"/>
            <a:ext cx="1358591" cy="365125"/>
          </a:xfrm>
          <a:prstGeom prst="rect">
            <a:avLst/>
          </a:prstGeom>
        </p:spPr>
        <p:txBody>
          <a:bodyPr vert="horz" lIns="91440" tIns="45720" rIns="91440" bIns="45720" rtlCol="0" anchor="ctr"/>
          <a:lstStyle>
            <a:lvl1pPr algn="l">
              <a:defRPr sz="900">
                <a:solidFill>
                  <a:schemeClr val="tx2"/>
                </a:solidFill>
              </a:defRPr>
            </a:lvl1pPr>
          </a:lstStyle>
          <a:p>
            <a:fld id="{79751B3F-B4E5-4AA7-A6F6-8B0E6F438C48}" type="datetimeFigureOut">
              <a:rPr lang="en-US" smtClean="0"/>
              <a:pPr/>
              <a:t>5/7/2021</a:t>
            </a:fld>
            <a:endParaRPr lang="en-US" dirty="0"/>
          </a:p>
        </p:txBody>
      </p:sp>
      <p:sp>
        <p:nvSpPr>
          <p:cNvPr id="12" name="Footer Placeholder 4"/>
          <p:cNvSpPr>
            <a:spLocks noGrp="1"/>
          </p:cNvSpPr>
          <p:nvPr>
            <p:ph type="ftr" sz="quarter" idx="3"/>
          </p:nvPr>
        </p:nvSpPr>
        <p:spPr>
          <a:xfrm>
            <a:off x="3302178" y="6356351"/>
            <a:ext cx="5587647" cy="365125"/>
          </a:xfrm>
          <a:prstGeom prst="rect">
            <a:avLst/>
          </a:prstGeom>
        </p:spPr>
        <p:txBody>
          <a:bodyPr anchor="ctr"/>
          <a:lstStyle>
            <a:lvl1pPr algn="ctr">
              <a:defRPr sz="9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6" name="Slide Number Placeholder 5"/>
          <p:cNvSpPr>
            <a:spLocks noGrp="1"/>
          </p:cNvSpPr>
          <p:nvPr>
            <p:ph type="sldNum" sz="quarter" idx="4"/>
          </p:nvPr>
        </p:nvSpPr>
        <p:spPr>
          <a:xfrm>
            <a:off x="9891133" y="6356352"/>
            <a:ext cx="1462668" cy="365125"/>
          </a:xfrm>
          <a:prstGeom prst="rect">
            <a:avLst/>
          </a:prstGeom>
        </p:spPr>
        <p:txBody>
          <a:bodyPr vert="horz" lIns="91440" tIns="45720" rIns="91440" bIns="45720" rtlCol="0" anchor="ctr"/>
          <a:lstStyle>
            <a:lvl1pPr algn="r">
              <a:defRPr sz="900">
                <a:solidFill>
                  <a:schemeClr val="tx2"/>
                </a:solidFill>
              </a:defRPr>
            </a:lvl1pPr>
          </a:lstStyle>
          <a:p>
            <a:fld id="{50B26D62-EBDC-4CB4-84B4-338D23F7DACE}" type="slidenum">
              <a:rPr lang="en-US" smtClean="0"/>
              <a:t>‹#›</a:t>
            </a:fld>
            <a:endParaRPr lang="en-US" dirty="0"/>
          </a:p>
        </p:txBody>
      </p:sp>
    </p:spTree>
    <p:extLst>
      <p:ext uri="{BB962C8B-B14F-4D97-AF65-F5344CB8AC3E}">
        <p14:creationId xmlns:p14="http://schemas.microsoft.com/office/powerpoint/2010/main" val="29849778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6" r:id="rId5"/>
    <p:sldLayoutId id="2147483667" r:id="rId6"/>
  </p:sldLayoutIdLst>
  <p:txStyles>
    <p:titleStyle>
      <a:lvl1pPr algn="l" defTabSz="685800" rtl="0" eaLnBrk="1" latinLnBrk="0" hangingPunct="1">
        <a:lnSpc>
          <a:spcPct val="90000"/>
        </a:lnSpc>
        <a:spcBef>
          <a:spcPct val="0"/>
        </a:spcBef>
        <a:buNone/>
        <a:defRPr sz="3300" b="0" i="0" u="none" kern="1200">
          <a:solidFill>
            <a:schemeClr val="tx1"/>
          </a:solidFill>
          <a:latin typeface="+mj-lt"/>
          <a:ea typeface="+mj-ea"/>
          <a:cs typeface="+mj-cs"/>
        </a:defRPr>
      </a:lvl1pPr>
    </p:titleStyle>
    <p:bodyStyle>
      <a:lvl1pPr marL="171450" indent="-171450" algn="l" defTabSz="685800" rtl="0" eaLnBrk="1" latinLnBrk="0" hangingPunct="1">
        <a:lnSpc>
          <a:spcPct val="100000"/>
        </a:lnSpc>
        <a:spcBef>
          <a:spcPts val="750"/>
        </a:spcBef>
        <a:spcAft>
          <a:spcPts val="750"/>
        </a:spcAft>
        <a:buClr>
          <a:schemeClr val="accent1"/>
        </a:buClr>
        <a:buFont typeface="Arial" panose="020B0604020202020204" pitchFamily="34" charset="0"/>
        <a:buChar char="•"/>
        <a:defRPr sz="1875" kern="1200">
          <a:solidFill>
            <a:schemeClr val="tx1"/>
          </a:solidFill>
          <a:latin typeface="+mn-lt"/>
          <a:ea typeface="+mn-ea"/>
          <a:cs typeface="+mn-cs"/>
        </a:defRPr>
      </a:lvl1pPr>
      <a:lvl2pPr marL="514350" indent="-171450" algn="l" defTabSz="685800" rtl="0" eaLnBrk="1" latinLnBrk="0" hangingPunct="1">
        <a:lnSpc>
          <a:spcPct val="100000"/>
        </a:lnSpc>
        <a:spcBef>
          <a:spcPts val="375"/>
        </a:spcBef>
        <a:spcAft>
          <a:spcPts val="750"/>
        </a:spcAft>
        <a:buClr>
          <a:schemeClr val="accent1"/>
        </a:buClr>
        <a:buFont typeface="Arial" panose="020B0604020202020204" pitchFamily="34" charset="0"/>
        <a:buChar char="•"/>
        <a:defRPr sz="1575" b="0" i="0" u="none" kern="1200">
          <a:solidFill>
            <a:schemeClr val="tx1"/>
          </a:solidFill>
          <a:latin typeface="+mn-lt"/>
          <a:ea typeface="+mn-ea"/>
          <a:cs typeface="+mn-cs"/>
        </a:defRPr>
      </a:lvl2pPr>
      <a:lvl3pPr marL="857250" indent="-171450" algn="l" defTabSz="685800" rtl="0" eaLnBrk="1" latinLnBrk="0" hangingPunct="1">
        <a:lnSpc>
          <a:spcPct val="100000"/>
        </a:lnSpc>
        <a:spcBef>
          <a:spcPts val="375"/>
        </a:spcBef>
        <a:spcAft>
          <a:spcPts val="750"/>
        </a:spcAft>
        <a:buClr>
          <a:schemeClr val="accent1"/>
        </a:buClr>
        <a:buFont typeface="Arial" panose="020B0604020202020204" pitchFamily="34" charset="0"/>
        <a:buChar char="•"/>
        <a:defRPr sz="1275" kern="1200">
          <a:solidFill>
            <a:schemeClr val="tx1"/>
          </a:solidFill>
          <a:latin typeface="+mn-lt"/>
          <a:ea typeface="+mn-ea"/>
          <a:cs typeface="+mn-cs"/>
        </a:defRPr>
      </a:lvl3pPr>
      <a:lvl4pPr marL="1200150" indent="-171450" algn="l" defTabSz="685800" rtl="0" eaLnBrk="1" latinLnBrk="0" hangingPunct="1">
        <a:lnSpc>
          <a:spcPct val="100000"/>
        </a:lnSpc>
        <a:spcBef>
          <a:spcPts val="375"/>
        </a:spcBef>
        <a:spcAft>
          <a:spcPts val="750"/>
        </a:spcAft>
        <a:buClr>
          <a:schemeClr val="accent1"/>
        </a:buClr>
        <a:buFont typeface="Arial" panose="020B0604020202020204" pitchFamily="34" charset="0"/>
        <a:buChar char="•"/>
        <a:defRPr sz="1275" kern="1200">
          <a:solidFill>
            <a:schemeClr val="tx1"/>
          </a:solidFill>
          <a:latin typeface="+mn-lt"/>
          <a:ea typeface="+mn-ea"/>
          <a:cs typeface="+mn-cs"/>
        </a:defRPr>
      </a:lvl4pPr>
      <a:lvl5pPr marL="1543050" indent="-171450" algn="l" defTabSz="685800" rtl="0" eaLnBrk="1" latinLnBrk="0" hangingPunct="1">
        <a:lnSpc>
          <a:spcPct val="100000"/>
        </a:lnSpc>
        <a:spcBef>
          <a:spcPts val="375"/>
        </a:spcBef>
        <a:spcAft>
          <a:spcPts val="750"/>
        </a:spcAft>
        <a:buClr>
          <a:schemeClr val="accent1"/>
        </a:buClr>
        <a:buFont typeface="Arial" panose="020B0604020202020204" pitchFamily="34" charset="0"/>
        <a:buChar char="•"/>
        <a:defRPr sz="1275"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
          <p15:clr>
            <a:srgbClr val="F26B43"/>
          </p15:clr>
        </p15:guide>
        <p15:guide id="2" pos="7296">
          <p15:clr>
            <a:srgbClr val="F26B43"/>
          </p15:clr>
        </p15:guide>
        <p15:guide id="3" orient="horz" pos="3744">
          <p15:clr>
            <a:srgbClr val="F26B43"/>
          </p15:clr>
        </p15:guide>
        <p15:guide id="4" orient="horz" pos="288">
          <p15:clr>
            <a:srgbClr val="F26B43"/>
          </p15:clr>
        </p15:guide>
        <p15:guide id="5" orient="horz" pos="4032">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survey.vovici.com/se/56206EE3662437AB" TargetMode="External"/><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pPr algn="ctr">
              <a:lnSpc>
                <a:spcPct val="100000"/>
              </a:lnSpc>
            </a:pPr>
            <a:r>
              <a:rPr lang="en-US" dirty="0"/>
              <a:t>Sexually Transmitted Disease (STD) Surveillance Report, 2019</a:t>
            </a:r>
          </a:p>
        </p:txBody>
      </p:sp>
      <p:sp>
        <p:nvSpPr>
          <p:cNvPr id="9" name="Text Placeholder 8"/>
          <p:cNvSpPr>
            <a:spLocks noGrp="1"/>
          </p:cNvSpPr>
          <p:nvPr>
            <p:ph type="body" sz="quarter" idx="14"/>
          </p:nvPr>
        </p:nvSpPr>
        <p:spPr/>
        <p:txBody>
          <a:bodyPr>
            <a:normAutofit/>
          </a:bodyPr>
          <a:lstStyle/>
          <a:p>
            <a:r>
              <a:rPr lang="en-US" sz="1400" dirty="0"/>
              <a:t>Minnesota Department of Health STD Surveillance System</a:t>
            </a:r>
          </a:p>
        </p:txBody>
      </p:sp>
    </p:spTree>
    <p:extLst>
      <p:ext uri="{BB962C8B-B14F-4D97-AF65-F5344CB8AC3E}">
        <p14:creationId xmlns:p14="http://schemas.microsoft.com/office/powerpoint/2010/main" val="18961528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2"/>
          <p:cNvSpPr>
            <a:spLocks noGrp="1" noChangeArrowheads="1"/>
          </p:cNvSpPr>
          <p:nvPr>
            <p:ph type="title"/>
          </p:nvPr>
        </p:nvSpPr>
        <p:spPr/>
        <p:txBody>
          <a:bodyPr>
            <a:normAutofit/>
          </a:bodyPr>
          <a:lstStyle/>
          <a:p>
            <a:pPr eaLnBrk="1" hangingPunct="1"/>
            <a:r>
              <a:rPr lang="en-US" altLang="en-US" dirty="0"/>
              <a:t>Early Syphilis</a:t>
            </a:r>
            <a:r>
              <a:rPr lang="en-US" altLang="en-US" baseline="30000" dirty="0"/>
              <a:t>†</a:t>
            </a:r>
            <a:r>
              <a:rPr lang="en-US" altLang="en-US" dirty="0"/>
              <a:t> Cases Among MSM by Age Minnesota, 2019 (n=396)</a:t>
            </a:r>
          </a:p>
        </p:txBody>
      </p:sp>
      <p:sp>
        <p:nvSpPr>
          <p:cNvPr id="6" name="Date Placeholder 3"/>
          <p:cNvSpPr>
            <a:spLocks noGrp="1"/>
          </p:cNvSpPr>
          <p:nvPr>
            <p:ph type="dt" sz="half" idx="10"/>
          </p:nvPr>
        </p:nvSpPr>
        <p:spPr>
          <a:xfrm>
            <a:off x="11213829" y="6344816"/>
            <a:ext cx="524068" cy="376661"/>
          </a:xfrm>
        </p:spPr>
        <p:txBody>
          <a:bodyPr/>
          <a:lstStyle/>
          <a:p>
            <a:pPr>
              <a:defRPr/>
            </a:pPr>
            <a:endParaRPr lang="en-US" altLang="en-US" dirty="0">
              <a:solidFill>
                <a:srgbClr val="0073DF"/>
              </a:solidFill>
            </a:endParaRPr>
          </a:p>
          <a:p>
            <a:pPr>
              <a:defRPr/>
            </a:pPr>
            <a:r>
              <a:rPr lang="en-US" altLang="en-US" dirty="0"/>
              <a:t>10</a:t>
            </a:r>
          </a:p>
        </p:txBody>
      </p:sp>
      <p:pic>
        <p:nvPicPr>
          <p:cNvPr id="7" name="Picture 6" descr="Early Syphilis† Cases Among MSM by Age Minnesota, 2019 (n=396)">
            <a:extLst>
              <a:ext uri="{FF2B5EF4-FFF2-40B4-BE49-F238E27FC236}">
                <a16:creationId xmlns:a16="http://schemas.microsoft.com/office/drawing/2014/main" id="{0086544C-E8BD-4608-8169-3C8C51A4FF47}"/>
              </a:ext>
            </a:extLst>
          </p:cNvPr>
          <p:cNvPicPr>
            <a:picLocks noChangeAspect="1"/>
          </p:cNvPicPr>
          <p:nvPr/>
        </p:nvPicPr>
        <p:blipFill>
          <a:blip r:embed="rId3"/>
          <a:stretch>
            <a:fillRect/>
          </a:stretch>
        </p:blipFill>
        <p:spPr>
          <a:xfrm>
            <a:off x="1316921" y="1416186"/>
            <a:ext cx="9125527" cy="5355945"/>
          </a:xfrm>
          <a:prstGeom prst="rect">
            <a:avLst/>
          </a:prstGeom>
        </p:spPr>
      </p:pic>
    </p:spTree>
    <p:extLst>
      <p:ext uri="{BB962C8B-B14F-4D97-AF65-F5344CB8AC3E}">
        <p14:creationId xmlns:p14="http://schemas.microsoft.com/office/powerpoint/2010/main" val="3572116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Rectangle 4"/>
          <p:cNvSpPr>
            <a:spLocks noGrp="1" noChangeArrowheads="1"/>
          </p:cNvSpPr>
          <p:nvPr>
            <p:ph type="title"/>
          </p:nvPr>
        </p:nvSpPr>
        <p:spPr>
          <a:noFill/>
        </p:spPr>
        <p:txBody>
          <a:bodyPr>
            <a:normAutofit/>
          </a:bodyPr>
          <a:lstStyle/>
          <a:p>
            <a:pPr algn="ctr" eaLnBrk="1" hangingPunct="1"/>
            <a:r>
              <a:rPr lang="en-US" altLang="en-US" dirty="0"/>
              <a:t>Early Syphilis</a:t>
            </a:r>
            <a:r>
              <a:rPr lang="en-US" altLang="en-US" baseline="30000" dirty="0"/>
              <a:t>†</a:t>
            </a:r>
            <a:r>
              <a:rPr lang="en-US" altLang="en-US" dirty="0"/>
              <a:t> (ES) Cases </a:t>
            </a:r>
            <a:br>
              <a:rPr lang="en-US" altLang="en-US" dirty="0"/>
            </a:br>
            <a:r>
              <a:rPr lang="en-US" altLang="en-US" dirty="0"/>
              <a:t>Co-infected with HIV, 2009-2019</a:t>
            </a:r>
          </a:p>
        </p:txBody>
      </p:sp>
      <p:sp>
        <p:nvSpPr>
          <p:cNvPr id="5" name="Date Placeholder 3"/>
          <p:cNvSpPr>
            <a:spLocks noGrp="1"/>
          </p:cNvSpPr>
          <p:nvPr>
            <p:ph type="dt" sz="half" idx="10"/>
          </p:nvPr>
        </p:nvSpPr>
        <p:spPr>
          <a:xfrm>
            <a:off x="10674504" y="6315544"/>
            <a:ext cx="1358591" cy="365125"/>
          </a:xfrm>
        </p:spPr>
        <p:txBody>
          <a:bodyPr/>
          <a:lstStyle/>
          <a:p>
            <a:pPr>
              <a:defRPr/>
            </a:pPr>
            <a:endParaRPr lang="en-US" altLang="en-US" dirty="0">
              <a:solidFill>
                <a:srgbClr val="000000">
                  <a:tint val="75000"/>
                </a:srgbClr>
              </a:solidFill>
            </a:endParaRPr>
          </a:p>
          <a:p>
            <a:pPr>
              <a:defRPr/>
            </a:pPr>
            <a:r>
              <a:rPr lang="en-US" altLang="en-US" dirty="0"/>
              <a:t>11</a:t>
            </a:r>
          </a:p>
        </p:txBody>
      </p:sp>
      <p:pic>
        <p:nvPicPr>
          <p:cNvPr id="4" name="Picture 3" descr="Early Syphilis† (ES) Cases &#10;Co-infected with HIV, 2009-2019">
            <a:extLst>
              <a:ext uri="{FF2B5EF4-FFF2-40B4-BE49-F238E27FC236}">
                <a16:creationId xmlns:a16="http://schemas.microsoft.com/office/drawing/2014/main" id="{4AC06924-DC5F-4CCB-A084-3EE4022710A0}"/>
              </a:ext>
            </a:extLst>
          </p:cNvPr>
          <p:cNvPicPr>
            <a:picLocks noChangeAspect="1"/>
          </p:cNvPicPr>
          <p:nvPr/>
        </p:nvPicPr>
        <p:blipFill>
          <a:blip r:embed="rId3"/>
          <a:stretch>
            <a:fillRect/>
          </a:stretch>
        </p:blipFill>
        <p:spPr>
          <a:xfrm>
            <a:off x="290021" y="1626961"/>
            <a:ext cx="10587576" cy="4871145"/>
          </a:xfrm>
          <a:prstGeom prst="rect">
            <a:avLst/>
          </a:prstGeom>
        </p:spPr>
      </p:pic>
    </p:spTree>
    <p:extLst>
      <p:ext uri="{BB962C8B-B14F-4D97-AF65-F5344CB8AC3E}">
        <p14:creationId xmlns:p14="http://schemas.microsoft.com/office/powerpoint/2010/main" val="37223769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Female Early Syphilis cases</a:t>
            </a:r>
          </a:p>
        </p:txBody>
      </p:sp>
      <p:sp>
        <p:nvSpPr>
          <p:cNvPr id="4" name="Date Placeholder 3"/>
          <p:cNvSpPr>
            <a:spLocks noGrp="1"/>
          </p:cNvSpPr>
          <p:nvPr>
            <p:ph type="dt" sz="half" idx="10"/>
          </p:nvPr>
        </p:nvSpPr>
        <p:spPr>
          <a:xfrm>
            <a:off x="10517851" y="6272025"/>
            <a:ext cx="1358591" cy="365125"/>
          </a:xfrm>
        </p:spPr>
        <p:txBody>
          <a:bodyPr/>
          <a:lstStyle/>
          <a:p>
            <a:pPr>
              <a:defRPr/>
            </a:pPr>
            <a:endParaRPr lang="en-US" altLang="en-US" dirty="0"/>
          </a:p>
          <a:p>
            <a:pPr>
              <a:defRPr/>
            </a:pPr>
            <a:r>
              <a:rPr lang="en-US" altLang="en-US" dirty="0"/>
              <a:t>    </a:t>
            </a:r>
          </a:p>
          <a:p>
            <a:pPr>
              <a:defRPr/>
            </a:pPr>
            <a:r>
              <a:rPr lang="en-US" altLang="en-US" dirty="0"/>
              <a:t>12</a:t>
            </a:r>
          </a:p>
        </p:txBody>
      </p:sp>
      <p:pic>
        <p:nvPicPr>
          <p:cNvPr id="8" name="Picture 7" descr="Female Early Syphilis cases">
            <a:extLst>
              <a:ext uri="{FF2B5EF4-FFF2-40B4-BE49-F238E27FC236}">
                <a16:creationId xmlns:a16="http://schemas.microsoft.com/office/drawing/2014/main" id="{C8AABAA4-A135-46DC-8F9E-9A12E5D1BA2C}"/>
              </a:ext>
            </a:extLst>
          </p:cNvPr>
          <p:cNvPicPr>
            <a:picLocks noChangeAspect="1"/>
          </p:cNvPicPr>
          <p:nvPr/>
        </p:nvPicPr>
        <p:blipFill>
          <a:blip r:embed="rId3"/>
          <a:stretch>
            <a:fillRect/>
          </a:stretch>
        </p:blipFill>
        <p:spPr>
          <a:xfrm>
            <a:off x="143127" y="1949048"/>
            <a:ext cx="10718145" cy="4505539"/>
          </a:xfrm>
          <a:prstGeom prst="rect">
            <a:avLst/>
          </a:prstGeom>
        </p:spPr>
      </p:pic>
    </p:spTree>
    <p:extLst>
      <p:ext uri="{BB962C8B-B14F-4D97-AF65-F5344CB8AC3E}">
        <p14:creationId xmlns:p14="http://schemas.microsoft.com/office/powerpoint/2010/main" val="42602996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4"/>
          <p:cNvSpPr>
            <a:spLocks noGrp="1" noChangeArrowheads="1"/>
          </p:cNvSpPr>
          <p:nvPr>
            <p:ph type="title"/>
          </p:nvPr>
        </p:nvSpPr>
        <p:spPr bwMode="auto">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ormAutofit fontScale="90000"/>
          </a:bodyPr>
          <a:lstStyle>
            <a:lvl1pPr eaLnBrk="0" hangingPunct="0">
              <a:lnSpc>
                <a:spcPct val="85000"/>
              </a:lnSpc>
              <a:spcAft>
                <a:spcPct val="25000"/>
              </a:spcAft>
              <a:buClr>
                <a:schemeClr val="tx1"/>
              </a:buClr>
              <a:buSzPct val="70000"/>
              <a:buFont typeface="Wingdings" pitchFamily="2" charset="2"/>
              <a:buChar char="l"/>
              <a:defRPr sz="2800">
                <a:solidFill>
                  <a:schemeClr val="tx1"/>
                </a:solidFill>
                <a:latin typeface="Arial Narrow" pitchFamily="34" charset="0"/>
              </a:defRPr>
            </a:lvl1pPr>
            <a:lvl2pPr marL="742950" indent="-285750" eaLnBrk="0" hangingPunct="0">
              <a:lnSpc>
                <a:spcPct val="85000"/>
              </a:lnSpc>
              <a:spcAft>
                <a:spcPct val="25000"/>
              </a:spcAft>
              <a:buClr>
                <a:srgbClr val="0066FF"/>
              </a:buClr>
              <a:buSzPct val="60000"/>
              <a:buFont typeface="Wingdings" pitchFamily="2" charset="2"/>
              <a:buChar char="u"/>
              <a:defRPr sz="2800">
                <a:solidFill>
                  <a:schemeClr val="tx1"/>
                </a:solidFill>
                <a:latin typeface="Arial Narrow" pitchFamily="34" charset="0"/>
              </a:defRPr>
            </a:lvl2pPr>
            <a:lvl3pPr marL="1143000" indent="-228600" eaLnBrk="0" hangingPunct="0">
              <a:lnSpc>
                <a:spcPct val="85000"/>
              </a:lnSpc>
              <a:spcAft>
                <a:spcPct val="25000"/>
              </a:spcAft>
              <a:buClr>
                <a:schemeClr val="tx1"/>
              </a:buClr>
              <a:buSzPct val="35000"/>
              <a:buFont typeface="Wingdings" pitchFamily="2" charset="2"/>
              <a:buChar char="u"/>
              <a:defRPr sz="2800">
                <a:solidFill>
                  <a:schemeClr val="tx1"/>
                </a:solidFill>
                <a:latin typeface="Arial Narrow" pitchFamily="34" charset="0"/>
              </a:defRPr>
            </a:lvl3pPr>
            <a:lvl4pPr marL="1600200" indent="-228600" eaLnBrk="0" hangingPunct="0">
              <a:spcBef>
                <a:spcPct val="20000"/>
              </a:spcBef>
              <a:buClr>
                <a:schemeClr val="tx1"/>
              </a:buClr>
              <a:buSzPct val="100000"/>
              <a:defRPr sz="3200">
                <a:solidFill>
                  <a:schemeClr val="tx1"/>
                </a:solidFill>
                <a:latin typeface="Arial Narrow" pitchFamily="34" charset="0"/>
              </a:defRPr>
            </a:lvl4pPr>
            <a:lvl5pPr marL="2057400" indent="-228600" eaLnBrk="0" hangingPunct="0">
              <a:spcBef>
                <a:spcPct val="20000"/>
              </a:spcBef>
              <a:buClr>
                <a:schemeClr val="tx1"/>
              </a:buClr>
              <a:buSzPct val="100000"/>
              <a:buChar char="–"/>
              <a:defRPr sz="3200">
                <a:solidFill>
                  <a:schemeClr val="tx1"/>
                </a:solidFill>
                <a:latin typeface="Arial Narrow" pitchFamily="34"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Arial Narrow" pitchFamily="34"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Arial Narrow" pitchFamily="34"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Arial Narrow" pitchFamily="34"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Arial Narrow" pitchFamily="34" charset="0"/>
              </a:defRPr>
            </a:lvl9pPr>
          </a:lstStyle>
          <a:p>
            <a:pPr algn="ctr" eaLnBrk="1" hangingPunct="1">
              <a:spcAft>
                <a:spcPct val="0"/>
              </a:spcAft>
              <a:buClrTx/>
              <a:buSzTx/>
              <a:buFontTx/>
              <a:buNone/>
            </a:pPr>
            <a:r>
              <a:rPr lang="en-US" altLang="en-US" sz="3200" dirty="0">
                <a:solidFill>
                  <a:schemeClr val="bg1"/>
                </a:solidFill>
                <a:latin typeface="+mj-lt"/>
              </a:rPr>
              <a:t>Early Syphilis Infections in Women</a:t>
            </a:r>
            <a:br>
              <a:rPr lang="en-US" altLang="en-US" sz="3200" dirty="0">
                <a:solidFill>
                  <a:schemeClr val="bg1"/>
                </a:solidFill>
                <a:latin typeface="+mj-lt"/>
              </a:rPr>
            </a:br>
            <a:r>
              <a:rPr lang="en-US" altLang="en-US" sz="3200" dirty="0">
                <a:solidFill>
                  <a:schemeClr val="bg1"/>
                </a:solidFill>
                <a:latin typeface="+mj-lt"/>
              </a:rPr>
              <a:t>in Minnesota by Residence at Diagnosis, 2019</a:t>
            </a:r>
          </a:p>
        </p:txBody>
      </p:sp>
      <p:sp>
        <p:nvSpPr>
          <p:cNvPr id="6" name="Date Placeholder 4"/>
          <p:cNvSpPr>
            <a:spLocks noGrp="1"/>
          </p:cNvSpPr>
          <p:nvPr>
            <p:ph type="dt" sz="half" idx="10"/>
          </p:nvPr>
        </p:nvSpPr>
        <p:spPr>
          <a:xfrm>
            <a:off x="11328713" y="6154559"/>
            <a:ext cx="771537" cy="468348"/>
          </a:xfrm>
        </p:spPr>
        <p:txBody>
          <a:bodyPr/>
          <a:lstStyle/>
          <a:p>
            <a:pPr>
              <a:defRPr/>
            </a:pPr>
            <a:endParaRPr lang="en-US" altLang="en-US" dirty="0"/>
          </a:p>
          <a:p>
            <a:pPr>
              <a:defRPr/>
            </a:pPr>
            <a:r>
              <a:rPr lang="en-US" altLang="en-US" dirty="0"/>
              <a:t>13</a:t>
            </a:r>
          </a:p>
        </p:txBody>
      </p:sp>
      <p:pic>
        <p:nvPicPr>
          <p:cNvPr id="5" name="Picture 4" descr="Early Syphilis Infections in Women&#10;in Minnesota by Residence at Diagnosis, 2019">
            <a:extLst>
              <a:ext uri="{FF2B5EF4-FFF2-40B4-BE49-F238E27FC236}">
                <a16:creationId xmlns:a16="http://schemas.microsoft.com/office/drawing/2014/main" id="{9787433D-305D-4330-B11B-40A032612523}"/>
              </a:ext>
            </a:extLst>
          </p:cNvPr>
          <p:cNvPicPr>
            <a:picLocks noChangeAspect="1"/>
          </p:cNvPicPr>
          <p:nvPr/>
        </p:nvPicPr>
        <p:blipFill>
          <a:blip r:embed="rId3"/>
          <a:stretch>
            <a:fillRect/>
          </a:stretch>
        </p:blipFill>
        <p:spPr>
          <a:xfrm>
            <a:off x="1820048" y="1540504"/>
            <a:ext cx="8073760" cy="5082403"/>
          </a:xfrm>
          <a:prstGeom prst="rect">
            <a:avLst/>
          </a:prstGeom>
        </p:spPr>
      </p:pic>
    </p:spTree>
    <p:extLst>
      <p:ext uri="{BB962C8B-B14F-4D97-AF65-F5344CB8AC3E}">
        <p14:creationId xmlns:p14="http://schemas.microsoft.com/office/powerpoint/2010/main" val="2530148131"/>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4"/>
          <p:cNvSpPr>
            <a:spLocks noGrp="1" noChangeArrowheads="1"/>
          </p:cNvSpPr>
          <p:nvPr>
            <p:ph type="title"/>
          </p:nvPr>
        </p:nvSpPr>
        <p:spPr bwMode="auto">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ormAutofit fontScale="90000"/>
          </a:bodyPr>
          <a:lstStyle>
            <a:lvl1pPr eaLnBrk="0" hangingPunct="0">
              <a:lnSpc>
                <a:spcPct val="85000"/>
              </a:lnSpc>
              <a:spcAft>
                <a:spcPct val="25000"/>
              </a:spcAft>
              <a:buClr>
                <a:schemeClr val="tx1"/>
              </a:buClr>
              <a:buSzPct val="70000"/>
              <a:buFont typeface="Wingdings" pitchFamily="2" charset="2"/>
              <a:buChar char="l"/>
              <a:defRPr sz="2800">
                <a:solidFill>
                  <a:schemeClr val="tx1"/>
                </a:solidFill>
                <a:latin typeface="Arial Narrow" pitchFamily="34" charset="0"/>
              </a:defRPr>
            </a:lvl1pPr>
            <a:lvl2pPr marL="742950" indent="-285750" eaLnBrk="0" hangingPunct="0">
              <a:lnSpc>
                <a:spcPct val="85000"/>
              </a:lnSpc>
              <a:spcAft>
                <a:spcPct val="25000"/>
              </a:spcAft>
              <a:buClr>
                <a:srgbClr val="0066FF"/>
              </a:buClr>
              <a:buSzPct val="60000"/>
              <a:buFont typeface="Wingdings" pitchFamily="2" charset="2"/>
              <a:buChar char="u"/>
              <a:defRPr sz="2800">
                <a:solidFill>
                  <a:schemeClr val="tx1"/>
                </a:solidFill>
                <a:latin typeface="Arial Narrow" pitchFamily="34" charset="0"/>
              </a:defRPr>
            </a:lvl2pPr>
            <a:lvl3pPr marL="1143000" indent="-228600" eaLnBrk="0" hangingPunct="0">
              <a:lnSpc>
                <a:spcPct val="85000"/>
              </a:lnSpc>
              <a:spcAft>
                <a:spcPct val="25000"/>
              </a:spcAft>
              <a:buClr>
                <a:schemeClr val="tx1"/>
              </a:buClr>
              <a:buSzPct val="35000"/>
              <a:buFont typeface="Wingdings" pitchFamily="2" charset="2"/>
              <a:buChar char="u"/>
              <a:defRPr sz="2800">
                <a:solidFill>
                  <a:schemeClr val="tx1"/>
                </a:solidFill>
                <a:latin typeface="Arial Narrow" pitchFamily="34" charset="0"/>
              </a:defRPr>
            </a:lvl3pPr>
            <a:lvl4pPr marL="1600200" indent="-228600" eaLnBrk="0" hangingPunct="0">
              <a:spcBef>
                <a:spcPct val="20000"/>
              </a:spcBef>
              <a:buClr>
                <a:schemeClr val="tx1"/>
              </a:buClr>
              <a:buSzPct val="100000"/>
              <a:defRPr sz="3200">
                <a:solidFill>
                  <a:schemeClr val="tx1"/>
                </a:solidFill>
                <a:latin typeface="Arial Narrow" pitchFamily="34" charset="0"/>
              </a:defRPr>
            </a:lvl4pPr>
            <a:lvl5pPr marL="2057400" indent="-228600" eaLnBrk="0" hangingPunct="0">
              <a:spcBef>
                <a:spcPct val="20000"/>
              </a:spcBef>
              <a:buClr>
                <a:schemeClr val="tx1"/>
              </a:buClr>
              <a:buSzPct val="100000"/>
              <a:buChar char="–"/>
              <a:defRPr sz="3200">
                <a:solidFill>
                  <a:schemeClr val="tx1"/>
                </a:solidFill>
                <a:latin typeface="Arial Narrow" pitchFamily="34"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Arial Narrow" pitchFamily="34"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Arial Narrow" pitchFamily="34"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Arial Narrow" pitchFamily="34"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Arial Narrow" pitchFamily="34" charset="0"/>
              </a:defRPr>
            </a:lvl9pPr>
          </a:lstStyle>
          <a:p>
            <a:pPr algn="ctr" eaLnBrk="1" hangingPunct="1">
              <a:spcAft>
                <a:spcPct val="0"/>
              </a:spcAft>
              <a:buClrTx/>
              <a:buSzTx/>
              <a:buFontTx/>
              <a:buNone/>
            </a:pPr>
            <a:r>
              <a:rPr lang="en-US" altLang="en-US" sz="3400" dirty="0">
                <a:solidFill>
                  <a:schemeClr val="bg1"/>
                </a:solidFill>
                <a:latin typeface="+mj-lt"/>
              </a:rPr>
              <a:t>Early Syphilis Cases in Females by Race</a:t>
            </a:r>
            <a:br>
              <a:rPr lang="en-US" altLang="en-US" sz="3400" dirty="0">
                <a:solidFill>
                  <a:schemeClr val="bg1"/>
                </a:solidFill>
                <a:latin typeface="+mj-lt"/>
              </a:rPr>
            </a:br>
            <a:r>
              <a:rPr lang="en-US" altLang="en-US" sz="3400" dirty="0">
                <a:solidFill>
                  <a:schemeClr val="bg1"/>
                </a:solidFill>
                <a:latin typeface="+mj-lt"/>
              </a:rPr>
              <a:t>Minnesota, 2019</a:t>
            </a:r>
          </a:p>
        </p:txBody>
      </p:sp>
      <p:pic>
        <p:nvPicPr>
          <p:cNvPr id="5" name="Picture 4" descr="Early Syphilis Cases in Females by Race&#10;Minnesota, 2019">
            <a:extLst>
              <a:ext uri="{FF2B5EF4-FFF2-40B4-BE49-F238E27FC236}">
                <a16:creationId xmlns:a16="http://schemas.microsoft.com/office/drawing/2014/main" id="{66D0635C-2E9A-4448-B0FD-BD356EE7435A}"/>
              </a:ext>
            </a:extLst>
          </p:cNvPr>
          <p:cNvPicPr>
            <a:picLocks noChangeAspect="1"/>
          </p:cNvPicPr>
          <p:nvPr/>
        </p:nvPicPr>
        <p:blipFill>
          <a:blip r:embed="rId3"/>
          <a:stretch>
            <a:fillRect/>
          </a:stretch>
        </p:blipFill>
        <p:spPr>
          <a:xfrm>
            <a:off x="1712840" y="1799997"/>
            <a:ext cx="8766320" cy="4556355"/>
          </a:xfrm>
          <a:prstGeom prst="rect">
            <a:avLst/>
          </a:prstGeom>
        </p:spPr>
      </p:pic>
    </p:spTree>
    <p:extLst>
      <p:ext uri="{BB962C8B-B14F-4D97-AF65-F5344CB8AC3E}">
        <p14:creationId xmlns:p14="http://schemas.microsoft.com/office/powerpoint/2010/main" val="1014229379"/>
      </p:ext>
    </p:extLst>
  </p:cSld>
  <p:clrMapOvr>
    <a:masterClrMapping/>
  </p:clrMapOvr>
  <p:transition advTm="19916"/>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altLang="en-US" dirty="0"/>
              <a:t>Congenital Syphilis Rates among infants</a:t>
            </a:r>
            <a:br>
              <a:rPr lang="en-US" altLang="en-US" dirty="0"/>
            </a:br>
            <a:r>
              <a:rPr lang="en-US" altLang="en-US" dirty="0"/>
              <a:t>Minnesota, 2009-2019</a:t>
            </a:r>
            <a:endParaRPr lang="en-US" dirty="0"/>
          </a:p>
        </p:txBody>
      </p:sp>
      <p:sp>
        <p:nvSpPr>
          <p:cNvPr id="4" name="Date Placeholder 3"/>
          <p:cNvSpPr>
            <a:spLocks noGrp="1"/>
          </p:cNvSpPr>
          <p:nvPr>
            <p:ph type="dt" sz="half" idx="10"/>
          </p:nvPr>
        </p:nvSpPr>
        <p:spPr>
          <a:xfrm>
            <a:off x="10965715" y="6251511"/>
            <a:ext cx="835949" cy="385640"/>
          </a:xfrm>
        </p:spPr>
        <p:txBody>
          <a:bodyPr/>
          <a:lstStyle/>
          <a:p>
            <a:pPr>
              <a:defRPr/>
            </a:pPr>
            <a:endParaRPr lang="en-US" altLang="en-US" dirty="0"/>
          </a:p>
          <a:p>
            <a:pPr>
              <a:defRPr/>
            </a:pPr>
            <a:r>
              <a:rPr lang="en-US" altLang="en-US" dirty="0"/>
              <a:t>    </a:t>
            </a:r>
          </a:p>
          <a:p>
            <a:pPr>
              <a:defRPr/>
            </a:pPr>
            <a:r>
              <a:rPr lang="en-US" altLang="en-US" dirty="0"/>
              <a:t>15</a:t>
            </a:r>
          </a:p>
        </p:txBody>
      </p:sp>
      <p:pic>
        <p:nvPicPr>
          <p:cNvPr id="8" name="Picture 7" descr="Congenital Syphilis Rates among infants&#10;Minnesota, 2009-2019">
            <a:extLst>
              <a:ext uri="{FF2B5EF4-FFF2-40B4-BE49-F238E27FC236}">
                <a16:creationId xmlns:a16="http://schemas.microsoft.com/office/drawing/2014/main" id="{F4E34729-31FE-4460-9774-1B958EB707B0}"/>
              </a:ext>
            </a:extLst>
          </p:cNvPr>
          <p:cNvPicPr>
            <a:picLocks noChangeAspect="1"/>
          </p:cNvPicPr>
          <p:nvPr/>
        </p:nvPicPr>
        <p:blipFill>
          <a:blip r:embed="rId3"/>
          <a:stretch>
            <a:fillRect/>
          </a:stretch>
        </p:blipFill>
        <p:spPr>
          <a:xfrm>
            <a:off x="431737" y="1753719"/>
            <a:ext cx="10691012" cy="4497792"/>
          </a:xfrm>
          <a:prstGeom prst="rect">
            <a:avLst/>
          </a:prstGeom>
        </p:spPr>
      </p:pic>
    </p:spTree>
    <p:extLst>
      <p:ext uri="{BB962C8B-B14F-4D97-AF65-F5344CB8AC3E}">
        <p14:creationId xmlns:p14="http://schemas.microsoft.com/office/powerpoint/2010/main" val="30936211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Chlamydia</a:t>
            </a:r>
          </a:p>
        </p:txBody>
      </p:sp>
      <p:sp>
        <p:nvSpPr>
          <p:cNvPr id="4" name="Text Placeholder 8"/>
          <p:cNvSpPr>
            <a:spLocks noGrp="1"/>
          </p:cNvSpPr>
          <p:nvPr>
            <p:ph type="body" sz="quarter" idx="14"/>
          </p:nvPr>
        </p:nvSpPr>
        <p:spPr>
          <a:xfrm>
            <a:off x="2802468" y="5644884"/>
            <a:ext cx="6587067" cy="903062"/>
          </a:xfrm>
        </p:spPr>
        <p:txBody>
          <a:bodyPr>
            <a:normAutofit/>
          </a:bodyPr>
          <a:lstStyle/>
          <a:p>
            <a:r>
              <a:rPr lang="en-US" sz="1400" dirty="0"/>
              <a:t>Minnesota Department of Health STD Surveillance System</a:t>
            </a:r>
          </a:p>
        </p:txBody>
      </p:sp>
    </p:spTree>
    <p:extLst>
      <p:ext uri="{BB962C8B-B14F-4D97-AF65-F5344CB8AC3E}">
        <p14:creationId xmlns:p14="http://schemas.microsoft.com/office/powerpoint/2010/main" val="17579933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7607" y="329184"/>
            <a:ext cx="10515600" cy="914400"/>
          </a:xfrm>
        </p:spPr>
        <p:txBody>
          <a:bodyPr>
            <a:normAutofit fontScale="90000"/>
          </a:bodyPr>
          <a:lstStyle/>
          <a:p>
            <a:pPr algn="ctr"/>
            <a:r>
              <a:rPr lang="en-US" altLang="en-US" sz="3100" dirty="0"/>
              <a:t>Chlamydia in Minnesota</a:t>
            </a:r>
            <a:br>
              <a:rPr lang="en-US" altLang="en-US" sz="3100" dirty="0"/>
            </a:br>
            <a:r>
              <a:rPr lang="en-US" altLang="en-US" sz="3100" dirty="0"/>
              <a:t>Rate per 100,000 by Year of Diagnosis, 2009-2019</a:t>
            </a:r>
            <a:br>
              <a:rPr lang="en-US" altLang="en-US" dirty="0">
                <a:solidFill>
                  <a:schemeClr val="tx2"/>
                </a:solidFill>
              </a:rPr>
            </a:br>
            <a:endParaRPr lang="en-US" dirty="0"/>
          </a:p>
        </p:txBody>
      </p:sp>
      <p:pic>
        <p:nvPicPr>
          <p:cNvPr id="10" name="Picture 9" descr="Chlamydia in Minnesota&#10;Rate per 100,000 by Year of Diagnosis, 2009-2019&#10;">
            <a:extLst>
              <a:ext uri="{FF2B5EF4-FFF2-40B4-BE49-F238E27FC236}">
                <a16:creationId xmlns:a16="http://schemas.microsoft.com/office/drawing/2014/main" id="{AF1D8B51-1CD4-4A08-B73A-02D6DB44BA03}"/>
              </a:ext>
            </a:extLst>
          </p:cNvPr>
          <p:cNvPicPr>
            <a:picLocks noChangeAspect="1"/>
          </p:cNvPicPr>
          <p:nvPr/>
        </p:nvPicPr>
        <p:blipFill>
          <a:blip r:embed="rId3"/>
          <a:stretch>
            <a:fillRect/>
          </a:stretch>
        </p:blipFill>
        <p:spPr>
          <a:xfrm>
            <a:off x="538792" y="1687036"/>
            <a:ext cx="11114415" cy="4841780"/>
          </a:xfrm>
          <a:prstGeom prst="rect">
            <a:avLst/>
          </a:prstGeom>
        </p:spPr>
      </p:pic>
    </p:spTree>
    <p:extLst>
      <p:ext uri="{BB962C8B-B14F-4D97-AF65-F5344CB8AC3E}">
        <p14:creationId xmlns:p14="http://schemas.microsoft.com/office/powerpoint/2010/main" val="2098149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42335"/>
            <a:ext cx="12192000" cy="1195367"/>
          </a:xfrm>
        </p:spPr>
        <p:txBody>
          <a:bodyPr>
            <a:normAutofit/>
          </a:bodyPr>
          <a:lstStyle/>
          <a:p>
            <a:pPr algn="ctr"/>
            <a:r>
              <a:rPr lang="en-US" sz="3161" dirty="0"/>
              <a:t>2019 Minnesota Chlamydia Rates by County</a:t>
            </a:r>
          </a:p>
        </p:txBody>
      </p:sp>
      <p:sp>
        <p:nvSpPr>
          <p:cNvPr id="2" name="Slide Number Placeholder 1"/>
          <p:cNvSpPr>
            <a:spLocks noGrp="1"/>
          </p:cNvSpPr>
          <p:nvPr>
            <p:ph type="sldNum" sz="quarter" idx="12"/>
          </p:nvPr>
        </p:nvSpPr>
        <p:spPr/>
        <p:txBody>
          <a:bodyPr/>
          <a:lstStyle/>
          <a:p>
            <a:fld id="{C77968C3-7B7E-411D-B105-08F43D0B3F8A}" type="slidenum">
              <a:rPr lang="en-US" smtClean="0"/>
              <a:t>18</a:t>
            </a:fld>
            <a:endParaRPr lang="en-US"/>
          </a:p>
        </p:txBody>
      </p:sp>
      <p:pic>
        <p:nvPicPr>
          <p:cNvPr id="5" name="Picture 4" descr="2019 MN Chlamydia Rates by County graphic of MN">
            <a:extLst>
              <a:ext uri="{FF2B5EF4-FFF2-40B4-BE49-F238E27FC236}">
                <a16:creationId xmlns:a16="http://schemas.microsoft.com/office/drawing/2014/main" id="{89FD4B01-A54E-4210-B4B0-0E314584164F}"/>
              </a:ext>
            </a:extLst>
          </p:cNvPr>
          <p:cNvPicPr>
            <a:picLocks noChangeAspect="1"/>
          </p:cNvPicPr>
          <p:nvPr/>
        </p:nvPicPr>
        <p:blipFill>
          <a:blip r:embed="rId3"/>
          <a:stretch>
            <a:fillRect/>
          </a:stretch>
        </p:blipFill>
        <p:spPr>
          <a:xfrm>
            <a:off x="860491" y="1743656"/>
            <a:ext cx="10331593" cy="4785159"/>
          </a:xfrm>
          <a:prstGeom prst="rect">
            <a:avLst/>
          </a:prstGeom>
        </p:spPr>
      </p:pic>
    </p:spTree>
    <p:extLst>
      <p:ext uri="{BB962C8B-B14F-4D97-AF65-F5344CB8AC3E}">
        <p14:creationId xmlns:p14="http://schemas.microsoft.com/office/powerpoint/2010/main" val="27292317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altLang="en-US" dirty="0"/>
              <a:t>Age-Specific Chlamydia Rates by Gender</a:t>
            </a:r>
            <a:br>
              <a:rPr lang="en-US" altLang="en-US" dirty="0"/>
            </a:br>
            <a:r>
              <a:rPr lang="en-US" altLang="en-US" dirty="0"/>
              <a:t>  Minnesota, 2019</a:t>
            </a:r>
            <a:endParaRPr lang="en-US" dirty="0"/>
          </a:p>
        </p:txBody>
      </p:sp>
      <p:pic>
        <p:nvPicPr>
          <p:cNvPr id="7" name="Picture 6" descr="Age-Specific Chlamydia Rates by Gender&#10;  Minnesota, 2019">
            <a:extLst>
              <a:ext uri="{FF2B5EF4-FFF2-40B4-BE49-F238E27FC236}">
                <a16:creationId xmlns:a16="http://schemas.microsoft.com/office/drawing/2014/main" id="{7FD6EE38-49F0-44DE-B340-F60D46B4C67D}"/>
              </a:ext>
            </a:extLst>
          </p:cNvPr>
          <p:cNvPicPr>
            <a:picLocks noChangeAspect="1"/>
          </p:cNvPicPr>
          <p:nvPr/>
        </p:nvPicPr>
        <p:blipFill>
          <a:blip r:embed="rId3"/>
          <a:stretch>
            <a:fillRect/>
          </a:stretch>
        </p:blipFill>
        <p:spPr>
          <a:xfrm>
            <a:off x="1207008" y="1534263"/>
            <a:ext cx="9436608" cy="5099581"/>
          </a:xfrm>
          <a:prstGeom prst="rect">
            <a:avLst/>
          </a:prstGeom>
        </p:spPr>
      </p:pic>
    </p:spTree>
    <p:extLst>
      <p:ext uri="{BB962C8B-B14F-4D97-AF65-F5344CB8AC3E}">
        <p14:creationId xmlns:p14="http://schemas.microsoft.com/office/powerpoint/2010/main" val="35327621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r>
              <a:rPr lang="en-US" altLang="en-US" sz="2800" dirty="0"/>
              <a:t>STDs in Minnesota</a:t>
            </a:r>
            <a:br>
              <a:rPr lang="en-US" altLang="en-US" sz="2800" dirty="0"/>
            </a:br>
            <a:r>
              <a:rPr lang="en-US" altLang="en-US" sz="2800" dirty="0"/>
              <a:t>Rate per 100,000 by Year of Diagnosis, 2009-2019</a:t>
            </a:r>
            <a:endParaRPr lang="en-US" dirty="0"/>
          </a:p>
        </p:txBody>
      </p:sp>
      <p:pic>
        <p:nvPicPr>
          <p:cNvPr id="6" name="Picture 5" descr="STDs in Minnesota&#10;Rate per 100,000 by Year of Diagnosis, 2009-2019">
            <a:extLst>
              <a:ext uri="{FF2B5EF4-FFF2-40B4-BE49-F238E27FC236}">
                <a16:creationId xmlns:a16="http://schemas.microsoft.com/office/drawing/2014/main" id="{C6064B0D-B5C0-4B0A-BB42-AC1F61B86B5D}"/>
              </a:ext>
            </a:extLst>
          </p:cNvPr>
          <p:cNvPicPr>
            <a:picLocks noChangeAspect="1"/>
          </p:cNvPicPr>
          <p:nvPr/>
        </p:nvPicPr>
        <p:blipFill>
          <a:blip r:embed="rId3"/>
          <a:stretch>
            <a:fillRect/>
          </a:stretch>
        </p:blipFill>
        <p:spPr>
          <a:xfrm>
            <a:off x="838200" y="1824455"/>
            <a:ext cx="10065111" cy="4549049"/>
          </a:xfrm>
          <a:prstGeom prst="rect">
            <a:avLst/>
          </a:prstGeom>
        </p:spPr>
      </p:pic>
    </p:spTree>
    <p:extLst>
      <p:ext uri="{BB962C8B-B14F-4D97-AF65-F5344CB8AC3E}">
        <p14:creationId xmlns:p14="http://schemas.microsoft.com/office/powerpoint/2010/main" val="815491356"/>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r>
              <a:rPr lang="en-US" altLang="en-US" sz="2800" dirty="0"/>
              <a:t>Chlamydia Rates by Race/Ethnicity </a:t>
            </a:r>
            <a:br>
              <a:rPr lang="en-US" altLang="en-US" sz="2800" dirty="0"/>
            </a:br>
            <a:r>
              <a:rPr lang="en-US" altLang="en-US" sz="2800" dirty="0"/>
              <a:t>Minnesota, 2009-2019</a:t>
            </a:r>
            <a:endParaRPr lang="en-US" dirty="0"/>
          </a:p>
        </p:txBody>
      </p:sp>
      <p:pic>
        <p:nvPicPr>
          <p:cNvPr id="8" name="Picture 7" descr="Chlamydia Rates by Race/Ethnicity &#10;Minnesota, 2009-2019">
            <a:extLst>
              <a:ext uri="{FF2B5EF4-FFF2-40B4-BE49-F238E27FC236}">
                <a16:creationId xmlns:a16="http://schemas.microsoft.com/office/drawing/2014/main" id="{038AA24E-164F-4881-B038-A5169D00F556}"/>
              </a:ext>
            </a:extLst>
          </p:cNvPr>
          <p:cNvPicPr>
            <a:picLocks noChangeAspect="1"/>
          </p:cNvPicPr>
          <p:nvPr/>
        </p:nvPicPr>
        <p:blipFill>
          <a:blip r:embed="rId3"/>
          <a:stretch>
            <a:fillRect/>
          </a:stretch>
        </p:blipFill>
        <p:spPr>
          <a:xfrm>
            <a:off x="517649" y="1601298"/>
            <a:ext cx="11131807" cy="5116572"/>
          </a:xfrm>
          <a:prstGeom prst="rect">
            <a:avLst/>
          </a:prstGeom>
        </p:spPr>
      </p:pic>
    </p:spTree>
    <p:extLst>
      <p:ext uri="{BB962C8B-B14F-4D97-AF65-F5344CB8AC3E}">
        <p14:creationId xmlns:p14="http://schemas.microsoft.com/office/powerpoint/2010/main" val="110492262"/>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Gonorrhea</a:t>
            </a:r>
          </a:p>
        </p:txBody>
      </p:sp>
      <p:sp>
        <p:nvSpPr>
          <p:cNvPr id="4" name="Text Placeholder 8"/>
          <p:cNvSpPr>
            <a:spLocks noGrp="1"/>
          </p:cNvSpPr>
          <p:nvPr>
            <p:ph type="body" sz="quarter" idx="14"/>
          </p:nvPr>
        </p:nvSpPr>
        <p:spPr>
          <a:xfrm>
            <a:off x="2802468" y="5644884"/>
            <a:ext cx="6587067" cy="903062"/>
          </a:xfrm>
        </p:spPr>
        <p:txBody>
          <a:bodyPr>
            <a:normAutofit/>
          </a:bodyPr>
          <a:lstStyle/>
          <a:p>
            <a:r>
              <a:rPr lang="en-US" sz="1400" dirty="0"/>
              <a:t>Minnesota Department of Health STD Surveillance System</a:t>
            </a:r>
          </a:p>
        </p:txBody>
      </p:sp>
    </p:spTree>
    <p:extLst>
      <p:ext uri="{BB962C8B-B14F-4D97-AF65-F5344CB8AC3E}">
        <p14:creationId xmlns:p14="http://schemas.microsoft.com/office/powerpoint/2010/main" val="37551617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1630"/>
            <a:ext cx="10515600" cy="840889"/>
          </a:xfrm>
        </p:spPr>
        <p:txBody>
          <a:bodyPr>
            <a:normAutofit fontScale="90000"/>
          </a:bodyPr>
          <a:lstStyle/>
          <a:p>
            <a:pPr algn="ctr"/>
            <a:r>
              <a:rPr lang="en-US" altLang="en-US" sz="4800" dirty="0"/>
              <a:t>Gonorrhea in Minnesota</a:t>
            </a:r>
            <a:br>
              <a:rPr lang="en-US" altLang="en-US" sz="4800" dirty="0"/>
            </a:br>
            <a:r>
              <a:rPr lang="en-US" altLang="en-US" dirty="0"/>
              <a:t>Rate per 100,000 by Year of Diagnosis, 2009-2019</a:t>
            </a:r>
            <a:br>
              <a:rPr lang="en-US" altLang="en-US" baseline="30000" dirty="0">
                <a:solidFill>
                  <a:schemeClr val="tx2"/>
                </a:solidFill>
              </a:rPr>
            </a:br>
            <a:endParaRPr lang="en-US" dirty="0"/>
          </a:p>
        </p:txBody>
      </p:sp>
      <p:pic>
        <p:nvPicPr>
          <p:cNvPr id="10" name="Picture 9" descr="Gonorrhea in Minnesota&#10;Rate per 100,000 by Year of Diagnosis, 2009-2019&#10;">
            <a:extLst>
              <a:ext uri="{FF2B5EF4-FFF2-40B4-BE49-F238E27FC236}">
                <a16:creationId xmlns:a16="http://schemas.microsoft.com/office/drawing/2014/main" id="{0F07A19B-AC41-4D9E-8C9D-95460460F7F8}"/>
              </a:ext>
            </a:extLst>
          </p:cNvPr>
          <p:cNvPicPr>
            <a:picLocks noChangeAspect="1"/>
          </p:cNvPicPr>
          <p:nvPr/>
        </p:nvPicPr>
        <p:blipFill>
          <a:blip r:embed="rId3"/>
          <a:stretch>
            <a:fillRect/>
          </a:stretch>
        </p:blipFill>
        <p:spPr>
          <a:xfrm>
            <a:off x="559928" y="1818285"/>
            <a:ext cx="10573774" cy="4600803"/>
          </a:xfrm>
          <a:prstGeom prst="rect">
            <a:avLst/>
          </a:prstGeom>
        </p:spPr>
      </p:pic>
    </p:spTree>
    <p:extLst>
      <p:ext uri="{BB962C8B-B14F-4D97-AF65-F5344CB8AC3E}">
        <p14:creationId xmlns:p14="http://schemas.microsoft.com/office/powerpoint/2010/main" val="36669104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42335"/>
            <a:ext cx="12192000" cy="1195367"/>
          </a:xfrm>
        </p:spPr>
        <p:txBody>
          <a:bodyPr>
            <a:normAutofit/>
          </a:bodyPr>
          <a:lstStyle/>
          <a:p>
            <a:pPr algn="ctr"/>
            <a:r>
              <a:rPr lang="en-US" sz="3161" dirty="0"/>
              <a:t>2019 Minnesota Gonorrhea Rates by County</a:t>
            </a:r>
          </a:p>
        </p:txBody>
      </p:sp>
      <p:sp>
        <p:nvSpPr>
          <p:cNvPr id="2" name="Slide Number Placeholder 1"/>
          <p:cNvSpPr>
            <a:spLocks noGrp="1"/>
          </p:cNvSpPr>
          <p:nvPr>
            <p:ph type="sldNum" sz="quarter" idx="12"/>
          </p:nvPr>
        </p:nvSpPr>
        <p:spPr/>
        <p:txBody>
          <a:bodyPr/>
          <a:lstStyle/>
          <a:p>
            <a:fld id="{C77968C3-7B7E-411D-B105-08F43D0B3F8A}" type="slidenum">
              <a:rPr lang="en-US" smtClean="0"/>
              <a:t>23</a:t>
            </a:fld>
            <a:endParaRPr lang="en-US"/>
          </a:p>
        </p:txBody>
      </p:sp>
      <p:pic>
        <p:nvPicPr>
          <p:cNvPr id="5" name="Picture 4" descr="2019 Minnesota Gonorrhea Rates by County">
            <a:extLst>
              <a:ext uri="{FF2B5EF4-FFF2-40B4-BE49-F238E27FC236}">
                <a16:creationId xmlns:a16="http://schemas.microsoft.com/office/drawing/2014/main" id="{C9A27526-D03E-4D8F-83E6-64F1364CED11}"/>
              </a:ext>
            </a:extLst>
          </p:cNvPr>
          <p:cNvPicPr>
            <a:picLocks noChangeAspect="1"/>
          </p:cNvPicPr>
          <p:nvPr/>
        </p:nvPicPr>
        <p:blipFill>
          <a:blip r:embed="rId3"/>
          <a:stretch>
            <a:fillRect/>
          </a:stretch>
        </p:blipFill>
        <p:spPr>
          <a:xfrm>
            <a:off x="456142" y="1742838"/>
            <a:ext cx="10315490" cy="4995463"/>
          </a:xfrm>
          <a:prstGeom prst="rect">
            <a:avLst/>
          </a:prstGeom>
        </p:spPr>
      </p:pic>
    </p:spTree>
    <p:extLst>
      <p:ext uri="{BB962C8B-B14F-4D97-AF65-F5344CB8AC3E}">
        <p14:creationId xmlns:p14="http://schemas.microsoft.com/office/powerpoint/2010/main" val="15601750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2"/>
          <p:cNvSpPr>
            <a:spLocks noGrp="1" noChangeArrowheads="1"/>
          </p:cNvSpPr>
          <p:nvPr>
            <p:ph type="title"/>
          </p:nvPr>
        </p:nvSpPr>
        <p:spPr/>
        <p:txBody>
          <a:bodyPr>
            <a:normAutofit fontScale="90000"/>
          </a:bodyPr>
          <a:lstStyle/>
          <a:p>
            <a:pPr algn="ctr" eaLnBrk="1" hangingPunct="1"/>
            <a:r>
              <a:rPr lang="en-US" altLang="en-US" sz="3600" dirty="0"/>
              <a:t>Age-Specific Gonorrhea Rates by Gender Minnesota, 2019 </a:t>
            </a:r>
          </a:p>
        </p:txBody>
      </p:sp>
      <p:sp>
        <p:nvSpPr>
          <p:cNvPr id="6" name="Date Placeholder 3"/>
          <p:cNvSpPr>
            <a:spLocks noGrp="1"/>
          </p:cNvSpPr>
          <p:nvPr>
            <p:ph type="dt" sz="half" idx="10"/>
          </p:nvPr>
        </p:nvSpPr>
        <p:spPr>
          <a:xfrm>
            <a:off x="11300223" y="6273484"/>
            <a:ext cx="580052" cy="413983"/>
          </a:xfrm>
        </p:spPr>
        <p:txBody>
          <a:bodyPr/>
          <a:lstStyle/>
          <a:p>
            <a:pPr>
              <a:defRPr/>
            </a:pPr>
            <a:endParaRPr lang="en-US" altLang="en-US" dirty="0"/>
          </a:p>
          <a:p>
            <a:pPr>
              <a:defRPr/>
            </a:pPr>
            <a:r>
              <a:rPr lang="en-US" altLang="en-US" dirty="0"/>
              <a:t>24</a:t>
            </a:r>
          </a:p>
        </p:txBody>
      </p:sp>
      <p:pic>
        <p:nvPicPr>
          <p:cNvPr id="7" name="Picture 6" descr="Age-Specific Gonorrhea Rates by Gender Minnesota, 2019 ">
            <a:extLst>
              <a:ext uri="{FF2B5EF4-FFF2-40B4-BE49-F238E27FC236}">
                <a16:creationId xmlns:a16="http://schemas.microsoft.com/office/drawing/2014/main" id="{86969D3D-9562-4381-BD3A-C2367DA99441}"/>
              </a:ext>
            </a:extLst>
          </p:cNvPr>
          <p:cNvPicPr>
            <a:picLocks noChangeAspect="1"/>
          </p:cNvPicPr>
          <p:nvPr/>
        </p:nvPicPr>
        <p:blipFill>
          <a:blip r:embed="rId3"/>
          <a:stretch>
            <a:fillRect/>
          </a:stretch>
        </p:blipFill>
        <p:spPr>
          <a:xfrm>
            <a:off x="710055" y="1880971"/>
            <a:ext cx="10515600" cy="4461580"/>
          </a:xfrm>
          <a:prstGeom prst="rect">
            <a:avLst/>
          </a:prstGeom>
        </p:spPr>
      </p:pic>
    </p:spTree>
    <p:extLst>
      <p:ext uri="{BB962C8B-B14F-4D97-AF65-F5344CB8AC3E}">
        <p14:creationId xmlns:p14="http://schemas.microsoft.com/office/powerpoint/2010/main" val="27180852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027"/>
          <p:cNvSpPr>
            <a:spLocks noGrp="1" noChangeArrowheads="1"/>
          </p:cNvSpPr>
          <p:nvPr>
            <p:ph type="title"/>
          </p:nvPr>
        </p:nvSpPr>
        <p:spPr bwMode="auto">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ormAutofit fontScale="90000"/>
          </a:bodyPr>
          <a:lstStyle>
            <a:lvl1pPr eaLnBrk="0" hangingPunct="0">
              <a:lnSpc>
                <a:spcPct val="85000"/>
              </a:lnSpc>
              <a:spcAft>
                <a:spcPct val="25000"/>
              </a:spcAft>
              <a:buClr>
                <a:schemeClr val="tx1"/>
              </a:buClr>
              <a:buSzPct val="70000"/>
              <a:buFont typeface="Wingdings" pitchFamily="2" charset="2"/>
              <a:buChar char="l"/>
              <a:defRPr sz="2800">
                <a:solidFill>
                  <a:schemeClr val="tx1"/>
                </a:solidFill>
                <a:latin typeface="Arial Narrow" pitchFamily="34" charset="0"/>
              </a:defRPr>
            </a:lvl1pPr>
            <a:lvl2pPr marL="742950" indent="-285750" eaLnBrk="0" hangingPunct="0">
              <a:lnSpc>
                <a:spcPct val="85000"/>
              </a:lnSpc>
              <a:spcAft>
                <a:spcPct val="25000"/>
              </a:spcAft>
              <a:buClr>
                <a:srgbClr val="0066FF"/>
              </a:buClr>
              <a:buSzPct val="60000"/>
              <a:buFont typeface="Wingdings" pitchFamily="2" charset="2"/>
              <a:buChar char="u"/>
              <a:defRPr sz="2800">
                <a:solidFill>
                  <a:schemeClr val="tx1"/>
                </a:solidFill>
                <a:latin typeface="Arial Narrow" pitchFamily="34" charset="0"/>
              </a:defRPr>
            </a:lvl2pPr>
            <a:lvl3pPr marL="1143000" indent="-228600" eaLnBrk="0" hangingPunct="0">
              <a:lnSpc>
                <a:spcPct val="85000"/>
              </a:lnSpc>
              <a:spcAft>
                <a:spcPct val="25000"/>
              </a:spcAft>
              <a:buClr>
                <a:schemeClr val="tx1"/>
              </a:buClr>
              <a:buSzPct val="35000"/>
              <a:buFont typeface="Wingdings" pitchFamily="2" charset="2"/>
              <a:buChar char="u"/>
              <a:defRPr sz="2800">
                <a:solidFill>
                  <a:schemeClr val="tx1"/>
                </a:solidFill>
                <a:latin typeface="Arial Narrow" pitchFamily="34" charset="0"/>
              </a:defRPr>
            </a:lvl3pPr>
            <a:lvl4pPr marL="1600200" indent="-228600" eaLnBrk="0" hangingPunct="0">
              <a:spcBef>
                <a:spcPct val="20000"/>
              </a:spcBef>
              <a:buClr>
                <a:schemeClr val="tx1"/>
              </a:buClr>
              <a:buSzPct val="100000"/>
              <a:defRPr sz="3200">
                <a:solidFill>
                  <a:schemeClr val="tx1"/>
                </a:solidFill>
                <a:latin typeface="Arial Narrow" pitchFamily="34" charset="0"/>
              </a:defRPr>
            </a:lvl4pPr>
            <a:lvl5pPr marL="2057400" indent="-228600" eaLnBrk="0" hangingPunct="0">
              <a:spcBef>
                <a:spcPct val="20000"/>
              </a:spcBef>
              <a:buClr>
                <a:schemeClr val="tx1"/>
              </a:buClr>
              <a:buSzPct val="100000"/>
              <a:buChar char="–"/>
              <a:defRPr sz="3200">
                <a:solidFill>
                  <a:schemeClr val="tx1"/>
                </a:solidFill>
                <a:latin typeface="Arial Narrow" pitchFamily="34"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Arial Narrow" pitchFamily="34"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Arial Narrow" pitchFamily="34"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Arial Narrow" pitchFamily="34"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Arial Narrow" pitchFamily="34" charset="0"/>
              </a:defRPr>
            </a:lvl9pPr>
          </a:lstStyle>
          <a:p>
            <a:pPr algn="ctr" eaLnBrk="1" hangingPunct="1">
              <a:spcAft>
                <a:spcPct val="0"/>
              </a:spcAft>
              <a:buClrTx/>
              <a:buSzTx/>
              <a:buFontTx/>
              <a:buNone/>
            </a:pPr>
            <a:r>
              <a:rPr lang="en-US" altLang="en-US" sz="3600" dirty="0">
                <a:solidFill>
                  <a:schemeClr val="bg1"/>
                </a:solidFill>
                <a:latin typeface="+mj-lt"/>
              </a:rPr>
              <a:t>Gonorrhea Rates by Race/Ethnicity </a:t>
            </a:r>
            <a:br>
              <a:rPr lang="en-US" altLang="en-US" sz="3600" dirty="0">
                <a:solidFill>
                  <a:schemeClr val="bg1"/>
                </a:solidFill>
                <a:latin typeface="+mj-lt"/>
              </a:rPr>
            </a:br>
            <a:r>
              <a:rPr lang="en-US" altLang="en-US" sz="3600" dirty="0">
                <a:solidFill>
                  <a:schemeClr val="bg1"/>
                </a:solidFill>
                <a:latin typeface="+mj-lt"/>
              </a:rPr>
              <a:t>Minnesota, 2009-2019</a:t>
            </a:r>
            <a:endParaRPr lang="en-US" altLang="en-US" sz="3600" baseline="30000" dirty="0">
              <a:solidFill>
                <a:schemeClr val="bg1"/>
              </a:solidFill>
              <a:latin typeface="+mj-lt"/>
            </a:endParaRPr>
          </a:p>
        </p:txBody>
      </p:sp>
      <p:pic>
        <p:nvPicPr>
          <p:cNvPr id="4" name="Picture 3" descr="Gonorrhea Rates by Race/Ethnicity &#10;Minnesota, 2009-2019">
            <a:extLst>
              <a:ext uri="{FF2B5EF4-FFF2-40B4-BE49-F238E27FC236}">
                <a16:creationId xmlns:a16="http://schemas.microsoft.com/office/drawing/2014/main" id="{BD131E0E-2931-4E59-80D1-D3F256D043E7}"/>
              </a:ext>
            </a:extLst>
          </p:cNvPr>
          <p:cNvPicPr>
            <a:picLocks noChangeAspect="1"/>
          </p:cNvPicPr>
          <p:nvPr/>
        </p:nvPicPr>
        <p:blipFill>
          <a:blip r:embed="rId3"/>
          <a:stretch>
            <a:fillRect/>
          </a:stretch>
        </p:blipFill>
        <p:spPr>
          <a:xfrm>
            <a:off x="1490498" y="1618486"/>
            <a:ext cx="8842222" cy="4892042"/>
          </a:xfrm>
          <a:prstGeom prst="rect">
            <a:avLst/>
          </a:prstGeom>
        </p:spPr>
      </p:pic>
    </p:spTree>
    <p:extLst>
      <p:ext uri="{BB962C8B-B14F-4D97-AF65-F5344CB8AC3E}">
        <p14:creationId xmlns:p14="http://schemas.microsoft.com/office/powerpoint/2010/main" val="133638092"/>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dirty="0"/>
              <a:t>Gonorrhea is a notifiable condition in MN</a:t>
            </a:r>
          </a:p>
        </p:txBody>
      </p:sp>
      <p:sp>
        <p:nvSpPr>
          <p:cNvPr id="3" name="Content Placeholder 2"/>
          <p:cNvSpPr>
            <a:spLocks noGrp="1"/>
          </p:cNvSpPr>
          <p:nvPr>
            <p:ph idx="1"/>
          </p:nvPr>
        </p:nvSpPr>
        <p:spPr>
          <a:xfrm>
            <a:off x="838200" y="1825624"/>
            <a:ext cx="10515600" cy="4712961"/>
          </a:xfrm>
        </p:spPr>
        <p:txBody>
          <a:bodyPr>
            <a:normAutofit lnSpcReduction="10000"/>
          </a:bodyPr>
          <a:lstStyle/>
          <a:p>
            <a:r>
              <a:rPr lang="en-US" sz="3200" dirty="0"/>
              <a:t>Please remember to notify all patients after any STD diagnosis that their name and information is required by law to be reported to the Minnesota Department of Health.</a:t>
            </a:r>
          </a:p>
          <a:p>
            <a:r>
              <a:rPr lang="en-US" sz="3200" dirty="0"/>
              <a:t>Please ensure all STD case and lab reports are submitted to the MDH with proper contact information, including telephone number.</a:t>
            </a:r>
          </a:p>
          <a:p>
            <a:r>
              <a:rPr lang="en-US" sz="3200" dirty="0"/>
              <a:t>Please inform your patients, after a STD diagnosis, that they have a chance of being contacted by the MDH for additional follow up.</a:t>
            </a:r>
          </a:p>
          <a:p>
            <a:pPr marL="0" indent="0">
              <a:buNone/>
            </a:pPr>
            <a:endParaRPr lang="en-US" dirty="0"/>
          </a:p>
        </p:txBody>
      </p:sp>
    </p:spTree>
    <p:extLst>
      <p:ext uri="{BB962C8B-B14F-4D97-AF65-F5344CB8AC3E}">
        <p14:creationId xmlns:p14="http://schemas.microsoft.com/office/powerpoint/2010/main" val="5670496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Rectangle 2"/>
          <p:cNvSpPr>
            <a:spLocks noGrp="1" noChangeArrowheads="1"/>
          </p:cNvSpPr>
          <p:nvPr>
            <p:ph type="title"/>
          </p:nvPr>
        </p:nvSpPr>
        <p:spPr>
          <a:xfrm>
            <a:off x="1112520" y="136523"/>
            <a:ext cx="10515600" cy="914400"/>
          </a:xfrm>
        </p:spPr>
        <p:txBody>
          <a:bodyPr>
            <a:normAutofit/>
          </a:bodyPr>
          <a:lstStyle/>
          <a:p>
            <a:pPr algn="ctr" eaLnBrk="1" hangingPunct="1"/>
            <a:r>
              <a:rPr lang="en-US" altLang="en-US" sz="3600" dirty="0"/>
              <a:t>Summary of STD Trends in Minnesota</a:t>
            </a:r>
          </a:p>
        </p:txBody>
      </p:sp>
      <p:sp>
        <p:nvSpPr>
          <p:cNvPr id="62468" name="Rectangle 3"/>
          <p:cNvSpPr>
            <a:spLocks noGrp="1" noChangeArrowheads="1"/>
          </p:cNvSpPr>
          <p:nvPr>
            <p:ph idx="1"/>
          </p:nvPr>
        </p:nvSpPr>
        <p:spPr>
          <a:xfrm>
            <a:off x="1994647" y="1463676"/>
            <a:ext cx="8458200" cy="5257800"/>
          </a:xfrm>
          <a:prstGeom prst="rect">
            <a:avLst/>
          </a:prstGeom>
        </p:spPr>
        <p:txBody>
          <a:bodyPr>
            <a:normAutofit/>
          </a:bodyPr>
          <a:lstStyle/>
          <a:p>
            <a:pPr>
              <a:lnSpc>
                <a:spcPct val="70000"/>
              </a:lnSpc>
            </a:pPr>
            <a:r>
              <a:rPr lang="en-US" altLang="en-US" sz="2000" dirty="0"/>
              <a:t>From 2009-2019, the chlamydia rate increased by 70%. The rate of gonorrhea increased by 245%. The rates of primary and secondary syphilis have increased 32% compared to 2018.</a:t>
            </a:r>
            <a:endParaRPr lang="en-US" altLang="en-US" sz="1200" dirty="0"/>
          </a:p>
          <a:p>
            <a:pPr>
              <a:lnSpc>
                <a:spcPct val="70000"/>
              </a:lnSpc>
              <a:buNone/>
            </a:pPr>
            <a:endParaRPr lang="en-US" altLang="en-US" sz="1000" dirty="0"/>
          </a:p>
          <a:p>
            <a:pPr>
              <a:lnSpc>
                <a:spcPct val="70000"/>
              </a:lnSpc>
            </a:pPr>
            <a:r>
              <a:rPr lang="en-US" altLang="en-US" sz="2000" dirty="0"/>
              <a:t>Minnesota has seen a resurgence of syphilis over the past decade, with men who have sex with men and those co-infected with HIV being especially impacted. However, the number of females is at the record high for the last decade.</a:t>
            </a:r>
          </a:p>
          <a:p>
            <a:pPr>
              <a:lnSpc>
                <a:spcPct val="70000"/>
              </a:lnSpc>
            </a:pPr>
            <a:endParaRPr lang="en-US" altLang="en-US" sz="1000" dirty="0"/>
          </a:p>
          <a:p>
            <a:pPr>
              <a:lnSpc>
                <a:spcPct val="70000"/>
              </a:lnSpc>
            </a:pPr>
            <a:r>
              <a:rPr lang="en-US" altLang="en-US" sz="2000" dirty="0"/>
              <a:t>Persons of color continue to be disproportionately affected by STDs.</a:t>
            </a:r>
            <a:endParaRPr lang="en-US" altLang="en-US" sz="1200" dirty="0"/>
          </a:p>
          <a:p>
            <a:pPr>
              <a:lnSpc>
                <a:spcPct val="70000"/>
              </a:lnSpc>
              <a:buNone/>
            </a:pPr>
            <a:endParaRPr lang="en-US" altLang="en-US" sz="1000" dirty="0"/>
          </a:p>
          <a:p>
            <a:pPr>
              <a:lnSpc>
                <a:spcPct val="70000"/>
              </a:lnSpc>
            </a:pPr>
            <a:r>
              <a:rPr lang="en-US" altLang="en-US" sz="2000" dirty="0"/>
              <a:t>STD rates are generally highest in the metro. However, chlamydia continues to be reported from every county in 2019.</a:t>
            </a:r>
          </a:p>
          <a:p>
            <a:pPr marL="0" indent="0">
              <a:lnSpc>
                <a:spcPct val="70000"/>
              </a:lnSpc>
              <a:buNone/>
            </a:pPr>
            <a:endParaRPr lang="en-US" altLang="en-US" sz="1000" dirty="0"/>
          </a:p>
          <a:p>
            <a:pPr>
              <a:lnSpc>
                <a:spcPct val="70000"/>
              </a:lnSpc>
            </a:pPr>
            <a:r>
              <a:rPr lang="en-US" altLang="en-US" sz="2000" dirty="0"/>
              <a:t>Between 2018 and 2019, early syphilis cases increased by 30%.  Men who have sex with men comprised 76% of all male cases in 2019; cases among women are continuing to rise.</a:t>
            </a:r>
          </a:p>
          <a:p>
            <a:pPr eaLnBrk="1" hangingPunct="1">
              <a:lnSpc>
                <a:spcPct val="70000"/>
              </a:lnSpc>
            </a:pPr>
            <a:endParaRPr lang="en-US" altLang="en-US" sz="2000" dirty="0"/>
          </a:p>
        </p:txBody>
      </p:sp>
      <p:sp>
        <p:nvSpPr>
          <p:cNvPr id="4" name="Date Placeholder 3"/>
          <p:cNvSpPr>
            <a:spLocks noGrp="1"/>
          </p:cNvSpPr>
          <p:nvPr>
            <p:ph type="dt" sz="half" idx="10"/>
          </p:nvPr>
        </p:nvSpPr>
        <p:spPr>
          <a:xfrm>
            <a:off x="11475090" y="6344817"/>
            <a:ext cx="524068" cy="376660"/>
          </a:xfrm>
        </p:spPr>
        <p:txBody>
          <a:bodyPr/>
          <a:lstStyle/>
          <a:p>
            <a:pPr>
              <a:defRPr/>
            </a:pPr>
            <a:endParaRPr lang="en-US" altLang="en-US" dirty="0"/>
          </a:p>
          <a:p>
            <a:pPr>
              <a:defRPr/>
            </a:pPr>
            <a:r>
              <a:rPr lang="en-US" altLang="en-US" dirty="0"/>
              <a:t>27</a:t>
            </a:r>
          </a:p>
        </p:txBody>
      </p:sp>
    </p:spTree>
    <p:extLst>
      <p:ext uri="{BB962C8B-B14F-4D97-AF65-F5344CB8AC3E}">
        <p14:creationId xmlns:p14="http://schemas.microsoft.com/office/powerpoint/2010/main" val="22329542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p:txBody>
          <a:bodyPr>
            <a:normAutofit fontScale="90000"/>
          </a:bodyPr>
          <a:lstStyle/>
          <a:p>
            <a:pPr algn="ctr"/>
            <a:r>
              <a:rPr lang="en-US" altLang="en-US" sz="4400" dirty="0"/>
              <a:t>Future Updates to STD Reporting and Current Follow-Up</a:t>
            </a:r>
          </a:p>
        </p:txBody>
      </p:sp>
      <p:sp>
        <p:nvSpPr>
          <p:cNvPr id="63491" name="Content Placeholder 2"/>
          <p:cNvSpPr>
            <a:spLocks noGrp="1"/>
          </p:cNvSpPr>
          <p:nvPr>
            <p:ph idx="1"/>
          </p:nvPr>
        </p:nvSpPr>
        <p:spPr>
          <a:xfrm>
            <a:off x="1809750" y="1738313"/>
            <a:ext cx="8229600" cy="4800600"/>
          </a:xfrm>
          <a:prstGeom prst="rect">
            <a:avLst/>
          </a:prstGeom>
        </p:spPr>
        <p:txBody>
          <a:bodyPr>
            <a:normAutofit fontScale="92500" lnSpcReduction="10000"/>
          </a:bodyPr>
          <a:lstStyle/>
          <a:p>
            <a:pPr>
              <a:defRPr/>
            </a:pPr>
            <a:r>
              <a:rPr lang="en-US" sz="2400" dirty="0"/>
              <a:t>The case report form (available online) can be filled out and mailed or faxed into MDH</a:t>
            </a:r>
          </a:p>
          <a:p>
            <a:pPr>
              <a:defRPr/>
            </a:pPr>
            <a:r>
              <a:rPr lang="en-US" sz="2400" dirty="0"/>
              <a:t>All cases co-infected with Early Syphilis will continue to be assigned to MDH Partner Services for follow-up</a:t>
            </a:r>
          </a:p>
          <a:p>
            <a:pPr>
              <a:defRPr/>
            </a:pPr>
            <a:r>
              <a:rPr lang="en-US" sz="2400" dirty="0"/>
              <a:t>All STD cases continue to have the potential for being contacted by MDH for additional follow-up</a:t>
            </a:r>
          </a:p>
          <a:p>
            <a:pPr>
              <a:defRPr/>
            </a:pPr>
            <a:r>
              <a:rPr lang="en-US" sz="2400" dirty="0"/>
              <a:t>Statewide STD outbreak surveillance continues to be conducted on a monthly basis.</a:t>
            </a:r>
          </a:p>
          <a:p>
            <a:pPr>
              <a:defRPr/>
            </a:pPr>
            <a:r>
              <a:rPr lang="en-US" sz="2400" dirty="0"/>
              <a:t>Starting in 2020, the STD outbreak detection methodology is being updated. The new response plan improves our abilities to identify and respond to impacted communities in more real time. </a:t>
            </a:r>
            <a:r>
              <a:rPr lang="en-US" sz="1800" i="1" dirty="0"/>
              <a:t>Look for supportive documentation to be posted on our website </a:t>
            </a:r>
            <a:r>
              <a:rPr lang="en-US" sz="1800" i="1"/>
              <a:t>in Fall </a:t>
            </a:r>
            <a:r>
              <a:rPr lang="en-US" sz="1800" i="1" dirty="0"/>
              <a:t>of 2020.</a:t>
            </a:r>
          </a:p>
        </p:txBody>
      </p:sp>
      <p:sp>
        <p:nvSpPr>
          <p:cNvPr id="4" name="Date Placeholder 3"/>
          <p:cNvSpPr>
            <a:spLocks noGrp="1"/>
          </p:cNvSpPr>
          <p:nvPr>
            <p:ph type="dt" sz="half" idx="10"/>
          </p:nvPr>
        </p:nvSpPr>
        <p:spPr>
          <a:xfrm>
            <a:off x="11400442" y="6300370"/>
            <a:ext cx="524068" cy="343028"/>
          </a:xfrm>
        </p:spPr>
        <p:txBody>
          <a:bodyPr/>
          <a:lstStyle/>
          <a:p>
            <a:pPr>
              <a:defRPr/>
            </a:pPr>
            <a:endParaRPr lang="en-US" altLang="en-US" dirty="0"/>
          </a:p>
          <a:p>
            <a:pPr>
              <a:defRPr/>
            </a:pPr>
            <a:endParaRPr lang="en-US" altLang="en-US" dirty="0"/>
          </a:p>
          <a:p>
            <a:pPr>
              <a:defRPr/>
            </a:pPr>
            <a:r>
              <a:rPr lang="en-US" altLang="en-US" dirty="0"/>
              <a:t>28</a:t>
            </a:r>
          </a:p>
        </p:txBody>
      </p:sp>
    </p:spTree>
    <p:extLst>
      <p:ext uri="{BB962C8B-B14F-4D97-AF65-F5344CB8AC3E}">
        <p14:creationId xmlns:p14="http://schemas.microsoft.com/office/powerpoint/2010/main" val="8993000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6"/>
          <p:cNvSpPr>
            <a:spLocks noGrp="1"/>
          </p:cNvSpPr>
          <p:nvPr>
            <p:ph type="title"/>
          </p:nvPr>
        </p:nvSpPr>
        <p:spPr/>
        <p:txBody>
          <a:bodyPr/>
          <a:lstStyle/>
          <a:p>
            <a:r>
              <a:rPr lang="en-US" dirty="0"/>
              <a:t>Thank you</a:t>
            </a:r>
          </a:p>
        </p:txBody>
      </p:sp>
      <p:sp>
        <p:nvSpPr>
          <p:cNvPr id="12" name="Text Placeholder 7"/>
          <p:cNvSpPr>
            <a:spLocks noGrp="1"/>
          </p:cNvSpPr>
          <p:nvPr>
            <p:ph type="body" sz="quarter" idx="13"/>
          </p:nvPr>
        </p:nvSpPr>
        <p:spPr/>
        <p:txBody>
          <a:bodyPr>
            <a:normAutofit/>
          </a:bodyPr>
          <a:lstStyle/>
          <a:p>
            <a:r>
              <a:rPr lang="en-US" sz="2400" b="1" dirty="0"/>
              <a:t>To speak to someone regarding STD surveillance, please call 651-201-5414</a:t>
            </a:r>
          </a:p>
          <a:p>
            <a:r>
              <a:rPr lang="en-US" sz="2400" b="1" dirty="0"/>
              <a:t>For data requests, please visit the </a:t>
            </a:r>
            <a:r>
              <a:rPr lang="en-US" sz="2400" b="1" dirty="0">
                <a:hlinkClick r:id="rId3"/>
              </a:rPr>
              <a:t>STD/HIV/TB Data and Presentation Request Form</a:t>
            </a:r>
            <a:r>
              <a:rPr lang="en-US" sz="2400" b="1" dirty="0"/>
              <a:t> (</a:t>
            </a:r>
            <a:r>
              <a:rPr lang="en-US" sz="2400" b="1" dirty="0">
                <a:hlinkClick r:id="rId3"/>
              </a:rPr>
              <a:t>https://survey.vovici.com/se/56206EE3662437AB</a:t>
            </a:r>
            <a:r>
              <a:rPr lang="en-US" sz="2400" b="1" dirty="0"/>
              <a:t>)</a:t>
            </a:r>
          </a:p>
        </p:txBody>
      </p:sp>
    </p:spTree>
    <p:extLst>
      <p:ext uri="{BB962C8B-B14F-4D97-AF65-F5344CB8AC3E}">
        <p14:creationId xmlns:p14="http://schemas.microsoft.com/office/powerpoint/2010/main" val="36951978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title"/>
          </p:nvPr>
        </p:nvSpPr>
        <p:spPr/>
        <p:txBody>
          <a:bodyPr>
            <a:noAutofit/>
          </a:bodyPr>
          <a:lstStyle/>
          <a:p>
            <a:pPr algn="ctr" eaLnBrk="1" hangingPunct="1"/>
            <a:r>
              <a:rPr lang="en-US" altLang="en-US" sz="3200" dirty="0"/>
              <a:t>STDs in Minnesota:</a:t>
            </a:r>
            <a:br>
              <a:rPr lang="en-US" altLang="en-US" sz="3200" dirty="0"/>
            </a:br>
            <a:r>
              <a:rPr lang="en-US" altLang="en-US" sz="3200" dirty="0"/>
              <a:t>Number of Cases Reported in 2019</a:t>
            </a:r>
          </a:p>
        </p:txBody>
      </p:sp>
      <p:sp>
        <p:nvSpPr>
          <p:cNvPr id="14340" name="Rectangle 3"/>
          <p:cNvSpPr>
            <a:spLocks noGrp="1" noChangeArrowheads="1"/>
          </p:cNvSpPr>
          <p:nvPr>
            <p:ph idx="1"/>
          </p:nvPr>
        </p:nvSpPr>
        <p:spPr>
          <a:xfrm>
            <a:off x="1986516" y="1943986"/>
            <a:ext cx="8458200" cy="3810000"/>
          </a:xfrm>
          <a:prstGeom prst="rect">
            <a:avLst/>
          </a:prstGeom>
        </p:spPr>
        <p:txBody>
          <a:bodyPr/>
          <a:lstStyle/>
          <a:p>
            <a:pPr eaLnBrk="1" hangingPunct="1"/>
            <a:r>
              <a:rPr lang="en-US" altLang="en-US" sz="2800" dirty="0"/>
              <a:t>Total of 32,983 STD cases reported to MDH in 2019:</a:t>
            </a:r>
          </a:p>
          <a:p>
            <a:pPr lvl="1" eaLnBrk="1" hangingPunct="1"/>
            <a:r>
              <a:rPr lang="en-US" altLang="en-US" sz="2800" dirty="0"/>
              <a:t> 24,535 Chlamydia cases</a:t>
            </a:r>
          </a:p>
          <a:p>
            <a:pPr lvl="1" eaLnBrk="1" hangingPunct="1"/>
            <a:r>
              <a:rPr lang="en-US" altLang="en-US" sz="2800" dirty="0"/>
              <a:t> 8,063 Gonorrhea cases</a:t>
            </a:r>
          </a:p>
          <a:p>
            <a:pPr lvl="1" eaLnBrk="1" hangingPunct="1"/>
            <a:r>
              <a:rPr lang="en-US" altLang="en-US" sz="2800" dirty="0"/>
              <a:t> 1,127 Syphilis cases (all stages)</a:t>
            </a:r>
          </a:p>
          <a:p>
            <a:pPr lvl="1" eaLnBrk="1" hangingPunct="1"/>
            <a:r>
              <a:rPr lang="en-US" altLang="en-US" sz="2800" dirty="0"/>
              <a:t> 0 </a:t>
            </a:r>
            <a:r>
              <a:rPr lang="en-US" altLang="en-US" sz="2800" dirty="0" err="1"/>
              <a:t>Chancroid</a:t>
            </a:r>
            <a:r>
              <a:rPr lang="en-US" altLang="en-US" sz="2800" dirty="0"/>
              <a:t> cases</a:t>
            </a:r>
          </a:p>
          <a:p>
            <a:pPr eaLnBrk="1" hangingPunct="1"/>
            <a:endParaRPr lang="en-US" altLang="en-US" sz="3000" dirty="0"/>
          </a:p>
        </p:txBody>
      </p:sp>
    </p:spTree>
    <p:extLst>
      <p:ext uri="{BB962C8B-B14F-4D97-AF65-F5344CB8AC3E}">
        <p14:creationId xmlns:p14="http://schemas.microsoft.com/office/powerpoint/2010/main" val="19893649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Syphilis</a:t>
            </a:r>
          </a:p>
        </p:txBody>
      </p:sp>
      <p:sp>
        <p:nvSpPr>
          <p:cNvPr id="4" name="Text Placeholder 8"/>
          <p:cNvSpPr>
            <a:spLocks noGrp="1"/>
          </p:cNvSpPr>
          <p:nvPr>
            <p:ph type="body" sz="quarter" idx="14"/>
          </p:nvPr>
        </p:nvSpPr>
        <p:spPr>
          <a:xfrm>
            <a:off x="2802468" y="5644884"/>
            <a:ext cx="6587067" cy="903062"/>
          </a:xfrm>
        </p:spPr>
        <p:txBody>
          <a:bodyPr>
            <a:normAutofit/>
          </a:bodyPr>
          <a:lstStyle/>
          <a:p>
            <a:r>
              <a:rPr lang="en-US" sz="1400" dirty="0"/>
              <a:t>Minnesota Department of Health STD Surveillance System</a:t>
            </a:r>
          </a:p>
        </p:txBody>
      </p:sp>
    </p:spTree>
    <p:extLst>
      <p:ext uri="{BB962C8B-B14F-4D97-AF65-F5344CB8AC3E}">
        <p14:creationId xmlns:p14="http://schemas.microsoft.com/office/powerpoint/2010/main" val="26661090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2"/>
          <p:cNvSpPr>
            <a:spLocks noGrp="1" noChangeArrowheads="1"/>
          </p:cNvSpPr>
          <p:nvPr>
            <p:ph type="title"/>
          </p:nvPr>
        </p:nvSpPr>
        <p:spPr/>
        <p:txBody>
          <a:bodyPr>
            <a:noAutofit/>
          </a:bodyPr>
          <a:lstStyle/>
          <a:p>
            <a:pPr algn="ctr" eaLnBrk="1" hangingPunct="1"/>
            <a:r>
              <a:rPr lang="en-US" altLang="en-US" sz="3200" dirty="0"/>
              <a:t>Syphilis Rates by Stage of Diagnosis Minnesota, 2009-2019</a:t>
            </a:r>
          </a:p>
        </p:txBody>
      </p:sp>
      <p:sp>
        <p:nvSpPr>
          <p:cNvPr id="5" name="Date Placeholder 3"/>
          <p:cNvSpPr>
            <a:spLocks noGrp="1"/>
          </p:cNvSpPr>
          <p:nvPr>
            <p:ph type="dt" sz="half" idx="10"/>
          </p:nvPr>
        </p:nvSpPr>
        <p:spPr>
          <a:xfrm>
            <a:off x="11568410" y="6307494"/>
            <a:ext cx="468084" cy="318298"/>
          </a:xfrm>
        </p:spPr>
        <p:txBody>
          <a:bodyPr/>
          <a:lstStyle/>
          <a:p>
            <a:pPr>
              <a:defRPr/>
            </a:pPr>
            <a:r>
              <a:rPr lang="en-US" altLang="en-US" dirty="0">
                <a:solidFill>
                  <a:schemeClr val="tx1"/>
                </a:solidFill>
              </a:rPr>
              <a:t>5</a:t>
            </a:r>
            <a:endParaRPr lang="en-US" altLang="en-US" dirty="0"/>
          </a:p>
        </p:txBody>
      </p:sp>
      <p:pic>
        <p:nvPicPr>
          <p:cNvPr id="7" name="Picture 6" descr="Syphilis Rates by Stage of Diagnosis Minnesota, 2009-2019">
            <a:extLst>
              <a:ext uri="{FF2B5EF4-FFF2-40B4-BE49-F238E27FC236}">
                <a16:creationId xmlns:a16="http://schemas.microsoft.com/office/drawing/2014/main" id="{218A622F-F57B-4C4A-A135-1BB79C002610}"/>
              </a:ext>
            </a:extLst>
          </p:cNvPr>
          <p:cNvPicPr>
            <a:picLocks noChangeAspect="1"/>
          </p:cNvPicPr>
          <p:nvPr/>
        </p:nvPicPr>
        <p:blipFill>
          <a:blip r:embed="rId3"/>
          <a:stretch>
            <a:fillRect/>
          </a:stretch>
        </p:blipFill>
        <p:spPr>
          <a:xfrm>
            <a:off x="838200" y="1758388"/>
            <a:ext cx="10103091" cy="4549106"/>
          </a:xfrm>
          <a:prstGeom prst="rect">
            <a:avLst/>
          </a:prstGeom>
        </p:spPr>
      </p:pic>
    </p:spTree>
    <p:extLst>
      <p:ext uri="{BB962C8B-B14F-4D97-AF65-F5344CB8AC3E}">
        <p14:creationId xmlns:p14="http://schemas.microsoft.com/office/powerpoint/2010/main" val="6657497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42335"/>
            <a:ext cx="12192000" cy="1195367"/>
          </a:xfrm>
        </p:spPr>
        <p:txBody>
          <a:bodyPr>
            <a:normAutofit/>
          </a:bodyPr>
          <a:lstStyle/>
          <a:p>
            <a:pPr algn="ctr"/>
            <a:r>
              <a:rPr lang="en-US" sz="3161" dirty="0"/>
              <a:t>2019 Minnesota Primary &amp; Secondary Syphilis Rates by County</a:t>
            </a:r>
          </a:p>
        </p:txBody>
      </p:sp>
      <p:sp>
        <p:nvSpPr>
          <p:cNvPr id="2" name="Slide Number Placeholder 1"/>
          <p:cNvSpPr>
            <a:spLocks noGrp="1"/>
          </p:cNvSpPr>
          <p:nvPr>
            <p:ph type="sldNum" sz="quarter" idx="12"/>
          </p:nvPr>
        </p:nvSpPr>
        <p:spPr/>
        <p:txBody>
          <a:bodyPr/>
          <a:lstStyle/>
          <a:p>
            <a:fld id="{C77968C3-7B7E-411D-B105-08F43D0B3F8A}" type="slidenum">
              <a:rPr lang="en-US" smtClean="0"/>
              <a:t>6</a:t>
            </a:fld>
            <a:endParaRPr lang="en-US"/>
          </a:p>
        </p:txBody>
      </p:sp>
      <p:pic>
        <p:nvPicPr>
          <p:cNvPr id="7" name="Picture 6" descr="2019 Minnesota Primary &amp; Secondary Syphilis Rates by County">
            <a:extLst>
              <a:ext uri="{FF2B5EF4-FFF2-40B4-BE49-F238E27FC236}">
                <a16:creationId xmlns:a16="http://schemas.microsoft.com/office/drawing/2014/main" id="{3AA049E2-8F7D-4AD7-87A9-5E37489F94B8}"/>
              </a:ext>
            </a:extLst>
          </p:cNvPr>
          <p:cNvPicPr>
            <a:picLocks noChangeAspect="1"/>
          </p:cNvPicPr>
          <p:nvPr/>
        </p:nvPicPr>
        <p:blipFill>
          <a:blip r:embed="rId3"/>
          <a:stretch>
            <a:fillRect/>
          </a:stretch>
        </p:blipFill>
        <p:spPr>
          <a:xfrm>
            <a:off x="655430" y="1497414"/>
            <a:ext cx="10042111" cy="5086265"/>
          </a:xfrm>
          <a:prstGeom prst="rect">
            <a:avLst/>
          </a:prstGeom>
        </p:spPr>
      </p:pic>
    </p:spTree>
    <p:extLst>
      <p:ext uri="{BB962C8B-B14F-4D97-AF65-F5344CB8AC3E}">
        <p14:creationId xmlns:p14="http://schemas.microsoft.com/office/powerpoint/2010/main" val="13931106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2"/>
          <p:cNvSpPr>
            <a:spLocks noGrp="1" noChangeArrowheads="1"/>
          </p:cNvSpPr>
          <p:nvPr>
            <p:ph type="title"/>
          </p:nvPr>
        </p:nvSpPr>
        <p:spPr/>
        <p:txBody>
          <a:bodyPr>
            <a:normAutofit fontScale="90000"/>
          </a:bodyPr>
          <a:lstStyle/>
          <a:p>
            <a:pPr algn="ctr" eaLnBrk="1" hangingPunct="1"/>
            <a:r>
              <a:rPr lang="en-US" altLang="en-US" sz="3200" dirty="0"/>
              <a:t>Age-Specific Primary &amp; Secondary Syphilis Rates by Gender, Minnesota, 2019</a:t>
            </a:r>
          </a:p>
        </p:txBody>
      </p:sp>
      <p:sp>
        <p:nvSpPr>
          <p:cNvPr id="4" name="Date Placeholder 3"/>
          <p:cNvSpPr>
            <a:spLocks noGrp="1"/>
          </p:cNvSpPr>
          <p:nvPr>
            <p:ph type="dt" sz="half" idx="10"/>
          </p:nvPr>
        </p:nvSpPr>
        <p:spPr>
          <a:xfrm>
            <a:off x="11195163" y="6388190"/>
            <a:ext cx="430762" cy="333287"/>
          </a:xfrm>
        </p:spPr>
        <p:txBody>
          <a:bodyPr/>
          <a:lstStyle/>
          <a:p>
            <a:pPr>
              <a:defRPr/>
            </a:pPr>
            <a:endParaRPr lang="en-US" altLang="en-US" dirty="0"/>
          </a:p>
          <a:p>
            <a:pPr>
              <a:defRPr/>
            </a:pPr>
            <a:r>
              <a:rPr lang="en-US" altLang="en-US" dirty="0"/>
              <a:t>7</a:t>
            </a:r>
          </a:p>
        </p:txBody>
      </p:sp>
      <p:pic>
        <p:nvPicPr>
          <p:cNvPr id="7" name="Picture 6" descr="Age-Specific Primary &amp; Secondary Syphilis Rates by Gender, Minnesota, 2019">
            <a:extLst>
              <a:ext uri="{FF2B5EF4-FFF2-40B4-BE49-F238E27FC236}">
                <a16:creationId xmlns:a16="http://schemas.microsoft.com/office/drawing/2014/main" id="{A9A27FED-1A0B-4DBA-A376-C646F1B262D0}"/>
              </a:ext>
            </a:extLst>
          </p:cNvPr>
          <p:cNvPicPr>
            <a:picLocks noChangeAspect="1"/>
          </p:cNvPicPr>
          <p:nvPr/>
        </p:nvPicPr>
        <p:blipFill>
          <a:blip r:embed="rId3"/>
          <a:stretch>
            <a:fillRect/>
          </a:stretch>
        </p:blipFill>
        <p:spPr>
          <a:xfrm>
            <a:off x="873742" y="2069529"/>
            <a:ext cx="10444516" cy="4318661"/>
          </a:xfrm>
          <a:prstGeom prst="rect">
            <a:avLst/>
          </a:prstGeom>
        </p:spPr>
      </p:pic>
    </p:spTree>
    <p:extLst>
      <p:ext uri="{BB962C8B-B14F-4D97-AF65-F5344CB8AC3E}">
        <p14:creationId xmlns:p14="http://schemas.microsoft.com/office/powerpoint/2010/main" val="15823300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a:spLocks noGrp="1" noChangeArrowheads="1"/>
          </p:cNvSpPr>
          <p:nvPr>
            <p:ph type="title"/>
          </p:nvPr>
        </p:nvSpPr>
        <p:spPr bwMode="auto">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ormAutofit fontScale="90000"/>
          </a:bodyPr>
          <a:lstStyle>
            <a:lvl1pPr eaLnBrk="0" hangingPunct="0">
              <a:lnSpc>
                <a:spcPct val="85000"/>
              </a:lnSpc>
              <a:spcAft>
                <a:spcPct val="25000"/>
              </a:spcAft>
              <a:buClr>
                <a:schemeClr val="tx1"/>
              </a:buClr>
              <a:buSzPct val="70000"/>
              <a:buFont typeface="Wingdings" pitchFamily="2" charset="2"/>
              <a:buChar char="l"/>
              <a:defRPr sz="2800">
                <a:solidFill>
                  <a:schemeClr val="tx1"/>
                </a:solidFill>
                <a:latin typeface="Arial Narrow" pitchFamily="34" charset="0"/>
              </a:defRPr>
            </a:lvl1pPr>
            <a:lvl2pPr marL="742950" indent="-285750" eaLnBrk="0" hangingPunct="0">
              <a:lnSpc>
                <a:spcPct val="85000"/>
              </a:lnSpc>
              <a:spcAft>
                <a:spcPct val="25000"/>
              </a:spcAft>
              <a:buClr>
                <a:srgbClr val="0066FF"/>
              </a:buClr>
              <a:buSzPct val="60000"/>
              <a:buFont typeface="Wingdings" pitchFamily="2" charset="2"/>
              <a:buChar char="u"/>
              <a:defRPr sz="2800">
                <a:solidFill>
                  <a:schemeClr val="tx1"/>
                </a:solidFill>
                <a:latin typeface="Arial Narrow" pitchFamily="34" charset="0"/>
              </a:defRPr>
            </a:lvl2pPr>
            <a:lvl3pPr marL="1143000" indent="-228600" eaLnBrk="0" hangingPunct="0">
              <a:lnSpc>
                <a:spcPct val="85000"/>
              </a:lnSpc>
              <a:spcAft>
                <a:spcPct val="25000"/>
              </a:spcAft>
              <a:buClr>
                <a:schemeClr val="tx1"/>
              </a:buClr>
              <a:buSzPct val="35000"/>
              <a:buFont typeface="Wingdings" pitchFamily="2" charset="2"/>
              <a:buChar char="u"/>
              <a:defRPr sz="2800">
                <a:solidFill>
                  <a:schemeClr val="tx1"/>
                </a:solidFill>
                <a:latin typeface="Arial Narrow" pitchFamily="34" charset="0"/>
              </a:defRPr>
            </a:lvl3pPr>
            <a:lvl4pPr marL="1600200" indent="-228600" eaLnBrk="0" hangingPunct="0">
              <a:spcBef>
                <a:spcPct val="20000"/>
              </a:spcBef>
              <a:buClr>
                <a:schemeClr val="tx1"/>
              </a:buClr>
              <a:buSzPct val="100000"/>
              <a:defRPr sz="3200">
                <a:solidFill>
                  <a:schemeClr val="tx1"/>
                </a:solidFill>
                <a:latin typeface="Arial Narrow" pitchFamily="34" charset="0"/>
              </a:defRPr>
            </a:lvl4pPr>
            <a:lvl5pPr marL="2057400" indent="-228600" eaLnBrk="0" hangingPunct="0">
              <a:spcBef>
                <a:spcPct val="20000"/>
              </a:spcBef>
              <a:buClr>
                <a:schemeClr val="tx1"/>
              </a:buClr>
              <a:buSzPct val="100000"/>
              <a:buChar char="–"/>
              <a:defRPr sz="3200">
                <a:solidFill>
                  <a:schemeClr val="tx1"/>
                </a:solidFill>
                <a:latin typeface="Arial Narrow" pitchFamily="34" charset="0"/>
              </a:defRPr>
            </a:lvl5pPr>
            <a:lvl6pPr marL="2514600" indent="-228600" eaLnBrk="0" fontAlgn="base" hangingPunct="0">
              <a:spcBef>
                <a:spcPct val="20000"/>
              </a:spcBef>
              <a:spcAft>
                <a:spcPct val="0"/>
              </a:spcAft>
              <a:buClr>
                <a:schemeClr val="tx1"/>
              </a:buClr>
              <a:buSzPct val="100000"/>
              <a:buChar char="–"/>
              <a:defRPr sz="3200">
                <a:solidFill>
                  <a:schemeClr val="tx1"/>
                </a:solidFill>
                <a:latin typeface="Arial Narrow" pitchFamily="34" charset="0"/>
              </a:defRPr>
            </a:lvl6pPr>
            <a:lvl7pPr marL="2971800" indent="-228600" eaLnBrk="0" fontAlgn="base" hangingPunct="0">
              <a:spcBef>
                <a:spcPct val="20000"/>
              </a:spcBef>
              <a:spcAft>
                <a:spcPct val="0"/>
              </a:spcAft>
              <a:buClr>
                <a:schemeClr val="tx1"/>
              </a:buClr>
              <a:buSzPct val="100000"/>
              <a:buChar char="–"/>
              <a:defRPr sz="3200">
                <a:solidFill>
                  <a:schemeClr val="tx1"/>
                </a:solidFill>
                <a:latin typeface="Arial Narrow" pitchFamily="34" charset="0"/>
              </a:defRPr>
            </a:lvl7pPr>
            <a:lvl8pPr marL="3429000" indent="-228600" eaLnBrk="0" fontAlgn="base" hangingPunct="0">
              <a:spcBef>
                <a:spcPct val="20000"/>
              </a:spcBef>
              <a:spcAft>
                <a:spcPct val="0"/>
              </a:spcAft>
              <a:buClr>
                <a:schemeClr val="tx1"/>
              </a:buClr>
              <a:buSzPct val="100000"/>
              <a:buChar char="–"/>
              <a:defRPr sz="3200">
                <a:solidFill>
                  <a:schemeClr val="tx1"/>
                </a:solidFill>
                <a:latin typeface="Arial Narrow" pitchFamily="34" charset="0"/>
              </a:defRPr>
            </a:lvl8pPr>
            <a:lvl9pPr marL="3886200" indent="-228600" eaLnBrk="0" fontAlgn="base" hangingPunct="0">
              <a:spcBef>
                <a:spcPct val="20000"/>
              </a:spcBef>
              <a:spcAft>
                <a:spcPct val="0"/>
              </a:spcAft>
              <a:buClr>
                <a:schemeClr val="tx1"/>
              </a:buClr>
              <a:buSzPct val="100000"/>
              <a:buChar char="–"/>
              <a:defRPr sz="3200">
                <a:solidFill>
                  <a:schemeClr val="tx1"/>
                </a:solidFill>
                <a:latin typeface="Arial Narrow" pitchFamily="34" charset="0"/>
              </a:defRPr>
            </a:lvl9pPr>
          </a:lstStyle>
          <a:p>
            <a:pPr algn="ctr" eaLnBrk="1" hangingPunct="1">
              <a:spcAft>
                <a:spcPct val="0"/>
              </a:spcAft>
              <a:buClrTx/>
              <a:buSzTx/>
              <a:buFontTx/>
              <a:buNone/>
            </a:pPr>
            <a:r>
              <a:rPr lang="en-US" altLang="en-US" sz="3200" dirty="0">
                <a:solidFill>
                  <a:schemeClr val="bg1"/>
                </a:solidFill>
                <a:latin typeface="+mj-lt"/>
              </a:rPr>
              <a:t>Primary &amp; Secondary Syphilis Rates by Race/Ethnicity</a:t>
            </a:r>
            <a:br>
              <a:rPr lang="en-US" altLang="en-US" sz="3200" dirty="0">
                <a:solidFill>
                  <a:schemeClr val="bg1"/>
                </a:solidFill>
                <a:latin typeface="+mj-lt"/>
              </a:rPr>
            </a:br>
            <a:r>
              <a:rPr lang="en-US" altLang="en-US" sz="3200" dirty="0">
                <a:solidFill>
                  <a:schemeClr val="bg1"/>
                </a:solidFill>
                <a:latin typeface="+mj-lt"/>
              </a:rPr>
              <a:t>Minnesota, 2009-2019</a:t>
            </a:r>
            <a:endParaRPr lang="en-US" altLang="en-US" sz="3200" baseline="30000" dirty="0">
              <a:solidFill>
                <a:schemeClr val="bg1"/>
              </a:solidFill>
              <a:latin typeface="+mj-lt"/>
            </a:endParaRPr>
          </a:p>
        </p:txBody>
      </p:sp>
      <p:sp>
        <p:nvSpPr>
          <p:cNvPr id="5" name="Date Placeholder 1"/>
          <p:cNvSpPr>
            <a:spLocks noGrp="1"/>
          </p:cNvSpPr>
          <p:nvPr>
            <p:ph type="dt" sz="half" idx="10"/>
          </p:nvPr>
        </p:nvSpPr>
        <p:spPr>
          <a:xfrm>
            <a:off x="10674504" y="6356352"/>
            <a:ext cx="1358591" cy="365125"/>
          </a:xfrm>
        </p:spPr>
        <p:txBody>
          <a:bodyPr/>
          <a:lstStyle/>
          <a:p>
            <a:pPr>
              <a:defRPr/>
            </a:pPr>
            <a:endParaRPr lang="en-US" altLang="en-US" dirty="0"/>
          </a:p>
          <a:p>
            <a:pPr>
              <a:defRPr/>
            </a:pPr>
            <a:endParaRPr lang="en-US" altLang="en-US" dirty="0"/>
          </a:p>
          <a:p>
            <a:pPr>
              <a:defRPr/>
            </a:pPr>
            <a:r>
              <a:rPr lang="en-US" altLang="en-US" dirty="0"/>
              <a:t>9</a:t>
            </a:r>
          </a:p>
        </p:txBody>
      </p:sp>
      <p:pic>
        <p:nvPicPr>
          <p:cNvPr id="6" name="Picture 5" descr="Primary &amp; Secondary Syphilis Rates by Race/Ethnicity&#10;Minnesota, 2009-2019">
            <a:extLst>
              <a:ext uri="{FF2B5EF4-FFF2-40B4-BE49-F238E27FC236}">
                <a16:creationId xmlns:a16="http://schemas.microsoft.com/office/drawing/2014/main" id="{783D77DC-7EC5-49D1-92B3-21854CA891E1}"/>
              </a:ext>
            </a:extLst>
          </p:cNvPr>
          <p:cNvPicPr>
            <a:picLocks noChangeAspect="1"/>
          </p:cNvPicPr>
          <p:nvPr/>
        </p:nvPicPr>
        <p:blipFill>
          <a:blip r:embed="rId3"/>
          <a:stretch>
            <a:fillRect/>
          </a:stretch>
        </p:blipFill>
        <p:spPr>
          <a:xfrm>
            <a:off x="512064" y="1798000"/>
            <a:ext cx="10645418" cy="4558352"/>
          </a:xfrm>
          <a:prstGeom prst="rect">
            <a:avLst/>
          </a:prstGeom>
        </p:spPr>
      </p:pic>
    </p:spTree>
    <p:extLst>
      <p:ext uri="{BB962C8B-B14F-4D97-AF65-F5344CB8AC3E}">
        <p14:creationId xmlns:p14="http://schemas.microsoft.com/office/powerpoint/2010/main" val="2447162351"/>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Rectangle 2"/>
          <p:cNvSpPr>
            <a:spLocks noGrp="1" noChangeArrowheads="1"/>
          </p:cNvSpPr>
          <p:nvPr>
            <p:ph type="title"/>
          </p:nvPr>
        </p:nvSpPr>
        <p:spPr/>
        <p:txBody>
          <a:bodyPr>
            <a:normAutofit/>
          </a:bodyPr>
          <a:lstStyle/>
          <a:p>
            <a:pPr algn="ctr" eaLnBrk="1" hangingPunct="1"/>
            <a:r>
              <a:rPr lang="en-US" altLang="en-US" sz="3000" dirty="0"/>
              <a:t>Early Syphilis</a:t>
            </a:r>
            <a:r>
              <a:rPr lang="en-US" altLang="en-US" sz="3000" baseline="30000" dirty="0"/>
              <a:t>†</a:t>
            </a:r>
            <a:r>
              <a:rPr lang="en-US" altLang="en-US" sz="3000" dirty="0"/>
              <a:t> by Gender and Sexual Behavior Minnesota, 2009-2019</a:t>
            </a:r>
          </a:p>
        </p:txBody>
      </p:sp>
      <p:sp>
        <p:nvSpPr>
          <p:cNvPr id="78" name="Date Placeholder 2"/>
          <p:cNvSpPr>
            <a:spLocks noGrp="1"/>
          </p:cNvSpPr>
          <p:nvPr>
            <p:ph type="dt" sz="half" idx="10"/>
          </p:nvPr>
        </p:nvSpPr>
        <p:spPr>
          <a:xfrm>
            <a:off x="11475090" y="6400800"/>
            <a:ext cx="542730" cy="320677"/>
          </a:xfrm>
        </p:spPr>
        <p:txBody>
          <a:bodyPr/>
          <a:lstStyle/>
          <a:p>
            <a:pPr>
              <a:defRPr/>
            </a:pPr>
            <a:endParaRPr lang="en-US" altLang="en-US" dirty="0"/>
          </a:p>
          <a:p>
            <a:pPr>
              <a:defRPr/>
            </a:pPr>
            <a:r>
              <a:rPr lang="en-US" altLang="en-US" dirty="0"/>
              <a:t>9</a:t>
            </a:r>
            <a:endParaRPr lang="en-US" altLang="en-US" dirty="0">
              <a:solidFill>
                <a:schemeClr val="tx2"/>
              </a:solidFill>
            </a:endParaRPr>
          </a:p>
        </p:txBody>
      </p:sp>
      <p:pic>
        <p:nvPicPr>
          <p:cNvPr id="3" name="Picture 2" descr="Early Syphilis† by Gender and Sexual Behavior Minnesota, 2009-2019">
            <a:extLst>
              <a:ext uri="{FF2B5EF4-FFF2-40B4-BE49-F238E27FC236}">
                <a16:creationId xmlns:a16="http://schemas.microsoft.com/office/drawing/2014/main" id="{4DD6EE61-C024-4BE2-9149-0120339870C4}"/>
              </a:ext>
            </a:extLst>
          </p:cNvPr>
          <p:cNvPicPr>
            <a:picLocks noChangeAspect="1"/>
          </p:cNvPicPr>
          <p:nvPr/>
        </p:nvPicPr>
        <p:blipFill>
          <a:blip r:embed="rId3"/>
          <a:stretch>
            <a:fillRect/>
          </a:stretch>
        </p:blipFill>
        <p:spPr>
          <a:xfrm>
            <a:off x="1406242" y="1630132"/>
            <a:ext cx="8829942" cy="4931006"/>
          </a:xfrm>
          <a:prstGeom prst="rect">
            <a:avLst/>
          </a:prstGeom>
        </p:spPr>
      </p:pic>
    </p:spTree>
    <p:extLst>
      <p:ext uri="{BB962C8B-B14F-4D97-AF65-F5344CB8AC3E}">
        <p14:creationId xmlns:p14="http://schemas.microsoft.com/office/powerpoint/2010/main" val="1981667818"/>
      </p:ext>
    </p:extLst>
  </p:cSld>
  <p:clrMapOvr>
    <a:masterClrMapping/>
  </p:clrMapOvr>
</p:sld>
</file>

<file path=ppt/theme/theme1.xml><?xml version="1.0" encoding="utf-8"?>
<a:theme xmlns:a="http://schemas.openxmlformats.org/drawingml/2006/main" name="MN.IT">
  <a:themeElements>
    <a:clrScheme name="Minnesota Brand Colors">
      <a:dk1>
        <a:srgbClr val="003865"/>
      </a:dk1>
      <a:lt1>
        <a:srgbClr val="FFFFFF"/>
      </a:lt1>
      <a:dk2>
        <a:srgbClr val="000000"/>
      </a:dk2>
      <a:lt2>
        <a:srgbClr val="DDDDDA"/>
      </a:lt2>
      <a:accent1>
        <a:srgbClr val="003865"/>
      </a:accent1>
      <a:accent2>
        <a:srgbClr val="78BE21"/>
      </a:accent2>
      <a:accent3>
        <a:srgbClr val="008EAA"/>
      </a:accent3>
      <a:accent4>
        <a:srgbClr val="8D3F2B"/>
      </a:accent4>
      <a:accent5>
        <a:srgbClr val="0D5257"/>
      </a:accent5>
      <a:accent6>
        <a:srgbClr val="5D295F"/>
      </a:accent6>
      <a:hlink>
        <a:srgbClr val="0563C1"/>
      </a:hlink>
      <a:folHlink>
        <a:srgbClr val="5D295F"/>
      </a:folHlink>
    </a:clrScheme>
    <a:fontScheme name="MN Secondary Fonts">
      <a:majorFont>
        <a:latin typeface="Calibri"/>
        <a:ea typeface=""/>
        <a:cs typeface=""/>
      </a:majorFont>
      <a:minorFont>
        <a:latin typeface="Calibri"/>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DH PowerPoint" id="{77A571C1-30E7-4DA3-AE01-D70EB1FA1994}" vid="{ACB131C9-D5E5-440B-BC5E-D73CF3BD21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1195</TotalTime>
  <Words>2292</Words>
  <Application>Microsoft Office PowerPoint</Application>
  <PresentationFormat>Widescreen</PresentationFormat>
  <Paragraphs>199</Paragraphs>
  <Slides>29</Slides>
  <Notes>29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Arial</vt:lpstr>
      <vt:lpstr>Calibri</vt:lpstr>
      <vt:lpstr>Times New Roman</vt:lpstr>
      <vt:lpstr>MN.IT</vt:lpstr>
      <vt:lpstr>Sexually Transmitted Disease (STD) Surveillance Report, 2019</vt:lpstr>
      <vt:lpstr>STDs in Minnesota Rate per 100,000 by Year of Diagnosis, 2009-2019</vt:lpstr>
      <vt:lpstr>STDs in Minnesota: Number of Cases Reported in 2019</vt:lpstr>
      <vt:lpstr>Syphilis</vt:lpstr>
      <vt:lpstr>Syphilis Rates by Stage of Diagnosis Minnesota, 2009-2019</vt:lpstr>
      <vt:lpstr>2019 Minnesota Primary &amp; Secondary Syphilis Rates by County</vt:lpstr>
      <vt:lpstr>Age-Specific Primary &amp; Secondary Syphilis Rates by Gender, Minnesota, 2019</vt:lpstr>
      <vt:lpstr>Primary &amp; Secondary Syphilis Rates by Race/Ethnicity Minnesota, 2009-2019</vt:lpstr>
      <vt:lpstr>Early Syphilis† by Gender and Sexual Behavior Minnesota, 2009-2019</vt:lpstr>
      <vt:lpstr>Early Syphilis† Cases Among MSM by Age Minnesota, 2019 (n=396)</vt:lpstr>
      <vt:lpstr>Early Syphilis† (ES) Cases  Co-infected with HIV, 2009-2019</vt:lpstr>
      <vt:lpstr>Female Early Syphilis cases</vt:lpstr>
      <vt:lpstr>Early Syphilis Infections in Women in Minnesota by Residence at Diagnosis, 2019</vt:lpstr>
      <vt:lpstr>Early Syphilis Cases in Females by Race Minnesota, 2019</vt:lpstr>
      <vt:lpstr>Congenital Syphilis Rates among infants Minnesota, 2009-2019</vt:lpstr>
      <vt:lpstr>Chlamydia</vt:lpstr>
      <vt:lpstr>Chlamydia in Minnesota Rate per 100,000 by Year of Diagnosis, 2009-2019 </vt:lpstr>
      <vt:lpstr>2019 Minnesota Chlamydia Rates by County</vt:lpstr>
      <vt:lpstr>Age-Specific Chlamydia Rates by Gender   Minnesota, 2019</vt:lpstr>
      <vt:lpstr>Chlamydia Rates by Race/Ethnicity  Minnesota, 2009-2019</vt:lpstr>
      <vt:lpstr>Gonorrhea</vt:lpstr>
      <vt:lpstr>Gonorrhea in Minnesota Rate per 100,000 by Year of Diagnosis, 2009-2019 </vt:lpstr>
      <vt:lpstr>2019 Minnesota Gonorrhea Rates by County</vt:lpstr>
      <vt:lpstr>Age-Specific Gonorrhea Rates by Gender Minnesota, 2019 </vt:lpstr>
      <vt:lpstr>Gonorrhea Rates by Race/Ethnicity  Minnesota, 2009-2019</vt:lpstr>
      <vt:lpstr>Gonorrhea is a notifiable condition in MN</vt:lpstr>
      <vt:lpstr>Summary of STD Trends in Minnesota</vt:lpstr>
      <vt:lpstr>Future Updates to STD Reporting and Current Follow-Up</vt:lpstr>
      <vt:lpstr>Thank you</vt:lpstr>
    </vt:vector>
  </TitlesOfParts>
  <Company>State of Minnesota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Sexually Transmitted Disease (STD) Surveillance Report, 2019</dc:title>
  <dc:creator>MN Dept of Health</dc:creator>
  <cp:lastModifiedBy>Beltt, Emily (MDH)</cp:lastModifiedBy>
  <cp:revision>122</cp:revision>
  <cp:lastPrinted>2018-04-17T12:29:04Z</cp:lastPrinted>
  <dcterms:created xsi:type="dcterms:W3CDTF">2018-04-16T18:07:37Z</dcterms:created>
  <dcterms:modified xsi:type="dcterms:W3CDTF">2021-05-07T15:57:57Z</dcterms:modified>
</cp:coreProperties>
</file>