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6"/>
  </p:notesMasterIdLst>
  <p:sldIdLst>
    <p:sldId id="256" r:id="rId2"/>
    <p:sldId id="257" r:id="rId3"/>
    <p:sldId id="258" r:id="rId4"/>
    <p:sldId id="259" r:id="rId5"/>
    <p:sldId id="261" r:id="rId6"/>
    <p:sldId id="262" r:id="rId7"/>
    <p:sldId id="355" r:id="rId8"/>
    <p:sldId id="356" r:id="rId9"/>
    <p:sldId id="357" r:id="rId10"/>
    <p:sldId id="266" r:id="rId11"/>
    <p:sldId id="267" r:id="rId12"/>
    <p:sldId id="268" r:id="rId13"/>
    <p:sldId id="269" r:id="rId14"/>
    <p:sldId id="352" r:id="rId15"/>
    <p:sldId id="271" r:id="rId16"/>
    <p:sldId id="272" r:id="rId17"/>
    <p:sldId id="273" r:id="rId18"/>
    <p:sldId id="334" r:id="rId19"/>
    <p:sldId id="275" r:id="rId20"/>
    <p:sldId id="346" r:id="rId21"/>
    <p:sldId id="338" r:id="rId22"/>
    <p:sldId id="353" r:id="rId23"/>
    <p:sldId id="343" r:id="rId24"/>
    <p:sldId id="347" r:id="rId25"/>
    <p:sldId id="348" r:id="rId26"/>
    <p:sldId id="282" r:id="rId27"/>
    <p:sldId id="349" r:id="rId28"/>
    <p:sldId id="350" r:id="rId29"/>
    <p:sldId id="339" r:id="rId30"/>
    <p:sldId id="286" r:id="rId31"/>
    <p:sldId id="354" r:id="rId32"/>
    <p:sldId id="288" r:id="rId33"/>
    <p:sldId id="289" r:id="rId34"/>
    <p:sldId id="290" r:id="rId35"/>
    <p:sldId id="291" r:id="rId36"/>
    <p:sldId id="292" r:id="rId37"/>
    <p:sldId id="293" r:id="rId38"/>
    <p:sldId id="340" r:id="rId39"/>
    <p:sldId id="296" r:id="rId40"/>
    <p:sldId id="297" r:id="rId41"/>
    <p:sldId id="298" r:id="rId42"/>
    <p:sldId id="299" r:id="rId43"/>
    <p:sldId id="300" r:id="rId44"/>
    <p:sldId id="301" r:id="rId45"/>
    <p:sldId id="302" r:id="rId46"/>
    <p:sldId id="345" r:id="rId47"/>
    <p:sldId id="304" r:id="rId48"/>
    <p:sldId id="305" r:id="rId49"/>
    <p:sldId id="306" r:id="rId50"/>
    <p:sldId id="341" r:id="rId51"/>
    <p:sldId id="308" r:id="rId52"/>
    <p:sldId id="309" r:id="rId53"/>
    <p:sldId id="310" r:id="rId54"/>
    <p:sldId id="331" r:id="rId55"/>
    <p:sldId id="330" r:id="rId56"/>
    <p:sldId id="332" r:id="rId57"/>
    <p:sldId id="342" r:id="rId58"/>
    <p:sldId id="316" r:id="rId59"/>
    <p:sldId id="322" r:id="rId60"/>
    <p:sldId id="323" r:id="rId61"/>
    <p:sldId id="351" r:id="rId62"/>
    <p:sldId id="317" r:id="rId63"/>
    <p:sldId id="319" r:id="rId64"/>
    <p:sldId id="320" r:id="rId65"/>
  </p:sldIdLst>
  <p:sldSz cx="12192000" cy="6858000"/>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4" autoAdjust="0"/>
    <p:restoredTop sz="80366" autoAdjust="0"/>
  </p:normalViewPr>
  <p:slideViewPr>
    <p:cSldViewPr snapToGrid="0">
      <p:cViewPr varScale="1">
        <p:scale>
          <a:sx n="92" d="100"/>
          <a:sy n="92" d="100"/>
        </p:scale>
        <p:origin x="1128" y="96"/>
      </p:cViewPr>
      <p:guideLst/>
    </p:cSldViewPr>
  </p:slideViewPr>
  <p:outlineViewPr>
    <p:cViewPr>
      <p:scale>
        <a:sx n="33" d="100"/>
        <a:sy n="33" d="100"/>
      </p:scale>
      <p:origin x="0" y="-2266"/>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4/30/2019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427721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solidFill>
                  <a:schemeClr val="tx1"/>
                </a:solidFill>
              </a:rPr>
              <a:t>All counties</a:t>
            </a:r>
            <a:r>
              <a:rPr lang="en-US" baseline="0" dirty="0" smtClean="0">
                <a:solidFill>
                  <a:schemeClr val="tx1"/>
                </a:solidFill>
              </a:rPr>
              <a:t> in Minnesota are affected by chlamydia. There were at least 5 cases in all counties in 2018. </a:t>
            </a:r>
          </a:p>
          <a:p>
            <a:pPr marL="174708" indent="-174708">
              <a:buFont typeface="Arial" panose="020B0604020202020204" pitchFamily="34" charset="0"/>
              <a:buChar char="•"/>
            </a:pPr>
            <a:r>
              <a:rPr lang="en-US" baseline="0" dirty="0" smtClean="0">
                <a:solidFill>
                  <a:schemeClr val="tx1"/>
                </a:solidFill>
              </a:rPr>
              <a:t>The city of Minneapolis continues to have the highest rates of chlamydia at 1,255 per 100,000, followed by the city of St. Paul at 982 per 100,000, the suburban area (7-county metro excluding Minneapolis &amp; St. Paul) at 358 per 100,000 and Greater Minnesota at 316 per 100,000.</a:t>
            </a:r>
          </a:p>
          <a:p>
            <a:pPr marL="174708" indent="-174708">
              <a:buFont typeface="Arial" panose="020B0604020202020204" pitchFamily="34" charset="0"/>
              <a:buChar char="•"/>
            </a:pPr>
            <a:r>
              <a:rPr lang="en-US" baseline="0" dirty="0" smtClean="0">
                <a:solidFill>
                  <a:schemeClr val="tx1"/>
                </a:solidFill>
              </a:rPr>
              <a:t>Greater Minnesota had the greatest increase in rates between 2017 and 2018 at 5%. </a:t>
            </a:r>
          </a:p>
          <a:p>
            <a:pPr marL="174708" indent="-174708">
              <a:buFont typeface="Arial" panose="020B0604020202020204" pitchFamily="34" charset="0"/>
              <a:buChar char="•"/>
            </a:pPr>
            <a:r>
              <a:rPr lang="en-US" baseline="0" dirty="0" smtClean="0">
                <a:solidFill>
                  <a:schemeClr val="tx1"/>
                </a:solidFill>
              </a:rPr>
              <a:t>The City of Minneapolis had a 2.9% decrease in rates for 2018 compared to 2017.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14</a:t>
            </a:fld>
            <a:endParaRPr lang="en-US"/>
          </a:p>
        </p:txBody>
      </p:sp>
    </p:spTree>
    <p:extLst>
      <p:ext uri="{BB962C8B-B14F-4D97-AF65-F5344CB8AC3E}">
        <p14:creationId xmlns:p14="http://schemas.microsoft.com/office/powerpoint/2010/main" val="120377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57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486032-A588-4F7A-8076-1626FA30E93D}" type="slidenum">
              <a:rPr lang="en-US" altLang="en-US" smtClean="0"/>
              <a:pPr eaLnBrk="1" hangingPunct="1">
                <a:spcBef>
                  <a:spcPct val="0"/>
                </a:spcBef>
              </a:pPr>
              <a:t>15</a:t>
            </a:fld>
            <a:endParaRPr lang="en-US" altLang="en-US" smtClean="0"/>
          </a:p>
        </p:txBody>
      </p:sp>
      <p:sp>
        <p:nvSpPr>
          <p:cNvPr id="75780" name="Rectangle 2"/>
          <p:cNvSpPr>
            <a:spLocks noGrp="1" noRot="1" noChangeAspect="1" noChangeArrowheads="1" noTextEdit="1"/>
          </p:cNvSpPr>
          <p:nvPr>
            <p:ph type="sldImg"/>
          </p:nvPr>
        </p:nvSpPr>
        <p:spPr>
          <a:xfrm>
            <a:off x="717550" y="1162050"/>
            <a:ext cx="5575300" cy="3136900"/>
          </a:xfrm>
          <a:ln/>
        </p:spPr>
      </p:sp>
      <p:sp>
        <p:nvSpPr>
          <p:cNvPr id="7578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baseline="0" dirty="0" smtClean="0"/>
              <a:t>All parts of Minnesota are affected by chlamydia. Roughly a third of the cases are in the cities of Minneapolis and St. Paul, a third in the Suburban area surround the cities, and a third in Greater Minnesota.</a:t>
            </a:r>
            <a:endParaRPr lang="en-US" altLang="en-US" dirty="0" smtClean="0"/>
          </a:p>
        </p:txBody>
      </p:sp>
    </p:spTree>
    <p:extLst>
      <p:ext uri="{BB962C8B-B14F-4D97-AF65-F5344CB8AC3E}">
        <p14:creationId xmlns:p14="http://schemas.microsoft.com/office/powerpoint/2010/main" val="93165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16</a:t>
            </a:fld>
            <a:endParaRPr lang="en-US" altLang="en-US" smtClean="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smtClean="0"/>
              <a:t> The rates</a:t>
            </a:r>
            <a:r>
              <a:rPr lang="en-US" altLang="en-US" baseline="0" dirty="0" smtClean="0"/>
              <a:t> of chlamydia increased for males and decreased for females in 2018. Females continue to have higher rates of chlamydia than males. The males had a rate of 324 per 100,000 which is an increase of 4% over the 2017 rate of 311 per 100,000.</a:t>
            </a:r>
          </a:p>
          <a:p>
            <a:pPr eaLnBrk="1" hangingPunct="1">
              <a:buFontTx/>
              <a:buChar char="•"/>
            </a:pPr>
            <a:r>
              <a:rPr lang="en-US" altLang="en-US" baseline="0" dirty="0" smtClean="0"/>
              <a:t> The females had a rate of 562 per 100,000 which is an decrease of 2% over the 2017 rate of 574 per 100,000.</a:t>
            </a:r>
            <a:endParaRPr lang="en-US" altLang="en-US" dirty="0" smtClean="0"/>
          </a:p>
          <a:p>
            <a:pPr eaLnBrk="1" hangingPunct="1">
              <a:buFontTx/>
              <a:buChar char="•"/>
            </a:pPr>
            <a:endParaRPr lang="en-US" altLang="en-US" dirty="0" smtClean="0"/>
          </a:p>
        </p:txBody>
      </p:sp>
    </p:spTree>
    <p:extLst>
      <p:ext uri="{BB962C8B-B14F-4D97-AF65-F5344CB8AC3E}">
        <p14:creationId xmlns:p14="http://schemas.microsoft.com/office/powerpoint/2010/main" val="309193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78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17</a:t>
            </a:fld>
            <a:endParaRPr lang="en-US" altLang="en-US" smtClean="0"/>
          </a:p>
        </p:txBody>
      </p:sp>
      <p:sp>
        <p:nvSpPr>
          <p:cNvPr id="77828"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None/>
            </a:pPr>
            <a:endParaRPr lang="en-US" altLang="en-US" baseline="0" dirty="0" smtClean="0"/>
          </a:p>
          <a:p>
            <a:pPr eaLnBrk="1" hangingPunct="1">
              <a:buFontTx/>
              <a:buChar char="•"/>
            </a:pPr>
            <a:r>
              <a:rPr lang="en-US" altLang="en-US" baseline="0" dirty="0" smtClean="0"/>
              <a:t> The highest rate remains in the 20-24 year old age group at 2,385 per 100,000.</a:t>
            </a:r>
          </a:p>
          <a:p>
            <a:pPr eaLnBrk="1" hangingPunct="1">
              <a:buFontTx/>
              <a:buChar char="•"/>
            </a:pPr>
            <a:r>
              <a:rPr lang="en-US" altLang="en-US" baseline="0" dirty="0" smtClean="0"/>
              <a:t>The next highest rate remains in the 15-19 year old age group at 1,624 per 100,000.</a:t>
            </a:r>
          </a:p>
          <a:p>
            <a:pPr eaLnBrk="1" hangingPunct="1">
              <a:buFontTx/>
              <a:buChar char="•"/>
            </a:pPr>
            <a:r>
              <a:rPr lang="en-US" altLang="en-US" baseline="0" dirty="0" smtClean="0"/>
              <a:t>The 30-39 year old age group had the largest rate increase from 2017 at 5%. Their rate is 506 per 100,000. This age group still has the fourth highest rates of chlamydia.</a:t>
            </a: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1103134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rgbClr val="FFFF00"/>
                </a:solidFill>
              </a:rPr>
              <a:t>Females, 20-24 years of age continue to have the highest rate at 3261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rgbClr val="FFFF00"/>
                </a:solidFill>
              </a:rPr>
              <a:t>The age group with the largest increase in rate were females, 40-44 years of age with a 18% increase from 2017.</a:t>
            </a:r>
          </a:p>
          <a:p>
            <a:pPr marL="174708" indent="-174708" defTabSz="931774" eaLnBrk="0" fontAlgn="base" hangingPunct="0">
              <a:spcBef>
                <a:spcPct val="30000"/>
              </a:spcBef>
              <a:spcAft>
                <a:spcPct val="0"/>
              </a:spcAft>
              <a:buFont typeface="Arial" panose="020B0604020202020204" pitchFamily="34" charset="0"/>
              <a:buChar char="•"/>
              <a:defRPr/>
            </a:pPr>
            <a:endParaRPr lang="en-US" altLang="en-US" baseline="0" dirty="0" smtClean="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18</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19</a:t>
            </a:fld>
            <a:endParaRPr lang="en-US" altLang="en-US" smtClean="0"/>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smtClean="0"/>
              <a:t> There continues to be disparities in rates of chlamydia.</a:t>
            </a:r>
          </a:p>
          <a:p>
            <a:pPr eaLnBrk="1" hangingPunct="1">
              <a:buFontTx/>
              <a:buChar char="•"/>
            </a:pPr>
            <a:r>
              <a:rPr lang="en-US" altLang="en-US" baseline="0" dirty="0" smtClean="0"/>
              <a:t> The Black/African American, non-Hispanic population has rates that are 9.7 times higher than that of whites. </a:t>
            </a:r>
          </a:p>
          <a:p>
            <a:pPr eaLnBrk="1" hangingPunct="1">
              <a:buFontTx/>
              <a:buChar char="•"/>
            </a:pPr>
            <a:r>
              <a:rPr lang="en-US" altLang="en-US" baseline="0" dirty="0" smtClean="0"/>
              <a:t>The rate in the Black/African American, non-Hispanic population was 2,025 per 100,000 compared to the rate in the White, non-Hispanic population at 209 per 100,000.</a:t>
            </a:r>
          </a:p>
          <a:p>
            <a:pPr eaLnBrk="1" hangingPunct="1">
              <a:buFontTx/>
              <a:buChar char="•"/>
            </a:pPr>
            <a:r>
              <a:rPr lang="en-US" altLang="en-US" baseline="0" dirty="0" smtClean="0"/>
              <a:t> The American Indian population had a rate that was 5.5 times higher at 1,148 per 100,000</a:t>
            </a:r>
          </a:p>
          <a:p>
            <a:pPr eaLnBrk="1" hangingPunct="1">
              <a:buFontTx/>
              <a:buChar char="•"/>
            </a:pPr>
            <a:r>
              <a:rPr lang="en-US" altLang="en-US" baseline="0" dirty="0" smtClean="0"/>
              <a:t> The Asian/Pacific Islander population had a rate that was 2 times higher at 419 per 100,000</a:t>
            </a:r>
          </a:p>
          <a:p>
            <a:pPr eaLnBrk="1" hangingPunct="1">
              <a:buFontTx/>
              <a:buChar char="•"/>
            </a:pPr>
            <a:r>
              <a:rPr lang="en-US" altLang="en-US" baseline="0" dirty="0" smtClean="0"/>
              <a:t> The Hispanic/Latino population, which can be of any race, had a rate that was 3.6 times higher at 751 per 100,000</a:t>
            </a: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211913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98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20</a:t>
            </a:fld>
            <a:endParaRPr lang="en-US" altLang="en-US"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smtClean="0"/>
              <a:t>This is a clearer view of the rates from</a:t>
            </a:r>
            <a:r>
              <a:rPr lang="en-US" altLang="en-US" baseline="0" dirty="0" smtClean="0"/>
              <a:t> the previous slide, removing the Black/African American, non-Hispanic data.</a:t>
            </a:r>
            <a:endParaRPr lang="en-US" altLang="en-US" dirty="0" smtClean="0"/>
          </a:p>
        </p:txBody>
      </p:sp>
    </p:spTree>
    <p:extLst>
      <p:ext uri="{BB962C8B-B14F-4D97-AF65-F5344CB8AC3E}">
        <p14:creationId xmlns:p14="http://schemas.microsoft.com/office/powerpoint/2010/main" val="390110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21</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3815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city of Minneapolis continues to have the highest rates of gonorrhea at 617 per 100,000, followed by the city of St. Paul at 393 per 100,000, the suburban area (7-county metro excluding Minneapolis &amp; St. Paul) at 99 per 100,000 and Greater Minnesota at 73 per 100,000.</a:t>
            </a:r>
          </a:p>
          <a:p>
            <a:pPr marL="174708" indent="-174708">
              <a:buFont typeface="Arial" panose="020B0604020202020204" pitchFamily="34" charset="0"/>
              <a:buChar char="•"/>
            </a:pPr>
            <a:r>
              <a:rPr lang="en-US" baseline="0" dirty="0" smtClean="0"/>
              <a:t>Greater Minnesota area had the highest increase at 35%, followed by the seven county metro Suburban area with a 14% increase. The City of Minneapolis had a 10% increase and the City of St Paul had the smallest increase at 8%.</a:t>
            </a: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22</a:t>
            </a:fld>
            <a:endParaRPr lang="en-US"/>
          </a:p>
        </p:txBody>
      </p:sp>
    </p:spTree>
    <p:extLst>
      <p:ext uri="{BB962C8B-B14F-4D97-AF65-F5344CB8AC3E}">
        <p14:creationId xmlns:p14="http://schemas.microsoft.com/office/powerpoint/2010/main" val="100323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baseline="0" dirty="0" smtClean="0"/>
              <a:t>All parts of Minnesota are affected by gonorrhea.  The cities of Minneapolis and St. Paul reported 46% of the cases; followed by 29% in the Suburban area surrounding the cities, and about one in four cases (24%) in Greater Minnesota.</a:t>
            </a:r>
            <a:endParaRPr lang="en-US" alt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latin typeface="NeueHaasGroteskText Std" panose="020B0504020202020204" pitchFamily="34" charset="0"/>
              </a:rPr>
              <a:pPr defTabSz="931774">
                <a:defRPr/>
              </a:pPr>
              <a:t>23</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210923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6</a:t>
            </a:fld>
            <a:endParaRPr lang="en-US" altLang="en-US" smtClean="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72868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24</a:t>
            </a:fld>
            <a:endParaRPr lang="en-US" altLang="en-US" smtClean="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up in both males and females in </a:t>
            </a:r>
            <a:r>
              <a:rPr lang="en-US" altLang="en-US" dirty="0" smtClean="0">
                <a:solidFill>
                  <a:prstClr val="black"/>
                </a:solidFill>
              </a:rPr>
              <a:t>2018. </a:t>
            </a:r>
            <a:r>
              <a:rPr lang="en-US" altLang="en-US" dirty="0">
                <a:solidFill>
                  <a:prstClr val="black"/>
                </a:solidFill>
              </a:rPr>
              <a:t>Males continue to have higher rates of gonorrhea than females. </a:t>
            </a:r>
            <a:endParaRPr lang="en-US" altLang="en-US" dirty="0" smtClean="0">
              <a:solidFill>
                <a:prstClr val="black"/>
              </a:solidFill>
            </a:endParaRPr>
          </a:p>
          <a:p>
            <a:pPr defTabSz="931774">
              <a:buFontTx/>
              <a:buChar char="•"/>
              <a:defRPr/>
            </a:pPr>
            <a:r>
              <a:rPr lang="en-US" altLang="en-US" dirty="0" smtClean="0">
                <a:solidFill>
                  <a:prstClr val="black"/>
                </a:solidFill>
              </a:rPr>
              <a:t> The </a:t>
            </a:r>
            <a:r>
              <a:rPr lang="en-US" altLang="en-US" dirty="0">
                <a:solidFill>
                  <a:prstClr val="black"/>
                </a:solidFill>
              </a:rPr>
              <a:t>males had a rate of </a:t>
            </a:r>
            <a:r>
              <a:rPr lang="en-US" altLang="en-US" dirty="0" smtClean="0">
                <a:solidFill>
                  <a:prstClr val="black"/>
                </a:solidFill>
              </a:rPr>
              <a:t>159 </a:t>
            </a:r>
            <a:r>
              <a:rPr lang="en-US" altLang="en-US" dirty="0">
                <a:solidFill>
                  <a:prstClr val="black"/>
                </a:solidFill>
              </a:rPr>
              <a:t>per 100,000 which is an increase of </a:t>
            </a:r>
            <a:r>
              <a:rPr lang="en-US" altLang="en-US" dirty="0" smtClean="0">
                <a:solidFill>
                  <a:prstClr val="black"/>
                </a:solidFill>
              </a:rPr>
              <a:t>17% </a:t>
            </a:r>
            <a:r>
              <a:rPr lang="en-US" altLang="en-US" dirty="0">
                <a:solidFill>
                  <a:prstClr val="black"/>
                </a:solidFill>
              </a:rPr>
              <a:t>over the </a:t>
            </a:r>
            <a:r>
              <a:rPr lang="en-US" altLang="en-US" dirty="0" smtClean="0">
                <a:solidFill>
                  <a:prstClr val="black"/>
                </a:solidFill>
              </a:rPr>
              <a:t>2017 </a:t>
            </a:r>
            <a:r>
              <a:rPr lang="en-US" altLang="en-US" dirty="0">
                <a:solidFill>
                  <a:prstClr val="black"/>
                </a:solidFill>
              </a:rPr>
              <a:t>rate of </a:t>
            </a:r>
            <a:r>
              <a:rPr lang="en-US" altLang="en-US" dirty="0" smtClean="0">
                <a:solidFill>
                  <a:prstClr val="black"/>
                </a:solidFill>
              </a:rPr>
              <a:t>136 </a:t>
            </a:r>
            <a:r>
              <a:rPr lang="en-US" altLang="en-US" dirty="0">
                <a:solidFill>
                  <a:prstClr val="black"/>
                </a:solidFill>
              </a:rPr>
              <a:t>per 100,000.</a:t>
            </a:r>
          </a:p>
          <a:p>
            <a:pPr defTabSz="931774">
              <a:buFontTx/>
              <a:buChar char="•"/>
              <a:defRPr/>
            </a:pPr>
            <a:r>
              <a:rPr lang="en-US" altLang="en-US" dirty="0">
                <a:solidFill>
                  <a:prstClr val="black"/>
                </a:solidFill>
              </a:rPr>
              <a:t> The females had a rate of </a:t>
            </a:r>
            <a:r>
              <a:rPr lang="en-US" altLang="en-US" dirty="0" smtClean="0">
                <a:solidFill>
                  <a:prstClr val="black"/>
                </a:solidFill>
              </a:rPr>
              <a:t>125 </a:t>
            </a:r>
            <a:r>
              <a:rPr lang="en-US" altLang="en-US" dirty="0">
                <a:solidFill>
                  <a:prstClr val="black"/>
                </a:solidFill>
              </a:rPr>
              <a:t>per 100,000 which is an increase of </a:t>
            </a:r>
            <a:r>
              <a:rPr lang="en-US" altLang="en-US" dirty="0" smtClean="0">
                <a:solidFill>
                  <a:prstClr val="black"/>
                </a:solidFill>
              </a:rPr>
              <a:t>14% </a:t>
            </a:r>
            <a:r>
              <a:rPr lang="en-US" altLang="en-US" dirty="0">
                <a:solidFill>
                  <a:prstClr val="black"/>
                </a:solidFill>
              </a:rPr>
              <a:t>over the </a:t>
            </a:r>
            <a:r>
              <a:rPr lang="en-US" altLang="en-US" dirty="0" smtClean="0">
                <a:solidFill>
                  <a:prstClr val="black"/>
                </a:solidFill>
              </a:rPr>
              <a:t>2017 </a:t>
            </a:r>
            <a:r>
              <a:rPr lang="en-US" altLang="en-US" dirty="0">
                <a:solidFill>
                  <a:prstClr val="black"/>
                </a:solidFill>
              </a:rPr>
              <a:t>rate of </a:t>
            </a:r>
            <a:r>
              <a:rPr lang="en-US" altLang="en-US" dirty="0" smtClean="0">
                <a:solidFill>
                  <a:prstClr val="black"/>
                </a:solidFill>
              </a:rPr>
              <a:t>110 </a:t>
            </a:r>
            <a:r>
              <a:rPr lang="en-US" altLang="en-US" dirty="0">
                <a:solidFill>
                  <a:prstClr val="black"/>
                </a:solidFill>
              </a:rPr>
              <a:t>per 100,000.</a:t>
            </a:r>
          </a:p>
          <a:p>
            <a:pPr eaLnBrk="1" hangingPunct="1">
              <a:buFontTx/>
              <a:buChar char="•"/>
            </a:pPr>
            <a:endParaRPr lang="en-US" altLang="en-US" dirty="0" smtClean="0"/>
          </a:p>
        </p:txBody>
      </p:sp>
    </p:spTree>
    <p:extLst>
      <p:ext uri="{BB962C8B-B14F-4D97-AF65-F5344CB8AC3E}">
        <p14:creationId xmlns:p14="http://schemas.microsoft.com/office/powerpoint/2010/main" val="3640181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25</a:t>
            </a:fld>
            <a:endParaRPr lang="en-US" altLang="en-US" smtClean="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smtClean="0"/>
              <a:t> All age groups saw</a:t>
            </a:r>
            <a:r>
              <a:rPr lang="en-US" altLang="en-US" baseline="0" dirty="0" smtClean="0"/>
              <a:t> an increase in gonorrhea rates.</a:t>
            </a:r>
          </a:p>
          <a:p>
            <a:pPr eaLnBrk="1" hangingPunct="1">
              <a:buFontTx/>
              <a:buChar char="•"/>
            </a:pPr>
            <a:r>
              <a:rPr lang="en-US" altLang="en-US" baseline="0" dirty="0" smtClean="0"/>
              <a:t> The highest rate remains in the 20-24 year old age group at 543 per 100,000.</a:t>
            </a:r>
          </a:p>
          <a:p>
            <a:pPr eaLnBrk="1" hangingPunct="1">
              <a:buFontTx/>
              <a:buChar char="•"/>
            </a:pPr>
            <a:r>
              <a:rPr lang="en-US" altLang="en-US" baseline="0" dirty="0" smtClean="0"/>
              <a:t> The 30-39 year old age group had the largest rate increase from 2017 to 2018 at 22%.</a:t>
            </a:r>
            <a:endParaRPr lang="en-US" altLang="en-US" dirty="0" smtClean="0"/>
          </a:p>
          <a:p>
            <a:pPr eaLnBrk="1" hangingPunct="1">
              <a:buFontTx/>
              <a:buChar char="•"/>
            </a:pPr>
            <a:endParaRPr lang="en-US" altLang="en-US" dirty="0" smtClean="0"/>
          </a:p>
        </p:txBody>
      </p:sp>
    </p:spTree>
    <p:extLst>
      <p:ext uri="{BB962C8B-B14F-4D97-AF65-F5344CB8AC3E}">
        <p14:creationId xmlns:p14="http://schemas.microsoft.com/office/powerpoint/2010/main" val="345754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smtClean="0"/>
              <a:t>The rates</a:t>
            </a:r>
            <a:r>
              <a:rPr lang="en-US" altLang="en-US" baseline="0" dirty="0" smtClean="0"/>
              <a:t> of gonorrhea went up in both males and females for each age group 15 years of age and older in 2018 compared to 2017. Females continue to have higher rates of gonorrhea than males that are younger than 25 years of age. In 2018 the males have higher rates in the 25 and over age groups.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t>The highest rates of gonorrhea are in females 20-24 at 572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a:p>
        </p:txBody>
      </p:sp>
    </p:spTree>
    <p:extLst>
      <p:ext uri="{BB962C8B-B14F-4D97-AF65-F5344CB8AC3E}">
        <p14:creationId xmlns:p14="http://schemas.microsoft.com/office/powerpoint/2010/main" val="318481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27</a:t>
            </a:fld>
            <a:endParaRPr lang="en-US" altLang="en-US" smtClean="0"/>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smtClean="0"/>
              <a:t>There continues to be disparities in rates of gonorrhea.</a:t>
            </a:r>
          </a:p>
          <a:p>
            <a:pPr eaLnBrk="1" hangingPunct="1">
              <a:buFontTx/>
              <a:buChar char="•"/>
            </a:pPr>
            <a:r>
              <a:rPr lang="en-US" altLang="en-US" baseline="0" dirty="0" smtClean="0"/>
              <a:t> The Black/African American, non-Hispanic population rates are 16 times higher than that of whites. The rate in the Black/African American population was 926 per 100,000 compared to the rate in the White, Non-Hispanic population at 57 per 100,000.</a:t>
            </a:r>
          </a:p>
          <a:p>
            <a:pPr eaLnBrk="1" hangingPunct="1">
              <a:buFontTx/>
              <a:buChar char="•"/>
            </a:pPr>
            <a:r>
              <a:rPr lang="en-US" altLang="en-US" baseline="0" dirty="0" smtClean="0"/>
              <a:t> The American Indian population had a rate that was 12 times higher at 658 per 100,000</a:t>
            </a:r>
          </a:p>
          <a:p>
            <a:pPr eaLnBrk="1" hangingPunct="1">
              <a:buFontTx/>
              <a:buChar char="•"/>
            </a:pPr>
            <a:r>
              <a:rPr lang="en-US" altLang="en-US" baseline="0" dirty="0" smtClean="0"/>
              <a:t> The Asian/Pacific Islander population had a rate that was 2 times higher at 85 per 100,000</a:t>
            </a:r>
          </a:p>
          <a:p>
            <a:pPr eaLnBrk="1" hangingPunct="1">
              <a:buFontTx/>
              <a:buChar char="•"/>
            </a:pPr>
            <a:r>
              <a:rPr lang="en-US" altLang="en-US" baseline="0" dirty="0" smtClean="0"/>
              <a:t> The Hispanic/Latino population, which can be of any race, had a rate that was 3 times higher at 184 per 100,000</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057718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601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28</a:t>
            </a:fld>
            <a:endParaRPr lang="en-US" altLang="en-US" smtClean="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This is a clearer view of the rates from</a:t>
            </a:r>
            <a:r>
              <a:rPr lang="en-US" altLang="en-US" baseline="0" dirty="0" smtClean="0"/>
              <a:t> the previous slide, removing the Black/African American, Non-Hispanic data.</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584954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29</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6324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overall syphilis rate is now up to 17.3 per 100,000. Compared to the low of 4.1 back in 2009, which is four times higher.</a:t>
            </a:r>
          </a:p>
          <a:p>
            <a:pPr marL="174708" indent="-174708">
              <a:buFont typeface="Arial" panose="020B0604020202020204" pitchFamily="34" charset="0"/>
              <a:buChar char="•"/>
            </a:pPr>
            <a:r>
              <a:rPr lang="en-US" baseline="0" dirty="0" smtClean="0"/>
              <a:t>Of concern is the rate of primary and secondary syphilis which is 5.5 per 100,000, which remained the same as the previous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30</a:t>
            </a:fld>
            <a:endParaRPr lang="en-US"/>
          </a:p>
        </p:txBody>
      </p:sp>
    </p:spTree>
    <p:extLst>
      <p:ext uri="{BB962C8B-B14F-4D97-AF65-F5344CB8AC3E}">
        <p14:creationId xmlns:p14="http://schemas.microsoft.com/office/powerpoint/2010/main" val="381470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smtClean="0"/>
              <a:t>The statewide rate of primary</a:t>
            </a:r>
            <a:r>
              <a:rPr lang="en-US" altLang="en-US" baseline="0" dirty="0" smtClean="0"/>
              <a:t> and secondary syphilis remains at 5.5 cases per 100,000</a:t>
            </a:r>
          </a:p>
          <a:p>
            <a:pPr marL="174708" indent="-174708">
              <a:buFont typeface="Arial" panose="020B0604020202020204" pitchFamily="34" charset="0"/>
              <a:buChar char="•"/>
            </a:pPr>
            <a:endParaRPr lang="en-US" altLang="en-US" dirty="0" smtClean="0"/>
          </a:p>
          <a:p>
            <a:pPr marL="174708" indent="-174708">
              <a:buFont typeface="Arial" panose="020B0604020202020204" pitchFamily="34" charset="0"/>
              <a:buChar char="•"/>
            </a:pPr>
            <a:r>
              <a:rPr lang="en-US" altLang="en-US" dirty="0" smtClean="0"/>
              <a:t>Within the metro, the</a:t>
            </a:r>
            <a:r>
              <a:rPr lang="en-US" altLang="en-US" baseline="0" dirty="0" smtClean="0"/>
              <a:t> highest rate of primary and secondary syphilis remains in the City of Minneapolis at 29 cases per 100,000 population.</a:t>
            </a:r>
          </a:p>
          <a:p>
            <a:pPr marL="174708" indent="-174708">
              <a:buFont typeface="Arial" panose="020B0604020202020204" pitchFamily="34" charset="0"/>
              <a:buChar char="•"/>
            </a:pPr>
            <a:r>
              <a:rPr lang="en-US" altLang="en-US" baseline="0" dirty="0" smtClean="0"/>
              <a:t>The City of St. Paul has the second highest rate in the metro at 10.5 per 100,000.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31</a:t>
            </a:fld>
            <a:endParaRPr lang="en-US"/>
          </a:p>
        </p:txBody>
      </p:sp>
    </p:spTree>
    <p:extLst>
      <p:ext uri="{BB962C8B-B14F-4D97-AF65-F5344CB8AC3E}">
        <p14:creationId xmlns:p14="http://schemas.microsoft.com/office/powerpoint/2010/main" val="410174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32</a:t>
            </a:fld>
            <a:endParaRPr lang="en-US" altLang="en-US" smtClean="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The </a:t>
            </a:r>
            <a:r>
              <a:rPr lang="en-US" altLang="en-US" baseline="0" dirty="0" smtClean="0"/>
              <a:t>City of Minneapolis has 38% of all reported primary and secondary cases.</a:t>
            </a:r>
          </a:p>
          <a:p>
            <a:pPr marL="174708" indent="-174708">
              <a:buFont typeface="Arial" panose="020B0604020202020204" pitchFamily="34" charset="0"/>
              <a:buChar char="•"/>
            </a:pPr>
            <a:r>
              <a:rPr lang="en-US" altLang="en-US" baseline="0" dirty="0" smtClean="0"/>
              <a:t>The suburban area has 31% of the cases, St. Paul has 10% of the cases, and Greater Minnesota has 21% of the cases.</a:t>
            </a:r>
          </a:p>
          <a:p>
            <a:pPr marL="0" indent="0">
              <a:buFont typeface="Arial" panose="020B0604020202020204" pitchFamily="34" charset="0"/>
              <a:buNone/>
            </a:pPr>
            <a:endParaRPr lang="en-US" altLang="en-US" baseline="0" dirty="0" smtClean="0"/>
          </a:p>
          <a:p>
            <a:pPr eaLnBrk="1" hangingPunct="1"/>
            <a:endParaRPr lang="en-US" altLang="en-US" dirty="0" smtClean="0"/>
          </a:p>
        </p:txBody>
      </p:sp>
    </p:spTree>
    <p:extLst>
      <p:ext uri="{BB962C8B-B14F-4D97-AF65-F5344CB8AC3E}">
        <p14:creationId xmlns:p14="http://schemas.microsoft.com/office/powerpoint/2010/main" val="181005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33</a:t>
            </a:fld>
            <a:endParaRPr lang="en-US" altLang="en-US" smtClean="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smtClean="0"/>
              <a:t>Males have the highest</a:t>
            </a:r>
            <a:r>
              <a:rPr lang="en-US" altLang="en-US" baseline="0" dirty="0" smtClean="0"/>
              <a:t> rates of primary and secondary syphilis at 9.4 cases per 100,0000 population</a:t>
            </a:r>
          </a:p>
          <a:p>
            <a:pPr eaLnBrk="1" hangingPunct="1">
              <a:buFontTx/>
              <a:buChar char="•"/>
            </a:pPr>
            <a:r>
              <a:rPr lang="en-US" altLang="en-US" baseline="0" dirty="0" smtClean="0"/>
              <a:t>The rate of primary and secondary syphilis in females is 1.6 per 100,000 per population.</a:t>
            </a:r>
            <a:endParaRPr lang="en-US" altLang="en-US" dirty="0" smtClean="0"/>
          </a:p>
        </p:txBody>
      </p:sp>
    </p:spTree>
    <p:extLst>
      <p:ext uri="{BB962C8B-B14F-4D97-AF65-F5344CB8AC3E}">
        <p14:creationId xmlns:p14="http://schemas.microsoft.com/office/powerpoint/2010/main" val="319962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Minnesota’s chlamydia</a:t>
            </a:r>
            <a:r>
              <a:rPr lang="en-US" baseline="0" dirty="0" smtClean="0"/>
              <a:t> rate in 2017 was 426 per 100,000</a:t>
            </a:r>
          </a:p>
          <a:p>
            <a:pPr marL="174708" indent="-174708">
              <a:buFont typeface="Arial" panose="020B0604020202020204" pitchFamily="34" charset="0"/>
              <a:buChar char="•"/>
            </a:pPr>
            <a:r>
              <a:rPr lang="en-US" baseline="0" dirty="0" smtClean="0"/>
              <a:t>This was lower than the national rate of 525.1 per 100,000</a:t>
            </a:r>
            <a:endParaRPr lang="en-US" dirty="0"/>
          </a:p>
        </p:txBody>
      </p:sp>
      <p:sp>
        <p:nvSpPr>
          <p:cNvPr id="4" name="Slide Number Placeholder 3"/>
          <p:cNvSpPr>
            <a:spLocks noGrp="1"/>
          </p:cNvSpPr>
          <p:nvPr>
            <p:ph type="sldNum" sz="quarter" idx="10"/>
          </p:nvPr>
        </p:nvSpPr>
        <p:spPr/>
        <p:txBody>
          <a:bodyPr/>
          <a:lstStyle/>
          <a:p>
            <a:fld id="{C2D3CD01-44E3-4BC7-ADF8-FCC67C08AECB}" type="slidenum">
              <a:rPr lang="en-US" smtClean="0"/>
              <a:t>7</a:t>
            </a:fld>
            <a:endParaRPr lang="en-US"/>
          </a:p>
        </p:txBody>
      </p:sp>
    </p:spTree>
    <p:extLst>
      <p:ext uri="{BB962C8B-B14F-4D97-AF65-F5344CB8AC3E}">
        <p14:creationId xmlns:p14="http://schemas.microsoft.com/office/powerpoint/2010/main" val="3018088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34</a:t>
            </a:fld>
            <a:endParaRPr lang="en-US" altLang="en-US" smtClean="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smtClean="0"/>
              <a:t>The highest rates of primary and secondary</a:t>
            </a:r>
            <a:r>
              <a:rPr lang="en-US" altLang="en-US" baseline="0" dirty="0" smtClean="0"/>
              <a:t> syphilis are in the 25-29 year old age group at 16.4 cases per 100,000 population, followed by the 30-39 year old age group at 14.5 cases per 100,000 population.</a:t>
            </a:r>
            <a:endParaRPr lang="en-US" altLang="en-US" dirty="0" smtClean="0"/>
          </a:p>
        </p:txBody>
      </p:sp>
    </p:spTree>
    <p:extLst>
      <p:ext uri="{BB962C8B-B14F-4D97-AF65-F5344CB8AC3E}">
        <p14:creationId xmlns:p14="http://schemas.microsoft.com/office/powerpoint/2010/main" val="91003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Males have higher rates of primary and secondary</a:t>
            </a:r>
            <a:r>
              <a:rPr lang="en-US" baseline="0" dirty="0" smtClean="0"/>
              <a:t> syphilis than females in all age groups. The rate in males is 7 times higher than females. </a:t>
            </a:r>
          </a:p>
          <a:p>
            <a:pPr marL="174708" indent="-174708">
              <a:buFont typeface="Arial" panose="020B0604020202020204" pitchFamily="34" charset="0"/>
              <a:buChar char="•"/>
            </a:pPr>
            <a:r>
              <a:rPr lang="en-US" baseline="0" dirty="0" smtClean="0"/>
              <a:t>The 25-29 year old males have the highest rate at 27.2 per 100,000</a:t>
            </a:r>
          </a:p>
          <a:p>
            <a:pPr marL="174708" indent="-174708">
              <a:buFont typeface="Arial" panose="020B0604020202020204" pitchFamily="34" charset="0"/>
              <a:buChar char="•"/>
            </a:pPr>
            <a:r>
              <a:rPr lang="en-US" baseline="0" dirty="0" smtClean="0"/>
              <a:t>The 25-29 year old females have the highest rate of the female population at 5.4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35</a:t>
            </a:fld>
            <a:endParaRPr lang="en-US"/>
          </a:p>
        </p:txBody>
      </p:sp>
    </p:spTree>
    <p:extLst>
      <p:ext uri="{BB962C8B-B14F-4D97-AF65-F5344CB8AC3E}">
        <p14:creationId xmlns:p14="http://schemas.microsoft.com/office/powerpoint/2010/main" val="1236478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36</a:t>
            </a:fld>
            <a:endParaRPr lang="en-US" altLang="en-US" smtClean="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smtClean="0"/>
              <a:t>Forty seven percent of all primary and secondary syphilis cases are White, non-Hispanic.</a:t>
            </a:r>
          </a:p>
          <a:p>
            <a:pPr marL="174708" indent="-174708">
              <a:buFont typeface="Arial" panose="020B0604020202020204" pitchFamily="34" charset="0"/>
              <a:buChar char="•"/>
            </a:pPr>
            <a:r>
              <a:rPr lang="en-US" altLang="en-US" baseline="0" dirty="0" smtClean="0"/>
              <a:t>Black, non-Hispanic cases are at 24%,  American Indian cases are 12%,  Hispanic cases are at 10%, and Asian/Pacific Islander cases are 4%.</a:t>
            </a:r>
            <a:endParaRPr lang="en-US" altLang="en-US" dirty="0" smtClean="0"/>
          </a:p>
        </p:txBody>
      </p:sp>
    </p:spTree>
    <p:extLst>
      <p:ext uri="{BB962C8B-B14F-4D97-AF65-F5344CB8AC3E}">
        <p14:creationId xmlns:p14="http://schemas.microsoft.com/office/powerpoint/2010/main" val="18020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37</a:t>
            </a:fld>
            <a:endParaRPr lang="en-US" altLang="en-US" smtClean="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dirty="0" smtClean="0"/>
              <a:t>The</a:t>
            </a:r>
            <a:r>
              <a:rPr lang="en-US" altLang="en-US" baseline="0" dirty="0" smtClean="0"/>
              <a:t> rates of primary and secondary syphilis are 17 times higher in the American Indian populations than that of the White, non-Hispanic population.</a:t>
            </a:r>
            <a:endParaRPr lang="en-US" altLang="en-US" dirty="0" smtClean="0"/>
          </a:p>
          <a:p>
            <a:pPr marL="174708" indent="-174708">
              <a:buFont typeface="Arial" panose="020B0604020202020204" pitchFamily="34" charset="0"/>
              <a:buChar char="•"/>
            </a:pPr>
            <a:r>
              <a:rPr lang="en-US" altLang="en-US" dirty="0" smtClean="0"/>
              <a:t>The</a:t>
            </a:r>
            <a:r>
              <a:rPr lang="en-US" altLang="en-US" baseline="0" dirty="0" smtClean="0"/>
              <a:t> rates of primary and secondary syphilis are 8 times higher in the Black/African American, non-Hispanic than that of the White, non-Hispanic population.</a:t>
            </a:r>
          </a:p>
          <a:p>
            <a:pPr marL="174708" indent="-174708">
              <a:buFont typeface="Arial" panose="020B0604020202020204" pitchFamily="34" charset="0"/>
              <a:buChar char="•"/>
            </a:pPr>
            <a:r>
              <a:rPr lang="en-US" altLang="en-US" baseline="0" dirty="0" smtClean="0"/>
              <a:t>The rates of primary and secondary syphilis in the America Indian population are 52.0 per 100,000 compared to 3.0 per 100,000 in the White, non-Hispanic population.</a:t>
            </a:r>
          </a:p>
          <a:p>
            <a:pPr marL="174708" indent="-174708" defTabSz="931774">
              <a:buFont typeface="Arial" panose="020B0604020202020204" pitchFamily="34" charset="0"/>
              <a:buChar char="•"/>
              <a:defRPr/>
            </a:pPr>
            <a:r>
              <a:rPr lang="en-US" altLang="en-US" baseline="0" dirty="0" smtClean="0"/>
              <a:t>The rates of primary and secondary syphilis in the Black/African American, non-Hispanic population are 24.9 per 100,000 compared to 3.0 per 100,000 in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smtClean="0"/>
              <a:t>The rates in the Hispanic/Latino population are 11.2 per 100,000 which is 4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smtClean="0"/>
              <a:t>The rates in the Asian/Pacific Islander population are 5.4 per 100,000 which is 2 times higher than the White, non-Hispanic population.</a:t>
            </a:r>
          </a:p>
          <a:p>
            <a:pPr eaLnBrk="1" hangingPunct="1"/>
            <a:endParaRPr lang="en-US" altLang="en-US" dirty="0" smtClean="0"/>
          </a:p>
        </p:txBody>
      </p:sp>
    </p:spTree>
    <p:extLst>
      <p:ext uri="{BB962C8B-B14F-4D97-AF65-F5344CB8AC3E}">
        <p14:creationId xmlns:p14="http://schemas.microsoft.com/office/powerpoint/2010/main" val="3380264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38</a:t>
            </a:fld>
            <a:endParaRPr lang="en-US" altLang="en-US" smtClean="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1585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39</a:t>
            </a:fld>
            <a:endParaRPr lang="en-US" altLang="en-US" smtClean="0"/>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Chlamydia continues to disproportionately</a:t>
            </a:r>
            <a:r>
              <a:rPr lang="en-US" altLang="en-US" baseline="0" dirty="0" smtClean="0"/>
              <a:t> impact youth. The 15-24 year olds make up only 14% of the population, but account for 61% of all chlamydia cases reported.</a:t>
            </a:r>
          </a:p>
          <a:p>
            <a:pPr eaLnBrk="1" hangingPunct="1"/>
            <a:endParaRPr lang="en-US" altLang="en-US" dirty="0" smtClean="0"/>
          </a:p>
        </p:txBody>
      </p:sp>
    </p:spTree>
    <p:extLst>
      <p:ext uri="{BB962C8B-B14F-4D97-AF65-F5344CB8AC3E}">
        <p14:creationId xmlns:p14="http://schemas.microsoft.com/office/powerpoint/2010/main" val="2227192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40</a:t>
            </a:fld>
            <a:endParaRPr lang="en-US" altLang="en-US" smtClean="0"/>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Gonorrhea also</a:t>
            </a:r>
            <a:r>
              <a:rPr lang="en-US" altLang="en-US" baseline="0" dirty="0" smtClean="0"/>
              <a:t> </a:t>
            </a:r>
            <a:r>
              <a:rPr lang="en-US" altLang="en-US" dirty="0" smtClean="0"/>
              <a:t>disproportionately</a:t>
            </a:r>
            <a:r>
              <a:rPr lang="en-US" altLang="en-US" baseline="0" dirty="0" smtClean="0"/>
              <a:t> impacts youth. The 15-24 year olds make up only 14% of the population, but account for 42% of all gonorrhea cases reported.</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353842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41</a:t>
            </a:fld>
            <a:endParaRPr lang="en-US" altLang="en-US" smtClean="0"/>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dirty="0" smtClean="0"/>
              <a:t>In</a:t>
            </a:r>
            <a:r>
              <a:rPr lang="en-US" altLang="en-US" baseline="0" dirty="0" smtClean="0"/>
              <a:t> adolescents and young adults, the majority</a:t>
            </a:r>
            <a:r>
              <a:rPr lang="en-US" altLang="en-US" dirty="0" smtClean="0"/>
              <a:t> of chlamydia and</a:t>
            </a:r>
            <a:r>
              <a:rPr lang="en-US" altLang="en-US" baseline="0" dirty="0" smtClean="0"/>
              <a:t> gonorrhea cases are females (72%) .</a:t>
            </a:r>
          </a:p>
          <a:p>
            <a:pPr eaLnBrk="1" hangingPunct="1"/>
            <a:r>
              <a:rPr lang="en-US" altLang="en-US" baseline="0" dirty="0" smtClean="0"/>
              <a:t>Almost half (46%) are white, non-Hispanic followed by more than one-third (35%) that are black, non-Hispanic.</a:t>
            </a:r>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2116202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728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7A2C2B-7923-4BD2-B027-795682E6DD96}" type="slidenum">
              <a:rPr lang="en-US" altLang="en-US" smtClean="0"/>
              <a:pPr eaLnBrk="1" hangingPunct="1">
                <a:spcBef>
                  <a:spcPct val="0"/>
                </a:spcBef>
              </a:pPr>
              <a:t>42</a:t>
            </a:fld>
            <a:endParaRPr lang="en-US" altLang="en-US" smtClean="0"/>
          </a:p>
        </p:txBody>
      </p:sp>
      <p:sp>
        <p:nvSpPr>
          <p:cNvPr id="97284" name="Rectangle 2"/>
          <p:cNvSpPr>
            <a:spLocks noGrp="1" noRot="1" noChangeAspect="1" noChangeArrowheads="1" noTextEdit="1"/>
          </p:cNvSpPr>
          <p:nvPr>
            <p:ph type="sldImg"/>
          </p:nvPr>
        </p:nvSpPr>
        <p:spPr>
          <a:xfrm>
            <a:off x="717550" y="1162050"/>
            <a:ext cx="5575300" cy="3136900"/>
          </a:xfrm>
          <a:ln/>
        </p:spPr>
      </p:sp>
      <p:sp>
        <p:nvSpPr>
          <p:cNvPr id="97285" name="Rectangle 3"/>
          <p:cNvSpPr>
            <a:spLocks noGrp="1" noChangeArrowheads="1"/>
          </p:cNvSpPr>
          <p:nvPr>
            <p:ph type="body" idx="1"/>
          </p:nvPr>
        </p:nvSpPr>
        <p:spPr>
          <a:noFill/>
        </p:spPr>
        <p:txBody>
          <a:bodyPr/>
          <a:lstStyle/>
          <a:p>
            <a:pPr eaLnBrk="1" hangingPunct="1"/>
            <a:r>
              <a:rPr lang="en-US" altLang="en-US" dirty="0" smtClean="0"/>
              <a:t>In</a:t>
            </a:r>
            <a:r>
              <a:rPr lang="en-US" altLang="en-US" baseline="0" dirty="0" smtClean="0"/>
              <a:t> adolescents and young adults diagnosed with chlamydia or gonorrhea in 2018, about one-third reside in Greater MN (36%) and the seven county metro region (excluding Minneapolis and St. Paul).</a:t>
            </a:r>
            <a:endParaRPr lang="en-US" altLang="en-US" dirty="0" smtClean="0"/>
          </a:p>
        </p:txBody>
      </p:sp>
    </p:spTree>
    <p:extLst>
      <p:ext uri="{BB962C8B-B14F-4D97-AF65-F5344CB8AC3E}">
        <p14:creationId xmlns:p14="http://schemas.microsoft.com/office/powerpoint/2010/main" val="3106163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43</a:t>
            </a:fld>
            <a:endParaRPr lang="en-US" altLang="en-US" smtClean="0"/>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smtClean="0"/>
              <a:t>The rates of</a:t>
            </a:r>
            <a:r>
              <a:rPr lang="en-US" altLang="en-US" baseline="0" dirty="0" smtClean="0"/>
              <a:t> chlamydia are higher in females compared to males in the 15-24 year old age group. The rates for females are 2927 per 100,000 population compared to males at 1106 per 100,000 population.</a:t>
            </a:r>
          </a:p>
          <a:p>
            <a:pPr defTabSz="931774">
              <a:buFontTx/>
              <a:buChar char="•"/>
              <a:defRPr/>
            </a:pPr>
            <a:endParaRPr lang="en-US" altLang="en-US" baseline="0" dirty="0" smtClean="0"/>
          </a:p>
        </p:txBody>
      </p:sp>
    </p:spTree>
    <p:extLst>
      <p:ext uri="{BB962C8B-B14F-4D97-AF65-F5344CB8AC3E}">
        <p14:creationId xmlns:p14="http://schemas.microsoft.com/office/powerpoint/2010/main" val="100933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Minnesota’s gonorrhea</a:t>
            </a:r>
            <a:r>
              <a:rPr lang="en-US" baseline="0" dirty="0" smtClean="0"/>
              <a:t> rate in 2017 was 118 per 100,000</a:t>
            </a:r>
          </a:p>
          <a:p>
            <a:pPr marL="174708" indent="-174708">
              <a:buFont typeface="Arial" panose="020B0604020202020204" pitchFamily="34" charset="0"/>
              <a:buChar char="•"/>
            </a:pPr>
            <a:r>
              <a:rPr lang="en-US" baseline="0" dirty="0" smtClean="0"/>
              <a:t>This was lower than the national rate of 170.3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8</a:t>
            </a:fld>
            <a:endParaRPr lang="en-US"/>
          </a:p>
        </p:txBody>
      </p:sp>
    </p:spTree>
    <p:extLst>
      <p:ext uri="{BB962C8B-B14F-4D97-AF65-F5344CB8AC3E}">
        <p14:creationId xmlns:p14="http://schemas.microsoft.com/office/powerpoint/2010/main" val="2741776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93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7CB3B1-FC04-43E6-BC22-C9ADB51577D3}" type="slidenum">
              <a:rPr lang="en-US" altLang="en-US" smtClean="0"/>
              <a:pPr eaLnBrk="1" hangingPunct="1">
                <a:spcBef>
                  <a:spcPct val="0"/>
                </a:spcBef>
              </a:pPr>
              <a:t>44</a:t>
            </a:fld>
            <a:endParaRPr lang="en-US" altLang="en-US" smtClean="0"/>
          </a:p>
        </p:txBody>
      </p:sp>
      <p:sp>
        <p:nvSpPr>
          <p:cNvPr id="99332" name="Rectangle 2"/>
          <p:cNvSpPr>
            <a:spLocks noGrp="1" noRot="1" noChangeAspect="1" noChangeArrowheads="1" noTextEdit="1"/>
          </p:cNvSpPr>
          <p:nvPr>
            <p:ph type="sldImg"/>
          </p:nvPr>
        </p:nvSpPr>
        <p:spPr>
          <a:xfrm>
            <a:off x="717550" y="1162050"/>
            <a:ext cx="5575300" cy="3136900"/>
          </a:xfrm>
          <a:ln/>
        </p:spPr>
      </p:sp>
      <p:sp>
        <p:nvSpPr>
          <p:cNvPr id="99333"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There</a:t>
            </a:r>
            <a:r>
              <a:rPr lang="en-US" altLang="en-US" baseline="0" dirty="0" smtClean="0"/>
              <a:t> are a large number of chlamydia cases among adolescents and young adults that are missing race/ethnicity when reported. </a:t>
            </a:r>
            <a:endParaRPr lang="en-US" altLang="en-US" dirty="0" smtClean="0"/>
          </a:p>
        </p:txBody>
      </p:sp>
    </p:spTree>
    <p:extLst>
      <p:ext uri="{BB962C8B-B14F-4D97-AF65-F5344CB8AC3E}">
        <p14:creationId xmlns:p14="http://schemas.microsoft.com/office/powerpoint/2010/main" val="1421491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highest rates</a:t>
            </a:r>
            <a:r>
              <a:rPr lang="en-US" baseline="0" dirty="0" smtClean="0"/>
              <a:t> among adolescents and young adults are among females in the Black, non-Hispanic community. Their rate is 9,813 per 100,000 population.</a:t>
            </a:r>
          </a:p>
          <a:p>
            <a:pPr marL="174708" indent="-174708">
              <a:buFont typeface="Arial" panose="020B0604020202020204" pitchFamily="34" charset="0"/>
              <a:buChar char="•"/>
            </a:pPr>
            <a:r>
              <a:rPr lang="en-US" baseline="0" dirty="0" smtClean="0"/>
              <a:t>Black, non-Hispanic males also have the highest rates among adolescent and young adult males at 5,237 per 100,000 population.</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45</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smtClean="0"/>
              <a:t>The rates</a:t>
            </a:r>
            <a:r>
              <a:rPr lang="en-US" altLang="en-US" baseline="0" dirty="0" smtClean="0"/>
              <a:t> of gonorrhea in adolescent and young adults increased in both males and females. </a:t>
            </a:r>
          </a:p>
          <a:p>
            <a:pPr marL="174708" indent="-174708">
              <a:buFont typeface="Arial" panose="020B0604020202020204" pitchFamily="34" charset="0"/>
              <a:buChar char="•"/>
            </a:pPr>
            <a:r>
              <a:rPr lang="en-US" altLang="en-US" baseline="0" dirty="0" smtClean="0"/>
              <a:t>The rate in adolescent and young adult females increase more than males and is now at 524 per 100,000 population.</a:t>
            </a:r>
            <a:endParaRPr lang="en-US" alt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4290375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13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6692BF-39CE-4ACE-B39E-B19334C9CC82}" type="slidenum">
              <a:rPr lang="en-US" altLang="en-US" smtClean="0"/>
              <a:pPr eaLnBrk="1" hangingPunct="1">
                <a:spcBef>
                  <a:spcPct val="0"/>
                </a:spcBef>
              </a:pPr>
              <a:t>47</a:t>
            </a:fld>
            <a:endParaRPr lang="en-US" altLang="en-US" smtClean="0"/>
          </a:p>
        </p:txBody>
      </p:sp>
      <p:sp>
        <p:nvSpPr>
          <p:cNvPr id="101380" name="Rectangle 2"/>
          <p:cNvSpPr>
            <a:spLocks noGrp="1" noRot="1" noChangeAspect="1" noChangeArrowheads="1" noTextEdit="1"/>
          </p:cNvSpPr>
          <p:nvPr>
            <p:ph type="sldImg"/>
          </p:nvPr>
        </p:nvSpPr>
        <p:spPr>
          <a:xfrm>
            <a:off x="717550" y="1162050"/>
            <a:ext cx="5575300" cy="3136900"/>
          </a:xfrm>
          <a:ln/>
        </p:spPr>
      </p:sp>
      <p:sp>
        <p:nvSpPr>
          <p:cNvPr id="10138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Black,</a:t>
            </a:r>
            <a:r>
              <a:rPr lang="en-US" altLang="en-US" baseline="0" dirty="0" smtClean="0"/>
              <a:t> Non-Hispanic males make up 47% of gonorrhea cases in male adolescent and young adults.</a:t>
            </a:r>
          </a:p>
          <a:p>
            <a:pPr marL="174708" indent="-174708">
              <a:buFont typeface="Arial" panose="020B0604020202020204" pitchFamily="34" charset="0"/>
              <a:buChar char="•"/>
            </a:pPr>
            <a:r>
              <a:rPr lang="en-US" altLang="en-US" dirty="0" smtClean="0"/>
              <a:t>Black,</a:t>
            </a:r>
            <a:r>
              <a:rPr lang="en-US" altLang="en-US" baseline="0" dirty="0" smtClean="0"/>
              <a:t> Non-Hispanic females also make up 41% of gonorrhea cases in female adolescent and young adults</a:t>
            </a:r>
            <a:endParaRPr lang="en-US" altLang="en-US" dirty="0" smtClean="0"/>
          </a:p>
        </p:txBody>
      </p:sp>
    </p:spTree>
    <p:extLst>
      <p:ext uri="{BB962C8B-B14F-4D97-AF65-F5344CB8AC3E}">
        <p14:creationId xmlns:p14="http://schemas.microsoft.com/office/powerpoint/2010/main" val="2303044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Black,</a:t>
            </a:r>
            <a:r>
              <a:rPr lang="en-US" baseline="0" dirty="0" smtClean="0"/>
              <a:t> non-Hispanic and American Indian males and females adolescents and young adults are disproportionately affected by gonorrhea.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48</a:t>
            </a:fld>
            <a:endParaRPr lang="en-US"/>
          </a:p>
        </p:txBody>
      </p:sp>
    </p:spTree>
    <p:extLst>
      <p:ext uri="{BB962C8B-B14F-4D97-AF65-F5344CB8AC3E}">
        <p14:creationId xmlns:p14="http://schemas.microsoft.com/office/powerpoint/2010/main" val="383646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50</a:t>
            </a:fld>
            <a:endParaRPr lang="en-US" altLang="en-US" smtClean="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51762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51</a:t>
            </a:fld>
            <a:endParaRPr lang="en-US" altLang="en-US" smtClean="0"/>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Men who have sex with men (MSM) make up the majority of</a:t>
            </a:r>
            <a:r>
              <a:rPr lang="en-US" altLang="en-US" baseline="0" dirty="0" smtClean="0"/>
              <a:t> early syphilis cases.</a:t>
            </a:r>
            <a:endParaRPr lang="en-US" altLang="en-US" dirty="0" smtClean="0"/>
          </a:p>
        </p:txBody>
      </p:sp>
    </p:spTree>
    <p:extLst>
      <p:ext uri="{BB962C8B-B14F-4D97-AF65-F5344CB8AC3E}">
        <p14:creationId xmlns:p14="http://schemas.microsoft.com/office/powerpoint/2010/main" val="3255038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44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4E4F96-28A0-447B-906F-DA20531DD0C8}" type="slidenum">
              <a:rPr lang="en-US" altLang="en-US" smtClean="0"/>
              <a:pPr eaLnBrk="1" hangingPunct="1">
                <a:spcBef>
                  <a:spcPct val="0"/>
                </a:spcBef>
              </a:pPr>
              <a:t>52</a:t>
            </a:fld>
            <a:endParaRPr lang="en-US" altLang="en-US" smtClean="0"/>
          </a:p>
        </p:txBody>
      </p:sp>
      <p:sp>
        <p:nvSpPr>
          <p:cNvPr id="104452" name="Rectangle 2"/>
          <p:cNvSpPr>
            <a:spLocks noGrp="1" noRot="1" noChangeAspect="1" noChangeArrowheads="1" noTextEdit="1"/>
          </p:cNvSpPr>
          <p:nvPr>
            <p:ph type="sldImg"/>
          </p:nvPr>
        </p:nvSpPr>
        <p:spPr>
          <a:xfrm>
            <a:off x="717550" y="1162050"/>
            <a:ext cx="5575300" cy="3136900"/>
          </a:xfrm>
          <a:ln/>
        </p:spPr>
      </p:sp>
      <p:sp>
        <p:nvSpPr>
          <p:cNvPr id="104453" name="Rectangle 3"/>
          <p:cNvSpPr>
            <a:spLocks noGrp="1" noChangeArrowheads="1"/>
          </p:cNvSpPr>
          <p:nvPr>
            <p:ph type="body" idx="1"/>
          </p:nvPr>
        </p:nvSpPr>
        <p:spPr>
          <a:noFill/>
        </p:spPr>
        <p:txBody>
          <a:bodyPr/>
          <a:lstStyle/>
          <a:p>
            <a:pPr eaLnBrk="1" hangingPunct="1">
              <a:buFontTx/>
              <a:buChar char="•"/>
            </a:pPr>
            <a:r>
              <a:rPr lang="en-US" altLang="en-US" dirty="0" smtClean="0"/>
              <a:t>There were</a:t>
            </a:r>
            <a:r>
              <a:rPr lang="en-US" altLang="en-US" baseline="0" dirty="0" smtClean="0"/>
              <a:t> 578 early syphilis cases reported in 2018.</a:t>
            </a:r>
          </a:p>
          <a:p>
            <a:pPr eaLnBrk="1" hangingPunct="1">
              <a:buFontTx/>
              <a:buChar char="•"/>
            </a:pPr>
            <a:r>
              <a:rPr lang="en-US" altLang="en-US" baseline="0" dirty="0" smtClean="0"/>
              <a:t>286 of the cases were staged as early latent, followed by 148 secondary, and 144 primary.</a:t>
            </a:r>
            <a:endParaRPr lang="en-US" altLang="en-US" dirty="0" smtClean="0"/>
          </a:p>
        </p:txBody>
      </p:sp>
    </p:spTree>
    <p:extLst>
      <p:ext uri="{BB962C8B-B14F-4D97-AF65-F5344CB8AC3E}">
        <p14:creationId xmlns:p14="http://schemas.microsoft.com/office/powerpoint/2010/main" val="3359113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54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DAD980-43B4-4584-AACD-39FF673A6E5E}" type="slidenum">
              <a:rPr lang="en-US" altLang="en-US" smtClean="0"/>
              <a:pPr eaLnBrk="1" hangingPunct="1">
                <a:spcBef>
                  <a:spcPct val="0"/>
                </a:spcBef>
              </a:pPr>
              <a:t>53</a:t>
            </a:fld>
            <a:endParaRPr lang="en-US" altLang="en-US" smtClean="0"/>
          </a:p>
        </p:txBody>
      </p:sp>
      <p:sp>
        <p:nvSpPr>
          <p:cNvPr id="105476" name="Rectangle 2"/>
          <p:cNvSpPr>
            <a:spLocks noGrp="1" noRot="1" noChangeAspect="1" noChangeArrowheads="1" noTextEdit="1"/>
          </p:cNvSpPr>
          <p:nvPr>
            <p:ph type="sldImg"/>
          </p:nvPr>
        </p:nvSpPr>
        <p:spPr>
          <a:xfrm>
            <a:off x="717550" y="1162050"/>
            <a:ext cx="5575300" cy="3136900"/>
          </a:xfrm>
          <a:ln/>
        </p:spPr>
      </p:sp>
      <p:sp>
        <p:nvSpPr>
          <p:cNvPr id="105477"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32934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average age of MSM with early syphilis is 35</a:t>
            </a:r>
            <a:r>
              <a:rPr lang="en-US" baseline="0" dirty="0" smtClean="0"/>
              <a:t> years of age.</a:t>
            </a:r>
          </a:p>
          <a:p>
            <a:pPr marL="174708" indent="-174708">
              <a:buFont typeface="Arial" panose="020B0604020202020204" pitchFamily="34" charset="0"/>
              <a:buChar char="•"/>
            </a:pPr>
            <a:r>
              <a:rPr lang="en-US" baseline="0" dirty="0" smtClean="0"/>
              <a:t>Ages ranged from 17 – 70 years of age</a:t>
            </a:r>
          </a:p>
          <a:p>
            <a:pPr marL="174708" indent="-174708">
              <a:buFont typeface="Arial" panose="020B0604020202020204" pitchFamily="34" charset="0"/>
              <a:buChar char="•"/>
            </a:pPr>
            <a:r>
              <a:rPr lang="en-US" baseline="0" dirty="0" smtClean="0"/>
              <a:t>The 30-34 year old age group had the highest number of cases at 85.</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16575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Minnesota’s primary and secondary syphilis</a:t>
            </a:r>
            <a:r>
              <a:rPr lang="en-US" baseline="0" dirty="0" smtClean="0"/>
              <a:t> rate in 2017 was 5.3 per 100,000</a:t>
            </a:r>
          </a:p>
          <a:p>
            <a:pPr marL="174708" indent="-174708">
              <a:buFont typeface="Arial" panose="020B0604020202020204" pitchFamily="34" charset="0"/>
              <a:buChar char="•"/>
            </a:pPr>
            <a:r>
              <a:rPr lang="en-US" baseline="0" dirty="0" smtClean="0"/>
              <a:t>This was lower than the national rate of 9.5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9</a:t>
            </a:fld>
            <a:endParaRPr lang="en-US"/>
          </a:p>
        </p:txBody>
      </p:sp>
    </p:spTree>
    <p:extLst>
      <p:ext uri="{BB962C8B-B14F-4D97-AF65-F5344CB8AC3E}">
        <p14:creationId xmlns:p14="http://schemas.microsoft.com/office/powerpoint/2010/main" val="425968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Twenty-six percent of all early syphilis cases were co-infected with HIV.</a:t>
            </a:r>
          </a:p>
          <a:p>
            <a:pPr marL="174708" indent="-174708">
              <a:buFont typeface="Arial" panose="020B0604020202020204" pitchFamily="34" charset="0"/>
              <a:buChar char="•"/>
            </a:pPr>
            <a:r>
              <a:rPr lang="en-US" dirty="0" smtClean="0"/>
              <a:t>Thirty-nine percent of all MSM early syphilis cases were</a:t>
            </a:r>
            <a:r>
              <a:rPr lang="en-US" baseline="0" dirty="0" smtClean="0"/>
              <a:t> co-infected with HIV.</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983811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solidFill>
                  <a:prstClr val="black"/>
                </a:solidFill>
              </a:rPr>
              <a:t>Minnesota Department of Health</a:t>
            </a:r>
          </a:p>
        </p:txBody>
      </p:sp>
      <p:sp>
        <p:nvSpPr>
          <p:cNvPr id="10649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CB6A7E7-2FB5-4AAB-816A-487A46B7A4F8}" type="slidenum">
              <a:rPr lang="en-US" altLang="en-US" smtClean="0">
                <a:solidFill>
                  <a:prstClr val="black"/>
                </a:solidFill>
              </a:rPr>
              <a:pPr eaLnBrk="1" hangingPunct="1">
                <a:spcBef>
                  <a:spcPct val="0"/>
                </a:spcBef>
              </a:pPr>
              <a:t>56</a:t>
            </a:fld>
            <a:endParaRPr lang="en-US" altLang="en-US" smtClean="0">
              <a:solidFill>
                <a:prstClr val="black"/>
              </a:solidFill>
            </a:endParaRPr>
          </a:p>
        </p:txBody>
      </p:sp>
      <p:sp>
        <p:nvSpPr>
          <p:cNvPr id="106500" name="Rectangle 2"/>
          <p:cNvSpPr>
            <a:spLocks noGrp="1" noRot="1" noChangeAspect="1" noChangeArrowheads="1" noTextEdit="1"/>
          </p:cNvSpPr>
          <p:nvPr>
            <p:ph type="sldImg"/>
          </p:nvPr>
        </p:nvSpPr>
        <p:spPr>
          <a:xfrm>
            <a:off x="717550" y="1162050"/>
            <a:ext cx="5575300" cy="3136900"/>
          </a:xfrm>
          <a:ln/>
        </p:spPr>
      </p:sp>
      <p:sp>
        <p:nvSpPr>
          <p:cNvPr id="106501"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28826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57</a:t>
            </a:fld>
            <a:endParaRPr lang="en-US" altLang="en-US" smtClean="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269726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number of female early syphilis cases has increased dramatically from 5 cases in 2008 to the highest </a:t>
            </a:r>
            <a:r>
              <a:rPr lang="en-US" baseline="0" smtClean="0"/>
              <a:t>number of cases </a:t>
            </a:r>
            <a:r>
              <a:rPr lang="en-US" baseline="0" dirty="0" smtClean="0"/>
              <a:t>in the last decade of 94 in 2018.  </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58</a:t>
            </a:fld>
            <a:endParaRPr lang="en-US"/>
          </a:p>
        </p:txBody>
      </p:sp>
    </p:spTree>
    <p:extLst>
      <p:ext uri="{BB962C8B-B14F-4D97-AF65-F5344CB8AC3E}">
        <p14:creationId xmlns:p14="http://schemas.microsoft.com/office/powerpoint/2010/main" val="3198201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59</a:t>
            </a:fld>
            <a:endParaRPr lang="en-US" altLang="en-US" smtClean="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Fifty-eight</a:t>
            </a:r>
            <a:r>
              <a:rPr lang="en-US" altLang="en-US" baseline="0" dirty="0" smtClean="0"/>
              <a:t> percent of female early syphilis cases were residents of Greater Minnesota</a:t>
            </a:r>
          </a:p>
          <a:p>
            <a:pPr marL="174708" indent="-174708">
              <a:buFont typeface="Arial" panose="020B0604020202020204" pitchFamily="34" charset="0"/>
              <a:buChar char="•"/>
            </a:pPr>
            <a:r>
              <a:rPr lang="en-US" altLang="en-US" baseline="0" dirty="0" smtClean="0"/>
              <a:t>Seventeen percent of female early syphilis cases were residents of the Suburbs of the seven-county metro area</a:t>
            </a:r>
          </a:p>
          <a:p>
            <a:pPr marL="174708" indent="-174708">
              <a:buFont typeface="Arial" panose="020B0604020202020204" pitchFamily="34" charset="0"/>
              <a:buChar char="•"/>
            </a:pPr>
            <a:r>
              <a:rPr lang="en-US" altLang="en-US" baseline="0" dirty="0" smtClean="0"/>
              <a:t>Nineteen percent were City of Minneapolis residents, and 6% were St. Paul residents.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156425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60</a:t>
            </a:fld>
            <a:endParaRPr lang="en-US" altLang="en-US" smtClean="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There</a:t>
            </a:r>
            <a:r>
              <a:rPr lang="en-US" altLang="en-US" baseline="0" dirty="0" smtClean="0"/>
              <a:t> are large disparities in women with syphilis. Almost half (48%) percent of all early syphilis cases in females are found in the American Indian population and 18% in the Black, African American population.</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07648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Syphilis may be passed from a pregnant person to the</a:t>
            </a:r>
            <a:r>
              <a:rPr lang="en-US" baseline="0" dirty="0" smtClean="0"/>
              <a:t> unborn baby through the placenta. The infection can cause miscarriages and stillbirths, and infants born with congenital syphilis can suffer a variety of serious health problems, including deformities, seizures, anemia and jaundice. </a:t>
            </a:r>
            <a:endParaRPr lang="en-US" dirty="0" smtClean="0"/>
          </a:p>
          <a:p>
            <a:endParaRPr lang="en-US" dirty="0" smtClean="0"/>
          </a:p>
          <a:p>
            <a:r>
              <a:rPr lang="en-US" dirty="0" smtClean="0"/>
              <a:t>The</a:t>
            </a:r>
            <a:r>
              <a:rPr lang="en-US" baseline="0" dirty="0" smtClean="0"/>
              <a:t> Centers for Disease Control and Prevention reported this fall that the number of infants born with syphilis has more than doubled in the past four years and last year reached a 20-year high. </a:t>
            </a:r>
            <a:endParaRPr lang="en-US" dirty="0" smtClean="0"/>
          </a:p>
          <a:p>
            <a:endParaRPr lang="en-US" dirty="0" smtClean="0"/>
          </a:p>
          <a:p>
            <a:r>
              <a:rPr lang="en-US" dirty="0" smtClean="0"/>
              <a:t>In Minnesota, the</a:t>
            </a:r>
            <a:r>
              <a:rPr lang="en-US" baseline="0" dirty="0" smtClean="0"/>
              <a:t> number and rate of congenital syphilis cases among infants has increased over the past five years from a rate of 0 per 100,000 live births in 2014 to 15.1 per 100,000 live births in 2018. </a:t>
            </a:r>
          </a:p>
          <a:p>
            <a:endParaRPr lang="en-US"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3437556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62</a:t>
            </a:fld>
            <a:endParaRPr lang="en-US" altLang="en-US" smtClean="0"/>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74129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63</a:t>
            </a:fld>
            <a:endParaRPr lang="en-US" altLang="en-US" smtClean="0"/>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909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10</a:t>
            </a:fld>
            <a:endParaRPr lang="en-US" altLang="en-US" smtClean="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296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11</a:t>
            </a:fld>
            <a:endParaRPr lang="en-US" altLang="en-US" smtClean="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The rate</a:t>
            </a:r>
            <a:r>
              <a:rPr lang="en-US" altLang="en-US" baseline="0" dirty="0" smtClean="0"/>
              <a:t> of chlamydia in MN reached an all time high at 444 per 100,000. This is the same rate as 2017.</a:t>
            </a:r>
          </a:p>
          <a:p>
            <a:pPr marL="174708" indent="-174708">
              <a:buFont typeface="Arial" panose="020B0604020202020204" pitchFamily="34" charset="0"/>
              <a:buChar char="•"/>
            </a:pPr>
            <a:r>
              <a:rPr lang="en-US" altLang="en-US" baseline="0" dirty="0" smtClean="0"/>
              <a:t>The rate of gonorrhea in MN increased 15% to 142 per 100,000 compared to 123 per 100,000 in 2017.</a:t>
            </a:r>
          </a:p>
          <a:p>
            <a:pPr marL="174708" indent="-174708">
              <a:buFont typeface="Arial" panose="020B0604020202020204" pitchFamily="34" charset="0"/>
              <a:buChar char="•"/>
            </a:pPr>
            <a:r>
              <a:rPr lang="en-US" altLang="en-US" baseline="0" dirty="0" smtClean="0"/>
              <a:t>The rate of primary and secondary syphilis is at 4.7 per 100,000. This is an decrease of 14% from 2017.</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67340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12</a:t>
            </a:fld>
            <a:endParaRPr lang="en-US" altLang="en-US" smtClean="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1706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13</a:t>
            </a:fld>
            <a:endParaRPr lang="en-US" altLang="en-US" smtClean="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10408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4/30/2019</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other object </a:t>
            </a:r>
            <a:br>
              <a:rPr lang="en-US" smtClean="0"/>
            </a:br>
            <a:r>
              <a:rPr lang="en-US" smtClean="0"/>
              <a:t>by clicking an icon. </a:t>
            </a:r>
            <a:endParaRPr lang="en-US"/>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smtClean="0"/>
              <a:t>Title - 1 column slide</a:t>
            </a:r>
            <a:endParaRPr lang="en-US"/>
          </a:p>
        </p:txBody>
      </p:sp>
    </p:spTree>
    <p:extLst>
      <p:ext uri="{BB962C8B-B14F-4D97-AF65-F5344CB8AC3E}">
        <p14:creationId xmlns:p14="http://schemas.microsoft.com/office/powerpoint/2010/main" val="162620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1"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lvl1pPr>
              <a:defRPr b="1"/>
            </a:lvl1pPr>
          </a:lstStyle>
          <a:p>
            <a:fld id="{A98C4C39-EFDB-4E8E-AEF2-E05495973B04}" type="datetime1">
              <a:rPr lang="en-US" smtClean="0"/>
              <a:pPr/>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b="1"/>
            </a:lvl1p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b="1">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lvl1pPr>
              <a:defRPr b="1"/>
            </a:lvl1pPr>
          </a:lstStyle>
          <a:p>
            <a:fld id="{4FD795E1-645F-443E-B626-69DD3B93FB18}" type="datetime1">
              <a:rPr lang="en-US" smtClean="0"/>
              <a:pPr/>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b="1"/>
            </a:lvl1p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838200" y="152400"/>
            <a:ext cx="10515600" cy="914400"/>
          </a:xfrm>
        </p:spPr>
        <p:txBody>
          <a:bodyPr>
            <a:no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noAutofit/>
          </a:bodyPr>
          <a:lstStyle>
            <a:lvl1pPr>
              <a:spcBef>
                <a:spcPts val="600"/>
              </a:spcBef>
              <a:spcAft>
                <a:spcPts val="600"/>
              </a:spcAft>
              <a:buClr>
                <a:schemeClr val="accent1"/>
              </a:buClr>
              <a:defRPr sz="2800" b="1"/>
            </a:lvl1pPr>
            <a:lvl2pPr>
              <a:spcBef>
                <a:spcPts val="600"/>
              </a:spcBef>
              <a:spcAft>
                <a:spcPts val="600"/>
              </a:spcAft>
              <a:buClr>
                <a:schemeClr val="accent1"/>
              </a:buClr>
              <a:defRPr sz="2800" b="1"/>
            </a:lvl2pPr>
            <a:lvl3pPr>
              <a:spcBef>
                <a:spcPts val="600"/>
              </a:spcBef>
              <a:spcAft>
                <a:spcPts val="600"/>
              </a:spcAft>
              <a:buClr>
                <a:schemeClr val="accent1"/>
              </a:buClr>
              <a:defRPr sz="2800" b="1"/>
            </a:lvl3pPr>
            <a:lvl4pPr>
              <a:spcBef>
                <a:spcPts val="600"/>
              </a:spcBef>
              <a:spcAft>
                <a:spcPts val="600"/>
              </a:spcAft>
              <a:buClr>
                <a:schemeClr val="accent1"/>
              </a:buClr>
              <a:defRPr sz="2800" b="1"/>
            </a:lvl4pPr>
            <a:lvl5pPr>
              <a:spcBef>
                <a:spcPts val="600"/>
              </a:spcBef>
              <a:spcAft>
                <a:spcPts val="600"/>
              </a:spcAft>
              <a:buClr>
                <a:schemeClr val="accent1"/>
              </a:buClr>
              <a:defRPr sz="28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2267525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Graph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838200" y="152400"/>
            <a:ext cx="10515600" cy="914400"/>
          </a:xfrm>
        </p:spPr>
        <p:txBody>
          <a:bodyPr>
            <a:no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383876" y="1449628"/>
            <a:ext cx="11424248" cy="4727335"/>
          </a:xfrm>
        </p:spPr>
        <p:txBody>
          <a:bodyPr>
            <a:noAutofit/>
          </a:bodyPr>
          <a:lstStyle>
            <a:lvl1pPr>
              <a:spcBef>
                <a:spcPts val="600"/>
              </a:spcBef>
              <a:spcAft>
                <a:spcPts val="600"/>
              </a:spcAft>
              <a:buClr>
                <a:schemeClr val="accent1"/>
              </a:buClr>
              <a:defRPr sz="2800" b="1"/>
            </a:lvl1pPr>
            <a:lvl2pPr>
              <a:spcBef>
                <a:spcPts val="600"/>
              </a:spcBef>
              <a:spcAft>
                <a:spcPts val="600"/>
              </a:spcAft>
              <a:buClr>
                <a:schemeClr val="accent1"/>
              </a:buClr>
              <a:defRPr sz="2800" b="1"/>
            </a:lvl2pPr>
            <a:lvl3pPr>
              <a:spcBef>
                <a:spcPts val="600"/>
              </a:spcBef>
              <a:spcAft>
                <a:spcPts val="600"/>
              </a:spcAft>
              <a:buClr>
                <a:schemeClr val="accent1"/>
              </a:buClr>
              <a:defRPr sz="2800" b="1"/>
            </a:lvl3pPr>
            <a:lvl4pPr>
              <a:spcBef>
                <a:spcPts val="600"/>
              </a:spcBef>
              <a:spcAft>
                <a:spcPts val="600"/>
              </a:spcAft>
              <a:buClr>
                <a:schemeClr val="accent1"/>
              </a:buClr>
              <a:defRPr sz="2800" b="1"/>
            </a:lvl4pPr>
            <a:lvl5pPr>
              <a:spcBef>
                <a:spcPts val="600"/>
              </a:spcBef>
              <a:spcAft>
                <a:spcPts val="600"/>
              </a:spcAft>
              <a:buClr>
                <a:schemeClr val="accent1"/>
              </a:buClr>
              <a:defRPr sz="28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2737998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Oversize Title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noAutofit/>
          </a:bodyPr>
          <a:lstStyle>
            <a:lvl1pPr>
              <a:spcBef>
                <a:spcPts val="600"/>
              </a:spcBef>
              <a:spcAft>
                <a:spcPts val="600"/>
              </a:spcAft>
              <a:buClr>
                <a:schemeClr val="accent1"/>
              </a:buClr>
              <a:defRPr sz="2800" b="1"/>
            </a:lvl1pPr>
            <a:lvl2pPr>
              <a:spcBef>
                <a:spcPts val="600"/>
              </a:spcBef>
              <a:spcAft>
                <a:spcPts val="600"/>
              </a:spcAft>
              <a:buClr>
                <a:schemeClr val="accent1"/>
              </a:buClr>
              <a:defRPr sz="2800" b="1"/>
            </a:lvl2pPr>
            <a:lvl3pPr>
              <a:spcBef>
                <a:spcPts val="600"/>
              </a:spcBef>
              <a:spcAft>
                <a:spcPts val="600"/>
              </a:spcAft>
              <a:buClr>
                <a:schemeClr val="accent1"/>
              </a:buClr>
              <a:defRPr sz="2800" b="1"/>
            </a:lvl3pPr>
            <a:lvl4pPr>
              <a:spcBef>
                <a:spcPts val="600"/>
              </a:spcBef>
              <a:spcAft>
                <a:spcPts val="600"/>
              </a:spcAft>
              <a:buClr>
                <a:schemeClr val="accent1"/>
              </a:buClr>
              <a:defRPr sz="2800" b="1"/>
            </a:lvl4pPr>
            <a:lvl5pPr>
              <a:spcBef>
                <a:spcPts val="600"/>
              </a:spcBef>
              <a:spcAft>
                <a:spcPts val="600"/>
              </a:spcAft>
              <a:buClr>
                <a:schemeClr val="accent1"/>
              </a:buClr>
              <a:defRPr sz="28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42903862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Oversize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258501" y="1484506"/>
            <a:ext cx="11674998" cy="4603362"/>
          </a:xfrm>
        </p:spPr>
        <p:txBody>
          <a:bodyPr>
            <a:normAutofit/>
          </a:bodyPr>
          <a:lstStyle>
            <a:lvl1pPr>
              <a:spcBef>
                <a:spcPts val="600"/>
              </a:spcBef>
              <a:spcAft>
                <a:spcPts val="600"/>
              </a:spcAft>
              <a:buClr>
                <a:schemeClr val="accent1"/>
              </a:buClr>
              <a:defRPr sz="2800" b="1"/>
            </a:lvl1pPr>
            <a:lvl2pPr>
              <a:spcBef>
                <a:spcPts val="600"/>
              </a:spcBef>
              <a:spcAft>
                <a:spcPts val="600"/>
              </a:spcAft>
              <a:buClr>
                <a:schemeClr val="accent1"/>
              </a:buClr>
              <a:defRPr sz="2800" b="1"/>
            </a:lvl2pPr>
            <a:lvl3pPr>
              <a:spcBef>
                <a:spcPts val="600"/>
              </a:spcBef>
              <a:spcAft>
                <a:spcPts val="600"/>
              </a:spcAft>
              <a:buClr>
                <a:schemeClr val="accent1"/>
              </a:buClr>
              <a:defRPr sz="2800" b="1"/>
            </a:lvl3pPr>
            <a:lvl4pPr>
              <a:spcBef>
                <a:spcPts val="600"/>
              </a:spcBef>
              <a:spcAft>
                <a:spcPts val="600"/>
              </a:spcAft>
              <a:buClr>
                <a:schemeClr val="accent1"/>
              </a:buClr>
              <a:defRPr sz="2800" b="1"/>
            </a:lvl4pPr>
            <a:lvl5pPr>
              <a:spcBef>
                <a:spcPts val="600"/>
              </a:spcBef>
              <a:spcAft>
                <a:spcPts val="600"/>
              </a:spcAft>
              <a:buClr>
                <a:schemeClr val="accent1"/>
              </a:buClr>
              <a:defRPr sz="28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3358522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4/30/2019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3" r:id="rId3"/>
    <p:sldLayoutId id="2147483734" r:id="rId4"/>
    <p:sldLayoutId id="2147483782" r:id="rId5"/>
    <p:sldLayoutId id="2147483781" r:id="rId6"/>
    <p:sldLayoutId id="2147483780" r:id="rId7"/>
    <p:sldLayoutId id="2147483735" r:id="rId8"/>
    <p:sldLayoutId id="2147483736" r:id="rId9"/>
    <p:sldLayoutId id="2147483779" r:id="rId1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smtClean="0"/>
              <a:t>Sexually Transmitted Disease (STD) Surveillance Report, 2018</a:t>
            </a:r>
            <a:endParaRPr lang="en-US" dirty="0"/>
          </a:p>
        </p:txBody>
      </p:sp>
      <p:sp>
        <p:nvSpPr>
          <p:cNvPr id="9" name="Text Placeholder 8"/>
          <p:cNvSpPr>
            <a:spLocks noGrp="1"/>
          </p:cNvSpPr>
          <p:nvPr>
            <p:ph type="body" sz="quarter" idx="14"/>
          </p:nvPr>
        </p:nvSpPr>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5487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Overview of STDs in Minnesota</a:t>
            </a:r>
            <a:endParaRPr lang="en-US" dirty="0"/>
          </a:p>
        </p:txBody>
      </p:sp>
      <p:sp>
        <p:nvSpPr>
          <p:cNvPr id="3" name="Text Placeholder 8"/>
          <p:cNvSpPr>
            <a:spLocks noGrp="1"/>
          </p:cNvSpPr>
          <p:nvPr>
            <p:ph type="body" sz="quarter" idx="14"/>
          </p:nvPr>
        </p:nvSpPr>
        <p:spPr/>
        <p:txBody>
          <a:bodyPr/>
          <a:lstStyle/>
          <a:p>
            <a:r>
              <a:rPr lang="en-US" smtClean="0"/>
              <a:t>Minnesota Department of Health STD Surveillance System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sz="3200" dirty="0" smtClean="0"/>
              <a:t>STDs in Minnesota</a:t>
            </a:r>
            <a:br>
              <a:rPr lang="en-US" altLang="en-US" sz="3200" dirty="0" smtClean="0"/>
            </a:br>
            <a:r>
              <a:rPr lang="en-US" altLang="en-US" sz="3200" dirty="0" smtClean="0"/>
              <a:t>Rate per 100,000 by Year of Diagnosis, 2008-2018</a:t>
            </a:r>
            <a:endParaRPr lang="en-US" sz="3200" dirty="0"/>
          </a:p>
        </p:txBody>
      </p:sp>
      <p:sp>
        <p:nvSpPr>
          <p:cNvPr id="13317" name="Text Box 5"/>
          <p:cNvSpPr txBox="1">
            <a:spLocks noChangeArrowheads="1"/>
          </p:cNvSpPr>
          <p:nvPr/>
        </p:nvSpPr>
        <p:spPr bwMode="auto">
          <a:xfrm>
            <a:off x="951053" y="6353276"/>
            <a:ext cx="2718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400" b="1" dirty="0">
                <a:solidFill>
                  <a:schemeClr val="tx2"/>
                </a:solidFill>
                <a:latin typeface="+mn-lt"/>
              </a:rPr>
              <a:t>* P&amp;S = Primary and Secondary</a:t>
            </a:r>
          </a:p>
        </p:txBody>
      </p:sp>
      <p:pic>
        <p:nvPicPr>
          <p:cNvPr id="4" name="Content Placeholder 3" descr="STDs in Minnesota&#10;Rate per 100,000 by Year of Diagnosis, 2008-2018" title="STDs in Minnesota"/>
          <p:cNvPicPr>
            <a:picLocks noGrp="1" noChangeAspect="1"/>
          </p:cNvPicPr>
          <p:nvPr>
            <p:ph idx="1"/>
          </p:nvPr>
        </p:nvPicPr>
        <p:blipFill>
          <a:blip r:embed="rId3"/>
          <a:stretch>
            <a:fillRect/>
          </a:stretch>
        </p:blipFill>
        <p:spPr>
          <a:xfrm>
            <a:off x="384175" y="1628982"/>
            <a:ext cx="11423650" cy="4724294"/>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algn="ctr"/>
            <a:r>
              <a:rPr lang="en-US" altLang="en-US" sz="3200" dirty="0" smtClean="0"/>
              <a:t>STDs in Minnesota:</a:t>
            </a:r>
            <a:br>
              <a:rPr lang="en-US" altLang="en-US" sz="3200" dirty="0" smtClean="0"/>
            </a:br>
            <a:r>
              <a:rPr lang="en-US" altLang="en-US" sz="3200" dirty="0" smtClean="0"/>
              <a:t>Number of Cases Reported in 2018</a:t>
            </a:r>
            <a:endParaRPr lang="en-US" altLang="en-US" sz="3200" dirty="0"/>
          </a:p>
        </p:txBody>
      </p:sp>
      <p:sp>
        <p:nvSpPr>
          <p:cNvPr id="14340" name="Rectangle 3"/>
          <p:cNvSpPr>
            <a:spLocks noGrp="1" noChangeArrowheads="1"/>
          </p:cNvSpPr>
          <p:nvPr>
            <p:ph idx="1"/>
          </p:nvPr>
        </p:nvSpPr>
        <p:spPr/>
        <p:txBody>
          <a:bodyPr/>
          <a:lstStyle/>
          <a:p>
            <a:r>
              <a:rPr lang="en-US" altLang="en-US" smtClean="0"/>
              <a:t>Total of 32,024 STD cases reported to MDH in 2018:</a:t>
            </a:r>
          </a:p>
          <a:p>
            <a:pPr lvl="1"/>
            <a:r>
              <a:rPr lang="en-US" altLang="en-US" smtClean="0"/>
              <a:t> 23,564 Chlamydia cases</a:t>
            </a:r>
          </a:p>
          <a:p>
            <a:pPr lvl="1"/>
            <a:r>
              <a:rPr lang="en-US" altLang="en-US" smtClean="0"/>
              <a:t> 7,542 Gonorrhea cases</a:t>
            </a:r>
          </a:p>
          <a:p>
            <a:pPr lvl="1"/>
            <a:r>
              <a:rPr lang="en-US" altLang="en-US" smtClean="0"/>
              <a:t> 918 Syphilis cases (all stages)</a:t>
            </a:r>
          </a:p>
          <a:p>
            <a:pPr lvl="1"/>
            <a:r>
              <a:rPr lang="en-US" altLang="en-US" smtClean="0"/>
              <a:t> 0 Chancroid cases</a:t>
            </a:r>
          </a:p>
          <a:p>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Chlamydia</a:t>
            </a:r>
            <a:endParaRPr lang="en-US"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solidFill>
                  <a:schemeClr val="bg1"/>
                </a:solidFill>
              </a:rPr>
              <a:t>2018 Minnesota Chlamydia Rates by County</a:t>
            </a:r>
            <a:endParaRPr lang="en-US" b="1" dirty="0">
              <a:solidFill>
                <a:schemeClr val="bg1"/>
              </a:solidFill>
            </a:endParaRPr>
          </a:p>
        </p:txBody>
      </p:sp>
      <p:sp>
        <p:nvSpPr>
          <p:cNvPr id="9" name="TextBox 8"/>
          <p:cNvSpPr txBox="1"/>
          <p:nvPr/>
        </p:nvSpPr>
        <p:spPr>
          <a:xfrm>
            <a:off x="8241973" y="4229473"/>
            <a:ext cx="3758117" cy="1675780"/>
          </a:xfrm>
          <a:prstGeom prst="rect">
            <a:avLst/>
          </a:prstGeom>
          <a:noFill/>
        </p:spPr>
        <p:txBody>
          <a:bodyPr wrap="square" rtlCol="0">
            <a:spAutoFit/>
          </a:bodyPr>
          <a:lstStyle/>
          <a:p>
            <a:r>
              <a:rPr lang="en-US" sz="1778" dirty="0"/>
              <a:t>1,255 per 100,000 (4,801 cases)</a:t>
            </a:r>
          </a:p>
          <a:p>
            <a:r>
              <a:rPr lang="en-US" sz="1778" dirty="0"/>
              <a:t>982 per 100,000 (2,798 cases)</a:t>
            </a:r>
          </a:p>
          <a:p>
            <a:r>
              <a:rPr lang="en-US" sz="1778" dirty="0"/>
              <a:t>358 per 100,000 (7,812 cases)</a:t>
            </a:r>
          </a:p>
          <a:p>
            <a:r>
              <a:rPr lang="en-US" sz="1778" dirty="0"/>
              <a:t>316 per 100,000 (7,750 cases)</a:t>
            </a:r>
          </a:p>
          <a:p>
            <a:r>
              <a:rPr lang="en-US" sz="1778" dirty="0" smtClean="0"/>
              <a:t>444 </a:t>
            </a:r>
            <a:r>
              <a:rPr lang="en-US" sz="1778" dirty="0"/>
              <a:t>per 100,000 (23,564 cases</a:t>
            </a:r>
            <a:r>
              <a:rPr lang="en-US" sz="1778" dirty="0" smtClean="0"/>
              <a:t>)</a:t>
            </a:r>
          </a:p>
          <a:p>
            <a:r>
              <a:rPr lang="en-US" sz="1400" i="1" dirty="0" smtClean="0"/>
              <a:t>(403 cases missing residence information)</a:t>
            </a:r>
            <a:endParaRPr lang="en-US" sz="1400" i="1" dirty="0"/>
          </a:p>
        </p:txBody>
      </p:sp>
      <p:sp>
        <p:nvSpPr>
          <p:cNvPr id="11" name="TextBox 10"/>
          <p:cNvSpPr txBox="1"/>
          <p:nvPr/>
        </p:nvSpPr>
        <p:spPr>
          <a:xfrm>
            <a:off x="6035091" y="4229473"/>
            <a:ext cx="2206882"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smtClean="0"/>
              <a:t>Total</a:t>
            </a:r>
            <a:endParaRPr lang="en-US" sz="1778" dirty="0"/>
          </a:p>
        </p:txBody>
      </p:sp>
      <p:pic>
        <p:nvPicPr>
          <p:cNvPr id="7" name="Picture 6" descr="2018 Minnesota Chlamydia Rates by County" title="2018 Minnesota Chlamydia Rates by County"/>
          <p:cNvPicPr>
            <a:picLocks noChangeAspect="1"/>
          </p:cNvPicPr>
          <p:nvPr/>
        </p:nvPicPr>
        <p:blipFill rotWithShape="1">
          <a:blip r:embed="rId3">
            <a:extLst>
              <a:ext uri="{28A0092B-C50C-407E-A947-70E740481C1C}">
                <a14:useLocalDpi xmlns:a14="http://schemas.microsoft.com/office/drawing/2010/main" val="0"/>
              </a:ext>
            </a:extLst>
          </a:blip>
          <a:srcRect l="2803" t="8982" r="3033" b="6158"/>
          <a:stretch/>
        </p:blipFill>
        <p:spPr>
          <a:xfrm>
            <a:off x="1553402" y="1460343"/>
            <a:ext cx="4481689" cy="5226756"/>
          </a:xfrm>
          <a:prstGeom prst="rect">
            <a:avLst/>
          </a:prstGeom>
        </p:spPr>
      </p:pic>
      <p:sp>
        <p:nvSpPr>
          <p:cNvPr id="12" name="TextBox 11"/>
          <p:cNvSpPr txBox="1"/>
          <p:nvPr/>
        </p:nvSpPr>
        <p:spPr>
          <a:xfrm>
            <a:off x="6020645" y="6115635"/>
            <a:ext cx="5114387" cy="292388"/>
          </a:xfrm>
          <a:prstGeom prst="rect">
            <a:avLst/>
          </a:prstGeom>
          <a:noFill/>
        </p:spPr>
        <p:txBody>
          <a:bodyPr wrap="square" rtlCol="0">
            <a:spAutoFit/>
          </a:bodyPr>
          <a:lstStyle/>
          <a:p>
            <a:r>
              <a:rPr lang="en-US" sz="1300" dirty="0"/>
              <a:t>*7-county metro area, excluding the cities of Minneapolis and St. Paul</a:t>
            </a:r>
          </a:p>
        </p:txBody>
      </p:sp>
    </p:spTree>
    <p:extLst>
      <p:ext uri="{BB962C8B-B14F-4D97-AF65-F5344CB8AC3E}">
        <p14:creationId xmlns:p14="http://schemas.microsoft.com/office/powerpoint/2010/main" val="197449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553" y="152400"/>
            <a:ext cx="11424893" cy="914400"/>
          </a:xfrm>
        </p:spPr>
        <p:txBody>
          <a:bodyPr/>
          <a:lstStyle/>
          <a:p>
            <a:pPr algn="ctr"/>
            <a:r>
              <a:rPr lang="en-US" altLang="en-US" sz="3200" dirty="0" smtClean="0"/>
              <a:t>Chlamydia Infections by Residence at Diagnosis Minnesota, 2018</a:t>
            </a:r>
            <a:endParaRPr lang="en-US" sz="3200" dirty="0"/>
          </a:p>
        </p:txBody>
      </p:sp>
      <p:sp>
        <p:nvSpPr>
          <p:cNvPr id="17412" name="Text Box 4"/>
          <p:cNvSpPr txBox="1">
            <a:spLocks noChangeArrowheads="1"/>
          </p:cNvSpPr>
          <p:nvPr/>
        </p:nvSpPr>
        <p:spPr bwMode="auto">
          <a:xfrm>
            <a:off x="423413" y="5991224"/>
            <a:ext cx="10519890" cy="67710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300" dirty="0">
                <a:latin typeface="+mn-lt"/>
              </a:rPr>
              <a:t>Suburban = Seven-county metro area including Anoka, Carver, Dakota, Hennepin (excluding Minneapolis), Ramsey (excluding St. Paul), Scott, and Washington counties.  Greater MN = All other Minnesota counties outside the seven-county metro area.</a:t>
            </a:r>
          </a:p>
        </p:txBody>
      </p:sp>
      <p:sp>
        <p:nvSpPr>
          <p:cNvPr id="17414" name="Text Box 7"/>
          <p:cNvSpPr txBox="1">
            <a:spLocks noChangeArrowheads="1"/>
          </p:cNvSpPr>
          <p:nvPr/>
        </p:nvSpPr>
        <p:spPr bwMode="auto">
          <a:xfrm>
            <a:off x="3843787" y="1346201"/>
            <a:ext cx="45806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n-lt"/>
              </a:rPr>
              <a:t>Total Number of Cases = </a:t>
            </a:r>
            <a:r>
              <a:rPr lang="en-US" altLang="en-US" sz="2400" dirty="0" smtClean="0">
                <a:latin typeface="+mn-lt"/>
              </a:rPr>
              <a:t>23,564</a:t>
            </a:r>
            <a:endParaRPr lang="en-US" altLang="en-US" sz="2400" dirty="0">
              <a:latin typeface="+mn-lt"/>
            </a:endParaRPr>
          </a:p>
        </p:txBody>
      </p:sp>
      <p:pic>
        <p:nvPicPr>
          <p:cNvPr id="4" name="Picture 3" descr="Chlamydia Infections by Residence at Diagnosis Minnesota, 2018" title="Chlamydia Infections by Residence at Diagnosis Minnesota, 2018"/>
          <p:cNvPicPr>
            <a:picLocks noChangeAspect="1"/>
          </p:cNvPicPr>
          <p:nvPr/>
        </p:nvPicPr>
        <p:blipFill>
          <a:blip r:embed="rId3"/>
          <a:stretch>
            <a:fillRect/>
          </a:stretch>
        </p:blipFill>
        <p:spPr>
          <a:xfrm>
            <a:off x="383553" y="1489773"/>
            <a:ext cx="11424894" cy="4724809"/>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smtClean="0"/>
              <a:t>Chlamydia Rates by Gender, Minnesota, 2008-2018</a:t>
            </a:r>
            <a:endParaRPr lang="en-US" sz="3200" dirty="0"/>
          </a:p>
        </p:txBody>
      </p:sp>
      <p:pic>
        <p:nvPicPr>
          <p:cNvPr id="5" name="Content Placeholder 4" descr="Chlamydia Rates by Gender, Minnesota, 2008-2018" title="Chlamydia Rates by Gender, Minnesota, 2008-2018"/>
          <p:cNvPicPr>
            <a:picLocks noGrp="1" noChangeAspect="1"/>
          </p:cNvPicPr>
          <p:nvPr>
            <p:ph idx="1"/>
          </p:nvPr>
        </p:nvPicPr>
        <p:blipFill>
          <a:blip r:embed="rId3"/>
          <a:stretch>
            <a:fillRect/>
          </a:stretch>
        </p:blipFill>
        <p:spPr>
          <a:xfrm>
            <a:off x="384175" y="1451028"/>
            <a:ext cx="11423650" cy="4724294"/>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dirty="0" smtClean="0"/>
              <a:t>Chlamydia Rates by Age, Minnesota, 2008-2018</a:t>
            </a:r>
            <a:endParaRPr lang="en-US" dirty="0"/>
          </a:p>
        </p:txBody>
      </p:sp>
      <p:pic>
        <p:nvPicPr>
          <p:cNvPr id="5" name="Content Placeholder 4" descr="Chlamydia Rates by Age, Minnesota, 2008-2018" title="Chlamydia Rates by Age, Minnesota, 2008-2018"/>
          <p:cNvPicPr>
            <a:picLocks noGrp="1" noChangeAspect="1"/>
          </p:cNvPicPr>
          <p:nvPr>
            <p:ph idx="1"/>
          </p:nvPr>
        </p:nvPicPr>
        <p:blipFill>
          <a:blip r:embed="rId3"/>
          <a:stretch>
            <a:fillRect/>
          </a:stretch>
        </p:blipFill>
        <p:spPr>
          <a:xfrm>
            <a:off x="384175" y="1451028"/>
            <a:ext cx="11423650" cy="4724294"/>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smtClean="0"/>
              <a:t>Age-Specific Chlamydia Rates by Gender</a:t>
            </a:r>
            <a:br>
              <a:rPr lang="en-US" altLang="en-US" sz="3200" dirty="0" smtClean="0"/>
            </a:br>
            <a:r>
              <a:rPr lang="en-US" altLang="en-US" sz="3200" dirty="0" smtClean="0"/>
              <a:t>  Minnesota, 2018</a:t>
            </a:r>
            <a:endParaRPr lang="en-US" sz="3200" dirty="0"/>
          </a:p>
        </p:txBody>
      </p:sp>
      <p:pic>
        <p:nvPicPr>
          <p:cNvPr id="4" name="Content Placeholder 3" descr="Age-Specific Chlamydia Rates by Gender&#10;  Minnesota, 2018" title="Age-Specific Chlamydia Rates by Gender"/>
          <p:cNvPicPr>
            <a:picLocks noGrp="1" noChangeAspect="1"/>
          </p:cNvPicPr>
          <p:nvPr>
            <p:ph idx="1"/>
          </p:nvPr>
        </p:nvPicPr>
        <p:blipFill>
          <a:blip r:embed="rId3"/>
          <a:stretch>
            <a:fillRect/>
          </a:stretch>
        </p:blipFill>
        <p:spPr>
          <a:xfrm>
            <a:off x="365781" y="1672254"/>
            <a:ext cx="11826219" cy="4890778"/>
          </a:xfrm>
          <a:prstGeom prst="rect">
            <a:avLst/>
          </a:prstGeom>
        </p:spPr>
      </p:pic>
    </p:spTree>
    <p:extLst>
      <p:ext uri="{BB962C8B-B14F-4D97-AF65-F5344CB8AC3E}">
        <p14:creationId xmlns:p14="http://schemas.microsoft.com/office/powerpoint/2010/main" val="323508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 rates compared with Whites:&#10;Black, Non-Hispanic = 9.7x higher&#10;American Indian = 5.5x higher&#10;Asian/PI = 2x higher&#10;Hispanic* = 3.6x higher&#10;" title="Chlamydia Rates by Race/Ethnicity "/>
          <p:cNvPicPr>
            <a:picLocks noGrp="1" noChangeAspect="1"/>
          </p:cNvPicPr>
          <p:nvPr>
            <p:ph idx="1"/>
          </p:nvPr>
        </p:nvPicPr>
        <p:blipFill>
          <a:blip r:embed="rId3"/>
          <a:stretch>
            <a:fillRect/>
          </a:stretch>
        </p:blipFill>
        <p:spPr>
          <a:xfrm>
            <a:off x="330613" y="1451028"/>
            <a:ext cx="11861387" cy="4905322"/>
          </a:xfrm>
          <a:prstGeom prst="rect">
            <a:avLst/>
          </a:prstGeom>
        </p:spPr>
      </p:pic>
      <p:sp>
        <p:nvSpPr>
          <p:cNvPr id="3" name="Title 2"/>
          <p:cNvSpPr>
            <a:spLocks noGrp="1"/>
          </p:cNvSpPr>
          <p:nvPr>
            <p:ph type="title"/>
          </p:nvPr>
        </p:nvSpPr>
        <p:spPr/>
        <p:txBody>
          <a:bodyPr/>
          <a:lstStyle/>
          <a:p>
            <a:pPr algn="ctr"/>
            <a:r>
              <a:rPr lang="en-US" altLang="en-US" sz="3200" dirty="0" smtClean="0"/>
              <a:t>Chlamydia Rates by Race/Ethnicity </a:t>
            </a:r>
            <a:br>
              <a:rPr lang="en-US" altLang="en-US" sz="3200" dirty="0" smtClean="0"/>
            </a:br>
            <a:r>
              <a:rPr lang="en-US" altLang="en-US" sz="3200" dirty="0" smtClean="0"/>
              <a:t>Minnesota, 2008-2018 (I)</a:t>
            </a:r>
            <a:endParaRPr lang="en-US" sz="3200" dirty="0"/>
          </a:p>
        </p:txBody>
      </p:sp>
      <p:sp>
        <p:nvSpPr>
          <p:cNvPr id="6" name="Date Placeholder 1"/>
          <p:cNvSpPr>
            <a:spLocks noGrp="1"/>
          </p:cNvSpPr>
          <p:nvPr>
            <p:ph type="dt" sz="half" idx="10"/>
          </p:nvPr>
        </p:nvSpPr>
        <p:spPr>
          <a:xfrm>
            <a:off x="838199" y="6356350"/>
            <a:ext cx="4235246" cy="380115"/>
          </a:xfrm>
        </p:spPr>
        <p:txBody>
          <a:bodyPr/>
          <a:lstStyle/>
          <a:p>
            <a:r>
              <a:rPr lang="en-US" altLang="en-US" sz="1300" b="0" dirty="0" smtClean="0"/>
              <a:t>* Persons of Hispanic ethnicity can be of any race</a:t>
            </a:r>
            <a:endParaRPr lang="en-US" altLang="en-US" sz="1300" b="0" dirty="0"/>
          </a:p>
        </p:txBody>
      </p:sp>
      <p:sp>
        <p:nvSpPr>
          <p:cNvPr id="21510" name="Text Box 14"/>
          <p:cNvSpPr txBox="1">
            <a:spLocks noChangeArrowheads="1"/>
          </p:cNvSpPr>
          <p:nvPr/>
        </p:nvSpPr>
        <p:spPr bwMode="auto">
          <a:xfrm>
            <a:off x="1517496" y="1754568"/>
            <a:ext cx="2743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b="1" dirty="0" smtClean="0">
                <a:latin typeface="+mj-lt"/>
              </a:rPr>
              <a:t>2018 </a:t>
            </a:r>
            <a:r>
              <a:rPr lang="en-US" altLang="en-US" sz="1400" b="1" dirty="0">
                <a:latin typeface="+mj-lt"/>
              </a:rPr>
              <a:t>rates compared with Whites</a:t>
            </a:r>
            <a:r>
              <a:rPr lang="en-US" altLang="en-US" sz="1400" u="sng" dirty="0">
                <a:latin typeface="+mj-lt"/>
              </a:rPr>
              <a:t>:</a:t>
            </a:r>
          </a:p>
          <a:p>
            <a:pPr eaLnBrk="1" hangingPunct="1">
              <a:lnSpc>
                <a:spcPct val="100000"/>
              </a:lnSpc>
              <a:spcAft>
                <a:spcPct val="0"/>
              </a:spcAft>
              <a:buClrTx/>
              <a:buSzTx/>
              <a:buFontTx/>
              <a:buNone/>
            </a:pPr>
            <a:r>
              <a:rPr lang="en-US" altLang="en-US" sz="1400" dirty="0">
                <a:latin typeface="+mj-lt"/>
              </a:rPr>
              <a:t>Black, Non-Hispanic = </a:t>
            </a:r>
            <a:r>
              <a:rPr lang="en-US" altLang="en-US" sz="1400" dirty="0" smtClean="0">
                <a:latin typeface="+mj-lt"/>
              </a:rPr>
              <a:t>9.7x </a:t>
            </a:r>
            <a:r>
              <a:rPr lang="en-US" altLang="en-US" sz="1400" dirty="0">
                <a:latin typeface="+mj-lt"/>
              </a:rPr>
              <a:t>higher</a:t>
            </a:r>
          </a:p>
          <a:p>
            <a:pPr eaLnBrk="1" hangingPunct="1">
              <a:lnSpc>
                <a:spcPct val="100000"/>
              </a:lnSpc>
              <a:spcAft>
                <a:spcPct val="0"/>
              </a:spcAft>
              <a:buClrTx/>
              <a:buSzTx/>
              <a:buFontTx/>
              <a:buNone/>
            </a:pPr>
            <a:r>
              <a:rPr lang="en-US" altLang="en-US" sz="1400" dirty="0">
                <a:latin typeface="+mj-lt"/>
              </a:rPr>
              <a:t>American Indian = </a:t>
            </a:r>
            <a:r>
              <a:rPr lang="en-US" altLang="en-US" sz="1400" dirty="0" smtClean="0">
                <a:latin typeface="+mj-lt"/>
              </a:rPr>
              <a:t>5.5x </a:t>
            </a:r>
            <a:r>
              <a:rPr lang="en-US" altLang="en-US" sz="1400" dirty="0">
                <a:latin typeface="+mj-lt"/>
              </a:rPr>
              <a:t>higher</a:t>
            </a:r>
          </a:p>
          <a:p>
            <a:pPr eaLnBrk="1" hangingPunct="1">
              <a:lnSpc>
                <a:spcPct val="100000"/>
              </a:lnSpc>
              <a:spcAft>
                <a:spcPct val="0"/>
              </a:spcAft>
              <a:buClrTx/>
              <a:buSzTx/>
              <a:buFontTx/>
              <a:buNone/>
            </a:pPr>
            <a:r>
              <a:rPr lang="en-US" altLang="en-US" sz="1400" dirty="0">
                <a:latin typeface="+mj-lt"/>
              </a:rPr>
              <a:t>Asian/PI = 2x higher</a:t>
            </a:r>
          </a:p>
          <a:p>
            <a:pPr eaLnBrk="1" hangingPunct="1">
              <a:lnSpc>
                <a:spcPct val="100000"/>
              </a:lnSpc>
              <a:spcAft>
                <a:spcPct val="0"/>
              </a:spcAft>
              <a:buClrTx/>
              <a:buSzTx/>
              <a:buFontTx/>
              <a:buNone/>
            </a:pPr>
            <a:r>
              <a:rPr lang="en-US" altLang="en-US" sz="1400" dirty="0">
                <a:latin typeface="+mj-lt"/>
              </a:rPr>
              <a:t>Hispanic* = </a:t>
            </a:r>
            <a:r>
              <a:rPr lang="en-US" altLang="en-US" sz="1400" dirty="0" smtClean="0">
                <a:latin typeface="+mj-lt"/>
              </a:rPr>
              <a:t>3.6x </a:t>
            </a:r>
            <a:r>
              <a:rPr lang="en-US" altLang="en-US" sz="1400" dirty="0">
                <a:latin typeface="+mj-lt"/>
              </a:rPr>
              <a:t>higher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Introduction 1/2</a:t>
            </a:r>
            <a:endParaRPr lang="en-US" sz="3200" dirty="0"/>
          </a:p>
        </p:txBody>
      </p:sp>
      <p:sp>
        <p:nvSpPr>
          <p:cNvPr id="3" name="Content Placeholder 2"/>
          <p:cNvSpPr>
            <a:spLocks noGrp="1"/>
          </p:cNvSpPr>
          <p:nvPr>
            <p:ph idx="1"/>
          </p:nvPr>
        </p:nvSpPr>
        <p:spPr>
          <a:xfrm>
            <a:off x="838200" y="1825625"/>
            <a:ext cx="10515600" cy="4351338"/>
          </a:xfrm>
        </p:spPr>
        <p:txBody>
          <a:bodyPr/>
          <a:lstStyle/>
          <a:p>
            <a:r>
              <a:rPr lang="en-US" altLang="en-US" dirty="0" smtClean="0"/>
              <a:t>Under Minnesota law, physicians and laboratories must report all laboratory-confirmed cases of chlamydia, gonorrhea, syphilis, and </a:t>
            </a:r>
            <a:r>
              <a:rPr lang="en-US" altLang="en-US" dirty="0" err="1" smtClean="0"/>
              <a:t>chancroid</a:t>
            </a:r>
            <a:r>
              <a:rPr lang="en-US" altLang="en-US" dirty="0" smtClean="0"/>
              <a:t> to the Minnesota Department of Health (MDH) within one working day.</a:t>
            </a:r>
          </a:p>
          <a:p>
            <a:r>
              <a:rPr lang="en-US" altLang="en-US" dirty="0" smtClean="0"/>
              <a:t>The MDH does not maintain statistics for other, non-reportable STDs (ex: herpes, HPV/genital warts).</a:t>
            </a:r>
          </a:p>
          <a:p>
            <a:r>
              <a:rPr lang="en-US" altLang="en-US" dirty="0" smtClean="0"/>
              <a:t>This slide set describes trends in reportable STDs in Minnesota by person, place, and time.</a:t>
            </a:r>
          </a:p>
          <a:p>
            <a:r>
              <a:rPr lang="en-US" altLang="en-US" dirty="0" smtClean="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altLang="en-US" sz="3200" dirty="0"/>
              <a:t>Chlamydia Rates by Race/Ethnicity </a:t>
            </a:r>
            <a:br>
              <a:rPr lang="en-US" altLang="en-US" sz="3200" dirty="0"/>
            </a:br>
            <a:r>
              <a:rPr lang="en-US" altLang="en-US" sz="3200" dirty="0"/>
              <a:t>Minnesota, </a:t>
            </a:r>
            <a:r>
              <a:rPr lang="en-US" altLang="en-US" sz="3200" dirty="0" smtClean="0"/>
              <a:t>2008-2018 (II)</a:t>
            </a:r>
            <a:endParaRPr lang="en-US" sz="3200" dirty="0"/>
          </a:p>
        </p:txBody>
      </p:sp>
      <p:sp>
        <p:nvSpPr>
          <p:cNvPr id="5" name="Date Placeholder 1"/>
          <p:cNvSpPr>
            <a:spLocks noGrp="1"/>
          </p:cNvSpPr>
          <p:nvPr>
            <p:ph type="dt" sz="half" idx="10"/>
          </p:nvPr>
        </p:nvSpPr>
        <p:spPr>
          <a:xfrm>
            <a:off x="838199" y="6356351"/>
            <a:ext cx="3583329" cy="356966"/>
          </a:xfrm>
        </p:spPr>
        <p:txBody>
          <a:bodyPr/>
          <a:lstStyle/>
          <a:p>
            <a:r>
              <a:rPr lang="en-US" altLang="en-US" sz="1300" b="0" dirty="0" smtClean="0"/>
              <a:t>* Persons of Hispanic ethnicity can be of any race</a:t>
            </a:r>
            <a:endParaRPr lang="en-US" altLang="en-US" sz="1300" b="0" dirty="0"/>
          </a:p>
        </p:txBody>
      </p:sp>
      <p:pic>
        <p:nvPicPr>
          <p:cNvPr id="4" name="Content Placeholder 3" descr="Chlamydia Rates by Race/Ethnicity &#10;Minnesota, 2008-2018" title="Chlamydia Rates by Race/Ethnicity "/>
          <p:cNvPicPr>
            <a:picLocks noGrp="1" noChangeAspect="1"/>
          </p:cNvPicPr>
          <p:nvPr>
            <p:ph idx="1"/>
          </p:nvPr>
        </p:nvPicPr>
        <p:blipFill>
          <a:blip r:embed="rId3"/>
          <a:stretch>
            <a:fillRect/>
          </a:stretch>
        </p:blipFill>
        <p:spPr>
          <a:xfrm>
            <a:off x="384175" y="1451028"/>
            <a:ext cx="11423650" cy="4724294"/>
          </a:xfrm>
          <a:prstGeom prst="rect">
            <a:avLst/>
          </a:prstGeom>
        </p:spPr>
      </p:pic>
    </p:spTree>
    <p:extLst>
      <p:ext uri="{BB962C8B-B14F-4D97-AF65-F5344CB8AC3E}">
        <p14:creationId xmlns:p14="http://schemas.microsoft.com/office/powerpoint/2010/main" val="38170322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Gonorrhea</a:t>
            </a:r>
            <a:endParaRPr lang="en-US"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2704161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pPr/>
              <a:t>22</a:t>
            </a:fld>
            <a:endParaRPr lang="en-US"/>
          </a:p>
        </p:txBody>
      </p:sp>
      <p:sp>
        <p:nvSpPr>
          <p:cNvPr id="6" name="Title 5"/>
          <p:cNvSpPr>
            <a:spLocks noGrp="1"/>
          </p:cNvSpPr>
          <p:nvPr>
            <p:ph type="title"/>
          </p:nvPr>
        </p:nvSpPr>
        <p:spPr>
          <a:xfrm>
            <a:off x="-1" y="2"/>
            <a:ext cx="12079111" cy="1210309"/>
          </a:xfrm>
        </p:spPr>
        <p:txBody>
          <a:bodyPr>
            <a:normAutofit/>
          </a:bodyPr>
          <a:lstStyle/>
          <a:p>
            <a:pPr algn="ctr"/>
            <a:r>
              <a:rPr lang="en-US" sz="3200" b="1" dirty="0" smtClean="0">
                <a:solidFill>
                  <a:schemeClr val="bg1"/>
                </a:solidFill>
              </a:rPr>
              <a:t>2018 Minnesota Gonorrhea Rates by County</a:t>
            </a:r>
            <a:endParaRPr lang="en-US" sz="3200" b="1" dirty="0">
              <a:solidFill>
                <a:schemeClr val="bg1"/>
              </a:solidFill>
            </a:endParaRPr>
          </a:p>
        </p:txBody>
      </p:sp>
      <p:sp>
        <p:nvSpPr>
          <p:cNvPr id="9" name="TextBox 8"/>
          <p:cNvSpPr txBox="1"/>
          <p:nvPr/>
        </p:nvSpPr>
        <p:spPr>
          <a:xfrm>
            <a:off x="8241973" y="4229473"/>
            <a:ext cx="3837138" cy="1675780"/>
          </a:xfrm>
          <a:prstGeom prst="rect">
            <a:avLst/>
          </a:prstGeom>
          <a:noFill/>
        </p:spPr>
        <p:txBody>
          <a:bodyPr wrap="square" rtlCol="0">
            <a:spAutoFit/>
          </a:bodyPr>
          <a:lstStyle/>
          <a:p>
            <a:r>
              <a:rPr lang="en-US" sz="1778" dirty="0"/>
              <a:t>617 per 100,000 (2,361 cases)</a:t>
            </a:r>
          </a:p>
          <a:p>
            <a:r>
              <a:rPr lang="en-US" sz="1778" dirty="0"/>
              <a:t>393 per 100,000(1,121 cases)</a:t>
            </a:r>
          </a:p>
          <a:p>
            <a:r>
              <a:rPr lang="en-US" sz="1778" dirty="0"/>
              <a:t>99 per 100,000 (2,166 cases)</a:t>
            </a:r>
          </a:p>
          <a:p>
            <a:r>
              <a:rPr lang="en-US" sz="1778" dirty="0"/>
              <a:t>73 per 100,000 (1,787 cases)</a:t>
            </a:r>
          </a:p>
          <a:p>
            <a:r>
              <a:rPr lang="en-US" sz="1778" dirty="0" smtClean="0"/>
              <a:t>142 </a:t>
            </a:r>
            <a:r>
              <a:rPr lang="en-US" sz="1778" dirty="0"/>
              <a:t>per 100,000 (7,542 cases</a:t>
            </a:r>
            <a:r>
              <a:rPr lang="en-US" sz="1778" dirty="0" smtClean="0"/>
              <a:t>)</a:t>
            </a:r>
          </a:p>
          <a:p>
            <a:r>
              <a:rPr lang="en-US" sz="1400" i="1" dirty="0" smtClean="0"/>
              <a:t>(107 cases missing residence information)</a:t>
            </a:r>
            <a:endParaRPr lang="en-US" sz="1400" i="1" dirty="0"/>
          </a:p>
        </p:txBody>
      </p:sp>
      <p:sp>
        <p:nvSpPr>
          <p:cNvPr id="10" name="TextBox 9"/>
          <p:cNvSpPr txBox="1"/>
          <p:nvPr/>
        </p:nvSpPr>
        <p:spPr>
          <a:xfrm>
            <a:off x="6035092" y="4229473"/>
            <a:ext cx="2015071"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smtClean="0"/>
              <a:t>Total</a:t>
            </a:r>
            <a:endParaRPr lang="en-US" sz="1778" dirty="0"/>
          </a:p>
        </p:txBody>
      </p:sp>
      <p:pic>
        <p:nvPicPr>
          <p:cNvPr id="5" name="Picture 4" descr="2018 Minnesota Gonorrhea Rates by County" title="2018 Minnesota Gonorrhea Rates by County"/>
          <p:cNvPicPr>
            <a:picLocks noChangeAspect="1"/>
          </p:cNvPicPr>
          <p:nvPr/>
        </p:nvPicPr>
        <p:blipFill rotWithShape="1">
          <a:blip r:embed="rId3">
            <a:extLst>
              <a:ext uri="{28A0092B-C50C-407E-A947-70E740481C1C}">
                <a14:useLocalDpi xmlns:a14="http://schemas.microsoft.com/office/drawing/2010/main" val="0"/>
              </a:ext>
            </a:extLst>
          </a:blip>
          <a:srcRect l="2701" t="9793" r="2779" b="5958"/>
          <a:stretch/>
        </p:blipFill>
        <p:spPr>
          <a:xfrm>
            <a:off x="1536511" y="1553964"/>
            <a:ext cx="4498581" cy="5189080"/>
          </a:xfrm>
          <a:prstGeom prst="rect">
            <a:avLst/>
          </a:prstGeom>
        </p:spPr>
      </p:pic>
      <p:sp>
        <p:nvSpPr>
          <p:cNvPr id="11" name="TextBox 10"/>
          <p:cNvSpPr txBox="1"/>
          <p:nvPr/>
        </p:nvSpPr>
        <p:spPr>
          <a:xfrm>
            <a:off x="6020645" y="6115635"/>
            <a:ext cx="5055394" cy="292388"/>
          </a:xfrm>
          <a:prstGeom prst="rect">
            <a:avLst/>
          </a:prstGeom>
          <a:noFill/>
        </p:spPr>
        <p:txBody>
          <a:bodyPr wrap="square" rtlCol="0">
            <a:spAutoFit/>
          </a:bodyPr>
          <a:lstStyle/>
          <a:p>
            <a:r>
              <a:rPr lang="en-US" sz="1300" dirty="0"/>
              <a:t>*7-county metro area, excluding the cities of Minneapolis and St. Paul</a:t>
            </a:r>
          </a:p>
        </p:txBody>
      </p:sp>
    </p:spTree>
    <p:extLst>
      <p:ext uri="{BB962C8B-B14F-4D97-AF65-F5344CB8AC3E}">
        <p14:creationId xmlns:p14="http://schemas.microsoft.com/office/powerpoint/2010/main" val="4172031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smtClean="0"/>
              <a:t>Gonorrhea Infections in Minnesota</a:t>
            </a:r>
            <a:br>
              <a:rPr lang="en-US" altLang="en-US" sz="3200" dirty="0" smtClean="0"/>
            </a:br>
            <a:r>
              <a:rPr lang="en-US" altLang="en-US" sz="3200" dirty="0" smtClean="0"/>
              <a:t>by Residence at Diagnosis, 2018</a:t>
            </a:r>
            <a:endParaRPr lang="en-US" sz="3200" dirty="0"/>
          </a:p>
        </p:txBody>
      </p:sp>
      <p:sp>
        <p:nvSpPr>
          <p:cNvPr id="4" name="Content Placeholder 3"/>
          <p:cNvSpPr>
            <a:spLocks noGrp="1"/>
          </p:cNvSpPr>
          <p:nvPr>
            <p:ph sz="half" idx="4294967295"/>
          </p:nvPr>
        </p:nvSpPr>
        <p:spPr>
          <a:xfrm>
            <a:off x="235974" y="6001416"/>
            <a:ext cx="10515600" cy="690562"/>
          </a:xfrm>
        </p:spPr>
        <p:txBody>
          <a:bodyPr>
            <a:noAutofit/>
          </a:bodyPr>
          <a:lstStyle/>
          <a:p>
            <a:pPr marL="0" indent="0">
              <a:lnSpc>
                <a:spcPct val="120000"/>
              </a:lnSpc>
              <a:buNone/>
            </a:pPr>
            <a:r>
              <a:rPr lang="en-US" altLang="en-US" sz="1300" dirty="0"/>
              <a:t>Suburban = Seven-county metro area including Anoka, Carver, Dakota, Hennepin (excluding Minneapolis), Ramsey (excluding St. Paul), Scott, and Washington counties.  Greater MN = All other Minnesota counties outside the seven-county metro area.</a:t>
            </a:r>
          </a:p>
          <a:p>
            <a:pPr marL="0" indent="0">
              <a:lnSpc>
                <a:spcPct val="120000"/>
              </a:lnSpc>
              <a:buNone/>
            </a:pPr>
            <a:endParaRPr lang="en-US" sz="1300" dirty="0"/>
          </a:p>
        </p:txBody>
      </p:sp>
      <p:pic>
        <p:nvPicPr>
          <p:cNvPr id="5" name="Content Placeholder 4" descr="Gonorrhea Infections in Minnesota&#10;by Residence at Diagnosis, 2018" title="Gonorrhea Infections in Minnesota"/>
          <p:cNvPicPr>
            <a:picLocks noGrp="1" noChangeAspect="1"/>
          </p:cNvPicPr>
          <p:nvPr>
            <p:ph idx="1"/>
          </p:nvPr>
        </p:nvPicPr>
        <p:blipFill>
          <a:blip r:embed="rId3"/>
          <a:stretch>
            <a:fillRect/>
          </a:stretch>
        </p:blipFill>
        <p:spPr>
          <a:xfrm>
            <a:off x="384175" y="1451028"/>
            <a:ext cx="11423650" cy="4724294"/>
          </a:xfrm>
          <a:prstGeom prst="rect">
            <a:avLst/>
          </a:prstGeom>
        </p:spPr>
      </p:pic>
    </p:spTree>
    <p:extLst>
      <p:ext uri="{BB962C8B-B14F-4D97-AF65-F5344CB8AC3E}">
        <p14:creationId xmlns:p14="http://schemas.microsoft.com/office/powerpoint/2010/main" val="170974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altLang="en-US" sz="3200" dirty="0" smtClean="0"/>
              <a:t>Gonorrhea Rates by Gender</a:t>
            </a:r>
            <a:br>
              <a:rPr lang="en-US" altLang="en-US" sz="3200" dirty="0" smtClean="0"/>
            </a:br>
            <a:r>
              <a:rPr lang="en-US" altLang="en-US" sz="3200" dirty="0" smtClean="0"/>
              <a:t>Minnesota, 2008-2018</a:t>
            </a:r>
            <a:endParaRPr lang="en-US" sz="3200" dirty="0"/>
          </a:p>
        </p:txBody>
      </p:sp>
      <p:pic>
        <p:nvPicPr>
          <p:cNvPr id="3" name="Content Placeholder 2" descr="Gonorrhea Rates by Gender&#10;Minnesota, 2008-2018" title="Gonorrhea Rates by Gender"/>
          <p:cNvPicPr>
            <a:picLocks noGrp="1" noChangeAspect="1"/>
          </p:cNvPicPr>
          <p:nvPr>
            <p:ph idx="1"/>
          </p:nvPr>
        </p:nvPicPr>
        <p:blipFill rotWithShape="1">
          <a:blip r:embed="rId3"/>
          <a:srcRect l="2688"/>
          <a:stretch/>
        </p:blipFill>
        <p:spPr>
          <a:xfrm>
            <a:off x="-10391" y="1421531"/>
            <a:ext cx="12202391" cy="5185746"/>
          </a:xfrm>
          <a:prstGeom prst="rect">
            <a:avLst/>
          </a:prstGeom>
        </p:spPr>
      </p:pic>
    </p:spTree>
    <p:extLst>
      <p:ext uri="{BB962C8B-B14F-4D97-AF65-F5344CB8AC3E}">
        <p14:creationId xmlns:p14="http://schemas.microsoft.com/office/powerpoint/2010/main" val="17322462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ltLang="en-US" sz="3200" dirty="0"/>
              <a:t>Gonorrhea Rates by Age</a:t>
            </a:r>
            <a:br>
              <a:rPr lang="en-US" altLang="en-US" sz="3200" dirty="0"/>
            </a:br>
            <a:r>
              <a:rPr lang="en-US" altLang="en-US" sz="3200" dirty="0"/>
              <a:t>Minnesota, 2008-2018</a:t>
            </a:r>
            <a:endParaRPr lang="en-US" sz="3200" dirty="0"/>
          </a:p>
        </p:txBody>
      </p:sp>
      <p:pic>
        <p:nvPicPr>
          <p:cNvPr id="3" name="Content Placeholder 2" descr="Gonorrhea Rates by Gender&#10;Minnesota, 2008-2018" title="Gonorrhea Rates by Gender"/>
          <p:cNvPicPr>
            <a:picLocks noGrp="1" noChangeAspect="1"/>
          </p:cNvPicPr>
          <p:nvPr>
            <p:ph idx="1"/>
          </p:nvPr>
        </p:nvPicPr>
        <p:blipFill rotWithShape="1">
          <a:blip r:embed="rId3"/>
          <a:srcRect l="2933"/>
          <a:stretch/>
        </p:blipFill>
        <p:spPr>
          <a:xfrm>
            <a:off x="20782" y="1436280"/>
            <a:ext cx="11964024" cy="5097256"/>
          </a:xfrm>
          <a:prstGeom prst="rect">
            <a:avLst/>
          </a:prstGeom>
        </p:spPr>
      </p:pic>
    </p:spTree>
    <p:extLst>
      <p:ext uri="{BB962C8B-B14F-4D97-AF65-F5344CB8AC3E}">
        <p14:creationId xmlns:p14="http://schemas.microsoft.com/office/powerpoint/2010/main" val="24585023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algn="ctr"/>
            <a:r>
              <a:rPr lang="en-US" altLang="en-US" sz="3200" dirty="0" smtClean="0"/>
              <a:t>Age-Specific Gonorrhea Rates by Gender Minnesota, 2018 </a:t>
            </a:r>
            <a:endParaRPr lang="en-US" altLang="en-US" sz="3200" dirty="0"/>
          </a:p>
        </p:txBody>
      </p:sp>
      <p:pic>
        <p:nvPicPr>
          <p:cNvPr id="4" name="Content Placeholder 3" descr="Age-Specific Gonorrhea Rates by Gender Minnesota, 2018 " title="Age-Specific Gonorrhea Rates by Gender Minnesota, 2018 "/>
          <p:cNvPicPr>
            <a:picLocks noGrp="1" noChangeAspect="1"/>
          </p:cNvPicPr>
          <p:nvPr>
            <p:ph idx="1"/>
          </p:nvPr>
        </p:nvPicPr>
        <p:blipFill>
          <a:blip r:embed="rId3"/>
          <a:stretch>
            <a:fillRect/>
          </a:stretch>
        </p:blipFill>
        <p:spPr>
          <a:xfrm>
            <a:off x="66729" y="1533832"/>
            <a:ext cx="12125271" cy="501445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8 rates compared with Whites:&#10;Black, Non-Hispanic = 16x higher&#10;American Indian = 12x higher&#10;Asian/PI = 2x higher&#10;Hispanic* = 3x higher&#10;" title="Gonorrhea Rates by Race/Ethnicity "/>
          <p:cNvPicPr>
            <a:picLocks noChangeAspect="1"/>
          </p:cNvPicPr>
          <p:nvPr/>
        </p:nvPicPr>
        <p:blipFill>
          <a:blip r:embed="rId3"/>
          <a:stretch>
            <a:fillRect/>
          </a:stretch>
        </p:blipFill>
        <p:spPr>
          <a:xfrm>
            <a:off x="587786" y="1492553"/>
            <a:ext cx="11016427" cy="4718713"/>
          </a:xfrm>
          <a:prstGeom prst="rect">
            <a:avLst/>
          </a:prstGeom>
        </p:spPr>
      </p:pic>
      <p:sp>
        <p:nvSpPr>
          <p:cNvPr id="6" name="Date Placeholder 1"/>
          <p:cNvSpPr>
            <a:spLocks noGrp="1"/>
          </p:cNvSpPr>
          <p:nvPr>
            <p:ph type="dt" sz="half" idx="10"/>
          </p:nvPr>
        </p:nvSpPr>
        <p:spPr>
          <a:xfrm>
            <a:off x="838200" y="6356351"/>
            <a:ext cx="3560180" cy="275944"/>
          </a:xfrm>
        </p:spPr>
        <p:txBody>
          <a:bodyPr/>
          <a:lstStyle/>
          <a:p>
            <a:r>
              <a:rPr lang="en-US" altLang="en-US" sz="1300" b="0" dirty="0" smtClean="0"/>
              <a:t>* Persons of Hispanic ethnicity can be of any race</a:t>
            </a:r>
            <a:endParaRPr lang="en-US" altLang="en-US" sz="1300" b="0" dirty="0"/>
          </a:p>
        </p:txBody>
      </p:sp>
      <p:sp>
        <p:nvSpPr>
          <p:cNvPr id="29702" name="Text Box 1031" descr="2018 rates compared with Whites:&#10;Black, Non-Hispanic = 16x higher&#10;American Indian = 12x higher&#10;Asian/PI = 2x higher&#10;Hispanic* = 3x higher&#10;"/>
          <p:cNvSpPr txBox="1">
            <a:spLocks noChangeArrowheads="1"/>
          </p:cNvSpPr>
          <p:nvPr/>
        </p:nvSpPr>
        <p:spPr bwMode="auto">
          <a:xfrm>
            <a:off x="6553643" y="2069312"/>
            <a:ext cx="32982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600" b="1" dirty="0" smtClean="0">
                <a:latin typeface="+mn-lt"/>
              </a:rPr>
              <a:t>2018 rates compared with Whites:</a:t>
            </a:r>
            <a:endParaRPr lang="en-US" altLang="en-US" sz="1600" u="sng" dirty="0">
              <a:latin typeface="+mn-lt"/>
            </a:endParaRPr>
          </a:p>
          <a:p>
            <a:pPr eaLnBrk="1" hangingPunct="1">
              <a:lnSpc>
                <a:spcPct val="100000"/>
              </a:lnSpc>
              <a:spcAft>
                <a:spcPct val="0"/>
              </a:spcAft>
              <a:buClrTx/>
              <a:buSzTx/>
              <a:buFontTx/>
              <a:buNone/>
            </a:pPr>
            <a:r>
              <a:rPr lang="en-US" altLang="en-US" sz="1600" dirty="0">
                <a:latin typeface="+mn-lt"/>
              </a:rPr>
              <a:t>Black, Non-Hispanic = </a:t>
            </a:r>
            <a:r>
              <a:rPr lang="en-US" altLang="en-US" sz="1600" dirty="0" smtClean="0">
                <a:latin typeface="+mn-lt"/>
              </a:rPr>
              <a:t>16x higher</a:t>
            </a:r>
            <a:endParaRPr lang="en-US" altLang="en-US" sz="1600" dirty="0">
              <a:latin typeface="+mn-lt"/>
            </a:endParaRPr>
          </a:p>
          <a:p>
            <a:pPr eaLnBrk="1" hangingPunct="1">
              <a:lnSpc>
                <a:spcPct val="100000"/>
              </a:lnSpc>
              <a:spcAft>
                <a:spcPct val="0"/>
              </a:spcAft>
              <a:buClrTx/>
              <a:buSzTx/>
              <a:buFontTx/>
              <a:buNone/>
            </a:pPr>
            <a:r>
              <a:rPr lang="en-US" altLang="en-US" sz="1600" dirty="0">
                <a:latin typeface="+mn-lt"/>
              </a:rPr>
              <a:t>American Indian = </a:t>
            </a:r>
            <a:r>
              <a:rPr lang="en-US" altLang="en-US" sz="1600" dirty="0" smtClean="0">
                <a:latin typeface="+mn-lt"/>
              </a:rPr>
              <a:t>12x </a:t>
            </a:r>
            <a:r>
              <a:rPr lang="en-US" altLang="en-US" sz="1600" dirty="0">
                <a:latin typeface="+mn-lt"/>
              </a:rPr>
              <a:t>higher</a:t>
            </a:r>
          </a:p>
          <a:p>
            <a:pPr eaLnBrk="1" hangingPunct="1">
              <a:lnSpc>
                <a:spcPct val="100000"/>
              </a:lnSpc>
              <a:spcAft>
                <a:spcPct val="0"/>
              </a:spcAft>
              <a:buClrTx/>
              <a:buSzTx/>
              <a:buFontTx/>
              <a:buNone/>
            </a:pPr>
            <a:r>
              <a:rPr lang="en-US" altLang="en-US" sz="1600" dirty="0">
                <a:latin typeface="+mn-lt"/>
              </a:rPr>
              <a:t>Asian/PI = 2x higher</a:t>
            </a:r>
          </a:p>
          <a:p>
            <a:pPr eaLnBrk="1" hangingPunct="1">
              <a:lnSpc>
                <a:spcPct val="100000"/>
              </a:lnSpc>
              <a:spcAft>
                <a:spcPct val="0"/>
              </a:spcAft>
              <a:buClrTx/>
              <a:buSzTx/>
              <a:buFontTx/>
              <a:buNone/>
            </a:pPr>
            <a:r>
              <a:rPr lang="en-US" altLang="en-US" sz="1600" dirty="0">
                <a:latin typeface="+mn-lt"/>
              </a:rPr>
              <a:t>Hispanic* = 3x higher</a:t>
            </a:r>
          </a:p>
        </p:txBody>
      </p:sp>
      <p:sp>
        <p:nvSpPr>
          <p:cNvPr id="12" name="Title 11"/>
          <p:cNvSpPr>
            <a:spLocks noGrp="1"/>
          </p:cNvSpPr>
          <p:nvPr>
            <p:ph type="title"/>
          </p:nvPr>
        </p:nvSpPr>
        <p:spPr/>
        <p:txBody>
          <a:bodyPr/>
          <a:lstStyle/>
          <a:p>
            <a:pPr algn="ctr"/>
            <a:r>
              <a:rPr lang="en-US" altLang="en-US" sz="3200" dirty="0"/>
              <a:t>Gonorrhea Rates by Race/Ethnicity </a:t>
            </a:r>
            <a:br>
              <a:rPr lang="en-US" altLang="en-US" sz="3200" dirty="0"/>
            </a:br>
            <a:r>
              <a:rPr lang="en-US" altLang="en-US" sz="3200" dirty="0"/>
              <a:t>Minnesota, </a:t>
            </a:r>
            <a:r>
              <a:rPr lang="en-US" altLang="en-US" sz="3200" dirty="0" smtClean="0"/>
              <a:t>2008-2018 (I)</a:t>
            </a:r>
            <a:endParaRPr lang="en-US" sz="3200" dirty="0"/>
          </a:p>
        </p:txBody>
      </p:sp>
    </p:spTree>
    <p:extLst>
      <p:ext uri="{BB962C8B-B14F-4D97-AF65-F5344CB8AC3E}">
        <p14:creationId xmlns:p14="http://schemas.microsoft.com/office/powerpoint/2010/main" val="13959242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txBox="1">
            <a:spLocks/>
          </p:cNvSpPr>
          <p:nvPr/>
        </p:nvSpPr>
        <p:spPr>
          <a:xfrm>
            <a:off x="838200" y="6356351"/>
            <a:ext cx="3560180" cy="275944"/>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mtClean="0"/>
              <a:t>* Persons of Hispanic ethnicity can be of any race</a:t>
            </a:r>
            <a:endParaRPr lang="en-US" altLang="en-US" dirty="0"/>
          </a:p>
        </p:txBody>
      </p:sp>
      <p:sp>
        <p:nvSpPr>
          <p:cNvPr id="7" name="Title 6"/>
          <p:cNvSpPr>
            <a:spLocks noGrp="1"/>
          </p:cNvSpPr>
          <p:nvPr>
            <p:ph type="title"/>
          </p:nvPr>
        </p:nvSpPr>
        <p:spPr/>
        <p:txBody>
          <a:bodyPr/>
          <a:lstStyle/>
          <a:p>
            <a:pPr algn="ctr"/>
            <a:r>
              <a:rPr lang="en-US" altLang="en-US" sz="3200" dirty="0"/>
              <a:t>Gonorrhea Rates by Race/Ethnicity </a:t>
            </a:r>
            <a:br>
              <a:rPr lang="en-US" altLang="en-US" sz="3200" dirty="0"/>
            </a:br>
            <a:r>
              <a:rPr lang="en-US" altLang="en-US" sz="3200" dirty="0"/>
              <a:t>Minnesota, </a:t>
            </a:r>
            <a:r>
              <a:rPr lang="en-US" altLang="en-US" sz="3200" dirty="0" smtClean="0"/>
              <a:t>2008-2018 (II)</a:t>
            </a:r>
            <a:endParaRPr lang="en-US" sz="3200" dirty="0"/>
          </a:p>
        </p:txBody>
      </p:sp>
      <p:pic>
        <p:nvPicPr>
          <p:cNvPr id="3" name="Content Placeholder 2" descr="Gonorrhea Rates by Race/Ethnicity &#10;Minnesota, 2008-2018" title="Gonorrhea Rates by Race/Ethnicity "/>
          <p:cNvPicPr>
            <a:picLocks noGrp="1" noChangeAspect="1"/>
          </p:cNvPicPr>
          <p:nvPr>
            <p:ph idx="1"/>
          </p:nvPr>
        </p:nvPicPr>
        <p:blipFill>
          <a:blip r:embed="rId3"/>
          <a:stretch>
            <a:fillRect/>
          </a:stretch>
        </p:blipFill>
        <p:spPr>
          <a:xfrm>
            <a:off x="0" y="1313056"/>
            <a:ext cx="12195015" cy="5043295"/>
          </a:xfrm>
          <a:prstGeom prst="rect">
            <a:avLst/>
          </a:prstGeom>
        </p:spPr>
      </p:pic>
    </p:spTree>
    <p:extLst>
      <p:ext uri="{BB962C8B-B14F-4D97-AF65-F5344CB8AC3E}">
        <p14:creationId xmlns:p14="http://schemas.microsoft.com/office/powerpoint/2010/main" val="11793828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Syphilis</a:t>
            </a:r>
            <a:endParaRPr lang="en-US" dirty="0"/>
          </a:p>
        </p:txBody>
      </p:sp>
      <p:sp>
        <p:nvSpPr>
          <p:cNvPr id="4" name="Text Placeholder 8"/>
          <p:cNvSpPr>
            <a:spLocks noGrp="1"/>
          </p:cNvSpPr>
          <p:nvPr>
            <p:ph type="body" sz="quarter" idx="14"/>
          </p:nvPr>
        </p:nvSpPr>
        <p:spPr/>
        <p:txBody>
          <a:bodyPr/>
          <a:lstStyle/>
          <a:p>
            <a:r>
              <a:rPr lang="en-US" smtClean="0"/>
              <a:t>Minnesota Department of Health STD Surveillance System</a:t>
            </a:r>
            <a:endParaRPr lang="en-US" dirty="0"/>
          </a:p>
        </p:txBody>
      </p:sp>
    </p:spTree>
    <p:extLst>
      <p:ext uri="{BB962C8B-B14F-4D97-AF65-F5344CB8AC3E}">
        <p14:creationId xmlns:p14="http://schemas.microsoft.com/office/powerpoint/2010/main" val="365771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Introduction 2/2</a:t>
            </a:r>
            <a:endParaRPr lang="en-US" sz="3200" dirty="0"/>
          </a:p>
        </p:txBody>
      </p:sp>
      <p:sp>
        <p:nvSpPr>
          <p:cNvPr id="3" name="Content Placeholder 2"/>
          <p:cNvSpPr>
            <a:spLocks noGrp="1"/>
          </p:cNvSpPr>
          <p:nvPr>
            <p:ph idx="1"/>
          </p:nvPr>
        </p:nvSpPr>
        <p:spPr/>
        <p:txBody>
          <a:bodyPr/>
          <a:lstStyle/>
          <a:p>
            <a:r>
              <a:rPr lang="en-US" altLang="en-US" dirty="0" smtClean="0"/>
              <a:t>STD surveillance is the systematic collection of data from cases for the purpose of monitoring the frequency and distribution of STDs in a given population.</a:t>
            </a:r>
          </a:p>
          <a:p>
            <a:r>
              <a:rPr lang="en-US" altLang="en-US" dirty="0" smtClean="0"/>
              <a:t>STD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philis Rates by Stage of Diagnosis Minnesota, 2008-2018" title="Syphilis Rates by Stage of Diagnosis Minnesota, 2008-2018"/>
          <p:cNvPicPr>
            <a:picLocks noGrp="1" noChangeAspect="1"/>
          </p:cNvPicPr>
          <p:nvPr>
            <p:ph idx="1"/>
          </p:nvPr>
        </p:nvPicPr>
        <p:blipFill>
          <a:blip r:embed="rId3"/>
          <a:stretch>
            <a:fillRect/>
          </a:stretch>
        </p:blipFill>
        <p:spPr>
          <a:xfrm>
            <a:off x="713537" y="1716576"/>
            <a:ext cx="11110754" cy="4598886"/>
          </a:xfrm>
          <a:prstGeom prst="rect">
            <a:avLst/>
          </a:prstGeom>
        </p:spPr>
      </p:pic>
      <p:sp>
        <p:nvSpPr>
          <p:cNvPr id="32771" name="Rectangle 2"/>
          <p:cNvSpPr>
            <a:spLocks noGrp="1" noChangeArrowheads="1"/>
          </p:cNvSpPr>
          <p:nvPr>
            <p:ph type="title"/>
          </p:nvPr>
        </p:nvSpPr>
        <p:spPr/>
        <p:txBody>
          <a:bodyPr>
            <a:normAutofit fontScale="90000"/>
          </a:bodyPr>
          <a:lstStyle/>
          <a:p>
            <a:pPr algn="ctr"/>
            <a:r>
              <a:rPr lang="en-US" altLang="en-US" dirty="0" smtClean="0"/>
              <a:t>Syphilis Rates by Stage of Diagnosis Minnesota, 2008-2018</a:t>
            </a:r>
            <a:endParaRPr lang="en-US" altLang="en-US" dirty="0"/>
          </a:p>
        </p:txBody>
      </p:sp>
      <p:sp>
        <p:nvSpPr>
          <p:cNvPr id="32773" name="Text Box 7"/>
          <p:cNvSpPr txBox="1">
            <a:spLocks noChangeArrowheads="1"/>
          </p:cNvSpPr>
          <p:nvPr/>
        </p:nvSpPr>
        <p:spPr bwMode="auto">
          <a:xfrm>
            <a:off x="500831" y="6176963"/>
            <a:ext cx="20906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b="1" dirty="0"/>
              <a:t>* P&amp;S = Primary and Secondary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200" dirty="0" smtClean="0"/>
              <a:t>2018 Minnesota Primary &amp; Secondary Syphilis Rates by County</a:t>
            </a:r>
            <a:endParaRPr lang="en-US" sz="3200" dirty="0"/>
          </a:p>
        </p:txBody>
      </p:sp>
      <p:sp>
        <p:nvSpPr>
          <p:cNvPr id="2" name="Slide Number Placeholder 1"/>
          <p:cNvSpPr>
            <a:spLocks noGrp="1"/>
          </p:cNvSpPr>
          <p:nvPr>
            <p:ph type="sldNum" sz="quarter" idx="12"/>
          </p:nvPr>
        </p:nvSpPr>
        <p:spPr/>
        <p:txBody>
          <a:bodyPr/>
          <a:lstStyle/>
          <a:p>
            <a:fld id="{C77968C3-7B7E-411D-B105-08F43D0B3F8A}" type="slidenum">
              <a:rPr lang="en-US" smtClean="0"/>
              <a:pPr/>
              <a:t>31</a:t>
            </a:fld>
            <a:endParaRPr lang="en-US"/>
          </a:p>
        </p:txBody>
      </p:sp>
      <p:sp>
        <p:nvSpPr>
          <p:cNvPr id="9" name="TextBox 8"/>
          <p:cNvSpPr txBox="1"/>
          <p:nvPr/>
        </p:nvSpPr>
        <p:spPr>
          <a:xfrm>
            <a:off x="8241973" y="4229473"/>
            <a:ext cx="3950027" cy="1459089"/>
          </a:xfrm>
          <a:prstGeom prst="rect">
            <a:avLst/>
          </a:prstGeom>
          <a:noFill/>
        </p:spPr>
        <p:txBody>
          <a:bodyPr wrap="square" rtlCol="0">
            <a:spAutoFit/>
          </a:bodyPr>
          <a:lstStyle/>
          <a:p>
            <a:r>
              <a:rPr lang="en-US" sz="1778" dirty="0"/>
              <a:t>29.0 per 100,000 (111 cases)</a:t>
            </a:r>
          </a:p>
          <a:p>
            <a:r>
              <a:rPr lang="en-US" sz="1778" dirty="0"/>
              <a:t>10.5 per 100,000 (30 cases)</a:t>
            </a:r>
          </a:p>
          <a:p>
            <a:r>
              <a:rPr lang="en-US" sz="1778" dirty="0"/>
              <a:t>4.2 per 100,000 (91 cases)</a:t>
            </a:r>
          </a:p>
          <a:p>
            <a:r>
              <a:rPr lang="en-US" sz="1778" dirty="0"/>
              <a:t>2.4 per 100,000 (60 cases)</a:t>
            </a:r>
          </a:p>
          <a:p>
            <a:r>
              <a:rPr lang="en-US" sz="1778" dirty="0"/>
              <a:t>5.5 per 100,000 (292 cases)</a:t>
            </a:r>
          </a:p>
        </p:txBody>
      </p:sp>
      <p:sp>
        <p:nvSpPr>
          <p:cNvPr id="10" name="TextBox 9"/>
          <p:cNvSpPr txBox="1"/>
          <p:nvPr/>
        </p:nvSpPr>
        <p:spPr>
          <a:xfrm>
            <a:off x="6035091" y="4229473"/>
            <a:ext cx="2206882"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3" name="TextBox 2"/>
          <p:cNvSpPr txBox="1"/>
          <p:nvPr/>
        </p:nvSpPr>
        <p:spPr>
          <a:xfrm>
            <a:off x="6020646" y="6115635"/>
            <a:ext cx="5333154" cy="276999"/>
          </a:xfrm>
          <a:prstGeom prst="rect">
            <a:avLst/>
          </a:prstGeom>
          <a:noFill/>
        </p:spPr>
        <p:txBody>
          <a:bodyPr wrap="square" rtlCol="0">
            <a:spAutoFit/>
          </a:bodyPr>
          <a:lstStyle/>
          <a:p>
            <a:r>
              <a:rPr lang="en-US" sz="1200" b="1" dirty="0"/>
              <a:t>*7-county metro area, excluding the cities of Minneapolis and St. Paul</a:t>
            </a:r>
          </a:p>
        </p:txBody>
      </p:sp>
      <p:pic>
        <p:nvPicPr>
          <p:cNvPr id="5" name="Picture 4" descr="2018 Minnesota Primary &amp; Secondary Syphilis Rates by County" title="2018 Minnesota Primary &amp; Secondary Syphilis Rates by County"/>
          <p:cNvPicPr>
            <a:picLocks noChangeAspect="1"/>
          </p:cNvPicPr>
          <p:nvPr/>
        </p:nvPicPr>
        <p:blipFill rotWithShape="1">
          <a:blip r:embed="rId3">
            <a:extLst>
              <a:ext uri="{28A0092B-C50C-407E-A947-70E740481C1C}">
                <a14:useLocalDpi xmlns:a14="http://schemas.microsoft.com/office/drawing/2010/main" val="0"/>
              </a:ext>
            </a:extLst>
          </a:blip>
          <a:srcRect l="3657" t="9788" r="2469" b="6055"/>
          <a:stretch/>
        </p:blipFill>
        <p:spPr>
          <a:xfrm>
            <a:off x="726599" y="1355499"/>
            <a:ext cx="4467835" cy="5183413"/>
          </a:xfrm>
          <a:prstGeom prst="rect">
            <a:avLst/>
          </a:prstGeom>
        </p:spPr>
      </p:pic>
    </p:spTree>
    <p:extLst>
      <p:ext uri="{BB962C8B-B14F-4D97-AF65-F5344CB8AC3E}">
        <p14:creationId xmlns:p14="http://schemas.microsoft.com/office/powerpoint/2010/main" val="2693198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3"/>
          <p:cNvSpPr txBox="1">
            <a:spLocks noChangeArrowheads="1"/>
          </p:cNvSpPr>
          <p:nvPr/>
        </p:nvSpPr>
        <p:spPr bwMode="auto">
          <a:xfrm>
            <a:off x="206477" y="6089652"/>
            <a:ext cx="10131323" cy="67710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300" dirty="0">
                <a:latin typeface="+mn-lt"/>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a:t>
            </a:r>
            <a:r>
              <a:rPr lang="en-US" altLang="en-US" sz="2000" dirty="0" smtClean="0">
                <a:latin typeface="+mn-lt"/>
              </a:rPr>
              <a:t>292</a:t>
            </a:r>
            <a:endParaRPr lang="en-US" altLang="en-US" sz="2000" dirty="0">
              <a:latin typeface="+mn-lt"/>
            </a:endParaRPr>
          </a:p>
        </p:txBody>
      </p:sp>
      <p:pic>
        <p:nvPicPr>
          <p:cNvPr id="4" name="Content Placeholder 3" descr="Primary &amp; Secondary Syphilis Infections &#10;in Minnesota by Residence at Diagnosis, 2018" title="Primary &amp; Secondary Syphilis Infections "/>
          <p:cNvPicPr>
            <a:picLocks noGrp="1" noChangeAspect="1"/>
          </p:cNvPicPr>
          <p:nvPr>
            <p:ph idx="1"/>
          </p:nvPr>
        </p:nvPicPr>
        <p:blipFill>
          <a:blip r:embed="rId3"/>
          <a:stretch>
            <a:fillRect/>
          </a:stretch>
        </p:blipFill>
        <p:spPr>
          <a:xfrm>
            <a:off x="842704" y="1825625"/>
            <a:ext cx="10506592" cy="4351338"/>
          </a:xfrm>
          <a:prstGeom prst="rect">
            <a:avLst/>
          </a:prstGeom>
        </p:spPr>
      </p:pic>
      <p:sp>
        <p:nvSpPr>
          <p:cNvPr id="2" name="Title 1"/>
          <p:cNvSpPr>
            <a:spLocks noGrp="1"/>
          </p:cNvSpPr>
          <p:nvPr>
            <p:ph type="title"/>
          </p:nvPr>
        </p:nvSpPr>
        <p:spPr/>
        <p:txBody>
          <a:bodyPr/>
          <a:lstStyle/>
          <a:p>
            <a:pPr algn="ctr"/>
            <a:r>
              <a:rPr lang="en-US" altLang="en-US" sz="3200" dirty="0"/>
              <a:t>Primary &amp; Secondary Syphilis Infections </a:t>
            </a:r>
            <a:br>
              <a:rPr lang="en-US" altLang="en-US" sz="3200" dirty="0"/>
            </a:br>
            <a:r>
              <a:rPr lang="en-US" altLang="en-US" sz="3200" dirty="0"/>
              <a:t>in Minnesota by Residence at Diagnosis, 2018</a:t>
            </a:r>
            <a:endParaRPr lang="en-US" sz="3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altLang="en-US" dirty="0"/>
              <a:t>Primary &amp; Secondary Syphilis Rates by Gender</a:t>
            </a:r>
            <a:br>
              <a:rPr lang="en-US" altLang="en-US" dirty="0"/>
            </a:br>
            <a:r>
              <a:rPr lang="en-US" altLang="en-US" dirty="0"/>
              <a:t>Minnesota, 2008-2018</a:t>
            </a:r>
            <a:endParaRPr lang="en-US" dirty="0"/>
          </a:p>
        </p:txBody>
      </p:sp>
      <p:pic>
        <p:nvPicPr>
          <p:cNvPr id="3" name="Content Placeholder 2" descr="Primary &amp; Secondary Syphilis Rates by Gender&#10;Minnesota, 2008-2018" title="Primary &amp; Secondary Syphilis Rates by Gender"/>
          <p:cNvPicPr>
            <a:picLocks noGrp="1" noChangeAspect="1"/>
          </p:cNvPicPr>
          <p:nvPr>
            <p:ph idx="1"/>
          </p:nvPr>
        </p:nvPicPr>
        <p:blipFill>
          <a:blip r:embed="rId3"/>
          <a:stretch>
            <a:fillRect/>
          </a:stretch>
        </p:blipFill>
        <p:spPr>
          <a:xfrm>
            <a:off x="842704" y="1825625"/>
            <a:ext cx="10506592" cy="4351338"/>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sz="3200" dirty="0"/>
              <a:t>Primary &amp; Secondary Syphilis Rates by Age</a:t>
            </a:r>
            <a:br>
              <a:rPr lang="en-US" altLang="en-US" sz="3200" dirty="0"/>
            </a:br>
            <a:r>
              <a:rPr lang="en-US" altLang="en-US" sz="3200" dirty="0"/>
              <a:t>Minnesota, 2008-2018</a:t>
            </a:r>
            <a:endParaRPr lang="en-US" sz="3200" dirty="0"/>
          </a:p>
        </p:txBody>
      </p:sp>
      <p:pic>
        <p:nvPicPr>
          <p:cNvPr id="3" name="Content Placeholder 2" descr="Primary &amp; Secondary Syphilis Rates by Age&#10;Minnesota, 2008-2018" title="Primary &amp; Secondary Syphilis Rates by Age"/>
          <p:cNvPicPr>
            <a:picLocks noGrp="1" noChangeAspect="1"/>
          </p:cNvPicPr>
          <p:nvPr>
            <p:ph idx="1"/>
          </p:nvPr>
        </p:nvPicPr>
        <p:blipFill>
          <a:blip r:embed="rId3"/>
          <a:stretch>
            <a:fillRect/>
          </a:stretch>
        </p:blipFill>
        <p:spPr>
          <a:xfrm>
            <a:off x="252415" y="1666566"/>
            <a:ext cx="11687169" cy="4837472"/>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algn="ctr"/>
            <a:r>
              <a:rPr lang="en-US" altLang="en-US" sz="3200" dirty="0" smtClean="0"/>
              <a:t>Age-Specific Primary &amp; Secondary Syphilis Rates by Gender, Minnesota, 2018</a:t>
            </a:r>
            <a:endParaRPr lang="en-US" altLang="en-US" sz="3200" dirty="0"/>
          </a:p>
        </p:txBody>
      </p:sp>
      <p:pic>
        <p:nvPicPr>
          <p:cNvPr id="5" name="Content Placeholder 4" descr="Age-Specific Primary &amp; Secondary Syphilis Rates by Gender, Minnesota, 2018" title="Age-Specific Primary &amp; Secondary Syphilis Rates by Gender, Minnesota, 2018"/>
          <p:cNvPicPr>
            <a:picLocks noGrp="1" noChangeAspect="1"/>
          </p:cNvPicPr>
          <p:nvPr>
            <p:ph idx="1"/>
          </p:nvPr>
        </p:nvPicPr>
        <p:blipFill>
          <a:blip r:embed="rId3"/>
          <a:stretch>
            <a:fillRect/>
          </a:stretch>
        </p:blipFill>
        <p:spPr>
          <a:xfrm>
            <a:off x="266396" y="1633895"/>
            <a:ext cx="11659207" cy="482589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3"/>
          <p:cNvSpPr txBox="1">
            <a:spLocks noChangeArrowheads="1"/>
          </p:cNvSpPr>
          <p:nvPr/>
        </p:nvSpPr>
        <p:spPr bwMode="auto">
          <a:xfrm>
            <a:off x="326922" y="6120008"/>
            <a:ext cx="3535101"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persons reported with more than one race </a:t>
            </a:r>
          </a:p>
        </p:txBody>
      </p:sp>
      <p:sp>
        <p:nvSpPr>
          <p:cNvPr id="38918" name="Text Box 5"/>
          <p:cNvSpPr txBox="1">
            <a:spLocks noChangeArrowheads="1"/>
          </p:cNvSpPr>
          <p:nvPr/>
        </p:nvSpPr>
        <p:spPr bwMode="auto">
          <a:xfrm>
            <a:off x="3732363" y="1447801"/>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j-lt"/>
              </a:rPr>
              <a:t>Total Number of Cases = </a:t>
            </a:r>
            <a:r>
              <a:rPr lang="en-US" altLang="en-US" sz="2400" dirty="0" smtClean="0">
                <a:latin typeface="+mj-lt"/>
              </a:rPr>
              <a:t>292</a:t>
            </a:r>
            <a:endParaRPr lang="en-US" altLang="en-US" sz="2400" dirty="0">
              <a:latin typeface="+mj-lt"/>
            </a:endParaRPr>
          </a:p>
        </p:txBody>
      </p:sp>
      <p:sp>
        <p:nvSpPr>
          <p:cNvPr id="5" name="Title 4"/>
          <p:cNvSpPr>
            <a:spLocks noGrp="1"/>
          </p:cNvSpPr>
          <p:nvPr>
            <p:ph type="title"/>
          </p:nvPr>
        </p:nvSpPr>
        <p:spPr/>
        <p:txBody>
          <a:bodyPr/>
          <a:lstStyle/>
          <a:p>
            <a:pPr algn="ctr"/>
            <a:r>
              <a:rPr lang="en-US" altLang="en-US" sz="3200" dirty="0"/>
              <a:t>Primary &amp; Secondary Syphilis Cases by Race</a:t>
            </a:r>
            <a:br>
              <a:rPr lang="en-US" altLang="en-US" sz="3200" dirty="0"/>
            </a:br>
            <a:r>
              <a:rPr lang="en-US" altLang="en-US" sz="3200" dirty="0"/>
              <a:t>Minnesota, 2018</a:t>
            </a:r>
            <a:endParaRPr lang="en-US" sz="3200" dirty="0"/>
          </a:p>
        </p:txBody>
      </p:sp>
      <p:pic>
        <p:nvPicPr>
          <p:cNvPr id="3" name="Content Placeholder 2" descr="Primary &amp; Secondary Syphilis Cases by Race&#10;Minnesota, 2018" title="Primary &amp; Secondary Syphilis Cases by Race"/>
          <p:cNvPicPr>
            <a:picLocks noGrp="1" noChangeAspect="1"/>
          </p:cNvPicPr>
          <p:nvPr>
            <p:ph idx="1"/>
          </p:nvPr>
        </p:nvPicPr>
        <p:blipFill>
          <a:blip r:embed="rId3"/>
          <a:stretch>
            <a:fillRect/>
          </a:stretch>
        </p:blipFill>
        <p:spPr>
          <a:xfrm>
            <a:off x="842704" y="1825625"/>
            <a:ext cx="10506592" cy="4351338"/>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4"/>
          <p:cNvSpPr txBox="1">
            <a:spLocks noChangeArrowheads="1"/>
          </p:cNvSpPr>
          <p:nvPr/>
        </p:nvSpPr>
        <p:spPr bwMode="auto">
          <a:xfrm>
            <a:off x="294968" y="6038266"/>
            <a:ext cx="8001000" cy="42704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300" dirty="0">
                <a:latin typeface="+mn-lt"/>
              </a:rPr>
              <a:t>* Persons of Hispanic ethnicity can be of any race.</a:t>
            </a:r>
          </a:p>
        </p:txBody>
      </p:sp>
      <p:sp>
        <p:nvSpPr>
          <p:cNvPr id="6" name="Title 5"/>
          <p:cNvSpPr>
            <a:spLocks noGrp="1"/>
          </p:cNvSpPr>
          <p:nvPr>
            <p:ph type="title"/>
          </p:nvPr>
        </p:nvSpPr>
        <p:spPr/>
        <p:txBody>
          <a:bodyPr/>
          <a:lstStyle/>
          <a:p>
            <a:pPr algn="ctr"/>
            <a:r>
              <a:rPr lang="en-US" altLang="en-US" sz="3200" dirty="0"/>
              <a:t>Primary &amp; Secondary Syphilis Rates by Race/Ethnicity</a:t>
            </a:r>
            <a:br>
              <a:rPr lang="en-US" altLang="en-US" sz="3200" dirty="0"/>
            </a:br>
            <a:r>
              <a:rPr lang="en-US" altLang="en-US" sz="3200" dirty="0"/>
              <a:t>Minnesota, 2008-2018</a:t>
            </a:r>
            <a:endParaRPr lang="en-US" sz="3200" dirty="0"/>
          </a:p>
        </p:txBody>
      </p:sp>
      <p:pic>
        <p:nvPicPr>
          <p:cNvPr id="3" name="Content Placeholder 2" descr="Primary &amp; Secondary Syphilis Rates by Race/Ethnicity&#10;Minnesota, 2008-2018" title="Primary &amp; Secondary Syphilis Rates by Race/Ethnicity"/>
          <p:cNvPicPr>
            <a:picLocks noGrp="1" noChangeAspect="1"/>
          </p:cNvPicPr>
          <p:nvPr>
            <p:ph idx="1"/>
          </p:nvPr>
        </p:nvPicPr>
        <p:blipFill>
          <a:blip r:embed="rId3"/>
          <a:stretch>
            <a:fillRect/>
          </a:stretch>
        </p:blipFill>
        <p:spPr>
          <a:xfrm>
            <a:off x="145636" y="1593961"/>
            <a:ext cx="11748869" cy="4865831"/>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Chlamydia and Gonorrhea Among</a:t>
            </a:r>
            <a:br>
              <a:rPr lang="en-US" altLang="en-US" dirty="0" smtClean="0"/>
            </a:br>
            <a:r>
              <a:rPr lang="en-US" altLang="en-US" dirty="0" smtClean="0"/>
              <a:t>Adolescents &amp; Young Adults</a:t>
            </a:r>
            <a:endParaRPr lang="en-US" dirty="0"/>
          </a:p>
        </p:txBody>
      </p:sp>
      <p:sp>
        <p:nvSpPr>
          <p:cNvPr id="4" name="Text Placeholder 8"/>
          <p:cNvSpPr>
            <a:spLocks noGrp="1"/>
          </p:cNvSpPr>
          <p:nvPr>
            <p:ph type="body" sz="quarter" idx="14"/>
          </p:nvPr>
        </p:nvSpPr>
        <p:spPr/>
        <p:txBody>
          <a:bodyPr/>
          <a:lstStyle/>
          <a:p>
            <a:r>
              <a:rPr lang="en-US" smtClean="0"/>
              <a:t>Minnesota Department of Health STD Surveillance System</a:t>
            </a:r>
            <a:endParaRPr lang="en-US" dirty="0"/>
          </a:p>
        </p:txBody>
      </p:sp>
    </p:spTree>
    <p:extLst>
      <p:ext uri="{BB962C8B-B14F-4D97-AF65-F5344CB8AC3E}">
        <p14:creationId xmlns:p14="http://schemas.microsoft.com/office/powerpoint/2010/main" val="3895771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xfrm>
            <a:off x="838200" y="317212"/>
            <a:ext cx="1051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3200" dirty="0">
                <a:solidFill>
                  <a:schemeClr val="bg1"/>
                </a:solidFill>
                <a:latin typeface="+mj-lt"/>
              </a:rPr>
              <a:t>Chlamydia Disproportionately Impacts Youth</a:t>
            </a:r>
          </a:p>
        </p:txBody>
      </p:sp>
      <p:sp>
        <p:nvSpPr>
          <p:cNvPr id="41988" name="Text Box 3"/>
          <p:cNvSpPr txBox="1">
            <a:spLocks noChangeArrowheads="1"/>
          </p:cNvSpPr>
          <p:nvPr/>
        </p:nvSpPr>
        <p:spPr bwMode="auto">
          <a:xfrm>
            <a:off x="6654800" y="1307108"/>
            <a:ext cx="342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Chlamydia Cases in </a:t>
            </a:r>
            <a:r>
              <a:rPr lang="en-US" altLang="en-US" sz="2400" b="1" dirty="0" smtClean="0">
                <a:latin typeface="+mn-lt"/>
              </a:rPr>
              <a:t>2018</a:t>
            </a:r>
            <a:endParaRPr lang="en-US" altLang="en-US" sz="2400" b="1" dirty="0">
              <a:latin typeface="+mn-lt"/>
            </a:endParaRPr>
          </a:p>
          <a:p>
            <a:pPr algn="ctr">
              <a:lnSpc>
                <a:spcPct val="100000"/>
              </a:lnSpc>
              <a:spcBef>
                <a:spcPct val="50000"/>
              </a:spcBef>
              <a:spcAft>
                <a:spcPct val="0"/>
              </a:spcAft>
              <a:buClrTx/>
              <a:buSzTx/>
              <a:buFontTx/>
              <a:buNone/>
            </a:pPr>
            <a:r>
              <a:rPr lang="en-US" altLang="en-US" sz="2000" b="1" dirty="0">
                <a:latin typeface="+mn-lt"/>
              </a:rPr>
              <a:t> (n = </a:t>
            </a:r>
            <a:r>
              <a:rPr lang="en-US" altLang="en-US" sz="2000" b="1" dirty="0" smtClean="0">
                <a:latin typeface="+mn-lt"/>
              </a:rPr>
              <a:t>23,564)</a:t>
            </a:r>
            <a:endParaRPr lang="en-US" altLang="en-US" sz="2000" b="1" dirty="0">
              <a:latin typeface="+mn-lt"/>
            </a:endParaRPr>
          </a:p>
        </p:txBody>
      </p:sp>
      <p:sp>
        <p:nvSpPr>
          <p:cNvPr id="41989" name="Text Box 4"/>
          <p:cNvSpPr txBox="1">
            <a:spLocks noChangeArrowheads="1"/>
          </p:cNvSpPr>
          <p:nvPr/>
        </p:nvSpPr>
        <p:spPr bwMode="auto">
          <a:xfrm>
            <a:off x="2274719" y="1316038"/>
            <a:ext cx="320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MN Population in 2010</a:t>
            </a:r>
          </a:p>
          <a:p>
            <a:pPr algn="ctr">
              <a:lnSpc>
                <a:spcPct val="100000"/>
              </a:lnSpc>
              <a:spcBef>
                <a:spcPct val="50000"/>
              </a:spcBef>
              <a:spcAft>
                <a:spcPct val="0"/>
              </a:spcAft>
              <a:buClrTx/>
              <a:buSzTx/>
              <a:buFontTx/>
              <a:buNone/>
            </a:pPr>
            <a:r>
              <a:rPr lang="en-US" altLang="en-US" sz="2000" b="1" dirty="0">
                <a:latin typeface="+mn-lt"/>
              </a:rPr>
              <a:t> (n = 5,303,925)</a:t>
            </a:r>
          </a:p>
        </p:txBody>
      </p:sp>
      <p:pic>
        <p:nvPicPr>
          <p:cNvPr id="6" name="Picture 5" descr="n= 5,303,925" title="Mn population in 2010"/>
          <p:cNvPicPr>
            <a:picLocks noChangeAspect="1"/>
          </p:cNvPicPr>
          <p:nvPr/>
        </p:nvPicPr>
        <p:blipFill>
          <a:blip r:embed="rId3"/>
          <a:stretch>
            <a:fillRect/>
          </a:stretch>
        </p:blipFill>
        <p:spPr>
          <a:xfrm>
            <a:off x="1048238" y="1505610"/>
            <a:ext cx="5243712" cy="4931745"/>
          </a:xfrm>
          <a:prstGeom prst="rect">
            <a:avLst/>
          </a:prstGeom>
        </p:spPr>
      </p:pic>
      <p:pic>
        <p:nvPicPr>
          <p:cNvPr id="8" name="Picture 7" descr="n=23,564" title="Chlamydia cases in 2018"/>
          <p:cNvPicPr>
            <a:picLocks noChangeAspect="1"/>
          </p:cNvPicPr>
          <p:nvPr/>
        </p:nvPicPr>
        <p:blipFill>
          <a:blip r:embed="rId4"/>
          <a:stretch>
            <a:fillRect/>
          </a:stretch>
        </p:blipFill>
        <p:spPr>
          <a:xfrm>
            <a:off x="5943314" y="1768773"/>
            <a:ext cx="4851971" cy="480525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Interpreting STD Surveillance Data I</a:t>
            </a:r>
            <a:endParaRPr lang="en-US" sz="3200" dirty="0"/>
          </a:p>
        </p:txBody>
      </p:sp>
      <p:sp>
        <p:nvSpPr>
          <p:cNvPr id="3" name="Content Placeholder 2"/>
          <p:cNvSpPr>
            <a:spLocks noGrp="1"/>
          </p:cNvSpPr>
          <p:nvPr>
            <p:ph idx="1"/>
          </p:nvPr>
        </p:nvSpPr>
        <p:spPr>
          <a:xfrm>
            <a:off x="243840" y="1481931"/>
            <a:ext cx="11704320" cy="4351338"/>
          </a:xfrm>
        </p:spPr>
        <p:txBody>
          <a:bodyPr/>
          <a:lstStyle/>
          <a:p>
            <a:r>
              <a:rPr lang="en-US" b="0" dirty="0" smtClean="0"/>
              <a:t>Factors that impact the completeness and accuracy of STD data include:</a:t>
            </a:r>
          </a:p>
          <a:p>
            <a:pPr lvl="1"/>
            <a:r>
              <a:rPr lang="en-US" b="0" dirty="0" smtClean="0"/>
              <a:t>Level of STD screening by healthcare providers</a:t>
            </a:r>
          </a:p>
          <a:p>
            <a:pPr lvl="1"/>
            <a:r>
              <a:rPr lang="en-US" b="0" dirty="0" smtClean="0"/>
              <a:t>Individual test-seeking behavior</a:t>
            </a:r>
          </a:p>
          <a:p>
            <a:pPr lvl="1"/>
            <a:r>
              <a:rPr lang="en-US" b="0" dirty="0" smtClean="0"/>
              <a:t>Sensitivity of diagnostic tests</a:t>
            </a:r>
          </a:p>
          <a:p>
            <a:pPr lvl="1"/>
            <a:r>
              <a:rPr lang="en-US" b="0" dirty="0" smtClean="0"/>
              <a:t>Compliance with case reporting</a:t>
            </a:r>
          </a:p>
          <a:p>
            <a:pPr lvl="1"/>
            <a:r>
              <a:rPr lang="en-US" b="0" dirty="0" smtClean="0"/>
              <a:t>Completeness of case reporting</a:t>
            </a:r>
          </a:p>
          <a:p>
            <a:pPr lvl="1"/>
            <a:r>
              <a:rPr lang="en-US" b="0" dirty="0" smtClean="0"/>
              <a:t>Timeliness of case reporting</a:t>
            </a:r>
          </a:p>
          <a:p>
            <a:r>
              <a:rPr lang="en-US" b="0" dirty="0" smtClean="0"/>
              <a:t>Increases and decreases in STD rates can be due to actual changes in disease occurrence and/or changes in one or more of the above factors</a:t>
            </a:r>
            <a:endParaRPr lang="en-US" b="0" dirty="0"/>
          </a:p>
        </p:txBody>
      </p:sp>
    </p:spTree>
    <p:extLst>
      <p:ext uri="{BB962C8B-B14F-4D97-AF65-F5344CB8AC3E}">
        <p14:creationId xmlns:p14="http://schemas.microsoft.com/office/powerpoint/2010/main" val="4056158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600" dirty="0">
                <a:solidFill>
                  <a:schemeClr val="bg1"/>
                </a:solidFill>
                <a:latin typeface="+mj-lt"/>
              </a:rPr>
              <a:t>Gonorrhea Disproportionately Impacts Youth</a:t>
            </a:r>
          </a:p>
        </p:txBody>
      </p:sp>
      <p:sp>
        <p:nvSpPr>
          <p:cNvPr id="43014" name="Text Box 5"/>
          <p:cNvSpPr txBox="1">
            <a:spLocks noChangeArrowheads="1"/>
          </p:cNvSpPr>
          <p:nvPr/>
        </p:nvSpPr>
        <p:spPr bwMode="auto">
          <a:xfrm>
            <a:off x="2293374" y="1347788"/>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MN Population in 2010</a:t>
            </a:r>
          </a:p>
          <a:p>
            <a:pPr algn="ctr">
              <a:lnSpc>
                <a:spcPct val="100000"/>
              </a:lnSpc>
              <a:spcBef>
                <a:spcPct val="50000"/>
              </a:spcBef>
              <a:spcAft>
                <a:spcPct val="0"/>
              </a:spcAft>
              <a:buClrTx/>
              <a:buSzTx/>
              <a:buFontTx/>
              <a:buNone/>
            </a:pPr>
            <a:r>
              <a:rPr lang="en-US" altLang="en-US" sz="2000" b="1" dirty="0">
                <a:latin typeface="+mn-lt"/>
              </a:rPr>
              <a:t> (n = 5,303,925)</a:t>
            </a:r>
          </a:p>
        </p:txBody>
      </p:sp>
      <p:sp>
        <p:nvSpPr>
          <p:cNvPr id="43015" name="Text Box 6" descr="Gonorrhea Cases in 2018&#10; (n = 7542)&#10;" title="Gonorrhea Cases in 2018"/>
          <p:cNvSpPr txBox="1">
            <a:spLocks noChangeArrowheads="1"/>
          </p:cNvSpPr>
          <p:nvPr/>
        </p:nvSpPr>
        <p:spPr bwMode="auto">
          <a:xfrm>
            <a:off x="6731647" y="1397587"/>
            <a:ext cx="36489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Gonorrhea Cases in </a:t>
            </a:r>
            <a:r>
              <a:rPr lang="en-US" altLang="en-US" sz="2400" b="1" dirty="0" smtClean="0">
                <a:latin typeface="+mn-lt"/>
              </a:rPr>
              <a:t>2018</a:t>
            </a:r>
            <a:endParaRPr lang="en-US" altLang="en-US" sz="2400" b="1" dirty="0">
              <a:latin typeface="+mn-lt"/>
            </a:endParaRPr>
          </a:p>
          <a:p>
            <a:pPr algn="ctr">
              <a:lnSpc>
                <a:spcPct val="100000"/>
              </a:lnSpc>
              <a:spcBef>
                <a:spcPct val="50000"/>
              </a:spcBef>
              <a:spcAft>
                <a:spcPct val="0"/>
              </a:spcAft>
              <a:buClrTx/>
              <a:buSzTx/>
              <a:buFontTx/>
              <a:buNone/>
            </a:pPr>
            <a:r>
              <a:rPr lang="en-US" altLang="en-US" sz="2000" b="1" dirty="0">
                <a:latin typeface="+mn-lt"/>
              </a:rPr>
              <a:t> (n = </a:t>
            </a:r>
            <a:r>
              <a:rPr lang="en-US" altLang="en-US" sz="2000" b="1" dirty="0" smtClean="0">
                <a:latin typeface="+mn-lt"/>
              </a:rPr>
              <a:t>7542)</a:t>
            </a:r>
            <a:endParaRPr lang="en-US" altLang="en-US" sz="2000" b="1" dirty="0">
              <a:latin typeface="+mn-lt"/>
            </a:endParaRPr>
          </a:p>
        </p:txBody>
      </p:sp>
      <p:pic>
        <p:nvPicPr>
          <p:cNvPr id="10" name="Picture 9" descr="Gonorrhea Cases in 2018&#10; (n = 7542)&#10;" title="Gonorrhea Cases in 2018"/>
          <p:cNvPicPr>
            <a:picLocks noChangeAspect="1"/>
          </p:cNvPicPr>
          <p:nvPr/>
        </p:nvPicPr>
        <p:blipFill>
          <a:blip r:embed="rId3"/>
          <a:stretch>
            <a:fillRect/>
          </a:stretch>
        </p:blipFill>
        <p:spPr>
          <a:xfrm>
            <a:off x="5873889" y="1859252"/>
            <a:ext cx="4621169" cy="4621169"/>
          </a:xfrm>
          <a:prstGeom prst="rect">
            <a:avLst/>
          </a:prstGeom>
        </p:spPr>
      </p:pic>
      <p:pic>
        <p:nvPicPr>
          <p:cNvPr id="15" name="Picture 14" descr="MN Population in 2010&#10; (n = 5,303,925)&#10;" title="MN Population in 2010"/>
          <p:cNvPicPr>
            <a:picLocks noChangeAspect="1"/>
          </p:cNvPicPr>
          <p:nvPr/>
        </p:nvPicPr>
        <p:blipFill>
          <a:blip r:embed="rId4"/>
          <a:stretch>
            <a:fillRect/>
          </a:stretch>
        </p:blipFill>
        <p:spPr>
          <a:xfrm>
            <a:off x="1712537" y="1920217"/>
            <a:ext cx="4438273" cy="4499238"/>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a:r>
              <a:rPr lang="en-US" altLang="en-US" sz="3200" dirty="0" smtClean="0"/>
              <a:t>Characteristics of Adolescents &amp; Young Adults† </a:t>
            </a:r>
            <a:br>
              <a:rPr lang="en-US" altLang="en-US" sz="3200" dirty="0" smtClean="0"/>
            </a:br>
            <a:r>
              <a:rPr lang="en-US" altLang="en-US" sz="3200" dirty="0" smtClean="0"/>
              <a:t>Diagnosed With Chlamydia or Gonorrhea in 2018</a:t>
            </a:r>
            <a:endParaRPr lang="en-US" altLang="en-US" sz="3200" dirty="0"/>
          </a:p>
        </p:txBody>
      </p:sp>
      <p:sp>
        <p:nvSpPr>
          <p:cNvPr id="44075" name="Text Box 42"/>
          <p:cNvSpPr txBox="1">
            <a:spLocks noChangeArrowheads="1"/>
          </p:cNvSpPr>
          <p:nvPr/>
        </p:nvSpPr>
        <p:spPr bwMode="auto">
          <a:xfrm>
            <a:off x="463275" y="6375102"/>
            <a:ext cx="6400800" cy="34868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300" baseline="30000" dirty="0">
                <a:latin typeface="+mn-lt"/>
              </a:rPr>
              <a:t>†</a:t>
            </a:r>
            <a:r>
              <a:rPr lang="en-US" altLang="en-US" sz="1300" dirty="0">
                <a:latin typeface="+mn-lt"/>
              </a:rPr>
              <a:t> Adolescents defined as 15-19 year-olds; Young Adults defined as 20-24 year-olds.</a:t>
            </a:r>
          </a:p>
        </p:txBody>
      </p:sp>
      <p:pic>
        <p:nvPicPr>
          <p:cNvPr id="2" name="Picture 1" descr="Characteristics of Adolescents &amp; Young Adults† &#10;Diagnosed With Chlamydia or Gonorrhea in 2018" title="Characteristics of Adolescents &amp; Young Adults† "/>
          <p:cNvPicPr>
            <a:picLocks noChangeAspect="1"/>
          </p:cNvPicPr>
          <p:nvPr/>
        </p:nvPicPr>
        <p:blipFill>
          <a:blip r:embed="rId3"/>
          <a:stretch>
            <a:fillRect/>
          </a:stretch>
        </p:blipFill>
        <p:spPr>
          <a:xfrm>
            <a:off x="2352731" y="1534458"/>
            <a:ext cx="7486537" cy="484064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9" name="Rectangle 42"/>
          <p:cNvSpPr>
            <a:spLocks noGrp="1" noChangeArrowheads="1"/>
          </p:cNvSpPr>
          <p:nvPr>
            <p:ph type="title"/>
          </p:nvPr>
        </p:nvSpPr>
        <p:spPr/>
        <p:txBody>
          <a:bodyPr/>
          <a:lstStyle/>
          <a:p>
            <a:pPr algn="ctr"/>
            <a:r>
              <a:rPr lang="en-US" altLang="en-US" sz="3200" dirty="0" smtClean="0"/>
              <a:t>Characteristics of Adolescents &amp; Young Adults† Diagnosed With Chlamydia or Gonorrhea in 2018</a:t>
            </a:r>
            <a:endParaRPr lang="en-US" altLang="en-US" sz="3200" dirty="0"/>
          </a:p>
        </p:txBody>
      </p:sp>
      <p:sp>
        <p:nvSpPr>
          <p:cNvPr id="45098" name="Text Box 41"/>
          <p:cNvSpPr txBox="1">
            <a:spLocks noChangeArrowheads="1"/>
          </p:cNvSpPr>
          <p:nvPr/>
        </p:nvSpPr>
        <p:spPr bwMode="auto">
          <a:xfrm>
            <a:off x="208935" y="5791199"/>
            <a:ext cx="11516032"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300" dirty="0">
                <a:latin typeface="+mn-lt"/>
              </a:rPr>
              <a:t>Suburban = Seven-county metro area including Anoka, Carver, Dakota, Hennepin (excluding Minneapolis), Ramsey (excluding St. Paul), Scott, and Washington counties.  Greater MN = All other Minnesota counties outside the seven-county metro area</a:t>
            </a:r>
            <a:r>
              <a:rPr lang="en-US" altLang="en-US" sz="1300" dirty="0" smtClean="0">
                <a:latin typeface="+mn-lt"/>
              </a:rPr>
              <a:t>.</a:t>
            </a:r>
          </a:p>
          <a:p>
            <a:pPr>
              <a:lnSpc>
                <a:spcPct val="100000"/>
              </a:lnSpc>
              <a:spcBef>
                <a:spcPct val="50000"/>
              </a:spcBef>
              <a:spcAft>
                <a:spcPct val="0"/>
              </a:spcAft>
              <a:buClrTx/>
              <a:buSzTx/>
              <a:buFontTx/>
              <a:buNone/>
            </a:pPr>
            <a:r>
              <a:rPr lang="en-US" altLang="en-US" sz="1300" baseline="30000" dirty="0">
                <a:latin typeface="+mn-lt"/>
              </a:rPr>
              <a:t>†</a:t>
            </a:r>
            <a:r>
              <a:rPr lang="en-US" altLang="en-US" sz="1300" dirty="0">
                <a:latin typeface="+mn-lt"/>
              </a:rPr>
              <a:t> Adolescents defined as 15-19 year-olds; Young Adults defined as 20-24 year-olds</a:t>
            </a:r>
          </a:p>
        </p:txBody>
      </p:sp>
      <p:pic>
        <p:nvPicPr>
          <p:cNvPr id="2" name="Picture 1" descr="Characteristics of Adolescents &amp; Young Adults† Diagnosed With Chlamydia or Gonorrhea in 2018" title="Characteristics of Adolescents &amp; Young Adults† Diagnosed With Chlamydia or Gonorrhea in 2018"/>
          <p:cNvPicPr>
            <a:picLocks noChangeAspect="1"/>
          </p:cNvPicPr>
          <p:nvPr/>
        </p:nvPicPr>
        <p:blipFill>
          <a:blip r:embed="rId3"/>
          <a:stretch>
            <a:fillRect/>
          </a:stretch>
        </p:blipFill>
        <p:spPr>
          <a:xfrm>
            <a:off x="2121063" y="1472014"/>
            <a:ext cx="7949873" cy="391397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5"/>
          <p:cNvSpPr txBox="1">
            <a:spLocks noChangeArrowheads="1"/>
          </p:cNvSpPr>
          <p:nvPr/>
        </p:nvSpPr>
        <p:spPr bwMode="auto">
          <a:xfrm>
            <a:off x="272026" y="6175322"/>
            <a:ext cx="6400800" cy="60875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300" dirty="0">
                <a:latin typeface="+mn-lt"/>
              </a:rPr>
              <a:t>Rate=Cases per 100,000 persons based on 2010 U.S. Census counts</a:t>
            </a:r>
            <a:r>
              <a:rPr lang="en-US" altLang="en-US" sz="1300" dirty="0" smtClean="0">
                <a:latin typeface="+mn-lt"/>
              </a:rPr>
              <a:t>.</a:t>
            </a:r>
          </a:p>
          <a:p>
            <a:pPr>
              <a:lnSpc>
                <a:spcPct val="80000"/>
              </a:lnSpc>
              <a:spcBef>
                <a:spcPct val="50000"/>
              </a:spcBef>
              <a:spcAft>
                <a:spcPct val="0"/>
              </a:spcAft>
              <a:buClrTx/>
              <a:buSzTx/>
              <a:buFontTx/>
              <a:buNone/>
            </a:pPr>
            <a:r>
              <a:rPr lang="en-US" altLang="en-US" sz="1300" baseline="30000" dirty="0">
                <a:latin typeface="+mn-lt"/>
              </a:rPr>
              <a:t>†</a:t>
            </a:r>
            <a:r>
              <a:rPr lang="en-US" altLang="en-US" sz="1300" dirty="0">
                <a:latin typeface="+mn-lt"/>
              </a:rPr>
              <a:t> Adolescents defined as 15-19 year-olds; Young Adults defined as 20-24 year-olds</a:t>
            </a:r>
          </a:p>
        </p:txBody>
      </p:sp>
      <p:sp>
        <p:nvSpPr>
          <p:cNvPr id="5" name="Title 4"/>
          <p:cNvSpPr>
            <a:spLocks noGrp="1"/>
          </p:cNvSpPr>
          <p:nvPr>
            <p:ph type="title"/>
          </p:nvPr>
        </p:nvSpPr>
        <p:spPr/>
        <p:txBody>
          <a:bodyPr/>
          <a:lstStyle/>
          <a:p>
            <a:pPr algn="ctr"/>
            <a:r>
              <a:rPr lang="en-US" altLang="en-US" sz="3200" dirty="0"/>
              <a:t>Chlamydia Rates Among Adolescents &amp; Young Adults† </a:t>
            </a:r>
            <a:br>
              <a:rPr lang="en-US" altLang="en-US" sz="3200" dirty="0"/>
            </a:br>
            <a:r>
              <a:rPr lang="en-US" altLang="en-US" sz="3200" dirty="0"/>
              <a:t>by Gender in Minnesota, 2008-2018</a:t>
            </a:r>
            <a:endParaRPr lang="en-US" sz="3200" dirty="0"/>
          </a:p>
        </p:txBody>
      </p:sp>
      <p:pic>
        <p:nvPicPr>
          <p:cNvPr id="3" name="Content Placeholder 2" descr="Chlamydia Rates Among Adolescents &amp; Young Adults† &#10;by Gender in Minnesota, 2008-2018" title="Chlamydia Rates Among Adolescents &amp; Young Adults† "/>
          <p:cNvPicPr>
            <a:picLocks noGrp="1" noChangeAspect="1"/>
          </p:cNvPicPr>
          <p:nvPr>
            <p:ph idx="1"/>
          </p:nvPr>
        </p:nvPicPr>
        <p:blipFill>
          <a:blip r:embed="rId3"/>
          <a:stretch>
            <a:fillRect/>
          </a:stretch>
        </p:blipFill>
        <p:spPr>
          <a:xfrm>
            <a:off x="384175" y="1451028"/>
            <a:ext cx="11423650" cy="4724294"/>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5"/>
          <p:cNvSpPr txBox="1">
            <a:spLocks noChangeArrowheads="1"/>
          </p:cNvSpPr>
          <p:nvPr/>
        </p:nvSpPr>
        <p:spPr bwMode="auto">
          <a:xfrm>
            <a:off x="2819400" y="1477964"/>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Males (n = </a:t>
            </a:r>
            <a:r>
              <a:rPr lang="en-US" altLang="en-US" sz="2200" dirty="0" smtClean="0">
                <a:latin typeface="+mn-lt"/>
              </a:rPr>
              <a:t>4,083)</a:t>
            </a:r>
            <a:endParaRPr lang="en-US" altLang="en-US" sz="2200" dirty="0">
              <a:latin typeface="+mn-lt"/>
            </a:endParaRPr>
          </a:p>
        </p:txBody>
      </p:sp>
      <p:sp>
        <p:nvSpPr>
          <p:cNvPr id="47111" name="Text Box 6"/>
          <p:cNvSpPr txBox="1">
            <a:spLocks noChangeArrowheads="1"/>
          </p:cNvSpPr>
          <p:nvPr/>
        </p:nvSpPr>
        <p:spPr bwMode="auto">
          <a:xfrm>
            <a:off x="6736355" y="1477964"/>
            <a:ext cx="26273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Females (n = </a:t>
            </a:r>
            <a:r>
              <a:rPr lang="en-US" altLang="en-US" sz="2200" dirty="0" smtClean="0">
                <a:latin typeface="+mn-lt"/>
              </a:rPr>
              <a:t>10,365)</a:t>
            </a:r>
            <a:endParaRPr lang="en-US" altLang="en-US" sz="2200" dirty="0">
              <a:latin typeface="+mn-lt"/>
            </a:endParaRPr>
          </a:p>
        </p:txBody>
      </p:sp>
      <p:sp>
        <p:nvSpPr>
          <p:cNvPr id="47112" name="Text Box 7"/>
          <p:cNvSpPr txBox="1">
            <a:spLocks noChangeArrowheads="1"/>
          </p:cNvSpPr>
          <p:nvPr/>
        </p:nvSpPr>
        <p:spPr bwMode="auto">
          <a:xfrm>
            <a:off x="103239" y="6319277"/>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5" name="Title 4"/>
          <p:cNvSpPr>
            <a:spLocks noGrp="1"/>
          </p:cNvSpPr>
          <p:nvPr>
            <p:ph type="title"/>
          </p:nvPr>
        </p:nvSpPr>
        <p:spPr/>
        <p:txBody>
          <a:bodyPr/>
          <a:lstStyle/>
          <a:p>
            <a:pPr algn="ctr"/>
            <a:r>
              <a:rPr lang="en-US" altLang="en-US" sz="3200" dirty="0"/>
              <a:t>Chlamydia Cases Among Adolescents and Young Adults</a:t>
            </a:r>
            <a:r>
              <a:rPr lang="en-US" altLang="en-US" sz="3200" baseline="30000" dirty="0" smtClean="0"/>
              <a:t>† </a:t>
            </a:r>
            <a:r>
              <a:rPr lang="en-US" altLang="en-US" sz="3200" dirty="0" smtClean="0"/>
              <a:t>by </a:t>
            </a:r>
            <a:r>
              <a:rPr lang="en-US" altLang="en-US" sz="3200" dirty="0"/>
              <a:t>Gender and Race, Minnesota, 2018</a:t>
            </a:r>
            <a:endParaRPr lang="en-US" sz="3200" dirty="0"/>
          </a:p>
        </p:txBody>
      </p:sp>
      <p:pic>
        <p:nvPicPr>
          <p:cNvPr id="6" name="Picture 5" descr="Males (n = 4,083)&#10;" title="Males (n = 4,083)"/>
          <p:cNvPicPr>
            <a:picLocks noChangeAspect="1"/>
          </p:cNvPicPr>
          <p:nvPr/>
        </p:nvPicPr>
        <p:blipFill>
          <a:blip r:embed="rId3"/>
          <a:stretch>
            <a:fillRect/>
          </a:stretch>
        </p:blipFill>
        <p:spPr>
          <a:xfrm>
            <a:off x="1717356" y="2088780"/>
            <a:ext cx="4413887" cy="4267570"/>
          </a:xfrm>
          <a:prstGeom prst="rect">
            <a:avLst/>
          </a:prstGeom>
        </p:spPr>
      </p:pic>
      <p:pic>
        <p:nvPicPr>
          <p:cNvPr id="7" name="Picture 6" descr="Females (n = 10,365)&#10;" title="Females (n = 10,365)"/>
          <p:cNvPicPr>
            <a:picLocks noChangeAspect="1"/>
          </p:cNvPicPr>
          <p:nvPr/>
        </p:nvPicPr>
        <p:blipFill>
          <a:blip r:embed="rId4"/>
          <a:stretch>
            <a:fillRect/>
          </a:stretch>
        </p:blipFill>
        <p:spPr>
          <a:xfrm>
            <a:off x="6131243" y="2007871"/>
            <a:ext cx="4109060" cy="4395597"/>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sz="3200" dirty="0"/>
              <a:t>Chlamydia Rate Among Adolescents and </a:t>
            </a:r>
            <a:br>
              <a:rPr lang="en-US" altLang="en-US" sz="3200" dirty="0"/>
            </a:br>
            <a:r>
              <a:rPr lang="en-US" altLang="en-US" sz="3200" dirty="0"/>
              <a:t>Young Adults</a:t>
            </a:r>
            <a:r>
              <a:rPr lang="en-US" altLang="en-US" sz="3200" baseline="30000" dirty="0"/>
              <a:t>†</a:t>
            </a:r>
            <a:r>
              <a:rPr lang="en-US" altLang="en-US" sz="3200" dirty="0"/>
              <a:t> by Race, Minnesota, 2018</a:t>
            </a:r>
            <a:endParaRPr lang="en-US" sz="3200" dirty="0"/>
          </a:p>
        </p:txBody>
      </p:sp>
      <p:sp>
        <p:nvSpPr>
          <p:cNvPr id="48134" name="Text Box 5"/>
          <p:cNvSpPr txBox="1">
            <a:spLocks noChangeArrowheads="1"/>
          </p:cNvSpPr>
          <p:nvPr/>
        </p:nvSpPr>
        <p:spPr bwMode="auto">
          <a:xfrm>
            <a:off x="223684" y="5987086"/>
            <a:ext cx="6400800" cy="60478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300" dirty="0">
                <a:latin typeface="+mn-lt"/>
              </a:rPr>
              <a:t>Rate=Cases per 100,000 persons based on 2010 U.S. Census counts</a:t>
            </a:r>
            <a:r>
              <a:rPr lang="en-US" altLang="en-US" sz="1300" dirty="0" smtClean="0">
                <a:latin typeface="+mn-lt"/>
              </a:rPr>
              <a:t>.</a:t>
            </a:r>
          </a:p>
          <a:p>
            <a:pPr>
              <a:lnSpc>
                <a:spcPct val="80000"/>
              </a:lnSpc>
              <a:spcBef>
                <a:spcPct val="50000"/>
              </a:spcBef>
              <a:spcAft>
                <a:spcPct val="0"/>
              </a:spcAft>
              <a:buClrTx/>
              <a:buSzTx/>
              <a:buFontTx/>
              <a:buNone/>
            </a:pPr>
            <a:r>
              <a:rPr lang="en-US" altLang="en-US" sz="1300" baseline="30000" dirty="0">
                <a:latin typeface="+mn-lt"/>
              </a:rPr>
              <a:t>†</a:t>
            </a:r>
            <a:r>
              <a:rPr lang="en-US" altLang="en-US" sz="1300" dirty="0">
                <a:latin typeface="+mn-lt"/>
              </a:rPr>
              <a:t> Adolescents defined as 15-19 year-olds; Young Adults defined as 20-24 year-olds</a:t>
            </a:r>
          </a:p>
        </p:txBody>
      </p:sp>
      <p:pic>
        <p:nvPicPr>
          <p:cNvPr id="5" name="Content Placeholder 4" descr="Chlamydia Rate Among Adolescents and Young Adults† by Race, Minnesota, 2018" title="Chlamydia Rate Among Adolescents and "/>
          <p:cNvPicPr>
            <a:picLocks noGrp="1" noChangeAspect="1"/>
          </p:cNvPicPr>
          <p:nvPr>
            <p:ph idx="1"/>
          </p:nvPr>
        </p:nvPicPr>
        <p:blipFill>
          <a:blip r:embed="rId3"/>
          <a:stretch>
            <a:fillRect/>
          </a:stretch>
        </p:blipFill>
        <p:spPr>
          <a:xfrm>
            <a:off x="384175" y="1451028"/>
            <a:ext cx="11423650" cy="472429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smtClean="0"/>
              <a:t>Gonorrhea Rates Among Adolescents &amp; Young Adults† </a:t>
            </a:r>
            <a:br>
              <a:rPr lang="en-US" altLang="en-US" sz="3200" dirty="0" smtClean="0"/>
            </a:br>
            <a:r>
              <a:rPr lang="en-US" altLang="en-US" sz="3200" dirty="0" smtClean="0"/>
              <a:t>by Gender in Minnesota, 2008-2018</a:t>
            </a:r>
            <a:endParaRPr lang="en-US" sz="3200" dirty="0"/>
          </a:p>
        </p:txBody>
      </p:sp>
      <p:sp>
        <p:nvSpPr>
          <p:cNvPr id="4" name="Content Placeholder 3"/>
          <p:cNvSpPr>
            <a:spLocks noGrp="1"/>
          </p:cNvSpPr>
          <p:nvPr>
            <p:ph sz="half" idx="4294967295"/>
          </p:nvPr>
        </p:nvSpPr>
        <p:spPr>
          <a:xfrm>
            <a:off x="108513" y="6297561"/>
            <a:ext cx="11974973" cy="862269"/>
          </a:xfrm>
          <a:prstGeom prst="rect">
            <a:avLst/>
          </a:prstGeom>
        </p:spPr>
        <p:txBody>
          <a:bodyPr>
            <a:normAutofit/>
          </a:bodyPr>
          <a:lstStyle/>
          <a:p>
            <a:pPr marL="0" indent="0">
              <a:lnSpc>
                <a:spcPct val="120000"/>
              </a:lnSpc>
              <a:buNone/>
            </a:pPr>
            <a:r>
              <a:rPr lang="en-US" altLang="en-US" sz="1300" dirty="0" smtClean="0"/>
              <a:t>Rate=Cases per 100,000 persons based on 2010 U.S. Census counts.  </a:t>
            </a:r>
            <a:r>
              <a:rPr lang="en-US" altLang="en-US" sz="1300" baseline="30000" dirty="0" smtClean="0"/>
              <a:t>†</a:t>
            </a:r>
            <a:r>
              <a:rPr lang="en-US" altLang="en-US" sz="1300" dirty="0" smtClean="0"/>
              <a:t> Adolescents defined as 15-19 year-olds; Young Adults defined as 20-24 year-olds.</a:t>
            </a:r>
          </a:p>
          <a:p>
            <a:pPr marL="0" indent="0">
              <a:lnSpc>
                <a:spcPct val="120000"/>
              </a:lnSpc>
              <a:buNone/>
            </a:pPr>
            <a:endParaRPr lang="en-US" altLang="en-US" sz="1300" dirty="0" smtClean="0"/>
          </a:p>
          <a:p>
            <a:pPr marL="0" indent="0">
              <a:lnSpc>
                <a:spcPct val="120000"/>
              </a:lnSpc>
              <a:buNone/>
            </a:pPr>
            <a:endParaRPr lang="en-US" sz="1300" dirty="0"/>
          </a:p>
        </p:txBody>
      </p:sp>
      <p:pic>
        <p:nvPicPr>
          <p:cNvPr id="5" name="Content Placeholder 4" descr="Gonorrhea Rates Among Adolescents &amp; Young Adults† &#10;by Gender in Minnesota, 2008-2018" title="Gonorrhea Rates Among Adolescents &amp; Young Adults† "/>
          <p:cNvPicPr>
            <a:picLocks noGrp="1" noChangeAspect="1"/>
          </p:cNvPicPr>
          <p:nvPr>
            <p:ph idx="1"/>
          </p:nvPr>
        </p:nvPicPr>
        <p:blipFill>
          <a:blip r:embed="rId3"/>
          <a:stretch>
            <a:fillRect/>
          </a:stretch>
        </p:blipFill>
        <p:spPr>
          <a:xfrm>
            <a:off x="384175" y="1451028"/>
            <a:ext cx="11423650" cy="4724294"/>
          </a:xfrm>
          <a:prstGeom prst="rect">
            <a:avLst/>
          </a:prstGeom>
        </p:spPr>
      </p:pic>
    </p:spTree>
    <p:extLst>
      <p:ext uri="{BB962C8B-B14F-4D97-AF65-F5344CB8AC3E}">
        <p14:creationId xmlns:p14="http://schemas.microsoft.com/office/powerpoint/2010/main" val="2900990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5"/>
          <p:cNvSpPr txBox="1">
            <a:spLocks noChangeArrowheads="1"/>
          </p:cNvSpPr>
          <p:nvPr/>
        </p:nvSpPr>
        <p:spPr bwMode="auto">
          <a:xfrm>
            <a:off x="2419140" y="1379539"/>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Males (n = </a:t>
            </a:r>
            <a:r>
              <a:rPr lang="en-US" altLang="en-US" sz="2200" dirty="0" smtClean="0">
                <a:latin typeface="+mn-lt"/>
              </a:rPr>
              <a:t>1,319)</a:t>
            </a:r>
            <a:endParaRPr lang="en-US" altLang="en-US" sz="2200" dirty="0">
              <a:latin typeface="+mn-lt"/>
            </a:endParaRPr>
          </a:p>
        </p:txBody>
      </p:sp>
      <p:sp>
        <p:nvSpPr>
          <p:cNvPr id="50183" name="Text Box 6"/>
          <p:cNvSpPr txBox="1">
            <a:spLocks noChangeArrowheads="1"/>
          </p:cNvSpPr>
          <p:nvPr/>
        </p:nvSpPr>
        <p:spPr bwMode="auto">
          <a:xfrm>
            <a:off x="7575390" y="1366045"/>
            <a:ext cx="24590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Females (n = </a:t>
            </a:r>
            <a:r>
              <a:rPr lang="en-US" altLang="en-US" sz="2200" dirty="0" smtClean="0">
                <a:latin typeface="+mn-lt"/>
              </a:rPr>
              <a:t>1,856)</a:t>
            </a:r>
            <a:endParaRPr lang="en-US" altLang="en-US" sz="2200" dirty="0">
              <a:latin typeface="+mn-lt"/>
            </a:endParaRPr>
          </a:p>
        </p:txBody>
      </p:sp>
      <p:sp>
        <p:nvSpPr>
          <p:cNvPr id="50184" name="Text Box 7"/>
          <p:cNvSpPr txBox="1">
            <a:spLocks noChangeArrowheads="1"/>
          </p:cNvSpPr>
          <p:nvPr/>
        </p:nvSpPr>
        <p:spPr bwMode="auto">
          <a:xfrm>
            <a:off x="562897" y="6266169"/>
            <a:ext cx="6477000" cy="34868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300" baseline="30000" dirty="0">
                <a:latin typeface="+mn-lt"/>
              </a:rPr>
              <a:t>†</a:t>
            </a:r>
            <a:r>
              <a:rPr lang="en-US" altLang="en-US" sz="1300" dirty="0">
                <a:latin typeface="+mn-lt"/>
              </a:rPr>
              <a:t> Adolescents defined as 15-19 year-olds; Young Adults defined as 20-24 year-olds.</a:t>
            </a:r>
          </a:p>
        </p:txBody>
      </p:sp>
      <p:sp>
        <p:nvSpPr>
          <p:cNvPr id="4" name="Title 3"/>
          <p:cNvSpPr>
            <a:spLocks noGrp="1"/>
          </p:cNvSpPr>
          <p:nvPr>
            <p:ph type="title"/>
          </p:nvPr>
        </p:nvSpPr>
        <p:spPr/>
        <p:txBody>
          <a:bodyPr/>
          <a:lstStyle/>
          <a:p>
            <a:pPr algn="ctr"/>
            <a:r>
              <a:rPr lang="en-US" altLang="en-US" sz="3200" dirty="0"/>
              <a:t>Gonorrhea Cases Among Adolescents and Young Adults</a:t>
            </a:r>
            <a:r>
              <a:rPr lang="en-US" altLang="en-US" sz="3200" baseline="30000" dirty="0"/>
              <a:t>† </a:t>
            </a:r>
            <a:r>
              <a:rPr lang="en-US" altLang="en-US" sz="3200" dirty="0" smtClean="0"/>
              <a:t>by </a:t>
            </a:r>
            <a:r>
              <a:rPr lang="en-US" altLang="en-US" sz="3200" dirty="0"/>
              <a:t>Gender and Race, 2018</a:t>
            </a:r>
            <a:endParaRPr lang="en-US" sz="3200" dirty="0"/>
          </a:p>
        </p:txBody>
      </p:sp>
      <p:pic>
        <p:nvPicPr>
          <p:cNvPr id="6" name="Picture 5" descr="n = 1319" title="Gonorrhea Cases Among Adolescents and Young Adults† by Gender and Race, 2018"/>
          <p:cNvPicPr>
            <a:picLocks noChangeAspect="1"/>
          </p:cNvPicPr>
          <p:nvPr/>
        </p:nvPicPr>
        <p:blipFill>
          <a:blip r:embed="rId3"/>
          <a:stretch>
            <a:fillRect/>
          </a:stretch>
        </p:blipFill>
        <p:spPr>
          <a:xfrm>
            <a:off x="1100670" y="2041769"/>
            <a:ext cx="4846740" cy="4511431"/>
          </a:xfrm>
          <a:prstGeom prst="rect">
            <a:avLst/>
          </a:prstGeom>
        </p:spPr>
      </p:pic>
      <p:pic>
        <p:nvPicPr>
          <p:cNvPr id="7" name="Picture 6" descr="n=1856" title="Gonorrhea Cases Among Adolescents and Young Adults† by Gender and Race, 2018"/>
          <p:cNvPicPr>
            <a:picLocks noChangeAspect="1"/>
          </p:cNvPicPr>
          <p:nvPr/>
        </p:nvPicPr>
        <p:blipFill>
          <a:blip r:embed="rId4"/>
          <a:stretch>
            <a:fillRect/>
          </a:stretch>
        </p:blipFill>
        <p:spPr>
          <a:xfrm>
            <a:off x="6607111" y="2041769"/>
            <a:ext cx="4395597" cy="43895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algn="ctr"/>
            <a:r>
              <a:rPr lang="en-US" altLang="en-US" sz="3200" dirty="0" smtClean="0"/>
              <a:t>Gonorrhea Rate Among Adolescents and Young Adults† by Race, Minnesota, 2018</a:t>
            </a:r>
            <a:endParaRPr lang="en-US" altLang="en-US" sz="3200" dirty="0"/>
          </a:p>
        </p:txBody>
      </p:sp>
      <p:sp>
        <p:nvSpPr>
          <p:cNvPr id="51206" name="Text Box 5"/>
          <p:cNvSpPr txBox="1">
            <a:spLocks noChangeArrowheads="1"/>
          </p:cNvSpPr>
          <p:nvPr/>
        </p:nvSpPr>
        <p:spPr bwMode="auto">
          <a:xfrm>
            <a:off x="384175" y="5987086"/>
            <a:ext cx="6400800" cy="60478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300" dirty="0">
                <a:latin typeface="+mn-lt"/>
              </a:rPr>
              <a:t>Rate=Cases per 100,000 persons based on 2010 U.S. Census counts</a:t>
            </a:r>
            <a:r>
              <a:rPr lang="en-US" altLang="en-US" sz="1300" dirty="0" smtClean="0">
                <a:latin typeface="+mn-lt"/>
              </a:rPr>
              <a:t>.</a:t>
            </a:r>
          </a:p>
          <a:p>
            <a:pPr>
              <a:lnSpc>
                <a:spcPct val="80000"/>
              </a:lnSpc>
              <a:spcBef>
                <a:spcPct val="50000"/>
              </a:spcBef>
              <a:spcAft>
                <a:spcPct val="0"/>
              </a:spcAft>
              <a:buClrTx/>
              <a:buSzTx/>
              <a:buNone/>
            </a:pPr>
            <a:r>
              <a:rPr lang="en-US" altLang="en-US" sz="1300" baseline="30000" dirty="0">
                <a:latin typeface="+mn-lt"/>
              </a:rPr>
              <a:t>†</a:t>
            </a:r>
            <a:r>
              <a:rPr lang="en-US" altLang="en-US" sz="1300" dirty="0">
                <a:latin typeface="+mn-lt"/>
              </a:rPr>
              <a:t> Adolescents defined as 15-19 year-olds; Young Adults defined as 20-24 year-olds</a:t>
            </a:r>
            <a:r>
              <a:rPr lang="en-US" altLang="en-US" sz="1300" dirty="0" smtClean="0">
                <a:latin typeface="+mn-lt"/>
              </a:rPr>
              <a:t>.</a:t>
            </a:r>
            <a:endParaRPr lang="en-US" altLang="en-US" sz="1300" dirty="0">
              <a:latin typeface="+mn-lt"/>
            </a:endParaRPr>
          </a:p>
        </p:txBody>
      </p:sp>
      <p:pic>
        <p:nvPicPr>
          <p:cNvPr id="4" name="Content Placeholder 3" descr="Gonorrhea Rate Among Adolescents and Young Adults† by Race, Minnesota, 2018" title="Gonorrhea Rate Among Adolescents and Young Adults† by Race, Minnesota, 2018"/>
          <p:cNvPicPr>
            <a:picLocks noGrp="1" noChangeAspect="1"/>
          </p:cNvPicPr>
          <p:nvPr>
            <p:ph idx="1"/>
          </p:nvPr>
        </p:nvPicPr>
        <p:blipFill>
          <a:blip r:embed="rId3"/>
          <a:stretch>
            <a:fillRect/>
          </a:stretch>
        </p:blipFill>
        <p:spPr>
          <a:xfrm>
            <a:off x="384175" y="1451028"/>
            <a:ext cx="11423650" cy="472429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algn="ctr"/>
            <a:r>
              <a:rPr lang="en-US" altLang="en-US" dirty="0" smtClean="0"/>
              <a:t>Summary of Chlamydia and Gonorrhea Among Adolescents and Young </a:t>
            </a:r>
            <a:r>
              <a:rPr lang="en-US" altLang="en-US" sz="3200" dirty="0" smtClean="0"/>
              <a:t>Adults</a:t>
            </a:r>
            <a:r>
              <a:rPr lang="en-US" altLang="en-US" dirty="0" smtClean="0"/>
              <a:t>†, Minnesota, 2018</a:t>
            </a:r>
            <a:endParaRPr lang="en-US" altLang="en-US" dirty="0"/>
          </a:p>
        </p:txBody>
      </p:sp>
      <p:sp>
        <p:nvSpPr>
          <p:cNvPr id="52228" name="Rectangle 3"/>
          <p:cNvSpPr>
            <a:spLocks noGrp="1" noChangeArrowheads="1"/>
          </p:cNvSpPr>
          <p:nvPr>
            <p:ph idx="1"/>
          </p:nvPr>
        </p:nvSpPr>
        <p:spPr/>
        <p:txBody>
          <a:bodyPr/>
          <a:lstStyle/>
          <a:p>
            <a:r>
              <a:rPr lang="en-US" altLang="en-US" dirty="0" smtClean="0"/>
              <a:t>Adolescents and young adults accounted for 61% of chlamydia and 43% of gonorrhea cases diagnosed in Minnesota.</a:t>
            </a:r>
          </a:p>
          <a:p>
            <a:r>
              <a:rPr lang="en-US" altLang="en-US" dirty="0" smtClean="0"/>
              <a:t>72% of chlamydia or gonorrhea cases diagnosed among adolescents and young adults were females.</a:t>
            </a:r>
          </a:p>
          <a:p>
            <a:r>
              <a:rPr lang="en-US" altLang="en-US" dirty="0" smtClean="0"/>
              <a:t>About one of every six cases of chlamydia and gonorrhea diagnosed among adolescents and young adults are missing race/ethnicity</a:t>
            </a:r>
          </a:p>
          <a:p>
            <a:r>
              <a:rPr lang="en-US" altLang="en-US" dirty="0" smtClean="0"/>
              <a:t>29% of gonorrhea or chlamydia cases were in the Cities of Minneapolis and Saint Paul.</a:t>
            </a:r>
          </a:p>
          <a:p>
            <a:endParaRPr lang="en-US" altLang="en-US" dirty="0" smtClean="0"/>
          </a:p>
        </p:txBody>
      </p:sp>
      <p:sp>
        <p:nvSpPr>
          <p:cNvPr id="52229" name="Text Box 4"/>
          <p:cNvSpPr txBox="1">
            <a:spLocks noChangeArrowheads="1"/>
          </p:cNvSpPr>
          <p:nvPr/>
        </p:nvSpPr>
        <p:spPr bwMode="auto">
          <a:xfrm>
            <a:off x="385916" y="6176963"/>
            <a:ext cx="6477000" cy="34868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300" baseline="30000" dirty="0">
                <a:latin typeface="+mn-lt"/>
              </a:rPr>
              <a:t>†</a:t>
            </a:r>
            <a:r>
              <a:rPr lang="en-US" altLang="en-US" sz="1300" dirty="0">
                <a:latin typeface="+mn-lt"/>
              </a:rPr>
              <a:t> Adolescents defined as 15-19 year-olds; Young Adults defined as 20-24 year-olds.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ctr"/>
            <a:r>
              <a:rPr lang="en-US" altLang="en-US" sz="3200" dirty="0" smtClean="0"/>
              <a:t>Interpreting STD Surveillance Data II</a:t>
            </a:r>
            <a:endParaRPr lang="en-US" altLang="en-US" sz="3200" dirty="0"/>
          </a:p>
        </p:txBody>
      </p:sp>
      <p:sp>
        <p:nvSpPr>
          <p:cNvPr id="7172" name="Rectangle 3"/>
          <p:cNvSpPr>
            <a:spLocks noGrp="1" noChangeArrowheads="1"/>
          </p:cNvSpPr>
          <p:nvPr>
            <p:ph idx="1"/>
          </p:nvPr>
        </p:nvSpPr>
        <p:spPr>
          <a:xfrm>
            <a:off x="258501" y="1752988"/>
            <a:ext cx="11674998" cy="4603362"/>
          </a:xfrm>
        </p:spPr>
        <p:txBody>
          <a:bodyPr>
            <a:normAutofit fontScale="92500" lnSpcReduction="20000"/>
          </a:bodyPr>
          <a:lstStyle/>
          <a:p>
            <a:r>
              <a:rPr lang="en-US" altLang="en-US" b="0" dirty="0" smtClean="0"/>
              <a:t>The surveillance system only includes cases with a positive laboratory test. Cases diagnosed solely on symptoms are not counted.</a:t>
            </a:r>
          </a:p>
          <a:p>
            <a:r>
              <a:rPr lang="en-US" altLang="en-US" b="0" dirty="0" smtClean="0"/>
              <a:t>Since 2012 we have included cases that had only a lab report and no corresponding case report form.  This has increased the number of unknowns in some variables.</a:t>
            </a:r>
          </a:p>
          <a:p>
            <a:r>
              <a:rPr lang="en-US" altLang="en-US" b="0" dirty="0" smtClean="0"/>
              <a:t>In 2018, in order to be consistent with CDC, we categorized all White, Hispanic and Black, Hispanic cases as Hispanic. That means the race categories now reflect only White, Non-Hispanic and Black, Non-Hispanic cases </a:t>
            </a:r>
          </a:p>
          <a:p>
            <a:r>
              <a:rPr lang="en-US" altLang="en-US" b="0" dirty="0" smtClean="0"/>
              <a:t>Surveillance data represent cases of infection, not individuals. A person with multiple infections in a given year will be counted more than once.</a:t>
            </a:r>
          </a:p>
          <a:p>
            <a:r>
              <a:rPr lang="en-US" altLang="en-US" b="0" dirty="0" smtClean="0"/>
              <a:t>Caution is warranted when interpreting changes in STD numbers that can seem disproportionately large when the number of cases is small.</a:t>
            </a:r>
            <a:endParaRPr lang="en-US" altLang="en-US" b="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mtClean="0"/>
              <a:t>Topic of Interest: Early Syphilis Among </a:t>
            </a:r>
            <a:br>
              <a:rPr lang="en-US" altLang="en-US" smtClean="0"/>
            </a:br>
            <a:r>
              <a:rPr lang="en-US" altLang="en-US" smtClean="0"/>
              <a:t>Men Who Have Sex With Men in Minnesota</a:t>
            </a:r>
            <a:endParaRPr lang="en-US" dirty="0"/>
          </a:p>
        </p:txBody>
      </p:sp>
      <p:sp>
        <p:nvSpPr>
          <p:cNvPr id="3" name="Text Placeholder 8"/>
          <p:cNvSpPr>
            <a:spLocks noGrp="1"/>
          </p:cNvSpPr>
          <p:nvPr>
            <p:ph type="body" sz="quarter" idx="14"/>
          </p:nvPr>
        </p:nvSpPr>
        <p:spPr/>
        <p:txBody>
          <a:bodyPr/>
          <a:lstStyle/>
          <a:p>
            <a:r>
              <a:rPr lang="en-US" smtClean="0"/>
              <a:t>Minnesota Department of Health STD Surveillance System</a:t>
            </a:r>
            <a:endParaRPr lang="en-US" dirty="0"/>
          </a:p>
        </p:txBody>
      </p:sp>
    </p:spTree>
    <p:extLst>
      <p:ext uri="{BB962C8B-B14F-4D97-AF65-F5344CB8AC3E}">
        <p14:creationId xmlns:p14="http://schemas.microsoft.com/office/powerpoint/2010/main" val="2166172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sz="3200" dirty="0"/>
              <a:t>Number of Early Syphilis† Cases by Gender</a:t>
            </a:r>
            <a:br>
              <a:rPr lang="en-US" altLang="en-US" sz="3200" dirty="0"/>
            </a:br>
            <a:r>
              <a:rPr lang="en-US" altLang="en-US" sz="3200" dirty="0"/>
              <a:t>Minnesota, 2008-2018</a:t>
            </a:r>
            <a:endParaRPr lang="en-US" sz="3200" dirty="0"/>
          </a:p>
        </p:txBody>
      </p:sp>
      <p:pic>
        <p:nvPicPr>
          <p:cNvPr id="3" name="Content Placeholder 2" descr="Number of Early Syphilis† Cases by Gender&#10;Minnesota, 2008-2018" title="Number of Early Syphilis† Cases by Gender"/>
          <p:cNvPicPr>
            <a:picLocks noGrp="1" noChangeAspect="1"/>
          </p:cNvPicPr>
          <p:nvPr>
            <p:ph idx="1"/>
          </p:nvPr>
        </p:nvPicPr>
        <p:blipFill>
          <a:blip r:embed="rId3"/>
          <a:stretch>
            <a:fillRect/>
          </a:stretch>
        </p:blipFill>
        <p:spPr>
          <a:xfrm>
            <a:off x="384175" y="1451028"/>
            <a:ext cx="11423650" cy="4724294"/>
          </a:xfrm>
          <a:prstGeom prst="rect">
            <a:avLst/>
          </a:prstGeom>
        </p:spPr>
      </p:pic>
      <p:sp>
        <p:nvSpPr>
          <p:cNvPr id="54278" name="Text Box 5"/>
          <p:cNvSpPr txBox="1">
            <a:spLocks noChangeArrowheads="1"/>
          </p:cNvSpPr>
          <p:nvPr/>
        </p:nvSpPr>
        <p:spPr bwMode="auto">
          <a:xfrm>
            <a:off x="552245" y="6011913"/>
            <a:ext cx="9928225" cy="71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300" dirty="0">
                <a:latin typeface="+mn-lt"/>
              </a:rPr>
              <a:t>MSM=Men who have sex with men. </a:t>
            </a:r>
          </a:p>
          <a:p>
            <a:pPr>
              <a:lnSpc>
                <a:spcPct val="70000"/>
              </a:lnSpc>
              <a:spcBef>
                <a:spcPct val="50000"/>
              </a:spcBef>
              <a:spcAft>
                <a:spcPct val="0"/>
              </a:spcAft>
              <a:buClrTx/>
              <a:buSzTx/>
              <a:buFontTx/>
              <a:buNone/>
            </a:pPr>
            <a:r>
              <a:rPr lang="en-US" altLang="en-US" sz="1300" dirty="0">
                <a:latin typeface="+mn-lt"/>
              </a:rPr>
              <a:t>Figure does not include cases diagnosed in transgender persons (1 each in 2005, 2007, 2009, 4 in 2013, 1 in 2014, 2 in 2015, 3 in 2017).</a:t>
            </a:r>
          </a:p>
          <a:p>
            <a:pPr>
              <a:lnSpc>
                <a:spcPct val="70000"/>
              </a:lnSpc>
              <a:spcBef>
                <a:spcPct val="50000"/>
              </a:spcBef>
              <a:spcAft>
                <a:spcPct val="0"/>
              </a:spcAft>
              <a:buClrTx/>
              <a:buSzTx/>
              <a:buFontTx/>
              <a:buNone/>
            </a:pPr>
            <a:r>
              <a:rPr lang="en-US" altLang="en-US" sz="1300" dirty="0">
                <a:latin typeface="+mn-lt"/>
              </a:rPr>
              <a:t>† Early Syphilis includes primary, secondary, and early latent stages of syphilis.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arly Syphilis† Cases by Stage at Diagnosis &#10;Minnesota, 2008-2018" title="Early Syphilis† Cases by Stage at Diagnosis "/>
          <p:cNvPicPr>
            <a:picLocks noGrp="1" noChangeAspect="1"/>
          </p:cNvPicPr>
          <p:nvPr>
            <p:ph idx="1"/>
          </p:nvPr>
        </p:nvPicPr>
        <p:blipFill>
          <a:blip r:embed="rId3"/>
          <a:stretch>
            <a:fillRect/>
          </a:stretch>
        </p:blipFill>
        <p:spPr>
          <a:xfrm>
            <a:off x="122903" y="1483610"/>
            <a:ext cx="11946194" cy="4944686"/>
          </a:xfrm>
          <a:prstGeom prst="rect">
            <a:avLst/>
          </a:prstGeom>
        </p:spPr>
      </p:pic>
      <p:sp>
        <p:nvSpPr>
          <p:cNvPr id="55301" name="Text Box 4"/>
          <p:cNvSpPr txBox="1">
            <a:spLocks noChangeArrowheads="1"/>
          </p:cNvSpPr>
          <p:nvPr/>
        </p:nvSpPr>
        <p:spPr bwMode="auto">
          <a:xfrm>
            <a:off x="325531" y="6428296"/>
            <a:ext cx="7924800" cy="22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sp>
        <p:nvSpPr>
          <p:cNvPr id="6" name="Title 5"/>
          <p:cNvSpPr>
            <a:spLocks noGrp="1"/>
          </p:cNvSpPr>
          <p:nvPr>
            <p:ph type="title"/>
          </p:nvPr>
        </p:nvSpPr>
        <p:spPr/>
        <p:txBody>
          <a:bodyPr/>
          <a:lstStyle/>
          <a:p>
            <a:pPr algn="ctr"/>
            <a:r>
              <a:rPr lang="en-US" altLang="en-US" sz="3200" dirty="0"/>
              <a:t>Early Syphilis† Cases by Stage at Diagnosis </a:t>
            </a:r>
            <a:br>
              <a:rPr lang="en-US" altLang="en-US" sz="3200" dirty="0"/>
            </a:br>
            <a:r>
              <a:rPr lang="en-US" altLang="en-US" sz="3200" dirty="0"/>
              <a:t>Minnesota, 2008-2018</a:t>
            </a:r>
            <a:endParaRPr lang="en-US" sz="32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algn="ctr"/>
            <a:r>
              <a:rPr lang="en-US" altLang="en-US" sz="3200" dirty="0" smtClean="0"/>
              <a:t>Early Syphilis† by Gender and Sexual Behavior Minnesota, 2008-2018</a:t>
            </a:r>
            <a:endParaRPr lang="en-US" altLang="en-US" sz="3200" dirty="0"/>
          </a:p>
        </p:txBody>
      </p:sp>
      <p:sp>
        <p:nvSpPr>
          <p:cNvPr id="56391" name="Text Box 77"/>
          <p:cNvSpPr txBox="1">
            <a:spLocks noChangeArrowheads="1"/>
          </p:cNvSpPr>
          <p:nvPr/>
        </p:nvSpPr>
        <p:spPr bwMode="auto">
          <a:xfrm>
            <a:off x="280219" y="6098690"/>
            <a:ext cx="9701981" cy="69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300" dirty="0">
                <a:latin typeface="+mn-lt"/>
              </a:rPr>
              <a:t> MSM=Men who have sex with men</a:t>
            </a:r>
          </a:p>
          <a:p>
            <a:pPr>
              <a:lnSpc>
                <a:spcPct val="70000"/>
              </a:lnSpc>
              <a:spcBef>
                <a:spcPct val="50000"/>
              </a:spcBef>
              <a:spcAft>
                <a:spcPct val="0"/>
              </a:spcAft>
              <a:buClrTx/>
              <a:buSzTx/>
              <a:buFontTx/>
              <a:buNone/>
            </a:pPr>
            <a:r>
              <a:rPr lang="en-US" altLang="en-US" sz="1300" dirty="0">
                <a:latin typeface="+mn-lt"/>
              </a:rPr>
              <a:t>† Early Syphilis includes primary, secondary, and early latent stages of syphilis.</a:t>
            </a:r>
          </a:p>
          <a:p>
            <a:pPr>
              <a:lnSpc>
                <a:spcPct val="70000"/>
              </a:lnSpc>
              <a:spcBef>
                <a:spcPct val="50000"/>
              </a:spcBef>
              <a:spcAft>
                <a:spcPct val="0"/>
              </a:spcAft>
              <a:buClrTx/>
              <a:buSzTx/>
              <a:buFontTx/>
              <a:buNone/>
            </a:pPr>
            <a:endParaRPr lang="en-US" altLang="en-US" sz="1200" dirty="0"/>
          </a:p>
        </p:txBody>
      </p:sp>
      <p:pic>
        <p:nvPicPr>
          <p:cNvPr id="2" name="Picture 1" descr="Early Syphilis† by Gender and Sexual Behavior Minnesota, 2008-2018" title="Early Syphilis† by Gender and Sexual Behavior Minnesota, 2008-2018"/>
          <p:cNvPicPr>
            <a:picLocks noChangeAspect="1"/>
          </p:cNvPicPr>
          <p:nvPr/>
        </p:nvPicPr>
        <p:blipFill>
          <a:blip r:embed="rId3"/>
          <a:stretch>
            <a:fillRect/>
          </a:stretch>
        </p:blipFill>
        <p:spPr>
          <a:xfrm>
            <a:off x="1959505" y="1360727"/>
            <a:ext cx="8272989" cy="473090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algn="ctr"/>
            <a:r>
              <a:rPr lang="en-US" altLang="en-US" sz="3200" dirty="0" smtClean="0"/>
              <a:t>Early Syphilis† Cases Among MSM by Age Minnesota, 2018 (n=363)</a:t>
            </a:r>
            <a:endParaRPr lang="en-US" altLang="en-US" sz="3200" dirty="0"/>
          </a:p>
        </p:txBody>
      </p:sp>
      <p:sp>
        <p:nvSpPr>
          <p:cNvPr id="57349" name="Text Box 4"/>
          <p:cNvSpPr txBox="1">
            <a:spLocks noChangeArrowheads="1"/>
          </p:cNvSpPr>
          <p:nvPr/>
        </p:nvSpPr>
        <p:spPr bwMode="auto">
          <a:xfrm>
            <a:off x="384175" y="6175322"/>
            <a:ext cx="5943600" cy="48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300" dirty="0">
                <a:solidFill>
                  <a:srgbClr val="000000"/>
                </a:solidFill>
                <a:latin typeface="+mn-lt"/>
              </a:rPr>
              <a:t> MSM=Men who have sex with men</a:t>
            </a:r>
          </a:p>
          <a:p>
            <a:pPr>
              <a:lnSpc>
                <a:spcPct val="70000"/>
              </a:lnSpc>
              <a:spcBef>
                <a:spcPct val="50000"/>
              </a:spcBef>
              <a:spcAft>
                <a:spcPct val="0"/>
              </a:spcAft>
              <a:buClrTx/>
              <a:buSzTx/>
              <a:buFontTx/>
              <a:buNone/>
            </a:pPr>
            <a:r>
              <a:rPr lang="en-US" altLang="en-US" sz="1300" dirty="0">
                <a:solidFill>
                  <a:srgbClr val="000000"/>
                </a:solidFill>
                <a:latin typeface="+mn-lt"/>
              </a:rPr>
              <a:t>† Early Syphilis includes primary, secondary, and early latent stages of syphilis.</a:t>
            </a:r>
          </a:p>
        </p:txBody>
      </p:sp>
      <p:sp>
        <p:nvSpPr>
          <p:cNvPr id="57350" name="Text Box 5"/>
          <p:cNvSpPr txBox="1">
            <a:spLocks noChangeArrowheads="1"/>
          </p:cNvSpPr>
          <p:nvPr/>
        </p:nvSpPr>
        <p:spPr bwMode="auto">
          <a:xfrm>
            <a:off x="7920691" y="1466416"/>
            <a:ext cx="1975449" cy="553998"/>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Aft>
                <a:spcPct val="0"/>
              </a:spcAft>
              <a:buClrTx/>
              <a:buSzTx/>
              <a:buFontTx/>
              <a:buNone/>
            </a:pPr>
            <a:r>
              <a:rPr lang="en-US" altLang="en-US" sz="1500" dirty="0">
                <a:solidFill>
                  <a:srgbClr val="000000"/>
                </a:solidFill>
                <a:latin typeface="Calibri" panose="020F0502020204030204"/>
              </a:rPr>
              <a:t>Mean Age = 35 years</a:t>
            </a:r>
          </a:p>
          <a:p>
            <a:pPr algn="ctr" eaLnBrk="1" hangingPunct="1">
              <a:lnSpc>
                <a:spcPct val="100000"/>
              </a:lnSpc>
              <a:spcAft>
                <a:spcPct val="0"/>
              </a:spcAft>
              <a:buClrTx/>
              <a:buSzTx/>
              <a:buFontTx/>
              <a:buNone/>
            </a:pPr>
            <a:r>
              <a:rPr lang="en-US" altLang="en-US" sz="1500" dirty="0">
                <a:solidFill>
                  <a:srgbClr val="000000"/>
                </a:solidFill>
                <a:latin typeface="Calibri" panose="020F0502020204030204"/>
              </a:rPr>
              <a:t>Range: </a:t>
            </a:r>
            <a:r>
              <a:rPr lang="en-US" altLang="en-US" sz="1500" dirty="0" smtClean="0">
                <a:solidFill>
                  <a:srgbClr val="000000"/>
                </a:solidFill>
                <a:latin typeface="Calibri" panose="020F0502020204030204"/>
              </a:rPr>
              <a:t>17 </a:t>
            </a:r>
            <a:r>
              <a:rPr lang="en-US" altLang="en-US" sz="1500" dirty="0">
                <a:solidFill>
                  <a:srgbClr val="000000"/>
                </a:solidFill>
                <a:latin typeface="Calibri" panose="020F0502020204030204"/>
              </a:rPr>
              <a:t>to </a:t>
            </a:r>
            <a:r>
              <a:rPr lang="en-US" altLang="en-US" sz="1500" dirty="0" smtClean="0">
                <a:solidFill>
                  <a:srgbClr val="000000"/>
                </a:solidFill>
                <a:latin typeface="Calibri" panose="020F0502020204030204"/>
              </a:rPr>
              <a:t>70 </a:t>
            </a:r>
            <a:r>
              <a:rPr lang="en-US" altLang="en-US" sz="1500" dirty="0">
                <a:solidFill>
                  <a:srgbClr val="000000"/>
                </a:solidFill>
                <a:latin typeface="Calibri" panose="020F0502020204030204"/>
              </a:rPr>
              <a:t>years</a:t>
            </a:r>
          </a:p>
        </p:txBody>
      </p:sp>
      <p:pic>
        <p:nvPicPr>
          <p:cNvPr id="4" name="Content Placeholder 3" descr="Early Syphilis† Cases Among MSM by Age Minnesota, 2018 (n=363)" title="Early Syphilis† Cases Among MSM by Age Minnesota, 2018 (n=363)"/>
          <p:cNvPicPr>
            <a:picLocks noGrp="1" noChangeAspect="1"/>
          </p:cNvPicPr>
          <p:nvPr>
            <p:ph idx="1"/>
          </p:nvPr>
        </p:nvPicPr>
        <p:blipFill>
          <a:blip r:embed="rId3"/>
          <a:stretch>
            <a:fillRect/>
          </a:stretch>
        </p:blipFill>
        <p:spPr>
          <a:xfrm>
            <a:off x="384175" y="1451028"/>
            <a:ext cx="11423650" cy="472429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p:txBody>
          <a:bodyPr>
            <a:normAutofit fontScale="90000"/>
          </a:bodyPr>
          <a:lstStyle/>
          <a:p>
            <a:pPr algn="ctr"/>
            <a:r>
              <a:rPr lang="en-US" altLang="en-US" dirty="0" smtClean="0"/>
              <a:t>Early Syphilis† (ES) Cases Co-infected with HIV, 2008-2018</a:t>
            </a:r>
          </a:p>
        </p:txBody>
      </p:sp>
      <p:pic>
        <p:nvPicPr>
          <p:cNvPr id="3" name="Content Placeholder 2" descr="Early Syphilis† (ES) Cases Co-infected with HIV, 2008-2018" title="Early Syphilis† (ES) Cases Co-infected with HIV, 2008-2018"/>
          <p:cNvPicPr>
            <a:picLocks noGrp="1" noChangeAspect="1"/>
          </p:cNvPicPr>
          <p:nvPr>
            <p:ph idx="1"/>
          </p:nvPr>
        </p:nvPicPr>
        <p:blipFill>
          <a:blip r:embed="rId3"/>
          <a:stretch>
            <a:fillRect/>
          </a:stretch>
        </p:blipFill>
        <p:spPr>
          <a:xfrm>
            <a:off x="0" y="1511382"/>
            <a:ext cx="11984922" cy="4844968"/>
          </a:xfrm>
          <a:prstGeom prst="rect">
            <a:avLst/>
          </a:prstGeom>
        </p:spPr>
      </p:pic>
      <p:sp>
        <p:nvSpPr>
          <p:cNvPr id="58373" name="Text Box 7"/>
          <p:cNvSpPr txBox="1">
            <a:spLocks noChangeArrowheads="1"/>
          </p:cNvSpPr>
          <p:nvPr/>
        </p:nvSpPr>
        <p:spPr bwMode="auto">
          <a:xfrm>
            <a:off x="245805" y="6141331"/>
            <a:ext cx="659744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3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300" dirty="0">
                <a:solidFill>
                  <a:srgbClr val="000000"/>
                </a:solidFill>
                <a:latin typeface="+mn-lt"/>
              </a:rPr>
              <a:t>† Early Syphilis includes primary, secondary, and early latent stages of syphilis</a:t>
            </a:r>
            <a:r>
              <a:rPr lang="en-US" altLang="en-US" sz="1300" dirty="0" smtClean="0">
                <a:solidFill>
                  <a:srgbClr val="000000"/>
                </a:solidFill>
                <a:latin typeface="+mn-lt"/>
              </a:rPr>
              <a:t>.</a:t>
            </a:r>
            <a:endParaRPr lang="en-US" altLang="en-US" sz="1300" dirty="0">
              <a:solidFill>
                <a:srgbClr val="000000"/>
              </a:solidFill>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p:txBody>
          <a:bodyPr/>
          <a:lstStyle/>
          <a:p>
            <a:pPr algn="ctr"/>
            <a:r>
              <a:rPr lang="en-US" altLang="en-US" sz="3200" dirty="0" smtClean="0"/>
              <a:t>Characteristics of Early Syphilis† Cases Among MSM, Minnesota, 2018</a:t>
            </a:r>
            <a:endParaRPr lang="en-US" altLang="en-US" sz="3200" dirty="0"/>
          </a:p>
        </p:txBody>
      </p:sp>
      <p:sp>
        <p:nvSpPr>
          <p:cNvPr id="59395" name="Rectangle 2"/>
          <p:cNvSpPr>
            <a:spLocks noGrp="1" noChangeArrowheads="1"/>
          </p:cNvSpPr>
          <p:nvPr>
            <p:ph idx="1"/>
          </p:nvPr>
        </p:nvSpPr>
        <p:spPr/>
        <p:txBody>
          <a:bodyPr/>
          <a:lstStyle/>
          <a:p>
            <a:r>
              <a:rPr lang="en-US" altLang="en-US" dirty="0" smtClean="0"/>
              <a:t>Gay and bisexual men account for 75% of cases among men.</a:t>
            </a:r>
          </a:p>
          <a:p>
            <a:endParaRPr lang="en-US" altLang="en-US" dirty="0" smtClean="0"/>
          </a:p>
          <a:p>
            <a:r>
              <a:rPr lang="en-US" altLang="en-US" dirty="0" smtClean="0"/>
              <a:t>Almost half (46%) of cases among MSM are in the 25-34 age groups.</a:t>
            </a:r>
          </a:p>
          <a:p>
            <a:endParaRPr lang="en-US" altLang="en-US" dirty="0" smtClean="0"/>
          </a:p>
          <a:p>
            <a:r>
              <a:rPr lang="en-US" altLang="en-US" dirty="0" smtClean="0"/>
              <a:t>39% of cases are also infected with HIV.</a:t>
            </a:r>
          </a:p>
          <a:p>
            <a:endParaRPr lang="en-US" altLang="en-US" dirty="0" smtClean="0"/>
          </a:p>
          <a:p>
            <a:endParaRPr lang="en-US" altLang="en-US" dirty="0"/>
          </a:p>
        </p:txBody>
      </p:sp>
      <p:sp>
        <p:nvSpPr>
          <p:cNvPr id="59397" name="Text Box 4"/>
          <p:cNvSpPr txBox="1">
            <a:spLocks noChangeArrowheads="1"/>
          </p:cNvSpPr>
          <p:nvPr/>
        </p:nvSpPr>
        <p:spPr bwMode="auto">
          <a:xfrm>
            <a:off x="412340" y="5936256"/>
            <a:ext cx="5943600" cy="48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300" dirty="0">
                <a:solidFill>
                  <a:srgbClr val="000000"/>
                </a:solidFill>
                <a:latin typeface="+mn-lt"/>
              </a:rPr>
              <a:t> MSM=Men who have sex with men</a:t>
            </a:r>
          </a:p>
          <a:p>
            <a:pPr>
              <a:lnSpc>
                <a:spcPct val="70000"/>
              </a:lnSpc>
              <a:spcBef>
                <a:spcPct val="50000"/>
              </a:spcBef>
              <a:spcAft>
                <a:spcPct val="0"/>
              </a:spcAft>
              <a:buClrTx/>
              <a:buSzTx/>
              <a:buFontTx/>
              <a:buNone/>
            </a:pPr>
            <a:r>
              <a:rPr lang="en-US" altLang="en-US" sz="1300" dirty="0">
                <a:solidFill>
                  <a:srgbClr val="000000"/>
                </a:solidFill>
                <a:latin typeface="+mn-lt"/>
              </a:rPr>
              <a:t>† Early Syphilis includes primary, secondary, and early latent stages of syphilis.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mtClean="0"/>
              <a:t>Topic of Interest: Syphilis Among </a:t>
            </a:r>
            <a:br>
              <a:rPr lang="en-US" altLang="en-US" smtClean="0"/>
            </a:br>
            <a:r>
              <a:rPr lang="en-US" altLang="en-US" smtClean="0"/>
              <a:t>Females and Congenital Syphilis in Minnesota</a:t>
            </a:r>
            <a:endParaRPr lang="en-US" dirty="0"/>
          </a:p>
        </p:txBody>
      </p:sp>
      <p:sp>
        <p:nvSpPr>
          <p:cNvPr id="3" name="Text Placeholder 8"/>
          <p:cNvSpPr>
            <a:spLocks noGrp="1"/>
          </p:cNvSpPr>
          <p:nvPr>
            <p:ph type="body" sz="quarter" idx="14"/>
          </p:nvPr>
        </p:nvSpPr>
        <p:spPr/>
        <p:txBody>
          <a:bodyPr/>
          <a:lstStyle/>
          <a:p>
            <a:r>
              <a:rPr lang="en-US" smtClean="0"/>
              <a:t>Minnesota Department of Health STD Surveillance System</a:t>
            </a:r>
            <a:endParaRPr lang="en-US" dirty="0"/>
          </a:p>
        </p:txBody>
      </p:sp>
    </p:spTree>
    <p:extLst>
      <p:ext uri="{BB962C8B-B14F-4D97-AF65-F5344CB8AC3E}">
        <p14:creationId xmlns:p14="http://schemas.microsoft.com/office/powerpoint/2010/main" val="2664815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Female Early Syphilis cases</a:t>
            </a:r>
            <a:endParaRPr lang="en-US" sz="3200" dirty="0"/>
          </a:p>
        </p:txBody>
      </p:sp>
      <p:pic>
        <p:nvPicPr>
          <p:cNvPr id="5" name="Content Placeholder 4" descr="Female Early Syphilis cases" title="Female Early Syphilis cases"/>
          <p:cNvPicPr>
            <a:picLocks noGrp="1" noChangeAspect="1"/>
          </p:cNvPicPr>
          <p:nvPr>
            <p:ph idx="1"/>
          </p:nvPr>
        </p:nvPicPr>
        <p:blipFill>
          <a:blip r:embed="rId3"/>
          <a:stretch>
            <a:fillRect/>
          </a:stretch>
        </p:blipFill>
        <p:spPr>
          <a:xfrm>
            <a:off x="384175" y="1451028"/>
            <a:ext cx="11423650" cy="4724294"/>
          </a:xfrm>
          <a:prstGeom prst="rect">
            <a:avLst/>
          </a:prstGeom>
        </p:spPr>
      </p:pic>
    </p:spTree>
    <p:extLst>
      <p:ext uri="{BB962C8B-B14F-4D97-AF65-F5344CB8AC3E}">
        <p14:creationId xmlns:p14="http://schemas.microsoft.com/office/powerpoint/2010/main" val="1826402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3"/>
          <p:cNvSpPr txBox="1">
            <a:spLocks noChangeArrowheads="1"/>
          </p:cNvSpPr>
          <p:nvPr/>
        </p:nvSpPr>
        <p:spPr bwMode="auto">
          <a:xfrm>
            <a:off x="169918" y="5946746"/>
            <a:ext cx="8287795"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a:t>
            </a:r>
            <a:r>
              <a:rPr lang="en-US" altLang="en-US" sz="2000" dirty="0" smtClean="0">
                <a:latin typeface="+mn-lt"/>
              </a:rPr>
              <a:t>94</a:t>
            </a:r>
            <a:endParaRPr lang="en-US" altLang="en-US" sz="2000" dirty="0">
              <a:latin typeface="+mn-lt"/>
            </a:endParaRPr>
          </a:p>
        </p:txBody>
      </p:sp>
      <p:sp>
        <p:nvSpPr>
          <p:cNvPr id="5" name="Title 4"/>
          <p:cNvSpPr>
            <a:spLocks noGrp="1"/>
          </p:cNvSpPr>
          <p:nvPr>
            <p:ph type="title"/>
          </p:nvPr>
        </p:nvSpPr>
        <p:spPr/>
        <p:txBody>
          <a:bodyPr/>
          <a:lstStyle/>
          <a:p>
            <a:pPr algn="ctr"/>
            <a:r>
              <a:rPr lang="en-US" altLang="en-US" sz="3200" dirty="0"/>
              <a:t>Early Syphilis Infections in Women</a:t>
            </a:r>
            <a:br>
              <a:rPr lang="en-US" altLang="en-US" sz="3200" dirty="0"/>
            </a:br>
            <a:r>
              <a:rPr lang="en-US" altLang="en-US" sz="3200" dirty="0"/>
              <a:t>in Minnesota by Residence at Diagnosis, 2018</a:t>
            </a:r>
            <a:endParaRPr lang="en-US" sz="3200" dirty="0"/>
          </a:p>
        </p:txBody>
      </p:sp>
      <p:pic>
        <p:nvPicPr>
          <p:cNvPr id="3" name="Content Placeholder 2" descr="Early Syphilis Infections in Women&#10;in Minnesota by Residence at Diagnosis, 2018" title="Early Syphilis Infections in Women"/>
          <p:cNvPicPr>
            <a:picLocks noGrp="1" noChangeAspect="1"/>
          </p:cNvPicPr>
          <p:nvPr>
            <p:ph idx="1"/>
          </p:nvPr>
        </p:nvPicPr>
        <p:blipFill>
          <a:blip r:embed="rId3"/>
          <a:stretch>
            <a:fillRect/>
          </a:stretch>
        </p:blipFill>
        <p:spPr>
          <a:xfrm>
            <a:off x="145337" y="1583459"/>
            <a:ext cx="11423650" cy="4724294"/>
          </a:xfrm>
          <a:prstGeom prst="rect">
            <a:avLst/>
          </a:prstGeom>
        </p:spPr>
      </p:pic>
    </p:spTree>
    <p:extLst>
      <p:ext uri="{BB962C8B-B14F-4D97-AF65-F5344CB8AC3E}">
        <p14:creationId xmlns:p14="http://schemas.microsoft.com/office/powerpoint/2010/main" val="40630865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National Context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3"/>
          <p:cNvSpPr txBox="1">
            <a:spLocks noChangeArrowheads="1"/>
          </p:cNvSpPr>
          <p:nvPr/>
        </p:nvSpPr>
        <p:spPr bwMode="auto">
          <a:xfrm>
            <a:off x="387575" y="6141859"/>
            <a:ext cx="4243419" cy="47705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300" dirty="0">
                <a:latin typeface="+mn-lt"/>
              </a:rPr>
              <a:t>*Includes persons reported with more than one race </a:t>
            </a:r>
          </a:p>
        </p:txBody>
      </p:sp>
      <p:sp>
        <p:nvSpPr>
          <p:cNvPr id="38918" name="Text Box 5"/>
          <p:cNvSpPr txBox="1">
            <a:spLocks noChangeArrowheads="1"/>
          </p:cNvSpPr>
          <p:nvPr/>
        </p:nvSpPr>
        <p:spPr bwMode="auto">
          <a:xfrm>
            <a:off x="3732363" y="1379221"/>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j-lt"/>
              </a:rPr>
              <a:t>Total Number of Cases = </a:t>
            </a:r>
            <a:r>
              <a:rPr lang="en-US" altLang="en-US" sz="2400" dirty="0" smtClean="0">
                <a:latin typeface="+mj-lt"/>
              </a:rPr>
              <a:t>94</a:t>
            </a:r>
            <a:endParaRPr lang="en-US" altLang="en-US" sz="2400" dirty="0">
              <a:latin typeface="+mj-lt"/>
            </a:endParaRPr>
          </a:p>
        </p:txBody>
      </p:sp>
      <p:sp>
        <p:nvSpPr>
          <p:cNvPr id="5" name="Title 4"/>
          <p:cNvSpPr>
            <a:spLocks noGrp="1"/>
          </p:cNvSpPr>
          <p:nvPr>
            <p:ph type="title"/>
          </p:nvPr>
        </p:nvSpPr>
        <p:spPr/>
        <p:txBody>
          <a:bodyPr/>
          <a:lstStyle/>
          <a:p>
            <a:pPr algn="ctr"/>
            <a:r>
              <a:rPr lang="en-US" altLang="en-US" sz="3200" dirty="0"/>
              <a:t>Early Syphilis Cases in Females by Race</a:t>
            </a:r>
            <a:br>
              <a:rPr lang="en-US" altLang="en-US" sz="3200" dirty="0"/>
            </a:br>
            <a:r>
              <a:rPr lang="en-US" altLang="en-US" sz="3200" dirty="0"/>
              <a:t>Minnesota, 2018</a:t>
            </a:r>
            <a:endParaRPr lang="en-US" sz="3200" dirty="0"/>
          </a:p>
        </p:txBody>
      </p:sp>
      <p:pic>
        <p:nvPicPr>
          <p:cNvPr id="3" name="Content Placeholder 2" descr="Early Syphilis Cases in Females by Race&#10;Minnesota, 2018" title="Early Syphilis Cases in Females by Race"/>
          <p:cNvPicPr>
            <a:picLocks noGrp="1" noChangeAspect="1"/>
          </p:cNvPicPr>
          <p:nvPr>
            <p:ph idx="1"/>
          </p:nvPr>
        </p:nvPicPr>
        <p:blipFill>
          <a:blip r:embed="rId3"/>
          <a:stretch>
            <a:fillRect/>
          </a:stretch>
        </p:blipFill>
        <p:spPr>
          <a:xfrm>
            <a:off x="443647" y="1993900"/>
            <a:ext cx="11416849" cy="4727575"/>
          </a:xfrm>
          <a:prstGeom prst="rect">
            <a:avLst/>
          </a:prstGeom>
        </p:spPr>
      </p:pic>
    </p:spTree>
    <p:extLst>
      <p:ext uri="{BB962C8B-B14F-4D97-AF65-F5344CB8AC3E}">
        <p14:creationId xmlns:p14="http://schemas.microsoft.com/office/powerpoint/2010/main" val="319687898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smtClean="0"/>
              <a:t>Congenital Syphilis Rates among infants</a:t>
            </a:r>
            <a:br>
              <a:rPr lang="en-US" altLang="en-US" sz="3200" dirty="0" smtClean="0"/>
            </a:br>
            <a:r>
              <a:rPr lang="en-US" altLang="en-US" sz="3200" dirty="0" smtClean="0"/>
              <a:t>Minnesota, 2008-2018</a:t>
            </a:r>
            <a:endParaRPr lang="en-US" sz="3200" dirty="0"/>
          </a:p>
        </p:txBody>
      </p:sp>
      <p:pic>
        <p:nvPicPr>
          <p:cNvPr id="5" name="Content Placeholder 4" descr="Congenital Syphilis Rates among infants&#10;Minnesota, 2008-2018" title="Congenital Syphilis Rates among infants"/>
          <p:cNvPicPr>
            <a:picLocks noGrp="1" noChangeAspect="1"/>
          </p:cNvPicPr>
          <p:nvPr>
            <p:ph idx="1"/>
          </p:nvPr>
        </p:nvPicPr>
        <p:blipFill>
          <a:blip r:embed="rId3"/>
          <a:stretch>
            <a:fillRect/>
          </a:stretch>
        </p:blipFill>
        <p:spPr>
          <a:xfrm>
            <a:off x="384175" y="1814618"/>
            <a:ext cx="11423650" cy="4724294"/>
          </a:xfrm>
          <a:prstGeom prst="rect">
            <a:avLst/>
          </a:prstGeom>
        </p:spPr>
      </p:pic>
    </p:spTree>
    <p:extLst>
      <p:ext uri="{BB962C8B-B14F-4D97-AF65-F5344CB8AC3E}">
        <p14:creationId xmlns:p14="http://schemas.microsoft.com/office/powerpoint/2010/main" val="1578138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algn="ctr"/>
            <a:r>
              <a:rPr lang="en-US" altLang="en-US" sz="3200" dirty="0" smtClean="0"/>
              <a:t>What’s Being Done in Minnesota?</a:t>
            </a:r>
            <a:endParaRPr lang="en-US" altLang="en-US" sz="3200" dirty="0"/>
          </a:p>
        </p:txBody>
      </p:sp>
      <p:sp>
        <p:nvSpPr>
          <p:cNvPr id="60420" name="Rectangle 3"/>
          <p:cNvSpPr>
            <a:spLocks noGrp="1" noChangeArrowheads="1"/>
          </p:cNvSpPr>
          <p:nvPr>
            <p:ph idx="1"/>
          </p:nvPr>
        </p:nvSpPr>
        <p:spPr/>
        <p:txBody>
          <a:bodyPr/>
          <a:lstStyle/>
          <a:p>
            <a:r>
              <a:rPr lang="en-US" altLang="en-US" dirty="0" smtClean="0"/>
              <a:t>The MDH Partner Services Program continues to follow up on early syphilis cases and their sex partners and all pregnant syphilis cases.</a:t>
            </a:r>
          </a:p>
          <a:p>
            <a:r>
              <a:rPr lang="en-US" altLang="en-US" dirty="0" smtClean="0"/>
              <a:t> All HIV/Syphilis co-infected cases are assigned to Partner Services for follow-up.</a:t>
            </a:r>
          </a:p>
          <a:p>
            <a:r>
              <a:rPr lang="en-US" altLang="en-US" dirty="0" smtClean="0"/>
              <a:t>Physicians are encouraged to screen men who have sex with men at least annually and to ask about sex partners.</a:t>
            </a:r>
          </a:p>
          <a:p>
            <a:r>
              <a:rPr lang="en-US" altLang="en-US" dirty="0" smtClean="0"/>
              <a:t>All pregnant people should be screened for syphilis at first prenatal visit, 28 weeks’ gestation (at minimum 28-36 weeks), and many need a third test at delivery</a:t>
            </a:r>
            <a:endParaRPr lang="en-US"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ctr"/>
            <a:r>
              <a:rPr lang="en-US" altLang="en-US" sz="3200" dirty="0" smtClean="0"/>
              <a:t>Summary of STD Trends in Minnesota</a:t>
            </a:r>
            <a:endParaRPr lang="en-US" altLang="en-US" sz="3200" dirty="0"/>
          </a:p>
        </p:txBody>
      </p:sp>
      <p:sp>
        <p:nvSpPr>
          <p:cNvPr id="62468" name="Rectangle 3"/>
          <p:cNvSpPr>
            <a:spLocks noGrp="1" noChangeArrowheads="1"/>
          </p:cNvSpPr>
          <p:nvPr>
            <p:ph idx="1"/>
          </p:nvPr>
        </p:nvSpPr>
        <p:spPr>
          <a:xfrm>
            <a:off x="258501" y="1752988"/>
            <a:ext cx="11674998" cy="4603362"/>
          </a:xfrm>
        </p:spPr>
        <p:txBody>
          <a:bodyPr>
            <a:normAutofit fontScale="92500" lnSpcReduction="20000"/>
          </a:bodyPr>
          <a:lstStyle/>
          <a:p>
            <a:r>
              <a:rPr lang="en-US" altLang="en-US" b="0" dirty="0" smtClean="0"/>
              <a:t>From 2008-2018, the chlamydia rate increased by 61%. The rate of gonorrhea increased by 145%. While rates of reported syphilis have increased over the past decade, they have remained the same in 2018 as compared to 2017.</a:t>
            </a:r>
          </a:p>
          <a:p>
            <a:r>
              <a:rPr lang="en-US" altLang="en-US" b="0" dirty="0" smtClean="0"/>
              <a:t>Minnesota has seen a resurgence of syphilis over the past decade, with men who have sex with men and those co-infected with HIV being especially impacted. However, the number of females is at the record high for the last decade.</a:t>
            </a:r>
          </a:p>
          <a:p>
            <a:r>
              <a:rPr lang="en-US" altLang="en-US" b="0" dirty="0" smtClean="0"/>
              <a:t>Persons of color continue to be disproportionately affected by STDs.</a:t>
            </a:r>
          </a:p>
          <a:p>
            <a:r>
              <a:rPr lang="en-US" altLang="en-US" b="0" dirty="0" smtClean="0"/>
              <a:t>STD rates are generally highest in the metro. However, chlamydia continues to be reported from every county in 2018.</a:t>
            </a:r>
          </a:p>
          <a:p>
            <a:r>
              <a:rPr lang="en-US" altLang="en-US" b="0" dirty="0" smtClean="0"/>
              <a:t>Between 2017 and 2018, early syphilis cases decreased by 5%.  Men who have sex with men comprised 84% of all male cases in 2018; cases among women are continuing to rise.</a:t>
            </a:r>
          </a:p>
          <a:p>
            <a:endParaRPr lang="en-US" altLang="en-US" b="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pPr algn="ctr"/>
            <a:r>
              <a:rPr lang="en-US" altLang="en-US" dirty="0" smtClean="0"/>
              <a:t>Future Updates to STD Reporting and Current Follow-Up</a:t>
            </a:r>
            <a:endParaRPr lang="en-US" altLang="en-US" dirty="0"/>
          </a:p>
        </p:txBody>
      </p:sp>
      <p:sp>
        <p:nvSpPr>
          <p:cNvPr id="63491" name="Content Placeholder 2"/>
          <p:cNvSpPr>
            <a:spLocks noGrp="1"/>
          </p:cNvSpPr>
          <p:nvPr>
            <p:ph idx="1"/>
          </p:nvPr>
        </p:nvSpPr>
        <p:spPr/>
        <p:txBody>
          <a:bodyPr/>
          <a:lstStyle/>
          <a:p>
            <a:r>
              <a:rPr lang="en-US" dirty="0" smtClean="0"/>
              <a:t>There will soon be a new case report form to accommodate changes in treatment guidelines, requesting HIV testing status, and </a:t>
            </a:r>
            <a:r>
              <a:rPr lang="en-US" dirty="0" err="1" smtClean="0"/>
              <a:t>PrEP</a:t>
            </a:r>
            <a:r>
              <a:rPr lang="en-US" dirty="0" smtClean="0"/>
              <a:t> (Pre-Exposure Prophylaxis) usage</a:t>
            </a:r>
          </a:p>
          <a:p>
            <a:r>
              <a:rPr lang="en-US" dirty="0" smtClean="0"/>
              <a:t>The case report form (available online) can be filled out and mailed or faxed into MDH</a:t>
            </a:r>
          </a:p>
          <a:p>
            <a:r>
              <a:rPr lang="en-US" dirty="0" smtClean="0"/>
              <a:t>All cases co-infected with Early Syphilis will continue to be assigned to MDH Partner Services for follow-up</a:t>
            </a:r>
          </a:p>
          <a:p>
            <a:r>
              <a:rPr lang="en-US" dirty="0" smtClean="0"/>
              <a:t>All STD cases continue to have the potential for being contacted by MDH for additional follow-up</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a:spLocks noGrp="1"/>
          </p:cNvSpPr>
          <p:nvPr>
            <p:ph type="title"/>
          </p:nvPr>
        </p:nvSpPr>
        <p:spPr/>
        <p:txBody>
          <a:bodyPr/>
          <a:lstStyle/>
          <a:p>
            <a:pPr algn="ctr"/>
            <a:r>
              <a:rPr lang="en-US" sz="3200" dirty="0" smtClean="0"/>
              <a:t>Chlamydia — Rates of Reported Cases by State</a:t>
            </a:r>
            <a:br>
              <a:rPr lang="en-US" sz="3200" dirty="0" smtClean="0"/>
            </a:br>
            <a:r>
              <a:rPr lang="en-US" sz="3200" dirty="0" smtClean="0"/>
              <a:t>United States and Outlying Areas, 2017</a:t>
            </a:r>
            <a:endParaRPr lang="en-US" sz="3200" dirty="0"/>
          </a:p>
        </p:txBody>
      </p:sp>
      <p:sp>
        <p:nvSpPr>
          <p:cNvPr id="182" name="Text Placeholder 3"/>
          <p:cNvSpPr>
            <a:spLocks noGrp="1"/>
          </p:cNvSpPr>
          <p:nvPr>
            <p:ph idx="1"/>
          </p:nvPr>
        </p:nvSpPr>
        <p:spPr>
          <a:xfrm>
            <a:off x="256309" y="6189819"/>
            <a:ext cx="11391900" cy="553403"/>
          </a:xfrm>
        </p:spPr>
        <p:txBody>
          <a:bodyPr/>
          <a:lstStyle/>
          <a:p>
            <a:r>
              <a:rPr lang="en-US" sz="1600" b="0" dirty="0" smtClean="0"/>
              <a:t>NOTE: The total rate of reported cases of chlamydia for the United States and outlying areas (Guam, Puerto Rico, and Virgin Islands) was 525.1 cases per 100,000 population. </a:t>
            </a:r>
            <a:endParaRPr lang="en-US" sz="1600" b="0" dirty="0"/>
          </a:p>
        </p:txBody>
      </p:sp>
      <p:pic>
        <p:nvPicPr>
          <p:cNvPr id="5" name="Picture 4" descr="Chlamydia — Rates of Reported Cases by State&#10;United States and Outlying Areas, 2017" title="Chlamydia — Rates of Reported Cases by State"/>
          <p:cNvPicPr>
            <a:picLocks noChangeAspect="1"/>
          </p:cNvPicPr>
          <p:nvPr/>
        </p:nvPicPr>
        <p:blipFill>
          <a:blip r:embed="rId3"/>
          <a:stretch>
            <a:fillRect/>
          </a:stretch>
        </p:blipFill>
        <p:spPr>
          <a:xfrm>
            <a:off x="1156670" y="1537970"/>
            <a:ext cx="9878659" cy="4694547"/>
          </a:xfrm>
          <a:prstGeom prst="rect">
            <a:avLst/>
          </a:prstGeom>
        </p:spPr>
      </p:pic>
    </p:spTree>
    <p:extLst>
      <p:ext uri="{BB962C8B-B14F-4D97-AF65-F5344CB8AC3E}">
        <p14:creationId xmlns:p14="http://schemas.microsoft.com/office/powerpoint/2010/main" val="151119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norrhea — Rates of Reported Cases by State&#10;United States and Outlying Areas, 2017" title="Gonorrhea — Rates of Reported Cases by State"/>
          <p:cNvPicPr>
            <a:picLocks noChangeAspect="1"/>
          </p:cNvPicPr>
          <p:nvPr/>
        </p:nvPicPr>
        <p:blipFill>
          <a:blip r:embed="rId3"/>
          <a:stretch>
            <a:fillRect/>
          </a:stretch>
        </p:blipFill>
        <p:spPr>
          <a:xfrm>
            <a:off x="1014312" y="1385740"/>
            <a:ext cx="10163375" cy="4878973"/>
          </a:xfrm>
          <a:prstGeom prst="rect">
            <a:avLst/>
          </a:prstGeom>
        </p:spPr>
      </p:pic>
      <p:sp>
        <p:nvSpPr>
          <p:cNvPr id="2" name="Title 1"/>
          <p:cNvSpPr>
            <a:spLocks noGrp="1"/>
          </p:cNvSpPr>
          <p:nvPr>
            <p:ph type="title"/>
          </p:nvPr>
        </p:nvSpPr>
        <p:spPr/>
        <p:txBody>
          <a:bodyPr/>
          <a:lstStyle/>
          <a:p>
            <a:pPr algn="ctr"/>
            <a:r>
              <a:rPr lang="en-US" sz="3200" dirty="0" smtClean="0"/>
              <a:t>Gonorrhea — Rates of Reported Cases by State</a:t>
            </a:r>
            <a:br>
              <a:rPr lang="en-US" sz="3200" dirty="0" smtClean="0"/>
            </a:br>
            <a:r>
              <a:rPr lang="en-US" sz="3200" dirty="0" smtClean="0"/>
              <a:t>United States and Outlying Areas, 2017</a:t>
            </a:r>
            <a:endParaRPr lang="en-US" sz="3200" dirty="0"/>
          </a:p>
        </p:txBody>
      </p:sp>
      <p:sp>
        <p:nvSpPr>
          <p:cNvPr id="5" name="Text Placeholder 3"/>
          <p:cNvSpPr>
            <a:spLocks noGrp="1"/>
          </p:cNvSpPr>
          <p:nvPr>
            <p:ph idx="1"/>
          </p:nvPr>
        </p:nvSpPr>
        <p:spPr>
          <a:xfrm>
            <a:off x="174521" y="6129429"/>
            <a:ext cx="11609439" cy="624814"/>
          </a:xfrm>
        </p:spPr>
        <p:txBody>
          <a:bodyPr/>
          <a:lstStyle/>
          <a:p>
            <a:r>
              <a:rPr lang="en-US" sz="1600" b="0" dirty="0" smtClean="0"/>
              <a:t>NOTE: The total rate of reported cases of gonorrhea for the United States and outlying areas (Guam, Puerto Rico, and Virgin Islands) was 170.3 cases per 100,000 population.</a:t>
            </a:r>
            <a:endParaRPr lang="en-US" sz="1600" b="0" dirty="0"/>
          </a:p>
        </p:txBody>
      </p:sp>
    </p:spTree>
    <p:extLst>
      <p:ext uri="{BB962C8B-B14F-4D97-AF65-F5344CB8AC3E}">
        <p14:creationId xmlns:p14="http://schemas.microsoft.com/office/powerpoint/2010/main" val="191128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pPr algn="ctr"/>
            <a:r>
              <a:rPr lang="en-US" dirty="0" smtClean="0"/>
              <a:t>Primary and Secondary Syphilis — Rates of Reported Cases by State, United States and Outlying Areas, 2017</a:t>
            </a:r>
            <a:endParaRPr lang="en-US" dirty="0"/>
          </a:p>
        </p:txBody>
      </p:sp>
      <p:sp>
        <p:nvSpPr>
          <p:cNvPr id="4" name="Text Placeholder 3"/>
          <p:cNvSpPr>
            <a:spLocks noGrp="1"/>
          </p:cNvSpPr>
          <p:nvPr>
            <p:ph idx="1"/>
          </p:nvPr>
        </p:nvSpPr>
        <p:spPr>
          <a:xfrm>
            <a:off x="132735" y="6126479"/>
            <a:ext cx="11857704" cy="685801"/>
          </a:xfrm>
        </p:spPr>
        <p:txBody>
          <a:bodyPr/>
          <a:lstStyle/>
          <a:p>
            <a:r>
              <a:rPr lang="en-US" sz="1600" b="0" dirty="0" smtClean="0"/>
              <a:t>NOTE: The total rate of primary and secondary syphilis for the United States and outlying areas (Guam, Puerto Rico, and Virgin Islands) was 9.5 cases per 100,000 population.</a:t>
            </a:r>
            <a:endParaRPr lang="en-US" sz="1600" b="0" dirty="0"/>
          </a:p>
        </p:txBody>
      </p:sp>
      <p:pic>
        <p:nvPicPr>
          <p:cNvPr id="5" name="Picture 4" descr="Primary and Secondary Syphilis — Rates of Reported Cases by State, United States and Outlying Areas, 2017" title="Primary and Secondary Syphilis — Rates of Reported Cases by State, United States and Outlying Areas, 2017"/>
          <p:cNvPicPr>
            <a:picLocks noChangeAspect="1"/>
          </p:cNvPicPr>
          <p:nvPr/>
        </p:nvPicPr>
        <p:blipFill>
          <a:blip r:embed="rId3"/>
          <a:stretch>
            <a:fillRect/>
          </a:stretch>
        </p:blipFill>
        <p:spPr>
          <a:xfrm>
            <a:off x="1158131" y="1450718"/>
            <a:ext cx="9875737" cy="4609707"/>
          </a:xfrm>
          <a:prstGeom prst="rect">
            <a:avLst/>
          </a:prstGeom>
        </p:spPr>
      </p:pic>
    </p:spTree>
    <p:extLst>
      <p:ext uri="{BB962C8B-B14F-4D97-AF65-F5344CB8AC3E}">
        <p14:creationId xmlns:p14="http://schemas.microsoft.com/office/powerpoint/2010/main" val="230133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141&quot;&gt;&lt;object type=&quot;3&quot; unique_id=&quot;10142&quot;&gt;&lt;property id=&quot;20148&quot; value=&quot;5&quot;/&gt;&lt;property id=&quot;20300&quot; value=&quot;Slide 1 - &amp;quot;Sexually Transmitted Disease (STD) Surveillance Report, 2018&amp;quot;&quot;/&gt;&lt;property id=&quot;20307&quot; value=&quot;256&quot;/&gt;&lt;/object&gt;&lt;object type=&quot;3&quot; unique_id=&quot;10143&quot;&gt;&lt;property id=&quot;20148&quot; value=&quot;5&quot;/&gt;&lt;property id=&quot;20300&quot; value=&quot;Slide 2 - &amp;quot;Introduction 1/2&amp;quot;&quot;/&gt;&lt;property id=&quot;20307&quot; value=&quot;257&quot;/&gt;&lt;/object&gt;&lt;object type=&quot;3&quot; unique_id=&quot;10144&quot;&gt;&lt;property id=&quot;20148&quot; value=&quot;5&quot;/&gt;&lt;property id=&quot;20300&quot; value=&quot;Slide 3 - &amp;quot;Introduction 2/2&amp;quot;&quot;/&gt;&lt;property id=&quot;20307&quot; value=&quot;258&quot;/&gt;&lt;/object&gt;&lt;object type=&quot;3&quot; unique_id=&quot;10145&quot;&gt;&lt;property id=&quot;20148&quot; value=&quot;5&quot;/&gt;&lt;property id=&quot;20300&quot; value=&quot;Slide 4 - &amp;quot;Interpreting STD Surveillance Data I&amp;quot;&quot;/&gt;&lt;property id=&quot;20307&quot; value=&quot;259&quot;/&gt;&lt;/object&gt;&lt;object type=&quot;3&quot; unique_id=&quot;10146&quot;&gt;&lt;property id=&quot;20148&quot; value=&quot;5&quot;/&gt;&lt;property id=&quot;20300&quot; value=&quot;Slide 5 - &amp;quot;Interpreting STD Surveillance Data II&amp;quot;&quot;/&gt;&lt;property id=&quot;20307&quot; value=&quot;261&quot;/&gt;&lt;/object&gt;&lt;object type=&quot;3&quot; unique_id=&quot;10147&quot;&gt;&lt;property id=&quot;20148&quot; value=&quot;5&quot;/&gt;&lt;property id=&quot;20300&quot; value=&quot;Slide 6 - &amp;quot;National Context&amp;quot;&quot;/&gt;&lt;property id=&quot;20307&quot; value=&quot;262&quot;/&gt;&lt;/object&gt;&lt;object type=&quot;3&quot; unique_id=&quot;10148&quot;&gt;&lt;property id=&quot;20148&quot; value=&quot;5&quot;/&gt;&lt;property id=&quot;20300&quot; value=&quot;Slide 7 - &amp;quot;Chlamydia — Rates of Reported Cases by State United States and Outlying Areas, 2017&amp;quot;&quot;/&gt;&lt;property id=&quot;20307&quot; value=&quot;355&quot;/&gt;&lt;/object&gt;&lt;object type=&quot;3&quot; unique_id=&quot;10149&quot;&gt;&lt;property id=&quot;20148&quot; value=&quot;5&quot;/&gt;&lt;property id=&quot;20300&quot; value=&quot;Slide 8 - &amp;quot;Gonorrhea — Rates of Reported Cases by State United States and Outlying Areas, 2017&amp;quot;&quot;/&gt;&lt;property id=&quot;20307&quot; value=&quot;356&quot;/&gt;&lt;/object&gt;&lt;object type=&quot;3&quot; unique_id=&quot;10150&quot;&gt;&lt;property id=&quot;20148&quot; value=&quot;5&quot;/&gt;&lt;property id=&quot;20300&quot; value=&quot;Slide 9 - &amp;quot;Primary and Secondary Syphilis — Rates of Reported Cases by State, United States and Outlying Areas, 2017&amp;quot;&quot;/&gt;&lt;property id=&quot;20307&quot; value=&quot;357&quot;/&gt;&lt;/object&gt;&lt;object type=&quot;3&quot; unique_id=&quot;10151&quot;&gt;&lt;property id=&quot;20148&quot; value=&quot;5&quot;/&gt;&lt;property id=&quot;20300&quot; value=&quot;Slide 10 - &amp;quot;Overview of STDs in Minnesota&amp;quot;&quot;/&gt;&lt;property id=&quot;20307&quot; value=&quot;266&quot;/&gt;&lt;/object&gt;&lt;object type=&quot;3&quot; unique_id=&quot;10152&quot;&gt;&lt;property id=&quot;20148&quot; value=&quot;5&quot;/&gt;&lt;property id=&quot;20300&quot; value=&quot;Slide 11 - &amp;quot;STDs in Minnesota Rate per 100,000 by Year of Diagnosis, 2008-2018&amp;quot;&quot;/&gt;&lt;property id=&quot;20307&quot; value=&quot;267&quot;/&gt;&lt;/object&gt;&lt;object type=&quot;3&quot; unique_id=&quot;10153&quot;&gt;&lt;property id=&quot;20148&quot; value=&quot;5&quot;/&gt;&lt;property id=&quot;20300&quot; value=&quot;Slide 12 - &amp;quot;STDs in Minnesota: Number of Cases Reported in 2018&amp;quot;&quot;/&gt;&lt;property id=&quot;20307&quot; value=&quot;268&quot;/&gt;&lt;/object&gt;&lt;object type=&quot;3&quot; unique_id=&quot;10154&quot;&gt;&lt;property id=&quot;20148&quot; value=&quot;5&quot;/&gt;&lt;property id=&quot;20300&quot; value=&quot;Slide 13 - &amp;quot;Chlamydia&amp;quot;&quot;/&gt;&lt;property id=&quot;20307&quot; value=&quot;269&quot;/&gt;&lt;/object&gt;&lt;object type=&quot;3&quot; unique_id=&quot;10155&quot;&gt;&lt;property id=&quot;20148&quot; value=&quot;5&quot;/&gt;&lt;property id=&quot;20300&quot; value=&quot;Slide 14 - &amp;quot;2018 Minnesota Chlamydia Rates by County&amp;quot;&quot;/&gt;&lt;property id=&quot;20307&quot; value=&quot;352&quot;/&gt;&lt;/object&gt;&lt;object type=&quot;3&quot; unique_id=&quot;10156&quot;&gt;&lt;property id=&quot;20148&quot; value=&quot;5&quot;/&gt;&lt;property id=&quot;20300&quot; value=&quot;Slide 15 - &amp;quot;Chlamydia Infections by Residence at Diagnosis Minnesota, 2018&amp;quot;&quot;/&gt;&lt;property id=&quot;20307&quot; value=&quot;271&quot;/&gt;&lt;/object&gt;&lt;object type=&quot;3&quot; unique_id=&quot;10157&quot;&gt;&lt;property id=&quot;20148&quot; value=&quot;5&quot;/&gt;&lt;property id=&quot;20300&quot; value=&quot;Slide 16 - &amp;quot;Chlamydia Rates by Gender, Minnesota, 2008-2018&amp;quot;&quot;/&gt;&lt;property id=&quot;20307&quot; value=&quot;272&quot;/&gt;&lt;/object&gt;&lt;object type=&quot;3&quot; unique_id=&quot;10158&quot;&gt;&lt;property id=&quot;20148&quot; value=&quot;5&quot;/&gt;&lt;property id=&quot;20300&quot; value=&quot;Slide 17 - &amp;quot;Chlamydia Rates by Age, Minnesota, 2008-2018&amp;quot;&quot;/&gt;&lt;property id=&quot;20307&quot; value=&quot;273&quot;/&gt;&lt;/object&gt;&lt;object type=&quot;3&quot; unique_id=&quot;10159&quot;&gt;&lt;property id=&quot;20148&quot; value=&quot;5&quot;/&gt;&lt;property id=&quot;20300&quot; value=&quot;Slide 18 - &amp;quot;Age-Specific Chlamydia Rates by Gender   Minnesota, 2018&amp;quot;&quot;/&gt;&lt;property id=&quot;20307&quot; value=&quot;334&quot;/&gt;&lt;/object&gt;&lt;object type=&quot;3&quot; unique_id=&quot;10160&quot;&gt;&lt;property id=&quot;20148&quot; value=&quot;5&quot;/&gt;&lt;property id=&quot;20300&quot; value=&quot;Slide 19 - &amp;quot;Chlamydia Rates by Race/Ethnicity  Minnesota, 2008-2018 (I)&amp;quot;&quot;/&gt;&lt;property id=&quot;20307&quot; value=&quot;275&quot;/&gt;&lt;/object&gt;&lt;object type=&quot;3&quot; unique_id=&quot;10161&quot;&gt;&lt;property id=&quot;20148&quot; value=&quot;5&quot;/&gt;&lt;property id=&quot;20300&quot; value=&quot;Slide 20 - &amp;quot;Chlamydia Rates by Race/Ethnicity  Minnesota, 2008-2018 (II)&amp;quot;&quot;/&gt;&lt;property id=&quot;20307&quot; value=&quot;346&quot;/&gt;&lt;/object&gt;&lt;object type=&quot;3&quot; unique_id=&quot;10162&quot;&gt;&lt;property id=&quot;20148&quot; value=&quot;5&quot;/&gt;&lt;property id=&quot;20300&quot; value=&quot;Slide 21 - &amp;quot;Gonorrhea&amp;quot;&quot;/&gt;&lt;property id=&quot;20307&quot; value=&quot;338&quot;/&gt;&lt;/object&gt;&lt;object type=&quot;3&quot; unique_id=&quot;10163&quot;&gt;&lt;property id=&quot;20148&quot; value=&quot;5&quot;/&gt;&lt;property id=&quot;20300&quot; value=&quot;Slide 22 - &amp;quot;2018 Minnesota Gonorrhea Rates by County&amp;quot;&quot;/&gt;&lt;property id=&quot;20307&quot; value=&quot;353&quot;/&gt;&lt;/object&gt;&lt;object type=&quot;3&quot; unique_id=&quot;10164&quot;&gt;&lt;property id=&quot;20148&quot; value=&quot;5&quot;/&gt;&lt;property id=&quot;20300&quot; value=&quot;Slide 23 - &amp;quot;Gonorrhea Infections in Minnesota by Residence at Diagnosis, 2018&amp;quot;&quot;/&gt;&lt;property id=&quot;20307&quot; value=&quot;343&quot;/&gt;&lt;/object&gt;&lt;object type=&quot;3&quot; unique_id=&quot;10165&quot;&gt;&lt;property id=&quot;20148&quot; value=&quot;5&quot;/&gt;&lt;property id=&quot;20300&quot; value=&quot;Slide 24 - &amp;quot;Gonorrhea Rates by Gender Minnesota, 2008-2018&amp;quot;&quot;/&gt;&lt;property id=&quot;20307&quot; value=&quot;347&quot;/&gt;&lt;/object&gt;&lt;object type=&quot;3&quot; unique_id=&quot;10166&quot;&gt;&lt;property id=&quot;20148&quot; value=&quot;5&quot;/&gt;&lt;property id=&quot;20300&quot; value=&quot;Slide 25 - &amp;quot;Gonorrhea Rates by Age Minnesota, 2008-2018&amp;quot;&quot;/&gt;&lt;property id=&quot;20307&quot; value=&quot;348&quot;/&gt;&lt;/object&gt;&lt;object type=&quot;3&quot; unique_id=&quot;10167&quot;&gt;&lt;property id=&quot;20148&quot; value=&quot;5&quot;/&gt;&lt;property id=&quot;20300&quot; value=&quot;Slide 26 - &amp;quot;Age-Specific Gonorrhea Rates by Gender Minnesota, 2018 &amp;quot;&quot;/&gt;&lt;property id=&quot;20307&quot; value=&quot;282&quot;/&gt;&lt;/object&gt;&lt;object type=&quot;3&quot; unique_id=&quot;10168&quot;&gt;&lt;property id=&quot;20148&quot; value=&quot;5&quot;/&gt;&lt;property id=&quot;20300&quot; value=&quot;Slide 27 - &amp;quot;Gonorrhea Rates by Race/Ethnicity  Minnesota, 2008-2018 (I)&amp;quot;&quot;/&gt;&lt;property id=&quot;20307&quot; value=&quot;349&quot;/&gt;&lt;/object&gt;&lt;object type=&quot;3&quot; unique_id=&quot;10169&quot;&gt;&lt;property id=&quot;20148&quot; value=&quot;5&quot;/&gt;&lt;property id=&quot;20300&quot; value=&quot;Slide 28 - &amp;quot;Gonorrhea Rates by Race/Ethnicity  Minnesota, 2008-2018 (II)&amp;quot;&quot;/&gt;&lt;property id=&quot;20307&quot; value=&quot;350&quot;/&gt;&lt;/object&gt;&lt;object type=&quot;3&quot; unique_id=&quot;10170&quot;&gt;&lt;property id=&quot;20148&quot; value=&quot;5&quot;/&gt;&lt;property id=&quot;20300&quot; value=&quot;Slide 29 - &amp;quot;Syphilis&amp;quot;&quot;/&gt;&lt;property id=&quot;20307&quot; value=&quot;339&quot;/&gt;&lt;/object&gt;&lt;object type=&quot;3&quot; unique_id=&quot;10171&quot;&gt;&lt;property id=&quot;20148&quot; value=&quot;5&quot;/&gt;&lt;property id=&quot;20300&quot; value=&quot;Slide 30 - &amp;quot;Syphilis Rates by Stage of Diagnosis Minnesota, 2008-2018&amp;quot;&quot;/&gt;&lt;property id=&quot;20307&quot; value=&quot;286&quot;/&gt;&lt;/object&gt;&lt;object type=&quot;3&quot; unique_id=&quot;10172&quot;&gt;&lt;property id=&quot;20148&quot; value=&quot;5&quot;/&gt;&lt;property id=&quot;20300&quot; value=&quot;Slide 31 - &amp;quot;2018 Minnesota Primary &amp;amp; Secondary Syphilis Rates by County&amp;quot;&quot;/&gt;&lt;property id=&quot;20307&quot; value=&quot;354&quot;/&gt;&lt;/object&gt;&lt;object type=&quot;3&quot; unique_id=&quot;10173&quot;&gt;&lt;property id=&quot;20148&quot; value=&quot;5&quot;/&gt;&lt;property id=&quot;20300&quot; value=&quot;Slide 32 - &amp;quot;Primary &amp;amp; Secondary Syphilis Infections  in Minnesota by Residence at Diagnosis, 2018&amp;quot;&quot;/&gt;&lt;property id=&quot;20307&quot; value=&quot;288&quot;/&gt;&lt;/object&gt;&lt;object type=&quot;3&quot; unique_id=&quot;10174&quot;&gt;&lt;property id=&quot;20148&quot; value=&quot;5&quot;/&gt;&lt;property id=&quot;20300&quot; value=&quot;Slide 33 - &amp;quot;Primary &amp;amp; Secondary Syphilis Rates by Gender Minnesota, 2008-2018&amp;quot;&quot;/&gt;&lt;property id=&quot;20307&quot; value=&quot;289&quot;/&gt;&lt;/object&gt;&lt;object type=&quot;3&quot; unique_id=&quot;10175&quot;&gt;&lt;property id=&quot;20148&quot; value=&quot;5&quot;/&gt;&lt;property id=&quot;20300&quot; value=&quot;Slide 34 - &amp;quot;Primary &amp;amp; Secondary Syphilis Rates by Age Minnesota, 2008-2018&amp;quot;&quot;/&gt;&lt;property id=&quot;20307&quot; value=&quot;290&quot;/&gt;&lt;/object&gt;&lt;object type=&quot;3&quot; unique_id=&quot;10176&quot;&gt;&lt;property id=&quot;20148&quot; value=&quot;5&quot;/&gt;&lt;property id=&quot;20300&quot; value=&quot;Slide 35 - &amp;quot;Age-Specific Primary &amp;amp; Secondary Syphilis Rates by Gender, Minnesota, 2018&amp;quot;&quot;/&gt;&lt;property id=&quot;20307&quot; value=&quot;291&quot;/&gt;&lt;/object&gt;&lt;object type=&quot;3&quot; unique_id=&quot;10177&quot;&gt;&lt;property id=&quot;20148&quot; value=&quot;5&quot;/&gt;&lt;property id=&quot;20300&quot; value=&quot;Slide 36 - &amp;quot;Primary &amp;amp; Secondary Syphilis Cases by Race Minnesota, 2018&amp;quot;&quot;/&gt;&lt;property id=&quot;20307&quot; value=&quot;292&quot;/&gt;&lt;/object&gt;&lt;object type=&quot;3&quot; unique_id=&quot;10178&quot;&gt;&lt;property id=&quot;20148&quot; value=&quot;5&quot;/&gt;&lt;property id=&quot;20300&quot; value=&quot;Slide 37 - &amp;quot;Primary &amp;amp; Secondary Syphilis Rates by Race/Ethnicity Minnesota, 2008-2018&amp;quot;&quot;/&gt;&lt;property id=&quot;20307&quot; value=&quot;293&quot;/&gt;&lt;/object&gt;&lt;object type=&quot;3&quot; unique_id=&quot;10179&quot;&gt;&lt;property id=&quot;20148&quot; value=&quot;5&quot;/&gt;&lt;property id=&quot;20300&quot; value=&quot;Slide 38 - &amp;quot;Chlamydia and Gonorrhea Among Adolescents &amp;amp; Young Adults&amp;quot;&quot;/&gt;&lt;property id=&quot;20307&quot; value=&quot;340&quot;/&gt;&lt;/object&gt;&lt;object type=&quot;3&quot; unique_id=&quot;10180&quot;&gt;&lt;property id=&quot;20148&quot; value=&quot;5&quot;/&gt;&lt;property id=&quot;20300&quot; value=&quot;Slide 39 - &amp;quot;Chlamydia Disproportionately Impacts Youth&amp;quot;&quot;/&gt;&lt;property id=&quot;20307&quot; value=&quot;296&quot;/&gt;&lt;/object&gt;&lt;object type=&quot;3&quot; unique_id=&quot;10181&quot;&gt;&lt;property id=&quot;20148&quot; value=&quot;5&quot;/&gt;&lt;property id=&quot;20300&quot; value=&quot;Slide 40 - &amp;quot;Gonorrhea Disproportionately Impacts Youth&amp;quot;&quot;/&gt;&lt;property id=&quot;20307&quot; value=&quot;297&quot;/&gt;&lt;/object&gt;&lt;object type=&quot;3&quot; unique_id=&quot;10182&quot;&gt;&lt;property id=&quot;20148&quot; value=&quot;5&quot;/&gt;&lt;property id=&quot;20300&quot; value=&quot;Slide 41 - &amp;quot;Characteristics of Adolescents &amp;amp; Young Adults†  Diagnosed With Chlamydia or Gonorrhea in 2018&amp;quot;&quot;/&gt;&lt;property id=&quot;20307&quot; value=&quot;298&quot;/&gt;&lt;/object&gt;&lt;object type=&quot;3&quot; unique_id=&quot;10183&quot;&gt;&lt;property id=&quot;20148&quot; value=&quot;5&quot;/&gt;&lt;property id=&quot;20300&quot; value=&quot;Slide 42 - &amp;quot;Characteristics of Adolescents &amp;amp; Young Adults† Diagnosed With Chlamydia or Gonorrhea in 2018&amp;quot;&quot;/&gt;&lt;property id=&quot;20307&quot; value=&quot;299&quot;/&gt;&lt;/object&gt;&lt;object type=&quot;3&quot; unique_id=&quot;10184&quot;&gt;&lt;property id=&quot;20148&quot; value=&quot;5&quot;/&gt;&lt;property id=&quot;20300&quot; value=&quot;Slide 43 - &amp;quot;Chlamydia Rates Among Adolescents &amp;amp; Young Adults†  by Gender in Minnesota, 2008-2018&amp;quot;&quot;/&gt;&lt;property id=&quot;20307&quot; value=&quot;300&quot;/&gt;&lt;/object&gt;&lt;object type=&quot;3&quot; unique_id=&quot;10185&quot;&gt;&lt;property id=&quot;20148&quot; value=&quot;5&quot;/&gt;&lt;property id=&quot;20300&quot; value=&quot;Slide 44 - &amp;quot;Chlamydia Cases Among Adolescents and Young Adults† by Gender and Race, Minnesota, 2018&amp;quot;&quot;/&gt;&lt;property id=&quot;20307&quot; value=&quot;301&quot;/&gt;&lt;/object&gt;&lt;object type=&quot;3&quot; unique_id=&quot;10186&quot;&gt;&lt;property id=&quot;20148&quot; value=&quot;5&quot;/&gt;&lt;property id=&quot;20300&quot; value=&quot;Slide 45 - &amp;quot;Chlamydia Rate Among Adolescents and  Young Adults† by Race, Minnesota, 2018&amp;quot;&quot;/&gt;&lt;property id=&quot;20307&quot; value=&quot;302&quot;/&gt;&lt;/object&gt;&lt;object type=&quot;3&quot; unique_id=&quot;10187&quot;&gt;&lt;property id=&quot;20148&quot; value=&quot;5&quot;/&gt;&lt;property id=&quot;20300&quot; value=&quot;Slide 46 - &amp;quot;Gonorrhea Rates Among Adolescents &amp;amp; Young Adults†  by Gender in Minnesota, 2008-2018&amp;quot;&quot;/&gt;&lt;property id=&quot;20307&quot; value=&quot;345&quot;/&gt;&lt;/object&gt;&lt;object type=&quot;3&quot; unique_id=&quot;10188&quot;&gt;&lt;property id=&quot;20148&quot; value=&quot;5&quot;/&gt;&lt;property id=&quot;20300&quot; value=&quot;Slide 47 - &amp;quot;Gonorrhea Cases Among Adolescents and Young Adults† by Gender and Race, 2018&amp;quot;&quot;/&gt;&lt;property id=&quot;20307&quot; value=&quot;304&quot;/&gt;&lt;/object&gt;&lt;object type=&quot;3&quot; unique_id=&quot;10189&quot;&gt;&lt;property id=&quot;20148&quot; value=&quot;5&quot;/&gt;&lt;property id=&quot;20300&quot; value=&quot;Slide 48 - &amp;quot;Gonorrhea Rate Among Adolescents and Young Adults† by Race, Minnesota, 2018&amp;quot;&quot;/&gt;&lt;property id=&quot;20307&quot; value=&quot;305&quot;/&gt;&lt;/object&gt;&lt;object type=&quot;3&quot; unique_id=&quot;10190&quot;&gt;&lt;property id=&quot;20148&quot; value=&quot;5&quot;/&gt;&lt;property id=&quot;20300&quot; value=&quot;Slide 49 - &amp;quot;Summary of Chlamydia and Gonorrhea Among Adolescents and Young Adults†, Minnesota, 2018&amp;quot;&quot;/&gt;&lt;property id=&quot;20307&quot; value=&quot;306&quot;/&gt;&lt;/object&gt;&lt;object type=&quot;3&quot; unique_id=&quot;10191&quot;&gt;&lt;property id=&quot;20148&quot; value=&quot;5&quot;/&gt;&lt;property id=&quot;20300&quot; value=&quot;Slide 50 - &amp;quot;Topic of Interest: Early Syphilis Among  Men Who Have Sex With Men in Minnesota&amp;quot;&quot;/&gt;&lt;property id=&quot;20307&quot; value=&quot;341&quot;/&gt;&lt;/object&gt;&lt;object type=&quot;3&quot; unique_id=&quot;10192&quot;&gt;&lt;property id=&quot;20148&quot; value=&quot;5&quot;/&gt;&lt;property id=&quot;20300&quot; value=&quot;Slide 51 - &amp;quot;Number of Early Syphilis† Cases by Gender Minnesota, 2008-2018&amp;quot;&quot;/&gt;&lt;property id=&quot;20307&quot; value=&quot;308&quot;/&gt;&lt;/object&gt;&lt;object type=&quot;3&quot; unique_id=&quot;10193&quot;&gt;&lt;property id=&quot;20148&quot; value=&quot;5&quot;/&gt;&lt;property id=&quot;20300&quot; value=&quot;Slide 52 - &amp;quot;Early Syphilis† Cases by Stage at Diagnosis  Minnesota, 2008-2018&amp;quot;&quot;/&gt;&lt;property id=&quot;20307&quot; value=&quot;309&quot;/&gt;&lt;/object&gt;&lt;object type=&quot;3&quot; unique_id=&quot;10194&quot;&gt;&lt;property id=&quot;20148&quot; value=&quot;5&quot;/&gt;&lt;property id=&quot;20300&quot; value=&quot;Slide 53 - &amp;quot;Early Syphilis† by Gender and Sexual Behavior Minnesota, 2008-2018&amp;quot;&quot;/&gt;&lt;property id=&quot;20307&quot; value=&quot;310&quot;/&gt;&lt;/object&gt;&lt;object type=&quot;3&quot; unique_id=&quot;10195&quot;&gt;&lt;property id=&quot;20148&quot; value=&quot;5&quot;/&gt;&lt;property id=&quot;20300&quot; value=&quot;Slide 54 - &amp;quot;Early Syphilis† Cases Among MSM by Age Minnesota, 2018 (n=363)&amp;quot;&quot;/&gt;&lt;property id=&quot;20307&quot; value=&quot;331&quot;/&gt;&lt;/object&gt;&lt;object type=&quot;3&quot; unique_id=&quot;10196&quot;&gt;&lt;property id=&quot;20148&quot; value=&quot;5&quot;/&gt;&lt;property id=&quot;20300&quot; value=&quot;Slide 55 - &amp;quot;Early Syphilis† (ES) Cases Co-infected with HIV, 2008-2018&amp;quot;&quot;/&gt;&lt;property id=&quot;20307&quot; value=&quot;330&quot;/&gt;&lt;/object&gt;&lt;object type=&quot;3&quot; unique_id=&quot;10197&quot;&gt;&lt;property id=&quot;20148&quot; value=&quot;5&quot;/&gt;&lt;property id=&quot;20300&quot; value=&quot;Slide 56 - &amp;quot;Characteristics of Early Syphilis† Cases Among MSM, Minnesota, 2018&amp;quot;&quot;/&gt;&lt;property id=&quot;20307&quot; value=&quot;332&quot;/&gt;&lt;/object&gt;&lt;object type=&quot;3&quot; unique_id=&quot;10198&quot;&gt;&lt;property id=&quot;20148&quot; value=&quot;5&quot;/&gt;&lt;property id=&quot;20300&quot; value=&quot;Slide 57 - &amp;quot;Topic of Interest: Syphilis Among  Females and Congenital Syphilis in Minnesota&amp;quot;&quot;/&gt;&lt;property id=&quot;20307&quot; value=&quot;342&quot;/&gt;&lt;/object&gt;&lt;object type=&quot;3&quot; unique_id=&quot;10199&quot;&gt;&lt;property id=&quot;20148&quot; value=&quot;5&quot;/&gt;&lt;property id=&quot;20300&quot; value=&quot;Slide 58 - &amp;quot;Female Early Syphilis cases&amp;quot;&quot;/&gt;&lt;property id=&quot;20307&quot; value=&quot;316&quot;/&gt;&lt;/object&gt;&lt;object type=&quot;3&quot; unique_id=&quot;10200&quot;&gt;&lt;property id=&quot;20148&quot; value=&quot;5&quot;/&gt;&lt;property id=&quot;20300&quot; value=&quot;Slide 59 - &amp;quot;Early Syphilis Infections in Women in Minnesota by Residence at Diagnosis, 2018&amp;quot;&quot;/&gt;&lt;property id=&quot;20307&quot; value=&quot;322&quot;/&gt;&lt;/object&gt;&lt;object type=&quot;3&quot; unique_id=&quot;10201&quot;&gt;&lt;property id=&quot;20148&quot; value=&quot;5&quot;/&gt;&lt;property id=&quot;20300&quot; value=&quot;Slide 60 - &amp;quot;Early Syphilis Cases in Females by Race Minnesota, 2018&amp;quot;&quot;/&gt;&lt;property id=&quot;20307&quot; value=&quot;323&quot;/&gt;&lt;/object&gt;&lt;object type=&quot;3&quot; unique_id=&quot;10202&quot;&gt;&lt;property id=&quot;20148&quot; value=&quot;5&quot;/&gt;&lt;property id=&quot;20300&quot; value=&quot;Slide 61 - &amp;quot;Congenital Syphilis Rates among infants Minnesota, 2008-2018&amp;quot;&quot;/&gt;&lt;property id=&quot;20307&quot; value=&quot;351&quot;/&gt;&lt;/object&gt;&lt;object type=&quot;3&quot; unique_id=&quot;10203&quot;&gt;&lt;property id=&quot;20148&quot; value=&quot;5&quot;/&gt;&lt;property id=&quot;20300&quot; value=&quot;Slide 62 - &amp;quot;What’s Being Done in Minnesota?&amp;quot;&quot;/&gt;&lt;property id=&quot;20307&quot; value=&quot;317&quot;/&gt;&lt;/object&gt;&lt;object type=&quot;3&quot; unique_id=&quot;10204&quot;&gt;&lt;property id=&quot;20148&quot; value=&quot;5&quot;/&gt;&lt;property id=&quot;20300&quot; value=&quot;Slide 63 - &amp;quot;Summary of STD Trends in Minnesota&amp;quot;&quot;/&gt;&lt;property id=&quot;20307&quot; value=&quot;319&quot;/&gt;&lt;/object&gt;&lt;object type=&quot;3&quot; unique_id=&quot;10205&quot;&gt;&lt;property id=&quot;20148&quot; value=&quot;5&quot;/&gt;&lt;property id=&quot;20300&quot; value=&quot;Slide 64 - &amp;quot;Future Updates to STD Reporting and Current Follow-Up&amp;quot;&quot;/&gt;&lt;property id=&quot;20307&quot; value=&quot;320&quot;/&gt;&lt;/object&gt;&lt;/object&gt;&lt;object type=&quot;8&quot; unique_id=&quot;10271&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3998</TotalTime>
  <Words>4854</Words>
  <Application>Microsoft Office PowerPoint</Application>
  <PresentationFormat>Widescreen</PresentationFormat>
  <Paragraphs>422</Paragraphs>
  <Slides>64</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Narrow</vt:lpstr>
      <vt:lpstr>Calibri</vt:lpstr>
      <vt:lpstr>NeueHaasGroteskText Std</vt:lpstr>
      <vt:lpstr>Times New Roman</vt:lpstr>
      <vt:lpstr>Wingdings</vt:lpstr>
      <vt:lpstr>MN.IT</vt:lpstr>
      <vt:lpstr>Sexually Transmitted Disease (STD) Surveillance Report, 2018</vt:lpstr>
      <vt:lpstr>Introduction 1/2</vt:lpstr>
      <vt:lpstr>Introduction 2/2</vt:lpstr>
      <vt:lpstr>Interpreting STD Surveillance Data I</vt:lpstr>
      <vt:lpstr>Interpreting STD Surveillance Data II</vt:lpstr>
      <vt:lpstr>National Context</vt:lpstr>
      <vt:lpstr>Chlamydia — Rates of Reported Cases by State United States and Outlying Areas, 2017</vt:lpstr>
      <vt:lpstr>Gonorrhea — Rates of Reported Cases by State United States and Outlying Areas, 2017</vt:lpstr>
      <vt:lpstr>Primary and Secondary Syphilis — Rates of Reported Cases by State, United States and Outlying Areas, 2017</vt:lpstr>
      <vt:lpstr>Overview of STDs in Minnesota</vt:lpstr>
      <vt:lpstr>STDs in Minnesota Rate per 100,000 by Year of Diagnosis, 2008-2018</vt:lpstr>
      <vt:lpstr>STDs in Minnesota: Number of Cases Reported in 2018</vt:lpstr>
      <vt:lpstr>Chlamydia</vt:lpstr>
      <vt:lpstr>2018 Minnesota Chlamydia Rates by County</vt:lpstr>
      <vt:lpstr>Chlamydia Infections by Residence at Diagnosis Minnesota, 2018</vt:lpstr>
      <vt:lpstr>Chlamydia Rates by Gender, Minnesota, 2008-2018</vt:lpstr>
      <vt:lpstr>Chlamydia Rates by Age, Minnesota, 2008-2018</vt:lpstr>
      <vt:lpstr>Age-Specific Chlamydia Rates by Gender   Minnesota, 2018</vt:lpstr>
      <vt:lpstr>Chlamydia Rates by Race/Ethnicity  Minnesota, 2008-2018 (I)</vt:lpstr>
      <vt:lpstr>Chlamydia Rates by Race/Ethnicity  Minnesota, 2008-2018 (II)</vt:lpstr>
      <vt:lpstr>Gonorrhea</vt:lpstr>
      <vt:lpstr>2018 Minnesota Gonorrhea Rates by County</vt:lpstr>
      <vt:lpstr>Gonorrhea Infections in Minnesota by Residence at Diagnosis, 2018</vt:lpstr>
      <vt:lpstr>Gonorrhea Rates by Gender Minnesota, 2008-2018</vt:lpstr>
      <vt:lpstr>Gonorrhea Rates by Age Minnesota, 2008-2018</vt:lpstr>
      <vt:lpstr>Age-Specific Gonorrhea Rates by Gender Minnesota, 2018 </vt:lpstr>
      <vt:lpstr>Gonorrhea Rates by Race/Ethnicity  Minnesota, 2008-2018 (I)</vt:lpstr>
      <vt:lpstr>Gonorrhea Rates by Race/Ethnicity  Minnesota, 2008-2018 (II)</vt:lpstr>
      <vt:lpstr>Syphilis</vt:lpstr>
      <vt:lpstr>Syphilis Rates by Stage of Diagnosis Minnesota, 2008-2018</vt:lpstr>
      <vt:lpstr>2018 Minnesota Primary &amp; Secondary Syphilis Rates by County</vt:lpstr>
      <vt:lpstr>Primary &amp; Secondary Syphilis Infections  in Minnesota by Residence at Diagnosis, 2018</vt:lpstr>
      <vt:lpstr>Primary &amp; Secondary Syphilis Rates by Gender Minnesota, 2008-2018</vt:lpstr>
      <vt:lpstr>Primary &amp; Secondary Syphilis Rates by Age Minnesota, 2008-2018</vt:lpstr>
      <vt:lpstr>Age-Specific Primary &amp; Secondary Syphilis Rates by Gender, Minnesota, 2018</vt:lpstr>
      <vt:lpstr>Primary &amp; Secondary Syphilis Cases by Race Minnesota, 2018</vt:lpstr>
      <vt:lpstr>Primary &amp; Secondary Syphilis Rates by Race/Ethnicity Minnesota, 2008-2018</vt:lpstr>
      <vt:lpstr>Chlamydia and Gonorrhea Among Adolescents &amp; Young Adults</vt:lpstr>
      <vt:lpstr>Chlamydia Disproportionately Impacts Youth</vt:lpstr>
      <vt:lpstr>Gonorrhea Disproportionately Impacts Youth</vt:lpstr>
      <vt:lpstr>Characteristics of Adolescents &amp; Young Adults†  Diagnosed With Chlamydia or Gonorrhea in 2018</vt:lpstr>
      <vt:lpstr>Characteristics of Adolescents &amp; Young Adults† Diagnosed With Chlamydia or Gonorrhea in 2018</vt:lpstr>
      <vt:lpstr>Chlamydia Rates Among Adolescents &amp; Young Adults†  by Gender in Minnesota, 2008-2018</vt:lpstr>
      <vt:lpstr>Chlamydia Cases Among Adolescents and Young Adults† by Gender and Race, Minnesota, 2018</vt:lpstr>
      <vt:lpstr>Chlamydia Rate Among Adolescents and  Young Adults† by Race, Minnesota, 2018</vt:lpstr>
      <vt:lpstr>Gonorrhea Rates Among Adolescents &amp; Young Adults†  by Gender in Minnesota, 2008-2018</vt:lpstr>
      <vt:lpstr>Gonorrhea Cases Among Adolescents and Young Adults† by Gender and Race, 2018</vt:lpstr>
      <vt:lpstr>Gonorrhea Rate Among Adolescents and Young Adults† by Race, Minnesota, 2018</vt:lpstr>
      <vt:lpstr>Summary of Chlamydia and Gonorrhea Among Adolescents and Young Adults†, Minnesota, 2018</vt:lpstr>
      <vt:lpstr>Topic of Interest: Early Syphilis Among  Men Who Have Sex With Men in Minnesota</vt:lpstr>
      <vt:lpstr>Number of Early Syphilis† Cases by Gender Minnesota, 2008-2018</vt:lpstr>
      <vt:lpstr>Early Syphilis† Cases by Stage at Diagnosis  Minnesota, 2008-2018</vt:lpstr>
      <vt:lpstr>Early Syphilis† by Gender and Sexual Behavior Minnesota, 2008-2018</vt:lpstr>
      <vt:lpstr>Early Syphilis† Cases Among MSM by Age Minnesota, 2018 (n=363)</vt:lpstr>
      <vt:lpstr>Early Syphilis† (ES) Cases Co-infected with HIV, 2008-2018</vt:lpstr>
      <vt:lpstr>Characteristics of Early Syphilis† Cases Among MSM, Minnesota, 2018</vt:lpstr>
      <vt:lpstr>Topic of Interest: Syphilis Among  Females and Congenital Syphilis in Minnesota</vt:lpstr>
      <vt:lpstr>Female Early Syphilis cases</vt:lpstr>
      <vt:lpstr>Early Syphilis Infections in Women in Minnesota by Residence at Diagnosis, 2018</vt:lpstr>
      <vt:lpstr>Early Syphilis Cases in Females by Race Minnesota, 2018</vt:lpstr>
      <vt:lpstr>Congenital Syphilis Rates among infants Minnesota, 2008-2018</vt:lpstr>
      <vt:lpstr>What’s Being Done in Minnesota?</vt:lpstr>
      <vt:lpstr>Summary of STD Trends in Minnesota</vt:lpstr>
      <vt:lpstr>Future Updates to STD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2018</dc:title>
  <dc:subject>PowerPoint Presentation</dc:subject>
  <dc:creator>MN Department of Health</dc:creator>
  <cp:lastModifiedBy>Wilberg, Mariah (MDH)</cp:lastModifiedBy>
  <cp:revision>452</cp:revision>
  <cp:lastPrinted>2019-04-03T17:46:09Z</cp:lastPrinted>
  <dcterms:created xsi:type="dcterms:W3CDTF">2016-04-07T18:58:10Z</dcterms:created>
  <dcterms:modified xsi:type="dcterms:W3CDTF">2019-04-30T12:41:42Z</dcterms:modified>
</cp:coreProperties>
</file>