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8.xml" ContentType="application/vnd.openxmlformats-officedocument.drawingml.chart+xml"/>
  <Override PartName="/ppt/notesSlides/notesSlide21.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4.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5.xml" ContentType="application/vnd.openxmlformats-officedocument.drawingml.chart+xml"/>
  <Override PartName="/ppt/notesSlides/notesSlide30.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1.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2.xml" ContentType="application/vnd.openxmlformats-officedocument.presentationml.notesSlide+xml"/>
  <Override PartName="/ppt/charts/chart18.xml" ContentType="application/vnd.openxmlformats-officedocument.drawingml.chart+xml"/>
  <Override PartName="/ppt/notesSlides/notesSlide33.xml" ContentType="application/vnd.openxmlformats-officedocument.presentationml.notesSlide+xml"/>
  <Override PartName="/ppt/charts/chart19.xml" ContentType="application/vnd.openxmlformats-officedocument.drawingml.chart+xml"/>
  <Override PartName="/ppt/notesSlides/notesSlide34.xml" ContentType="application/vnd.openxmlformats-officedocument.presentationml.notesSlide+xml"/>
  <Override PartName="/ppt/charts/chart20.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37.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1.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42.xml" ContentType="application/vnd.openxmlformats-officedocument.presentationml.notesSlide+xml"/>
  <Override PartName="/ppt/charts/chart2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3.xml" ContentType="application/vnd.openxmlformats-officedocument.presentationml.notesSlide+xml"/>
  <Override PartName="/ppt/charts/chart2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4.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45.xml" ContentType="application/vnd.openxmlformats-officedocument.presentationml.notesSlide+xml"/>
  <Override PartName="/ppt/charts/chart32.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3.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8.xml" ContentType="application/vnd.openxmlformats-officedocument.presentationml.notesSlide+xml"/>
  <Override PartName="/ppt/charts/chart34.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35.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51.xml" ContentType="application/vnd.openxmlformats-officedocument.presentationml.notesSlide+xml"/>
  <Override PartName="/ppt/charts/chart36.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7.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55.xml" ContentType="application/vnd.openxmlformats-officedocument.presentationml.notesSlide+xml"/>
  <Override PartName="/ppt/charts/chart38.xml" ContentType="application/vnd.openxmlformats-officedocument.drawingml.chart+xml"/>
  <Override PartName="/ppt/notesSlides/notesSlide56.xml" ContentType="application/vnd.openxmlformats-officedocument.presentationml.notesSlide+xml"/>
  <Override PartName="/ppt/charts/chart39.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728" r:id="rId2"/>
    <p:sldMasterId id="2147483778" r:id="rId3"/>
  </p:sldMasterIdLst>
  <p:notesMasterIdLst>
    <p:notesMasterId r:id="rId67"/>
  </p:notesMasterIdLst>
  <p:sldIdLst>
    <p:sldId id="346" r:id="rId4"/>
    <p:sldId id="257" r:id="rId5"/>
    <p:sldId id="258" r:id="rId6"/>
    <p:sldId id="259" r:id="rId7"/>
    <p:sldId id="261" r:id="rId8"/>
    <p:sldId id="262" r:id="rId9"/>
    <p:sldId id="324" r:id="rId10"/>
    <p:sldId id="325" r:id="rId11"/>
    <p:sldId id="326" r:id="rId12"/>
    <p:sldId id="266" r:id="rId13"/>
    <p:sldId id="347" r:id="rId14"/>
    <p:sldId id="268" r:id="rId15"/>
    <p:sldId id="269" r:id="rId16"/>
    <p:sldId id="348" r:id="rId17"/>
    <p:sldId id="271" r:id="rId18"/>
    <p:sldId id="272" r:id="rId19"/>
    <p:sldId id="273" r:id="rId20"/>
    <p:sldId id="349" r:id="rId21"/>
    <p:sldId id="350" r:id="rId22"/>
    <p:sldId id="276" r:id="rId23"/>
    <p:sldId id="338" r:id="rId24"/>
    <p:sldId id="351" r:id="rId25"/>
    <p:sldId id="343" r:id="rId26"/>
    <p:sldId id="280" r:id="rId27"/>
    <p:sldId id="281" r:id="rId28"/>
    <p:sldId id="352" r:id="rId29"/>
    <p:sldId id="353" r:id="rId30"/>
    <p:sldId id="284" r:id="rId31"/>
    <p:sldId id="339" r:id="rId32"/>
    <p:sldId id="354" r:id="rId33"/>
    <p:sldId id="355" r:id="rId34"/>
    <p:sldId id="288" r:id="rId35"/>
    <p:sldId id="289" r:id="rId36"/>
    <p:sldId id="290" r:id="rId37"/>
    <p:sldId id="356" r:id="rId38"/>
    <p:sldId id="292" r:id="rId39"/>
    <p:sldId id="357" r:id="rId40"/>
    <p:sldId id="340" r:id="rId41"/>
    <p:sldId id="358" r:id="rId42"/>
    <p:sldId id="359" r:id="rId43"/>
    <p:sldId id="298" r:id="rId44"/>
    <p:sldId id="299" r:id="rId45"/>
    <p:sldId id="300" r:id="rId46"/>
    <p:sldId id="301" r:id="rId47"/>
    <p:sldId id="302" r:id="rId48"/>
    <p:sldId id="345" r:id="rId49"/>
    <p:sldId id="304" r:id="rId50"/>
    <p:sldId id="305" r:id="rId51"/>
    <p:sldId id="306" r:id="rId52"/>
    <p:sldId id="341" r:id="rId53"/>
    <p:sldId id="308" r:id="rId54"/>
    <p:sldId id="309" r:id="rId55"/>
    <p:sldId id="310" r:id="rId56"/>
    <p:sldId id="360" r:id="rId57"/>
    <p:sldId id="361" r:id="rId58"/>
    <p:sldId id="332" r:id="rId59"/>
    <p:sldId id="342" r:id="rId60"/>
    <p:sldId id="362" r:id="rId61"/>
    <p:sldId id="363" r:id="rId62"/>
    <p:sldId id="364" r:id="rId63"/>
    <p:sldId id="317" r:id="rId64"/>
    <p:sldId id="319" r:id="rId65"/>
    <p:sldId id="320" r:id="rId66"/>
  </p:sldIdLst>
  <p:sldSz cx="12192000" cy="6858000"/>
  <p:notesSz cx="6858000" cy="91440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361" autoAdjust="0"/>
  </p:normalViewPr>
  <p:slideViewPr>
    <p:cSldViewPr snapToGrid="0">
      <p:cViewPr varScale="1">
        <p:scale>
          <a:sx n="89" d="100"/>
          <a:sy n="89" d="100"/>
        </p:scale>
        <p:origin x="1350"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gs" Target="tags/tag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4.xml"/><Relationship Id="rId1" Type="http://schemas.microsoft.com/office/2011/relationships/chartStyle" Target="style14.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5.xml"/><Relationship Id="rId1" Type="http://schemas.microsoft.com/office/2011/relationships/chartStyle" Target="style1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6.xml"/><Relationship Id="rId1" Type="http://schemas.microsoft.com/office/2011/relationships/chartStyle" Target="style1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7.xml"/><Relationship Id="rId1" Type="http://schemas.microsoft.com/office/2011/relationships/chartStyle" Target="style17.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8.xml"/><Relationship Id="rId1" Type="http://schemas.microsoft.com/office/2011/relationships/chartStyle" Target="style18.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9.xml"/><Relationship Id="rId1" Type="http://schemas.microsoft.com/office/2011/relationships/chartStyle" Target="style19.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0.xml"/><Relationship Id="rId1" Type="http://schemas.microsoft.com/office/2011/relationships/chartStyle" Target="style20.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1.xml"/><Relationship Id="rId1" Type="http://schemas.microsoft.com/office/2011/relationships/chartStyle" Target="style21.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2.xml"/><Relationship Id="rId1" Type="http://schemas.microsoft.com/office/2011/relationships/chartStyle" Target="style22.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1893948039105"/>
          <c:y val="0.19474467936249676"/>
          <c:w val="0.73410345581802272"/>
          <c:h val="0.64544138929088279"/>
        </c:manualLayout>
      </c:layout>
      <c:lineChart>
        <c:grouping val="standard"/>
        <c:varyColors val="0"/>
        <c:ser>
          <c:idx val="0"/>
          <c:order val="0"/>
          <c:tx>
            <c:strRef>
              <c:f>Sheet1!$A$2</c:f>
              <c:strCache>
                <c:ptCount val="1"/>
                <c:pt idx="0">
                  <c:v>Chlamydia</c:v>
                </c:pt>
              </c:strCache>
            </c:strRef>
          </c:tx>
          <c:cat>
            <c:numRef>
              <c:f>Sheet1!$E$1:$AA$1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Sheet1!$E$2:$AA$2</c:f>
              <c:numCache>
                <c:formatCode>General</c:formatCode>
                <c:ptCount val="11"/>
                <c:pt idx="0">
                  <c:v>259</c:v>
                </c:pt>
                <c:pt idx="1">
                  <c:v>275</c:v>
                </c:pt>
                <c:pt idx="2">
                  <c:v>272</c:v>
                </c:pt>
                <c:pt idx="3">
                  <c:v>292</c:v>
                </c:pt>
                <c:pt idx="4">
                  <c:v>319</c:v>
                </c:pt>
                <c:pt idx="5">
                  <c:v>340</c:v>
                </c:pt>
                <c:pt idx="6">
                  <c:v>353</c:v>
                </c:pt>
                <c:pt idx="7">
                  <c:v>375</c:v>
                </c:pt>
                <c:pt idx="8">
                  <c:v>400</c:v>
                </c:pt>
                <c:pt idx="9">
                  <c:v>428</c:v>
                </c:pt>
                <c:pt idx="10">
                  <c:v>444</c:v>
                </c:pt>
              </c:numCache>
            </c:numRef>
          </c:val>
          <c:smooth val="0"/>
          <c:extLst>
            <c:ext xmlns:c16="http://schemas.microsoft.com/office/drawing/2014/chart" uri="{C3380CC4-5D6E-409C-BE32-E72D297353CC}">
              <c16:uniqueId val="{00000000-5834-4664-8453-CCC6267234F1}"/>
            </c:ext>
          </c:extLst>
        </c:ser>
        <c:ser>
          <c:idx val="2"/>
          <c:order val="1"/>
          <c:tx>
            <c:strRef>
              <c:f>Sheet1!$A$3</c:f>
              <c:strCache>
                <c:ptCount val="1"/>
                <c:pt idx="0">
                  <c:v>Gonorrhea</c:v>
                </c:pt>
              </c:strCache>
            </c:strRef>
          </c:tx>
          <c:spPr>
            <a:ln>
              <a:solidFill>
                <a:schemeClr val="accent5"/>
              </a:solidFill>
            </a:ln>
          </c:spPr>
          <c:marker>
            <c:spPr>
              <a:solidFill>
                <a:schemeClr val="accent5"/>
              </a:solidFill>
            </c:spPr>
          </c:marker>
          <c:cat>
            <c:numRef>
              <c:f>Sheet1!$E$1:$AA$1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Sheet1!$E$3:$AA$3</c:f>
              <c:numCache>
                <c:formatCode>General</c:formatCode>
                <c:ptCount val="11"/>
                <c:pt idx="0">
                  <c:v>67</c:v>
                </c:pt>
                <c:pt idx="1">
                  <c:v>58</c:v>
                </c:pt>
                <c:pt idx="2">
                  <c:v>44</c:v>
                </c:pt>
                <c:pt idx="3">
                  <c:v>41</c:v>
                </c:pt>
                <c:pt idx="4">
                  <c:v>43</c:v>
                </c:pt>
                <c:pt idx="5">
                  <c:v>58</c:v>
                </c:pt>
                <c:pt idx="6">
                  <c:v>73</c:v>
                </c:pt>
                <c:pt idx="7">
                  <c:v>77</c:v>
                </c:pt>
                <c:pt idx="8">
                  <c:v>77</c:v>
                </c:pt>
                <c:pt idx="9">
                  <c:v>96</c:v>
                </c:pt>
                <c:pt idx="10">
                  <c:v>123</c:v>
                </c:pt>
              </c:numCache>
            </c:numRef>
          </c:val>
          <c:smooth val="0"/>
          <c:extLst>
            <c:ext xmlns:c16="http://schemas.microsoft.com/office/drawing/2014/chart" uri="{C3380CC4-5D6E-409C-BE32-E72D297353CC}">
              <c16:uniqueId val="{00000001-5834-4664-8453-CCC6267234F1}"/>
            </c:ext>
          </c:extLst>
        </c:ser>
        <c:dLbls>
          <c:showLegendKey val="0"/>
          <c:showVal val="0"/>
          <c:showCatName val="0"/>
          <c:showSerName val="0"/>
          <c:showPercent val="0"/>
          <c:showBubbleSize val="0"/>
        </c:dLbls>
        <c:marker val="1"/>
        <c:smooth val="0"/>
        <c:axId val="249587256"/>
        <c:axId val="249588432"/>
      </c:lineChart>
      <c:lineChart>
        <c:grouping val="standard"/>
        <c:varyColors val="0"/>
        <c:ser>
          <c:idx val="5"/>
          <c:order val="2"/>
          <c:tx>
            <c:strRef>
              <c:f>Sheet1!$A$4</c:f>
              <c:strCache>
                <c:ptCount val="1"/>
                <c:pt idx="0">
                  <c:v>P&amp;S* Syphilis</c:v>
                </c:pt>
              </c:strCache>
            </c:strRef>
          </c:tx>
          <c:spPr>
            <a:ln>
              <a:solidFill>
                <a:schemeClr val="accent2"/>
              </a:solidFill>
              <a:prstDash val="dash"/>
            </a:ln>
          </c:spPr>
          <c:marker>
            <c:spPr>
              <a:solidFill>
                <a:schemeClr val="accent2"/>
              </a:solidFill>
            </c:spPr>
          </c:marker>
          <c:cat>
            <c:numRef>
              <c:f>Sheet1!$E$1:$AA$1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Sheet1!$E$4:$AA$4</c:f>
              <c:numCache>
                <c:formatCode>General</c:formatCode>
                <c:ptCount val="11"/>
                <c:pt idx="0">
                  <c:v>1.1000000000000001</c:v>
                </c:pt>
                <c:pt idx="1">
                  <c:v>2.2000000000000002</c:v>
                </c:pt>
                <c:pt idx="2">
                  <c:v>1.3</c:v>
                </c:pt>
                <c:pt idx="3">
                  <c:v>2.8</c:v>
                </c:pt>
                <c:pt idx="4">
                  <c:v>2.6</c:v>
                </c:pt>
                <c:pt idx="5">
                  <c:v>2.2000000000000002</c:v>
                </c:pt>
                <c:pt idx="6">
                  <c:v>3.6</c:v>
                </c:pt>
                <c:pt idx="7">
                  <c:v>4.8</c:v>
                </c:pt>
                <c:pt idx="8">
                  <c:v>4.5999999999999996</c:v>
                </c:pt>
                <c:pt idx="9">
                  <c:v>5.8</c:v>
                </c:pt>
                <c:pt idx="10">
                  <c:v>5.5</c:v>
                </c:pt>
              </c:numCache>
            </c:numRef>
          </c:val>
          <c:smooth val="0"/>
          <c:extLst>
            <c:ext xmlns:c16="http://schemas.microsoft.com/office/drawing/2014/chart" uri="{C3380CC4-5D6E-409C-BE32-E72D297353CC}">
              <c16:uniqueId val="{00000002-5834-4664-8453-CCC6267234F1}"/>
            </c:ext>
          </c:extLst>
        </c:ser>
        <c:dLbls>
          <c:showLegendKey val="0"/>
          <c:showVal val="0"/>
          <c:showCatName val="0"/>
          <c:showSerName val="0"/>
          <c:showPercent val="0"/>
          <c:showBubbleSize val="0"/>
        </c:dLbls>
        <c:marker val="1"/>
        <c:smooth val="0"/>
        <c:axId val="251624064"/>
        <c:axId val="251622888"/>
      </c:lineChart>
      <c:catAx>
        <c:axId val="249587256"/>
        <c:scaling>
          <c:orientation val="minMax"/>
        </c:scaling>
        <c:delete val="0"/>
        <c:axPos val="b"/>
        <c:title>
          <c:tx>
            <c:rich>
              <a:bodyPr/>
              <a:lstStyle/>
              <a:p>
                <a:pPr>
                  <a:defRPr/>
                </a:pPr>
                <a:r>
                  <a:rPr lang="en-US" dirty="0"/>
                  <a:t>Year</a:t>
                </a:r>
              </a:p>
            </c:rich>
          </c:tx>
          <c:layout>
            <c:manualLayout>
              <c:xMode val="edge"/>
              <c:yMode val="edge"/>
              <c:x val="0.45467048955837042"/>
              <c:y val="0.92999696092839779"/>
            </c:manualLayout>
          </c:layout>
          <c:overlay val="0"/>
        </c:title>
        <c:numFmt formatCode="General" sourceLinked="1"/>
        <c:majorTickMark val="cross"/>
        <c:minorTickMark val="none"/>
        <c:tickLblPos val="nextTo"/>
        <c:txPr>
          <a:bodyPr rot="0" vert="horz"/>
          <a:lstStyle/>
          <a:p>
            <a:pPr>
              <a:defRPr/>
            </a:pPr>
            <a:endParaRPr lang="en-US"/>
          </a:p>
        </c:txPr>
        <c:crossAx val="249588432"/>
        <c:crosses val="autoZero"/>
        <c:auto val="0"/>
        <c:lblAlgn val="ctr"/>
        <c:lblOffset val="100"/>
        <c:tickLblSkip val="1"/>
        <c:tickMarkSkip val="1"/>
        <c:noMultiLvlLbl val="0"/>
      </c:catAx>
      <c:valAx>
        <c:axId val="249588432"/>
        <c:scaling>
          <c:orientation val="minMax"/>
        </c:scaling>
        <c:delete val="0"/>
        <c:axPos val="l"/>
        <c:title>
          <c:tx>
            <c:rich>
              <a:bodyPr/>
              <a:lstStyle/>
              <a:p>
                <a:pPr>
                  <a:defRPr/>
                </a:pPr>
                <a:r>
                  <a:rPr lang="en-US"/>
                  <a:t>Rate of Chlamydia and Gonorrhea</a:t>
                </a:r>
              </a:p>
            </c:rich>
          </c:tx>
          <c:layout>
            <c:manualLayout>
              <c:xMode val="edge"/>
              <c:yMode val="edge"/>
              <c:x val="2.361111111111111E-2"/>
              <c:y val="0.20490337709733211"/>
            </c:manualLayout>
          </c:layout>
          <c:overlay val="0"/>
        </c:title>
        <c:numFmt formatCode="General" sourceLinked="1"/>
        <c:majorTickMark val="cross"/>
        <c:minorTickMark val="none"/>
        <c:tickLblPos val="nextTo"/>
        <c:txPr>
          <a:bodyPr rot="0" vert="horz"/>
          <a:lstStyle/>
          <a:p>
            <a:pPr>
              <a:defRPr/>
            </a:pPr>
            <a:endParaRPr lang="en-US"/>
          </a:p>
        </c:txPr>
        <c:crossAx val="249587256"/>
        <c:crosses val="autoZero"/>
        <c:crossBetween val="between"/>
      </c:valAx>
      <c:catAx>
        <c:axId val="251624064"/>
        <c:scaling>
          <c:orientation val="minMax"/>
        </c:scaling>
        <c:delete val="1"/>
        <c:axPos val="b"/>
        <c:numFmt formatCode="General" sourceLinked="1"/>
        <c:majorTickMark val="out"/>
        <c:minorTickMark val="none"/>
        <c:tickLblPos val="nextTo"/>
        <c:crossAx val="251622888"/>
        <c:crosses val="autoZero"/>
        <c:auto val="0"/>
        <c:lblAlgn val="ctr"/>
        <c:lblOffset val="100"/>
        <c:noMultiLvlLbl val="0"/>
      </c:catAx>
      <c:valAx>
        <c:axId val="251622888"/>
        <c:scaling>
          <c:orientation val="minMax"/>
          <c:max val="10"/>
          <c:min val="0"/>
        </c:scaling>
        <c:delete val="0"/>
        <c:axPos val="r"/>
        <c:title>
          <c:tx>
            <c:rich>
              <a:bodyPr rot="5400000" vert="horz"/>
              <a:lstStyle/>
              <a:p>
                <a:pPr>
                  <a:defRPr/>
                </a:pPr>
                <a:r>
                  <a:rPr lang="en-US"/>
                  <a:t>Rate of P&amp;S Syphilis</a:t>
                </a:r>
              </a:p>
            </c:rich>
          </c:tx>
          <c:layout>
            <c:manualLayout>
              <c:xMode val="edge"/>
              <c:yMode val="edge"/>
              <c:x val="0.94359667541557302"/>
              <c:y val="0.31205651560802666"/>
            </c:manualLayout>
          </c:layout>
          <c:overlay val="0"/>
        </c:title>
        <c:numFmt formatCode="General" sourceLinked="1"/>
        <c:majorTickMark val="out"/>
        <c:minorTickMark val="none"/>
        <c:tickLblPos val="nextTo"/>
        <c:txPr>
          <a:bodyPr rot="0" vert="horz"/>
          <a:lstStyle/>
          <a:p>
            <a:pPr>
              <a:defRPr/>
            </a:pPr>
            <a:endParaRPr lang="en-US"/>
          </a:p>
        </c:txPr>
        <c:crossAx val="251624064"/>
        <c:crosses val="max"/>
        <c:crossBetween val="between"/>
        <c:majorUnit val="1"/>
        <c:minorUnit val="0.5"/>
      </c:valAx>
      <c:spPr>
        <a:ln>
          <a:prstDash val="sysDot"/>
        </a:ln>
      </c:spPr>
    </c:plotArea>
    <c:legend>
      <c:legendPos val="t"/>
      <c:layout>
        <c:manualLayout>
          <c:xMode val="edge"/>
          <c:yMode val="edge"/>
          <c:x val="5.7116907261592298E-2"/>
          <c:y val="5.8072324924638135E-3"/>
          <c:w val="0.89558955895589576"/>
          <c:h val="0.1056439942112879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93339500462536"/>
          <c:y val="5.692307692307693E-2"/>
          <c:w val="0.86493987049028687"/>
          <c:h val="0.74615384615384617"/>
        </c:manualLayout>
      </c:layout>
      <c:lineChart>
        <c:grouping val="standard"/>
        <c:varyColors val="0"/>
        <c:ser>
          <c:idx val="0"/>
          <c:order val="0"/>
          <c:tx>
            <c:strRef>
              <c:f>Sheet1!$A$2</c:f>
              <c:strCache>
                <c:ptCount val="1"/>
                <c:pt idx="0">
                  <c:v>15-19</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Sheet1!$D$2:$Z$2</c:f>
              <c:numCache>
                <c:formatCode>General</c:formatCode>
                <c:ptCount val="11"/>
                <c:pt idx="0">
                  <c:v>228</c:v>
                </c:pt>
                <c:pt idx="1">
                  <c:v>214</c:v>
                </c:pt>
                <c:pt idx="2">
                  <c:v>165</c:v>
                </c:pt>
                <c:pt idx="3">
                  <c:v>169</c:v>
                </c:pt>
                <c:pt idx="4">
                  <c:v>159</c:v>
                </c:pt>
                <c:pt idx="5">
                  <c:v>213</c:v>
                </c:pt>
                <c:pt idx="6">
                  <c:v>267</c:v>
                </c:pt>
                <c:pt idx="7">
                  <c:v>218</c:v>
                </c:pt>
                <c:pt idx="8">
                  <c:v>174</c:v>
                </c:pt>
                <c:pt idx="9">
                  <c:v>244</c:v>
                </c:pt>
                <c:pt idx="10">
                  <c:v>317</c:v>
                </c:pt>
              </c:numCache>
            </c:numRef>
          </c:val>
          <c:smooth val="0"/>
          <c:extLst>
            <c:ext xmlns:c16="http://schemas.microsoft.com/office/drawing/2014/chart" uri="{C3380CC4-5D6E-409C-BE32-E72D297353CC}">
              <c16:uniqueId val="{00000000-63BD-40CA-A3A9-0AD39BDB4B0A}"/>
            </c:ext>
          </c:extLst>
        </c:ser>
        <c:ser>
          <c:idx val="1"/>
          <c:order val="1"/>
          <c:tx>
            <c:strRef>
              <c:f>Sheet1!$A$3</c:f>
              <c:strCache>
                <c:ptCount val="1"/>
                <c:pt idx="0">
                  <c:v>20-24</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Sheet1!$D$3:$Z$3</c:f>
              <c:numCache>
                <c:formatCode>General</c:formatCode>
                <c:ptCount val="11"/>
                <c:pt idx="0">
                  <c:v>297</c:v>
                </c:pt>
                <c:pt idx="1">
                  <c:v>275</c:v>
                </c:pt>
                <c:pt idx="2">
                  <c:v>216</c:v>
                </c:pt>
                <c:pt idx="3">
                  <c:v>217</c:v>
                </c:pt>
                <c:pt idx="4">
                  <c:v>227</c:v>
                </c:pt>
                <c:pt idx="5">
                  <c:v>290</c:v>
                </c:pt>
                <c:pt idx="6">
                  <c:v>360</c:v>
                </c:pt>
                <c:pt idx="7">
                  <c:v>362</c:v>
                </c:pt>
                <c:pt idx="8">
                  <c:v>352</c:v>
                </c:pt>
                <c:pt idx="9">
                  <c:v>416</c:v>
                </c:pt>
                <c:pt idx="10">
                  <c:v>491</c:v>
                </c:pt>
              </c:numCache>
            </c:numRef>
          </c:val>
          <c:smooth val="0"/>
          <c:extLst>
            <c:ext xmlns:c16="http://schemas.microsoft.com/office/drawing/2014/chart" uri="{C3380CC4-5D6E-409C-BE32-E72D297353CC}">
              <c16:uniqueId val="{00000001-63BD-40CA-A3A9-0AD39BDB4B0A}"/>
            </c:ext>
          </c:extLst>
        </c:ser>
        <c:ser>
          <c:idx val="2"/>
          <c:order val="2"/>
          <c:tx>
            <c:strRef>
              <c:f>Sheet1!$A$4</c:f>
              <c:strCache>
                <c:ptCount val="1"/>
                <c:pt idx="0">
                  <c:v>25-29</c:v>
                </c:pt>
              </c:strCache>
            </c:strRef>
          </c:tx>
          <c:spPr>
            <a:ln w="19050" cap="rnd" cmpd="sng" algn="ctr">
              <a:solidFill>
                <a:schemeClr val="accent5"/>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Sheet1!$D$4:$Z$4</c:f>
              <c:numCache>
                <c:formatCode>General</c:formatCode>
                <c:ptCount val="11"/>
                <c:pt idx="0">
                  <c:v>186</c:v>
                </c:pt>
                <c:pt idx="1">
                  <c:v>146</c:v>
                </c:pt>
                <c:pt idx="2">
                  <c:v>117</c:v>
                </c:pt>
                <c:pt idx="3">
                  <c:v>95</c:v>
                </c:pt>
                <c:pt idx="4">
                  <c:v>105</c:v>
                </c:pt>
                <c:pt idx="5">
                  <c:v>142</c:v>
                </c:pt>
                <c:pt idx="6">
                  <c:v>177</c:v>
                </c:pt>
                <c:pt idx="7">
                  <c:v>218</c:v>
                </c:pt>
                <c:pt idx="8">
                  <c:v>238</c:v>
                </c:pt>
                <c:pt idx="9">
                  <c:v>302</c:v>
                </c:pt>
                <c:pt idx="10">
                  <c:v>363</c:v>
                </c:pt>
              </c:numCache>
            </c:numRef>
          </c:val>
          <c:smooth val="0"/>
          <c:extLst>
            <c:ext xmlns:c16="http://schemas.microsoft.com/office/drawing/2014/chart" uri="{C3380CC4-5D6E-409C-BE32-E72D297353CC}">
              <c16:uniqueId val="{00000002-63BD-40CA-A3A9-0AD39BDB4B0A}"/>
            </c:ext>
          </c:extLst>
        </c:ser>
        <c:ser>
          <c:idx val="3"/>
          <c:order val="3"/>
          <c:tx>
            <c:strRef>
              <c:f>Sheet1!$A$5</c:f>
              <c:strCache>
                <c:ptCount val="1"/>
                <c:pt idx="0">
                  <c:v>30-39</c:v>
                </c:pt>
              </c:strCache>
            </c:strRef>
          </c:tx>
          <c:spPr>
            <a:ln w="19050" cap="rnd" cmpd="sng" algn="ctr">
              <a:solidFill>
                <a:schemeClr val="accent4">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Sheet1!$D$5:$Z$5</c:f>
              <c:numCache>
                <c:formatCode>General</c:formatCode>
                <c:ptCount val="11"/>
                <c:pt idx="0">
                  <c:v>83</c:v>
                </c:pt>
                <c:pt idx="1">
                  <c:v>69</c:v>
                </c:pt>
                <c:pt idx="2">
                  <c:v>50</c:v>
                </c:pt>
                <c:pt idx="3">
                  <c:v>38</c:v>
                </c:pt>
                <c:pt idx="4">
                  <c:v>45</c:v>
                </c:pt>
                <c:pt idx="5">
                  <c:v>65</c:v>
                </c:pt>
                <c:pt idx="6">
                  <c:v>86</c:v>
                </c:pt>
                <c:pt idx="7">
                  <c:v>103</c:v>
                </c:pt>
                <c:pt idx="8">
                  <c:v>123</c:v>
                </c:pt>
                <c:pt idx="9">
                  <c:v>149</c:v>
                </c:pt>
                <c:pt idx="10">
                  <c:v>217</c:v>
                </c:pt>
              </c:numCache>
            </c:numRef>
          </c:val>
          <c:smooth val="0"/>
          <c:extLst>
            <c:ext xmlns:c16="http://schemas.microsoft.com/office/drawing/2014/chart" uri="{C3380CC4-5D6E-409C-BE32-E72D297353CC}">
              <c16:uniqueId val="{00000003-63BD-40CA-A3A9-0AD39BDB4B0A}"/>
            </c:ext>
          </c:extLst>
        </c:ser>
        <c:dLbls>
          <c:dLblPos val="ctr"/>
          <c:showLegendKey val="0"/>
          <c:showVal val="1"/>
          <c:showCatName val="0"/>
          <c:showSerName val="0"/>
          <c:showPercent val="0"/>
          <c:showBubbleSize val="0"/>
        </c:dLbls>
        <c:marker val="1"/>
        <c:smooth val="0"/>
        <c:axId val="255383808"/>
        <c:axId val="255382632"/>
      </c:lineChart>
      <c:catAx>
        <c:axId val="255383808"/>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Year</a:t>
                </a:r>
              </a:p>
            </c:rich>
          </c:tx>
          <c:layout>
            <c:manualLayout>
              <c:xMode val="edge"/>
              <c:yMode val="edge"/>
              <c:x val="0.52173913043478271"/>
              <c:y val="0.887692307692307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330" b="0" i="0" u="none" strike="noStrike" kern="1200" baseline="0">
                <a:solidFill>
                  <a:schemeClr val="tx1"/>
                </a:solidFill>
                <a:latin typeface="+mn-lt"/>
                <a:ea typeface="+mn-ea"/>
                <a:cs typeface="+mn-cs"/>
              </a:defRPr>
            </a:pPr>
            <a:endParaRPr lang="en-US"/>
          </a:p>
        </c:txPr>
        <c:crossAx val="255382632"/>
        <c:crossesAt val="0"/>
        <c:auto val="1"/>
        <c:lblAlgn val="ctr"/>
        <c:lblOffset val="100"/>
        <c:tickLblSkip val="1"/>
        <c:tickMarkSkip val="1"/>
        <c:noMultiLvlLbl val="0"/>
      </c:catAx>
      <c:valAx>
        <c:axId val="255382632"/>
        <c:scaling>
          <c:orientation val="minMax"/>
        </c:scaling>
        <c:delete val="1"/>
        <c:axPos val="l"/>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Rate per 100,000 persons  </a:t>
                </a:r>
              </a:p>
            </c:rich>
          </c:tx>
          <c:layout>
            <c:manualLayout>
              <c:xMode val="edge"/>
              <c:yMode val="edge"/>
              <c:x val="6.0238747663391386E-2"/>
              <c:y val="0.31641025641025644"/>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crossAx val="255383808"/>
        <c:crosses val="autoZero"/>
        <c:crossBetween val="between"/>
      </c:valAx>
      <c:spPr>
        <a:noFill/>
        <a:ln>
          <a:noFill/>
        </a:ln>
        <a:effectLst/>
      </c:spPr>
    </c:plotArea>
    <c:legend>
      <c:legendPos val="b"/>
      <c:layout>
        <c:manualLayout>
          <c:xMode val="edge"/>
          <c:yMode val="edge"/>
          <c:x val="0.33159527520905402"/>
          <c:y val="0.10906682818493849"/>
          <c:w val="0.36619420453964385"/>
          <c:h val="5.247163335352311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2264631043257"/>
          <c:y val="5.7915057915057924E-2"/>
          <c:w val="0.87404580152671763"/>
          <c:h val="0.74517374517374535"/>
        </c:manualLayout>
      </c:layout>
      <c:barChart>
        <c:barDir val="col"/>
        <c:grouping val="clustered"/>
        <c:varyColors val="0"/>
        <c:ser>
          <c:idx val="0"/>
          <c:order val="0"/>
          <c:tx>
            <c:strRef>
              <c:f>Sheet1!$A$2</c:f>
              <c:strCache>
                <c:ptCount val="1"/>
                <c:pt idx="0">
                  <c:v>Males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10-14</c:v>
                </c:pt>
                <c:pt idx="1">
                  <c:v>15-19</c:v>
                </c:pt>
                <c:pt idx="2">
                  <c:v>20-24</c:v>
                </c:pt>
                <c:pt idx="3">
                  <c:v>25-29</c:v>
                </c:pt>
                <c:pt idx="4">
                  <c:v>30-39</c:v>
                </c:pt>
                <c:pt idx="5">
                  <c:v>40-44</c:v>
                </c:pt>
                <c:pt idx="6">
                  <c:v>45-49</c:v>
                </c:pt>
                <c:pt idx="7">
                  <c:v>50+</c:v>
                </c:pt>
              </c:strCache>
            </c:strRef>
          </c:cat>
          <c:val>
            <c:numRef>
              <c:f>Sheet1!$B$2:$I$2</c:f>
              <c:numCache>
                <c:formatCode>General</c:formatCode>
                <c:ptCount val="8"/>
                <c:pt idx="0">
                  <c:v>2</c:v>
                </c:pt>
                <c:pt idx="1">
                  <c:v>181</c:v>
                </c:pt>
                <c:pt idx="2">
                  <c:v>500</c:v>
                </c:pt>
                <c:pt idx="3">
                  <c:v>409</c:v>
                </c:pt>
                <c:pt idx="4">
                  <c:v>276</c:v>
                </c:pt>
                <c:pt idx="5">
                  <c:v>105</c:v>
                </c:pt>
                <c:pt idx="6">
                  <c:v>81</c:v>
                </c:pt>
                <c:pt idx="7">
                  <c:v>32</c:v>
                </c:pt>
              </c:numCache>
            </c:numRef>
          </c:val>
          <c:extLst>
            <c:ext xmlns:c16="http://schemas.microsoft.com/office/drawing/2014/chart" uri="{C3380CC4-5D6E-409C-BE32-E72D297353CC}">
              <c16:uniqueId val="{00000000-1307-4049-B843-40FB0B1C3CD8}"/>
            </c:ext>
          </c:extLst>
        </c:ser>
        <c:ser>
          <c:idx val="1"/>
          <c:order val="1"/>
          <c:tx>
            <c:strRef>
              <c:f>Sheet1!$A$3</c:f>
              <c:strCache>
                <c:ptCount val="1"/>
                <c:pt idx="0">
                  <c:v>Females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10-14</c:v>
                </c:pt>
                <c:pt idx="1">
                  <c:v>15-19</c:v>
                </c:pt>
                <c:pt idx="2">
                  <c:v>20-24</c:v>
                </c:pt>
                <c:pt idx="3">
                  <c:v>25-29</c:v>
                </c:pt>
                <c:pt idx="4">
                  <c:v>30-39</c:v>
                </c:pt>
                <c:pt idx="5">
                  <c:v>40-44</c:v>
                </c:pt>
                <c:pt idx="6">
                  <c:v>45-49</c:v>
                </c:pt>
                <c:pt idx="7">
                  <c:v>50+</c:v>
                </c:pt>
              </c:strCache>
            </c:strRef>
          </c:cat>
          <c:val>
            <c:numRef>
              <c:f>Sheet1!$B$3:$I$3</c:f>
              <c:numCache>
                <c:formatCode>General</c:formatCode>
                <c:ptCount val="8"/>
                <c:pt idx="0">
                  <c:v>16</c:v>
                </c:pt>
                <c:pt idx="1">
                  <c:v>459</c:v>
                </c:pt>
                <c:pt idx="2">
                  <c:v>478</c:v>
                </c:pt>
                <c:pt idx="3">
                  <c:v>314</c:v>
                </c:pt>
                <c:pt idx="4">
                  <c:v>155</c:v>
                </c:pt>
                <c:pt idx="5">
                  <c:v>48</c:v>
                </c:pt>
                <c:pt idx="6">
                  <c:v>17</c:v>
                </c:pt>
                <c:pt idx="7">
                  <c:v>4</c:v>
                </c:pt>
              </c:numCache>
            </c:numRef>
          </c:val>
          <c:extLst>
            <c:ext xmlns:c16="http://schemas.microsoft.com/office/drawing/2014/chart" uri="{C3380CC4-5D6E-409C-BE32-E72D297353CC}">
              <c16:uniqueId val="{00000001-1307-4049-B843-40FB0B1C3CD8}"/>
            </c:ext>
          </c:extLst>
        </c:ser>
        <c:dLbls>
          <c:dLblPos val="outEnd"/>
          <c:showLegendKey val="0"/>
          <c:showVal val="1"/>
          <c:showCatName val="0"/>
          <c:showSerName val="0"/>
          <c:showPercent val="0"/>
          <c:showBubbleSize val="0"/>
        </c:dLbls>
        <c:gapWidth val="219"/>
        <c:overlap val="-27"/>
        <c:axId val="255384592"/>
        <c:axId val="249587648"/>
      </c:barChart>
      <c:catAx>
        <c:axId val="25538459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solidFill>
                      <a:schemeClr val="tx1"/>
                    </a:solidFill>
                  </a:rPr>
                  <a:t>Age in Years</a:t>
                </a:r>
              </a:p>
            </c:rich>
          </c:tx>
          <c:layout>
            <c:manualLayout>
              <c:xMode val="edge"/>
              <c:yMode val="edge"/>
              <c:x val="0.43793166479190099"/>
              <c:y val="0.8911566896238460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249587648"/>
        <c:crosses val="autoZero"/>
        <c:auto val="1"/>
        <c:lblAlgn val="ctr"/>
        <c:lblOffset val="100"/>
        <c:tickLblSkip val="1"/>
        <c:tickMarkSkip val="1"/>
        <c:noMultiLvlLbl val="0"/>
      </c:catAx>
      <c:valAx>
        <c:axId val="249587648"/>
        <c:scaling>
          <c:orientation val="minMax"/>
        </c:scaling>
        <c:delete val="0"/>
        <c:axPos val="l"/>
        <c:majorGridlines>
          <c:spPr>
            <a:ln w="9525" cap="flat" cmpd="sng" algn="ctr">
              <a:solidFill>
                <a:schemeClr val="tx1">
                  <a:lumMod val="10000"/>
                  <a:lumOff val="90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solidFill>
                      <a:schemeClr val="tx1"/>
                    </a:solidFill>
                  </a:rPr>
                  <a:t>Rate per 100,000 persons</a:t>
                </a:r>
              </a:p>
            </c:rich>
          </c:tx>
          <c:layout>
            <c:manualLayout>
              <c:xMode val="edge"/>
              <c:yMode val="edge"/>
              <c:x val="2.9955005624296961E-2"/>
              <c:y val="0.2282592656263414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55384592"/>
        <c:crosses val="autoZero"/>
        <c:crossBetween val="between"/>
      </c:valAx>
      <c:spPr>
        <a:noFill/>
        <a:ln>
          <a:noFill/>
        </a:ln>
        <a:effectLst/>
      </c:spPr>
    </c:plotArea>
    <c:legend>
      <c:legendPos val="b"/>
      <c:layout>
        <c:manualLayout>
          <c:xMode val="edge"/>
          <c:yMode val="edge"/>
          <c:x val="0.41276071763531297"/>
          <c:y val="0.94653221199077253"/>
          <c:w val="0.12617510405366272"/>
          <c:h val="5.34677880092274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349907104308591E-2"/>
          <c:y val="6.3582708253844461E-2"/>
          <c:w val="0.89585596744227181"/>
          <c:h val="0.76248108925869895"/>
        </c:manualLayout>
      </c:layout>
      <c:lineChart>
        <c:grouping val="standard"/>
        <c:varyColors val="0"/>
        <c:ser>
          <c:idx val="0"/>
          <c:order val="0"/>
          <c:tx>
            <c:strRef>
              <c:f>Sheet1!$A$2</c:f>
              <c:strCache>
                <c:ptCount val="1"/>
                <c:pt idx="0">
                  <c:v>White, Non-Hispanic</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Sheet1!$D$2:$Z$2</c:f>
              <c:numCache>
                <c:formatCode>General</c:formatCode>
                <c:ptCount val="11"/>
                <c:pt idx="0">
                  <c:v>22</c:v>
                </c:pt>
                <c:pt idx="1">
                  <c:v>19</c:v>
                </c:pt>
                <c:pt idx="2">
                  <c:v>15</c:v>
                </c:pt>
                <c:pt idx="3">
                  <c:v>15</c:v>
                </c:pt>
                <c:pt idx="4">
                  <c:v>16</c:v>
                </c:pt>
                <c:pt idx="5">
                  <c:v>19</c:v>
                </c:pt>
                <c:pt idx="6">
                  <c:v>23</c:v>
                </c:pt>
                <c:pt idx="7">
                  <c:v>31</c:v>
                </c:pt>
                <c:pt idx="8">
                  <c:v>33</c:v>
                </c:pt>
                <c:pt idx="9">
                  <c:v>37</c:v>
                </c:pt>
                <c:pt idx="10">
                  <c:v>44</c:v>
                </c:pt>
              </c:numCache>
            </c:numRef>
          </c:val>
          <c:smooth val="0"/>
          <c:extLst>
            <c:ext xmlns:c16="http://schemas.microsoft.com/office/drawing/2014/chart" uri="{C3380CC4-5D6E-409C-BE32-E72D297353CC}">
              <c16:uniqueId val="{00000000-CAC6-4F78-8AD3-6A15AF9979E9}"/>
            </c:ext>
          </c:extLst>
        </c:ser>
        <c:ser>
          <c:idx val="1"/>
          <c:order val="1"/>
          <c:tx>
            <c:strRef>
              <c:f>Sheet1!$A$3</c:f>
              <c:strCache>
                <c:ptCount val="1"/>
                <c:pt idx="0">
                  <c:v>Black, Non-Hispanic</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Sheet1!$D$3:$Z$3</c:f>
              <c:numCache>
                <c:formatCode>General</c:formatCode>
                <c:ptCount val="11"/>
                <c:pt idx="0">
                  <c:v>690</c:v>
                </c:pt>
                <c:pt idx="1">
                  <c:v>591</c:v>
                </c:pt>
                <c:pt idx="2">
                  <c:v>406</c:v>
                </c:pt>
                <c:pt idx="3">
                  <c:v>376</c:v>
                </c:pt>
                <c:pt idx="4">
                  <c:v>410</c:v>
                </c:pt>
                <c:pt idx="5">
                  <c:v>488</c:v>
                </c:pt>
                <c:pt idx="6">
                  <c:v>611</c:v>
                </c:pt>
                <c:pt idx="7">
                  <c:v>543</c:v>
                </c:pt>
                <c:pt idx="8">
                  <c:v>518</c:v>
                </c:pt>
                <c:pt idx="9">
                  <c:v>657</c:v>
                </c:pt>
                <c:pt idx="10">
                  <c:v>875</c:v>
                </c:pt>
              </c:numCache>
            </c:numRef>
          </c:val>
          <c:smooth val="0"/>
          <c:extLst>
            <c:ext xmlns:c16="http://schemas.microsoft.com/office/drawing/2014/chart" uri="{C3380CC4-5D6E-409C-BE32-E72D297353CC}">
              <c16:uniqueId val="{00000001-CAC6-4F78-8AD3-6A15AF9979E9}"/>
            </c:ext>
          </c:extLst>
        </c:ser>
        <c:ser>
          <c:idx val="2"/>
          <c:order val="2"/>
          <c:tx>
            <c:strRef>
              <c:f>Sheet1!$A$4</c:f>
              <c:strCache>
                <c:ptCount val="1"/>
                <c:pt idx="0">
                  <c:v>American Indian</c:v>
                </c:pt>
              </c:strCache>
            </c:strRef>
          </c:tx>
          <c:spPr>
            <a:ln w="19050" cap="rnd" cmpd="sng" algn="ctr">
              <a:solidFill>
                <a:schemeClr val="accent4"/>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Sheet1!$D$4:$Z$4</c:f>
              <c:numCache>
                <c:formatCode>General</c:formatCode>
                <c:ptCount val="11"/>
                <c:pt idx="0">
                  <c:v>132</c:v>
                </c:pt>
                <c:pt idx="1">
                  <c:v>102</c:v>
                </c:pt>
                <c:pt idx="2">
                  <c:v>98</c:v>
                </c:pt>
                <c:pt idx="3">
                  <c:v>70</c:v>
                </c:pt>
                <c:pt idx="4">
                  <c:v>94</c:v>
                </c:pt>
                <c:pt idx="5">
                  <c:v>152</c:v>
                </c:pt>
                <c:pt idx="6">
                  <c:v>165</c:v>
                </c:pt>
                <c:pt idx="7">
                  <c:v>217</c:v>
                </c:pt>
                <c:pt idx="8">
                  <c:v>218</c:v>
                </c:pt>
                <c:pt idx="9">
                  <c:v>321</c:v>
                </c:pt>
                <c:pt idx="10">
                  <c:v>563</c:v>
                </c:pt>
              </c:numCache>
            </c:numRef>
          </c:val>
          <c:smooth val="0"/>
          <c:extLst>
            <c:ext xmlns:c16="http://schemas.microsoft.com/office/drawing/2014/chart" uri="{C3380CC4-5D6E-409C-BE32-E72D297353CC}">
              <c16:uniqueId val="{00000002-CAC6-4F78-8AD3-6A15AF9979E9}"/>
            </c:ext>
          </c:extLst>
        </c:ser>
        <c:ser>
          <c:idx val="4"/>
          <c:order val="3"/>
          <c:tx>
            <c:strRef>
              <c:f>Sheet1!$A$5</c:f>
              <c:strCache>
                <c:ptCount val="1"/>
                <c:pt idx="0">
                  <c:v>Asian/PI</c:v>
                </c:pt>
              </c:strCache>
            </c:strRef>
          </c:tx>
          <c:spPr>
            <a:ln w="19050" cap="rnd" cmpd="sng" algn="ctr">
              <a:solidFill>
                <a:schemeClr val="accent5">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Sheet1!$D$5:$Z$5</c:f>
              <c:numCache>
                <c:formatCode>General</c:formatCode>
                <c:ptCount val="11"/>
                <c:pt idx="0">
                  <c:v>16</c:v>
                </c:pt>
                <c:pt idx="1">
                  <c:v>24</c:v>
                </c:pt>
                <c:pt idx="2">
                  <c:v>13</c:v>
                </c:pt>
                <c:pt idx="3">
                  <c:v>13</c:v>
                </c:pt>
                <c:pt idx="4">
                  <c:v>15</c:v>
                </c:pt>
                <c:pt idx="5">
                  <c:v>27</c:v>
                </c:pt>
                <c:pt idx="6">
                  <c:v>32</c:v>
                </c:pt>
                <c:pt idx="7">
                  <c:v>39</c:v>
                </c:pt>
                <c:pt idx="8">
                  <c:v>44</c:v>
                </c:pt>
                <c:pt idx="9">
                  <c:v>63</c:v>
                </c:pt>
                <c:pt idx="10">
                  <c:v>90</c:v>
                </c:pt>
              </c:numCache>
            </c:numRef>
          </c:val>
          <c:smooth val="0"/>
          <c:extLst>
            <c:ext xmlns:c16="http://schemas.microsoft.com/office/drawing/2014/chart" uri="{C3380CC4-5D6E-409C-BE32-E72D297353CC}">
              <c16:uniqueId val="{00000003-CAC6-4F78-8AD3-6A15AF9979E9}"/>
            </c:ext>
          </c:extLst>
        </c:ser>
        <c:ser>
          <c:idx val="5"/>
          <c:order val="4"/>
          <c:tx>
            <c:strRef>
              <c:f>Sheet1!$A$6</c:f>
              <c:strCache>
                <c:ptCount val="1"/>
                <c:pt idx="0">
                  <c:v>Hispanic*</c:v>
                </c:pt>
              </c:strCache>
            </c:strRef>
          </c:tx>
          <c:spPr>
            <a:ln w="19050" cap="rnd" cmpd="sng" algn="ctr">
              <a:solidFill>
                <a:schemeClr val="accent6">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Sheet1!$D$6:$Z$6</c:f>
              <c:numCache>
                <c:formatCode>General</c:formatCode>
                <c:ptCount val="11"/>
                <c:pt idx="0">
                  <c:v>67</c:v>
                </c:pt>
                <c:pt idx="1">
                  <c:v>47</c:v>
                </c:pt>
                <c:pt idx="2">
                  <c:v>34</c:v>
                </c:pt>
                <c:pt idx="3">
                  <c:v>30</c:v>
                </c:pt>
                <c:pt idx="4">
                  <c:v>37</c:v>
                </c:pt>
                <c:pt idx="5">
                  <c:v>35</c:v>
                </c:pt>
                <c:pt idx="6">
                  <c:v>53</c:v>
                </c:pt>
                <c:pt idx="7">
                  <c:v>75</c:v>
                </c:pt>
                <c:pt idx="8">
                  <c:v>81</c:v>
                </c:pt>
                <c:pt idx="9">
                  <c:v>103</c:v>
                </c:pt>
                <c:pt idx="10">
                  <c:v>135</c:v>
                </c:pt>
              </c:numCache>
            </c:numRef>
          </c:val>
          <c:smooth val="0"/>
          <c:extLst>
            <c:ext xmlns:c16="http://schemas.microsoft.com/office/drawing/2014/chart" uri="{C3380CC4-5D6E-409C-BE32-E72D297353CC}">
              <c16:uniqueId val="{00000004-CAC6-4F78-8AD3-6A15AF9979E9}"/>
            </c:ext>
          </c:extLst>
        </c:ser>
        <c:dLbls>
          <c:dLblPos val="ctr"/>
          <c:showLegendKey val="0"/>
          <c:showVal val="1"/>
          <c:showCatName val="0"/>
          <c:showSerName val="0"/>
          <c:showPercent val="0"/>
          <c:showBubbleSize val="0"/>
        </c:dLbls>
        <c:marker val="1"/>
        <c:smooth val="0"/>
        <c:axId val="249585296"/>
        <c:axId val="404496384"/>
      </c:lineChart>
      <c:catAx>
        <c:axId val="249585296"/>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Year</a:t>
                </a:r>
              </a:p>
            </c:rich>
          </c:tx>
          <c:layout>
            <c:manualLayout>
              <c:xMode val="edge"/>
              <c:yMode val="edge"/>
              <c:x val="0.50868725868725873"/>
              <c:y val="0.9001512859304083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330" b="0" i="0" u="none" strike="noStrike" kern="1200" baseline="0">
                <a:solidFill>
                  <a:schemeClr val="tx1"/>
                </a:solidFill>
                <a:latin typeface="+mn-lt"/>
                <a:ea typeface="+mn-ea"/>
                <a:cs typeface="+mn-cs"/>
              </a:defRPr>
            </a:pPr>
            <a:endParaRPr lang="en-US"/>
          </a:p>
        </c:txPr>
        <c:crossAx val="404496384"/>
        <c:crossesAt val="0"/>
        <c:auto val="1"/>
        <c:lblAlgn val="ctr"/>
        <c:lblOffset val="100"/>
        <c:tickLblSkip val="1"/>
        <c:tickMarkSkip val="1"/>
        <c:noMultiLvlLbl val="0"/>
      </c:catAx>
      <c:valAx>
        <c:axId val="404496384"/>
        <c:scaling>
          <c:orientation val="minMax"/>
          <c:max val="1200"/>
          <c:min val="0"/>
        </c:scaling>
        <c:delete val="1"/>
        <c:axPos val="l"/>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Rate per 100,000 persons  </a:t>
                </a:r>
              </a:p>
            </c:rich>
          </c:tx>
          <c:layout>
            <c:manualLayout>
              <c:xMode val="edge"/>
              <c:yMode val="edge"/>
              <c:x val="2.4131274131274135E-2"/>
              <c:y val="0.26323751891074126"/>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crossAx val="249585296"/>
        <c:crosses val="autoZero"/>
        <c:crossBetween val="between"/>
        <c:majorUnit val="200"/>
        <c:minorUnit val="100"/>
      </c:valAx>
      <c:spPr>
        <a:noFill/>
        <a:ln>
          <a:noFill/>
        </a:ln>
        <a:effectLst/>
      </c:spPr>
    </c:plotArea>
    <c:legend>
      <c:legendPos val="b"/>
      <c:layout>
        <c:manualLayout>
          <c:xMode val="edge"/>
          <c:yMode val="edge"/>
          <c:x val="0.12592862514376715"/>
          <c:y val="1.498853064242173E-2"/>
          <c:w val="0.80432252499336454"/>
          <c:h val="5.188953398409883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89961389961391"/>
          <c:y val="5.597579425113465E-2"/>
          <c:w val="0.86196911196911197"/>
          <c:h val="0.76248108925869895"/>
        </c:manualLayout>
      </c:layout>
      <c:lineChart>
        <c:grouping val="standard"/>
        <c:varyColors val="0"/>
        <c:ser>
          <c:idx val="0"/>
          <c:order val="0"/>
          <c:tx>
            <c:strRef>
              <c:f>Sheet1!$A$2</c:f>
              <c:strCache>
                <c:ptCount val="1"/>
                <c:pt idx="0">
                  <c:v>White</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Sheet1!$D$2:$Z$2</c:f>
              <c:numCache>
                <c:formatCode>General</c:formatCode>
                <c:ptCount val="11"/>
                <c:pt idx="0">
                  <c:v>22</c:v>
                </c:pt>
                <c:pt idx="1">
                  <c:v>19</c:v>
                </c:pt>
                <c:pt idx="2">
                  <c:v>15</c:v>
                </c:pt>
                <c:pt idx="3">
                  <c:v>15</c:v>
                </c:pt>
                <c:pt idx="4">
                  <c:v>16</c:v>
                </c:pt>
                <c:pt idx="5">
                  <c:v>19</c:v>
                </c:pt>
                <c:pt idx="6">
                  <c:v>23</c:v>
                </c:pt>
                <c:pt idx="7">
                  <c:v>31</c:v>
                </c:pt>
                <c:pt idx="8">
                  <c:v>33</c:v>
                </c:pt>
                <c:pt idx="9">
                  <c:v>37</c:v>
                </c:pt>
                <c:pt idx="10">
                  <c:v>44</c:v>
                </c:pt>
              </c:numCache>
            </c:numRef>
          </c:val>
          <c:smooth val="0"/>
          <c:extLst>
            <c:ext xmlns:c16="http://schemas.microsoft.com/office/drawing/2014/chart" uri="{C3380CC4-5D6E-409C-BE32-E72D297353CC}">
              <c16:uniqueId val="{00000000-1CDD-4F9B-AACF-AB3E8A57D980}"/>
            </c:ext>
          </c:extLst>
        </c:ser>
        <c:ser>
          <c:idx val="2"/>
          <c:order val="1"/>
          <c:tx>
            <c:strRef>
              <c:f>Sheet1!$A$3</c:f>
              <c:strCache>
                <c:ptCount val="1"/>
                <c:pt idx="0">
                  <c:v>American Indian</c:v>
                </c:pt>
              </c:strCache>
            </c:strRef>
          </c:tx>
          <c:spPr>
            <a:ln w="19050" cap="rnd" cmpd="sng" algn="ctr">
              <a:solidFill>
                <a:schemeClr val="accent4"/>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Sheet1!$D$3:$Z$3</c:f>
              <c:numCache>
                <c:formatCode>General</c:formatCode>
                <c:ptCount val="11"/>
                <c:pt idx="0">
                  <c:v>132</c:v>
                </c:pt>
                <c:pt idx="1">
                  <c:v>102</c:v>
                </c:pt>
                <c:pt idx="2">
                  <c:v>98</c:v>
                </c:pt>
                <c:pt idx="3">
                  <c:v>70</c:v>
                </c:pt>
                <c:pt idx="4">
                  <c:v>94</c:v>
                </c:pt>
                <c:pt idx="5">
                  <c:v>152</c:v>
                </c:pt>
                <c:pt idx="6">
                  <c:v>165</c:v>
                </c:pt>
                <c:pt idx="7">
                  <c:v>217</c:v>
                </c:pt>
                <c:pt idx="8">
                  <c:v>218</c:v>
                </c:pt>
                <c:pt idx="9">
                  <c:v>321</c:v>
                </c:pt>
                <c:pt idx="10">
                  <c:v>563</c:v>
                </c:pt>
              </c:numCache>
            </c:numRef>
          </c:val>
          <c:smooth val="0"/>
          <c:extLst>
            <c:ext xmlns:c16="http://schemas.microsoft.com/office/drawing/2014/chart" uri="{C3380CC4-5D6E-409C-BE32-E72D297353CC}">
              <c16:uniqueId val="{00000001-1CDD-4F9B-AACF-AB3E8A57D980}"/>
            </c:ext>
          </c:extLst>
        </c:ser>
        <c:ser>
          <c:idx val="4"/>
          <c:order val="2"/>
          <c:tx>
            <c:strRef>
              <c:f>Sheet1!$A$4</c:f>
              <c:strCache>
                <c:ptCount val="1"/>
                <c:pt idx="0">
                  <c:v>Asian/PI</c:v>
                </c:pt>
              </c:strCache>
            </c:strRef>
          </c:tx>
          <c:spPr>
            <a:ln w="19050" cap="rnd" cmpd="sng" algn="ctr">
              <a:solidFill>
                <a:schemeClr val="accent5">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Sheet1!$D$4:$Z$4</c:f>
              <c:numCache>
                <c:formatCode>General</c:formatCode>
                <c:ptCount val="11"/>
                <c:pt idx="0">
                  <c:v>16</c:v>
                </c:pt>
                <c:pt idx="1">
                  <c:v>24</c:v>
                </c:pt>
                <c:pt idx="2">
                  <c:v>13</c:v>
                </c:pt>
                <c:pt idx="3">
                  <c:v>13</c:v>
                </c:pt>
                <c:pt idx="4">
                  <c:v>15</c:v>
                </c:pt>
                <c:pt idx="5">
                  <c:v>27</c:v>
                </c:pt>
                <c:pt idx="6">
                  <c:v>32</c:v>
                </c:pt>
                <c:pt idx="7">
                  <c:v>39</c:v>
                </c:pt>
                <c:pt idx="8">
                  <c:v>44</c:v>
                </c:pt>
                <c:pt idx="9">
                  <c:v>63</c:v>
                </c:pt>
                <c:pt idx="10">
                  <c:v>90</c:v>
                </c:pt>
              </c:numCache>
            </c:numRef>
          </c:val>
          <c:smooth val="0"/>
          <c:extLst>
            <c:ext xmlns:c16="http://schemas.microsoft.com/office/drawing/2014/chart" uri="{C3380CC4-5D6E-409C-BE32-E72D297353CC}">
              <c16:uniqueId val="{00000002-1CDD-4F9B-AACF-AB3E8A57D980}"/>
            </c:ext>
          </c:extLst>
        </c:ser>
        <c:ser>
          <c:idx val="5"/>
          <c:order val="3"/>
          <c:tx>
            <c:strRef>
              <c:f>Sheet1!$A$5</c:f>
              <c:strCache>
                <c:ptCount val="1"/>
                <c:pt idx="0">
                  <c:v>Hispanic*</c:v>
                </c:pt>
              </c:strCache>
            </c:strRef>
          </c:tx>
          <c:spPr>
            <a:ln w="19050" cap="rnd" cmpd="sng" algn="ctr">
              <a:solidFill>
                <a:schemeClr val="accent6">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Sheet1!$D$5:$Z$5</c:f>
              <c:numCache>
                <c:formatCode>General</c:formatCode>
                <c:ptCount val="11"/>
                <c:pt idx="0">
                  <c:v>67</c:v>
                </c:pt>
                <c:pt idx="1">
                  <c:v>47</c:v>
                </c:pt>
                <c:pt idx="2">
                  <c:v>34</c:v>
                </c:pt>
                <c:pt idx="3">
                  <c:v>30</c:v>
                </c:pt>
                <c:pt idx="4">
                  <c:v>37</c:v>
                </c:pt>
                <c:pt idx="5">
                  <c:v>35</c:v>
                </c:pt>
                <c:pt idx="6">
                  <c:v>53</c:v>
                </c:pt>
                <c:pt idx="7">
                  <c:v>75</c:v>
                </c:pt>
                <c:pt idx="8">
                  <c:v>81</c:v>
                </c:pt>
                <c:pt idx="9">
                  <c:v>103</c:v>
                </c:pt>
                <c:pt idx="10">
                  <c:v>135</c:v>
                </c:pt>
              </c:numCache>
            </c:numRef>
          </c:val>
          <c:smooth val="0"/>
          <c:extLst>
            <c:ext xmlns:c16="http://schemas.microsoft.com/office/drawing/2014/chart" uri="{C3380CC4-5D6E-409C-BE32-E72D297353CC}">
              <c16:uniqueId val="{00000003-1CDD-4F9B-AACF-AB3E8A57D980}"/>
            </c:ext>
          </c:extLst>
        </c:ser>
        <c:dLbls>
          <c:dLblPos val="ctr"/>
          <c:showLegendKey val="0"/>
          <c:showVal val="1"/>
          <c:showCatName val="0"/>
          <c:showSerName val="0"/>
          <c:showPercent val="0"/>
          <c:showBubbleSize val="0"/>
        </c:dLbls>
        <c:marker val="1"/>
        <c:smooth val="0"/>
        <c:axId val="404497560"/>
        <c:axId val="404497952"/>
      </c:lineChart>
      <c:catAx>
        <c:axId val="404497560"/>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Year</a:t>
                </a:r>
              </a:p>
            </c:rich>
          </c:tx>
          <c:layout>
            <c:manualLayout>
              <c:xMode val="edge"/>
              <c:yMode val="edge"/>
              <c:x val="0.50386100386100396"/>
              <c:y val="0.9001512859304083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330" b="0" i="0" u="none" strike="noStrike" kern="1200" baseline="0">
                <a:solidFill>
                  <a:schemeClr val="tx1"/>
                </a:solidFill>
                <a:latin typeface="+mn-lt"/>
                <a:ea typeface="+mn-ea"/>
                <a:cs typeface="+mn-cs"/>
              </a:defRPr>
            </a:pPr>
            <a:endParaRPr lang="en-US"/>
          </a:p>
        </c:txPr>
        <c:crossAx val="404497952"/>
        <c:crossesAt val="0"/>
        <c:auto val="1"/>
        <c:lblAlgn val="ctr"/>
        <c:lblOffset val="100"/>
        <c:tickLblSkip val="1"/>
        <c:tickMarkSkip val="1"/>
        <c:noMultiLvlLbl val="0"/>
      </c:catAx>
      <c:valAx>
        <c:axId val="404497952"/>
        <c:scaling>
          <c:orientation val="minMax"/>
        </c:scaling>
        <c:delete val="1"/>
        <c:axPos val="l"/>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Rate per 100,000 persons  </a:t>
                </a:r>
              </a:p>
            </c:rich>
          </c:tx>
          <c:layout>
            <c:manualLayout>
              <c:xMode val="edge"/>
              <c:yMode val="edge"/>
              <c:x val="4.2168674698795178E-2"/>
              <c:y val="0.34630862772109433"/>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crossAx val="404497560"/>
        <c:crosses val="autoZero"/>
        <c:crossBetween val="between"/>
      </c:valAx>
      <c:spPr>
        <a:noFill/>
        <a:ln>
          <a:noFill/>
        </a:ln>
        <a:effectLst/>
      </c:spPr>
    </c:plotArea>
    <c:legend>
      <c:legendPos val="b"/>
      <c:layout>
        <c:manualLayout>
          <c:xMode val="edge"/>
          <c:yMode val="edge"/>
          <c:x val="0.23283357840812063"/>
          <c:y val="4.7290278142545009E-2"/>
          <c:w val="0.528308628213642"/>
          <c:h val="5.15140012784745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1201478743068"/>
          <c:y val="3.3182503770739065E-2"/>
          <c:w val="0.86968576709796674"/>
          <c:h val="0.80090497737556554"/>
        </c:manualLayout>
      </c:layout>
      <c:lineChart>
        <c:grouping val="standard"/>
        <c:varyColors val="0"/>
        <c:ser>
          <c:idx val="0"/>
          <c:order val="0"/>
          <c:tx>
            <c:strRef>
              <c:f>Sheet1!$A$2</c:f>
              <c:strCache>
                <c:ptCount val="1"/>
                <c:pt idx="0">
                  <c:v>All Stages</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Sheet1!$D$1:$AB$1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Sheet1!$D$2:$AB$2</c:f>
              <c:numCache>
                <c:formatCode>General</c:formatCode>
                <c:ptCount val="11"/>
                <c:pt idx="0">
                  <c:v>3.6</c:v>
                </c:pt>
                <c:pt idx="1">
                  <c:v>5</c:v>
                </c:pt>
                <c:pt idx="2">
                  <c:v>4.0999999999999996</c:v>
                </c:pt>
                <c:pt idx="3">
                  <c:v>6.6</c:v>
                </c:pt>
                <c:pt idx="4">
                  <c:v>6.9</c:v>
                </c:pt>
                <c:pt idx="5">
                  <c:v>6.3</c:v>
                </c:pt>
                <c:pt idx="6">
                  <c:v>10.1</c:v>
                </c:pt>
                <c:pt idx="7">
                  <c:v>11.9</c:v>
                </c:pt>
                <c:pt idx="8">
                  <c:v>12.3</c:v>
                </c:pt>
                <c:pt idx="9">
                  <c:v>16.100000000000001</c:v>
                </c:pt>
                <c:pt idx="10">
                  <c:v>17.600000000000001</c:v>
                </c:pt>
              </c:numCache>
            </c:numRef>
          </c:val>
          <c:smooth val="0"/>
          <c:extLst>
            <c:ext xmlns:c16="http://schemas.microsoft.com/office/drawing/2014/chart" uri="{C3380CC4-5D6E-409C-BE32-E72D297353CC}">
              <c16:uniqueId val="{00000000-58ED-41F1-BF38-ABF3AA722CD7}"/>
            </c:ext>
          </c:extLst>
        </c:ser>
        <c:ser>
          <c:idx val="1"/>
          <c:order val="1"/>
          <c:tx>
            <c:strRef>
              <c:f>Sheet1!$A$3</c:f>
              <c:strCache>
                <c:ptCount val="1"/>
                <c:pt idx="0">
                  <c:v>P&amp;S*</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Sheet1!$D$1:$AB$1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Sheet1!$D$3:$AB$3</c:f>
              <c:numCache>
                <c:formatCode>General</c:formatCode>
                <c:ptCount val="11"/>
                <c:pt idx="0">
                  <c:v>1.1000000000000001</c:v>
                </c:pt>
                <c:pt idx="1">
                  <c:v>2.2000000000000002</c:v>
                </c:pt>
                <c:pt idx="2">
                  <c:v>1.3</c:v>
                </c:pt>
                <c:pt idx="3">
                  <c:v>2.8</c:v>
                </c:pt>
                <c:pt idx="4">
                  <c:v>2.6</c:v>
                </c:pt>
                <c:pt idx="5">
                  <c:v>2.2000000000000002</c:v>
                </c:pt>
                <c:pt idx="6">
                  <c:v>3.6</c:v>
                </c:pt>
                <c:pt idx="7">
                  <c:v>4.8</c:v>
                </c:pt>
                <c:pt idx="8">
                  <c:v>4.5999999999999996</c:v>
                </c:pt>
                <c:pt idx="9">
                  <c:v>5.8</c:v>
                </c:pt>
                <c:pt idx="10">
                  <c:v>5.5</c:v>
                </c:pt>
              </c:numCache>
            </c:numRef>
          </c:val>
          <c:smooth val="0"/>
          <c:extLst>
            <c:ext xmlns:c16="http://schemas.microsoft.com/office/drawing/2014/chart" uri="{C3380CC4-5D6E-409C-BE32-E72D297353CC}">
              <c16:uniqueId val="{00000001-58ED-41F1-BF38-ABF3AA722CD7}"/>
            </c:ext>
          </c:extLst>
        </c:ser>
        <c:ser>
          <c:idx val="2"/>
          <c:order val="2"/>
          <c:tx>
            <c:strRef>
              <c:f>Sheet1!$A$4</c:f>
              <c:strCache>
                <c:ptCount val="1"/>
                <c:pt idx="0">
                  <c:v>Early Latent</c:v>
                </c:pt>
              </c:strCache>
            </c:strRef>
          </c:tx>
          <c:spPr>
            <a:ln w="19050" cap="rnd" cmpd="sng" algn="ctr">
              <a:solidFill>
                <a:schemeClr val="accent5"/>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Sheet1!$D$1:$AB$1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Sheet1!$D$4:$AB$4</c:f>
              <c:numCache>
                <c:formatCode>General</c:formatCode>
                <c:ptCount val="11"/>
                <c:pt idx="0">
                  <c:v>1.1000000000000001</c:v>
                </c:pt>
                <c:pt idx="1">
                  <c:v>0.9</c:v>
                </c:pt>
                <c:pt idx="2">
                  <c:v>0.9</c:v>
                </c:pt>
                <c:pt idx="3">
                  <c:v>1.4</c:v>
                </c:pt>
                <c:pt idx="4">
                  <c:v>2.2999999999999998</c:v>
                </c:pt>
                <c:pt idx="5">
                  <c:v>1.8</c:v>
                </c:pt>
                <c:pt idx="6">
                  <c:v>2.6</c:v>
                </c:pt>
                <c:pt idx="7">
                  <c:v>3</c:v>
                </c:pt>
                <c:pt idx="8">
                  <c:v>3.5</c:v>
                </c:pt>
                <c:pt idx="9">
                  <c:v>4.7</c:v>
                </c:pt>
                <c:pt idx="10">
                  <c:v>5.9</c:v>
                </c:pt>
              </c:numCache>
            </c:numRef>
          </c:val>
          <c:smooth val="0"/>
          <c:extLst>
            <c:ext xmlns:c16="http://schemas.microsoft.com/office/drawing/2014/chart" uri="{C3380CC4-5D6E-409C-BE32-E72D297353CC}">
              <c16:uniqueId val="{00000002-58ED-41F1-BF38-ABF3AA722CD7}"/>
            </c:ext>
          </c:extLst>
        </c:ser>
        <c:dLbls>
          <c:dLblPos val="ctr"/>
          <c:showLegendKey val="0"/>
          <c:showVal val="1"/>
          <c:showCatName val="0"/>
          <c:showSerName val="0"/>
          <c:showPercent val="0"/>
          <c:showBubbleSize val="0"/>
        </c:dLbls>
        <c:marker val="1"/>
        <c:smooth val="0"/>
        <c:axId val="404498344"/>
        <c:axId val="404498736"/>
      </c:lineChart>
      <c:catAx>
        <c:axId val="404498344"/>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Year</a:t>
                </a:r>
              </a:p>
            </c:rich>
          </c:tx>
          <c:layout>
            <c:manualLayout>
              <c:xMode val="edge"/>
              <c:yMode val="edge"/>
              <c:x val="0.51571164510166356"/>
              <c:y val="0.9170437405731521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330" b="0" i="0" u="none" strike="noStrike" kern="1200" baseline="0">
                <a:solidFill>
                  <a:schemeClr val="tx1"/>
                </a:solidFill>
                <a:latin typeface="+mn-lt"/>
                <a:ea typeface="+mn-ea"/>
                <a:cs typeface="+mn-cs"/>
              </a:defRPr>
            </a:pPr>
            <a:endParaRPr lang="en-US"/>
          </a:p>
        </c:txPr>
        <c:crossAx val="404498736"/>
        <c:crossesAt val="0"/>
        <c:auto val="1"/>
        <c:lblAlgn val="ctr"/>
        <c:lblOffset val="100"/>
        <c:tickLblSkip val="1"/>
        <c:tickMarkSkip val="1"/>
        <c:noMultiLvlLbl val="0"/>
      </c:catAx>
      <c:valAx>
        <c:axId val="404498736"/>
        <c:scaling>
          <c:orientation val="minMax"/>
        </c:scaling>
        <c:delete val="1"/>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solidFill>
                      <a:schemeClr val="tx1"/>
                    </a:solidFill>
                  </a:rPr>
                  <a:t>Rate per 100,000 persons  </a:t>
                </a:r>
              </a:p>
            </c:rich>
          </c:tx>
          <c:layout>
            <c:manualLayout>
              <c:xMode val="edge"/>
              <c:yMode val="edge"/>
              <c:x val="5.9420289855072465E-2"/>
              <c:y val="0.3001523395169027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crossAx val="404498344"/>
        <c:crosses val="autoZero"/>
        <c:crossBetween val="between"/>
      </c:valAx>
      <c:spPr>
        <a:noFill/>
        <a:ln>
          <a:noFill/>
        </a:ln>
        <a:effectLst/>
      </c:spPr>
    </c:plotArea>
    <c:legend>
      <c:legendPos val="b"/>
      <c:layout>
        <c:manualLayout>
          <c:xMode val="edge"/>
          <c:yMode val="edge"/>
          <c:x val="0.32136174825972841"/>
          <c:y val="6.722519813055898E-2"/>
          <c:w val="0.35147928791509758"/>
          <c:h val="5.208764863424546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58930791545788"/>
          <c:y val="0.21161016783572029"/>
          <c:w val="0.42723004694835681"/>
          <c:h val="0.60424966799468793"/>
        </c:manualLayout>
      </c:layout>
      <c:pieChart>
        <c:varyColors val="1"/>
        <c:ser>
          <c:idx val="0"/>
          <c:order val="0"/>
          <c:tx>
            <c:strRef>
              <c:f>Sheet1!$A$2</c:f>
              <c:strCache>
                <c:ptCount val="1"/>
              </c:strCache>
            </c:strRef>
          </c:tx>
          <c:dPt>
            <c:idx val="0"/>
            <c:bubble3D val="0"/>
            <c:extLst>
              <c:ext xmlns:c16="http://schemas.microsoft.com/office/drawing/2014/chart" uri="{C3380CC4-5D6E-409C-BE32-E72D297353CC}">
                <c16:uniqueId val="{00000000-7D30-424E-A8B2-B3BCB5F72D5B}"/>
              </c:ext>
            </c:extLst>
          </c:dPt>
          <c:dPt>
            <c:idx val="1"/>
            <c:bubble3D val="0"/>
            <c:extLst>
              <c:ext xmlns:c16="http://schemas.microsoft.com/office/drawing/2014/chart" uri="{C3380CC4-5D6E-409C-BE32-E72D297353CC}">
                <c16:uniqueId val="{00000001-7D30-424E-A8B2-B3BCB5F72D5B}"/>
              </c:ext>
            </c:extLst>
          </c:dPt>
          <c:dPt>
            <c:idx val="2"/>
            <c:bubble3D val="0"/>
            <c:extLst>
              <c:ext xmlns:c16="http://schemas.microsoft.com/office/drawing/2014/chart" uri="{C3380CC4-5D6E-409C-BE32-E72D297353CC}">
                <c16:uniqueId val="{00000002-7D30-424E-A8B2-B3BCB5F72D5B}"/>
              </c:ext>
            </c:extLst>
          </c:dPt>
          <c:dPt>
            <c:idx val="3"/>
            <c:bubble3D val="0"/>
            <c:extLst>
              <c:ext xmlns:c16="http://schemas.microsoft.com/office/drawing/2014/chart" uri="{C3380CC4-5D6E-409C-BE32-E72D297353CC}">
                <c16:uniqueId val="{00000003-7D30-424E-A8B2-B3BCB5F72D5B}"/>
              </c:ext>
            </c:extLst>
          </c:dPt>
          <c:dPt>
            <c:idx val="4"/>
            <c:bubble3D val="0"/>
            <c:extLst>
              <c:ext xmlns:c16="http://schemas.microsoft.com/office/drawing/2014/chart" uri="{C3380CC4-5D6E-409C-BE32-E72D297353CC}">
                <c16:uniqueId val="{00000004-7D30-424E-A8B2-B3BCB5F72D5B}"/>
              </c:ext>
            </c:extLst>
          </c:dPt>
          <c:dLbls>
            <c:dLbl>
              <c:idx val="0"/>
              <c:layout>
                <c:manualLayout>
                  <c:x val="2.6323801630059401E-2"/>
                  <c:y val="-7.8904867040503313E-2"/>
                </c:manualLayout>
              </c:layout>
              <c:tx>
                <c:rich>
                  <a:bodyPr/>
                  <a:lstStyle/>
                  <a:p>
                    <a:pPr>
                      <a:defRPr/>
                    </a:pPr>
                    <a:r>
                      <a:rPr lang="en-US" dirty="0"/>
                      <a:t>Minneapolis
</a:t>
                    </a:r>
                    <a:r>
                      <a:rPr lang="en-US" dirty="0" smtClean="0"/>
                      <a:t>38%</a:t>
                    </a:r>
                    <a:endParaRPr lang="en-US" dirty="0"/>
                  </a:p>
                </c:rich>
              </c:tx>
              <c:sp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D30-424E-A8B2-B3BCB5F72D5B}"/>
                </c:ext>
              </c:extLst>
            </c:dLbl>
            <c:dLbl>
              <c:idx val="1"/>
              <c:layout>
                <c:manualLayout>
                  <c:x val="-2.3419256803425888E-2"/>
                  <c:y val="-5.351204548562852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D30-424E-A8B2-B3BCB5F72D5B}"/>
                </c:ext>
              </c:extLst>
            </c:dLbl>
            <c:dLbl>
              <c:idx val="2"/>
              <c:layout>
                <c:manualLayout>
                  <c:x val="-1.0694709213979848E-2"/>
                  <c:y val="3.454094292803960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D30-424E-A8B2-B3BCB5F72D5B}"/>
                </c:ext>
              </c:extLst>
            </c:dLbl>
            <c:dLbl>
              <c:idx val="3"/>
              <c:layout>
                <c:manualLayout>
                  <c:x val="3.054166690987251E-3"/>
                  <c:y val="-2.71272957705788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D30-424E-A8B2-B3BCB5F72D5B}"/>
                </c:ext>
              </c:extLst>
            </c:dLbl>
            <c:dLbl>
              <c:idx val="4"/>
              <c:layout>
                <c:manualLayout>
                  <c:x val="7.1758415390811528E-2"/>
                  <c:y val="-1.736254995648207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7D30-424E-A8B2-B3BCB5F72D5B}"/>
                </c:ext>
              </c:extLst>
            </c:dLbl>
            <c:numFmt formatCode="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Sheet1!$B$1:$F$1</c:f>
              <c:strCache>
                <c:ptCount val="5"/>
                <c:pt idx="0">
                  <c:v>Minneapolis</c:v>
                </c:pt>
                <c:pt idx="1">
                  <c:v>St. Paul</c:v>
                </c:pt>
                <c:pt idx="2">
                  <c:v>Suburban</c:v>
                </c:pt>
                <c:pt idx="3">
                  <c:v>Greater MN</c:v>
                </c:pt>
                <c:pt idx="4">
                  <c:v>Unknown</c:v>
                </c:pt>
              </c:strCache>
            </c:strRef>
          </c:cat>
          <c:val>
            <c:numRef>
              <c:f>Sheet1!$B$2:$F$2</c:f>
              <c:numCache>
                <c:formatCode>General</c:formatCode>
                <c:ptCount val="5"/>
                <c:pt idx="0">
                  <c:v>110</c:v>
                </c:pt>
                <c:pt idx="1">
                  <c:v>26</c:v>
                </c:pt>
                <c:pt idx="2">
                  <c:v>90</c:v>
                </c:pt>
                <c:pt idx="3">
                  <c:v>66</c:v>
                </c:pt>
                <c:pt idx="4">
                  <c:v>0</c:v>
                </c:pt>
              </c:numCache>
            </c:numRef>
          </c:val>
          <c:extLst>
            <c:ext xmlns:c16="http://schemas.microsoft.com/office/drawing/2014/chart" uri="{C3380CC4-5D6E-409C-BE32-E72D297353CC}">
              <c16:uniqueId val="{00000005-7D30-424E-A8B2-B3BCB5F72D5B}"/>
            </c:ext>
          </c:extLst>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03594659363232E-2"/>
          <c:y val="3.2995368321192244E-2"/>
          <c:w val="0.9264695534013565"/>
          <c:h val="0.81142984050070666"/>
        </c:manualLayout>
      </c:layout>
      <c:lineChart>
        <c:grouping val="standard"/>
        <c:varyColors val="0"/>
        <c:ser>
          <c:idx val="1"/>
          <c:order val="1"/>
          <c:tx>
            <c:strRef>
              <c:f>Sheet1!$A$3</c:f>
              <c:strCache>
                <c:ptCount val="1"/>
                <c:pt idx="0">
                  <c:v> Females</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Sheet1!$E$1:$AA$1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Sheet1!$E$3:$AA$3</c:f>
              <c:numCache>
                <c:formatCode>General</c:formatCode>
                <c:ptCount val="11"/>
                <c:pt idx="0">
                  <c:v>0</c:v>
                </c:pt>
                <c:pt idx="1">
                  <c:v>0.2</c:v>
                </c:pt>
                <c:pt idx="2">
                  <c:v>0</c:v>
                </c:pt>
                <c:pt idx="3">
                  <c:v>0.3</c:v>
                </c:pt>
                <c:pt idx="4">
                  <c:v>0.2</c:v>
                </c:pt>
                <c:pt idx="5">
                  <c:v>0.3</c:v>
                </c:pt>
                <c:pt idx="6">
                  <c:v>0.4</c:v>
                </c:pt>
                <c:pt idx="7">
                  <c:v>0.8</c:v>
                </c:pt>
                <c:pt idx="8">
                  <c:v>1.5</c:v>
                </c:pt>
                <c:pt idx="9">
                  <c:v>1.4</c:v>
                </c:pt>
                <c:pt idx="10">
                  <c:v>1.4</c:v>
                </c:pt>
              </c:numCache>
            </c:numRef>
          </c:val>
          <c:smooth val="0"/>
          <c:extLst>
            <c:ext xmlns:c16="http://schemas.microsoft.com/office/drawing/2014/chart" uri="{C3380CC4-5D6E-409C-BE32-E72D297353CC}">
              <c16:uniqueId val="{00000000-B43C-4E64-9449-3F013D353497}"/>
            </c:ext>
          </c:extLst>
        </c:ser>
        <c:ser>
          <c:idx val="2"/>
          <c:order val="2"/>
          <c:tx>
            <c:strRef>
              <c:f>Sheet1!$A$4</c:f>
              <c:strCache>
                <c:ptCount val="1"/>
                <c:pt idx="0">
                  <c:v>Overall</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Sheet1!$E$1:$AA$1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Sheet1!$E$4:$AA$4</c:f>
              <c:numCache>
                <c:formatCode>General</c:formatCode>
                <c:ptCount val="11"/>
                <c:pt idx="0">
                  <c:v>1.1000000000000001</c:v>
                </c:pt>
                <c:pt idx="1">
                  <c:v>2.2000000000000002</c:v>
                </c:pt>
                <c:pt idx="2">
                  <c:v>1.3</c:v>
                </c:pt>
                <c:pt idx="3">
                  <c:v>2.8</c:v>
                </c:pt>
                <c:pt idx="4">
                  <c:v>2.6</c:v>
                </c:pt>
                <c:pt idx="5">
                  <c:v>2.2000000000000002</c:v>
                </c:pt>
                <c:pt idx="6">
                  <c:v>3.6</c:v>
                </c:pt>
                <c:pt idx="7">
                  <c:v>4.8</c:v>
                </c:pt>
                <c:pt idx="8">
                  <c:v>4.5999999999999996</c:v>
                </c:pt>
                <c:pt idx="9">
                  <c:v>5.8</c:v>
                </c:pt>
                <c:pt idx="10">
                  <c:v>5.5</c:v>
                </c:pt>
              </c:numCache>
            </c:numRef>
          </c:val>
          <c:smooth val="0"/>
          <c:extLst>
            <c:ext xmlns:c16="http://schemas.microsoft.com/office/drawing/2014/chart" uri="{C3380CC4-5D6E-409C-BE32-E72D297353CC}">
              <c16:uniqueId val="{00000001-B43C-4E64-9449-3F013D353497}"/>
            </c:ext>
          </c:extLst>
        </c:ser>
        <c:dLbls>
          <c:dLblPos val="ctr"/>
          <c:showLegendKey val="0"/>
          <c:showVal val="1"/>
          <c:showCatName val="0"/>
          <c:showSerName val="0"/>
          <c:showPercent val="0"/>
          <c:showBubbleSize val="0"/>
        </c:dLbls>
        <c:marker val="1"/>
        <c:smooth val="0"/>
        <c:axId val="407593344"/>
        <c:axId val="407593736"/>
      </c:lineChart>
      <c:lineChart>
        <c:grouping val="standard"/>
        <c:varyColors val="0"/>
        <c:ser>
          <c:idx val="0"/>
          <c:order val="0"/>
          <c:tx>
            <c:strRef>
              <c:f>Sheet1!$A$2</c:f>
              <c:strCache>
                <c:ptCount val="1"/>
                <c:pt idx="0">
                  <c:v> Males</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Sheet1!$E$1:$AA$1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Sheet1!$E$2:$AA$2</c:f>
              <c:numCache>
                <c:formatCode>General</c:formatCode>
                <c:ptCount val="11"/>
                <c:pt idx="0">
                  <c:v>2.2000000000000002</c:v>
                </c:pt>
                <c:pt idx="1">
                  <c:v>4.3</c:v>
                </c:pt>
                <c:pt idx="2">
                  <c:v>2.7</c:v>
                </c:pt>
                <c:pt idx="3">
                  <c:v>5.4</c:v>
                </c:pt>
                <c:pt idx="4">
                  <c:v>5.0999999999999996</c:v>
                </c:pt>
                <c:pt idx="5">
                  <c:v>4.2</c:v>
                </c:pt>
                <c:pt idx="6">
                  <c:v>6.8</c:v>
                </c:pt>
                <c:pt idx="7">
                  <c:v>8.9</c:v>
                </c:pt>
                <c:pt idx="8">
                  <c:v>7.9</c:v>
                </c:pt>
                <c:pt idx="9">
                  <c:v>10.1</c:v>
                </c:pt>
                <c:pt idx="10">
                  <c:v>9.6</c:v>
                </c:pt>
              </c:numCache>
            </c:numRef>
          </c:val>
          <c:smooth val="0"/>
          <c:extLst>
            <c:ext xmlns:c16="http://schemas.microsoft.com/office/drawing/2014/chart" uri="{C3380CC4-5D6E-409C-BE32-E72D297353CC}">
              <c16:uniqueId val="{00000002-B43C-4E64-9449-3F013D353497}"/>
            </c:ext>
          </c:extLst>
        </c:ser>
        <c:dLbls>
          <c:showLegendKey val="0"/>
          <c:showVal val="0"/>
          <c:showCatName val="0"/>
          <c:showSerName val="0"/>
          <c:showPercent val="0"/>
          <c:showBubbleSize val="0"/>
        </c:dLbls>
        <c:marker val="1"/>
        <c:smooth val="0"/>
        <c:axId val="403997568"/>
        <c:axId val="407594128"/>
      </c:lineChart>
      <c:catAx>
        <c:axId val="407593344"/>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Year</a:t>
                </a:r>
              </a:p>
            </c:rich>
          </c:tx>
          <c:layout>
            <c:manualLayout>
              <c:xMode val="edge"/>
              <c:yMode val="edge"/>
              <c:x val="0.483504915759495"/>
              <c:y val="0.9265040724029850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330" b="0" i="0" u="none" strike="noStrike" kern="1200" baseline="0">
                <a:solidFill>
                  <a:schemeClr val="tx1"/>
                </a:solidFill>
                <a:latin typeface="+mn-lt"/>
                <a:ea typeface="+mn-ea"/>
                <a:cs typeface="+mn-cs"/>
              </a:defRPr>
            </a:pPr>
            <a:endParaRPr lang="en-US"/>
          </a:p>
        </c:txPr>
        <c:crossAx val="407593736"/>
        <c:crossesAt val="0"/>
        <c:auto val="1"/>
        <c:lblAlgn val="ctr"/>
        <c:lblOffset val="100"/>
        <c:noMultiLvlLbl val="0"/>
      </c:catAx>
      <c:valAx>
        <c:axId val="407593736"/>
        <c:scaling>
          <c:orientation val="minMax"/>
          <c:max val="9"/>
          <c:min val="0"/>
        </c:scaling>
        <c:delete val="1"/>
        <c:axPos val="l"/>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Rate per 100,000 persons  </a:t>
                </a:r>
              </a:p>
            </c:rich>
          </c:tx>
          <c:layout>
            <c:manualLayout>
              <c:xMode val="edge"/>
              <c:yMode val="edge"/>
              <c:x val="3.7037037037037034E-3"/>
              <c:y val="0.26040061633281975"/>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crossAx val="407593344"/>
        <c:crosses val="autoZero"/>
        <c:crossBetween val="between"/>
        <c:majorUnit val="1"/>
        <c:minorUnit val="0.25"/>
      </c:valAx>
      <c:valAx>
        <c:axId val="40759412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03997568"/>
        <c:crosses val="max"/>
        <c:crossBetween val="between"/>
      </c:valAx>
      <c:catAx>
        <c:axId val="403997568"/>
        <c:scaling>
          <c:orientation val="minMax"/>
        </c:scaling>
        <c:delete val="1"/>
        <c:axPos val="b"/>
        <c:numFmt formatCode="General" sourceLinked="1"/>
        <c:majorTickMark val="out"/>
        <c:minorTickMark val="none"/>
        <c:tickLblPos val="nextTo"/>
        <c:crossAx val="407594128"/>
        <c:crosses val="autoZero"/>
        <c:auto val="1"/>
        <c:lblAlgn val="ctr"/>
        <c:lblOffset val="100"/>
        <c:noMultiLvlLbl val="0"/>
      </c:catAx>
      <c:spPr>
        <a:noFill/>
        <a:ln>
          <a:noFill/>
        </a:ln>
        <a:effectLst/>
      </c:spPr>
    </c:plotArea>
    <c:legend>
      <c:legendPos val="b"/>
      <c:layout>
        <c:manualLayout>
          <c:xMode val="edge"/>
          <c:yMode val="edge"/>
          <c:x val="0.27616000628617177"/>
          <c:y val="7.5636052555650229E-2"/>
          <c:w val="0.33573310847700277"/>
          <c:h val="4.980855982328245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84800741427245"/>
          <c:y val="5.3846153846153849E-2"/>
          <c:w val="0.86098239110287289"/>
          <c:h val="0.74923076923076937"/>
        </c:manualLayout>
      </c:layout>
      <c:lineChart>
        <c:grouping val="standard"/>
        <c:varyColors val="0"/>
        <c:ser>
          <c:idx val="0"/>
          <c:order val="0"/>
          <c:tx>
            <c:strRef>
              <c:f>Sheet1!$A$2</c:f>
              <c:strCache>
                <c:ptCount val="1"/>
                <c:pt idx="0">
                  <c:v>15-19</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Sheet1!$E$1:$AA$1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Sheet1!$E$2:$AA$2</c:f>
              <c:numCache>
                <c:formatCode>General</c:formatCode>
                <c:ptCount val="11"/>
                <c:pt idx="0">
                  <c:v>0.5</c:v>
                </c:pt>
                <c:pt idx="1">
                  <c:v>0.8</c:v>
                </c:pt>
                <c:pt idx="2">
                  <c:v>0.5</c:v>
                </c:pt>
                <c:pt idx="3">
                  <c:v>1.6</c:v>
                </c:pt>
                <c:pt idx="4">
                  <c:v>0.8</c:v>
                </c:pt>
                <c:pt idx="5">
                  <c:v>1.1000000000000001</c:v>
                </c:pt>
                <c:pt idx="6">
                  <c:v>0.5</c:v>
                </c:pt>
                <c:pt idx="7">
                  <c:v>2.7</c:v>
                </c:pt>
                <c:pt idx="8">
                  <c:v>2.7</c:v>
                </c:pt>
                <c:pt idx="9">
                  <c:v>3.8</c:v>
                </c:pt>
                <c:pt idx="10">
                  <c:v>2.4</c:v>
                </c:pt>
              </c:numCache>
            </c:numRef>
          </c:val>
          <c:smooth val="0"/>
          <c:extLst>
            <c:ext xmlns:c16="http://schemas.microsoft.com/office/drawing/2014/chart" uri="{C3380CC4-5D6E-409C-BE32-E72D297353CC}">
              <c16:uniqueId val="{00000000-0A3B-4DF1-8C12-8612CD206DA6}"/>
            </c:ext>
          </c:extLst>
        </c:ser>
        <c:ser>
          <c:idx val="1"/>
          <c:order val="1"/>
          <c:tx>
            <c:strRef>
              <c:f>Sheet1!$A$3</c:f>
              <c:strCache>
                <c:ptCount val="1"/>
                <c:pt idx="0">
                  <c:v>20-24</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Sheet1!$E$1:$AA$1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Sheet1!$E$3:$AA$3</c:f>
              <c:numCache>
                <c:formatCode>General</c:formatCode>
                <c:ptCount val="11"/>
                <c:pt idx="0">
                  <c:v>1.4</c:v>
                </c:pt>
                <c:pt idx="1">
                  <c:v>6.7</c:v>
                </c:pt>
                <c:pt idx="2">
                  <c:v>3.4</c:v>
                </c:pt>
                <c:pt idx="3">
                  <c:v>9.6</c:v>
                </c:pt>
                <c:pt idx="4">
                  <c:v>7.3</c:v>
                </c:pt>
                <c:pt idx="5">
                  <c:v>4.5</c:v>
                </c:pt>
                <c:pt idx="6">
                  <c:v>9.3000000000000007</c:v>
                </c:pt>
                <c:pt idx="7">
                  <c:v>14.9</c:v>
                </c:pt>
                <c:pt idx="8">
                  <c:v>5.9</c:v>
                </c:pt>
                <c:pt idx="9">
                  <c:v>13.8</c:v>
                </c:pt>
                <c:pt idx="10">
                  <c:v>16.899999999999999</c:v>
                </c:pt>
              </c:numCache>
            </c:numRef>
          </c:val>
          <c:smooth val="0"/>
          <c:extLst>
            <c:ext xmlns:c16="http://schemas.microsoft.com/office/drawing/2014/chart" uri="{C3380CC4-5D6E-409C-BE32-E72D297353CC}">
              <c16:uniqueId val="{00000001-0A3B-4DF1-8C12-8612CD206DA6}"/>
            </c:ext>
          </c:extLst>
        </c:ser>
        <c:ser>
          <c:idx val="2"/>
          <c:order val="2"/>
          <c:tx>
            <c:strRef>
              <c:f>Sheet1!$A$4</c:f>
              <c:strCache>
                <c:ptCount val="1"/>
                <c:pt idx="0">
                  <c:v>25-29</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Sheet1!$E$1:$AA$1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Sheet1!$E$4:$AA$4</c:f>
              <c:numCache>
                <c:formatCode>General</c:formatCode>
                <c:ptCount val="11"/>
                <c:pt idx="0">
                  <c:v>2.5</c:v>
                </c:pt>
                <c:pt idx="1">
                  <c:v>4.0999999999999996</c:v>
                </c:pt>
                <c:pt idx="2">
                  <c:v>3</c:v>
                </c:pt>
                <c:pt idx="3">
                  <c:v>4.8</c:v>
                </c:pt>
                <c:pt idx="4">
                  <c:v>7</c:v>
                </c:pt>
                <c:pt idx="5">
                  <c:v>5.0999999999999996</c:v>
                </c:pt>
                <c:pt idx="6">
                  <c:v>11.3</c:v>
                </c:pt>
                <c:pt idx="7">
                  <c:v>13.4</c:v>
                </c:pt>
                <c:pt idx="8">
                  <c:v>13.4</c:v>
                </c:pt>
                <c:pt idx="9">
                  <c:v>13.1</c:v>
                </c:pt>
                <c:pt idx="10">
                  <c:v>18.5</c:v>
                </c:pt>
              </c:numCache>
            </c:numRef>
          </c:val>
          <c:smooth val="0"/>
          <c:extLst>
            <c:ext xmlns:c16="http://schemas.microsoft.com/office/drawing/2014/chart" uri="{C3380CC4-5D6E-409C-BE32-E72D297353CC}">
              <c16:uniqueId val="{00000002-0A3B-4DF1-8C12-8612CD206DA6}"/>
            </c:ext>
          </c:extLst>
        </c:ser>
        <c:ser>
          <c:idx val="3"/>
          <c:order val="3"/>
          <c:tx>
            <c:strRef>
              <c:f>Sheet1!$A$5</c:f>
              <c:strCache>
                <c:ptCount val="1"/>
                <c:pt idx="0">
                  <c:v>30-39</c:v>
                </c:pt>
              </c:strCache>
            </c:strRef>
          </c:tx>
          <c:spPr>
            <a:ln w="19050" cap="rnd" cmpd="sng" algn="ctr">
              <a:solidFill>
                <a:schemeClr val="accent4">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Sheet1!$E$1:$AA$1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Sheet1!$E$5:$AA$5</c:f>
              <c:numCache>
                <c:formatCode>General</c:formatCode>
                <c:ptCount val="11"/>
                <c:pt idx="0">
                  <c:v>3.3</c:v>
                </c:pt>
                <c:pt idx="1">
                  <c:v>4.9000000000000004</c:v>
                </c:pt>
                <c:pt idx="2">
                  <c:v>3</c:v>
                </c:pt>
                <c:pt idx="3">
                  <c:v>6.4</c:v>
                </c:pt>
                <c:pt idx="4">
                  <c:v>5.5</c:v>
                </c:pt>
                <c:pt idx="5">
                  <c:v>5.0999999999999996</c:v>
                </c:pt>
                <c:pt idx="6">
                  <c:v>7.5</c:v>
                </c:pt>
                <c:pt idx="7">
                  <c:v>9.4</c:v>
                </c:pt>
                <c:pt idx="8">
                  <c:v>9.5</c:v>
                </c:pt>
                <c:pt idx="9">
                  <c:v>14.6</c:v>
                </c:pt>
                <c:pt idx="10">
                  <c:v>11.3</c:v>
                </c:pt>
              </c:numCache>
            </c:numRef>
          </c:val>
          <c:smooth val="0"/>
          <c:extLst>
            <c:ext xmlns:c16="http://schemas.microsoft.com/office/drawing/2014/chart" uri="{C3380CC4-5D6E-409C-BE32-E72D297353CC}">
              <c16:uniqueId val="{00000003-0A3B-4DF1-8C12-8612CD206DA6}"/>
            </c:ext>
          </c:extLst>
        </c:ser>
        <c:ser>
          <c:idx val="4"/>
          <c:order val="4"/>
          <c:tx>
            <c:strRef>
              <c:f>Sheet1!$A$6</c:f>
              <c:strCache>
                <c:ptCount val="1"/>
                <c:pt idx="0">
                  <c:v>40-49</c:v>
                </c:pt>
              </c:strCache>
            </c:strRef>
          </c:tx>
          <c:spPr>
            <a:ln w="19050" cap="rnd" cmpd="sng" algn="ctr">
              <a:solidFill>
                <a:schemeClr val="accent5">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Sheet1!$E$1:$AA$1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Sheet1!$E$6:$AA$6</c:f>
              <c:numCache>
                <c:formatCode>General</c:formatCode>
                <c:ptCount val="11"/>
                <c:pt idx="0">
                  <c:v>2</c:v>
                </c:pt>
                <c:pt idx="1">
                  <c:v>4.0999999999999996</c:v>
                </c:pt>
                <c:pt idx="2">
                  <c:v>2.2999999999999998</c:v>
                </c:pt>
                <c:pt idx="3">
                  <c:v>4</c:v>
                </c:pt>
                <c:pt idx="4">
                  <c:v>3.8</c:v>
                </c:pt>
                <c:pt idx="5">
                  <c:v>4.2</c:v>
                </c:pt>
                <c:pt idx="6">
                  <c:v>4.9000000000000004</c:v>
                </c:pt>
                <c:pt idx="7">
                  <c:v>5.4</c:v>
                </c:pt>
                <c:pt idx="8">
                  <c:v>7</c:v>
                </c:pt>
                <c:pt idx="9">
                  <c:v>7</c:v>
                </c:pt>
                <c:pt idx="10">
                  <c:v>5.8</c:v>
                </c:pt>
              </c:numCache>
            </c:numRef>
          </c:val>
          <c:smooth val="0"/>
          <c:extLst>
            <c:ext xmlns:c16="http://schemas.microsoft.com/office/drawing/2014/chart" uri="{C3380CC4-5D6E-409C-BE32-E72D297353CC}">
              <c16:uniqueId val="{00000004-0A3B-4DF1-8C12-8612CD206DA6}"/>
            </c:ext>
          </c:extLst>
        </c:ser>
        <c:dLbls>
          <c:dLblPos val="ctr"/>
          <c:showLegendKey val="0"/>
          <c:showVal val="1"/>
          <c:showCatName val="0"/>
          <c:showSerName val="0"/>
          <c:showPercent val="0"/>
          <c:showBubbleSize val="0"/>
        </c:dLbls>
        <c:marker val="1"/>
        <c:smooth val="0"/>
        <c:axId val="403998352"/>
        <c:axId val="403998744"/>
      </c:lineChart>
      <c:catAx>
        <c:axId val="403998352"/>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Year</a:t>
                </a:r>
              </a:p>
            </c:rich>
          </c:tx>
          <c:layout>
            <c:manualLayout>
              <c:xMode val="edge"/>
              <c:yMode val="edge"/>
              <c:x val="0.52363299351251147"/>
              <c:y val="0.887692307692307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330" b="0" i="0" u="none" strike="noStrike" kern="1200" baseline="0">
                <a:solidFill>
                  <a:schemeClr val="tx1"/>
                </a:solidFill>
                <a:latin typeface="+mn-lt"/>
                <a:ea typeface="+mn-ea"/>
                <a:cs typeface="+mn-cs"/>
              </a:defRPr>
            </a:pPr>
            <a:endParaRPr lang="en-US"/>
          </a:p>
        </c:txPr>
        <c:crossAx val="403998744"/>
        <c:crossesAt val="0"/>
        <c:auto val="1"/>
        <c:lblAlgn val="ctr"/>
        <c:lblOffset val="100"/>
        <c:tickLblSkip val="1"/>
        <c:tickMarkSkip val="1"/>
        <c:noMultiLvlLbl val="0"/>
      </c:catAx>
      <c:valAx>
        <c:axId val="403998744"/>
        <c:scaling>
          <c:orientation val="minMax"/>
        </c:scaling>
        <c:delete val="1"/>
        <c:axPos val="l"/>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Rate per 100,000 persons  </a:t>
                </a:r>
              </a:p>
            </c:rich>
          </c:tx>
          <c:layout>
            <c:manualLayout>
              <c:xMode val="edge"/>
              <c:yMode val="edge"/>
              <c:x val="0"/>
              <c:y val="0.19435897435897437"/>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crossAx val="403998352"/>
        <c:crosses val="autoZero"/>
        <c:crossBetween val="between"/>
      </c:valAx>
      <c:spPr>
        <a:noFill/>
        <a:ln>
          <a:noFill/>
        </a:ln>
        <a:effectLst/>
      </c:spPr>
    </c:plotArea>
    <c:legend>
      <c:legendPos val="b"/>
      <c:layout>
        <c:manualLayout>
          <c:xMode val="edge"/>
          <c:yMode val="edge"/>
          <c:x val="0.28438005411298134"/>
          <c:y val="5.5220674338784574E-2"/>
          <c:w val="0.48060344173137248"/>
          <c:h val="5.247163335352311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9796437659033"/>
          <c:y val="5.7803468208092477E-2"/>
          <c:w val="0.89440203562340981"/>
          <c:h val="0.76878612716762995"/>
        </c:manualLayout>
      </c:layout>
      <c:barChart>
        <c:barDir val="col"/>
        <c:grouping val="clustered"/>
        <c:varyColors val="0"/>
        <c:ser>
          <c:idx val="0"/>
          <c:order val="0"/>
          <c:tx>
            <c:strRef>
              <c:f>Sheet1!$A$2</c:f>
              <c:strCache>
                <c:ptCount val="1"/>
                <c:pt idx="0">
                  <c:v>Males</c:v>
                </c:pt>
              </c:strCache>
            </c:strRef>
          </c:tx>
          <c:invertIfNegative val="0"/>
          <c:cat>
            <c:strRef>
              <c:f>Sheet1!$B$1:$I$1</c:f>
              <c:strCache>
                <c:ptCount val="7"/>
                <c:pt idx="0">
                  <c:v>15-19</c:v>
                </c:pt>
                <c:pt idx="1">
                  <c:v>20-24</c:v>
                </c:pt>
                <c:pt idx="2">
                  <c:v>25-29</c:v>
                </c:pt>
                <c:pt idx="3">
                  <c:v>30-39</c:v>
                </c:pt>
                <c:pt idx="4">
                  <c:v>40-44</c:v>
                </c:pt>
                <c:pt idx="5">
                  <c:v>45-49</c:v>
                </c:pt>
                <c:pt idx="6">
                  <c:v>50+</c:v>
                </c:pt>
              </c:strCache>
            </c:strRef>
          </c:cat>
          <c:val>
            <c:numRef>
              <c:f>Sheet1!$B$2:$I$2</c:f>
              <c:numCache>
                <c:formatCode>General</c:formatCode>
                <c:ptCount val="7"/>
                <c:pt idx="0">
                  <c:v>3.7</c:v>
                </c:pt>
                <c:pt idx="1">
                  <c:v>27.7</c:v>
                </c:pt>
                <c:pt idx="2">
                  <c:v>31.5</c:v>
                </c:pt>
                <c:pt idx="3">
                  <c:v>19.100000000000001</c:v>
                </c:pt>
                <c:pt idx="4">
                  <c:v>14.1</c:v>
                </c:pt>
                <c:pt idx="5">
                  <c:v>7.9</c:v>
                </c:pt>
                <c:pt idx="6">
                  <c:v>3.7</c:v>
                </c:pt>
              </c:numCache>
            </c:numRef>
          </c:val>
          <c:extLst>
            <c:ext xmlns:c16="http://schemas.microsoft.com/office/drawing/2014/chart" uri="{C3380CC4-5D6E-409C-BE32-E72D297353CC}">
              <c16:uniqueId val="{00000000-2C29-454C-B9CD-0946B69C4474}"/>
            </c:ext>
          </c:extLst>
        </c:ser>
        <c:ser>
          <c:idx val="1"/>
          <c:order val="1"/>
          <c:tx>
            <c:strRef>
              <c:f>Sheet1!$A$3</c:f>
              <c:strCache>
                <c:ptCount val="1"/>
                <c:pt idx="0">
                  <c:v>Females</c:v>
                </c:pt>
              </c:strCache>
            </c:strRef>
          </c:tx>
          <c:invertIfNegative val="0"/>
          <c:cat>
            <c:strRef>
              <c:f>Sheet1!$B$1:$I$1</c:f>
              <c:strCache>
                <c:ptCount val="7"/>
                <c:pt idx="0">
                  <c:v>15-19</c:v>
                </c:pt>
                <c:pt idx="1">
                  <c:v>20-24</c:v>
                </c:pt>
                <c:pt idx="2">
                  <c:v>25-29</c:v>
                </c:pt>
                <c:pt idx="3">
                  <c:v>30-39</c:v>
                </c:pt>
                <c:pt idx="4">
                  <c:v>40-44</c:v>
                </c:pt>
                <c:pt idx="5">
                  <c:v>45-49</c:v>
                </c:pt>
                <c:pt idx="6">
                  <c:v>50+</c:v>
                </c:pt>
              </c:strCache>
            </c:strRef>
          </c:cat>
          <c:val>
            <c:numRef>
              <c:f>Sheet1!$B$3:$I$3</c:f>
              <c:numCache>
                <c:formatCode>General</c:formatCode>
                <c:ptCount val="7"/>
                <c:pt idx="0">
                  <c:v>1.1000000000000001</c:v>
                </c:pt>
                <c:pt idx="1">
                  <c:v>5.7</c:v>
                </c:pt>
                <c:pt idx="2">
                  <c:v>4.9000000000000004</c:v>
                </c:pt>
                <c:pt idx="3">
                  <c:v>3</c:v>
                </c:pt>
                <c:pt idx="4">
                  <c:v>0.6</c:v>
                </c:pt>
                <c:pt idx="5">
                  <c:v>1</c:v>
                </c:pt>
                <c:pt idx="6">
                  <c:v>0.4</c:v>
                </c:pt>
              </c:numCache>
            </c:numRef>
          </c:val>
          <c:extLst>
            <c:ext xmlns:c16="http://schemas.microsoft.com/office/drawing/2014/chart" uri="{C3380CC4-5D6E-409C-BE32-E72D297353CC}">
              <c16:uniqueId val="{00000001-2C29-454C-B9CD-0946B69C4474}"/>
            </c:ext>
          </c:extLst>
        </c:ser>
        <c:dLbls>
          <c:showLegendKey val="0"/>
          <c:showVal val="0"/>
          <c:showCatName val="0"/>
          <c:showSerName val="0"/>
          <c:showPercent val="0"/>
          <c:showBubbleSize val="0"/>
        </c:dLbls>
        <c:gapWidth val="150"/>
        <c:axId val="403999136"/>
        <c:axId val="409572040"/>
      </c:barChart>
      <c:catAx>
        <c:axId val="403999136"/>
        <c:scaling>
          <c:orientation val="minMax"/>
        </c:scaling>
        <c:delete val="0"/>
        <c:axPos val="b"/>
        <c:title>
          <c:tx>
            <c:rich>
              <a:bodyPr/>
              <a:lstStyle/>
              <a:p>
                <a:pPr>
                  <a:defRPr/>
                </a:pPr>
                <a:r>
                  <a:rPr lang="en-US"/>
                  <a:t>Age in Years</a:t>
                </a:r>
              </a:p>
            </c:rich>
          </c:tx>
          <c:layout>
            <c:manualLayout>
              <c:xMode val="edge"/>
              <c:yMode val="edge"/>
              <c:x val="0.40805918342064079"/>
              <c:y val="0.92761327607343258"/>
            </c:manualLayout>
          </c:layout>
          <c:overlay val="0"/>
        </c:title>
        <c:numFmt formatCode="General" sourceLinked="1"/>
        <c:majorTickMark val="out"/>
        <c:minorTickMark val="none"/>
        <c:tickLblPos val="nextTo"/>
        <c:txPr>
          <a:bodyPr rot="0" vert="horz"/>
          <a:lstStyle/>
          <a:p>
            <a:pPr>
              <a:defRPr/>
            </a:pPr>
            <a:endParaRPr lang="en-US"/>
          </a:p>
        </c:txPr>
        <c:crossAx val="409572040"/>
        <c:crosses val="autoZero"/>
        <c:auto val="1"/>
        <c:lblAlgn val="ctr"/>
        <c:lblOffset val="100"/>
        <c:tickLblSkip val="1"/>
        <c:tickMarkSkip val="1"/>
        <c:noMultiLvlLbl val="0"/>
      </c:catAx>
      <c:valAx>
        <c:axId val="409572040"/>
        <c:scaling>
          <c:orientation val="minMax"/>
        </c:scaling>
        <c:delete val="0"/>
        <c:axPos val="l"/>
        <c:title>
          <c:tx>
            <c:rich>
              <a:bodyPr/>
              <a:lstStyle/>
              <a:p>
                <a:pPr>
                  <a:defRPr/>
                </a:pPr>
                <a:r>
                  <a:rPr lang="en-US"/>
                  <a:t>Rate per 100,000 persons </a:t>
                </a:r>
              </a:p>
            </c:rich>
          </c:tx>
          <c:layout>
            <c:manualLayout>
              <c:xMode val="edge"/>
              <c:yMode val="edge"/>
              <c:x val="0"/>
              <c:y val="0.24277456647398843"/>
            </c:manualLayout>
          </c:layout>
          <c:overlay val="0"/>
        </c:title>
        <c:numFmt formatCode="General" sourceLinked="1"/>
        <c:majorTickMark val="out"/>
        <c:minorTickMark val="none"/>
        <c:tickLblPos val="nextTo"/>
        <c:txPr>
          <a:bodyPr rot="0" vert="horz"/>
          <a:lstStyle/>
          <a:p>
            <a:pPr>
              <a:defRPr/>
            </a:pPr>
            <a:endParaRPr lang="en-US"/>
          </a:p>
        </c:txPr>
        <c:crossAx val="403999136"/>
        <c:crosses val="autoZero"/>
        <c:crossBetween val="between"/>
      </c:valAx>
    </c:plotArea>
    <c:legend>
      <c:legendPos val="r"/>
      <c:layout>
        <c:manualLayout>
          <c:xMode val="edge"/>
          <c:yMode val="edge"/>
          <c:x val="0.75826972010178129"/>
          <c:y val="0.10404624277456646"/>
          <c:w val="0.17557251908396948"/>
          <c:h val="0.1695568400770712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65413533834583"/>
          <c:y val="0.19920318725099601"/>
          <c:w val="0.42763157894736836"/>
          <c:h val="0.60424966799468793"/>
        </c:manualLayout>
      </c:layout>
      <c:pieChart>
        <c:varyColors val="1"/>
        <c:ser>
          <c:idx val="0"/>
          <c:order val="0"/>
          <c:tx>
            <c:strRef>
              <c:f>Sheet1!$A$2</c:f>
              <c:strCache>
                <c:ptCount val="1"/>
              </c:strCache>
            </c:strRef>
          </c:tx>
          <c:dPt>
            <c:idx val="0"/>
            <c:bubble3D val="0"/>
            <c:extLst>
              <c:ext xmlns:c16="http://schemas.microsoft.com/office/drawing/2014/chart" uri="{C3380CC4-5D6E-409C-BE32-E72D297353CC}">
                <c16:uniqueId val="{00000000-4945-4514-9470-567F15A430B1}"/>
              </c:ext>
            </c:extLst>
          </c:dPt>
          <c:dPt>
            <c:idx val="1"/>
            <c:bubble3D val="0"/>
            <c:extLst>
              <c:ext xmlns:c16="http://schemas.microsoft.com/office/drawing/2014/chart" uri="{C3380CC4-5D6E-409C-BE32-E72D297353CC}">
                <c16:uniqueId val="{00000001-4945-4514-9470-567F15A430B1}"/>
              </c:ext>
            </c:extLst>
          </c:dPt>
          <c:dPt>
            <c:idx val="2"/>
            <c:bubble3D val="0"/>
            <c:extLst>
              <c:ext xmlns:c16="http://schemas.microsoft.com/office/drawing/2014/chart" uri="{C3380CC4-5D6E-409C-BE32-E72D297353CC}">
                <c16:uniqueId val="{00000002-4945-4514-9470-567F15A430B1}"/>
              </c:ext>
            </c:extLst>
          </c:dPt>
          <c:dPt>
            <c:idx val="3"/>
            <c:bubble3D val="0"/>
            <c:extLst>
              <c:ext xmlns:c16="http://schemas.microsoft.com/office/drawing/2014/chart" uri="{C3380CC4-5D6E-409C-BE32-E72D297353CC}">
                <c16:uniqueId val="{00000003-4945-4514-9470-567F15A430B1}"/>
              </c:ext>
            </c:extLst>
          </c:dPt>
          <c:dPt>
            <c:idx val="4"/>
            <c:bubble3D val="0"/>
            <c:extLst>
              <c:ext xmlns:c16="http://schemas.microsoft.com/office/drawing/2014/chart" uri="{C3380CC4-5D6E-409C-BE32-E72D297353CC}">
                <c16:uniqueId val="{00000004-4945-4514-9470-567F15A430B1}"/>
              </c:ext>
            </c:extLst>
          </c:dPt>
          <c:dPt>
            <c:idx val="5"/>
            <c:bubble3D val="0"/>
            <c:extLst>
              <c:ext xmlns:c16="http://schemas.microsoft.com/office/drawing/2014/chart" uri="{C3380CC4-5D6E-409C-BE32-E72D297353CC}">
                <c16:uniqueId val="{00000005-4945-4514-9470-567F15A430B1}"/>
              </c:ext>
            </c:extLst>
          </c:dPt>
          <c:dLbls>
            <c:dLbl>
              <c:idx val="0"/>
              <c:layout>
                <c:manualLayout>
                  <c:x val="2.0152503146108051E-2"/>
                  <c:y val="-4.910606363503160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945-4514-9470-567F15A430B1}"/>
                </c:ext>
              </c:extLst>
            </c:dLbl>
            <c:dLbl>
              <c:idx val="1"/>
              <c:layout>
                <c:manualLayout>
                  <c:x val="-6.1800170062148725E-2"/>
                  <c:y val="-6.395145740074492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945-4514-9470-567F15A430B1}"/>
                </c:ext>
              </c:extLst>
            </c:dLbl>
            <c:dLbl>
              <c:idx val="2"/>
              <c:layout>
                <c:manualLayout>
                  <c:x val="-6.2503292946475164E-2"/>
                  <c:y val="6.420893213849732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945-4514-9470-567F15A430B1}"/>
                </c:ext>
              </c:extLst>
            </c:dLbl>
            <c:dLbl>
              <c:idx val="3"/>
              <c:layout>
                <c:manualLayout>
                  <c:x val="-0.12084141156261481"/>
                  <c:y val="-9.819873600611328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945-4514-9470-567F15A430B1}"/>
                </c:ext>
              </c:extLst>
            </c:dLbl>
            <c:dLbl>
              <c:idx val="4"/>
              <c:layout>
                <c:manualLayout>
                  <c:x val="-1.1695707471897163E-2"/>
                  <c:y val="-9.856484487999871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4945-4514-9470-567F15A430B1}"/>
                </c:ext>
              </c:extLst>
            </c:dLbl>
            <c:dLbl>
              <c:idx val="5"/>
              <c:layout>
                <c:manualLayout>
                  <c:x val="5.414545459554241E-2"/>
                  <c:y val="-4.233129351950901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945-4514-9470-567F15A430B1}"/>
                </c:ext>
              </c:extLst>
            </c:dLbl>
            <c:numFmt formatCode="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Sheet1!$B$1:$G$1</c:f>
              <c:strCache>
                <c:ptCount val="6"/>
                <c:pt idx="0">
                  <c:v>White, Non-Hispanic</c:v>
                </c:pt>
                <c:pt idx="1">
                  <c:v>Black, Non-Hispanic</c:v>
                </c:pt>
                <c:pt idx="2">
                  <c:v>American Indian</c:v>
                </c:pt>
                <c:pt idx="3">
                  <c:v>Asian/PI</c:v>
                </c:pt>
                <c:pt idx="4">
                  <c:v>Unknown</c:v>
                </c:pt>
                <c:pt idx="5">
                  <c:v>Hispanic</c:v>
                </c:pt>
              </c:strCache>
            </c:strRef>
          </c:cat>
          <c:val>
            <c:numRef>
              <c:f>Sheet1!$B$2:$G$2</c:f>
              <c:numCache>
                <c:formatCode>General</c:formatCode>
                <c:ptCount val="6"/>
                <c:pt idx="0">
                  <c:v>154</c:v>
                </c:pt>
                <c:pt idx="1">
                  <c:v>55</c:v>
                </c:pt>
                <c:pt idx="2">
                  <c:v>32</c:v>
                </c:pt>
                <c:pt idx="3">
                  <c:v>15</c:v>
                </c:pt>
                <c:pt idx="4">
                  <c:v>5</c:v>
                </c:pt>
                <c:pt idx="5">
                  <c:v>31</c:v>
                </c:pt>
              </c:numCache>
            </c:numRef>
          </c:val>
          <c:extLst>
            <c:ext xmlns:c16="http://schemas.microsoft.com/office/drawing/2014/chart" uri="{C3380CC4-5D6E-409C-BE32-E72D297353CC}">
              <c16:uniqueId val="{00000006-4945-4514-9470-567F15A430B1}"/>
            </c:ext>
          </c:extLst>
        </c:ser>
        <c:ser>
          <c:idx val="1"/>
          <c:order val="1"/>
          <c:tx>
            <c:strRef>
              <c:f>Sheet1!$A$3</c:f>
              <c:strCache>
                <c:ptCount val="1"/>
              </c:strCache>
            </c:strRef>
          </c:tx>
          <c:dPt>
            <c:idx val="0"/>
            <c:bubble3D val="0"/>
            <c:extLst>
              <c:ext xmlns:c16="http://schemas.microsoft.com/office/drawing/2014/chart" uri="{C3380CC4-5D6E-409C-BE32-E72D297353CC}">
                <c16:uniqueId val="{00000007-4945-4514-9470-567F15A430B1}"/>
              </c:ext>
            </c:extLst>
          </c:dPt>
          <c:dPt>
            <c:idx val="1"/>
            <c:bubble3D val="0"/>
            <c:extLst>
              <c:ext xmlns:c16="http://schemas.microsoft.com/office/drawing/2014/chart" uri="{C3380CC4-5D6E-409C-BE32-E72D297353CC}">
                <c16:uniqueId val="{00000008-4945-4514-9470-567F15A430B1}"/>
              </c:ext>
            </c:extLst>
          </c:dPt>
          <c:dPt>
            <c:idx val="2"/>
            <c:bubble3D val="0"/>
            <c:extLst>
              <c:ext xmlns:c16="http://schemas.microsoft.com/office/drawing/2014/chart" uri="{C3380CC4-5D6E-409C-BE32-E72D297353CC}">
                <c16:uniqueId val="{00000009-4945-4514-9470-567F15A430B1}"/>
              </c:ext>
            </c:extLst>
          </c:dPt>
          <c:dPt>
            <c:idx val="3"/>
            <c:bubble3D val="0"/>
            <c:extLst>
              <c:ext xmlns:c16="http://schemas.microsoft.com/office/drawing/2014/chart" uri="{C3380CC4-5D6E-409C-BE32-E72D297353CC}">
                <c16:uniqueId val="{0000000A-4945-4514-9470-567F15A430B1}"/>
              </c:ext>
            </c:extLst>
          </c:dPt>
          <c:dPt>
            <c:idx val="4"/>
            <c:bubble3D val="0"/>
            <c:extLst>
              <c:ext xmlns:c16="http://schemas.microsoft.com/office/drawing/2014/chart" uri="{C3380CC4-5D6E-409C-BE32-E72D297353CC}">
                <c16:uniqueId val="{0000000B-4945-4514-9470-567F15A430B1}"/>
              </c:ext>
            </c:extLst>
          </c:dPt>
          <c:dPt>
            <c:idx val="5"/>
            <c:bubble3D val="0"/>
            <c:extLst>
              <c:ext xmlns:c16="http://schemas.microsoft.com/office/drawing/2014/chart" uri="{C3380CC4-5D6E-409C-BE32-E72D297353CC}">
                <c16:uniqueId val="{0000000C-4945-4514-9470-567F15A430B1}"/>
              </c:ext>
            </c:extLst>
          </c:dPt>
          <c:dLbls>
            <c:numFmt formatCode="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Sheet1!$B$1:$G$1</c:f>
              <c:strCache>
                <c:ptCount val="6"/>
                <c:pt idx="0">
                  <c:v>White, Non-Hispanic</c:v>
                </c:pt>
                <c:pt idx="1">
                  <c:v>Black, Non-Hispanic</c:v>
                </c:pt>
                <c:pt idx="2">
                  <c:v>American Indian</c:v>
                </c:pt>
                <c:pt idx="3">
                  <c:v>Asian/PI</c:v>
                </c:pt>
                <c:pt idx="4">
                  <c:v>Unknown</c:v>
                </c:pt>
                <c:pt idx="5">
                  <c:v>Hispanic</c:v>
                </c:pt>
              </c:strCache>
            </c:strRef>
          </c:cat>
          <c:val>
            <c:numRef>
              <c:f>Sheet1!$B$3:$G$3</c:f>
              <c:numCache>
                <c:formatCode>General</c:formatCode>
                <c:ptCount val="6"/>
              </c:numCache>
            </c:numRef>
          </c:val>
          <c:extLst>
            <c:ext xmlns:c16="http://schemas.microsoft.com/office/drawing/2014/chart" uri="{C3380CC4-5D6E-409C-BE32-E72D297353CC}">
              <c16:uniqueId val="{0000000D-4945-4514-9470-567F15A430B1}"/>
            </c:ext>
          </c:extLst>
        </c:ser>
        <c:ser>
          <c:idx val="2"/>
          <c:order val="2"/>
          <c:tx>
            <c:strRef>
              <c:f>Sheet1!$A$4</c:f>
              <c:strCache>
                <c:ptCount val="1"/>
              </c:strCache>
            </c:strRef>
          </c:tx>
          <c:dPt>
            <c:idx val="0"/>
            <c:bubble3D val="0"/>
            <c:extLst>
              <c:ext xmlns:c16="http://schemas.microsoft.com/office/drawing/2014/chart" uri="{C3380CC4-5D6E-409C-BE32-E72D297353CC}">
                <c16:uniqueId val="{0000000E-4945-4514-9470-567F15A430B1}"/>
              </c:ext>
            </c:extLst>
          </c:dPt>
          <c:dPt>
            <c:idx val="1"/>
            <c:bubble3D val="0"/>
            <c:extLst>
              <c:ext xmlns:c16="http://schemas.microsoft.com/office/drawing/2014/chart" uri="{C3380CC4-5D6E-409C-BE32-E72D297353CC}">
                <c16:uniqueId val="{0000000F-4945-4514-9470-567F15A430B1}"/>
              </c:ext>
            </c:extLst>
          </c:dPt>
          <c:dPt>
            <c:idx val="2"/>
            <c:bubble3D val="0"/>
            <c:extLst>
              <c:ext xmlns:c16="http://schemas.microsoft.com/office/drawing/2014/chart" uri="{C3380CC4-5D6E-409C-BE32-E72D297353CC}">
                <c16:uniqueId val="{00000010-4945-4514-9470-567F15A430B1}"/>
              </c:ext>
            </c:extLst>
          </c:dPt>
          <c:dPt>
            <c:idx val="3"/>
            <c:bubble3D val="0"/>
            <c:extLst>
              <c:ext xmlns:c16="http://schemas.microsoft.com/office/drawing/2014/chart" uri="{C3380CC4-5D6E-409C-BE32-E72D297353CC}">
                <c16:uniqueId val="{00000011-4945-4514-9470-567F15A430B1}"/>
              </c:ext>
            </c:extLst>
          </c:dPt>
          <c:dPt>
            <c:idx val="4"/>
            <c:bubble3D val="0"/>
            <c:extLst>
              <c:ext xmlns:c16="http://schemas.microsoft.com/office/drawing/2014/chart" uri="{C3380CC4-5D6E-409C-BE32-E72D297353CC}">
                <c16:uniqueId val="{00000012-4945-4514-9470-567F15A430B1}"/>
              </c:ext>
            </c:extLst>
          </c:dPt>
          <c:dPt>
            <c:idx val="5"/>
            <c:bubble3D val="0"/>
            <c:extLst>
              <c:ext xmlns:c16="http://schemas.microsoft.com/office/drawing/2014/chart" uri="{C3380CC4-5D6E-409C-BE32-E72D297353CC}">
                <c16:uniqueId val="{00000013-4945-4514-9470-567F15A430B1}"/>
              </c:ext>
            </c:extLst>
          </c:dPt>
          <c:dLbls>
            <c:numFmt formatCode="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Sheet1!$B$1:$G$1</c:f>
              <c:strCache>
                <c:ptCount val="6"/>
                <c:pt idx="0">
                  <c:v>White, Non-Hispanic</c:v>
                </c:pt>
                <c:pt idx="1">
                  <c:v>Black, Non-Hispanic</c:v>
                </c:pt>
                <c:pt idx="2">
                  <c:v>American Indian</c:v>
                </c:pt>
                <c:pt idx="3">
                  <c:v>Asian/PI</c:v>
                </c:pt>
                <c:pt idx="4">
                  <c:v>Unknown</c:v>
                </c:pt>
                <c:pt idx="5">
                  <c:v>Hispanic</c:v>
                </c:pt>
              </c:strCache>
            </c:strRef>
          </c:cat>
          <c:val>
            <c:numRef>
              <c:f>Sheet1!$B$4:$G$4</c:f>
              <c:numCache>
                <c:formatCode>General</c:formatCode>
                <c:ptCount val="6"/>
              </c:numCache>
            </c:numRef>
          </c:val>
          <c:extLst>
            <c:ext xmlns:c16="http://schemas.microsoft.com/office/drawing/2014/chart" uri="{C3380CC4-5D6E-409C-BE32-E72D297353CC}">
              <c16:uniqueId val="{00000014-4945-4514-9470-567F15A430B1}"/>
            </c:ext>
          </c:extLst>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44243577545197"/>
          <c:y val="0.20549738219895289"/>
          <c:w val="0.43006660323501433"/>
          <c:h val="0.59162303664921467"/>
        </c:manualLayout>
      </c:layout>
      <c:pieChart>
        <c:varyColors val="1"/>
        <c:ser>
          <c:idx val="0"/>
          <c:order val="0"/>
          <c:tx>
            <c:strRef>
              <c:f>Sheet1!$A$2</c:f>
              <c:strCache>
                <c:ptCount val="1"/>
              </c:strCache>
            </c:strRef>
          </c:tx>
          <c:dPt>
            <c:idx val="0"/>
            <c:bubble3D val="0"/>
            <c:extLst>
              <c:ext xmlns:c16="http://schemas.microsoft.com/office/drawing/2014/chart" uri="{C3380CC4-5D6E-409C-BE32-E72D297353CC}">
                <c16:uniqueId val="{00000000-CE5A-4495-871A-9E4F4059C5E0}"/>
              </c:ext>
            </c:extLst>
          </c:dPt>
          <c:dPt>
            <c:idx val="1"/>
            <c:bubble3D val="0"/>
            <c:extLst>
              <c:ext xmlns:c16="http://schemas.microsoft.com/office/drawing/2014/chart" uri="{C3380CC4-5D6E-409C-BE32-E72D297353CC}">
                <c16:uniqueId val="{00000001-CE5A-4495-871A-9E4F4059C5E0}"/>
              </c:ext>
            </c:extLst>
          </c:dPt>
          <c:dPt>
            <c:idx val="2"/>
            <c:bubble3D val="0"/>
            <c:extLst>
              <c:ext xmlns:c16="http://schemas.microsoft.com/office/drawing/2014/chart" uri="{C3380CC4-5D6E-409C-BE32-E72D297353CC}">
                <c16:uniqueId val="{00000002-CE5A-4495-871A-9E4F4059C5E0}"/>
              </c:ext>
            </c:extLst>
          </c:dPt>
          <c:dPt>
            <c:idx val="3"/>
            <c:bubble3D val="0"/>
            <c:extLst>
              <c:ext xmlns:c16="http://schemas.microsoft.com/office/drawing/2014/chart" uri="{C3380CC4-5D6E-409C-BE32-E72D297353CC}">
                <c16:uniqueId val="{00000003-CE5A-4495-871A-9E4F4059C5E0}"/>
              </c:ext>
            </c:extLst>
          </c:dPt>
          <c:dPt>
            <c:idx val="4"/>
            <c:bubble3D val="0"/>
            <c:extLst>
              <c:ext xmlns:c16="http://schemas.microsoft.com/office/drawing/2014/chart" uri="{C3380CC4-5D6E-409C-BE32-E72D297353CC}">
                <c16:uniqueId val="{00000004-CE5A-4495-871A-9E4F4059C5E0}"/>
              </c:ext>
            </c:extLst>
          </c:dPt>
          <c:dLbls>
            <c:dLbl>
              <c:idx val="0"/>
              <c:layout>
                <c:manualLayout>
                  <c:x val="-2.7703453702702711E-2"/>
                  <c:y val="-1.628635927227065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E5A-4495-871A-9E4F4059C5E0}"/>
                </c:ext>
              </c:extLst>
            </c:dLbl>
            <c:dLbl>
              <c:idx val="1"/>
              <c:layout>
                <c:manualLayout>
                  <c:x val="3.6558509671193277E-2"/>
                  <c:y val="-1.247585618062811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E5A-4495-871A-9E4F4059C5E0}"/>
                </c:ext>
              </c:extLst>
            </c:dLbl>
            <c:dLbl>
              <c:idx val="2"/>
              <c:layout>
                <c:manualLayout>
                  <c:x val="0.19774670495255497"/>
                  <c:y val="-2.3399198153773962E-2"/>
                </c:manualLayout>
              </c:layout>
              <c:tx>
                <c:rich>
                  <a:bodyPr wrap="square" lIns="38100" tIns="19050" rIns="38100" bIns="19050" anchor="ctr">
                    <a:noAutofit/>
                  </a:bodyPr>
                  <a:lstStyle/>
                  <a:p>
                    <a:pPr>
                      <a:defRPr/>
                    </a:pPr>
                    <a:fld id="{D879C156-0085-44E7-97C5-298038DA3391}" type="CATEGORYNAME">
                      <a:rPr lang="en-US" smtClean="0"/>
                      <a:pPr>
                        <a:defRPr/>
                      </a:pPr>
                      <a:t>[CATEGORY NAME]</a:t>
                    </a:fld>
                    <a:r>
                      <a:rPr lang="en-US" baseline="0" dirty="0"/>
                      <a:t>
</a:t>
                    </a:r>
                    <a:fld id="{660CE794-2577-484B-ACDA-1DB96B22A350}" type="PERCENTAGE">
                      <a:rPr lang="en-US" baseline="0" smtClean="0"/>
                      <a:pPr>
                        <a:defRPr/>
                      </a:pPr>
                      <a:t>[PERCENTAGE]</a:t>
                    </a:fld>
                    <a:endParaRPr lang="en-US" baseline="0" dirty="0" smtClean="0"/>
                  </a:p>
                  <a:p>
                    <a:pPr>
                      <a:defRPr/>
                    </a:pPr>
                    <a:endParaRPr lang="en-US"/>
                  </a:p>
                </c:rich>
              </c:tx>
              <c:numFmt formatCode="0%" sourceLinked="0"/>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20158431283046141"/>
                      <c:h val="0.15256226935255315"/>
                    </c:manualLayout>
                  </c15:layout>
                  <c15:dlblFieldTable/>
                  <c15:showDataLabelsRange val="0"/>
                </c:ext>
                <c:ext xmlns:c16="http://schemas.microsoft.com/office/drawing/2014/chart" uri="{C3380CC4-5D6E-409C-BE32-E72D297353CC}">
                  <c16:uniqueId val="{00000002-CE5A-4495-871A-9E4F4059C5E0}"/>
                </c:ext>
              </c:extLst>
            </c:dLbl>
            <c:dLbl>
              <c:idx val="3"/>
              <c:layout>
                <c:manualLayout>
                  <c:x val="7.0737747661264831E-3"/>
                  <c:y val="5.557412069848413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E5A-4495-871A-9E4F4059C5E0}"/>
                </c:ext>
              </c:extLst>
            </c:dLbl>
            <c:dLbl>
              <c:idx val="4"/>
              <c:layout>
                <c:manualLayout>
                  <c:x val="-8.7829820561950156E-2"/>
                  <c:y val="1.502210416469025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CE5A-4495-871A-9E4F4059C5E0}"/>
                </c:ext>
              </c:extLst>
            </c:dLbl>
            <c:numFmt formatCode="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Sheet1!$B$1:$F$1</c:f>
              <c:strCache>
                <c:ptCount val="5"/>
                <c:pt idx="0">
                  <c:v>Minneapolis</c:v>
                </c:pt>
                <c:pt idx="1">
                  <c:v>St. Paul</c:v>
                </c:pt>
                <c:pt idx="2">
                  <c:v>Suburban</c:v>
                </c:pt>
                <c:pt idx="3">
                  <c:v>Greater MN</c:v>
                </c:pt>
                <c:pt idx="4">
                  <c:v>Unknown</c:v>
                </c:pt>
              </c:strCache>
            </c:strRef>
          </c:cat>
          <c:val>
            <c:numRef>
              <c:f>Sheet1!$B$2:$F$2</c:f>
              <c:numCache>
                <c:formatCode>General</c:formatCode>
                <c:ptCount val="5"/>
                <c:pt idx="0">
                  <c:v>4951</c:v>
                </c:pt>
                <c:pt idx="1">
                  <c:v>2783</c:v>
                </c:pt>
                <c:pt idx="2">
                  <c:v>7914</c:v>
                </c:pt>
                <c:pt idx="3">
                  <c:v>7400</c:v>
                </c:pt>
                <c:pt idx="4">
                  <c:v>480</c:v>
                </c:pt>
              </c:numCache>
            </c:numRef>
          </c:val>
          <c:extLst>
            <c:ext xmlns:c16="http://schemas.microsoft.com/office/drawing/2014/chart" uri="{C3380CC4-5D6E-409C-BE32-E72D297353CC}">
              <c16:uniqueId val="{00000005-CE5A-4495-871A-9E4F4059C5E0}"/>
            </c:ext>
          </c:extLst>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71339506315376"/>
          <c:y val="2.9289951090915398E-2"/>
          <c:w val="0.8696911196911199"/>
          <c:h val="0.76399394856278358"/>
        </c:manualLayout>
      </c:layout>
      <c:lineChart>
        <c:grouping val="standard"/>
        <c:varyColors val="0"/>
        <c:ser>
          <c:idx val="0"/>
          <c:order val="0"/>
          <c:tx>
            <c:strRef>
              <c:f>Sheet1!$A$2</c:f>
              <c:strCache>
                <c:ptCount val="1"/>
                <c:pt idx="0">
                  <c:v>White, Non-Hispanic</c:v>
                </c:pt>
              </c:strCache>
            </c:strRef>
          </c:tx>
          <c:cat>
            <c:numRef>
              <c:f>Sheet1!$E$1:$AA$1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Sheet1!$E$2:$AA$2</c:f>
              <c:numCache>
                <c:formatCode>General</c:formatCode>
                <c:ptCount val="11"/>
                <c:pt idx="0">
                  <c:v>0.9</c:v>
                </c:pt>
                <c:pt idx="1">
                  <c:v>1.9</c:v>
                </c:pt>
                <c:pt idx="2">
                  <c:v>1.1000000000000001</c:v>
                </c:pt>
                <c:pt idx="3">
                  <c:v>2</c:v>
                </c:pt>
                <c:pt idx="4">
                  <c:v>2.1</c:v>
                </c:pt>
                <c:pt idx="5">
                  <c:v>1.2</c:v>
                </c:pt>
                <c:pt idx="6">
                  <c:v>2.4</c:v>
                </c:pt>
                <c:pt idx="7">
                  <c:v>3.6</c:v>
                </c:pt>
                <c:pt idx="8">
                  <c:v>3</c:v>
                </c:pt>
                <c:pt idx="9">
                  <c:v>3.5</c:v>
                </c:pt>
                <c:pt idx="10">
                  <c:v>3.3</c:v>
                </c:pt>
              </c:numCache>
            </c:numRef>
          </c:val>
          <c:smooth val="0"/>
          <c:extLst>
            <c:ext xmlns:c16="http://schemas.microsoft.com/office/drawing/2014/chart" uri="{C3380CC4-5D6E-409C-BE32-E72D297353CC}">
              <c16:uniqueId val="{00000000-4245-44F9-86E7-D2146AD7D6F9}"/>
            </c:ext>
          </c:extLst>
        </c:ser>
        <c:ser>
          <c:idx val="1"/>
          <c:order val="1"/>
          <c:tx>
            <c:strRef>
              <c:f>Sheet1!$A$3</c:f>
              <c:strCache>
                <c:ptCount val="1"/>
                <c:pt idx="0">
                  <c:v>Black, Non-Hispanic</c:v>
                </c:pt>
              </c:strCache>
            </c:strRef>
          </c:tx>
          <c:cat>
            <c:numRef>
              <c:f>Sheet1!$E$1:$AA$1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Sheet1!$E$3:$AA$3</c:f>
              <c:numCache>
                <c:formatCode>General</c:formatCode>
                <c:ptCount val="11"/>
                <c:pt idx="0">
                  <c:v>4.2</c:v>
                </c:pt>
                <c:pt idx="1">
                  <c:v>6.7</c:v>
                </c:pt>
                <c:pt idx="2">
                  <c:v>4</c:v>
                </c:pt>
                <c:pt idx="3">
                  <c:v>13.9</c:v>
                </c:pt>
                <c:pt idx="4">
                  <c:v>8.5</c:v>
                </c:pt>
                <c:pt idx="5">
                  <c:v>14.6</c:v>
                </c:pt>
                <c:pt idx="6">
                  <c:v>17.100000000000001</c:v>
                </c:pt>
                <c:pt idx="7">
                  <c:v>23.8</c:v>
                </c:pt>
                <c:pt idx="8">
                  <c:v>28.5</c:v>
                </c:pt>
                <c:pt idx="9">
                  <c:v>25.3</c:v>
                </c:pt>
                <c:pt idx="10">
                  <c:v>19.600000000000001</c:v>
                </c:pt>
              </c:numCache>
            </c:numRef>
          </c:val>
          <c:smooth val="0"/>
          <c:extLst>
            <c:ext xmlns:c16="http://schemas.microsoft.com/office/drawing/2014/chart" uri="{C3380CC4-5D6E-409C-BE32-E72D297353CC}">
              <c16:uniqueId val="{00000001-4245-44F9-86E7-D2146AD7D6F9}"/>
            </c:ext>
          </c:extLst>
        </c:ser>
        <c:ser>
          <c:idx val="2"/>
          <c:order val="2"/>
          <c:tx>
            <c:strRef>
              <c:f>Sheet1!$A$4</c:f>
              <c:strCache>
                <c:ptCount val="1"/>
                <c:pt idx="0">
                  <c:v>American Indian</c:v>
                </c:pt>
              </c:strCache>
            </c:strRef>
          </c:tx>
          <c:spPr>
            <a:ln>
              <a:solidFill>
                <a:schemeClr val="accent4"/>
              </a:solidFill>
            </a:ln>
          </c:spPr>
          <c:marker>
            <c:spPr>
              <a:solidFill>
                <a:schemeClr val="accent4"/>
              </a:solidFill>
            </c:spPr>
          </c:marker>
          <c:cat>
            <c:numRef>
              <c:f>Sheet1!$E$1:$AA$1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Sheet1!$E$4:$AA$4</c:f>
              <c:numCache>
                <c:formatCode>General</c:formatCode>
                <c:ptCount val="11"/>
                <c:pt idx="0">
                  <c:v>0</c:v>
                </c:pt>
                <c:pt idx="1">
                  <c:v>0</c:v>
                </c:pt>
                <c:pt idx="2">
                  <c:v>1.5</c:v>
                </c:pt>
                <c:pt idx="3">
                  <c:v>1.5</c:v>
                </c:pt>
                <c:pt idx="4">
                  <c:v>1.5</c:v>
                </c:pt>
                <c:pt idx="5">
                  <c:v>5.9</c:v>
                </c:pt>
                <c:pt idx="6">
                  <c:v>3</c:v>
                </c:pt>
                <c:pt idx="7">
                  <c:v>3</c:v>
                </c:pt>
                <c:pt idx="8">
                  <c:v>11.9</c:v>
                </c:pt>
                <c:pt idx="9">
                  <c:v>25.3</c:v>
                </c:pt>
                <c:pt idx="10">
                  <c:v>47.5</c:v>
                </c:pt>
              </c:numCache>
            </c:numRef>
          </c:val>
          <c:smooth val="0"/>
          <c:extLst>
            <c:ext xmlns:c16="http://schemas.microsoft.com/office/drawing/2014/chart" uri="{C3380CC4-5D6E-409C-BE32-E72D297353CC}">
              <c16:uniqueId val="{00000002-4245-44F9-86E7-D2146AD7D6F9}"/>
            </c:ext>
          </c:extLst>
        </c:ser>
        <c:ser>
          <c:idx val="4"/>
          <c:order val="3"/>
          <c:tx>
            <c:strRef>
              <c:f>Sheet1!$A$5</c:f>
              <c:strCache>
                <c:ptCount val="1"/>
                <c:pt idx="0">
                  <c:v>Asian/PI</c:v>
                </c:pt>
              </c:strCache>
            </c:strRef>
          </c:tx>
          <c:cat>
            <c:numRef>
              <c:f>Sheet1!$E$1:$AA$1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Sheet1!$E$5:$AA$5</c:f>
              <c:numCache>
                <c:formatCode>General</c:formatCode>
                <c:ptCount val="11"/>
                <c:pt idx="0">
                  <c:v>0.5</c:v>
                </c:pt>
                <c:pt idx="1">
                  <c:v>0.5</c:v>
                </c:pt>
                <c:pt idx="2">
                  <c:v>0</c:v>
                </c:pt>
                <c:pt idx="3">
                  <c:v>0.5</c:v>
                </c:pt>
                <c:pt idx="4">
                  <c:v>2.7</c:v>
                </c:pt>
                <c:pt idx="5">
                  <c:v>0.5</c:v>
                </c:pt>
                <c:pt idx="6">
                  <c:v>3.6</c:v>
                </c:pt>
                <c:pt idx="7">
                  <c:v>6.8</c:v>
                </c:pt>
                <c:pt idx="8">
                  <c:v>3.2</c:v>
                </c:pt>
                <c:pt idx="9">
                  <c:v>8.6</c:v>
                </c:pt>
                <c:pt idx="10">
                  <c:v>6.8</c:v>
                </c:pt>
              </c:numCache>
            </c:numRef>
          </c:val>
          <c:smooth val="0"/>
          <c:extLst>
            <c:ext xmlns:c16="http://schemas.microsoft.com/office/drawing/2014/chart" uri="{C3380CC4-5D6E-409C-BE32-E72D297353CC}">
              <c16:uniqueId val="{00000003-4245-44F9-86E7-D2146AD7D6F9}"/>
            </c:ext>
          </c:extLst>
        </c:ser>
        <c:ser>
          <c:idx val="5"/>
          <c:order val="4"/>
          <c:tx>
            <c:strRef>
              <c:f>Sheet1!$A$6</c:f>
              <c:strCache>
                <c:ptCount val="1"/>
                <c:pt idx="0">
                  <c:v>Hispanic</c:v>
                </c:pt>
              </c:strCache>
            </c:strRef>
          </c:tx>
          <c:cat>
            <c:numRef>
              <c:f>Sheet1!$E$1:$AA$1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Sheet1!$E$6:$AA$6</c:f>
              <c:numCache>
                <c:formatCode>General</c:formatCode>
                <c:ptCount val="11"/>
                <c:pt idx="0">
                  <c:v>0.4</c:v>
                </c:pt>
                <c:pt idx="1">
                  <c:v>1.3</c:v>
                </c:pt>
                <c:pt idx="2">
                  <c:v>2.5</c:v>
                </c:pt>
                <c:pt idx="3">
                  <c:v>4.4000000000000004</c:v>
                </c:pt>
                <c:pt idx="4">
                  <c:v>4</c:v>
                </c:pt>
                <c:pt idx="5">
                  <c:v>4</c:v>
                </c:pt>
                <c:pt idx="6">
                  <c:v>3.6</c:v>
                </c:pt>
                <c:pt idx="7">
                  <c:v>8.8000000000000007</c:v>
                </c:pt>
                <c:pt idx="8">
                  <c:v>12</c:v>
                </c:pt>
                <c:pt idx="9">
                  <c:v>10.8</c:v>
                </c:pt>
                <c:pt idx="10">
                  <c:v>12.4</c:v>
                </c:pt>
              </c:numCache>
            </c:numRef>
          </c:val>
          <c:smooth val="0"/>
          <c:extLst>
            <c:ext xmlns:c16="http://schemas.microsoft.com/office/drawing/2014/chart" uri="{C3380CC4-5D6E-409C-BE32-E72D297353CC}">
              <c16:uniqueId val="{00000004-4245-44F9-86E7-D2146AD7D6F9}"/>
            </c:ext>
          </c:extLst>
        </c:ser>
        <c:dLbls>
          <c:showLegendKey val="0"/>
          <c:showVal val="0"/>
          <c:showCatName val="0"/>
          <c:showSerName val="0"/>
          <c:showPercent val="0"/>
          <c:showBubbleSize val="0"/>
        </c:dLbls>
        <c:marker val="1"/>
        <c:smooth val="0"/>
        <c:axId val="409573216"/>
        <c:axId val="409573608"/>
      </c:lineChart>
      <c:catAx>
        <c:axId val="409573216"/>
        <c:scaling>
          <c:orientation val="minMax"/>
        </c:scaling>
        <c:delete val="0"/>
        <c:axPos val="b"/>
        <c:title>
          <c:tx>
            <c:rich>
              <a:bodyPr/>
              <a:lstStyle/>
              <a:p>
                <a:pPr>
                  <a:defRPr/>
                </a:pPr>
                <a:r>
                  <a:rPr lang="en-US"/>
                  <a:t>Year</a:t>
                </a:r>
              </a:p>
            </c:rich>
          </c:tx>
          <c:layout>
            <c:manualLayout>
              <c:xMode val="edge"/>
              <c:yMode val="edge"/>
              <c:x val="0.49806949806949807"/>
              <c:y val="0.90015128593040838"/>
            </c:manualLayout>
          </c:layout>
          <c:overlay val="0"/>
        </c:title>
        <c:numFmt formatCode="General" sourceLinked="1"/>
        <c:majorTickMark val="out"/>
        <c:minorTickMark val="none"/>
        <c:tickLblPos val="nextTo"/>
        <c:txPr>
          <a:bodyPr rot="0" vert="horz"/>
          <a:lstStyle/>
          <a:p>
            <a:pPr>
              <a:defRPr/>
            </a:pPr>
            <a:endParaRPr lang="en-US"/>
          </a:p>
        </c:txPr>
        <c:crossAx val="409573608"/>
        <c:crossesAt val="0"/>
        <c:auto val="1"/>
        <c:lblAlgn val="ctr"/>
        <c:lblOffset val="100"/>
        <c:tickLblSkip val="1"/>
        <c:tickMarkSkip val="1"/>
        <c:noMultiLvlLbl val="0"/>
      </c:catAx>
      <c:valAx>
        <c:axId val="409573608"/>
        <c:scaling>
          <c:orientation val="minMax"/>
        </c:scaling>
        <c:delete val="0"/>
        <c:axPos val="l"/>
        <c:title>
          <c:tx>
            <c:rich>
              <a:bodyPr/>
              <a:lstStyle/>
              <a:p>
                <a:pPr>
                  <a:defRPr/>
                </a:pPr>
                <a:r>
                  <a:rPr lang="en-US"/>
                  <a:t>Rate per 100,000 persons  </a:t>
                </a:r>
              </a:p>
            </c:rich>
          </c:tx>
          <c:layout>
            <c:manualLayout>
              <c:xMode val="edge"/>
              <c:yMode val="edge"/>
              <c:x val="1.0934837324220103E-2"/>
              <c:y val="0.1333421207811579"/>
            </c:manualLayout>
          </c:layout>
          <c:overlay val="0"/>
        </c:title>
        <c:numFmt formatCode="General" sourceLinked="1"/>
        <c:majorTickMark val="out"/>
        <c:minorTickMark val="none"/>
        <c:tickLblPos val="nextTo"/>
        <c:txPr>
          <a:bodyPr rot="0" vert="horz"/>
          <a:lstStyle/>
          <a:p>
            <a:pPr>
              <a:defRPr/>
            </a:pPr>
            <a:endParaRPr lang="en-US"/>
          </a:p>
        </c:txPr>
        <c:crossAx val="409573216"/>
        <c:crosses val="autoZero"/>
        <c:crossBetween val="between"/>
      </c:valAx>
    </c:plotArea>
    <c:legend>
      <c:legendPos val="r"/>
      <c:layout>
        <c:manualLayout>
          <c:xMode val="edge"/>
          <c:yMode val="edge"/>
          <c:x val="0.27631375990024709"/>
          <c:y val="5.4462934947049915E-2"/>
          <c:w val="0.53160135774817008"/>
          <c:h val="0.2087745839636913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41480206540446"/>
          <c:y val="0.17647058823529413"/>
          <c:w val="0.70223752151462981"/>
          <c:h val="0.70588235294117652"/>
        </c:manualLayout>
      </c:layout>
      <c:pieChart>
        <c:varyColors val="1"/>
        <c:ser>
          <c:idx val="0"/>
          <c:order val="0"/>
          <c:tx>
            <c:strRef>
              <c:f>Sheet1!$A$2</c:f>
              <c:strCache>
                <c:ptCount val="1"/>
              </c:strCache>
            </c:strRef>
          </c:tx>
          <c:dPt>
            <c:idx val="0"/>
            <c:bubble3D val="0"/>
            <c:extLst>
              <c:ext xmlns:c16="http://schemas.microsoft.com/office/drawing/2014/chart" uri="{C3380CC4-5D6E-409C-BE32-E72D297353CC}">
                <c16:uniqueId val="{00000000-7C07-4671-9E54-E338E0A3C7C2}"/>
              </c:ext>
            </c:extLst>
          </c:dPt>
          <c:dPt>
            <c:idx val="1"/>
            <c:bubble3D val="0"/>
            <c:extLst>
              <c:ext xmlns:c16="http://schemas.microsoft.com/office/drawing/2014/chart" uri="{C3380CC4-5D6E-409C-BE32-E72D297353CC}">
                <c16:uniqueId val="{00000001-7C07-4671-9E54-E338E0A3C7C2}"/>
              </c:ext>
            </c:extLst>
          </c:dPt>
          <c:dPt>
            <c:idx val="2"/>
            <c:bubble3D val="0"/>
            <c:extLst>
              <c:ext xmlns:c16="http://schemas.microsoft.com/office/drawing/2014/chart" uri="{C3380CC4-5D6E-409C-BE32-E72D297353CC}">
                <c16:uniqueId val="{00000002-7C07-4671-9E54-E338E0A3C7C2}"/>
              </c:ext>
            </c:extLst>
          </c:dPt>
          <c:dPt>
            <c:idx val="3"/>
            <c:bubble3D val="0"/>
            <c:extLst>
              <c:ext xmlns:c16="http://schemas.microsoft.com/office/drawing/2014/chart" uri="{C3380CC4-5D6E-409C-BE32-E72D297353CC}">
                <c16:uniqueId val="{00000003-7C07-4671-9E54-E338E0A3C7C2}"/>
              </c:ext>
            </c:extLst>
          </c:dPt>
          <c:dPt>
            <c:idx val="4"/>
            <c:bubble3D val="0"/>
            <c:extLst>
              <c:ext xmlns:c16="http://schemas.microsoft.com/office/drawing/2014/chart" uri="{C3380CC4-5D6E-409C-BE32-E72D297353CC}">
                <c16:uniqueId val="{00000004-7C07-4671-9E54-E338E0A3C7C2}"/>
              </c:ext>
            </c:extLst>
          </c:dPt>
          <c:dLbls>
            <c:dLbl>
              <c:idx val="0"/>
              <c:layout>
                <c:manualLayout>
                  <c:x val="-7.261647451661668E-2"/>
                  <c:y val="-1.4238728110233727E-4"/>
                </c:manualLayout>
              </c:layout>
              <c:tx>
                <c:rich>
                  <a:bodyPr/>
                  <a:lstStyle/>
                  <a:p>
                    <a:r>
                      <a:rPr lang="en-US" sz="1600" dirty="0"/>
                      <a:t>&lt;15 yrs
20%</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C07-4671-9E54-E338E0A3C7C2}"/>
                </c:ext>
              </c:extLst>
            </c:dLbl>
            <c:dLbl>
              <c:idx val="1"/>
              <c:layout>
                <c:manualLayout>
                  <c:x val="0"/>
                  <c:y val="0.12512493060043919"/>
                </c:manualLayout>
              </c:layout>
              <c:tx>
                <c:rich>
                  <a:bodyPr/>
                  <a:lstStyle/>
                  <a:p>
                    <a:r>
                      <a:rPr lang="en-US" sz="1600" dirty="0"/>
                      <a:t>15-24 yrs
14%</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C07-4671-9E54-E338E0A3C7C2}"/>
                </c:ext>
              </c:extLst>
            </c:dLbl>
            <c:dLbl>
              <c:idx val="2"/>
              <c:layout>
                <c:manualLayout>
                  <c:x val="3.7481668659612392E-3"/>
                  <c:y val="-1.0652391183652937E-2"/>
                </c:manualLayout>
              </c:layout>
              <c:tx>
                <c:rich>
                  <a:bodyPr/>
                  <a:lstStyle/>
                  <a:p>
                    <a:r>
                      <a:rPr lang="en-US" sz="1600" dirty="0"/>
                      <a:t>25-34 yrs
13%</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C07-4671-9E54-E338E0A3C7C2}"/>
                </c:ext>
              </c:extLst>
            </c:dLbl>
            <c:dLbl>
              <c:idx val="3"/>
              <c:layout>
                <c:manualLayout>
                  <c:x val="-6.2727477833179057E-2"/>
                  <c:y val="-9.4852711179132992E-2"/>
                </c:manualLayout>
              </c:layout>
              <c:tx>
                <c:rich>
                  <a:bodyPr/>
                  <a:lstStyle/>
                  <a:p>
                    <a:r>
                      <a:rPr lang="en-US" sz="1600" dirty="0"/>
                      <a:t>35+ yrs
53%</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C07-4671-9E54-E338E0A3C7C2}"/>
                </c:ext>
              </c:extLst>
            </c:dLbl>
            <c:numFmt formatCode="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Sheet1!$B$1:$E$1</c:f>
              <c:strCache>
                <c:ptCount val="4"/>
                <c:pt idx="0">
                  <c:v>&lt;15 yrs</c:v>
                </c:pt>
                <c:pt idx="1">
                  <c:v>15-24 yrs</c:v>
                </c:pt>
                <c:pt idx="2">
                  <c:v>25-34 yrs</c:v>
                </c:pt>
                <c:pt idx="3">
                  <c:v>35+ yrs</c:v>
                </c:pt>
              </c:strCache>
            </c:strRef>
          </c:cat>
          <c:val>
            <c:numRef>
              <c:f>Sheet1!$B$2:$E$2</c:f>
              <c:numCache>
                <c:formatCode>General</c:formatCode>
                <c:ptCount val="4"/>
                <c:pt idx="0">
                  <c:v>1063382</c:v>
                </c:pt>
                <c:pt idx="1">
                  <c:v>723480</c:v>
                </c:pt>
                <c:pt idx="2">
                  <c:v>715586</c:v>
                </c:pt>
                <c:pt idx="3">
                  <c:v>2801477</c:v>
                </c:pt>
              </c:numCache>
            </c:numRef>
          </c:val>
          <c:extLst>
            <c:ext xmlns:c16="http://schemas.microsoft.com/office/drawing/2014/chart" uri="{C3380CC4-5D6E-409C-BE32-E72D297353CC}">
              <c16:uniqueId val="{00000005-7C07-4671-9E54-E338E0A3C7C2}"/>
            </c:ext>
          </c:extLst>
        </c:ser>
        <c:ser>
          <c:idx val="1"/>
          <c:order val="1"/>
          <c:tx>
            <c:strRef>
              <c:f>Sheet1!$A$3</c:f>
              <c:strCache>
                <c:ptCount val="1"/>
              </c:strCache>
            </c:strRef>
          </c:tx>
          <c:dPt>
            <c:idx val="0"/>
            <c:bubble3D val="0"/>
            <c:extLst>
              <c:ext xmlns:c16="http://schemas.microsoft.com/office/drawing/2014/chart" uri="{C3380CC4-5D6E-409C-BE32-E72D297353CC}">
                <c16:uniqueId val="{00000006-7C07-4671-9E54-E338E0A3C7C2}"/>
              </c:ext>
            </c:extLst>
          </c:dPt>
          <c:dPt>
            <c:idx val="1"/>
            <c:bubble3D val="0"/>
            <c:extLst>
              <c:ext xmlns:c16="http://schemas.microsoft.com/office/drawing/2014/chart" uri="{C3380CC4-5D6E-409C-BE32-E72D297353CC}">
                <c16:uniqueId val="{00000007-7C07-4671-9E54-E338E0A3C7C2}"/>
              </c:ext>
            </c:extLst>
          </c:dPt>
          <c:dPt>
            <c:idx val="2"/>
            <c:bubble3D val="0"/>
            <c:extLst>
              <c:ext xmlns:c16="http://schemas.microsoft.com/office/drawing/2014/chart" uri="{C3380CC4-5D6E-409C-BE32-E72D297353CC}">
                <c16:uniqueId val="{00000008-7C07-4671-9E54-E338E0A3C7C2}"/>
              </c:ext>
            </c:extLst>
          </c:dPt>
          <c:dPt>
            <c:idx val="3"/>
            <c:bubble3D val="0"/>
            <c:extLst>
              <c:ext xmlns:c16="http://schemas.microsoft.com/office/drawing/2014/chart" uri="{C3380CC4-5D6E-409C-BE32-E72D297353CC}">
                <c16:uniqueId val="{00000009-7C07-4671-9E54-E338E0A3C7C2}"/>
              </c:ext>
            </c:extLst>
          </c:dPt>
          <c:dLbls>
            <c:numFmt formatCode="0%" sourceLinked="0"/>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Sheet1!$B$1:$E$1</c:f>
              <c:strCache>
                <c:ptCount val="4"/>
                <c:pt idx="0">
                  <c:v>&lt;15 yrs</c:v>
                </c:pt>
                <c:pt idx="1">
                  <c:v>15-24 yrs</c:v>
                </c:pt>
                <c:pt idx="2">
                  <c:v>25-34 yrs</c:v>
                </c:pt>
                <c:pt idx="3">
                  <c:v>35+ yrs</c:v>
                </c:pt>
              </c:strCache>
            </c:strRef>
          </c:cat>
          <c:val>
            <c:numRef>
              <c:f>Sheet1!$B$3:$E$3</c:f>
              <c:numCache>
                <c:formatCode>General</c:formatCode>
                <c:ptCount val="4"/>
              </c:numCache>
            </c:numRef>
          </c:val>
          <c:extLst>
            <c:ext xmlns:c16="http://schemas.microsoft.com/office/drawing/2014/chart" uri="{C3380CC4-5D6E-409C-BE32-E72D297353CC}">
              <c16:uniqueId val="{0000000A-7C07-4671-9E54-E338E0A3C7C2}"/>
            </c:ext>
          </c:extLst>
        </c:ser>
        <c:dLbls>
          <c:showLegendKey val="0"/>
          <c:showVal val="0"/>
          <c:showCatName val="1"/>
          <c:showSerName val="0"/>
          <c:showPercent val="1"/>
          <c:showBubbleSize val="0"/>
          <c:showLeaderLines val="1"/>
        </c:dLbls>
        <c:firstSliceAng val="160"/>
      </c:pieChart>
    </c:plotArea>
    <c:plotVisOnly val="1"/>
    <c:dispBlanksAs val="zero"/>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93653516295026"/>
          <c:y val="0.17534722222222224"/>
          <c:w val="0.70154373927958824"/>
          <c:h val="0.71006944444444442"/>
        </c:manualLayout>
      </c:layout>
      <c:pieChart>
        <c:varyColors val="1"/>
        <c:ser>
          <c:idx val="0"/>
          <c:order val="0"/>
          <c:tx>
            <c:strRef>
              <c:f>Sheet1!$A$2</c:f>
              <c:strCache>
                <c:ptCount val="1"/>
              </c:strCache>
            </c:strRef>
          </c:tx>
          <c:dPt>
            <c:idx val="0"/>
            <c:bubble3D val="0"/>
            <c:extLst>
              <c:ext xmlns:c16="http://schemas.microsoft.com/office/drawing/2014/chart" uri="{C3380CC4-5D6E-409C-BE32-E72D297353CC}">
                <c16:uniqueId val="{00000000-3522-4508-998D-47F217F2972A}"/>
              </c:ext>
            </c:extLst>
          </c:dPt>
          <c:dPt>
            <c:idx val="1"/>
            <c:bubble3D val="0"/>
            <c:extLst>
              <c:ext xmlns:c16="http://schemas.microsoft.com/office/drawing/2014/chart" uri="{C3380CC4-5D6E-409C-BE32-E72D297353CC}">
                <c16:uniqueId val="{00000001-3522-4508-998D-47F217F2972A}"/>
              </c:ext>
            </c:extLst>
          </c:dPt>
          <c:dPt>
            <c:idx val="2"/>
            <c:bubble3D val="0"/>
            <c:extLst>
              <c:ext xmlns:c16="http://schemas.microsoft.com/office/drawing/2014/chart" uri="{C3380CC4-5D6E-409C-BE32-E72D297353CC}">
                <c16:uniqueId val="{00000002-3522-4508-998D-47F217F2972A}"/>
              </c:ext>
            </c:extLst>
          </c:dPt>
          <c:dPt>
            <c:idx val="3"/>
            <c:bubble3D val="0"/>
            <c:extLst>
              <c:ext xmlns:c16="http://schemas.microsoft.com/office/drawing/2014/chart" uri="{C3380CC4-5D6E-409C-BE32-E72D297353CC}">
                <c16:uniqueId val="{00000003-3522-4508-998D-47F217F2972A}"/>
              </c:ext>
            </c:extLst>
          </c:dPt>
          <c:dPt>
            <c:idx val="4"/>
            <c:bubble3D val="0"/>
            <c:extLst>
              <c:ext xmlns:c16="http://schemas.microsoft.com/office/drawing/2014/chart" uri="{C3380CC4-5D6E-409C-BE32-E72D297353CC}">
                <c16:uniqueId val="{00000004-3522-4508-998D-47F217F2972A}"/>
              </c:ext>
            </c:extLst>
          </c:dPt>
          <c:dLbls>
            <c:dLbl>
              <c:idx val="0"/>
              <c:layout>
                <c:manualLayout>
                  <c:x val="-0.12893982808022922"/>
                  <c:y val="0.2095293770021076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522-4508-998D-47F217F2972A}"/>
                </c:ext>
              </c:extLst>
            </c:dLbl>
            <c:dLbl>
              <c:idx val="1"/>
              <c:layout>
                <c:manualLayout>
                  <c:x val="-2.4206168355030106E-2"/>
                  <c:y val="-6.4880758056215411E-3"/>
                </c:manualLayout>
              </c:layout>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522-4508-998D-47F217F2972A}"/>
                </c:ext>
              </c:extLst>
            </c:dLbl>
            <c:dLbl>
              <c:idx val="2"/>
              <c:layout>
                <c:manualLayout>
                  <c:x val="0.19150215463754711"/>
                  <c:y val="1.804536663813605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522-4508-998D-47F217F2972A}"/>
                </c:ext>
              </c:extLst>
            </c:dLbl>
            <c:dLbl>
              <c:idx val="3"/>
              <c:layout>
                <c:manualLayout>
                  <c:x val="-4.6476998398133377E-4"/>
                  <c:y val="-7.283895406176238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522-4508-998D-47F217F2972A}"/>
                </c:ext>
              </c:extLst>
            </c:dLbl>
            <c:dLbl>
              <c:idx val="4"/>
              <c:layout>
                <c:manualLayout>
                  <c:x val="0"/>
                  <c:y val="3.395127894534071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3522-4508-998D-47F217F2972A}"/>
                </c:ext>
              </c:extLst>
            </c:dLbl>
            <c:numFmt formatCode="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Sheet1!$B$1:$F$1</c:f>
              <c:strCache>
                <c:ptCount val="5"/>
                <c:pt idx="0">
                  <c:v>&lt;15 yrs</c:v>
                </c:pt>
                <c:pt idx="1">
                  <c:v>15-24 yrs</c:v>
                </c:pt>
                <c:pt idx="2">
                  <c:v>25-29 yrs</c:v>
                </c:pt>
                <c:pt idx="3">
                  <c:v>30-44 yrs</c:v>
                </c:pt>
                <c:pt idx="4">
                  <c:v>45+ yrs</c:v>
                </c:pt>
              </c:strCache>
            </c:strRef>
          </c:cat>
          <c:val>
            <c:numRef>
              <c:f>Sheet1!$B$2:$F$2</c:f>
              <c:numCache>
                <c:formatCode>General</c:formatCode>
                <c:ptCount val="5"/>
                <c:pt idx="0">
                  <c:v>148</c:v>
                </c:pt>
                <c:pt idx="1">
                  <c:v>14534</c:v>
                </c:pt>
                <c:pt idx="2">
                  <c:v>4401</c:v>
                </c:pt>
                <c:pt idx="3">
                  <c:v>3733</c:v>
                </c:pt>
                <c:pt idx="4">
                  <c:v>712</c:v>
                </c:pt>
              </c:numCache>
            </c:numRef>
          </c:val>
          <c:extLst>
            <c:ext xmlns:c16="http://schemas.microsoft.com/office/drawing/2014/chart" uri="{C3380CC4-5D6E-409C-BE32-E72D297353CC}">
              <c16:uniqueId val="{00000005-3522-4508-998D-47F217F2972A}"/>
            </c:ext>
          </c:extLst>
        </c:ser>
        <c:ser>
          <c:idx val="1"/>
          <c:order val="1"/>
          <c:tx>
            <c:strRef>
              <c:f>Sheet1!$A$3</c:f>
              <c:strCache>
                <c:ptCount val="1"/>
              </c:strCache>
            </c:strRef>
          </c:tx>
          <c:dPt>
            <c:idx val="0"/>
            <c:bubble3D val="0"/>
            <c:extLst>
              <c:ext xmlns:c16="http://schemas.microsoft.com/office/drawing/2014/chart" uri="{C3380CC4-5D6E-409C-BE32-E72D297353CC}">
                <c16:uniqueId val="{00000006-3522-4508-998D-47F217F2972A}"/>
              </c:ext>
            </c:extLst>
          </c:dPt>
          <c:dPt>
            <c:idx val="1"/>
            <c:bubble3D val="0"/>
            <c:extLst>
              <c:ext xmlns:c16="http://schemas.microsoft.com/office/drawing/2014/chart" uri="{C3380CC4-5D6E-409C-BE32-E72D297353CC}">
                <c16:uniqueId val="{00000007-3522-4508-998D-47F217F2972A}"/>
              </c:ext>
            </c:extLst>
          </c:dPt>
          <c:dPt>
            <c:idx val="2"/>
            <c:bubble3D val="0"/>
            <c:extLst>
              <c:ext xmlns:c16="http://schemas.microsoft.com/office/drawing/2014/chart" uri="{C3380CC4-5D6E-409C-BE32-E72D297353CC}">
                <c16:uniqueId val="{00000008-3522-4508-998D-47F217F2972A}"/>
              </c:ext>
            </c:extLst>
          </c:dPt>
          <c:dPt>
            <c:idx val="3"/>
            <c:bubble3D val="0"/>
            <c:extLst>
              <c:ext xmlns:c16="http://schemas.microsoft.com/office/drawing/2014/chart" uri="{C3380CC4-5D6E-409C-BE32-E72D297353CC}">
                <c16:uniqueId val="{00000009-3522-4508-998D-47F217F2972A}"/>
              </c:ext>
            </c:extLst>
          </c:dPt>
          <c:dPt>
            <c:idx val="4"/>
            <c:bubble3D val="0"/>
            <c:extLst>
              <c:ext xmlns:c16="http://schemas.microsoft.com/office/drawing/2014/chart" uri="{C3380CC4-5D6E-409C-BE32-E72D297353CC}">
                <c16:uniqueId val="{0000000A-3522-4508-998D-47F217F2972A}"/>
              </c:ext>
            </c:extLst>
          </c:dPt>
          <c:dLbls>
            <c:numFmt formatCode="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Sheet1!$B$1:$F$1</c:f>
              <c:strCache>
                <c:ptCount val="5"/>
                <c:pt idx="0">
                  <c:v>&lt;15 yrs</c:v>
                </c:pt>
                <c:pt idx="1">
                  <c:v>15-24 yrs</c:v>
                </c:pt>
                <c:pt idx="2">
                  <c:v>25-29 yrs</c:v>
                </c:pt>
                <c:pt idx="3">
                  <c:v>30-44 yrs</c:v>
                </c:pt>
                <c:pt idx="4">
                  <c:v>45+ yrs</c:v>
                </c:pt>
              </c:strCache>
            </c:strRef>
          </c:cat>
          <c:val>
            <c:numRef>
              <c:f>Sheet1!$B$3:$F$3</c:f>
              <c:numCache>
                <c:formatCode>General</c:formatCode>
                <c:ptCount val="5"/>
              </c:numCache>
            </c:numRef>
          </c:val>
          <c:extLst>
            <c:ext xmlns:c16="http://schemas.microsoft.com/office/drawing/2014/chart" uri="{C3380CC4-5D6E-409C-BE32-E72D297353CC}">
              <c16:uniqueId val="{0000000B-3522-4508-998D-47F217F2972A}"/>
            </c:ext>
          </c:extLst>
        </c:ser>
        <c:dLbls>
          <c:showLegendKey val="0"/>
          <c:showVal val="0"/>
          <c:showCatName val="1"/>
          <c:showSerName val="0"/>
          <c:showPercent val="1"/>
          <c:showBubbleSize val="0"/>
          <c:showLeaderLines val="1"/>
        </c:dLbls>
        <c:firstSliceAng val="110"/>
      </c:pieChart>
    </c:plotArea>
    <c:plotVisOnly val="1"/>
    <c:dispBlanksAs val="zero"/>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13513513513511"/>
          <c:y val="0.12347826086956522"/>
          <c:w val="0.73817567567567555"/>
          <c:h val="0.76"/>
        </c:manualLayout>
      </c:layout>
      <c:pieChart>
        <c:varyColors val="1"/>
        <c:ser>
          <c:idx val="0"/>
          <c:order val="0"/>
          <c:tx>
            <c:strRef>
              <c:f>Sheet1!$A$2</c:f>
              <c:strCache>
                <c:ptCount val="1"/>
              </c:strCache>
            </c:strRef>
          </c:tx>
          <c:dPt>
            <c:idx val="0"/>
            <c:bubble3D val="0"/>
            <c:extLst>
              <c:ext xmlns:c16="http://schemas.microsoft.com/office/drawing/2014/chart" uri="{C3380CC4-5D6E-409C-BE32-E72D297353CC}">
                <c16:uniqueId val="{00000000-A287-4747-A9D3-1A62838BE5F0}"/>
              </c:ext>
            </c:extLst>
          </c:dPt>
          <c:dPt>
            <c:idx val="1"/>
            <c:bubble3D val="0"/>
            <c:extLst>
              <c:ext xmlns:c16="http://schemas.microsoft.com/office/drawing/2014/chart" uri="{C3380CC4-5D6E-409C-BE32-E72D297353CC}">
                <c16:uniqueId val="{00000001-A287-4747-A9D3-1A62838BE5F0}"/>
              </c:ext>
            </c:extLst>
          </c:dPt>
          <c:dPt>
            <c:idx val="2"/>
            <c:bubble3D val="0"/>
            <c:extLst>
              <c:ext xmlns:c16="http://schemas.microsoft.com/office/drawing/2014/chart" uri="{C3380CC4-5D6E-409C-BE32-E72D297353CC}">
                <c16:uniqueId val="{00000002-A287-4747-A9D3-1A62838BE5F0}"/>
              </c:ext>
            </c:extLst>
          </c:dPt>
          <c:dPt>
            <c:idx val="3"/>
            <c:bubble3D val="0"/>
            <c:extLst>
              <c:ext xmlns:c16="http://schemas.microsoft.com/office/drawing/2014/chart" uri="{C3380CC4-5D6E-409C-BE32-E72D297353CC}">
                <c16:uniqueId val="{00000003-A287-4747-A9D3-1A62838BE5F0}"/>
              </c:ext>
            </c:extLst>
          </c:dPt>
          <c:dPt>
            <c:idx val="4"/>
            <c:bubble3D val="0"/>
            <c:extLst>
              <c:ext xmlns:c16="http://schemas.microsoft.com/office/drawing/2014/chart" uri="{C3380CC4-5D6E-409C-BE32-E72D297353CC}">
                <c16:uniqueId val="{00000004-A287-4747-A9D3-1A62838BE5F0}"/>
              </c:ext>
            </c:extLst>
          </c:dPt>
          <c:dLbls>
            <c:dLbl>
              <c:idx val="0"/>
              <c:layout>
                <c:manualLayout>
                  <c:x val="-2.9858942632170978E-2"/>
                  <c:y val="-1.4722350123039813E-2"/>
                </c:manualLayout>
              </c:layout>
              <c:tx>
                <c:rich>
                  <a:bodyPr/>
                  <a:lstStyle/>
                  <a:p>
                    <a:r>
                      <a:rPr lang="en-US" sz="1600" dirty="0"/>
                      <a:t>&lt;15 yrs
20%</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A287-4747-A9D3-1A62838BE5F0}"/>
                </c:ext>
              </c:extLst>
            </c:dLbl>
            <c:dLbl>
              <c:idx val="1"/>
              <c:layout>
                <c:manualLayout>
                  <c:x val="7.9145106861642286E-4"/>
                  <c:y val="0.25861313472616165"/>
                </c:manualLayout>
              </c:layout>
              <c:tx>
                <c:rich>
                  <a:bodyPr/>
                  <a:lstStyle/>
                  <a:p>
                    <a:r>
                      <a:rPr lang="en-US" sz="1600" dirty="0"/>
                      <a:t>15-24 yrs
14%</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287-4747-A9D3-1A62838BE5F0}"/>
                </c:ext>
              </c:extLst>
            </c:dLbl>
            <c:dLbl>
              <c:idx val="2"/>
              <c:layout>
                <c:manualLayout>
                  <c:x val="1.8705286839145106E-2"/>
                  <c:y val="-1.6320453450516758E-2"/>
                </c:manualLayout>
              </c:layout>
              <c:tx>
                <c:rich>
                  <a:bodyPr/>
                  <a:lstStyle/>
                  <a:p>
                    <a:r>
                      <a:rPr lang="en-US" sz="1600" dirty="0"/>
                      <a:t>25-34 yrs
13%</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287-4747-A9D3-1A62838BE5F0}"/>
                </c:ext>
              </c:extLst>
            </c:dLbl>
            <c:dLbl>
              <c:idx val="3"/>
              <c:layout>
                <c:manualLayout>
                  <c:x val="-3.8847505548293068E-2"/>
                  <c:y val="-9.0768053868215667E-2"/>
                </c:manualLayout>
              </c:layout>
              <c:tx>
                <c:rich>
                  <a:bodyPr/>
                  <a:lstStyle/>
                  <a:p>
                    <a:r>
                      <a:rPr lang="en-US" sz="1600" dirty="0"/>
                      <a:t>35+ yrs
53%</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287-4747-A9D3-1A62838BE5F0}"/>
                </c:ext>
              </c:extLst>
            </c:dLbl>
            <c:numFmt formatCode="0%" sourceLinked="0"/>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Sheet1!$B$1:$E$1</c:f>
              <c:strCache>
                <c:ptCount val="4"/>
                <c:pt idx="0">
                  <c:v>&lt;15 yrs</c:v>
                </c:pt>
                <c:pt idx="1">
                  <c:v>15-24 yrs</c:v>
                </c:pt>
                <c:pt idx="2">
                  <c:v>25-34 yrs</c:v>
                </c:pt>
                <c:pt idx="3">
                  <c:v>35+ yrs</c:v>
                </c:pt>
              </c:strCache>
            </c:strRef>
          </c:cat>
          <c:val>
            <c:numRef>
              <c:f>Sheet1!$B$2:$E$2</c:f>
              <c:numCache>
                <c:formatCode>General</c:formatCode>
                <c:ptCount val="4"/>
                <c:pt idx="0">
                  <c:v>1063382</c:v>
                </c:pt>
                <c:pt idx="1">
                  <c:v>723480</c:v>
                </c:pt>
                <c:pt idx="2">
                  <c:v>715586</c:v>
                </c:pt>
                <c:pt idx="3">
                  <c:v>2801477</c:v>
                </c:pt>
              </c:numCache>
            </c:numRef>
          </c:val>
          <c:extLst>
            <c:ext xmlns:c16="http://schemas.microsoft.com/office/drawing/2014/chart" uri="{C3380CC4-5D6E-409C-BE32-E72D297353CC}">
              <c16:uniqueId val="{00000005-A287-4747-A9D3-1A62838BE5F0}"/>
            </c:ext>
          </c:extLst>
        </c:ser>
        <c:dLbls>
          <c:showLegendKey val="0"/>
          <c:showVal val="0"/>
          <c:showCatName val="1"/>
          <c:showSerName val="0"/>
          <c:showPercent val="1"/>
          <c:showBubbleSize val="0"/>
          <c:showLeaderLines val="1"/>
        </c:dLbls>
        <c:firstSliceAng val="160"/>
      </c:pieChart>
    </c:plotArea>
    <c:plotVisOnly val="1"/>
    <c:dispBlanksAs val="zero"/>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41480206540446"/>
          <c:y val="0.17534722222222224"/>
          <c:w val="0.70223752151462981"/>
          <c:h val="0.70833333333333337"/>
        </c:manualLayout>
      </c:layout>
      <c:pieChart>
        <c:varyColors val="1"/>
        <c:ser>
          <c:idx val="0"/>
          <c:order val="0"/>
          <c:tx>
            <c:strRef>
              <c:f>Sheet1!$A$2</c:f>
              <c:strCache>
                <c:ptCount val="1"/>
              </c:strCache>
            </c:strRef>
          </c:tx>
          <c:dPt>
            <c:idx val="0"/>
            <c:bubble3D val="0"/>
            <c:extLst>
              <c:ext xmlns:c16="http://schemas.microsoft.com/office/drawing/2014/chart" uri="{C3380CC4-5D6E-409C-BE32-E72D297353CC}">
                <c16:uniqueId val="{00000000-41BD-4FCC-B1DF-1DB1758E540B}"/>
              </c:ext>
            </c:extLst>
          </c:dPt>
          <c:dPt>
            <c:idx val="1"/>
            <c:bubble3D val="0"/>
            <c:extLst>
              <c:ext xmlns:c16="http://schemas.microsoft.com/office/drawing/2014/chart" uri="{C3380CC4-5D6E-409C-BE32-E72D297353CC}">
                <c16:uniqueId val="{00000001-41BD-4FCC-B1DF-1DB1758E540B}"/>
              </c:ext>
            </c:extLst>
          </c:dPt>
          <c:dPt>
            <c:idx val="2"/>
            <c:bubble3D val="0"/>
            <c:extLst>
              <c:ext xmlns:c16="http://schemas.microsoft.com/office/drawing/2014/chart" uri="{C3380CC4-5D6E-409C-BE32-E72D297353CC}">
                <c16:uniqueId val="{00000002-41BD-4FCC-B1DF-1DB1758E540B}"/>
              </c:ext>
            </c:extLst>
          </c:dPt>
          <c:dPt>
            <c:idx val="3"/>
            <c:bubble3D val="0"/>
            <c:extLst>
              <c:ext xmlns:c16="http://schemas.microsoft.com/office/drawing/2014/chart" uri="{C3380CC4-5D6E-409C-BE32-E72D297353CC}">
                <c16:uniqueId val="{00000003-41BD-4FCC-B1DF-1DB1758E540B}"/>
              </c:ext>
            </c:extLst>
          </c:dPt>
          <c:dPt>
            <c:idx val="4"/>
            <c:bubble3D val="0"/>
            <c:extLst>
              <c:ext xmlns:c16="http://schemas.microsoft.com/office/drawing/2014/chart" uri="{C3380CC4-5D6E-409C-BE32-E72D297353CC}">
                <c16:uniqueId val="{00000004-41BD-4FCC-B1DF-1DB1758E540B}"/>
              </c:ext>
            </c:extLst>
          </c:dPt>
          <c:dLbls>
            <c:dLbl>
              <c:idx val="0"/>
              <c:layout>
                <c:manualLayout>
                  <c:x val="-3.8770550315825908E-2"/>
                  <c:y val="0.1494551752738710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1BD-4FCC-B1DF-1DB1758E540B}"/>
                </c:ext>
              </c:extLst>
            </c:dLbl>
            <c:dLbl>
              <c:idx val="1"/>
              <c:layout>
                <c:manualLayout>
                  <c:x val="-0.19599506792420179"/>
                  <c:y val="-1.4928933563608918E-2"/>
                </c:manualLayout>
              </c:layout>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1BD-4FCC-B1DF-1DB1758E540B}"/>
                </c:ext>
              </c:extLst>
            </c:dLbl>
            <c:dLbl>
              <c:idx val="2"/>
              <c:layout>
                <c:manualLayout>
                  <c:x val="2.5665830232759368E-2"/>
                  <c:y val="-5.3923913941121782E-2"/>
                </c:manualLayout>
              </c:layout>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1BD-4FCC-B1DF-1DB1758E540B}"/>
                </c:ext>
              </c:extLst>
            </c:dLbl>
            <c:dLbl>
              <c:idx val="3"/>
              <c:layout>
                <c:manualLayout>
                  <c:x val="-9.7991959183971432E-3"/>
                  <c:y val="-3.3811993005960737E-2"/>
                </c:manualLayout>
              </c:layout>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1BD-4FCC-B1DF-1DB1758E540B}"/>
                </c:ext>
              </c:extLst>
            </c:dLbl>
            <c:dLbl>
              <c:idx val="4"/>
              <c:layout>
                <c:manualLayout>
                  <c:x val="-1.2472527472527573E-2"/>
                  <c:y val="-0.19394710007288865"/>
                </c:manualLayout>
              </c:layout>
              <c:numFmt formatCode="0%" sourceLinked="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41BD-4FCC-B1DF-1DB1758E540B}"/>
                </c:ext>
              </c:extLst>
            </c:dLbl>
            <c:numFmt formatCode="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Sheet1!$B$1:$F$1</c:f>
              <c:strCache>
                <c:ptCount val="5"/>
                <c:pt idx="0">
                  <c:v>&lt;15 yrs</c:v>
                </c:pt>
                <c:pt idx="1">
                  <c:v>15-24 yrs</c:v>
                </c:pt>
                <c:pt idx="2">
                  <c:v>25-29 yrs</c:v>
                </c:pt>
                <c:pt idx="3">
                  <c:v>30-44 yrs</c:v>
                </c:pt>
                <c:pt idx="4">
                  <c:v>45+ yrs</c:v>
                </c:pt>
              </c:strCache>
            </c:strRef>
          </c:cat>
          <c:val>
            <c:numRef>
              <c:f>Sheet1!$B$2:$F$2</c:f>
              <c:numCache>
                <c:formatCode>General</c:formatCode>
                <c:ptCount val="5"/>
                <c:pt idx="0">
                  <c:v>32</c:v>
                </c:pt>
                <c:pt idx="1">
                  <c:v>2911</c:v>
                </c:pt>
                <c:pt idx="2">
                  <c:v>1351</c:v>
                </c:pt>
                <c:pt idx="3">
                  <c:v>1726</c:v>
                </c:pt>
                <c:pt idx="4">
                  <c:v>499</c:v>
                </c:pt>
              </c:numCache>
            </c:numRef>
          </c:val>
          <c:extLst>
            <c:ext xmlns:c16="http://schemas.microsoft.com/office/drawing/2014/chart" uri="{C3380CC4-5D6E-409C-BE32-E72D297353CC}">
              <c16:uniqueId val="{00000005-41BD-4FCC-B1DF-1DB1758E540B}"/>
            </c:ext>
          </c:extLst>
        </c:ser>
        <c:ser>
          <c:idx val="1"/>
          <c:order val="1"/>
          <c:tx>
            <c:strRef>
              <c:f>Sheet1!$A$3</c:f>
              <c:strCache>
                <c:ptCount val="1"/>
              </c:strCache>
            </c:strRef>
          </c:tx>
          <c:dPt>
            <c:idx val="0"/>
            <c:bubble3D val="0"/>
            <c:extLst>
              <c:ext xmlns:c16="http://schemas.microsoft.com/office/drawing/2014/chart" uri="{C3380CC4-5D6E-409C-BE32-E72D297353CC}">
                <c16:uniqueId val="{00000006-41BD-4FCC-B1DF-1DB1758E540B}"/>
              </c:ext>
            </c:extLst>
          </c:dPt>
          <c:dPt>
            <c:idx val="1"/>
            <c:bubble3D val="0"/>
            <c:extLst>
              <c:ext xmlns:c16="http://schemas.microsoft.com/office/drawing/2014/chart" uri="{C3380CC4-5D6E-409C-BE32-E72D297353CC}">
                <c16:uniqueId val="{00000007-41BD-4FCC-B1DF-1DB1758E540B}"/>
              </c:ext>
            </c:extLst>
          </c:dPt>
          <c:dPt>
            <c:idx val="2"/>
            <c:bubble3D val="0"/>
            <c:extLst>
              <c:ext xmlns:c16="http://schemas.microsoft.com/office/drawing/2014/chart" uri="{C3380CC4-5D6E-409C-BE32-E72D297353CC}">
                <c16:uniqueId val="{00000008-41BD-4FCC-B1DF-1DB1758E540B}"/>
              </c:ext>
            </c:extLst>
          </c:dPt>
          <c:dPt>
            <c:idx val="3"/>
            <c:bubble3D val="0"/>
            <c:extLst>
              <c:ext xmlns:c16="http://schemas.microsoft.com/office/drawing/2014/chart" uri="{C3380CC4-5D6E-409C-BE32-E72D297353CC}">
                <c16:uniqueId val="{00000009-41BD-4FCC-B1DF-1DB1758E540B}"/>
              </c:ext>
            </c:extLst>
          </c:dPt>
          <c:dPt>
            <c:idx val="4"/>
            <c:bubble3D val="0"/>
            <c:extLst>
              <c:ext xmlns:c16="http://schemas.microsoft.com/office/drawing/2014/chart" uri="{C3380CC4-5D6E-409C-BE32-E72D297353CC}">
                <c16:uniqueId val="{0000000A-41BD-4FCC-B1DF-1DB1758E540B}"/>
              </c:ext>
            </c:extLst>
          </c:dPt>
          <c:dLbls>
            <c:numFmt formatCode="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Sheet1!$B$1:$F$1</c:f>
              <c:strCache>
                <c:ptCount val="5"/>
                <c:pt idx="0">
                  <c:v>&lt;15 yrs</c:v>
                </c:pt>
                <c:pt idx="1">
                  <c:v>15-24 yrs</c:v>
                </c:pt>
                <c:pt idx="2">
                  <c:v>25-29 yrs</c:v>
                </c:pt>
                <c:pt idx="3">
                  <c:v>30-44 yrs</c:v>
                </c:pt>
                <c:pt idx="4">
                  <c:v>45+ yrs</c:v>
                </c:pt>
              </c:strCache>
            </c:strRef>
          </c:cat>
          <c:val>
            <c:numRef>
              <c:f>Sheet1!$B$3:$F$3</c:f>
              <c:numCache>
                <c:formatCode>General</c:formatCode>
                <c:ptCount val="5"/>
              </c:numCache>
            </c:numRef>
          </c:val>
          <c:extLst>
            <c:ext xmlns:c16="http://schemas.microsoft.com/office/drawing/2014/chart" uri="{C3380CC4-5D6E-409C-BE32-E72D297353CC}">
              <c16:uniqueId val="{0000000B-41BD-4FCC-B1DF-1DB1758E540B}"/>
            </c:ext>
          </c:extLst>
        </c:ser>
        <c:dLbls>
          <c:showLegendKey val="0"/>
          <c:showVal val="0"/>
          <c:showCatName val="1"/>
          <c:showSerName val="0"/>
          <c:showPercent val="1"/>
          <c:showBubbleSize val="0"/>
          <c:showLeaderLines val="1"/>
        </c:dLbls>
        <c:firstSliceAng val="110"/>
      </c:pieChart>
    </c:plotArea>
    <c:plotVisOnly val="1"/>
    <c:dispBlanksAs val="zero"/>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37037037037036"/>
          <c:y val="5.5214723926380355E-2"/>
          <c:w val="0.85555555555555551"/>
          <c:h val="0.75"/>
        </c:manualLayout>
      </c:layout>
      <c:lineChart>
        <c:grouping val="standard"/>
        <c:varyColors val="0"/>
        <c:ser>
          <c:idx val="0"/>
          <c:order val="0"/>
          <c:tx>
            <c:strRef>
              <c:f>Sheet1!$A$2</c:f>
              <c:strCache>
                <c:ptCount val="1"/>
                <c:pt idx="0">
                  <c:v> Males</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Sheet1!$D$2:$Z$2</c:f>
              <c:numCache>
                <c:formatCode>General</c:formatCode>
                <c:ptCount val="11"/>
                <c:pt idx="0">
                  <c:v>544</c:v>
                </c:pt>
                <c:pt idx="1">
                  <c:v>620</c:v>
                </c:pt>
                <c:pt idx="2">
                  <c:v>629</c:v>
                </c:pt>
                <c:pt idx="3">
                  <c:v>661</c:v>
                </c:pt>
                <c:pt idx="4">
                  <c:v>812</c:v>
                </c:pt>
                <c:pt idx="5">
                  <c:v>845</c:v>
                </c:pt>
                <c:pt idx="6">
                  <c:v>871</c:v>
                </c:pt>
                <c:pt idx="7">
                  <c:v>924</c:v>
                </c:pt>
                <c:pt idx="8">
                  <c:v>980</c:v>
                </c:pt>
                <c:pt idx="9">
                  <c:v>1063</c:v>
                </c:pt>
                <c:pt idx="10">
                  <c:v>1079</c:v>
                </c:pt>
              </c:numCache>
            </c:numRef>
          </c:val>
          <c:smooth val="0"/>
          <c:extLst>
            <c:ext xmlns:c16="http://schemas.microsoft.com/office/drawing/2014/chart" uri="{C3380CC4-5D6E-409C-BE32-E72D297353CC}">
              <c16:uniqueId val="{00000000-0010-4BDA-AFFE-3F2AABCA8CB3}"/>
            </c:ext>
          </c:extLst>
        </c:ser>
        <c:ser>
          <c:idx val="1"/>
          <c:order val="1"/>
          <c:tx>
            <c:strRef>
              <c:f>Sheet1!$A$3</c:f>
              <c:strCache>
                <c:ptCount val="1"/>
                <c:pt idx="0">
                  <c:v> Females</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Sheet1!$D$3:$Z$3</c:f>
              <c:numCache>
                <c:formatCode>General</c:formatCode>
                <c:ptCount val="11"/>
                <c:pt idx="0">
                  <c:v>1955</c:v>
                </c:pt>
                <c:pt idx="1">
                  <c:v>2103</c:v>
                </c:pt>
                <c:pt idx="2">
                  <c:v>2124</c:v>
                </c:pt>
                <c:pt idx="3">
                  <c:v>2334</c:v>
                </c:pt>
                <c:pt idx="4">
                  <c:v>2506</c:v>
                </c:pt>
                <c:pt idx="5">
                  <c:v>2646</c:v>
                </c:pt>
                <c:pt idx="6">
                  <c:v>2690</c:v>
                </c:pt>
                <c:pt idx="7">
                  <c:v>2745</c:v>
                </c:pt>
                <c:pt idx="8">
                  <c:v>2780</c:v>
                </c:pt>
                <c:pt idx="9">
                  <c:v>2970</c:v>
                </c:pt>
                <c:pt idx="10">
                  <c:v>2976</c:v>
                </c:pt>
              </c:numCache>
            </c:numRef>
          </c:val>
          <c:smooth val="0"/>
          <c:extLst>
            <c:ext xmlns:c16="http://schemas.microsoft.com/office/drawing/2014/chart" uri="{C3380CC4-5D6E-409C-BE32-E72D297353CC}">
              <c16:uniqueId val="{00000001-0010-4BDA-AFFE-3F2AABCA8CB3}"/>
            </c:ext>
          </c:extLst>
        </c:ser>
        <c:dLbls>
          <c:dLblPos val="ctr"/>
          <c:showLegendKey val="0"/>
          <c:showVal val="1"/>
          <c:showCatName val="0"/>
          <c:showSerName val="0"/>
          <c:showPercent val="0"/>
          <c:showBubbleSize val="0"/>
        </c:dLbls>
        <c:marker val="1"/>
        <c:smooth val="0"/>
        <c:axId val="410070048"/>
        <c:axId val="410070440"/>
      </c:lineChart>
      <c:catAx>
        <c:axId val="410070048"/>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Year</a:t>
                </a:r>
              </a:p>
            </c:rich>
          </c:tx>
          <c:layout>
            <c:manualLayout>
              <c:xMode val="edge"/>
              <c:yMode val="edge"/>
              <c:x val="0.52592592592592591"/>
              <c:y val="0.8895705521472391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330" b="0" i="0" u="none" strike="noStrike" kern="1200" baseline="0">
                <a:solidFill>
                  <a:schemeClr val="tx1"/>
                </a:solidFill>
                <a:latin typeface="+mn-lt"/>
                <a:ea typeface="+mn-ea"/>
                <a:cs typeface="+mn-cs"/>
              </a:defRPr>
            </a:pPr>
            <a:endParaRPr lang="en-US"/>
          </a:p>
        </c:txPr>
        <c:crossAx val="410070440"/>
        <c:crossesAt val="0"/>
        <c:auto val="1"/>
        <c:lblAlgn val="ctr"/>
        <c:lblOffset val="100"/>
        <c:tickLblSkip val="1"/>
        <c:tickMarkSkip val="1"/>
        <c:noMultiLvlLbl val="0"/>
      </c:catAx>
      <c:valAx>
        <c:axId val="410070440"/>
        <c:scaling>
          <c:orientation val="minMax"/>
        </c:scaling>
        <c:delete val="1"/>
        <c:axPos val="l"/>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Rate per 100,000 persons  </a:t>
                </a:r>
              </a:p>
            </c:rich>
          </c:tx>
          <c:layout>
            <c:manualLayout>
              <c:xMode val="edge"/>
              <c:yMode val="edge"/>
              <c:x val="4.3511331234000687E-2"/>
              <c:y val="0.34024692105794474"/>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crossAx val="410070048"/>
        <c:crosses val="autoZero"/>
        <c:crossBetween val="between"/>
      </c:valAx>
      <c:spPr>
        <a:noFill/>
        <a:ln>
          <a:noFill/>
        </a:ln>
        <a:effectLst/>
      </c:spPr>
    </c:plotArea>
    <c:legend>
      <c:legendPos val="b"/>
      <c:layout>
        <c:manualLayout>
          <c:xMode val="edge"/>
          <c:yMode val="edge"/>
          <c:x val="0.38625651739541045"/>
          <c:y val="0.10393862305673329"/>
          <c:w val="0.22748696520917916"/>
          <c:h val="5.247163335352311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1804788213628"/>
          <c:y val="1.7391304347826085E-3"/>
          <c:w val="0.74769797421731121"/>
          <c:h val="0.70608695652173914"/>
        </c:manualLayout>
      </c:layout>
      <c:pieChart>
        <c:varyColors val="1"/>
        <c:ser>
          <c:idx val="0"/>
          <c:order val="0"/>
          <c:tx>
            <c:strRef>
              <c:f>Sheet1!$A$2</c:f>
              <c:strCache>
                <c:ptCount val="1"/>
              </c:strCache>
            </c:strRef>
          </c:tx>
          <c:dPt>
            <c:idx val="0"/>
            <c:bubble3D val="0"/>
            <c:extLst>
              <c:ext xmlns:c16="http://schemas.microsoft.com/office/drawing/2014/chart" uri="{C3380CC4-5D6E-409C-BE32-E72D297353CC}">
                <c16:uniqueId val="{00000000-AF25-4DA9-8EFE-6B05860F695B}"/>
              </c:ext>
            </c:extLst>
          </c:dPt>
          <c:dPt>
            <c:idx val="1"/>
            <c:bubble3D val="0"/>
            <c:extLst>
              <c:ext xmlns:c16="http://schemas.microsoft.com/office/drawing/2014/chart" uri="{C3380CC4-5D6E-409C-BE32-E72D297353CC}">
                <c16:uniqueId val="{00000001-AF25-4DA9-8EFE-6B05860F695B}"/>
              </c:ext>
            </c:extLst>
          </c:dPt>
          <c:dPt>
            <c:idx val="2"/>
            <c:bubble3D val="0"/>
            <c:extLst>
              <c:ext xmlns:c16="http://schemas.microsoft.com/office/drawing/2014/chart" uri="{C3380CC4-5D6E-409C-BE32-E72D297353CC}">
                <c16:uniqueId val="{00000002-AF25-4DA9-8EFE-6B05860F695B}"/>
              </c:ext>
            </c:extLst>
          </c:dPt>
          <c:dPt>
            <c:idx val="3"/>
            <c:bubble3D val="0"/>
            <c:extLst>
              <c:ext xmlns:c16="http://schemas.microsoft.com/office/drawing/2014/chart" uri="{C3380CC4-5D6E-409C-BE32-E72D297353CC}">
                <c16:uniqueId val="{00000003-AF25-4DA9-8EFE-6B05860F695B}"/>
              </c:ext>
            </c:extLst>
          </c:dPt>
          <c:dPt>
            <c:idx val="4"/>
            <c:bubble3D val="0"/>
            <c:extLst>
              <c:ext xmlns:c16="http://schemas.microsoft.com/office/drawing/2014/chart" uri="{C3380CC4-5D6E-409C-BE32-E72D297353CC}">
                <c16:uniqueId val="{00000004-AF25-4DA9-8EFE-6B05860F695B}"/>
              </c:ext>
            </c:extLst>
          </c:dPt>
          <c:dPt>
            <c:idx val="5"/>
            <c:bubble3D val="0"/>
            <c:extLst>
              <c:ext xmlns:c16="http://schemas.microsoft.com/office/drawing/2014/chart" uri="{C3380CC4-5D6E-409C-BE32-E72D297353CC}">
                <c16:uniqueId val="{00000005-AF25-4DA9-8EFE-6B05860F695B}"/>
              </c:ext>
            </c:extLst>
          </c:dPt>
          <c:dLbls>
            <c:dLbl>
              <c:idx val="0"/>
              <c:layout>
                <c:manualLayout>
                  <c:x val="5.2585424485490717E-3"/>
                  <c:y val="1.3538791014388802E-2"/>
                </c:manualLayout>
              </c:layout>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AF25-4DA9-8EFE-6B05860F695B}"/>
                </c:ext>
              </c:extLst>
            </c:dLbl>
            <c:dLbl>
              <c:idx val="1"/>
              <c:layout>
                <c:manualLayout>
                  <c:x val="-8.1927784727843598E-3"/>
                  <c:y val="-5.0858676141202465E-2"/>
                </c:manualLayout>
              </c:layout>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F25-4DA9-8EFE-6B05860F695B}"/>
                </c:ext>
              </c:extLst>
            </c:dLbl>
            <c:dLbl>
              <c:idx val="2"/>
              <c:layout>
                <c:manualLayout>
                  <c:x val="-2.4529644074864473E-7"/>
                  <c:y val="7.63863597821523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F25-4DA9-8EFE-6B05860F695B}"/>
                </c:ext>
              </c:extLst>
            </c:dLbl>
            <c:dLbl>
              <c:idx val="3"/>
              <c:layout>
                <c:manualLayout>
                  <c:x val="-5.1551254691294429E-2"/>
                  <c:y val="0.217903202937995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713395638629283"/>
                      <c:h val="0.2027952846021186"/>
                    </c:manualLayout>
                  </c15:layout>
                </c:ext>
                <c:ext xmlns:c16="http://schemas.microsoft.com/office/drawing/2014/chart" uri="{C3380CC4-5D6E-409C-BE32-E72D297353CC}">
                  <c16:uniqueId val="{00000003-AF25-4DA9-8EFE-6B05860F695B}"/>
                </c:ext>
              </c:extLst>
            </c:dLbl>
            <c:dLbl>
              <c:idx val="4"/>
              <c:layout>
                <c:manualLayout>
                  <c:x val="-0.33074545588343518"/>
                  <c:y val="0.1437798338064112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247651286579831"/>
                      <c:h val="0.2027952846021186"/>
                    </c:manualLayout>
                  </c15:layout>
                </c:ext>
                <c:ext xmlns:c16="http://schemas.microsoft.com/office/drawing/2014/chart" uri="{C3380CC4-5D6E-409C-BE32-E72D297353CC}">
                  <c16:uniqueId val="{00000004-AF25-4DA9-8EFE-6B05860F695B}"/>
                </c:ext>
              </c:extLst>
            </c:dLbl>
            <c:dLbl>
              <c:idx val="5"/>
              <c:layout>
                <c:manualLayout>
                  <c:x val="-0.23364535040596562"/>
                  <c:y val="-4.7253366916781926E-2"/>
                </c:manualLayout>
              </c:layout>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928348909657321"/>
                      <c:h val="0.18300848019141822"/>
                    </c:manualLayout>
                  </c15:layout>
                </c:ext>
                <c:ext xmlns:c16="http://schemas.microsoft.com/office/drawing/2014/chart" uri="{C3380CC4-5D6E-409C-BE32-E72D297353CC}">
                  <c16:uniqueId val="{00000005-AF25-4DA9-8EFE-6B05860F695B}"/>
                </c:ext>
              </c:extLst>
            </c:dLbl>
            <c:numFmt formatCode="0%" sourceLinked="0"/>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Sheet1!$B$1:$G$1</c:f>
              <c:strCache>
                <c:ptCount val="6"/>
                <c:pt idx="0">
                  <c:v>White</c:v>
                </c:pt>
                <c:pt idx="1">
                  <c:v>Black</c:v>
                </c:pt>
                <c:pt idx="2">
                  <c:v>Amer Indian</c:v>
                </c:pt>
                <c:pt idx="3">
                  <c:v>Asian/PI</c:v>
                </c:pt>
                <c:pt idx="4">
                  <c:v>Hispanic</c:v>
                </c:pt>
                <c:pt idx="5">
                  <c:v>Unknown</c:v>
                </c:pt>
              </c:strCache>
            </c:strRef>
          </c:cat>
          <c:val>
            <c:numRef>
              <c:f>Sheet1!$B$2:$G$2</c:f>
              <c:numCache>
                <c:formatCode>General</c:formatCode>
                <c:ptCount val="6"/>
                <c:pt idx="0">
                  <c:v>1413</c:v>
                </c:pt>
                <c:pt idx="1">
                  <c:v>1281</c:v>
                </c:pt>
                <c:pt idx="2">
                  <c:v>85</c:v>
                </c:pt>
                <c:pt idx="3">
                  <c:v>107</c:v>
                </c:pt>
                <c:pt idx="4">
                  <c:v>261</c:v>
                </c:pt>
                <c:pt idx="5">
                  <c:v>839</c:v>
                </c:pt>
              </c:numCache>
            </c:numRef>
          </c:val>
          <c:extLst>
            <c:ext xmlns:c16="http://schemas.microsoft.com/office/drawing/2014/chart" uri="{C3380CC4-5D6E-409C-BE32-E72D297353CC}">
              <c16:uniqueId val="{00000006-AF25-4DA9-8EFE-6B05860F695B}"/>
            </c:ext>
          </c:extLst>
        </c:ser>
        <c:dLbls>
          <c:showLegendKey val="0"/>
          <c:showVal val="0"/>
          <c:showCatName val="1"/>
          <c:showSerName val="0"/>
          <c:showPercent val="0"/>
          <c:showBubbleSize val="0"/>
          <c:showLeaderLines val="1"/>
        </c:dLbls>
        <c:firstSliceAng val="240"/>
      </c:pieChart>
    </c:plotArea>
    <c:plotVisOnly val="1"/>
    <c:dispBlanksAs val="zero"/>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1387900355869"/>
          <c:y val="1.7482517482517483E-3"/>
          <c:w val="0.72064056939501775"/>
          <c:h val="0.70804195804195802"/>
        </c:manualLayout>
      </c:layout>
      <c:pieChart>
        <c:varyColors val="1"/>
        <c:ser>
          <c:idx val="0"/>
          <c:order val="0"/>
          <c:tx>
            <c:strRef>
              <c:f>Sheet1!$A$2</c:f>
              <c:strCache>
                <c:ptCount val="1"/>
              </c:strCache>
            </c:strRef>
          </c:tx>
          <c:dPt>
            <c:idx val="0"/>
            <c:bubble3D val="0"/>
            <c:extLst>
              <c:ext xmlns:c16="http://schemas.microsoft.com/office/drawing/2014/chart" uri="{C3380CC4-5D6E-409C-BE32-E72D297353CC}">
                <c16:uniqueId val="{00000000-B425-4399-8A11-DC6C541C19F4}"/>
              </c:ext>
            </c:extLst>
          </c:dPt>
          <c:dPt>
            <c:idx val="1"/>
            <c:bubble3D val="0"/>
            <c:extLst>
              <c:ext xmlns:c16="http://schemas.microsoft.com/office/drawing/2014/chart" uri="{C3380CC4-5D6E-409C-BE32-E72D297353CC}">
                <c16:uniqueId val="{00000001-B425-4399-8A11-DC6C541C19F4}"/>
              </c:ext>
            </c:extLst>
          </c:dPt>
          <c:dPt>
            <c:idx val="2"/>
            <c:bubble3D val="0"/>
            <c:extLst>
              <c:ext xmlns:c16="http://schemas.microsoft.com/office/drawing/2014/chart" uri="{C3380CC4-5D6E-409C-BE32-E72D297353CC}">
                <c16:uniqueId val="{00000002-B425-4399-8A11-DC6C541C19F4}"/>
              </c:ext>
            </c:extLst>
          </c:dPt>
          <c:dPt>
            <c:idx val="3"/>
            <c:bubble3D val="0"/>
            <c:extLst>
              <c:ext xmlns:c16="http://schemas.microsoft.com/office/drawing/2014/chart" uri="{C3380CC4-5D6E-409C-BE32-E72D297353CC}">
                <c16:uniqueId val="{00000003-B425-4399-8A11-DC6C541C19F4}"/>
              </c:ext>
            </c:extLst>
          </c:dPt>
          <c:dPt>
            <c:idx val="4"/>
            <c:bubble3D val="0"/>
            <c:extLst>
              <c:ext xmlns:c16="http://schemas.microsoft.com/office/drawing/2014/chart" uri="{C3380CC4-5D6E-409C-BE32-E72D297353CC}">
                <c16:uniqueId val="{00000004-B425-4399-8A11-DC6C541C19F4}"/>
              </c:ext>
            </c:extLst>
          </c:dPt>
          <c:dPt>
            <c:idx val="5"/>
            <c:bubble3D val="0"/>
            <c:extLst>
              <c:ext xmlns:c16="http://schemas.microsoft.com/office/drawing/2014/chart" uri="{C3380CC4-5D6E-409C-BE32-E72D297353CC}">
                <c16:uniqueId val="{00000005-B425-4399-8A11-DC6C541C19F4}"/>
              </c:ext>
            </c:extLst>
          </c:dPt>
          <c:dLbls>
            <c:dLbl>
              <c:idx val="0"/>
              <c:layout>
                <c:manualLayout>
                  <c:x val="1.2211931769647175E-2"/>
                  <c:y val="-7.769672079533289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425-4399-8A11-DC6C541C19F4}"/>
                </c:ext>
              </c:extLst>
            </c:dLbl>
            <c:dLbl>
              <c:idx val="1"/>
              <c:layout>
                <c:manualLayout>
                  <c:x val="5.181540574262334E-2"/>
                  <c:y val="2.127183156575765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425-4399-8A11-DC6C541C19F4}"/>
                </c:ext>
              </c:extLst>
            </c:dLbl>
            <c:dLbl>
              <c:idx val="2"/>
              <c:layout>
                <c:manualLayout>
                  <c:x val="0"/>
                  <c:y val="-8.5272369874445416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425-4399-8A11-DC6C541C19F4}"/>
                </c:ext>
              </c:extLst>
            </c:dLbl>
            <c:dLbl>
              <c:idx val="3"/>
              <c:layout>
                <c:manualLayout>
                  <c:x val="0"/>
                  <c:y val="0.1821067828940593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425-4399-8A11-DC6C541C19F4}"/>
                </c:ext>
              </c:extLst>
            </c:dLbl>
            <c:dLbl>
              <c:idx val="4"/>
              <c:layout>
                <c:manualLayout>
                  <c:x val="-0.17500533888522252"/>
                  <c:y val="0.25445019655768869"/>
                </c:manualLayout>
              </c:layout>
              <c:numFmt formatCode="0%" sourceLinked="0"/>
              <c:spPr>
                <a:noFill/>
                <a:ln>
                  <a:noFill/>
                </a:ln>
                <a:effectLst/>
              </c:spPr>
              <c:txPr>
                <a:bodyPr wrap="square" lIns="38100" tIns="19050" rIns="38100" bIns="19050" anchor="ctr">
                  <a:noAutofit/>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690392770541213"/>
                      <c:h val="0.18744144926883904"/>
                    </c:manualLayout>
                  </c15:layout>
                </c:ext>
                <c:ext xmlns:c16="http://schemas.microsoft.com/office/drawing/2014/chart" uri="{C3380CC4-5D6E-409C-BE32-E72D297353CC}">
                  <c16:uniqueId val="{00000004-B425-4399-8A11-DC6C541C19F4}"/>
                </c:ext>
              </c:extLst>
            </c:dLbl>
            <c:dLbl>
              <c:idx val="5"/>
              <c:layout>
                <c:manualLayout>
                  <c:x val="-0.23314459399059795"/>
                  <c:y val="5.5331336044426811E-2"/>
                </c:manualLayout>
              </c:layout>
              <c:numFmt formatCode="0%" sourceLinked="0"/>
              <c:spPr>
                <a:noFill/>
                <a:ln>
                  <a:noFill/>
                </a:ln>
                <a:effectLst/>
              </c:spPr>
              <c:txPr>
                <a:bodyPr wrap="square" lIns="38100" tIns="19050" rIns="38100" bIns="19050" anchor="ctr">
                  <a:noAutofit/>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924737870404731"/>
                      <c:h val="0.21681700891778355"/>
                    </c:manualLayout>
                  </c15:layout>
                </c:ext>
                <c:ext xmlns:c16="http://schemas.microsoft.com/office/drawing/2014/chart" uri="{C3380CC4-5D6E-409C-BE32-E72D297353CC}">
                  <c16:uniqueId val="{00000005-B425-4399-8A11-DC6C541C19F4}"/>
                </c:ext>
              </c:extLst>
            </c:dLbl>
            <c:numFmt formatCode="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Sheet1!$B$1:$G$1</c:f>
              <c:strCache>
                <c:ptCount val="6"/>
                <c:pt idx="0">
                  <c:v>White</c:v>
                </c:pt>
                <c:pt idx="1">
                  <c:v>Black</c:v>
                </c:pt>
                <c:pt idx="2">
                  <c:v>Amer Indian</c:v>
                </c:pt>
                <c:pt idx="3">
                  <c:v>Asian / PI</c:v>
                </c:pt>
                <c:pt idx="4">
                  <c:v>Hispanic</c:v>
                </c:pt>
                <c:pt idx="5">
                  <c:v>Unknown</c:v>
                </c:pt>
              </c:strCache>
            </c:strRef>
          </c:cat>
          <c:val>
            <c:numRef>
              <c:f>Sheet1!$B$2:$G$2</c:f>
              <c:numCache>
                <c:formatCode>General</c:formatCode>
                <c:ptCount val="6"/>
                <c:pt idx="0">
                  <c:v>4510</c:v>
                </c:pt>
                <c:pt idx="1">
                  <c:v>2377</c:v>
                </c:pt>
                <c:pt idx="2">
                  <c:v>328</c:v>
                </c:pt>
                <c:pt idx="3">
                  <c:v>360</c:v>
                </c:pt>
                <c:pt idx="4">
                  <c:v>734</c:v>
                </c:pt>
                <c:pt idx="5">
                  <c:v>2231</c:v>
                </c:pt>
              </c:numCache>
            </c:numRef>
          </c:val>
          <c:extLst>
            <c:ext xmlns:c16="http://schemas.microsoft.com/office/drawing/2014/chart" uri="{C3380CC4-5D6E-409C-BE32-E72D297353CC}">
              <c16:uniqueId val="{00000006-B425-4399-8A11-DC6C541C19F4}"/>
            </c:ext>
          </c:extLst>
        </c:ser>
        <c:dLbls>
          <c:showLegendKey val="0"/>
          <c:showVal val="0"/>
          <c:showCatName val="1"/>
          <c:showSerName val="0"/>
          <c:showPercent val="1"/>
          <c:showBubbleSize val="0"/>
          <c:showLeaderLines val="1"/>
        </c:dLbls>
        <c:firstSliceAng val="220"/>
      </c:pieChart>
    </c:plotArea>
    <c:plotVisOnly val="1"/>
    <c:dispBlanksAs val="zero"/>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66666666666666"/>
          <c:y val="0.14038461538461539"/>
          <c:w val="0.8193384223918575"/>
          <c:h val="0.67307692307692313"/>
        </c:manualLayout>
      </c:layout>
      <c:barChart>
        <c:barDir val="col"/>
        <c:grouping val="clustered"/>
        <c:varyColors val="0"/>
        <c:ser>
          <c:idx val="0"/>
          <c:order val="0"/>
          <c:tx>
            <c:strRef>
              <c:f>Sheet1!$A$2</c:f>
              <c:strCache>
                <c:ptCount val="1"/>
                <c:pt idx="0">
                  <c:v>Males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Sheet1!$B$1:$F$1</c:f>
              <c:strCache>
                <c:ptCount val="5"/>
                <c:pt idx="0">
                  <c:v>White, Non-Hispanic</c:v>
                </c:pt>
                <c:pt idx="1">
                  <c:v>Black, Non-Hispanic</c:v>
                </c:pt>
                <c:pt idx="2">
                  <c:v>American Indian</c:v>
                </c:pt>
                <c:pt idx="3">
                  <c:v>Asian/PI</c:v>
                </c:pt>
                <c:pt idx="4">
                  <c:v>Hispanic</c:v>
                </c:pt>
              </c:strCache>
            </c:strRef>
          </c:cat>
          <c:val>
            <c:numRef>
              <c:f>Sheet1!$B$2:$F$2</c:f>
              <c:numCache>
                <c:formatCode>General</c:formatCode>
                <c:ptCount val="5"/>
                <c:pt idx="0">
                  <c:v>478</c:v>
                </c:pt>
                <c:pt idx="1">
                  <c:v>5036</c:v>
                </c:pt>
                <c:pt idx="2">
                  <c:v>1499</c:v>
                </c:pt>
                <c:pt idx="3">
                  <c:v>511</c:v>
                </c:pt>
                <c:pt idx="4">
                  <c:v>1105</c:v>
                </c:pt>
              </c:numCache>
            </c:numRef>
          </c:val>
          <c:extLst>
            <c:ext xmlns:c16="http://schemas.microsoft.com/office/drawing/2014/chart" uri="{C3380CC4-5D6E-409C-BE32-E72D297353CC}">
              <c16:uniqueId val="{00000000-68A4-4A1D-BD43-FF38B69BDFEF}"/>
            </c:ext>
          </c:extLst>
        </c:ser>
        <c:ser>
          <c:idx val="1"/>
          <c:order val="1"/>
          <c:tx>
            <c:strRef>
              <c:f>Sheet1!$A$3</c:f>
              <c:strCache>
                <c:ptCount val="1"/>
                <c:pt idx="0">
                  <c:v>Females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Sheet1!$B$1:$F$1</c:f>
              <c:strCache>
                <c:ptCount val="5"/>
                <c:pt idx="0">
                  <c:v>White, Non-Hispanic</c:v>
                </c:pt>
                <c:pt idx="1">
                  <c:v>Black, Non-Hispanic</c:v>
                </c:pt>
                <c:pt idx="2">
                  <c:v>American Indian</c:v>
                </c:pt>
                <c:pt idx="3">
                  <c:v>Asian/PI</c:v>
                </c:pt>
                <c:pt idx="4">
                  <c:v>Hispanic</c:v>
                </c:pt>
              </c:strCache>
            </c:strRef>
          </c:cat>
          <c:val>
            <c:numRef>
              <c:f>Sheet1!$B$3:$F$3</c:f>
              <c:numCache>
                <c:formatCode>General</c:formatCode>
                <c:ptCount val="5"/>
                <c:pt idx="0">
                  <c:v>1589</c:v>
                </c:pt>
                <c:pt idx="1">
                  <c:v>9926</c:v>
                </c:pt>
                <c:pt idx="2">
                  <c:v>6103</c:v>
                </c:pt>
                <c:pt idx="3">
                  <c:v>1753</c:v>
                </c:pt>
                <c:pt idx="4">
                  <c:v>3599</c:v>
                </c:pt>
              </c:numCache>
            </c:numRef>
          </c:val>
          <c:extLst>
            <c:ext xmlns:c16="http://schemas.microsoft.com/office/drawing/2014/chart" uri="{C3380CC4-5D6E-409C-BE32-E72D297353CC}">
              <c16:uniqueId val="{00000001-68A4-4A1D-BD43-FF38B69BDFEF}"/>
            </c:ext>
          </c:extLst>
        </c:ser>
        <c:dLbls>
          <c:dLblPos val="outEnd"/>
          <c:showLegendKey val="0"/>
          <c:showVal val="1"/>
          <c:showCatName val="0"/>
          <c:showSerName val="0"/>
          <c:showPercent val="0"/>
          <c:showBubbleSize val="0"/>
        </c:dLbls>
        <c:gapWidth val="444"/>
        <c:overlap val="-90"/>
        <c:axId val="408609416"/>
        <c:axId val="408609808"/>
      </c:barChart>
      <c:catAx>
        <c:axId val="4086094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64" b="0" i="0" u="none" strike="noStrike" kern="1200" cap="all" spc="120" normalizeH="0" baseline="0">
                <a:solidFill>
                  <a:schemeClr val="tx1"/>
                </a:solidFill>
                <a:latin typeface="+mn-lt"/>
                <a:ea typeface="+mn-ea"/>
                <a:cs typeface="+mn-cs"/>
              </a:defRPr>
            </a:pPr>
            <a:endParaRPr lang="en-US"/>
          </a:p>
        </c:txPr>
        <c:crossAx val="408609808"/>
        <c:crosses val="autoZero"/>
        <c:auto val="1"/>
        <c:lblAlgn val="ctr"/>
        <c:lblOffset val="100"/>
        <c:tickLblSkip val="1"/>
        <c:tickMarkSkip val="1"/>
        <c:noMultiLvlLbl val="0"/>
      </c:catAx>
      <c:valAx>
        <c:axId val="408609808"/>
        <c:scaling>
          <c:orientation val="minMax"/>
        </c:scaling>
        <c:delete val="1"/>
        <c:axPos val="l"/>
        <c:title>
          <c:tx>
            <c:rich>
              <a:bodyPr rot="-5400000" spcFirstLastPara="1" vertOverflow="ellipsis" vert="horz" wrap="square" anchor="ctr" anchorCtr="1"/>
              <a:lstStyle/>
              <a:p>
                <a:pPr>
                  <a:defRPr sz="1197" b="0" i="0" u="none" strike="noStrike" kern="1200" cap="all" baseline="0">
                    <a:solidFill>
                      <a:schemeClr val="tx1"/>
                    </a:solidFill>
                    <a:latin typeface="+mn-lt"/>
                    <a:ea typeface="+mn-ea"/>
                    <a:cs typeface="+mn-cs"/>
                  </a:defRPr>
                </a:pPr>
                <a:r>
                  <a:rPr lang="en-US">
                    <a:solidFill>
                      <a:schemeClr val="tx1"/>
                    </a:solidFill>
                  </a:rPr>
                  <a:t>Rate per 100,000 persons  </a:t>
                </a:r>
              </a:p>
            </c:rich>
          </c:tx>
          <c:layout>
            <c:manualLayout>
              <c:xMode val="edge"/>
              <c:yMode val="edge"/>
              <c:x val="7.19368606961513E-3"/>
              <c:y val="0.16843287602150167"/>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solidFill>
                  <a:latin typeface="+mn-lt"/>
                  <a:ea typeface="+mn-ea"/>
                  <a:cs typeface="+mn-cs"/>
                </a:defRPr>
              </a:pPr>
              <a:endParaRPr lang="en-US"/>
            </a:p>
          </c:txPr>
        </c:title>
        <c:numFmt formatCode="#,##0" sourceLinked="0"/>
        <c:majorTickMark val="none"/>
        <c:minorTickMark val="none"/>
        <c:tickLblPos val="nextTo"/>
        <c:crossAx val="4086094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Males</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Sheet1!$A$2:$A$12</c:f>
              <c:numCache>
                <c:formatCode>General</c:formatCode>
                <c:ptCount val="11"/>
                <c:pt idx="0">
                  <c:v>2001</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General</c:formatCode>
                <c:ptCount val="11"/>
                <c:pt idx="0">
                  <c:v>172</c:v>
                </c:pt>
                <c:pt idx="1">
                  <c:v>171</c:v>
                </c:pt>
                <c:pt idx="2">
                  <c:v>134</c:v>
                </c:pt>
                <c:pt idx="3">
                  <c:v>125</c:v>
                </c:pt>
                <c:pt idx="4">
                  <c:v>129</c:v>
                </c:pt>
                <c:pt idx="5">
                  <c:v>167</c:v>
                </c:pt>
                <c:pt idx="6">
                  <c:v>228</c:v>
                </c:pt>
                <c:pt idx="7">
                  <c:v>250</c:v>
                </c:pt>
                <c:pt idx="8">
                  <c:v>240</c:v>
                </c:pt>
                <c:pt idx="9">
                  <c:v>287</c:v>
                </c:pt>
                <c:pt idx="10">
                  <c:v>337</c:v>
                </c:pt>
              </c:numCache>
            </c:numRef>
          </c:val>
          <c:smooth val="0"/>
          <c:extLst>
            <c:ext xmlns:c16="http://schemas.microsoft.com/office/drawing/2014/chart" uri="{C3380CC4-5D6E-409C-BE32-E72D297353CC}">
              <c16:uniqueId val="{00000000-D950-4D76-BEA0-DDBB30797734}"/>
            </c:ext>
          </c:extLst>
        </c:ser>
        <c:ser>
          <c:idx val="1"/>
          <c:order val="1"/>
          <c:tx>
            <c:strRef>
              <c:f>Sheet1!$C$1</c:f>
              <c:strCache>
                <c:ptCount val="1"/>
                <c:pt idx="0">
                  <c:v>Females</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Sheet1!$A$2:$A$12</c:f>
              <c:numCache>
                <c:formatCode>General</c:formatCode>
                <c:ptCount val="11"/>
                <c:pt idx="0">
                  <c:v>2001</c:v>
                </c:pt>
                <c:pt idx="1">
                  <c:v>2008</c:v>
                </c:pt>
                <c:pt idx="2">
                  <c:v>2009</c:v>
                </c:pt>
                <c:pt idx="3">
                  <c:v>2010</c:v>
                </c:pt>
                <c:pt idx="4">
                  <c:v>2011</c:v>
                </c:pt>
                <c:pt idx="5">
                  <c:v>2012</c:v>
                </c:pt>
                <c:pt idx="6">
                  <c:v>2013</c:v>
                </c:pt>
                <c:pt idx="7">
                  <c:v>2014</c:v>
                </c:pt>
                <c:pt idx="8">
                  <c:v>2015</c:v>
                </c:pt>
                <c:pt idx="9">
                  <c:v>2016</c:v>
                </c:pt>
                <c:pt idx="10">
                  <c:v>2017</c:v>
                </c:pt>
              </c:numCache>
            </c:numRef>
          </c:cat>
          <c:val>
            <c:numRef>
              <c:f>Sheet1!$C$2:$C$12</c:f>
              <c:numCache>
                <c:formatCode>General</c:formatCode>
                <c:ptCount val="11"/>
                <c:pt idx="0">
                  <c:v>335</c:v>
                </c:pt>
                <c:pt idx="1">
                  <c:v>320</c:v>
                </c:pt>
                <c:pt idx="2">
                  <c:v>249</c:v>
                </c:pt>
                <c:pt idx="3">
                  <c:v>263</c:v>
                </c:pt>
                <c:pt idx="4">
                  <c:v>258</c:v>
                </c:pt>
                <c:pt idx="5">
                  <c:v>337</c:v>
                </c:pt>
                <c:pt idx="6">
                  <c:v>401</c:v>
                </c:pt>
                <c:pt idx="7">
                  <c:v>329</c:v>
                </c:pt>
                <c:pt idx="8">
                  <c:v>283</c:v>
                </c:pt>
                <c:pt idx="9">
                  <c:v>371</c:v>
                </c:pt>
                <c:pt idx="10">
                  <c:v>468</c:v>
                </c:pt>
              </c:numCache>
            </c:numRef>
          </c:val>
          <c:smooth val="0"/>
          <c:extLst>
            <c:ext xmlns:c16="http://schemas.microsoft.com/office/drawing/2014/chart" uri="{C3380CC4-5D6E-409C-BE32-E72D297353CC}">
              <c16:uniqueId val="{00000001-D950-4D76-BEA0-DDBB30797734}"/>
            </c:ext>
          </c:extLst>
        </c:ser>
        <c:dLbls>
          <c:dLblPos val="ctr"/>
          <c:showLegendKey val="0"/>
          <c:showVal val="1"/>
          <c:showCatName val="0"/>
          <c:showSerName val="0"/>
          <c:showPercent val="0"/>
          <c:showBubbleSize val="0"/>
        </c:dLbls>
        <c:marker val="1"/>
        <c:smooth val="0"/>
        <c:axId val="810818064"/>
        <c:axId val="810814784"/>
      </c:lineChart>
      <c:catAx>
        <c:axId val="81081806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crossAx val="810814784"/>
        <c:crosses val="autoZero"/>
        <c:auto val="1"/>
        <c:lblAlgn val="ctr"/>
        <c:lblOffset val="100"/>
        <c:noMultiLvlLbl val="0"/>
      </c:catAx>
      <c:valAx>
        <c:axId val="810814784"/>
        <c:scaling>
          <c:orientation val="minMax"/>
        </c:scaling>
        <c:delete val="1"/>
        <c:axPos val="l"/>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Rate per 100,000</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crossAx val="810818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69742018065438E-2"/>
          <c:y val="2.6241469816272962E-2"/>
          <c:w val="0.87511563367252565"/>
          <c:h val="0.7642526964560864"/>
        </c:manualLayout>
      </c:layout>
      <c:lineChart>
        <c:grouping val="standard"/>
        <c:varyColors val="0"/>
        <c:ser>
          <c:idx val="0"/>
          <c:order val="0"/>
          <c:tx>
            <c:strRef>
              <c:f>Sheet1!$A$2</c:f>
              <c:strCache>
                <c:ptCount val="1"/>
                <c:pt idx="0">
                  <c:v> Males</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Sheet1!$D$2:$Z$2</c:f>
              <c:numCache>
                <c:formatCode>General</c:formatCode>
                <c:ptCount val="11"/>
                <c:pt idx="0">
                  <c:v>145</c:v>
                </c:pt>
                <c:pt idx="1">
                  <c:v>158</c:v>
                </c:pt>
                <c:pt idx="2">
                  <c:v>154</c:v>
                </c:pt>
                <c:pt idx="3">
                  <c:v>167</c:v>
                </c:pt>
                <c:pt idx="4">
                  <c:v>193</c:v>
                </c:pt>
                <c:pt idx="5">
                  <c:v>206</c:v>
                </c:pt>
                <c:pt idx="6">
                  <c:v>220</c:v>
                </c:pt>
                <c:pt idx="7">
                  <c:v>244</c:v>
                </c:pt>
                <c:pt idx="8">
                  <c:v>271</c:v>
                </c:pt>
                <c:pt idx="9">
                  <c:v>293</c:v>
                </c:pt>
                <c:pt idx="10">
                  <c:v>311</c:v>
                </c:pt>
              </c:numCache>
            </c:numRef>
          </c:val>
          <c:smooth val="0"/>
          <c:extLst>
            <c:ext xmlns:c16="http://schemas.microsoft.com/office/drawing/2014/chart" uri="{C3380CC4-5D6E-409C-BE32-E72D297353CC}">
              <c16:uniqueId val="{00000000-E5F4-4D69-BB68-4A68643BCCAF}"/>
            </c:ext>
          </c:extLst>
        </c:ser>
        <c:ser>
          <c:idx val="1"/>
          <c:order val="1"/>
          <c:tx>
            <c:strRef>
              <c:f>Sheet1!$A$3</c:f>
              <c:strCache>
                <c:ptCount val="1"/>
                <c:pt idx="0">
                  <c:v> Females</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Sheet1!$D$3:$Z$3</c:f>
              <c:numCache>
                <c:formatCode>General</c:formatCode>
                <c:ptCount val="11"/>
                <c:pt idx="0">
                  <c:v>371</c:v>
                </c:pt>
                <c:pt idx="1">
                  <c:v>390</c:v>
                </c:pt>
                <c:pt idx="2">
                  <c:v>388</c:v>
                </c:pt>
                <c:pt idx="3">
                  <c:v>416</c:v>
                </c:pt>
                <c:pt idx="4">
                  <c:v>443</c:v>
                </c:pt>
                <c:pt idx="5">
                  <c:v>470</c:v>
                </c:pt>
                <c:pt idx="6">
                  <c:v>484</c:v>
                </c:pt>
                <c:pt idx="7">
                  <c:v>504</c:v>
                </c:pt>
                <c:pt idx="8">
                  <c:v>528</c:v>
                </c:pt>
                <c:pt idx="9">
                  <c:v>560</c:v>
                </c:pt>
                <c:pt idx="10">
                  <c:v>574</c:v>
                </c:pt>
              </c:numCache>
            </c:numRef>
          </c:val>
          <c:smooth val="0"/>
          <c:extLst>
            <c:ext xmlns:c16="http://schemas.microsoft.com/office/drawing/2014/chart" uri="{C3380CC4-5D6E-409C-BE32-E72D297353CC}">
              <c16:uniqueId val="{00000001-E5F4-4D69-BB68-4A68643BCCAF}"/>
            </c:ext>
          </c:extLst>
        </c:ser>
        <c:ser>
          <c:idx val="2"/>
          <c:order val="2"/>
          <c:tx>
            <c:strRef>
              <c:f>Sheet1!$A$4</c:f>
              <c:strCache>
                <c:ptCount val="1"/>
                <c:pt idx="0">
                  <c:v>Overall</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Sheet1!$D$4:$Z$4</c:f>
              <c:numCache>
                <c:formatCode>General</c:formatCode>
                <c:ptCount val="11"/>
                <c:pt idx="0">
                  <c:v>259</c:v>
                </c:pt>
                <c:pt idx="1">
                  <c:v>275</c:v>
                </c:pt>
                <c:pt idx="2">
                  <c:v>272</c:v>
                </c:pt>
                <c:pt idx="3">
                  <c:v>292</c:v>
                </c:pt>
                <c:pt idx="4">
                  <c:v>319</c:v>
                </c:pt>
                <c:pt idx="5">
                  <c:v>340</c:v>
                </c:pt>
                <c:pt idx="6">
                  <c:v>353</c:v>
                </c:pt>
                <c:pt idx="7">
                  <c:v>375</c:v>
                </c:pt>
                <c:pt idx="8">
                  <c:v>400</c:v>
                </c:pt>
                <c:pt idx="9">
                  <c:v>428</c:v>
                </c:pt>
                <c:pt idx="10">
                  <c:v>444</c:v>
                </c:pt>
              </c:numCache>
            </c:numRef>
          </c:val>
          <c:smooth val="0"/>
          <c:extLst>
            <c:ext xmlns:c16="http://schemas.microsoft.com/office/drawing/2014/chart" uri="{C3380CC4-5D6E-409C-BE32-E72D297353CC}">
              <c16:uniqueId val="{00000002-E5F4-4D69-BB68-4A68643BCCAF}"/>
            </c:ext>
          </c:extLst>
        </c:ser>
        <c:dLbls>
          <c:dLblPos val="ctr"/>
          <c:showLegendKey val="0"/>
          <c:showVal val="1"/>
          <c:showCatName val="0"/>
          <c:showSerName val="0"/>
          <c:showPercent val="0"/>
          <c:showBubbleSize val="0"/>
        </c:dLbls>
        <c:marker val="1"/>
        <c:smooth val="0"/>
        <c:axId val="247939680"/>
        <c:axId val="247939288"/>
      </c:lineChart>
      <c:catAx>
        <c:axId val="247939680"/>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Year</a:t>
                </a:r>
              </a:p>
            </c:rich>
          </c:tx>
          <c:layout>
            <c:manualLayout>
              <c:xMode val="edge"/>
              <c:yMode val="edge"/>
              <c:x val="0.49718849605383109"/>
              <c:y val="0.9183359580052495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330" b="0" i="0" u="none" strike="noStrike" kern="1200" baseline="0">
                <a:solidFill>
                  <a:schemeClr val="tx1"/>
                </a:solidFill>
                <a:latin typeface="+mn-lt"/>
                <a:ea typeface="+mn-ea"/>
                <a:cs typeface="+mn-cs"/>
              </a:defRPr>
            </a:pPr>
            <a:endParaRPr lang="en-US"/>
          </a:p>
        </c:txPr>
        <c:crossAx val="247939288"/>
        <c:crossesAt val="0"/>
        <c:auto val="1"/>
        <c:lblAlgn val="ctr"/>
        <c:lblOffset val="100"/>
        <c:tickLblSkip val="1"/>
        <c:tickMarkSkip val="1"/>
        <c:noMultiLvlLbl val="0"/>
      </c:catAx>
      <c:valAx>
        <c:axId val="247939288"/>
        <c:scaling>
          <c:orientation val="minMax"/>
        </c:scaling>
        <c:delete val="1"/>
        <c:axPos val="l"/>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Rate per 100,000 persons     </a:t>
                </a:r>
              </a:p>
            </c:rich>
          </c:tx>
          <c:layout>
            <c:manualLayout>
              <c:xMode val="edge"/>
              <c:yMode val="edge"/>
              <c:x val="3.3090083553934641E-2"/>
              <c:y val="0.31014193418130426"/>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crossAx val="247939680"/>
        <c:crosses val="autoZero"/>
        <c:crossBetween val="between"/>
      </c:valAx>
      <c:spPr>
        <a:noFill/>
        <a:ln>
          <a:noFill/>
        </a:ln>
        <a:effectLst/>
      </c:spPr>
    </c:plotArea>
    <c:legend>
      <c:legendPos val="b"/>
      <c:layout>
        <c:manualLayout>
          <c:xMode val="edge"/>
          <c:yMode val="edge"/>
          <c:x val="0.35513836585644182"/>
          <c:y val="2.9656625157595134E-2"/>
          <c:w val="0.26315312488112896"/>
          <c:h val="5.97269161807241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1804788213628"/>
          <c:y val="1.7391304347826085E-3"/>
          <c:w val="0.74769797421731121"/>
          <c:h val="0.70608695652173914"/>
        </c:manualLayout>
      </c:layout>
      <c:pieChart>
        <c:varyColors val="1"/>
        <c:ser>
          <c:idx val="0"/>
          <c:order val="0"/>
          <c:tx>
            <c:strRef>
              <c:f>Sheet1!$A$2</c:f>
              <c:strCache>
                <c:ptCount val="1"/>
              </c:strCache>
            </c:strRef>
          </c:tx>
          <c:dPt>
            <c:idx val="0"/>
            <c:bubble3D val="0"/>
            <c:extLst>
              <c:ext xmlns:c16="http://schemas.microsoft.com/office/drawing/2014/chart" uri="{C3380CC4-5D6E-409C-BE32-E72D297353CC}">
                <c16:uniqueId val="{00000000-638C-4BB1-9014-53BBE5F47640}"/>
              </c:ext>
            </c:extLst>
          </c:dPt>
          <c:dPt>
            <c:idx val="1"/>
            <c:bubble3D val="0"/>
            <c:extLst>
              <c:ext xmlns:c16="http://schemas.microsoft.com/office/drawing/2014/chart" uri="{C3380CC4-5D6E-409C-BE32-E72D297353CC}">
                <c16:uniqueId val="{00000001-638C-4BB1-9014-53BBE5F47640}"/>
              </c:ext>
            </c:extLst>
          </c:dPt>
          <c:dPt>
            <c:idx val="2"/>
            <c:bubble3D val="0"/>
            <c:extLst>
              <c:ext xmlns:c16="http://schemas.microsoft.com/office/drawing/2014/chart" uri="{C3380CC4-5D6E-409C-BE32-E72D297353CC}">
                <c16:uniqueId val="{00000002-638C-4BB1-9014-53BBE5F47640}"/>
              </c:ext>
            </c:extLst>
          </c:dPt>
          <c:dPt>
            <c:idx val="3"/>
            <c:bubble3D val="0"/>
            <c:extLst>
              <c:ext xmlns:c16="http://schemas.microsoft.com/office/drawing/2014/chart" uri="{C3380CC4-5D6E-409C-BE32-E72D297353CC}">
                <c16:uniqueId val="{00000003-638C-4BB1-9014-53BBE5F47640}"/>
              </c:ext>
            </c:extLst>
          </c:dPt>
          <c:dPt>
            <c:idx val="4"/>
            <c:bubble3D val="0"/>
            <c:extLst>
              <c:ext xmlns:c16="http://schemas.microsoft.com/office/drawing/2014/chart" uri="{C3380CC4-5D6E-409C-BE32-E72D297353CC}">
                <c16:uniqueId val="{00000004-638C-4BB1-9014-53BBE5F47640}"/>
              </c:ext>
            </c:extLst>
          </c:dPt>
          <c:dPt>
            <c:idx val="5"/>
            <c:bubble3D val="0"/>
            <c:extLst>
              <c:ext xmlns:c16="http://schemas.microsoft.com/office/drawing/2014/chart" uri="{C3380CC4-5D6E-409C-BE32-E72D297353CC}">
                <c16:uniqueId val="{00000005-638C-4BB1-9014-53BBE5F47640}"/>
              </c:ext>
            </c:extLst>
          </c:dPt>
          <c:dLbls>
            <c:dLbl>
              <c:idx val="0"/>
              <c:layout>
                <c:manualLayout>
                  <c:x val="8.5514018691588787E-3"/>
                  <c:y val="-0.12010018503790068"/>
                </c:manualLayout>
              </c:layout>
              <c:tx>
                <c:rich>
                  <a:bodyPr/>
                  <a:lstStyle/>
                  <a:p>
                    <a:pPr>
                      <a:defRPr/>
                    </a:pPr>
                    <a:fld id="{15CEB492-CC91-4C44-B292-3C26AEBA1426}" type="CATEGORYNAME">
                      <a:rPr lang="en-US" sz="1600"/>
                      <a:pPr>
                        <a:defRPr/>
                      </a:pPr>
                      <a:t>[CATEGORY NAME]</a:t>
                    </a:fld>
                    <a:r>
                      <a:rPr lang="en-US" sz="1600" baseline="0" dirty="0"/>
                      <a:t>
</a:t>
                    </a:r>
                    <a:fld id="{56152553-44F9-41A1-BA3C-5442ED755744}" type="PERCENTAGE">
                      <a:rPr lang="en-US" sz="1600" baseline="0"/>
                      <a:pPr>
                        <a:defRPr/>
                      </a:pPr>
                      <a:t>[PERCENTAGE]</a:t>
                    </a:fld>
                    <a:endParaRPr lang="en-US" sz="1600" baseline="0" dirty="0"/>
                  </a:p>
                </c:rich>
              </c:tx>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38C-4BB1-9014-53BBE5F47640}"/>
                </c:ext>
              </c:extLst>
            </c:dLbl>
            <c:dLbl>
              <c:idx val="1"/>
              <c:layout>
                <c:manualLayout>
                  <c:x val="-4.3834473961782815E-4"/>
                  <c:y val="0"/>
                </c:manualLayout>
              </c:layout>
              <c:tx>
                <c:rich>
                  <a:bodyPr/>
                  <a:lstStyle/>
                  <a:p>
                    <a:pPr>
                      <a:defRPr/>
                    </a:pPr>
                    <a:fld id="{55E60BA7-0D0A-4B79-8049-EB3040A865B5}" type="CATEGORYNAME">
                      <a:rPr lang="en-US" sz="1600"/>
                      <a:pPr>
                        <a:defRPr/>
                      </a:pPr>
                      <a:t>[CATEGORY NAME]</a:t>
                    </a:fld>
                    <a:r>
                      <a:rPr lang="en-US" sz="1600" baseline="0" dirty="0"/>
                      <a:t>
</a:t>
                    </a:r>
                    <a:fld id="{5CD14726-9714-4B37-BA64-547FDE8029DC}" type="PERCENTAGE">
                      <a:rPr lang="en-US" sz="1600" baseline="0"/>
                      <a:pPr>
                        <a:defRPr/>
                      </a:pPr>
                      <a:t>[PERCENTAGE]</a:t>
                    </a:fld>
                    <a:endParaRPr lang="en-US" sz="1600" baseline="0" dirty="0"/>
                  </a:p>
                </c:rich>
              </c:tx>
              <c:spPr/>
              <c:dLblPos val="bestFit"/>
              <c:showLegendKey val="0"/>
              <c:showVal val="0"/>
              <c:showCatName val="1"/>
              <c:showSerName val="0"/>
              <c:showPercent val="1"/>
              <c:showBubbleSize val="0"/>
              <c:extLst>
                <c:ext xmlns:c15="http://schemas.microsoft.com/office/drawing/2012/chart" uri="{CE6537A1-D6FC-4f65-9D91-7224C49458BB}">
                  <c15:layout>
                    <c:manualLayout>
                      <c:w val="0.23466185885642799"/>
                      <c:h val="0.27752502791631922"/>
                    </c:manualLayout>
                  </c15:layout>
                  <c15:dlblFieldTable/>
                  <c15:showDataLabelsRange val="0"/>
                </c:ext>
                <c:ext xmlns:c16="http://schemas.microsoft.com/office/drawing/2014/chart" uri="{C3380CC4-5D6E-409C-BE32-E72D297353CC}">
                  <c16:uniqueId val="{00000001-638C-4BB1-9014-53BBE5F47640}"/>
                </c:ext>
              </c:extLst>
            </c:dLbl>
            <c:dLbl>
              <c:idx val="2"/>
              <c:layout>
                <c:manualLayout>
                  <c:x val="0.20230520921550263"/>
                  <c:y val="-0.1595591677828225"/>
                </c:manualLayout>
              </c:layout>
              <c:tx>
                <c:rich>
                  <a:bodyPr/>
                  <a:lstStyle/>
                  <a:p>
                    <a:pPr>
                      <a:defRPr/>
                    </a:pPr>
                    <a:fld id="{54AFD2E9-E3B3-4E97-B7E8-D87DCB1957CA}" type="CATEGORYNAME">
                      <a:rPr lang="en-US" sz="1600"/>
                      <a:pPr>
                        <a:defRPr/>
                      </a:pPr>
                      <a:t>[CATEGORY NAME]</a:t>
                    </a:fld>
                    <a:r>
                      <a:rPr lang="en-US" sz="1600" baseline="0" dirty="0"/>
                      <a:t>
</a:t>
                    </a:r>
                    <a:fld id="{8AC123B3-90EB-4C0B-855A-987D86A04727}" type="PERCENTAGE">
                      <a:rPr lang="en-US" sz="1600" baseline="0"/>
                      <a:pPr>
                        <a:defRPr/>
                      </a:pPr>
                      <a:t>[PERCENTAGE]</a:t>
                    </a:fld>
                    <a:endParaRPr lang="en-US" sz="1600" baseline="0" dirty="0"/>
                  </a:p>
                </c:rich>
              </c:tx>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38C-4BB1-9014-53BBE5F47640}"/>
                </c:ext>
              </c:extLst>
            </c:dLbl>
            <c:dLbl>
              <c:idx val="3"/>
              <c:layout>
                <c:manualLayout>
                  <c:x val="8.9392646012706342E-2"/>
                  <c:y val="3.0817486649215433E-2"/>
                </c:manualLayout>
              </c:layout>
              <c:tx>
                <c:rich>
                  <a:bodyPr/>
                  <a:lstStyle/>
                  <a:p>
                    <a:pPr>
                      <a:defRPr/>
                    </a:pPr>
                    <a:fld id="{28B2AA58-0067-43A3-8771-4C5D002203A2}" type="CATEGORYNAME">
                      <a:rPr lang="en-US" sz="1600"/>
                      <a:pPr>
                        <a:defRPr/>
                      </a:pPr>
                      <a:t>[CATEGORY NAME]</a:t>
                    </a:fld>
                    <a:r>
                      <a:rPr lang="en-US" sz="1600" baseline="0" dirty="0"/>
                      <a:t>
</a:t>
                    </a:r>
                    <a:fld id="{8E6628F1-3402-4EC7-A3F4-6FE0E988225E}" type="PERCENTAGE">
                      <a:rPr lang="en-US" sz="1600" baseline="0"/>
                      <a:pPr>
                        <a:defRPr/>
                      </a:pPr>
                      <a:t>[PERCENTAGE]</a:t>
                    </a:fld>
                    <a:endParaRPr lang="en-US" sz="1600" baseline="0" dirty="0"/>
                  </a:p>
                </c:rich>
              </c:tx>
              <c:spPr/>
              <c:dLblPos val="bestFit"/>
              <c:showLegendKey val="0"/>
              <c:showVal val="0"/>
              <c:showCatName val="1"/>
              <c:showSerName val="0"/>
              <c:showPercent val="1"/>
              <c:showBubbleSize val="0"/>
              <c:extLst>
                <c:ext xmlns:c15="http://schemas.microsoft.com/office/drawing/2012/chart" uri="{CE6537A1-D6FC-4f65-9D91-7224C49458BB}">
                  <c15:layout>
                    <c:manualLayout>
                      <c:w val="0.21778816199376944"/>
                      <c:h val="0.18414841131530249"/>
                    </c:manualLayout>
                  </c15:layout>
                  <c15:dlblFieldTable/>
                  <c15:showDataLabelsRange val="0"/>
                </c:ext>
                <c:ext xmlns:c16="http://schemas.microsoft.com/office/drawing/2014/chart" uri="{C3380CC4-5D6E-409C-BE32-E72D297353CC}">
                  <c16:uniqueId val="{00000003-638C-4BB1-9014-53BBE5F47640}"/>
                </c:ext>
              </c:extLst>
            </c:dLbl>
            <c:dLbl>
              <c:idx val="4"/>
              <c:layout>
                <c:manualLayout>
                  <c:x val="-9.9151146923488073E-2"/>
                  <c:y val="5.4313035021158147E-2"/>
                </c:manualLayout>
              </c:layout>
              <c:tx>
                <c:rich>
                  <a:bodyPr/>
                  <a:lstStyle/>
                  <a:p>
                    <a:fld id="{DF447009-7578-402B-944F-CB9DDD562F2A}" type="CATEGORYNAME">
                      <a:rPr lang="en-US" sz="1600"/>
                      <a:pPr/>
                      <a:t>[CATEGORY NAME]</a:t>
                    </a:fld>
                    <a:r>
                      <a:rPr lang="en-US" sz="1600" baseline="0" dirty="0"/>
                      <a:t>
</a:t>
                    </a:r>
                    <a:fld id="{394B129B-E55C-4B5D-A725-03B7902BD648}" type="PERCENTAGE">
                      <a:rPr lang="en-US" sz="1600" baseline="0"/>
                      <a:pPr/>
                      <a:t>[PERCENTAGE]</a:t>
                    </a:fld>
                    <a:endParaRPr lang="en-US" sz="16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38C-4BB1-9014-53BBE5F47640}"/>
                </c:ext>
              </c:extLst>
            </c:dLbl>
            <c:dLbl>
              <c:idx val="5"/>
              <c:layout>
                <c:manualLayout>
                  <c:x val="-0.15778202958275081"/>
                  <c:y val="4.7653703845509883E-2"/>
                </c:manualLayout>
              </c:layout>
              <c:tx>
                <c:rich>
                  <a:bodyPr/>
                  <a:lstStyle/>
                  <a:p>
                    <a:fld id="{17F0C24E-169F-4CBF-8012-3B9E6ADC0872}" type="CATEGORYNAME">
                      <a:rPr lang="en-US" sz="1600"/>
                      <a:pPr/>
                      <a:t>[CATEGORY NAME]</a:t>
                    </a:fld>
                    <a:r>
                      <a:rPr lang="en-US" sz="1600" baseline="0" dirty="0"/>
                      <a:t>
</a:t>
                    </a:r>
                    <a:fld id="{1F55263E-A888-421B-8388-69A6619D0DDC}" type="PERCENTAGE">
                      <a:rPr lang="en-US" sz="1600" baseline="0"/>
                      <a:pPr/>
                      <a:t>[PERCENTAGE]</a:t>
                    </a:fld>
                    <a:endParaRPr lang="en-US" sz="1600"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6800623052959499"/>
                      <c:h val="0.19154098553590676"/>
                    </c:manualLayout>
                  </c15:layout>
                  <c15:dlblFieldTable/>
                  <c15:showDataLabelsRange val="0"/>
                </c:ext>
                <c:ext xmlns:c16="http://schemas.microsoft.com/office/drawing/2014/chart" uri="{C3380CC4-5D6E-409C-BE32-E72D297353CC}">
                  <c16:uniqueId val="{00000005-638C-4BB1-9014-53BBE5F47640}"/>
                </c:ext>
              </c:extLst>
            </c:dLbl>
            <c:dLbl>
              <c:idx val="6"/>
              <c:layout>
                <c:manualLayout>
                  <c:x val="6.5589324698898624E-2"/>
                  <c:y val="1.3825415084321155E-2"/>
                </c:manualLayout>
              </c:layout>
              <c:tx>
                <c:rich>
                  <a:bodyPr/>
                  <a:lstStyle/>
                  <a:p>
                    <a:fld id="{15F929F3-0DEE-4076-9558-0475DCD7C923}" type="CATEGORYNAME">
                      <a:rPr lang="en-US" sz="1600"/>
                      <a:pPr/>
                      <a:t>[CATEGORY NAME]</a:t>
                    </a:fld>
                    <a:r>
                      <a:rPr lang="en-US" sz="1600" baseline="0" dirty="0"/>
                      <a:t>
</a:t>
                    </a:r>
                    <a:fld id="{A7976539-4D93-4636-996B-AF063A261EC5}" type="PERCENTAGE">
                      <a:rPr lang="en-US" sz="1600" baseline="0"/>
                      <a:pPr/>
                      <a:t>[PERCENTAGE]</a:t>
                    </a:fld>
                    <a:endParaRPr lang="en-US" sz="1600"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7767925037407709"/>
                      <c:h val="0.18414841131530249"/>
                    </c:manualLayout>
                  </c15:layout>
                  <c15:dlblFieldTable/>
                  <c15:showDataLabelsRange val="0"/>
                </c:ext>
                <c:ext xmlns:c16="http://schemas.microsoft.com/office/drawing/2014/chart" uri="{C3380CC4-5D6E-409C-BE32-E72D297353CC}">
                  <c16:uniqueId val="{00000006-CDF4-4E4B-BCF8-2044305FD716}"/>
                </c:ext>
              </c:extLst>
            </c:dLbl>
            <c:numFmt formatCode="0%" sourceLinked="0"/>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Sheet1!$B$1:$H$1</c:f>
              <c:strCache>
                <c:ptCount val="7"/>
                <c:pt idx="0">
                  <c:v>White, Non-Hispanic</c:v>
                </c:pt>
                <c:pt idx="1">
                  <c:v>Black, Non-Hispanic</c:v>
                </c:pt>
                <c:pt idx="2">
                  <c:v>Amer Indian</c:v>
                </c:pt>
                <c:pt idx="3">
                  <c:v>Asian/PI</c:v>
                </c:pt>
                <c:pt idx="4">
                  <c:v>Other</c:v>
                </c:pt>
                <c:pt idx="5">
                  <c:v>Hispanic</c:v>
                </c:pt>
                <c:pt idx="6">
                  <c:v>Unknown</c:v>
                </c:pt>
              </c:strCache>
            </c:strRef>
          </c:cat>
          <c:val>
            <c:numRef>
              <c:f>Sheet1!$B$2:$H$2</c:f>
              <c:numCache>
                <c:formatCode>General</c:formatCode>
                <c:ptCount val="7"/>
                <c:pt idx="0">
                  <c:v>291</c:v>
                </c:pt>
                <c:pt idx="1">
                  <c:v>619</c:v>
                </c:pt>
                <c:pt idx="2">
                  <c:v>33</c:v>
                </c:pt>
                <c:pt idx="3">
                  <c:v>31</c:v>
                </c:pt>
                <c:pt idx="4">
                  <c:v>13</c:v>
                </c:pt>
                <c:pt idx="5">
                  <c:v>76</c:v>
                </c:pt>
                <c:pt idx="6">
                  <c:v>182</c:v>
                </c:pt>
              </c:numCache>
            </c:numRef>
          </c:val>
          <c:extLst>
            <c:ext xmlns:c16="http://schemas.microsoft.com/office/drawing/2014/chart" uri="{C3380CC4-5D6E-409C-BE32-E72D297353CC}">
              <c16:uniqueId val="{00000006-638C-4BB1-9014-53BBE5F47640}"/>
            </c:ext>
          </c:extLst>
        </c:ser>
        <c:dLbls>
          <c:showLegendKey val="0"/>
          <c:showVal val="0"/>
          <c:showCatName val="1"/>
          <c:showSerName val="0"/>
          <c:showPercent val="0"/>
          <c:showBubbleSize val="0"/>
          <c:showLeaderLines val="1"/>
        </c:dLbls>
        <c:firstSliceAng val="240"/>
      </c:pieChart>
    </c:plotArea>
    <c:plotVisOnly val="1"/>
    <c:dispBlanksAs val="zero"/>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33451957295372"/>
          <c:y val="1.7421602787456446E-3"/>
          <c:w val="0.72419928825622759"/>
          <c:h val="0.70905923344947741"/>
        </c:manualLayout>
      </c:layout>
      <c:pieChart>
        <c:varyColors val="1"/>
        <c:ser>
          <c:idx val="0"/>
          <c:order val="0"/>
          <c:tx>
            <c:strRef>
              <c:f>Sheet1!$A$2</c:f>
              <c:strCache>
                <c:ptCount val="1"/>
              </c:strCache>
            </c:strRef>
          </c:tx>
          <c:dPt>
            <c:idx val="0"/>
            <c:bubble3D val="0"/>
            <c:extLst>
              <c:ext xmlns:c16="http://schemas.microsoft.com/office/drawing/2014/chart" uri="{C3380CC4-5D6E-409C-BE32-E72D297353CC}">
                <c16:uniqueId val="{00000000-F2BF-4583-A3FC-1071E25DC0E2}"/>
              </c:ext>
            </c:extLst>
          </c:dPt>
          <c:dPt>
            <c:idx val="1"/>
            <c:bubble3D val="0"/>
            <c:extLst>
              <c:ext xmlns:c16="http://schemas.microsoft.com/office/drawing/2014/chart" uri="{C3380CC4-5D6E-409C-BE32-E72D297353CC}">
                <c16:uniqueId val="{00000001-F2BF-4583-A3FC-1071E25DC0E2}"/>
              </c:ext>
            </c:extLst>
          </c:dPt>
          <c:dPt>
            <c:idx val="2"/>
            <c:bubble3D val="0"/>
            <c:extLst>
              <c:ext xmlns:c16="http://schemas.microsoft.com/office/drawing/2014/chart" uri="{C3380CC4-5D6E-409C-BE32-E72D297353CC}">
                <c16:uniqueId val="{00000002-F2BF-4583-A3FC-1071E25DC0E2}"/>
              </c:ext>
            </c:extLst>
          </c:dPt>
          <c:dPt>
            <c:idx val="3"/>
            <c:bubble3D val="0"/>
            <c:extLst>
              <c:ext xmlns:c16="http://schemas.microsoft.com/office/drawing/2014/chart" uri="{C3380CC4-5D6E-409C-BE32-E72D297353CC}">
                <c16:uniqueId val="{00000003-F2BF-4583-A3FC-1071E25DC0E2}"/>
              </c:ext>
            </c:extLst>
          </c:dPt>
          <c:dPt>
            <c:idx val="4"/>
            <c:bubble3D val="0"/>
            <c:extLst>
              <c:ext xmlns:c16="http://schemas.microsoft.com/office/drawing/2014/chart" uri="{C3380CC4-5D6E-409C-BE32-E72D297353CC}">
                <c16:uniqueId val="{00000004-F2BF-4583-A3FC-1071E25DC0E2}"/>
              </c:ext>
            </c:extLst>
          </c:dPt>
          <c:dPt>
            <c:idx val="6"/>
            <c:bubble3D val="0"/>
            <c:extLst>
              <c:ext xmlns:c16="http://schemas.microsoft.com/office/drawing/2014/chart" uri="{C3380CC4-5D6E-409C-BE32-E72D297353CC}">
                <c16:uniqueId val="{00000005-F2BF-4583-A3FC-1071E25DC0E2}"/>
              </c:ext>
            </c:extLst>
          </c:dPt>
          <c:dLbls>
            <c:dLbl>
              <c:idx val="0"/>
              <c:layout>
                <c:manualLayout>
                  <c:x val="6.7177188111601661E-3"/>
                  <c:y val="0.20679645248354173"/>
                </c:manualLayout>
              </c:layout>
              <c:tx>
                <c:rich>
                  <a:bodyPr/>
                  <a:lstStyle/>
                  <a:p>
                    <a:fld id="{50C68168-7FB9-4D61-A480-280D5860397A}" type="CATEGORYNAME">
                      <a:rPr lang="en-US" sz="1600"/>
                      <a:pPr/>
                      <a:t>[CATEGORY NAME]</a:t>
                    </a:fld>
                    <a:r>
                      <a:rPr lang="en-US" sz="1600" baseline="0" dirty="0"/>
                      <a:t>
</a:t>
                    </a:r>
                    <a:fld id="{E1261E26-DBF1-437A-AC08-9057BAA57EE5}" type="PERCENTAGE">
                      <a:rPr lang="en-US" sz="1600" baseline="0"/>
                      <a:pPr/>
                      <a:t>[PERCENTAGE]</a:t>
                    </a:fld>
                    <a:endParaRPr lang="en-US" sz="16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BF-4583-A3FC-1071E25DC0E2}"/>
                </c:ext>
              </c:extLst>
            </c:dLbl>
            <c:dLbl>
              <c:idx val="1"/>
              <c:layout>
                <c:manualLayout>
                  <c:x val="0.17669405124937432"/>
                  <c:y val="3.6889582878168674E-2"/>
                </c:manualLayout>
              </c:layout>
              <c:tx>
                <c:rich>
                  <a:bodyPr wrap="square" lIns="38100" tIns="19050" rIns="38100" bIns="19050" anchor="ctr">
                    <a:noAutofit/>
                  </a:bodyPr>
                  <a:lstStyle/>
                  <a:p>
                    <a:pPr>
                      <a:defRPr/>
                    </a:pPr>
                    <a:fld id="{0805DBEF-28D7-406A-9ADA-740183FB578E}" type="CATEGORYNAME">
                      <a:rPr lang="en-US" sz="1600"/>
                      <a:pPr>
                        <a:defRPr/>
                      </a:pPr>
                      <a:t>[CATEGORY NAME]</a:t>
                    </a:fld>
                    <a:r>
                      <a:rPr lang="en-US" sz="1600" baseline="0" dirty="0"/>
                      <a:t>
</a:t>
                    </a:r>
                    <a:fld id="{67E87987-BCA1-4D9B-BBA9-2345B7B733E9}" type="PERCENTAGE">
                      <a:rPr lang="en-US" sz="1600" baseline="0"/>
                      <a:pPr>
                        <a:defRPr/>
                      </a:pPr>
                      <a:t>[PERCENTAGE]</a:t>
                    </a:fld>
                    <a:endParaRPr lang="en-US" sz="1600" baseline="0" dirty="0"/>
                  </a:p>
                </c:rich>
              </c:tx>
              <c:numFmt formatCode="0%" sourceLinked="0"/>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1936006554094033"/>
                      <c:h val="0.24049188996219789"/>
                    </c:manualLayout>
                  </c15:layout>
                  <c15:dlblFieldTable/>
                  <c15:showDataLabelsRange val="0"/>
                </c:ext>
                <c:ext xmlns:c16="http://schemas.microsoft.com/office/drawing/2014/chart" uri="{C3380CC4-5D6E-409C-BE32-E72D297353CC}">
                  <c16:uniqueId val="{00000001-F2BF-4583-A3FC-1071E25DC0E2}"/>
                </c:ext>
              </c:extLst>
            </c:dLbl>
            <c:dLbl>
              <c:idx val="2"/>
              <c:layout>
                <c:manualLayout>
                  <c:x val="2.6249601747758408E-2"/>
                  <c:y val="-8.9363852357375165E-2"/>
                </c:manualLayout>
              </c:layout>
              <c:tx>
                <c:rich>
                  <a:bodyPr/>
                  <a:lstStyle/>
                  <a:p>
                    <a:fld id="{3B2E1CDC-6C70-487D-8E56-F0CF659FF82E}" type="CATEGORYNAME">
                      <a:rPr lang="en-US" sz="1600"/>
                      <a:pPr/>
                      <a:t>[CATEGORY NAME]</a:t>
                    </a:fld>
                    <a:r>
                      <a:rPr lang="en-US" sz="1600" baseline="0" dirty="0"/>
                      <a:t>
</a:t>
                    </a:r>
                    <a:fld id="{F2C2AD02-8E36-4904-BB7A-A77BD3B18BD3}" type="PERCENTAGE">
                      <a:rPr lang="en-US" sz="1600" baseline="0"/>
                      <a:pPr/>
                      <a:t>[PERCENTAGE]</a:t>
                    </a:fld>
                    <a:endParaRPr lang="en-US" sz="16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BF-4583-A3FC-1071E25DC0E2}"/>
                </c:ext>
              </c:extLst>
            </c:dLbl>
            <c:dLbl>
              <c:idx val="3"/>
              <c:layout>
                <c:manualLayout>
                  <c:x val="3.9376290422298808E-2"/>
                  <c:y val="8.0429234827484597E-2"/>
                </c:manualLayout>
              </c:layout>
              <c:tx>
                <c:rich>
                  <a:bodyPr/>
                  <a:lstStyle/>
                  <a:p>
                    <a:fld id="{90AA5B23-6E0D-4AA1-86AE-E7912AA45875}" type="CATEGORYNAME">
                      <a:rPr lang="en-US" sz="1600"/>
                      <a:pPr/>
                      <a:t>[CATEGORY NAME]</a:t>
                    </a:fld>
                    <a:r>
                      <a:rPr lang="en-US" sz="1600" baseline="0" dirty="0"/>
                      <a:t>
</a:t>
                    </a:r>
                    <a:fld id="{1978DABE-7657-4EEB-8795-B268B3DCAE14}" type="PERCENTAGE">
                      <a:rPr lang="en-US" sz="1600" baseline="0"/>
                      <a:pPr/>
                      <a:t>[PERCENTAGE]</a:t>
                    </a:fld>
                    <a:endParaRPr lang="en-US" sz="16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2BF-4583-A3FC-1071E25DC0E2}"/>
                </c:ext>
              </c:extLst>
            </c:dLbl>
            <c:dLbl>
              <c:idx val="4"/>
              <c:layout>
                <c:manualLayout>
                  <c:x val="-2.9174821355421997E-3"/>
                  <c:y val="0.24072586074250524"/>
                </c:manualLayout>
              </c:layout>
              <c:tx>
                <c:rich>
                  <a:bodyPr/>
                  <a:lstStyle/>
                  <a:p>
                    <a:fld id="{497CBAB7-7FF2-4175-8C6B-0BF896809F4A}" type="CATEGORYNAME">
                      <a:rPr lang="en-US" sz="1600"/>
                      <a:pPr/>
                      <a:t>[CATEGORY NAME]</a:t>
                    </a:fld>
                    <a:r>
                      <a:rPr lang="en-US" sz="1600" baseline="0" dirty="0"/>
                      <a:t>
</a:t>
                    </a:r>
                    <a:fld id="{2BBDAC23-10D3-4C85-A218-D939C1818746}" type="PERCENTAGE">
                      <a:rPr lang="en-US" sz="1600" baseline="0"/>
                      <a:pPr/>
                      <a:t>[PERCENTAGE]</a:t>
                    </a:fld>
                    <a:endParaRPr lang="en-US" sz="16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2BF-4583-A3FC-1071E25DC0E2}"/>
                </c:ext>
              </c:extLst>
            </c:dLbl>
            <c:dLbl>
              <c:idx val="5"/>
              <c:layout>
                <c:manualLayout>
                  <c:x val="-0.2125476764826362"/>
                  <c:y val="0.31749948797533717"/>
                </c:manualLayout>
              </c:layout>
              <c:tx>
                <c:rich>
                  <a:bodyPr/>
                  <a:lstStyle/>
                  <a:p>
                    <a:fld id="{A139DD87-526B-4E30-8F66-7AF90257E478}" type="CATEGORYNAME">
                      <a:rPr lang="en-US" sz="1600"/>
                      <a:pPr/>
                      <a:t>[CATEGORY NAME]</a:t>
                    </a:fld>
                    <a:r>
                      <a:rPr lang="en-US" sz="1600" baseline="0" dirty="0"/>
                      <a:t>
</a:t>
                    </a:r>
                    <a:fld id="{69073FFA-5E79-4E5E-9813-98354A25C2BD}" type="PERCENTAGE">
                      <a:rPr lang="en-US" sz="1600" baseline="0"/>
                      <a:pPr/>
                      <a:t>[PERCENTAGE]</a:t>
                    </a:fld>
                    <a:endParaRPr lang="en-US" sz="16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61C-4DF6-8A8E-3D32F9A2587B}"/>
                </c:ext>
              </c:extLst>
            </c:dLbl>
            <c:dLbl>
              <c:idx val="6"/>
              <c:layout>
                <c:manualLayout>
                  <c:x val="-0.16394747621865186"/>
                  <c:y val="2.4089308036543286E-2"/>
                </c:manualLayout>
              </c:layout>
              <c:tx>
                <c:rich>
                  <a:bodyPr/>
                  <a:lstStyle/>
                  <a:p>
                    <a:fld id="{A5295118-3AFC-469E-80FC-B084DC3D4D75}" type="CATEGORYNAME">
                      <a:rPr lang="en-US" sz="1600"/>
                      <a:pPr/>
                      <a:t>[CATEGORY NAME]</a:t>
                    </a:fld>
                    <a:r>
                      <a:rPr lang="en-US" sz="1600" baseline="0" dirty="0"/>
                      <a:t>
</a:t>
                    </a:r>
                    <a:fld id="{3D96D789-EB09-41F8-81E1-7B0D0FC97ABF}" type="PERCENTAGE">
                      <a:rPr lang="en-US" sz="1600" baseline="0"/>
                      <a:pPr/>
                      <a:t>[PERCENTAGE]</a:t>
                    </a:fld>
                    <a:endParaRPr lang="en-US" sz="1600"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4286127167630059"/>
                      <c:h val="0.188354451835167"/>
                    </c:manualLayout>
                  </c15:layout>
                  <c15:dlblFieldTable/>
                  <c15:showDataLabelsRange val="0"/>
                </c:ext>
                <c:ext xmlns:c16="http://schemas.microsoft.com/office/drawing/2014/chart" uri="{C3380CC4-5D6E-409C-BE32-E72D297353CC}">
                  <c16:uniqueId val="{00000005-F2BF-4583-A3FC-1071E25DC0E2}"/>
                </c:ext>
              </c:extLst>
            </c:dLbl>
            <c:numFmt formatCode="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Sheet1!$B$1:$H$1</c:f>
              <c:strCache>
                <c:ptCount val="7"/>
                <c:pt idx="0">
                  <c:v>White, Non-Hispanic</c:v>
                </c:pt>
                <c:pt idx="1">
                  <c:v>Black, Non-Hispanic</c:v>
                </c:pt>
                <c:pt idx="2">
                  <c:v>Amer Indian</c:v>
                </c:pt>
                <c:pt idx="3">
                  <c:v>Asian / PI</c:v>
                </c:pt>
                <c:pt idx="4">
                  <c:v>Other</c:v>
                </c:pt>
                <c:pt idx="5">
                  <c:v>Hispanic</c:v>
                </c:pt>
                <c:pt idx="6">
                  <c:v>Unknown</c:v>
                </c:pt>
              </c:strCache>
            </c:strRef>
          </c:cat>
          <c:val>
            <c:numRef>
              <c:f>Sheet1!$B$2:$H$2</c:f>
              <c:numCache>
                <c:formatCode>General</c:formatCode>
                <c:ptCount val="7"/>
                <c:pt idx="0">
                  <c:v>379</c:v>
                </c:pt>
                <c:pt idx="1">
                  <c:v>749</c:v>
                </c:pt>
                <c:pt idx="2">
                  <c:v>109</c:v>
                </c:pt>
                <c:pt idx="3">
                  <c:v>47</c:v>
                </c:pt>
                <c:pt idx="4">
                  <c:v>36</c:v>
                </c:pt>
                <c:pt idx="5">
                  <c:v>79</c:v>
                </c:pt>
                <c:pt idx="6">
                  <c:v>260</c:v>
                </c:pt>
              </c:numCache>
            </c:numRef>
          </c:val>
          <c:extLst>
            <c:ext xmlns:c16="http://schemas.microsoft.com/office/drawing/2014/chart" uri="{C3380CC4-5D6E-409C-BE32-E72D297353CC}">
              <c16:uniqueId val="{00000006-F2BF-4583-A3FC-1071E25DC0E2}"/>
            </c:ext>
          </c:extLst>
        </c:ser>
        <c:ser>
          <c:idx val="1"/>
          <c:order val="1"/>
          <c:tx>
            <c:strRef>
              <c:f>Sheet1!$A$3</c:f>
              <c:strCache>
                <c:ptCount val="1"/>
              </c:strCache>
            </c:strRef>
          </c:tx>
          <c:dPt>
            <c:idx val="0"/>
            <c:bubble3D val="0"/>
            <c:extLst>
              <c:ext xmlns:c16="http://schemas.microsoft.com/office/drawing/2014/chart" uri="{C3380CC4-5D6E-409C-BE32-E72D297353CC}">
                <c16:uniqueId val="{00000007-F2BF-4583-A3FC-1071E25DC0E2}"/>
              </c:ext>
            </c:extLst>
          </c:dPt>
          <c:dPt>
            <c:idx val="1"/>
            <c:bubble3D val="0"/>
            <c:extLst>
              <c:ext xmlns:c16="http://schemas.microsoft.com/office/drawing/2014/chart" uri="{C3380CC4-5D6E-409C-BE32-E72D297353CC}">
                <c16:uniqueId val="{00000008-F2BF-4583-A3FC-1071E25DC0E2}"/>
              </c:ext>
            </c:extLst>
          </c:dPt>
          <c:dPt>
            <c:idx val="2"/>
            <c:bubble3D val="0"/>
            <c:extLst>
              <c:ext xmlns:c16="http://schemas.microsoft.com/office/drawing/2014/chart" uri="{C3380CC4-5D6E-409C-BE32-E72D297353CC}">
                <c16:uniqueId val="{00000009-F2BF-4583-A3FC-1071E25DC0E2}"/>
              </c:ext>
            </c:extLst>
          </c:dPt>
          <c:dPt>
            <c:idx val="3"/>
            <c:bubble3D val="0"/>
            <c:extLst>
              <c:ext xmlns:c16="http://schemas.microsoft.com/office/drawing/2014/chart" uri="{C3380CC4-5D6E-409C-BE32-E72D297353CC}">
                <c16:uniqueId val="{0000000A-F2BF-4583-A3FC-1071E25DC0E2}"/>
              </c:ext>
            </c:extLst>
          </c:dPt>
          <c:dPt>
            <c:idx val="4"/>
            <c:bubble3D val="0"/>
            <c:extLst>
              <c:ext xmlns:c16="http://schemas.microsoft.com/office/drawing/2014/chart" uri="{C3380CC4-5D6E-409C-BE32-E72D297353CC}">
                <c16:uniqueId val="{0000000B-F2BF-4583-A3FC-1071E25DC0E2}"/>
              </c:ext>
            </c:extLst>
          </c:dPt>
          <c:dPt>
            <c:idx val="6"/>
            <c:bubble3D val="0"/>
            <c:extLst>
              <c:ext xmlns:c16="http://schemas.microsoft.com/office/drawing/2014/chart" uri="{C3380CC4-5D6E-409C-BE32-E72D297353CC}">
                <c16:uniqueId val="{0000000C-661C-4DF6-8A8E-3D32F9A2587B}"/>
              </c:ext>
            </c:extLst>
          </c:dPt>
          <c:dLbls>
            <c:numFmt formatCode="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Sheet1!$B$1:$H$1</c:f>
              <c:strCache>
                <c:ptCount val="7"/>
                <c:pt idx="0">
                  <c:v>White, Non-Hispanic</c:v>
                </c:pt>
                <c:pt idx="1">
                  <c:v>Black, Non-Hispanic</c:v>
                </c:pt>
                <c:pt idx="2">
                  <c:v>Amer Indian</c:v>
                </c:pt>
                <c:pt idx="3">
                  <c:v>Asian / PI</c:v>
                </c:pt>
                <c:pt idx="4">
                  <c:v>Other</c:v>
                </c:pt>
                <c:pt idx="5">
                  <c:v>Hispanic</c:v>
                </c:pt>
                <c:pt idx="6">
                  <c:v>Unknown</c:v>
                </c:pt>
              </c:strCache>
            </c:strRef>
          </c:cat>
          <c:val>
            <c:numRef>
              <c:f>Sheet1!$B$3:$H$3</c:f>
              <c:numCache>
                <c:formatCode>General</c:formatCode>
                <c:ptCount val="7"/>
              </c:numCache>
            </c:numRef>
          </c:val>
          <c:extLst>
            <c:ext xmlns:c16="http://schemas.microsoft.com/office/drawing/2014/chart" uri="{C3380CC4-5D6E-409C-BE32-E72D297353CC}">
              <c16:uniqueId val="{0000000D-F2BF-4583-A3FC-1071E25DC0E2}"/>
            </c:ext>
          </c:extLst>
        </c:ser>
        <c:dLbls>
          <c:showLegendKey val="0"/>
          <c:showVal val="0"/>
          <c:showCatName val="1"/>
          <c:showSerName val="0"/>
          <c:showPercent val="1"/>
          <c:showBubbleSize val="0"/>
          <c:showLeaderLines val="1"/>
        </c:dLbls>
        <c:firstSliceAng val="220"/>
      </c:pieChart>
    </c:plotArea>
    <c:plotVisOnly val="1"/>
    <c:dispBlanksAs val="zero"/>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85496183206109"/>
          <c:y val="0.14779270633397312"/>
          <c:w val="0.8371501272264632"/>
          <c:h val="0.66794625719769662"/>
        </c:manualLayout>
      </c:layout>
      <c:barChart>
        <c:barDir val="col"/>
        <c:grouping val="clustered"/>
        <c:varyColors val="0"/>
        <c:ser>
          <c:idx val="0"/>
          <c:order val="0"/>
          <c:tx>
            <c:strRef>
              <c:f>Sheet1!$A$2</c:f>
              <c:strCache>
                <c:ptCount val="1"/>
                <c:pt idx="0">
                  <c:v>Males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Sheet1!$B$1:$F$1</c:f>
              <c:strCache>
                <c:ptCount val="5"/>
                <c:pt idx="0">
                  <c:v>White, Non-Hispanic</c:v>
                </c:pt>
                <c:pt idx="1">
                  <c:v>Black, Non-Hispanic</c:v>
                </c:pt>
                <c:pt idx="2">
                  <c:v>American Indian</c:v>
                </c:pt>
                <c:pt idx="3">
                  <c:v>Asian/PI</c:v>
                </c:pt>
                <c:pt idx="4">
                  <c:v>Hispanic</c:v>
                </c:pt>
              </c:strCache>
            </c:strRef>
          </c:cat>
          <c:val>
            <c:numRef>
              <c:f>Sheet1!$B$2:$F$2</c:f>
              <c:numCache>
                <c:formatCode>General</c:formatCode>
                <c:ptCount val="5"/>
                <c:pt idx="0">
                  <c:v>99</c:v>
                </c:pt>
                <c:pt idx="1">
                  <c:v>2434</c:v>
                </c:pt>
                <c:pt idx="2">
                  <c:v>582</c:v>
                </c:pt>
                <c:pt idx="3">
                  <c:v>148</c:v>
                </c:pt>
                <c:pt idx="4">
                  <c:v>322</c:v>
                </c:pt>
              </c:numCache>
            </c:numRef>
          </c:val>
          <c:extLst>
            <c:ext xmlns:c16="http://schemas.microsoft.com/office/drawing/2014/chart" uri="{C3380CC4-5D6E-409C-BE32-E72D297353CC}">
              <c16:uniqueId val="{00000000-515D-46F9-A320-B58D9143E6EA}"/>
            </c:ext>
          </c:extLst>
        </c:ser>
        <c:ser>
          <c:idx val="1"/>
          <c:order val="1"/>
          <c:tx>
            <c:strRef>
              <c:f>Sheet1!$A$3</c:f>
              <c:strCache>
                <c:ptCount val="1"/>
                <c:pt idx="0">
                  <c:v>Females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Sheet1!$B$1:$F$1</c:f>
              <c:strCache>
                <c:ptCount val="5"/>
                <c:pt idx="0">
                  <c:v>White, Non-Hispanic</c:v>
                </c:pt>
                <c:pt idx="1">
                  <c:v>Black, Non-Hispanic</c:v>
                </c:pt>
                <c:pt idx="2">
                  <c:v>American Indian</c:v>
                </c:pt>
                <c:pt idx="3">
                  <c:v>Asian/PI</c:v>
                </c:pt>
                <c:pt idx="4">
                  <c:v>Hispanic</c:v>
                </c:pt>
              </c:strCache>
            </c:strRef>
          </c:cat>
          <c:val>
            <c:numRef>
              <c:f>Sheet1!$B$3:$F$3</c:f>
              <c:numCache>
                <c:formatCode>General</c:formatCode>
                <c:ptCount val="5"/>
                <c:pt idx="0">
                  <c:v>134</c:v>
                </c:pt>
                <c:pt idx="1">
                  <c:v>3128</c:v>
                </c:pt>
                <c:pt idx="2">
                  <c:v>2028</c:v>
                </c:pt>
                <c:pt idx="3">
                  <c:v>229</c:v>
                </c:pt>
                <c:pt idx="4">
                  <c:v>387</c:v>
                </c:pt>
              </c:numCache>
            </c:numRef>
          </c:val>
          <c:extLst>
            <c:ext xmlns:c16="http://schemas.microsoft.com/office/drawing/2014/chart" uri="{C3380CC4-5D6E-409C-BE32-E72D297353CC}">
              <c16:uniqueId val="{00000001-515D-46F9-A320-B58D9143E6EA}"/>
            </c:ext>
          </c:extLst>
        </c:ser>
        <c:dLbls>
          <c:dLblPos val="outEnd"/>
          <c:showLegendKey val="0"/>
          <c:showVal val="1"/>
          <c:showCatName val="0"/>
          <c:showSerName val="0"/>
          <c:showPercent val="0"/>
          <c:showBubbleSize val="0"/>
        </c:dLbls>
        <c:gapWidth val="444"/>
        <c:overlap val="-90"/>
        <c:axId val="411748416"/>
        <c:axId val="411748808"/>
      </c:barChart>
      <c:catAx>
        <c:axId val="4117484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64" b="0" i="0" u="none" strike="noStrike" kern="1200" cap="all" spc="120" normalizeH="0" baseline="0">
                <a:solidFill>
                  <a:schemeClr val="tx1"/>
                </a:solidFill>
                <a:latin typeface="+mn-lt"/>
                <a:ea typeface="+mn-ea"/>
                <a:cs typeface="+mn-cs"/>
              </a:defRPr>
            </a:pPr>
            <a:endParaRPr lang="en-US"/>
          </a:p>
        </c:txPr>
        <c:crossAx val="411748808"/>
        <c:crosses val="autoZero"/>
        <c:auto val="1"/>
        <c:lblAlgn val="ctr"/>
        <c:lblOffset val="100"/>
        <c:tickLblSkip val="1"/>
        <c:tickMarkSkip val="1"/>
        <c:noMultiLvlLbl val="0"/>
      </c:catAx>
      <c:valAx>
        <c:axId val="411748808"/>
        <c:scaling>
          <c:orientation val="minMax"/>
        </c:scaling>
        <c:delete val="1"/>
        <c:axPos val="l"/>
        <c:title>
          <c:tx>
            <c:rich>
              <a:bodyPr rot="-5400000" spcFirstLastPara="1" vertOverflow="ellipsis" vert="horz" wrap="square" anchor="ctr" anchorCtr="1"/>
              <a:lstStyle/>
              <a:p>
                <a:pPr>
                  <a:defRPr sz="1197" b="0" i="0" u="none" strike="noStrike" kern="1200" cap="all" baseline="0">
                    <a:solidFill>
                      <a:schemeClr val="tx1"/>
                    </a:solidFill>
                    <a:latin typeface="+mn-lt"/>
                    <a:ea typeface="+mn-ea"/>
                    <a:cs typeface="+mn-cs"/>
                  </a:defRPr>
                </a:pPr>
                <a:r>
                  <a:rPr lang="en-US"/>
                  <a:t>Rate per 100,000 persons  </a:t>
                </a:r>
              </a:p>
            </c:rich>
          </c:tx>
          <c:layout>
            <c:manualLayout>
              <c:xMode val="edge"/>
              <c:yMode val="edge"/>
              <c:x val="8.582216696597136E-3"/>
              <c:y val="0.15315142688088848"/>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solidFill>
                  <a:latin typeface="+mn-lt"/>
                  <a:ea typeface="+mn-ea"/>
                  <a:cs typeface="+mn-cs"/>
                </a:defRPr>
              </a:pPr>
              <a:endParaRPr lang="en-US"/>
            </a:p>
          </c:txPr>
        </c:title>
        <c:numFmt formatCode="General" sourceLinked="1"/>
        <c:majorTickMark val="none"/>
        <c:minorTickMark val="none"/>
        <c:tickLblPos val="nextTo"/>
        <c:crossAx val="4117484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259019426457"/>
          <c:y val="0.12480739599383668"/>
          <c:w val="0.85013876040703062"/>
          <c:h val="0.66563944530046226"/>
        </c:manualLayout>
      </c:layout>
      <c:lineChart>
        <c:grouping val="standard"/>
        <c:varyColors val="0"/>
        <c:ser>
          <c:idx val="0"/>
          <c:order val="0"/>
          <c:tx>
            <c:strRef>
              <c:f>Sheet1!$A$2</c:f>
              <c:strCache>
                <c:ptCount val="1"/>
                <c:pt idx="0">
                  <c:v>All Male</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Sheet1!$E$1:$R$1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Sheet1!$E$2:$R$2</c:f>
              <c:numCache>
                <c:formatCode>General</c:formatCode>
                <c:ptCount val="11"/>
                <c:pt idx="0">
                  <c:v>111</c:v>
                </c:pt>
                <c:pt idx="1">
                  <c:v>158</c:v>
                </c:pt>
                <c:pt idx="2">
                  <c:v>106</c:v>
                </c:pt>
                <c:pt idx="3">
                  <c:v>209</c:v>
                </c:pt>
                <c:pt idx="4">
                  <c:v>247</c:v>
                </c:pt>
                <c:pt idx="5">
                  <c:v>196</c:v>
                </c:pt>
                <c:pt idx="6">
                  <c:v>298</c:v>
                </c:pt>
                <c:pt idx="7">
                  <c:v>374</c:v>
                </c:pt>
                <c:pt idx="8">
                  <c:v>341</c:v>
                </c:pt>
                <c:pt idx="9">
                  <c:v>468</c:v>
                </c:pt>
                <c:pt idx="10">
                  <c:v>511</c:v>
                </c:pt>
              </c:numCache>
            </c:numRef>
          </c:val>
          <c:smooth val="0"/>
          <c:extLst>
            <c:ext xmlns:c16="http://schemas.microsoft.com/office/drawing/2014/chart" uri="{C3380CC4-5D6E-409C-BE32-E72D297353CC}">
              <c16:uniqueId val="{00000000-5284-4617-A9C3-58B5B056F121}"/>
            </c:ext>
          </c:extLst>
        </c:ser>
        <c:ser>
          <c:idx val="1"/>
          <c:order val="1"/>
          <c:tx>
            <c:strRef>
              <c:f>Sheet1!$A$3</c:f>
              <c:strCache>
                <c:ptCount val="1"/>
                <c:pt idx="0">
                  <c:v>MSM</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Sheet1!$E$1:$R$1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Sheet1!$E$3:$R$3</c:f>
              <c:numCache>
                <c:formatCode>General</c:formatCode>
                <c:ptCount val="11"/>
                <c:pt idx="0">
                  <c:v>103</c:v>
                </c:pt>
                <c:pt idx="1">
                  <c:v>138</c:v>
                </c:pt>
                <c:pt idx="2">
                  <c:v>96</c:v>
                </c:pt>
                <c:pt idx="3">
                  <c:v>185</c:v>
                </c:pt>
                <c:pt idx="4">
                  <c:v>218</c:v>
                </c:pt>
                <c:pt idx="5">
                  <c:v>158</c:v>
                </c:pt>
                <c:pt idx="6">
                  <c:v>261</c:v>
                </c:pt>
                <c:pt idx="7">
                  <c:v>283</c:v>
                </c:pt>
                <c:pt idx="8">
                  <c:v>222</c:v>
                </c:pt>
                <c:pt idx="9">
                  <c:v>359</c:v>
                </c:pt>
                <c:pt idx="10">
                  <c:v>426</c:v>
                </c:pt>
              </c:numCache>
            </c:numRef>
          </c:val>
          <c:smooth val="0"/>
          <c:extLst>
            <c:ext xmlns:c16="http://schemas.microsoft.com/office/drawing/2014/chart" uri="{C3380CC4-5D6E-409C-BE32-E72D297353CC}">
              <c16:uniqueId val="{00000001-5284-4617-A9C3-58B5B056F121}"/>
            </c:ext>
          </c:extLst>
        </c:ser>
        <c:ser>
          <c:idx val="2"/>
          <c:order val="2"/>
          <c:tx>
            <c:strRef>
              <c:f>Sheet1!$A$4</c:f>
              <c:strCache>
                <c:ptCount val="1"/>
                <c:pt idx="0">
                  <c:v>Women</c:v>
                </c:pt>
              </c:strCache>
            </c:strRef>
          </c:tx>
          <c:spPr>
            <a:ln w="19050" cap="rnd" cmpd="sng" algn="ctr">
              <a:solidFill>
                <a:schemeClr val="accent5"/>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Sheet1!$E$1:$R$1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Sheet1!$E$4:$R$4</c:f>
              <c:numCache>
                <c:formatCode>General</c:formatCode>
                <c:ptCount val="11"/>
                <c:pt idx="0">
                  <c:v>2</c:v>
                </c:pt>
                <c:pt idx="1">
                  <c:v>5</c:v>
                </c:pt>
                <c:pt idx="2">
                  <c:v>9</c:v>
                </c:pt>
                <c:pt idx="3">
                  <c:v>15</c:v>
                </c:pt>
                <c:pt idx="4">
                  <c:v>13</c:v>
                </c:pt>
                <c:pt idx="5">
                  <c:v>18</c:v>
                </c:pt>
                <c:pt idx="6">
                  <c:v>30</c:v>
                </c:pt>
                <c:pt idx="7">
                  <c:v>41</c:v>
                </c:pt>
                <c:pt idx="8">
                  <c:v>88</c:v>
                </c:pt>
                <c:pt idx="9">
                  <c:v>87</c:v>
                </c:pt>
                <c:pt idx="10">
                  <c:v>91</c:v>
                </c:pt>
              </c:numCache>
            </c:numRef>
          </c:val>
          <c:smooth val="0"/>
          <c:extLst>
            <c:ext xmlns:c16="http://schemas.microsoft.com/office/drawing/2014/chart" uri="{C3380CC4-5D6E-409C-BE32-E72D297353CC}">
              <c16:uniqueId val="{00000002-5284-4617-A9C3-58B5B056F121}"/>
            </c:ext>
          </c:extLst>
        </c:ser>
        <c:dLbls>
          <c:dLblPos val="ctr"/>
          <c:showLegendKey val="0"/>
          <c:showVal val="1"/>
          <c:showCatName val="0"/>
          <c:showSerName val="0"/>
          <c:showPercent val="0"/>
          <c:showBubbleSize val="0"/>
        </c:dLbls>
        <c:marker val="1"/>
        <c:smooth val="0"/>
        <c:axId val="411749200"/>
        <c:axId val="410069656"/>
      </c:lineChart>
      <c:catAx>
        <c:axId val="411749200"/>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Year</a:t>
                </a:r>
              </a:p>
            </c:rich>
          </c:tx>
          <c:layout>
            <c:manualLayout>
              <c:xMode val="edge"/>
              <c:yMode val="edge"/>
              <c:x val="0.5189639222941721"/>
              <c:y val="0.873651771956856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330" b="0" i="0" u="none" strike="noStrike" kern="1200" baseline="0">
                <a:solidFill>
                  <a:schemeClr val="tx1"/>
                </a:solidFill>
                <a:latin typeface="+mn-lt"/>
                <a:ea typeface="+mn-ea"/>
                <a:cs typeface="+mn-cs"/>
              </a:defRPr>
            </a:pPr>
            <a:endParaRPr lang="en-US"/>
          </a:p>
        </c:txPr>
        <c:crossAx val="410069656"/>
        <c:crossesAt val="0"/>
        <c:auto val="1"/>
        <c:lblAlgn val="ctr"/>
        <c:lblOffset val="100"/>
        <c:tickLblSkip val="1"/>
        <c:tickMarkSkip val="1"/>
        <c:noMultiLvlLbl val="0"/>
      </c:catAx>
      <c:valAx>
        <c:axId val="410069656"/>
        <c:scaling>
          <c:orientation val="minMax"/>
        </c:scaling>
        <c:delete val="1"/>
        <c:axPos val="l"/>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Number of Cases</a:t>
                </a:r>
              </a:p>
            </c:rich>
          </c:tx>
          <c:layout>
            <c:manualLayout>
              <c:xMode val="edge"/>
              <c:yMode val="edge"/>
              <c:x val="2.780898535602927E-3"/>
              <c:y val="0.25222145159316223"/>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crossAx val="411749200"/>
        <c:crosses val="autoZero"/>
        <c:crossBetween val="between"/>
      </c:valAx>
      <c:spPr>
        <a:noFill/>
        <a:ln>
          <a:noFill/>
        </a:ln>
        <a:effectLst/>
      </c:spPr>
    </c:plotArea>
    <c:legend>
      <c:legendPos val="r"/>
      <c:layout>
        <c:manualLayout>
          <c:xMode val="edge"/>
          <c:yMode val="edge"/>
          <c:x val="0.33930614027637912"/>
          <c:y val="6.5554648933132065E-2"/>
          <c:w val="0.27856751149557768"/>
          <c:h val="0.107232671045652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701086638049779E-2"/>
          <c:y val="0.12480739599383668"/>
          <c:w val="0.96490681549425183"/>
          <c:h val="0.66563944530046226"/>
        </c:manualLayout>
      </c:layout>
      <c:lineChart>
        <c:grouping val="standard"/>
        <c:varyColors val="0"/>
        <c:ser>
          <c:idx val="0"/>
          <c:order val="0"/>
          <c:tx>
            <c:strRef>
              <c:f>Sheet1!$A$2</c:f>
              <c:strCache>
                <c:ptCount val="1"/>
                <c:pt idx="0">
                  <c:v>Primary</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Sheet1!$E$1:$Z$1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Sheet1!$E$2:$Z$2</c:f>
              <c:numCache>
                <c:formatCode>General</c:formatCode>
                <c:ptCount val="11"/>
                <c:pt idx="0">
                  <c:v>21</c:v>
                </c:pt>
                <c:pt idx="1">
                  <c:v>45</c:v>
                </c:pt>
                <c:pt idx="2">
                  <c:v>30</c:v>
                </c:pt>
                <c:pt idx="3">
                  <c:v>51</c:v>
                </c:pt>
                <c:pt idx="4">
                  <c:v>51</c:v>
                </c:pt>
                <c:pt idx="5">
                  <c:v>52</c:v>
                </c:pt>
                <c:pt idx="6">
                  <c:v>76</c:v>
                </c:pt>
                <c:pt idx="7">
                  <c:v>101</c:v>
                </c:pt>
                <c:pt idx="8">
                  <c:v>132</c:v>
                </c:pt>
                <c:pt idx="9">
                  <c:v>142</c:v>
                </c:pt>
                <c:pt idx="10">
                  <c:v>137</c:v>
                </c:pt>
              </c:numCache>
            </c:numRef>
          </c:val>
          <c:smooth val="0"/>
          <c:extLst>
            <c:ext xmlns:c16="http://schemas.microsoft.com/office/drawing/2014/chart" uri="{C3380CC4-5D6E-409C-BE32-E72D297353CC}">
              <c16:uniqueId val="{00000000-0734-45EF-A6DE-1051380D4DE5}"/>
            </c:ext>
          </c:extLst>
        </c:ser>
        <c:ser>
          <c:idx val="1"/>
          <c:order val="1"/>
          <c:tx>
            <c:strRef>
              <c:f>Sheet1!$A$3</c:f>
              <c:strCache>
                <c:ptCount val="1"/>
                <c:pt idx="0">
                  <c:v>Secondary</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Sheet1!$E$1:$Z$1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Sheet1!$E$3:$Z$3</c:f>
              <c:numCache>
                <c:formatCode>General</c:formatCode>
                <c:ptCount val="11"/>
                <c:pt idx="0">
                  <c:v>38</c:v>
                </c:pt>
                <c:pt idx="1">
                  <c:v>71</c:v>
                </c:pt>
                <c:pt idx="2">
                  <c:v>41</c:v>
                </c:pt>
                <c:pt idx="3">
                  <c:v>98</c:v>
                </c:pt>
                <c:pt idx="4">
                  <c:v>88</c:v>
                </c:pt>
                <c:pt idx="5">
                  <c:v>66</c:v>
                </c:pt>
                <c:pt idx="6">
                  <c:v>117</c:v>
                </c:pt>
                <c:pt idx="7">
                  <c:v>156</c:v>
                </c:pt>
                <c:pt idx="8">
                  <c:v>114</c:v>
                </c:pt>
                <c:pt idx="9">
                  <c:v>164</c:v>
                </c:pt>
                <c:pt idx="10">
                  <c:v>155</c:v>
                </c:pt>
              </c:numCache>
            </c:numRef>
          </c:val>
          <c:smooth val="0"/>
          <c:extLst>
            <c:ext xmlns:c16="http://schemas.microsoft.com/office/drawing/2014/chart" uri="{C3380CC4-5D6E-409C-BE32-E72D297353CC}">
              <c16:uniqueId val="{00000001-0734-45EF-A6DE-1051380D4DE5}"/>
            </c:ext>
          </c:extLst>
        </c:ser>
        <c:ser>
          <c:idx val="2"/>
          <c:order val="2"/>
          <c:tx>
            <c:strRef>
              <c:f>Sheet1!$A$4</c:f>
              <c:strCache>
                <c:ptCount val="1"/>
                <c:pt idx="0">
                  <c:v>Early Latent</c:v>
                </c:pt>
              </c:strCache>
            </c:strRef>
          </c:tx>
          <c:spPr>
            <a:ln w="19050" cap="rnd" cmpd="sng" algn="ctr">
              <a:solidFill>
                <a:schemeClr val="accent5"/>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Sheet1!$E$1:$Z$1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Sheet1!$E$4:$Z$4</c:f>
              <c:numCache>
                <c:formatCode>General</c:formatCode>
                <c:ptCount val="11"/>
                <c:pt idx="0">
                  <c:v>55</c:v>
                </c:pt>
                <c:pt idx="1">
                  <c:v>47</c:v>
                </c:pt>
                <c:pt idx="2">
                  <c:v>46</c:v>
                </c:pt>
                <c:pt idx="3">
                  <c:v>72</c:v>
                </c:pt>
                <c:pt idx="4">
                  <c:v>120</c:v>
                </c:pt>
                <c:pt idx="5">
                  <c:v>96</c:v>
                </c:pt>
                <c:pt idx="6">
                  <c:v>139</c:v>
                </c:pt>
                <c:pt idx="7">
                  <c:v>159</c:v>
                </c:pt>
                <c:pt idx="8">
                  <c:v>185</c:v>
                </c:pt>
                <c:pt idx="9">
                  <c:v>251</c:v>
                </c:pt>
                <c:pt idx="10">
                  <c:v>313</c:v>
                </c:pt>
              </c:numCache>
            </c:numRef>
          </c:val>
          <c:smooth val="0"/>
          <c:extLst>
            <c:ext xmlns:c16="http://schemas.microsoft.com/office/drawing/2014/chart" uri="{C3380CC4-5D6E-409C-BE32-E72D297353CC}">
              <c16:uniqueId val="{00000002-0734-45EF-A6DE-1051380D4DE5}"/>
            </c:ext>
          </c:extLst>
        </c:ser>
        <c:ser>
          <c:idx val="3"/>
          <c:order val="3"/>
          <c:tx>
            <c:strRef>
              <c:f>Sheet1!$A$5</c:f>
              <c:strCache>
                <c:ptCount val="1"/>
                <c:pt idx="0">
                  <c:v>Total</c:v>
                </c:pt>
              </c:strCache>
            </c:strRef>
          </c:tx>
          <c:spPr>
            <a:ln w="19050" cap="rnd" cmpd="sng" algn="ctr">
              <a:solidFill>
                <a:schemeClr val="accent4">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Sheet1!$E$1:$Z$1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Sheet1!$E$5:$Z$5</c:f>
              <c:numCache>
                <c:formatCode>General</c:formatCode>
                <c:ptCount val="11"/>
                <c:pt idx="0">
                  <c:v>114</c:v>
                </c:pt>
                <c:pt idx="1">
                  <c:v>163</c:v>
                </c:pt>
                <c:pt idx="2">
                  <c:v>117</c:v>
                </c:pt>
                <c:pt idx="3">
                  <c:v>221</c:v>
                </c:pt>
                <c:pt idx="4">
                  <c:v>259</c:v>
                </c:pt>
                <c:pt idx="5">
                  <c:v>214</c:v>
                </c:pt>
                <c:pt idx="6">
                  <c:v>332</c:v>
                </c:pt>
                <c:pt idx="7">
                  <c:v>416</c:v>
                </c:pt>
                <c:pt idx="8">
                  <c:v>431</c:v>
                </c:pt>
                <c:pt idx="9">
                  <c:v>557</c:v>
                </c:pt>
                <c:pt idx="10">
                  <c:v>605</c:v>
                </c:pt>
              </c:numCache>
            </c:numRef>
          </c:val>
          <c:smooth val="0"/>
          <c:extLst>
            <c:ext xmlns:c16="http://schemas.microsoft.com/office/drawing/2014/chart" uri="{C3380CC4-5D6E-409C-BE32-E72D297353CC}">
              <c16:uniqueId val="{00000003-0734-45EF-A6DE-1051380D4DE5}"/>
            </c:ext>
          </c:extLst>
        </c:ser>
        <c:dLbls>
          <c:dLblPos val="ctr"/>
          <c:showLegendKey val="0"/>
          <c:showVal val="1"/>
          <c:showCatName val="0"/>
          <c:showSerName val="0"/>
          <c:showPercent val="0"/>
          <c:showBubbleSize val="0"/>
        </c:dLbls>
        <c:marker val="1"/>
        <c:smooth val="0"/>
        <c:axId val="410068872"/>
        <c:axId val="410296712"/>
      </c:lineChart>
      <c:catAx>
        <c:axId val="410068872"/>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Year</a:t>
                </a:r>
              </a:p>
            </c:rich>
          </c:tx>
          <c:layout>
            <c:manualLayout>
              <c:xMode val="edge"/>
              <c:yMode val="edge"/>
              <c:x val="0.50466876060224009"/>
              <c:y val="0.88168191025381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330" b="0" i="0" u="none" strike="noStrike" kern="1200" baseline="0">
                <a:solidFill>
                  <a:schemeClr val="tx1"/>
                </a:solidFill>
                <a:latin typeface="+mn-lt"/>
                <a:ea typeface="+mn-ea"/>
                <a:cs typeface="+mn-cs"/>
              </a:defRPr>
            </a:pPr>
            <a:endParaRPr lang="en-US"/>
          </a:p>
        </c:txPr>
        <c:crossAx val="410296712"/>
        <c:crossesAt val="0"/>
        <c:auto val="1"/>
        <c:lblAlgn val="ctr"/>
        <c:lblOffset val="100"/>
        <c:tickLblSkip val="1"/>
        <c:tickMarkSkip val="1"/>
        <c:noMultiLvlLbl val="0"/>
      </c:catAx>
      <c:valAx>
        <c:axId val="410296712"/>
        <c:scaling>
          <c:orientation val="minMax"/>
        </c:scaling>
        <c:delete val="1"/>
        <c:axPos val="l"/>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Number of Cases</a:t>
                </a:r>
              </a:p>
            </c:rich>
          </c:tx>
          <c:layout>
            <c:manualLayout>
              <c:xMode val="edge"/>
              <c:yMode val="edge"/>
              <c:x val="0"/>
              <c:y val="0.25534342822531797"/>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crossAx val="410068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844277673547"/>
          <c:y val="6.8259385665529013E-2"/>
          <c:w val="0.87054409005628519"/>
          <c:h val="0.70648464163822522"/>
        </c:manualLayout>
      </c:layout>
      <c:barChart>
        <c:barDir val="col"/>
        <c:grouping val="stacked"/>
        <c:varyColors val="0"/>
        <c:ser>
          <c:idx val="1"/>
          <c:order val="0"/>
          <c:tx>
            <c:strRef>
              <c:f>Sheet1!$A$2</c:f>
              <c:strCache>
                <c:ptCount val="1"/>
                <c:pt idx="0">
                  <c:v>MSM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Sheet1!$B$1:$J$1</c:f>
              <c:strCache>
                <c:ptCount val="9"/>
                <c:pt idx="0">
                  <c:v>15-19</c:v>
                </c:pt>
                <c:pt idx="1">
                  <c:v>20-24</c:v>
                </c:pt>
                <c:pt idx="2">
                  <c:v>25-29</c:v>
                </c:pt>
                <c:pt idx="3">
                  <c:v>30-34</c:v>
                </c:pt>
                <c:pt idx="4">
                  <c:v>35-39</c:v>
                </c:pt>
                <c:pt idx="5">
                  <c:v>40-44</c:v>
                </c:pt>
                <c:pt idx="6">
                  <c:v>45-49</c:v>
                </c:pt>
                <c:pt idx="7">
                  <c:v>50-54</c:v>
                </c:pt>
                <c:pt idx="8">
                  <c:v>55+</c:v>
                </c:pt>
              </c:strCache>
            </c:strRef>
          </c:cat>
          <c:val>
            <c:numRef>
              <c:f>Sheet1!$B$2:$J$2</c:f>
              <c:numCache>
                <c:formatCode>General</c:formatCode>
                <c:ptCount val="9"/>
                <c:pt idx="0">
                  <c:v>10</c:v>
                </c:pt>
                <c:pt idx="1">
                  <c:v>68</c:v>
                </c:pt>
                <c:pt idx="2">
                  <c:v>89</c:v>
                </c:pt>
                <c:pt idx="3">
                  <c:v>67</c:v>
                </c:pt>
                <c:pt idx="4">
                  <c:v>46</c:v>
                </c:pt>
                <c:pt idx="5">
                  <c:v>47</c:v>
                </c:pt>
                <c:pt idx="6">
                  <c:v>39</c:v>
                </c:pt>
                <c:pt idx="7">
                  <c:v>37</c:v>
                </c:pt>
                <c:pt idx="8">
                  <c:v>23</c:v>
                </c:pt>
              </c:numCache>
            </c:numRef>
          </c:val>
          <c:extLst>
            <c:ext xmlns:c16="http://schemas.microsoft.com/office/drawing/2014/chart" uri="{C3380CC4-5D6E-409C-BE32-E72D297353CC}">
              <c16:uniqueId val="{00000000-1FEA-4E17-A21C-68B72F097DF3}"/>
            </c:ext>
          </c:extLst>
        </c:ser>
        <c:dLbls>
          <c:dLblPos val="ctr"/>
          <c:showLegendKey val="0"/>
          <c:showVal val="1"/>
          <c:showCatName val="0"/>
          <c:showSerName val="0"/>
          <c:showPercent val="0"/>
          <c:showBubbleSize val="0"/>
        </c:dLbls>
        <c:gapWidth val="79"/>
        <c:overlap val="100"/>
        <c:axId val="518384104"/>
        <c:axId val="518384496"/>
      </c:barChart>
      <c:catAx>
        <c:axId val="5183841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solidFill>
                    <a:latin typeface="+mn-lt"/>
                    <a:ea typeface="+mn-ea"/>
                    <a:cs typeface="+mn-cs"/>
                  </a:defRPr>
                </a:pPr>
                <a:r>
                  <a:rPr lang="en-US">
                    <a:solidFill>
                      <a:schemeClr val="tx1"/>
                    </a:solidFill>
                  </a:rPr>
                  <a:t>Age in Years</a:t>
                </a:r>
              </a:p>
            </c:rich>
          </c:tx>
          <c:layout>
            <c:manualLayout>
              <c:xMode val="edge"/>
              <c:yMode val="edge"/>
              <c:x val="0.47936210131332091"/>
              <c:y val="0.88054607508532412"/>
            </c:manualLayout>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cap="all" spc="120" normalizeH="0" baseline="0">
                <a:solidFill>
                  <a:schemeClr val="tx1"/>
                </a:solidFill>
                <a:latin typeface="+mn-lt"/>
                <a:ea typeface="+mn-ea"/>
                <a:cs typeface="+mn-cs"/>
              </a:defRPr>
            </a:pPr>
            <a:endParaRPr lang="en-US"/>
          </a:p>
        </c:txPr>
        <c:crossAx val="518384496"/>
        <c:crosses val="autoZero"/>
        <c:auto val="1"/>
        <c:lblAlgn val="ctr"/>
        <c:lblOffset val="100"/>
        <c:tickLblSkip val="1"/>
        <c:tickMarkSkip val="1"/>
        <c:noMultiLvlLbl val="0"/>
      </c:catAx>
      <c:valAx>
        <c:axId val="518384496"/>
        <c:scaling>
          <c:orientation val="minMax"/>
        </c:scaling>
        <c:delete val="1"/>
        <c:axPos val="l"/>
        <c:title>
          <c:tx>
            <c:rich>
              <a:bodyPr rot="-5400000" spcFirstLastPara="1" vertOverflow="ellipsis" vert="horz" wrap="square" anchor="ctr" anchorCtr="1"/>
              <a:lstStyle/>
              <a:p>
                <a:pPr>
                  <a:defRPr sz="1197" b="0" i="0" u="none" strike="noStrike" kern="1200" cap="all" baseline="0">
                    <a:solidFill>
                      <a:schemeClr val="tx1"/>
                    </a:solidFill>
                    <a:latin typeface="+mn-lt"/>
                    <a:ea typeface="+mn-ea"/>
                    <a:cs typeface="+mn-cs"/>
                  </a:defRPr>
                </a:pPr>
                <a:r>
                  <a:rPr lang="en-US">
                    <a:solidFill>
                      <a:schemeClr val="tx1"/>
                    </a:solidFill>
                  </a:rPr>
                  <a:t>Number of Cases</a:t>
                </a:r>
              </a:p>
            </c:rich>
          </c:tx>
          <c:layout>
            <c:manualLayout>
              <c:xMode val="edge"/>
              <c:yMode val="edge"/>
              <c:x val="2.4390243902439029E-2"/>
              <c:y val="0.25938566552901021"/>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solidFill>
                  <a:latin typeface="+mn-lt"/>
                  <a:ea typeface="+mn-ea"/>
                  <a:cs typeface="+mn-cs"/>
                </a:defRPr>
              </a:pPr>
              <a:endParaRPr lang="en-US"/>
            </a:p>
          </c:txPr>
        </c:title>
        <c:numFmt formatCode="General" sourceLinked="1"/>
        <c:majorTickMark val="none"/>
        <c:minorTickMark val="none"/>
        <c:tickLblPos val="nextTo"/>
        <c:crossAx val="518384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81524619675175E-2"/>
          <c:y val="9.7889093831235369E-2"/>
          <c:w val="0.90109395187830632"/>
          <c:h val="0.78305794574167009"/>
        </c:manualLayout>
      </c:layout>
      <c:lineChart>
        <c:grouping val="standard"/>
        <c:varyColors val="0"/>
        <c:ser>
          <c:idx val="0"/>
          <c:order val="0"/>
          <c:tx>
            <c:strRef>
              <c:f>Sheet1!$A$2</c:f>
              <c:strCache>
                <c:ptCount val="1"/>
                <c:pt idx="0">
                  <c:v>All ES Cases</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Sheet1!$B$1:$M$1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Sheet1!$B$2:$M$2</c:f>
              <c:numCache>
                <c:formatCode>0%</c:formatCode>
                <c:ptCount val="11"/>
                <c:pt idx="0">
                  <c:v>0.41199999999999998</c:v>
                </c:pt>
                <c:pt idx="1">
                  <c:v>0.40100000000000002</c:v>
                </c:pt>
                <c:pt idx="2">
                  <c:v>0.45800000000000002</c:v>
                </c:pt>
                <c:pt idx="3">
                  <c:v>0.48899999999999999</c:v>
                </c:pt>
                <c:pt idx="4">
                  <c:v>0.48599999999999999</c:v>
                </c:pt>
                <c:pt idx="5">
                  <c:v>0.47199999999999998</c:v>
                </c:pt>
                <c:pt idx="6">
                  <c:v>0.3795</c:v>
                </c:pt>
                <c:pt idx="7">
                  <c:v>0.36780000000000002</c:v>
                </c:pt>
                <c:pt idx="8">
                  <c:v>0.32479999999999998</c:v>
                </c:pt>
                <c:pt idx="9">
                  <c:v>0.3</c:v>
                </c:pt>
                <c:pt idx="10">
                  <c:v>0.33</c:v>
                </c:pt>
              </c:numCache>
            </c:numRef>
          </c:val>
          <c:smooth val="0"/>
          <c:extLst>
            <c:ext xmlns:c16="http://schemas.microsoft.com/office/drawing/2014/chart" uri="{C3380CC4-5D6E-409C-BE32-E72D297353CC}">
              <c16:uniqueId val="{00000000-A48D-4A4F-B2C2-F1B557BB05E3}"/>
            </c:ext>
          </c:extLst>
        </c:ser>
        <c:ser>
          <c:idx val="1"/>
          <c:order val="1"/>
          <c:tx>
            <c:strRef>
              <c:f>Sheet1!$A$3</c:f>
              <c:strCache>
                <c:ptCount val="1"/>
                <c:pt idx="0">
                  <c:v>MSM ES Cases</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Sheet1!$B$1:$M$1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Sheet1!$B$3:$M$3</c:f>
              <c:numCache>
                <c:formatCode>0%</c:formatCode>
                <c:ptCount val="11"/>
                <c:pt idx="0">
                  <c:v>0.44700000000000001</c:v>
                </c:pt>
                <c:pt idx="1">
                  <c:v>0.45300000000000001</c:v>
                </c:pt>
                <c:pt idx="2">
                  <c:v>0.53600000000000003</c:v>
                </c:pt>
                <c:pt idx="3">
                  <c:v>0.56799999999999995</c:v>
                </c:pt>
                <c:pt idx="4">
                  <c:v>0.57299999999999995</c:v>
                </c:pt>
                <c:pt idx="5">
                  <c:v>0.59489999999999998</c:v>
                </c:pt>
                <c:pt idx="6">
                  <c:v>0.45590000000000003</c:v>
                </c:pt>
                <c:pt idx="7">
                  <c:v>0.50180000000000002</c:v>
                </c:pt>
                <c:pt idx="8">
                  <c:v>0.5595</c:v>
                </c:pt>
                <c:pt idx="9">
                  <c:v>0.44</c:v>
                </c:pt>
                <c:pt idx="10">
                  <c:v>0.46</c:v>
                </c:pt>
              </c:numCache>
            </c:numRef>
          </c:val>
          <c:smooth val="0"/>
          <c:extLst>
            <c:ext xmlns:c16="http://schemas.microsoft.com/office/drawing/2014/chart" uri="{C3380CC4-5D6E-409C-BE32-E72D297353CC}">
              <c16:uniqueId val="{00000001-A48D-4A4F-B2C2-F1B557BB05E3}"/>
            </c:ext>
          </c:extLst>
        </c:ser>
        <c:dLbls>
          <c:dLblPos val="ctr"/>
          <c:showLegendKey val="0"/>
          <c:showVal val="1"/>
          <c:showCatName val="0"/>
          <c:showSerName val="0"/>
          <c:showPercent val="0"/>
          <c:showBubbleSize val="0"/>
        </c:dLbls>
        <c:marker val="1"/>
        <c:smooth val="0"/>
        <c:axId val="518277576"/>
        <c:axId val="418772416"/>
      </c:lineChart>
      <c:catAx>
        <c:axId val="518277576"/>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Year</a:t>
                </a:r>
              </a:p>
            </c:rich>
          </c:tx>
          <c:layout>
            <c:manualLayout>
              <c:xMode val="edge"/>
              <c:yMode val="edge"/>
              <c:x val="0.51189817410594574"/>
              <c:y val="0.9498139274945873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330" b="0" i="0" u="none" strike="noStrike" kern="1200" baseline="0">
                <a:solidFill>
                  <a:schemeClr val="tx1"/>
                </a:solidFill>
                <a:latin typeface="+mn-lt"/>
                <a:ea typeface="+mn-ea"/>
                <a:cs typeface="+mn-cs"/>
              </a:defRPr>
            </a:pPr>
            <a:endParaRPr lang="en-US"/>
          </a:p>
        </c:txPr>
        <c:crossAx val="418772416"/>
        <c:crossesAt val="0.3"/>
        <c:auto val="1"/>
        <c:lblAlgn val="ctr"/>
        <c:lblOffset val="100"/>
        <c:tickLblSkip val="1"/>
        <c:tickMarkSkip val="1"/>
        <c:noMultiLvlLbl val="0"/>
      </c:catAx>
      <c:valAx>
        <c:axId val="418772416"/>
        <c:scaling>
          <c:orientation val="minMax"/>
          <c:min val="0.3"/>
        </c:scaling>
        <c:delete val="1"/>
        <c:axPos val="l"/>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Percent HIV Positive</a:t>
                </a:r>
              </a:p>
            </c:rich>
          </c:tx>
          <c:layout>
            <c:manualLayout>
              <c:xMode val="edge"/>
              <c:yMode val="edge"/>
              <c:x val="2.2306257770410277E-2"/>
              <c:y val="0.3687477755437778"/>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crossAx val="518277576"/>
        <c:crosses val="autoZero"/>
        <c:crossBetween val="between"/>
      </c:valAx>
      <c:spPr>
        <a:noFill/>
        <a:ln>
          <a:noFill/>
        </a:ln>
        <a:effectLst/>
      </c:spPr>
    </c:plotArea>
    <c:legend>
      <c:legendPos val="b"/>
      <c:layout>
        <c:manualLayout>
          <c:xMode val="edge"/>
          <c:yMode val="edge"/>
          <c:x val="0.32551991439122402"/>
          <c:y val="4.7716402938226064E-2"/>
          <c:w val="0.32462336364301214"/>
          <c:h val="5.528926493648559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15" b="0" i="0" u="none" strike="noStrike" kern="1200" cap="all" spc="0" baseline="0">
                <a:solidFill>
                  <a:schemeClr val="tx1"/>
                </a:solidFill>
                <a:latin typeface="+mn-lt"/>
                <a:ea typeface="+mn-ea"/>
                <a:cs typeface="+mn-cs"/>
              </a:defRPr>
            </a:pPr>
            <a:r>
              <a:rPr lang="en-US">
                <a:solidFill>
                  <a:schemeClr val="tx1"/>
                </a:solidFill>
              </a:rPr>
              <a:t>Number of Female Early Syphilis Cases</a:t>
            </a:r>
          </a:p>
        </c:rich>
      </c:tx>
      <c:overlay val="0"/>
      <c:spPr>
        <a:noFill/>
        <a:ln>
          <a:noFill/>
        </a:ln>
        <a:effectLst/>
      </c:spPr>
      <c:txPr>
        <a:bodyPr rot="0" spcFirstLastPara="1" vertOverflow="ellipsis" vert="horz" wrap="square" anchor="ctr" anchorCtr="1"/>
        <a:lstStyle/>
        <a:p>
          <a:pPr>
            <a:defRPr sz="1915" b="0" i="0" u="none" strike="noStrike" kern="1200" cap="all" spc="0" baseline="0">
              <a:solidFill>
                <a:schemeClr val="tx1"/>
              </a:solidFill>
              <a:latin typeface="+mn-lt"/>
              <a:ea typeface="+mn-ea"/>
              <a:cs typeface="+mn-cs"/>
            </a:defRPr>
          </a:pPr>
          <a:endParaRPr lang="en-US"/>
        </a:p>
      </c:txPr>
    </c:title>
    <c:autoTitleDeleted val="0"/>
    <c:plotArea>
      <c:layout>
        <c:manualLayout>
          <c:layoutTarget val="inner"/>
          <c:xMode val="edge"/>
          <c:yMode val="edge"/>
          <c:x val="5.2206668610868083E-2"/>
          <c:y val="0.11557291666666666"/>
          <c:w val="0.93887345679012346"/>
          <c:h val="0.70709174048556434"/>
        </c:manualLayout>
      </c:layout>
      <c:lineChart>
        <c:grouping val="standard"/>
        <c:varyColors val="0"/>
        <c:ser>
          <c:idx val="0"/>
          <c:order val="0"/>
          <c:tx>
            <c:strRef>
              <c:f>Sheet1!$B$1</c:f>
              <c:strCache>
                <c:ptCount val="1"/>
                <c:pt idx="0">
                  <c:v>Number</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Sheet1!$A$2:$A$27</c:f>
              <c:numCache>
                <c:formatCode>General</c:formatCode>
                <c:ptCount val="26"/>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numCache>
            </c:numRef>
          </c:cat>
          <c:val>
            <c:numRef>
              <c:f>Sheet1!$B$2:$B$27</c:f>
              <c:numCache>
                <c:formatCode>General</c:formatCode>
                <c:ptCount val="26"/>
                <c:pt idx="0">
                  <c:v>109</c:v>
                </c:pt>
                <c:pt idx="1">
                  <c:v>83</c:v>
                </c:pt>
                <c:pt idx="2">
                  <c:v>74</c:v>
                </c:pt>
                <c:pt idx="3">
                  <c:v>52</c:v>
                </c:pt>
                <c:pt idx="4">
                  <c:v>22</c:v>
                </c:pt>
                <c:pt idx="5">
                  <c:v>17</c:v>
                </c:pt>
                <c:pt idx="6">
                  <c:v>7</c:v>
                </c:pt>
                <c:pt idx="7">
                  <c:v>10</c:v>
                </c:pt>
                <c:pt idx="8">
                  <c:v>13</c:v>
                </c:pt>
                <c:pt idx="9">
                  <c:v>22</c:v>
                </c:pt>
                <c:pt idx="10">
                  <c:v>12</c:v>
                </c:pt>
                <c:pt idx="11">
                  <c:v>9</c:v>
                </c:pt>
                <c:pt idx="12">
                  <c:v>6</c:v>
                </c:pt>
                <c:pt idx="13">
                  <c:v>8</c:v>
                </c:pt>
                <c:pt idx="14">
                  <c:v>14</c:v>
                </c:pt>
                <c:pt idx="15">
                  <c:v>2</c:v>
                </c:pt>
                <c:pt idx="16">
                  <c:v>5</c:v>
                </c:pt>
                <c:pt idx="17">
                  <c:v>9</c:v>
                </c:pt>
                <c:pt idx="18">
                  <c:v>14</c:v>
                </c:pt>
                <c:pt idx="19">
                  <c:v>13</c:v>
                </c:pt>
                <c:pt idx="20">
                  <c:v>18</c:v>
                </c:pt>
                <c:pt idx="21">
                  <c:v>30</c:v>
                </c:pt>
                <c:pt idx="22">
                  <c:v>41</c:v>
                </c:pt>
                <c:pt idx="23">
                  <c:v>88</c:v>
                </c:pt>
                <c:pt idx="24">
                  <c:v>87</c:v>
                </c:pt>
                <c:pt idx="25">
                  <c:v>91</c:v>
                </c:pt>
              </c:numCache>
            </c:numRef>
          </c:val>
          <c:smooth val="0"/>
          <c:extLst>
            <c:ext xmlns:c16="http://schemas.microsoft.com/office/drawing/2014/chart" uri="{C3380CC4-5D6E-409C-BE32-E72D297353CC}">
              <c16:uniqueId val="{00000000-BF07-4141-AA15-BB3D2176F3D8}"/>
            </c:ext>
          </c:extLst>
        </c:ser>
        <c:dLbls>
          <c:dLblPos val="ctr"/>
          <c:showLegendKey val="0"/>
          <c:showVal val="1"/>
          <c:showCatName val="0"/>
          <c:showSerName val="0"/>
          <c:showPercent val="0"/>
          <c:showBubbleSize val="0"/>
        </c:dLbls>
        <c:marker val="1"/>
        <c:smooth val="0"/>
        <c:axId val="410299456"/>
        <c:axId val="410299848"/>
      </c:lineChart>
      <c:catAx>
        <c:axId val="410299456"/>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Year</a:t>
                </a:r>
              </a:p>
            </c:rich>
          </c:tx>
          <c:layout>
            <c:manualLayout>
              <c:xMode val="edge"/>
              <c:yMode val="edge"/>
              <c:x val="0.48287610676035247"/>
              <c:y val="0.9451489093951795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crossAx val="410299848"/>
        <c:crosses val="autoZero"/>
        <c:auto val="1"/>
        <c:lblAlgn val="ctr"/>
        <c:lblOffset val="100"/>
        <c:noMultiLvlLbl val="0"/>
      </c:catAx>
      <c:valAx>
        <c:axId val="410299848"/>
        <c:scaling>
          <c:orientation val="minMax"/>
        </c:scaling>
        <c:delete val="1"/>
        <c:axPos val="l"/>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Number of Cases</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crossAx val="410299456"/>
        <c:crosses val="autoZero"/>
        <c:crossBetween val="between"/>
      </c:valAx>
      <c:spPr>
        <a:no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58184832159139"/>
          <c:y val="0.21161016783572029"/>
          <c:w val="0.42723004694835681"/>
          <c:h val="0.60424966799468793"/>
        </c:manualLayout>
      </c:layout>
      <c:pieChart>
        <c:varyColors val="1"/>
        <c:ser>
          <c:idx val="0"/>
          <c:order val="0"/>
          <c:tx>
            <c:strRef>
              <c:f>Sheet1!$A$2</c:f>
              <c:strCache>
                <c:ptCount val="1"/>
              </c:strCache>
            </c:strRef>
          </c:tx>
          <c:dPt>
            <c:idx val="0"/>
            <c:bubble3D val="0"/>
            <c:extLst>
              <c:ext xmlns:c16="http://schemas.microsoft.com/office/drawing/2014/chart" uri="{C3380CC4-5D6E-409C-BE32-E72D297353CC}">
                <c16:uniqueId val="{00000000-7FAE-45EB-985A-9E34ECA9C9FE}"/>
              </c:ext>
            </c:extLst>
          </c:dPt>
          <c:dPt>
            <c:idx val="1"/>
            <c:bubble3D val="0"/>
            <c:extLst>
              <c:ext xmlns:c16="http://schemas.microsoft.com/office/drawing/2014/chart" uri="{C3380CC4-5D6E-409C-BE32-E72D297353CC}">
                <c16:uniqueId val="{00000001-7FAE-45EB-985A-9E34ECA9C9FE}"/>
              </c:ext>
            </c:extLst>
          </c:dPt>
          <c:dPt>
            <c:idx val="2"/>
            <c:bubble3D val="0"/>
            <c:extLst>
              <c:ext xmlns:c16="http://schemas.microsoft.com/office/drawing/2014/chart" uri="{C3380CC4-5D6E-409C-BE32-E72D297353CC}">
                <c16:uniqueId val="{00000002-7FAE-45EB-985A-9E34ECA9C9FE}"/>
              </c:ext>
            </c:extLst>
          </c:dPt>
          <c:dPt>
            <c:idx val="3"/>
            <c:bubble3D val="0"/>
            <c:extLst>
              <c:ext xmlns:c16="http://schemas.microsoft.com/office/drawing/2014/chart" uri="{C3380CC4-5D6E-409C-BE32-E72D297353CC}">
                <c16:uniqueId val="{00000003-7FAE-45EB-985A-9E34ECA9C9FE}"/>
              </c:ext>
            </c:extLst>
          </c:dPt>
          <c:dPt>
            <c:idx val="4"/>
            <c:bubble3D val="0"/>
            <c:extLst>
              <c:ext xmlns:c16="http://schemas.microsoft.com/office/drawing/2014/chart" uri="{C3380CC4-5D6E-409C-BE32-E72D297353CC}">
                <c16:uniqueId val="{00000004-7FAE-45EB-985A-9E34ECA9C9FE}"/>
              </c:ext>
            </c:extLst>
          </c:dPt>
          <c:dLbls>
            <c:dLbl>
              <c:idx val="0"/>
              <c:layout>
                <c:manualLayout>
                  <c:x val="4.9270702575221488E-2"/>
                  <c:y val="-3.0202204471360171E-3"/>
                </c:manualLayout>
              </c:layout>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FAE-45EB-985A-9E34ECA9C9FE}"/>
                </c:ext>
              </c:extLst>
            </c:dLbl>
            <c:dLbl>
              <c:idx val="1"/>
              <c:layout>
                <c:manualLayout>
                  <c:x val="8.5173702359254561E-3"/>
                  <c:y val="-1.994444007797136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FAE-45EB-985A-9E34ECA9C9FE}"/>
                </c:ext>
              </c:extLst>
            </c:dLbl>
            <c:dLbl>
              <c:idx val="2"/>
              <c:layout>
                <c:manualLayout>
                  <c:x val="-1.0694709213979848E-2"/>
                  <c:y val="3.454094292803960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FAE-45EB-985A-9E34ECA9C9FE}"/>
                </c:ext>
              </c:extLst>
            </c:dLbl>
            <c:dLbl>
              <c:idx val="3"/>
              <c:layout>
                <c:manualLayout>
                  <c:x val="3.054166690987251E-3"/>
                  <c:y val="-2.71272957705788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FAE-45EB-985A-9E34ECA9C9FE}"/>
                </c:ext>
              </c:extLst>
            </c:dLbl>
            <c:dLbl>
              <c:idx val="4"/>
              <c:layout>
                <c:manualLayout>
                  <c:x val="7.1758415390811528E-2"/>
                  <c:y val="-1.736254995648207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7FAE-45EB-985A-9E34ECA9C9FE}"/>
                </c:ext>
              </c:extLst>
            </c:dLbl>
            <c:numFmt formatCode="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Sheet1!$B$1:$F$1</c:f>
              <c:strCache>
                <c:ptCount val="5"/>
                <c:pt idx="0">
                  <c:v>Minneapolis</c:v>
                </c:pt>
                <c:pt idx="1">
                  <c:v>St. Paul</c:v>
                </c:pt>
                <c:pt idx="2">
                  <c:v>Suburban</c:v>
                </c:pt>
                <c:pt idx="3">
                  <c:v>Greater MN</c:v>
                </c:pt>
                <c:pt idx="4">
                  <c:v>Unknown</c:v>
                </c:pt>
              </c:strCache>
            </c:strRef>
          </c:cat>
          <c:val>
            <c:numRef>
              <c:f>Sheet1!$B$2:$F$2</c:f>
              <c:numCache>
                <c:formatCode>General</c:formatCode>
                <c:ptCount val="5"/>
                <c:pt idx="0">
                  <c:v>17</c:v>
                </c:pt>
                <c:pt idx="1">
                  <c:v>7</c:v>
                </c:pt>
                <c:pt idx="2">
                  <c:v>24</c:v>
                </c:pt>
                <c:pt idx="3">
                  <c:v>43</c:v>
                </c:pt>
                <c:pt idx="4">
                  <c:v>0</c:v>
                </c:pt>
              </c:numCache>
            </c:numRef>
          </c:val>
          <c:extLst>
            <c:ext xmlns:c16="http://schemas.microsoft.com/office/drawing/2014/chart" uri="{C3380CC4-5D6E-409C-BE32-E72D297353CC}">
              <c16:uniqueId val="{00000005-7FAE-45EB-985A-9E34ECA9C9FE}"/>
            </c:ext>
          </c:extLst>
        </c:ser>
        <c:ser>
          <c:idx val="1"/>
          <c:order val="1"/>
          <c:tx>
            <c:strRef>
              <c:f>Sheet1!$A$3</c:f>
              <c:strCache>
                <c:ptCount val="1"/>
              </c:strCache>
            </c:strRef>
          </c:tx>
          <c:dPt>
            <c:idx val="0"/>
            <c:bubble3D val="0"/>
            <c:extLst>
              <c:ext xmlns:c16="http://schemas.microsoft.com/office/drawing/2014/chart" uri="{C3380CC4-5D6E-409C-BE32-E72D297353CC}">
                <c16:uniqueId val="{00000006-7FAE-45EB-985A-9E34ECA9C9FE}"/>
              </c:ext>
            </c:extLst>
          </c:dPt>
          <c:dPt>
            <c:idx val="1"/>
            <c:bubble3D val="0"/>
            <c:extLst>
              <c:ext xmlns:c16="http://schemas.microsoft.com/office/drawing/2014/chart" uri="{C3380CC4-5D6E-409C-BE32-E72D297353CC}">
                <c16:uniqueId val="{00000007-7FAE-45EB-985A-9E34ECA9C9FE}"/>
              </c:ext>
            </c:extLst>
          </c:dPt>
          <c:dPt>
            <c:idx val="2"/>
            <c:bubble3D val="0"/>
            <c:extLst>
              <c:ext xmlns:c16="http://schemas.microsoft.com/office/drawing/2014/chart" uri="{C3380CC4-5D6E-409C-BE32-E72D297353CC}">
                <c16:uniqueId val="{00000008-7FAE-45EB-985A-9E34ECA9C9FE}"/>
              </c:ext>
            </c:extLst>
          </c:dPt>
          <c:dPt>
            <c:idx val="3"/>
            <c:bubble3D val="0"/>
            <c:extLst>
              <c:ext xmlns:c16="http://schemas.microsoft.com/office/drawing/2014/chart" uri="{C3380CC4-5D6E-409C-BE32-E72D297353CC}">
                <c16:uniqueId val="{00000009-7FAE-45EB-985A-9E34ECA9C9FE}"/>
              </c:ext>
            </c:extLst>
          </c:dPt>
          <c:dPt>
            <c:idx val="4"/>
            <c:bubble3D val="0"/>
            <c:extLst>
              <c:ext xmlns:c16="http://schemas.microsoft.com/office/drawing/2014/chart" uri="{C3380CC4-5D6E-409C-BE32-E72D297353CC}">
                <c16:uniqueId val="{0000000A-7FAE-45EB-985A-9E34ECA9C9FE}"/>
              </c:ext>
            </c:extLst>
          </c:dPt>
          <c:dLbls>
            <c:numFmt formatCode="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Sheet1!$B$1:$F$1</c:f>
              <c:strCache>
                <c:ptCount val="5"/>
                <c:pt idx="0">
                  <c:v>Minneapolis</c:v>
                </c:pt>
                <c:pt idx="1">
                  <c:v>St. Paul</c:v>
                </c:pt>
                <c:pt idx="2">
                  <c:v>Suburban</c:v>
                </c:pt>
                <c:pt idx="3">
                  <c:v>Greater MN</c:v>
                </c:pt>
                <c:pt idx="4">
                  <c:v>Unknown</c:v>
                </c:pt>
              </c:strCache>
            </c:strRef>
          </c:cat>
          <c:val>
            <c:numRef>
              <c:f>Sheet1!$B$3:$F$3</c:f>
              <c:numCache>
                <c:formatCode>General</c:formatCode>
                <c:ptCount val="5"/>
              </c:numCache>
            </c:numRef>
          </c:val>
          <c:extLst>
            <c:ext xmlns:c16="http://schemas.microsoft.com/office/drawing/2014/chart" uri="{C3380CC4-5D6E-409C-BE32-E72D297353CC}">
              <c16:uniqueId val="{0000000B-7FAE-45EB-985A-9E34ECA9C9FE}"/>
            </c:ext>
          </c:extLst>
        </c:ser>
        <c:ser>
          <c:idx val="2"/>
          <c:order val="2"/>
          <c:tx>
            <c:strRef>
              <c:f>Sheet1!$A$4</c:f>
              <c:strCache>
                <c:ptCount val="1"/>
              </c:strCache>
            </c:strRef>
          </c:tx>
          <c:dPt>
            <c:idx val="0"/>
            <c:bubble3D val="0"/>
            <c:extLst>
              <c:ext xmlns:c16="http://schemas.microsoft.com/office/drawing/2014/chart" uri="{C3380CC4-5D6E-409C-BE32-E72D297353CC}">
                <c16:uniqueId val="{0000000C-7FAE-45EB-985A-9E34ECA9C9FE}"/>
              </c:ext>
            </c:extLst>
          </c:dPt>
          <c:dPt>
            <c:idx val="1"/>
            <c:bubble3D val="0"/>
            <c:extLst>
              <c:ext xmlns:c16="http://schemas.microsoft.com/office/drawing/2014/chart" uri="{C3380CC4-5D6E-409C-BE32-E72D297353CC}">
                <c16:uniqueId val="{0000000D-7FAE-45EB-985A-9E34ECA9C9FE}"/>
              </c:ext>
            </c:extLst>
          </c:dPt>
          <c:dPt>
            <c:idx val="2"/>
            <c:bubble3D val="0"/>
            <c:extLst>
              <c:ext xmlns:c16="http://schemas.microsoft.com/office/drawing/2014/chart" uri="{C3380CC4-5D6E-409C-BE32-E72D297353CC}">
                <c16:uniqueId val="{0000000E-7FAE-45EB-985A-9E34ECA9C9FE}"/>
              </c:ext>
            </c:extLst>
          </c:dPt>
          <c:dPt>
            <c:idx val="3"/>
            <c:bubble3D val="0"/>
            <c:extLst>
              <c:ext xmlns:c16="http://schemas.microsoft.com/office/drawing/2014/chart" uri="{C3380CC4-5D6E-409C-BE32-E72D297353CC}">
                <c16:uniqueId val="{0000000F-7FAE-45EB-985A-9E34ECA9C9FE}"/>
              </c:ext>
            </c:extLst>
          </c:dPt>
          <c:dPt>
            <c:idx val="4"/>
            <c:bubble3D val="0"/>
            <c:extLst>
              <c:ext xmlns:c16="http://schemas.microsoft.com/office/drawing/2014/chart" uri="{C3380CC4-5D6E-409C-BE32-E72D297353CC}">
                <c16:uniqueId val="{00000010-7FAE-45EB-985A-9E34ECA9C9FE}"/>
              </c:ext>
            </c:extLst>
          </c:dPt>
          <c:dLbls>
            <c:numFmt formatCode="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Sheet1!$B$1:$F$1</c:f>
              <c:strCache>
                <c:ptCount val="5"/>
                <c:pt idx="0">
                  <c:v>Minneapolis</c:v>
                </c:pt>
                <c:pt idx="1">
                  <c:v>St. Paul</c:v>
                </c:pt>
                <c:pt idx="2">
                  <c:v>Suburban</c:v>
                </c:pt>
                <c:pt idx="3">
                  <c:v>Greater MN</c:v>
                </c:pt>
                <c:pt idx="4">
                  <c:v>Unknown</c:v>
                </c:pt>
              </c:strCache>
            </c:strRef>
          </c:cat>
          <c:val>
            <c:numRef>
              <c:f>Sheet1!$B$4:$F$4</c:f>
              <c:numCache>
                <c:formatCode>General</c:formatCode>
                <c:ptCount val="5"/>
              </c:numCache>
            </c:numRef>
          </c:val>
          <c:extLst>
            <c:ext xmlns:c16="http://schemas.microsoft.com/office/drawing/2014/chart" uri="{C3380CC4-5D6E-409C-BE32-E72D297353CC}">
              <c16:uniqueId val="{00000011-7FAE-45EB-985A-9E34ECA9C9FE}"/>
            </c:ext>
          </c:extLst>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4337621756894"/>
          <c:y val="0.19936109660192039"/>
          <c:w val="0.42763157894736836"/>
          <c:h val="0.60424966799468793"/>
        </c:manualLayout>
      </c:layout>
      <c:pieChart>
        <c:varyColors val="1"/>
        <c:ser>
          <c:idx val="0"/>
          <c:order val="0"/>
          <c:tx>
            <c:strRef>
              <c:f>Sheet1!$A$2</c:f>
              <c:strCache>
                <c:ptCount val="1"/>
              </c:strCache>
            </c:strRef>
          </c:tx>
          <c:dPt>
            <c:idx val="0"/>
            <c:bubble3D val="0"/>
            <c:extLst>
              <c:ext xmlns:c16="http://schemas.microsoft.com/office/drawing/2014/chart" uri="{C3380CC4-5D6E-409C-BE32-E72D297353CC}">
                <c16:uniqueId val="{00000000-CC91-4879-8E02-47FDD91630A8}"/>
              </c:ext>
            </c:extLst>
          </c:dPt>
          <c:dPt>
            <c:idx val="1"/>
            <c:bubble3D val="0"/>
            <c:extLst>
              <c:ext xmlns:c16="http://schemas.microsoft.com/office/drawing/2014/chart" uri="{C3380CC4-5D6E-409C-BE32-E72D297353CC}">
                <c16:uniqueId val="{00000001-CC91-4879-8E02-47FDD91630A8}"/>
              </c:ext>
            </c:extLst>
          </c:dPt>
          <c:dPt>
            <c:idx val="2"/>
            <c:bubble3D val="0"/>
            <c:extLst>
              <c:ext xmlns:c16="http://schemas.microsoft.com/office/drawing/2014/chart" uri="{C3380CC4-5D6E-409C-BE32-E72D297353CC}">
                <c16:uniqueId val="{00000002-CC91-4879-8E02-47FDD91630A8}"/>
              </c:ext>
            </c:extLst>
          </c:dPt>
          <c:dPt>
            <c:idx val="3"/>
            <c:bubble3D val="0"/>
            <c:extLst>
              <c:ext xmlns:c16="http://schemas.microsoft.com/office/drawing/2014/chart" uri="{C3380CC4-5D6E-409C-BE32-E72D297353CC}">
                <c16:uniqueId val="{00000003-CC91-4879-8E02-47FDD91630A8}"/>
              </c:ext>
            </c:extLst>
          </c:dPt>
          <c:dPt>
            <c:idx val="4"/>
            <c:bubble3D val="0"/>
            <c:extLst>
              <c:ext xmlns:c16="http://schemas.microsoft.com/office/drawing/2014/chart" uri="{C3380CC4-5D6E-409C-BE32-E72D297353CC}">
                <c16:uniqueId val="{00000004-CC91-4879-8E02-47FDD91630A8}"/>
              </c:ext>
            </c:extLst>
          </c:dPt>
          <c:dPt>
            <c:idx val="5"/>
            <c:bubble3D val="0"/>
            <c:extLst>
              <c:ext xmlns:c16="http://schemas.microsoft.com/office/drawing/2014/chart" uri="{C3380CC4-5D6E-409C-BE32-E72D297353CC}">
                <c16:uniqueId val="{00000005-CC91-4879-8E02-47FDD91630A8}"/>
              </c:ext>
            </c:extLst>
          </c:dPt>
          <c:dLbls>
            <c:dLbl>
              <c:idx val="0"/>
              <c:layout>
                <c:manualLayout>
                  <c:x val="2.0152503146108051E-2"/>
                  <c:y val="-4.910606363503160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C91-4879-8E02-47FDD91630A8}"/>
                </c:ext>
              </c:extLst>
            </c:dLbl>
            <c:dLbl>
              <c:idx val="1"/>
              <c:layout>
                <c:manualLayout>
                  <c:x val="0.16954625968273515"/>
                  <c:y val="-6.8147474952574866E-2"/>
                </c:manualLayout>
              </c:layout>
              <c:numFmt formatCode="0%" sourceLinked="0"/>
              <c:spPr>
                <a:noFill/>
                <a:ln>
                  <a:noFill/>
                </a:ln>
                <a:effectLst/>
              </c:spPr>
              <c:txPr>
                <a:bodyPr wrap="square" lIns="38100" tIns="19050" rIns="38100" bIns="19050" anchor="ctr">
                  <a:noAutofit/>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311096580437405"/>
                      <c:h val="0.17340369239266257"/>
                    </c:manualLayout>
                  </c15:layout>
                </c:ext>
                <c:ext xmlns:c16="http://schemas.microsoft.com/office/drawing/2014/chart" uri="{C3380CC4-5D6E-409C-BE32-E72D297353CC}">
                  <c16:uniqueId val="{00000001-CC91-4879-8E02-47FDD91630A8}"/>
                </c:ext>
              </c:extLst>
            </c:dLbl>
            <c:dLbl>
              <c:idx val="2"/>
              <c:layout>
                <c:manualLayout>
                  <c:x val="-6.2503292946475164E-2"/>
                  <c:y val="6.420893213849732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C91-4879-8E02-47FDD91630A8}"/>
                </c:ext>
              </c:extLst>
            </c:dLbl>
            <c:dLbl>
              <c:idx val="3"/>
              <c:layout>
                <c:manualLayout>
                  <c:x val="-0.12084141156261481"/>
                  <c:y val="-9.819873600611328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C91-4879-8E02-47FDD91630A8}"/>
                </c:ext>
              </c:extLst>
            </c:dLbl>
            <c:dLbl>
              <c:idx val="4"/>
              <c:layout>
                <c:manualLayout>
                  <c:x val="-1.1695707471897163E-2"/>
                  <c:y val="-9.856484487999871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CC91-4879-8E02-47FDD91630A8}"/>
                </c:ext>
              </c:extLst>
            </c:dLbl>
            <c:dLbl>
              <c:idx val="5"/>
              <c:layout>
                <c:manualLayout>
                  <c:x val="5.414545459554241E-2"/>
                  <c:y val="-4.233129351950901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C91-4879-8E02-47FDD91630A8}"/>
                </c:ext>
              </c:extLst>
            </c:dLbl>
            <c:numFmt formatCode="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Sheet1!$B$1:$G$1</c:f>
              <c:strCache>
                <c:ptCount val="6"/>
                <c:pt idx="0">
                  <c:v>White, Non-Hispanic</c:v>
                </c:pt>
                <c:pt idx="1">
                  <c:v>Black, Non-Hispanic</c:v>
                </c:pt>
                <c:pt idx="2">
                  <c:v>American Indian</c:v>
                </c:pt>
                <c:pt idx="3">
                  <c:v>Asian/PI</c:v>
                </c:pt>
                <c:pt idx="4">
                  <c:v>Hispanic</c:v>
                </c:pt>
                <c:pt idx="5">
                  <c:v>Unknown</c:v>
                </c:pt>
              </c:strCache>
            </c:strRef>
          </c:cat>
          <c:val>
            <c:numRef>
              <c:f>Sheet1!$B$2:$G$2</c:f>
              <c:numCache>
                <c:formatCode>General</c:formatCode>
                <c:ptCount val="6"/>
                <c:pt idx="0">
                  <c:v>26</c:v>
                </c:pt>
                <c:pt idx="1">
                  <c:v>21</c:v>
                </c:pt>
                <c:pt idx="2">
                  <c:v>32</c:v>
                </c:pt>
                <c:pt idx="3">
                  <c:v>3</c:v>
                </c:pt>
                <c:pt idx="4">
                  <c:v>5</c:v>
                </c:pt>
                <c:pt idx="5">
                  <c:v>4</c:v>
                </c:pt>
              </c:numCache>
            </c:numRef>
          </c:val>
          <c:extLst>
            <c:ext xmlns:c16="http://schemas.microsoft.com/office/drawing/2014/chart" uri="{C3380CC4-5D6E-409C-BE32-E72D297353CC}">
              <c16:uniqueId val="{00000006-CC91-4879-8E02-47FDD91630A8}"/>
            </c:ext>
          </c:extLst>
        </c:ser>
        <c:ser>
          <c:idx val="1"/>
          <c:order val="1"/>
          <c:tx>
            <c:strRef>
              <c:f>Sheet1!$A$3</c:f>
              <c:strCache>
                <c:ptCount val="1"/>
              </c:strCache>
            </c:strRef>
          </c:tx>
          <c:dPt>
            <c:idx val="0"/>
            <c:bubble3D val="0"/>
            <c:extLst>
              <c:ext xmlns:c16="http://schemas.microsoft.com/office/drawing/2014/chart" uri="{C3380CC4-5D6E-409C-BE32-E72D297353CC}">
                <c16:uniqueId val="{00000007-CC91-4879-8E02-47FDD91630A8}"/>
              </c:ext>
            </c:extLst>
          </c:dPt>
          <c:dPt>
            <c:idx val="1"/>
            <c:bubble3D val="0"/>
            <c:extLst>
              <c:ext xmlns:c16="http://schemas.microsoft.com/office/drawing/2014/chart" uri="{C3380CC4-5D6E-409C-BE32-E72D297353CC}">
                <c16:uniqueId val="{00000008-CC91-4879-8E02-47FDD91630A8}"/>
              </c:ext>
            </c:extLst>
          </c:dPt>
          <c:dPt>
            <c:idx val="2"/>
            <c:bubble3D val="0"/>
            <c:extLst>
              <c:ext xmlns:c16="http://schemas.microsoft.com/office/drawing/2014/chart" uri="{C3380CC4-5D6E-409C-BE32-E72D297353CC}">
                <c16:uniqueId val="{00000009-CC91-4879-8E02-47FDD91630A8}"/>
              </c:ext>
            </c:extLst>
          </c:dPt>
          <c:dPt>
            <c:idx val="3"/>
            <c:bubble3D val="0"/>
            <c:extLst>
              <c:ext xmlns:c16="http://schemas.microsoft.com/office/drawing/2014/chart" uri="{C3380CC4-5D6E-409C-BE32-E72D297353CC}">
                <c16:uniqueId val="{0000000A-CC91-4879-8E02-47FDD91630A8}"/>
              </c:ext>
            </c:extLst>
          </c:dPt>
          <c:dPt>
            <c:idx val="4"/>
            <c:bubble3D val="0"/>
            <c:extLst>
              <c:ext xmlns:c16="http://schemas.microsoft.com/office/drawing/2014/chart" uri="{C3380CC4-5D6E-409C-BE32-E72D297353CC}">
                <c16:uniqueId val="{0000000B-CC91-4879-8E02-47FDD91630A8}"/>
              </c:ext>
            </c:extLst>
          </c:dPt>
          <c:dPt>
            <c:idx val="5"/>
            <c:bubble3D val="0"/>
            <c:extLst>
              <c:ext xmlns:c16="http://schemas.microsoft.com/office/drawing/2014/chart" uri="{C3380CC4-5D6E-409C-BE32-E72D297353CC}">
                <c16:uniqueId val="{0000000C-CC91-4879-8E02-47FDD91630A8}"/>
              </c:ext>
            </c:extLst>
          </c:dPt>
          <c:dLbls>
            <c:numFmt formatCode="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Sheet1!$B$1:$G$1</c:f>
              <c:strCache>
                <c:ptCount val="6"/>
                <c:pt idx="0">
                  <c:v>White, Non-Hispanic</c:v>
                </c:pt>
                <c:pt idx="1">
                  <c:v>Black, Non-Hispanic</c:v>
                </c:pt>
                <c:pt idx="2">
                  <c:v>American Indian</c:v>
                </c:pt>
                <c:pt idx="3">
                  <c:v>Asian/PI</c:v>
                </c:pt>
                <c:pt idx="4">
                  <c:v>Hispanic</c:v>
                </c:pt>
                <c:pt idx="5">
                  <c:v>Unknown</c:v>
                </c:pt>
              </c:strCache>
            </c:strRef>
          </c:cat>
          <c:val>
            <c:numRef>
              <c:f>Sheet1!$B$3:$G$3</c:f>
              <c:numCache>
                <c:formatCode>General</c:formatCode>
                <c:ptCount val="6"/>
              </c:numCache>
            </c:numRef>
          </c:val>
          <c:extLst>
            <c:ext xmlns:c16="http://schemas.microsoft.com/office/drawing/2014/chart" uri="{C3380CC4-5D6E-409C-BE32-E72D297353CC}">
              <c16:uniqueId val="{0000000D-CC91-4879-8E02-47FDD91630A8}"/>
            </c:ext>
          </c:extLst>
        </c:ser>
        <c:ser>
          <c:idx val="2"/>
          <c:order val="2"/>
          <c:tx>
            <c:strRef>
              <c:f>Sheet1!$A$4</c:f>
              <c:strCache>
                <c:ptCount val="1"/>
              </c:strCache>
            </c:strRef>
          </c:tx>
          <c:dPt>
            <c:idx val="0"/>
            <c:bubble3D val="0"/>
            <c:extLst>
              <c:ext xmlns:c16="http://schemas.microsoft.com/office/drawing/2014/chart" uri="{C3380CC4-5D6E-409C-BE32-E72D297353CC}">
                <c16:uniqueId val="{0000000E-CC91-4879-8E02-47FDD91630A8}"/>
              </c:ext>
            </c:extLst>
          </c:dPt>
          <c:dPt>
            <c:idx val="1"/>
            <c:bubble3D val="0"/>
            <c:extLst>
              <c:ext xmlns:c16="http://schemas.microsoft.com/office/drawing/2014/chart" uri="{C3380CC4-5D6E-409C-BE32-E72D297353CC}">
                <c16:uniqueId val="{0000000F-CC91-4879-8E02-47FDD91630A8}"/>
              </c:ext>
            </c:extLst>
          </c:dPt>
          <c:dPt>
            <c:idx val="2"/>
            <c:bubble3D val="0"/>
            <c:extLst>
              <c:ext xmlns:c16="http://schemas.microsoft.com/office/drawing/2014/chart" uri="{C3380CC4-5D6E-409C-BE32-E72D297353CC}">
                <c16:uniqueId val="{00000010-CC91-4879-8E02-47FDD91630A8}"/>
              </c:ext>
            </c:extLst>
          </c:dPt>
          <c:dPt>
            <c:idx val="3"/>
            <c:bubble3D val="0"/>
            <c:extLst>
              <c:ext xmlns:c16="http://schemas.microsoft.com/office/drawing/2014/chart" uri="{C3380CC4-5D6E-409C-BE32-E72D297353CC}">
                <c16:uniqueId val="{00000011-CC91-4879-8E02-47FDD91630A8}"/>
              </c:ext>
            </c:extLst>
          </c:dPt>
          <c:dPt>
            <c:idx val="4"/>
            <c:bubble3D val="0"/>
            <c:extLst>
              <c:ext xmlns:c16="http://schemas.microsoft.com/office/drawing/2014/chart" uri="{C3380CC4-5D6E-409C-BE32-E72D297353CC}">
                <c16:uniqueId val="{00000012-CC91-4879-8E02-47FDD91630A8}"/>
              </c:ext>
            </c:extLst>
          </c:dPt>
          <c:dPt>
            <c:idx val="5"/>
            <c:bubble3D val="0"/>
            <c:extLst>
              <c:ext xmlns:c16="http://schemas.microsoft.com/office/drawing/2014/chart" uri="{C3380CC4-5D6E-409C-BE32-E72D297353CC}">
                <c16:uniqueId val="{00000013-CC91-4879-8E02-47FDD91630A8}"/>
              </c:ext>
            </c:extLst>
          </c:dPt>
          <c:dLbls>
            <c:numFmt formatCode="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Sheet1!$B$1:$G$1</c:f>
              <c:strCache>
                <c:ptCount val="6"/>
                <c:pt idx="0">
                  <c:v>White, Non-Hispanic</c:v>
                </c:pt>
                <c:pt idx="1">
                  <c:v>Black, Non-Hispanic</c:v>
                </c:pt>
                <c:pt idx="2">
                  <c:v>American Indian</c:v>
                </c:pt>
                <c:pt idx="3">
                  <c:v>Asian/PI</c:v>
                </c:pt>
                <c:pt idx="4">
                  <c:v>Hispanic</c:v>
                </c:pt>
                <c:pt idx="5">
                  <c:v>Unknown</c:v>
                </c:pt>
              </c:strCache>
            </c:strRef>
          </c:cat>
          <c:val>
            <c:numRef>
              <c:f>Sheet1!$B$4:$G$4</c:f>
              <c:numCache>
                <c:formatCode>General</c:formatCode>
                <c:ptCount val="6"/>
              </c:numCache>
            </c:numRef>
          </c:val>
          <c:extLst>
            <c:ext xmlns:c16="http://schemas.microsoft.com/office/drawing/2014/chart" uri="{C3380CC4-5D6E-409C-BE32-E72D297353CC}">
              <c16:uniqueId val="{00000014-CC91-4879-8E02-47FDD91630A8}"/>
            </c:ext>
          </c:extLst>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85009526870361E-2"/>
          <c:y val="5.7010885111636378E-2"/>
          <c:w val="0.85661424606845527"/>
          <c:h val="0.74730354391371345"/>
        </c:manualLayout>
      </c:layout>
      <c:lineChart>
        <c:grouping val="standard"/>
        <c:varyColors val="0"/>
        <c:ser>
          <c:idx val="0"/>
          <c:order val="0"/>
          <c:tx>
            <c:strRef>
              <c:f>Sheet1!$A$2</c:f>
              <c:strCache>
                <c:ptCount val="1"/>
                <c:pt idx="0">
                  <c:v>15-19</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Sheet1!$D$2:$Z$2</c:f>
              <c:numCache>
                <c:formatCode>General</c:formatCode>
                <c:ptCount val="11"/>
                <c:pt idx="0">
                  <c:v>1059</c:v>
                </c:pt>
                <c:pt idx="1">
                  <c:v>1162</c:v>
                </c:pt>
                <c:pt idx="2">
                  <c:v>1220</c:v>
                </c:pt>
                <c:pt idx="3">
                  <c:v>1316</c:v>
                </c:pt>
                <c:pt idx="4">
                  <c:v>1385</c:v>
                </c:pt>
                <c:pt idx="5">
                  <c:v>1458</c:v>
                </c:pt>
                <c:pt idx="6">
                  <c:v>1394</c:v>
                </c:pt>
                <c:pt idx="7">
                  <c:v>1402</c:v>
                </c:pt>
                <c:pt idx="8">
                  <c:v>1403</c:v>
                </c:pt>
                <c:pt idx="9">
                  <c:v>1617</c:v>
                </c:pt>
                <c:pt idx="10">
                  <c:v>1608</c:v>
                </c:pt>
              </c:numCache>
            </c:numRef>
          </c:val>
          <c:smooth val="0"/>
          <c:extLst>
            <c:ext xmlns:c16="http://schemas.microsoft.com/office/drawing/2014/chart" uri="{C3380CC4-5D6E-409C-BE32-E72D297353CC}">
              <c16:uniqueId val="{00000000-5F76-4293-BE81-DDE5F6C0459F}"/>
            </c:ext>
          </c:extLst>
        </c:ser>
        <c:ser>
          <c:idx val="1"/>
          <c:order val="1"/>
          <c:tx>
            <c:strRef>
              <c:f>Sheet1!$A$3</c:f>
              <c:strCache>
                <c:ptCount val="1"/>
                <c:pt idx="0">
                  <c:v>20-24</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Sheet1!$D$3:$Z$3</c:f>
              <c:numCache>
                <c:formatCode>General</c:formatCode>
                <c:ptCount val="11"/>
                <c:pt idx="0">
                  <c:v>1423</c:v>
                </c:pt>
                <c:pt idx="1">
                  <c:v>1539</c:v>
                </c:pt>
                <c:pt idx="2">
                  <c:v>1507</c:v>
                </c:pt>
                <c:pt idx="3">
                  <c:v>1651</c:v>
                </c:pt>
                <c:pt idx="4">
                  <c:v>1907</c:v>
                </c:pt>
                <c:pt idx="5">
                  <c:v>2015</c:v>
                </c:pt>
                <c:pt idx="6">
                  <c:v>2142</c:v>
                </c:pt>
                <c:pt idx="7">
                  <c:v>2244</c:v>
                </c:pt>
                <c:pt idx="8">
                  <c:v>2336</c:v>
                </c:pt>
                <c:pt idx="9">
                  <c:v>2391</c:v>
                </c:pt>
                <c:pt idx="10">
                  <c:v>2424</c:v>
                </c:pt>
              </c:numCache>
            </c:numRef>
          </c:val>
          <c:smooth val="0"/>
          <c:extLst>
            <c:ext xmlns:c16="http://schemas.microsoft.com/office/drawing/2014/chart" uri="{C3380CC4-5D6E-409C-BE32-E72D297353CC}">
              <c16:uniqueId val="{00000001-5F76-4293-BE81-DDE5F6C0459F}"/>
            </c:ext>
          </c:extLst>
        </c:ser>
        <c:ser>
          <c:idx val="2"/>
          <c:order val="2"/>
          <c:tx>
            <c:strRef>
              <c:f>Sheet1!$A$4</c:f>
              <c:strCache>
                <c:ptCount val="1"/>
                <c:pt idx="0">
                  <c:v>25-29</c:v>
                </c:pt>
              </c:strCache>
            </c:strRef>
          </c:tx>
          <c:spPr>
            <a:ln w="19050" cap="rnd" cmpd="sng" algn="ctr">
              <a:solidFill>
                <a:schemeClr val="accent5"/>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Sheet1!$D$4:$Z$4</c:f>
              <c:numCache>
                <c:formatCode>General</c:formatCode>
                <c:ptCount val="11"/>
                <c:pt idx="0">
                  <c:v>649</c:v>
                </c:pt>
                <c:pt idx="1">
                  <c:v>669</c:v>
                </c:pt>
                <c:pt idx="2">
                  <c:v>639</c:v>
                </c:pt>
                <c:pt idx="3">
                  <c:v>698</c:v>
                </c:pt>
                <c:pt idx="4">
                  <c:v>719</c:v>
                </c:pt>
                <c:pt idx="5">
                  <c:v>771</c:v>
                </c:pt>
                <c:pt idx="6">
                  <c:v>843</c:v>
                </c:pt>
                <c:pt idx="7">
                  <c:v>932</c:v>
                </c:pt>
                <c:pt idx="8">
                  <c:v>1061</c:v>
                </c:pt>
                <c:pt idx="9">
                  <c:v>1102</c:v>
                </c:pt>
                <c:pt idx="10">
                  <c:v>1181</c:v>
                </c:pt>
              </c:numCache>
            </c:numRef>
          </c:val>
          <c:smooth val="0"/>
          <c:extLst>
            <c:ext xmlns:c16="http://schemas.microsoft.com/office/drawing/2014/chart" uri="{C3380CC4-5D6E-409C-BE32-E72D297353CC}">
              <c16:uniqueId val="{00000002-5F76-4293-BE81-DDE5F6C0459F}"/>
            </c:ext>
          </c:extLst>
        </c:ser>
        <c:ser>
          <c:idx val="3"/>
          <c:order val="3"/>
          <c:tx>
            <c:strRef>
              <c:f>Sheet1!$A$5</c:f>
              <c:strCache>
                <c:ptCount val="1"/>
                <c:pt idx="0">
                  <c:v>30-39</c:v>
                </c:pt>
              </c:strCache>
            </c:strRef>
          </c:tx>
          <c:spPr>
            <a:ln w="19050" cap="rnd" cmpd="sng" algn="ctr">
              <a:solidFill>
                <a:schemeClr val="accent4">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Sheet1!$D$5:$Z$5</c:f>
              <c:numCache>
                <c:formatCode>General</c:formatCode>
                <c:ptCount val="11"/>
                <c:pt idx="0">
                  <c:v>213</c:v>
                </c:pt>
                <c:pt idx="1">
                  <c:v>217</c:v>
                </c:pt>
                <c:pt idx="2">
                  <c:v>216</c:v>
                </c:pt>
                <c:pt idx="3">
                  <c:v>230</c:v>
                </c:pt>
                <c:pt idx="4">
                  <c:v>242</c:v>
                </c:pt>
                <c:pt idx="5">
                  <c:v>273</c:v>
                </c:pt>
                <c:pt idx="6">
                  <c:v>291</c:v>
                </c:pt>
                <c:pt idx="7">
                  <c:v>348</c:v>
                </c:pt>
                <c:pt idx="8">
                  <c:v>402</c:v>
                </c:pt>
                <c:pt idx="9">
                  <c:v>441</c:v>
                </c:pt>
                <c:pt idx="10">
                  <c:v>480</c:v>
                </c:pt>
              </c:numCache>
            </c:numRef>
          </c:val>
          <c:smooth val="0"/>
          <c:extLst>
            <c:ext xmlns:c16="http://schemas.microsoft.com/office/drawing/2014/chart" uri="{C3380CC4-5D6E-409C-BE32-E72D297353CC}">
              <c16:uniqueId val="{00000003-5F76-4293-BE81-DDE5F6C0459F}"/>
            </c:ext>
          </c:extLst>
        </c:ser>
        <c:dLbls>
          <c:dLblPos val="ctr"/>
          <c:showLegendKey val="0"/>
          <c:showVal val="1"/>
          <c:showCatName val="0"/>
          <c:showSerName val="0"/>
          <c:showPercent val="0"/>
          <c:showBubbleSize val="0"/>
        </c:dLbls>
        <c:marker val="1"/>
        <c:smooth val="0"/>
        <c:axId val="247942032"/>
        <c:axId val="247940072"/>
      </c:lineChart>
      <c:catAx>
        <c:axId val="247942032"/>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Year</a:t>
                </a:r>
              </a:p>
            </c:rich>
          </c:tx>
          <c:layout>
            <c:manualLayout>
              <c:xMode val="edge"/>
              <c:yMode val="edge"/>
              <c:x val="0.52636447733580027"/>
              <c:y val="0.9137134052388289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330" b="0" i="0" u="none" strike="noStrike" kern="1200" baseline="0">
                <a:solidFill>
                  <a:schemeClr val="tx1"/>
                </a:solidFill>
                <a:latin typeface="+mn-lt"/>
                <a:ea typeface="+mn-ea"/>
                <a:cs typeface="+mn-cs"/>
              </a:defRPr>
            </a:pPr>
            <a:endParaRPr lang="en-US"/>
          </a:p>
        </c:txPr>
        <c:crossAx val="247940072"/>
        <c:crossesAt val="0"/>
        <c:auto val="1"/>
        <c:lblAlgn val="ctr"/>
        <c:lblOffset val="100"/>
        <c:tickLblSkip val="1"/>
        <c:tickMarkSkip val="1"/>
        <c:noMultiLvlLbl val="0"/>
      </c:catAx>
      <c:valAx>
        <c:axId val="247940072"/>
        <c:scaling>
          <c:orientation val="minMax"/>
        </c:scaling>
        <c:delete val="1"/>
        <c:axPos val="l"/>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Rate per 100,000 persons  </a:t>
                </a:r>
              </a:p>
            </c:rich>
          </c:tx>
          <c:layout>
            <c:manualLayout>
              <c:xMode val="edge"/>
              <c:yMode val="edge"/>
              <c:x val="0"/>
              <c:y val="0.166016972543824"/>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crossAx val="247942032"/>
        <c:crosses val="autoZero"/>
        <c:crossBetween val="between"/>
      </c:valAx>
      <c:spPr>
        <a:noFill/>
        <a:ln>
          <a:noFill/>
        </a:ln>
        <a:effectLst/>
      </c:spPr>
    </c:plotArea>
    <c:legend>
      <c:legendPos val="b"/>
      <c:layout>
        <c:manualLayout>
          <c:xMode val="edge"/>
          <c:yMode val="edge"/>
          <c:x val="0.31542205183535732"/>
          <c:y val="5.5541269578396391E-2"/>
          <c:w val="0.36332499253919792"/>
          <c:h val="5.21706488409790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Males</c:v>
                </c:pt>
              </c:strCache>
            </c:strRef>
          </c:tx>
          <c:spPr>
            <a:solidFill>
              <a:schemeClr val="accent1"/>
            </a:solidFill>
            <a:ln>
              <a:noFill/>
            </a:ln>
            <a:effectLst/>
          </c:spPr>
          <c:invertIfNegative val="0"/>
          <c:cat>
            <c:strRef>
              <c:f>Sheet1!$A$2:$A$9</c:f>
              <c:strCache>
                <c:ptCount val="8"/>
                <c:pt idx="0">
                  <c:v>10-14</c:v>
                </c:pt>
                <c:pt idx="1">
                  <c:v>15-19</c:v>
                </c:pt>
                <c:pt idx="2">
                  <c:v>20-24</c:v>
                </c:pt>
                <c:pt idx="3">
                  <c:v>25-29</c:v>
                </c:pt>
                <c:pt idx="4">
                  <c:v>30-39</c:v>
                </c:pt>
                <c:pt idx="5">
                  <c:v>40-44</c:v>
                </c:pt>
                <c:pt idx="6">
                  <c:v>45-49</c:v>
                </c:pt>
                <c:pt idx="7">
                  <c:v>50+</c:v>
                </c:pt>
              </c:strCache>
            </c:strRef>
          </c:cat>
          <c:val>
            <c:numRef>
              <c:f>Sheet1!$B$2:$B$9</c:f>
              <c:numCache>
                <c:formatCode>General</c:formatCode>
                <c:ptCount val="8"/>
                <c:pt idx="0">
                  <c:v>7</c:v>
                </c:pt>
                <c:pt idx="1">
                  <c:v>654</c:v>
                </c:pt>
                <c:pt idx="2">
                  <c:v>1523</c:v>
                </c:pt>
                <c:pt idx="3">
                  <c:v>974</c:v>
                </c:pt>
                <c:pt idx="4">
                  <c:v>456</c:v>
                </c:pt>
                <c:pt idx="5">
                  <c:v>167</c:v>
                </c:pt>
                <c:pt idx="6">
                  <c:v>106</c:v>
                </c:pt>
                <c:pt idx="7">
                  <c:v>36</c:v>
                </c:pt>
              </c:numCache>
            </c:numRef>
          </c:val>
          <c:extLst>
            <c:ext xmlns:c16="http://schemas.microsoft.com/office/drawing/2014/chart" uri="{C3380CC4-5D6E-409C-BE32-E72D297353CC}">
              <c16:uniqueId val="{00000000-429A-4EED-8D95-A7E456C19CAA}"/>
            </c:ext>
          </c:extLst>
        </c:ser>
        <c:ser>
          <c:idx val="1"/>
          <c:order val="1"/>
          <c:tx>
            <c:strRef>
              <c:f>Sheet1!$C$1</c:f>
              <c:strCache>
                <c:ptCount val="1"/>
                <c:pt idx="0">
                  <c:v>Female</c:v>
                </c:pt>
              </c:strCache>
            </c:strRef>
          </c:tx>
          <c:spPr>
            <a:solidFill>
              <a:schemeClr val="accent2"/>
            </a:solidFill>
            <a:ln>
              <a:noFill/>
            </a:ln>
            <a:effectLst/>
          </c:spPr>
          <c:invertIfNegative val="0"/>
          <c:cat>
            <c:strRef>
              <c:f>Sheet1!$A$2:$A$9</c:f>
              <c:strCache>
                <c:ptCount val="8"/>
                <c:pt idx="0">
                  <c:v>10-14</c:v>
                </c:pt>
                <c:pt idx="1">
                  <c:v>15-19</c:v>
                </c:pt>
                <c:pt idx="2">
                  <c:v>20-24</c:v>
                </c:pt>
                <c:pt idx="3">
                  <c:v>25-29</c:v>
                </c:pt>
                <c:pt idx="4">
                  <c:v>30-39</c:v>
                </c:pt>
                <c:pt idx="5">
                  <c:v>40-44</c:v>
                </c:pt>
                <c:pt idx="6">
                  <c:v>45-49</c:v>
                </c:pt>
                <c:pt idx="7">
                  <c:v>50+</c:v>
                </c:pt>
              </c:strCache>
            </c:strRef>
          </c:cat>
          <c:val>
            <c:numRef>
              <c:f>Sheet1!$C$2:$C$9</c:f>
              <c:numCache>
                <c:formatCode>General</c:formatCode>
                <c:ptCount val="8"/>
                <c:pt idx="0">
                  <c:v>76</c:v>
                </c:pt>
                <c:pt idx="1">
                  <c:v>2608</c:v>
                </c:pt>
                <c:pt idx="2">
                  <c:v>3353</c:v>
                </c:pt>
                <c:pt idx="3">
                  <c:v>1388</c:v>
                </c:pt>
                <c:pt idx="4">
                  <c:v>502</c:v>
                </c:pt>
                <c:pt idx="5">
                  <c:v>124</c:v>
                </c:pt>
                <c:pt idx="6">
                  <c:v>71</c:v>
                </c:pt>
                <c:pt idx="7">
                  <c:v>10</c:v>
                </c:pt>
              </c:numCache>
            </c:numRef>
          </c:val>
          <c:extLst>
            <c:ext xmlns:c16="http://schemas.microsoft.com/office/drawing/2014/chart" uri="{C3380CC4-5D6E-409C-BE32-E72D297353CC}">
              <c16:uniqueId val="{00000001-429A-4EED-8D95-A7E456C19CAA}"/>
            </c:ext>
          </c:extLst>
        </c:ser>
        <c:dLbls>
          <c:showLegendKey val="0"/>
          <c:showVal val="0"/>
          <c:showCatName val="0"/>
          <c:showSerName val="0"/>
          <c:showPercent val="0"/>
          <c:showBubbleSize val="0"/>
        </c:dLbls>
        <c:gapWidth val="219"/>
        <c:overlap val="-27"/>
        <c:axId val="370032520"/>
        <c:axId val="370032848"/>
      </c:barChart>
      <c:catAx>
        <c:axId val="37003252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solidFill>
                      <a:schemeClr val="tx1"/>
                    </a:solidFill>
                  </a:rPr>
                  <a:t>Age in Years</a:t>
                </a:r>
              </a:p>
            </c:rich>
          </c:tx>
          <c:layout>
            <c:manualLayout>
              <c:xMode val="edge"/>
              <c:yMode val="edge"/>
              <c:x val="0.44159306173684815"/>
              <c:y val="0.9337498029341780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70032848"/>
        <c:crosses val="autoZero"/>
        <c:auto val="1"/>
        <c:lblAlgn val="ctr"/>
        <c:lblOffset val="100"/>
        <c:noMultiLvlLbl val="0"/>
      </c:catAx>
      <c:valAx>
        <c:axId val="370032848"/>
        <c:scaling>
          <c:orientation val="minMax"/>
        </c:scaling>
        <c:delete val="0"/>
        <c:axPos val="l"/>
        <c:majorGridlines>
          <c:spPr>
            <a:ln w="9525" cap="flat" cmpd="sng" algn="ctr">
              <a:solidFill>
                <a:schemeClr val="tx1">
                  <a:lumMod val="10000"/>
                  <a:lumOff val="90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solidFill>
                      <a:schemeClr val="tx1"/>
                    </a:solidFill>
                  </a:rPr>
                  <a:t>Rate per 100,000 persons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70032520"/>
        <c:crosses val="autoZero"/>
        <c:crossBetween val="between"/>
      </c:valAx>
      <c:spPr>
        <a:noFill/>
        <a:ln>
          <a:noFill/>
        </a:ln>
        <a:effectLst/>
      </c:spPr>
    </c:plotArea>
    <c:legend>
      <c:legendPos val="b"/>
      <c:layout>
        <c:manualLayout>
          <c:xMode val="edge"/>
          <c:yMode val="edge"/>
          <c:x val="0.83606605174570492"/>
          <c:y val="0.93257872939675468"/>
          <c:w val="0.15812155681523227"/>
          <c:h val="5.213527504260319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048963128913393E-2"/>
          <c:y val="6.3728482193431565E-2"/>
          <c:w val="0.9097346172152605"/>
          <c:h val="0.76248108925869895"/>
        </c:manualLayout>
      </c:layout>
      <c:lineChart>
        <c:grouping val="standard"/>
        <c:varyColors val="0"/>
        <c:ser>
          <c:idx val="0"/>
          <c:order val="0"/>
          <c:tx>
            <c:strRef>
              <c:f>Sheet1!$A$2</c:f>
              <c:strCache>
                <c:ptCount val="1"/>
                <c:pt idx="0">
                  <c:v>White, Non-Hispanic</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Sheet1!$D$2:$Z$2</c:f>
              <c:numCache>
                <c:formatCode>General</c:formatCode>
                <c:ptCount val="11"/>
                <c:pt idx="0">
                  <c:v>125</c:v>
                </c:pt>
                <c:pt idx="1">
                  <c:v>130</c:v>
                </c:pt>
                <c:pt idx="2">
                  <c:v>127</c:v>
                </c:pt>
                <c:pt idx="3">
                  <c:v>143</c:v>
                </c:pt>
                <c:pt idx="4">
                  <c:v>162</c:v>
                </c:pt>
                <c:pt idx="5">
                  <c:v>151</c:v>
                </c:pt>
                <c:pt idx="6">
                  <c:v>158</c:v>
                </c:pt>
                <c:pt idx="7">
                  <c:v>178</c:v>
                </c:pt>
                <c:pt idx="8">
                  <c:v>188</c:v>
                </c:pt>
                <c:pt idx="9">
                  <c:v>193</c:v>
                </c:pt>
                <c:pt idx="10">
                  <c:v>209</c:v>
                </c:pt>
              </c:numCache>
            </c:numRef>
          </c:val>
          <c:smooth val="0"/>
          <c:extLst>
            <c:ext xmlns:c16="http://schemas.microsoft.com/office/drawing/2014/chart" uri="{C3380CC4-5D6E-409C-BE32-E72D297353CC}">
              <c16:uniqueId val="{00000000-9731-460B-8E8F-802D2057B318}"/>
            </c:ext>
          </c:extLst>
        </c:ser>
        <c:ser>
          <c:idx val="1"/>
          <c:order val="1"/>
          <c:tx>
            <c:strRef>
              <c:f>Sheet1!$A$3</c:f>
              <c:strCache>
                <c:ptCount val="1"/>
                <c:pt idx="0">
                  <c:v>Black, Non-Hispanic</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Sheet1!$D$3:$Z$3</c:f>
              <c:numCache>
                <c:formatCode>General</c:formatCode>
                <c:ptCount val="11"/>
                <c:pt idx="0">
                  <c:v>1527</c:v>
                </c:pt>
                <c:pt idx="1">
                  <c:v>1631</c:v>
                </c:pt>
                <c:pt idx="2">
                  <c:v>1524</c:v>
                </c:pt>
                <c:pt idx="3">
                  <c:v>1611</c:v>
                </c:pt>
                <c:pt idx="4">
                  <c:v>1727</c:v>
                </c:pt>
                <c:pt idx="5">
                  <c:v>1619</c:v>
                </c:pt>
                <c:pt idx="6">
                  <c:v>1517</c:v>
                </c:pt>
                <c:pt idx="7">
                  <c:v>1587</c:v>
                </c:pt>
                <c:pt idx="8">
                  <c:v>1661</c:v>
                </c:pt>
                <c:pt idx="9">
                  <c:v>1825</c:v>
                </c:pt>
                <c:pt idx="10">
                  <c:v>2020</c:v>
                </c:pt>
              </c:numCache>
            </c:numRef>
          </c:val>
          <c:smooth val="0"/>
          <c:extLst>
            <c:ext xmlns:c16="http://schemas.microsoft.com/office/drawing/2014/chart" uri="{C3380CC4-5D6E-409C-BE32-E72D297353CC}">
              <c16:uniqueId val="{00000001-9731-460B-8E8F-802D2057B318}"/>
            </c:ext>
          </c:extLst>
        </c:ser>
        <c:ser>
          <c:idx val="2"/>
          <c:order val="2"/>
          <c:tx>
            <c:strRef>
              <c:f>Sheet1!$A$4</c:f>
              <c:strCache>
                <c:ptCount val="1"/>
                <c:pt idx="0">
                  <c:v>American Indian</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Sheet1!$D$4:$Z$4</c:f>
              <c:numCache>
                <c:formatCode>General</c:formatCode>
                <c:ptCount val="11"/>
                <c:pt idx="0">
                  <c:v>653</c:v>
                </c:pt>
                <c:pt idx="1">
                  <c:v>730</c:v>
                </c:pt>
                <c:pt idx="2">
                  <c:v>649</c:v>
                </c:pt>
                <c:pt idx="3">
                  <c:v>590</c:v>
                </c:pt>
                <c:pt idx="4">
                  <c:v>706</c:v>
                </c:pt>
                <c:pt idx="5">
                  <c:v>744</c:v>
                </c:pt>
                <c:pt idx="6">
                  <c:v>703</c:v>
                </c:pt>
                <c:pt idx="7">
                  <c:v>780</c:v>
                </c:pt>
                <c:pt idx="8">
                  <c:v>830</c:v>
                </c:pt>
                <c:pt idx="9">
                  <c:v>943</c:v>
                </c:pt>
                <c:pt idx="10">
                  <c:v>1083</c:v>
                </c:pt>
              </c:numCache>
            </c:numRef>
          </c:val>
          <c:smooth val="0"/>
          <c:extLst>
            <c:ext xmlns:c16="http://schemas.microsoft.com/office/drawing/2014/chart" uri="{C3380CC4-5D6E-409C-BE32-E72D297353CC}">
              <c16:uniqueId val="{00000002-9731-460B-8E8F-802D2057B318}"/>
            </c:ext>
          </c:extLst>
        </c:ser>
        <c:ser>
          <c:idx val="4"/>
          <c:order val="3"/>
          <c:tx>
            <c:strRef>
              <c:f>Sheet1!$A$5</c:f>
              <c:strCache>
                <c:ptCount val="1"/>
                <c:pt idx="0">
                  <c:v>Asian/PI</c:v>
                </c:pt>
              </c:strCache>
            </c:strRef>
          </c:tx>
          <c:spPr>
            <a:ln w="19050" cap="rnd" cmpd="sng" algn="ctr">
              <a:solidFill>
                <a:schemeClr val="accent5">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Sheet1!$D$5:$Z$5</c:f>
              <c:numCache>
                <c:formatCode>General</c:formatCode>
                <c:ptCount val="11"/>
                <c:pt idx="0">
                  <c:v>265</c:v>
                </c:pt>
                <c:pt idx="1">
                  <c:v>293</c:v>
                </c:pt>
                <c:pt idx="2">
                  <c:v>263</c:v>
                </c:pt>
                <c:pt idx="3">
                  <c:v>284</c:v>
                </c:pt>
                <c:pt idx="4">
                  <c:v>313</c:v>
                </c:pt>
                <c:pt idx="5">
                  <c:v>284</c:v>
                </c:pt>
                <c:pt idx="6">
                  <c:v>289</c:v>
                </c:pt>
                <c:pt idx="7">
                  <c:v>312</c:v>
                </c:pt>
                <c:pt idx="8">
                  <c:v>334</c:v>
                </c:pt>
                <c:pt idx="9">
                  <c:v>342</c:v>
                </c:pt>
                <c:pt idx="10">
                  <c:v>391</c:v>
                </c:pt>
              </c:numCache>
            </c:numRef>
          </c:val>
          <c:smooth val="0"/>
          <c:extLst>
            <c:ext xmlns:c16="http://schemas.microsoft.com/office/drawing/2014/chart" uri="{C3380CC4-5D6E-409C-BE32-E72D297353CC}">
              <c16:uniqueId val="{00000003-9731-460B-8E8F-802D2057B318}"/>
            </c:ext>
          </c:extLst>
        </c:ser>
        <c:ser>
          <c:idx val="5"/>
          <c:order val="4"/>
          <c:tx>
            <c:strRef>
              <c:f>Sheet1!$A$6</c:f>
              <c:strCache>
                <c:ptCount val="1"/>
                <c:pt idx="0">
                  <c:v>Hispanic</c:v>
                </c:pt>
              </c:strCache>
            </c:strRef>
          </c:tx>
          <c:spPr>
            <a:ln w="19050" cap="rnd" cmpd="sng" algn="ctr">
              <a:solidFill>
                <a:schemeClr val="accent6">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Sheet1!$D$6:$Z$6</c:f>
              <c:numCache>
                <c:formatCode>General</c:formatCode>
                <c:ptCount val="11"/>
                <c:pt idx="0">
                  <c:v>424</c:v>
                </c:pt>
                <c:pt idx="1">
                  <c:v>458</c:v>
                </c:pt>
                <c:pt idx="2">
                  <c:v>383</c:v>
                </c:pt>
                <c:pt idx="3">
                  <c:v>405</c:v>
                </c:pt>
                <c:pt idx="4">
                  <c:v>434</c:v>
                </c:pt>
                <c:pt idx="5">
                  <c:v>376</c:v>
                </c:pt>
                <c:pt idx="6">
                  <c:v>379</c:v>
                </c:pt>
                <c:pt idx="7">
                  <c:v>440</c:v>
                </c:pt>
                <c:pt idx="8">
                  <c:v>507</c:v>
                </c:pt>
                <c:pt idx="9">
                  <c:v>522</c:v>
                </c:pt>
                <c:pt idx="10">
                  <c:v>649</c:v>
                </c:pt>
              </c:numCache>
            </c:numRef>
          </c:val>
          <c:smooth val="0"/>
          <c:extLst>
            <c:ext xmlns:c16="http://schemas.microsoft.com/office/drawing/2014/chart" uri="{C3380CC4-5D6E-409C-BE32-E72D297353CC}">
              <c16:uniqueId val="{00000004-9731-460B-8E8F-802D2057B318}"/>
            </c:ext>
          </c:extLst>
        </c:ser>
        <c:dLbls>
          <c:dLblPos val="ctr"/>
          <c:showLegendKey val="0"/>
          <c:showVal val="1"/>
          <c:showCatName val="0"/>
          <c:showSerName val="0"/>
          <c:showPercent val="0"/>
          <c:showBubbleSize val="0"/>
        </c:dLbls>
        <c:marker val="1"/>
        <c:smooth val="0"/>
        <c:axId val="248957112"/>
        <c:axId val="164439736"/>
      </c:lineChart>
      <c:catAx>
        <c:axId val="248957112"/>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Year</a:t>
                </a:r>
              </a:p>
            </c:rich>
          </c:tx>
          <c:layout>
            <c:manualLayout>
              <c:xMode val="edge"/>
              <c:yMode val="edge"/>
              <c:x val="0.50965250965250974"/>
              <c:y val="0.9001512859304083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330" b="0" i="0" u="none" strike="noStrike" kern="1200" baseline="0">
                <a:solidFill>
                  <a:schemeClr val="tx1"/>
                </a:solidFill>
                <a:latin typeface="+mn-lt"/>
                <a:ea typeface="+mn-ea"/>
                <a:cs typeface="+mn-cs"/>
              </a:defRPr>
            </a:pPr>
            <a:endParaRPr lang="en-US"/>
          </a:p>
        </c:txPr>
        <c:crossAx val="164439736"/>
        <c:crossesAt val="0"/>
        <c:auto val="1"/>
        <c:lblAlgn val="ctr"/>
        <c:lblOffset val="100"/>
        <c:tickLblSkip val="1"/>
        <c:tickMarkSkip val="1"/>
        <c:noMultiLvlLbl val="0"/>
      </c:catAx>
      <c:valAx>
        <c:axId val="164439736"/>
        <c:scaling>
          <c:orientation val="minMax"/>
        </c:scaling>
        <c:delete val="1"/>
        <c:axPos val="l"/>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Rate per 100,000 persons  </a:t>
                </a:r>
              </a:p>
            </c:rich>
          </c:tx>
          <c:layout>
            <c:manualLayout>
              <c:xMode val="edge"/>
              <c:yMode val="edge"/>
              <c:x val="4.5215586756474718E-2"/>
              <c:y val="0.34230313721797989"/>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crossAx val="2489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89963482825516"/>
          <c:y val="4.7219958550680272E-2"/>
          <c:w val="0.86293436293436299"/>
          <c:h val="0.76248108925869895"/>
        </c:manualLayout>
      </c:layout>
      <c:lineChart>
        <c:grouping val="standard"/>
        <c:varyColors val="0"/>
        <c:ser>
          <c:idx val="0"/>
          <c:order val="0"/>
          <c:tx>
            <c:strRef>
              <c:f>Sheet1!$A$2</c:f>
              <c:strCache>
                <c:ptCount val="1"/>
                <c:pt idx="0">
                  <c:v>White, Non_Hispanic</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Sheet1!$D$2:$Z$2</c:f>
              <c:numCache>
                <c:formatCode>General</c:formatCode>
                <c:ptCount val="11"/>
                <c:pt idx="0">
                  <c:v>125</c:v>
                </c:pt>
                <c:pt idx="1">
                  <c:v>130</c:v>
                </c:pt>
                <c:pt idx="2">
                  <c:v>127</c:v>
                </c:pt>
                <c:pt idx="3">
                  <c:v>143</c:v>
                </c:pt>
                <c:pt idx="4">
                  <c:v>162</c:v>
                </c:pt>
                <c:pt idx="5">
                  <c:v>151</c:v>
                </c:pt>
                <c:pt idx="6">
                  <c:v>158</c:v>
                </c:pt>
                <c:pt idx="7">
                  <c:v>178</c:v>
                </c:pt>
                <c:pt idx="8">
                  <c:v>188</c:v>
                </c:pt>
                <c:pt idx="9">
                  <c:v>193</c:v>
                </c:pt>
                <c:pt idx="10">
                  <c:v>209</c:v>
                </c:pt>
              </c:numCache>
            </c:numRef>
          </c:val>
          <c:smooth val="0"/>
          <c:extLst>
            <c:ext xmlns:c16="http://schemas.microsoft.com/office/drawing/2014/chart" uri="{C3380CC4-5D6E-409C-BE32-E72D297353CC}">
              <c16:uniqueId val="{00000000-65D3-4936-A177-5069D935500B}"/>
            </c:ext>
          </c:extLst>
        </c:ser>
        <c:ser>
          <c:idx val="2"/>
          <c:order val="1"/>
          <c:tx>
            <c:strRef>
              <c:f>Sheet1!$A$3</c:f>
              <c:strCache>
                <c:ptCount val="1"/>
                <c:pt idx="0">
                  <c:v>American Indian</c:v>
                </c:pt>
              </c:strCache>
            </c:strRef>
          </c:tx>
          <c:spPr>
            <a:ln w="19050" cap="rnd" cmpd="sng" algn="ctr">
              <a:solidFill>
                <a:schemeClr val="accent4"/>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Sheet1!$D$3:$Z$3</c:f>
              <c:numCache>
                <c:formatCode>General</c:formatCode>
                <c:ptCount val="11"/>
                <c:pt idx="0">
                  <c:v>653</c:v>
                </c:pt>
                <c:pt idx="1">
                  <c:v>730</c:v>
                </c:pt>
                <c:pt idx="2">
                  <c:v>649</c:v>
                </c:pt>
                <c:pt idx="3">
                  <c:v>590</c:v>
                </c:pt>
                <c:pt idx="4">
                  <c:v>706</c:v>
                </c:pt>
                <c:pt idx="5">
                  <c:v>744</c:v>
                </c:pt>
                <c:pt idx="6">
                  <c:v>703</c:v>
                </c:pt>
                <c:pt idx="7">
                  <c:v>780</c:v>
                </c:pt>
                <c:pt idx="8">
                  <c:v>830</c:v>
                </c:pt>
                <c:pt idx="9">
                  <c:v>943</c:v>
                </c:pt>
                <c:pt idx="10">
                  <c:v>1083</c:v>
                </c:pt>
              </c:numCache>
            </c:numRef>
          </c:val>
          <c:smooth val="0"/>
          <c:extLst>
            <c:ext xmlns:c16="http://schemas.microsoft.com/office/drawing/2014/chart" uri="{C3380CC4-5D6E-409C-BE32-E72D297353CC}">
              <c16:uniqueId val="{00000001-65D3-4936-A177-5069D935500B}"/>
            </c:ext>
          </c:extLst>
        </c:ser>
        <c:ser>
          <c:idx val="4"/>
          <c:order val="2"/>
          <c:tx>
            <c:strRef>
              <c:f>Sheet1!$A$4</c:f>
              <c:strCache>
                <c:ptCount val="1"/>
                <c:pt idx="0">
                  <c:v>Asian/PI</c:v>
                </c:pt>
              </c:strCache>
            </c:strRef>
          </c:tx>
          <c:spPr>
            <a:ln w="19050" cap="rnd" cmpd="sng" algn="ctr">
              <a:solidFill>
                <a:schemeClr val="accent5">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Sheet1!$D$4:$Z$4</c:f>
              <c:numCache>
                <c:formatCode>General</c:formatCode>
                <c:ptCount val="11"/>
                <c:pt idx="0">
                  <c:v>265</c:v>
                </c:pt>
                <c:pt idx="1">
                  <c:v>293</c:v>
                </c:pt>
                <c:pt idx="2">
                  <c:v>263</c:v>
                </c:pt>
                <c:pt idx="3">
                  <c:v>284</c:v>
                </c:pt>
                <c:pt idx="4">
                  <c:v>313</c:v>
                </c:pt>
                <c:pt idx="5">
                  <c:v>284</c:v>
                </c:pt>
                <c:pt idx="6">
                  <c:v>289</c:v>
                </c:pt>
                <c:pt idx="7">
                  <c:v>312</c:v>
                </c:pt>
                <c:pt idx="8">
                  <c:v>334</c:v>
                </c:pt>
                <c:pt idx="9">
                  <c:v>342</c:v>
                </c:pt>
                <c:pt idx="10">
                  <c:v>391</c:v>
                </c:pt>
              </c:numCache>
            </c:numRef>
          </c:val>
          <c:smooth val="0"/>
          <c:extLst>
            <c:ext xmlns:c16="http://schemas.microsoft.com/office/drawing/2014/chart" uri="{C3380CC4-5D6E-409C-BE32-E72D297353CC}">
              <c16:uniqueId val="{00000002-65D3-4936-A177-5069D935500B}"/>
            </c:ext>
          </c:extLst>
        </c:ser>
        <c:ser>
          <c:idx val="5"/>
          <c:order val="3"/>
          <c:tx>
            <c:strRef>
              <c:f>Sheet1!$A$5</c:f>
              <c:strCache>
                <c:ptCount val="1"/>
                <c:pt idx="0">
                  <c:v>Hispanic*</c:v>
                </c:pt>
              </c:strCache>
            </c:strRef>
          </c:tx>
          <c:spPr>
            <a:ln w="19050" cap="rnd" cmpd="sng" algn="ctr">
              <a:solidFill>
                <a:schemeClr val="accent6">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Sheet1!$D$5:$Z$5</c:f>
              <c:numCache>
                <c:formatCode>General</c:formatCode>
                <c:ptCount val="11"/>
                <c:pt idx="0">
                  <c:v>424</c:v>
                </c:pt>
                <c:pt idx="1">
                  <c:v>458</c:v>
                </c:pt>
                <c:pt idx="2">
                  <c:v>383</c:v>
                </c:pt>
                <c:pt idx="3">
                  <c:v>405</c:v>
                </c:pt>
                <c:pt idx="4">
                  <c:v>434</c:v>
                </c:pt>
                <c:pt idx="5">
                  <c:v>376</c:v>
                </c:pt>
                <c:pt idx="6">
                  <c:v>379</c:v>
                </c:pt>
                <c:pt idx="7">
                  <c:v>440</c:v>
                </c:pt>
                <c:pt idx="8">
                  <c:v>507</c:v>
                </c:pt>
                <c:pt idx="9">
                  <c:v>522</c:v>
                </c:pt>
                <c:pt idx="10">
                  <c:v>649</c:v>
                </c:pt>
              </c:numCache>
            </c:numRef>
          </c:val>
          <c:smooth val="0"/>
          <c:extLst>
            <c:ext xmlns:c16="http://schemas.microsoft.com/office/drawing/2014/chart" uri="{C3380CC4-5D6E-409C-BE32-E72D297353CC}">
              <c16:uniqueId val="{00000003-65D3-4936-A177-5069D935500B}"/>
            </c:ext>
          </c:extLst>
        </c:ser>
        <c:dLbls>
          <c:dLblPos val="ctr"/>
          <c:showLegendKey val="0"/>
          <c:showVal val="1"/>
          <c:showCatName val="0"/>
          <c:showSerName val="0"/>
          <c:showPercent val="0"/>
          <c:showBubbleSize val="0"/>
        </c:dLbls>
        <c:marker val="1"/>
        <c:smooth val="0"/>
        <c:axId val="167060312"/>
        <c:axId val="255381064"/>
      </c:lineChart>
      <c:catAx>
        <c:axId val="167060312"/>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Year</a:t>
                </a:r>
              </a:p>
            </c:rich>
          </c:tx>
          <c:layout>
            <c:manualLayout>
              <c:xMode val="edge"/>
              <c:yMode val="edge"/>
              <c:x val="0.50482625482625487"/>
              <c:y val="0.9001512859304083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330" b="0" i="0" u="none" strike="noStrike" kern="1200" baseline="0">
                <a:solidFill>
                  <a:schemeClr val="tx1"/>
                </a:solidFill>
                <a:latin typeface="+mn-lt"/>
                <a:ea typeface="+mn-ea"/>
                <a:cs typeface="+mn-cs"/>
              </a:defRPr>
            </a:pPr>
            <a:endParaRPr lang="en-US"/>
          </a:p>
        </c:txPr>
        <c:crossAx val="255381064"/>
        <c:crossesAt val="0"/>
        <c:auto val="1"/>
        <c:lblAlgn val="ctr"/>
        <c:lblOffset val="100"/>
        <c:tickLblSkip val="1"/>
        <c:tickMarkSkip val="1"/>
        <c:noMultiLvlLbl val="0"/>
      </c:catAx>
      <c:valAx>
        <c:axId val="255381064"/>
        <c:scaling>
          <c:orientation val="minMax"/>
        </c:scaling>
        <c:delete val="1"/>
        <c:axPos val="l"/>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Rate per 100,000 persons  </a:t>
                </a:r>
              </a:p>
            </c:rich>
          </c:tx>
          <c:layout>
            <c:manualLayout>
              <c:xMode val="edge"/>
              <c:yMode val="edge"/>
              <c:x val="5.2745707238402433E-2"/>
              <c:y val="0.33475121777178729"/>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crossAx val="167060312"/>
        <c:crosses val="autoZero"/>
        <c:crossBetween val="between"/>
      </c:valAx>
      <c:spPr>
        <a:noFill/>
        <a:ln>
          <a:noFill/>
        </a:ln>
        <a:effectLst/>
      </c:spPr>
    </c:plotArea>
    <c:legend>
      <c:legendPos val="b"/>
      <c:layout>
        <c:manualLayout>
          <c:xMode val="edge"/>
          <c:yMode val="edge"/>
          <c:x val="0.18765285551655442"/>
          <c:y val="4.9807584624609151E-2"/>
          <c:w val="0.68342911014135277"/>
          <c:h val="5.15140012784745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44911297852471"/>
          <c:y val="0.20549738219895289"/>
          <c:w val="0.42203548085901021"/>
          <c:h val="0.59162303664921467"/>
        </c:manualLayout>
      </c:layout>
      <c:pieChart>
        <c:varyColors val="1"/>
        <c:ser>
          <c:idx val="0"/>
          <c:order val="0"/>
          <c:tx>
            <c:strRef>
              <c:f>Sheet1!$A$2</c:f>
              <c:strCache>
                <c:ptCount val="1"/>
              </c:strCache>
            </c:strRef>
          </c:tx>
          <c:dPt>
            <c:idx val="0"/>
            <c:bubble3D val="0"/>
            <c:extLst>
              <c:ext xmlns:c16="http://schemas.microsoft.com/office/drawing/2014/chart" uri="{C3380CC4-5D6E-409C-BE32-E72D297353CC}">
                <c16:uniqueId val="{00000000-13AE-4314-AB09-1436C163CD7D}"/>
              </c:ext>
            </c:extLst>
          </c:dPt>
          <c:dPt>
            <c:idx val="1"/>
            <c:bubble3D val="0"/>
            <c:extLst>
              <c:ext xmlns:c16="http://schemas.microsoft.com/office/drawing/2014/chart" uri="{C3380CC4-5D6E-409C-BE32-E72D297353CC}">
                <c16:uniqueId val="{00000001-13AE-4314-AB09-1436C163CD7D}"/>
              </c:ext>
            </c:extLst>
          </c:dPt>
          <c:dPt>
            <c:idx val="2"/>
            <c:bubble3D val="0"/>
            <c:extLst>
              <c:ext xmlns:c16="http://schemas.microsoft.com/office/drawing/2014/chart" uri="{C3380CC4-5D6E-409C-BE32-E72D297353CC}">
                <c16:uniqueId val="{00000002-13AE-4314-AB09-1436C163CD7D}"/>
              </c:ext>
            </c:extLst>
          </c:dPt>
          <c:dPt>
            <c:idx val="3"/>
            <c:bubble3D val="0"/>
            <c:extLst>
              <c:ext xmlns:c16="http://schemas.microsoft.com/office/drawing/2014/chart" uri="{C3380CC4-5D6E-409C-BE32-E72D297353CC}">
                <c16:uniqueId val="{00000003-13AE-4314-AB09-1436C163CD7D}"/>
              </c:ext>
            </c:extLst>
          </c:dPt>
          <c:dPt>
            <c:idx val="4"/>
            <c:bubble3D val="0"/>
            <c:extLst>
              <c:ext xmlns:c16="http://schemas.microsoft.com/office/drawing/2014/chart" uri="{C3380CC4-5D6E-409C-BE32-E72D297353CC}">
                <c16:uniqueId val="{00000004-13AE-4314-AB09-1436C163CD7D}"/>
              </c:ext>
            </c:extLst>
          </c:dPt>
          <c:dLbls>
            <c:dLbl>
              <c:idx val="0"/>
              <c:layout>
                <c:manualLayout>
                  <c:x val="-2.6399409008391175E-2"/>
                  <c:y val="-6.07825041434438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13AE-4314-AB09-1436C163CD7D}"/>
                </c:ext>
              </c:extLst>
            </c:dLbl>
            <c:dLbl>
              <c:idx val="1"/>
              <c:layout>
                <c:manualLayout>
                  <c:x val="2.8842727899855918E-2"/>
                  <c:y val="-4.761293099591421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3AE-4314-AB09-1436C163CD7D}"/>
                </c:ext>
              </c:extLst>
            </c:dLbl>
            <c:dLbl>
              <c:idx val="2"/>
              <c:layout>
                <c:manualLayout>
                  <c:x val="-8.0677781382669806E-3"/>
                  <c:y val="2.0531791448441175E-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3AE-4314-AB09-1436C163CD7D}"/>
                </c:ext>
              </c:extLst>
            </c:dLbl>
            <c:dLbl>
              <c:idx val="3"/>
              <c:layout>
                <c:manualLayout>
                  <c:x val="-9.4608061617159518E-3"/>
                  <c:y val="1.053835892447866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3AE-4314-AB09-1436C163CD7D}"/>
                </c:ext>
              </c:extLst>
            </c:dLbl>
            <c:dLbl>
              <c:idx val="4"/>
              <c:layout>
                <c:manualLayout>
                  <c:x val="6.6065335062862364E-3"/>
                  <c:y val="-4.603791190471542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13AE-4314-AB09-1436C163CD7D}"/>
                </c:ext>
              </c:extLst>
            </c:dLbl>
            <c:numFmt formatCode="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Sheet1!$B$1:$F$1</c:f>
              <c:strCache>
                <c:ptCount val="5"/>
                <c:pt idx="0">
                  <c:v>Minneapolis</c:v>
                </c:pt>
                <c:pt idx="1">
                  <c:v>St. Paul</c:v>
                </c:pt>
                <c:pt idx="2">
                  <c:v>Suburban</c:v>
                </c:pt>
                <c:pt idx="3">
                  <c:v>Greater MN</c:v>
                </c:pt>
                <c:pt idx="4">
                  <c:v>Unknown</c:v>
                </c:pt>
              </c:strCache>
            </c:strRef>
          </c:cat>
          <c:val>
            <c:numRef>
              <c:f>Sheet1!$B$2:$F$2</c:f>
              <c:numCache>
                <c:formatCode>General</c:formatCode>
                <c:ptCount val="5"/>
                <c:pt idx="0">
                  <c:v>2159</c:v>
                </c:pt>
                <c:pt idx="1">
                  <c:v>1039</c:v>
                </c:pt>
                <c:pt idx="2">
                  <c:v>1904</c:v>
                </c:pt>
                <c:pt idx="3">
                  <c:v>1335</c:v>
                </c:pt>
                <c:pt idx="4">
                  <c:v>82</c:v>
                </c:pt>
              </c:numCache>
            </c:numRef>
          </c:val>
          <c:extLst>
            <c:ext xmlns:c16="http://schemas.microsoft.com/office/drawing/2014/chart" uri="{C3380CC4-5D6E-409C-BE32-E72D297353CC}">
              <c16:uniqueId val="{00000005-13AE-4314-AB09-1436C163CD7D}"/>
            </c:ext>
          </c:extLst>
        </c:ser>
        <c:ser>
          <c:idx val="1"/>
          <c:order val="1"/>
          <c:tx>
            <c:strRef>
              <c:f>Sheet1!$A$3</c:f>
              <c:strCache>
                <c:ptCount val="1"/>
              </c:strCache>
            </c:strRef>
          </c:tx>
          <c:dPt>
            <c:idx val="0"/>
            <c:bubble3D val="0"/>
            <c:extLst>
              <c:ext xmlns:c16="http://schemas.microsoft.com/office/drawing/2014/chart" uri="{C3380CC4-5D6E-409C-BE32-E72D297353CC}">
                <c16:uniqueId val="{00000006-13AE-4314-AB09-1436C163CD7D}"/>
              </c:ext>
            </c:extLst>
          </c:dPt>
          <c:dPt>
            <c:idx val="1"/>
            <c:bubble3D val="0"/>
            <c:extLst>
              <c:ext xmlns:c16="http://schemas.microsoft.com/office/drawing/2014/chart" uri="{C3380CC4-5D6E-409C-BE32-E72D297353CC}">
                <c16:uniqueId val="{00000007-13AE-4314-AB09-1436C163CD7D}"/>
              </c:ext>
            </c:extLst>
          </c:dPt>
          <c:dPt>
            <c:idx val="2"/>
            <c:bubble3D val="0"/>
            <c:extLst>
              <c:ext xmlns:c16="http://schemas.microsoft.com/office/drawing/2014/chart" uri="{C3380CC4-5D6E-409C-BE32-E72D297353CC}">
                <c16:uniqueId val="{00000008-13AE-4314-AB09-1436C163CD7D}"/>
              </c:ext>
            </c:extLst>
          </c:dPt>
          <c:dPt>
            <c:idx val="3"/>
            <c:bubble3D val="0"/>
            <c:extLst>
              <c:ext xmlns:c16="http://schemas.microsoft.com/office/drawing/2014/chart" uri="{C3380CC4-5D6E-409C-BE32-E72D297353CC}">
                <c16:uniqueId val="{00000009-13AE-4314-AB09-1436C163CD7D}"/>
              </c:ext>
            </c:extLst>
          </c:dPt>
          <c:dPt>
            <c:idx val="4"/>
            <c:bubble3D val="0"/>
            <c:extLst>
              <c:ext xmlns:c16="http://schemas.microsoft.com/office/drawing/2014/chart" uri="{C3380CC4-5D6E-409C-BE32-E72D297353CC}">
                <c16:uniqueId val="{0000000A-13AE-4314-AB09-1436C163CD7D}"/>
              </c:ext>
            </c:extLst>
          </c:dPt>
          <c:dLbls>
            <c:numFmt formatCode="0%" sourceLinked="0"/>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Sheet1!$B$1:$F$1</c:f>
              <c:strCache>
                <c:ptCount val="5"/>
                <c:pt idx="0">
                  <c:v>Minneapolis</c:v>
                </c:pt>
                <c:pt idx="1">
                  <c:v>St. Paul</c:v>
                </c:pt>
                <c:pt idx="2">
                  <c:v>Suburban</c:v>
                </c:pt>
                <c:pt idx="3">
                  <c:v>Greater MN</c:v>
                </c:pt>
                <c:pt idx="4">
                  <c:v>Unknown</c:v>
                </c:pt>
              </c:strCache>
            </c:strRef>
          </c:cat>
          <c:val>
            <c:numRef>
              <c:f>Sheet1!$B$3:$F$3</c:f>
              <c:numCache>
                <c:formatCode>General</c:formatCode>
                <c:ptCount val="5"/>
              </c:numCache>
            </c:numRef>
          </c:val>
          <c:extLst>
            <c:ext xmlns:c16="http://schemas.microsoft.com/office/drawing/2014/chart" uri="{C3380CC4-5D6E-409C-BE32-E72D297353CC}">
              <c16:uniqueId val="{0000000B-13AE-4314-AB09-1436C163CD7D}"/>
            </c:ext>
          </c:extLst>
        </c:ser>
        <c:ser>
          <c:idx val="2"/>
          <c:order val="2"/>
          <c:tx>
            <c:strRef>
              <c:f>Sheet1!$A$4</c:f>
              <c:strCache>
                <c:ptCount val="1"/>
              </c:strCache>
            </c:strRef>
          </c:tx>
          <c:dPt>
            <c:idx val="0"/>
            <c:bubble3D val="0"/>
            <c:extLst>
              <c:ext xmlns:c16="http://schemas.microsoft.com/office/drawing/2014/chart" uri="{C3380CC4-5D6E-409C-BE32-E72D297353CC}">
                <c16:uniqueId val="{0000000C-13AE-4314-AB09-1436C163CD7D}"/>
              </c:ext>
            </c:extLst>
          </c:dPt>
          <c:dPt>
            <c:idx val="1"/>
            <c:bubble3D val="0"/>
            <c:extLst>
              <c:ext xmlns:c16="http://schemas.microsoft.com/office/drawing/2014/chart" uri="{C3380CC4-5D6E-409C-BE32-E72D297353CC}">
                <c16:uniqueId val="{0000000D-13AE-4314-AB09-1436C163CD7D}"/>
              </c:ext>
            </c:extLst>
          </c:dPt>
          <c:dPt>
            <c:idx val="2"/>
            <c:bubble3D val="0"/>
            <c:extLst>
              <c:ext xmlns:c16="http://schemas.microsoft.com/office/drawing/2014/chart" uri="{C3380CC4-5D6E-409C-BE32-E72D297353CC}">
                <c16:uniqueId val="{0000000E-13AE-4314-AB09-1436C163CD7D}"/>
              </c:ext>
            </c:extLst>
          </c:dPt>
          <c:dPt>
            <c:idx val="3"/>
            <c:bubble3D val="0"/>
            <c:extLst>
              <c:ext xmlns:c16="http://schemas.microsoft.com/office/drawing/2014/chart" uri="{C3380CC4-5D6E-409C-BE32-E72D297353CC}">
                <c16:uniqueId val="{0000000F-13AE-4314-AB09-1436C163CD7D}"/>
              </c:ext>
            </c:extLst>
          </c:dPt>
          <c:dPt>
            <c:idx val="4"/>
            <c:bubble3D val="0"/>
            <c:extLst>
              <c:ext xmlns:c16="http://schemas.microsoft.com/office/drawing/2014/chart" uri="{C3380CC4-5D6E-409C-BE32-E72D297353CC}">
                <c16:uniqueId val="{00000010-13AE-4314-AB09-1436C163CD7D}"/>
              </c:ext>
            </c:extLst>
          </c:dPt>
          <c:dLbls>
            <c:numFmt formatCode="0%" sourceLinked="0"/>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Sheet1!$B$1:$F$1</c:f>
              <c:strCache>
                <c:ptCount val="5"/>
                <c:pt idx="0">
                  <c:v>Minneapolis</c:v>
                </c:pt>
                <c:pt idx="1">
                  <c:v>St. Paul</c:v>
                </c:pt>
                <c:pt idx="2">
                  <c:v>Suburban</c:v>
                </c:pt>
                <c:pt idx="3">
                  <c:v>Greater MN</c:v>
                </c:pt>
                <c:pt idx="4">
                  <c:v>Unknown</c:v>
                </c:pt>
              </c:strCache>
            </c:strRef>
          </c:cat>
          <c:val>
            <c:numRef>
              <c:f>Sheet1!$B$4:$F$4</c:f>
              <c:numCache>
                <c:formatCode>General</c:formatCode>
                <c:ptCount val="5"/>
              </c:numCache>
            </c:numRef>
          </c:val>
          <c:extLst>
            <c:ext xmlns:c16="http://schemas.microsoft.com/office/drawing/2014/chart" uri="{C3380CC4-5D6E-409C-BE32-E72D297353CC}">
              <c16:uniqueId val="{00000011-13AE-4314-AB09-1436C163CD7D}"/>
            </c:ext>
          </c:extLst>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93339500462536"/>
          <c:y val="5.692307692307693E-2"/>
          <c:w val="0.86493987049028687"/>
          <c:h val="0.74615384615384617"/>
        </c:manualLayout>
      </c:layout>
      <c:lineChart>
        <c:grouping val="standard"/>
        <c:varyColors val="0"/>
        <c:ser>
          <c:idx val="0"/>
          <c:order val="0"/>
          <c:tx>
            <c:strRef>
              <c:f>Sheet1!$A$2</c:f>
              <c:strCache>
                <c:ptCount val="1"/>
                <c:pt idx="0">
                  <c:v> Males</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Sheet1!$D$2:$Z$2</c:f>
              <c:numCache>
                <c:formatCode>General</c:formatCode>
                <c:ptCount val="11"/>
                <c:pt idx="0">
                  <c:v>59</c:v>
                </c:pt>
                <c:pt idx="1">
                  <c:v>53</c:v>
                </c:pt>
                <c:pt idx="2">
                  <c:v>40</c:v>
                </c:pt>
                <c:pt idx="3">
                  <c:v>34</c:v>
                </c:pt>
                <c:pt idx="4">
                  <c:v>38</c:v>
                </c:pt>
                <c:pt idx="5">
                  <c:v>53</c:v>
                </c:pt>
                <c:pt idx="6">
                  <c:v>70</c:v>
                </c:pt>
                <c:pt idx="7">
                  <c:v>86</c:v>
                </c:pt>
                <c:pt idx="8">
                  <c:v>92</c:v>
                </c:pt>
                <c:pt idx="9">
                  <c:v>109</c:v>
                </c:pt>
                <c:pt idx="10">
                  <c:v>136</c:v>
                </c:pt>
              </c:numCache>
            </c:numRef>
          </c:val>
          <c:smooth val="0"/>
          <c:extLst>
            <c:ext xmlns:c16="http://schemas.microsoft.com/office/drawing/2014/chart" uri="{C3380CC4-5D6E-409C-BE32-E72D297353CC}">
              <c16:uniqueId val="{00000000-00BC-4241-939F-8836EA77B879}"/>
            </c:ext>
          </c:extLst>
        </c:ser>
        <c:ser>
          <c:idx val="1"/>
          <c:order val="1"/>
          <c:tx>
            <c:strRef>
              <c:f>Sheet1!$A$3</c:f>
              <c:strCache>
                <c:ptCount val="1"/>
                <c:pt idx="0">
                  <c:v> Females</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Sheet1!$D$3:$Z$3</c:f>
              <c:numCache>
                <c:formatCode>General</c:formatCode>
                <c:ptCount val="11"/>
                <c:pt idx="0">
                  <c:v>74</c:v>
                </c:pt>
                <c:pt idx="1">
                  <c:v>63</c:v>
                </c:pt>
                <c:pt idx="2">
                  <c:v>48</c:v>
                </c:pt>
                <c:pt idx="3">
                  <c:v>47</c:v>
                </c:pt>
                <c:pt idx="4">
                  <c:v>48</c:v>
                </c:pt>
                <c:pt idx="5">
                  <c:v>63</c:v>
                </c:pt>
                <c:pt idx="6">
                  <c:v>76</c:v>
                </c:pt>
                <c:pt idx="7">
                  <c:v>67</c:v>
                </c:pt>
                <c:pt idx="8">
                  <c:v>63</c:v>
                </c:pt>
                <c:pt idx="9">
                  <c:v>83</c:v>
                </c:pt>
                <c:pt idx="10">
                  <c:v>110</c:v>
                </c:pt>
              </c:numCache>
            </c:numRef>
          </c:val>
          <c:smooth val="0"/>
          <c:extLst>
            <c:ext xmlns:c16="http://schemas.microsoft.com/office/drawing/2014/chart" uri="{C3380CC4-5D6E-409C-BE32-E72D297353CC}">
              <c16:uniqueId val="{00000001-00BC-4241-939F-8836EA77B879}"/>
            </c:ext>
          </c:extLst>
        </c:ser>
        <c:ser>
          <c:idx val="2"/>
          <c:order val="2"/>
          <c:tx>
            <c:strRef>
              <c:f>Sheet1!$A$4</c:f>
              <c:strCache>
                <c:ptCount val="1"/>
                <c:pt idx="0">
                  <c:v>Overall</c:v>
                </c:pt>
              </c:strCache>
            </c:strRef>
          </c:tx>
          <c:spPr>
            <a:ln w="19050" cap="rnd" cmpd="sng" algn="ctr">
              <a:solidFill>
                <a:schemeClr val="accent5"/>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Sheet1!$D$1:$Z$1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Sheet1!$D$4:$Z$4</c:f>
              <c:numCache>
                <c:formatCode>General</c:formatCode>
                <c:ptCount val="11"/>
                <c:pt idx="0">
                  <c:v>67</c:v>
                </c:pt>
                <c:pt idx="1">
                  <c:v>58</c:v>
                </c:pt>
                <c:pt idx="2">
                  <c:v>44</c:v>
                </c:pt>
                <c:pt idx="3">
                  <c:v>41</c:v>
                </c:pt>
                <c:pt idx="4">
                  <c:v>43</c:v>
                </c:pt>
                <c:pt idx="5">
                  <c:v>58</c:v>
                </c:pt>
                <c:pt idx="6">
                  <c:v>73</c:v>
                </c:pt>
                <c:pt idx="7">
                  <c:v>77</c:v>
                </c:pt>
                <c:pt idx="8">
                  <c:v>77</c:v>
                </c:pt>
                <c:pt idx="9">
                  <c:v>96</c:v>
                </c:pt>
                <c:pt idx="10">
                  <c:v>123</c:v>
                </c:pt>
              </c:numCache>
            </c:numRef>
          </c:val>
          <c:smooth val="0"/>
          <c:extLst>
            <c:ext xmlns:c16="http://schemas.microsoft.com/office/drawing/2014/chart" uri="{C3380CC4-5D6E-409C-BE32-E72D297353CC}">
              <c16:uniqueId val="{00000002-00BC-4241-939F-8836EA77B879}"/>
            </c:ext>
          </c:extLst>
        </c:ser>
        <c:dLbls>
          <c:dLblPos val="ctr"/>
          <c:showLegendKey val="0"/>
          <c:showVal val="1"/>
          <c:showCatName val="0"/>
          <c:showSerName val="0"/>
          <c:showPercent val="0"/>
          <c:showBubbleSize val="0"/>
        </c:dLbls>
        <c:marker val="1"/>
        <c:smooth val="0"/>
        <c:axId val="255383024"/>
        <c:axId val="255383416"/>
      </c:lineChart>
      <c:catAx>
        <c:axId val="255383024"/>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Year</a:t>
                </a:r>
              </a:p>
            </c:rich>
          </c:tx>
          <c:layout>
            <c:manualLayout>
              <c:xMode val="edge"/>
              <c:yMode val="edge"/>
              <c:x val="0.52173913043478271"/>
              <c:y val="0.887692307692307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330" b="0" i="0" u="none" strike="noStrike" kern="1200" baseline="0">
                <a:solidFill>
                  <a:schemeClr val="tx1"/>
                </a:solidFill>
                <a:latin typeface="+mn-lt"/>
                <a:ea typeface="+mn-ea"/>
                <a:cs typeface="+mn-cs"/>
              </a:defRPr>
            </a:pPr>
            <a:endParaRPr lang="en-US"/>
          </a:p>
        </c:txPr>
        <c:crossAx val="255383416"/>
        <c:crossesAt val="0"/>
        <c:auto val="1"/>
        <c:lblAlgn val="ctr"/>
        <c:lblOffset val="100"/>
        <c:tickLblSkip val="1"/>
        <c:tickMarkSkip val="1"/>
        <c:noMultiLvlLbl val="0"/>
      </c:catAx>
      <c:valAx>
        <c:axId val="255383416"/>
        <c:scaling>
          <c:orientation val="minMax"/>
        </c:scaling>
        <c:delete val="1"/>
        <c:axPos val="l"/>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solidFill>
                      <a:schemeClr val="tx1"/>
                    </a:solidFill>
                  </a:rPr>
                  <a:t>Rate per 100,000 persons  </a:t>
                </a:r>
              </a:p>
            </c:rich>
          </c:tx>
          <c:layout>
            <c:manualLayout>
              <c:xMode val="edge"/>
              <c:yMode val="edge"/>
              <c:x val="5.8942711629280976E-2"/>
              <c:y val="0.31128205128205128"/>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crossAx val="255383024"/>
        <c:crosses val="autoZero"/>
        <c:crossBetween val="between"/>
      </c:valAx>
      <c:spPr>
        <a:noFill/>
        <a:ln>
          <a:noFill/>
        </a:ln>
        <a:effectLst/>
      </c:spPr>
    </c:plotArea>
    <c:legend>
      <c:legendPos val="b"/>
      <c:layout>
        <c:manualLayout>
          <c:xMode val="edge"/>
          <c:yMode val="edge"/>
          <c:x val="0.34830292562381232"/>
          <c:y val="6.5477084595194884E-2"/>
          <c:w val="0.32107684621219978"/>
          <c:h val="5.247163335352311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6115CA-65C6-451A-ABBB-FFD2304A65B2}" type="datetimeFigureOut">
              <a:rPr lang="en-US" smtClean="0"/>
              <a:t>4/20/2018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4DE7C-65D2-4C1F-BFF6-2FC5449BA8E1}" type="slidenum">
              <a:rPr lang="en-US" smtClean="0"/>
              <a:t>‹#›</a:t>
            </a:fld>
            <a:endParaRPr lang="en-US"/>
          </a:p>
        </p:txBody>
      </p:sp>
    </p:spTree>
    <p:extLst>
      <p:ext uri="{BB962C8B-B14F-4D97-AF65-F5344CB8AC3E}">
        <p14:creationId xmlns:p14="http://schemas.microsoft.com/office/powerpoint/2010/main" val="236226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7702AC-442C-4516-9E7B-3AFB0888E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531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7043"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B14E50F-00E5-49FF-AAA6-A40BACBCEC12}" type="slidenum">
              <a:rPr lang="en-US" altLang="en-US" smtClean="0"/>
              <a:pPr eaLnBrk="1" hangingPunct="1">
                <a:spcBef>
                  <a:spcPct val="0"/>
                </a:spcBef>
              </a:pPr>
              <a:t>13</a:t>
            </a:fld>
            <a:endParaRPr lang="en-US" altLang="en-US" smtClean="0"/>
          </a:p>
        </p:txBody>
      </p:sp>
      <p:sp>
        <p:nvSpPr>
          <p:cNvPr id="87044" name="Rectangle 2"/>
          <p:cNvSpPr>
            <a:spLocks noGrp="1" noRot="1" noChangeAspect="1" noChangeArrowheads="1" noTextEdit="1"/>
          </p:cNvSpPr>
          <p:nvPr>
            <p:ph type="sldImg"/>
          </p:nvPr>
        </p:nvSpPr>
        <p:spPr>
          <a:xfrm>
            <a:off x="685800" y="1143000"/>
            <a:ext cx="5486400" cy="3086100"/>
          </a:xfrm>
          <a:ln/>
        </p:spPr>
      </p:sp>
      <p:sp>
        <p:nvSpPr>
          <p:cNvPr id="87045"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104087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solidFill>
                  <a:schemeClr val="tx1"/>
                </a:solidFill>
              </a:rPr>
              <a:t>All counties</a:t>
            </a:r>
            <a:r>
              <a:rPr lang="en-US" baseline="0" dirty="0" smtClean="0">
                <a:solidFill>
                  <a:schemeClr val="tx1"/>
                </a:solidFill>
              </a:rPr>
              <a:t> in Minnesota are affected by chlamydia. There were at least 2 cases in all counties in 2017. </a:t>
            </a:r>
          </a:p>
          <a:p>
            <a:pPr marL="174708" indent="-174708">
              <a:buFont typeface="Arial" panose="020B0604020202020204" pitchFamily="34" charset="0"/>
              <a:buChar char="•"/>
            </a:pPr>
            <a:r>
              <a:rPr lang="en-US" baseline="0" dirty="0" smtClean="0">
                <a:solidFill>
                  <a:schemeClr val="tx1"/>
                </a:solidFill>
              </a:rPr>
              <a:t>The city of Minneapolis continues to have the highest rates of chlamydia at 1,293 per 100,000, followed by the city of St. Paul at 976 per 100,000, the suburban area (7-county metro excluding Minneapolis &amp; St. Paul) at 362 per 100,000 and Greater Minnesota at 301 per 100,000.</a:t>
            </a:r>
          </a:p>
          <a:p>
            <a:pPr marL="174708" indent="-174708">
              <a:buFont typeface="Arial" panose="020B0604020202020204" pitchFamily="34" charset="0"/>
              <a:buChar char="•"/>
            </a:pPr>
            <a:r>
              <a:rPr lang="en-US" baseline="0" dirty="0" smtClean="0">
                <a:solidFill>
                  <a:schemeClr val="tx1"/>
                </a:solidFill>
              </a:rPr>
              <a:t>The seven county metro Suburban area and Minneapolis had the greatest increase in rates between 2016 and 2017 at 8%.  The City of St. Paul an increase of 7%, and Greater Minnesota had an 1% increase.</a:t>
            </a:r>
            <a:endParaRPr lang="en-US" alt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E04DE7C-65D2-4C1F-BFF6-2FC5449BA8E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365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75779"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9486032-A588-4F7A-8076-1626FA30E93D}" type="slidenum">
              <a:rPr lang="en-US" altLang="en-US" smtClean="0"/>
              <a:pPr eaLnBrk="1" hangingPunct="1">
                <a:spcBef>
                  <a:spcPct val="0"/>
                </a:spcBef>
              </a:pPr>
              <a:t>15</a:t>
            </a:fld>
            <a:endParaRPr lang="en-US" altLang="en-US" smtClean="0"/>
          </a:p>
        </p:txBody>
      </p:sp>
      <p:sp>
        <p:nvSpPr>
          <p:cNvPr id="75780" name="Rectangle 2"/>
          <p:cNvSpPr>
            <a:spLocks noGrp="1" noRot="1" noChangeAspect="1" noChangeArrowheads="1" noTextEdit="1"/>
          </p:cNvSpPr>
          <p:nvPr>
            <p:ph type="sldImg"/>
          </p:nvPr>
        </p:nvSpPr>
        <p:spPr>
          <a:xfrm>
            <a:off x="685800" y="1143000"/>
            <a:ext cx="5486400" cy="3086100"/>
          </a:xfrm>
          <a:ln/>
        </p:spPr>
      </p:sp>
      <p:sp>
        <p:nvSpPr>
          <p:cNvPr id="75781" name="Rectangle 3"/>
          <p:cNvSpPr>
            <a:spLocks noGrp="1" noChangeArrowheads="1"/>
          </p:cNvSpPr>
          <p:nvPr>
            <p:ph type="body" idx="1"/>
          </p:nvPr>
        </p:nvSpPr>
        <p:spPr>
          <a:noFill/>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All parts of Minnesota are affected by chlamydia. Roughly a third of the cases are in the cities of Minneapolis and St. Paul, a third in the Suburban area surround the cities, and a third in Greater Minnesota.</a:t>
            </a:r>
            <a:endParaRPr lang="en-US" altLang="en-US" dirty="0" smtClean="0"/>
          </a:p>
        </p:txBody>
      </p:sp>
    </p:spTree>
    <p:extLst>
      <p:ext uri="{BB962C8B-B14F-4D97-AF65-F5344CB8AC3E}">
        <p14:creationId xmlns:p14="http://schemas.microsoft.com/office/powerpoint/2010/main" val="931659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76803"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A2B843D-6AFF-433F-8DA7-09A741B21261}" type="slidenum">
              <a:rPr lang="en-US" altLang="en-US" smtClean="0"/>
              <a:pPr eaLnBrk="1" hangingPunct="1">
                <a:spcBef>
                  <a:spcPct val="0"/>
                </a:spcBef>
              </a:pPr>
              <a:t>16</a:t>
            </a:fld>
            <a:endParaRPr lang="en-US" altLang="en-US" smtClean="0"/>
          </a:p>
        </p:txBody>
      </p:sp>
      <p:sp>
        <p:nvSpPr>
          <p:cNvPr id="76804" name="Rectangle 2"/>
          <p:cNvSpPr>
            <a:spLocks noGrp="1" noRot="1" noChangeAspect="1" noChangeArrowheads="1" noTextEdit="1"/>
          </p:cNvSpPr>
          <p:nvPr>
            <p:ph type="sldImg"/>
          </p:nvPr>
        </p:nvSpPr>
        <p:spPr>
          <a:xfrm>
            <a:off x="685800" y="1143000"/>
            <a:ext cx="5486400" cy="3086100"/>
          </a:xfrm>
          <a:ln/>
        </p:spPr>
      </p:sp>
      <p:sp>
        <p:nvSpPr>
          <p:cNvPr id="76805" name="Rectangle 3"/>
          <p:cNvSpPr>
            <a:spLocks noGrp="1" noChangeArrowheads="1"/>
          </p:cNvSpPr>
          <p:nvPr>
            <p:ph type="body" idx="1"/>
          </p:nvPr>
        </p:nvSpPr>
        <p:spPr>
          <a:noFill/>
        </p:spPr>
        <p:txBody>
          <a:bodyPr/>
          <a:lstStyle/>
          <a:p>
            <a:pPr eaLnBrk="1" hangingPunct="1">
              <a:buFontTx/>
              <a:buChar char="•"/>
            </a:pPr>
            <a:r>
              <a:rPr lang="en-US" altLang="en-US" dirty="0" smtClean="0"/>
              <a:t> The rates</a:t>
            </a:r>
            <a:r>
              <a:rPr lang="en-US" altLang="en-US" baseline="0" dirty="0" smtClean="0"/>
              <a:t> of chlamydia went up in both males and females in 2017. Females continue to have higher rates of chlamydia than males. </a:t>
            </a:r>
            <a:r>
              <a:rPr lang="en-US" altLang="en-US" baseline="0" dirty="0" smtClean="0">
                <a:solidFill>
                  <a:srgbClr val="FF0000"/>
                </a:solidFill>
              </a:rPr>
              <a:t>The rate in males increased more than the rate in females in 2017.</a:t>
            </a:r>
          </a:p>
          <a:p>
            <a:pPr eaLnBrk="1" hangingPunct="1">
              <a:buFontTx/>
              <a:buChar char="•"/>
            </a:pPr>
            <a:r>
              <a:rPr lang="en-US" altLang="en-US" baseline="0" dirty="0" smtClean="0"/>
              <a:t> The males had a rate of 311 per 100,000 which is an increase of 6% over the 2016 rate of 293 per 100,000.</a:t>
            </a:r>
          </a:p>
          <a:p>
            <a:pPr eaLnBrk="1" hangingPunct="1">
              <a:buFontTx/>
              <a:buChar char="•"/>
            </a:pPr>
            <a:r>
              <a:rPr lang="en-US" altLang="en-US" baseline="0" dirty="0" smtClean="0"/>
              <a:t> The females had a rate of 574 per 100,000 which is an increase of 2% over the 2016 rate of 560 per 100,000.</a:t>
            </a:r>
            <a:endParaRPr lang="en-US" altLang="en-US" dirty="0" smtClean="0"/>
          </a:p>
          <a:p>
            <a:pPr eaLnBrk="1" hangingPunct="1">
              <a:buFontTx/>
              <a:buChar char="•"/>
            </a:pPr>
            <a:endParaRPr lang="en-US" altLang="en-US" dirty="0" smtClean="0"/>
          </a:p>
        </p:txBody>
      </p:sp>
    </p:spTree>
    <p:extLst>
      <p:ext uri="{BB962C8B-B14F-4D97-AF65-F5344CB8AC3E}">
        <p14:creationId xmlns:p14="http://schemas.microsoft.com/office/powerpoint/2010/main" val="3091937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77827"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0FACCF1-AE30-4DB0-A97E-0EC521546902}" type="slidenum">
              <a:rPr lang="en-US" altLang="en-US" smtClean="0"/>
              <a:pPr eaLnBrk="1" hangingPunct="1">
                <a:spcBef>
                  <a:spcPct val="0"/>
                </a:spcBef>
              </a:pPr>
              <a:t>17</a:t>
            </a:fld>
            <a:endParaRPr lang="en-US" altLang="en-US" smtClean="0"/>
          </a:p>
        </p:txBody>
      </p:sp>
      <p:sp>
        <p:nvSpPr>
          <p:cNvPr id="77828" name="Rectangle 2"/>
          <p:cNvSpPr>
            <a:spLocks noGrp="1" noRot="1" noChangeAspect="1" noChangeArrowheads="1" noTextEdit="1"/>
          </p:cNvSpPr>
          <p:nvPr>
            <p:ph type="sldImg"/>
          </p:nvPr>
        </p:nvSpPr>
        <p:spPr>
          <a:xfrm>
            <a:off x="685800" y="1143000"/>
            <a:ext cx="5486400" cy="3086100"/>
          </a:xfrm>
          <a:solidFill>
            <a:srgbClr val="FFFFFF"/>
          </a:solidFill>
          <a:ln/>
        </p:spPr>
      </p:sp>
      <p:sp>
        <p:nvSpPr>
          <p:cNvPr id="7782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baseline="0" dirty="0" smtClean="0"/>
              <a:t> All age groups, except the 15-19 yr. old age group, saw an increase in chlamydia rates.</a:t>
            </a:r>
          </a:p>
          <a:p>
            <a:pPr eaLnBrk="1" hangingPunct="1">
              <a:buFontTx/>
              <a:buChar char="•"/>
            </a:pPr>
            <a:r>
              <a:rPr lang="en-US" altLang="en-US" baseline="0" dirty="0" smtClean="0"/>
              <a:t> The 15-19 yr. old age group had a rate of 1,608 per 100,000 which is a 1 percent decrease over the 2016 rate of 1,617 per 100,000.</a:t>
            </a:r>
          </a:p>
          <a:p>
            <a:pPr eaLnBrk="1" hangingPunct="1">
              <a:buFontTx/>
              <a:buChar char="•"/>
            </a:pPr>
            <a:r>
              <a:rPr lang="en-US" altLang="en-US" baseline="0" dirty="0" smtClean="0"/>
              <a:t> The highest rate remains in the 20-24 yr. old age group at 2,424 per 100,000.</a:t>
            </a:r>
          </a:p>
          <a:p>
            <a:pPr eaLnBrk="1" hangingPunct="1">
              <a:buFontTx/>
              <a:buChar char="•"/>
            </a:pPr>
            <a:r>
              <a:rPr lang="en-US" altLang="en-US" baseline="0" dirty="0" smtClean="0"/>
              <a:t> The 30-39 yr. olds had the largest rate increase from 2016 at 9%. Their rate is 480 per 100,000. This age group still has the fourth highest rates of chlamydia.</a:t>
            </a:r>
            <a:endParaRPr lang="en-US" altLang="en-US" dirty="0" smtClean="0"/>
          </a:p>
          <a:p>
            <a:pPr eaLnBrk="1" hangingPunct="1">
              <a:buFontTx/>
              <a:buNone/>
            </a:pPr>
            <a:endParaRPr lang="en-US" altLang="en-US" dirty="0" smtClean="0"/>
          </a:p>
        </p:txBody>
      </p:sp>
    </p:spTree>
    <p:extLst>
      <p:ext uri="{BB962C8B-B14F-4D97-AF65-F5344CB8AC3E}">
        <p14:creationId xmlns:p14="http://schemas.microsoft.com/office/powerpoint/2010/main" val="1103134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smtClean="0">
                <a:solidFill>
                  <a:schemeClr val="tx1"/>
                </a:solidFill>
              </a:rPr>
              <a:t>The age group with the largest increase in rate was males 50+ at a 47% increase over 2016.</a:t>
            </a:r>
            <a:r>
              <a:rPr lang="en-US" altLang="en-US" dirty="0" smtClean="0">
                <a:solidFill>
                  <a:schemeClr val="tx1"/>
                </a:solidFill>
              </a:rPr>
              <a:t> </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dirty="0" smtClean="0">
                <a:solidFill>
                  <a:schemeClr val="tx1"/>
                </a:solidFill>
              </a:rPr>
              <a:t>The rates</a:t>
            </a:r>
            <a:r>
              <a:rPr lang="en-US" altLang="en-US" baseline="0" dirty="0" smtClean="0">
                <a:solidFill>
                  <a:schemeClr val="tx1"/>
                </a:solidFill>
              </a:rPr>
              <a:t> of chlamydia went up in both males and females in 2017. </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smtClean="0">
                <a:solidFill>
                  <a:schemeClr val="tx1"/>
                </a:solidFill>
              </a:rPr>
              <a:t>Females continue to have higher rates of chlamydia than males in age groups 39 and under. </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smtClean="0">
                <a:solidFill>
                  <a:schemeClr val="tx1"/>
                </a:solidFill>
              </a:rPr>
              <a:t>In 2017 males have higher rates in the 40 and over age groups. </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smtClean="0">
                <a:solidFill>
                  <a:schemeClr val="tx1"/>
                </a:solidFill>
              </a:rPr>
              <a:t>The rate in males increased more than the rate in females in 2017.</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smtClean="0">
                <a:solidFill>
                  <a:schemeClr val="tx1"/>
                </a:solidFill>
              </a:rPr>
              <a:t>The highest rates of chlamydia continue to be in females 20-24 year of age at 3,353 per 100,000.</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E04DE7C-65D2-4C1F-BFF6-2FC5449BA8E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4103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4795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t>Minnesota Department of Health</a:t>
            </a:r>
          </a:p>
        </p:txBody>
      </p:sp>
      <p:sp>
        <p:nvSpPr>
          <p:cNvPr id="7885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47950" rtl="0" eaLnBrk="1" fontAlgn="auto" latinLnBrk="0" hangingPunct="1">
              <a:lnSpc>
                <a:spcPct val="100000"/>
              </a:lnSpc>
              <a:spcBef>
                <a:spcPct val="0"/>
              </a:spcBef>
              <a:spcAft>
                <a:spcPts val="0"/>
              </a:spcAft>
              <a:buClrTx/>
              <a:buSzTx/>
              <a:buFontTx/>
              <a:buNone/>
              <a:tabLst/>
              <a:defRPr/>
            </a:pPr>
            <a:fld id="{EAE3E6E7-4426-4EA4-9DF5-5EE99527521B}"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47950" rtl="0" eaLnBrk="1" fontAlgn="auto" latinLnBrk="0" hangingPunct="1">
                <a:lnSpc>
                  <a:spcPct val="100000"/>
                </a:lnSpc>
                <a:spcBef>
                  <a:spcPct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8852" name="Rectangle 2"/>
          <p:cNvSpPr>
            <a:spLocks noGrp="1" noRot="1" noChangeAspect="1" noChangeArrowheads="1" noTextEdit="1"/>
          </p:cNvSpPr>
          <p:nvPr>
            <p:ph type="sldImg"/>
          </p:nvPr>
        </p:nvSpPr>
        <p:spPr>
          <a:xfrm>
            <a:off x="717550" y="1162050"/>
            <a:ext cx="5575300" cy="3136900"/>
          </a:xfrm>
          <a:ln/>
        </p:spPr>
      </p:sp>
      <p:sp>
        <p:nvSpPr>
          <p:cNvPr id="78853" name="Rectangle 3"/>
          <p:cNvSpPr>
            <a:spLocks noGrp="1" noChangeArrowheads="1"/>
          </p:cNvSpPr>
          <p:nvPr>
            <p:ph type="body" idx="1"/>
          </p:nvPr>
        </p:nvSpPr>
        <p:spPr>
          <a:noFill/>
        </p:spPr>
        <p:txBody>
          <a:bodyPr/>
          <a:lstStyle/>
          <a:p>
            <a:pPr eaLnBrk="1" hangingPunct="1">
              <a:buFontTx/>
              <a:buChar char="•"/>
            </a:pPr>
            <a:r>
              <a:rPr lang="en-US" altLang="en-US" baseline="0" dirty="0" smtClean="0"/>
              <a:t> There continues to be disparities in rates of chlamydia.</a:t>
            </a:r>
          </a:p>
          <a:p>
            <a:pPr eaLnBrk="1" hangingPunct="1">
              <a:buFontTx/>
              <a:buChar char="•"/>
            </a:pPr>
            <a:r>
              <a:rPr lang="en-US" altLang="en-US" baseline="0" dirty="0" smtClean="0"/>
              <a:t> The Black/African American, Non-Hispanic population has rates that are 9.7 times higher than that of whites. The rate in the Black/African American population was 2,020 per 100,000 compared to the rate in the White, Non-Hispanic population at 209 per 100,000.</a:t>
            </a:r>
          </a:p>
          <a:p>
            <a:pPr eaLnBrk="1" hangingPunct="1">
              <a:buFontTx/>
              <a:buChar char="•"/>
            </a:pPr>
            <a:r>
              <a:rPr lang="en-US" altLang="en-US" baseline="0" dirty="0" smtClean="0"/>
              <a:t> The American Indian population had a rate that was 5 times higher at 1,083 per 100,000</a:t>
            </a:r>
          </a:p>
          <a:p>
            <a:pPr eaLnBrk="1" hangingPunct="1">
              <a:buFontTx/>
              <a:buChar char="•"/>
            </a:pPr>
            <a:r>
              <a:rPr lang="en-US" altLang="en-US" baseline="0" dirty="0" smtClean="0"/>
              <a:t> The Asian/Pacific Islander population had a rate that was 2 times higher at 391 per 100,000</a:t>
            </a:r>
          </a:p>
          <a:p>
            <a:pPr eaLnBrk="1" hangingPunct="1">
              <a:buFontTx/>
              <a:buChar char="•"/>
            </a:pPr>
            <a:r>
              <a:rPr lang="en-US" altLang="en-US" baseline="0" dirty="0" smtClean="0"/>
              <a:t> The Hispanic/Latino population, which can be of any race, had a rate that was 3 times higher at 649 per 100,000</a:t>
            </a:r>
            <a:endParaRPr lang="en-US" altLang="en-US" dirty="0" smtClean="0"/>
          </a:p>
          <a:p>
            <a:pPr eaLnBrk="1" hangingPunct="1">
              <a:buFontTx/>
              <a:buNone/>
            </a:pPr>
            <a:endParaRPr lang="en-US" altLang="en-US" dirty="0" smtClean="0"/>
          </a:p>
        </p:txBody>
      </p:sp>
    </p:spTree>
    <p:extLst>
      <p:ext uri="{BB962C8B-B14F-4D97-AF65-F5344CB8AC3E}">
        <p14:creationId xmlns:p14="http://schemas.microsoft.com/office/powerpoint/2010/main" val="1236068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79875"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9421172-2577-44A7-938C-B29C909ADFF2}" type="slidenum">
              <a:rPr lang="en-US" altLang="en-US" smtClean="0"/>
              <a:pPr eaLnBrk="1" hangingPunct="1">
                <a:spcBef>
                  <a:spcPct val="0"/>
                </a:spcBef>
              </a:pPr>
              <a:t>20</a:t>
            </a:fld>
            <a:endParaRPr lang="en-US" altLang="en-US" smtClean="0"/>
          </a:p>
        </p:txBody>
      </p:sp>
      <p:sp>
        <p:nvSpPr>
          <p:cNvPr id="79876" name="Rectangle 2"/>
          <p:cNvSpPr>
            <a:spLocks noGrp="1" noRot="1" noChangeAspect="1" noChangeArrowheads="1" noTextEdit="1"/>
          </p:cNvSpPr>
          <p:nvPr>
            <p:ph type="sldImg"/>
          </p:nvPr>
        </p:nvSpPr>
        <p:spPr>
          <a:xfrm>
            <a:off x="685800" y="1143000"/>
            <a:ext cx="5486400" cy="3086100"/>
          </a:xfrm>
          <a:ln/>
        </p:spPr>
      </p:sp>
      <p:sp>
        <p:nvSpPr>
          <p:cNvPr id="79877" name="Rectangle 3"/>
          <p:cNvSpPr>
            <a:spLocks noGrp="1" noChangeArrowheads="1"/>
          </p:cNvSpPr>
          <p:nvPr>
            <p:ph type="body" idx="1"/>
          </p:nvPr>
        </p:nvSpPr>
        <p:spPr>
          <a:noFill/>
        </p:spPr>
        <p:txBody>
          <a:bodyPr/>
          <a:lstStyle/>
          <a:p>
            <a:pPr eaLnBrk="1" hangingPunct="1">
              <a:buFontTx/>
              <a:buChar char="•"/>
            </a:pPr>
            <a:r>
              <a:rPr lang="en-US" altLang="en-US" dirty="0" smtClean="0"/>
              <a:t>This is a clearer view of the rates from</a:t>
            </a:r>
            <a:r>
              <a:rPr lang="en-US" altLang="en-US" baseline="0" dirty="0" smtClean="0"/>
              <a:t> the previous slide, removing the Black/African American, Non-Hispanic data.</a:t>
            </a:r>
            <a:endParaRPr lang="en-US" altLang="en-US" dirty="0" smtClean="0"/>
          </a:p>
        </p:txBody>
      </p:sp>
    </p:spTree>
    <p:extLst>
      <p:ext uri="{BB962C8B-B14F-4D97-AF65-F5344CB8AC3E}">
        <p14:creationId xmlns:p14="http://schemas.microsoft.com/office/powerpoint/2010/main" val="3492359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30275"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t>Minnesota Department of Health</a:t>
            </a:r>
          </a:p>
        </p:txBody>
      </p:sp>
      <p:sp>
        <p:nvSpPr>
          <p:cNvPr id="87043"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30275" rtl="0" eaLnBrk="1" fontAlgn="auto" latinLnBrk="0" hangingPunct="1">
              <a:lnSpc>
                <a:spcPct val="100000"/>
              </a:lnSpc>
              <a:spcBef>
                <a:spcPct val="0"/>
              </a:spcBef>
              <a:spcAft>
                <a:spcPts val="0"/>
              </a:spcAft>
              <a:buClrTx/>
              <a:buSzTx/>
              <a:buFontTx/>
              <a:buNone/>
              <a:tabLst/>
              <a:defRPr/>
            </a:pPr>
            <a:fld id="{CB14E50F-00E5-49FF-AAA6-A40BACBCEC12}"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30275" rtl="0" eaLnBrk="1" fontAlgn="auto" latinLnBrk="0" hangingPunct="1">
                <a:lnSpc>
                  <a:spcPct val="100000"/>
                </a:lnSpc>
                <a:spcBef>
                  <a:spcPct val="0"/>
                </a:spcBef>
                <a:spcAft>
                  <a:spcPts val="0"/>
                </a:spcAft>
                <a:buClrTx/>
                <a:buSzTx/>
                <a:buFontTx/>
                <a:buNone/>
                <a:tabLst/>
                <a:defRPr/>
              </a:pPr>
              <a:t>21</a:t>
            </a:fld>
            <a:endPar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endParaRPr>
          </a:p>
        </p:txBody>
      </p:sp>
      <p:sp>
        <p:nvSpPr>
          <p:cNvPr id="87044" name="Rectangle 2"/>
          <p:cNvSpPr>
            <a:spLocks noGrp="1" noRot="1" noChangeAspect="1" noChangeArrowheads="1" noTextEdit="1"/>
          </p:cNvSpPr>
          <p:nvPr>
            <p:ph type="sldImg"/>
          </p:nvPr>
        </p:nvSpPr>
        <p:spPr>
          <a:xfrm>
            <a:off x="685800" y="1143000"/>
            <a:ext cx="5486400" cy="3086100"/>
          </a:xfrm>
          <a:ln/>
        </p:spPr>
      </p:sp>
      <p:sp>
        <p:nvSpPr>
          <p:cNvPr id="87045"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38150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The city of Minneapolis continues to have the highest rates of gonorrhea at 563 per 100,000, followed by the city of St. Paul at 363 per 100,000, the suburban area (7-county metro excluding Minneapolis &amp; St. Paul) at 87 per 100,000 and Greater Minnesota at 54 per 100,000.</a:t>
            </a:r>
          </a:p>
          <a:p>
            <a:pPr marL="174708" indent="-174708">
              <a:buFont typeface="Arial" panose="020B0604020202020204" pitchFamily="34" charset="0"/>
              <a:buChar char="•"/>
            </a:pPr>
            <a:r>
              <a:rPr lang="en-US" baseline="0" dirty="0" smtClean="0"/>
              <a:t>Greater Minnesota area had the highest increase at 39%, followed by the City of St. Paul with a 35% increase. The </a:t>
            </a:r>
            <a:r>
              <a:rPr lang="en-US" baseline="0" dirty="0" smtClean="0">
                <a:solidFill>
                  <a:srgbClr val="FF0000"/>
                </a:solidFill>
              </a:rPr>
              <a:t>seven county metro Suburban area and the City of Minneapolis </a:t>
            </a:r>
            <a:r>
              <a:rPr lang="en-US" baseline="0" dirty="0" smtClean="0"/>
              <a:t>had the smallest increase both at 26%.</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E04DE7C-65D2-4C1F-BFF6-2FC5449BA8E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052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a:t>
            </a:fld>
            <a:endParaRPr lang="en-US"/>
          </a:p>
        </p:txBody>
      </p:sp>
    </p:spTree>
    <p:extLst>
      <p:ext uri="{BB962C8B-B14F-4D97-AF65-F5344CB8AC3E}">
        <p14:creationId xmlns:p14="http://schemas.microsoft.com/office/powerpoint/2010/main" val="4277212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109235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2947"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9BDA537-4708-417E-856F-851585837997}" type="slidenum">
              <a:rPr lang="en-US" altLang="en-US" smtClean="0"/>
              <a:pPr eaLnBrk="1" hangingPunct="1">
                <a:spcBef>
                  <a:spcPct val="0"/>
                </a:spcBef>
              </a:pPr>
              <a:t>24</a:t>
            </a:fld>
            <a:endParaRPr lang="en-US" altLang="en-US" smtClean="0"/>
          </a:p>
        </p:txBody>
      </p:sp>
      <p:sp>
        <p:nvSpPr>
          <p:cNvPr id="82948" name="Rectangle 2"/>
          <p:cNvSpPr>
            <a:spLocks noGrp="1" noRot="1" noChangeAspect="1" noChangeArrowheads="1" noTextEdit="1"/>
          </p:cNvSpPr>
          <p:nvPr>
            <p:ph type="sldImg"/>
          </p:nvPr>
        </p:nvSpPr>
        <p:spPr>
          <a:xfrm>
            <a:off x="685800" y="1143000"/>
            <a:ext cx="5486400" cy="3086100"/>
          </a:xfrm>
          <a:solidFill>
            <a:srgbClr val="FFFFFF"/>
          </a:solidFill>
          <a:ln/>
        </p:spPr>
      </p:sp>
      <p:sp>
        <p:nvSpPr>
          <p:cNvPr id="8294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 The rates of gonorrhea went up in both males and females in 2017. Males continue to have higher rates of gonorrhea than females. The rate in females increased more than the rate in males in 2017.</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 The males had a rate of 136 per 100,000 which is an increase of 24% over the 2016 rate of 109 per 100,000.</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 The females had a rate of 110 per 100,000 which is an increase of 33% over the 2016 rate of 83 per 100,000.</a:t>
            </a:r>
          </a:p>
          <a:p>
            <a:pPr eaLnBrk="1" hangingPunct="1">
              <a:buFontTx/>
              <a:buNone/>
            </a:pPr>
            <a:endParaRPr lang="en-US" altLang="en-US" dirty="0" smtClean="0"/>
          </a:p>
        </p:txBody>
      </p:sp>
    </p:spTree>
    <p:extLst>
      <p:ext uri="{BB962C8B-B14F-4D97-AF65-F5344CB8AC3E}">
        <p14:creationId xmlns:p14="http://schemas.microsoft.com/office/powerpoint/2010/main" val="1320080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3971"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977017B-E55D-46DD-8B1D-9EC99FF796CD}" type="slidenum">
              <a:rPr lang="en-US" altLang="en-US" smtClean="0"/>
              <a:pPr eaLnBrk="1" hangingPunct="1">
                <a:spcBef>
                  <a:spcPct val="0"/>
                </a:spcBef>
              </a:pPr>
              <a:t>25</a:t>
            </a:fld>
            <a:endParaRPr lang="en-US" altLang="en-US" smtClean="0"/>
          </a:p>
        </p:txBody>
      </p:sp>
      <p:sp>
        <p:nvSpPr>
          <p:cNvPr id="83972" name="Rectangle 2"/>
          <p:cNvSpPr>
            <a:spLocks noGrp="1" noRot="1" noChangeAspect="1" noChangeArrowheads="1" noTextEdit="1"/>
          </p:cNvSpPr>
          <p:nvPr>
            <p:ph type="sldImg"/>
          </p:nvPr>
        </p:nvSpPr>
        <p:spPr>
          <a:xfrm>
            <a:off x="685800" y="1143000"/>
            <a:ext cx="5486400" cy="3086100"/>
          </a:xfrm>
          <a:solidFill>
            <a:srgbClr val="FFFFFF"/>
          </a:solidFill>
          <a:ln/>
        </p:spPr>
      </p:sp>
      <p:sp>
        <p:nvSpPr>
          <p:cNvPr id="8397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smtClean="0"/>
              <a:t> All age groups saw</a:t>
            </a:r>
            <a:r>
              <a:rPr lang="en-US" altLang="en-US" baseline="0" dirty="0" smtClean="0"/>
              <a:t> an increase in gonorrhea rates.</a:t>
            </a:r>
          </a:p>
          <a:p>
            <a:pPr eaLnBrk="1" hangingPunct="1">
              <a:buFontTx/>
              <a:buChar char="•"/>
            </a:pPr>
            <a:r>
              <a:rPr lang="en-US" altLang="en-US" baseline="0" dirty="0" smtClean="0"/>
              <a:t> The highest rate remains in the 20-24 yr. old age group at 491 per 100,000.</a:t>
            </a:r>
          </a:p>
          <a:p>
            <a:pPr eaLnBrk="1" hangingPunct="1">
              <a:buFontTx/>
              <a:buChar char="•"/>
            </a:pPr>
            <a:r>
              <a:rPr lang="en-US" altLang="en-US" baseline="0" dirty="0" smtClean="0"/>
              <a:t> The 30-39 yr. olds had the largest rate increase from 2016 to 2017 at 46%.</a:t>
            </a:r>
            <a:endParaRPr lang="en-US" altLang="en-US" dirty="0" smtClean="0"/>
          </a:p>
        </p:txBody>
      </p:sp>
    </p:spTree>
    <p:extLst>
      <p:ext uri="{BB962C8B-B14F-4D97-AF65-F5344CB8AC3E}">
        <p14:creationId xmlns:p14="http://schemas.microsoft.com/office/powerpoint/2010/main" val="1816190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Arial" panose="020B0604020202020204" pitchFamily="34" charset="0"/>
              <a:buChar char="•"/>
              <a:defRPr/>
            </a:pPr>
            <a:r>
              <a:rPr lang="en-US" altLang="en-US" dirty="0" smtClean="0"/>
              <a:t>The rates</a:t>
            </a:r>
            <a:r>
              <a:rPr lang="en-US" altLang="en-US" baseline="0" dirty="0" smtClean="0"/>
              <a:t> of gonorrhea went up in both males and females in 2017. Females continue to have higher rates of gonorrhea than males in age groups 19 and under. In 2017 males have higher rates in the 20 and over age groups. The rate in females increased more than the rate in males in 2017.</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smtClean="0"/>
              <a:t>The highest rates of gonorrhea are in males 20-24 at 500 per 100,000.</a:t>
            </a:r>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E04DE7C-65D2-4C1F-BFF6-2FC5449BA8E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969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4795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t>Minnesota Department of Health</a:t>
            </a:r>
          </a:p>
        </p:txBody>
      </p:sp>
      <p:sp>
        <p:nvSpPr>
          <p:cNvPr id="8499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47950" rtl="0" eaLnBrk="1" fontAlgn="auto" latinLnBrk="0" hangingPunct="1">
              <a:lnSpc>
                <a:spcPct val="100000"/>
              </a:lnSpc>
              <a:spcBef>
                <a:spcPct val="0"/>
              </a:spcBef>
              <a:spcAft>
                <a:spcPts val="0"/>
              </a:spcAft>
              <a:buClrTx/>
              <a:buSzTx/>
              <a:buFontTx/>
              <a:buNone/>
              <a:tabLst/>
              <a:defRPr/>
            </a:pPr>
            <a:fld id="{E89F05FF-DAE0-4BD1-89D2-4A5B9A6CB9CE}"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47950" rtl="0" eaLnBrk="1" fontAlgn="auto" latinLnBrk="0" hangingPunct="1">
                <a:lnSpc>
                  <a:spcPct val="100000"/>
                </a:lnSpc>
                <a:spcBef>
                  <a:spcPct val="0"/>
                </a:spcBef>
                <a:spcAft>
                  <a:spcPts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4996"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8499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baseline="0" dirty="0" smtClean="0"/>
              <a:t>There continues to be disparities in rates of gonorrhea.</a:t>
            </a:r>
          </a:p>
          <a:p>
            <a:pPr eaLnBrk="1" hangingPunct="1">
              <a:buFontTx/>
              <a:buChar char="•"/>
            </a:pPr>
            <a:r>
              <a:rPr lang="en-US" altLang="en-US" baseline="0" dirty="0" smtClean="0"/>
              <a:t> The Black/African American, Non-Hispanic population has rates that are 20 times higher than that of whites. The rate in the Black/African American population was 875 per 100,000 compared to the rate in the White, Non-Hispanic population at 44 per 100,000.</a:t>
            </a:r>
          </a:p>
          <a:p>
            <a:pPr eaLnBrk="1" hangingPunct="1">
              <a:buFontTx/>
              <a:buChar char="•"/>
            </a:pPr>
            <a:r>
              <a:rPr lang="en-US" altLang="en-US" baseline="0" dirty="0" smtClean="0"/>
              <a:t> The American Indian population had a rate that was 13 times higher at 563 per 100,000</a:t>
            </a:r>
          </a:p>
          <a:p>
            <a:pPr eaLnBrk="1" hangingPunct="1">
              <a:buFontTx/>
              <a:buChar char="•"/>
            </a:pPr>
            <a:r>
              <a:rPr lang="en-US" altLang="en-US" baseline="0" dirty="0" smtClean="0"/>
              <a:t> The Asian/Pacific Islander population had a rate that was 2 times higher at 90 per 100,000</a:t>
            </a:r>
          </a:p>
          <a:p>
            <a:pPr eaLnBrk="1" hangingPunct="1">
              <a:buFontTx/>
              <a:buChar char="•"/>
            </a:pPr>
            <a:r>
              <a:rPr lang="en-US" altLang="en-US" baseline="0" dirty="0" smtClean="0"/>
              <a:t> The Hispanic/Latino population, which can be of any race, had a rate that was 3 times higher at 135 per 100,000</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548457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6019"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3FC8E82-6637-4136-B661-05729F63B619}" type="slidenum">
              <a:rPr lang="en-US" altLang="en-US" smtClean="0"/>
              <a:pPr eaLnBrk="1" hangingPunct="1">
                <a:spcBef>
                  <a:spcPct val="0"/>
                </a:spcBef>
              </a:pPr>
              <a:t>28</a:t>
            </a:fld>
            <a:endParaRPr lang="en-US" altLang="en-US" smtClean="0"/>
          </a:p>
        </p:txBody>
      </p:sp>
      <p:sp>
        <p:nvSpPr>
          <p:cNvPr id="86020" name="Rectangle 2"/>
          <p:cNvSpPr>
            <a:spLocks noGrp="1" noRot="1" noChangeAspect="1" noChangeArrowheads="1" noTextEdit="1"/>
          </p:cNvSpPr>
          <p:nvPr>
            <p:ph type="sldImg"/>
          </p:nvPr>
        </p:nvSpPr>
        <p:spPr>
          <a:xfrm>
            <a:off x="685800" y="1143000"/>
            <a:ext cx="5486400" cy="3086100"/>
          </a:xfrm>
          <a:ln/>
        </p:spPr>
      </p:sp>
      <p:sp>
        <p:nvSpPr>
          <p:cNvPr id="86021" name="Rectangle 3"/>
          <p:cNvSpPr>
            <a:spLocks noGrp="1" noChangeArrowheads="1"/>
          </p:cNvSpPr>
          <p:nvPr>
            <p:ph type="body" idx="1"/>
          </p:nvPr>
        </p:nvSpPr>
        <p:spPr>
          <a:noFill/>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t>This is a clearer view of the rates from</a:t>
            </a:r>
            <a:r>
              <a:rPr lang="en-US" altLang="en-US" baseline="0" dirty="0" smtClean="0"/>
              <a:t> the previous slide, removing the Black/African American, Non-Hispanic data.</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544097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30275"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t>Minnesota Department of Health</a:t>
            </a:r>
          </a:p>
        </p:txBody>
      </p:sp>
      <p:sp>
        <p:nvSpPr>
          <p:cNvPr id="87043"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30275" rtl="0" eaLnBrk="1" fontAlgn="auto" latinLnBrk="0" hangingPunct="1">
              <a:lnSpc>
                <a:spcPct val="100000"/>
              </a:lnSpc>
              <a:spcBef>
                <a:spcPct val="0"/>
              </a:spcBef>
              <a:spcAft>
                <a:spcPts val="0"/>
              </a:spcAft>
              <a:buClrTx/>
              <a:buSzTx/>
              <a:buFontTx/>
              <a:buNone/>
              <a:tabLst/>
              <a:defRPr/>
            </a:pPr>
            <a:fld id="{CB14E50F-00E5-49FF-AAA6-A40BACBCEC12}"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30275" rtl="0" eaLnBrk="1" fontAlgn="auto" latinLnBrk="0" hangingPunct="1">
                <a:lnSpc>
                  <a:spcPct val="100000"/>
                </a:lnSpc>
                <a:spcBef>
                  <a:spcPct val="0"/>
                </a:spcBef>
                <a:spcAft>
                  <a:spcPts val="0"/>
                </a:spcAft>
                <a:buClrTx/>
                <a:buSzTx/>
                <a:buFontTx/>
                <a:buNone/>
                <a:tabLst/>
                <a:defRPr/>
              </a:pPr>
              <a:t>29</a:t>
            </a:fld>
            <a:endPar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endParaRPr>
          </a:p>
        </p:txBody>
      </p:sp>
      <p:sp>
        <p:nvSpPr>
          <p:cNvPr id="87044" name="Rectangle 2"/>
          <p:cNvSpPr>
            <a:spLocks noGrp="1" noRot="1" noChangeAspect="1" noChangeArrowheads="1" noTextEdit="1"/>
          </p:cNvSpPr>
          <p:nvPr>
            <p:ph type="sldImg"/>
          </p:nvPr>
        </p:nvSpPr>
        <p:spPr>
          <a:xfrm>
            <a:off x="685800" y="1143000"/>
            <a:ext cx="5486400" cy="3086100"/>
          </a:xfrm>
          <a:ln/>
        </p:spPr>
      </p:sp>
      <p:sp>
        <p:nvSpPr>
          <p:cNvPr id="87045"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263243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The overall syphilis rate is now up to 17.6 per 100,000. Compared to the low of 3.6 back in 2007.</a:t>
            </a:r>
          </a:p>
          <a:p>
            <a:pPr marL="174708" indent="-174708">
              <a:buFont typeface="Arial" panose="020B0604020202020204" pitchFamily="34" charset="0"/>
              <a:buChar char="•"/>
            </a:pPr>
            <a:r>
              <a:rPr lang="en-US" baseline="0" dirty="0" smtClean="0"/>
              <a:t>Of concern is the rate of primary and secondary syphilis which is 5.5 per 100,000.</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E04DE7C-65D2-4C1F-BFF6-2FC5449BA8E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5375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ltLang="en-US" dirty="0" smtClean="0"/>
              <a:t>The</a:t>
            </a:r>
            <a:r>
              <a:rPr lang="en-US" altLang="en-US" baseline="0" dirty="0" smtClean="0"/>
              <a:t> highest rate of primary and secondary syphilis remains in the City of Minneapolis at 28.8 cases per 100,000 population.</a:t>
            </a:r>
          </a:p>
          <a:p>
            <a:pPr marL="174708" indent="-174708">
              <a:buFont typeface="Arial" panose="020B0604020202020204" pitchFamily="34" charset="0"/>
              <a:buChar char="•"/>
            </a:pPr>
            <a:r>
              <a:rPr lang="en-US" altLang="en-US" baseline="0" dirty="0" smtClean="0"/>
              <a:t>The City of St. Paul has the second rate at 9.1 per 100,000.</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E04DE7C-65D2-4C1F-BFF6-2FC5449BA8E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091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8067"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32</a:t>
            </a:fld>
            <a:endParaRPr lang="en-US" altLang="en-US" smtClean="0"/>
          </a:p>
        </p:txBody>
      </p:sp>
      <p:sp>
        <p:nvSpPr>
          <p:cNvPr id="88068" name="Rectangle 2"/>
          <p:cNvSpPr>
            <a:spLocks noGrp="1" noRot="1" noChangeAspect="1" noChangeArrowheads="1" noTextEdit="1"/>
          </p:cNvSpPr>
          <p:nvPr>
            <p:ph type="sldImg"/>
          </p:nvPr>
        </p:nvSpPr>
        <p:spPr>
          <a:xfrm>
            <a:off x="685800" y="1143000"/>
            <a:ext cx="5486400" cy="3086100"/>
          </a:xfrm>
          <a:ln/>
        </p:spPr>
      </p:sp>
      <p:sp>
        <p:nvSpPr>
          <p:cNvPr id="88069"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US" altLang="en-US" dirty="0" smtClean="0"/>
              <a:t>The </a:t>
            </a:r>
            <a:r>
              <a:rPr lang="en-US" altLang="en-US" baseline="0" dirty="0" smtClean="0"/>
              <a:t>City of Minneapolis has 38% of all reported primary and secondary cases.</a:t>
            </a:r>
          </a:p>
          <a:p>
            <a:pPr marL="171450" indent="-171450" eaLnBrk="1" hangingPunct="1">
              <a:buFont typeface="Arial" panose="020B0604020202020204" pitchFamily="34" charset="0"/>
              <a:buChar char="•"/>
            </a:pPr>
            <a:r>
              <a:rPr lang="en-US" altLang="en-US" baseline="0" dirty="0" smtClean="0"/>
              <a:t>The suburban area has 31% of the cases, St. Paul has 9% of the cases, and Greater Minnesota has 22% of the cases.</a:t>
            </a:r>
          </a:p>
          <a:p>
            <a:pPr marL="171450" indent="-171450" eaLnBrk="1" hangingPunct="1">
              <a:buFont typeface="Arial" panose="020B0604020202020204" pitchFamily="34" charset="0"/>
              <a:buChar char="•"/>
            </a:pPr>
            <a:r>
              <a:rPr lang="en-US" altLang="en-US" baseline="0" dirty="0" smtClean="0"/>
              <a:t>The only increase was in Greater Minnesota at 18%. This is the second year in a row that Greater Minnesota has an increase in primary and secondary syphilis cases.</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81005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1923"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6</a:t>
            </a:fld>
            <a:endParaRPr lang="en-US" altLang="en-US" smtClean="0"/>
          </a:p>
        </p:txBody>
      </p:sp>
      <p:sp>
        <p:nvSpPr>
          <p:cNvPr id="81924" name="Rectangle 2"/>
          <p:cNvSpPr>
            <a:spLocks noGrp="1" noRot="1" noChangeAspect="1" noChangeArrowheads="1" noTextEdit="1"/>
          </p:cNvSpPr>
          <p:nvPr>
            <p:ph type="sldImg"/>
          </p:nvPr>
        </p:nvSpPr>
        <p:spPr>
          <a:xfrm>
            <a:off x="685800" y="1143000"/>
            <a:ext cx="5486400" cy="3086100"/>
          </a:xfrm>
          <a:ln/>
        </p:spPr>
      </p:sp>
      <p:sp>
        <p:nvSpPr>
          <p:cNvPr id="81925"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72868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9091"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DF58856-650B-4BCE-89CA-CEFE644732D8}" type="slidenum">
              <a:rPr lang="en-US" altLang="en-US" smtClean="0"/>
              <a:pPr eaLnBrk="1" hangingPunct="1">
                <a:spcBef>
                  <a:spcPct val="0"/>
                </a:spcBef>
              </a:pPr>
              <a:t>33</a:t>
            </a:fld>
            <a:endParaRPr lang="en-US" altLang="en-US" smtClean="0"/>
          </a:p>
        </p:txBody>
      </p:sp>
      <p:sp>
        <p:nvSpPr>
          <p:cNvPr id="89092" name="Rectangle 2"/>
          <p:cNvSpPr>
            <a:spLocks noGrp="1" noRot="1" noChangeAspect="1" noChangeArrowheads="1" noTextEdit="1"/>
          </p:cNvSpPr>
          <p:nvPr>
            <p:ph type="sldImg"/>
          </p:nvPr>
        </p:nvSpPr>
        <p:spPr>
          <a:xfrm>
            <a:off x="685800" y="1143000"/>
            <a:ext cx="5486400" cy="3086100"/>
          </a:xfrm>
          <a:solidFill>
            <a:srgbClr val="FFFFFF"/>
          </a:solidFill>
          <a:ln/>
        </p:spPr>
      </p:sp>
      <p:sp>
        <p:nvSpPr>
          <p:cNvPr id="8909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smtClean="0"/>
              <a:t>Males have the highest</a:t>
            </a:r>
            <a:r>
              <a:rPr lang="en-US" altLang="en-US" baseline="0" dirty="0" smtClean="0"/>
              <a:t> rates of primary and secondary syphilis at 9.6 cases per 100,0000 population</a:t>
            </a:r>
          </a:p>
          <a:p>
            <a:pPr eaLnBrk="1" hangingPunct="1">
              <a:buFontTx/>
              <a:buChar char="•"/>
            </a:pPr>
            <a:r>
              <a:rPr lang="en-US" altLang="en-US" baseline="0" dirty="0" smtClean="0"/>
              <a:t>The rate of primary and secondary syphilis in females is 1.4 per 100,000 per population.</a:t>
            </a:r>
            <a:endParaRPr lang="en-US" altLang="en-US" dirty="0" smtClean="0"/>
          </a:p>
        </p:txBody>
      </p:sp>
    </p:spTree>
    <p:extLst>
      <p:ext uri="{BB962C8B-B14F-4D97-AF65-F5344CB8AC3E}">
        <p14:creationId xmlns:p14="http://schemas.microsoft.com/office/powerpoint/2010/main" val="3199629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90115"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70C0192-B3F2-4195-9001-9C32D5EF2462}" type="slidenum">
              <a:rPr lang="en-US" altLang="en-US" smtClean="0"/>
              <a:pPr eaLnBrk="1" hangingPunct="1">
                <a:spcBef>
                  <a:spcPct val="0"/>
                </a:spcBef>
              </a:pPr>
              <a:t>34</a:t>
            </a:fld>
            <a:endParaRPr lang="en-US" altLang="en-US" smtClean="0"/>
          </a:p>
        </p:txBody>
      </p:sp>
      <p:sp>
        <p:nvSpPr>
          <p:cNvPr id="90116" name="Rectangle 2"/>
          <p:cNvSpPr>
            <a:spLocks noGrp="1" noRot="1" noChangeAspect="1" noChangeArrowheads="1" noTextEdit="1"/>
          </p:cNvSpPr>
          <p:nvPr>
            <p:ph type="sldImg"/>
          </p:nvPr>
        </p:nvSpPr>
        <p:spPr>
          <a:xfrm>
            <a:off x="685800" y="1143000"/>
            <a:ext cx="5486400" cy="3086100"/>
          </a:xfrm>
          <a:solidFill>
            <a:srgbClr val="FFFFFF"/>
          </a:solidFill>
          <a:ln/>
        </p:spPr>
      </p:sp>
      <p:sp>
        <p:nvSpPr>
          <p:cNvPr id="9011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smtClean="0"/>
              <a:t>The highest rates of primary and secondary</a:t>
            </a:r>
            <a:r>
              <a:rPr lang="en-US" altLang="en-US" baseline="0" dirty="0" smtClean="0"/>
              <a:t> syphilis are in the 25-29 year old age group at 18.5 cases per 100,000 population, followed by the 20-24 year old age group at 16.9 cases per 100,000 population.</a:t>
            </a:r>
            <a:endParaRPr lang="en-US" altLang="en-US" dirty="0" smtClean="0"/>
          </a:p>
        </p:txBody>
      </p:sp>
    </p:spTree>
    <p:extLst>
      <p:ext uri="{BB962C8B-B14F-4D97-AF65-F5344CB8AC3E}">
        <p14:creationId xmlns:p14="http://schemas.microsoft.com/office/powerpoint/2010/main" val="91003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Males have higher rates of primary and secondary</a:t>
            </a:r>
            <a:r>
              <a:rPr lang="en-US" baseline="0" dirty="0" smtClean="0"/>
              <a:t> syphilis than females in all age groups. The rate in males is 7 times higher than females. </a:t>
            </a:r>
          </a:p>
          <a:p>
            <a:pPr marL="174708" indent="-174708">
              <a:buFont typeface="Arial" panose="020B0604020202020204" pitchFamily="34" charset="0"/>
              <a:buChar char="•"/>
            </a:pPr>
            <a:r>
              <a:rPr lang="en-US" baseline="0" dirty="0" smtClean="0"/>
              <a:t>The 25-29 yr. old males have the highest rate at 31.5 per 100,000</a:t>
            </a:r>
          </a:p>
          <a:p>
            <a:pPr marL="174708" indent="-174708">
              <a:buFont typeface="Arial" panose="020B0604020202020204" pitchFamily="34" charset="0"/>
              <a:buChar char="•"/>
            </a:pPr>
            <a:r>
              <a:rPr lang="en-US" baseline="0" dirty="0" smtClean="0"/>
              <a:t>The 20-24 yr. old females have the highest rate of the female population at 5.7 per 100,000</a:t>
            </a:r>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E04DE7C-65D2-4C1F-BFF6-2FC5449BA8E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168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91139"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36</a:t>
            </a:fld>
            <a:endParaRPr lang="en-US" altLang="en-US" smtClean="0"/>
          </a:p>
        </p:txBody>
      </p:sp>
      <p:sp>
        <p:nvSpPr>
          <p:cNvPr id="91140" name="Rectangle 2"/>
          <p:cNvSpPr>
            <a:spLocks noGrp="1" noRot="1" noChangeAspect="1" noChangeArrowheads="1" noTextEdit="1"/>
          </p:cNvSpPr>
          <p:nvPr>
            <p:ph type="sldImg"/>
          </p:nvPr>
        </p:nvSpPr>
        <p:spPr>
          <a:xfrm>
            <a:off x="685800" y="1143000"/>
            <a:ext cx="5486400" cy="3086100"/>
          </a:xfrm>
          <a:ln/>
        </p:spPr>
      </p:sp>
      <p:sp>
        <p:nvSpPr>
          <p:cNvPr id="91141"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US" altLang="en-US" dirty="0" smtClean="0"/>
              <a:t>Fifty-three</a:t>
            </a:r>
            <a:r>
              <a:rPr lang="en-US" altLang="en-US" baseline="0" dirty="0" smtClean="0"/>
              <a:t> percent of all primary and secondary syphilis cases are White, Non-Hispanic.</a:t>
            </a:r>
          </a:p>
          <a:p>
            <a:pPr marL="171450" indent="-171450" eaLnBrk="1" hangingPunct="1">
              <a:buFont typeface="Arial" panose="020B0604020202020204" pitchFamily="34" charset="0"/>
              <a:buChar char="•"/>
            </a:pPr>
            <a:r>
              <a:rPr lang="en-US" altLang="en-US" baseline="0" dirty="0" smtClean="0"/>
              <a:t>Black, Non-Hispanic cases are at 19%,  American Indian cases are 11%,  Hispanic cases are at 10%, and Asian/Pacific Islander cases are 5%.</a:t>
            </a:r>
            <a:endParaRPr lang="en-US" altLang="en-US" dirty="0" smtClean="0"/>
          </a:p>
        </p:txBody>
      </p:sp>
    </p:spTree>
    <p:extLst>
      <p:ext uri="{BB962C8B-B14F-4D97-AF65-F5344CB8AC3E}">
        <p14:creationId xmlns:p14="http://schemas.microsoft.com/office/powerpoint/2010/main" val="180202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4795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t>Minnesota Department of Health</a:t>
            </a:r>
          </a:p>
        </p:txBody>
      </p:sp>
      <p:sp>
        <p:nvSpPr>
          <p:cNvPr id="9216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47950" rtl="0" eaLnBrk="1" fontAlgn="auto" latinLnBrk="0" hangingPunct="1">
              <a:lnSpc>
                <a:spcPct val="100000"/>
              </a:lnSpc>
              <a:spcBef>
                <a:spcPct val="0"/>
              </a:spcBef>
              <a:spcAft>
                <a:spcPts val="0"/>
              </a:spcAft>
              <a:buClrTx/>
              <a:buSzTx/>
              <a:buFontTx/>
              <a:buNone/>
              <a:tabLst/>
              <a:defRPr/>
            </a:pPr>
            <a:fld id="{1D9316B6-FC40-4A99-88CA-A953ACB37098}"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47950" rtl="0" eaLnBrk="1" fontAlgn="auto" latinLnBrk="0" hangingPunct="1">
                <a:lnSpc>
                  <a:spcPct val="100000"/>
                </a:lnSpc>
                <a:spcBef>
                  <a:spcPct val="0"/>
                </a:spcBef>
                <a:spcAft>
                  <a:spcPts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2164"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9216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174708" indent="-174708" defTabSz="931774">
              <a:buFont typeface="Arial" panose="020B0604020202020204" pitchFamily="34" charset="0"/>
              <a:buChar char="•"/>
              <a:defRPr/>
            </a:pPr>
            <a:r>
              <a:rPr lang="en-US" altLang="en-US" dirty="0" smtClean="0"/>
              <a:t>The</a:t>
            </a:r>
            <a:r>
              <a:rPr lang="en-US" altLang="en-US" baseline="0" dirty="0" smtClean="0"/>
              <a:t> rates of primary and secondary syphilis are 14 times higher in the American Indian populations than that of the White, Non-Hispanic population.</a:t>
            </a:r>
            <a:endParaRPr lang="en-US" altLang="en-US" dirty="0" smtClean="0"/>
          </a:p>
          <a:p>
            <a:pPr marL="174708" indent="-174708">
              <a:buFont typeface="Arial" panose="020B0604020202020204" pitchFamily="34" charset="0"/>
              <a:buChar char="•"/>
            </a:pPr>
            <a:r>
              <a:rPr lang="en-US" altLang="en-US" dirty="0" smtClean="0"/>
              <a:t>The</a:t>
            </a:r>
            <a:r>
              <a:rPr lang="en-US" altLang="en-US" baseline="0" dirty="0" smtClean="0"/>
              <a:t> rates of primary and secondary syphilis are 6 times higher in the Black/African American, Non-Hispanic than that of the White, Non-Hispanic population.</a:t>
            </a:r>
          </a:p>
          <a:p>
            <a:pPr marL="174708" indent="-174708">
              <a:buFont typeface="Arial" panose="020B0604020202020204" pitchFamily="34" charset="0"/>
              <a:buChar char="•"/>
            </a:pPr>
            <a:r>
              <a:rPr lang="en-US" altLang="en-US" baseline="0" dirty="0" smtClean="0"/>
              <a:t>The rates of primary and secondary syphilis in the America Indian population are 47.5 per 100,000 compared to 3.3 per 100,000 in the White, Non-Hispanic population.</a:t>
            </a:r>
          </a:p>
          <a:p>
            <a:pPr marL="174708" indent="-174708" defTabSz="931774">
              <a:buFont typeface="Arial" panose="020B0604020202020204" pitchFamily="34" charset="0"/>
              <a:buChar char="•"/>
              <a:defRPr/>
            </a:pPr>
            <a:r>
              <a:rPr lang="en-US" altLang="en-US" baseline="0" dirty="0" smtClean="0"/>
              <a:t>The rates of primary and secondary syphilis in the Black/African American, Non-Hispanic population are 19.6 per 100,000 compared to 3.3 per 100,000 in the White, Non-Hispanic population.</a:t>
            </a:r>
          </a:p>
          <a:p>
            <a:pPr marL="174708" indent="-174708" defTabSz="931774" fontAlgn="base">
              <a:spcBef>
                <a:spcPct val="30000"/>
              </a:spcBef>
              <a:spcAft>
                <a:spcPct val="0"/>
              </a:spcAft>
              <a:buFont typeface="Arial" panose="020B0604020202020204" pitchFamily="34" charset="0"/>
              <a:buChar char="•"/>
              <a:defRPr/>
            </a:pPr>
            <a:r>
              <a:rPr lang="en-US" altLang="en-US" baseline="0" dirty="0" smtClean="0"/>
              <a:t>The rates in the Hispanic/Latino population are 12.4 per 100,000 which is 4 times higher than the White, Non-Hispanic population.</a:t>
            </a:r>
          </a:p>
          <a:p>
            <a:pPr marL="174708" indent="-174708" defTabSz="931774" fontAlgn="base">
              <a:spcBef>
                <a:spcPct val="30000"/>
              </a:spcBef>
              <a:spcAft>
                <a:spcPct val="0"/>
              </a:spcAft>
              <a:buFont typeface="Arial" panose="020B0604020202020204" pitchFamily="34" charset="0"/>
              <a:buChar char="•"/>
              <a:defRPr/>
            </a:pPr>
            <a:r>
              <a:rPr lang="en-US" altLang="en-US" baseline="0" dirty="0" smtClean="0"/>
              <a:t>The rates in the Asian/Pacific Islander population are 6.8 per 100,000 which is 2 times higher than the White, Non-Hispanic population.</a:t>
            </a:r>
          </a:p>
          <a:p>
            <a:pPr eaLnBrk="1" hangingPunct="1"/>
            <a:endParaRPr lang="en-US" altLang="en-US" dirty="0" smtClean="0"/>
          </a:p>
        </p:txBody>
      </p:sp>
    </p:spTree>
    <p:extLst>
      <p:ext uri="{BB962C8B-B14F-4D97-AF65-F5344CB8AC3E}">
        <p14:creationId xmlns:p14="http://schemas.microsoft.com/office/powerpoint/2010/main" val="3751538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1923"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38</a:t>
            </a:fld>
            <a:endParaRPr lang="en-US" altLang="en-US" smtClean="0"/>
          </a:p>
        </p:txBody>
      </p:sp>
      <p:sp>
        <p:nvSpPr>
          <p:cNvPr id="81924" name="Rectangle 2"/>
          <p:cNvSpPr>
            <a:spLocks noGrp="1" noRot="1" noChangeAspect="1" noChangeArrowheads="1" noTextEdit="1"/>
          </p:cNvSpPr>
          <p:nvPr>
            <p:ph type="sldImg"/>
          </p:nvPr>
        </p:nvSpPr>
        <p:spPr>
          <a:xfrm>
            <a:off x="685800" y="1143000"/>
            <a:ext cx="5486400" cy="3086100"/>
          </a:xfrm>
          <a:ln/>
        </p:spPr>
      </p:sp>
      <p:sp>
        <p:nvSpPr>
          <p:cNvPr id="81925"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515852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4795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t>Minnesota Department of Health</a:t>
            </a:r>
          </a:p>
        </p:txBody>
      </p:sp>
      <p:sp>
        <p:nvSpPr>
          <p:cNvPr id="9421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47950" rtl="0" eaLnBrk="1" fontAlgn="auto" latinLnBrk="0" hangingPunct="1">
              <a:lnSpc>
                <a:spcPct val="100000"/>
              </a:lnSpc>
              <a:spcBef>
                <a:spcPct val="0"/>
              </a:spcBef>
              <a:spcAft>
                <a:spcPts val="0"/>
              </a:spcAft>
              <a:buClrTx/>
              <a:buSzTx/>
              <a:buFontTx/>
              <a:buNone/>
              <a:tabLst/>
              <a:defRPr/>
            </a:pPr>
            <a:fld id="{2778893D-144E-49BF-95AA-27147ABC9D2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47950" rtl="0" eaLnBrk="1" fontAlgn="auto" latinLnBrk="0" hangingPunct="1">
                <a:lnSpc>
                  <a:spcPct val="100000"/>
                </a:lnSpc>
                <a:spcBef>
                  <a:spcPct val="0"/>
                </a:spcBef>
                <a:spcAft>
                  <a:spcPts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4212" name="Rectangle 2"/>
          <p:cNvSpPr>
            <a:spLocks noGrp="1" noRot="1" noChangeAspect="1" noChangeArrowheads="1" noTextEdit="1"/>
          </p:cNvSpPr>
          <p:nvPr>
            <p:ph type="sldImg"/>
          </p:nvPr>
        </p:nvSpPr>
        <p:spPr>
          <a:xfrm>
            <a:off x="717550" y="1162050"/>
            <a:ext cx="5575300" cy="3136900"/>
          </a:xfrm>
          <a:ln/>
        </p:spPr>
      </p:sp>
      <p:sp>
        <p:nvSpPr>
          <p:cNvPr id="94213"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smtClean="0"/>
              <a:t>Chlamydia continues to disproportionately</a:t>
            </a:r>
            <a:r>
              <a:rPr lang="en-US" altLang="en-US" baseline="0" dirty="0" smtClean="0"/>
              <a:t> impact youth. The 15-24 year olds make up only 14% of the population, but account for 62% of all chlamydia cases reported.</a:t>
            </a:r>
          </a:p>
          <a:p>
            <a:pPr marL="174708" indent="-174708" defTabSz="931774">
              <a:buFont typeface="Arial" panose="020B0604020202020204" pitchFamily="34" charset="0"/>
              <a:buChar char="•"/>
              <a:defRPr/>
            </a:pPr>
            <a:r>
              <a:rPr lang="en-US" altLang="en-US" baseline="0" dirty="0" smtClean="0"/>
              <a:t>The &lt;15 </a:t>
            </a:r>
            <a:r>
              <a:rPr lang="en-US" altLang="en-US" baseline="0" dirty="0" err="1" smtClean="0"/>
              <a:t>yrs</a:t>
            </a:r>
            <a:r>
              <a:rPr lang="en-US" altLang="en-US" baseline="0" dirty="0" smtClean="0"/>
              <a:t> old population account for 0.63% of Chlamydia cases in 2017</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6032836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4795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t>Minnesota Department of Health</a:t>
            </a:r>
          </a:p>
        </p:txBody>
      </p:sp>
      <p:sp>
        <p:nvSpPr>
          <p:cNvPr id="9523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47950" rtl="0" eaLnBrk="1" fontAlgn="auto" latinLnBrk="0" hangingPunct="1">
              <a:lnSpc>
                <a:spcPct val="100000"/>
              </a:lnSpc>
              <a:spcBef>
                <a:spcPct val="0"/>
              </a:spcBef>
              <a:spcAft>
                <a:spcPts val="0"/>
              </a:spcAft>
              <a:buClrTx/>
              <a:buSzTx/>
              <a:buFontTx/>
              <a:buNone/>
              <a:tabLst/>
              <a:defRPr/>
            </a:pPr>
            <a:fld id="{4E652A4B-2776-4B4D-922C-116E018D3639}"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47950" rtl="0" eaLnBrk="1" fontAlgn="auto" latinLnBrk="0" hangingPunct="1">
                <a:lnSpc>
                  <a:spcPct val="100000"/>
                </a:lnSpc>
                <a:spcBef>
                  <a:spcPct val="0"/>
                </a:spcBef>
                <a:spcAft>
                  <a:spcPts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5236" name="Rectangle 2"/>
          <p:cNvSpPr>
            <a:spLocks noGrp="1" noRot="1" noChangeAspect="1" noChangeArrowheads="1" noTextEdit="1"/>
          </p:cNvSpPr>
          <p:nvPr>
            <p:ph type="sldImg"/>
          </p:nvPr>
        </p:nvSpPr>
        <p:spPr>
          <a:xfrm>
            <a:off x="717550" y="1162050"/>
            <a:ext cx="5575300" cy="3136900"/>
          </a:xfrm>
          <a:ln/>
        </p:spPr>
      </p:sp>
      <p:sp>
        <p:nvSpPr>
          <p:cNvPr id="95237"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smtClean="0"/>
              <a:t>Gonorrhea also</a:t>
            </a:r>
            <a:r>
              <a:rPr lang="en-US" altLang="en-US" baseline="0" dirty="0" smtClean="0"/>
              <a:t> </a:t>
            </a:r>
            <a:r>
              <a:rPr lang="en-US" altLang="en-US" dirty="0" smtClean="0"/>
              <a:t>disproportionately</a:t>
            </a:r>
            <a:r>
              <a:rPr lang="en-US" altLang="en-US" baseline="0" dirty="0" smtClean="0"/>
              <a:t> impacts youth. The 15-24 year olds make up only 14% of the population, but account for 45% of all gonorrhea cases reported.</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903166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96259"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F67C69C-1D00-4DBE-9171-F02FE25D0848}" type="slidenum">
              <a:rPr lang="en-US" altLang="en-US" smtClean="0"/>
              <a:pPr eaLnBrk="1" hangingPunct="1">
                <a:spcBef>
                  <a:spcPct val="0"/>
                </a:spcBef>
              </a:pPr>
              <a:t>41</a:t>
            </a:fld>
            <a:endParaRPr lang="en-US" altLang="en-US" smtClean="0"/>
          </a:p>
        </p:txBody>
      </p:sp>
      <p:sp>
        <p:nvSpPr>
          <p:cNvPr id="96260" name="Rectangle 2"/>
          <p:cNvSpPr>
            <a:spLocks noGrp="1" noRot="1" noChangeAspect="1" noChangeArrowheads="1" noTextEdit="1"/>
          </p:cNvSpPr>
          <p:nvPr>
            <p:ph type="sldImg"/>
          </p:nvPr>
        </p:nvSpPr>
        <p:spPr>
          <a:xfrm>
            <a:off x="685800" y="1143000"/>
            <a:ext cx="5486400" cy="3086100"/>
          </a:xfrm>
          <a:ln/>
        </p:spPr>
      </p:sp>
      <p:sp>
        <p:nvSpPr>
          <p:cNvPr id="96261"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16202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97283"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7A2C2B-7923-4BD2-B027-795682E6DD96}" type="slidenum">
              <a:rPr lang="en-US" altLang="en-US" smtClean="0"/>
              <a:pPr eaLnBrk="1" hangingPunct="1">
                <a:spcBef>
                  <a:spcPct val="0"/>
                </a:spcBef>
              </a:pPr>
              <a:t>42</a:t>
            </a:fld>
            <a:endParaRPr lang="en-US" altLang="en-US" smtClean="0"/>
          </a:p>
        </p:txBody>
      </p:sp>
      <p:sp>
        <p:nvSpPr>
          <p:cNvPr id="97284" name="Rectangle 2"/>
          <p:cNvSpPr>
            <a:spLocks noGrp="1" noRot="1" noChangeAspect="1" noChangeArrowheads="1" noTextEdit="1"/>
          </p:cNvSpPr>
          <p:nvPr>
            <p:ph type="sldImg"/>
          </p:nvPr>
        </p:nvSpPr>
        <p:spPr>
          <a:xfrm>
            <a:off x="685800" y="1143000"/>
            <a:ext cx="5486400" cy="3086100"/>
          </a:xfrm>
          <a:ln/>
        </p:spPr>
      </p:sp>
      <p:sp>
        <p:nvSpPr>
          <p:cNvPr id="97285"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106163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Minnesota’s chlamydia</a:t>
            </a:r>
            <a:r>
              <a:rPr lang="en-US" baseline="0" dirty="0" smtClean="0"/>
              <a:t> rate in 2016 was 413 per 100,000</a:t>
            </a:r>
          </a:p>
          <a:p>
            <a:pPr marL="171450" indent="-171450">
              <a:buFont typeface="Arial" panose="020B0604020202020204" pitchFamily="34" charset="0"/>
              <a:buChar char="•"/>
            </a:pPr>
            <a:r>
              <a:rPr lang="en-US" baseline="0" dirty="0" smtClean="0"/>
              <a:t>This was lower than the national rate of 494.2 per 100,000</a:t>
            </a:r>
            <a:endParaRPr lang="en-US" dirty="0"/>
          </a:p>
        </p:txBody>
      </p:sp>
      <p:sp>
        <p:nvSpPr>
          <p:cNvPr id="4" name="Slide Number Placeholder 3"/>
          <p:cNvSpPr>
            <a:spLocks noGrp="1"/>
          </p:cNvSpPr>
          <p:nvPr>
            <p:ph type="sldNum" sz="quarter" idx="10"/>
          </p:nvPr>
        </p:nvSpPr>
        <p:spPr/>
        <p:txBody>
          <a:bodyPr/>
          <a:lstStyle/>
          <a:p>
            <a:fld id="{C2D3CD01-44E3-4BC7-ADF8-FCC67C08AECB}" type="slidenum">
              <a:rPr lang="en-US" smtClean="0"/>
              <a:t>7</a:t>
            </a:fld>
            <a:endParaRPr lang="en-US"/>
          </a:p>
        </p:txBody>
      </p:sp>
    </p:spTree>
    <p:extLst>
      <p:ext uri="{BB962C8B-B14F-4D97-AF65-F5344CB8AC3E}">
        <p14:creationId xmlns:p14="http://schemas.microsoft.com/office/powerpoint/2010/main" val="40454144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98307"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3D48C41-CCFE-4308-B5E9-7CD073839F65}" type="slidenum">
              <a:rPr lang="en-US" altLang="en-US" smtClean="0"/>
              <a:pPr eaLnBrk="1" hangingPunct="1">
                <a:spcBef>
                  <a:spcPct val="0"/>
                </a:spcBef>
              </a:pPr>
              <a:t>43</a:t>
            </a:fld>
            <a:endParaRPr lang="en-US" altLang="en-US" smtClean="0"/>
          </a:p>
        </p:txBody>
      </p:sp>
      <p:sp>
        <p:nvSpPr>
          <p:cNvPr id="98308" name="Rectangle 2"/>
          <p:cNvSpPr>
            <a:spLocks noGrp="1" noRot="1" noChangeAspect="1" noChangeArrowheads="1" noTextEdit="1"/>
          </p:cNvSpPr>
          <p:nvPr>
            <p:ph type="sldImg"/>
          </p:nvPr>
        </p:nvSpPr>
        <p:spPr>
          <a:xfrm>
            <a:off x="685800" y="1143000"/>
            <a:ext cx="5486400" cy="3086100"/>
          </a:xfrm>
          <a:ln/>
        </p:spPr>
      </p:sp>
      <p:sp>
        <p:nvSpPr>
          <p:cNvPr id="98309"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en-US" altLang="en-US" dirty="0" smtClean="0"/>
              <a:t>The rates of</a:t>
            </a:r>
            <a:r>
              <a:rPr lang="en-US" altLang="en-US" baseline="0" dirty="0" smtClean="0"/>
              <a:t> chlamydia are higher in females compared to males in the 15-24 year old age group. The rates for females are 2976 per 100,000 population compared to males at 1079 per 100,000 population.</a:t>
            </a:r>
            <a:endParaRPr lang="en-US" altLang="en-US" dirty="0" smtClean="0"/>
          </a:p>
        </p:txBody>
      </p:sp>
    </p:spTree>
    <p:extLst>
      <p:ext uri="{BB962C8B-B14F-4D97-AF65-F5344CB8AC3E}">
        <p14:creationId xmlns:p14="http://schemas.microsoft.com/office/powerpoint/2010/main" val="10093353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99331"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C7CB3B1-FC04-43E6-BC22-C9ADB51577D3}" type="slidenum">
              <a:rPr lang="en-US" altLang="en-US" smtClean="0"/>
              <a:pPr eaLnBrk="1" hangingPunct="1">
                <a:spcBef>
                  <a:spcPct val="0"/>
                </a:spcBef>
              </a:pPr>
              <a:t>44</a:t>
            </a:fld>
            <a:endParaRPr lang="en-US" altLang="en-US" smtClean="0"/>
          </a:p>
        </p:txBody>
      </p:sp>
      <p:sp>
        <p:nvSpPr>
          <p:cNvPr id="99332" name="Rectangle 2"/>
          <p:cNvSpPr>
            <a:spLocks noGrp="1" noRot="1" noChangeAspect="1" noChangeArrowheads="1" noTextEdit="1"/>
          </p:cNvSpPr>
          <p:nvPr>
            <p:ph type="sldImg"/>
          </p:nvPr>
        </p:nvSpPr>
        <p:spPr>
          <a:xfrm>
            <a:off x="685800" y="1143000"/>
            <a:ext cx="5486400" cy="3086100"/>
          </a:xfrm>
          <a:ln/>
        </p:spPr>
      </p:sp>
      <p:sp>
        <p:nvSpPr>
          <p:cNvPr id="99333"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US" altLang="en-US" dirty="0" smtClean="0"/>
              <a:t>There</a:t>
            </a:r>
            <a:r>
              <a:rPr lang="en-US" altLang="en-US" baseline="0" dirty="0" smtClean="0"/>
              <a:t> are a large number of chlamydia cases among adolescents and young adults that are missing race/ethnicity when reported. </a:t>
            </a:r>
            <a:endParaRPr lang="en-US" altLang="en-US" dirty="0" smtClean="0"/>
          </a:p>
        </p:txBody>
      </p:sp>
    </p:spTree>
    <p:extLst>
      <p:ext uri="{BB962C8B-B14F-4D97-AF65-F5344CB8AC3E}">
        <p14:creationId xmlns:p14="http://schemas.microsoft.com/office/powerpoint/2010/main" val="1421491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highest rates</a:t>
            </a:r>
            <a:r>
              <a:rPr lang="en-US" baseline="0" dirty="0" smtClean="0"/>
              <a:t> among adolescents and young adults are among females in the Black, Non-Hispanic community. Their rate is 9,926 per 100,000 population.</a:t>
            </a:r>
          </a:p>
          <a:p>
            <a:pPr marL="171450" indent="-171450">
              <a:buFont typeface="Arial" panose="020B0604020202020204" pitchFamily="34" charset="0"/>
              <a:buChar char="•"/>
            </a:pPr>
            <a:r>
              <a:rPr lang="en-US" baseline="0" dirty="0" smtClean="0"/>
              <a:t>Black, Non-Hispanic males also have the highest rates among adolescent and young adult males at 5,036 per 100,000 population.</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45</a:t>
            </a:fld>
            <a:endParaRPr lang="en-US"/>
          </a:p>
        </p:txBody>
      </p:sp>
    </p:spTree>
    <p:extLst>
      <p:ext uri="{BB962C8B-B14F-4D97-AF65-F5344CB8AC3E}">
        <p14:creationId xmlns:p14="http://schemas.microsoft.com/office/powerpoint/2010/main" val="643131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smtClean="0"/>
              <a:t>The rates</a:t>
            </a:r>
            <a:r>
              <a:rPr lang="en-US" altLang="en-US" baseline="0" dirty="0" smtClean="0"/>
              <a:t> of gonorrhea in adolescent and young adults increased in both males and females. </a:t>
            </a:r>
          </a:p>
          <a:p>
            <a:pPr marL="171450" indent="-171450" eaLnBrk="1" hangingPunct="1">
              <a:buFont typeface="Arial" panose="020B0604020202020204" pitchFamily="34" charset="0"/>
              <a:buChar char="•"/>
            </a:pPr>
            <a:r>
              <a:rPr lang="en-US" altLang="en-US" baseline="0" dirty="0" smtClean="0"/>
              <a:t>The rate in adolescent and young adult females increase more than males and is now at 468 per 100,000 population.</a:t>
            </a: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46</a:t>
            </a:fld>
            <a:endParaRPr lang="en-US" dirty="0"/>
          </a:p>
        </p:txBody>
      </p:sp>
    </p:spTree>
    <p:extLst>
      <p:ext uri="{BB962C8B-B14F-4D97-AF65-F5344CB8AC3E}">
        <p14:creationId xmlns:p14="http://schemas.microsoft.com/office/powerpoint/2010/main" val="42903751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101379"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E6692BF-39CE-4ACE-B39E-B19334C9CC82}" type="slidenum">
              <a:rPr lang="en-US" altLang="en-US" smtClean="0"/>
              <a:pPr eaLnBrk="1" hangingPunct="1">
                <a:spcBef>
                  <a:spcPct val="0"/>
                </a:spcBef>
              </a:pPr>
              <a:t>47</a:t>
            </a:fld>
            <a:endParaRPr lang="en-US" altLang="en-US" smtClean="0"/>
          </a:p>
        </p:txBody>
      </p:sp>
      <p:sp>
        <p:nvSpPr>
          <p:cNvPr id="101380" name="Rectangle 2"/>
          <p:cNvSpPr>
            <a:spLocks noGrp="1" noRot="1" noChangeAspect="1" noChangeArrowheads="1" noTextEdit="1"/>
          </p:cNvSpPr>
          <p:nvPr>
            <p:ph type="sldImg"/>
          </p:nvPr>
        </p:nvSpPr>
        <p:spPr>
          <a:xfrm>
            <a:off x="685800" y="1143000"/>
            <a:ext cx="5486400" cy="3086100"/>
          </a:xfrm>
          <a:ln/>
        </p:spPr>
      </p:sp>
      <p:sp>
        <p:nvSpPr>
          <p:cNvPr id="101381"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US" altLang="en-US" dirty="0" smtClean="0"/>
              <a:t>Black,</a:t>
            </a:r>
            <a:r>
              <a:rPr lang="en-US" altLang="en-US" baseline="0" dirty="0" smtClean="0"/>
              <a:t> Non-Hispanic males make up 50% of gonorrhea cases in male adolescent and young adults.</a:t>
            </a:r>
          </a:p>
          <a:p>
            <a:pPr marL="171450" indent="-171450" eaLnBrk="1" hangingPunct="1">
              <a:buFont typeface="Arial" panose="020B0604020202020204" pitchFamily="34" charset="0"/>
              <a:buChar char="•"/>
            </a:pPr>
            <a:r>
              <a:rPr lang="en-US" altLang="en-US" dirty="0" smtClean="0"/>
              <a:t>Black,</a:t>
            </a:r>
            <a:r>
              <a:rPr lang="en-US" altLang="en-US" baseline="0" dirty="0" smtClean="0"/>
              <a:t> Non-Hispanic females also make up 45% of gonorrhea cases in female adolescent and young adults</a:t>
            </a:r>
            <a:endParaRPr lang="en-US" altLang="en-US" dirty="0" smtClean="0"/>
          </a:p>
        </p:txBody>
      </p:sp>
    </p:spTree>
    <p:extLst>
      <p:ext uri="{BB962C8B-B14F-4D97-AF65-F5344CB8AC3E}">
        <p14:creationId xmlns:p14="http://schemas.microsoft.com/office/powerpoint/2010/main" val="2303044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Black,</a:t>
            </a:r>
            <a:r>
              <a:rPr lang="en-US" baseline="0" dirty="0" smtClean="0"/>
              <a:t> Non-Hispanic and American Indian males and females adolescents and young adults are disproportionately affected by gonorrhea.</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48</a:t>
            </a:fld>
            <a:endParaRPr lang="en-US"/>
          </a:p>
        </p:txBody>
      </p:sp>
    </p:spTree>
    <p:extLst>
      <p:ext uri="{BB962C8B-B14F-4D97-AF65-F5344CB8AC3E}">
        <p14:creationId xmlns:p14="http://schemas.microsoft.com/office/powerpoint/2010/main" val="3836462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1923"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50</a:t>
            </a:fld>
            <a:endParaRPr lang="en-US" altLang="en-US" smtClean="0"/>
          </a:p>
        </p:txBody>
      </p:sp>
      <p:sp>
        <p:nvSpPr>
          <p:cNvPr id="81924" name="Rectangle 2"/>
          <p:cNvSpPr>
            <a:spLocks noGrp="1" noRot="1" noChangeAspect="1" noChangeArrowheads="1" noTextEdit="1"/>
          </p:cNvSpPr>
          <p:nvPr>
            <p:ph type="sldImg"/>
          </p:nvPr>
        </p:nvSpPr>
        <p:spPr>
          <a:xfrm>
            <a:off x="685800" y="1143000"/>
            <a:ext cx="5486400" cy="3086100"/>
          </a:xfrm>
          <a:ln/>
        </p:spPr>
      </p:sp>
      <p:sp>
        <p:nvSpPr>
          <p:cNvPr id="81925"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8517620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103427"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EC7A59C-E4F0-4ECA-993F-A5A7FFC38C3A}" type="slidenum">
              <a:rPr lang="en-US" altLang="en-US" smtClean="0"/>
              <a:pPr eaLnBrk="1" hangingPunct="1">
                <a:spcBef>
                  <a:spcPct val="0"/>
                </a:spcBef>
              </a:pPr>
              <a:t>51</a:t>
            </a:fld>
            <a:endParaRPr lang="en-US" altLang="en-US" smtClean="0"/>
          </a:p>
        </p:txBody>
      </p:sp>
      <p:sp>
        <p:nvSpPr>
          <p:cNvPr id="103428" name="Rectangle 2"/>
          <p:cNvSpPr>
            <a:spLocks noGrp="1" noRot="1" noChangeAspect="1" noChangeArrowheads="1" noTextEdit="1"/>
          </p:cNvSpPr>
          <p:nvPr>
            <p:ph type="sldImg"/>
          </p:nvPr>
        </p:nvSpPr>
        <p:spPr>
          <a:xfrm>
            <a:off x="685800" y="1143000"/>
            <a:ext cx="5486400" cy="3086100"/>
          </a:xfrm>
          <a:ln/>
        </p:spPr>
      </p:sp>
      <p:sp>
        <p:nvSpPr>
          <p:cNvPr id="103429"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US" altLang="en-US" dirty="0" smtClean="0"/>
              <a:t>Men who have sex with men (MSM) make up the majority of</a:t>
            </a:r>
            <a:r>
              <a:rPr lang="en-US" altLang="en-US" baseline="0" dirty="0" smtClean="0"/>
              <a:t> early syphilis cases.</a:t>
            </a:r>
            <a:endParaRPr lang="en-US" altLang="en-US" dirty="0" smtClean="0"/>
          </a:p>
        </p:txBody>
      </p:sp>
    </p:spTree>
    <p:extLst>
      <p:ext uri="{BB962C8B-B14F-4D97-AF65-F5344CB8AC3E}">
        <p14:creationId xmlns:p14="http://schemas.microsoft.com/office/powerpoint/2010/main" val="32550387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104451"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F4E4F96-28A0-447B-906F-DA20531DD0C8}" type="slidenum">
              <a:rPr lang="en-US" altLang="en-US" smtClean="0"/>
              <a:pPr eaLnBrk="1" hangingPunct="1">
                <a:spcBef>
                  <a:spcPct val="0"/>
                </a:spcBef>
              </a:pPr>
              <a:t>52</a:t>
            </a:fld>
            <a:endParaRPr lang="en-US" altLang="en-US" smtClean="0"/>
          </a:p>
        </p:txBody>
      </p:sp>
      <p:sp>
        <p:nvSpPr>
          <p:cNvPr id="104452" name="Rectangle 2"/>
          <p:cNvSpPr>
            <a:spLocks noGrp="1" noRot="1" noChangeAspect="1" noChangeArrowheads="1" noTextEdit="1"/>
          </p:cNvSpPr>
          <p:nvPr>
            <p:ph type="sldImg"/>
          </p:nvPr>
        </p:nvSpPr>
        <p:spPr>
          <a:xfrm>
            <a:off x="685800" y="1143000"/>
            <a:ext cx="5486400" cy="3086100"/>
          </a:xfrm>
          <a:ln/>
        </p:spPr>
      </p:sp>
      <p:sp>
        <p:nvSpPr>
          <p:cNvPr id="104453" name="Rectangle 3"/>
          <p:cNvSpPr>
            <a:spLocks noGrp="1" noChangeArrowheads="1"/>
          </p:cNvSpPr>
          <p:nvPr>
            <p:ph type="body" idx="1"/>
          </p:nvPr>
        </p:nvSpPr>
        <p:spPr>
          <a:noFill/>
        </p:spPr>
        <p:txBody>
          <a:bodyPr/>
          <a:lstStyle/>
          <a:p>
            <a:pPr eaLnBrk="1" hangingPunct="1">
              <a:buFontTx/>
              <a:buChar char="•"/>
            </a:pPr>
            <a:r>
              <a:rPr lang="en-US" altLang="en-US" dirty="0" smtClean="0"/>
              <a:t>There were</a:t>
            </a:r>
            <a:r>
              <a:rPr lang="en-US" altLang="en-US" baseline="0" dirty="0" smtClean="0"/>
              <a:t> 605 early syphilis cases reported in 2017.</a:t>
            </a:r>
          </a:p>
          <a:p>
            <a:pPr eaLnBrk="1" hangingPunct="1">
              <a:buFontTx/>
              <a:buChar char="•"/>
            </a:pPr>
            <a:r>
              <a:rPr lang="en-US" altLang="en-US" baseline="0" dirty="0" smtClean="0"/>
              <a:t>313 of the cases were staged as early latent, followed by 155 secondary, and 137 primary.</a:t>
            </a:r>
            <a:endParaRPr lang="en-US" altLang="en-US" dirty="0" smtClean="0"/>
          </a:p>
        </p:txBody>
      </p:sp>
    </p:spTree>
    <p:extLst>
      <p:ext uri="{BB962C8B-B14F-4D97-AF65-F5344CB8AC3E}">
        <p14:creationId xmlns:p14="http://schemas.microsoft.com/office/powerpoint/2010/main" val="33591135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105475"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9DAD980-43B4-4584-AACD-39FF673A6E5E}" type="slidenum">
              <a:rPr lang="en-US" altLang="en-US" smtClean="0"/>
              <a:pPr eaLnBrk="1" hangingPunct="1">
                <a:spcBef>
                  <a:spcPct val="0"/>
                </a:spcBef>
              </a:pPr>
              <a:t>53</a:t>
            </a:fld>
            <a:endParaRPr lang="en-US" altLang="en-US" smtClean="0"/>
          </a:p>
        </p:txBody>
      </p:sp>
      <p:sp>
        <p:nvSpPr>
          <p:cNvPr id="105476" name="Rectangle 2"/>
          <p:cNvSpPr>
            <a:spLocks noGrp="1" noRot="1" noChangeAspect="1" noChangeArrowheads="1" noTextEdit="1"/>
          </p:cNvSpPr>
          <p:nvPr>
            <p:ph type="sldImg"/>
          </p:nvPr>
        </p:nvSpPr>
        <p:spPr>
          <a:xfrm>
            <a:off x="685800" y="1143000"/>
            <a:ext cx="5486400" cy="3086100"/>
          </a:xfrm>
          <a:ln/>
        </p:spPr>
      </p:sp>
      <p:sp>
        <p:nvSpPr>
          <p:cNvPr id="105477"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932934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Minnesota’s gonorrhea</a:t>
            </a:r>
            <a:r>
              <a:rPr lang="en-US" baseline="0" dirty="0" smtClean="0"/>
              <a:t> rate in 2016 was 93 per 100,000</a:t>
            </a:r>
          </a:p>
          <a:p>
            <a:pPr marL="171450" indent="-171450">
              <a:buFont typeface="Arial" panose="020B0604020202020204" pitchFamily="34" charset="0"/>
              <a:buChar char="•"/>
            </a:pPr>
            <a:r>
              <a:rPr lang="en-US" baseline="0" dirty="0" smtClean="0"/>
              <a:t>This was lower than the national rate of 144.4 per 100,000</a:t>
            </a:r>
            <a:endParaRPr lang="en-US" dirty="0" smtClean="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8</a:t>
            </a:fld>
            <a:endParaRPr lang="en-US"/>
          </a:p>
        </p:txBody>
      </p:sp>
    </p:spTree>
    <p:extLst>
      <p:ext uri="{BB962C8B-B14F-4D97-AF65-F5344CB8AC3E}">
        <p14:creationId xmlns:p14="http://schemas.microsoft.com/office/powerpoint/2010/main" val="2720826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The average age of MSM with early syphilis 35</a:t>
            </a:r>
            <a:r>
              <a:rPr lang="en-US" baseline="0" dirty="0" smtClean="0"/>
              <a:t> years of age.</a:t>
            </a:r>
          </a:p>
          <a:p>
            <a:pPr marL="174708" indent="-174708">
              <a:buFont typeface="Arial" panose="020B0604020202020204" pitchFamily="34" charset="0"/>
              <a:buChar char="•"/>
            </a:pPr>
            <a:r>
              <a:rPr lang="en-US" baseline="0" dirty="0" smtClean="0"/>
              <a:t>Ages ranged from 15 – 65 years of age</a:t>
            </a:r>
          </a:p>
          <a:p>
            <a:pPr marL="174708" indent="-174708">
              <a:buFont typeface="Arial" panose="020B0604020202020204" pitchFamily="34" charset="0"/>
              <a:buChar char="•"/>
            </a:pPr>
            <a:r>
              <a:rPr lang="en-US" baseline="0" dirty="0" smtClean="0"/>
              <a:t>The 25-29 year old age group had the highest number of cases at 89.</a:t>
            </a:r>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2E54B842-5667-4C31-BF87-D49B7636FE1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0238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Thirty-three percent of all early syphilis cases were co-infected with HIV.</a:t>
            </a:r>
          </a:p>
          <a:p>
            <a:pPr marL="174708" indent="-174708">
              <a:buFont typeface="Arial" panose="020B0604020202020204" pitchFamily="34" charset="0"/>
              <a:buChar char="•"/>
            </a:pPr>
            <a:r>
              <a:rPr lang="en-US" smtClean="0"/>
              <a:t>Forty-six </a:t>
            </a:r>
            <a:r>
              <a:rPr lang="en-US" dirty="0" smtClean="0"/>
              <a:t>percent of all MSM early syphilis cases were</a:t>
            </a:r>
            <a:r>
              <a:rPr lang="en-US" baseline="0" dirty="0" smtClean="0"/>
              <a:t> co-infected with HIV.</a:t>
            </a:r>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2E54B842-5667-4C31-BF87-D49B7636FE1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7759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solidFill>
                  <a:prstClr val="black"/>
                </a:solidFill>
              </a:rPr>
              <a:t>Minnesota Department of Health</a:t>
            </a:r>
          </a:p>
        </p:txBody>
      </p:sp>
      <p:sp>
        <p:nvSpPr>
          <p:cNvPr id="106499"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CB6A7E7-2FB5-4AAB-816A-487A46B7A4F8}" type="slidenum">
              <a:rPr lang="en-US" altLang="en-US" smtClean="0">
                <a:solidFill>
                  <a:prstClr val="black"/>
                </a:solidFill>
              </a:rPr>
              <a:pPr eaLnBrk="1" hangingPunct="1">
                <a:spcBef>
                  <a:spcPct val="0"/>
                </a:spcBef>
              </a:pPr>
              <a:t>56</a:t>
            </a:fld>
            <a:endParaRPr lang="en-US" altLang="en-US" smtClean="0">
              <a:solidFill>
                <a:prstClr val="black"/>
              </a:solidFill>
            </a:endParaRPr>
          </a:p>
        </p:txBody>
      </p:sp>
      <p:sp>
        <p:nvSpPr>
          <p:cNvPr id="106500" name="Rectangle 2"/>
          <p:cNvSpPr>
            <a:spLocks noGrp="1" noRot="1" noChangeAspect="1" noChangeArrowheads="1" noTextEdit="1"/>
          </p:cNvSpPr>
          <p:nvPr>
            <p:ph type="sldImg"/>
          </p:nvPr>
        </p:nvSpPr>
        <p:spPr>
          <a:xfrm>
            <a:off x="685800" y="1143000"/>
            <a:ext cx="5486400" cy="3086100"/>
          </a:xfrm>
          <a:ln/>
        </p:spPr>
      </p:sp>
      <p:sp>
        <p:nvSpPr>
          <p:cNvPr id="106501"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2288262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1923"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57</a:t>
            </a:fld>
            <a:endParaRPr lang="en-US" altLang="en-US" smtClean="0"/>
          </a:p>
        </p:txBody>
      </p:sp>
      <p:sp>
        <p:nvSpPr>
          <p:cNvPr id="81924" name="Rectangle 2"/>
          <p:cNvSpPr>
            <a:spLocks noGrp="1" noRot="1" noChangeAspect="1" noChangeArrowheads="1" noTextEdit="1"/>
          </p:cNvSpPr>
          <p:nvPr>
            <p:ph type="sldImg"/>
          </p:nvPr>
        </p:nvSpPr>
        <p:spPr>
          <a:xfrm>
            <a:off x="685800" y="1143000"/>
            <a:ext cx="5486400" cy="3086100"/>
          </a:xfrm>
          <a:ln/>
        </p:spPr>
      </p:sp>
      <p:sp>
        <p:nvSpPr>
          <p:cNvPr id="81925"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2697261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E04DE7C-65D2-4C1F-BFF6-2FC5449BA8E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7508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4795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47950" rtl="0" eaLnBrk="1" fontAlgn="auto" latinLnBrk="0" hangingPunct="1">
              <a:lnSpc>
                <a:spcPct val="100000"/>
              </a:lnSpc>
              <a:spcBef>
                <a:spcPct val="0"/>
              </a:spcBef>
              <a:spcAft>
                <a:spcPts val="0"/>
              </a:spcAft>
              <a:buClrTx/>
              <a:buSzTx/>
              <a:buFontTx/>
              <a:buNone/>
              <a:tabLst/>
              <a:defRPr/>
            </a:pPr>
            <a:fld id="{3E614C71-C0FE-403C-A641-085ECCEBCFE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47950" rtl="0" eaLnBrk="1" fontAlgn="auto" latinLnBrk="0" hangingPunct="1">
                <a:lnSpc>
                  <a:spcPct val="100000"/>
                </a:lnSpc>
                <a:spcBef>
                  <a:spcPct val="0"/>
                </a:spcBef>
                <a:spcAft>
                  <a:spcPts val="0"/>
                </a:spcAft>
                <a:buClrTx/>
                <a:buSzTx/>
                <a:buFontTx/>
                <a:buNone/>
                <a:tabLst/>
                <a:defRPr/>
              </a:pPr>
              <a:t>59</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err="1" smtClean="0"/>
              <a:t>Fourty</a:t>
            </a:r>
            <a:r>
              <a:rPr lang="en-US" altLang="en-US" dirty="0" smtClean="0"/>
              <a:t>-seven</a:t>
            </a:r>
            <a:r>
              <a:rPr lang="en-US" altLang="en-US" baseline="0" dirty="0" smtClean="0"/>
              <a:t> percent of female early syphilis cases were residents of Greater Minnesota</a:t>
            </a:r>
          </a:p>
          <a:p>
            <a:pPr marL="174708" indent="-174708">
              <a:buFont typeface="Arial" panose="020B0604020202020204" pitchFamily="34" charset="0"/>
              <a:buChar char="•"/>
            </a:pPr>
            <a:r>
              <a:rPr lang="en-US" altLang="en-US" baseline="0" dirty="0" smtClean="0"/>
              <a:t>Twenty-six percent of female early syphilis cases were residents of the Suburbs of the seven-county metro area</a:t>
            </a:r>
          </a:p>
          <a:p>
            <a:pPr marL="174708" indent="-174708">
              <a:buFont typeface="Arial" panose="020B0604020202020204" pitchFamily="34" charset="0"/>
              <a:buChar char="•"/>
            </a:pPr>
            <a:r>
              <a:rPr lang="en-US" altLang="en-US" baseline="0" dirty="0" smtClean="0"/>
              <a:t>Nineteen percent were City of Minneapolis residents, and 8% were St. Paul residents.</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3674140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4795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47950" rtl="0" eaLnBrk="1" fontAlgn="auto" latinLnBrk="0" hangingPunct="1">
              <a:lnSpc>
                <a:spcPct val="100000"/>
              </a:lnSpc>
              <a:spcBef>
                <a:spcPct val="0"/>
              </a:spcBef>
              <a:spcAft>
                <a:spcPts val="0"/>
              </a:spcAft>
              <a:buClrTx/>
              <a:buSzTx/>
              <a:buFontTx/>
              <a:buNone/>
              <a:tabLst/>
              <a:defRPr/>
            </a:pPr>
            <a:fld id="{01FE59CE-AEAE-4FF7-89B3-21CB0B16B35F}"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47950" rtl="0" eaLnBrk="1" fontAlgn="auto" latinLnBrk="0" hangingPunct="1">
                <a:lnSpc>
                  <a:spcPct val="100000"/>
                </a:lnSpc>
                <a:spcBef>
                  <a:spcPct val="0"/>
                </a:spcBef>
                <a:spcAft>
                  <a:spcPts val="0"/>
                </a:spcAft>
                <a:buClrTx/>
                <a:buSzTx/>
                <a:buFontTx/>
                <a:buNone/>
                <a:tabLst/>
                <a:defRPr/>
              </a:pPr>
              <a:t>60</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smtClean="0"/>
              <a:t>There</a:t>
            </a:r>
            <a:r>
              <a:rPr lang="en-US" altLang="en-US" baseline="0" dirty="0" smtClean="0"/>
              <a:t> are large disparities in women with syphilis. Thirty-five percent of all early syphilis cases in females are found in the American Indian population and 23% in the Black, </a:t>
            </a:r>
            <a:r>
              <a:rPr lang="en-US" altLang="en-US" baseline="0" smtClean="0"/>
              <a:t>African American population</a:t>
            </a:r>
            <a:r>
              <a:rPr lang="en-US" altLang="en-US" baseline="0" dirty="0" smtClean="0"/>
              <a:t>.</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5893033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107523"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CF91D02-3458-4410-92E0-A0C67F3763B0}" type="slidenum">
              <a:rPr lang="en-US" altLang="en-US" smtClean="0"/>
              <a:pPr eaLnBrk="1" hangingPunct="1">
                <a:spcBef>
                  <a:spcPct val="0"/>
                </a:spcBef>
              </a:pPr>
              <a:t>61</a:t>
            </a:fld>
            <a:endParaRPr lang="en-US" altLang="en-US" smtClean="0"/>
          </a:p>
        </p:txBody>
      </p:sp>
      <p:sp>
        <p:nvSpPr>
          <p:cNvPr id="107524" name="Rectangle 2"/>
          <p:cNvSpPr>
            <a:spLocks noGrp="1" noRot="1" noChangeAspect="1" noChangeArrowheads="1" noTextEdit="1"/>
          </p:cNvSpPr>
          <p:nvPr>
            <p:ph type="sldImg"/>
          </p:nvPr>
        </p:nvSpPr>
        <p:spPr>
          <a:xfrm>
            <a:off x="685800" y="1143000"/>
            <a:ext cx="5486400" cy="3086100"/>
          </a:xfrm>
          <a:ln/>
        </p:spPr>
      </p:sp>
      <p:sp>
        <p:nvSpPr>
          <p:cNvPr id="107525"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741298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109571"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B6C7388-2661-49B6-BB16-C2F3DB5BFC7B}" type="slidenum">
              <a:rPr lang="en-US" altLang="en-US" smtClean="0"/>
              <a:pPr eaLnBrk="1" hangingPunct="1">
                <a:spcBef>
                  <a:spcPct val="0"/>
                </a:spcBef>
              </a:pPr>
              <a:t>62</a:t>
            </a:fld>
            <a:endParaRPr lang="en-US" altLang="en-US" smtClean="0"/>
          </a:p>
        </p:txBody>
      </p:sp>
      <p:sp>
        <p:nvSpPr>
          <p:cNvPr id="109572" name="Rectangle 2"/>
          <p:cNvSpPr>
            <a:spLocks noGrp="1" noRot="1" noChangeAspect="1" noChangeArrowheads="1" noTextEdit="1"/>
          </p:cNvSpPr>
          <p:nvPr>
            <p:ph type="sldImg"/>
          </p:nvPr>
        </p:nvSpPr>
        <p:spPr>
          <a:xfrm>
            <a:off x="685800" y="1143000"/>
            <a:ext cx="5486400" cy="3086100"/>
          </a:xfrm>
          <a:ln/>
        </p:spPr>
      </p:sp>
      <p:sp>
        <p:nvSpPr>
          <p:cNvPr id="109573"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290900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Minnesota’s primary and secondary syphilis</a:t>
            </a:r>
            <a:r>
              <a:rPr lang="en-US" baseline="0" dirty="0" smtClean="0"/>
              <a:t> rate in 2016 was 5.6 per 100,000</a:t>
            </a:r>
          </a:p>
          <a:p>
            <a:pPr marL="171450" indent="-171450">
              <a:buFont typeface="Arial" panose="020B0604020202020204" pitchFamily="34" charset="0"/>
              <a:buChar char="•"/>
            </a:pPr>
            <a:r>
              <a:rPr lang="en-US" baseline="0" dirty="0" smtClean="0"/>
              <a:t>This was lower than the national rate of 8.7 per 100,000</a:t>
            </a:r>
            <a:endParaRPr lang="en-US" dirty="0" smtClean="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9</a:t>
            </a:fld>
            <a:endParaRPr lang="en-US"/>
          </a:p>
        </p:txBody>
      </p:sp>
    </p:spTree>
    <p:extLst>
      <p:ext uri="{BB962C8B-B14F-4D97-AF65-F5344CB8AC3E}">
        <p14:creationId xmlns:p14="http://schemas.microsoft.com/office/powerpoint/2010/main" val="2574647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83971"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6893460-4BA9-45A4-917F-1EC9F00D8323}" type="slidenum">
              <a:rPr lang="en-US" altLang="en-US" smtClean="0"/>
              <a:pPr eaLnBrk="1" hangingPunct="1">
                <a:spcBef>
                  <a:spcPct val="0"/>
                </a:spcBef>
              </a:pPr>
              <a:t>10</a:t>
            </a:fld>
            <a:endParaRPr lang="en-US" altLang="en-US" smtClean="0"/>
          </a:p>
        </p:txBody>
      </p:sp>
      <p:sp>
        <p:nvSpPr>
          <p:cNvPr id="83972" name="Rectangle 2"/>
          <p:cNvSpPr>
            <a:spLocks noGrp="1" noRot="1" noChangeAspect="1" noChangeArrowheads="1" noTextEdit="1"/>
          </p:cNvSpPr>
          <p:nvPr>
            <p:ph type="sldImg"/>
          </p:nvPr>
        </p:nvSpPr>
        <p:spPr>
          <a:xfrm>
            <a:off x="685800" y="1143000"/>
            <a:ext cx="5486400" cy="3086100"/>
          </a:xfrm>
          <a:ln/>
        </p:spPr>
      </p:sp>
      <p:sp>
        <p:nvSpPr>
          <p:cNvPr id="83973"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012965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94795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t>Minnesota Department of Health</a:t>
            </a:r>
          </a:p>
        </p:txBody>
      </p:sp>
      <p:sp>
        <p:nvSpPr>
          <p:cNvPr id="7270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47950" rtl="0" eaLnBrk="1" fontAlgn="auto" latinLnBrk="0" hangingPunct="1">
              <a:lnSpc>
                <a:spcPct val="100000"/>
              </a:lnSpc>
              <a:spcBef>
                <a:spcPct val="0"/>
              </a:spcBef>
              <a:spcAft>
                <a:spcPts val="0"/>
              </a:spcAft>
              <a:buClrTx/>
              <a:buSzTx/>
              <a:buFontTx/>
              <a:buNone/>
              <a:tabLst/>
              <a:defRPr/>
            </a:pPr>
            <a:fld id="{594EA8ED-6AB8-4B49-AF5A-F5CC8B98F467}"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47950" rtl="0" eaLnBrk="1" fontAlgn="auto" latinLnBrk="0" hangingPunct="1">
                <a:lnSpc>
                  <a:spcPct val="100000"/>
                </a:lnSpc>
                <a:spcBef>
                  <a:spcPct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2708" name="Rectangle 2"/>
          <p:cNvSpPr>
            <a:spLocks noGrp="1" noRot="1" noChangeAspect="1" noChangeArrowheads="1" noTextEdit="1"/>
          </p:cNvSpPr>
          <p:nvPr>
            <p:ph type="sldImg"/>
          </p:nvPr>
        </p:nvSpPr>
        <p:spPr>
          <a:xfrm>
            <a:off x="717550" y="1162050"/>
            <a:ext cx="5575300" cy="3136900"/>
          </a:xfrm>
          <a:ln/>
        </p:spPr>
      </p:sp>
      <p:sp>
        <p:nvSpPr>
          <p:cNvPr id="7270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smtClean="0"/>
              <a:t>The rate</a:t>
            </a:r>
            <a:r>
              <a:rPr lang="en-US" altLang="en-US" baseline="0" dirty="0" smtClean="0"/>
              <a:t> of chlamydia in MN reached an all time high at 444 per 100,000. This is a rate increase of 4% from 2016.</a:t>
            </a:r>
          </a:p>
          <a:p>
            <a:pPr marL="174708" indent="-174708">
              <a:buFont typeface="Arial" panose="020B0604020202020204" pitchFamily="34" charset="0"/>
              <a:buChar char="•"/>
            </a:pPr>
            <a:r>
              <a:rPr lang="en-US" altLang="en-US" baseline="0" dirty="0" smtClean="0"/>
              <a:t>The rate of gonorrhea in MN increased 28% to 123 per 100,000 compared to 96 per 100,000 in 2016.</a:t>
            </a:r>
          </a:p>
          <a:p>
            <a:pPr marL="174708" indent="-174708">
              <a:buFont typeface="Arial" panose="020B0604020202020204" pitchFamily="34" charset="0"/>
              <a:buChar char="•"/>
            </a:pPr>
            <a:r>
              <a:rPr lang="en-US" altLang="en-US" baseline="0" dirty="0" smtClean="0"/>
              <a:t>The rate of primary and secondary syphilis is at 5.5 per 100,000. This is an decrease of 5% from 2016.</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04479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Minnesota Department of Health</a:t>
            </a:r>
          </a:p>
        </p:txBody>
      </p:sp>
      <p:sp>
        <p:nvSpPr>
          <p:cNvPr id="73731"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012A691-C66A-40AC-B682-5932D851D357}" type="slidenum">
              <a:rPr lang="en-US" altLang="en-US" smtClean="0"/>
              <a:pPr eaLnBrk="1" hangingPunct="1">
                <a:spcBef>
                  <a:spcPct val="0"/>
                </a:spcBef>
              </a:pPr>
              <a:t>12</a:t>
            </a:fld>
            <a:endParaRPr lang="en-US" altLang="en-US" smtClean="0"/>
          </a:p>
        </p:txBody>
      </p:sp>
      <p:sp>
        <p:nvSpPr>
          <p:cNvPr id="73732" name="Rectangle 2"/>
          <p:cNvSpPr>
            <a:spLocks noGrp="1" noRot="1" noChangeAspect="1" noChangeArrowheads="1" noTextEdit="1"/>
          </p:cNvSpPr>
          <p:nvPr>
            <p:ph type="sldImg"/>
          </p:nvPr>
        </p:nvSpPr>
        <p:spPr>
          <a:xfrm>
            <a:off x="685800" y="1143000"/>
            <a:ext cx="5486400" cy="3086100"/>
          </a:xfrm>
          <a:ln/>
        </p:spPr>
      </p:sp>
      <p:sp>
        <p:nvSpPr>
          <p:cNvPr id="73733"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1706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smtClean="0"/>
              <a:t>Click to enter the slideshow title</a:t>
            </a:r>
            <a:endParaRPr lang="en-US" dirty="0"/>
          </a:p>
        </p:txBody>
      </p:sp>
      <p:sp>
        <p:nvSpPr>
          <p:cNvPr id="3" name="Rectangle 2"/>
          <p:cNvSpPr/>
          <p:nvPr/>
        </p:nvSpPr>
        <p:spPr>
          <a:xfrm>
            <a:off x="0" y="5387788"/>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a:xfrm>
            <a:off x="2802468" y="5644884"/>
            <a:ext cx="6587067" cy="903062"/>
          </a:xfrm>
        </p:spPr>
        <p:txBody>
          <a:bodyPr>
            <a:normAutofit/>
          </a:bodyPr>
          <a:lstStyle>
            <a:lvl1pPr marL="0" indent="0" algn="ctr">
              <a:spcBef>
                <a:spcPts val="0"/>
              </a:spcBef>
              <a:spcAft>
                <a:spcPts val="750"/>
              </a:spcAft>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sp>
        <p:nvSpPr>
          <p:cNvPr id="18" name="Date Placeholder 17"/>
          <p:cNvSpPr>
            <a:spLocks noGrp="1"/>
          </p:cNvSpPr>
          <p:nvPr>
            <p:ph type="dt" sz="half" idx="15"/>
          </p:nvPr>
        </p:nvSpPr>
        <p:spPr/>
        <p:txBody>
          <a:bodyPr/>
          <a:lstStyle/>
          <a:p>
            <a:r>
              <a:rPr lang="en-US" smtClean="0"/>
              <a:t>  </a:t>
            </a:r>
            <a:endParaRPr lang="en-US" dirty="0"/>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6384397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Overlay, Gray Title">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  </a:t>
            </a:r>
            <a:endParaRPr lang="en-US" dirty="0"/>
          </a:p>
        </p:txBody>
      </p:sp>
      <p:sp>
        <p:nvSpPr>
          <p:cNvPr id="13"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287190815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smtClean="0"/>
              <a:t>  </a:t>
            </a:r>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18553709"/>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r>
              <a:rPr lang="en-US" smtClean="0"/>
              <a:t>  </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8099888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r>
              <a:rPr lang="en-US" smtClean="0"/>
              <a:t>  </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32195942"/>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r>
              <a:rPr lang="en-US" smtClean="0"/>
              <a:t>  </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574932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r>
              <a:rPr lang="en-US" smtClean="0"/>
              <a:t>  </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15334080"/>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r>
              <a:rPr lang="en-US" smtClean="0"/>
              <a:t>  </a:t>
            </a:r>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88936989"/>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r>
              <a:rPr lang="en-US" smtClean="0"/>
              <a:t>  </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49111956"/>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r>
              <a:rPr lang="en-US" smtClean="0"/>
              <a:t>  </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89942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r>
              <a:rPr lang="en-US" smtClean="0"/>
              <a:t>  </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9718887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r>
              <a:rPr lang="en-US" smtClean="0"/>
              <a:t>  </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8348681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514350" indent="-171450">
              <a:lnSpc>
                <a:spcPct val="100000"/>
              </a:lnSpc>
              <a:spcBef>
                <a:spcPts val="0"/>
              </a:spcBef>
              <a:buClr>
                <a:schemeClr val="accent2"/>
              </a:buClr>
              <a:defRPr>
                <a:solidFill>
                  <a:schemeClr val="bg1"/>
                </a:solidFill>
              </a:defRPr>
            </a:lvl1pPr>
            <a:lvl2pPr marL="857250" indent="-171450">
              <a:lnSpc>
                <a:spcPct val="100000"/>
              </a:lnSpc>
              <a:buClr>
                <a:schemeClr val="accent2"/>
              </a:buClr>
              <a:defRPr>
                <a:solidFill>
                  <a:schemeClr val="bg1"/>
                </a:solidFill>
              </a:defRPr>
            </a:lvl2pPr>
            <a:lvl3pPr marL="1200150" indent="-171450">
              <a:lnSpc>
                <a:spcPct val="100000"/>
              </a:lnSpc>
              <a:buClr>
                <a:schemeClr val="accent2"/>
              </a:buClr>
              <a:defRPr>
                <a:solidFill>
                  <a:schemeClr val="bg1"/>
                </a:solidFill>
              </a:defRPr>
            </a:lvl3pPr>
            <a:lvl4pPr marL="1543050" indent="-171450">
              <a:lnSpc>
                <a:spcPct val="100000"/>
              </a:lnSpc>
              <a:buClr>
                <a:schemeClr val="accent2"/>
              </a:buClr>
              <a:defRPr>
                <a:solidFill>
                  <a:schemeClr val="bg1"/>
                </a:solidFill>
              </a:defRPr>
            </a:lvl4pPr>
            <a:lvl5pPr marL="1885950" indent="-17145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  </a:t>
            </a:r>
            <a:endParaRPr lang="en-US" dirty="0"/>
          </a:p>
        </p:txBody>
      </p:sp>
      <p:sp>
        <p:nvSpPr>
          <p:cNvPr id="12"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4046485404"/>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r>
              <a:rPr lang="en-US" smtClean="0"/>
              <a:t>  </a:t>
            </a:r>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4148465088"/>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smtClean="0"/>
              <a:t>Click to enter the slideshow title</a:t>
            </a:r>
            <a:endParaRPr lang="en-US" dirty="0"/>
          </a:p>
        </p:txBody>
      </p:sp>
      <p:sp>
        <p:nvSpPr>
          <p:cNvPr id="3" name="Rectangle 2"/>
          <p:cNvSpPr/>
          <p:nvPr/>
        </p:nvSpPr>
        <p:spPr>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12" name="Text Placeholder 10"/>
          <p:cNvSpPr>
            <a:spLocks noGrp="1"/>
          </p:cNvSpPr>
          <p:nvPr>
            <p:ph type="body" sz="quarter" idx="14" hasCustomPrompt="1"/>
          </p:nvPr>
        </p:nvSpPr>
        <p:spPr>
          <a:xfrm>
            <a:off x="2802468" y="5644884"/>
            <a:ext cx="6587067" cy="903062"/>
          </a:xfrm>
        </p:spPr>
        <p:txBody>
          <a:bodyPr>
            <a:normAutofit/>
          </a:bodyPr>
          <a:lstStyle>
            <a:lvl1pPr marL="0" indent="0" algn="ctr">
              <a:spcBef>
                <a:spcPts val="0"/>
              </a:spcBef>
              <a:spcAft>
                <a:spcPts val="750"/>
              </a:spcAft>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sp>
        <p:nvSpPr>
          <p:cNvPr id="18" name="Date Placeholder 17"/>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000000"/>
                </a:solidFill>
                <a:effectLst/>
                <a:uLnTx/>
                <a:uFillTx/>
                <a:latin typeface="Calibri"/>
                <a:ea typeface="+mn-ea"/>
                <a:cs typeface="+mn-cs"/>
              </a:rPr>
              <a:t>      </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000000"/>
                </a:solidFill>
                <a:effectLst/>
                <a:uLnTx/>
                <a:uFillTx/>
                <a:latin typeface="Calibri"/>
                <a:ea typeface="+mn-ea"/>
                <a:cs typeface="+mn-cs"/>
              </a:rPr>
              <a:t>Optional Tagline Goes Here </a:t>
            </a:r>
            <a:r>
              <a:rPr kumimoji="0" lang="en-US" sz="900" b="0" i="0" u="none" strike="noStrike" kern="1200" cap="none" spc="0" normalizeH="0" baseline="0" noProof="0" smtClean="0">
                <a:ln>
                  <a:noFill/>
                </a:ln>
                <a:solidFill>
                  <a:srgbClr val="003865"/>
                </a:solidFill>
                <a:effectLst/>
                <a:uLnTx/>
                <a:uFillTx/>
                <a:latin typeface="Calibri"/>
                <a:ea typeface="+mn-ea"/>
                <a:cs typeface="+mn-cs"/>
              </a:rPr>
              <a:t>|</a:t>
            </a:r>
            <a:r>
              <a:rPr kumimoji="0" lang="en-US" sz="900" b="0" i="0" u="none" strike="noStrike" kern="1200" cap="none" spc="0" normalizeH="0" baseline="0" noProof="0" smtClean="0">
                <a:ln>
                  <a:noFill/>
                </a:ln>
                <a:solidFill>
                  <a:srgbClr val="000000"/>
                </a:solidFill>
                <a:effectLst/>
                <a:uLnTx/>
                <a:uFillTx/>
                <a:latin typeface="Calibri"/>
                <a:ea typeface="+mn-ea"/>
                <a:cs typeface="+mn-cs"/>
              </a:rPr>
              <a:t> mn.gov/websiteurl</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 name="Slide Number Placeholder 18"/>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MN.IT Services Logo" descr="Minnesota Department of Heal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2378" y="1776213"/>
            <a:ext cx="5447247" cy="778956"/>
          </a:xfrm>
          <a:prstGeom prst="rect">
            <a:avLst/>
          </a:prstGeom>
        </p:spPr>
      </p:pic>
    </p:spTree>
    <p:extLst>
      <p:ext uri="{BB962C8B-B14F-4D97-AF65-F5344CB8AC3E}">
        <p14:creationId xmlns:p14="http://schemas.microsoft.com/office/powerpoint/2010/main" val="528244579"/>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838200" y="152400"/>
            <a:ext cx="10515600" cy="914400"/>
          </a:xfrm>
        </p:spPr>
        <p:txBody>
          <a:bodyPr>
            <a:normAutofit/>
          </a:bodyPr>
          <a:lstStyle>
            <a:lvl1pPr algn="ctr">
              <a:defRPr sz="33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54672284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1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6"/>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6"/>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000000"/>
                </a:solidFill>
                <a:effectLst/>
                <a:uLnTx/>
                <a:uFillTx/>
                <a:latin typeface="Calibri"/>
                <a:ea typeface="+mn-ea"/>
                <a:cs typeface="+mn-cs"/>
              </a:rPr>
              <a:t>      </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000000"/>
                </a:solidFill>
                <a:effectLst/>
                <a:uLnTx/>
                <a:uFillTx/>
                <a:latin typeface="Calibri"/>
                <a:ea typeface="+mn-ea"/>
                <a:cs typeface="+mn-cs"/>
              </a:rPr>
              <a:t>Optional Tagline Goes Here </a:t>
            </a:r>
            <a:r>
              <a:rPr kumimoji="0" lang="en-US" sz="900" b="0" i="0" u="none" strike="noStrike" kern="1200" cap="none" spc="0" normalizeH="0" baseline="0" noProof="0" smtClean="0">
                <a:ln>
                  <a:noFill/>
                </a:ln>
                <a:solidFill>
                  <a:srgbClr val="003865"/>
                </a:solidFill>
                <a:effectLst/>
                <a:uLnTx/>
                <a:uFillTx/>
                <a:latin typeface="Calibri"/>
                <a:ea typeface="+mn-ea"/>
                <a:cs typeface="+mn-cs"/>
              </a:rPr>
              <a:t>|</a:t>
            </a:r>
            <a:r>
              <a:rPr kumimoji="0" lang="en-US" sz="900" b="0" i="0" u="none" strike="noStrike" kern="1200" cap="none" spc="0" normalizeH="0" baseline="0" noProof="0" smtClean="0">
                <a:ln>
                  <a:noFill/>
                </a:ln>
                <a:solidFill>
                  <a:srgbClr val="000000"/>
                </a:solidFill>
                <a:effectLst/>
                <a:uLnTx/>
                <a:uFillTx/>
                <a:latin typeface="Calibri"/>
                <a:ea typeface="+mn-ea"/>
                <a:cs typeface="+mn-cs"/>
              </a:rPr>
              <a:t> mn.gov/websiteurl</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Rectangle 9"/>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8BE21"/>
              </a:solidFill>
              <a:effectLst/>
              <a:uLnTx/>
              <a:uFillTx/>
              <a:latin typeface="Calibri"/>
              <a:ea typeface="+mn-ea"/>
              <a:cs typeface="+mn-cs"/>
            </a:endParaRPr>
          </a:p>
        </p:txBody>
      </p:sp>
    </p:spTree>
    <p:extLst>
      <p:ext uri="{BB962C8B-B14F-4D97-AF65-F5344CB8AC3E}">
        <p14:creationId xmlns:p14="http://schemas.microsoft.com/office/powerpoint/2010/main" val="134057368"/>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1"/>
          </a:solidFill>
        </p:spPr>
        <p:txBody>
          <a:bodyPr anchor="ctr">
            <a:normAutofit/>
          </a:bodyPr>
          <a:lstStyle>
            <a:lvl1pPr algn="ctr">
              <a:defRPr sz="2700">
                <a:solidFill>
                  <a:schemeClr val="bg1"/>
                </a:solidFill>
              </a:defRPr>
            </a:lvl1pPr>
          </a:lstStyle>
          <a:p>
            <a:r>
              <a:rPr lang="en-US" dirty="0" smtClean="0"/>
              <a:t>Click to edit section title</a:t>
            </a:r>
            <a:endParaRPr lang="en-US" dirty="0"/>
          </a:p>
        </p:txBody>
      </p:sp>
      <p:sp>
        <p:nvSpPr>
          <p:cNvPr id="3" name="Rectangle 2"/>
          <p:cNvSpPr/>
          <p:nvPr/>
        </p:nvSpPr>
        <p:spPr>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12" name="Text Placeholder 10"/>
          <p:cNvSpPr>
            <a:spLocks noGrp="1"/>
          </p:cNvSpPr>
          <p:nvPr>
            <p:ph type="body" sz="quarter" idx="14" hasCustomPrompt="1"/>
          </p:nvPr>
        </p:nvSpPr>
        <p:spPr>
          <a:xfrm>
            <a:off x="2802468" y="5644884"/>
            <a:ext cx="6587067" cy="440970"/>
          </a:xfrm>
        </p:spPr>
        <p:txBody>
          <a:bodyPr>
            <a:normAutofit/>
          </a:bodyPr>
          <a:lstStyle>
            <a:lvl1pPr marL="0" indent="0" algn="ctr">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000000"/>
                </a:solidFill>
                <a:effectLst/>
                <a:uLnTx/>
                <a:uFillTx/>
                <a:latin typeface="Calibri"/>
                <a:ea typeface="+mn-ea"/>
                <a:cs typeface="+mn-cs"/>
              </a:rPr>
              <a:t>      </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000000"/>
                </a:solidFill>
                <a:effectLst/>
                <a:uLnTx/>
                <a:uFillTx/>
                <a:latin typeface="Calibri"/>
                <a:ea typeface="+mn-ea"/>
                <a:cs typeface="+mn-cs"/>
              </a:rPr>
              <a:t>Optional Tagline Goes Here </a:t>
            </a:r>
            <a:r>
              <a:rPr kumimoji="0" lang="en-US" sz="900" b="0" i="0" u="none" strike="noStrike" kern="1200" cap="none" spc="0" normalizeH="0" baseline="0" noProof="0" smtClean="0">
                <a:ln>
                  <a:noFill/>
                </a:ln>
                <a:solidFill>
                  <a:srgbClr val="003865"/>
                </a:solidFill>
                <a:effectLst/>
                <a:uLnTx/>
                <a:uFillTx/>
                <a:latin typeface="Calibri"/>
                <a:ea typeface="+mn-ea"/>
                <a:cs typeface="+mn-cs"/>
              </a:rPr>
              <a:t>|</a:t>
            </a:r>
            <a:r>
              <a:rPr kumimoji="0" lang="en-US" sz="900" b="0" i="0" u="none" strike="noStrike" kern="1200" cap="none" spc="0" normalizeH="0" baseline="0" noProof="0" smtClean="0">
                <a:ln>
                  <a:noFill/>
                </a:ln>
                <a:solidFill>
                  <a:srgbClr val="000000"/>
                </a:solidFill>
                <a:effectLst/>
                <a:uLnTx/>
                <a:uFillTx/>
                <a:latin typeface="Calibri"/>
                <a:ea typeface="+mn-ea"/>
                <a:cs typeface="+mn-cs"/>
              </a:rPr>
              <a:t> mn.gov/websiteurl</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 name="Slide Number Placeholder 18"/>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4" name="MN.IT Services Logo" descr="Minnesota Department of Heal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42" y="318903"/>
            <a:ext cx="2968836" cy="424119"/>
          </a:xfrm>
          <a:prstGeom prst="rect">
            <a:avLst/>
          </a:prstGeom>
        </p:spPr>
      </p:pic>
    </p:spTree>
    <p:extLst>
      <p:ext uri="{BB962C8B-B14F-4D97-AF65-F5344CB8AC3E}">
        <p14:creationId xmlns:p14="http://schemas.microsoft.com/office/powerpoint/2010/main" val="194652020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r>
              <a:rPr lang="en-US" smtClean="0"/>
              <a:t>      </a:t>
            </a:r>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503646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6"/>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1" y="6356352"/>
            <a:ext cx="1358591" cy="365125"/>
          </a:xfrm>
        </p:spPr>
        <p:txBody>
          <a:bodyPr/>
          <a:lstStyle/>
          <a:p>
            <a:r>
              <a:rPr lang="en-US" smtClean="0"/>
              <a:t>  </a:t>
            </a:r>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3" y="6356352"/>
            <a:ext cx="1462668" cy="365125"/>
          </a:xfrm>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34985917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6"/>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1" y="6356352"/>
            <a:ext cx="1358591" cy="365125"/>
          </a:xfrm>
        </p:spPr>
        <p:txBody>
          <a:bodyPr/>
          <a:lstStyle>
            <a:lvl1pPr>
              <a:defRPr>
                <a:solidFill>
                  <a:schemeClr val="bg1"/>
                </a:solidFill>
              </a:defRPr>
            </a:lvl1pPr>
          </a:lstStyle>
          <a:p>
            <a:r>
              <a:rPr lang="en-US" smtClean="0"/>
              <a:t>  </a:t>
            </a:r>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3" y="635635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38237256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6"/>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1" y="6356352"/>
            <a:ext cx="1358591" cy="365125"/>
          </a:xfrm>
        </p:spPr>
        <p:txBody>
          <a:bodyPr/>
          <a:lstStyle>
            <a:lvl1pPr>
              <a:defRPr>
                <a:solidFill>
                  <a:schemeClr val="bg1"/>
                </a:solidFill>
              </a:defRPr>
            </a:lvl1pPr>
          </a:lstStyle>
          <a:p>
            <a:r>
              <a:rPr lang="en-US" smtClean="0"/>
              <a:t>  </a:t>
            </a:r>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3" y="635635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38862397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6"/>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1" y="6356352"/>
            <a:ext cx="1358591" cy="365125"/>
          </a:xfrm>
          <a:prstGeom prst="rect">
            <a:avLst/>
          </a:prstGeom>
        </p:spPr>
        <p:txBody>
          <a:bodyPr vert="horz" lIns="91440" tIns="45720" rIns="91440" bIns="45720" rtlCol="0" anchor="ctr"/>
          <a:lstStyle>
            <a:lvl1pPr algn="l">
              <a:defRPr sz="900">
                <a:solidFill>
                  <a:schemeClr val="tx2"/>
                </a:solidFill>
              </a:defRPr>
            </a:lvl1pPr>
          </a:lstStyle>
          <a:p>
            <a:r>
              <a:rPr lang="en-US" smtClean="0"/>
              <a:t>  </a:t>
            </a:r>
            <a:endParaRPr lang="en-US" dirty="0"/>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3" y="6356352"/>
            <a:ext cx="1462668" cy="365125"/>
          </a:xfrm>
          <a:prstGeom prst="rect">
            <a:avLst/>
          </a:prstGeom>
        </p:spPr>
        <p:txBody>
          <a:bodyPr vert="horz" lIns="91440" tIns="45720" rIns="91440" bIns="45720" rtlCol="0" anchor="ctr"/>
          <a:lstStyle>
            <a:lvl1pPr algn="r">
              <a:defRPr sz="900">
                <a:solidFill>
                  <a:schemeClr val="tx2"/>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34142015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1" y="1366346"/>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5" y="1364826"/>
            <a:ext cx="4538435"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1" y="6356352"/>
            <a:ext cx="1358591" cy="365125"/>
          </a:xfrm>
        </p:spPr>
        <p:txBody>
          <a:bodyPr/>
          <a:lstStyle>
            <a:lvl1pPr>
              <a:defRPr>
                <a:solidFill>
                  <a:schemeClr val="bg1"/>
                </a:solidFill>
              </a:defRPr>
            </a:lvl1pPr>
          </a:lstStyle>
          <a:p>
            <a:r>
              <a:rPr lang="en-US" smtClean="0"/>
              <a:t>  </a:t>
            </a:r>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3" y="635635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35222559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1" y="1366346"/>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5" y="1364826"/>
            <a:ext cx="4538435"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1" y="6356352"/>
            <a:ext cx="1358591" cy="365125"/>
          </a:xfrm>
        </p:spPr>
        <p:txBody>
          <a:bodyPr/>
          <a:lstStyle>
            <a:lvl1pPr>
              <a:defRPr>
                <a:solidFill>
                  <a:schemeClr val="bg1"/>
                </a:solidFill>
              </a:defRPr>
            </a:lvl1pPr>
          </a:lstStyle>
          <a:p>
            <a:r>
              <a:rPr lang="en-US" smtClean="0"/>
              <a:t>  </a:t>
            </a:r>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3" y="635635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11765965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1" y="1366346"/>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5" y="1364826"/>
            <a:ext cx="4538435"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1" y="6356352"/>
            <a:ext cx="1358591" cy="365125"/>
          </a:xfrm>
          <a:prstGeom prst="rect">
            <a:avLst/>
          </a:prstGeom>
        </p:spPr>
        <p:txBody>
          <a:bodyPr vert="horz" lIns="91440" tIns="45720" rIns="91440" bIns="45720" rtlCol="0" anchor="ctr"/>
          <a:lstStyle>
            <a:lvl1pPr algn="l">
              <a:defRPr sz="900">
                <a:solidFill>
                  <a:schemeClr val="tx2"/>
                </a:solidFill>
              </a:defRPr>
            </a:lvl1pPr>
          </a:lstStyle>
          <a:p>
            <a:r>
              <a:rPr lang="en-US" smtClean="0"/>
              <a:t>  </a:t>
            </a:r>
            <a:endParaRPr lang="en-US" dirty="0"/>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3" y="6356352"/>
            <a:ext cx="1462668" cy="365125"/>
          </a:xfrm>
          <a:prstGeom prst="rect">
            <a:avLst/>
          </a:prstGeom>
        </p:spPr>
        <p:txBody>
          <a:bodyPr vert="horz" lIns="91440" tIns="45720" rIns="91440" bIns="45720" rtlCol="0" anchor="ctr"/>
          <a:lstStyle>
            <a:lvl1pPr algn="r">
              <a:defRPr sz="900">
                <a:solidFill>
                  <a:schemeClr val="tx2"/>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225092118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m Page (4 Up)">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2"/>
          <p:cNvSpPr>
            <a:spLocks noGrp="1"/>
          </p:cNvSpPr>
          <p:nvPr>
            <p:ph type="pic" sz="quarter" idx="13" hasCustomPrompt="1"/>
          </p:nvPr>
        </p:nvSpPr>
        <p:spPr>
          <a:xfrm>
            <a:off x="806332" y="1981899"/>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20" y="4345147"/>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4" y="4345147"/>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8" y="4345147"/>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2" y="4341161"/>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r>
              <a:rPr lang="en-US" smtClean="0"/>
              <a:t>  </a:t>
            </a:r>
            <a:endParaRPr lang="en-US" dirty="0"/>
          </a:p>
        </p:txBody>
      </p:sp>
      <p:sp>
        <p:nvSpPr>
          <p:cNvPr id="1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50B26D62-EBDC-4CB4-84B4-338D23F7DACE}" type="slidenum">
              <a:rPr lang="en-US" smtClean="0"/>
              <a:t>‹#›</a:t>
            </a:fld>
            <a:endParaRPr lang="en-US" dirty="0"/>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488244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smtClean="0"/>
              <a:t>Click to enter the slideshow title</a:t>
            </a:r>
            <a:endParaRPr lang="en-US" dirty="0"/>
          </a:p>
        </p:txBody>
      </p:sp>
      <p:sp>
        <p:nvSpPr>
          <p:cNvPr id="3" name="Rectangle 2"/>
          <p:cNvSpPr/>
          <p:nvPr/>
        </p:nvSpPr>
        <p:spPr>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a:xfrm>
            <a:off x="2802468" y="5644884"/>
            <a:ext cx="6587067" cy="903062"/>
          </a:xfrm>
        </p:spPr>
        <p:txBody>
          <a:bodyPr>
            <a:normAutofit/>
          </a:bodyPr>
          <a:lstStyle>
            <a:lvl1pPr marL="0" indent="0" algn="ctr">
              <a:spcBef>
                <a:spcPts val="0"/>
              </a:spcBef>
              <a:spcAft>
                <a:spcPts val="750"/>
              </a:spcAft>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sp>
        <p:nvSpPr>
          <p:cNvPr id="18" name="Date Placeholder 17"/>
          <p:cNvSpPr>
            <a:spLocks noGrp="1"/>
          </p:cNvSpPr>
          <p:nvPr>
            <p:ph type="dt" sz="half" idx="15"/>
          </p:nvPr>
        </p:nvSpPr>
        <p:spPr/>
        <p:txBody>
          <a:bodyPr/>
          <a:lstStyle/>
          <a:p>
            <a:r>
              <a:rPr lang="en-US" smtClean="0"/>
              <a:t>  </a:t>
            </a:r>
            <a:endParaRPr lang="en-US" dirty="0"/>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50B26D62-EBDC-4CB4-84B4-338D23F7DACE}" type="slidenum">
              <a:rPr lang="en-US" smtClean="0"/>
              <a:t>‹#›</a:t>
            </a:fld>
            <a:endParaRPr lang="en-US" dirty="0"/>
          </a:p>
        </p:txBody>
      </p:sp>
      <p:pic>
        <p:nvPicPr>
          <p:cNvPr id="4" name="MN.IT Services Logo" descr="Minnesota Department of Heal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2378" y="1776213"/>
            <a:ext cx="5447247" cy="778956"/>
          </a:xfrm>
          <a:prstGeom prst="rect">
            <a:avLst/>
          </a:prstGeom>
        </p:spPr>
      </p:pic>
    </p:spTree>
    <p:extLst>
      <p:ext uri="{BB962C8B-B14F-4D97-AF65-F5344CB8AC3E}">
        <p14:creationId xmlns:p14="http://schemas.microsoft.com/office/powerpoint/2010/main" val="372149140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Page (3 Up)">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2"/>
          <p:cNvSpPr>
            <a:spLocks noGrp="1"/>
          </p:cNvSpPr>
          <p:nvPr>
            <p:ph type="pic" sz="quarter" idx="13" hasCustomPrompt="1"/>
          </p:nvPr>
        </p:nvSpPr>
        <p:spPr>
          <a:xfrm>
            <a:off x="1572814" y="1964392"/>
            <a:ext cx="2332191" cy="2332190"/>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6" y="4564988"/>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6" y="4564988"/>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6" y="4564988"/>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r>
              <a:rPr lang="en-US" smtClean="0"/>
              <a:t>  </a:t>
            </a:r>
            <a:endParaRPr lang="en-US" dirty="0"/>
          </a:p>
        </p:txBody>
      </p:sp>
      <p:sp>
        <p:nvSpPr>
          <p:cNvPr id="1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50B26D62-EBDC-4CB4-84B4-338D23F7DACE}" type="slidenum">
              <a:rPr lang="en-US" smtClean="0"/>
              <a:t>‹#›</a:t>
            </a:fld>
            <a:endParaRPr lang="en-US" dirty="0"/>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4910468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am Page 4-Up White Vertical">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20" y="4345148"/>
            <a:ext cx="2542477" cy="1623853"/>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4" y="4345147"/>
            <a:ext cx="2542477"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8" y="4345147"/>
            <a:ext cx="2542477"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2" y="4341161"/>
            <a:ext cx="2542477" cy="1627838"/>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r>
              <a:rPr lang="en-US" smtClean="0"/>
              <a:t>  </a:t>
            </a:r>
            <a:endParaRPr lang="en-US" dirty="0"/>
          </a:p>
        </p:txBody>
      </p:sp>
      <p:sp>
        <p:nvSpPr>
          <p:cNvPr id="20"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50B26D62-EBDC-4CB4-84B4-338D23F7DACE}" type="slidenum">
              <a:rPr lang="en-US" smtClean="0"/>
              <a:t>‹#›</a:t>
            </a:fld>
            <a:endParaRPr lang="en-US" dirty="0"/>
          </a:p>
        </p:txBody>
      </p:sp>
      <p:sp>
        <p:nvSpPr>
          <p:cNvPr id="19" name="Rectangle 1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1808109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am Page 4-Up Gray BG Horizontal">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2"/>
          <p:cNvSpPr>
            <a:spLocks noGrp="1"/>
          </p:cNvSpPr>
          <p:nvPr>
            <p:ph type="pic" sz="quarter" idx="13" hasCustomPrompt="1"/>
          </p:nvPr>
        </p:nvSpPr>
        <p:spPr>
          <a:xfrm>
            <a:off x="806333" y="167477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1" y="1674774"/>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23" name="Picture Placeholder 2"/>
          <p:cNvSpPr>
            <a:spLocks noGrp="1"/>
          </p:cNvSpPr>
          <p:nvPr>
            <p:ph type="pic" sz="quarter" idx="14" hasCustomPrompt="1"/>
          </p:nvPr>
        </p:nvSpPr>
        <p:spPr>
          <a:xfrm>
            <a:off x="806333" y="393936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1" y="3939363"/>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6" y="167477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4"/>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27" name="Picture Placeholder 2"/>
          <p:cNvSpPr>
            <a:spLocks noGrp="1"/>
          </p:cNvSpPr>
          <p:nvPr>
            <p:ph type="pic" sz="quarter" idx="19" hasCustomPrompt="1"/>
          </p:nvPr>
        </p:nvSpPr>
        <p:spPr>
          <a:xfrm>
            <a:off x="6199806" y="393936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2"/>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3" name="Date Placeholder 2"/>
          <p:cNvSpPr>
            <a:spLocks noGrp="1"/>
          </p:cNvSpPr>
          <p:nvPr>
            <p:ph type="dt" sz="half" idx="10"/>
          </p:nvPr>
        </p:nvSpPr>
        <p:spPr/>
        <p:txBody>
          <a:bodyPr/>
          <a:lstStyle/>
          <a:p>
            <a:r>
              <a:rPr lang="en-US" smtClean="0"/>
              <a:t>  </a:t>
            </a:r>
            <a:endParaRPr lang="en-US" dirty="0"/>
          </a:p>
        </p:txBody>
      </p:sp>
      <p:sp>
        <p:nvSpPr>
          <p:cNvPr id="2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50B26D62-EBDC-4CB4-84B4-338D23F7DACE}" type="slidenum">
              <a:rPr lang="en-US" smtClean="0"/>
              <a:t>‹#›</a:t>
            </a:fld>
            <a:endParaRPr lang="en-US" dirty="0"/>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273208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Page 4 Up White BG Horizontal">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3" y="1674773"/>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1" y="1674774"/>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13" name="Picture Placeholder 2"/>
          <p:cNvSpPr>
            <a:spLocks noGrp="1"/>
          </p:cNvSpPr>
          <p:nvPr>
            <p:ph type="pic" sz="quarter" idx="14" hasCustomPrompt="1"/>
          </p:nvPr>
        </p:nvSpPr>
        <p:spPr>
          <a:xfrm>
            <a:off x="806333" y="3939363"/>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1" y="3939363"/>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6" y="1674773"/>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4"/>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18" name="Picture Placeholder 2"/>
          <p:cNvSpPr>
            <a:spLocks noGrp="1"/>
          </p:cNvSpPr>
          <p:nvPr>
            <p:ph type="pic" sz="quarter" idx="19" hasCustomPrompt="1"/>
          </p:nvPr>
        </p:nvSpPr>
        <p:spPr>
          <a:xfrm>
            <a:off x="6199806" y="3939363"/>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2"/>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  </a:t>
            </a:r>
            <a:endParaRPr lang="en-US" dirty="0"/>
          </a:p>
        </p:txBody>
      </p:sp>
      <p:sp>
        <p:nvSpPr>
          <p:cNvPr id="20"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50B26D62-EBDC-4CB4-84B4-338D23F7DACE}" type="slidenum">
              <a:rPr lang="en-US" smtClean="0"/>
              <a:t>‹#›</a:t>
            </a:fld>
            <a:endParaRPr lang="en-US" dirty="0"/>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167599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Page Duo Gray Horizontal">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2"/>
          <p:cNvSpPr>
            <a:spLocks noGrp="1"/>
          </p:cNvSpPr>
          <p:nvPr>
            <p:ph type="pic" sz="quarter" idx="13" hasCustomPrompt="1"/>
          </p:nvPr>
        </p:nvSpPr>
        <p:spPr>
          <a:xfrm>
            <a:off x="806333"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1" y="25717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6"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3" name="Date Placeholder 2"/>
          <p:cNvSpPr>
            <a:spLocks noGrp="1"/>
          </p:cNvSpPr>
          <p:nvPr>
            <p:ph type="dt" sz="half" idx="10"/>
          </p:nvPr>
        </p:nvSpPr>
        <p:spPr/>
        <p:txBody>
          <a:bodyPr/>
          <a:lstStyle/>
          <a:p>
            <a:r>
              <a:rPr lang="en-US" smtClean="0"/>
              <a:t>  </a:t>
            </a:r>
            <a:endParaRPr lang="en-US" dirty="0"/>
          </a:p>
        </p:txBody>
      </p:sp>
      <p:sp>
        <p:nvSpPr>
          <p:cNvPr id="20"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50B26D62-EBDC-4CB4-84B4-338D23F7DACE}" type="slidenum">
              <a:rPr lang="en-US" smtClean="0"/>
              <a:t>‹#›</a:t>
            </a:fld>
            <a:endParaRPr lang="en-US" dirty="0"/>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8096600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am Page 2 Up White BG Horizontal">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3" y="2800330"/>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1" y="28003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6" y="2800330"/>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  </a:t>
            </a:r>
            <a:endParaRPr lang="en-US" dirty="0"/>
          </a:p>
        </p:txBody>
      </p:sp>
      <p:sp>
        <p:nvSpPr>
          <p:cNvPr id="20"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50B26D62-EBDC-4CB4-84B4-338D23F7DACE}" type="slidenum">
              <a:rPr lang="en-US" smtClean="0"/>
              <a:t>‹#›</a:t>
            </a:fld>
            <a:endParaRPr lang="en-US" dirty="0"/>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261181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27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1" y="6356352"/>
            <a:ext cx="1358591" cy="365125"/>
          </a:xfrm>
        </p:spPr>
        <p:txBody>
          <a:bodyPr/>
          <a:lstStyle/>
          <a:p>
            <a:r>
              <a:rPr lang="en-US" smtClean="0"/>
              <a:t>  </a:t>
            </a:r>
            <a:endParaRPr lang="en-US" dirty="0"/>
          </a:p>
        </p:txBody>
      </p:sp>
      <p:sp>
        <p:nvSpPr>
          <p:cNvPr id="8"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3" y="6356352"/>
            <a:ext cx="1462668" cy="365125"/>
          </a:xfrm>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304810728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4"/>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27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1" y="6356352"/>
            <a:ext cx="1358591" cy="365125"/>
          </a:xfrm>
        </p:spPr>
        <p:txBody>
          <a:bodyPr/>
          <a:lstStyle>
            <a:lvl1pPr>
              <a:defRPr>
                <a:solidFill>
                  <a:schemeClr val="bg1"/>
                </a:solidFill>
              </a:defRPr>
            </a:lvl1pPr>
          </a:lstStyle>
          <a:p>
            <a:r>
              <a:rPr lang="en-US" smtClean="0"/>
              <a:t>  </a:t>
            </a:r>
            <a:endParaRPr lang="en-US" dirty="0"/>
          </a:p>
        </p:txBody>
      </p:sp>
      <p:sp>
        <p:nvSpPr>
          <p:cNvPr id="8"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3" y="635635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131054771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4"/>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27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1" y="6356352"/>
            <a:ext cx="1358591" cy="365125"/>
          </a:xfrm>
        </p:spPr>
        <p:txBody>
          <a:bodyPr/>
          <a:lstStyle/>
          <a:p>
            <a:r>
              <a:rPr lang="en-US" smtClean="0"/>
              <a:t>  </a:t>
            </a:r>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3" y="6356352"/>
            <a:ext cx="1462668" cy="365125"/>
          </a:xfrm>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244405938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3"/>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1" y="6356352"/>
            <a:ext cx="1358591" cy="365125"/>
          </a:xfrm>
        </p:spPr>
        <p:txBody>
          <a:bodyPr/>
          <a:lstStyle/>
          <a:p>
            <a:r>
              <a:rPr lang="en-US" smtClean="0"/>
              <a:t>  </a:t>
            </a:r>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3" y="6356352"/>
            <a:ext cx="1462668" cy="365125"/>
          </a:xfrm>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37417794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smtClean="0"/>
              <a:t>Click to enter the slideshow title</a:t>
            </a:r>
            <a:endParaRPr lang="en-US" dirty="0"/>
          </a:p>
        </p:txBody>
      </p:sp>
      <p:sp>
        <p:nvSpPr>
          <p:cNvPr id="3" name="Rectangle 2"/>
          <p:cNvSpPr/>
          <p:nvPr/>
        </p:nvSpPr>
        <p:spPr>
          <a:xfrm>
            <a:off x="0" y="4773021"/>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a:xfrm>
            <a:off x="2802468" y="5041204"/>
            <a:ext cx="6587067" cy="1097128"/>
          </a:xfrm>
        </p:spPr>
        <p:txBody>
          <a:bodyPr>
            <a:normAutofit/>
          </a:bodyPr>
          <a:lstStyle>
            <a:lvl1pPr marL="0" indent="0" algn="ctr">
              <a:spcBef>
                <a:spcPts val="0"/>
              </a:spcBef>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pic>
        <p:nvPicPr>
          <p:cNvPr id="4" name="MN.IT Services Logo" descr="Minnesota Department of Heal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54" y="5964410"/>
            <a:ext cx="2968836" cy="424119"/>
          </a:xfrm>
          <a:prstGeom prst="rect">
            <a:avLst/>
          </a:prstGeom>
        </p:spPr>
      </p:pic>
      <p:sp>
        <p:nvSpPr>
          <p:cNvPr id="9" name="Footer Placeholder 4"/>
          <p:cNvSpPr>
            <a:spLocks noGrp="1"/>
          </p:cNvSpPr>
          <p:nvPr>
            <p:ph type="ftr" sz="quarter" idx="3"/>
          </p:nvPr>
        </p:nvSpPr>
        <p:spPr>
          <a:xfrm>
            <a:off x="6253562" y="6138334"/>
            <a:ext cx="5587647" cy="365125"/>
          </a:xfrm>
          <a:prstGeom prst="rect">
            <a:avLst/>
          </a:prstGeom>
        </p:spPr>
        <p:txBody>
          <a:bodyPr anchor="b"/>
          <a:lstStyle>
            <a:lvl1pPr algn="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38876831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3"/>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1" y="6356352"/>
            <a:ext cx="1358591" cy="365125"/>
          </a:xfrm>
        </p:spPr>
        <p:txBody>
          <a:bodyPr/>
          <a:lstStyle>
            <a:lvl1pPr>
              <a:defRPr>
                <a:solidFill>
                  <a:schemeClr val="bg1"/>
                </a:solidFill>
              </a:defRPr>
            </a:lvl1pPr>
          </a:lstStyle>
          <a:p>
            <a:r>
              <a:rPr lang="en-US" smtClean="0"/>
              <a:t>  </a:t>
            </a:r>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3" y="635635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124047134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8"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7" y="321151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787" y="504857"/>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9"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1" y="6356352"/>
            <a:ext cx="1358591" cy="365125"/>
          </a:xfrm>
        </p:spPr>
        <p:txBody>
          <a:bodyPr/>
          <a:lstStyle>
            <a:lvl1pPr>
              <a:defRPr>
                <a:solidFill>
                  <a:schemeClr val="bg1"/>
                </a:solidFill>
              </a:defRPr>
            </a:lvl1pPr>
          </a:lstStyle>
          <a:p>
            <a:r>
              <a:rPr lang="en-US" smtClean="0"/>
              <a:t>  </a:t>
            </a:r>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3" y="635635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374242976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5"/>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458" y="3222702"/>
            <a:ext cx="9387471"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3"/>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1" y="6356352"/>
            <a:ext cx="1358591" cy="365125"/>
          </a:xfrm>
        </p:spPr>
        <p:txBody>
          <a:bodyPr/>
          <a:lstStyle/>
          <a:p>
            <a:r>
              <a:rPr lang="en-US" smtClean="0"/>
              <a:t>  </a:t>
            </a:r>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3" y="6356352"/>
            <a:ext cx="1462668" cy="365125"/>
          </a:xfrm>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206669625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8"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7" y="3211515"/>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787" y="504857"/>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9"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1" y="6356352"/>
            <a:ext cx="1358591" cy="365125"/>
          </a:xfrm>
        </p:spPr>
        <p:txBody>
          <a:bodyPr/>
          <a:lstStyle/>
          <a:p>
            <a:r>
              <a:rPr lang="en-US" smtClean="0"/>
              <a:t>  </a:t>
            </a:r>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3" y="6356352"/>
            <a:ext cx="1462668" cy="365125"/>
          </a:xfrm>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86417224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5"/>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458" y="3222702"/>
            <a:ext cx="9387471"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3"/>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1" y="6356352"/>
            <a:ext cx="1358591" cy="365125"/>
          </a:xfrm>
        </p:spPr>
        <p:txBody>
          <a:bodyPr/>
          <a:lstStyle/>
          <a:p>
            <a:r>
              <a:rPr lang="en-US" smtClean="0"/>
              <a:t>  </a:t>
            </a:r>
            <a:endParaRPr lang="en-US" dirty="0"/>
          </a:p>
        </p:txBody>
      </p:sp>
      <p:sp>
        <p:nvSpPr>
          <p:cNvPr id="10"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3" y="6356352"/>
            <a:ext cx="1462668" cy="365125"/>
          </a:xfrm>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216577155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8"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7" y="321151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2852" y="434837"/>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8" y="691884"/>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1" y="6356352"/>
            <a:ext cx="1358591" cy="365125"/>
          </a:xfrm>
        </p:spPr>
        <p:txBody>
          <a:bodyPr/>
          <a:lstStyle>
            <a:lvl1pPr>
              <a:defRPr>
                <a:solidFill>
                  <a:schemeClr val="bg1"/>
                </a:solidFill>
              </a:defRPr>
            </a:lvl1pPr>
          </a:lstStyle>
          <a:p>
            <a:r>
              <a:rPr lang="en-US" smtClean="0"/>
              <a:t>  </a:t>
            </a:r>
            <a:endParaRPr lang="en-US" dirty="0"/>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3" y="635635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293851087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1" y="6356352"/>
            <a:ext cx="1358591" cy="365125"/>
          </a:xfrm>
        </p:spPr>
        <p:txBody>
          <a:bodyPr/>
          <a:lstStyle>
            <a:lvl1pPr>
              <a:defRPr>
                <a:solidFill>
                  <a:schemeClr val="bg1"/>
                </a:solidFill>
              </a:defRPr>
            </a:lvl1pPr>
          </a:lstStyle>
          <a:p>
            <a:r>
              <a:rPr lang="en-US" smtClean="0"/>
              <a:t>  </a:t>
            </a:r>
            <a:endParaRPr lang="en-US" dirty="0"/>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3" y="635635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
        <p:nvSpPr>
          <p:cNvPr id="13" name="Title 1"/>
          <p:cNvSpPr>
            <a:spLocks noGrp="1"/>
          </p:cNvSpPr>
          <p:nvPr>
            <p:ph type="title" hasCustomPrompt="1"/>
          </p:nvPr>
        </p:nvSpPr>
        <p:spPr>
          <a:xfrm>
            <a:off x="815898"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787" y="504857"/>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7" y="321151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9"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265913393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5"/>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458" y="3222702"/>
            <a:ext cx="9387471"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3"/>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1" y="6356352"/>
            <a:ext cx="1358591" cy="365125"/>
          </a:xfrm>
        </p:spPr>
        <p:txBody>
          <a:bodyPr/>
          <a:lstStyle>
            <a:lvl1pPr>
              <a:defRPr>
                <a:solidFill>
                  <a:schemeClr val="bg1"/>
                </a:solidFill>
              </a:defRPr>
            </a:lvl1pPr>
          </a:lstStyle>
          <a:p>
            <a:r>
              <a:rPr lang="en-US" smtClean="0"/>
              <a:t>  </a:t>
            </a:r>
            <a:endParaRPr lang="en-US" dirty="0"/>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3" y="635635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383849319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p:cNvSpPr>
            <a:spLocks noGrp="1"/>
          </p:cNvSpPr>
          <p:nvPr>
            <p:ph type="title" hasCustomPrompt="1"/>
          </p:nvPr>
        </p:nvSpPr>
        <p:spPr>
          <a:xfrm>
            <a:off x="1387736" y="1438509"/>
            <a:ext cx="9488245" cy="2219093"/>
          </a:xfrm>
        </p:spPr>
        <p:txBody>
          <a:bodyPr>
            <a:noAutofit/>
          </a:bodyPr>
          <a:lstStyle>
            <a:lvl1pPr algn="ctr">
              <a:tabLst>
                <a:tab pos="2827735" algn="l"/>
              </a:tabLst>
              <a:defRPr sz="375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8"/>
            <a:ext cx="9488245" cy="1015739"/>
          </a:xfrm>
        </p:spPr>
        <p:txBody>
          <a:bodyPr anchor="ctr">
            <a:normAutofit/>
          </a:bodyPr>
          <a:lstStyle>
            <a:lvl1pPr marL="0" indent="0" algn="ctr">
              <a:buNone/>
              <a:defRPr sz="18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1" y="6356352"/>
            <a:ext cx="1358591" cy="365125"/>
          </a:xfrm>
        </p:spPr>
        <p:txBody>
          <a:bodyPr/>
          <a:lstStyle>
            <a:lvl1pPr>
              <a:defRPr>
                <a:solidFill>
                  <a:schemeClr val="bg1"/>
                </a:solidFill>
              </a:defRPr>
            </a:lvl1pPr>
          </a:lstStyle>
          <a:p>
            <a:r>
              <a:rPr lang="en-US" smtClean="0"/>
              <a:t>  </a:t>
            </a:r>
            <a:endParaRPr lang="en-US" dirty="0"/>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3" y="635635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395936716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p:cNvSpPr>
            <a:spLocks noGrp="1"/>
          </p:cNvSpPr>
          <p:nvPr>
            <p:ph type="title" hasCustomPrompt="1"/>
          </p:nvPr>
        </p:nvSpPr>
        <p:spPr>
          <a:xfrm>
            <a:off x="1387736" y="1438509"/>
            <a:ext cx="9488245" cy="2219093"/>
          </a:xfrm>
        </p:spPr>
        <p:txBody>
          <a:bodyPr>
            <a:noAutofit/>
          </a:bodyPr>
          <a:lstStyle>
            <a:lvl1pPr algn="ctr">
              <a:tabLst>
                <a:tab pos="2827735" algn="l"/>
              </a:tabLst>
              <a:defRPr sz="375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8"/>
            <a:ext cx="9488245" cy="1015739"/>
          </a:xfrm>
        </p:spPr>
        <p:txBody>
          <a:bodyPr anchor="ctr">
            <a:normAutofit/>
          </a:bodyPr>
          <a:lstStyle>
            <a:lvl1pPr marL="0" indent="0" algn="ctr">
              <a:buNone/>
              <a:defRPr sz="18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1" y="6356352"/>
            <a:ext cx="1358591" cy="365125"/>
          </a:xfrm>
        </p:spPr>
        <p:txBody>
          <a:bodyPr/>
          <a:lstStyle>
            <a:lvl1pPr>
              <a:defRPr>
                <a:solidFill>
                  <a:schemeClr val="bg1"/>
                </a:solidFill>
              </a:defRPr>
            </a:lvl1pPr>
          </a:lstStyle>
          <a:p>
            <a:r>
              <a:rPr lang="en-US" smtClean="0"/>
              <a:t>  </a:t>
            </a:r>
            <a:endParaRPr lang="en-US" dirty="0"/>
          </a:p>
        </p:txBody>
      </p:sp>
      <p:sp>
        <p:nvSpPr>
          <p:cNvPr id="18"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3" y="6356352"/>
            <a:ext cx="1462668" cy="365125"/>
          </a:xfrm>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3504931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9"/>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r>
              <a:rPr lang="en-US" smtClean="0"/>
              <a:t>  </a:t>
            </a:r>
            <a:endParaRPr lang="en-US" dirty="0"/>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50B26D62-EBDC-4CB4-84B4-338D23F7DACE}" type="slidenum">
              <a:rPr lang="en-US" smtClean="0"/>
              <a:t>‹#›</a:t>
            </a:fld>
            <a:endParaRPr lang="en-US" dirty="0"/>
          </a:p>
        </p:txBody>
      </p:sp>
      <p:sp>
        <p:nvSpPr>
          <p:cNvPr id="9" name="Rectangle 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6794914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r>
              <a:rPr lang="en-US" smtClean="0"/>
              <a:t>  </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61582241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8" y="912530"/>
            <a:ext cx="4661388" cy="4661388"/>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7" y="524007"/>
            <a:ext cx="2155300" cy="2155300"/>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1" y="3581845"/>
            <a:ext cx="2637979" cy="2637978"/>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r>
              <a:rPr lang="en-US" smtClean="0"/>
              <a:t>  </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55267656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6" y="1609867"/>
            <a:ext cx="7593051" cy="3638266"/>
          </a:xfrm>
          <a:solidFill>
            <a:schemeClr val="tx1">
              <a:alpha val="88000"/>
            </a:schemeClr>
          </a:solidFill>
        </p:spPr>
        <p:txBody>
          <a:bodyPr>
            <a:noAutofit/>
          </a:bodyPr>
          <a:lstStyle>
            <a:lvl1pPr algn="ctr">
              <a:spcAft>
                <a:spcPts val="750"/>
              </a:spcAft>
              <a:tabLst>
                <a:tab pos="2827735" algn="l"/>
              </a:tabLst>
              <a:defRPr sz="525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r>
              <a:rPr lang="en-US" smtClean="0"/>
              <a:t>  </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28710195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6"/>
            <a:ext cx="10515600" cy="1340989"/>
          </a:xfrm>
        </p:spPr>
        <p:txBody>
          <a:bodyPr>
            <a:noAutofit/>
          </a:bodyPr>
          <a:lstStyle>
            <a:lvl1pPr algn="ctr">
              <a:tabLst>
                <a:tab pos="2827735" algn="l"/>
              </a:tabLst>
              <a:defRPr sz="525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701"/>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r>
              <a:rPr lang="en-US" smtClean="0"/>
              <a:t>  </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33604548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6"/>
            <a:ext cx="12192000" cy="1340989"/>
          </a:xfrm>
          <a:solidFill>
            <a:schemeClr val="tx1"/>
          </a:solidFill>
        </p:spPr>
        <p:txBody>
          <a:bodyPr>
            <a:noAutofit/>
          </a:bodyPr>
          <a:lstStyle>
            <a:lvl1pPr algn="ctr">
              <a:tabLst>
                <a:tab pos="2827735" algn="l"/>
              </a:tabLst>
              <a:defRPr sz="525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701"/>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r>
              <a:rPr lang="en-US" smtClean="0"/>
              <a:t>  </a:t>
            </a:r>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140126792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6"/>
            <a:ext cx="10515600" cy="1340989"/>
          </a:xfrm>
        </p:spPr>
        <p:txBody>
          <a:bodyPr>
            <a:noAutofit/>
          </a:bodyPr>
          <a:lstStyle>
            <a:lvl1pPr algn="ctr">
              <a:tabLst>
                <a:tab pos="2827735" algn="l"/>
              </a:tabLst>
              <a:defRPr sz="525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701"/>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r>
              <a:rPr lang="en-US" smtClean="0"/>
              <a:t>  </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221864723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9" y="624469"/>
            <a:ext cx="5198328"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6" y="0"/>
            <a:ext cx="3986213"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r>
              <a:rPr lang="en-US" smtClean="0"/>
              <a:t>  </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27290361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9" y="624469"/>
            <a:ext cx="5198328"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6" y="0"/>
            <a:ext cx="3986213"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r>
              <a:rPr lang="en-US" smtClean="0"/>
              <a:t>  </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297956238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5"/>
            <a:ext cx="10515600" cy="1472163"/>
          </a:xfrm>
        </p:spPr>
        <p:txBody>
          <a:bodyPr>
            <a:noAutofit/>
          </a:bodyPr>
          <a:lstStyle>
            <a:lvl1pPr algn="ctr">
              <a:tabLst>
                <a:tab pos="2827735" algn="l"/>
              </a:tabLst>
              <a:defRPr sz="525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r>
              <a:rPr lang="en-US" smtClean="0"/>
              <a:t>  </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0B26D62-EBDC-4CB4-84B4-338D23F7DACE}" type="slidenum">
              <a:rPr lang="en-US" smtClean="0"/>
              <a:t>‹#›</a:t>
            </a:fld>
            <a:endParaRPr lang="en-US" dirty="0"/>
          </a:p>
        </p:txBody>
      </p:sp>
      <p:sp>
        <p:nvSpPr>
          <p:cNvPr id="8" name="Rectangle 7"/>
          <p:cNvSpPr/>
          <p:nvPr/>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MN.IT Services Logo" descr="Minnesota Department of Heal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42" y="318903"/>
            <a:ext cx="2968836" cy="424119"/>
          </a:xfrm>
          <a:prstGeom prst="rect">
            <a:avLst/>
          </a:prstGeom>
        </p:spPr>
      </p:pic>
    </p:spTree>
    <p:extLst>
      <p:ext uri="{BB962C8B-B14F-4D97-AF65-F5344CB8AC3E}">
        <p14:creationId xmlns:p14="http://schemas.microsoft.com/office/powerpoint/2010/main" val="284630302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2827735" algn="l"/>
              </a:tabLst>
              <a:defRPr sz="525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r>
              <a:rPr lang="en-US" smtClean="0"/>
              <a:t>  </a:t>
            </a:r>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50B26D62-EBDC-4CB4-84B4-338D23F7DACE}" type="slidenum">
              <a:rPr lang="en-US" smtClean="0"/>
              <a:t>‹#›</a:t>
            </a:fld>
            <a:endParaRPr lang="en-US" dirty="0"/>
          </a:p>
        </p:txBody>
      </p:sp>
      <p:sp>
        <p:nvSpPr>
          <p:cNvPr id="6" name="Rectangle 5"/>
          <p:cNvSpPr/>
          <p:nvPr/>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MN.IT Services Logo" descr="Minnesota Department of Heal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42" y="318903"/>
            <a:ext cx="2968836" cy="424119"/>
          </a:xfrm>
          <a:prstGeom prst="rect">
            <a:avLst/>
          </a:prstGeom>
        </p:spPr>
      </p:pic>
    </p:spTree>
    <p:extLst>
      <p:ext uri="{BB962C8B-B14F-4D97-AF65-F5344CB8AC3E}">
        <p14:creationId xmlns:p14="http://schemas.microsoft.com/office/powerpoint/2010/main" val="23568433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1"/>
          </a:solidFill>
        </p:spPr>
        <p:txBody>
          <a:bodyPr anchor="ctr">
            <a:normAutofit/>
          </a:bodyPr>
          <a:lstStyle>
            <a:lvl1pPr algn="ctr">
              <a:defRPr sz="2700">
                <a:solidFill>
                  <a:schemeClr val="bg1"/>
                </a:solidFill>
              </a:defRPr>
            </a:lvl1pPr>
          </a:lstStyle>
          <a:p>
            <a:r>
              <a:rPr lang="en-US" dirty="0" smtClean="0"/>
              <a:t>Click to edit section title</a:t>
            </a:r>
            <a:endParaRPr lang="en-US" dirty="0"/>
          </a:p>
        </p:txBody>
      </p:sp>
      <p:sp>
        <p:nvSpPr>
          <p:cNvPr id="3" name="Rectangle 2"/>
          <p:cNvSpPr/>
          <p:nvPr/>
        </p:nvSpPr>
        <p:spPr>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a:xfrm>
            <a:off x="2802468" y="5644884"/>
            <a:ext cx="6587067" cy="440970"/>
          </a:xfrm>
        </p:spPr>
        <p:txBody>
          <a:bodyPr>
            <a:normAutofit/>
          </a:bodyPr>
          <a:lstStyle>
            <a:lvl1pPr marL="0" indent="0" algn="ctr">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r>
              <a:rPr lang="en-US" smtClean="0"/>
              <a:t>  </a:t>
            </a:r>
            <a:endParaRPr lang="en-US" dirty="0"/>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50B26D62-EBDC-4CB4-84B4-338D23F7DACE}" type="slidenum">
              <a:rPr lang="en-US" smtClean="0"/>
              <a:t>‹#›</a:t>
            </a:fld>
            <a:endParaRPr lang="en-US" dirty="0"/>
          </a:p>
        </p:txBody>
      </p:sp>
      <p:pic>
        <p:nvPicPr>
          <p:cNvPr id="14" name="MN.IT Services Logo" descr="Minnesota Department of Heal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42" y="318903"/>
            <a:ext cx="2968836" cy="424119"/>
          </a:xfrm>
          <a:prstGeom prst="rect">
            <a:avLst/>
          </a:prstGeom>
        </p:spPr>
      </p:pic>
    </p:spTree>
    <p:extLst>
      <p:ext uri="{BB962C8B-B14F-4D97-AF65-F5344CB8AC3E}">
        <p14:creationId xmlns:p14="http://schemas.microsoft.com/office/powerpoint/2010/main" val="83045804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2942749"/>
            <a:ext cx="10972800" cy="2320627"/>
          </a:xfrm>
          <a:prstGeom prst="rect">
            <a:avLst/>
          </a:prstGeo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2400" b="1" spc="56"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smtClean="0"/>
              <a:t>Subtitle…</a:t>
            </a:r>
            <a:endParaRPr lang="en-US" dirty="0"/>
          </a:p>
        </p:txBody>
      </p:sp>
      <p:sp>
        <p:nvSpPr>
          <p:cNvPr id="5" name="Title Placeholder 1"/>
          <p:cNvSpPr>
            <a:spLocks noGrp="1"/>
          </p:cNvSpPr>
          <p:nvPr>
            <p:ph type="title" hasCustomPrompt="1"/>
          </p:nvPr>
        </p:nvSpPr>
        <p:spPr>
          <a:xfrm>
            <a:off x="609600" y="457203"/>
            <a:ext cx="10972800" cy="2267893"/>
          </a:xfrm>
          <a:prstGeom prst="rect">
            <a:avLst/>
          </a:prstGeom>
        </p:spPr>
        <p:txBody>
          <a:bodyPr vert="horz" lIns="91440" tIns="45720" rIns="91440" bIns="45720" rtlCol="0" anchor="b" anchorCtr="0">
            <a:noAutofit/>
          </a:bodyPr>
          <a:lstStyle>
            <a:lvl1pPr>
              <a:defRPr baseline="0">
                <a:solidFill>
                  <a:schemeClr val="tx2"/>
                </a:solidFill>
              </a:defRPr>
            </a:lvl1pPr>
          </a:lstStyle>
          <a:p>
            <a:r>
              <a:rPr lang="en-US" dirty="0" smtClean="0"/>
              <a:t>Title…</a:t>
            </a:r>
            <a:endParaRPr lang="en-US" dirty="0"/>
          </a:p>
        </p:txBody>
      </p:sp>
      <p:sp>
        <p:nvSpPr>
          <p:cNvPr id="2" name="Date Placeholder 1"/>
          <p:cNvSpPr>
            <a:spLocks noGrp="1"/>
          </p:cNvSpPr>
          <p:nvPr>
            <p:ph type="dt" sz="half" idx="10"/>
          </p:nvPr>
        </p:nvSpPr>
        <p:spPr/>
        <p:txBody>
          <a:bodyPr/>
          <a:lstStyle/>
          <a:p>
            <a:r>
              <a:rPr lang="en-US" smtClean="0"/>
              <a:t>  </a:t>
            </a:r>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pic>
        <p:nvPicPr>
          <p:cNvPr id="7" name="Picture 6" descr="Minnesota Department of Health logo" title="logo Minnesota Department of Health"/>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4957" y="5943600"/>
            <a:ext cx="4114808" cy="457200"/>
          </a:xfrm>
          <a:prstGeom prst="rect">
            <a:avLst/>
          </a:prstGeom>
        </p:spPr>
      </p:pic>
      <p:sp>
        <p:nvSpPr>
          <p:cNvPr id="9" name="Text Placeholder 9"/>
          <p:cNvSpPr>
            <a:spLocks noGrp="1"/>
          </p:cNvSpPr>
          <p:nvPr>
            <p:ph type="body" sz="quarter" idx="12" hasCustomPrompt="1"/>
          </p:nvPr>
        </p:nvSpPr>
        <p:spPr>
          <a:xfrm>
            <a:off x="519299" y="6400803"/>
            <a:ext cx="11085885" cy="254977"/>
          </a:xfrm>
          <a:prstGeom prst="rect">
            <a:avLst/>
          </a:prstGeom>
        </p:spPr>
        <p:txBody>
          <a:bodyPr>
            <a:noAutofit/>
          </a:bodyPr>
          <a:lstStyle>
            <a:lvl1pPr marL="0" indent="0">
              <a:lnSpc>
                <a:spcPts val="1050"/>
              </a:lnSpc>
              <a:spcBef>
                <a:spcPts val="0"/>
              </a:spcBef>
              <a:buFontTx/>
              <a:buNone/>
              <a:defRPr sz="1050" b="1" baseline="0">
                <a:solidFill>
                  <a:srgbClr val="000000"/>
                </a:solidFill>
                <a:latin typeface="+mn-lt"/>
              </a:defRPr>
            </a:lvl1pPr>
          </a:lstStyle>
          <a:p>
            <a:pPr lvl="0"/>
            <a:r>
              <a:rPr lang="en-US" dirty="0" smtClean="0"/>
              <a:t>CLICK TO EDIT PROGRAM NAME</a:t>
            </a:r>
            <a:endParaRPr lang="en-US" dirty="0"/>
          </a:p>
        </p:txBody>
      </p:sp>
    </p:spTree>
    <p:extLst>
      <p:ext uri="{BB962C8B-B14F-4D97-AF65-F5344CB8AC3E}">
        <p14:creationId xmlns:p14="http://schemas.microsoft.com/office/powerpoint/2010/main" val="362953901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smtClean="0"/>
              <a:t>Slide headline</a:t>
            </a:r>
            <a:endParaRPr lang="en-US" dirty="0"/>
          </a:p>
        </p:txBody>
      </p:sp>
      <p:sp>
        <p:nvSpPr>
          <p:cNvPr id="2" name="Date Placeholder 1"/>
          <p:cNvSpPr>
            <a:spLocks noGrp="1"/>
          </p:cNvSpPr>
          <p:nvPr>
            <p:ph type="dt" sz="half"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smtClean="0"/>
              <a:t>First level list</a:t>
            </a:r>
          </a:p>
          <a:p>
            <a:pPr lvl="1"/>
            <a:r>
              <a:rPr lang="en-US" dirty="0" smtClean="0"/>
              <a:t>Second level list</a:t>
            </a:r>
          </a:p>
          <a:p>
            <a:pPr lvl="2"/>
            <a:r>
              <a:rPr lang="en-US" dirty="0" smtClean="0"/>
              <a:t>Third level list</a:t>
            </a:r>
          </a:p>
          <a:p>
            <a:pPr lvl="3"/>
            <a:r>
              <a:rPr lang="en-US" dirty="0" smtClean="0"/>
              <a:t>Fourth Level list</a:t>
            </a:r>
          </a:p>
          <a:p>
            <a:pPr lvl="4"/>
            <a:r>
              <a:rPr lang="en-US" dirty="0" smtClean="0"/>
              <a:t>Fifth level list</a:t>
            </a:r>
          </a:p>
        </p:txBody>
      </p:sp>
    </p:spTree>
    <p:extLst>
      <p:ext uri="{BB962C8B-B14F-4D97-AF65-F5344CB8AC3E}">
        <p14:creationId xmlns:p14="http://schemas.microsoft.com/office/powerpoint/2010/main" val="49691285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152" userDrawn="1">
          <p15:clr>
            <a:srgbClr val="FBAE40"/>
          </p15:clr>
        </p15:guide>
        <p15:guide id="2" pos="6528" userDrawn="1">
          <p15:clr>
            <a:srgbClr val="FBAE40"/>
          </p15:clr>
        </p15:guide>
        <p15:guide id="3" orient="horz" pos="1296"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61357089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200"/>
              </a:lnSpc>
              <a:defRPr sz="3000" b="1" baseline="0">
                <a:effectLst/>
              </a:defRPr>
            </a:lvl1pPr>
          </a:lstStyle>
          <a:p>
            <a:r>
              <a:rPr lang="en-US" dirty="0" smtClean="0"/>
              <a:t>Headline – Myriad Pro, Bold, Shadow, 32pt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rgbClr val="000000"/>
                </a:solidFill>
              </a:defRPr>
            </a:lvl1pPr>
            <a:lvl2pPr>
              <a:buClr>
                <a:schemeClr val="tx1"/>
              </a:buClr>
              <a:buSzPct val="100000"/>
              <a:buFont typeface="Wingdings" pitchFamily="2" charset="2"/>
              <a:buChar char="§"/>
              <a:defRPr sz="2000">
                <a:solidFill>
                  <a:srgbClr val="000000"/>
                </a:solidFill>
              </a:defRPr>
            </a:lvl2pPr>
            <a:lvl3pPr>
              <a:buClr>
                <a:schemeClr val="tx1"/>
              </a:buClr>
              <a:buSzPct val="100000"/>
              <a:buFont typeface="Arial" pitchFamily="34" charset="0"/>
              <a:buChar char="•"/>
              <a:defRPr sz="1800">
                <a:solidFill>
                  <a:srgbClr val="000000"/>
                </a:solidFill>
              </a:defRPr>
            </a:lvl3pPr>
            <a:lvl4pPr>
              <a:buClr>
                <a:schemeClr val="tx1"/>
              </a:buClr>
              <a:buSzPct val="70000"/>
              <a:buFont typeface="Courier New" pitchFamily="49" charset="0"/>
              <a:buChar char="o"/>
              <a:defRPr sz="1800" baseline="0">
                <a:solidFill>
                  <a:srgbClr val="000000"/>
                </a:solidFill>
              </a:defRPr>
            </a:lvl4pPr>
            <a:lvl5pPr>
              <a:buClr>
                <a:schemeClr val="tx1"/>
              </a:buClr>
              <a:buSzPct val="70000"/>
              <a:buFont typeface="Arial" pitchFamily="34" charset="0"/>
              <a:buChar char="•"/>
              <a:defRPr sz="1800">
                <a:solidFill>
                  <a:srgbClr val="000000"/>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609600" y="5943600"/>
            <a:ext cx="10972800" cy="457200"/>
          </a:xfrm>
          <a:prstGeom prst="rect">
            <a:avLst/>
          </a:prstGeom>
        </p:spPr>
        <p:txBody>
          <a:bodyPr anchor="b"/>
          <a:lstStyle>
            <a:lvl1pPr marL="403225" indent="-403225">
              <a:buNone/>
              <a:defRPr sz="1100">
                <a:solidFill>
                  <a:schemeClr val="tx1"/>
                </a:solidFill>
              </a:defRPr>
            </a:lvl1pPr>
          </a:lstStyle>
          <a:p>
            <a:r>
              <a:rPr lang="en-US" dirty="0" smtClean="0"/>
              <a:t>* Citations, references, and credits – Myriad Pro, 11pt</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7824" y="5992033"/>
            <a:ext cx="1865376" cy="819912"/>
          </a:xfrm>
          <a:prstGeom prst="rect">
            <a:avLst/>
          </a:prstGeom>
        </p:spPr>
      </p:pic>
    </p:spTree>
    <p:extLst>
      <p:ext uri="{BB962C8B-B14F-4D97-AF65-F5344CB8AC3E}">
        <p14:creationId xmlns:p14="http://schemas.microsoft.com/office/powerpoint/2010/main" val="419021206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609600"/>
            <a:ext cx="10363200" cy="6096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711200" y="1447800"/>
            <a:ext cx="5384800" cy="4572000"/>
          </a:xfrm>
        </p:spPr>
        <p:txBody>
          <a:bodyPr/>
          <a:lstStyle/>
          <a:p>
            <a:pPr lvl="0"/>
            <a:endParaRPr lang="en-US" noProof="0" smtClean="0"/>
          </a:p>
        </p:txBody>
      </p:sp>
      <p:sp>
        <p:nvSpPr>
          <p:cNvPr id="4" name="Text Placeholder 3"/>
          <p:cNvSpPr>
            <a:spLocks noGrp="1"/>
          </p:cNvSpPr>
          <p:nvPr>
            <p:ph type="body" sz="half" idx="2"/>
          </p:nvPr>
        </p:nvSpPr>
        <p:spPr>
          <a:xfrm>
            <a:off x="6299200" y="1447800"/>
            <a:ext cx="5384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4"/>
          <p:cNvSpPr>
            <a:spLocks noGrp="1" noChangeArrowheads="1"/>
          </p:cNvSpPr>
          <p:nvPr>
            <p:ph type="dt" sz="half" idx="10"/>
          </p:nvPr>
        </p:nvSpPr>
        <p:spPr>
          <a:ln/>
        </p:spPr>
        <p:txBody>
          <a:bodyPr/>
          <a:lstStyle>
            <a:lvl1pPr>
              <a:defRPr i="1"/>
            </a:lvl1pPr>
          </a:lstStyle>
          <a:p>
            <a:pPr>
              <a:defRPr/>
            </a:pPr>
            <a:r>
              <a:rPr lang="en-US" altLang="en-US" smtClean="0"/>
              <a:t>  </a:t>
            </a:r>
            <a:endParaRPr lang="en-US" altLang="en-US"/>
          </a:p>
        </p:txBody>
      </p:sp>
      <p:sp>
        <p:nvSpPr>
          <p:cNvPr id="6" name="Rectangle 35"/>
          <p:cNvSpPr>
            <a:spLocks noGrp="1" noChangeArrowheads="1"/>
          </p:cNvSpPr>
          <p:nvPr>
            <p:ph type="sldNum" sz="quarter" idx="11"/>
          </p:nvPr>
        </p:nvSpPr>
        <p:spPr>
          <a:ln/>
        </p:spPr>
        <p:txBody>
          <a:bodyPr/>
          <a:lstStyle>
            <a:lvl1pPr>
              <a:defRPr/>
            </a:lvl1pPr>
          </a:lstStyle>
          <a:p>
            <a:pPr>
              <a:defRPr/>
            </a:pPr>
            <a:fld id="{7AA7CC9C-556B-4326-B5DD-E9CA1827F993}" type="slidenum">
              <a:rPr lang="en-US" altLang="en-US"/>
              <a:pPr>
                <a:defRPr/>
              </a:pPr>
              <a:t>‹#›</a:t>
            </a:fld>
            <a:endParaRPr lang="en-US" altLang="en-US"/>
          </a:p>
        </p:txBody>
      </p:sp>
    </p:spTree>
    <p:extLst>
      <p:ext uri="{BB962C8B-B14F-4D97-AF65-F5344CB8AC3E}">
        <p14:creationId xmlns:p14="http://schemas.microsoft.com/office/powerpoint/2010/main" val="21703471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17600" y="609600"/>
            <a:ext cx="10363200" cy="609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11200" y="1447800"/>
            <a:ext cx="10972800" cy="4572000"/>
          </a:xfrm>
        </p:spPr>
        <p:txBody>
          <a:bodyPr/>
          <a:lstStyle/>
          <a:p>
            <a:pPr lvl="0"/>
            <a:endParaRPr lang="en-US" noProof="0" smtClean="0"/>
          </a:p>
        </p:txBody>
      </p:sp>
      <p:sp>
        <p:nvSpPr>
          <p:cNvPr id="4" name="Rectangle 34"/>
          <p:cNvSpPr>
            <a:spLocks noGrp="1" noChangeArrowheads="1"/>
          </p:cNvSpPr>
          <p:nvPr>
            <p:ph type="dt" sz="half" idx="10"/>
          </p:nvPr>
        </p:nvSpPr>
        <p:spPr>
          <a:ln/>
        </p:spPr>
        <p:txBody>
          <a:bodyPr/>
          <a:lstStyle>
            <a:lvl1pPr>
              <a:defRPr i="1"/>
            </a:lvl1pPr>
          </a:lstStyle>
          <a:p>
            <a:pPr>
              <a:defRPr/>
            </a:pPr>
            <a:r>
              <a:rPr lang="en-US" altLang="en-US" smtClean="0"/>
              <a:t>  </a:t>
            </a:r>
            <a:endParaRPr lang="en-US" altLang="en-US"/>
          </a:p>
        </p:txBody>
      </p:sp>
      <p:sp>
        <p:nvSpPr>
          <p:cNvPr id="5" name="Rectangle 35"/>
          <p:cNvSpPr>
            <a:spLocks noGrp="1" noChangeArrowheads="1"/>
          </p:cNvSpPr>
          <p:nvPr>
            <p:ph type="sldNum" sz="quarter" idx="11"/>
          </p:nvPr>
        </p:nvSpPr>
        <p:spPr>
          <a:ln/>
        </p:spPr>
        <p:txBody>
          <a:bodyPr/>
          <a:lstStyle>
            <a:lvl1pPr>
              <a:defRPr/>
            </a:lvl1pPr>
          </a:lstStyle>
          <a:p>
            <a:pPr>
              <a:defRPr/>
            </a:pPr>
            <a:fld id="{2188B895-A2BA-4385-A74A-E0584726B9DE}" type="slidenum">
              <a:rPr lang="en-US" altLang="en-US"/>
              <a:pPr>
                <a:defRPr/>
              </a:pPr>
              <a:t>‹#›</a:t>
            </a:fld>
            <a:endParaRPr lang="en-US" altLang="en-US"/>
          </a:p>
        </p:txBody>
      </p:sp>
    </p:spTree>
    <p:extLst>
      <p:ext uri="{BB962C8B-B14F-4D97-AF65-F5344CB8AC3E}">
        <p14:creationId xmlns:p14="http://schemas.microsoft.com/office/powerpoint/2010/main" val="23731939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Big 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4470" y="457200"/>
            <a:ext cx="10957932" cy="4806176"/>
          </a:xfrm>
          <a:prstGeom prst="rect">
            <a:avLst/>
          </a:prstGeom>
        </p:spPr>
        <p:txBody>
          <a:bodyPr anchor="ctr" anchorCtr="0"/>
          <a:lstStyle>
            <a:lvl1pPr>
              <a:lnSpc>
                <a:spcPct val="100000"/>
              </a:lnSpc>
              <a:defRPr baseline="0"/>
            </a:lvl1pPr>
          </a:lstStyle>
          <a:p>
            <a:r>
              <a:rPr lang="en-US" dirty="0" smtClean="0"/>
              <a:t>Big text</a:t>
            </a:r>
            <a:endParaRPr lang="en-US" dirty="0"/>
          </a:p>
        </p:txBody>
      </p:sp>
      <p:sp>
        <p:nvSpPr>
          <p:cNvPr id="3" name="Date Placeholder 2"/>
          <p:cNvSpPr>
            <a:spLocks noGrp="1"/>
          </p:cNvSpPr>
          <p:nvPr>
            <p:ph type="dt" sz="half" idx="10"/>
          </p:nvPr>
        </p:nvSpPr>
        <p:spPr/>
        <p:txBody>
          <a:bodyPr/>
          <a:lstStyle/>
          <a:p>
            <a:r>
              <a:rPr lang="en-US" smtClean="0"/>
              <a:t>  </a:t>
            </a:r>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100488782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smtClean="0"/>
              <a:t>First level list</a:t>
            </a:r>
          </a:p>
          <a:p>
            <a:pPr lvl="1"/>
            <a:r>
              <a:rPr lang="en-US" dirty="0" smtClean="0"/>
              <a:t>Second level list</a:t>
            </a:r>
          </a:p>
          <a:p>
            <a:pPr lvl="2"/>
            <a:r>
              <a:rPr lang="en-US" dirty="0" smtClean="0"/>
              <a:t>Third </a:t>
            </a:r>
            <a:r>
              <a:rPr lang="en-US" dirty="0" err="1" smtClean="0"/>
              <a:t>levellist</a:t>
            </a:r>
            <a:endParaRPr lang="en-US" dirty="0" smtClean="0"/>
          </a:p>
        </p:txBody>
      </p:sp>
      <p:sp>
        <p:nvSpPr>
          <p:cNvPr id="2" name="Date Placeholder 1"/>
          <p:cNvSpPr>
            <a:spLocks noGrp="1"/>
          </p:cNvSpPr>
          <p:nvPr>
            <p:ph type="dt" sz="half"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smtClean="0"/>
              <a:t>First level list</a:t>
            </a:r>
          </a:p>
          <a:p>
            <a:pPr lvl="1"/>
            <a:r>
              <a:rPr lang="en-US" dirty="0" smtClean="0"/>
              <a:t>Second level list</a:t>
            </a:r>
          </a:p>
          <a:p>
            <a:pPr lvl="2"/>
            <a:r>
              <a:rPr lang="en-US" dirty="0" smtClean="0"/>
              <a:t>Third </a:t>
            </a:r>
            <a:r>
              <a:rPr lang="en-US" dirty="0" err="1" smtClean="0"/>
              <a:t>levellist</a:t>
            </a:r>
            <a:endParaRPr lang="en-US" dirty="0" smtClean="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smtClean="0"/>
              <a:t>Slide headline</a:t>
            </a:r>
            <a:endParaRPr lang="en-US" dirty="0"/>
          </a:p>
        </p:txBody>
      </p:sp>
    </p:spTree>
    <p:extLst>
      <p:ext uri="{BB962C8B-B14F-4D97-AF65-F5344CB8AC3E}">
        <p14:creationId xmlns:p14="http://schemas.microsoft.com/office/powerpoint/2010/main" val="37780365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9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dirty="0" smtClean="0"/>
              <a:t>Image</a:t>
            </a:r>
            <a:endParaRPr lang="en-US" dirty="0"/>
          </a:p>
        </p:txBody>
      </p:sp>
      <p:sp>
        <p:nvSpPr>
          <p:cNvPr id="8" name="Title 1"/>
          <p:cNvSpPr>
            <a:spLocks noGrp="1"/>
          </p:cNvSpPr>
          <p:nvPr>
            <p:ph type="title" hasCustomPrompt="1"/>
          </p:nvPr>
        </p:nvSpPr>
        <p:spPr>
          <a:xfrm>
            <a:off x="609600" y="4800600"/>
            <a:ext cx="10972800" cy="1143000"/>
          </a:xfrm>
        </p:spPr>
        <p:txBody>
          <a:bodyPr anchor="t"/>
          <a:lstStyle>
            <a:lvl1pPr>
              <a:defRPr sz="3000"/>
            </a:lvl1pPr>
          </a:lstStyle>
          <a:p>
            <a:r>
              <a:rPr lang="en-US" dirty="0" smtClean="0"/>
              <a:t>Caption</a:t>
            </a:r>
            <a:endParaRPr lang="en-US" dirty="0"/>
          </a:p>
        </p:txBody>
      </p:sp>
    </p:spTree>
    <p:extLst>
      <p:ext uri="{BB962C8B-B14F-4D97-AF65-F5344CB8AC3E}">
        <p14:creationId xmlns:p14="http://schemas.microsoft.com/office/powerpoint/2010/main" val="29275946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24"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smtClean="0"/>
              <a:t>Slide headline</a:t>
            </a:r>
            <a:endParaRPr lang="en-US" dirty="0"/>
          </a:p>
        </p:txBody>
      </p:sp>
      <p:sp>
        <p:nvSpPr>
          <p:cNvPr id="2" name="Date Placeholder 1"/>
          <p:cNvSpPr>
            <a:spLocks noGrp="1"/>
          </p:cNvSpPr>
          <p:nvPr>
            <p:ph type="dt" sz="half"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smtClean="0"/>
              <a:t>First level list</a:t>
            </a:r>
          </a:p>
          <a:p>
            <a:pPr lvl="1"/>
            <a:r>
              <a:rPr lang="en-US" dirty="0" smtClean="0"/>
              <a:t>Second level list</a:t>
            </a:r>
          </a:p>
          <a:p>
            <a:pPr lvl="2"/>
            <a:r>
              <a:rPr lang="en-US" dirty="0" smtClean="0"/>
              <a:t>Third level list</a:t>
            </a:r>
          </a:p>
          <a:p>
            <a:pPr lvl="3"/>
            <a:r>
              <a:rPr lang="en-US" dirty="0" smtClean="0"/>
              <a:t>Fourth Level list</a:t>
            </a:r>
          </a:p>
          <a:p>
            <a:pPr lvl="4"/>
            <a:r>
              <a:rPr lang="en-US" dirty="0" smtClean="0"/>
              <a:t>Fifth level list</a:t>
            </a:r>
          </a:p>
        </p:txBody>
      </p:sp>
      <p:pic>
        <p:nvPicPr>
          <p:cNvPr id="8" name="Picture 7"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163027472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152" userDrawn="1">
          <p15:clr>
            <a:srgbClr val="FBAE40"/>
          </p15:clr>
        </p15:guide>
        <p15:guide id="2" pos="6528" userDrawn="1">
          <p15:clr>
            <a:srgbClr val="FBAE40"/>
          </p15:clr>
        </p15:guide>
        <p15:guide id="3" orient="horz" pos="12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  </a:t>
            </a:r>
            <a:endParaRPr lang="en-US" dirty="0"/>
          </a:p>
        </p:txBody>
      </p:sp>
      <p:sp>
        <p:nvSpPr>
          <p:cNvPr id="10"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50B26D62-EBDC-4CB4-84B4-338D23F7DACE}" type="slidenum">
              <a:rPr lang="en-US" smtClean="0"/>
              <a:t>‹#›</a:t>
            </a:fld>
            <a:endParaRPr lang="en-US" dirty="0"/>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2434619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smtClean="0"/>
              <a:t>First level list</a:t>
            </a:r>
          </a:p>
          <a:p>
            <a:pPr lvl="1"/>
            <a:r>
              <a:rPr lang="en-US" dirty="0" smtClean="0"/>
              <a:t>Second level list</a:t>
            </a:r>
          </a:p>
          <a:p>
            <a:pPr lvl="2"/>
            <a:r>
              <a:rPr lang="en-US" dirty="0" smtClean="0"/>
              <a:t>Third </a:t>
            </a:r>
            <a:r>
              <a:rPr lang="en-US" dirty="0" err="1" smtClean="0"/>
              <a:t>levellist</a:t>
            </a:r>
            <a:endParaRPr lang="en-US" dirty="0" smtClean="0"/>
          </a:p>
        </p:txBody>
      </p:sp>
      <p:sp>
        <p:nvSpPr>
          <p:cNvPr id="2" name="Date Placeholder 1"/>
          <p:cNvSpPr>
            <a:spLocks noGrp="1"/>
          </p:cNvSpPr>
          <p:nvPr>
            <p:ph type="dt" sz="half"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smtClean="0"/>
              <a:t>First level list</a:t>
            </a:r>
          </a:p>
          <a:p>
            <a:pPr lvl="1"/>
            <a:r>
              <a:rPr lang="en-US" dirty="0" smtClean="0"/>
              <a:t>Second level list</a:t>
            </a:r>
          </a:p>
          <a:p>
            <a:pPr lvl="2"/>
            <a:r>
              <a:rPr lang="en-US" dirty="0" smtClean="0"/>
              <a:t>Third </a:t>
            </a:r>
            <a:r>
              <a:rPr lang="en-US" dirty="0" err="1" smtClean="0"/>
              <a:t>levellist</a:t>
            </a:r>
            <a:endParaRPr lang="en-US" dirty="0" smtClean="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smtClean="0"/>
              <a:t>Slide headline</a:t>
            </a:r>
            <a:endParaRPr lang="en-US" dirty="0"/>
          </a:p>
        </p:txBody>
      </p:sp>
      <p:pic>
        <p:nvPicPr>
          <p:cNvPr id="7" name="Picture 6"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36180297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96"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dirty="0" smtClean="0"/>
              <a:t>Image</a:t>
            </a:r>
            <a:endParaRPr lang="en-US" dirty="0"/>
          </a:p>
        </p:txBody>
      </p:sp>
      <p:sp>
        <p:nvSpPr>
          <p:cNvPr id="8" name="Title 1"/>
          <p:cNvSpPr>
            <a:spLocks noGrp="1"/>
          </p:cNvSpPr>
          <p:nvPr>
            <p:ph type="title" hasCustomPrompt="1"/>
          </p:nvPr>
        </p:nvSpPr>
        <p:spPr>
          <a:xfrm>
            <a:off x="609600" y="4800600"/>
            <a:ext cx="10972800" cy="1143000"/>
          </a:xfrm>
        </p:spPr>
        <p:txBody>
          <a:bodyPr anchor="t"/>
          <a:lstStyle>
            <a:lvl1pPr>
              <a:defRPr sz="3000"/>
            </a:lvl1pPr>
          </a:lstStyle>
          <a:p>
            <a:r>
              <a:rPr lang="en-US" dirty="0" smtClean="0"/>
              <a:t>Caption</a:t>
            </a:r>
            <a:endParaRPr lang="en-US" dirty="0"/>
          </a:p>
        </p:txBody>
      </p:sp>
      <p:pic>
        <p:nvPicPr>
          <p:cNvPr id="6" name="Picture 5"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7967406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24"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r>
              <a:rPr lang="en-US" smtClean="0"/>
              <a:t>  </a:t>
            </a:r>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0855760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r>
              <a:rPr lang="en-US" smtClean="0"/>
              <a:t>  </a:t>
            </a:r>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78609428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36762455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r>
              <a:rPr lang="en-US" smtClean="0"/>
              <a:t>  </a:t>
            </a:r>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1822285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r>
              <a:rPr lang="en-US" smtClean="0"/>
              <a:t>  </a:t>
            </a:r>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160164439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  </a:t>
            </a:r>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752502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  </a:t>
            </a:r>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52486748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  </a:t>
            </a:r>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146965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6"/>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6"/>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  </a:t>
            </a:r>
            <a:endParaRPr lang="en-US" dirty="0"/>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50B26D62-EBDC-4CB4-84B4-338D23F7DACE}" type="slidenum">
              <a:rPr lang="en-US" smtClean="0"/>
              <a:t>‹#›</a:t>
            </a:fld>
            <a:endParaRPr lang="en-US" dirty="0"/>
          </a:p>
        </p:txBody>
      </p:sp>
      <p:sp>
        <p:nvSpPr>
          <p:cNvPr id="10" name="Rectangle 9"/>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Tree>
    <p:extLst>
      <p:ext uri="{BB962C8B-B14F-4D97-AF65-F5344CB8AC3E}">
        <p14:creationId xmlns:p14="http://schemas.microsoft.com/office/powerpoint/2010/main" val="374179764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  </a:t>
            </a:r>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8707411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  </a:t>
            </a:r>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16581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  </a:t>
            </a:r>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7008116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r>
              <a:rPr lang="en-US" smtClean="0"/>
              <a:t>  </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8450421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smtClean="0"/>
              <a:t>  </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8421670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smtClean="0"/>
              <a:t>  </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3302134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r>
              <a:rPr lang="en-US" smtClean="0"/>
              <a:t>  </a:t>
            </a:r>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0122313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smtClean="0"/>
              <a:t>  </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79784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smtClean="0"/>
              <a:t>  </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087259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r>
              <a:rPr lang="en-US" smtClean="0"/>
              <a:t>  </a:t>
            </a:r>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023361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  </a:t>
            </a:r>
            <a:endParaRPr lang="en-US" dirty="0"/>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50B26D62-EBDC-4CB4-84B4-338D23F7DACE}" type="slidenum">
              <a:rPr lang="en-US" smtClean="0"/>
              <a:t>‹#›</a:t>
            </a:fld>
            <a:endParaRPr lang="en-US" dirty="0"/>
          </a:p>
        </p:txBody>
      </p:sp>
      <p:sp>
        <p:nvSpPr>
          <p:cNvPr id="9" name="Rectangle 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5803628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r>
              <a:rPr lang="en-US" smtClean="0"/>
              <a:t>  </a:t>
            </a:r>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7365072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r>
              <a:rPr lang="en-US" smtClean="0"/>
              <a:t>  </a:t>
            </a:r>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9818006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r>
              <a:rPr lang="en-US" smtClean="0"/>
              <a:t>  </a:t>
            </a:r>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501804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r>
              <a:rPr lang="en-US" smtClean="0"/>
              <a:t>  </a:t>
            </a:r>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8349927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  </a:t>
            </a:r>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9688641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r>
              <a:rPr lang="en-US" smtClean="0"/>
              <a:t>  </a:t>
            </a:r>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7132148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  </a:t>
            </a:r>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7579698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r>
              <a:rPr lang="en-US" smtClean="0"/>
              <a:t>  </a:t>
            </a:r>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929572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r>
              <a:rPr lang="en-US" smtClean="0"/>
              <a:t>  </a:t>
            </a:r>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6865291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r>
              <a:rPr lang="en-US" smtClean="0"/>
              <a:t>  </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553692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6"/>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6"/>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  </a:t>
            </a:r>
            <a:endParaRPr lang="en-US" dirty="0"/>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653569228"/>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r>
              <a:rPr lang="en-US" smtClean="0"/>
              <a:t>  </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0207063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smtClean="0"/>
              <a:t>  </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254627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smtClean="0"/>
              <a:t>  </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7910359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r>
              <a:rPr lang="en-US" smtClean="0"/>
              <a:t>  </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878466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r>
              <a:rPr lang="en-US" smtClean="0"/>
              <a:t>  </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0582663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r>
              <a:rPr lang="en-US" smtClean="0"/>
              <a:t>  </a:t>
            </a:r>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5767989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smtClean="0"/>
              <a:t>  </a:t>
            </a:r>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0591511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smtClean="0"/>
              <a:t>  </a:t>
            </a:r>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291142242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smtClean="0"/>
              <a:t>  </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7500149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smtClean="0"/>
              <a:t>  </a:t>
            </a:r>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475076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50" Type="http://schemas.openxmlformats.org/officeDocument/2006/relationships/theme" Target="../theme/theme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41" Type="http://schemas.openxmlformats.org/officeDocument/2006/relationships/slideLayout" Target="../slideLayouts/slideLayout102.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8" Type="http://schemas.openxmlformats.org/officeDocument/2006/relationships/slideLayout" Target="../slideLayouts/slideLayout6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3.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theme" Target="../theme/theme3.xml"/><Relationship Id="rId5" Type="http://schemas.openxmlformats.org/officeDocument/2006/relationships/slideLayout" Target="../slideLayouts/slideLayout115.xml"/><Relationship Id="rId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1358591" cy="365125"/>
          </a:xfrm>
          <a:prstGeom prst="rect">
            <a:avLst/>
          </a:prstGeom>
        </p:spPr>
        <p:txBody>
          <a:bodyPr vert="horz" lIns="91440" tIns="45720" rIns="91440" bIns="45720" rtlCol="0" anchor="ctr"/>
          <a:lstStyle>
            <a:lvl1pPr algn="l">
              <a:defRPr sz="900">
                <a:solidFill>
                  <a:schemeClr val="tx2"/>
                </a:solidFill>
              </a:defRPr>
            </a:lvl1pPr>
          </a:lstStyle>
          <a:p>
            <a:r>
              <a:rPr lang="en-US" smtClean="0"/>
              <a:t>  </a:t>
            </a:r>
            <a:endParaRPr lang="en-US" dirty="0"/>
          </a:p>
        </p:txBody>
      </p:sp>
      <p:sp>
        <p:nvSpPr>
          <p:cNvPr id="12"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3" y="6356352"/>
            <a:ext cx="1462668" cy="365125"/>
          </a:xfrm>
          <a:prstGeom prst="rect">
            <a:avLst/>
          </a:prstGeom>
        </p:spPr>
        <p:txBody>
          <a:bodyPr vert="horz" lIns="91440" tIns="45720" rIns="91440" bIns="45720" rtlCol="0" anchor="ctr"/>
          <a:lstStyle>
            <a:lvl1pPr algn="r">
              <a:defRPr sz="900">
                <a:solidFill>
                  <a:schemeClr val="tx2"/>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147438947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 id="2147483709" r:id="rId38"/>
    <p:sldLayoutId id="2147483710" r:id="rId39"/>
    <p:sldLayoutId id="2147483711" r:id="rId40"/>
    <p:sldLayoutId id="2147483712" r:id="rId41"/>
    <p:sldLayoutId id="2147483713" r:id="rId42"/>
    <p:sldLayoutId id="2147483714" r:id="rId43"/>
    <p:sldLayoutId id="2147483715" r:id="rId44"/>
    <p:sldLayoutId id="2147483716" r:id="rId45"/>
    <p:sldLayoutId id="2147483717" r:id="rId46"/>
    <p:sldLayoutId id="2147483718" r:id="rId47"/>
    <p:sldLayoutId id="2147483719" r:id="rId48"/>
    <p:sldLayoutId id="2147483720" r:id="rId49"/>
    <p:sldLayoutId id="2147483721" r:id="rId50"/>
    <p:sldLayoutId id="2147483722" r:id="rId51"/>
    <p:sldLayoutId id="2147483723" r:id="rId52"/>
    <p:sldLayoutId id="2147483724" r:id="rId53"/>
    <p:sldLayoutId id="2147483725" r:id="rId54"/>
    <p:sldLayoutId id="2147483726" r:id="rId55"/>
    <p:sldLayoutId id="2147483727" r:id="rId56"/>
    <p:sldLayoutId id="2147483653" r:id="rId57"/>
    <p:sldLayoutId id="2147483652" r:id="rId58"/>
    <p:sldLayoutId id="2147483657" r:id="rId59"/>
    <p:sldLayoutId id="2147483658" r:id="rId60"/>
    <p:sldLayoutId id="2147483659" r:id="rId6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b="0" i="0" u="none"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userDrawn="1">
          <p15:clr>
            <a:srgbClr val="F26B43"/>
          </p15:clr>
        </p15:guide>
        <p15:guide id="2" pos="7296" userDrawn="1">
          <p15:clr>
            <a:srgbClr val="F26B43"/>
          </p15:clr>
        </p15:guide>
        <p15:guide id="3" orient="horz" pos="3744" userDrawn="1">
          <p15:clr>
            <a:srgbClr val="F26B43"/>
          </p15:clr>
        </p15:guide>
        <p15:guide id="4" orient="horz" pos="288"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r>
              <a:rPr lang="en-US" smtClean="0"/>
              <a:t>  </a:t>
            </a:r>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9210250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1" r:id="rId43"/>
    <p:sldLayoutId id="2147483772" r:id="rId44"/>
    <p:sldLayoutId id="2147483773" r:id="rId45"/>
    <p:sldLayoutId id="2147483774" r:id="rId46"/>
    <p:sldLayoutId id="2147483775" r:id="rId47"/>
    <p:sldLayoutId id="2147483776" r:id="rId48"/>
    <p:sldLayoutId id="2147483777" r:id="rId4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1358591" cy="365125"/>
          </a:xfrm>
          <a:prstGeom prst="rect">
            <a:avLst/>
          </a:prstGeom>
        </p:spPr>
        <p:txBody>
          <a:bodyPr vert="horz" lIns="91440" tIns="45720" rIns="91440" bIns="45720" rtlCol="0" anchor="ctr"/>
          <a:lstStyle>
            <a:lvl1pPr algn="l">
              <a:defRPr sz="900">
                <a:solidFill>
                  <a:schemeClr val="tx2"/>
                </a:solidFill>
              </a:defRPr>
            </a:lvl1pPr>
          </a:lstStyle>
          <a:p>
            <a:r>
              <a:rPr lang="en-US" smtClean="0"/>
              <a:t>      </a:t>
            </a:r>
            <a:endParaRPr lang="en-US" dirty="0"/>
          </a:p>
        </p:txBody>
      </p:sp>
      <p:sp>
        <p:nvSpPr>
          <p:cNvPr id="12"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3" y="6356352"/>
            <a:ext cx="1462668" cy="365125"/>
          </a:xfrm>
          <a:prstGeom prst="rect">
            <a:avLst/>
          </a:prstGeom>
        </p:spPr>
        <p:txBody>
          <a:bodyPr vert="horz" lIns="91440" tIns="45720" rIns="91440" bIns="45720" rtlCol="0" anchor="ctr"/>
          <a:lstStyle>
            <a:lvl1pPr algn="r">
              <a:defRPr sz="900">
                <a:solidFill>
                  <a:schemeClr val="tx2"/>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88312183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b="0" i="0" u="none"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p15:clr>
            <a:srgbClr val="F26B43"/>
          </p15:clr>
        </p15:guide>
        <p15:guide id="2" pos="7296">
          <p15:clr>
            <a:srgbClr val="F26B43"/>
          </p15:clr>
        </p15:guide>
        <p15:guide id="3" orient="horz" pos="3744">
          <p15:clr>
            <a:srgbClr val="F26B43"/>
          </p15:clr>
        </p15:guide>
        <p15:guide id="4" orient="horz" pos="288">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1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112.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11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7.xml"/><Relationship Id="rId1" Type="http://schemas.openxmlformats.org/officeDocument/2006/relationships/slideLayout" Target="../slideLayouts/slideLayout11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12.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2.xml"/><Relationship Id="rId1" Type="http://schemas.openxmlformats.org/officeDocument/2006/relationships/slideLayout" Target="../slideLayouts/slideLayout112.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4.xml"/><Relationship Id="rId1" Type="http://schemas.openxmlformats.org/officeDocument/2006/relationships/slideLayout" Target="../slideLayouts/slideLayout1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6.xml"/><Relationship Id="rId1" Type="http://schemas.openxmlformats.org/officeDocument/2006/relationships/slideLayout" Target="../slideLayouts/slideLayout112.xml"/><Relationship Id="rId4" Type="http://schemas.openxmlformats.org/officeDocument/2006/relationships/chart" Target="../charts/char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7.xml"/><Relationship Id="rId1" Type="http://schemas.openxmlformats.org/officeDocument/2006/relationships/slideLayout" Target="../slideLayouts/slideLayout112.xml"/><Relationship Id="rId4" Type="http://schemas.openxmlformats.org/officeDocument/2006/relationships/chart" Target="../charts/char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27.xml"/></Relationships>
</file>

<file path=ppt/slides/_rels/slide4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31.xml"/></Relationships>
</file>

<file path=ppt/slides/_rels/slide4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0.xml"/><Relationship Id="rId1" Type="http://schemas.openxmlformats.org/officeDocument/2006/relationships/slideLayout" Target="../slideLayouts/slideLayout112.xml"/></Relationships>
</file>

<file path=ppt/slides/_rels/slide5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1.xml"/><Relationship Id="rId1" Type="http://schemas.openxmlformats.org/officeDocument/2006/relationships/slideLayout" Target="../slideLayouts/slideLayout1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4.xml"/><Relationship Id="rId1" Type="http://schemas.openxmlformats.org/officeDocument/2006/relationships/slideLayout" Target="../slideLayouts/slideLayout112.xml"/></Relationships>
</file>

<file path=ppt/slides/_rels/slide5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5.xml"/><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6.xml"/><Relationship Id="rId1" Type="http://schemas.openxmlformats.org/officeDocument/2006/relationships/slideLayout" Target="../slideLayouts/slideLayout1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pPr algn="ctr">
              <a:lnSpc>
                <a:spcPct val="100000"/>
              </a:lnSpc>
            </a:pPr>
            <a:r>
              <a:rPr lang="en-US" sz="3300" dirty="0" smtClean="0"/>
              <a:t>Sexually Transmitted Disease (STD) Surveillance Report, 2017</a:t>
            </a:r>
            <a:endParaRPr lang="en-US" sz="3300" dirty="0"/>
          </a:p>
        </p:txBody>
      </p:sp>
      <p:sp>
        <p:nvSpPr>
          <p:cNvPr id="9" name="Text Placeholder 8"/>
          <p:cNvSpPr>
            <a:spLocks noGrp="1"/>
          </p:cNvSpPr>
          <p:nvPr>
            <p:ph type="body" sz="quarter" idx="14"/>
          </p:nvPr>
        </p:nvSpPr>
        <p:spPr/>
        <p:txBody>
          <a:bodyPr>
            <a:normAutofit/>
          </a:bodyPr>
          <a:lstStyle/>
          <a:p>
            <a:r>
              <a:rPr lang="en-US" sz="1800" dirty="0" smtClean="0"/>
              <a:t>STD </a:t>
            </a:r>
            <a:r>
              <a:rPr lang="en-US" sz="1800" dirty="0"/>
              <a:t>Surveillance System</a:t>
            </a:r>
          </a:p>
        </p:txBody>
      </p:sp>
      <p:sp>
        <p:nvSpPr>
          <p:cNvPr id="2" name="Slide Number Placeholder 1"/>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Rectangle 3"/>
          <p:cNvSpPr/>
          <p:nvPr/>
        </p:nvSpPr>
        <p:spPr>
          <a:xfrm>
            <a:off x="3718934" y="6320706"/>
            <a:ext cx="6096000" cy="27699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865"/>
                </a:solidFill>
                <a:effectLst/>
                <a:uLnTx/>
                <a:uFillTx/>
                <a:latin typeface="Calibri"/>
                <a:ea typeface="+mn-ea"/>
                <a:cs typeface="+mn-cs"/>
              </a:rPr>
              <a:t>http://www.health.state.mn.us/divs/idepc/dtopics/stds/stats/index.html</a:t>
            </a:r>
          </a:p>
        </p:txBody>
      </p:sp>
    </p:spTree>
    <p:extLst>
      <p:ext uri="{BB962C8B-B14F-4D97-AF65-F5344CB8AC3E}">
        <p14:creationId xmlns:p14="http://schemas.microsoft.com/office/powerpoint/2010/main" val="2341639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 of STDs in Minnesota</a:t>
            </a:r>
            <a:endParaRPr lang="en-US" dirty="0"/>
          </a:p>
        </p:txBody>
      </p:sp>
      <p:sp>
        <p:nvSpPr>
          <p:cNvPr id="5" name="Slide Number Placeholder 4"/>
          <p:cNvSpPr>
            <a:spLocks noGrp="1"/>
          </p:cNvSpPr>
          <p:nvPr>
            <p:ph type="sldNum" sz="quarter" idx="16"/>
          </p:nvPr>
        </p:nvSpPr>
        <p:spPr/>
        <p:txBody>
          <a:bodyPr/>
          <a:lstStyle/>
          <a:p>
            <a:fld id="{50B26D62-EBDC-4CB4-84B4-338D23F7DACE}" type="slidenum">
              <a:rPr lang="en-US" smtClean="0"/>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ltLang="en-US" sz="3200" dirty="0"/>
              <a:t>STDs in Minnesota</a:t>
            </a:r>
            <a:br>
              <a:rPr lang="en-US" altLang="en-US" sz="3200" dirty="0"/>
            </a:br>
            <a:r>
              <a:rPr lang="en-US" altLang="en-US" sz="3200" dirty="0"/>
              <a:t>Rate per 100,000 by Year of Diagnosis, </a:t>
            </a:r>
            <a:r>
              <a:rPr lang="en-US" altLang="en-US" sz="3200" dirty="0" smtClean="0"/>
              <a:t>2007-2017</a:t>
            </a:r>
            <a:endParaRPr lang="en-US" sz="2800" dirty="0"/>
          </a:p>
        </p:txBody>
      </p:sp>
      <p:graphicFrame>
        <p:nvGraphicFramePr>
          <p:cNvPr id="8" name="Object 2" descr="STDs in Minnesota&#10;Rate per 100,000 by Year of Diagnosis, 2007-2017" title="STDs in Minnesota"/>
          <p:cNvGraphicFramePr>
            <a:graphicFrameLocks noGrp="1" noChangeAspect="1"/>
          </p:cNvGraphicFramePr>
          <p:nvPr>
            <p:ph idx="1"/>
            <p:extLst/>
          </p:nvPr>
        </p:nvGraphicFramePr>
        <p:xfrm>
          <a:off x="838200" y="1565011"/>
          <a:ext cx="10515600" cy="4530989"/>
        </p:xfrm>
        <a:graphic>
          <a:graphicData uri="http://schemas.openxmlformats.org/drawingml/2006/chart">
            <c:chart xmlns:c="http://schemas.openxmlformats.org/drawingml/2006/chart" xmlns:r="http://schemas.openxmlformats.org/officeDocument/2006/relationships" r:id="rId3"/>
          </a:graphicData>
        </a:graphic>
      </p:graphicFrame>
      <p:sp>
        <p:nvSpPr>
          <p:cNvPr id="13317" name="Text Box 5"/>
          <p:cNvSpPr txBox="1">
            <a:spLocks noChangeArrowheads="1"/>
          </p:cNvSpPr>
          <p:nvPr/>
        </p:nvSpPr>
        <p:spPr bwMode="auto">
          <a:xfrm>
            <a:off x="1037771" y="6126163"/>
            <a:ext cx="2209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a:ea typeface="+mn-ea"/>
                <a:cs typeface="+mn-cs"/>
              </a:rPr>
              <a:t>* P&amp;S = Primary and Secondary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913091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noAutofit/>
          </a:bodyPr>
          <a:lstStyle/>
          <a:p>
            <a:pPr algn="ctr" eaLnBrk="1" hangingPunct="1"/>
            <a:r>
              <a:rPr lang="en-US" altLang="en-US" sz="3300" dirty="0"/>
              <a:t>STDs in </a:t>
            </a:r>
            <a:r>
              <a:rPr lang="en-US" altLang="en-US" sz="3300" dirty="0" smtClean="0"/>
              <a:t>Minnesota</a:t>
            </a:r>
            <a:r>
              <a:rPr lang="en-US" altLang="en-US" sz="3300" dirty="0"/>
              <a:t/>
            </a:r>
            <a:br>
              <a:rPr lang="en-US" altLang="en-US" sz="3300" dirty="0"/>
            </a:br>
            <a:r>
              <a:rPr lang="en-US" altLang="en-US" sz="3300" dirty="0"/>
              <a:t>Number of Cases Reported in 2017</a:t>
            </a:r>
          </a:p>
        </p:txBody>
      </p:sp>
      <p:sp>
        <p:nvSpPr>
          <p:cNvPr id="14340" name="Rectangle 3"/>
          <p:cNvSpPr>
            <a:spLocks noGrp="1" noChangeArrowheads="1"/>
          </p:cNvSpPr>
          <p:nvPr>
            <p:ph sz="half" idx="4294967295"/>
          </p:nvPr>
        </p:nvSpPr>
        <p:spPr>
          <a:xfrm>
            <a:off x="1986516" y="1943986"/>
            <a:ext cx="8458200" cy="3810000"/>
          </a:xfrm>
          <a:prstGeom prst="rect">
            <a:avLst/>
          </a:prstGeom>
        </p:spPr>
        <p:txBody>
          <a:bodyPr/>
          <a:lstStyle/>
          <a:p>
            <a:pPr eaLnBrk="1" hangingPunct="1"/>
            <a:r>
              <a:rPr lang="en-US" altLang="en-US" sz="2800" dirty="0"/>
              <a:t>Total of 30,981 STD cases reported to MDH in 2017:</a:t>
            </a:r>
          </a:p>
          <a:p>
            <a:pPr lvl="1" eaLnBrk="1" hangingPunct="1"/>
            <a:r>
              <a:rPr lang="en-US" altLang="en-US" sz="2800" dirty="0"/>
              <a:t> 23,528 Chlamydia cases</a:t>
            </a:r>
          </a:p>
          <a:p>
            <a:pPr lvl="1" eaLnBrk="1" hangingPunct="1"/>
            <a:r>
              <a:rPr lang="en-US" altLang="en-US" sz="2800" dirty="0"/>
              <a:t> 6,519 Gonorrhea cases</a:t>
            </a:r>
          </a:p>
          <a:p>
            <a:pPr lvl="1" eaLnBrk="1" hangingPunct="1"/>
            <a:r>
              <a:rPr lang="en-US" altLang="en-US" sz="2800" dirty="0"/>
              <a:t> 934 Syphilis cases (all stages)</a:t>
            </a:r>
          </a:p>
          <a:p>
            <a:pPr lvl="1" eaLnBrk="1" hangingPunct="1"/>
            <a:r>
              <a:rPr lang="en-US" altLang="en-US" sz="2800" dirty="0"/>
              <a:t> 0 Chancroid cases</a:t>
            </a:r>
          </a:p>
          <a:p>
            <a:pPr eaLnBrk="1" hangingPunct="1"/>
            <a:endParaRPr lang="en-US" altLang="en-US" sz="3000" dirty="0"/>
          </a:p>
        </p:txBody>
      </p:sp>
      <p:sp>
        <p:nvSpPr>
          <p:cNvPr id="2" name="Slide Number Placeholder 1"/>
          <p:cNvSpPr>
            <a:spLocks noGrp="1"/>
          </p:cNvSpPr>
          <p:nvPr>
            <p:ph type="sldNum" sz="quarter" idx="12"/>
          </p:nvPr>
        </p:nvSpPr>
        <p:spPr/>
        <p:txBody>
          <a:bodyPr/>
          <a:lstStyle/>
          <a:p>
            <a:fld id="{50B26D62-EBDC-4CB4-84B4-338D23F7DACE}" type="slidenum">
              <a:rPr lang="en-US" smtClean="0"/>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Chlamydia</a:t>
            </a:r>
            <a:endParaRPr lang="en-US" dirty="0"/>
          </a:p>
        </p:txBody>
      </p:sp>
      <p:sp>
        <p:nvSpPr>
          <p:cNvPr id="5" name="Slide Number Placeholder 4"/>
          <p:cNvSpPr>
            <a:spLocks noGrp="1"/>
          </p:cNvSpPr>
          <p:nvPr>
            <p:ph type="sldNum" sz="quarter" idx="16"/>
          </p:nvPr>
        </p:nvSpPr>
        <p:spPr/>
        <p:txBody>
          <a:bodyPr/>
          <a:lstStyle/>
          <a:p>
            <a:fld id="{50B26D62-EBDC-4CB4-84B4-338D23F7DACE}" type="slidenum">
              <a:rPr lang="en-US" smtClean="0"/>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300" dirty="0"/>
              <a:t>2017 Minnesota Chlamydia Rates by </a:t>
            </a:r>
            <a:r>
              <a:rPr lang="en-US" altLang="en-US" sz="3300" dirty="0" smtClean="0"/>
              <a:t>County</a:t>
            </a:r>
            <a:endParaRPr lang="en-US" sz="3300" dirty="0"/>
          </a:p>
        </p:txBody>
      </p:sp>
      <p:pic>
        <p:nvPicPr>
          <p:cNvPr id="5" name="Content Placeholder 4" descr="2017 Minnesota Chlamydia Rates by County" title="2017 Minnesota Chlamydia Rates by County"/>
          <p:cNvPicPr>
            <a:picLocks noGrp="1" noChangeAspect="1"/>
          </p:cNvPicPr>
          <p:nvPr>
            <p:ph idx="1"/>
          </p:nvPr>
        </p:nvPicPr>
        <p:blipFill>
          <a:blip r:embed="rId3"/>
          <a:stretch>
            <a:fillRect/>
          </a:stretch>
        </p:blipFill>
        <p:spPr>
          <a:xfrm>
            <a:off x="1866901" y="1390650"/>
            <a:ext cx="7029450" cy="5434841"/>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949824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52400"/>
            <a:ext cx="10515600" cy="914400"/>
          </a:xfrm>
        </p:spPr>
        <p:txBody>
          <a:bodyPr>
            <a:noAutofit/>
          </a:bodyPr>
          <a:lstStyle/>
          <a:p>
            <a:pPr algn="ctr"/>
            <a:r>
              <a:rPr lang="en-US" altLang="en-US" sz="3300" dirty="0"/>
              <a:t>Chlamydia Infections by Residence at </a:t>
            </a:r>
            <a:r>
              <a:rPr lang="en-US" altLang="en-US" sz="3300" dirty="0" smtClean="0"/>
              <a:t>Diagnosis</a:t>
            </a:r>
            <a:br>
              <a:rPr lang="en-US" altLang="en-US" sz="3300" dirty="0" smtClean="0"/>
            </a:br>
            <a:r>
              <a:rPr lang="en-US" altLang="en-US" sz="3300" dirty="0" smtClean="0"/>
              <a:t> </a:t>
            </a:r>
            <a:r>
              <a:rPr lang="en-US" altLang="en-US" sz="3300" dirty="0"/>
              <a:t>Minnesota, </a:t>
            </a:r>
            <a:r>
              <a:rPr lang="en-US" altLang="en-US" sz="3300" dirty="0" smtClean="0"/>
              <a:t>2017</a:t>
            </a:r>
            <a:endParaRPr lang="en-US" sz="3300" dirty="0"/>
          </a:p>
        </p:txBody>
      </p:sp>
      <p:sp>
        <p:nvSpPr>
          <p:cNvPr id="17412" name="Text Box 4"/>
          <p:cNvSpPr txBox="1">
            <a:spLocks noChangeArrowheads="1"/>
          </p:cNvSpPr>
          <p:nvPr/>
        </p:nvSpPr>
        <p:spPr bwMode="auto">
          <a:xfrm>
            <a:off x="423413" y="6024455"/>
            <a:ext cx="8001000"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mn-lt"/>
              </a:rPr>
              <a:t>Suburban = Seven-county metro area including Anoka, Carver, Dakota, Hennepin (excluding Minneapolis), Ramsey (excluding St. Paul), Scott, and Washington counties.  Greater MN = All other Minnesota counties outside the seven-county metro area.</a:t>
            </a:r>
          </a:p>
        </p:txBody>
      </p:sp>
      <p:sp>
        <p:nvSpPr>
          <p:cNvPr id="17414" name="Text Box 7"/>
          <p:cNvSpPr txBox="1">
            <a:spLocks noChangeArrowheads="1"/>
          </p:cNvSpPr>
          <p:nvPr/>
        </p:nvSpPr>
        <p:spPr bwMode="auto">
          <a:xfrm>
            <a:off x="3843787" y="1346201"/>
            <a:ext cx="45806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2400" dirty="0">
                <a:latin typeface="+mn-lt"/>
              </a:rPr>
              <a:t>Total Number of Cases = 23,528</a:t>
            </a:r>
          </a:p>
        </p:txBody>
      </p:sp>
      <p:graphicFrame>
        <p:nvGraphicFramePr>
          <p:cNvPr id="9" name="Object 8" descr="Chlamydia Infections by Residence at Diagnosis Minnesota, 2017" title="Chlamydia Infections by Residence at Diagnosis Minnesota, 2017"/>
          <p:cNvGraphicFramePr>
            <a:graphicFrameLocks noGrp="1" noChangeAspect="1"/>
          </p:cNvGraphicFramePr>
          <p:nvPr>
            <p:ph idx="1"/>
            <p:extLst>
              <p:ext uri="{D42A27DB-BD31-4B8C-83A1-F6EECF244321}">
                <p14:modId xmlns:p14="http://schemas.microsoft.com/office/powerpoint/2010/main" val="324786308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50B26D62-EBDC-4CB4-84B4-338D23F7DACE}" type="slidenum">
              <a:rPr lang="en-US" smtClean="0"/>
              <a:t>15</a:t>
            </a:fld>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altLang="en-US" sz="3300" dirty="0"/>
              <a:t>Chlamydia Rates by Gender</a:t>
            </a:r>
            <a:br>
              <a:rPr lang="en-US" altLang="en-US" sz="3300" dirty="0"/>
            </a:br>
            <a:r>
              <a:rPr lang="en-US" altLang="en-US" sz="3300" dirty="0"/>
              <a:t>Minnesota, </a:t>
            </a:r>
            <a:r>
              <a:rPr lang="en-US" altLang="en-US" sz="3300" dirty="0" smtClean="0"/>
              <a:t>2007-2017</a:t>
            </a:r>
            <a:endParaRPr lang="en-US" sz="3300" dirty="0"/>
          </a:p>
        </p:txBody>
      </p:sp>
      <p:graphicFrame>
        <p:nvGraphicFramePr>
          <p:cNvPr id="6" name="Object 3" descr="Chlamydia Rates by Gender&#10;Minnesota, 2007-2017" title="Chlamydia Rates by Gender"/>
          <p:cNvGraphicFramePr>
            <a:graphicFrameLocks noGrp="1" noChangeAspect="1"/>
          </p:cNvGraphicFramePr>
          <p:nvPr>
            <p:ph idx="1"/>
            <p:extLst>
              <p:ext uri="{D42A27DB-BD31-4B8C-83A1-F6EECF244321}">
                <p14:modId xmlns:p14="http://schemas.microsoft.com/office/powerpoint/2010/main" val="355552733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50B26D62-EBDC-4CB4-84B4-338D23F7DACE}" type="slidenum">
              <a:rPr lang="en-US" smtClean="0"/>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altLang="en-US" sz="3300" dirty="0"/>
              <a:t>Chlamydia Rates by </a:t>
            </a:r>
            <a:r>
              <a:rPr lang="en-US" altLang="en-US" sz="3300" dirty="0" smtClean="0"/>
              <a:t>Age, Minnesota</a:t>
            </a:r>
            <a:r>
              <a:rPr lang="en-US" altLang="en-US" sz="3300" dirty="0"/>
              <a:t>, </a:t>
            </a:r>
            <a:r>
              <a:rPr lang="en-US" altLang="en-US" sz="3300" dirty="0" smtClean="0"/>
              <a:t>2007-2017</a:t>
            </a:r>
            <a:endParaRPr lang="en-US" sz="3300" dirty="0"/>
          </a:p>
        </p:txBody>
      </p:sp>
      <p:graphicFrame>
        <p:nvGraphicFramePr>
          <p:cNvPr id="6" name="Object 1026" descr="Chlamydia Rates by Age&#10;Minnesota, 2007-2017" title="Chlamydia Rates by Age"/>
          <p:cNvGraphicFramePr>
            <a:graphicFrameLocks noGrp="1" noChangeAspect="1"/>
          </p:cNvGraphicFramePr>
          <p:nvPr>
            <p:ph idx="1"/>
            <p:extLst>
              <p:ext uri="{D42A27DB-BD31-4B8C-83A1-F6EECF244321}">
                <p14:modId xmlns:p14="http://schemas.microsoft.com/office/powerpoint/2010/main" val="11729472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50B26D62-EBDC-4CB4-84B4-338D23F7DACE}" type="slidenum">
              <a:rPr lang="en-US" smtClean="0"/>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300" dirty="0"/>
              <a:t>Age-Specific Chlamydia Rates by Gender</a:t>
            </a:r>
            <a:br>
              <a:rPr lang="en-US" altLang="en-US" sz="3300" dirty="0"/>
            </a:br>
            <a:r>
              <a:rPr lang="en-US" altLang="en-US" sz="3300" dirty="0"/>
              <a:t>  Minnesota, </a:t>
            </a:r>
            <a:r>
              <a:rPr lang="en-US" altLang="en-US" sz="3300" dirty="0" smtClean="0"/>
              <a:t>2017</a:t>
            </a:r>
            <a:endParaRPr lang="en-US" sz="3300" dirty="0"/>
          </a:p>
        </p:txBody>
      </p:sp>
      <p:graphicFrame>
        <p:nvGraphicFramePr>
          <p:cNvPr id="6" name="Content Placeholder 5" descr="Age-Specific Chlamydia Rates by Gender&#10;  Minnesota, 2017" title="Age-Specific Chlamydia Rates by Gender"/>
          <p:cNvGraphicFramePr>
            <a:graphicFrameLocks noGrp="1"/>
          </p:cNvGraphicFramePr>
          <p:nvPr>
            <p:ph idx="1"/>
            <p:extLst/>
          </p:nvPr>
        </p:nvGraphicFramePr>
        <p:xfrm>
          <a:off x="838200" y="1504336"/>
          <a:ext cx="9682317" cy="520126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54701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altLang="en-US" sz="3300" dirty="0"/>
              <a:t>Chlamydia Rates by Race/Ethnicity </a:t>
            </a:r>
            <a:br>
              <a:rPr lang="en-US" altLang="en-US" sz="3300" dirty="0"/>
            </a:br>
            <a:r>
              <a:rPr lang="en-US" altLang="en-US" sz="3300" dirty="0"/>
              <a:t>Minnesota, </a:t>
            </a:r>
            <a:r>
              <a:rPr lang="en-US" altLang="en-US" sz="3300" dirty="0" smtClean="0"/>
              <a:t>2007-2017 (1/2)</a:t>
            </a:r>
            <a:endParaRPr lang="en-US" sz="3300" dirty="0"/>
          </a:p>
        </p:txBody>
      </p:sp>
      <p:graphicFrame>
        <p:nvGraphicFramePr>
          <p:cNvPr id="7" name="Object 2" descr="Chlamydia Rates by Race/Ethnicity &#10;Minnesota, 2007-2017" title="Chlamydia Rates by Race/Ethnicity "/>
          <p:cNvGraphicFramePr>
            <a:graphicFrameLocks noGrp="1" noChangeAspect="1"/>
          </p:cNvGraphicFramePr>
          <p:nvPr>
            <p:ph sz="half" idx="1"/>
            <p:extLst/>
          </p:nvPr>
        </p:nvGraphicFramePr>
        <p:xfrm>
          <a:off x="36528" y="1440346"/>
          <a:ext cx="11698272" cy="5098568"/>
        </p:xfrm>
        <a:graphic>
          <a:graphicData uri="http://schemas.openxmlformats.org/drawingml/2006/chart">
            <c:chart xmlns:c="http://schemas.openxmlformats.org/drawingml/2006/chart" xmlns:r="http://schemas.openxmlformats.org/officeDocument/2006/relationships" r:id="rId3"/>
          </a:graphicData>
        </a:graphic>
      </p:graphicFrame>
      <p:sp>
        <p:nvSpPr>
          <p:cNvPr id="21510" name="Text Box 14"/>
          <p:cNvSpPr txBox="1">
            <a:spLocks noChangeArrowheads="1"/>
          </p:cNvSpPr>
          <p:nvPr/>
        </p:nvSpPr>
        <p:spPr bwMode="auto">
          <a:xfrm>
            <a:off x="1384761" y="1440346"/>
            <a:ext cx="27432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1400" b="1" i="0" u="none" strike="noStrike" kern="1200" cap="none" spc="0" normalizeH="0" baseline="0" noProof="0" dirty="0">
                <a:ln>
                  <a:noFill/>
                </a:ln>
                <a:solidFill>
                  <a:srgbClr val="003865"/>
                </a:solidFill>
                <a:effectLst/>
                <a:uLnTx/>
                <a:uFillTx/>
                <a:latin typeface="Calibri"/>
                <a:ea typeface="+mn-ea"/>
                <a:cs typeface="+mn-cs"/>
              </a:rPr>
              <a:t>2017 rates compared with Whites:</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1400" b="0" i="0" u="none" strike="noStrike" kern="1200" cap="none" spc="0" normalizeH="0" baseline="0" noProof="0" dirty="0">
                <a:ln>
                  <a:noFill/>
                </a:ln>
                <a:solidFill>
                  <a:srgbClr val="003865"/>
                </a:solidFill>
                <a:effectLst/>
                <a:uLnTx/>
                <a:uFillTx/>
                <a:latin typeface="Calibri"/>
                <a:ea typeface="+mn-ea"/>
                <a:cs typeface="+mn-cs"/>
              </a:rPr>
              <a:t>Black, Non-Hispanic = 9.7x higher</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1400" b="0" i="0" u="none" strike="noStrike" kern="1200" cap="none" spc="0" normalizeH="0" baseline="0" noProof="0" dirty="0">
                <a:ln>
                  <a:noFill/>
                </a:ln>
                <a:solidFill>
                  <a:srgbClr val="003865"/>
                </a:solidFill>
                <a:effectLst/>
                <a:uLnTx/>
                <a:uFillTx/>
                <a:latin typeface="Calibri"/>
                <a:ea typeface="+mn-ea"/>
                <a:cs typeface="+mn-cs"/>
              </a:rPr>
              <a:t>American Indian = 5x higher</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1400" b="0" i="0" u="none" strike="noStrike" kern="1200" cap="none" spc="0" normalizeH="0" baseline="0" noProof="0" dirty="0">
                <a:ln>
                  <a:noFill/>
                </a:ln>
                <a:solidFill>
                  <a:srgbClr val="003865"/>
                </a:solidFill>
                <a:effectLst/>
                <a:uLnTx/>
                <a:uFillTx/>
                <a:latin typeface="Calibri"/>
                <a:ea typeface="+mn-ea"/>
                <a:cs typeface="+mn-cs"/>
              </a:rPr>
              <a:t>Asian/PI = 2x higher</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1400" b="0" i="0" u="none" strike="noStrike" kern="1200" cap="none" spc="0" normalizeH="0" baseline="0" noProof="0" dirty="0">
                <a:ln>
                  <a:noFill/>
                </a:ln>
                <a:solidFill>
                  <a:srgbClr val="003865"/>
                </a:solidFill>
                <a:effectLst/>
                <a:uLnTx/>
                <a:uFillTx/>
                <a:latin typeface="Calibri"/>
                <a:ea typeface="+mn-ea"/>
                <a:cs typeface="+mn-cs"/>
              </a:rPr>
              <a:t>Hispanic* = 3x higher</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Date Placeholder 1"/>
          <p:cNvSpPr>
            <a:spLocks noGrp="1"/>
          </p:cNvSpPr>
          <p:nvPr/>
        </p:nvSpPr>
        <p:spPr>
          <a:xfrm>
            <a:off x="281170" y="6400800"/>
            <a:ext cx="3518047" cy="365125"/>
          </a:xfrm>
          <a:prstGeom prst="rect">
            <a:avLst/>
          </a:prstGeom>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a:ea typeface="+mn-ea"/>
                <a:cs typeface="+mn-cs"/>
              </a:rPr>
              <a:t>* Persons of Hispanic ethnicity can be of any race</a:t>
            </a:r>
            <a:endParaRPr kumimoji="0" lang="en-US" alt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98980223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smtClean="0"/>
              <a:t>Introduction 1/2</a:t>
            </a:r>
            <a:endParaRPr lang="en-US" sz="3300" dirty="0"/>
          </a:p>
        </p:txBody>
      </p:sp>
      <p:sp>
        <p:nvSpPr>
          <p:cNvPr id="3" name="Content Placeholder 2"/>
          <p:cNvSpPr>
            <a:spLocks noGrp="1"/>
          </p:cNvSpPr>
          <p:nvPr>
            <p:ph idx="1"/>
          </p:nvPr>
        </p:nvSpPr>
        <p:spPr/>
        <p:txBody>
          <a:bodyPr>
            <a:normAutofit fontScale="25000" lnSpcReduction="20000"/>
          </a:bodyPr>
          <a:lstStyle/>
          <a:p>
            <a:r>
              <a:rPr lang="en-US" altLang="en-US" sz="9600" dirty="0"/>
              <a:t>Under Minnesota law, physicians and laboratories must report all laboratory-confirmed cases of chlamydia, gonorrhea, syphilis, and chancroid to the Minnesota Department of Health (MDH) within one working day.</a:t>
            </a:r>
          </a:p>
          <a:p>
            <a:pPr marL="0" indent="0">
              <a:buNone/>
            </a:pPr>
            <a:endParaRPr lang="en-US" altLang="en-US" sz="7400" dirty="0"/>
          </a:p>
          <a:p>
            <a:r>
              <a:rPr lang="en-US" altLang="en-US" sz="9600" dirty="0" smtClean="0"/>
              <a:t>MDH </a:t>
            </a:r>
            <a:r>
              <a:rPr lang="en-US" altLang="en-US" sz="9600" dirty="0"/>
              <a:t>does not maintain statistics for other, non-reportable STDs (ex: herpes, HPV/genital warts).</a:t>
            </a:r>
          </a:p>
          <a:p>
            <a:endParaRPr lang="en-US" altLang="en-US" sz="7400" dirty="0"/>
          </a:p>
          <a:p>
            <a:r>
              <a:rPr lang="en-US" altLang="en-US" sz="9600" dirty="0"/>
              <a:t>This slide set describes trends in reportable STDs in Minnesota by person, place, and time. </a:t>
            </a:r>
          </a:p>
          <a:p>
            <a:pPr marL="0" indent="0">
              <a:buNone/>
            </a:pPr>
            <a:endParaRPr lang="en-US" altLang="en-US" sz="7400" dirty="0"/>
          </a:p>
          <a:p>
            <a:r>
              <a:rPr lang="en-US" altLang="en-US" sz="9600" dirty="0"/>
              <a:t>Analyses exclude cases reported from federal and private prisons.</a:t>
            </a:r>
          </a:p>
          <a:p>
            <a:endParaRPr lang="en-US" dirty="0"/>
          </a:p>
        </p:txBody>
      </p:sp>
      <p:sp>
        <p:nvSpPr>
          <p:cNvPr id="4" name="Slide Number Placeholder 3"/>
          <p:cNvSpPr>
            <a:spLocks noGrp="1"/>
          </p:cNvSpPr>
          <p:nvPr>
            <p:ph type="sldNum" sz="quarter" idx="12"/>
          </p:nvPr>
        </p:nvSpPr>
        <p:spPr/>
        <p:txBody>
          <a:bodyPr/>
          <a:lstStyle/>
          <a:p>
            <a:fld id="{50B26D62-EBDC-4CB4-84B4-338D23F7DACE}" type="slidenum">
              <a:rPr lang="en-US" smtClean="0"/>
              <a:t>2</a:t>
            </a:fld>
            <a:endParaRPr lang="en-US" dirty="0"/>
          </a:p>
        </p:txBody>
      </p:sp>
    </p:spTree>
    <p:extLst>
      <p:ext uri="{BB962C8B-B14F-4D97-AF65-F5344CB8AC3E}">
        <p14:creationId xmlns:p14="http://schemas.microsoft.com/office/powerpoint/2010/main" val="3842414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spcAft>
                <a:spcPct val="0"/>
              </a:spcAft>
              <a:buClrTx/>
              <a:buSzTx/>
              <a:buFontTx/>
              <a:buNone/>
            </a:pPr>
            <a:r>
              <a:rPr lang="en-US" altLang="en-US" sz="3300" dirty="0">
                <a:solidFill>
                  <a:schemeClr val="bg1"/>
                </a:solidFill>
                <a:latin typeface="+mj-lt"/>
              </a:rPr>
              <a:t>Chlamydia Rates by Race/Ethnicity </a:t>
            </a:r>
            <a:br>
              <a:rPr lang="en-US" altLang="en-US" sz="3300" dirty="0">
                <a:solidFill>
                  <a:schemeClr val="bg1"/>
                </a:solidFill>
                <a:latin typeface="+mj-lt"/>
              </a:rPr>
            </a:br>
            <a:r>
              <a:rPr lang="en-US" altLang="en-US" sz="3300" dirty="0">
                <a:solidFill>
                  <a:schemeClr val="bg1"/>
                </a:solidFill>
                <a:latin typeface="+mj-lt"/>
              </a:rPr>
              <a:t>Minnesota, </a:t>
            </a:r>
            <a:r>
              <a:rPr lang="en-US" altLang="en-US" sz="3300" dirty="0" smtClean="0">
                <a:solidFill>
                  <a:schemeClr val="bg1"/>
                </a:solidFill>
                <a:latin typeface="+mj-lt"/>
              </a:rPr>
              <a:t>2007-2017 (2/2)</a:t>
            </a:r>
            <a:endParaRPr lang="en-US" altLang="en-US" sz="3300" baseline="30000" dirty="0">
              <a:solidFill>
                <a:schemeClr val="bg1"/>
              </a:solidFill>
              <a:latin typeface="+mj-lt"/>
            </a:endParaRPr>
          </a:p>
        </p:txBody>
      </p:sp>
      <p:sp>
        <p:nvSpPr>
          <p:cNvPr id="2" name="Slide Number Placeholder 1"/>
          <p:cNvSpPr>
            <a:spLocks noGrp="1"/>
          </p:cNvSpPr>
          <p:nvPr>
            <p:ph type="sldNum" sz="quarter" idx="12"/>
          </p:nvPr>
        </p:nvSpPr>
        <p:spPr/>
        <p:txBody>
          <a:bodyPr/>
          <a:lstStyle/>
          <a:p>
            <a:fld id="{50B26D62-EBDC-4CB4-84B4-338D23F7DACE}" type="slidenum">
              <a:rPr lang="en-US" smtClean="0"/>
              <a:t>20</a:t>
            </a:fld>
            <a:endParaRPr lang="en-US" dirty="0"/>
          </a:p>
        </p:txBody>
      </p:sp>
      <p:graphicFrame>
        <p:nvGraphicFramePr>
          <p:cNvPr id="9" name="Object 2" descr="Chlamydia Rates by Race/Ethnicity &#10;Minnesota, 2007-2017 (2/2)" title="Chlamydia Rates by Race/Ethnicity "/>
          <p:cNvGraphicFramePr>
            <a:graphicFrameLocks noGrp="1" noChangeAspect="1"/>
          </p:cNvGraphicFramePr>
          <p:nvPr>
            <p:ph idx="1"/>
            <p:extLst>
              <p:ext uri="{D42A27DB-BD31-4B8C-83A1-F6EECF244321}">
                <p14:modId xmlns:p14="http://schemas.microsoft.com/office/powerpoint/2010/main" val="421626114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Gonorrhea</a:t>
            </a:r>
            <a:endParaRPr lang="en-US" sz="3600" dirty="0"/>
          </a:p>
        </p:txBody>
      </p:sp>
      <p:sp>
        <p:nvSpPr>
          <p:cNvPr id="3" name="Slide Number Placeholder 2"/>
          <p:cNvSpPr>
            <a:spLocks noGrp="1"/>
          </p:cNvSpPr>
          <p:nvPr>
            <p:ph type="sldNum" sz="quarter" idx="16"/>
          </p:nvPr>
        </p:nvSpPr>
        <p:spPr/>
        <p:txBody>
          <a:bodyPr/>
          <a:lstStyle/>
          <a:p>
            <a:fld id="{50B26D62-EBDC-4CB4-84B4-338D23F7DACE}" type="slidenum">
              <a:rPr lang="en-US" smtClean="0"/>
              <a:t>21</a:t>
            </a:fld>
            <a:endParaRPr lang="en-US" dirty="0"/>
          </a:p>
        </p:txBody>
      </p:sp>
    </p:spTree>
    <p:extLst>
      <p:ext uri="{BB962C8B-B14F-4D97-AF65-F5344CB8AC3E}">
        <p14:creationId xmlns:p14="http://schemas.microsoft.com/office/powerpoint/2010/main" val="2704161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300" dirty="0" smtClean="0">
                <a:latin typeface="+mn-lt"/>
              </a:rPr>
              <a:t>2017 </a:t>
            </a:r>
            <a:r>
              <a:rPr lang="en-US" altLang="en-US" sz="3300" dirty="0">
                <a:latin typeface="+mn-lt"/>
              </a:rPr>
              <a:t>Minnesota Gonorrhea Rates by County</a:t>
            </a:r>
            <a:endParaRPr lang="en-US" sz="3300" dirty="0"/>
          </a:p>
        </p:txBody>
      </p:sp>
      <p:pic>
        <p:nvPicPr>
          <p:cNvPr id="4" name="Content Placeholder 3" descr="2017 Minnesota Gonorrhea Rates by County" title="2017 Minnesota Gonorrhea Rates by County"/>
          <p:cNvPicPr>
            <a:picLocks noGrp="1" noChangeAspect="1"/>
          </p:cNvPicPr>
          <p:nvPr>
            <p:ph idx="1"/>
          </p:nvPr>
        </p:nvPicPr>
        <p:blipFill rotWithShape="1">
          <a:blip r:embed="rId3"/>
          <a:srcRect t="1351"/>
          <a:stretch/>
        </p:blipFill>
        <p:spPr>
          <a:xfrm>
            <a:off x="1704612" y="1428750"/>
            <a:ext cx="6742453" cy="5334000"/>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925580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altLang="en-US" sz="3300" dirty="0"/>
              <a:t>Gonorrhea Infections in Minnesota</a:t>
            </a:r>
            <a:br>
              <a:rPr lang="en-US" altLang="en-US" sz="3300" dirty="0"/>
            </a:br>
            <a:r>
              <a:rPr lang="en-US" altLang="en-US" sz="3300" dirty="0"/>
              <a:t>by Residence at Diagnosis, 2017</a:t>
            </a:r>
            <a:endParaRPr lang="en-US" sz="3300" dirty="0"/>
          </a:p>
        </p:txBody>
      </p:sp>
      <p:sp>
        <p:nvSpPr>
          <p:cNvPr id="4" name="Content Placeholder 3"/>
          <p:cNvSpPr>
            <a:spLocks noGrp="1"/>
          </p:cNvSpPr>
          <p:nvPr>
            <p:ph sz="half" idx="2"/>
          </p:nvPr>
        </p:nvSpPr>
        <p:spPr>
          <a:xfrm>
            <a:off x="322729" y="5927464"/>
            <a:ext cx="10515600" cy="691273"/>
          </a:xfrm>
        </p:spPr>
        <p:txBody>
          <a:bodyPr>
            <a:normAutofit/>
          </a:bodyPr>
          <a:lstStyle/>
          <a:p>
            <a:pPr marL="0" indent="0">
              <a:lnSpc>
                <a:spcPct val="120000"/>
              </a:lnSpc>
              <a:buNone/>
            </a:pPr>
            <a:r>
              <a:rPr lang="en-US" altLang="en-US" sz="1200" dirty="0"/>
              <a:t>Suburban = Seven-county metro area including Anoka, Carver, Dakota, Hennepin (excluding Minneapolis), Ramsey (excluding St. Paul), Scott, and Washington counties.  Greater MN = All other Minnesota counties outside the seven-county metro area.</a:t>
            </a:r>
          </a:p>
          <a:p>
            <a:pPr marL="0" indent="0">
              <a:lnSpc>
                <a:spcPct val="120000"/>
              </a:lnSpc>
              <a:buNone/>
            </a:pPr>
            <a:endParaRPr lang="en-US" sz="1400" dirty="0"/>
          </a:p>
        </p:txBody>
      </p:sp>
      <p:graphicFrame>
        <p:nvGraphicFramePr>
          <p:cNvPr id="8" name="Object 2" descr="Gonorrhea Infections in Minnesota&#10;by Residence at Diagnosis, 2017" title="Gonorrhea Infections in Minnesota"/>
          <p:cNvGraphicFramePr>
            <a:graphicFrameLocks noGrp="1" noChangeAspect="1"/>
          </p:cNvGraphicFramePr>
          <p:nvPr>
            <p:ph sz="half" idx="1"/>
            <p:extLst>
              <p:ext uri="{D42A27DB-BD31-4B8C-83A1-F6EECF244321}">
                <p14:modId xmlns:p14="http://schemas.microsoft.com/office/powerpoint/2010/main" val="1031971930"/>
              </p:ext>
            </p:extLst>
          </p:nvPr>
        </p:nvGraphicFramePr>
        <p:xfrm>
          <a:off x="322729" y="1495313"/>
          <a:ext cx="11542955" cy="443215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1709743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spcAft>
                <a:spcPct val="0"/>
              </a:spcAft>
              <a:buClrTx/>
              <a:buSzTx/>
              <a:buFontTx/>
              <a:buNone/>
            </a:pPr>
            <a:r>
              <a:rPr lang="en-US" altLang="en-US" sz="3300" dirty="0">
                <a:solidFill>
                  <a:schemeClr val="bg1"/>
                </a:solidFill>
                <a:latin typeface="+mj-lt"/>
              </a:rPr>
              <a:t>Gonorrhea Rates by Gender</a:t>
            </a:r>
            <a:br>
              <a:rPr lang="en-US" altLang="en-US" sz="3300" dirty="0">
                <a:solidFill>
                  <a:schemeClr val="bg1"/>
                </a:solidFill>
                <a:latin typeface="+mj-lt"/>
              </a:rPr>
            </a:br>
            <a:r>
              <a:rPr lang="en-US" altLang="en-US" sz="3300" dirty="0">
                <a:solidFill>
                  <a:schemeClr val="bg1"/>
                </a:solidFill>
                <a:latin typeface="+mj-lt"/>
              </a:rPr>
              <a:t>Minnesota, 2007-2017</a:t>
            </a:r>
          </a:p>
        </p:txBody>
      </p:sp>
      <p:sp>
        <p:nvSpPr>
          <p:cNvPr id="2" name="Slide Number Placeholder 1"/>
          <p:cNvSpPr>
            <a:spLocks noGrp="1"/>
          </p:cNvSpPr>
          <p:nvPr>
            <p:ph type="sldNum" sz="quarter" idx="12"/>
          </p:nvPr>
        </p:nvSpPr>
        <p:spPr/>
        <p:txBody>
          <a:bodyPr/>
          <a:lstStyle/>
          <a:p>
            <a:fld id="{50B26D62-EBDC-4CB4-84B4-338D23F7DACE}" type="slidenum">
              <a:rPr lang="en-US" smtClean="0"/>
              <a:t>24</a:t>
            </a:fld>
            <a:endParaRPr lang="en-US" dirty="0"/>
          </a:p>
        </p:txBody>
      </p:sp>
      <p:graphicFrame>
        <p:nvGraphicFramePr>
          <p:cNvPr id="6" name="Object 2" descr="Gonorrhea Rates by Gender&#10;Minnesota, 2007-2017" title="Gonorrhea Rates by Gender"/>
          <p:cNvGraphicFramePr>
            <a:graphicFrameLocks noGrp="1" noChangeAspect="1"/>
          </p:cNvGraphicFramePr>
          <p:nvPr>
            <p:ph idx="1"/>
            <p:extLst>
              <p:ext uri="{D42A27DB-BD31-4B8C-83A1-F6EECF244321}">
                <p14:modId xmlns:p14="http://schemas.microsoft.com/office/powerpoint/2010/main" val="3363619322"/>
              </p:ext>
            </p:extLst>
          </p:nvPr>
        </p:nvGraphicFramePr>
        <p:xfrm>
          <a:off x="701722" y="1661379"/>
          <a:ext cx="10912522" cy="45155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spcAft>
                <a:spcPct val="0"/>
              </a:spcAft>
              <a:buClrTx/>
              <a:buSzTx/>
              <a:buFontTx/>
              <a:buNone/>
            </a:pPr>
            <a:r>
              <a:rPr lang="en-US" altLang="en-US" sz="3600" dirty="0">
                <a:solidFill>
                  <a:schemeClr val="bg1"/>
                </a:solidFill>
                <a:latin typeface="+mj-lt"/>
              </a:rPr>
              <a:t>Gonorrhea Rates by Age</a:t>
            </a:r>
            <a:br>
              <a:rPr lang="en-US" altLang="en-US" sz="3600" dirty="0">
                <a:solidFill>
                  <a:schemeClr val="bg1"/>
                </a:solidFill>
                <a:latin typeface="+mj-lt"/>
              </a:rPr>
            </a:br>
            <a:r>
              <a:rPr lang="en-US" altLang="en-US" sz="3600" dirty="0">
                <a:solidFill>
                  <a:schemeClr val="bg1"/>
                </a:solidFill>
                <a:latin typeface="+mj-lt"/>
              </a:rPr>
              <a:t>Minnesota, 2007-2017</a:t>
            </a:r>
          </a:p>
        </p:txBody>
      </p:sp>
      <p:sp>
        <p:nvSpPr>
          <p:cNvPr id="2" name="Slide Number Placeholder 1"/>
          <p:cNvSpPr>
            <a:spLocks noGrp="1"/>
          </p:cNvSpPr>
          <p:nvPr>
            <p:ph type="sldNum" sz="quarter" idx="12"/>
          </p:nvPr>
        </p:nvSpPr>
        <p:spPr/>
        <p:txBody>
          <a:bodyPr/>
          <a:lstStyle/>
          <a:p>
            <a:fld id="{50B26D62-EBDC-4CB4-84B4-338D23F7DACE}" type="slidenum">
              <a:rPr lang="en-US" smtClean="0"/>
              <a:t>25</a:t>
            </a:fld>
            <a:endParaRPr lang="en-US" dirty="0"/>
          </a:p>
        </p:txBody>
      </p:sp>
      <p:graphicFrame>
        <p:nvGraphicFramePr>
          <p:cNvPr id="7" name="Object 2" descr="Gonorrhea Rates by Age&#10;Minnesota, 2007-2017" title="Gonorrhea Rates by Age"/>
          <p:cNvGraphicFramePr>
            <a:graphicFrameLocks noGrp="1" noChangeAspect="1"/>
          </p:cNvGraphicFramePr>
          <p:nvPr>
            <p:ph idx="1"/>
            <p:extLst>
              <p:ext uri="{D42A27DB-BD31-4B8C-83A1-F6EECF244321}">
                <p14:modId xmlns:p14="http://schemas.microsoft.com/office/powerpoint/2010/main" val="301727901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descr="Age-Specific Gonorrhea Rates by Gender Minnesota, 2017 " title="Age-Specific Gonorrhea Rates by Gender Minnesota, 2017 "/>
          <p:cNvSpPr>
            <a:spLocks noGrp="1" noChangeArrowheads="1"/>
          </p:cNvSpPr>
          <p:nvPr>
            <p:ph type="title"/>
          </p:nvPr>
        </p:nvSpPr>
        <p:spPr/>
        <p:txBody>
          <a:bodyPr>
            <a:noAutofit/>
          </a:bodyPr>
          <a:lstStyle/>
          <a:p>
            <a:pPr eaLnBrk="1" hangingPunct="1"/>
            <a:r>
              <a:rPr lang="en-US" altLang="en-US" sz="3300" dirty="0"/>
              <a:t>Age-Specific Gonorrhea Rates by </a:t>
            </a:r>
            <a:r>
              <a:rPr lang="en-US" altLang="en-US" sz="3300" dirty="0" smtClean="0"/>
              <a:t>Gender Minnesota</a:t>
            </a:r>
            <a:r>
              <a:rPr lang="en-US" altLang="en-US" sz="3300" dirty="0"/>
              <a:t>, 2017 </a:t>
            </a:r>
          </a:p>
        </p:txBody>
      </p:sp>
      <p:graphicFrame>
        <p:nvGraphicFramePr>
          <p:cNvPr id="2" name="Object 5" descr="Age-Specific Gonorrhea Rates by Gender Minnesota, 2017 " title="Age-Specific Gonorrhea Rates by Gender Minnesota, 2017 "/>
          <p:cNvGraphicFramePr>
            <a:graphicFrameLocks noGrp="1" noChangeAspect="1"/>
          </p:cNvGraphicFramePr>
          <p:nvPr>
            <p:ph idx="1"/>
            <p:extLst/>
          </p:nvPr>
        </p:nvGraphicFramePr>
        <p:xfrm>
          <a:off x="311725" y="1540079"/>
          <a:ext cx="11568550" cy="486072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290439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7"/>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3300" dirty="0">
                <a:solidFill>
                  <a:schemeClr val="bg1"/>
                </a:solidFill>
                <a:latin typeface="+mj-lt"/>
              </a:rPr>
              <a:t>Gonorrhea Rates by Race/Ethnicity </a:t>
            </a:r>
            <a:br>
              <a:rPr lang="en-US" altLang="en-US" sz="3300" dirty="0">
                <a:solidFill>
                  <a:schemeClr val="bg1"/>
                </a:solidFill>
                <a:latin typeface="+mj-lt"/>
              </a:rPr>
            </a:br>
            <a:r>
              <a:rPr lang="en-US" altLang="en-US" sz="3300" dirty="0">
                <a:solidFill>
                  <a:schemeClr val="bg1"/>
                </a:solidFill>
                <a:latin typeface="+mj-lt"/>
              </a:rPr>
              <a:t>Minnesota, </a:t>
            </a:r>
            <a:r>
              <a:rPr lang="en-US" altLang="en-US" sz="3300" dirty="0" smtClean="0">
                <a:solidFill>
                  <a:schemeClr val="bg1"/>
                </a:solidFill>
                <a:latin typeface="+mj-lt"/>
              </a:rPr>
              <a:t>2007-2017 (1/2)</a:t>
            </a:r>
            <a:endParaRPr lang="en-US" altLang="en-US" sz="3300" baseline="30000" dirty="0">
              <a:solidFill>
                <a:schemeClr val="bg1"/>
              </a:solidFill>
              <a:latin typeface="+mj-lt"/>
            </a:endParaRPr>
          </a:p>
        </p:txBody>
      </p:sp>
      <p:graphicFrame>
        <p:nvGraphicFramePr>
          <p:cNvPr id="10" name="Object 1026" descr="Gonorrhea Rates by Race/Ethnicity &#10;Minnesota, 2007-2017" title="Gonorrhea Rates by Race/Ethnicity "/>
          <p:cNvGraphicFramePr>
            <a:graphicFrameLocks noGrp="1" noChangeAspect="1"/>
          </p:cNvGraphicFramePr>
          <p:nvPr>
            <p:ph idx="1"/>
            <p:extLst/>
          </p:nvPr>
        </p:nvGraphicFramePr>
        <p:xfrm>
          <a:off x="209024" y="1744662"/>
          <a:ext cx="11144776" cy="461169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1031"/>
          <p:cNvSpPr txBox="1">
            <a:spLocks noChangeArrowheads="1"/>
          </p:cNvSpPr>
          <p:nvPr/>
        </p:nvSpPr>
        <p:spPr bwMode="auto">
          <a:xfrm>
            <a:off x="2795288" y="2341444"/>
            <a:ext cx="345311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1600" b="1" i="0" u="none" strike="noStrike" kern="1200" cap="none" spc="0" normalizeH="0" baseline="0" noProof="0" dirty="0">
                <a:ln>
                  <a:noFill/>
                </a:ln>
                <a:solidFill>
                  <a:srgbClr val="003865"/>
                </a:solidFill>
                <a:effectLst/>
                <a:uLnTx/>
                <a:uFillTx/>
                <a:latin typeface="Calibri"/>
                <a:ea typeface="+mn-ea"/>
                <a:cs typeface="+mn-cs"/>
              </a:rPr>
              <a:t>2017 rates compared with Whites:</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1600" b="0" i="0" u="none" strike="noStrike" kern="1200" cap="none" spc="0" normalizeH="0" baseline="0" noProof="0" dirty="0">
                <a:ln>
                  <a:noFill/>
                </a:ln>
                <a:solidFill>
                  <a:srgbClr val="003865"/>
                </a:solidFill>
                <a:effectLst/>
                <a:uLnTx/>
                <a:uFillTx/>
                <a:latin typeface="Calibri"/>
                <a:ea typeface="+mn-ea"/>
                <a:cs typeface="+mn-cs"/>
              </a:rPr>
              <a:t>Black, Non-Hispanic = 20x higher</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1600" b="0" i="0" u="none" strike="noStrike" kern="1200" cap="none" spc="0" normalizeH="0" baseline="0" noProof="0" dirty="0">
                <a:ln>
                  <a:noFill/>
                </a:ln>
                <a:solidFill>
                  <a:srgbClr val="003865"/>
                </a:solidFill>
                <a:effectLst/>
                <a:uLnTx/>
                <a:uFillTx/>
                <a:latin typeface="Calibri"/>
                <a:ea typeface="+mn-ea"/>
                <a:cs typeface="+mn-cs"/>
              </a:rPr>
              <a:t>American Indian = 13x higher</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1600" b="0" i="0" u="none" strike="noStrike" kern="1200" cap="none" spc="0" normalizeH="0" baseline="0" noProof="0" dirty="0">
                <a:ln>
                  <a:noFill/>
                </a:ln>
                <a:solidFill>
                  <a:srgbClr val="003865"/>
                </a:solidFill>
                <a:effectLst/>
                <a:uLnTx/>
                <a:uFillTx/>
                <a:latin typeface="Calibri"/>
                <a:ea typeface="+mn-ea"/>
                <a:cs typeface="+mn-cs"/>
              </a:rPr>
              <a:t>Asian/PI = 2x higher</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1600" b="0" i="0" u="none" strike="noStrike" kern="1200" cap="none" spc="0" normalizeH="0" baseline="0" noProof="0" dirty="0">
                <a:ln>
                  <a:noFill/>
                </a:ln>
                <a:solidFill>
                  <a:srgbClr val="003865"/>
                </a:solidFill>
                <a:effectLst/>
                <a:uLnTx/>
                <a:uFillTx/>
                <a:latin typeface="Calibri"/>
                <a:ea typeface="+mn-ea"/>
                <a:cs typeface="+mn-cs"/>
              </a:rPr>
              <a:t>Hispanic* = 3x higher</a:t>
            </a:r>
          </a:p>
        </p:txBody>
      </p:sp>
      <p:sp>
        <p:nvSpPr>
          <p:cNvPr id="12" name="Date Placeholder 1"/>
          <p:cNvSpPr>
            <a:spLocks noGrp="1"/>
          </p:cNvSpPr>
          <p:nvPr>
            <p:ph type="dt" sz="half" idx="4294967295"/>
          </p:nvPr>
        </p:nvSpPr>
        <p:spPr>
          <a:xfrm>
            <a:off x="647700" y="6242847"/>
            <a:ext cx="3295650" cy="22701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Persons of Hispanic ethnicity can be of any race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2027147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4"/>
          <p:cNvSpPr txBox="1">
            <a:spLocks noChangeArrowheads="1"/>
          </p:cNvSpPr>
          <p:nvPr/>
        </p:nvSpPr>
        <p:spPr bwMode="auto">
          <a:xfrm>
            <a:off x="838200" y="6261531"/>
            <a:ext cx="8001000" cy="41549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5000"/>
              </a:lnSpc>
              <a:spcBef>
                <a:spcPct val="50000"/>
              </a:spcBef>
              <a:spcAft>
                <a:spcPct val="0"/>
              </a:spcAft>
              <a:buClrTx/>
              <a:buSzTx/>
              <a:buFontTx/>
              <a:buNone/>
            </a:pPr>
            <a:r>
              <a:rPr lang="en-US" altLang="en-US" sz="1200" dirty="0"/>
              <a:t>* Persons of Hispanic ethnicity can be of any race.</a:t>
            </a:r>
          </a:p>
        </p:txBody>
      </p:sp>
      <p:sp>
        <p:nvSpPr>
          <p:cNvPr id="9"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spcAft>
                <a:spcPct val="0"/>
              </a:spcAft>
              <a:buClrTx/>
              <a:buSzTx/>
              <a:buFontTx/>
              <a:buNone/>
            </a:pPr>
            <a:r>
              <a:rPr lang="en-US" altLang="en-US" sz="3300" dirty="0">
                <a:solidFill>
                  <a:schemeClr val="bg1"/>
                </a:solidFill>
                <a:latin typeface="+mj-lt"/>
              </a:rPr>
              <a:t>Gonorrhea Rates by Race/Ethnicity </a:t>
            </a:r>
            <a:br>
              <a:rPr lang="en-US" altLang="en-US" sz="3300" dirty="0">
                <a:solidFill>
                  <a:schemeClr val="bg1"/>
                </a:solidFill>
                <a:latin typeface="+mj-lt"/>
              </a:rPr>
            </a:br>
            <a:r>
              <a:rPr lang="en-US" altLang="en-US" sz="3300" dirty="0">
                <a:solidFill>
                  <a:schemeClr val="bg1"/>
                </a:solidFill>
                <a:latin typeface="+mj-lt"/>
              </a:rPr>
              <a:t>Minnesota, </a:t>
            </a:r>
            <a:r>
              <a:rPr lang="en-US" altLang="en-US" sz="3300" dirty="0" smtClean="0">
                <a:solidFill>
                  <a:schemeClr val="bg1"/>
                </a:solidFill>
                <a:latin typeface="+mj-lt"/>
              </a:rPr>
              <a:t>2007-2017 (2/2)</a:t>
            </a:r>
            <a:endParaRPr lang="en-US" altLang="en-US" sz="3300" baseline="30000" dirty="0">
              <a:solidFill>
                <a:schemeClr val="bg1"/>
              </a:solidFill>
              <a:latin typeface="+mj-lt"/>
            </a:endParaRPr>
          </a:p>
        </p:txBody>
      </p:sp>
      <p:sp>
        <p:nvSpPr>
          <p:cNvPr id="2" name="Slide Number Placeholder 1"/>
          <p:cNvSpPr>
            <a:spLocks noGrp="1"/>
          </p:cNvSpPr>
          <p:nvPr>
            <p:ph type="sldNum" sz="quarter" idx="12"/>
          </p:nvPr>
        </p:nvSpPr>
        <p:spPr/>
        <p:txBody>
          <a:bodyPr/>
          <a:lstStyle/>
          <a:p>
            <a:fld id="{50B26D62-EBDC-4CB4-84B4-338D23F7DACE}" type="slidenum">
              <a:rPr lang="en-US" smtClean="0"/>
              <a:t>28</a:t>
            </a:fld>
            <a:endParaRPr lang="en-US" dirty="0"/>
          </a:p>
        </p:txBody>
      </p:sp>
      <p:graphicFrame>
        <p:nvGraphicFramePr>
          <p:cNvPr id="8" name="Object 2" descr="Gonorrhea Rates by Race/Ethnicity &#10;Minnesota, 2007-2017 (2/2)" title="Gonorrhea Rates by Race/Ethnicity "/>
          <p:cNvGraphicFramePr>
            <a:graphicFrameLocks noGrp="1" noChangeAspect="1"/>
          </p:cNvGraphicFramePr>
          <p:nvPr>
            <p:ph idx="1"/>
            <p:extLst>
              <p:ext uri="{D42A27DB-BD31-4B8C-83A1-F6EECF244321}">
                <p14:modId xmlns:p14="http://schemas.microsoft.com/office/powerpoint/2010/main" val="1377560686"/>
              </p:ext>
            </p:extLst>
          </p:nvPr>
        </p:nvGraphicFramePr>
        <p:xfrm>
          <a:off x="1001973" y="1846049"/>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Syphilis</a:t>
            </a:r>
            <a:endParaRPr lang="en-US" sz="3600" dirty="0"/>
          </a:p>
        </p:txBody>
      </p:sp>
      <p:sp>
        <p:nvSpPr>
          <p:cNvPr id="3" name="Slide Number Placeholder 2"/>
          <p:cNvSpPr>
            <a:spLocks noGrp="1"/>
          </p:cNvSpPr>
          <p:nvPr>
            <p:ph type="sldNum" sz="quarter" idx="16"/>
          </p:nvPr>
        </p:nvSpPr>
        <p:spPr/>
        <p:txBody>
          <a:bodyPr/>
          <a:lstStyle/>
          <a:p>
            <a:fld id="{50B26D62-EBDC-4CB4-84B4-338D23F7DACE}" type="slidenum">
              <a:rPr lang="en-US" smtClean="0"/>
              <a:t>29</a:t>
            </a:fld>
            <a:endParaRPr lang="en-US" dirty="0"/>
          </a:p>
        </p:txBody>
      </p:sp>
    </p:spTree>
    <p:extLst>
      <p:ext uri="{BB962C8B-B14F-4D97-AF65-F5344CB8AC3E}">
        <p14:creationId xmlns:p14="http://schemas.microsoft.com/office/powerpoint/2010/main" val="3657717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smtClean="0"/>
              <a:t>Introduction 2/2</a:t>
            </a:r>
            <a:endParaRPr lang="en-US" sz="3300" dirty="0"/>
          </a:p>
        </p:txBody>
      </p:sp>
      <p:sp>
        <p:nvSpPr>
          <p:cNvPr id="3" name="Content Placeholder 2"/>
          <p:cNvSpPr>
            <a:spLocks noGrp="1"/>
          </p:cNvSpPr>
          <p:nvPr>
            <p:ph sz="half" idx="4294967295"/>
          </p:nvPr>
        </p:nvSpPr>
        <p:spPr>
          <a:xfrm>
            <a:off x="1857488" y="1469572"/>
            <a:ext cx="8616875" cy="5094515"/>
          </a:xfrm>
        </p:spPr>
        <p:txBody>
          <a:bodyPr>
            <a:normAutofit/>
          </a:bodyPr>
          <a:lstStyle/>
          <a:p>
            <a:r>
              <a:rPr lang="en-US" altLang="en-US" sz="3200" dirty="0"/>
              <a:t>STD surveillance is the systematic collection of data from cases for the purpose of monitoring the frequency and distribution of STDs in a given population.</a:t>
            </a:r>
          </a:p>
          <a:p>
            <a:endParaRPr lang="en-US" altLang="en-US" sz="3200" dirty="0"/>
          </a:p>
          <a:p>
            <a:r>
              <a:rPr lang="en-US" altLang="en-US" sz="3200" dirty="0"/>
              <a:t>STD surveillance data are used to detect problems, prioritize resources, develop and target interventions, and evaluate the effectiveness of interventions.</a:t>
            </a:r>
          </a:p>
          <a:p>
            <a:endParaRPr lang="en-US" dirty="0"/>
          </a:p>
        </p:txBody>
      </p:sp>
      <p:sp>
        <p:nvSpPr>
          <p:cNvPr id="4" name="Slide Number Placeholder 3"/>
          <p:cNvSpPr>
            <a:spLocks noGrp="1"/>
          </p:cNvSpPr>
          <p:nvPr>
            <p:ph type="sldNum" sz="quarter" idx="12"/>
          </p:nvPr>
        </p:nvSpPr>
        <p:spPr/>
        <p:txBody>
          <a:bodyPr/>
          <a:lstStyle/>
          <a:p>
            <a:fld id="{50B26D62-EBDC-4CB4-84B4-338D23F7DACE}" type="slidenum">
              <a:rPr lang="en-US" smtClean="0"/>
              <a:t>3</a:t>
            </a:fld>
            <a:endParaRPr lang="en-US" dirty="0"/>
          </a:p>
        </p:txBody>
      </p:sp>
    </p:spTree>
    <p:extLst>
      <p:ext uri="{BB962C8B-B14F-4D97-AF65-F5344CB8AC3E}">
        <p14:creationId xmlns:p14="http://schemas.microsoft.com/office/powerpoint/2010/main" val="1347567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Autofit/>
          </a:bodyPr>
          <a:lstStyle/>
          <a:p>
            <a:pPr eaLnBrk="1" hangingPunct="1"/>
            <a:r>
              <a:rPr lang="en-US" altLang="en-US" sz="3200" dirty="0"/>
              <a:t>Syphilis Rates by Stage of Diagnosis Minnesota, 2007-2017</a:t>
            </a:r>
          </a:p>
        </p:txBody>
      </p:sp>
      <p:graphicFrame>
        <p:nvGraphicFramePr>
          <p:cNvPr id="2" name="Object 6" descr="Syphilis Rates by Stage of Diagnosis Minnesota, 2007-2017" title="Syphilis Rates by Stage of Diagnosis Minnesota, 2007-2017"/>
          <p:cNvGraphicFramePr>
            <a:graphicFrameLocks noGrp="1" noChangeAspect="1"/>
          </p:cNvGraphicFramePr>
          <p:nvPr>
            <p:ph idx="1"/>
            <p:extLst/>
          </p:nvPr>
        </p:nvGraphicFramePr>
        <p:xfrm>
          <a:off x="365760" y="1455174"/>
          <a:ext cx="11639773" cy="5003538"/>
        </p:xfrm>
        <a:graphic>
          <a:graphicData uri="http://schemas.openxmlformats.org/drawingml/2006/chart">
            <c:chart xmlns:c="http://schemas.openxmlformats.org/drawingml/2006/chart" xmlns:r="http://schemas.openxmlformats.org/officeDocument/2006/relationships" r:id="rId3"/>
          </a:graphicData>
        </a:graphic>
      </p:graphicFrame>
      <p:sp>
        <p:nvSpPr>
          <p:cNvPr id="32773" name="Text Box 7"/>
          <p:cNvSpPr txBox="1">
            <a:spLocks noChangeArrowheads="1"/>
          </p:cNvSpPr>
          <p:nvPr/>
        </p:nvSpPr>
        <p:spPr bwMode="auto">
          <a:xfrm>
            <a:off x="838200" y="6219033"/>
            <a:ext cx="19716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Arial Narrow" pitchFamily="34" charset="0"/>
                <a:ea typeface="+mn-ea"/>
                <a:cs typeface="+mn-cs"/>
              </a:rPr>
              <a:t>* P&amp;S = Primary and Secondary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41174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06" y="186814"/>
            <a:ext cx="11469943" cy="1052050"/>
          </a:xfrm>
        </p:spPr>
        <p:txBody>
          <a:bodyPr>
            <a:normAutofit/>
          </a:bodyPr>
          <a:lstStyle/>
          <a:p>
            <a:r>
              <a:rPr lang="en-US" altLang="en-US" sz="3300" dirty="0"/>
              <a:t>2017 Minnesota Primary &amp; Secondary </a:t>
            </a:r>
            <a:r>
              <a:rPr lang="en-US" altLang="en-US" sz="3300" dirty="0" smtClean="0"/>
              <a:t>Syphilis </a:t>
            </a:r>
            <a:r>
              <a:rPr lang="en-US" altLang="en-US" sz="3300" dirty="0"/>
              <a:t>Rates by </a:t>
            </a:r>
            <a:r>
              <a:rPr lang="en-US" altLang="en-US" sz="3300" dirty="0" smtClean="0"/>
              <a:t>County</a:t>
            </a:r>
            <a:endParaRPr lang="en-US" dirty="0"/>
          </a:p>
        </p:txBody>
      </p:sp>
      <p:pic>
        <p:nvPicPr>
          <p:cNvPr id="5" name="Content Placeholder 4" descr="2017 Minnesota Primary &amp; Secondary Syphilis Rates by County" title="2017 Minnesota Primary &amp; Secondary Syphilis"/>
          <p:cNvPicPr>
            <a:picLocks noGrp="1" noChangeAspect="1"/>
          </p:cNvPicPr>
          <p:nvPr>
            <p:ph idx="1"/>
          </p:nvPr>
        </p:nvPicPr>
        <p:blipFill>
          <a:blip r:embed="rId3"/>
          <a:stretch>
            <a:fillRect/>
          </a:stretch>
        </p:blipFill>
        <p:spPr>
          <a:xfrm>
            <a:off x="1553935" y="1379032"/>
            <a:ext cx="6694715" cy="5345618"/>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983114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3"/>
          <p:cNvSpPr txBox="1">
            <a:spLocks noChangeArrowheads="1"/>
          </p:cNvSpPr>
          <p:nvPr/>
        </p:nvSpPr>
        <p:spPr bwMode="auto">
          <a:xfrm>
            <a:off x="440897" y="6075146"/>
            <a:ext cx="10613789"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mn-lt"/>
              </a:rPr>
              <a:t>Suburban = Seven-county metro area including Anoka, Carver, Dakota, Hennepin (excluding Minneapolis), Ramsey (excluding St. Paul), Scott, and Washington counties.  Greater MN = All other Minnesota counties outside the seven-county metro area.</a:t>
            </a:r>
          </a:p>
        </p:txBody>
      </p:sp>
      <p:sp>
        <p:nvSpPr>
          <p:cNvPr id="34822" name="Text Box 5"/>
          <p:cNvSpPr txBox="1">
            <a:spLocks noChangeArrowheads="1"/>
          </p:cNvSpPr>
          <p:nvPr/>
        </p:nvSpPr>
        <p:spPr bwMode="auto">
          <a:xfrm>
            <a:off x="4313816" y="1383404"/>
            <a:ext cx="3505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2000" dirty="0">
                <a:latin typeface="+mn-lt"/>
              </a:rPr>
              <a:t>Total Number of Cases = 292</a:t>
            </a:r>
          </a:p>
        </p:txBody>
      </p:sp>
      <p:sp>
        <p:nvSpPr>
          <p:cNvPr id="5" name="Title 4"/>
          <p:cNvSpPr>
            <a:spLocks noGrp="1"/>
          </p:cNvSpPr>
          <p:nvPr>
            <p:ph type="title"/>
          </p:nvPr>
        </p:nvSpPr>
        <p:spPr/>
        <p:txBody>
          <a:bodyPr>
            <a:noAutofit/>
          </a:bodyPr>
          <a:lstStyle/>
          <a:p>
            <a:pPr algn="ctr"/>
            <a:r>
              <a:rPr lang="en-US" altLang="en-US" sz="3300" dirty="0"/>
              <a:t>Primary &amp; Secondary Syphilis Infections </a:t>
            </a:r>
            <a:br>
              <a:rPr lang="en-US" altLang="en-US" sz="3300" dirty="0"/>
            </a:br>
            <a:r>
              <a:rPr lang="en-US" altLang="en-US" sz="3300" dirty="0"/>
              <a:t>in Minnesota by Residence at Diagnosis, 2017</a:t>
            </a:r>
            <a:endParaRPr lang="en-US" sz="3300" dirty="0"/>
          </a:p>
        </p:txBody>
      </p:sp>
      <p:graphicFrame>
        <p:nvGraphicFramePr>
          <p:cNvPr id="9" name="Object 2" descr="Primary &amp; Secondary Syphilis Infections &#10;in Minnesota by Residence at Diagnosis, 2017" title="Primary &amp; Secondary Syphilis Infections "/>
          <p:cNvGraphicFramePr>
            <a:graphicFrameLocks noGrp="1" noChangeAspect="1"/>
          </p:cNvGraphicFramePr>
          <p:nvPr>
            <p:ph idx="1"/>
            <p:extLst>
              <p:ext uri="{D42A27DB-BD31-4B8C-83A1-F6EECF244321}">
                <p14:modId xmlns:p14="http://schemas.microsoft.com/office/powerpoint/2010/main" val="139893319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50B26D62-EBDC-4CB4-84B4-338D23F7DACE}" type="slidenum">
              <a:rPr lang="en-US" smtClean="0"/>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descr="Primary &amp; Secondary Syphilis Rates by Gender&#10;Minnesota, 2007-2017" title="Primary &amp; Secondary Syphilis Rates by Gender"/>
          <p:cNvGraphicFramePr>
            <a:graphicFrameLocks noGrp="1" noChangeAspect="1"/>
          </p:cNvGraphicFramePr>
          <p:nvPr>
            <p:ph idx="1"/>
            <p:extLst>
              <p:ext uri="{D42A27DB-BD31-4B8C-83A1-F6EECF244321}">
                <p14:modId xmlns:p14="http://schemas.microsoft.com/office/powerpoint/2010/main" val="2733864124"/>
              </p:ext>
            </p:extLst>
          </p:nvPr>
        </p:nvGraphicFramePr>
        <p:xfrm>
          <a:off x="496407" y="1948455"/>
          <a:ext cx="11199185" cy="415209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spcAft>
                <a:spcPct val="0"/>
              </a:spcAft>
              <a:buClrTx/>
              <a:buSzTx/>
              <a:buFontTx/>
              <a:buNone/>
            </a:pPr>
            <a:r>
              <a:rPr lang="en-US" altLang="en-US" sz="3300" dirty="0">
                <a:solidFill>
                  <a:schemeClr val="bg1"/>
                </a:solidFill>
                <a:latin typeface="+mj-lt"/>
              </a:rPr>
              <a:t>Primary &amp; Secondary Syphilis Rates by Gender</a:t>
            </a:r>
            <a:br>
              <a:rPr lang="en-US" altLang="en-US" sz="3300" dirty="0">
                <a:solidFill>
                  <a:schemeClr val="bg1"/>
                </a:solidFill>
                <a:latin typeface="+mj-lt"/>
              </a:rPr>
            </a:br>
            <a:r>
              <a:rPr lang="en-US" altLang="en-US" sz="3300" dirty="0">
                <a:solidFill>
                  <a:schemeClr val="bg1"/>
                </a:solidFill>
                <a:latin typeface="+mj-lt"/>
              </a:rPr>
              <a:t>Minnesota, 2007-2017</a:t>
            </a:r>
          </a:p>
        </p:txBody>
      </p:sp>
      <p:sp>
        <p:nvSpPr>
          <p:cNvPr id="2" name="Slide Number Placeholder 1"/>
          <p:cNvSpPr>
            <a:spLocks noGrp="1"/>
          </p:cNvSpPr>
          <p:nvPr>
            <p:ph type="sldNum" sz="quarter" idx="12"/>
          </p:nvPr>
        </p:nvSpPr>
        <p:spPr/>
        <p:txBody>
          <a:bodyPr/>
          <a:lstStyle/>
          <a:p>
            <a:fld id="{50B26D62-EBDC-4CB4-84B4-338D23F7DACE}" type="slidenum">
              <a:rPr lang="en-US" smtClean="0"/>
              <a:t>33</a:t>
            </a:fld>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descr="Primary &amp; Secondary Syphilis Rates by Age&#10;Minnesota, 2007-2017" title="Primary &amp; Secondary Syphilis Rates by Age"/>
          <p:cNvGraphicFramePr>
            <a:graphicFrameLocks noGrp="1" noChangeAspect="1"/>
          </p:cNvGraphicFramePr>
          <p:nvPr>
            <p:ph idx="1"/>
            <p:extLst>
              <p:ext uri="{D42A27DB-BD31-4B8C-83A1-F6EECF244321}">
                <p14:modId xmlns:p14="http://schemas.microsoft.com/office/powerpoint/2010/main" val="1213693166"/>
              </p:ext>
            </p:extLst>
          </p:nvPr>
        </p:nvGraphicFramePr>
        <p:xfrm>
          <a:off x="161365" y="1825625"/>
          <a:ext cx="1172583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spcAft>
                <a:spcPct val="0"/>
              </a:spcAft>
              <a:buClrTx/>
              <a:buSzTx/>
              <a:buFontTx/>
              <a:buNone/>
            </a:pPr>
            <a:r>
              <a:rPr lang="en-US" altLang="en-US" sz="3600" dirty="0">
                <a:solidFill>
                  <a:schemeClr val="bg1"/>
                </a:solidFill>
                <a:latin typeface="+mj-lt"/>
              </a:rPr>
              <a:t>Primary &amp; Secondary Syphilis Rates by Age</a:t>
            </a:r>
            <a:br>
              <a:rPr lang="en-US" altLang="en-US" sz="3600" dirty="0">
                <a:solidFill>
                  <a:schemeClr val="bg1"/>
                </a:solidFill>
                <a:latin typeface="+mj-lt"/>
              </a:rPr>
            </a:br>
            <a:r>
              <a:rPr lang="en-US" altLang="en-US" sz="3600" dirty="0">
                <a:solidFill>
                  <a:schemeClr val="bg1"/>
                </a:solidFill>
                <a:latin typeface="+mj-lt"/>
              </a:rPr>
              <a:t>Minnesota, 2007-2017</a:t>
            </a:r>
          </a:p>
        </p:txBody>
      </p:sp>
      <p:sp>
        <p:nvSpPr>
          <p:cNvPr id="2" name="Slide Number Placeholder 1"/>
          <p:cNvSpPr>
            <a:spLocks noGrp="1"/>
          </p:cNvSpPr>
          <p:nvPr>
            <p:ph type="sldNum" sz="quarter" idx="12"/>
          </p:nvPr>
        </p:nvSpPr>
        <p:spPr/>
        <p:txBody>
          <a:bodyPr/>
          <a:lstStyle/>
          <a:p>
            <a:fld id="{50B26D62-EBDC-4CB4-84B4-338D23F7DACE}" type="slidenum">
              <a:rPr lang="en-US" smtClean="0"/>
              <a:t>34</a:t>
            </a:fld>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1047750" y="133350"/>
            <a:ext cx="10515600" cy="914400"/>
          </a:xfrm>
        </p:spPr>
        <p:txBody>
          <a:bodyPr>
            <a:noAutofit/>
          </a:bodyPr>
          <a:lstStyle/>
          <a:p>
            <a:r>
              <a:rPr lang="en-US" altLang="en-US" sz="3300" dirty="0"/>
              <a:t>Age-Specific Primary &amp; Secondary Syphilis Rates by Gender Minnesota, 2017</a:t>
            </a:r>
          </a:p>
        </p:txBody>
      </p:sp>
      <p:graphicFrame>
        <p:nvGraphicFramePr>
          <p:cNvPr id="2" name="Object 3" descr="Age-Specific Primary &amp; Secondary Syphilis Rates by Gender Minnesota, 2017" title="Age-Specific Primary &amp; Secondary Syphilis Rates by Gender Minnesota, 2017"/>
          <p:cNvGraphicFramePr>
            <a:graphicFrameLocks noGrp="1" noChangeAspect="1"/>
          </p:cNvGraphicFramePr>
          <p:nvPr>
            <p:ph idx="1"/>
            <p:extLst/>
          </p:nvPr>
        </p:nvGraphicFramePr>
        <p:xfrm>
          <a:off x="268941" y="1533833"/>
          <a:ext cx="11672047" cy="4854357"/>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681564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3"/>
          <p:cNvSpPr txBox="1">
            <a:spLocks noChangeArrowheads="1"/>
          </p:cNvSpPr>
          <p:nvPr/>
        </p:nvSpPr>
        <p:spPr bwMode="auto">
          <a:xfrm>
            <a:off x="376449" y="6176963"/>
            <a:ext cx="3745173"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mn-lt"/>
              </a:rPr>
              <a:t>*Includes persons reported with more than one race </a:t>
            </a:r>
          </a:p>
        </p:txBody>
      </p:sp>
      <p:sp>
        <p:nvSpPr>
          <p:cNvPr id="38918" name="Text Box 5"/>
          <p:cNvSpPr txBox="1">
            <a:spLocks noChangeArrowheads="1"/>
          </p:cNvSpPr>
          <p:nvPr/>
        </p:nvSpPr>
        <p:spPr bwMode="auto">
          <a:xfrm>
            <a:off x="3732363" y="1447801"/>
            <a:ext cx="48394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lnSpc>
                <a:spcPct val="100000"/>
              </a:lnSpc>
              <a:spcBef>
                <a:spcPct val="50000"/>
              </a:spcBef>
              <a:spcAft>
                <a:spcPct val="0"/>
              </a:spcAft>
              <a:buClrTx/>
              <a:buSzTx/>
              <a:buFontTx/>
              <a:buNone/>
            </a:pPr>
            <a:r>
              <a:rPr lang="en-US" altLang="en-US" sz="2400" dirty="0">
                <a:latin typeface="+mj-lt"/>
              </a:rPr>
              <a:t>Total Number of Cases = 292</a:t>
            </a:r>
          </a:p>
        </p:txBody>
      </p:sp>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spcAft>
                <a:spcPct val="0"/>
              </a:spcAft>
              <a:buClrTx/>
              <a:buSzTx/>
              <a:buFontTx/>
              <a:buNone/>
            </a:pPr>
            <a:r>
              <a:rPr lang="en-US" altLang="en-US" sz="3300" dirty="0">
                <a:solidFill>
                  <a:schemeClr val="bg1"/>
                </a:solidFill>
                <a:latin typeface="+mj-lt"/>
              </a:rPr>
              <a:t>Primary &amp; Secondary Syphilis Cases by Race</a:t>
            </a:r>
            <a:br>
              <a:rPr lang="en-US" altLang="en-US" sz="3300" dirty="0">
                <a:solidFill>
                  <a:schemeClr val="bg1"/>
                </a:solidFill>
                <a:latin typeface="+mj-lt"/>
              </a:rPr>
            </a:br>
            <a:r>
              <a:rPr lang="en-US" altLang="en-US" sz="3300" dirty="0">
                <a:solidFill>
                  <a:schemeClr val="bg1"/>
                </a:solidFill>
                <a:latin typeface="+mj-lt"/>
              </a:rPr>
              <a:t>Minnesota, 2017</a:t>
            </a:r>
          </a:p>
        </p:txBody>
      </p:sp>
      <p:graphicFrame>
        <p:nvGraphicFramePr>
          <p:cNvPr id="10" name="Object 2" descr="Primary &amp; Secondary Syphilis Cases by Race&#10;Minnesota, 2017" title="Primary &amp; Secondary Syphilis Cases by Race"/>
          <p:cNvGraphicFramePr>
            <a:graphicFrameLocks noGrp="1" noChangeAspect="1"/>
          </p:cNvGraphicFramePr>
          <p:nvPr>
            <p:ph idx="1"/>
            <p:extLst>
              <p:ext uri="{D42A27DB-BD31-4B8C-83A1-F6EECF244321}">
                <p14:modId xmlns:p14="http://schemas.microsoft.com/office/powerpoint/2010/main" val="127557831"/>
              </p:ext>
            </p:extLst>
          </p:nvPr>
        </p:nvGraphicFramePr>
        <p:xfrm>
          <a:off x="258183" y="1825625"/>
          <a:ext cx="1154295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50B26D62-EBDC-4CB4-84B4-338D23F7DACE}" type="slidenum">
              <a:rPr lang="en-US" smtClean="0"/>
              <a:t>36</a:t>
            </a:fld>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auto">
          <a:xfrm>
            <a:off x="838200" y="152400"/>
            <a:ext cx="10934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3300" dirty="0">
                <a:solidFill>
                  <a:schemeClr val="bg1"/>
                </a:solidFill>
                <a:latin typeface="+mj-lt"/>
              </a:rPr>
              <a:t>Primary &amp; Secondary Syphilis Rates by </a:t>
            </a:r>
            <a:r>
              <a:rPr lang="en-US" altLang="en-US" sz="3300" dirty="0" smtClean="0">
                <a:solidFill>
                  <a:schemeClr val="bg1"/>
                </a:solidFill>
                <a:latin typeface="+mj-lt"/>
              </a:rPr>
              <a:t>Race/Ethnicity</a:t>
            </a:r>
            <a:br>
              <a:rPr lang="en-US" altLang="en-US" sz="3300" dirty="0" smtClean="0">
                <a:solidFill>
                  <a:schemeClr val="bg1"/>
                </a:solidFill>
                <a:latin typeface="+mj-lt"/>
              </a:rPr>
            </a:br>
            <a:r>
              <a:rPr lang="en-US" altLang="en-US" sz="3300" dirty="0" smtClean="0">
                <a:solidFill>
                  <a:schemeClr val="bg1"/>
                </a:solidFill>
                <a:latin typeface="+mj-lt"/>
              </a:rPr>
              <a:t>Minnesota, 2007-2017</a:t>
            </a:r>
            <a:endParaRPr lang="en-US" altLang="en-US" sz="3300" baseline="30000" dirty="0">
              <a:solidFill>
                <a:schemeClr val="bg1"/>
              </a:solidFill>
              <a:latin typeface="+mj-lt"/>
            </a:endParaRPr>
          </a:p>
        </p:txBody>
      </p:sp>
      <p:graphicFrame>
        <p:nvGraphicFramePr>
          <p:cNvPr id="9" name="Object 2" descr="Primary &amp; Secondary Syphilis Rates by Race/Ethnicity&#10;Minnesota, 2007-2017" title="Primary &amp; Secondary Syphilis Rates by Race/Ethnicity"/>
          <p:cNvGraphicFramePr>
            <a:graphicFrameLocks noGrp="1" noChangeAspect="1"/>
          </p:cNvGraphicFramePr>
          <p:nvPr>
            <p:ph idx="1"/>
            <p:extLst/>
          </p:nvPr>
        </p:nvGraphicFramePr>
        <p:xfrm>
          <a:off x="365760" y="1825625"/>
          <a:ext cx="11596744"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9941" name="Text Box 4"/>
          <p:cNvSpPr txBox="1">
            <a:spLocks noChangeArrowheads="1"/>
          </p:cNvSpPr>
          <p:nvPr/>
        </p:nvSpPr>
        <p:spPr bwMode="auto">
          <a:xfrm>
            <a:off x="971550" y="6096000"/>
            <a:ext cx="8001000" cy="41549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marL="0" marR="0" lvl="0" indent="0" algn="l" defTabSz="914400" rtl="0" eaLnBrk="0" fontAlgn="auto" latinLnBrk="0" hangingPunct="0">
              <a:lnSpc>
                <a:spcPct val="75000"/>
              </a:lnSpc>
              <a:spcBef>
                <a:spcPct val="50000"/>
              </a:spcBef>
              <a:spcAft>
                <a:spcPct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Persons of Hispanic ethnicity can be of any race</a:t>
            </a:r>
            <a:r>
              <a:rPr kumimoji="0" lang="en-US" altLang="en-US" sz="1200" b="0" i="0" u="none" strike="noStrike" kern="1200" cap="none" spc="0" normalizeH="0" baseline="0" noProof="0" dirty="0">
                <a:ln>
                  <a:noFill/>
                </a:ln>
                <a:solidFill>
                  <a:srgbClr val="003865"/>
                </a:solidFill>
                <a:effectLst/>
                <a:uLnTx/>
                <a:uFillTx/>
                <a:latin typeface="Arial Narrow" pitchFamily="34" charset="0"/>
                <a:ea typeface="+mn-ea"/>
                <a:cs typeface="+mn-cs"/>
              </a:rPr>
              <a:t>.</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04411202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2800" dirty="0" smtClean="0"/>
              <a:t>Chlamydia and Gonorrhea among</a:t>
            </a:r>
            <a:r>
              <a:rPr lang="en-US" altLang="en-US" sz="2800" dirty="0"/>
              <a:t/>
            </a:r>
            <a:br>
              <a:rPr lang="en-US" altLang="en-US" sz="2800" dirty="0"/>
            </a:br>
            <a:r>
              <a:rPr lang="en-US" altLang="en-US" sz="2800" dirty="0" smtClean="0"/>
              <a:t>Adolescents </a:t>
            </a:r>
            <a:r>
              <a:rPr lang="en-US" altLang="en-US" sz="2800" dirty="0"/>
              <a:t>&amp; </a:t>
            </a:r>
            <a:r>
              <a:rPr lang="en-US" altLang="en-US" sz="2800" dirty="0" smtClean="0"/>
              <a:t>Young Adults</a:t>
            </a:r>
            <a:endParaRPr lang="en-US" dirty="0"/>
          </a:p>
        </p:txBody>
      </p:sp>
      <p:sp>
        <p:nvSpPr>
          <p:cNvPr id="5" name="Slide Number Placeholder 4"/>
          <p:cNvSpPr>
            <a:spLocks noGrp="1"/>
          </p:cNvSpPr>
          <p:nvPr>
            <p:ph type="sldNum" sz="quarter" idx="16"/>
          </p:nvPr>
        </p:nvSpPr>
        <p:spPr/>
        <p:txBody>
          <a:bodyPr/>
          <a:lstStyle/>
          <a:p>
            <a:fld id="{50B26D62-EBDC-4CB4-84B4-338D23F7DACE}" type="slidenum">
              <a:rPr lang="en-US" smtClean="0"/>
              <a:t>38</a:t>
            </a:fld>
            <a:endParaRPr lang="en-US" dirty="0"/>
          </a:p>
        </p:txBody>
      </p:sp>
    </p:spTree>
    <p:extLst>
      <p:ext uri="{BB962C8B-B14F-4D97-AF65-F5344CB8AC3E}">
        <p14:creationId xmlns:p14="http://schemas.microsoft.com/office/powerpoint/2010/main" val="38957712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p:cNvSpPr txBox="1">
            <a:spLocks noGrp="1" noChangeArrowheads="1"/>
          </p:cNvSpPr>
          <p:nvPr>
            <p:ph type="title"/>
          </p:nvPr>
        </p:nvSpPr>
        <p:spPr bwMode="auto">
          <a:xfrm>
            <a:off x="838200" y="309518"/>
            <a:ext cx="105156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Bef>
                <a:spcPct val="50000"/>
              </a:spcBef>
              <a:spcAft>
                <a:spcPct val="0"/>
              </a:spcAft>
              <a:buClrTx/>
              <a:buSzTx/>
              <a:buFontTx/>
              <a:buNone/>
            </a:pPr>
            <a:r>
              <a:rPr lang="en-US" altLang="en-US" sz="3300" dirty="0">
                <a:solidFill>
                  <a:schemeClr val="bg1"/>
                </a:solidFill>
                <a:latin typeface="+mj-lt"/>
              </a:rPr>
              <a:t>Chlamydia Disproportionately Impacts Youth</a:t>
            </a:r>
          </a:p>
        </p:txBody>
      </p:sp>
      <p:graphicFrame>
        <p:nvGraphicFramePr>
          <p:cNvPr id="11" name="Object 5" descr="MN Population in 2010&#10; (n = 5,303,925)&#10;" title="MN Population in 2010"/>
          <p:cNvGraphicFramePr>
            <a:graphicFrameLocks noGrp="1"/>
          </p:cNvGraphicFramePr>
          <p:nvPr>
            <p:ph idx="1"/>
            <p:extLst/>
          </p:nvPr>
        </p:nvGraphicFramePr>
        <p:xfrm>
          <a:off x="1482314" y="1825648"/>
          <a:ext cx="4813300" cy="4530704"/>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Text Box 3"/>
          <p:cNvSpPr txBox="1">
            <a:spLocks noChangeArrowheads="1"/>
          </p:cNvSpPr>
          <p:nvPr/>
        </p:nvSpPr>
        <p:spPr bwMode="auto">
          <a:xfrm>
            <a:off x="6654800" y="1509715"/>
            <a:ext cx="3429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marL="0" marR="0" lvl="0" indent="0" algn="ctr" defTabSz="914400" rtl="0" eaLnBrk="0" fontAlgn="auto"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3865"/>
                </a:solidFill>
                <a:effectLst/>
                <a:uLnTx/>
                <a:uFillTx/>
                <a:latin typeface="Calibri"/>
                <a:ea typeface="+mn-ea"/>
                <a:cs typeface="+mn-cs"/>
              </a:rPr>
              <a:t>Chlamydia Cases in 2017</a:t>
            </a:r>
          </a:p>
          <a:p>
            <a:pPr marL="0" marR="0" lvl="0" indent="0" algn="ctr" defTabSz="914400" rtl="0" eaLnBrk="0" fontAlgn="auto"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003865"/>
                </a:solidFill>
                <a:effectLst/>
                <a:uLnTx/>
                <a:uFillTx/>
                <a:latin typeface="Calibri"/>
                <a:ea typeface="+mn-ea"/>
                <a:cs typeface="+mn-cs"/>
              </a:rPr>
              <a:t> (n = 23,528)</a:t>
            </a:r>
          </a:p>
        </p:txBody>
      </p:sp>
      <p:sp>
        <p:nvSpPr>
          <p:cNvPr id="41989" name="Text Box 4"/>
          <p:cNvSpPr txBox="1">
            <a:spLocks noChangeArrowheads="1"/>
          </p:cNvSpPr>
          <p:nvPr/>
        </p:nvSpPr>
        <p:spPr bwMode="auto">
          <a:xfrm>
            <a:off x="2288764" y="1509715"/>
            <a:ext cx="3200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marL="0" marR="0" lvl="0" indent="0" algn="ctr" defTabSz="914400" rtl="0" eaLnBrk="0" fontAlgn="auto"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3865"/>
                </a:solidFill>
                <a:effectLst/>
                <a:uLnTx/>
                <a:uFillTx/>
                <a:latin typeface="Calibri"/>
                <a:ea typeface="+mn-ea"/>
                <a:cs typeface="+mn-cs"/>
              </a:rPr>
              <a:t>MN Population in 2010</a:t>
            </a:r>
          </a:p>
          <a:p>
            <a:pPr marL="0" marR="0" lvl="0" indent="0" algn="ctr" defTabSz="914400" rtl="0" eaLnBrk="0" fontAlgn="auto"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003865"/>
                </a:solidFill>
                <a:effectLst/>
                <a:uLnTx/>
                <a:uFillTx/>
                <a:latin typeface="Calibri"/>
                <a:ea typeface="+mn-ea"/>
                <a:cs typeface="+mn-cs"/>
              </a:rPr>
              <a:t> (n = 5,303,925)</a:t>
            </a:r>
          </a:p>
        </p:txBody>
      </p:sp>
      <p:graphicFrame>
        <p:nvGraphicFramePr>
          <p:cNvPr id="12" name="Object 2" descr="Chlamydia Cases in 2017&#10; (n = 23,528)&#10;" title="Chlamydia Cases in 2017"/>
          <p:cNvGraphicFramePr>
            <a:graphicFrameLocks/>
          </p:cNvGraphicFramePr>
          <p:nvPr>
            <p:extLst/>
          </p:nvPr>
        </p:nvGraphicFramePr>
        <p:xfrm>
          <a:off x="6295614" y="1966915"/>
          <a:ext cx="4688072" cy="4389437"/>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5522021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a:t>Interpreting STD Surveillance </a:t>
            </a:r>
            <a:r>
              <a:rPr lang="en-US" sz="3300" dirty="0" smtClean="0"/>
              <a:t>Data 1/2</a:t>
            </a:r>
            <a:endParaRPr lang="en-US" sz="3300" dirty="0"/>
          </a:p>
        </p:txBody>
      </p:sp>
      <p:sp>
        <p:nvSpPr>
          <p:cNvPr id="3" name="Content Placeholder 2"/>
          <p:cNvSpPr>
            <a:spLocks noGrp="1"/>
          </p:cNvSpPr>
          <p:nvPr>
            <p:ph sz="half" idx="4294967295"/>
          </p:nvPr>
        </p:nvSpPr>
        <p:spPr>
          <a:xfrm>
            <a:off x="1825215" y="1613647"/>
            <a:ext cx="8638391" cy="5097396"/>
          </a:xfrm>
        </p:spPr>
        <p:txBody>
          <a:bodyPr>
            <a:normAutofit/>
          </a:bodyPr>
          <a:lstStyle/>
          <a:p>
            <a:r>
              <a:rPr lang="en-US" sz="2800" dirty="0"/>
              <a:t>Factors that impact the completeness and accuracy of STD data include:</a:t>
            </a:r>
          </a:p>
          <a:p>
            <a:pPr lvl="1"/>
            <a:r>
              <a:rPr lang="en-US" sz="1800" dirty="0"/>
              <a:t>Level of STD screening by healthcare providers</a:t>
            </a:r>
          </a:p>
          <a:p>
            <a:pPr lvl="1"/>
            <a:r>
              <a:rPr lang="en-US" sz="1800" dirty="0"/>
              <a:t>Individual test-seeking behavior</a:t>
            </a:r>
          </a:p>
          <a:p>
            <a:pPr lvl="1"/>
            <a:r>
              <a:rPr lang="en-US" sz="1800" dirty="0"/>
              <a:t>Sensitivity of diagnostic tests</a:t>
            </a:r>
          </a:p>
          <a:p>
            <a:pPr lvl="1"/>
            <a:r>
              <a:rPr lang="en-US" sz="1800" dirty="0"/>
              <a:t>Compliance with case reporting</a:t>
            </a:r>
          </a:p>
          <a:p>
            <a:pPr lvl="1"/>
            <a:r>
              <a:rPr lang="en-US" sz="1800" dirty="0"/>
              <a:t>Completeness of case reporting</a:t>
            </a:r>
          </a:p>
          <a:p>
            <a:pPr lvl="1"/>
            <a:r>
              <a:rPr lang="en-US" sz="1800" dirty="0"/>
              <a:t>Timeliness of case reporting</a:t>
            </a:r>
          </a:p>
          <a:p>
            <a:r>
              <a:rPr lang="en-US" sz="2800" dirty="0"/>
              <a:t>Increases and decreases in STD rates can be due to actual changes in disease occurrence and/or changes in one or more of the above factors</a:t>
            </a:r>
          </a:p>
        </p:txBody>
      </p:sp>
      <p:sp>
        <p:nvSpPr>
          <p:cNvPr id="4" name="Slide Number Placeholder 3"/>
          <p:cNvSpPr>
            <a:spLocks noGrp="1"/>
          </p:cNvSpPr>
          <p:nvPr>
            <p:ph type="sldNum" sz="quarter" idx="12"/>
          </p:nvPr>
        </p:nvSpPr>
        <p:spPr/>
        <p:txBody>
          <a:bodyPr/>
          <a:lstStyle/>
          <a:p>
            <a:fld id="{50B26D62-EBDC-4CB4-84B4-338D23F7DACE}" type="slidenum">
              <a:rPr lang="en-US" smtClean="0"/>
              <a:t>4</a:t>
            </a:fld>
            <a:endParaRPr lang="en-US" dirty="0"/>
          </a:p>
        </p:txBody>
      </p:sp>
    </p:spTree>
    <p:extLst>
      <p:ext uri="{BB962C8B-B14F-4D97-AF65-F5344CB8AC3E}">
        <p14:creationId xmlns:p14="http://schemas.microsoft.com/office/powerpoint/2010/main" val="4056158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3300" dirty="0">
                <a:solidFill>
                  <a:schemeClr val="bg1"/>
                </a:solidFill>
                <a:latin typeface="+mj-lt"/>
              </a:rPr>
              <a:t>Gonorrhea Disproportionately Impacts Youth</a:t>
            </a:r>
          </a:p>
        </p:txBody>
      </p:sp>
      <p:graphicFrame>
        <p:nvGraphicFramePr>
          <p:cNvPr id="2" name="Object 2" descr="MN Population in 2010&#10; (n = 5,303,925)&#10;" title="MN Population in 2010"/>
          <p:cNvGraphicFramePr>
            <a:graphicFrameLocks noGrp="1"/>
          </p:cNvGraphicFramePr>
          <p:nvPr>
            <p:ph idx="1"/>
            <p:extLst/>
          </p:nvPr>
        </p:nvGraphicFramePr>
        <p:xfrm>
          <a:off x="1612153" y="2140240"/>
          <a:ext cx="4433047" cy="44972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4" descr="Gonorrhea Cases in 2017&#10; (n = 6,519)&#10;" title="Gonorrhea Cases in 2017"/>
          <p:cNvGraphicFramePr>
            <a:graphicFrameLocks/>
          </p:cNvGraphicFramePr>
          <p:nvPr>
            <p:extLst/>
          </p:nvPr>
        </p:nvGraphicFramePr>
        <p:xfrm>
          <a:off x="6096000" y="1918656"/>
          <a:ext cx="4622800" cy="4620258"/>
        </p:xfrm>
        <a:graphic>
          <a:graphicData uri="http://schemas.openxmlformats.org/drawingml/2006/chart">
            <c:chart xmlns:c="http://schemas.openxmlformats.org/drawingml/2006/chart" xmlns:r="http://schemas.openxmlformats.org/officeDocument/2006/relationships" r:id="rId4"/>
          </a:graphicData>
        </a:graphic>
      </p:graphicFrame>
      <p:sp>
        <p:nvSpPr>
          <p:cNvPr id="43014" name="Text Box 5"/>
          <p:cNvSpPr txBox="1">
            <a:spLocks noChangeArrowheads="1"/>
          </p:cNvSpPr>
          <p:nvPr/>
        </p:nvSpPr>
        <p:spPr bwMode="auto">
          <a:xfrm>
            <a:off x="2190376" y="1461456"/>
            <a:ext cx="3276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marL="0" marR="0" lvl="0" indent="0" algn="ctr" defTabSz="914400" rtl="0" eaLnBrk="0" fontAlgn="auto"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3865"/>
                </a:solidFill>
                <a:effectLst/>
                <a:uLnTx/>
                <a:uFillTx/>
                <a:latin typeface="Calibri"/>
                <a:ea typeface="+mn-ea"/>
                <a:cs typeface="+mn-cs"/>
              </a:rPr>
              <a:t>MN Population in 2010</a:t>
            </a:r>
          </a:p>
          <a:p>
            <a:pPr marL="0" marR="0" lvl="0" indent="0" algn="ctr" defTabSz="914400" rtl="0" eaLnBrk="0" fontAlgn="auto"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003865"/>
                </a:solidFill>
                <a:effectLst/>
                <a:uLnTx/>
                <a:uFillTx/>
                <a:latin typeface="Calibri"/>
                <a:ea typeface="+mn-ea"/>
                <a:cs typeface="+mn-cs"/>
              </a:rPr>
              <a:t> (n = 5,303,925)</a:t>
            </a:r>
          </a:p>
        </p:txBody>
      </p:sp>
      <p:sp>
        <p:nvSpPr>
          <p:cNvPr id="43015" name="Text Box 6"/>
          <p:cNvSpPr txBox="1">
            <a:spLocks noChangeArrowheads="1"/>
          </p:cNvSpPr>
          <p:nvPr/>
        </p:nvSpPr>
        <p:spPr bwMode="auto">
          <a:xfrm>
            <a:off x="6571226" y="1456991"/>
            <a:ext cx="364897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marL="0" marR="0" lvl="0" indent="0" algn="ctr" defTabSz="914400" rtl="0" eaLnBrk="0" fontAlgn="auto"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3865"/>
                </a:solidFill>
                <a:effectLst/>
                <a:uLnTx/>
                <a:uFillTx/>
                <a:latin typeface="Calibri"/>
                <a:ea typeface="+mn-ea"/>
                <a:cs typeface="+mn-cs"/>
              </a:rPr>
              <a:t>Gonorrhea Cases in 2017</a:t>
            </a:r>
          </a:p>
          <a:p>
            <a:pPr marL="0" marR="0" lvl="0" indent="0" algn="ctr" defTabSz="914400" rtl="0" eaLnBrk="0" fontAlgn="auto"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003865"/>
                </a:solidFill>
                <a:effectLst/>
                <a:uLnTx/>
                <a:uFillTx/>
                <a:latin typeface="Calibri"/>
                <a:ea typeface="+mn-ea"/>
                <a:cs typeface="+mn-cs"/>
              </a:rPr>
              <a:t> (n = 6,519)</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4381831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Autofit/>
          </a:bodyPr>
          <a:lstStyle/>
          <a:p>
            <a:pPr algn="ctr" eaLnBrk="1" hangingPunct="1"/>
            <a:r>
              <a:rPr lang="en-US" altLang="en-US" sz="3300" dirty="0"/>
              <a:t>Characteristics of Adolescents &amp; Young Adults</a:t>
            </a:r>
            <a:r>
              <a:rPr lang="en-US" altLang="en-US" sz="3300" baseline="30000" dirty="0"/>
              <a:t>†</a:t>
            </a:r>
            <a:r>
              <a:rPr lang="en-US" altLang="en-US" sz="3300" dirty="0"/>
              <a:t> </a:t>
            </a:r>
            <a:br>
              <a:rPr lang="en-US" altLang="en-US" sz="3300" dirty="0"/>
            </a:br>
            <a:r>
              <a:rPr lang="en-US" altLang="en-US" sz="3300" dirty="0"/>
              <a:t>Diagnosed With Chlamydia or Gonorrhea in 2017</a:t>
            </a:r>
          </a:p>
        </p:txBody>
      </p:sp>
      <p:graphicFrame>
        <p:nvGraphicFramePr>
          <p:cNvPr id="413754" name="Group 58" descr="Characteristics of Adolescents &amp; Young Adults† &#10;Diagnosed With Chlamydia or Gonorrhea in 2017" title="Characteristics of Adolescents &amp; Young Adults† "/>
          <p:cNvGraphicFramePr>
            <a:graphicFrameLocks noGrp="1"/>
          </p:cNvGraphicFramePr>
          <p:nvPr>
            <p:extLst>
              <p:ext uri="{D42A27DB-BD31-4B8C-83A1-F6EECF244321}">
                <p14:modId xmlns:p14="http://schemas.microsoft.com/office/powerpoint/2010/main" val="1426577076"/>
              </p:ext>
            </p:extLst>
          </p:nvPr>
        </p:nvGraphicFramePr>
        <p:xfrm>
          <a:off x="2459665" y="1476472"/>
          <a:ext cx="7357730" cy="4915501"/>
        </p:xfrm>
        <a:graphic>
          <a:graphicData uri="http://schemas.openxmlformats.org/drawingml/2006/table">
            <a:tbl>
              <a:tblPr firstRow="1"/>
              <a:tblGrid>
                <a:gridCol w="2452577">
                  <a:extLst>
                    <a:ext uri="{9D8B030D-6E8A-4147-A177-3AD203B41FA5}">
                      <a16:colId xmlns:a16="http://schemas.microsoft.com/office/drawing/2014/main" val="20000"/>
                    </a:ext>
                  </a:extLst>
                </a:gridCol>
                <a:gridCol w="2483622">
                  <a:extLst>
                    <a:ext uri="{9D8B030D-6E8A-4147-A177-3AD203B41FA5}">
                      <a16:colId xmlns:a16="http://schemas.microsoft.com/office/drawing/2014/main" val="20001"/>
                    </a:ext>
                  </a:extLst>
                </a:gridCol>
                <a:gridCol w="2421531">
                  <a:extLst>
                    <a:ext uri="{9D8B030D-6E8A-4147-A177-3AD203B41FA5}">
                      <a16:colId xmlns:a16="http://schemas.microsoft.com/office/drawing/2014/main" val="20002"/>
                    </a:ext>
                  </a:extLst>
                </a:gridCol>
              </a:tblGrid>
              <a:tr h="482131">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endParaRPr kumimoji="0" lang="en-US" sz="2400" b="0" i="0" u="none" strike="noStrike" cap="none" normalizeH="0" baseline="0" dirty="0" smtClean="0">
                        <a:ln>
                          <a:noFill/>
                        </a:ln>
                        <a:solidFill>
                          <a:schemeClr val="tx1"/>
                        </a:solidFill>
                        <a:effectLst/>
                        <a:latin typeface="+mn-lt"/>
                      </a:endParaRPr>
                    </a:p>
                  </a:txBody>
                  <a:tcPr marT="45733" marB="45733"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Cases</a:t>
                      </a:r>
                    </a:p>
                  </a:txBody>
                  <a:tcPr marT="45733" marB="45733"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 of Total</a:t>
                      </a:r>
                    </a:p>
                  </a:txBody>
                  <a:tcPr marT="45733" marB="45733"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752">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Male</a:t>
                      </a:r>
                    </a:p>
                  </a:txBody>
                  <a:tcPr marT="45733" marB="45733"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5,231</a:t>
                      </a:r>
                    </a:p>
                  </a:txBody>
                  <a:tcPr marT="45733" marB="45733"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29%</a:t>
                      </a:r>
                    </a:p>
                  </a:txBody>
                  <a:tcPr marT="45733" marB="45733"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50752">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Female</a:t>
                      </a:r>
                    </a:p>
                  </a:txBody>
                  <a:tcPr marT="45733" marB="45733"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12,199</a:t>
                      </a:r>
                    </a:p>
                  </a:txBody>
                  <a:tcPr marT="45733" marB="4573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70%</a:t>
                      </a:r>
                    </a:p>
                  </a:txBody>
                  <a:tcPr marT="45733" marB="45733"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50752">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Transgender</a:t>
                      </a:r>
                    </a:p>
                  </a:txBody>
                  <a:tcPr marT="45733" marB="45733"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12                                       </a:t>
                      </a:r>
                    </a:p>
                  </a:txBody>
                  <a:tcPr marT="45733" marB="4573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txBody>
                  <a:tcPr marT="45733" marB="45733"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33025">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txBody>
                  <a:tcPr marT="45733" marB="45733"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txBody>
                  <a:tcPr marT="45733" marB="4573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txBody>
                  <a:tcPr marT="45733" marB="45733"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402474">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White, Non-Hispanic</a:t>
                      </a:r>
                    </a:p>
                  </a:txBody>
                  <a:tcPr marT="45733" marB="45733"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6,600</a:t>
                      </a:r>
                    </a:p>
                  </a:txBody>
                  <a:tcPr marT="45733" marB="4573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38%</a:t>
                      </a:r>
                    </a:p>
                  </a:txBody>
                  <a:tcPr marT="45733" marB="45733"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401076">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Black, Non-Hispanic</a:t>
                      </a:r>
                    </a:p>
                  </a:txBody>
                  <a:tcPr marT="45733" marB="45733"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5,029</a:t>
                      </a:r>
                    </a:p>
                  </a:txBody>
                  <a:tcPr marT="45733" marB="4573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29%</a:t>
                      </a:r>
                    </a:p>
                  </a:txBody>
                  <a:tcPr marT="45733" marB="45733"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401076">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Am Indian</a:t>
                      </a:r>
                    </a:p>
                  </a:txBody>
                  <a:tcPr marT="45733" marB="45733"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   555</a:t>
                      </a:r>
                    </a:p>
                  </a:txBody>
                  <a:tcPr marT="45733" marB="4573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3%</a:t>
                      </a:r>
                    </a:p>
                  </a:txBody>
                  <a:tcPr marT="45733" marB="45733"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402474">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smtClean="0">
                          <a:ln>
                            <a:noFill/>
                          </a:ln>
                          <a:solidFill>
                            <a:schemeClr val="tx1"/>
                          </a:solidFill>
                          <a:effectLst/>
                          <a:latin typeface="+mn-lt"/>
                        </a:rPr>
                        <a:t>Asian/PI</a:t>
                      </a:r>
                    </a:p>
                  </a:txBody>
                  <a:tcPr marT="45733" marB="45733"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   545</a:t>
                      </a:r>
                    </a:p>
                  </a:txBody>
                  <a:tcPr marT="45733" marB="4573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3%</a:t>
                      </a:r>
                    </a:p>
                  </a:txBody>
                  <a:tcPr marT="45733" marB="45733"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970070">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Hispanic</a:t>
                      </a:r>
                    </a:p>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Other/Unknown</a:t>
                      </a:r>
                    </a:p>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txBody>
                  <a:tcPr marT="45733" marB="45733"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 1,152</a:t>
                      </a:r>
                    </a:p>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3,564</a:t>
                      </a:r>
                    </a:p>
                  </a:txBody>
                  <a:tcPr marT="45733" marB="4573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6%</a:t>
                      </a:r>
                    </a:p>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20%</a:t>
                      </a:r>
                    </a:p>
                  </a:txBody>
                  <a:tcPr marT="45733" marB="45733"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9"/>
                  </a:ext>
                </a:extLst>
              </a:tr>
              <a:tr h="401076">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0" u="none" strike="noStrike" cap="none" normalizeH="0" baseline="0" dirty="0" smtClean="0">
                          <a:ln>
                            <a:noFill/>
                          </a:ln>
                          <a:solidFill>
                            <a:schemeClr val="tx2"/>
                          </a:solidFill>
                          <a:effectLst/>
                          <a:latin typeface="+mn-lt"/>
                        </a:rPr>
                        <a:t>TOTAL</a:t>
                      </a:r>
                    </a:p>
                  </a:txBody>
                  <a:tcPr marT="45733" marB="45733"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0" u="none" strike="noStrike" cap="none" normalizeH="0" baseline="0" dirty="0" smtClean="0">
                          <a:ln>
                            <a:noFill/>
                          </a:ln>
                          <a:solidFill>
                            <a:schemeClr val="tx2"/>
                          </a:solidFill>
                          <a:effectLst/>
                          <a:latin typeface="+mn-lt"/>
                        </a:rPr>
                        <a:t>17,445</a:t>
                      </a:r>
                    </a:p>
                  </a:txBody>
                  <a:tcPr marT="45733" marB="45733"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endParaRPr kumimoji="0" lang="en-US" sz="2400" b="1" i="0" u="none" strike="noStrike" cap="none" normalizeH="0" baseline="0" dirty="0" smtClean="0">
                        <a:ln>
                          <a:noFill/>
                        </a:ln>
                        <a:solidFill>
                          <a:schemeClr val="accent1"/>
                        </a:solidFill>
                        <a:effectLst/>
                        <a:latin typeface="+mn-lt"/>
                      </a:endParaRPr>
                    </a:p>
                  </a:txBody>
                  <a:tcPr marT="45733" marB="45733"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44075" name="Text Box 42"/>
          <p:cNvSpPr txBox="1">
            <a:spLocks noChangeArrowheads="1"/>
          </p:cNvSpPr>
          <p:nvPr/>
        </p:nvSpPr>
        <p:spPr bwMode="auto">
          <a:xfrm>
            <a:off x="391514" y="6447382"/>
            <a:ext cx="6400800" cy="33178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baseline="30000" dirty="0">
                <a:latin typeface="+mn-lt"/>
              </a:rPr>
              <a:t>†</a:t>
            </a:r>
            <a:r>
              <a:rPr lang="en-US" altLang="en-US" sz="1200" dirty="0">
                <a:latin typeface="+mn-lt"/>
              </a:rPr>
              <a:t> Adolescents defined as 15-19 year-olds; Young Adults defined as 20-24 year-olds.</a:t>
            </a:r>
          </a:p>
        </p:txBody>
      </p:sp>
      <p:sp>
        <p:nvSpPr>
          <p:cNvPr id="2" name="Slide Number Placeholder 1"/>
          <p:cNvSpPr>
            <a:spLocks noGrp="1"/>
          </p:cNvSpPr>
          <p:nvPr>
            <p:ph type="sldNum" sz="quarter" idx="12"/>
          </p:nvPr>
        </p:nvSpPr>
        <p:spPr/>
        <p:txBody>
          <a:bodyPr/>
          <a:lstStyle/>
          <a:p>
            <a:fld id="{50B26D62-EBDC-4CB4-84B4-338D23F7DACE}" type="slidenum">
              <a:rPr lang="en-US" smtClean="0"/>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99" name="Rectangle 42"/>
          <p:cNvSpPr>
            <a:spLocks noGrp="1" noChangeArrowheads="1"/>
          </p:cNvSpPr>
          <p:nvPr>
            <p:ph type="title"/>
          </p:nvPr>
        </p:nvSpPr>
        <p:spPr>
          <a:noFill/>
        </p:spPr>
        <p:txBody>
          <a:bodyPr>
            <a:noAutofit/>
          </a:bodyPr>
          <a:lstStyle/>
          <a:p>
            <a:pPr algn="ctr" eaLnBrk="1" hangingPunct="1"/>
            <a:r>
              <a:rPr lang="en-US" altLang="en-US" sz="3300" dirty="0"/>
              <a:t>Characteristics of Adolescents &amp; Young Adults</a:t>
            </a:r>
            <a:r>
              <a:rPr lang="en-US" altLang="en-US" sz="3300" baseline="30000" dirty="0"/>
              <a:t>†</a:t>
            </a:r>
            <a:r>
              <a:rPr lang="en-US" altLang="en-US" sz="3300" dirty="0"/>
              <a:t> Diagnosed With Chlamydia or Gonorrhea in 2017</a:t>
            </a:r>
          </a:p>
        </p:txBody>
      </p:sp>
      <p:graphicFrame>
        <p:nvGraphicFramePr>
          <p:cNvPr id="415746" name="Group 2" descr="Characteristics of Adolescents &amp; Young Adults† Diagnosed With Chlamydia or Gonorrhea in 2017" title="Characteristics of Adolescents &amp; Young Adults† Diagnosed With Chlamydia or Gonorrhea in 2017"/>
          <p:cNvGraphicFramePr>
            <a:graphicFrameLocks noGrp="1"/>
          </p:cNvGraphicFramePr>
          <p:nvPr>
            <p:extLst>
              <p:ext uri="{D42A27DB-BD31-4B8C-83A1-F6EECF244321}">
                <p14:modId xmlns:p14="http://schemas.microsoft.com/office/powerpoint/2010/main" val="1924231381"/>
              </p:ext>
            </p:extLst>
          </p:nvPr>
        </p:nvGraphicFramePr>
        <p:xfrm>
          <a:off x="2152650" y="1600201"/>
          <a:ext cx="7823790" cy="3848100"/>
        </p:xfrm>
        <a:graphic>
          <a:graphicData uri="http://schemas.openxmlformats.org/drawingml/2006/table">
            <a:tbl>
              <a:tblPr firstRow="1"/>
              <a:tblGrid>
                <a:gridCol w="3602674">
                  <a:extLst>
                    <a:ext uri="{9D8B030D-6E8A-4147-A177-3AD203B41FA5}">
                      <a16:colId xmlns:a16="http://schemas.microsoft.com/office/drawing/2014/main" val="20000"/>
                    </a:ext>
                  </a:extLst>
                </a:gridCol>
                <a:gridCol w="2110558">
                  <a:extLst>
                    <a:ext uri="{9D8B030D-6E8A-4147-A177-3AD203B41FA5}">
                      <a16:colId xmlns:a16="http://schemas.microsoft.com/office/drawing/2014/main" val="20001"/>
                    </a:ext>
                  </a:extLst>
                </a:gridCol>
                <a:gridCol w="2110558">
                  <a:extLst>
                    <a:ext uri="{9D8B030D-6E8A-4147-A177-3AD203B41FA5}">
                      <a16:colId xmlns:a16="http://schemas.microsoft.com/office/drawing/2014/main" val="20002"/>
                    </a:ext>
                  </a:extLst>
                </a:gridCol>
              </a:tblGrid>
              <a:tr h="631051">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endParaRPr kumimoji="0" lang="en-US" sz="24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0" i="0" u="none" strike="noStrike" cap="none" normalizeH="0" baseline="0" smtClean="0">
                          <a:ln>
                            <a:noFill/>
                          </a:ln>
                          <a:solidFill>
                            <a:schemeClr val="tx1"/>
                          </a:solidFill>
                          <a:effectLst/>
                          <a:latin typeface="+mn-lt"/>
                        </a:rPr>
                        <a:t>Cases</a:t>
                      </a:r>
                    </a:p>
                  </a:txBody>
                  <a:tcPr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 of Total</a:t>
                      </a:r>
                    </a:p>
                  </a:txBody>
                  <a:tcPr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7776">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endParaRPr kumimoji="0" lang="en-US" sz="10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endParaRPr kumimoji="0" lang="en-US" sz="1000" b="0" i="0" u="none" strike="noStrike" cap="none" normalizeH="0" baseline="0" dirty="0" smtClean="0">
                        <a:ln>
                          <a:noFill/>
                        </a:ln>
                        <a:solidFill>
                          <a:schemeClr val="tx1"/>
                        </a:solidFill>
                        <a:effectLst/>
                        <a:latin typeface="+mn-lt"/>
                      </a:endParaRP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endParaRPr kumimoji="0" lang="en-US" sz="1000" b="0" i="0" u="none" strike="noStrike" cap="none" normalizeH="0" baseline="0" dirty="0" smtClean="0">
                        <a:ln>
                          <a:noFill/>
                        </a:ln>
                        <a:solidFill>
                          <a:schemeClr val="tx1"/>
                        </a:solidFill>
                        <a:effectLst/>
                        <a:latin typeface="+mn-lt"/>
                      </a:endParaRP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r h="492482">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Minneapolis</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3,509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20%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492482">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St. Paul</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2,161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12%</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490609">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Suburban MN</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5,807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33%</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492482">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Greater MN</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5,619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32%</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490609">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0" i="0" u="none" strike="noStrike" cap="none" normalizeH="0" baseline="0" smtClean="0">
                          <a:ln>
                            <a:noFill/>
                          </a:ln>
                          <a:solidFill>
                            <a:schemeClr val="tx1"/>
                          </a:solidFill>
                          <a:effectLst/>
                          <a:latin typeface="+mn-lt"/>
                        </a:rPr>
                        <a:t>Unknown</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 349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2%</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9"/>
                  </a:ext>
                </a:extLst>
              </a:tr>
              <a:tr h="490609">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0" u="none" strike="noStrike" cap="none" normalizeH="0" baseline="0" smtClean="0">
                          <a:ln>
                            <a:noFill/>
                          </a:ln>
                          <a:solidFill>
                            <a:schemeClr val="tx2"/>
                          </a:solidFill>
                          <a:effectLst/>
                          <a:latin typeface="+mn-lt"/>
                        </a:rPr>
                        <a:t>TOTAL</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0" u="none" strike="noStrike" cap="none" normalizeH="0" baseline="0" dirty="0" smtClean="0">
                          <a:ln>
                            <a:noFill/>
                          </a:ln>
                          <a:solidFill>
                            <a:schemeClr val="tx2"/>
                          </a:solidFill>
                          <a:effectLst/>
                          <a:latin typeface="+mn-lt"/>
                        </a:rPr>
                        <a:t>17,445</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endParaRPr kumimoji="0" lang="en-US" sz="2400" b="1" i="0" u="none" strike="noStrike" cap="none" normalizeH="0" baseline="0" dirty="0" smtClean="0">
                        <a:ln>
                          <a:noFill/>
                        </a:ln>
                        <a:solidFill>
                          <a:schemeClr val="tx2"/>
                        </a:solidFill>
                        <a:effectLst/>
                        <a:latin typeface="+mn-lt"/>
                      </a:endParaRP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45098" name="Text Box 41"/>
          <p:cNvSpPr txBox="1">
            <a:spLocks noChangeArrowheads="1"/>
          </p:cNvSpPr>
          <p:nvPr/>
        </p:nvSpPr>
        <p:spPr bwMode="auto">
          <a:xfrm>
            <a:off x="157477" y="5798147"/>
            <a:ext cx="10827833"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mn-lt"/>
              </a:rPr>
              <a:t>Suburban = Seven-county metro area including Anoka, Carver, Dakota, Hennepin (excluding Minneapolis), Ramsey (excluding St. Paul), Scott, and Washington counties.  Greater MN = All other Minnesota counties outside the seven-county metro area</a:t>
            </a:r>
            <a:r>
              <a:rPr lang="en-US" altLang="en-US" sz="1200" dirty="0" smtClean="0">
                <a:latin typeface="+mn-lt"/>
              </a:rPr>
              <a:t>.</a:t>
            </a:r>
          </a:p>
          <a:p>
            <a:pPr>
              <a:lnSpc>
                <a:spcPct val="100000"/>
              </a:lnSpc>
              <a:spcBef>
                <a:spcPct val="50000"/>
              </a:spcBef>
              <a:spcAft>
                <a:spcPct val="0"/>
              </a:spcAft>
              <a:buClrTx/>
              <a:buSzTx/>
              <a:buFontTx/>
              <a:buNone/>
            </a:pPr>
            <a:r>
              <a:rPr lang="en-US" altLang="en-US" sz="1200" baseline="30000" dirty="0">
                <a:latin typeface="+mn-lt"/>
              </a:rPr>
              <a:t>†</a:t>
            </a:r>
            <a:r>
              <a:rPr lang="en-US" altLang="en-US" sz="1200" dirty="0">
                <a:latin typeface="+mn-lt"/>
              </a:rPr>
              <a:t> Adolescents defined as 15-19 year-olds; Young Adults defined as 20-24 year-olds</a:t>
            </a:r>
          </a:p>
        </p:txBody>
      </p:sp>
      <p:sp>
        <p:nvSpPr>
          <p:cNvPr id="2" name="Slide Number Placeholder 1"/>
          <p:cNvSpPr>
            <a:spLocks noGrp="1"/>
          </p:cNvSpPr>
          <p:nvPr>
            <p:ph type="sldNum" sz="quarter" idx="12"/>
          </p:nvPr>
        </p:nvSpPr>
        <p:spPr/>
        <p:txBody>
          <a:bodyPr/>
          <a:lstStyle/>
          <a:p>
            <a:fld id="{50B26D62-EBDC-4CB4-84B4-338D23F7DACE}" type="slidenum">
              <a:rPr lang="en-US" smtClean="0"/>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descr="Chlamydia Rates Among Adolescents &amp; Young Adults† &#10;by Gender in Minnesota, 2007-2017" title="Chlamydia Rates Among Adolescents &amp; Young Adults† "/>
          <p:cNvGraphicFramePr>
            <a:graphicFrameLocks noGrp="1" noChangeAspect="1"/>
          </p:cNvGraphicFramePr>
          <p:nvPr>
            <p:ph idx="1"/>
            <p:extLst>
              <p:ext uri="{D42A27DB-BD31-4B8C-83A1-F6EECF244321}">
                <p14:modId xmlns:p14="http://schemas.microsoft.com/office/powerpoint/2010/main" val="3890564907"/>
              </p:ext>
            </p:extLst>
          </p:nvPr>
        </p:nvGraphicFramePr>
        <p:xfrm>
          <a:off x="387824" y="179767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6085" name="Text Box 4"/>
          <p:cNvSpPr txBox="1">
            <a:spLocks noChangeArrowheads="1"/>
          </p:cNvSpPr>
          <p:nvPr/>
        </p:nvSpPr>
        <p:spPr bwMode="auto">
          <a:xfrm>
            <a:off x="838200" y="6149013"/>
            <a:ext cx="6400800" cy="57246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dirty="0" smtClean="0">
                <a:latin typeface="+mn-lt"/>
              </a:rPr>
              <a:t>Rate= Cases per 100,000 persons based on 2010 U.S. Census counts.</a:t>
            </a:r>
          </a:p>
          <a:p>
            <a:pPr>
              <a:lnSpc>
                <a:spcPct val="80000"/>
              </a:lnSpc>
              <a:spcBef>
                <a:spcPct val="50000"/>
              </a:spcBef>
              <a:spcAft>
                <a:spcPct val="0"/>
              </a:spcAft>
              <a:buClrTx/>
              <a:buSzTx/>
              <a:buFontTx/>
              <a:buNone/>
            </a:pPr>
            <a:r>
              <a:rPr lang="en-US" altLang="en-US" sz="1200" baseline="30000" dirty="0" smtClean="0">
                <a:latin typeface="+mn-lt"/>
              </a:rPr>
              <a:t>†</a:t>
            </a:r>
            <a:r>
              <a:rPr lang="en-US" altLang="en-US" sz="1200" dirty="0" smtClean="0">
                <a:latin typeface="+mn-lt"/>
              </a:rPr>
              <a:t> Adolescents defined as 15-19 year-olds; Young Adults defined as 20-24 year-olds.</a:t>
            </a:r>
            <a:endParaRPr lang="en-US" altLang="en-US" sz="1200" dirty="0">
              <a:latin typeface="+mn-lt"/>
            </a:endParaRPr>
          </a:p>
        </p:txBody>
      </p:sp>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spcAft>
                <a:spcPct val="0"/>
              </a:spcAft>
              <a:buClrTx/>
              <a:buSzTx/>
              <a:buFontTx/>
              <a:buNone/>
            </a:pPr>
            <a:r>
              <a:rPr lang="en-US" altLang="en-US" sz="3300" dirty="0">
                <a:solidFill>
                  <a:schemeClr val="bg1"/>
                </a:solidFill>
                <a:latin typeface="+mj-lt"/>
              </a:rPr>
              <a:t>Chlamydia Rates Among Adolescents &amp; Young Adults</a:t>
            </a:r>
            <a:r>
              <a:rPr lang="en-US" altLang="en-US" sz="3300" baseline="30000" dirty="0">
                <a:solidFill>
                  <a:schemeClr val="bg1"/>
                </a:solidFill>
                <a:latin typeface="+mj-lt"/>
              </a:rPr>
              <a:t>†</a:t>
            </a:r>
            <a:r>
              <a:rPr lang="en-US" altLang="en-US" sz="3300" dirty="0">
                <a:solidFill>
                  <a:schemeClr val="bg1"/>
                </a:solidFill>
                <a:latin typeface="+mj-lt"/>
              </a:rPr>
              <a:t> </a:t>
            </a:r>
            <a:br>
              <a:rPr lang="en-US" altLang="en-US" sz="3300" dirty="0">
                <a:solidFill>
                  <a:schemeClr val="bg1"/>
                </a:solidFill>
                <a:latin typeface="+mj-lt"/>
              </a:rPr>
            </a:br>
            <a:r>
              <a:rPr lang="en-US" altLang="en-US" sz="3300" dirty="0">
                <a:solidFill>
                  <a:schemeClr val="bg1"/>
                </a:solidFill>
                <a:latin typeface="+mj-lt"/>
              </a:rPr>
              <a:t>by Gender in Minnesota, 2007-2017</a:t>
            </a:r>
          </a:p>
        </p:txBody>
      </p:sp>
      <p:sp>
        <p:nvSpPr>
          <p:cNvPr id="2" name="Slide Number Placeholder 1"/>
          <p:cNvSpPr>
            <a:spLocks noGrp="1"/>
          </p:cNvSpPr>
          <p:nvPr>
            <p:ph type="sldNum" sz="quarter" idx="12"/>
          </p:nvPr>
        </p:nvSpPr>
        <p:spPr/>
        <p:txBody>
          <a:bodyPr/>
          <a:lstStyle/>
          <a:p>
            <a:fld id="{50B26D62-EBDC-4CB4-84B4-338D23F7DACE}" type="slidenum">
              <a:rPr lang="en-US" smtClean="0"/>
              <a:t>43</a:t>
            </a:fld>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descr="Males Chlamydia Cases Among Adolescents and Young Adults† &#10;by Gender and Race, Minnesota, 2017" title="Males Chlamydia Cases Among Adolescents and Young Adults† "/>
          <p:cNvGraphicFramePr>
            <a:graphicFrameLocks noGrp="1"/>
          </p:cNvGraphicFramePr>
          <p:nvPr>
            <p:ph idx="1"/>
            <p:extLst>
              <p:ext uri="{D42A27DB-BD31-4B8C-83A1-F6EECF244321}">
                <p14:modId xmlns:p14="http://schemas.microsoft.com/office/powerpoint/2010/main" val="2065325815"/>
              </p:ext>
            </p:extLst>
          </p:nvPr>
        </p:nvGraphicFramePr>
        <p:xfrm>
          <a:off x="1517496" y="2142473"/>
          <a:ext cx="4409968" cy="42617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4" descr="Females Chlamydia Cases Among Adolescents and Young Adults† &#10;by Gender and Race, Minnesota, 2017" title="Females Chlamydia Cases Among Adolescents and Young Adults† "/>
          <p:cNvGraphicFramePr>
            <a:graphicFrameLocks/>
          </p:cNvGraphicFramePr>
          <p:nvPr>
            <p:extLst>
              <p:ext uri="{D42A27DB-BD31-4B8C-83A1-F6EECF244321}">
                <p14:modId xmlns:p14="http://schemas.microsoft.com/office/powerpoint/2010/main" val="2032973762"/>
              </p:ext>
            </p:extLst>
          </p:nvPr>
        </p:nvGraphicFramePr>
        <p:xfrm>
          <a:off x="6096000" y="2053047"/>
          <a:ext cx="4108302" cy="4398963"/>
        </p:xfrm>
        <a:graphic>
          <a:graphicData uri="http://schemas.openxmlformats.org/drawingml/2006/chart">
            <c:chart xmlns:c="http://schemas.openxmlformats.org/drawingml/2006/chart" xmlns:r="http://schemas.openxmlformats.org/officeDocument/2006/relationships" r:id="rId4"/>
          </a:graphicData>
        </a:graphic>
      </p:graphicFrame>
      <p:sp>
        <p:nvSpPr>
          <p:cNvPr id="47110" name="Text Box 5"/>
          <p:cNvSpPr txBox="1">
            <a:spLocks noChangeArrowheads="1"/>
          </p:cNvSpPr>
          <p:nvPr/>
        </p:nvSpPr>
        <p:spPr bwMode="auto">
          <a:xfrm>
            <a:off x="2819400" y="1477964"/>
            <a:ext cx="2209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200" dirty="0">
                <a:latin typeface="+mn-lt"/>
              </a:rPr>
              <a:t>Males (n = 3,986)</a:t>
            </a:r>
          </a:p>
        </p:txBody>
      </p:sp>
      <p:sp>
        <p:nvSpPr>
          <p:cNvPr id="47111" name="Text Box 6"/>
          <p:cNvSpPr txBox="1">
            <a:spLocks noChangeArrowheads="1"/>
          </p:cNvSpPr>
          <p:nvPr/>
        </p:nvSpPr>
        <p:spPr bwMode="auto">
          <a:xfrm>
            <a:off x="6765852" y="1477964"/>
            <a:ext cx="26273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200" dirty="0">
                <a:latin typeface="+mn-lt"/>
              </a:rPr>
              <a:t>Females (n = 10,540)</a:t>
            </a:r>
          </a:p>
        </p:txBody>
      </p:sp>
      <p:sp>
        <p:nvSpPr>
          <p:cNvPr id="47112" name="Text Box 7"/>
          <p:cNvSpPr txBox="1">
            <a:spLocks noChangeArrowheads="1"/>
          </p:cNvSpPr>
          <p:nvPr/>
        </p:nvSpPr>
        <p:spPr bwMode="auto">
          <a:xfrm>
            <a:off x="365052" y="6445017"/>
            <a:ext cx="6400800" cy="330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baseline="30000" dirty="0">
                <a:latin typeface="+mn-lt"/>
              </a:rPr>
              <a:t>†</a:t>
            </a:r>
            <a:r>
              <a:rPr lang="en-US" altLang="en-US" sz="1200" dirty="0">
                <a:latin typeface="+mn-lt"/>
              </a:rPr>
              <a:t> Adolescents defined as 15-19 year-olds; Young Adults defined as 20-24 year-olds</a:t>
            </a:r>
            <a:r>
              <a:rPr lang="en-US" altLang="en-US" sz="1200" dirty="0"/>
              <a:t>.</a:t>
            </a:r>
          </a:p>
        </p:txBody>
      </p:sp>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spcAft>
                <a:spcPct val="0"/>
              </a:spcAft>
              <a:buClrTx/>
              <a:buSzTx/>
              <a:buFontTx/>
              <a:buNone/>
            </a:pPr>
            <a:r>
              <a:rPr lang="en-US" altLang="en-US" sz="3300" dirty="0">
                <a:solidFill>
                  <a:schemeClr val="bg1"/>
                </a:solidFill>
                <a:latin typeface="+mj-lt"/>
              </a:rPr>
              <a:t>Chlamydia Cases Among Adolescents and Young Adults</a:t>
            </a:r>
            <a:r>
              <a:rPr lang="en-US" altLang="en-US" sz="3300" baseline="30000" dirty="0">
                <a:solidFill>
                  <a:schemeClr val="bg1"/>
                </a:solidFill>
                <a:latin typeface="+mj-lt"/>
              </a:rPr>
              <a:t>† </a:t>
            </a:r>
            <a:br>
              <a:rPr lang="en-US" altLang="en-US" sz="3300" baseline="30000" dirty="0">
                <a:solidFill>
                  <a:schemeClr val="bg1"/>
                </a:solidFill>
                <a:latin typeface="+mj-lt"/>
              </a:rPr>
            </a:br>
            <a:r>
              <a:rPr lang="en-US" altLang="en-US" sz="3300" dirty="0">
                <a:solidFill>
                  <a:schemeClr val="bg1"/>
                </a:solidFill>
                <a:latin typeface="+mj-lt"/>
              </a:rPr>
              <a:t>by Gender and Race, Minnesota, 2017</a:t>
            </a:r>
          </a:p>
        </p:txBody>
      </p:sp>
      <p:sp>
        <p:nvSpPr>
          <p:cNvPr id="4" name="Slide Number Placeholder 3"/>
          <p:cNvSpPr>
            <a:spLocks noGrp="1"/>
          </p:cNvSpPr>
          <p:nvPr>
            <p:ph type="sldNum" sz="quarter" idx="12"/>
          </p:nvPr>
        </p:nvSpPr>
        <p:spPr/>
        <p:txBody>
          <a:bodyPr/>
          <a:lstStyle/>
          <a:p>
            <a:fld id="{50B26D62-EBDC-4CB4-84B4-338D23F7DACE}" type="slidenum">
              <a:rPr lang="en-US" smtClean="0"/>
              <a:t>44</a:t>
            </a:fld>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noAutofit/>
          </a:bodyPr>
          <a:lstStyle/>
          <a:p>
            <a:pPr algn="ctr" eaLnBrk="1" hangingPunct="1"/>
            <a:r>
              <a:rPr lang="en-US" altLang="en-US" sz="3300" dirty="0"/>
              <a:t>Chlamydia Rate Among Adolescents and </a:t>
            </a:r>
            <a:br>
              <a:rPr lang="en-US" altLang="en-US" sz="3300" dirty="0"/>
            </a:br>
            <a:r>
              <a:rPr lang="en-US" altLang="en-US" sz="3300" dirty="0"/>
              <a:t>Young Adults</a:t>
            </a:r>
            <a:r>
              <a:rPr lang="en-US" altLang="en-US" sz="3300" baseline="30000" dirty="0"/>
              <a:t>†</a:t>
            </a:r>
            <a:r>
              <a:rPr lang="en-US" altLang="en-US" sz="3300" dirty="0"/>
              <a:t> by Race, Minnesota, 2017</a:t>
            </a:r>
          </a:p>
        </p:txBody>
      </p:sp>
      <p:graphicFrame>
        <p:nvGraphicFramePr>
          <p:cNvPr id="2" name="Object 3" descr="Chlamydia Rate Among Adolescents and &#10;Young Adults† by Race, Minnesota, 2017" title="Chlamydia Rate Among Adolescents and "/>
          <p:cNvGraphicFramePr>
            <a:graphicFrameLocks noGrp="1" noChangeAspect="1"/>
          </p:cNvGraphicFramePr>
          <p:nvPr>
            <p:ph idx="1"/>
            <p:extLst>
              <p:ext uri="{D42A27DB-BD31-4B8C-83A1-F6EECF244321}">
                <p14:modId xmlns:p14="http://schemas.microsoft.com/office/powerpoint/2010/main" val="538977200"/>
              </p:ext>
            </p:extLst>
          </p:nvPr>
        </p:nvGraphicFramePr>
        <p:xfrm>
          <a:off x="376519" y="1703386"/>
          <a:ext cx="11284770" cy="454003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50B26D62-EBDC-4CB4-84B4-338D23F7DACE}" type="slidenum">
              <a:rPr lang="en-US" smtClean="0"/>
              <a:t>45</a:t>
            </a:fld>
            <a:endParaRPr lang="en-US" dirty="0"/>
          </a:p>
        </p:txBody>
      </p:sp>
      <p:sp>
        <p:nvSpPr>
          <p:cNvPr id="8" name="Text Box 4"/>
          <p:cNvSpPr txBox="1">
            <a:spLocks noChangeArrowheads="1"/>
          </p:cNvSpPr>
          <p:nvPr/>
        </p:nvSpPr>
        <p:spPr bwMode="auto">
          <a:xfrm>
            <a:off x="251346" y="6196351"/>
            <a:ext cx="6400800" cy="57246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dirty="0" smtClean="0">
                <a:latin typeface="+mn-lt"/>
              </a:rPr>
              <a:t>Rate= Cases per 100,000 persons based on 2010 U.S. Census counts.</a:t>
            </a:r>
          </a:p>
          <a:p>
            <a:pPr>
              <a:lnSpc>
                <a:spcPct val="80000"/>
              </a:lnSpc>
              <a:spcBef>
                <a:spcPct val="50000"/>
              </a:spcBef>
              <a:spcAft>
                <a:spcPct val="0"/>
              </a:spcAft>
              <a:buClrTx/>
              <a:buSzTx/>
              <a:buFontTx/>
              <a:buNone/>
            </a:pPr>
            <a:r>
              <a:rPr lang="en-US" altLang="en-US" sz="1200" baseline="30000" dirty="0" smtClean="0">
                <a:latin typeface="+mn-lt"/>
              </a:rPr>
              <a:t>†</a:t>
            </a:r>
            <a:r>
              <a:rPr lang="en-US" altLang="en-US" sz="1200" dirty="0" smtClean="0">
                <a:latin typeface="+mn-lt"/>
              </a:rPr>
              <a:t> Adolescents defined as 15-19 year-olds; Young Adults defined as 20-24 year-olds.</a:t>
            </a:r>
            <a:endParaRPr lang="en-US" altLang="en-US" sz="1200" dirty="0">
              <a:latin typeface="+mn-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altLang="en-US" sz="3300" dirty="0"/>
              <a:t>Gonorrhea Rates Among Adolescents &amp; Young Adults</a:t>
            </a:r>
            <a:r>
              <a:rPr lang="en-US" altLang="en-US" sz="3300" baseline="30000" dirty="0"/>
              <a:t>†</a:t>
            </a:r>
            <a:r>
              <a:rPr lang="en-US" altLang="en-US" sz="3300" dirty="0"/>
              <a:t> </a:t>
            </a:r>
            <a:br>
              <a:rPr lang="en-US" altLang="en-US" sz="3300" dirty="0"/>
            </a:br>
            <a:r>
              <a:rPr lang="en-US" altLang="en-US" sz="3300" dirty="0"/>
              <a:t>by Gender in Minnesota, 2007-2017</a:t>
            </a:r>
            <a:endParaRPr lang="en-US" sz="3300" dirty="0"/>
          </a:p>
        </p:txBody>
      </p:sp>
      <p:graphicFrame>
        <p:nvGraphicFramePr>
          <p:cNvPr id="10" name="Content Placeholder 9" descr="Gonorrhea Rates Among Adolescents &amp; Young Adults† &#10;by Gender in Minnesota, 2007-2017" title="Gonorrhea Rates Among Adolescents &amp; Young Adults† "/>
          <p:cNvGraphicFramePr>
            <a:graphicFrameLocks noGrp="1"/>
          </p:cNvGraphicFramePr>
          <p:nvPr>
            <p:ph sz="half" idx="1"/>
            <p:extLst>
              <p:ext uri="{D42A27DB-BD31-4B8C-83A1-F6EECF244321}">
                <p14:modId xmlns:p14="http://schemas.microsoft.com/office/powerpoint/2010/main" val="4067745968"/>
              </p:ext>
            </p:extLst>
          </p:nvPr>
        </p:nvGraphicFramePr>
        <p:xfrm>
          <a:off x="225911" y="1549101"/>
          <a:ext cx="11833411" cy="4346090"/>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half" idx="2"/>
          </p:nvPr>
        </p:nvSpPr>
        <p:spPr>
          <a:xfrm>
            <a:off x="624450" y="6141494"/>
            <a:ext cx="11090221" cy="579982"/>
          </a:xfrm>
        </p:spPr>
        <p:txBody>
          <a:bodyPr>
            <a:normAutofit fontScale="32500" lnSpcReduction="20000"/>
          </a:bodyPr>
          <a:lstStyle/>
          <a:p>
            <a:pPr marL="0" indent="0">
              <a:lnSpc>
                <a:spcPct val="120000"/>
              </a:lnSpc>
              <a:buNone/>
            </a:pPr>
            <a:r>
              <a:rPr lang="en-US" altLang="en-US" sz="3700" dirty="0"/>
              <a:t>Rate=Cases per 100,000 persons based on 2010 U.S. Census counts</a:t>
            </a:r>
            <a:r>
              <a:rPr lang="en-US" altLang="en-US" sz="3700" dirty="0" smtClean="0"/>
              <a:t>. </a:t>
            </a:r>
            <a:br>
              <a:rPr lang="en-US" altLang="en-US" sz="3700" dirty="0" smtClean="0"/>
            </a:br>
            <a:r>
              <a:rPr lang="en-US" altLang="en-US" sz="3700" dirty="0" smtClean="0"/>
              <a:t> </a:t>
            </a:r>
            <a:r>
              <a:rPr lang="en-US" altLang="en-US" sz="3700" baseline="30000" dirty="0" smtClean="0"/>
              <a:t>†</a:t>
            </a:r>
            <a:r>
              <a:rPr lang="en-US" altLang="en-US" sz="3700" dirty="0" smtClean="0"/>
              <a:t> </a:t>
            </a:r>
            <a:r>
              <a:rPr lang="en-US" altLang="en-US" sz="3700" dirty="0"/>
              <a:t>Adolescents defined as 15-19 year-olds; Young Adults defined as 20-24 year-olds</a:t>
            </a:r>
            <a:r>
              <a:rPr lang="en-US" altLang="en-US" sz="3400" dirty="0"/>
              <a:t>.</a:t>
            </a:r>
          </a:p>
          <a:p>
            <a:pPr marL="0" indent="0">
              <a:lnSpc>
                <a:spcPct val="120000"/>
              </a:lnSpc>
              <a:buNone/>
            </a:pPr>
            <a:endParaRPr lang="en-US" altLang="en-US" sz="1400" dirty="0"/>
          </a:p>
          <a:p>
            <a:pPr marL="0" indent="0">
              <a:lnSpc>
                <a:spcPct val="120000"/>
              </a:lnSpc>
              <a:buNone/>
            </a:pPr>
            <a:endParaRPr lang="en-US" sz="1400" dirty="0"/>
          </a:p>
        </p:txBody>
      </p:sp>
      <p:sp>
        <p:nvSpPr>
          <p:cNvPr id="3" name="Slide Number Placeholder 2"/>
          <p:cNvSpPr>
            <a:spLocks noGrp="1"/>
          </p:cNvSpPr>
          <p:nvPr>
            <p:ph type="sldNum" sz="quarter" idx="12"/>
          </p:nvPr>
        </p:nvSpPr>
        <p:spPr/>
        <p:txBody>
          <a:bodyPr/>
          <a:lstStyle/>
          <a:p>
            <a:fld id="{50B26D62-EBDC-4CB4-84B4-338D23F7DACE}" type="slidenum">
              <a:rPr lang="en-US" smtClean="0"/>
              <a:t>46</a:t>
            </a:fld>
            <a:endParaRPr lang="en-US" dirty="0"/>
          </a:p>
        </p:txBody>
      </p:sp>
    </p:spTree>
    <p:extLst>
      <p:ext uri="{BB962C8B-B14F-4D97-AF65-F5344CB8AC3E}">
        <p14:creationId xmlns:p14="http://schemas.microsoft.com/office/powerpoint/2010/main" val="29009905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descr="Males Gonorrhea Cases Among Adolescents and Young Adults† &#10;by Gender and Race, 2017" title="Males Gonorrhea Cases Among Adolescents and Young Adults† "/>
          <p:cNvGraphicFramePr>
            <a:graphicFrameLocks noGrp="1"/>
          </p:cNvGraphicFramePr>
          <p:nvPr>
            <p:ph idx="1"/>
            <p:extLst>
              <p:ext uri="{D42A27DB-BD31-4B8C-83A1-F6EECF244321}">
                <p14:modId xmlns:p14="http://schemas.microsoft.com/office/powerpoint/2010/main" val="4047955412"/>
              </p:ext>
            </p:extLst>
          </p:nvPr>
        </p:nvGraphicFramePr>
        <p:xfrm>
          <a:off x="838200" y="2029619"/>
          <a:ext cx="4841838" cy="45092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4" descr="Females Gonorrhea Cases Among Adolescents and Young Adults† &#10;by Gender and Race, 2017" title="Females Gonorrhea Cases Among Adolescents and Young Adults† "/>
          <p:cNvGraphicFramePr>
            <a:graphicFrameLocks/>
          </p:cNvGraphicFramePr>
          <p:nvPr>
            <p:extLst>
              <p:ext uri="{D42A27DB-BD31-4B8C-83A1-F6EECF244321}">
                <p14:modId xmlns:p14="http://schemas.microsoft.com/office/powerpoint/2010/main" val="2444451768"/>
              </p:ext>
            </p:extLst>
          </p:nvPr>
        </p:nvGraphicFramePr>
        <p:xfrm>
          <a:off x="6661458" y="1946675"/>
          <a:ext cx="4394200" cy="4389437"/>
        </p:xfrm>
        <a:graphic>
          <a:graphicData uri="http://schemas.openxmlformats.org/drawingml/2006/chart">
            <c:chart xmlns:c="http://schemas.openxmlformats.org/drawingml/2006/chart" xmlns:r="http://schemas.openxmlformats.org/officeDocument/2006/relationships" r:id="rId4"/>
          </a:graphicData>
        </a:graphic>
      </p:graphicFrame>
      <p:sp>
        <p:nvSpPr>
          <p:cNvPr id="50182" name="Text Box 5"/>
          <p:cNvSpPr txBox="1">
            <a:spLocks noChangeArrowheads="1"/>
          </p:cNvSpPr>
          <p:nvPr/>
        </p:nvSpPr>
        <p:spPr bwMode="auto">
          <a:xfrm>
            <a:off x="2122625" y="1379539"/>
            <a:ext cx="2209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200" dirty="0">
                <a:latin typeface="+mn-lt"/>
              </a:rPr>
              <a:t>Males (n = 1,245)</a:t>
            </a:r>
          </a:p>
        </p:txBody>
      </p:sp>
      <p:sp>
        <p:nvSpPr>
          <p:cNvPr id="50183" name="Text Box 6"/>
          <p:cNvSpPr txBox="1">
            <a:spLocks noChangeArrowheads="1"/>
          </p:cNvSpPr>
          <p:nvPr/>
        </p:nvSpPr>
        <p:spPr bwMode="auto">
          <a:xfrm>
            <a:off x="7813343" y="1379539"/>
            <a:ext cx="24590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a:lnSpc>
                <a:spcPct val="100000"/>
              </a:lnSpc>
              <a:spcBef>
                <a:spcPct val="50000"/>
              </a:spcBef>
              <a:spcAft>
                <a:spcPct val="0"/>
              </a:spcAft>
              <a:buClrTx/>
              <a:buSzTx/>
              <a:buFontTx/>
              <a:buNone/>
            </a:pPr>
            <a:r>
              <a:rPr lang="en-US" altLang="en-US" sz="2200" dirty="0">
                <a:latin typeface="+mn-lt"/>
              </a:rPr>
              <a:t>Females (n = 1,659)</a:t>
            </a:r>
          </a:p>
        </p:txBody>
      </p:sp>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spcAft>
                <a:spcPct val="0"/>
              </a:spcAft>
              <a:buClrTx/>
              <a:buSzTx/>
              <a:buFontTx/>
              <a:buNone/>
            </a:pPr>
            <a:r>
              <a:rPr lang="en-US" altLang="en-US" sz="3300" dirty="0">
                <a:solidFill>
                  <a:schemeClr val="bg1"/>
                </a:solidFill>
                <a:latin typeface="+mj-lt"/>
              </a:rPr>
              <a:t>Gonorrhea Cases Among Adolescents and Young Adults</a:t>
            </a:r>
            <a:r>
              <a:rPr lang="en-US" altLang="en-US" sz="3300" baseline="30000" dirty="0">
                <a:solidFill>
                  <a:schemeClr val="bg1"/>
                </a:solidFill>
                <a:latin typeface="+mj-lt"/>
              </a:rPr>
              <a:t>† </a:t>
            </a:r>
            <a:br>
              <a:rPr lang="en-US" altLang="en-US" sz="3300" baseline="30000" dirty="0">
                <a:solidFill>
                  <a:schemeClr val="bg1"/>
                </a:solidFill>
                <a:latin typeface="+mj-lt"/>
              </a:rPr>
            </a:br>
            <a:r>
              <a:rPr lang="en-US" altLang="en-US" sz="3300" dirty="0">
                <a:solidFill>
                  <a:schemeClr val="bg1"/>
                </a:solidFill>
                <a:latin typeface="+mj-lt"/>
              </a:rPr>
              <a:t>by Gender and Race, 2017</a:t>
            </a:r>
          </a:p>
        </p:txBody>
      </p:sp>
      <p:sp>
        <p:nvSpPr>
          <p:cNvPr id="4" name="Slide Number Placeholder 3"/>
          <p:cNvSpPr>
            <a:spLocks noGrp="1"/>
          </p:cNvSpPr>
          <p:nvPr>
            <p:ph type="sldNum" sz="quarter" idx="12"/>
          </p:nvPr>
        </p:nvSpPr>
        <p:spPr/>
        <p:txBody>
          <a:bodyPr/>
          <a:lstStyle/>
          <a:p>
            <a:fld id="{50B26D62-EBDC-4CB4-84B4-338D23F7DACE}" type="slidenum">
              <a:rPr lang="en-US" smtClean="0"/>
              <a:t>47</a:t>
            </a:fld>
            <a:endParaRPr lang="en-US" dirty="0"/>
          </a:p>
        </p:txBody>
      </p:sp>
      <p:sp>
        <p:nvSpPr>
          <p:cNvPr id="11" name="Text Box 7"/>
          <p:cNvSpPr txBox="1">
            <a:spLocks noChangeArrowheads="1"/>
          </p:cNvSpPr>
          <p:nvPr/>
        </p:nvSpPr>
        <p:spPr bwMode="auto">
          <a:xfrm>
            <a:off x="446939" y="6405987"/>
            <a:ext cx="6400800" cy="330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baseline="30000" dirty="0">
                <a:latin typeface="+mn-lt"/>
              </a:rPr>
              <a:t>†</a:t>
            </a:r>
            <a:r>
              <a:rPr lang="en-US" altLang="en-US" sz="1200" dirty="0">
                <a:latin typeface="+mn-lt"/>
              </a:rPr>
              <a:t> Adolescents defined as 15-19 year-olds; Young Adults defined as 20-24 year-olds</a:t>
            </a:r>
            <a:r>
              <a:rPr lang="en-US" altLang="en-US" sz="1200" dirty="0"/>
              <a:t>.</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noAutofit/>
          </a:bodyPr>
          <a:lstStyle/>
          <a:p>
            <a:pPr algn="ctr" eaLnBrk="1" hangingPunct="1"/>
            <a:r>
              <a:rPr lang="en-US" altLang="en-US" sz="3300" dirty="0"/>
              <a:t>Gonorrhea Rate Among Adolescents and Young Adults</a:t>
            </a:r>
            <a:r>
              <a:rPr lang="en-US" altLang="en-US" sz="3300" baseline="30000" dirty="0"/>
              <a:t>†</a:t>
            </a:r>
            <a:r>
              <a:rPr lang="en-US" altLang="en-US" sz="3300" dirty="0"/>
              <a:t> by Race, Minnesota, 2017</a:t>
            </a:r>
          </a:p>
        </p:txBody>
      </p:sp>
      <p:graphicFrame>
        <p:nvGraphicFramePr>
          <p:cNvPr id="2" name="Object 3" descr="Gonorrhea Rate Among Adolescents and Young Adults† by Race, Minnesota, 2017" title="Gonorrhea Rate Among Adolescents and Young Adults† by Race, Minnesota, 2017"/>
          <p:cNvGraphicFramePr>
            <a:graphicFrameLocks noGrp="1" noChangeAspect="1"/>
          </p:cNvGraphicFramePr>
          <p:nvPr>
            <p:ph idx="1"/>
            <p:extLst>
              <p:ext uri="{D42A27DB-BD31-4B8C-83A1-F6EECF244321}">
                <p14:modId xmlns:p14="http://schemas.microsoft.com/office/powerpoint/2010/main" val="1514987083"/>
              </p:ext>
            </p:extLst>
          </p:nvPr>
        </p:nvGraphicFramePr>
        <p:xfrm>
          <a:off x="488108" y="1790614"/>
          <a:ext cx="10962363" cy="459748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50B26D62-EBDC-4CB4-84B4-338D23F7DACE}" type="slidenum">
              <a:rPr lang="en-US" smtClean="0"/>
              <a:t>48</a:t>
            </a:fld>
            <a:endParaRPr lang="en-US" dirty="0"/>
          </a:p>
        </p:txBody>
      </p:sp>
      <p:sp>
        <p:nvSpPr>
          <p:cNvPr id="8" name="Text Box 4"/>
          <p:cNvSpPr txBox="1">
            <a:spLocks noChangeArrowheads="1"/>
          </p:cNvSpPr>
          <p:nvPr/>
        </p:nvSpPr>
        <p:spPr bwMode="auto">
          <a:xfrm>
            <a:off x="251346" y="6196351"/>
            <a:ext cx="6400800" cy="57246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dirty="0" smtClean="0">
                <a:latin typeface="+mn-lt"/>
              </a:rPr>
              <a:t>Rate= Cases per 100,000 persons based on 2010 U.S. Census counts.</a:t>
            </a:r>
          </a:p>
          <a:p>
            <a:pPr>
              <a:lnSpc>
                <a:spcPct val="80000"/>
              </a:lnSpc>
              <a:spcBef>
                <a:spcPct val="50000"/>
              </a:spcBef>
              <a:spcAft>
                <a:spcPct val="0"/>
              </a:spcAft>
              <a:buClrTx/>
              <a:buSzTx/>
              <a:buFontTx/>
              <a:buNone/>
            </a:pPr>
            <a:r>
              <a:rPr lang="en-US" altLang="en-US" sz="1200" baseline="30000" dirty="0" smtClean="0">
                <a:latin typeface="+mn-lt"/>
              </a:rPr>
              <a:t>†</a:t>
            </a:r>
            <a:r>
              <a:rPr lang="en-US" altLang="en-US" sz="1200" dirty="0" smtClean="0">
                <a:latin typeface="+mn-lt"/>
              </a:rPr>
              <a:t> Adolescents defined as 15-19 year-olds; Young Adults defined as 20-24 year-olds.</a:t>
            </a:r>
            <a:endParaRPr lang="en-US" altLang="en-US" sz="1200" dirty="0">
              <a:latin typeface="+mn-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noAutofit/>
          </a:bodyPr>
          <a:lstStyle/>
          <a:p>
            <a:pPr algn="ctr" eaLnBrk="1" hangingPunct="1"/>
            <a:r>
              <a:rPr lang="en-US" altLang="en-US" sz="3300" dirty="0"/>
              <a:t>Summary of Chlamydia and Gonorrhea Among Adolescents and Young Adults</a:t>
            </a:r>
            <a:r>
              <a:rPr lang="en-US" altLang="en-US" sz="3300" baseline="30000" dirty="0"/>
              <a:t>†</a:t>
            </a:r>
            <a:r>
              <a:rPr lang="en-US" altLang="en-US" sz="3300" dirty="0"/>
              <a:t>, Minnesota, 2017</a:t>
            </a:r>
          </a:p>
        </p:txBody>
      </p:sp>
      <p:sp>
        <p:nvSpPr>
          <p:cNvPr id="52228" name="Rectangle 3"/>
          <p:cNvSpPr>
            <a:spLocks noGrp="1" noChangeArrowheads="1"/>
          </p:cNvSpPr>
          <p:nvPr>
            <p:ph sz="half" idx="4294967295"/>
          </p:nvPr>
        </p:nvSpPr>
        <p:spPr>
          <a:xfrm>
            <a:off x="1981200" y="1651000"/>
            <a:ext cx="8229600" cy="4572000"/>
          </a:xfrm>
          <a:prstGeom prst="rect">
            <a:avLst/>
          </a:prstGeom>
        </p:spPr>
        <p:txBody>
          <a:bodyPr>
            <a:normAutofit fontScale="92500" lnSpcReduction="10000"/>
          </a:bodyPr>
          <a:lstStyle/>
          <a:p>
            <a:pPr eaLnBrk="1" hangingPunct="1"/>
            <a:r>
              <a:rPr lang="en-US" altLang="en-US" sz="2800" dirty="0"/>
              <a:t>Adolescents and young adults accounted for 62% of chlamydia and 45% of gonorrhea cases diagnosed in Minnesota.</a:t>
            </a:r>
          </a:p>
          <a:p>
            <a:pPr eaLnBrk="1" hangingPunct="1"/>
            <a:r>
              <a:rPr lang="en-US" altLang="en-US" sz="2800" dirty="0"/>
              <a:t>70% of chlamydia or gonorrhea cases diagnosed among adolescents and young adults were females.</a:t>
            </a:r>
          </a:p>
          <a:p>
            <a:pPr eaLnBrk="1" hangingPunct="1"/>
            <a:r>
              <a:rPr lang="en-US" altLang="en-US" sz="2800" dirty="0" smtClean="0"/>
              <a:t>19% </a:t>
            </a:r>
            <a:r>
              <a:rPr lang="en-US" altLang="en-US" sz="2800" dirty="0"/>
              <a:t>of chlamydia and gonorrhea cases diagnosed among adolescents and young adults are missing race/ethnicity</a:t>
            </a:r>
          </a:p>
          <a:p>
            <a:pPr eaLnBrk="1" hangingPunct="1"/>
            <a:r>
              <a:rPr lang="en-US" altLang="en-US" sz="2800" dirty="0"/>
              <a:t>33% of gonorrhea or chlamydia cases were in the Cities of Minneapolis and Saint Paul.</a:t>
            </a:r>
          </a:p>
          <a:p>
            <a:pPr eaLnBrk="1" hangingPunct="1">
              <a:buFont typeface="Wingdings" pitchFamily="2" charset="2"/>
              <a:buNone/>
            </a:pPr>
            <a:r>
              <a:rPr lang="en-US" altLang="en-US" dirty="0" smtClean="0"/>
              <a:t> </a:t>
            </a:r>
          </a:p>
          <a:p>
            <a:pPr eaLnBrk="1" hangingPunct="1"/>
            <a:endParaRPr lang="en-US" altLang="en-US" dirty="0" smtClean="0"/>
          </a:p>
        </p:txBody>
      </p:sp>
      <p:sp>
        <p:nvSpPr>
          <p:cNvPr id="52229" name="Text Box 4"/>
          <p:cNvSpPr txBox="1">
            <a:spLocks noChangeArrowheads="1"/>
          </p:cNvSpPr>
          <p:nvPr/>
        </p:nvSpPr>
        <p:spPr bwMode="auto">
          <a:xfrm>
            <a:off x="567519" y="6315030"/>
            <a:ext cx="6477000" cy="33477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80000"/>
              </a:lnSpc>
              <a:spcBef>
                <a:spcPct val="50000"/>
              </a:spcBef>
              <a:spcAft>
                <a:spcPct val="0"/>
              </a:spcAft>
              <a:buClrTx/>
              <a:buSzTx/>
              <a:buFontTx/>
              <a:buNone/>
            </a:pPr>
            <a:r>
              <a:rPr lang="en-US" altLang="en-US" sz="1200" baseline="30000" dirty="0">
                <a:latin typeface="+mn-lt"/>
              </a:rPr>
              <a:t>†</a:t>
            </a:r>
            <a:r>
              <a:rPr lang="en-US" altLang="en-US" sz="1200" dirty="0">
                <a:latin typeface="+mn-lt"/>
              </a:rPr>
              <a:t> Adolescents defined as 15-19 year-olds; Young Adults defined as 20-24 year-olds</a:t>
            </a:r>
            <a:r>
              <a:rPr lang="en-US" altLang="en-US" sz="1200" dirty="0"/>
              <a:t>.</a:t>
            </a:r>
          </a:p>
        </p:txBody>
      </p:sp>
      <p:sp>
        <p:nvSpPr>
          <p:cNvPr id="2" name="Slide Number Placeholder 1"/>
          <p:cNvSpPr>
            <a:spLocks noGrp="1"/>
          </p:cNvSpPr>
          <p:nvPr>
            <p:ph type="sldNum" sz="quarter" idx="12"/>
          </p:nvPr>
        </p:nvSpPr>
        <p:spPr/>
        <p:txBody>
          <a:bodyPr/>
          <a:lstStyle/>
          <a:p>
            <a:fld id="{50B26D62-EBDC-4CB4-84B4-338D23F7DACE}" type="slidenum">
              <a:rPr lang="en-US" smtClean="0"/>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pPr algn="ctr" eaLnBrk="1" hangingPunct="1"/>
            <a:r>
              <a:rPr lang="en-US" altLang="en-US" sz="3300" dirty="0"/>
              <a:t>Interpreting STD Surveillance </a:t>
            </a:r>
            <a:r>
              <a:rPr lang="en-US" altLang="en-US" sz="3300" dirty="0" smtClean="0"/>
              <a:t>Data 2/2</a:t>
            </a:r>
            <a:endParaRPr lang="en-US" altLang="en-US" sz="3300" dirty="0"/>
          </a:p>
        </p:txBody>
      </p:sp>
      <p:sp>
        <p:nvSpPr>
          <p:cNvPr id="7172" name="Rectangle 3"/>
          <p:cNvSpPr>
            <a:spLocks noGrp="1" noChangeArrowheads="1"/>
          </p:cNvSpPr>
          <p:nvPr>
            <p:ph sz="half" idx="4294967295"/>
          </p:nvPr>
        </p:nvSpPr>
        <p:spPr>
          <a:xfrm>
            <a:off x="1670958" y="1502230"/>
            <a:ext cx="8882743" cy="5219247"/>
          </a:xfrm>
          <a:prstGeom prst="rect">
            <a:avLst/>
          </a:prstGeom>
        </p:spPr>
        <p:txBody>
          <a:bodyPr>
            <a:noAutofit/>
          </a:bodyPr>
          <a:lstStyle/>
          <a:p>
            <a:pPr eaLnBrk="1" hangingPunct="1">
              <a:defRPr/>
            </a:pPr>
            <a:r>
              <a:rPr lang="en-US" altLang="en-US" sz="2000" dirty="0"/>
              <a:t>The surveillance system only includes cases with a positive laboratory test. Cases diagnosed solely on symptoms are not counted.</a:t>
            </a:r>
          </a:p>
          <a:p>
            <a:pPr eaLnBrk="1" hangingPunct="1">
              <a:defRPr/>
            </a:pPr>
            <a:r>
              <a:rPr lang="en-US" altLang="en-US" sz="2000" dirty="0"/>
              <a:t>Since 2012 we have included cases that had only a lab report and no corresponding case report form.  This has increased the number of unknowns in some variables.</a:t>
            </a:r>
          </a:p>
          <a:p>
            <a:pPr eaLnBrk="1" hangingPunct="1">
              <a:defRPr/>
            </a:pPr>
            <a:r>
              <a:rPr lang="en-US" altLang="en-US" sz="2000" dirty="0"/>
              <a:t>In 2016, in order to be consistent with CDC, we categorized all White, Hispanic and Black, Hispanic cases as Hispanic. That means the race categories now reflect only White, Non-Hispanic and Black, Non-Hispanic cases </a:t>
            </a:r>
          </a:p>
          <a:p>
            <a:pPr eaLnBrk="1" hangingPunct="1">
              <a:defRPr/>
            </a:pPr>
            <a:r>
              <a:rPr lang="en-US" altLang="en-US" sz="2000" dirty="0"/>
              <a:t>Surveillance data represent cases of infection, not individuals. A person with multiple infections in a given year will be counted more than once.</a:t>
            </a:r>
          </a:p>
          <a:p>
            <a:pPr eaLnBrk="1" hangingPunct="1">
              <a:defRPr/>
            </a:pPr>
            <a:r>
              <a:rPr lang="en-US" altLang="en-US" sz="2000" dirty="0"/>
              <a:t>Caution is warranted when interpreting changes in STD numbers that can seem disproportionately large when the number of cases is small.</a:t>
            </a:r>
          </a:p>
        </p:txBody>
      </p:sp>
      <p:sp>
        <p:nvSpPr>
          <p:cNvPr id="2" name="Slide Number Placeholder 1"/>
          <p:cNvSpPr>
            <a:spLocks noGrp="1"/>
          </p:cNvSpPr>
          <p:nvPr>
            <p:ph type="sldNum" sz="quarter" idx="12"/>
          </p:nvPr>
        </p:nvSpPr>
        <p:spPr/>
        <p:txBody>
          <a:bodyPr/>
          <a:lstStyle/>
          <a:p>
            <a:fld id="{50B26D62-EBDC-4CB4-84B4-338D23F7DACE}" type="slidenum">
              <a:rPr lang="en-US" smtClean="0"/>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3600" dirty="0"/>
              <a:t>Topic of Interest: Early Syphilis Among </a:t>
            </a:r>
            <a:br>
              <a:rPr lang="en-US" altLang="en-US" sz="3600" dirty="0"/>
            </a:br>
            <a:r>
              <a:rPr lang="en-US" altLang="en-US" sz="3600" dirty="0"/>
              <a:t>Men Who Have Sex With Men in Minnesota</a:t>
            </a:r>
            <a:endParaRPr lang="en-US" sz="3600" dirty="0"/>
          </a:p>
        </p:txBody>
      </p:sp>
      <p:sp>
        <p:nvSpPr>
          <p:cNvPr id="4" name="Slide Number Placeholder 3"/>
          <p:cNvSpPr>
            <a:spLocks noGrp="1"/>
          </p:cNvSpPr>
          <p:nvPr>
            <p:ph type="sldNum" sz="quarter" idx="16"/>
          </p:nvPr>
        </p:nvSpPr>
        <p:spPr/>
        <p:txBody>
          <a:bodyPr/>
          <a:lstStyle/>
          <a:p>
            <a:fld id="{50B26D62-EBDC-4CB4-84B4-338D23F7DACE}" type="slidenum">
              <a:rPr lang="en-US" smtClean="0"/>
              <a:t>50</a:t>
            </a:fld>
            <a:endParaRPr lang="en-US" dirty="0"/>
          </a:p>
        </p:txBody>
      </p:sp>
    </p:spTree>
    <p:extLst>
      <p:ext uri="{BB962C8B-B14F-4D97-AF65-F5344CB8AC3E}">
        <p14:creationId xmlns:p14="http://schemas.microsoft.com/office/powerpoint/2010/main" val="21661727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descr="Number of Early Syphilis† Cases by Gender&#10;Minnesota, 2007-2017" title="Number of Early Syphilis† Cases by Gender"/>
          <p:cNvGraphicFramePr>
            <a:graphicFrameLocks noGrp="1" noChangeAspect="1"/>
          </p:cNvGraphicFramePr>
          <p:nvPr>
            <p:ph idx="1"/>
            <p:extLst>
              <p:ext uri="{D42A27DB-BD31-4B8C-83A1-F6EECF244321}">
                <p14:modId xmlns:p14="http://schemas.microsoft.com/office/powerpoint/2010/main" val="3101321711"/>
              </p:ext>
            </p:extLst>
          </p:nvPr>
        </p:nvGraphicFramePr>
        <p:xfrm>
          <a:off x="268941" y="1825625"/>
          <a:ext cx="11381591"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4278" name="Text Box 5"/>
          <p:cNvSpPr txBox="1">
            <a:spLocks noChangeArrowheads="1"/>
          </p:cNvSpPr>
          <p:nvPr/>
        </p:nvSpPr>
        <p:spPr bwMode="auto">
          <a:xfrm>
            <a:off x="268941" y="6033476"/>
            <a:ext cx="9535459" cy="66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200" dirty="0">
                <a:latin typeface="+mj-lt"/>
              </a:rPr>
              <a:t>MSM=Men who have sex with men. </a:t>
            </a:r>
          </a:p>
          <a:p>
            <a:pPr>
              <a:lnSpc>
                <a:spcPct val="70000"/>
              </a:lnSpc>
              <a:spcBef>
                <a:spcPct val="50000"/>
              </a:spcBef>
              <a:spcAft>
                <a:spcPct val="0"/>
              </a:spcAft>
              <a:buClrTx/>
              <a:buSzTx/>
              <a:buFontTx/>
              <a:buNone/>
            </a:pPr>
            <a:r>
              <a:rPr lang="en-US" altLang="en-US" sz="1200" dirty="0">
                <a:latin typeface="+mj-lt"/>
              </a:rPr>
              <a:t>Figure does not include cases diagnosed in transgender persons (1 each in 2005, 2007, 2009, 4 in 2013, 1 in 2014, 2 in 2015, 3 in 2017).</a:t>
            </a:r>
          </a:p>
          <a:p>
            <a:pPr>
              <a:lnSpc>
                <a:spcPct val="70000"/>
              </a:lnSpc>
              <a:spcBef>
                <a:spcPct val="50000"/>
              </a:spcBef>
              <a:spcAft>
                <a:spcPct val="0"/>
              </a:spcAft>
              <a:buClrTx/>
              <a:buSzTx/>
              <a:buFontTx/>
              <a:buNone/>
            </a:pPr>
            <a:r>
              <a:rPr lang="en-US" altLang="en-US" sz="1200" dirty="0">
                <a:latin typeface="+mj-lt"/>
              </a:rPr>
              <a:t>† Early Syphilis includes primary, secondary, and early latent stages of syphilis.</a:t>
            </a:r>
          </a:p>
        </p:txBody>
      </p:sp>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spcAft>
                <a:spcPct val="0"/>
              </a:spcAft>
              <a:buClrTx/>
              <a:buSzTx/>
              <a:buFontTx/>
              <a:buNone/>
            </a:pPr>
            <a:r>
              <a:rPr lang="en-US" altLang="en-US" sz="3300" dirty="0">
                <a:solidFill>
                  <a:schemeClr val="bg1"/>
                </a:solidFill>
                <a:latin typeface="+mj-lt"/>
              </a:rPr>
              <a:t>Number of Early Syphilis</a:t>
            </a:r>
            <a:r>
              <a:rPr lang="en-US" altLang="en-US" sz="3300" baseline="30000" dirty="0">
                <a:solidFill>
                  <a:schemeClr val="bg1"/>
                </a:solidFill>
                <a:latin typeface="+mj-lt"/>
              </a:rPr>
              <a:t>†</a:t>
            </a:r>
            <a:r>
              <a:rPr lang="en-US" altLang="en-US" sz="3300" dirty="0">
                <a:solidFill>
                  <a:schemeClr val="bg1"/>
                </a:solidFill>
                <a:latin typeface="+mj-lt"/>
              </a:rPr>
              <a:t> Cases by Gender</a:t>
            </a:r>
            <a:br>
              <a:rPr lang="en-US" altLang="en-US" sz="3300" dirty="0">
                <a:solidFill>
                  <a:schemeClr val="bg1"/>
                </a:solidFill>
                <a:latin typeface="+mj-lt"/>
              </a:rPr>
            </a:br>
            <a:r>
              <a:rPr lang="en-US" altLang="en-US" sz="3300" dirty="0">
                <a:solidFill>
                  <a:schemeClr val="bg1"/>
                </a:solidFill>
                <a:latin typeface="+mj-lt"/>
              </a:rPr>
              <a:t>Minnesota, 2007-2017</a:t>
            </a:r>
          </a:p>
        </p:txBody>
      </p:sp>
      <p:sp>
        <p:nvSpPr>
          <p:cNvPr id="2" name="Slide Number Placeholder 1"/>
          <p:cNvSpPr>
            <a:spLocks noGrp="1"/>
          </p:cNvSpPr>
          <p:nvPr>
            <p:ph type="sldNum" sz="quarter" idx="12"/>
          </p:nvPr>
        </p:nvSpPr>
        <p:spPr/>
        <p:txBody>
          <a:bodyPr/>
          <a:lstStyle/>
          <a:p>
            <a:fld id="{50B26D62-EBDC-4CB4-84B4-338D23F7DACE}" type="slidenum">
              <a:rPr lang="en-US" smtClean="0"/>
              <a:t>51</a:t>
            </a:fld>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descr="Early Syphilis† Cases by Stage at Diagnosis &#10;Minnesota, 2007-2017" title="Early Syphilis† Cases by Stage at Diagnosis "/>
          <p:cNvGraphicFramePr>
            <a:graphicFrameLocks noGrp="1" noChangeAspect="1"/>
          </p:cNvGraphicFramePr>
          <p:nvPr>
            <p:ph idx="1"/>
            <p:extLst>
              <p:ext uri="{D42A27DB-BD31-4B8C-83A1-F6EECF244321}">
                <p14:modId xmlns:p14="http://schemas.microsoft.com/office/powerpoint/2010/main" val="1161488606"/>
              </p:ext>
            </p:extLst>
          </p:nvPr>
        </p:nvGraphicFramePr>
        <p:xfrm>
          <a:off x="322729" y="1825625"/>
          <a:ext cx="1145689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5301" name="Text Box 4"/>
          <p:cNvSpPr txBox="1">
            <a:spLocks noChangeArrowheads="1"/>
          </p:cNvSpPr>
          <p:nvPr/>
        </p:nvSpPr>
        <p:spPr bwMode="auto">
          <a:xfrm>
            <a:off x="165940" y="6428583"/>
            <a:ext cx="7924800"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200" dirty="0" smtClean="0">
                <a:latin typeface="+mn-lt"/>
              </a:rPr>
              <a:t>† Early Syphilis includes primary, secondary, and early latent stages of syphilis</a:t>
            </a:r>
            <a:r>
              <a:rPr lang="en-US" altLang="en-US" sz="1200" dirty="0" smtClean="0"/>
              <a:t>.</a:t>
            </a:r>
            <a:endParaRPr lang="en-US" altLang="en-US" sz="1200" dirty="0"/>
          </a:p>
        </p:txBody>
      </p:sp>
      <p:sp>
        <p:nvSpPr>
          <p:cNvPr id="9"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ctr" eaLnBrk="1" hangingPunct="1">
              <a:spcAft>
                <a:spcPct val="0"/>
              </a:spcAft>
              <a:buClrTx/>
              <a:buSzTx/>
              <a:buFontTx/>
              <a:buNone/>
            </a:pPr>
            <a:r>
              <a:rPr lang="en-US" altLang="en-US" sz="3300" dirty="0">
                <a:solidFill>
                  <a:schemeClr val="bg1"/>
                </a:solidFill>
                <a:latin typeface="+mj-lt"/>
              </a:rPr>
              <a:t>Early Syphilis</a:t>
            </a:r>
            <a:r>
              <a:rPr lang="en-US" altLang="en-US" sz="3300" baseline="30000" dirty="0">
                <a:solidFill>
                  <a:schemeClr val="bg1"/>
                </a:solidFill>
                <a:latin typeface="+mj-lt"/>
              </a:rPr>
              <a:t>†</a:t>
            </a:r>
            <a:r>
              <a:rPr lang="en-US" altLang="en-US" sz="3300" dirty="0">
                <a:solidFill>
                  <a:schemeClr val="bg1"/>
                </a:solidFill>
                <a:latin typeface="+mj-lt"/>
              </a:rPr>
              <a:t> Cases by Stage at Diagnosis </a:t>
            </a:r>
            <a:br>
              <a:rPr lang="en-US" altLang="en-US" sz="3300" dirty="0">
                <a:solidFill>
                  <a:schemeClr val="bg1"/>
                </a:solidFill>
                <a:latin typeface="+mj-lt"/>
              </a:rPr>
            </a:br>
            <a:r>
              <a:rPr lang="en-US" altLang="en-US" sz="3300" dirty="0">
                <a:solidFill>
                  <a:schemeClr val="bg1"/>
                </a:solidFill>
                <a:latin typeface="+mj-lt"/>
              </a:rPr>
              <a:t>Minnesota, 2007-2017</a:t>
            </a:r>
          </a:p>
        </p:txBody>
      </p:sp>
      <p:sp>
        <p:nvSpPr>
          <p:cNvPr id="2" name="Slide Number Placeholder 1"/>
          <p:cNvSpPr>
            <a:spLocks noGrp="1"/>
          </p:cNvSpPr>
          <p:nvPr>
            <p:ph type="sldNum" sz="quarter" idx="12"/>
          </p:nvPr>
        </p:nvSpPr>
        <p:spPr/>
        <p:txBody>
          <a:bodyPr/>
          <a:lstStyle/>
          <a:p>
            <a:fld id="{50B26D62-EBDC-4CB4-84B4-338D23F7DACE}" type="slidenum">
              <a:rPr lang="en-US" smtClean="0"/>
              <a:t>52</a:t>
            </a:fld>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noAutofit/>
          </a:bodyPr>
          <a:lstStyle/>
          <a:p>
            <a:pPr algn="ctr" eaLnBrk="1" hangingPunct="1"/>
            <a:r>
              <a:rPr lang="en-US" altLang="en-US" sz="3300" dirty="0"/>
              <a:t>Early Syphilis</a:t>
            </a:r>
            <a:r>
              <a:rPr lang="en-US" altLang="en-US" sz="3300" baseline="30000" dirty="0"/>
              <a:t>†</a:t>
            </a:r>
            <a:r>
              <a:rPr lang="en-US" altLang="en-US" sz="3300" dirty="0"/>
              <a:t> by Gender and Sexual Behavior </a:t>
            </a:r>
            <a:r>
              <a:rPr lang="en-US" altLang="en-US" sz="3300" dirty="0" smtClean="0"/>
              <a:t>Minnesota </a:t>
            </a:r>
            <a:r>
              <a:rPr lang="en-US" altLang="en-US" sz="3300" dirty="0"/>
              <a:t>2007-2017</a:t>
            </a:r>
          </a:p>
        </p:txBody>
      </p:sp>
      <p:graphicFrame>
        <p:nvGraphicFramePr>
          <p:cNvPr id="495619" name="Group 3" descr="Early Syphilis† by Gender and Sexual Behavior Minnesota, 2007-2017" title="Early Syphilis† by Gender and Sexual Behavior Minnesota, 2007-2017"/>
          <p:cNvGraphicFramePr>
            <a:graphicFrameLocks noGrp="1"/>
          </p:cNvGraphicFramePr>
          <p:nvPr>
            <p:extLst>
              <p:ext uri="{D42A27DB-BD31-4B8C-83A1-F6EECF244321}">
                <p14:modId xmlns:p14="http://schemas.microsoft.com/office/powerpoint/2010/main" val="4003506240"/>
              </p:ext>
            </p:extLst>
          </p:nvPr>
        </p:nvGraphicFramePr>
        <p:xfrm>
          <a:off x="1981200" y="1400769"/>
          <a:ext cx="8229600" cy="4688776"/>
        </p:xfrm>
        <a:graphic>
          <a:graphicData uri="http://schemas.openxmlformats.org/drawingml/2006/table">
            <a:tbl>
              <a:tblPr firstRow="1"/>
              <a:tblGrid>
                <a:gridCol w="1524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146300">
                  <a:extLst>
                    <a:ext uri="{9D8B030D-6E8A-4147-A177-3AD203B41FA5}">
                      <a16:colId xmlns:a16="http://schemas.microsoft.com/office/drawing/2014/main" val="20002"/>
                    </a:ext>
                  </a:extLst>
                </a:gridCol>
                <a:gridCol w="2273300">
                  <a:extLst>
                    <a:ext uri="{9D8B030D-6E8A-4147-A177-3AD203B41FA5}">
                      <a16:colId xmlns:a16="http://schemas.microsoft.com/office/drawing/2014/main" val="20003"/>
                    </a:ext>
                  </a:extLst>
                </a:gridCol>
              </a:tblGrid>
              <a:tr h="692772">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2"/>
                          </a:solidFill>
                          <a:effectLst/>
                          <a:latin typeface="+mn-lt"/>
                        </a:rPr>
                        <a:t>Year</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2"/>
                          </a:solidFill>
                          <a:effectLst/>
                          <a:latin typeface="+mn-lt"/>
                        </a:rPr>
                        <a:t>Early Syphilis Cases</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2"/>
                          </a:solidFill>
                          <a:effectLst/>
                          <a:latin typeface="+mn-lt"/>
                        </a:rPr>
                        <a:t>Male Cases (%)</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2"/>
                          </a:solidFill>
                          <a:effectLst/>
                          <a:latin typeface="+mn-lt"/>
                        </a:rPr>
                        <a:t>MSM Cases </a:t>
                      </a:r>
                    </a:p>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2"/>
                          </a:solidFill>
                          <a:effectLst/>
                          <a:latin typeface="+mn-lt"/>
                        </a:rPr>
                        <a:t>(% of males)</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745">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2007</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smtClean="0">
                          <a:ln>
                            <a:noFill/>
                          </a:ln>
                          <a:solidFill>
                            <a:schemeClr val="tx1"/>
                          </a:solidFill>
                          <a:effectLst/>
                          <a:latin typeface="+mn-lt"/>
                        </a:rPr>
                        <a:t>114</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smtClean="0">
                          <a:ln>
                            <a:noFill/>
                          </a:ln>
                          <a:solidFill>
                            <a:schemeClr val="tx1"/>
                          </a:solidFill>
                          <a:effectLst/>
                          <a:latin typeface="+mn-lt"/>
                        </a:rPr>
                        <a:t>111 (97)</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smtClean="0">
                          <a:ln>
                            <a:noFill/>
                          </a:ln>
                          <a:solidFill>
                            <a:schemeClr val="tx1"/>
                          </a:solidFill>
                          <a:effectLst/>
                          <a:latin typeface="+mn-lt"/>
                        </a:rPr>
                        <a:t>103 (93)</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745">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smtClean="0">
                          <a:ln>
                            <a:noFill/>
                          </a:ln>
                          <a:solidFill>
                            <a:schemeClr val="tx1"/>
                          </a:solidFill>
                          <a:effectLst/>
                          <a:latin typeface="+mn-lt"/>
                        </a:rPr>
                        <a:t>2008</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smtClean="0">
                          <a:ln>
                            <a:noFill/>
                          </a:ln>
                          <a:solidFill>
                            <a:schemeClr val="tx1"/>
                          </a:solidFill>
                          <a:effectLst/>
                          <a:latin typeface="+mn-lt"/>
                        </a:rPr>
                        <a:t>163</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smtClean="0">
                          <a:ln>
                            <a:noFill/>
                          </a:ln>
                          <a:solidFill>
                            <a:schemeClr val="tx1"/>
                          </a:solidFill>
                          <a:effectLst/>
                          <a:latin typeface="+mn-lt"/>
                        </a:rPr>
                        <a:t>158 (97)</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smtClean="0">
                          <a:ln>
                            <a:noFill/>
                          </a:ln>
                          <a:solidFill>
                            <a:schemeClr val="tx1"/>
                          </a:solidFill>
                          <a:effectLst/>
                          <a:latin typeface="+mn-lt"/>
                        </a:rPr>
                        <a:t>140 (89)</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7745">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2009</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smtClean="0">
                          <a:ln>
                            <a:noFill/>
                          </a:ln>
                          <a:solidFill>
                            <a:schemeClr val="tx1"/>
                          </a:solidFill>
                          <a:effectLst/>
                          <a:latin typeface="+mn-lt"/>
                        </a:rPr>
                        <a:t>117</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smtClean="0">
                          <a:ln>
                            <a:noFill/>
                          </a:ln>
                          <a:solidFill>
                            <a:schemeClr val="tx1"/>
                          </a:solidFill>
                          <a:effectLst/>
                          <a:latin typeface="+mn-lt"/>
                        </a:rPr>
                        <a:t>106 (91)</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smtClean="0">
                          <a:ln>
                            <a:noFill/>
                          </a:ln>
                          <a:solidFill>
                            <a:schemeClr val="tx1"/>
                          </a:solidFill>
                          <a:effectLst/>
                          <a:latin typeface="+mn-lt"/>
                        </a:rPr>
                        <a:t>96 (91)</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8251">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2010</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smtClean="0">
                          <a:ln>
                            <a:noFill/>
                          </a:ln>
                          <a:solidFill>
                            <a:schemeClr val="tx1"/>
                          </a:solidFill>
                          <a:effectLst/>
                          <a:latin typeface="+mn-lt"/>
                        </a:rPr>
                        <a:t>221</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207 (94)</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185 (89)</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8043">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2011</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260</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246 (95)</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218 (89)</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8043">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2012</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214</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196 (92)</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158 (81)</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043">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2013</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332</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298 (90)</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261 (88)</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8043">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2014</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416</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374 (90)</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283 (76)</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8043">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2015</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431</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341 (79)</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222 (65)</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8043">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2016</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557</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468 (84)</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359 (77)</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8043">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2017</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605</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511 (84)</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5725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426 (83)</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80881440"/>
                  </a:ext>
                </a:extLst>
              </a:tr>
            </a:tbl>
          </a:graphicData>
        </a:graphic>
      </p:graphicFrame>
      <p:sp>
        <p:nvSpPr>
          <p:cNvPr id="56391" name="Text Box 77"/>
          <p:cNvSpPr txBox="1">
            <a:spLocks noChangeArrowheads="1"/>
          </p:cNvSpPr>
          <p:nvPr/>
        </p:nvSpPr>
        <p:spPr bwMode="auto">
          <a:xfrm>
            <a:off x="296839" y="6197601"/>
            <a:ext cx="79248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400" dirty="0">
                <a:latin typeface="+mn-lt"/>
              </a:rPr>
              <a:t> </a:t>
            </a:r>
            <a:r>
              <a:rPr lang="en-US" altLang="en-US" sz="1200" dirty="0">
                <a:latin typeface="+mn-lt"/>
              </a:rPr>
              <a:t>MSM=Men who have sex with men</a:t>
            </a:r>
          </a:p>
          <a:p>
            <a:pPr>
              <a:lnSpc>
                <a:spcPct val="70000"/>
              </a:lnSpc>
              <a:spcBef>
                <a:spcPct val="50000"/>
              </a:spcBef>
              <a:spcAft>
                <a:spcPct val="0"/>
              </a:spcAft>
              <a:buClrTx/>
              <a:buSzTx/>
              <a:buFontTx/>
              <a:buNone/>
            </a:pPr>
            <a:r>
              <a:rPr lang="en-US" altLang="en-US" sz="1200" dirty="0">
                <a:latin typeface="+mn-lt"/>
              </a:rPr>
              <a:t>† Early Syphilis includes primary, secondary, and early latent stages of syphilis.</a:t>
            </a:r>
          </a:p>
          <a:p>
            <a:pPr>
              <a:lnSpc>
                <a:spcPct val="70000"/>
              </a:lnSpc>
              <a:spcBef>
                <a:spcPct val="50000"/>
              </a:spcBef>
              <a:spcAft>
                <a:spcPct val="0"/>
              </a:spcAft>
              <a:buClrTx/>
              <a:buSzTx/>
              <a:buFontTx/>
              <a:buNone/>
            </a:pPr>
            <a:endParaRPr lang="en-US" altLang="en-US" sz="1200" dirty="0"/>
          </a:p>
        </p:txBody>
      </p:sp>
      <p:sp>
        <p:nvSpPr>
          <p:cNvPr id="2" name="Slide Number Placeholder 1"/>
          <p:cNvSpPr>
            <a:spLocks noGrp="1"/>
          </p:cNvSpPr>
          <p:nvPr>
            <p:ph type="sldNum" sz="quarter" idx="12"/>
          </p:nvPr>
        </p:nvSpPr>
        <p:spPr/>
        <p:txBody>
          <a:bodyPr/>
          <a:lstStyle/>
          <a:p>
            <a:fld id="{50B26D62-EBDC-4CB4-84B4-338D23F7DACE}" type="slidenum">
              <a:rPr lang="en-US" smtClean="0"/>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noAutofit/>
          </a:bodyPr>
          <a:lstStyle/>
          <a:p>
            <a:pPr eaLnBrk="1" hangingPunct="1"/>
            <a:r>
              <a:rPr lang="en-US" altLang="en-US" sz="3300" dirty="0"/>
              <a:t>Early Syphilis</a:t>
            </a:r>
            <a:r>
              <a:rPr lang="en-US" altLang="en-US" sz="3300" baseline="30000" dirty="0"/>
              <a:t>†</a:t>
            </a:r>
            <a:r>
              <a:rPr lang="en-US" altLang="en-US" sz="3300" dirty="0"/>
              <a:t> Cases Among MSM by </a:t>
            </a:r>
            <a:r>
              <a:rPr lang="en-US" altLang="en-US" sz="3300" dirty="0" smtClean="0"/>
              <a:t>Age</a:t>
            </a:r>
            <a:br>
              <a:rPr lang="en-US" altLang="en-US" sz="3300" dirty="0" smtClean="0"/>
            </a:br>
            <a:r>
              <a:rPr lang="en-US" altLang="en-US" sz="3300" dirty="0" smtClean="0"/>
              <a:t> </a:t>
            </a:r>
            <a:r>
              <a:rPr lang="en-US" altLang="en-US" sz="3300" dirty="0"/>
              <a:t>Minnesota, 2017 (n=426)</a:t>
            </a:r>
          </a:p>
        </p:txBody>
      </p:sp>
      <p:graphicFrame>
        <p:nvGraphicFramePr>
          <p:cNvPr id="2" name="Object 3" descr="Early Syphilis† Cases Among MSM by Age&#10; Minnesota, 2017 (n=426)" title="Early Syphilis† Cases Among MSM by Age"/>
          <p:cNvGraphicFramePr>
            <a:graphicFrameLocks noGrp="1" noChangeAspect="1"/>
          </p:cNvGraphicFramePr>
          <p:nvPr>
            <p:ph idx="1"/>
            <p:extLst/>
          </p:nvPr>
        </p:nvGraphicFramePr>
        <p:xfrm>
          <a:off x="1066800" y="1744662"/>
          <a:ext cx="9798709" cy="4611690"/>
        </p:xfrm>
        <a:graphic>
          <a:graphicData uri="http://schemas.openxmlformats.org/drawingml/2006/chart">
            <c:chart xmlns:c="http://schemas.openxmlformats.org/drawingml/2006/chart" xmlns:r="http://schemas.openxmlformats.org/officeDocument/2006/relationships" r:id="rId3"/>
          </a:graphicData>
        </a:graphic>
      </p:graphicFrame>
      <p:sp>
        <p:nvSpPr>
          <p:cNvPr id="57349" name="Text Box 4"/>
          <p:cNvSpPr txBox="1">
            <a:spLocks noChangeArrowheads="1"/>
          </p:cNvSpPr>
          <p:nvPr/>
        </p:nvSpPr>
        <p:spPr bwMode="auto">
          <a:xfrm>
            <a:off x="152400" y="6269943"/>
            <a:ext cx="5943600" cy="45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marL="0" marR="0" lvl="0" indent="0" algn="l" defTabSz="914400" rtl="0" eaLnBrk="0" fontAlgn="auto" latinLnBrk="0" hangingPunct="0">
              <a:lnSpc>
                <a:spcPct val="70000"/>
              </a:lnSpc>
              <a:spcBef>
                <a:spcPct val="5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MSM=Men who have sex with men</a:t>
            </a:r>
          </a:p>
          <a:p>
            <a:pPr marL="0" marR="0" lvl="0" indent="0" algn="l" defTabSz="914400" rtl="0" eaLnBrk="0" fontAlgn="auto" latinLnBrk="0" hangingPunct="0">
              <a:lnSpc>
                <a:spcPct val="70000"/>
              </a:lnSpc>
              <a:spcBef>
                <a:spcPct val="50000"/>
              </a:spcBef>
              <a:spcAft>
                <a:spcPct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Early Syphilis includes primary, secondary, and early latent stages of syphilis</a:t>
            </a:r>
            <a:r>
              <a:rPr kumimoji="0" lang="en-US" altLang="en-US" sz="900" b="0" i="0" u="none" strike="noStrike" kern="1200" cap="none" spc="0" normalizeH="0" baseline="0" noProof="0" dirty="0">
                <a:ln>
                  <a:noFill/>
                </a:ln>
                <a:solidFill>
                  <a:srgbClr val="003865"/>
                </a:solidFill>
                <a:effectLst/>
                <a:uLnTx/>
                <a:uFillTx/>
                <a:latin typeface="Arial Narrow" pitchFamily="34" charset="0"/>
                <a:ea typeface="+mn-ea"/>
                <a:cs typeface="+mn-cs"/>
              </a:rPr>
              <a:t>.</a:t>
            </a:r>
          </a:p>
        </p:txBody>
      </p:sp>
      <p:sp>
        <p:nvSpPr>
          <p:cNvPr id="57350" name="Text Box 5"/>
          <p:cNvSpPr txBox="1">
            <a:spLocks noChangeArrowheads="1"/>
          </p:cNvSpPr>
          <p:nvPr/>
        </p:nvSpPr>
        <p:spPr bwMode="auto">
          <a:xfrm>
            <a:off x="7920691" y="1466416"/>
            <a:ext cx="1975449" cy="55399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Calibri" panose="020F0502020204030204"/>
                <a:ea typeface="+mn-ea"/>
                <a:cs typeface="+mn-cs"/>
              </a:rPr>
              <a:t>Mean Age = 35 years</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Calibri" panose="020F0502020204030204"/>
                <a:ea typeface="+mn-ea"/>
                <a:cs typeface="+mn-cs"/>
              </a:rPr>
              <a:t>Range: 15 to 65 years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55581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title"/>
          </p:nvPr>
        </p:nvSpPr>
        <p:spPr>
          <a:noFill/>
        </p:spPr>
        <p:txBody>
          <a:bodyPr>
            <a:noAutofit/>
          </a:bodyPr>
          <a:lstStyle/>
          <a:p>
            <a:pPr eaLnBrk="1" hangingPunct="1"/>
            <a:r>
              <a:rPr lang="en-US" altLang="en-US" sz="3300" dirty="0" smtClean="0"/>
              <a:t>Early Syphilis</a:t>
            </a:r>
            <a:r>
              <a:rPr lang="en-US" altLang="en-US" sz="3300" baseline="30000" dirty="0" smtClean="0"/>
              <a:t>†</a:t>
            </a:r>
            <a:r>
              <a:rPr lang="en-US" altLang="en-US" sz="3300" dirty="0" smtClean="0"/>
              <a:t> (ES) Cases Co-infected with HIV</a:t>
            </a:r>
            <a:br>
              <a:rPr lang="en-US" altLang="en-US" sz="3300" dirty="0" smtClean="0"/>
            </a:br>
            <a:r>
              <a:rPr lang="en-US" altLang="en-US" sz="3300" dirty="0" smtClean="0"/>
              <a:t>2007-2017</a:t>
            </a:r>
          </a:p>
        </p:txBody>
      </p:sp>
      <p:graphicFrame>
        <p:nvGraphicFramePr>
          <p:cNvPr id="2" name="Object 5" descr="Early Syphilis† (ES) Cases Co-infected with HIV&#10;2007-2017" title="Early Syphilis† (ES) Cases Co-infected with HIV"/>
          <p:cNvGraphicFramePr>
            <a:graphicFrameLocks noChangeAspect="1"/>
          </p:cNvGraphicFramePr>
          <p:nvPr>
            <p:extLst/>
          </p:nvPr>
        </p:nvGraphicFramePr>
        <p:xfrm>
          <a:off x="398033" y="1533832"/>
          <a:ext cx="11456893" cy="4635450"/>
        </p:xfrm>
        <a:graphic>
          <a:graphicData uri="http://schemas.openxmlformats.org/drawingml/2006/chart">
            <c:chart xmlns:c="http://schemas.openxmlformats.org/drawingml/2006/chart" xmlns:r="http://schemas.openxmlformats.org/officeDocument/2006/relationships" r:id="rId3"/>
          </a:graphicData>
        </a:graphic>
      </p:graphicFrame>
      <p:sp>
        <p:nvSpPr>
          <p:cNvPr id="58373" name="Text Box 7"/>
          <p:cNvSpPr txBox="1">
            <a:spLocks noChangeArrowheads="1"/>
          </p:cNvSpPr>
          <p:nvPr/>
        </p:nvSpPr>
        <p:spPr bwMode="auto">
          <a:xfrm>
            <a:off x="589730" y="6145685"/>
            <a:ext cx="5258620" cy="63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a:ea typeface="+mn-ea"/>
                <a:cs typeface="+mn-cs"/>
              </a:rPr>
              <a:t> MSM=Men who have sex with men</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a:ea typeface="+mn-ea"/>
                <a:cs typeface="+mn-cs"/>
              </a:rPr>
              <a:t>† Early Syphilis includes primary, secondary, and early latent stages of syphilis</a:t>
            </a:r>
            <a:r>
              <a:rPr kumimoji="0" lang="en-US" altLang="en-US" sz="750" b="0" i="0" u="none" strike="noStrike" kern="1200" cap="none" spc="0" normalizeH="0" baseline="0" noProof="0" dirty="0">
                <a:ln>
                  <a:noFill/>
                </a:ln>
                <a:solidFill>
                  <a:srgbClr val="000000"/>
                </a:solidFill>
                <a:effectLst/>
                <a:uLnTx/>
                <a:uFillTx/>
                <a:latin typeface="Times New Roman" pitchFamily="18" charset="0"/>
                <a:ea typeface="+mn-ea"/>
                <a:cs typeface="+mn-cs"/>
              </a:rPr>
              <a:t>.</a:t>
            </a:r>
          </a:p>
          <a:p>
            <a:pPr marL="0" marR="0" lvl="0" indent="0" algn="l" defTabSz="914400" rtl="0" eaLnBrk="1" fontAlgn="auto" latinLnBrk="0" hangingPunct="1">
              <a:lnSpc>
                <a:spcPct val="100000"/>
              </a:lnSpc>
              <a:spcBef>
                <a:spcPct val="50000"/>
              </a:spcBef>
              <a:spcAft>
                <a:spcPct val="0"/>
              </a:spcAft>
              <a:buClrTx/>
              <a:buSzTx/>
              <a:buFontTx/>
              <a:buNone/>
              <a:tabLst/>
              <a:defRPr/>
            </a:pPr>
            <a:endParaRPr kumimoji="0" lang="en-US" altLang="en-US" sz="75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45587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3"/>
          <p:cNvSpPr>
            <a:spLocks noGrp="1" noChangeArrowheads="1"/>
          </p:cNvSpPr>
          <p:nvPr>
            <p:ph type="title"/>
          </p:nvPr>
        </p:nvSpPr>
        <p:spPr>
          <a:noFill/>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vert="horz" lIns="65008" tIns="31670" rIns="65008" bIns="31670" rtlCol="0" anchor="ctr" anchorCtr="0">
            <a:noAutofit/>
          </a:bodyPr>
          <a:lstStyle/>
          <a:p>
            <a:pPr algn="ctr" eaLnBrk="1" hangingPunct="1"/>
            <a:r>
              <a:rPr lang="en-US" altLang="en-US" sz="3300" dirty="0"/>
              <a:t>Characteristics of Early Syphilis</a:t>
            </a:r>
            <a:r>
              <a:rPr lang="en-US" altLang="en-US" sz="3300" baseline="30000" dirty="0"/>
              <a:t>†</a:t>
            </a:r>
            <a:r>
              <a:rPr lang="en-US" altLang="en-US" sz="3300" dirty="0"/>
              <a:t> Cases </a:t>
            </a:r>
            <a:br>
              <a:rPr lang="en-US" altLang="en-US" sz="3300" dirty="0"/>
            </a:br>
            <a:r>
              <a:rPr lang="en-US" altLang="en-US" sz="3300" dirty="0"/>
              <a:t>Among MSM, Minnesota, 2016</a:t>
            </a:r>
          </a:p>
        </p:txBody>
      </p:sp>
      <p:sp>
        <p:nvSpPr>
          <p:cNvPr id="59395" name="Rectangle 2"/>
          <p:cNvSpPr>
            <a:spLocks noGrp="1" noChangeArrowheads="1"/>
          </p:cNvSpPr>
          <p:nvPr>
            <p:ph idx="1"/>
          </p:nvPr>
        </p:nvSpPr>
        <p:spPr>
          <a:prstGeom prst="rect">
            <a:avLst/>
          </a:prstGeom>
        </p:spPr>
        <p:txBody>
          <a:bodyPr/>
          <a:lstStyle/>
          <a:p>
            <a:pPr eaLnBrk="1" hangingPunct="1">
              <a:lnSpc>
                <a:spcPct val="75000"/>
              </a:lnSpc>
            </a:pPr>
            <a:r>
              <a:rPr lang="en-US" altLang="en-US" sz="3200" dirty="0"/>
              <a:t>Gay and bisexual men account for 77% of cases among men.</a:t>
            </a:r>
          </a:p>
          <a:p>
            <a:pPr eaLnBrk="1" hangingPunct="1">
              <a:lnSpc>
                <a:spcPct val="75000"/>
              </a:lnSpc>
              <a:buFont typeface="Wingdings" pitchFamily="2" charset="2"/>
              <a:buNone/>
            </a:pPr>
            <a:endParaRPr lang="en-US" altLang="en-US" sz="3200" dirty="0"/>
          </a:p>
          <a:p>
            <a:pPr eaLnBrk="1" hangingPunct="1">
              <a:lnSpc>
                <a:spcPct val="75000"/>
              </a:lnSpc>
            </a:pPr>
            <a:r>
              <a:rPr lang="en-US" altLang="en-US" sz="3200" dirty="0"/>
              <a:t>62% of cases among MSM are White, but a disproportionate number of cases (17%) are African American.</a:t>
            </a:r>
          </a:p>
          <a:p>
            <a:pPr marL="0" indent="0">
              <a:lnSpc>
                <a:spcPct val="75000"/>
              </a:lnSpc>
              <a:buNone/>
            </a:pPr>
            <a:endParaRPr lang="en-US" altLang="en-US" sz="3200" dirty="0"/>
          </a:p>
          <a:p>
            <a:pPr eaLnBrk="1" hangingPunct="1">
              <a:lnSpc>
                <a:spcPct val="75000"/>
              </a:lnSpc>
            </a:pPr>
            <a:r>
              <a:rPr lang="en-US" altLang="en-US" sz="3200" dirty="0"/>
              <a:t>44% of cases are also infected with HIV.</a:t>
            </a:r>
          </a:p>
          <a:p>
            <a:pPr eaLnBrk="1" hangingPunct="1">
              <a:lnSpc>
                <a:spcPct val="75000"/>
              </a:lnSpc>
              <a:buFont typeface="Wingdings" pitchFamily="2" charset="2"/>
              <a:buNone/>
            </a:pPr>
            <a:endParaRPr lang="en-US" altLang="en-US" sz="1650" dirty="0"/>
          </a:p>
          <a:p>
            <a:pPr eaLnBrk="1" hangingPunct="1">
              <a:lnSpc>
                <a:spcPct val="75000"/>
              </a:lnSpc>
              <a:buFont typeface="Wingdings" pitchFamily="2" charset="2"/>
              <a:buNone/>
            </a:pPr>
            <a:endParaRPr lang="en-US" altLang="en-US" sz="1800" dirty="0"/>
          </a:p>
        </p:txBody>
      </p:sp>
      <p:sp>
        <p:nvSpPr>
          <p:cNvPr id="59397" name="Text Box 4"/>
          <p:cNvSpPr txBox="1">
            <a:spLocks noChangeArrowheads="1"/>
          </p:cNvSpPr>
          <p:nvPr/>
        </p:nvSpPr>
        <p:spPr bwMode="auto">
          <a:xfrm>
            <a:off x="378441" y="6176963"/>
            <a:ext cx="5943600" cy="45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70000"/>
              </a:lnSpc>
              <a:spcBef>
                <a:spcPct val="50000"/>
              </a:spcBef>
              <a:spcAft>
                <a:spcPct val="0"/>
              </a:spcAft>
              <a:buClrTx/>
              <a:buSzTx/>
              <a:buFontTx/>
              <a:buNone/>
            </a:pPr>
            <a:r>
              <a:rPr lang="en-US" altLang="en-US" sz="1200" dirty="0">
                <a:solidFill>
                  <a:srgbClr val="000000"/>
                </a:solidFill>
                <a:latin typeface="+mn-lt"/>
              </a:rPr>
              <a:t> MSM=Men who have sex with men</a:t>
            </a:r>
          </a:p>
          <a:p>
            <a:pPr>
              <a:lnSpc>
                <a:spcPct val="70000"/>
              </a:lnSpc>
              <a:spcBef>
                <a:spcPct val="50000"/>
              </a:spcBef>
              <a:spcAft>
                <a:spcPct val="0"/>
              </a:spcAft>
              <a:buClrTx/>
              <a:buSzTx/>
              <a:buFontTx/>
              <a:buNone/>
            </a:pPr>
            <a:r>
              <a:rPr lang="en-US" altLang="en-US" sz="1200" dirty="0">
                <a:solidFill>
                  <a:srgbClr val="000000"/>
                </a:solidFill>
                <a:latin typeface="+mn-lt"/>
              </a:rPr>
              <a:t>† Early Syphilis includes primary, secondary, and early latent stages of syphilis.</a:t>
            </a:r>
          </a:p>
        </p:txBody>
      </p:sp>
      <p:sp>
        <p:nvSpPr>
          <p:cNvPr id="2" name="Slide Number Placeholder 1"/>
          <p:cNvSpPr>
            <a:spLocks noGrp="1"/>
          </p:cNvSpPr>
          <p:nvPr>
            <p:ph type="sldNum" sz="quarter" idx="12"/>
          </p:nvPr>
        </p:nvSpPr>
        <p:spPr/>
        <p:txBody>
          <a:bodyPr/>
          <a:lstStyle/>
          <a:p>
            <a:fld id="{50B26D62-EBDC-4CB4-84B4-338D23F7DACE}" type="slidenum">
              <a:rPr lang="en-US" smtClean="0"/>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3600" dirty="0"/>
              <a:t>Topic of Interest: Syphilis Among </a:t>
            </a:r>
            <a:br>
              <a:rPr lang="en-US" altLang="en-US" sz="3600" dirty="0"/>
            </a:br>
            <a:r>
              <a:rPr lang="en-US" altLang="en-US" sz="3600" dirty="0"/>
              <a:t>Females and Congenital Syphilis in Minnesota</a:t>
            </a:r>
            <a:endParaRPr lang="en-US" sz="3600" dirty="0"/>
          </a:p>
        </p:txBody>
      </p:sp>
      <p:sp>
        <p:nvSpPr>
          <p:cNvPr id="4" name="Slide Number Placeholder 3"/>
          <p:cNvSpPr>
            <a:spLocks noGrp="1"/>
          </p:cNvSpPr>
          <p:nvPr>
            <p:ph type="sldNum" sz="quarter" idx="16"/>
          </p:nvPr>
        </p:nvSpPr>
        <p:spPr/>
        <p:txBody>
          <a:bodyPr/>
          <a:lstStyle/>
          <a:p>
            <a:fld id="{50B26D62-EBDC-4CB4-84B4-338D23F7DACE}" type="slidenum">
              <a:rPr lang="en-US" smtClean="0"/>
              <a:t>57</a:t>
            </a:fld>
            <a:endParaRPr lang="en-US" dirty="0"/>
          </a:p>
        </p:txBody>
      </p:sp>
    </p:spTree>
    <p:extLst>
      <p:ext uri="{BB962C8B-B14F-4D97-AF65-F5344CB8AC3E}">
        <p14:creationId xmlns:p14="http://schemas.microsoft.com/office/powerpoint/2010/main" val="26648152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smtClean="0"/>
              <a:t>Female Early Syphilis Cases</a:t>
            </a:r>
            <a:endParaRPr lang="en-US" sz="3300" dirty="0"/>
          </a:p>
        </p:txBody>
      </p:sp>
      <p:graphicFrame>
        <p:nvGraphicFramePr>
          <p:cNvPr id="6" name="Content Placeholder 7" descr="Female Early Syphilis cases" title="Female Early Syphilis cases"/>
          <p:cNvGraphicFramePr>
            <a:graphicFrameLocks noGrp="1"/>
          </p:cNvGraphicFramePr>
          <p:nvPr>
            <p:ph idx="1"/>
            <p:extLst/>
          </p:nvPr>
        </p:nvGraphicFramePr>
        <p:xfrm>
          <a:off x="333487" y="1645920"/>
          <a:ext cx="11542955" cy="480866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0708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altLang="en-US" sz="3300" dirty="0"/>
              <a:t>Early Syphilis Infections in Women in Minnesota</a:t>
            </a:r>
            <a:br>
              <a:rPr lang="en-US" altLang="en-US" sz="3300" dirty="0"/>
            </a:br>
            <a:r>
              <a:rPr lang="en-US" altLang="en-US" sz="3300" dirty="0"/>
              <a:t>by Residence at Diagnosis, 2017</a:t>
            </a:r>
            <a:endParaRPr lang="en-US" sz="3300" dirty="0"/>
          </a:p>
        </p:txBody>
      </p:sp>
      <p:sp>
        <p:nvSpPr>
          <p:cNvPr id="34822" name="Text Box 5"/>
          <p:cNvSpPr txBox="1">
            <a:spLocks noChangeArrowheads="1"/>
          </p:cNvSpPr>
          <p:nvPr/>
        </p:nvSpPr>
        <p:spPr bwMode="auto">
          <a:xfrm>
            <a:off x="4313816" y="1383404"/>
            <a:ext cx="3505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3865"/>
                </a:solidFill>
                <a:effectLst/>
                <a:uLnTx/>
                <a:uFillTx/>
                <a:latin typeface="Calibri"/>
                <a:ea typeface="+mn-ea"/>
                <a:cs typeface="+mn-cs"/>
              </a:rPr>
              <a:t>Total Number of Cases = 91</a:t>
            </a:r>
          </a:p>
        </p:txBody>
      </p:sp>
      <p:graphicFrame>
        <p:nvGraphicFramePr>
          <p:cNvPr id="10" name="Object 2" descr="Early Syphilis Infections in Women&#10;in Minnesota by Residence at Diagnosis, 2017" title="Early Syphilis Infections in Women"/>
          <p:cNvGraphicFramePr>
            <a:graphicFrameLocks noGrp="1" noChangeAspect="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4820" name="Text Box 3"/>
          <p:cNvSpPr txBox="1">
            <a:spLocks noChangeArrowheads="1"/>
          </p:cNvSpPr>
          <p:nvPr/>
        </p:nvSpPr>
        <p:spPr bwMode="auto">
          <a:xfrm>
            <a:off x="508000" y="5853797"/>
            <a:ext cx="8001000"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marL="0" marR="0" lvl="0" indent="0" algn="l" defTabSz="914400" rtl="0" eaLnBrk="0" fontAlgn="auto" latinLnBrk="0" hangingPunct="0">
              <a:lnSpc>
                <a:spcPct val="100000"/>
              </a:lnSpc>
              <a:spcBef>
                <a:spcPct val="50000"/>
              </a:spcBef>
              <a:spcAft>
                <a:spcPct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Suburban = Seven-county metro area including Anoka, Carver, Dakota, Hennepin (excluding Minneapolis), Ramsey (excluding St. Paul), Scott, and Washington counties.  Greater MN = All other Minnesota counties outside the seven-county metro area.</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7116597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National Context</a:t>
            </a:r>
            <a:endParaRPr lang="en-US" dirty="0"/>
          </a:p>
        </p:txBody>
      </p:sp>
      <p:sp>
        <p:nvSpPr>
          <p:cNvPr id="3" name="Slide Number Placeholder 2"/>
          <p:cNvSpPr>
            <a:spLocks noGrp="1"/>
          </p:cNvSpPr>
          <p:nvPr>
            <p:ph type="sldNum" sz="quarter" idx="16"/>
          </p:nvPr>
        </p:nvSpPr>
        <p:spPr/>
        <p:txBody>
          <a:bodyPr/>
          <a:lstStyle/>
          <a:p>
            <a:fld id="{50B26D62-EBDC-4CB4-84B4-338D23F7DACE}" type="slidenum">
              <a:rPr lang="en-US" smtClean="0"/>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altLang="en-US" sz="3300" dirty="0"/>
              <a:t>Early Syphilis Cases in Females by Race</a:t>
            </a:r>
            <a:br>
              <a:rPr lang="en-US" altLang="en-US" sz="3300" dirty="0"/>
            </a:br>
            <a:r>
              <a:rPr lang="en-US" altLang="en-US" sz="3300" dirty="0"/>
              <a:t>Minnesota, 2017</a:t>
            </a:r>
            <a:endParaRPr lang="en-US" sz="3300" dirty="0"/>
          </a:p>
        </p:txBody>
      </p:sp>
      <p:sp>
        <p:nvSpPr>
          <p:cNvPr id="38918" name="Text Box 5"/>
          <p:cNvSpPr txBox="1">
            <a:spLocks noChangeArrowheads="1"/>
          </p:cNvSpPr>
          <p:nvPr/>
        </p:nvSpPr>
        <p:spPr bwMode="auto">
          <a:xfrm>
            <a:off x="3732363" y="1447801"/>
            <a:ext cx="48394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3865"/>
                </a:solidFill>
                <a:effectLst/>
                <a:uLnTx/>
                <a:uFillTx/>
                <a:latin typeface="Calibri"/>
                <a:ea typeface="+mn-ea"/>
                <a:cs typeface="+mn-cs"/>
              </a:rPr>
              <a:t>Total Number of Cases = 91</a:t>
            </a:r>
          </a:p>
        </p:txBody>
      </p:sp>
      <p:graphicFrame>
        <p:nvGraphicFramePr>
          <p:cNvPr id="10" name="Object 2" descr="Early Syphilis Cases in Females by Race&#10;Minnesota, 2017" title="Early Syphilis Cases in Females by Race"/>
          <p:cNvGraphicFramePr>
            <a:graphicFrameLocks noGrp="1" noChangeAspect="1"/>
          </p:cNvGraphicFramePr>
          <p:nvPr>
            <p:ph idx="1"/>
            <p:extLst/>
          </p:nvPr>
        </p:nvGraphicFramePr>
        <p:xfrm>
          <a:off x="225911" y="1825625"/>
          <a:ext cx="11618258"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8916" name="Text Box 3"/>
          <p:cNvSpPr txBox="1">
            <a:spLocks noChangeArrowheads="1"/>
          </p:cNvSpPr>
          <p:nvPr/>
        </p:nvSpPr>
        <p:spPr bwMode="auto">
          <a:xfrm>
            <a:off x="838200" y="6035825"/>
            <a:ext cx="3728607"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marL="0" marR="0" lvl="0" indent="0" algn="l" defTabSz="914400" rtl="0" eaLnBrk="0" fontAlgn="auto" latinLnBrk="0" hangingPunct="0">
              <a:lnSpc>
                <a:spcPct val="100000"/>
              </a:lnSpc>
              <a:spcBef>
                <a:spcPct val="50000"/>
              </a:spcBef>
              <a:spcAft>
                <a:spcPct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persons reported with more than one race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3435916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altLang="en-US" sz="3300" dirty="0"/>
              <a:t>What’s Being Done in Minnesota?</a:t>
            </a:r>
            <a:endParaRPr lang="en-US" sz="3300" dirty="0"/>
          </a:p>
        </p:txBody>
      </p:sp>
      <p:sp>
        <p:nvSpPr>
          <p:cNvPr id="60420" name="Rectangle 3"/>
          <p:cNvSpPr>
            <a:spLocks noGrp="1" noChangeArrowheads="1"/>
          </p:cNvSpPr>
          <p:nvPr>
            <p:ph idx="1"/>
          </p:nvPr>
        </p:nvSpPr>
        <p:spPr>
          <a:prstGeom prst="rect">
            <a:avLst/>
          </a:prstGeom>
        </p:spPr>
        <p:txBody>
          <a:bodyPr/>
          <a:lstStyle/>
          <a:p>
            <a:pPr eaLnBrk="1" hangingPunct="1">
              <a:lnSpc>
                <a:spcPct val="80000"/>
              </a:lnSpc>
              <a:spcAft>
                <a:spcPct val="20000"/>
              </a:spcAft>
            </a:pPr>
            <a:r>
              <a:rPr lang="en-US" altLang="en-US" sz="2400" dirty="0"/>
              <a:t>The MDH Partner Services Program continues to follow up on early syphilis cases and their sex partners and all pregnant syphilis cases.</a:t>
            </a:r>
          </a:p>
          <a:p>
            <a:pPr eaLnBrk="1" hangingPunct="1">
              <a:lnSpc>
                <a:spcPct val="80000"/>
              </a:lnSpc>
              <a:spcAft>
                <a:spcPct val="20000"/>
              </a:spcAft>
            </a:pPr>
            <a:endParaRPr lang="en-US" altLang="en-US" sz="2400" dirty="0"/>
          </a:p>
          <a:p>
            <a:pPr eaLnBrk="1" hangingPunct="1">
              <a:lnSpc>
                <a:spcPct val="80000"/>
              </a:lnSpc>
              <a:spcAft>
                <a:spcPct val="20000"/>
              </a:spcAft>
            </a:pPr>
            <a:r>
              <a:rPr lang="en-US" altLang="en-US" sz="2400" dirty="0"/>
              <a:t> All HIV/Syphilis co-infected cases are assigned to Partner Services for follow-up.</a:t>
            </a:r>
            <a:endParaRPr lang="en-US" altLang="en-US" sz="2400" dirty="0">
              <a:solidFill>
                <a:srgbClr val="FFFF00"/>
              </a:solidFill>
            </a:endParaRPr>
          </a:p>
          <a:p>
            <a:pPr lvl="1" eaLnBrk="1" hangingPunct="1">
              <a:lnSpc>
                <a:spcPct val="80000"/>
              </a:lnSpc>
              <a:spcAft>
                <a:spcPct val="20000"/>
              </a:spcAft>
              <a:buFont typeface="Wingdings" pitchFamily="2" charset="2"/>
              <a:buNone/>
            </a:pPr>
            <a:endParaRPr lang="en-US" altLang="en-US" sz="2000" dirty="0">
              <a:solidFill>
                <a:srgbClr val="FFFF00"/>
              </a:solidFill>
            </a:endParaRPr>
          </a:p>
          <a:p>
            <a:pPr eaLnBrk="1" hangingPunct="1">
              <a:lnSpc>
                <a:spcPct val="80000"/>
              </a:lnSpc>
              <a:spcAft>
                <a:spcPct val="20000"/>
              </a:spcAft>
            </a:pPr>
            <a:r>
              <a:rPr lang="en-US" altLang="en-US" sz="2400" dirty="0"/>
              <a:t>Physicians are encouraged to screen men who have sex with men at least annually and to ask about sex partners.</a:t>
            </a:r>
          </a:p>
          <a:p>
            <a:pPr eaLnBrk="1" hangingPunct="1">
              <a:lnSpc>
                <a:spcPct val="80000"/>
              </a:lnSpc>
              <a:spcAft>
                <a:spcPct val="20000"/>
              </a:spcAft>
            </a:pPr>
            <a:endParaRPr lang="en-US" altLang="en-US" sz="2400" dirty="0"/>
          </a:p>
          <a:p>
            <a:pPr eaLnBrk="1" hangingPunct="1">
              <a:lnSpc>
                <a:spcPct val="80000"/>
              </a:lnSpc>
              <a:spcAft>
                <a:spcPct val="20000"/>
              </a:spcAft>
            </a:pPr>
            <a:r>
              <a:rPr lang="en-US" altLang="en-US" sz="2400" dirty="0"/>
              <a:t>All pregnant females should be screened for syphilis at first prenatal visit, 28 weeks’ gestation (at minimum 28-36 weeks), and at delivery.</a:t>
            </a:r>
          </a:p>
        </p:txBody>
      </p:sp>
      <p:sp>
        <p:nvSpPr>
          <p:cNvPr id="2" name="Slide Number Placeholder 1"/>
          <p:cNvSpPr>
            <a:spLocks noGrp="1"/>
          </p:cNvSpPr>
          <p:nvPr>
            <p:ph type="sldNum" sz="quarter" idx="12"/>
          </p:nvPr>
        </p:nvSpPr>
        <p:spPr/>
        <p:txBody>
          <a:bodyPr/>
          <a:lstStyle/>
          <a:p>
            <a:fld id="{50B26D62-EBDC-4CB4-84B4-338D23F7DACE}" type="slidenum">
              <a:rPr lang="en-US" smtClean="0"/>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normAutofit/>
          </a:bodyPr>
          <a:lstStyle/>
          <a:p>
            <a:pPr algn="ctr" eaLnBrk="1" hangingPunct="1"/>
            <a:r>
              <a:rPr lang="en-US" altLang="en-US" sz="3300" dirty="0"/>
              <a:t>Summary of STD Trends in Minnesota</a:t>
            </a:r>
          </a:p>
        </p:txBody>
      </p:sp>
      <p:sp>
        <p:nvSpPr>
          <p:cNvPr id="62468" name="Rectangle 3"/>
          <p:cNvSpPr>
            <a:spLocks noGrp="1" noChangeArrowheads="1"/>
          </p:cNvSpPr>
          <p:nvPr>
            <p:ph sz="half" idx="4294967295"/>
          </p:nvPr>
        </p:nvSpPr>
        <p:spPr>
          <a:xfrm>
            <a:off x="838200" y="1463676"/>
            <a:ext cx="11008057" cy="5257800"/>
          </a:xfrm>
          <a:prstGeom prst="rect">
            <a:avLst/>
          </a:prstGeom>
        </p:spPr>
        <p:txBody>
          <a:bodyPr>
            <a:normAutofit lnSpcReduction="10000"/>
          </a:bodyPr>
          <a:lstStyle/>
          <a:p>
            <a:pPr>
              <a:lnSpc>
                <a:spcPct val="70000"/>
              </a:lnSpc>
            </a:pPr>
            <a:r>
              <a:rPr lang="en-US" altLang="en-US" sz="2400" dirty="0"/>
              <a:t>From 2007-2017, the chlamydia rate increased by 71%. The rate of gonorrhea increased by 84%. Rates of reported syphilis increased in 2017 compared to 2016 by 10%.</a:t>
            </a:r>
            <a:endParaRPr lang="en-US" altLang="en-US" sz="1400" dirty="0"/>
          </a:p>
          <a:p>
            <a:pPr>
              <a:lnSpc>
                <a:spcPct val="70000"/>
              </a:lnSpc>
              <a:buNone/>
            </a:pPr>
            <a:endParaRPr lang="en-US" altLang="en-US" sz="1050" dirty="0"/>
          </a:p>
          <a:p>
            <a:pPr>
              <a:lnSpc>
                <a:spcPct val="70000"/>
              </a:lnSpc>
            </a:pPr>
            <a:r>
              <a:rPr lang="en-US" altLang="en-US" sz="2400" dirty="0"/>
              <a:t>Minnesota has seen a resurgence of syphilis over the past decade, with men who have sex with men and those co-infected with HIV being especially impacted. However, the number of females is near the record high for the last decade.</a:t>
            </a:r>
          </a:p>
          <a:p>
            <a:pPr>
              <a:lnSpc>
                <a:spcPct val="70000"/>
              </a:lnSpc>
            </a:pPr>
            <a:endParaRPr lang="en-US" altLang="en-US" sz="1050" dirty="0"/>
          </a:p>
          <a:p>
            <a:pPr>
              <a:lnSpc>
                <a:spcPct val="70000"/>
              </a:lnSpc>
            </a:pPr>
            <a:r>
              <a:rPr lang="en-US" altLang="en-US" sz="2400" dirty="0"/>
              <a:t>Persons of color continue to be disproportionately affected by STDs.</a:t>
            </a:r>
            <a:endParaRPr lang="en-US" altLang="en-US" sz="1400" dirty="0"/>
          </a:p>
          <a:p>
            <a:pPr>
              <a:lnSpc>
                <a:spcPct val="70000"/>
              </a:lnSpc>
              <a:buNone/>
            </a:pPr>
            <a:endParaRPr lang="en-US" altLang="en-US" sz="1050" dirty="0"/>
          </a:p>
          <a:p>
            <a:pPr>
              <a:lnSpc>
                <a:spcPct val="70000"/>
              </a:lnSpc>
            </a:pPr>
            <a:r>
              <a:rPr lang="en-US" altLang="en-US" sz="2400" dirty="0"/>
              <a:t>STD rates are highest in the cities of Minneapolis and Saint Paul. However, chlamydia and gonorrhea cases in the Twin Cities suburbs and Greater Minnesota account for </a:t>
            </a:r>
            <a:r>
              <a:rPr lang="en-US" altLang="en-US" sz="2400" dirty="0" smtClean="0"/>
              <a:t>62% </a:t>
            </a:r>
            <a:r>
              <a:rPr lang="en-US" altLang="en-US" sz="2400" dirty="0"/>
              <a:t>of the reported cases in </a:t>
            </a:r>
            <a:r>
              <a:rPr lang="en-US" altLang="en-US" sz="2400" dirty="0" smtClean="0"/>
              <a:t>2017.</a:t>
            </a:r>
            <a:endParaRPr lang="en-US" altLang="en-US" sz="2400" dirty="0"/>
          </a:p>
          <a:p>
            <a:pPr marL="0" indent="0">
              <a:lnSpc>
                <a:spcPct val="70000"/>
              </a:lnSpc>
              <a:buNone/>
            </a:pPr>
            <a:endParaRPr lang="en-US" altLang="en-US" sz="1050" dirty="0"/>
          </a:p>
          <a:p>
            <a:pPr>
              <a:lnSpc>
                <a:spcPct val="70000"/>
              </a:lnSpc>
            </a:pPr>
            <a:r>
              <a:rPr lang="en-US" altLang="en-US" sz="2400" dirty="0"/>
              <a:t>Between </a:t>
            </a:r>
            <a:r>
              <a:rPr lang="en-US" altLang="en-US" sz="2400" dirty="0" smtClean="0"/>
              <a:t>2016 </a:t>
            </a:r>
            <a:r>
              <a:rPr lang="en-US" altLang="en-US" sz="2400" dirty="0"/>
              <a:t>and </a:t>
            </a:r>
            <a:r>
              <a:rPr lang="en-US" altLang="en-US" sz="2400" dirty="0" smtClean="0"/>
              <a:t>2017, </a:t>
            </a:r>
            <a:r>
              <a:rPr lang="en-US" altLang="en-US" sz="2400" dirty="0"/>
              <a:t>early syphilis cases increased by </a:t>
            </a:r>
            <a:r>
              <a:rPr lang="en-US" altLang="en-US" sz="2400" dirty="0" smtClean="0"/>
              <a:t>9</a:t>
            </a:r>
            <a:r>
              <a:rPr lang="en-US" altLang="en-US" sz="2400" dirty="0"/>
              <a:t>%.  Men who have sex with men comprised </a:t>
            </a:r>
            <a:r>
              <a:rPr lang="en-US" altLang="en-US" sz="2400" dirty="0" smtClean="0"/>
              <a:t>83% </a:t>
            </a:r>
            <a:r>
              <a:rPr lang="en-US" altLang="en-US" sz="2400" dirty="0"/>
              <a:t>of all male cases in </a:t>
            </a:r>
            <a:r>
              <a:rPr lang="en-US" altLang="en-US" sz="2400" dirty="0" smtClean="0"/>
              <a:t>2017; </a:t>
            </a:r>
            <a:r>
              <a:rPr lang="en-US" altLang="en-US" sz="2400" dirty="0"/>
              <a:t>cases among women are continuing to </a:t>
            </a:r>
            <a:r>
              <a:rPr lang="en-US" altLang="en-US" sz="2400" dirty="0" smtClean="0"/>
              <a:t>rise.</a:t>
            </a:r>
            <a:endParaRPr lang="en-US" altLang="en-US" sz="2400" dirty="0"/>
          </a:p>
          <a:p>
            <a:pPr eaLnBrk="1" hangingPunct="1">
              <a:lnSpc>
                <a:spcPct val="70000"/>
              </a:lnSpc>
            </a:pPr>
            <a:endParaRPr lang="en-US" altLang="en-US" sz="2000" dirty="0"/>
          </a:p>
        </p:txBody>
      </p:sp>
      <p:sp>
        <p:nvSpPr>
          <p:cNvPr id="2" name="Slide Number Placeholder 1"/>
          <p:cNvSpPr>
            <a:spLocks noGrp="1"/>
          </p:cNvSpPr>
          <p:nvPr>
            <p:ph type="sldNum" sz="quarter" idx="12"/>
          </p:nvPr>
        </p:nvSpPr>
        <p:spPr/>
        <p:txBody>
          <a:bodyPr/>
          <a:lstStyle/>
          <a:p>
            <a:fld id="{50B26D62-EBDC-4CB4-84B4-338D23F7DACE}" type="slidenum">
              <a:rPr lang="en-US" smtClean="0"/>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a:bodyPr>
          <a:lstStyle/>
          <a:p>
            <a:r>
              <a:rPr lang="en-US" altLang="en-US" sz="3300" dirty="0"/>
              <a:t>Future Updates to STD Reporting and Current Follow-Up</a:t>
            </a:r>
          </a:p>
        </p:txBody>
      </p:sp>
      <p:sp>
        <p:nvSpPr>
          <p:cNvPr id="63491" name="Content Placeholder 2"/>
          <p:cNvSpPr>
            <a:spLocks noGrp="1"/>
          </p:cNvSpPr>
          <p:nvPr>
            <p:ph sz="half" idx="4294967295"/>
          </p:nvPr>
        </p:nvSpPr>
        <p:spPr>
          <a:xfrm>
            <a:off x="1809750" y="1738313"/>
            <a:ext cx="8229600" cy="4800600"/>
          </a:xfrm>
          <a:prstGeom prst="rect">
            <a:avLst/>
          </a:prstGeom>
        </p:spPr>
        <p:txBody>
          <a:bodyPr/>
          <a:lstStyle/>
          <a:p>
            <a:pPr>
              <a:defRPr/>
            </a:pPr>
            <a:r>
              <a:rPr lang="en-US" sz="2400" dirty="0"/>
              <a:t>New case report form to accommodate changes in treatment guidelines, requesting HIV testing status, and </a:t>
            </a:r>
            <a:r>
              <a:rPr lang="en-US" sz="2400" dirty="0" err="1"/>
              <a:t>PrEP</a:t>
            </a:r>
            <a:r>
              <a:rPr lang="en-US" sz="2400" dirty="0"/>
              <a:t> (Pre-Exposure Prophylaxis) usage.</a:t>
            </a:r>
          </a:p>
          <a:p>
            <a:pPr>
              <a:defRPr/>
            </a:pPr>
            <a:r>
              <a:rPr lang="en-US" sz="2400" dirty="0"/>
              <a:t>Case report form is be able to be filled out on a computer and printed to be mailed or faxed in</a:t>
            </a:r>
          </a:p>
          <a:p>
            <a:pPr>
              <a:defRPr/>
            </a:pPr>
            <a:r>
              <a:rPr lang="en-US" sz="2400" dirty="0"/>
              <a:t>All cases co-infected with HIV (diagnosed in the last year)/Gonorrhea, HIV/Syphilis, and Early Syphilis will be continue to be assigned to MDH Partner Services for follow-up</a:t>
            </a:r>
          </a:p>
          <a:p>
            <a:pPr>
              <a:defRPr/>
            </a:pPr>
            <a:r>
              <a:rPr lang="en-US" sz="2400" dirty="0"/>
              <a:t>All Gonorrhea cases continue to have the potential for being contacted by MDH for additional follow-up</a:t>
            </a:r>
          </a:p>
          <a:p>
            <a:pPr>
              <a:defRPr/>
            </a:pPr>
            <a:endParaRPr lang="en-US" sz="2400" dirty="0"/>
          </a:p>
        </p:txBody>
      </p:sp>
      <p:sp>
        <p:nvSpPr>
          <p:cNvPr id="2" name="Slide Number Placeholder 1"/>
          <p:cNvSpPr>
            <a:spLocks noGrp="1"/>
          </p:cNvSpPr>
          <p:nvPr>
            <p:ph type="sldNum" sz="quarter" idx="12"/>
          </p:nvPr>
        </p:nvSpPr>
        <p:spPr/>
        <p:txBody>
          <a:bodyPr/>
          <a:lstStyle/>
          <a:p>
            <a:fld id="{50B26D62-EBDC-4CB4-84B4-338D23F7DACE}" type="slidenum">
              <a:rPr lang="en-US" smtClean="0"/>
              <a:t>63</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le 1"/>
          <p:cNvSpPr>
            <a:spLocks noGrp="1"/>
          </p:cNvSpPr>
          <p:nvPr>
            <p:ph type="title"/>
          </p:nvPr>
        </p:nvSpPr>
        <p:spPr>
          <a:prstGeom prst="rect">
            <a:avLst/>
          </a:prstGeom>
        </p:spPr>
        <p:txBody>
          <a:bodyPr>
            <a:noAutofit/>
          </a:bodyPr>
          <a:lstStyle/>
          <a:p>
            <a:pPr algn="ctr"/>
            <a:r>
              <a:rPr lang="en-US" sz="3300" dirty="0" smtClean="0"/>
              <a:t>Chlamydia — Rates of Reported Cases by State</a:t>
            </a:r>
            <a:br>
              <a:rPr lang="en-US" sz="3300" dirty="0" smtClean="0"/>
            </a:br>
            <a:r>
              <a:rPr lang="en-US" sz="3300" dirty="0" smtClean="0"/>
              <a:t>United States and Outlying Areas, 2016</a:t>
            </a:r>
            <a:endParaRPr lang="en-US" sz="3300" dirty="0"/>
          </a:p>
        </p:txBody>
      </p:sp>
      <p:sp>
        <p:nvSpPr>
          <p:cNvPr id="182" name="Text Placeholder 3"/>
          <p:cNvSpPr>
            <a:spLocks noGrp="1"/>
          </p:cNvSpPr>
          <p:nvPr>
            <p:ph type="body" sz="quarter" idx="4294967295"/>
          </p:nvPr>
        </p:nvSpPr>
        <p:spPr>
          <a:xfrm>
            <a:off x="424406" y="6195419"/>
            <a:ext cx="6553200" cy="381000"/>
          </a:xfrm>
          <a:prstGeom prst="rect">
            <a:avLst/>
          </a:prstGeom>
        </p:spPr>
        <p:txBody>
          <a:bodyPr>
            <a:noAutofit/>
          </a:bodyPr>
          <a:lstStyle/>
          <a:p>
            <a:pPr marL="0" indent="0">
              <a:spcBef>
                <a:spcPts val="0"/>
              </a:spcBef>
              <a:buNone/>
              <a:defRPr/>
            </a:pPr>
            <a:r>
              <a:rPr lang="en-US" sz="1200" b="1" dirty="0" smtClean="0">
                <a:solidFill>
                  <a:srgbClr val="000000"/>
                </a:solidFill>
              </a:rPr>
              <a:t>NOTE: </a:t>
            </a:r>
            <a:r>
              <a:rPr lang="en-US" sz="1200" dirty="0" smtClean="0">
                <a:solidFill>
                  <a:srgbClr val="000000"/>
                </a:solidFill>
              </a:rPr>
              <a:t>The total rate of reported cases of chlamydia for the United States and outlying areas (Guam, Puerto Rico, and Virgin Islands) was 494.2 cases per 100,000 population. </a:t>
            </a:r>
            <a:endParaRPr lang="en-US" sz="1200" kern="0" dirty="0">
              <a:solidFill>
                <a:srgbClr val="000000"/>
              </a:solidFill>
            </a:endParaRPr>
          </a:p>
        </p:txBody>
      </p:sp>
      <p:pic>
        <p:nvPicPr>
          <p:cNvPr id="3" name="Picture 2" descr="Chlamydia — Rates of Reported Cases by State&#10;United States and Outlying Areas, 2016" title="Chlamydia — Rates of Reported Cases by State"/>
          <p:cNvPicPr>
            <a:picLocks noChangeAspect="1"/>
          </p:cNvPicPr>
          <p:nvPr/>
        </p:nvPicPr>
        <p:blipFill>
          <a:blip r:embed="rId3"/>
          <a:stretch>
            <a:fillRect/>
          </a:stretch>
        </p:blipFill>
        <p:spPr>
          <a:xfrm>
            <a:off x="1638301" y="1362403"/>
            <a:ext cx="8866413" cy="4860471"/>
          </a:xfrm>
          <a:prstGeom prst="rect">
            <a:avLst/>
          </a:prstGeom>
        </p:spPr>
      </p:pic>
      <p:sp>
        <p:nvSpPr>
          <p:cNvPr id="4" name="Slide Number Placeholder 3"/>
          <p:cNvSpPr>
            <a:spLocks noGrp="1"/>
          </p:cNvSpPr>
          <p:nvPr>
            <p:ph type="sldNum" sz="quarter" idx="12"/>
          </p:nvPr>
        </p:nvSpPr>
        <p:spPr/>
        <p:txBody>
          <a:bodyPr/>
          <a:lstStyle/>
          <a:p>
            <a:fld id="{50B26D62-EBDC-4CB4-84B4-338D23F7DACE}" type="slidenum">
              <a:rPr lang="en-US" smtClean="0"/>
              <a:t>7</a:t>
            </a:fld>
            <a:endParaRPr lang="en-US" dirty="0"/>
          </a:p>
        </p:txBody>
      </p:sp>
    </p:spTree>
    <p:extLst>
      <p:ext uri="{BB962C8B-B14F-4D97-AF65-F5344CB8AC3E}">
        <p14:creationId xmlns:p14="http://schemas.microsoft.com/office/powerpoint/2010/main" val="2923995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ts val="2900"/>
              </a:lnSpc>
            </a:pPr>
            <a:r>
              <a:rPr lang="en-US" sz="3300" dirty="0"/>
              <a:t>Gonorrhea — Rates of Reported Cases by </a:t>
            </a:r>
            <a:r>
              <a:rPr lang="en-US" sz="3300" dirty="0" smtClean="0"/>
              <a:t>State</a:t>
            </a:r>
            <a:br>
              <a:rPr lang="en-US" sz="3300" dirty="0" smtClean="0"/>
            </a:br>
            <a:r>
              <a:rPr lang="en-US" sz="3300" dirty="0" smtClean="0"/>
              <a:t>United </a:t>
            </a:r>
            <a:r>
              <a:rPr lang="en-US" sz="3300" dirty="0"/>
              <a:t>States and Outlying Areas, 2016</a:t>
            </a:r>
          </a:p>
        </p:txBody>
      </p:sp>
      <p:sp>
        <p:nvSpPr>
          <p:cNvPr id="5" name="Text Placeholder 3"/>
          <p:cNvSpPr>
            <a:spLocks noGrp="1"/>
          </p:cNvSpPr>
          <p:nvPr>
            <p:ph type="body" sz="quarter" idx="4294967295"/>
          </p:nvPr>
        </p:nvSpPr>
        <p:spPr>
          <a:xfrm>
            <a:off x="270747" y="6264713"/>
            <a:ext cx="8515350" cy="413657"/>
          </a:xfrm>
          <a:prstGeom prst="rect">
            <a:avLst/>
          </a:prstGeom>
        </p:spPr>
        <p:txBody>
          <a:bodyPr>
            <a:noAutofit/>
          </a:bodyPr>
          <a:lstStyle/>
          <a:p>
            <a:pPr marL="0" indent="0">
              <a:spcBef>
                <a:spcPts val="0"/>
              </a:spcBef>
              <a:buNone/>
              <a:defRPr/>
            </a:pPr>
            <a:r>
              <a:rPr lang="en-US" sz="1200" b="1" dirty="0">
                <a:solidFill>
                  <a:srgbClr val="000000"/>
                </a:solidFill>
              </a:rPr>
              <a:t>NOTE: </a:t>
            </a:r>
            <a:r>
              <a:rPr lang="en-US" sz="1200" dirty="0">
                <a:solidFill>
                  <a:srgbClr val="000000"/>
                </a:solidFill>
              </a:rPr>
              <a:t>The total rate of reported cases of gonorrhea for the United States and outlying areas (Guam, Puerto Rico, and Virgin Islands) was 144.4 cases per 100,000 population.</a:t>
            </a:r>
            <a:endParaRPr lang="en-US" sz="1200" kern="0" dirty="0">
              <a:solidFill>
                <a:srgbClr val="000000"/>
              </a:solidFill>
            </a:endParaRPr>
          </a:p>
        </p:txBody>
      </p:sp>
      <p:pic>
        <p:nvPicPr>
          <p:cNvPr id="4" name="Picture 3" descr="Gonorrhea — Rates of Reported Cases by State&#10;United States and Outlying Areas, 2016" title="Gonorrhea — Rates of Reported Cases by State"/>
          <p:cNvPicPr>
            <a:picLocks noChangeAspect="1"/>
          </p:cNvPicPr>
          <p:nvPr/>
        </p:nvPicPr>
        <p:blipFill>
          <a:blip r:embed="rId3"/>
          <a:stretch>
            <a:fillRect/>
          </a:stretch>
        </p:blipFill>
        <p:spPr>
          <a:xfrm>
            <a:off x="1706007" y="1507656"/>
            <a:ext cx="8767511" cy="4729858"/>
          </a:xfrm>
          <a:prstGeom prst="rect">
            <a:avLst/>
          </a:prstGeom>
        </p:spPr>
      </p:pic>
      <p:sp>
        <p:nvSpPr>
          <p:cNvPr id="3" name="Slide Number Placeholder 2"/>
          <p:cNvSpPr>
            <a:spLocks noGrp="1"/>
          </p:cNvSpPr>
          <p:nvPr>
            <p:ph type="sldNum" sz="quarter" idx="12"/>
          </p:nvPr>
        </p:nvSpPr>
        <p:spPr/>
        <p:txBody>
          <a:bodyPr/>
          <a:lstStyle/>
          <a:p>
            <a:fld id="{50B26D62-EBDC-4CB4-84B4-338D23F7DACE}" type="slidenum">
              <a:rPr lang="en-US" smtClean="0"/>
              <a:t>8</a:t>
            </a:fld>
            <a:endParaRPr lang="en-US" dirty="0"/>
          </a:p>
        </p:txBody>
      </p:sp>
    </p:spTree>
    <p:extLst>
      <p:ext uri="{BB962C8B-B14F-4D97-AF65-F5344CB8AC3E}">
        <p14:creationId xmlns:p14="http://schemas.microsoft.com/office/powerpoint/2010/main" val="2818445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4479" y="166914"/>
            <a:ext cx="11364686" cy="914400"/>
          </a:xfrm>
          <a:prstGeom prst="rect">
            <a:avLst/>
          </a:prstGeom>
        </p:spPr>
        <p:txBody>
          <a:bodyPr>
            <a:noAutofit/>
          </a:bodyPr>
          <a:lstStyle/>
          <a:p>
            <a:pPr algn="ctr">
              <a:lnSpc>
                <a:spcPct val="100000"/>
              </a:lnSpc>
            </a:pPr>
            <a:r>
              <a:rPr lang="en-US" sz="3300" dirty="0"/>
              <a:t>Primary &amp;</a:t>
            </a:r>
            <a:r>
              <a:rPr lang="en-US" sz="3300" dirty="0" smtClean="0"/>
              <a:t> </a:t>
            </a:r>
            <a:r>
              <a:rPr lang="en-US" sz="3300" dirty="0"/>
              <a:t>Secondary Syphilis — Rates of Reported Cases </a:t>
            </a:r>
            <a:r>
              <a:rPr lang="en-US" sz="3300" dirty="0" smtClean="0"/>
              <a:t>by State</a:t>
            </a:r>
            <a:br>
              <a:rPr lang="en-US" sz="3300" dirty="0" smtClean="0"/>
            </a:br>
            <a:r>
              <a:rPr lang="en-US" sz="3300" dirty="0" smtClean="0"/>
              <a:t>United </a:t>
            </a:r>
            <a:r>
              <a:rPr lang="en-US" sz="3300" dirty="0"/>
              <a:t>States and Outlying Areas, 2016</a:t>
            </a:r>
          </a:p>
        </p:txBody>
      </p:sp>
      <p:pic>
        <p:nvPicPr>
          <p:cNvPr id="2" name="Picture 1" descr="Primary and Secondary Syphilis — Rates of Reported Cases by State&#10;United States and Outlying Areas, 2016" title="Primary and Secondary Syphilis — Rates of Reported Cases by State"/>
          <p:cNvPicPr>
            <a:picLocks noChangeAspect="1"/>
          </p:cNvPicPr>
          <p:nvPr/>
        </p:nvPicPr>
        <p:blipFill>
          <a:blip r:embed="rId3"/>
          <a:stretch>
            <a:fillRect/>
          </a:stretch>
        </p:blipFill>
        <p:spPr>
          <a:xfrm>
            <a:off x="1719944" y="1350987"/>
            <a:ext cx="8833757" cy="4958558"/>
          </a:xfrm>
          <a:prstGeom prst="rect">
            <a:avLst/>
          </a:prstGeom>
        </p:spPr>
      </p:pic>
      <p:sp>
        <p:nvSpPr>
          <p:cNvPr id="4" name="Text Placeholder 3"/>
          <p:cNvSpPr>
            <a:spLocks noGrp="1"/>
          </p:cNvSpPr>
          <p:nvPr>
            <p:ph type="body" sz="quarter" idx="4294967295"/>
          </p:nvPr>
        </p:nvSpPr>
        <p:spPr>
          <a:xfrm>
            <a:off x="454479" y="6189800"/>
            <a:ext cx="9029700" cy="413657"/>
          </a:xfrm>
          <a:prstGeom prst="rect">
            <a:avLst/>
          </a:prstGeom>
        </p:spPr>
        <p:txBody>
          <a:bodyPr>
            <a:noAutofit/>
          </a:bodyPr>
          <a:lstStyle/>
          <a:p>
            <a:pPr marL="0" indent="0">
              <a:spcBef>
                <a:spcPts val="0"/>
              </a:spcBef>
              <a:buNone/>
              <a:defRPr/>
            </a:pPr>
            <a:r>
              <a:rPr lang="en-US" sz="1200" b="1" kern="0" dirty="0">
                <a:solidFill>
                  <a:srgbClr val="000000"/>
                </a:solidFill>
              </a:rPr>
              <a:t>NOTE: </a:t>
            </a:r>
            <a:r>
              <a:rPr lang="en-US" sz="1200" kern="0" dirty="0">
                <a:solidFill>
                  <a:srgbClr val="000000"/>
                </a:solidFill>
              </a:rPr>
              <a:t>The total rate of primary and secondary syphilis for the United States and outlying areas (Guam, Puerto Rico, and Virgin Islands) was 8.7 cases per 100,000 population.</a:t>
            </a:r>
          </a:p>
        </p:txBody>
      </p:sp>
      <p:sp>
        <p:nvSpPr>
          <p:cNvPr id="5" name="Slide Number Placeholder 4"/>
          <p:cNvSpPr>
            <a:spLocks noGrp="1"/>
          </p:cNvSpPr>
          <p:nvPr>
            <p:ph type="sldNum" sz="quarter" idx="12"/>
          </p:nvPr>
        </p:nvSpPr>
        <p:spPr/>
        <p:txBody>
          <a:bodyPr/>
          <a:lstStyle/>
          <a:p>
            <a:fld id="{50B26D62-EBDC-4CB4-84B4-338D23F7DACE}" type="slidenum">
              <a:rPr lang="en-US" smtClean="0"/>
              <a:t>9</a:t>
            </a:fld>
            <a:endParaRPr lang="en-US" dirty="0"/>
          </a:p>
        </p:txBody>
      </p:sp>
    </p:spTree>
    <p:extLst>
      <p:ext uri="{BB962C8B-B14F-4D97-AF65-F5344CB8AC3E}">
        <p14:creationId xmlns:p14="http://schemas.microsoft.com/office/powerpoint/2010/main" val="16315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8612&quot;&gt;&lt;object type=&quot;3&quot; unique_id=&quot;18614&quot;&gt;&lt;property id=&quot;20148&quot; value=&quot;5&quot;/&gt;&lt;property id=&quot;20300&quot; value=&quot;Slide 2 - &amp;quot;Introduction 1/2&amp;quot;&quot;/&gt;&lt;property id=&quot;20307&quot; value=&quot;257&quot;/&gt;&lt;/object&gt;&lt;object type=&quot;3&quot; unique_id=&quot;18615&quot;&gt;&lt;property id=&quot;20148&quot; value=&quot;5&quot;/&gt;&lt;property id=&quot;20300&quot; value=&quot;Slide 3 - &amp;quot;Introduction 2/2&amp;quot;&quot;/&gt;&lt;property id=&quot;20307&quot; value=&quot;258&quot;/&gt;&lt;/object&gt;&lt;object type=&quot;3&quot; unique_id=&quot;18616&quot;&gt;&lt;property id=&quot;20148&quot; value=&quot;5&quot;/&gt;&lt;property id=&quot;20300&quot; value=&quot;Slide 4 - &amp;quot;Interpreting STD Surveillance Data 1/2&amp;quot;&quot;/&gt;&lt;property id=&quot;20307&quot; value=&quot;259&quot;/&gt;&lt;/object&gt;&lt;object type=&quot;3&quot; unique_id=&quot;18617&quot;&gt;&lt;property id=&quot;20148&quot; value=&quot;5&quot;/&gt;&lt;property id=&quot;20300&quot; value=&quot;Slide 5 - &amp;quot;Interpreting STD Surveillance Data 2/2&amp;quot;&quot;/&gt;&lt;property id=&quot;20307&quot; value=&quot;261&quot;/&gt;&lt;/object&gt;&lt;object type=&quot;3&quot; unique_id=&quot;18618&quot;&gt;&lt;property id=&quot;20148&quot; value=&quot;5&quot;/&gt;&lt;property id=&quot;20300&quot; value=&quot;Slide 6 - &amp;quot;National Context&amp;quot;&quot;/&gt;&lt;property id=&quot;20307&quot; value=&quot;262&quot;/&gt;&lt;/object&gt;&lt;object type=&quot;3&quot; unique_id=&quot;18619&quot;&gt;&lt;property id=&quot;20148&quot; value=&quot;5&quot;/&gt;&lt;property id=&quot;20300&quot; value=&quot;Slide 7 - &amp;quot;Chlamydia — Rates of Reported Cases by State United States and Outlying Areas, 2016&amp;quot;&quot;/&gt;&lt;property id=&quot;20307&quot; value=&quot;324&quot;/&gt;&lt;/object&gt;&lt;object type=&quot;3&quot; unique_id=&quot;18620&quot;&gt;&lt;property id=&quot;20148&quot; value=&quot;5&quot;/&gt;&lt;property id=&quot;20300&quot; value=&quot;Slide 8 - &amp;quot;Gonorrhea — Rates of Reported Cases by State United States and Outlying Areas, 2016&amp;quot;&quot;/&gt;&lt;property id=&quot;20307&quot; value=&quot;325&quot;/&gt;&lt;/object&gt;&lt;object type=&quot;3&quot; unique_id=&quot;18621&quot;&gt;&lt;property id=&quot;20148&quot; value=&quot;5&quot;/&gt;&lt;property id=&quot;20300&quot; value=&quot;Slide 9 - &amp;quot;Primary &amp;amp; Secondary Syphilis — Rates of Reported Cases by State United States and Outlying Areas, 2016&amp;quot;&quot;/&gt;&lt;property id=&quot;20307&quot; value=&quot;326&quot;/&gt;&lt;/object&gt;&lt;object type=&quot;3&quot; unique_id=&quot;18622&quot;&gt;&lt;property id=&quot;20148&quot; value=&quot;5&quot;/&gt;&lt;property id=&quot;20300&quot; value=&quot;Slide 10 - &amp;quot;Overview of STDs in Minnesota&amp;quot;&quot;/&gt;&lt;property id=&quot;20307&quot; value=&quot;266&quot;/&gt;&lt;/object&gt;&lt;object type=&quot;3&quot; unique_id=&quot;18624&quot;&gt;&lt;property id=&quot;20148&quot; value=&quot;5&quot;/&gt;&lt;property id=&quot;20300&quot; value=&quot;Slide 12 - &amp;quot;STDs in Minnesota Number of Cases Reported in 2017&amp;quot;&quot;/&gt;&lt;property id=&quot;20307&quot; value=&quot;268&quot;/&gt;&lt;/object&gt;&lt;object type=&quot;3&quot; unique_id=&quot;18625&quot;&gt;&lt;property id=&quot;20148&quot; value=&quot;5&quot;/&gt;&lt;property id=&quot;20300&quot; value=&quot;Slide 13 - &amp;quot;Chlamydia&amp;quot;&quot;/&gt;&lt;property id=&quot;20307&quot; value=&quot;269&quot;/&gt;&lt;/object&gt;&lt;object type=&quot;3&quot; unique_id=&quot;18627&quot;&gt;&lt;property id=&quot;20148&quot; value=&quot;5&quot;/&gt;&lt;property id=&quot;20300&quot; value=&quot;Slide 15 - &amp;quot;Chlamydia Infections by Residence at Diagnosis  Minnesota, 2017&amp;quot;&quot;/&gt;&lt;property id=&quot;20307&quot; value=&quot;271&quot;/&gt;&lt;/object&gt;&lt;object type=&quot;3&quot; unique_id=&quot;18628&quot;&gt;&lt;property id=&quot;20148&quot; value=&quot;5&quot;/&gt;&lt;property id=&quot;20300&quot; value=&quot;Slide 16 - &amp;quot;Chlamydia Rates by Gender Minnesota, 2007-2017&amp;quot;&quot;/&gt;&lt;property id=&quot;20307&quot; value=&quot;272&quot;/&gt;&lt;/object&gt;&lt;object type=&quot;3&quot; unique_id=&quot;18629&quot;&gt;&lt;property id=&quot;20148&quot; value=&quot;5&quot;/&gt;&lt;property id=&quot;20300&quot; value=&quot;Slide 17 - &amp;quot;Chlamydia Rates by Age, Minnesota, 2007-2017&amp;quot;&quot;/&gt;&lt;property id=&quot;20307&quot; value=&quot;273&quot;/&gt;&lt;/object&gt;&lt;object type=&quot;3&quot; unique_id=&quot;18632&quot;&gt;&lt;property id=&quot;20148&quot; value=&quot;5&quot;/&gt;&lt;property id=&quot;20300&quot; value=&quot;Slide 20 - &amp;quot;Chlamydia Rates by Race/Ethnicity  Minnesota, 2007-2017 (2/2)&amp;quot;&quot;/&gt;&lt;property id=&quot;20307&quot; value=&quot;276&quot;/&gt;&lt;/object&gt;&lt;object type=&quot;3&quot; unique_id=&quot;18633&quot;&gt;&lt;property id=&quot;20148&quot; value=&quot;5&quot;/&gt;&lt;property id=&quot;20300&quot; value=&quot;Slide 21 - &amp;quot;Gonorrhea&amp;quot;&quot;/&gt;&lt;property id=&quot;20307&quot; value=&quot;338&quot;/&gt;&lt;/object&gt;&lt;object type=&quot;3&quot; unique_id=&quot;18635&quot;&gt;&lt;property id=&quot;20148&quot; value=&quot;5&quot;/&gt;&lt;property id=&quot;20300&quot; value=&quot;Slide 23 - &amp;quot;Gonorrhea Infections in Minnesota by Residence at Diagnosis, 2017&amp;quot;&quot;/&gt;&lt;property id=&quot;20307&quot; value=&quot;343&quot;/&gt;&lt;/object&gt;&lt;object type=&quot;3&quot; unique_id=&quot;18636&quot;&gt;&lt;property id=&quot;20148&quot; value=&quot;5&quot;/&gt;&lt;property id=&quot;20300&quot; value=&quot;Slide 24 - &amp;quot;Gonorrhea Rates by Gender Minnesota, 2007-2017&amp;quot;&quot;/&gt;&lt;property id=&quot;20307&quot; value=&quot;280&quot;/&gt;&lt;/object&gt;&lt;object type=&quot;3&quot; unique_id=&quot;18637&quot;&gt;&lt;property id=&quot;20148&quot; value=&quot;5&quot;/&gt;&lt;property id=&quot;20300&quot; value=&quot;Slide 25 - &amp;quot;Gonorrhea Rates by Age Minnesota, 2007-2017&amp;quot;&quot;/&gt;&lt;property id=&quot;20307&quot; value=&quot;281&quot;/&gt;&lt;/object&gt;&lt;object type=&quot;3&quot; unique_id=&quot;18640&quot;&gt;&lt;property id=&quot;20148&quot; value=&quot;5&quot;/&gt;&lt;property id=&quot;20300&quot; value=&quot;Slide 28 - &amp;quot;Gonorrhea Rates by Race/Ethnicity  Minnesota, 2007-2017 (2/2)&amp;quot;&quot;/&gt;&lt;property id=&quot;20307&quot; value=&quot;284&quot;/&gt;&lt;/object&gt;&lt;object type=&quot;3&quot; unique_id=&quot;18641&quot;&gt;&lt;property id=&quot;20148&quot; value=&quot;5&quot;/&gt;&lt;property id=&quot;20300&quot; value=&quot;Slide 29 - &amp;quot;Syphilis&amp;quot;&quot;/&gt;&lt;property id=&quot;20307&quot; value=&quot;339&quot;/&gt;&lt;/object&gt;&lt;object type=&quot;3&quot; unique_id=&quot;18644&quot;&gt;&lt;property id=&quot;20148&quot; value=&quot;5&quot;/&gt;&lt;property id=&quot;20300&quot; value=&quot;Slide 32 - &amp;quot;Primary &amp;amp; Secondary Syphilis Infections  in Minnesota by Residence at Diagnosis, 2017&amp;quot;&quot;/&gt;&lt;property id=&quot;20307&quot; value=&quot;288&quot;/&gt;&lt;/object&gt;&lt;object type=&quot;3&quot; unique_id=&quot;18645&quot;&gt;&lt;property id=&quot;20148&quot; value=&quot;5&quot;/&gt;&lt;property id=&quot;20300&quot; value=&quot;Slide 33 - &amp;quot;Primary &amp;amp; Secondary Syphilis Rates by Gender Minnesota, 2007-2017&amp;quot;&quot;/&gt;&lt;property id=&quot;20307&quot; value=&quot;289&quot;/&gt;&lt;/object&gt;&lt;object type=&quot;3&quot; unique_id=&quot;18646&quot;&gt;&lt;property id=&quot;20148&quot; value=&quot;5&quot;/&gt;&lt;property id=&quot;20300&quot; value=&quot;Slide 34 - &amp;quot;Primary &amp;amp; Secondary Syphilis Rates by Age Minnesota, 2007-2017&amp;quot;&quot;/&gt;&lt;property id=&quot;20307&quot; value=&quot;290&quot;/&gt;&lt;/object&gt;&lt;object type=&quot;3&quot; unique_id=&quot;18648&quot;&gt;&lt;property id=&quot;20148&quot; value=&quot;5&quot;/&gt;&lt;property id=&quot;20300&quot; value=&quot;Slide 36 - &amp;quot;Primary &amp;amp; Secondary Syphilis Cases by Race Minnesota, 2017&amp;quot;&quot;/&gt;&lt;property id=&quot;20307&quot; value=&quot;292&quot;/&gt;&lt;/object&gt;&lt;object type=&quot;3&quot; unique_id=&quot;18650&quot;&gt;&lt;property id=&quot;20148&quot; value=&quot;5&quot;/&gt;&lt;property id=&quot;20300&quot; value=&quot;Slide 38 - &amp;quot;Chlamydia and Gonorrhea among Adolescents &amp;amp; Young Adults&amp;quot;&quot;/&gt;&lt;property id=&quot;20307&quot; value=&quot;340&quot;/&gt;&lt;/object&gt;&lt;object type=&quot;3&quot; unique_id=&quot;18653&quot;&gt;&lt;property id=&quot;20148&quot; value=&quot;5&quot;/&gt;&lt;property id=&quot;20300&quot; value=&quot;Slide 41 - &amp;quot;Characteristics of Adolescents &amp;amp; Young Adults†  Diagnosed With Chlamydia or Gonorrhea in 2017&amp;quot;&quot;/&gt;&lt;property id=&quot;20307&quot; value=&quot;298&quot;/&gt;&lt;/object&gt;&lt;object type=&quot;3&quot; unique_id=&quot;18654&quot;&gt;&lt;property id=&quot;20148&quot; value=&quot;5&quot;/&gt;&lt;property id=&quot;20300&quot; value=&quot;Slide 42 - &amp;quot;Characteristics of Adolescents &amp;amp; Young Adults† Diagnosed With Chlamydia or Gonorrhea in 2017&amp;quot;&quot;/&gt;&lt;property id=&quot;20307&quot; value=&quot;299&quot;/&gt;&lt;/object&gt;&lt;object type=&quot;3&quot; unique_id=&quot;18655&quot;&gt;&lt;property id=&quot;20148&quot; value=&quot;5&quot;/&gt;&lt;property id=&quot;20300&quot; value=&quot;Slide 43 - &amp;quot;Chlamydia Rates Among Adolescents &amp;amp; Young Adults†  by Gender in Minnesota, 2007-2017&amp;quot;&quot;/&gt;&lt;property id=&quot;20307&quot; value=&quot;300&quot;/&gt;&lt;/object&gt;&lt;object type=&quot;3&quot; unique_id=&quot;18656&quot;&gt;&lt;property id=&quot;20148&quot; value=&quot;5&quot;/&gt;&lt;property id=&quot;20300&quot; value=&quot;Slide 44 - &amp;quot;Chlamydia Cases Among Adolescents and Young Adults†  by Gender and Race, Minnesota, 2017&amp;quot;&quot;/&gt;&lt;property id=&quot;20307&quot; value=&quot;301&quot;/&gt;&lt;/object&gt;&lt;object type=&quot;3&quot; unique_id=&quot;18657&quot;&gt;&lt;property id=&quot;20148&quot; value=&quot;5&quot;/&gt;&lt;property id=&quot;20300&quot; value=&quot;Slide 45 - &amp;quot;Chlamydia Rate Among Adolescents and  Young Adults† by Race, Minnesota, 2017&amp;quot;&quot;/&gt;&lt;property id=&quot;20307&quot; value=&quot;302&quot;/&gt;&lt;/object&gt;&lt;object type=&quot;3&quot; unique_id=&quot;18658&quot;&gt;&lt;property id=&quot;20148&quot; value=&quot;5&quot;/&gt;&lt;property id=&quot;20300&quot; value=&quot;Slide 46 - &amp;quot;Gonorrhea Rates Among Adolescents &amp;amp; Young Adults†  by Gender in Minnesota, 2007-2017&amp;quot;&quot;/&gt;&lt;property id=&quot;20307&quot; value=&quot;345&quot;/&gt;&lt;/object&gt;&lt;object type=&quot;3&quot; unique_id=&quot;18659&quot;&gt;&lt;property id=&quot;20148&quot; value=&quot;5&quot;/&gt;&lt;property id=&quot;20300&quot; value=&quot;Slide 47 - &amp;quot;Gonorrhea Cases Among Adolescents and Young Adults†  by Gender and Race, 2017&amp;quot;&quot;/&gt;&lt;property id=&quot;20307&quot; value=&quot;304&quot;/&gt;&lt;/object&gt;&lt;object type=&quot;3&quot; unique_id=&quot;18660&quot;&gt;&lt;property id=&quot;20148&quot; value=&quot;5&quot;/&gt;&lt;property id=&quot;20300&quot; value=&quot;Slide 48 - &amp;quot;Gonorrhea Rate Among Adolescents and Young Adults† by Race, Minnesota, 2017&amp;quot;&quot;/&gt;&lt;property id=&quot;20307&quot; value=&quot;305&quot;/&gt;&lt;/object&gt;&lt;object type=&quot;3&quot; unique_id=&quot;18661&quot;&gt;&lt;property id=&quot;20148&quot; value=&quot;5&quot;/&gt;&lt;property id=&quot;20300&quot; value=&quot;Slide 49 - &amp;quot;Summary of Chlamydia and Gonorrhea Among Adolescents and Young Adults†, Minnesota, 2017&amp;quot;&quot;/&gt;&lt;property id=&quot;20307&quot; value=&quot;306&quot;/&gt;&lt;/object&gt;&lt;object type=&quot;3&quot; unique_id=&quot;18662&quot;&gt;&lt;property id=&quot;20148&quot; value=&quot;5&quot;/&gt;&lt;property id=&quot;20300&quot; value=&quot;Slide 50 - &amp;quot;Topic of Interest: Early Syphilis Among  Men Who Have Sex With Men in Minnesota&amp;quot;&quot;/&gt;&lt;property id=&quot;20307&quot; value=&quot;341&quot;/&gt;&lt;/object&gt;&lt;object type=&quot;3&quot; unique_id=&quot;18663&quot;&gt;&lt;property id=&quot;20148&quot; value=&quot;5&quot;/&gt;&lt;property id=&quot;20300&quot; value=&quot;Slide 51 - &amp;quot;Number of Early Syphilis† Cases by Gender Minnesota, 2007-2017&amp;quot;&quot;/&gt;&lt;property id=&quot;20307&quot; value=&quot;308&quot;/&gt;&lt;/object&gt;&lt;object type=&quot;3&quot; unique_id=&quot;18664&quot;&gt;&lt;property id=&quot;20148&quot; value=&quot;5&quot;/&gt;&lt;property id=&quot;20300&quot; value=&quot;Slide 52 - &amp;quot;Early Syphilis† Cases by Stage at Diagnosis  Minnesota, 2007-2017&amp;quot;&quot;/&gt;&lt;property id=&quot;20307&quot; value=&quot;309&quot;/&gt;&lt;/object&gt;&lt;object type=&quot;3&quot; unique_id=&quot;18665&quot;&gt;&lt;property id=&quot;20148&quot; value=&quot;5&quot;/&gt;&lt;property id=&quot;20300&quot; value=&quot;Slide 53 - &amp;quot;Early Syphilis† by Gender and Sexual Behavior Minnesota 2007-2017&amp;quot;&quot;/&gt;&lt;property id=&quot;20307&quot; value=&quot;310&quot;/&gt;&lt;/object&gt;&lt;object type=&quot;3&quot; unique_id=&quot;18668&quot;&gt;&lt;property id=&quot;20148&quot; value=&quot;5&quot;/&gt;&lt;property id=&quot;20300&quot; value=&quot;Slide 56 - &amp;quot;Characteristics of Early Syphilis† Cases  Among MSM, Minnesota, 2016&amp;quot;&quot;/&gt;&lt;property id=&quot;20307&quot; value=&quot;332&quot;/&gt;&lt;/object&gt;&lt;object type=&quot;3&quot; unique_id=&quot;18669&quot;&gt;&lt;property id=&quot;20148&quot; value=&quot;5&quot;/&gt;&lt;property id=&quot;20300&quot; value=&quot;Slide 57 - &amp;quot;Topic of Interest: Syphilis Among  Females and Congenital Syphilis in Minnesota&amp;quot;&quot;/&gt;&lt;property id=&quot;20307&quot; value=&quot;342&quot;/&gt;&lt;/object&gt;&lt;object type=&quot;3&quot; unique_id=&quot;18673&quot;&gt;&lt;property id=&quot;20148&quot; value=&quot;5&quot;/&gt;&lt;property id=&quot;20300&quot; value=&quot;Slide 61 - &amp;quot;What’s Being Done in Minnesota?&amp;quot;&quot;/&gt;&lt;property id=&quot;20307&quot; value=&quot;317&quot;/&gt;&lt;/object&gt;&lt;object type=&quot;3&quot; unique_id=&quot;18674&quot;&gt;&lt;property id=&quot;20148&quot; value=&quot;5&quot;/&gt;&lt;property id=&quot;20300&quot; value=&quot;Slide 62 - &amp;quot;Summary of STD Trends in Minnesota&amp;quot;&quot;/&gt;&lt;property id=&quot;20307&quot; value=&quot;319&quot;/&gt;&lt;/object&gt;&lt;object type=&quot;3&quot; unique_id=&quot;18675&quot;&gt;&lt;property id=&quot;20148&quot; value=&quot;5&quot;/&gt;&lt;property id=&quot;20300&quot; value=&quot;Slide 63 - &amp;quot;Future Updates to STD Reporting and Current Follow-Up&amp;quot;&quot;/&gt;&lt;property id=&quot;20307&quot; value=&quot;320&quot;/&gt;&lt;/object&gt;&lt;object type=&quot;3&quot; unique_id=&quot;20734&quot;&gt;&lt;property id=&quot;20148&quot; value=&quot;5&quot;/&gt;&lt;property id=&quot;20300&quot; value=&quot;Slide 1 - &amp;quot;Sexually Transmitted Disease (STD) Surveillance Report, 2017&amp;quot;&quot;/&gt;&lt;property id=&quot;20307&quot; value=&quot;346&quot;/&gt;&lt;/object&gt;&lt;object type=&quot;3&quot; unique_id=&quot;20735&quot;&gt;&lt;property id=&quot;20148&quot; value=&quot;5&quot;/&gt;&lt;property id=&quot;20300&quot; value=&quot;Slide 11 - &amp;quot;STDs in Minnesota Rate per 100,000 by Year of Diagnosis, 2007-2017&amp;quot;&quot;/&gt;&lt;property id=&quot;20307&quot; value=&quot;347&quot;/&gt;&lt;/object&gt;&lt;object type=&quot;3&quot; unique_id=&quot;20736&quot;&gt;&lt;property id=&quot;20148&quot; value=&quot;5&quot;/&gt;&lt;property id=&quot;20300&quot; value=&quot;Slide 14 - &amp;quot;2017 Minnesota Chlamydia Rates by County&amp;quot;&quot;/&gt;&lt;property id=&quot;20307&quot; value=&quot;348&quot;/&gt;&lt;/object&gt;&lt;object type=&quot;3&quot; unique_id=&quot;20737&quot;&gt;&lt;property id=&quot;20148&quot; value=&quot;5&quot;/&gt;&lt;property id=&quot;20300&quot; value=&quot;Slide 18 - &amp;quot;Age-Specific Chlamydia Rates by Gender   Minnesota, 2017&amp;quot;&quot;/&gt;&lt;property id=&quot;20307&quot; value=&quot;349&quot;/&gt;&lt;/object&gt;&lt;object type=&quot;3&quot; unique_id=&quot;20738&quot;&gt;&lt;property id=&quot;20148&quot; value=&quot;5&quot;/&gt;&lt;property id=&quot;20300&quot; value=&quot;Slide 19 - &amp;quot;Chlamydia Rates by Race/Ethnicity  Minnesota, 2007-2017 (1/2)&amp;quot;&quot;/&gt;&lt;property id=&quot;20307&quot; value=&quot;350&quot;/&gt;&lt;/object&gt;&lt;object type=&quot;3&quot; unique_id=&quot;20739&quot;&gt;&lt;property id=&quot;20148&quot; value=&quot;5&quot;/&gt;&lt;property id=&quot;20300&quot; value=&quot;Slide 22 - &amp;quot;2017 Minnesota Gonorrhea Rates by County&amp;quot;&quot;/&gt;&lt;property id=&quot;20307&quot; value=&quot;351&quot;/&gt;&lt;/object&gt;&lt;object type=&quot;3&quot; unique_id=&quot;20740&quot;&gt;&lt;property id=&quot;20148&quot; value=&quot;5&quot;/&gt;&lt;property id=&quot;20300&quot; value=&quot;Slide 26 - &amp;quot;Age-Specific Gonorrhea Rates by Gender Minnesota, 2017 &amp;quot;&quot;/&gt;&lt;property id=&quot;20307&quot; value=&quot;352&quot;/&gt;&lt;/object&gt;&lt;object type=&quot;3&quot; unique_id=&quot;20741&quot;&gt;&lt;property id=&quot;20148&quot; value=&quot;5&quot;/&gt;&lt;property id=&quot;20300&quot; value=&quot;Slide 27 - &amp;quot;Gonorrhea Rates by Race/Ethnicity  Minnesota, 2007-2017 (1/2)&amp;quot;&quot;/&gt;&lt;property id=&quot;20307&quot; value=&quot;353&quot;/&gt;&lt;/object&gt;&lt;object type=&quot;3&quot; unique_id=&quot;20742&quot;&gt;&lt;property id=&quot;20148&quot; value=&quot;5&quot;/&gt;&lt;property id=&quot;20300&quot; value=&quot;Slide 30 - &amp;quot;Syphilis Rates by Stage of Diagnosis Minnesota, 2007-2017&amp;quot;&quot;/&gt;&lt;property id=&quot;20307&quot; value=&quot;354&quot;/&gt;&lt;/object&gt;&lt;object type=&quot;3&quot; unique_id=&quot;20743&quot;&gt;&lt;property id=&quot;20148&quot; value=&quot;5&quot;/&gt;&lt;property id=&quot;20300&quot; value=&quot;Slide 31 - &amp;quot;2017 Minnesota Primary &amp;amp; Secondary Syphilis Rates by County&amp;quot;&quot;/&gt;&lt;property id=&quot;20307&quot; value=&quot;355&quot;/&gt;&lt;/object&gt;&lt;object type=&quot;3&quot; unique_id=&quot;20744&quot;&gt;&lt;property id=&quot;20148&quot; value=&quot;5&quot;/&gt;&lt;property id=&quot;20300&quot; value=&quot;Slide 35 - &amp;quot;Age-Specific Primary &amp;amp; Secondary Syphilis Rates by Gender Minnesota, 2017&amp;quot;&quot;/&gt;&lt;property id=&quot;20307&quot; value=&quot;356&quot;/&gt;&lt;/object&gt;&lt;object type=&quot;3&quot; unique_id=&quot;20745&quot;&gt;&lt;property id=&quot;20148&quot; value=&quot;5&quot;/&gt;&lt;property id=&quot;20300&quot; value=&quot;Slide 37 - &amp;quot;Primary &amp;amp; Secondary Syphilis Rates by Race/Ethnicity Minnesota, 2007-2017&amp;quot;&quot;/&gt;&lt;property id=&quot;20307&quot; value=&quot;357&quot;/&gt;&lt;/object&gt;&lt;object type=&quot;3&quot; unique_id=&quot;20746&quot;&gt;&lt;property id=&quot;20148&quot; value=&quot;5&quot;/&gt;&lt;property id=&quot;20300&quot; value=&quot;Slide 39 - &amp;quot;Chlamydia Disproportionately Impacts Youth&amp;quot;&quot;/&gt;&lt;property id=&quot;20307&quot; value=&quot;358&quot;/&gt;&lt;/object&gt;&lt;object type=&quot;3&quot; unique_id=&quot;20747&quot;&gt;&lt;property id=&quot;20148&quot; value=&quot;5&quot;/&gt;&lt;property id=&quot;20300&quot; value=&quot;Slide 40 - &amp;quot;Gonorrhea Disproportionately Impacts Youth&amp;quot;&quot;/&gt;&lt;property id=&quot;20307&quot; value=&quot;359&quot;/&gt;&lt;/object&gt;&lt;object type=&quot;3&quot; unique_id=&quot;20748&quot;&gt;&lt;property id=&quot;20148&quot; value=&quot;5&quot;/&gt;&lt;property id=&quot;20300&quot; value=&quot;Slide 54 - &amp;quot;Early Syphilis† Cases Among MSM by Age  Minnesota, 2017 (n=426)&amp;quot;&quot;/&gt;&lt;property id=&quot;20307&quot; value=&quot;360&quot;/&gt;&lt;/object&gt;&lt;object type=&quot;3&quot; unique_id=&quot;20749&quot;&gt;&lt;property id=&quot;20148&quot; value=&quot;5&quot;/&gt;&lt;property id=&quot;20300&quot; value=&quot;Slide 55 - &amp;quot;Early Syphilis† (ES) Cases Co-infected with HIV 2007-2017&amp;quot;&quot;/&gt;&lt;property id=&quot;20307&quot; value=&quot;361&quot;/&gt;&lt;/object&gt;&lt;object type=&quot;3&quot; unique_id=&quot;20750&quot;&gt;&lt;property id=&quot;20148&quot; value=&quot;5&quot;/&gt;&lt;property id=&quot;20300&quot; value=&quot;Slide 58 - &amp;quot;Female Early Syphilis Cases&amp;quot;&quot;/&gt;&lt;property id=&quot;20307&quot; value=&quot;362&quot;/&gt;&lt;/object&gt;&lt;object type=&quot;3&quot; unique_id=&quot;20751&quot;&gt;&lt;property id=&quot;20148&quot; value=&quot;5&quot;/&gt;&lt;property id=&quot;20300&quot; value=&quot;Slide 59 - &amp;quot;Early Syphilis Infections in Women in Minnesota by Residence at Diagnosis, 2017&amp;quot;&quot;/&gt;&lt;property id=&quot;20307&quot; value=&quot;363&quot;/&gt;&lt;/object&gt;&lt;object type=&quot;3&quot; unique_id=&quot;20752&quot;&gt;&lt;property id=&quot;20148&quot; value=&quot;5&quot;/&gt;&lt;property id=&quot;20300&quot; value=&quot;Slide 60 - &amp;quot;Early Syphilis Cases in Females by Race Minnesota, 2017&amp;quot;&quot;/&gt;&lt;property id=&quot;20307&quot; value=&quot;364&quot;/&gt;&lt;/object&gt;&lt;/object&gt;&lt;object type=&quot;8&quot; unique_id=&quot;18740&quot;&gt;&lt;/object&gt;&lt;/object&gt;&lt;/database&gt;"/>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3.xml><?xml version="1.0" encoding="utf-8"?>
<a:theme xmlns:a="http://schemas.openxmlformats.org/drawingml/2006/main" name="2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MDH_white_template</Template>
  <TotalTime>3810</TotalTime>
  <Words>4847</Words>
  <Application>Microsoft Office PowerPoint</Application>
  <PresentationFormat>Widescreen</PresentationFormat>
  <Paragraphs>616</Paragraphs>
  <Slides>63</Slides>
  <Notes>58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63</vt:i4>
      </vt:variant>
    </vt:vector>
  </HeadingPairs>
  <TitlesOfParts>
    <vt:vector size="73" baseType="lpstr">
      <vt:lpstr>Arial</vt:lpstr>
      <vt:lpstr>Arial Narrow</vt:lpstr>
      <vt:lpstr>Calibri</vt:lpstr>
      <vt:lpstr>Courier New</vt:lpstr>
      <vt:lpstr>NeueHaasGroteskText Std</vt:lpstr>
      <vt:lpstr>Times New Roman</vt:lpstr>
      <vt:lpstr>Wingdings</vt:lpstr>
      <vt:lpstr>MN.IT</vt:lpstr>
      <vt:lpstr>1_MN.IT</vt:lpstr>
      <vt:lpstr>2_MN.IT</vt:lpstr>
      <vt:lpstr>Sexually Transmitted Disease (STD) Surveillance Report, 2017</vt:lpstr>
      <vt:lpstr>Introduction 1/2</vt:lpstr>
      <vt:lpstr>Introduction 2/2</vt:lpstr>
      <vt:lpstr>Interpreting STD Surveillance Data 1/2</vt:lpstr>
      <vt:lpstr>Interpreting STD Surveillance Data 2/2</vt:lpstr>
      <vt:lpstr>National Context</vt:lpstr>
      <vt:lpstr>Chlamydia — Rates of Reported Cases by State United States and Outlying Areas, 2016</vt:lpstr>
      <vt:lpstr>Gonorrhea — Rates of Reported Cases by State United States and Outlying Areas, 2016</vt:lpstr>
      <vt:lpstr>Primary &amp; Secondary Syphilis — Rates of Reported Cases by State United States and Outlying Areas, 2016</vt:lpstr>
      <vt:lpstr>Overview of STDs in Minnesota</vt:lpstr>
      <vt:lpstr>STDs in Minnesota Rate per 100,000 by Year of Diagnosis, 2007-2017</vt:lpstr>
      <vt:lpstr>STDs in Minnesota Number of Cases Reported in 2017</vt:lpstr>
      <vt:lpstr>Chlamydia</vt:lpstr>
      <vt:lpstr>2017 Minnesota Chlamydia Rates by County</vt:lpstr>
      <vt:lpstr>Chlamydia Infections by Residence at Diagnosis  Minnesota, 2017</vt:lpstr>
      <vt:lpstr>Chlamydia Rates by Gender Minnesota, 2007-2017</vt:lpstr>
      <vt:lpstr>Chlamydia Rates by Age, Minnesota, 2007-2017</vt:lpstr>
      <vt:lpstr>Age-Specific Chlamydia Rates by Gender   Minnesota, 2017</vt:lpstr>
      <vt:lpstr>Chlamydia Rates by Race/Ethnicity  Minnesota, 2007-2017 (1/2)</vt:lpstr>
      <vt:lpstr>Chlamydia Rates by Race/Ethnicity  Minnesota, 2007-2017 (2/2)</vt:lpstr>
      <vt:lpstr>Gonorrhea</vt:lpstr>
      <vt:lpstr>2017 Minnesota Gonorrhea Rates by County</vt:lpstr>
      <vt:lpstr>Gonorrhea Infections in Minnesota by Residence at Diagnosis, 2017</vt:lpstr>
      <vt:lpstr>Gonorrhea Rates by Gender Minnesota, 2007-2017</vt:lpstr>
      <vt:lpstr>Gonorrhea Rates by Age Minnesota, 2007-2017</vt:lpstr>
      <vt:lpstr>Age-Specific Gonorrhea Rates by Gender Minnesota, 2017 </vt:lpstr>
      <vt:lpstr>Gonorrhea Rates by Race/Ethnicity  Minnesota, 2007-2017 (1/2)</vt:lpstr>
      <vt:lpstr>Gonorrhea Rates by Race/Ethnicity  Minnesota, 2007-2017 (2/2)</vt:lpstr>
      <vt:lpstr>Syphilis</vt:lpstr>
      <vt:lpstr>Syphilis Rates by Stage of Diagnosis Minnesota, 2007-2017</vt:lpstr>
      <vt:lpstr>2017 Minnesota Primary &amp; Secondary Syphilis Rates by County</vt:lpstr>
      <vt:lpstr>Primary &amp; Secondary Syphilis Infections  in Minnesota by Residence at Diagnosis, 2017</vt:lpstr>
      <vt:lpstr>Primary &amp; Secondary Syphilis Rates by Gender Minnesota, 2007-2017</vt:lpstr>
      <vt:lpstr>Primary &amp; Secondary Syphilis Rates by Age Minnesota, 2007-2017</vt:lpstr>
      <vt:lpstr>Age-Specific Primary &amp; Secondary Syphilis Rates by Gender Minnesota, 2017</vt:lpstr>
      <vt:lpstr>Primary &amp; Secondary Syphilis Cases by Race Minnesota, 2017</vt:lpstr>
      <vt:lpstr>Primary &amp; Secondary Syphilis Rates by Race/Ethnicity Minnesota, 2007-2017</vt:lpstr>
      <vt:lpstr>Chlamydia and Gonorrhea among Adolescents &amp; Young Adults</vt:lpstr>
      <vt:lpstr>Chlamydia Disproportionately Impacts Youth</vt:lpstr>
      <vt:lpstr>Gonorrhea Disproportionately Impacts Youth</vt:lpstr>
      <vt:lpstr>Characteristics of Adolescents &amp; Young Adults†  Diagnosed With Chlamydia or Gonorrhea in 2017</vt:lpstr>
      <vt:lpstr>Characteristics of Adolescents &amp; Young Adults† Diagnosed With Chlamydia or Gonorrhea in 2017</vt:lpstr>
      <vt:lpstr>Chlamydia Rates Among Adolescents &amp; Young Adults†  by Gender in Minnesota, 2007-2017</vt:lpstr>
      <vt:lpstr>Chlamydia Cases Among Adolescents and Young Adults†  by Gender and Race, Minnesota, 2017</vt:lpstr>
      <vt:lpstr>Chlamydia Rate Among Adolescents and  Young Adults† by Race, Minnesota, 2017</vt:lpstr>
      <vt:lpstr>Gonorrhea Rates Among Adolescents &amp; Young Adults†  by Gender in Minnesota, 2007-2017</vt:lpstr>
      <vt:lpstr>Gonorrhea Cases Among Adolescents and Young Adults†  by Gender and Race, 2017</vt:lpstr>
      <vt:lpstr>Gonorrhea Rate Among Adolescents and Young Adults† by Race, Minnesota, 2017</vt:lpstr>
      <vt:lpstr>Summary of Chlamydia and Gonorrhea Among Adolescents and Young Adults†, Minnesota, 2017</vt:lpstr>
      <vt:lpstr>Topic of Interest: Early Syphilis Among  Men Who Have Sex With Men in Minnesota</vt:lpstr>
      <vt:lpstr>Number of Early Syphilis† Cases by Gender Minnesota, 2007-2017</vt:lpstr>
      <vt:lpstr>Early Syphilis† Cases by Stage at Diagnosis  Minnesota, 2007-2017</vt:lpstr>
      <vt:lpstr>Early Syphilis† by Gender and Sexual Behavior Minnesota 2007-2017</vt:lpstr>
      <vt:lpstr>Early Syphilis† Cases Among MSM by Age  Minnesota, 2017 (n=426)</vt:lpstr>
      <vt:lpstr>Early Syphilis† (ES) Cases Co-infected with HIV 2007-2017</vt:lpstr>
      <vt:lpstr>Characteristics of Early Syphilis† Cases  Among MSM, Minnesota, 2016</vt:lpstr>
      <vt:lpstr>Topic of Interest: Syphilis Among  Females and Congenital Syphilis in Minnesota</vt:lpstr>
      <vt:lpstr>Female Early Syphilis Cases</vt:lpstr>
      <vt:lpstr>Early Syphilis Infections in Women in Minnesota by Residence at Diagnosis, 2017</vt:lpstr>
      <vt:lpstr>Early Syphilis Cases in Females by Race Minnesota, 2017</vt:lpstr>
      <vt:lpstr>What’s Being Done in Minnesota?</vt:lpstr>
      <vt:lpstr>Summary of STD Trends in Minnesota</vt:lpstr>
      <vt:lpstr>Future Updates to STD Reporting and Current Follow-Up</vt:lpstr>
    </vt:vector>
  </TitlesOfParts>
  <Company>MN.IT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Disease (STD) Surveillance Report, 2016</dc:title>
  <dc:subject>PowerPoint Presentation</dc:subject>
  <dc:creator>Minnesota Department of Health</dc:creator>
  <cp:lastModifiedBy>Wilberg, Mariah (MDH)</cp:lastModifiedBy>
  <cp:revision>262</cp:revision>
  <dcterms:created xsi:type="dcterms:W3CDTF">2016-04-07T18:58:10Z</dcterms:created>
  <dcterms:modified xsi:type="dcterms:W3CDTF">2018-04-20T19:15:06Z</dcterms:modified>
</cp:coreProperties>
</file>