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 id="2147483830" r:id="rId6"/>
  </p:sldMasterIdLst>
  <p:notesMasterIdLst>
    <p:notesMasterId r:id="rId46"/>
  </p:notesMasterIdLst>
  <p:handoutMasterIdLst>
    <p:handoutMasterId r:id="rId47"/>
  </p:handoutMasterIdLst>
  <p:sldIdLst>
    <p:sldId id="259" r:id="rId7"/>
    <p:sldId id="260" r:id="rId8"/>
    <p:sldId id="261" r:id="rId9"/>
    <p:sldId id="262" r:id="rId10"/>
    <p:sldId id="263" r:id="rId11"/>
    <p:sldId id="257" r:id="rId12"/>
    <p:sldId id="603" r:id="rId13"/>
    <p:sldId id="604" r:id="rId14"/>
    <p:sldId id="509" r:id="rId15"/>
    <p:sldId id="601" r:id="rId16"/>
    <p:sldId id="511" r:id="rId17"/>
    <p:sldId id="512" r:id="rId18"/>
    <p:sldId id="513" r:id="rId19"/>
    <p:sldId id="514" r:id="rId20"/>
    <p:sldId id="515" r:id="rId21"/>
    <p:sldId id="516" r:id="rId22"/>
    <p:sldId id="517" r:id="rId23"/>
    <p:sldId id="602" r:id="rId24"/>
    <p:sldId id="599" r:id="rId25"/>
    <p:sldId id="518" r:id="rId26"/>
    <p:sldId id="519" r:id="rId27"/>
    <p:sldId id="520" r:id="rId28"/>
    <p:sldId id="521" r:id="rId29"/>
    <p:sldId id="600" r:id="rId30"/>
    <p:sldId id="524" r:id="rId31"/>
    <p:sldId id="525" r:id="rId32"/>
    <p:sldId id="526" r:id="rId33"/>
    <p:sldId id="535" r:id="rId34"/>
    <p:sldId id="598" r:id="rId35"/>
    <p:sldId id="540" r:id="rId36"/>
    <p:sldId id="538" r:id="rId37"/>
    <p:sldId id="537" r:id="rId38"/>
    <p:sldId id="527" r:id="rId39"/>
    <p:sldId id="597" r:id="rId40"/>
    <p:sldId id="529" r:id="rId41"/>
    <p:sldId id="530" r:id="rId42"/>
    <p:sldId id="531" r:id="rId43"/>
    <p:sldId id="532" r:id="rId44"/>
    <p:sldId id="533"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93176-86D3-6CA0-4E25-51C647C0A3BA}" name="LaPointe, Allison (MDH)" initials="LA(" userId="S::Allison.LaPointe@state.mn.us::34c39967-6228-4d18-9526-9d4faafdd0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E6E6E6"/>
    <a:srgbClr val="78BE21"/>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5" autoAdjust="0"/>
    <p:restoredTop sz="75328" autoAdjust="0"/>
  </p:normalViewPr>
  <p:slideViewPr>
    <p:cSldViewPr snapToGrid="0">
      <p:cViewPr varScale="1">
        <p:scale>
          <a:sx n="61" d="100"/>
          <a:sy n="61" d="100"/>
        </p:scale>
        <p:origin x="1459"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6"/>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4/24/2024</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414181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72788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do we use these definitions:  We follow CDC’s </a:t>
            </a:r>
            <a:r>
              <a:rPr lang="en-US" i="1" dirty="0"/>
              <a:t>transmission category </a:t>
            </a:r>
            <a:r>
              <a:rPr lang="en-US" dirty="0"/>
              <a:t>hierarchy</a:t>
            </a:r>
          </a:p>
          <a:p>
            <a:r>
              <a:rPr lang="en-US" dirty="0"/>
              <a:t>We use person-first language (</a:t>
            </a:r>
            <a:r>
              <a:rPr lang="en-US" dirty="0" err="1"/>
              <a:t>ie</a:t>
            </a:r>
            <a:r>
              <a:rPr lang="en-US" dirty="0"/>
              <a:t>. gender identity) to better represent HIV data in our state, specifically where transmission categories fall short in representing the HIV burden in each community</a:t>
            </a:r>
          </a:p>
          <a:p>
            <a:endParaRPr lang="en-US" dirty="0"/>
          </a:p>
          <a:p>
            <a:r>
              <a:rPr lang="en-US" dirty="0"/>
              <a:t>How can you help us gather more complete, accurate, and inclusive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Continue/start to collect and include gender identity on case report forms and lab documents.  Without this we don’t have much data to understand the true, granular HIV burden on every community</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233716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Seventy-five percent (75%) of prevalent HIV/AIDS cases were</a:t>
            </a:r>
            <a:r>
              <a:rPr lang="en-US" baseline="0" dirty="0">
                <a:latin typeface="Times New Roman" pitchFamily="18" charset="0"/>
              </a:rPr>
              <a:t> assigned the sex of male at birth</a:t>
            </a:r>
            <a:r>
              <a:rPr lang="en-US" dirty="0">
                <a:latin typeface="Times New Roman" pitchFamily="18" charset="0"/>
              </a:rPr>
              <a:t>, while twenty-five</a:t>
            </a:r>
            <a:r>
              <a:rPr lang="en-US" baseline="0" dirty="0">
                <a:latin typeface="Times New Roman" pitchFamily="18" charset="0"/>
              </a:rPr>
              <a:t> percent (</a:t>
            </a:r>
            <a:r>
              <a:rPr lang="en-US" dirty="0">
                <a:latin typeface="Times New Roman" pitchFamily="18" charset="0"/>
              </a:rPr>
              <a:t>25%) were</a:t>
            </a:r>
            <a:r>
              <a:rPr lang="en-US" baseline="0" dirty="0">
                <a:latin typeface="Times New Roman" pitchFamily="18" charset="0"/>
              </a:rPr>
              <a:t> assigned the sex of female at birth</a:t>
            </a:r>
            <a:r>
              <a:rPr lang="en-US" dirty="0">
                <a:latin typeface="Times New Roman"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male at birth: 7,458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itchFamily="18" charset="0"/>
              </a:rPr>
              <a:t>Assigned female at birth: 2,538</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49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Seventy-five percent (75%) of prevalent HIV/AIDS cases are were</a:t>
            </a:r>
            <a:r>
              <a:rPr lang="en-US" baseline="0" dirty="0">
                <a:latin typeface="Times New Roman" pitchFamily="18" charset="0"/>
              </a:rPr>
              <a:t> assigned the sex of male at birth</a:t>
            </a:r>
            <a:r>
              <a:rPr lang="en-US" dirty="0">
                <a:latin typeface="Times New Roman" pitchFamily="18" charset="0"/>
              </a:rPr>
              <a:t>. Broken down by race/ethnicity, 48% of male cases are white, 20% Black</a:t>
            </a:r>
            <a:r>
              <a:rPr lang="en-US" baseline="0" dirty="0">
                <a:latin typeface="Times New Roman" pitchFamily="18" charset="0"/>
              </a:rPr>
              <a:t> not African-born</a:t>
            </a:r>
            <a:r>
              <a:rPr lang="en-US" dirty="0">
                <a:latin typeface="Times New Roman" pitchFamily="18" charset="0"/>
              </a:rPr>
              <a:t>, 15% are Hispanic, 9% are African-born, 1% are American Indian, 2% are Asian/Pacific Islander, and 5% are persons of multiple or unknown race.  In total, 52% of males living with HIV/AIDS are among men of color; whereas only 17% of the general male population are people of color.  Among cases</a:t>
            </a:r>
            <a:r>
              <a:rPr lang="en-US" baseline="0" dirty="0">
                <a:latin typeface="Times New Roman" pitchFamily="18" charset="0"/>
              </a:rPr>
              <a:t> who were assigned the sex of female at birth</a:t>
            </a:r>
            <a:r>
              <a:rPr lang="en-US" dirty="0">
                <a:latin typeface="Times New Roman" pitchFamily="18" charset="0"/>
              </a:rPr>
              <a:t>, the distribution is even more skewed toward women of color: 40% are African-born, 23% are Black</a:t>
            </a:r>
            <a:r>
              <a:rPr lang="en-US" baseline="0" dirty="0">
                <a:latin typeface="Times New Roman" pitchFamily="18" charset="0"/>
              </a:rPr>
              <a:t> not African-born</a:t>
            </a:r>
            <a:r>
              <a:rPr lang="en-US" dirty="0">
                <a:latin typeface="Times New Roman" pitchFamily="18" charset="0"/>
              </a:rPr>
              <a:t>, 21% are white, 7% are Hispanic, 2% are American Indian, 3% are Asian/Pacific Islander, and 5% are persons of multiple or unknown race.  Thus, 79% of prevalent female HIV/AIDS cases are among women or color whereas only 17% of the general female population in Minnesota is comprised of women 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persons of color.  Race is a social construct, and while there are health disparities between racial and ethnic groups, these are driven by underlying factors relating to historical traumas and current systematic impacts of those traumas.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31405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Ninety-nine (98%) of prevalent HIV/AIDS cases are</a:t>
            </a:r>
            <a:r>
              <a:rPr lang="en-US" baseline="0" dirty="0">
                <a:latin typeface="Times New Roman" pitchFamily="18" charset="0"/>
              </a:rPr>
              <a:t> cisgender</a:t>
            </a:r>
            <a:r>
              <a:rPr lang="en-US" dirty="0">
                <a:latin typeface="Times New Roman" pitchFamily="18" charset="0"/>
              </a:rPr>
              <a:t>. Broken down by race/ethnicity, 43% of</a:t>
            </a:r>
            <a:r>
              <a:rPr lang="en-US" baseline="0" dirty="0">
                <a:latin typeface="Times New Roman" pitchFamily="18" charset="0"/>
              </a:rPr>
              <a:t> cisgender cases</a:t>
            </a:r>
            <a:r>
              <a:rPr lang="en-US" dirty="0">
                <a:latin typeface="Times New Roman" pitchFamily="18" charset="0"/>
              </a:rPr>
              <a:t> are white, 21% Black</a:t>
            </a:r>
            <a:r>
              <a:rPr lang="en-US" baseline="0" dirty="0">
                <a:latin typeface="Times New Roman" pitchFamily="18" charset="0"/>
              </a:rPr>
              <a:t> non African-born</a:t>
            </a:r>
            <a:r>
              <a:rPr lang="en-US" dirty="0">
                <a:latin typeface="Times New Roman" pitchFamily="18" charset="0"/>
              </a:rPr>
              <a:t>, 17% are African-born, 11% are Hispanic,1% are American Indian, 2% are Asian/Pacific Islander, and 5% are persons of multiple or unknown race.  In total, 57% of cisgender</a:t>
            </a:r>
            <a:r>
              <a:rPr lang="en-US" baseline="0" dirty="0">
                <a:latin typeface="Times New Roman" pitchFamily="18" charset="0"/>
              </a:rPr>
              <a:t> Minnesotans</a:t>
            </a:r>
            <a:r>
              <a:rPr lang="en-US" dirty="0">
                <a:latin typeface="Times New Roman" pitchFamily="18" charset="0"/>
              </a:rPr>
              <a:t> living with HIV/AIDS are among people of color; whereas only 17% of the general</a:t>
            </a:r>
            <a:r>
              <a:rPr lang="en-US" baseline="0" dirty="0">
                <a:latin typeface="Times New Roman" pitchFamily="18" charset="0"/>
              </a:rPr>
              <a:t> </a:t>
            </a:r>
            <a:r>
              <a:rPr lang="en-US" dirty="0">
                <a:latin typeface="Times New Roman" pitchFamily="18" charset="0"/>
              </a:rPr>
              <a:t>population are people of color.  Among transgender</a:t>
            </a:r>
            <a:r>
              <a:rPr lang="en-US" baseline="0" dirty="0">
                <a:latin typeface="Times New Roman" pitchFamily="18" charset="0"/>
              </a:rPr>
              <a:t> Minnesotans living with HIV</a:t>
            </a:r>
            <a:r>
              <a:rPr lang="en-US" dirty="0">
                <a:latin typeface="Times New Roman" pitchFamily="18" charset="0"/>
              </a:rPr>
              <a:t>, the distribution is even more skewed toward people of color: 36% are Black</a:t>
            </a:r>
            <a:r>
              <a:rPr lang="en-US" baseline="0" dirty="0">
                <a:latin typeface="Times New Roman" pitchFamily="18" charset="0"/>
              </a:rPr>
              <a:t> not African-born, </a:t>
            </a:r>
            <a:r>
              <a:rPr lang="en-US" dirty="0">
                <a:latin typeface="Times New Roman" pitchFamily="18" charset="0"/>
              </a:rPr>
              <a:t>26% are white, 24% are Hispanic, 3% are African-born, 1% are American Indian, 3% are Asian/Pacific Islander, and 7% are persons of multiple or unknown race.  Thus, 74% of prevalent transgender HIV/AIDS cases are among people of color whereas only 17% of the general population in Minnesota is comprised of</a:t>
            </a:r>
            <a:r>
              <a:rPr lang="en-US" baseline="0" dirty="0">
                <a:latin typeface="Times New Roman" pitchFamily="18" charset="0"/>
              </a:rPr>
              <a:t> people </a:t>
            </a:r>
            <a:r>
              <a:rPr lang="en-US" dirty="0">
                <a:latin typeface="Times New Roman" pitchFamily="18" charset="0"/>
              </a:rPr>
              <a:t>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persons of color.  Race is a social construct, and while there are health disparities between racial and ethnic groups, these are driven by underlying factors relating to historical traumas and current systematic impacts of those traumas.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96050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white</a:t>
            </a:r>
            <a:r>
              <a:rPr lang="en-US" baseline="0" dirty="0"/>
              <a:t> persons account for the greatest number of persons living with HIV/AIDS in Minnesota (</a:t>
            </a:r>
            <a:r>
              <a:rPr lang="en-US" dirty="0"/>
              <a:t>4,121</a:t>
            </a:r>
            <a:r>
              <a:rPr lang="en-US" baseline="0" dirty="0"/>
              <a:t> cases), they have one of the lowest rates of people living with HIV/AIDS (</a:t>
            </a:r>
            <a:r>
              <a:rPr lang="en-US" baseline="0" dirty="0">
                <a:highlight>
                  <a:srgbClr val="FFFF00"/>
                </a:highlight>
              </a:rPr>
              <a:t>92.9 per 100,000 persons</a:t>
            </a:r>
            <a:r>
              <a:rPr lang="en-US" baseline="0" dirty="0"/>
              <a:t>). Black, African-born persons account for 1,714 cases living with HIV/AIDS in Minnesota, however since this population makes up a small proportion of the overall population in Minnesota, the rate of people living with HIV/AIDS in this community is higher than other races and ethnicities. The rate of African-born persons living with HIV/AIDS is 1,183.2 per 100.000 persons; this is a rate nearly 13 times greater than white, non-Hispanic persons. Black, non African-born persons also have higher rates of people living with HIV/AIDS at 732.4 per 100,000 persons; this is about 8 times higher than the rate among white people. Hispanic persons have the next highest rate of people living with HIV/AIDS in Minnesota at 367.3 per 100,000; this is a rate of more than 4 times higher than white, non-Hispanic persons. American Indians have a rate of people living with HIV/AIDS of 200.3 per 100,000 persons; this is a rate more than two times higher than white non-Hispanic persons. Finally, Asian/Pacific Islanders have a rate of people living with HIV/AIDS of 77.8 per 100,000; this accounts for an HIV/AIDS rate similar to the rate among white non-Hispanic persons. The overall rate of HIV/AIDS in Minnesota is 174.8 per 100,000.</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94661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This slide shows the number of</a:t>
            </a:r>
            <a:r>
              <a:rPr lang="en-US" dirty="0"/>
              <a:t> people living with HIV/AIDS</a:t>
            </a:r>
            <a:r>
              <a:rPr lang="en-US" dirty="0">
                <a:latin typeface="Times New Roman" charset="0"/>
              </a:rPr>
              <a:t> by gender identity (male, female, or transgender).</a:t>
            </a:r>
          </a:p>
          <a:p>
            <a:endParaRPr lang="en-US" dirty="0">
              <a:latin typeface="Times New Roman" charset="0"/>
            </a:endParaRPr>
          </a:p>
          <a:p>
            <a:r>
              <a:rPr lang="en-US" dirty="0">
                <a:latin typeface="Times New Roman" charset="0"/>
              </a:rPr>
              <a:t>As of 2023, there are 144 transgender people living with HIV/AIDS in Minnesota, of which the majority are trans</a:t>
            </a:r>
            <a:r>
              <a:rPr lang="en-US" baseline="0" dirty="0">
                <a:latin typeface="Times New Roman" charset="0"/>
              </a:rPr>
              <a:t> women</a:t>
            </a:r>
            <a:r>
              <a:rPr lang="en-US" dirty="0">
                <a:latin typeface="Times New Roman" charset="0"/>
              </a:rPr>
              <a:t> (96%). This represents about 2% of people living with HIV/AIDS in the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a:p>
        </p:txBody>
      </p:sp>
    </p:spTree>
    <p:extLst>
      <p:ext uri="{BB962C8B-B14F-4D97-AF65-F5344CB8AC3E}">
        <p14:creationId xmlns:p14="http://schemas.microsoft.com/office/powerpoint/2010/main" val="134668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Over</a:t>
            </a:r>
            <a:r>
              <a:rPr lang="en-US" baseline="0" dirty="0">
                <a:latin typeface="Times New Roman" pitchFamily="18" charset="0"/>
              </a:rPr>
              <a:t> 73%</a:t>
            </a:r>
            <a:r>
              <a:rPr lang="en-US" dirty="0">
                <a:latin typeface="Times New Roman" pitchFamily="18" charset="0"/>
              </a:rPr>
              <a:t> of persons living with HIV/AIDS as</a:t>
            </a:r>
            <a:r>
              <a:rPr lang="en-US" baseline="0" dirty="0">
                <a:latin typeface="Times New Roman" pitchFamily="18" charset="0"/>
              </a:rPr>
              <a:t> of</a:t>
            </a:r>
            <a:r>
              <a:rPr lang="en-US" dirty="0">
                <a:latin typeface="Times New Roman" pitchFamily="18" charset="0"/>
              </a:rPr>
              <a:t> 2023 are currently 40 years of age or older. As with new cases, there are differences by sex assigned at birth in the age of living cases.</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73675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age breakouts by sex at birth for those living with HIV.  Because people live a lifetime with HIV on medication, we see more people living with HIV the older the age group.   But you can notice some minor differences between those assigned male at birth and those assigned female at birth.  For example, 27% of those assigned male at birth living with HIV are 60+.  Where only 21% of females living with HIV are 60+.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17177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353044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a:t>
            </a:r>
            <a:r>
              <a:rPr lang="en-US" dirty="0" err="1"/>
              <a:t>AtlasPlus</a:t>
            </a:r>
            <a:r>
              <a:rPr lang="en-US" dirty="0"/>
              <a:t> – Maps tool for full data: https://gis.cdc.gov/grasp/nchhstpatlas/maps.html</a:t>
            </a:r>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133455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In 2023, MSM (including MSM&amp;IDU) made up 50% of all people living with HIV in Minnesota.  41% of all people living with HIV are white, while 63% of MSM living with HIV are white.   20% of all people living with HIV in Minnesota are Black, African-American, while17% of MSM living with HIV are Black, African-American.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2930286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looking at the number of MSM &amp; TWSM living with HIV by age group in Minnesota.  Similar to what we  would expect, there are more MSM &amp; TWSM living with HIV over 50 years old than compared to those 24 and under.  But it’s important to note that this doesn’t necessarily depict new cases and what populations are disproportionately impacted by new infections.  </a:t>
            </a:r>
          </a:p>
          <a:p>
            <a:endParaRPr lang="en-US" dirty="0"/>
          </a:p>
          <a:p>
            <a:r>
              <a:rPr lang="en-US" dirty="0"/>
              <a:t>Data</a:t>
            </a:r>
          </a:p>
          <a:p>
            <a:pPr marL="171450" indent="-171450">
              <a:buFont typeface="Arial" panose="020B0604020202020204" pitchFamily="34" charset="0"/>
              <a:buChar char="•"/>
            </a:pPr>
            <a:r>
              <a:rPr lang="en-US" dirty="0"/>
              <a:t>13-19: 10</a:t>
            </a:r>
          </a:p>
          <a:p>
            <a:pPr marL="171450" indent="-171450">
              <a:buFont typeface="Arial" panose="020B0604020202020204" pitchFamily="34" charset="0"/>
              <a:buChar char="•"/>
            </a:pPr>
            <a:r>
              <a:rPr lang="en-US" dirty="0"/>
              <a:t>&lt;24: 135</a:t>
            </a:r>
          </a:p>
          <a:p>
            <a:pPr marL="171450" indent="-171450">
              <a:buFont typeface="Arial" panose="020B0604020202020204" pitchFamily="34" charset="0"/>
              <a:buChar char="•"/>
            </a:pPr>
            <a:r>
              <a:rPr lang="en-US" dirty="0"/>
              <a:t>25-29: 230</a:t>
            </a:r>
          </a:p>
          <a:p>
            <a:pPr marL="171450" indent="-171450">
              <a:buFont typeface="Arial" panose="020B0604020202020204" pitchFamily="34" charset="0"/>
              <a:buChar char="•"/>
            </a:pPr>
            <a:r>
              <a:rPr lang="en-US" dirty="0"/>
              <a:t>30-34: 481</a:t>
            </a:r>
          </a:p>
          <a:p>
            <a:pPr marL="171450" indent="-171450">
              <a:buFont typeface="Arial" panose="020B0604020202020204" pitchFamily="34" charset="0"/>
              <a:buChar char="•"/>
            </a:pPr>
            <a:r>
              <a:rPr lang="en-US" dirty="0"/>
              <a:t>35-39: 501</a:t>
            </a:r>
          </a:p>
          <a:p>
            <a:pPr marL="171450" indent="-171450">
              <a:buFont typeface="Arial" panose="020B0604020202020204" pitchFamily="34" charset="0"/>
              <a:buChar char="•"/>
            </a:pPr>
            <a:r>
              <a:rPr lang="en-US" dirty="0"/>
              <a:t>40-44: 445</a:t>
            </a:r>
          </a:p>
          <a:p>
            <a:pPr marL="171450" indent="-171450">
              <a:buFont typeface="Arial" panose="020B0604020202020204" pitchFamily="34" charset="0"/>
              <a:buChar char="•"/>
            </a:pPr>
            <a:r>
              <a:rPr lang="en-US" dirty="0"/>
              <a:t>45-49: 435</a:t>
            </a:r>
          </a:p>
          <a:p>
            <a:pPr marL="171450" indent="-171450">
              <a:buFont typeface="Arial" panose="020B0604020202020204" pitchFamily="34" charset="0"/>
              <a:buChar char="•"/>
            </a:pPr>
            <a:r>
              <a:rPr lang="en-US" dirty="0"/>
              <a:t>50-54: 513</a:t>
            </a:r>
          </a:p>
          <a:p>
            <a:pPr marL="171450" indent="-171450">
              <a:buFont typeface="Arial" panose="020B0604020202020204" pitchFamily="34" charset="0"/>
              <a:buChar char="•"/>
            </a:pPr>
            <a:r>
              <a:rPr lang="en-US" dirty="0"/>
              <a:t>55-59: 724</a:t>
            </a:r>
          </a:p>
          <a:p>
            <a:pPr marL="171450" indent="-171450">
              <a:buFont typeface="Arial" panose="020B0604020202020204" pitchFamily="34" charset="0"/>
              <a:buChar char="•"/>
            </a:pPr>
            <a:r>
              <a:rPr lang="en-US" dirty="0"/>
              <a:t>60+: 1526</a:t>
            </a:r>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298557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Overall, of the 9,996 people living with HIV/AIDS for whom complete residence information is available, 33% of all people living with HIV/AIDS in Minnesota live in the city of Minneapolis.  This is similar to the percent of MSM living with HIV – 32% also reside in Minneapolis.  Only 9% reside in St. Paul, compared to 11% of all people living with HIV.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323499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all people living with HIV in Minnesota, 43% are living with AIDS.  This is compared to only 40% of MSM living with AIDS in Minnesota.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4193472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HIV-positive population. </a:t>
            </a:r>
            <a:r>
              <a:rPr lang="en-US" dirty="0">
                <a:latin typeface="Times New Roman" pitchFamily="18" charset="0"/>
              </a:rPr>
              <a:t>Between 1990 and 2023, the number of foreign-born people living with HIV/AIDS in Minnesota increased substantially, especially among the African-born population.  In 1990, 50 foreign-born people were reported to be living with HIV/AIDS in Minnesota, and by 2007 this number had increased to 1,126 people.  In 2023, the total number of foreign-born people living with HIV/AIDS in Minnesota was 2777, a 4% increase from 2022.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HIV-positive population in Minnesota and the need for culturally appropriate HIV care and prevention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Non-U.S. born persons make up 38% of all people living with HIV in Minnesota</a:t>
            </a:r>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4065955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characteristics of foreign-born persons living with HIV/AIDS in Minnesota differ from U.S.-born, especially in sex</a:t>
            </a:r>
            <a:r>
              <a:rPr lang="en-US" baseline="0" dirty="0">
                <a:latin typeface="Times New Roman" pitchFamily="18" charset="0"/>
              </a:rPr>
              <a:t> assigned at birth</a:t>
            </a:r>
            <a:r>
              <a:rPr lang="en-US" dirty="0">
                <a:latin typeface="Times New Roman" pitchFamily="18" charset="0"/>
              </a:rPr>
              <a:t>. While females account for 18% of cases among U.S.-born persons, they account for 46% of foreign-born cases. This is especially noticeable among African-born cases, where women account for 59% of those living with HIV/AIDS in Minnesota.</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3296559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sex</a:t>
            </a:r>
            <a:r>
              <a:rPr lang="en-US" baseline="0" dirty="0">
                <a:latin typeface="Times New Roman" pitchFamily="18" charset="0"/>
              </a:rPr>
              <a:t> assigned at birth</a:t>
            </a:r>
            <a:r>
              <a:rPr lang="en-US" dirty="0">
                <a:latin typeface="Times New Roman" pitchFamily="18" charset="0"/>
              </a:rPr>
              <a:t> distribution among cases born in Latin America/the Caribbean is similar to that of U.S.-born cases, where 18% of prevalent cases are among women.</a:t>
            </a:r>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2890822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4210316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number of deaths among all people living with HIV infection in Minnesota decreased dramatically between 1995 and 1997 and has remained relatively constant over the past decade. In 2023, a total of 128 deaths were reported among people living with HIV infection in Minnesota.  The total number of deaths reported in Minnesota for those living with AIDS was 85</a:t>
            </a:r>
            <a:r>
              <a:rPr lang="en-US" baseline="0" dirty="0">
                <a:latin typeface="Times New Roman" pitchFamily="18" charset="0"/>
              </a:rPr>
              <a:t> </a:t>
            </a:r>
            <a:r>
              <a:rPr lang="en-US" dirty="0">
                <a:latin typeface="Times New Roman" pitchFamily="18" charset="0"/>
              </a:rPr>
              <a:t>(66% of all deaths) in 2023.  Overall deaths among people living with HIV/AIDS in Minnesota increased almost 13% from 2020 to 2021 and more than 17% from 2021 to 2022, but from 2022 to 2023 there was just a 2% increase in deaths.  25% of all deaths were from underlying HIV disease (32 out of 128 deaths).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272603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a:t>
            </a:r>
            <a:r>
              <a:rPr lang="en-US" dirty="0" err="1"/>
              <a:t>AtlasPlus</a:t>
            </a:r>
            <a:r>
              <a:rPr lang="en-US" dirty="0"/>
              <a:t> – Maps tool for full data: https://gis.cdc.gov/grasp/nchhstpatlas/maps.html</a:t>
            </a:r>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04320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a:t>
            </a:r>
            <a:r>
              <a:rPr lang="en-US" dirty="0" err="1"/>
              <a:t>AtlasPlus</a:t>
            </a:r>
            <a:r>
              <a:rPr lang="en-US" dirty="0"/>
              <a:t> – Charts for full data: https://gis.cdc.gov/grasp/nchhstpatlas/charts.html</a:t>
            </a:r>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7463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Of the 324 diagnoses in 2023, 258 were new HIV diagnoses, while 67 were simultaneous HIV and AIDS diagnoses.</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29428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31, 2023, there were estimated to be 9,996 persons alive and living with HIV/AIDS in Minnesota. This number included 5,767 (58%) living with an HIV infection that had not progressed to an AIDS diagnosis and 4,229 (42%) living with AIDS. This number also included 2,807 persons who were first reported with HIV or AIDS elsewhere and now live in Minnesota and excluded 1,822 persons first reported with HIV or AIDS in Minnesota who now live out of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45552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among prevalent HIV cases in Minnesota, the majority clustered in the twin cities metro area with the highest rates of infection in the cities of Minneapolis and</a:t>
            </a:r>
            <a:r>
              <a:rPr lang="en-US" baseline="0" dirty="0"/>
              <a:t> Saint Paul, followed by the suburban areas and then Greater Minnesota.</a:t>
            </a:r>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06855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a:t>
            </a:r>
            <a:r>
              <a:rPr lang="en-US" baseline="0" dirty="0"/>
              <a:t> within the </a:t>
            </a:r>
            <a:r>
              <a:rPr lang="en-US" dirty="0"/>
              <a:t>twin cities metro area, the highest rates of prevalent HIV infection were in the cities of Minneapolis and</a:t>
            </a:r>
            <a:r>
              <a:rPr lang="en-US" baseline="0" dirty="0"/>
              <a:t> Saint Paul.</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77392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9,996 people living with HIV/AIDS for whom complete residence information is available, 33% of all people living with HIV/AIDS in Minnesota live in the city of Minneapolis, along</a:t>
            </a:r>
            <a:r>
              <a:rPr lang="en-US" baseline="0" dirty="0"/>
              <a:t> with</a:t>
            </a:r>
            <a:r>
              <a:rPr lang="en-US" dirty="0"/>
              <a:t> 37% living in the surrounding suburban area. People living with HIV/AIDS in Greater Minnesota account for 19% of all people living with HIV/AIDS. Finally, people living with HIV/AIDS in Saint Paul account for 11% of all people living with HIV/AIDS.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116685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4/24/2024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4520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1464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274298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8798742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77266911"/>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771427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3701900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98265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798245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76363519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41094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05508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077121088"/>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11533894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 id="2147483829" r:id="rId12"/>
    <p:sldLayoutId id="2147483843" r:id="rId13"/>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8596206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2376">
          <p15:clr>
            <a:srgbClr val="F26B43"/>
          </p15:clr>
        </p15:guide>
        <p15:guide id="3" orient="horz" pos="2520">
          <p15:clr>
            <a:srgbClr val="F26B43"/>
          </p15:clr>
        </p15:guide>
        <p15:guide id="4" orient="horz" pos="3888">
          <p15:clr>
            <a:srgbClr val="F26B43"/>
          </p15:clr>
        </p15:guide>
        <p15:guide id="5" pos="192">
          <p15:clr>
            <a:srgbClr val="F26B43"/>
          </p15:clr>
        </p15:guide>
        <p15:guide id="6" pos="1896">
          <p15:clr>
            <a:srgbClr val="F26B43"/>
          </p15:clr>
        </p15:guide>
        <p15:guide id="7" pos="2064">
          <p15:clr>
            <a:srgbClr val="F26B43"/>
          </p15:clr>
        </p15:guide>
        <p15:guide id="8" pos="3744">
          <p15:clr>
            <a:srgbClr val="F26B43"/>
          </p15:clr>
        </p15:guide>
        <p15:guide id="9" pos="3936">
          <p15:clr>
            <a:srgbClr val="F26B43"/>
          </p15:clr>
        </p15:guide>
        <p15:guide id="10" pos="5616">
          <p15:clr>
            <a:srgbClr val="F26B43"/>
          </p15:clr>
        </p15:guide>
        <p15:guide id="11" pos="5784">
          <p15:clr>
            <a:srgbClr val="F26B43"/>
          </p15:clr>
        </p15:guide>
        <p15:guide id="12" pos="7488">
          <p15:clr>
            <a:srgbClr val="F26B43"/>
          </p15:clr>
        </p15:guide>
        <p15:guide id="13" pos="2472">
          <p15:clr>
            <a:srgbClr val="9FCC3B"/>
          </p15:clr>
        </p15:guide>
        <p15:guide id="14" pos="2688">
          <p15:clr>
            <a:srgbClr val="9FCC3B"/>
          </p15:clr>
        </p15:guide>
        <p15:guide id="15" pos="4992">
          <p15:clr>
            <a:srgbClr val="9FCC3B"/>
          </p15:clr>
        </p15:guide>
        <p15:guide id="16" pos="5208">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health.state.mn.us/diseases/hiv/stat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ealth.state.mn.us/diseases/hiv/stats/2023/prevtables.pdf"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738191"/>
            <a:ext cx="11582400" cy="771939"/>
          </a:xfrm>
        </p:spPr>
        <p:txBody>
          <a:bodyPr>
            <a:normAutofit fontScale="32500" lnSpcReduction="20000"/>
          </a:bodyPr>
          <a:lstStyle/>
          <a:p>
            <a:r>
              <a:rPr lang="en-US" sz="5600" dirty="0"/>
              <a:t>HIV/AIDS Surveillance System</a:t>
            </a:r>
          </a:p>
          <a:p>
            <a:pPr>
              <a:lnSpc>
                <a:spcPct val="120000"/>
              </a:lnSpc>
              <a:spcBef>
                <a:spcPts val="0"/>
              </a:spcBef>
              <a:spcAft>
                <a:spcPts val="0"/>
              </a:spcAft>
            </a:pPr>
            <a:r>
              <a:rPr lang="en-US" sz="5600" dirty="0">
                <a:hlinkClick r:id="rId3"/>
              </a:rPr>
              <a:t>http://www.health.state.mn.us/diseases/hiv/stats/index.html</a:t>
            </a:r>
            <a:endParaRPr lang="en-US" sz="5600" dirty="0"/>
          </a:p>
          <a:p>
            <a:endParaRPr lang="en-US" dirty="0"/>
          </a:p>
        </p:txBody>
      </p:sp>
      <p:sp>
        <p:nvSpPr>
          <p:cNvPr id="2" name="Title 1" descr="&quot;&quot;"/>
          <p:cNvSpPr>
            <a:spLocks noGrp="1"/>
          </p:cNvSpPr>
          <p:nvPr>
            <p:ph type="ctrTitle"/>
          </p:nvPr>
        </p:nvSpPr>
        <p:spPr/>
        <p:txBody>
          <a:bodyPr/>
          <a:lstStyle/>
          <a:p>
            <a:r>
              <a:rPr lang="en-US" dirty="0"/>
              <a:t>HIV/AIDS Prevalence and Mortality Report, 2023</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New HIV Diagnoses, HIV (non-AIDS) and AIDS Cases by Year of HIV Diagnosis, 2012–2023</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10</a:t>
            </a:fld>
            <a:endParaRPr lang="en-US" dirty="0"/>
          </a:p>
        </p:txBody>
      </p:sp>
      <p:sp>
        <p:nvSpPr>
          <p:cNvPr id="5" name="Content Placeholder 4"/>
          <p:cNvSpPr>
            <a:spLocks noGrp="1"/>
          </p:cNvSpPr>
          <p:nvPr>
            <p:ph idx="13"/>
          </p:nvPr>
        </p:nvSpPr>
        <p:spPr>
          <a:xfrm>
            <a:off x="1858297" y="5544625"/>
            <a:ext cx="9724103" cy="994287"/>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cases diagnosed</a:t>
            </a:r>
            <a:r>
              <a:rPr kumimoji="0" lang="en-US" altLang="en-US" sz="4400" b="0" i="0" u="none" strike="noStrike" kern="1200" cap="none" spc="0" normalizeH="0" noProof="0" dirty="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endParaRPr kumimoji="0" 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graphicFrame>
        <p:nvGraphicFramePr>
          <p:cNvPr id="2" name="Table 1">
            <a:extLst>
              <a:ext uri="{FF2B5EF4-FFF2-40B4-BE49-F238E27FC236}">
                <a16:creationId xmlns:a16="http://schemas.microsoft.com/office/drawing/2014/main" id="{916426BF-9887-7D7B-D958-7774B086A6F7}"/>
              </a:ext>
            </a:extLst>
          </p:cNvPr>
          <p:cNvGraphicFramePr>
            <a:graphicFrameLocks noGrp="1"/>
          </p:cNvGraphicFramePr>
          <p:nvPr>
            <p:extLst>
              <p:ext uri="{D42A27DB-BD31-4B8C-83A1-F6EECF244321}">
                <p14:modId xmlns:p14="http://schemas.microsoft.com/office/powerpoint/2010/main" val="3020953578"/>
              </p:ext>
            </p:extLst>
          </p:nvPr>
        </p:nvGraphicFramePr>
        <p:xfrm>
          <a:off x="1825625" y="3080243"/>
          <a:ext cx="8826500" cy="1177290"/>
        </p:xfrm>
        <a:graphic>
          <a:graphicData uri="http://schemas.openxmlformats.org/drawingml/2006/table">
            <a:tbl>
              <a:tblPr firstRow="1">
                <a:tableStyleId>{5C22544A-7EE6-4342-B048-85BDC9FD1C3A}</a:tableStyleId>
              </a:tblPr>
              <a:tblGrid>
                <a:gridCol w="1511300">
                  <a:extLst>
                    <a:ext uri="{9D8B030D-6E8A-4147-A177-3AD203B41FA5}">
                      <a16:colId xmlns:a16="http://schemas.microsoft.com/office/drawing/2014/main" val="4274003044"/>
                    </a:ext>
                  </a:extLst>
                </a:gridCol>
                <a:gridCol w="609600">
                  <a:extLst>
                    <a:ext uri="{9D8B030D-6E8A-4147-A177-3AD203B41FA5}">
                      <a16:colId xmlns:a16="http://schemas.microsoft.com/office/drawing/2014/main" val="280145427"/>
                    </a:ext>
                  </a:extLst>
                </a:gridCol>
                <a:gridCol w="609600">
                  <a:extLst>
                    <a:ext uri="{9D8B030D-6E8A-4147-A177-3AD203B41FA5}">
                      <a16:colId xmlns:a16="http://schemas.microsoft.com/office/drawing/2014/main" val="696405801"/>
                    </a:ext>
                  </a:extLst>
                </a:gridCol>
                <a:gridCol w="609600">
                  <a:extLst>
                    <a:ext uri="{9D8B030D-6E8A-4147-A177-3AD203B41FA5}">
                      <a16:colId xmlns:a16="http://schemas.microsoft.com/office/drawing/2014/main" val="821932999"/>
                    </a:ext>
                  </a:extLst>
                </a:gridCol>
                <a:gridCol w="609600">
                  <a:extLst>
                    <a:ext uri="{9D8B030D-6E8A-4147-A177-3AD203B41FA5}">
                      <a16:colId xmlns:a16="http://schemas.microsoft.com/office/drawing/2014/main" val="814660428"/>
                    </a:ext>
                  </a:extLst>
                </a:gridCol>
                <a:gridCol w="609600">
                  <a:extLst>
                    <a:ext uri="{9D8B030D-6E8A-4147-A177-3AD203B41FA5}">
                      <a16:colId xmlns:a16="http://schemas.microsoft.com/office/drawing/2014/main" val="729093176"/>
                    </a:ext>
                  </a:extLst>
                </a:gridCol>
                <a:gridCol w="609600">
                  <a:extLst>
                    <a:ext uri="{9D8B030D-6E8A-4147-A177-3AD203B41FA5}">
                      <a16:colId xmlns:a16="http://schemas.microsoft.com/office/drawing/2014/main" val="3918566567"/>
                    </a:ext>
                  </a:extLst>
                </a:gridCol>
                <a:gridCol w="609600">
                  <a:extLst>
                    <a:ext uri="{9D8B030D-6E8A-4147-A177-3AD203B41FA5}">
                      <a16:colId xmlns:a16="http://schemas.microsoft.com/office/drawing/2014/main" val="2366377062"/>
                    </a:ext>
                  </a:extLst>
                </a:gridCol>
                <a:gridCol w="609600">
                  <a:extLst>
                    <a:ext uri="{9D8B030D-6E8A-4147-A177-3AD203B41FA5}">
                      <a16:colId xmlns:a16="http://schemas.microsoft.com/office/drawing/2014/main" val="2030528278"/>
                    </a:ext>
                  </a:extLst>
                </a:gridCol>
                <a:gridCol w="609600">
                  <a:extLst>
                    <a:ext uri="{9D8B030D-6E8A-4147-A177-3AD203B41FA5}">
                      <a16:colId xmlns:a16="http://schemas.microsoft.com/office/drawing/2014/main" val="3720559148"/>
                    </a:ext>
                  </a:extLst>
                </a:gridCol>
                <a:gridCol w="609600">
                  <a:extLst>
                    <a:ext uri="{9D8B030D-6E8A-4147-A177-3AD203B41FA5}">
                      <a16:colId xmlns:a16="http://schemas.microsoft.com/office/drawing/2014/main" val="1122740622"/>
                    </a:ext>
                  </a:extLst>
                </a:gridCol>
                <a:gridCol w="609600">
                  <a:extLst>
                    <a:ext uri="{9D8B030D-6E8A-4147-A177-3AD203B41FA5}">
                      <a16:colId xmlns:a16="http://schemas.microsoft.com/office/drawing/2014/main" val="3146145596"/>
                    </a:ext>
                  </a:extLst>
                </a:gridCol>
                <a:gridCol w="609600">
                  <a:extLst>
                    <a:ext uri="{9D8B030D-6E8A-4147-A177-3AD203B41FA5}">
                      <a16:colId xmlns:a16="http://schemas.microsoft.com/office/drawing/2014/main" val="1668933371"/>
                    </a:ext>
                  </a:extLst>
                </a:gridCol>
              </a:tblGrid>
              <a:tr h="167640">
                <a:tc>
                  <a:txBody>
                    <a:bodyPr/>
                    <a:lstStyle/>
                    <a:p>
                      <a:pPr algn="l" fontAlgn="b"/>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833283879"/>
                  </a:ext>
                </a:extLst>
              </a:tr>
              <a:tr h="167640">
                <a:tc>
                  <a:txBody>
                    <a:bodyPr/>
                    <a:lstStyle/>
                    <a:p>
                      <a:pPr algn="l" fontAlgn="b"/>
                      <a:r>
                        <a:rPr lang="en-US" sz="1000" u="none" strike="noStrike">
                          <a:effectLst/>
                        </a:rPr>
                        <a:t>HIV Disease Diagnoses*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892224154"/>
                  </a:ext>
                </a:extLst>
              </a:tr>
              <a:tr h="171450">
                <a:tc>
                  <a:txBody>
                    <a:bodyPr/>
                    <a:lstStyle/>
                    <a:p>
                      <a:pPr algn="l" fontAlgn="b"/>
                      <a:r>
                        <a:rPr lang="en-US" sz="1000" u="none" strike="noStrike">
                          <a:effectLst/>
                        </a:rPr>
                        <a:t>HIV (non-AIDS)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306420038"/>
                  </a:ext>
                </a:extLst>
              </a:tr>
              <a:tr h="167640">
                <a:tc>
                  <a:txBody>
                    <a:bodyPr/>
                    <a:lstStyle/>
                    <a:p>
                      <a:pPr algn="l" fontAlgn="b"/>
                      <a:r>
                        <a:rPr lang="en-US" sz="1000" u="none" strike="noStrike">
                          <a:effectLst/>
                        </a:rPr>
                        <a:t>AIDS Total^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549317728"/>
                  </a:ext>
                </a:extLst>
              </a:tr>
              <a:tr h="167640">
                <a:tc>
                  <a:txBody>
                    <a:bodyPr/>
                    <a:lstStyle/>
                    <a:p>
                      <a:pPr algn="l" fontAlgn="b"/>
                      <a:r>
                        <a:rPr lang="en-US" sz="1000" u="none" strike="noStrike">
                          <a:effectLst/>
                        </a:rPr>
                        <a:t>AIDS at first diagnosis^^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126435800"/>
                  </a:ext>
                </a:extLst>
              </a:tr>
              <a:tr h="335280">
                <a:tc>
                  <a:txBody>
                    <a:bodyPr/>
                    <a:lstStyle/>
                    <a:p>
                      <a:pPr algn="l" fontAlgn="b"/>
                      <a:r>
                        <a:rPr lang="en-US" sz="1000" u="none" strike="noStrike">
                          <a:effectLst/>
                        </a:rPr>
                        <a:t>AIDS (progressed)^^^</a:t>
                      </a:r>
                      <a:br>
                        <a:rPr lang="en-US" sz="1000" u="none" strike="noStrike">
                          <a:effectLst/>
                        </a:rPr>
                      </a:b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102</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91</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378667457"/>
                  </a:ext>
                </a:extLst>
              </a:tr>
            </a:tbl>
          </a:graphicData>
        </a:graphic>
      </p:graphicFrame>
      <p:pic>
        <p:nvPicPr>
          <p:cNvPr id="10" name="Content Placeholder 9" descr="Line chart. Refer to table on slide for full data. ">
            <a:extLst>
              <a:ext uri="{FF2B5EF4-FFF2-40B4-BE49-F238E27FC236}">
                <a16:creationId xmlns:a16="http://schemas.microsoft.com/office/drawing/2014/main" id="{AEBACD5E-2276-A502-14CA-B05262BB4084}"/>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048009" y="1497187"/>
            <a:ext cx="10095982" cy="4047437"/>
          </a:xfrm>
        </p:spPr>
      </p:pic>
    </p:spTree>
    <p:extLst>
      <p:ext uri="{BB962C8B-B14F-4D97-AF65-F5344CB8AC3E}">
        <p14:creationId xmlns:p14="http://schemas.microsoft.com/office/powerpoint/2010/main" val="18217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326B-03FB-4BF6-9CF3-B294249489F2}"/>
              </a:ext>
            </a:extLst>
          </p:cNvPr>
          <p:cNvSpPr>
            <a:spLocks noGrp="1"/>
          </p:cNvSpPr>
          <p:nvPr>
            <p:ph type="ctrTitle"/>
          </p:nvPr>
        </p:nvSpPr>
        <p:spPr/>
        <p:txBody>
          <a:bodyPr/>
          <a:lstStyle/>
          <a:p>
            <a:r>
              <a:rPr lang="en-US" dirty="0"/>
              <a:t>Persons Living with HIV/AIDS in Minnesota</a:t>
            </a:r>
          </a:p>
        </p:txBody>
      </p:sp>
    </p:spTree>
    <p:extLst>
      <p:ext uri="{BB962C8B-B14F-4D97-AF65-F5344CB8AC3E}">
        <p14:creationId xmlns:p14="http://schemas.microsoft.com/office/powerpoint/2010/main" val="374534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1916724" y="5741679"/>
            <a:ext cx="9583615" cy="861042"/>
          </a:xfrm>
          <a:solidFill>
            <a:schemeClr val="bg1"/>
          </a:solidFill>
        </p:spPr>
        <p:txBody>
          <a:bodyPr>
            <a:noAutofit/>
          </a:bodyPr>
          <a:lstStyle/>
          <a:p>
            <a:pPr algn="l"/>
            <a:r>
              <a:rPr lang="en-US" sz="1400" dirty="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Persons Living with HIV/AIDS in Minnesota</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304800" y="1327355"/>
            <a:ext cx="11582400" cy="4844845"/>
          </a:xfrm>
        </p:spPr>
        <p:txBody>
          <a:bodyPr>
            <a:normAutofit fontScale="85000" lnSpcReduction="10000"/>
          </a:bodyPr>
          <a:lstStyle/>
          <a:p>
            <a:r>
              <a:rPr lang="en-US" dirty="0"/>
              <a:t>As of December 31, 2023 </a:t>
            </a:r>
            <a:r>
              <a:rPr lang="en-US" b="1" dirty="0"/>
              <a:t>9,996*</a:t>
            </a:r>
            <a:r>
              <a:rPr lang="en-US" dirty="0"/>
              <a:t> persons are assumed alive and living in Minnesota with HIV/AIDS. This includes:</a:t>
            </a:r>
          </a:p>
          <a:p>
            <a:pPr marL="1028700" lvl="1" indent="-571500">
              <a:buFont typeface="Arial" panose="020B0604020202020204" pitchFamily="34" charset="0"/>
              <a:buChar char="•"/>
            </a:pPr>
            <a:r>
              <a:rPr lang="en-US" dirty="0"/>
              <a:t>5,767 (58%) living with HIV infection (non-AIDS)</a:t>
            </a:r>
          </a:p>
          <a:p>
            <a:pPr marL="1028700" lvl="1" indent="-571500">
              <a:buFont typeface="Arial" panose="020B0604020202020204" pitchFamily="34" charset="0"/>
              <a:buChar char="•"/>
            </a:pPr>
            <a:r>
              <a:rPr lang="en-US" dirty="0"/>
              <a:t>4,229 (42%) living with AIDS</a:t>
            </a:r>
          </a:p>
          <a:p>
            <a:r>
              <a:rPr lang="en-US" dirty="0"/>
              <a:t>This number includes </a:t>
            </a:r>
            <a:r>
              <a:rPr lang="en-US" b="1" dirty="0"/>
              <a:t>2,807</a:t>
            </a:r>
            <a:r>
              <a:rPr lang="en-US" dirty="0"/>
              <a:t> persons who were first reported with HIV or AIDS elsewhere and subsequently moved to Minnesota</a:t>
            </a:r>
          </a:p>
          <a:p>
            <a:r>
              <a:rPr lang="en-US" dirty="0"/>
              <a:t>This number excludes </a:t>
            </a:r>
            <a:r>
              <a:rPr lang="en-US" b="1" dirty="0"/>
              <a:t>1,822</a:t>
            </a:r>
            <a:r>
              <a:rPr lang="en-US" dirty="0"/>
              <a:t> persons who were first reported with HIV or AIDS in Minnesota and subsequently moved out of state</a:t>
            </a:r>
          </a:p>
          <a:p>
            <a:pPr indent="0">
              <a:buNone/>
            </a:pPr>
            <a:endParaRPr lang="en-US" dirty="0"/>
          </a:p>
          <a:p>
            <a:pPr lvl="1"/>
            <a:endParaRPr lang="en-US" dirty="0"/>
          </a:p>
        </p:txBody>
      </p:sp>
    </p:spTree>
    <p:extLst>
      <p:ext uri="{BB962C8B-B14F-4D97-AF65-F5344CB8AC3E}">
        <p14:creationId xmlns:p14="http://schemas.microsoft.com/office/powerpoint/2010/main" val="90930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1E18A-2EC3-4160-8B24-AC4889400CA5}"/>
              </a:ext>
            </a:extLst>
          </p:cNvPr>
          <p:cNvSpPr>
            <a:spLocks noGrp="1"/>
          </p:cNvSpPr>
          <p:nvPr>
            <p:ph type="ctrTitle"/>
          </p:nvPr>
        </p:nvSpPr>
        <p:spPr/>
        <p:txBody>
          <a:bodyPr/>
          <a:lstStyle/>
          <a:p>
            <a:r>
              <a:rPr lang="en-US" dirty="0"/>
              <a:t>Place</a:t>
            </a:r>
          </a:p>
        </p:txBody>
      </p:sp>
    </p:spTree>
    <p:extLst>
      <p:ext uri="{BB962C8B-B14F-4D97-AF65-F5344CB8AC3E}">
        <p14:creationId xmlns:p14="http://schemas.microsoft.com/office/powerpoint/2010/main" val="331381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EB2E-7A02-4F87-B034-186415213438}"/>
              </a:ext>
            </a:extLst>
          </p:cNvPr>
          <p:cNvSpPr>
            <a:spLocks noGrp="1"/>
          </p:cNvSpPr>
          <p:nvPr>
            <p:ph type="title"/>
          </p:nvPr>
        </p:nvSpPr>
        <p:spPr/>
        <p:txBody>
          <a:bodyPr>
            <a:normAutofit/>
          </a:bodyPr>
          <a:lstStyle/>
          <a:p>
            <a:r>
              <a:rPr lang="en-US" sz="3200" b="0" dirty="0"/>
              <a:t>Minnesotans Living with HIV</a:t>
            </a:r>
            <a:r>
              <a:rPr lang="en-US" sz="3200" b="0" baseline="30000" dirty="0"/>
              <a:t>#</a:t>
            </a:r>
            <a:r>
              <a:rPr lang="en-US" sz="3200" b="0" dirty="0"/>
              <a:t> by County of Current Residence, 2023</a:t>
            </a:r>
          </a:p>
        </p:txBody>
      </p:sp>
      <p:sp>
        <p:nvSpPr>
          <p:cNvPr id="4" name="Slide Number Placeholder 3">
            <a:extLst>
              <a:ext uri="{FF2B5EF4-FFF2-40B4-BE49-F238E27FC236}">
                <a16:creationId xmlns:a16="http://schemas.microsoft.com/office/drawing/2014/main" id="{2559DDDA-7153-4B7A-9976-5AF06F77E424}"/>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5" name="Content Placeholder 4">
            <a:extLst>
              <a:ext uri="{FF2B5EF4-FFF2-40B4-BE49-F238E27FC236}">
                <a16:creationId xmlns:a16="http://schemas.microsoft.com/office/drawing/2014/main" id="{EAB85C51-236A-490E-9DA2-63EA061E5268}"/>
              </a:ext>
            </a:extLst>
          </p:cNvPr>
          <p:cNvSpPr>
            <a:spLocks noGrp="1"/>
          </p:cNvSpPr>
          <p:nvPr>
            <p:ph sz="half" idx="14"/>
          </p:nvPr>
        </p:nvSpPr>
        <p:spPr>
          <a:xfrm>
            <a:off x="6096000" y="5213350"/>
            <a:ext cx="5791200" cy="963614"/>
          </a:xfrm>
        </p:spPr>
        <p:txBody>
          <a:bodyPr>
            <a:normAutofit fontScale="92500" lnSpcReduction="20000"/>
          </a:bodyPr>
          <a:lstStyle/>
          <a:p>
            <a:pPr marL="0" indent="0">
              <a:spcBef>
                <a:spcPts val="0"/>
              </a:spcBef>
              <a:spcAft>
                <a:spcPts val="0"/>
              </a:spcAft>
              <a:buNone/>
            </a:pPr>
            <a:r>
              <a:rPr lang="en-US" sz="1600" dirty="0"/>
              <a:t>#HIV or AIDS at last medical appointment</a:t>
            </a:r>
          </a:p>
          <a:p>
            <a:pPr marL="0" indent="0">
              <a:spcBef>
                <a:spcPts val="0"/>
              </a:spcBef>
              <a:spcAft>
                <a:spcPts val="0"/>
              </a:spcAft>
              <a:buNone/>
            </a:pPr>
            <a:r>
              <a:rPr lang="en-US" sz="1600" dirty="0"/>
              <a:t>*7-county metro area, excluding the cities of Minneapolis and St. Paul</a:t>
            </a:r>
          </a:p>
          <a:p>
            <a:pPr marL="0" indent="0">
              <a:spcBef>
                <a:spcPts val="0"/>
              </a:spcBef>
              <a:spcAft>
                <a:spcPts val="0"/>
              </a:spcAft>
              <a:buNone/>
            </a:pPr>
            <a:r>
              <a:rPr lang="en-US" sz="1600" dirty="0"/>
              <a:t>**Residence information is missing for 14 people</a:t>
            </a:r>
            <a:br>
              <a:rPr lang="en-US" sz="1600" dirty="0"/>
            </a:br>
            <a:r>
              <a:rPr lang="en-US" sz="1600" dirty="0"/>
              <a:t>Data: </a:t>
            </a:r>
            <a:r>
              <a:rPr lang="en-US" sz="1600" dirty="0">
                <a:hlinkClick r:id="rId3"/>
              </a:rPr>
              <a:t>HIV/AIDS Prevalence and Mortality Report 2023 Tables (PDF)</a:t>
            </a: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p:txBody>
      </p:sp>
      <p:pic>
        <p:nvPicPr>
          <p:cNvPr id="7" name="Picture 6" descr="Minnesota map. Refer to link on slide for full data. ">
            <a:extLst>
              <a:ext uri="{FF2B5EF4-FFF2-40B4-BE49-F238E27FC236}">
                <a16:creationId xmlns:a16="http://schemas.microsoft.com/office/drawing/2014/main" id="{EB2460E4-A2C2-4DEB-1DDD-0FE6DFF18795}"/>
              </a:ext>
            </a:extLst>
          </p:cNvPr>
          <p:cNvPicPr>
            <a:picLocks noChangeAspect="1"/>
          </p:cNvPicPr>
          <p:nvPr/>
        </p:nvPicPr>
        <p:blipFill>
          <a:blip r:embed="rId4"/>
          <a:stretch>
            <a:fillRect/>
          </a:stretch>
        </p:blipFill>
        <p:spPr>
          <a:xfrm>
            <a:off x="1338888" y="1500554"/>
            <a:ext cx="4646945" cy="4855796"/>
          </a:xfrm>
          <a:prstGeom prst="rect">
            <a:avLst/>
          </a:prstGeom>
        </p:spPr>
      </p:pic>
      <p:sp>
        <p:nvSpPr>
          <p:cNvPr id="11" name="Content Placeholder 2">
            <a:extLst>
              <a:ext uri="{FF2B5EF4-FFF2-40B4-BE49-F238E27FC236}">
                <a16:creationId xmlns:a16="http://schemas.microsoft.com/office/drawing/2014/main" id="{1933DE68-3CD8-BD8B-A61C-005196F72E9D}"/>
              </a:ext>
            </a:extLst>
          </p:cNvPr>
          <p:cNvSpPr txBox="1">
            <a:spLocks/>
          </p:cNvSpPr>
          <p:nvPr/>
        </p:nvSpPr>
        <p:spPr>
          <a:xfrm>
            <a:off x="6206169" y="3001961"/>
            <a:ext cx="5796116" cy="2176464"/>
          </a:xfrm>
          <a:prstGeom prst="rect">
            <a:avLst/>
          </a:prstGeom>
        </p:spPr>
        <p:txBody>
          <a:bodyPr>
            <a:normAutofit/>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Calibri" panose="020F0502020204030204" pitchFamily="34" charset="0"/>
              <a:buNone/>
            </a:pPr>
            <a:r>
              <a:rPr lang="en-US" sz="1800" dirty="0"/>
              <a:t>City of Minneapolis		3,248 (764.1 per 100,000)</a:t>
            </a:r>
          </a:p>
          <a:p>
            <a:pPr marL="0" indent="0">
              <a:spcBef>
                <a:spcPts val="0"/>
              </a:spcBef>
              <a:spcAft>
                <a:spcPts val="0"/>
              </a:spcAft>
              <a:buFont typeface="Calibri" panose="020F0502020204030204" pitchFamily="34" charset="0"/>
              <a:buNone/>
            </a:pPr>
            <a:r>
              <a:rPr lang="en-US" sz="1800" dirty="0"/>
              <a:t>City of St. Paul		1,137 (375.0 per 100,000)</a:t>
            </a:r>
          </a:p>
          <a:p>
            <a:pPr marL="0" indent="0">
              <a:spcBef>
                <a:spcPts val="0"/>
              </a:spcBef>
              <a:spcAft>
                <a:spcPts val="0"/>
              </a:spcAft>
              <a:buFont typeface="Calibri" panose="020F0502020204030204" pitchFamily="34" charset="0"/>
              <a:buNone/>
            </a:pPr>
            <a:r>
              <a:rPr lang="en-US" sz="1800" dirty="0"/>
              <a:t>Suburban*		3,694 (152.6 per 100,000)</a:t>
            </a:r>
          </a:p>
          <a:p>
            <a:pPr marL="0" indent="0">
              <a:spcBef>
                <a:spcPts val="0"/>
              </a:spcBef>
              <a:spcAft>
                <a:spcPts val="0"/>
              </a:spcAft>
              <a:buFont typeface="Calibri" panose="020F0502020204030204" pitchFamily="34" charset="0"/>
              <a:buNone/>
            </a:pPr>
            <a:r>
              <a:rPr lang="en-US" sz="1800" dirty="0"/>
              <a:t>Greater Minnesota		1,903 (88.3 per 100,000)</a:t>
            </a:r>
          </a:p>
          <a:p>
            <a:pPr marL="0" indent="0">
              <a:spcBef>
                <a:spcPts val="0"/>
              </a:spcBef>
              <a:spcAft>
                <a:spcPts val="0"/>
              </a:spcAft>
              <a:buFont typeface="Calibri" panose="020F0502020204030204" pitchFamily="34" charset="0"/>
              <a:buNone/>
            </a:pPr>
            <a:r>
              <a:rPr lang="en-US" sz="1800" dirty="0"/>
              <a:t>Total**			9,982 (174.6 per 100,000)</a:t>
            </a:r>
          </a:p>
        </p:txBody>
      </p:sp>
    </p:spTree>
    <p:extLst>
      <p:ext uri="{BB962C8B-B14F-4D97-AF65-F5344CB8AC3E}">
        <p14:creationId xmlns:p14="http://schemas.microsoft.com/office/powerpoint/2010/main" val="193030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573-836C-40A9-99B3-0BC5A7F79AAF}"/>
              </a:ext>
            </a:extLst>
          </p:cNvPr>
          <p:cNvSpPr>
            <a:spLocks noGrp="1"/>
          </p:cNvSpPr>
          <p:nvPr>
            <p:ph type="title"/>
          </p:nvPr>
        </p:nvSpPr>
        <p:spPr/>
        <p:txBody>
          <a:bodyPr/>
          <a:lstStyle/>
          <a:p>
            <a:r>
              <a:rPr lang="en-US" b="0" dirty="0"/>
              <a:t>Minnesotans Living with HIV by Metro* County, 2023</a:t>
            </a:r>
          </a:p>
        </p:txBody>
      </p:sp>
      <p:sp>
        <p:nvSpPr>
          <p:cNvPr id="3" name="Slide Number Placeholder 2">
            <a:extLst>
              <a:ext uri="{FF2B5EF4-FFF2-40B4-BE49-F238E27FC236}">
                <a16:creationId xmlns:a16="http://schemas.microsoft.com/office/drawing/2014/main" id="{E0689F47-E4A3-4F3C-987C-1C9B64EFE68F}"/>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4" name="Content Placeholder 3">
            <a:extLst>
              <a:ext uri="{FF2B5EF4-FFF2-40B4-BE49-F238E27FC236}">
                <a16:creationId xmlns:a16="http://schemas.microsoft.com/office/drawing/2014/main" id="{5FEA461A-DD00-4FDF-BC34-AA850F8B6F0D}"/>
              </a:ext>
            </a:extLst>
          </p:cNvPr>
          <p:cNvSpPr>
            <a:spLocks noGrp="1"/>
          </p:cNvSpPr>
          <p:nvPr>
            <p:ph idx="13"/>
          </p:nvPr>
        </p:nvSpPr>
        <p:spPr>
          <a:xfrm>
            <a:off x="6095998" y="5247534"/>
            <a:ext cx="5791201" cy="924666"/>
          </a:xfrm>
        </p:spPr>
        <p:txBody>
          <a:bodyPr>
            <a:normAutofit fontScale="92500" lnSpcReduction="20000"/>
          </a:bodyPr>
          <a:lstStyle/>
          <a:p>
            <a:pPr marL="0" indent="0">
              <a:spcBef>
                <a:spcPts val="0"/>
              </a:spcBef>
              <a:spcAft>
                <a:spcPts val="0"/>
              </a:spcAft>
              <a:buNone/>
            </a:pPr>
            <a:r>
              <a:rPr lang="en-US" sz="1600" dirty="0"/>
              <a:t>*7-county metro area, excluding the cities of Minneapolis and St. Paul</a:t>
            </a:r>
          </a:p>
          <a:p>
            <a:pPr marL="0" indent="0">
              <a:spcBef>
                <a:spcPts val="0"/>
              </a:spcBef>
              <a:spcAft>
                <a:spcPts val="0"/>
              </a:spcAft>
              <a:buNone/>
            </a:pPr>
            <a:r>
              <a:rPr lang="en-US" sz="1600" dirty="0"/>
              <a:t>**Residence information is missing for 14 people</a:t>
            </a:r>
            <a:br>
              <a:rPr lang="en-US" sz="1600" dirty="0"/>
            </a:br>
            <a:r>
              <a:rPr lang="en-US" sz="1600" dirty="0"/>
              <a:t>Data: </a:t>
            </a:r>
            <a:r>
              <a:rPr lang="en-US" sz="1600" dirty="0">
                <a:hlinkClick r:id="rId3"/>
              </a:rPr>
              <a:t>HIV/AIDS Prevalence and Mortality Report 2023 Tables (PDF)</a:t>
            </a:r>
            <a:endParaRPr lang="en-US" sz="1600" dirty="0"/>
          </a:p>
        </p:txBody>
      </p:sp>
      <p:sp>
        <p:nvSpPr>
          <p:cNvPr id="13" name="Content Placeholder 2">
            <a:extLst>
              <a:ext uri="{FF2B5EF4-FFF2-40B4-BE49-F238E27FC236}">
                <a16:creationId xmlns:a16="http://schemas.microsoft.com/office/drawing/2014/main" id="{0690E428-256E-DA81-AAF8-B87BCF7FB459}"/>
              </a:ext>
            </a:extLst>
          </p:cNvPr>
          <p:cNvSpPr txBox="1">
            <a:spLocks/>
          </p:cNvSpPr>
          <p:nvPr/>
        </p:nvSpPr>
        <p:spPr>
          <a:xfrm>
            <a:off x="6091084" y="3036886"/>
            <a:ext cx="5796116" cy="2176464"/>
          </a:xfrm>
          <a:prstGeom prst="rect">
            <a:avLst/>
          </a:prstGeom>
        </p:spPr>
        <p:txBody>
          <a:bodyPr>
            <a:normAutofit/>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Calibri" panose="020F0502020204030204" pitchFamily="34" charset="0"/>
              <a:buNone/>
            </a:pPr>
            <a:r>
              <a:rPr lang="en-US" sz="1800" dirty="0"/>
              <a:t>City of Minneapolis		3,248 (764.1 per 100,000)</a:t>
            </a:r>
          </a:p>
          <a:p>
            <a:pPr marL="0" indent="0">
              <a:spcBef>
                <a:spcPts val="0"/>
              </a:spcBef>
              <a:spcAft>
                <a:spcPts val="0"/>
              </a:spcAft>
              <a:buFont typeface="Calibri" panose="020F0502020204030204" pitchFamily="34" charset="0"/>
              <a:buNone/>
            </a:pPr>
            <a:r>
              <a:rPr lang="en-US" sz="1800" dirty="0"/>
              <a:t>City of St. Paul		1,137 (375.0 per 100,000)</a:t>
            </a:r>
          </a:p>
          <a:p>
            <a:pPr marL="0" indent="0">
              <a:spcBef>
                <a:spcPts val="0"/>
              </a:spcBef>
              <a:spcAft>
                <a:spcPts val="0"/>
              </a:spcAft>
              <a:buFont typeface="Calibri" panose="020F0502020204030204" pitchFamily="34" charset="0"/>
              <a:buNone/>
            </a:pPr>
            <a:r>
              <a:rPr lang="en-US" sz="1800" dirty="0"/>
              <a:t>Suburban*		3,694 (152.6 per 100,000)</a:t>
            </a:r>
          </a:p>
          <a:p>
            <a:pPr marL="0" indent="0">
              <a:spcBef>
                <a:spcPts val="0"/>
              </a:spcBef>
              <a:spcAft>
                <a:spcPts val="0"/>
              </a:spcAft>
              <a:buFont typeface="Calibri" panose="020F0502020204030204" pitchFamily="34" charset="0"/>
              <a:buNone/>
            </a:pPr>
            <a:r>
              <a:rPr lang="en-US" sz="1800" dirty="0"/>
              <a:t>Greater Minnesota		1,903 (88.3 per 100,000)</a:t>
            </a:r>
          </a:p>
          <a:p>
            <a:pPr marL="0" indent="0">
              <a:spcBef>
                <a:spcPts val="0"/>
              </a:spcBef>
              <a:spcAft>
                <a:spcPts val="0"/>
              </a:spcAft>
              <a:buFont typeface="Calibri" panose="020F0502020204030204" pitchFamily="34" charset="0"/>
              <a:buNone/>
            </a:pPr>
            <a:r>
              <a:rPr lang="en-US" sz="1800" dirty="0"/>
              <a:t>Total**			9,982 (174.6 per 100,000)</a:t>
            </a:r>
          </a:p>
        </p:txBody>
      </p:sp>
      <p:pic>
        <p:nvPicPr>
          <p:cNvPr id="6" name="Picture 5" descr="Map of Twin Cities metro area. Refer to link on slide for full data. ">
            <a:extLst>
              <a:ext uri="{FF2B5EF4-FFF2-40B4-BE49-F238E27FC236}">
                <a16:creationId xmlns:a16="http://schemas.microsoft.com/office/drawing/2014/main" id="{23E81AD9-7D70-8380-8822-5FA902722867}"/>
              </a:ext>
            </a:extLst>
          </p:cNvPr>
          <p:cNvPicPr>
            <a:picLocks noChangeAspect="1"/>
          </p:cNvPicPr>
          <p:nvPr/>
        </p:nvPicPr>
        <p:blipFill>
          <a:blip r:embed="rId4"/>
          <a:stretch>
            <a:fillRect/>
          </a:stretch>
        </p:blipFill>
        <p:spPr>
          <a:xfrm>
            <a:off x="820615" y="1612276"/>
            <a:ext cx="4882661" cy="4193211"/>
          </a:xfrm>
          <a:prstGeom prst="rect">
            <a:avLst/>
          </a:prstGeom>
        </p:spPr>
      </p:pic>
    </p:spTree>
    <p:extLst>
      <p:ext uri="{BB962C8B-B14F-4D97-AF65-F5344CB8AC3E}">
        <p14:creationId xmlns:p14="http://schemas.microsoft.com/office/powerpoint/2010/main" val="219935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1749286" y="5464277"/>
            <a:ext cx="9952383" cy="1393723"/>
          </a:xfrm>
        </p:spPr>
        <p:txBody>
          <a:bodyPr>
            <a:normAutofit fontScale="92500"/>
          </a:bodyPr>
          <a:lstStyle/>
          <a:p>
            <a:pPr marL="0" indent="0">
              <a:spcBef>
                <a:spcPts val="0"/>
              </a:spcBef>
              <a:spcAft>
                <a:spcPts val="0"/>
              </a:spcAft>
              <a:buNone/>
            </a:pPr>
            <a:r>
              <a:rPr lang="en-US" sz="1600" dirty="0"/>
              <a:t>*14 persons missing county-level residence information</a:t>
            </a:r>
          </a:p>
          <a:p>
            <a:pPr marL="0" indent="0">
              <a:spcBef>
                <a:spcPts val="0"/>
              </a:spcBef>
              <a:spcAft>
                <a:spcPts val="0"/>
              </a:spcAft>
              <a:buNone/>
            </a:pPr>
            <a:r>
              <a:rPr lang="en-US" sz="1600" dirty="0"/>
              <a:t>Suburban includes the 7-county metro area of Anoka, Carver, Dakota, Hennepin (except Minneapolis), Ramsey (except St. Paul), Scott, and Washington counties. Greater Minnesota includes all other counties outside of the 7-county metro area.</a:t>
            </a:r>
          </a:p>
          <a:p>
            <a:pPr marL="0" indent="0">
              <a:spcBef>
                <a:spcPts val="0"/>
              </a:spcBef>
              <a:spcAft>
                <a:spcPts val="0"/>
              </a:spcAft>
              <a:buNone/>
            </a:pPr>
            <a:r>
              <a:rPr lang="en-US" sz="1600" dirty="0"/>
              <a:t>Data: </a:t>
            </a:r>
            <a:r>
              <a:rPr lang="en-US" sz="1600" dirty="0">
                <a:hlinkClick r:id="rId3"/>
              </a:rPr>
              <a:t>HIV/AIDS Prevalence and Mortality Report 2023 Tables (PDF)</a:t>
            </a:r>
            <a:endParaRPr lang="en-US" sz="1600" dirty="0">
              <a:highlight>
                <a:srgbClr val="FFFF00"/>
              </a:highlight>
            </a:endParaRPr>
          </a:p>
        </p:txBody>
      </p:sp>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Persons Living with HIV/AIDS in Minnesota by Current Residence, 2023</a:t>
            </a: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9" name="Content Placeholder 8" descr="Pie chart. Refer to link on slide for full data. ">
            <a:extLst>
              <a:ext uri="{FF2B5EF4-FFF2-40B4-BE49-F238E27FC236}">
                <a16:creationId xmlns:a16="http://schemas.microsoft.com/office/drawing/2014/main" id="{2CB40629-CFA7-7A13-5539-0DDF2C13BAB8}"/>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3602520" y="1609725"/>
            <a:ext cx="4986960" cy="3854552"/>
          </a:xfrm>
        </p:spPr>
      </p:pic>
    </p:spTree>
    <p:extLst>
      <p:ext uri="{BB962C8B-B14F-4D97-AF65-F5344CB8AC3E}">
        <p14:creationId xmlns:p14="http://schemas.microsoft.com/office/powerpoint/2010/main" val="301575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795E3-CAF7-46FD-A478-9B135A701897}"/>
              </a:ext>
            </a:extLst>
          </p:cNvPr>
          <p:cNvSpPr>
            <a:spLocks noGrp="1"/>
          </p:cNvSpPr>
          <p:nvPr>
            <p:ph type="ctrTitle"/>
          </p:nvPr>
        </p:nvSpPr>
        <p:spPr/>
        <p:txBody>
          <a:bodyPr/>
          <a:lstStyle/>
          <a:p>
            <a:r>
              <a:rPr lang="en-US" dirty="0"/>
              <a:t>Sex Assigned at Birth, Gender Identity, and Race/Ethnicity</a:t>
            </a:r>
          </a:p>
        </p:txBody>
      </p:sp>
    </p:spTree>
    <p:extLst>
      <p:ext uri="{BB962C8B-B14F-4D97-AF65-F5344CB8AC3E}">
        <p14:creationId xmlns:p14="http://schemas.microsoft.com/office/powerpoint/2010/main" val="81364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D014-4361-4A2D-95D4-7CC390D6E1B0}"/>
              </a:ext>
            </a:extLst>
          </p:cNvPr>
          <p:cNvSpPr>
            <a:spLocks noGrp="1"/>
          </p:cNvSpPr>
          <p:nvPr>
            <p:ph type="title"/>
          </p:nvPr>
        </p:nvSpPr>
        <p:spPr/>
        <p:txBody>
          <a:bodyPr/>
          <a:lstStyle/>
          <a:p>
            <a:r>
              <a:rPr lang="en-US" dirty="0"/>
              <a:t>Transmission Categories</a:t>
            </a:r>
          </a:p>
        </p:txBody>
      </p:sp>
      <p:sp>
        <p:nvSpPr>
          <p:cNvPr id="3" name="Content Placeholder 2">
            <a:extLst>
              <a:ext uri="{FF2B5EF4-FFF2-40B4-BE49-F238E27FC236}">
                <a16:creationId xmlns:a16="http://schemas.microsoft.com/office/drawing/2014/main" id="{18671B40-F97F-4F98-8FE9-1C43FB3FC335}"/>
              </a:ext>
            </a:extLst>
          </p:cNvPr>
          <p:cNvSpPr>
            <a:spLocks noGrp="1"/>
          </p:cNvSpPr>
          <p:nvPr>
            <p:ph idx="1"/>
          </p:nvPr>
        </p:nvSpPr>
        <p:spPr>
          <a:xfrm>
            <a:off x="315884" y="1594624"/>
            <a:ext cx="11571316" cy="4582339"/>
          </a:xfrm>
        </p:spPr>
        <p:txBody>
          <a:bodyPr>
            <a:normAutofit fontScale="92500" lnSpcReduction="20000"/>
          </a:bodyPr>
          <a:lstStyle/>
          <a:p>
            <a:r>
              <a:rPr lang="en-US" sz="1400" dirty="0"/>
              <a:t>CDC defines </a:t>
            </a:r>
            <a:r>
              <a:rPr lang="en-US" sz="1400" b="1" dirty="0"/>
              <a:t>Transmission categories </a:t>
            </a:r>
            <a:r>
              <a:rPr lang="en-US" sz="1400" dirty="0"/>
              <a:t>as </a:t>
            </a:r>
            <a:r>
              <a:rPr lang="en-US" sz="1400" i="1" dirty="0"/>
              <a:t>“the term for classification of cases that summarizes an adult’s or adolescent’s possible HIV risk factors;  the summary classification results from selecting, from the presumed hierarchical order of probability, the single risk factor most likely to have been responsible for transmission.”</a:t>
            </a:r>
          </a:p>
          <a:p>
            <a:pPr lvl="1"/>
            <a:r>
              <a:rPr lang="en-US" sz="1400" b="1" i="1" dirty="0"/>
              <a:t>Male-to-male sexual contact (MMSC): </a:t>
            </a:r>
            <a:r>
              <a:rPr lang="en-US" sz="1400" i="1" dirty="0"/>
              <a:t>includes individuals assigned male sex at birth, regardless of current gender identity, who have had sexual contact with other males, and individuals assigned male sex at birth who have had sexual contact with both males and females (bisexual contact)</a:t>
            </a:r>
          </a:p>
          <a:p>
            <a:pPr lvl="1"/>
            <a:r>
              <a:rPr lang="en-US" sz="1400" b="1" i="1" dirty="0"/>
              <a:t>Injection drug use (IDU): </a:t>
            </a:r>
            <a:r>
              <a:rPr lang="en-US" sz="1400" i="1" dirty="0"/>
              <a:t>includes persons who injected nonprescription drugs or who injected prescription drugs for nonmedical purposes</a:t>
            </a:r>
          </a:p>
          <a:p>
            <a:pPr lvl="1"/>
            <a:r>
              <a:rPr lang="en-US" sz="1400" b="1" i="1" dirty="0"/>
              <a:t>Male-to-male sexual contact and injection drug use (MMSC/IDU): </a:t>
            </a:r>
            <a:r>
              <a:rPr lang="en-US" sz="1400" i="1" dirty="0"/>
              <a:t>includes individuals assigned male sex at birth, regardless of current gender identity, who have had sexual contact with other males and injected nonprescription drugs or injected prescription drugs for nonmedical purposes</a:t>
            </a:r>
          </a:p>
          <a:p>
            <a:pPr lvl="1"/>
            <a:r>
              <a:rPr lang="en-US" sz="1400" b="1" i="1" dirty="0"/>
              <a:t>Heterosexual contact: </a:t>
            </a:r>
            <a:r>
              <a:rPr lang="en-US" sz="1400" i="1" dirty="0"/>
              <a:t>includes persons who have ever had sexual contact with a person known to have, or with a risk factor for, HIV infection</a:t>
            </a:r>
          </a:p>
          <a:p>
            <a:pPr lvl="1"/>
            <a:r>
              <a:rPr lang="en-US" sz="1400" b="1" i="1" dirty="0"/>
              <a:t>Perinatal: </a:t>
            </a:r>
            <a:r>
              <a:rPr lang="en-US" sz="1400" i="1" dirty="0"/>
              <a:t>includes persons who acquired HIV through mother-to-child transmission </a:t>
            </a:r>
          </a:p>
          <a:p>
            <a:pPr lvl="1"/>
            <a:r>
              <a:rPr lang="en-US" sz="1400" b="1" i="1" dirty="0"/>
              <a:t>Other: </a:t>
            </a:r>
            <a:r>
              <a:rPr lang="en-US" sz="1400" i="1" dirty="0"/>
              <a:t>includes persons with other risk factors (</a:t>
            </a:r>
            <a:r>
              <a:rPr lang="en-US" sz="1400" i="1" dirty="0" err="1"/>
              <a:t>ie</a:t>
            </a:r>
            <a:r>
              <a:rPr lang="en-US" sz="1400" i="1" dirty="0"/>
              <a:t>. blood transfusion, hemophilia) or whose risk factor was not reported or identified</a:t>
            </a:r>
          </a:p>
          <a:p>
            <a:r>
              <a:rPr lang="en-US" sz="1600" i="1" dirty="0"/>
              <a:t>The Minnesota Department of Health, STI/HIV/TB Section also recognizes current gender identity when trying to understand HIV transmission between groups of people</a:t>
            </a:r>
          </a:p>
          <a:p>
            <a:pPr lvl="1"/>
            <a:r>
              <a:rPr lang="en-US" sz="1400" b="1" i="1" dirty="0"/>
              <a:t>Transgender women who have sex with men (TWSM): </a:t>
            </a:r>
            <a:r>
              <a:rPr lang="en-US" sz="1400" i="1" dirty="0"/>
              <a:t>includes individuals assigned male at birth, that identify as female who have had sexual contact with male(s)</a:t>
            </a:r>
          </a:p>
          <a:p>
            <a:pPr lvl="1"/>
            <a:r>
              <a:rPr lang="en-US" sz="1400" b="1" i="1" dirty="0"/>
              <a:t>Transgender women who have sex with men and injection drug use (TWSM/IDU): </a:t>
            </a:r>
            <a:r>
              <a:rPr lang="en-US" sz="1400" i="1" dirty="0"/>
              <a:t>includes individuals assigned male at birth, that identify as female who have had sexual contact with male(s) AND injected nonprescription drugs or injected prescription drugs for nonmedical purposes</a:t>
            </a:r>
          </a:p>
        </p:txBody>
      </p:sp>
      <p:sp>
        <p:nvSpPr>
          <p:cNvPr id="4" name="Slide Number Placeholder 3">
            <a:extLst>
              <a:ext uri="{FF2B5EF4-FFF2-40B4-BE49-F238E27FC236}">
                <a16:creationId xmlns:a16="http://schemas.microsoft.com/office/drawing/2014/main" id="{D050F0B0-C2B2-48C8-B127-46AF33914483}"/>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5" name="TextBox 4">
            <a:extLst>
              <a:ext uri="{FF2B5EF4-FFF2-40B4-BE49-F238E27FC236}">
                <a16:creationId xmlns:a16="http://schemas.microsoft.com/office/drawing/2014/main" id="{638EC754-CF0F-4848-9256-395B6C235EE7}"/>
              </a:ext>
            </a:extLst>
          </p:cNvPr>
          <p:cNvSpPr txBox="1"/>
          <p:nvPr/>
        </p:nvSpPr>
        <p:spPr>
          <a:xfrm>
            <a:off x="2161309" y="6324600"/>
            <a:ext cx="8264117" cy="338554"/>
          </a:xfrm>
          <a:prstGeom prst="rect">
            <a:avLst/>
          </a:prstGeom>
          <a:noFill/>
        </p:spPr>
        <p:txBody>
          <a:bodyPr wrap="square" rtlCol="0">
            <a:spAutoFit/>
          </a:bodyPr>
          <a:lstStyle/>
          <a:p>
            <a:r>
              <a:rPr lang="en-US" sz="1600" dirty="0">
                <a:hlinkClick r:id="rId3"/>
              </a:rPr>
              <a:t>Technical Notes | Volume 33 | HIV Surveillance | Reports | Resource Library | HIV/AIDS | CDC</a:t>
            </a:r>
            <a:endParaRPr lang="en-US" sz="1600" dirty="0"/>
          </a:p>
        </p:txBody>
      </p:sp>
    </p:spTree>
    <p:extLst>
      <p:ext uri="{BB962C8B-B14F-4D97-AF65-F5344CB8AC3E}">
        <p14:creationId xmlns:p14="http://schemas.microsoft.com/office/powerpoint/2010/main" val="1943581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AB25-EB10-48E4-ABFE-F555BCBB2D99}"/>
              </a:ext>
            </a:extLst>
          </p:cNvPr>
          <p:cNvSpPr>
            <a:spLocks noGrp="1"/>
          </p:cNvSpPr>
          <p:nvPr>
            <p:ph type="title"/>
          </p:nvPr>
        </p:nvSpPr>
        <p:spPr/>
        <p:txBody>
          <a:bodyPr/>
          <a:lstStyle/>
          <a:p>
            <a:r>
              <a:rPr lang="en-US" dirty="0"/>
              <a:t>Gender Identity</a:t>
            </a:r>
          </a:p>
        </p:txBody>
      </p:sp>
      <p:sp>
        <p:nvSpPr>
          <p:cNvPr id="3" name="Content Placeholder 2">
            <a:extLst>
              <a:ext uri="{FF2B5EF4-FFF2-40B4-BE49-F238E27FC236}">
                <a16:creationId xmlns:a16="http://schemas.microsoft.com/office/drawing/2014/main" id="{92F6FDE8-AC49-49A2-AA69-C41C3DCEA1F3}"/>
              </a:ext>
            </a:extLst>
          </p:cNvPr>
          <p:cNvSpPr>
            <a:spLocks noGrp="1"/>
          </p:cNvSpPr>
          <p:nvPr>
            <p:ph idx="1"/>
          </p:nvPr>
        </p:nvSpPr>
        <p:spPr>
          <a:xfrm>
            <a:off x="595086" y="1548327"/>
            <a:ext cx="11292114" cy="4774169"/>
          </a:xfrm>
        </p:spPr>
        <p:txBody>
          <a:bodyPr>
            <a:noAutofit/>
          </a:bodyPr>
          <a:lstStyle/>
          <a:p>
            <a:pPr marL="365760" lvl="1" indent="0">
              <a:buNone/>
            </a:pPr>
            <a:r>
              <a:rPr lang="en-US" sz="2400" b="1" dirty="0"/>
              <a:t>Gender identity </a:t>
            </a:r>
            <a:r>
              <a:rPr lang="en-US" sz="2400" dirty="0"/>
              <a:t>refers to a </a:t>
            </a:r>
            <a:r>
              <a:rPr lang="en-US" sz="2400" i="1" dirty="0"/>
              <a:t>“person’s internal understanding of their own gender, or gender with which a person identifies.  HIV surveillance personnel collect data on gender identity, when available, from sources such as case report forms submitted by health care or HIV testing providers and medical records, or by matching with other health department databases”</a:t>
            </a:r>
          </a:p>
          <a:p>
            <a:pPr marL="365760" lvl="1" indent="0">
              <a:buNone/>
            </a:pPr>
            <a:r>
              <a:rPr lang="en-US" sz="2400" b="1" dirty="0"/>
              <a:t>Cisgender</a:t>
            </a:r>
            <a:r>
              <a:rPr lang="en-US" sz="2400" i="1" dirty="0"/>
              <a:t> “is a term used to indicate that a person’s sex assigned at birth and current gender identity are the same (</a:t>
            </a:r>
            <a:r>
              <a:rPr lang="en-US" sz="2400" i="1" dirty="0" err="1"/>
              <a:t>ie</a:t>
            </a:r>
            <a:r>
              <a:rPr lang="en-US" sz="2400" i="1" dirty="0"/>
              <a:t>. a person assigned male at birth and who currently identifies as a man is a cisgender male)</a:t>
            </a:r>
          </a:p>
          <a:p>
            <a:pPr marL="365760" lvl="1" indent="0">
              <a:buNone/>
            </a:pPr>
            <a:r>
              <a:rPr lang="en-US" sz="2400" b="1" dirty="0"/>
              <a:t>Transgender woman</a:t>
            </a:r>
            <a:r>
              <a:rPr lang="en-US" sz="2400" i="1" dirty="0"/>
              <a:t>: “a person assigned “male” sex at birth who identifies as female” </a:t>
            </a:r>
          </a:p>
          <a:p>
            <a:pPr marL="365760" lvl="1" indent="0">
              <a:buNone/>
            </a:pPr>
            <a:r>
              <a:rPr lang="en-US" sz="2400" b="1" dirty="0"/>
              <a:t>Transgender man: </a:t>
            </a:r>
            <a:r>
              <a:rPr lang="en-US" sz="2400" i="1" dirty="0"/>
              <a:t>“a person assigned “female” sex at birth who identifies as male” </a:t>
            </a:r>
          </a:p>
        </p:txBody>
      </p:sp>
      <p:sp>
        <p:nvSpPr>
          <p:cNvPr id="4" name="Slide Number Placeholder 3">
            <a:extLst>
              <a:ext uri="{FF2B5EF4-FFF2-40B4-BE49-F238E27FC236}">
                <a16:creationId xmlns:a16="http://schemas.microsoft.com/office/drawing/2014/main" id="{0CF25C21-DC4A-451F-A440-84E1FF61B8C5}"/>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6" name="TextBox 5">
            <a:extLst>
              <a:ext uri="{FF2B5EF4-FFF2-40B4-BE49-F238E27FC236}">
                <a16:creationId xmlns:a16="http://schemas.microsoft.com/office/drawing/2014/main" id="{42A8746F-A3E8-49D2-8520-73A4CCCAE98E}"/>
              </a:ext>
            </a:extLst>
          </p:cNvPr>
          <p:cNvSpPr txBox="1"/>
          <p:nvPr/>
        </p:nvSpPr>
        <p:spPr>
          <a:xfrm>
            <a:off x="2121824" y="6137830"/>
            <a:ext cx="9173094" cy="369332"/>
          </a:xfrm>
          <a:prstGeom prst="rect">
            <a:avLst/>
          </a:prstGeom>
          <a:noFill/>
        </p:spPr>
        <p:txBody>
          <a:bodyPr wrap="square">
            <a:spAutoFit/>
          </a:bodyPr>
          <a:lstStyle/>
          <a:p>
            <a:r>
              <a:rPr lang="en-US" sz="1800" dirty="0">
                <a:hlinkClick r:id="rId3"/>
              </a:rPr>
              <a:t>Technical Notes | Volume 33 | HIV Surveillance | Reports | Resource Library | HIV/AIDS | CDC</a:t>
            </a:r>
            <a:endParaRPr lang="en-US" sz="1800" dirty="0"/>
          </a:p>
        </p:txBody>
      </p:sp>
    </p:spTree>
    <p:extLst>
      <p:ext uri="{BB962C8B-B14F-4D97-AF65-F5344CB8AC3E}">
        <p14:creationId xmlns:p14="http://schemas.microsoft.com/office/powerpoint/2010/main" val="302906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E6A-1748-42FA-A82D-99F5E799A46C}"/>
              </a:ext>
            </a:extLst>
          </p:cNvPr>
          <p:cNvSpPr>
            <a:spLocks noGrp="1"/>
          </p:cNvSpPr>
          <p:nvPr>
            <p:ph type="title"/>
          </p:nvPr>
        </p:nvSpPr>
        <p:spPr/>
        <p:txBody>
          <a:bodyPr/>
          <a:lstStyle/>
          <a:p>
            <a:r>
              <a:rPr lang="en-US" b="0" dirty="0"/>
              <a:t>Introduction (I)</a:t>
            </a:r>
          </a:p>
        </p:txBody>
      </p:sp>
      <p:sp>
        <p:nvSpPr>
          <p:cNvPr id="3" name="Content Placeholder 2">
            <a:extLst>
              <a:ext uri="{FF2B5EF4-FFF2-40B4-BE49-F238E27FC236}">
                <a16:creationId xmlns:a16="http://schemas.microsoft.com/office/drawing/2014/main" id="{AD52A44A-CBEA-43FC-91D7-713874480012}"/>
              </a:ext>
            </a:extLst>
          </p:cNvPr>
          <p:cNvSpPr>
            <a:spLocks noGrp="1"/>
          </p:cNvSpPr>
          <p:nvPr>
            <p:ph idx="1"/>
          </p:nvPr>
        </p:nvSpPr>
        <p:spPr>
          <a:xfrm>
            <a:off x="265043" y="1594624"/>
            <a:ext cx="11622157" cy="4582339"/>
          </a:xfrm>
        </p:spPr>
        <p:txBody>
          <a:bodyPr>
            <a:normAutofit fontScale="77500" lnSpcReduction="20000"/>
          </a:bodyPr>
          <a:lstStyle/>
          <a:p>
            <a:r>
              <a:rPr lang="en-US" dirty="0"/>
              <a:t>These three introduction slides provide a general context for the data used to create this slide set. If you have questions about any of the slides, please refer to the </a:t>
            </a:r>
            <a:r>
              <a:rPr lang="en-US" i="1" dirty="0"/>
              <a:t>Surveillance Technical Notes</a:t>
            </a:r>
            <a:r>
              <a:rPr lang="en-US" dirty="0"/>
              <a:t>.</a:t>
            </a:r>
          </a:p>
          <a:p>
            <a:r>
              <a:rPr lang="en-US" dirty="0"/>
              <a:t>This slide set displays estimates of the number of persons living with HIV/AIDS (prevalence) and mortality in Minnesota by person, place, and time.</a:t>
            </a:r>
          </a:p>
          <a:p>
            <a:r>
              <a:rPr lang="en-US" dirty="0"/>
              <a:t>The slides rely on data from HIV/AIDS cases diagnosed through 2022 and reported to the Minnesota Department of Health (MDH) HIV/AIDS Surveillance System, which is part of the National HIV/AIDS Surveillance System (NHSS).</a:t>
            </a:r>
          </a:p>
        </p:txBody>
      </p:sp>
      <p:sp>
        <p:nvSpPr>
          <p:cNvPr id="4" name="Slide Number Placeholder 3">
            <a:extLst>
              <a:ext uri="{FF2B5EF4-FFF2-40B4-BE49-F238E27FC236}">
                <a16:creationId xmlns:a16="http://schemas.microsoft.com/office/drawing/2014/main" id="{802E6FA7-A5B4-424C-9706-0779C72C09E1}"/>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021172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E9C6-949D-47AA-897A-19739B52854E}"/>
              </a:ext>
            </a:extLst>
          </p:cNvPr>
          <p:cNvSpPr>
            <a:spLocks noGrp="1"/>
          </p:cNvSpPr>
          <p:nvPr>
            <p:ph type="title"/>
          </p:nvPr>
        </p:nvSpPr>
        <p:spPr/>
        <p:txBody>
          <a:bodyPr/>
          <a:lstStyle/>
          <a:p>
            <a:r>
              <a:rPr lang="en-US" b="0" dirty="0"/>
              <a:t>Persons Living with HIV/AIDS in Minnesota by Sex Assigned at Birth, 2023</a:t>
            </a:r>
          </a:p>
        </p:txBody>
      </p:sp>
      <p:sp>
        <p:nvSpPr>
          <p:cNvPr id="3" name="Slide Number Placeholder 2">
            <a:extLst>
              <a:ext uri="{FF2B5EF4-FFF2-40B4-BE49-F238E27FC236}">
                <a16:creationId xmlns:a16="http://schemas.microsoft.com/office/drawing/2014/main" id="{2F855215-169F-4DFE-9248-BFB3E790FCA5}"/>
              </a:ext>
            </a:extLst>
          </p:cNvPr>
          <p:cNvSpPr>
            <a:spLocks noGrp="1"/>
          </p:cNvSpPr>
          <p:nvPr>
            <p:ph type="sldNum" sz="quarter" idx="12"/>
          </p:nvPr>
        </p:nvSpPr>
        <p:spPr/>
        <p:txBody>
          <a:bodyPr/>
          <a:lstStyle/>
          <a:p>
            <a:fld id="{48F63A3B-78C7-47BE-AE5E-E10140E04643}" type="slidenum">
              <a:rPr lang="en-US" smtClean="0"/>
              <a:t>20</a:t>
            </a:fld>
            <a:endParaRPr lang="en-US" dirty="0"/>
          </a:p>
        </p:txBody>
      </p:sp>
      <p:pic>
        <p:nvPicPr>
          <p:cNvPr id="7" name="Content Placeholder 6" descr="Bart chart. Refer to slide notes for full data. ">
            <a:extLst>
              <a:ext uri="{FF2B5EF4-FFF2-40B4-BE49-F238E27FC236}">
                <a16:creationId xmlns:a16="http://schemas.microsoft.com/office/drawing/2014/main" id="{A8E77EC1-4F98-6ECC-85C0-8989C7C8CFFB}"/>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775574" y="1609724"/>
            <a:ext cx="10640851" cy="4228368"/>
          </a:xfrm>
        </p:spPr>
      </p:pic>
    </p:spTree>
    <p:extLst>
      <p:ext uri="{BB962C8B-B14F-4D97-AF65-F5344CB8AC3E}">
        <p14:creationId xmlns:p14="http://schemas.microsoft.com/office/powerpoint/2010/main" val="151309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ACDD-D0A9-4254-B6E5-46CA9964BD60}"/>
              </a:ext>
            </a:extLst>
          </p:cNvPr>
          <p:cNvSpPr>
            <a:spLocks noGrp="1"/>
          </p:cNvSpPr>
          <p:nvPr>
            <p:ph type="title"/>
          </p:nvPr>
        </p:nvSpPr>
        <p:spPr/>
        <p:txBody>
          <a:bodyPr/>
          <a:lstStyle/>
          <a:p>
            <a:r>
              <a:rPr lang="en-US" b="0" dirty="0"/>
              <a:t>Persons Living with HIV/AIDS in Minnesota by Sex Assigned at Birth and Race/Ethnicity^, 2023</a:t>
            </a:r>
          </a:p>
        </p:txBody>
      </p:sp>
      <p:sp>
        <p:nvSpPr>
          <p:cNvPr id="4" name="Content Placeholder 3">
            <a:extLst>
              <a:ext uri="{FF2B5EF4-FFF2-40B4-BE49-F238E27FC236}">
                <a16:creationId xmlns:a16="http://schemas.microsoft.com/office/drawing/2014/main" id="{67330BFD-63F3-494D-A122-97A7CB832268}"/>
              </a:ext>
            </a:extLst>
          </p:cNvPr>
          <p:cNvSpPr>
            <a:spLocks noGrp="1"/>
          </p:cNvSpPr>
          <p:nvPr>
            <p:ph sz="half" idx="2"/>
          </p:nvPr>
        </p:nvSpPr>
        <p:spPr>
          <a:xfrm>
            <a:off x="1736035" y="5857462"/>
            <a:ext cx="10005391" cy="1000538"/>
          </a:xfrm>
        </p:spPr>
        <p:txBody>
          <a:bodyPr>
            <a:normAutofit lnSpcReduction="10000"/>
          </a:bodyPr>
          <a:lstStyle/>
          <a:p>
            <a:pPr marL="0" indent="0">
              <a:spcBef>
                <a:spcPts val="0"/>
              </a:spcBef>
              <a:spcAft>
                <a:spcPts val="0"/>
              </a:spcAft>
              <a:buNone/>
            </a:pPr>
            <a:r>
              <a:rPr lang="en-US" sz="1400" dirty="0"/>
              <a:t>*Other includes multi-racial persons and persons with unknown race</a:t>
            </a:r>
          </a:p>
          <a:p>
            <a:pPr marL="0" indent="0">
              <a:spcBef>
                <a:spcPts val="0"/>
              </a:spcBef>
              <a:spcAft>
                <a:spcPts val="0"/>
              </a:spcAft>
              <a:buNone/>
            </a:pPr>
            <a:r>
              <a:rPr lang="en-US" sz="1400" dirty="0"/>
              <a:t>^Race/ethnicity information missing for 3 PWH. Race is a social construct. While there are health disparities between racial and ethnic groups, these are driven by underlying factors relating to historical traumas and current systematic impacts of those traumas.</a:t>
            </a:r>
          </a:p>
          <a:p>
            <a:pPr marL="0" indent="0">
              <a:spcBef>
                <a:spcPts val="0"/>
              </a:spcBef>
              <a:spcAft>
                <a:spcPts val="0"/>
              </a:spcAft>
              <a:buNone/>
            </a:pPr>
            <a:r>
              <a:rPr lang="en-US" sz="1400" dirty="0"/>
              <a:t>Data: </a:t>
            </a:r>
            <a:r>
              <a:rPr lang="en-US" sz="1400" dirty="0">
                <a:hlinkClick r:id="rId3"/>
              </a:rPr>
              <a:t>HIV/AIDS Prevalence and Mortality Report 2023 Tables (PDF)</a:t>
            </a:r>
            <a:endParaRPr lang="en-US" sz="1400" dirty="0">
              <a:highlight>
                <a:srgbClr val="FFFF00"/>
              </a:highlight>
            </a:endParaRPr>
          </a:p>
        </p:txBody>
      </p:sp>
      <p:sp>
        <p:nvSpPr>
          <p:cNvPr id="3" name="Slide Number Placeholder 2">
            <a:extLst>
              <a:ext uri="{FF2B5EF4-FFF2-40B4-BE49-F238E27FC236}">
                <a16:creationId xmlns:a16="http://schemas.microsoft.com/office/drawing/2014/main" id="{35DCC666-4D25-43BB-8E08-53C2CE9F6FF6}"/>
              </a:ext>
            </a:extLst>
          </p:cNvPr>
          <p:cNvSpPr>
            <a:spLocks noGrp="1"/>
          </p:cNvSpPr>
          <p:nvPr>
            <p:ph type="sldNum" sz="quarter" idx="12"/>
          </p:nvPr>
        </p:nvSpPr>
        <p:spPr/>
        <p:txBody>
          <a:bodyPr/>
          <a:lstStyle/>
          <a:p>
            <a:fld id="{48F63A3B-78C7-47BE-AE5E-E10140E04643}" type="slidenum">
              <a:rPr lang="en-US" smtClean="0"/>
              <a:t>21</a:t>
            </a:fld>
            <a:endParaRPr lang="en-US" dirty="0"/>
          </a:p>
        </p:txBody>
      </p:sp>
      <p:pic>
        <p:nvPicPr>
          <p:cNvPr id="10" name="Content Placeholder 9" descr="Two pie charts. Refer to link on slide for full data. ">
            <a:extLst>
              <a:ext uri="{FF2B5EF4-FFF2-40B4-BE49-F238E27FC236}">
                <a16:creationId xmlns:a16="http://schemas.microsoft.com/office/drawing/2014/main" id="{DFF27F5F-5F10-3AEE-F390-C3C639FB4321}"/>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147679" y="1609725"/>
            <a:ext cx="9896641" cy="4121764"/>
          </a:xfrm>
        </p:spPr>
      </p:pic>
    </p:spTree>
    <p:extLst>
      <p:ext uri="{BB962C8B-B14F-4D97-AF65-F5344CB8AC3E}">
        <p14:creationId xmlns:p14="http://schemas.microsoft.com/office/powerpoint/2010/main" val="266399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2D39-2A11-4FC1-8382-E99310FF9851}"/>
              </a:ext>
            </a:extLst>
          </p:cNvPr>
          <p:cNvSpPr>
            <a:spLocks noGrp="1"/>
          </p:cNvSpPr>
          <p:nvPr>
            <p:ph type="title"/>
          </p:nvPr>
        </p:nvSpPr>
        <p:spPr/>
        <p:txBody>
          <a:bodyPr>
            <a:normAutofit/>
          </a:bodyPr>
          <a:lstStyle/>
          <a:p>
            <a:r>
              <a:rPr lang="en-US" sz="3200" b="0" dirty="0"/>
              <a:t>Persons Living with HIV/AIDS in Minnesota by Gender Identity** and Race/Ethnicity^, 2023</a:t>
            </a:r>
          </a:p>
        </p:txBody>
      </p:sp>
      <p:sp>
        <p:nvSpPr>
          <p:cNvPr id="3" name="Content Placeholder 2">
            <a:extLst>
              <a:ext uri="{FF2B5EF4-FFF2-40B4-BE49-F238E27FC236}">
                <a16:creationId xmlns:a16="http://schemas.microsoft.com/office/drawing/2014/main" id="{FF841272-3C88-4A1E-B307-89F054209D80}"/>
              </a:ext>
            </a:extLst>
          </p:cNvPr>
          <p:cNvSpPr>
            <a:spLocks noGrp="1"/>
          </p:cNvSpPr>
          <p:nvPr>
            <p:ph sz="half" idx="2"/>
          </p:nvPr>
        </p:nvSpPr>
        <p:spPr>
          <a:xfrm>
            <a:off x="1736035" y="5322887"/>
            <a:ext cx="9952382" cy="1216025"/>
          </a:xfrm>
        </p:spPr>
        <p:txBody>
          <a:bodyPr>
            <a:noAutofit/>
          </a:bodyPr>
          <a:lstStyle/>
          <a:p>
            <a:pPr marL="0" indent="0">
              <a:spcBef>
                <a:spcPts val="0"/>
              </a:spcBef>
              <a:spcAft>
                <a:spcPts val="0"/>
              </a:spcAft>
              <a:buNone/>
            </a:pPr>
            <a:r>
              <a:rPr lang="en-US" sz="1400" dirty="0"/>
              <a:t>*Other includes multi-racial persons and persons with unknown race</a:t>
            </a:r>
          </a:p>
          <a:p>
            <a:pPr marL="0" indent="0">
              <a:spcBef>
                <a:spcPts val="0"/>
              </a:spcBef>
              <a:spcAft>
                <a:spcPts val="0"/>
              </a:spcAft>
              <a:buNone/>
            </a:pPr>
            <a:r>
              <a:rPr lang="en-US" sz="1400" dirty="0"/>
              <a:t>^Race/ethnicity information missing for 2 PWH. Race is a social construct. While there are health disparities between racial and ethnic groups, these are driven by underlying factors relating to historical traumas and current systematic impacts of those traumas.</a:t>
            </a:r>
          </a:p>
          <a:p>
            <a:pPr marL="0" indent="0">
              <a:spcBef>
                <a:spcPts val="0"/>
              </a:spcBef>
              <a:spcAft>
                <a:spcPts val="0"/>
              </a:spcAft>
              <a:buNone/>
            </a:pPr>
            <a:r>
              <a:rPr lang="en-US" sz="1400" dirty="0"/>
              <a:t>**Current gender was not reportable until 2009, so may be incomplete for HIV infections reported before that time. Because current gender is incomplete for a large number of cases, there may be misclassification of transgender Minnesotans in the cisgender group.</a:t>
            </a:r>
          </a:p>
          <a:p>
            <a:pPr marL="0" indent="0">
              <a:spcBef>
                <a:spcPts val="0"/>
              </a:spcBef>
              <a:spcAft>
                <a:spcPts val="0"/>
              </a:spcAft>
              <a:buNone/>
            </a:pPr>
            <a:r>
              <a:rPr lang="en-US" sz="1400" dirty="0"/>
              <a:t>Data: </a:t>
            </a:r>
            <a:r>
              <a:rPr lang="en-US" sz="1400" dirty="0">
                <a:hlinkClick r:id="rId3"/>
              </a:rPr>
              <a:t>HIV/AIDS Prevalence and Mortality Report 2023 Tables (PDF)</a:t>
            </a:r>
            <a:endParaRPr lang="en-US" sz="1400" dirty="0">
              <a:highlight>
                <a:srgbClr val="FFFF00"/>
              </a:highlight>
            </a:endParaRPr>
          </a:p>
        </p:txBody>
      </p:sp>
      <p:sp>
        <p:nvSpPr>
          <p:cNvPr id="4" name="Slide Number Placeholder 3">
            <a:extLst>
              <a:ext uri="{FF2B5EF4-FFF2-40B4-BE49-F238E27FC236}">
                <a16:creationId xmlns:a16="http://schemas.microsoft.com/office/drawing/2014/main" id="{90FAB617-8440-4EC4-84E6-6D6459478293}"/>
              </a:ext>
            </a:extLst>
          </p:cNvPr>
          <p:cNvSpPr>
            <a:spLocks noGrp="1"/>
          </p:cNvSpPr>
          <p:nvPr>
            <p:ph type="sldNum" sz="quarter" idx="12"/>
          </p:nvPr>
        </p:nvSpPr>
        <p:spPr/>
        <p:txBody>
          <a:bodyPr/>
          <a:lstStyle/>
          <a:p>
            <a:fld id="{48F63A3B-78C7-47BE-AE5E-E10140E04643}" type="slidenum">
              <a:rPr lang="en-US" smtClean="0"/>
              <a:t>22</a:t>
            </a:fld>
            <a:endParaRPr lang="en-US" dirty="0"/>
          </a:p>
        </p:txBody>
      </p:sp>
      <p:pic>
        <p:nvPicPr>
          <p:cNvPr id="11" name="Content Placeholder 10" descr="Two pie charts. Refer to link on slide for full data. ">
            <a:extLst>
              <a:ext uri="{FF2B5EF4-FFF2-40B4-BE49-F238E27FC236}">
                <a16:creationId xmlns:a16="http://schemas.microsoft.com/office/drawing/2014/main" id="{D901B46E-AE43-CC61-1C16-C5590195A1E5}"/>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041580" y="1635288"/>
            <a:ext cx="10108840" cy="3801614"/>
          </a:xfrm>
        </p:spPr>
      </p:pic>
    </p:spTree>
    <p:extLst>
      <p:ext uri="{BB962C8B-B14F-4D97-AF65-F5344CB8AC3E}">
        <p14:creationId xmlns:p14="http://schemas.microsoft.com/office/powerpoint/2010/main" val="40229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3401-C803-4F8B-ACDD-010FCA9DB849}"/>
              </a:ext>
            </a:extLst>
          </p:cNvPr>
          <p:cNvSpPr>
            <a:spLocks noGrp="1"/>
          </p:cNvSpPr>
          <p:nvPr>
            <p:ph type="title"/>
          </p:nvPr>
        </p:nvSpPr>
        <p:spPr/>
        <p:txBody>
          <a:bodyPr/>
          <a:lstStyle/>
          <a:p>
            <a:r>
              <a:rPr lang="en-US" b="0" dirty="0"/>
              <a:t>Number of Cases and Rates (per 100,000 persons) of Persons Living with HIV/AIDS by Race/Ethnicity** in Minnesota, 2023</a:t>
            </a:r>
          </a:p>
        </p:txBody>
      </p:sp>
      <p:sp>
        <p:nvSpPr>
          <p:cNvPr id="3" name="Slide Number Placeholder 2">
            <a:extLst>
              <a:ext uri="{FF2B5EF4-FFF2-40B4-BE49-F238E27FC236}">
                <a16:creationId xmlns:a16="http://schemas.microsoft.com/office/drawing/2014/main" id="{4EF69CF3-65BA-4329-B64B-6F109BA1457D}"/>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4" name="Content Placeholder 3">
            <a:extLst>
              <a:ext uri="{FF2B5EF4-FFF2-40B4-BE49-F238E27FC236}">
                <a16:creationId xmlns:a16="http://schemas.microsoft.com/office/drawing/2014/main" id="{1C569775-9D4D-4E3D-B8D4-9E1D15725B70}"/>
              </a:ext>
            </a:extLst>
          </p:cNvPr>
          <p:cNvSpPr>
            <a:spLocks noGrp="1"/>
          </p:cNvSpPr>
          <p:nvPr>
            <p:ph idx="13"/>
          </p:nvPr>
        </p:nvSpPr>
        <p:spPr>
          <a:xfrm>
            <a:off x="1858296" y="5020482"/>
            <a:ext cx="9645445" cy="1700993"/>
          </a:xfrm>
        </p:spPr>
        <p:txBody>
          <a:bodyPr>
            <a:normAutofit fontScale="62500" lnSpcReduction="20000"/>
          </a:bodyPr>
          <a:lstStyle/>
          <a:p>
            <a:pPr marL="0" indent="0" algn="l">
              <a:lnSpc>
                <a:spcPct val="120000"/>
              </a:lnSpc>
              <a:spcBef>
                <a:spcPts val="0"/>
              </a:spcBef>
              <a:spcAft>
                <a:spcPts val="0"/>
              </a:spcAft>
              <a:buNone/>
            </a:pPr>
            <a:r>
              <a:rPr lang="en-US" sz="1700" dirty="0"/>
              <a:t>^2022 CDC Wonder used for rate calculations, except where otherwise specified.</a:t>
            </a:r>
          </a:p>
          <a:p>
            <a:pPr marL="0" indent="0">
              <a:lnSpc>
                <a:spcPct val="120000"/>
              </a:lnSpc>
              <a:spcBef>
                <a:spcPts val="0"/>
              </a:spcBef>
              <a:spcAft>
                <a:spcPts val="0"/>
              </a:spcAft>
              <a:buNone/>
            </a:pPr>
            <a:r>
              <a:rPr lang="en-US" sz="1700" dirty="0"/>
              <a:t>**Race/ethnicity information missing for 3 PWH. Race is a social construct. While there are health disparities between racial and ethnic groups, these are driven by underlying factors relating to historical traumas and current systematic impacts of those traumas.</a:t>
            </a:r>
          </a:p>
          <a:p>
            <a:pPr marL="0" indent="0" algn="l">
              <a:lnSpc>
                <a:spcPct val="120000"/>
              </a:lnSpc>
              <a:spcBef>
                <a:spcPts val="0"/>
              </a:spcBef>
              <a:spcAft>
                <a:spcPts val="0"/>
              </a:spcAft>
              <a:buNone/>
            </a:pPr>
            <a:r>
              <a:rPr lang="en-US" sz="1700" dirty="0"/>
              <a:t>*African-born refers to Blacks who reported an African country of birth. Non African-born refers to all other Blacks. Rates for black, non African-born and black, African-born are not comparable to previous years due to an increase in the estimate for black, African-born population. </a:t>
            </a:r>
          </a:p>
          <a:p>
            <a:pPr marL="0" indent="0" algn="l">
              <a:lnSpc>
                <a:spcPct val="120000"/>
              </a:lnSpc>
              <a:spcBef>
                <a:spcPts val="0"/>
              </a:spcBef>
              <a:spcAft>
                <a:spcPts val="0"/>
              </a:spcAft>
              <a:buNone/>
            </a:pPr>
            <a:r>
              <a:rPr lang="en-US" sz="1700" baseline="30000" dirty="0"/>
              <a:t>†</a:t>
            </a:r>
            <a:r>
              <a:rPr lang="en-US" sz="1700" dirty="0"/>
              <a:t> Other includes multi-racial persons and persons with unknown race </a:t>
            </a:r>
          </a:p>
          <a:p>
            <a:pPr marL="0" indent="0" algn="l">
              <a:lnSpc>
                <a:spcPct val="120000"/>
              </a:lnSpc>
              <a:spcBef>
                <a:spcPts val="0"/>
              </a:spcBef>
              <a:spcAft>
                <a:spcPts val="0"/>
              </a:spcAft>
              <a:buNone/>
            </a:pPr>
            <a:r>
              <a:rPr lang="en-US" sz="1700" baseline="30000" dirty="0"/>
              <a:t>††</a:t>
            </a:r>
            <a:r>
              <a:rPr lang="en-US" sz="1700" dirty="0"/>
              <a:t>Estimate of 145,214 Source: 2022 American Community Survey.</a:t>
            </a:r>
          </a:p>
          <a:p>
            <a:pPr marL="0" indent="0">
              <a:lnSpc>
                <a:spcPct val="120000"/>
              </a:lnSpc>
              <a:spcBef>
                <a:spcPts val="0"/>
              </a:spcBef>
              <a:spcAft>
                <a:spcPts val="0"/>
              </a:spcAft>
              <a:buNone/>
            </a:pPr>
            <a:r>
              <a:rPr lang="en-US" sz="1800" dirty="0"/>
              <a:t>Data: </a:t>
            </a:r>
            <a:r>
              <a:rPr lang="en-US" sz="1800" dirty="0">
                <a:hlinkClick r:id="rId3"/>
              </a:rPr>
              <a:t>HIV/AIDS Prevalence and Mortality Report 2023 Tables (PDF)</a:t>
            </a:r>
            <a:endParaRPr lang="en-US" sz="1200" dirty="0"/>
          </a:p>
        </p:txBody>
      </p:sp>
      <p:graphicFrame>
        <p:nvGraphicFramePr>
          <p:cNvPr id="6" name="Table 6">
            <a:extLst>
              <a:ext uri="{FF2B5EF4-FFF2-40B4-BE49-F238E27FC236}">
                <a16:creationId xmlns:a16="http://schemas.microsoft.com/office/drawing/2014/main" id="{9F50BE1F-A64D-4DAB-83F7-24EDF4528F51}"/>
              </a:ext>
            </a:extLst>
          </p:cNvPr>
          <p:cNvGraphicFramePr>
            <a:graphicFrameLocks noGrp="1"/>
          </p:cNvGraphicFramePr>
          <p:nvPr>
            <p:ph idx="14"/>
            <p:extLst>
              <p:ext uri="{D42A27DB-BD31-4B8C-83A1-F6EECF244321}">
                <p14:modId xmlns:p14="http://schemas.microsoft.com/office/powerpoint/2010/main" val="3030278154"/>
              </p:ext>
            </p:extLst>
          </p:nvPr>
        </p:nvGraphicFramePr>
        <p:xfrm>
          <a:off x="2133600" y="2238019"/>
          <a:ext cx="6412524" cy="1986038"/>
        </p:xfrm>
        <a:graphic>
          <a:graphicData uri="http://schemas.openxmlformats.org/drawingml/2006/table">
            <a:tbl>
              <a:tblPr firstRow="1" bandRow="1">
                <a:tableStyleId>{5C22544A-7EE6-4342-B048-85BDC9FD1C3A}</a:tableStyleId>
              </a:tblPr>
              <a:tblGrid>
                <a:gridCol w="1603131">
                  <a:extLst>
                    <a:ext uri="{9D8B030D-6E8A-4147-A177-3AD203B41FA5}">
                      <a16:colId xmlns:a16="http://schemas.microsoft.com/office/drawing/2014/main" val="945370498"/>
                    </a:ext>
                  </a:extLst>
                </a:gridCol>
                <a:gridCol w="1603131">
                  <a:extLst>
                    <a:ext uri="{9D8B030D-6E8A-4147-A177-3AD203B41FA5}">
                      <a16:colId xmlns:a16="http://schemas.microsoft.com/office/drawing/2014/main" val="2644100600"/>
                    </a:ext>
                  </a:extLst>
                </a:gridCol>
                <a:gridCol w="1603131">
                  <a:extLst>
                    <a:ext uri="{9D8B030D-6E8A-4147-A177-3AD203B41FA5}">
                      <a16:colId xmlns:a16="http://schemas.microsoft.com/office/drawing/2014/main" val="3814780395"/>
                    </a:ext>
                  </a:extLst>
                </a:gridCol>
                <a:gridCol w="1603131">
                  <a:extLst>
                    <a:ext uri="{9D8B030D-6E8A-4147-A177-3AD203B41FA5}">
                      <a16:colId xmlns:a16="http://schemas.microsoft.com/office/drawing/2014/main" val="2083642080"/>
                    </a:ext>
                  </a:extLst>
                </a:gridCol>
              </a:tblGrid>
              <a:tr h="210938">
                <a:tc>
                  <a:txBody>
                    <a:bodyPr/>
                    <a:lstStyle/>
                    <a:p>
                      <a:pPr algn="ctr"/>
                      <a:r>
                        <a:rPr lang="en-US" sz="1100" dirty="0"/>
                        <a:t>Race/Ethnicity</a:t>
                      </a:r>
                    </a:p>
                  </a:txBody>
                  <a:tcPr marL="50625" marR="50625" marT="25313" marB="25313"/>
                </a:tc>
                <a:tc>
                  <a:txBody>
                    <a:bodyPr/>
                    <a:lstStyle/>
                    <a:p>
                      <a:pPr algn="ctr"/>
                      <a:r>
                        <a:rPr lang="en-US" sz="1100" dirty="0"/>
                        <a:t>Number of Cases</a:t>
                      </a:r>
                    </a:p>
                  </a:txBody>
                  <a:tcPr marL="50625" marR="50625" marT="25313" marB="25313"/>
                </a:tc>
                <a:tc>
                  <a:txBody>
                    <a:bodyPr/>
                    <a:lstStyle/>
                    <a:p>
                      <a:pPr algn="ctr"/>
                      <a:r>
                        <a:rPr lang="en-US" sz="1100" dirty="0"/>
                        <a:t>Percentage of Total</a:t>
                      </a:r>
                    </a:p>
                  </a:txBody>
                  <a:tcPr marL="50625" marR="50625" marT="25313" marB="25313"/>
                </a:tc>
                <a:tc>
                  <a:txBody>
                    <a:bodyPr/>
                    <a:lstStyle/>
                    <a:p>
                      <a:pPr algn="ctr"/>
                      <a:r>
                        <a:rPr lang="en-US" sz="1100" dirty="0"/>
                        <a:t>Rate per 100,000^</a:t>
                      </a:r>
                    </a:p>
                  </a:txBody>
                  <a:tcPr marL="50625" marR="50625" marT="25313" marB="25313"/>
                </a:tc>
                <a:extLst>
                  <a:ext uri="{0D108BD9-81ED-4DB2-BD59-A6C34878D82A}">
                    <a16:rowId xmlns:a16="http://schemas.microsoft.com/office/drawing/2014/main" val="360577538"/>
                  </a:ext>
                </a:extLst>
              </a:tr>
              <a:tr h="210938">
                <a:tc>
                  <a:txBody>
                    <a:bodyPr/>
                    <a:lstStyle/>
                    <a:p>
                      <a:r>
                        <a:rPr lang="en-US" sz="1100" dirty="0"/>
                        <a:t>White, non-Hispanic</a:t>
                      </a:r>
                    </a:p>
                  </a:txBody>
                  <a:tcPr marL="50625" marR="50625" marT="25313" marB="25313"/>
                </a:tc>
                <a:tc>
                  <a:txBody>
                    <a:bodyPr/>
                    <a:lstStyle/>
                    <a:p>
                      <a:pPr algn="ctr"/>
                      <a:r>
                        <a:rPr lang="en-US" sz="1100" dirty="0"/>
                        <a:t>4121</a:t>
                      </a:r>
                    </a:p>
                  </a:txBody>
                  <a:tcPr marL="50625" marR="50625" marT="25313" marB="25313"/>
                </a:tc>
                <a:tc>
                  <a:txBody>
                    <a:bodyPr/>
                    <a:lstStyle/>
                    <a:p>
                      <a:pPr algn="ctr"/>
                      <a:r>
                        <a:rPr lang="en-US" sz="1100" dirty="0"/>
                        <a:t>41%</a:t>
                      </a:r>
                    </a:p>
                  </a:txBody>
                  <a:tcPr marL="50625" marR="50625" marT="25313" marB="25313"/>
                </a:tc>
                <a:tc>
                  <a:txBody>
                    <a:bodyPr/>
                    <a:lstStyle/>
                    <a:p>
                      <a:pPr algn="ctr"/>
                      <a:r>
                        <a:rPr lang="en-US" sz="1100" dirty="0"/>
                        <a:t>92.9</a:t>
                      </a:r>
                    </a:p>
                  </a:txBody>
                  <a:tcPr marL="50625" marR="50625" marT="25313" marB="25313"/>
                </a:tc>
                <a:extLst>
                  <a:ext uri="{0D108BD9-81ED-4DB2-BD59-A6C34878D82A}">
                    <a16:rowId xmlns:a16="http://schemas.microsoft.com/office/drawing/2014/main" val="2935160540"/>
                  </a:ext>
                </a:extLst>
              </a:tr>
              <a:tr h="210938">
                <a:tc>
                  <a:txBody>
                    <a:bodyPr/>
                    <a:lstStyle/>
                    <a:p>
                      <a:r>
                        <a:rPr lang="en-US" sz="1100" dirty="0"/>
                        <a:t>Black, non-African-born </a:t>
                      </a:r>
                    </a:p>
                  </a:txBody>
                  <a:tcPr marL="50625" marR="50625" marT="25313" marB="25313"/>
                </a:tc>
                <a:tc>
                  <a:txBody>
                    <a:bodyPr/>
                    <a:lstStyle/>
                    <a:p>
                      <a:pPr algn="ctr"/>
                      <a:r>
                        <a:rPr lang="en-US" sz="1100" dirty="0"/>
                        <a:t>2,038</a:t>
                      </a:r>
                    </a:p>
                  </a:txBody>
                  <a:tcPr marL="50625" marR="50625" marT="25313" marB="25313"/>
                </a:tc>
                <a:tc>
                  <a:txBody>
                    <a:bodyPr/>
                    <a:lstStyle/>
                    <a:p>
                      <a:pPr algn="ctr"/>
                      <a:r>
                        <a:rPr lang="en-US" sz="1100" dirty="0"/>
                        <a:t>20%</a:t>
                      </a:r>
                    </a:p>
                  </a:txBody>
                  <a:tcPr marL="50625" marR="50625" marT="25313" marB="25313"/>
                </a:tc>
                <a:tc>
                  <a:txBody>
                    <a:bodyPr/>
                    <a:lstStyle/>
                    <a:p>
                      <a:pPr algn="ctr"/>
                      <a:r>
                        <a:rPr lang="en-US" sz="1100" dirty="0"/>
                        <a:t>733.4</a:t>
                      </a:r>
                    </a:p>
                  </a:txBody>
                  <a:tcPr marL="50625" marR="50625" marT="25313" marB="25313"/>
                </a:tc>
                <a:extLst>
                  <a:ext uri="{0D108BD9-81ED-4DB2-BD59-A6C34878D82A}">
                    <a16:rowId xmlns:a16="http://schemas.microsoft.com/office/drawing/2014/main" val="1228826931"/>
                  </a:ext>
                </a:extLst>
              </a:tr>
              <a:tr h="239910">
                <a:tc>
                  <a:txBody>
                    <a:bodyPr/>
                    <a:lstStyle/>
                    <a:p>
                      <a:r>
                        <a:rPr lang="en-US" sz="1100" dirty="0"/>
                        <a:t>Black, African-born*</a:t>
                      </a:r>
                    </a:p>
                  </a:txBody>
                  <a:tcPr marL="50625" marR="50625" marT="25313" marB="25313"/>
                </a:tc>
                <a:tc>
                  <a:txBody>
                    <a:bodyPr/>
                    <a:lstStyle/>
                    <a:p>
                      <a:pPr algn="ctr"/>
                      <a:r>
                        <a:rPr lang="en-US" sz="1100" dirty="0"/>
                        <a:t>1,714</a:t>
                      </a:r>
                    </a:p>
                  </a:txBody>
                  <a:tcPr marL="50625" marR="50625" marT="25313" marB="25313"/>
                </a:tc>
                <a:tc>
                  <a:txBody>
                    <a:bodyPr/>
                    <a:lstStyle/>
                    <a:p>
                      <a:pPr algn="ctr"/>
                      <a:r>
                        <a:rPr lang="en-US" sz="1100" dirty="0"/>
                        <a:t>17%</a:t>
                      </a:r>
                    </a:p>
                  </a:txBody>
                  <a:tcPr marL="50625" marR="50625" marT="25313" marB="25313"/>
                </a:tc>
                <a:tc>
                  <a:txBody>
                    <a:bodyPr/>
                    <a:lstStyle/>
                    <a:p>
                      <a:pPr algn="ctr"/>
                      <a:r>
                        <a:rPr lang="en-US" sz="1100" dirty="0"/>
                        <a:t>1,180.3††</a:t>
                      </a:r>
                    </a:p>
                  </a:txBody>
                  <a:tcPr marL="50625" marR="50625" marT="25313" marB="25313"/>
                </a:tc>
                <a:extLst>
                  <a:ext uri="{0D108BD9-81ED-4DB2-BD59-A6C34878D82A}">
                    <a16:rowId xmlns:a16="http://schemas.microsoft.com/office/drawing/2014/main" val="4110667474"/>
                  </a:ext>
                </a:extLst>
              </a:tr>
              <a:tr h="210938">
                <a:tc>
                  <a:txBody>
                    <a:bodyPr/>
                    <a:lstStyle/>
                    <a:p>
                      <a:r>
                        <a:rPr lang="en-US" sz="1100" dirty="0"/>
                        <a:t>Hispanic</a:t>
                      </a:r>
                    </a:p>
                  </a:txBody>
                  <a:tcPr marL="50625" marR="50625" marT="25313" marB="25313"/>
                </a:tc>
                <a:tc>
                  <a:txBody>
                    <a:bodyPr/>
                    <a:lstStyle/>
                    <a:p>
                      <a:pPr algn="ctr"/>
                      <a:r>
                        <a:rPr lang="en-US" sz="1100" dirty="0"/>
                        <a:t>1,254</a:t>
                      </a:r>
                    </a:p>
                  </a:txBody>
                  <a:tcPr marL="50625" marR="50625" marT="25313" marB="25313"/>
                </a:tc>
                <a:tc>
                  <a:txBody>
                    <a:bodyPr/>
                    <a:lstStyle/>
                    <a:p>
                      <a:pPr algn="ctr"/>
                      <a:r>
                        <a:rPr lang="en-US" sz="1100" dirty="0"/>
                        <a:t>13%</a:t>
                      </a:r>
                    </a:p>
                  </a:txBody>
                  <a:tcPr marL="50625" marR="50625" marT="25313" marB="25313"/>
                </a:tc>
                <a:tc>
                  <a:txBody>
                    <a:bodyPr/>
                    <a:lstStyle/>
                    <a:p>
                      <a:pPr algn="ctr"/>
                      <a:r>
                        <a:rPr lang="en-US" sz="1100" dirty="0"/>
                        <a:t>367.3</a:t>
                      </a:r>
                    </a:p>
                  </a:txBody>
                  <a:tcPr marL="50625" marR="50625" marT="25313" marB="25313"/>
                </a:tc>
                <a:extLst>
                  <a:ext uri="{0D108BD9-81ED-4DB2-BD59-A6C34878D82A}">
                    <a16:rowId xmlns:a16="http://schemas.microsoft.com/office/drawing/2014/main" val="731868072"/>
                  </a:ext>
                </a:extLst>
              </a:tr>
              <a:tr h="210938">
                <a:tc>
                  <a:txBody>
                    <a:bodyPr/>
                    <a:lstStyle/>
                    <a:p>
                      <a:r>
                        <a:rPr lang="en-US" sz="1100" dirty="0"/>
                        <a:t>American Indian</a:t>
                      </a:r>
                    </a:p>
                  </a:txBody>
                  <a:tcPr marL="50625" marR="50625" marT="25313" marB="25313"/>
                </a:tc>
                <a:tc>
                  <a:txBody>
                    <a:bodyPr/>
                    <a:lstStyle/>
                    <a:p>
                      <a:pPr algn="ctr"/>
                      <a:r>
                        <a:rPr lang="en-US" sz="1100" dirty="0"/>
                        <a:t>120</a:t>
                      </a:r>
                    </a:p>
                  </a:txBody>
                  <a:tcPr marL="50625" marR="50625" marT="25313" marB="25313"/>
                </a:tc>
                <a:tc>
                  <a:txBody>
                    <a:bodyPr/>
                    <a:lstStyle/>
                    <a:p>
                      <a:pPr algn="ctr"/>
                      <a:r>
                        <a:rPr lang="en-US" sz="1100" dirty="0"/>
                        <a:t>1%</a:t>
                      </a:r>
                    </a:p>
                  </a:txBody>
                  <a:tcPr marL="50625" marR="50625" marT="25313" marB="25313"/>
                </a:tc>
                <a:tc>
                  <a:txBody>
                    <a:bodyPr/>
                    <a:lstStyle/>
                    <a:p>
                      <a:pPr algn="ctr"/>
                      <a:r>
                        <a:rPr lang="en-US" sz="1100" dirty="0"/>
                        <a:t>200.3</a:t>
                      </a:r>
                    </a:p>
                  </a:txBody>
                  <a:tcPr marL="50625" marR="50625" marT="25313" marB="25313"/>
                </a:tc>
                <a:extLst>
                  <a:ext uri="{0D108BD9-81ED-4DB2-BD59-A6C34878D82A}">
                    <a16:rowId xmlns:a16="http://schemas.microsoft.com/office/drawing/2014/main" val="2986953205"/>
                  </a:ext>
                </a:extLst>
              </a:tr>
              <a:tr h="210938">
                <a:tc>
                  <a:txBody>
                    <a:bodyPr/>
                    <a:lstStyle/>
                    <a:p>
                      <a:r>
                        <a:rPr lang="en-US" sz="1100" dirty="0"/>
                        <a:t>Asian/Pacific Islander</a:t>
                      </a:r>
                    </a:p>
                  </a:txBody>
                  <a:tcPr marL="50625" marR="50625" marT="25313" marB="25313"/>
                </a:tc>
                <a:tc>
                  <a:txBody>
                    <a:bodyPr/>
                    <a:lstStyle/>
                    <a:p>
                      <a:pPr algn="ctr"/>
                      <a:r>
                        <a:rPr lang="en-US" sz="1100" dirty="0"/>
                        <a:t>243</a:t>
                      </a:r>
                    </a:p>
                  </a:txBody>
                  <a:tcPr marL="50625" marR="50625" marT="25313" marB="25313"/>
                </a:tc>
                <a:tc>
                  <a:txBody>
                    <a:bodyPr/>
                    <a:lstStyle/>
                    <a:p>
                      <a:pPr algn="ctr"/>
                      <a:r>
                        <a:rPr lang="en-US" sz="1100" dirty="0"/>
                        <a:t>2%</a:t>
                      </a:r>
                    </a:p>
                  </a:txBody>
                  <a:tcPr marL="50625" marR="50625" marT="25313" marB="25313"/>
                </a:tc>
                <a:tc>
                  <a:txBody>
                    <a:bodyPr/>
                    <a:lstStyle/>
                    <a:p>
                      <a:pPr algn="ctr"/>
                      <a:r>
                        <a:rPr lang="en-US" sz="1100" dirty="0"/>
                        <a:t>77.8</a:t>
                      </a:r>
                    </a:p>
                  </a:txBody>
                  <a:tcPr marL="50625" marR="50625" marT="25313" marB="25313"/>
                </a:tc>
                <a:extLst>
                  <a:ext uri="{0D108BD9-81ED-4DB2-BD59-A6C34878D82A}">
                    <a16:rowId xmlns:a16="http://schemas.microsoft.com/office/drawing/2014/main" val="1255071725"/>
                  </a:ext>
                </a:extLst>
              </a:tr>
              <a:tr h="210938">
                <a:tc>
                  <a:txBody>
                    <a:bodyPr/>
                    <a:lstStyle/>
                    <a:p>
                      <a:r>
                        <a:rPr lang="en-US" sz="1100" dirty="0"/>
                        <a:t>Other†</a:t>
                      </a:r>
                    </a:p>
                  </a:txBody>
                  <a:tcPr marL="50625" marR="50625" marT="25313" marB="25313"/>
                </a:tc>
                <a:tc>
                  <a:txBody>
                    <a:bodyPr/>
                    <a:lstStyle/>
                    <a:p>
                      <a:pPr algn="ctr"/>
                      <a:r>
                        <a:rPr lang="en-US" sz="1100" dirty="0"/>
                        <a:t>503</a:t>
                      </a:r>
                    </a:p>
                  </a:txBody>
                  <a:tcPr marL="50625" marR="50625" marT="25313" marB="25313"/>
                </a:tc>
                <a:tc>
                  <a:txBody>
                    <a:bodyPr/>
                    <a:lstStyle/>
                    <a:p>
                      <a:pPr algn="ctr"/>
                      <a:r>
                        <a:rPr lang="en-US" sz="1100" dirty="0"/>
                        <a:t>5%</a:t>
                      </a:r>
                    </a:p>
                  </a:txBody>
                  <a:tcPr marL="50625" marR="50625" marT="25313" marB="25313"/>
                </a:tc>
                <a:tc>
                  <a:txBody>
                    <a:bodyPr/>
                    <a:lstStyle/>
                    <a:p>
                      <a:pPr algn="ctr"/>
                      <a:r>
                        <a:rPr lang="en-US" sz="1100" dirty="0"/>
                        <a:t>181.9</a:t>
                      </a:r>
                    </a:p>
                  </a:txBody>
                  <a:tcPr marL="50625" marR="50625" marT="25313" marB="25313"/>
                </a:tc>
                <a:extLst>
                  <a:ext uri="{0D108BD9-81ED-4DB2-BD59-A6C34878D82A}">
                    <a16:rowId xmlns:a16="http://schemas.microsoft.com/office/drawing/2014/main" val="300432255"/>
                  </a:ext>
                </a:extLst>
              </a:tr>
              <a:tr h="210938">
                <a:tc>
                  <a:txBody>
                    <a:bodyPr/>
                    <a:lstStyle/>
                    <a:p>
                      <a:r>
                        <a:rPr lang="en-US" sz="1100" b="1" dirty="0"/>
                        <a:t>Total</a:t>
                      </a:r>
                    </a:p>
                  </a:txBody>
                  <a:tcPr marL="50625" marR="50625" marT="25313" marB="25313"/>
                </a:tc>
                <a:tc>
                  <a:txBody>
                    <a:bodyPr/>
                    <a:lstStyle/>
                    <a:p>
                      <a:pPr algn="ctr"/>
                      <a:r>
                        <a:rPr lang="en-US" sz="1100" b="1" dirty="0"/>
                        <a:t>9,993</a:t>
                      </a:r>
                    </a:p>
                  </a:txBody>
                  <a:tcPr marL="50625" marR="50625" marT="25313" marB="25313"/>
                </a:tc>
                <a:tc>
                  <a:txBody>
                    <a:bodyPr/>
                    <a:lstStyle/>
                    <a:p>
                      <a:pPr algn="ctr"/>
                      <a:r>
                        <a:rPr lang="en-US" sz="1100" b="1" dirty="0"/>
                        <a:t>100%</a:t>
                      </a:r>
                    </a:p>
                  </a:txBody>
                  <a:tcPr marL="50625" marR="50625" marT="25313" marB="25313"/>
                </a:tc>
                <a:tc>
                  <a:txBody>
                    <a:bodyPr/>
                    <a:lstStyle/>
                    <a:p>
                      <a:pPr algn="ctr"/>
                      <a:r>
                        <a:rPr lang="en-US" sz="1100" b="1" dirty="0"/>
                        <a:t>174.8</a:t>
                      </a:r>
                    </a:p>
                  </a:txBody>
                  <a:tcPr marL="50625" marR="50625" marT="25313" marB="25313"/>
                </a:tc>
                <a:extLst>
                  <a:ext uri="{0D108BD9-81ED-4DB2-BD59-A6C34878D82A}">
                    <a16:rowId xmlns:a16="http://schemas.microsoft.com/office/drawing/2014/main" val="2188738529"/>
                  </a:ext>
                </a:extLst>
              </a:tr>
            </a:tbl>
          </a:graphicData>
        </a:graphic>
      </p:graphicFrame>
      <p:pic>
        <p:nvPicPr>
          <p:cNvPr id="9" name="Picture 8" descr="Table. Refer to live table or link on slide for full data. ">
            <a:extLst>
              <a:ext uri="{FF2B5EF4-FFF2-40B4-BE49-F238E27FC236}">
                <a16:creationId xmlns:a16="http://schemas.microsoft.com/office/drawing/2014/main" id="{E72E983C-3B71-DBF9-9523-C45DE1FED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03" y="1936054"/>
            <a:ext cx="8884160" cy="2754478"/>
          </a:xfrm>
          <a:prstGeom prst="rect">
            <a:avLst/>
          </a:prstGeom>
        </p:spPr>
      </p:pic>
    </p:spTree>
    <p:extLst>
      <p:ext uri="{BB962C8B-B14F-4D97-AF65-F5344CB8AC3E}">
        <p14:creationId xmlns:p14="http://schemas.microsoft.com/office/powerpoint/2010/main" val="199358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E13C-DF3E-4E28-8C11-E54C71EA6D76}"/>
              </a:ext>
            </a:extLst>
          </p:cNvPr>
          <p:cNvSpPr>
            <a:spLocks noGrp="1"/>
          </p:cNvSpPr>
          <p:nvPr>
            <p:ph type="title"/>
          </p:nvPr>
        </p:nvSpPr>
        <p:spPr/>
        <p:txBody>
          <a:bodyPr/>
          <a:lstStyle/>
          <a:p>
            <a:r>
              <a:rPr lang="en-US" b="0" dirty="0"/>
              <a:t>Number of Cases Living with HIV/AIDS by Gender Identity in Minnesota, 2023</a:t>
            </a:r>
          </a:p>
        </p:txBody>
      </p:sp>
      <p:sp>
        <p:nvSpPr>
          <p:cNvPr id="3" name="Slide Number Placeholder 2">
            <a:extLst>
              <a:ext uri="{FF2B5EF4-FFF2-40B4-BE49-F238E27FC236}">
                <a16:creationId xmlns:a16="http://schemas.microsoft.com/office/drawing/2014/main" id="{83C8FD56-F535-4BBE-82A7-FEF471EAF051}"/>
              </a:ext>
            </a:extLst>
          </p:cNvPr>
          <p:cNvSpPr>
            <a:spLocks noGrp="1"/>
          </p:cNvSpPr>
          <p:nvPr>
            <p:ph type="sldNum" sz="quarter" idx="12"/>
          </p:nvPr>
        </p:nvSpPr>
        <p:spPr/>
        <p:txBody>
          <a:bodyPr/>
          <a:lstStyle/>
          <a:p>
            <a:fld id="{48F63A3B-78C7-47BE-AE5E-E10140E04643}" type="slidenum">
              <a:rPr lang="en-US" smtClean="0"/>
              <a:t>24</a:t>
            </a:fld>
            <a:endParaRPr lang="en-US"/>
          </a:p>
        </p:txBody>
      </p:sp>
      <p:sp>
        <p:nvSpPr>
          <p:cNvPr id="4" name="Content Placeholder 3">
            <a:extLst>
              <a:ext uri="{FF2B5EF4-FFF2-40B4-BE49-F238E27FC236}">
                <a16:creationId xmlns:a16="http://schemas.microsoft.com/office/drawing/2014/main" id="{5B8BD508-FA0C-49CF-9DCE-780822270883}"/>
              </a:ext>
            </a:extLst>
          </p:cNvPr>
          <p:cNvSpPr>
            <a:spLocks noGrp="1"/>
          </p:cNvSpPr>
          <p:nvPr>
            <p:ph idx="13"/>
          </p:nvPr>
        </p:nvSpPr>
        <p:spPr>
          <a:xfrm>
            <a:off x="1736035" y="5266013"/>
            <a:ext cx="10140661" cy="1272899"/>
          </a:xfrm>
        </p:spPr>
        <p:txBody>
          <a:bodyPr vert="horz" lIns="182880" tIns="301752" rIns="182880" bIns="45720" rtlCol="0" anchor="t">
            <a:normAutofit fontScale="85000" lnSpcReduction="20000"/>
          </a:bodyPr>
          <a:lstStyle/>
          <a:p>
            <a:pPr marL="0" indent="0">
              <a:spcBef>
                <a:spcPts val="0"/>
              </a:spcBef>
              <a:spcAft>
                <a:spcPts val="0"/>
              </a:spcAft>
              <a:buNone/>
            </a:pPr>
            <a:r>
              <a:rPr lang="en-US" sz="1400" dirty="0"/>
              <a:t>Gender is missing for 1 person</a:t>
            </a:r>
          </a:p>
          <a:p>
            <a:pPr marL="0" indent="0">
              <a:spcBef>
                <a:spcPts val="0"/>
              </a:spcBef>
              <a:spcAft>
                <a:spcPts val="0"/>
              </a:spcAft>
              <a:buNone/>
            </a:pPr>
            <a:r>
              <a:rPr lang="en-US" sz="1400" dirty="0"/>
              <a:t>††Current gender was not reportable until 2009, so may be incomplete for HIV infections reported before that time. Because current gender is incomplete for many cases, there may be misclassification of transgender Minnesotans in either of the cisgender groups.</a:t>
            </a:r>
          </a:p>
          <a:p>
            <a:pPr marL="0" indent="0">
              <a:spcBef>
                <a:spcPts val="0"/>
              </a:spcBef>
              <a:spcAft>
                <a:spcPts val="0"/>
              </a:spcAft>
              <a:buNone/>
            </a:pPr>
            <a:r>
              <a:rPr lang="en-US" sz="1400" dirty="0">
                <a:cs typeface="Calibri"/>
              </a:rPr>
              <a:t>*Percentages are based on the total number of cases reported at that stratum.</a:t>
            </a:r>
          </a:p>
          <a:p>
            <a:pPr marL="0" indent="0">
              <a:spcBef>
                <a:spcPts val="0"/>
              </a:spcBef>
              <a:spcAft>
                <a:spcPts val="0"/>
              </a:spcAft>
              <a:buNone/>
            </a:pPr>
            <a:r>
              <a:rPr lang="en-US" sz="1400" dirty="0">
                <a:cs typeface="Calibri"/>
              </a:rPr>
              <a:t>** includes nonbinary and other gender identity</a:t>
            </a:r>
          </a:p>
          <a:p>
            <a:pPr marL="0" indent="0">
              <a:spcBef>
                <a:spcPts val="0"/>
              </a:spcBef>
              <a:spcAft>
                <a:spcPts val="0"/>
              </a:spcAft>
              <a:buNone/>
            </a:pPr>
            <a:r>
              <a:rPr lang="en-US" sz="1400" dirty="0"/>
              <a:t>Data: </a:t>
            </a:r>
            <a:r>
              <a:rPr lang="en-US" sz="1400" dirty="0">
                <a:hlinkClick r:id="rId3"/>
              </a:rPr>
              <a:t>HIV/AIDS Prevalence and Mortality Report 2023 Tables (PDF)</a:t>
            </a:r>
            <a:endParaRPr lang="en-US" sz="1400" dirty="0">
              <a:cs typeface="Calibri"/>
            </a:endParaRPr>
          </a:p>
        </p:txBody>
      </p:sp>
      <p:graphicFrame>
        <p:nvGraphicFramePr>
          <p:cNvPr id="6" name="Table 6">
            <a:extLst>
              <a:ext uri="{FF2B5EF4-FFF2-40B4-BE49-F238E27FC236}">
                <a16:creationId xmlns:a16="http://schemas.microsoft.com/office/drawing/2014/main" id="{7A8F2161-4D0C-4CFE-B470-C4D9913E7AB5}"/>
              </a:ext>
            </a:extLst>
          </p:cNvPr>
          <p:cNvGraphicFramePr>
            <a:graphicFrameLocks noGrp="1"/>
          </p:cNvGraphicFramePr>
          <p:nvPr>
            <p:ph idx="14"/>
            <p:extLst>
              <p:ext uri="{D42A27DB-BD31-4B8C-83A1-F6EECF244321}">
                <p14:modId xmlns:p14="http://schemas.microsoft.com/office/powerpoint/2010/main" val="2279777007"/>
              </p:ext>
            </p:extLst>
          </p:nvPr>
        </p:nvGraphicFramePr>
        <p:xfrm>
          <a:off x="2790092" y="1937551"/>
          <a:ext cx="6764217" cy="2160077"/>
        </p:xfrm>
        <a:graphic>
          <a:graphicData uri="http://schemas.openxmlformats.org/drawingml/2006/table">
            <a:tbl>
              <a:tblPr firstRow="1" bandRow="1">
                <a:tableStyleId>{5C22544A-7EE6-4342-B048-85BDC9FD1C3A}</a:tableStyleId>
              </a:tblPr>
              <a:tblGrid>
                <a:gridCol w="2254739">
                  <a:extLst>
                    <a:ext uri="{9D8B030D-6E8A-4147-A177-3AD203B41FA5}">
                      <a16:colId xmlns:a16="http://schemas.microsoft.com/office/drawing/2014/main" val="4126962382"/>
                    </a:ext>
                  </a:extLst>
                </a:gridCol>
                <a:gridCol w="2254739">
                  <a:extLst>
                    <a:ext uri="{9D8B030D-6E8A-4147-A177-3AD203B41FA5}">
                      <a16:colId xmlns:a16="http://schemas.microsoft.com/office/drawing/2014/main" val="4258006393"/>
                    </a:ext>
                  </a:extLst>
                </a:gridCol>
                <a:gridCol w="2254739">
                  <a:extLst>
                    <a:ext uri="{9D8B030D-6E8A-4147-A177-3AD203B41FA5}">
                      <a16:colId xmlns:a16="http://schemas.microsoft.com/office/drawing/2014/main" val="3579905140"/>
                    </a:ext>
                  </a:extLst>
                </a:gridCol>
              </a:tblGrid>
              <a:tr h="216770">
                <a:tc>
                  <a:txBody>
                    <a:bodyPr/>
                    <a:lstStyle/>
                    <a:p>
                      <a:pPr algn="ctr"/>
                      <a:r>
                        <a:rPr lang="en-US" sz="1000"/>
                        <a:t>Gender Identity</a:t>
                      </a:r>
                    </a:p>
                  </a:txBody>
                  <a:tcPr marL="53450" marR="53450" marT="26725" marB="26725"/>
                </a:tc>
                <a:tc>
                  <a:txBody>
                    <a:bodyPr/>
                    <a:lstStyle/>
                    <a:p>
                      <a:pPr algn="ctr"/>
                      <a:r>
                        <a:rPr lang="en-US" sz="1000"/>
                        <a:t>Number of Cases</a:t>
                      </a:r>
                    </a:p>
                  </a:txBody>
                  <a:tcPr marL="53450" marR="53450" marT="26725" marB="26725"/>
                </a:tc>
                <a:tc>
                  <a:txBody>
                    <a:bodyPr/>
                    <a:lstStyle/>
                    <a:p>
                      <a:pPr algn="ctr"/>
                      <a:r>
                        <a:rPr lang="en-US" sz="1000"/>
                        <a:t>Percent of Total</a:t>
                      </a:r>
                    </a:p>
                  </a:txBody>
                  <a:tcPr marL="53450" marR="53450" marT="26725" marB="26725"/>
                </a:tc>
                <a:extLst>
                  <a:ext uri="{0D108BD9-81ED-4DB2-BD59-A6C34878D82A}">
                    <a16:rowId xmlns:a16="http://schemas.microsoft.com/office/drawing/2014/main" val="3686625377"/>
                  </a:ext>
                </a:extLst>
              </a:tr>
              <a:tr h="216770">
                <a:tc>
                  <a:txBody>
                    <a:bodyPr/>
                    <a:lstStyle/>
                    <a:p>
                      <a:r>
                        <a:rPr lang="en-US" sz="1000" b="1" dirty="0"/>
                        <a:t>Cisgender Men</a:t>
                      </a:r>
                    </a:p>
                  </a:txBody>
                  <a:tcPr marL="53450" marR="53450" marT="26725" marB="26725"/>
                </a:tc>
                <a:tc>
                  <a:txBody>
                    <a:bodyPr/>
                    <a:lstStyle/>
                    <a:p>
                      <a:pPr algn="ctr"/>
                      <a:r>
                        <a:rPr lang="en-US" sz="1000" dirty="0"/>
                        <a:t>7,304</a:t>
                      </a:r>
                    </a:p>
                  </a:txBody>
                  <a:tcPr marL="53450" marR="53450" marT="26725" marB="26725"/>
                </a:tc>
                <a:tc>
                  <a:txBody>
                    <a:bodyPr/>
                    <a:lstStyle/>
                    <a:p>
                      <a:pPr algn="ctr"/>
                      <a:r>
                        <a:rPr lang="en-US" sz="1000"/>
                        <a:t>73%</a:t>
                      </a:r>
                    </a:p>
                  </a:txBody>
                  <a:tcPr marL="53450" marR="53450" marT="26725" marB="26725"/>
                </a:tc>
                <a:extLst>
                  <a:ext uri="{0D108BD9-81ED-4DB2-BD59-A6C34878D82A}">
                    <a16:rowId xmlns:a16="http://schemas.microsoft.com/office/drawing/2014/main" val="3319848535"/>
                  </a:ext>
                </a:extLst>
              </a:tr>
              <a:tr h="216770">
                <a:tc>
                  <a:txBody>
                    <a:bodyPr/>
                    <a:lstStyle/>
                    <a:p>
                      <a:pPr marL="234950" indent="0"/>
                      <a:r>
                        <a:rPr lang="en-US" sz="1000" b="0" i="1" dirty="0"/>
                        <a:t>MSM</a:t>
                      </a:r>
                    </a:p>
                  </a:txBody>
                  <a:tcPr marL="53450" marR="53450" marT="26725" marB="26725"/>
                </a:tc>
                <a:tc>
                  <a:txBody>
                    <a:bodyPr/>
                    <a:lstStyle/>
                    <a:p>
                      <a:pPr algn="ctr"/>
                      <a:r>
                        <a:rPr lang="en-US" sz="1000" dirty="0"/>
                        <a:t>5000</a:t>
                      </a:r>
                    </a:p>
                  </a:txBody>
                  <a:tcPr marL="53450" marR="53450" marT="26725" marB="26725"/>
                </a:tc>
                <a:tc>
                  <a:txBody>
                    <a:bodyPr/>
                    <a:lstStyle/>
                    <a:p>
                      <a:pPr algn="ctr"/>
                      <a:r>
                        <a:rPr lang="en-US" sz="1000" i="1" dirty="0"/>
                        <a:t>68%*</a:t>
                      </a:r>
                    </a:p>
                  </a:txBody>
                  <a:tcPr marL="53450" marR="53450" marT="26725" marB="26725"/>
                </a:tc>
                <a:extLst>
                  <a:ext uri="{0D108BD9-81ED-4DB2-BD59-A6C34878D82A}">
                    <a16:rowId xmlns:a16="http://schemas.microsoft.com/office/drawing/2014/main" val="1650932411"/>
                  </a:ext>
                </a:extLst>
              </a:tr>
              <a:tr h="216770">
                <a:tc>
                  <a:txBody>
                    <a:bodyPr/>
                    <a:lstStyle/>
                    <a:p>
                      <a:r>
                        <a:rPr lang="en-US" sz="1000" b="1" dirty="0"/>
                        <a:t>Cisgender Women</a:t>
                      </a:r>
                    </a:p>
                  </a:txBody>
                  <a:tcPr marL="53450" marR="53450" marT="26725" marB="26725"/>
                </a:tc>
                <a:tc>
                  <a:txBody>
                    <a:bodyPr/>
                    <a:lstStyle/>
                    <a:p>
                      <a:pPr algn="ctr"/>
                      <a:r>
                        <a:rPr lang="en-US" sz="1000" dirty="0"/>
                        <a:t>2,530</a:t>
                      </a:r>
                    </a:p>
                  </a:txBody>
                  <a:tcPr marL="53450" marR="53450" marT="26725" marB="26725"/>
                </a:tc>
                <a:tc>
                  <a:txBody>
                    <a:bodyPr/>
                    <a:lstStyle/>
                    <a:p>
                      <a:pPr algn="ctr"/>
                      <a:r>
                        <a:rPr lang="en-US" sz="1000" dirty="0"/>
                        <a:t>25%</a:t>
                      </a:r>
                    </a:p>
                  </a:txBody>
                  <a:tcPr marL="53450" marR="53450" marT="26725" marB="26725"/>
                </a:tc>
                <a:extLst>
                  <a:ext uri="{0D108BD9-81ED-4DB2-BD59-A6C34878D82A}">
                    <a16:rowId xmlns:a16="http://schemas.microsoft.com/office/drawing/2014/main" val="986028896"/>
                  </a:ext>
                </a:extLst>
              </a:tr>
              <a:tr h="216770">
                <a:tc>
                  <a:txBody>
                    <a:bodyPr/>
                    <a:lstStyle/>
                    <a:p>
                      <a:r>
                        <a:rPr lang="en-US" sz="1000" b="1" dirty="0"/>
                        <a:t>Transgender†† (Total)</a:t>
                      </a:r>
                    </a:p>
                  </a:txBody>
                  <a:tcPr marL="53450" marR="53450" marT="26725" marB="26725"/>
                </a:tc>
                <a:tc>
                  <a:txBody>
                    <a:bodyPr/>
                    <a:lstStyle/>
                    <a:p>
                      <a:pPr algn="ctr"/>
                      <a:r>
                        <a:rPr lang="en-US" sz="1000" dirty="0"/>
                        <a:t>144</a:t>
                      </a:r>
                    </a:p>
                  </a:txBody>
                  <a:tcPr marL="53450" marR="53450" marT="26725" marB="26725"/>
                </a:tc>
                <a:tc>
                  <a:txBody>
                    <a:bodyPr/>
                    <a:lstStyle/>
                    <a:p>
                      <a:pPr algn="ctr"/>
                      <a:r>
                        <a:rPr lang="en-US" sz="1000" dirty="0"/>
                        <a:t>1.4%</a:t>
                      </a:r>
                    </a:p>
                  </a:txBody>
                  <a:tcPr marL="53450" marR="53450" marT="26725" marB="26725"/>
                </a:tc>
                <a:extLst>
                  <a:ext uri="{0D108BD9-81ED-4DB2-BD59-A6C34878D82A}">
                    <a16:rowId xmlns:a16="http://schemas.microsoft.com/office/drawing/2014/main" val="2002692180"/>
                  </a:ext>
                </a:extLst>
              </a:tr>
              <a:tr h="209147">
                <a:tc>
                  <a:txBody>
                    <a:bodyPr/>
                    <a:lstStyle/>
                    <a:p>
                      <a:r>
                        <a:rPr lang="en-US" sz="1000" dirty="0"/>
                        <a:t>     </a:t>
                      </a:r>
                      <a:r>
                        <a:rPr lang="en-US" sz="1000" i="1" dirty="0"/>
                        <a:t>Trans Women</a:t>
                      </a:r>
                      <a:endParaRPr lang="en-US" sz="1000" dirty="0"/>
                    </a:p>
                  </a:txBody>
                  <a:tcPr marL="53450" marR="53450" marT="26725" marB="26725"/>
                </a:tc>
                <a:tc>
                  <a:txBody>
                    <a:bodyPr/>
                    <a:lstStyle/>
                    <a:p>
                      <a:pPr algn="ctr"/>
                      <a:r>
                        <a:rPr lang="en-US" sz="1000" i="1" dirty="0"/>
                        <a:t>138</a:t>
                      </a:r>
                    </a:p>
                  </a:txBody>
                  <a:tcPr marL="53450" marR="53450" marT="26725" marB="26725"/>
                </a:tc>
                <a:tc>
                  <a:txBody>
                    <a:bodyPr/>
                    <a:lstStyle/>
                    <a:p>
                      <a:pPr algn="ctr"/>
                      <a:r>
                        <a:rPr lang="en-US" sz="1000" i="1" dirty="0"/>
                        <a:t>96%*</a:t>
                      </a:r>
                    </a:p>
                  </a:txBody>
                  <a:tcPr marL="53450" marR="53450" marT="26725" marB="26725"/>
                </a:tc>
                <a:extLst>
                  <a:ext uri="{0D108BD9-81ED-4DB2-BD59-A6C34878D82A}">
                    <a16:rowId xmlns:a16="http://schemas.microsoft.com/office/drawing/2014/main" val="333457428"/>
                  </a:ext>
                </a:extLst>
              </a:tr>
              <a:tr h="216770">
                <a:tc>
                  <a:txBody>
                    <a:bodyPr/>
                    <a:lstStyle/>
                    <a:p>
                      <a:pPr marL="515938" indent="0"/>
                      <a:r>
                        <a:rPr lang="en-US" sz="1000" i="1" dirty="0"/>
                        <a:t>TWSM</a:t>
                      </a:r>
                    </a:p>
                  </a:txBody>
                  <a:tcPr marL="53450" marR="53450" marT="26725" marB="26725"/>
                </a:tc>
                <a:tc>
                  <a:txBody>
                    <a:bodyPr/>
                    <a:lstStyle/>
                    <a:p>
                      <a:pPr algn="ctr"/>
                      <a:r>
                        <a:rPr lang="en-US" sz="1000" i="1" dirty="0"/>
                        <a:t>126</a:t>
                      </a:r>
                    </a:p>
                  </a:txBody>
                  <a:tcPr marL="53450" marR="53450" marT="26725" marB="26725"/>
                </a:tc>
                <a:tc>
                  <a:txBody>
                    <a:bodyPr/>
                    <a:lstStyle/>
                    <a:p>
                      <a:pPr algn="ctr"/>
                      <a:r>
                        <a:rPr lang="en-US" sz="800" i="1" dirty="0"/>
                        <a:t>91%*</a:t>
                      </a:r>
                    </a:p>
                  </a:txBody>
                  <a:tcPr marL="53450" marR="53450" marT="26725" marB="26725"/>
                </a:tc>
                <a:extLst>
                  <a:ext uri="{0D108BD9-81ED-4DB2-BD59-A6C34878D82A}">
                    <a16:rowId xmlns:a16="http://schemas.microsoft.com/office/drawing/2014/main" val="3589253121"/>
                  </a:ext>
                </a:extLst>
              </a:tr>
              <a:tr h="216770">
                <a:tc>
                  <a:txBody>
                    <a:bodyPr/>
                    <a:lstStyle/>
                    <a:p>
                      <a:r>
                        <a:rPr lang="en-US" sz="1000" dirty="0"/>
                        <a:t>     </a:t>
                      </a:r>
                      <a:r>
                        <a:rPr lang="en-US" sz="1000" i="1" dirty="0"/>
                        <a:t>Trans Men</a:t>
                      </a:r>
                      <a:endParaRPr lang="en-US" sz="1000" dirty="0"/>
                    </a:p>
                  </a:txBody>
                  <a:tcPr marL="53450" marR="53450" marT="26725" marB="26725"/>
                </a:tc>
                <a:tc>
                  <a:txBody>
                    <a:bodyPr/>
                    <a:lstStyle/>
                    <a:p>
                      <a:pPr algn="ctr"/>
                      <a:r>
                        <a:rPr lang="en-US" sz="1000" i="1" dirty="0"/>
                        <a:t>6</a:t>
                      </a:r>
                    </a:p>
                  </a:txBody>
                  <a:tcPr marL="53450" marR="53450" marT="26725" marB="26725"/>
                </a:tc>
                <a:tc>
                  <a:txBody>
                    <a:bodyPr/>
                    <a:lstStyle/>
                    <a:p>
                      <a:pPr algn="ctr"/>
                      <a:r>
                        <a:rPr lang="en-US" sz="1000" i="1" dirty="0"/>
                        <a:t>4%*</a:t>
                      </a:r>
                    </a:p>
                  </a:txBody>
                  <a:tcPr marL="53450" marR="53450" marT="26725" marB="26725"/>
                </a:tc>
                <a:extLst>
                  <a:ext uri="{0D108BD9-81ED-4DB2-BD59-A6C34878D82A}">
                    <a16:rowId xmlns:a16="http://schemas.microsoft.com/office/drawing/2014/main" val="1599289458"/>
                  </a:ext>
                </a:extLst>
              </a:tr>
              <a:tr h="216770">
                <a:tc>
                  <a:txBody>
                    <a:bodyPr/>
                    <a:lstStyle/>
                    <a:p>
                      <a:r>
                        <a:rPr lang="en-US" sz="1000" b="1" i="0" dirty="0"/>
                        <a:t>Other Gender Identity**</a:t>
                      </a:r>
                    </a:p>
                  </a:txBody>
                  <a:tcPr marL="53450" marR="53450" marT="26725" marB="26725"/>
                </a:tc>
                <a:tc>
                  <a:txBody>
                    <a:bodyPr/>
                    <a:lstStyle/>
                    <a:p>
                      <a:pPr algn="ctr"/>
                      <a:r>
                        <a:rPr lang="en-US" sz="1000" i="0" dirty="0"/>
                        <a:t>17</a:t>
                      </a:r>
                    </a:p>
                  </a:txBody>
                  <a:tcPr marL="53450" marR="53450" marT="26725" marB="26725"/>
                </a:tc>
                <a:tc>
                  <a:txBody>
                    <a:bodyPr/>
                    <a:lstStyle/>
                    <a:p>
                      <a:pPr algn="ctr"/>
                      <a:r>
                        <a:rPr lang="en-US" sz="1000" i="0" dirty="0"/>
                        <a:t>0.1%</a:t>
                      </a:r>
                    </a:p>
                  </a:txBody>
                  <a:tcPr marL="53450" marR="53450" marT="26725" marB="26725"/>
                </a:tc>
                <a:extLst>
                  <a:ext uri="{0D108BD9-81ED-4DB2-BD59-A6C34878D82A}">
                    <a16:rowId xmlns:a16="http://schemas.microsoft.com/office/drawing/2014/main" val="1856817139"/>
                  </a:ext>
                </a:extLst>
              </a:tr>
              <a:tr h="216770">
                <a:tc>
                  <a:txBody>
                    <a:bodyPr/>
                    <a:lstStyle/>
                    <a:p>
                      <a:r>
                        <a:rPr lang="en-US" sz="1000" b="1" dirty="0"/>
                        <a:t>Total</a:t>
                      </a:r>
                    </a:p>
                  </a:txBody>
                  <a:tcPr marL="53450" marR="53450" marT="26725" marB="26725"/>
                </a:tc>
                <a:tc>
                  <a:txBody>
                    <a:bodyPr/>
                    <a:lstStyle/>
                    <a:p>
                      <a:pPr algn="ctr"/>
                      <a:r>
                        <a:rPr lang="en-US" sz="1000" dirty="0"/>
                        <a:t>9995</a:t>
                      </a:r>
                    </a:p>
                  </a:txBody>
                  <a:tcPr marL="53450" marR="53450" marT="26725" marB="26725"/>
                </a:tc>
                <a:tc>
                  <a:txBody>
                    <a:bodyPr/>
                    <a:lstStyle/>
                    <a:p>
                      <a:pPr algn="ctr"/>
                      <a:r>
                        <a:rPr lang="en-US" sz="1000" dirty="0"/>
                        <a:t>100%</a:t>
                      </a:r>
                    </a:p>
                  </a:txBody>
                  <a:tcPr marL="53450" marR="53450" marT="26725" marB="26725"/>
                </a:tc>
                <a:extLst>
                  <a:ext uri="{0D108BD9-81ED-4DB2-BD59-A6C34878D82A}">
                    <a16:rowId xmlns:a16="http://schemas.microsoft.com/office/drawing/2014/main" val="2951733610"/>
                  </a:ext>
                </a:extLst>
              </a:tr>
            </a:tbl>
          </a:graphicData>
        </a:graphic>
      </p:graphicFrame>
      <p:pic>
        <p:nvPicPr>
          <p:cNvPr id="7" name="Picture 6" descr="Table. Refer to live table or link on slide for full data. ">
            <a:extLst>
              <a:ext uri="{FF2B5EF4-FFF2-40B4-BE49-F238E27FC236}">
                <a16:creationId xmlns:a16="http://schemas.microsoft.com/office/drawing/2014/main" id="{B813B221-E8BD-8E82-B39F-E845B2EB8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64" y="1782592"/>
            <a:ext cx="10060261" cy="3292816"/>
          </a:xfrm>
          <a:prstGeom prst="rect">
            <a:avLst/>
          </a:prstGeom>
        </p:spPr>
      </p:pic>
    </p:spTree>
    <p:extLst>
      <p:ext uri="{BB962C8B-B14F-4D97-AF65-F5344CB8AC3E}">
        <p14:creationId xmlns:p14="http://schemas.microsoft.com/office/powerpoint/2010/main" val="390637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E6DC1-832B-4355-AC83-1AF1AE28444B}"/>
              </a:ext>
            </a:extLst>
          </p:cNvPr>
          <p:cNvSpPr>
            <a:spLocks noGrp="1"/>
          </p:cNvSpPr>
          <p:nvPr>
            <p:ph type="ctrTitle"/>
          </p:nvPr>
        </p:nvSpPr>
        <p:spPr/>
        <p:txBody>
          <a:bodyPr/>
          <a:lstStyle/>
          <a:p>
            <a:r>
              <a:rPr lang="en-US" dirty="0"/>
              <a:t>Age</a:t>
            </a:r>
          </a:p>
        </p:txBody>
      </p:sp>
    </p:spTree>
    <p:extLst>
      <p:ext uri="{BB962C8B-B14F-4D97-AF65-F5344CB8AC3E}">
        <p14:creationId xmlns:p14="http://schemas.microsoft.com/office/powerpoint/2010/main" val="155050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18A7-0ADC-44BE-8B6A-2F0FCB9EAF4C}"/>
              </a:ext>
            </a:extLst>
          </p:cNvPr>
          <p:cNvSpPr>
            <a:spLocks noGrp="1"/>
          </p:cNvSpPr>
          <p:nvPr>
            <p:ph type="title"/>
          </p:nvPr>
        </p:nvSpPr>
        <p:spPr/>
        <p:txBody>
          <a:bodyPr>
            <a:normAutofit/>
          </a:bodyPr>
          <a:lstStyle/>
          <a:p>
            <a:r>
              <a:rPr lang="en-US" sz="3200" b="0" dirty="0"/>
              <a:t>Persons Living with HIV/AIDS in Minnesota by Age Group*, 2023</a:t>
            </a:r>
          </a:p>
        </p:txBody>
      </p:sp>
      <p:sp>
        <p:nvSpPr>
          <p:cNvPr id="3" name="Slide Number Placeholder 2">
            <a:extLst>
              <a:ext uri="{FF2B5EF4-FFF2-40B4-BE49-F238E27FC236}">
                <a16:creationId xmlns:a16="http://schemas.microsoft.com/office/drawing/2014/main" id="{84E663CD-1313-4923-8071-32A7FB4A8E84}"/>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4" name="Content Placeholder 3">
            <a:extLst>
              <a:ext uri="{FF2B5EF4-FFF2-40B4-BE49-F238E27FC236}">
                <a16:creationId xmlns:a16="http://schemas.microsoft.com/office/drawing/2014/main" id="{404D467C-5D87-4DF4-8C7B-DD5005575607}"/>
              </a:ext>
            </a:extLst>
          </p:cNvPr>
          <p:cNvSpPr>
            <a:spLocks noGrp="1"/>
          </p:cNvSpPr>
          <p:nvPr>
            <p:ph idx="13"/>
          </p:nvPr>
        </p:nvSpPr>
        <p:spPr>
          <a:xfrm>
            <a:off x="1917289" y="6086475"/>
            <a:ext cx="9615949" cy="732207"/>
          </a:xfrm>
        </p:spPr>
        <p:txBody>
          <a:bodyPr>
            <a:normAutofit lnSpcReduction="10000"/>
          </a:bodyPr>
          <a:lstStyle/>
          <a:p>
            <a:pPr marL="0" indent="0">
              <a:spcBef>
                <a:spcPts val="0"/>
              </a:spcBef>
              <a:spcAft>
                <a:spcPts val="0"/>
              </a:spcAft>
              <a:buNone/>
            </a:pPr>
            <a:r>
              <a:rPr lang="en-US" sz="1400" dirty="0"/>
              <a:t>*Age missing for 9 persons living with HIV/AIDS</a:t>
            </a:r>
          </a:p>
          <a:p>
            <a:pPr marL="0" indent="0">
              <a:spcBef>
                <a:spcPts val="0"/>
              </a:spcBef>
              <a:spcAft>
                <a:spcPts val="0"/>
              </a:spcAft>
              <a:buNone/>
            </a:pPr>
            <a:r>
              <a:rPr lang="en-US" sz="1400" dirty="0"/>
              <a:t>Data: </a:t>
            </a:r>
            <a:r>
              <a:rPr lang="en-US" sz="1400" dirty="0">
                <a:hlinkClick r:id="rId3"/>
              </a:rPr>
              <a:t>HIV/AIDS Prevalence and Mortality Report 2023 Tables (PDF)</a:t>
            </a:r>
            <a:endParaRPr lang="en-US" sz="1400" dirty="0">
              <a:highlight>
                <a:srgbClr val="FFFF00"/>
              </a:highlight>
            </a:endParaRPr>
          </a:p>
        </p:txBody>
      </p:sp>
      <p:pic>
        <p:nvPicPr>
          <p:cNvPr id="9" name="Content Placeholder 8" descr="Chart. Refer to link on slide for full data.">
            <a:extLst>
              <a:ext uri="{FF2B5EF4-FFF2-40B4-BE49-F238E27FC236}">
                <a16:creationId xmlns:a16="http://schemas.microsoft.com/office/drawing/2014/main" id="{2C9F60F4-A2C6-D301-68A7-DDA3046D6030}"/>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715212" y="1614486"/>
            <a:ext cx="10761576" cy="3942251"/>
          </a:xfrm>
        </p:spPr>
      </p:pic>
    </p:spTree>
    <p:extLst>
      <p:ext uri="{BB962C8B-B14F-4D97-AF65-F5344CB8AC3E}">
        <p14:creationId xmlns:p14="http://schemas.microsoft.com/office/powerpoint/2010/main" val="159770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CBC-2A88-4743-A541-A5A31EE78722}"/>
              </a:ext>
            </a:extLst>
          </p:cNvPr>
          <p:cNvSpPr>
            <a:spLocks noGrp="1"/>
          </p:cNvSpPr>
          <p:nvPr>
            <p:ph type="title"/>
          </p:nvPr>
        </p:nvSpPr>
        <p:spPr/>
        <p:txBody>
          <a:bodyPr/>
          <a:lstStyle/>
          <a:p>
            <a:r>
              <a:rPr lang="en-US" b="0" dirty="0"/>
              <a:t>Persons Living with HIV/AIDS in Minnesota by Age Group* and Sex Assigned at Birth, 2023</a:t>
            </a:r>
          </a:p>
        </p:txBody>
      </p:sp>
      <p:sp>
        <p:nvSpPr>
          <p:cNvPr id="4" name="Slide Number Placeholder 3">
            <a:extLst>
              <a:ext uri="{FF2B5EF4-FFF2-40B4-BE49-F238E27FC236}">
                <a16:creationId xmlns:a16="http://schemas.microsoft.com/office/drawing/2014/main" id="{B207E147-1CA9-45E1-9C91-9848B4CE6E03}"/>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5" name="Content Placeholder 4">
            <a:extLst>
              <a:ext uri="{FF2B5EF4-FFF2-40B4-BE49-F238E27FC236}">
                <a16:creationId xmlns:a16="http://schemas.microsoft.com/office/drawing/2014/main" id="{69C2A9B0-214D-462C-98A1-46D16262D05B}"/>
              </a:ext>
            </a:extLst>
          </p:cNvPr>
          <p:cNvSpPr>
            <a:spLocks noGrp="1"/>
          </p:cNvSpPr>
          <p:nvPr>
            <p:ph sz="half" idx="14"/>
          </p:nvPr>
        </p:nvSpPr>
        <p:spPr>
          <a:xfrm>
            <a:off x="1946787" y="6179573"/>
            <a:ext cx="9571703" cy="672851"/>
          </a:xfrm>
        </p:spPr>
        <p:txBody>
          <a:bodyPr>
            <a:normAutofit/>
          </a:bodyPr>
          <a:lstStyle/>
          <a:p>
            <a:pPr marL="0" indent="0">
              <a:spcBef>
                <a:spcPts val="0"/>
              </a:spcBef>
              <a:spcAft>
                <a:spcPts val="0"/>
              </a:spcAft>
              <a:buNone/>
            </a:pPr>
            <a:r>
              <a:rPr lang="en-US" sz="1400" dirty="0"/>
              <a:t>*Age missing for 9 persons living with HIV/AIDS</a:t>
            </a:r>
          </a:p>
        </p:txBody>
      </p:sp>
      <p:graphicFrame>
        <p:nvGraphicFramePr>
          <p:cNvPr id="3" name="Table 2">
            <a:extLst>
              <a:ext uri="{FF2B5EF4-FFF2-40B4-BE49-F238E27FC236}">
                <a16:creationId xmlns:a16="http://schemas.microsoft.com/office/drawing/2014/main" id="{B73F0D08-672E-64E6-5D45-D33C04E4DAB9}"/>
              </a:ext>
            </a:extLst>
          </p:cNvPr>
          <p:cNvGraphicFramePr>
            <a:graphicFrameLocks noGrp="1"/>
          </p:cNvGraphicFramePr>
          <p:nvPr>
            <p:extLst>
              <p:ext uri="{D42A27DB-BD31-4B8C-83A1-F6EECF244321}">
                <p14:modId xmlns:p14="http://schemas.microsoft.com/office/powerpoint/2010/main" val="2026441619"/>
              </p:ext>
            </p:extLst>
          </p:nvPr>
        </p:nvGraphicFramePr>
        <p:xfrm>
          <a:off x="2350965" y="2693846"/>
          <a:ext cx="1358900" cy="2689860"/>
        </p:xfrm>
        <a:graphic>
          <a:graphicData uri="http://schemas.openxmlformats.org/drawingml/2006/table">
            <a:tbl>
              <a:tblPr firstRow="1">
                <a:tableStyleId>{5C22544A-7EE6-4342-B048-85BDC9FD1C3A}</a:tableStyleId>
              </a:tblPr>
              <a:tblGrid>
                <a:gridCol w="749300">
                  <a:extLst>
                    <a:ext uri="{9D8B030D-6E8A-4147-A177-3AD203B41FA5}">
                      <a16:colId xmlns:a16="http://schemas.microsoft.com/office/drawing/2014/main" val="1167078780"/>
                    </a:ext>
                  </a:extLst>
                </a:gridCol>
                <a:gridCol w="609600">
                  <a:extLst>
                    <a:ext uri="{9D8B030D-6E8A-4147-A177-3AD203B41FA5}">
                      <a16:colId xmlns:a16="http://schemas.microsoft.com/office/drawing/2014/main" val="2558154247"/>
                    </a:ext>
                  </a:extLst>
                </a:gridCol>
              </a:tblGrid>
              <a:tr h="408548">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Assigned Male at Birth (n=7449)</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7203143"/>
                  </a:ext>
                </a:extLst>
              </a:tr>
              <a:tr h="182880">
                <a:tc>
                  <a:txBody>
                    <a:bodyPr/>
                    <a:lstStyle/>
                    <a:p>
                      <a:pPr algn="l" fontAlgn="b"/>
                      <a:r>
                        <a:rPr lang="en-US" sz="1100" u="none" strike="noStrike">
                          <a:effectLst/>
                        </a:rPr>
                        <a:t>&lt;13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812518"/>
                  </a:ext>
                </a:extLst>
              </a:tr>
              <a:tr h="182880">
                <a:tc>
                  <a:txBody>
                    <a:bodyPr/>
                    <a:lstStyle/>
                    <a:p>
                      <a:pPr algn="l" fontAlgn="b"/>
                      <a:r>
                        <a:rPr lang="en-US" sz="1100" u="none" strike="noStrike">
                          <a:effectLst/>
                        </a:rPr>
                        <a:t>13-19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6833921"/>
                  </a:ext>
                </a:extLst>
              </a:tr>
              <a:tr h="182880">
                <a:tc>
                  <a:txBody>
                    <a:bodyPr/>
                    <a:lstStyle/>
                    <a:p>
                      <a:pPr algn="l" fontAlgn="b"/>
                      <a:r>
                        <a:rPr lang="en-US" sz="1100" u="none" strike="noStrike">
                          <a:effectLst/>
                        </a:rPr>
                        <a:t>20-24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98195819"/>
                  </a:ext>
                </a:extLst>
              </a:tr>
              <a:tr h="182880">
                <a:tc>
                  <a:txBody>
                    <a:bodyPr/>
                    <a:lstStyle/>
                    <a:p>
                      <a:pPr algn="l" fontAlgn="b"/>
                      <a:r>
                        <a:rPr lang="en-US" sz="1100" u="none" strike="noStrike">
                          <a:effectLst/>
                        </a:rPr>
                        <a:t>25-29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2723929"/>
                  </a:ext>
                </a:extLst>
              </a:tr>
              <a:tr h="182880">
                <a:tc>
                  <a:txBody>
                    <a:bodyPr/>
                    <a:lstStyle/>
                    <a:p>
                      <a:pPr algn="l" fontAlgn="b"/>
                      <a:r>
                        <a:rPr lang="en-US" sz="1100" u="none" strike="noStrike">
                          <a:effectLst/>
                        </a:rPr>
                        <a:t>30-34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2265804"/>
                  </a:ext>
                </a:extLst>
              </a:tr>
              <a:tr h="182880">
                <a:tc>
                  <a:txBody>
                    <a:bodyPr/>
                    <a:lstStyle/>
                    <a:p>
                      <a:pPr algn="l" fontAlgn="b"/>
                      <a:r>
                        <a:rPr lang="en-US" sz="1100" u="none" strike="noStrike">
                          <a:effectLst/>
                        </a:rPr>
                        <a:t>35-39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91080299"/>
                  </a:ext>
                </a:extLst>
              </a:tr>
              <a:tr h="182880">
                <a:tc>
                  <a:txBody>
                    <a:bodyPr/>
                    <a:lstStyle/>
                    <a:p>
                      <a:pPr algn="l" fontAlgn="b"/>
                      <a:r>
                        <a:rPr lang="en-US" sz="1100" u="none" strike="noStrike">
                          <a:effectLst/>
                        </a:rPr>
                        <a:t>40-44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3916976"/>
                  </a:ext>
                </a:extLst>
              </a:tr>
              <a:tr h="182880">
                <a:tc>
                  <a:txBody>
                    <a:bodyPr/>
                    <a:lstStyle/>
                    <a:p>
                      <a:pPr algn="l" fontAlgn="b"/>
                      <a:r>
                        <a:rPr lang="en-US" sz="1100" u="none" strike="noStrike">
                          <a:effectLst/>
                        </a:rPr>
                        <a:t>45-49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85837107"/>
                  </a:ext>
                </a:extLst>
              </a:tr>
              <a:tr h="182880">
                <a:tc>
                  <a:txBody>
                    <a:bodyPr/>
                    <a:lstStyle/>
                    <a:p>
                      <a:pPr algn="l" fontAlgn="b"/>
                      <a:r>
                        <a:rPr lang="en-US" sz="1100" u="none" strike="noStrike">
                          <a:effectLst/>
                        </a:rPr>
                        <a:t>50-54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1813423"/>
                  </a:ext>
                </a:extLst>
              </a:tr>
              <a:tr h="182880">
                <a:tc>
                  <a:txBody>
                    <a:bodyPr/>
                    <a:lstStyle/>
                    <a:p>
                      <a:pPr algn="l" fontAlgn="b"/>
                      <a:r>
                        <a:rPr lang="en-US" sz="1100" u="none" strike="noStrike">
                          <a:effectLst/>
                        </a:rPr>
                        <a:t>55-59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04300533"/>
                  </a:ext>
                </a:extLst>
              </a:tr>
              <a:tr h="182880">
                <a:tc>
                  <a:txBody>
                    <a:bodyPr/>
                    <a:lstStyle/>
                    <a:p>
                      <a:pPr algn="l"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21962233"/>
                  </a:ext>
                </a:extLst>
              </a:tr>
            </a:tbl>
          </a:graphicData>
        </a:graphic>
      </p:graphicFrame>
      <p:graphicFrame>
        <p:nvGraphicFramePr>
          <p:cNvPr id="11" name="Content Placeholder 10">
            <a:extLst>
              <a:ext uri="{FF2B5EF4-FFF2-40B4-BE49-F238E27FC236}">
                <a16:creationId xmlns:a16="http://schemas.microsoft.com/office/drawing/2014/main" id="{4D408FC1-ABE4-613B-F78F-90F80FCD053A}"/>
              </a:ext>
            </a:extLst>
          </p:cNvPr>
          <p:cNvGraphicFramePr>
            <a:graphicFrameLocks noGrp="1"/>
          </p:cNvGraphicFramePr>
          <p:nvPr>
            <p:ph idx="15"/>
            <p:extLst>
              <p:ext uri="{D42A27DB-BD31-4B8C-83A1-F6EECF244321}">
                <p14:modId xmlns:p14="http://schemas.microsoft.com/office/powerpoint/2010/main" val="900284398"/>
              </p:ext>
            </p:extLst>
          </p:nvPr>
        </p:nvGraphicFramePr>
        <p:xfrm>
          <a:off x="8519235" y="2949299"/>
          <a:ext cx="1097129" cy="2178953"/>
        </p:xfrm>
        <a:graphic>
          <a:graphicData uri="http://schemas.openxmlformats.org/drawingml/2006/table">
            <a:tbl>
              <a:tblPr firstRow="1">
                <a:tableStyleId>{5C22544A-7EE6-4342-B048-85BDC9FD1C3A}</a:tableStyleId>
              </a:tblPr>
              <a:tblGrid>
                <a:gridCol w="604959">
                  <a:extLst>
                    <a:ext uri="{9D8B030D-6E8A-4147-A177-3AD203B41FA5}">
                      <a16:colId xmlns:a16="http://schemas.microsoft.com/office/drawing/2014/main" val="2628092992"/>
                    </a:ext>
                  </a:extLst>
                </a:gridCol>
                <a:gridCol w="492170">
                  <a:extLst>
                    <a:ext uri="{9D8B030D-6E8A-4147-A177-3AD203B41FA5}">
                      <a16:colId xmlns:a16="http://schemas.microsoft.com/office/drawing/2014/main" val="1458890368"/>
                    </a:ext>
                  </a:extLst>
                </a:gridCol>
              </a:tblGrid>
              <a:tr h="0">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l" fontAlgn="b"/>
                      <a:r>
                        <a:rPr lang="en-US" sz="900" u="none" strike="noStrike">
                          <a:effectLst/>
                        </a:rPr>
                        <a:t>Assigned Female at Birth (n=2538)</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1700696781"/>
                  </a:ext>
                </a:extLst>
              </a:tr>
              <a:tr h="147651">
                <a:tc>
                  <a:txBody>
                    <a:bodyPr/>
                    <a:lstStyle/>
                    <a:p>
                      <a:pPr algn="l" fontAlgn="b"/>
                      <a:r>
                        <a:rPr lang="en-US" sz="900" u="none" strike="noStrike">
                          <a:effectLst/>
                        </a:rPr>
                        <a:t>&lt;13</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613824411"/>
                  </a:ext>
                </a:extLst>
              </a:tr>
              <a:tr h="147651">
                <a:tc>
                  <a:txBody>
                    <a:bodyPr/>
                    <a:lstStyle/>
                    <a:p>
                      <a:pPr algn="l" fontAlgn="b"/>
                      <a:r>
                        <a:rPr lang="en-US" sz="900" u="none" strike="noStrike">
                          <a:effectLst/>
                        </a:rPr>
                        <a:t>13-19</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2675666989"/>
                  </a:ext>
                </a:extLst>
              </a:tr>
              <a:tr h="147651">
                <a:tc>
                  <a:txBody>
                    <a:bodyPr/>
                    <a:lstStyle/>
                    <a:p>
                      <a:pPr algn="l" fontAlgn="b"/>
                      <a:r>
                        <a:rPr lang="en-US" sz="900" u="none" strike="noStrike">
                          <a:effectLst/>
                        </a:rPr>
                        <a:t>20-24</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1514860614"/>
                  </a:ext>
                </a:extLst>
              </a:tr>
              <a:tr h="147651">
                <a:tc>
                  <a:txBody>
                    <a:bodyPr/>
                    <a:lstStyle/>
                    <a:p>
                      <a:pPr algn="l" fontAlgn="b"/>
                      <a:r>
                        <a:rPr lang="en-US" sz="900" u="none" strike="noStrike">
                          <a:effectLst/>
                        </a:rPr>
                        <a:t>25-29</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318050080"/>
                  </a:ext>
                </a:extLst>
              </a:tr>
              <a:tr h="147651">
                <a:tc>
                  <a:txBody>
                    <a:bodyPr/>
                    <a:lstStyle/>
                    <a:p>
                      <a:pPr algn="l" fontAlgn="b"/>
                      <a:r>
                        <a:rPr lang="en-US" sz="900" u="none" strike="noStrike">
                          <a:effectLst/>
                        </a:rPr>
                        <a:t>30-34</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3695313329"/>
                  </a:ext>
                </a:extLst>
              </a:tr>
              <a:tr h="147651">
                <a:tc>
                  <a:txBody>
                    <a:bodyPr/>
                    <a:lstStyle/>
                    <a:p>
                      <a:pPr algn="l" fontAlgn="b"/>
                      <a:r>
                        <a:rPr lang="en-US" sz="900" u="none" strike="noStrike">
                          <a:effectLst/>
                        </a:rPr>
                        <a:t>35-39</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11%</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3969155967"/>
                  </a:ext>
                </a:extLst>
              </a:tr>
              <a:tr h="147651">
                <a:tc>
                  <a:txBody>
                    <a:bodyPr/>
                    <a:lstStyle/>
                    <a:p>
                      <a:pPr algn="l" fontAlgn="b"/>
                      <a:r>
                        <a:rPr lang="en-US" sz="900" u="none" strike="noStrike">
                          <a:effectLst/>
                        </a:rPr>
                        <a:t>40-44</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938248504"/>
                  </a:ext>
                </a:extLst>
              </a:tr>
              <a:tr h="147651">
                <a:tc>
                  <a:txBody>
                    <a:bodyPr/>
                    <a:lstStyle/>
                    <a:p>
                      <a:pPr algn="l" fontAlgn="b"/>
                      <a:r>
                        <a:rPr lang="en-US" sz="900" u="none" strike="noStrike">
                          <a:effectLst/>
                        </a:rPr>
                        <a:t>45-49</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2649958047"/>
                  </a:ext>
                </a:extLst>
              </a:tr>
              <a:tr h="147651">
                <a:tc>
                  <a:txBody>
                    <a:bodyPr/>
                    <a:lstStyle/>
                    <a:p>
                      <a:pPr algn="l" fontAlgn="b"/>
                      <a:r>
                        <a:rPr lang="en-US" sz="900" u="none" strike="noStrike">
                          <a:effectLst/>
                        </a:rPr>
                        <a:t>50-54</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705219286"/>
                  </a:ext>
                </a:extLst>
              </a:tr>
              <a:tr h="147651">
                <a:tc>
                  <a:txBody>
                    <a:bodyPr/>
                    <a:lstStyle/>
                    <a:p>
                      <a:pPr algn="l" fontAlgn="b"/>
                      <a:r>
                        <a:rPr lang="en-US" sz="900" u="none" strike="noStrike">
                          <a:effectLst/>
                        </a:rPr>
                        <a:t>55-59</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3768542734"/>
                  </a:ext>
                </a:extLst>
              </a:tr>
              <a:tr h="147651">
                <a:tc>
                  <a:txBody>
                    <a:bodyPr/>
                    <a:lstStyle/>
                    <a:p>
                      <a:pPr algn="l" fontAlgn="b"/>
                      <a:r>
                        <a:rPr lang="en-US" sz="900" u="none" strike="noStrike">
                          <a:effectLst/>
                        </a:rPr>
                        <a:t>60+</a:t>
                      </a:r>
                      <a:endParaRPr lang="en-US" sz="900" b="0" i="0" u="none" strike="noStrike">
                        <a:solidFill>
                          <a:srgbClr val="000000"/>
                        </a:solidFill>
                        <a:effectLst/>
                        <a:latin typeface="Calibri" panose="020F0502020204030204" pitchFamily="34" charset="0"/>
                      </a:endParaRPr>
                    </a:p>
                  </a:txBody>
                  <a:tcPr marL="6152" marR="6152" marT="6152" marB="0" anchor="b"/>
                </a:tc>
                <a:tc>
                  <a:txBody>
                    <a:bodyPr/>
                    <a:lstStyle/>
                    <a:p>
                      <a:pPr algn="r" fontAlgn="b"/>
                      <a:r>
                        <a:rPr lang="en-US" sz="900" u="none" strike="noStrike" dirty="0">
                          <a:effectLst/>
                        </a:rPr>
                        <a:t>21%</a:t>
                      </a:r>
                      <a:endParaRPr lang="en-US" sz="900" b="0" i="0" u="none" strike="noStrike" dirty="0">
                        <a:solidFill>
                          <a:srgbClr val="000000"/>
                        </a:solidFill>
                        <a:effectLst/>
                        <a:latin typeface="Calibri" panose="020F0502020204030204" pitchFamily="34" charset="0"/>
                      </a:endParaRPr>
                    </a:p>
                  </a:txBody>
                  <a:tcPr marL="6152" marR="6152" marT="6152" marB="0" anchor="b"/>
                </a:tc>
                <a:extLst>
                  <a:ext uri="{0D108BD9-81ED-4DB2-BD59-A6C34878D82A}">
                    <a16:rowId xmlns:a16="http://schemas.microsoft.com/office/drawing/2014/main" val="698129615"/>
                  </a:ext>
                </a:extLst>
              </a:tr>
            </a:tbl>
          </a:graphicData>
        </a:graphic>
      </p:graphicFrame>
      <p:pic>
        <p:nvPicPr>
          <p:cNvPr id="16" name="Content Placeholder 15" descr="Pie chart (assigned female at birth). Refer to table on slide for full data. ">
            <a:extLst>
              <a:ext uri="{FF2B5EF4-FFF2-40B4-BE49-F238E27FC236}">
                <a16:creationId xmlns:a16="http://schemas.microsoft.com/office/drawing/2014/main" id="{36730C07-A7A7-45C3-B9D5-44F9A52B56FB}"/>
              </a:ext>
            </a:extLst>
          </p:cNvPr>
          <p:cNvPicPr>
            <a:picLocks noGrp="1" noChangeAspect="1"/>
          </p:cNvPicPr>
          <p:nvPr>
            <p:ph idx="16"/>
          </p:nvPr>
        </p:nvPicPr>
        <p:blipFill>
          <a:blip r:embed="rId3">
            <a:extLst>
              <a:ext uri="{28A0092B-C50C-407E-A947-70E740481C1C}">
                <a14:useLocalDpi xmlns:a14="http://schemas.microsoft.com/office/drawing/2010/main" val="0"/>
              </a:ext>
            </a:extLst>
          </a:blip>
          <a:stretch>
            <a:fillRect/>
          </a:stretch>
        </p:blipFill>
        <p:spPr>
          <a:xfrm>
            <a:off x="6562972" y="1609725"/>
            <a:ext cx="3838330" cy="4236650"/>
          </a:xfrm>
        </p:spPr>
      </p:pic>
      <p:pic>
        <p:nvPicPr>
          <p:cNvPr id="18" name="Picture 17" descr="Pie chart (people assigned male at birth). Refer to table on slide for full data. ">
            <a:extLst>
              <a:ext uri="{FF2B5EF4-FFF2-40B4-BE49-F238E27FC236}">
                <a16:creationId xmlns:a16="http://schemas.microsoft.com/office/drawing/2014/main" id="{F72969E5-9D97-6764-5BBC-7F160901C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563" y="1685103"/>
            <a:ext cx="3661606" cy="4207744"/>
          </a:xfrm>
          <a:prstGeom prst="rect">
            <a:avLst/>
          </a:prstGeom>
        </p:spPr>
      </p:pic>
    </p:spTree>
    <p:extLst>
      <p:ext uri="{BB962C8B-B14F-4D97-AF65-F5344CB8AC3E}">
        <p14:creationId xmlns:p14="http://schemas.microsoft.com/office/powerpoint/2010/main" val="171596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239AE-1D8E-41FE-AAD3-AE6177C7A1DB}"/>
              </a:ext>
            </a:extLst>
          </p:cNvPr>
          <p:cNvSpPr>
            <a:spLocks noGrp="1"/>
          </p:cNvSpPr>
          <p:nvPr>
            <p:ph type="ctrTitle"/>
          </p:nvPr>
        </p:nvSpPr>
        <p:spPr/>
        <p:txBody>
          <a:bodyPr/>
          <a:lstStyle/>
          <a:p>
            <a:r>
              <a:rPr lang="en-US" dirty="0"/>
              <a:t>MSM Analysis</a:t>
            </a:r>
          </a:p>
        </p:txBody>
      </p:sp>
    </p:spTree>
    <p:extLst>
      <p:ext uri="{BB962C8B-B14F-4D97-AF65-F5344CB8AC3E}">
        <p14:creationId xmlns:p14="http://schemas.microsoft.com/office/powerpoint/2010/main" val="231045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Distribution by race and ethnicity of People Living with HIV/AIDS in Minnesota, 2023</a:t>
            </a: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fld id="{48F63A3B-78C7-47BE-AE5E-E10140E04643}" type="slidenum">
              <a:rPr lang="en-US" smtClean="0"/>
              <a:t>29</a:t>
            </a:fld>
            <a:endParaRPr lang="en-US" dirty="0"/>
          </a:p>
        </p:txBody>
      </p:sp>
      <p:sp>
        <p:nvSpPr>
          <p:cNvPr id="9" name="TextBox 8">
            <a:extLst>
              <a:ext uri="{FF2B5EF4-FFF2-40B4-BE49-F238E27FC236}">
                <a16:creationId xmlns:a16="http://schemas.microsoft.com/office/drawing/2014/main" id="{5AECD9FE-1804-9970-AADA-63068ABD3242}"/>
              </a:ext>
            </a:extLst>
          </p:cNvPr>
          <p:cNvSpPr txBox="1"/>
          <p:nvPr/>
        </p:nvSpPr>
        <p:spPr>
          <a:xfrm>
            <a:off x="2705740" y="6157101"/>
            <a:ext cx="6195526" cy="369332"/>
          </a:xfrm>
          <a:prstGeom prst="rect">
            <a:avLst/>
          </a:prstGeom>
          <a:noFill/>
        </p:spPr>
        <p:txBody>
          <a:bodyPr wrap="square">
            <a:spAutoFit/>
          </a:bodyPr>
          <a:lstStyle/>
          <a:p>
            <a:pPr marL="0" indent="0">
              <a:spcBef>
                <a:spcPts val="0"/>
              </a:spcBef>
              <a:spcAft>
                <a:spcPts val="0"/>
              </a:spcAft>
              <a:buNone/>
            </a:pPr>
            <a:r>
              <a:rPr lang="en-US" sz="1800" dirty="0"/>
              <a:t>*</a:t>
            </a:r>
            <a:r>
              <a:rPr lang="en-US" dirty="0"/>
              <a:t>Race</a:t>
            </a:r>
            <a:r>
              <a:rPr lang="en-US" sz="1800" dirty="0"/>
              <a:t> missing for 3 persons living with HIV/AIDS</a:t>
            </a:r>
          </a:p>
        </p:txBody>
      </p:sp>
      <p:pic>
        <p:nvPicPr>
          <p:cNvPr id="11" name="Content Placeholder 10" descr="Two pie charts. Refer to slide notes for full data. ">
            <a:extLst>
              <a:ext uri="{FF2B5EF4-FFF2-40B4-BE49-F238E27FC236}">
                <a16:creationId xmlns:a16="http://schemas.microsoft.com/office/drawing/2014/main" id="{F9B97935-0F81-8981-A5A8-B2F461401A73}"/>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419056" y="1609725"/>
            <a:ext cx="9030038" cy="4451912"/>
          </a:xfrm>
        </p:spPr>
      </p:pic>
    </p:spTree>
    <p:extLst>
      <p:ext uri="{BB962C8B-B14F-4D97-AF65-F5344CB8AC3E}">
        <p14:creationId xmlns:p14="http://schemas.microsoft.com/office/powerpoint/2010/main" val="207500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BF5D-ED41-4310-A39A-4D919962F6C6}"/>
              </a:ext>
            </a:extLst>
          </p:cNvPr>
          <p:cNvSpPr>
            <a:spLocks noGrp="1"/>
          </p:cNvSpPr>
          <p:nvPr>
            <p:ph type="title"/>
          </p:nvPr>
        </p:nvSpPr>
        <p:spPr/>
        <p:txBody>
          <a:bodyPr/>
          <a:lstStyle/>
          <a:p>
            <a:r>
              <a:rPr lang="en-US" b="0" dirty="0"/>
              <a:t>Introduction (II)</a:t>
            </a:r>
          </a:p>
        </p:txBody>
      </p:sp>
      <p:sp>
        <p:nvSpPr>
          <p:cNvPr id="3" name="Content Placeholder 2">
            <a:extLst>
              <a:ext uri="{FF2B5EF4-FFF2-40B4-BE49-F238E27FC236}">
                <a16:creationId xmlns:a16="http://schemas.microsoft.com/office/drawing/2014/main" id="{4657D96A-1F05-4E5C-BC71-433B95CC338D}"/>
              </a:ext>
            </a:extLst>
          </p:cNvPr>
          <p:cNvSpPr>
            <a:spLocks noGrp="1"/>
          </p:cNvSpPr>
          <p:nvPr>
            <p:ph idx="1"/>
          </p:nvPr>
        </p:nvSpPr>
        <p:spPr>
          <a:xfrm>
            <a:off x="318052" y="1594624"/>
            <a:ext cx="11569148" cy="4582339"/>
          </a:xfrm>
        </p:spPr>
        <p:txBody>
          <a:bodyPr>
            <a:normAutofit fontScale="47500" lnSpcReduction="20000"/>
          </a:bodyPr>
          <a:lstStyle/>
          <a:p>
            <a:r>
              <a:rPr lang="en-US" dirty="0"/>
              <a:t>Data analyses exclude persons diagnosed in federal or private correctional facilities, but include state prisoners (number of state prisoners believed to be living with HIV/AIDS as of 2023 = 16)</a:t>
            </a:r>
          </a:p>
          <a:p>
            <a:r>
              <a:rPr lang="en-US" dirty="0"/>
              <a:t>Data analyses for new infections exclude persons arriving in Minnesota through the HIV+ Refugee Resettlement Program (number of primary HIV+ refugees in this program living in Minnesota as of December 31, 2023 = 161), as well as other refugees/immigrants reporting a positive test prior to their arrival in Minnesota (n = 154).</a:t>
            </a:r>
          </a:p>
          <a:p>
            <a:r>
              <a:rPr lang="en-US" dirty="0"/>
              <a:t>Some limitations of surveillance data:</a:t>
            </a:r>
          </a:p>
          <a:p>
            <a:pPr lvl="1"/>
            <a:r>
              <a:rPr lang="en-US" dirty="0"/>
              <a:t>Do not include HIV-infected persons who have not been tested for HIV</a:t>
            </a:r>
          </a:p>
          <a:p>
            <a:pPr lvl="1"/>
            <a:r>
              <a:rPr lang="en-US" dirty="0"/>
              <a:t>Do not include persons whose positive test results have not been reported to MDH</a:t>
            </a:r>
          </a:p>
          <a:p>
            <a:pPr lvl="1"/>
            <a:r>
              <a:rPr lang="en-US" dirty="0"/>
              <a:t>Do not include HIV-infected persons who have </a:t>
            </a:r>
            <a:r>
              <a:rPr lang="en-US" i="1" u="sng" dirty="0"/>
              <a:t>only</a:t>
            </a:r>
            <a:r>
              <a:rPr lang="en-US" dirty="0"/>
              <a:t> tested anonymously</a:t>
            </a:r>
          </a:p>
          <a:p>
            <a:pPr lvl="1"/>
            <a:r>
              <a:rPr lang="en-US" dirty="0"/>
              <a:t>Case numbers for the most recent years may be undercounted due to delays in reporting</a:t>
            </a:r>
          </a:p>
          <a:p>
            <a:pPr lvl="1"/>
            <a:r>
              <a:rPr lang="en-US" dirty="0"/>
              <a:t>Reporting of living cases that were not initially diagnosed in Minnesota is known to be incomplete, as well as transfer of living cases that have moved to other states from Minnesota. However, since 2018, every jurisdiction funded for HIV surveillance by CDC has been part of a deduplication project in the National HIV Surveillance System.</a:t>
            </a:r>
          </a:p>
        </p:txBody>
      </p:sp>
      <p:sp>
        <p:nvSpPr>
          <p:cNvPr id="4" name="Slide Number Placeholder 3">
            <a:extLst>
              <a:ext uri="{FF2B5EF4-FFF2-40B4-BE49-F238E27FC236}">
                <a16:creationId xmlns:a16="http://schemas.microsoft.com/office/drawing/2014/main" id="{325F20E1-F9B5-4609-8C72-4D094EA1D79C}"/>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11347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7B90-C353-4093-8FC3-318B64F802DF}"/>
              </a:ext>
            </a:extLst>
          </p:cNvPr>
          <p:cNvSpPr>
            <a:spLocks noGrp="1"/>
          </p:cNvSpPr>
          <p:nvPr>
            <p:ph type="title"/>
          </p:nvPr>
        </p:nvSpPr>
        <p:spPr/>
        <p:txBody>
          <a:bodyPr/>
          <a:lstStyle/>
          <a:p>
            <a:r>
              <a:rPr lang="en-US" dirty="0"/>
              <a:t>MSM Living with HIV in MN by Age, 2023</a:t>
            </a:r>
          </a:p>
        </p:txBody>
      </p:sp>
      <p:sp>
        <p:nvSpPr>
          <p:cNvPr id="3" name="Slide Number Placeholder 2">
            <a:extLst>
              <a:ext uri="{FF2B5EF4-FFF2-40B4-BE49-F238E27FC236}">
                <a16:creationId xmlns:a16="http://schemas.microsoft.com/office/drawing/2014/main" id="{DB569B5C-14E2-47FA-8E24-22738D0DAAC3}"/>
              </a:ext>
            </a:extLst>
          </p:cNvPr>
          <p:cNvSpPr>
            <a:spLocks noGrp="1"/>
          </p:cNvSpPr>
          <p:nvPr>
            <p:ph type="sldNum" sz="quarter" idx="12"/>
          </p:nvPr>
        </p:nvSpPr>
        <p:spPr/>
        <p:txBody>
          <a:bodyPr/>
          <a:lstStyle/>
          <a:p>
            <a:fld id="{48F63A3B-78C7-47BE-AE5E-E10140E04643}" type="slidenum">
              <a:rPr lang="en-US" smtClean="0"/>
              <a:t>30</a:t>
            </a:fld>
            <a:endParaRPr lang="en-US" dirty="0"/>
          </a:p>
        </p:txBody>
      </p:sp>
      <p:sp>
        <p:nvSpPr>
          <p:cNvPr id="5" name="TextBox 4">
            <a:extLst>
              <a:ext uri="{FF2B5EF4-FFF2-40B4-BE49-F238E27FC236}">
                <a16:creationId xmlns:a16="http://schemas.microsoft.com/office/drawing/2014/main" id="{041D901D-580F-4B28-A323-09B9AC46A701}"/>
              </a:ext>
            </a:extLst>
          </p:cNvPr>
          <p:cNvSpPr txBox="1"/>
          <p:nvPr/>
        </p:nvSpPr>
        <p:spPr>
          <a:xfrm>
            <a:off x="2542592" y="6171684"/>
            <a:ext cx="6092890" cy="369332"/>
          </a:xfrm>
          <a:prstGeom prst="rect">
            <a:avLst/>
          </a:prstGeom>
          <a:noFill/>
        </p:spPr>
        <p:txBody>
          <a:bodyPr wrap="square">
            <a:spAutoFit/>
          </a:bodyPr>
          <a:lstStyle/>
          <a:p>
            <a:pPr marL="0" indent="0">
              <a:spcBef>
                <a:spcPts val="0"/>
              </a:spcBef>
              <a:spcAft>
                <a:spcPts val="0"/>
              </a:spcAft>
              <a:buNone/>
            </a:pPr>
            <a:r>
              <a:rPr lang="en-US" sz="1800" dirty="0"/>
              <a:t>*Age missing for 9 persons living with HIV/AIDS</a:t>
            </a:r>
          </a:p>
        </p:txBody>
      </p:sp>
      <p:pic>
        <p:nvPicPr>
          <p:cNvPr id="9" name="Content Placeholder 8" descr="Bar chart. Refer to slide notes for full data. ">
            <a:extLst>
              <a:ext uri="{FF2B5EF4-FFF2-40B4-BE49-F238E27FC236}">
                <a16:creationId xmlns:a16="http://schemas.microsoft.com/office/drawing/2014/main" id="{68B7FD6F-1664-455C-B3DC-350AD5A23E34}"/>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97523" y="1609725"/>
            <a:ext cx="10396954" cy="4160990"/>
          </a:xfrm>
        </p:spPr>
      </p:pic>
    </p:spTree>
    <p:extLst>
      <p:ext uri="{BB962C8B-B14F-4D97-AF65-F5344CB8AC3E}">
        <p14:creationId xmlns:p14="http://schemas.microsoft.com/office/powerpoint/2010/main" val="75915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1749286" y="5464277"/>
            <a:ext cx="9952383" cy="1393723"/>
          </a:xfrm>
        </p:spPr>
        <p:txBody>
          <a:bodyPr>
            <a:normAutofit/>
          </a:bodyPr>
          <a:lstStyle/>
          <a:p>
            <a:pPr marL="0" indent="0">
              <a:spcBef>
                <a:spcPts val="0"/>
              </a:spcBef>
              <a:spcAft>
                <a:spcPts val="0"/>
              </a:spcAft>
              <a:buNone/>
            </a:pPr>
            <a:r>
              <a:rPr lang="en-US" sz="1600" dirty="0"/>
              <a:t>Suburban includes the 7-county metro area of Anoka, Carver, Dakota, Hennepin (except Minneapolis), Ramsey (except St. Paul), Scott, and Washington counties. Greater Minnesota includes all other counties outside of the 7-county metro area.</a:t>
            </a:r>
          </a:p>
        </p:txBody>
      </p:sp>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MSM Living with HIV/AIDS in Minnesota by Current Residence, 2023</a:t>
            </a: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fld id="{48F63A3B-78C7-47BE-AE5E-E10140E04643}" type="slidenum">
              <a:rPr lang="en-US" smtClean="0"/>
              <a:t>31</a:t>
            </a:fld>
            <a:endParaRPr lang="en-US" dirty="0"/>
          </a:p>
        </p:txBody>
      </p:sp>
      <p:pic>
        <p:nvPicPr>
          <p:cNvPr id="11" name="Content Placeholder 10" descr="Pie chart. Refer to slide notes for full data. ">
            <a:extLst>
              <a:ext uri="{FF2B5EF4-FFF2-40B4-BE49-F238E27FC236}">
                <a16:creationId xmlns:a16="http://schemas.microsoft.com/office/drawing/2014/main" id="{0A9C5052-666E-6859-97F2-A6D5E6ADD069}"/>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479144" y="1609724"/>
            <a:ext cx="9233711" cy="3980421"/>
          </a:xfrm>
        </p:spPr>
      </p:pic>
    </p:spTree>
    <p:extLst>
      <p:ext uri="{BB962C8B-B14F-4D97-AF65-F5344CB8AC3E}">
        <p14:creationId xmlns:p14="http://schemas.microsoft.com/office/powerpoint/2010/main" val="4009406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FE3C-F395-4256-A5F1-52F0CC2980D3}"/>
              </a:ext>
            </a:extLst>
          </p:cNvPr>
          <p:cNvSpPr>
            <a:spLocks noGrp="1"/>
          </p:cNvSpPr>
          <p:nvPr>
            <p:ph type="title"/>
          </p:nvPr>
        </p:nvSpPr>
        <p:spPr/>
        <p:txBody>
          <a:bodyPr/>
          <a:lstStyle/>
          <a:p>
            <a:r>
              <a:rPr lang="en-US" dirty="0"/>
              <a:t>MSM Living with HIV &amp; AIDS compared to the Population of Minnesota, 2023</a:t>
            </a:r>
            <a:endParaRPr lang="en-US" dirty="0">
              <a:highlight>
                <a:srgbClr val="FFFF00"/>
              </a:highlight>
            </a:endParaRPr>
          </a:p>
        </p:txBody>
      </p:sp>
      <p:sp>
        <p:nvSpPr>
          <p:cNvPr id="3" name="Slide Number Placeholder 2">
            <a:extLst>
              <a:ext uri="{FF2B5EF4-FFF2-40B4-BE49-F238E27FC236}">
                <a16:creationId xmlns:a16="http://schemas.microsoft.com/office/drawing/2014/main" id="{1AF42ED1-DC2B-4B33-92A7-5031C135957E}"/>
              </a:ext>
            </a:extLst>
          </p:cNvPr>
          <p:cNvSpPr>
            <a:spLocks noGrp="1"/>
          </p:cNvSpPr>
          <p:nvPr>
            <p:ph type="sldNum" sz="quarter" idx="12"/>
          </p:nvPr>
        </p:nvSpPr>
        <p:spPr/>
        <p:txBody>
          <a:bodyPr/>
          <a:lstStyle/>
          <a:p>
            <a:fld id="{48F63A3B-78C7-47BE-AE5E-E10140E04643}" type="slidenum">
              <a:rPr lang="en-US" smtClean="0"/>
              <a:t>32</a:t>
            </a:fld>
            <a:endParaRPr lang="en-US" dirty="0"/>
          </a:p>
        </p:txBody>
      </p:sp>
      <p:pic>
        <p:nvPicPr>
          <p:cNvPr id="7" name="Content Placeholder 6" descr="Bar chart. Refer to slide notes for full data. ">
            <a:extLst>
              <a:ext uri="{FF2B5EF4-FFF2-40B4-BE49-F238E27FC236}">
                <a16:creationId xmlns:a16="http://schemas.microsoft.com/office/drawing/2014/main" id="{0B3EF313-AC08-1A21-6B38-3ECB22C1442B}"/>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31569" y="1609724"/>
            <a:ext cx="11638811" cy="4415937"/>
          </a:xfrm>
        </p:spPr>
      </p:pic>
    </p:spTree>
    <p:extLst>
      <p:ext uri="{BB962C8B-B14F-4D97-AF65-F5344CB8AC3E}">
        <p14:creationId xmlns:p14="http://schemas.microsoft.com/office/powerpoint/2010/main" val="107740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7E4DF-E6F5-4EEA-8641-C52AD02C1561}"/>
              </a:ext>
            </a:extLst>
          </p:cNvPr>
          <p:cNvSpPr>
            <a:spLocks noGrp="1"/>
          </p:cNvSpPr>
          <p:nvPr>
            <p:ph type="ctrTitle"/>
          </p:nvPr>
        </p:nvSpPr>
        <p:spPr/>
        <p:txBody>
          <a:bodyPr/>
          <a:lstStyle/>
          <a:p>
            <a:r>
              <a:rPr lang="en-US" dirty="0"/>
              <a:t>Foreign Born Populations</a:t>
            </a:r>
          </a:p>
        </p:txBody>
      </p:sp>
    </p:spTree>
    <p:extLst>
      <p:ext uri="{BB962C8B-B14F-4D97-AF65-F5344CB8AC3E}">
        <p14:creationId xmlns:p14="http://schemas.microsoft.com/office/powerpoint/2010/main" val="1195178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BD7C-FF91-4B02-85ED-AEFADEF64251}"/>
              </a:ext>
            </a:extLst>
          </p:cNvPr>
          <p:cNvSpPr>
            <a:spLocks noGrp="1"/>
          </p:cNvSpPr>
          <p:nvPr>
            <p:ph type="title"/>
          </p:nvPr>
        </p:nvSpPr>
        <p:spPr/>
        <p:txBody>
          <a:bodyPr/>
          <a:lstStyle/>
          <a:p>
            <a:r>
              <a:rPr lang="en-US" b="0" dirty="0"/>
              <a:t>Foreign Born Persons Living with HIV/AIDS in Minnesota* by Region of Birth, 2013</a:t>
            </a:r>
            <a:r>
              <a:rPr lang="en-US" altLang="en-US" sz="3600" dirty="0"/>
              <a:t>–</a:t>
            </a:r>
            <a:r>
              <a:rPr lang="en-US" b="0" dirty="0"/>
              <a:t>2023</a:t>
            </a:r>
          </a:p>
        </p:txBody>
      </p:sp>
      <p:sp>
        <p:nvSpPr>
          <p:cNvPr id="3" name="Slide Number Placeholder 2">
            <a:extLst>
              <a:ext uri="{FF2B5EF4-FFF2-40B4-BE49-F238E27FC236}">
                <a16:creationId xmlns:a16="http://schemas.microsoft.com/office/drawing/2014/main" id="{036922F4-7BF8-4B87-93F0-BB497ADC347F}"/>
              </a:ext>
            </a:extLst>
          </p:cNvPr>
          <p:cNvSpPr>
            <a:spLocks noGrp="1"/>
          </p:cNvSpPr>
          <p:nvPr>
            <p:ph type="sldNum" sz="quarter" idx="12"/>
          </p:nvPr>
        </p:nvSpPr>
        <p:spPr/>
        <p:txBody>
          <a:bodyPr/>
          <a:lstStyle/>
          <a:p>
            <a:fld id="{48F63A3B-78C7-47BE-AE5E-E10140E04643}" type="slidenum">
              <a:rPr lang="en-US" smtClean="0"/>
              <a:t>34</a:t>
            </a:fld>
            <a:endParaRPr lang="en-US" dirty="0"/>
          </a:p>
        </p:txBody>
      </p:sp>
      <p:sp>
        <p:nvSpPr>
          <p:cNvPr id="4" name="Content Placeholder 3">
            <a:extLst>
              <a:ext uri="{FF2B5EF4-FFF2-40B4-BE49-F238E27FC236}">
                <a16:creationId xmlns:a16="http://schemas.microsoft.com/office/drawing/2014/main" id="{E1AFCD67-8E9D-44F7-93B6-F599F82E794A}"/>
              </a:ext>
            </a:extLst>
          </p:cNvPr>
          <p:cNvSpPr>
            <a:spLocks noGrp="1"/>
          </p:cNvSpPr>
          <p:nvPr>
            <p:ph idx="13"/>
          </p:nvPr>
        </p:nvSpPr>
        <p:spPr>
          <a:xfrm>
            <a:off x="1736035" y="5933334"/>
            <a:ext cx="10132115" cy="924666"/>
          </a:xfrm>
        </p:spPr>
        <p:txBody>
          <a:bodyPr>
            <a:normAutofit lnSpcReduction="10000"/>
          </a:bodyPr>
          <a:lstStyle/>
          <a:p>
            <a:pPr marL="0" indent="0">
              <a:spcBef>
                <a:spcPts val="0"/>
              </a:spcBef>
              <a:spcAft>
                <a:spcPts val="0"/>
              </a:spcAft>
              <a:buNone/>
            </a:pPr>
            <a:r>
              <a:rPr lang="en-US" sz="1400" dirty="0"/>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graphicFrame>
        <p:nvGraphicFramePr>
          <p:cNvPr id="5" name="Table 4">
            <a:extLst>
              <a:ext uri="{FF2B5EF4-FFF2-40B4-BE49-F238E27FC236}">
                <a16:creationId xmlns:a16="http://schemas.microsoft.com/office/drawing/2014/main" id="{56C86667-D215-2DDB-8FC9-4150097F80E3}"/>
              </a:ext>
            </a:extLst>
          </p:cNvPr>
          <p:cNvGraphicFramePr>
            <a:graphicFrameLocks noGrp="1"/>
          </p:cNvGraphicFramePr>
          <p:nvPr>
            <p:extLst>
              <p:ext uri="{D42A27DB-BD31-4B8C-83A1-F6EECF244321}">
                <p14:modId xmlns:p14="http://schemas.microsoft.com/office/powerpoint/2010/main" val="299160257"/>
              </p:ext>
            </p:extLst>
          </p:nvPr>
        </p:nvGraphicFramePr>
        <p:xfrm>
          <a:off x="4000988" y="2251710"/>
          <a:ext cx="3416300" cy="2354580"/>
        </p:xfrm>
        <a:graphic>
          <a:graphicData uri="http://schemas.openxmlformats.org/drawingml/2006/table">
            <a:tbl>
              <a:tblPr firstRow="1">
                <a:tableStyleId>{5C22544A-7EE6-4342-B048-85BDC9FD1C3A}</a:tableStyleId>
              </a:tblPr>
              <a:tblGrid>
                <a:gridCol w="749300">
                  <a:extLst>
                    <a:ext uri="{9D8B030D-6E8A-4147-A177-3AD203B41FA5}">
                      <a16:colId xmlns:a16="http://schemas.microsoft.com/office/drawing/2014/main" val="2337739607"/>
                    </a:ext>
                  </a:extLst>
                </a:gridCol>
                <a:gridCol w="685800">
                  <a:extLst>
                    <a:ext uri="{9D8B030D-6E8A-4147-A177-3AD203B41FA5}">
                      <a16:colId xmlns:a16="http://schemas.microsoft.com/office/drawing/2014/main" val="142100439"/>
                    </a:ext>
                  </a:extLst>
                </a:gridCol>
                <a:gridCol w="685800">
                  <a:extLst>
                    <a:ext uri="{9D8B030D-6E8A-4147-A177-3AD203B41FA5}">
                      <a16:colId xmlns:a16="http://schemas.microsoft.com/office/drawing/2014/main" val="2752254213"/>
                    </a:ext>
                  </a:extLst>
                </a:gridCol>
                <a:gridCol w="685800">
                  <a:extLst>
                    <a:ext uri="{9D8B030D-6E8A-4147-A177-3AD203B41FA5}">
                      <a16:colId xmlns:a16="http://schemas.microsoft.com/office/drawing/2014/main" val="1783182793"/>
                    </a:ext>
                  </a:extLst>
                </a:gridCol>
                <a:gridCol w="609600">
                  <a:extLst>
                    <a:ext uri="{9D8B030D-6E8A-4147-A177-3AD203B41FA5}">
                      <a16:colId xmlns:a16="http://schemas.microsoft.com/office/drawing/2014/main" val="894530805"/>
                    </a:ext>
                  </a:extLst>
                </a:gridCol>
              </a:tblGrid>
              <a:tr h="192813">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Africa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Asia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Latin America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Other</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1816097"/>
                  </a:ext>
                </a:extLst>
              </a:tr>
              <a:tr h="182880">
                <a:tc>
                  <a:txBody>
                    <a:bodyPr/>
                    <a:lstStyle/>
                    <a:p>
                      <a:pPr algn="r" fontAlgn="b"/>
                      <a:r>
                        <a:rPr lang="en-US" sz="1100" u="none" strike="noStrike">
                          <a:effectLst/>
                        </a:rPr>
                        <a:t>2013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1047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50501888"/>
                  </a:ext>
                </a:extLst>
              </a:tr>
              <a:tr h="182880">
                <a:tc>
                  <a:txBody>
                    <a:bodyPr/>
                    <a:lstStyle/>
                    <a:p>
                      <a:pPr algn="r" fontAlgn="b"/>
                      <a:r>
                        <a:rPr lang="en-US" sz="1100" u="none" strike="noStrike">
                          <a:effectLst/>
                        </a:rPr>
                        <a:t>2014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9257403"/>
                  </a:ext>
                </a:extLst>
              </a:tr>
              <a:tr h="182880">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1174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9525096"/>
                  </a:ext>
                </a:extLst>
              </a:tr>
              <a:tr h="182880">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463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08608631"/>
                  </a:ext>
                </a:extLst>
              </a:tr>
              <a:tr h="182880">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1391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7586026"/>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1494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9175550"/>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549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9789717"/>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566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83368985"/>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1677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93717741"/>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1713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650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3019333"/>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727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90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92876692"/>
                  </a:ext>
                </a:extLst>
              </a:tr>
            </a:tbl>
          </a:graphicData>
        </a:graphic>
      </p:graphicFrame>
      <p:pic>
        <p:nvPicPr>
          <p:cNvPr id="10" name="Content Placeholder 9" descr="Bar chart. Refer to table on slide for full data. ">
            <a:extLst>
              <a:ext uri="{FF2B5EF4-FFF2-40B4-BE49-F238E27FC236}">
                <a16:creationId xmlns:a16="http://schemas.microsoft.com/office/drawing/2014/main" id="{C474E00B-8A18-61FD-E16A-AB0F22420D6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78517" y="1884485"/>
            <a:ext cx="10834965" cy="3742592"/>
          </a:xfrm>
        </p:spPr>
      </p:pic>
    </p:spTree>
    <p:extLst>
      <p:ext uri="{BB962C8B-B14F-4D97-AF65-F5344CB8AC3E}">
        <p14:creationId xmlns:p14="http://schemas.microsoft.com/office/powerpoint/2010/main" val="168926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370D-1D27-4C00-A7C5-B57E267E6984}"/>
              </a:ext>
            </a:extLst>
          </p:cNvPr>
          <p:cNvSpPr>
            <a:spLocks noGrp="1"/>
          </p:cNvSpPr>
          <p:nvPr>
            <p:ph type="title"/>
          </p:nvPr>
        </p:nvSpPr>
        <p:spPr/>
        <p:txBody>
          <a:bodyPr/>
          <a:lstStyle/>
          <a:p>
            <a:r>
              <a:rPr lang="en-US" b="0" dirty="0"/>
              <a:t>African-Born* Persons Living with HIV/AIDS Compared to Other Minnesota Cases by Sex Assigned at Birth, 2023</a:t>
            </a:r>
          </a:p>
        </p:txBody>
      </p:sp>
      <p:sp>
        <p:nvSpPr>
          <p:cNvPr id="4" name="Slide Number Placeholder 3">
            <a:extLst>
              <a:ext uri="{FF2B5EF4-FFF2-40B4-BE49-F238E27FC236}">
                <a16:creationId xmlns:a16="http://schemas.microsoft.com/office/drawing/2014/main" id="{9421FAF2-08F8-4970-8B88-609A84683911}"/>
              </a:ext>
            </a:extLst>
          </p:cNvPr>
          <p:cNvSpPr>
            <a:spLocks noGrp="1"/>
          </p:cNvSpPr>
          <p:nvPr>
            <p:ph type="sldNum" sz="quarter" idx="12"/>
          </p:nvPr>
        </p:nvSpPr>
        <p:spPr/>
        <p:txBody>
          <a:bodyPr/>
          <a:lstStyle/>
          <a:p>
            <a:fld id="{48F63A3B-78C7-47BE-AE5E-E10140E04643}" type="slidenum">
              <a:rPr lang="en-US" smtClean="0"/>
              <a:t>35</a:t>
            </a:fld>
            <a:endParaRPr lang="en-US" dirty="0"/>
          </a:p>
        </p:txBody>
      </p:sp>
      <p:sp>
        <p:nvSpPr>
          <p:cNvPr id="5" name="Content Placeholder 4">
            <a:extLst>
              <a:ext uri="{FF2B5EF4-FFF2-40B4-BE49-F238E27FC236}">
                <a16:creationId xmlns:a16="http://schemas.microsoft.com/office/drawing/2014/main" id="{24A53E97-753F-4FD2-BCA1-C7FF612C3FC2}"/>
              </a:ext>
            </a:extLst>
          </p:cNvPr>
          <p:cNvSpPr>
            <a:spLocks noGrp="1"/>
          </p:cNvSpPr>
          <p:nvPr>
            <p:ph sz="half" idx="14"/>
          </p:nvPr>
        </p:nvSpPr>
        <p:spPr>
          <a:xfrm>
            <a:off x="1932039" y="6025263"/>
            <a:ext cx="9556955" cy="827162"/>
          </a:xfrm>
        </p:spPr>
        <p:txBody>
          <a:bodyPr>
            <a:normAutofit/>
          </a:bodyPr>
          <a:lstStyle/>
          <a:p>
            <a:pPr marL="0" indent="0">
              <a:spcBef>
                <a:spcPts val="0"/>
              </a:spcBef>
              <a:spcAft>
                <a:spcPts val="0"/>
              </a:spcAft>
              <a:buNone/>
            </a:pPr>
            <a:r>
              <a:rPr lang="en-US" sz="1400" dirty="0"/>
              <a:t>*Includes persons arriving to Minnesota through the HIV+ Refugee Resettlement Program and other refugee/immigrant programs. Also includes 12 Hispanic, 6 White, and 30 Multi-Race. </a:t>
            </a:r>
          </a:p>
        </p:txBody>
      </p:sp>
      <p:pic>
        <p:nvPicPr>
          <p:cNvPr id="11" name="Content Placeholder 10" descr="Two pie charts. Refer to slide notes for full data. ">
            <a:extLst>
              <a:ext uri="{FF2B5EF4-FFF2-40B4-BE49-F238E27FC236}">
                <a16:creationId xmlns:a16="http://schemas.microsoft.com/office/drawing/2014/main" id="{E8FABBD6-FBE4-C405-68E1-CB969FC78BB0}"/>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1014346" y="1609725"/>
            <a:ext cx="9847615" cy="4087690"/>
          </a:xfrm>
        </p:spPr>
      </p:pic>
    </p:spTree>
    <p:extLst>
      <p:ext uri="{BB962C8B-B14F-4D97-AF65-F5344CB8AC3E}">
        <p14:creationId xmlns:p14="http://schemas.microsoft.com/office/powerpoint/2010/main" val="497302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3CC9-F0F2-4308-9A27-D73D08502DD2}"/>
              </a:ext>
            </a:extLst>
          </p:cNvPr>
          <p:cNvSpPr>
            <a:spLocks noGrp="1"/>
          </p:cNvSpPr>
          <p:nvPr>
            <p:ph type="title"/>
          </p:nvPr>
        </p:nvSpPr>
        <p:spPr/>
        <p:txBody>
          <a:bodyPr>
            <a:normAutofit fontScale="90000"/>
          </a:bodyPr>
          <a:lstStyle/>
          <a:p>
            <a:r>
              <a:rPr lang="en-US" b="0" dirty="0"/>
              <a:t>Latin American/Caribbean* Persons Living with HIV/AIDS Compared to Other Minnesota Cases by Sex Assigned at Birth, 2023</a:t>
            </a:r>
          </a:p>
        </p:txBody>
      </p:sp>
      <p:sp>
        <p:nvSpPr>
          <p:cNvPr id="4" name="Slide Number Placeholder 3">
            <a:extLst>
              <a:ext uri="{FF2B5EF4-FFF2-40B4-BE49-F238E27FC236}">
                <a16:creationId xmlns:a16="http://schemas.microsoft.com/office/drawing/2014/main" id="{CBB809E5-DF24-4F67-B782-F648CBFB86E2}"/>
              </a:ext>
            </a:extLst>
          </p:cNvPr>
          <p:cNvSpPr>
            <a:spLocks noGrp="1"/>
          </p:cNvSpPr>
          <p:nvPr>
            <p:ph type="sldNum" sz="quarter" idx="12"/>
          </p:nvPr>
        </p:nvSpPr>
        <p:spPr/>
        <p:txBody>
          <a:bodyPr/>
          <a:lstStyle/>
          <a:p>
            <a:fld id="{48F63A3B-78C7-47BE-AE5E-E10140E04643}" type="slidenum">
              <a:rPr lang="en-US" smtClean="0"/>
              <a:t>36</a:t>
            </a:fld>
            <a:endParaRPr lang="en-US" dirty="0"/>
          </a:p>
        </p:txBody>
      </p:sp>
      <p:sp>
        <p:nvSpPr>
          <p:cNvPr id="5" name="Content Placeholder 4">
            <a:extLst>
              <a:ext uri="{FF2B5EF4-FFF2-40B4-BE49-F238E27FC236}">
                <a16:creationId xmlns:a16="http://schemas.microsoft.com/office/drawing/2014/main" id="{91BAE4B1-21CE-44C1-98F1-2362E5E51CFB}"/>
              </a:ext>
            </a:extLst>
          </p:cNvPr>
          <p:cNvSpPr>
            <a:spLocks noGrp="1"/>
          </p:cNvSpPr>
          <p:nvPr>
            <p:ph sz="half" idx="14"/>
          </p:nvPr>
        </p:nvSpPr>
        <p:spPr>
          <a:xfrm>
            <a:off x="1991033" y="6030836"/>
            <a:ext cx="9527458" cy="827163"/>
          </a:xfrm>
        </p:spPr>
        <p:txBody>
          <a:bodyPr>
            <a:normAutofit/>
          </a:bodyPr>
          <a:lstStyle/>
          <a:p>
            <a:pPr marL="0" indent="0">
              <a:spcBef>
                <a:spcPts val="0"/>
              </a:spcBef>
              <a:spcAft>
                <a:spcPts val="0"/>
              </a:spcAft>
              <a:buNone/>
            </a:pPr>
            <a:r>
              <a:rPr lang="en-US" sz="1400" dirty="0"/>
              <a:t>*Includes Mexico and all Central/South American and Caribbean countries.</a:t>
            </a:r>
          </a:p>
        </p:txBody>
      </p:sp>
      <p:pic>
        <p:nvPicPr>
          <p:cNvPr id="9" name="Content Placeholder 8" descr="Two pie charts. Refer to slide notes for full data. ">
            <a:extLst>
              <a:ext uri="{FF2B5EF4-FFF2-40B4-BE49-F238E27FC236}">
                <a16:creationId xmlns:a16="http://schemas.microsoft.com/office/drawing/2014/main" id="{6B559FE4-ABBA-CD93-69DD-424F81082084}"/>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604415" y="1634582"/>
            <a:ext cx="10983169" cy="4133172"/>
          </a:xfrm>
        </p:spPr>
      </p:pic>
    </p:spTree>
    <p:extLst>
      <p:ext uri="{BB962C8B-B14F-4D97-AF65-F5344CB8AC3E}">
        <p14:creationId xmlns:p14="http://schemas.microsoft.com/office/powerpoint/2010/main" val="49735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9444-2E87-4020-8F86-B3071C80F582}"/>
              </a:ext>
            </a:extLst>
          </p:cNvPr>
          <p:cNvSpPr>
            <a:spLocks noGrp="1"/>
          </p:cNvSpPr>
          <p:nvPr>
            <p:ph type="title"/>
          </p:nvPr>
        </p:nvSpPr>
        <p:spPr/>
        <p:txBody>
          <a:bodyPr/>
          <a:lstStyle/>
          <a:p>
            <a:r>
              <a:rPr lang="en-US" b="0" dirty="0"/>
              <a:t>Countries of Birth Among Foreign Born Persons* Living with HIV/AIDS in Minnesota, 2023</a:t>
            </a:r>
          </a:p>
        </p:txBody>
      </p:sp>
      <p:sp>
        <p:nvSpPr>
          <p:cNvPr id="3" name="Slide Number Placeholder 2">
            <a:extLst>
              <a:ext uri="{FF2B5EF4-FFF2-40B4-BE49-F238E27FC236}">
                <a16:creationId xmlns:a16="http://schemas.microsoft.com/office/drawing/2014/main" id="{DE8EE024-AE02-4597-81B6-0FFD496DDBB5}"/>
              </a:ext>
            </a:extLst>
          </p:cNvPr>
          <p:cNvSpPr>
            <a:spLocks noGrp="1"/>
          </p:cNvSpPr>
          <p:nvPr>
            <p:ph type="sldNum" sz="quarter" idx="12"/>
          </p:nvPr>
        </p:nvSpPr>
        <p:spPr/>
        <p:txBody>
          <a:bodyPr/>
          <a:lstStyle/>
          <a:p>
            <a:fld id="{48F63A3B-78C7-47BE-AE5E-E10140E04643}" type="slidenum">
              <a:rPr lang="en-US" smtClean="0"/>
              <a:t>37</a:t>
            </a:fld>
            <a:endParaRPr lang="en-US" dirty="0"/>
          </a:p>
        </p:txBody>
      </p:sp>
      <p:sp>
        <p:nvSpPr>
          <p:cNvPr id="4" name="Content Placeholder 3">
            <a:extLst>
              <a:ext uri="{FF2B5EF4-FFF2-40B4-BE49-F238E27FC236}">
                <a16:creationId xmlns:a16="http://schemas.microsoft.com/office/drawing/2014/main" id="{13CA8BEF-E44C-442D-B451-911AB9F15D9A}"/>
              </a:ext>
            </a:extLst>
          </p:cNvPr>
          <p:cNvSpPr>
            <a:spLocks noGrp="1"/>
          </p:cNvSpPr>
          <p:nvPr>
            <p:ph idx="13"/>
          </p:nvPr>
        </p:nvSpPr>
        <p:spPr>
          <a:xfrm>
            <a:off x="1932039" y="6059804"/>
            <a:ext cx="9542206" cy="798195"/>
          </a:xfrm>
        </p:spPr>
        <p:txBody>
          <a:bodyPr>
            <a:normAutofit/>
          </a:bodyPr>
          <a:lstStyle/>
          <a:p>
            <a:pPr marL="0" indent="0">
              <a:spcBef>
                <a:spcPts val="0"/>
              </a:spcBef>
              <a:spcAft>
                <a:spcPts val="0"/>
              </a:spcAft>
              <a:buNone/>
            </a:pPr>
            <a:r>
              <a:rPr lang="en-US" sz="1400" dirty="0"/>
              <a:t>*Includes over 100 additional countries</a:t>
            </a:r>
          </a:p>
        </p:txBody>
      </p:sp>
      <p:graphicFrame>
        <p:nvGraphicFramePr>
          <p:cNvPr id="6" name="Table 6">
            <a:extLst>
              <a:ext uri="{FF2B5EF4-FFF2-40B4-BE49-F238E27FC236}">
                <a16:creationId xmlns:a16="http://schemas.microsoft.com/office/drawing/2014/main" id="{5E4611C4-79D4-4109-98F5-AA74B402241B}"/>
              </a:ext>
            </a:extLst>
          </p:cNvPr>
          <p:cNvGraphicFramePr>
            <a:graphicFrameLocks noGrp="1"/>
          </p:cNvGraphicFramePr>
          <p:nvPr>
            <p:ph idx="14"/>
            <p:extLst>
              <p:ext uri="{D42A27DB-BD31-4B8C-83A1-F6EECF244321}">
                <p14:modId xmlns:p14="http://schemas.microsoft.com/office/powerpoint/2010/main" val="4071814205"/>
              </p:ext>
            </p:extLst>
          </p:nvPr>
        </p:nvGraphicFramePr>
        <p:xfrm>
          <a:off x="3048000" y="2407920"/>
          <a:ext cx="6096000" cy="234214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28445909"/>
                    </a:ext>
                  </a:extLst>
                </a:gridCol>
                <a:gridCol w="2032000">
                  <a:extLst>
                    <a:ext uri="{9D8B030D-6E8A-4147-A177-3AD203B41FA5}">
                      <a16:colId xmlns:a16="http://schemas.microsoft.com/office/drawing/2014/main" val="1953238887"/>
                    </a:ext>
                  </a:extLst>
                </a:gridCol>
                <a:gridCol w="2032000">
                  <a:extLst>
                    <a:ext uri="{9D8B030D-6E8A-4147-A177-3AD203B41FA5}">
                      <a16:colId xmlns:a16="http://schemas.microsoft.com/office/drawing/2014/main" val="1875729328"/>
                    </a:ext>
                  </a:extLst>
                </a:gridCol>
              </a:tblGrid>
              <a:tr h="195179">
                <a:tc>
                  <a:txBody>
                    <a:bodyPr/>
                    <a:lstStyle/>
                    <a:p>
                      <a:pPr algn="l"/>
                      <a:r>
                        <a:rPr lang="en-US" sz="900" dirty="0"/>
                        <a:t>Country of Birth</a:t>
                      </a:r>
                    </a:p>
                  </a:txBody>
                  <a:tcPr marL="48126" marR="48126" marT="24063" marB="24063"/>
                </a:tc>
                <a:tc>
                  <a:txBody>
                    <a:bodyPr/>
                    <a:lstStyle/>
                    <a:p>
                      <a:pPr algn="ctr"/>
                      <a:r>
                        <a:rPr lang="en-US" sz="900" dirty="0"/>
                        <a:t>Number of Prevalent Cases</a:t>
                      </a:r>
                    </a:p>
                  </a:txBody>
                  <a:tcPr marL="48126" marR="48126" marT="24063" marB="24063"/>
                </a:tc>
                <a:tc>
                  <a:txBody>
                    <a:bodyPr/>
                    <a:lstStyle/>
                    <a:p>
                      <a:pPr algn="ctr"/>
                      <a:r>
                        <a:rPr lang="en-US" sz="900" dirty="0"/>
                        <a:t>Percent of Total</a:t>
                      </a:r>
                    </a:p>
                  </a:txBody>
                  <a:tcPr marL="48126" marR="48126" marT="24063" marB="24063"/>
                </a:tc>
                <a:extLst>
                  <a:ext uri="{0D108BD9-81ED-4DB2-BD59-A6C34878D82A}">
                    <a16:rowId xmlns:a16="http://schemas.microsoft.com/office/drawing/2014/main" val="1849067777"/>
                  </a:ext>
                </a:extLst>
              </a:tr>
              <a:tr h="195179">
                <a:tc>
                  <a:txBody>
                    <a:bodyPr/>
                    <a:lstStyle/>
                    <a:p>
                      <a:r>
                        <a:rPr lang="en-US" sz="900" dirty="0"/>
                        <a:t>Ethiopia</a:t>
                      </a:r>
                    </a:p>
                  </a:txBody>
                  <a:tcPr marL="48126" marR="48126" marT="24063" marB="24063"/>
                </a:tc>
                <a:tc>
                  <a:txBody>
                    <a:bodyPr/>
                    <a:lstStyle/>
                    <a:p>
                      <a:pPr algn="ctr"/>
                      <a:r>
                        <a:rPr lang="en-US" sz="900" dirty="0"/>
                        <a:t>373</a:t>
                      </a:r>
                    </a:p>
                  </a:txBody>
                  <a:tcPr marL="48126" marR="48126" marT="24063" marB="24063"/>
                </a:tc>
                <a:tc>
                  <a:txBody>
                    <a:bodyPr/>
                    <a:lstStyle/>
                    <a:p>
                      <a:pPr algn="ctr"/>
                      <a:r>
                        <a:rPr lang="en-US" sz="900" dirty="0"/>
                        <a:t>13%</a:t>
                      </a:r>
                    </a:p>
                  </a:txBody>
                  <a:tcPr marL="48126" marR="48126" marT="24063" marB="24063"/>
                </a:tc>
                <a:extLst>
                  <a:ext uri="{0D108BD9-81ED-4DB2-BD59-A6C34878D82A}">
                    <a16:rowId xmlns:a16="http://schemas.microsoft.com/office/drawing/2014/main" val="4027745612"/>
                  </a:ext>
                </a:extLst>
              </a:tr>
              <a:tr h="195179">
                <a:tc>
                  <a:txBody>
                    <a:bodyPr/>
                    <a:lstStyle/>
                    <a:p>
                      <a:r>
                        <a:rPr lang="en-US" sz="900" dirty="0"/>
                        <a:t>Mexico</a:t>
                      </a:r>
                    </a:p>
                  </a:txBody>
                  <a:tcPr marL="48126" marR="48126" marT="24063" marB="24063"/>
                </a:tc>
                <a:tc>
                  <a:txBody>
                    <a:bodyPr/>
                    <a:lstStyle/>
                    <a:p>
                      <a:pPr algn="ctr"/>
                      <a:r>
                        <a:rPr lang="en-US" sz="900" dirty="0"/>
                        <a:t>354</a:t>
                      </a:r>
                    </a:p>
                  </a:txBody>
                  <a:tcPr marL="48126" marR="48126" marT="24063" marB="24063"/>
                </a:tc>
                <a:tc>
                  <a:txBody>
                    <a:bodyPr/>
                    <a:lstStyle/>
                    <a:p>
                      <a:pPr algn="ctr"/>
                      <a:r>
                        <a:rPr lang="en-US" sz="900" dirty="0"/>
                        <a:t>13%</a:t>
                      </a:r>
                    </a:p>
                  </a:txBody>
                  <a:tcPr marL="48126" marR="48126" marT="24063" marB="24063"/>
                </a:tc>
                <a:extLst>
                  <a:ext uri="{0D108BD9-81ED-4DB2-BD59-A6C34878D82A}">
                    <a16:rowId xmlns:a16="http://schemas.microsoft.com/office/drawing/2014/main" val="1751881215"/>
                  </a:ext>
                </a:extLst>
              </a:tr>
              <a:tr h="195179">
                <a:tc>
                  <a:txBody>
                    <a:bodyPr/>
                    <a:lstStyle/>
                    <a:p>
                      <a:r>
                        <a:rPr lang="en-US" sz="900" dirty="0"/>
                        <a:t>Liberia</a:t>
                      </a:r>
                    </a:p>
                  </a:txBody>
                  <a:tcPr marL="48126" marR="48126" marT="24063" marB="24063"/>
                </a:tc>
                <a:tc>
                  <a:txBody>
                    <a:bodyPr/>
                    <a:lstStyle/>
                    <a:p>
                      <a:pPr algn="ctr"/>
                      <a:r>
                        <a:rPr lang="en-US" sz="900" dirty="0"/>
                        <a:t>321</a:t>
                      </a:r>
                    </a:p>
                  </a:txBody>
                  <a:tcPr marL="48126" marR="48126" marT="24063" marB="24063"/>
                </a:tc>
                <a:tc>
                  <a:txBody>
                    <a:bodyPr/>
                    <a:lstStyle/>
                    <a:p>
                      <a:pPr algn="ctr"/>
                      <a:r>
                        <a:rPr lang="en-US" sz="900" dirty="0"/>
                        <a:t>11%</a:t>
                      </a:r>
                    </a:p>
                  </a:txBody>
                  <a:tcPr marL="48126" marR="48126" marT="24063" marB="24063"/>
                </a:tc>
                <a:extLst>
                  <a:ext uri="{0D108BD9-81ED-4DB2-BD59-A6C34878D82A}">
                    <a16:rowId xmlns:a16="http://schemas.microsoft.com/office/drawing/2014/main" val="1242819398"/>
                  </a:ext>
                </a:extLst>
              </a:tr>
              <a:tr h="195179">
                <a:tc>
                  <a:txBody>
                    <a:bodyPr/>
                    <a:lstStyle/>
                    <a:p>
                      <a:r>
                        <a:rPr lang="en-US" sz="900" dirty="0"/>
                        <a:t>Kenya</a:t>
                      </a:r>
                    </a:p>
                  </a:txBody>
                  <a:tcPr marL="48126" marR="48126" marT="24063" marB="24063"/>
                </a:tc>
                <a:tc>
                  <a:txBody>
                    <a:bodyPr/>
                    <a:lstStyle/>
                    <a:p>
                      <a:pPr algn="ctr"/>
                      <a:r>
                        <a:rPr lang="en-US" sz="900" dirty="0"/>
                        <a:t>220</a:t>
                      </a:r>
                    </a:p>
                  </a:txBody>
                  <a:tcPr marL="48126" marR="48126" marT="24063" marB="24063"/>
                </a:tc>
                <a:tc>
                  <a:txBody>
                    <a:bodyPr/>
                    <a:lstStyle/>
                    <a:p>
                      <a:pPr algn="ctr"/>
                      <a:r>
                        <a:rPr lang="en-US" sz="900" dirty="0"/>
                        <a:t>8%</a:t>
                      </a:r>
                    </a:p>
                  </a:txBody>
                  <a:tcPr marL="48126" marR="48126" marT="24063" marB="24063"/>
                </a:tc>
                <a:extLst>
                  <a:ext uri="{0D108BD9-81ED-4DB2-BD59-A6C34878D82A}">
                    <a16:rowId xmlns:a16="http://schemas.microsoft.com/office/drawing/2014/main" val="1778735580"/>
                  </a:ext>
                </a:extLst>
              </a:tr>
              <a:tr h="195179">
                <a:tc>
                  <a:txBody>
                    <a:bodyPr/>
                    <a:lstStyle/>
                    <a:p>
                      <a:r>
                        <a:rPr lang="en-US" sz="900" dirty="0"/>
                        <a:t>Somalia</a:t>
                      </a:r>
                    </a:p>
                  </a:txBody>
                  <a:tcPr marL="48126" marR="48126" marT="24063" marB="24063"/>
                </a:tc>
                <a:tc>
                  <a:txBody>
                    <a:bodyPr/>
                    <a:lstStyle/>
                    <a:p>
                      <a:pPr algn="ctr"/>
                      <a:r>
                        <a:rPr lang="en-US" sz="900" dirty="0"/>
                        <a:t>177</a:t>
                      </a:r>
                    </a:p>
                  </a:txBody>
                  <a:tcPr marL="48126" marR="48126" marT="24063" marB="24063"/>
                </a:tc>
                <a:tc>
                  <a:txBody>
                    <a:bodyPr/>
                    <a:lstStyle/>
                    <a:p>
                      <a:pPr algn="ctr"/>
                      <a:r>
                        <a:rPr lang="en-US" sz="900" dirty="0"/>
                        <a:t>6%</a:t>
                      </a:r>
                    </a:p>
                  </a:txBody>
                  <a:tcPr marL="48126" marR="48126" marT="24063" marB="24063"/>
                </a:tc>
                <a:extLst>
                  <a:ext uri="{0D108BD9-81ED-4DB2-BD59-A6C34878D82A}">
                    <a16:rowId xmlns:a16="http://schemas.microsoft.com/office/drawing/2014/main" val="3565168982"/>
                  </a:ext>
                </a:extLst>
              </a:tr>
              <a:tr h="195179">
                <a:tc>
                  <a:txBody>
                    <a:bodyPr/>
                    <a:lstStyle/>
                    <a:p>
                      <a:r>
                        <a:rPr lang="en-US" sz="900" dirty="0"/>
                        <a:t>Cameroon</a:t>
                      </a:r>
                    </a:p>
                  </a:txBody>
                  <a:tcPr marL="48126" marR="48126" marT="24063" marB="24063"/>
                </a:tc>
                <a:tc>
                  <a:txBody>
                    <a:bodyPr/>
                    <a:lstStyle/>
                    <a:p>
                      <a:pPr algn="ctr"/>
                      <a:r>
                        <a:rPr lang="en-US" sz="900" dirty="0"/>
                        <a:t>149</a:t>
                      </a:r>
                    </a:p>
                  </a:txBody>
                  <a:tcPr marL="48126" marR="48126" marT="24063" marB="24063"/>
                </a:tc>
                <a:tc>
                  <a:txBody>
                    <a:bodyPr/>
                    <a:lstStyle/>
                    <a:p>
                      <a:pPr algn="ctr"/>
                      <a:r>
                        <a:rPr lang="en-US" sz="900" dirty="0"/>
                        <a:t>5%</a:t>
                      </a:r>
                    </a:p>
                  </a:txBody>
                  <a:tcPr marL="48126" marR="48126" marT="24063" marB="24063"/>
                </a:tc>
                <a:extLst>
                  <a:ext uri="{0D108BD9-81ED-4DB2-BD59-A6C34878D82A}">
                    <a16:rowId xmlns:a16="http://schemas.microsoft.com/office/drawing/2014/main" val="1892142627"/>
                  </a:ext>
                </a:extLst>
              </a:tr>
              <a:tr h="195179">
                <a:tc>
                  <a:txBody>
                    <a:bodyPr/>
                    <a:lstStyle/>
                    <a:p>
                      <a:r>
                        <a:rPr lang="en-US" sz="900" dirty="0"/>
                        <a:t>Nigeria</a:t>
                      </a:r>
                    </a:p>
                  </a:txBody>
                  <a:tcPr marL="48126" marR="48126" marT="24063" marB="24063"/>
                </a:tc>
                <a:tc>
                  <a:txBody>
                    <a:bodyPr/>
                    <a:lstStyle/>
                    <a:p>
                      <a:pPr algn="ctr"/>
                      <a:r>
                        <a:rPr lang="en-US" sz="900" dirty="0"/>
                        <a:t>75</a:t>
                      </a:r>
                    </a:p>
                  </a:txBody>
                  <a:tcPr marL="48126" marR="48126" marT="24063" marB="24063"/>
                </a:tc>
                <a:tc>
                  <a:txBody>
                    <a:bodyPr/>
                    <a:lstStyle/>
                    <a:p>
                      <a:pPr algn="ctr"/>
                      <a:r>
                        <a:rPr lang="en-US" sz="900" dirty="0"/>
                        <a:t>3%</a:t>
                      </a:r>
                    </a:p>
                  </a:txBody>
                  <a:tcPr marL="48126" marR="48126" marT="24063" marB="24063"/>
                </a:tc>
                <a:extLst>
                  <a:ext uri="{0D108BD9-81ED-4DB2-BD59-A6C34878D82A}">
                    <a16:rowId xmlns:a16="http://schemas.microsoft.com/office/drawing/2014/main" val="225095408"/>
                  </a:ext>
                </a:extLst>
              </a:tr>
              <a:tr h="195179">
                <a:tc>
                  <a:txBody>
                    <a:bodyPr/>
                    <a:lstStyle/>
                    <a:p>
                      <a:r>
                        <a:rPr lang="en-US" sz="900" dirty="0"/>
                        <a:t>Sudan</a:t>
                      </a:r>
                    </a:p>
                  </a:txBody>
                  <a:tcPr marL="48126" marR="48126" marT="24063" marB="24063"/>
                </a:tc>
                <a:tc>
                  <a:txBody>
                    <a:bodyPr/>
                    <a:lstStyle/>
                    <a:p>
                      <a:pPr algn="ctr"/>
                      <a:r>
                        <a:rPr lang="en-US" sz="900" dirty="0"/>
                        <a:t>65</a:t>
                      </a:r>
                    </a:p>
                  </a:txBody>
                  <a:tcPr marL="48126" marR="48126" marT="24063" marB="24063"/>
                </a:tc>
                <a:tc>
                  <a:txBody>
                    <a:bodyPr/>
                    <a:lstStyle/>
                    <a:p>
                      <a:pPr algn="ctr"/>
                      <a:r>
                        <a:rPr lang="en-US" sz="900" dirty="0"/>
                        <a:t>2%</a:t>
                      </a:r>
                    </a:p>
                  </a:txBody>
                  <a:tcPr marL="48126" marR="48126" marT="24063" marB="24063"/>
                </a:tc>
                <a:extLst>
                  <a:ext uri="{0D108BD9-81ED-4DB2-BD59-A6C34878D82A}">
                    <a16:rowId xmlns:a16="http://schemas.microsoft.com/office/drawing/2014/main" val="595206351"/>
                  </a:ext>
                </a:extLst>
              </a:tr>
              <a:tr h="195179">
                <a:tc>
                  <a:txBody>
                    <a:bodyPr/>
                    <a:lstStyle/>
                    <a:p>
                      <a:r>
                        <a:rPr lang="en-US" sz="900" dirty="0"/>
                        <a:t>Ecuador</a:t>
                      </a:r>
                    </a:p>
                  </a:txBody>
                  <a:tcPr marL="48126" marR="48126" marT="24063" marB="24063"/>
                </a:tc>
                <a:tc>
                  <a:txBody>
                    <a:bodyPr/>
                    <a:lstStyle/>
                    <a:p>
                      <a:pPr algn="ctr"/>
                      <a:r>
                        <a:rPr lang="en-US" sz="900" dirty="0"/>
                        <a:t>48</a:t>
                      </a:r>
                    </a:p>
                  </a:txBody>
                  <a:tcPr marL="48126" marR="48126" marT="24063" marB="24063"/>
                </a:tc>
                <a:tc>
                  <a:txBody>
                    <a:bodyPr/>
                    <a:lstStyle/>
                    <a:p>
                      <a:pPr algn="ctr"/>
                      <a:r>
                        <a:rPr lang="en-US" sz="900" dirty="0"/>
                        <a:t>2%</a:t>
                      </a:r>
                    </a:p>
                  </a:txBody>
                  <a:tcPr marL="48126" marR="48126" marT="24063" marB="24063"/>
                </a:tc>
                <a:extLst>
                  <a:ext uri="{0D108BD9-81ED-4DB2-BD59-A6C34878D82A}">
                    <a16:rowId xmlns:a16="http://schemas.microsoft.com/office/drawing/2014/main" val="2150923305"/>
                  </a:ext>
                </a:extLst>
              </a:tr>
              <a:tr h="195179">
                <a:tc>
                  <a:txBody>
                    <a:bodyPr/>
                    <a:lstStyle/>
                    <a:p>
                      <a:r>
                        <a:rPr lang="en-US" sz="900" dirty="0"/>
                        <a:t>Guatemala</a:t>
                      </a:r>
                    </a:p>
                  </a:txBody>
                  <a:tcPr marL="48126" marR="48126" marT="24063" marB="24063"/>
                </a:tc>
                <a:tc>
                  <a:txBody>
                    <a:bodyPr/>
                    <a:lstStyle/>
                    <a:p>
                      <a:pPr algn="ctr"/>
                      <a:r>
                        <a:rPr lang="en-US" sz="900" dirty="0"/>
                        <a:t>48</a:t>
                      </a:r>
                    </a:p>
                  </a:txBody>
                  <a:tcPr marL="48126" marR="48126" marT="24063" marB="24063"/>
                </a:tc>
                <a:tc>
                  <a:txBody>
                    <a:bodyPr/>
                    <a:lstStyle/>
                    <a:p>
                      <a:pPr algn="ctr"/>
                      <a:r>
                        <a:rPr lang="en-US" sz="900" dirty="0"/>
                        <a:t>2%</a:t>
                      </a:r>
                    </a:p>
                  </a:txBody>
                  <a:tcPr marL="48126" marR="48126" marT="24063" marB="24063"/>
                </a:tc>
                <a:extLst>
                  <a:ext uri="{0D108BD9-81ED-4DB2-BD59-A6C34878D82A}">
                    <a16:rowId xmlns:a16="http://schemas.microsoft.com/office/drawing/2014/main" val="2671649262"/>
                  </a:ext>
                </a:extLst>
              </a:tr>
              <a:tr h="195179">
                <a:tc>
                  <a:txBody>
                    <a:bodyPr/>
                    <a:lstStyle/>
                    <a:p>
                      <a:r>
                        <a:rPr lang="en-US" sz="900" dirty="0"/>
                        <a:t>Other* Countries</a:t>
                      </a:r>
                    </a:p>
                  </a:txBody>
                  <a:tcPr marL="48126" marR="48126" marT="24063" marB="24063"/>
                </a:tc>
                <a:tc>
                  <a:txBody>
                    <a:bodyPr/>
                    <a:lstStyle/>
                    <a:p>
                      <a:pPr algn="ctr"/>
                      <a:r>
                        <a:rPr lang="en-US" sz="900" dirty="0"/>
                        <a:t>996</a:t>
                      </a:r>
                    </a:p>
                  </a:txBody>
                  <a:tcPr marL="48126" marR="48126" marT="24063" marB="24063"/>
                </a:tc>
                <a:tc>
                  <a:txBody>
                    <a:bodyPr/>
                    <a:lstStyle/>
                    <a:p>
                      <a:pPr algn="ctr"/>
                      <a:r>
                        <a:rPr lang="en-US" sz="900" dirty="0"/>
                        <a:t>35%</a:t>
                      </a:r>
                    </a:p>
                  </a:txBody>
                  <a:tcPr marL="48126" marR="48126" marT="24063" marB="24063"/>
                </a:tc>
                <a:extLst>
                  <a:ext uri="{0D108BD9-81ED-4DB2-BD59-A6C34878D82A}">
                    <a16:rowId xmlns:a16="http://schemas.microsoft.com/office/drawing/2014/main" val="1696667612"/>
                  </a:ext>
                </a:extLst>
              </a:tr>
            </a:tbl>
          </a:graphicData>
        </a:graphic>
      </p:graphicFrame>
      <p:pic>
        <p:nvPicPr>
          <p:cNvPr id="7" name="Picture 6" descr="Table. Refer to live table on slide for full data.">
            <a:extLst>
              <a:ext uri="{FF2B5EF4-FFF2-40B4-BE49-F238E27FC236}">
                <a16:creationId xmlns:a16="http://schemas.microsoft.com/office/drawing/2014/main" id="{3CD4E176-7CB1-4A85-6670-DE91E978A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24" y="1662950"/>
            <a:ext cx="10113438" cy="3949927"/>
          </a:xfrm>
          <a:prstGeom prst="rect">
            <a:avLst/>
          </a:prstGeom>
        </p:spPr>
      </p:pic>
    </p:spTree>
    <p:extLst>
      <p:ext uri="{BB962C8B-B14F-4D97-AF65-F5344CB8AC3E}">
        <p14:creationId xmlns:p14="http://schemas.microsoft.com/office/powerpoint/2010/main" val="3296022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239AE-1D8E-41FE-AAD3-AE6177C7A1DB}"/>
              </a:ext>
            </a:extLst>
          </p:cNvPr>
          <p:cNvSpPr>
            <a:spLocks noGrp="1"/>
          </p:cNvSpPr>
          <p:nvPr>
            <p:ph type="ctrTitle"/>
          </p:nvPr>
        </p:nvSpPr>
        <p:spPr/>
        <p:txBody>
          <a:bodyPr/>
          <a:lstStyle/>
          <a:p>
            <a:r>
              <a:rPr lang="en-US" dirty="0"/>
              <a:t>Mortality</a:t>
            </a:r>
          </a:p>
        </p:txBody>
      </p:sp>
    </p:spTree>
    <p:extLst>
      <p:ext uri="{BB962C8B-B14F-4D97-AF65-F5344CB8AC3E}">
        <p14:creationId xmlns:p14="http://schemas.microsoft.com/office/powerpoint/2010/main" val="3563394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754710" cy="914400"/>
          </a:xfrm>
        </p:spPr>
        <p:txBody>
          <a:bodyPr>
            <a:normAutofit fontScale="90000"/>
          </a:bodyPr>
          <a:lstStyle/>
          <a:p>
            <a:r>
              <a:rPr lang="en-US" b="0" dirty="0"/>
              <a:t>Reported Deaths Among Persons living with HIV/AIDS in Minnesota, 1984</a:t>
            </a:r>
            <a:r>
              <a:rPr lang="en-US" altLang="en-US" sz="3600" dirty="0"/>
              <a:t>–</a:t>
            </a:r>
            <a:r>
              <a:rPr lang="en-US" b="0" dirty="0"/>
              <a:t>2023</a:t>
            </a:r>
          </a:p>
        </p:txBody>
      </p:sp>
      <p:sp>
        <p:nvSpPr>
          <p:cNvPr id="5" name="Slide Number Placeholder 4"/>
          <p:cNvSpPr>
            <a:spLocks noGrp="1"/>
          </p:cNvSpPr>
          <p:nvPr>
            <p:ph type="sldNum" sz="quarter" idx="12"/>
          </p:nvPr>
        </p:nvSpPr>
        <p:spPr/>
        <p:txBody>
          <a:bodyPr/>
          <a:lstStyle/>
          <a:p>
            <a:fld id="{48F63A3B-78C7-47BE-AE5E-E10140E04643}" type="slidenum">
              <a:rPr lang="en-US" smtClean="0"/>
              <a:t>39</a:t>
            </a:fld>
            <a:endParaRPr lang="en-US" dirty="0"/>
          </a:p>
        </p:txBody>
      </p:sp>
      <p:sp>
        <p:nvSpPr>
          <p:cNvPr id="6" name="Footer Placeholder 3"/>
          <p:cNvSpPr>
            <a:spLocks noGrp="1"/>
          </p:cNvSpPr>
          <p:nvPr>
            <p:ph type="ftr" sz="quarter" idx="3"/>
          </p:nvPr>
        </p:nvSpPr>
        <p:spPr>
          <a:xfrm>
            <a:off x="239110" y="5714343"/>
            <a:ext cx="11353800" cy="939800"/>
          </a:xfrm>
        </p:spPr>
        <p:txBody>
          <a:bodyPr/>
          <a:lstStyle/>
          <a:p>
            <a:pPr algn="l"/>
            <a:r>
              <a:rPr lang="en-US" dirty="0"/>
              <a:t>*Number of deaths known to have occurred among all people living with HIV infection in Minnesota, regardless of location of diagnosis or cause of death</a:t>
            </a:r>
          </a:p>
          <a:p>
            <a:pPr algn="l"/>
            <a:r>
              <a:rPr lang="en-US" dirty="0"/>
              <a:t>^Number of deaths known to have occurred among people living with AIDS in Minnesota in a given calendar year, regardless of location of diagnosis or cause of death</a:t>
            </a:r>
          </a:p>
          <a:p>
            <a:pPr algn="l"/>
            <a:r>
              <a:rPr lang="en-US" dirty="0"/>
              <a:t>**Number of deaths known to have occurred among people living with HIV (non-AIDS) in Minnesota in a given calendar year, regardless of location of diagnosis or cause of death</a:t>
            </a:r>
          </a:p>
          <a:p>
            <a:pPr algn="l"/>
            <a:r>
              <a:rPr lang="en-US" dirty="0"/>
              <a:t>***Number of deaths known to have occurred among people living with HIV (non-AIDS) and AIDS in Minnesota in a given calendar year, attributable to underlying HIV infection. Because of delays in reporting and incomplete information from some death record matches, numbers may be artificially low.</a:t>
            </a:r>
          </a:p>
          <a:p>
            <a:pPr algn="l"/>
            <a:r>
              <a:rPr lang="en-US" sz="1200" dirty="0"/>
              <a:t>Data: </a:t>
            </a:r>
            <a:r>
              <a:rPr lang="en-US" sz="1200" dirty="0">
                <a:hlinkClick r:id="rId3"/>
              </a:rPr>
              <a:t>HIV/AIDS Prevalence and Mortality Report 2023 Tables (PDF)</a:t>
            </a:r>
            <a:endParaRPr lang="en-US" sz="1200" dirty="0">
              <a:highlight>
                <a:srgbClr val="FFFF00"/>
              </a:highlight>
            </a:endParaRPr>
          </a:p>
        </p:txBody>
      </p:sp>
      <p:pic>
        <p:nvPicPr>
          <p:cNvPr id="8" name="Content Placeholder 7" descr="Line chart. Refer to link on slide for full data. ">
            <a:extLst>
              <a:ext uri="{FF2B5EF4-FFF2-40B4-BE49-F238E27FC236}">
                <a16:creationId xmlns:a16="http://schemas.microsoft.com/office/drawing/2014/main" id="{762D603E-CD70-5A4D-23C5-5D6AE05BB0D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8810" y="1723685"/>
            <a:ext cx="9694399" cy="3565881"/>
          </a:xfrm>
        </p:spPr>
      </p:pic>
    </p:spTree>
    <p:extLst>
      <p:ext uri="{BB962C8B-B14F-4D97-AF65-F5344CB8AC3E}">
        <p14:creationId xmlns:p14="http://schemas.microsoft.com/office/powerpoint/2010/main" val="20523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196C-11AB-45EA-803F-D78C7FDE21F3}"/>
              </a:ext>
            </a:extLst>
          </p:cNvPr>
          <p:cNvSpPr>
            <a:spLocks noGrp="1"/>
          </p:cNvSpPr>
          <p:nvPr>
            <p:ph type="title"/>
          </p:nvPr>
        </p:nvSpPr>
        <p:spPr/>
        <p:txBody>
          <a:bodyPr/>
          <a:lstStyle/>
          <a:p>
            <a:r>
              <a:rPr lang="en-US" b="0" dirty="0"/>
              <a:t>Introduction (III)</a:t>
            </a:r>
          </a:p>
        </p:txBody>
      </p:sp>
      <p:sp>
        <p:nvSpPr>
          <p:cNvPr id="3" name="Content Placeholder 2">
            <a:extLst>
              <a:ext uri="{FF2B5EF4-FFF2-40B4-BE49-F238E27FC236}">
                <a16:creationId xmlns:a16="http://schemas.microsoft.com/office/drawing/2014/main" id="{FF1F0A62-708F-4618-A7BB-4C5ABF6AC654}"/>
              </a:ext>
            </a:extLst>
          </p:cNvPr>
          <p:cNvSpPr>
            <a:spLocks noGrp="1"/>
          </p:cNvSpPr>
          <p:nvPr>
            <p:ph idx="1"/>
          </p:nvPr>
        </p:nvSpPr>
        <p:spPr>
          <a:xfrm>
            <a:off x="291548" y="1594624"/>
            <a:ext cx="11595652" cy="4582339"/>
          </a:xfrm>
        </p:spPr>
        <p:txBody>
          <a:bodyPr>
            <a:normAutofit fontScale="55000" lnSpcReduction="20000"/>
          </a:bodyPr>
          <a:lstStyle/>
          <a:p>
            <a:r>
              <a:rPr lang="en-US" dirty="0"/>
              <a:t>Persons are assumed to be alive unless MDH has knowledge of their death.</a:t>
            </a:r>
          </a:p>
          <a:p>
            <a:r>
              <a:rPr lang="en-US" dirty="0"/>
              <a:t>Persons whose most recently reported state of residence was Minnesota are assumed to be currently residing in Minnesota unless MDH has knowledge of their relocation. Our ability to track changes of residence, including within the state, is limited and subject to reporting delays and incomplete case and lab reporting.</a:t>
            </a:r>
          </a:p>
          <a:p>
            <a:r>
              <a:rPr lang="en-US" dirty="0"/>
              <a:t>Vital status and current residence are updated through one or more of the following methods:</a:t>
            </a:r>
          </a:p>
          <a:p>
            <a:pPr lvl="1"/>
            <a:r>
              <a:rPr lang="en-US" dirty="0"/>
              <a:t>Standard case and lab reporting</a:t>
            </a:r>
          </a:p>
          <a:p>
            <a:pPr lvl="1"/>
            <a:r>
              <a:rPr lang="en-US" dirty="0"/>
              <a:t>Correspondence with other health departments</a:t>
            </a:r>
          </a:p>
          <a:p>
            <a:pPr lvl="1"/>
            <a:r>
              <a:rPr lang="en-US" dirty="0"/>
              <a:t>Active surveillance</a:t>
            </a:r>
          </a:p>
          <a:p>
            <a:pPr lvl="1"/>
            <a:r>
              <a:rPr lang="en-US" dirty="0"/>
              <a:t>Death certificate reviews (at least annually)</a:t>
            </a:r>
          </a:p>
          <a:p>
            <a:pPr lvl="1"/>
            <a:r>
              <a:rPr lang="en-US" dirty="0"/>
              <a:t>Birth certificate reviews (at least annually, pregnant persons only)</a:t>
            </a:r>
          </a:p>
        </p:txBody>
      </p:sp>
      <p:sp>
        <p:nvSpPr>
          <p:cNvPr id="4" name="Slide Number Placeholder 3">
            <a:extLst>
              <a:ext uri="{FF2B5EF4-FFF2-40B4-BE49-F238E27FC236}">
                <a16:creationId xmlns:a16="http://schemas.microsoft.com/office/drawing/2014/main" id="{722575F6-14B2-426F-9937-006B05AEE0E8}"/>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35800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044ED-7E98-4907-A1BD-050EEDC829E8}"/>
              </a:ext>
            </a:extLst>
          </p:cNvPr>
          <p:cNvSpPr>
            <a:spLocks noGrp="1"/>
          </p:cNvSpPr>
          <p:nvPr>
            <p:ph type="ctrTitle"/>
          </p:nvPr>
        </p:nvSpPr>
        <p:spPr/>
        <p:txBody>
          <a:bodyPr/>
          <a:lstStyle/>
          <a:p>
            <a:r>
              <a:rPr lang="en-US" dirty="0"/>
              <a:t>National Context</a:t>
            </a:r>
          </a:p>
        </p:txBody>
      </p:sp>
    </p:spTree>
    <p:extLst>
      <p:ext uri="{BB962C8B-B14F-4D97-AF65-F5344CB8AC3E}">
        <p14:creationId xmlns:p14="http://schemas.microsoft.com/office/powerpoint/2010/main" val="92247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Rates of Adults and Adolescents Living with Diagnosed HIV Infection, by Area of Residence, Year-end 2021—United States and 6 Dependent Areas."/>
          <p:cNvSpPr>
            <a:spLocks noChangeAspect="1"/>
          </p:cNvSpPr>
          <p:nvPr/>
        </p:nvSpPr>
        <p:spPr>
          <a:xfrm>
            <a:off x="1247687" y="782093"/>
            <a:ext cx="9178965" cy="4915134"/>
          </a:xfrm>
          <a:prstGeom prst="rect">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MapTitle"/>
          <p:cNvSpPr/>
          <p:nvPr/>
        </p:nvSpPr>
        <p:spPr>
          <a:xfrm>
            <a:off x="1376083" y="179636"/>
            <a:ext cx="700591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a:ea typeface="Verdana" panose="020B0604030504040204" pitchFamily="34" charset="0"/>
                <a:cs typeface="Verdana" panose="020B0604030504040204" pitchFamily="34" charset="0"/>
              </a:rPr>
              <a:t>HIV prevalence | 2021 | Ages 13 years and older | All races/ethnicities | Both sexes | All transmission categories | US Map-State Level</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75" y="6026374"/>
            <a:ext cx="1016873" cy="378227"/>
          </a:xfrm>
          <a:prstGeom prst="rect">
            <a:avLst/>
          </a:prstGeom>
        </p:spPr>
      </p:pic>
      <p:sp>
        <p:nvSpPr>
          <p:cNvPr id="5" name="TextBox 4" descr="HIVNotes"/>
          <p:cNvSpPr txBox="1"/>
          <p:nvPr/>
        </p:nvSpPr>
        <p:spPr>
          <a:xfrm>
            <a:off x="1816752" y="5699053"/>
            <a:ext cx="8215861" cy="854293"/>
          </a:xfrm>
          <a:prstGeom prst="rect">
            <a:avLst/>
          </a:prstGeom>
          <a:noFill/>
        </p:spPr>
        <p:txBody>
          <a:bodyPr wrap="square" rtlCol="0">
            <a:spAutoFit/>
          </a:bodyPr>
          <a:lstStyle/>
          <a:p>
            <a:r>
              <a:rPr sz="1000" b="1" dirty="0">
                <a:solidFill>
                  <a:srgbClr val="000080"/>
                </a:solidFill>
                <a:latin typeface="Trebuchet MS"/>
              </a:rPr>
              <a:t>Footnotes: </a:t>
            </a:r>
            <a:r>
              <a:rPr sz="1000" dirty="0">
                <a:solidFill>
                  <a:srgbClr val="000080"/>
                </a:solidFill>
                <a:latin typeface="Trebuchet MS"/>
              </a:rPr>
              <a:t>Data for 2022 and 2023 are preliminary and based on data received by CDC as of September 2023. Inclusion of preliminary data in trend assessments is discouraged. See Notes on second slide for details. Prevalence data for 2022 are preliminary and based on death data received by CDC as of December 2022. Prevalence data prior to 2010 are based on residence at diagnosis; prevalence data from 2010 to present based on most recent known address. ^ Jurisdiction with incomplete reporting of deaths for most recent year. NA - Not Applicable.</a:t>
            </a:r>
          </a:p>
        </p:txBody>
      </p:sp>
      <p:sp>
        <p:nvSpPr>
          <p:cNvPr id="9" name="TextBox 8" descr="LegendTitle"/>
          <p:cNvSpPr txBox="1"/>
          <p:nvPr/>
        </p:nvSpPr>
        <p:spPr>
          <a:xfrm>
            <a:off x="6426958" y="2667918"/>
            <a:ext cx="7842504" cy="304800"/>
          </a:xfrm>
          <a:prstGeom prst="rect">
            <a:avLst/>
          </a:prstGeom>
          <a:noFill/>
        </p:spPr>
        <p:txBody>
          <a:bodyPr wrap="none" rtlCol="0" anchor="b">
            <a:noAutofit/>
          </a:bodyPr>
          <a:lstStyle/>
          <a:p>
            <a:pPr algn="ctr"/>
            <a:r>
              <a:rPr lang="en-US" sz="1600" b="1" dirty="0">
                <a:latin typeface="Trebuchet MS"/>
              </a:rPr>
              <a:t>Rate per 100,000 among </a:t>
            </a:r>
          </a:p>
          <a:p>
            <a:pPr algn="ctr"/>
            <a:r>
              <a:rPr lang="en-US" sz="1600" b="1" dirty="0">
                <a:latin typeface="Trebuchet MS"/>
              </a:rPr>
              <a:t>selected population</a:t>
            </a:r>
          </a:p>
        </p:txBody>
      </p:sp>
      <p:grpSp>
        <p:nvGrpSpPr>
          <p:cNvPr id="7" name="Group 6"/>
          <p:cNvGrpSpPr/>
          <p:nvPr/>
        </p:nvGrpSpPr>
        <p:grpSpPr>
          <a:xfrm>
            <a:off x="2462696" y="4510610"/>
            <a:ext cx="7216066" cy="455678"/>
            <a:chOff x="938695" y="4514114"/>
            <a:chExt cx="7216066" cy="455678"/>
          </a:xfrm>
        </p:grpSpPr>
        <p:sp>
          <p:nvSpPr>
            <p:cNvPr id="8" name="TextBox 7"/>
            <p:cNvSpPr txBox="1"/>
            <p:nvPr/>
          </p:nvSpPr>
          <p:spPr>
            <a:xfrm>
              <a:off x="938695" y="4537082"/>
              <a:ext cx="533400" cy="216355"/>
            </a:xfrm>
            <a:prstGeom prst="rect">
              <a:avLst/>
            </a:prstGeom>
            <a:noFill/>
          </p:spPr>
          <p:txBody>
            <a:bodyPr wrap="square" rtlCol="0">
              <a:spAutoFit/>
            </a:bodyPr>
            <a:lstStyle/>
            <a:p>
              <a:r>
                <a:rPr lang="en-US" sz="800" dirty="0">
                  <a:latin typeface="Trebuchet MS" panose="020B0603020202020204" pitchFamily="34" charset="0"/>
                </a:rPr>
                <a:t>Alaska</a:t>
              </a:r>
            </a:p>
          </p:txBody>
        </p:sp>
        <p:sp>
          <p:nvSpPr>
            <p:cNvPr id="10" name="TextBox 9"/>
            <p:cNvSpPr txBox="1"/>
            <p:nvPr/>
          </p:nvSpPr>
          <p:spPr>
            <a:xfrm>
              <a:off x="1899139" y="4753437"/>
              <a:ext cx="533400" cy="216355"/>
            </a:xfrm>
            <a:prstGeom prst="rect">
              <a:avLst/>
            </a:prstGeom>
            <a:noFill/>
          </p:spPr>
          <p:txBody>
            <a:bodyPr wrap="square" rtlCol="0">
              <a:spAutoFit/>
            </a:bodyPr>
            <a:lstStyle/>
            <a:p>
              <a:r>
                <a:rPr lang="en-US" sz="800">
                  <a:latin typeface="Trebuchet MS" panose="020B0603020202020204" pitchFamily="34" charset="0"/>
                </a:rPr>
                <a:t>Hawaii</a:t>
              </a:r>
            </a:p>
          </p:txBody>
        </p:sp>
        <p:sp>
          <p:nvSpPr>
            <p:cNvPr id="11" name="TextBox 10"/>
            <p:cNvSpPr txBox="1"/>
            <p:nvPr/>
          </p:nvSpPr>
          <p:spPr>
            <a:xfrm>
              <a:off x="2474976" y="4753893"/>
              <a:ext cx="1219199" cy="215444"/>
            </a:xfrm>
            <a:prstGeom prst="rect">
              <a:avLst/>
            </a:prstGeom>
            <a:noFill/>
          </p:spPr>
          <p:txBody>
            <a:bodyPr wrap="square" rtlCol="0">
              <a:spAutoFit/>
            </a:bodyPr>
            <a:lstStyle/>
            <a:p>
              <a:r>
                <a:rPr lang="en-US" sz="800">
                  <a:latin typeface="Trebuchet MS" panose="020B0603020202020204" pitchFamily="34" charset="0"/>
                </a:rPr>
                <a:t>District of Columbia</a:t>
              </a:r>
            </a:p>
          </p:txBody>
        </p:sp>
        <p:sp>
          <p:nvSpPr>
            <p:cNvPr id="12" name="TextBox 11"/>
            <p:cNvSpPr txBox="1"/>
            <p:nvPr/>
          </p:nvSpPr>
          <p:spPr>
            <a:xfrm>
              <a:off x="3514344" y="4743865"/>
              <a:ext cx="745847" cy="215444"/>
            </a:xfrm>
            <a:prstGeom prst="rect">
              <a:avLst/>
            </a:prstGeom>
            <a:noFill/>
          </p:spPr>
          <p:txBody>
            <a:bodyPr wrap="square" rtlCol="0">
              <a:spAutoFit/>
            </a:bodyPr>
            <a:lstStyle/>
            <a:p>
              <a:r>
                <a:rPr lang="en-US" sz="800">
                  <a:latin typeface="Trebuchet MS" panose="020B0603020202020204" pitchFamily="34" charset="0"/>
                </a:rPr>
                <a:t>Puerto Rico</a:t>
              </a:r>
            </a:p>
          </p:txBody>
        </p:sp>
        <p:sp>
          <p:nvSpPr>
            <p:cNvPr id="13" name="TextBox 12"/>
            <p:cNvSpPr txBox="1"/>
            <p:nvPr/>
          </p:nvSpPr>
          <p:spPr>
            <a:xfrm>
              <a:off x="4432290" y="4732180"/>
              <a:ext cx="941334" cy="215444"/>
            </a:xfrm>
            <a:prstGeom prst="rect">
              <a:avLst/>
            </a:prstGeom>
            <a:noFill/>
          </p:spPr>
          <p:txBody>
            <a:bodyPr wrap="square" rtlCol="0">
              <a:spAutoFit/>
            </a:bodyPr>
            <a:lstStyle/>
            <a:p>
              <a:r>
                <a:rPr lang="en-US" sz="800">
                  <a:latin typeface="Trebuchet MS" panose="020B0603020202020204" pitchFamily="34" charset="0"/>
                </a:rPr>
                <a:t>American Samoa</a:t>
              </a:r>
            </a:p>
          </p:txBody>
        </p:sp>
        <p:sp>
          <p:nvSpPr>
            <p:cNvPr id="14" name="TextBox 13"/>
            <p:cNvSpPr txBox="1"/>
            <p:nvPr/>
          </p:nvSpPr>
          <p:spPr>
            <a:xfrm>
              <a:off x="5810190" y="4685344"/>
              <a:ext cx="474776" cy="215444"/>
            </a:xfrm>
            <a:prstGeom prst="rect">
              <a:avLst/>
            </a:prstGeom>
            <a:noFill/>
          </p:spPr>
          <p:txBody>
            <a:bodyPr wrap="square" rtlCol="0">
              <a:spAutoFit/>
            </a:bodyPr>
            <a:lstStyle/>
            <a:p>
              <a:r>
                <a:rPr lang="en-US" sz="800" dirty="0">
                  <a:latin typeface="Trebuchet MS" panose="020B0603020202020204" pitchFamily="34" charset="0"/>
                </a:rPr>
                <a:t>Guam</a:t>
              </a:r>
            </a:p>
          </p:txBody>
        </p:sp>
        <p:sp>
          <p:nvSpPr>
            <p:cNvPr id="16" name="TextBox 15"/>
            <p:cNvSpPr txBox="1"/>
            <p:nvPr/>
          </p:nvSpPr>
          <p:spPr>
            <a:xfrm>
              <a:off x="6524499" y="4707246"/>
              <a:ext cx="1026995" cy="215444"/>
            </a:xfrm>
            <a:prstGeom prst="rect">
              <a:avLst/>
            </a:prstGeom>
            <a:noFill/>
          </p:spPr>
          <p:txBody>
            <a:bodyPr wrap="square" rtlCol="0">
              <a:spAutoFit/>
            </a:bodyPr>
            <a:lstStyle/>
            <a:p>
              <a:r>
                <a:rPr lang="en-US" sz="800" dirty="0">
                  <a:latin typeface="Trebuchet MS" panose="020B0603020202020204" pitchFamily="34" charset="0"/>
                </a:rPr>
                <a:t>N Mariana Islands</a:t>
              </a:r>
            </a:p>
          </p:txBody>
        </p:sp>
        <p:sp>
          <p:nvSpPr>
            <p:cNvPr id="17" name="TextBox 16"/>
            <p:cNvSpPr txBox="1"/>
            <p:nvPr/>
          </p:nvSpPr>
          <p:spPr>
            <a:xfrm>
              <a:off x="7220386" y="4514114"/>
              <a:ext cx="934375" cy="215444"/>
            </a:xfrm>
            <a:prstGeom prst="rect">
              <a:avLst/>
            </a:prstGeom>
            <a:noFill/>
          </p:spPr>
          <p:txBody>
            <a:bodyPr wrap="square" rtlCol="0">
              <a:spAutoFit/>
            </a:bodyPr>
            <a:lstStyle/>
            <a:p>
              <a:r>
                <a:rPr lang="en-US" sz="800" dirty="0">
                  <a:latin typeface="Trebuchet MS" panose="020B0603020202020204" pitchFamily="34" charset="0"/>
                </a:rPr>
                <a:t>US Virgin Islands</a:t>
              </a:r>
            </a:p>
          </p:txBody>
        </p:sp>
      </p:grpSp>
      <p:grpSp>
        <p:nvGrpSpPr>
          <p:cNvPr id="3" name="Group 2">
            <a:extLst>
              <a:ext uri="{FF2B5EF4-FFF2-40B4-BE49-F238E27FC236}">
                <a16:creationId xmlns:a16="http://schemas.microsoft.com/office/drawing/2014/main" id="{84A83F82-83E4-EF90-14FD-67D8C6B20AE4}"/>
              </a:ext>
            </a:extLst>
          </p:cNvPr>
          <p:cNvGrpSpPr/>
          <p:nvPr/>
        </p:nvGrpSpPr>
        <p:grpSpPr>
          <a:xfrm>
            <a:off x="1964882" y="5492200"/>
            <a:ext cx="8067731" cy="203200"/>
            <a:chOff x="1930401" y="5308600"/>
            <a:chExt cx="8067731" cy="203200"/>
          </a:xfrm>
        </p:grpSpPr>
        <p:sp>
          <p:nvSpPr>
            <p:cNvPr id="18" name="New shape"/>
            <p:cNvSpPr/>
            <p:nvPr/>
          </p:nvSpPr>
          <p:spPr>
            <a:xfrm>
              <a:off x="1930401" y="5308600"/>
              <a:ext cx="1616131" cy="203200"/>
            </a:xfrm>
            <a:prstGeom prst="rect">
              <a:avLst/>
            </a:prstGeom>
            <a:solidFill>
              <a:srgbClr val="FFFFCC"/>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2.8 - 128.8</a:t>
              </a:r>
            </a:p>
          </p:txBody>
        </p:sp>
        <p:sp>
          <p:nvSpPr>
            <p:cNvPr id="19" name="New shape"/>
            <p:cNvSpPr/>
            <p:nvPr/>
          </p:nvSpPr>
          <p:spPr>
            <a:xfrm>
              <a:off x="3543301" y="5308600"/>
              <a:ext cx="1616131" cy="203200"/>
            </a:xfrm>
            <a:prstGeom prst="rect">
              <a:avLst/>
            </a:prstGeom>
            <a:solidFill>
              <a:srgbClr val="A1DAB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129.1 - 210.2</a:t>
              </a:r>
            </a:p>
          </p:txBody>
        </p:sp>
        <p:sp>
          <p:nvSpPr>
            <p:cNvPr id="20" name="New shape"/>
            <p:cNvSpPr/>
            <p:nvPr/>
          </p:nvSpPr>
          <p:spPr>
            <a:xfrm>
              <a:off x="5156201" y="5308600"/>
              <a:ext cx="1616131" cy="203200"/>
            </a:xfrm>
            <a:prstGeom prst="rect">
              <a:avLst/>
            </a:prstGeom>
            <a:solidFill>
              <a:srgbClr val="41B6C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214.5 - 318.1</a:t>
              </a:r>
            </a:p>
          </p:txBody>
        </p:sp>
        <p:sp>
          <p:nvSpPr>
            <p:cNvPr id="21" name="New shape"/>
            <p:cNvSpPr/>
            <p:nvPr/>
          </p:nvSpPr>
          <p:spPr>
            <a:xfrm>
              <a:off x="6769101" y="5308600"/>
              <a:ext cx="1616131" cy="203200"/>
            </a:xfrm>
            <a:prstGeom prst="rect">
              <a:avLst/>
            </a:prstGeom>
            <a:solidFill>
              <a:srgbClr val="2C7FB8"/>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332.5 - 411.4</a:t>
              </a:r>
            </a:p>
          </p:txBody>
        </p:sp>
        <p:sp>
          <p:nvSpPr>
            <p:cNvPr id="22" name="New shape"/>
            <p:cNvSpPr/>
            <p:nvPr/>
          </p:nvSpPr>
          <p:spPr>
            <a:xfrm>
              <a:off x="8382001" y="5308600"/>
              <a:ext cx="1616131" cy="203200"/>
            </a:xfrm>
            <a:prstGeom prst="rect">
              <a:avLst/>
            </a:prstGeom>
            <a:solidFill>
              <a:srgbClr val="25349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FFFFFF"/>
                  </a:solidFill>
                  <a:latin typeface="Trebuchet MS"/>
                </a:rPr>
                <a:t>415.3 - 2381.8</a:t>
              </a:r>
            </a:p>
          </p:txBody>
        </p:sp>
      </p:grpSp>
      <p:sp>
        <p:nvSpPr>
          <p:cNvPr id="6" name="TextBox 5">
            <a:extLst>
              <a:ext uri="{FF2B5EF4-FFF2-40B4-BE49-F238E27FC236}">
                <a16:creationId xmlns:a16="http://schemas.microsoft.com/office/drawing/2014/main" id="{D23FA013-1256-EA7D-F7AE-D73474A9C376}"/>
              </a:ext>
            </a:extLst>
          </p:cNvPr>
          <p:cNvSpPr txBox="1"/>
          <p:nvPr/>
        </p:nvSpPr>
        <p:spPr>
          <a:xfrm>
            <a:off x="5825081" y="1296413"/>
            <a:ext cx="974361" cy="600164"/>
          </a:xfrm>
          <a:prstGeom prst="rect">
            <a:avLst/>
          </a:prstGeom>
          <a:noFill/>
        </p:spPr>
        <p:txBody>
          <a:bodyPr wrap="square" rtlCol="0">
            <a:spAutoFit/>
          </a:bodyPr>
          <a:lstStyle/>
          <a:p>
            <a:r>
              <a:rPr lang="en-US" sz="1100" dirty="0"/>
              <a:t>193.0 per 100,000 people</a:t>
            </a:r>
          </a:p>
        </p:txBody>
      </p:sp>
    </p:spTree>
    <p:extLst>
      <p:ext uri="{BB962C8B-B14F-4D97-AF65-F5344CB8AC3E}">
        <p14:creationId xmlns:p14="http://schemas.microsoft.com/office/powerpoint/2010/main" val="37845946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Rates of Adults and Adolescents Living with Diagnosed AIDS Infection, by Area of Residence, Year-end 2021—United States and 6 Dependent Areas."/>
          <p:cNvSpPr>
            <a:spLocks noChangeAspect="1"/>
          </p:cNvSpPr>
          <p:nvPr/>
        </p:nvSpPr>
        <p:spPr>
          <a:xfrm>
            <a:off x="1294509" y="812801"/>
            <a:ext cx="9259784" cy="4958410"/>
          </a:xfrm>
          <a:prstGeom prst="rect">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MapTitle"/>
          <p:cNvSpPr/>
          <p:nvPr/>
        </p:nvSpPr>
        <p:spPr>
          <a:xfrm>
            <a:off x="1187825" y="177800"/>
            <a:ext cx="719417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a:ea typeface="Verdana" panose="020B0604030504040204" pitchFamily="34" charset="0"/>
                <a:cs typeface="Verdana" panose="020B0604030504040204" pitchFamily="34" charset="0"/>
              </a:rPr>
              <a:t>AIDS prevalence | 2021 | Ages 13 years and older | All races/ethnicities | Both sexes | All transmission categories | US Map-State Level</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88" y="6045199"/>
            <a:ext cx="1016873" cy="378227"/>
          </a:xfrm>
          <a:prstGeom prst="rect">
            <a:avLst/>
          </a:prstGeom>
        </p:spPr>
      </p:pic>
      <p:sp>
        <p:nvSpPr>
          <p:cNvPr id="5" name="TextBox 4" descr="HIVNotes"/>
          <p:cNvSpPr txBox="1"/>
          <p:nvPr/>
        </p:nvSpPr>
        <p:spPr>
          <a:xfrm>
            <a:off x="1892017" y="5691256"/>
            <a:ext cx="9068690" cy="707886"/>
          </a:xfrm>
          <a:prstGeom prst="rect">
            <a:avLst/>
          </a:prstGeom>
          <a:noFill/>
        </p:spPr>
        <p:txBody>
          <a:bodyPr wrap="square" rtlCol="0">
            <a:spAutoFit/>
          </a:bodyPr>
          <a:lstStyle/>
          <a:p>
            <a:r>
              <a:rPr sz="1000" b="1" dirty="0">
                <a:solidFill>
                  <a:srgbClr val="000080"/>
                </a:solidFill>
                <a:latin typeface="Trebuchet MS"/>
              </a:rPr>
              <a:t>Footnotes: </a:t>
            </a:r>
            <a:r>
              <a:rPr sz="1000" dirty="0">
                <a:solidFill>
                  <a:srgbClr val="000080"/>
                </a:solidFill>
                <a:latin typeface="Trebuchet MS"/>
              </a:rPr>
              <a:t>Data for 2022 and 2023 are preliminary and based on data received by CDC as of September 2023. Inclusion of preliminary data in trend assessments is discouraged. See Notes on second slide for details. Prevalence data for 2022 are preliminary and based on death data received by CDC as of December 2022. Prevalence data prior to 2010 are based on residence at diagnosis; prevalence data from 2010 to present based on most recent known address. ^ Jurisdiction with incomplete reporting of deaths for most recent year. NA - Not Applicable.</a:t>
            </a:r>
          </a:p>
        </p:txBody>
      </p:sp>
      <p:sp>
        <p:nvSpPr>
          <p:cNvPr id="9" name="TextBox 8" descr="LegendTitle"/>
          <p:cNvSpPr txBox="1"/>
          <p:nvPr/>
        </p:nvSpPr>
        <p:spPr>
          <a:xfrm>
            <a:off x="6404841" y="2641286"/>
            <a:ext cx="7842504" cy="304800"/>
          </a:xfrm>
          <a:prstGeom prst="rect">
            <a:avLst/>
          </a:prstGeom>
          <a:noFill/>
        </p:spPr>
        <p:txBody>
          <a:bodyPr wrap="none" rtlCol="0" anchor="b">
            <a:noAutofit/>
          </a:bodyPr>
          <a:lstStyle/>
          <a:p>
            <a:pPr algn="ctr"/>
            <a:r>
              <a:rPr lang="en-US" sz="1600" b="1" dirty="0">
                <a:latin typeface="Trebuchet MS"/>
              </a:rPr>
              <a:t>Rate per 100,000 among </a:t>
            </a:r>
          </a:p>
          <a:p>
            <a:pPr algn="ctr"/>
            <a:r>
              <a:rPr lang="en-US" sz="1600" b="1" dirty="0">
                <a:latin typeface="Trebuchet MS"/>
              </a:rPr>
              <a:t>selected population</a:t>
            </a:r>
          </a:p>
        </p:txBody>
      </p:sp>
      <p:grpSp>
        <p:nvGrpSpPr>
          <p:cNvPr id="7" name="Group 6"/>
          <p:cNvGrpSpPr/>
          <p:nvPr/>
        </p:nvGrpSpPr>
        <p:grpSpPr>
          <a:xfrm>
            <a:off x="2236695" y="4427010"/>
            <a:ext cx="7381123" cy="563005"/>
            <a:chOff x="712694" y="4430514"/>
            <a:chExt cx="7381123" cy="563005"/>
          </a:xfrm>
        </p:grpSpPr>
        <p:sp>
          <p:nvSpPr>
            <p:cNvPr id="8" name="TextBox 7"/>
            <p:cNvSpPr txBox="1"/>
            <p:nvPr/>
          </p:nvSpPr>
          <p:spPr>
            <a:xfrm>
              <a:off x="712694" y="4508502"/>
              <a:ext cx="533400" cy="216355"/>
            </a:xfrm>
            <a:prstGeom prst="rect">
              <a:avLst/>
            </a:prstGeom>
            <a:noFill/>
          </p:spPr>
          <p:txBody>
            <a:bodyPr wrap="square" rtlCol="0">
              <a:spAutoFit/>
            </a:bodyPr>
            <a:lstStyle/>
            <a:p>
              <a:r>
                <a:rPr lang="en-US" sz="800" dirty="0">
                  <a:latin typeface="Trebuchet MS" panose="020B0603020202020204" pitchFamily="34" charset="0"/>
                </a:rPr>
                <a:t>Alaska</a:t>
              </a:r>
            </a:p>
          </p:txBody>
        </p:sp>
        <p:sp>
          <p:nvSpPr>
            <p:cNvPr id="10" name="TextBox 9"/>
            <p:cNvSpPr txBox="1"/>
            <p:nvPr/>
          </p:nvSpPr>
          <p:spPr>
            <a:xfrm>
              <a:off x="1899139" y="4753437"/>
              <a:ext cx="533400" cy="216355"/>
            </a:xfrm>
            <a:prstGeom prst="rect">
              <a:avLst/>
            </a:prstGeom>
            <a:noFill/>
          </p:spPr>
          <p:txBody>
            <a:bodyPr wrap="square" rtlCol="0">
              <a:spAutoFit/>
            </a:bodyPr>
            <a:lstStyle/>
            <a:p>
              <a:r>
                <a:rPr lang="en-US" sz="800" dirty="0">
                  <a:latin typeface="Trebuchet MS" panose="020B0603020202020204" pitchFamily="34" charset="0"/>
                </a:rPr>
                <a:t>Hawaii</a:t>
              </a:r>
            </a:p>
          </p:txBody>
        </p:sp>
        <p:sp>
          <p:nvSpPr>
            <p:cNvPr id="11" name="TextBox 10"/>
            <p:cNvSpPr txBox="1"/>
            <p:nvPr/>
          </p:nvSpPr>
          <p:spPr>
            <a:xfrm>
              <a:off x="2474976" y="4753893"/>
              <a:ext cx="1219199" cy="215444"/>
            </a:xfrm>
            <a:prstGeom prst="rect">
              <a:avLst/>
            </a:prstGeom>
            <a:noFill/>
          </p:spPr>
          <p:txBody>
            <a:bodyPr wrap="square" rtlCol="0">
              <a:spAutoFit/>
            </a:bodyPr>
            <a:lstStyle/>
            <a:p>
              <a:r>
                <a:rPr lang="en-US" sz="800">
                  <a:latin typeface="Trebuchet MS" panose="020B0603020202020204" pitchFamily="34" charset="0"/>
                </a:rPr>
                <a:t>District of Columbia</a:t>
              </a:r>
            </a:p>
          </p:txBody>
        </p:sp>
        <p:sp>
          <p:nvSpPr>
            <p:cNvPr id="12" name="TextBox 11"/>
            <p:cNvSpPr txBox="1"/>
            <p:nvPr/>
          </p:nvSpPr>
          <p:spPr>
            <a:xfrm>
              <a:off x="3514344" y="4743865"/>
              <a:ext cx="745847" cy="215444"/>
            </a:xfrm>
            <a:prstGeom prst="rect">
              <a:avLst/>
            </a:prstGeom>
            <a:noFill/>
          </p:spPr>
          <p:txBody>
            <a:bodyPr wrap="square" rtlCol="0">
              <a:spAutoFit/>
            </a:bodyPr>
            <a:lstStyle/>
            <a:p>
              <a:r>
                <a:rPr lang="en-US" sz="800">
                  <a:latin typeface="Trebuchet MS" panose="020B0603020202020204" pitchFamily="34" charset="0"/>
                </a:rPr>
                <a:t>Puerto Rico</a:t>
              </a:r>
            </a:p>
          </p:txBody>
        </p:sp>
        <p:sp>
          <p:nvSpPr>
            <p:cNvPr id="13" name="TextBox 12"/>
            <p:cNvSpPr txBox="1"/>
            <p:nvPr/>
          </p:nvSpPr>
          <p:spPr>
            <a:xfrm>
              <a:off x="4432290" y="4732180"/>
              <a:ext cx="941334" cy="215444"/>
            </a:xfrm>
            <a:prstGeom prst="rect">
              <a:avLst/>
            </a:prstGeom>
            <a:noFill/>
          </p:spPr>
          <p:txBody>
            <a:bodyPr wrap="square" rtlCol="0">
              <a:spAutoFit/>
            </a:bodyPr>
            <a:lstStyle/>
            <a:p>
              <a:r>
                <a:rPr lang="en-US" sz="800">
                  <a:latin typeface="Trebuchet MS" panose="020B0603020202020204" pitchFamily="34" charset="0"/>
                </a:rPr>
                <a:t>American Samoa</a:t>
              </a:r>
            </a:p>
          </p:txBody>
        </p:sp>
        <p:sp>
          <p:nvSpPr>
            <p:cNvPr id="14" name="TextBox 13"/>
            <p:cNvSpPr txBox="1"/>
            <p:nvPr/>
          </p:nvSpPr>
          <p:spPr>
            <a:xfrm>
              <a:off x="5842827" y="4778075"/>
              <a:ext cx="474776" cy="215444"/>
            </a:xfrm>
            <a:prstGeom prst="rect">
              <a:avLst/>
            </a:prstGeom>
            <a:noFill/>
          </p:spPr>
          <p:txBody>
            <a:bodyPr wrap="square" rtlCol="0">
              <a:spAutoFit/>
            </a:bodyPr>
            <a:lstStyle/>
            <a:p>
              <a:r>
                <a:rPr lang="en-US" sz="800" dirty="0">
                  <a:latin typeface="Trebuchet MS" panose="020B0603020202020204" pitchFamily="34" charset="0"/>
                </a:rPr>
                <a:t>Guam</a:t>
              </a:r>
            </a:p>
          </p:txBody>
        </p:sp>
        <p:sp>
          <p:nvSpPr>
            <p:cNvPr id="16" name="TextBox 15"/>
            <p:cNvSpPr txBox="1"/>
            <p:nvPr/>
          </p:nvSpPr>
          <p:spPr>
            <a:xfrm>
              <a:off x="6486629" y="4724857"/>
              <a:ext cx="1026995" cy="215444"/>
            </a:xfrm>
            <a:prstGeom prst="rect">
              <a:avLst/>
            </a:prstGeom>
            <a:noFill/>
          </p:spPr>
          <p:txBody>
            <a:bodyPr wrap="square" rtlCol="0">
              <a:spAutoFit/>
            </a:bodyPr>
            <a:lstStyle/>
            <a:p>
              <a:r>
                <a:rPr lang="en-US" sz="800" dirty="0">
                  <a:latin typeface="Trebuchet MS" panose="020B0603020202020204" pitchFamily="34" charset="0"/>
                </a:rPr>
                <a:t>N Mariana Islands</a:t>
              </a:r>
            </a:p>
          </p:txBody>
        </p:sp>
        <p:sp>
          <p:nvSpPr>
            <p:cNvPr id="17" name="TextBox 16"/>
            <p:cNvSpPr txBox="1"/>
            <p:nvPr/>
          </p:nvSpPr>
          <p:spPr>
            <a:xfrm>
              <a:off x="7159442" y="4430514"/>
              <a:ext cx="934375" cy="215444"/>
            </a:xfrm>
            <a:prstGeom prst="rect">
              <a:avLst/>
            </a:prstGeom>
            <a:noFill/>
          </p:spPr>
          <p:txBody>
            <a:bodyPr wrap="square" rtlCol="0">
              <a:spAutoFit/>
            </a:bodyPr>
            <a:lstStyle/>
            <a:p>
              <a:r>
                <a:rPr lang="en-US" sz="800" dirty="0">
                  <a:latin typeface="Trebuchet MS" panose="020B0603020202020204" pitchFamily="34" charset="0"/>
                </a:rPr>
                <a:t>US Virgin Islands</a:t>
              </a:r>
            </a:p>
          </p:txBody>
        </p:sp>
      </p:grpSp>
      <p:grpSp>
        <p:nvGrpSpPr>
          <p:cNvPr id="3" name="Group 2">
            <a:extLst>
              <a:ext uri="{FF2B5EF4-FFF2-40B4-BE49-F238E27FC236}">
                <a16:creationId xmlns:a16="http://schemas.microsoft.com/office/drawing/2014/main" id="{553FEAD5-843F-9805-FF70-95D993A08DC0}"/>
              </a:ext>
            </a:extLst>
          </p:cNvPr>
          <p:cNvGrpSpPr/>
          <p:nvPr/>
        </p:nvGrpSpPr>
        <p:grpSpPr>
          <a:xfrm>
            <a:off x="1952443" y="5510224"/>
            <a:ext cx="8077775" cy="203200"/>
            <a:chOff x="1930401" y="5308600"/>
            <a:chExt cx="8077775" cy="203200"/>
          </a:xfrm>
        </p:grpSpPr>
        <p:sp>
          <p:nvSpPr>
            <p:cNvPr id="18" name="New shape"/>
            <p:cNvSpPr/>
            <p:nvPr/>
          </p:nvSpPr>
          <p:spPr>
            <a:xfrm>
              <a:off x="1930401" y="5308600"/>
              <a:ext cx="1346775" cy="203200"/>
            </a:xfrm>
            <a:prstGeom prst="rect">
              <a:avLst/>
            </a:prstGeom>
            <a:solidFill>
              <a:srgbClr val="FFFFFF"/>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0</a:t>
              </a:r>
            </a:p>
          </p:txBody>
        </p:sp>
        <p:sp>
          <p:nvSpPr>
            <p:cNvPr id="19" name="New shape"/>
            <p:cNvSpPr/>
            <p:nvPr/>
          </p:nvSpPr>
          <p:spPr>
            <a:xfrm>
              <a:off x="3276601" y="5308600"/>
              <a:ext cx="1346775" cy="203200"/>
            </a:xfrm>
            <a:prstGeom prst="rect">
              <a:avLst/>
            </a:prstGeom>
            <a:solidFill>
              <a:srgbClr val="FFFFCC"/>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dirty="0">
                  <a:solidFill>
                    <a:srgbClr val="000000"/>
                  </a:solidFill>
                  <a:latin typeface="Trebuchet MS"/>
                </a:rPr>
                <a:t>24.1 - 61.1</a:t>
              </a:r>
            </a:p>
          </p:txBody>
        </p:sp>
        <p:sp>
          <p:nvSpPr>
            <p:cNvPr id="20" name="New shape"/>
            <p:cNvSpPr/>
            <p:nvPr/>
          </p:nvSpPr>
          <p:spPr>
            <a:xfrm>
              <a:off x="4622801" y="5308600"/>
              <a:ext cx="1346775" cy="203200"/>
            </a:xfrm>
            <a:prstGeom prst="rect">
              <a:avLst/>
            </a:prstGeom>
            <a:solidFill>
              <a:srgbClr val="A1DAB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62.6 - 103.1</a:t>
              </a:r>
            </a:p>
          </p:txBody>
        </p:sp>
        <p:sp>
          <p:nvSpPr>
            <p:cNvPr id="21" name="New shape"/>
            <p:cNvSpPr/>
            <p:nvPr/>
          </p:nvSpPr>
          <p:spPr>
            <a:xfrm>
              <a:off x="5969001" y="5308600"/>
              <a:ext cx="1346775" cy="203200"/>
            </a:xfrm>
            <a:prstGeom prst="rect">
              <a:avLst/>
            </a:prstGeom>
            <a:solidFill>
              <a:srgbClr val="41B6C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106 - 148</a:t>
              </a:r>
            </a:p>
          </p:txBody>
        </p:sp>
        <p:sp>
          <p:nvSpPr>
            <p:cNvPr id="22" name="New shape"/>
            <p:cNvSpPr/>
            <p:nvPr/>
          </p:nvSpPr>
          <p:spPr>
            <a:xfrm>
              <a:off x="7315201" y="5308600"/>
              <a:ext cx="1346775" cy="203200"/>
            </a:xfrm>
            <a:prstGeom prst="rect">
              <a:avLst/>
            </a:prstGeom>
            <a:solidFill>
              <a:srgbClr val="2C7FB8"/>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148.6 - 209.9</a:t>
              </a:r>
            </a:p>
          </p:txBody>
        </p:sp>
        <p:sp>
          <p:nvSpPr>
            <p:cNvPr id="23" name="New shape"/>
            <p:cNvSpPr/>
            <p:nvPr/>
          </p:nvSpPr>
          <p:spPr>
            <a:xfrm>
              <a:off x="8661401" y="5308600"/>
              <a:ext cx="1346775" cy="203200"/>
            </a:xfrm>
            <a:prstGeom prst="rect">
              <a:avLst/>
            </a:prstGeom>
            <a:solidFill>
              <a:srgbClr val="25349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dirty="0">
                  <a:solidFill>
                    <a:srgbClr val="FFFFFF"/>
                  </a:solidFill>
                  <a:latin typeface="Trebuchet MS"/>
                </a:rPr>
                <a:t>210.8 - 1264.2</a:t>
              </a:r>
            </a:p>
          </p:txBody>
        </p:sp>
      </p:grpSp>
      <p:sp>
        <p:nvSpPr>
          <p:cNvPr id="6" name="TextBox 5">
            <a:extLst>
              <a:ext uri="{FF2B5EF4-FFF2-40B4-BE49-F238E27FC236}">
                <a16:creationId xmlns:a16="http://schemas.microsoft.com/office/drawing/2014/main" id="{B9C93BF9-1CCC-573B-63C8-5FE24B5C50DC}"/>
              </a:ext>
            </a:extLst>
          </p:cNvPr>
          <p:cNvSpPr txBox="1"/>
          <p:nvPr/>
        </p:nvSpPr>
        <p:spPr>
          <a:xfrm>
            <a:off x="5917660" y="1316905"/>
            <a:ext cx="974361" cy="600164"/>
          </a:xfrm>
          <a:prstGeom prst="rect">
            <a:avLst/>
          </a:prstGeom>
          <a:noFill/>
        </p:spPr>
        <p:txBody>
          <a:bodyPr wrap="square" rtlCol="0">
            <a:spAutoFit/>
          </a:bodyPr>
          <a:lstStyle/>
          <a:p>
            <a:r>
              <a:rPr lang="en-US" sz="1100" dirty="0"/>
              <a:t>84.6 per 100,000 people</a:t>
            </a:r>
          </a:p>
        </p:txBody>
      </p:sp>
    </p:spTree>
    <p:extLst>
      <p:ext uri="{BB962C8B-B14F-4D97-AF65-F5344CB8AC3E}">
        <p14:creationId xmlns:p14="http://schemas.microsoft.com/office/powerpoint/2010/main" val="12632728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Chart"/>
          <p:cNvSpPr/>
          <p:nvPr/>
        </p:nvSpPr>
        <p:spPr>
          <a:xfrm>
            <a:off x="1497709" y="905434"/>
            <a:ext cx="9196582" cy="4634753"/>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Rectangle 3" descr="Title"/>
          <p:cNvSpPr/>
          <p:nvPr/>
        </p:nvSpPr>
        <p:spPr>
          <a:xfrm>
            <a:off x="1210235" y="198036"/>
            <a:ext cx="722107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a:ea typeface="Verdana" panose="020B0604030504040204" pitchFamily="34" charset="0"/>
                <a:cs typeface="Verdana" panose="020B0604030504040204" pitchFamily="34" charset="0"/>
              </a:rPr>
              <a:t>AIDS deaths | 2021 | Ages 13 years and older | All races/ethnicities | Both sexes | All transmission categories | United States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898" y="6019800"/>
            <a:ext cx="940673" cy="349884"/>
          </a:xfrm>
          <a:prstGeom prst="rect">
            <a:avLst/>
          </a:prstGeom>
        </p:spPr>
      </p:pic>
      <p:sp>
        <p:nvSpPr>
          <p:cNvPr id="3" name="TextBox 2" descr="HivNotes"/>
          <p:cNvSpPr txBox="1"/>
          <p:nvPr/>
        </p:nvSpPr>
        <p:spPr>
          <a:xfrm>
            <a:off x="1938947" y="5266825"/>
            <a:ext cx="8314106" cy="1098377"/>
          </a:xfrm>
          <a:prstGeom prst="rect">
            <a:avLst/>
          </a:prstGeom>
          <a:noFill/>
        </p:spPr>
        <p:txBody>
          <a:bodyPr wrap="square" rtlCol="0" anchor="b">
            <a:spAutoFit/>
          </a:bodyPr>
          <a:lstStyle/>
          <a:p>
            <a:r>
              <a:rPr sz="1100" dirty="0">
                <a:solidFill>
                  <a:srgbClr val="000080"/>
                </a:solidFill>
                <a:sym typeface="Trebuchet MS"/>
              </a:rPr>
              <a:t>Footnotes: Data for 2022 and 2023 are preliminary and based on data received by CDC as of September 2023. Inclusion of preliminary data in trend assessments is discouraged. See Notes on second slide for details. Death data for 2022 are preliminary and based on death data received by CDC as of December 2022. Death data for 2020 and 2021 should be interpreted with caution due to excess deaths in the United States population attributed to the COVID-19 pandemic. For additional information, see https://www.cdc.gov/nchs/nvss/vsrr/covid19/excess_deaths.htm.  Death data based on residence at death. ^ Jurisdiction with incomplete reporting of deaths for most recent year. NA - Not Applicable.</a:t>
            </a:r>
          </a:p>
        </p:txBody>
      </p:sp>
    </p:spTree>
    <p:extLst>
      <p:ext uri="{BB962C8B-B14F-4D97-AF65-F5344CB8AC3E}">
        <p14:creationId xmlns:p14="http://schemas.microsoft.com/office/powerpoint/2010/main" val="2783332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001B2-7672-4BD6-B9E0-C5595D9D8717}"/>
              </a:ext>
            </a:extLst>
          </p:cNvPr>
          <p:cNvSpPr>
            <a:spLocks noGrp="1"/>
          </p:cNvSpPr>
          <p:nvPr>
            <p:ph type="ctrTitle"/>
          </p:nvPr>
        </p:nvSpPr>
        <p:spPr/>
        <p:txBody>
          <a:bodyPr/>
          <a:lstStyle/>
          <a:p>
            <a:r>
              <a:rPr lang="en-US" dirty="0"/>
              <a:t>Overview of HIV/AIDS in Minnesota</a:t>
            </a:r>
          </a:p>
        </p:txBody>
      </p:sp>
    </p:spTree>
    <p:extLst>
      <p:ext uri="{BB962C8B-B14F-4D97-AF65-F5344CB8AC3E}">
        <p14:creationId xmlns:p14="http://schemas.microsoft.com/office/powerpoint/2010/main" val="113066063"/>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7C24E70-379D-480C-9420-F379471FC0D6}" vid="{857587AC-A919-493F-9418-7BF7C0A5DB2A}"/>
    </a:ext>
  </a:extLst>
</a:theme>
</file>

<file path=ppt/theme/theme2.xml><?xml version="1.0" encoding="utf-8"?>
<a:theme xmlns:a="http://schemas.openxmlformats.org/drawingml/2006/main" name="1_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PP6VNZTUNPYT-222210944-39</_dlc_DocId>
    <_dlc_DocIdUrl xmlns="98f01fe9-c3f2-4582-9148-d87bd0c242e7">
      <Url>https://mn365.sharepoint.com/teams/MDH/permanent/comm_proj/_layouts/15/DocIdRedir.aspx?ID=PP6VNZTUNPYT-222210944-39</Url>
      <Description>PP6VNZTUNPYT-222210944-39</Description>
    </_dlc_DocIdUrl>
  </documentManagement>
</p:properties>
</file>

<file path=customXml/item3.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77" ma:contentTypeDescription="Create a new document." ma:contentTypeScope="" ma:versionID="81fd33ee760e55ba4dc21f19d71c9ed2">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6f597a13533ab51e3170be8e423a5b5a"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8837c207-459e-4c9e-ae67-73e2034e87a2"/>
    <ds:schemaRef ds:uri="http://schemas.openxmlformats.org/package/2006/metadata/core-properties"/>
    <ds:schemaRef ds:uri="98f01fe9-c3f2-4582-9148-d87bd0c242e7"/>
    <ds:schemaRef ds:uri="fc253db8-c1a2-4032-adc2-d3fbd160fc76"/>
    <ds:schemaRef ds:uri="http://purl.org/dc/dcmitype/"/>
    <ds:schemaRef ds:uri="http://purl.org/dc/terms/"/>
  </ds:schemaRefs>
</ds:datastoreItem>
</file>

<file path=customXml/itemProps3.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customXml/itemProps4.xml><?xml version="1.0" encoding="utf-8"?>
<ds:datastoreItem xmlns:ds="http://schemas.openxmlformats.org/officeDocument/2006/customXml" ds:itemID="{EA9ED9FB-88D9-4193-9DD9-DFFAC07CE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classic option</Template>
  <TotalTime>7839</TotalTime>
  <Words>5798</Words>
  <Application>Microsoft Office PowerPoint</Application>
  <PresentationFormat>Widescreen</PresentationFormat>
  <Paragraphs>564</Paragraphs>
  <Slides>39</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Geneva</vt:lpstr>
      <vt:lpstr>Times New Roman</vt:lpstr>
      <vt:lpstr>Trebuchet MS</vt:lpstr>
      <vt:lpstr>Wingdings</vt:lpstr>
      <vt:lpstr>Minnesota</vt:lpstr>
      <vt:lpstr>1_Minnesota</vt:lpstr>
      <vt:lpstr>HIV/AIDS Prevalence and Mortality Report, 2023</vt:lpstr>
      <vt:lpstr>Introduction (I)</vt:lpstr>
      <vt:lpstr>Introduction (II)</vt:lpstr>
      <vt:lpstr>Introduction (III)</vt:lpstr>
      <vt:lpstr>National Context</vt:lpstr>
      <vt:lpstr>PowerPoint Presentation</vt:lpstr>
      <vt:lpstr>PowerPoint Presentation</vt:lpstr>
      <vt:lpstr>PowerPoint Presentation</vt:lpstr>
      <vt:lpstr>Overview of HIV/AIDS in Minnesota</vt:lpstr>
      <vt:lpstr>New HIV Diagnoses, HIV (non-AIDS) and AIDS Cases by Year of HIV Diagnosis, 2012–2023</vt:lpstr>
      <vt:lpstr>Persons Living with HIV/AIDS in Minnesota</vt:lpstr>
      <vt:lpstr>Estimated Number of Persons Living with HIV/AIDS in Minnesota</vt:lpstr>
      <vt:lpstr>Place</vt:lpstr>
      <vt:lpstr>Minnesotans Living with HIV# by County of Current Residence, 2023</vt:lpstr>
      <vt:lpstr>Minnesotans Living with HIV by Metro* County, 2023</vt:lpstr>
      <vt:lpstr>Persons Living with HIV/AIDS in Minnesota by Current Residence, 2023</vt:lpstr>
      <vt:lpstr>Sex Assigned at Birth, Gender Identity, and Race/Ethnicity</vt:lpstr>
      <vt:lpstr>Transmission Categories</vt:lpstr>
      <vt:lpstr>Gender Identity</vt:lpstr>
      <vt:lpstr>Persons Living with HIV/AIDS in Minnesota by Sex Assigned at Birth, 2023</vt:lpstr>
      <vt:lpstr>Persons Living with HIV/AIDS in Minnesota by Sex Assigned at Birth and Race/Ethnicity^, 2023</vt:lpstr>
      <vt:lpstr>Persons Living with HIV/AIDS in Minnesota by Gender Identity** and Race/Ethnicity^, 2023</vt:lpstr>
      <vt:lpstr>Number of Cases and Rates (per 100,000 persons) of Persons Living with HIV/AIDS by Race/Ethnicity** in Minnesota, 2023</vt:lpstr>
      <vt:lpstr>Number of Cases Living with HIV/AIDS by Gender Identity in Minnesota, 2023</vt:lpstr>
      <vt:lpstr>Age</vt:lpstr>
      <vt:lpstr>Persons Living with HIV/AIDS in Minnesota by Age Group*, 2023</vt:lpstr>
      <vt:lpstr>Persons Living with HIV/AIDS in Minnesota by Age Group* and Sex Assigned at Birth, 2023</vt:lpstr>
      <vt:lpstr>MSM Analysis</vt:lpstr>
      <vt:lpstr>Distribution by race and ethnicity of People Living with HIV/AIDS in Minnesota, 2023</vt:lpstr>
      <vt:lpstr>MSM Living with HIV in MN by Age, 2023</vt:lpstr>
      <vt:lpstr>MSM Living with HIV/AIDS in Minnesota by Current Residence, 2023</vt:lpstr>
      <vt:lpstr>MSM Living with HIV &amp; AIDS compared to the Population of Minnesota, 2023</vt:lpstr>
      <vt:lpstr>Foreign Born Populations</vt:lpstr>
      <vt:lpstr>Foreign Born Persons Living with HIV/AIDS in Minnesota* by Region of Birth, 2013–2023</vt:lpstr>
      <vt:lpstr>African-Born* Persons Living with HIV/AIDS Compared to Other Minnesota Cases by Sex Assigned at Birth, 2023</vt:lpstr>
      <vt:lpstr>Latin American/Caribbean* Persons Living with HIV/AIDS Compared to Other Minnesota Cases by Sex Assigned at Birth, 2023</vt:lpstr>
      <vt:lpstr>Countries of Birth Among Foreign Born Persons* Living with HIV/AIDS in Minnesota, 2023</vt:lpstr>
      <vt:lpstr>Mortality</vt:lpstr>
      <vt:lpstr>Reported Deaths Among Persons living with HIV/AIDS in Minnesota, 1984–2023</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Prevalence and Mortality Report, 2023</dc:title>
  <dc:subject/>
  <dc:creator>Minnesota Department of Health</dc:creator>
  <cp:keywords/>
  <dc:description/>
  <cp:lastModifiedBy>Steffenhagen, Harry (He/Him/His) (MDH)</cp:lastModifiedBy>
  <cp:revision>172</cp:revision>
  <cp:lastPrinted>2017-03-14T16:27:36Z</cp:lastPrinted>
  <dcterms:created xsi:type="dcterms:W3CDTF">2021-05-14T17:50:54Z</dcterms:created>
  <dcterms:modified xsi:type="dcterms:W3CDTF">2024-04-24T19:26:07Z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0x010100A882B80E85798B498881C0CB36871F5B</vt:lpwstr>
  </property>
  <property fmtid="{D5CDD505-2E9C-101B-9397-08002B2CF9AE}" pid="4" name="_dlc_DocIdItemGuid">
    <vt:lpwstr>2a3daca8-56a8-4dd4-93e8-4f7aa36add79</vt:lpwstr>
  </property>
</Properties>
</file>