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2"/>
  </p:notesMasterIdLst>
  <p:sldIdLst>
    <p:sldId id="259" r:id="rId3"/>
    <p:sldId id="260" r:id="rId4"/>
    <p:sldId id="261" r:id="rId5"/>
    <p:sldId id="262" r:id="rId6"/>
    <p:sldId id="263" r:id="rId7"/>
    <p:sldId id="471" r:id="rId8"/>
    <p:sldId id="480" r:id="rId9"/>
    <p:sldId id="508" r:id="rId10"/>
    <p:sldId id="509" r:id="rId11"/>
    <p:sldId id="364" r:id="rId12"/>
    <p:sldId id="511" r:id="rId13"/>
    <p:sldId id="512" r:id="rId14"/>
    <p:sldId id="513" r:id="rId15"/>
    <p:sldId id="514" r:id="rId16"/>
    <p:sldId id="515" r:id="rId17"/>
    <p:sldId id="516" r:id="rId18"/>
    <p:sldId id="517" r:id="rId19"/>
    <p:sldId id="541" r:id="rId20"/>
    <p:sldId id="542" r:id="rId21"/>
    <p:sldId id="518" r:id="rId22"/>
    <p:sldId id="519" r:id="rId23"/>
    <p:sldId id="520" r:id="rId24"/>
    <p:sldId id="521" r:id="rId25"/>
    <p:sldId id="600" r:id="rId26"/>
    <p:sldId id="524" r:id="rId27"/>
    <p:sldId id="525" r:id="rId28"/>
    <p:sldId id="526" r:id="rId29"/>
    <p:sldId id="535" r:id="rId30"/>
    <p:sldId id="598" r:id="rId31"/>
    <p:sldId id="540" r:id="rId32"/>
    <p:sldId id="538" r:id="rId33"/>
    <p:sldId id="537" r:id="rId34"/>
    <p:sldId id="527" r:id="rId35"/>
    <p:sldId id="597" r:id="rId36"/>
    <p:sldId id="529" r:id="rId37"/>
    <p:sldId id="530" r:id="rId38"/>
    <p:sldId id="531" r:id="rId39"/>
    <p:sldId id="532" r:id="rId40"/>
    <p:sldId id="5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93" autoAdjust="0"/>
  </p:normalViewPr>
  <p:slideViewPr>
    <p:cSldViewPr snapToGrid="0">
      <p:cViewPr varScale="1">
        <p:scale>
          <a:sx n="78" d="100"/>
          <a:sy n="78" d="100"/>
        </p:scale>
        <p:origin x="12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C4E0D-6AC7-47B1-9D75-4AF13BDC0E7D}"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66DD-BE25-4EA5-AAF6-38296E5BABE3}" type="slidenum">
              <a:rPr lang="en-US" smtClean="0"/>
              <a:t>‹#›</a:t>
            </a:fld>
            <a:endParaRPr lang="en-US"/>
          </a:p>
        </p:txBody>
      </p:sp>
    </p:spTree>
    <p:extLst>
      <p:ext uri="{BB962C8B-B14F-4D97-AF65-F5344CB8AC3E}">
        <p14:creationId xmlns:p14="http://schemas.microsoft.com/office/powerpoint/2010/main" val="164642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18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788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do we use these definitions:  We follow CDC’s </a:t>
            </a:r>
            <a:r>
              <a:rPr lang="en-US" i="1" dirty="0"/>
              <a:t>transmission category </a:t>
            </a:r>
            <a:r>
              <a:rPr lang="en-US" dirty="0"/>
              <a:t>hierarchy</a:t>
            </a:r>
          </a:p>
          <a:p>
            <a:r>
              <a:rPr lang="en-US" dirty="0"/>
              <a:t>We use person-first language (</a:t>
            </a:r>
            <a:r>
              <a:rPr lang="en-US" dirty="0" err="1"/>
              <a:t>ie</a:t>
            </a:r>
            <a:r>
              <a:rPr lang="en-US" dirty="0"/>
              <a:t>. gender identity) to better represent HIV data in our state, specifically where transmission categories fall short in representing the HIV burden in each community</a:t>
            </a:r>
          </a:p>
          <a:p>
            <a:endParaRPr lang="en-US" dirty="0"/>
          </a:p>
          <a:p>
            <a:r>
              <a:rPr lang="en-US" dirty="0"/>
              <a:t>How can you help us gather more complete, accurate, and inclusive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Continue/start to collect and include gender identity on case report forms and lab documents.  Without this we don’t have much data to understand the true, granular HIV burden on every community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716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Seventy-five percent (75%) of prevalent HIV/AIDS cases were</a:t>
            </a:r>
            <a:r>
              <a:rPr lang="en-US" baseline="0" dirty="0">
                <a:latin typeface="Times New Roman" pitchFamily="18" charset="0"/>
              </a:rPr>
              <a:t> assigned the sex of male at birth</a:t>
            </a:r>
            <a:r>
              <a:rPr lang="en-US" dirty="0">
                <a:latin typeface="Times New Roman" pitchFamily="18" charset="0"/>
              </a:rPr>
              <a:t>, while twenty-five</a:t>
            </a:r>
            <a:r>
              <a:rPr lang="en-US" baseline="0" dirty="0">
                <a:latin typeface="Times New Roman" pitchFamily="18" charset="0"/>
              </a:rPr>
              <a:t> percent (</a:t>
            </a:r>
            <a:r>
              <a:rPr lang="en-US" dirty="0">
                <a:latin typeface="Times New Roman" pitchFamily="18" charset="0"/>
              </a:rPr>
              <a:t>25%) were</a:t>
            </a:r>
            <a:r>
              <a:rPr lang="en-US" baseline="0" dirty="0">
                <a:latin typeface="Times New Roman" pitchFamily="18" charset="0"/>
              </a:rPr>
              <a:t> assigned the sex of female at birth</a:t>
            </a:r>
            <a:r>
              <a:rPr lang="en-US" dirty="0">
                <a:latin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Assigned Male at Birth: 7,329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Assigned Female at Birth: 2,476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9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Seventy-five percent (75%) of prevalent HIV/AIDS cases are were</a:t>
            </a:r>
            <a:r>
              <a:rPr lang="en-US" baseline="0" dirty="0">
                <a:latin typeface="Times New Roman" pitchFamily="18" charset="0"/>
              </a:rPr>
              <a:t> assigned the sex of male at birth</a:t>
            </a:r>
            <a:r>
              <a:rPr lang="en-US" dirty="0">
                <a:latin typeface="Times New Roman" pitchFamily="18" charset="0"/>
              </a:rPr>
              <a:t>. Broken down by race/ethnicity, 50% of male cases are white, 20% Black</a:t>
            </a:r>
            <a:r>
              <a:rPr lang="en-US" baseline="0" dirty="0">
                <a:latin typeface="Times New Roman" pitchFamily="18" charset="0"/>
              </a:rPr>
              <a:t> not African-born</a:t>
            </a:r>
            <a:r>
              <a:rPr lang="en-US" dirty="0">
                <a:latin typeface="Times New Roman" pitchFamily="18" charset="0"/>
              </a:rPr>
              <a:t>, 13% are Hispanic, 9% are African-born, 1% are American Indian, 2% are Asian/Pacific Islander, and 5% are persons of multiple or unknown race.  In total, 50% of males living with HIV/AIDS are among men of color; whereas only 17% of the general male population are people of color.  Among cases</a:t>
            </a:r>
            <a:r>
              <a:rPr lang="en-US" baseline="0" dirty="0">
                <a:latin typeface="Times New Roman" pitchFamily="18" charset="0"/>
              </a:rPr>
              <a:t> who were assigned the sex of female at birth</a:t>
            </a:r>
            <a:r>
              <a:rPr lang="en-US" dirty="0">
                <a:latin typeface="Times New Roman" pitchFamily="18" charset="0"/>
              </a:rPr>
              <a:t>, the distribution is even more skewed toward women of color: 40% are African-born, 23% are Black</a:t>
            </a:r>
            <a:r>
              <a:rPr lang="en-US" baseline="0" dirty="0">
                <a:latin typeface="Times New Roman" pitchFamily="18" charset="0"/>
              </a:rPr>
              <a:t> not African-born</a:t>
            </a:r>
            <a:r>
              <a:rPr lang="en-US" dirty="0">
                <a:latin typeface="Times New Roman" pitchFamily="18" charset="0"/>
              </a:rPr>
              <a:t>, 21% are white, 6% are Hispanic, 2% are American Indian, 3% are Asian/Pacific Islander, and 5% are persons of multiple or unknown race.  Thus, 79% of prevalent female HIV/AIDS cases are among women or color whereas only 17% of the general female population in Minnesota is comprised of women 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is a social construct, and while there are health disparities between racial and ethnic groups, these are driven by underlying factors relating to historical traumas and current systematic impacts of those traumas.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405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Ninety-nine (98%) of prevalent HIV/AIDS cases are</a:t>
            </a:r>
            <a:r>
              <a:rPr lang="en-US" baseline="0" dirty="0">
                <a:latin typeface="Times New Roman" pitchFamily="18" charset="0"/>
              </a:rPr>
              <a:t> cisgender</a:t>
            </a:r>
            <a:r>
              <a:rPr lang="en-US" dirty="0">
                <a:latin typeface="Times New Roman" pitchFamily="18" charset="0"/>
              </a:rPr>
              <a:t>. Broken down by race/ethnicity, 43% of</a:t>
            </a:r>
            <a:r>
              <a:rPr lang="en-US" baseline="0" dirty="0">
                <a:latin typeface="Times New Roman" pitchFamily="18" charset="0"/>
              </a:rPr>
              <a:t> cisgender cases</a:t>
            </a:r>
            <a:r>
              <a:rPr lang="en-US" dirty="0">
                <a:latin typeface="Times New Roman" pitchFamily="18" charset="0"/>
              </a:rPr>
              <a:t> are white, 21% Black</a:t>
            </a:r>
            <a:r>
              <a:rPr lang="en-US" baseline="0" dirty="0">
                <a:latin typeface="Times New Roman" pitchFamily="18" charset="0"/>
              </a:rPr>
              <a:t> non African-born</a:t>
            </a:r>
            <a:r>
              <a:rPr lang="en-US" dirty="0">
                <a:latin typeface="Times New Roman" pitchFamily="18" charset="0"/>
              </a:rPr>
              <a:t>, 17% are African-born, 11% are Hispanic,1% are American Indian, 2% are Asian/Pacific Islander, and 5% are persons of multiple or unknown race.  In total, 57% of cisgender</a:t>
            </a:r>
            <a:r>
              <a:rPr lang="en-US" baseline="0" dirty="0">
                <a:latin typeface="Times New Roman" pitchFamily="18" charset="0"/>
              </a:rPr>
              <a:t> Minnesotans</a:t>
            </a:r>
            <a:r>
              <a:rPr lang="en-US" dirty="0">
                <a:latin typeface="Times New Roman" pitchFamily="18" charset="0"/>
              </a:rPr>
              <a:t> living with HIV/AIDS are among people of color; whereas only 17% of the general</a:t>
            </a:r>
            <a:r>
              <a:rPr lang="en-US" baseline="0" dirty="0">
                <a:latin typeface="Times New Roman" pitchFamily="18" charset="0"/>
              </a:rPr>
              <a:t> </a:t>
            </a:r>
            <a:r>
              <a:rPr lang="en-US" dirty="0">
                <a:latin typeface="Times New Roman" pitchFamily="18" charset="0"/>
              </a:rPr>
              <a:t>population are people of color.  Among transgender</a:t>
            </a:r>
            <a:r>
              <a:rPr lang="en-US" baseline="0" dirty="0">
                <a:latin typeface="Times New Roman" pitchFamily="18" charset="0"/>
              </a:rPr>
              <a:t> Minnesotans living with HIV</a:t>
            </a:r>
            <a:r>
              <a:rPr lang="en-US" dirty="0">
                <a:latin typeface="Times New Roman" pitchFamily="18" charset="0"/>
              </a:rPr>
              <a:t>, the distribution is even more skewed toward people of color: 36% are Black</a:t>
            </a:r>
            <a:r>
              <a:rPr lang="en-US" baseline="0" dirty="0">
                <a:latin typeface="Times New Roman" pitchFamily="18" charset="0"/>
              </a:rPr>
              <a:t> not African-born, </a:t>
            </a:r>
            <a:r>
              <a:rPr lang="en-US" dirty="0">
                <a:latin typeface="Times New Roman" pitchFamily="18" charset="0"/>
              </a:rPr>
              <a:t>26% are white, 24% are Hispanic, 3% are African-born, 1% are American Indian, 3% are Asian/Pacific Islander, and 7% are persons of multiple or unknown race.  Thus, 74% of prevalent transgender HIV/AIDS cases are among people of color whereas only 17% of the general population in Minnesota is comprised of</a:t>
            </a:r>
            <a:r>
              <a:rPr lang="en-US" baseline="0" dirty="0">
                <a:latin typeface="Times New Roman" pitchFamily="18" charset="0"/>
              </a:rPr>
              <a:t> people </a:t>
            </a:r>
            <a:r>
              <a:rPr lang="en-US" dirty="0">
                <a:latin typeface="Times New Roman" pitchFamily="18" charset="0"/>
              </a:rPr>
              <a:t>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is a social construct, and while there are health disparities between racial and ethnic groups, these are driven by underlying factors relating to historical traumas and current systematic impacts of those traumas.</a:t>
            </a:r>
          </a:p>
          <a:p>
            <a:pPr fontAlgn="auto"/>
            <a:endParaRPr lang="en-US" dirty="0">
              <a:latin typeface="Times New Roman" pitchFamily="18" charset="0"/>
            </a:endParaRPr>
          </a:p>
          <a:p>
            <a:pPr fontAlgn="auto"/>
            <a:r>
              <a:rPr lang="en-US" b="1" dirty="0">
                <a:latin typeface="Times New Roman" pitchFamily="18" charset="0"/>
              </a:rPr>
              <a:t>Data: Transgender Minnesotans (n=163)</a:t>
            </a:r>
          </a:p>
          <a:p>
            <a:pPr fontAlgn="auto"/>
            <a:r>
              <a:rPr lang="en-US" dirty="0">
                <a:latin typeface="Times New Roman" pitchFamily="18" charset="0"/>
              </a:rPr>
              <a:t>Black, non-African born: 38%</a:t>
            </a:r>
          </a:p>
          <a:p>
            <a:pPr fontAlgn="auto"/>
            <a:r>
              <a:rPr lang="en-US" dirty="0">
                <a:latin typeface="Times New Roman" pitchFamily="18" charset="0"/>
              </a:rPr>
              <a:t>White: 26%</a:t>
            </a:r>
          </a:p>
          <a:p>
            <a:pPr fontAlgn="auto"/>
            <a:r>
              <a:rPr lang="en-US" dirty="0">
                <a:latin typeface="Times New Roman" pitchFamily="18" charset="0"/>
              </a:rPr>
              <a:t>Hispanic: 21%</a:t>
            </a:r>
          </a:p>
          <a:p>
            <a:pPr fontAlgn="auto"/>
            <a:r>
              <a:rPr lang="en-US" dirty="0">
                <a:latin typeface="Times New Roman" pitchFamily="18" charset="0"/>
              </a:rPr>
              <a:t>Other: 7%</a:t>
            </a:r>
          </a:p>
          <a:p>
            <a:pPr fontAlgn="auto"/>
            <a:r>
              <a:rPr lang="en-US" dirty="0">
                <a:latin typeface="Times New Roman" pitchFamily="18" charset="0"/>
              </a:rPr>
              <a:t>Black, African born: 4%</a:t>
            </a:r>
          </a:p>
          <a:p>
            <a:pPr fontAlgn="auto"/>
            <a:r>
              <a:rPr lang="en-US" dirty="0">
                <a:latin typeface="Times New Roman" pitchFamily="18" charset="0"/>
              </a:rPr>
              <a:t>Asian/Pacific Islander: 3%</a:t>
            </a:r>
          </a:p>
          <a:p>
            <a:pPr fontAlgn="auto"/>
            <a:r>
              <a:rPr lang="en-US" dirty="0">
                <a:latin typeface="Times New Roman" pitchFamily="18" charset="0"/>
              </a:rPr>
              <a:t>American Indian: 1%</a:t>
            </a:r>
          </a:p>
          <a:p>
            <a:pPr fontAlgn="auto"/>
            <a:endParaRPr lang="en-US" dirty="0">
              <a:latin typeface="Times New Roman"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6050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white</a:t>
            </a:r>
            <a:r>
              <a:rPr lang="en-US" baseline="0" dirty="0"/>
              <a:t> persons account for the greatest number of persons living with HIV/AIDS in Minnesota (</a:t>
            </a:r>
            <a:r>
              <a:rPr lang="en-US" dirty="0"/>
              <a:t>4,165</a:t>
            </a:r>
            <a:r>
              <a:rPr lang="en-US" baseline="0" dirty="0"/>
              <a:t> cases), they have one of the lowest rates of people living with HIV/AIDS (94.4 per 100,000 persons). Black, African-born persons account for 1,636 cases living with HIV/AIDS in Minnesota, however since this population makes up a small proportion of the overall population in Minnesota, the rate of people living with HIV/AIDS in this community is higher than other races and ethnicities. The rate of African-born persons living with HIV/AIDS is 1,301.7 per 100.000 persons; this is a rate nearly 14 times greater than white, non-Hispanic persons. Black, non African-born persons also have higher rates of people living with HIV/AIDS at 1386.8 per 100,000 persons; this is more than 14 times higher than the rate among white people. Hispanic persons have the next highest rate of people living with HIV/AIDS in Minnesota at 437.9 per 100,000; this is a rate of more than 4 times higher than white, non-Hispanic persons. American Indians have a rate of people living with HIV/AIDS of 212.2 per 100,000 persons; this is a rate more than two times higher than white non-Hispanic persons. Finally, Asian/Pacific Islanders have a rate of people living with HIV/AIDS of 101.8 per 100,000; this accounts for an HIV/AIDS rate similar to the rate among white non-Hispanic persons. The overall rate of HIV/AIDS in Minnesota is 182.8 per 100,000.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661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 (male, female, transgender, or other gender identity).</a:t>
            </a:r>
          </a:p>
          <a:p>
            <a:endParaRPr lang="en-US" dirty="0">
              <a:latin typeface="Times New Roman" charset="0"/>
            </a:endParaRPr>
          </a:p>
          <a:p>
            <a:r>
              <a:rPr lang="en-US" dirty="0">
                <a:latin typeface="Times New Roman" charset="0"/>
              </a:rPr>
              <a:t>As of 2022, there are 153 transgender people living with HIV/AIDS in Minnesota, of which the majority are trans</a:t>
            </a:r>
            <a:r>
              <a:rPr lang="en-US" baseline="0" dirty="0">
                <a:latin typeface="Times New Roman" charset="0"/>
              </a:rPr>
              <a:t> women</a:t>
            </a:r>
            <a:r>
              <a:rPr lang="en-US" dirty="0">
                <a:latin typeface="Times New Roman" charset="0"/>
              </a:rPr>
              <a:t> (93%). </a:t>
            </a:r>
            <a:r>
              <a:rPr lang="en-US">
                <a:latin typeface="Times New Roman" charset="0"/>
              </a:rPr>
              <a:t>This represents about 2% of people living with HIV/AIDS in the state.</a:t>
            </a:r>
            <a:endParaRPr lang="en-US" dirty="0">
              <a:latin typeface="Times New Roman"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668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Over</a:t>
            </a:r>
            <a:r>
              <a:rPr lang="en-US" baseline="0" dirty="0">
                <a:latin typeface="Times New Roman" pitchFamily="18" charset="0"/>
              </a:rPr>
              <a:t> 72%</a:t>
            </a:r>
            <a:r>
              <a:rPr lang="en-US" dirty="0">
                <a:latin typeface="Times New Roman" pitchFamily="18" charset="0"/>
              </a:rPr>
              <a:t> of persons living with HIV/AIDS as</a:t>
            </a:r>
            <a:r>
              <a:rPr lang="en-US" baseline="0" dirty="0">
                <a:latin typeface="Times New Roman" pitchFamily="18" charset="0"/>
              </a:rPr>
              <a:t> of</a:t>
            </a:r>
            <a:r>
              <a:rPr lang="en-US" dirty="0">
                <a:latin typeface="Times New Roman" pitchFamily="18" charset="0"/>
              </a:rPr>
              <a:t> 2021 are currently 40 years of age or older. As with new cases, there are differences by sex assigned at birth in the age of living cases.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675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age breakouts by sex at birth for those living with HIV.   Because people live a lifetime with HIV on medication, we see more people living with HIV the older the age group.   But you can notice some minor differences between those assigned male at birth and those assigned female at birth.  For example 36% of those assigned male at birth living with HIV are 60+.  Where only 19% of females living with HIV are 60+.  </a:t>
            </a:r>
          </a:p>
          <a:p>
            <a:endParaRPr lang="en-US" dirty="0"/>
          </a:p>
          <a:p>
            <a:r>
              <a:rPr lang="en-US" dirty="0"/>
              <a:t>Data:</a:t>
            </a:r>
          </a:p>
          <a:p>
            <a:r>
              <a:rPr lang="en-US" b="1" dirty="0"/>
              <a:t>Assigned Male at Birth (n=7321)</a:t>
            </a:r>
          </a:p>
          <a:p>
            <a:pPr marL="171450" indent="-171450">
              <a:buFont typeface="Arial" panose="020B0604020202020204" pitchFamily="34" charset="0"/>
              <a:buChar char="•"/>
            </a:pPr>
            <a:r>
              <a:rPr lang="en-US" dirty="0"/>
              <a:t>&lt;13: 0%</a:t>
            </a:r>
          </a:p>
          <a:p>
            <a:pPr marL="171450" indent="-171450">
              <a:buFont typeface="Arial" panose="020B0604020202020204" pitchFamily="34" charset="0"/>
              <a:buChar char="•"/>
            </a:pPr>
            <a:r>
              <a:rPr lang="en-US" dirty="0"/>
              <a:t>12-19: 1%</a:t>
            </a:r>
          </a:p>
          <a:p>
            <a:pPr marL="171450" indent="-171450">
              <a:buFont typeface="Arial" panose="020B0604020202020204" pitchFamily="34" charset="0"/>
              <a:buChar char="•"/>
            </a:pPr>
            <a:r>
              <a:rPr lang="en-US" dirty="0"/>
              <a:t>20-24: 2%</a:t>
            </a:r>
          </a:p>
          <a:p>
            <a:pPr marL="171450" indent="-171450">
              <a:buFont typeface="Arial" panose="020B0604020202020204" pitchFamily="34" charset="0"/>
              <a:buChar char="•"/>
            </a:pPr>
            <a:r>
              <a:rPr lang="en-US" dirty="0"/>
              <a:t>25-29: 5%</a:t>
            </a:r>
          </a:p>
          <a:p>
            <a:pPr marL="171450" indent="-171450">
              <a:buFont typeface="Arial" panose="020B0604020202020204" pitchFamily="34" charset="0"/>
              <a:buChar char="•"/>
            </a:pPr>
            <a:r>
              <a:rPr lang="en-US" dirty="0"/>
              <a:t>30-34: 10%</a:t>
            </a:r>
          </a:p>
          <a:p>
            <a:pPr marL="171450" indent="-171450">
              <a:buFont typeface="Arial" panose="020B0604020202020204" pitchFamily="34" charset="0"/>
              <a:buChar char="•"/>
            </a:pPr>
            <a:r>
              <a:rPr lang="en-US" dirty="0"/>
              <a:t>35-39: 10%</a:t>
            </a:r>
          </a:p>
          <a:p>
            <a:pPr marL="171450" indent="-171450">
              <a:buFont typeface="Arial" panose="020B0604020202020204" pitchFamily="34" charset="0"/>
              <a:buChar char="•"/>
            </a:pPr>
            <a:r>
              <a:rPr lang="en-US" dirty="0"/>
              <a:t>40-44: 10%</a:t>
            </a:r>
          </a:p>
          <a:p>
            <a:pPr marL="171450" indent="-171450">
              <a:buFont typeface="Arial" panose="020B0604020202020204" pitchFamily="34" charset="0"/>
              <a:buChar char="•"/>
            </a:pPr>
            <a:r>
              <a:rPr lang="en-US" dirty="0"/>
              <a:t>45-49: 10%</a:t>
            </a:r>
          </a:p>
          <a:p>
            <a:pPr marL="171450" indent="-171450">
              <a:buFont typeface="Arial" panose="020B0604020202020204" pitchFamily="34" charset="0"/>
              <a:buChar char="•"/>
            </a:pPr>
            <a:r>
              <a:rPr lang="en-US" dirty="0"/>
              <a:t>50-55: 13%</a:t>
            </a:r>
          </a:p>
          <a:p>
            <a:pPr marL="171450" indent="-171450">
              <a:buFont typeface="Arial" panose="020B0604020202020204" pitchFamily="34" charset="0"/>
              <a:buChar char="•"/>
            </a:pPr>
            <a:r>
              <a:rPr lang="en-US" dirty="0"/>
              <a:t>55-59: 15%</a:t>
            </a:r>
          </a:p>
          <a:p>
            <a:pPr marL="171450" indent="-171450">
              <a:buFont typeface="Arial" panose="020B0604020202020204" pitchFamily="34" charset="0"/>
              <a:buChar char="•"/>
            </a:pPr>
            <a:r>
              <a:rPr lang="en-US" dirty="0"/>
              <a:t>60+: 26%</a:t>
            </a:r>
          </a:p>
          <a:p>
            <a:pPr marL="171450" indent="-171450">
              <a:buFont typeface="Arial" panose="020B0604020202020204" pitchFamily="34" charset="0"/>
              <a:buChar char="•"/>
            </a:pPr>
            <a:endParaRPr lang="en-US" dirty="0"/>
          </a:p>
          <a:p>
            <a:r>
              <a:rPr lang="en-US" b="1" dirty="0"/>
              <a:t>Assigned Female at Birth (n=2476)</a:t>
            </a:r>
          </a:p>
          <a:p>
            <a:pPr marL="171450" indent="-171450">
              <a:buFont typeface="Arial" panose="020B0604020202020204" pitchFamily="34" charset="0"/>
              <a:buChar char="•"/>
            </a:pPr>
            <a:r>
              <a:rPr lang="en-US" dirty="0"/>
              <a:t>&lt;13: 0%</a:t>
            </a:r>
          </a:p>
          <a:p>
            <a:pPr marL="171450" indent="-171450">
              <a:buFont typeface="Arial" panose="020B0604020202020204" pitchFamily="34" charset="0"/>
              <a:buChar char="•"/>
            </a:pPr>
            <a:r>
              <a:rPr lang="en-US" dirty="0"/>
              <a:t>12-19: 1%</a:t>
            </a:r>
          </a:p>
          <a:p>
            <a:pPr marL="171450" indent="-171450">
              <a:buFont typeface="Arial" panose="020B0604020202020204" pitchFamily="34" charset="0"/>
              <a:buChar char="•"/>
            </a:pPr>
            <a:r>
              <a:rPr lang="en-US" dirty="0"/>
              <a:t>20-24: 2%</a:t>
            </a:r>
          </a:p>
          <a:p>
            <a:pPr marL="171450" indent="-171450">
              <a:buFont typeface="Arial" panose="020B0604020202020204" pitchFamily="34" charset="0"/>
              <a:buChar char="•"/>
            </a:pPr>
            <a:r>
              <a:rPr lang="en-US" dirty="0"/>
              <a:t>25-29: 5%</a:t>
            </a:r>
          </a:p>
          <a:p>
            <a:pPr marL="171450" indent="-171450">
              <a:buFont typeface="Arial" panose="020B0604020202020204" pitchFamily="34" charset="0"/>
              <a:buChar char="•"/>
            </a:pPr>
            <a:r>
              <a:rPr lang="en-US" dirty="0"/>
              <a:t>30-34: 10%</a:t>
            </a:r>
          </a:p>
          <a:p>
            <a:pPr marL="171450" indent="-171450">
              <a:buFont typeface="Arial" panose="020B0604020202020204" pitchFamily="34" charset="0"/>
              <a:buChar char="•"/>
            </a:pPr>
            <a:r>
              <a:rPr lang="en-US" dirty="0"/>
              <a:t>35-39: 10%</a:t>
            </a:r>
          </a:p>
          <a:p>
            <a:pPr marL="171450" indent="-171450">
              <a:buFont typeface="Arial" panose="020B0604020202020204" pitchFamily="34" charset="0"/>
              <a:buChar char="•"/>
            </a:pPr>
            <a:r>
              <a:rPr lang="en-US" dirty="0"/>
              <a:t>40-44: 10%</a:t>
            </a:r>
          </a:p>
          <a:p>
            <a:pPr marL="171450" indent="-171450">
              <a:buFont typeface="Arial" panose="020B0604020202020204" pitchFamily="34" charset="0"/>
              <a:buChar char="•"/>
            </a:pPr>
            <a:r>
              <a:rPr lang="en-US" dirty="0"/>
              <a:t>45-49: 10%</a:t>
            </a:r>
          </a:p>
          <a:p>
            <a:pPr marL="171450" indent="-171450">
              <a:buFont typeface="Arial" panose="020B0604020202020204" pitchFamily="34" charset="0"/>
              <a:buChar char="•"/>
            </a:pPr>
            <a:r>
              <a:rPr lang="en-US" dirty="0"/>
              <a:t>50-55: 13%</a:t>
            </a:r>
          </a:p>
          <a:p>
            <a:pPr marL="171450" indent="-171450">
              <a:buFont typeface="Arial" panose="020B0604020202020204" pitchFamily="34" charset="0"/>
              <a:buChar char="•"/>
            </a:pPr>
            <a:r>
              <a:rPr lang="en-US" dirty="0"/>
              <a:t>55-59: 15%</a:t>
            </a:r>
          </a:p>
          <a:p>
            <a:pPr marL="171450" indent="-171450">
              <a:buFont typeface="Arial" panose="020B0604020202020204" pitchFamily="34" charset="0"/>
              <a:buChar char="•"/>
            </a:pPr>
            <a:r>
              <a:rPr lang="en-US" dirty="0"/>
              <a:t>60+: 26%</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177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3044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end of 2018, the rate of adults and adolescents living with diagnosed HIV infection in the United States and 6 dependent areas was 374.6 per 100,000 population.  The rates of adults and adolescents living with diagnosed HIV infection ranged from 7.9 per 100,000 in American Samoa to 2,360.8 per 100,000 in the District of Columbia. </a:t>
            </a:r>
          </a:p>
          <a:p>
            <a:endParaRPr lang="en-US" b="0" dirty="0"/>
          </a:p>
          <a:p>
            <a:r>
              <a:rPr lang="en-US" b="0" dirty="0"/>
              <a:t>The District of Columbia (i.e., Washington, DC) is a city; use caution when comparing the rate of persons living with diagnosed HIV infection in DC with the rates in states.</a:t>
            </a:r>
          </a:p>
          <a:p>
            <a:pPr defTabSz="891491">
              <a:defRPr/>
            </a:pPr>
            <a:r>
              <a:rPr lang="en-US" b="0" dirty="0"/>
              <a:t>  </a:t>
            </a:r>
          </a:p>
          <a:p>
            <a:pPr defTabSz="891491">
              <a:defRPr/>
            </a:pPr>
            <a:r>
              <a:rPr lang="en-US" dirty="0"/>
              <a:t>Data are based on address of residence as of December 31, 2018 (i.e., most recent known address). </a:t>
            </a:r>
          </a:p>
          <a:p>
            <a:pPr defTabSz="891491">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438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In 2022, MSM (including MSM&amp;IDU) made up 53% of all people living with HIV in Minnesota.  42% of all people living with HIV are white, while 65% of MSM living with HIV are white.   21% of all people living with HIV in Minnesota are Black, African-American, while only 17% of MSM living with HIV are Black, African-American.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Total PLWH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White: 42%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American: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Asian/Pacific Islander: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American Indian: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Hispanic: 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Born: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Other: 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MSM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White: 65%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American: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Asian/Pacific Islander: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American Indian: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Hispanic: 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Born: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Other: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0286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looking at the number of MSM living with HIV by age group in Minnesota.  Similar to what we  would expect, there are more MSM living with HIV over 50 years old than compared to those 24 and under.  But it’s important to note that this doesn’t necessarily depict new cases and what populations are disproportionately impacted by new infections.  </a:t>
            </a:r>
          </a:p>
          <a:p>
            <a:endParaRPr lang="en-US" dirty="0"/>
          </a:p>
          <a:p>
            <a:r>
              <a:rPr lang="en-US" dirty="0"/>
              <a:t>Data:</a:t>
            </a:r>
          </a:p>
          <a:p>
            <a:endParaRPr lang="en-US" dirty="0"/>
          </a:p>
          <a:p>
            <a:pPr marL="171450" indent="-171450">
              <a:buFont typeface="Arial" panose="020B0604020202020204" pitchFamily="34" charset="0"/>
              <a:buChar char="•"/>
            </a:pPr>
            <a:r>
              <a:rPr lang="en-US" dirty="0"/>
              <a:t>&lt;24: 129</a:t>
            </a:r>
          </a:p>
          <a:p>
            <a:pPr marL="171450" indent="-171450">
              <a:buFont typeface="Arial" panose="020B0604020202020204" pitchFamily="34" charset="0"/>
              <a:buChar char="•"/>
            </a:pPr>
            <a:r>
              <a:rPr lang="en-US" dirty="0"/>
              <a:t>25-29: 214</a:t>
            </a:r>
          </a:p>
          <a:p>
            <a:pPr marL="171450" indent="-171450">
              <a:buFont typeface="Arial" panose="020B0604020202020204" pitchFamily="34" charset="0"/>
              <a:buChar char="•"/>
            </a:pPr>
            <a:r>
              <a:rPr lang="en-US" dirty="0"/>
              <a:t>30-34: 481</a:t>
            </a:r>
          </a:p>
          <a:p>
            <a:pPr marL="171450" indent="-171450">
              <a:buFont typeface="Arial" panose="020B0604020202020204" pitchFamily="34" charset="0"/>
              <a:buChar char="•"/>
            </a:pPr>
            <a:r>
              <a:rPr lang="en-US" dirty="0"/>
              <a:t>35-39: 484</a:t>
            </a:r>
          </a:p>
          <a:p>
            <a:pPr marL="171450" indent="-171450">
              <a:buFont typeface="Arial" panose="020B0604020202020204" pitchFamily="34" charset="0"/>
              <a:buChar char="•"/>
            </a:pPr>
            <a:r>
              <a:rPr lang="en-US" dirty="0"/>
              <a:t>40-44: 424</a:t>
            </a:r>
          </a:p>
          <a:p>
            <a:pPr marL="171450" indent="-171450">
              <a:buFont typeface="Arial" panose="020B0604020202020204" pitchFamily="34" charset="0"/>
              <a:buChar char="•"/>
            </a:pPr>
            <a:r>
              <a:rPr lang="en-US" dirty="0"/>
              <a:t>45-49: 409</a:t>
            </a:r>
          </a:p>
          <a:p>
            <a:pPr marL="171450" indent="-171450">
              <a:buFont typeface="Arial" panose="020B0604020202020204" pitchFamily="34" charset="0"/>
              <a:buChar char="•"/>
            </a:pPr>
            <a:r>
              <a:rPr lang="en-US" dirty="0"/>
              <a:t>50-54: 563</a:t>
            </a:r>
          </a:p>
          <a:p>
            <a:pPr marL="171450" indent="-171450">
              <a:buFont typeface="Arial" panose="020B0604020202020204" pitchFamily="34" charset="0"/>
              <a:buChar char="•"/>
            </a:pPr>
            <a:r>
              <a:rPr lang="en-US" dirty="0"/>
              <a:t>55-59: 778</a:t>
            </a:r>
          </a:p>
          <a:p>
            <a:pPr marL="171450" indent="-171450">
              <a:buFont typeface="Arial" panose="020B0604020202020204" pitchFamily="34" charset="0"/>
              <a:buChar char="•"/>
            </a:pPr>
            <a:r>
              <a:rPr lang="en-US" dirty="0"/>
              <a:t>60+: 1400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557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Overall, of the 9,805 people living with HIV/AIDS for whom complete residence information is available, 33% of all people living with HIV/AIDS in Minnesota live in the city of Minneapolis.  This is similar to the percent of MSM living with HIV – 33% also reside in Minneapolis.  Only 9% reside in St. Paul, compared to 12% of all people living with HIV.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MSM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Suburban: 43%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Saint Paul: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Minneapolis: 33%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Greater Minnesota: 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Total PLWH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Suburban: 36%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Saint Paul: 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Minneapolis: 33%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Greater Minnesota: 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499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all people living with HIV in Minnesota, 43% are living with AIDS.  This is compared to only 40% of MSM living with AIDS in Minnesota.  </a:t>
            </a:r>
          </a:p>
          <a:p>
            <a:endParaRPr lang="en-US" dirty="0"/>
          </a:p>
          <a:p>
            <a:r>
              <a:rPr lang="en-US" dirty="0"/>
              <a:t>Data:</a:t>
            </a:r>
          </a:p>
          <a:p>
            <a:endParaRPr lang="en-US" dirty="0"/>
          </a:p>
          <a:p>
            <a:r>
              <a:rPr lang="en-US" b="1" dirty="0"/>
              <a:t>MSM</a:t>
            </a:r>
          </a:p>
          <a:p>
            <a:pPr marL="171450" indent="-171450">
              <a:buFont typeface="Arial" panose="020B0604020202020204" pitchFamily="34" charset="0"/>
              <a:buChar char="•"/>
            </a:pPr>
            <a:r>
              <a:rPr lang="en-US" dirty="0"/>
              <a:t>HIV (non-AIDS): 60%</a:t>
            </a:r>
          </a:p>
          <a:p>
            <a:pPr marL="171450" indent="-171450">
              <a:buFont typeface="Arial" panose="020B0604020202020204" pitchFamily="34" charset="0"/>
              <a:buChar char="•"/>
            </a:pPr>
            <a:r>
              <a:rPr lang="en-US" dirty="0"/>
              <a:t>AIDS: 40%</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All PLWH</a:t>
            </a:r>
          </a:p>
          <a:p>
            <a:pPr marL="171450" indent="-171450">
              <a:buFont typeface="Arial" panose="020B0604020202020204" pitchFamily="34" charset="0"/>
              <a:buChar char="•"/>
            </a:pPr>
            <a:r>
              <a:rPr lang="en-US" dirty="0"/>
              <a:t>HIV (non-AIDS): 58%</a:t>
            </a:r>
          </a:p>
          <a:p>
            <a:pPr marL="171450" indent="-171450">
              <a:buFont typeface="Arial" panose="020B0604020202020204" pitchFamily="34" charset="0"/>
              <a:buChar char="•"/>
            </a:pPr>
            <a:r>
              <a:rPr lang="en-US" dirty="0"/>
              <a:t>AIDS: 43%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3472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2022, the number of foreign-born people living with HIV/AIDS in Minnesota increased substantially, especially among the African-born population.  In 1990, 50 foreign-born people were reported to be living with HIV/AIDS in Minnesota, and by 2007 this number had increased to 1,126 people.  In 2022, the total number of foreign-born people living with HIV/AIDS in Minnesota was 2655, a 4% increase from 2021.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Non-U.S. born persons make up 37% of all people living with HIV in Minnesota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5955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characteristics of foreign-born persons living with HIV/AIDS in Minnesota differ from U.S.-born, especially in sex</a:t>
            </a:r>
            <a:r>
              <a:rPr lang="en-US" baseline="0" dirty="0">
                <a:latin typeface="Times New Roman" pitchFamily="18" charset="0"/>
              </a:rPr>
              <a:t> assigned at birth</a:t>
            </a:r>
            <a:r>
              <a:rPr lang="en-US" dirty="0">
                <a:latin typeface="Times New Roman" pitchFamily="18" charset="0"/>
              </a:rPr>
              <a:t>. While females account for 18% of cases among U.S.-born persons, they account for 46% of foreign-born cases. This is especially noticeable among African-born cases, where women account for 59% of those living with HIV/AIDS in Minnesota.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African-born Cases (n=1718)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Male at Birth: 41%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Female at Birth: 59%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Times New Roman" pitchFamily="18" charset="0"/>
              </a:rPr>
              <a:t>US-born Cases (n=7158)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Male at Birth: 82%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Female at Birth: 18%</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6559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sex</a:t>
            </a:r>
            <a:r>
              <a:rPr lang="en-US" baseline="0" dirty="0">
                <a:latin typeface="Times New Roman" pitchFamily="18" charset="0"/>
              </a:rPr>
              <a:t> assigned at birth</a:t>
            </a:r>
            <a:r>
              <a:rPr lang="en-US" dirty="0">
                <a:latin typeface="Times New Roman" pitchFamily="18" charset="0"/>
              </a:rPr>
              <a:t> distribution among cases born in Latin America/the Caribbean is similar to that of U.S.-born cases, where 18% of prevalent cases are among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Latin American/Caribbean Cases (n=649)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Male at Birth: 85%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Female at Birth: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US-born Cases (n=7158)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Male at Birth: 82%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Female at Birth: 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0822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t>
            </a:r>
          </a:p>
          <a:p>
            <a:endParaRPr lang="en-US" dirty="0"/>
          </a:p>
          <a:p>
            <a:r>
              <a:rPr lang="en-US" b="1" dirty="0"/>
              <a:t>Country of Birth: Number of Prevalent Cases (Percent of Total)</a:t>
            </a:r>
          </a:p>
          <a:p>
            <a:pPr marL="171450" indent="-171450">
              <a:buFont typeface="Arial" panose="020B0604020202020204" pitchFamily="34" charset="0"/>
              <a:buChar char="•"/>
            </a:pPr>
            <a:r>
              <a:rPr lang="en-US" dirty="0"/>
              <a:t>Ethiopia: 364 cases (14%)</a:t>
            </a:r>
          </a:p>
          <a:p>
            <a:pPr marL="171450" indent="-171450">
              <a:buFont typeface="Arial" panose="020B0604020202020204" pitchFamily="34" charset="0"/>
              <a:buChar char="•"/>
            </a:pPr>
            <a:r>
              <a:rPr lang="en-US" dirty="0"/>
              <a:t>Mexico: 334 cases (12%)</a:t>
            </a:r>
          </a:p>
          <a:p>
            <a:pPr marL="171450" indent="-171450">
              <a:buFont typeface="Arial" panose="020B0604020202020204" pitchFamily="34" charset="0"/>
              <a:buChar char="•"/>
            </a:pPr>
            <a:r>
              <a:rPr lang="en-US" dirty="0"/>
              <a:t>Liberia: 312 cases (12%)</a:t>
            </a:r>
          </a:p>
          <a:p>
            <a:pPr marL="171450" indent="-171450">
              <a:buFont typeface="Arial" panose="020B0604020202020204" pitchFamily="34" charset="0"/>
              <a:buChar char="•"/>
            </a:pPr>
            <a:r>
              <a:rPr lang="en-US" dirty="0"/>
              <a:t>Kenya: 214 cases (8%)</a:t>
            </a:r>
          </a:p>
          <a:p>
            <a:pPr marL="171450" indent="-171450">
              <a:buFont typeface="Arial" panose="020B0604020202020204" pitchFamily="34" charset="0"/>
              <a:buChar char="•"/>
            </a:pPr>
            <a:r>
              <a:rPr lang="en-US" dirty="0"/>
              <a:t>Somalia: 171 cases (6%)</a:t>
            </a:r>
          </a:p>
          <a:p>
            <a:pPr marL="171450" indent="-171450">
              <a:buFont typeface="Arial" panose="020B0604020202020204" pitchFamily="34" charset="0"/>
              <a:buChar char="•"/>
            </a:pPr>
            <a:r>
              <a:rPr lang="en-US" dirty="0"/>
              <a:t>Cameroon: 149 cases (6%)</a:t>
            </a:r>
          </a:p>
          <a:p>
            <a:pPr marL="171450" indent="-171450">
              <a:buFont typeface="Arial" panose="020B0604020202020204" pitchFamily="34" charset="0"/>
              <a:buChar char="•"/>
            </a:pPr>
            <a:r>
              <a:rPr lang="en-US" dirty="0"/>
              <a:t>Nigeria: 73 cases (3%)</a:t>
            </a:r>
          </a:p>
          <a:p>
            <a:pPr marL="171450" indent="-171450">
              <a:buFont typeface="Arial" panose="020B0604020202020204" pitchFamily="34" charset="0"/>
              <a:buChar char="•"/>
            </a:pPr>
            <a:r>
              <a:rPr lang="en-US" dirty="0"/>
              <a:t>Sudan: 71 cases (3%)</a:t>
            </a:r>
          </a:p>
          <a:p>
            <a:pPr marL="171450" indent="-171450">
              <a:buFont typeface="Arial" panose="020B0604020202020204" pitchFamily="34" charset="0"/>
              <a:buChar char="•"/>
            </a:pPr>
            <a:r>
              <a:rPr lang="en-US" dirty="0"/>
              <a:t>Guatemala: 46 cases (2%)</a:t>
            </a:r>
          </a:p>
          <a:p>
            <a:pPr marL="171450" indent="-171450">
              <a:buFont typeface="Arial" panose="020B0604020202020204" pitchFamily="34" charset="0"/>
              <a:buChar char="•"/>
            </a:pPr>
            <a:r>
              <a:rPr lang="en-US" dirty="0"/>
              <a:t>Uganda: 40 cases (1%)</a:t>
            </a:r>
          </a:p>
          <a:p>
            <a:pPr marL="171450" indent="-171450">
              <a:buFont typeface="Arial" panose="020B0604020202020204" pitchFamily="34" charset="0"/>
              <a:buChar char="•"/>
            </a:pPr>
            <a:r>
              <a:rPr lang="en-US" dirty="0"/>
              <a:t>Other* Countries: 923 cases (34%)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031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number of deaths among all people living with HIV infection in Minnesota decreased dramatically between 1995 and 1997 and has remained relatively constant over the past decade. In 2022, a total of 122 deaths were reported among people living with HIV infection in Minnesota.  The total number of deaths reported in Minnesota for those living with AIDS was 85</a:t>
            </a:r>
            <a:r>
              <a:rPr lang="en-US" baseline="0" dirty="0">
                <a:latin typeface="Times New Roman" pitchFamily="18" charset="0"/>
              </a:rPr>
              <a:t> </a:t>
            </a:r>
            <a:r>
              <a:rPr lang="en-US" dirty="0">
                <a:latin typeface="Times New Roman" pitchFamily="18" charset="0"/>
              </a:rPr>
              <a:t>(70% of all deaths) in 2022.  Overall deaths among people living with HIV/AIDS in Minnesota increased almost 13% from 2020 to 2021 and more than 17% from 2021 to 2022.  24% of all deaths were from underlying HIV disease (29 out of 122 deaths).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603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491">
              <a:defRPr/>
            </a:pPr>
            <a:r>
              <a:rPr lang="en-US" b="0" dirty="0"/>
              <a:t>This is the most recent data available from the CDC, but we thought it still important to show. </a:t>
            </a:r>
          </a:p>
          <a:p>
            <a:pPr defTabSz="891491">
              <a:defRPr/>
            </a:pPr>
            <a:endParaRPr lang="en-US" b="0" dirty="0"/>
          </a:p>
          <a:p>
            <a:pPr defTabSz="891491">
              <a:defRPr/>
            </a:pPr>
            <a:r>
              <a:rPr lang="en-US" b="0" dirty="0"/>
              <a:t>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a:t>
            </a:r>
            <a:r>
              <a:rPr lang="en-US" b="0" baseline="0" dirty="0"/>
              <a:t> </a:t>
            </a:r>
            <a:r>
              <a:rPr lang="en-US" b="0" dirty="0"/>
              <a:t>to 1,267.6 per 100,000 in the District of Columbia. </a:t>
            </a:r>
          </a:p>
          <a:p>
            <a:pPr defTabSz="891491">
              <a:defRPr/>
            </a:pPr>
            <a:endParaRPr lang="en-US" b="0" dirty="0"/>
          </a:p>
          <a:p>
            <a:pPr defTabSz="891491">
              <a:defRPr/>
            </a:pPr>
            <a:r>
              <a:rPr lang="en-US" b="0" dirty="0"/>
              <a:t>The District of Columbia (i.e., Washington, DC) is a city; use caution when comparing the rate of persons living with diagnosed HIV infection in DC with the rates in states.</a:t>
            </a:r>
          </a:p>
          <a:p>
            <a:pPr defTabSz="891491">
              <a:defRPr/>
            </a:pPr>
            <a:endParaRPr lang="en-US" b="0" dirty="0"/>
          </a:p>
          <a:p>
            <a:pPr defTabSz="891491">
              <a:defRPr/>
            </a:pPr>
            <a:r>
              <a:rPr lang="en-US" dirty="0"/>
              <a:t>Data are based on address of residence as of December 31, 2017 (i.e., most recent known address).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417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annual number of deaths of persons </a:t>
            </a:r>
            <a:r>
              <a:rPr lang="en-US" u="sng" dirty="0">
                <a:latin typeface="+mn-lt"/>
              </a:rPr>
              <a:t>with</a:t>
            </a:r>
            <a:r>
              <a:rPr lang="en-US" dirty="0">
                <a:latin typeface="+mn-lt"/>
              </a:rPr>
              <a:t> HIV Infection ever classified as stage 3 (AIDS) (some of which were not </a:t>
            </a:r>
            <a:r>
              <a:rPr lang="en-US" u="none" dirty="0">
                <a:latin typeface="+mn-lt"/>
              </a:rPr>
              <a:t>caused by </a:t>
            </a:r>
            <a:r>
              <a:rPr lang="en-US" dirty="0">
                <a:latin typeface="+mn-lt"/>
              </a:rPr>
              <a:t>HIV stage 3), as reported to the National HIV Surveillance System through December 31, 2019, was 10% to 46% (depending on the year) greater than the number of deaths attributed to HIV infection in death certificate data (by </a:t>
            </a:r>
            <a:r>
              <a:rPr lang="en-US" i="1" dirty="0">
                <a:latin typeface="+mn-lt"/>
              </a:rPr>
              <a:t>ICD-10</a:t>
            </a:r>
            <a:r>
              <a:rPr lang="en-US" dirty="0">
                <a:latin typeface="+mn-lt"/>
              </a:rPr>
              <a:t>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a:t>
            </a:r>
          </a:p>
          <a:p>
            <a:endParaRPr lang="en-US" dirty="0">
              <a:latin typeface="+mn-lt"/>
            </a:endParaRPr>
          </a:p>
          <a:p>
            <a:r>
              <a:rPr lang="en-US" dirty="0">
                <a:latin typeface="+mn-lt"/>
              </a:rPr>
              <a:t>The blue line represents data from the National HIV Surveillance System.</a:t>
            </a:r>
          </a:p>
          <a:p>
            <a:r>
              <a:rPr lang="en-US" dirty="0">
                <a:latin typeface="+mn-lt"/>
              </a:rPr>
              <a:t>The green line represents death certificate data compiled by the National Center for Health Statistics.</a:t>
            </a:r>
          </a:p>
          <a:p>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252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Of the 262 diagnoses in 2022, 223 were new HIV diagnoses, while 39 were simultaneous HIV and AIDS diagnoses.</a:t>
            </a:r>
          </a:p>
          <a:p>
            <a:endParaRPr lang="en-US" sz="12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42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2022, there were estimated to be 9,805 persons alive and living with HIV/AIDS in Minnesota. This number included 5,615 (57%) living with an HIV infection that had not progressed to an AIDS diagnosis and 4,190 (43%) living with AIDS. This number also included 2,702 persons who were first reported with HIV or AIDS elsewhere and now live in Minnesota and excluded 1,734 persons first reported with HIV or AIDS in Minnesota who now live out of state.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552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2022, among prevalent HIV cases in Minnesota, the majority clustered in the twin cities metro area with the highest rates of infection in the cities of Minneapolis and</a:t>
            </a:r>
            <a:r>
              <a:rPr lang="en-US" baseline="0" dirty="0"/>
              <a:t> Saint Paul, followed by the suburban areas and then Greater Minnesota.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855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2022,</a:t>
            </a:r>
            <a:r>
              <a:rPr lang="en-US" baseline="0" dirty="0"/>
              <a:t> within the </a:t>
            </a:r>
            <a:r>
              <a:rPr lang="en-US" dirty="0"/>
              <a:t>twin cities metro area, the highest rates of prevalent HIV infection were in the cities of Minneapolis and</a:t>
            </a:r>
            <a:r>
              <a:rPr lang="en-US" baseline="0" dirty="0"/>
              <a:t> Saint Paul.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392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9,805 people living with HIV/AIDS for whom complete residence information is available, 33% of all people living with HIV/AIDS in Minnesota live in the city of Minneapolis, along</a:t>
            </a:r>
            <a:r>
              <a:rPr lang="en-US" baseline="0" dirty="0"/>
              <a:t> with</a:t>
            </a:r>
            <a:r>
              <a:rPr lang="en-US" dirty="0"/>
              <a:t> 36% living in the surrounding suburban area. People living with HIV/AIDS in Greater Minnesota account for 19% of all people living with HIV/AIDS. Finally, people living with HIV/AIDS in Saint Paul account for 12% of all people living with HIV/AIDS.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6685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9261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172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765235852"/>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20017582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4/25/2023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8477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2727426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7466938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390293885"/>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54197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959599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05537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291407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410805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0346600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57874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75932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579871366"/>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2414996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938869462"/>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6136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48211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97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04913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981721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3839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10796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3374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state.mn.us/diseases/hiv/stats/2022/prevtable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www.health.state.mn.us/diseases/hiv/stats/2022/prevtable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738191"/>
            <a:ext cx="11582400" cy="771939"/>
          </a:xfrm>
        </p:spPr>
        <p:txBody>
          <a:bodyPr>
            <a:normAutofit fontScale="32500" lnSpcReduction="20000"/>
          </a:bodyPr>
          <a:lstStyle/>
          <a:p>
            <a:r>
              <a:rPr lang="en-US" sz="5600" dirty="0"/>
              <a:t>HIV/AIDS Surveillance System</a:t>
            </a:r>
          </a:p>
          <a:p>
            <a:pPr>
              <a:lnSpc>
                <a:spcPct val="120000"/>
              </a:lnSpc>
              <a:spcBef>
                <a:spcPts val="0"/>
              </a:spcBef>
              <a:spcAft>
                <a:spcPts val="0"/>
              </a:spcAft>
            </a:pPr>
            <a:r>
              <a:rPr lang="en-US" sz="5600" dirty="0"/>
              <a:t>http://www.health.state.mn.us/diseases/hiv/stats/index.html</a:t>
            </a:r>
          </a:p>
          <a:p>
            <a:endParaRPr lang="en-US" dirty="0"/>
          </a:p>
        </p:txBody>
      </p:sp>
      <p:sp>
        <p:nvSpPr>
          <p:cNvPr id="2" name="Title 1" descr="&quot;&quot;"/>
          <p:cNvSpPr>
            <a:spLocks noGrp="1"/>
          </p:cNvSpPr>
          <p:nvPr>
            <p:ph type="ctrTitle"/>
          </p:nvPr>
        </p:nvSpPr>
        <p:spPr/>
        <p:txBody>
          <a:bodyPr/>
          <a:lstStyle/>
          <a:p>
            <a:r>
              <a:rPr lang="en-US" dirty="0"/>
              <a:t>HIV/AIDS Prevalence and Mortality Report, 2022</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F78618F-00FC-AAE6-DCF7-A777D3D2D30A}"/>
              </a:ext>
            </a:extLst>
          </p:cNvPr>
          <p:cNvGraphicFramePr>
            <a:graphicFrameLocks noGrp="1"/>
          </p:cNvGraphicFramePr>
          <p:nvPr/>
        </p:nvGraphicFramePr>
        <p:xfrm>
          <a:off x="1987550" y="2840038"/>
          <a:ext cx="8216900" cy="1177290"/>
        </p:xfrm>
        <a:graphic>
          <a:graphicData uri="http://schemas.openxmlformats.org/drawingml/2006/table">
            <a:tbl>
              <a:tblPr>
                <a:tableStyleId>{5C22544A-7EE6-4342-B048-85BDC9FD1C3A}</a:tableStyleId>
              </a:tblPr>
              <a:tblGrid>
                <a:gridCol w="1511300">
                  <a:extLst>
                    <a:ext uri="{9D8B030D-6E8A-4147-A177-3AD203B41FA5}">
                      <a16:colId xmlns:a16="http://schemas.microsoft.com/office/drawing/2014/main" val="1285583635"/>
                    </a:ext>
                  </a:extLst>
                </a:gridCol>
                <a:gridCol w="609600">
                  <a:extLst>
                    <a:ext uri="{9D8B030D-6E8A-4147-A177-3AD203B41FA5}">
                      <a16:colId xmlns:a16="http://schemas.microsoft.com/office/drawing/2014/main" val="1460441395"/>
                    </a:ext>
                  </a:extLst>
                </a:gridCol>
                <a:gridCol w="609600">
                  <a:extLst>
                    <a:ext uri="{9D8B030D-6E8A-4147-A177-3AD203B41FA5}">
                      <a16:colId xmlns:a16="http://schemas.microsoft.com/office/drawing/2014/main" val="4047101747"/>
                    </a:ext>
                  </a:extLst>
                </a:gridCol>
                <a:gridCol w="609600">
                  <a:extLst>
                    <a:ext uri="{9D8B030D-6E8A-4147-A177-3AD203B41FA5}">
                      <a16:colId xmlns:a16="http://schemas.microsoft.com/office/drawing/2014/main" val="3990763518"/>
                    </a:ext>
                  </a:extLst>
                </a:gridCol>
                <a:gridCol w="609600">
                  <a:extLst>
                    <a:ext uri="{9D8B030D-6E8A-4147-A177-3AD203B41FA5}">
                      <a16:colId xmlns:a16="http://schemas.microsoft.com/office/drawing/2014/main" val="930065183"/>
                    </a:ext>
                  </a:extLst>
                </a:gridCol>
                <a:gridCol w="609600">
                  <a:extLst>
                    <a:ext uri="{9D8B030D-6E8A-4147-A177-3AD203B41FA5}">
                      <a16:colId xmlns:a16="http://schemas.microsoft.com/office/drawing/2014/main" val="396987278"/>
                    </a:ext>
                  </a:extLst>
                </a:gridCol>
                <a:gridCol w="609600">
                  <a:extLst>
                    <a:ext uri="{9D8B030D-6E8A-4147-A177-3AD203B41FA5}">
                      <a16:colId xmlns:a16="http://schemas.microsoft.com/office/drawing/2014/main" val="2800625631"/>
                    </a:ext>
                  </a:extLst>
                </a:gridCol>
                <a:gridCol w="609600">
                  <a:extLst>
                    <a:ext uri="{9D8B030D-6E8A-4147-A177-3AD203B41FA5}">
                      <a16:colId xmlns:a16="http://schemas.microsoft.com/office/drawing/2014/main" val="3190850897"/>
                    </a:ext>
                  </a:extLst>
                </a:gridCol>
                <a:gridCol w="609600">
                  <a:extLst>
                    <a:ext uri="{9D8B030D-6E8A-4147-A177-3AD203B41FA5}">
                      <a16:colId xmlns:a16="http://schemas.microsoft.com/office/drawing/2014/main" val="1155932376"/>
                    </a:ext>
                  </a:extLst>
                </a:gridCol>
                <a:gridCol w="609600">
                  <a:extLst>
                    <a:ext uri="{9D8B030D-6E8A-4147-A177-3AD203B41FA5}">
                      <a16:colId xmlns:a16="http://schemas.microsoft.com/office/drawing/2014/main" val="2901375423"/>
                    </a:ext>
                  </a:extLst>
                </a:gridCol>
                <a:gridCol w="609600">
                  <a:extLst>
                    <a:ext uri="{9D8B030D-6E8A-4147-A177-3AD203B41FA5}">
                      <a16:colId xmlns:a16="http://schemas.microsoft.com/office/drawing/2014/main" val="1636484677"/>
                    </a:ext>
                  </a:extLst>
                </a:gridCol>
                <a:gridCol w="609600">
                  <a:extLst>
                    <a:ext uri="{9D8B030D-6E8A-4147-A177-3AD203B41FA5}">
                      <a16:colId xmlns:a16="http://schemas.microsoft.com/office/drawing/2014/main" val="3462246175"/>
                    </a:ext>
                  </a:extLst>
                </a:gridCol>
              </a:tblGrid>
              <a:tr h="167640">
                <a:tc>
                  <a:txBody>
                    <a:bodyPr/>
                    <a:lstStyle/>
                    <a:p>
                      <a:pPr algn="l" fontAlgn="b"/>
                      <a:r>
                        <a:rPr lang="en-US" sz="1000" b="1" i="0" u="none" strike="noStrike" dirty="0">
                          <a:solidFill>
                            <a:schemeClr val="bg1"/>
                          </a:solidFill>
                          <a:effectLst/>
                          <a:latin typeface="Geneva"/>
                        </a:rPr>
                        <a:t>Category</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5457059"/>
                  </a:ext>
                </a:extLst>
              </a:tr>
              <a:tr h="167640">
                <a:tc>
                  <a:txBody>
                    <a:bodyPr/>
                    <a:lstStyle/>
                    <a:p>
                      <a:pPr algn="l" fontAlgn="b"/>
                      <a:r>
                        <a:rPr lang="en-US" sz="1000" u="none" strike="noStrike">
                          <a:solidFill>
                            <a:schemeClr val="bg1"/>
                          </a:solidFill>
                          <a:effectLst/>
                        </a:rPr>
                        <a:t>HIV Disease Diagnoses*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9303583"/>
                  </a:ext>
                </a:extLst>
              </a:tr>
              <a:tr h="171450">
                <a:tc>
                  <a:txBody>
                    <a:bodyPr/>
                    <a:lstStyle/>
                    <a:p>
                      <a:pPr algn="l" fontAlgn="b"/>
                      <a:r>
                        <a:rPr lang="en-US" sz="1000" u="none" strike="noStrike">
                          <a:solidFill>
                            <a:schemeClr val="bg1"/>
                          </a:solidFill>
                          <a:effectLst/>
                        </a:rPr>
                        <a:t>HIV (non-AIDS)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3475406"/>
                  </a:ext>
                </a:extLst>
              </a:tr>
              <a:tr h="167640">
                <a:tc>
                  <a:txBody>
                    <a:bodyPr/>
                    <a:lstStyle/>
                    <a:p>
                      <a:pPr algn="l" fontAlgn="b"/>
                      <a:r>
                        <a:rPr lang="en-US" sz="1000" u="none" strike="noStrike">
                          <a:solidFill>
                            <a:schemeClr val="bg1"/>
                          </a:solidFill>
                          <a:effectLst/>
                        </a:rPr>
                        <a:t>AIDS Total^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2257507"/>
                  </a:ext>
                </a:extLst>
              </a:tr>
              <a:tr h="167640">
                <a:tc>
                  <a:txBody>
                    <a:bodyPr/>
                    <a:lstStyle/>
                    <a:p>
                      <a:pPr algn="l" fontAlgn="b"/>
                      <a:r>
                        <a:rPr lang="en-US" sz="1000" u="none" strike="noStrike">
                          <a:solidFill>
                            <a:schemeClr val="bg1"/>
                          </a:solidFill>
                          <a:effectLst/>
                        </a:rPr>
                        <a:t>AIDS at first diagnosis^^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7223632"/>
                  </a:ext>
                </a:extLst>
              </a:tr>
              <a:tr h="335280">
                <a:tc>
                  <a:txBody>
                    <a:bodyPr/>
                    <a:lstStyle/>
                    <a:p>
                      <a:pPr algn="l" fontAlgn="b"/>
                      <a:r>
                        <a:rPr lang="en-US" sz="1000" u="none" strike="noStrike">
                          <a:solidFill>
                            <a:schemeClr val="bg1"/>
                          </a:solidFill>
                          <a:effectLst/>
                        </a:rPr>
                        <a:t>AIDS (progressed)^^^</a:t>
                      </a:r>
                      <a:br>
                        <a:rPr lang="en-US" sz="1000" u="none" strike="noStrike">
                          <a:solidFill>
                            <a:schemeClr val="bg1"/>
                          </a:solidFill>
                          <a:effectLst/>
                        </a:rPr>
                      </a:b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168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102</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5579371"/>
                  </a:ext>
                </a:extLst>
              </a:tr>
            </a:tbl>
          </a:graphicData>
        </a:graphic>
      </p:graphicFrame>
      <p:sp>
        <p:nvSpPr>
          <p:cNvPr id="4" name="Title 3"/>
          <p:cNvSpPr>
            <a:spLocks noGrp="1"/>
          </p:cNvSpPr>
          <p:nvPr>
            <p:ph type="title"/>
          </p:nvPr>
        </p:nvSpPr>
        <p:spPr/>
        <p:txBody>
          <a:bodyPr>
            <a:normAutofit/>
          </a:bodyPr>
          <a:lstStyle/>
          <a:p>
            <a:r>
              <a:rPr lang="en-US" altLang="en-US" sz="3600" dirty="0"/>
              <a:t>New HIV Diagnoses, HIV (non-AIDS) and AIDS Cases by Year of HIV Diagnosis, 2012–2022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idx="13"/>
          </p:nvPr>
        </p:nvSpPr>
        <p:spPr>
          <a:xfrm>
            <a:off x="1858297" y="5544625"/>
            <a:ext cx="9724103" cy="994287"/>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440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endParaRPr kumimoji="0" 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pic>
        <p:nvPicPr>
          <p:cNvPr id="9" name="Content Placeholder 8" descr="New HIV Diagnoses, HIV (non-AIDS) and AIDS Cases by Year of HIV Diagnosis, 2012–2022. Refer to slide on table for full data. ">
            <a:extLst>
              <a:ext uri="{FF2B5EF4-FFF2-40B4-BE49-F238E27FC236}">
                <a16:creationId xmlns:a16="http://schemas.microsoft.com/office/drawing/2014/main" id="{72DDA215-061A-ABC3-D884-F2DB3E9FE2A2}"/>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529367" y="1961001"/>
            <a:ext cx="8809415" cy="3476626"/>
          </a:xfrm>
        </p:spPr>
      </p:pic>
    </p:spTree>
    <p:extLst>
      <p:ext uri="{BB962C8B-B14F-4D97-AF65-F5344CB8AC3E}">
        <p14:creationId xmlns:p14="http://schemas.microsoft.com/office/powerpoint/2010/main" val="127402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Persons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1916724" y="5741679"/>
            <a:ext cx="9583615" cy="861042"/>
          </a:xfrm>
          <a:solidFill>
            <a:schemeClr val="bg1"/>
          </a:solidFill>
        </p:spPr>
        <p:txBody>
          <a:bodyPr>
            <a:noAutofit/>
          </a:bodyPr>
          <a:lstStyle/>
          <a:p>
            <a:pPr algn="l"/>
            <a:r>
              <a:rPr lang="en-US" sz="1400"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Persons Living with HIV/AIDS in Minnesota</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304800" y="1327355"/>
            <a:ext cx="11582400" cy="4844845"/>
          </a:xfrm>
        </p:spPr>
        <p:txBody>
          <a:bodyPr>
            <a:normAutofit fontScale="85000" lnSpcReduction="10000"/>
          </a:bodyPr>
          <a:lstStyle/>
          <a:p>
            <a:r>
              <a:rPr lang="en-US" dirty="0"/>
              <a:t>As of December 31, 2022 </a:t>
            </a:r>
            <a:r>
              <a:rPr lang="en-US" b="1" dirty="0"/>
              <a:t>9,805*</a:t>
            </a:r>
            <a:r>
              <a:rPr lang="en-US" dirty="0"/>
              <a:t> persons are assumed alive and living in Minnesota with HIV/AIDS. This includes:</a:t>
            </a:r>
          </a:p>
          <a:p>
            <a:pPr marL="1028700" lvl="1" indent="-571500">
              <a:buFont typeface="Arial" panose="020B0604020202020204" pitchFamily="34" charset="0"/>
              <a:buChar char="•"/>
            </a:pPr>
            <a:r>
              <a:rPr lang="en-US" dirty="0"/>
              <a:t>5,615 (57%) living with HIV infection (non-AIDS)</a:t>
            </a:r>
          </a:p>
          <a:p>
            <a:pPr marL="1028700" lvl="1" indent="-571500">
              <a:buFont typeface="Arial" panose="020B0604020202020204" pitchFamily="34" charset="0"/>
              <a:buChar char="•"/>
            </a:pPr>
            <a:r>
              <a:rPr lang="en-US" dirty="0"/>
              <a:t>4,190 (43%) living with AIDS</a:t>
            </a:r>
          </a:p>
          <a:p>
            <a:r>
              <a:rPr lang="en-US" dirty="0"/>
              <a:t>This number includes </a:t>
            </a:r>
            <a:r>
              <a:rPr lang="en-US" b="1" dirty="0"/>
              <a:t>2,702</a:t>
            </a:r>
            <a:r>
              <a:rPr lang="en-US" dirty="0"/>
              <a:t> persons who were first reported with HIV or AIDS elsewhere and subsequently moved to Minnesota</a:t>
            </a:r>
          </a:p>
          <a:p>
            <a:r>
              <a:rPr lang="en-US" dirty="0"/>
              <a:t>This number excludes </a:t>
            </a:r>
            <a:r>
              <a:rPr lang="en-US" b="1" dirty="0"/>
              <a:t>1,734</a:t>
            </a:r>
            <a:r>
              <a:rPr lang="en-US" dirty="0"/>
              <a:t> persons who were first reported with HIV or AIDS in Minnesota and subsequently moved out of state</a:t>
            </a:r>
          </a:p>
          <a:p>
            <a:pPr indent="0">
              <a:buNone/>
            </a:pPr>
            <a:endParaRPr lang="en-US" dirty="0"/>
          </a:p>
          <a:p>
            <a:pPr lvl="1"/>
            <a:endParaRPr lang="en-US" dirty="0"/>
          </a:p>
        </p:txBody>
      </p:sp>
    </p:spTree>
    <p:extLst>
      <p:ext uri="{BB962C8B-B14F-4D97-AF65-F5344CB8AC3E}">
        <p14:creationId xmlns:p14="http://schemas.microsoft.com/office/powerpoint/2010/main" val="90930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1E18A-2EC3-4160-8B24-AC4889400CA5}"/>
              </a:ext>
            </a:extLst>
          </p:cNvPr>
          <p:cNvSpPr>
            <a:spLocks noGrp="1"/>
          </p:cNvSpPr>
          <p:nvPr>
            <p:ph type="ctrTitle"/>
          </p:nvPr>
        </p:nvSpPr>
        <p:spPr/>
        <p:txBody>
          <a:bodyPr/>
          <a:lstStyle/>
          <a:p>
            <a:r>
              <a:rPr lang="en-US" dirty="0"/>
              <a:t>Place</a:t>
            </a:r>
          </a:p>
        </p:txBody>
      </p:sp>
    </p:spTree>
    <p:extLst>
      <p:ext uri="{BB962C8B-B14F-4D97-AF65-F5344CB8AC3E}">
        <p14:creationId xmlns:p14="http://schemas.microsoft.com/office/powerpoint/2010/main" val="331381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EB2E-7A02-4F87-B034-186415213438}"/>
              </a:ext>
            </a:extLst>
          </p:cNvPr>
          <p:cNvSpPr>
            <a:spLocks noGrp="1"/>
          </p:cNvSpPr>
          <p:nvPr>
            <p:ph type="title"/>
          </p:nvPr>
        </p:nvSpPr>
        <p:spPr/>
        <p:txBody>
          <a:bodyPr>
            <a:normAutofit/>
          </a:bodyPr>
          <a:lstStyle/>
          <a:p>
            <a:r>
              <a:rPr lang="en-US" sz="3200" b="0" dirty="0"/>
              <a:t>Minnesotans Living with HIV</a:t>
            </a:r>
            <a:r>
              <a:rPr lang="en-US" sz="3200" b="0" baseline="30000" dirty="0"/>
              <a:t>#</a:t>
            </a:r>
            <a:r>
              <a:rPr lang="en-US" sz="3200" b="0" dirty="0"/>
              <a:t> by County of Current Residence, 2022</a:t>
            </a:r>
          </a:p>
        </p:txBody>
      </p:sp>
      <p:sp>
        <p:nvSpPr>
          <p:cNvPr id="3" name="Content Placeholder 2">
            <a:extLst>
              <a:ext uri="{FF2B5EF4-FFF2-40B4-BE49-F238E27FC236}">
                <a16:creationId xmlns:a16="http://schemas.microsoft.com/office/drawing/2014/main" id="{7AD0C2BD-51BD-45AA-BEEE-509AD111E7B9}"/>
              </a:ext>
            </a:extLst>
          </p:cNvPr>
          <p:cNvSpPr>
            <a:spLocks noGrp="1"/>
          </p:cNvSpPr>
          <p:nvPr>
            <p:ph sz="half" idx="2"/>
          </p:nvPr>
        </p:nvSpPr>
        <p:spPr>
          <a:xfrm>
            <a:off x="6091084" y="3036886"/>
            <a:ext cx="5796116" cy="2176464"/>
          </a:xfrm>
        </p:spPr>
        <p:txBody>
          <a:bodyPr>
            <a:normAutofit/>
          </a:bodyPr>
          <a:lstStyle/>
          <a:p>
            <a:pPr marL="0" indent="0">
              <a:spcBef>
                <a:spcPts val="0"/>
              </a:spcBef>
              <a:spcAft>
                <a:spcPts val="0"/>
              </a:spcAft>
              <a:buNone/>
            </a:pPr>
            <a:r>
              <a:rPr lang="en-US" sz="1800" dirty="0"/>
              <a:t>City of Minneapolis		3,199 (836.2 per 100,000)</a:t>
            </a:r>
          </a:p>
          <a:p>
            <a:pPr marL="0" indent="0">
              <a:spcBef>
                <a:spcPts val="0"/>
              </a:spcBef>
              <a:spcAft>
                <a:spcPts val="0"/>
              </a:spcAft>
              <a:buNone/>
            </a:pPr>
            <a:r>
              <a:rPr lang="en-US" sz="1800" dirty="0"/>
              <a:t>City of St. Paul		1,195 (419.2 per 100,000)</a:t>
            </a:r>
          </a:p>
          <a:p>
            <a:pPr marL="0" indent="0">
              <a:spcBef>
                <a:spcPts val="0"/>
              </a:spcBef>
              <a:spcAft>
                <a:spcPts val="0"/>
              </a:spcAft>
              <a:buNone/>
            </a:pPr>
            <a:r>
              <a:rPr lang="en-US" sz="1800" dirty="0"/>
              <a:t>Suburban*		3,557 (163.0 per 100,000)</a:t>
            </a:r>
          </a:p>
          <a:p>
            <a:pPr marL="0" indent="0">
              <a:spcBef>
                <a:spcPts val="0"/>
              </a:spcBef>
              <a:spcAft>
                <a:spcPts val="0"/>
              </a:spcAft>
              <a:buNone/>
            </a:pPr>
            <a:r>
              <a:rPr lang="en-US" sz="1800" dirty="0"/>
              <a:t>Greater Minnesota		1,839 (74.9 per 100,000)</a:t>
            </a:r>
          </a:p>
          <a:p>
            <a:pPr marL="0" indent="0">
              <a:spcBef>
                <a:spcPts val="0"/>
              </a:spcBef>
              <a:spcAft>
                <a:spcPts val="0"/>
              </a:spcAft>
              <a:buNone/>
            </a:pPr>
            <a:r>
              <a:rPr lang="en-US" sz="1800" dirty="0"/>
              <a:t>Total			9,790 (184.6 per 100,000)</a:t>
            </a:r>
          </a:p>
        </p:txBody>
      </p:sp>
      <p:sp>
        <p:nvSpPr>
          <p:cNvPr id="4" name="Slide Number Placeholder 3">
            <a:extLst>
              <a:ext uri="{FF2B5EF4-FFF2-40B4-BE49-F238E27FC236}">
                <a16:creationId xmlns:a16="http://schemas.microsoft.com/office/drawing/2014/main" id="{2559DDDA-7153-4B7A-9976-5AF06F77E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EAB85C51-236A-490E-9DA2-63EA061E5268}"/>
              </a:ext>
            </a:extLst>
          </p:cNvPr>
          <p:cNvSpPr>
            <a:spLocks noGrp="1"/>
          </p:cNvSpPr>
          <p:nvPr>
            <p:ph sz="half" idx="14"/>
          </p:nvPr>
        </p:nvSpPr>
        <p:spPr>
          <a:xfrm>
            <a:off x="6096000" y="5213350"/>
            <a:ext cx="5791200" cy="963614"/>
          </a:xfrm>
        </p:spPr>
        <p:txBody>
          <a:bodyPr>
            <a:normAutofit fontScale="92500"/>
          </a:bodyPr>
          <a:lstStyle/>
          <a:p>
            <a:pPr marL="0" indent="0">
              <a:spcBef>
                <a:spcPts val="0"/>
              </a:spcBef>
              <a:spcAft>
                <a:spcPts val="0"/>
              </a:spcAft>
              <a:buNone/>
            </a:pPr>
            <a:r>
              <a:rPr lang="en-US" sz="1600" dirty="0"/>
              <a:t>#HIV or AIDS at last medical appointment</a:t>
            </a:r>
          </a:p>
          <a:p>
            <a:pPr marL="0" indent="0">
              <a:spcBef>
                <a:spcPts val="0"/>
              </a:spcBef>
              <a:spcAft>
                <a:spcPts val="0"/>
              </a:spcAft>
              <a:buNone/>
            </a:pPr>
            <a:r>
              <a:rPr lang="en-US" sz="1600" dirty="0"/>
              <a:t>*7-county metro area, excluding the cities of Minneapolis and St. Paul</a:t>
            </a:r>
            <a:br>
              <a:rPr lang="en-US" sz="1600" dirty="0"/>
            </a:br>
            <a:r>
              <a:rPr lang="en-US" altLang="en-US" sz="1600" dirty="0">
                <a:latin typeface="Calibri"/>
              </a:rPr>
              <a:t>Data: </a:t>
            </a:r>
            <a:r>
              <a:rPr lang="en-US" altLang="en-US" sz="1600" dirty="0">
                <a:latin typeface="Calibri"/>
                <a:hlinkClick r:id="rId3"/>
              </a:rPr>
              <a:t>HIV/AIDS Prevalence and Mortality Report 2022 Tables</a:t>
            </a:r>
            <a:endParaRPr kumimoji="0" lang="en-US" altLang="en-US" sz="800" b="0" i="1" u="none" strike="noStrike" kern="1200" cap="none" spc="0" normalizeH="0" baseline="0" noProof="0" dirty="0">
              <a:ln>
                <a:noFill/>
              </a:ln>
              <a:effectLst/>
              <a:uLnTx/>
              <a:uFillTx/>
              <a:latin typeface="Calibri"/>
              <a:ea typeface="+mn-ea"/>
              <a:cs typeface="+mn-cs"/>
            </a:endParaRPr>
          </a:p>
        </p:txBody>
      </p:sp>
      <p:pic>
        <p:nvPicPr>
          <p:cNvPr id="8" name="Picture 7" descr="Minnesotans Living with HIV by County of Current Residence, 2022. Data provided at URL referenced. ">
            <a:extLst>
              <a:ext uri="{FF2B5EF4-FFF2-40B4-BE49-F238E27FC236}">
                <a16:creationId xmlns:a16="http://schemas.microsoft.com/office/drawing/2014/main" id="{226CFF15-E0A2-75EA-7BDE-F18F8042D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124" y="1384581"/>
            <a:ext cx="4225152" cy="5467844"/>
          </a:xfrm>
          <a:prstGeom prst="rect">
            <a:avLst/>
          </a:prstGeom>
        </p:spPr>
      </p:pic>
    </p:spTree>
    <p:extLst>
      <p:ext uri="{BB962C8B-B14F-4D97-AF65-F5344CB8AC3E}">
        <p14:creationId xmlns:p14="http://schemas.microsoft.com/office/powerpoint/2010/main" val="193030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573-836C-40A9-99B3-0BC5A7F79AAF}"/>
              </a:ext>
            </a:extLst>
          </p:cNvPr>
          <p:cNvSpPr>
            <a:spLocks noGrp="1"/>
          </p:cNvSpPr>
          <p:nvPr>
            <p:ph type="title"/>
          </p:nvPr>
        </p:nvSpPr>
        <p:spPr/>
        <p:txBody>
          <a:bodyPr/>
          <a:lstStyle/>
          <a:p>
            <a:r>
              <a:rPr lang="en-US" b="0" dirty="0"/>
              <a:t>Minnesotans Living with HIV by Metro* County, 2022</a:t>
            </a:r>
          </a:p>
        </p:txBody>
      </p:sp>
      <p:sp>
        <p:nvSpPr>
          <p:cNvPr id="3" name="Slide Number Placeholder 2">
            <a:extLst>
              <a:ext uri="{FF2B5EF4-FFF2-40B4-BE49-F238E27FC236}">
                <a16:creationId xmlns:a16="http://schemas.microsoft.com/office/drawing/2014/main" id="{E0689F47-E4A3-4F3C-987C-1C9B64EFE6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5FEA461A-DD00-4FDF-BC34-AA850F8B6F0D}"/>
              </a:ext>
            </a:extLst>
          </p:cNvPr>
          <p:cNvSpPr>
            <a:spLocks noGrp="1"/>
          </p:cNvSpPr>
          <p:nvPr>
            <p:ph idx="13"/>
          </p:nvPr>
        </p:nvSpPr>
        <p:spPr>
          <a:xfrm>
            <a:off x="6095998" y="5247534"/>
            <a:ext cx="5791201" cy="924666"/>
          </a:xfrm>
        </p:spPr>
        <p:txBody>
          <a:bodyPr>
            <a:normAutofit fontScale="92500"/>
          </a:bodyPr>
          <a:lstStyle/>
          <a:p>
            <a:pPr marL="0" indent="0">
              <a:spcBef>
                <a:spcPts val="0"/>
              </a:spcBef>
              <a:spcAft>
                <a:spcPts val="0"/>
              </a:spcAft>
              <a:buNone/>
            </a:pPr>
            <a:r>
              <a:rPr lang="en-US" sz="1600" dirty="0"/>
              <a:t>*7-county metro area, excluding the cities of Minneapolis and St. Paul</a:t>
            </a:r>
          </a:p>
          <a:p>
            <a:pPr marL="0" indent="0">
              <a:spcBef>
                <a:spcPts val="0"/>
              </a:spcBef>
              <a:spcAft>
                <a:spcPts val="0"/>
              </a:spcAft>
              <a:buNone/>
            </a:pPr>
            <a:r>
              <a:rPr lang="en-US" sz="1600" dirty="0"/>
              <a:t>Data: </a:t>
            </a:r>
            <a:r>
              <a:rPr lang="en-US" sz="1600" dirty="0">
                <a:hlinkClick r:id="rId3"/>
              </a:rPr>
              <a:t>HIV/AIDS Prevalence and Mortality Report 2022 Tables</a:t>
            </a:r>
            <a:endParaRPr lang="en-US" sz="1600" dirty="0"/>
          </a:p>
        </p:txBody>
      </p:sp>
      <p:pic>
        <p:nvPicPr>
          <p:cNvPr id="8" name="Picture 7" descr="Minnesotans Living with HIV by Metro* County, 2022. Data provided at URL referenced. ">
            <a:extLst>
              <a:ext uri="{FF2B5EF4-FFF2-40B4-BE49-F238E27FC236}">
                <a16:creationId xmlns:a16="http://schemas.microsoft.com/office/drawing/2014/main" id="{9B446C91-A3A0-15BA-7125-BFA11C29A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38" y="1320801"/>
            <a:ext cx="4239260" cy="5537200"/>
          </a:xfrm>
          <a:prstGeom prst="rect">
            <a:avLst/>
          </a:prstGeom>
        </p:spPr>
      </p:pic>
      <p:sp>
        <p:nvSpPr>
          <p:cNvPr id="13" name="Content Placeholder 2">
            <a:extLst>
              <a:ext uri="{FF2B5EF4-FFF2-40B4-BE49-F238E27FC236}">
                <a16:creationId xmlns:a16="http://schemas.microsoft.com/office/drawing/2014/main" id="{0690E428-256E-DA81-AAF8-B87BCF7FB459}"/>
              </a:ext>
            </a:extLst>
          </p:cNvPr>
          <p:cNvSpPr txBox="1">
            <a:spLocks/>
          </p:cNvSpPr>
          <p:nvPr/>
        </p:nvSpPr>
        <p:spPr>
          <a:xfrm>
            <a:off x="6091084" y="3036886"/>
            <a:ext cx="5796116" cy="2176464"/>
          </a:xfrm>
          <a:prstGeom prst="rect">
            <a:avLst/>
          </a:prstGeom>
        </p:spPr>
        <p:txBody>
          <a:bodyPr>
            <a:norm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7FAF"/>
              </a:buClr>
              <a:buSzTx/>
              <a:buFont typeface="Calibri" panose="020F050202020403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City of Minneapolis		3,199 (836.2 per 100,000)</a:t>
            </a:r>
          </a:p>
          <a:p>
            <a:pPr marL="0" marR="0" lvl="0" indent="0" algn="l" defTabSz="914400" rtl="0" eaLnBrk="1" fontAlgn="auto" latinLnBrk="0" hangingPunct="1">
              <a:lnSpc>
                <a:spcPct val="100000"/>
              </a:lnSpc>
              <a:spcBef>
                <a:spcPts val="0"/>
              </a:spcBef>
              <a:spcAft>
                <a:spcPts val="0"/>
              </a:spcAft>
              <a:buClr>
                <a:srgbClr val="007FAF"/>
              </a:buClr>
              <a:buSzTx/>
              <a:buFont typeface="Calibri" panose="020F050202020403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City of St. Paul		1,195 (419.2 per 100,000)</a:t>
            </a:r>
          </a:p>
          <a:p>
            <a:pPr marL="0" marR="0" lvl="0" indent="0" algn="l" defTabSz="914400" rtl="0" eaLnBrk="1" fontAlgn="auto" latinLnBrk="0" hangingPunct="1">
              <a:lnSpc>
                <a:spcPct val="100000"/>
              </a:lnSpc>
              <a:spcBef>
                <a:spcPts val="0"/>
              </a:spcBef>
              <a:spcAft>
                <a:spcPts val="0"/>
              </a:spcAft>
              <a:buClr>
                <a:srgbClr val="007FAF"/>
              </a:buClr>
              <a:buSzTx/>
              <a:buFont typeface="Calibri" panose="020F050202020403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Suburban*		3,557 (163.0 per 100,000)</a:t>
            </a:r>
          </a:p>
          <a:p>
            <a:pPr marL="0" marR="0" lvl="0" indent="0" algn="l" defTabSz="914400" rtl="0" eaLnBrk="1" fontAlgn="auto" latinLnBrk="0" hangingPunct="1">
              <a:lnSpc>
                <a:spcPct val="100000"/>
              </a:lnSpc>
              <a:spcBef>
                <a:spcPts val="0"/>
              </a:spcBef>
              <a:spcAft>
                <a:spcPts val="0"/>
              </a:spcAft>
              <a:buClr>
                <a:srgbClr val="007FAF"/>
              </a:buClr>
              <a:buSzTx/>
              <a:buFont typeface="Calibri" panose="020F050202020403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Greater Minnesota		1,839 (74.9 per 100,000)</a:t>
            </a:r>
          </a:p>
          <a:p>
            <a:pPr marL="0" marR="0" lvl="0" indent="0" algn="l" defTabSz="914400" rtl="0" eaLnBrk="1" fontAlgn="auto" latinLnBrk="0" hangingPunct="1">
              <a:lnSpc>
                <a:spcPct val="100000"/>
              </a:lnSpc>
              <a:spcBef>
                <a:spcPts val="0"/>
              </a:spcBef>
              <a:spcAft>
                <a:spcPts val="0"/>
              </a:spcAft>
              <a:buClr>
                <a:srgbClr val="007FAF"/>
              </a:buClr>
              <a:buSzTx/>
              <a:buFont typeface="Calibri" panose="020F050202020403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Total			9,790 (184.6 per 100,000)</a:t>
            </a:r>
          </a:p>
        </p:txBody>
      </p:sp>
    </p:spTree>
    <p:extLst>
      <p:ext uri="{BB962C8B-B14F-4D97-AF65-F5344CB8AC3E}">
        <p14:creationId xmlns:p14="http://schemas.microsoft.com/office/powerpoint/2010/main" val="219935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2171700" y="5327752"/>
            <a:ext cx="9704996" cy="1393723"/>
          </a:xfrm>
        </p:spPr>
        <p:txBody>
          <a:bodyPr>
            <a:normAutofit/>
          </a:bodyPr>
          <a:lstStyle/>
          <a:p>
            <a:pPr marL="0" indent="0">
              <a:spcBef>
                <a:spcPts val="0"/>
              </a:spcBef>
              <a:spcAft>
                <a:spcPts val="0"/>
              </a:spcAft>
              <a:buNone/>
            </a:pPr>
            <a:r>
              <a:rPr lang="en-US" sz="1200" dirty="0"/>
              <a:t>*15 persons missing county-level residence information</a:t>
            </a:r>
          </a:p>
          <a:p>
            <a:pPr marL="0" indent="0">
              <a:spcBef>
                <a:spcPts val="0"/>
              </a:spcBef>
              <a:spcAft>
                <a:spcPts val="0"/>
              </a:spcAft>
              <a:buNone/>
            </a:pPr>
            <a:r>
              <a:rPr lang="en-US" sz="1200" dirty="0"/>
              <a:t>Suburban includes the 7-county metro area of Anoka, Carver, Dakota, Hennepin (except Minneapolis), Ramsey (except St. Paul), Scott, and Washington counties. Greater Minnesota includes all other counties outside of the 7-county metro area.</a:t>
            </a:r>
          </a:p>
          <a:p>
            <a:pPr marL="0" indent="0">
              <a:spcBef>
                <a:spcPts val="0"/>
              </a:spcBef>
              <a:spcAft>
                <a:spcPts val="0"/>
              </a:spcAft>
              <a:buNone/>
            </a:pPr>
            <a:r>
              <a:rPr lang="en-US" sz="1200" dirty="0"/>
              <a:t>Data: </a:t>
            </a:r>
            <a:r>
              <a:rPr lang="en-US" sz="1200" dirty="0">
                <a:hlinkClick r:id="rId3"/>
              </a:rPr>
              <a:t>HIV/AIDS Prevalence and Mortality Report 2022 Tables</a:t>
            </a:r>
            <a:endParaRPr lang="en-US" sz="1200" dirty="0"/>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Persons Living with HIV/AIDS in Minnesota by Current Residence, 2022</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descr="Persons Living with HIV/AIDS in Minnesota by Current Residence, 2022. Data provided at URL referenced. ">
            <a:extLst>
              <a:ext uri="{FF2B5EF4-FFF2-40B4-BE49-F238E27FC236}">
                <a16:creationId xmlns:a16="http://schemas.microsoft.com/office/drawing/2014/main" id="{B6C60866-ABAE-C201-F3F7-5D8C5F2B18F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3647619" y="1609724"/>
            <a:ext cx="4639131" cy="3642033"/>
          </a:xfrm>
        </p:spPr>
      </p:pic>
    </p:spTree>
    <p:extLst>
      <p:ext uri="{BB962C8B-B14F-4D97-AF65-F5344CB8AC3E}">
        <p14:creationId xmlns:p14="http://schemas.microsoft.com/office/powerpoint/2010/main" val="301575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795E3-CAF7-46FD-A478-9B135A701897}"/>
              </a:ext>
            </a:extLst>
          </p:cNvPr>
          <p:cNvSpPr>
            <a:spLocks noGrp="1"/>
          </p:cNvSpPr>
          <p:nvPr>
            <p:ph type="ctrTitle"/>
          </p:nvPr>
        </p:nvSpPr>
        <p:spPr/>
        <p:txBody>
          <a:bodyPr/>
          <a:lstStyle/>
          <a:p>
            <a:r>
              <a:rPr lang="en-US" dirty="0"/>
              <a:t>Sex Assigned at Birth, Gender Identity, and Race/Ethnicity</a:t>
            </a:r>
          </a:p>
        </p:txBody>
      </p:sp>
    </p:spTree>
    <p:extLst>
      <p:ext uri="{BB962C8B-B14F-4D97-AF65-F5344CB8AC3E}">
        <p14:creationId xmlns:p14="http://schemas.microsoft.com/office/powerpoint/2010/main" val="81364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D014-4361-4A2D-95D4-7CC390D6E1B0}"/>
              </a:ext>
            </a:extLst>
          </p:cNvPr>
          <p:cNvSpPr>
            <a:spLocks noGrp="1"/>
          </p:cNvSpPr>
          <p:nvPr>
            <p:ph type="title"/>
          </p:nvPr>
        </p:nvSpPr>
        <p:spPr/>
        <p:txBody>
          <a:bodyPr/>
          <a:lstStyle/>
          <a:p>
            <a:r>
              <a:rPr lang="en-US" dirty="0"/>
              <a:t>Transmission Categories</a:t>
            </a:r>
          </a:p>
        </p:txBody>
      </p:sp>
      <p:sp>
        <p:nvSpPr>
          <p:cNvPr id="3" name="Content Placeholder 2">
            <a:extLst>
              <a:ext uri="{FF2B5EF4-FFF2-40B4-BE49-F238E27FC236}">
                <a16:creationId xmlns:a16="http://schemas.microsoft.com/office/drawing/2014/main" id="{18671B40-F97F-4F98-8FE9-1C43FB3FC335}"/>
              </a:ext>
            </a:extLst>
          </p:cNvPr>
          <p:cNvSpPr>
            <a:spLocks noGrp="1"/>
          </p:cNvSpPr>
          <p:nvPr>
            <p:ph idx="1"/>
          </p:nvPr>
        </p:nvSpPr>
        <p:spPr>
          <a:xfrm>
            <a:off x="315884" y="1594624"/>
            <a:ext cx="11571316" cy="4582339"/>
          </a:xfrm>
        </p:spPr>
        <p:txBody>
          <a:bodyPr>
            <a:normAutofit fontScale="62500" lnSpcReduction="20000"/>
          </a:bodyPr>
          <a:lstStyle/>
          <a:p>
            <a:r>
              <a:rPr lang="en-US" sz="2800" dirty="0"/>
              <a:t>CDC defines </a:t>
            </a:r>
            <a:r>
              <a:rPr lang="en-US" sz="2800" b="1" dirty="0"/>
              <a:t>Transmission categories </a:t>
            </a:r>
            <a:r>
              <a:rPr lang="en-US" sz="2800" dirty="0"/>
              <a:t>as </a:t>
            </a:r>
            <a:r>
              <a:rPr lang="en-US" sz="2800" i="1" dirty="0"/>
              <a:t>“the term for classification of cases that summarizes an adult’s or adolescent’s possible HIV risk factors;  the summary classification results from selecting, from the presumed hierarchical order of probability, the single risk factor most likely to have been responsible for transmission.”</a:t>
            </a:r>
          </a:p>
          <a:p>
            <a:pPr lvl="1"/>
            <a:r>
              <a:rPr lang="en-US" sz="2500" b="1" i="1" dirty="0"/>
              <a:t>Male-to-male sexual contact (MMSC): </a:t>
            </a:r>
            <a:r>
              <a:rPr lang="en-US" sz="2500" i="1" dirty="0"/>
              <a:t>includes individuals assigned male sex at birth, regardless of current gender identity, who have had sexual contact with other males, and individuals assigned male sex at birth who have had sexual contact with both males and females (bisexual contact)</a:t>
            </a:r>
          </a:p>
          <a:p>
            <a:pPr lvl="1"/>
            <a:r>
              <a:rPr lang="en-US" sz="2500" b="1" i="1" dirty="0"/>
              <a:t>Injection drug use (IDU): </a:t>
            </a:r>
            <a:r>
              <a:rPr lang="en-US" sz="2500" i="1" dirty="0"/>
              <a:t>includes persons who injected nonprescription drugs or who injected prescription drugs for nonmedical purposes</a:t>
            </a:r>
          </a:p>
          <a:p>
            <a:pPr lvl="1"/>
            <a:r>
              <a:rPr lang="en-US" sz="2500" b="1" i="1" dirty="0"/>
              <a:t>Male-to-male sexual contact and injection drug use (MMSC/IDU): </a:t>
            </a:r>
            <a:r>
              <a:rPr lang="en-US" sz="2500" i="1" dirty="0"/>
              <a:t>includes individuals assigned male sex at birth, regardless of current gender identity, who have had sexual contact with other males and injected nonprescription drugs or injected prescription drugs for nonmedical purposes</a:t>
            </a:r>
          </a:p>
          <a:p>
            <a:pPr lvl="1"/>
            <a:r>
              <a:rPr lang="en-US" sz="2500" b="1" i="1" dirty="0"/>
              <a:t>Heterosexual contact: </a:t>
            </a:r>
            <a:r>
              <a:rPr lang="en-US" sz="2500" i="1" dirty="0"/>
              <a:t>includes persons who have ever had sexual contact with a person known to have, or with a risk factor for, HIV infection</a:t>
            </a:r>
          </a:p>
          <a:p>
            <a:pPr lvl="1"/>
            <a:r>
              <a:rPr lang="en-US" sz="2500" b="1" i="1" dirty="0"/>
              <a:t>Perinatal: </a:t>
            </a:r>
            <a:r>
              <a:rPr lang="en-US" sz="2500" i="1" dirty="0"/>
              <a:t>includes persons who acquired HIV through mother-to-child transmission </a:t>
            </a:r>
          </a:p>
          <a:p>
            <a:pPr lvl="1"/>
            <a:r>
              <a:rPr lang="en-US" sz="2500" b="1" i="1" dirty="0"/>
              <a:t>Other: </a:t>
            </a:r>
            <a:r>
              <a:rPr lang="en-US" sz="2500" i="1" dirty="0"/>
              <a:t>includes persons with other risk factors (</a:t>
            </a:r>
            <a:r>
              <a:rPr lang="en-US" sz="2500" i="1" dirty="0" err="1"/>
              <a:t>ie</a:t>
            </a:r>
            <a:r>
              <a:rPr lang="en-US" sz="2500" i="1" dirty="0"/>
              <a:t>. blood transfusion, hemophilia) or whose risk factor was not reported or identified</a:t>
            </a:r>
          </a:p>
        </p:txBody>
      </p:sp>
      <p:sp>
        <p:nvSpPr>
          <p:cNvPr id="4" name="Slide Number Placeholder 3">
            <a:extLst>
              <a:ext uri="{FF2B5EF4-FFF2-40B4-BE49-F238E27FC236}">
                <a16:creationId xmlns:a16="http://schemas.microsoft.com/office/drawing/2014/main" id="{D050F0B0-C2B2-48C8-B127-46AF339144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638EC754-CF0F-4848-9256-395B6C235EE7}"/>
              </a:ext>
            </a:extLst>
          </p:cNvPr>
          <p:cNvSpPr txBox="1"/>
          <p:nvPr/>
        </p:nvSpPr>
        <p:spPr>
          <a:xfrm>
            <a:off x="2161309" y="6324600"/>
            <a:ext cx="82641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5"/>
                </a:solidFill>
                <a:effectLst/>
                <a:uLnTx/>
                <a:uFillTx/>
                <a:latin typeface="Calibri"/>
                <a:ea typeface="+mn-ea"/>
                <a:cs typeface="+mn-cs"/>
                <a:hlinkClick r:id="rId3"/>
              </a:rPr>
              <a:t>Technical Notes | Volume 33 | HIV Surveillance | Reports | Resource Library | HIV/AIDS | CDC</a:t>
            </a:r>
            <a:endParaRPr kumimoji="0" lang="en-US" sz="16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119912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AB25-EB10-48E4-ABFE-F555BCBB2D99}"/>
              </a:ext>
            </a:extLst>
          </p:cNvPr>
          <p:cNvSpPr>
            <a:spLocks noGrp="1"/>
          </p:cNvSpPr>
          <p:nvPr>
            <p:ph type="title"/>
          </p:nvPr>
        </p:nvSpPr>
        <p:spPr/>
        <p:txBody>
          <a:bodyPr/>
          <a:lstStyle/>
          <a:p>
            <a:r>
              <a:rPr lang="en-US" dirty="0"/>
              <a:t>Gender Identity</a:t>
            </a:r>
          </a:p>
        </p:txBody>
      </p:sp>
      <p:sp>
        <p:nvSpPr>
          <p:cNvPr id="3" name="Content Placeholder 2">
            <a:extLst>
              <a:ext uri="{FF2B5EF4-FFF2-40B4-BE49-F238E27FC236}">
                <a16:creationId xmlns:a16="http://schemas.microsoft.com/office/drawing/2014/main" id="{92F6FDE8-AC49-49A2-AA69-C41C3DCEA1F3}"/>
              </a:ext>
            </a:extLst>
          </p:cNvPr>
          <p:cNvSpPr>
            <a:spLocks noGrp="1"/>
          </p:cNvSpPr>
          <p:nvPr>
            <p:ph idx="1"/>
          </p:nvPr>
        </p:nvSpPr>
        <p:spPr>
          <a:xfrm>
            <a:off x="595086" y="1548327"/>
            <a:ext cx="11292114" cy="4774169"/>
          </a:xfrm>
        </p:spPr>
        <p:txBody>
          <a:bodyPr>
            <a:noAutofit/>
          </a:bodyPr>
          <a:lstStyle/>
          <a:p>
            <a:pPr marL="365760" lvl="1" indent="0">
              <a:buNone/>
            </a:pPr>
            <a:r>
              <a:rPr lang="en-US" sz="2400" b="1" dirty="0"/>
              <a:t>Gender identity </a:t>
            </a:r>
            <a:r>
              <a:rPr lang="en-US" sz="2400" dirty="0"/>
              <a:t>refers to a </a:t>
            </a:r>
            <a:r>
              <a:rPr lang="en-US" sz="2400" i="1" dirty="0"/>
              <a:t>“person’s internal understanding of their own gender, or gender with which a person identifies.  HIV surveillance personnel collect data on gender identity, when available, from sources such as case report forms submitted by health care or HIV testing providers and medical records, or by matching with other health department databases”</a:t>
            </a:r>
          </a:p>
          <a:p>
            <a:pPr marL="365760" lvl="1" indent="0">
              <a:buNone/>
            </a:pPr>
            <a:r>
              <a:rPr lang="en-US" sz="2400" b="1" dirty="0"/>
              <a:t>Cisgender</a:t>
            </a:r>
            <a:r>
              <a:rPr lang="en-US" sz="2400" i="1" dirty="0"/>
              <a:t> “is a term used to indicate that a person’s sex assigned at birth and current gender identity are the same (</a:t>
            </a:r>
            <a:r>
              <a:rPr lang="en-US" sz="2400" i="1" dirty="0" err="1"/>
              <a:t>ie</a:t>
            </a:r>
            <a:r>
              <a:rPr lang="en-US" sz="2400" i="1" dirty="0"/>
              <a:t>. a person assigned male at birth and who currently identifies as a man is a cisgender male)</a:t>
            </a:r>
          </a:p>
          <a:p>
            <a:pPr marL="365760" lvl="1" indent="0">
              <a:buNone/>
            </a:pPr>
            <a:r>
              <a:rPr lang="en-US" sz="2400" b="1" dirty="0"/>
              <a:t>Transgender woman</a:t>
            </a:r>
            <a:r>
              <a:rPr lang="en-US" sz="2400" i="1" dirty="0"/>
              <a:t>: “a person assigned “male” sex at birth who identifies as female” </a:t>
            </a:r>
          </a:p>
          <a:p>
            <a:pPr marL="365760" lvl="1" indent="0">
              <a:buNone/>
            </a:pPr>
            <a:r>
              <a:rPr lang="en-US" sz="2400" b="1" dirty="0"/>
              <a:t>Transgender man: </a:t>
            </a:r>
            <a:r>
              <a:rPr lang="en-US" sz="2400" i="1" dirty="0"/>
              <a:t>“a person assigned “female” sex at birth who identifies as male” </a:t>
            </a:r>
          </a:p>
        </p:txBody>
      </p:sp>
      <p:sp>
        <p:nvSpPr>
          <p:cNvPr id="4" name="Slide Number Placeholder 3">
            <a:extLst>
              <a:ext uri="{FF2B5EF4-FFF2-40B4-BE49-F238E27FC236}">
                <a16:creationId xmlns:a16="http://schemas.microsoft.com/office/drawing/2014/main" id="{0CF25C21-DC4A-451F-A440-84E1FF61B8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42A8746F-A3E8-49D2-8520-73A4CCCAE98E}"/>
              </a:ext>
            </a:extLst>
          </p:cNvPr>
          <p:cNvSpPr txBox="1"/>
          <p:nvPr/>
        </p:nvSpPr>
        <p:spPr>
          <a:xfrm>
            <a:off x="2121824" y="6137830"/>
            <a:ext cx="91730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hlinkClick r:id="rId3"/>
              </a:rPr>
              <a:t>Technical Notes | Volume 33 | HIV Surveillance | Reports | Resource Library | HIV/AIDS | CDC</a:t>
            </a: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85509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E6A-1748-42FA-A82D-99F5E799A46C}"/>
              </a:ext>
            </a:extLst>
          </p:cNvPr>
          <p:cNvSpPr>
            <a:spLocks noGrp="1"/>
          </p:cNvSpPr>
          <p:nvPr>
            <p:ph type="title"/>
          </p:nvPr>
        </p:nvSpPr>
        <p:spPr/>
        <p:txBody>
          <a:bodyPr/>
          <a:lstStyle/>
          <a:p>
            <a:r>
              <a:rPr lang="en-US" b="0" dirty="0"/>
              <a:t>Introduction (I)</a:t>
            </a:r>
          </a:p>
        </p:txBody>
      </p:sp>
      <p:sp>
        <p:nvSpPr>
          <p:cNvPr id="3" name="Content Placeholder 2">
            <a:extLst>
              <a:ext uri="{FF2B5EF4-FFF2-40B4-BE49-F238E27FC236}">
                <a16:creationId xmlns:a16="http://schemas.microsoft.com/office/drawing/2014/main" id="{AD52A44A-CBEA-43FC-91D7-713874480012}"/>
              </a:ext>
            </a:extLst>
          </p:cNvPr>
          <p:cNvSpPr>
            <a:spLocks noGrp="1"/>
          </p:cNvSpPr>
          <p:nvPr>
            <p:ph idx="1"/>
          </p:nvPr>
        </p:nvSpPr>
        <p:spPr>
          <a:xfrm>
            <a:off x="265043" y="1594624"/>
            <a:ext cx="11622157" cy="4582339"/>
          </a:xfrm>
        </p:spPr>
        <p:txBody>
          <a:bodyPr>
            <a:normAutofit fontScale="77500" lnSpcReduction="20000"/>
          </a:bodyPr>
          <a:lstStyle/>
          <a:p>
            <a:r>
              <a:rPr lang="en-US" dirty="0"/>
              <a:t>These three introduction slides provide a general context for the data used to create this slide set. If you have questions about any of the slides, please refer to the </a:t>
            </a:r>
            <a:r>
              <a:rPr lang="en-US" i="1" dirty="0"/>
              <a:t>Surveillance Technical Notes</a:t>
            </a:r>
            <a:r>
              <a:rPr lang="en-US" dirty="0"/>
              <a:t>.</a:t>
            </a:r>
          </a:p>
          <a:p>
            <a:r>
              <a:rPr lang="en-US" dirty="0"/>
              <a:t>This slide set displays estimates of the number of persons living with HIV/AIDS (prevalence) and mortality in Minnesota by person, place, and time.</a:t>
            </a:r>
          </a:p>
          <a:p>
            <a:r>
              <a:rPr lang="en-US" dirty="0"/>
              <a:t>The slides rely on data from HIV/AIDS cases diagnosed through 2022 and reported to the Minnesota Department of Health (MDH) HIV/AIDS Surveillance System, which is part of the National HIV/AIDS Surveillance System (NHSS).</a:t>
            </a:r>
          </a:p>
        </p:txBody>
      </p:sp>
      <p:sp>
        <p:nvSpPr>
          <p:cNvPr id="4" name="Slide Number Placeholder 3">
            <a:extLst>
              <a:ext uri="{FF2B5EF4-FFF2-40B4-BE49-F238E27FC236}">
                <a16:creationId xmlns:a16="http://schemas.microsoft.com/office/drawing/2014/main" id="{802E6FA7-A5B4-424C-9706-0779C72C09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2117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E9C6-949D-47AA-897A-19739B52854E}"/>
              </a:ext>
            </a:extLst>
          </p:cNvPr>
          <p:cNvSpPr>
            <a:spLocks noGrp="1"/>
          </p:cNvSpPr>
          <p:nvPr>
            <p:ph type="title"/>
          </p:nvPr>
        </p:nvSpPr>
        <p:spPr/>
        <p:txBody>
          <a:bodyPr/>
          <a:lstStyle/>
          <a:p>
            <a:r>
              <a:rPr lang="en-US" b="0" dirty="0"/>
              <a:t>Persons Living with HIV/AIDS in Minnesota by Sex Assigned at Birth, 2022</a:t>
            </a:r>
          </a:p>
        </p:txBody>
      </p:sp>
      <p:sp>
        <p:nvSpPr>
          <p:cNvPr id="3" name="Slide Number Placeholder 2">
            <a:extLst>
              <a:ext uri="{FF2B5EF4-FFF2-40B4-BE49-F238E27FC236}">
                <a16:creationId xmlns:a16="http://schemas.microsoft.com/office/drawing/2014/main" id="{2F855215-169F-4DFE-9248-BFB3E790F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Content Placeholder 6" descr="Persons Living with HIV/AIDS in Minnesota by Sex Assigned at Birth, 2022. Refer to slide notes for full data. ">
            <a:extLst>
              <a:ext uri="{FF2B5EF4-FFF2-40B4-BE49-F238E27FC236}">
                <a16:creationId xmlns:a16="http://schemas.microsoft.com/office/drawing/2014/main" id="{C540483A-CC81-6853-6DB6-348D00C92847}"/>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644087" y="1974849"/>
            <a:ext cx="8903826" cy="3453766"/>
          </a:xfrm>
        </p:spPr>
      </p:pic>
    </p:spTree>
    <p:extLst>
      <p:ext uri="{BB962C8B-B14F-4D97-AF65-F5344CB8AC3E}">
        <p14:creationId xmlns:p14="http://schemas.microsoft.com/office/powerpoint/2010/main" val="151309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ACDD-D0A9-4254-B6E5-46CA9964BD60}"/>
              </a:ext>
            </a:extLst>
          </p:cNvPr>
          <p:cNvSpPr>
            <a:spLocks noGrp="1"/>
          </p:cNvSpPr>
          <p:nvPr>
            <p:ph type="title"/>
          </p:nvPr>
        </p:nvSpPr>
        <p:spPr/>
        <p:txBody>
          <a:bodyPr/>
          <a:lstStyle/>
          <a:p>
            <a:r>
              <a:rPr lang="en-US" b="0" dirty="0"/>
              <a:t>Persons Living with HIV/AIDS in Minnesota by Sex Assigned at Birth and Race/Ethnicity^, 2022</a:t>
            </a:r>
          </a:p>
        </p:txBody>
      </p:sp>
      <p:sp>
        <p:nvSpPr>
          <p:cNvPr id="4" name="Content Placeholder 3">
            <a:extLst>
              <a:ext uri="{FF2B5EF4-FFF2-40B4-BE49-F238E27FC236}">
                <a16:creationId xmlns:a16="http://schemas.microsoft.com/office/drawing/2014/main" id="{67330BFD-63F3-494D-A122-97A7CB832268}"/>
              </a:ext>
            </a:extLst>
          </p:cNvPr>
          <p:cNvSpPr>
            <a:spLocks noGrp="1"/>
          </p:cNvSpPr>
          <p:nvPr>
            <p:ph sz="half" idx="2"/>
          </p:nvPr>
        </p:nvSpPr>
        <p:spPr>
          <a:xfrm>
            <a:off x="1758895" y="5355812"/>
            <a:ext cx="10005391" cy="1000538"/>
          </a:xfrm>
        </p:spPr>
        <p:txBody>
          <a:bodyPr>
            <a:normAutofit/>
          </a:bodyPr>
          <a:lstStyle/>
          <a:p>
            <a:pPr marL="0" indent="0">
              <a:spcBef>
                <a:spcPts val="0"/>
              </a:spcBef>
              <a:spcAft>
                <a:spcPts val="0"/>
              </a:spcAft>
              <a:buNone/>
            </a:pPr>
            <a:r>
              <a:rPr lang="en-US" sz="1100" dirty="0"/>
              <a:t>*Other includes multi-racial persons and persons with unknown race</a:t>
            </a:r>
          </a:p>
          <a:p>
            <a:pPr marL="0" indent="0">
              <a:spcBef>
                <a:spcPts val="0"/>
              </a:spcBef>
              <a:spcAft>
                <a:spcPts val="0"/>
              </a:spcAft>
              <a:buNone/>
            </a:pPr>
            <a:r>
              <a:rPr lang="en-US" sz="1100" dirty="0"/>
              <a:t>^Race/ethnicity information missing for 2 PWH. Race is a social construct. While there are health disparities between racial and ethnic groups, these are driven by underlying factors relating to historical traumas and current systematic impacts of those traumas.</a:t>
            </a:r>
          </a:p>
          <a:p>
            <a:pPr marL="0" indent="0">
              <a:spcBef>
                <a:spcPts val="0"/>
              </a:spcBef>
              <a:spcAft>
                <a:spcPts val="0"/>
              </a:spcAft>
              <a:buNone/>
            </a:pPr>
            <a:r>
              <a:rPr lang="en-US" sz="1100" dirty="0"/>
              <a:t>Data: </a:t>
            </a:r>
            <a:r>
              <a:rPr lang="en-US" sz="1100" dirty="0">
                <a:hlinkClick r:id="rId3"/>
              </a:rPr>
              <a:t>HIV/AIDS Prevalence and Mortality Report 2022 Tables</a:t>
            </a:r>
            <a:endParaRPr lang="en-US" sz="1100" dirty="0"/>
          </a:p>
        </p:txBody>
      </p:sp>
      <p:sp>
        <p:nvSpPr>
          <p:cNvPr id="3" name="Slide Number Placeholder 2">
            <a:extLst>
              <a:ext uri="{FF2B5EF4-FFF2-40B4-BE49-F238E27FC236}">
                <a16:creationId xmlns:a16="http://schemas.microsoft.com/office/drawing/2014/main" id="{35DCC666-4D25-43BB-8E08-53C2CE9F6F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 name="Content Placeholder 9" descr="Persons Living with HIV/AIDS in Minnesota by Sex Assigned at Birth and Race/Ethnicity^, 2022. Assigned Male at Birth. Data provided at URL referenced. ">
            <a:extLst>
              <a:ext uri="{FF2B5EF4-FFF2-40B4-BE49-F238E27FC236}">
                <a16:creationId xmlns:a16="http://schemas.microsoft.com/office/drawing/2014/main" id="{79A65CE2-49E9-C04D-3982-E4772BB1233E}"/>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365751" y="1609724"/>
            <a:ext cx="3881826" cy="3419475"/>
          </a:xfrm>
        </p:spPr>
      </p:pic>
      <p:pic>
        <p:nvPicPr>
          <p:cNvPr id="13" name="Content Placeholder 12" descr="Persons Living with HIV/AIDS in Minnesota by Sex Assigned at Birth and Race/Ethnicity^, 2022. Assigned Female at Birth. Data provided at URL referenced. ">
            <a:extLst>
              <a:ext uri="{FF2B5EF4-FFF2-40B4-BE49-F238E27FC236}">
                <a16:creationId xmlns:a16="http://schemas.microsoft.com/office/drawing/2014/main" id="{26F902BB-B7DF-5F78-3033-98C80E888AFC}"/>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7304135" y="1609724"/>
            <a:ext cx="3522114" cy="3670936"/>
          </a:xfrm>
        </p:spPr>
      </p:pic>
    </p:spTree>
    <p:extLst>
      <p:ext uri="{BB962C8B-B14F-4D97-AF65-F5344CB8AC3E}">
        <p14:creationId xmlns:p14="http://schemas.microsoft.com/office/powerpoint/2010/main" val="266399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2D39-2A11-4FC1-8382-E99310FF9851}"/>
              </a:ext>
            </a:extLst>
          </p:cNvPr>
          <p:cNvSpPr>
            <a:spLocks noGrp="1"/>
          </p:cNvSpPr>
          <p:nvPr>
            <p:ph type="title"/>
          </p:nvPr>
        </p:nvSpPr>
        <p:spPr/>
        <p:txBody>
          <a:bodyPr>
            <a:normAutofit/>
          </a:bodyPr>
          <a:lstStyle/>
          <a:p>
            <a:r>
              <a:rPr lang="en-US" sz="3200" b="0" dirty="0"/>
              <a:t>Persons Living with HIV/AIDS in Minnesota by Gender Identity** and Race/Ethnicity^, 2022</a:t>
            </a:r>
          </a:p>
        </p:txBody>
      </p:sp>
      <p:sp>
        <p:nvSpPr>
          <p:cNvPr id="3" name="Content Placeholder 2">
            <a:extLst>
              <a:ext uri="{FF2B5EF4-FFF2-40B4-BE49-F238E27FC236}">
                <a16:creationId xmlns:a16="http://schemas.microsoft.com/office/drawing/2014/main" id="{FF841272-3C88-4A1E-B307-89F054209D80}"/>
              </a:ext>
            </a:extLst>
          </p:cNvPr>
          <p:cNvSpPr>
            <a:spLocks noGrp="1"/>
          </p:cNvSpPr>
          <p:nvPr>
            <p:ph sz="half" idx="2"/>
          </p:nvPr>
        </p:nvSpPr>
        <p:spPr>
          <a:xfrm>
            <a:off x="1736035" y="5515769"/>
            <a:ext cx="9952382" cy="1216025"/>
          </a:xfrm>
        </p:spPr>
        <p:txBody>
          <a:bodyPr>
            <a:noAutofit/>
          </a:bodyPr>
          <a:lstStyle/>
          <a:p>
            <a:pPr marL="0" indent="0">
              <a:spcBef>
                <a:spcPts val="0"/>
              </a:spcBef>
              <a:spcAft>
                <a:spcPts val="0"/>
              </a:spcAft>
              <a:buNone/>
            </a:pPr>
            <a:r>
              <a:rPr lang="en-US" sz="1100" dirty="0"/>
              <a:t>*Other includes multi-racial persons and persons with unknown race</a:t>
            </a:r>
          </a:p>
          <a:p>
            <a:pPr marL="0" indent="0">
              <a:spcBef>
                <a:spcPts val="0"/>
              </a:spcBef>
              <a:spcAft>
                <a:spcPts val="0"/>
              </a:spcAft>
              <a:buNone/>
            </a:pPr>
            <a:r>
              <a:rPr lang="en-US" sz="1100" dirty="0"/>
              <a:t>^Race/ethnicity information missing for 2 PWH. Race is a social construct. While there are health disparities between racial and ethnic groups, these are driven by underlying factors relating to historical traumas and current systematic impacts of those traumas.</a:t>
            </a:r>
          </a:p>
          <a:p>
            <a:pPr marL="0" indent="0">
              <a:spcBef>
                <a:spcPts val="0"/>
              </a:spcBef>
              <a:spcAft>
                <a:spcPts val="0"/>
              </a:spcAft>
              <a:buNone/>
            </a:pPr>
            <a:r>
              <a:rPr lang="en-US" sz="1100" dirty="0"/>
              <a:t>**Current gender was not reportable until 2009, so may be incomplete for HIV infections reported before that time. Because current gender is incomplete for a large number of cases, there may be misclassification of transgender Minnesotans in the cisgender group.</a:t>
            </a:r>
          </a:p>
          <a:p>
            <a:pPr marL="0" indent="0">
              <a:spcBef>
                <a:spcPts val="0"/>
              </a:spcBef>
              <a:spcAft>
                <a:spcPts val="0"/>
              </a:spcAft>
              <a:buNone/>
            </a:pPr>
            <a:r>
              <a:rPr lang="en-US" sz="1100" dirty="0"/>
              <a:t>Data (left): </a:t>
            </a:r>
            <a:r>
              <a:rPr lang="en-US" sz="1100" dirty="0">
                <a:hlinkClick r:id="rId3"/>
              </a:rPr>
              <a:t>HIV/AIDS Prevalence and Mortality Report 2022 Tables</a:t>
            </a:r>
            <a:endParaRPr lang="en-US" sz="1100" dirty="0"/>
          </a:p>
          <a:p>
            <a:pPr marL="0" indent="0">
              <a:spcBef>
                <a:spcPts val="0"/>
              </a:spcBef>
              <a:spcAft>
                <a:spcPts val="0"/>
              </a:spcAft>
              <a:buNone/>
            </a:pPr>
            <a:endParaRPr lang="en-US" sz="1100" dirty="0"/>
          </a:p>
        </p:txBody>
      </p:sp>
      <p:sp>
        <p:nvSpPr>
          <p:cNvPr id="4" name="Slide Number Placeholder 3">
            <a:extLst>
              <a:ext uri="{FF2B5EF4-FFF2-40B4-BE49-F238E27FC236}">
                <a16:creationId xmlns:a16="http://schemas.microsoft.com/office/drawing/2014/main" id="{90FAB617-8440-4EC4-84E6-6D64594782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Content Placeholder 10" descr="Persons Living with HIV/AIDS in Minnesota by Gender Identity** and Race/Ethnicity^, 2022. Cisgender Minnesotans. Data provided at URL referenced. ">
            <a:extLst>
              <a:ext uri="{FF2B5EF4-FFF2-40B4-BE49-F238E27FC236}">
                <a16:creationId xmlns:a16="http://schemas.microsoft.com/office/drawing/2014/main" id="{43282E4E-CD38-F448-2986-7C131F01D8CC}"/>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300151" y="1605300"/>
            <a:ext cx="3904770" cy="3522345"/>
          </a:xfrm>
        </p:spPr>
      </p:pic>
      <p:pic>
        <p:nvPicPr>
          <p:cNvPr id="14" name="Content Placeholder 13" descr="Persons Living with HIV/AIDS in Minnesota by Gender Identity** and Race/Ethnicity^, 2022. Transgender Minnesotans. Refer to slide notes for full data. ">
            <a:extLst>
              <a:ext uri="{FF2B5EF4-FFF2-40B4-BE49-F238E27FC236}">
                <a16:creationId xmlns:a16="http://schemas.microsoft.com/office/drawing/2014/main" id="{DD64A77E-13DA-E193-9862-8D3F92627F0F}"/>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096000" y="1609724"/>
            <a:ext cx="5215979" cy="3522345"/>
          </a:xfrm>
        </p:spPr>
      </p:pic>
    </p:spTree>
    <p:extLst>
      <p:ext uri="{BB962C8B-B14F-4D97-AF65-F5344CB8AC3E}">
        <p14:creationId xmlns:p14="http://schemas.microsoft.com/office/powerpoint/2010/main" val="40229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3401-C803-4F8B-ACDD-010FCA9DB849}"/>
              </a:ext>
            </a:extLst>
          </p:cNvPr>
          <p:cNvSpPr>
            <a:spLocks noGrp="1"/>
          </p:cNvSpPr>
          <p:nvPr>
            <p:ph type="title"/>
          </p:nvPr>
        </p:nvSpPr>
        <p:spPr/>
        <p:txBody>
          <a:bodyPr/>
          <a:lstStyle/>
          <a:p>
            <a:r>
              <a:rPr lang="en-US" b="0" dirty="0"/>
              <a:t>Number of Cases and Rates (per 100,000 persons) of Persons Living with HIV/AIDS by Race/Ethnicity** in Minnesota, 2022</a:t>
            </a:r>
          </a:p>
        </p:txBody>
      </p:sp>
      <p:sp>
        <p:nvSpPr>
          <p:cNvPr id="3" name="Slide Number Placeholder 2">
            <a:extLst>
              <a:ext uri="{FF2B5EF4-FFF2-40B4-BE49-F238E27FC236}">
                <a16:creationId xmlns:a16="http://schemas.microsoft.com/office/drawing/2014/main" id="{4EF69CF3-65BA-4329-B64B-6F109BA145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C569775-9D4D-4E3D-B8D4-9E1D15725B70}"/>
              </a:ext>
            </a:extLst>
          </p:cNvPr>
          <p:cNvSpPr>
            <a:spLocks noGrp="1"/>
          </p:cNvSpPr>
          <p:nvPr>
            <p:ph idx="13"/>
          </p:nvPr>
        </p:nvSpPr>
        <p:spPr>
          <a:xfrm>
            <a:off x="2144970" y="4655357"/>
            <a:ext cx="9582210" cy="1585423"/>
          </a:xfrm>
        </p:spPr>
        <p:txBody>
          <a:bodyPr>
            <a:noAutofit/>
          </a:bodyPr>
          <a:lstStyle/>
          <a:p>
            <a:pPr marL="0" indent="0" algn="l">
              <a:lnSpc>
                <a:spcPct val="120000"/>
              </a:lnSpc>
              <a:spcBef>
                <a:spcPts val="0"/>
              </a:spcBef>
              <a:spcAft>
                <a:spcPts val="0"/>
              </a:spcAft>
              <a:buNone/>
            </a:pPr>
            <a:r>
              <a:rPr lang="en-US" sz="1000" dirty="0"/>
              <a:t>^2010 United States Census Data used for rate calculations, except where otherwise specified.</a:t>
            </a:r>
          </a:p>
          <a:p>
            <a:pPr marL="0" indent="0">
              <a:lnSpc>
                <a:spcPct val="120000"/>
              </a:lnSpc>
              <a:spcBef>
                <a:spcPts val="0"/>
              </a:spcBef>
              <a:spcAft>
                <a:spcPts val="0"/>
              </a:spcAft>
              <a:buNone/>
            </a:pPr>
            <a:r>
              <a:rPr lang="en-US" sz="1000" dirty="0"/>
              <a:t>**Race/ethnicity information missing for 2 PWH. Race is a social construct. While there are health disparities between racial and ethnic groups, these are driven by underlying factors relating to historical traumas and current systematic impacts of those traumas.</a:t>
            </a:r>
          </a:p>
          <a:p>
            <a:pPr marL="0" indent="0" algn="l">
              <a:lnSpc>
                <a:spcPct val="120000"/>
              </a:lnSpc>
              <a:spcBef>
                <a:spcPts val="0"/>
              </a:spcBef>
              <a:spcAft>
                <a:spcPts val="0"/>
              </a:spcAft>
              <a:buNone/>
            </a:pPr>
            <a:r>
              <a:rPr lang="en-US" sz="1000" dirty="0"/>
              <a:t>*African-born refers to Blacks who reported an African country of birth. Non African-born refers to all other Blacks. Rates for black, non African-born and black, African-born are not comparable to previous years due to an increase in the estimate for black, African-born population. </a:t>
            </a:r>
          </a:p>
          <a:p>
            <a:pPr marL="0" indent="0" algn="l">
              <a:lnSpc>
                <a:spcPct val="120000"/>
              </a:lnSpc>
              <a:spcBef>
                <a:spcPts val="0"/>
              </a:spcBef>
              <a:spcAft>
                <a:spcPts val="0"/>
              </a:spcAft>
              <a:buNone/>
            </a:pPr>
            <a:r>
              <a:rPr lang="en-US" sz="1000" baseline="30000" dirty="0"/>
              <a:t>†</a:t>
            </a:r>
            <a:r>
              <a:rPr lang="en-US" sz="1000" dirty="0"/>
              <a:t> Other includes multi-racial persons and persons with unknown race </a:t>
            </a:r>
          </a:p>
          <a:p>
            <a:pPr marL="0" indent="0">
              <a:lnSpc>
                <a:spcPct val="120000"/>
              </a:lnSpc>
              <a:spcBef>
                <a:spcPts val="0"/>
              </a:spcBef>
              <a:spcAft>
                <a:spcPts val="0"/>
              </a:spcAft>
              <a:buNone/>
            </a:pPr>
            <a:r>
              <a:rPr lang="en-US" sz="1000" baseline="30000" dirty="0"/>
              <a:t>††</a:t>
            </a:r>
            <a:r>
              <a:rPr lang="en-US" sz="1000" dirty="0"/>
              <a:t>Estimate of 145,078 Source: 2019 American Community Survey.</a:t>
            </a:r>
            <a:br>
              <a:rPr lang="en-US" sz="1000" dirty="0"/>
            </a:br>
            <a:r>
              <a:rPr lang="en-US" sz="1000" dirty="0"/>
              <a:t>Data: </a:t>
            </a:r>
            <a:r>
              <a:rPr lang="en-US" sz="1000" dirty="0">
                <a:hlinkClick r:id="rId3"/>
              </a:rPr>
              <a:t>HIV/AIDS Prevalence and Mortality Report 2022 Tables</a:t>
            </a:r>
            <a:endParaRPr lang="en-US" sz="1000" baseline="30000" dirty="0"/>
          </a:p>
        </p:txBody>
      </p:sp>
      <p:pic>
        <p:nvPicPr>
          <p:cNvPr id="9" name="Content Placeholder 8" descr="Number of Cases and Rates (per 100,000 persons) of Persons Living with HIV/AIDS by Race/Ethnicity** in Minnesota, 2022. Data provided at URL referenced. ">
            <a:extLst>
              <a:ext uri="{FF2B5EF4-FFF2-40B4-BE49-F238E27FC236}">
                <a16:creationId xmlns:a16="http://schemas.microsoft.com/office/drawing/2014/main" id="{9E71A955-425D-8E6D-E72B-080DC3C4CA9C}"/>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304895" y="1609724"/>
            <a:ext cx="9582210" cy="2802256"/>
          </a:xfrm>
        </p:spPr>
      </p:pic>
    </p:spTree>
    <p:extLst>
      <p:ext uri="{BB962C8B-B14F-4D97-AF65-F5344CB8AC3E}">
        <p14:creationId xmlns:p14="http://schemas.microsoft.com/office/powerpoint/2010/main" val="199358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E13C-DF3E-4E28-8C11-E54C71EA6D76}"/>
              </a:ext>
            </a:extLst>
          </p:cNvPr>
          <p:cNvSpPr>
            <a:spLocks noGrp="1"/>
          </p:cNvSpPr>
          <p:nvPr>
            <p:ph type="title"/>
          </p:nvPr>
        </p:nvSpPr>
        <p:spPr/>
        <p:txBody>
          <a:bodyPr>
            <a:normAutofit/>
          </a:bodyPr>
          <a:lstStyle/>
          <a:p>
            <a:r>
              <a:rPr lang="en-US" b="0" dirty="0"/>
              <a:t>Number of Cases Living with HIV/AIDS by Gender Identity in Minnesota, 2022</a:t>
            </a:r>
          </a:p>
        </p:txBody>
      </p:sp>
      <p:sp>
        <p:nvSpPr>
          <p:cNvPr id="3" name="Slide Number Placeholder 2">
            <a:extLst>
              <a:ext uri="{FF2B5EF4-FFF2-40B4-BE49-F238E27FC236}">
                <a16:creationId xmlns:a16="http://schemas.microsoft.com/office/drawing/2014/main" id="{83C8FD56-F535-4BBE-82A7-FEF471EAF0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5B8BD508-FA0C-49CF-9DCE-780822270883}"/>
              </a:ext>
            </a:extLst>
          </p:cNvPr>
          <p:cNvSpPr>
            <a:spLocks noGrp="1"/>
          </p:cNvSpPr>
          <p:nvPr>
            <p:ph idx="13"/>
          </p:nvPr>
        </p:nvSpPr>
        <p:spPr>
          <a:xfrm>
            <a:off x="1736035" y="4888505"/>
            <a:ext cx="10140661" cy="1272899"/>
          </a:xfrm>
        </p:spPr>
        <p:txBody>
          <a:bodyPr vert="horz" lIns="182880" tIns="301752" rIns="182880" bIns="45720" rtlCol="0" anchor="t">
            <a:normAutofit fontScale="92500" lnSpcReduction="10000"/>
          </a:bodyPr>
          <a:lstStyle/>
          <a:p>
            <a:pPr marL="0" indent="0">
              <a:spcBef>
                <a:spcPts val="0"/>
              </a:spcBef>
              <a:spcAft>
                <a:spcPts val="0"/>
              </a:spcAft>
              <a:buNone/>
            </a:pPr>
            <a:r>
              <a:rPr lang="en-US" sz="1400" dirty="0"/>
              <a:t>††Current gender was not reportable until 2009, so may be incomplete for HIV infections reported before that time. Because current gender is incomplete for many cases, there may be misclassification of transgender Minnesotans in either of the cisgender groups.</a:t>
            </a:r>
          </a:p>
          <a:p>
            <a:pPr marL="0" indent="0">
              <a:spcBef>
                <a:spcPts val="0"/>
              </a:spcBef>
              <a:spcAft>
                <a:spcPts val="0"/>
              </a:spcAft>
              <a:buNone/>
            </a:pPr>
            <a:r>
              <a:rPr lang="en-US" sz="1400" dirty="0">
                <a:cs typeface="Calibri"/>
              </a:rPr>
              <a:t>*Percentages are based on the total number of cases reported at that stratum.</a:t>
            </a:r>
          </a:p>
          <a:p>
            <a:pPr marL="0" indent="0">
              <a:spcBef>
                <a:spcPts val="0"/>
              </a:spcBef>
              <a:spcAft>
                <a:spcPts val="0"/>
              </a:spcAft>
              <a:buNone/>
            </a:pPr>
            <a:r>
              <a:rPr lang="en-US" sz="1400" dirty="0">
                <a:cs typeface="Calibri"/>
              </a:rPr>
              <a:t>** includes nonbinary and other gender identity</a:t>
            </a:r>
          </a:p>
          <a:p>
            <a:pPr marL="0" indent="0">
              <a:spcBef>
                <a:spcPts val="0"/>
              </a:spcBef>
              <a:spcAft>
                <a:spcPts val="0"/>
              </a:spcAft>
              <a:buNone/>
            </a:pPr>
            <a:r>
              <a:rPr lang="en-US" sz="1400" dirty="0"/>
              <a:t>Data: </a:t>
            </a:r>
            <a:r>
              <a:rPr lang="en-US" sz="1400" dirty="0">
                <a:hlinkClick r:id="rId3"/>
              </a:rPr>
              <a:t>HIV/AIDS Prevalence and Mortality Report 2022 Tables</a:t>
            </a:r>
            <a:endParaRPr lang="en-US" sz="1400" dirty="0">
              <a:cs typeface="Calibri"/>
            </a:endParaRPr>
          </a:p>
          <a:p>
            <a:pPr marL="0" indent="0">
              <a:spcBef>
                <a:spcPts val="0"/>
              </a:spcBef>
              <a:spcAft>
                <a:spcPts val="0"/>
              </a:spcAft>
              <a:buNone/>
            </a:pPr>
            <a:endParaRPr lang="en-US" sz="1400" dirty="0">
              <a:cs typeface="Calibri"/>
            </a:endParaRPr>
          </a:p>
        </p:txBody>
      </p:sp>
      <p:pic>
        <p:nvPicPr>
          <p:cNvPr id="8" name="Content Placeholder 7" descr="Number of Cases Living with HIV/AIDS by Gender Identity in Minnesota, 2022. Data provided at URL referenced. ">
            <a:extLst>
              <a:ext uri="{FF2B5EF4-FFF2-40B4-BE49-F238E27FC236}">
                <a16:creationId xmlns:a16="http://schemas.microsoft.com/office/drawing/2014/main" id="{71800D14-43AA-56A0-88BF-FA642B48CDA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189090" y="1678216"/>
            <a:ext cx="9978911" cy="2653754"/>
          </a:xfrm>
        </p:spPr>
      </p:pic>
    </p:spTree>
    <p:extLst>
      <p:ext uri="{BB962C8B-B14F-4D97-AF65-F5344CB8AC3E}">
        <p14:creationId xmlns:p14="http://schemas.microsoft.com/office/powerpoint/2010/main" val="390637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E6DC1-832B-4355-AC83-1AF1AE28444B}"/>
              </a:ext>
            </a:extLst>
          </p:cNvPr>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155050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18A7-0ADC-44BE-8B6A-2F0FCB9EAF4C}"/>
              </a:ext>
            </a:extLst>
          </p:cNvPr>
          <p:cNvSpPr>
            <a:spLocks noGrp="1"/>
          </p:cNvSpPr>
          <p:nvPr>
            <p:ph type="title"/>
          </p:nvPr>
        </p:nvSpPr>
        <p:spPr/>
        <p:txBody>
          <a:bodyPr>
            <a:normAutofit/>
          </a:bodyPr>
          <a:lstStyle/>
          <a:p>
            <a:r>
              <a:rPr lang="en-US" sz="3200" b="0" dirty="0"/>
              <a:t>Persons Living with HIV/AIDS in Minnesota by Age Group*, 2022</a:t>
            </a:r>
          </a:p>
        </p:txBody>
      </p:sp>
      <p:sp>
        <p:nvSpPr>
          <p:cNvPr id="3" name="Slide Number Placeholder 2">
            <a:extLst>
              <a:ext uri="{FF2B5EF4-FFF2-40B4-BE49-F238E27FC236}">
                <a16:creationId xmlns:a16="http://schemas.microsoft.com/office/drawing/2014/main" id="{84E663CD-1313-4923-8071-32A7FB4A8E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04D467C-5D87-4DF4-8C7B-DD5005575607}"/>
              </a:ext>
            </a:extLst>
          </p:cNvPr>
          <p:cNvSpPr>
            <a:spLocks noGrp="1"/>
          </p:cNvSpPr>
          <p:nvPr>
            <p:ph idx="13"/>
          </p:nvPr>
        </p:nvSpPr>
        <p:spPr>
          <a:xfrm>
            <a:off x="2031589" y="5446395"/>
            <a:ext cx="9615949" cy="732207"/>
          </a:xfrm>
        </p:spPr>
        <p:txBody>
          <a:bodyPr>
            <a:normAutofit/>
          </a:bodyPr>
          <a:lstStyle/>
          <a:p>
            <a:pPr marL="0" indent="0">
              <a:spcBef>
                <a:spcPts val="0"/>
              </a:spcBef>
              <a:spcAft>
                <a:spcPts val="0"/>
              </a:spcAft>
              <a:buNone/>
            </a:pPr>
            <a:r>
              <a:rPr lang="en-US" sz="1200" dirty="0"/>
              <a:t>*Age missing for 8 persons living with HIV/AIDS</a:t>
            </a:r>
          </a:p>
          <a:p>
            <a:pPr marL="0" indent="0">
              <a:spcBef>
                <a:spcPts val="0"/>
              </a:spcBef>
              <a:spcAft>
                <a:spcPts val="0"/>
              </a:spcAft>
              <a:buNone/>
            </a:pPr>
            <a:r>
              <a:rPr lang="en-US" sz="1200" dirty="0"/>
              <a:t>Data: </a:t>
            </a:r>
            <a:r>
              <a:rPr lang="en-US" sz="1200" dirty="0">
                <a:hlinkClick r:id="rId3"/>
              </a:rPr>
              <a:t>HIV/AIDS Prevalence and Mortality Report 2022 Tables</a:t>
            </a:r>
            <a:endParaRPr lang="en-US" sz="1200" dirty="0"/>
          </a:p>
          <a:p>
            <a:pPr marL="0" indent="0">
              <a:spcBef>
                <a:spcPts val="0"/>
              </a:spcBef>
              <a:spcAft>
                <a:spcPts val="0"/>
              </a:spcAft>
              <a:buNone/>
            </a:pPr>
            <a:endParaRPr lang="en-US" sz="1200" dirty="0"/>
          </a:p>
        </p:txBody>
      </p:sp>
      <p:pic>
        <p:nvPicPr>
          <p:cNvPr id="9" name="Content Placeholder 8" descr="Persons Living with HIV/AIDS in Minnesota by Age Group*, 2022. Data provided at URL referenced. ">
            <a:extLst>
              <a:ext uri="{FF2B5EF4-FFF2-40B4-BE49-F238E27FC236}">
                <a16:creationId xmlns:a16="http://schemas.microsoft.com/office/drawing/2014/main" id="{8098C6F8-D830-8C58-D4B9-248F82393BB9}"/>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653467" y="1925002"/>
            <a:ext cx="8561216" cy="3007995"/>
          </a:xfrm>
        </p:spPr>
      </p:pic>
    </p:spTree>
    <p:extLst>
      <p:ext uri="{BB962C8B-B14F-4D97-AF65-F5344CB8AC3E}">
        <p14:creationId xmlns:p14="http://schemas.microsoft.com/office/powerpoint/2010/main" val="159770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CBC-2A88-4743-A541-A5A31EE78722}"/>
              </a:ext>
            </a:extLst>
          </p:cNvPr>
          <p:cNvSpPr>
            <a:spLocks noGrp="1"/>
          </p:cNvSpPr>
          <p:nvPr>
            <p:ph type="title"/>
          </p:nvPr>
        </p:nvSpPr>
        <p:spPr/>
        <p:txBody>
          <a:bodyPr/>
          <a:lstStyle/>
          <a:p>
            <a:r>
              <a:rPr lang="en-US" b="0" dirty="0"/>
              <a:t>Persons Living with HIV/AIDS in Minnesota by Age Group* and Sex Assigned at Birth, 2022</a:t>
            </a:r>
          </a:p>
        </p:txBody>
      </p:sp>
      <p:sp>
        <p:nvSpPr>
          <p:cNvPr id="4" name="Slide Number Placeholder 3">
            <a:extLst>
              <a:ext uri="{FF2B5EF4-FFF2-40B4-BE49-F238E27FC236}">
                <a16:creationId xmlns:a16="http://schemas.microsoft.com/office/drawing/2014/main" id="{B207E147-1CA9-45E1-9C91-9848B4CE6E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9C2A9B0-214D-462C-98A1-46D16262D05B}"/>
              </a:ext>
            </a:extLst>
          </p:cNvPr>
          <p:cNvSpPr>
            <a:spLocks noGrp="1"/>
          </p:cNvSpPr>
          <p:nvPr>
            <p:ph sz="half" idx="14"/>
          </p:nvPr>
        </p:nvSpPr>
        <p:spPr>
          <a:xfrm>
            <a:off x="1946787" y="6179573"/>
            <a:ext cx="9571703" cy="672851"/>
          </a:xfrm>
        </p:spPr>
        <p:txBody>
          <a:bodyPr>
            <a:normAutofit/>
          </a:bodyPr>
          <a:lstStyle/>
          <a:p>
            <a:pPr marL="0" indent="0">
              <a:spcBef>
                <a:spcPts val="0"/>
              </a:spcBef>
              <a:spcAft>
                <a:spcPts val="0"/>
              </a:spcAft>
              <a:buNone/>
            </a:pPr>
            <a:r>
              <a:rPr lang="en-US" sz="1400" dirty="0"/>
              <a:t>*Age missing for 8 persons living with HIV/AIDS</a:t>
            </a:r>
          </a:p>
        </p:txBody>
      </p:sp>
      <p:pic>
        <p:nvPicPr>
          <p:cNvPr id="18" name="Content Placeholder 17" descr="Persons Living with HIV/AIDS in Minnesota by Age Group* and Sex Assigned at Birth, 2022. Assigned Female at Birth. Refer to slide notes for full data. ">
            <a:extLst>
              <a:ext uri="{FF2B5EF4-FFF2-40B4-BE49-F238E27FC236}">
                <a16:creationId xmlns:a16="http://schemas.microsoft.com/office/drawing/2014/main" id="{DD000085-30CF-088F-CD73-6B3DAE0AE2F1}"/>
              </a:ext>
            </a:extLst>
          </p:cNvPr>
          <p:cNvPicPr>
            <a:picLocks noGrp="1" noChangeAspect="1"/>
          </p:cNvPicPr>
          <p:nvPr>
            <p:ph idx="16"/>
          </p:nvPr>
        </p:nvPicPr>
        <p:blipFill>
          <a:blip r:embed="rId3">
            <a:extLst>
              <a:ext uri="{28A0092B-C50C-407E-A947-70E740481C1C}">
                <a14:useLocalDpi xmlns:a14="http://schemas.microsoft.com/office/drawing/2010/main" val="0"/>
              </a:ext>
            </a:extLst>
          </a:blip>
          <a:stretch>
            <a:fillRect/>
          </a:stretch>
        </p:blipFill>
        <p:spPr>
          <a:xfrm>
            <a:off x="7302425" y="1594371"/>
            <a:ext cx="3510993" cy="3805393"/>
          </a:xfrm>
        </p:spPr>
      </p:pic>
      <p:pic>
        <p:nvPicPr>
          <p:cNvPr id="16" name="Content Placeholder 15" descr="Persons Living with HIV/AIDS in Minnesota by Age Group* and Sex Assigned at Birth, 2022. Assigned Male at Birth. Refer to slide notes for full data. ">
            <a:extLst>
              <a:ext uri="{FF2B5EF4-FFF2-40B4-BE49-F238E27FC236}">
                <a16:creationId xmlns:a16="http://schemas.microsoft.com/office/drawing/2014/main" id="{D2263812-4F7B-97D4-7026-15C5818F5E86}"/>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696162" y="1594371"/>
            <a:ext cx="3193415" cy="3805393"/>
          </a:xfrm>
        </p:spPr>
      </p:pic>
    </p:spTree>
    <p:extLst>
      <p:ext uri="{BB962C8B-B14F-4D97-AF65-F5344CB8AC3E}">
        <p14:creationId xmlns:p14="http://schemas.microsoft.com/office/powerpoint/2010/main" val="171596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239AE-1D8E-41FE-AAD3-AE6177C7A1DB}"/>
              </a:ext>
            </a:extLst>
          </p:cNvPr>
          <p:cNvSpPr>
            <a:spLocks noGrp="1"/>
          </p:cNvSpPr>
          <p:nvPr>
            <p:ph type="ctrTitle"/>
          </p:nvPr>
        </p:nvSpPr>
        <p:spPr/>
        <p:txBody>
          <a:bodyPr/>
          <a:lstStyle/>
          <a:p>
            <a:r>
              <a:rPr lang="en-US" dirty="0"/>
              <a:t>MSM Analysis</a:t>
            </a:r>
          </a:p>
        </p:txBody>
      </p:sp>
    </p:spTree>
    <p:extLst>
      <p:ext uri="{BB962C8B-B14F-4D97-AF65-F5344CB8AC3E}">
        <p14:creationId xmlns:p14="http://schemas.microsoft.com/office/powerpoint/2010/main" val="231045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Distribution by Race and Ethnicity of People Living with HIV/AIDS in Minnesota, 2022</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6" name="Content Placeholder 15" descr="Distribution by Race and Ethnicity of People Living with HIV/AIDS in Minnesota, 2022. MSM. Refer to slide notes for full data. ">
            <a:extLst>
              <a:ext uri="{FF2B5EF4-FFF2-40B4-BE49-F238E27FC236}">
                <a16:creationId xmlns:a16="http://schemas.microsoft.com/office/drawing/2014/main" id="{E7AF8D44-0684-705E-ED10-10D85C87B58D}"/>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7149203" y="1681170"/>
            <a:ext cx="4148610" cy="4060809"/>
          </a:xfrm>
        </p:spPr>
      </p:pic>
      <p:pic>
        <p:nvPicPr>
          <p:cNvPr id="18" name="Picture 17" descr="Distribution by Race and Ethnicity of People Living with HIV/AIDS in Minnesota, 2022. Total PLWH. Refer to slide notes for full data. ">
            <a:extLst>
              <a:ext uri="{FF2B5EF4-FFF2-40B4-BE49-F238E27FC236}">
                <a16:creationId xmlns:a16="http://schemas.microsoft.com/office/drawing/2014/main" id="{EEC3BBD6-F2B1-FAFB-C5DB-3BF737C30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642" y="1681170"/>
            <a:ext cx="4120459" cy="4210034"/>
          </a:xfrm>
          <a:prstGeom prst="rect">
            <a:avLst/>
          </a:prstGeom>
        </p:spPr>
      </p:pic>
    </p:spTree>
    <p:extLst>
      <p:ext uri="{BB962C8B-B14F-4D97-AF65-F5344CB8AC3E}">
        <p14:creationId xmlns:p14="http://schemas.microsoft.com/office/powerpoint/2010/main" val="207500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BF5D-ED41-4310-A39A-4D919962F6C6}"/>
              </a:ext>
            </a:extLst>
          </p:cNvPr>
          <p:cNvSpPr>
            <a:spLocks noGrp="1"/>
          </p:cNvSpPr>
          <p:nvPr>
            <p:ph type="title"/>
          </p:nvPr>
        </p:nvSpPr>
        <p:spPr/>
        <p:txBody>
          <a:bodyPr/>
          <a:lstStyle/>
          <a:p>
            <a:r>
              <a:rPr lang="en-US" b="0" dirty="0"/>
              <a:t>Introduction (II)</a:t>
            </a:r>
          </a:p>
        </p:txBody>
      </p:sp>
      <p:sp>
        <p:nvSpPr>
          <p:cNvPr id="3" name="Content Placeholder 2">
            <a:extLst>
              <a:ext uri="{FF2B5EF4-FFF2-40B4-BE49-F238E27FC236}">
                <a16:creationId xmlns:a16="http://schemas.microsoft.com/office/drawing/2014/main" id="{4657D96A-1F05-4E5C-BC71-433B95CC338D}"/>
              </a:ext>
            </a:extLst>
          </p:cNvPr>
          <p:cNvSpPr>
            <a:spLocks noGrp="1"/>
          </p:cNvSpPr>
          <p:nvPr>
            <p:ph idx="1"/>
          </p:nvPr>
        </p:nvSpPr>
        <p:spPr>
          <a:xfrm>
            <a:off x="318052" y="1594624"/>
            <a:ext cx="11569148" cy="4582339"/>
          </a:xfrm>
        </p:spPr>
        <p:txBody>
          <a:bodyPr>
            <a:normAutofit fontScale="47500" lnSpcReduction="20000"/>
          </a:bodyPr>
          <a:lstStyle/>
          <a:p>
            <a:r>
              <a:rPr lang="en-US" dirty="0"/>
              <a:t>Data analyses exclude persons diagnosed in federal or private correctional facilities, but include state prisoners (number of state prisoners believed to be living with HIV/AIDS as of 2022 = 17)</a:t>
            </a:r>
          </a:p>
          <a:p>
            <a:r>
              <a:rPr lang="en-US" dirty="0"/>
              <a:t>Data analyses for new infections exclude persons arriving in Minnesota through the HIV+ Refugee Resettlement Program (number of primary HIV+ refugees in this program living in Minnesota as of December 31, 2022 = 163), as well as other refugees/immigrants reporting a positive test prior to their arrival in Minnesota (n = 160).</a:t>
            </a:r>
          </a:p>
          <a:p>
            <a:r>
              <a:rPr lang="en-US" dirty="0"/>
              <a:t>Some limitations of surveillance data:</a:t>
            </a:r>
          </a:p>
          <a:p>
            <a:pPr lvl="1"/>
            <a:r>
              <a:rPr lang="en-US" dirty="0"/>
              <a:t>Do not include HIV-infected persons who have not been tested for HIV</a:t>
            </a:r>
          </a:p>
          <a:p>
            <a:pPr lvl="1"/>
            <a:r>
              <a:rPr lang="en-US" dirty="0"/>
              <a:t>Do not include persons whose positive test results have not been reported to MDH</a:t>
            </a:r>
          </a:p>
          <a:p>
            <a:pPr lvl="1"/>
            <a:r>
              <a:rPr lang="en-US" dirty="0"/>
              <a:t>Do not include HIV-infected persons who have </a:t>
            </a:r>
            <a:r>
              <a:rPr lang="en-US" i="1" u="sng" dirty="0"/>
              <a:t>only</a:t>
            </a:r>
            <a:r>
              <a:rPr lang="en-US" dirty="0"/>
              <a:t> tested anonymously</a:t>
            </a:r>
          </a:p>
          <a:p>
            <a:pPr lvl="1"/>
            <a:r>
              <a:rPr lang="en-US" dirty="0"/>
              <a:t>Case numbers for the most recent years may be undercounted due to delays in reporting</a:t>
            </a:r>
          </a:p>
          <a:p>
            <a:pPr lvl="1"/>
            <a:r>
              <a:rPr lang="en-US" dirty="0"/>
              <a:t>Reporting of living cases that were not initially diagnosed in Minnesota is known to be incomplete, as well as transfer of living cases that have moved to other states from Minnesota. However, since 2018, every jurisdiction funded for HIV surveillance by CDC has been part of a deduplication project in the National HIV Surveillance System.</a:t>
            </a:r>
          </a:p>
        </p:txBody>
      </p:sp>
      <p:sp>
        <p:nvSpPr>
          <p:cNvPr id="4" name="Slide Number Placeholder 3">
            <a:extLst>
              <a:ext uri="{FF2B5EF4-FFF2-40B4-BE49-F238E27FC236}">
                <a16:creationId xmlns:a16="http://schemas.microsoft.com/office/drawing/2014/main" id="{325F20E1-F9B5-4609-8C72-4D094EA1D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1347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7B90-C353-4093-8FC3-318B64F802DF}"/>
              </a:ext>
            </a:extLst>
          </p:cNvPr>
          <p:cNvSpPr>
            <a:spLocks noGrp="1"/>
          </p:cNvSpPr>
          <p:nvPr>
            <p:ph type="title"/>
          </p:nvPr>
        </p:nvSpPr>
        <p:spPr/>
        <p:txBody>
          <a:bodyPr/>
          <a:lstStyle/>
          <a:p>
            <a:r>
              <a:rPr lang="en-US" dirty="0"/>
              <a:t>MSM Living with HIV in MN by Age, 2022</a:t>
            </a:r>
          </a:p>
        </p:txBody>
      </p:sp>
      <p:sp>
        <p:nvSpPr>
          <p:cNvPr id="3" name="Slide Number Placeholder 2">
            <a:extLst>
              <a:ext uri="{FF2B5EF4-FFF2-40B4-BE49-F238E27FC236}">
                <a16:creationId xmlns:a16="http://schemas.microsoft.com/office/drawing/2014/main" id="{DB569B5C-14E2-47FA-8E24-22738D0DA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Content Placeholder 6" descr="MSM Living with HIV in MN by Age, 2022. Refer to slide notes for full data. ">
            <a:extLst>
              <a:ext uri="{FF2B5EF4-FFF2-40B4-BE49-F238E27FC236}">
                <a16:creationId xmlns:a16="http://schemas.microsoft.com/office/drawing/2014/main" id="{C051D8FB-AB78-8FD3-9C7C-6839851F825E}"/>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482526" y="1849754"/>
            <a:ext cx="9226947" cy="3625216"/>
          </a:xfrm>
        </p:spPr>
      </p:pic>
    </p:spTree>
    <p:extLst>
      <p:ext uri="{BB962C8B-B14F-4D97-AF65-F5344CB8AC3E}">
        <p14:creationId xmlns:p14="http://schemas.microsoft.com/office/powerpoint/2010/main" val="75915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1749286" y="5464277"/>
            <a:ext cx="9952383" cy="1393723"/>
          </a:xfrm>
        </p:spPr>
        <p:txBody>
          <a:bodyPr>
            <a:normAutofit/>
          </a:bodyPr>
          <a:lstStyle/>
          <a:p>
            <a:pPr marL="0" indent="0">
              <a:spcBef>
                <a:spcPts val="0"/>
              </a:spcBef>
              <a:spcAft>
                <a:spcPts val="0"/>
              </a:spcAft>
              <a:buNone/>
            </a:pPr>
            <a:r>
              <a:rPr lang="en-US" sz="1600" dirty="0"/>
              <a:t>Suburban includes the 7-county metro area of Anoka, Carver, Dakota, Hennepin (except Minneapolis), Ramsey (except St. Paul), Scott, and Washington counties. Greater Minnesota includes all other counties outside of the 7-county metro area.</a:t>
            </a:r>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MSM Living with HIV/AIDS in Minnesota by Current Residence, 2022</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Content Placeholder 10" descr="MSM Living with HIV/AIDS in Minnesota by Current Residence, 2022. Total PLWH. Refer to slide notes for full data. ">
            <a:extLst>
              <a:ext uri="{FF2B5EF4-FFF2-40B4-BE49-F238E27FC236}">
                <a16:creationId xmlns:a16="http://schemas.microsoft.com/office/drawing/2014/main" id="{A6FA31D0-6ACA-F7A6-9555-0E67ADC7793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724043" y="1828798"/>
            <a:ext cx="3689985" cy="3200404"/>
          </a:xfrm>
        </p:spPr>
      </p:pic>
      <p:pic>
        <p:nvPicPr>
          <p:cNvPr id="13" name="Picture 12" descr="MSM Living with HIV/AIDS in Minnesota by Current Residence, 2022. MSM. Refer to slide notes for full data. ">
            <a:extLst>
              <a:ext uri="{FF2B5EF4-FFF2-40B4-BE49-F238E27FC236}">
                <a16:creationId xmlns:a16="http://schemas.microsoft.com/office/drawing/2014/main" id="{0366B730-28A5-4CED-88C4-B0C4712A7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44" y="1828798"/>
            <a:ext cx="3758615" cy="3200404"/>
          </a:xfrm>
          <a:prstGeom prst="rect">
            <a:avLst/>
          </a:prstGeom>
        </p:spPr>
      </p:pic>
    </p:spTree>
    <p:extLst>
      <p:ext uri="{BB962C8B-B14F-4D97-AF65-F5344CB8AC3E}">
        <p14:creationId xmlns:p14="http://schemas.microsoft.com/office/powerpoint/2010/main" val="400940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FE3C-F395-4256-A5F1-52F0CC2980D3}"/>
              </a:ext>
            </a:extLst>
          </p:cNvPr>
          <p:cNvSpPr>
            <a:spLocks noGrp="1"/>
          </p:cNvSpPr>
          <p:nvPr>
            <p:ph type="title"/>
          </p:nvPr>
        </p:nvSpPr>
        <p:spPr/>
        <p:txBody>
          <a:bodyPr/>
          <a:lstStyle/>
          <a:p>
            <a:r>
              <a:rPr lang="en-US" dirty="0"/>
              <a:t>MSM Living with HIV &amp; AIDS compared to the Population of Minnesota, 2022</a:t>
            </a:r>
            <a:endParaRPr lang="en-US" dirty="0">
              <a:highlight>
                <a:srgbClr val="FFFF00"/>
              </a:highlight>
            </a:endParaRPr>
          </a:p>
        </p:txBody>
      </p:sp>
      <p:sp>
        <p:nvSpPr>
          <p:cNvPr id="3" name="Slide Number Placeholder 2">
            <a:extLst>
              <a:ext uri="{FF2B5EF4-FFF2-40B4-BE49-F238E27FC236}">
                <a16:creationId xmlns:a16="http://schemas.microsoft.com/office/drawing/2014/main" id="{1AF42ED1-DC2B-4B33-92A7-5031C13595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Content Placeholder 6" descr="MSM Living with HIV &amp; AIDS compared to the Population of Minnesota, 2022. Refer to slide notes for full data. ">
            <a:extLst>
              <a:ext uri="{FF2B5EF4-FFF2-40B4-BE49-F238E27FC236}">
                <a16:creationId xmlns:a16="http://schemas.microsoft.com/office/drawing/2014/main" id="{6F0A53AC-F110-2180-8536-E414552E0FB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29396" y="2074862"/>
            <a:ext cx="10207056" cy="3636646"/>
          </a:xfrm>
        </p:spPr>
      </p:pic>
    </p:spTree>
    <p:extLst>
      <p:ext uri="{BB962C8B-B14F-4D97-AF65-F5344CB8AC3E}">
        <p14:creationId xmlns:p14="http://schemas.microsoft.com/office/powerpoint/2010/main" val="107740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7E4DF-E6F5-4EEA-8641-C52AD02C1561}"/>
              </a:ext>
            </a:extLst>
          </p:cNvPr>
          <p:cNvSpPr>
            <a:spLocks noGrp="1"/>
          </p:cNvSpPr>
          <p:nvPr>
            <p:ph type="ctrTitle"/>
          </p:nvPr>
        </p:nvSpPr>
        <p:spPr/>
        <p:txBody>
          <a:bodyPr/>
          <a:lstStyle/>
          <a:p>
            <a:r>
              <a:rPr lang="en-US" dirty="0"/>
              <a:t>Foreign Born Populations</a:t>
            </a:r>
          </a:p>
        </p:txBody>
      </p:sp>
    </p:spTree>
    <p:extLst>
      <p:ext uri="{BB962C8B-B14F-4D97-AF65-F5344CB8AC3E}">
        <p14:creationId xmlns:p14="http://schemas.microsoft.com/office/powerpoint/2010/main" val="1195178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63578F9-4CCA-9A5F-F66F-96B4EF5F373E}"/>
              </a:ext>
            </a:extLst>
          </p:cNvPr>
          <p:cNvGraphicFramePr>
            <a:graphicFrameLocks noGrp="1"/>
          </p:cNvGraphicFramePr>
          <p:nvPr/>
        </p:nvGraphicFramePr>
        <p:xfrm>
          <a:off x="4387850" y="2252663"/>
          <a:ext cx="3416300" cy="2354580"/>
        </p:xfrm>
        <a:graphic>
          <a:graphicData uri="http://schemas.openxmlformats.org/drawingml/2006/table">
            <a:tbl>
              <a:tblPr>
                <a:tableStyleId>{5C22544A-7EE6-4342-B048-85BDC9FD1C3A}</a:tableStyleId>
              </a:tblPr>
              <a:tblGrid>
                <a:gridCol w="749300">
                  <a:extLst>
                    <a:ext uri="{9D8B030D-6E8A-4147-A177-3AD203B41FA5}">
                      <a16:colId xmlns:a16="http://schemas.microsoft.com/office/drawing/2014/main" val="3948396324"/>
                    </a:ext>
                  </a:extLst>
                </a:gridCol>
                <a:gridCol w="685800">
                  <a:extLst>
                    <a:ext uri="{9D8B030D-6E8A-4147-A177-3AD203B41FA5}">
                      <a16:colId xmlns:a16="http://schemas.microsoft.com/office/drawing/2014/main" val="2127953269"/>
                    </a:ext>
                  </a:extLst>
                </a:gridCol>
                <a:gridCol w="685800">
                  <a:extLst>
                    <a:ext uri="{9D8B030D-6E8A-4147-A177-3AD203B41FA5}">
                      <a16:colId xmlns:a16="http://schemas.microsoft.com/office/drawing/2014/main" val="2555026855"/>
                    </a:ext>
                  </a:extLst>
                </a:gridCol>
                <a:gridCol w="685800">
                  <a:extLst>
                    <a:ext uri="{9D8B030D-6E8A-4147-A177-3AD203B41FA5}">
                      <a16:colId xmlns:a16="http://schemas.microsoft.com/office/drawing/2014/main" val="3382599500"/>
                    </a:ext>
                  </a:extLst>
                </a:gridCol>
                <a:gridCol w="609600">
                  <a:extLst>
                    <a:ext uri="{9D8B030D-6E8A-4147-A177-3AD203B41FA5}">
                      <a16:colId xmlns:a16="http://schemas.microsoft.com/office/drawing/2014/main" val="132228846"/>
                    </a:ext>
                  </a:extLst>
                </a:gridCol>
              </a:tblGrid>
              <a:tr h="182880">
                <a:tc>
                  <a:txBody>
                    <a:bodyPr/>
                    <a:lstStyle/>
                    <a:p>
                      <a:pPr algn="l" fontAlgn="b"/>
                      <a:r>
                        <a:rPr lang="en-US" sz="1100" u="none" strike="noStrike" dirty="0">
                          <a:solidFill>
                            <a:schemeClr val="bg1"/>
                          </a:solidFill>
                          <a:effectLst/>
                        </a:rPr>
                        <a:t> Year</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Africa</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Asia</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Latin America</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Other</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779903"/>
                  </a:ext>
                </a:extLst>
              </a:tr>
              <a:tr h="182880">
                <a:tc>
                  <a:txBody>
                    <a:bodyPr/>
                    <a:lstStyle/>
                    <a:p>
                      <a:pPr algn="r" fontAlgn="b"/>
                      <a:r>
                        <a:rPr lang="en-US" sz="1100" u="none" strike="noStrike">
                          <a:solidFill>
                            <a:schemeClr val="bg1"/>
                          </a:solidFill>
                          <a:effectLst/>
                        </a:rPr>
                        <a:t>2012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1008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378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3678044"/>
                  </a:ext>
                </a:extLst>
              </a:tr>
              <a:tr h="182880">
                <a:tc>
                  <a:txBody>
                    <a:bodyPr/>
                    <a:lstStyle/>
                    <a:p>
                      <a:pPr algn="r" fontAlgn="b"/>
                      <a:r>
                        <a:rPr lang="en-US" sz="1100" u="none" strike="noStrike">
                          <a:solidFill>
                            <a:schemeClr val="bg1"/>
                          </a:solidFill>
                          <a:effectLst/>
                        </a:rPr>
                        <a:t>2013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1047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396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5292836"/>
                  </a:ext>
                </a:extLst>
              </a:tr>
              <a:tr h="182880">
                <a:tc>
                  <a:txBody>
                    <a:bodyPr/>
                    <a:lstStyle/>
                    <a:p>
                      <a:pPr algn="r" fontAlgn="b"/>
                      <a:r>
                        <a:rPr lang="en-US" sz="1100" u="none" strike="noStrike">
                          <a:solidFill>
                            <a:schemeClr val="bg1"/>
                          </a:solidFill>
                          <a:effectLst/>
                        </a:rPr>
                        <a:t>2014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1109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417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746941"/>
                  </a:ext>
                </a:extLst>
              </a:tr>
              <a:tr h="182880">
                <a:tc>
                  <a:txBody>
                    <a:bodyPr/>
                    <a:lstStyle/>
                    <a:p>
                      <a:pPr algn="r" fontAlgn="b"/>
                      <a:r>
                        <a:rPr lang="en-US" sz="1100" u="none" strike="noStrike">
                          <a:solidFill>
                            <a:schemeClr val="bg1"/>
                          </a:solidFill>
                          <a:effectLst/>
                        </a:rPr>
                        <a:t>2015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1174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134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429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263184"/>
                  </a:ext>
                </a:extLst>
              </a:tr>
              <a:tr h="182880">
                <a:tc>
                  <a:txBody>
                    <a:bodyPr/>
                    <a:lstStyle/>
                    <a:p>
                      <a:pPr algn="r" fontAlgn="b"/>
                      <a:r>
                        <a:rPr lang="en-US" sz="1100" u="none" strike="noStrike">
                          <a:solidFill>
                            <a:schemeClr val="bg1"/>
                          </a:solidFill>
                          <a:effectLst/>
                        </a:rPr>
                        <a:t>2016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1299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147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463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86321"/>
                  </a:ext>
                </a:extLst>
              </a:tr>
              <a:tr h="182880">
                <a:tc>
                  <a:txBody>
                    <a:bodyPr/>
                    <a:lstStyle/>
                    <a:p>
                      <a:pPr algn="r" fontAlgn="b"/>
                      <a:r>
                        <a:rPr lang="en-US" sz="1100" u="none" strike="noStrike">
                          <a:solidFill>
                            <a:schemeClr val="bg1"/>
                          </a:solidFill>
                          <a:effectLst/>
                        </a:rPr>
                        <a:t>2017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1391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160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491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408841"/>
                  </a:ext>
                </a:extLst>
              </a:tr>
              <a:tr h="182880">
                <a:tc>
                  <a:txBody>
                    <a:bodyPr/>
                    <a:lstStyle/>
                    <a:p>
                      <a:pPr algn="r" fontAlgn="b"/>
                      <a:r>
                        <a:rPr lang="en-US" sz="1100" u="none" strike="noStrike">
                          <a:solidFill>
                            <a:schemeClr val="bg1"/>
                          </a:solidFill>
                          <a:effectLst/>
                        </a:rPr>
                        <a:t>2018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1494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170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516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64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3393665"/>
                  </a:ext>
                </a:extLst>
              </a:tr>
              <a:tr h="182880">
                <a:tc>
                  <a:txBody>
                    <a:bodyPr/>
                    <a:lstStyle/>
                    <a:p>
                      <a:pPr algn="r" fontAlgn="b"/>
                      <a:r>
                        <a:rPr lang="en-US" sz="1100" u="none" strike="noStrike">
                          <a:solidFill>
                            <a:schemeClr val="bg1"/>
                          </a:solidFill>
                          <a:effectLst/>
                        </a:rPr>
                        <a:t>2019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1560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185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549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312906"/>
                  </a:ext>
                </a:extLst>
              </a:tr>
              <a:tr h="182880">
                <a:tc>
                  <a:txBody>
                    <a:bodyPr/>
                    <a:lstStyle/>
                    <a:p>
                      <a:pPr algn="r" fontAlgn="b"/>
                      <a:r>
                        <a:rPr lang="en-US" sz="1100" u="none" strike="noStrike">
                          <a:solidFill>
                            <a:schemeClr val="bg1"/>
                          </a:solidFill>
                          <a:effectLst/>
                        </a:rPr>
                        <a:t>2020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1599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190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566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5877815"/>
                  </a:ext>
                </a:extLst>
              </a:tr>
              <a:tr h="182880">
                <a:tc>
                  <a:txBody>
                    <a:bodyPr/>
                    <a:lstStyle/>
                    <a:p>
                      <a:pPr algn="r" fontAlgn="b"/>
                      <a:r>
                        <a:rPr lang="en-US" sz="1100" u="none" strike="noStrike">
                          <a:solidFill>
                            <a:schemeClr val="bg1"/>
                          </a:solidFill>
                          <a:effectLst/>
                        </a:rPr>
                        <a:t>2021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1677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194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604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4161943"/>
                  </a:ext>
                </a:extLst>
              </a:tr>
              <a:tr h="182880">
                <a:tc>
                  <a:txBody>
                    <a:bodyPr/>
                    <a:lstStyle/>
                    <a:p>
                      <a:pPr algn="r" fontAlgn="b"/>
                      <a:r>
                        <a:rPr lang="en-US" sz="1100" u="none" strike="noStrike">
                          <a:solidFill>
                            <a:schemeClr val="bg1"/>
                          </a:solidFill>
                          <a:effectLst/>
                        </a:rPr>
                        <a:t>2022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1713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200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650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101</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4566527"/>
                  </a:ext>
                </a:extLst>
              </a:tr>
            </a:tbl>
          </a:graphicData>
        </a:graphic>
      </p:graphicFrame>
      <p:sp>
        <p:nvSpPr>
          <p:cNvPr id="2" name="Title 1">
            <a:extLst>
              <a:ext uri="{FF2B5EF4-FFF2-40B4-BE49-F238E27FC236}">
                <a16:creationId xmlns:a16="http://schemas.microsoft.com/office/drawing/2014/main" id="{B6A9BD7C-FF91-4B02-85ED-AEFADEF64251}"/>
              </a:ext>
            </a:extLst>
          </p:cNvPr>
          <p:cNvSpPr>
            <a:spLocks noGrp="1"/>
          </p:cNvSpPr>
          <p:nvPr>
            <p:ph type="title"/>
          </p:nvPr>
        </p:nvSpPr>
        <p:spPr/>
        <p:txBody>
          <a:bodyPr/>
          <a:lstStyle/>
          <a:p>
            <a:r>
              <a:rPr lang="en-US" b="0" dirty="0"/>
              <a:t>Foreign Born Persons Living with HIV/AIDS in Minnesota* by Region of Birth, 2012</a:t>
            </a:r>
            <a:r>
              <a:rPr lang="en-US" altLang="en-US" sz="3600" dirty="0"/>
              <a:t>–</a:t>
            </a:r>
            <a:r>
              <a:rPr lang="en-US" b="0" dirty="0"/>
              <a:t>2022</a:t>
            </a:r>
          </a:p>
        </p:txBody>
      </p:sp>
      <p:sp>
        <p:nvSpPr>
          <p:cNvPr id="3" name="Slide Number Placeholder 2">
            <a:extLst>
              <a:ext uri="{FF2B5EF4-FFF2-40B4-BE49-F238E27FC236}">
                <a16:creationId xmlns:a16="http://schemas.microsoft.com/office/drawing/2014/main" id="{036922F4-7BF8-4B87-93F0-BB497ADC3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E1AFCD67-8E9D-44F7-93B6-F599F82E794A}"/>
              </a:ext>
            </a:extLst>
          </p:cNvPr>
          <p:cNvSpPr>
            <a:spLocks noGrp="1"/>
          </p:cNvSpPr>
          <p:nvPr>
            <p:ph idx="13"/>
          </p:nvPr>
        </p:nvSpPr>
        <p:spPr>
          <a:xfrm>
            <a:off x="1736035" y="5933334"/>
            <a:ext cx="10132115" cy="924666"/>
          </a:xfrm>
        </p:spPr>
        <p:txBody>
          <a:bodyPr>
            <a:normAutofit lnSpcReduction="10000"/>
          </a:bodyPr>
          <a:lstStyle/>
          <a:p>
            <a:pPr marL="0" indent="0">
              <a:spcBef>
                <a:spcPts val="0"/>
              </a:spcBef>
              <a:spcAft>
                <a:spcPts val="0"/>
              </a:spcAft>
              <a:buNone/>
            </a:pPr>
            <a:r>
              <a:rPr lang="en-US" sz="1400" dirty="0"/>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pic>
        <p:nvPicPr>
          <p:cNvPr id="9" name="Content Placeholder 8" descr="Foreign Born Persons Living with HIV/AIDS in Minnesota* by Region of Birth, 2012–2022. Refer to table on slide for full data. ">
            <a:extLst>
              <a:ext uri="{FF2B5EF4-FFF2-40B4-BE49-F238E27FC236}">
                <a16:creationId xmlns:a16="http://schemas.microsoft.com/office/drawing/2014/main" id="{349EEDD0-74FA-01C3-E12E-EF5DC8A68C4A}"/>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498282" y="2042106"/>
            <a:ext cx="9195435" cy="3065145"/>
          </a:xfrm>
        </p:spPr>
      </p:pic>
    </p:spTree>
    <p:extLst>
      <p:ext uri="{BB962C8B-B14F-4D97-AF65-F5344CB8AC3E}">
        <p14:creationId xmlns:p14="http://schemas.microsoft.com/office/powerpoint/2010/main" val="168926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370D-1D27-4C00-A7C5-B57E267E6984}"/>
              </a:ext>
            </a:extLst>
          </p:cNvPr>
          <p:cNvSpPr>
            <a:spLocks noGrp="1"/>
          </p:cNvSpPr>
          <p:nvPr>
            <p:ph type="title"/>
          </p:nvPr>
        </p:nvSpPr>
        <p:spPr/>
        <p:txBody>
          <a:bodyPr/>
          <a:lstStyle/>
          <a:p>
            <a:r>
              <a:rPr lang="en-US" b="0" dirty="0"/>
              <a:t>African-Born* Persons Living with HIV/AIDS Compared to Other Minnesota Cases by Sex Assigned at Birth, 2022</a:t>
            </a:r>
          </a:p>
        </p:txBody>
      </p:sp>
      <p:sp>
        <p:nvSpPr>
          <p:cNvPr id="4" name="Slide Number Placeholder 3">
            <a:extLst>
              <a:ext uri="{FF2B5EF4-FFF2-40B4-BE49-F238E27FC236}">
                <a16:creationId xmlns:a16="http://schemas.microsoft.com/office/drawing/2014/main" id="{9421FAF2-08F8-4970-8B88-609A846839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24A53E97-753F-4FD2-BCA1-C7FF612C3FC2}"/>
              </a:ext>
            </a:extLst>
          </p:cNvPr>
          <p:cNvSpPr>
            <a:spLocks noGrp="1"/>
          </p:cNvSpPr>
          <p:nvPr>
            <p:ph sz="half" idx="14"/>
          </p:nvPr>
        </p:nvSpPr>
        <p:spPr>
          <a:xfrm>
            <a:off x="1932039" y="6025263"/>
            <a:ext cx="9556955" cy="827162"/>
          </a:xfrm>
        </p:spPr>
        <p:txBody>
          <a:bodyPr>
            <a:normAutofit/>
          </a:bodyPr>
          <a:lstStyle/>
          <a:p>
            <a:pPr marL="0" indent="0">
              <a:spcBef>
                <a:spcPts val="0"/>
              </a:spcBef>
              <a:spcAft>
                <a:spcPts val="0"/>
              </a:spcAft>
              <a:buNone/>
            </a:pPr>
            <a:r>
              <a:rPr lang="en-US" sz="1400" dirty="0"/>
              <a:t>*Includes persons arriving to Minnesota through the HIV+ Refugee Resettlement Program and other refugee/immigrant programs. Also includes 10 Hispanic, 5 White, 25 Multi-Race, and 1 unknown identifying African-born persons. </a:t>
            </a:r>
          </a:p>
        </p:txBody>
      </p:sp>
      <p:pic>
        <p:nvPicPr>
          <p:cNvPr id="11" name="Content Placeholder 10" descr="African-Born* Persons Living with HIV/AIDS Compared to Other Minnesota Cases by Sex Assigned at Birth, 2022. African-born Cases. Refer to slide notes for full data. ">
            <a:extLst>
              <a:ext uri="{FF2B5EF4-FFF2-40B4-BE49-F238E27FC236}">
                <a16:creationId xmlns:a16="http://schemas.microsoft.com/office/drawing/2014/main" id="{84BF80B9-D878-194F-DD6C-E4D98041C586}"/>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1654436" y="1609724"/>
            <a:ext cx="2875364" cy="3613785"/>
          </a:xfrm>
        </p:spPr>
      </p:pic>
      <p:pic>
        <p:nvPicPr>
          <p:cNvPr id="14" name="Content Placeholder 13" descr="African-Born* Persons Living with HIV/AIDS Compared to Other Minnesota Cases by Sex Assigned at Birth, 2022. US-born Cases. Refer to slide notes for full data. ">
            <a:extLst>
              <a:ext uri="{FF2B5EF4-FFF2-40B4-BE49-F238E27FC236}">
                <a16:creationId xmlns:a16="http://schemas.microsoft.com/office/drawing/2014/main" id="{C421AE45-6D40-F562-98CB-74100C78DCC3}"/>
              </a:ext>
            </a:extLst>
          </p:cNvPr>
          <p:cNvPicPr>
            <a:picLocks noGrp="1" noChangeAspect="1"/>
          </p:cNvPicPr>
          <p:nvPr>
            <p:ph idx="16"/>
          </p:nvPr>
        </p:nvPicPr>
        <p:blipFill>
          <a:blip r:embed="rId4">
            <a:extLst>
              <a:ext uri="{28A0092B-C50C-407E-A947-70E740481C1C}">
                <a14:useLocalDpi xmlns:a14="http://schemas.microsoft.com/office/drawing/2010/main" val="0"/>
              </a:ext>
            </a:extLst>
          </a:blip>
          <a:stretch>
            <a:fillRect/>
          </a:stretch>
        </p:blipFill>
        <p:spPr>
          <a:xfrm>
            <a:off x="7662202" y="1609724"/>
            <a:ext cx="3117320" cy="3613785"/>
          </a:xfrm>
        </p:spPr>
      </p:pic>
    </p:spTree>
    <p:extLst>
      <p:ext uri="{BB962C8B-B14F-4D97-AF65-F5344CB8AC3E}">
        <p14:creationId xmlns:p14="http://schemas.microsoft.com/office/powerpoint/2010/main" val="497302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3CC9-F0F2-4308-9A27-D73D08502DD2}"/>
              </a:ext>
            </a:extLst>
          </p:cNvPr>
          <p:cNvSpPr>
            <a:spLocks noGrp="1"/>
          </p:cNvSpPr>
          <p:nvPr>
            <p:ph type="title"/>
          </p:nvPr>
        </p:nvSpPr>
        <p:spPr/>
        <p:txBody>
          <a:bodyPr>
            <a:normAutofit fontScale="90000"/>
          </a:bodyPr>
          <a:lstStyle/>
          <a:p>
            <a:r>
              <a:rPr lang="en-US" b="0" dirty="0"/>
              <a:t>Latin American/Caribbean* Persons Living with HIV/AIDS Compared to Other Minnesota Cases by Sex Assigned at Birth, 2022</a:t>
            </a:r>
          </a:p>
        </p:txBody>
      </p:sp>
      <p:sp>
        <p:nvSpPr>
          <p:cNvPr id="4" name="Slide Number Placeholder 3">
            <a:extLst>
              <a:ext uri="{FF2B5EF4-FFF2-40B4-BE49-F238E27FC236}">
                <a16:creationId xmlns:a16="http://schemas.microsoft.com/office/drawing/2014/main" id="{CBB809E5-DF24-4F67-B782-F648CBFB8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91BAE4B1-21CE-44C1-98F1-2362E5E51CFB}"/>
              </a:ext>
            </a:extLst>
          </p:cNvPr>
          <p:cNvSpPr>
            <a:spLocks noGrp="1"/>
          </p:cNvSpPr>
          <p:nvPr>
            <p:ph sz="half" idx="14"/>
          </p:nvPr>
        </p:nvSpPr>
        <p:spPr>
          <a:xfrm>
            <a:off x="1991033" y="6030836"/>
            <a:ext cx="9527458" cy="827163"/>
          </a:xfrm>
        </p:spPr>
        <p:txBody>
          <a:bodyPr>
            <a:normAutofit/>
          </a:bodyPr>
          <a:lstStyle/>
          <a:p>
            <a:pPr marL="0" indent="0">
              <a:spcBef>
                <a:spcPts val="0"/>
              </a:spcBef>
              <a:spcAft>
                <a:spcPts val="0"/>
              </a:spcAft>
              <a:buNone/>
            </a:pPr>
            <a:r>
              <a:rPr lang="en-US" sz="1400" dirty="0"/>
              <a:t>*Includes Mexico and all Central/South American and Caribbean countries.</a:t>
            </a:r>
          </a:p>
        </p:txBody>
      </p:sp>
      <p:pic>
        <p:nvPicPr>
          <p:cNvPr id="8" name="Content Placeholder 7" descr="Latin American/Caribbean* Persons Living with HIV/AIDS Compared to Other Minnesota Cases by Sex Assigned at Birth, 2022. US-born Cases. Refer to slide notes for full data. ">
            <a:extLst>
              <a:ext uri="{FF2B5EF4-FFF2-40B4-BE49-F238E27FC236}">
                <a16:creationId xmlns:a16="http://schemas.microsoft.com/office/drawing/2014/main" id="{1871A43D-C1CE-D0B8-9A78-8CB831626FDC}"/>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7507674" y="1935192"/>
            <a:ext cx="3007926" cy="3481703"/>
          </a:xfrm>
        </p:spPr>
      </p:pic>
      <p:pic>
        <p:nvPicPr>
          <p:cNvPr id="10" name="Picture 9" descr="Latin American/Caribbean* Persons Living with HIV/AIDS Compared to Other Minnesota Cases by Sex Assigned at Birth, 2022. Latin American / Caribbean Cases. Refer to slide notes for full data. ">
            <a:extLst>
              <a:ext uri="{FF2B5EF4-FFF2-40B4-BE49-F238E27FC236}">
                <a16:creationId xmlns:a16="http://schemas.microsoft.com/office/drawing/2014/main" id="{0697AB2F-6318-FA9D-0CC0-2D166AC26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59" y="1863576"/>
            <a:ext cx="3791191" cy="3523451"/>
          </a:xfrm>
          <a:prstGeom prst="rect">
            <a:avLst/>
          </a:prstGeom>
        </p:spPr>
      </p:pic>
    </p:spTree>
    <p:extLst>
      <p:ext uri="{BB962C8B-B14F-4D97-AF65-F5344CB8AC3E}">
        <p14:creationId xmlns:p14="http://schemas.microsoft.com/office/powerpoint/2010/main" val="49735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9444-2E87-4020-8F86-B3071C80F582}"/>
              </a:ext>
            </a:extLst>
          </p:cNvPr>
          <p:cNvSpPr>
            <a:spLocks noGrp="1"/>
          </p:cNvSpPr>
          <p:nvPr>
            <p:ph type="title"/>
          </p:nvPr>
        </p:nvSpPr>
        <p:spPr/>
        <p:txBody>
          <a:bodyPr/>
          <a:lstStyle/>
          <a:p>
            <a:r>
              <a:rPr lang="en-US" b="0" dirty="0"/>
              <a:t>Countries of Birth Among Foreign Born Persons* Living with HIV/AIDS in Minnesota, 2022</a:t>
            </a:r>
          </a:p>
        </p:txBody>
      </p:sp>
      <p:sp>
        <p:nvSpPr>
          <p:cNvPr id="3" name="Slide Number Placeholder 2">
            <a:extLst>
              <a:ext uri="{FF2B5EF4-FFF2-40B4-BE49-F238E27FC236}">
                <a16:creationId xmlns:a16="http://schemas.microsoft.com/office/drawing/2014/main" id="{DE8EE024-AE02-4597-81B6-0FFD496DD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3CA8BEF-E44C-442D-B451-911AB9F15D9A}"/>
              </a:ext>
            </a:extLst>
          </p:cNvPr>
          <p:cNvSpPr>
            <a:spLocks noGrp="1"/>
          </p:cNvSpPr>
          <p:nvPr>
            <p:ph idx="13"/>
          </p:nvPr>
        </p:nvSpPr>
        <p:spPr>
          <a:xfrm>
            <a:off x="1932039" y="6059804"/>
            <a:ext cx="9542206" cy="798195"/>
          </a:xfrm>
        </p:spPr>
        <p:txBody>
          <a:bodyPr>
            <a:normAutofit/>
          </a:bodyPr>
          <a:lstStyle/>
          <a:p>
            <a:pPr marL="0" indent="0">
              <a:spcBef>
                <a:spcPts val="0"/>
              </a:spcBef>
              <a:spcAft>
                <a:spcPts val="0"/>
              </a:spcAft>
              <a:buNone/>
            </a:pPr>
            <a:r>
              <a:rPr lang="en-US" sz="1400" dirty="0"/>
              <a:t>*Includes over 100 additional countries</a:t>
            </a:r>
          </a:p>
        </p:txBody>
      </p:sp>
      <p:pic>
        <p:nvPicPr>
          <p:cNvPr id="9" name="Content Placeholder 8" descr="Countries of Birth Among Foreign Born Persons* Living with HIV/AIDS in Minnesota, 2022. Refer to slide notes for full data. ">
            <a:extLst>
              <a:ext uri="{FF2B5EF4-FFF2-40B4-BE49-F238E27FC236}">
                <a16:creationId xmlns:a16="http://schemas.microsoft.com/office/drawing/2014/main" id="{0940D27A-B38A-C532-4CB1-E423FA41222A}"/>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476638" y="1690687"/>
            <a:ext cx="8914874" cy="3476626"/>
          </a:xfrm>
        </p:spPr>
      </p:pic>
    </p:spTree>
    <p:extLst>
      <p:ext uri="{BB962C8B-B14F-4D97-AF65-F5344CB8AC3E}">
        <p14:creationId xmlns:p14="http://schemas.microsoft.com/office/powerpoint/2010/main" val="3296022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239AE-1D8E-41FE-AAD3-AE6177C7A1DB}"/>
              </a:ext>
            </a:extLst>
          </p:cNvPr>
          <p:cNvSpPr>
            <a:spLocks noGrp="1"/>
          </p:cNvSpPr>
          <p:nvPr>
            <p:ph type="ctrTitle"/>
          </p:nvPr>
        </p:nvSpPr>
        <p:spPr/>
        <p:txBody>
          <a:bodyPr/>
          <a:lstStyle/>
          <a:p>
            <a:r>
              <a:rPr lang="en-US" dirty="0"/>
              <a:t>Mortality</a:t>
            </a:r>
          </a:p>
        </p:txBody>
      </p:sp>
    </p:spTree>
    <p:extLst>
      <p:ext uri="{BB962C8B-B14F-4D97-AF65-F5344CB8AC3E}">
        <p14:creationId xmlns:p14="http://schemas.microsoft.com/office/powerpoint/2010/main" val="3563394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754710" cy="914400"/>
          </a:xfrm>
        </p:spPr>
        <p:txBody>
          <a:bodyPr>
            <a:normAutofit fontScale="90000"/>
          </a:bodyPr>
          <a:lstStyle/>
          <a:p>
            <a:r>
              <a:rPr lang="en-US" b="0" dirty="0"/>
              <a:t>Reported Deaths Among Persons living with HIV/AIDS in Minnesota, 1984</a:t>
            </a:r>
            <a:r>
              <a:rPr lang="en-US" altLang="en-US" sz="3600" dirty="0"/>
              <a:t>–</a:t>
            </a:r>
            <a:r>
              <a:rPr lang="en-US" b="0" dirty="0"/>
              <a:t>2022</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descr="Reported Deaths Among Persons living with HIV/AIDS in Minnesota, 1984–2022. Data provided at URL referenced. ">
            <a:extLst>
              <a:ext uri="{FF2B5EF4-FFF2-40B4-BE49-F238E27FC236}">
                <a16:creationId xmlns:a16="http://schemas.microsoft.com/office/drawing/2014/main" id="{F8B57842-E814-DBD2-031E-B2B777082B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8997" y="1825711"/>
            <a:ext cx="8954025" cy="3383280"/>
          </a:xfrm>
        </p:spPr>
      </p:pic>
      <p:sp>
        <p:nvSpPr>
          <p:cNvPr id="4" name="TextBox 3">
            <a:extLst>
              <a:ext uri="{FF2B5EF4-FFF2-40B4-BE49-F238E27FC236}">
                <a16:creationId xmlns:a16="http://schemas.microsoft.com/office/drawing/2014/main" id="{47472047-9D13-9FE7-3FEE-A629FA77EC3A}"/>
              </a:ext>
            </a:extLst>
          </p:cNvPr>
          <p:cNvSpPr txBox="1"/>
          <p:nvPr/>
        </p:nvSpPr>
        <p:spPr>
          <a:xfrm>
            <a:off x="375443" y="5505271"/>
            <a:ext cx="1118790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*Number of deaths known to have occurred among all people living with HIV infection in Minnesota, regardless of location of diagnosis or cause of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^Number of deaths known to have occurred among people living with AIDS in Minnesota in a given calendar year, regardless of location of diagnosis or cause of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**Number of deaths known to have occurred among people living with HIV (non-AIDS) in Minnesota in a given calendar year, regardless of location of diagnosis or cause of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***Number of deaths known to have occurred among people living with HIV (non-AIDS) and AIDS in Minnesota in a given calendar year, attributable to underlying HIV infection. Because of delays in reporting and incomplete information from some death record matches, numbers may be artificially low.</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Data: </a:t>
            </a: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HIV/AIDS Prevalence and Mortality Report 2022 Tables</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523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196C-11AB-45EA-803F-D78C7FDE21F3}"/>
              </a:ext>
            </a:extLst>
          </p:cNvPr>
          <p:cNvSpPr>
            <a:spLocks noGrp="1"/>
          </p:cNvSpPr>
          <p:nvPr>
            <p:ph type="title"/>
          </p:nvPr>
        </p:nvSpPr>
        <p:spPr/>
        <p:txBody>
          <a:bodyPr/>
          <a:lstStyle/>
          <a:p>
            <a:r>
              <a:rPr lang="en-US" b="0" dirty="0"/>
              <a:t>Introduction (III)</a:t>
            </a:r>
          </a:p>
        </p:txBody>
      </p:sp>
      <p:sp>
        <p:nvSpPr>
          <p:cNvPr id="3" name="Content Placeholder 2">
            <a:extLst>
              <a:ext uri="{FF2B5EF4-FFF2-40B4-BE49-F238E27FC236}">
                <a16:creationId xmlns:a16="http://schemas.microsoft.com/office/drawing/2014/main" id="{FF1F0A62-708F-4618-A7BB-4C5ABF6AC654}"/>
              </a:ext>
            </a:extLst>
          </p:cNvPr>
          <p:cNvSpPr>
            <a:spLocks noGrp="1"/>
          </p:cNvSpPr>
          <p:nvPr>
            <p:ph idx="1"/>
          </p:nvPr>
        </p:nvSpPr>
        <p:spPr>
          <a:xfrm>
            <a:off x="291548" y="1594624"/>
            <a:ext cx="11595652" cy="4582339"/>
          </a:xfrm>
        </p:spPr>
        <p:txBody>
          <a:bodyPr>
            <a:normAutofit fontScale="55000" lnSpcReduction="20000"/>
          </a:bodyPr>
          <a:lstStyle/>
          <a:p>
            <a:r>
              <a:rPr lang="en-US" dirty="0"/>
              <a:t>Persons are assumed to be alive unless MDH has knowledge of their death.</a:t>
            </a:r>
          </a:p>
          <a:p>
            <a:r>
              <a:rPr lang="en-US" dirty="0"/>
              <a:t>Persons whose most recently reported state of residence was Minnesota are assumed to be currently residing in Minnesota unless MDH has knowledge of their relocation. Our ability to track changes of residence, including within the state, is limited and subject to reporting delays and incomplete case and lab reporting.</a:t>
            </a:r>
          </a:p>
          <a:p>
            <a:r>
              <a:rPr lang="en-US" dirty="0"/>
              <a:t>Vital status and current residence are updated through one or more of the following methods:</a:t>
            </a:r>
          </a:p>
          <a:p>
            <a:pPr lvl="1"/>
            <a:r>
              <a:rPr lang="en-US" dirty="0"/>
              <a:t>Standard case and lab reporting</a:t>
            </a:r>
          </a:p>
          <a:p>
            <a:pPr lvl="1"/>
            <a:r>
              <a:rPr lang="en-US" dirty="0"/>
              <a:t>Correspondence with other health departments</a:t>
            </a:r>
          </a:p>
          <a:p>
            <a:pPr lvl="1"/>
            <a:r>
              <a:rPr lang="en-US" dirty="0"/>
              <a:t>Active surveillance</a:t>
            </a:r>
          </a:p>
          <a:p>
            <a:pPr lvl="1"/>
            <a:r>
              <a:rPr lang="en-US" dirty="0"/>
              <a:t>Death certificate reviews (at least annually)</a:t>
            </a:r>
          </a:p>
          <a:p>
            <a:pPr lvl="1"/>
            <a:r>
              <a:rPr lang="en-US" dirty="0"/>
              <a:t>Birth certificate reviews (at least annually, pregnant persons only)</a:t>
            </a:r>
          </a:p>
        </p:txBody>
      </p:sp>
      <p:sp>
        <p:nvSpPr>
          <p:cNvPr id="4" name="Slide Number Placeholder 3">
            <a:extLst>
              <a:ext uri="{FF2B5EF4-FFF2-40B4-BE49-F238E27FC236}">
                <a16:creationId xmlns:a16="http://schemas.microsoft.com/office/drawing/2014/main" id="{722575F6-14B2-426F-9937-006B05AEE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5800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044ED-7E98-4907-A1BD-050EEDC829E8}"/>
              </a:ext>
            </a:extLst>
          </p:cNvPr>
          <p:cNvSpPr>
            <a:spLocks noGrp="1"/>
          </p:cNvSpPr>
          <p:nvPr>
            <p:ph type="ctrTitle"/>
          </p:nvPr>
        </p:nvSpPr>
        <p:spPr/>
        <p:txBody>
          <a:bodyPr/>
          <a:lstStyle/>
          <a:p>
            <a:r>
              <a:rPr lang="en-US" dirty="0"/>
              <a:t>National Context</a:t>
            </a:r>
          </a:p>
        </p:txBody>
      </p:sp>
    </p:spTree>
    <p:extLst>
      <p:ext uri="{BB962C8B-B14F-4D97-AF65-F5344CB8AC3E}">
        <p14:creationId xmlns:p14="http://schemas.microsoft.com/office/powerpoint/2010/main" val="92247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tes of Adults and Adolescents Living with Diagnosed HIV Infection, by Area of Residence, Year-end 2020—United States and 6 Dependent Areas.">
            <a:extLst>
              <a:ext uri="{FF2B5EF4-FFF2-40B4-BE49-F238E27FC236}">
                <a16:creationId xmlns:a16="http://schemas.microsoft.com/office/drawing/2014/main" id="{C492C17C-D7F6-4053-AF17-D60055C40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35" y="811354"/>
            <a:ext cx="10381129" cy="5235291"/>
          </a:xfrm>
          <a:prstGeom prst="rect">
            <a:avLst/>
          </a:prstGeom>
        </p:spPr>
      </p:pic>
      <p:sp>
        <p:nvSpPr>
          <p:cNvPr id="6" name="Title 5"/>
          <p:cNvSpPr>
            <a:spLocks noGrp="1"/>
          </p:cNvSpPr>
          <p:nvPr>
            <p:ph type="title"/>
          </p:nvPr>
        </p:nvSpPr>
        <p:spPr>
          <a:xfrm>
            <a:off x="0" y="221121"/>
            <a:ext cx="12192000" cy="1221984"/>
          </a:xfrm>
        </p:spPr>
        <p:txBody>
          <a:bodyPr>
            <a:normAutofit fontScale="90000"/>
          </a:bodyPr>
          <a:lstStyle/>
          <a:p>
            <a:pPr algn="ctr">
              <a:lnSpc>
                <a:spcPts val="3467"/>
              </a:lnSpc>
            </a:pPr>
            <a:r>
              <a:rPr lang="en-US" sz="2667" dirty="0"/>
              <a:t>Rates of Adults and Adolescents Living with Diagnosed HIV Infection, by Area of Residence, Year-end 2020—United States and 6 Dependent Areas</a:t>
            </a:r>
            <a:br>
              <a:rPr lang="en-US" sz="2667" dirty="0"/>
            </a:br>
            <a:endParaRPr lang="en-US" sz="2400" dirty="0">
              <a:solidFill>
                <a:srgbClr val="5F5F5F"/>
              </a:solidFill>
            </a:endParaRPr>
          </a:p>
        </p:txBody>
      </p:sp>
      <p:sp>
        <p:nvSpPr>
          <p:cNvPr id="14" name="Text Placeholder 3"/>
          <p:cNvSpPr txBox="1">
            <a:spLocks/>
          </p:cNvSpPr>
          <p:nvPr/>
        </p:nvSpPr>
        <p:spPr>
          <a:xfrm>
            <a:off x="1178140" y="6335545"/>
            <a:ext cx="6914983" cy="30133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marR="0" lvl="0" indent="-380990" algn="l" defTabSz="914400" rtl="0" eaLnBrk="1" fontAlgn="auto" latinLnBrk="0" hangingPunct="1">
              <a:lnSpc>
                <a:spcPts val="1200"/>
              </a:lnSpc>
              <a:spcBef>
                <a:spcPts val="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Data are based on address of residence as of December 31, 2019 (i.e., most recent known address). </a:t>
            </a:r>
            <a:endParaRPr kumimoji="0" lang="en-US" sz="1200" b="0" i="0" u="none" strike="noStrike" kern="1200" cap="none" spc="0" normalizeH="0" baseline="30000" noProof="0" dirty="0">
              <a:ln>
                <a:noFill/>
              </a:ln>
              <a:solidFill>
                <a:srgbClr val="5F5F5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628437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11805"/>
            <a:ext cx="12192000" cy="1143000"/>
          </a:xfrm>
        </p:spPr>
        <p:txBody>
          <a:bodyPr>
            <a:normAutofit fontScale="90000"/>
          </a:bodyPr>
          <a:lstStyle/>
          <a:p>
            <a:pPr algn="ctr">
              <a:lnSpc>
                <a:spcPts val="3467"/>
              </a:lnSpc>
            </a:pPr>
            <a:r>
              <a:rPr lang="en-US" sz="2667" dirty="0"/>
              <a:t>Rates of Adults and Adolescents Living with Diagnosed HIV Infection Ever Classified as Stage 3 (AIDS), by Area of Residence, Year-end 2017—United States and 6 Dependent Areas</a:t>
            </a:r>
            <a:br>
              <a:rPr lang="en-US" sz="2667" dirty="0"/>
            </a:br>
            <a:r>
              <a:rPr lang="en-US" sz="2400" dirty="0">
                <a:solidFill>
                  <a:srgbClr val="5F5F5F"/>
                </a:solidFill>
              </a:rPr>
              <a:t>N = 533,556	Total Rate: 193.6</a:t>
            </a:r>
          </a:p>
        </p:txBody>
      </p:sp>
      <p:pic>
        <p:nvPicPr>
          <p:cNvPr id="2" name="Picture 1" descr="Rates of Adults and Adolescents Living with Diagnosed HIV Infection Ever Classified as Stage 3 (AIDS), by Area of Residence, Year-end 2017—United States and 6 Dependent Areas. ">
            <a:extLst>
              <a:ext uri="{FF2B5EF4-FFF2-40B4-BE49-F238E27FC236}">
                <a16:creationId xmlns:a16="http://schemas.microsoft.com/office/drawing/2014/main" id="{F3D9EBE9-2AAF-406B-B98E-E1DB47DCB798}"/>
              </a:ext>
            </a:extLst>
          </p:cNvPr>
          <p:cNvPicPr>
            <a:picLocks noChangeAspect="1"/>
          </p:cNvPicPr>
          <p:nvPr/>
        </p:nvPicPr>
        <p:blipFill>
          <a:blip r:embed="rId3"/>
          <a:stretch>
            <a:fillRect/>
          </a:stretch>
        </p:blipFill>
        <p:spPr>
          <a:xfrm>
            <a:off x="105145" y="586055"/>
            <a:ext cx="11981711" cy="6584251"/>
          </a:xfrm>
          <a:prstGeom prst="rect">
            <a:avLst/>
          </a:prstGeom>
        </p:spPr>
      </p:pic>
      <p:sp>
        <p:nvSpPr>
          <p:cNvPr id="10" name="Text Placeholder 3"/>
          <p:cNvSpPr txBox="1">
            <a:spLocks/>
          </p:cNvSpPr>
          <p:nvPr/>
        </p:nvSpPr>
        <p:spPr>
          <a:xfrm>
            <a:off x="1378921" y="6277993"/>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Data are based on address of residence as of December 31, 2017 (i.e., most recent known address). </a:t>
            </a:r>
          </a:p>
        </p:txBody>
      </p:sp>
    </p:spTree>
    <p:extLst>
      <p:ext uri="{BB962C8B-B14F-4D97-AF65-F5344CB8AC3E}">
        <p14:creationId xmlns:p14="http://schemas.microsoft.com/office/powerpoint/2010/main" val="27473697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0495"/>
            <a:ext cx="12192000" cy="1143000"/>
          </a:xfrm>
        </p:spPr>
        <p:txBody>
          <a:bodyPr>
            <a:normAutofit fontScale="90000"/>
          </a:bodyPr>
          <a:lstStyle/>
          <a:p>
            <a:pPr algn="ctr">
              <a:lnSpc>
                <a:spcPts val="3467"/>
              </a:lnSpc>
            </a:pPr>
            <a:r>
              <a:rPr lang="en-US" sz="2667" dirty="0"/>
              <a:t>Comparison of Deaths among persons with HIV Ever Classified as Stage 3 (AIDS) in National HIV Surveillance System and Deaths Reported in Death Certificates in which HIV was the Underlying Cause of Death, 1987−2018—United States</a:t>
            </a:r>
          </a:p>
        </p:txBody>
      </p:sp>
      <p:pic>
        <p:nvPicPr>
          <p:cNvPr id="4" name="Picture 3" descr="The annual number of deaths of persons with HIV Infection ever classified as stage 3 (AIDS) (some of which were not caused by HIV stage 3), as reported to the National HIV Surveillance System through December 31, 2019, was 10% to 46% (depending on the year) greater than the number of deaths attributed to HIV infection in death certificate data (by ICD-10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10;&#10;The blue line represents data from the National HIV Surveillance System.&#10;The green line represents death certificate data compiled by the National Center for Health Statistics.&#10;">
            <a:extLst>
              <a:ext uri="{FF2B5EF4-FFF2-40B4-BE49-F238E27FC236}">
                <a16:creationId xmlns:a16="http://schemas.microsoft.com/office/drawing/2014/main" id="{0CCEE2CD-8FA3-4934-B3E8-15E060043694}"/>
              </a:ext>
            </a:extLst>
          </p:cNvPr>
          <p:cNvPicPr>
            <a:picLocks noChangeAspect="1"/>
          </p:cNvPicPr>
          <p:nvPr/>
        </p:nvPicPr>
        <p:blipFill>
          <a:blip r:embed="rId3"/>
          <a:stretch>
            <a:fillRect/>
          </a:stretch>
        </p:blipFill>
        <p:spPr>
          <a:xfrm>
            <a:off x="584739" y="1647947"/>
            <a:ext cx="11022523" cy="4430144"/>
          </a:xfrm>
          <a:prstGeom prst="rect">
            <a:avLst/>
          </a:prstGeom>
        </p:spPr>
      </p:pic>
      <p:sp>
        <p:nvSpPr>
          <p:cNvPr id="8" name="Text Placeholder 3"/>
          <p:cNvSpPr txBox="1">
            <a:spLocks/>
          </p:cNvSpPr>
          <p:nvPr/>
        </p:nvSpPr>
        <p:spPr>
          <a:xfrm>
            <a:off x="1424899" y="6023492"/>
            <a:ext cx="9042400" cy="45274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For comparison with data for 1999 and later years, data for 1987−1998 were modified to account  for </a:t>
            </a:r>
            <a:r>
              <a:rPr kumimoji="0" lang="en-US" sz="1200" b="0" i="1"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ICD-10</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rules instead of </a:t>
            </a:r>
            <a:r>
              <a:rPr kumimoji="0" lang="en-US" sz="1200" b="0" i="1"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ICD-9</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rules.</a:t>
            </a:r>
          </a:p>
        </p:txBody>
      </p:sp>
    </p:spTree>
    <p:extLst>
      <p:ext uri="{BB962C8B-B14F-4D97-AF65-F5344CB8AC3E}">
        <p14:creationId xmlns:p14="http://schemas.microsoft.com/office/powerpoint/2010/main" val="40567385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001B2-7672-4BD6-B9E0-C5595D9D8717}"/>
              </a:ext>
            </a:extLst>
          </p:cNvPr>
          <p:cNvSpPr>
            <a:spLocks noGrp="1"/>
          </p:cNvSpPr>
          <p:nvPr>
            <p:ph type="ctrTitle"/>
          </p:nvPr>
        </p:nvSpPr>
        <p:spPr/>
        <p:txBody>
          <a:bodyPr/>
          <a:lstStyle/>
          <a:p>
            <a:r>
              <a:rPr lang="en-US" dirty="0"/>
              <a:t>Overview of HIV/AIDS in Minnesota</a:t>
            </a:r>
          </a:p>
        </p:txBody>
      </p:sp>
    </p:spTree>
    <p:extLst>
      <p:ext uri="{BB962C8B-B14F-4D97-AF65-F5344CB8AC3E}">
        <p14:creationId xmlns:p14="http://schemas.microsoft.com/office/powerpoint/2010/main" val="113066063"/>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2.xml><?xml version="1.0" encoding="utf-8"?>
<a:theme xmlns:a="http://schemas.openxmlformats.org/drawingml/2006/main" name="1_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5889</Words>
  <Application>Microsoft Office PowerPoint</Application>
  <PresentationFormat>Widescreen</PresentationFormat>
  <Paragraphs>496</Paragraphs>
  <Slides>39</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Geneva</vt:lpstr>
      <vt:lpstr>Times New Roman</vt:lpstr>
      <vt:lpstr>Wingdings</vt:lpstr>
      <vt:lpstr>Minnesota</vt:lpstr>
      <vt:lpstr>1_Minnesota</vt:lpstr>
      <vt:lpstr>HIV/AIDS Prevalence and Mortality Report, 2022</vt:lpstr>
      <vt:lpstr>Introduction (I)</vt:lpstr>
      <vt:lpstr>Introduction (II)</vt:lpstr>
      <vt:lpstr>Introduction (III)</vt:lpstr>
      <vt:lpstr>National Context</vt:lpstr>
      <vt:lpstr>Rates of Adults and Adolescents Living with Diagnosed HIV Infection, by Area of Residence, Year-end 2020—United States and 6 Dependent Areas </vt:lpstr>
      <vt:lpstr>Rates of Adults and Adolescents Living with Diagnosed HIV Infection Ever Classified as Stage 3 (AIDS), by Area of Residence, Year-end 2017—United States and 6 Dependent Areas N = 533,556 Total Rate: 193.6</vt:lpstr>
      <vt:lpstr>Comparison of Deaths among persons with HIV Ever Classified as Stage 3 (AIDS) in National HIV Surveillance System and Deaths Reported in Death Certificates in which HIV was the Underlying Cause of Death, 1987−2018—United States</vt:lpstr>
      <vt:lpstr>Overview of HIV/AIDS in Minnesota</vt:lpstr>
      <vt:lpstr>New HIV Diagnoses, HIV (non-AIDS) and AIDS Cases by Year of HIV Diagnosis, 2012–2022</vt:lpstr>
      <vt:lpstr>Persons Living with HIV/AIDS in Minnesota</vt:lpstr>
      <vt:lpstr>Estimated Number of Persons Living with HIV/AIDS in Minnesota</vt:lpstr>
      <vt:lpstr>Place</vt:lpstr>
      <vt:lpstr>Minnesotans Living with HIV# by County of Current Residence, 2022</vt:lpstr>
      <vt:lpstr>Minnesotans Living with HIV by Metro* County, 2022</vt:lpstr>
      <vt:lpstr>Persons Living with HIV/AIDS in Minnesota by Current Residence, 2022</vt:lpstr>
      <vt:lpstr>Sex Assigned at Birth, Gender Identity, and Race/Ethnicity</vt:lpstr>
      <vt:lpstr>Transmission Categories</vt:lpstr>
      <vt:lpstr>Gender Identity</vt:lpstr>
      <vt:lpstr>Persons Living with HIV/AIDS in Minnesota by Sex Assigned at Birth, 2022</vt:lpstr>
      <vt:lpstr>Persons Living with HIV/AIDS in Minnesota by Sex Assigned at Birth and Race/Ethnicity^, 2022</vt:lpstr>
      <vt:lpstr>Persons Living with HIV/AIDS in Minnesota by Gender Identity** and Race/Ethnicity^, 2022</vt:lpstr>
      <vt:lpstr>Number of Cases and Rates (per 100,000 persons) of Persons Living with HIV/AIDS by Race/Ethnicity** in Minnesota, 2022</vt:lpstr>
      <vt:lpstr>Number of Cases Living with HIV/AIDS by Gender Identity in Minnesota, 2022</vt:lpstr>
      <vt:lpstr>Age</vt:lpstr>
      <vt:lpstr>Persons Living with HIV/AIDS in Minnesota by Age Group*, 2022</vt:lpstr>
      <vt:lpstr>Persons Living with HIV/AIDS in Minnesota by Age Group* and Sex Assigned at Birth, 2022</vt:lpstr>
      <vt:lpstr>MSM Analysis</vt:lpstr>
      <vt:lpstr>Distribution by Race and Ethnicity of People Living with HIV/AIDS in Minnesota, 2022</vt:lpstr>
      <vt:lpstr>MSM Living with HIV in MN by Age, 2022</vt:lpstr>
      <vt:lpstr>MSM Living with HIV/AIDS in Minnesota by Current Residence, 2022</vt:lpstr>
      <vt:lpstr>MSM Living with HIV &amp; AIDS compared to the Population of Minnesota, 2022</vt:lpstr>
      <vt:lpstr>Foreign Born Populations</vt:lpstr>
      <vt:lpstr>Foreign Born Persons Living with HIV/AIDS in Minnesota* by Region of Birth, 2012–2022</vt:lpstr>
      <vt:lpstr>African-Born* Persons Living with HIV/AIDS Compared to Other Minnesota Cases by Sex Assigned at Birth, 2022</vt:lpstr>
      <vt:lpstr>Latin American/Caribbean* Persons Living with HIV/AIDS Compared to Other Minnesota Cases by Sex Assigned at Birth, 2022</vt:lpstr>
      <vt:lpstr>Countries of Birth Among Foreign Born Persons* Living with HIV/AIDS in Minnesota, 2022</vt:lpstr>
      <vt:lpstr>Mortality</vt:lpstr>
      <vt:lpstr>Reported Deaths Among Persons living with HIV/AIDS in Minnesota, 1984–2022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Prevalence and Mortality Report, 2022</dc:title>
  <dc:creator>Steffenhagen, Harry (He/Him/His) (MDH)</dc:creator>
  <cp:lastModifiedBy>Steffenhagen, Harry (He/Him/His) (MDH)</cp:lastModifiedBy>
  <cp:revision>2</cp:revision>
  <dcterms:created xsi:type="dcterms:W3CDTF">2023-04-25T15:28:51Z</dcterms:created>
  <dcterms:modified xsi:type="dcterms:W3CDTF">2023-04-25T21:38:46Z</dcterms:modified>
</cp:coreProperties>
</file>