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62"/>
  </p:notesMasterIdLst>
  <p:handoutMasterIdLst>
    <p:handoutMasterId r:id="rId63"/>
  </p:handoutMasterIdLst>
  <p:sldIdLst>
    <p:sldId id="259" r:id="rId6"/>
    <p:sldId id="277" r:id="rId7"/>
    <p:sldId id="278" r:id="rId8"/>
    <p:sldId id="273" r:id="rId9"/>
    <p:sldId id="363" r:id="rId10"/>
    <p:sldId id="337" r:id="rId11"/>
    <p:sldId id="377" r:id="rId12"/>
    <p:sldId id="353" r:id="rId13"/>
    <p:sldId id="279" r:id="rId14"/>
    <p:sldId id="579" r:id="rId15"/>
    <p:sldId id="364" r:id="rId16"/>
    <p:sldId id="365" r:id="rId17"/>
    <p:sldId id="366" r:id="rId18"/>
    <p:sldId id="354" r:id="rId19"/>
    <p:sldId id="355" r:id="rId20"/>
    <p:sldId id="523" r:id="rId21"/>
    <p:sldId id="371" r:id="rId22"/>
    <p:sldId id="516" r:id="rId23"/>
    <p:sldId id="356" r:id="rId24"/>
    <p:sldId id="373" r:id="rId25"/>
    <p:sldId id="553" r:id="rId26"/>
    <p:sldId id="571" r:id="rId27"/>
    <p:sldId id="524" r:id="rId28"/>
    <p:sldId id="375" r:id="rId29"/>
    <p:sldId id="376" r:id="rId30"/>
    <p:sldId id="543" r:id="rId31"/>
    <p:sldId id="525" r:id="rId32"/>
    <p:sldId id="357" r:id="rId33"/>
    <p:sldId id="527" r:id="rId34"/>
    <p:sldId id="567" r:id="rId35"/>
    <p:sldId id="358" r:id="rId36"/>
    <p:sldId id="528" r:id="rId37"/>
    <p:sldId id="383" r:id="rId38"/>
    <p:sldId id="384" r:id="rId39"/>
    <p:sldId id="572" r:id="rId40"/>
    <p:sldId id="578" r:id="rId41"/>
    <p:sldId id="359" r:id="rId42"/>
    <p:sldId id="388" r:id="rId43"/>
    <p:sldId id="576" r:id="rId44"/>
    <p:sldId id="577" r:id="rId45"/>
    <p:sldId id="360" r:id="rId46"/>
    <p:sldId id="580" r:id="rId47"/>
    <p:sldId id="581" r:id="rId48"/>
    <p:sldId id="582" r:id="rId49"/>
    <p:sldId id="583" r:id="rId50"/>
    <p:sldId id="584" r:id="rId51"/>
    <p:sldId id="585" r:id="rId52"/>
    <p:sldId id="586" r:id="rId53"/>
    <p:sldId id="587" r:id="rId54"/>
    <p:sldId id="588" r:id="rId55"/>
    <p:sldId id="589" r:id="rId56"/>
    <p:sldId id="281" r:id="rId57"/>
    <p:sldId id="593" r:id="rId58"/>
    <p:sldId id="592" r:id="rId59"/>
    <p:sldId id="537" r:id="rId60"/>
    <p:sldId id="352" r:id="rId6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Jennifer (MDH)" initials="MJ(" lastIdx="6" clrIdx="0">
    <p:extLst>
      <p:ext uri="{19B8F6BF-5375-455C-9EA6-DF929625EA0E}">
        <p15:presenceInfo xmlns:p15="http://schemas.microsoft.com/office/powerpoint/2012/main" userId="S::Jennifer.Mark@state.mn.us::e08bc1df-4882-415f-87c2-978dada3a5f2" providerId="AD"/>
      </p:ext>
    </p:extLst>
  </p:cmAuthor>
  <p:cmAuthor id="2" name="Barber, Cheryl (MDH)" initials="BC(" lastIdx="12" clrIdx="1">
    <p:extLst>
      <p:ext uri="{19B8F6BF-5375-455C-9EA6-DF929625EA0E}">
        <p15:presenceInfo xmlns:p15="http://schemas.microsoft.com/office/powerpoint/2012/main" userId="S::Cheryl.Barber@state.mn.us::78d208c6-ab76-41b0-942b-3c0c65530fec" providerId="AD"/>
      </p:ext>
    </p:extLst>
  </p:cmAuthor>
  <p:cmAuthor id="3" name="Kass-Aten, Hannah (MDH)" initials="KAH(" lastIdx="1" clrIdx="2">
    <p:extLst>
      <p:ext uri="{19B8F6BF-5375-455C-9EA6-DF929625EA0E}">
        <p15:presenceInfo xmlns:p15="http://schemas.microsoft.com/office/powerpoint/2012/main" userId="S::Hannah.Kass-Aten@state.mn.us::eed3f0cb-6eaf-4512-9a75-fb6133e7aa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78BE21"/>
    <a:srgbClr val="E6E6E6"/>
    <a:srgbClr val="000000"/>
    <a:srgbClr val="E8E8E8"/>
    <a:srgbClr val="0D0D0D"/>
    <a:srgbClr val="B20738"/>
    <a:srgbClr val="00A3E2"/>
    <a:srgbClr val="2C2C2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56874" autoAdjust="0"/>
  </p:normalViewPr>
  <p:slideViewPr>
    <p:cSldViewPr snapToGrid="0">
      <p:cViewPr varScale="1">
        <p:scale>
          <a:sx n="65" d="100"/>
          <a:sy n="65" d="100"/>
        </p:scale>
        <p:origin x="2352" y="60"/>
      </p:cViewPr>
      <p:guideLst/>
    </p:cSldViewPr>
  </p:slideViewPr>
  <p:outlineViewPr>
    <p:cViewPr>
      <p:scale>
        <a:sx n="33" d="100"/>
        <a:sy n="33" d="100"/>
      </p:scale>
      <p:origin x="0" y="-5030"/>
    </p:cViewPr>
  </p:outlineViewPr>
  <p:notesTextViewPr>
    <p:cViewPr>
      <p:scale>
        <a:sx n="1" d="1"/>
        <a:sy n="1" d="1"/>
      </p:scale>
      <p:origin x="0" y="0"/>
    </p:cViewPr>
  </p:notesTextViewPr>
  <p:sorterViewPr>
    <p:cViewPr>
      <p:scale>
        <a:sx n="100" d="100"/>
        <a:sy n="100" d="100"/>
      </p:scale>
      <p:origin x="0" y="-15558"/>
    </p:cViewPr>
  </p:sorterViewPr>
  <p:notesViewPr>
    <p:cSldViewPr snapToGrid="0">
      <p:cViewPr varScale="1">
        <p:scale>
          <a:sx n="67" d="100"/>
          <a:sy n="67" d="100"/>
        </p:scale>
        <p:origin x="653" y="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6/29/2022</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6/29/2022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73850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the last 10 years, the proportion of cases diagnosed with AIDS at initial HIV diagnosis has tended to be between 20 and 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 2021, the proportion of cases diagnosed with AIDS at initial HIV diagnosis was below average at 18%.</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53822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Historically, about 80% of new HIV infections diagnosed in Minnesota have occurred in Minneapolis, St. Paul and the surrounding seven-county metropolitan area.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2021, of 298 total HIV diagnoses, 74% of the cases were in the seven-county Twin Cities metro region with 31% in Minneapolis, 11% in St. Paul, and 32% in the remaining suburban area (excluding Minneapolis/St. Paul). In greater Minnesota, there were 76 newly diagnosed HIV cases across 39 counties. </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33116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74% of all new HIV diagnoses in Minnesota occur in the Twin Cities seven-county metropolitan area, the cases in the metro area are concentrated in Hennepin and Ramsey counties.</a:t>
            </a:r>
          </a:p>
        </p:txBody>
      </p:sp>
      <p:sp>
        <p:nvSpPr>
          <p:cNvPr id="4" name="Slide Number Placeholder 3"/>
          <p:cNvSpPr>
            <a:spLocks noGrp="1"/>
          </p:cNvSpPr>
          <p:nvPr>
            <p:ph type="sldNum" sz="quarter" idx="5"/>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142625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of the 298 HIV diagnoses in Minnesota in 2021, 74% were among residents of suburban seven-county metro area. Of these, 31% were residents of Minneapolis and 11% were residents of St. Paul. The remaining 26% were residents of Greater Minnesota at the time of diagnosis.</a:t>
            </a:r>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1116685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By sex assigned at birth….</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number of cases among people assigned male at birth tends to be between 74 and 79%. After a decline in diagnoses among people assigned female at birth in 2020, this proportion rebounded in 2021, with people assigned male at birth representing 79% of all new HIV diagnoses, </a:t>
            </a:r>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3279154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year we calculate the rate of diagnosis for each racial/ethnic group represented in the surveillance system to assess the impact of HIV within each community. The rate takes into account the size of the population of each group.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Non-Hispanic Black communities had the highest rate of diagnoses in 2021 with 36.5 HIV diagnoses per 100,000 population among Black African-born people and 53.8 HIV diagnoses per 100,000 population among Black, not African-born people. For African-Americans who are not African-born, this represents a rate that is 22 times the rate in the white non-Hispanic population in Minnesota. The rate among the African-born population is 15 times that of the white non-Hispanic population.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Hispanic people of any race have the next highest rate of newly diagnosed HIV cases in Minnesota at 17.2 per 100,000 people; this is a rate 7 times that of white, non-Hispanic people.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American Indians have a rate of people newly diagnosed with HIV of 18 per 100,000 people, 7.5 times the rate of white, non-Hispanic people.</a:t>
            </a:r>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3529833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Comparing the racial/ethnic distribution of new HIV diagnoses [LEFT] to the general population of Minnesota [RIGHT], it is apparent that disparities continue to exist. Non-Hispanic African-American and Black African-born Minnesotans jointly make up about 5% of the population in Minnesota, yet accounted for 42% of the newly diagnosed cases of HIV in 2021. Similarly, Hispanics of any race account for approximately 5% of the population, but account for 14% of the newly diagnosed cases.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4011315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differences in the racial/ethnic distribution by sex assigned at birth. Left to right are data for people assigned Male and Female at birth.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LEFT, among 234 people assigned the sex of male at birth, 37% of the 2021 cases diagnosed in Minnesota are Non-Hispanic white [seen in dark BLUE]. Non-Hispanic Black non-African born [In light GREEN] and black, African-born males [light BLUE] made up 38% of cases and Hispanic males of any race accounted for 18% of cases.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RIGHT, Among the 64 people assigned the sex of female at birth, the disparities of new HIV diagnoses are even more </a:t>
            </a:r>
            <a:r>
              <a:rPr lang="en-US" sz="1800" dirty="0">
                <a:effectLst/>
                <a:latin typeface="Calibri" panose="020F0502020204030204" pitchFamily="34" charset="0"/>
                <a:ea typeface="Times New Roman" panose="02020603050405020304" pitchFamily="18" charset="0"/>
              </a:rPr>
              <a:t>apparent among people of color. They represent 74% of new HIV cases assigned female at birth vs 63% of new HIV cases assigned male at birth.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Greater than half of female infections, or 55% combined, are </a:t>
            </a:r>
            <a:r>
              <a:rPr lang="en-US" sz="1800" dirty="0">
                <a:effectLst/>
                <a:latin typeface="Calibri" panose="020F0502020204030204" pitchFamily="34" charset="0"/>
                <a:ea typeface="Calibri" panose="020F0502020204030204" pitchFamily="34" charset="0"/>
                <a:cs typeface="Times New Roman" panose="02020603050405020304" pitchFamily="18" charset="0"/>
              </a:rPr>
              <a:t>Black, African-born and non-African born.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2971528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Trends in the annual number of new HIV infections diagnosed among people assigned male</a:t>
            </a:r>
            <a:r>
              <a:rPr lang="en-US" baseline="0" dirty="0"/>
              <a:t> sex at birth</a:t>
            </a:r>
            <a:r>
              <a:rPr lang="en-US" dirty="0"/>
              <a:t> differ by racial/ethnic group. </a:t>
            </a:r>
          </a:p>
          <a:p>
            <a:endParaRPr lang="en-US" dirty="0"/>
          </a:p>
          <a:p>
            <a:r>
              <a:rPr lang="en-US" dirty="0"/>
              <a:t>White and black non-African born people accounted for the largest number of new infections. </a:t>
            </a:r>
          </a:p>
          <a:p>
            <a:endParaRPr lang="en-US" dirty="0"/>
          </a:p>
          <a:p>
            <a:r>
              <a:rPr lang="en-US" dirty="0"/>
              <a:t>In 2021, white people [in DARK BLUE] assigned male sex at birth accounted for (87 of 234) 37%  (up from 34% in 2020) of the new HIV diagnoses among people assigned male sex at birth. [In GREEN] Cases among African-American</a:t>
            </a:r>
            <a:r>
              <a:rPr lang="en-US" baseline="0" dirty="0"/>
              <a:t> people assigned male sex at birth</a:t>
            </a:r>
            <a:r>
              <a:rPr lang="en-US" dirty="0"/>
              <a:t> has fluctuated over the past 10 years, and increased in 2021 to 68 (29%) new HIV diagnoses in 2021 (from 61 cases in 2019).</a:t>
            </a:r>
          </a:p>
          <a:p>
            <a:endParaRPr lang="en-US" dirty="0"/>
          </a:p>
          <a:p>
            <a:r>
              <a:rPr lang="en-US" dirty="0"/>
              <a:t>IN other words… if in 2021 you drew 3 newly diagnosed HIV infections among people assigned male at birth , 1 person would likely be white and 1 person would likely be Black non-African born.</a:t>
            </a:r>
          </a:p>
          <a:p>
            <a:endParaRPr lang="en-US" dirty="0"/>
          </a:p>
          <a:p>
            <a:r>
              <a:rPr lang="en-US" dirty="0"/>
              <a:t>The annual number of HIV infections diagnosed among Hispanic people assigned male sex at birth has remained relatively stable, with small fluctuation from year to year. HIV infections in Hispanic people</a:t>
            </a:r>
            <a:r>
              <a:rPr lang="en-US" baseline="0" dirty="0"/>
              <a:t> assigned male sex at birth</a:t>
            </a:r>
            <a:r>
              <a:rPr lang="en-US" dirty="0"/>
              <a:t> was similar to the previous year with 30 cases in 2020. African-born people assigned male sex at birth diagnosed with HIV declined</a:t>
            </a:r>
            <a:r>
              <a:rPr lang="en-US" baseline="0" dirty="0"/>
              <a:t> in 2020 to</a:t>
            </a:r>
            <a:r>
              <a:rPr lang="en-US" dirty="0"/>
              <a:t> 14 cases, like 2019 (n=13), relatively low</a:t>
            </a:r>
            <a:r>
              <a:rPr lang="en-US" baseline="0" dirty="0"/>
              <a:t> </a:t>
            </a:r>
            <a:r>
              <a:rPr lang="en-US" dirty="0"/>
              <a:t>compared to the previous years.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2034689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look at newly diagnosed HIV among people assigned female sex at birth. We again note that these Female cases increased nearly 75% from 2020, from 37 cases in 2020 to 64 cases in 2021.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 exact reasons for the 2020 50% decrease in cases among people assigned female at birth is not yet understood at this time, it does appear that the reductions in 2 key racial populations attribute to this decrease.*</a:t>
            </a:r>
          </a:p>
          <a:p>
            <a:endParaRPr lang="en-US" dirty="0"/>
          </a:p>
          <a:p>
            <a:r>
              <a:rPr lang="en-US" dirty="0"/>
              <a:t>With regards to racial distribution in 2020 among people assigned female sex at birth, Both African-born black cases [In RED] and White cases [in Dark BLUE] decreased most notably. Black African born cases, which typically experience the highest counts, decreased more than half… from 25 in 2019 to 11 cases in 2020. It is now the same count as Black, not-African born cases [in GREEN]. White cases also dropped dramatically by 75% from 24 cases in 2019 to 6 cases in 2020.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 2020, </a:t>
            </a:r>
            <a:r>
              <a:rPr lang="en-US" sz="1200" dirty="0">
                <a:effectLst/>
                <a:latin typeface="Calibri" panose="020F0502020204030204" pitchFamily="34" charset="0"/>
                <a:cs typeface="Times New Roman" panose="02020603050405020304" pitchFamily="18" charset="0"/>
              </a:rPr>
              <a:t>we n</a:t>
            </a:r>
            <a:r>
              <a:rPr lang="en-US" sz="1200" dirty="0">
                <a:effectLst/>
                <a:latin typeface="Calibri" panose="020F0502020204030204" pitchFamily="34" charset="0"/>
                <a:ea typeface="Calibri" panose="020F0502020204030204" pitchFamily="34" charset="0"/>
                <a:cs typeface="Times New Roman" panose="02020603050405020304" pitchFamily="18" charset="0"/>
              </a:rPr>
              <a:t>ote that there was approximately 6,000 population decrease in the estimate for the general black, African-born population in Minnesota since 2019 (From 131,832 in 2019 to 125,939 in 2020).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416020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our webinar, we take a moment to acknowledge that Minnesota stands on ancestral land of tribal nations… including the Dakota, Ojibwe, Ho Chunk, and other nations. Please take a moment to consider the treaties made by the Tribal nations that entitle non-native people to live and work on traditional Native lands.</a:t>
            </a:r>
          </a:p>
        </p:txBody>
      </p:sp>
      <p:sp>
        <p:nvSpPr>
          <p:cNvPr id="4" name="Slide Number Placeholder 3"/>
          <p:cNvSpPr>
            <a:spLocks noGrp="1"/>
          </p:cNvSpPr>
          <p:nvPr>
            <p:ph type="sldNum" sz="quarter" idx="5"/>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195832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we look at cases and rates of the 298 new HIV infections by sex assigned at birth and reported sexual behavior.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By sex assigned at birth….</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number of cases among people assigned male at birth have remained stable, with 234 of 298 new HIV cases. However, In 2021, the number of infections among people assigned female at birth increased from 37 in 2020 to 64 in 2021. However, this is still a decrease from 76 cases in 2019.  The reason for this decrease is currently unknown.  </a:t>
            </a:r>
          </a:p>
          <a:p>
            <a:pPr marL="0" marR="0" lvl="0" indent="0" algn="l" defTabSz="914400" rtl="0" eaLnBrk="1" fontAlgn="auto" latinLnBrk="0" hangingPunct="1">
              <a:lnSpc>
                <a:spcPct val="107000"/>
              </a:lnSpc>
              <a:spcBef>
                <a:spcPts val="0"/>
              </a:spcBef>
              <a:spcAft>
                <a:spcPts val="0"/>
              </a:spcAft>
              <a:buClrTx/>
              <a:buSzTx/>
              <a:buFont typeface="+mj-lt"/>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 result, people assigned male at birth represent 84% of all new HIV diagnoses- which is an increase from previous years.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further at data by risk behavior….</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Men who have Sex with Men, or MSM, have the highest rate of HIV diagnosis than any other sub-category. In 2020, the estimated rate of HIV diagnosis among MSM was 137.9 per 100,000 population. This is nearly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38</a:t>
            </a:r>
            <a:r>
              <a:rPr lang="en-US" sz="1800" dirty="0">
                <a:effectLst/>
                <a:latin typeface="Calibri" panose="020F0502020204030204" pitchFamily="34" charset="0"/>
                <a:ea typeface="Calibri" panose="020F0502020204030204" pitchFamily="34" charset="0"/>
                <a:cs typeface="Times New Roman" panose="02020603050405020304" pitchFamily="18" charset="0"/>
              </a:rPr>
              <a:t> times higher than the rate among non-MSM men.</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to note that MSM contains cases from all racial/ethnic categories and therefore, cannot be directly compared to the rates on the previous slide. For more information on how this rate was estimated, see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HIV Surveillance Technical Notes </a:t>
            </a:r>
            <a:r>
              <a:rPr lang="en-US" sz="1800" dirty="0">
                <a:effectLst/>
                <a:latin typeface="Calibri" panose="020F0502020204030204" pitchFamily="34" charset="0"/>
                <a:ea typeface="Calibri" panose="020F0502020204030204" pitchFamily="34" charset="0"/>
                <a:cs typeface="Times New Roman" panose="02020603050405020304" pitchFamily="18" charset="0"/>
              </a:rPr>
              <a:t>which are available on our website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2276673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shows the number of people living with HIV/AIDS by gender identity. In 2021, there were 12 transgender newly reported HIV cases in Minnesota (11 Trans Women, and 1 other Transgender identity). This represents 4% of new cases reported in the state.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1228636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2021, there were 100 cases diagnosed under the age of 30, accounting for 34% of all cases. 87 (85%) of these were in people assigned to the male sex at birth. Age groups 20-24 and 30-34 had the largest number of new cases in 2021.</a:t>
            </a:r>
          </a:p>
        </p:txBody>
      </p:sp>
      <p:sp>
        <p:nvSpPr>
          <p:cNvPr id="4" name="Slide Number Placeholder 3"/>
          <p:cNvSpPr>
            <a:spLocks noGrp="1"/>
          </p:cNvSpPr>
          <p:nvPr>
            <p:ph type="sldNum" sz="quarter" idx="5"/>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603453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average age at diagnosis in 2021 was 36.13 years. People assigned female sex at birth [In GREEN] were 3.5 years older at age of diagnosis than people assigned male at birth.</a:t>
            </a:r>
          </a:p>
        </p:txBody>
      </p:sp>
      <p:sp>
        <p:nvSpPr>
          <p:cNvPr id="4" name="Slide Number Placeholder 3"/>
          <p:cNvSpPr>
            <a:spLocks noGrp="1"/>
          </p:cNvSpPr>
          <p:nvPr>
            <p:ph type="sldNum" sz="quarter" idx="5"/>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1196702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risk for all people diagnosed with HIV in Minnesota during the past decade and since the beginning of the epidemic. In 2021, mode of exposure was unknown or undisclosed in a plurality (48%) of cases. Of cases where mode of transmission was reported, men having sex with men was the most common, accounting for 42% of all diagnoses but over 80% of diagnoses with known modes of transmission.</a:t>
            </a:r>
          </a:p>
          <a:p>
            <a:endParaRPr lang="en-US" dirty="0"/>
          </a:p>
          <a:p>
            <a:r>
              <a:rPr lang="en-US" dirty="0"/>
              <a:t>The number of cases among people</a:t>
            </a:r>
            <a:r>
              <a:rPr lang="en-US" baseline="0" dirty="0"/>
              <a:t> who inject drugs (IDU only) was</a:t>
            </a:r>
            <a:r>
              <a:rPr lang="en-US" dirty="0"/>
              <a:t> 20 cases in 2021, down from 2019 (n=22) yet an increase from 2018 (n=11) and 2020 (n=12).</a:t>
            </a:r>
            <a:r>
              <a:rPr lang="en-US" baseline="0" dirty="0"/>
              <a:t>  However, Minnesota has declared an ongoing outbreak among people who inject drugs in St. Louis County, with cases dating back to 2019. Hennepin-Ramsey counties are also experiencing an ongoing outbreak among people who inject drugs, with some cases dating back to 2018. </a:t>
            </a:r>
            <a:r>
              <a:rPr lang="en-US" baseline="0"/>
              <a:t>More details on these outbreaks later in this slide presentation.</a:t>
            </a:r>
            <a:endParaRPr lang="en-US"/>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32</a:t>
            </a:fld>
            <a:endParaRPr lang="en-US" dirty="0"/>
          </a:p>
        </p:txBody>
      </p:sp>
    </p:spTree>
    <p:extLst>
      <p:ext uri="{BB962C8B-B14F-4D97-AF65-F5344CB8AC3E}">
        <p14:creationId xmlns:p14="http://schemas.microsoft.com/office/powerpoint/2010/main" val="574888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gender, </a:t>
            </a:r>
          </a:p>
          <a:p>
            <a:r>
              <a:rPr lang="en-US" dirty="0"/>
              <a:t>Among people assigned male sex at birth, same-sex sexual relations in male-sex with males (MSM) continues to be a leading risk, with 125 of 234 cases in 2021 (47%).</a:t>
            </a:r>
          </a:p>
          <a:p>
            <a:endParaRPr lang="en-US" dirty="0"/>
          </a:p>
          <a:p>
            <a:r>
              <a:rPr lang="en-US" dirty="0"/>
              <a:t>IDU are 3 of 234 cases (1%)</a:t>
            </a:r>
          </a:p>
          <a:p>
            <a:r>
              <a:rPr lang="en-US" dirty="0"/>
              <a:t>MSM-IDU are 12 of 234 cases (6%). </a:t>
            </a:r>
          </a:p>
          <a:p>
            <a:r>
              <a:rPr lang="en-US" dirty="0"/>
              <a:t>Heterosexual contact is 13 of 234 cases (6%).</a:t>
            </a:r>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33</a:t>
            </a:fld>
            <a:endParaRPr lang="en-US" dirty="0"/>
          </a:p>
        </p:txBody>
      </p:sp>
    </p:spTree>
    <p:extLst>
      <p:ext uri="{BB962C8B-B14F-4D97-AF65-F5344CB8AC3E}">
        <p14:creationId xmlns:p14="http://schemas.microsoft.com/office/powerpoint/2010/main" val="1037280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people assigned female sex at birth, the most known common mode of exposure for the past decade has been Heterosexual contact (with a person of known HIV infection), as seen in RED. In 2021, however, this changed, with IDU overtaking heterosexual contact as the most common reported mode of exposure.</a:t>
            </a:r>
          </a:p>
        </p:txBody>
      </p:sp>
      <p:sp>
        <p:nvSpPr>
          <p:cNvPr id="4" name="Slide Number Placeholder 3"/>
          <p:cNvSpPr>
            <a:spLocks noGrp="1"/>
          </p:cNvSpPr>
          <p:nvPr>
            <p:ph type="sldNum" sz="quarter" idx="5"/>
          </p:nvPr>
        </p:nvSpPr>
        <p:spPr/>
        <p:txBody>
          <a:bodyPr/>
          <a:lstStyle/>
          <a:p>
            <a:fld id="{F9F08466-AEA7-4FC0-9459-6A32F61DA297}" type="slidenum">
              <a:rPr lang="en-US" smtClean="0"/>
              <a:pPr/>
              <a:t>34</a:t>
            </a:fld>
            <a:endParaRPr lang="en-US" dirty="0"/>
          </a:p>
        </p:txBody>
      </p:sp>
    </p:spTree>
    <p:extLst>
      <p:ext uri="{BB962C8B-B14F-4D97-AF65-F5344CB8AC3E}">
        <p14:creationId xmlns:p14="http://schemas.microsoft.com/office/powerpoint/2010/main" val="76491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ability to interrupt the transmission of HIV from mother to child via antiretroviral therapy and appropriate perinatal care is an important accomplishment in the history of the HIV/AIDS epidemic. Without antiretroviral therapy, newborn HIV infection rates range from 25-30%, but decrease to 1-2% with appropriate medical intervention. The rate of transmission has decreased from 15% between 1994 and 1996 to 0.0% in the past three years (2019-2021). The last transmission was in 2017.</a:t>
            </a:r>
          </a:p>
          <a:p>
            <a:pPr marL="40005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past decade, the number of births to pregnant parents living with HIV has ranged between 42-69 births (2011-2021). </a:t>
            </a:r>
          </a:p>
          <a:p>
            <a:pPr marL="40005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2021, there was an increase to 60 births to pregnant parents living with HIV with no perinatal HIV cases baby born to a HIV-positive pregnant person in Minnesota in 2021.</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35</a:t>
            </a:fld>
            <a:endParaRPr lang="en-US" dirty="0"/>
          </a:p>
        </p:txBody>
      </p:sp>
    </p:spTree>
    <p:extLst>
      <p:ext uri="{BB962C8B-B14F-4D97-AF65-F5344CB8AC3E}">
        <p14:creationId xmlns:p14="http://schemas.microsoft.com/office/powerpoint/2010/main" val="1395567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in 2018, CDC HIV Surveillance required that all HIV surveillance jurisdictions conduct follow-up of perinatal</a:t>
            </a:r>
            <a:r>
              <a:rPr lang="en-US" baseline="0" dirty="0"/>
              <a:t> </a:t>
            </a:r>
            <a:r>
              <a:rPr lang="en-US" dirty="0"/>
              <a:t>HIV-exposed infants every 6 months until 18 months of age or until HIV infection status is determined.</a:t>
            </a:r>
          </a:p>
          <a:p>
            <a:endParaRPr lang="en-US" dirty="0"/>
          </a:p>
          <a:p>
            <a:r>
              <a:rPr lang="en-US" dirty="0"/>
              <a:t>Infants exposed to HIV at birth may or may not be infected with HIV. Because of placental transfer of HIV maternal antibodies, HIV tests at birth will be positive, regardless of the infant’s true HIV status. Therefore, perinatal exposures need to be followed up over the next 18 months until the child’s diagnostic status is known (usually with lab results after two months of age and then every six months).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pie chart above shows the HIV infection status for infants born in 2020. Data on infants born in 2021 are not available until those infants are 18 months of age.</a:t>
            </a:r>
          </a:p>
          <a:p>
            <a:endParaRPr lang="en-US" dirty="0"/>
          </a:p>
          <a:p>
            <a:r>
              <a:rPr lang="en-US" dirty="0"/>
              <a:t>IN 2021, Of the 42 perinatal HIV-exposed infants born in 2020, 100% have a HIV infection status determination of HIV negative (n=42) and none were HIV positive.  Minnesota is above the CDC outcome standard of greater than or equal to 85% of HIV-exposed infants that have HIV infection status determined by 18 months of age. None of the infants had a HIV indeterminate status.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36</a:t>
            </a:fld>
            <a:endParaRPr lang="en-US" dirty="0"/>
          </a:p>
        </p:txBody>
      </p:sp>
    </p:spTree>
    <p:extLst>
      <p:ext uri="{BB962C8B-B14F-4D97-AF65-F5344CB8AC3E}">
        <p14:creationId xmlns:p14="http://schemas.microsoft.com/office/powerpoint/2010/main" val="1252375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number of new HIV diagnoses among people assigned male sex at birth aged 13-24 has ranged from 32-54 cases over the past decade. Since the low in 2018, we’ve seen an increase of new diagnoses among males in this age group where there are 52 cases reported in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2021, among adolescent and young adults assigned female sex at birth, there were 9 cases compared to 5 cases in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2021, the total number of cases among adolescents and young adults were higher from the previous year with 61 cases in 2021 compared to 46 cases in 2020.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38</a:t>
            </a:fld>
            <a:endParaRPr lang="en-US" dirty="0"/>
          </a:p>
        </p:txBody>
      </p:sp>
    </p:spTree>
    <p:extLst>
      <p:ext uri="{BB962C8B-B14F-4D97-AF65-F5344CB8AC3E}">
        <p14:creationId xmlns:p14="http://schemas.microsoft.com/office/powerpoint/2010/main" val="2141560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4240759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racial distribution among adolescents by sex assigned at birth.</a:t>
            </a:r>
          </a:p>
          <a:p>
            <a:endParaRPr lang="en-US" dirty="0"/>
          </a:p>
          <a:p>
            <a:r>
              <a:rPr lang="en-US" dirty="0"/>
              <a:t>Between the years 2018 and 2020 we had 112 cases assigned male sex at birth [LEFT Graph] reported among adolescents and young adults, and 18 females reported in the 13-24 age group. For people assigned male sex at birth, Non-Hispanic white [DARK BLUE] and African-American people [GREEN] each accounted for one-third, and Hispanic people of any race [RED] accounted for 16% in the 13-24 age group. Among people with female sex assigned at birth [RIGHT], Non-Hispanic black African-born [LIGHT BLUE] and African-Americans [GREEN] together accounted for 44% of the cases; while non-Hispanic white people [DARK BLUE]  accounted for 33%, and Hispanic people of any race [RED] accounted for 11% of cases.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39</a:t>
            </a:fld>
            <a:endParaRPr lang="en-US" dirty="0"/>
          </a:p>
        </p:txBody>
      </p:sp>
    </p:spTree>
    <p:extLst>
      <p:ext uri="{BB962C8B-B14F-4D97-AF65-F5344CB8AC3E}">
        <p14:creationId xmlns:p14="http://schemas.microsoft.com/office/powerpoint/2010/main" val="3970383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For mode of exposure among people assigned male sex at birth in the 13-24 age group [LEFT] , Male to Male sex was found to account for 81% of the cases, while the combined risk of MSM and IDU was estimated to account for 11% of the cases and 2% was attributed to heterosexual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Among adolescent people assigned female sex at birth [RIGHT], Most women HIV risk is unknown (78%) [LIGHT BLUE]. 14% of cases were found to have heterosexual contact as their mode of exposure [DARK BLUE], while 5% were attributed to injection drug use [LIGHT GREEN].</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40</a:t>
            </a:fld>
            <a:endParaRPr lang="en-US" dirty="0"/>
          </a:p>
        </p:txBody>
      </p:sp>
    </p:spTree>
    <p:extLst>
      <p:ext uri="{BB962C8B-B14F-4D97-AF65-F5344CB8AC3E}">
        <p14:creationId xmlns:p14="http://schemas.microsoft.com/office/powerpoint/2010/main" val="3937294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slides describes HIV diagnoses by global region of birth among foreign-born people. In general, the number of new HIV infections diagnosed among foreign-born people in Minnesota has steadily increased from 20 cases in 1990 to an average of 83 cases over the last decade. This increase has been largely driven by the increase of cases among African-born people, as well as people from Mexico, Central and South America and the Caribbean. </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2021, there were 71 cases of newly reported HIV among foreign-born people. This is about one out of four of all new cases (24%) The majority of foreign-born cases in 2021 were from Africa, followed by Latin America and the Caribbean.</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25202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2021, the number of foreign-born people assigned male sex [in DARK BLUE] at birth increased from 31 cases in 2020 to 42 in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There was an increase for foreign-born people assigned female sex [in GREEN] at birth from 13 in 2020 to 29 in 2021.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94765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Four </a:t>
            </a:r>
            <a:r>
              <a:rPr lang="en-US" dirty="0"/>
              <a:t>countries (Liberian, Mexico, Kenya, Somalia) accounted for 56 percent of new infections among foreign-born people, however there are 28 countries represented among the 71 new foreign-born cases in 2021.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84832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 testers are defined as anyone with an AIDS diagnosis within one year of their initial HIV diagnosis. This is an important trend to watch as people who progress to AIDS within one year of their HIV diagnosis represent persons who are likely diagnosed well after their initial infection and represent missed testing opportunities earlier in the course of their infection.</a:t>
            </a:r>
          </a:p>
          <a:p>
            <a:endParaRPr lang="en-US" dirty="0"/>
          </a:p>
          <a:p>
            <a:r>
              <a:rPr lang="en-US" dirty="0"/>
              <a:t>[</a:t>
            </a:r>
            <a:r>
              <a:rPr lang="en-US" sz="1200" dirty="0">
                <a:effectLst/>
                <a:latin typeface="Calibri" panose="020F0502020204030204" pitchFamily="34" charset="0"/>
                <a:ea typeface="Calibri" panose="020F0502020204030204" pitchFamily="34" charset="0"/>
              </a:rPr>
              <a:t>This statistic helps MDH monitor whether new HIV infections are detected early, before AIDS diagnosis. People diagnosed early with HIV can start treatment that can reduce their viral load to undetectable levels… and ultimately… reduce community transmission risk. Known as U=U or undetectable equals un-transmittable, the science is clear: when people have undetectable viral loads, they can't pass HIV through sex to their partners.] To include this language for Webinar?</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83382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lvl="0" indent="0" algn="l" defTabSz="914400" rtl="0" eaLnBrk="1" fontAlgn="auto" latinLnBrk="0" hangingPunct="1">
              <a:lnSpc>
                <a:spcPct val="107000"/>
              </a:lnSpc>
              <a:spcBef>
                <a:spcPts val="0"/>
              </a:spcBef>
              <a:spcAft>
                <a:spcPts val="800"/>
              </a:spcAft>
              <a:buClrTx/>
              <a:buSzTx/>
              <a:buFontTx/>
              <a:buNone/>
              <a:tabLst/>
              <a:defRPr/>
            </a:pPr>
            <a:r>
              <a:rPr lang="en-US" sz="1100" dirty="0"/>
              <a:t>Late testers are defined as anyone with an AIDS diagnosis within one year of their initial HIV diagnosis. They represent missed opportunities for early intervention.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lvl="0" indent="0" algn="l" defTabSz="914400" rtl="0" eaLnBrk="1" fontAlgn="auto" latinLnBrk="0" hangingPunct="1">
              <a:lnSpc>
                <a:spcPct val="107000"/>
              </a:lnSpc>
              <a:spcBef>
                <a:spcPts val="0"/>
              </a:spcBef>
              <a:spcAft>
                <a:spcPts val="800"/>
              </a:spcAft>
              <a:buClrTx/>
              <a:buSzTx/>
              <a:buFontTx/>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2020, 21.7% of new cases were late testers. </a:t>
            </a:r>
            <a:r>
              <a:rPr lang="en-US" sz="1100" dirty="0"/>
              <a:t>This proportion of cases has remained relatively the same over the past 10 years, ranging between 22-34%. Most late testers, about 85%, are diagnosed with AIDS at the same time they are initially diagnosed with HIV infection. As with other characteristics of the HIV epidemic in Minnesota, the proportion of late testers varies by demographic characteristics.</a:t>
            </a:r>
          </a:p>
          <a:p>
            <a:pPr marL="400050" marR="0" lvl="0" indent="0" algn="l" defTabSz="914400" rtl="0" eaLnBrk="1" fontAlgn="auto" latinLnBrk="0" hangingPunct="1">
              <a:lnSpc>
                <a:spcPct val="107000"/>
              </a:lnSpc>
              <a:spcBef>
                <a:spcPts val="0"/>
              </a:spcBef>
              <a:spcAft>
                <a:spcPts val="800"/>
              </a:spcAft>
              <a:buClrTx/>
              <a:buSzTx/>
              <a:buFontTx/>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lvl="0" indent="0" algn="l" defTabSz="914400" rtl="0" eaLnBrk="1" fontAlgn="auto" latinLnBrk="0" hangingPunct="1">
              <a:lnSpc>
                <a:spcPct val="107000"/>
              </a:lnSpc>
              <a:spcBef>
                <a:spcPts val="0"/>
              </a:spcBef>
              <a:spcAft>
                <a:spcPts val="800"/>
              </a:spcAft>
              <a:buClrTx/>
              <a:buSzTx/>
              <a:buFontTx/>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2021, 21.1% (63) of new HIV cases were “late testers” to date, which represents only a partial follow-up year through April 2022. </a:t>
            </a:r>
            <a:r>
              <a:rPr lang="en-US" sz="1100" dirty="0"/>
              <a:t>Please note that cases diagnosed in 2021 may not encompass all cases diagnosed – since a full year of observation is required to capture progress to AIDS within a year (which would end later this year in December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75804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proportion of late testers can vary by sex</a:t>
            </a:r>
            <a:r>
              <a:rPr lang="en-US" baseline="0" dirty="0"/>
              <a:t> assigned at birth from year to year</a:t>
            </a:r>
            <a:r>
              <a:rPr lang="en-US" dirty="0"/>
              <a:t>. Over the past decade among people assigned male sex at birth the proportion of late testers ranged from  24%- 35%. Among people assigned female sex at birth the proportion of late testers ranged from 20%-37%.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Percentage of late testers for 2021 includes only those progressing to AIDS through April 2022. </a:t>
            </a:r>
            <a:r>
              <a:rPr lang="en-US" sz="1200" dirty="0"/>
              <a:t>Please note that cases diagnosed in 2021 may not encompass all cases diagnosed – since a full year of observation is required to capture progress to AIDS within a year (which would end later this year in December 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20839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other characteristics of the HIV epidemic in Minnesota, the proportion of late testers varies by demographic characteristics. Differences occur by race/ethnicity. Over the past three years of full data on late testers (2018-2020), African-born black persons have had the highest proportion of late testers ranging between 37-39%. For 2020, The proportions of late testers by race and Hispanic ethnicity include white, non-Hispanic (20%), black, African American, non-Hispanic (23%), African-born, black (38%), and Hispanic, any race (18%). Similar data for non-Hispanic American Indian and Asian/Pacific Islander persons in a single year had fewer than 10 cases and are considered not stable and are therefore not represented here.</a:t>
            </a:r>
          </a:p>
          <a:p>
            <a:endParaRPr lang="en-US" dirty="0"/>
          </a:p>
          <a:p>
            <a:r>
              <a:rPr lang="en-US" dirty="0"/>
              <a:t>Percentage of late testers for 2021 includes only those progressing to AIDS through April 2022. </a:t>
            </a:r>
            <a:r>
              <a:rPr lang="en-US" sz="1200" dirty="0"/>
              <a:t>Please note that cases diagnosed in 2021 may not encompass all cases diagnosed – since a full year of observation is required to capture progress to AIDS within a year (which would end later this year in December 2022).</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04227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 by age are as expected with the percentage of late testers increasing with age at time of diagnosis. In 2020, all age groups experienced notable decreases in proportion of late testers.</a:t>
            </a:r>
            <a:r>
              <a:rPr lang="en-US" baseline="0" dirty="0"/>
              <a:t> In 2020, younger age groups had lower percentage of late testers, 13-24 and 25-29 age groups both at 11%. Older age groups had higher percentage of late testers, 40-44 (44%) and 45-plus (32%).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Percentage of late testers for 2021 includes only those progressing to AIDS through April 2022. </a:t>
            </a:r>
            <a:r>
              <a:rPr lang="en-US" sz="1200" dirty="0"/>
              <a:t>Please note that cases diagnosed in 2021 may not encompass all cases diagnosed – since a full year of observation is required to capture progress to AIDS within a year (which would end later this year in December 2022). </a:t>
            </a:r>
            <a:r>
              <a:rPr lang="en-US" dirty="0"/>
              <a:t>Caution should be used due to smaller numbers by age group when interrupting the data.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8282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the most recent data available for national context was last prepared for 2020.</a:t>
            </a:r>
          </a:p>
          <a:p>
            <a:endParaRPr lang="en-US" dirty="0"/>
          </a:p>
          <a:p>
            <a:r>
              <a:rPr lang="en-US" dirty="0"/>
              <a:t>In the United States and 6 dependent areas, the rate of diagnoses of HIV infection amon</a:t>
            </a:r>
            <a:r>
              <a:rPr lang="en-US" b="0" dirty="0"/>
              <a:t>g adults was 10.9 per 100,000 population in 2020. The rate of diagnoses of HIV infection for adults and adolescents ranged from zero in American Samoa, Guam, the Northern Mariana Islands and the Republic of Palau to 42.4 per 100,000 in the District of Columbia. This represents a 17% decline in new diagnoses from 2019, a reduction likely due to COVID-associated disruptions in clinical services, changes in patient care-seeking behaviors, and shortages in HIV testing materials. More time will be required to fully assess the COVID pandemic’s affect on HIV nationally.</a:t>
            </a:r>
          </a:p>
          <a:p>
            <a:r>
              <a:rPr lang="en-US" b="1" dirty="0"/>
              <a:t> </a:t>
            </a:r>
          </a:p>
          <a:p>
            <a:r>
              <a:rPr lang="en-US" dirty="0"/>
              <a:t>The District of Columbia (i.e., Washington, DC) is a city; use caution when comparing the HIV diagnosis rate in DC with the rates in states.</a:t>
            </a:r>
          </a:p>
          <a:p>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Updated for 2020?</a:t>
            </a:r>
            <a:endParaRPr lang="en-US" dirty="0"/>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6</a:t>
            </a:fld>
            <a:endParaRPr lang="en-US"/>
          </a:p>
        </p:txBody>
      </p:sp>
    </p:spTree>
    <p:extLst>
      <p:ext uri="{BB962C8B-B14F-4D97-AF65-F5344CB8AC3E}">
        <p14:creationId xmlns:p14="http://schemas.microsoft.com/office/powerpoint/2010/main" val="10527125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 2020, people with a risk category of unspecified risk had the highest proportion of late testers at 39%, followed by heterosexual contact at 25%,  MSM  at 16%, and finally  IDU at 11%. </a:t>
            </a: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Percentage of late testers for 2020 includes only those progressing to AIDS through April 2021. </a:t>
            </a:r>
            <a:r>
              <a:rPr lang="en-US" sz="1200" dirty="0"/>
              <a:t>Please note that cases diagnosed in 2021 may not encompass all cases diagnosed – since a full year of observation is required to capture progress to AIDS within a year (which would end later this year in December 2022).</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298906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past decade, foreign-born cases have a higher rate of late testers compared to US-born cases. In 2020, Among 44 foreign-born cases, 13 (30%) of foreign-born cases were late testers compared to 20% of US-born cases. Over the decade, the range of foreign-born cases that were late testers ranged from 29% - 47%.</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Percentage of late testers for 2021 includes only those progressing to AIDS through April 2022. </a:t>
            </a:r>
            <a:r>
              <a:rPr lang="en-US" sz="1200" dirty="0"/>
              <a:t>Please note that cases diagnosed in 2021 may not encompass all cases diagnosed – since a full year of observation is required to capture progress to AIDS within a year (which would end later this year in December 2022).</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568018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Minnesota has seen an increase of HIV among certain populations in Hennepin and Ramsey Counties. An outbreak was declared in Hennepin and Ramsey counties among people who inject drugs (PWID) in 2020 with cases dating back to December 2018. </a:t>
            </a:r>
          </a:p>
          <a:p>
            <a:pPr algn="l"/>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Minnesota's outbreak-associated cases have risk factors consistent with the national outbreaks.</a:t>
            </a:r>
          </a:p>
          <a:p>
            <a:pPr algn="l"/>
            <a:r>
              <a:rPr lang="en-US" b="0" i="0" dirty="0">
                <a:solidFill>
                  <a:srgbClr val="000000"/>
                </a:solidFill>
                <a:effectLst/>
                <a:latin typeface="Open Sans" panose="020B0606030504020204" pitchFamily="34" charset="0"/>
              </a:rPr>
              <a:t>People at high risk in the current outbreaks include:</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use injection drugs or share needles/works.</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experiencing homelessness or unstable housing.</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exchange sex for income and other items they need.</a:t>
            </a: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r>
              <a:rPr lang="en-US" b="0" i="0" dirty="0">
                <a:solidFill>
                  <a:srgbClr val="000000"/>
                </a:solidFill>
                <a:effectLst/>
                <a:latin typeface="Open Sans" panose="020B0606030504020204" pitchFamily="34" charset="0"/>
              </a:rPr>
              <a:t>For more information, please see our updated HIV statistics website, described at the end of the presentation.</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53</a:t>
            </a:fld>
            <a:endParaRPr lang="en-US" dirty="0"/>
          </a:p>
        </p:txBody>
      </p:sp>
    </p:spTree>
    <p:extLst>
      <p:ext uri="{BB962C8B-B14F-4D97-AF65-F5344CB8AC3E}">
        <p14:creationId xmlns:p14="http://schemas.microsoft.com/office/powerpoint/2010/main" val="23090266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Minnesota has seen an increase of HIV in the Duluth area (30-mile radius) . Duluth area declared an outbreak in 2021 with cases dating back to 2019. The Duluth area outbreak includes all newly diagnosed HIV cases and linked cases within the region. Typically, there are 1-5 cases of HIV per year in St. Louis County, beginning in the fall of 2019 there was a significant increase of newly diagnosed HIV cases in the area.</a:t>
            </a:r>
          </a:p>
          <a:p>
            <a:pPr algn="l"/>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People at high risk in the current outbreaks include:</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use injection drugs or share needles/works.</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experiencing homelessness or unstable housing.</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exchange sex for income and other items they need.</a:t>
            </a:r>
          </a:p>
          <a:p>
            <a:pPr algn="l">
              <a:buFont typeface="Arial" panose="020B0604020202020204" pitchFamily="34" charset="0"/>
              <a:buChar char="•"/>
            </a:pPr>
            <a:r>
              <a:rPr lang="en-US" b="0" i="0" dirty="0">
                <a:solidFill>
                  <a:srgbClr val="000000"/>
                </a:solidFill>
                <a:effectLst/>
                <a:latin typeface="Open Sans" panose="020B0606030504020204" pitchFamily="34" charset="0"/>
              </a:rPr>
              <a:t>Men who have sex with men.</a:t>
            </a: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r>
              <a:rPr lang="en-US" b="0" i="0" dirty="0">
                <a:solidFill>
                  <a:srgbClr val="000000"/>
                </a:solidFill>
                <a:effectLst/>
                <a:latin typeface="Open Sans" panose="020B0606030504020204" pitchFamily="34" charset="0"/>
              </a:rPr>
              <a:t>For more information, please see our updated HIV statistics website, described at the end of the presentation.</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54</a:t>
            </a:fld>
            <a:endParaRPr lang="en-US" dirty="0"/>
          </a:p>
        </p:txBody>
      </p:sp>
    </p:spTree>
    <p:extLst>
      <p:ext uri="{BB962C8B-B14F-4D97-AF65-F5344CB8AC3E}">
        <p14:creationId xmlns:p14="http://schemas.microsoft.com/office/powerpoint/2010/main" val="4045602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newly diagnosed HIV case counts by county, we recently updated our statistics web page to include information on outbreak data.</a:t>
            </a:r>
          </a:p>
          <a:p>
            <a:endParaRPr lang="en-US" dirty="0"/>
          </a:p>
          <a:p>
            <a:r>
              <a:rPr lang="en-US" dirty="0"/>
              <a:t>Please visit the Minnesota Department of Health HIV pages at www.health.state.mn for additional details. </a:t>
            </a:r>
          </a:p>
          <a:p>
            <a:endParaRPr lang="en-US" dirty="0"/>
          </a:p>
          <a:p>
            <a:r>
              <a:rPr lang="en-US" dirty="0"/>
              <a:t>While you’re here, you can subscribe to our listserv to receive HIV/STD prevention updates to your email.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55</a:t>
            </a:fld>
            <a:endParaRPr lang="en-US" dirty="0"/>
          </a:p>
        </p:txBody>
      </p:sp>
    </p:spTree>
    <p:extLst>
      <p:ext uri="{BB962C8B-B14F-4D97-AF65-F5344CB8AC3E}">
        <p14:creationId xmlns:p14="http://schemas.microsoft.com/office/powerpoint/2010/main" val="156731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2018, in the United States and 6 dependent areas, the</a:t>
            </a:r>
            <a:r>
              <a:rPr lang="en-US" b="0" baseline="0" dirty="0"/>
              <a:t> </a:t>
            </a:r>
            <a:r>
              <a:rPr lang="en-US" b="0" dirty="0"/>
              <a:t>rate of stage 3 (AIDS) classifications among adults and adolescents with HIV Infection was 6.2 per 100,000 population. The rates of stage 3 (AIDS) classifications ranged from 0.0 per 100,000 in American Samoa and the Republic of Palau to 41.2 per 100,000 in the District of Columbia. </a:t>
            </a:r>
          </a:p>
          <a:p>
            <a:endParaRPr lang="en-US" b="0" dirty="0"/>
          </a:p>
          <a:p>
            <a:r>
              <a:rPr lang="en-US" b="0" dirty="0"/>
              <a:t>The District of Columbia (i.e., Washington, DC) is a city; use caution when comparing the rate of people living with diagnosed HIV infection in DC with the rates in states.</a:t>
            </a:r>
          </a:p>
          <a:p>
            <a:pPr defTabSz="891491">
              <a:defRPr/>
            </a:pPr>
            <a:endParaRPr lang="en-US" b="0" dirty="0"/>
          </a:p>
          <a:p>
            <a:pPr defTabSz="891491">
              <a:defRPr/>
            </a:pPr>
            <a:r>
              <a:rPr lang="en-US" b="0" dirty="0"/>
              <a:t>Data for the year 2018</a:t>
            </a:r>
            <a:r>
              <a:rPr lang="en-US" b="0" baseline="0" dirty="0"/>
              <a:t> </a:t>
            </a:r>
            <a:r>
              <a:rPr lang="en-US" b="0" dirty="0"/>
              <a:t>are considered preliminary and based on 6 months reporting delay. </a:t>
            </a:r>
          </a:p>
          <a:p>
            <a:pPr defTabSz="891491">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262292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Nationally, Minnesota is considered a low- to moderate-risk state for HIV and AIDS infections as defined by the Centers for Disease Control and Prevention (CDC). The annual number of new HIV and AIDS cases increased steadily from the beginning of the epidemic to the early 1990s. Beginning in 1996, the number of newly diagnosed AIDS cases declined sharply, primarily due to the success of new antiretroviral therapies including protease inhibitors. These treatments have been shown to be effective at preventing transmission of HIV. </a:t>
            </a:r>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2974578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report, the term “new HIV diagnoses” refers to Minnesota residents living with HIV who were diagnosed in a particular calendar year and reported to MDH. This includes people whose first diagnosis of HIV infection is AIDS (AIDS at first diagnosis). HIV diagnoses data are displayed by earliest known date of HIV diagnosis.</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2021 there were 298 newly diagnosed cases compared to 230 cases in 2020. 2020 was an outlier year, however, with a 16% decrease in HIV diagnoses from the previous year, likely attributable to the same factors driving the national decrease in diagnoses in 2020. 298 diagnoses in 2021, while a 30% increase over 2020, is an 8% increase from 2019, and is average compared to the number of diagnoses per year in the prior decade, excluding 2020. More time and data will be required to determine whether this is a true increase in HIV infection rates or if part of the increase is due to a rebound in diagnoses </a:t>
            </a:r>
            <a:r>
              <a:rPr lang="en-US" sz="1800">
                <a:effectLst/>
                <a:latin typeface="Calibri" panose="020F0502020204030204" pitchFamily="34" charset="0"/>
                <a:ea typeface="Calibri" panose="020F0502020204030204" pitchFamily="34" charset="0"/>
                <a:cs typeface="Times New Roman" panose="02020603050405020304" pitchFamily="18" charset="0"/>
              </a:rPr>
              <a:t>after disruptions in 2020.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1954434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decade, the number of HIV/AIDS cases diagnosed has remained stable with an average of 290 cases diagnosed each year. </a:t>
            </a:r>
            <a:r>
              <a:rPr lang="en-US" sz="1200" dirty="0">
                <a:effectLst/>
                <a:latin typeface="Calibri" panose="020F0502020204030204" pitchFamily="34" charset="0"/>
                <a:ea typeface="Calibri" panose="020F0502020204030204" pitchFamily="34" charset="0"/>
                <a:cs typeface="Times New Roman" panose="02020603050405020304" pitchFamily="18" charset="0"/>
              </a:rPr>
              <a:t>In 2020, however, there was a decrease in new HIV diagnoses. 2021 saw an increase to slightly above average, possibly attributable to a rebound effect in diagnostics. Of the 298 diagnoses in 2021, 245 were new HIV diagnoses, while 53 were simultaneous HIV and AIDS diagnoses.</a:t>
            </a:r>
            <a:endParaRPr lang="en-US" dirty="0"/>
          </a:p>
          <a:p>
            <a:endParaRPr lang="en-US" dirty="0"/>
          </a:p>
          <a:p>
            <a:r>
              <a:rPr lang="en-US" dirty="0"/>
              <a:t>By the end of 2021, an estimated 9,697 people with HIV/AIDS were assumed to be living in Minnesota. </a:t>
            </a:r>
          </a:p>
          <a:p>
            <a:r>
              <a:rPr lang="en-US" dirty="0"/>
              <a:t>This number includes people whose most recently reported state of residence was Minnesota, regardless of residence at time of diagnosis. This estimate does not include people with undiagnosed HIV infection. </a:t>
            </a:r>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229428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Beginning in 1996, both the number of newly diagnosed AIDS cases and the number of deaths among AIDS cases declined sharply, primarily due to the success of new antiretroviral therapies including protease inhibitors. These treatments do not cure but can delay progression to AIDS among people with HIV (non-AIDS) infection and improve survival among those with AIDS. These treatments have been shown to be effective at preventing transmission of HIV. </a:t>
            </a:r>
            <a:endParaRPr lang="en-US" dirty="0"/>
          </a:p>
          <a:p>
            <a:endParaRPr lang="en-US" dirty="0"/>
          </a:p>
          <a:p>
            <a:r>
              <a:rPr lang="en-US" dirty="0"/>
              <a:t>Since 1996, the number of new diagnoses has remained relatively stable in Minnesota at around 300 cases per year. During this same time, deaths among HIV positive people in Minnesota has decreased dramatically. As people with HIV are living longer and healthier lives, the number of people living with HIV in Minnesota continues to grow as seen in the green line here. </a:t>
            </a:r>
          </a:p>
          <a:p>
            <a:endParaRPr lang="en-US" dirty="0"/>
          </a:p>
          <a:p>
            <a:r>
              <a:rPr lang="en-US" dirty="0"/>
              <a:t>At the end of 2021, there were 9,697 people estimated to be living with HIV or AIDS in Minnesota.</a:t>
            </a:r>
          </a:p>
          <a:p>
            <a:r>
              <a:rPr lang="en-US" dirty="0"/>
              <a:t>This number does not include 1,662 people who were first reported with HIV or AIDs in Minnesota and subsequently moved out of the state, but it does include 2,644 people who were first reported with HIV or AIDS elsewhere and subsequently moved to Minnesota. </a:t>
            </a:r>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1178696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304800" y="5505450"/>
            <a:ext cx="11582400" cy="819150"/>
          </a:xfrm>
        </p:spPr>
        <p:txBody>
          <a:bodyPr anchor="ctr">
            <a:normAutofit/>
          </a:bodyPr>
          <a:lstStyle>
            <a:lvl1pPr marL="0" indent="0" algn="ctr">
              <a:buNone/>
              <a:defRPr sz="1800"/>
            </a:lvl1pPr>
          </a:lstStyle>
          <a:p>
            <a:pPr lvl="0"/>
            <a:r>
              <a:rPr lang="en-US" dirty="0" err="1"/>
              <a:t>Firstname</a:t>
            </a:r>
            <a:r>
              <a:rPr lang="en-US" dirty="0"/>
              <a:t> </a:t>
            </a:r>
            <a:r>
              <a:rPr lang="en-US" dirty="0" err="1"/>
              <a:t>Lastname</a:t>
            </a:r>
            <a:r>
              <a:rPr lang="en-US" dirty="0"/>
              <a:t> | Job Title</a:t>
            </a:r>
            <a:br>
              <a:rPr lang="en-US" dirty="0"/>
            </a:br>
            <a:r>
              <a:rPr lang="en-US" dirty="0"/>
              <a:t>Date</a:t>
            </a:r>
          </a:p>
        </p:txBody>
      </p:sp>
      <p:sp>
        <p:nvSpPr>
          <p:cNvPr id="7"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Protecting, maintaining and improving the health of all </a:t>
            </a:r>
            <a:r>
              <a:rPr lang="en-US" sz="1000" dirty="0" err="1"/>
              <a:t>minnesotans</a:t>
            </a:r>
            <a:endParaRPr lang="en-US" sz="1000" dirty="0"/>
          </a:p>
        </p:txBody>
      </p:sp>
      <p:sp>
        <p:nvSpPr>
          <p:cNvPr id="9" name="Rectangle 1" descr="&quot;&quot;"/>
          <p:cNvSpPr/>
          <p:nvPr userDrawn="1"/>
        </p:nvSpPr>
        <p:spPr bwMode="black">
          <a:xfrm rot="10800000">
            <a:off x="3048" y="4235956"/>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2" descr="&quot;&quot;"/>
          <p:cNvSpPr>
            <a:spLocks noGrp="1"/>
          </p:cNvSpPr>
          <p:nvPr userDrawn="1">
            <p:ph type="ctrTitle" hasCustomPrompt="1"/>
          </p:nvPr>
        </p:nvSpPr>
        <p:spPr bwMode="auto">
          <a:xfrm>
            <a:off x="304800" y="4235955"/>
            <a:ext cx="11582400" cy="1216153"/>
          </a:xfrm>
          <a:noFill/>
          <a:ln>
            <a:noFill/>
          </a:ln>
        </p:spPr>
        <p:txBody>
          <a:bodyPr wrap="square" lIns="182880" tIns="91440" rIns="182880" bIns="91440" anchor="ctr">
            <a:normAutofit/>
          </a:bodyPr>
          <a:lstStyle>
            <a:lvl1pPr algn="ctr">
              <a:defRPr sz="4400" b="1">
                <a:solidFill>
                  <a:schemeClr val="accent1"/>
                </a:solidFill>
              </a:defRPr>
            </a:lvl1pPr>
          </a:lstStyle>
          <a:p>
            <a:r>
              <a:rPr lang="en-US" dirty="0"/>
              <a:t>Presentation Title</a:t>
            </a:r>
          </a:p>
        </p:txBody>
      </p:sp>
      <p:pic>
        <p:nvPicPr>
          <p:cNvPr id="10" name="Picture 9" descr="M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4235956"/>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bwMode="auto">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bwMode="black">
          <a:xfrm>
            <a:off x="304799" y="4309353"/>
            <a:ext cx="11582399" cy="1527243"/>
          </a:xfrm>
        </p:spPr>
        <p:txBody>
          <a:bodyPr anchor="ctr">
            <a:normAutofit/>
          </a:bodyPr>
          <a:lstStyle>
            <a:lvl1pPr marL="0" indent="0" algn="ctr">
              <a:lnSpc>
                <a:spcPct val="100000"/>
              </a:lnSpc>
              <a:spcBef>
                <a:spcPts val="0"/>
              </a:spcBef>
              <a:buNone/>
              <a:defRPr sz="2400" baseline="0">
                <a:solidFill>
                  <a:schemeClr val="tx2"/>
                </a:solidFill>
              </a:defRPr>
            </a:lvl1pPr>
          </a:lstStyle>
          <a:p>
            <a:pPr lvl="0"/>
            <a:r>
              <a:rPr lang="en-US" dirty="0"/>
              <a:t>Add contact information</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7" y="-189954"/>
            <a:ext cx="12213217" cy="1570469"/>
          </a:xfrm>
          <a:prstGeom prst="rect">
            <a:avLst/>
          </a:prstGeom>
        </p:spPr>
      </p:pic>
      <p:sp>
        <p:nvSpPr>
          <p:cNvPr id="14"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WWW.</a:t>
            </a:r>
            <a:r>
              <a:rPr lang="en-US" sz="1000" baseline="0" dirty="0"/>
              <a:t>HEALTH.MN.GOV</a:t>
            </a:r>
            <a:endParaRPr lang="en-US" sz="1000" dirty="0"/>
          </a:p>
        </p:txBody>
      </p:sp>
      <p:sp>
        <p:nvSpPr>
          <p:cNvPr id="15" name="Title 2"/>
          <p:cNvSpPr>
            <a:spLocks noGrp="1"/>
          </p:cNvSpPr>
          <p:nvPr>
            <p:ph type="title" hasCustomPrompt="1"/>
          </p:nvPr>
        </p:nvSpPr>
        <p:spPr bwMode="black">
          <a:xfrm>
            <a:off x="304800" y="3093328"/>
            <a:ext cx="11582400" cy="1216025"/>
          </a:xfrm>
          <a:noFill/>
        </p:spPr>
        <p:txBody>
          <a:bodyPr lIns="0" rIns="0">
            <a:normAutofit/>
          </a:bodyPr>
          <a:lstStyle>
            <a:lvl1pPr algn="ctr">
              <a:defRPr sz="4400">
                <a:solidFill>
                  <a:schemeClr val="tx1"/>
                </a:solidFill>
              </a:defRPr>
            </a:lvl1pPr>
          </a:lstStyle>
          <a:p>
            <a:r>
              <a:rPr lang="en-US" dirty="0"/>
              <a:t>Add thank you text.</a:t>
            </a:r>
          </a:p>
        </p:txBody>
      </p:sp>
      <p:pic>
        <p:nvPicPr>
          <p:cNvPr id="7" name="MDH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 col / 1 row">
    <p:bg bwMode="gray">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3430" y="-8887"/>
            <a:ext cx="12195430" cy="1344168"/>
            <a:chOff x="-3430" y="-8887"/>
            <a:chExt cx="12195430" cy="1344168"/>
          </a:xfrm>
        </p:grpSpPr>
        <p:sp>
          <p:nvSpPr>
            <p:cNvPr id="9" name="Rectangle 1" descr="&quot;&quot;"/>
            <p:cNvSpPr/>
            <p:nvPr userDrawn="1"/>
          </p:nvSpPr>
          <p:spPr bwMode="black">
            <a:xfrm>
              <a:off x="1337308" y="-128"/>
              <a:ext cx="10851978"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1337308" y="1216025"/>
              <a:ext cx="10854692"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descr="&quot;&quot;"/>
            <p:cNvSpPr/>
            <p:nvPr userDrawn="1"/>
          </p:nvSpPr>
          <p:spPr>
            <a:xfrm rot="16200000">
              <a:off x="-3430" y="-8887"/>
              <a:ext cx="1344168" cy="134416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2"/>
          <p:cNvSpPr>
            <a:spLocks noGrp="1"/>
          </p:cNvSpPr>
          <p:nvPr userDrawn="1">
            <p:ph type="title" hasCustomPrompt="1"/>
          </p:nvPr>
        </p:nvSpPr>
        <p:spPr bwMode="white">
          <a:xfrm>
            <a:off x="1334594" y="-1"/>
            <a:ext cx="10552606"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 w corner fold</a:t>
            </a:r>
          </a:p>
        </p:txBody>
      </p:sp>
      <p:sp>
        <p:nvSpPr>
          <p:cNvPr id="3" name="Content Placeholder 3"/>
          <p:cNvSpPr>
            <a:spLocks noGrp="1"/>
          </p:cNvSpPr>
          <p:nvPr userDrawn="1">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userDrawn="1">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114275980"/>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Tree>
    <p:extLst>
      <p:ext uri="{BB962C8B-B14F-4D97-AF65-F5344CB8AC3E}">
        <p14:creationId xmlns:p14="http://schemas.microsoft.com/office/powerpoint/2010/main" val="6260296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12192000" cy="4833197"/>
          </a:xfrm>
          <a:noFill/>
        </p:spPr>
        <p:txBody>
          <a:bodyPr>
            <a:normAutofit/>
          </a:bodyPr>
          <a:lstStyle>
            <a:lvl1pPr marL="0" indent="0" algn="ctr">
              <a:buNone/>
              <a:defRPr sz="2400"/>
            </a:lvl1pPr>
          </a:lstStyle>
          <a:p>
            <a:r>
              <a:rPr lang="en-US" dirty="0"/>
              <a:t>Click Icon to add picture</a:t>
            </a:r>
          </a:p>
        </p:txBody>
      </p:sp>
      <p:sp>
        <p:nvSpPr>
          <p:cNvPr id="7" name="Rectangle 1" descr="&quot;&quot;"/>
          <p:cNvSpPr/>
          <p:nvPr userDrawn="1"/>
        </p:nvSpPr>
        <p:spPr bwMode="black">
          <a:xfrm rot="10800000">
            <a:off x="3048" y="4952455"/>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userDrawn="1"/>
        </p:nvSpPr>
        <p:spPr bwMode="auto">
          <a:xfrm rot="10800000">
            <a:off x="0" y="4833198"/>
            <a:ext cx="12192000" cy="11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7"/>
          <p:cNvSpPr>
            <a:spLocks noGrp="1"/>
          </p:cNvSpPr>
          <p:nvPr userDrawn="1">
            <p:ph type="sldNum" sz="quarter" idx="16"/>
          </p:nvPr>
        </p:nvSpPr>
        <p:spPr bwMode="black">
          <a:xfrm>
            <a:off x="10425426" y="6324600"/>
            <a:ext cx="1462668" cy="365125"/>
          </a:xfrm>
        </p:spPr>
        <p:txBody>
          <a:bodyPr/>
          <a:lstStyle/>
          <a:p>
            <a:fld id="{48F63A3B-78C7-47BE-AE5E-E10140E04643}" type="slidenum">
              <a:rPr lang="en-US" smtClean="0"/>
              <a:pPr/>
              <a:t>‹#›</a:t>
            </a:fld>
            <a:endParaRPr lang="en-US" dirty="0"/>
          </a:p>
        </p:txBody>
      </p:sp>
      <p:sp>
        <p:nvSpPr>
          <p:cNvPr id="2" name="Title 2"/>
          <p:cNvSpPr>
            <a:spLocks noGrp="1"/>
          </p:cNvSpPr>
          <p:nvPr userDrawn="1">
            <p:ph type="ctrTitle" hasCustomPrompt="1"/>
          </p:nvPr>
        </p:nvSpPr>
        <p:spPr bwMode="white">
          <a:xfrm>
            <a:off x="312420" y="4952456"/>
            <a:ext cx="11574780" cy="1216152"/>
          </a:xfrm>
          <a:noFill/>
          <a:ln>
            <a:noFill/>
          </a:ln>
        </p:spPr>
        <p:txBody>
          <a:bodyPr anchor="ctr">
            <a:normAutofit/>
          </a:bodyPr>
          <a:lstStyle>
            <a:lvl1pPr algn="ctr">
              <a:defRPr sz="4000" b="1" baseline="0">
                <a:solidFill>
                  <a:schemeClr val="tx1"/>
                </a:solidFill>
              </a:defRPr>
            </a:lvl1pPr>
          </a:lstStyle>
          <a:p>
            <a:r>
              <a:rPr lang="en-US" dirty="0"/>
              <a:t>Section title</a:t>
            </a:r>
          </a:p>
        </p:txBody>
      </p:sp>
      <p:pic>
        <p:nvPicPr>
          <p:cNvPr id="10"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532499751"/>
      </p:ext>
    </p:extLst>
  </p:cSld>
  <p:clrMapOvr>
    <a:masterClrMapping/>
  </p:clrMapOvr>
  <p:extLst>
    <p:ext uri="{DCECCB84-F9BA-43D5-87BE-67443E8EF086}">
      <p15:sldGuideLst xmlns:p15="http://schemas.microsoft.com/office/powerpoint/2012/main">
        <p15:guide id="1" pos="9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 / 2 row">
    <p:bg bwMode="auto">
      <p:bgPr>
        <a:solidFill>
          <a:schemeClr val="bg1"/>
        </a:solidFill>
        <a:effectLst/>
      </p:bgPr>
    </p:bg>
    <p:spTree>
      <p:nvGrpSpPr>
        <p:cNvPr id="1" name=""/>
        <p:cNvGrpSpPr/>
        <p:nvPr/>
      </p:nvGrpSpPr>
      <p:grpSpPr>
        <a:xfrm>
          <a:off x="0" y="0"/>
          <a:ext cx="0" cy="0"/>
          <a:chOff x="0" y="0"/>
          <a:chExt cx="0" cy="0"/>
        </a:xfrm>
      </p:grpSpPr>
      <p:grpSp>
        <p:nvGrpSpPr>
          <p:cNvPr id="11" name="Group 10"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68150" cy="1216025"/>
          </a:xfrm>
          <a:noFill/>
        </p:spPr>
        <p:txBody>
          <a:bodyPr lIns="0" rIns="0">
            <a:normAutofit/>
          </a:bodyPr>
          <a:lstStyle>
            <a:lvl1pPr algn="r">
              <a:defRPr sz="3600" b="1" baseline="0">
                <a:solidFill>
                  <a:schemeClr val="bg1"/>
                </a:solidFill>
              </a:defRPr>
            </a:lvl1pPr>
          </a:lstStyle>
          <a:p>
            <a:r>
              <a:rPr lang="en-US" dirty="0"/>
              <a:t>Slide title – 1 col / 2 row</a:t>
            </a:r>
          </a:p>
        </p:txBody>
      </p:sp>
      <p:sp>
        <p:nvSpPr>
          <p:cNvPr id="6" name="Slide Number Placeholder 7"/>
          <p:cNvSpPr>
            <a:spLocks noGrp="1"/>
          </p:cNvSpPr>
          <p:nvPr>
            <p:ph type="sldNum" sz="quarter" idx="12"/>
          </p:nvPr>
        </p:nvSpPr>
        <p:spPr bwMode="black">
          <a:xfrm>
            <a:off x="10414028" y="6356350"/>
            <a:ext cx="1462668" cy="365125"/>
          </a:xfrm>
        </p:spPr>
        <p:txBody>
          <a:bodyPr/>
          <a:lstStyle/>
          <a:p>
            <a:fld id="{48F63A3B-78C7-47BE-AE5E-E10140E04643}" type="slidenum">
              <a:rPr lang="en-US" smtClean="0"/>
              <a:t>‹#›</a:t>
            </a:fld>
            <a:endParaRPr lang="en-US" dirty="0"/>
          </a:p>
        </p:txBody>
      </p:sp>
      <p:sp>
        <p:nvSpPr>
          <p:cNvPr id="10" name="Content Placeholder 4"/>
          <p:cNvSpPr>
            <a:spLocks noGrp="1"/>
          </p:cNvSpPr>
          <p:nvPr>
            <p:ph idx="13" hasCustomPrompt="1"/>
          </p:nvPr>
        </p:nvSpPr>
        <p:spPr bwMode="gray">
          <a:xfrm>
            <a:off x="304800" y="4000500"/>
            <a:ext cx="11582400" cy="2171700"/>
          </a:xfrm>
          <a:noFill/>
        </p:spPr>
        <p:txBody>
          <a:bodyPr lIns="182880" tIns="301752" rIns="182880"/>
          <a:lstStyle>
            <a:lvl1pPr marL="571500" indent="-571500">
              <a:buClr>
                <a:schemeClr val="accent3"/>
              </a:buClr>
              <a:buFont typeface="Calibri" panose="020F0502020204030204" pitchFamily="34" charset="0"/>
              <a:buChar char="▪"/>
              <a:defRPr sz="360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Add text</a:t>
            </a:r>
          </a:p>
        </p:txBody>
      </p:sp>
      <p:sp>
        <p:nvSpPr>
          <p:cNvPr id="8" name="Content Placeholder 4"/>
          <p:cNvSpPr>
            <a:spLocks noGrp="1"/>
          </p:cNvSpPr>
          <p:nvPr>
            <p:ph idx="14" hasCustomPrompt="1"/>
          </p:nvPr>
        </p:nvSpPr>
        <p:spPr bwMode="gray">
          <a:xfrm>
            <a:off x="304800" y="1610466"/>
            <a:ext cx="115824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9"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4858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 / 1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4"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p:cNvSpPr>
            <a:spLocks noGrp="1"/>
          </p:cNvSpPr>
          <p:nvPr>
            <p:ph type="title" hasCustomPrompt="1"/>
          </p:nvPr>
        </p:nvSpPr>
        <p:spPr bwMode="white">
          <a:xfrm>
            <a:off x="0" y="1587"/>
            <a:ext cx="11887200" cy="1216025"/>
          </a:xfrm>
          <a:noFill/>
        </p:spPr>
        <p:txBody>
          <a:bodyPr lIns="0" rIns="0">
            <a:normAutofit/>
          </a:bodyPr>
          <a:lstStyle>
            <a:lvl1pPr algn="r">
              <a:defRPr sz="3600" b="1">
                <a:solidFill>
                  <a:schemeClr val="bg1"/>
                </a:solidFill>
              </a:defRPr>
            </a:lvl1pPr>
          </a:lstStyle>
          <a:p>
            <a:r>
              <a:rPr lang="en-US" dirty="0"/>
              <a:t>Slide title – 2 col / 1 row</a:t>
            </a:r>
          </a:p>
        </p:txBody>
      </p:sp>
      <p:sp>
        <p:nvSpPr>
          <p:cNvPr id="9" name="Slide Number Placeholder 6"/>
          <p:cNvSpPr>
            <a:spLocks noGrp="1"/>
          </p:cNvSpPr>
          <p:nvPr>
            <p:ph type="sldNum" sz="quarter" idx="12"/>
          </p:nvPr>
        </p:nvSpPr>
        <p:spPr bwMode="white">
          <a:xfrm>
            <a:off x="10435036"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
        <p:nvSpPr>
          <p:cNvPr id="8" name="Content Placeholder 6"/>
          <p:cNvSpPr>
            <a:spLocks noGrp="1"/>
          </p:cNvSpPr>
          <p:nvPr>
            <p:ph sz="half" idx="2" hasCustomPrompt="1"/>
          </p:nvPr>
        </p:nvSpPr>
        <p:spPr bwMode="gray">
          <a:xfrm>
            <a:off x="6248400" y="1601013"/>
            <a:ext cx="5638800" cy="4571187"/>
          </a:xfrm>
          <a:noFill/>
        </p:spPr>
        <p:txBody>
          <a:bodyPr lIns="182880" tIns="182880" rIns="182880">
            <a:normAutofit/>
          </a:bodyPr>
          <a:lstStyle>
            <a:lvl1pPr>
              <a:defRPr sz="4000"/>
            </a:lvl1pPr>
            <a:lvl2pPr>
              <a:defRPr/>
            </a:lvl2pPr>
          </a:lstStyle>
          <a:p>
            <a:pPr lvl="0"/>
            <a:r>
              <a:rPr lang="en-US" dirty="0"/>
              <a:t>Add text</a:t>
            </a:r>
          </a:p>
        </p:txBody>
      </p:sp>
      <p:pic>
        <p:nvPicPr>
          <p:cNvPr id="11"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12" name="Content Placeholder 4"/>
          <p:cNvSpPr>
            <a:spLocks noGrp="1"/>
          </p:cNvSpPr>
          <p:nvPr>
            <p:ph idx="14" hasCustomPrompt="1"/>
          </p:nvPr>
        </p:nvSpPr>
        <p:spPr bwMode="gray">
          <a:xfrm>
            <a:off x="304800" y="1610466"/>
            <a:ext cx="5638800" cy="4561734"/>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25392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a:t>Slide title – 2 col / 2 row</a:t>
            </a:r>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sp>
        <p:nvSpPr>
          <p:cNvPr id="21" name="Slide Number Placeholder 9"/>
          <p:cNvSpPr>
            <a:spLocks noGrp="1"/>
          </p:cNvSpPr>
          <p:nvPr>
            <p:ph type="sldNum" sz="quarter" idx="12"/>
          </p:nvPr>
        </p:nvSpPr>
        <p:spPr bwMode="black">
          <a:xfrm>
            <a:off x="10413640" y="6356350"/>
            <a:ext cx="1462668" cy="365125"/>
          </a:xfrm>
        </p:spPr>
        <p:txBody>
          <a:bodyPr/>
          <a:lstStyle/>
          <a:p>
            <a:fld id="{48F63A3B-78C7-47BE-AE5E-E10140E04643}" type="slidenum">
              <a:rPr lang="en-US" smtClean="0"/>
              <a:t>‹#›</a:t>
            </a:fld>
            <a:endParaRPr lang="en-US" dirty="0"/>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pic>
        <p:nvPicPr>
          <p:cNvPr id="17"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20" name="Content Placeholder 4"/>
          <p:cNvSpPr>
            <a:spLocks noGrp="1"/>
          </p:cNvSpPr>
          <p:nvPr>
            <p:ph idx="15" hasCustomPrompt="1"/>
          </p:nvPr>
        </p:nvSpPr>
        <p:spPr bwMode="gray">
          <a:xfrm>
            <a:off x="3048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16" hasCustomPrompt="1"/>
          </p:nvPr>
        </p:nvSpPr>
        <p:spPr bwMode="gray">
          <a:xfrm>
            <a:off x="62484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153898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itle 2"/>
          <p:cNvSpPr>
            <a:spLocks noGrp="1"/>
          </p:cNvSpPr>
          <p:nvPr>
            <p:ph type="title" hasCustomPrompt="1"/>
          </p:nvPr>
        </p:nvSpPr>
        <p:spPr bwMode="white">
          <a:xfrm>
            <a:off x="838200" y="-1"/>
            <a:ext cx="11049000" cy="1216025"/>
          </a:xfrm>
          <a:noFill/>
        </p:spPr>
        <p:txBody>
          <a:bodyPr lIns="0" rIns="0">
            <a:normAutofit/>
          </a:bodyPr>
          <a:lstStyle>
            <a:lvl1pPr algn="r">
              <a:defRPr sz="3600">
                <a:solidFill>
                  <a:schemeClr val="bg1"/>
                </a:solidFill>
              </a:defRPr>
            </a:lvl1pPr>
          </a:lstStyle>
          <a:p>
            <a:r>
              <a:rPr lang="en-US" dirty="0"/>
              <a:t>Slide title – 3 col / 2 row</a:t>
            </a:r>
          </a:p>
        </p:txBody>
      </p:sp>
      <p:sp>
        <p:nvSpPr>
          <p:cNvPr id="20" name="Slide Number Placeholder 11"/>
          <p:cNvSpPr>
            <a:spLocks noGrp="1"/>
          </p:cNvSpPr>
          <p:nvPr>
            <p:ph type="sldNum" sz="quarter" idx="12"/>
          </p:nvPr>
        </p:nvSpPr>
        <p:spPr bwMode="black">
          <a:xfrm>
            <a:off x="10420975" y="6356350"/>
            <a:ext cx="1462668" cy="365125"/>
          </a:xfrm>
        </p:spPr>
        <p:txBody>
          <a:bodyPr/>
          <a:lstStyle/>
          <a:p>
            <a:fld id="{48F63A3B-78C7-47BE-AE5E-E10140E04643}" type="slidenum">
              <a:rPr lang="en-US" smtClean="0"/>
              <a:t>‹#›</a:t>
            </a:fld>
            <a:endParaRPr lang="en-US" dirty="0"/>
          </a:p>
        </p:txBody>
      </p:sp>
      <p:sp>
        <p:nvSpPr>
          <p:cNvPr id="15" name="Content Placeholder 6"/>
          <p:cNvSpPr>
            <a:spLocks noGrp="1"/>
          </p:cNvSpPr>
          <p:nvPr>
            <p:ph sz="half" idx="2" hasCustomPrompt="1"/>
          </p:nvPr>
        </p:nvSpPr>
        <p:spPr bwMode="gray">
          <a:xfrm>
            <a:off x="304800" y="4000500"/>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6" name="Content Placeholder 6"/>
          <p:cNvSpPr>
            <a:spLocks noGrp="1"/>
          </p:cNvSpPr>
          <p:nvPr>
            <p:ph sz="half" idx="19" hasCustomPrompt="1"/>
          </p:nvPr>
        </p:nvSpPr>
        <p:spPr bwMode="gray">
          <a:xfrm>
            <a:off x="4267200" y="4000500"/>
            <a:ext cx="3653682"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8" name="Content Placeholder 6"/>
          <p:cNvSpPr>
            <a:spLocks noGrp="1"/>
          </p:cNvSpPr>
          <p:nvPr>
            <p:ph sz="half" idx="20" hasCustomPrompt="1"/>
          </p:nvPr>
        </p:nvSpPr>
        <p:spPr bwMode="gray">
          <a:xfrm>
            <a:off x="8272691" y="4011183"/>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9" name="Content Placeholder 4"/>
          <p:cNvSpPr>
            <a:spLocks noGrp="1"/>
          </p:cNvSpPr>
          <p:nvPr>
            <p:ph idx="14" hasCustomPrompt="1"/>
          </p:nvPr>
        </p:nvSpPr>
        <p:spPr bwMode="gray">
          <a:xfrm>
            <a:off x="304800"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1" name="Content Placeholder 4"/>
          <p:cNvSpPr>
            <a:spLocks noGrp="1"/>
          </p:cNvSpPr>
          <p:nvPr>
            <p:ph idx="21" hasCustomPrompt="1"/>
          </p:nvPr>
        </p:nvSpPr>
        <p:spPr bwMode="gray">
          <a:xfrm>
            <a:off x="4292239" y="1616997"/>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22" hasCustomPrompt="1"/>
          </p:nvPr>
        </p:nvSpPr>
        <p:spPr bwMode="gray">
          <a:xfrm>
            <a:off x="8272691"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3"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403402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 / 2 row">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itle 2"/>
          <p:cNvSpPr>
            <a:spLocks noGrp="1"/>
          </p:cNvSpPr>
          <p:nvPr>
            <p:ph type="title" hasCustomPrompt="1"/>
          </p:nvPr>
        </p:nvSpPr>
        <p:spPr bwMode="white">
          <a:xfrm>
            <a:off x="-3048" y="-1"/>
            <a:ext cx="11890248" cy="1216025"/>
          </a:xfrm>
          <a:noFill/>
          <a:ln>
            <a:noFill/>
          </a:ln>
        </p:spPr>
        <p:txBody>
          <a:bodyPr lIns="0" rIns="0">
            <a:normAutofit/>
          </a:bodyPr>
          <a:lstStyle>
            <a:lvl1pPr algn="r">
              <a:defRPr sz="3600">
                <a:solidFill>
                  <a:schemeClr val="bg1"/>
                </a:solidFill>
              </a:defRPr>
            </a:lvl1pPr>
          </a:lstStyle>
          <a:p>
            <a:r>
              <a:rPr lang="en-US" dirty="0"/>
              <a:t>Slide title – 4 col / 2 row</a:t>
            </a:r>
          </a:p>
        </p:txBody>
      </p:sp>
      <p:sp>
        <p:nvSpPr>
          <p:cNvPr id="17" name="Text Placeholder 4"/>
          <p:cNvSpPr>
            <a:spLocks noGrp="1"/>
          </p:cNvSpPr>
          <p:nvPr>
            <p:ph type="body" sz="quarter" idx="15" hasCustomPrompt="1"/>
          </p:nvPr>
        </p:nvSpPr>
        <p:spPr bwMode="black">
          <a:xfrm>
            <a:off x="304801" y="4000500"/>
            <a:ext cx="2705099"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6" name="Slide Number Placeholder 13"/>
          <p:cNvSpPr>
            <a:spLocks noGrp="1"/>
          </p:cNvSpPr>
          <p:nvPr>
            <p:ph type="sldNum" sz="quarter" idx="12"/>
          </p:nvPr>
        </p:nvSpPr>
        <p:spPr bwMode="black">
          <a:xfrm>
            <a:off x="10423697" y="6356350"/>
            <a:ext cx="1462668" cy="365125"/>
          </a:xfrm>
        </p:spPr>
        <p:txBody>
          <a:bodyPr/>
          <a:lstStyle/>
          <a:p>
            <a:fld id="{48F63A3B-78C7-47BE-AE5E-E10140E04643}" type="slidenum">
              <a:rPr lang="en-US" smtClean="0"/>
              <a:t>‹#›</a:t>
            </a:fld>
            <a:endParaRPr lang="en-US" dirty="0"/>
          </a:p>
        </p:txBody>
      </p:sp>
      <p:sp>
        <p:nvSpPr>
          <p:cNvPr id="24" name="Text Placeholder 4"/>
          <p:cNvSpPr>
            <a:spLocks noGrp="1"/>
          </p:cNvSpPr>
          <p:nvPr>
            <p:ph type="body" sz="quarter" idx="21" hasCustomPrompt="1"/>
          </p:nvPr>
        </p:nvSpPr>
        <p:spPr bwMode="black">
          <a:xfrm>
            <a:off x="3281232" y="4011183"/>
            <a:ext cx="266237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5" name="Text Placeholder 4"/>
          <p:cNvSpPr>
            <a:spLocks noGrp="1"/>
          </p:cNvSpPr>
          <p:nvPr>
            <p:ph type="body" sz="quarter" idx="22" hasCustomPrompt="1"/>
          </p:nvPr>
        </p:nvSpPr>
        <p:spPr bwMode="black">
          <a:xfrm>
            <a:off x="6248400" y="4000500"/>
            <a:ext cx="266700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8" name="Text Placeholder 4"/>
          <p:cNvSpPr>
            <a:spLocks noGrp="1"/>
          </p:cNvSpPr>
          <p:nvPr>
            <p:ph type="body" sz="quarter" idx="23" hasCustomPrompt="1"/>
          </p:nvPr>
        </p:nvSpPr>
        <p:spPr bwMode="black">
          <a:xfrm>
            <a:off x="9195107" y="4011183"/>
            <a:ext cx="269209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7" name="Content Placeholder 4"/>
          <p:cNvSpPr>
            <a:spLocks noGrp="1"/>
          </p:cNvSpPr>
          <p:nvPr>
            <p:ph idx="14" hasCustomPrompt="1"/>
          </p:nvPr>
        </p:nvSpPr>
        <p:spPr bwMode="gray">
          <a:xfrm>
            <a:off x="304800" y="1610466"/>
            <a:ext cx="27051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9" name="Content Placeholder 4"/>
          <p:cNvSpPr>
            <a:spLocks noGrp="1"/>
          </p:cNvSpPr>
          <p:nvPr>
            <p:ph idx="24" hasCustomPrompt="1"/>
          </p:nvPr>
        </p:nvSpPr>
        <p:spPr bwMode="gray">
          <a:xfrm>
            <a:off x="3281232" y="1610466"/>
            <a:ext cx="266237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0" name="Content Placeholder 4"/>
          <p:cNvSpPr>
            <a:spLocks noGrp="1"/>
          </p:cNvSpPr>
          <p:nvPr>
            <p:ph idx="25" hasCustomPrompt="1"/>
          </p:nvPr>
        </p:nvSpPr>
        <p:spPr bwMode="gray">
          <a:xfrm>
            <a:off x="6248400" y="1610466"/>
            <a:ext cx="26670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1" name="Content Placeholder 4"/>
          <p:cNvSpPr>
            <a:spLocks noGrp="1"/>
          </p:cNvSpPr>
          <p:nvPr>
            <p:ph idx="26" hasCustomPrompt="1"/>
          </p:nvPr>
        </p:nvSpPr>
        <p:spPr bwMode="gray">
          <a:xfrm>
            <a:off x="9182099" y="1610466"/>
            <a:ext cx="2705101"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32"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2494880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col / 2 row">
    <p:bg bwMode="auto">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3"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1" y="-1"/>
            <a:ext cx="11879080" cy="1216025"/>
          </a:xfrm>
          <a:noFill/>
        </p:spPr>
        <p:txBody>
          <a:bodyPr lIns="0" rIns="0">
            <a:normAutofit/>
          </a:bodyPr>
          <a:lstStyle>
            <a:lvl1pPr algn="r">
              <a:defRPr sz="3600">
                <a:solidFill>
                  <a:schemeClr val="bg1"/>
                </a:solidFill>
              </a:defRPr>
            </a:lvl1pPr>
          </a:lstStyle>
          <a:p>
            <a:r>
              <a:rPr lang="en-US" dirty="0"/>
              <a:t>Slide title – 5 col / 2 row</a:t>
            </a:r>
          </a:p>
        </p:txBody>
      </p:sp>
      <p:sp>
        <p:nvSpPr>
          <p:cNvPr id="27" name="Slide Number Placeholder 15"/>
          <p:cNvSpPr>
            <a:spLocks noGrp="1"/>
          </p:cNvSpPr>
          <p:nvPr>
            <p:ph type="sldNum" sz="quarter" idx="12"/>
          </p:nvPr>
        </p:nvSpPr>
        <p:spPr bwMode="black">
          <a:xfrm>
            <a:off x="10420972" y="6356350"/>
            <a:ext cx="1462668" cy="365125"/>
          </a:xfrm>
        </p:spPr>
        <p:txBody>
          <a:bodyPr/>
          <a:lstStyle/>
          <a:p>
            <a:fld id="{48F63A3B-78C7-47BE-AE5E-E10140E04643}" type="slidenum">
              <a:rPr lang="en-US" smtClean="0"/>
              <a:t>‹#›</a:t>
            </a:fld>
            <a:endParaRPr lang="en-US" dirty="0"/>
          </a:p>
        </p:txBody>
      </p:sp>
      <p:sp>
        <p:nvSpPr>
          <p:cNvPr id="29" name="Text Placeholder 4"/>
          <p:cNvSpPr>
            <a:spLocks noGrp="1"/>
          </p:cNvSpPr>
          <p:nvPr>
            <p:ph type="body" sz="quarter" idx="36" hasCustomPrompt="1"/>
          </p:nvPr>
        </p:nvSpPr>
        <p:spPr bwMode="black">
          <a:xfrm>
            <a:off x="304801"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marL="365760" indent="0">
              <a:buNone/>
              <a:defRPr sz="2000"/>
            </a:lvl2pPr>
            <a:lvl3pPr>
              <a:defRPr sz="1800"/>
            </a:lvl3pPr>
            <a:lvl4pPr>
              <a:defRPr sz="1800"/>
            </a:lvl4pPr>
          </a:lstStyle>
          <a:p>
            <a:pPr lvl="0"/>
            <a:r>
              <a:rPr lang="en-US" dirty="0"/>
              <a:t>Add text</a:t>
            </a:r>
          </a:p>
        </p:txBody>
      </p:sp>
      <p:sp>
        <p:nvSpPr>
          <p:cNvPr id="30" name="Text Placeholder 4"/>
          <p:cNvSpPr>
            <a:spLocks noGrp="1"/>
          </p:cNvSpPr>
          <p:nvPr>
            <p:ph type="body" sz="quarter" idx="37" hasCustomPrompt="1"/>
          </p:nvPr>
        </p:nvSpPr>
        <p:spPr bwMode="black">
          <a:xfrm>
            <a:off x="2676908"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1" name="Text Placeholder 4"/>
          <p:cNvSpPr>
            <a:spLocks noGrp="1"/>
          </p:cNvSpPr>
          <p:nvPr>
            <p:ph type="body" sz="quarter" idx="38" hasCustomPrompt="1"/>
          </p:nvPr>
        </p:nvSpPr>
        <p:spPr bwMode="black">
          <a:xfrm>
            <a:off x="5058204" y="4011184"/>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2" name="Text Placeholder 4"/>
          <p:cNvSpPr>
            <a:spLocks noGrp="1"/>
          </p:cNvSpPr>
          <p:nvPr>
            <p:ph type="body" sz="quarter" idx="39" hasCustomPrompt="1"/>
          </p:nvPr>
        </p:nvSpPr>
        <p:spPr bwMode="black">
          <a:xfrm>
            <a:off x="7434432" y="4011184"/>
            <a:ext cx="2088778"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3" name="Text Placeholder 4"/>
          <p:cNvSpPr>
            <a:spLocks noGrp="1"/>
          </p:cNvSpPr>
          <p:nvPr>
            <p:ph type="body" sz="quarter" idx="40" hasCustomPrompt="1"/>
          </p:nvPr>
        </p:nvSpPr>
        <p:spPr bwMode="black">
          <a:xfrm>
            <a:off x="9806538" y="4011178"/>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1" name="Content Placeholder 4"/>
          <p:cNvSpPr>
            <a:spLocks noGrp="1"/>
          </p:cNvSpPr>
          <p:nvPr>
            <p:ph idx="14" hasCustomPrompt="1"/>
          </p:nvPr>
        </p:nvSpPr>
        <p:spPr bwMode="gray">
          <a:xfrm>
            <a:off x="315210"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41" hasCustomPrompt="1"/>
          </p:nvPr>
        </p:nvSpPr>
        <p:spPr bwMode="gray">
          <a:xfrm>
            <a:off x="2681976" y="1603072"/>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3" name="Content Placeholder 4"/>
          <p:cNvSpPr>
            <a:spLocks noGrp="1"/>
          </p:cNvSpPr>
          <p:nvPr>
            <p:ph idx="42" hasCustomPrompt="1"/>
          </p:nvPr>
        </p:nvSpPr>
        <p:spPr bwMode="gray">
          <a:xfrm>
            <a:off x="5059151" y="1603072"/>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4" name="Content Placeholder 4"/>
          <p:cNvSpPr>
            <a:spLocks noGrp="1"/>
          </p:cNvSpPr>
          <p:nvPr>
            <p:ph idx="43" hasCustomPrompt="1"/>
          </p:nvPr>
        </p:nvSpPr>
        <p:spPr bwMode="gray">
          <a:xfrm>
            <a:off x="7449209"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5" name="Content Placeholder 4"/>
          <p:cNvSpPr>
            <a:spLocks noGrp="1"/>
          </p:cNvSpPr>
          <p:nvPr>
            <p:ph idx="44" hasCustomPrompt="1"/>
          </p:nvPr>
        </p:nvSpPr>
        <p:spPr bwMode="gray">
          <a:xfrm>
            <a:off x="9806537"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6"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98649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04800" y="365125"/>
            <a:ext cx="115824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304800" y="1825625"/>
            <a:ext cx="11582400" cy="4351338"/>
          </a:xfrm>
          <a:prstGeom prst="rect">
            <a:avLst/>
          </a:prstGeom>
        </p:spPr>
        <p:txBody>
          <a:bodyPr vert="horz" lIns="91440" tIns="45720" rIns="91440" bIns="45720" rtlCol="0">
            <a:normAutofit/>
          </a:bodyPr>
          <a:lstStyle/>
          <a:p>
            <a:pPr lvl="0"/>
            <a:r>
              <a:rPr lang="en-US" dirty="0"/>
              <a:t>Bullet 40</a:t>
            </a:r>
          </a:p>
          <a:p>
            <a:pPr lvl="1"/>
            <a:r>
              <a:rPr lang="en-US" dirty="0"/>
              <a:t>Bullet 36</a:t>
            </a:r>
          </a:p>
          <a:p>
            <a:pPr lvl="2"/>
            <a:r>
              <a:rPr lang="en-US" dirty="0"/>
              <a:t>Bullet 32</a:t>
            </a:r>
          </a:p>
          <a:p>
            <a:pPr lvl="3"/>
            <a:r>
              <a:rPr lang="en-US" dirty="0"/>
              <a:t>Bullet 28</a:t>
            </a:r>
          </a:p>
          <a:p>
            <a:pPr lvl="4"/>
            <a:r>
              <a:rPr lang="en-US" dirty="0"/>
              <a:t>Bullet 24</a:t>
            </a:r>
          </a:p>
        </p:txBody>
      </p:sp>
      <p:sp>
        <p:nvSpPr>
          <p:cNvPr id="6" name="Slide Number Placeholder 5"/>
          <p:cNvSpPr>
            <a:spLocks noGrp="1"/>
          </p:cNvSpPr>
          <p:nvPr>
            <p:ph type="sldNum" sz="quarter" idx="4"/>
          </p:nvPr>
        </p:nvSpPr>
        <p:spPr bwMode="black">
          <a:xfrm>
            <a:off x="10100682" y="632460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7" r:id="rId1"/>
    <p:sldLayoutId id="2147483711" r:id="rId2"/>
    <p:sldLayoutId id="2147483712" r:id="rId3"/>
    <p:sldLayoutId id="2147483789" r:id="rId4"/>
    <p:sldLayoutId id="2147483826" r:id="rId5"/>
    <p:sldLayoutId id="2147483801" r:id="rId6"/>
    <p:sldLayoutId id="2147483808" r:id="rId7"/>
    <p:sldLayoutId id="2147483739" r:id="rId8"/>
    <p:sldLayoutId id="2147483803" r:id="rId9"/>
    <p:sldLayoutId id="2147483797" r:id="rId10"/>
    <p:sldLayoutId id="2147483827" r:id="rId11"/>
    <p:sldLayoutId id="2147483829" r:id="rId12"/>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orient="horz" pos="2376" userDrawn="1">
          <p15:clr>
            <a:srgbClr val="F26B43"/>
          </p15:clr>
        </p15:guide>
        <p15:guide id="3" orient="horz" pos="2520" userDrawn="1">
          <p15:clr>
            <a:srgbClr val="F26B43"/>
          </p15:clr>
        </p15:guide>
        <p15:guide id="4" orient="horz" pos="3888" userDrawn="1">
          <p15:clr>
            <a:srgbClr val="F26B43"/>
          </p15:clr>
        </p15:guide>
        <p15:guide id="5" pos="192" userDrawn="1">
          <p15:clr>
            <a:srgbClr val="F26B43"/>
          </p15:clr>
        </p15:guide>
        <p15:guide id="6" pos="1896" userDrawn="1">
          <p15:clr>
            <a:srgbClr val="F26B43"/>
          </p15:clr>
        </p15:guide>
        <p15:guide id="7" pos="2064" userDrawn="1">
          <p15:clr>
            <a:srgbClr val="F26B43"/>
          </p15:clr>
        </p15:guide>
        <p15:guide id="8" pos="3744" userDrawn="1">
          <p15:clr>
            <a:srgbClr val="F26B43"/>
          </p15:clr>
        </p15:guide>
        <p15:guide id="9" pos="3936" userDrawn="1">
          <p15:clr>
            <a:srgbClr val="F26B43"/>
          </p15:clr>
        </p15:guide>
        <p15:guide id="10" pos="5616" userDrawn="1">
          <p15:clr>
            <a:srgbClr val="F26B43"/>
          </p15:clr>
        </p15:guide>
        <p15:guide id="11" pos="5784" userDrawn="1">
          <p15:clr>
            <a:srgbClr val="F26B43"/>
          </p15:clr>
        </p15:guide>
        <p15:guide id="12" pos="7488" userDrawn="1">
          <p15:clr>
            <a:srgbClr val="F26B43"/>
          </p15:clr>
        </p15:guide>
        <p15:guide id="13" pos="2472" userDrawn="1">
          <p15:clr>
            <a:srgbClr val="9FCC3B"/>
          </p15:clr>
        </p15:guide>
        <p15:guide id="14" pos="2688" userDrawn="1">
          <p15:clr>
            <a:srgbClr val="9FCC3B"/>
          </p15:clr>
        </p15:guide>
        <p15:guide id="15" pos="4992" userDrawn="1">
          <p15:clr>
            <a:srgbClr val="9FCC3B"/>
          </p15:clr>
        </p15:guide>
        <p15:guide id="16" pos="5208"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emorycamp.org/item.php?i=92"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www.health.state.mn.us/diseases%20/hiv/stats/hiv.html"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304800" y="5528308"/>
            <a:ext cx="11582400" cy="872492"/>
          </a:xfrm>
        </p:spPr>
        <p:txBody>
          <a:bodyPr>
            <a:normAutofit lnSpcReduction="10000"/>
          </a:bodyPr>
          <a:lstStyle/>
          <a:p>
            <a:r>
              <a:rPr lang="en-US" dirty="0"/>
              <a:t>HIV/AIDS Surveillance System</a:t>
            </a:r>
          </a:p>
          <a:p>
            <a:r>
              <a:rPr lang="en-US" dirty="0"/>
              <a:t>June 2022</a:t>
            </a:r>
          </a:p>
        </p:txBody>
      </p:sp>
      <p:sp>
        <p:nvSpPr>
          <p:cNvPr id="2" name="Title 1" descr="&quot;&quot;"/>
          <p:cNvSpPr>
            <a:spLocks noGrp="1"/>
          </p:cNvSpPr>
          <p:nvPr>
            <p:ph type="ctrTitle"/>
          </p:nvPr>
        </p:nvSpPr>
        <p:spPr/>
        <p:txBody>
          <a:bodyPr>
            <a:normAutofit/>
          </a:bodyPr>
          <a:lstStyle/>
          <a:p>
            <a:r>
              <a:rPr lang="en-US" dirty="0"/>
              <a:t>HIV/AIDS Incidence Report, 2021</a:t>
            </a:r>
          </a:p>
        </p:txBody>
      </p:sp>
    </p:spTree>
    <p:extLst>
      <p:ext uri="{BB962C8B-B14F-4D97-AF65-F5344CB8AC3E}">
        <p14:creationId xmlns:p14="http://schemas.microsoft.com/office/powerpoint/2010/main" val="2036177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hart showing New HIV Disease Diagnoses* &#10;HIV/AIDS Cases by Year, 2011-2021"/>
          <p:cNvSpPr>
            <a:spLocks noGrp="1"/>
          </p:cNvSpPr>
          <p:nvPr>
            <p:ph type="title"/>
          </p:nvPr>
        </p:nvSpPr>
        <p:spPr/>
        <p:txBody>
          <a:bodyPr/>
          <a:lstStyle/>
          <a:p>
            <a:r>
              <a:rPr lang="en-US" altLang="en-US" sz="3600" dirty="0"/>
              <a:t>New HIV Disease Diagnoses* </a:t>
            </a:r>
            <a:br>
              <a:rPr lang="en-US" altLang="en-US" sz="3600" dirty="0"/>
            </a:br>
            <a:r>
              <a:rPr lang="en-US" altLang="en-US" sz="3600" dirty="0"/>
              <a:t>HIV/AIDS Cases by Year, 2011-2021</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pPr/>
              <a:t>10</a:t>
            </a:fld>
            <a:endParaRPr lang="en-US" dirty="0"/>
          </a:p>
        </p:txBody>
      </p:sp>
      <p:sp>
        <p:nvSpPr>
          <p:cNvPr id="5" name="Content Placeholder 4"/>
          <p:cNvSpPr>
            <a:spLocks noGrp="1"/>
          </p:cNvSpPr>
          <p:nvPr>
            <p:ph idx="13"/>
          </p:nvPr>
        </p:nvSpPr>
        <p:spPr>
          <a:xfrm>
            <a:off x="1423737" y="6137755"/>
            <a:ext cx="11582400" cy="720245"/>
          </a:xfrm>
        </p:spPr>
        <p:txBody>
          <a:bodyPr>
            <a:normAutofit fontScale="55000" lnSpcReduction="20000"/>
          </a:bodyPr>
          <a:lstStyle/>
          <a:p>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p>
          <a:p>
            <a:endParaRPr lang="en-US" dirty="0"/>
          </a:p>
        </p:txBody>
      </p:sp>
      <p:pic>
        <p:nvPicPr>
          <p:cNvPr id="9" name="Content Placeholder 8" descr="Graph showing New HIV Disease Diagnoses* &#10;HIV/AIDS Cases by Year, 2011-2021">
            <a:extLst>
              <a:ext uri="{FF2B5EF4-FFF2-40B4-BE49-F238E27FC236}">
                <a16:creationId xmlns:a16="http://schemas.microsoft.com/office/drawing/2014/main" id="{5C58587B-E7D3-4F34-828A-0B56EA09D772}"/>
              </a:ext>
            </a:extLst>
          </p:cNvPr>
          <p:cNvPicPr>
            <a:picLocks noGrp="1" noChangeAspect="1"/>
          </p:cNvPicPr>
          <p:nvPr>
            <p:ph idx="14"/>
          </p:nvPr>
        </p:nvPicPr>
        <p:blipFill>
          <a:blip r:embed="rId3"/>
          <a:stretch>
            <a:fillRect/>
          </a:stretch>
        </p:blipFill>
        <p:spPr>
          <a:xfrm>
            <a:off x="1146610" y="1956964"/>
            <a:ext cx="10392225" cy="4044265"/>
          </a:xfrm>
        </p:spPr>
      </p:pic>
    </p:spTree>
    <p:extLst>
      <p:ext uri="{BB962C8B-B14F-4D97-AF65-F5344CB8AC3E}">
        <p14:creationId xmlns:p14="http://schemas.microsoft.com/office/powerpoint/2010/main" val="409773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3600" dirty="0"/>
              <a:t>New HIV Diagnoses, HIV (non-AIDS) and AIDS Cases by Year of HIV Diagnosis, 2011-2021</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pPr/>
              <a:t>11</a:t>
            </a:fld>
            <a:endParaRPr lang="en-US" dirty="0"/>
          </a:p>
        </p:txBody>
      </p:sp>
      <p:sp>
        <p:nvSpPr>
          <p:cNvPr id="5" name="Content Placeholder 4"/>
          <p:cNvSpPr>
            <a:spLocks noGrp="1"/>
          </p:cNvSpPr>
          <p:nvPr>
            <p:ph idx="13"/>
          </p:nvPr>
        </p:nvSpPr>
        <p:spPr>
          <a:xfrm>
            <a:off x="1858297" y="5544625"/>
            <a:ext cx="9724103" cy="994287"/>
          </a:xfrm>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3865"/>
                </a:solidFill>
                <a:effectLst/>
                <a:uLnTx/>
                <a:uFillTx/>
                <a:latin typeface="Calibri"/>
                <a:ea typeface="+mn-ea"/>
                <a:cs typeface="+mn-cs"/>
              </a:rPr>
              <a:t>^Includes all cases diagnosed</a:t>
            </a:r>
            <a:r>
              <a:rPr kumimoji="0" lang="en-US" altLang="en-US" sz="4400" b="0" i="0" u="none" strike="noStrike" kern="1200" cap="none" spc="0" normalizeH="0" noProof="0" dirty="0">
                <a:ln>
                  <a:noFill/>
                </a:ln>
                <a:solidFill>
                  <a:srgbClr val="003865"/>
                </a:solidFill>
                <a:effectLst/>
                <a:uLnTx/>
                <a:uFillTx/>
                <a:latin typeface="Calibri"/>
                <a:ea typeface="+mn-ea"/>
                <a:cs typeface="+mn-cs"/>
              </a:rPr>
              <a:t> with HIV in that year who subsequently progressed to AIDS diagnosis status, including those diagnosed with AIDS when they were first diagnosed with HIV^^ and those who were diagnosed with AIDS in subsequent years^^^</a:t>
            </a:r>
            <a:endParaRPr kumimoji="0" lang="en-US" altLang="en-US" sz="44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3865"/>
                </a:solidFill>
                <a:effectLst/>
                <a:uLnTx/>
                <a:uFillTx/>
                <a:latin typeface="Calibri"/>
                <a:ea typeface="+mn-ea"/>
                <a:cs typeface="+mn-cs"/>
              </a:rPr>
              <a:t>This includes refugees in the HIV+ Resettlement Program, as well as, other refugee/immigrants  diagnosed with AIDS subsequent to their arrival in the United States.</a:t>
            </a:r>
            <a:endParaRPr kumimoji="0" lang="en-US" sz="44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Calibri"/>
              <a:ea typeface="+mn-ea"/>
              <a:cs typeface="+mn-cs"/>
            </a:endParaRPr>
          </a:p>
          <a:p>
            <a:endParaRPr lang="en-US" dirty="0"/>
          </a:p>
        </p:txBody>
      </p:sp>
      <p:pic>
        <p:nvPicPr>
          <p:cNvPr id="9" name="Content Placeholder 8" descr="Chart showing New HIV Diagnoses, HIV (non-AIDS) and AIDS Cases by Year of HIV Diagnosis, 2011-2021">
            <a:extLst>
              <a:ext uri="{FF2B5EF4-FFF2-40B4-BE49-F238E27FC236}">
                <a16:creationId xmlns:a16="http://schemas.microsoft.com/office/drawing/2014/main" id="{76ECF25B-41F3-494E-B84F-304C83B65FB4}"/>
              </a:ext>
            </a:extLst>
          </p:cNvPr>
          <p:cNvPicPr>
            <a:picLocks noGrp="1" noChangeAspect="1"/>
          </p:cNvPicPr>
          <p:nvPr>
            <p:ph idx="14"/>
          </p:nvPr>
        </p:nvPicPr>
        <p:blipFill>
          <a:blip r:embed="rId3"/>
          <a:stretch>
            <a:fillRect/>
          </a:stretch>
        </p:blipFill>
        <p:spPr>
          <a:xfrm>
            <a:off x="896445" y="1867612"/>
            <a:ext cx="9879585" cy="3795841"/>
          </a:xfrm>
        </p:spPr>
      </p:pic>
    </p:spTree>
    <p:extLst>
      <p:ext uri="{BB962C8B-B14F-4D97-AF65-F5344CB8AC3E}">
        <p14:creationId xmlns:p14="http://schemas.microsoft.com/office/powerpoint/2010/main" val="1274021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New HIV Diagnoses, Deaths and Prevalent Cases </a:t>
            </a:r>
            <a:br>
              <a:rPr lang="en-US" altLang="en-US" sz="3600" dirty="0"/>
            </a:br>
            <a:r>
              <a:rPr lang="en-US" altLang="en-US" sz="3600" dirty="0"/>
              <a:t>by Year, 2011-2021</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pPr/>
              <a:t>12</a:t>
            </a:fld>
            <a:endParaRPr lang="en-US" dirty="0"/>
          </a:p>
        </p:txBody>
      </p:sp>
      <p:sp>
        <p:nvSpPr>
          <p:cNvPr id="5" name="Content Placeholder 4"/>
          <p:cNvSpPr>
            <a:spLocks noGrp="1"/>
          </p:cNvSpPr>
          <p:nvPr>
            <p:ph idx="13"/>
          </p:nvPr>
        </p:nvSpPr>
        <p:spPr>
          <a:xfrm>
            <a:off x="1905000" y="5801059"/>
            <a:ext cx="11582400" cy="9204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^Deaths in Minnesota among people with HIV/AIDS, regardless of location of diagnosis and cause.</a:t>
            </a:r>
            <a:endParaRPr kumimoji="0" lang="en-US" sz="1100" b="1" i="0" u="none" strike="noStrike" kern="1200" cap="none" spc="0" normalizeH="0" baseline="0" noProof="0" dirty="0">
              <a:ln>
                <a:noFill/>
              </a:ln>
              <a:solidFill>
                <a:srgbClr val="003865"/>
              </a:solidFill>
              <a:effectLst/>
              <a:uLnTx/>
              <a:uFillTx/>
              <a:latin typeface="Calibri"/>
              <a:ea typeface="+mn-ea"/>
              <a:cs typeface="+mn-cs"/>
            </a:endParaRPr>
          </a:p>
          <a:p>
            <a:pPr marL="0" indent="0">
              <a:buNone/>
            </a:pPr>
            <a:endParaRPr lang="en-US" dirty="0"/>
          </a:p>
        </p:txBody>
      </p:sp>
      <p:pic>
        <p:nvPicPr>
          <p:cNvPr id="9" name="Content Placeholder 8" descr="Chart showing New HIV Diagnoses, Deaths and Prevalent Cases &#10;by Year, 2011-2021">
            <a:extLst>
              <a:ext uri="{FF2B5EF4-FFF2-40B4-BE49-F238E27FC236}">
                <a16:creationId xmlns:a16="http://schemas.microsoft.com/office/drawing/2014/main" id="{61EFB277-BD69-4D4E-99C8-385D9B49062E}"/>
              </a:ext>
            </a:extLst>
          </p:cNvPr>
          <p:cNvPicPr>
            <a:picLocks noGrp="1" noChangeAspect="1"/>
          </p:cNvPicPr>
          <p:nvPr>
            <p:ph idx="14"/>
          </p:nvPr>
        </p:nvPicPr>
        <p:blipFill>
          <a:blip r:embed="rId3"/>
          <a:stretch>
            <a:fillRect/>
          </a:stretch>
        </p:blipFill>
        <p:spPr>
          <a:xfrm>
            <a:off x="606142" y="1771315"/>
            <a:ext cx="10076109" cy="3853527"/>
          </a:xfrm>
        </p:spPr>
      </p:pic>
    </p:spTree>
    <p:extLst>
      <p:ext uri="{BB962C8B-B14F-4D97-AF65-F5344CB8AC3E}">
        <p14:creationId xmlns:p14="http://schemas.microsoft.com/office/powerpoint/2010/main" val="2939320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HIV (non-AIDS) and AIDS^ at Diagnosis by Year, 2011-2021</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pPr/>
              <a:t>13</a:t>
            </a:fld>
            <a:endParaRPr lang="en-US" dirty="0"/>
          </a:p>
        </p:txBody>
      </p:sp>
      <p:sp>
        <p:nvSpPr>
          <p:cNvPr id="5" name="Content Placeholder 4"/>
          <p:cNvSpPr>
            <a:spLocks noGrp="1"/>
          </p:cNvSpPr>
          <p:nvPr>
            <p:ph idx="13"/>
          </p:nvPr>
        </p:nvSpPr>
        <p:spPr>
          <a:xfrm>
            <a:off x="2022390" y="5742202"/>
            <a:ext cx="9973303" cy="979273"/>
          </a:xfrm>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HIV that were diagnosed with HIV and AIDS simultaneously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This includes refugees in the HIV+ Resettlement Program, as well as, other refugee/immigrants  diagnosed with AIDS subsequent to their arrival in the United States</a:t>
            </a:r>
            <a:r>
              <a:rPr kumimoji="0" lang="en-US" altLang="en-US" sz="800" b="0" i="1" u="none" strike="noStrike" kern="1200" cap="none" spc="0" normalizeH="0" baseline="0" noProof="0" dirty="0">
                <a:ln>
                  <a:noFill/>
                </a:ln>
                <a:solidFill>
                  <a:srgbClr val="000000"/>
                </a:solidFill>
                <a:effectLst/>
                <a:uLnTx/>
                <a:uFillTx/>
                <a:latin typeface="Calibri"/>
                <a:ea typeface="+mn-ea"/>
                <a:cs typeface="+mn-cs"/>
              </a:rPr>
              <a:t>.</a:t>
            </a:r>
            <a:endParaRPr lang="en-US" dirty="0"/>
          </a:p>
        </p:txBody>
      </p:sp>
      <p:pic>
        <p:nvPicPr>
          <p:cNvPr id="9" name="Content Placeholder 8" descr="chart showing HIV (non-AIDS) and AIDS^ at Diagnosis by Year, 2011-2021">
            <a:extLst>
              <a:ext uri="{FF2B5EF4-FFF2-40B4-BE49-F238E27FC236}">
                <a16:creationId xmlns:a16="http://schemas.microsoft.com/office/drawing/2014/main" id="{6925E3B5-3B1A-494C-8744-DBCB38FAB24E}"/>
              </a:ext>
            </a:extLst>
          </p:cNvPr>
          <p:cNvPicPr>
            <a:picLocks noGrp="1" noChangeAspect="1"/>
          </p:cNvPicPr>
          <p:nvPr>
            <p:ph idx="14"/>
          </p:nvPr>
        </p:nvPicPr>
        <p:blipFill>
          <a:blip r:embed="rId3"/>
          <a:stretch>
            <a:fillRect/>
          </a:stretch>
        </p:blipFill>
        <p:spPr>
          <a:xfrm>
            <a:off x="961125" y="1644947"/>
            <a:ext cx="10116418" cy="4097255"/>
          </a:xfrm>
        </p:spPr>
      </p:pic>
    </p:spTree>
    <p:extLst>
      <p:ext uri="{BB962C8B-B14F-4D97-AF65-F5344CB8AC3E}">
        <p14:creationId xmlns:p14="http://schemas.microsoft.com/office/powerpoint/2010/main" val="3571851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4000" dirty="0"/>
              <a:t>HIV Diagnoses in Minnesota </a:t>
            </a:r>
            <a:br>
              <a:rPr lang="en-US" altLang="en-US" sz="4000" dirty="0"/>
            </a:br>
            <a:r>
              <a:rPr lang="en-US" altLang="en-US" sz="4000" dirty="0"/>
              <a:t>by Person, Place, and Time</a:t>
            </a:r>
            <a:endParaRPr lang="en-US" dirty="0"/>
          </a:p>
        </p:txBody>
      </p:sp>
    </p:spTree>
    <p:extLst>
      <p:ext uri="{BB962C8B-B14F-4D97-AF65-F5344CB8AC3E}">
        <p14:creationId xmlns:p14="http://schemas.microsoft.com/office/powerpoint/2010/main" val="2321035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4000" dirty="0"/>
              <a:t>Place</a:t>
            </a:r>
            <a:endParaRPr lang="en-US" dirty="0"/>
          </a:p>
        </p:txBody>
      </p:sp>
    </p:spTree>
    <p:extLst>
      <p:ext uri="{BB962C8B-B14F-4D97-AF65-F5344CB8AC3E}">
        <p14:creationId xmlns:p14="http://schemas.microsoft.com/office/powerpoint/2010/main" val="283219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s showing HIV Diagnoses by County of Residence at Diagnosis, 2021">
            <a:extLst>
              <a:ext uri="{FF2B5EF4-FFF2-40B4-BE49-F238E27FC236}">
                <a16:creationId xmlns:a16="http://schemas.microsoft.com/office/drawing/2014/main" id="{42B51B17-06AF-4217-B3C5-06807566615D}"/>
              </a:ext>
            </a:extLst>
          </p:cNvPr>
          <p:cNvPicPr>
            <a:picLocks noChangeAspect="1"/>
          </p:cNvPicPr>
          <p:nvPr/>
        </p:nvPicPr>
        <p:blipFill rotWithShape="1">
          <a:blip r:embed="rId3">
            <a:extLst>
              <a:ext uri="{28A0092B-C50C-407E-A947-70E740481C1C}">
                <a14:useLocalDpi xmlns:a14="http://schemas.microsoft.com/office/drawing/2010/main" val="0"/>
              </a:ext>
            </a:extLst>
          </a:blip>
          <a:srcRect b="10792"/>
          <a:stretch/>
        </p:blipFill>
        <p:spPr>
          <a:xfrm>
            <a:off x="1217851" y="1334825"/>
            <a:ext cx="4349716" cy="5021525"/>
          </a:xfrm>
          <a:prstGeom prst="rect">
            <a:avLst/>
          </a:prstGeom>
        </p:spPr>
      </p:pic>
      <p:sp>
        <p:nvSpPr>
          <p:cNvPr id="3" name="Title 2"/>
          <p:cNvSpPr>
            <a:spLocks noGrp="1"/>
          </p:cNvSpPr>
          <p:nvPr>
            <p:ph type="title"/>
          </p:nvPr>
        </p:nvSpPr>
        <p:spPr/>
        <p:txBody>
          <a:bodyPr/>
          <a:lstStyle/>
          <a:p>
            <a:r>
              <a:rPr lang="en-US" sz="3600" dirty="0"/>
              <a:t>HIV Diagnoses</a:t>
            </a:r>
            <a:r>
              <a:rPr lang="en-US" sz="3600" baseline="30000" dirty="0"/>
              <a:t>#</a:t>
            </a:r>
            <a:r>
              <a:rPr lang="en-US" sz="3600" dirty="0"/>
              <a:t> by County of Residence at Diagnosis, 2021</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16</a:t>
            </a:fld>
            <a:endParaRPr lang="en-US" dirty="0"/>
          </a:p>
        </p:txBody>
      </p:sp>
      <p:sp>
        <p:nvSpPr>
          <p:cNvPr id="4" name="Content Placeholder 3"/>
          <p:cNvSpPr>
            <a:spLocks noGrp="1"/>
          </p:cNvSpPr>
          <p:nvPr>
            <p:ph sz="half" idx="2"/>
          </p:nvPr>
        </p:nvSpPr>
        <p:spPr>
          <a:xfrm>
            <a:off x="6062911" y="5452292"/>
            <a:ext cx="5089398" cy="698627"/>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003865"/>
                </a:solidFill>
                <a:effectLst/>
                <a:uLnTx/>
                <a:uFillTx/>
                <a:latin typeface="Calibri"/>
                <a:ea typeface="+mn-ea"/>
                <a:cs typeface="+mn-cs"/>
              </a:rPr>
              <a:t>#</a:t>
            </a:r>
            <a:r>
              <a:rPr kumimoji="0" 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865"/>
                </a:solidFill>
                <a:effectLst/>
                <a:uLnTx/>
                <a:uFillTx/>
                <a:latin typeface="Calibri"/>
                <a:ea typeface="+mn-ea"/>
                <a:cs typeface="+mn-cs"/>
              </a:rPr>
              <a:t>*7-county metro area, excluding the cities of Minneapolis and St. Paul</a:t>
            </a:r>
          </a:p>
          <a:p>
            <a:pPr marL="0" indent="0">
              <a:buNone/>
            </a:pPr>
            <a:endParaRPr lang="en-US" dirty="0"/>
          </a:p>
        </p:txBody>
      </p:sp>
      <p:sp>
        <p:nvSpPr>
          <p:cNvPr id="12" name="TextBox 11">
            <a:extLst>
              <a:ext uri="{FF2B5EF4-FFF2-40B4-BE49-F238E27FC236}">
                <a16:creationId xmlns:a16="http://schemas.microsoft.com/office/drawing/2014/main" id="{95210E58-413B-4588-B1A3-FC73F78F79F8}"/>
              </a:ext>
            </a:extLst>
          </p:cNvPr>
          <p:cNvSpPr txBox="1"/>
          <p:nvPr/>
        </p:nvSpPr>
        <p:spPr>
          <a:xfrm>
            <a:off x="6096000" y="3771490"/>
            <a:ext cx="2015071" cy="1459089"/>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a:t>Total</a:t>
            </a:r>
          </a:p>
        </p:txBody>
      </p:sp>
      <p:sp>
        <p:nvSpPr>
          <p:cNvPr id="14" name="TextBox 13">
            <a:extLst>
              <a:ext uri="{FF2B5EF4-FFF2-40B4-BE49-F238E27FC236}">
                <a16:creationId xmlns:a16="http://schemas.microsoft.com/office/drawing/2014/main" id="{0924BAA2-8DC7-4220-B83E-4B37EE32CF7B}"/>
              </a:ext>
            </a:extLst>
          </p:cNvPr>
          <p:cNvSpPr txBox="1"/>
          <p:nvPr/>
        </p:nvSpPr>
        <p:spPr>
          <a:xfrm>
            <a:off x="8307327" y="3786526"/>
            <a:ext cx="3336617" cy="14603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93 cases (31%)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34 cases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95 cases (32%)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778" dirty="0">
                <a:solidFill>
                  <a:srgbClr val="003865"/>
                </a:solidFill>
                <a:latin typeface="Calibri"/>
              </a:rPr>
              <a:t>76</a:t>
            </a:r>
            <a:r>
              <a:rPr kumimoji="0" lang="en-US" sz="1778" b="0" i="0" u="none" strike="noStrike" kern="1200" cap="none" spc="0" normalizeH="0" baseline="0" noProof="0" dirty="0">
                <a:ln>
                  <a:noFill/>
                </a:ln>
                <a:solidFill>
                  <a:srgbClr val="003865"/>
                </a:solidFill>
                <a:effectLst/>
                <a:uLnTx/>
                <a:uFillTx/>
                <a:latin typeface="Calibri"/>
                <a:ea typeface="+mn-ea"/>
                <a:cs typeface="+mn-cs"/>
              </a:rPr>
              <a:t> cases (26%)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298 cases</a:t>
            </a:r>
          </a:p>
        </p:txBody>
      </p:sp>
    </p:spTree>
    <p:extLst>
      <p:ext uri="{BB962C8B-B14F-4D97-AF65-F5344CB8AC3E}">
        <p14:creationId xmlns:p14="http://schemas.microsoft.com/office/powerpoint/2010/main" val="674343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D0BC-D46F-4C78-9878-DD784EB1264D}"/>
              </a:ext>
            </a:extLst>
          </p:cNvPr>
          <p:cNvSpPr>
            <a:spLocks noGrp="1"/>
          </p:cNvSpPr>
          <p:nvPr>
            <p:ph type="title"/>
          </p:nvPr>
        </p:nvSpPr>
        <p:spPr/>
        <p:txBody>
          <a:bodyPr/>
          <a:lstStyle/>
          <a:p>
            <a:r>
              <a:rPr lang="en-US" dirty="0"/>
              <a:t>2021 Minnesota HIV New Diagnoses by Metro County</a:t>
            </a:r>
          </a:p>
        </p:txBody>
      </p:sp>
      <p:sp>
        <p:nvSpPr>
          <p:cNvPr id="3" name="Text Placeholder 2">
            <a:extLst>
              <a:ext uri="{FF2B5EF4-FFF2-40B4-BE49-F238E27FC236}">
                <a16:creationId xmlns:a16="http://schemas.microsoft.com/office/drawing/2014/main" id="{76EE6101-AD46-463A-A39B-D9959FDFF0A5}"/>
              </a:ext>
            </a:extLst>
          </p:cNvPr>
          <p:cNvSpPr>
            <a:spLocks noGrp="1"/>
          </p:cNvSpPr>
          <p:nvPr>
            <p:ph type="body" sz="quarter" idx="15"/>
          </p:nvPr>
        </p:nvSpPr>
        <p:spPr>
          <a:xfrm>
            <a:off x="5923005" y="5077216"/>
            <a:ext cx="8913610" cy="635911"/>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865"/>
                </a:solidFill>
                <a:effectLst/>
                <a:uLnTx/>
                <a:uFillTx/>
                <a:latin typeface="Calibri"/>
                <a:ea typeface="+mn-ea"/>
                <a:cs typeface="+mn-cs"/>
              </a:rPr>
              <a:t>*7-county metro area, excluding the cities of Minneapolis and St. Paul</a:t>
            </a:r>
          </a:p>
          <a:p>
            <a:pPr marL="0" indent="0">
              <a:buNone/>
            </a:pPr>
            <a:endParaRPr lang="en-US" dirty="0"/>
          </a:p>
        </p:txBody>
      </p:sp>
      <p:sp>
        <p:nvSpPr>
          <p:cNvPr id="8" name="TextBox 7">
            <a:extLst>
              <a:ext uri="{FF2B5EF4-FFF2-40B4-BE49-F238E27FC236}">
                <a16:creationId xmlns:a16="http://schemas.microsoft.com/office/drawing/2014/main" id="{D0D9FE65-5356-4518-A7B5-9529ECA60FD7}"/>
              </a:ext>
            </a:extLst>
          </p:cNvPr>
          <p:cNvSpPr txBox="1"/>
          <p:nvPr/>
        </p:nvSpPr>
        <p:spPr>
          <a:xfrm>
            <a:off x="5923005" y="3067154"/>
            <a:ext cx="2015071" cy="1459089"/>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a:t>Total</a:t>
            </a:r>
          </a:p>
        </p:txBody>
      </p:sp>
      <p:sp>
        <p:nvSpPr>
          <p:cNvPr id="10" name="TextBox 9">
            <a:extLst>
              <a:ext uri="{FF2B5EF4-FFF2-40B4-BE49-F238E27FC236}">
                <a16:creationId xmlns:a16="http://schemas.microsoft.com/office/drawing/2014/main" id="{3DE86EC7-B4C3-4BDE-9F5A-60DF10906B56}"/>
              </a:ext>
            </a:extLst>
          </p:cNvPr>
          <p:cNvSpPr txBox="1"/>
          <p:nvPr/>
        </p:nvSpPr>
        <p:spPr>
          <a:xfrm>
            <a:off x="8134332" y="3082190"/>
            <a:ext cx="3336617" cy="14603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93 cases (31%)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34 cases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95 cases (32%)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778" dirty="0">
                <a:solidFill>
                  <a:srgbClr val="003865"/>
                </a:solidFill>
                <a:latin typeface="Calibri"/>
              </a:rPr>
              <a:t>76</a:t>
            </a:r>
            <a:r>
              <a:rPr kumimoji="0" lang="en-US" sz="1778" b="0" i="0" u="none" strike="noStrike" kern="1200" cap="none" spc="0" normalizeH="0" baseline="0" noProof="0" dirty="0">
                <a:ln>
                  <a:noFill/>
                </a:ln>
                <a:solidFill>
                  <a:srgbClr val="003865"/>
                </a:solidFill>
                <a:effectLst/>
                <a:uLnTx/>
                <a:uFillTx/>
                <a:latin typeface="Calibri"/>
                <a:ea typeface="+mn-ea"/>
                <a:cs typeface="+mn-cs"/>
              </a:rPr>
              <a:t> cases (26%)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298 cases</a:t>
            </a:r>
          </a:p>
        </p:txBody>
      </p:sp>
      <p:pic>
        <p:nvPicPr>
          <p:cNvPr id="5" name="Picture 4" descr="Map showing 2021 Minnesota HIV New Diagnoses by Metro County">
            <a:extLst>
              <a:ext uri="{FF2B5EF4-FFF2-40B4-BE49-F238E27FC236}">
                <a16:creationId xmlns:a16="http://schemas.microsoft.com/office/drawing/2014/main" id="{C5E8D6F8-3176-470C-86D4-9DC08DBE68ED}"/>
              </a:ext>
            </a:extLst>
          </p:cNvPr>
          <p:cNvPicPr>
            <a:picLocks noChangeAspect="1"/>
          </p:cNvPicPr>
          <p:nvPr/>
        </p:nvPicPr>
        <p:blipFill rotWithShape="1">
          <a:blip r:embed="rId3">
            <a:extLst>
              <a:ext uri="{28A0092B-C50C-407E-A947-70E740481C1C}">
                <a14:useLocalDpi xmlns:a14="http://schemas.microsoft.com/office/drawing/2010/main" val="0"/>
              </a:ext>
            </a:extLst>
          </a:blip>
          <a:srcRect l="10068" t="13153" r="6482" b="26735"/>
          <a:stretch/>
        </p:blipFill>
        <p:spPr>
          <a:xfrm>
            <a:off x="957532" y="1743456"/>
            <a:ext cx="4878350" cy="4547616"/>
          </a:xfrm>
          <a:prstGeom prst="rect">
            <a:avLst/>
          </a:prstGeom>
        </p:spPr>
      </p:pic>
      <p:pic>
        <p:nvPicPr>
          <p:cNvPr id="11" name="Picture 10" descr="Legend showing how lighter blue represents lower numbers and darker blue represents larger numbers">
            <a:extLst>
              <a:ext uri="{FF2B5EF4-FFF2-40B4-BE49-F238E27FC236}">
                <a16:creationId xmlns:a16="http://schemas.microsoft.com/office/drawing/2014/main" id="{8329D4BA-9BAF-4692-A6D8-4A628E6841CC}"/>
              </a:ext>
            </a:extLst>
          </p:cNvPr>
          <p:cNvPicPr>
            <a:picLocks noChangeAspect="1"/>
          </p:cNvPicPr>
          <p:nvPr/>
        </p:nvPicPr>
        <p:blipFill rotWithShape="1">
          <a:blip r:embed="rId3">
            <a:extLst>
              <a:ext uri="{28A0092B-C50C-407E-A947-70E740481C1C}">
                <a14:useLocalDpi xmlns:a14="http://schemas.microsoft.com/office/drawing/2010/main" val="0"/>
              </a:ext>
            </a:extLst>
          </a:blip>
          <a:srcRect l="6299" t="78885" r="71712" b="5546"/>
          <a:stretch/>
        </p:blipFill>
        <p:spPr>
          <a:xfrm>
            <a:off x="893769" y="1975766"/>
            <a:ext cx="1165266" cy="1067666"/>
          </a:xfrm>
          <a:prstGeom prst="rect">
            <a:avLst/>
          </a:prstGeom>
        </p:spPr>
      </p:pic>
      <p:pic>
        <p:nvPicPr>
          <p:cNvPr id="13" name="Picture 12" descr="Number of HIV cases 2021, Seven County Metro Region">
            <a:extLst>
              <a:ext uri="{FF2B5EF4-FFF2-40B4-BE49-F238E27FC236}">
                <a16:creationId xmlns:a16="http://schemas.microsoft.com/office/drawing/2014/main" id="{15D85EFC-D546-44B2-AA6D-6D9BA034052C}"/>
              </a:ext>
            </a:extLst>
          </p:cNvPr>
          <p:cNvPicPr>
            <a:picLocks noChangeAspect="1"/>
          </p:cNvPicPr>
          <p:nvPr/>
        </p:nvPicPr>
        <p:blipFill rotWithShape="1">
          <a:blip r:embed="rId3">
            <a:extLst>
              <a:ext uri="{28A0092B-C50C-407E-A947-70E740481C1C}">
                <a14:useLocalDpi xmlns:a14="http://schemas.microsoft.com/office/drawing/2010/main" val="0"/>
              </a:ext>
            </a:extLst>
          </a:blip>
          <a:srcRect l="2387" t="75850" r="1285" b="21063"/>
          <a:stretch/>
        </p:blipFill>
        <p:spPr>
          <a:xfrm>
            <a:off x="893769" y="1743456"/>
            <a:ext cx="5029236" cy="208589"/>
          </a:xfrm>
          <a:prstGeom prst="rect">
            <a:avLst/>
          </a:prstGeom>
        </p:spPr>
      </p:pic>
    </p:spTree>
    <p:extLst>
      <p:ext uri="{BB962C8B-B14F-4D97-AF65-F5344CB8AC3E}">
        <p14:creationId xmlns:p14="http://schemas.microsoft.com/office/powerpoint/2010/main" val="372083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85179AD-BCE0-4691-AA8D-B3A0D690B8CB}"/>
              </a:ext>
            </a:extLst>
          </p:cNvPr>
          <p:cNvSpPr>
            <a:spLocks noGrp="1"/>
          </p:cNvSpPr>
          <p:nvPr>
            <p:ph idx="13"/>
          </p:nvPr>
        </p:nvSpPr>
        <p:spPr>
          <a:xfrm>
            <a:off x="1749286" y="5464277"/>
            <a:ext cx="9952383" cy="1393723"/>
          </a:xfrm>
        </p:spPr>
        <p:txBody>
          <a:bodyPr>
            <a:normAutofit/>
          </a:bodyPr>
          <a:lstStyle/>
          <a:p>
            <a:pPr marL="0" indent="0">
              <a:spcBef>
                <a:spcPts val="0"/>
              </a:spcBef>
              <a:spcAft>
                <a:spcPts val="0"/>
              </a:spcAft>
              <a:buNone/>
            </a:pPr>
            <a:r>
              <a:rPr lang="en-US" sz="1600" dirty="0"/>
              <a:t>*Suburban includes the 7-county metro area of Anoka, Carver, Dakota, Hennepin (except Minneapolis), Ramsey (except St. Paul), Scott, and Washington counties. Greater Minnesota includes all other counties outside of the 7-county metro area.</a:t>
            </a:r>
          </a:p>
        </p:txBody>
      </p:sp>
      <p:sp>
        <p:nvSpPr>
          <p:cNvPr id="2" name="Title 1">
            <a:extLst>
              <a:ext uri="{FF2B5EF4-FFF2-40B4-BE49-F238E27FC236}">
                <a16:creationId xmlns:a16="http://schemas.microsoft.com/office/drawing/2014/main" id="{4FA19936-B3F5-4462-BA9D-91385824FD72}"/>
              </a:ext>
            </a:extLst>
          </p:cNvPr>
          <p:cNvSpPr>
            <a:spLocks noGrp="1"/>
          </p:cNvSpPr>
          <p:nvPr>
            <p:ph type="title"/>
          </p:nvPr>
        </p:nvSpPr>
        <p:spPr/>
        <p:txBody>
          <a:bodyPr/>
          <a:lstStyle/>
          <a:p>
            <a:r>
              <a:rPr lang="en-US" altLang="en-US" sz="3600" dirty="0"/>
              <a:t>HIV Diagnoses* in Minnesota by Residence at Diagnosis, 2021</a:t>
            </a:r>
            <a:endParaRPr lang="en-US" b="0" dirty="0"/>
          </a:p>
        </p:txBody>
      </p:sp>
      <p:sp>
        <p:nvSpPr>
          <p:cNvPr id="3" name="Slide Number Placeholder 2">
            <a:extLst>
              <a:ext uri="{FF2B5EF4-FFF2-40B4-BE49-F238E27FC236}">
                <a16:creationId xmlns:a16="http://schemas.microsoft.com/office/drawing/2014/main" id="{41DE5496-63A2-4F0B-8EE9-40FA8581196E}"/>
              </a:ext>
            </a:extLst>
          </p:cNvPr>
          <p:cNvSpPr>
            <a:spLocks noGrp="1"/>
          </p:cNvSpPr>
          <p:nvPr>
            <p:ph type="sldNum" sz="quarter" idx="12"/>
          </p:nvPr>
        </p:nvSpPr>
        <p:spPr/>
        <p:txBody>
          <a:bodyPr/>
          <a:lstStyle/>
          <a:p>
            <a:fld id="{48F63A3B-78C7-47BE-AE5E-E10140E04643}" type="slidenum">
              <a:rPr lang="en-US" smtClean="0"/>
              <a:t>18</a:t>
            </a:fld>
            <a:endParaRPr lang="en-US" dirty="0"/>
          </a:p>
        </p:txBody>
      </p:sp>
      <p:pic>
        <p:nvPicPr>
          <p:cNvPr id="9" name="Content Placeholder 8" descr="Pie chart showing HIV Diagnoses* in Minnesota by Residence at Diagnosis, 2021">
            <a:extLst>
              <a:ext uri="{FF2B5EF4-FFF2-40B4-BE49-F238E27FC236}">
                <a16:creationId xmlns:a16="http://schemas.microsoft.com/office/drawing/2014/main" id="{02CFA5FB-41CC-4517-8833-383EEE81CD5A}"/>
              </a:ext>
            </a:extLst>
          </p:cNvPr>
          <p:cNvPicPr>
            <a:picLocks noGrp="1" noChangeAspect="1"/>
          </p:cNvPicPr>
          <p:nvPr>
            <p:ph idx="14"/>
          </p:nvPr>
        </p:nvPicPr>
        <p:blipFill>
          <a:blip r:embed="rId3"/>
          <a:stretch>
            <a:fillRect/>
          </a:stretch>
        </p:blipFill>
        <p:spPr>
          <a:xfrm>
            <a:off x="2488132" y="1621299"/>
            <a:ext cx="6123432" cy="3942631"/>
          </a:xfrm>
        </p:spPr>
      </p:pic>
    </p:spTree>
    <p:extLst>
      <p:ext uri="{BB962C8B-B14F-4D97-AF65-F5344CB8AC3E}">
        <p14:creationId xmlns:p14="http://schemas.microsoft.com/office/powerpoint/2010/main" val="3015754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Sex at Birth, Gender, and Race/Ethnicity</a:t>
            </a:r>
            <a:endParaRPr lang="en-US" dirty="0"/>
          </a:p>
        </p:txBody>
      </p:sp>
    </p:spTree>
    <p:extLst>
      <p:ext uri="{BB962C8B-B14F-4D97-AF65-F5344CB8AC3E}">
        <p14:creationId xmlns:p14="http://schemas.microsoft.com/office/powerpoint/2010/main" val="1906323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Land Acknowledgement </a:t>
            </a:r>
          </a:p>
        </p:txBody>
      </p:sp>
      <p:sp>
        <p:nvSpPr>
          <p:cNvPr id="7" name="Content Placeholder 6"/>
          <p:cNvSpPr>
            <a:spLocks noGrp="1"/>
          </p:cNvSpPr>
          <p:nvPr>
            <p:ph idx="1"/>
          </p:nvPr>
        </p:nvSpPr>
        <p:spPr>
          <a:xfrm>
            <a:off x="595424" y="1594624"/>
            <a:ext cx="11089758" cy="4582339"/>
          </a:xfrm>
        </p:spPr>
        <p:txBody>
          <a:bodyPr>
            <a:normAutofit fontScale="55000" lnSpcReduction="20000"/>
          </a:bodyPr>
          <a:lstStyle/>
          <a:p>
            <a:pPr marL="0" indent="0">
              <a:buNone/>
            </a:pPr>
            <a:r>
              <a:rPr lang="en-US" dirty="0"/>
              <a:t>Every community owes its existence and vitality to generations from around the world who contributed their hopes, dreams, and energy to making the history that led to this moment. Some were brought here against their will, some were drawn to leave their distant homes in hope of a better life, and some have lived on this land for more generations than can be counted. Truth and acknowledgment are critical to building mutual respect and connection across all barriers of heritage and difference. </a:t>
            </a:r>
          </a:p>
          <a:p>
            <a:pPr marL="0" indent="0">
              <a:buNone/>
            </a:pPr>
            <a:r>
              <a:rPr lang="en-US" dirty="0"/>
              <a:t>We begin this effort to acknowledge what has been buried by honoring the truth. We are standing on the ancestral lands of the Dakota people. We want to acknowledge the Dakota, the Ojibwe, the Ho Chunk, and the other nations of people who also called this place home. We pay respects to their elders past and present. Please take a moment to consider the treaties made by the Tribal nations that entitle non-Native people to live and work on traditional Native lands. Consider the many legacies of violence, displacement, migration, and settlement that bring us together here today. Please join us in uncovering such truths at any and all public events.</a:t>
            </a:r>
            <a:r>
              <a:rPr lang="en-US" sz="3300" dirty="0"/>
              <a:t>*</a:t>
            </a:r>
            <a:r>
              <a:rPr lang="en-US" dirty="0"/>
              <a:t> </a:t>
            </a:r>
          </a:p>
          <a:p>
            <a:pPr marL="0" indent="0">
              <a:buNone/>
            </a:pPr>
            <a:r>
              <a:rPr lang="en-US" sz="2500" dirty="0"/>
              <a:t>*This is the acknowledgment given in the USDAC Honor Native Land Guide – edited to reflect this space by Shannon </a:t>
            </a:r>
            <a:r>
              <a:rPr lang="en-US" sz="2500" dirty="0" err="1"/>
              <a:t>Geshick</a:t>
            </a:r>
            <a:r>
              <a:rPr lang="en-US" sz="2500" dirty="0"/>
              <a:t>, MTAG, Executive Director Minnesota Indian Affairs Council</a:t>
            </a:r>
          </a:p>
        </p:txBody>
      </p:sp>
      <p:sp>
        <p:nvSpPr>
          <p:cNvPr id="4" name="Slide Number Placeholder 3"/>
          <p:cNvSpPr>
            <a:spLocks noGrp="1"/>
          </p:cNvSpPr>
          <p:nvPr>
            <p:ph type="sldNum" sz="quarter" idx="12"/>
          </p:nvPr>
        </p:nvSpPr>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4201528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D686C-4612-4AEC-88B6-44E224E50F17}"/>
              </a:ext>
            </a:extLst>
          </p:cNvPr>
          <p:cNvSpPr>
            <a:spLocks noGrp="1"/>
          </p:cNvSpPr>
          <p:nvPr>
            <p:ph type="title"/>
          </p:nvPr>
        </p:nvSpPr>
        <p:spPr/>
        <p:txBody>
          <a:bodyPr/>
          <a:lstStyle/>
          <a:p>
            <a:r>
              <a:rPr lang="en-US" altLang="en-US" sz="3600" dirty="0"/>
              <a:t>HIV Diagnoses* by Sex Assigned at Birth and Year of Diagnosis</a:t>
            </a:r>
            <a:br>
              <a:rPr lang="en-US" altLang="en-US" sz="3600" dirty="0"/>
            </a:br>
            <a:r>
              <a:rPr lang="en-US" altLang="en-US" sz="3600" dirty="0"/>
              <a:t> 2011 - 2021</a:t>
            </a:r>
            <a:endParaRPr lang="en-US" dirty="0"/>
          </a:p>
        </p:txBody>
      </p:sp>
      <p:sp>
        <p:nvSpPr>
          <p:cNvPr id="3" name="Slide Number Placeholder 2">
            <a:extLst>
              <a:ext uri="{FF2B5EF4-FFF2-40B4-BE49-F238E27FC236}">
                <a16:creationId xmlns:a16="http://schemas.microsoft.com/office/drawing/2014/main" id="{9467F16C-94DB-4D1D-A8A3-6B92DBA00C7C}"/>
              </a:ext>
            </a:extLst>
          </p:cNvPr>
          <p:cNvSpPr>
            <a:spLocks noGrp="1"/>
          </p:cNvSpPr>
          <p:nvPr>
            <p:ph type="sldNum" sz="quarter" idx="12"/>
          </p:nvPr>
        </p:nvSpPr>
        <p:spPr/>
        <p:txBody>
          <a:bodyPr/>
          <a:lstStyle/>
          <a:p>
            <a:fld id="{48F63A3B-78C7-47BE-AE5E-E10140E04643}" type="slidenum">
              <a:rPr lang="en-US" smtClean="0"/>
              <a:t>20</a:t>
            </a:fld>
            <a:endParaRPr lang="en-US" dirty="0"/>
          </a:p>
        </p:txBody>
      </p:sp>
      <p:sp>
        <p:nvSpPr>
          <p:cNvPr id="4" name="Content Placeholder 3">
            <a:extLst>
              <a:ext uri="{FF2B5EF4-FFF2-40B4-BE49-F238E27FC236}">
                <a16:creationId xmlns:a16="http://schemas.microsoft.com/office/drawing/2014/main" id="{A88E11EF-9B36-4598-A8B9-3365F1B6DE89}"/>
              </a:ext>
            </a:extLst>
          </p:cNvPr>
          <p:cNvSpPr>
            <a:spLocks noGrp="1"/>
          </p:cNvSpPr>
          <p:nvPr>
            <p:ph idx="13"/>
          </p:nvPr>
        </p:nvSpPr>
        <p:spPr>
          <a:xfrm>
            <a:off x="2160104" y="5977697"/>
            <a:ext cx="11582400" cy="743778"/>
          </a:xfrm>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indent="0">
              <a:buNone/>
            </a:pPr>
            <a:endParaRPr lang="en-US" dirty="0"/>
          </a:p>
        </p:txBody>
      </p:sp>
      <p:pic>
        <p:nvPicPr>
          <p:cNvPr id="9" name="Content Placeholder 8" descr="Graph showing HIV Diagnoses* by Sex Assigned at Birth and Year of Diagnosis&#10; 2011 - 2021">
            <a:extLst>
              <a:ext uri="{FF2B5EF4-FFF2-40B4-BE49-F238E27FC236}">
                <a16:creationId xmlns:a16="http://schemas.microsoft.com/office/drawing/2014/main" id="{8D671CC1-E226-4732-AC64-03FBC3DDF04F}"/>
              </a:ext>
            </a:extLst>
          </p:cNvPr>
          <p:cNvPicPr>
            <a:picLocks noGrp="1" noChangeAspect="1"/>
          </p:cNvPicPr>
          <p:nvPr>
            <p:ph idx="14"/>
          </p:nvPr>
        </p:nvPicPr>
        <p:blipFill>
          <a:blip r:embed="rId3"/>
          <a:stretch>
            <a:fillRect/>
          </a:stretch>
        </p:blipFill>
        <p:spPr>
          <a:xfrm>
            <a:off x="138671" y="1594677"/>
            <a:ext cx="11590808" cy="4490133"/>
          </a:xfrm>
        </p:spPr>
      </p:pic>
    </p:spTree>
    <p:extLst>
      <p:ext uri="{BB962C8B-B14F-4D97-AF65-F5344CB8AC3E}">
        <p14:creationId xmlns:p14="http://schemas.microsoft.com/office/powerpoint/2010/main" val="2065527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45E9-0766-4F10-AA4D-1A4C8D5E8B1C}"/>
              </a:ext>
            </a:extLst>
          </p:cNvPr>
          <p:cNvSpPr>
            <a:spLocks noGrp="1"/>
          </p:cNvSpPr>
          <p:nvPr>
            <p:ph type="title"/>
          </p:nvPr>
        </p:nvSpPr>
        <p:spPr/>
        <p:txBody>
          <a:bodyPr>
            <a:normAutofit/>
          </a:bodyPr>
          <a:lstStyle/>
          <a:p>
            <a:r>
              <a:rPr lang="en-US" sz="3600" dirty="0"/>
              <a:t>Number of Cases and Rates (per 100,000 people) of HIV Diagnoses* by Race/Ethnicity</a:t>
            </a:r>
            <a:r>
              <a:rPr lang="en-US" altLang="en-US" sz="3600" baseline="30000" dirty="0"/>
              <a:t>† </a:t>
            </a:r>
            <a:r>
              <a:rPr lang="en-US" sz="3600" dirty="0"/>
              <a:t>Minnesota, 2021</a:t>
            </a:r>
            <a:endParaRPr lang="en-US" dirty="0"/>
          </a:p>
        </p:txBody>
      </p:sp>
      <p:sp>
        <p:nvSpPr>
          <p:cNvPr id="3" name="Slide Number Placeholder 2">
            <a:extLst>
              <a:ext uri="{FF2B5EF4-FFF2-40B4-BE49-F238E27FC236}">
                <a16:creationId xmlns:a16="http://schemas.microsoft.com/office/drawing/2014/main" id="{0AA60C9E-E700-4940-90A3-D882E86D8CE5}"/>
              </a:ext>
            </a:extLst>
          </p:cNvPr>
          <p:cNvSpPr>
            <a:spLocks noGrp="1"/>
          </p:cNvSpPr>
          <p:nvPr>
            <p:ph type="sldNum" sz="quarter" idx="12"/>
          </p:nvPr>
        </p:nvSpPr>
        <p:spPr/>
        <p:txBody>
          <a:bodyPr/>
          <a:lstStyle/>
          <a:p>
            <a:fld id="{48F63A3B-78C7-47BE-AE5E-E10140E04643}" type="slidenum">
              <a:rPr lang="en-US" smtClean="0"/>
              <a:t>21</a:t>
            </a:fld>
            <a:endParaRPr lang="en-US" dirty="0"/>
          </a:p>
        </p:txBody>
      </p:sp>
      <p:sp>
        <p:nvSpPr>
          <p:cNvPr id="4" name="Content Placeholder 3">
            <a:extLst>
              <a:ext uri="{FF2B5EF4-FFF2-40B4-BE49-F238E27FC236}">
                <a16:creationId xmlns:a16="http://schemas.microsoft.com/office/drawing/2014/main" id="{E1C628C7-BC29-4252-89AA-20483F9F5591}"/>
              </a:ext>
            </a:extLst>
          </p:cNvPr>
          <p:cNvSpPr>
            <a:spLocks noGrp="1"/>
          </p:cNvSpPr>
          <p:nvPr>
            <p:ph idx="13"/>
          </p:nvPr>
        </p:nvSpPr>
        <p:spPr>
          <a:xfrm>
            <a:off x="2006279" y="5409248"/>
            <a:ext cx="9358137" cy="1335429"/>
          </a:xfrm>
        </p:spPr>
        <p:txBody>
          <a:bodyPr>
            <a:normAutofit fontScale="92500" lnSpcReduction="20000"/>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chemeClr val="tx1"/>
                </a:solidFill>
                <a:effectLst/>
                <a:uLnTx/>
                <a:uFillTx/>
                <a:latin typeface="Calibri"/>
                <a:ea typeface="+mn-ea"/>
                <a:cs typeface="+mn-cs"/>
              </a:rPr>
              <a:t>* HIV or AIDS at first diagnosis; 2010 U.S. Census Data used for rate calculations.    </a:t>
            </a:r>
          </a:p>
          <a:p>
            <a:pPr marL="0" lvl="0" indent="0">
              <a:spcBef>
                <a:spcPts val="0"/>
              </a:spcBef>
              <a:spcAft>
                <a:spcPts val="0"/>
              </a:spcAft>
              <a:buClrTx/>
              <a:buNone/>
              <a:defRPr/>
            </a:pPr>
            <a:r>
              <a:rPr kumimoji="0" lang="en-US" altLang="en-US" sz="1200" b="0" i="0" u="none" strike="noStrike" kern="1200" cap="none" spc="0" normalizeH="0" baseline="30000" noProof="0" dirty="0">
                <a:ln>
                  <a:noFill/>
                </a:ln>
                <a:solidFill>
                  <a:schemeClr val="tx1"/>
                </a:solidFill>
                <a:effectLst/>
                <a:uLnTx/>
                <a:uFillTx/>
                <a:latin typeface="Calibri"/>
                <a:ea typeface="+mn-ea"/>
                <a:cs typeface="+mn-cs"/>
              </a:rPr>
              <a:t>†</a:t>
            </a:r>
            <a:r>
              <a:rPr kumimoji="0" lang="en-US" altLang="en-US" sz="1200" b="0" i="0" u="none" strike="noStrike" kern="1200" cap="none" spc="0" normalizeH="0" baseline="0" noProof="0" dirty="0">
                <a:ln>
                  <a:noFill/>
                </a:ln>
                <a:solidFill>
                  <a:schemeClr val="tx1"/>
                </a:solidFill>
                <a:effectLst/>
                <a:uLnTx/>
                <a:uFillTx/>
                <a:latin typeface="Calibri"/>
                <a:ea typeface="+mn-ea"/>
                <a:cs typeface="+mn-cs"/>
              </a:rPr>
              <a:t> “Black African-born” refers to </a:t>
            </a:r>
            <a:r>
              <a:rPr lang="en-US" altLang="en-US" sz="1200" dirty="0">
                <a:solidFill>
                  <a:schemeClr val="tx1"/>
                </a:solidFill>
              </a:rPr>
              <a:t>Black people who </a:t>
            </a:r>
            <a:r>
              <a:rPr kumimoji="0" lang="en-US" altLang="en-US" sz="1200" b="0" i="0" u="none" strike="noStrike" kern="1200" cap="none" spc="0" normalizeH="0" baseline="0" noProof="0" dirty="0">
                <a:ln>
                  <a:noFill/>
                </a:ln>
                <a:solidFill>
                  <a:schemeClr val="tx1"/>
                </a:solidFill>
                <a:effectLst/>
                <a:uLnTx/>
                <a:uFillTx/>
                <a:latin typeface="Calibri"/>
                <a:ea typeface="+mn-ea"/>
                <a:cs typeface="+mn-cs"/>
              </a:rPr>
              <a:t>reported an African country of birth; “Black not African-born” refers to all other Black people. </a:t>
            </a:r>
            <a:endParaRPr kumimoji="0" lang="en-US" altLang="en-US" sz="1200" b="0" i="1" u="none" strike="noStrike" kern="1200" cap="none" spc="0" normalizeH="0" baseline="0" noProof="0" dirty="0">
              <a:ln>
                <a:noFill/>
              </a:ln>
              <a:solidFill>
                <a:schemeClr val="tx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chemeClr val="tx1"/>
                </a:solidFill>
                <a:effectLst/>
                <a:uLnTx/>
                <a:uFillTx/>
                <a:latin typeface="Calibri"/>
                <a:ea typeface="+mn-ea"/>
                <a:cs typeface="+mn-cs"/>
              </a:rPr>
              <a:t>††</a:t>
            </a:r>
            <a:r>
              <a:rPr kumimoji="0" lang="en-US" sz="1200" b="0" i="0" u="none" strike="noStrike" kern="1200" cap="none" spc="0" normalizeH="0" baseline="0" noProof="0" dirty="0">
                <a:ln>
                  <a:noFill/>
                </a:ln>
                <a:solidFill>
                  <a:schemeClr val="tx1"/>
                </a:solidFill>
                <a:effectLst/>
                <a:uLnTx/>
                <a:uFillTx/>
                <a:latin typeface="Calibri"/>
                <a:ea typeface="+mn-ea"/>
                <a:cs typeface="+mn-cs"/>
              </a:rPr>
              <a:t> Estimate of </a:t>
            </a:r>
            <a:r>
              <a:rPr lang="en-US" sz="1200" dirty="0">
                <a:solidFill>
                  <a:schemeClr val="tx1"/>
                </a:solidFill>
                <a:latin typeface="Calibri"/>
              </a:rPr>
              <a:t>125,939</a:t>
            </a:r>
            <a:r>
              <a:rPr kumimoji="0" lang="en-US" sz="1200" b="0" i="0" u="none" strike="noStrike" kern="1200" cap="none" spc="0" normalizeH="0" baseline="0" noProof="0" dirty="0">
                <a:ln>
                  <a:noFill/>
                </a:ln>
                <a:solidFill>
                  <a:schemeClr val="tx1"/>
                </a:solidFill>
                <a:effectLst/>
                <a:uLnTx/>
                <a:uFillTx/>
                <a:latin typeface="Calibri"/>
                <a:ea typeface="+mn-ea"/>
                <a:cs typeface="+mn-cs"/>
              </a:rPr>
              <a:t> Source: 2019 American Community Survey.</a:t>
            </a:r>
            <a:endParaRPr kumimoji="0" lang="en-US" sz="1200" b="0" i="0" u="none" strike="noStrike" kern="1200" cap="none" spc="0" normalizeH="0" baseline="30000" noProof="0" dirty="0">
              <a:ln>
                <a:noFill/>
              </a:ln>
              <a:solidFill>
                <a:schemeClr val="tx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chemeClr val="tx1"/>
                </a:solidFill>
                <a:effectLst/>
                <a:uLnTx/>
                <a:uFillTx/>
                <a:latin typeface="Calibri"/>
                <a:ea typeface="+mn-ea"/>
                <a:cs typeface="+mn-cs"/>
              </a:rPr>
              <a:t>^ Other = Multi-racial people or people with unknown or missing race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a:ea typeface="+mn-ea"/>
                <a:cs typeface="+mn-cs"/>
              </a:rPr>
              <a:t># Unable to calculate rate, unknown denominator</a:t>
            </a:r>
          </a:p>
          <a:p>
            <a:pPr marL="0" indent="0">
              <a:buNone/>
            </a:pPr>
            <a:endParaRPr lang="en-US" dirty="0"/>
          </a:p>
        </p:txBody>
      </p:sp>
      <p:pic>
        <p:nvPicPr>
          <p:cNvPr id="9" name="Content Placeholder 8" descr="Table showing Number of Cases and Rates (per 100,000 people) of HIV Diagnoses* by Race/Ethnicity† Minnesota, 2021">
            <a:extLst>
              <a:ext uri="{FF2B5EF4-FFF2-40B4-BE49-F238E27FC236}">
                <a16:creationId xmlns:a16="http://schemas.microsoft.com/office/drawing/2014/main" id="{00CC0C95-97EF-4CC9-A170-C1C941C64179}"/>
              </a:ext>
            </a:extLst>
          </p:cNvPr>
          <p:cNvPicPr>
            <a:picLocks noGrp="1" noChangeAspect="1"/>
          </p:cNvPicPr>
          <p:nvPr>
            <p:ph idx="14"/>
          </p:nvPr>
        </p:nvPicPr>
        <p:blipFill>
          <a:blip r:embed="rId3"/>
          <a:stretch>
            <a:fillRect/>
          </a:stretch>
        </p:blipFill>
        <p:spPr>
          <a:xfrm>
            <a:off x="1144586" y="1632874"/>
            <a:ext cx="9578978" cy="3946123"/>
          </a:xfrm>
        </p:spPr>
      </p:pic>
    </p:spTree>
    <p:extLst>
      <p:ext uri="{BB962C8B-B14F-4D97-AF65-F5344CB8AC3E}">
        <p14:creationId xmlns:p14="http://schemas.microsoft.com/office/powerpoint/2010/main" val="1323781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5C12-BA14-40BF-BAE0-ED38586DD2EE}"/>
              </a:ext>
            </a:extLst>
          </p:cNvPr>
          <p:cNvSpPr>
            <a:spLocks noGrp="1"/>
          </p:cNvSpPr>
          <p:nvPr>
            <p:ph type="title"/>
          </p:nvPr>
        </p:nvSpPr>
        <p:spPr/>
        <p:txBody>
          <a:bodyPr>
            <a:normAutofit fontScale="90000"/>
          </a:bodyPr>
          <a:lstStyle/>
          <a:p>
            <a:r>
              <a:rPr lang="en-US" altLang="en-US" sz="3600" dirty="0"/>
              <a:t>HIV Diagnoses* in Year 2021 and General Population in Minnesota </a:t>
            </a:r>
            <a:br>
              <a:rPr lang="en-US" altLang="en-US" sz="3600" dirty="0"/>
            </a:br>
            <a:r>
              <a:rPr lang="en-US" altLang="en-US" sz="3600" dirty="0"/>
              <a:t>by Race/Ethnicity</a:t>
            </a:r>
            <a:endParaRPr lang="en-US" dirty="0"/>
          </a:p>
        </p:txBody>
      </p:sp>
      <p:sp>
        <p:nvSpPr>
          <p:cNvPr id="4" name="Slide Number Placeholder 3">
            <a:extLst>
              <a:ext uri="{FF2B5EF4-FFF2-40B4-BE49-F238E27FC236}">
                <a16:creationId xmlns:a16="http://schemas.microsoft.com/office/drawing/2014/main" id="{E7F2A3EA-28BA-456A-8FF7-2AE717FC20E5}"/>
              </a:ext>
            </a:extLst>
          </p:cNvPr>
          <p:cNvSpPr>
            <a:spLocks noGrp="1"/>
          </p:cNvSpPr>
          <p:nvPr>
            <p:ph type="sldNum" sz="quarter" idx="12"/>
          </p:nvPr>
        </p:nvSpPr>
        <p:spPr/>
        <p:txBody>
          <a:bodyPr/>
          <a:lstStyle/>
          <a:p>
            <a:fld id="{48F63A3B-78C7-47BE-AE5E-E10140E04643}" type="slidenum">
              <a:rPr lang="en-US" smtClean="0"/>
              <a:t>22</a:t>
            </a:fld>
            <a:endParaRPr lang="en-US" dirty="0"/>
          </a:p>
        </p:txBody>
      </p:sp>
      <p:pic>
        <p:nvPicPr>
          <p:cNvPr id="12" name="Content Placeholder 11" descr="Side by side pie charts showing HIV Diagnoses* in Year 2021 and General Population in Minnesota &#10;by Race/Ethnicity">
            <a:extLst>
              <a:ext uri="{FF2B5EF4-FFF2-40B4-BE49-F238E27FC236}">
                <a16:creationId xmlns:a16="http://schemas.microsoft.com/office/drawing/2014/main" id="{59CD8547-CAD3-4265-9A5B-FC73711D23E3}"/>
              </a:ext>
            </a:extLst>
          </p:cNvPr>
          <p:cNvPicPr>
            <a:picLocks noGrp="1" noChangeAspect="1"/>
          </p:cNvPicPr>
          <p:nvPr>
            <p:ph idx="15"/>
          </p:nvPr>
        </p:nvPicPr>
        <p:blipFill>
          <a:blip r:embed="rId3"/>
          <a:stretch>
            <a:fillRect/>
          </a:stretch>
        </p:blipFill>
        <p:spPr>
          <a:xfrm>
            <a:off x="574018" y="1609724"/>
            <a:ext cx="10599704" cy="4513283"/>
          </a:xfrm>
        </p:spPr>
      </p:pic>
    </p:spTree>
    <p:extLst>
      <p:ext uri="{BB962C8B-B14F-4D97-AF65-F5344CB8AC3E}">
        <p14:creationId xmlns:p14="http://schemas.microsoft.com/office/powerpoint/2010/main" val="1701415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CF9C8-F5EE-41B9-9255-18DAC08C9AE1}"/>
              </a:ext>
            </a:extLst>
          </p:cNvPr>
          <p:cNvSpPr>
            <a:spLocks noGrp="1"/>
          </p:cNvSpPr>
          <p:nvPr>
            <p:ph type="title"/>
          </p:nvPr>
        </p:nvSpPr>
        <p:spPr/>
        <p:txBody>
          <a:bodyPr/>
          <a:lstStyle/>
          <a:p>
            <a:r>
              <a:rPr lang="en-US" altLang="en-US" sz="3600" dirty="0"/>
              <a:t>HIV Diagnoses* Diagnosed in Year 2021 by Sex Assigned at Birth and Race/Ethnicity</a:t>
            </a:r>
            <a:r>
              <a:rPr lang="en-US" altLang="en-US" sz="3600" dirty="0">
                <a:latin typeface="Calibri" panose="020F0502020204030204" pitchFamily="34" charset="0"/>
                <a:cs typeface="Calibri" panose="020F0502020204030204" pitchFamily="34" charset="0"/>
              </a:rPr>
              <a:t>†</a:t>
            </a:r>
            <a:endParaRPr lang="en-US" dirty="0"/>
          </a:p>
        </p:txBody>
      </p:sp>
      <p:sp>
        <p:nvSpPr>
          <p:cNvPr id="4" name="Slide Number Placeholder 3">
            <a:extLst>
              <a:ext uri="{FF2B5EF4-FFF2-40B4-BE49-F238E27FC236}">
                <a16:creationId xmlns:a16="http://schemas.microsoft.com/office/drawing/2014/main" id="{CDFF93EE-4A28-4ADA-9EC5-4CBD2D78DFDB}"/>
              </a:ext>
            </a:extLst>
          </p:cNvPr>
          <p:cNvSpPr>
            <a:spLocks noGrp="1"/>
          </p:cNvSpPr>
          <p:nvPr>
            <p:ph type="sldNum" sz="quarter" idx="12"/>
          </p:nvPr>
        </p:nvSpPr>
        <p:spPr/>
        <p:txBody>
          <a:bodyPr/>
          <a:lstStyle/>
          <a:p>
            <a:fld id="{48F63A3B-78C7-47BE-AE5E-E10140E04643}" type="slidenum">
              <a:rPr lang="en-US" smtClean="0"/>
              <a:t>23</a:t>
            </a:fld>
            <a:endParaRPr lang="en-US" dirty="0"/>
          </a:p>
        </p:txBody>
      </p:sp>
      <p:pic>
        <p:nvPicPr>
          <p:cNvPr id="14" name="Content Placeholder 13" descr="Side by side pie charts showing HIV Diagnoses* Diagnosed in Year 2021 by Sex Assigned at Birth and Race/Ethnicity†">
            <a:extLst>
              <a:ext uri="{FF2B5EF4-FFF2-40B4-BE49-F238E27FC236}">
                <a16:creationId xmlns:a16="http://schemas.microsoft.com/office/drawing/2014/main" id="{D74121C1-3C23-4BED-B0C6-EA603F2E25D0}"/>
              </a:ext>
            </a:extLst>
          </p:cNvPr>
          <p:cNvPicPr>
            <a:picLocks noGrp="1" noChangeAspect="1"/>
          </p:cNvPicPr>
          <p:nvPr>
            <p:ph idx="15"/>
          </p:nvPr>
        </p:nvPicPr>
        <p:blipFill>
          <a:blip r:embed="rId3"/>
          <a:stretch>
            <a:fillRect/>
          </a:stretch>
        </p:blipFill>
        <p:spPr>
          <a:xfrm>
            <a:off x="726219" y="1632874"/>
            <a:ext cx="10739562" cy="4423424"/>
          </a:xfrm>
        </p:spPr>
      </p:pic>
    </p:spTree>
    <p:extLst>
      <p:ext uri="{BB962C8B-B14F-4D97-AF65-F5344CB8AC3E}">
        <p14:creationId xmlns:p14="http://schemas.microsoft.com/office/powerpoint/2010/main" val="2976871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77ED-B18B-4607-884F-6C9826C4352A}"/>
              </a:ext>
            </a:extLst>
          </p:cNvPr>
          <p:cNvSpPr>
            <a:spLocks noGrp="1"/>
          </p:cNvSpPr>
          <p:nvPr>
            <p:ph type="title"/>
          </p:nvPr>
        </p:nvSpPr>
        <p:spPr/>
        <p:txBody>
          <a:bodyPr/>
          <a:lstStyle/>
          <a:p>
            <a:r>
              <a:rPr lang="en-US" altLang="en-US" sz="3600" dirty="0"/>
              <a:t>HIV Diagnoses</a:t>
            </a:r>
            <a:r>
              <a:rPr lang="en-US" altLang="en-US" sz="3600" baseline="30000" dirty="0"/>
              <a:t>*</a:t>
            </a:r>
            <a:r>
              <a:rPr lang="en-US" altLang="en-US" sz="3600" dirty="0"/>
              <a:t> Among People Assigned Male Sex at Birth by Race/Ethnicity</a:t>
            </a:r>
            <a:r>
              <a:rPr lang="en-US" altLang="en-US" sz="3600" baseline="30000" dirty="0"/>
              <a:t>†</a:t>
            </a:r>
            <a:r>
              <a:rPr lang="en-US" altLang="en-US" sz="3600" dirty="0"/>
              <a:t> and Year of Diagnosis 2011 - 2021</a:t>
            </a:r>
            <a:endParaRPr lang="en-US" dirty="0"/>
          </a:p>
        </p:txBody>
      </p:sp>
      <p:sp>
        <p:nvSpPr>
          <p:cNvPr id="3" name="Slide Number Placeholder 2">
            <a:extLst>
              <a:ext uri="{FF2B5EF4-FFF2-40B4-BE49-F238E27FC236}">
                <a16:creationId xmlns:a16="http://schemas.microsoft.com/office/drawing/2014/main" id="{E0239634-8CD8-4FD0-89BC-464798622E6E}"/>
              </a:ext>
            </a:extLst>
          </p:cNvPr>
          <p:cNvSpPr>
            <a:spLocks noGrp="1"/>
          </p:cNvSpPr>
          <p:nvPr>
            <p:ph type="sldNum" sz="quarter" idx="12"/>
          </p:nvPr>
        </p:nvSpPr>
        <p:spPr/>
        <p:txBody>
          <a:bodyPr/>
          <a:lstStyle/>
          <a:p>
            <a:fld id="{48F63A3B-78C7-47BE-AE5E-E10140E04643}" type="slidenum">
              <a:rPr lang="en-US" smtClean="0"/>
              <a:t>24</a:t>
            </a:fld>
            <a:endParaRPr lang="en-US" dirty="0"/>
          </a:p>
        </p:txBody>
      </p:sp>
      <p:sp>
        <p:nvSpPr>
          <p:cNvPr id="4" name="Content Placeholder 3">
            <a:extLst>
              <a:ext uri="{FF2B5EF4-FFF2-40B4-BE49-F238E27FC236}">
                <a16:creationId xmlns:a16="http://schemas.microsoft.com/office/drawing/2014/main" id="{A85E202E-D405-4829-AEA0-EB2C126D54C6}"/>
              </a:ext>
            </a:extLst>
          </p:cNvPr>
          <p:cNvSpPr>
            <a:spLocks noGrp="1"/>
          </p:cNvSpPr>
          <p:nvPr>
            <p:ph idx="13"/>
          </p:nvPr>
        </p:nvSpPr>
        <p:spPr>
          <a:xfrm>
            <a:off x="2345635" y="5984461"/>
            <a:ext cx="8653670" cy="743778"/>
          </a:xfrm>
        </p:spPr>
        <p:txBody>
          <a:bodyPr>
            <a:normAutofit lnSpcReduction="10000"/>
          </a:bodyPr>
          <a:lstStyle/>
          <a:p>
            <a:pPr marL="0" marR="0" lvl="0" indent="0" algn="l" defTabSz="914400" rtl="0" eaLnBrk="1" fontAlgn="auto" latinLnBrk="0" hangingPunct="1">
              <a:lnSpc>
                <a:spcPct val="30000"/>
              </a:lnSpc>
              <a:spcBef>
                <a:spcPct val="5000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“African-born” refers to Black people who reported an African country of birth; “African American” refers to all other Black people.  Cases with unknown or  multiple races are excluded.</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a:p>
            <a:pPr marL="0" indent="0">
              <a:buNone/>
            </a:pPr>
            <a:endParaRPr lang="en-US" dirty="0"/>
          </a:p>
        </p:txBody>
      </p:sp>
      <p:pic>
        <p:nvPicPr>
          <p:cNvPr id="9" name="Content Placeholder 8" descr="Graph showing HIV Diagnoses* Among People Assigned Male Sex at Birth by Race/Ethnicity† and Year of Diagnosis 2011 - 2021">
            <a:extLst>
              <a:ext uri="{FF2B5EF4-FFF2-40B4-BE49-F238E27FC236}">
                <a16:creationId xmlns:a16="http://schemas.microsoft.com/office/drawing/2014/main" id="{5E0C4430-ACCE-458F-AB53-FF08F106D0D3}"/>
              </a:ext>
            </a:extLst>
          </p:cNvPr>
          <p:cNvPicPr>
            <a:picLocks noGrp="1" noChangeAspect="1"/>
          </p:cNvPicPr>
          <p:nvPr>
            <p:ph idx="14"/>
          </p:nvPr>
        </p:nvPicPr>
        <p:blipFill>
          <a:blip r:embed="rId3"/>
          <a:stretch>
            <a:fillRect/>
          </a:stretch>
        </p:blipFill>
        <p:spPr>
          <a:xfrm>
            <a:off x="530683" y="1864367"/>
            <a:ext cx="10927688" cy="4120094"/>
          </a:xfrm>
        </p:spPr>
      </p:pic>
    </p:spTree>
    <p:extLst>
      <p:ext uri="{BB962C8B-B14F-4D97-AF65-F5344CB8AC3E}">
        <p14:creationId xmlns:p14="http://schemas.microsoft.com/office/powerpoint/2010/main" val="3214818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6DBF-0089-45CA-933B-1A460F33E74A}"/>
              </a:ext>
            </a:extLst>
          </p:cNvPr>
          <p:cNvSpPr>
            <a:spLocks noGrp="1"/>
          </p:cNvSpPr>
          <p:nvPr>
            <p:ph type="title"/>
          </p:nvPr>
        </p:nvSpPr>
        <p:spPr/>
        <p:txBody>
          <a:bodyPr/>
          <a:lstStyle/>
          <a:p>
            <a:r>
              <a:rPr lang="en-US" altLang="en-US" sz="3600" dirty="0"/>
              <a:t>HIV Diagnoses</a:t>
            </a:r>
            <a:r>
              <a:rPr lang="en-US" altLang="en-US" sz="3600" baseline="30000" dirty="0"/>
              <a:t>*</a:t>
            </a:r>
            <a:r>
              <a:rPr lang="en-US" altLang="en-US" sz="3600" dirty="0"/>
              <a:t> Among People Assigned Female Sex at Birth by Race/Ethnicity</a:t>
            </a:r>
            <a:r>
              <a:rPr lang="en-US" altLang="en-US" sz="3600" baseline="30000" dirty="0"/>
              <a:t>†</a:t>
            </a:r>
            <a:r>
              <a:rPr lang="en-US" altLang="en-US" sz="3600" dirty="0"/>
              <a:t> and Year of Diagnosis 2011 - 2021</a:t>
            </a:r>
            <a:endParaRPr lang="en-US" dirty="0"/>
          </a:p>
        </p:txBody>
      </p:sp>
      <p:sp>
        <p:nvSpPr>
          <p:cNvPr id="3" name="Slide Number Placeholder 2">
            <a:extLst>
              <a:ext uri="{FF2B5EF4-FFF2-40B4-BE49-F238E27FC236}">
                <a16:creationId xmlns:a16="http://schemas.microsoft.com/office/drawing/2014/main" id="{A20B5E04-487A-4D09-90FF-196CD63AD953}"/>
              </a:ext>
            </a:extLst>
          </p:cNvPr>
          <p:cNvSpPr>
            <a:spLocks noGrp="1"/>
          </p:cNvSpPr>
          <p:nvPr>
            <p:ph type="sldNum" sz="quarter" idx="12"/>
          </p:nvPr>
        </p:nvSpPr>
        <p:spPr/>
        <p:txBody>
          <a:bodyPr/>
          <a:lstStyle/>
          <a:p>
            <a:fld id="{48F63A3B-78C7-47BE-AE5E-E10140E04643}" type="slidenum">
              <a:rPr lang="en-US" smtClean="0"/>
              <a:t>25</a:t>
            </a:fld>
            <a:endParaRPr lang="en-US" dirty="0"/>
          </a:p>
        </p:txBody>
      </p:sp>
      <p:sp>
        <p:nvSpPr>
          <p:cNvPr id="4" name="Content Placeholder 3">
            <a:extLst>
              <a:ext uri="{FF2B5EF4-FFF2-40B4-BE49-F238E27FC236}">
                <a16:creationId xmlns:a16="http://schemas.microsoft.com/office/drawing/2014/main" id="{FFC2677A-BA56-4115-B8AA-8674A327FD20}"/>
              </a:ext>
            </a:extLst>
          </p:cNvPr>
          <p:cNvSpPr>
            <a:spLocks noGrp="1"/>
          </p:cNvSpPr>
          <p:nvPr>
            <p:ph idx="13"/>
          </p:nvPr>
        </p:nvSpPr>
        <p:spPr>
          <a:xfrm>
            <a:off x="304800" y="5366313"/>
            <a:ext cx="11582400" cy="802994"/>
          </a:xfrm>
        </p:spPr>
        <p:txBody>
          <a:bodyPr/>
          <a:lstStyle/>
          <a:p>
            <a:pPr marL="0" marR="0" lvl="0" indent="0" algn="l" defTabSz="914400" rtl="0" eaLnBrk="1" fontAlgn="auto" latinLnBrk="0" hangingPunct="1">
              <a:lnSpc>
                <a:spcPct val="30000"/>
              </a:lnSpc>
              <a:spcBef>
                <a:spcPct val="5000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lvl="0" indent="0">
              <a:lnSpc>
                <a:spcPct val="80000"/>
              </a:lnSpc>
              <a:spcBef>
                <a:spcPct val="50000"/>
              </a:spcBef>
              <a:spcAft>
                <a:spcPts val="0"/>
              </a:spcAft>
              <a:buClrTx/>
              <a:buNone/>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“Black African-born” refers to </a:t>
            </a:r>
            <a:r>
              <a:rPr lang="en-US" altLang="en-US" sz="1100" dirty="0">
                <a:solidFill>
                  <a:srgbClr val="003865"/>
                </a:solidFill>
              </a:rPr>
              <a:t>Black people who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reported an African country of birth; “Black not African-born” refers to all other Black people. Cases with unknown race are excluded.</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a:p>
            <a:pPr marL="0" indent="0">
              <a:buNone/>
            </a:pPr>
            <a:endParaRPr lang="en-US" dirty="0"/>
          </a:p>
        </p:txBody>
      </p:sp>
      <p:pic>
        <p:nvPicPr>
          <p:cNvPr id="9" name="Content Placeholder 8" descr="Graph showing HIV Diagnoses* Among People Assigned Female Sex at Birth by Race/Ethnicity† and Year of Diagnosis 2011 - 2021">
            <a:extLst>
              <a:ext uri="{FF2B5EF4-FFF2-40B4-BE49-F238E27FC236}">
                <a16:creationId xmlns:a16="http://schemas.microsoft.com/office/drawing/2014/main" id="{A3A82385-A077-40E0-8F0D-2D97F6F5E368}"/>
              </a:ext>
            </a:extLst>
          </p:cNvPr>
          <p:cNvPicPr>
            <a:picLocks noGrp="1" noChangeAspect="1"/>
          </p:cNvPicPr>
          <p:nvPr>
            <p:ph idx="14"/>
          </p:nvPr>
        </p:nvPicPr>
        <p:blipFill>
          <a:blip r:embed="rId3"/>
          <a:stretch>
            <a:fillRect/>
          </a:stretch>
        </p:blipFill>
        <p:spPr>
          <a:xfrm>
            <a:off x="87309" y="1656024"/>
            <a:ext cx="11789387" cy="3992422"/>
          </a:xfrm>
        </p:spPr>
      </p:pic>
    </p:spTree>
    <p:extLst>
      <p:ext uri="{BB962C8B-B14F-4D97-AF65-F5344CB8AC3E}">
        <p14:creationId xmlns:p14="http://schemas.microsoft.com/office/powerpoint/2010/main" val="3804583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9D89-4D33-465B-98FD-BA55F090A3AC}"/>
              </a:ext>
            </a:extLst>
          </p:cNvPr>
          <p:cNvSpPr>
            <a:spLocks noGrp="1"/>
          </p:cNvSpPr>
          <p:nvPr>
            <p:ph type="title"/>
          </p:nvPr>
        </p:nvSpPr>
        <p:spPr/>
        <p:txBody>
          <a:bodyPr>
            <a:normAutofit fontScale="90000"/>
          </a:bodyPr>
          <a:lstStyle/>
          <a:p>
            <a:r>
              <a:rPr lang="en-US" sz="3600" dirty="0"/>
              <a:t>Number of Cases and Rates (per 100,000 people) of Adults and Adolescents* Diagnosed with HIV/AIDS by Sex Assigned at Birth and Risk</a:t>
            </a:r>
            <a:r>
              <a:rPr lang="en-US" sz="3600" baseline="30000" dirty="0"/>
              <a:t>†</a:t>
            </a:r>
            <a:r>
              <a:rPr lang="en-US" sz="3600" dirty="0"/>
              <a:t> in Minnesota, 2021</a:t>
            </a:r>
            <a:endParaRPr lang="en-US" dirty="0"/>
          </a:p>
        </p:txBody>
      </p:sp>
      <p:sp>
        <p:nvSpPr>
          <p:cNvPr id="3" name="Slide Number Placeholder 2">
            <a:extLst>
              <a:ext uri="{FF2B5EF4-FFF2-40B4-BE49-F238E27FC236}">
                <a16:creationId xmlns:a16="http://schemas.microsoft.com/office/drawing/2014/main" id="{7DB5A786-5BE3-448F-A05D-474A65A4B7E6}"/>
              </a:ext>
            </a:extLst>
          </p:cNvPr>
          <p:cNvSpPr>
            <a:spLocks noGrp="1"/>
          </p:cNvSpPr>
          <p:nvPr>
            <p:ph type="sldNum" sz="quarter" idx="12"/>
          </p:nvPr>
        </p:nvSpPr>
        <p:spPr/>
        <p:txBody>
          <a:bodyPr/>
          <a:lstStyle/>
          <a:p>
            <a:fld id="{48F63A3B-78C7-47BE-AE5E-E10140E04643}" type="slidenum">
              <a:rPr lang="en-US" smtClean="0"/>
              <a:t>26</a:t>
            </a:fld>
            <a:endParaRPr lang="en-US" dirty="0"/>
          </a:p>
        </p:txBody>
      </p:sp>
      <p:sp>
        <p:nvSpPr>
          <p:cNvPr id="4" name="Content Placeholder 3">
            <a:extLst>
              <a:ext uri="{FF2B5EF4-FFF2-40B4-BE49-F238E27FC236}">
                <a16:creationId xmlns:a16="http://schemas.microsoft.com/office/drawing/2014/main" id="{4F4531B8-AD7D-4612-90FD-429B428DE8DE}"/>
              </a:ext>
            </a:extLst>
          </p:cNvPr>
          <p:cNvSpPr>
            <a:spLocks noGrp="1"/>
          </p:cNvSpPr>
          <p:nvPr>
            <p:ph idx="13"/>
          </p:nvPr>
        </p:nvSpPr>
        <p:spPr>
          <a:xfrm>
            <a:off x="419100" y="4633595"/>
            <a:ext cx="11582400" cy="129925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*HIV or AIDS at first diagnosis ages 13 and older.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^2010 United States Census Data used for rate calculations, except where otherwise specified.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000000"/>
                </a:solidFill>
                <a:effectLst/>
                <a:uLnTx/>
                <a:uFillTx/>
                <a:latin typeface="Calibri"/>
                <a:ea typeface="+mn-ea"/>
                <a:cs typeface="+mn-cs"/>
              </a:rPr>
              <a:t>†</a:t>
            </a:r>
            <a:r>
              <a:rPr kumimoji="0" lang="en-US" sz="1100" b="0" i="0" u="none" strike="noStrike" kern="1200" cap="none" spc="0" normalizeH="0" baseline="0" noProof="0" dirty="0">
                <a:ln>
                  <a:noFill/>
                </a:ln>
                <a:solidFill>
                  <a:srgbClr val="000000"/>
                </a:solidFill>
                <a:effectLst/>
                <a:uLnTx/>
                <a:uFillTx/>
                <a:latin typeface="Calibri"/>
                <a:ea typeface="+mn-ea"/>
                <a:cs typeface="+mn-cs"/>
              </a:rPr>
              <a:t>MSM refers to both MSM and MSM/IDU risk identified at time of reported HIV diagnosis. It includes all PLWH assigned the sex of male at birth who report a male sexual partner. Therefore, some Trans Women are included in both the total number of cases and the population estimate.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000000"/>
                </a:solidFill>
                <a:effectLst/>
                <a:uLnTx/>
                <a:uFillTx/>
                <a:latin typeface="Calibri"/>
                <a:ea typeface="+mn-ea"/>
                <a:cs typeface="+mn-cs"/>
              </a:rPr>
              <a:t>††</a:t>
            </a:r>
            <a:r>
              <a:rPr kumimoji="0" lang="en-US" sz="1100" b="0" i="0" u="none" strike="noStrike" kern="1200" cap="none" spc="0" normalizeH="0" baseline="0" noProof="0" dirty="0">
                <a:ln>
                  <a:noFill/>
                </a:ln>
                <a:solidFill>
                  <a:srgbClr val="000000"/>
                </a:solidFill>
                <a:effectLst/>
                <a:uLnTx/>
                <a:uFillTx/>
                <a:latin typeface="Calibri"/>
                <a:ea typeface="+mn-ea"/>
                <a:cs typeface="+mn-cs"/>
              </a:rPr>
              <a:t>Estimate of 90,663 Source: </a:t>
            </a:r>
            <a:r>
              <a:rPr kumimoji="0" lang="en-US" sz="1100" b="0" i="0" u="none" strike="noStrike" kern="1200" cap="none" spc="0" normalizeH="0" baseline="0" noProof="0" dirty="0">
                <a:ln>
                  <a:noFill/>
                </a:ln>
                <a:solidFill>
                  <a:srgbClr val="000000"/>
                </a:solidFill>
                <a:effectLst/>
                <a:uLnTx/>
                <a:uFillTx/>
                <a:latin typeface="Calibri"/>
                <a:ea typeface="+mn-ea"/>
                <a:cs typeface="+mn-cs"/>
                <a:hlinkClick r:id="rId3"/>
              </a:rPr>
              <a:t>http://www.emorycamp.org/item.php?i=92</a:t>
            </a:r>
            <a:endParaRPr kumimoji="0" lang="en-US" sz="11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Content Placeholder 8" descr="Table showing Number of Cases and Rates (per 100,000 people) of Adults and Adolescents* Diagnosed with HIV/AIDS by Sex Assigned at Birth and Risk† in Minnesota, 2021">
            <a:extLst>
              <a:ext uri="{FF2B5EF4-FFF2-40B4-BE49-F238E27FC236}">
                <a16:creationId xmlns:a16="http://schemas.microsoft.com/office/drawing/2014/main" id="{0CBEAEBA-A742-4EBC-A6DF-084B29A362D1}"/>
              </a:ext>
            </a:extLst>
          </p:cNvPr>
          <p:cNvPicPr>
            <a:picLocks noGrp="1" noChangeAspect="1"/>
          </p:cNvPicPr>
          <p:nvPr>
            <p:ph idx="14"/>
          </p:nvPr>
        </p:nvPicPr>
        <p:blipFill>
          <a:blip r:embed="rId4"/>
          <a:stretch>
            <a:fillRect/>
          </a:stretch>
        </p:blipFill>
        <p:spPr>
          <a:xfrm>
            <a:off x="223806" y="1804696"/>
            <a:ext cx="11744387" cy="2755318"/>
          </a:xfrm>
        </p:spPr>
      </p:pic>
    </p:spTree>
    <p:extLst>
      <p:ext uri="{BB962C8B-B14F-4D97-AF65-F5344CB8AC3E}">
        <p14:creationId xmlns:p14="http://schemas.microsoft.com/office/powerpoint/2010/main" val="1726795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03E9-9C46-4713-8F3E-64782883EE2E}"/>
              </a:ext>
            </a:extLst>
          </p:cNvPr>
          <p:cNvSpPr>
            <a:spLocks noGrp="1"/>
          </p:cNvSpPr>
          <p:nvPr>
            <p:ph type="title"/>
          </p:nvPr>
        </p:nvSpPr>
        <p:spPr/>
        <p:txBody>
          <a:bodyPr/>
          <a:lstStyle/>
          <a:p>
            <a:r>
              <a:rPr lang="en-US" sz="3600" dirty="0"/>
              <a:t>Number of Cases of Adults and Adolescents* Diagnosed with HIV/AIDS by Gender Identity in Minnesota, 2021</a:t>
            </a:r>
            <a:endParaRPr lang="en-US" dirty="0"/>
          </a:p>
        </p:txBody>
      </p:sp>
      <p:sp>
        <p:nvSpPr>
          <p:cNvPr id="3" name="Slide Number Placeholder 2">
            <a:extLst>
              <a:ext uri="{FF2B5EF4-FFF2-40B4-BE49-F238E27FC236}">
                <a16:creationId xmlns:a16="http://schemas.microsoft.com/office/drawing/2014/main" id="{C46E2C7F-24AB-4EAE-BB75-5DA28ADBAF71}"/>
              </a:ext>
            </a:extLst>
          </p:cNvPr>
          <p:cNvSpPr>
            <a:spLocks noGrp="1"/>
          </p:cNvSpPr>
          <p:nvPr>
            <p:ph type="sldNum" sz="quarter" idx="12"/>
          </p:nvPr>
        </p:nvSpPr>
        <p:spPr/>
        <p:txBody>
          <a:bodyPr/>
          <a:lstStyle/>
          <a:p>
            <a:fld id="{48F63A3B-78C7-47BE-AE5E-E10140E04643}" type="slidenum">
              <a:rPr lang="en-US" smtClean="0"/>
              <a:t>27</a:t>
            </a:fld>
            <a:endParaRPr lang="en-US" dirty="0"/>
          </a:p>
        </p:txBody>
      </p:sp>
      <p:sp>
        <p:nvSpPr>
          <p:cNvPr id="4" name="Content Placeholder 3">
            <a:extLst>
              <a:ext uri="{FF2B5EF4-FFF2-40B4-BE49-F238E27FC236}">
                <a16:creationId xmlns:a16="http://schemas.microsoft.com/office/drawing/2014/main" id="{9B357F4B-574A-4858-BF6E-04CF8D118324}"/>
              </a:ext>
            </a:extLst>
          </p:cNvPr>
          <p:cNvSpPr>
            <a:spLocks noGrp="1"/>
          </p:cNvSpPr>
          <p:nvPr>
            <p:ph idx="13"/>
          </p:nvPr>
        </p:nvSpPr>
        <p:spPr>
          <a:xfrm>
            <a:off x="304800" y="4780344"/>
            <a:ext cx="11582400" cy="139185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*HIV or AIDS at first diagnosis ages 13 and older.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000000"/>
                </a:solidFill>
                <a:effectLst/>
                <a:uLnTx/>
                <a:uFillTx/>
                <a:latin typeface="Calibri"/>
                <a:ea typeface="+mn-ea"/>
                <a:cs typeface="+mn-cs"/>
              </a:rPr>
              <a:t>††</a:t>
            </a:r>
            <a:r>
              <a:rPr kumimoji="0" lang="en-US" sz="1100" b="0" i="0" u="none" strike="noStrike" kern="1200" cap="none" spc="0" normalizeH="0" baseline="0" noProof="0" dirty="0">
                <a:ln>
                  <a:noFill/>
                </a:ln>
                <a:solidFill>
                  <a:srgbClr val="000000"/>
                </a:solidFill>
                <a:effectLst/>
                <a:uLnTx/>
                <a:uFillTx/>
                <a:latin typeface="Calibri"/>
                <a:ea typeface="+mn-ea"/>
                <a:cs typeface="+mn-cs"/>
              </a:rPr>
              <a:t>Current gender was not reportable until 2009, so may be incomplete for HIV infections reported before that time. Because current gender is incomplete for a large number of cases, there may be misclassification of transgender Minnesotans in either of the cisgender groups.</a:t>
            </a:r>
            <a:endParaRPr kumimoji="0" lang="en-US" sz="1100" b="0" i="0" u="none" strike="noStrike" kern="1200" cap="none" spc="0" normalizeH="0" baseline="30000" noProof="0" dirty="0">
              <a:ln>
                <a:noFill/>
              </a:ln>
              <a:solidFill>
                <a:srgbClr val="000000"/>
              </a:solidFill>
              <a:effectLst/>
              <a:uLnTx/>
              <a:uFillTx/>
              <a:latin typeface="Calibri"/>
              <a:ea typeface="+mn-ea"/>
              <a:cs typeface="+mn-cs"/>
            </a:endParaRPr>
          </a:p>
          <a:p>
            <a:endParaRPr lang="en-US" dirty="0"/>
          </a:p>
        </p:txBody>
      </p:sp>
      <p:pic>
        <p:nvPicPr>
          <p:cNvPr id="9" name="Content Placeholder 8" descr="Table showing Number of Cases of Adults and Adolescents* Diagnosed with HIV/AIDS by Gender Identity in Minnesota, 2021">
            <a:extLst>
              <a:ext uri="{FF2B5EF4-FFF2-40B4-BE49-F238E27FC236}">
                <a16:creationId xmlns:a16="http://schemas.microsoft.com/office/drawing/2014/main" id="{B8E47678-F979-4CAF-BF54-4DDB80AA7CF7}"/>
              </a:ext>
            </a:extLst>
          </p:cNvPr>
          <p:cNvPicPr>
            <a:picLocks noGrp="1" noChangeAspect="1"/>
          </p:cNvPicPr>
          <p:nvPr>
            <p:ph idx="14"/>
          </p:nvPr>
        </p:nvPicPr>
        <p:blipFill>
          <a:blip r:embed="rId3"/>
          <a:stretch>
            <a:fillRect/>
          </a:stretch>
        </p:blipFill>
        <p:spPr>
          <a:xfrm>
            <a:off x="304800" y="1585369"/>
            <a:ext cx="11374056" cy="3350963"/>
          </a:xfrm>
        </p:spPr>
      </p:pic>
    </p:spTree>
    <p:extLst>
      <p:ext uri="{BB962C8B-B14F-4D97-AF65-F5344CB8AC3E}">
        <p14:creationId xmlns:p14="http://schemas.microsoft.com/office/powerpoint/2010/main" val="3193126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Age</a:t>
            </a:r>
          </a:p>
        </p:txBody>
      </p:sp>
    </p:spTree>
    <p:extLst>
      <p:ext uri="{BB962C8B-B14F-4D97-AF65-F5344CB8AC3E}">
        <p14:creationId xmlns:p14="http://schemas.microsoft.com/office/powerpoint/2010/main" val="551649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E533-1CA1-4D2E-87C8-8D5EC3B83868}"/>
              </a:ext>
            </a:extLst>
          </p:cNvPr>
          <p:cNvSpPr>
            <a:spLocks noGrp="1"/>
          </p:cNvSpPr>
          <p:nvPr>
            <p:ph type="title"/>
          </p:nvPr>
        </p:nvSpPr>
        <p:spPr/>
        <p:txBody>
          <a:bodyPr/>
          <a:lstStyle/>
          <a:p>
            <a:r>
              <a:rPr lang="en-US" altLang="en-US" sz="3600" dirty="0"/>
              <a:t>Age at HIV Diagnosis* by Sex Assigned at Birth, Minnesota, 2021</a:t>
            </a:r>
            <a:endParaRPr lang="en-US" dirty="0"/>
          </a:p>
        </p:txBody>
      </p:sp>
      <p:sp>
        <p:nvSpPr>
          <p:cNvPr id="3" name="Slide Number Placeholder 2">
            <a:extLst>
              <a:ext uri="{FF2B5EF4-FFF2-40B4-BE49-F238E27FC236}">
                <a16:creationId xmlns:a16="http://schemas.microsoft.com/office/drawing/2014/main" id="{02D0A0B5-4BCD-4D59-8B63-AE94B4588477}"/>
              </a:ext>
            </a:extLst>
          </p:cNvPr>
          <p:cNvSpPr>
            <a:spLocks noGrp="1"/>
          </p:cNvSpPr>
          <p:nvPr>
            <p:ph type="sldNum" sz="quarter" idx="12"/>
          </p:nvPr>
        </p:nvSpPr>
        <p:spPr/>
        <p:txBody>
          <a:bodyPr/>
          <a:lstStyle/>
          <a:p>
            <a:fld id="{48F63A3B-78C7-47BE-AE5E-E10140E04643}" type="slidenum">
              <a:rPr lang="en-US" smtClean="0"/>
              <a:t>29</a:t>
            </a:fld>
            <a:endParaRPr lang="en-US" dirty="0"/>
          </a:p>
        </p:txBody>
      </p:sp>
      <p:sp>
        <p:nvSpPr>
          <p:cNvPr id="4" name="Content Placeholder 3">
            <a:extLst>
              <a:ext uri="{FF2B5EF4-FFF2-40B4-BE49-F238E27FC236}">
                <a16:creationId xmlns:a16="http://schemas.microsoft.com/office/drawing/2014/main" id="{DE7D194A-B8BD-4FB3-B2A9-A986A4D2D931}"/>
              </a:ext>
            </a:extLst>
          </p:cNvPr>
          <p:cNvSpPr>
            <a:spLocks noGrp="1"/>
          </p:cNvSpPr>
          <p:nvPr>
            <p:ph idx="13"/>
          </p:nvPr>
        </p:nvSpPr>
        <p:spPr>
          <a:xfrm>
            <a:off x="2660072" y="5991657"/>
            <a:ext cx="9237631" cy="54725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endParaRPr lang="en-US" dirty="0"/>
          </a:p>
        </p:txBody>
      </p:sp>
      <p:pic>
        <p:nvPicPr>
          <p:cNvPr id="9" name="Content Placeholder 8" descr="Chart showing Age at HIV Diagnosis* by Sex Assigned at Birth, Minnesota, 2021">
            <a:extLst>
              <a:ext uri="{FF2B5EF4-FFF2-40B4-BE49-F238E27FC236}">
                <a16:creationId xmlns:a16="http://schemas.microsoft.com/office/drawing/2014/main" id="{E3A6039F-B0F0-4AE7-9F36-1D9F40E5A354}"/>
              </a:ext>
            </a:extLst>
          </p:cNvPr>
          <p:cNvPicPr>
            <a:picLocks noGrp="1" noChangeAspect="1"/>
          </p:cNvPicPr>
          <p:nvPr>
            <p:ph idx="14"/>
          </p:nvPr>
        </p:nvPicPr>
        <p:blipFill>
          <a:blip r:embed="rId3"/>
          <a:stretch>
            <a:fillRect/>
          </a:stretch>
        </p:blipFill>
        <p:spPr>
          <a:xfrm>
            <a:off x="655006" y="1933816"/>
            <a:ext cx="10273266" cy="3691480"/>
          </a:xfrm>
        </p:spPr>
      </p:pic>
    </p:spTree>
    <p:extLst>
      <p:ext uri="{BB962C8B-B14F-4D97-AF65-F5344CB8AC3E}">
        <p14:creationId xmlns:p14="http://schemas.microsoft.com/office/powerpoint/2010/main" val="3894333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HIV Diagnoses in Minnesota, 2021</a:t>
            </a:r>
          </a:p>
        </p:txBody>
      </p:sp>
    </p:spTree>
    <p:extLst>
      <p:ext uri="{BB962C8B-B14F-4D97-AF65-F5344CB8AC3E}">
        <p14:creationId xmlns:p14="http://schemas.microsoft.com/office/powerpoint/2010/main" val="1833653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FFD2-C756-4104-B50D-0648C176B7D7}"/>
              </a:ext>
            </a:extLst>
          </p:cNvPr>
          <p:cNvSpPr>
            <a:spLocks noGrp="1"/>
          </p:cNvSpPr>
          <p:nvPr>
            <p:ph type="title"/>
          </p:nvPr>
        </p:nvSpPr>
        <p:spPr/>
        <p:txBody>
          <a:bodyPr/>
          <a:lstStyle/>
          <a:p>
            <a:r>
              <a:rPr lang="en-US" altLang="en-US" sz="3600" dirty="0"/>
              <a:t>Average Age at HIV Diagnosis* </a:t>
            </a:r>
            <a:br>
              <a:rPr lang="en-US" altLang="en-US" sz="3600" dirty="0"/>
            </a:br>
            <a:r>
              <a:rPr lang="en-US" altLang="en-US" sz="3600" dirty="0"/>
              <a:t>by Sex Assigned at Birth, 2011-2021</a:t>
            </a:r>
            <a:endParaRPr lang="en-US" dirty="0">
              <a:solidFill>
                <a:srgbClr val="FF0000"/>
              </a:solidFill>
              <a:highlight>
                <a:srgbClr val="FFFF00"/>
              </a:highlight>
            </a:endParaRPr>
          </a:p>
        </p:txBody>
      </p:sp>
      <p:sp>
        <p:nvSpPr>
          <p:cNvPr id="3" name="Slide Number Placeholder 2">
            <a:extLst>
              <a:ext uri="{FF2B5EF4-FFF2-40B4-BE49-F238E27FC236}">
                <a16:creationId xmlns:a16="http://schemas.microsoft.com/office/drawing/2014/main" id="{FE46CE15-B75C-4288-9CCF-575CB40D2566}"/>
              </a:ext>
            </a:extLst>
          </p:cNvPr>
          <p:cNvSpPr>
            <a:spLocks noGrp="1"/>
          </p:cNvSpPr>
          <p:nvPr>
            <p:ph type="sldNum" sz="quarter" idx="12"/>
          </p:nvPr>
        </p:nvSpPr>
        <p:spPr/>
        <p:txBody>
          <a:bodyPr/>
          <a:lstStyle/>
          <a:p>
            <a:fld id="{48F63A3B-78C7-47BE-AE5E-E10140E04643}" type="slidenum">
              <a:rPr lang="en-US" smtClean="0"/>
              <a:t>30</a:t>
            </a:fld>
            <a:endParaRPr lang="en-US" dirty="0"/>
          </a:p>
        </p:txBody>
      </p:sp>
      <p:sp>
        <p:nvSpPr>
          <p:cNvPr id="4" name="Content Placeholder 3">
            <a:extLst>
              <a:ext uri="{FF2B5EF4-FFF2-40B4-BE49-F238E27FC236}">
                <a16:creationId xmlns:a16="http://schemas.microsoft.com/office/drawing/2014/main" id="{0D536534-814F-4239-BA0E-643C36B5146A}"/>
              </a:ext>
            </a:extLst>
          </p:cNvPr>
          <p:cNvSpPr>
            <a:spLocks noGrp="1"/>
          </p:cNvSpPr>
          <p:nvPr>
            <p:ph idx="13"/>
          </p:nvPr>
        </p:nvSpPr>
        <p:spPr>
          <a:xfrm>
            <a:off x="2596587" y="6041302"/>
            <a:ext cx="11582400" cy="68724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indent="0">
              <a:buNone/>
            </a:pPr>
            <a:endParaRPr lang="en-US" dirty="0"/>
          </a:p>
        </p:txBody>
      </p:sp>
      <p:pic>
        <p:nvPicPr>
          <p:cNvPr id="9" name="Content Placeholder 8" descr="Graph showing Average Age at HIV Diagnosis* by Sex Assigned at Birth, 2011-2021">
            <a:extLst>
              <a:ext uri="{FF2B5EF4-FFF2-40B4-BE49-F238E27FC236}">
                <a16:creationId xmlns:a16="http://schemas.microsoft.com/office/drawing/2014/main" id="{7E541C60-F575-4308-9B6C-F155E4495346}"/>
              </a:ext>
            </a:extLst>
          </p:cNvPr>
          <p:cNvPicPr>
            <a:picLocks noGrp="1" noChangeAspect="1"/>
          </p:cNvPicPr>
          <p:nvPr>
            <p:ph idx="14"/>
          </p:nvPr>
        </p:nvPicPr>
        <p:blipFill>
          <a:blip r:embed="rId3"/>
          <a:stretch>
            <a:fillRect/>
          </a:stretch>
        </p:blipFill>
        <p:spPr>
          <a:xfrm>
            <a:off x="727436" y="1695268"/>
            <a:ext cx="9769776" cy="4188510"/>
          </a:xfrm>
        </p:spPr>
      </p:pic>
    </p:spTree>
    <p:extLst>
      <p:ext uri="{BB962C8B-B14F-4D97-AF65-F5344CB8AC3E}">
        <p14:creationId xmlns:p14="http://schemas.microsoft.com/office/powerpoint/2010/main" val="4172884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Mode of Exposure</a:t>
            </a:r>
            <a:endParaRPr lang="en-US" dirty="0"/>
          </a:p>
        </p:txBody>
      </p:sp>
    </p:spTree>
    <p:extLst>
      <p:ext uri="{BB962C8B-B14F-4D97-AF65-F5344CB8AC3E}">
        <p14:creationId xmlns:p14="http://schemas.microsoft.com/office/powerpoint/2010/main" val="2242019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5128-1DD7-40D8-A534-210717D5550A}"/>
              </a:ext>
            </a:extLst>
          </p:cNvPr>
          <p:cNvSpPr>
            <a:spLocks noGrp="1"/>
          </p:cNvSpPr>
          <p:nvPr>
            <p:ph type="title"/>
          </p:nvPr>
        </p:nvSpPr>
        <p:spPr/>
        <p:txBody>
          <a:bodyPr/>
          <a:lstStyle/>
          <a:p>
            <a:r>
              <a:rPr lang="en-US" altLang="en-US" sz="3600" dirty="0"/>
              <a:t>HIV Diagnoses* by Mode of Exposure and Year, 2011 – 2021</a:t>
            </a:r>
            <a:endParaRPr lang="en-US" dirty="0"/>
          </a:p>
        </p:txBody>
      </p:sp>
      <p:sp>
        <p:nvSpPr>
          <p:cNvPr id="3" name="Slide Number Placeholder 2">
            <a:extLst>
              <a:ext uri="{FF2B5EF4-FFF2-40B4-BE49-F238E27FC236}">
                <a16:creationId xmlns:a16="http://schemas.microsoft.com/office/drawing/2014/main" id="{9DFEA4AD-D5B4-41AE-AFBD-39C702554E7C}"/>
              </a:ext>
            </a:extLst>
          </p:cNvPr>
          <p:cNvSpPr>
            <a:spLocks noGrp="1"/>
          </p:cNvSpPr>
          <p:nvPr>
            <p:ph type="sldNum" sz="quarter" idx="12"/>
          </p:nvPr>
        </p:nvSpPr>
        <p:spPr/>
        <p:txBody>
          <a:bodyPr/>
          <a:lstStyle/>
          <a:p>
            <a:fld id="{48F63A3B-78C7-47BE-AE5E-E10140E04643}" type="slidenum">
              <a:rPr lang="en-US" smtClean="0"/>
              <a:t>32</a:t>
            </a:fld>
            <a:endParaRPr lang="en-US" dirty="0"/>
          </a:p>
        </p:txBody>
      </p:sp>
      <p:sp>
        <p:nvSpPr>
          <p:cNvPr id="7" name="Footer Placeholder 3">
            <a:extLst>
              <a:ext uri="{FF2B5EF4-FFF2-40B4-BE49-F238E27FC236}">
                <a16:creationId xmlns:a16="http://schemas.microsoft.com/office/drawing/2014/main" id="{2F37B62A-3C85-422B-B50E-D6F54149D211}"/>
              </a:ext>
            </a:extLst>
          </p:cNvPr>
          <p:cNvSpPr>
            <a:spLocks noGrp="1"/>
          </p:cNvSpPr>
          <p:nvPr>
            <p:ph idx="13"/>
          </p:nvPr>
        </p:nvSpPr>
        <p:spPr>
          <a:xfrm>
            <a:off x="2120900" y="5878512"/>
            <a:ext cx="9296400" cy="660400"/>
          </a:xfrm>
        </p:spPr>
        <p:txBody>
          <a:bodyPr anchor="ct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MSM = Men who have sex with men       IDU = Injection drug use       Heterosexual = Heterosexual contact      Unspecified = No mode of exposure ascertained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9" name="Content Placeholder 8" descr="Chart showing HIV Diagnoses* by Mode of Exposure and Year, 2011 – 2021">
            <a:extLst>
              <a:ext uri="{FF2B5EF4-FFF2-40B4-BE49-F238E27FC236}">
                <a16:creationId xmlns:a16="http://schemas.microsoft.com/office/drawing/2014/main" id="{7B20DB0C-8E82-4944-B1B7-1FAC5E2E1CF8}"/>
              </a:ext>
            </a:extLst>
          </p:cNvPr>
          <p:cNvPicPr>
            <a:picLocks noGrp="1" noChangeAspect="1"/>
          </p:cNvPicPr>
          <p:nvPr>
            <p:ph idx="14"/>
          </p:nvPr>
        </p:nvPicPr>
        <p:blipFill>
          <a:blip r:embed="rId3"/>
          <a:stretch>
            <a:fillRect/>
          </a:stretch>
        </p:blipFill>
        <p:spPr>
          <a:xfrm>
            <a:off x="386994" y="1693862"/>
            <a:ext cx="10147173" cy="3946123"/>
          </a:xfrm>
        </p:spPr>
      </p:pic>
    </p:spTree>
    <p:extLst>
      <p:ext uri="{BB962C8B-B14F-4D97-AF65-F5344CB8AC3E}">
        <p14:creationId xmlns:p14="http://schemas.microsoft.com/office/powerpoint/2010/main" val="371224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630E-8481-4037-A44E-DE5742E02442}"/>
              </a:ext>
            </a:extLst>
          </p:cNvPr>
          <p:cNvSpPr>
            <a:spLocks noGrp="1"/>
          </p:cNvSpPr>
          <p:nvPr>
            <p:ph type="title"/>
          </p:nvPr>
        </p:nvSpPr>
        <p:spPr/>
        <p:txBody>
          <a:bodyPr/>
          <a:lstStyle/>
          <a:p>
            <a:r>
              <a:rPr lang="en-US" altLang="en-US" sz="3600" dirty="0"/>
              <a:t>HIV Diagnoses* Among People Assigned Male Sex at Birth by Mode of Exposure and Year 2011 - 2021</a:t>
            </a:r>
            <a:endParaRPr lang="en-US" dirty="0"/>
          </a:p>
        </p:txBody>
      </p:sp>
      <p:sp>
        <p:nvSpPr>
          <p:cNvPr id="3" name="Slide Number Placeholder 2">
            <a:extLst>
              <a:ext uri="{FF2B5EF4-FFF2-40B4-BE49-F238E27FC236}">
                <a16:creationId xmlns:a16="http://schemas.microsoft.com/office/drawing/2014/main" id="{A24ECCA5-9EDE-4C03-BF85-98B9F3C9E7C3}"/>
              </a:ext>
            </a:extLst>
          </p:cNvPr>
          <p:cNvSpPr>
            <a:spLocks noGrp="1"/>
          </p:cNvSpPr>
          <p:nvPr>
            <p:ph type="sldNum" sz="quarter" idx="12"/>
          </p:nvPr>
        </p:nvSpPr>
        <p:spPr/>
        <p:txBody>
          <a:bodyPr/>
          <a:lstStyle/>
          <a:p>
            <a:fld id="{48F63A3B-78C7-47BE-AE5E-E10140E04643}" type="slidenum">
              <a:rPr lang="en-US" smtClean="0"/>
              <a:t>33</a:t>
            </a:fld>
            <a:endParaRPr lang="en-US" dirty="0"/>
          </a:p>
        </p:txBody>
      </p:sp>
      <p:sp>
        <p:nvSpPr>
          <p:cNvPr id="6" name="Footer Placeholder 3">
            <a:extLst>
              <a:ext uri="{FF2B5EF4-FFF2-40B4-BE49-F238E27FC236}">
                <a16:creationId xmlns:a16="http://schemas.microsoft.com/office/drawing/2014/main" id="{6BD2BB72-FAA7-41E9-BC74-4E073D3119A4}"/>
              </a:ext>
            </a:extLst>
          </p:cNvPr>
          <p:cNvSpPr>
            <a:spLocks noGrp="1"/>
          </p:cNvSpPr>
          <p:nvPr>
            <p:ph idx="13"/>
          </p:nvPr>
        </p:nvSpPr>
        <p:spPr>
          <a:xfrm>
            <a:off x="933450" y="5486400"/>
            <a:ext cx="11582400" cy="685800"/>
          </a:xfrm>
        </p:spPr>
        <p:txBody>
          <a:bodyPr anchor="ctr">
            <a:normAutofit lnSpcReduction="10000"/>
          </a:bodyPr>
          <a:lstStyle/>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p>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MSM = Men who have sex with men       IDU = Injection drug use       Heterosexual = Heterosexual contact     Unspecified = No mode of exposure ascertained</a:t>
            </a:r>
          </a:p>
        </p:txBody>
      </p:sp>
      <p:pic>
        <p:nvPicPr>
          <p:cNvPr id="9" name="Content Placeholder 8" descr="Graph showing HIV Diagnoses* Among People Assigned Male Sex at Birth by Mode of Exposure and Year 2011 - 2021">
            <a:extLst>
              <a:ext uri="{FF2B5EF4-FFF2-40B4-BE49-F238E27FC236}">
                <a16:creationId xmlns:a16="http://schemas.microsoft.com/office/drawing/2014/main" id="{A73BF6CA-A765-44EE-8599-E8BC7A6FE6A0}"/>
              </a:ext>
            </a:extLst>
          </p:cNvPr>
          <p:cNvPicPr>
            <a:picLocks noGrp="1" noChangeAspect="1"/>
          </p:cNvPicPr>
          <p:nvPr>
            <p:ph idx="14"/>
          </p:nvPr>
        </p:nvPicPr>
        <p:blipFill>
          <a:blip r:embed="rId3"/>
          <a:stretch>
            <a:fillRect/>
          </a:stretch>
        </p:blipFill>
        <p:spPr>
          <a:xfrm>
            <a:off x="1165794" y="1887516"/>
            <a:ext cx="10310429" cy="3692525"/>
          </a:xfrm>
        </p:spPr>
      </p:pic>
    </p:spTree>
    <p:extLst>
      <p:ext uri="{BB962C8B-B14F-4D97-AF65-F5344CB8AC3E}">
        <p14:creationId xmlns:p14="http://schemas.microsoft.com/office/powerpoint/2010/main" val="1556409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CBB9-989A-4170-8C67-C8E826D231F0}"/>
              </a:ext>
            </a:extLst>
          </p:cNvPr>
          <p:cNvSpPr>
            <a:spLocks noGrp="1"/>
          </p:cNvSpPr>
          <p:nvPr>
            <p:ph type="title"/>
          </p:nvPr>
        </p:nvSpPr>
        <p:spPr/>
        <p:txBody>
          <a:bodyPr/>
          <a:lstStyle/>
          <a:p>
            <a:r>
              <a:rPr lang="en-US" altLang="en-US" sz="3600" dirty="0"/>
              <a:t>HIV Diagnoses* Among People Assigned Female Sex at Birth by Mode of Exposure and Year of Diagnosis 2010 - 2020</a:t>
            </a:r>
            <a:endParaRPr lang="en-US" dirty="0"/>
          </a:p>
        </p:txBody>
      </p:sp>
      <p:sp>
        <p:nvSpPr>
          <p:cNvPr id="3" name="Slide Number Placeholder 2">
            <a:extLst>
              <a:ext uri="{FF2B5EF4-FFF2-40B4-BE49-F238E27FC236}">
                <a16:creationId xmlns:a16="http://schemas.microsoft.com/office/drawing/2014/main" id="{4D6D3C2A-EA62-4478-9258-FB984E632257}"/>
              </a:ext>
            </a:extLst>
          </p:cNvPr>
          <p:cNvSpPr>
            <a:spLocks noGrp="1"/>
          </p:cNvSpPr>
          <p:nvPr>
            <p:ph type="sldNum" sz="quarter" idx="12"/>
          </p:nvPr>
        </p:nvSpPr>
        <p:spPr/>
        <p:txBody>
          <a:bodyPr/>
          <a:lstStyle/>
          <a:p>
            <a:fld id="{48F63A3B-78C7-47BE-AE5E-E10140E04643}" type="slidenum">
              <a:rPr lang="en-US" smtClean="0"/>
              <a:t>34</a:t>
            </a:fld>
            <a:endParaRPr lang="en-US" dirty="0"/>
          </a:p>
        </p:txBody>
      </p:sp>
      <p:sp>
        <p:nvSpPr>
          <p:cNvPr id="4" name="Content Placeholder 3">
            <a:extLst>
              <a:ext uri="{FF2B5EF4-FFF2-40B4-BE49-F238E27FC236}">
                <a16:creationId xmlns:a16="http://schemas.microsoft.com/office/drawing/2014/main" id="{0D56FAB0-32F6-4ED3-B6A2-BCDF948EBB95}"/>
              </a:ext>
            </a:extLst>
          </p:cNvPr>
          <p:cNvSpPr>
            <a:spLocks noGrp="1"/>
          </p:cNvSpPr>
          <p:nvPr>
            <p:ph idx="13"/>
          </p:nvPr>
        </p:nvSpPr>
        <p:spPr>
          <a:xfrm>
            <a:off x="304800" y="5247534"/>
            <a:ext cx="11582400" cy="924666"/>
          </a:xfrm>
        </p:spPr>
        <p:txBody>
          <a:bodyPr/>
          <a:lstStyle/>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p>
          <a:p>
            <a:pPr marL="0" lvl="0" indent="0">
              <a:lnSpc>
                <a:spcPct val="70000"/>
              </a:lnSpc>
              <a:spcBef>
                <a:spcPct val="50000"/>
              </a:spcBef>
              <a:spcAft>
                <a:spcPts val="0"/>
              </a:spcAft>
              <a:buClrTx/>
              <a:buNone/>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IDU = Injection </a:t>
            </a:r>
            <a:r>
              <a:rPr lang="en-US" altLang="en-US" sz="1200" dirty="0">
                <a:solidFill>
                  <a:srgbClr val="003865"/>
                </a:solidFill>
              </a:rPr>
              <a:t>drug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use       Heterosexual = Heterosexual contact     Unspecified = No mode of exposure ascertained</a:t>
            </a:r>
          </a:p>
          <a:p>
            <a:endParaRPr lang="en-US" dirty="0"/>
          </a:p>
        </p:txBody>
      </p:sp>
      <p:pic>
        <p:nvPicPr>
          <p:cNvPr id="9" name="Content Placeholder 8" descr="Graph showing HIV Diagnoses* Among People Assigned Female Sex at Birth by Mode of Exposure and Year of Diagnosis 2010 - 2020">
            <a:extLst>
              <a:ext uri="{FF2B5EF4-FFF2-40B4-BE49-F238E27FC236}">
                <a16:creationId xmlns:a16="http://schemas.microsoft.com/office/drawing/2014/main" id="{CA8F8A71-088B-4C15-9A2C-A9C32622BA50}"/>
              </a:ext>
            </a:extLst>
          </p:cNvPr>
          <p:cNvPicPr>
            <a:picLocks noGrp="1" noChangeAspect="1"/>
          </p:cNvPicPr>
          <p:nvPr>
            <p:ph idx="14"/>
          </p:nvPr>
        </p:nvPicPr>
        <p:blipFill>
          <a:blip r:embed="rId3"/>
          <a:stretch>
            <a:fillRect/>
          </a:stretch>
        </p:blipFill>
        <p:spPr>
          <a:xfrm>
            <a:off x="602155" y="1706525"/>
            <a:ext cx="10404317" cy="3541009"/>
          </a:xfrm>
        </p:spPr>
      </p:pic>
    </p:spTree>
    <p:extLst>
      <p:ext uri="{BB962C8B-B14F-4D97-AF65-F5344CB8AC3E}">
        <p14:creationId xmlns:p14="http://schemas.microsoft.com/office/powerpoint/2010/main" val="501898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5BC6-4F29-414D-A4F8-60B00EFC1938}"/>
              </a:ext>
            </a:extLst>
          </p:cNvPr>
          <p:cNvSpPr>
            <a:spLocks noGrp="1"/>
          </p:cNvSpPr>
          <p:nvPr>
            <p:ph type="title"/>
          </p:nvPr>
        </p:nvSpPr>
        <p:spPr/>
        <p:txBody>
          <a:bodyPr/>
          <a:lstStyle/>
          <a:p>
            <a:r>
              <a:rPr lang="en-US" altLang="en-US" sz="3600" dirty="0"/>
              <a:t>Births to Pregnant </a:t>
            </a:r>
            <a:r>
              <a:rPr lang="en-US" altLang="en-US" dirty="0"/>
              <a:t>P</a:t>
            </a:r>
            <a:r>
              <a:rPr lang="en-US" altLang="en-US" sz="3600" dirty="0"/>
              <a:t>eople Living with HIV and Number of Perinatal Acquired HIV Infections* by Year of Birth, 2011- 2021</a:t>
            </a:r>
            <a:endParaRPr lang="en-US" dirty="0"/>
          </a:p>
        </p:txBody>
      </p:sp>
      <p:sp>
        <p:nvSpPr>
          <p:cNvPr id="3" name="Slide Number Placeholder 2">
            <a:extLst>
              <a:ext uri="{FF2B5EF4-FFF2-40B4-BE49-F238E27FC236}">
                <a16:creationId xmlns:a16="http://schemas.microsoft.com/office/drawing/2014/main" id="{3C519420-A619-44D7-8A53-CD2D7043A9D3}"/>
              </a:ext>
            </a:extLst>
          </p:cNvPr>
          <p:cNvSpPr>
            <a:spLocks noGrp="1"/>
          </p:cNvSpPr>
          <p:nvPr>
            <p:ph type="sldNum" sz="quarter" idx="12"/>
          </p:nvPr>
        </p:nvSpPr>
        <p:spPr/>
        <p:txBody>
          <a:bodyPr/>
          <a:lstStyle/>
          <a:p>
            <a:fld id="{48F63A3B-78C7-47BE-AE5E-E10140E04643}" type="slidenum">
              <a:rPr lang="en-US" smtClean="0"/>
              <a:t>35</a:t>
            </a:fld>
            <a:endParaRPr lang="en-US" dirty="0"/>
          </a:p>
        </p:txBody>
      </p:sp>
      <p:sp>
        <p:nvSpPr>
          <p:cNvPr id="4" name="Content Placeholder 3">
            <a:extLst>
              <a:ext uri="{FF2B5EF4-FFF2-40B4-BE49-F238E27FC236}">
                <a16:creationId xmlns:a16="http://schemas.microsoft.com/office/drawing/2014/main" id="{2B02FB78-BCAE-4A1F-B8E5-55EC7E9E123B}"/>
              </a:ext>
            </a:extLst>
          </p:cNvPr>
          <p:cNvSpPr>
            <a:spLocks noGrp="1"/>
          </p:cNvSpPr>
          <p:nvPr>
            <p:ph idx="13"/>
          </p:nvPr>
        </p:nvSpPr>
        <p:spPr>
          <a:xfrm>
            <a:off x="304800" y="5445760"/>
            <a:ext cx="11582400" cy="726440"/>
          </a:xfrm>
        </p:spPr>
        <p:txBody>
          <a:bodyPr>
            <a:normAutofit fontScale="40000" lnSpcReduction="20000"/>
          </a:bodyPr>
          <a:lstStyle/>
          <a:p>
            <a:pPr marL="0" indent="0">
              <a:buNone/>
            </a:pPr>
            <a:r>
              <a:rPr kumimoji="0" lang="en-US" altLang="en-US" sz="3600" b="0" i="0" u="none" strike="noStrike" kern="1200" cap="none" spc="0" normalizeH="0" baseline="0" noProof="0" dirty="0">
                <a:ln>
                  <a:noFill/>
                </a:ln>
                <a:solidFill>
                  <a:srgbClr val="003865"/>
                </a:solidFill>
                <a:effectLst/>
                <a:uLnTx/>
                <a:uFillTx/>
                <a:latin typeface="Calibri"/>
                <a:ea typeface="+mn-ea"/>
                <a:cs typeface="+mn-cs"/>
              </a:rPr>
              <a:t>* HIV or AIDS at first diagnosis for a child exposed to HIV during pregnant person’s pregnancy, at birth, and/or during breastfeeding.</a:t>
            </a:r>
            <a:endParaRPr kumimoji="0" lang="en-US" sz="3600" b="0" i="0" u="none" strike="noStrike" kern="1200" cap="none" spc="0" normalizeH="0" baseline="0" noProof="0" dirty="0">
              <a:ln>
                <a:noFill/>
              </a:ln>
              <a:solidFill>
                <a:srgbClr val="003865"/>
              </a:solidFill>
              <a:effectLst/>
              <a:uLnTx/>
              <a:uFillTx/>
              <a:latin typeface="Calibri"/>
              <a:ea typeface="+mn-ea"/>
              <a:cs typeface="+mn-cs"/>
            </a:endParaRPr>
          </a:p>
          <a:p>
            <a:endParaRPr lang="en-US" dirty="0"/>
          </a:p>
        </p:txBody>
      </p:sp>
      <p:pic>
        <p:nvPicPr>
          <p:cNvPr id="9" name="Content Placeholder 8" descr="Graph showing Births to Pregnant People Living with HIV and Number of Perinatal Acquired HIV Infections* by Year of Birth, 2011- 2021">
            <a:extLst>
              <a:ext uri="{FF2B5EF4-FFF2-40B4-BE49-F238E27FC236}">
                <a16:creationId xmlns:a16="http://schemas.microsoft.com/office/drawing/2014/main" id="{769F6540-3897-44DA-9B43-BC52564EEE46}"/>
              </a:ext>
            </a:extLst>
          </p:cNvPr>
          <p:cNvPicPr>
            <a:picLocks noGrp="1" noChangeAspect="1"/>
          </p:cNvPicPr>
          <p:nvPr>
            <p:ph idx="14"/>
          </p:nvPr>
        </p:nvPicPr>
        <p:blipFill>
          <a:blip r:embed="rId3"/>
          <a:stretch>
            <a:fillRect/>
          </a:stretch>
        </p:blipFill>
        <p:spPr>
          <a:xfrm>
            <a:off x="910080" y="1793875"/>
            <a:ext cx="10673594" cy="3808272"/>
          </a:xfrm>
        </p:spPr>
      </p:pic>
    </p:spTree>
    <p:extLst>
      <p:ext uri="{BB962C8B-B14F-4D97-AF65-F5344CB8AC3E}">
        <p14:creationId xmlns:p14="http://schemas.microsoft.com/office/powerpoint/2010/main" val="634950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52A0-4016-4BF8-AE80-A662046C4EDA}"/>
              </a:ext>
            </a:extLst>
          </p:cNvPr>
          <p:cNvSpPr>
            <a:spLocks noGrp="1"/>
          </p:cNvSpPr>
          <p:nvPr>
            <p:ph type="title"/>
          </p:nvPr>
        </p:nvSpPr>
        <p:spPr/>
        <p:txBody>
          <a:bodyPr/>
          <a:lstStyle/>
          <a:p>
            <a:r>
              <a:rPr lang="en-US" altLang="en-US" dirty="0"/>
              <a:t>Outcome for Perinatal HIV-Exposed Infants born in 2020</a:t>
            </a:r>
            <a:endParaRPr lang="en-US" dirty="0">
              <a:solidFill>
                <a:srgbClr val="FF0000"/>
              </a:solidFill>
              <a:highlight>
                <a:srgbClr val="FFFF00"/>
              </a:highlight>
            </a:endParaRPr>
          </a:p>
        </p:txBody>
      </p:sp>
      <p:sp>
        <p:nvSpPr>
          <p:cNvPr id="3" name="Slide Number Placeholder 2">
            <a:extLst>
              <a:ext uri="{FF2B5EF4-FFF2-40B4-BE49-F238E27FC236}">
                <a16:creationId xmlns:a16="http://schemas.microsoft.com/office/drawing/2014/main" id="{DDFFE95B-04ED-439B-B4A4-09C46F1160D5}"/>
              </a:ext>
            </a:extLst>
          </p:cNvPr>
          <p:cNvSpPr>
            <a:spLocks noGrp="1"/>
          </p:cNvSpPr>
          <p:nvPr>
            <p:ph type="sldNum" sz="quarter" idx="12"/>
          </p:nvPr>
        </p:nvSpPr>
        <p:spPr/>
        <p:txBody>
          <a:bodyPr/>
          <a:lstStyle/>
          <a:p>
            <a:fld id="{48F63A3B-78C7-47BE-AE5E-E10140E04643}" type="slidenum">
              <a:rPr lang="en-US" smtClean="0"/>
              <a:pPr/>
              <a:t>36</a:t>
            </a:fld>
            <a:endParaRPr lang="en-US" dirty="0"/>
          </a:p>
        </p:txBody>
      </p:sp>
      <p:pic>
        <p:nvPicPr>
          <p:cNvPr id="9" name="Content Placeholder 8" descr="Pie chart showing outcome for Perinatal HIV-Exposed Infants born in 2020">
            <a:extLst>
              <a:ext uri="{FF2B5EF4-FFF2-40B4-BE49-F238E27FC236}">
                <a16:creationId xmlns:a16="http://schemas.microsoft.com/office/drawing/2014/main" id="{4397364C-50FB-4F3C-A8D9-2DD9EED48FCA}"/>
              </a:ext>
            </a:extLst>
          </p:cNvPr>
          <p:cNvPicPr>
            <a:picLocks noGrp="1" noChangeAspect="1"/>
          </p:cNvPicPr>
          <p:nvPr>
            <p:ph idx="14"/>
          </p:nvPr>
        </p:nvPicPr>
        <p:blipFill>
          <a:blip r:embed="rId3"/>
          <a:stretch>
            <a:fillRect/>
          </a:stretch>
        </p:blipFill>
        <p:spPr>
          <a:xfrm>
            <a:off x="707583" y="1799220"/>
            <a:ext cx="5086350" cy="4616665"/>
          </a:xfrm>
        </p:spPr>
      </p:pic>
      <p:pic>
        <p:nvPicPr>
          <p:cNvPr id="13" name="Content Placeholder 12" descr="Table showing outcome for Perinatal HIV-Exposed Infants born in 2020">
            <a:extLst>
              <a:ext uri="{FF2B5EF4-FFF2-40B4-BE49-F238E27FC236}">
                <a16:creationId xmlns:a16="http://schemas.microsoft.com/office/drawing/2014/main" id="{6E381633-4F0F-49AA-89B1-397BFD47ED70}"/>
              </a:ext>
            </a:extLst>
          </p:cNvPr>
          <p:cNvPicPr>
            <a:picLocks noGrp="1" noChangeAspect="1"/>
          </p:cNvPicPr>
          <p:nvPr>
            <p:ph sz="half" idx="2"/>
          </p:nvPr>
        </p:nvPicPr>
        <p:blipFill>
          <a:blip r:embed="rId4"/>
          <a:stretch>
            <a:fillRect/>
          </a:stretch>
        </p:blipFill>
        <p:spPr>
          <a:xfrm>
            <a:off x="5884460" y="2851728"/>
            <a:ext cx="5720924" cy="1980768"/>
          </a:xfrm>
        </p:spPr>
      </p:pic>
    </p:spTree>
    <p:extLst>
      <p:ext uri="{BB962C8B-B14F-4D97-AF65-F5344CB8AC3E}">
        <p14:creationId xmlns:p14="http://schemas.microsoft.com/office/powerpoint/2010/main" val="267596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Adolescents &amp; Young Adults (Ages 13-24)*</a:t>
            </a:r>
            <a:endParaRPr lang="en-US" dirty="0"/>
          </a:p>
        </p:txBody>
      </p:sp>
    </p:spTree>
    <p:extLst>
      <p:ext uri="{BB962C8B-B14F-4D97-AF65-F5344CB8AC3E}">
        <p14:creationId xmlns:p14="http://schemas.microsoft.com/office/powerpoint/2010/main" val="3452462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2A74CB-62F7-4D99-A650-D686A752923D}"/>
              </a:ext>
            </a:extLst>
          </p:cNvPr>
          <p:cNvSpPr>
            <a:spLocks noGrp="1"/>
          </p:cNvSpPr>
          <p:nvPr>
            <p:ph type="sldNum" sz="quarter" idx="12"/>
          </p:nvPr>
        </p:nvSpPr>
        <p:spPr/>
        <p:txBody>
          <a:bodyPr/>
          <a:lstStyle/>
          <a:p>
            <a:fld id="{48F63A3B-78C7-47BE-AE5E-E10140E04643}" type="slidenum">
              <a:rPr lang="en-US" smtClean="0"/>
              <a:t>38</a:t>
            </a:fld>
            <a:endParaRPr lang="en-US" dirty="0"/>
          </a:p>
        </p:txBody>
      </p:sp>
      <p:sp>
        <p:nvSpPr>
          <p:cNvPr id="7" name="Footer Placeholder 3">
            <a:extLst>
              <a:ext uri="{FF2B5EF4-FFF2-40B4-BE49-F238E27FC236}">
                <a16:creationId xmlns:a16="http://schemas.microsoft.com/office/drawing/2014/main" id="{6EB8413C-D58B-47B3-9DCE-E4A3389C5B2D}"/>
              </a:ext>
            </a:extLst>
          </p:cNvPr>
          <p:cNvSpPr>
            <a:spLocks noGrp="1"/>
          </p:cNvSpPr>
          <p:nvPr>
            <p:ph idx="13"/>
          </p:nvPr>
        </p:nvSpPr>
        <p:spPr>
          <a:xfrm>
            <a:off x="498475" y="5457825"/>
            <a:ext cx="11388725" cy="714375"/>
          </a:xfrm>
        </p:spPr>
        <p:txBody>
          <a:bodyPr anchor="ctr">
            <a:normAutofit/>
          </a:bodyPr>
          <a:lstStyle/>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Adolescents defined as 13-19 year-olds; Young Adults defined as 20-24 year-olds.</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Title 5">
            <a:extLst>
              <a:ext uri="{FF2B5EF4-FFF2-40B4-BE49-F238E27FC236}">
                <a16:creationId xmlns:a16="http://schemas.microsoft.com/office/drawing/2014/main" id="{EE3BA871-D25D-4AD7-827E-905F1DD85517}"/>
              </a:ext>
            </a:extLst>
          </p:cNvPr>
          <p:cNvSpPr>
            <a:spLocks noGrp="1"/>
          </p:cNvSpPr>
          <p:nvPr>
            <p:ph type="title"/>
          </p:nvPr>
        </p:nvSpPr>
        <p:spPr>
          <a:xfrm>
            <a:off x="0" y="0"/>
            <a:ext cx="11868150" cy="1216025"/>
          </a:xfrm>
        </p:spPr>
        <p:txBody>
          <a:bodyPr>
            <a:noAutofit/>
          </a:bodyPr>
          <a:lstStyle/>
          <a:p>
            <a:pPr>
              <a:lnSpc>
                <a:spcPct val="105000"/>
              </a:lnSpc>
            </a:pPr>
            <a:r>
              <a:rPr lang="en-US" altLang="en-US" sz="2800" dirty="0"/>
              <a:t>HIV Diagnoses* Among Adolescents and Young Adults</a:t>
            </a:r>
            <a:r>
              <a:rPr lang="en-US" altLang="en-US" sz="2800" baseline="30000" dirty="0"/>
              <a:t>†</a:t>
            </a:r>
            <a:r>
              <a:rPr lang="en-US" altLang="en-US" sz="2800" dirty="0"/>
              <a:t> by Sex Assigned at Birth and Year 2011 - 2021</a:t>
            </a:r>
          </a:p>
        </p:txBody>
      </p:sp>
      <p:pic>
        <p:nvPicPr>
          <p:cNvPr id="4" name="Picture 3" descr="Graph showing HIV Diagnoses* Among Adolescents and Young Adults† by Sex Assigned at Birth and Year 2011 - 2021">
            <a:extLst>
              <a:ext uri="{FF2B5EF4-FFF2-40B4-BE49-F238E27FC236}">
                <a16:creationId xmlns:a16="http://schemas.microsoft.com/office/drawing/2014/main" id="{541F68D0-0EE3-4C80-9542-DCFD9169B0C8}"/>
              </a:ext>
            </a:extLst>
          </p:cNvPr>
          <p:cNvPicPr>
            <a:picLocks noChangeAspect="1"/>
          </p:cNvPicPr>
          <p:nvPr/>
        </p:nvPicPr>
        <p:blipFill>
          <a:blip r:embed="rId3"/>
          <a:stretch>
            <a:fillRect/>
          </a:stretch>
        </p:blipFill>
        <p:spPr>
          <a:xfrm>
            <a:off x="1020961" y="1888120"/>
            <a:ext cx="9826228" cy="3743325"/>
          </a:xfrm>
          <a:prstGeom prst="rect">
            <a:avLst/>
          </a:prstGeom>
        </p:spPr>
      </p:pic>
    </p:spTree>
    <p:extLst>
      <p:ext uri="{BB962C8B-B14F-4D97-AF65-F5344CB8AC3E}">
        <p14:creationId xmlns:p14="http://schemas.microsoft.com/office/powerpoint/2010/main" val="799989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9889-5038-41F0-A490-013F6ACFBA73}"/>
              </a:ext>
            </a:extLst>
          </p:cNvPr>
          <p:cNvSpPr>
            <a:spLocks noGrp="1"/>
          </p:cNvSpPr>
          <p:nvPr>
            <p:ph type="title"/>
          </p:nvPr>
        </p:nvSpPr>
        <p:spPr>
          <a:xfrm>
            <a:off x="0" y="0"/>
            <a:ext cx="11887200" cy="1216025"/>
          </a:xfrm>
        </p:spPr>
        <p:txBody>
          <a:bodyPr/>
          <a:lstStyle/>
          <a:p>
            <a:r>
              <a:rPr kumimoji="0" lang="en-US" altLang="en-US" sz="2800" b="1" i="0" u="none" strike="noStrike" kern="1200" cap="none" spc="0" normalizeH="0" baseline="0" noProof="0" dirty="0">
                <a:ln>
                  <a:noFill/>
                </a:ln>
                <a:effectLst/>
                <a:uLnTx/>
                <a:uFillTx/>
                <a:latin typeface="Calibri"/>
                <a:ea typeface="+mj-ea"/>
                <a:cs typeface="+mj-cs"/>
              </a:rPr>
              <a:t>HIV Diagnoses* Among Adolescents and Young Adults</a:t>
            </a:r>
            <a:r>
              <a:rPr kumimoji="0" lang="en-US" altLang="en-US" sz="2800" b="1" i="0" u="none" strike="noStrike" kern="1200" cap="none" spc="0" normalizeH="0" baseline="30000" noProof="0" dirty="0">
                <a:ln>
                  <a:noFill/>
                </a:ln>
                <a:effectLst/>
                <a:uLnTx/>
                <a:uFillTx/>
                <a:latin typeface="Calibri"/>
                <a:ea typeface="+mj-ea"/>
                <a:cs typeface="+mj-cs"/>
              </a:rPr>
              <a:t>†</a:t>
            </a:r>
            <a:r>
              <a:rPr kumimoji="0" lang="en-US" altLang="en-US" sz="2800" b="1" i="0" u="none" strike="noStrike" kern="1200" cap="none" spc="0" normalizeH="0" baseline="0" noProof="0" dirty="0">
                <a:ln>
                  <a:noFill/>
                </a:ln>
                <a:effectLst/>
                <a:uLnTx/>
                <a:uFillTx/>
                <a:latin typeface="Calibri"/>
                <a:ea typeface="+mj-ea"/>
                <a:cs typeface="+mj-cs"/>
              </a:rPr>
              <a:t> by Sex Assigned at Birth and Race/Ethnicity, 2018 - 2021 Combined</a:t>
            </a:r>
            <a:endParaRPr lang="en-US" dirty="0"/>
          </a:p>
        </p:txBody>
      </p:sp>
      <p:sp>
        <p:nvSpPr>
          <p:cNvPr id="4" name="Slide Number Placeholder 3">
            <a:extLst>
              <a:ext uri="{FF2B5EF4-FFF2-40B4-BE49-F238E27FC236}">
                <a16:creationId xmlns:a16="http://schemas.microsoft.com/office/drawing/2014/main" id="{9A443ADF-799B-48EB-809A-3407E48D012F}"/>
              </a:ext>
            </a:extLst>
          </p:cNvPr>
          <p:cNvSpPr>
            <a:spLocks noGrp="1"/>
          </p:cNvSpPr>
          <p:nvPr>
            <p:ph type="sldNum" sz="quarter" idx="12"/>
          </p:nvPr>
        </p:nvSpPr>
        <p:spPr/>
        <p:txBody>
          <a:bodyPr/>
          <a:lstStyle/>
          <a:p>
            <a:fld id="{48F63A3B-78C7-47BE-AE5E-E10140E04643}" type="slidenum">
              <a:rPr lang="en-US" smtClean="0"/>
              <a:t>39</a:t>
            </a:fld>
            <a:endParaRPr lang="en-US" dirty="0"/>
          </a:p>
        </p:txBody>
      </p:sp>
      <p:sp>
        <p:nvSpPr>
          <p:cNvPr id="10" name="Footer Placeholder 3">
            <a:extLst>
              <a:ext uri="{FF2B5EF4-FFF2-40B4-BE49-F238E27FC236}">
                <a16:creationId xmlns:a16="http://schemas.microsoft.com/office/drawing/2014/main" id="{BD3A82F6-43C9-49ED-A639-9877D4C6B6F0}"/>
              </a:ext>
            </a:extLst>
          </p:cNvPr>
          <p:cNvSpPr txBox="1">
            <a:spLocks/>
          </p:cNvSpPr>
          <p:nvPr/>
        </p:nvSpPr>
        <p:spPr>
          <a:xfrm>
            <a:off x="2101993" y="6269051"/>
            <a:ext cx="11095714" cy="54337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40000"/>
              </a:lnSpc>
              <a:spcBef>
                <a:spcPts val="600"/>
              </a:spcBef>
              <a:defRPr/>
            </a:pPr>
            <a:r>
              <a:rPr lang="en-US" altLang="en-US" sz="1200" dirty="0">
                <a:solidFill>
                  <a:srgbClr val="003865"/>
                </a:solidFill>
                <a:latin typeface="Calibri"/>
              </a:rPr>
              <a:t>* HIV or AIDS at first diagnosis  (n = Number of people)      </a:t>
            </a:r>
          </a:p>
          <a:p>
            <a:pPr>
              <a:lnSpc>
                <a:spcPct val="70000"/>
              </a:lnSpc>
              <a:spcBef>
                <a:spcPts val="600"/>
              </a:spcBef>
              <a:defRPr/>
            </a:pPr>
            <a:r>
              <a:rPr lang="en-US" altLang="en-US" sz="1200" dirty="0">
                <a:solidFill>
                  <a:srgbClr val="003865"/>
                </a:solidFill>
                <a:latin typeface="Calibri"/>
              </a:rPr>
              <a:t>Amer Ind = American Indian , </a:t>
            </a:r>
            <a:r>
              <a:rPr lang="en-US" altLang="en-US" sz="1200" dirty="0" err="1">
                <a:solidFill>
                  <a:srgbClr val="003865"/>
                </a:solidFill>
                <a:latin typeface="Calibri"/>
              </a:rPr>
              <a:t>Afr</a:t>
            </a:r>
            <a:r>
              <a:rPr lang="en-US" altLang="en-US" sz="1200" dirty="0">
                <a:solidFill>
                  <a:srgbClr val="003865"/>
                </a:solidFill>
                <a:latin typeface="Calibri"/>
              </a:rPr>
              <a:t> Amer = African American (Black, not African-born people) , and </a:t>
            </a:r>
            <a:r>
              <a:rPr lang="en-US" altLang="en-US" sz="1200" dirty="0" err="1">
                <a:solidFill>
                  <a:srgbClr val="003865"/>
                </a:solidFill>
                <a:latin typeface="Calibri"/>
              </a:rPr>
              <a:t>Afr</a:t>
            </a:r>
            <a:r>
              <a:rPr lang="en-US" altLang="en-US" sz="1200" dirty="0">
                <a:solidFill>
                  <a:srgbClr val="003865"/>
                </a:solidFill>
                <a:latin typeface="Calibri"/>
              </a:rPr>
              <a:t> born = African-born (Black, African-born people)</a:t>
            </a:r>
            <a:endParaRPr lang="en-US" sz="1200" dirty="0">
              <a:solidFill>
                <a:srgbClr val="003865"/>
              </a:solidFill>
              <a:latin typeface="Calibri"/>
            </a:endParaRPr>
          </a:p>
          <a:p>
            <a:pPr algn="ctr">
              <a:defRPr/>
            </a:pPr>
            <a:endParaRPr lang="en-US" altLang="en-US" sz="1200" dirty="0">
              <a:solidFill>
                <a:srgbClr val="000000"/>
              </a:solidFill>
              <a:latin typeface="Calibri"/>
            </a:endParaRPr>
          </a:p>
        </p:txBody>
      </p:sp>
      <p:pic>
        <p:nvPicPr>
          <p:cNvPr id="7" name="Picture 6" descr="Side by side pie chart showing HIV Diagnoses* Among Adolescents and Young Adults† by Sex Assigned at Birth and Race/Ethnicity, 2018 - 2021 Combined">
            <a:extLst>
              <a:ext uri="{FF2B5EF4-FFF2-40B4-BE49-F238E27FC236}">
                <a16:creationId xmlns:a16="http://schemas.microsoft.com/office/drawing/2014/main" id="{CA1A3C82-E6A4-4D1E-9DC5-51BDEF0F9DE0}"/>
              </a:ext>
            </a:extLst>
          </p:cNvPr>
          <p:cNvPicPr>
            <a:picLocks noChangeAspect="1"/>
          </p:cNvPicPr>
          <p:nvPr/>
        </p:nvPicPr>
        <p:blipFill>
          <a:blip r:embed="rId3"/>
          <a:stretch>
            <a:fillRect/>
          </a:stretch>
        </p:blipFill>
        <p:spPr>
          <a:xfrm>
            <a:off x="1102467" y="1694907"/>
            <a:ext cx="9682265" cy="4335503"/>
          </a:xfrm>
          <a:prstGeom prst="rect">
            <a:avLst/>
          </a:prstGeom>
        </p:spPr>
      </p:pic>
    </p:spTree>
    <p:extLst>
      <p:ext uri="{BB962C8B-B14F-4D97-AF65-F5344CB8AC3E}">
        <p14:creationId xmlns:p14="http://schemas.microsoft.com/office/powerpoint/2010/main" val="2935721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Introduction (I)</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4</a:t>
            </a:fld>
            <a:endParaRPr lang="en-US" dirty="0"/>
          </a:p>
        </p:txBody>
      </p:sp>
      <p:sp>
        <p:nvSpPr>
          <p:cNvPr id="5" name="Content Placeholder 2"/>
          <p:cNvSpPr>
            <a:spLocks noGrp="1"/>
          </p:cNvSpPr>
          <p:nvPr>
            <p:ph idx="1"/>
          </p:nvPr>
        </p:nvSpPr>
        <p:spPr>
          <a:xfrm>
            <a:off x="243840" y="1594624"/>
            <a:ext cx="11643360" cy="4582339"/>
          </a:xfrm>
        </p:spPr>
        <p:txBody>
          <a:bodyPr>
            <a:normAutofit/>
          </a:bodyPr>
          <a:lstStyle/>
          <a:p>
            <a:pPr marL="0" indent="0">
              <a:lnSpc>
                <a:spcPct val="80000"/>
              </a:lnSpc>
              <a:buNone/>
            </a:pPr>
            <a:r>
              <a:rPr lang="en-US" altLang="en-US" sz="3000" dirty="0"/>
              <a:t>These two introduction slides provide a general context for the data used to create this slide deck. If you have questions about any of the slides, please refer to </a:t>
            </a:r>
            <a:r>
              <a:rPr lang="en-US" altLang="en-US" sz="3000" i="1" dirty="0"/>
              <a:t>HIV Surveillance Technical Notes. </a:t>
            </a:r>
          </a:p>
          <a:p>
            <a:pPr marL="0" indent="0">
              <a:lnSpc>
                <a:spcPct val="80000"/>
              </a:lnSpc>
              <a:buNone/>
            </a:pPr>
            <a:r>
              <a:rPr lang="en-US" altLang="en-US" sz="3000" dirty="0"/>
              <a:t>This slide deck describes new HIV diagnoses (including AIDS at first diagnosis) in Minnesota by person, place, and time.</a:t>
            </a:r>
          </a:p>
          <a:p>
            <a:pPr marL="0" indent="0">
              <a:lnSpc>
                <a:spcPct val="80000"/>
              </a:lnSpc>
              <a:buNone/>
            </a:pPr>
            <a:r>
              <a:rPr lang="en-US" altLang="en-US" sz="3000" dirty="0"/>
              <a:t>The slides rely on data from HIV/AIDS cases diagnosed through 2021 and reported to the Minnesota Department of Health (MDH) HIV/AIDS Surveillance System.</a:t>
            </a:r>
          </a:p>
          <a:p>
            <a:pPr marL="0" indent="0">
              <a:lnSpc>
                <a:spcPct val="80000"/>
              </a:lnSpc>
              <a:buNone/>
            </a:pPr>
            <a:r>
              <a:rPr lang="en-US" altLang="en-US" sz="3000" dirty="0"/>
              <a:t>The data are displayed by year of HIV diagnosis.</a:t>
            </a:r>
          </a:p>
          <a:p>
            <a:pPr lvl="0"/>
            <a:endParaRPr lang="en-US" dirty="0"/>
          </a:p>
        </p:txBody>
      </p:sp>
    </p:spTree>
    <p:extLst>
      <p:ext uri="{BB962C8B-B14F-4D97-AF65-F5344CB8AC3E}">
        <p14:creationId xmlns:p14="http://schemas.microsoft.com/office/powerpoint/2010/main" val="1422301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C0C5-D5A6-427D-A56E-79A0D0E0DD1C}"/>
              </a:ext>
            </a:extLst>
          </p:cNvPr>
          <p:cNvSpPr>
            <a:spLocks noGrp="1"/>
          </p:cNvSpPr>
          <p:nvPr>
            <p:ph type="title"/>
          </p:nvPr>
        </p:nvSpPr>
        <p:spPr/>
        <p:txBody>
          <a:bodyPr/>
          <a:lstStyle/>
          <a:p>
            <a:r>
              <a:rPr kumimoji="0" lang="en-US" altLang="en-US" sz="2800" b="1" i="0" u="none" strike="noStrike" kern="1200" cap="none" spc="0" normalizeH="0" baseline="0" noProof="0" dirty="0">
                <a:ln>
                  <a:noFill/>
                </a:ln>
                <a:solidFill>
                  <a:srgbClr val="FFFFFF"/>
                </a:solidFill>
                <a:effectLst/>
                <a:uLnTx/>
                <a:uFillTx/>
                <a:latin typeface="Calibri"/>
                <a:ea typeface="+mj-ea"/>
                <a:cs typeface="+mj-cs"/>
              </a:rPr>
              <a:t>HIV Diagnoses* Among Adolescents and Young Adults</a:t>
            </a:r>
            <a:r>
              <a:rPr kumimoji="0" lang="en-US" altLang="en-US" sz="2800" b="1" i="0" u="none" strike="noStrike" kern="1200" cap="none" spc="0" normalizeH="0" baseline="30000" noProof="0" dirty="0">
                <a:ln>
                  <a:noFill/>
                </a:ln>
                <a:solidFill>
                  <a:srgbClr val="FFFFFF"/>
                </a:solidFill>
                <a:effectLst/>
                <a:uLnTx/>
                <a:uFillTx/>
                <a:latin typeface="Calibri"/>
                <a:ea typeface="+mj-ea"/>
                <a:cs typeface="+mj-cs"/>
              </a:rPr>
              <a:t>† </a:t>
            </a:r>
            <a:r>
              <a:rPr kumimoji="0" lang="en-US" altLang="en-US" sz="2800" b="1" i="0" u="none" strike="noStrike" kern="1200" cap="none" spc="0" normalizeH="0" baseline="0" noProof="0" dirty="0">
                <a:ln>
                  <a:noFill/>
                </a:ln>
                <a:solidFill>
                  <a:srgbClr val="FFFFFF"/>
                </a:solidFill>
                <a:effectLst/>
                <a:uLnTx/>
                <a:uFillTx/>
                <a:latin typeface="Calibri"/>
                <a:ea typeface="+mj-ea"/>
                <a:cs typeface="+mj-cs"/>
              </a:rPr>
              <a:t>by Sex at Birth and Exposure Group</a:t>
            </a:r>
            <a:r>
              <a:rPr kumimoji="0" lang="en-US" altLang="en-US" sz="2800" b="1" i="0" u="none" strike="noStrike" kern="1200" cap="none" spc="0" normalizeH="0" baseline="30000" noProof="0" dirty="0">
                <a:ln>
                  <a:noFill/>
                </a:ln>
                <a:solidFill>
                  <a:srgbClr val="FFFFFF"/>
                </a:solidFill>
                <a:effectLst/>
                <a:uLnTx/>
                <a:uFillTx/>
                <a:latin typeface="Calibri"/>
                <a:ea typeface="+mj-ea"/>
                <a:cs typeface="+mj-cs"/>
              </a:rPr>
              <a:t> </a:t>
            </a:r>
            <a:r>
              <a:rPr kumimoji="0" lang="en-US" altLang="en-US" sz="2800" b="1" i="0" u="none" strike="noStrike" kern="1200" cap="none" spc="0" normalizeH="0" baseline="0" noProof="0" dirty="0">
                <a:ln>
                  <a:noFill/>
                </a:ln>
                <a:solidFill>
                  <a:srgbClr val="FFFFFF"/>
                </a:solidFill>
                <a:effectLst/>
                <a:uLnTx/>
                <a:uFillTx/>
                <a:latin typeface="Calibri"/>
                <a:ea typeface="+mj-ea"/>
                <a:cs typeface="+mj-cs"/>
              </a:rPr>
              <a:t>2018 – 2021 Combined</a:t>
            </a:r>
            <a:endParaRPr lang="en-US" dirty="0"/>
          </a:p>
        </p:txBody>
      </p:sp>
      <p:sp>
        <p:nvSpPr>
          <p:cNvPr id="3" name="Slide Number Placeholder 2">
            <a:extLst>
              <a:ext uri="{FF2B5EF4-FFF2-40B4-BE49-F238E27FC236}">
                <a16:creationId xmlns:a16="http://schemas.microsoft.com/office/drawing/2014/main" id="{1C371FE2-DFEF-4326-B7A8-5E39C2264DCD}"/>
              </a:ext>
            </a:extLst>
          </p:cNvPr>
          <p:cNvSpPr>
            <a:spLocks noGrp="1"/>
          </p:cNvSpPr>
          <p:nvPr>
            <p:ph type="sldNum" sz="quarter" idx="12"/>
          </p:nvPr>
        </p:nvSpPr>
        <p:spPr/>
        <p:txBody>
          <a:bodyPr/>
          <a:lstStyle/>
          <a:p>
            <a:fld id="{48F63A3B-78C7-47BE-AE5E-E10140E04643}" type="slidenum">
              <a:rPr lang="en-US" smtClean="0"/>
              <a:t>40</a:t>
            </a:fld>
            <a:endParaRPr lang="en-US" dirty="0"/>
          </a:p>
        </p:txBody>
      </p:sp>
      <p:sp>
        <p:nvSpPr>
          <p:cNvPr id="4" name="Content Placeholder 3">
            <a:extLst>
              <a:ext uri="{FF2B5EF4-FFF2-40B4-BE49-F238E27FC236}">
                <a16:creationId xmlns:a16="http://schemas.microsoft.com/office/drawing/2014/main" id="{361E086B-1FF8-4392-B230-904757318793}"/>
              </a:ext>
            </a:extLst>
          </p:cNvPr>
          <p:cNvSpPr>
            <a:spLocks noGrp="1"/>
          </p:cNvSpPr>
          <p:nvPr>
            <p:ph idx="13"/>
          </p:nvPr>
        </p:nvSpPr>
        <p:spPr>
          <a:xfrm>
            <a:off x="1989364" y="5776900"/>
            <a:ext cx="9878786" cy="944574"/>
          </a:xfrm>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 Adolescents defined as 13-19 year-olds; Young Adults defined as 20-24 year-olds.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MSM = Men who have sex with men     IDU = Injection drug use     </a:t>
            </a:r>
            <a:r>
              <a:rPr kumimoji="0" lang="en-US" altLang="en-US" sz="2800" b="0" i="0" u="none" strike="noStrike" kern="1200" cap="none" spc="0" normalizeH="0" baseline="0" noProof="0" dirty="0" err="1">
                <a:ln>
                  <a:noFill/>
                </a:ln>
                <a:solidFill>
                  <a:srgbClr val="003865"/>
                </a:solidFill>
                <a:effectLst/>
                <a:uLnTx/>
                <a:uFillTx/>
                <a:latin typeface="Calibri"/>
                <a:ea typeface="+mn-ea"/>
                <a:cs typeface="+mn-cs"/>
              </a:rPr>
              <a:t>Heterosex</a:t>
            </a:r>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 = Heterosexual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n = Number of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endParaRPr lang="en-US" dirty="0"/>
          </a:p>
        </p:txBody>
      </p:sp>
      <p:pic>
        <p:nvPicPr>
          <p:cNvPr id="8" name="Picture 7" descr="Side by side pie charts showing HIV Diagnoses* Among Adolescents and Young Adults† by Sex at Birth and Exposure Group 2018 – 2021 Combined">
            <a:extLst>
              <a:ext uri="{FF2B5EF4-FFF2-40B4-BE49-F238E27FC236}">
                <a16:creationId xmlns:a16="http://schemas.microsoft.com/office/drawing/2014/main" id="{E0F0C655-48D1-42FC-B266-D2B91EBE05C4}"/>
              </a:ext>
            </a:extLst>
          </p:cNvPr>
          <p:cNvPicPr>
            <a:picLocks noChangeAspect="1"/>
          </p:cNvPicPr>
          <p:nvPr/>
        </p:nvPicPr>
        <p:blipFill>
          <a:blip r:embed="rId3"/>
          <a:stretch>
            <a:fillRect/>
          </a:stretch>
        </p:blipFill>
        <p:spPr>
          <a:xfrm>
            <a:off x="958045" y="1570238"/>
            <a:ext cx="9642895" cy="4031909"/>
          </a:xfrm>
          <a:prstGeom prst="rect">
            <a:avLst/>
          </a:prstGeom>
        </p:spPr>
      </p:pic>
    </p:spTree>
    <p:extLst>
      <p:ext uri="{BB962C8B-B14F-4D97-AF65-F5344CB8AC3E}">
        <p14:creationId xmlns:p14="http://schemas.microsoft.com/office/powerpoint/2010/main" val="4130047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Foreign-born Cases</a:t>
            </a:r>
            <a:endParaRPr lang="en-US" dirty="0"/>
          </a:p>
        </p:txBody>
      </p:sp>
    </p:spTree>
    <p:extLst>
      <p:ext uri="{BB962C8B-B14F-4D97-AF65-F5344CB8AC3E}">
        <p14:creationId xmlns:p14="http://schemas.microsoft.com/office/powerpoint/2010/main" val="2804739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74AC62-E3D8-4CC5-A42B-8D9C2EE314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Content Placeholder 7" descr="Notes about the chart">
            <a:extLst>
              <a:ext uri="{FF2B5EF4-FFF2-40B4-BE49-F238E27FC236}">
                <a16:creationId xmlns:a16="http://schemas.microsoft.com/office/drawing/2014/main" id="{0E118913-736C-442A-9EA5-1EFDB2B8BAD2}"/>
              </a:ext>
            </a:extLst>
          </p:cNvPr>
          <p:cNvPicPr>
            <a:picLocks noGrp="1" noChangeAspect="1"/>
          </p:cNvPicPr>
          <p:nvPr>
            <p:ph idx="13"/>
          </p:nvPr>
        </p:nvPicPr>
        <p:blipFill>
          <a:blip r:embed="rId3"/>
          <a:stretch>
            <a:fillRect/>
          </a:stretch>
        </p:blipFill>
        <p:spPr>
          <a:xfrm>
            <a:off x="2008414" y="5585271"/>
            <a:ext cx="9162584" cy="921892"/>
          </a:xfrm>
          <a:prstGeom prst="rect">
            <a:avLst/>
          </a:prstGeom>
        </p:spPr>
      </p:pic>
      <p:sp>
        <p:nvSpPr>
          <p:cNvPr id="6" name="Title 5">
            <a:extLst>
              <a:ext uri="{FF2B5EF4-FFF2-40B4-BE49-F238E27FC236}">
                <a16:creationId xmlns:a16="http://schemas.microsoft.com/office/drawing/2014/main" id="{1A6BB598-1C4D-4A5D-BC00-DCC16899321B}"/>
              </a:ext>
            </a:extLst>
          </p:cNvPr>
          <p:cNvSpPr>
            <a:spLocks noGrp="1"/>
          </p:cNvSpPr>
          <p:nvPr>
            <p:ph type="title"/>
          </p:nvPr>
        </p:nvSpPr>
        <p:spPr>
          <a:xfrm>
            <a:off x="0" y="0"/>
            <a:ext cx="11868150" cy="1216025"/>
          </a:xfrm>
        </p:spPr>
        <p:txBody>
          <a:bodyPr>
            <a:noAutofit/>
          </a:bodyPr>
          <a:lstStyle/>
          <a:p>
            <a:pPr>
              <a:lnSpc>
                <a:spcPct val="105000"/>
              </a:lnSpc>
            </a:pPr>
            <a:r>
              <a:rPr lang="en-US" altLang="en-US" sz="2400" dirty="0"/>
              <a:t>HIV Diagnoses* among Foreign-Born People</a:t>
            </a:r>
            <a:r>
              <a:rPr lang="en-US" altLang="en-US" sz="2400" baseline="30000" dirty="0"/>
              <a:t>†</a:t>
            </a:r>
            <a:r>
              <a:rPr lang="en-US" altLang="en-US" sz="2400" dirty="0"/>
              <a:t> in Minnesota by Year and Region of Birth</a:t>
            </a:r>
            <a:br>
              <a:rPr lang="en-US" altLang="en-US" sz="2400" dirty="0"/>
            </a:br>
            <a:r>
              <a:rPr lang="en-US" altLang="en-US" sz="2400" dirty="0"/>
              <a:t>2011 - 2021</a:t>
            </a:r>
          </a:p>
        </p:txBody>
      </p:sp>
      <p:pic>
        <p:nvPicPr>
          <p:cNvPr id="4" name="Picture 3" descr="Chart showing HIV Diagnoses* among Foreign-Born People† in Minnesota by Year and Region of Birth&#10;2011 - 2021">
            <a:extLst>
              <a:ext uri="{FF2B5EF4-FFF2-40B4-BE49-F238E27FC236}">
                <a16:creationId xmlns:a16="http://schemas.microsoft.com/office/drawing/2014/main" id="{91838260-13E7-4AEE-AA08-4959A92488C2}"/>
              </a:ext>
            </a:extLst>
          </p:cNvPr>
          <p:cNvPicPr>
            <a:picLocks noChangeAspect="1"/>
          </p:cNvPicPr>
          <p:nvPr/>
        </p:nvPicPr>
        <p:blipFill>
          <a:blip r:embed="rId4"/>
          <a:stretch>
            <a:fillRect/>
          </a:stretch>
        </p:blipFill>
        <p:spPr>
          <a:xfrm>
            <a:off x="529059" y="1745315"/>
            <a:ext cx="10449224" cy="4010930"/>
          </a:xfrm>
          <a:prstGeom prst="rect">
            <a:avLst/>
          </a:prstGeom>
        </p:spPr>
      </p:pic>
    </p:spTree>
    <p:extLst>
      <p:ext uri="{BB962C8B-B14F-4D97-AF65-F5344CB8AC3E}">
        <p14:creationId xmlns:p14="http://schemas.microsoft.com/office/powerpoint/2010/main" val="3889571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56B49-7CE0-43C4-9CDC-127702FDC92A}"/>
              </a:ext>
            </a:extLst>
          </p:cNvPr>
          <p:cNvSpPr>
            <a:spLocks noGrp="1"/>
          </p:cNvSpPr>
          <p:nvPr>
            <p:ph type="title"/>
          </p:nvPr>
        </p:nvSpPr>
        <p:spPr>
          <a:xfrm>
            <a:off x="0" y="-1"/>
            <a:ext cx="11876696" cy="1216025"/>
          </a:xfrm>
        </p:spPr>
        <p:txBody>
          <a:bodyPr/>
          <a:lstStyle/>
          <a:p>
            <a:r>
              <a:rPr kumimoji="0" lang="en-US" altLang="en-US" sz="2500" b="1" i="0" u="none" strike="noStrike" kern="1200" cap="none" spc="0" normalizeH="0" baseline="0" noProof="0" dirty="0">
                <a:ln>
                  <a:noFill/>
                </a:ln>
                <a:solidFill>
                  <a:srgbClr val="FFFFFF"/>
                </a:solidFill>
                <a:effectLst/>
                <a:uLnTx/>
                <a:uFillTx/>
                <a:latin typeface="Calibri"/>
                <a:ea typeface="+mj-ea"/>
                <a:cs typeface="+mj-cs"/>
              </a:rPr>
              <a:t>HIV Diagnoses* Among Foreign-Born people</a:t>
            </a:r>
            <a:r>
              <a:rPr kumimoji="0" lang="en-US" altLang="en-US" sz="2500" b="1" i="0" u="none" strike="noStrike" kern="1200" cap="none" spc="0" normalizeH="0" baseline="30000" noProof="0" dirty="0">
                <a:ln>
                  <a:noFill/>
                </a:ln>
                <a:solidFill>
                  <a:srgbClr val="FFFFFF"/>
                </a:solidFill>
                <a:effectLst/>
                <a:uLnTx/>
                <a:uFillTx/>
                <a:latin typeface="Calibri"/>
                <a:ea typeface="+mj-ea"/>
                <a:cs typeface="+mj-cs"/>
              </a:rPr>
              <a:t>†</a:t>
            </a:r>
            <a:r>
              <a:rPr kumimoji="0" lang="en-US" altLang="en-US" sz="2500" b="1" i="0" u="none" strike="noStrike" kern="1200" cap="none" spc="0" normalizeH="0" baseline="0" noProof="0" dirty="0">
                <a:ln>
                  <a:noFill/>
                </a:ln>
                <a:solidFill>
                  <a:srgbClr val="FFFFFF"/>
                </a:solidFill>
                <a:effectLst/>
                <a:uLnTx/>
                <a:uFillTx/>
                <a:latin typeface="Calibri"/>
                <a:ea typeface="+mj-ea"/>
                <a:cs typeface="+mj-cs"/>
              </a:rPr>
              <a:t> by Sex Assigned at Birth and Year</a:t>
            </a:r>
            <a:br>
              <a:rPr kumimoji="0" lang="en-US" altLang="en-US" sz="2500" b="1" i="0" u="none" strike="noStrike" kern="1200" cap="none" spc="0" normalizeH="0" baseline="0" noProof="0" dirty="0">
                <a:ln>
                  <a:noFill/>
                </a:ln>
                <a:solidFill>
                  <a:srgbClr val="FFFFFF"/>
                </a:solidFill>
                <a:effectLst/>
                <a:uLnTx/>
                <a:uFillTx/>
                <a:latin typeface="Calibri"/>
                <a:ea typeface="+mj-ea"/>
                <a:cs typeface="+mj-cs"/>
              </a:rPr>
            </a:br>
            <a:r>
              <a:rPr kumimoji="0" lang="en-US" altLang="en-US" sz="2500" b="1" i="0" u="none" strike="noStrike" kern="1200" cap="none" spc="0" normalizeH="0" baseline="0" noProof="0" dirty="0">
                <a:ln>
                  <a:noFill/>
                </a:ln>
                <a:solidFill>
                  <a:srgbClr val="FFFFFF"/>
                </a:solidFill>
                <a:effectLst/>
                <a:uLnTx/>
                <a:uFillTx/>
                <a:latin typeface="Calibri"/>
                <a:ea typeface="+mj-ea"/>
                <a:cs typeface="+mj-cs"/>
              </a:rPr>
              <a:t>2011 – 2021</a:t>
            </a:r>
            <a:endParaRPr lang="en-US" dirty="0"/>
          </a:p>
        </p:txBody>
      </p:sp>
      <p:sp>
        <p:nvSpPr>
          <p:cNvPr id="3" name="Slide Number Placeholder 2">
            <a:extLst>
              <a:ext uri="{FF2B5EF4-FFF2-40B4-BE49-F238E27FC236}">
                <a16:creationId xmlns:a16="http://schemas.microsoft.com/office/drawing/2014/main" id="{D9CE12D6-55CC-43C8-A7BE-576F2CCBE5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A406CAF-97A5-4403-AF19-3B4324115926}"/>
              </a:ext>
            </a:extLst>
          </p:cNvPr>
          <p:cNvSpPr>
            <a:spLocks noGrp="1"/>
          </p:cNvSpPr>
          <p:nvPr>
            <p:ph idx="13"/>
          </p:nvPr>
        </p:nvSpPr>
        <p:spPr>
          <a:xfrm>
            <a:off x="1828800" y="5600700"/>
            <a:ext cx="10058400" cy="979714"/>
          </a:xfrm>
        </p:spPr>
        <p:txBody>
          <a:bodyPr>
            <a:normAutofit/>
          </a:bodyPr>
          <a:lstStyle/>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Excludes people arriving in Minnesota through the HIV+ Refugee Resettlement Program, as well as other refugee/immigrants with an HIV diagnosis prior to arrival in Minnesota</a:t>
            </a:r>
            <a:r>
              <a:rPr kumimoji="0" lang="en-US" altLang="en-US" sz="1100" b="0" i="0" u="none" strike="noStrike" kern="1200" cap="none" spc="0" normalizeH="0" baseline="0" noProof="0" dirty="0">
                <a:ln>
                  <a:noFill/>
                </a:ln>
                <a:solidFill>
                  <a:srgbClr val="000000"/>
                </a:solidFill>
                <a:effectLst/>
                <a:uLnTx/>
                <a:uFillTx/>
                <a:latin typeface="Calibri"/>
                <a:ea typeface="+mn-ea"/>
                <a:cs typeface="+mn-cs"/>
              </a:rPr>
              <a:t>.</a:t>
            </a:r>
          </a:p>
          <a:p>
            <a:endParaRPr lang="en-US" dirty="0"/>
          </a:p>
        </p:txBody>
      </p:sp>
      <p:pic>
        <p:nvPicPr>
          <p:cNvPr id="10" name="Picture 9" descr="Graph showing HIV Diagnoses* Among Foreign-Born people† by Sex Assigned at Birth and Year&#10;2011 – 2021">
            <a:extLst>
              <a:ext uri="{FF2B5EF4-FFF2-40B4-BE49-F238E27FC236}">
                <a16:creationId xmlns:a16="http://schemas.microsoft.com/office/drawing/2014/main" id="{5804D8F4-15FF-422D-9CE3-0B00563D2973}"/>
              </a:ext>
            </a:extLst>
          </p:cNvPr>
          <p:cNvPicPr>
            <a:picLocks noChangeAspect="1"/>
          </p:cNvPicPr>
          <p:nvPr/>
        </p:nvPicPr>
        <p:blipFill>
          <a:blip r:embed="rId3"/>
          <a:stretch>
            <a:fillRect/>
          </a:stretch>
        </p:blipFill>
        <p:spPr>
          <a:xfrm>
            <a:off x="1023677" y="1647825"/>
            <a:ext cx="9829342" cy="3952875"/>
          </a:xfrm>
          <a:prstGeom prst="rect">
            <a:avLst/>
          </a:prstGeom>
        </p:spPr>
      </p:pic>
    </p:spTree>
    <p:extLst>
      <p:ext uri="{BB962C8B-B14F-4D97-AF65-F5344CB8AC3E}">
        <p14:creationId xmlns:p14="http://schemas.microsoft.com/office/powerpoint/2010/main" val="3639513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5952B-7DC4-47A2-A309-EEDF0B409F41}"/>
              </a:ext>
            </a:extLst>
          </p:cNvPr>
          <p:cNvSpPr>
            <a:spLocks noGrp="1"/>
          </p:cNvSpPr>
          <p:nvPr>
            <p:ph type="title"/>
          </p:nvPr>
        </p:nvSpPr>
        <p:spPr/>
        <p:txBody>
          <a:bodyPr>
            <a:normAutofit fontScale="90000"/>
          </a:bodyPr>
          <a:lstStyle/>
          <a:p>
            <a:r>
              <a:rPr lang="en-US" sz="3600" dirty="0"/>
              <a:t>Countries of Birth Among Foreign-Born people</a:t>
            </a:r>
            <a:r>
              <a:rPr lang="en-US" altLang="en-US" sz="3600" baseline="30000" dirty="0"/>
              <a:t>†</a:t>
            </a:r>
            <a:r>
              <a:rPr lang="en-US" sz="3600" dirty="0"/>
              <a:t> Diagnosed with HIV*</a:t>
            </a:r>
            <a:br>
              <a:rPr lang="en-US" sz="3600" dirty="0"/>
            </a:br>
            <a:r>
              <a:rPr lang="en-US" sz="3600" dirty="0"/>
              <a:t>Minnesota, 2021</a:t>
            </a:r>
            <a:endParaRPr lang="en-US" dirty="0"/>
          </a:p>
        </p:txBody>
      </p:sp>
      <p:sp>
        <p:nvSpPr>
          <p:cNvPr id="3" name="Slide Number Placeholder 2">
            <a:extLst>
              <a:ext uri="{FF2B5EF4-FFF2-40B4-BE49-F238E27FC236}">
                <a16:creationId xmlns:a16="http://schemas.microsoft.com/office/drawing/2014/main" id="{1DFD9BF5-0652-4FE4-829A-38D3689C5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60DB49D6-2F7A-43EF-9FB9-C6C11F536C32}"/>
              </a:ext>
            </a:extLst>
          </p:cNvPr>
          <p:cNvSpPr>
            <a:spLocks noGrp="1"/>
          </p:cNvSpPr>
          <p:nvPr>
            <p:ph idx="13"/>
          </p:nvPr>
        </p:nvSpPr>
        <p:spPr>
          <a:xfrm>
            <a:off x="1943100" y="5624511"/>
            <a:ext cx="9461500" cy="914401"/>
          </a:xfrm>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Excludes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Includes </a:t>
            </a:r>
            <a:r>
              <a:rPr lang="en-US" altLang="en-US" sz="1200" dirty="0">
                <a:solidFill>
                  <a:srgbClr val="003865"/>
                </a:solidFill>
                <a:latin typeface="Calibri"/>
              </a:rPr>
              <a:t>20</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additional countries.</a:t>
            </a:r>
          </a:p>
          <a:p>
            <a:pPr marL="0" indent="0">
              <a:buNone/>
            </a:pPr>
            <a:endParaRPr lang="en-US" dirty="0"/>
          </a:p>
        </p:txBody>
      </p:sp>
      <p:pic>
        <p:nvPicPr>
          <p:cNvPr id="6" name="Picture 5" descr="Table showing Countries of Birth Among Foreign-Born people† Diagnosed with HIV* Minnesota, 2021">
            <a:extLst>
              <a:ext uri="{FF2B5EF4-FFF2-40B4-BE49-F238E27FC236}">
                <a16:creationId xmlns:a16="http://schemas.microsoft.com/office/drawing/2014/main" id="{7B194F40-A51F-43BD-B91F-2EC3341DE572}"/>
              </a:ext>
            </a:extLst>
          </p:cNvPr>
          <p:cNvPicPr>
            <a:picLocks noChangeAspect="1"/>
          </p:cNvPicPr>
          <p:nvPr/>
        </p:nvPicPr>
        <p:blipFill>
          <a:blip r:embed="rId3"/>
          <a:stretch>
            <a:fillRect/>
          </a:stretch>
        </p:blipFill>
        <p:spPr>
          <a:xfrm>
            <a:off x="1776473" y="1709737"/>
            <a:ext cx="7937990" cy="3914774"/>
          </a:xfrm>
          <a:prstGeom prst="rect">
            <a:avLst/>
          </a:prstGeom>
        </p:spPr>
      </p:pic>
    </p:spTree>
    <p:extLst>
      <p:ext uri="{BB962C8B-B14F-4D97-AF65-F5344CB8AC3E}">
        <p14:creationId xmlns:p14="http://schemas.microsoft.com/office/powerpoint/2010/main" val="1785182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en-US" dirty="0"/>
              <a:t>Late-Testers</a:t>
            </a:r>
            <a:br>
              <a:rPr lang="en-US" altLang="en-US" dirty="0"/>
            </a:br>
            <a:r>
              <a:rPr lang="en-US" altLang="en-US" dirty="0"/>
              <a:t>(AIDS Diagnosis within one year of initial HIV Diagnosis)</a:t>
            </a:r>
            <a:endParaRPr lang="en-US" dirty="0"/>
          </a:p>
        </p:txBody>
      </p:sp>
    </p:spTree>
    <p:extLst>
      <p:ext uri="{BB962C8B-B14F-4D97-AF65-F5344CB8AC3E}">
        <p14:creationId xmlns:p14="http://schemas.microsoft.com/office/powerpoint/2010/main" val="1594772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2D147-191D-42F1-9D8B-A19E9EEC519E}"/>
              </a:ext>
            </a:extLst>
          </p:cNvPr>
          <p:cNvSpPr>
            <a:spLocks noGrp="1"/>
          </p:cNvSpPr>
          <p:nvPr>
            <p:ph type="title"/>
          </p:nvPr>
        </p:nvSpPr>
        <p:spPr/>
        <p:txBody>
          <a:bodyPr/>
          <a:lstStyle/>
          <a:p>
            <a:r>
              <a:rPr kumimoji="0" lang="en-US" altLang="en-US" sz="2800" b="1" i="0" u="none" strike="noStrike" kern="1200" cap="none" spc="0" normalizeH="0" baseline="0" noProof="0" dirty="0">
                <a:ln>
                  <a:noFill/>
                </a:ln>
                <a:effectLst/>
                <a:uLnTx/>
                <a:uFillTx/>
                <a:latin typeface="Calibri"/>
                <a:ea typeface="+mj-ea"/>
                <a:cs typeface="+mj-cs"/>
              </a:rPr>
              <a:t>Time of Progression to AIDS for HIV Diagnoses in Minnesota*</a:t>
            </a:r>
            <a:br>
              <a:rPr kumimoji="0" lang="en-US" altLang="en-US" sz="2800" b="1" i="0" u="none" strike="noStrike" kern="1200" cap="none" spc="0" normalizeH="0" baseline="0" noProof="0" dirty="0">
                <a:ln>
                  <a:noFill/>
                </a:ln>
                <a:effectLst/>
                <a:uLnTx/>
                <a:uFillTx/>
                <a:latin typeface="Calibri"/>
                <a:ea typeface="+mj-ea"/>
                <a:cs typeface="+mj-cs"/>
              </a:rPr>
            </a:br>
            <a:r>
              <a:rPr kumimoji="0" lang="en-US" altLang="en-US" sz="2800" b="1" i="0" u="none" strike="noStrike" kern="1200" cap="none" spc="0" normalizeH="0" baseline="0" noProof="0" dirty="0">
                <a:ln>
                  <a:noFill/>
                </a:ln>
                <a:effectLst/>
                <a:uLnTx/>
                <a:uFillTx/>
                <a:latin typeface="Calibri"/>
                <a:ea typeface="+mj-ea"/>
                <a:cs typeface="+mj-cs"/>
              </a:rPr>
              <a:t>2011 - 2021</a:t>
            </a:r>
            <a:r>
              <a:rPr kumimoji="0" lang="en-US" altLang="en-US" sz="2800" b="1" i="0" u="none" strike="noStrike" kern="1200" cap="none" spc="0" normalizeH="0" baseline="30000" noProof="0" dirty="0">
                <a:ln>
                  <a:noFill/>
                </a:ln>
                <a:effectLst/>
                <a:uLnTx/>
                <a:uFillTx/>
                <a:latin typeface="Calibri"/>
                <a:ea typeface="+mj-ea"/>
                <a:cs typeface="+mj-cs"/>
              </a:rPr>
              <a:t>† </a:t>
            </a:r>
            <a:endParaRPr lang="en-US" dirty="0"/>
          </a:p>
        </p:txBody>
      </p:sp>
      <p:sp>
        <p:nvSpPr>
          <p:cNvPr id="3" name="Slide Number Placeholder 2">
            <a:extLst>
              <a:ext uri="{FF2B5EF4-FFF2-40B4-BE49-F238E27FC236}">
                <a16:creationId xmlns:a16="http://schemas.microsoft.com/office/drawing/2014/main" id="{75BD5DB4-0CC7-4C5A-AB8B-9377D655B7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0466D233-37AD-4AF2-B822-3926F30A4B86}"/>
              </a:ext>
            </a:extLst>
          </p:cNvPr>
          <p:cNvSpPr>
            <a:spLocks noGrp="1"/>
          </p:cNvSpPr>
          <p:nvPr>
            <p:ph idx="13"/>
          </p:nvPr>
        </p:nvSpPr>
        <p:spPr>
          <a:xfrm>
            <a:off x="1943100" y="5605460"/>
            <a:ext cx="10395727" cy="982437"/>
          </a:xfrm>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Percent of cases progressing to AIDS within one year of initial diagnosis with HIV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Numbers/Percent for cases diagnosed in 2021 only represents cases progressing to AIDS through </a:t>
            </a:r>
            <a:r>
              <a:rPr lang="en-US" altLang="en-US" sz="1200" dirty="0">
                <a:solidFill>
                  <a:srgbClr val="003865"/>
                </a:solidFill>
                <a:latin typeface="Calibri"/>
              </a:rPr>
              <a:t>April</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2022</a:t>
            </a: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a:p>
            <a:endParaRPr lang="en-US" dirty="0"/>
          </a:p>
        </p:txBody>
      </p:sp>
      <p:pic>
        <p:nvPicPr>
          <p:cNvPr id="7" name="Picture 6" descr="Chart showing Time of Progression to AIDS for HIV Diagnoses in Minnesota*&#10;2011 - 2021† ">
            <a:extLst>
              <a:ext uri="{FF2B5EF4-FFF2-40B4-BE49-F238E27FC236}">
                <a16:creationId xmlns:a16="http://schemas.microsoft.com/office/drawing/2014/main" id="{04860E47-ED7F-4247-9BDF-EB8C54F3804A}"/>
              </a:ext>
            </a:extLst>
          </p:cNvPr>
          <p:cNvPicPr>
            <a:picLocks noChangeAspect="1"/>
          </p:cNvPicPr>
          <p:nvPr/>
        </p:nvPicPr>
        <p:blipFill>
          <a:blip r:embed="rId3"/>
          <a:stretch>
            <a:fillRect/>
          </a:stretch>
        </p:blipFill>
        <p:spPr>
          <a:xfrm>
            <a:off x="1083426" y="1671637"/>
            <a:ext cx="9701298" cy="3933823"/>
          </a:xfrm>
          <a:prstGeom prst="rect">
            <a:avLst/>
          </a:prstGeom>
        </p:spPr>
      </p:pic>
    </p:spTree>
    <p:extLst>
      <p:ext uri="{BB962C8B-B14F-4D97-AF65-F5344CB8AC3E}">
        <p14:creationId xmlns:p14="http://schemas.microsoft.com/office/powerpoint/2010/main" val="3618844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4076-CC7B-4B53-8045-3C68BF167A0A}"/>
              </a:ext>
            </a:extLst>
          </p:cNvPr>
          <p:cNvSpPr>
            <a:spLocks noGrp="1"/>
          </p:cNvSpPr>
          <p:nvPr>
            <p:ph type="title"/>
          </p:nvPr>
        </p:nvSpPr>
        <p:spPr/>
        <p:txBody>
          <a:bodyPr/>
          <a:lstStyle/>
          <a:p>
            <a:r>
              <a:rPr lang="en-US" altLang="en-US" sz="3600" dirty="0"/>
              <a:t>Progression to AIDS within 1 year of initial HIV Diagnosis* by Sex Assigned at Birth 2011 - 2021</a:t>
            </a:r>
            <a:r>
              <a:rPr lang="en-US" altLang="en-US" sz="3600" baseline="30000" dirty="0"/>
              <a:t>†</a:t>
            </a:r>
            <a:endParaRPr lang="en-US" dirty="0"/>
          </a:p>
        </p:txBody>
      </p:sp>
      <p:sp>
        <p:nvSpPr>
          <p:cNvPr id="3" name="Slide Number Placeholder 2">
            <a:extLst>
              <a:ext uri="{FF2B5EF4-FFF2-40B4-BE49-F238E27FC236}">
                <a16:creationId xmlns:a16="http://schemas.microsoft.com/office/drawing/2014/main" id="{DB4AAD39-484C-4AFF-86B6-901AC0BF68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0B953908-1106-433F-835E-A8104923062D}"/>
              </a:ext>
            </a:extLst>
          </p:cNvPr>
          <p:cNvSpPr>
            <a:spLocks noGrp="1"/>
          </p:cNvSpPr>
          <p:nvPr>
            <p:ph idx="13"/>
          </p:nvPr>
        </p:nvSpPr>
        <p:spPr>
          <a:xfrm>
            <a:off x="2445685" y="5621791"/>
            <a:ext cx="7968343" cy="923925"/>
          </a:xfrm>
        </p:spPr>
        <p:txBody>
          <a:bodyPr>
            <a:normAutofit fontScale="32500" lnSpcReduction="20000"/>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4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34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3400" b="0" i="0" u="none" strike="noStrike" kern="1200" cap="none" spc="0" normalizeH="0" baseline="0" noProof="0" dirty="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4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3400" b="0" i="0" u="none" strike="noStrike" kern="1200" cap="none" spc="0" normalizeH="0" baseline="0" noProof="0" dirty="0">
                <a:ln>
                  <a:noFill/>
                </a:ln>
                <a:solidFill>
                  <a:srgbClr val="003865"/>
                </a:solidFill>
                <a:effectLst/>
                <a:uLnTx/>
                <a:uFillTx/>
                <a:latin typeface="Calibri"/>
                <a:ea typeface="+mn-ea"/>
                <a:cs typeface="+mn-cs"/>
              </a:rPr>
              <a:t>Numbers/Percent for cases diagnosed in 2021 only represents cases progressing to AIDS through </a:t>
            </a:r>
            <a:r>
              <a:rPr lang="en-US" altLang="en-US" sz="3400" dirty="0">
                <a:solidFill>
                  <a:srgbClr val="003865"/>
                </a:solidFill>
                <a:latin typeface="Calibri"/>
              </a:rPr>
              <a:t>April 2022</a:t>
            </a:r>
            <a:endParaRPr kumimoji="0" lang="en-US" sz="3400" b="0" i="0" u="none" strike="noStrike" kern="1200" cap="none" spc="0" normalizeH="0" baseline="0" noProof="0" dirty="0">
              <a:ln>
                <a:noFill/>
              </a:ln>
              <a:solidFill>
                <a:srgbClr val="003865"/>
              </a:solidFill>
              <a:effectLst/>
              <a:uLnTx/>
              <a:uFillTx/>
              <a:latin typeface="Calibri"/>
              <a:ea typeface="+mn-ea"/>
              <a:cs typeface="+mn-cs"/>
            </a:endParaRPr>
          </a:p>
          <a:p>
            <a:endParaRPr lang="en-US" dirty="0"/>
          </a:p>
        </p:txBody>
      </p:sp>
      <p:pic>
        <p:nvPicPr>
          <p:cNvPr id="9" name="Content Placeholder 8" descr="Graph showing Progression to AIDS within 1 year of initial HIV Diagnosis* by Sex Assigned at Birth 2011 - 2021†">
            <a:extLst>
              <a:ext uri="{FF2B5EF4-FFF2-40B4-BE49-F238E27FC236}">
                <a16:creationId xmlns:a16="http://schemas.microsoft.com/office/drawing/2014/main" id="{DD9518F0-BD6A-4F72-9C84-275D5CF3CDCA}"/>
              </a:ext>
            </a:extLst>
          </p:cNvPr>
          <p:cNvPicPr>
            <a:picLocks noGrp="1" noChangeAspect="1"/>
          </p:cNvPicPr>
          <p:nvPr>
            <p:ph idx="14"/>
          </p:nvPr>
        </p:nvPicPr>
        <p:blipFill>
          <a:blip r:embed="rId3"/>
          <a:stretch>
            <a:fillRect/>
          </a:stretch>
        </p:blipFill>
        <p:spPr>
          <a:xfrm>
            <a:off x="761449" y="1881873"/>
            <a:ext cx="10345252" cy="3564159"/>
          </a:xfrm>
        </p:spPr>
      </p:pic>
    </p:spTree>
    <p:extLst>
      <p:ext uri="{BB962C8B-B14F-4D97-AF65-F5344CB8AC3E}">
        <p14:creationId xmlns:p14="http://schemas.microsoft.com/office/powerpoint/2010/main" val="2654799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CED49-7BCD-4476-ADAD-DD3AC198122C}"/>
              </a:ext>
            </a:extLst>
          </p:cNvPr>
          <p:cNvSpPr>
            <a:spLocks noGrp="1"/>
          </p:cNvSpPr>
          <p:nvPr>
            <p:ph type="title"/>
          </p:nvPr>
        </p:nvSpPr>
        <p:spPr/>
        <p:txBody>
          <a:bodyPr/>
          <a:lstStyle/>
          <a:p>
            <a:r>
              <a:rPr kumimoji="0" lang="en-US" altLang="en-US" sz="2800" b="1" i="0" u="none" strike="noStrike" kern="1200" cap="none" spc="0" normalizeH="0" baseline="0" noProof="0" dirty="0">
                <a:ln>
                  <a:noFill/>
                </a:ln>
                <a:effectLst/>
                <a:uLnTx/>
                <a:uFillTx/>
                <a:latin typeface="Calibri"/>
                <a:ea typeface="+mj-ea"/>
                <a:cs typeface="+mj-cs"/>
              </a:rPr>
              <a:t>Progression to AIDS within 1 year of initial HIV Diagnoses* </a:t>
            </a:r>
            <a:br>
              <a:rPr kumimoji="0" lang="en-US" altLang="en-US" sz="2800" b="1" i="0" u="none" strike="noStrike" kern="1200" cap="none" spc="0" normalizeH="0" baseline="0" noProof="0" dirty="0">
                <a:ln>
                  <a:noFill/>
                </a:ln>
                <a:effectLst/>
                <a:uLnTx/>
                <a:uFillTx/>
                <a:latin typeface="Calibri"/>
                <a:ea typeface="+mj-ea"/>
                <a:cs typeface="+mj-cs"/>
              </a:rPr>
            </a:br>
            <a:r>
              <a:rPr kumimoji="0" lang="en-US" altLang="en-US" sz="2800" b="1" i="0" u="none" strike="noStrike" kern="1200" cap="none" spc="0" normalizeH="0" baseline="0" noProof="0" dirty="0">
                <a:ln>
                  <a:noFill/>
                </a:ln>
                <a:effectLst/>
                <a:uLnTx/>
                <a:uFillTx/>
                <a:latin typeface="Calibri"/>
                <a:ea typeface="+mj-ea"/>
                <a:cs typeface="+mj-cs"/>
              </a:rPr>
              <a:t>by Race/Ethnicity^ 2011 - 2021</a:t>
            </a:r>
            <a:r>
              <a:rPr kumimoji="0" lang="en-US" altLang="en-US" sz="2800" b="1" i="0" u="none" strike="noStrike" kern="1200" cap="none" spc="0" normalizeH="0" baseline="30000" noProof="0" dirty="0">
                <a:ln>
                  <a:noFill/>
                </a:ln>
                <a:effectLst/>
                <a:uLnTx/>
                <a:uFillTx/>
                <a:latin typeface="Calibri"/>
                <a:ea typeface="+mj-ea"/>
                <a:cs typeface="+mj-cs"/>
              </a:rPr>
              <a:t>†</a:t>
            </a:r>
            <a:endParaRPr lang="en-US" dirty="0"/>
          </a:p>
        </p:txBody>
      </p:sp>
      <p:sp>
        <p:nvSpPr>
          <p:cNvPr id="3" name="Slide Number Placeholder 2">
            <a:extLst>
              <a:ext uri="{FF2B5EF4-FFF2-40B4-BE49-F238E27FC236}">
                <a16:creationId xmlns:a16="http://schemas.microsoft.com/office/drawing/2014/main" id="{C7FD7160-4646-43FA-9B10-BD6C1A7360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574DC54-8914-45D8-809E-AD96DA5469D2}"/>
              </a:ext>
            </a:extLst>
          </p:cNvPr>
          <p:cNvSpPr>
            <a:spLocks noGrp="1"/>
          </p:cNvSpPr>
          <p:nvPr>
            <p:ph idx="13"/>
          </p:nvPr>
        </p:nvSpPr>
        <p:spPr>
          <a:xfrm>
            <a:off x="1676400" y="5641847"/>
            <a:ext cx="10515600" cy="1077686"/>
          </a:xfrm>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8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800" b="0" i="0" u="none" strike="noStrike" kern="1200" cap="none" spc="0" normalizeH="0" baseline="0" noProof="0" dirty="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800" b="0" i="0" u="none" strike="noStrike" kern="1200" cap="none" spc="0" normalizeH="0" baseline="0" noProof="0" dirty="0">
                <a:ln>
                  <a:noFill/>
                </a:ln>
                <a:solidFill>
                  <a:srgbClr val="003865"/>
                </a:solidFill>
                <a:effectLst/>
                <a:uLnTx/>
                <a:uFillTx/>
                <a:latin typeface="Calibri"/>
                <a:ea typeface="+mn-ea"/>
                <a:cs typeface="+mn-cs"/>
              </a:rPr>
              <a:t>Numbers/Percent for cases diagnosed in 2021 only represents cases progressing to AIDS through </a:t>
            </a:r>
            <a:r>
              <a:rPr lang="en-US" altLang="en-US" sz="1800" dirty="0">
                <a:solidFill>
                  <a:srgbClr val="003865"/>
                </a:solidFill>
                <a:latin typeface="Calibri"/>
              </a:rPr>
              <a:t>April 2022</a:t>
            </a:r>
            <a:r>
              <a:rPr kumimoji="0" lang="en-US" altLang="en-US" sz="1800" b="0" i="0" u="none" strike="noStrike" kern="1200" cap="none" spc="0" normalizeH="0" baseline="0" noProof="0" dirty="0">
                <a:ln>
                  <a:noFill/>
                </a:ln>
                <a:solidFill>
                  <a:srgbClr val="003865"/>
                </a:solidFill>
                <a:effectLst/>
                <a:uLnTx/>
                <a:uFillTx/>
                <a:latin typeface="Calibri"/>
                <a:ea typeface="+mn-ea"/>
                <a:cs typeface="+mn-cs"/>
              </a:rPr>
              <a:t>.</a:t>
            </a:r>
            <a:r>
              <a:rPr kumimoji="0" lang="en-US" altLang="en-US" sz="18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3865"/>
                </a:solidFill>
                <a:effectLst/>
                <a:uLnTx/>
                <a:uFillTx/>
                <a:latin typeface="Calibri"/>
                <a:ea typeface="+mn-ea"/>
                <a:cs typeface="+mn-cs"/>
              </a:rPr>
              <a:t>^Percentage not calculated if less than 10 cases diagnosed per year</a:t>
            </a:r>
          </a:p>
          <a:p>
            <a:endParaRPr lang="en-US" dirty="0"/>
          </a:p>
        </p:txBody>
      </p:sp>
      <p:pic>
        <p:nvPicPr>
          <p:cNvPr id="6" name="Picture 5" descr="Graph showing Progression to AIDS within 1 year of initial HIV Diagnoses* &#10;by Race/Ethnicity^ 2011 - 2021†">
            <a:extLst>
              <a:ext uri="{FF2B5EF4-FFF2-40B4-BE49-F238E27FC236}">
                <a16:creationId xmlns:a16="http://schemas.microsoft.com/office/drawing/2014/main" id="{13B65C79-BF55-4894-AEF9-17DF47615BC3}"/>
              </a:ext>
            </a:extLst>
          </p:cNvPr>
          <p:cNvPicPr>
            <a:picLocks noChangeAspect="1"/>
          </p:cNvPicPr>
          <p:nvPr/>
        </p:nvPicPr>
        <p:blipFill>
          <a:blip r:embed="rId3"/>
          <a:stretch>
            <a:fillRect/>
          </a:stretch>
        </p:blipFill>
        <p:spPr>
          <a:xfrm>
            <a:off x="586993" y="1630102"/>
            <a:ext cx="10288526" cy="4110942"/>
          </a:xfrm>
          <a:prstGeom prst="rect">
            <a:avLst/>
          </a:prstGeom>
        </p:spPr>
      </p:pic>
    </p:spTree>
    <p:extLst>
      <p:ext uri="{BB962C8B-B14F-4D97-AF65-F5344CB8AC3E}">
        <p14:creationId xmlns:p14="http://schemas.microsoft.com/office/powerpoint/2010/main" val="3435490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B345-20B9-40C4-9B38-9226CE446746}"/>
              </a:ext>
            </a:extLst>
          </p:cNvPr>
          <p:cNvSpPr>
            <a:spLocks noGrp="1"/>
          </p:cNvSpPr>
          <p:nvPr>
            <p:ph type="title"/>
          </p:nvPr>
        </p:nvSpPr>
        <p:spPr/>
        <p:txBody>
          <a:bodyPr>
            <a:normAutofit fontScale="90000"/>
          </a:bodyPr>
          <a:lstStyle/>
          <a:p>
            <a:r>
              <a:rPr lang="en-US" altLang="en-US" sz="3600" dirty="0"/>
              <a:t>Progression to AIDS within 1 year of initial HIV Diagnosis* by Age</a:t>
            </a:r>
            <a:br>
              <a:rPr lang="en-US" altLang="en-US" sz="3600" dirty="0"/>
            </a:br>
            <a:r>
              <a:rPr lang="en-US" altLang="en-US" sz="3600" dirty="0"/>
              <a:t>2011 - 2021</a:t>
            </a:r>
            <a:r>
              <a:rPr lang="en-US" altLang="en-US" sz="3600" baseline="30000" dirty="0"/>
              <a:t>†</a:t>
            </a:r>
            <a:endParaRPr lang="en-US" dirty="0"/>
          </a:p>
        </p:txBody>
      </p:sp>
      <p:sp>
        <p:nvSpPr>
          <p:cNvPr id="3" name="Slide Number Placeholder 2">
            <a:extLst>
              <a:ext uri="{FF2B5EF4-FFF2-40B4-BE49-F238E27FC236}">
                <a16:creationId xmlns:a16="http://schemas.microsoft.com/office/drawing/2014/main" id="{13E3A554-EA7A-45C2-8D6A-8D92E4990B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Footer Placeholder 3">
            <a:extLst>
              <a:ext uri="{FF2B5EF4-FFF2-40B4-BE49-F238E27FC236}">
                <a16:creationId xmlns:a16="http://schemas.microsoft.com/office/drawing/2014/main" id="{43E3E327-50A4-46E5-9364-153E73FB60AF}"/>
              </a:ext>
            </a:extLst>
          </p:cNvPr>
          <p:cNvSpPr>
            <a:spLocks noGrp="1"/>
          </p:cNvSpPr>
          <p:nvPr>
            <p:ph idx="13"/>
          </p:nvPr>
        </p:nvSpPr>
        <p:spPr>
          <a:xfrm>
            <a:off x="2024743" y="5584372"/>
            <a:ext cx="9121095" cy="1137104"/>
          </a:xfrm>
        </p:spPr>
        <p:txBody>
          <a:bodyPr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Numbers/Percent for cases diagnosed in 2021 only represents cases progressing to AIDS through </a:t>
            </a:r>
            <a:r>
              <a:rPr lang="en-US" altLang="en-US" sz="1100" dirty="0">
                <a:solidFill>
                  <a:srgbClr val="003865"/>
                </a:solidFill>
                <a:latin typeface="Calibri"/>
              </a:rPr>
              <a:t>April 2022</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a:t>
            </a:r>
            <a:r>
              <a:rPr kumimoji="0" lang="en-US" altLang="en-US" sz="11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^Percentage not calculated if less than 10 cases diagnosed per year</a:t>
            </a:r>
          </a:p>
        </p:txBody>
      </p:sp>
      <p:pic>
        <p:nvPicPr>
          <p:cNvPr id="9" name="Content Placeholder 8" descr="Graph showing progression to AIDS within 1 year of initial HIV Diagnosis* by Age&#10;2011 - 2021†">
            <a:extLst>
              <a:ext uri="{FF2B5EF4-FFF2-40B4-BE49-F238E27FC236}">
                <a16:creationId xmlns:a16="http://schemas.microsoft.com/office/drawing/2014/main" id="{53812847-1794-449F-8138-DF83CBDB15F8}"/>
              </a:ext>
            </a:extLst>
          </p:cNvPr>
          <p:cNvPicPr>
            <a:picLocks noGrp="1" noChangeAspect="1"/>
          </p:cNvPicPr>
          <p:nvPr>
            <p:ph idx="14"/>
          </p:nvPr>
        </p:nvPicPr>
        <p:blipFill>
          <a:blip r:embed="rId3"/>
          <a:stretch>
            <a:fillRect/>
          </a:stretch>
        </p:blipFill>
        <p:spPr>
          <a:xfrm>
            <a:off x="553303" y="1818069"/>
            <a:ext cx="11275870" cy="3766302"/>
          </a:xfrm>
        </p:spPr>
      </p:pic>
    </p:spTree>
    <p:extLst>
      <p:ext uri="{BB962C8B-B14F-4D97-AF65-F5344CB8AC3E}">
        <p14:creationId xmlns:p14="http://schemas.microsoft.com/office/powerpoint/2010/main" val="1754238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Introduction (II)</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5</a:t>
            </a:fld>
            <a:endParaRPr lang="en-US" dirty="0"/>
          </a:p>
        </p:txBody>
      </p:sp>
      <p:sp>
        <p:nvSpPr>
          <p:cNvPr id="5" name="Content Placeholder 2"/>
          <p:cNvSpPr>
            <a:spLocks noGrp="1"/>
          </p:cNvSpPr>
          <p:nvPr>
            <p:ph idx="1"/>
          </p:nvPr>
        </p:nvSpPr>
        <p:spPr>
          <a:xfrm>
            <a:off x="243840" y="1508761"/>
            <a:ext cx="11643360" cy="4876800"/>
          </a:xfrm>
        </p:spPr>
        <p:txBody>
          <a:bodyPr>
            <a:normAutofit/>
          </a:bodyPr>
          <a:lstStyle/>
          <a:p>
            <a:pPr marL="0" indent="0">
              <a:lnSpc>
                <a:spcPct val="80000"/>
              </a:lnSpc>
              <a:buNone/>
            </a:pPr>
            <a:r>
              <a:rPr lang="en-US" altLang="en-US" sz="2000" dirty="0"/>
              <a:t>Data analyses exclude people diagnosed in federal or private correctional facilities but include people incarcerated by the state (number of people incarcerated by the state believed to be living with HIV/AIDS [n=20]).</a:t>
            </a:r>
          </a:p>
          <a:p>
            <a:pPr marL="0" indent="0">
              <a:lnSpc>
                <a:spcPct val="80000"/>
              </a:lnSpc>
              <a:buNone/>
            </a:pPr>
            <a:r>
              <a:rPr lang="en-US" altLang="en-US" sz="2000" dirty="0"/>
              <a:t>Data analyses for new HIV diagnoses exclude people arriving to Minnesota through the HIV+ Refugee Resettlement Program (number of primary HIV+ refuges in this program living in MN as of December 31, 2021 = 163), as well as other refugees and immigrants reporting a positive test prior to their arrival in Minnesota (n=166). </a:t>
            </a:r>
            <a:endParaRPr lang="en-US" altLang="en-US" sz="2000" dirty="0">
              <a:solidFill>
                <a:srgbClr val="000000"/>
              </a:solidFill>
            </a:endParaRPr>
          </a:p>
          <a:p>
            <a:pPr marL="0" indent="0">
              <a:lnSpc>
                <a:spcPct val="80000"/>
              </a:lnSpc>
              <a:buNone/>
            </a:pPr>
            <a:r>
              <a:rPr lang="en-US" altLang="en-US" sz="2000" dirty="0"/>
              <a:t>Some limitations of surveillance data:</a:t>
            </a:r>
          </a:p>
          <a:p>
            <a:pPr lvl="1">
              <a:lnSpc>
                <a:spcPct val="80000"/>
              </a:lnSpc>
            </a:pPr>
            <a:r>
              <a:rPr lang="en-US" altLang="en-US" sz="2000" dirty="0"/>
              <a:t>Data do not include people living with HIV who have not been tested for HIV </a:t>
            </a:r>
          </a:p>
          <a:p>
            <a:pPr lvl="1">
              <a:lnSpc>
                <a:spcPct val="80000"/>
              </a:lnSpc>
            </a:pPr>
            <a:r>
              <a:rPr lang="en-US" altLang="en-US" sz="2000" dirty="0"/>
              <a:t>Data do not include people whose positive test results have not been reported to MDH</a:t>
            </a:r>
          </a:p>
          <a:p>
            <a:pPr lvl="1">
              <a:lnSpc>
                <a:spcPct val="80000"/>
              </a:lnSpc>
            </a:pPr>
            <a:r>
              <a:rPr lang="en-US" altLang="en-US" sz="2000" dirty="0"/>
              <a:t>Data do not include people living with HIV who have</a:t>
            </a:r>
            <a:r>
              <a:rPr lang="en-US" altLang="en-US" sz="2000" b="1" dirty="0"/>
              <a:t> only </a:t>
            </a:r>
            <a:r>
              <a:rPr lang="en-US" altLang="en-US" sz="2000" dirty="0"/>
              <a:t>tested anonymously</a:t>
            </a:r>
          </a:p>
          <a:p>
            <a:pPr lvl="1">
              <a:lnSpc>
                <a:spcPct val="80000"/>
              </a:lnSpc>
            </a:pPr>
            <a:r>
              <a:rPr lang="en-US" altLang="en-US" sz="2000" dirty="0"/>
              <a:t>Case numbers for the most recent years may be undercounted due to delays in reporting </a:t>
            </a:r>
          </a:p>
          <a:p>
            <a:pPr lvl="1">
              <a:lnSpc>
                <a:spcPct val="80000"/>
              </a:lnSpc>
            </a:pPr>
            <a:r>
              <a:rPr lang="en-US" altLang="en-US" sz="2000" dirty="0"/>
              <a:t>Reporting of living cases that were not initially diagnosed in Minnesota is known to be incomplete</a:t>
            </a:r>
            <a:endParaRPr lang="en-US" sz="2800" dirty="0"/>
          </a:p>
        </p:txBody>
      </p:sp>
    </p:spTree>
    <p:extLst>
      <p:ext uri="{BB962C8B-B14F-4D97-AF65-F5344CB8AC3E}">
        <p14:creationId xmlns:p14="http://schemas.microsoft.com/office/powerpoint/2010/main" val="1099285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852EE-BF42-4D66-B44F-3AA7B5835DBD}"/>
              </a:ext>
            </a:extLst>
          </p:cNvPr>
          <p:cNvSpPr>
            <a:spLocks noGrp="1"/>
          </p:cNvSpPr>
          <p:nvPr>
            <p:ph type="title"/>
          </p:nvPr>
        </p:nvSpPr>
        <p:spPr/>
        <p:txBody>
          <a:bodyPr>
            <a:normAutofit/>
          </a:bodyPr>
          <a:lstStyle/>
          <a:p>
            <a:r>
              <a:rPr lang="en-US" altLang="en-US" sz="3600" dirty="0"/>
              <a:t>Progression to AIDS within 1 year of initial HIV Diagnosis* by Mode of Transmission 2011 - 2021</a:t>
            </a:r>
            <a:r>
              <a:rPr lang="en-US" altLang="en-US" sz="3600" baseline="30000" dirty="0"/>
              <a:t>†</a:t>
            </a:r>
            <a:endParaRPr lang="en-US" dirty="0"/>
          </a:p>
        </p:txBody>
      </p:sp>
      <p:sp>
        <p:nvSpPr>
          <p:cNvPr id="3" name="Slide Number Placeholder 2">
            <a:extLst>
              <a:ext uri="{FF2B5EF4-FFF2-40B4-BE49-F238E27FC236}">
                <a16:creationId xmlns:a16="http://schemas.microsoft.com/office/drawing/2014/main" id="{E064477A-33CB-417A-B7DE-C27254DE9F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C6475EB-2C9F-4E04-83F4-315857C8367B}"/>
              </a:ext>
            </a:extLst>
          </p:cNvPr>
          <p:cNvSpPr>
            <a:spLocks noGrp="1"/>
          </p:cNvSpPr>
          <p:nvPr>
            <p:ph idx="13"/>
          </p:nvPr>
        </p:nvSpPr>
        <p:spPr>
          <a:xfrm>
            <a:off x="1773798" y="5094680"/>
            <a:ext cx="9993086" cy="1191986"/>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0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000" b="0" i="0" u="none" strike="noStrike" kern="1200" cap="none" spc="0" normalizeH="0" baseline="0" noProof="0" dirty="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000" b="0" i="0" u="none" strike="noStrike" kern="1200" cap="none" spc="0" normalizeH="0" baseline="0" noProof="0" dirty="0">
                <a:ln>
                  <a:noFill/>
                </a:ln>
                <a:solidFill>
                  <a:srgbClr val="003865"/>
                </a:solidFill>
                <a:effectLst/>
                <a:uLnTx/>
                <a:uFillTx/>
                <a:latin typeface="Calibri"/>
                <a:ea typeface="+mn-ea"/>
                <a:cs typeface="+mn-cs"/>
              </a:rPr>
              <a:t>Numbers/Percent for cases diagnosed in 2021 only represents cases progressing to AIDS through </a:t>
            </a:r>
            <a:r>
              <a:rPr lang="en-US" altLang="en-US" sz="1000" dirty="0">
                <a:solidFill>
                  <a:srgbClr val="003865"/>
                </a:solidFill>
                <a:latin typeface="Calibri"/>
              </a:rPr>
              <a:t>April 2022</a:t>
            </a:r>
            <a:r>
              <a:rPr kumimoji="0" lang="en-US" altLang="en-US" sz="1000" b="0" i="0" u="none" strike="noStrike" kern="1200" cap="none" spc="0" normalizeH="0" baseline="0" noProof="0" dirty="0">
                <a:ln>
                  <a:noFill/>
                </a:ln>
                <a:solidFill>
                  <a:srgbClr val="003865"/>
                </a:solidFill>
                <a:effectLst/>
                <a:uLnTx/>
                <a:uFillTx/>
                <a:latin typeface="Calibri"/>
                <a:ea typeface="+mn-ea"/>
                <a:cs typeface="+mn-cs"/>
              </a:rPr>
              <a:t>.</a:t>
            </a:r>
            <a:r>
              <a:rPr kumimoji="0" lang="en-US" altLang="en-US" sz="10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3865"/>
                </a:solidFill>
                <a:effectLst/>
                <a:uLnTx/>
                <a:uFillTx/>
                <a:latin typeface="Calibri"/>
                <a:ea typeface="+mn-ea"/>
                <a:cs typeface="+mn-cs"/>
              </a:rPr>
              <a:t>^Includes MSM/IDU</a:t>
            </a:r>
          </a:p>
          <a:p>
            <a:endParaRPr lang="en-US" dirty="0"/>
          </a:p>
        </p:txBody>
      </p:sp>
      <p:pic>
        <p:nvPicPr>
          <p:cNvPr id="8" name="Content Placeholder 7" descr="Graph showing Progression to AIDS within 1 year of initial HIV Diagnosis* by Mode of Transmission 2011 - 2021†">
            <a:extLst>
              <a:ext uri="{FF2B5EF4-FFF2-40B4-BE49-F238E27FC236}">
                <a16:creationId xmlns:a16="http://schemas.microsoft.com/office/drawing/2014/main" id="{B25E87EA-9306-41C2-BA28-0E8AB6EB32DA}"/>
              </a:ext>
            </a:extLst>
          </p:cNvPr>
          <p:cNvPicPr>
            <a:picLocks noGrp="1" noChangeAspect="1"/>
          </p:cNvPicPr>
          <p:nvPr>
            <p:ph idx="14"/>
          </p:nvPr>
        </p:nvPicPr>
        <p:blipFill>
          <a:blip r:embed="rId3"/>
          <a:stretch>
            <a:fillRect/>
          </a:stretch>
        </p:blipFill>
        <p:spPr>
          <a:xfrm>
            <a:off x="882100" y="1679409"/>
            <a:ext cx="10683394" cy="3415271"/>
          </a:xfrm>
        </p:spPr>
      </p:pic>
    </p:spTree>
    <p:extLst>
      <p:ext uri="{BB962C8B-B14F-4D97-AF65-F5344CB8AC3E}">
        <p14:creationId xmlns:p14="http://schemas.microsoft.com/office/powerpoint/2010/main" val="26486613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C6A8E-1ED5-412A-83BE-962C4A241018}"/>
              </a:ext>
            </a:extLst>
          </p:cNvPr>
          <p:cNvSpPr>
            <a:spLocks noGrp="1"/>
          </p:cNvSpPr>
          <p:nvPr>
            <p:ph type="title"/>
          </p:nvPr>
        </p:nvSpPr>
        <p:spPr/>
        <p:txBody>
          <a:bodyPr>
            <a:normAutofit/>
          </a:bodyPr>
          <a:lstStyle/>
          <a:p>
            <a:r>
              <a:rPr lang="en-US" altLang="en-US" sz="3600" dirty="0"/>
              <a:t>Time of Progression to AIDS for HIV Diagnoses* Among Foreign-Born </a:t>
            </a:r>
            <a:r>
              <a:rPr lang="en-US" altLang="en-US" dirty="0"/>
              <a:t>P</a:t>
            </a:r>
            <a:r>
              <a:rPr lang="en-US" altLang="en-US" sz="3600" dirty="0"/>
              <a:t>eople, Minnesota 2011 - 2021</a:t>
            </a:r>
            <a:endParaRPr lang="en-US" dirty="0"/>
          </a:p>
        </p:txBody>
      </p:sp>
      <p:sp>
        <p:nvSpPr>
          <p:cNvPr id="3" name="Slide Number Placeholder 2">
            <a:extLst>
              <a:ext uri="{FF2B5EF4-FFF2-40B4-BE49-F238E27FC236}">
                <a16:creationId xmlns:a16="http://schemas.microsoft.com/office/drawing/2014/main" id="{FD4C629C-1533-428F-A784-0D3E0E67E7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61F954E1-EC26-4F0A-97B2-5739E8772BAE}"/>
              </a:ext>
            </a:extLst>
          </p:cNvPr>
          <p:cNvSpPr>
            <a:spLocks noGrp="1"/>
          </p:cNvSpPr>
          <p:nvPr>
            <p:ph idx="13"/>
          </p:nvPr>
        </p:nvSpPr>
        <p:spPr>
          <a:xfrm>
            <a:off x="2148319" y="5641976"/>
            <a:ext cx="8997043" cy="1322614"/>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Percent of cases progressing to AIDS within one year of initial diagnosis with HIV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Numbers/Percent for cases diagnosed in 2021 only represents cases progressing to AIDS through </a:t>
            </a:r>
            <a:r>
              <a:rPr lang="en-US" altLang="en-US" sz="1100" dirty="0">
                <a:solidFill>
                  <a:srgbClr val="003865"/>
                </a:solidFill>
                <a:latin typeface="Calibri"/>
              </a:rPr>
              <a:t>April 2022</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a:p>
            <a:endParaRPr lang="en-US" dirty="0"/>
          </a:p>
        </p:txBody>
      </p:sp>
      <p:pic>
        <p:nvPicPr>
          <p:cNvPr id="9" name="Content Placeholder 8" descr="Time of Progression to AIDS for HIV Diagnoses* Among Foreign-Born People, Minnesota 2011 - 2021">
            <a:extLst>
              <a:ext uri="{FF2B5EF4-FFF2-40B4-BE49-F238E27FC236}">
                <a16:creationId xmlns:a16="http://schemas.microsoft.com/office/drawing/2014/main" id="{E97B7659-817D-4B61-A383-F5D1072188F4}"/>
              </a:ext>
            </a:extLst>
          </p:cNvPr>
          <p:cNvPicPr>
            <a:picLocks noGrp="1" noChangeAspect="1"/>
          </p:cNvPicPr>
          <p:nvPr>
            <p:ph idx="14"/>
          </p:nvPr>
        </p:nvPicPr>
        <p:blipFill>
          <a:blip r:embed="rId3"/>
          <a:stretch>
            <a:fillRect/>
          </a:stretch>
        </p:blipFill>
        <p:spPr>
          <a:xfrm>
            <a:off x="1223745" y="1930398"/>
            <a:ext cx="9297733" cy="3448412"/>
          </a:xfrm>
        </p:spPr>
      </p:pic>
    </p:spTree>
    <p:extLst>
      <p:ext uri="{BB962C8B-B14F-4D97-AF65-F5344CB8AC3E}">
        <p14:creationId xmlns:p14="http://schemas.microsoft.com/office/powerpoint/2010/main" val="4439426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Additional Topics</a:t>
            </a:r>
          </a:p>
        </p:txBody>
      </p:sp>
    </p:spTree>
    <p:extLst>
      <p:ext uri="{BB962C8B-B14F-4D97-AF65-F5344CB8AC3E}">
        <p14:creationId xmlns:p14="http://schemas.microsoft.com/office/powerpoint/2010/main" val="3962940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E9961E1B-BF64-48DF-B1FA-6C43AD8BDFEE}"/>
              </a:ext>
            </a:extLst>
          </p:cNvPr>
          <p:cNvSpPr>
            <a:spLocks noGrp="1"/>
          </p:cNvSpPr>
          <p:nvPr>
            <p:ph type="title"/>
          </p:nvPr>
        </p:nvSpPr>
        <p:spPr/>
        <p:txBody>
          <a:bodyPr/>
          <a:lstStyle/>
          <a:p>
            <a:r>
              <a:rPr lang="en-US" dirty="0"/>
              <a:t>HIV Outbreak in Hennepin/Ramsey Counties </a:t>
            </a:r>
          </a:p>
        </p:txBody>
      </p:sp>
      <p:sp>
        <p:nvSpPr>
          <p:cNvPr id="3" name="Slide Number Placeholder 2">
            <a:extLst>
              <a:ext uri="{FF2B5EF4-FFF2-40B4-BE49-F238E27FC236}">
                <a16:creationId xmlns:a16="http://schemas.microsoft.com/office/drawing/2014/main" id="{425D3444-D1B5-444D-920C-0E561F818A1B}"/>
              </a:ext>
            </a:extLst>
          </p:cNvPr>
          <p:cNvSpPr>
            <a:spLocks noGrp="1"/>
          </p:cNvSpPr>
          <p:nvPr>
            <p:ph type="sldNum" sz="quarter" idx="12"/>
          </p:nvPr>
        </p:nvSpPr>
        <p:spPr/>
        <p:txBody>
          <a:bodyPr/>
          <a:lstStyle/>
          <a:p>
            <a:fld id="{48F63A3B-78C7-47BE-AE5E-E10140E04643}" type="slidenum">
              <a:rPr lang="en-US" smtClean="0"/>
              <a:pPr/>
              <a:t>53</a:t>
            </a:fld>
            <a:endParaRPr lang="en-US" dirty="0"/>
          </a:p>
        </p:txBody>
      </p:sp>
      <p:sp>
        <p:nvSpPr>
          <p:cNvPr id="23" name="Content Placeholder 22">
            <a:extLst>
              <a:ext uri="{FF2B5EF4-FFF2-40B4-BE49-F238E27FC236}">
                <a16:creationId xmlns:a16="http://schemas.microsoft.com/office/drawing/2014/main" id="{9DAEC92C-D8F6-4606-9C80-6F8A30C0F34E}"/>
              </a:ext>
            </a:extLst>
          </p:cNvPr>
          <p:cNvSpPr>
            <a:spLocks noGrp="1"/>
          </p:cNvSpPr>
          <p:nvPr>
            <p:ph sz="half" idx="19"/>
          </p:nvPr>
        </p:nvSpPr>
        <p:spPr>
          <a:xfrm>
            <a:off x="4267200" y="1609726"/>
            <a:ext cx="3424518" cy="4567238"/>
          </a:xfrm>
        </p:spPr>
        <p:txBody>
          <a:bodyPr>
            <a:normAutofit fontScale="25000" lnSpcReduction="20000"/>
          </a:bodyPr>
          <a:lstStyle/>
          <a:p>
            <a:pPr marL="0" indent="0" algn="l">
              <a:buNone/>
            </a:pPr>
            <a:r>
              <a:rPr lang="en-US" sz="9600" b="1" i="0" dirty="0">
                <a:solidFill>
                  <a:srgbClr val="000000"/>
                </a:solidFill>
                <a:effectLst/>
              </a:rPr>
              <a:t>Hennepin/Ramsey Counties </a:t>
            </a:r>
            <a:r>
              <a:rPr lang="en-US" sz="9600" b="1" dirty="0">
                <a:solidFill>
                  <a:srgbClr val="000000"/>
                </a:solidFill>
              </a:rPr>
              <a:t>HIV Outbreak</a:t>
            </a:r>
          </a:p>
          <a:p>
            <a:pPr marL="285750" indent="-285750" algn="l">
              <a:buFont typeface="Arial" panose="020B0604020202020204" pitchFamily="34" charset="0"/>
              <a:buChar char="•"/>
            </a:pPr>
            <a:r>
              <a:rPr lang="en-US" sz="6400" b="0" i="0" dirty="0">
                <a:solidFill>
                  <a:srgbClr val="000000"/>
                </a:solidFill>
                <a:effectLst/>
              </a:rPr>
              <a:t>In February 2020, MDH Health Alert Network declared an outbreak among persons who inject drugs (PWID)</a:t>
            </a:r>
          </a:p>
          <a:p>
            <a:pPr marL="285750" indent="-285750" algn="l">
              <a:buFont typeface="Arial" panose="020B0604020202020204" pitchFamily="34" charset="0"/>
              <a:buChar char="•"/>
            </a:pPr>
            <a:r>
              <a:rPr lang="en-US" sz="6400" b="0" i="0" dirty="0">
                <a:solidFill>
                  <a:srgbClr val="000000"/>
                </a:solidFill>
                <a:effectLst/>
              </a:rPr>
              <a:t>Current Case Count: </a:t>
            </a:r>
            <a:r>
              <a:rPr lang="en-US" sz="6400" dirty="0">
                <a:solidFill>
                  <a:srgbClr val="000000"/>
                </a:solidFill>
              </a:rPr>
              <a:t>101 cases</a:t>
            </a:r>
          </a:p>
          <a:p>
            <a:pPr marL="285750" indent="-285750">
              <a:spcAft>
                <a:spcPts val="600"/>
              </a:spcAft>
              <a:buFont typeface="Arial" panose="020B0604020202020204" pitchFamily="34" charset="0"/>
              <a:buChar char="•"/>
            </a:pPr>
            <a:r>
              <a:rPr lang="en-US" sz="6400" dirty="0">
                <a:solidFill>
                  <a:srgbClr val="000000"/>
                </a:solidFill>
              </a:rPr>
              <a:t>Inclusion Criteria:</a:t>
            </a:r>
          </a:p>
          <a:p>
            <a:pPr marL="1028700" indent="-457200">
              <a:spcAft>
                <a:spcPts val="600"/>
              </a:spcAft>
              <a:buFont typeface="Arial" panose="020B0604020202020204" pitchFamily="34" charset="0"/>
              <a:buChar char="•"/>
            </a:pPr>
            <a:r>
              <a:rPr lang="en-US" sz="6400" dirty="0">
                <a:solidFill>
                  <a:srgbClr val="000000"/>
                </a:solidFill>
              </a:rPr>
              <a:t>51 encampment-related</a:t>
            </a:r>
          </a:p>
          <a:p>
            <a:pPr marL="1028700" indent="-457200">
              <a:spcAft>
                <a:spcPts val="600"/>
              </a:spcAft>
              <a:buFont typeface="Arial" panose="020B0604020202020204" pitchFamily="34" charset="0"/>
              <a:buChar char="•"/>
            </a:pPr>
            <a:r>
              <a:rPr lang="en-US" sz="6400" dirty="0">
                <a:solidFill>
                  <a:srgbClr val="000000"/>
                </a:solidFill>
              </a:rPr>
              <a:t>40 MSM/IDU</a:t>
            </a:r>
          </a:p>
          <a:p>
            <a:pPr marL="1028700" indent="-457200">
              <a:spcAft>
                <a:spcPts val="600"/>
              </a:spcAft>
              <a:buFont typeface="Arial" panose="020B0604020202020204" pitchFamily="34" charset="0"/>
              <a:buChar char="•"/>
            </a:pPr>
            <a:r>
              <a:rPr lang="en-US" sz="6400" dirty="0">
                <a:solidFill>
                  <a:srgbClr val="000000"/>
                </a:solidFill>
              </a:rPr>
              <a:t>10 IDU</a:t>
            </a:r>
          </a:p>
          <a:p>
            <a:endParaRPr lang="en-US" dirty="0"/>
          </a:p>
        </p:txBody>
      </p:sp>
      <p:sp>
        <p:nvSpPr>
          <p:cNvPr id="24" name="Content Placeholder 23">
            <a:extLst>
              <a:ext uri="{FF2B5EF4-FFF2-40B4-BE49-F238E27FC236}">
                <a16:creationId xmlns:a16="http://schemas.microsoft.com/office/drawing/2014/main" id="{C32922F9-72B5-4898-88A0-101B3202260F}"/>
              </a:ext>
            </a:extLst>
          </p:cNvPr>
          <p:cNvSpPr>
            <a:spLocks noGrp="1"/>
          </p:cNvSpPr>
          <p:nvPr>
            <p:ph sz="half" idx="20"/>
          </p:nvPr>
        </p:nvSpPr>
        <p:spPr>
          <a:xfrm>
            <a:off x="8272691" y="1609725"/>
            <a:ext cx="3619498" cy="4577921"/>
          </a:xfrm>
        </p:spPr>
        <p:txBody>
          <a:bodyPr>
            <a:normAutofit fontScale="77500" lnSpcReduction="20000"/>
          </a:bodyPr>
          <a:lstStyle/>
          <a:p>
            <a:pPr marL="0" indent="0">
              <a:lnSpc>
                <a:spcPct val="120000"/>
              </a:lnSpc>
              <a:spcAft>
                <a:spcPts val="600"/>
              </a:spcAft>
              <a:buNone/>
            </a:pPr>
            <a:r>
              <a:rPr lang="en-US" b="1" dirty="0"/>
              <a:t>People at high-risk in the current outbreak:</a:t>
            </a:r>
          </a:p>
          <a:p>
            <a:r>
              <a:rPr lang="en-US" dirty="0"/>
              <a:t>People who use injection drugs (PWID) or share needles/works</a:t>
            </a:r>
          </a:p>
          <a:p>
            <a:r>
              <a:rPr lang="en-US" dirty="0"/>
              <a:t>People experiencing homelessness or unstable housing</a:t>
            </a:r>
          </a:p>
          <a:p>
            <a:r>
              <a:rPr lang="en-US" dirty="0"/>
              <a:t>People who exchange sex for income or other items they need</a:t>
            </a:r>
          </a:p>
        </p:txBody>
      </p:sp>
      <p:pic>
        <p:nvPicPr>
          <p:cNvPr id="6" name="Picture 5" descr="Map showing the metro area with Hennepin &amp; Ramsey counties circled">
            <a:extLst>
              <a:ext uri="{FF2B5EF4-FFF2-40B4-BE49-F238E27FC236}">
                <a16:creationId xmlns:a16="http://schemas.microsoft.com/office/drawing/2014/main" id="{495237A1-1200-4425-8FC1-AED05E20B975}"/>
              </a:ext>
            </a:extLst>
          </p:cNvPr>
          <p:cNvPicPr>
            <a:picLocks noChangeAspect="1"/>
          </p:cNvPicPr>
          <p:nvPr/>
        </p:nvPicPr>
        <p:blipFill>
          <a:blip r:embed="rId3"/>
          <a:stretch>
            <a:fillRect/>
          </a:stretch>
        </p:blipFill>
        <p:spPr>
          <a:xfrm>
            <a:off x="403960" y="1609725"/>
            <a:ext cx="3424518" cy="4463908"/>
          </a:xfrm>
          <a:prstGeom prst="rect">
            <a:avLst/>
          </a:prstGeom>
        </p:spPr>
      </p:pic>
    </p:spTree>
    <p:extLst>
      <p:ext uri="{BB962C8B-B14F-4D97-AF65-F5344CB8AC3E}">
        <p14:creationId xmlns:p14="http://schemas.microsoft.com/office/powerpoint/2010/main" val="1233808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168D043-B0B3-4282-92AE-B7BBD8FE7211}"/>
              </a:ext>
            </a:extLst>
          </p:cNvPr>
          <p:cNvSpPr>
            <a:spLocks noGrp="1"/>
          </p:cNvSpPr>
          <p:nvPr>
            <p:ph type="title"/>
          </p:nvPr>
        </p:nvSpPr>
        <p:spPr/>
        <p:txBody>
          <a:bodyPr/>
          <a:lstStyle/>
          <a:p>
            <a:r>
              <a:rPr lang="en-US" dirty="0"/>
              <a:t>HIV Outbreak in Duluth Region</a:t>
            </a:r>
          </a:p>
        </p:txBody>
      </p:sp>
      <p:sp>
        <p:nvSpPr>
          <p:cNvPr id="11" name="Content Placeholder 10">
            <a:extLst>
              <a:ext uri="{FF2B5EF4-FFF2-40B4-BE49-F238E27FC236}">
                <a16:creationId xmlns:a16="http://schemas.microsoft.com/office/drawing/2014/main" id="{6BA28193-5589-498A-A8A9-3AB63817C342}"/>
              </a:ext>
            </a:extLst>
          </p:cNvPr>
          <p:cNvSpPr>
            <a:spLocks noGrp="1"/>
          </p:cNvSpPr>
          <p:nvPr>
            <p:ph sz="half" idx="2"/>
          </p:nvPr>
        </p:nvSpPr>
        <p:spPr/>
        <p:txBody>
          <a:bodyPr>
            <a:normAutofit fontScale="62500" lnSpcReduction="20000"/>
          </a:bodyPr>
          <a:lstStyle/>
          <a:p>
            <a:pPr marL="0" indent="0">
              <a:buNone/>
            </a:pPr>
            <a:r>
              <a:rPr lang="en-US" b="1" dirty="0"/>
              <a:t>Duluth Region HIV Outbreak</a:t>
            </a:r>
          </a:p>
          <a:p>
            <a:pPr marL="285750" indent="-285750" algn="l">
              <a:buFont typeface="Arial" panose="020B0604020202020204" pitchFamily="34" charset="0"/>
              <a:buChar char="•"/>
            </a:pPr>
            <a:r>
              <a:rPr lang="en-US" sz="3200" b="0" i="0" dirty="0">
                <a:solidFill>
                  <a:srgbClr val="000000"/>
                </a:solidFill>
                <a:effectLst/>
                <a:latin typeface="+mj-lt"/>
              </a:rPr>
              <a:t>In March 2021, MDH Health Alert Network declared an outbreak in the Duluth Region (30-mile area) among newly diagnosed HIV cases</a:t>
            </a:r>
          </a:p>
          <a:p>
            <a:pPr marL="285750" indent="-285750" algn="l">
              <a:buFont typeface="Arial" panose="020B0604020202020204" pitchFamily="34" charset="0"/>
              <a:buChar char="•"/>
            </a:pPr>
            <a:r>
              <a:rPr lang="en-US" b="0" i="0" dirty="0">
                <a:solidFill>
                  <a:srgbClr val="000000"/>
                </a:solidFill>
                <a:effectLst/>
                <a:latin typeface="+mj-lt"/>
              </a:rPr>
              <a:t>Current Case Count: 23</a:t>
            </a:r>
            <a:r>
              <a:rPr lang="en-US" dirty="0">
                <a:solidFill>
                  <a:srgbClr val="000000"/>
                </a:solidFill>
                <a:latin typeface="+mj-lt"/>
              </a:rPr>
              <a:t> cases</a:t>
            </a:r>
          </a:p>
          <a:p>
            <a:endParaRPr lang="en-US" dirty="0"/>
          </a:p>
        </p:txBody>
      </p:sp>
      <p:sp>
        <p:nvSpPr>
          <p:cNvPr id="3" name="Slide Number Placeholder 2">
            <a:extLst>
              <a:ext uri="{FF2B5EF4-FFF2-40B4-BE49-F238E27FC236}">
                <a16:creationId xmlns:a16="http://schemas.microsoft.com/office/drawing/2014/main" id="{F10F76CC-6B58-44C9-97EA-22AB4AE0A89D}"/>
              </a:ext>
            </a:extLst>
          </p:cNvPr>
          <p:cNvSpPr>
            <a:spLocks noGrp="1"/>
          </p:cNvSpPr>
          <p:nvPr>
            <p:ph type="sldNum" sz="quarter" idx="12"/>
          </p:nvPr>
        </p:nvSpPr>
        <p:spPr/>
        <p:txBody>
          <a:bodyPr/>
          <a:lstStyle/>
          <a:p>
            <a:fld id="{48F63A3B-78C7-47BE-AE5E-E10140E04643}" type="slidenum">
              <a:rPr lang="en-US" smtClean="0"/>
              <a:t>54</a:t>
            </a:fld>
            <a:endParaRPr lang="en-US" dirty="0"/>
          </a:p>
        </p:txBody>
      </p:sp>
      <p:sp>
        <p:nvSpPr>
          <p:cNvPr id="12" name="Content Placeholder 11">
            <a:extLst>
              <a:ext uri="{FF2B5EF4-FFF2-40B4-BE49-F238E27FC236}">
                <a16:creationId xmlns:a16="http://schemas.microsoft.com/office/drawing/2014/main" id="{DA7DEE27-EF3D-4F1E-B233-1D0DAA51EB7E}"/>
              </a:ext>
            </a:extLst>
          </p:cNvPr>
          <p:cNvSpPr>
            <a:spLocks noGrp="1"/>
          </p:cNvSpPr>
          <p:nvPr>
            <p:ph sz="half" idx="14"/>
          </p:nvPr>
        </p:nvSpPr>
        <p:spPr>
          <a:xfrm>
            <a:off x="6096000" y="1382233"/>
            <a:ext cx="5791200" cy="4794731"/>
          </a:xfrm>
        </p:spPr>
        <p:txBody>
          <a:bodyPr>
            <a:normAutofit fontScale="85000" lnSpcReduction="20000"/>
          </a:bodyPr>
          <a:lstStyle/>
          <a:p>
            <a:pPr marL="0" indent="0">
              <a:lnSpc>
                <a:spcPct val="120000"/>
              </a:lnSpc>
              <a:spcAft>
                <a:spcPts val="600"/>
              </a:spcAft>
              <a:buNone/>
            </a:pPr>
            <a:r>
              <a:rPr lang="en-US" b="1" dirty="0"/>
              <a:t>People at high-risk in the current outbreak:</a:t>
            </a:r>
          </a:p>
          <a:p>
            <a:pPr lvl="1"/>
            <a:r>
              <a:rPr lang="en-US" dirty="0"/>
              <a:t>People who use injection drugs (PWID) or share needles/works</a:t>
            </a:r>
          </a:p>
          <a:p>
            <a:pPr lvl="1"/>
            <a:r>
              <a:rPr lang="en-US" dirty="0"/>
              <a:t>People experiencing homelessness or unstable housing</a:t>
            </a:r>
          </a:p>
          <a:p>
            <a:pPr lvl="1"/>
            <a:r>
              <a:rPr lang="en-US" dirty="0"/>
              <a:t>People who exchange sex for income or other items they need</a:t>
            </a:r>
          </a:p>
          <a:p>
            <a:pPr lvl="1"/>
            <a:r>
              <a:rPr lang="en-US" dirty="0"/>
              <a:t>Men who have sex with men</a:t>
            </a:r>
          </a:p>
          <a:p>
            <a:endParaRPr lang="en-US" dirty="0"/>
          </a:p>
        </p:txBody>
      </p:sp>
      <p:pic>
        <p:nvPicPr>
          <p:cNvPr id="15" name="Content Placeholder 14" descr="Map showing Duluth area">
            <a:extLst>
              <a:ext uri="{FF2B5EF4-FFF2-40B4-BE49-F238E27FC236}">
                <a16:creationId xmlns:a16="http://schemas.microsoft.com/office/drawing/2014/main" id="{E23A3FFB-63AE-4C84-8F6E-FF55E384B7B1}"/>
              </a:ext>
            </a:extLst>
          </p:cNvPr>
          <p:cNvPicPr>
            <a:picLocks noGrp="1" noChangeAspect="1"/>
          </p:cNvPicPr>
          <p:nvPr>
            <p:ph idx="15"/>
          </p:nvPr>
        </p:nvPicPr>
        <p:blipFill>
          <a:blip r:embed="rId3"/>
          <a:stretch>
            <a:fillRect/>
          </a:stretch>
        </p:blipFill>
        <p:spPr>
          <a:xfrm>
            <a:off x="1368108" y="1609725"/>
            <a:ext cx="3512183" cy="2171700"/>
          </a:xfrm>
          <a:prstGeom prst="rect">
            <a:avLst/>
          </a:prstGeom>
        </p:spPr>
      </p:pic>
    </p:spTree>
    <p:extLst>
      <p:ext uri="{BB962C8B-B14F-4D97-AF65-F5344CB8AC3E}">
        <p14:creationId xmlns:p14="http://schemas.microsoft.com/office/powerpoint/2010/main" val="3094835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B64A-8750-4FD4-ACDF-CD1913095DB6}"/>
              </a:ext>
            </a:extLst>
          </p:cNvPr>
          <p:cNvSpPr>
            <a:spLocks noGrp="1"/>
          </p:cNvSpPr>
          <p:nvPr>
            <p:ph type="title"/>
          </p:nvPr>
        </p:nvSpPr>
        <p:spPr/>
        <p:txBody>
          <a:bodyPr/>
          <a:lstStyle/>
          <a:p>
            <a:r>
              <a:rPr lang="en-US" dirty="0"/>
              <a:t>Updated webpage: Outbreak Data e-Resources </a:t>
            </a:r>
          </a:p>
        </p:txBody>
      </p:sp>
      <p:sp>
        <p:nvSpPr>
          <p:cNvPr id="3" name="Content Placeholder 2">
            <a:extLst>
              <a:ext uri="{FF2B5EF4-FFF2-40B4-BE49-F238E27FC236}">
                <a16:creationId xmlns:a16="http://schemas.microsoft.com/office/drawing/2014/main" id="{B54210CA-5C66-4A92-ABAF-3DF9A35B1D3E}"/>
              </a:ext>
            </a:extLst>
          </p:cNvPr>
          <p:cNvSpPr>
            <a:spLocks noGrp="1"/>
          </p:cNvSpPr>
          <p:nvPr>
            <p:ph sz="half" idx="2"/>
          </p:nvPr>
        </p:nvSpPr>
        <p:spPr>
          <a:xfrm>
            <a:off x="6096000" y="1550141"/>
            <a:ext cx="5780182" cy="2871209"/>
          </a:xfrm>
          <a:ln>
            <a:noFill/>
          </a:ln>
        </p:spPr>
        <p:txBody>
          <a:bodyPr>
            <a:normAutofit/>
          </a:bodyPr>
          <a:lstStyle/>
          <a:p>
            <a:pPr marL="0" indent="0">
              <a:buNone/>
            </a:pPr>
            <a:r>
              <a:rPr lang="en-US" sz="2800" dirty="0"/>
              <a:t>HIV Outbreak Response and Case Counts</a:t>
            </a:r>
          </a:p>
          <a:p>
            <a:pPr marL="0" indent="0">
              <a:buNone/>
            </a:pPr>
            <a:r>
              <a:rPr lang="en-US" sz="2400" dirty="0">
                <a:hlinkClick r:id="rId3"/>
              </a:rPr>
              <a:t>https://www.health.state.mn.us/diseases </a:t>
            </a:r>
            <a:r>
              <a:rPr lang="en-US" sz="2400" dirty="0">
                <a:solidFill>
                  <a:schemeClr val="tx1"/>
                </a:solidFill>
                <a:hlinkClick r:id="rId3"/>
              </a:rPr>
              <a:t>/hiv/stats/hiv.html</a:t>
            </a:r>
            <a:endParaRPr lang="en-US" sz="2400" dirty="0">
              <a:solidFill>
                <a:schemeClr val="tx1"/>
              </a:solidFill>
            </a:endParaRPr>
          </a:p>
        </p:txBody>
      </p:sp>
      <p:sp>
        <p:nvSpPr>
          <p:cNvPr id="4" name="Slide Number Placeholder 3">
            <a:extLst>
              <a:ext uri="{FF2B5EF4-FFF2-40B4-BE49-F238E27FC236}">
                <a16:creationId xmlns:a16="http://schemas.microsoft.com/office/drawing/2014/main" id="{A9E2151A-CC18-4091-B02A-7A971F960AD9}"/>
              </a:ext>
            </a:extLst>
          </p:cNvPr>
          <p:cNvSpPr>
            <a:spLocks noGrp="1"/>
          </p:cNvSpPr>
          <p:nvPr>
            <p:ph type="sldNum" sz="quarter" idx="12"/>
          </p:nvPr>
        </p:nvSpPr>
        <p:spPr/>
        <p:txBody>
          <a:bodyPr/>
          <a:lstStyle/>
          <a:p>
            <a:fld id="{48F63A3B-78C7-47BE-AE5E-E10140E04643}" type="slidenum">
              <a:rPr lang="en-US" smtClean="0"/>
              <a:t>55</a:t>
            </a:fld>
            <a:endParaRPr lang="en-US" dirty="0"/>
          </a:p>
        </p:txBody>
      </p:sp>
      <p:sp>
        <p:nvSpPr>
          <p:cNvPr id="5" name="Content Placeholder 4">
            <a:extLst>
              <a:ext uri="{FF2B5EF4-FFF2-40B4-BE49-F238E27FC236}">
                <a16:creationId xmlns:a16="http://schemas.microsoft.com/office/drawing/2014/main" id="{11C5ED80-6F40-4F14-9FED-C6D9606F1801}"/>
              </a:ext>
            </a:extLst>
          </p:cNvPr>
          <p:cNvSpPr>
            <a:spLocks noGrp="1"/>
          </p:cNvSpPr>
          <p:nvPr>
            <p:ph sz="half" idx="14"/>
          </p:nvPr>
        </p:nvSpPr>
        <p:spPr>
          <a:xfrm>
            <a:off x="6408830" y="4473616"/>
            <a:ext cx="5638800" cy="1216025"/>
          </a:xfrm>
          <a:solidFill>
            <a:schemeClr val="bg1">
              <a:lumMod val="85000"/>
            </a:schemeClr>
          </a:solidFill>
        </p:spPr>
        <p:txBody>
          <a:bodyPr>
            <a:normAutofit/>
          </a:bodyPr>
          <a:lstStyle/>
          <a:p>
            <a:pPr marL="0" indent="0">
              <a:buNone/>
            </a:pPr>
            <a:r>
              <a:rPr lang="en-US" sz="2800" b="1" dirty="0"/>
              <a:t>Subscribe</a:t>
            </a:r>
            <a:r>
              <a:rPr lang="en-US" sz="2800" dirty="0"/>
              <a:t> to receive our HIV/STD prevention and data e-mail updates.</a:t>
            </a:r>
          </a:p>
        </p:txBody>
      </p:sp>
      <p:pic>
        <p:nvPicPr>
          <p:cNvPr id="12" name="Content Placeholder 11" descr="Screen shot of the MDH outbreak webpage">
            <a:extLst>
              <a:ext uri="{FF2B5EF4-FFF2-40B4-BE49-F238E27FC236}">
                <a16:creationId xmlns:a16="http://schemas.microsoft.com/office/drawing/2014/main" id="{A71CD4D4-2C65-4130-9839-7E30304D2677}"/>
              </a:ext>
            </a:extLst>
          </p:cNvPr>
          <p:cNvPicPr>
            <a:picLocks noGrp="1" noChangeAspect="1"/>
          </p:cNvPicPr>
          <p:nvPr>
            <p:ph idx="15"/>
          </p:nvPr>
        </p:nvPicPr>
        <p:blipFill>
          <a:blip r:embed="rId4"/>
          <a:stretch>
            <a:fillRect/>
          </a:stretch>
        </p:blipFill>
        <p:spPr>
          <a:xfrm>
            <a:off x="1063511" y="3494493"/>
            <a:ext cx="4956289" cy="2734504"/>
          </a:xfrm>
        </p:spPr>
      </p:pic>
      <p:pic>
        <p:nvPicPr>
          <p:cNvPr id="9" name="Content Placeholder 8" descr="Screen shot of drop down list from the MDH outbreak webpage">
            <a:extLst>
              <a:ext uri="{FF2B5EF4-FFF2-40B4-BE49-F238E27FC236}">
                <a16:creationId xmlns:a16="http://schemas.microsoft.com/office/drawing/2014/main" id="{4D7DD1D4-EFA8-4EB4-BEF2-8CADD60A8F2A}"/>
              </a:ext>
            </a:extLst>
          </p:cNvPr>
          <p:cNvPicPr>
            <a:picLocks noGrp="1" noChangeAspect="1"/>
          </p:cNvPicPr>
          <p:nvPr>
            <p:ph idx="16"/>
          </p:nvPr>
        </p:nvPicPr>
        <p:blipFill>
          <a:blip r:embed="rId5"/>
          <a:stretch>
            <a:fillRect/>
          </a:stretch>
        </p:blipFill>
        <p:spPr>
          <a:xfrm>
            <a:off x="300786" y="1550141"/>
            <a:ext cx="5638800" cy="1652368"/>
          </a:xfrm>
          <a:solidFill>
            <a:schemeClr val="bg1">
              <a:lumMod val="75000"/>
            </a:schemeClr>
          </a:solidFill>
          <a:ln>
            <a:solidFill>
              <a:schemeClr val="accent1"/>
            </a:solidFill>
          </a:ln>
        </p:spPr>
      </p:pic>
    </p:spTree>
    <p:extLst>
      <p:ext uri="{BB962C8B-B14F-4D97-AF65-F5344CB8AC3E}">
        <p14:creationId xmlns:p14="http://schemas.microsoft.com/office/powerpoint/2010/main" val="13595773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lnSpcReduction="10000"/>
          </a:bodyPr>
          <a:lstStyle/>
          <a:p>
            <a:r>
              <a:rPr lang="en-US" sz="2800" b="1" dirty="0"/>
              <a:t>HIV Surveillance Team</a:t>
            </a:r>
          </a:p>
          <a:p>
            <a:r>
              <a:rPr lang="en-US" sz="2400" i="1" dirty="0"/>
              <a:t>Health.HIV.Surveillance@state.mn.us</a:t>
            </a:r>
          </a:p>
          <a:p>
            <a:r>
              <a:rPr lang="en-US" sz="2400" dirty="0"/>
              <a:t>651-201-4040</a:t>
            </a:r>
          </a:p>
          <a:p>
            <a:endParaRPr lang="en-US" dirty="0"/>
          </a:p>
        </p:txBody>
      </p:sp>
      <p:sp>
        <p:nvSpPr>
          <p:cNvPr id="4" name="Title 3"/>
          <p:cNvSpPr>
            <a:spLocks noGrp="1"/>
          </p:cNvSpPr>
          <p:nvPr>
            <p:ph type="title"/>
          </p:nvPr>
        </p:nvSpPr>
        <p:spPr/>
        <p:txBody>
          <a:bodyPr/>
          <a:lstStyle/>
          <a:p>
            <a:r>
              <a:rPr lang="en-US"/>
              <a:t>Thank you.</a:t>
            </a:r>
            <a:endParaRPr lang="en-US" dirty="0"/>
          </a:p>
        </p:txBody>
      </p:sp>
    </p:spTree>
    <p:extLst>
      <p:ext uri="{BB962C8B-B14F-4D97-AF65-F5344CB8AC3E}">
        <p14:creationId xmlns:p14="http://schemas.microsoft.com/office/powerpoint/2010/main" val="294757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 showing rates of HIV infection among adults in the US&#10;">
            <a:extLst>
              <a:ext uri="{FF2B5EF4-FFF2-40B4-BE49-F238E27FC236}">
                <a16:creationId xmlns:a16="http://schemas.microsoft.com/office/drawing/2014/main" id="{F4046B76-4503-4617-9F4D-85BA958F8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959" y="1141305"/>
            <a:ext cx="8492861" cy="5161959"/>
          </a:xfrm>
          <a:prstGeom prst="rect">
            <a:avLst/>
          </a:prstGeom>
        </p:spPr>
      </p:pic>
      <p:sp>
        <p:nvSpPr>
          <p:cNvPr id="125" name="Title 1"/>
          <p:cNvSpPr txBox="1">
            <a:spLocks noGrp="1"/>
          </p:cNvSpPr>
          <p:nvPr>
            <p:ph type="title"/>
          </p:nvPr>
        </p:nvSpPr>
        <p:spPr>
          <a:xfrm>
            <a:off x="325709" y="314267"/>
            <a:ext cx="11543192" cy="1143000"/>
          </a:xfrm>
          <a:prstGeom prst="rect">
            <a:avLst/>
          </a:prstGeom>
        </p:spPr>
        <p:txBody>
          <a:bodyPr anchor="b" anchorCtr="0">
            <a:normAutofit fontScale="90000"/>
          </a:bodyPr>
          <a:lstStyle/>
          <a:p>
            <a:pPr algn="ctr">
              <a:lnSpc>
                <a:spcPts val="3467"/>
              </a:lnSpc>
              <a:defRPr/>
            </a:pPr>
            <a:r>
              <a:rPr lang="en-US" sz="2667" dirty="0"/>
              <a:t>Rates of Diagnoses of HIV Infection among Adults &gt;13 </a:t>
            </a:r>
            <a:br>
              <a:rPr lang="en-US" sz="2667" dirty="0"/>
            </a:br>
            <a:r>
              <a:rPr lang="en-US" sz="2667" dirty="0"/>
              <a:t>2020—United States and 6 Dependent Areas</a:t>
            </a:r>
            <a:br>
              <a:rPr lang="en-US" sz="2400" dirty="0"/>
            </a:br>
            <a:r>
              <a:rPr lang="en-US" sz="2400" dirty="0">
                <a:solidFill>
                  <a:srgbClr val="5F5F5F"/>
                </a:solidFill>
              </a:rPr>
              <a:t>N = 30,635	Total Rate = 10.9</a:t>
            </a:r>
            <a:endParaRPr lang="en-US" sz="1867" dirty="0">
              <a:solidFill>
                <a:srgbClr val="5F5F5F"/>
              </a:solidFill>
            </a:endParaRPr>
          </a:p>
        </p:txBody>
      </p:sp>
      <p:sp>
        <p:nvSpPr>
          <p:cNvPr id="188" name="Text Placeholder 3"/>
          <p:cNvSpPr txBox="1">
            <a:spLocks/>
          </p:cNvSpPr>
          <p:nvPr/>
        </p:nvSpPr>
        <p:spPr>
          <a:xfrm>
            <a:off x="1220557" y="6508996"/>
            <a:ext cx="10463136" cy="257387"/>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4641" indent="-374641">
              <a:lnSpc>
                <a:spcPts val="1200"/>
              </a:lnSpc>
              <a:spcBef>
                <a:spcPts val="0"/>
              </a:spcBef>
            </a:pPr>
            <a:r>
              <a:rPr lang="en-US" sz="1200" i="1" dirty="0">
                <a:solidFill>
                  <a:srgbClr val="5F5F5F"/>
                </a:solidFill>
                <a:latin typeface="Calibri" panose="020F0502020204030204" pitchFamily="34" charset="0"/>
              </a:rPr>
              <a:t>Note. </a:t>
            </a:r>
            <a:r>
              <a:rPr lang="en-US" sz="1200" dirty="0">
                <a:solidFill>
                  <a:srgbClr val="5F5F5F"/>
                </a:solidFill>
                <a:latin typeface="Calibri" panose="020F0502020204030204" pitchFamily="34" charset="0"/>
              </a:rPr>
              <a:t>Data for the year 2018 are considered preliminary and based on 6 months reporting delay.</a:t>
            </a:r>
          </a:p>
        </p:txBody>
      </p:sp>
      <p:pic>
        <p:nvPicPr>
          <p:cNvPr id="10" name="Picture 9" descr="Rates per 100,000 population">
            <a:extLst>
              <a:ext uri="{FF2B5EF4-FFF2-40B4-BE49-F238E27FC236}">
                <a16:creationId xmlns:a16="http://schemas.microsoft.com/office/drawing/2014/main" id="{3B62BDB4-0D68-482E-82CE-49E4BCFA1E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0231" y="1411642"/>
            <a:ext cx="1736339" cy="3283077"/>
          </a:xfrm>
          <a:prstGeom prst="rect">
            <a:avLst/>
          </a:prstGeom>
        </p:spPr>
      </p:pic>
      <p:pic>
        <p:nvPicPr>
          <p:cNvPr id="12" name="Picture 11" descr="Other areas and associated rates">
            <a:extLst>
              <a:ext uri="{FF2B5EF4-FFF2-40B4-BE49-F238E27FC236}">
                <a16:creationId xmlns:a16="http://schemas.microsoft.com/office/drawing/2014/main" id="{812900DD-7FEC-45A2-A7C2-73B413C227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9332" y="4694719"/>
            <a:ext cx="2464361" cy="1315436"/>
          </a:xfrm>
          <a:prstGeom prst="rect">
            <a:avLst/>
          </a:prstGeom>
        </p:spPr>
      </p:pic>
      <p:pic>
        <p:nvPicPr>
          <p:cNvPr id="14" name="Picture 13" descr="Map showing Alaska">
            <a:extLst>
              <a:ext uri="{FF2B5EF4-FFF2-40B4-BE49-F238E27FC236}">
                <a16:creationId xmlns:a16="http://schemas.microsoft.com/office/drawing/2014/main" id="{8D33465B-A673-40C2-8F32-D26592F54D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887" y="4331007"/>
            <a:ext cx="2464361" cy="1679148"/>
          </a:xfrm>
          <a:prstGeom prst="rect">
            <a:avLst/>
          </a:prstGeom>
        </p:spPr>
      </p:pic>
    </p:spTree>
    <p:extLst>
      <p:ext uri="{BB962C8B-B14F-4D97-AF65-F5344CB8AC3E}">
        <p14:creationId xmlns:p14="http://schemas.microsoft.com/office/powerpoint/2010/main" val="214911195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97972"/>
            <a:ext cx="12192000" cy="1143000"/>
          </a:xfrm>
        </p:spPr>
        <p:txBody>
          <a:bodyPr>
            <a:normAutofit fontScale="90000"/>
          </a:bodyPr>
          <a:lstStyle/>
          <a:p>
            <a:pPr algn="ctr">
              <a:lnSpc>
                <a:spcPts val="3467"/>
              </a:lnSpc>
            </a:pPr>
            <a:r>
              <a:rPr lang="en-US" sz="2667" dirty="0"/>
              <a:t>Rates of Diagnosed HIV Infection Classified as Stage 3 (AIDS) among Adults and Adolescents, by Area of Residence, 2018—United States and 6 Dependent Areas</a:t>
            </a:r>
            <a:br>
              <a:rPr lang="en-US" sz="2667" dirty="0"/>
            </a:br>
            <a:r>
              <a:rPr lang="en-US" sz="2400" dirty="0">
                <a:solidFill>
                  <a:srgbClr val="5F5F5F"/>
                </a:solidFill>
              </a:rPr>
              <a:t>N = 17,186	Total Rate: 6.2</a:t>
            </a:r>
          </a:p>
        </p:txBody>
      </p:sp>
      <p:pic>
        <p:nvPicPr>
          <p:cNvPr id="2" name="Picture 1" descr="In 2018, in the United States and 6 dependent areas, the rate of stage 3 (AIDS) classifications among adults and adolescents with HIV Infection was 6.2 per 100,000 population. The rates of stage 3 (AIDS) classifications ranged from 0.0 per 100,000 in American Samoa and the Republic of Palau to 41.2 per 100,000 in the District of Columbia. &#10;&#10;The District of Columbia (i.e., Washington, DC) is a city; use caution when comparing the rate of persons living with diagnosed HIV infection in DC with the rates in states.&#10;&#10;Data for the year 2018 are considered preliminary and based on 6 months reporting delay. &#10;">
            <a:extLst>
              <a:ext uri="{FF2B5EF4-FFF2-40B4-BE49-F238E27FC236}">
                <a16:creationId xmlns:a16="http://schemas.microsoft.com/office/drawing/2014/main" id="{75854CBC-0A96-4BD2-B828-F657BFFBC809}"/>
              </a:ext>
            </a:extLst>
          </p:cNvPr>
          <p:cNvPicPr>
            <a:picLocks noChangeAspect="1"/>
          </p:cNvPicPr>
          <p:nvPr/>
        </p:nvPicPr>
        <p:blipFill>
          <a:blip r:embed="rId3"/>
          <a:stretch>
            <a:fillRect/>
          </a:stretch>
        </p:blipFill>
        <p:spPr>
          <a:xfrm>
            <a:off x="155643" y="397972"/>
            <a:ext cx="12188389" cy="6858000"/>
          </a:xfrm>
          <a:prstGeom prst="rect">
            <a:avLst/>
          </a:prstGeom>
        </p:spPr>
      </p:pic>
      <p:sp>
        <p:nvSpPr>
          <p:cNvPr id="10" name="Text Placeholder 3"/>
          <p:cNvSpPr txBox="1">
            <a:spLocks/>
          </p:cNvSpPr>
          <p:nvPr/>
        </p:nvSpPr>
        <p:spPr>
          <a:xfrm>
            <a:off x="1387487" y="6145875"/>
            <a:ext cx="9210648" cy="4662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57">
              <a:lnSpc>
                <a:spcPts val="1200"/>
              </a:lnSpc>
              <a:spcBef>
                <a:spcPts val="0"/>
              </a:spcBef>
            </a:pPr>
            <a:r>
              <a:rPr lang="en-US" sz="1200" i="1" dirty="0">
                <a:solidFill>
                  <a:srgbClr val="5F5F5F"/>
                </a:solidFill>
                <a:latin typeface="Calibri" panose="020F0502020204030204" pitchFamily="34" charset="0"/>
              </a:rPr>
              <a:t>Note. </a:t>
            </a:r>
            <a:r>
              <a:rPr lang="en-US" sz="1200" dirty="0">
                <a:solidFill>
                  <a:srgbClr val="5F5F5F"/>
                </a:solidFill>
                <a:latin typeface="Calibri" panose="020F0502020204030204" pitchFamily="34" charset="0"/>
              </a:rPr>
              <a:t>Data for the year 2018 are considered preliminary and based on 6 months reporting delay.</a:t>
            </a:r>
          </a:p>
        </p:txBody>
      </p:sp>
    </p:spTree>
    <p:extLst>
      <p:ext uri="{BB962C8B-B14F-4D97-AF65-F5344CB8AC3E}">
        <p14:creationId xmlns:p14="http://schemas.microsoft.com/office/powerpoint/2010/main" val="31312819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Overview of HIV/AIDS in Minnesota</a:t>
            </a:r>
            <a:endParaRPr lang="en-US" dirty="0"/>
          </a:p>
        </p:txBody>
      </p:sp>
    </p:spTree>
    <p:extLst>
      <p:ext uri="{BB962C8B-B14F-4D97-AF65-F5344CB8AC3E}">
        <p14:creationId xmlns:p14="http://schemas.microsoft.com/office/powerpoint/2010/main" val="193901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New HIV Disease Diagnoses* </a:t>
            </a:r>
            <a:br>
              <a:rPr lang="en-US" altLang="en-US" sz="3600" dirty="0"/>
            </a:br>
            <a:r>
              <a:rPr lang="en-US" altLang="en-US" sz="3600" dirty="0"/>
              <a:t>HIV/AIDS Cases by Year, 1991-2021</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pPr/>
              <a:t>9</a:t>
            </a:fld>
            <a:endParaRPr lang="en-US" dirty="0"/>
          </a:p>
        </p:txBody>
      </p:sp>
      <p:sp>
        <p:nvSpPr>
          <p:cNvPr id="5" name="Content Placeholder 4"/>
          <p:cNvSpPr>
            <a:spLocks noGrp="1"/>
          </p:cNvSpPr>
          <p:nvPr>
            <p:ph idx="13"/>
          </p:nvPr>
        </p:nvSpPr>
        <p:spPr>
          <a:xfrm>
            <a:off x="1423737" y="6137755"/>
            <a:ext cx="11582400" cy="720245"/>
          </a:xfrm>
        </p:spPr>
        <p:txBody>
          <a:bodyPr>
            <a:normAutofit fontScale="55000" lnSpcReduction="20000"/>
          </a:bodyPr>
          <a:lstStyle/>
          <a:p>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p>
          <a:p>
            <a:endParaRPr lang="en-US" dirty="0"/>
          </a:p>
        </p:txBody>
      </p:sp>
      <p:pic>
        <p:nvPicPr>
          <p:cNvPr id="9" name="Content Placeholder 8" descr="Graph showing new HIV Disease Diagnoses HIV/AIDS by Year">
            <a:extLst>
              <a:ext uri="{FF2B5EF4-FFF2-40B4-BE49-F238E27FC236}">
                <a16:creationId xmlns:a16="http://schemas.microsoft.com/office/drawing/2014/main" id="{5B29357B-AC97-46EF-85DF-6168E1EECA46}"/>
              </a:ext>
            </a:extLst>
          </p:cNvPr>
          <p:cNvPicPr>
            <a:picLocks noGrp="1" noChangeAspect="1"/>
          </p:cNvPicPr>
          <p:nvPr>
            <p:ph idx="14"/>
          </p:nvPr>
        </p:nvPicPr>
        <p:blipFill>
          <a:blip r:embed="rId3"/>
          <a:stretch>
            <a:fillRect/>
          </a:stretch>
        </p:blipFill>
        <p:spPr>
          <a:xfrm>
            <a:off x="435855" y="1725471"/>
            <a:ext cx="11432295" cy="4177617"/>
          </a:xfrm>
        </p:spPr>
      </p:pic>
    </p:spTree>
    <p:extLst>
      <p:ext uri="{BB962C8B-B14F-4D97-AF65-F5344CB8AC3E}">
        <p14:creationId xmlns:p14="http://schemas.microsoft.com/office/powerpoint/2010/main" val="4204400724"/>
      </p:ext>
    </p:extLst>
  </p:cSld>
  <p:clrMapOvr>
    <a:masterClrMapping/>
  </p:clrMapOvr>
</p:sld>
</file>

<file path=ppt/theme/theme1.xml><?xml version="1.0" encoding="utf-8"?>
<a:theme xmlns:a="http://schemas.openxmlformats.org/drawingml/2006/main" name="Minnesota">
  <a:themeElements>
    <a:clrScheme name="Custom 1">
      <a:dk1>
        <a:srgbClr val="003865"/>
      </a:dk1>
      <a:lt1>
        <a:srgbClr val="FFFFFF"/>
      </a:lt1>
      <a:dk2>
        <a:srgbClr val="000000"/>
      </a:dk2>
      <a:lt2>
        <a:srgbClr val="DDDDDA"/>
      </a:lt2>
      <a:accent1>
        <a:srgbClr val="003865"/>
      </a:accent1>
      <a:accent2>
        <a:srgbClr val="78BE21"/>
      </a:accent2>
      <a:accent3>
        <a:srgbClr val="007FAF"/>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 Prez CLASSIC.potx" id="{28FA2110-1DB3-455B-9E3D-3C690276DE0B}" vid="{001921F9-48ED-487B-9BCA-F5376820A9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82B80E85798B498881C0CB36871F5B" ma:contentTypeVersion="77" ma:contentTypeDescription="Create a new document." ma:contentTypeScope="" ma:versionID="81fd33ee760e55ba4dc21f19d71c9ed2">
  <xsd:schema xmlns:xsd="http://www.w3.org/2001/XMLSchema" xmlns:xs="http://www.w3.org/2001/XMLSchema" xmlns:p="http://schemas.microsoft.com/office/2006/metadata/properties" xmlns:ns2="98f01fe9-c3f2-4582-9148-d87bd0c242e7" xmlns:ns3="fc253db8-c1a2-4032-adc2-d3fbd160fc76" xmlns:ns4="8837c207-459e-4c9e-ae67-73e2034e87a2" targetNamespace="http://schemas.microsoft.com/office/2006/metadata/properties" ma:root="true" ma:fieldsID="6f597a13533ab51e3170be8e423a5b5a" ns2:_="" ns3:_="" ns4:_="">
    <xsd:import namespace="98f01fe9-c3f2-4582-9148-d87bd0c242e7"/>
    <xsd:import namespace="fc253db8-c1a2-4032-adc2-d3fbd160fc76"/>
    <xsd:import namespace="8837c207-459e-4c9e-ae67-73e2034e87a2"/>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c253db8-c1a2-4032-adc2-d3fbd160fc7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37c207-459e-4c9e-ae67-73e2034e87a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98f01fe9-c3f2-4582-9148-d87bd0c242e7">PP6VNZTUNPYT-222210944-93</_dlc_DocId>
    <_dlc_DocIdUrl xmlns="98f01fe9-c3f2-4582-9148-d87bd0c242e7">
      <Url>https://mn365.sharepoint.com/teams/MDH/permanent/comm_proj/_layouts/15/DocIdRedir.aspx?ID=PP6VNZTUNPYT-222210944-93</Url>
      <Description>PP6VNZTUNPYT-222210944-93</Description>
    </_dlc_DocIdUrl>
  </documentManagement>
</p:properties>
</file>

<file path=customXml/itemProps1.xml><?xml version="1.0" encoding="utf-8"?>
<ds:datastoreItem xmlns:ds="http://schemas.openxmlformats.org/officeDocument/2006/customXml" ds:itemID="{EA9ED9FB-88D9-4193-9DD9-DFFAC07CE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01fe9-c3f2-4582-9148-d87bd0c242e7"/>
    <ds:schemaRef ds:uri="fc253db8-c1a2-4032-adc2-d3fbd160fc76"/>
    <ds:schemaRef ds:uri="8837c207-459e-4c9e-ae67-73e2034e8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B99B13-BF67-4A71-8070-99100289F3A8}">
  <ds:schemaRefs>
    <ds:schemaRef ds:uri="http://schemas.microsoft.com/sharepoint/events"/>
    <ds:schemaRef ds:uri=""/>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4.xml><?xml version="1.0" encoding="utf-8"?>
<ds:datastoreItem xmlns:ds="http://schemas.openxmlformats.org/officeDocument/2006/customXml" ds:itemID="{9678B604-9059-4F1C-B8E2-C96A71A964D2}">
  <ds:schemaRefs>
    <ds:schemaRef ds:uri="http://purl.org/dc/terms/"/>
    <ds:schemaRef ds:uri="http://purl.org/dc/dcmitype/"/>
    <ds:schemaRef ds:uri="http://purl.org/dc/elements/1.1/"/>
    <ds:schemaRef ds:uri="fc253db8-c1a2-4032-adc2-d3fbd160fc76"/>
    <ds:schemaRef ds:uri="8837c207-459e-4c9e-ae67-73e2034e87a2"/>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98f01fe9-c3f2-4582-9148-d87bd0c242e7"/>
  </ds:schemaRefs>
</ds:datastoreItem>
</file>

<file path=docProps/app.xml><?xml version="1.0" encoding="utf-8"?>
<Properties xmlns="http://schemas.openxmlformats.org/officeDocument/2006/extended-properties" xmlns:vt="http://schemas.openxmlformats.org/officeDocument/2006/docPropsVTypes">
  <Template>Template PowerPoint Prez CLASSIC_use 2020</Template>
  <TotalTime>13682</TotalTime>
  <Words>8239</Words>
  <Application>Microsoft Office PowerPoint</Application>
  <PresentationFormat>Widescreen</PresentationFormat>
  <Paragraphs>455</Paragraphs>
  <Slides>56</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Open Sans</vt:lpstr>
      <vt:lpstr>Times New Roman</vt:lpstr>
      <vt:lpstr>Wingdings</vt:lpstr>
      <vt:lpstr>Minnesota</vt:lpstr>
      <vt:lpstr>HIV/AIDS Incidence Report, 2021</vt:lpstr>
      <vt:lpstr>Land Acknowledgement </vt:lpstr>
      <vt:lpstr>New HIV Diagnoses in Minnesota, 2021</vt:lpstr>
      <vt:lpstr>Introduction (I)</vt:lpstr>
      <vt:lpstr>Introduction (II)</vt:lpstr>
      <vt:lpstr>Rates of Diagnoses of HIV Infection among Adults &gt;13  2020—United States and 6 Dependent Areas N = 30,635 Total Rate = 10.9</vt:lpstr>
      <vt:lpstr>Rates of Diagnosed HIV Infection Classified as Stage 3 (AIDS) among Adults and Adolescents, by Area of Residence, 2018—United States and 6 Dependent Areas N = 17,186 Total Rate: 6.2</vt:lpstr>
      <vt:lpstr>Overview of HIV/AIDS in Minnesota</vt:lpstr>
      <vt:lpstr>New HIV Disease Diagnoses*  HIV/AIDS Cases by Year, 1991-2021</vt:lpstr>
      <vt:lpstr>New HIV Disease Diagnoses*  HIV/AIDS Cases by Year, 2011-2021</vt:lpstr>
      <vt:lpstr>New HIV Diagnoses, HIV (non-AIDS) and AIDS Cases by Year of HIV Diagnosis, 2011-2021</vt:lpstr>
      <vt:lpstr>New HIV Diagnoses, Deaths and Prevalent Cases  by Year, 2011-2021</vt:lpstr>
      <vt:lpstr>HIV (non-AIDS) and AIDS^ at Diagnosis by Year, 2011-2021</vt:lpstr>
      <vt:lpstr>HIV Diagnoses in Minnesota  by Person, Place, and Time</vt:lpstr>
      <vt:lpstr>Place</vt:lpstr>
      <vt:lpstr>HIV Diagnoses# by County of Residence at Diagnosis, 2021</vt:lpstr>
      <vt:lpstr>2021 Minnesota HIV New Diagnoses by Metro County</vt:lpstr>
      <vt:lpstr>HIV Diagnoses* in Minnesota by Residence at Diagnosis, 2021</vt:lpstr>
      <vt:lpstr>Sex at Birth, Gender, and Race/Ethnicity</vt:lpstr>
      <vt:lpstr>HIV Diagnoses* by Sex Assigned at Birth and Year of Diagnosis  2011 - 2021</vt:lpstr>
      <vt:lpstr>Number of Cases and Rates (per 100,000 people) of HIV Diagnoses* by Race/Ethnicity† Minnesota, 2021</vt:lpstr>
      <vt:lpstr>HIV Diagnoses* in Year 2021 and General Population in Minnesota  by Race/Ethnicity</vt:lpstr>
      <vt:lpstr>HIV Diagnoses* Diagnosed in Year 2021 by Sex Assigned at Birth and Race/Ethnicity†</vt:lpstr>
      <vt:lpstr>HIV Diagnoses* Among People Assigned Male Sex at Birth by Race/Ethnicity† and Year of Diagnosis 2011 - 2021</vt:lpstr>
      <vt:lpstr>HIV Diagnoses* Among People Assigned Female Sex at Birth by Race/Ethnicity† and Year of Diagnosis 2011 - 2021</vt:lpstr>
      <vt:lpstr>Number of Cases and Rates (per 100,000 people) of Adults and Adolescents* Diagnosed with HIV/AIDS by Sex Assigned at Birth and Risk† in Minnesota, 2021</vt:lpstr>
      <vt:lpstr>Number of Cases of Adults and Adolescents* Diagnosed with HIV/AIDS by Gender Identity in Minnesota, 2021</vt:lpstr>
      <vt:lpstr>Age</vt:lpstr>
      <vt:lpstr>Age at HIV Diagnosis* by Sex Assigned at Birth, Minnesota, 2021</vt:lpstr>
      <vt:lpstr>Average Age at HIV Diagnosis*  by Sex Assigned at Birth, 2011-2021</vt:lpstr>
      <vt:lpstr>Mode of Exposure</vt:lpstr>
      <vt:lpstr>HIV Diagnoses* by Mode of Exposure and Year, 2011 – 2021</vt:lpstr>
      <vt:lpstr>HIV Diagnoses* Among People Assigned Male Sex at Birth by Mode of Exposure and Year 2011 - 2021</vt:lpstr>
      <vt:lpstr>HIV Diagnoses* Among People Assigned Female Sex at Birth by Mode of Exposure and Year of Diagnosis 2010 - 2020</vt:lpstr>
      <vt:lpstr>Births to Pregnant People Living with HIV and Number of Perinatal Acquired HIV Infections* by Year of Birth, 2011- 2021</vt:lpstr>
      <vt:lpstr>Outcome for Perinatal HIV-Exposed Infants born in 2020</vt:lpstr>
      <vt:lpstr>Adolescents &amp; Young Adults (Ages 13-24)*</vt:lpstr>
      <vt:lpstr>HIV Diagnoses* Among Adolescents and Young Adults† by Sex Assigned at Birth and Year 2011 - 2021</vt:lpstr>
      <vt:lpstr>HIV Diagnoses* Among Adolescents and Young Adults† by Sex Assigned at Birth and Race/Ethnicity, 2018 - 2021 Combined</vt:lpstr>
      <vt:lpstr>HIV Diagnoses* Among Adolescents and Young Adults† by Sex at Birth and Exposure Group 2018 – 2021 Combined</vt:lpstr>
      <vt:lpstr>Foreign-born Cases</vt:lpstr>
      <vt:lpstr>HIV Diagnoses* among Foreign-Born People† in Minnesota by Year and Region of Birth 2011 - 2021</vt:lpstr>
      <vt:lpstr>HIV Diagnoses* Among Foreign-Born people† by Sex Assigned at Birth and Year 2011 – 2021</vt:lpstr>
      <vt:lpstr>Countries of Birth Among Foreign-Born people† Diagnosed with HIV* Minnesota, 2021</vt:lpstr>
      <vt:lpstr>Late-Testers (AIDS Diagnosis within one year of initial HIV Diagnosis)</vt:lpstr>
      <vt:lpstr>Time of Progression to AIDS for HIV Diagnoses in Minnesota* 2011 - 2021† </vt:lpstr>
      <vt:lpstr>Progression to AIDS within 1 year of initial HIV Diagnosis* by Sex Assigned at Birth 2011 - 2021†</vt:lpstr>
      <vt:lpstr>Progression to AIDS within 1 year of initial HIV Diagnoses*  by Race/Ethnicity^ 2011 - 2021†</vt:lpstr>
      <vt:lpstr>Progression to AIDS within 1 year of initial HIV Diagnosis* by Age 2011 - 2021†</vt:lpstr>
      <vt:lpstr>Progression to AIDS within 1 year of initial HIV Diagnosis* by Mode of Transmission 2011 - 2021†</vt:lpstr>
      <vt:lpstr>Time of Progression to AIDS for HIV Diagnoses* Among Foreign-Born People, Minnesota 2011 - 2021</vt:lpstr>
      <vt:lpstr>Additional Topics</vt:lpstr>
      <vt:lpstr>HIV Outbreak in Hennepin/Ramsey Counties </vt:lpstr>
      <vt:lpstr>HIV Outbreak in Duluth Region</vt:lpstr>
      <vt:lpstr>Updated webpage: Outbreak Data e-Resources </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from the Minnesota  HIV Surveillance Report, 2021</dc:title>
  <dc:subject/>
  <dc:creator>Mn Dept of Health</dc:creator>
  <cp:keywords/>
  <dc:description>version 2.3 _x000d_
03/16/2021_x000d_
added land management slide</dc:description>
  <cp:lastModifiedBy>Emily Regan</cp:lastModifiedBy>
  <cp:revision>338</cp:revision>
  <cp:lastPrinted>2017-03-14T16:27:36Z</cp:lastPrinted>
  <dcterms:created xsi:type="dcterms:W3CDTF">2021-05-14T14:24:44Z</dcterms:created>
  <dcterms:modified xsi:type="dcterms:W3CDTF">2022-06-29T13:34:28Z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vt:lpwstr>
  </property>
  <property fmtid="{D5CDD505-2E9C-101B-9397-08002B2CF9AE}" pid="3" name="ContentTypeId">
    <vt:lpwstr>0x010100A882B80E85798B498881C0CB36871F5B</vt:lpwstr>
  </property>
  <property fmtid="{D5CDD505-2E9C-101B-9397-08002B2CF9AE}" pid="4" name="_dlc_DocIdItemGuid">
    <vt:lpwstr>cbf8f2fd-e28c-4afa-91a9-23cfe54aec52</vt:lpwstr>
  </property>
</Properties>
</file>