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5"/>
  </p:sldMasterIdLst>
  <p:notesMasterIdLst>
    <p:notesMasterId r:id="rId29"/>
  </p:notesMasterIdLst>
  <p:handoutMasterIdLst>
    <p:handoutMasterId r:id="rId30"/>
  </p:handoutMasterIdLst>
  <p:sldIdLst>
    <p:sldId id="259" r:id="rId6"/>
    <p:sldId id="277" r:id="rId7"/>
    <p:sldId id="555" r:id="rId8"/>
    <p:sldId id="554" r:id="rId9"/>
    <p:sldId id="279" r:id="rId10"/>
    <p:sldId id="523" r:id="rId11"/>
    <p:sldId id="374" r:id="rId12"/>
    <p:sldId id="553" r:id="rId13"/>
    <p:sldId id="524" r:id="rId14"/>
    <p:sldId id="539" r:id="rId15"/>
    <p:sldId id="543" r:id="rId16"/>
    <p:sldId id="525" r:id="rId17"/>
    <p:sldId id="391" r:id="rId18"/>
    <p:sldId id="393" r:id="rId19"/>
    <p:sldId id="385" r:id="rId20"/>
    <p:sldId id="271" r:id="rId21"/>
    <p:sldId id="512" r:id="rId22"/>
    <p:sldId id="528" r:id="rId23"/>
    <p:sldId id="533" r:id="rId24"/>
    <p:sldId id="538" r:id="rId25"/>
    <p:sldId id="552" r:id="rId26"/>
    <p:sldId id="537" r:id="rId27"/>
    <p:sldId id="268"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 Jennifer (MDH)" initials="MJ(" lastIdx="1" clrIdx="0">
    <p:extLst>
      <p:ext uri="{19B8F6BF-5375-455C-9EA6-DF929625EA0E}">
        <p15:presenceInfo xmlns:p15="http://schemas.microsoft.com/office/powerpoint/2012/main" userId="S::Jennifer.Mark@state.mn.us::e08bc1df-4882-415f-87c2-978dada3a5f2" providerId="AD"/>
      </p:ext>
    </p:extLst>
  </p:cmAuthor>
  <p:cmAuthor id="2" name="Barber, Cheryl (MDH)" initials="BC(" lastIdx="2" clrIdx="1">
    <p:extLst>
      <p:ext uri="{19B8F6BF-5375-455C-9EA6-DF929625EA0E}">
        <p15:presenceInfo xmlns:p15="http://schemas.microsoft.com/office/powerpoint/2012/main" userId="S::Cheryl.Barber@state.mn.us::78d208c6-ab76-41b0-942b-3c0c65530fe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6E6E6"/>
    <a:srgbClr val="003865"/>
    <a:srgbClr val="78BE21"/>
    <a:srgbClr val="E8E8E8"/>
    <a:srgbClr val="0D0D0D"/>
    <a:srgbClr val="B20738"/>
    <a:srgbClr val="00A3E2"/>
    <a:srgbClr val="2C2C2C"/>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5" autoAdjust="0"/>
    <p:restoredTop sz="86016" autoAdjust="0"/>
  </p:normalViewPr>
  <p:slideViewPr>
    <p:cSldViewPr snapToGrid="0">
      <p:cViewPr varScale="1">
        <p:scale>
          <a:sx n="98" d="100"/>
          <a:sy n="98" d="100"/>
        </p:scale>
        <p:origin x="1068"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152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latin typeface="Calibri" panose="020F0502020204030204" pitchFamily="34" charset="0"/>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2A04DE5-F1A9-4D45-BF54-BEFDBA739CA2}" type="datetimeFigureOut">
              <a:rPr lang="en-US" smtClean="0">
                <a:latin typeface="Calibri" panose="020F0502020204030204" pitchFamily="34" charset="0"/>
              </a:rPr>
              <a:t>6/21/2021</a:t>
            </a:fld>
            <a:endParaRPr lang="en-US" dirty="0">
              <a:latin typeface="Calibri" panose="020F0502020204030204" pitchFamily="34" charset="0"/>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latin typeface="Calibri" panose="020F0502020204030204" pitchFamily="34" charset="0"/>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3886E1E-70B3-41D2-AD41-BEE4979EC759}"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Calibri" panose="020F0502020204030204" pitchFamily="34" charset="0"/>
              </a:defRPr>
            </a:lvl1pPr>
          </a:lstStyle>
          <a:p>
            <a:fld id="{A50CD39D-89B0-4C68-805A-35C75A7C20C8}" type="datetimeFigureOut">
              <a:rPr lang="en-US" smtClean="0"/>
              <a:pPr/>
              <a:t>6/21/2021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Calibri" panose="020F050202020403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for listening</a:t>
            </a:r>
            <a:r>
              <a:rPr lang="en-US" baseline="0" dirty="0"/>
              <a:t> to our 2020 annual HIV data release</a:t>
            </a:r>
            <a:r>
              <a:rPr lang="en-US" dirty="0"/>
              <a:t>. I’m Jared</a:t>
            </a:r>
            <a:r>
              <a:rPr lang="en-US" baseline="0" dirty="0"/>
              <a:t> Shenk</a:t>
            </a:r>
            <a:r>
              <a:rPr lang="en-US" dirty="0"/>
              <a:t>, a</a:t>
            </a:r>
            <a:r>
              <a:rPr lang="en-US" baseline="0" dirty="0"/>
              <a:t>n epidemiologist</a:t>
            </a:r>
            <a:r>
              <a:rPr lang="en-US" dirty="0"/>
              <a:t> at the Minnesota Department of Health.</a:t>
            </a:r>
            <a:r>
              <a:rPr lang="en-US" baseline="0" dirty="0"/>
              <a:t> </a:t>
            </a:r>
            <a:r>
              <a:rPr lang="en-US" dirty="0"/>
              <a:t>I will be primarily discussing highlights from data about new HIV diagnoses reported</a:t>
            </a:r>
            <a:r>
              <a:rPr lang="en-US" baseline="0" dirty="0"/>
              <a:t> to the health department</a:t>
            </a:r>
            <a:r>
              <a:rPr lang="en-US" dirty="0"/>
              <a:t> during 2020,</a:t>
            </a:r>
            <a:r>
              <a:rPr lang="en-US" baseline="0" dirty="0"/>
              <a:t> as well as </a:t>
            </a:r>
            <a:r>
              <a:rPr lang="en-US" dirty="0"/>
              <a:t>updates to HIV prevalence in the state</a:t>
            </a:r>
            <a:r>
              <a:rPr lang="en-US" baseline="0" dirty="0"/>
              <a:t>, our recent HIV outbreak, and molecular HIV data.</a:t>
            </a:r>
            <a:r>
              <a:rPr lang="en-US" dirty="0"/>
              <a:t> </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3738508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Looking at the average age at diagnosis in 2020, people assigned female sex at birth [In GREEN] were 5 years older on average (at 39 years of age) compared to people assigned male at birth.</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10</a:t>
            </a:fld>
            <a:endParaRPr lang="en-US" dirty="0"/>
          </a:p>
        </p:txBody>
      </p:sp>
    </p:spTree>
    <p:extLst>
      <p:ext uri="{BB962C8B-B14F-4D97-AF65-F5344CB8AC3E}">
        <p14:creationId xmlns:p14="http://schemas.microsoft.com/office/powerpoint/2010/main" val="1196702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Here we look at cases and rates of the 226 new HIV infections by sex assigned at birth and reported sexual behavior. </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By sex assigned at birth….</a:t>
            </a:r>
          </a:p>
          <a:p>
            <a:pPr marL="0" marR="0" lvl="0" indent="0" algn="l" defTabSz="914400" rtl="0" eaLnBrk="1" fontAlgn="auto" latinLnBrk="0" hangingPunct="1">
              <a:lnSpc>
                <a:spcPct val="107000"/>
              </a:lnSpc>
              <a:spcBef>
                <a:spcPts val="0"/>
              </a:spcBef>
              <a:spcAft>
                <a:spcPts val="0"/>
              </a:spcAft>
              <a:buClrTx/>
              <a:buSzTx/>
              <a:buFont typeface="+mj-lt"/>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number of cases among people assigned male at birth have remained stable, with 189 of 226 new HIV cases. However, In 2020, the number of infections among people assigned female at birth decreased from 76 cases in 2019 to 37 cases in 2020. The reason for this decrease is currently unknown.  </a:t>
            </a:r>
          </a:p>
          <a:p>
            <a:pPr marL="0" marR="0" lvl="0" indent="0" algn="l" defTabSz="914400" rtl="0" eaLnBrk="1" fontAlgn="auto" latinLnBrk="0" hangingPunct="1">
              <a:lnSpc>
                <a:spcPct val="107000"/>
              </a:lnSpc>
              <a:spcBef>
                <a:spcPts val="0"/>
              </a:spcBef>
              <a:spcAft>
                <a:spcPts val="0"/>
              </a:spcAft>
              <a:buClrTx/>
              <a:buSzTx/>
              <a:buFont typeface="+mj-lt"/>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mj-lt"/>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As a result, people assigned male at birth represent 84% of all new HIV diagnoses- which is an increase from previous years. </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Looking further at data by risk behavior….</a:t>
            </a: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Men who have Sex with Men, or MSM, have the highest rate of HIV diagnosis than any other sub-category. In 2020, the estimated rate of HIV diagnosis among MSM was 114.7 per 100,000 population. This is nearly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38</a:t>
            </a:r>
            <a:r>
              <a:rPr lang="en-US" sz="1800" dirty="0">
                <a:effectLst/>
                <a:latin typeface="Calibri" panose="020F0502020204030204" pitchFamily="34" charset="0"/>
                <a:ea typeface="Calibri" panose="020F0502020204030204" pitchFamily="34" charset="0"/>
                <a:cs typeface="Times New Roman" panose="02020603050405020304" pitchFamily="18" charset="0"/>
              </a:rPr>
              <a:t> times higher than the rate among non-MSM men.</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It’s important to note that MSM contains cases from all racial/ethnic categories and therefore, cannot be directly compared to the rates on the previous slide. For more information on how this rate was estimated, see the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HIV Surveillance Technical Notes </a:t>
            </a:r>
            <a:r>
              <a:rPr lang="en-US" sz="1800" dirty="0">
                <a:effectLst/>
                <a:latin typeface="Calibri" panose="020F0502020204030204" pitchFamily="34" charset="0"/>
                <a:ea typeface="Calibri" panose="020F0502020204030204" pitchFamily="34" charset="0"/>
                <a:cs typeface="Times New Roman" panose="02020603050405020304" pitchFamily="18" charset="0"/>
              </a:rPr>
              <a:t>which are available on our website</a:t>
            </a:r>
            <a:r>
              <a:rPr lang="en-US" sz="1800" i="1"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11</a:t>
            </a:fld>
            <a:endParaRPr lang="en-US" dirty="0"/>
          </a:p>
        </p:txBody>
      </p:sp>
    </p:spTree>
    <p:extLst>
      <p:ext uri="{BB962C8B-B14F-4D97-AF65-F5344CB8AC3E}">
        <p14:creationId xmlns:p14="http://schemas.microsoft.com/office/powerpoint/2010/main" val="2276673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slide shows the number of people living with HIV/AIDS by gender identity. In 2020, there were 10 transgender newly reported HIV cases in Minnesota (8 Trans Women, 1 Trans Man, and 1 additional Transgender identities). This represents 4% of new cases reported in the state.</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12</a:t>
            </a:fld>
            <a:endParaRPr lang="en-US" dirty="0"/>
          </a:p>
        </p:txBody>
      </p:sp>
    </p:spTree>
    <p:extLst>
      <p:ext uri="{BB962C8B-B14F-4D97-AF65-F5344CB8AC3E}">
        <p14:creationId xmlns:p14="http://schemas.microsoft.com/office/powerpoint/2010/main" val="1228636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005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slides describes HIV diagnoses by global region of birth among people who are foreign-born. In general, the number of new HIV infection diagnoses among foreign-born people in Minnesota has steadily increased from 20 cases in 1990 to an average of 83 cases in the previous 5 years (since 2015). This increase has been largely driven by the increase of cases among African-born people, as well as, people from Mexico, Central and South America and the Caribbean. </a:t>
            </a:r>
          </a:p>
          <a:p>
            <a:pPr marL="40005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40005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2020, there were 44 cases of newly reported HIV among foreign-born people. Although in general foreign-born cases are a relatively small number, this is a decrease of 38% since 2019 (n=71). This is about one out of five of all new cases. The majority of foreign-born cases in 2020 were from Africa [25 of 44 cases, at bottom in DARK BLUE], followed by Latin America and the Caribbean [13 of 44 cases at top in LIGHT BLUE]. Among new HIV infections diagnosed in 2020, 44 (18%) were among foreign-born people. </a:t>
            </a:r>
          </a:p>
          <a:p>
            <a:pPr marL="40005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13</a:t>
            </a:fld>
            <a:endParaRPr lang="en-US" dirty="0"/>
          </a:p>
        </p:txBody>
      </p:sp>
    </p:spTree>
    <p:extLst>
      <p:ext uri="{BB962C8B-B14F-4D97-AF65-F5344CB8AC3E}">
        <p14:creationId xmlns:p14="http://schemas.microsoft.com/office/powerpoint/2010/main" val="4225202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005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0005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Now, let’s look at Time of Progression to AIDS and “late testers”. Historically, foreign-born people have </a:t>
            </a:r>
            <a:r>
              <a:rPr lang="en-US" sz="1800" dirty="0"/>
              <a:t>had a higher proportion of late-testers.</a:t>
            </a:r>
            <a:endParaRPr lang="en-US" sz="1800" dirty="0">
              <a:latin typeface="Times New Roman" charset="0"/>
            </a:endParaRPr>
          </a:p>
          <a:p>
            <a:pPr marL="400050" marR="0">
              <a:lnSpc>
                <a:spcPct val="107000"/>
              </a:lnSpc>
              <a:spcBef>
                <a:spcPts val="0"/>
              </a:spcBef>
              <a:spcAft>
                <a:spcPts val="800"/>
              </a:spcAft>
            </a:pPr>
            <a:endPar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40005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rPr>
              <a:t>This statistic helps MDH monitor whether new HIV infections are detected early, before AIDS diagnosis. When people get diagnosed early they have the ability to get on treatment that can reduce their viral load to undetectable levels… and ultimately… reduce community transmission risk. Known as U=U or undetectable equals </a:t>
            </a:r>
            <a:r>
              <a:rPr lang="en-US" sz="1800" dirty="0" err="1">
                <a:effectLst/>
                <a:latin typeface="Calibri" panose="020F0502020204030204" pitchFamily="34" charset="0"/>
                <a:ea typeface="Calibri" panose="020F0502020204030204" pitchFamily="34" charset="0"/>
              </a:rPr>
              <a:t>untransmittable</a:t>
            </a:r>
            <a:r>
              <a:rPr lang="en-US" sz="1800" dirty="0">
                <a:effectLst/>
                <a:latin typeface="Calibri" panose="020F0502020204030204" pitchFamily="34" charset="0"/>
                <a:ea typeface="Calibri" panose="020F0502020204030204" pitchFamily="34" charset="0"/>
              </a:rPr>
              <a:t>, the science is clear: when people have undetectable viral loads, they can't pass HIV through sex to their partners.</a:t>
            </a:r>
          </a:p>
          <a:p>
            <a:pPr marL="400050" marR="0">
              <a:lnSpc>
                <a:spcPct val="107000"/>
              </a:lnSpc>
              <a:spcBef>
                <a:spcPts val="0"/>
              </a:spcBef>
              <a:spcAft>
                <a:spcPts val="800"/>
              </a:spcAft>
            </a:pPr>
            <a:endPar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400050" marR="0" lvl="0" indent="0" algn="l" defTabSz="914400" rtl="0" eaLnBrk="1" fontAlgn="auto" latinLnBrk="0" hangingPunct="1">
              <a:lnSpc>
                <a:spcPct val="107000"/>
              </a:lnSpc>
              <a:spcBef>
                <a:spcPts val="0"/>
              </a:spcBef>
              <a:spcAft>
                <a:spcPts val="800"/>
              </a:spcAft>
              <a:buClrTx/>
              <a:buSzTx/>
              <a:buFontTx/>
              <a:buNone/>
              <a:tabLst/>
              <a:defRPr/>
            </a:pPr>
            <a:r>
              <a:rPr lang="en-US" sz="1800" dirty="0"/>
              <a:t>[In BLUE] Late testers are defined as anyone with an AIDS diagnosis within one year of their initial HIV diagnosis. They represent missed opportunities for early intervention.</a:t>
            </a:r>
          </a:p>
          <a:p>
            <a:pPr marL="400050" marR="0" lvl="0" indent="0" algn="l" defTabSz="914400" rtl="0" eaLnBrk="1" fontAlgn="auto" latinLnBrk="0" hangingPunct="1">
              <a:lnSpc>
                <a:spcPct val="107000"/>
              </a:lnSpc>
              <a:spcBef>
                <a:spcPts val="0"/>
              </a:spcBef>
              <a:spcAft>
                <a:spcPts val="80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0005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2019, 26.9% of new cases were late testers (2019 data followed-up to June 2020. Currently being updated with 2020 follow-up data). </a:t>
            </a:r>
            <a:r>
              <a:rPr lang="en-US" sz="1800" dirty="0"/>
              <a:t>This proportion of cases has remained relatively the same over the past 10 years, ranging between 23-34%. Most late testers, about 85%, are diagnosed with AIDS at the same time they are initially diagnosed with HIV infection. </a:t>
            </a:r>
          </a:p>
          <a:p>
            <a:pPr marL="400050" marR="0" lvl="0" indent="0" algn="l" defTabSz="914400" rtl="0" eaLnBrk="1" fontAlgn="auto" latinLnBrk="0" hangingPunct="1">
              <a:lnSpc>
                <a:spcPct val="107000"/>
              </a:lnSpc>
              <a:spcBef>
                <a:spcPts val="0"/>
              </a:spcBef>
              <a:spcAft>
                <a:spcPts val="80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0005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2020. 22% (or 50 of 226) of new HIV cases were “late testers” to date, which represents only a partial follow-up year through April 2021. </a:t>
            </a:r>
            <a:r>
              <a:rPr lang="en-US" sz="1800" dirty="0"/>
              <a:t>Please note that cases diagnosed in 2020 may not encompass all cases diagnosed – since a full year of observation is required to capture progress to AIDS within a year (which would end later this year in December 2021).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0005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0005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14</a:t>
            </a:fld>
            <a:endParaRPr lang="en-US" dirty="0"/>
          </a:p>
        </p:txBody>
      </p:sp>
    </p:spTree>
    <p:extLst>
      <p:ext uri="{BB962C8B-B14F-4D97-AF65-F5344CB8AC3E}">
        <p14:creationId xmlns:p14="http://schemas.microsoft.com/office/powerpoint/2010/main" val="975804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ability to interrupt the transmission of HIV from pregnant person to child via antiretroviral therapy and appropriate perinatal care is an important accomplishment in the history of the HIV/AIDS epidemic. Without antiretroviral therapy, newborn HIV infection rates range from 25-30%, but decrease to 1-2% with appropriate medical intervention. The rate of transmission has decreased from 15% between 1994 and 1996 to 0.0% in the past three years (2018-2020).</a:t>
            </a:r>
          </a:p>
          <a:p>
            <a:pPr marL="40005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0005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the past decade, the number of births to pregnant parents with HIV has ranged between 51-69 births (2010-2019). </a:t>
            </a:r>
          </a:p>
          <a:p>
            <a:pPr marL="40005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2020, there was a decrease to 42 births to pregnant parents with HIV. There were no perinatal HIV cases to a pregnant person with HIV in Minnesota in 2020.</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15</a:t>
            </a:fld>
            <a:endParaRPr lang="en-US" dirty="0"/>
          </a:p>
        </p:txBody>
      </p:sp>
    </p:spTree>
    <p:extLst>
      <p:ext uri="{BB962C8B-B14F-4D97-AF65-F5344CB8AC3E}">
        <p14:creationId xmlns:p14="http://schemas.microsoft.com/office/powerpoint/2010/main" val="1395567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a:t>
            </a:r>
            <a:r>
              <a:rPr lang="en-US" baseline="0" dirty="0"/>
              <a:t> we will talk about prevalence, or the cumulative number of people diagnosed with HIV and reported to the Minnesota Department of Health, and still believed to be living in the state. The HIV surveillance system is dynamic, with information being entered daily. These numbers are a snapshot as of the end of 2020, based on what was reported to the health department. </a:t>
            </a:r>
            <a:endParaRPr lang="en-US" dirty="0"/>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16</a:t>
            </a:fld>
            <a:endParaRPr lang="en-US" dirty="0"/>
          </a:p>
        </p:txBody>
      </p:sp>
    </p:spTree>
    <p:extLst>
      <p:ext uri="{BB962C8B-B14F-4D97-AF65-F5344CB8AC3E}">
        <p14:creationId xmlns:p14="http://schemas.microsoft.com/office/powerpoint/2010/main" val="954882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of December 31, 2020, there were estimated to be 9,422 people alive and living with HIV/AIDS in Minnesota. This number included 5,247 (56%) living with HIV that had not progressed to an AIDS diagnosis and 4,175 (44%) living with AIDS. This number also included 2,540 people who were first reported with HIV or AIDS elsewhere and now live in Minnesota and excluded 1,629 people first reported with HIV or AIDS in Minnesota who now live out of state.</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17</a:t>
            </a:fld>
            <a:endParaRPr lang="en-US" dirty="0"/>
          </a:p>
        </p:txBody>
      </p:sp>
    </p:spTree>
    <p:extLst>
      <p:ext uri="{BB962C8B-B14F-4D97-AF65-F5344CB8AC3E}">
        <p14:creationId xmlns:p14="http://schemas.microsoft.com/office/powerpoint/2010/main" val="27970613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rPr>
              <a:t>One particular population of interest in Minnesota that sets us apart from other states is our larger</a:t>
            </a:r>
            <a:r>
              <a:rPr lang="en-US" baseline="0" dirty="0">
                <a:latin typeface="Times New Roman" pitchFamily="18" charset="0"/>
              </a:rPr>
              <a:t> foreign-born population of people living with HIV. </a:t>
            </a:r>
            <a:r>
              <a:rPr lang="en-US" dirty="0">
                <a:latin typeface="Times New Roman" pitchFamily="18" charset="0"/>
              </a:rPr>
              <a:t>Between 1990 and 2020, the number of foreign-born people living with HIV/AIDS in Minnesota increased substantially, especially among the African-born population.  In 1990, 50 foreign-born people were reported to be living with HIV/AIDS in Minnesota, and by 2007 this number had increased to 1,126 people.  In 2020, the total number of foreign-born people living with HIV/AIDS in Minnesota was 2,430, a 3% increase from 2019. The majority of these people immigrated to the United States from Africa and Latin America.</a:t>
            </a:r>
            <a:r>
              <a:rPr lang="en-US" baseline="0" dirty="0">
                <a:latin typeface="Times New Roman" pitchFamily="18" charset="0"/>
              </a:rPr>
              <a:t> </a:t>
            </a:r>
            <a:r>
              <a:rPr lang="en-US" dirty="0">
                <a:latin typeface="Times New Roman" pitchFamily="18" charset="0"/>
              </a:rPr>
              <a:t>This trend illustrates the growing diversity of the population of people living with HIV in Minnesota and the need for culturally appropriate HIV care and prevention efforts.</a:t>
            </a:r>
          </a:p>
        </p:txBody>
      </p:sp>
      <p:sp>
        <p:nvSpPr>
          <p:cNvPr id="4" name="Slide Number Placeholder 3"/>
          <p:cNvSpPr>
            <a:spLocks noGrp="1"/>
          </p:cNvSpPr>
          <p:nvPr>
            <p:ph type="sldNum" sz="quarter" idx="5"/>
          </p:nvPr>
        </p:nvSpPr>
        <p:spPr/>
        <p:txBody>
          <a:bodyPr/>
          <a:lstStyle/>
          <a:p>
            <a:fld id="{F9F08466-AEA7-4FC0-9459-6A32F61DA297}" type="slidenum">
              <a:rPr lang="en-US" smtClean="0"/>
              <a:pPr/>
              <a:t>18</a:t>
            </a:fld>
            <a:endParaRPr lang="en-US" dirty="0"/>
          </a:p>
        </p:txBody>
      </p:sp>
    </p:spTree>
    <p:extLst>
      <p:ext uri="{BB962C8B-B14F-4D97-AF65-F5344CB8AC3E}">
        <p14:creationId xmlns:p14="http://schemas.microsoft.com/office/powerpoint/2010/main" val="4065955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we’ll discuss a couple additional topics of particular relevance this year.</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19</a:t>
            </a:fld>
            <a:endParaRPr lang="en-US" dirty="0"/>
          </a:p>
        </p:txBody>
      </p:sp>
    </p:spTree>
    <p:extLst>
      <p:ext uri="{BB962C8B-B14F-4D97-AF65-F5344CB8AC3E}">
        <p14:creationId xmlns:p14="http://schemas.microsoft.com/office/powerpoint/2010/main" val="3694120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begin our webinar, we take a moment to acknowledge that Minnesota stands on ancestral land of tribal nations… including the Dakota, Ojibwe, Ho Chunk, and other nations. Please take a moment to consider the treaties made by the Tribal nations that entitle non-native people to live and work on traditional Native lands.</a:t>
            </a:r>
          </a:p>
        </p:txBody>
      </p:sp>
      <p:sp>
        <p:nvSpPr>
          <p:cNvPr id="4" name="Slide Number Placeholder 3"/>
          <p:cNvSpPr>
            <a:spLocks noGrp="1"/>
          </p:cNvSpPr>
          <p:nvPr>
            <p:ph type="sldNum" sz="quarter" idx="5"/>
          </p:nvPr>
        </p:nvSpPr>
        <p:spPr/>
        <p:txBody>
          <a:bodyPr/>
          <a:lstStyle/>
          <a:p>
            <a:fld id="{F9F08466-AEA7-4FC0-9459-6A32F61DA297}" type="slidenum">
              <a:rPr lang="en-US" smtClean="0"/>
              <a:pPr/>
              <a:t>2</a:t>
            </a:fld>
            <a:endParaRPr lang="en-US" dirty="0"/>
          </a:p>
        </p:txBody>
      </p:sp>
    </p:spTree>
    <p:extLst>
      <p:ext uri="{BB962C8B-B14F-4D97-AF65-F5344CB8AC3E}">
        <p14:creationId xmlns:p14="http://schemas.microsoft.com/office/powerpoint/2010/main" val="1958327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Open Sans" panose="020B0606030504020204" pitchFamily="34" charset="0"/>
              </a:rPr>
              <a:t>Minnesota has seen an increase of HIV in the Duluth area (30 mile radius) and *among certain populations in Hennepin and Ramsey Counties. The Duluth area declared an outbreak in 2021 with cases dating back to 2019;  MDH is coordinating investigations with Wisconsin. An outbreak was declared in Hennepin and Ramsey counties among people who inject drugs (PWID) in 2020 with cases dating back to 2018. </a:t>
            </a:r>
          </a:p>
          <a:p>
            <a:pPr algn="l"/>
            <a:endParaRPr lang="en-US" b="0" i="0" dirty="0">
              <a:solidFill>
                <a:srgbClr val="000000"/>
              </a:solidFill>
              <a:effectLst/>
              <a:latin typeface="Open Sans" panose="020B0606030504020204" pitchFamily="34" charset="0"/>
            </a:endParaRPr>
          </a:p>
          <a:p>
            <a:pPr algn="l"/>
            <a:r>
              <a:rPr lang="en-US" b="0" i="0" dirty="0">
                <a:solidFill>
                  <a:srgbClr val="000000"/>
                </a:solidFill>
                <a:effectLst/>
                <a:latin typeface="Open Sans" panose="020B0606030504020204" pitchFamily="34" charset="0"/>
              </a:rPr>
              <a:t>Minnesota's outbreak-associated cases have risk factors consistent with the national outbreaks.</a:t>
            </a:r>
          </a:p>
          <a:p>
            <a:pPr algn="l"/>
            <a:r>
              <a:rPr lang="en-US" b="0" i="0" dirty="0">
                <a:solidFill>
                  <a:srgbClr val="000000"/>
                </a:solidFill>
                <a:effectLst/>
                <a:latin typeface="Open Sans" panose="020B0606030504020204" pitchFamily="34" charset="0"/>
              </a:rPr>
              <a:t>People at high risk in the current outbreaks include:</a:t>
            </a:r>
          </a:p>
          <a:p>
            <a:pPr algn="l">
              <a:buFont typeface="Arial" panose="020B0604020202020204" pitchFamily="34" charset="0"/>
              <a:buChar char="•"/>
            </a:pPr>
            <a:r>
              <a:rPr lang="en-US" b="0" i="0" dirty="0">
                <a:solidFill>
                  <a:srgbClr val="000000"/>
                </a:solidFill>
                <a:effectLst/>
                <a:latin typeface="Open Sans" panose="020B0606030504020204" pitchFamily="34" charset="0"/>
              </a:rPr>
              <a:t>People who use injection drugs or share needles/works.</a:t>
            </a:r>
          </a:p>
          <a:p>
            <a:pPr algn="l">
              <a:buFont typeface="Arial" panose="020B0604020202020204" pitchFamily="34" charset="0"/>
              <a:buChar char="•"/>
            </a:pPr>
            <a:r>
              <a:rPr lang="en-US" b="0" i="0" dirty="0">
                <a:solidFill>
                  <a:srgbClr val="000000"/>
                </a:solidFill>
                <a:effectLst/>
                <a:latin typeface="Open Sans" panose="020B0606030504020204" pitchFamily="34" charset="0"/>
              </a:rPr>
              <a:t>People experiencing homelessness or unstable housing.</a:t>
            </a:r>
          </a:p>
          <a:p>
            <a:pPr algn="l">
              <a:buFont typeface="Arial" panose="020B0604020202020204" pitchFamily="34" charset="0"/>
              <a:buChar char="•"/>
            </a:pPr>
            <a:r>
              <a:rPr lang="en-US" b="0" i="0" dirty="0">
                <a:solidFill>
                  <a:srgbClr val="000000"/>
                </a:solidFill>
                <a:effectLst/>
                <a:latin typeface="Open Sans" panose="020B0606030504020204" pitchFamily="34" charset="0"/>
              </a:rPr>
              <a:t>People who exchange sex for income and other items they need.</a:t>
            </a:r>
          </a:p>
          <a:p>
            <a:pPr algn="l">
              <a:buFont typeface="Arial" panose="020B0604020202020204" pitchFamily="34" charset="0"/>
              <a:buChar char="•"/>
            </a:pPr>
            <a:endParaRPr lang="en-US" b="0" i="0" dirty="0">
              <a:solidFill>
                <a:srgbClr val="000000"/>
              </a:solidFill>
              <a:effectLst/>
              <a:latin typeface="Open Sans" panose="020B0606030504020204" pitchFamily="34" charset="0"/>
            </a:endParaRPr>
          </a:p>
          <a:p>
            <a:pPr algn="l">
              <a:buFont typeface="Arial" panose="020B0604020202020204" pitchFamily="34" charset="0"/>
              <a:buNone/>
            </a:pPr>
            <a:endParaRPr lang="en-US" b="0" i="0" dirty="0">
              <a:solidFill>
                <a:srgbClr val="000000"/>
              </a:solidFill>
              <a:effectLst/>
              <a:latin typeface="Open Sans" panose="020B0606030504020204" pitchFamily="34" charset="0"/>
            </a:endParaRPr>
          </a:p>
          <a:p>
            <a:pPr algn="l">
              <a:buFont typeface="Arial" panose="020B0604020202020204" pitchFamily="34" charset="0"/>
              <a:buNone/>
            </a:pPr>
            <a:r>
              <a:rPr lang="en-US" b="0" i="0" dirty="0">
                <a:solidFill>
                  <a:srgbClr val="000000"/>
                </a:solidFill>
                <a:effectLst/>
                <a:latin typeface="Open Sans" panose="020B0606030504020204" pitchFamily="34" charset="0"/>
              </a:rPr>
              <a:t>For more information, please see our updated HIV statistics website, described at the end of the presentation.</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20</a:t>
            </a:fld>
            <a:endParaRPr lang="en-US" dirty="0"/>
          </a:p>
        </p:txBody>
      </p:sp>
    </p:spTree>
    <p:extLst>
      <p:ext uri="{BB962C8B-B14F-4D97-AF65-F5344CB8AC3E}">
        <p14:creationId xmlns:p14="http://schemas.microsoft.com/office/powerpoint/2010/main" val="16920326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addition to monitoring the number of cases reported in certain populations, molecular data can also be used to supplement existing outbreak investigation methods. We have been doing this with our current outbreaks.</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0" dirty="0">
                <a:effectLst/>
                <a:latin typeface="Calibri" panose="020F0502020204030204" pitchFamily="34" charset="0"/>
                <a:ea typeface="Calibri" panose="020F0502020204030204" pitchFamily="34" charset="0"/>
                <a:cs typeface="Times New Roman" panose="02020603050405020304" pitchFamily="18" charset="0"/>
              </a:rPr>
              <a:t>This approach compares HIV virus data collected from routine, patient-care laboratory tests.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As illustrated in the slide, imagine that each dot</a:t>
            </a:r>
            <a:r>
              <a:rPr lang="en-US"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represents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 person with diagnosed HIV infection, and their HIV virus molecular data. </a:t>
            </a:r>
            <a:r>
              <a:rPr lang="en-US" sz="1800" dirty="0">
                <a:effectLst/>
                <a:latin typeface="Calibri" panose="020F0502020204030204" pitchFamily="34" charset="0"/>
                <a:ea typeface="Calibri" panose="020F0502020204030204" pitchFamily="34" charset="0"/>
                <a:cs typeface="Times New Roman" panose="02020603050405020304" pitchFamily="18" charset="0"/>
              </a:rPr>
              <a:t> [in GREEN], as new people with HIV are reported in Minnesota, we compare virus molecular data to existing outbreak cases [in BLUE] using scientifically-established methods and computer software. When new HIV sequences closely match within our threshold, we prioritize those people for interview and linkage to care and treatment.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b="0" dirty="0">
                <a:effectLst/>
                <a:latin typeface="Calibri" panose="020F0502020204030204" pitchFamily="34" charset="0"/>
                <a:ea typeface="Calibri" panose="020F0502020204030204" pitchFamily="34" charset="0"/>
                <a:cs typeface="Times New Roman" panose="02020603050405020304" pitchFamily="18" charset="0"/>
              </a:rPr>
              <a:t>We can then examine the shared characteristics of matching data, which represent a social network, </a:t>
            </a:r>
            <a:r>
              <a:rPr lang="en-US" sz="1800" dirty="0">
                <a:effectLst/>
                <a:latin typeface="Calibri" panose="020F0502020204030204" pitchFamily="34" charset="0"/>
                <a:ea typeface="Calibri" panose="020F0502020204030204" pitchFamily="34" charset="0"/>
                <a:cs typeface="Times New Roman" panose="02020603050405020304" pitchFamily="18" charset="0"/>
              </a:rPr>
              <a:t>to more effectively target our outreach efforts moving forward.</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MDH, we understand that this method may be concerning for some community members. We want to address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potential concerns about data privacy</a:t>
            </a:r>
            <a:r>
              <a:rPr lang="en-US" sz="1800" dirty="0">
                <a:effectLst/>
                <a:latin typeface="Calibri" panose="020F0502020204030204" pitchFamily="34" charset="0"/>
                <a:ea typeface="Calibri" panose="020F0502020204030204" pitchFamily="34" charset="0"/>
                <a:cs typeface="Times New Roman" panose="02020603050405020304" pitchFamily="18" charset="0"/>
              </a:rPr>
              <a:t>. First, this small portion of molecular data are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from the HIV virus only</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are not a person’s </a:t>
            </a:r>
            <a:r>
              <a:rPr lang="en-US" sz="1800" b="0" dirty="0">
                <a:effectLst/>
                <a:latin typeface="Calibri" panose="020F0502020204030204" pitchFamily="34" charset="0"/>
                <a:ea typeface="Calibri" panose="020F0502020204030204" pitchFamily="34" charset="0"/>
                <a:cs typeface="Times New Roman" panose="02020603050405020304" pitchFamily="18" charset="0"/>
              </a:rPr>
              <a:t>molecular information. </a:t>
            </a:r>
            <a:r>
              <a:rPr lang="en-US" sz="1800" dirty="0">
                <a:effectLst/>
                <a:latin typeface="Calibri" panose="020F0502020204030204" pitchFamily="34" charset="0"/>
                <a:ea typeface="Calibri" panose="020F0502020204030204" pitchFamily="34" charset="0"/>
                <a:cs typeface="Times New Roman" panose="02020603050405020304" pitchFamily="18" charset="0"/>
              </a:rPr>
              <a:t>Further, one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cannot infer causal directionality</a:t>
            </a:r>
            <a:r>
              <a:rPr lang="en-US" sz="1800" dirty="0">
                <a:effectLst/>
                <a:latin typeface="Calibri" panose="020F0502020204030204" pitchFamily="34" charset="0"/>
                <a:ea typeface="Calibri" panose="020F0502020204030204" pitchFamily="34" charset="0"/>
                <a:cs typeface="Times New Roman" panose="02020603050405020304" pitchFamily="18" charset="0"/>
              </a:rPr>
              <a:t>. However, we continue to take the utmost care in data collection, and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HIV virus molecular data are securely-housed </a:t>
            </a:r>
            <a:r>
              <a:rPr lang="en-US" sz="1800" dirty="0">
                <a:effectLst/>
                <a:latin typeface="Calibri" panose="020F0502020204030204" pitchFamily="34" charset="0"/>
                <a:ea typeface="Calibri" panose="020F0502020204030204" pitchFamily="34" charset="0"/>
                <a:cs typeface="Times New Roman" panose="02020603050405020304" pitchFamily="18" charset="0"/>
              </a:rPr>
              <a:t>at the health department.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more information, please see the link on our website for a more in-depth presentation about this topic.</a:t>
            </a:r>
          </a:p>
        </p:txBody>
      </p:sp>
      <p:sp>
        <p:nvSpPr>
          <p:cNvPr id="4" name="Slide Number Placeholder 3"/>
          <p:cNvSpPr>
            <a:spLocks noGrp="1"/>
          </p:cNvSpPr>
          <p:nvPr>
            <p:ph type="sldNum" sz="quarter" idx="5"/>
          </p:nvPr>
        </p:nvSpPr>
        <p:spPr/>
        <p:txBody>
          <a:bodyPr/>
          <a:lstStyle/>
          <a:p>
            <a:fld id="{F9F08466-AEA7-4FC0-9459-6A32F61DA297}" type="slidenum">
              <a:rPr lang="en-US" smtClean="0"/>
              <a:pPr/>
              <a:t>21</a:t>
            </a:fld>
            <a:endParaRPr lang="en-US" dirty="0"/>
          </a:p>
        </p:txBody>
      </p:sp>
    </p:spTree>
    <p:extLst>
      <p:ext uri="{BB962C8B-B14F-4D97-AF65-F5344CB8AC3E}">
        <p14:creationId xmlns:p14="http://schemas.microsoft.com/office/powerpoint/2010/main" val="31226487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addition to newly diagnosed HIV case counts by county, we recently updated our statistics web page to include information on outbreak data.</a:t>
            </a:r>
          </a:p>
          <a:p>
            <a:endParaRPr lang="en-US" dirty="0"/>
          </a:p>
          <a:p>
            <a:r>
              <a:rPr lang="en-US" dirty="0"/>
              <a:t>Please visit the Minnesota Department of Health HIV pages at www.health.state.mn for additional details. </a:t>
            </a:r>
          </a:p>
          <a:p>
            <a:endParaRPr lang="en-US" dirty="0"/>
          </a:p>
          <a:p>
            <a:r>
              <a:rPr lang="en-US" dirty="0"/>
              <a:t>While you’re here, you can subscribe to our GovDelivery email listserv to receive HIV/STD prevention updates to your email. Please stay tuned via our listserv for the upcoming Town Hall, proposed for July 14.</a:t>
            </a:r>
          </a:p>
          <a:p>
            <a:endParaRPr lang="en-US" dirty="0"/>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22</a:t>
            </a:fld>
            <a:endParaRPr lang="en-US" dirty="0"/>
          </a:p>
        </p:txBody>
      </p:sp>
    </p:spTree>
    <p:extLst>
      <p:ext uri="{BB962C8B-B14F-4D97-AF65-F5344CB8AC3E}">
        <p14:creationId xmlns:p14="http://schemas.microsoft.com/office/powerpoint/2010/main" val="15673191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for your time. If you have questions regarding the slides and annual report you can contact</a:t>
            </a:r>
            <a:r>
              <a:rPr lang="en-US" baseline="0" dirty="0"/>
              <a:t> us at the e-mail addresses</a:t>
            </a:r>
            <a:r>
              <a:rPr lang="en-US" dirty="0"/>
              <a:t> here on the slide. And again, the full set of slides, text and tables are also</a:t>
            </a:r>
            <a:r>
              <a:rPr lang="en-US" baseline="0" dirty="0"/>
              <a:t> </a:t>
            </a:r>
            <a:r>
              <a:rPr lang="en-US" dirty="0"/>
              <a:t>available on our website for you to use.</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23</a:t>
            </a:fld>
            <a:endParaRPr lang="en-US" dirty="0"/>
          </a:p>
        </p:txBody>
      </p:sp>
    </p:spTree>
    <p:extLst>
      <p:ext uri="{BB962C8B-B14F-4D97-AF65-F5344CB8AC3E}">
        <p14:creationId xmlns:p14="http://schemas.microsoft.com/office/powerpoint/2010/main" val="3660196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note that The information that we will present is just a snapshot of the data available on our website at</a:t>
            </a:r>
            <a:r>
              <a:rPr lang="en-US" baseline="0" dirty="0"/>
              <a:t> www.health.state.mn.us</a:t>
            </a:r>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3</a:t>
            </a:fld>
            <a:endParaRPr lang="en-US" dirty="0"/>
          </a:p>
        </p:txBody>
      </p:sp>
    </p:spTree>
    <p:extLst>
      <p:ext uri="{BB962C8B-B14F-4D97-AF65-F5344CB8AC3E}">
        <p14:creationId xmlns:p14="http://schemas.microsoft.com/office/powerpoint/2010/main" val="615278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We will first</a:t>
            </a:r>
            <a:r>
              <a:rPr lang="en-US" dirty="0"/>
              <a:t> discuss highlights from data about new HIV diagnoses reported during 2020. </a:t>
            </a:r>
            <a:endParaRPr lang="en-US" baseline="0" dirty="0"/>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4</a:t>
            </a:fld>
            <a:endParaRPr lang="en-US" dirty="0"/>
          </a:p>
        </p:txBody>
      </p:sp>
    </p:spTree>
    <p:extLst>
      <p:ext uri="{BB962C8B-B14F-4D97-AF65-F5344CB8AC3E}">
        <p14:creationId xmlns:p14="http://schemas.microsoft.com/office/powerpoint/2010/main" val="424261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this report, the term “new HIV diagnoses” refers to people living with HIV, are Minnesota residents who were diagnosed in a particular calendar year, and have had their status reported to MDH. This includes people whose first diagnosis of HIV is AIDS (AIDS at first diagnosis). HIV diagnoses data are displayed by earliest known date of HIV diagnosis.</a:t>
            </a:r>
          </a:p>
          <a:p>
            <a:pPr marL="45720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45720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2020, there was a notable decrease of 17% of new HIV diagnoses from 2019. In 2020 there were 226 newly diagnosed cases compared to 275 cases in 2019. </a:t>
            </a:r>
          </a:p>
          <a:p>
            <a:pPr marL="45720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reviewing newly diagnosed cases since 2016, 226 cases for 2020 is below the 5-year average of 274 cases per year. In reviewing newly diagnosed cases since 2010, 226 cases for 2020 represents a 31% decrease in new cases since 2010. </a:t>
            </a:r>
          </a:p>
          <a:p>
            <a:pPr marL="45720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45720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acknowledge that 2020 was an exceptional year, due to the COVID-19 pandemic. It is currently unclear whether this is a true decrease in new HIV infections. We continue to monitor and provide updates as more information is collected.  </a:t>
            </a:r>
          </a:p>
          <a:p>
            <a:pPr marL="45720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9F08466-AEA7-4FC0-9459-6A32F61DA297}" type="slidenum">
              <a:rPr lang="en-US" smtClean="0"/>
              <a:pPr/>
              <a:t>5</a:t>
            </a:fld>
            <a:endParaRPr lang="en-US" dirty="0"/>
          </a:p>
        </p:txBody>
      </p:sp>
    </p:spTree>
    <p:extLst>
      <p:ext uri="{BB962C8B-B14F-4D97-AF65-F5344CB8AC3E}">
        <p14:creationId xmlns:p14="http://schemas.microsoft.com/office/powerpoint/2010/main" val="2974578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Historically, about 80% of new HIV infections diagnosed in Minnesota have occurred in Minneapolis, St. Paul and the surrounding seven-county metropolitan area. </a:t>
            </a:r>
          </a:p>
          <a:p>
            <a:pPr marL="45720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45720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2020, of 226 total HIV diagnoses, 76% of the cases located in the seven county Twin Cities metro region with 26% in Minneapolis, 13% in St. Paul, and 37% in the remaining suburban area (excluding Minneapolis/St. Paul). In greater Minnesota, there were 53 newly diagnosed HIV cases in 33 counties.</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6</a:t>
            </a:fld>
            <a:endParaRPr lang="en-US" dirty="0"/>
          </a:p>
        </p:txBody>
      </p:sp>
    </p:spTree>
    <p:extLst>
      <p:ext uri="{BB962C8B-B14F-4D97-AF65-F5344CB8AC3E}">
        <p14:creationId xmlns:p14="http://schemas.microsoft.com/office/powerpoint/2010/main" val="33116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you look at the racial/ethnic distribution of new HIV diagnoses [at LEFT] compared to the corresponding racial/ethnic distribution of the general population of Minnesota [at RIGHT], it is apparent that disparities continue to exist among people of color. Non-Hispanic African-American and Black African-born Minnesotans jointly make up about 5% of the population in Minnesota, yet account for 43% of the newly diagnosed cases of HIV in 2020. Similarly, Hispanic people of any race also account for approximately 5% of the population, but account for 15% of the newly diagnosed cases.</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7</a:t>
            </a:fld>
            <a:endParaRPr lang="en-US" dirty="0"/>
          </a:p>
        </p:txBody>
      </p:sp>
    </p:spTree>
    <p:extLst>
      <p:ext uri="{BB962C8B-B14F-4D97-AF65-F5344CB8AC3E}">
        <p14:creationId xmlns:p14="http://schemas.microsoft.com/office/powerpoint/2010/main" val="4011315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Each year we calculate the rate of diagnosis for each racial/ethnic group represented in the surveillance system to assess the impact of HIV within each community. The rate takes into account the size of the population of each group.   </a:t>
            </a:r>
          </a:p>
          <a:p>
            <a:pPr marL="45720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45720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Non-Hispanic black, African-born and African-Americans had the highest rate of diagnoses in 2020 with 19.9 HIV diagnoses per 100,000 population and 49.6 HIV diagnoses per 100,000 population respectively. For African-Americans who are not African born, this represents a rate that is 31 times higher than the white non-Hispanic population in Minnesota. The rate among African-born, non-Hispanic population is nearly 12 times higher than white non-Hispanic population. (Note: Rates for black, African-American and black, African-born are not comparable to previous years due to a 6,000 decrease in the estimate for black, African-born population since 2019.) </a:t>
            </a:r>
          </a:p>
          <a:p>
            <a:pPr marL="45720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45720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Hispanic people of any race have the next highest rate of newly diagnosed HIV cases in Minnesota at 13.2 per 100,000 people; this is a rate  8 times higher than white, non-Hispanic people.  </a:t>
            </a:r>
          </a:p>
          <a:p>
            <a:pPr marL="45720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45720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American Indians have a rate of people newly diagnosed with HIV of 16.2 per 100,000 people, over ten  times the rate of white, non-Hispanic people.</a:t>
            </a:r>
          </a:p>
          <a:p>
            <a:endParaRPr lang="en-US" dirty="0"/>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8</a:t>
            </a:fld>
            <a:endParaRPr lang="en-US" dirty="0"/>
          </a:p>
        </p:txBody>
      </p:sp>
    </p:spTree>
    <p:extLst>
      <p:ext uri="{BB962C8B-B14F-4D97-AF65-F5344CB8AC3E}">
        <p14:creationId xmlns:p14="http://schemas.microsoft.com/office/powerpoint/2010/main" val="3529833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are differences in the racial/ethnic distribution by sex assigned at birth. Left to right are data for people assigned Male and Female at birth. </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On the LEFT, among 189 people assigned the sex of male at birth, 34% of the 2020 cases diagnosed in Minnesota are Non-Hispanic white [seen in dark BLUE]. Non-Hispanic Black, non-African born [In light GREEN] and black, African-born males [light BLUE] made up 39% of cases and Hispanic males of any race accounted for 16% of cases.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ON the RIGHT, among the 37 people assigned the sex of female at birth, the disparities of new HIV diagnoses are even more </a:t>
            </a:r>
            <a:r>
              <a:rPr lang="en-US" sz="1800" dirty="0">
                <a:effectLst/>
                <a:latin typeface="Calibri" panose="020F0502020204030204" pitchFamily="34" charset="0"/>
                <a:ea typeface="Times New Roman" panose="02020603050405020304" pitchFamily="18" charset="0"/>
              </a:rPr>
              <a:t>apparent among people of color. They represent 81% of new HIV cases assigned female at birth vs 62% of new HIV cases assigned male at birth.</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Greater than half of diagnoses among people assigned female sex at birth, or 60% combined, are </a:t>
            </a:r>
            <a:r>
              <a:rPr lang="en-US" sz="1800" dirty="0">
                <a:effectLst/>
                <a:latin typeface="Calibri" panose="020F0502020204030204" pitchFamily="34" charset="0"/>
                <a:ea typeface="Calibri" panose="020F0502020204030204" pitchFamily="34" charset="0"/>
                <a:cs typeface="Times New Roman" panose="02020603050405020304" pitchFamily="18" charset="0"/>
              </a:rPr>
              <a:t>Black, African-born and non-African born.</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9</a:t>
            </a:fld>
            <a:endParaRPr lang="en-US" dirty="0"/>
          </a:p>
        </p:txBody>
      </p:sp>
    </p:spTree>
    <p:extLst>
      <p:ext uri="{BB962C8B-B14F-4D97-AF65-F5344CB8AC3E}">
        <p14:creationId xmlns:p14="http://schemas.microsoft.com/office/powerpoint/2010/main" val="29715285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1" name="Text Placeholder 4"/>
          <p:cNvSpPr>
            <a:spLocks noGrp="1"/>
          </p:cNvSpPr>
          <p:nvPr>
            <p:ph type="body" sz="quarter" idx="18" hasCustomPrompt="1"/>
          </p:nvPr>
        </p:nvSpPr>
        <p:spPr bwMode="black">
          <a:xfrm>
            <a:off x="304800" y="5505450"/>
            <a:ext cx="11582400" cy="819150"/>
          </a:xfrm>
        </p:spPr>
        <p:txBody>
          <a:bodyPr anchor="ctr">
            <a:normAutofit/>
          </a:bodyPr>
          <a:lstStyle>
            <a:lvl1pPr marL="0" indent="0" algn="ctr">
              <a:buNone/>
              <a:defRPr sz="1800"/>
            </a:lvl1pPr>
          </a:lstStyle>
          <a:p>
            <a:pPr lvl="0"/>
            <a:r>
              <a:rPr lang="en-US" dirty="0" err="1"/>
              <a:t>Firstname</a:t>
            </a:r>
            <a:r>
              <a:rPr lang="en-US" dirty="0"/>
              <a:t> </a:t>
            </a:r>
            <a:r>
              <a:rPr lang="en-US" dirty="0" err="1"/>
              <a:t>Lastname</a:t>
            </a:r>
            <a:r>
              <a:rPr lang="en-US" dirty="0"/>
              <a:t> | Job Title</a:t>
            </a:r>
            <a:br>
              <a:rPr lang="en-US" dirty="0"/>
            </a:br>
            <a:r>
              <a:rPr lang="en-US" dirty="0"/>
              <a:t>Date</a:t>
            </a:r>
          </a:p>
        </p:txBody>
      </p:sp>
      <p:sp>
        <p:nvSpPr>
          <p:cNvPr id="7" name="Footer"/>
          <p:cNvSpPr txBox="1">
            <a:spLocks/>
          </p:cNvSpPr>
          <p:nvPr userDrawn="1"/>
        </p:nvSpPr>
        <p:spPr>
          <a:xfrm>
            <a:off x="2027074" y="6367781"/>
            <a:ext cx="8247819" cy="365125"/>
          </a:xfrm>
          <a:prstGeom prst="rect">
            <a:avLst/>
          </a:prstGeom>
        </p:spPr>
        <p:txBody>
          <a:bodyPr vert="horz" lIns="91440" tIns="45720" rIns="91440" bIns="45720" rtlCol="0" anchor="ctr"/>
          <a:lstStyle>
            <a:defPPr>
              <a:defRPr lang="en-US"/>
            </a:defPPr>
            <a:lvl1pPr marL="0" algn="ctr" defTabSz="914400" rtl="0" eaLnBrk="1" latinLnBrk="0" hangingPunct="1">
              <a:defRPr sz="1000" b="1" i="0" kern="1200" cap="all" spc="100" baseline="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Protecting, maintaining and improving the health of all </a:t>
            </a:r>
            <a:r>
              <a:rPr lang="en-US" sz="1000" dirty="0" err="1"/>
              <a:t>minnesotans</a:t>
            </a:r>
            <a:endParaRPr lang="en-US" sz="1000" dirty="0"/>
          </a:p>
        </p:txBody>
      </p:sp>
      <p:sp>
        <p:nvSpPr>
          <p:cNvPr id="9" name="Rectangle 1" descr="&quot;&quot;"/>
          <p:cNvSpPr/>
          <p:nvPr userDrawn="1"/>
        </p:nvSpPr>
        <p:spPr bwMode="black">
          <a:xfrm rot="10800000">
            <a:off x="3048" y="4235956"/>
            <a:ext cx="12188952" cy="12161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 name="Title 2" descr="&quot;&quot;"/>
          <p:cNvSpPr>
            <a:spLocks noGrp="1"/>
          </p:cNvSpPr>
          <p:nvPr userDrawn="1">
            <p:ph type="ctrTitle" hasCustomPrompt="1"/>
          </p:nvPr>
        </p:nvSpPr>
        <p:spPr bwMode="auto">
          <a:xfrm>
            <a:off x="304800" y="4235955"/>
            <a:ext cx="11582400" cy="1216153"/>
          </a:xfrm>
          <a:noFill/>
          <a:ln>
            <a:noFill/>
          </a:ln>
        </p:spPr>
        <p:txBody>
          <a:bodyPr wrap="square" lIns="182880" tIns="91440" rIns="182880" bIns="91440" anchor="ctr">
            <a:normAutofit/>
          </a:bodyPr>
          <a:lstStyle>
            <a:lvl1pPr algn="ctr">
              <a:defRPr sz="4400" b="1">
                <a:solidFill>
                  <a:schemeClr val="accent1"/>
                </a:solidFill>
              </a:defRPr>
            </a:lvl1pPr>
          </a:lstStyle>
          <a:p>
            <a:r>
              <a:rPr lang="en-US" dirty="0"/>
              <a:t>Presentation Title</a:t>
            </a:r>
          </a:p>
        </p:txBody>
      </p:sp>
      <p:pic>
        <p:nvPicPr>
          <p:cNvPr id="10" name="Picture 9" descr="M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2001" cy="4235956"/>
          </a:xfrm>
          <a:prstGeom prst="rect">
            <a:avLst/>
          </a:prstGeom>
        </p:spPr>
      </p:pic>
    </p:spTree>
    <p:extLst>
      <p:ext uri="{BB962C8B-B14F-4D97-AF65-F5344CB8AC3E}">
        <p14:creationId xmlns:p14="http://schemas.microsoft.com/office/powerpoint/2010/main" val="1788824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p:bg bwMode="auto">
      <p:bgPr>
        <a:solidFill>
          <a:schemeClr val="bg1"/>
        </a:solidFill>
        <a:effectLst/>
      </p:bgPr>
    </p:bg>
    <p:spTree>
      <p:nvGrpSpPr>
        <p:cNvPr id="1" name=""/>
        <p:cNvGrpSpPr/>
        <p:nvPr/>
      </p:nvGrpSpPr>
      <p:grpSpPr>
        <a:xfrm>
          <a:off x="0" y="0"/>
          <a:ext cx="0" cy="0"/>
          <a:chOff x="0" y="0"/>
          <a:chExt cx="0" cy="0"/>
        </a:xfrm>
      </p:grpSpPr>
      <p:sp>
        <p:nvSpPr>
          <p:cNvPr id="8" name="Text Placeholder 2"/>
          <p:cNvSpPr>
            <a:spLocks noGrp="1"/>
          </p:cNvSpPr>
          <p:nvPr>
            <p:ph type="body" sz="quarter" idx="13" hasCustomPrompt="1"/>
          </p:nvPr>
        </p:nvSpPr>
        <p:spPr bwMode="black">
          <a:xfrm>
            <a:off x="304799" y="4309353"/>
            <a:ext cx="11582399" cy="1527243"/>
          </a:xfrm>
        </p:spPr>
        <p:txBody>
          <a:bodyPr anchor="ctr">
            <a:normAutofit/>
          </a:bodyPr>
          <a:lstStyle>
            <a:lvl1pPr marL="0" indent="0" algn="ctr">
              <a:lnSpc>
                <a:spcPct val="100000"/>
              </a:lnSpc>
              <a:spcBef>
                <a:spcPts val="0"/>
              </a:spcBef>
              <a:buNone/>
              <a:defRPr sz="2400" baseline="0">
                <a:solidFill>
                  <a:schemeClr val="tx2"/>
                </a:solidFill>
              </a:defRPr>
            </a:lvl1pPr>
          </a:lstStyle>
          <a:p>
            <a:pPr lvl="0"/>
            <a:r>
              <a:rPr lang="en-US" dirty="0"/>
              <a:t>Add contact information</a:t>
            </a:r>
          </a:p>
        </p:txBody>
      </p:sp>
      <p:sp>
        <p:nvSpPr>
          <p:cNvPr id="6" name="Rectangle 6"/>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Mi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17" y="-189954"/>
            <a:ext cx="12213217" cy="1570469"/>
          </a:xfrm>
          <a:prstGeom prst="rect">
            <a:avLst/>
          </a:prstGeom>
        </p:spPr>
      </p:pic>
      <p:sp>
        <p:nvSpPr>
          <p:cNvPr id="14" name="Footer"/>
          <p:cNvSpPr txBox="1">
            <a:spLocks/>
          </p:cNvSpPr>
          <p:nvPr userDrawn="1"/>
        </p:nvSpPr>
        <p:spPr>
          <a:xfrm>
            <a:off x="2027074" y="6367781"/>
            <a:ext cx="8247819" cy="365125"/>
          </a:xfrm>
          <a:prstGeom prst="rect">
            <a:avLst/>
          </a:prstGeom>
        </p:spPr>
        <p:txBody>
          <a:bodyPr vert="horz" lIns="91440" tIns="45720" rIns="91440" bIns="45720" rtlCol="0" anchor="ctr"/>
          <a:lstStyle>
            <a:defPPr>
              <a:defRPr lang="en-US"/>
            </a:defPPr>
            <a:lvl1pPr marL="0" algn="ctr" defTabSz="914400" rtl="0" eaLnBrk="1" latinLnBrk="0" hangingPunct="1">
              <a:defRPr sz="1000" b="1" i="0" kern="1200" cap="all" spc="100" baseline="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WWW.</a:t>
            </a:r>
            <a:r>
              <a:rPr lang="en-US" sz="1000" baseline="0" dirty="0"/>
              <a:t>HEALTH.MN.GOV</a:t>
            </a:r>
            <a:endParaRPr lang="en-US" sz="1000" dirty="0"/>
          </a:p>
        </p:txBody>
      </p:sp>
      <p:sp>
        <p:nvSpPr>
          <p:cNvPr id="15" name="Title 2"/>
          <p:cNvSpPr>
            <a:spLocks noGrp="1"/>
          </p:cNvSpPr>
          <p:nvPr>
            <p:ph type="title" hasCustomPrompt="1"/>
          </p:nvPr>
        </p:nvSpPr>
        <p:spPr bwMode="black">
          <a:xfrm>
            <a:off x="304800" y="3093328"/>
            <a:ext cx="11582400" cy="1216025"/>
          </a:xfrm>
          <a:noFill/>
        </p:spPr>
        <p:txBody>
          <a:bodyPr lIns="0" rIns="0">
            <a:normAutofit/>
          </a:bodyPr>
          <a:lstStyle>
            <a:lvl1pPr algn="ctr">
              <a:defRPr sz="4400">
                <a:solidFill>
                  <a:schemeClr val="tx1"/>
                </a:solidFill>
              </a:defRPr>
            </a:lvl1pPr>
          </a:lstStyle>
          <a:p>
            <a:r>
              <a:rPr lang="en-US" dirty="0"/>
              <a:t>Add thank you text.</a:t>
            </a:r>
          </a:p>
        </p:txBody>
      </p:sp>
      <p:pic>
        <p:nvPicPr>
          <p:cNvPr id="7" name="MDH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1 col / 1 row">
    <p:bg bwMode="gray">
      <p:bgRef idx="1001">
        <a:schemeClr val="bg1"/>
      </p:bgRef>
    </p:bg>
    <p:spTree>
      <p:nvGrpSpPr>
        <p:cNvPr id="1" name=""/>
        <p:cNvGrpSpPr/>
        <p:nvPr/>
      </p:nvGrpSpPr>
      <p:grpSpPr>
        <a:xfrm>
          <a:off x="0" y="0"/>
          <a:ext cx="0" cy="0"/>
          <a:chOff x="0" y="0"/>
          <a:chExt cx="0" cy="0"/>
        </a:xfrm>
      </p:grpSpPr>
      <p:grpSp>
        <p:nvGrpSpPr>
          <p:cNvPr id="4" name="Group 3"/>
          <p:cNvGrpSpPr/>
          <p:nvPr userDrawn="1"/>
        </p:nvGrpSpPr>
        <p:grpSpPr>
          <a:xfrm>
            <a:off x="-3430" y="-8887"/>
            <a:ext cx="12195430" cy="1344168"/>
            <a:chOff x="-3430" y="-8887"/>
            <a:chExt cx="12195430" cy="1344168"/>
          </a:xfrm>
        </p:grpSpPr>
        <p:sp>
          <p:nvSpPr>
            <p:cNvPr id="9" name="Rectangle 1" descr="&quot;&quot;"/>
            <p:cNvSpPr/>
            <p:nvPr userDrawn="1"/>
          </p:nvSpPr>
          <p:spPr bwMode="black">
            <a:xfrm>
              <a:off x="1337308" y="-128"/>
              <a:ext cx="10851978"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0" name="Rectangle 16" descr="&quot;&quot;"/>
            <p:cNvSpPr/>
            <p:nvPr userDrawn="1"/>
          </p:nvSpPr>
          <p:spPr bwMode="auto">
            <a:xfrm>
              <a:off x="1337308" y="1216025"/>
              <a:ext cx="10854692"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ight Triangle 10" descr="&quot;&quot;"/>
            <p:cNvSpPr/>
            <p:nvPr userDrawn="1"/>
          </p:nvSpPr>
          <p:spPr>
            <a:xfrm rot="16200000">
              <a:off x="-3430" y="-8887"/>
              <a:ext cx="1344168" cy="1344168"/>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itle 2"/>
          <p:cNvSpPr>
            <a:spLocks noGrp="1"/>
          </p:cNvSpPr>
          <p:nvPr userDrawn="1">
            <p:ph type="title" hasCustomPrompt="1"/>
          </p:nvPr>
        </p:nvSpPr>
        <p:spPr bwMode="white">
          <a:xfrm>
            <a:off x="1334594" y="-1"/>
            <a:ext cx="10552606" cy="1216025"/>
          </a:xfrm>
          <a:noFill/>
        </p:spPr>
        <p:txBody>
          <a:bodyPr lIns="0" rIns="0">
            <a:normAutofit/>
          </a:bodyPr>
          <a:lstStyle>
            <a:lvl1pPr marL="457200" algn="r">
              <a:spcBef>
                <a:spcPts val="0"/>
              </a:spcBef>
              <a:spcAft>
                <a:spcPts val="0"/>
              </a:spcAft>
              <a:defRPr sz="3600" b="1">
                <a:solidFill>
                  <a:schemeClr val="bg1"/>
                </a:solidFill>
              </a:defRPr>
            </a:lvl1pPr>
          </a:lstStyle>
          <a:p>
            <a:r>
              <a:rPr lang="en-US" dirty="0"/>
              <a:t>Slide title – 1 col / 1 row w corner fold</a:t>
            </a:r>
          </a:p>
        </p:txBody>
      </p:sp>
      <p:sp>
        <p:nvSpPr>
          <p:cNvPr id="3" name="Content Placeholder 3"/>
          <p:cNvSpPr>
            <a:spLocks noGrp="1"/>
          </p:cNvSpPr>
          <p:nvPr userDrawn="1">
            <p:ph idx="1" hasCustomPrompt="1"/>
          </p:nvPr>
        </p:nvSpPr>
        <p:spPr bwMode="gray">
          <a:xfrm>
            <a:off x="1529542" y="1594624"/>
            <a:ext cx="10357658" cy="4582339"/>
          </a:xfrm>
          <a:noFill/>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Add text or click icon to add object</a:t>
            </a:r>
          </a:p>
          <a:p>
            <a:pPr lvl="1"/>
            <a:r>
              <a:rPr lang="en-US" dirty="0" err="1"/>
              <a:t>Lsjkdflksd</a:t>
            </a:r>
            <a:endParaRPr lang="en-US" dirty="0"/>
          </a:p>
          <a:p>
            <a:pPr lvl="2"/>
            <a:r>
              <a:rPr lang="en-US" dirty="0" err="1"/>
              <a:t>Lkjsdlksd</a:t>
            </a:r>
            <a:endParaRPr lang="en-US" dirty="0"/>
          </a:p>
          <a:p>
            <a:pPr lvl="3"/>
            <a:r>
              <a:rPr lang="en-US" dirty="0"/>
              <a:t>;</a:t>
            </a:r>
            <a:r>
              <a:rPr lang="en-US" dirty="0" err="1"/>
              <a:t>kfs;lsd</a:t>
            </a:r>
            <a:endParaRPr lang="en-US" dirty="0"/>
          </a:p>
          <a:p>
            <a:pPr lvl="4"/>
            <a:r>
              <a:rPr lang="en-US" dirty="0" err="1"/>
              <a:t>L;ksdlksd</a:t>
            </a:r>
            <a:endParaRPr lang="en-US" dirty="0"/>
          </a:p>
        </p:txBody>
      </p:sp>
      <p:sp>
        <p:nvSpPr>
          <p:cNvPr id="6" name="Slide Number Placeholder 6"/>
          <p:cNvSpPr>
            <a:spLocks noGrp="1"/>
          </p:cNvSpPr>
          <p:nvPr userDrawn="1">
            <p:ph type="sldNum" sz="quarter" idx="12"/>
          </p:nvPr>
        </p:nvSpPr>
        <p:spPr bwMode="black">
          <a:xfrm>
            <a:off x="10425426" y="6324600"/>
            <a:ext cx="1462668" cy="365125"/>
          </a:xfrm>
        </p:spPr>
        <p:txBody>
          <a:bodyPr/>
          <a:lstStyle/>
          <a:p>
            <a:fld id="{48F63A3B-78C7-47BE-AE5E-E10140E04643}" type="slidenum">
              <a:rPr lang="en-US" smtClean="0"/>
              <a:t>‹#›</a:t>
            </a:fld>
            <a:endParaRPr lang="en-US" dirty="0"/>
          </a:p>
        </p:txBody>
      </p:sp>
      <p:pic>
        <p:nvPicPr>
          <p:cNvPr id="8"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1114275980"/>
      </p:ext>
    </p:extLst>
  </p:cSld>
  <p:clrMapOvr>
    <a:masterClrMapping/>
  </p:clrMapOvr>
  <p:extLst>
    <p:ext uri="{DCECCB84-F9BA-43D5-87BE-67443E8EF086}">
      <p15:sldGuideLst xmlns:p15="http://schemas.microsoft.com/office/powerpoint/2012/main">
        <p15:guide id="1" pos="9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11" name="Picture Placeholder 8"/>
          <p:cNvSpPr>
            <a:spLocks noGrp="1"/>
          </p:cNvSpPr>
          <p:nvPr>
            <p:ph type="pic" sz="quarter" idx="13" hasCustomPrompt="1"/>
          </p:nvPr>
        </p:nvSpPr>
        <p:spPr bwMode="gray">
          <a:xfrm>
            <a:off x="0" y="0"/>
            <a:ext cx="12192000" cy="4833197"/>
          </a:xfrm>
          <a:noFill/>
        </p:spPr>
        <p:txBody>
          <a:bodyPr>
            <a:normAutofit/>
          </a:bodyPr>
          <a:lstStyle>
            <a:lvl1pPr marL="0" indent="0" algn="ctr">
              <a:buNone/>
              <a:defRPr sz="2400"/>
            </a:lvl1pPr>
          </a:lstStyle>
          <a:p>
            <a:r>
              <a:rPr lang="en-US" dirty="0"/>
              <a:t>Click Icon to add picture</a:t>
            </a:r>
          </a:p>
        </p:txBody>
      </p:sp>
      <p:sp>
        <p:nvSpPr>
          <p:cNvPr id="7" name="Rectangle 1" descr="&quot;&quot;"/>
          <p:cNvSpPr/>
          <p:nvPr userDrawn="1"/>
        </p:nvSpPr>
        <p:spPr bwMode="black">
          <a:xfrm rot="10800000">
            <a:off x="3048" y="4952455"/>
            <a:ext cx="12188952" cy="12161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8" name="Rectangle 16" descr="&quot;&quot;"/>
          <p:cNvSpPr/>
          <p:nvPr userDrawn="1"/>
        </p:nvSpPr>
        <p:spPr bwMode="auto">
          <a:xfrm rot="10800000">
            <a:off x="0" y="4833198"/>
            <a:ext cx="12192000" cy="1192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Slide Number Placeholder 7"/>
          <p:cNvSpPr>
            <a:spLocks noGrp="1"/>
          </p:cNvSpPr>
          <p:nvPr userDrawn="1">
            <p:ph type="sldNum" sz="quarter" idx="16"/>
          </p:nvPr>
        </p:nvSpPr>
        <p:spPr bwMode="black">
          <a:xfrm>
            <a:off x="10425426" y="6324600"/>
            <a:ext cx="1462668" cy="365125"/>
          </a:xfrm>
        </p:spPr>
        <p:txBody>
          <a:bodyPr/>
          <a:lstStyle/>
          <a:p>
            <a:fld id="{48F63A3B-78C7-47BE-AE5E-E10140E04643}" type="slidenum">
              <a:rPr lang="en-US" smtClean="0"/>
              <a:pPr/>
              <a:t>‹#›</a:t>
            </a:fld>
            <a:endParaRPr lang="en-US" dirty="0"/>
          </a:p>
        </p:txBody>
      </p:sp>
      <p:sp>
        <p:nvSpPr>
          <p:cNvPr id="2" name="Title 2"/>
          <p:cNvSpPr>
            <a:spLocks noGrp="1"/>
          </p:cNvSpPr>
          <p:nvPr userDrawn="1">
            <p:ph type="ctrTitle" hasCustomPrompt="1"/>
          </p:nvPr>
        </p:nvSpPr>
        <p:spPr bwMode="white">
          <a:xfrm>
            <a:off x="312420" y="4952456"/>
            <a:ext cx="11574780" cy="1216152"/>
          </a:xfrm>
          <a:noFill/>
          <a:ln>
            <a:noFill/>
          </a:ln>
        </p:spPr>
        <p:txBody>
          <a:bodyPr anchor="ctr">
            <a:normAutofit/>
          </a:bodyPr>
          <a:lstStyle>
            <a:lvl1pPr algn="ctr">
              <a:defRPr sz="4000" b="1" baseline="0">
                <a:solidFill>
                  <a:schemeClr val="tx1"/>
                </a:solidFill>
              </a:defRPr>
            </a:lvl1pPr>
          </a:lstStyle>
          <a:p>
            <a:r>
              <a:rPr lang="en-US" dirty="0"/>
              <a:t>Section title</a:t>
            </a:r>
          </a:p>
        </p:txBody>
      </p:sp>
      <p:pic>
        <p:nvPicPr>
          <p:cNvPr id="10"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208225022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 / 1 row">
    <p:bg bwMode="gray">
      <p:bgRef idx="1001">
        <a:schemeClr val="bg1"/>
      </p:bgRef>
    </p:bg>
    <p:spTree>
      <p:nvGrpSpPr>
        <p:cNvPr id="1" name=""/>
        <p:cNvGrpSpPr/>
        <p:nvPr/>
      </p:nvGrpSpPr>
      <p:grpSpPr>
        <a:xfrm>
          <a:off x="0" y="0"/>
          <a:ext cx="0" cy="0"/>
          <a:chOff x="0" y="0"/>
          <a:chExt cx="0" cy="0"/>
        </a:xfrm>
      </p:grpSpPr>
      <p:grpSp>
        <p:nvGrpSpPr>
          <p:cNvPr id="7" name="Group 6" descr="&quot;&quot;"/>
          <p:cNvGrpSpPr/>
          <p:nvPr userDrawn="1"/>
        </p:nvGrpSpPr>
        <p:grpSpPr>
          <a:xfrm>
            <a:off x="0" y="-128"/>
            <a:ext cx="12192000" cy="1335409"/>
            <a:chOff x="0" y="-128"/>
            <a:chExt cx="12192000" cy="1335409"/>
          </a:xfrm>
        </p:grpSpPr>
        <p:sp>
          <p:nvSpPr>
            <p:cNvPr id="9"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0"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Title 2"/>
          <p:cNvSpPr>
            <a:spLocks noGrp="1"/>
          </p:cNvSpPr>
          <p:nvPr>
            <p:ph type="title" hasCustomPrompt="1"/>
          </p:nvPr>
        </p:nvSpPr>
        <p:spPr bwMode="white">
          <a:xfrm>
            <a:off x="0" y="-1"/>
            <a:ext cx="11887200" cy="1216025"/>
          </a:xfrm>
          <a:noFill/>
        </p:spPr>
        <p:txBody>
          <a:bodyPr lIns="0" rIns="0">
            <a:normAutofit/>
          </a:bodyPr>
          <a:lstStyle>
            <a:lvl1pPr marL="457200" algn="r">
              <a:spcBef>
                <a:spcPts val="0"/>
              </a:spcBef>
              <a:spcAft>
                <a:spcPts val="0"/>
              </a:spcAft>
              <a:defRPr sz="3600" b="1">
                <a:solidFill>
                  <a:schemeClr val="bg1"/>
                </a:solidFill>
              </a:defRPr>
            </a:lvl1pPr>
          </a:lstStyle>
          <a:p>
            <a:r>
              <a:rPr lang="en-US" dirty="0"/>
              <a:t>Slide title – 1 col / 1 row</a:t>
            </a:r>
          </a:p>
        </p:txBody>
      </p:sp>
      <p:sp>
        <p:nvSpPr>
          <p:cNvPr id="3" name="Content Placeholder 3"/>
          <p:cNvSpPr>
            <a:spLocks noGrp="1"/>
          </p:cNvSpPr>
          <p:nvPr>
            <p:ph idx="1" hasCustomPrompt="1"/>
          </p:nvPr>
        </p:nvSpPr>
        <p:spPr bwMode="gray">
          <a:xfrm>
            <a:off x="1529542" y="1594624"/>
            <a:ext cx="10357658" cy="4582339"/>
          </a:xfrm>
          <a:noFill/>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Add text or click icon to add object</a:t>
            </a:r>
          </a:p>
          <a:p>
            <a:pPr lvl="1"/>
            <a:r>
              <a:rPr lang="en-US" dirty="0" err="1"/>
              <a:t>Lsjkdflksd</a:t>
            </a:r>
            <a:endParaRPr lang="en-US" dirty="0"/>
          </a:p>
          <a:p>
            <a:pPr lvl="2"/>
            <a:r>
              <a:rPr lang="en-US" dirty="0" err="1"/>
              <a:t>Lkjsdlksd</a:t>
            </a:r>
            <a:endParaRPr lang="en-US" dirty="0"/>
          </a:p>
          <a:p>
            <a:pPr lvl="3"/>
            <a:r>
              <a:rPr lang="en-US" dirty="0"/>
              <a:t>;</a:t>
            </a:r>
            <a:r>
              <a:rPr lang="en-US" dirty="0" err="1"/>
              <a:t>kfs;lsd</a:t>
            </a:r>
            <a:endParaRPr lang="en-US" dirty="0"/>
          </a:p>
          <a:p>
            <a:pPr lvl="4"/>
            <a:r>
              <a:rPr lang="en-US" dirty="0" err="1"/>
              <a:t>L;ksdlksd</a:t>
            </a:r>
            <a:endParaRPr lang="en-US" dirty="0"/>
          </a:p>
        </p:txBody>
      </p:sp>
      <p:sp>
        <p:nvSpPr>
          <p:cNvPr id="6" name="Slide Number Placeholder 6"/>
          <p:cNvSpPr>
            <a:spLocks noGrp="1"/>
          </p:cNvSpPr>
          <p:nvPr>
            <p:ph type="sldNum" sz="quarter" idx="12"/>
          </p:nvPr>
        </p:nvSpPr>
        <p:spPr bwMode="black">
          <a:xfrm>
            <a:off x="10425426" y="6324600"/>
            <a:ext cx="1462668" cy="365125"/>
          </a:xfrm>
        </p:spPr>
        <p:txBody>
          <a:bodyPr/>
          <a:lstStyle/>
          <a:p>
            <a:fld id="{48F63A3B-78C7-47BE-AE5E-E10140E04643}" type="slidenum">
              <a:rPr lang="en-US" smtClean="0"/>
              <a:t>‹#›</a:t>
            </a:fld>
            <a:endParaRPr lang="en-US" dirty="0"/>
          </a:p>
        </p:txBody>
      </p:sp>
      <p:pic>
        <p:nvPicPr>
          <p:cNvPr id="8"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3532499751"/>
      </p:ext>
    </p:extLst>
  </p:cSld>
  <p:clrMapOvr>
    <a:masterClrMapping/>
  </p:clrMapOvr>
  <p:extLst>
    <p:ext uri="{DCECCB84-F9BA-43D5-87BE-67443E8EF086}">
      <p15:sldGuideLst xmlns:p15="http://schemas.microsoft.com/office/powerpoint/2012/main">
        <p15:guide id="1" pos="9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 / 2 row">
    <p:bg bwMode="auto">
      <p:bgPr>
        <a:solidFill>
          <a:schemeClr val="bg1"/>
        </a:solidFill>
        <a:effectLst/>
      </p:bgPr>
    </p:bg>
    <p:spTree>
      <p:nvGrpSpPr>
        <p:cNvPr id="1" name=""/>
        <p:cNvGrpSpPr/>
        <p:nvPr/>
      </p:nvGrpSpPr>
      <p:grpSpPr>
        <a:xfrm>
          <a:off x="0" y="0"/>
          <a:ext cx="0" cy="0"/>
          <a:chOff x="0" y="0"/>
          <a:chExt cx="0" cy="0"/>
        </a:xfrm>
      </p:grpSpPr>
      <p:grpSp>
        <p:nvGrpSpPr>
          <p:cNvPr id="11" name="Group 10" descr="&quot;&quot;"/>
          <p:cNvGrpSpPr/>
          <p:nvPr userDrawn="1"/>
        </p:nvGrpSpPr>
        <p:grpSpPr>
          <a:xfrm>
            <a:off x="0" y="-128"/>
            <a:ext cx="12192000" cy="1335409"/>
            <a:chOff x="0" y="-128"/>
            <a:chExt cx="12192000" cy="1335409"/>
          </a:xfrm>
        </p:grpSpPr>
        <p:sp>
          <p:nvSpPr>
            <p:cNvPr id="12"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Title 2"/>
          <p:cNvSpPr>
            <a:spLocks noGrp="1"/>
          </p:cNvSpPr>
          <p:nvPr>
            <p:ph type="title" hasCustomPrompt="1"/>
          </p:nvPr>
        </p:nvSpPr>
        <p:spPr bwMode="white">
          <a:xfrm>
            <a:off x="0" y="-1"/>
            <a:ext cx="11868150" cy="1216025"/>
          </a:xfrm>
          <a:noFill/>
        </p:spPr>
        <p:txBody>
          <a:bodyPr lIns="0" rIns="0">
            <a:normAutofit/>
          </a:bodyPr>
          <a:lstStyle>
            <a:lvl1pPr algn="r">
              <a:defRPr sz="3600" b="1" baseline="0">
                <a:solidFill>
                  <a:schemeClr val="bg1"/>
                </a:solidFill>
              </a:defRPr>
            </a:lvl1pPr>
          </a:lstStyle>
          <a:p>
            <a:r>
              <a:rPr lang="en-US" dirty="0"/>
              <a:t>Slide title – 1 col / 2 row</a:t>
            </a:r>
          </a:p>
        </p:txBody>
      </p:sp>
      <p:sp>
        <p:nvSpPr>
          <p:cNvPr id="6" name="Slide Number Placeholder 7"/>
          <p:cNvSpPr>
            <a:spLocks noGrp="1"/>
          </p:cNvSpPr>
          <p:nvPr>
            <p:ph type="sldNum" sz="quarter" idx="12"/>
          </p:nvPr>
        </p:nvSpPr>
        <p:spPr bwMode="black">
          <a:xfrm>
            <a:off x="10414028" y="6356350"/>
            <a:ext cx="1462668" cy="365125"/>
          </a:xfrm>
        </p:spPr>
        <p:txBody>
          <a:bodyPr/>
          <a:lstStyle/>
          <a:p>
            <a:fld id="{48F63A3B-78C7-47BE-AE5E-E10140E04643}" type="slidenum">
              <a:rPr lang="en-US" smtClean="0"/>
              <a:t>‹#›</a:t>
            </a:fld>
            <a:endParaRPr lang="en-US" dirty="0"/>
          </a:p>
        </p:txBody>
      </p:sp>
      <p:sp>
        <p:nvSpPr>
          <p:cNvPr id="10" name="Content Placeholder 4"/>
          <p:cNvSpPr>
            <a:spLocks noGrp="1"/>
          </p:cNvSpPr>
          <p:nvPr>
            <p:ph idx="13" hasCustomPrompt="1"/>
          </p:nvPr>
        </p:nvSpPr>
        <p:spPr bwMode="gray">
          <a:xfrm>
            <a:off x="304800" y="4000500"/>
            <a:ext cx="11582400" cy="2171700"/>
          </a:xfrm>
          <a:noFill/>
        </p:spPr>
        <p:txBody>
          <a:bodyPr lIns="182880" tIns="301752" rIns="182880"/>
          <a:lstStyle>
            <a:lvl1pPr marL="571500" indent="-571500">
              <a:buClr>
                <a:schemeClr val="accent3"/>
              </a:buClr>
              <a:buFont typeface="Calibri" panose="020F0502020204030204" pitchFamily="34" charset="0"/>
              <a:buChar char="▪"/>
              <a:defRPr sz="360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Add text</a:t>
            </a:r>
          </a:p>
        </p:txBody>
      </p:sp>
      <p:sp>
        <p:nvSpPr>
          <p:cNvPr id="8" name="Content Placeholder 4"/>
          <p:cNvSpPr>
            <a:spLocks noGrp="1"/>
          </p:cNvSpPr>
          <p:nvPr>
            <p:ph idx="14" hasCustomPrompt="1"/>
          </p:nvPr>
        </p:nvSpPr>
        <p:spPr bwMode="gray">
          <a:xfrm>
            <a:off x="304800" y="1610466"/>
            <a:ext cx="11582400"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pic>
        <p:nvPicPr>
          <p:cNvPr id="9"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348584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 / 1 row">
    <p:bg>
      <p:bgPr>
        <a:solidFill>
          <a:schemeClr val="bg1"/>
        </a:solidFill>
        <a:effectLst/>
      </p:bgPr>
    </p:bg>
    <p:spTree>
      <p:nvGrpSpPr>
        <p:cNvPr id="1" name=""/>
        <p:cNvGrpSpPr/>
        <p:nvPr/>
      </p:nvGrpSpPr>
      <p:grpSpPr>
        <a:xfrm>
          <a:off x="0" y="0"/>
          <a:ext cx="0" cy="0"/>
          <a:chOff x="0" y="0"/>
          <a:chExt cx="0" cy="0"/>
        </a:xfrm>
      </p:grpSpPr>
      <p:grpSp>
        <p:nvGrpSpPr>
          <p:cNvPr id="2" name="Group 1" descr="&quot;&quot;"/>
          <p:cNvGrpSpPr/>
          <p:nvPr userDrawn="1"/>
        </p:nvGrpSpPr>
        <p:grpSpPr>
          <a:xfrm>
            <a:off x="0" y="-128"/>
            <a:ext cx="12192000" cy="1335409"/>
            <a:chOff x="0" y="-128"/>
            <a:chExt cx="12192000" cy="1335409"/>
          </a:xfrm>
        </p:grpSpPr>
        <p:sp>
          <p:nvSpPr>
            <p:cNvPr id="14"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5"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0" name="Title 1"/>
          <p:cNvSpPr>
            <a:spLocks noGrp="1"/>
          </p:cNvSpPr>
          <p:nvPr>
            <p:ph type="title" hasCustomPrompt="1"/>
          </p:nvPr>
        </p:nvSpPr>
        <p:spPr bwMode="white">
          <a:xfrm>
            <a:off x="0" y="1587"/>
            <a:ext cx="11887200" cy="1216025"/>
          </a:xfrm>
          <a:noFill/>
        </p:spPr>
        <p:txBody>
          <a:bodyPr lIns="0" rIns="0">
            <a:normAutofit/>
          </a:bodyPr>
          <a:lstStyle>
            <a:lvl1pPr algn="r">
              <a:defRPr sz="3600" b="1">
                <a:solidFill>
                  <a:schemeClr val="bg1"/>
                </a:solidFill>
              </a:defRPr>
            </a:lvl1pPr>
          </a:lstStyle>
          <a:p>
            <a:r>
              <a:rPr lang="en-US" dirty="0"/>
              <a:t>Slide title – 2 col / 1 row</a:t>
            </a:r>
          </a:p>
        </p:txBody>
      </p:sp>
      <p:sp>
        <p:nvSpPr>
          <p:cNvPr id="9" name="Slide Number Placeholder 6"/>
          <p:cNvSpPr>
            <a:spLocks noGrp="1"/>
          </p:cNvSpPr>
          <p:nvPr>
            <p:ph type="sldNum" sz="quarter" idx="12"/>
          </p:nvPr>
        </p:nvSpPr>
        <p:spPr bwMode="white">
          <a:xfrm>
            <a:off x="10435036" y="6356350"/>
            <a:ext cx="1462668" cy="365125"/>
          </a:xfrm>
        </p:spPr>
        <p:txBody>
          <a:bodyPr/>
          <a:lstStyle>
            <a:lvl1pPr>
              <a:defRPr>
                <a:solidFill>
                  <a:schemeClr val="tx2"/>
                </a:solidFill>
              </a:defRPr>
            </a:lvl1pPr>
          </a:lstStyle>
          <a:p>
            <a:fld id="{48F63A3B-78C7-47BE-AE5E-E10140E04643}" type="slidenum">
              <a:rPr lang="en-US" smtClean="0"/>
              <a:pPr/>
              <a:t>‹#›</a:t>
            </a:fld>
            <a:endParaRPr lang="en-US" dirty="0"/>
          </a:p>
        </p:txBody>
      </p:sp>
      <p:sp>
        <p:nvSpPr>
          <p:cNvPr id="8" name="Content Placeholder 6"/>
          <p:cNvSpPr>
            <a:spLocks noGrp="1"/>
          </p:cNvSpPr>
          <p:nvPr>
            <p:ph sz="half" idx="2" hasCustomPrompt="1"/>
          </p:nvPr>
        </p:nvSpPr>
        <p:spPr bwMode="gray">
          <a:xfrm>
            <a:off x="6248400" y="1601013"/>
            <a:ext cx="5638800" cy="4571187"/>
          </a:xfrm>
          <a:noFill/>
        </p:spPr>
        <p:txBody>
          <a:bodyPr lIns="182880" tIns="182880" rIns="182880">
            <a:normAutofit/>
          </a:bodyPr>
          <a:lstStyle>
            <a:lvl1pPr>
              <a:defRPr sz="4000"/>
            </a:lvl1pPr>
            <a:lvl2pPr>
              <a:defRPr/>
            </a:lvl2pPr>
          </a:lstStyle>
          <a:p>
            <a:pPr lvl="0"/>
            <a:r>
              <a:rPr lang="en-US" dirty="0"/>
              <a:t>Add text</a:t>
            </a:r>
          </a:p>
        </p:txBody>
      </p:sp>
      <p:pic>
        <p:nvPicPr>
          <p:cNvPr id="11"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
        <p:nvSpPr>
          <p:cNvPr id="12" name="Content Placeholder 4"/>
          <p:cNvSpPr>
            <a:spLocks noGrp="1"/>
          </p:cNvSpPr>
          <p:nvPr>
            <p:ph idx="14" hasCustomPrompt="1"/>
          </p:nvPr>
        </p:nvSpPr>
        <p:spPr bwMode="gray">
          <a:xfrm>
            <a:off x="304800" y="1610466"/>
            <a:ext cx="5638800" cy="4561734"/>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Tree>
    <p:extLst>
      <p:ext uri="{BB962C8B-B14F-4D97-AF65-F5344CB8AC3E}">
        <p14:creationId xmlns:p14="http://schemas.microsoft.com/office/powerpoint/2010/main" val="253926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 / 2 row">
    <p:bg>
      <p:bgPr>
        <a:solidFill>
          <a:schemeClr val="bg1"/>
        </a:solidFill>
        <a:effectLst/>
      </p:bgPr>
    </p:bg>
    <p:spTree>
      <p:nvGrpSpPr>
        <p:cNvPr id="1" name=""/>
        <p:cNvGrpSpPr/>
        <p:nvPr/>
      </p:nvGrpSpPr>
      <p:grpSpPr>
        <a:xfrm>
          <a:off x="0" y="0"/>
          <a:ext cx="0" cy="0"/>
          <a:chOff x="0" y="0"/>
          <a:chExt cx="0" cy="0"/>
        </a:xfrm>
      </p:grpSpPr>
      <p:grpSp>
        <p:nvGrpSpPr>
          <p:cNvPr id="2" name="Group 1" descr="&quot;&quot;"/>
          <p:cNvGrpSpPr/>
          <p:nvPr userDrawn="1"/>
        </p:nvGrpSpPr>
        <p:grpSpPr>
          <a:xfrm>
            <a:off x="0" y="-128"/>
            <a:ext cx="12192000" cy="1335409"/>
            <a:chOff x="0" y="-128"/>
            <a:chExt cx="12192000" cy="1335409"/>
          </a:xfrm>
        </p:grpSpPr>
        <p:sp>
          <p:nvSpPr>
            <p:cNvPr id="16"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sp>
        <p:nvSpPr>
          <p:cNvPr id="14" name="Title 2"/>
          <p:cNvSpPr>
            <a:spLocks noGrp="1"/>
          </p:cNvSpPr>
          <p:nvPr>
            <p:ph type="title" hasCustomPrompt="1"/>
          </p:nvPr>
        </p:nvSpPr>
        <p:spPr bwMode="white">
          <a:xfrm>
            <a:off x="0" y="5575"/>
            <a:ext cx="11876308" cy="1216025"/>
          </a:xfrm>
          <a:noFill/>
        </p:spPr>
        <p:txBody>
          <a:bodyPr lIns="0" rIns="0">
            <a:normAutofit/>
          </a:bodyPr>
          <a:lstStyle>
            <a:lvl1pPr algn="r">
              <a:defRPr sz="3600" b="1">
                <a:solidFill>
                  <a:schemeClr val="bg1"/>
                </a:solidFill>
              </a:defRPr>
            </a:lvl1pPr>
          </a:lstStyle>
          <a:p>
            <a:r>
              <a:rPr lang="en-US" dirty="0"/>
              <a:t>Slide title – 2 col / 2 row</a:t>
            </a:r>
          </a:p>
        </p:txBody>
      </p:sp>
      <p:sp>
        <p:nvSpPr>
          <p:cNvPr id="18" name="Content Placeholder 6"/>
          <p:cNvSpPr>
            <a:spLocks noGrp="1"/>
          </p:cNvSpPr>
          <p:nvPr>
            <p:ph sz="half" idx="2" hasCustomPrompt="1"/>
          </p:nvPr>
        </p:nvSpPr>
        <p:spPr bwMode="gray">
          <a:xfrm>
            <a:off x="304800" y="4000500"/>
            <a:ext cx="5638800" cy="2176464"/>
          </a:xfrm>
          <a:noFill/>
        </p:spPr>
        <p:txBody>
          <a:bodyPr lIns="182880" tIns="182880" rIns="182880">
            <a:normAutofit/>
          </a:bodyPr>
          <a:lstStyle>
            <a:lvl1pPr marL="365760" indent="-365760">
              <a:buClr>
                <a:schemeClr val="accent3"/>
              </a:buClr>
              <a:buFont typeface="Calibri" panose="020F0502020204030204" pitchFamily="34" charset="0"/>
              <a:buChar char="▪"/>
              <a:defRPr sz="3200"/>
            </a:lvl1pPr>
            <a:lvl2pPr marL="731520" indent="-365760">
              <a:buClr>
                <a:schemeClr val="accent3"/>
              </a:buClr>
              <a:buFont typeface="Calibri" panose="020F0502020204030204" pitchFamily="34" charset="0"/>
              <a:buChar char="▪"/>
              <a:defRPr sz="3200"/>
            </a:lvl2pPr>
            <a:lvl3pPr>
              <a:defRPr sz="2800"/>
            </a:lvl3pPr>
            <a:lvl4pPr>
              <a:defRPr sz="2400"/>
            </a:lvl4pPr>
            <a:lvl5pPr>
              <a:defRPr sz="1800"/>
            </a:lvl5pPr>
          </a:lstStyle>
          <a:p>
            <a:pPr lvl="0"/>
            <a:r>
              <a:rPr lang="en-US" dirty="0"/>
              <a:t>Add text</a:t>
            </a:r>
          </a:p>
        </p:txBody>
      </p:sp>
      <p:sp>
        <p:nvSpPr>
          <p:cNvPr id="21" name="Slide Number Placeholder 9"/>
          <p:cNvSpPr>
            <a:spLocks noGrp="1"/>
          </p:cNvSpPr>
          <p:nvPr>
            <p:ph type="sldNum" sz="quarter" idx="12"/>
          </p:nvPr>
        </p:nvSpPr>
        <p:spPr bwMode="black">
          <a:xfrm>
            <a:off x="10413640" y="6356350"/>
            <a:ext cx="1462668" cy="365125"/>
          </a:xfrm>
        </p:spPr>
        <p:txBody>
          <a:bodyPr/>
          <a:lstStyle/>
          <a:p>
            <a:fld id="{48F63A3B-78C7-47BE-AE5E-E10140E04643}" type="slidenum">
              <a:rPr lang="en-US" smtClean="0"/>
              <a:t>‹#›</a:t>
            </a:fld>
            <a:endParaRPr lang="en-US" dirty="0"/>
          </a:p>
        </p:txBody>
      </p:sp>
      <p:sp>
        <p:nvSpPr>
          <p:cNvPr id="12" name="Content Placeholder 6"/>
          <p:cNvSpPr>
            <a:spLocks noGrp="1"/>
          </p:cNvSpPr>
          <p:nvPr>
            <p:ph sz="half" idx="14" hasCustomPrompt="1"/>
          </p:nvPr>
        </p:nvSpPr>
        <p:spPr bwMode="gray">
          <a:xfrm>
            <a:off x="6248400" y="4000500"/>
            <a:ext cx="5638800" cy="2176464"/>
          </a:xfrm>
          <a:noFill/>
        </p:spPr>
        <p:txBody>
          <a:bodyPr lIns="182880" tIns="182880" rIns="182880">
            <a:normAutofit/>
          </a:bodyPr>
          <a:lstStyle>
            <a:lvl1pPr marL="365760" indent="-365760">
              <a:buClr>
                <a:schemeClr val="accent3"/>
              </a:buClr>
              <a:buFont typeface="Calibri" panose="020F0502020204030204" pitchFamily="34" charset="0"/>
              <a:buChar char="▪"/>
              <a:defRPr sz="3200"/>
            </a:lvl1pPr>
            <a:lvl2pPr marL="731520" indent="-365760">
              <a:buClr>
                <a:schemeClr val="accent3"/>
              </a:buClr>
              <a:buFont typeface="Calibri" panose="020F0502020204030204" pitchFamily="34" charset="0"/>
              <a:buChar char="▪"/>
              <a:defRPr sz="3200"/>
            </a:lvl2pPr>
            <a:lvl3pPr>
              <a:defRPr sz="2800"/>
            </a:lvl3pPr>
            <a:lvl4pPr>
              <a:defRPr sz="2400"/>
            </a:lvl4pPr>
            <a:lvl5pPr>
              <a:defRPr sz="1800"/>
            </a:lvl5pPr>
          </a:lstStyle>
          <a:p>
            <a:pPr lvl="0"/>
            <a:r>
              <a:rPr lang="en-US" dirty="0"/>
              <a:t>Add text</a:t>
            </a:r>
          </a:p>
        </p:txBody>
      </p:sp>
      <p:pic>
        <p:nvPicPr>
          <p:cNvPr id="17"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
        <p:nvSpPr>
          <p:cNvPr id="20" name="Content Placeholder 4"/>
          <p:cNvSpPr>
            <a:spLocks noGrp="1"/>
          </p:cNvSpPr>
          <p:nvPr>
            <p:ph idx="15" hasCustomPrompt="1"/>
          </p:nvPr>
        </p:nvSpPr>
        <p:spPr bwMode="gray">
          <a:xfrm>
            <a:off x="304800" y="1610466"/>
            <a:ext cx="5638800"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2" name="Content Placeholder 4"/>
          <p:cNvSpPr>
            <a:spLocks noGrp="1"/>
          </p:cNvSpPr>
          <p:nvPr>
            <p:ph idx="16" hasCustomPrompt="1"/>
          </p:nvPr>
        </p:nvSpPr>
        <p:spPr bwMode="gray">
          <a:xfrm>
            <a:off x="6248400" y="1610466"/>
            <a:ext cx="5638800"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Tree>
    <p:extLst>
      <p:ext uri="{BB962C8B-B14F-4D97-AF65-F5344CB8AC3E}">
        <p14:creationId xmlns:p14="http://schemas.microsoft.com/office/powerpoint/2010/main" val="1538987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col / 2 row">
    <p:bg>
      <p:bgPr>
        <a:solidFill>
          <a:schemeClr val="bg1"/>
        </a:solidFill>
        <a:effectLst/>
      </p:bgPr>
    </p:bg>
    <p:spTree>
      <p:nvGrpSpPr>
        <p:cNvPr id="1" name=""/>
        <p:cNvGrpSpPr/>
        <p:nvPr/>
      </p:nvGrpSpPr>
      <p:grpSpPr>
        <a:xfrm>
          <a:off x="0" y="0"/>
          <a:ext cx="0" cy="0"/>
          <a:chOff x="0" y="0"/>
          <a:chExt cx="0" cy="0"/>
        </a:xfrm>
      </p:grpSpPr>
      <p:grpSp>
        <p:nvGrpSpPr>
          <p:cNvPr id="2" name="Group 1" descr="&quot;&quot;"/>
          <p:cNvGrpSpPr/>
          <p:nvPr userDrawn="1"/>
        </p:nvGrpSpPr>
        <p:grpSpPr>
          <a:xfrm>
            <a:off x="0" y="-128"/>
            <a:ext cx="12192000" cy="1335409"/>
            <a:chOff x="0" y="-128"/>
            <a:chExt cx="12192000" cy="1335409"/>
          </a:xfrm>
        </p:grpSpPr>
        <p:sp>
          <p:nvSpPr>
            <p:cNvPr id="12"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8" name="Title 2"/>
          <p:cNvSpPr>
            <a:spLocks noGrp="1"/>
          </p:cNvSpPr>
          <p:nvPr>
            <p:ph type="title" hasCustomPrompt="1"/>
          </p:nvPr>
        </p:nvSpPr>
        <p:spPr bwMode="white">
          <a:xfrm>
            <a:off x="838200" y="-1"/>
            <a:ext cx="11049000" cy="1216025"/>
          </a:xfrm>
          <a:noFill/>
        </p:spPr>
        <p:txBody>
          <a:bodyPr lIns="0" rIns="0">
            <a:normAutofit/>
          </a:bodyPr>
          <a:lstStyle>
            <a:lvl1pPr algn="r">
              <a:defRPr sz="3600">
                <a:solidFill>
                  <a:schemeClr val="bg1"/>
                </a:solidFill>
              </a:defRPr>
            </a:lvl1pPr>
          </a:lstStyle>
          <a:p>
            <a:r>
              <a:rPr lang="en-US" dirty="0"/>
              <a:t>Slide title – 3 col / 2 row</a:t>
            </a:r>
          </a:p>
        </p:txBody>
      </p:sp>
      <p:sp>
        <p:nvSpPr>
          <p:cNvPr id="20" name="Slide Number Placeholder 11"/>
          <p:cNvSpPr>
            <a:spLocks noGrp="1"/>
          </p:cNvSpPr>
          <p:nvPr>
            <p:ph type="sldNum" sz="quarter" idx="12"/>
          </p:nvPr>
        </p:nvSpPr>
        <p:spPr bwMode="black">
          <a:xfrm>
            <a:off x="10420975" y="6356350"/>
            <a:ext cx="1462668" cy="365125"/>
          </a:xfrm>
        </p:spPr>
        <p:txBody>
          <a:bodyPr/>
          <a:lstStyle/>
          <a:p>
            <a:fld id="{48F63A3B-78C7-47BE-AE5E-E10140E04643}" type="slidenum">
              <a:rPr lang="en-US" smtClean="0"/>
              <a:t>‹#›</a:t>
            </a:fld>
            <a:endParaRPr lang="en-US" dirty="0"/>
          </a:p>
        </p:txBody>
      </p:sp>
      <p:sp>
        <p:nvSpPr>
          <p:cNvPr id="15" name="Content Placeholder 6"/>
          <p:cNvSpPr>
            <a:spLocks noGrp="1"/>
          </p:cNvSpPr>
          <p:nvPr>
            <p:ph sz="half" idx="2" hasCustomPrompt="1"/>
          </p:nvPr>
        </p:nvSpPr>
        <p:spPr bwMode="gray">
          <a:xfrm>
            <a:off x="304800" y="4000500"/>
            <a:ext cx="3619498" cy="2176463"/>
          </a:xfrm>
          <a:noFill/>
        </p:spPr>
        <p:txBody>
          <a:bodyPr lIns="182880" tIns="182880" rIns="182880">
            <a:normAutofit/>
          </a:bodyPr>
          <a:lstStyle>
            <a:lvl1pPr marL="571500" indent="-571500">
              <a:buClr>
                <a:schemeClr val="accent3"/>
              </a:buClr>
              <a:buFont typeface="Calibri" panose="020F0502020204030204" pitchFamily="34" charset="0"/>
              <a:buChar char="▪"/>
              <a:defRPr sz="2800"/>
            </a:lvl1pPr>
            <a:lvl2pPr marL="1028700" indent="-571500">
              <a:buClr>
                <a:schemeClr val="accent3"/>
              </a:buClr>
              <a:buFont typeface="Calibri" panose="020F0502020204030204" pitchFamily="34" charset="0"/>
              <a:buChar char="▪"/>
              <a:defRPr sz="2400"/>
            </a:lvl2pPr>
            <a:lvl3pPr>
              <a:defRPr/>
            </a:lvl3pPr>
            <a:lvl4pPr>
              <a:defRPr sz="2400"/>
            </a:lvl4pPr>
            <a:lvl5pPr>
              <a:defRPr/>
            </a:lvl5pPr>
          </a:lstStyle>
          <a:p>
            <a:pPr lvl="0"/>
            <a:r>
              <a:rPr lang="en-US" dirty="0"/>
              <a:t>Add text</a:t>
            </a:r>
          </a:p>
        </p:txBody>
      </p:sp>
      <p:sp>
        <p:nvSpPr>
          <p:cNvPr id="16" name="Content Placeholder 6"/>
          <p:cNvSpPr>
            <a:spLocks noGrp="1"/>
          </p:cNvSpPr>
          <p:nvPr>
            <p:ph sz="half" idx="19" hasCustomPrompt="1"/>
          </p:nvPr>
        </p:nvSpPr>
        <p:spPr bwMode="gray">
          <a:xfrm>
            <a:off x="4267200" y="4000500"/>
            <a:ext cx="3653682" cy="2176463"/>
          </a:xfrm>
          <a:noFill/>
        </p:spPr>
        <p:txBody>
          <a:bodyPr lIns="182880" tIns="182880" rIns="182880">
            <a:normAutofit/>
          </a:bodyPr>
          <a:lstStyle>
            <a:lvl1pPr marL="571500" indent="-571500">
              <a:buClr>
                <a:schemeClr val="accent3"/>
              </a:buClr>
              <a:buFont typeface="Calibri" panose="020F0502020204030204" pitchFamily="34" charset="0"/>
              <a:buChar char="▪"/>
              <a:defRPr sz="2800"/>
            </a:lvl1pPr>
            <a:lvl2pPr marL="1028700" indent="-571500">
              <a:buClr>
                <a:schemeClr val="accent3"/>
              </a:buClr>
              <a:buFont typeface="Calibri" panose="020F0502020204030204" pitchFamily="34" charset="0"/>
              <a:buChar char="▪"/>
              <a:defRPr sz="2400"/>
            </a:lvl2pPr>
            <a:lvl3pPr>
              <a:defRPr/>
            </a:lvl3pPr>
            <a:lvl4pPr>
              <a:defRPr sz="2400"/>
            </a:lvl4pPr>
            <a:lvl5pPr>
              <a:defRPr/>
            </a:lvl5pPr>
          </a:lstStyle>
          <a:p>
            <a:pPr lvl="0"/>
            <a:r>
              <a:rPr lang="en-US" dirty="0"/>
              <a:t>Add text</a:t>
            </a:r>
          </a:p>
        </p:txBody>
      </p:sp>
      <p:sp>
        <p:nvSpPr>
          <p:cNvPr id="18" name="Content Placeholder 6"/>
          <p:cNvSpPr>
            <a:spLocks noGrp="1"/>
          </p:cNvSpPr>
          <p:nvPr>
            <p:ph sz="half" idx="20" hasCustomPrompt="1"/>
          </p:nvPr>
        </p:nvSpPr>
        <p:spPr bwMode="gray">
          <a:xfrm>
            <a:off x="8272691" y="4011183"/>
            <a:ext cx="3619498" cy="2176463"/>
          </a:xfrm>
          <a:noFill/>
        </p:spPr>
        <p:txBody>
          <a:bodyPr lIns="182880" tIns="182880" rIns="182880">
            <a:normAutofit/>
          </a:bodyPr>
          <a:lstStyle>
            <a:lvl1pPr marL="571500" indent="-571500">
              <a:buClr>
                <a:schemeClr val="accent3"/>
              </a:buClr>
              <a:buFont typeface="Calibri" panose="020F0502020204030204" pitchFamily="34" charset="0"/>
              <a:buChar char="▪"/>
              <a:defRPr sz="2800"/>
            </a:lvl1pPr>
            <a:lvl2pPr marL="1028700" indent="-571500">
              <a:buClr>
                <a:schemeClr val="accent3"/>
              </a:buClr>
              <a:buFont typeface="Calibri" panose="020F0502020204030204" pitchFamily="34" charset="0"/>
              <a:buChar char="▪"/>
              <a:defRPr sz="2400"/>
            </a:lvl2pPr>
            <a:lvl3pPr>
              <a:defRPr/>
            </a:lvl3pPr>
            <a:lvl4pPr>
              <a:defRPr sz="2400"/>
            </a:lvl4pPr>
            <a:lvl5pPr>
              <a:defRPr/>
            </a:lvl5pPr>
          </a:lstStyle>
          <a:p>
            <a:pPr lvl="0"/>
            <a:r>
              <a:rPr lang="en-US" dirty="0"/>
              <a:t>Add text</a:t>
            </a:r>
          </a:p>
        </p:txBody>
      </p:sp>
      <p:sp>
        <p:nvSpPr>
          <p:cNvPr id="19" name="Content Placeholder 4"/>
          <p:cNvSpPr>
            <a:spLocks noGrp="1"/>
          </p:cNvSpPr>
          <p:nvPr>
            <p:ph idx="14" hasCustomPrompt="1"/>
          </p:nvPr>
        </p:nvSpPr>
        <p:spPr bwMode="gray">
          <a:xfrm>
            <a:off x="304800" y="1610466"/>
            <a:ext cx="3619498"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1" name="Content Placeholder 4"/>
          <p:cNvSpPr>
            <a:spLocks noGrp="1"/>
          </p:cNvSpPr>
          <p:nvPr>
            <p:ph idx="21" hasCustomPrompt="1"/>
          </p:nvPr>
        </p:nvSpPr>
        <p:spPr bwMode="gray">
          <a:xfrm>
            <a:off x="4292239" y="1616997"/>
            <a:ext cx="3619498"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2" name="Content Placeholder 4"/>
          <p:cNvSpPr>
            <a:spLocks noGrp="1"/>
          </p:cNvSpPr>
          <p:nvPr>
            <p:ph idx="22" hasCustomPrompt="1"/>
          </p:nvPr>
        </p:nvSpPr>
        <p:spPr bwMode="gray">
          <a:xfrm>
            <a:off x="8272691" y="1610466"/>
            <a:ext cx="3619498"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pic>
        <p:nvPicPr>
          <p:cNvPr id="23"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4034028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col / 2 row">
    <p:spTree>
      <p:nvGrpSpPr>
        <p:cNvPr id="1" name=""/>
        <p:cNvGrpSpPr/>
        <p:nvPr/>
      </p:nvGrpSpPr>
      <p:grpSpPr>
        <a:xfrm>
          <a:off x="0" y="0"/>
          <a:ext cx="0" cy="0"/>
          <a:chOff x="0" y="0"/>
          <a:chExt cx="0" cy="0"/>
        </a:xfrm>
      </p:grpSpPr>
      <p:grpSp>
        <p:nvGrpSpPr>
          <p:cNvPr id="2" name="Group 1" descr="&quot;&quot;"/>
          <p:cNvGrpSpPr/>
          <p:nvPr userDrawn="1"/>
        </p:nvGrpSpPr>
        <p:grpSpPr>
          <a:xfrm>
            <a:off x="0" y="-128"/>
            <a:ext cx="12192000" cy="1335409"/>
            <a:chOff x="0" y="-128"/>
            <a:chExt cx="12192000" cy="1335409"/>
          </a:xfrm>
        </p:grpSpPr>
        <p:sp>
          <p:nvSpPr>
            <p:cNvPr id="19"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5" name="Title 2"/>
          <p:cNvSpPr>
            <a:spLocks noGrp="1"/>
          </p:cNvSpPr>
          <p:nvPr>
            <p:ph type="title" hasCustomPrompt="1"/>
          </p:nvPr>
        </p:nvSpPr>
        <p:spPr bwMode="white">
          <a:xfrm>
            <a:off x="-3048" y="-1"/>
            <a:ext cx="11890248" cy="1216025"/>
          </a:xfrm>
          <a:noFill/>
          <a:ln>
            <a:noFill/>
          </a:ln>
        </p:spPr>
        <p:txBody>
          <a:bodyPr lIns="0" rIns="0">
            <a:normAutofit/>
          </a:bodyPr>
          <a:lstStyle>
            <a:lvl1pPr algn="r">
              <a:defRPr sz="3600">
                <a:solidFill>
                  <a:schemeClr val="bg1"/>
                </a:solidFill>
              </a:defRPr>
            </a:lvl1pPr>
          </a:lstStyle>
          <a:p>
            <a:r>
              <a:rPr lang="en-US" dirty="0"/>
              <a:t>Slide title – 4 col / 2 row</a:t>
            </a:r>
          </a:p>
        </p:txBody>
      </p:sp>
      <p:sp>
        <p:nvSpPr>
          <p:cNvPr id="17" name="Text Placeholder 4"/>
          <p:cNvSpPr>
            <a:spLocks noGrp="1"/>
          </p:cNvSpPr>
          <p:nvPr>
            <p:ph type="body" sz="quarter" idx="15" hasCustomPrompt="1"/>
          </p:nvPr>
        </p:nvSpPr>
        <p:spPr bwMode="black">
          <a:xfrm>
            <a:off x="304801" y="4000500"/>
            <a:ext cx="2705099"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26" name="Slide Number Placeholder 13"/>
          <p:cNvSpPr>
            <a:spLocks noGrp="1"/>
          </p:cNvSpPr>
          <p:nvPr>
            <p:ph type="sldNum" sz="quarter" idx="12"/>
          </p:nvPr>
        </p:nvSpPr>
        <p:spPr bwMode="black">
          <a:xfrm>
            <a:off x="10423697" y="6356350"/>
            <a:ext cx="1462668" cy="365125"/>
          </a:xfrm>
        </p:spPr>
        <p:txBody>
          <a:bodyPr/>
          <a:lstStyle/>
          <a:p>
            <a:fld id="{48F63A3B-78C7-47BE-AE5E-E10140E04643}" type="slidenum">
              <a:rPr lang="en-US" smtClean="0"/>
              <a:t>‹#›</a:t>
            </a:fld>
            <a:endParaRPr lang="en-US" dirty="0"/>
          </a:p>
        </p:txBody>
      </p:sp>
      <p:sp>
        <p:nvSpPr>
          <p:cNvPr id="24" name="Text Placeholder 4"/>
          <p:cNvSpPr>
            <a:spLocks noGrp="1"/>
          </p:cNvSpPr>
          <p:nvPr>
            <p:ph type="body" sz="quarter" idx="21" hasCustomPrompt="1"/>
          </p:nvPr>
        </p:nvSpPr>
        <p:spPr bwMode="black">
          <a:xfrm>
            <a:off x="3281232" y="4011183"/>
            <a:ext cx="2662370"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25" name="Text Placeholder 4"/>
          <p:cNvSpPr>
            <a:spLocks noGrp="1"/>
          </p:cNvSpPr>
          <p:nvPr>
            <p:ph type="body" sz="quarter" idx="22" hasCustomPrompt="1"/>
          </p:nvPr>
        </p:nvSpPr>
        <p:spPr bwMode="black">
          <a:xfrm>
            <a:off x="6248400" y="4000500"/>
            <a:ext cx="2667000"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28" name="Text Placeholder 4"/>
          <p:cNvSpPr>
            <a:spLocks noGrp="1"/>
          </p:cNvSpPr>
          <p:nvPr>
            <p:ph type="body" sz="quarter" idx="23" hasCustomPrompt="1"/>
          </p:nvPr>
        </p:nvSpPr>
        <p:spPr bwMode="black">
          <a:xfrm>
            <a:off x="9195107" y="4011183"/>
            <a:ext cx="2692093"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27" name="Content Placeholder 4"/>
          <p:cNvSpPr>
            <a:spLocks noGrp="1"/>
          </p:cNvSpPr>
          <p:nvPr>
            <p:ph idx="14" hasCustomPrompt="1"/>
          </p:nvPr>
        </p:nvSpPr>
        <p:spPr bwMode="gray">
          <a:xfrm>
            <a:off x="304800" y="1610466"/>
            <a:ext cx="2705100"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9" name="Content Placeholder 4"/>
          <p:cNvSpPr>
            <a:spLocks noGrp="1"/>
          </p:cNvSpPr>
          <p:nvPr>
            <p:ph idx="24" hasCustomPrompt="1"/>
          </p:nvPr>
        </p:nvSpPr>
        <p:spPr bwMode="gray">
          <a:xfrm>
            <a:off x="3281232" y="1610466"/>
            <a:ext cx="2662370"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30" name="Content Placeholder 4"/>
          <p:cNvSpPr>
            <a:spLocks noGrp="1"/>
          </p:cNvSpPr>
          <p:nvPr>
            <p:ph idx="25" hasCustomPrompt="1"/>
          </p:nvPr>
        </p:nvSpPr>
        <p:spPr bwMode="gray">
          <a:xfrm>
            <a:off x="6248400" y="1610466"/>
            <a:ext cx="2667000"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31" name="Content Placeholder 4"/>
          <p:cNvSpPr>
            <a:spLocks noGrp="1"/>
          </p:cNvSpPr>
          <p:nvPr>
            <p:ph idx="26" hasCustomPrompt="1"/>
          </p:nvPr>
        </p:nvSpPr>
        <p:spPr bwMode="gray">
          <a:xfrm>
            <a:off x="9182099" y="1610466"/>
            <a:ext cx="2705101"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pic>
        <p:nvPicPr>
          <p:cNvPr id="32"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124948801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 col / 2 row">
    <p:bg bwMode="auto">
      <p:bgPr>
        <a:solidFill>
          <a:schemeClr val="bg1"/>
        </a:solidFill>
        <a:effectLst/>
      </p:bgPr>
    </p:bg>
    <p:spTree>
      <p:nvGrpSpPr>
        <p:cNvPr id="1" name=""/>
        <p:cNvGrpSpPr/>
        <p:nvPr/>
      </p:nvGrpSpPr>
      <p:grpSpPr>
        <a:xfrm>
          <a:off x="0" y="0"/>
          <a:ext cx="0" cy="0"/>
          <a:chOff x="0" y="0"/>
          <a:chExt cx="0" cy="0"/>
        </a:xfrm>
      </p:grpSpPr>
      <p:grpSp>
        <p:nvGrpSpPr>
          <p:cNvPr id="2" name="Group 1" descr="&quot;&quot;"/>
          <p:cNvGrpSpPr/>
          <p:nvPr userDrawn="1"/>
        </p:nvGrpSpPr>
        <p:grpSpPr>
          <a:xfrm>
            <a:off x="0" y="-128"/>
            <a:ext cx="12192000" cy="1335409"/>
            <a:chOff x="0" y="-128"/>
            <a:chExt cx="12192000" cy="1335409"/>
          </a:xfrm>
        </p:grpSpPr>
        <p:sp>
          <p:nvSpPr>
            <p:cNvPr id="13"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8"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Title 2"/>
          <p:cNvSpPr>
            <a:spLocks noGrp="1"/>
          </p:cNvSpPr>
          <p:nvPr>
            <p:ph type="title" hasCustomPrompt="1"/>
          </p:nvPr>
        </p:nvSpPr>
        <p:spPr bwMode="white">
          <a:xfrm>
            <a:off x="1" y="-1"/>
            <a:ext cx="11879080" cy="1216025"/>
          </a:xfrm>
          <a:noFill/>
        </p:spPr>
        <p:txBody>
          <a:bodyPr lIns="0" rIns="0">
            <a:normAutofit/>
          </a:bodyPr>
          <a:lstStyle>
            <a:lvl1pPr algn="r">
              <a:defRPr sz="3600">
                <a:solidFill>
                  <a:schemeClr val="bg1"/>
                </a:solidFill>
              </a:defRPr>
            </a:lvl1pPr>
          </a:lstStyle>
          <a:p>
            <a:r>
              <a:rPr lang="en-US" dirty="0"/>
              <a:t>Slide title – 5 col / 2 row</a:t>
            </a:r>
          </a:p>
        </p:txBody>
      </p:sp>
      <p:sp>
        <p:nvSpPr>
          <p:cNvPr id="27" name="Slide Number Placeholder 15"/>
          <p:cNvSpPr>
            <a:spLocks noGrp="1"/>
          </p:cNvSpPr>
          <p:nvPr>
            <p:ph type="sldNum" sz="quarter" idx="12"/>
          </p:nvPr>
        </p:nvSpPr>
        <p:spPr bwMode="black">
          <a:xfrm>
            <a:off x="10420972" y="6356350"/>
            <a:ext cx="1462668" cy="365125"/>
          </a:xfrm>
        </p:spPr>
        <p:txBody>
          <a:bodyPr/>
          <a:lstStyle/>
          <a:p>
            <a:fld id="{48F63A3B-78C7-47BE-AE5E-E10140E04643}" type="slidenum">
              <a:rPr lang="en-US" smtClean="0"/>
              <a:t>‹#›</a:t>
            </a:fld>
            <a:endParaRPr lang="en-US" dirty="0"/>
          </a:p>
        </p:txBody>
      </p:sp>
      <p:sp>
        <p:nvSpPr>
          <p:cNvPr id="29" name="Text Placeholder 4"/>
          <p:cNvSpPr>
            <a:spLocks noGrp="1"/>
          </p:cNvSpPr>
          <p:nvPr>
            <p:ph type="body" sz="quarter" idx="36" hasCustomPrompt="1"/>
          </p:nvPr>
        </p:nvSpPr>
        <p:spPr bwMode="black">
          <a:xfrm>
            <a:off x="304801" y="4000500"/>
            <a:ext cx="2072543"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marL="365760" indent="0">
              <a:buNone/>
              <a:defRPr sz="2000"/>
            </a:lvl2pPr>
            <a:lvl3pPr>
              <a:defRPr sz="1800"/>
            </a:lvl3pPr>
            <a:lvl4pPr>
              <a:defRPr sz="1800"/>
            </a:lvl4pPr>
          </a:lstStyle>
          <a:p>
            <a:pPr lvl="0"/>
            <a:r>
              <a:rPr lang="en-US" dirty="0"/>
              <a:t>Add text</a:t>
            </a:r>
          </a:p>
        </p:txBody>
      </p:sp>
      <p:sp>
        <p:nvSpPr>
          <p:cNvPr id="30" name="Text Placeholder 4"/>
          <p:cNvSpPr>
            <a:spLocks noGrp="1"/>
          </p:cNvSpPr>
          <p:nvPr>
            <p:ph type="body" sz="quarter" idx="37" hasCustomPrompt="1"/>
          </p:nvPr>
        </p:nvSpPr>
        <p:spPr bwMode="black">
          <a:xfrm>
            <a:off x="2676908" y="4000500"/>
            <a:ext cx="2072543"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31" name="Text Placeholder 4"/>
          <p:cNvSpPr>
            <a:spLocks noGrp="1"/>
          </p:cNvSpPr>
          <p:nvPr>
            <p:ph type="body" sz="quarter" idx="38" hasCustomPrompt="1"/>
          </p:nvPr>
        </p:nvSpPr>
        <p:spPr bwMode="black">
          <a:xfrm>
            <a:off x="5058204" y="4011184"/>
            <a:ext cx="2072543"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32" name="Text Placeholder 4"/>
          <p:cNvSpPr>
            <a:spLocks noGrp="1"/>
          </p:cNvSpPr>
          <p:nvPr>
            <p:ph type="body" sz="quarter" idx="39" hasCustomPrompt="1"/>
          </p:nvPr>
        </p:nvSpPr>
        <p:spPr bwMode="black">
          <a:xfrm>
            <a:off x="7434432" y="4011184"/>
            <a:ext cx="2088778"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33" name="Text Placeholder 4"/>
          <p:cNvSpPr>
            <a:spLocks noGrp="1"/>
          </p:cNvSpPr>
          <p:nvPr>
            <p:ph type="body" sz="quarter" idx="40" hasCustomPrompt="1"/>
          </p:nvPr>
        </p:nvSpPr>
        <p:spPr bwMode="black">
          <a:xfrm>
            <a:off x="9806538" y="4011178"/>
            <a:ext cx="2072543"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21" name="Content Placeholder 4"/>
          <p:cNvSpPr>
            <a:spLocks noGrp="1"/>
          </p:cNvSpPr>
          <p:nvPr>
            <p:ph idx="14" hasCustomPrompt="1"/>
          </p:nvPr>
        </p:nvSpPr>
        <p:spPr bwMode="gray">
          <a:xfrm>
            <a:off x="315210" y="1600200"/>
            <a:ext cx="2072543"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2" name="Content Placeholder 4"/>
          <p:cNvSpPr>
            <a:spLocks noGrp="1"/>
          </p:cNvSpPr>
          <p:nvPr>
            <p:ph idx="41" hasCustomPrompt="1"/>
          </p:nvPr>
        </p:nvSpPr>
        <p:spPr bwMode="gray">
          <a:xfrm>
            <a:off x="2681976" y="1603072"/>
            <a:ext cx="2072543"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3" name="Content Placeholder 4"/>
          <p:cNvSpPr>
            <a:spLocks noGrp="1"/>
          </p:cNvSpPr>
          <p:nvPr>
            <p:ph idx="42" hasCustomPrompt="1"/>
          </p:nvPr>
        </p:nvSpPr>
        <p:spPr bwMode="gray">
          <a:xfrm>
            <a:off x="5059151" y="1603072"/>
            <a:ext cx="2072543"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4" name="Content Placeholder 4"/>
          <p:cNvSpPr>
            <a:spLocks noGrp="1"/>
          </p:cNvSpPr>
          <p:nvPr>
            <p:ph idx="43" hasCustomPrompt="1"/>
          </p:nvPr>
        </p:nvSpPr>
        <p:spPr bwMode="gray">
          <a:xfrm>
            <a:off x="7449209" y="1600200"/>
            <a:ext cx="2072543"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5" name="Content Placeholder 4"/>
          <p:cNvSpPr>
            <a:spLocks noGrp="1"/>
          </p:cNvSpPr>
          <p:nvPr>
            <p:ph idx="44" hasCustomPrompt="1"/>
          </p:nvPr>
        </p:nvSpPr>
        <p:spPr bwMode="gray">
          <a:xfrm>
            <a:off x="9806537" y="1600200"/>
            <a:ext cx="2072543"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pic>
        <p:nvPicPr>
          <p:cNvPr id="26"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2986490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304800" y="365125"/>
            <a:ext cx="115824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bwMode="black">
          <a:xfrm>
            <a:off x="304800" y="1825625"/>
            <a:ext cx="11582400" cy="4351338"/>
          </a:xfrm>
          <a:prstGeom prst="rect">
            <a:avLst/>
          </a:prstGeom>
        </p:spPr>
        <p:txBody>
          <a:bodyPr vert="horz" lIns="91440" tIns="45720" rIns="91440" bIns="45720" rtlCol="0">
            <a:normAutofit/>
          </a:bodyPr>
          <a:lstStyle/>
          <a:p>
            <a:pPr lvl="0"/>
            <a:r>
              <a:rPr lang="en-US" dirty="0"/>
              <a:t>Bullet 40</a:t>
            </a:r>
          </a:p>
          <a:p>
            <a:pPr lvl="1"/>
            <a:r>
              <a:rPr lang="en-US" dirty="0"/>
              <a:t>Bullet 36</a:t>
            </a:r>
          </a:p>
          <a:p>
            <a:pPr lvl="2"/>
            <a:r>
              <a:rPr lang="en-US" dirty="0"/>
              <a:t>Bullet 32</a:t>
            </a:r>
          </a:p>
          <a:p>
            <a:pPr lvl="3"/>
            <a:r>
              <a:rPr lang="en-US" dirty="0"/>
              <a:t>Bullet 28</a:t>
            </a:r>
          </a:p>
          <a:p>
            <a:pPr lvl="4"/>
            <a:r>
              <a:rPr lang="en-US" dirty="0"/>
              <a:t>Bullet 24</a:t>
            </a:r>
          </a:p>
        </p:txBody>
      </p:sp>
      <p:sp>
        <p:nvSpPr>
          <p:cNvPr id="6" name="Slide Number Placeholder 5"/>
          <p:cNvSpPr>
            <a:spLocks noGrp="1"/>
          </p:cNvSpPr>
          <p:nvPr>
            <p:ph type="sldNum" sz="quarter" idx="4"/>
          </p:nvPr>
        </p:nvSpPr>
        <p:spPr bwMode="black">
          <a:xfrm>
            <a:off x="10100682" y="632460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7" r:id="rId1"/>
    <p:sldLayoutId id="2147483711" r:id="rId2"/>
    <p:sldLayoutId id="2147483712" r:id="rId3"/>
    <p:sldLayoutId id="2147483789" r:id="rId4"/>
    <p:sldLayoutId id="2147483826" r:id="rId5"/>
    <p:sldLayoutId id="2147483801" r:id="rId6"/>
    <p:sldLayoutId id="2147483808" r:id="rId7"/>
    <p:sldLayoutId id="2147483739" r:id="rId8"/>
    <p:sldLayoutId id="2147483803" r:id="rId9"/>
    <p:sldLayoutId id="2147483797" r:id="rId10"/>
    <p:sldLayoutId id="2147483827" r:id="rId11"/>
  </p:sldLayoutIdLst>
  <p:hf hd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365760" indent="-365760" algn="l" defTabSz="914400" rtl="0" eaLnBrk="1" latinLnBrk="0" hangingPunct="1">
        <a:lnSpc>
          <a:spcPct val="100000"/>
        </a:lnSpc>
        <a:spcBef>
          <a:spcPts val="1000"/>
        </a:spcBef>
        <a:spcAft>
          <a:spcPts val="1000"/>
        </a:spcAft>
        <a:buClr>
          <a:schemeClr val="accent3"/>
        </a:buClr>
        <a:buFont typeface="Calibri" panose="020F0502020204030204" pitchFamily="34" charset="0"/>
        <a:buChar char="▪"/>
        <a:defRPr sz="4000" kern="1200">
          <a:solidFill>
            <a:schemeClr val="tx2"/>
          </a:solidFill>
          <a:latin typeface="+mn-lt"/>
          <a:ea typeface="+mn-ea"/>
          <a:cs typeface="+mn-cs"/>
        </a:defRPr>
      </a:lvl1pPr>
      <a:lvl2pPr marL="73152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3600" kern="1200">
          <a:solidFill>
            <a:schemeClr val="tx2"/>
          </a:solidFill>
          <a:latin typeface="+mn-lt"/>
          <a:ea typeface="+mn-ea"/>
          <a:cs typeface="+mn-cs"/>
        </a:defRPr>
      </a:lvl2pPr>
      <a:lvl3pPr marL="109728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3200" kern="1200">
          <a:solidFill>
            <a:schemeClr val="tx2"/>
          </a:solidFill>
          <a:latin typeface="+mn-lt"/>
          <a:ea typeface="+mn-ea"/>
          <a:cs typeface="+mn-cs"/>
        </a:defRPr>
      </a:lvl3pPr>
      <a:lvl4pPr marL="146304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2800" kern="1200">
          <a:solidFill>
            <a:schemeClr val="tx2"/>
          </a:solidFill>
          <a:latin typeface="+mn-lt"/>
          <a:ea typeface="+mn-ea"/>
          <a:cs typeface="+mn-cs"/>
        </a:defRPr>
      </a:lvl4pPr>
      <a:lvl5pPr marL="182880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08" userDrawn="1">
          <p15:clr>
            <a:srgbClr val="F26B43"/>
          </p15:clr>
        </p15:guide>
        <p15:guide id="2" orient="horz" pos="2376" userDrawn="1">
          <p15:clr>
            <a:srgbClr val="F26B43"/>
          </p15:clr>
        </p15:guide>
        <p15:guide id="3" orient="horz" pos="2520" userDrawn="1">
          <p15:clr>
            <a:srgbClr val="F26B43"/>
          </p15:clr>
        </p15:guide>
        <p15:guide id="4" orient="horz" pos="3888" userDrawn="1">
          <p15:clr>
            <a:srgbClr val="F26B43"/>
          </p15:clr>
        </p15:guide>
        <p15:guide id="5" pos="192" userDrawn="1">
          <p15:clr>
            <a:srgbClr val="F26B43"/>
          </p15:clr>
        </p15:guide>
        <p15:guide id="6" pos="1896" userDrawn="1">
          <p15:clr>
            <a:srgbClr val="F26B43"/>
          </p15:clr>
        </p15:guide>
        <p15:guide id="7" pos="2064" userDrawn="1">
          <p15:clr>
            <a:srgbClr val="F26B43"/>
          </p15:clr>
        </p15:guide>
        <p15:guide id="8" pos="3744" userDrawn="1">
          <p15:clr>
            <a:srgbClr val="F26B43"/>
          </p15:clr>
        </p15:guide>
        <p15:guide id="9" pos="3936" userDrawn="1">
          <p15:clr>
            <a:srgbClr val="F26B43"/>
          </p15:clr>
        </p15:guide>
        <p15:guide id="10" pos="5616" userDrawn="1">
          <p15:clr>
            <a:srgbClr val="F26B43"/>
          </p15:clr>
        </p15:guide>
        <p15:guide id="11" pos="5784" userDrawn="1">
          <p15:clr>
            <a:srgbClr val="F26B43"/>
          </p15:clr>
        </p15:guide>
        <p15:guide id="12" pos="7488" userDrawn="1">
          <p15:clr>
            <a:srgbClr val="F26B43"/>
          </p15:clr>
        </p15:guide>
        <p15:guide id="13" pos="2472" userDrawn="1">
          <p15:clr>
            <a:srgbClr val="9FCC3B"/>
          </p15:clr>
        </p15:guide>
        <p15:guide id="14" pos="2688" userDrawn="1">
          <p15:clr>
            <a:srgbClr val="9FCC3B"/>
          </p15:clr>
        </p15:guide>
        <p15:guide id="15" pos="4992" userDrawn="1">
          <p15:clr>
            <a:srgbClr val="9FCC3B"/>
          </p15:clr>
        </p15:guide>
        <p15:guide id="16" pos="5208"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mailto:Cheryl.Barber@state.mn.us" TargetMode="External"/><Relationship Id="rId2" Type="http://schemas.openxmlformats.org/officeDocument/2006/relationships/notesSlide" Target="../notesSlides/notesSlide23.xml"/><Relationship Id="rId1" Type="http://schemas.openxmlformats.org/officeDocument/2006/relationships/slideLayout" Target="../slideLayouts/slideLayout10.xml"/><Relationship Id="rId6" Type="http://schemas.openxmlformats.org/officeDocument/2006/relationships/hyperlink" Target="mailto:Jennifer.Mark@state.mn.us" TargetMode="External"/><Relationship Id="rId5" Type="http://schemas.openxmlformats.org/officeDocument/2006/relationships/hyperlink" Target="mailto:Trent.Daugherty@state.mn.us" TargetMode="External"/><Relationship Id="rId4" Type="http://schemas.openxmlformats.org/officeDocument/2006/relationships/hyperlink" Target="mailto:Jared.Shenk@state.mn.u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quot;&quot;"/>
          <p:cNvSpPr>
            <a:spLocks noGrp="1"/>
          </p:cNvSpPr>
          <p:nvPr>
            <p:ph type="ctrTitle"/>
          </p:nvPr>
        </p:nvSpPr>
        <p:spPr/>
        <p:txBody>
          <a:bodyPr>
            <a:normAutofit fontScale="90000"/>
          </a:bodyPr>
          <a:lstStyle/>
          <a:p>
            <a:r>
              <a:rPr lang="en-US" dirty="0"/>
              <a:t>Highlights from the Minnesota </a:t>
            </a:r>
            <a:br>
              <a:rPr lang="en-US" dirty="0"/>
            </a:br>
            <a:r>
              <a:rPr lang="en-US" dirty="0"/>
              <a:t>HIV Surveillance Report, 2020</a:t>
            </a:r>
          </a:p>
        </p:txBody>
      </p:sp>
      <p:sp>
        <p:nvSpPr>
          <p:cNvPr id="5" name="Text Placeholder 4"/>
          <p:cNvSpPr>
            <a:spLocks noGrp="1"/>
          </p:cNvSpPr>
          <p:nvPr>
            <p:ph type="body" sz="quarter" idx="18"/>
          </p:nvPr>
        </p:nvSpPr>
        <p:spPr>
          <a:xfrm>
            <a:off x="304800" y="5528308"/>
            <a:ext cx="11582400" cy="872492"/>
          </a:xfrm>
        </p:spPr>
        <p:txBody>
          <a:bodyPr>
            <a:normAutofit lnSpcReduction="10000"/>
          </a:bodyPr>
          <a:lstStyle/>
          <a:p>
            <a:r>
              <a:rPr lang="en-US" dirty="0"/>
              <a:t>Jared Shenk. MPH | Epidemiologist Intermediate</a:t>
            </a:r>
          </a:p>
          <a:p>
            <a:r>
              <a:rPr lang="en-US" dirty="0"/>
              <a:t>June 2021</a:t>
            </a:r>
          </a:p>
        </p:txBody>
      </p:sp>
    </p:spTree>
    <p:extLst>
      <p:ext uri="{BB962C8B-B14F-4D97-AF65-F5344CB8AC3E}">
        <p14:creationId xmlns:p14="http://schemas.microsoft.com/office/powerpoint/2010/main" val="2036177325"/>
      </p:ext>
    </p:extLst>
  </p:cSld>
  <p:clrMapOvr>
    <a:masterClrMapping/>
  </p:clrMapOvr>
  <mc:AlternateContent xmlns:mc="http://schemas.openxmlformats.org/markup-compatibility/2006" xmlns:p14="http://schemas.microsoft.com/office/powerpoint/2010/main">
    <mc:Choice Requires="p14">
      <p:transition spd="slow" p14:dur="2000" advTm="28882"/>
    </mc:Choice>
    <mc:Fallback xmlns="">
      <p:transition spd="slow" advTm="2888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4FFD2-C756-4104-B50D-0648C176B7D7}"/>
              </a:ext>
            </a:extLst>
          </p:cNvPr>
          <p:cNvSpPr>
            <a:spLocks noGrp="1"/>
          </p:cNvSpPr>
          <p:nvPr>
            <p:ph type="title"/>
          </p:nvPr>
        </p:nvSpPr>
        <p:spPr/>
        <p:txBody>
          <a:bodyPr/>
          <a:lstStyle/>
          <a:p>
            <a:r>
              <a:rPr lang="en-US" altLang="en-US" sz="3600" dirty="0"/>
              <a:t>Average Age at HIV Diagnosis* </a:t>
            </a:r>
            <a:br>
              <a:rPr lang="en-US" altLang="en-US" sz="3600" dirty="0"/>
            </a:br>
            <a:r>
              <a:rPr lang="en-US" altLang="en-US" sz="3600" dirty="0"/>
              <a:t>by Sex Assigned at Birth, 2009-2020</a:t>
            </a:r>
            <a:endParaRPr lang="en-US" dirty="0">
              <a:solidFill>
                <a:srgbClr val="FF0000"/>
              </a:solidFill>
              <a:highlight>
                <a:srgbClr val="FFFF00"/>
              </a:highlight>
            </a:endParaRPr>
          </a:p>
        </p:txBody>
      </p:sp>
      <p:pic>
        <p:nvPicPr>
          <p:cNvPr id="12" name="Picture 11" descr="Graph showing average age at HIV diagnosis by sex assigned at birth from 2009-2020 in MN">
            <a:extLst>
              <a:ext uri="{FF2B5EF4-FFF2-40B4-BE49-F238E27FC236}">
                <a16:creationId xmlns:a16="http://schemas.microsoft.com/office/drawing/2014/main" id="{71108EBD-9C96-4296-834B-20EFEBE43B81}"/>
              </a:ext>
            </a:extLst>
          </p:cNvPr>
          <p:cNvPicPr>
            <a:picLocks noChangeAspect="1"/>
          </p:cNvPicPr>
          <p:nvPr/>
        </p:nvPicPr>
        <p:blipFill>
          <a:blip r:embed="rId3"/>
          <a:stretch>
            <a:fillRect/>
          </a:stretch>
        </p:blipFill>
        <p:spPr>
          <a:xfrm>
            <a:off x="1556704" y="1656730"/>
            <a:ext cx="9078592" cy="4439270"/>
          </a:xfrm>
          <a:prstGeom prst="rect">
            <a:avLst/>
          </a:prstGeom>
        </p:spPr>
      </p:pic>
      <p:sp>
        <p:nvSpPr>
          <p:cNvPr id="3" name="Slide Number Placeholder 2">
            <a:extLst>
              <a:ext uri="{FF2B5EF4-FFF2-40B4-BE49-F238E27FC236}">
                <a16:creationId xmlns:a16="http://schemas.microsoft.com/office/drawing/2014/main" id="{FE46CE15-B75C-4288-9CCF-575CB40D2566}"/>
              </a:ext>
            </a:extLst>
          </p:cNvPr>
          <p:cNvSpPr>
            <a:spLocks noGrp="1"/>
          </p:cNvSpPr>
          <p:nvPr>
            <p:ph type="sldNum" sz="quarter" idx="12"/>
          </p:nvPr>
        </p:nvSpPr>
        <p:spPr/>
        <p:txBody>
          <a:bodyPr/>
          <a:lstStyle/>
          <a:p>
            <a:fld id="{48F63A3B-78C7-47BE-AE5E-E10140E04643}" type="slidenum">
              <a:rPr lang="en-US" smtClean="0"/>
              <a:t>10</a:t>
            </a:fld>
            <a:endParaRPr lang="en-US" dirty="0"/>
          </a:p>
        </p:txBody>
      </p:sp>
    </p:spTree>
    <p:extLst>
      <p:ext uri="{BB962C8B-B14F-4D97-AF65-F5344CB8AC3E}">
        <p14:creationId xmlns:p14="http://schemas.microsoft.com/office/powerpoint/2010/main" val="714768205"/>
      </p:ext>
    </p:extLst>
  </p:cSld>
  <p:clrMapOvr>
    <a:masterClrMapping/>
  </p:clrMapOvr>
  <mc:AlternateContent xmlns:mc="http://schemas.openxmlformats.org/markup-compatibility/2006" xmlns:p14="http://schemas.microsoft.com/office/powerpoint/2010/main">
    <mc:Choice Requires="p14">
      <p:transition spd="slow" p14:dur="2000" advTm="17654"/>
    </mc:Choice>
    <mc:Fallback xmlns="">
      <p:transition spd="slow" advTm="17654"/>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F9D89-4D33-465B-98FD-BA55F090A3AC}"/>
              </a:ext>
            </a:extLst>
          </p:cNvPr>
          <p:cNvSpPr>
            <a:spLocks noGrp="1"/>
          </p:cNvSpPr>
          <p:nvPr>
            <p:ph type="title"/>
          </p:nvPr>
        </p:nvSpPr>
        <p:spPr/>
        <p:txBody>
          <a:bodyPr>
            <a:normAutofit fontScale="90000"/>
          </a:bodyPr>
          <a:lstStyle/>
          <a:p>
            <a:r>
              <a:rPr lang="en-US" sz="3600" dirty="0"/>
              <a:t>Number of Cases and Rates (per 100,000 people) of Adults and Adolescents* Diagnosed with HIV/AIDS by Sex Assigned at Birth and Risk</a:t>
            </a:r>
            <a:r>
              <a:rPr lang="en-US" sz="3600" baseline="30000" dirty="0"/>
              <a:t>†</a:t>
            </a:r>
            <a:r>
              <a:rPr lang="en-US" sz="3600" dirty="0"/>
              <a:t> in Minnesota, 2020</a:t>
            </a:r>
            <a:endParaRPr lang="en-US" dirty="0"/>
          </a:p>
        </p:txBody>
      </p:sp>
      <p:pic>
        <p:nvPicPr>
          <p:cNvPr id="12" name="Picture 11" descr="Table showing number of cases &amp; rates of HIV/AIDS by sex assigned at birth and risk in Minnesota">
            <a:extLst>
              <a:ext uri="{FF2B5EF4-FFF2-40B4-BE49-F238E27FC236}">
                <a16:creationId xmlns:a16="http://schemas.microsoft.com/office/drawing/2014/main" id="{1611C7C7-8E74-4918-9305-622C65139FAC}"/>
              </a:ext>
            </a:extLst>
          </p:cNvPr>
          <p:cNvPicPr>
            <a:picLocks noChangeAspect="1"/>
          </p:cNvPicPr>
          <p:nvPr/>
        </p:nvPicPr>
        <p:blipFill>
          <a:blip r:embed="rId3"/>
          <a:stretch>
            <a:fillRect/>
          </a:stretch>
        </p:blipFill>
        <p:spPr>
          <a:xfrm>
            <a:off x="1046301" y="1976184"/>
            <a:ext cx="10383699" cy="3620005"/>
          </a:xfrm>
          <a:prstGeom prst="rect">
            <a:avLst/>
          </a:prstGeom>
        </p:spPr>
      </p:pic>
      <p:sp>
        <p:nvSpPr>
          <p:cNvPr id="3" name="Slide Number Placeholder 2">
            <a:extLst>
              <a:ext uri="{FF2B5EF4-FFF2-40B4-BE49-F238E27FC236}">
                <a16:creationId xmlns:a16="http://schemas.microsoft.com/office/drawing/2014/main" id="{7DB5A786-5BE3-448F-A05D-474A65A4B7E6}"/>
              </a:ext>
            </a:extLst>
          </p:cNvPr>
          <p:cNvSpPr>
            <a:spLocks noGrp="1"/>
          </p:cNvSpPr>
          <p:nvPr>
            <p:ph type="sldNum" sz="quarter" idx="12"/>
          </p:nvPr>
        </p:nvSpPr>
        <p:spPr/>
        <p:txBody>
          <a:bodyPr/>
          <a:lstStyle/>
          <a:p>
            <a:fld id="{48F63A3B-78C7-47BE-AE5E-E10140E04643}" type="slidenum">
              <a:rPr lang="en-US" smtClean="0"/>
              <a:t>11</a:t>
            </a:fld>
            <a:endParaRPr lang="en-US" dirty="0"/>
          </a:p>
        </p:txBody>
      </p:sp>
    </p:spTree>
    <p:extLst>
      <p:ext uri="{BB962C8B-B14F-4D97-AF65-F5344CB8AC3E}">
        <p14:creationId xmlns:p14="http://schemas.microsoft.com/office/powerpoint/2010/main" val="1726795385"/>
      </p:ext>
    </p:extLst>
  </p:cSld>
  <p:clrMapOvr>
    <a:masterClrMapping/>
  </p:clrMapOvr>
  <mc:AlternateContent xmlns:mc="http://schemas.openxmlformats.org/markup-compatibility/2006" xmlns:p14="http://schemas.microsoft.com/office/powerpoint/2010/main">
    <mc:Choice Requires="p14">
      <p:transition spd="slow" p14:dur="2000" advTm="102581"/>
    </mc:Choice>
    <mc:Fallback xmlns="">
      <p:transition spd="slow" advTm="102581"/>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E03E9-9C46-4713-8F3E-64782883EE2E}"/>
              </a:ext>
            </a:extLst>
          </p:cNvPr>
          <p:cNvSpPr>
            <a:spLocks noGrp="1"/>
          </p:cNvSpPr>
          <p:nvPr>
            <p:ph type="title"/>
          </p:nvPr>
        </p:nvSpPr>
        <p:spPr/>
        <p:txBody>
          <a:bodyPr/>
          <a:lstStyle/>
          <a:p>
            <a:r>
              <a:rPr lang="en-US" sz="3600" dirty="0"/>
              <a:t>Number of Cases of Adults and Adolescents* Diagnosed with HIV/AIDS by Gender Identity in Minnesota, 2020</a:t>
            </a:r>
            <a:endParaRPr lang="en-US" dirty="0"/>
          </a:p>
        </p:txBody>
      </p:sp>
      <p:pic>
        <p:nvPicPr>
          <p:cNvPr id="12" name="Picture 11" descr="Table showing number of cases of adults/adolescents diagnosed with HIV/AIDS by gender identity in Minnesota 2020">
            <a:extLst>
              <a:ext uri="{FF2B5EF4-FFF2-40B4-BE49-F238E27FC236}">
                <a16:creationId xmlns:a16="http://schemas.microsoft.com/office/drawing/2014/main" id="{19D8548C-A13E-4EA4-B238-D88D8AAA4E70}"/>
              </a:ext>
            </a:extLst>
          </p:cNvPr>
          <p:cNvPicPr>
            <a:picLocks noChangeAspect="1"/>
          </p:cNvPicPr>
          <p:nvPr/>
        </p:nvPicPr>
        <p:blipFill>
          <a:blip r:embed="rId3"/>
          <a:stretch>
            <a:fillRect/>
          </a:stretch>
        </p:blipFill>
        <p:spPr>
          <a:xfrm>
            <a:off x="1332091" y="1833015"/>
            <a:ext cx="10097909" cy="3753374"/>
          </a:xfrm>
          <a:prstGeom prst="rect">
            <a:avLst/>
          </a:prstGeom>
        </p:spPr>
      </p:pic>
      <p:sp>
        <p:nvSpPr>
          <p:cNvPr id="3" name="Slide Number Placeholder 2">
            <a:extLst>
              <a:ext uri="{FF2B5EF4-FFF2-40B4-BE49-F238E27FC236}">
                <a16:creationId xmlns:a16="http://schemas.microsoft.com/office/drawing/2014/main" id="{C46E2C7F-24AB-4EAE-BB75-5DA28ADBAF71}"/>
              </a:ext>
            </a:extLst>
          </p:cNvPr>
          <p:cNvSpPr>
            <a:spLocks noGrp="1"/>
          </p:cNvSpPr>
          <p:nvPr>
            <p:ph type="sldNum" sz="quarter" idx="12"/>
          </p:nvPr>
        </p:nvSpPr>
        <p:spPr/>
        <p:txBody>
          <a:bodyPr/>
          <a:lstStyle/>
          <a:p>
            <a:fld id="{48F63A3B-78C7-47BE-AE5E-E10140E04643}" type="slidenum">
              <a:rPr lang="en-US" smtClean="0"/>
              <a:t>12</a:t>
            </a:fld>
            <a:endParaRPr lang="en-US" dirty="0"/>
          </a:p>
        </p:txBody>
      </p:sp>
    </p:spTree>
    <p:extLst>
      <p:ext uri="{BB962C8B-B14F-4D97-AF65-F5344CB8AC3E}">
        <p14:creationId xmlns:p14="http://schemas.microsoft.com/office/powerpoint/2010/main" val="3193126298"/>
      </p:ext>
    </p:extLst>
  </p:cSld>
  <p:clrMapOvr>
    <a:masterClrMapping/>
  </p:clrMapOvr>
  <mc:AlternateContent xmlns:mc="http://schemas.openxmlformats.org/markup-compatibility/2006" xmlns:p14="http://schemas.microsoft.com/office/powerpoint/2010/main">
    <mc:Choice Requires="p14">
      <p:transition spd="slow" p14:dur="2000" advTm="25444"/>
    </mc:Choice>
    <mc:Fallback xmlns="">
      <p:transition spd="slow" advTm="25444"/>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A6BB598-1C4D-4A5D-BC00-DCC16899321B}"/>
              </a:ext>
            </a:extLst>
          </p:cNvPr>
          <p:cNvSpPr>
            <a:spLocks noGrp="1"/>
          </p:cNvSpPr>
          <p:nvPr>
            <p:ph type="title"/>
          </p:nvPr>
        </p:nvSpPr>
        <p:spPr>
          <a:xfrm>
            <a:off x="0" y="0"/>
            <a:ext cx="11868150" cy="1216025"/>
          </a:xfrm>
        </p:spPr>
        <p:txBody>
          <a:bodyPr>
            <a:noAutofit/>
          </a:bodyPr>
          <a:lstStyle/>
          <a:p>
            <a:pPr>
              <a:lnSpc>
                <a:spcPct val="105000"/>
              </a:lnSpc>
            </a:pPr>
            <a:r>
              <a:rPr lang="en-US" altLang="en-US" sz="2400" dirty="0"/>
              <a:t>HIV Diagnoses* Among Foreign-Born People</a:t>
            </a:r>
            <a:r>
              <a:rPr lang="en-US" altLang="en-US" sz="2400" baseline="30000" dirty="0"/>
              <a:t>†</a:t>
            </a:r>
            <a:r>
              <a:rPr lang="en-US" altLang="en-US" sz="2400" dirty="0"/>
              <a:t> in Minnesota by Year and Region of Birth</a:t>
            </a:r>
            <a:br>
              <a:rPr lang="en-US" altLang="en-US" sz="2400" dirty="0"/>
            </a:br>
            <a:r>
              <a:rPr lang="en-US" altLang="en-US" sz="2400" dirty="0"/>
              <a:t>2009 - 2020</a:t>
            </a:r>
          </a:p>
        </p:txBody>
      </p:sp>
      <p:pic>
        <p:nvPicPr>
          <p:cNvPr id="5" name="Picture 4" descr="Graph showing HIV diagnoses among foreign born people in minnesota by year and region of birth 2009-2020">
            <a:extLst>
              <a:ext uri="{FF2B5EF4-FFF2-40B4-BE49-F238E27FC236}">
                <a16:creationId xmlns:a16="http://schemas.microsoft.com/office/drawing/2014/main" id="{3F365D69-E467-425B-A768-BD390B04678E}"/>
              </a:ext>
            </a:extLst>
          </p:cNvPr>
          <p:cNvPicPr>
            <a:picLocks noChangeAspect="1"/>
          </p:cNvPicPr>
          <p:nvPr/>
        </p:nvPicPr>
        <p:blipFill>
          <a:blip r:embed="rId3"/>
          <a:stretch>
            <a:fillRect/>
          </a:stretch>
        </p:blipFill>
        <p:spPr>
          <a:xfrm>
            <a:off x="919273" y="1728308"/>
            <a:ext cx="10170485" cy="4134413"/>
          </a:xfrm>
          <a:prstGeom prst="rect">
            <a:avLst/>
          </a:prstGeom>
        </p:spPr>
      </p:pic>
      <p:pic>
        <p:nvPicPr>
          <p:cNvPr id="9" name="Content Placeholder 7">
            <a:extLst>
              <a:ext uri="{FF2B5EF4-FFF2-40B4-BE49-F238E27FC236}">
                <a16:creationId xmlns:a16="http://schemas.microsoft.com/office/drawing/2014/main" id="{60CA939A-6256-465E-9690-AFF851234136}"/>
              </a:ext>
            </a:extLst>
          </p:cNvPr>
          <p:cNvPicPr>
            <a:picLocks noGrp="1" noChangeAspect="1"/>
          </p:cNvPicPr>
          <p:nvPr>
            <p:ph idx="13"/>
          </p:nvPr>
        </p:nvPicPr>
        <p:blipFill>
          <a:blip r:embed="rId4"/>
          <a:stretch>
            <a:fillRect/>
          </a:stretch>
        </p:blipFill>
        <p:spPr>
          <a:xfrm>
            <a:off x="2191216" y="5819894"/>
            <a:ext cx="9162584" cy="921892"/>
          </a:xfrm>
          <a:prstGeom prst="rect">
            <a:avLst/>
          </a:prstGeom>
        </p:spPr>
      </p:pic>
      <p:sp>
        <p:nvSpPr>
          <p:cNvPr id="3" name="Slide Number Placeholder 2">
            <a:extLst>
              <a:ext uri="{FF2B5EF4-FFF2-40B4-BE49-F238E27FC236}">
                <a16:creationId xmlns:a16="http://schemas.microsoft.com/office/drawing/2014/main" id="{9474AC62-E3D8-4CC5-A42B-8D9C2EE3149C}"/>
              </a:ext>
            </a:extLst>
          </p:cNvPr>
          <p:cNvSpPr>
            <a:spLocks noGrp="1"/>
          </p:cNvSpPr>
          <p:nvPr>
            <p:ph type="sldNum" sz="quarter" idx="12"/>
          </p:nvPr>
        </p:nvSpPr>
        <p:spPr/>
        <p:txBody>
          <a:bodyPr/>
          <a:lstStyle/>
          <a:p>
            <a:fld id="{48F63A3B-78C7-47BE-AE5E-E10140E04643}" type="slidenum">
              <a:rPr lang="en-US" smtClean="0"/>
              <a:t>13</a:t>
            </a:fld>
            <a:endParaRPr lang="en-US" dirty="0"/>
          </a:p>
        </p:txBody>
      </p:sp>
    </p:spTree>
    <p:extLst>
      <p:ext uri="{BB962C8B-B14F-4D97-AF65-F5344CB8AC3E}">
        <p14:creationId xmlns:p14="http://schemas.microsoft.com/office/powerpoint/2010/main" val="856186363"/>
      </p:ext>
    </p:extLst>
  </p:cSld>
  <p:clrMapOvr>
    <a:masterClrMapping/>
  </p:clrMapOvr>
  <mc:AlternateContent xmlns:mc="http://schemas.openxmlformats.org/markup-compatibility/2006" xmlns:p14="http://schemas.microsoft.com/office/powerpoint/2010/main">
    <mc:Choice Requires="p14">
      <p:transition spd="slow" p14:dur="2000" advTm="87517"/>
    </mc:Choice>
    <mc:Fallback xmlns="">
      <p:transition spd="slow" advTm="87517"/>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2D147-191D-42F1-9D8B-A19E9EEC519E}"/>
              </a:ext>
            </a:extLst>
          </p:cNvPr>
          <p:cNvSpPr>
            <a:spLocks noGrp="1"/>
          </p:cNvSpPr>
          <p:nvPr>
            <p:ph type="title"/>
          </p:nvPr>
        </p:nvSpPr>
        <p:spPr/>
        <p:txBody>
          <a:bodyPr/>
          <a:lstStyle/>
          <a:p>
            <a:r>
              <a:rPr kumimoji="0" lang="en-US" altLang="en-US" sz="2800" b="1" i="0" u="none" strike="noStrike" kern="1200" cap="none" spc="0" normalizeH="0" baseline="0" noProof="0" dirty="0">
                <a:ln>
                  <a:noFill/>
                </a:ln>
                <a:effectLst/>
                <a:uLnTx/>
                <a:uFillTx/>
                <a:latin typeface="Calibri"/>
                <a:ea typeface="+mj-ea"/>
                <a:cs typeface="+mj-cs"/>
              </a:rPr>
              <a:t>Time of Progression to AIDS for HIV Diagnoses in Minnesota*</a:t>
            </a:r>
            <a:br>
              <a:rPr kumimoji="0" lang="en-US" altLang="en-US" sz="2800" b="1" i="0" u="none" strike="noStrike" kern="1200" cap="none" spc="0" normalizeH="0" baseline="0" noProof="0" dirty="0">
                <a:ln>
                  <a:noFill/>
                </a:ln>
                <a:effectLst/>
                <a:uLnTx/>
                <a:uFillTx/>
                <a:latin typeface="Calibri"/>
                <a:ea typeface="+mj-ea"/>
                <a:cs typeface="+mj-cs"/>
              </a:rPr>
            </a:br>
            <a:r>
              <a:rPr kumimoji="0" lang="en-US" altLang="en-US" sz="2800" b="1" i="0" u="none" strike="noStrike" kern="1200" cap="none" spc="0" normalizeH="0" baseline="0" noProof="0" dirty="0">
                <a:ln>
                  <a:noFill/>
                </a:ln>
                <a:effectLst/>
                <a:uLnTx/>
                <a:uFillTx/>
                <a:latin typeface="Calibri"/>
                <a:ea typeface="+mj-ea"/>
                <a:cs typeface="+mj-cs"/>
              </a:rPr>
              <a:t>2009 - 2020</a:t>
            </a:r>
            <a:r>
              <a:rPr kumimoji="0" lang="en-US" altLang="en-US" sz="2800" b="1" i="0" u="none" strike="noStrike" kern="1200" cap="none" spc="0" normalizeH="0" baseline="30000" noProof="0" dirty="0">
                <a:ln>
                  <a:noFill/>
                </a:ln>
                <a:effectLst/>
                <a:uLnTx/>
                <a:uFillTx/>
                <a:latin typeface="Calibri"/>
                <a:ea typeface="+mj-ea"/>
                <a:cs typeface="+mj-cs"/>
              </a:rPr>
              <a:t>† </a:t>
            </a:r>
            <a:endParaRPr lang="en-US" dirty="0"/>
          </a:p>
        </p:txBody>
      </p:sp>
      <p:pic>
        <p:nvPicPr>
          <p:cNvPr id="10" name="Picture 9" descr="Graph showing time of progression to AIDS for HIV Diagnoses in Minnesota&#10;2009 - 2020 ">
            <a:extLst>
              <a:ext uri="{FF2B5EF4-FFF2-40B4-BE49-F238E27FC236}">
                <a16:creationId xmlns:a16="http://schemas.microsoft.com/office/drawing/2014/main" id="{881AB372-86E5-4259-9942-F2AD8E48985B}"/>
              </a:ext>
            </a:extLst>
          </p:cNvPr>
          <p:cNvPicPr>
            <a:picLocks noChangeAspect="1"/>
          </p:cNvPicPr>
          <p:nvPr/>
        </p:nvPicPr>
        <p:blipFill>
          <a:blip r:embed="rId3"/>
          <a:stretch>
            <a:fillRect/>
          </a:stretch>
        </p:blipFill>
        <p:spPr>
          <a:xfrm>
            <a:off x="1700069" y="1576078"/>
            <a:ext cx="9107171" cy="4420217"/>
          </a:xfrm>
          <a:prstGeom prst="rect">
            <a:avLst/>
          </a:prstGeom>
        </p:spPr>
      </p:pic>
      <p:sp>
        <p:nvSpPr>
          <p:cNvPr id="3" name="Slide Number Placeholder 2">
            <a:extLst>
              <a:ext uri="{FF2B5EF4-FFF2-40B4-BE49-F238E27FC236}">
                <a16:creationId xmlns:a16="http://schemas.microsoft.com/office/drawing/2014/main" id="{75BD5DB4-0CC7-4C5A-AB8B-9377D655B7C5}"/>
              </a:ext>
            </a:extLst>
          </p:cNvPr>
          <p:cNvSpPr>
            <a:spLocks noGrp="1"/>
          </p:cNvSpPr>
          <p:nvPr>
            <p:ph type="sldNum" sz="quarter" idx="12"/>
          </p:nvPr>
        </p:nvSpPr>
        <p:spPr/>
        <p:txBody>
          <a:bodyPr/>
          <a:lstStyle/>
          <a:p>
            <a:fld id="{48F63A3B-78C7-47BE-AE5E-E10140E04643}" type="slidenum">
              <a:rPr lang="en-US" smtClean="0"/>
              <a:t>14</a:t>
            </a:fld>
            <a:endParaRPr lang="en-US" dirty="0"/>
          </a:p>
        </p:txBody>
      </p:sp>
    </p:spTree>
    <p:extLst>
      <p:ext uri="{BB962C8B-B14F-4D97-AF65-F5344CB8AC3E}">
        <p14:creationId xmlns:p14="http://schemas.microsoft.com/office/powerpoint/2010/main" val="2421716014"/>
      </p:ext>
    </p:extLst>
  </p:cSld>
  <p:clrMapOvr>
    <a:masterClrMapping/>
  </p:clrMapOvr>
  <mc:AlternateContent xmlns:mc="http://schemas.openxmlformats.org/markup-compatibility/2006" xmlns:p14="http://schemas.microsoft.com/office/powerpoint/2010/main">
    <mc:Choice Requires="p14">
      <p:transition spd="slow" p14:dur="2000" advTm="100396"/>
    </mc:Choice>
    <mc:Fallback xmlns="">
      <p:transition spd="slow" advTm="100396"/>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05BC6-4F29-414D-A4F8-60B00EFC1938}"/>
              </a:ext>
            </a:extLst>
          </p:cNvPr>
          <p:cNvSpPr>
            <a:spLocks noGrp="1"/>
          </p:cNvSpPr>
          <p:nvPr>
            <p:ph type="title"/>
          </p:nvPr>
        </p:nvSpPr>
        <p:spPr/>
        <p:txBody>
          <a:bodyPr/>
          <a:lstStyle/>
          <a:p>
            <a:r>
              <a:rPr lang="en-US" altLang="en-US" sz="3600" dirty="0"/>
              <a:t>Births to Pregnant </a:t>
            </a:r>
            <a:r>
              <a:rPr lang="en-US" altLang="en-US" dirty="0"/>
              <a:t>P</a:t>
            </a:r>
            <a:r>
              <a:rPr lang="en-US" altLang="en-US" sz="3600" dirty="0"/>
              <a:t>eople Living with HIV and Number of Perinatal Acquired HIV Infections* by Year of Birth, 2009- 2020</a:t>
            </a:r>
            <a:endParaRPr lang="en-US" dirty="0"/>
          </a:p>
        </p:txBody>
      </p:sp>
      <p:pic>
        <p:nvPicPr>
          <p:cNvPr id="12" name="Picture 11" descr="Graph showing births to pregnant people living with HIV and number of perinatal acquired HIV infections by year of birth 2009-2020">
            <a:extLst>
              <a:ext uri="{FF2B5EF4-FFF2-40B4-BE49-F238E27FC236}">
                <a16:creationId xmlns:a16="http://schemas.microsoft.com/office/drawing/2014/main" id="{6A23CD15-3F99-49CB-BA8C-56D805A1FD53}"/>
              </a:ext>
            </a:extLst>
          </p:cNvPr>
          <p:cNvPicPr>
            <a:picLocks noChangeAspect="1"/>
          </p:cNvPicPr>
          <p:nvPr/>
        </p:nvPicPr>
        <p:blipFill>
          <a:blip r:embed="rId3"/>
          <a:stretch>
            <a:fillRect/>
          </a:stretch>
        </p:blipFill>
        <p:spPr>
          <a:xfrm>
            <a:off x="870295" y="1652289"/>
            <a:ext cx="10745700" cy="4267796"/>
          </a:xfrm>
          <a:prstGeom prst="rect">
            <a:avLst/>
          </a:prstGeom>
        </p:spPr>
      </p:pic>
      <p:sp>
        <p:nvSpPr>
          <p:cNvPr id="3" name="Slide Number Placeholder 2">
            <a:extLst>
              <a:ext uri="{FF2B5EF4-FFF2-40B4-BE49-F238E27FC236}">
                <a16:creationId xmlns:a16="http://schemas.microsoft.com/office/drawing/2014/main" id="{3C519420-A619-44D7-8A53-CD2D7043A9D3}"/>
              </a:ext>
            </a:extLst>
          </p:cNvPr>
          <p:cNvSpPr>
            <a:spLocks noGrp="1"/>
          </p:cNvSpPr>
          <p:nvPr>
            <p:ph type="sldNum" sz="quarter" idx="12"/>
          </p:nvPr>
        </p:nvSpPr>
        <p:spPr/>
        <p:txBody>
          <a:bodyPr/>
          <a:lstStyle/>
          <a:p>
            <a:fld id="{48F63A3B-78C7-47BE-AE5E-E10140E04643}" type="slidenum">
              <a:rPr lang="en-US" smtClean="0"/>
              <a:t>15</a:t>
            </a:fld>
            <a:endParaRPr lang="en-US" dirty="0"/>
          </a:p>
        </p:txBody>
      </p:sp>
    </p:spTree>
    <p:extLst>
      <p:ext uri="{BB962C8B-B14F-4D97-AF65-F5344CB8AC3E}">
        <p14:creationId xmlns:p14="http://schemas.microsoft.com/office/powerpoint/2010/main" val="3570148991"/>
      </p:ext>
    </p:extLst>
  </p:cSld>
  <p:clrMapOvr>
    <a:masterClrMapping/>
  </p:clrMapOvr>
  <mc:AlternateContent xmlns:mc="http://schemas.openxmlformats.org/markup-compatibility/2006" xmlns:p14="http://schemas.microsoft.com/office/powerpoint/2010/main">
    <mc:Choice Requires="p14">
      <p:transition spd="slow" p14:dur="2000" advTm="70408"/>
    </mc:Choice>
    <mc:Fallback xmlns="">
      <p:transition spd="slow" advTm="70408"/>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People Living with HIV/AIDS in Minnesota</a:t>
            </a:r>
          </a:p>
        </p:txBody>
      </p:sp>
    </p:spTree>
    <p:extLst>
      <p:ext uri="{BB962C8B-B14F-4D97-AF65-F5344CB8AC3E}">
        <p14:creationId xmlns:p14="http://schemas.microsoft.com/office/powerpoint/2010/main" val="2251055316"/>
      </p:ext>
    </p:extLst>
  </p:cSld>
  <p:clrMapOvr>
    <a:masterClrMapping/>
  </p:clrMapOvr>
  <mc:AlternateContent xmlns:mc="http://schemas.openxmlformats.org/markup-compatibility/2006" xmlns:p14="http://schemas.microsoft.com/office/powerpoint/2010/main">
    <mc:Choice Requires="p14">
      <p:transition spd="slow" p14:dur="2000" advTm="27160"/>
    </mc:Choice>
    <mc:Fallback xmlns="">
      <p:transition spd="slow" advTm="2716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712C4-A720-4CCF-8C21-9952A9F5AD47}"/>
              </a:ext>
            </a:extLst>
          </p:cNvPr>
          <p:cNvSpPr>
            <a:spLocks noGrp="1"/>
          </p:cNvSpPr>
          <p:nvPr>
            <p:ph type="title"/>
          </p:nvPr>
        </p:nvSpPr>
        <p:spPr/>
        <p:txBody>
          <a:bodyPr>
            <a:normAutofit/>
          </a:bodyPr>
          <a:lstStyle/>
          <a:p>
            <a:r>
              <a:rPr lang="en-US" sz="3200" b="0" dirty="0"/>
              <a:t>Estimated Number of people Living with HIV/AIDS in Minnesota</a:t>
            </a:r>
          </a:p>
        </p:txBody>
      </p:sp>
      <p:sp>
        <p:nvSpPr>
          <p:cNvPr id="3" name="Content Placeholder 2">
            <a:extLst>
              <a:ext uri="{FF2B5EF4-FFF2-40B4-BE49-F238E27FC236}">
                <a16:creationId xmlns:a16="http://schemas.microsoft.com/office/drawing/2014/main" id="{6A2F9C0A-2F7D-43A2-80C5-D9F0693C94D2}"/>
              </a:ext>
            </a:extLst>
          </p:cNvPr>
          <p:cNvSpPr>
            <a:spLocks noGrp="1"/>
          </p:cNvSpPr>
          <p:nvPr>
            <p:ph idx="13"/>
          </p:nvPr>
        </p:nvSpPr>
        <p:spPr>
          <a:xfrm>
            <a:off x="304800" y="1327355"/>
            <a:ext cx="11582400" cy="4844845"/>
          </a:xfrm>
        </p:spPr>
        <p:txBody>
          <a:bodyPr>
            <a:normAutofit fontScale="85000" lnSpcReduction="10000"/>
          </a:bodyPr>
          <a:lstStyle/>
          <a:p>
            <a:r>
              <a:rPr lang="en-US" dirty="0"/>
              <a:t>As of December 31, 2020 </a:t>
            </a:r>
            <a:r>
              <a:rPr lang="en-US" b="1" dirty="0"/>
              <a:t>9,422*</a:t>
            </a:r>
            <a:r>
              <a:rPr lang="en-US" dirty="0"/>
              <a:t> people are assumed alive and living in Minnesota with HIV/AIDS. This includes:</a:t>
            </a:r>
          </a:p>
          <a:p>
            <a:pPr marL="1028700" lvl="1" indent="-571500">
              <a:buFont typeface="Arial" panose="020B0604020202020204" pitchFamily="34" charset="0"/>
              <a:buChar char="•"/>
            </a:pPr>
            <a:r>
              <a:rPr lang="en-US" dirty="0"/>
              <a:t>5,247 (56%) living with HIV infection (non-AIDS)</a:t>
            </a:r>
          </a:p>
          <a:p>
            <a:pPr marL="1028700" lvl="1" indent="-571500">
              <a:buFont typeface="Arial" panose="020B0604020202020204" pitchFamily="34" charset="0"/>
              <a:buChar char="•"/>
            </a:pPr>
            <a:r>
              <a:rPr lang="en-US" dirty="0"/>
              <a:t>4,175 (44%) living with AIDS</a:t>
            </a:r>
          </a:p>
          <a:p>
            <a:r>
              <a:rPr lang="en-US" dirty="0"/>
              <a:t>This number includes </a:t>
            </a:r>
            <a:r>
              <a:rPr lang="en-US" b="1" dirty="0"/>
              <a:t>2,540</a:t>
            </a:r>
            <a:r>
              <a:rPr lang="en-US" dirty="0"/>
              <a:t> people who were first reported with HIV or AIDS elsewhere and subsequently moved to Minnesota</a:t>
            </a:r>
          </a:p>
          <a:p>
            <a:r>
              <a:rPr lang="en-US" dirty="0"/>
              <a:t>This number excludes </a:t>
            </a:r>
            <a:r>
              <a:rPr lang="en-US" b="1" dirty="0"/>
              <a:t>1,629</a:t>
            </a:r>
            <a:r>
              <a:rPr lang="en-US" dirty="0"/>
              <a:t> people who were first reported with HIV or AIDS in Minnesota and subsequently moved out of state</a:t>
            </a:r>
          </a:p>
          <a:p>
            <a:pPr indent="0">
              <a:buNone/>
            </a:pPr>
            <a:endParaRPr lang="en-US" dirty="0"/>
          </a:p>
          <a:p>
            <a:pPr lvl="1"/>
            <a:endParaRPr lang="en-US" dirty="0"/>
          </a:p>
        </p:txBody>
      </p:sp>
      <p:sp>
        <p:nvSpPr>
          <p:cNvPr id="5" name="Content Placeholder 4">
            <a:extLst>
              <a:ext uri="{FF2B5EF4-FFF2-40B4-BE49-F238E27FC236}">
                <a16:creationId xmlns:a16="http://schemas.microsoft.com/office/drawing/2014/main" id="{DD8D4C9C-CDC1-4ED0-A465-B576DFCA23D9}"/>
              </a:ext>
            </a:extLst>
          </p:cNvPr>
          <p:cNvSpPr>
            <a:spLocks noGrp="1"/>
          </p:cNvSpPr>
          <p:nvPr>
            <p:ph idx="14"/>
          </p:nvPr>
        </p:nvSpPr>
        <p:spPr>
          <a:xfrm>
            <a:off x="1916724" y="5741679"/>
            <a:ext cx="9583615" cy="861042"/>
          </a:xfrm>
          <a:solidFill>
            <a:schemeClr val="bg1"/>
          </a:solidFill>
        </p:spPr>
        <p:txBody>
          <a:bodyPr>
            <a:noAutofit/>
          </a:bodyPr>
          <a:lstStyle/>
          <a:p>
            <a:pPr algn="l"/>
            <a:r>
              <a:rPr lang="en-US" sz="1400" dirty="0"/>
              <a:t>*This number includes people with Minnesota reported as their current state of residence, regardless of residence at time of diagnosis. It also includes state prisoners and refugees arriving through the HIV+ Refugee Resettlement Program, as well as HIV+ refugees/immigrants arriving through other programs.</a:t>
            </a:r>
          </a:p>
        </p:txBody>
      </p:sp>
      <p:sp>
        <p:nvSpPr>
          <p:cNvPr id="4" name="Slide Number Placeholder 3">
            <a:extLst>
              <a:ext uri="{FF2B5EF4-FFF2-40B4-BE49-F238E27FC236}">
                <a16:creationId xmlns:a16="http://schemas.microsoft.com/office/drawing/2014/main" id="{DC8BAFA2-2F45-4D89-84BD-A6E21E90A203}"/>
              </a:ext>
            </a:extLst>
          </p:cNvPr>
          <p:cNvSpPr>
            <a:spLocks noGrp="1"/>
          </p:cNvSpPr>
          <p:nvPr>
            <p:ph type="sldNum" sz="quarter" idx="12"/>
          </p:nvPr>
        </p:nvSpPr>
        <p:spPr/>
        <p:txBody>
          <a:bodyPr/>
          <a:lstStyle/>
          <a:p>
            <a:fld id="{48F63A3B-78C7-47BE-AE5E-E10140E04643}" type="slidenum">
              <a:rPr lang="en-US" smtClean="0"/>
              <a:t>17</a:t>
            </a:fld>
            <a:endParaRPr lang="en-US" dirty="0"/>
          </a:p>
        </p:txBody>
      </p:sp>
    </p:spTree>
    <p:extLst>
      <p:ext uri="{BB962C8B-B14F-4D97-AF65-F5344CB8AC3E}">
        <p14:creationId xmlns:p14="http://schemas.microsoft.com/office/powerpoint/2010/main" val="909305041"/>
      </p:ext>
    </p:extLst>
  </p:cSld>
  <p:clrMapOvr>
    <a:masterClrMapping/>
  </p:clrMapOvr>
  <mc:AlternateContent xmlns:mc="http://schemas.openxmlformats.org/markup-compatibility/2006" xmlns:p14="http://schemas.microsoft.com/office/powerpoint/2010/main">
    <mc:Choice Requires="p14">
      <p:transition spd="slow" p14:dur="2000" advTm="47777"/>
    </mc:Choice>
    <mc:Fallback xmlns="">
      <p:transition spd="slow" advTm="47777"/>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9BD7C-FF91-4B02-85ED-AEFADEF64251}"/>
              </a:ext>
            </a:extLst>
          </p:cNvPr>
          <p:cNvSpPr>
            <a:spLocks noGrp="1"/>
          </p:cNvSpPr>
          <p:nvPr>
            <p:ph type="title"/>
          </p:nvPr>
        </p:nvSpPr>
        <p:spPr/>
        <p:txBody>
          <a:bodyPr/>
          <a:lstStyle/>
          <a:p>
            <a:r>
              <a:rPr lang="en-US" b="0" dirty="0"/>
              <a:t>Foreign Born People Living with HIV/AIDS in Minnesota* by Region of Birth, 2011-2020</a:t>
            </a:r>
          </a:p>
        </p:txBody>
      </p:sp>
      <p:pic>
        <p:nvPicPr>
          <p:cNvPr id="15" name="Picture 14" descr="Graph showing foreign born people living with HIV/AIDS in Minnesota by region of birth 2011-2020">
            <a:extLst>
              <a:ext uri="{FF2B5EF4-FFF2-40B4-BE49-F238E27FC236}">
                <a16:creationId xmlns:a16="http://schemas.microsoft.com/office/drawing/2014/main" id="{8198704A-B08D-45B2-9A40-C4FF7F1722A4}"/>
              </a:ext>
            </a:extLst>
          </p:cNvPr>
          <p:cNvPicPr>
            <a:picLocks noChangeAspect="1"/>
          </p:cNvPicPr>
          <p:nvPr/>
        </p:nvPicPr>
        <p:blipFill>
          <a:blip r:embed="rId3"/>
          <a:stretch>
            <a:fillRect/>
          </a:stretch>
        </p:blipFill>
        <p:spPr>
          <a:xfrm>
            <a:off x="1074880" y="1633236"/>
            <a:ext cx="10355120" cy="4305901"/>
          </a:xfrm>
          <a:prstGeom prst="rect">
            <a:avLst/>
          </a:prstGeom>
        </p:spPr>
      </p:pic>
      <p:sp>
        <p:nvSpPr>
          <p:cNvPr id="3" name="Slide Number Placeholder 2">
            <a:extLst>
              <a:ext uri="{FF2B5EF4-FFF2-40B4-BE49-F238E27FC236}">
                <a16:creationId xmlns:a16="http://schemas.microsoft.com/office/drawing/2014/main" id="{036922F4-7BF8-4B87-93F0-BB497ADC347F}"/>
              </a:ext>
            </a:extLst>
          </p:cNvPr>
          <p:cNvSpPr>
            <a:spLocks noGrp="1"/>
          </p:cNvSpPr>
          <p:nvPr>
            <p:ph type="sldNum" sz="quarter" idx="12"/>
          </p:nvPr>
        </p:nvSpPr>
        <p:spPr/>
        <p:txBody>
          <a:bodyPr/>
          <a:lstStyle/>
          <a:p>
            <a:fld id="{48F63A3B-78C7-47BE-AE5E-E10140E04643}" type="slidenum">
              <a:rPr lang="en-US" smtClean="0"/>
              <a:t>18</a:t>
            </a:fld>
            <a:endParaRPr lang="en-US" dirty="0"/>
          </a:p>
        </p:txBody>
      </p:sp>
    </p:spTree>
    <p:extLst>
      <p:ext uri="{BB962C8B-B14F-4D97-AF65-F5344CB8AC3E}">
        <p14:creationId xmlns:p14="http://schemas.microsoft.com/office/powerpoint/2010/main" val="1630200293"/>
      </p:ext>
    </p:extLst>
  </p:cSld>
  <p:clrMapOvr>
    <a:masterClrMapping/>
  </p:clrMapOvr>
  <mc:AlternateContent xmlns:mc="http://schemas.openxmlformats.org/markup-compatibility/2006" xmlns:p14="http://schemas.microsoft.com/office/powerpoint/2010/main">
    <mc:Choice Requires="p14">
      <p:transition spd="slow" p14:dur="2000" advTm="68955"/>
    </mc:Choice>
    <mc:Fallback xmlns="">
      <p:transition spd="slow" advTm="68955"/>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Additional Topics</a:t>
            </a:r>
          </a:p>
        </p:txBody>
      </p:sp>
    </p:spTree>
    <p:extLst>
      <p:ext uri="{BB962C8B-B14F-4D97-AF65-F5344CB8AC3E}">
        <p14:creationId xmlns:p14="http://schemas.microsoft.com/office/powerpoint/2010/main" val="4193407515"/>
      </p:ext>
    </p:extLst>
  </p:cSld>
  <p:clrMapOvr>
    <a:masterClrMapping/>
  </p:clrMapOvr>
  <mc:AlternateContent xmlns:mc="http://schemas.openxmlformats.org/markup-compatibility/2006" xmlns:p14="http://schemas.microsoft.com/office/powerpoint/2010/main">
    <mc:Choice Requires="p14">
      <p:transition spd="slow" p14:dur="2000" advTm="8033"/>
    </mc:Choice>
    <mc:Fallback xmlns="">
      <p:transition spd="slow" advTm="803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Land Acknowledgement </a:t>
            </a:r>
          </a:p>
        </p:txBody>
      </p:sp>
      <p:sp>
        <p:nvSpPr>
          <p:cNvPr id="7" name="Content Placeholder 6"/>
          <p:cNvSpPr>
            <a:spLocks noGrp="1"/>
          </p:cNvSpPr>
          <p:nvPr>
            <p:ph idx="1"/>
          </p:nvPr>
        </p:nvSpPr>
        <p:spPr>
          <a:xfrm>
            <a:off x="595424" y="1594624"/>
            <a:ext cx="11089758" cy="4582339"/>
          </a:xfrm>
        </p:spPr>
        <p:txBody>
          <a:bodyPr>
            <a:normAutofit fontScale="55000" lnSpcReduction="20000"/>
          </a:bodyPr>
          <a:lstStyle/>
          <a:p>
            <a:pPr marL="0" indent="0">
              <a:buNone/>
            </a:pPr>
            <a:r>
              <a:rPr lang="en-US" dirty="0"/>
              <a:t>Every community owes its existence and vitality to generations from around the world who contributed their hopes, dreams, and energy to making the history that led to this moment. Some were brought here against their will, some were drawn to leave their distant homes in hope of a better life, and some have lived on this land for more generations than can be counted. Truth and acknowledgment are critical to building mutual respect and connection across all barriers of heritage and difference. </a:t>
            </a:r>
          </a:p>
          <a:p>
            <a:pPr marL="0" indent="0">
              <a:buNone/>
            </a:pPr>
            <a:r>
              <a:rPr lang="en-US" dirty="0"/>
              <a:t>We begin this effort to acknowledge what has been buried by honoring the truth. We are standing on the ancestral lands of the Dakota people. We want to acknowledge the Dakota, the Ojibwe, the Ho Chunk, and the other nations of people who also called this place home. We pay respects to their elders past and present. Please take a moment to consider the treaties made by the Tribal nations that entitle non-Native people to live and work on traditional Native lands. Consider the many legacies of violence, displacement, migration, and settlement that bring us together here today. Please join us in uncovering such truths at any and all public events.* </a:t>
            </a:r>
          </a:p>
          <a:p>
            <a:pPr marL="0" indent="0">
              <a:buNone/>
            </a:pPr>
            <a:r>
              <a:rPr lang="en-US" sz="2500" dirty="0"/>
              <a:t>*This is the acknowledgment given in the USDAC Honor Native Land Guide – edited to reflect this space by Shannon </a:t>
            </a:r>
            <a:r>
              <a:rPr lang="en-US" sz="2500" dirty="0" err="1"/>
              <a:t>Geshick</a:t>
            </a:r>
            <a:r>
              <a:rPr lang="en-US" sz="2500" dirty="0"/>
              <a:t>, MTAG, Executive Director Minnesota Indian Affairs Council</a:t>
            </a:r>
          </a:p>
        </p:txBody>
      </p:sp>
      <p:sp>
        <p:nvSpPr>
          <p:cNvPr id="4" name="Slide Number Placeholder 3"/>
          <p:cNvSpPr>
            <a:spLocks noGrp="1"/>
          </p:cNvSpPr>
          <p:nvPr>
            <p:ph type="sldNum" sz="quarter" idx="12"/>
          </p:nvPr>
        </p:nvSpPr>
        <p:spPr/>
        <p:txBody>
          <a:bodyPr/>
          <a:lstStyle/>
          <a:p>
            <a:fld id="{48F63A3B-78C7-47BE-AE5E-E10140E04643}" type="slidenum">
              <a:rPr lang="en-US" smtClean="0"/>
              <a:pPr/>
              <a:t>2</a:t>
            </a:fld>
            <a:endParaRPr lang="en-US" dirty="0"/>
          </a:p>
        </p:txBody>
      </p:sp>
    </p:spTree>
    <p:extLst>
      <p:ext uri="{BB962C8B-B14F-4D97-AF65-F5344CB8AC3E}">
        <p14:creationId xmlns:p14="http://schemas.microsoft.com/office/powerpoint/2010/main" val="4201528885"/>
      </p:ext>
    </p:extLst>
  </p:cSld>
  <p:clrMapOvr>
    <a:masterClrMapping/>
  </p:clrMapOvr>
  <mc:AlternateContent xmlns:mc="http://schemas.openxmlformats.org/markup-compatibility/2006" xmlns:p14="http://schemas.microsoft.com/office/powerpoint/2010/main">
    <mc:Choice Requires="p14">
      <p:transition spd="slow" p14:dur="2000" advTm="27134"/>
    </mc:Choice>
    <mc:Fallback xmlns="">
      <p:transition spd="slow" advTm="27134"/>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915D522-A22F-438B-B1D8-144C6C8D22E7}"/>
              </a:ext>
            </a:extLst>
          </p:cNvPr>
          <p:cNvSpPr>
            <a:spLocks noGrp="1"/>
          </p:cNvSpPr>
          <p:nvPr>
            <p:ph type="title"/>
          </p:nvPr>
        </p:nvSpPr>
        <p:spPr>
          <a:xfrm>
            <a:off x="162232" y="-1"/>
            <a:ext cx="11724968" cy="1216025"/>
          </a:xfrm>
        </p:spPr>
        <p:txBody>
          <a:bodyPr/>
          <a:lstStyle/>
          <a:p>
            <a:r>
              <a:rPr lang="en-US" dirty="0"/>
              <a:t>HIV Outbreaks in Hennepin/Ramsey Counties </a:t>
            </a:r>
            <a:br>
              <a:rPr lang="en-US" dirty="0"/>
            </a:br>
            <a:r>
              <a:rPr lang="en-US" dirty="0"/>
              <a:t>&amp; Duluth Region</a:t>
            </a:r>
          </a:p>
        </p:txBody>
      </p:sp>
      <p:pic>
        <p:nvPicPr>
          <p:cNvPr id="7" name="Picture 6" descr="Two maps, the one on the top shows a 30 mile radius around the city of Duluth, and the bottom one shows a zoomed in version of the 7 county metro area, with Hennepin and Ramsey counties circled">
            <a:extLst>
              <a:ext uri="{FF2B5EF4-FFF2-40B4-BE49-F238E27FC236}">
                <a16:creationId xmlns:a16="http://schemas.microsoft.com/office/drawing/2014/main" id="{02868D31-11F1-4897-99B2-3CA567F83D52}"/>
              </a:ext>
            </a:extLst>
          </p:cNvPr>
          <p:cNvPicPr>
            <a:picLocks noChangeAspect="1"/>
          </p:cNvPicPr>
          <p:nvPr/>
        </p:nvPicPr>
        <p:blipFill>
          <a:blip r:embed="rId3"/>
          <a:stretch>
            <a:fillRect/>
          </a:stretch>
        </p:blipFill>
        <p:spPr>
          <a:xfrm>
            <a:off x="415937" y="1610466"/>
            <a:ext cx="2800741" cy="4448796"/>
          </a:xfrm>
          <a:prstGeom prst="rect">
            <a:avLst/>
          </a:prstGeom>
        </p:spPr>
      </p:pic>
      <p:sp>
        <p:nvSpPr>
          <p:cNvPr id="9" name="Content Placeholder 8">
            <a:extLst>
              <a:ext uri="{FF2B5EF4-FFF2-40B4-BE49-F238E27FC236}">
                <a16:creationId xmlns:a16="http://schemas.microsoft.com/office/drawing/2014/main" id="{A9256F2F-7A85-4883-AB77-9125FE02930E}"/>
              </a:ext>
            </a:extLst>
          </p:cNvPr>
          <p:cNvSpPr>
            <a:spLocks noGrp="1"/>
          </p:cNvSpPr>
          <p:nvPr>
            <p:ph sz="half" idx="2"/>
          </p:nvPr>
        </p:nvSpPr>
        <p:spPr>
          <a:xfrm>
            <a:off x="3364089" y="1390650"/>
            <a:ext cx="2901244" cy="4927755"/>
          </a:xfrm>
        </p:spPr>
        <p:txBody>
          <a:bodyPr>
            <a:normAutofit fontScale="47500" lnSpcReduction="20000"/>
          </a:bodyPr>
          <a:lstStyle/>
          <a:p>
            <a:pPr marL="0" indent="0">
              <a:buNone/>
            </a:pPr>
            <a:endParaRPr lang="en-US" sz="2000" b="1" dirty="0"/>
          </a:p>
          <a:p>
            <a:pPr marL="0" indent="0">
              <a:buNone/>
            </a:pPr>
            <a:r>
              <a:rPr lang="en-US" sz="4200" b="1" dirty="0"/>
              <a:t>Duluth area Outbreak</a:t>
            </a:r>
          </a:p>
          <a:p>
            <a:pPr marL="0" indent="0">
              <a:buNone/>
            </a:pPr>
            <a:r>
              <a:rPr lang="en-US" sz="3800" dirty="0"/>
              <a:t>Declared 3/2021</a:t>
            </a:r>
          </a:p>
          <a:p>
            <a:pPr marL="0" indent="0">
              <a:buNone/>
            </a:pPr>
            <a:r>
              <a:rPr lang="en-US" sz="3800" dirty="0"/>
              <a:t>Cases (N=15)*</a:t>
            </a:r>
          </a:p>
          <a:p>
            <a:pPr marL="0" indent="0">
              <a:buNone/>
            </a:pPr>
            <a:endParaRPr lang="en-US" sz="2000" b="1" dirty="0"/>
          </a:p>
          <a:p>
            <a:pPr marL="0" indent="0">
              <a:buNone/>
            </a:pPr>
            <a:r>
              <a:rPr lang="en-US" sz="3800" b="1" dirty="0"/>
              <a:t>Hennepin/Ramsey Counties Outbreak</a:t>
            </a:r>
          </a:p>
          <a:p>
            <a:pPr marL="0" indent="0">
              <a:buNone/>
            </a:pPr>
            <a:r>
              <a:rPr lang="en-US" sz="3800" dirty="0"/>
              <a:t>Declared 2/2020 </a:t>
            </a:r>
          </a:p>
          <a:p>
            <a:pPr marL="0" indent="0">
              <a:buNone/>
            </a:pPr>
            <a:r>
              <a:rPr lang="en-US" sz="3800" dirty="0"/>
              <a:t>People who inject drugs</a:t>
            </a:r>
          </a:p>
          <a:p>
            <a:pPr marL="0" indent="0">
              <a:buNone/>
            </a:pPr>
            <a:r>
              <a:rPr lang="en-US" sz="3800" dirty="0"/>
              <a:t>Cases (N=71)*</a:t>
            </a:r>
          </a:p>
          <a:p>
            <a:pPr marL="0" indent="0">
              <a:buNone/>
            </a:pPr>
            <a:r>
              <a:rPr lang="en-US" sz="3300" dirty="0"/>
              <a:t>* </a:t>
            </a:r>
            <a:r>
              <a:rPr lang="en-US" sz="3300" i="1" dirty="0"/>
              <a:t>Data counts as of 6/2/21</a:t>
            </a:r>
          </a:p>
        </p:txBody>
      </p:sp>
      <p:sp>
        <p:nvSpPr>
          <p:cNvPr id="12" name="Content Placeholder 11">
            <a:extLst>
              <a:ext uri="{FF2B5EF4-FFF2-40B4-BE49-F238E27FC236}">
                <a16:creationId xmlns:a16="http://schemas.microsoft.com/office/drawing/2014/main" id="{52936F9A-AFCE-441D-9C1B-ED824C6917FF}"/>
              </a:ext>
            </a:extLst>
          </p:cNvPr>
          <p:cNvSpPr>
            <a:spLocks noGrp="1"/>
          </p:cNvSpPr>
          <p:nvPr>
            <p:ph sz="half" idx="20"/>
          </p:nvPr>
        </p:nvSpPr>
        <p:spPr>
          <a:xfrm>
            <a:off x="6265333" y="1610466"/>
            <a:ext cx="5626856" cy="4707939"/>
          </a:xfrm>
        </p:spPr>
        <p:txBody>
          <a:bodyPr/>
          <a:lstStyle/>
          <a:p>
            <a:pPr marL="0" indent="0">
              <a:lnSpc>
                <a:spcPct val="120000"/>
              </a:lnSpc>
              <a:spcAft>
                <a:spcPts val="600"/>
              </a:spcAft>
              <a:buNone/>
            </a:pPr>
            <a:r>
              <a:rPr lang="en-US" b="1" dirty="0"/>
              <a:t>People at high-risk in the current outbreaks:</a:t>
            </a:r>
          </a:p>
          <a:p>
            <a:pPr lvl="1"/>
            <a:r>
              <a:rPr lang="en-US" dirty="0"/>
              <a:t>People who use injection drugs (PWID) or share needles/works</a:t>
            </a:r>
          </a:p>
          <a:p>
            <a:pPr lvl="1"/>
            <a:r>
              <a:rPr lang="en-US" dirty="0"/>
              <a:t>People experiencing homelessness or unstable housing</a:t>
            </a:r>
          </a:p>
          <a:p>
            <a:pPr lvl="1"/>
            <a:r>
              <a:rPr lang="en-US" dirty="0"/>
              <a:t>People who exchange sex for income or other items they need</a:t>
            </a:r>
          </a:p>
          <a:p>
            <a:endParaRPr lang="en-US" dirty="0"/>
          </a:p>
        </p:txBody>
      </p:sp>
      <p:sp>
        <p:nvSpPr>
          <p:cNvPr id="4" name="Slide Number Placeholder 3">
            <a:extLst>
              <a:ext uri="{FF2B5EF4-FFF2-40B4-BE49-F238E27FC236}">
                <a16:creationId xmlns:a16="http://schemas.microsoft.com/office/drawing/2014/main" id="{6ECF51C6-9EEE-4AC3-8993-885C3606351C}"/>
              </a:ext>
            </a:extLst>
          </p:cNvPr>
          <p:cNvSpPr>
            <a:spLocks noGrp="1"/>
          </p:cNvSpPr>
          <p:nvPr>
            <p:ph type="sldNum" sz="quarter" idx="12"/>
          </p:nvPr>
        </p:nvSpPr>
        <p:spPr/>
        <p:txBody>
          <a:bodyPr/>
          <a:lstStyle/>
          <a:p>
            <a:fld id="{48F63A3B-78C7-47BE-AE5E-E10140E04643}" type="slidenum">
              <a:rPr lang="en-US" smtClean="0"/>
              <a:t>20</a:t>
            </a:fld>
            <a:endParaRPr lang="en-US" dirty="0"/>
          </a:p>
        </p:txBody>
      </p:sp>
    </p:spTree>
    <p:extLst>
      <p:ext uri="{BB962C8B-B14F-4D97-AF65-F5344CB8AC3E}">
        <p14:creationId xmlns:p14="http://schemas.microsoft.com/office/powerpoint/2010/main" val="203407842"/>
      </p:ext>
    </p:extLst>
  </p:cSld>
  <p:clrMapOvr>
    <a:masterClrMapping/>
  </p:clrMapOvr>
  <mc:AlternateContent xmlns:mc="http://schemas.openxmlformats.org/markup-compatibility/2006" xmlns:p14="http://schemas.microsoft.com/office/powerpoint/2010/main">
    <mc:Choice Requires="p14">
      <p:transition spd="slow" p14:dur="2000" advTm="68274"/>
    </mc:Choice>
    <mc:Fallback xmlns="">
      <p:transition spd="slow" advTm="68274"/>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FF544-FD73-4E5A-929F-A0D230899978}"/>
              </a:ext>
            </a:extLst>
          </p:cNvPr>
          <p:cNvSpPr>
            <a:spLocks noGrp="1"/>
          </p:cNvSpPr>
          <p:nvPr>
            <p:ph type="title"/>
          </p:nvPr>
        </p:nvSpPr>
        <p:spPr>
          <a:xfrm>
            <a:off x="161925" y="22812"/>
            <a:ext cx="11868150" cy="1216025"/>
          </a:xfrm>
        </p:spPr>
        <p:txBody>
          <a:bodyPr/>
          <a:lstStyle/>
          <a:p>
            <a:r>
              <a:rPr lang="en-US" dirty="0"/>
              <a:t>Molecular Tools for Outbreak Monitoring</a:t>
            </a:r>
          </a:p>
        </p:txBody>
      </p:sp>
      <p:pic>
        <p:nvPicPr>
          <p:cNvPr id="7" name="Picture 6" descr="A graphic showing green dots (representing new HIV molecular cases) joining blue dots (representing known outbreak molecular data) moving to the right where one of the green dots joins the blue dots and the rest of the green dots leave the image. This shows th">
            <a:extLst>
              <a:ext uri="{FF2B5EF4-FFF2-40B4-BE49-F238E27FC236}">
                <a16:creationId xmlns:a16="http://schemas.microsoft.com/office/drawing/2014/main" id="{0A140581-530E-48D7-BDAF-1CA986703E20}"/>
              </a:ext>
            </a:extLst>
          </p:cNvPr>
          <p:cNvPicPr>
            <a:picLocks noChangeAspect="1"/>
          </p:cNvPicPr>
          <p:nvPr/>
        </p:nvPicPr>
        <p:blipFill>
          <a:blip r:embed="rId3"/>
          <a:stretch>
            <a:fillRect/>
          </a:stretch>
        </p:blipFill>
        <p:spPr>
          <a:xfrm>
            <a:off x="809295" y="1430023"/>
            <a:ext cx="10336067" cy="2705478"/>
          </a:xfrm>
          <a:prstGeom prst="rect">
            <a:avLst/>
          </a:prstGeom>
        </p:spPr>
      </p:pic>
      <p:sp>
        <p:nvSpPr>
          <p:cNvPr id="4" name="Content Placeholder 3">
            <a:extLst>
              <a:ext uri="{FF2B5EF4-FFF2-40B4-BE49-F238E27FC236}">
                <a16:creationId xmlns:a16="http://schemas.microsoft.com/office/drawing/2014/main" id="{02475FDD-C2E7-42B2-B21D-2A209DEBA528}"/>
              </a:ext>
            </a:extLst>
          </p:cNvPr>
          <p:cNvSpPr>
            <a:spLocks noGrp="1"/>
          </p:cNvSpPr>
          <p:nvPr>
            <p:ph idx="13"/>
          </p:nvPr>
        </p:nvSpPr>
        <p:spPr>
          <a:xfrm>
            <a:off x="2016749" y="4326687"/>
            <a:ext cx="9302182" cy="2476784"/>
          </a:xfrm>
        </p:spPr>
        <p:txBody>
          <a:bodyPr>
            <a:normAutofit fontScale="55000" lnSpcReduction="20000"/>
          </a:bodyPr>
          <a:lstStyle/>
          <a:p>
            <a:pPr marL="0" indent="0">
              <a:buNone/>
            </a:pPr>
            <a:r>
              <a:rPr lang="en-US" sz="4400" b="1" dirty="0"/>
              <a:t>To address data privacy concerns: </a:t>
            </a:r>
          </a:p>
          <a:p>
            <a:r>
              <a:rPr lang="en-US" dirty="0"/>
              <a:t>Molecular data is from the HIV virus, and is not a person’s genetic material</a:t>
            </a:r>
          </a:p>
          <a:p>
            <a:r>
              <a:rPr lang="en-US" dirty="0"/>
              <a:t>Cannot infer causal directionality of infection</a:t>
            </a:r>
          </a:p>
          <a:p>
            <a:r>
              <a:rPr lang="en-US" dirty="0"/>
              <a:t>HIV virus sequences securely housed at the health department</a:t>
            </a:r>
          </a:p>
        </p:txBody>
      </p:sp>
      <p:sp>
        <p:nvSpPr>
          <p:cNvPr id="3" name="Slide Number Placeholder 2">
            <a:extLst>
              <a:ext uri="{FF2B5EF4-FFF2-40B4-BE49-F238E27FC236}">
                <a16:creationId xmlns:a16="http://schemas.microsoft.com/office/drawing/2014/main" id="{452B1FED-57B2-4E9E-8B1E-5FF07CAC9948}"/>
              </a:ext>
            </a:extLst>
          </p:cNvPr>
          <p:cNvSpPr>
            <a:spLocks noGrp="1"/>
          </p:cNvSpPr>
          <p:nvPr>
            <p:ph type="sldNum" sz="quarter" idx="12"/>
          </p:nvPr>
        </p:nvSpPr>
        <p:spPr/>
        <p:txBody>
          <a:bodyPr/>
          <a:lstStyle/>
          <a:p>
            <a:fld id="{48F63A3B-78C7-47BE-AE5E-E10140E04643}" type="slidenum">
              <a:rPr lang="en-US" smtClean="0"/>
              <a:t>21</a:t>
            </a:fld>
            <a:endParaRPr lang="en-US" dirty="0"/>
          </a:p>
        </p:txBody>
      </p:sp>
    </p:spTree>
    <p:extLst>
      <p:ext uri="{BB962C8B-B14F-4D97-AF65-F5344CB8AC3E}">
        <p14:creationId xmlns:p14="http://schemas.microsoft.com/office/powerpoint/2010/main" val="1737343788"/>
      </p:ext>
    </p:extLst>
  </p:cSld>
  <p:clrMapOvr>
    <a:masterClrMapping/>
  </p:clrMapOvr>
  <mc:AlternateContent xmlns:mc="http://schemas.openxmlformats.org/markup-compatibility/2006" xmlns:p14="http://schemas.microsoft.com/office/powerpoint/2010/main">
    <mc:Choice Requires="p14">
      <p:transition spd="slow" p14:dur="2000" advTm="110768"/>
    </mc:Choice>
    <mc:Fallback xmlns="">
      <p:transition spd="slow" advTm="110768"/>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8B64A-8750-4FD4-ACDF-CD1913095DB6}"/>
              </a:ext>
            </a:extLst>
          </p:cNvPr>
          <p:cNvSpPr>
            <a:spLocks noGrp="1"/>
          </p:cNvSpPr>
          <p:nvPr>
            <p:ph type="title"/>
          </p:nvPr>
        </p:nvSpPr>
        <p:spPr/>
        <p:txBody>
          <a:bodyPr/>
          <a:lstStyle/>
          <a:p>
            <a:r>
              <a:rPr lang="en-US" dirty="0"/>
              <a:t>Updated webpage: HIV Outbreak Data</a:t>
            </a:r>
          </a:p>
        </p:txBody>
      </p:sp>
      <p:pic>
        <p:nvPicPr>
          <p:cNvPr id="20" name="Picture 19" descr="Screenshots of the updated HIV case count webpage ">
            <a:extLst>
              <a:ext uri="{FF2B5EF4-FFF2-40B4-BE49-F238E27FC236}">
                <a16:creationId xmlns:a16="http://schemas.microsoft.com/office/drawing/2014/main" id="{E591C506-8327-4A48-988D-516728DA624F}"/>
              </a:ext>
            </a:extLst>
          </p:cNvPr>
          <p:cNvPicPr>
            <a:picLocks noChangeAspect="1"/>
          </p:cNvPicPr>
          <p:nvPr/>
        </p:nvPicPr>
        <p:blipFill>
          <a:blip r:embed="rId3"/>
          <a:stretch>
            <a:fillRect/>
          </a:stretch>
        </p:blipFill>
        <p:spPr>
          <a:xfrm>
            <a:off x="596067" y="1539237"/>
            <a:ext cx="10964805" cy="4572638"/>
          </a:xfrm>
          <a:prstGeom prst="rect">
            <a:avLst/>
          </a:prstGeom>
        </p:spPr>
      </p:pic>
      <p:sp>
        <p:nvSpPr>
          <p:cNvPr id="4" name="Slide Number Placeholder 3">
            <a:extLst>
              <a:ext uri="{FF2B5EF4-FFF2-40B4-BE49-F238E27FC236}">
                <a16:creationId xmlns:a16="http://schemas.microsoft.com/office/drawing/2014/main" id="{A9E2151A-CC18-4091-B02A-7A971F960AD9}"/>
              </a:ext>
            </a:extLst>
          </p:cNvPr>
          <p:cNvSpPr>
            <a:spLocks noGrp="1"/>
          </p:cNvSpPr>
          <p:nvPr>
            <p:ph type="sldNum" sz="quarter" idx="12"/>
          </p:nvPr>
        </p:nvSpPr>
        <p:spPr/>
        <p:txBody>
          <a:bodyPr/>
          <a:lstStyle/>
          <a:p>
            <a:fld id="{48F63A3B-78C7-47BE-AE5E-E10140E04643}" type="slidenum">
              <a:rPr lang="en-US" smtClean="0"/>
              <a:t>22</a:t>
            </a:fld>
            <a:endParaRPr lang="en-US" dirty="0"/>
          </a:p>
        </p:txBody>
      </p:sp>
    </p:spTree>
    <p:extLst>
      <p:ext uri="{BB962C8B-B14F-4D97-AF65-F5344CB8AC3E}">
        <p14:creationId xmlns:p14="http://schemas.microsoft.com/office/powerpoint/2010/main" val="1359577327"/>
      </p:ext>
    </p:extLst>
  </p:cSld>
  <p:clrMapOvr>
    <a:masterClrMapping/>
  </p:clrMapOvr>
  <mc:AlternateContent xmlns:mc="http://schemas.openxmlformats.org/markup-compatibility/2006" xmlns:p14="http://schemas.microsoft.com/office/powerpoint/2010/main">
    <mc:Choice Requires="p14">
      <p:transition spd="slow" p14:dur="2000" advTm="41324"/>
    </mc:Choice>
    <mc:Fallback xmlns="">
      <p:transition spd="slow" advTm="41324"/>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799" y="2075689"/>
            <a:ext cx="11582400" cy="1216025"/>
          </a:xfrm>
        </p:spPr>
        <p:txBody>
          <a:bodyPr/>
          <a:lstStyle/>
          <a:p>
            <a:r>
              <a:rPr lang="en-US" dirty="0"/>
              <a:t>Thank you.</a:t>
            </a:r>
          </a:p>
        </p:txBody>
      </p:sp>
      <p:sp>
        <p:nvSpPr>
          <p:cNvPr id="5" name="Text Placeholder 4"/>
          <p:cNvSpPr>
            <a:spLocks noGrp="1"/>
          </p:cNvSpPr>
          <p:nvPr>
            <p:ph type="body" sz="quarter" idx="13"/>
          </p:nvPr>
        </p:nvSpPr>
        <p:spPr>
          <a:xfrm>
            <a:off x="304799" y="3566287"/>
            <a:ext cx="11582399" cy="2760771"/>
          </a:xfrm>
        </p:spPr>
        <p:txBody>
          <a:bodyPr>
            <a:normAutofit/>
          </a:bodyPr>
          <a:lstStyle/>
          <a:p>
            <a:r>
              <a:rPr lang="en-US" b="1" dirty="0"/>
              <a:t>MDH HIV Epidemiologists</a:t>
            </a:r>
            <a:endParaRPr lang="en-US" b="1" dirty="0">
              <a:hlinkClick r:id="rId3"/>
            </a:endParaRPr>
          </a:p>
          <a:p>
            <a:r>
              <a:rPr lang="en-US" dirty="0">
                <a:hlinkClick r:id="rId3"/>
              </a:rPr>
              <a:t>Cheryl.Barber@state.mn.us</a:t>
            </a:r>
            <a:endParaRPr lang="en-US" dirty="0"/>
          </a:p>
          <a:p>
            <a:r>
              <a:rPr lang="en-US" dirty="0">
                <a:hlinkClick r:id="rId4"/>
              </a:rPr>
              <a:t>Jared.Shenk@state.mn.us</a:t>
            </a:r>
            <a:endParaRPr lang="en-US" dirty="0"/>
          </a:p>
          <a:p>
            <a:r>
              <a:rPr lang="en-US" dirty="0">
                <a:hlinkClick r:id="rId5"/>
              </a:rPr>
              <a:t>Trent.Daugherty@state.mn.us</a:t>
            </a:r>
            <a:endParaRPr lang="en-US" dirty="0"/>
          </a:p>
          <a:p>
            <a:r>
              <a:rPr lang="en-US" dirty="0">
                <a:hlinkClick r:id="rId6"/>
              </a:rPr>
              <a:t>Jennifer.Mark@state.mn.us</a:t>
            </a:r>
            <a:r>
              <a:rPr lang="en-US" dirty="0"/>
              <a:t> </a:t>
            </a:r>
          </a:p>
        </p:txBody>
      </p:sp>
    </p:spTree>
    <p:extLst>
      <p:ext uri="{BB962C8B-B14F-4D97-AF65-F5344CB8AC3E}">
        <p14:creationId xmlns:p14="http://schemas.microsoft.com/office/powerpoint/2010/main" val="3074553334"/>
      </p:ext>
    </p:extLst>
  </p:cSld>
  <p:clrMapOvr>
    <a:masterClrMapping/>
  </p:clrMapOvr>
  <mc:AlternateContent xmlns:mc="http://schemas.openxmlformats.org/markup-compatibility/2006" xmlns:p14="http://schemas.microsoft.com/office/powerpoint/2010/main">
    <mc:Choice Requires="p14">
      <p:transition spd="slow" p14:dur="2000" advTm="20446"/>
    </mc:Choice>
    <mc:Fallback xmlns="">
      <p:transition spd="slow" advTm="2044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B25FE-872F-4BEB-818A-F39D81EAC2C3}"/>
              </a:ext>
            </a:extLst>
          </p:cNvPr>
          <p:cNvSpPr>
            <a:spLocks noGrp="1"/>
          </p:cNvSpPr>
          <p:nvPr>
            <p:ph type="title"/>
          </p:nvPr>
        </p:nvSpPr>
        <p:spPr/>
        <p:txBody>
          <a:bodyPr/>
          <a:lstStyle/>
          <a:p>
            <a:r>
              <a:rPr lang="en-US" dirty="0"/>
              <a:t>Where to access 2020 HIV annual data</a:t>
            </a:r>
          </a:p>
        </p:txBody>
      </p:sp>
      <p:pic>
        <p:nvPicPr>
          <p:cNvPr id="7" name="Content Placeholder 6" descr="Screenshot of the HIV/AIDS Statistics webpage ">
            <a:extLst>
              <a:ext uri="{FF2B5EF4-FFF2-40B4-BE49-F238E27FC236}">
                <a16:creationId xmlns:a16="http://schemas.microsoft.com/office/drawing/2014/main" id="{77ABDE34-35B9-4F7D-8B3A-5BDB71B1B60B}"/>
              </a:ext>
            </a:extLst>
          </p:cNvPr>
          <p:cNvPicPr>
            <a:picLocks noGrp="1" noChangeAspect="1"/>
          </p:cNvPicPr>
          <p:nvPr>
            <p:ph idx="14"/>
          </p:nvPr>
        </p:nvPicPr>
        <p:blipFill>
          <a:blip r:embed="rId3"/>
          <a:stretch>
            <a:fillRect/>
          </a:stretch>
        </p:blipFill>
        <p:spPr>
          <a:xfrm>
            <a:off x="1631202" y="1593099"/>
            <a:ext cx="8929596" cy="3244908"/>
          </a:xfrm>
        </p:spPr>
      </p:pic>
      <p:sp>
        <p:nvSpPr>
          <p:cNvPr id="4" name="Content Placeholder 3">
            <a:extLst>
              <a:ext uri="{FF2B5EF4-FFF2-40B4-BE49-F238E27FC236}">
                <a16:creationId xmlns:a16="http://schemas.microsoft.com/office/drawing/2014/main" id="{65D83046-4A3B-4CBC-BD96-AA9388AD74C7}"/>
              </a:ext>
            </a:extLst>
          </p:cNvPr>
          <p:cNvSpPr>
            <a:spLocks noGrp="1"/>
          </p:cNvSpPr>
          <p:nvPr>
            <p:ph idx="13"/>
          </p:nvPr>
        </p:nvSpPr>
        <p:spPr>
          <a:xfrm>
            <a:off x="304800" y="5047908"/>
            <a:ext cx="11582400" cy="2171700"/>
          </a:xfrm>
        </p:spPr>
        <p:txBody>
          <a:bodyPr/>
          <a:lstStyle/>
          <a:p>
            <a:r>
              <a:rPr lang="en-US" dirty="0"/>
              <a:t>www.health.state.mn.us/diseases/hiv/stats/index.html</a:t>
            </a:r>
          </a:p>
        </p:txBody>
      </p:sp>
      <p:sp>
        <p:nvSpPr>
          <p:cNvPr id="3" name="Slide Number Placeholder 2">
            <a:extLst>
              <a:ext uri="{FF2B5EF4-FFF2-40B4-BE49-F238E27FC236}">
                <a16:creationId xmlns:a16="http://schemas.microsoft.com/office/drawing/2014/main" id="{C4788FF1-DA03-4D58-A4C5-08DAD31CA916}"/>
              </a:ext>
            </a:extLst>
          </p:cNvPr>
          <p:cNvSpPr>
            <a:spLocks noGrp="1"/>
          </p:cNvSpPr>
          <p:nvPr>
            <p:ph type="sldNum" sz="quarter" idx="12"/>
          </p:nvPr>
        </p:nvSpPr>
        <p:spPr/>
        <p:txBody>
          <a:bodyPr/>
          <a:lstStyle/>
          <a:p>
            <a:fld id="{48F63A3B-78C7-47BE-AE5E-E10140E04643}" type="slidenum">
              <a:rPr lang="en-US" smtClean="0"/>
              <a:t>3</a:t>
            </a:fld>
            <a:endParaRPr lang="en-US" dirty="0"/>
          </a:p>
        </p:txBody>
      </p:sp>
    </p:spTree>
    <p:extLst>
      <p:ext uri="{BB962C8B-B14F-4D97-AF65-F5344CB8AC3E}">
        <p14:creationId xmlns:p14="http://schemas.microsoft.com/office/powerpoint/2010/main" val="1092244244"/>
      </p:ext>
    </p:extLst>
  </p:cSld>
  <p:clrMapOvr>
    <a:masterClrMapping/>
  </p:clrMapOvr>
  <mc:AlternateContent xmlns:mc="http://schemas.openxmlformats.org/markup-compatibility/2006" xmlns:p14="http://schemas.microsoft.com/office/powerpoint/2010/main">
    <mc:Choice Requires="p14">
      <p:transition spd="slow" p14:dur="2000" advTm="16954"/>
    </mc:Choice>
    <mc:Fallback xmlns="">
      <p:transition spd="slow" advTm="1695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New HIV diagnoses in Minnesota, 2020</a:t>
            </a:r>
          </a:p>
        </p:txBody>
      </p:sp>
    </p:spTree>
    <p:extLst>
      <p:ext uri="{BB962C8B-B14F-4D97-AF65-F5344CB8AC3E}">
        <p14:creationId xmlns:p14="http://schemas.microsoft.com/office/powerpoint/2010/main" val="577248607"/>
      </p:ext>
    </p:extLst>
  </p:cSld>
  <p:clrMapOvr>
    <a:masterClrMapping/>
  </p:clrMapOvr>
  <mc:AlternateContent xmlns:mc="http://schemas.openxmlformats.org/markup-compatibility/2006" xmlns:p14="http://schemas.microsoft.com/office/powerpoint/2010/main">
    <mc:Choice Requires="p14">
      <p:transition spd="slow" p14:dur="2000" advTm="9619"/>
    </mc:Choice>
    <mc:Fallback xmlns="">
      <p:transition spd="slow" advTm="961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z="3600" dirty="0"/>
              <a:t>New HIV Disease Diagnoses* </a:t>
            </a:r>
            <a:br>
              <a:rPr lang="en-US" altLang="en-US" sz="3600" dirty="0"/>
            </a:br>
            <a:r>
              <a:rPr lang="en-US" altLang="en-US" sz="3600" dirty="0"/>
              <a:t>HIV/AIDS Cases by Year, 2010-2020</a:t>
            </a:r>
            <a:endParaRPr lang="en-US" dirty="0"/>
          </a:p>
        </p:txBody>
      </p:sp>
      <p:pic>
        <p:nvPicPr>
          <p:cNvPr id="12" name="Picture 11" descr="graph showing newly reported HIV/AIDS diagnoses">
            <a:extLst>
              <a:ext uri="{FF2B5EF4-FFF2-40B4-BE49-F238E27FC236}">
                <a16:creationId xmlns:a16="http://schemas.microsoft.com/office/drawing/2014/main" id="{8DE90D83-BF1A-4769-B0C2-30DC988C3003}"/>
              </a:ext>
            </a:extLst>
          </p:cNvPr>
          <p:cNvPicPr>
            <a:picLocks noChangeAspect="1"/>
          </p:cNvPicPr>
          <p:nvPr/>
        </p:nvPicPr>
        <p:blipFill>
          <a:blip r:embed="rId3"/>
          <a:stretch>
            <a:fillRect/>
          </a:stretch>
        </p:blipFill>
        <p:spPr>
          <a:xfrm>
            <a:off x="923925" y="1458383"/>
            <a:ext cx="10344150" cy="4343400"/>
          </a:xfrm>
          <a:prstGeom prst="rect">
            <a:avLst/>
          </a:prstGeom>
        </p:spPr>
      </p:pic>
      <p:sp>
        <p:nvSpPr>
          <p:cNvPr id="3" name="Slide Number Placeholder 2"/>
          <p:cNvSpPr>
            <a:spLocks noGrp="1"/>
          </p:cNvSpPr>
          <p:nvPr>
            <p:ph type="sldNum" sz="quarter" idx="12"/>
          </p:nvPr>
        </p:nvSpPr>
        <p:spPr/>
        <p:txBody>
          <a:bodyPr/>
          <a:lstStyle/>
          <a:p>
            <a:fld id="{48F63A3B-78C7-47BE-AE5E-E10140E04643}" type="slidenum">
              <a:rPr lang="en-US" smtClean="0"/>
              <a:pPr/>
              <a:t>5</a:t>
            </a:fld>
            <a:endParaRPr lang="en-US" dirty="0"/>
          </a:p>
        </p:txBody>
      </p:sp>
    </p:spTree>
    <p:extLst>
      <p:ext uri="{BB962C8B-B14F-4D97-AF65-F5344CB8AC3E}">
        <p14:creationId xmlns:p14="http://schemas.microsoft.com/office/powerpoint/2010/main" val="4204400724"/>
      </p:ext>
    </p:extLst>
  </p:cSld>
  <p:clrMapOvr>
    <a:masterClrMapping/>
  </p:clrMapOvr>
  <mc:AlternateContent xmlns:mc="http://schemas.openxmlformats.org/markup-compatibility/2006" xmlns:p14="http://schemas.microsoft.com/office/powerpoint/2010/main">
    <mc:Choice Requires="p14">
      <p:transition spd="slow" p14:dur="2000" advTm="95519"/>
    </mc:Choice>
    <mc:Fallback xmlns="">
      <p:transition spd="slow" advTm="9551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a:t>HIV Diagnoses</a:t>
            </a:r>
            <a:r>
              <a:rPr lang="en-US" sz="3600" baseline="30000" dirty="0"/>
              <a:t>#</a:t>
            </a:r>
            <a:r>
              <a:rPr lang="en-US" sz="3600" dirty="0"/>
              <a:t> by County of Residence at Diagnosis, 2020</a:t>
            </a:r>
            <a:endParaRPr lang="en-US" dirty="0"/>
          </a:p>
        </p:txBody>
      </p:sp>
      <p:pic>
        <p:nvPicPr>
          <p:cNvPr id="10" name="Picture 9" descr="Map showing HIV diagnoses by county of residence at diagnosis, 2020: Minneapolis has 59 cases (26%), St Paul has 30 cases (13%), suburban has 84 cases (37%), greater Minnesota has 53 cases (24%), for a total of 226 cases.">
            <a:extLst>
              <a:ext uri="{FF2B5EF4-FFF2-40B4-BE49-F238E27FC236}">
                <a16:creationId xmlns:a16="http://schemas.microsoft.com/office/drawing/2014/main" id="{9DF1AF26-4494-4756-AE90-57ECCFD2EA09}"/>
              </a:ext>
            </a:extLst>
          </p:cNvPr>
          <p:cNvPicPr>
            <a:picLocks noChangeAspect="1"/>
          </p:cNvPicPr>
          <p:nvPr/>
        </p:nvPicPr>
        <p:blipFill>
          <a:blip r:embed="rId3"/>
          <a:stretch>
            <a:fillRect/>
          </a:stretch>
        </p:blipFill>
        <p:spPr>
          <a:xfrm>
            <a:off x="1804987" y="1666874"/>
            <a:ext cx="8582025" cy="4238625"/>
          </a:xfrm>
          <a:prstGeom prst="rect">
            <a:avLst/>
          </a:prstGeom>
        </p:spPr>
      </p:pic>
      <p:sp>
        <p:nvSpPr>
          <p:cNvPr id="6" name="Slide Number Placeholder 5"/>
          <p:cNvSpPr>
            <a:spLocks noGrp="1"/>
          </p:cNvSpPr>
          <p:nvPr>
            <p:ph type="sldNum" sz="quarter" idx="12"/>
          </p:nvPr>
        </p:nvSpPr>
        <p:spPr/>
        <p:txBody>
          <a:bodyPr/>
          <a:lstStyle/>
          <a:p>
            <a:fld id="{48F63A3B-78C7-47BE-AE5E-E10140E04643}" type="slidenum">
              <a:rPr lang="en-US" smtClean="0"/>
              <a:pPr/>
              <a:t>6</a:t>
            </a:fld>
            <a:endParaRPr lang="en-US" dirty="0"/>
          </a:p>
        </p:txBody>
      </p:sp>
    </p:spTree>
    <p:extLst>
      <p:ext uri="{BB962C8B-B14F-4D97-AF65-F5344CB8AC3E}">
        <p14:creationId xmlns:p14="http://schemas.microsoft.com/office/powerpoint/2010/main" val="674343570"/>
      </p:ext>
    </p:extLst>
  </p:cSld>
  <p:clrMapOvr>
    <a:masterClrMapping/>
  </p:clrMapOvr>
  <mc:AlternateContent xmlns:mc="http://schemas.openxmlformats.org/markup-compatibility/2006" xmlns:p14="http://schemas.microsoft.com/office/powerpoint/2010/main">
    <mc:Choice Requires="p14">
      <p:transition spd="slow" p14:dur="2000" advTm="46751"/>
    </mc:Choice>
    <mc:Fallback xmlns="">
      <p:transition spd="slow" advTm="4675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35C12-BA14-40BF-BAE0-ED38586DD2EE}"/>
              </a:ext>
            </a:extLst>
          </p:cNvPr>
          <p:cNvSpPr>
            <a:spLocks noGrp="1"/>
          </p:cNvSpPr>
          <p:nvPr>
            <p:ph type="title"/>
          </p:nvPr>
        </p:nvSpPr>
        <p:spPr/>
        <p:txBody>
          <a:bodyPr>
            <a:normAutofit fontScale="90000"/>
          </a:bodyPr>
          <a:lstStyle/>
          <a:p>
            <a:r>
              <a:rPr lang="en-US" altLang="en-US" sz="3600" dirty="0"/>
              <a:t>HIV Diagnoses* in Year 2020 and General Population in Minnesota </a:t>
            </a:r>
            <a:br>
              <a:rPr lang="en-US" altLang="en-US" sz="3600" dirty="0"/>
            </a:br>
            <a:r>
              <a:rPr lang="en-US" altLang="en-US" sz="3600" dirty="0"/>
              <a:t>by Race/Ethnicity</a:t>
            </a:r>
            <a:endParaRPr lang="en-US" dirty="0"/>
          </a:p>
        </p:txBody>
      </p:sp>
      <p:pic>
        <p:nvPicPr>
          <p:cNvPr id="15" name="Picture 14" descr="Two pie charts, the one on the left shows HIV diagnoses in 2020 in Minnesota by ethnicity/race, the one on the right shows the general population in MN by ethnicity/race.">
            <a:extLst>
              <a:ext uri="{FF2B5EF4-FFF2-40B4-BE49-F238E27FC236}">
                <a16:creationId xmlns:a16="http://schemas.microsoft.com/office/drawing/2014/main" id="{F177C07E-55F4-4BE6-A8C2-25477ACCA69D}"/>
              </a:ext>
            </a:extLst>
          </p:cNvPr>
          <p:cNvPicPr>
            <a:picLocks noChangeAspect="1"/>
          </p:cNvPicPr>
          <p:nvPr/>
        </p:nvPicPr>
        <p:blipFill>
          <a:blip r:embed="rId3"/>
          <a:stretch>
            <a:fillRect/>
          </a:stretch>
        </p:blipFill>
        <p:spPr>
          <a:xfrm>
            <a:off x="909637" y="1579175"/>
            <a:ext cx="10372725" cy="4419600"/>
          </a:xfrm>
          <a:prstGeom prst="rect">
            <a:avLst/>
          </a:prstGeom>
        </p:spPr>
      </p:pic>
      <p:sp>
        <p:nvSpPr>
          <p:cNvPr id="4" name="Slide Number Placeholder 3">
            <a:extLst>
              <a:ext uri="{FF2B5EF4-FFF2-40B4-BE49-F238E27FC236}">
                <a16:creationId xmlns:a16="http://schemas.microsoft.com/office/drawing/2014/main" id="{E7F2A3EA-28BA-456A-8FF7-2AE717FC20E5}"/>
              </a:ext>
            </a:extLst>
          </p:cNvPr>
          <p:cNvSpPr>
            <a:spLocks noGrp="1"/>
          </p:cNvSpPr>
          <p:nvPr>
            <p:ph type="sldNum" sz="quarter" idx="12"/>
          </p:nvPr>
        </p:nvSpPr>
        <p:spPr/>
        <p:txBody>
          <a:bodyPr/>
          <a:lstStyle/>
          <a:p>
            <a:fld id="{48F63A3B-78C7-47BE-AE5E-E10140E04643}" type="slidenum">
              <a:rPr lang="en-US" smtClean="0"/>
              <a:t>7</a:t>
            </a:fld>
            <a:endParaRPr lang="en-US" dirty="0"/>
          </a:p>
        </p:txBody>
      </p:sp>
    </p:spTree>
    <p:extLst>
      <p:ext uri="{BB962C8B-B14F-4D97-AF65-F5344CB8AC3E}">
        <p14:creationId xmlns:p14="http://schemas.microsoft.com/office/powerpoint/2010/main" val="714448135"/>
      </p:ext>
    </p:extLst>
  </p:cSld>
  <p:clrMapOvr>
    <a:masterClrMapping/>
  </p:clrMapOvr>
  <mc:AlternateContent xmlns:mc="http://schemas.openxmlformats.org/markup-compatibility/2006" xmlns:p14="http://schemas.microsoft.com/office/powerpoint/2010/main">
    <mc:Choice Requires="p14">
      <p:transition spd="slow" p14:dur="2000" advTm="50525"/>
    </mc:Choice>
    <mc:Fallback xmlns="">
      <p:transition spd="slow" advTm="5052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C45E9-0766-4F10-AA4D-1A4C8D5E8B1C}"/>
              </a:ext>
            </a:extLst>
          </p:cNvPr>
          <p:cNvSpPr>
            <a:spLocks noGrp="1"/>
          </p:cNvSpPr>
          <p:nvPr>
            <p:ph type="title"/>
          </p:nvPr>
        </p:nvSpPr>
        <p:spPr/>
        <p:txBody>
          <a:bodyPr>
            <a:normAutofit/>
          </a:bodyPr>
          <a:lstStyle/>
          <a:p>
            <a:r>
              <a:rPr lang="en-US" sz="3600" dirty="0"/>
              <a:t>Number of Cases and Rates (per 100,000 people) of HIV Diagnoses* by Race/Ethnicity</a:t>
            </a:r>
            <a:r>
              <a:rPr lang="en-US" altLang="en-US" sz="3600" baseline="30000" dirty="0"/>
              <a:t>† </a:t>
            </a:r>
            <a:r>
              <a:rPr lang="en-US" sz="3600" dirty="0"/>
              <a:t>Minnesota, 2020</a:t>
            </a:r>
            <a:endParaRPr lang="en-US" dirty="0"/>
          </a:p>
        </p:txBody>
      </p:sp>
      <p:pic>
        <p:nvPicPr>
          <p:cNvPr id="12" name="Picture 11" descr="Table showing cases and rates of HIV per 100,000 people by race/ethnicity in Minnesota, 2020">
            <a:extLst>
              <a:ext uri="{FF2B5EF4-FFF2-40B4-BE49-F238E27FC236}">
                <a16:creationId xmlns:a16="http://schemas.microsoft.com/office/drawing/2014/main" id="{FE84BF59-47B0-4CAE-B69F-4EF581FEC427}"/>
              </a:ext>
            </a:extLst>
          </p:cNvPr>
          <p:cNvPicPr>
            <a:picLocks noChangeAspect="1"/>
          </p:cNvPicPr>
          <p:nvPr/>
        </p:nvPicPr>
        <p:blipFill>
          <a:blip r:embed="rId3"/>
          <a:stretch>
            <a:fillRect/>
          </a:stretch>
        </p:blipFill>
        <p:spPr>
          <a:xfrm>
            <a:off x="2053171" y="1526501"/>
            <a:ext cx="8821381" cy="4829849"/>
          </a:xfrm>
          <a:prstGeom prst="rect">
            <a:avLst/>
          </a:prstGeom>
        </p:spPr>
      </p:pic>
      <p:sp>
        <p:nvSpPr>
          <p:cNvPr id="3" name="Slide Number Placeholder 2">
            <a:extLst>
              <a:ext uri="{FF2B5EF4-FFF2-40B4-BE49-F238E27FC236}">
                <a16:creationId xmlns:a16="http://schemas.microsoft.com/office/drawing/2014/main" id="{0AA60C9E-E700-4940-90A3-D882E86D8CE5}"/>
              </a:ext>
            </a:extLst>
          </p:cNvPr>
          <p:cNvSpPr>
            <a:spLocks noGrp="1"/>
          </p:cNvSpPr>
          <p:nvPr>
            <p:ph type="sldNum" sz="quarter" idx="12"/>
          </p:nvPr>
        </p:nvSpPr>
        <p:spPr/>
        <p:txBody>
          <a:bodyPr/>
          <a:lstStyle/>
          <a:p>
            <a:fld id="{48F63A3B-78C7-47BE-AE5E-E10140E04643}" type="slidenum">
              <a:rPr lang="en-US" smtClean="0"/>
              <a:t>8</a:t>
            </a:fld>
            <a:endParaRPr lang="en-US" dirty="0"/>
          </a:p>
        </p:txBody>
      </p:sp>
    </p:spTree>
    <p:extLst>
      <p:ext uri="{BB962C8B-B14F-4D97-AF65-F5344CB8AC3E}">
        <p14:creationId xmlns:p14="http://schemas.microsoft.com/office/powerpoint/2010/main" val="3125976643"/>
      </p:ext>
    </p:extLst>
  </p:cSld>
  <p:clrMapOvr>
    <a:masterClrMapping/>
  </p:clrMapOvr>
  <mc:AlternateContent xmlns:mc="http://schemas.openxmlformats.org/markup-compatibility/2006" xmlns:p14="http://schemas.microsoft.com/office/powerpoint/2010/main">
    <mc:Choice Requires="p14">
      <p:transition spd="slow" p14:dur="2000" advTm="105836"/>
    </mc:Choice>
    <mc:Fallback xmlns="">
      <p:transition spd="slow" advTm="105836"/>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CF9C8-F5EE-41B9-9255-18DAC08C9AE1}"/>
              </a:ext>
            </a:extLst>
          </p:cNvPr>
          <p:cNvSpPr>
            <a:spLocks noGrp="1"/>
          </p:cNvSpPr>
          <p:nvPr>
            <p:ph type="title"/>
          </p:nvPr>
        </p:nvSpPr>
        <p:spPr/>
        <p:txBody>
          <a:bodyPr/>
          <a:lstStyle/>
          <a:p>
            <a:r>
              <a:rPr lang="en-US" altLang="en-US" sz="3600" dirty="0"/>
              <a:t>HIV Diagnoses* Diagnosed in Year 2020 by Sex Assigned at Birth and Race/Ethnicity</a:t>
            </a:r>
            <a:r>
              <a:rPr lang="en-US" altLang="en-US" sz="3600" dirty="0">
                <a:latin typeface="Calibri" panose="020F0502020204030204" pitchFamily="34" charset="0"/>
                <a:cs typeface="Calibri" panose="020F0502020204030204" pitchFamily="34" charset="0"/>
              </a:rPr>
              <a:t>†</a:t>
            </a:r>
            <a:endParaRPr lang="en-US" dirty="0"/>
          </a:p>
        </p:txBody>
      </p:sp>
      <p:pic>
        <p:nvPicPr>
          <p:cNvPr id="15" name="Picture 14" descr="Two pie charts, the one on the left shows HIV diagnoses in 2020 in Minnesota by ethnicity/race of people assigned male at birth, the one on the right shows HIV diagnoses in 2020 in Minnesota by ethnicity/race of people assigned female at birth">
            <a:extLst>
              <a:ext uri="{FF2B5EF4-FFF2-40B4-BE49-F238E27FC236}">
                <a16:creationId xmlns:a16="http://schemas.microsoft.com/office/drawing/2014/main" id="{915FB69A-8659-4C6B-BAE2-2BD64C745E53}"/>
              </a:ext>
            </a:extLst>
          </p:cNvPr>
          <p:cNvPicPr>
            <a:picLocks noChangeAspect="1"/>
          </p:cNvPicPr>
          <p:nvPr/>
        </p:nvPicPr>
        <p:blipFill>
          <a:blip r:embed="rId3"/>
          <a:stretch>
            <a:fillRect/>
          </a:stretch>
        </p:blipFill>
        <p:spPr>
          <a:xfrm>
            <a:off x="1113216" y="1569356"/>
            <a:ext cx="10259857" cy="4286848"/>
          </a:xfrm>
          <a:prstGeom prst="rect">
            <a:avLst/>
          </a:prstGeom>
        </p:spPr>
      </p:pic>
      <p:sp>
        <p:nvSpPr>
          <p:cNvPr id="4" name="Slide Number Placeholder 3">
            <a:extLst>
              <a:ext uri="{FF2B5EF4-FFF2-40B4-BE49-F238E27FC236}">
                <a16:creationId xmlns:a16="http://schemas.microsoft.com/office/drawing/2014/main" id="{CDFF93EE-4A28-4ADA-9EC5-4CBD2D78DFDB}"/>
              </a:ext>
            </a:extLst>
          </p:cNvPr>
          <p:cNvSpPr>
            <a:spLocks noGrp="1"/>
          </p:cNvSpPr>
          <p:nvPr>
            <p:ph type="sldNum" sz="quarter" idx="12"/>
          </p:nvPr>
        </p:nvSpPr>
        <p:spPr/>
        <p:txBody>
          <a:bodyPr/>
          <a:lstStyle/>
          <a:p>
            <a:fld id="{48F63A3B-78C7-47BE-AE5E-E10140E04643}" type="slidenum">
              <a:rPr lang="en-US" smtClean="0"/>
              <a:t>9</a:t>
            </a:fld>
            <a:endParaRPr lang="en-US" dirty="0"/>
          </a:p>
        </p:txBody>
      </p:sp>
    </p:spTree>
    <p:extLst>
      <p:ext uri="{BB962C8B-B14F-4D97-AF65-F5344CB8AC3E}">
        <p14:creationId xmlns:p14="http://schemas.microsoft.com/office/powerpoint/2010/main" val="2976871981"/>
      </p:ext>
    </p:extLst>
  </p:cSld>
  <p:clrMapOvr>
    <a:masterClrMapping/>
  </p:clrMapOvr>
  <mc:AlternateContent xmlns:mc="http://schemas.openxmlformats.org/markup-compatibility/2006" xmlns:p14="http://schemas.microsoft.com/office/powerpoint/2010/main">
    <mc:Choice Requires="p14">
      <p:transition spd="slow" p14:dur="2000" advTm="78607"/>
    </mc:Choice>
    <mc:Fallback xmlns="">
      <p:transition spd="slow" advTm="78607"/>
    </mc:Fallback>
  </mc:AlternateContent>
</p:sld>
</file>

<file path=ppt/theme/theme1.xml><?xml version="1.0" encoding="utf-8"?>
<a:theme xmlns:a="http://schemas.openxmlformats.org/drawingml/2006/main" name="Minnesota">
  <a:themeElements>
    <a:clrScheme name="Custom 1">
      <a:dk1>
        <a:srgbClr val="003865"/>
      </a:dk1>
      <a:lt1>
        <a:srgbClr val="FFFFFF"/>
      </a:lt1>
      <a:dk2>
        <a:srgbClr val="000000"/>
      </a:dk2>
      <a:lt2>
        <a:srgbClr val="DDDDDA"/>
      </a:lt2>
      <a:accent1>
        <a:srgbClr val="003865"/>
      </a:accent1>
      <a:accent2>
        <a:srgbClr val="78BE21"/>
      </a:accent2>
      <a:accent3>
        <a:srgbClr val="007FAF"/>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PowerPoint Prez CLASSIC.potx" id="{28FA2110-1DB3-455B-9E3D-3C690276DE0B}" vid="{001921F9-48ED-487B-9BCA-F5376820A92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2118E0939406498776F0FEA4A05A20" ma:contentTypeVersion="79" ma:contentTypeDescription="Create a new document." ma:contentTypeScope="" ma:versionID="54a987fe567e2d2b7eb1535a17de4637">
  <xsd:schema xmlns:xsd="http://www.w3.org/2001/XMLSchema" xmlns:xs="http://www.w3.org/2001/XMLSchema" xmlns:p="http://schemas.microsoft.com/office/2006/metadata/properties" xmlns:ns2="98f01fe9-c3f2-4582-9148-d87bd0c242e7" xmlns:ns3="144e18b7-c9a1-46c9-bb55-1864314f199d" xmlns:ns4="896b3f4c-1441-4b58-a2a9-d8dc887bfaf0" xmlns:ns5="aacb8029-c7a7-4ec0-8d0d-d4dd73f54e39" targetNamespace="http://schemas.microsoft.com/office/2006/metadata/properties" ma:root="true" ma:fieldsID="00cbf234acda2012d9e883c07c39de7f" ns2:_="" ns3:_="" ns4:_="" ns5:_="">
    <xsd:import namespace="98f01fe9-c3f2-4582-9148-d87bd0c242e7"/>
    <xsd:import namespace="144e18b7-c9a1-46c9-bb55-1864314f199d"/>
    <xsd:import namespace="896b3f4c-1441-4b58-a2a9-d8dc887bfaf0"/>
    <xsd:import namespace="aacb8029-c7a7-4ec0-8d0d-d4dd73f54e39"/>
    <xsd:element name="properties">
      <xsd:complexType>
        <xsd:sequence>
          <xsd:element name="documentManagement">
            <xsd:complexType>
              <xsd:all>
                <xsd:element ref="ns2:_dlc_DocId" minOccurs="0"/>
                <xsd:element ref="ns2:_dlc_DocIdUrl" minOccurs="0"/>
                <xsd:element ref="ns2:_dlc_DocIdPersistId" minOccurs="0"/>
                <xsd:element ref="ns3:Category"/>
                <xsd:element ref="ns3:Notes0" minOccurs="0"/>
                <xsd:element ref="ns3:MediaServiceMetadata" minOccurs="0"/>
                <xsd:element ref="ns3:MediaServiceFastMetadata" minOccurs="0"/>
                <xsd:element ref="ns3:MediaServiceEventHashCode" minOccurs="0"/>
                <xsd:element ref="ns3:MediaServiceGenerationTime" minOccurs="0"/>
                <xsd:element ref="ns3:MediaServiceAutoKeyPoints" minOccurs="0"/>
                <xsd:element ref="ns3:MediaServiceKeyPoints" minOccurs="0"/>
                <xsd:element ref="ns4:SharedWithUsers" minOccurs="0"/>
                <xsd:element ref="ns5: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f01fe9-c3f2-4582-9148-d87bd0c242e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44e18b7-c9a1-46c9-bb55-1864314f199d" elementFormDefault="qualified">
    <xsd:import namespace="http://schemas.microsoft.com/office/2006/documentManagement/types"/>
    <xsd:import namespace="http://schemas.microsoft.com/office/infopath/2007/PartnerControls"/>
    <xsd:element name="Category" ma:index="11" ma:displayName="Category" ma:format="Dropdown" ma:internalName="Category">
      <xsd:simpleType>
        <xsd:restriction base="dms:Choice">
          <xsd:enumeration value="END HIV MN Implementation Plan"/>
          <xsd:enumeration value="HIV Cluster Detection and Response"/>
          <xsd:enumeration value="HIV Counseling and Testing Trainings"/>
          <xsd:enumeration value="HIV Grant"/>
          <xsd:enumeration value="STD PCHD Grant"/>
          <xsd:enumeration value="STD AAPPS Grant"/>
          <xsd:enumeration value="TB Grant"/>
          <xsd:enumeration value="TB Medications Program"/>
          <xsd:enumeration value="Other"/>
        </xsd:restriction>
      </xsd:simpleType>
    </xsd:element>
    <xsd:element name="Notes0" ma:index="12" nillable="true" ma:displayName="Notes" ma:internalName="Notes0">
      <xsd:simpleType>
        <xsd:restriction base="dms:Note">
          <xsd:maxLength value="255"/>
        </xsd:restriction>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96b3f4c-1441-4b58-a2a9-d8dc887bfaf0"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acb8029-c7a7-4ec0-8d0d-d4dd73f54e39" elementFormDefault="qualified">
    <xsd:import namespace="http://schemas.microsoft.com/office/2006/documentManagement/types"/>
    <xsd:import namespace="http://schemas.microsoft.com/office/infopath/2007/PartnerControls"/>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98f01fe9-c3f2-4582-9148-d87bd0c242e7">PP6VNZTUNPYT-1650249793-152</_dlc_DocId>
    <_dlc_DocIdUrl xmlns="98f01fe9-c3f2-4582-9148-d87bd0c242e7">
      <Url>https://mn365.sharepoint.com/teams/MDH/bureaus/hpb/idepcd/StdHivTb/_layouts/15/DocIdRedir.aspx?ID=PP6VNZTUNPYT-1650249793-152</Url>
      <Description>PP6VNZTUNPYT-1650249793-152</Description>
    </_dlc_DocIdUrl>
    <Category xmlns="144e18b7-c9a1-46c9-bb55-1864314f199d">Other</Category>
    <Notes0 xmlns="144e18b7-c9a1-46c9-bb55-1864314f199d" xsi:nil="true"/>
  </documentManagement>
</p:properties>
</file>

<file path=customXml/itemProps1.xml><?xml version="1.0" encoding="utf-8"?>
<ds:datastoreItem xmlns:ds="http://schemas.openxmlformats.org/officeDocument/2006/customXml" ds:itemID="{56F30428-7D51-46F6-8553-9FA7941D5E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f01fe9-c3f2-4582-9148-d87bd0c242e7"/>
    <ds:schemaRef ds:uri="144e18b7-c9a1-46c9-bb55-1864314f199d"/>
    <ds:schemaRef ds:uri="896b3f4c-1441-4b58-a2a9-d8dc887bfaf0"/>
    <ds:schemaRef ds:uri="aacb8029-c7a7-4ec0-8d0d-d4dd73f54e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7F4349A-22F7-4A2D-8CA5-43DDCD679590}">
  <ds:schemaRefs>
    <ds:schemaRef ds:uri="http://schemas.microsoft.com/sharepoint/v3/contenttype/forms"/>
  </ds:schemaRefs>
</ds:datastoreItem>
</file>

<file path=customXml/itemProps3.xml><?xml version="1.0" encoding="utf-8"?>
<ds:datastoreItem xmlns:ds="http://schemas.openxmlformats.org/officeDocument/2006/customXml" ds:itemID="{9C827EC8-6AB3-40B0-BF49-F5DE6DF48514}">
  <ds:schemaRefs>
    <ds:schemaRef ds:uri="http://schemas.microsoft.com/sharepoint/events"/>
  </ds:schemaRefs>
</ds:datastoreItem>
</file>

<file path=customXml/itemProps4.xml><?xml version="1.0" encoding="utf-8"?>
<ds:datastoreItem xmlns:ds="http://schemas.openxmlformats.org/officeDocument/2006/customXml" ds:itemID="{9678B604-9059-4F1C-B8E2-C96A71A964D2}">
  <ds:schemaRefs>
    <ds:schemaRef ds:uri="http://www.w3.org/XML/1998/namespace"/>
    <ds:schemaRef ds:uri="http://schemas.openxmlformats.org/package/2006/metadata/core-properties"/>
    <ds:schemaRef ds:uri="http://purl.org/dc/terms/"/>
    <ds:schemaRef ds:uri="http://purl.org/dc/elements/1.1/"/>
    <ds:schemaRef ds:uri="98f01fe9-c3f2-4582-9148-d87bd0c242e7"/>
    <ds:schemaRef ds:uri="aacb8029-c7a7-4ec0-8d0d-d4dd73f54e39"/>
    <ds:schemaRef ds:uri="http://schemas.microsoft.com/office/2006/documentManagement/types"/>
    <ds:schemaRef ds:uri="896b3f4c-1441-4b58-a2a9-d8dc887bfaf0"/>
    <ds:schemaRef ds:uri="144e18b7-c9a1-46c9-bb55-1864314f199d"/>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Template PowerPoint Prez CLASSIC_use 2020</Template>
  <TotalTime>13870</TotalTime>
  <Words>3654</Words>
  <Application>Microsoft Office PowerPoint</Application>
  <PresentationFormat>Widescreen</PresentationFormat>
  <Paragraphs>192</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Open Sans</vt:lpstr>
      <vt:lpstr>Times New Roman</vt:lpstr>
      <vt:lpstr>Minnesota</vt:lpstr>
      <vt:lpstr>Highlights from the Minnesota  HIV Surveillance Report, 2020</vt:lpstr>
      <vt:lpstr>Land Acknowledgement </vt:lpstr>
      <vt:lpstr>Where to access 2020 HIV annual data</vt:lpstr>
      <vt:lpstr>New HIV diagnoses in Minnesota, 2020</vt:lpstr>
      <vt:lpstr>New HIV Disease Diagnoses*  HIV/AIDS Cases by Year, 2010-2020</vt:lpstr>
      <vt:lpstr>HIV Diagnoses# by County of Residence at Diagnosis, 2020</vt:lpstr>
      <vt:lpstr>HIV Diagnoses* in Year 2020 and General Population in Minnesota  by Race/Ethnicity</vt:lpstr>
      <vt:lpstr>Number of Cases and Rates (per 100,000 people) of HIV Diagnoses* by Race/Ethnicity† Minnesota, 2020</vt:lpstr>
      <vt:lpstr>HIV Diagnoses* Diagnosed in Year 2020 by Sex Assigned at Birth and Race/Ethnicity†</vt:lpstr>
      <vt:lpstr>Average Age at HIV Diagnosis*  by Sex Assigned at Birth, 2009-2020</vt:lpstr>
      <vt:lpstr>Number of Cases and Rates (per 100,000 people) of Adults and Adolescents* Diagnosed with HIV/AIDS by Sex Assigned at Birth and Risk† in Minnesota, 2020</vt:lpstr>
      <vt:lpstr>Number of Cases of Adults and Adolescents* Diagnosed with HIV/AIDS by Gender Identity in Minnesota, 2020</vt:lpstr>
      <vt:lpstr>HIV Diagnoses* Among Foreign-Born People† in Minnesota by Year and Region of Birth 2009 - 2020</vt:lpstr>
      <vt:lpstr>Time of Progression to AIDS for HIV Diagnoses in Minnesota* 2009 - 2020† </vt:lpstr>
      <vt:lpstr>Births to Pregnant People Living with HIV and Number of Perinatal Acquired HIV Infections* by Year of Birth, 2009- 2020</vt:lpstr>
      <vt:lpstr>People Living with HIV/AIDS in Minnesota</vt:lpstr>
      <vt:lpstr>Estimated Number of people Living with HIV/AIDS in Minnesota</vt:lpstr>
      <vt:lpstr>Foreign Born People Living with HIV/AIDS in Minnesota* by Region of Birth, 2011-2020</vt:lpstr>
      <vt:lpstr>Additional Topics</vt:lpstr>
      <vt:lpstr>HIV Outbreaks in Hennepin/Ramsey Counties  &amp; Duluth Region</vt:lpstr>
      <vt:lpstr>Molecular Tools for Outbreak Monitoring</vt:lpstr>
      <vt:lpstr>Updated webpage: HIV Outbreak Data</vt:lpstr>
      <vt:lpstr>Thank you.</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Webinar 2020 Data Release</dc:title>
  <dc:subject>HIV Webinar 2020 Data Release</dc:subject>
  <dc:creator>Mn Dept of Health</dc:creator>
  <cp:keywords/>
  <dc:description>version 2.3 _x000d_
03/16/2021_x000d_
added land management slide</dc:description>
  <cp:lastModifiedBy>Regan, Emily (MDH)</cp:lastModifiedBy>
  <cp:revision>237</cp:revision>
  <cp:lastPrinted>2017-03-14T16:27:36Z</cp:lastPrinted>
  <dcterms:created xsi:type="dcterms:W3CDTF">2021-05-14T14:24:44Z</dcterms:created>
  <dcterms:modified xsi:type="dcterms:W3CDTF">2021-06-21T19:40:46Z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ersion">
    <vt:lpwstr>1.3</vt:lpwstr>
  </property>
  <property fmtid="{D5CDD505-2E9C-101B-9397-08002B2CF9AE}" pid="3" name="ContentTypeId">
    <vt:lpwstr>0x010100542118E0939406498776F0FEA4A05A20</vt:lpwstr>
  </property>
  <property fmtid="{D5CDD505-2E9C-101B-9397-08002B2CF9AE}" pid="4" name="_dlc_DocIdItemGuid">
    <vt:lpwstr>1d165fcd-ced7-447e-bd80-cd69653b956f</vt:lpwstr>
  </property>
</Properties>
</file>