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9"/>
  </p:notesMasterIdLst>
  <p:handoutMasterIdLst>
    <p:handoutMasterId r:id="rId40"/>
  </p:handoutMasterIdLst>
  <p:sldIdLst>
    <p:sldId id="259" r:id="rId6"/>
    <p:sldId id="260" r:id="rId7"/>
    <p:sldId id="261" r:id="rId8"/>
    <p:sldId id="262" r:id="rId9"/>
    <p:sldId id="263" r:id="rId10"/>
    <p:sldId id="471" r:id="rId11"/>
    <p:sldId id="480" r:id="rId12"/>
    <p:sldId id="508" r:id="rId13"/>
    <p:sldId id="509" r:id="rId14"/>
    <p:sldId id="534"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3865"/>
    <a:srgbClr val="78BE21"/>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169" autoAdjust="0"/>
  </p:normalViewPr>
  <p:slideViewPr>
    <p:cSldViewPr snapToGrid="0">
      <p:cViewPr varScale="1">
        <p:scale>
          <a:sx n="64" d="100"/>
          <a:sy n="64" d="100"/>
        </p:scale>
        <p:origin x="233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6/21/2021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6/21/2021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414181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Seventy-five percent (75%) of prevalent HIV/AIDS cases are were</a:t>
            </a:r>
            <a:r>
              <a:rPr lang="en-US" baseline="0" dirty="0">
                <a:latin typeface="Times New Roman" pitchFamily="18" charset="0"/>
              </a:rPr>
              <a:t> assigned the sex of male at birth</a:t>
            </a:r>
            <a:r>
              <a:rPr lang="en-US" dirty="0">
                <a:latin typeface="Times New Roman" pitchFamily="18" charset="0"/>
              </a:rPr>
              <a:t>. Broken down by race/ethnicity, 51% of male cases are white, 20% Black</a:t>
            </a:r>
            <a:r>
              <a:rPr lang="en-US" baseline="0" dirty="0">
                <a:latin typeface="Times New Roman" pitchFamily="18" charset="0"/>
              </a:rPr>
              <a:t> not African-born</a:t>
            </a:r>
            <a:r>
              <a:rPr lang="en-US" dirty="0">
                <a:latin typeface="Times New Roman" pitchFamily="18" charset="0"/>
              </a:rPr>
              <a:t>, 12% are Hispanic, 9% are African-born, 1% are American Indian, 2% are Asian/Pacific Islander, and 4% are people of multiple or unknown race.  In total, 49% of males living with HIV/AIDS are among men of color; whereas only 17% of the general male population are people of color.  Among cases</a:t>
            </a:r>
            <a:r>
              <a:rPr lang="en-US" baseline="0" dirty="0">
                <a:latin typeface="Times New Roman" pitchFamily="18" charset="0"/>
              </a:rPr>
              <a:t> who were assigned the sex of female at birth</a:t>
            </a:r>
            <a:r>
              <a:rPr lang="en-US" dirty="0">
                <a:latin typeface="Times New Roman" pitchFamily="18" charset="0"/>
              </a:rPr>
              <a:t>, the distribution is even more skewed toward women of color: 39% are African-born, 24% are Black</a:t>
            </a:r>
            <a:r>
              <a:rPr lang="en-US" baseline="0" dirty="0">
                <a:latin typeface="Times New Roman" pitchFamily="18" charset="0"/>
              </a:rPr>
              <a:t> not African-born</a:t>
            </a:r>
            <a:r>
              <a:rPr lang="en-US" dirty="0">
                <a:latin typeface="Times New Roman" pitchFamily="18" charset="0"/>
              </a:rPr>
              <a:t>, 21% are white, 6% are Hispanic, 2% are American Indian, 2% are Asian/Pacific Islander, and 5% are </a:t>
            </a:r>
            <a:r>
              <a:rPr lang="en-US" dirty="0" err="1">
                <a:latin typeface="Times New Roman" pitchFamily="18" charset="0"/>
              </a:rPr>
              <a:t>perople</a:t>
            </a:r>
            <a:r>
              <a:rPr lang="en-US" dirty="0">
                <a:latin typeface="Times New Roman" pitchFamily="18" charset="0"/>
              </a:rPr>
              <a:t> of multiple or unknown race.  Thus, 79% of prevalent female HIV/AIDS cases are among women or color whereas only 17% of the general female population in Minnesota is comprised of women 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people of color.  Race is a social construct, and while there are health disparities between racial and ethnic groups, these are driven by underlying factors relating to historical traumas and current systematic impacts of those traumas.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31405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US" dirty="0">
                <a:latin typeface="Times New Roman" pitchFamily="18" charset="0"/>
              </a:rPr>
              <a:t>Ninety-nine (99%) of prevalent HIV/AIDS cases are</a:t>
            </a:r>
            <a:r>
              <a:rPr lang="en-US" baseline="0" dirty="0">
                <a:latin typeface="Times New Roman" pitchFamily="18" charset="0"/>
              </a:rPr>
              <a:t> cisgender</a:t>
            </a:r>
            <a:r>
              <a:rPr lang="en-US" dirty="0">
                <a:latin typeface="Times New Roman" pitchFamily="18" charset="0"/>
              </a:rPr>
              <a:t>. Broken down by race/ethnicity, 44% of</a:t>
            </a:r>
            <a:r>
              <a:rPr lang="en-US" baseline="0" dirty="0">
                <a:latin typeface="Times New Roman" pitchFamily="18" charset="0"/>
              </a:rPr>
              <a:t> cisgender cases</a:t>
            </a:r>
            <a:r>
              <a:rPr lang="en-US" dirty="0">
                <a:latin typeface="Times New Roman" pitchFamily="18" charset="0"/>
              </a:rPr>
              <a:t> are white, 21% Black</a:t>
            </a:r>
            <a:r>
              <a:rPr lang="en-US" baseline="0" dirty="0">
                <a:latin typeface="Times New Roman" pitchFamily="18" charset="0"/>
              </a:rPr>
              <a:t> non African-born</a:t>
            </a:r>
            <a:r>
              <a:rPr lang="en-US" dirty="0">
                <a:latin typeface="Times New Roman" pitchFamily="18" charset="0"/>
              </a:rPr>
              <a:t>, 17% are African-born, 11% are Hispanic,1% are American Indian, 2% are Asian/Pacific Islander, and 4% are people of multiple or unknown race.  In total, 56% of cisgender</a:t>
            </a:r>
            <a:r>
              <a:rPr lang="en-US" baseline="0" dirty="0">
                <a:latin typeface="Times New Roman" pitchFamily="18" charset="0"/>
              </a:rPr>
              <a:t> Minnesotans</a:t>
            </a:r>
            <a:r>
              <a:rPr lang="en-US" dirty="0">
                <a:latin typeface="Times New Roman" pitchFamily="18" charset="0"/>
              </a:rPr>
              <a:t> living with HIV/AIDS are among people of color; whereas only 17% of the general</a:t>
            </a:r>
            <a:r>
              <a:rPr lang="en-US" baseline="0" dirty="0">
                <a:latin typeface="Times New Roman" pitchFamily="18" charset="0"/>
              </a:rPr>
              <a:t> </a:t>
            </a:r>
            <a:r>
              <a:rPr lang="en-US" dirty="0">
                <a:latin typeface="Times New Roman" pitchFamily="18" charset="0"/>
              </a:rPr>
              <a:t>population are people of color.  Among transgender</a:t>
            </a:r>
            <a:r>
              <a:rPr lang="en-US" baseline="0" dirty="0">
                <a:latin typeface="Times New Roman" pitchFamily="18" charset="0"/>
              </a:rPr>
              <a:t> Minnesotans living with HIV</a:t>
            </a:r>
            <a:r>
              <a:rPr lang="en-US" dirty="0">
                <a:latin typeface="Times New Roman" pitchFamily="18" charset="0"/>
              </a:rPr>
              <a:t>, the distribution is even more skewed toward people of color: 36% are Black</a:t>
            </a:r>
            <a:r>
              <a:rPr lang="en-US" baseline="0" dirty="0">
                <a:latin typeface="Times New Roman" pitchFamily="18" charset="0"/>
              </a:rPr>
              <a:t> not African-born, </a:t>
            </a:r>
            <a:r>
              <a:rPr lang="en-US" dirty="0">
                <a:latin typeface="Times New Roman" pitchFamily="18" charset="0"/>
              </a:rPr>
              <a:t>26% are white, 23% are Hispanic, 3% are African-born, 1% are American Indian, 3% are Asian/Pacific Islander, and 7% are people of multiple or unknown race.  Thus, 74% of prevalent transgender HIV/AIDS cases are among people of color whereas only 17% of the general population in Minnesota is comprised of</a:t>
            </a:r>
            <a:r>
              <a:rPr lang="en-US" baseline="0" dirty="0">
                <a:latin typeface="Times New Roman" pitchFamily="18" charset="0"/>
              </a:rPr>
              <a:t> people </a:t>
            </a:r>
            <a:r>
              <a:rPr lang="en-US" dirty="0">
                <a:latin typeface="Times New Roman" pitchFamily="18" charset="0"/>
              </a:rPr>
              <a:t>of color. </a:t>
            </a:r>
          </a:p>
          <a:p>
            <a:pPr fontAlgn="auto"/>
            <a:endParaRPr lang="en-US" dirty="0">
              <a:latin typeface="Times New Roman" pitchFamily="18" charset="0"/>
            </a:endParaRPr>
          </a:p>
          <a:p>
            <a:pPr fontAlgn="auto"/>
            <a:r>
              <a:rPr lang="en-US" dirty="0">
                <a:latin typeface="Times New Roman" pitchFamily="18" charset="0"/>
              </a:rPr>
              <a:t>Please note that race is not considered a biological reason for disparities related to HIV/AIDS experienced by people</a:t>
            </a:r>
          </a:p>
          <a:p>
            <a:pPr fontAlgn="auto"/>
            <a:r>
              <a:rPr lang="en-US" dirty="0">
                <a:latin typeface="Times New Roman" pitchFamily="18" charset="0"/>
              </a:rPr>
              <a:t> of color.  Race is a social construct, and while there are health disparities between racial and ethnic groups, these are driven by underlying factors relating to historical traumas and current systematic impacts of those traumas.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96050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white</a:t>
            </a:r>
            <a:r>
              <a:rPr lang="en-US" baseline="0" dirty="0"/>
              <a:t> people account for the greatest number of people living with HIV/AIDS in Minnesota (</a:t>
            </a:r>
            <a:r>
              <a:rPr lang="en-US" dirty="0"/>
              <a:t>4,127</a:t>
            </a:r>
            <a:r>
              <a:rPr lang="en-US" baseline="0" dirty="0"/>
              <a:t> cases), they have one of the lowest rates of people living with HIV/AIDS (93.6 per 100,000 people). Black, African-born people account for 1,563 cases living with HIV/AIDS in Minnesota, however since this population makes up a small proportion of the overall population in Minnesota, the rate of people living with HIV/AIDS in this community is higher than other races and ethnicities. The rate of African-born people living with HIV/AIDS is 1,241.0 per 100.000 people; this is a rate of more than 13 times greater than white, non-Hispanic people. Black, non African-born people also have higher rates of people living with HIV/AIDS at 1,357.2 per 100,000 people; this is more than 14 times higher than the rate among white people. Hispanic people have the next highest rate of people living with HIV/AIDS in Minnesota at 411.9 per 100,000; this is a rate of more than 4 times higher than white, non-Hispanic people. American Indians have a rate of people living with HIV/AIDS of 204.9 per 100,000 people; this is a rate more than two times higher than white non-Hispanic people. Finally, Asian/Pacific Islanders have a rate of people living with HIV/AIDS of 97.1 per 100,000; this accounts for an HIV/AIDS rate similar to the rate among white non-Hispanic people. The overall rate of HIV/AIDS in Minnesota is 177.5 per 100,000.</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94661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Beginning in 2012, MDH began estimating the number of MSM living in Minnesota. This number was updated in 2017 with more recent data from Emory University. Men who have sex with Men have the highest rate of people living with HIV/AIDS than any other sub-group. In 2020, the estimated rate of people living with HIV/AIDS among MSM was 5,573.0 per 100,000 population. This is 73 times higher than the rate among non-MSM men (76.0 per 100,000 population). It’s important to note that MSM contains cases from all racial/ethnic categories and therefore cannot be directly compared to the rates by race/ethnicity. For more information on how this was estimated, see the</a:t>
            </a:r>
            <a:r>
              <a:rPr lang="en-US" b="1" dirty="0">
                <a:latin typeface="Times New Roman" pitchFamily="18" charset="0"/>
              </a:rPr>
              <a:t> </a:t>
            </a:r>
            <a:r>
              <a:rPr lang="en-US" i="1" dirty="0">
                <a:latin typeface="Times New Roman" pitchFamily="18" charset="0"/>
              </a:rPr>
              <a:t>HIV</a:t>
            </a:r>
            <a:r>
              <a:rPr lang="en-US" i="1" baseline="0" dirty="0">
                <a:latin typeface="Times New Roman" pitchFamily="18" charset="0"/>
              </a:rPr>
              <a:t> Surveillance </a:t>
            </a:r>
            <a:r>
              <a:rPr lang="en-US" i="1" dirty="0">
                <a:latin typeface="Times New Roman" pitchFamily="18" charset="0"/>
              </a:rPr>
              <a:t>Technical Notes</a:t>
            </a:r>
            <a:r>
              <a:rPr lang="en-US" dirty="0">
                <a:latin typeface="Times New Roman" pitchFamily="18" charset="0"/>
              </a:rPr>
              <a:t>.</a:t>
            </a: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18293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charset="0"/>
              </a:rPr>
              <a:t>This slide shows the number of</a:t>
            </a:r>
            <a:r>
              <a:rPr lang="en-US" dirty="0"/>
              <a:t> people living with HIV/AIDS</a:t>
            </a:r>
            <a:r>
              <a:rPr lang="en-US" dirty="0">
                <a:latin typeface="Times New Roman" charset="0"/>
              </a:rPr>
              <a:t> by gender identity (male, female, or transgender).</a:t>
            </a:r>
          </a:p>
          <a:p>
            <a:endParaRPr lang="en-US" dirty="0">
              <a:latin typeface="Times New Roman" charset="0"/>
            </a:endParaRPr>
          </a:p>
          <a:p>
            <a:r>
              <a:rPr lang="en-US" dirty="0">
                <a:latin typeface="Times New Roman" charset="0"/>
              </a:rPr>
              <a:t>As of 2020, there are 137 transgender people living with HIV/AIDS in Minnesota, of which the majority are trans</a:t>
            </a:r>
            <a:r>
              <a:rPr lang="en-US" baseline="0" dirty="0">
                <a:latin typeface="Times New Roman" charset="0"/>
              </a:rPr>
              <a:t> women</a:t>
            </a:r>
            <a:r>
              <a:rPr lang="en-US" dirty="0">
                <a:latin typeface="Times New Roman" charset="0"/>
              </a:rPr>
              <a:t> (87%). This represents about 1% of people living with HIV/AIDS in the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1346682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Over</a:t>
            </a:r>
            <a:r>
              <a:rPr lang="en-US" baseline="0" dirty="0">
                <a:latin typeface="Times New Roman" pitchFamily="18" charset="0"/>
              </a:rPr>
              <a:t> 72%</a:t>
            </a:r>
            <a:r>
              <a:rPr lang="en-US" dirty="0">
                <a:latin typeface="Times New Roman" pitchFamily="18" charset="0"/>
              </a:rPr>
              <a:t> of people living with HIV/AIDS as</a:t>
            </a:r>
            <a:r>
              <a:rPr lang="en-US" baseline="0" dirty="0">
                <a:latin typeface="Times New Roman" pitchFamily="18" charset="0"/>
              </a:rPr>
              <a:t> of</a:t>
            </a:r>
            <a:r>
              <a:rPr lang="en-US" dirty="0">
                <a:latin typeface="Times New Roman" pitchFamily="18" charset="0"/>
              </a:rPr>
              <a:t> 2020 are currently 40 years of age or older. As with new cases, there are differences by sex assigned at birth in the age of living cases.</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73675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7177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HIV-positive population. </a:t>
            </a:r>
            <a:r>
              <a:rPr lang="en-US" dirty="0">
                <a:latin typeface="Times New Roman" pitchFamily="18" charset="0"/>
              </a:rPr>
              <a:t>Between 1990 and 2020, the number of foreign-born people living with HIV/AIDS in Minnesota increased substantially, especially among the African-born population.  In 1990, 50 foreign-born people were reported to be living with HIV/AIDS in Minnesota, and by 2007 this number had increased to 1,126 people.  In 2020, the total number of foreign-born people living with HIV/AIDS in Minnesota was 2,430, a 3% increase from 2019.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HIV-positive population in Minnesota and the need for culturally appropriate HIV care and prevention efforts.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4065955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characteristics of foreign-born people living with HIV/AIDS in Minnesota differ from U.S.-born, especially in sex</a:t>
            </a:r>
            <a:r>
              <a:rPr lang="en-US" baseline="0" dirty="0">
                <a:latin typeface="Times New Roman" pitchFamily="18" charset="0"/>
              </a:rPr>
              <a:t> assigned at birth</a:t>
            </a:r>
            <a:r>
              <a:rPr lang="en-US" dirty="0">
                <a:latin typeface="Times New Roman" pitchFamily="18" charset="0"/>
              </a:rPr>
              <a:t>. While females account for 18% of cases among U.S.-born people, they account for 46% of foreign-born cases. This is especially noticeable among African-born cases, where women account for 59% of those living with HIV/AIDS in Minnesota.</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29655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sex</a:t>
            </a:r>
            <a:r>
              <a:rPr lang="en-US" baseline="0" dirty="0">
                <a:latin typeface="Times New Roman" pitchFamily="18" charset="0"/>
              </a:rPr>
              <a:t> assigned at birth</a:t>
            </a:r>
            <a:r>
              <a:rPr lang="en-US" dirty="0">
                <a:latin typeface="Times New Roman" pitchFamily="18" charset="0"/>
              </a:rPr>
              <a:t> distribution among cases born in Latin America/the Caribbean is similar to that of U.S.-born cases, where 16% of prevalent cases are among women.</a:t>
            </a:r>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289082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the end of 2017, the rate of adults and adolescents living with diagnosed HIV infection in the United States and 6 dependent areas was 369.4 per 100,000 population.  The rates of adults and adolescents living with diagnosed HIV infection ranged from 7.9 per 100,000 in American Samoa to 2,398.9 per 100,000 in the District of Columbia. </a:t>
            </a:r>
          </a:p>
          <a:p>
            <a:endParaRPr lang="en-US" b="0" dirty="0"/>
          </a:p>
          <a:p>
            <a:r>
              <a:rPr lang="en-US" b="0" dirty="0"/>
              <a:t>The District of Columbia (i.e., Washington, DC) is a city; use caution when comparing the rate of persons living with diagnosed HIV infection in DC with the rates in states.</a:t>
            </a:r>
          </a:p>
          <a:p>
            <a:pPr defTabSz="891491">
              <a:defRPr/>
            </a:pPr>
            <a:r>
              <a:rPr lang="en-US" b="0" dirty="0"/>
              <a:t>  </a:t>
            </a:r>
          </a:p>
          <a:p>
            <a:pPr defTabSz="891491">
              <a:defRPr/>
            </a:pPr>
            <a:r>
              <a:rPr lang="en-US" dirty="0"/>
              <a:t>Data are based on address of residence as of December 31, 2017 (i.e., most recent known address). </a:t>
            </a:r>
          </a:p>
          <a:p>
            <a:endParaRPr lang="en-US" b="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31438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The number of deaths among all people living with HIV in Minnesota decreased dramatically between 1995 and 1997 and has remained relatively constant over the past decade. In 2020, a total of 93 deaths were reported among people living with HIV in Minnesota.  The total number of deaths reported in Minnesota for those living with AIDS was 66</a:t>
            </a:r>
            <a:r>
              <a:rPr lang="en-US" baseline="0" dirty="0">
                <a:latin typeface="Times New Roman" pitchFamily="18" charset="0"/>
              </a:rPr>
              <a:t> </a:t>
            </a:r>
            <a:r>
              <a:rPr lang="en-US" dirty="0">
                <a:latin typeface="Times New Roman" pitchFamily="18" charset="0"/>
              </a:rPr>
              <a:t>(71% of all deaths) in 2020. While overall deaths among people living with HIV/AIDS in Minnesota increased almost 20% from 2019 to 2020, the percentage of those deaths from underlying HIV disease decreased to 25% (23 out of 93 deaths). This was likely due to excess death worldwide related to the covid-19 pandemic.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272603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491">
              <a:defRPr/>
            </a:pPr>
            <a:r>
              <a:rPr lang="en-US" b="0" dirty="0"/>
              <a:t>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a:t>
            </a:r>
            <a:r>
              <a:rPr lang="en-US" b="0" baseline="0" dirty="0"/>
              <a:t> </a:t>
            </a:r>
            <a:r>
              <a:rPr lang="en-US" b="0" dirty="0"/>
              <a:t>to 1,267.6 per 100,000 in the District of Columbia. </a:t>
            </a:r>
          </a:p>
          <a:p>
            <a:pPr defTabSz="891491">
              <a:defRPr/>
            </a:pPr>
            <a:endParaRPr lang="en-US" b="0" dirty="0"/>
          </a:p>
          <a:p>
            <a:pPr defTabSz="891491">
              <a:defRPr/>
            </a:pPr>
            <a:r>
              <a:rPr lang="en-US" b="0" dirty="0"/>
              <a:t>The District of Columbia (i.e., Washington, DC) is a city; use caution when comparing the rate of persons living with diagnosed HIV infection in DC with the rates in states.</a:t>
            </a:r>
          </a:p>
          <a:p>
            <a:pPr defTabSz="891491">
              <a:defRPr/>
            </a:pPr>
            <a:endParaRPr lang="en-US" b="0" dirty="0"/>
          </a:p>
          <a:p>
            <a:pPr defTabSz="891491">
              <a:defRPr/>
            </a:pPr>
            <a:r>
              <a:rPr lang="en-US" dirty="0"/>
              <a:t>Data are based on address of residence as of December 31, 2017 (i.e., most recent known address).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375417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annual number of deaths of people </a:t>
            </a:r>
            <a:r>
              <a:rPr lang="en-US" b="1" i="0" u="none" dirty="0">
                <a:latin typeface="+mn-lt"/>
              </a:rPr>
              <a:t>with </a:t>
            </a:r>
            <a:r>
              <a:rPr lang="en-US" dirty="0">
                <a:latin typeface="+mn-lt"/>
              </a:rPr>
              <a:t>HIV Infection ever classified as stage 3 (AIDS) (some of which were not </a:t>
            </a:r>
            <a:r>
              <a:rPr lang="en-US" u="none" dirty="0">
                <a:latin typeface="+mn-lt"/>
              </a:rPr>
              <a:t>caused by </a:t>
            </a:r>
            <a:r>
              <a:rPr lang="en-US" dirty="0">
                <a:latin typeface="+mn-lt"/>
              </a:rPr>
              <a:t>HIV stage 3), as reported to the National HIV Surveillance System through December 31, 2019, was 10% to 46% (depending on the year) greater than the number of deaths attributed to HIV infection in death certificate data (by </a:t>
            </a:r>
            <a:r>
              <a:rPr lang="en-US" i="1" dirty="0">
                <a:latin typeface="+mn-lt"/>
              </a:rPr>
              <a:t>ICD-10</a:t>
            </a:r>
            <a:r>
              <a:rPr lang="en-US" dirty="0">
                <a:latin typeface="+mn-lt"/>
              </a:rPr>
              <a:t>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a:t>
            </a:r>
          </a:p>
          <a:p>
            <a:endParaRPr lang="en-US" dirty="0">
              <a:latin typeface="+mn-lt"/>
            </a:endParaRPr>
          </a:p>
          <a:p>
            <a:r>
              <a:rPr lang="en-US" dirty="0">
                <a:latin typeface="+mn-lt"/>
              </a:rPr>
              <a:t>The blue line represents data from the National HIV Surveillance System.</a:t>
            </a:r>
          </a:p>
          <a:p>
            <a:r>
              <a:rPr lang="en-US" dirty="0">
                <a:latin typeface="+mn-lt"/>
              </a:rPr>
              <a:t>The green line represents death certificate data compiled by the National Center for Health Statistics.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309252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 5-year average of 275 cases diagnosed each year. By the end of 2020, an estimated 9,422 persons with HIV/AIDS were assumed to be living in Minnesota.</a:t>
            </a:r>
          </a:p>
          <a:p>
            <a:endParaRPr lang="en-US" dirty="0"/>
          </a:p>
          <a:p>
            <a:r>
              <a:rPr lang="en-US" dirty="0"/>
              <a:t>This number includes persons whose most recently reported state of residence was Minnesota, regardless of residence at time of diagnosis. This estimate does not include persons with undiagnosed HIV infection.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2020, there was a decrease of new HIV diagnoses from 2019. In 2019, there were 226 newly diagnosed cases compared to 276 cases in 2019. This represents a decrease of about 18% compared to 2019. This change may have been impacted by the covid-19 pandemic. </a:t>
            </a:r>
            <a:endParaRPr lang="en-US"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41041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2020, among prevalent HIV cases in Minnesota, the majority clustered in the twin cities metro area with the highest rates of infection in the cities of Minneapolis and</a:t>
            </a:r>
            <a:r>
              <a:rPr lang="en-US" baseline="0" dirty="0"/>
              <a:t> Saint Paul, followed by the suburban areas and then Greater Minnesota.</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06855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2020,</a:t>
            </a:r>
            <a:r>
              <a:rPr lang="en-US" baseline="0" dirty="0"/>
              <a:t> within the </a:t>
            </a:r>
            <a:r>
              <a:rPr lang="en-US" dirty="0"/>
              <a:t>twin cities metro area, the highest rates of prevalent HIV infection were in the cities of Minneapolis and</a:t>
            </a:r>
            <a:r>
              <a:rPr lang="en-US" baseline="0" dirty="0"/>
              <a:t> Saint Paul.</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77392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9,422 people living with HIV/AIDS for whom complete residence information is available, 34% of all people living with HIV/AIDS in Minnesota live in the city of Minneapolis, along</a:t>
            </a:r>
            <a:r>
              <a:rPr lang="en-US" baseline="0" dirty="0"/>
              <a:t> with</a:t>
            </a:r>
            <a:r>
              <a:rPr lang="en-US" dirty="0"/>
              <a:t> 36% living in the surrounding suburban area. People living with HIV/AIDS in Greater Minnesota account for 18% of all people living with HIV/AIDS. Finally, people living with HIV/AIDS in Saint Paul account for 12% of all people living with HIV/AIDS.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11668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Seventy-five percent (75%) of prevalent HIV/AIDS cases were</a:t>
            </a:r>
            <a:r>
              <a:rPr lang="en-US" baseline="0" dirty="0">
                <a:latin typeface="Times New Roman" pitchFamily="18" charset="0"/>
              </a:rPr>
              <a:t> assigned the sex of male at birth</a:t>
            </a:r>
            <a:r>
              <a:rPr lang="en-US" dirty="0">
                <a:latin typeface="Times New Roman" pitchFamily="18" charset="0"/>
              </a:rPr>
              <a:t>, while twenty-five</a:t>
            </a:r>
            <a:r>
              <a:rPr lang="en-US" baseline="0" dirty="0">
                <a:latin typeface="Times New Roman" pitchFamily="18" charset="0"/>
              </a:rPr>
              <a:t> percent (</a:t>
            </a:r>
            <a:r>
              <a:rPr lang="en-US" dirty="0">
                <a:latin typeface="Times New Roman" pitchFamily="18" charset="0"/>
              </a:rPr>
              <a:t>25%) were</a:t>
            </a:r>
            <a:r>
              <a:rPr lang="en-US" baseline="0" dirty="0">
                <a:latin typeface="Times New Roman" pitchFamily="18" charset="0"/>
              </a:rPr>
              <a:t> assigned the sex of female at birth</a:t>
            </a:r>
            <a:r>
              <a:rPr lang="en-US" dirty="0">
                <a:latin typeface="Times New Roman" pitchFamily="18" charset="0"/>
              </a:rPr>
              <a:t>.</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2496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19728565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6/21/2021</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452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solidFill>
            <a:schemeClr val="bg1">
              <a:lumMod val="95000"/>
            </a:schemeClr>
          </a:solid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 id="2147483828" r:id="rId12"/>
    <p:sldLayoutId id="2147483829" r:id="rId13"/>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quot;"/>
          <p:cNvSpPr>
            <a:spLocks noGrp="1"/>
          </p:cNvSpPr>
          <p:nvPr>
            <p:ph type="ctrTitle"/>
          </p:nvPr>
        </p:nvSpPr>
        <p:spPr/>
        <p:txBody>
          <a:bodyPr/>
          <a:lstStyle/>
          <a:p>
            <a:r>
              <a:rPr lang="en-US" dirty="0"/>
              <a:t>HIV/AIDS Prevalence and Mortality Report, 2020</a:t>
            </a:r>
          </a:p>
        </p:txBody>
      </p:sp>
      <p:sp>
        <p:nvSpPr>
          <p:cNvPr id="5" name="Text Placeholder 4"/>
          <p:cNvSpPr>
            <a:spLocks noGrp="1"/>
          </p:cNvSpPr>
          <p:nvPr>
            <p:ph type="body" sz="quarter" idx="18"/>
          </p:nvPr>
        </p:nvSpPr>
        <p:spPr>
          <a:xfrm>
            <a:off x="304800" y="5738191"/>
            <a:ext cx="11582400" cy="771939"/>
          </a:xfrm>
        </p:spPr>
        <p:txBody>
          <a:bodyPr>
            <a:normAutofit fontScale="32500" lnSpcReduction="20000"/>
          </a:bodyPr>
          <a:lstStyle/>
          <a:p>
            <a:r>
              <a:rPr lang="en-US" sz="5600" dirty="0"/>
              <a:t>HIV/AIDS Surveillance System</a:t>
            </a:r>
          </a:p>
          <a:p>
            <a:pPr>
              <a:lnSpc>
                <a:spcPct val="120000"/>
              </a:lnSpc>
              <a:spcBef>
                <a:spcPts val="0"/>
              </a:spcBef>
              <a:spcAft>
                <a:spcPts val="0"/>
              </a:spcAft>
            </a:pPr>
            <a:r>
              <a:rPr lang="en-US" sz="5600" dirty="0"/>
              <a:t>http://www.health.state.mn.us/diseases/hiv/stats/index.html</a:t>
            </a:r>
          </a:p>
          <a:p>
            <a:endParaRPr lang="en-US" dirty="0"/>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F031-582F-4BE8-9043-BDC6C9169A62}"/>
              </a:ext>
            </a:extLst>
          </p:cNvPr>
          <p:cNvSpPr>
            <a:spLocks noGrp="1"/>
          </p:cNvSpPr>
          <p:nvPr>
            <p:ph type="title"/>
          </p:nvPr>
        </p:nvSpPr>
        <p:spPr/>
        <p:txBody>
          <a:bodyPr/>
          <a:lstStyle/>
          <a:p>
            <a:r>
              <a:rPr lang="en-US" b="0" dirty="0"/>
              <a:t>New HIV Disease Diagnoses, HIV (non-AIDS) and AIDS Cases by Year, 1991-2020</a:t>
            </a:r>
          </a:p>
        </p:txBody>
      </p:sp>
      <p:pic>
        <p:nvPicPr>
          <p:cNvPr id="11" name="Picture 10" descr="Graph showing New HIV Disease Diagnoses, HIV (non-AIDS) and AIDS Cases by Year, 1991-2020">
            <a:extLst>
              <a:ext uri="{FF2B5EF4-FFF2-40B4-BE49-F238E27FC236}">
                <a16:creationId xmlns:a16="http://schemas.microsoft.com/office/drawing/2014/main" id="{F76FB347-CECC-4F4A-8921-A32C7240995E}"/>
              </a:ext>
            </a:extLst>
          </p:cNvPr>
          <p:cNvPicPr>
            <a:picLocks noChangeAspect="1"/>
          </p:cNvPicPr>
          <p:nvPr/>
        </p:nvPicPr>
        <p:blipFill>
          <a:blip r:embed="rId3"/>
          <a:stretch>
            <a:fillRect/>
          </a:stretch>
        </p:blipFill>
        <p:spPr>
          <a:xfrm>
            <a:off x="139519" y="2167173"/>
            <a:ext cx="10118906" cy="4593621"/>
          </a:xfrm>
          <a:prstGeom prst="rect">
            <a:avLst/>
          </a:prstGeom>
        </p:spPr>
      </p:pic>
      <p:sp>
        <p:nvSpPr>
          <p:cNvPr id="3" name="Slide Number Placeholder 2">
            <a:extLst>
              <a:ext uri="{FF2B5EF4-FFF2-40B4-BE49-F238E27FC236}">
                <a16:creationId xmlns:a16="http://schemas.microsoft.com/office/drawing/2014/main" id="{FE5916A9-179D-4408-874D-C188C3A798C4}"/>
              </a:ext>
            </a:extLst>
          </p:cNvPr>
          <p:cNvSpPr>
            <a:spLocks noGrp="1"/>
          </p:cNvSpPr>
          <p:nvPr>
            <p:ph type="sldNum" sz="quarter" idx="12"/>
          </p:nvPr>
        </p:nvSpPr>
        <p:spPr>
          <a:xfrm>
            <a:off x="10589813" y="6320489"/>
            <a:ext cx="1462668" cy="365125"/>
          </a:xfrm>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11937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326B-03FB-4BF6-9CF3-B294249489F2}"/>
              </a:ext>
            </a:extLst>
          </p:cNvPr>
          <p:cNvSpPr>
            <a:spLocks noGrp="1"/>
          </p:cNvSpPr>
          <p:nvPr>
            <p:ph type="ctrTitle"/>
          </p:nvPr>
        </p:nvSpPr>
        <p:spPr/>
        <p:txBody>
          <a:bodyPr/>
          <a:lstStyle/>
          <a:p>
            <a:r>
              <a:rPr lang="en-US" dirty="0"/>
              <a:t>People Living with HIV/AIDS in Minnesota</a:t>
            </a:r>
          </a:p>
        </p:txBody>
      </p:sp>
    </p:spTree>
    <p:extLst>
      <p:ext uri="{BB962C8B-B14F-4D97-AF65-F5344CB8AC3E}">
        <p14:creationId xmlns:p14="http://schemas.microsoft.com/office/powerpoint/2010/main" val="374534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People Living with HIV/AIDS in Minnesota</a:t>
            </a:r>
          </a:p>
        </p:txBody>
      </p:sp>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2821292" y="5706085"/>
            <a:ext cx="7886037" cy="1005050"/>
          </a:xfrm>
          <a:solidFill>
            <a:schemeClr val="bg1"/>
          </a:solidFill>
        </p:spPr>
        <p:txBody>
          <a:bodyPr>
            <a:noAutofit/>
          </a:bodyPr>
          <a:lstStyle/>
          <a:p>
            <a:pPr algn="l"/>
            <a:r>
              <a:rPr lang="en-US" sz="1200" dirty="0"/>
              <a:t>*This number includes people with Minnesota reported as their current state of residence, regardless of residence at time of diagnosis. It also includes people incarcerated by the state and refugees arriving through the HIV+ Refugee Resettlement Program, as well as HIV+ refugees/immigrants arriving through other programs.</a:t>
            </a:r>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487194" y="1216024"/>
            <a:ext cx="11582400" cy="4844845"/>
          </a:xfrm>
        </p:spPr>
        <p:txBody>
          <a:bodyPr>
            <a:normAutofit fontScale="85000" lnSpcReduction="10000"/>
          </a:bodyPr>
          <a:lstStyle/>
          <a:p>
            <a:r>
              <a:rPr lang="en-US" dirty="0"/>
              <a:t>As of December 31, 2020 </a:t>
            </a:r>
            <a:r>
              <a:rPr lang="en-US" b="1" dirty="0"/>
              <a:t>9,422*</a:t>
            </a:r>
            <a:r>
              <a:rPr lang="en-US" dirty="0"/>
              <a:t> people are assumed alive and living in Minnesota with HIV/AIDS. This includes:</a:t>
            </a:r>
          </a:p>
          <a:p>
            <a:pPr marL="1028700" lvl="1" indent="-571500">
              <a:buFont typeface="Arial" panose="020B0604020202020204" pitchFamily="34" charset="0"/>
              <a:buChar char="•"/>
            </a:pPr>
            <a:r>
              <a:rPr lang="en-US" dirty="0"/>
              <a:t>5,247 (56%) living with HIV (non-AIDS)</a:t>
            </a:r>
          </a:p>
          <a:p>
            <a:pPr marL="1028700" lvl="1" indent="-571500">
              <a:buFont typeface="Arial" panose="020B0604020202020204" pitchFamily="34" charset="0"/>
              <a:buChar char="•"/>
            </a:pPr>
            <a:r>
              <a:rPr lang="en-US" dirty="0"/>
              <a:t>4,175 (44%) living with AIDS</a:t>
            </a:r>
          </a:p>
          <a:p>
            <a:r>
              <a:rPr lang="en-US" dirty="0"/>
              <a:t>This number includes </a:t>
            </a:r>
            <a:r>
              <a:rPr lang="en-US" b="1" dirty="0"/>
              <a:t>2,540</a:t>
            </a:r>
            <a:r>
              <a:rPr lang="en-US" dirty="0"/>
              <a:t> people who were first reported with HIV or AIDS elsewhere and subsequently moved to Minnesota</a:t>
            </a:r>
          </a:p>
          <a:p>
            <a:r>
              <a:rPr lang="en-US" dirty="0"/>
              <a:t>This number excludes </a:t>
            </a:r>
            <a:r>
              <a:rPr lang="en-US" b="1" dirty="0"/>
              <a:t>1,629</a:t>
            </a:r>
            <a:r>
              <a:rPr lang="en-US" dirty="0"/>
              <a:t> people who were first reported with HIV or AIDS in Minnesota and subsequently moved out of state</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90930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1E18A-2EC3-4160-8B24-AC4889400CA5}"/>
              </a:ext>
            </a:extLst>
          </p:cNvPr>
          <p:cNvSpPr>
            <a:spLocks noGrp="1"/>
          </p:cNvSpPr>
          <p:nvPr>
            <p:ph type="ctrTitle"/>
          </p:nvPr>
        </p:nvSpPr>
        <p:spPr/>
        <p:txBody>
          <a:bodyPr/>
          <a:lstStyle/>
          <a:p>
            <a:r>
              <a:rPr lang="en-US" dirty="0"/>
              <a:t>Place</a:t>
            </a:r>
          </a:p>
        </p:txBody>
      </p:sp>
    </p:spTree>
    <p:extLst>
      <p:ext uri="{BB962C8B-B14F-4D97-AF65-F5344CB8AC3E}">
        <p14:creationId xmlns:p14="http://schemas.microsoft.com/office/powerpoint/2010/main" val="331381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EB2E-7A02-4F87-B034-186415213438}"/>
              </a:ext>
            </a:extLst>
          </p:cNvPr>
          <p:cNvSpPr>
            <a:spLocks noGrp="1"/>
          </p:cNvSpPr>
          <p:nvPr>
            <p:ph type="title"/>
          </p:nvPr>
        </p:nvSpPr>
        <p:spPr/>
        <p:txBody>
          <a:bodyPr/>
          <a:lstStyle/>
          <a:p>
            <a:r>
              <a:rPr lang="en-US" b="0" dirty="0"/>
              <a:t>Minnesotans Living with HIV</a:t>
            </a:r>
            <a:r>
              <a:rPr lang="en-US" b="0" baseline="30000" dirty="0"/>
              <a:t>#</a:t>
            </a:r>
            <a:r>
              <a:rPr lang="en-US" b="0" dirty="0"/>
              <a:t> by County of Current Residence, 2020</a:t>
            </a:r>
          </a:p>
        </p:txBody>
      </p:sp>
      <p:pic>
        <p:nvPicPr>
          <p:cNvPr id="12" name="Picture 11" descr="Map showing Minnesotans living with HIV by county of current residence, 2020">
            <a:extLst>
              <a:ext uri="{FF2B5EF4-FFF2-40B4-BE49-F238E27FC236}">
                <a16:creationId xmlns:a16="http://schemas.microsoft.com/office/drawing/2014/main" id="{1CC52D1B-182F-473E-809E-16A7C885DF72}"/>
              </a:ext>
            </a:extLst>
          </p:cNvPr>
          <p:cNvPicPr>
            <a:picLocks noChangeAspect="1"/>
          </p:cNvPicPr>
          <p:nvPr/>
        </p:nvPicPr>
        <p:blipFill>
          <a:blip r:embed="rId3"/>
          <a:stretch>
            <a:fillRect/>
          </a:stretch>
        </p:blipFill>
        <p:spPr>
          <a:xfrm>
            <a:off x="1529925" y="1767502"/>
            <a:ext cx="9132150" cy="4042946"/>
          </a:xfrm>
          <a:prstGeom prst="rect">
            <a:avLst/>
          </a:prstGeom>
        </p:spPr>
      </p:pic>
      <p:sp>
        <p:nvSpPr>
          <p:cNvPr id="4" name="Slide Number Placeholder 3">
            <a:extLst>
              <a:ext uri="{FF2B5EF4-FFF2-40B4-BE49-F238E27FC236}">
                <a16:creationId xmlns:a16="http://schemas.microsoft.com/office/drawing/2014/main" id="{2559DDDA-7153-4B7A-9976-5AF06F77E424}"/>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93030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573-836C-40A9-99B3-0BC5A7F79AAF}"/>
              </a:ext>
            </a:extLst>
          </p:cNvPr>
          <p:cNvSpPr>
            <a:spLocks noGrp="1"/>
          </p:cNvSpPr>
          <p:nvPr>
            <p:ph type="title"/>
          </p:nvPr>
        </p:nvSpPr>
        <p:spPr/>
        <p:txBody>
          <a:bodyPr/>
          <a:lstStyle/>
          <a:p>
            <a:r>
              <a:rPr lang="en-US" b="0" dirty="0"/>
              <a:t>Minnesotans Living with HIV by Metro* County, 2020</a:t>
            </a:r>
          </a:p>
        </p:txBody>
      </p:sp>
      <p:pic>
        <p:nvPicPr>
          <p:cNvPr id="12" name="Picture 11" descr="Map showing 7 county area of Minnesotans Living with HIV by county">
            <a:extLst>
              <a:ext uri="{FF2B5EF4-FFF2-40B4-BE49-F238E27FC236}">
                <a16:creationId xmlns:a16="http://schemas.microsoft.com/office/drawing/2014/main" id="{D25A3A57-B45D-4F1D-8CD6-3AAA4AEA177C}"/>
              </a:ext>
            </a:extLst>
          </p:cNvPr>
          <p:cNvPicPr>
            <a:picLocks noChangeAspect="1"/>
          </p:cNvPicPr>
          <p:nvPr/>
        </p:nvPicPr>
        <p:blipFill>
          <a:blip r:embed="rId3"/>
          <a:stretch>
            <a:fillRect/>
          </a:stretch>
        </p:blipFill>
        <p:spPr>
          <a:xfrm>
            <a:off x="2003234" y="1735434"/>
            <a:ext cx="8904028" cy="4290612"/>
          </a:xfrm>
          <a:prstGeom prst="rect">
            <a:avLst/>
          </a:prstGeom>
        </p:spPr>
      </p:pic>
      <p:sp>
        <p:nvSpPr>
          <p:cNvPr id="3" name="Slide Number Placeholder 2">
            <a:extLst>
              <a:ext uri="{FF2B5EF4-FFF2-40B4-BE49-F238E27FC236}">
                <a16:creationId xmlns:a16="http://schemas.microsoft.com/office/drawing/2014/main" id="{E0689F47-E4A3-4F3C-987C-1C9B64EFE68F}"/>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19935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People Living with HIV/AIDS in Minnesota by Current Residence, 2020</a:t>
            </a:r>
          </a:p>
        </p:txBody>
      </p:sp>
      <p:pic>
        <p:nvPicPr>
          <p:cNvPr id="11" name="Picture 10" descr="Pie chart showing People living with HIV/AIDS in Minnesota by current residence 2020">
            <a:extLst>
              <a:ext uri="{FF2B5EF4-FFF2-40B4-BE49-F238E27FC236}">
                <a16:creationId xmlns:a16="http://schemas.microsoft.com/office/drawing/2014/main" id="{10FAF596-A97E-4F22-A958-A1FA06AF9D88}"/>
              </a:ext>
            </a:extLst>
          </p:cNvPr>
          <p:cNvPicPr>
            <a:picLocks noChangeAspect="1"/>
          </p:cNvPicPr>
          <p:nvPr/>
        </p:nvPicPr>
        <p:blipFill>
          <a:blip r:embed="rId3"/>
          <a:stretch>
            <a:fillRect/>
          </a:stretch>
        </p:blipFill>
        <p:spPr>
          <a:xfrm>
            <a:off x="1264217" y="1655109"/>
            <a:ext cx="9663565" cy="4262155"/>
          </a:xfrm>
          <a:prstGeom prst="rect">
            <a:avLst/>
          </a:prstGeom>
        </p:spPr>
      </p:pic>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301575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6795E3-CAF7-46FD-A478-9B135A701897}"/>
              </a:ext>
            </a:extLst>
          </p:cNvPr>
          <p:cNvSpPr>
            <a:spLocks noGrp="1"/>
          </p:cNvSpPr>
          <p:nvPr>
            <p:ph type="ctrTitle"/>
          </p:nvPr>
        </p:nvSpPr>
        <p:spPr/>
        <p:txBody>
          <a:bodyPr/>
          <a:lstStyle/>
          <a:p>
            <a:r>
              <a:rPr lang="en-US" dirty="0"/>
              <a:t>Sex Assigned at Birth, Gender Identity, and Race/Ethnicity</a:t>
            </a:r>
          </a:p>
        </p:txBody>
      </p:sp>
    </p:spTree>
    <p:extLst>
      <p:ext uri="{BB962C8B-B14F-4D97-AF65-F5344CB8AC3E}">
        <p14:creationId xmlns:p14="http://schemas.microsoft.com/office/powerpoint/2010/main" val="81364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E9C6-949D-47AA-897A-19739B52854E}"/>
              </a:ext>
            </a:extLst>
          </p:cNvPr>
          <p:cNvSpPr>
            <a:spLocks noGrp="1"/>
          </p:cNvSpPr>
          <p:nvPr>
            <p:ph type="title"/>
          </p:nvPr>
        </p:nvSpPr>
        <p:spPr/>
        <p:txBody>
          <a:bodyPr/>
          <a:lstStyle/>
          <a:p>
            <a:r>
              <a:rPr lang="en-US" b="0" dirty="0"/>
              <a:t>People Living with HIV/AIDS in Minnesota by Sex Assigned at Birth, 2020</a:t>
            </a:r>
          </a:p>
        </p:txBody>
      </p:sp>
      <p:pic>
        <p:nvPicPr>
          <p:cNvPr id="7" name="Picture 6" descr="Bar chart showing people Living with HIV/AIDS in Minnesota by Sex Assigned at Birth, 2020">
            <a:extLst>
              <a:ext uri="{FF2B5EF4-FFF2-40B4-BE49-F238E27FC236}">
                <a16:creationId xmlns:a16="http://schemas.microsoft.com/office/drawing/2014/main" id="{2E24EE55-3F77-44CD-8F4E-FE6C2F95C8F8}"/>
              </a:ext>
            </a:extLst>
          </p:cNvPr>
          <p:cNvPicPr>
            <a:picLocks noChangeAspect="1"/>
          </p:cNvPicPr>
          <p:nvPr/>
        </p:nvPicPr>
        <p:blipFill>
          <a:blip r:embed="rId3"/>
          <a:stretch>
            <a:fillRect/>
          </a:stretch>
        </p:blipFill>
        <p:spPr>
          <a:xfrm>
            <a:off x="1441923" y="1958583"/>
            <a:ext cx="9898901" cy="3902571"/>
          </a:xfrm>
          <a:prstGeom prst="rect">
            <a:avLst/>
          </a:prstGeom>
        </p:spPr>
      </p:pic>
      <p:sp>
        <p:nvSpPr>
          <p:cNvPr id="3" name="Slide Number Placeholder 2">
            <a:extLst>
              <a:ext uri="{FF2B5EF4-FFF2-40B4-BE49-F238E27FC236}">
                <a16:creationId xmlns:a16="http://schemas.microsoft.com/office/drawing/2014/main" id="{2F855215-169F-4DFE-9248-BFB3E790FCA5}"/>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51309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ACDD-D0A9-4254-B6E5-46CA9964BD60}"/>
              </a:ext>
            </a:extLst>
          </p:cNvPr>
          <p:cNvSpPr>
            <a:spLocks noGrp="1"/>
          </p:cNvSpPr>
          <p:nvPr>
            <p:ph type="title"/>
          </p:nvPr>
        </p:nvSpPr>
        <p:spPr/>
        <p:txBody>
          <a:bodyPr/>
          <a:lstStyle/>
          <a:p>
            <a:r>
              <a:rPr lang="en-US" b="0" dirty="0"/>
              <a:t>People Living with HIV/AIDS in Minnesota by Sex Assigned at Birth and Race/Ethnicity^, 2020</a:t>
            </a:r>
          </a:p>
        </p:txBody>
      </p:sp>
      <p:pic>
        <p:nvPicPr>
          <p:cNvPr id="13" name="Picture 12" descr="2 pie charts, one on the left showing people living with HIV/AIDS in Minnesota by race/ethnicity for those assigned male at birth, one on the right showing people living with HIV/AIDS in Minnesota by race/ethnicity for those assigned female sex at birth">
            <a:extLst>
              <a:ext uri="{FF2B5EF4-FFF2-40B4-BE49-F238E27FC236}">
                <a16:creationId xmlns:a16="http://schemas.microsoft.com/office/drawing/2014/main" id="{2B444518-925E-4856-A100-4C716158F9C3}"/>
              </a:ext>
            </a:extLst>
          </p:cNvPr>
          <p:cNvPicPr>
            <a:picLocks noChangeAspect="1"/>
          </p:cNvPicPr>
          <p:nvPr/>
        </p:nvPicPr>
        <p:blipFill>
          <a:blip r:embed="rId3"/>
          <a:stretch>
            <a:fillRect/>
          </a:stretch>
        </p:blipFill>
        <p:spPr>
          <a:xfrm>
            <a:off x="177695" y="1586664"/>
            <a:ext cx="11405178" cy="5068968"/>
          </a:xfrm>
          <a:prstGeom prst="rect">
            <a:avLst/>
          </a:prstGeom>
        </p:spPr>
      </p:pic>
      <p:sp>
        <p:nvSpPr>
          <p:cNvPr id="3" name="Slide Number Placeholder 2">
            <a:extLst>
              <a:ext uri="{FF2B5EF4-FFF2-40B4-BE49-F238E27FC236}">
                <a16:creationId xmlns:a16="http://schemas.microsoft.com/office/drawing/2014/main" id="{35DCC666-4D25-43BB-8E08-53C2CE9F6FF6}"/>
              </a:ext>
            </a:extLst>
          </p:cNvPr>
          <p:cNvSpPr>
            <a:spLocks noGrp="1"/>
          </p:cNvSpPr>
          <p:nvPr>
            <p:ph type="sldNum" sz="quarter" idx="12"/>
          </p:nvPr>
        </p:nvSpPr>
        <p:spPr>
          <a:xfrm>
            <a:off x="10551637" y="6290507"/>
            <a:ext cx="1462668" cy="365125"/>
          </a:xfrm>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66399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E6A-1748-42FA-A82D-99F5E799A46C}"/>
              </a:ext>
            </a:extLst>
          </p:cNvPr>
          <p:cNvSpPr>
            <a:spLocks noGrp="1"/>
          </p:cNvSpPr>
          <p:nvPr>
            <p:ph type="title"/>
          </p:nvPr>
        </p:nvSpPr>
        <p:spPr/>
        <p:txBody>
          <a:bodyPr/>
          <a:lstStyle/>
          <a:p>
            <a:r>
              <a:rPr lang="en-US" b="0" dirty="0"/>
              <a:t>Introduction (I)</a:t>
            </a:r>
          </a:p>
        </p:txBody>
      </p:sp>
      <p:sp>
        <p:nvSpPr>
          <p:cNvPr id="3" name="Content Placeholder 2">
            <a:extLst>
              <a:ext uri="{FF2B5EF4-FFF2-40B4-BE49-F238E27FC236}">
                <a16:creationId xmlns:a16="http://schemas.microsoft.com/office/drawing/2014/main" id="{AD52A44A-CBEA-43FC-91D7-713874480012}"/>
              </a:ext>
            </a:extLst>
          </p:cNvPr>
          <p:cNvSpPr>
            <a:spLocks noGrp="1"/>
          </p:cNvSpPr>
          <p:nvPr>
            <p:ph idx="1"/>
          </p:nvPr>
        </p:nvSpPr>
        <p:spPr>
          <a:xfrm>
            <a:off x="265043" y="1594624"/>
            <a:ext cx="11622157" cy="4582339"/>
          </a:xfrm>
        </p:spPr>
        <p:txBody>
          <a:bodyPr>
            <a:normAutofit fontScale="77500" lnSpcReduction="20000"/>
          </a:bodyPr>
          <a:lstStyle/>
          <a:p>
            <a:r>
              <a:rPr lang="en-US" dirty="0"/>
              <a:t>These three introduction slides provide a general context for the data used to create this slide set. If you have questions about any of the slides, please refer to the </a:t>
            </a:r>
            <a:r>
              <a:rPr lang="en-US" i="1" dirty="0"/>
              <a:t>Surveillance Technical Notes</a:t>
            </a:r>
            <a:r>
              <a:rPr lang="en-US" dirty="0"/>
              <a:t>.</a:t>
            </a:r>
          </a:p>
          <a:p>
            <a:r>
              <a:rPr lang="en-US" dirty="0"/>
              <a:t>This slide set displays estimates of the number of people living with HIV/AIDS (prevalence) and mortality in Minnesota by person, place, and time.</a:t>
            </a:r>
          </a:p>
          <a:p>
            <a:r>
              <a:rPr lang="en-US" dirty="0"/>
              <a:t>The slides rely on data from HIV/AIDS cases diagnosed through 2020 and reported to the Minnesota Department of Health (MDH) HIV/AIDS Surveillance System, which is part of the National HIV/AIDS Surveillance System (NHSS).</a:t>
            </a:r>
          </a:p>
        </p:txBody>
      </p:sp>
      <p:sp>
        <p:nvSpPr>
          <p:cNvPr id="4" name="Slide Number Placeholder 3">
            <a:extLst>
              <a:ext uri="{FF2B5EF4-FFF2-40B4-BE49-F238E27FC236}">
                <a16:creationId xmlns:a16="http://schemas.microsoft.com/office/drawing/2014/main" id="{802E6FA7-A5B4-424C-9706-0779C72C09E1}"/>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021172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2D39-2A11-4FC1-8382-E99310FF9851}"/>
              </a:ext>
            </a:extLst>
          </p:cNvPr>
          <p:cNvSpPr>
            <a:spLocks noGrp="1"/>
          </p:cNvSpPr>
          <p:nvPr>
            <p:ph type="title"/>
          </p:nvPr>
        </p:nvSpPr>
        <p:spPr/>
        <p:txBody>
          <a:bodyPr>
            <a:normAutofit/>
          </a:bodyPr>
          <a:lstStyle/>
          <a:p>
            <a:r>
              <a:rPr lang="en-US" sz="3200" b="0" dirty="0"/>
              <a:t>People Living with HIV/AIDS in Minnesota by Gender Identity** and Race/Ethnicity^, 2020</a:t>
            </a:r>
          </a:p>
        </p:txBody>
      </p:sp>
      <p:pic>
        <p:nvPicPr>
          <p:cNvPr id="14" name="Picture 13" descr="2 pie charts, one on the left showing people living with HIV/AIDS in Minnesota by gender identity and race/ethnicity for cisgender minnesotans, one on the right showing people living with HIV/AIDS in Minnesota by gender identity and race/ethnicity, 2020">
            <a:extLst>
              <a:ext uri="{FF2B5EF4-FFF2-40B4-BE49-F238E27FC236}">
                <a16:creationId xmlns:a16="http://schemas.microsoft.com/office/drawing/2014/main" id="{C03BAF4B-19CC-4BCF-B50D-E5A90AAC9347}"/>
              </a:ext>
            </a:extLst>
          </p:cNvPr>
          <p:cNvPicPr>
            <a:picLocks noChangeAspect="1"/>
          </p:cNvPicPr>
          <p:nvPr/>
        </p:nvPicPr>
        <p:blipFill>
          <a:blip r:embed="rId3"/>
          <a:stretch>
            <a:fillRect/>
          </a:stretch>
        </p:blipFill>
        <p:spPr>
          <a:xfrm>
            <a:off x="129732" y="1637908"/>
            <a:ext cx="11388313" cy="5109586"/>
          </a:xfrm>
          <a:prstGeom prst="rect">
            <a:avLst/>
          </a:prstGeom>
        </p:spPr>
      </p:pic>
      <p:sp>
        <p:nvSpPr>
          <p:cNvPr id="4" name="Slide Number Placeholder 3">
            <a:extLst>
              <a:ext uri="{FF2B5EF4-FFF2-40B4-BE49-F238E27FC236}">
                <a16:creationId xmlns:a16="http://schemas.microsoft.com/office/drawing/2014/main" id="{90FAB617-8440-4EC4-84E6-6D6459478293}"/>
              </a:ext>
            </a:extLst>
          </p:cNvPr>
          <p:cNvSpPr>
            <a:spLocks noGrp="1"/>
          </p:cNvSpPr>
          <p:nvPr>
            <p:ph type="sldNum" sz="quarter" idx="12"/>
          </p:nvPr>
        </p:nvSpPr>
        <p:spPr>
          <a:xfrm>
            <a:off x="10599600" y="6382369"/>
            <a:ext cx="1462668" cy="365125"/>
          </a:xfrm>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40229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3401-C803-4F8B-ACDD-010FCA9DB849}"/>
              </a:ext>
            </a:extLst>
          </p:cNvPr>
          <p:cNvSpPr>
            <a:spLocks noGrp="1"/>
          </p:cNvSpPr>
          <p:nvPr>
            <p:ph type="title"/>
          </p:nvPr>
        </p:nvSpPr>
        <p:spPr/>
        <p:txBody>
          <a:bodyPr/>
          <a:lstStyle/>
          <a:p>
            <a:r>
              <a:rPr lang="en-US" b="0" dirty="0"/>
              <a:t>Number of Cases and Rates (per 100,000 people) of People Living with HIV/AIDS by Race/Ethnicity** in Minnesota, 2020</a:t>
            </a:r>
          </a:p>
        </p:txBody>
      </p:sp>
      <p:pic>
        <p:nvPicPr>
          <p:cNvPr id="17" name="Picture 16" descr="Chart showing Number of Cases and Rates (per 100,000 people) of People Living with HIV/AIDS by Race/Ethnicity** in Minnesota, 2020">
            <a:extLst>
              <a:ext uri="{FF2B5EF4-FFF2-40B4-BE49-F238E27FC236}">
                <a16:creationId xmlns:a16="http://schemas.microsoft.com/office/drawing/2014/main" id="{9A705375-95D3-4F0D-9138-FF467719FC99}"/>
              </a:ext>
            </a:extLst>
          </p:cNvPr>
          <p:cNvPicPr>
            <a:picLocks noChangeAspect="1"/>
          </p:cNvPicPr>
          <p:nvPr/>
        </p:nvPicPr>
        <p:blipFill>
          <a:blip r:embed="rId3"/>
          <a:stretch>
            <a:fillRect/>
          </a:stretch>
        </p:blipFill>
        <p:spPr>
          <a:xfrm>
            <a:off x="202148" y="1753849"/>
            <a:ext cx="11280226" cy="4952636"/>
          </a:xfrm>
          <a:prstGeom prst="rect">
            <a:avLst/>
          </a:prstGeom>
        </p:spPr>
      </p:pic>
      <p:sp>
        <p:nvSpPr>
          <p:cNvPr id="3" name="Slide Number Placeholder 2">
            <a:extLst>
              <a:ext uri="{FF2B5EF4-FFF2-40B4-BE49-F238E27FC236}">
                <a16:creationId xmlns:a16="http://schemas.microsoft.com/office/drawing/2014/main" id="{4EF69CF3-65BA-4329-B64B-6F109BA1457D}"/>
              </a:ext>
            </a:extLst>
          </p:cNvPr>
          <p:cNvSpPr>
            <a:spLocks noGrp="1"/>
          </p:cNvSpPr>
          <p:nvPr>
            <p:ph type="sldNum" sz="quarter" idx="12"/>
          </p:nvPr>
        </p:nvSpPr>
        <p:spPr>
          <a:xfrm>
            <a:off x="10527184" y="6341360"/>
            <a:ext cx="1462668" cy="365125"/>
          </a:xfrm>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199358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F332-EB1D-40DE-8386-23529BD4B51E}"/>
              </a:ext>
            </a:extLst>
          </p:cNvPr>
          <p:cNvSpPr>
            <a:spLocks noGrp="1"/>
          </p:cNvSpPr>
          <p:nvPr>
            <p:ph type="title"/>
          </p:nvPr>
        </p:nvSpPr>
        <p:spPr/>
        <p:txBody>
          <a:bodyPr>
            <a:noAutofit/>
          </a:bodyPr>
          <a:lstStyle/>
          <a:p>
            <a:r>
              <a:rPr lang="en-US" sz="2800" b="0" dirty="0"/>
              <a:t>Number of Cases and Rates (per 100,000 people) of Adults and Adolescents* Living with HIV/AIDS by Sex Assigned at Birth and Risk† in Minnesota, 2020</a:t>
            </a:r>
          </a:p>
        </p:txBody>
      </p:sp>
      <p:pic>
        <p:nvPicPr>
          <p:cNvPr id="11" name="Picture 10" descr="Chart showing Number of Cases and Rates (per 100,000 people) of Adults and Adolescents* Living with HIV/AIDS by Sex Assigned at Birth and Risk† in Minnesota, 2020">
            <a:extLst>
              <a:ext uri="{FF2B5EF4-FFF2-40B4-BE49-F238E27FC236}">
                <a16:creationId xmlns:a16="http://schemas.microsoft.com/office/drawing/2014/main" id="{E6EF1259-0E57-43C5-A0F2-9C4442E90EC9}"/>
              </a:ext>
            </a:extLst>
          </p:cNvPr>
          <p:cNvPicPr>
            <a:picLocks noChangeAspect="1"/>
          </p:cNvPicPr>
          <p:nvPr/>
        </p:nvPicPr>
        <p:blipFill>
          <a:blip r:embed="rId3"/>
          <a:stretch>
            <a:fillRect/>
          </a:stretch>
        </p:blipFill>
        <p:spPr>
          <a:xfrm>
            <a:off x="713144" y="1324731"/>
            <a:ext cx="10765712" cy="4208538"/>
          </a:xfrm>
          <a:prstGeom prst="rect">
            <a:avLst/>
          </a:prstGeom>
        </p:spPr>
      </p:pic>
      <p:sp>
        <p:nvSpPr>
          <p:cNvPr id="3" name="Slide Number Placeholder 2">
            <a:extLst>
              <a:ext uri="{FF2B5EF4-FFF2-40B4-BE49-F238E27FC236}">
                <a16:creationId xmlns:a16="http://schemas.microsoft.com/office/drawing/2014/main" id="{40F1A956-D238-429A-B67F-FA1F19A33919}"/>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173104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E13C-DF3E-4E28-8C11-E54C71EA6D76}"/>
              </a:ext>
            </a:extLst>
          </p:cNvPr>
          <p:cNvSpPr>
            <a:spLocks noGrp="1"/>
          </p:cNvSpPr>
          <p:nvPr>
            <p:ph type="title"/>
          </p:nvPr>
        </p:nvSpPr>
        <p:spPr/>
        <p:txBody>
          <a:bodyPr/>
          <a:lstStyle/>
          <a:p>
            <a:r>
              <a:rPr lang="en-US" b="0" dirty="0"/>
              <a:t>Number of Cases Living with HIV/AIDS by Gender Identity in Minnesota, 2020</a:t>
            </a:r>
          </a:p>
        </p:txBody>
      </p:sp>
      <p:pic>
        <p:nvPicPr>
          <p:cNvPr id="11" name="Picture 10" descr="Chart showing Number of Cases Living with HIV/AIDS by Gender Identity in Minnesota, 2020">
            <a:extLst>
              <a:ext uri="{FF2B5EF4-FFF2-40B4-BE49-F238E27FC236}">
                <a16:creationId xmlns:a16="http://schemas.microsoft.com/office/drawing/2014/main" id="{93185D82-7020-4451-BE3E-2E021844A32B}"/>
              </a:ext>
            </a:extLst>
          </p:cNvPr>
          <p:cNvPicPr>
            <a:picLocks noChangeAspect="1"/>
          </p:cNvPicPr>
          <p:nvPr/>
        </p:nvPicPr>
        <p:blipFill>
          <a:blip r:embed="rId3"/>
          <a:stretch>
            <a:fillRect/>
          </a:stretch>
        </p:blipFill>
        <p:spPr>
          <a:xfrm>
            <a:off x="796390" y="1708371"/>
            <a:ext cx="10599219" cy="3897949"/>
          </a:xfrm>
          <a:prstGeom prst="rect">
            <a:avLst/>
          </a:prstGeom>
        </p:spPr>
      </p:pic>
      <p:sp>
        <p:nvSpPr>
          <p:cNvPr id="3" name="Slide Number Placeholder 2">
            <a:extLst>
              <a:ext uri="{FF2B5EF4-FFF2-40B4-BE49-F238E27FC236}">
                <a16:creationId xmlns:a16="http://schemas.microsoft.com/office/drawing/2014/main" id="{83C8FD56-F535-4BBE-82A7-FEF471EAF051}"/>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1388954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E6DC1-832B-4355-AC83-1AF1AE28444B}"/>
              </a:ext>
            </a:extLst>
          </p:cNvPr>
          <p:cNvSpPr>
            <a:spLocks noGrp="1"/>
          </p:cNvSpPr>
          <p:nvPr>
            <p:ph type="ctrTitle"/>
          </p:nvPr>
        </p:nvSpPr>
        <p:spPr/>
        <p:txBody>
          <a:bodyPr/>
          <a:lstStyle/>
          <a:p>
            <a:r>
              <a:rPr lang="en-US" dirty="0"/>
              <a:t>Age</a:t>
            </a:r>
          </a:p>
        </p:txBody>
      </p:sp>
    </p:spTree>
    <p:extLst>
      <p:ext uri="{BB962C8B-B14F-4D97-AF65-F5344CB8AC3E}">
        <p14:creationId xmlns:p14="http://schemas.microsoft.com/office/powerpoint/2010/main" val="1550507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18A7-0ADC-44BE-8B6A-2F0FCB9EAF4C}"/>
              </a:ext>
            </a:extLst>
          </p:cNvPr>
          <p:cNvSpPr>
            <a:spLocks noGrp="1"/>
          </p:cNvSpPr>
          <p:nvPr>
            <p:ph type="title"/>
          </p:nvPr>
        </p:nvSpPr>
        <p:spPr/>
        <p:txBody>
          <a:bodyPr>
            <a:normAutofit/>
          </a:bodyPr>
          <a:lstStyle/>
          <a:p>
            <a:r>
              <a:rPr lang="en-US" sz="3200" b="0" dirty="0"/>
              <a:t>People Living with HIV/AIDS in Minnesota by Age Group*, 2020</a:t>
            </a:r>
          </a:p>
        </p:txBody>
      </p:sp>
      <p:pic>
        <p:nvPicPr>
          <p:cNvPr id="11" name="Picture 10" descr="Graph showing People Living with HIV/AIDS in Minnesota by Age Group*, 2020">
            <a:extLst>
              <a:ext uri="{FF2B5EF4-FFF2-40B4-BE49-F238E27FC236}">
                <a16:creationId xmlns:a16="http://schemas.microsoft.com/office/drawing/2014/main" id="{52FB98A7-0C01-4FAA-8EC8-42B2387CD496}"/>
              </a:ext>
            </a:extLst>
          </p:cNvPr>
          <p:cNvPicPr>
            <a:picLocks noChangeAspect="1"/>
          </p:cNvPicPr>
          <p:nvPr/>
        </p:nvPicPr>
        <p:blipFill>
          <a:blip r:embed="rId3"/>
          <a:stretch>
            <a:fillRect/>
          </a:stretch>
        </p:blipFill>
        <p:spPr>
          <a:xfrm>
            <a:off x="1054114" y="1774590"/>
            <a:ext cx="10083772" cy="4023193"/>
          </a:xfrm>
          <a:prstGeom prst="rect">
            <a:avLst/>
          </a:prstGeom>
        </p:spPr>
      </p:pic>
      <p:sp>
        <p:nvSpPr>
          <p:cNvPr id="3" name="Slide Number Placeholder 2">
            <a:extLst>
              <a:ext uri="{FF2B5EF4-FFF2-40B4-BE49-F238E27FC236}">
                <a16:creationId xmlns:a16="http://schemas.microsoft.com/office/drawing/2014/main" id="{84E663CD-1313-4923-8071-32A7FB4A8E84}"/>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597700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CBC-2A88-4743-A541-A5A31EE78722}"/>
              </a:ext>
            </a:extLst>
          </p:cNvPr>
          <p:cNvSpPr>
            <a:spLocks noGrp="1"/>
          </p:cNvSpPr>
          <p:nvPr>
            <p:ph type="title"/>
          </p:nvPr>
        </p:nvSpPr>
        <p:spPr/>
        <p:txBody>
          <a:bodyPr/>
          <a:lstStyle/>
          <a:p>
            <a:r>
              <a:rPr lang="en-US" b="0" dirty="0"/>
              <a:t>People Living with HIV/AIDS in Minnesota by Age Group* and Sex Assigned at Birth, 2020</a:t>
            </a:r>
          </a:p>
        </p:txBody>
      </p:sp>
      <p:pic>
        <p:nvPicPr>
          <p:cNvPr id="14" name="Picture 13" descr="2 pie charts, one on the left showing people living with HIV/AIDS in Minnesota by age group for those assigned male at birth, one on the right showing people living with HIV/AIDS in Minnesota by age group for those assigned female sex at birth">
            <a:extLst>
              <a:ext uri="{FF2B5EF4-FFF2-40B4-BE49-F238E27FC236}">
                <a16:creationId xmlns:a16="http://schemas.microsoft.com/office/drawing/2014/main" id="{EA69CDCB-C5AB-49FF-97E3-D63A4FA47AB0}"/>
              </a:ext>
            </a:extLst>
          </p:cNvPr>
          <p:cNvPicPr>
            <a:picLocks noChangeAspect="1"/>
          </p:cNvPicPr>
          <p:nvPr/>
        </p:nvPicPr>
        <p:blipFill>
          <a:blip r:embed="rId3"/>
          <a:stretch>
            <a:fillRect/>
          </a:stretch>
        </p:blipFill>
        <p:spPr>
          <a:xfrm>
            <a:off x="1931851" y="1525088"/>
            <a:ext cx="8732134" cy="4527774"/>
          </a:xfrm>
          <a:prstGeom prst="rect">
            <a:avLst/>
          </a:prstGeom>
        </p:spPr>
      </p:pic>
      <p:sp>
        <p:nvSpPr>
          <p:cNvPr id="4" name="Slide Number Placeholder 3">
            <a:extLst>
              <a:ext uri="{FF2B5EF4-FFF2-40B4-BE49-F238E27FC236}">
                <a16:creationId xmlns:a16="http://schemas.microsoft.com/office/drawing/2014/main" id="{B207E147-1CA9-45E1-9C91-9848B4CE6E03}"/>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171596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7E4DF-E6F5-4EEA-8641-C52AD02C1561}"/>
              </a:ext>
            </a:extLst>
          </p:cNvPr>
          <p:cNvSpPr>
            <a:spLocks noGrp="1"/>
          </p:cNvSpPr>
          <p:nvPr>
            <p:ph type="ctrTitle"/>
          </p:nvPr>
        </p:nvSpPr>
        <p:spPr/>
        <p:txBody>
          <a:bodyPr/>
          <a:lstStyle/>
          <a:p>
            <a:r>
              <a:rPr lang="en-US" dirty="0"/>
              <a:t>Foreign Born Populations</a:t>
            </a:r>
          </a:p>
        </p:txBody>
      </p:sp>
    </p:spTree>
    <p:extLst>
      <p:ext uri="{BB962C8B-B14F-4D97-AF65-F5344CB8AC3E}">
        <p14:creationId xmlns:p14="http://schemas.microsoft.com/office/powerpoint/2010/main" val="119517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BD7C-FF91-4B02-85ED-AEFADEF64251}"/>
              </a:ext>
            </a:extLst>
          </p:cNvPr>
          <p:cNvSpPr>
            <a:spLocks noGrp="1"/>
          </p:cNvSpPr>
          <p:nvPr>
            <p:ph type="title"/>
          </p:nvPr>
        </p:nvSpPr>
        <p:spPr/>
        <p:txBody>
          <a:bodyPr/>
          <a:lstStyle/>
          <a:p>
            <a:r>
              <a:rPr lang="en-US" b="0" dirty="0"/>
              <a:t>Foreign Born People Living with HIV/AIDS in Minnesota* by Region of Birth, 2011-2020</a:t>
            </a:r>
          </a:p>
        </p:txBody>
      </p:sp>
      <p:pic>
        <p:nvPicPr>
          <p:cNvPr id="11" name="Picture 10" descr="Chart showing Foreign Born People Living with HIV/AIDS in Minnesota* by Region of Birth, 2011-2020">
            <a:extLst>
              <a:ext uri="{FF2B5EF4-FFF2-40B4-BE49-F238E27FC236}">
                <a16:creationId xmlns:a16="http://schemas.microsoft.com/office/drawing/2014/main" id="{42F94557-C68C-4C0E-B084-63F30B7674F3}"/>
              </a:ext>
            </a:extLst>
          </p:cNvPr>
          <p:cNvPicPr>
            <a:picLocks noChangeAspect="1"/>
          </p:cNvPicPr>
          <p:nvPr/>
        </p:nvPicPr>
        <p:blipFill>
          <a:blip r:embed="rId3"/>
          <a:stretch>
            <a:fillRect/>
          </a:stretch>
        </p:blipFill>
        <p:spPr>
          <a:xfrm>
            <a:off x="714382" y="1365925"/>
            <a:ext cx="10763236" cy="4503958"/>
          </a:xfrm>
          <a:prstGeom prst="rect">
            <a:avLst/>
          </a:prstGeom>
        </p:spPr>
      </p:pic>
      <p:sp>
        <p:nvSpPr>
          <p:cNvPr id="3" name="Slide Number Placeholder 2">
            <a:extLst>
              <a:ext uri="{FF2B5EF4-FFF2-40B4-BE49-F238E27FC236}">
                <a16:creationId xmlns:a16="http://schemas.microsoft.com/office/drawing/2014/main" id="{036922F4-7BF8-4B87-93F0-BB497ADC347F}"/>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1630200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370D-1D27-4C00-A7C5-B57E267E6984}"/>
              </a:ext>
            </a:extLst>
          </p:cNvPr>
          <p:cNvSpPr>
            <a:spLocks noGrp="1"/>
          </p:cNvSpPr>
          <p:nvPr>
            <p:ph type="title"/>
          </p:nvPr>
        </p:nvSpPr>
        <p:spPr/>
        <p:txBody>
          <a:bodyPr/>
          <a:lstStyle/>
          <a:p>
            <a:r>
              <a:rPr lang="en-US" b="0" dirty="0"/>
              <a:t>African-Born* People Living with HIV/AIDS Compared to Other Minnesota Cases by Sex Assigned at Birth, 2020</a:t>
            </a:r>
          </a:p>
        </p:txBody>
      </p:sp>
      <p:pic>
        <p:nvPicPr>
          <p:cNvPr id="14" name="Picture 13" descr="2 pie charts, one on the left showing for those assigned male at birth, African-born people living with HIV/AIDS in Minnesota compared to other minnesota cases, on the right showing for those assigned female at birth, African-born people living with HIV/AIDS in Minnesota compared to other minnesota cases">
            <a:extLst>
              <a:ext uri="{FF2B5EF4-FFF2-40B4-BE49-F238E27FC236}">
                <a16:creationId xmlns:a16="http://schemas.microsoft.com/office/drawing/2014/main" id="{67FAE1CF-4D27-444F-93DA-4A4E9589DEEA}"/>
              </a:ext>
            </a:extLst>
          </p:cNvPr>
          <p:cNvPicPr>
            <a:picLocks noChangeAspect="1"/>
          </p:cNvPicPr>
          <p:nvPr/>
        </p:nvPicPr>
        <p:blipFill>
          <a:blip r:embed="rId3"/>
          <a:stretch>
            <a:fillRect/>
          </a:stretch>
        </p:blipFill>
        <p:spPr>
          <a:xfrm>
            <a:off x="2053650" y="1723373"/>
            <a:ext cx="8796726" cy="4131203"/>
          </a:xfrm>
          <a:prstGeom prst="rect">
            <a:avLst/>
          </a:prstGeom>
        </p:spPr>
      </p:pic>
      <p:sp>
        <p:nvSpPr>
          <p:cNvPr id="4" name="Slide Number Placeholder 3">
            <a:extLst>
              <a:ext uri="{FF2B5EF4-FFF2-40B4-BE49-F238E27FC236}">
                <a16:creationId xmlns:a16="http://schemas.microsoft.com/office/drawing/2014/main" id="{9421FAF2-08F8-4970-8B88-609A84683911}"/>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49730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BF5D-ED41-4310-A39A-4D919962F6C6}"/>
              </a:ext>
            </a:extLst>
          </p:cNvPr>
          <p:cNvSpPr>
            <a:spLocks noGrp="1"/>
          </p:cNvSpPr>
          <p:nvPr>
            <p:ph type="title"/>
          </p:nvPr>
        </p:nvSpPr>
        <p:spPr/>
        <p:txBody>
          <a:bodyPr/>
          <a:lstStyle/>
          <a:p>
            <a:r>
              <a:rPr lang="en-US" b="0" dirty="0"/>
              <a:t>Introduction (II)</a:t>
            </a:r>
          </a:p>
        </p:txBody>
      </p:sp>
      <p:sp>
        <p:nvSpPr>
          <p:cNvPr id="3" name="Content Placeholder 2">
            <a:extLst>
              <a:ext uri="{FF2B5EF4-FFF2-40B4-BE49-F238E27FC236}">
                <a16:creationId xmlns:a16="http://schemas.microsoft.com/office/drawing/2014/main" id="{4657D96A-1F05-4E5C-BC71-433B95CC338D}"/>
              </a:ext>
            </a:extLst>
          </p:cNvPr>
          <p:cNvSpPr>
            <a:spLocks noGrp="1"/>
          </p:cNvSpPr>
          <p:nvPr>
            <p:ph idx="1"/>
          </p:nvPr>
        </p:nvSpPr>
        <p:spPr>
          <a:xfrm>
            <a:off x="318052" y="1594624"/>
            <a:ext cx="11569148" cy="4582339"/>
          </a:xfrm>
        </p:spPr>
        <p:txBody>
          <a:bodyPr>
            <a:normAutofit fontScale="40000" lnSpcReduction="20000"/>
          </a:bodyPr>
          <a:lstStyle/>
          <a:p>
            <a:r>
              <a:rPr lang="en-US" dirty="0"/>
              <a:t>Data analyses exclude people diagnosed in federal or private correctional facilities, but include people incarcerated by the state (number of people incarcerated by the state believed to be living with HIV/AIDS as of 2020 = 20)</a:t>
            </a:r>
          </a:p>
          <a:p>
            <a:r>
              <a:rPr lang="en-US" dirty="0"/>
              <a:t>Data analyses for new infections exclude people arriving in Minnesota through the HIV+ Refugee Resettlement Program (number of primary HIV+ refugees in this program living in Minnesota as of December 31, 2020 = 163), as well as other refugees/immigrants reporting a positive test prior to their arrival in Minnesota (n = 167).</a:t>
            </a:r>
          </a:p>
          <a:p>
            <a:r>
              <a:rPr lang="en-US" dirty="0"/>
              <a:t>Some limitations of surveillance data:</a:t>
            </a:r>
          </a:p>
          <a:p>
            <a:pPr lvl="1"/>
            <a:r>
              <a:rPr lang="en-US" dirty="0"/>
              <a:t>Do not include people living with HIV who have not been tested for HIV</a:t>
            </a:r>
          </a:p>
          <a:p>
            <a:pPr lvl="1"/>
            <a:r>
              <a:rPr lang="en-US" dirty="0"/>
              <a:t>Do not include people whose positive test results have not been reported to MDH</a:t>
            </a:r>
          </a:p>
          <a:p>
            <a:pPr lvl="1"/>
            <a:r>
              <a:rPr lang="en-US" dirty="0"/>
              <a:t>Do not include people living with HIV who have </a:t>
            </a:r>
            <a:r>
              <a:rPr lang="en-US" b="1" dirty="0"/>
              <a:t>only</a:t>
            </a:r>
            <a:r>
              <a:rPr lang="en-US" dirty="0"/>
              <a:t> tested anonymously</a:t>
            </a:r>
          </a:p>
          <a:p>
            <a:pPr lvl="1"/>
            <a:r>
              <a:rPr lang="en-US" dirty="0"/>
              <a:t>Case numbers for the most recent years may be undercounted due to delays in reporting</a:t>
            </a:r>
          </a:p>
          <a:p>
            <a:pPr lvl="1"/>
            <a:r>
              <a:rPr lang="en-US" dirty="0"/>
              <a:t>Reporting of living cases that were not initially diagnosed in Minnesota is known to be incomplete, as well as transfer of living cases that have moved to other states from Minnesota. However, since 2018, every jurisdiction funded for HIV surveillance by CDC has been part of a deduplication project in the National HIV Surveillance System.</a:t>
            </a:r>
          </a:p>
        </p:txBody>
      </p:sp>
      <p:sp>
        <p:nvSpPr>
          <p:cNvPr id="4" name="Slide Number Placeholder 3">
            <a:extLst>
              <a:ext uri="{FF2B5EF4-FFF2-40B4-BE49-F238E27FC236}">
                <a16:creationId xmlns:a16="http://schemas.microsoft.com/office/drawing/2014/main" id="{325F20E1-F9B5-4609-8C72-4D094EA1D79C}"/>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11347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3CC9-F0F2-4308-9A27-D73D08502DD2}"/>
              </a:ext>
            </a:extLst>
          </p:cNvPr>
          <p:cNvSpPr>
            <a:spLocks noGrp="1"/>
          </p:cNvSpPr>
          <p:nvPr>
            <p:ph type="title"/>
          </p:nvPr>
        </p:nvSpPr>
        <p:spPr/>
        <p:txBody>
          <a:bodyPr>
            <a:normAutofit fontScale="90000"/>
          </a:bodyPr>
          <a:lstStyle/>
          <a:p>
            <a:r>
              <a:rPr lang="en-US" b="0" dirty="0"/>
              <a:t>Latin American/Caribbean* People Living with HIV/AIDS Compared to Other Minnesota Cases by Sex Assigned at Birth, 2020</a:t>
            </a:r>
          </a:p>
        </p:txBody>
      </p:sp>
      <p:pic>
        <p:nvPicPr>
          <p:cNvPr id="14" name="Picture 13" descr="2 pie charts, one on the left showing for those assigned male at birth, Latin American/Carribbean people living with HIV/AIDS in Minnesota compared to other minnesota cases, on the right showing for those assigned female at birth, Caribbean people living with HIV/AIDS in Minnesota compared to other minnesota cases">
            <a:extLst>
              <a:ext uri="{FF2B5EF4-FFF2-40B4-BE49-F238E27FC236}">
                <a16:creationId xmlns:a16="http://schemas.microsoft.com/office/drawing/2014/main" id="{5C05537B-68B2-4559-8CAB-49F68F36EC76}"/>
              </a:ext>
            </a:extLst>
          </p:cNvPr>
          <p:cNvPicPr>
            <a:picLocks noChangeAspect="1"/>
          </p:cNvPicPr>
          <p:nvPr/>
        </p:nvPicPr>
        <p:blipFill>
          <a:blip r:embed="rId3"/>
          <a:stretch>
            <a:fillRect/>
          </a:stretch>
        </p:blipFill>
        <p:spPr>
          <a:xfrm>
            <a:off x="1158240" y="1811481"/>
            <a:ext cx="10193198" cy="4268830"/>
          </a:xfrm>
          <a:prstGeom prst="rect">
            <a:avLst/>
          </a:prstGeom>
        </p:spPr>
      </p:pic>
      <p:sp>
        <p:nvSpPr>
          <p:cNvPr id="4" name="Slide Number Placeholder 3">
            <a:extLst>
              <a:ext uri="{FF2B5EF4-FFF2-40B4-BE49-F238E27FC236}">
                <a16:creationId xmlns:a16="http://schemas.microsoft.com/office/drawing/2014/main" id="{CBB809E5-DF24-4F67-B782-F648CBFB86E2}"/>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49735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9444-2E87-4020-8F86-B3071C80F582}"/>
              </a:ext>
            </a:extLst>
          </p:cNvPr>
          <p:cNvSpPr>
            <a:spLocks noGrp="1"/>
          </p:cNvSpPr>
          <p:nvPr>
            <p:ph type="title"/>
          </p:nvPr>
        </p:nvSpPr>
        <p:spPr/>
        <p:txBody>
          <a:bodyPr/>
          <a:lstStyle/>
          <a:p>
            <a:r>
              <a:rPr lang="en-US" b="0" dirty="0"/>
              <a:t>Countries of Birth Among Foreign Born People* Living with HIV/AIDS in Minnesota, 2020</a:t>
            </a:r>
          </a:p>
        </p:txBody>
      </p:sp>
      <p:pic>
        <p:nvPicPr>
          <p:cNvPr id="11" name="Picture 10" descr="Chart showing Countries of Birth Among Foreign Born People* Living with HIV/AIDS in Minnesota, 2020">
            <a:extLst>
              <a:ext uri="{FF2B5EF4-FFF2-40B4-BE49-F238E27FC236}">
                <a16:creationId xmlns:a16="http://schemas.microsoft.com/office/drawing/2014/main" id="{C4F41152-6592-409F-A0DF-98032AE60860}"/>
              </a:ext>
            </a:extLst>
          </p:cNvPr>
          <p:cNvPicPr>
            <a:picLocks noChangeAspect="1"/>
          </p:cNvPicPr>
          <p:nvPr/>
        </p:nvPicPr>
        <p:blipFill>
          <a:blip r:embed="rId2"/>
          <a:stretch>
            <a:fillRect/>
          </a:stretch>
        </p:blipFill>
        <p:spPr>
          <a:xfrm>
            <a:off x="1363245" y="1747728"/>
            <a:ext cx="9782117" cy="4076918"/>
          </a:xfrm>
          <a:prstGeom prst="rect">
            <a:avLst/>
          </a:prstGeom>
        </p:spPr>
      </p:pic>
      <p:sp>
        <p:nvSpPr>
          <p:cNvPr id="3" name="Slide Number Placeholder 2">
            <a:extLst>
              <a:ext uri="{FF2B5EF4-FFF2-40B4-BE49-F238E27FC236}">
                <a16:creationId xmlns:a16="http://schemas.microsoft.com/office/drawing/2014/main" id="{DE8EE024-AE02-4597-81B6-0FFD496DDBB5}"/>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3296022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239AE-1D8E-41FE-AAD3-AE6177C7A1DB}"/>
              </a:ext>
            </a:extLst>
          </p:cNvPr>
          <p:cNvSpPr>
            <a:spLocks noGrp="1"/>
          </p:cNvSpPr>
          <p:nvPr>
            <p:ph type="ctrTitle"/>
          </p:nvPr>
        </p:nvSpPr>
        <p:spPr/>
        <p:txBody>
          <a:bodyPr/>
          <a:lstStyle/>
          <a:p>
            <a:r>
              <a:rPr lang="en-US" dirty="0"/>
              <a:t>Mortality</a:t>
            </a:r>
          </a:p>
        </p:txBody>
      </p:sp>
    </p:spTree>
    <p:extLst>
      <p:ext uri="{BB962C8B-B14F-4D97-AF65-F5344CB8AC3E}">
        <p14:creationId xmlns:p14="http://schemas.microsoft.com/office/powerpoint/2010/main" val="356339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Reported Deaths Among People living with HIV/AIDS in Minnesota, 1984-2020</a:t>
            </a:r>
          </a:p>
        </p:txBody>
      </p:sp>
      <p:pic>
        <p:nvPicPr>
          <p:cNvPr id="8" name="Picture 7" descr="Graph showing Reported Deaths Among People living with HIV/AIDS in Minnesota, 1984-2020">
            <a:extLst>
              <a:ext uri="{FF2B5EF4-FFF2-40B4-BE49-F238E27FC236}">
                <a16:creationId xmlns:a16="http://schemas.microsoft.com/office/drawing/2014/main" id="{379D80FE-75D4-4EA8-BD00-2E68E85C95F2}"/>
              </a:ext>
            </a:extLst>
          </p:cNvPr>
          <p:cNvPicPr>
            <a:picLocks noChangeAspect="1"/>
          </p:cNvPicPr>
          <p:nvPr/>
        </p:nvPicPr>
        <p:blipFill>
          <a:blip r:embed="rId3"/>
          <a:stretch>
            <a:fillRect/>
          </a:stretch>
        </p:blipFill>
        <p:spPr>
          <a:xfrm>
            <a:off x="430498" y="1574566"/>
            <a:ext cx="10742833" cy="4948471"/>
          </a:xfrm>
          <a:prstGeom prst="rect">
            <a:avLst/>
          </a:prstGeom>
        </p:spPr>
      </p:pic>
      <p:sp>
        <p:nvSpPr>
          <p:cNvPr id="5" name="Slide Number Placeholder 4"/>
          <p:cNvSpPr>
            <a:spLocks noGrp="1"/>
          </p:cNvSpPr>
          <p:nvPr>
            <p:ph type="sldNum" sz="quarter" idx="12"/>
          </p:nvPr>
        </p:nvSpPr>
        <p:spPr>
          <a:xfrm>
            <a:off x="10729332" y="6340475"/>
            <a:ext cx="1462668" cy="365125"/>
          </a:xfrm>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20523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196C-11AB-45EA-803F-D78C7FDE21F3}"/>
              </a:ext>
            </a:extLst>
          </p:cNvPr>
          <p:cNvSpPr>
            <a:spLocks noGrp="1"/>
          </p:cNvSpPr>
          <p:nvPr>
            <p:ph type="title"/>
          </p:nvPr>
        </p:nvSpPr>
        <p:spPr/>
        <p:txBody>
          <a:bodyPr/>
          <a:lstStyle/>
          <a:p>
            <a:r>
              <a:rPr lang="en-US" b="0" dirty="0"/>
              <a:t>Introduction (III)</a:t>
            </a:r>
          </a:p>
        </p:txBody>
      </p:sp>
      <p:sp>
        <p:nvSpPr>
          <p:cNvPr id="3" name="Content Placeholder 2">
            <a:extLst>
              <a:ext uri="{FF2B5EF4-FFF2-40B4-BE49-F238E27FC236}">
                <a16:creationId xmlns:a16="http://schemas.microsoft.com/office/drawing/2014/main" id="{FF1F0A62-708F-4618-A7BB-4C5ABF6AC654}"/>
              </a:ext>
            </a:extLst>
          </p:cNvPr>
          <p:cNvSpPr>
            <a:spLocks noGrp="1"/>
          </p:cNvSpPr>
          <p:nvPr>
            <p:ph idx="1"/>
          </p:nvPr>
        </p:nvSpPr>
        <p:spPr>
          <a:xfrm>
            <a:off x="291548" y="1594624"/>
            <a:ext cx="11595652" cy="4582339"/>
          </a:xfrm>
        </p:spPr>
        <p:txBody>
          <a:bodyPr>
            <a:normAutofit fontScale="55000" lnSpcReduction="20000"/>
          </a:bodyPr>
          <a:lstStyle/>
          <a:p>
            <a:r>
              <a:rPr lang="en-US" dirty="0"/>
              <a:t>People are assumed to be alive unless MDH has knowledge of their death.</a:t>
            </a:r>
          </a:p>
          <a:p>
            <a:r>
              <a:rPr lang="en-US" dirty="0"/>
              <a:t>People whose most recently reported state of residence was Minnesota are assumed to be currently residing in Minnesota unless MDH has knowledge of their relocation. Our ability to track changes of residence, including within the state, is limited and subject to reporting delays and incomplete case and lab reporting.</a:t>
            </a:r>
          </a:p>
          <a:p>
            <a:r>
              <a:rPr lang="en-US" dirty="0"/>
              <a:t>Vital status and current residence are updated through one or more of the following methods:</a:t>
            </a:r>
          </a:p>
          <a:p>
            <a:pPr lvl="1"/>
            <a:r>
              <a:rPr lang="en-US" dirty="0"/>
              <a:t>Standard case and lab reporting</a:t>
            </a:r>
          </a:p>
          <a:p>
            <a:pPr lvl="1"/>
            <a:r>
              <a:rPr lang="en-US" dirty="0"/>
              <a:t>Correspondence with other health departments</a:t>
            </a:r>
          </a:p>
          <a:p>
            <a:pPr lvl="1"/>
            <a:r>
              <a:rPr lang="en-US" dirty="0"/>
              <a:t>Active surveillance</a:t>
            </a:r>
          </a:p>
          <a:p>
            <a:pPr lvl="1"/>
            <a:r>
              <a:rPr lang="en-US" dirty="0"/>
              <a:t>Death certificate reviews (at least annually)</a:t>
            </a:r>
          </a:p>
          <a:p>
            <a:pPr lvl="1"/>
            <a:r>
              <a:rPr lang="en-US" dirty="0"/>
              <a:t>Birth certificate reviews (at least annually, pregnant people only)</a:t>
            </a:r>
          </a:p>
        </p:txBody>
      </p:sp>
      <p:sp>
        <p:nvSpPr>
          <p:cNvPr id="4" name="Slide Number Placeholder 3">
            <a:extLst>
              <a:ext uri="{FF2B5EF4-FFF2-40B4-BE49-F238E27FC236}">
                <a16:creationId xmlns:a16="http://schemas.microsoft.com/office/drawing/2014/main" id="{722575F6-14B2-426F-9937-006B05AEE0E8}"/>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35800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6044ED-7E98-4907-A1BD-050EEDC829E8}"/>
              </a:ext>
            </a:extLst>
          </p:cNvPr>
          <p:cNvSpPr>
            <a:spLocks noGrp="1"/>
          </p:cNvSpPr>
          <p:nvPr>
            <p:ph type="ctrTitle"/>
          </p:nvPr>
        </p:nvSpPr>
        <p:spPr/>
        <p:txBody>
          <a:bodyPr/>
          <a:lstStyle/>
          <a:p>
            <a:r>
              <a:rPr lang="en-US" dirty="0"/>
              <a:t>National Context</a:t>
            </a:r>
          </a:p>
        </p:txBody>
      </p:sp>
    </p:spTree>
    <p:extLst>
      <p:ext uri="{BB962C8B-B14F-4D97-AF65-F5344CB8AC3E}">
        <p14:creationId xmlns:p14="http://schemas.microsoft.com/office/powerpoint/2010/main" val="92247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02167"/>
            <a:ext cx="12192000" cy="1143000"/>
          </a:xfrm>
        </p:spPr>
        <p:txBody>
          <a:bodyPr>
            <a:normAutofit fontScale="90000"/>
          </a:bodyPr>
          <a:lstStyle/>
          <a:p>
            <a:pPr algn="ctr">
              <a:lnSpc>
                <a:spcPts val="3467"/>
              </a:lnSpc>
            </a:pPr>
            <a:r>
              <a:rPr lang="en-US" sz="2667" dirty="0"/>
              <a:t>Rates of Adults and Adolescents Living with Diagnosed HIV Infection, by Area of Residence, Year-end 2017—United States and 6 Dependent Areas</a:t>
            </a:r>
            <a:br>
              <a:rPr lang="en-US" sz="2667" dirty="0"/>
            </a:br>
            <a:r>
              <a:rPr lang="en-US" sz="2400" dirty="0">
                <a:solidFill>
                  <a:srgbClr val="5F5F5F"/>
                </a:solidFill>
              </a:rPr>
              <a:t>N = 1,018,346	Total Rate: 369.4                                 </a:t>
            </a:r>
          </a:p>
        </p:txBody>
      </p:sp>
      <p:pic>
        <p:nvPicPr>
          <p:cNvPr id="2" name="Picture 1" descr="At the end of 2017, the rate of adults and adolescents living with diagnosed HIV infection in the United States and 6 dependent areas was 369.4 per 100,000 population.  The rates of adults and adolescents living with diagnosed HIV infection ranged from 7.9 per 100,000 in American Samoa to 2,398.9 per 100,000 in the District of Columbia. &#10;&#10;The District of Columbia (i.e., Washington, DC) is a city; use caution when comparing the rate of persons living with diagnosed HIV infection in DC with the rates in states.&#10;  &#10;Data are based on address of residence as of December 31, 2017 (i.e., most recent known address). &#10;">
            <a:extLst>
              <a:ext uri="{FF2B5EF4-FFF2-40B4-BE49-F238E27FC236}">
                <a16:creationId xmlns:a16="http://schemas.microsoft.com/office/drawing/2014/main" id="{7408F9B3-95E7-4CA0-81E6-599594B06EC5}"/>
              </a:ext>
            </a:extLst>
          </p:cNvPr>
          <p:cNvPicPr>
            <a:picLocks noChangeAspect="1"/>
          </p:cNvPicPr>
          <p:nvPr/>
        </p:nvPicPr>
        <p:blipFill>
          <a:blip r:embed="rId3"/>
          <a:stretch>
            <a:fillRect/>
          </a:stretch>
        </p:blipFill>
        <p:spPr>
          <a:xfrm>
            <a:off x="174158" y="206150"/>
            <a:ext cx="11843685" cy="6664047"/>
          </a:xfrm>
          <a:prstGeom prst="rect">
            <a:avLst/>
          </a:prstGeom>
        </p:spPr>
      </p:pic>
      <p:sp>
        <p:nvSpPr>
          <p:cNvPr id="14" name="Text Placeholder 3"/>
          <p:cNvSpPr txBox="1">
            <a:spLocks/>
          </p:cNvSpPr>
          <p:nvPr/>
        </p:nvSpPr>
        <p:spPr>
          <a:xfrm>
            <a:off x="1409493" y="5826546"/>
            <a:ext cx="9831960" cy="82530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ts val="1200"/>
              </a:lnSpc>
              <a:spcBef>
                <a:spcPts val="0"/>
              </a:spcBef>
            </a:pPr>
            <a:r>
              <a:rPr lang="en-US" sz="1200" i="1" dirty="0">
                <a:solidFill>
                  <a:srgbClr val="5F5F5F"/>
                </a:solidFill>
                <a:latin typeface="Calibri" panose="020F0502020204030204" pitchFamily="34" charset="0"/>
              </a:rPr>
              <a:t>Note.</a:t>
            </a:r>
            <a:r>
              <a:rPr lang="en-US" sz="1200" dirty="0">
                <a:solidFill>
                  <a:srgbClr val="5F5F5F"/>
                </a:solidFill>
                <a:latin typeface="Calibri" panose="020F0502020204030204" pitchFamily="34" charset="0"/>
              </a:rPr>
              <a:t>  Data are based on address of residence as of December 31, 2017 (i.e., most recent known address). </a:t>
            </a:r>
            <a:endParaRPr lang="en-US" sz="1200" baseline="300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5628437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11805"/>
            <a:ext cx="12192000" cy="1143000"/>
          </a:xfrm>
        </p:spPr>
        <p:txBody>
          <a:bodyPr>
            <a:normAutofit fontScale="90000"/>
          </a:bodyPr>
          <a:lstStyle/>
          <a:p>
            <a:pPr algn="ctr">
              <a:lnSpc>
                <a:spcPts val="3467"/>
              </a:lnSpc>
            </a:pPr>
            <a:r>
              <a:rPr lang="en-US" sz="2667" dirty="0"/>
              <a:t>Rates of Adults and Adolescents Living with Diagnosed HIV Infection Ever Classified as Stage 3 (AIDS), by Area of Residence, Year-end 2017—United States and 6 Dependent Areas</a:t>
            </a:r>
            <a:br>
              <a:rPr lang="en-US" sz="2667" dirty="0"/>
            </a:br>
            <a:r>
              <a:rPr lang="en-US" sz="2400" dirty="0">
                <a:solidFill>
                  <a:srgbClr val="5F5F5F"/>
                </a:solidFill>
              </a:rPr>
              <a:t>N = 533,556	Total Rate: 193.6</a:t>
            </a:r>
          </a:p>
        </p:txBody>
      </p:sp>
      <p:pic>
        <p:nvPicPr>
          <p:cNvPr id="2" name="Picture 1" descr="At the end of 2017, the rate of adults and adolescents in the United States living with diagnosed HIV infection ever classified as stage 3 (AIDS) was 193.6 per 100,000. The rates of adults and adolescents living with diagnosed HIV infection ever classified as stage 3 (AIDS) ranged from 5.2 per 100,000 in American Samoa to 1,267.6 per 100,000 in the District of Columbia. &#10;&#10;The District of Columbia (i.e., Washington, DC) is a city; use caution when comparing the rate of persons living with diagnosed HIV infection in DC with the rates in states.&#10;&#10;Data are based on address of residence as of December 31, 2017 (i.e., most recent known address). &#10;">
            <a:extLst>
              <a:ext uri="{FF2B5EF4-FFF2-40B4-BE49-F238E27FC236}">
                <a16:creationId xmlns:a16="http://schemas.microsoft.com/office/drawing/2014/main" id="{F3D9EBE9-2AAF-406B-B98E-E1DB47DCB798}"/>
              </a:ext>
            </a:extLst>
          </p:cNvPr>
          <p:cNvPicPr>
            <a:picLocks noChangeAspect="1"/>
          </p:cNvPicPr>
          <p:nvPr/>
        </p:nvPicPr>
        <p:blipFill>
          <a:blip r:embed="rId3"/>
          <a:stretch>
            <a:fillRect/>
          </a:stretch>
        </p:blipFill>
        <p:spPr>
          <a:xfrm>
            <a:off x="105145" y="586055"/>
            <a:ext cx="11981711" cy="6584251"/>
          </a:xfrm>
          <a:prstGeom prst="rect">
            <a:avLst/>
          </a:prstGeom>
        </p:spPr>
      </p:pic>
      <p:sp>
        <p:nvSpPr>
          <p:cNvPr id="10" name="Text Placeholder 3"/>
          <p:cNvSpPr txBox="1">
            <a:spLocks/>
          </p:cNvSpPr>
          <p:nvPr/>
        </p:nvSpPr>
        <p:spPr>
          <a:xfrm>
            <a:off x="1378921" y="6277993"/>
            <a:ext cx="10463136" cy="44351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are based on address of residence as of December 31, 2017 (i.e., most recent known address). </a:t>
            </a:r>
          </a:p>
        </p:txBody>
      </p:sp>
    </p:spTree>
    <p:extLst>
      <p:ext uri="{BB962C8B-B14F-4D97-AF65-F5344CB8AC3E}">
        <p14:creationId xmlns:p14="http://schemas.microsoft.com/office/powerpoint/2010/main" val="27473697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0495"/>
            <a:ext cx="12192000" cy="1143000"/>
          </a:xfrm>
        </p:spPr>
        <p:txBody>
          <a:bodyPr>
            <a:normAutofit fontScale="90000"/>
          </a:bodyPr>
          <a:lstStyle/>
          <a:p>
            <a:pPr algn="ctr">
              <a:lnSpc>
                <a:spcPts val="3467"/>
              </a:lnSpc>
            </a:pPr>
            <a:r>
              <a:rPr lang="en-US" sz="2667" dirty="0"/>
              <a:t>Comparison of Deaths among Persons with HIV Ever Classified as Stage 3 (AIDS) in National HIV Surveillance System and Deaths Reported in Death Certificates in which HIV was the Underlying Cause of Death, 1987−2018—United States</a:t>
            </a:r>
          </a:p>
        </p:txBody>
      </p:sp>
      <p:pic>
        <p:nvPicPr>
          <p:cNvPr id="4" name="Picture 3" descr="The annual number of deaths of persons with HIV Infection ever classified as stage 3 (AIDS) (some of which were not caused by HIV stage 3), as reported to the National HIV Surveillance System through December 31, 2019, was 10% to 46% (depending on the year) greater than the number of deaths attributed to HIV infection in death certificate data (by ICD-10 rules for selecting the underlying cause of death). The greater number of deaths of persons with stage 3 is partly because some persons with HIV infection classified as stage 3 die of causes not attributable to HIV infection, such as motor vehicle accidents, and partly because some deaths due to HIV infection are not reported as such on death certificates. &#10;&#10;The blue line represents data from the National HIV Surveillance System.&#10;The green line represents death certificate data compiled by the National Center for Health Statistics.&#10;">
            <a:extLst>
              <a:ext uri="{FF2B5EF4-FFF2-40B4-BE49-F238E27FC236}">
                <a16:creationId xmlns:a16="http://schemas.microsoft.com/office/drawing/2014/main" id="{0CCEE2CD-8FA3-4934-B3E8-15E060043694}"/>
              </a:ext>
            </a:extLst>
          </p:cNvPr>
          <p:cNvPicPr>
            <a:picLocks noChangeAspect="1"/>
          </p:cNvPicPr>
          <p:nvPr/>
        </p:nvPicPr>
        <p:blipFill>
          <a:blip r:embed="rId3"/>
          <a:stretch>
            <a:fillRect/>
          </a:stretch>
        </p:blipFill>
        <p:spPr>
          <a:xfrm>
            <a:off x="584739" y="1647947"/>
            <a:ext cx="11022523" cy="4430144"/>
          </a:xfrm>
          <a:prstGeom prst="rect">
            <a:avLst/>
          </a:prstGeom>
        </p:spPr>
      </p:pic>
      <p:sp>
        <p:nvSpPr>
          <p:cNvPr id="8" name="Text Placeholder 3"/>
          <p:cNvSpPr txBox="1">
            <a:spLocks/>
          </p:cNvSpPr>
          <p:nvPr/>
        </p:nvSpPr>
        <p:spPr>
          <a:xfrm>
            <a:off x="1424899" y="6023492"/>
            <a:ext cx="9042400" cy="45274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200" i="1" dirty="0">
                <a:solidFill>
                  <a:srgbClr val="5F5F5F"/>
                </a:solidFill>
                <a:latin typeface="Calibri" panose="020F0502020204030204" pitchFamily="34" charset="0"/>
              </a:rPr>
              <a:t>*</a:t>
            </a:r>
            <a:r>
              <a:rPr lang="en-US" sz="1200" dirty="0">
                <a:solidFill>
                  <a:srgbClr val="5F5F5F"/>
                </a:solidFill>
                <a:latin typeface="Calibri" panose="020F0502020204030204" pitchFamily="34" charset="0"/>
              </a:rPr>
              <a:t>For comparison with data for 1999 and later years, data for 1987−1998 were modified to account  for </a:t>
            </a:r>
            <a:r>
              <a:rPr lang="en-US" sz="1200" i="1" dirty="0">
                <a:solidFill>
                  <a:srgbClr val="5F5F5F"/>
                </a:solidFill>
                <a:latin typeface="Calibri" panose="020F0502020204030204" pitchFamily="34" charset="0"/>
              </a:rPr>
              <a:t>ICD-10</a:t>
            </a:r>
            <a:r>
              <a:rPr lang="en-US" sz="1200" dirty="0">
                <a:solidFill>
                  <a:srgbClr val="5F5F5F"/>
                </a:solidFill>
                <a:latin typeface="Calibri" panose="020F0502020204030204" pitchFamily="34" charset="0"/>
              </a:rPr>
              <a:t> rules instead of </a:t>
            </a:r>
            <a:r>
              <a:rPr lang="en-US" sz="1200" i="1" dirty="0">
                <a:solidFill>
                  <a:srgbClr val="5F5F5F"/>
                </a:solidFill>
                <a:latin typeface="Calibri" panose="020F0502020204030204" pitchFamily="34" charset="0"/>
              </a:rPr>
              <a:t>ICD-9</a:t>
            </a:r>
            <a:r>
              <a:rPr lang="en-US" sz="1200" dirty="0">
                <a:solidFill>
                  <a:srgbClr val="5F5F5F"/>
                </a:solidFill>
                <a:latin typeface="Calibri" panose="020F0502020204030204" pitchFamily="34" charset="0"/>
              </a:rPr>
              <a:t> rules.</a:t>
            </a:r>
          </a:p>
        </p:txBody>
      </p:sp>
    </p:spTree>
    <p:extLst>
      <p:ext uri="{BB962C8B-B14F-4D97-AF65-F5344CB8AC3E}">
        <p14:creationId xmlns:p14="http://schemas.microsoft.com/office/powerpoint/2010/main" val="40567385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5001B2-7672-4BD6-B9E0-C5595D9D8717}"/>
              </a:ext>
            </a:extLst>
          </p:cNvPr>
          <p:cNvSpPr>
            <a:spLocks noGrp="1"/>
          </p:cNvSpPr>
          <p:nvPr>
            <p:ph type="ctrTitle"/>
          </p:nvPr>
        </p:nvSpPr>
        <p:spPr/>
        <p:txBody>
          <a:bodyPr/>
          <a:lstStyle/>
          <a:p>
            <a:r>
              <a:rPr lang="en-US" dirty="0"/>
              <a:t>Overview of HIV/AIDS in Minnesota</a:t>
            </a:r>
          </a:p>
        </p:txBody>
      </p:sp>
    </p:spTree>
    <p:extLst>
      <p:ext uri="{BB962C8B-B14F-4D97-AF65-F5344CB8AC3E}">
        <p14:creationId xmlns:p14="http://schemas.microsoft.com/office/powerpoint/2010/main" val="113066063"/>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7C24E70-379D-480C-9420-F379471FC0D6}" vid="{857587AC-A919-493F-9418-7BF7C0A5DB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77" ma:contentTypeDescription="Create a new document." ma:contentTypeScope="" ma:versionID="81fd33ee760e55ba4dc21f19d71c9ed2">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6f597a13533ab51e3170be8e423a5b5a"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PP6VNZTUNPYT-222210944-39</_dlc_DocId>
    <_dlc_DocIdUrl xmlns="98f01fe9-c3f2-4582-9148-d87bd0c242e7">
      <Url>https://mn365.sharepoint.com/teams/MDH/permanent/comm_proj/_layouts/15/DocIdRedir.aspx?ID=PP6VNZTUNPYT-222210944-39</Url>
      <Description>PP6VNZTUNPYT-222210944-39</Description>
    </_dlc_DocIdUrl>
  </documentManagement>
</p:properties>
</file>

<file path=customXml/itemProps1.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EA9ED9FB-88D9-4193-9DD9-DFFAC07CE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678B604-9059-4F1C-B8E2-C96A71A964D2}">
  <ds:schemaRefs>
    <ds:schemaRef ds:uri="http://purl.org/dc/terms/"/>
    <ds:schemaRef ds:uri="http://schemas.microsoft.com/office/2006/documentManagement/types"/>
    <ds:schemaRef ds:uri="98f01fe9-c3f2-4582-9148-d87bd0c242e7"/>
    <ds:schemaRef ds:uri="fc253db8-c1a2-4032-adc2-d3fbd160fc76"/>
    <ds:schemaRef ds:uri="http://purl.org/dc/elements/1.1/"/>
    <ds:schemaRef ds:uri="http://schemas.microsoft.com/office/infopath/2007/PartnerControls"/>
    <ds:schemaRef ds:uri="http://schemas.openxmlformats.org/package/2006/metadata/core-properties"/>
    <ds:schemaRef ds:uri="8837c207-459e-4c9e-ae67-73e2034e87a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classic option</Template>
  <TotalTime>777</TotalTime>
  <Words>3531</Words>
  <Application>Microsoft Office PowerPoint</Application>
  <PresentationFormat>Widescreen</PresentationFormat>
  <Paragraphs>144</Paragraphs>
  <Slides>33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Minnesota</vt:lpstr>
      <vt:lpstr>HIV/AIDS Prevalence and Mortality Report, 2020</vt:lpstr>
      <vt:lpstr>Introduction (I)</vt:lpstr>
      <vt:lpstr>Introduction (II)</vt:lpstr>
      <vt:lpstr>Introduction (III)</vt:lpstr>
      <vt:lpstr>National Context</vt:lpstr>
      <vt:lpstr>Rates of Adults and Adolescents Living with Diagnosed HIV Infection, by Area of Residence, Year-end 2017—United States and 6 Dependent Areas N = 1,018,346 Total Rate: 369.4                                 </vt:lpstr>
      <vt:lpstr>Rates of Adults and Adolescents Living with Diagnosed HIV Infection Ever Classified as Stage 3 (AIDS), by Area of Residence, Year-end 2017—United States and 6 Dependent Areas N = 533,556 Total Rate: 193.6</vt:lpstr>
      <vt:lpstr>Comparison of Deaths among Persons with HIV Ever Classified as Stage 3 (AIDS) in National HIV Surveillance System and Deaths Reported in Death Certificates in which HIV was the Underlying Cause of Death, 1987−2018—United States</vt:lpstr>
      <vt:lpstr>Overview of HIV/AIDS in Minnesota</vt:lpstr>
      <vt:lpstr>New HIV Disease Diagnoses, HIV (non-AIDS) and AIDS Cases by Year, 1991-2020</vt:lpstr>
      <vt:lpstr>People Living with HIV/AIDS in Minnesota</vt:lpstr>
      <vt:lpstr>Estimated Number of People Living with HIV/AIDS in Minnesota</vt:lpstr>
      <vt:lpstr>Place</vt:lpstr>
      <vt:lpstr>Minnesotans Living with HIV# by County of Current Residence, 2020</vt:lpstr>
      <vt:lpstr>Minnesotans Living with HIV by Metro* County, 2020</vt:lpstr>
      <vt:lpstr>People Living with HIV/AIDS in Minnesota by Current Residence, 2020</vt:lpstr>
      <vt:lpstr>Sex Assigned at Birth, Gender Identity, and Race/Ethnicity</vt:lpstr>
      <vt:lpstr>People Living with HIV/AIDS in Minnesota by Sex Assigned at Birth, 2020</vt:lpstr>
      <vt:lpstr>People Living with HIV/AIDS in Minnesota by Sex Assigned at Birth and Race/Ethnicity^, 2020</vt:lpstr>
      <vt:lpstr>People Living with HIV/AIDS in Minnesota by Gender Identity** and Race/Ethnicity^, 2020</vt:lpstr>
      <vt:lpstr>Number of Cases and Rates (per 100,000 people) of People Living with HIV/AIDS by Race/Ethnicity** in Minnesota, 2020</vt:lpstr>
      <vt:lpstr>Number of Cases and Rates (per 100,000 people) of Adults and Adolescents* Living with HIV/AIDS by Sex Assigned at Birth and Risk† in Minnesota, 2020</vt:lpstr>
      <vt:lpstr>Number of Cases Living with HIV/AIDS by Gender Identity in Minnesota, 2020</vt:lpstr>
      <vt:lpstr>Age</vt:lpstr>
      <vt:lpstr>People Living with HIV/AIDS in Minnesota by Age Group*, 2020</vt:lpstr>
      <vt:lpstr>People Living with HIV/AIDS in Minnesota by Age Group* and Sex Assigned at Birth, 2020</vt:lpstr>
      <vt:lpstr>Foreign Born Populations</vt:lpstr>
      <vt:lpstr>Foreign Born People Living with HIV/AIDS in Minnesota* by Region of Birth, 2011-2020</vt:lpstr>
      <vt:lpstr>African-Born* People Living with HIV/AIDS Compared to Other Minnesota Cases by Sex Assigned at Birth, 2020</vt:lpstr>
      <vt:lpstr>Latin American/Caribbean* People Living with HIV/AIDS Compared to Other Minnesota Cases by Sex Assigned at Birth, 2020</vt:lpstr>
      <vt:lpstr>Countries of Birth Among Foreign Born People* Living with HIV/AIDS in Minnesota, 2020</vt:lpstr>
      <vt:lpstr>Mortality</vt:lpstr>
      <vt:lpstr>Reported Deaths Among People living with HIV/AIDS in Minnesota, 1984-2020</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Shenk, Jared (MDH)</dc:creator>
  <cp:keywords/>
  <dc:description/>
  <cp:lastModifiedBy>Regan, Emily (MDH)</cp:lastModifiedBy>
  <cp:revision>68</cp:revision>
  <cp:lastPrinted>2017-03-14T16:27:36Z</cp:lastPrinted>
  <dcterms:created xsi:type="dcterms:W3CDTF">2021-05-14T17:50:54Z</dcterms:created>
  <dcterms:modified xsi:type="dcterms:W3CDTF">2021-06-21T19:47:20Z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0x010100A882B80E85798B498881C0CB36871F5B</vt:lpwstr>
  </property>
  <property fmtid="{D5CDD505-2E9C-101B-9397-08002B2CF9AE}" pid="4" name="_dlc_DocIdItemGuid">
    <vt:lpwstr>2a3daca8-56a8-4dd4-93e8-4f7aa36add79</vt:lpwstr>
  </property>
</Properties>
</file>