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5"/>
  </p:sldMasterIdLst>
  <p:notesMasterIdLst>
    <p:notesMasterId r:id="rId27"/>
  </p:notesMasterIdLst>
  <p:handoutMasterIdLst>
    <p:handoutMasterId r:id="rId28"/>
  </p:handoutMasterIdLst>
  <p:sldIdLst>
    <p:sldId id="482" r:id="rId6"/>
    <p:sldId id="483" r:id="rId7"/>
    <p:sldId id="509" r:id="rId8"/>
    <p:sldId id="510" r:id="rId9"/>
    <p:sldId id="511" r:id="rId10"/>
    <p:sldId id="512" r:id="rId11"/>
    <p:sldId id="513" r:id="rId12"/>
    <p:sldId id="514" r:id="rId13"/>
    <p:sldId id="515" r:id="rId14"/>
    <p:sldId id="516" r:id="rId15"/>
    <p:sldId id="520" r:id="rId16"/>
    <p:sldId id="518" r:id="rId17"/>
    <p:sldId id="519" r:id="rId18"/>
    <p:sldId id="521" r:id="rId19"/>
    <p:sldId id="491" r:id="rId20"/>
    <p:sldId id="522" r:id="rId21"/>
    <p:sldId id="523" r:id="rId22"/>
    <p:sldId id="526" r:id="rId23"/>
    <p:sldId id="524" r:id="rId24"/>
    <p:sldId id="525" r:id="rId25"/>
    <p:sldId id="481"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3865"/>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929" autoAdjust="0"/>
  </p:normalViewPr>
  <p:slideViewPr>
    <p:cSldViewPr snapToGrid="0">
      <p:cViewPr varScale="1">
        <p:scale>
          <a:sx n="100" d="100"/>
          <a:sy n="100" d="100"/>
        </p:scale>
        <p:origin x="192" y="84"/>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5/7/2021</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5/7/2021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listening</a:t>
            </a:r>
            <a:r>
              <a:rPr lang="en-US" baseline="0" dirty="0"/>
              <a:t> to our 2019 annual HIV data release</a:t>
            </a:r>
            <a:r>
              <a:rPr lang="en-US" dirty="0"/>
              <a:t>. I’m Jared</a:t>
            </a:r>
            <a:r>
              <a:rPr lang="en-US" baseline="0" dirty="0"/>
              <a:t> Shenk</a:t>
            </a:r>
            <a:r>
              <a:rPr lang="en-US" dirty="0"/>
              <a:t>, a</a:t>
            </a:r>
            <a:r>
              <a:rPr lang="en-US" baseline="0" dirty="0"/>
              <a:t>n epidemiologist</a:t>
            </a:r>
            <a:r>
              <a:rPr lang="en-US" dirty="0"/>
              <a:t> at the Minnesota Department of Health.</a:t>
            </a:r>
            <a:r>
              <a:rPr lang="en-US" baseline="0" dirty="0"/>
              <a:t> </a:t>
            </a:r>
            <a:r>
              <a:rPr lang="en-US" dirty="0"/>
              <a:t>I will be primarily discussing highlights from data about new HIV diagnoses reported</a:t>
            </a:r>
            <a:r>
              <a:rPr lang="en-US" baseline="0" dirty="0"/>
              <a:t> to the health department</a:t>
            </a:r>
            <a:r>
              <a:rPr lang="en-US" dirty="0"/>
              <a:t> during 2019,</a:t>
            </a:r>
            <a:r>
              <a:rPr lang="en-US" baseline="0" dirty="0"/>
              <a:t> as well as </a:t>
            </a:r>
            <a:r>
              <a:rPr lang="en-US" dirty="0"/>
              <a:t>updates to HIV prevalence in the state</a:t>
            </a:r>
            <a:r>
              <a:rPr lang="en-US" baseline="0" dirty="0"/>
              <a:t>, our recent HIV outbreak, and molecular HIV data.</a:t>
            </a:r>
            <a:r>
              <a:rPr lang="en-US" dirty="0"/>
              <a:t> The information that we will present is just a snapshot of the data available on our website at</a:t>
            </a:r>
            <a:r>
              <a:rPr lang="en-US" baseline="0" dirty="0"/>
              <a:t> the link on this slide</a:t>
            </a:r>
            <a:r>
              <a:rPr lang="en-US" dirty="0"/>
              <a:t>.</a:t>
            </a:r>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288115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2019, there were 111 cases diagnosed under the age of 30. This accounts for 40% of all cases. Most of these cases were among young people</a:t>
            </a:r>
            <a:r>
              <a:rPr lang="en-US" baseline="0" dirty="0"/>
              <a:t> assigned the sex of male at birth</a:t>
            </a:r>
            <a:r>
              <a:rPr lang="en-US" dirty="0"/>
              <a:t>, where 82% of cases under the age of 30 were male. The age groups from 25-34 had</a:t>
            </a:r>
            <a:r>
              <a:rPr lang="en-US" baseline="0" dirty="0"/>
              <a:t> the largest number of cases in 2019</a:t>
            </a:r>
            <a:r>
              <a:rPr lang="en-US" dirty="0"/>
              <a:t>.</a:t>
            </a:r>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10</a:t>
            </a:fld>
            <a:endParaRPr lang="en-US" dirty="0">
              <a:solidFill>
                <a:prstClr val="black"/>
              </a:solidFill>
            </a:endParaRPr>
          </a:p>
        </p:txBody>
      </p:sp>
    </p:spTree>
    <p:extLst>
      <p:ext uri="{BB962C8B-B14F-4D97-AF65-F5344CB8AC3E}">
        <p14:creationId xmlns:p14="http://schemas.microsoft.com/office/powerpoint/2010/main" val="74103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depicts risk for all persons diagnosed with HIV in Minnesota during the past decade and since the beginning of the epidemic, Men who have sex with Men has been the most commonly reported risk factor. In 2019, MSM accounted for 43% of all new HIV diagnoses in Minnesota with 119 cases diagnosed.</a:t>
            </a:r>
          </a:p>
          <a:p>
            <a:endParaRPr lang="en-US" dirty="0"/>
          </a:p>
          <a:p>
            <a:r>
              <a:rPr lang="en-US" dirty="0"/>
              <a:t>The number of cases among people</a:t>
            </a:r>
            <a:r>
              <a:rPr lang="en-US" baseline="0" dirty="0"/>
              <a:t> who inject drugs (IDU only) </a:t>
            </a:r>
            <a:r>
              <a:rPr lang="en-US" dirty="0"/>
              <a:t>has doubled with 22 cases in 2019 compared to 11 cases in 2018.</a:t>
            </a:r>
            <a:r>
              <a:rPr lang="en-US" baseline="0" dirty="0"/>
              <a:t> In February 2020, a MDH Health Alert Network notice was released about a HIV outbreak among persons who inject drugs for Hennepin and Ramsey counties.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932438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 of new HIV infections diagnosed among foreign-born persons in Minnesota has steadily increased from 20 cases in 1990 to 71 cases in 2019. This increase has been largely driven by the increase of cases among African-born persons from 8 cases in 1990 to 39 cases in 2019, as well as, persons from Mexico, Central and South America</a:t>
            </a:r>
            <a:r>
              <a:rPr lang="en-US" baseline="0" dirty="0"/>
              <a:t> and the Caribbean</a:t>
            </a:r>
            <a:r>
              <a:rPr lang="en-US" dirty="0"/>
              <a:t> from 6 cases in 1990 to 21 cases in 2019. Among new HIV infections diagnosed in 2019, 26% were among foreign-born persons. Based on 2010-2012 American Community Survey data, foreign-born persons make up 7% of the total Minnesota population and are, therefore, disproportionately affected by HIV. Among African-born this disparity is even more evident, while African-born persons make up just over 1% of the Minnesota population they accounted for 14% of new HIV infections in 2019. </a:t>
            </a:r>
          </a:p>
          <a:p>
            <a:endParaRPr lang="en-US" dirty="0"/>
          </a:p>
          <a:p>
            <a:r>
              <a:rPr lang="en-US" dirty="0"/>
              <a:t>In 2019, there were 71 cases of newly reported HIV among foreign-born persons, over one out of four of all new cases. The majority of foreign born cases in 2019 were from Africa, followed by Latin America and the Caribbean.</a:t>
            </a:r>
          </a:p>
          <a:p>
            <a:endParaRPr lang="en-US" dirty="0"/>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12</a:t>
            </a:fld>
            <a:endParaRPr lang="en-US" dirty="0">
              <a:solidFill>
                <a:prstClr val="black"/>
              </a:solidFill>
            </a:endParaRPr>
          </a:p>
        </p:txBody>
      </p:sp>
    </p:spTree>
    <p:extLst>
      <p:ext uri="{BB962C8B-B14F-4D97-AF65-F5344CB8AC3E}">
        <p14:creationId xmlns:p14="http://schemas.microsoft.com/office/powerpoint/2010/main" val="1480848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2018, 25% of new cases were late testers. This proportion of cases has remained relatively the same over the past 10 years, ranging between 24-34%. Most late testers, about 85%, are diagnosed with AIDS at the same time they are initially diagnosed with HIV infection. </a:t>
            </a:r>
          </a:p>
          <a:p>
            <a:r>
              <a:rPr lang="en-US" dirty="0"/>
              <a:t>For 2019, 27% of new cases were late testers so far, which represents only a partial follow-up year to only June, 2020.</a:t>
            </a:r>
          </a:p>
          <a:p>
            <a:endParaRPr lang="en-US" dirty="0"/>
          </a:p>
          <a:p>
            <a:r>
              <a:rPr lang="en-US" dirty="0"/>
              <a:t>As with other characteristics of the HIV epidemic in Minnesota, the proportion of late testers varies by demographic characteristics. Historically, foreign-born persons have had a higher proportion of late-testers.</a:t>
            </a:r>
            <a:endParaRPr lang="en-US" dirty="0">
              <a:latin typeface="Times New Roman" charset="0"/>
            </a:endParaRPr>
          </a:p>
          <a:p>
            <a:endParaRPr lang="en-US" dirty="0">
              <a:latin typeface="Times New Roman" charset="0"/>
            </a:endParaRPr>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13</a:t>
            </a:fld>
            <a:endParaRPr lang="en-US" dirty="0">
              <a:solidFill>
                <a:prstClr val="black"/>
              </a:solidFill>
            </a:endParaRPr>
          </a:p>
        </p:txBody>
      </p:sp>
    </p:spTree>
    <p:extLst>
      <p:ext uri="{BB962C8B-B14F-4D97-AF65-F5344CB8AC3E}">
        <p14:creationId xmlns:p14="http://schemas.microsoft.com/office/powerpoint/2010/main" val="4162427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ability to interrupt the transmission of HIV from birthing</a:t>
            </a:r>
            <a:r>
              <a:rPr lang="en-US" baseline="0" dirty="0"/>
              <a:t> parent</a:t>
            </a:r>
            <a:r>
              <a:rPr lang="en-US" dirty="0"/>
              <a:t> to child with antiretroviral therapy and appropriate perinatal care is an important accomplishment in the history of the HIV/AIDS epidemic. Newborn HIV infection rates range from 25-30% without antiretroviral therapy, but decrease to 1-2% with appropriate medical intervention. </a:t>
            </a:r>
          </a:p>
          <a:p>
            <a:endParaRPr lang="en-US" dirty="0"/>
          </a:p>
          <a:p>
            <a:r>
              <a:rPr lang="en-US" dirty="0"/>
              <a:t>For the past decade the number of births to birthing</a:t>
            </a:r>
            <a:r>
              <a:rPr lang="en-US" baseline="0" dirty="0"/>
              <a:t> parents</a:t>
            </a:r>
            <a:r>
              <a:rPr lang="en-US" dirty="0"/>
              <a:t> living with HIV has ranged between 51-71 births. For 2019, there were 57 births to birthing</a:t>
            </a:r>
            <a:r>
              <a:rPr lang="en-US" baseline="0" dirty="0"/>
              <a:t> parents living with HIV</a:t>
            </a:r>
            <a:r>
              <a:rPr lang="en-US" dirty="0"/>
              <a:t>. The rate of transmission has decreased from 15% between 1994 and 1996 to 0.6% in the past three years (2017-2019), with 1 HIV positive baby born to an HIV positive</a:t>
            </a:r>
            <a:r>
              <a:rPr lang="en-US" baseline="0" dirty="0"/>
              <a:t> pregnant person</a:t>
            </a:r>
            <a:r>
              <a:rPr lang="en-US" dirty="0"/>
              <a:t> in Minnesota in 2017.</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14</a:t>
            </a:fld>
            <a:endParaRPr lang="en-US" dirty="0">
              <a:solidFill>
                <a:prstClr val="black"/>
              </a:solidFill>
            </a:endParaRPr>
          </a:p>
        </p:txBody>
      </p:sp>
    </p:spTree>
    <p:extLst>
      <p:ext uri="{BB962C8B-B14F-4D97-AF65-F5344CB8AC3E}">
        <p14:creationId xmlns:p14="http://schemas.microsoft.com/office/powerpoint/2010/main" val="2904052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a:t>
            </a:r>
            <a:r>
              <a:rPr lang="en-US" baseline="0" dirty="0"/>
              <a:t> we will talk about prevalence, or the cumulative number of people diagnosed with HIV and reported to the Minnesota Department of Health, and still believed to be living in the state. The HIV surveillance system is dynamic, with information being entered on a daily basis. These numbers are a snapshot as of the end of 2019, based on what was reported to the health department. </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15</a:t>
            </a:fld>
            <a:endParaRPr lang="en-US" dirty="0"/>
          </a:p>
        </p:txBody>
      </p:sp>
    </p:spTree>
    <p:extLst>
      <p:ext uri="{BB962C8B-B14F-4D97-AF65-F5344CB8AC3E}">
        <p14:creationId xmlns:p14="http://schemas.microsoft.com/office/powerpoint/2010/main" val="3205550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of the end of 2019, 9,193 people were believed to be alive and still living</a:t>
            </a:r>
            <a:r>
              <a:rPr lang="en-US" baseline="0" dirty="0"/>
              <a:t> with HIV in the state of Minnesota. This number includes 5,094 (55%) living with HIV infection that had not progressed to an AIDS diagnosis, and 4,099 (45%) that had progressed to a clinical AIDS diagnosis. This total number also includes 2,418 people who were first reported with HIV or AIDS elsewhere and subsequently moved to Minnesota, and excludes 1,612 people who were first reported with HIV or AIDS in Minnesota and subsequently moved out of the state.</a:t>
            </a:r>
            <a:endParaRPr lang="en-US" dirty="0"/>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16</a:t>
            </a:fld>
            <a:endParaRPr lang="en-US" dirty="0"/>
          </a:p>
        </p:txBody>
      </p:sp>
    </p:spTree>
    <p:extLst>
      <p:ext uri="{BB962C8B-B14F-4D97-AF65-F5344CB8AC3E}">
        <p14:creationId xmlns:p14="http://schemas.microsoft.com/office/powerpoint/2010/main" val="2619935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itchFamily="18" charset="0"/>
              </a:rPr>
              <a:t>One particular population of interest in Minnesota that sets us apart from other states is our larger</a:t>
            </a:r>
            <a:r>
              <a:rPr lang="en-US" baseline="0" dirty="0">
                <a:latin typeface="Times New Roman" pitchFamily="18" charset="0"/>
              </a:rPr>
              <a:t> foreign-born HIV-positive population. </a:t>
            </a:r>
            <a:r>
              <a:rPr lang="en-US" dirty="0">
                <a:latin typeface="Times New Roman" pitchFamily="18" charset="0"/>
              </a:rPr>
              <a:t>Between 1990 and 2019, the number of foreign-born people living with HIV/AIDS in Minnesota increased substantially, especially among the African-born population.  In 1990, 50 foreign-born people were reported to be living with HIV/AIDS in Minnesota, and by 2007 this number had increased to 1,126 people.  In 2019, the total number of foreign-born people living with HIV/AIDS in Minnesota was 2,367, a 5% increase from 2018. The majority of these people immigrated to the United States from Africa and Latin America.</a:t>
            </a:r>
            <a:r>
              <a:rPr lang="en-US" baseline="0" dirty="0">
                <a:latin typeface="Times New Roman" pitchFamily="18" charset="0"/>
              </a:rPr>
              <a:t> </a:t>
            </a:r>
            <a:r>
              <a:rPr lang="en-US" dirty="0">
                <a:latin typeface="Times New Roman" pitchFamily="18" charset="0"/>
              </a:rPr>
              <a:t>This trend illustrates the growing diversity of the HIV-positive population in Minnesota and the need for culturally appropriate HIV care and prevention efforts.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948388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we’ll discuss a couple additional topics of particular relevance this year.</a:t>
            </a:r>
          </a:p>
        </p:txBody>
      </p:sp>
      <p:sp>
        <p:nvSpPr>
          <p:cNvPr id="4" name="Slide Number Placeholder 3"/>
          <p:cNvSpPr>
            <a:spLocks noGrp="1"/>
          </p:cNvSpPr>
          <p:nvPr>
            <p:ph type="sldNum" sz="quarter" idx="10"/>
          </p:nvPr>
        </p:nvSpPr>
        <p:spPr/>
        <p:txBody>
          <a:bodyPr/>
          <a:lstStyle/>
          <a:p>
            <a:fld id="{F9F08466-AEA7-4FC0-9459-6A32F61DA297}" type="slidenum">
              <a:rPr lang="en-US" smtClean="0"/>
              <a:pPr/>
              <a:t>18</a:t>
            </a:fld>
            <a:endParaRPr lang="en-US" dirty="0"/>
          </a:p>
        </p:txBody>
      </p:sp>
    </p:spTree>
    <p:extLst>
      <p:ext uri="{BB962C8B-B14F-4D97-AF65-F5344CB8AC3E}">
        <p14:creationId xmlns:p14="http://schemas.microsoft.com/office/powerpoint/2010/main" val="1122283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In February 2020, a MDH Health Alert Network notice was released about an HIV outbreak among persons who inject drugs (PWID) in Hennepin and Ramsey counties. </a:t>
            </a:r>
          </a:p>
          <a:p>
            <a:pPr lvl="0"/>
            <a:r>
              <a:rPr lang="en-US" dirty="0"/>
              <a:t>Currently, there are 26 cases among PWID associated with the outbreak (17 of the cases were diagnosed</a:t>
            </a:r>
            <a:r>
              <a:rPr lang="en-US" baseline="0" dirty="0"/>
              <a:t> with HIV in 2019).</a:t>
            </a:r>
          </a:p>
          <a:p>
            <a:pPr lvl="0"/>
            <a:r>
              <a:rPr lang="en-US" dirty="0"/>
              <a:t> </a:t>
            </a:r>
          </a:p>
          <a:p>
            <a:pPr lvl="0"/>
            <a:r>
              <a:rPr lang="en-US" dirty="0"/>
              <a:t>Many of the individuals were also diagnosed with hepatitis C virus and were</a:t>
            </a:r>
            <a:r>
              <a:rPr lang="en-US" baseline="0" dirty="0"/>
              <a:t> </a:t>
            </a:r>
            <a:r>
              <a:rPr lang="en-US" dirty="0"/>
              <a:t>experiencing homelessness at time of diagnosis.</a:t>
            </a:r>
          </a:p>
          <a:p>
            <a:pPr lvl="0"/>
            <a:endParaRPr lang="en-US" dirty="0"/>
          </a:p>
          <a:p>
            <a:pPr lvl="0"/>
            <a:r>
              <a:rPr lang="en-US" dirty="0"/>
              <a:t>Persons likely to be at high risk include:</a:t>
            </a:r>
          </a:p>
          <a:p>
            <a:pPr lvl="1"/>
            <a:r>
              <a:rPr lang="en-US" dirty="0"/>
              <a:t>Sex partners or syringe-sharing partners of people known to be living with HIV,</a:t>
            </a:r>
          </a:p>
          <a:p>
            <a:pPr lvl="1"/>
            <a:r>
              <a:rPr lang="en-US" dirty="0"/>
              <a:t>PWID and their sex partners and needle/equipment sharing partners, and</a:t>
            </a:r>
          </a:p>
          <a:p>
            <a:pPr lvl="1"/>
            <a:r>
              <a:rPr lang="en-US" dirty="0"/>
              <a:t>Persons who exchange sex for income or other items.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19</a:t>
            </a:fld>
            <a:endParaRPr lang="en-US" dirty="0"/>
          </a:p>
        </p:txBody>
      </p:sp>
    </p:spTree>
    <p:extLst>
      <p:ext uri="{BB962C8B-B14F-4D97-AF65-F5344CB8AC3E}">
        <p14:creationId xmlns:p14="http://schemas.microsoft.com/office/powerpoint/2010/main" val="4025394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We will first</a:t>
            </a:r>
            <a:r>
              <a:rPr lang="en-US" dirty="0"/>
              <a:t> discuss highlights from data about new HIV diagnoses reported during 2019. </a:t>
            </a:r>
            <a:endParaRPr lang="en-US" baseline="0"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23399182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recent</a:t>
            </a:r>
            <a:r>
              <a:rPr lang="en-US" baseline="0" dirty="0"/>
              <a:t> change in HIV data collected at state health departments involves HIV molecular data, which is also known as molecular epidemiology. This is a technology already used by CDC and state health departments for other reportable infections (like tuberculosis and food-born illnesses).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collection of DNA sequences of an individual HIV virus can be used to identify when and where HIV is spreading quickly within populations. It is an additional tool to</a:t>
            </a:r>
            <a:r>
              <a:rPr lang="en-US" baseline="0" dirty="0"/>
              <a:t> help make traditional public health methods more effective, though partner services programs have been collecting data about HIV case relation and clustering for decades. HIV molecular data cannot prove the direction in which HIV transmission occurred – it can only identify groups of HIV infections that are closely related. This is a new CDC requirement for all health departments. The role that the HIV surveillance unit will play in molecular data collection is largely set and controlled by CDC, but what the HIV prevention and partner services units at the health department do with those data has some more flexibility. At MDH, we understand and respect that this intervention may be concerning for some community members, so the link on our website includes a more in-depth presentation about this topic.</a:t>
            </a:r>
            <a:endParaRPr lang="en-US" dirty="0"/>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20</a:t>
            </a:fld>
            <a:endParaRPr lang="en-US" dirty="0"/>
          </a:p>
        </p:txBody>
      </p:sp>
    </p:spTree>
    <p:extLst>
      <p:ext uri="{BB962C8B-B14F-4D97-AF65-F5344CB8AC3E}">
        <p14:creationId xmlns:p14="http://schemas.microsoft.com/office/powerpoint/2010/main" val="3518169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Thank you for your time. If you have questions regarding the slides and annual report you can contact</a:t>
            </a:r>
            <a:r>
              <a:rPr lang="en-US" baseline="0" dirty="0"/>
              <a:t> us at the e-mail addresses</a:t>
            </a:r>
            <a:r>
              <a:rPr lang="en-US" dirty="0"/>
              <a:t> here on the slide. And again, the full set of slides, text and tables are also</a:t>
            </a:r>
            <a:r>
              <a:rPr lang="en-US" baseline="0" dirty="0"/>
              <a:t> </a:t>
            </a:r>
            <a:r>
              <a:rPr lang="en-US" dirty="0"/>
              <a:t>available on our website for you to use.</a:t>
            </a:r>
          </a:p>
        </p:txBody>
      </p:sp>
      <p:sp>
        <p:nvSpPr>
          <p:cNvPr id="4" name="Slide Number Placeholder 3"/>
          <p:cNvSpPr>
            <a:spLocks noGrp="1"/>
          </p:cNvSpPr>
          <p:nvPr>
            <p:ph type="sldNum" sz="quarter" idx="10"/>
          </p:nvPr>
        </p:nvSpPr>
        <p:spPr/>
        <p:txBody>
          <a:bodyPr/>
          <a:lstStyle/>
          <a:p>
            <a:fld id="{F9F08466-AEA7-4FC0-9459-6A32F61DA297}" type="slidenum">
              <a:rPr lang="en-US" smtClean="0"/>
              <a:pPr/>
              <a:t>21</a:t>
            </a:fld>
            <a:endParaRPr lang="en-US" dirty="0"/>
          </a:p>
        </p:txBody>
      </p:sp>
    </p:spTree>
    <p:extLst>
      <p:ext uri="{BB962C8B-B14F-4D97-AF65-F5344CB8AC3E}">
        <p14:creationId xmlns:p14="http://schemas.microsoft.com/office/powerpoint/2010/main" val="3725088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report, the term “new HIV diagnoses” refers to Minnesota residents living with HIV who were diagnosed in a particular calendar year and reported to MDH. This includes persons whose first diagnosis of HIV infection is AIDS (AIDS at first diagnosis). HIV diagnoses data are displayed by earliest known date of HIV diagnosis.</a:t>
            </a:r>
          </a:p>
          <a:p>
            <a:endParaRPr lang="en-US" dirty="0"/>
          </a:p>
          <a:p>
            <a:r>
              <a:rPr lang="en-US" dirty="0"/>
              <a:t>In 2019, there was a slight decrease of new HIV diagnoses from 2018. In 2019 there were 275 newly diagnosed cases compared to 288 cases in 2018. This represents a</a:t>
            </a:r>
            <a:r>
              <a:rPr lang="en-US" baseline="0" dirty="0"/>
              <a:t> decrease</a:t>
            </a:r>
            <a:r>
              <a:rPr lang="en-US" dirty="0"/>
              <a:t> of about 5% compared to 2018. In reviewing newly diagnosed cases since 2015, 275 cases for 2019 is below the 5 year average of 290 cases per year. In reviewing newly diagnosed cases since 2010, 275 cases for 2019 represents</a:t>
            </a:r>
            <a:r>
              <a:rPr lang="en-US" baseline="0" dirty="0"/>
              <a:t> a 16% decrease in new cases since 2010.</a:t>
            </a:r>
            <a:r>
              <a:rPr lang="en-US" dirty="0"/>
              <a:t> </a:t>
            </a:r>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3</a:t>
            </a:fld>
            <a:endParaRPr lang="en-US" dirty="0">
              <a:solidFill>
                <a:prstClr val="black"/>
              </a:solidFill>
            </a:endParaRPr>
          </a:p>
        </p:txBody>
      </p:sp>
    </p:spTree>
    <p:extLst>
      <p:ext uri="{BB962C8B-B14F-4D97-AF65-F5344CB8AC3E}">
        <p14:creationId xmlns:p14="http://schemas.microsoft.com/office/powerpoint/2010/main" val="4048264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Historically, about 80% of new HIV infections diagnosed in Minnesota have occurred in Minneapolis, St. Paul and the surrounding seven-county metropolitan area. </a:t>
            </a:r>
          </a:p>
          <a:p>
            <a:endParaRPr lang="en-US" dirty="0"/>
          </a:p>
          <a:p>
            <a:r>
              <a:rPr lang="en-US" dirty="0"/>
              <a:t>In 2019, geographically, the new cases were concentrated in the Twin Cities metropolitan area, with 81% of the cases located in the seven county Twin Cities metro region with 28% in Minneapolis, 12% in St. Paul, and 41% in the remaining suburban area (excluding Minneapolis/St. Paul). In greater Minnesota, there were 53 newly diagnosed HIV cases in 33 counties.</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2293948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look at the racial/ethnic distribution of new HIV diagnoses compared to the racial/ethnic distribution of the general population of Minnesota, it is apparent that disparities continue to exist among persons of color. Non-Hispanic African-American and Black African-born Minnesotans jointly make up about 5% of the population in Minnesota, yet, account for</a:t>
            </a:r>
            <a:r>
              <a:rPr lang="en-US" baseline="0" dirty="0"/>
              <a:t> 37% </a:t>
            </a:r>
            <a:r>
              <a:rPr lang="en-US" dirty="0"/>
              <a:t>of the newly diagnosed cases of HIV in 2019. Similarly, Hispanics of any race also account for approximately 5% of the population, but account for 13% of the newly diagnosed cases.</a:t>
            </a:r>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5</a:t>
            </a:fld>
            <a:endParaRPr lang="en-US" dirty="0">
              <a:solidFill>
                <a:prstClr val="black"/>
              </a:solidFill>
            </a:endParaRPr>
          </a:p>
        </p:txBody>
      </p:sp>
    </p:spTree>
    <p:extLst>
      <p:ext uri="{BB962C8B-B14F-4D97-AF65-F5344CB8AC3E}">
        <p14:creationId xmlns:p14="http://schemas.microsoft.com/office/powerpoint/2010/main" val="841692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356074"/>
          </a:xfrm>
        </p:spPr>
        <p:txBody>
          <a:bodyPr/>
          <a:lstStyle/>
          <a:p>
            <a:r>
              <a:rPr lang="en-US" dirty="0"/>
              <a:t>Each year we calculate the rate of diagnosis for each racial/ethnic group represented in the surveillance system to assess the impact of HIV within each community. The rate takes into account the size of the population of each group.   </a:t>
            </a:r>
          </a:p>
          <a:p>
            <a:endParaRPr lang="en-US" dirty="0"/>
          </a:p>
          <a:p>
            <a:r>
              <a:rPr lang="en-US" dirty="0"/>
              <a:t>Non-Hispanic black, African-born and African-Americans had the highest rate of diagnoses in 2019 with 28.1 HIV diagnoses per 100,000 population and 44.5 HIV diagnoses per 100,000 population respectively. This represents a rate of HIV diagnosis among the black, African-born community that is 11 times higher than the white non-Hispanic population in Minnesota. The rate among African-American non-Hispanic population is nearly</a:t>
            </a:r>
            <a:r>
              <a:rPr lang="en-US" baseline="0" dirty="0"/>
              <a:t> 18</a:t>
            </a:r>
            <a:r>
              <a:rPr lang="en-US" dirty="0"/>
              <a:t> times higher than white non-Hispanic population. </a:t>
            </a:r>
            <a:r>
              <a:rPr lang="en-US" dirty="0">
                <a:solidFill>
                  <a:srgbClr val="003865"/>
                </a:solidFill>
                <a:latin typeface="Calibri"/>
              </a:rPr>
              <a:t>(Note: Rates for black, African-American and black, African-born are not comparable to previous years due to an increase in the estimate for black, African-born population.) </a:t>
            </a:r>
            <a:endParaRPr lang="en-US" dirty="0"/>
          </a:p>
          <a:p>
            <a:r>
              <a:rPr lang="en-US" dirty="0"/>
              <a:t> </a:t>
            </a:r>
          </a:p>
          <a:p>
            <a:r>
              <a:rPr lang="en-US" dirty="0"/>
              <a:t>American Indians have the next highest rate of newly diagnosed HIV cases in Minnesota at 19.8 per 100,000 persons; this is a rate of nearly 8 times higher than white, non-Hispanic persons.  </a:t>
            </a:r>
          </a:p>
          <a:p>
            <a:endParaRPr lang="en-US" dirty="0"/>
          </a:p>
          <a:p>
            <a:r>
              <a:rPr lang="en-US" dirty="0"/>
              <a:t>Hispanic persons of any race have a rate of persons newly diagnosed with HIV of 14.8 per 100,000 persons, nearly</a:t>
            </a:r>
            <a:r>
              <a:rPr lang="en-US" baseline="0" dirty="0"/>
              <a:t> 6</a:t>
            </a:r>
            <a:r>
              <a:rPr lang="en-US" dirty="0"/>
              <a:t> times the rate of white, non-Hispanic persons.</a:t>
            </a:r>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6</a:t>
            </a:fld>
            <a:endParaRPr lang="en-US" dirty="0">
              <a:solidFill>
                <a:prstClr val="black"/>
              </a:solidFill>
            </a:endParaRPr>
          </a:p>
        </p:txBody>
      </p:sp>
    </p:spTree>
    <p:extLst>
      <p:ext uri="{BB962C8B-B14F-4D97-AF65-F5344CB8AC3E}">
        <p14:creationId xmlns:p14="http://schemas.microsoft.com/office/powerpoint/2010/main" val="109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differences in the racial/ethnic distribution by sex</a:t>
            </a:r>
            <a:r>
              <a:rPr lang="en-US" baseline="0" dirty="0"/>
              <a:t> assigned at birth</a:t>
            </a:r>
            <a:r>
              <a:rPr lang="en-US" dirty="0"/>
              <a:t>. Among those</a:t>
            </a:r>
            <a:r>
              <a:rPr lang="en-US" baseline="0" dirty="0"/>
              <a:t> assigned the sex of male at birth</a:t>
            </a:r>
            <a:r>
              <a:rPr lang="en-US" dirty="0"/>
              <a:t>, 42% of the 2019 cases diagnosed in Minnesota are Non-Hispanic white. Non-Hispanic African-American and black, African-born males made up 32% of cases and Hispanic males of any race accounted for 17% of cases.</a:t>
            </a:r>
          </a:p>
          <a:p>
            <a:r>
              <a:rPr lang="en-US" dirty="0"/>
              <a:t> </a:t>
            </a:r>
          </a:p>
          <a:p>
            <a:r>
              <a:rPr lang="en-US" dirty="0"/>
              <a:t>Among those assigned the sex of female</a:t>
            </a:r>
            <a:r>
              <a:rPr lang="en-US" baseline="0" dirty="0"/>
              <a:t> at birth</a:t>
            </a:r>
            <a:r>
              <a:rPr lang="en-US" dirty="0"/>
              <a:t>, the disparities are even more apparent with women of color representing 68% of all the newly diagnosed females in 2019, with black, African-born women accounting for </a:t>
            </a:r>
            <a:r>
              <a:rPr lang="en-US" baseline="0" dirty="0"/>
              <a:t>a third </a:t>
            </a:r>
            <a:r>
              <a:rPr lang="en-US" dirty="0"/>
              <a:t>(33%) of cases and Non-Hispanic African-American women accounting for 14% of cases.</a:t>
            </a:r>
          </a:p>
          <a:p>
            <a:endParaRPr lang="en-US" dirty="0"/>
          </a:p>
        </p:txBody>
      </p:sp>
      <p:sp>
        <p:nvSpPr>
          <p:cNvPr id="4" name="Slide Number Placeholder 3"/>
          <p:cNvSpPr>
            <a:spLocks noGrp="1"/>
          </p:cNvSpPr>
          <p:nvPr>
            <p:ph type="sldNum" sz="quarter" idx="10"/>
          </p:nvPr>
        </p:nvSpPr>
        <p:spPr/>
        <p:txBody>
          <a:bodyPr/>
          <a:lstStyle/>
          <a:p>
            <a:pPr defTabSz="931774">
              <a:defRPr/>
            </a:pPr>
            <a:fld id="{F9F08466-AEA7-4FC0-9459-6A32F61DA297}" type="slidenum">
              <a:rPr lang="en-US">
                <a:solidFill>
                  <a:prstClr val="black"/>
                </a:solidFill>
              </a:rPr>
              <a:pPr defTabSz="931774">
                <a:defRPr/>
              </a:pPr>
              <a:t>7</a:t>
            </a:fld>
            <a:endParaRPr lang="en-US" dirty="0">
              <a:solidFill>
                <a:prstClr val="black"/>
              </a:solidFill>
            </a:endParaRPr>
          </a:p>
        </p:txBody>
      </p:sp>
    </p:spTree>
    <p:extLst>
      <p:ext uri="{BB962C8B-B14F-4D97-AF65-F5344CB8AC3E}">
        <p14:creationId xmlns:p14="http://schemas.microsoft.com/office/powerpoint/2010/main" val="1426658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 who have Sex with Men have the highest rate of HIV diagnosis than any other sub-category. In 2019, the estimated rate of HIV diagnosis among MSM was 151.2 per 100,000 population. This is 63 times higher than the rate among non-MSM men. </a:t>
            </a:r>
          </a:p>
          <a:p>
            <a:r>
              <a:rPr lang="en-US" dirty="0"/>
              <a:t>It’s important to note that MSM contains cases from all racial/ethnic categories and therefore, cannot be directly compared to the rates on the previous slide. For more information on how this rate was estimated, see the </a:t>
            </a:r>
            <a:r>
              <a:rPr lang="en-US" i="1" dirty="0"/>
              <a:t>HIV Surveillance Technical Notes </a:t>
            </a:r>
            <a:r>
              <a:rPr lang="en-US" dirty="0"/>
              <a:t>which are available on our website</a:t>
            </a:r>
            <a:r>
              <a:rPr lang="en-US" i="1" dirty="0"/>
              <a:t>.</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itchFamily="18" charset="0"/>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3180754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charset="0"/>
              </a:rPr>
              <a:t>This slide shows the number of</a:t>
            </a:r>
            <a:r>
              <a:rPr lang="en-US" dirty="0"/>
              <a:t> people living with HIV/AIDS</a:t>
            </a:r>
            <a:r>
              <a:rPr lang="en-US" dirty="0">
                <a:latin typeface="Times New Roman" charset="0"/>
              </a:rPr>
              <a:t> by gender identity.</a:t>
            </a:r>
          </a:p>
          <a:p>
            <a:endParaRPr lang="en-US" dirty="0">
              <a:latin typeface="Times New Roman" charset="0"/>
            </a:endParaRPr>
          </a:p>
          <a:p>
            <a:r>
              <a:rPr lang="en-US" dirty="0">
                <a:latin typeface="Times New Roman" charset="0"/>
              </a:rPr>
              <a:t>In 2019, there were 11 transgender newly reported HIV cases in Minnesota (8 Trans</a:t>
            </a:r>
            <a:r>
              <a:rPr lang="en-US" baseline="0" dirty="0">
                <a:latin typeface="Times New Roman" charset="0"/>
              </a:rPr>
              <a:t> Women, 1</a:t>
            </a:r>
            <a:r>
              <a:rPr lang="en-US" dirty="0">
                <a:latin typeface="Times New Roman" charset="0"/>
              </a:rPr>
              <a:t> Trans</a:t>
            </a:r>
            <a:r>
              <a:rPr lang="en-US" baseline="0" dirty="0">
                <a:latin typeface="Times New Roman" charset="0"/>
              </a:rPr>
              <a:t> Man, and 2 additional Transgender identities</a:t>
            </a:r>
            <a:r>
              <a:rPr lang="en-US" dirty="0">
                <a:latin typeface="Times New Roman" charset="0"/>
              </a:rPr>
              <a:t>). This represents 4% of new cases reported in the state.</a:t>
            </a:r>
          </a:p>
        </p:txBody>
      </p:sp>
      <p:sp>
        <p:nvSpPr>
          <p:cNvPr id="4" name="Slide Number Placeholder 3"/>
          <p:cNvSpPr>
            <a:spLocks noGrp="1"/>
          </p:cNvSpPr>
          <p:nvPr>
            <p:ph type="sldNum" sz="quarter" idx="10"/>
          </p:nvPr>
        </p:nvSpPr>
        <p:spPr/>
        <p:txBody>
          <a:bodyPr/>
          <a:lstStyle/>
          <a:p>
            <a:fld id="{F9F08466-AEA7-4FC0-9459-6A32F61DA297}" type="slidenum">
              <a:rPr lang="en-US" smtClean="0"/>
              <a:pPr/>
              <a:t>9</a:t>
            </a:fld>
            <a:endParaRPr lang="en-US" dirty="0"/>
          </a:p>
        </p:txBody>
      </p:sp>
    </p:spTree>
    <p:extLst>
      <p:ext uri="{BB962C8B-B14F-4D97-AF65-F5344CB8AC3E}">
        <p14:creationId xmlns:p14="http://schemas.microsoft.com/office/powerpoint/2010/main" val="2385917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t>5/7/2021</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t>5/7/2021</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fld id="{66C283A4-7960-4BFD-B3A5-A2CC5BB2A473}"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r>
              <a:rPr lang="en-US"/>
              <a:t>Click icon to add picture</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5/7/2021</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776213"/>
            <a:ext cx="5447246" cy="778956"/>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5/7/2021</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2"/>
          <p:cNvSpPr>
            <a:spLocks noGrp="1"/>
          </p:cNvSpPr>
          <p:nvPr>
            <p:ph type="dt" sz="half" idx="10"/>
          </p:nvPr>
        </p:nvSpPr>
        <p:spPr/>
        <p:txBody>
          <a:bodyPr/>
          <a:lstStyle/>
          <a:p>
            <a:fld id="{4B4EEDC6-36CA-4209-B482-2ED76AA0BF08}" type="datetime1">
              <a:rPr lang="en-US" smtClean="0"/>
              <a:t>5/7/2021</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8DC79626-CE5A-4834-975C-E7305BA2E281}" type="datetime1">
              <a:rPr lang="en-US" smtClean="0"/>
              <a:t>5/7/2021</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1815FB38-58F3-410A-8DA4-4B706967601F}" type="datetime1">
              <a:rPr lang="en-US" smtClean="0"/>
              <a:t>5/7/2021</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7F519661-29C3-4FE0-9FC3-375A85A42C46}" type="datetime1">
              <a:rPr lang="en-US" smtClean="0"/>
              <a:t>5/7/2021</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0366E0EA-2D80-452F-9963-33FA7A36BC09}" type="datetime1">
              <a:rPr lang="en-US" smtClean="0"/>
              <a:t>5/7/2021</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p>
            <a:fld id="{4D564EB3-B268-4748-86E7-9F55DF9078D1}" type="datetime1">
              <a:rPr lang="en-US" smtClean="0"/>
              <a:t>5/7/2021</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2"/>
                </a:solidFill>
              </a:rPr>
              <a:t>|</a:t>
            </a:r>
            <a:r>
              <a:rPr lang="en-US"/>
              <a:t>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fld id="{4D564EB3-B268-4748-86E7-9F55DF9078D1}" type="datetime1">
              <a:rPr lang="en-US" smtClean="0"/>
              <a:pPr/>
              <a:t>5/7/2021</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
        <p:nvSpPr>
          <p:cNvPr id="8" name="Date Placeholder 3"/>
          <p:cNvSpPr>
            <a:spLocks noGrp="1"/>
          </p:cNvSpPr>
          <p:nvPr>
            <p:ph type="dt" sz="half" idx="11"/>
          </p:nvPr>
        </p:nvSpPr>
        <p:spPr>
          <a:xfrm>
            <a:off x="838200" y="6356350"/>
            <a:ext cx="1358590" cy="365125"/>
          </a:xfrm>
        </p:spPr>
        <p:txBody>
          <a:bodyPr/>
          <a:lstStyle/>
          <a:p>
            <a:fld id="{5CAE31FF-A086-40D5-909F-A9E138181237}"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2032000" y="2233262"/>
            <a:ext cx="8128000" cy="2966751"/>
          </a:xfrm>
        </p:spPr>
        <p:txBody>
          <a:bodyPr/>
          <a:lstStyle/>
          <a:p>
            <a:r>
              <a:rPr lang="en-US"/>
              <a:t>Click icon to add table</a:t>
            </a:r>
          </a:p>
        </p:txBody>
      </p:sp>
      <p:sp>
        <p:nvSpPr>
          <p:cNvPr id="8" name="Date Placeholder 4"/>
          <p:cNvSpPr>
            <a:spLocks noGrp="1"/>
          </p:cNvSpPr>
          <p:nvPr>
            <p:ph type="dt" sz="half" idx="11"/>
          </p:nvPr>
        </p:nvSpPr>
        <p:spPr>
          <a:xfrm>
            <a:off x="838200" y="6356350"/>
            <a:ext cx="1358590" cy="365125"/>
          </a:xfrm>
        </p:spPr>
        <p:txBody>
          <a:bodyPr/>
          <a:lstStyle/>
          <a:p>
            <a:fld id="{06B78D62-7A3F-4136-9CF2-CB03510DA06A}"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8553" y="5964408"/>
            <a:ext cx="2968836" cy="424119"/>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Picture Placeholder 5"/>
          <p:cNvSpPr>
            <a:spLocks noGrp="1"/>
          </p:cNvSpPr>
          <p:nvPr>
            <p:ph type="pic" sz="quarter" idx="17"/>
          </p:nvPr>
        </p:nvSpPr>
        <p:spPr>
          <a:xfrm>
            <a:off x="0" y="0"/>
            <a:ext cx="12192000" cy="3380732"/>
          </a:xfrm>
        </p:spPr>
        <p:txBody>
          <a:bodyPr/>
          <a:lstStyle/>
          <a:p>
            <a:r>
              <a:rPr lang="en-US"/>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r>
              <a:rPr lang="en-US"/>
              <a:t>Click icon to add table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4"/>
          </p:nvPr>
        </p:nvSpPr>
        <p:spPr>
          <a:xfrm>
            <a:off x="838200" y="6356350"/>
            <a:ext cx="1358590" cy="365125"/>
          </a:xfrm>
        </p:spPr>
        <p:txBody>
          <a:bodyPr/>
          <a:lstStyle/>
          <a:p>
            <a:fld id="{822F9B27-DC73-4098-8FAC-5370DAFF133B}"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hf sldNum="0"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838200" y="6356350"/>
            <a:ext cx="1358590" cy="365125"/>
          </a:xfrm>
        </p:spPr>
        <p:txBody>
          <a:bodyPr/>
          <a:lstStyle/>
          <a:p>
            <a:fld id="{5D76A200-3168-4D33-A718-3974884CE863}"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9" name="Date Placeholder 3"/>
          <p:cNvSpPr>
            <a:spLocks noGrp="1"/>
          </p:cNvSpPr>
          <p:nvPr>
            <p:ph type="dt" sz="half" idx="12"/>
          </p:nvPr>
        </p:nvSpPr>
        <p:spPr>
          <a:xfrm>
            <a:off x="838200" y="6356350"/>
            <a:ext cx="1358590" cy="365125"/>
          </a:xfrm>
        </p:spPr>
        <p:txBody>
          <a:bodyPr/>
          <a:lstStyle/>
          <a:p>
            <a:fld id="{0366E0EA-2D80-452F-9963-33FA7A36BC09}" type="datetime1">
              <a:rPr lang="en-US" smtClean="0"/>
              <a:t>5/7/2021</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5/7/2021</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8"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34028452"/>
      </p:ext>
    </p:extLst>
  </p:cSld>
  <p:clrMapOvr>
    <a:masterClrMapping/>
  </p:clrMapOvr>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5/7/2021</a:t>
            </a:fld>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a:xfrm>
            <a:off x="838200" y="1335088"/>
            <a:ext cx="10515600" cy="4841875"/>
          </a:xfrm>
        </p:spPr>
        <p:txBody>
          <a:bodyPr/>
          <a:lstStyle/>
          <a:p>
            <a:r>
              <a:rPr lang="en-US"/>
              <a:t>Click icon to add table</a:t>
            </a:r>
          </a:p>
        </p:txBody>
      </p:sp>
      <p:sp>
        <p:nvSpPr>
          <p:cNvPr id="4" name="Date Placeholder 3"/>
          <p:cNvSpPr>
            <a:spLocks noGrp="1"/>
          </p:cNvSpPr>
          <p:nvPr>
            <p:ph type="dt" sz="half" idx="10"/>
          </p:nvPr>
        </p:nvSpPr>
        <p:spPr/>
        <p:txBody>
          <a:bodyPr/>
          <a:lstStyle/>
          <a:p>
            <a:fld id="{9A198C9B-0587-4A1E-9E03-E4C9FE222F08}"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2299475" y="1609867"/>
            <a:ext cx="7593051" cy="3638266"/>
          </a:xfrm>
          <a:solidFill>
            <a:schemeClr val="tx1">
              <a:alpha val="88000"/>
            </a:scheme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fld id="{466A75E6-E45B-4C5D-981E-7C8ED0C72F5D}"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pPr/>
              <a:t>5/7/2021</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a:solidFill>
                  <a:schemeClr val="tx2"/>
                </a:solidFill>
              </a:rPr>
              <a:t>Optional Tagline Goes Here</a:t>
            </a:r>
            <a:r>
              <a:rPr lang="en-US"/>
              <a:t> </a:t>
            </a:r>
            <a:r>
              <a:rPr lang="en-US">
                <a:solidFill>
                  <a:schemeClr val="accent1"/>
                </a:solidFill>
              </a:rPr>
              <a:t>|</a:t>
            </a:r>
            <a:r>
              <a:rPr lang="en-US"/>
              <a:t> </a:t>
            </a:r>
            <a:r>
              <a:rPr lang="en-US">
                <a:solidFill>
                  <a:schemeClr val="tx2"/>
                </a:solidFill>
              </a:rPr>
              <a:t>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p:txBody>
          <a:bodyPr/>
          <a:lstStyle/>
          <a:p>
            <a:fld id="{A8CA1A9B-139F-4606-AD0A-F3253110DAE5}" type="datetime1">
              <a:rPr lang="en-US" smtClean="0"/>
              <a:t>5/7/2021</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1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general 1/1">
    <p:spTree>
      <p:nvGrpSpPr>
        <p:cNvPr id="1" name=""/>
        <p:cNvGrpSpPr/>
        <p:nvPr/>
      </p:nvGrpSpPr>
      <p:grpSpPr>
        <a:xfrm>
          <a:off x="0" y="0"/>
          <a:ext cx="0" cy="0"/>
          <a:chOff x="0" y="0"/>
          <a:chExt cx="0" cy="0"/>
        </a:xfrm>
      </p:grpSpPr>
      <p:sp>
        <p:nvSpPr>
          <p:cNvPr id="9" name="Number"/>
          <p:cNvSpPr>
            <a:spLocks noGrp="1"/>
          </p:cNvSpPr>
          <p:nvPr>
            <p:ph type="sldNum" sz="quarter" idx="12"/>
          </p:nvPr>
        </p:nvSpPr>
        <p:spPr>
          <a:xfrm>
            <a:off x="10186144" y="6362701"/>
            <a:ext cx="1392447" cy="365125"/>
          </a:xfrm>
        </p:spPr>
        <p:txBody>
          <a:bodyPr/>
          <a:lstStyle/>
          <a:p>
            <a:fld id="{C77968C3-7B7E-411D-B105-08F43D0B3F8A}" type="slidenum">
              <a:rPr lang="en-US" smtClean="0"/>
              <a:t>‹#›</a:t>
            </a:fld>
            <a:endParaRPr lang="en-US"/>
          </a:p>
        </p:txBody>
      </p:sp>
      <p:sp>
        <p:nvSpPr>
          <p:cNvPr id="10" name="Footer"/>
          <p:cNvSpPr>
            <a:spLocks noGrp="1"/>
          </p:cNvSpPr>
          <p:nvPr>
            <p:ph type="ftr" sz="quarter" idx="13"/>
          </p:nvPr>
        </p:nvSpPr>
        <p:spPr>
          <a:xfrm>
            <a:off x="2002048" y="6356352"/>
            <a:ext cx="8184095" cy="365125"/>
          </a:xfrm>
          <a:prstGeom prst="rect">
            <a:avLst/>
          </a:prstGeom>
        </p:spPr>
        <p:txBody>
          <a:bodyPr vert="horz" lIns="91440" tIns="45720" rIns="91440" bIns="45720" rtlCol="0" anchor="ctr"/>
          <a:lstStyle>
            <a:lvl1pPr algn="ctr">
              <a:defRPr sz="988" b="1" i="0" cap="all" spc="99" baseline="0">
                <a:solidFill>
                  <a:schemeClr val="accent1"/>
                </a:solidFill>
                <a:latin typeface="Calibri" panose="020F0502020204030204" pitchFamily="34" charset="0"/>
              </a:defRPr>
            </a:lvl1pPr>
          </a:lstStyle>
          <a:p>
            <a:r>
              <a:rPr lang="en-US"/>
              <a:t>PROTECTING, MAINTAINING AND IMPROVING THE HEALTH OF ALL MINNESOTANS</a:t>
            </a:r>
          </a:p>
        </p:txBody>
      </p:sp>
      <p:sp>
        <p:nvSpPr>
          <p:cNvPr id="22" name="Date"/>
          <p:cNvSpPr>
            <a:spLocks noGrp="1"/>
          </p:cNvSpPr>
          <p:nvPr>
            <p:ph type="dt" sz="half" idx="14"/>
          </p:nvPr>
        </p:nvSpPr>
        <p:spPr>
          <a:xfrm>
            <a:off x="609600" y="6362702"/>
            <a:ext cx="1392448" cy="365125"/>
          </a:xfrm>
          <a:prstGeom prst="rect">
            <a:avLst/>
          </a:prstGeom>
        </p:spPr>
        <p:txBody>
          <a:bodyPr vert="horz" lIns="91440" tIns="45720" rIns="91440" bIns="45720" rtlCol="0" anchor="ctr"/>
          <a:lstStyle>
            <a:lvl1pPr algn="l">
              <a:defRPr sz="988" b="1" spc="198" baseline="0">
                <a:solidFill>
                  <a:schemeClr val="accent1"/>
                </a:solidFill>
              </a:defRPr>
            </a:lvl1pPr>
          </a:lstStyle>
          <a:p>
            <a:fld id="{B03B318F-DCD9-4300-8D6C-27366D417958}" type="datetime1">
              <a:rPr lang="en-US" smtClean="0"/>
              <a:t>5/7/2021</a:t>
            </a:fld>
            <a:endParaRPr lang="en-US"/>
          </a:p>
        </p:txBody>
      </p:sp>
      <p:sp>
        <p:nvSpPr>
          <p:cNvPr id="4" name="Content Placeholder 3"/>
          <p:cNvSpPr>
            <a:spLocks noGrp="1"/>
          </p:cNvSpPr>
          <p:nvPr>
            <p:ph sz="half" idx="2" hasCustomPrompt="1"/>
          </p:nvPr>
        </p:nvSpPr>
        <p:spPr>
          <a:xfrm>
            <a:off x="677333" y="1600202"/>
            <a:ext cx="11213630" cy="4589463"/>
          </a:xfrm>
        </p:spPr>
        <p:txBody>
          <a:bodyPr anchor="ctr">
            <a:normAutofit/>
          </a:bodyPr>
          <a:lstStyle>
            <a:lvl1pPr marL="0" indent="0">
              <a:buNone/>
              <a:defRPr sz="3161" baseline="0"/>
            </a:lvl1pPr>
            <a:lvl2pPr marL="391993" indent="0">
              <a:buNone/>
              <a:defRPr/>
            </a:lvl2pPr>
            <a:lvl3pPr marL="732244" indent="0">
              <a:buNone/>
              <a:defRPr/>
            </a:lvl3pPr>
            <a:lvl4pPr marL="1074062" indent="0">
              <a:buNone/>
              <a:defRPr/>
            </a:lvl4pPr>
            <a:lvl5pPr marL="1414312" indent="0">
              <a:buNone/>
              <a:defRPr/>
            </a:lvl5pPr>
          </a:lstStyle>
          <a:p>
            <a:pPr lvl="0"/>
            <a:r>
              <a:rPr lang="en-US"/>
              <a:t>Add text or other object </a:t>
            </a:r>
            <a:br>
              <a:rPr lang="en-US"/>
            </a:br>
            <a:r>
              <a:rPr lang="en-US"/>
              <a:t>by clicking an icon. </a:t>
            </a:r>
          </a:p>
        </p:txBody>
      </p:sp>
      <p:sp>
        <p:nvSpPr>
          <p:cNvPr id="18" name="bluebar"/>
          <p:cNvSpPr/>
          <p:nvPr userDrawn="1"/>
        </p:nvSpPr>
        <p:spPr>
          <a:xfrm>
            <a:off x="0" y="1216660"/>
            <a:ext cx="121920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78"/>
          </a:p>
        </p:txBody>
      </p:sp>
      <p:sp>
        <p:nvSpPr>
          <p:cNvPr id="21" name="Rectangle 20"/>
          <p:cNvSpPr/>
          <p:nvPr userDrawn="1"/>
        </p:nvSpPr>
        <p:spPr>
          <a:xfrm>
            <a:off x="0" y="0"/>
            <a:ext cx="121920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78"/>
          </a:p>
        </p:txBody>
      </p:sp>
      <p:sp>
        <p:nvSpPr>
          <p:cNvPr id="2" name="Title 3"/>
          <p:cNvSpPr>
            <a:spLocks noGrp="1"/>
          </p:cNvSpPr>
          <p:nvPr userDrawn="1">
            <p:ph type="title" hasCustomPrompt="1"/>
          </p:nvPr>
        </p:nvSpPr>
        <p:spPr bwMode="gray">
          <a:xfrm>
            <a:off x="0" y="2"/>
            <a:ext cx="11552296" cy="1210309"/>
          </a:xfrm>
          <a:solidFill>
            <a:schemeClr val="accent1"/>
          </a:solidFill>
          <a:ln>
            <a:noFill/>
          </a:ln>
        </p:spPr>
        <p:txBody>
          <a:bodyPr anchor="ctr">
            <a:normAutofit/>
          </a:bodyPr>
          <a:lstStyle>
            <a:lvl1pPr algn="r">
              <a:defRPr sz="3556">
                <a:solidFill>
                  <a:schemeClr val="bg2"/>
                </a:solidFill>
              </a:defRPr>
            </a:lvl1pPr>
          </a:lstStyle>
          <a:p>
            <a:r>
              <a:rPr lang="en-US"/>
              <a:t>Title - 1 column slide</a:t>
            </a:r>
          </a:p>
        </p:txBody>
      </p:sp>
    </p:spTree>
    <p:extLst>
      <p:ext uri="{BB962C8B-B14F-4D97-AF65-F5344CB8AC3E}">
        <p14:creationId xmlns:p14="http://schemas.microsoft.com/office/powerpoint/2010/main" val="2667200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5/7/2021</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t>5/7/2021</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5/7/2021</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 id="2147483872" r:id="rId50"/>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ealth.state.mn.us/diseases/hiv/stats/index.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emorycamp.org/item.php?i=92"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802467" y="5644884"/>
            <a:ext cx="6587067" cy="356905"/>
          </a:xfrm>
        </p:spPr>
        <p:txBody>
          <a:bodyPr>
            <a:normAutofit lnSpcReduction="10000"/>
          </a:bodyPr>
          <a:lstStyle/>
          <a:p>
            <a:r>
              <a:rPr lang="en-US" dirty="0"/>
              <a:t>HIV/AIDS Surveillance System</a:t>
            </a:r>
          </a:p>
        </p:txBody>
      </p:sp>
      <p:sp>
        <p:nvSpPr>
          <p:cNvPr id="6" name="Footer Placeholder 2"/>
          <p:cNvSpPr>
            <a:spLocks noGrp="1"/>
          </p:cNvSpPr>
          <p:nvPr>
            <p:ph type="ftr" sz="quarter" idx="3"/>
          </p:nvPr>
        </p:nvSpPr>
        <p:spPr>
          <a:xfrm>
            <a:off x="3302177" y="6356349"/>
            <a:ext cx="5790065" cy="365125"/>
          </a:xfrm>
        </p:spPr>
        <p:txBody>
          <a:bodyPr/>
          <a:lstStyle/>
          <a:p>
            <a:r>
              <a:rPr lang="en-US" dirty="0">
                <a:hlinkClick r:id="rId3"/>
              </a:rPr>
              <a:t>https://www.health.state.mn.us/diseases/hiv/stats/index.html</a:t>
            </a:r>
            <a:endParaRPr lang="en-US" dirty="0"/>
          </a:p>
        </p:txBody>
      </p:sp>
      <p:pic>
        <p:nvPicPr>
          <p:cNvPr id="5" name="MN.IT Services Logo" descr="Minnesota Department of Health"/>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60710" y="1775421"/>
            <a:ext cx="5670580" cy="813933"/>
          </a:xfrm>
          <a:prstGeom prst="rect">
            <a:avLst/>
          </a:prstGeom>
        </p:spPr>
      </p:pic>
      <p:sp>
        <p:nvSpPr>
          <p:cNvPr id="7" name="Title 6"/>
          <p:cNvSpPr>
            <a:spLocks noGrp="1"/>
          </p:cNvSpPr>
          <p:nvPr>
            <p:ph type="ctrTitle"/>
          </p:nvPr>
        </p:nvSpPr>
        <p:spPr>
          <a:xfrm>
            <a:off x="0" y="4187952"/>
            <a:ext cx="12192000" cy="1199223"/>
          </a:xfrm>
        </p:spPr>
        <p:txBody>
          <a:bodyPr/>
          <a:lstStyle/>
          <a:p>
            <a:r>
              <a:rPr lang="en-US" dirty="0"/>
              <a:t>Highlights from the Minnesota HIV Surveillance Report, 2019</a:t>
            </a:r>
          </a:p>
        </p:txBody>
      </p:sp>
    </p:spTree>
    <p:extLst>
      <p:ext uri="{BB962C8B-B14F-4D97-AF65-F5344CB8AC3E}">
        <p14:creationId xmlns:p14="http://schemas.microsoft.com/office/powerpoint/2010/main" val="4138417634"/>
      </p:ext>
    </p:extLst>
  </p:cSld>
  <p:clrMapOvr>
    <a:masterClrMapping/>
  </p:clrMapOvr>
  <mc:AlternateContent xmlns:mc="http://schemas.openxmlformats.org/markup-compatibility/2006" xmlns:p14="http://schemas.microsoft.com/office/powerpoint/2010/main">
    <mc:Choice Requires="p14">
      <p:transition spd="slow" p14:dur="2000" advTm="37340"/>
    </mc:Choice>
    <mc:Fallback xmlns="">
      <p:transition spd="slow" advTm="3734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Footer Placeholder 3"/>
          <p:cNvSpPr>
            <a:spLocks noGrp="1"/>
          </p:cNvSpPr>
          <p:nvPr>
            <p:ph type="ftr" sz="quarter" idx="3"/>
          </p:nvPr>
        </p:nvSpPr>
        <p:spPr>
          <a:xfrm>
            <a:off x="288758" y="6220326"/>
            <a:ext cx="11323019" cy="197884"/>
          </a:xfr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*HIV or AIDS at first diagnosis</a:t>
            </a:r>
          </a:p>
        </p:txBody>
      </p:sp>
      <p:pic>
        <p:nvPicPr>
          <p:cNvPr id="10" name="Picture 9" descr="Age at HIV Diagnosis by Sex Assigned at Birth , Minnesota 2019">
            <a:extLst>
              <a:ext uri="{FF2B5EF4-FFF2-40B4-BE49-F238E27FC236}">
                <a16:creationId xmlns:a16="http://schemas.microsoft.com/office/drawing/2014/main" id="{32981262-59A5-4AEE-A80E-606288EC7075}"/>
              </a:ext>
            </a:extLst>
          </p:cNvPr>
          <p:cNvPicPr>
            <a:picLocks noChangeAspect="1"/>
          </p:cNvPicPr>
          <p:nvPr/>
        </p:nvPicPr>
        <p:blipFill>
          <a:blip r:embed="rId3"/>
          <a:stretch>
            <a:fillRect/>
          </a:stretch>
        </p:blipFill>
        <p:spPr>
          <a:xfrm>
            <a:off x="304750" y="1498422"/>
            <a:ext cx="11291034" cy="4721904"/>
          </a:xfrm>
          <a:prstGeom prst="rect">
            <a:avLst/>
          </a:prstGeom>
        </p:spPr>
      </p:pic>
      <p:sp>
        <p:nvSpPr>
          <p:cNvPr id="6" name="Title 5"/>
          <p:cNvSpPr>
            <a:spLocks noGrp="1"/>
          </p:cNvSpPr>
          <p:nvPr>
            <p:ph type="title"/>
          </p:nvPr>
        </p:nvSpPr>
        <p:spPr/>
        <p:txBody>
          <a:bodyPr>
            <a:normAutofit fontScale="90000"/>
          </a:bodyPr>
          <a:lstStyle/>
          <a:p>
            <a:pPr>
              <a:lnSpc>
                <a:spcPct val="105000"/>
              </a:lnSpc>
            </a:pPr>
            <a:r>
              <a:rPr lang="en-US" altLang="en-US" sz="3200" dirty="0"/>
              <a:t>Age at HIV Diagnosis* by Sex Assigned at Birth, Minnesota, 2019</a:t>
            </a:r>
          </a:p>
        </p:txBody>
      </p:sp>
    </p:spTree>
    <p:extLst>
      <p:ext uri="{BB962C8B-B14F-4D97-AF65-F5344CB8AC3E}">
        <p14:creationId xmlns:p14="http://schemas.microsoft.com/office/powerpoint/2010/main" val="522704860"/>
      </p:ext>
    </p:extLst>
  </p:cSld>
  <p:clrMapOvr>
    <a:masterClrMapping/>
  </p:clrMapOvr>
  <mc:AlternateContent xmlns:mc="http://schemas.openxmlformats.org/markup-compatibility/2006" xmlns:p14="http://schemas.microsoft.com/office/powerpoint/2010/main">
    <mc:Choice Requires="p14">
      <p:transition spd="slow" p14:dur="2000" advTm="27365"/>
    </mc:Choice>
    <mc:Fallback xmlns="">
      <p:transition spd="slow" advTm="2736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HIV Diagnoses* by Mode of Exposure and Year, 2007 - 2017" title="HIV Diagnoses* by Mode of Exposure and Year, 2007 - 2017"/>
          <p:cNvSpPr>
            <a:spLocks noGrp="1"/>
          </p:cNvSpPr>
          <p:nvPr>
            <p:ph type="title"/>
          </p:nvPr>
        </p:nvSpPr>
        <p:spPr/>
        <p:txBody>
          <a:bodyPr>
            <a:normAutofit/>
          </a:bodyPr>
          <a:lstStyle/>
          <a:p>
            <a:pPr fontAlgn="base">
              <a:lnSpc>
                <a:spcPct val="85000"/>
              </a:lnSpc>
              <a:spcAft>
                <a:spcPct val="0"/>
              </a:spcAft>
              <a:defRPr/>
            </a:pPr>
            <a:r>
              <a:rPr lang="en-US" altLang="en-US" sz="3200" dirty="0"/>
              <a:t>HIV Diagnoses* by Mode of Exposure and Year, 2009 - 2019</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0" name="Picture 9" descr="HIV Diagnoses by Mode of Exposure and Year, 2009-2019">
            <a:extLst>
              <a:ext uri="{FF2B5EF4-FFF2-40B4-BE49-F238E27FC236}">
                <a16:creationId xmlns:a16="http://schemas.microsoft.com/office/drawing/2014/main" id="{7BF8E853-A98C-4888-9C9A-8A6FBF2E5AE6}"/>
              </a:ext>
            </a:extLst>
          </p:cNvPr>
          <p:cNvPicPr>
            <a:picLocks noChangeAspect="1"/>
          </p:cNvPicPr>
          <p:nvPr/>
        </p:nvPicPr>
        <p:blipFill>
          <a:blip r:embed="rId3"/>
          <a:stretch>
            <a:fillRect/>
          </a:stretch>
        </p:blipFill>
        <p:spPr>
          <a:xfrm>
            <a:off x="304800" y="1664831"/>
            <a:ext cx="11065130" cy="4943768"/>
          </a:xfrm>
          <a:prstGeom prst="rect">
            <a:avLst/>
          </a:prstGeom>
        </p:spPr>
      </p:pic>
    </p:spTree>
    <p:extLst>
      <p:ext uri="{BB962C8B-B14F-4D97-AF65-F5344CB8AC3E}">
        <p14:creationId xmlns:p14="http://schemas.microsoft.com/office/powerpoint/2010/main" val="3234002298"/>
      </p:ext>
    </p:extLst>
  </p:cSld>
  <p:clrMapOvr>
    <a:masterClrMapping/>
  </p:clrMapOvr>
  <mc:AlternateContent xmlns:mc="http://schemas.openxmlformats.org/markup-compatibility/2006" xmlns:p14="http://schemas.microsoft.com/office/powerpoint/2010/main">
    <mc:Choice Requires="p14">
      <p:transition spd="slow" p14:dur="2000" advTm="50320"/>
    </mc:Choice>
    <mc:Fallback xmlns="">
      <p:transition spd="slow" advTm="5032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199" y="152400"/>
            <a:ext cx="11145253" cy="914400"/>
          </a:xfrm>
        </p:spPr>
        <p:txBody>
          <a:bodyPr>
            <a:noAutofit/>
          </a:bodyPr>
          <a:lstStyle/>
          <a:p>
            <a:pPr>
              <a:lnSpc>
                <a:spcPct val="105000"/>
              </a:lnSpc>
            </a:pPr>
            <a:r>
              <a:rPr lang="en-US" altLang="en-US" sz="2400" dirty="0"/>
              <a:t>HIV Diagnoses* among Foreign-Born Persons</a:t>
            </a:r>
            <a:r>
              <a:rPr lang="en-US" altLang="en-US" sz="2400" baseline="30000" dirty="0"/>
              <a:t>†</a:t>
            </a:r>
            <a:r>
              <a:rPr lang="en-US" altLang="en-US" sz="2400" dirty="0"/>
              <a:t> in Minnesota by Year and Region of Birth</a:t>
            </a:r>
            <a:br>
              <a:rPr lang="en-US" altLang="en-US" sz="2400" dirty="0"/>
            </a:br>
            <a:r>
              <a:rPr lang="en-US" altLang="en-US" sz="2400" dirty="0"/>
              <a:t>2009 - 2019</a:t>
            </a:r>
          </a:p>
        </p:txBody>
      </p:sp>
      <p:sp>
        <p:nvSpPr>
          <p:cNvPr id="4" name="Footer Placeholder 3"/>
          <p:cNvSpPr>
            <a:spLocks noGrp="1"/>
          </p:cNvSpPr>
          <p:nvPr>
            <p:ph type="ftr" sz="quarter" idx="3"/>
          </p:nvPr>
        </p:nvSpPr>
        <p:spPr>
          <a:xfrm>
            <a:off x="541421" y="5720180"/>
            <a:ext cx="10901642" cy="1095737"/>
          </a:xfrm>
        </p:spPr>
        <p:txBody>
          <a:bodyPr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HIV or AIDS at first diagnosis</a:t>
            </a:r>
          </a:p>
          <a:p>
            <a:pPr marL="0" marR="0" lvl="0" indent="0" algn="l" defTabSz="914400" rtl="0" eaLnBrk="1" fontAlgn="auto" latinLnBrk="0" hangingPunct="1">
              <a:lnSpc>
                <a:spcPct val="100000"/>
              </a:lnSpc>
              <a:spcBef>
                <a:spcPts val="0"/>
              </a:spcBef>
              <a:spcAft>
                <a:spcPct val="10000"/>
              </a:spcAft>
              <a:buClrTx/>
              <a:buSzTx/>
              <a:buFontTx/>
              <a:buNone/>
              <a:tabLst/>
              <a:defRPr/>
            </a:pP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 </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Excludes persons arriving to Minnesota through the HIV+ Refugee Resettlement Program, as well as other refugee/immigrants with an HIV diagnosis prior to arrival in Minnesota.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 </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Latin America/Car includes Mexico and all Central, South American, and Caribbean countries.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0" name="Picture 9" descr="HIV Diagnoses among foreign-born persons in Minnesota by year and region of birth ">
            <a:extLst>
              <a:ext uri="{FF2B5EF4-FFF2-40B4-BE49-F238E27FC236}">
                <a16:creationId xmlns:a16="http://schemas.microsoft.com/office/drawing/2014/main" id="{52FA7934-BFA5-459F-922F-26CCEB4F0D74}"/>
              </a:ext>
            </a:extLst>
          </p:cNvPr>
          <p:cNvPicPr>
            <a:picLocks noChangeAspect="1"/>
          </p:cNvPicPr>
          <p:nvPr/>
        </p:nvPicPr>
        <p:blipFill>
          <a:blip r:embed="rId3"/>
          <a:stretch>
            <a:fillRect/>
          </a:stretch>
        </p:blipFill>
        <p:spPr>
          <a:xfrm>
            <a:off x="360553" y="1543064"/>
            <a:ext cx="10440670" cy="4354816"/>
          </a:xfrm>
          <a:prstGeom prst="rect">
            <a:avLst/>
          </a:prstGeom>
        </p:spPr>
      </p:pic>
    </p:spTree>
    <p:extLst>
      <p:ext uri="{BB962C8B-B14F-4D97-AF65-F5344CB8AC3E}">
        <p14:creationId xmlns:p14="http://schemas.microsoft.com/office/powerpoint/2010/main" val="3367037171"/>
      </p:ext>
    </p:extLst>
  </p:cSld>
  <p:clrMapOvr>
    <a:masterClrMapping/>
  </p:clrMapOvr>
  <mc:AlternateContent xmlns:mc="http://schemas.openxmlformats.org/markup-compatibility/2006" xmlns:p14="http://schemas.microsoft.com/office/powerpoint/2010/main">
    <mc:Choice Requires="p14">
      <p:transition spd="slow" p14:dur="2000" advTm="99839"/>
    </mc:Choice>
    <mc:Fallback xmlns="">
      <p:transition spd="slow" advTm="9983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Time of Progression to AIDS for HIV Diagnoses in Minnesota*,2007 - 2017†" title="Time of Progression to AIDS for HIV Diagnoses in Minnesota*,2007 - 2017†"/>
          <p:cNvSpPr>
            <a:spLocks noGrp="1"/>
          </p:cNvSpPr>
          <p:nvPr>
            <p:ph type="title"/>
          </p:nvPr>
        </p:nvSpPr>
        <p:spPr/>
        <p:txBody>
          <a:bodyPr>
            <a:noAutofit/>
          </a:bodyPr>
          <a:lstStyle/>
          <a:p>
            <a:pPr>
              <a:lnSpc>
                <a:spcPct val="105000"/>
              </a:lnSpc>
            </a:pPr>
            <a:r>
              <a:rPr lang="en-US" altLang="en-US" sz="2800" dirty="0">
                <a:latin typeface="+mn-lt"/>
              </a:rPr>
              <a:t>Time of Progression to AIDS for HIV Diagnoses in Minnesota*</a:t>
            </a:r>
            <a:br>
              <a:rPr lang="en-US" altLang="en-US" sz="2800" dirty="0">
                <a:latin typeface="+mn-lt"/>
              </a:rPr>
            </a:br>
            <a:r>
              <a:rPr lang="en-US" altLang="en-US" sz="2800" dirty="0">
                <a:latin typeface="+mn-lt"/>
              </a:rPr>
              <a:t>2009 - 2019</a:t>
            </a:r>
            <a:r>
              <a:rPr lang="en-US" altLang="en-US" sz="2800" baseline="30000" dirty="0">
                <a:latin typeface="+mn-lt"/>
              </a:rPr>
              <a:t>†</a:t>
            </a:r>
            <a:endParaRPr lang="en-US" altLang="en-US" sz="2800" dirty="0">
              <a:latin typeface="+mn-lt"/>
            </a:endParaRPr>
          </a:p>
        </p:txBody>
      </p:sp>
      <p:sp>
        <p:nvSpPr>
          <p:cNvPr id="4" name="Footer Placeholder 3"/>
          <p:cNvSpPr>
            <a:spLocks noGrp="1"/>
          </p:cNvSpPr>
          <p:nvPr>
            <p:ph type="ftr" sz="quarter" idx="3"/>
          </p:nvPr>
        </p:nvSpPr>
        <p:spPr>
          <a:xfrm>
            <a:off x="144379" y="5720180"/>
            <a:ext cx="11298684" cy="1095737"/>
          </a:xfr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*Numbers include AIDS at 1</a:t>
            </a: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st</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report but exclude persons arriving to Minnesota through the HIV+ Refugee Resettlement Program, as well as other refugee/immigrants with an HIV diagnosis prior to arrival in Minnesota.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Percent of cases progressing to AIDS within one year of initial diagnosis with HIV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 </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Numbers/Percent for cases diagnosed in 2019 only represents cases progressing to AIDS through </a:t>
            </a:r>
            <a:r>
              <a:rPr lang="en-US" altLang="en-US" noProof="0" dirty="0">
                <a:solidFill>
                  <a:srgbClr val="003865"/>
                </a:solidFill>
                <a:latin typeface="Calibri"/>
              </a:rPr>
              <a:t>June 2020</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a:t>
            </a:r>
            <a:endParaRPr kumimoji="0" lang="en-US" alt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4" name="Picture 13" descr="Time of Progression to AIDS for HIV Diagnoses in Minnesota 2009-2019">
            <a:extLst>
              <a:ext uri="{FF2B5EF4-FFF2-40B4-BE49-F238E27FC236}">
                <a16:creationId xmlns:a16="http://schemas.microsoft.com/office/drawing/2014/main" id="{80EDB7EE-9BFB-40A4-8E41-7797D751018E}"/>
              </a:ext>
            </a:extLst>
          </p:cNvPr>
          <p:cNvPicPr>
            <a:picLocks noChangeAspect="1"/>
          </p:cNvPicPr>
          <p:nvPr/>
        </p:nvPicPr>
        <p:blipFill>
          <a:blip r:embed="rId3"/>
          <a:stretch>
            <a:fillRect/>
          </a:stretch>
        </p:blipFill>
        <p:spPr>
          <a:xfrm>
            <a:off x="653037" y="1486765"/>
            <a:ext cx="10885926" cy="4233416"/>
          </a:xfrm>
          <a:prstGeom prst="rect">
            <a:avLst/>
          </a:prstGeom>
        </p:spPr>
      </p:pic>
    </p:spTree>
    <p:extLst>
      <p:ext uri="{BB962C8B-B14F-4D97-AF65-F5344CB8AC3E}">
        <p14:creationId xmlns:p14="http://schemas.microsoft.com/office/powerpoint/2010/main" val="2285414063"/>
      </p:ext>
    </p:extLst>
  </p:cSld>
  <p:clrMapOvr>
    <a:masterClrMapping/>
  </p:clrMapOvr>
  <mc:AlternateContent xmlns:mc="http://schemas.openxmlformats.org/markup-compatibility/2006" xmlns:p14="http://schemas.microsoft.com/office/powerpoint/2010/main">
    <mc:Choice Requires="p14">
      <p:transition spd="slow" p14:dur="2000" advTm="53339"/>
    </mc:Choice>
    <mc:Fallback xmlns="">
      <p:transition spd="slow" advTm="53339"/>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Births to Pregnant people living with HIV and Number of Perinatal Acquired HIV Infections by Year of Birth, 2009- 2019"/>
          <p:cNvSpPr>
            <a:spLocks noGrp="1"/>
          </p:cNvSpPr>
          <p:nvPr>
            <p:ph type="title"/>
          </p:nvPr>
        </p:nvSpPr>
        <p:spPr/>
        <p:txBody>
          <a:bodyPr>
            <a:noAutofit/>
          </a:bodyPr>
          <a:lstStyle/>
          <a:p>
            <a:pPr>
              <a:lnSpc>
                <a:spcPct val="105000"/>
              </a:lnSpc>
            </a:pPr>
            <a:r>
              <a:rPr lang="en-US" altLang="en-US" sz="2800" dirty="0"/>
              <a:t>Births to Pregnant people living with HIV and Number of Perinatal Acquired HIV Infections* by Year of Birth, 2009- 2019</a:t>
            </a:r>
            <a:endParaRPr lang="en-US" altLang="en-US" sz="3200" dirty="0"/>
          </a:p>
        </p:txBody>
      </p:sp>
      <p:sp>
        <p:nvSpPr>
          <p:cNvPr id="4" name="Footer Placeholder 3"/>
          <p:cNvSpPr>
            <a:spLocks noGrp="1"/>
          </p:cNvSpPr>
          <p:nvPr>
            <p:ph type="ftr" sz="quarter" idx="3"/>
          </p:nvPr>
        </p:nvSpPr>
        <p:spPr>
          <a:xfrm>
            <a:off x="435665" y="5897282"/>
            <a:ext cx="11320670" cy="725823"/>
          </a:xfr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HIV or AIDS at first diagnosis for a child exposed to HIV during mother’s pregnancy, at birth, and/or during breastfeeding.</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0" name="Picture 9" descr="Births to HIV ">
            <a:extLst>
              <a:ext uri="{FF2B5EF4-FFF2-40B4-BE49-F238E27FC236}">
                <a16:creationId xmlns:a16="http://schemas.microsoft.com/office/drawing/2014/main" id="{B091F0B6-9CA9-4DF0-B413-B32C116233F7}"/>
              </a:ext>
            </a:extLst>
          </p:cNvPr>
          <p:cNvPicPr>
            <a:picLocks noChangeAspect="1"/>
          </p:cNvPicPr>
          <p:nvPr/>
        </p:nvPicPr>
        <p:blipFill>
          <a:blip r:embed="rId3"/>
          <a:stretch>
            <a:fillRect/>
          </a:stretch>
        </p:blipFill>
        <p:spPr>
          <a:xfrm>
            <a:off x="457201" y="1364054"/>
            <a:ext cx="10911838" cy="4655148"/>
          </a:xfrm>
          <a:prstGeom prst="rect">
            <a:avLst/>
          </a:prstGeom>
        </p:spPr>
      </p:pic>
    </p:spTree>
    <p:extLst>
      <p:ext uri="{BB962C8B-B14F-4D97-AF65-F5344CB8AC3E}">
        <p14:creationId xmlns:p14="http://schemas.microsoft.com/office/powerpoint/2010/main" val="2300725952"/>
      </p:ext>
    </p:extLst>
  </p:cSld>
  <p:clrMapOvr>
    <a:masterClrMapping/>
  </p:clrMapOvr>
  <mc:AlternateContent xmlns:mc="http://schemas.openxmlformats.org/markup-compatibility/2006" xmlns:p14="http://schemas.microsoft.com/office/powerpoint/2010/main">
    <mc:Choice Requires="p14">
      <p:transition spd="slow" p14:dur="2000" advTm="67433"/>
    </mc:Choice>
    <mc:Fallback xmlns="">
      <p:transition spd="slow" advTm="6743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Persons Living with HIV/AIDS in Minnesota</a:t>
            </a:r>
          </a:p>
        </p:txBody>
      </p:sp>
      <p:sp>
        <p:nvSpPr>
          <p:cNvPr id="5" name="Slide Number Placeholder 4"/>
          <p:cNvSpPr>
            <a:spLocks noGrp="1"/>
          </p:cNvSpPr>
          <p:nvPr>
            <p:ph type="sldNum" sz="quarter" idx="4294967295"/>
          </p:nvPr>
        </p:nvSpPr>
        <p:spPr>
          <a:xfrm>
            <a:off x="10729913" y="6356350"/>
            <a:ext cx="1462087" cy="365125"/>
          </a:xfrm>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2418153230"/>
      </p:ext>
    </p:extLst>
  </p:cSld>
  <p:clrMapOvr>
    <a:masterClrMapping/>
  </p:clrMapOvr>
  <mc:AlternateContent xmlns:mc="http://schemas.openxmlformats.org/markup-compatibility/2006" xmlns:p14="http://schemas.microsoft.com/office/powerpoint/2010/main">
    <mc:Choice Requires="p14">
      <p:transition spd="slow" p14:dur="2000" advTm="27691"/>
    </mc:Choice>
    <mc:Fallback xmlns="">
      <p:transition spd="slow" advTm="27691"/>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443" y="152400"/>
            <a:ext cx="11191461" cy="914400"/>
          </a:xfrm>
        </p:spPr>
        <p:txBody>
          <a:bodyPr>
            <a:noAutofit/>
          </a:bodyPr>
          <a:lstStyle/>
          <a:p>
            <a:r>
              <a:rPr lang="en-US" sz="3300" dirty="0"/>
              <a:t>Estimated Number of Persons Living with HIV/AIDS in Minnesota</a:t>
            </a:r>
          </a:p>
        </p:txBody>
      </p:sp>
      <p:sp>
        <p:nvSpPr>
          <p:cNvPr id="3" name="Content Placeholder 2"/>
          <p:cNvSpPr>
            <a:spLocks noGrp="1"/>
          </p:cNvSpPr>
          <p:nvPr>
            <p:ph idx="1"/>
          </p:nvPr>
        </p:nvSpPr>
        <p:spPr>
          <a:xfrm>
            <a:off x="838200" y="1713657"/>
            <a:ext cx="10515600" cy="3996677"/>
          </a:xfrm>
        </p:spPr>
        <p:txBody>
          <a:bodyPr/>
          <a:lstStyle/>
          <a:p>
            <a:r>
              <a:rPr lang="en-US" dirty="0"/>
              <a:t>As of December 31, 2019 </a:t>
            </a:r>
            <a:r>
              <a:rPr lang="en-US" b="1" dirty="0"/>
              <a:t>9,193* </a:t>
            </a:r>
            <a:r>
              <a:rPr lang="en-US" dirty="0"/>
              <a:t>persons are assumed alive and living in Minnesota with HIV/AIDS. This includes:</a:t>
            </a:r>
          </a:p>
          <a:p>
            <a:pPr lvl="1"/>
            <a:r>
              <a:rPr lang="en-US" dirty="0"/>
              <a:t>5,094 (55%) living with HIV infection (non-AIDS)</a:t>
            </a:r>
          </a:p>
          <a:p>
            <a:pPr lvl="1"/>
            <a:r>
              <a:rPr lang="en-US" dirty="0"/>
              <a:t>4,099 (45%) living with AIDS </a:t>
            </a:r>
          </a:p>
          <a:p>
            <a:r>
              <a:rPr lang="en-US" dirty="0"/>
              <a:t>This number includes </a:t>
            </a:r>
            <a:r>
              <a:rPr lang="en-US" b="1" dirty="0"/>
              <a:t>2,418</a:t>
            </a:r>
            <a:r>
              <a:rPr lang="en-US" dirty="0"/>
              <a:t> persons who were first reported with HIV or AIDS elsewhere and subsequently moved to Minnesota</a:t>
            </a:r>
          </a:p>
          <a:p>
            <a:r>
              <a:rPr lang="en-US" dirty="0"/>
              <a:t>This number excludes </a:t>
            </a:r>
            <a:r>
              <a:rPr lang="en-US" b="1" dirty="0"/>
              <a:t>1,612</a:t>
            </a:r>
            <a:r>
              <a:rPr lang="en-US" dirty="0"/>
              <a:t> persons who were first reported with HIV or AIDS in Minnesota and subsequently moved out of the state</a:t>
            </a:r>
          </a:p>
        </p:txBody>
      </p:sp>
      <p:sp>
        <p:nvSpPr>
          <p:cNvPr id="5" name="Slide Number Placeholder 4"/>
          <p:cNvSpPr>
            <a:spLocks noGrp="1"/>
          </p:cNvSpPr>
          <p:nvPr>
            <p:ph type="sldNum" sz="quarter" idx="12"/>
          </p:nvPr>
        </p:nvSpPr>
        <p:spPr/>
        <p:txBody>
          <a:bodyPr/>
          <a:lstStyle/>
          <a:p>
            <a:fld id="{48F63A3B-78C7-47BE-AE5E-E10140E04643}" type="slidenum">
              <a:rPr lang="en-US" smtClean="0"/>
              <a:t>16</a:t>
            </a:fld>
            <a:endParaRPr lang="en-US" dirty="0"/>
          </a:p>
        </p:txBody>
      </p:sp>
      <p:sp>
        <p:nvSpPr>
          <p:cNvPr id="6" name="Footer Placeholder 3"/>
          <p:cNvSpPr>
            <a:spLocks noGrp="1"/>
          </p:cNvSpPr>
          <p:nvPr>
            <p:ph type="ftr" sz="quarter" idx="3"/>
          </p:nvPr>
        </p:nvSpPr>
        <p:spPr>
          <a:xfrm>
            <a:off x="417443" y="5822302"/>
            <a:ext cx="10515600" cy="787205"/>
          </a:xfrm>
        </p:spPr>
        <p:txBody>
          <a:bodyPr/>
          <a:lstStyle/>
          <a:p>
            <a:pPr algn="l"/>
            <a:r>
              <a:rPr lang="en-US" dirty="0"/>
              <a:t>*This number includes persons with Minnesota reported as their current state of residence, regardless of residence at time of diagnosis. It also includes state prisoners and refugees arriving through the HIV+ Refugee Resettlement Program, as well as HIV+ refugees/immigrants arriving through other programs.</a:t>
            </a:r>
          </a:p>
        </p:txBody>
      </p:sp>
    </p:spTree>
    <p:extLst>
      <p:ext uri="{BB962C8B-B14F-4D97-AF65-F5344CB8AC3E}">
        <p14:creationId xmlns:p14="http://schemas.microsoft.com/office/powerpoint/2010/main" val="1839537973"/>
      </p:ext>
    </p:extLst>
  </p:cSld>
  <p:clrMapOvr>
    <a:masterClrMapping/>
  </p:clrMapOvr>
  <mc:AlternateContent xmlns:mc="http://schemas.openxmlformats.org/markup-compatibility/2006" xmlns:p14="http://schemas.microsoft.com/office/powerpoint/2010/main">
    <mc:Choice Requires="p14">
      <p:transition spd="slow" p14:dur="2000" advTm="53743"/>
    </mc:Choice>
    <mc:Fallback xmlns="">
      <p:transition spd="slow" advTm="53743"/>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oreign Born Persons Living with HIV/AIDS in Minnesota by Region of Birth, 2008-2019"/>
          <p:cNvSpPr>
            <a:spLocks noGrp="1"/>
          </p:cNvSpPr>
          <p:nvPr>
            <p:ph type="title"/>
          </p:nvPr>
        </p:nvSpPr>
        <p:spPr/>
        <p:txBody>
          <a:bodyPr>
            <a:noAutofit/>
          </a:bodyPr>
          <a:lstStyle/>
          <a:p>
            <a:pPr algn="r"/>
            <a:r>
              <a:rPr lang="en-US" sz="3300" dirty="0"/>
              <a:t>Foreign Born Persons Living with HIV/AIDS in Minnesota* by Region of Birth, 2008-2019</a:t>
            </a:r>
          </a:p>
        </p:txBody>
      </p:sp>
      <p:sp>
        <p:nvSpPr>
          <p:cNvPr id="6" name="Footer Placeholder 3"/>
          <p:cNvSpPr txBox="1">
            <a:spLocks/>
          </p:cNvSpPr>
          <p:nvPr/>
        </p:nvSpPr>
        <p:spPr>
          <a:xfrm>
            <a:off x="366252" y="6120581"/>
            <a:ext cx="10515600" cy="78720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3865"/>
                </a:solidFill>
                <a:effectLst/>
                <a:uLnTx/>
                <a:uFillTx/>
                <a:latin typeface="Calibri"/>
                <a:ea typeface="+mn-ea"/>
                <a:cs typeface="+mn-cs"/>
              </a:rPr>
              <a:t>*This number includes persons who reported Minnesota as their current state of residence, regardless of residence at time of diagnosis. It also includes state prisoners and refugees arriving through the HIV+ Refugee Resettlement Program, as well as HIV+ refugees/immigrants arriving through other programs.</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9" name="Picture 8" descr="Foreign Born Persons Living with HIV/AIDS in Minnesota* by Region of Birth, 2008-2019">
            <a:extLst>
              <a:ext uri="{FF2B5EF4-FFF2-40B4-BE49-F238E27FC236}">
                <a16:creationId xmlns:a16="http://schemas.microsoft.com/office/drawing/2014/main" id="{4D5BEE6D-EDA5-43AA-8206-8D83BE7AEA24}"/>
              </a:ext>
            </a:extLst>
          </p:cNvPr>
          <p:cNvPicPr>
            <a:picLocks noChangeAspect="1"/>
          </p:cNvPicPr>
          <p:nvPr/>
        </p:nvPicPr>
        <p:blipFill>
          <a:blip r:embed="rId3"/>
          <a:stretch>
            <a:fillRect/>
          </a:stretch>
        </p:blipFill>
        <p:spPr>
          <a:xfrm>
            <a:off x="391941" y="1568261"/>
            <a:ext cx="11038060" cy="4549960"/>
          </a:xfrm>
          <a:prstGeom prst="rect">
            <a:avLst/>
          </a:prstGeom>
        </p:spPr>
      </p:pic>
    </p:spTree>
    <p:extLst>
      <p:ext uri="{BB962C8B-B14F-4D97-AF65-F5344CB8AC3E}">
        <p14:creationId xmlns:p14="http://schemas.microsoft.com/office/powerpoint/2010/main" val="1667605679"/>
      </p:ext>
    </p:extLst>
  </p:cSld>
  <p:clrMapOvr>
    <a:masterClrMapping/>
  </p:clrMapOvr>
  <mc:AlternateContent xmlns:mc="http://schemas.openxmlformats.org/markup-compatibility/2006" xmlns:p14="http://schemas.microsoft.com/office/powerpoint/2010/main">
    <mc:Choice Requires="p14">
      <p:transition spd="slow" p14:dur="2000" advTm="71747"/>
    </mc:Choice>
    <mc:Fallback xmlns="">
      <p:transition spd="slow" advTm="71747"/>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Additional Topics</a:t>
            </a:r>
          </a:p>
        </p:txBody>
      </p:sp>
    </p:spTree>
    <p:extLst>
      <p:ext uri="{BB962C8B-B14F-4D97-AF65-F5344CB8AC3E}">
        <p14:creationId xmlns:p14="http://schemas.microsoft.com/office/powerpoint/2010/main" val="3828104711"/>
      </p:ext>
    </p:extLst>
  </p:cSld>
  <p:clrMapOvr>
    <a:masterClrMapping/>
  </p:clrMapOvr>
  <mc:AlternateContent xmlns:mc="http://schemas.openxmlformats.org/markup-compatibility/2006" xmlns:p14="http://schemas.microsoft.com/office/powerpoint/2010/main">
    <mc:Choice Requires="p14">
      <p:transition spd="slow" p14:dur="2000" advTm="7591"/>
    </mc:Choice>
    <mc:Fallback xmlns="">
      <p:transition spd="slow" advTm="7591"/>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HIV Outbreak in Hennepin and Ramsey Counties</a:t>
            </a:r>
          </a:p>
        </p:txBody>
      </p:sp>
      <p:sp>
        <p:nvSpPr>
          <p:cNvPr id="3" name="Content Placeholder 2"/>
          <p:cNvSpPr>
            <a:spLocks noGrp="1"/>
          </p:cNvSpPr>
          <p:nvPr>
            <p:ph idx="1"/>
          </p:nvPr>
        </p:nvSpPr>
        <p:spPr/>
        <p:txBody>
          <a:bodyPr>
            <a:normAutofit fontScale="92500"/>
          </a:bodyPr>
          <a:lstStyle/>
          <a:p>
            <a:pPr lvl="0"/>
            <a:r>
              <a:rPr lang="en-US" dirty="0"/>
              <a:t>In February 2020, a MDH Health Alert Network notice was released about a HIV outbreak among persons who inject drugs (PWID) in Hennepin and Ramsey counties. </a:t>
            </a:r>
          </a:p>
          <a:p>
            <a:pPr lvl="0"/>
            <a:r>
              <a:rPr lang="en-US" dirty="0"/>
              <a:t>Currently, there are 26 cases among PWID associated with the outbreak, with many individuals experiencing homelessness and diagnosed with hepatitis C virus.</a:t>
            </a:r>
          </a:p>
          <a:p>
            <a:pPr lvl="0"/>
            <a:r>
              <a:rPr lang="en-US" dirty="0"/>
              <a:t>Persons likely to be at high risk include:</a:t>
            </a:r>
          </a:p>
          <a:p>
            <a:pPr lvl="1"/>
            <a:r>
              <a:rPr lang="en-US" dirty="0"/>
              <a:t>Sex partners or syringe-sharing partners of people known to be living with HIV</a:t>
            </a:r>
          </a:p>
          <a:p>
            <a:pPr lvl="1"/>
            <a:r>
              <a:rPr lang="en-US" dirty="0"/>
              <a:t>PWID and their sex partners and needle/equipment sharing partners</a:t>
            </a:r>
          </a:p>
          <a:p>
            <a:pPr lvl="1"/>
            <a:r>
              <a:rPr lang="en-US" dirty="0"/>
              <a:t>Persons who exchange sex for income or other items they need</a:t>
            </a:r>
          </a:p>
        </p:txBody>
      </p:sp>
      <p:sp>
        <p:nvSpPr>
          <p:cNvPr id="6" name="Slide Number Placeholder 5"/>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2879047484"/>
      </p:ext>
    </p:extLst>
  </p:cSld>
  <p:clrMapOvr>
    <a:masterClrMapping/>
  </p:clrMapOvr>
  <mc:AlternateContent xmlns:mc="http://schemas.openxmlformats.org/markup-compatibility/2006" xmlns:p14="http://schemas.microsoft.com/office/powerpoint/2010/main">
    <mc:Choice Requires="p14">
      <p:transition spd="slow" p14:dur="2000" advTm="58300"/>
    </mc:Choice>
    <mc:Fallback xmlns="">
      <p:transition spd="slow" advTm="583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New HIV diagnoses in Minnesota, 2019</a:t>
            </a:r>
          </a:p>
        </p:txBody>
      </p:sp>
      <p:sp>
        <p:nvSpPr>
          <p:cNvPr id="5" name="Slide Number Placeholder 4"/>
          <p:cNvSpPr>
            <a:spLocks noGrp="1"/>
          </p:cNvSpPr>
          <p:nvPr>
            <p:ph type="sldNum" sz="quarter" idx="4294967295"/>
          </p:nvPr>
        </p:nvSpPr>
        <p:spPr>
          <a:xfrm>
            <a:off x="10729913" y="6356350"/>
            <a:ext cx="1462087" cy="365125"/>
          </a:xfrm>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618071997"/>
      </p:ext>
    </p:extLst>
  </p:cSld>
  <p:clrMapOvr>
    <a:masterClrMapping/>
  </p:clrMapOvr>
  <mc:AlternateContent xmlns:mc="http://schemas.openxmlformats.org/markup-compatibility/2006" xmlns:p14="http://schemas.microsoft.com/office/powerpoint/2010/main">
    <mc:Choice Requires="p14">
      <p:transition spd="slow" p14:dur="2000" advTm="9853"/>
    </mc:Choice>
    <mc:Fallback xmlns="">
      <p:transition spd="slow" advTm="9853"/>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HIV Molecular Data</a:t>
            </a:r>
          </a:p>
        </p:txBody>
      </p:sp>
      <p:sp>
        <p:nvSpPr>
          <p:cNvPr id="3" name="Content Placeholder 2"/>
          <p:cNvSpPr>
            <a:spLocks noGrp="1"/>
          </p:cNvSpPr>
          <p:nvPr>
            <p:ph idx="1"/>
          </p:nvPr>
        </p:nvSpPr>
        <p:spPr/>
        <p:txBody>
          <a:bodyPr>
            <a:normAutofit lnSpcReduction="10000"/>
          </a:bodyPr>
          <a:lstStyle/>
          <a:p>
            <a:r>
              <a:rPr lang="en-US" dirty="0"/>
              <a:t>Analysis of the genetic sequence of an HIV virus to identify when and where HIV is spreading quickly</a:t>
            </a:r>
          </a:p>
          <a:p>
            <a:r>
              <a:rPr lang="en-US" dirty="0"/>
              <a:t>An additional tool to make traditional public health methods more effective – partner services has been doing this work for decades</a:t>
            </a:r>
          </a:p>
          <a:p>
            <a:r>
              <a:rPr lang="en-US" dirty="0"/>
              <a:t>A CDC requirement for all health departments:</a:t>
            </a:r>
          </a:p>
          <a:p>
            <a:pPr lvl="1"/>
            <a:r>
              <a:rPr lang="en-US" dirty="0"/>
              <a:t>Role of HIV surveillance offices is largely set by CDC</a:t>
            </a:r>
          </a:p>
          <a:p>
            <a:pPr lvl="1"/>
            <a:r>
              <a:rPr lang="en-US" dirty="0"/>
              <a:t>HIV prevention and partner services have some more flexibility</a:t>
            </a:r>
          </a:p>
          <a:p>
            <a:r>
              <a:rPr lang="en-US" dirty="0"/>
              <a:t>For more information: https://www.health.state.mn.us/diseases/hiv/stats/index.html</a:t>
            </a:r>
          </a:p>
        </p:txBody>
      </p:sp>
      <p:sp>
        <p:nvSpPr>
          <p:cNvPr id="6" name="Slide Number Placeholder 5"/>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304925966"/>
      </p:ext>
    </p:extLst>
  </p:cSld>
  <p:clrMapOvr>
    <a:masterClrMapping/>
  </p:clrMapOvr>
  <mc:AlternateContent xmlns:mc="http://schemas.openxmlformats.org/markup-compatibility/2006" xmlns:p14="http://schemas.microsoft.com/office/powerpoint/2010/main">
    <mc:Choice Requires="p14">
      <p:transition spd="slow" p14:dur="2000" advTm="96444"/>
    </mc:Choice>
    <mc:Fallback xmlns="">
      <p:transition spd="slow" advTm="96444"/>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a:xfrm>
            <a:off x="0" y="1651380"/>
            <a:ext cx="12192000" cy="1733266"/>
          </a:xfrm>
        </p:spPr>
        <p:txBody>
          <a:bodyPr/>
          <a:lstStyle/>
          <a:p>
            <a:r>
              <a:rPr lang="en-US" dirty="0"/>
              <a:t>Thank you!</a:t>
            </a:r>
          </a:p>
        </p:txBody>
      </p:sp>
      <p:sp>
        <p:nvSpPr>
          <p:cNvPr id="12" name="Text Placeholder 7"/>
          <p:cNvSpPr>
            <a:spLocks noGrp="1"/>
          </p:cNvSpPr>
          <p:nvPr>
            <p:ph type="body" sz="quarter" idx="13"/>
          </p:nvPr>
        </p:nvSpPr>
        <p:spPr>
          <a:xfrm>
            <a:off x="838200" y="3521123"/>
            <a:ext cx="10515600" cy="2681374"/>
          </a:xfrm>
        </p:spPr>
        <p:txBody>
          <a:bodyPr/>
          <a:lstStyle/>
          <a:p>
            <a:r>
              <a:rPr lang="en-US" sz="2400" b="1" dirty="0"/>
              <a:t>Cheryl Barber, Jared Shenk, and Trent Daugherty, MDH HIV Epidemiologists</a:t>
            </a:r>
          </a:p>
          <a:p>
            <a:r>
              <a:rPr lang="en-US" sz="2200" i="1" dirty="0"/>
              <a:t>Cheryl.Barber@state.mn.us</a:t>
            </a:r>
          </a:p>
          <a:p>
            <a:r>
              <a:rPr lang="en-US" sz="2200" i="1" dirty="0"/>
              <a:t>Jared.Shenk@state.mn.us</a:t>
            </a:r>
          </a:p>
          <a:p>
            <a:r>
              <a:rPr lang="en-US" sz="2200" i="1" dirty="0"/>
              <a:t>Trent.Daugherty@state.mn.us</a:t>
            </a:r>
          </a:p>
        </p:txBody>
      </p:sp>
      <p:sp>
        <p:nvSpPr>
          <p:cNvPr id="6" name="Slide Number Placeholder 5"/>
          <p:cNvSpPr>
            <a:spLocks noGrp="1"/>
          </p:cNvSpPr>
          <p:nvPr>
            <p:ph type="sldNum" sz="quarter" idx="11"/>
          </p:nvPr>
        </p:nvSpPr>
        <p:spPr/>
        <p:txBody>
          <a:bodyPr/>
          <a:lstStyle/>
          <a:p>
            <a:fld id="{48F63A3B-78C7-47BE-AE5E-E10140E04643}" type="slidenum">
              <a:rPr lang="en-US" smtClean="0"/>
              <a:pPr/>
              <a:t>21</a:t>
            </a:fld>
            <a:endParaRPr lang="en-US" dirty="0"/>
          </a:p>
        </p:txBody>
      </p:sp>
    </p:spTree>
    <p:extLst>
      <p:ext uri="{BB962C8B-B14F-4D97-AF65-F5344CB8AC3E}">
        <p14:creationId xmlns:p14="http://schemas.microsoft.com/office/powerpoint/2010/main" val="2561138842"/>
      </p:ext>
    </p:extLst>
  </p:cSld>
  <p:clrMapOvr>
    <a:masterClrMapping/>
  </p:clrMapOvr>
  <mc:AlternateContent xmlns:mc="http://schemas.openxmlformats.org/markup-compatibility/2006" xmlns:p14="http://schemas.microsoft.com/office/powerpoint/2010/main">
    <mc:Choice Requires="p14">
      <p:transition spd="slow" p14:dur="2000" advTm="20149"/>
    </mc:Choice>
    <mc:Fallback xmlns="">
      <p:transition spd="slow" advTm="2014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New HIV Disease Diagnoses, HIV (non-AIDS) and AIDS Cases by Year, 2006-2017" title="New HIV Disease Diagnoses, HIV (non-AIDS) and AIDS Cases by Year, 2006-2017"/>
          <p:cNvSpPr>
            <a:spLocks noGrp="1"/>
          </p:cNvSpPr>
          <p:nvPr>
            <p:ph type="title"/>
          </p:nvPr>
        </p:nvSpPr>
        <p:spPr/>
        <p:txBody>
          <a:bodyPr>
            <a:noAutofit/>
          </a:bodyPr>
          <a:lstStyle/>
          <a:p>
            <a:pPr>
              <a:lnSpc>
                <a:spcPct val="105000"/>
              </a:lnSpc>
            </a:pPr>
            <a:r>
              <a:rPr lang="en-US" altLang="en-US" sz="2500" dirty="0"/>
              <a:t>New HIV Disease Diagnoses*, HIV/AIDS Cases by Year, 2010-2019</a:t>
            </a:r>
          </a:p>
        </p:txBody>
      </p:sp>
      <p:sp>
        <p:nvSpPr>
          <p:cNvPr id="4" name="Footer Placeholder 3"/>
          <p:cNvSpPr>
            <a:spLocks noGrp="1"/>
          </p:cNvSpPr>
          <p:nvPr>
            <p:ph type="ftr" sz="quarter" idx="3"/>
          </p:nvPr>
        </p:nvSpPr>
        <p:spPr>
          <a:xfrm>
            <a:off x="616225" y="5851296"/>
            <a:ext cx="11320670" cy="976657"/>
          </a:xfrm>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*Includes all new cases of HIV infection (both HIV (non-AIDS) and AIDS at first diagnosis) diagnosed within a given calendar year.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4" name="Picture 13" descr="New HIV Disease Diagnoses HIV/AIDS Cases by Year, 2010-2019">
            <a:extLst>
              <a:ext uri="{FF2B5EF4-FFF2-40B4-BE49-F238E27FC236}">
                <a16:creationId xmlns:a16="http://schemas.microsoft.com/office/drawing/2014/main" id="{C2E12B4A-BB5D-446E-AE1E-68BC5C84B8D0}"/>
              </a:ext>
            </a:extLst>
          </p:cNvPr>
          <p:cNvPicPr>
            <a:picLocks noChangeAspect="1"/>
          </p:cNvPicPr>
          <p:nvPr/>
        </p:nvPicPr>
        <p:blipFill>
          <a:blip r:embed="rId3"/>
          <a:stretch>
            <a:fillRect/>
          </a:stretch>
        </p:blipFill>
        <p:spPr>
          <a:xfrm>
            <a:off x="1218170" y="1820689"/>
            <a:ext cx="9888330" cy="4134427"/>
          </a:xfrm>
          <a:prstGeom prst="rect">
            <a:avLst/>
          </a:prstGeom>
        </p:spPr>
      </p:pic>
    </p:spTree>
    <p:extLst>
      <p:ext uri="{BB962C8B-B14F-4D97-AF65-F5344CB8AC3E}">
        <p14:creationId xmlns:p14="http://schemas.microsoft.com/office/powerpoint/2010/main" val="3644324614"/>
      </p:ext>
    </p:extLst>
  </p:cSld>
  <p:clrMapOvr>
    <a:masterClrMapping/>
  </p:clrMapOvr>
  <mc:AlternateContent xmlns:mc="http://schemas.openxmlformats.org/markup-compatibility/2006" xmlns:p14="http://schemas.microsoft.com/office/powerpoint/2010/main">
    <mc:Choice Requires="p14">
      <p:transition spd="slow" p14:dur="2000" advTm="76936"/>
    </mc:Choice>
    <mc:Fallback xmlns="">
      <p:transition spd="slow" advTm="7693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42335"/>
            <a:ext cx="12192000" cy="1195367"/>
          </a:xfrm>
        </p:spPr>
        <p:txBody>
          <a:bodyPr>
            <a:normAutofit/>
          </a:bodyPr>
          <a:lstStyle/>
          <a:p>
            <a:pPr algn="ctr"/>
            <a:r>
              <a:rPr lang="en-US" sz="3161" dirty="0"/>
              <a:t>HIV Diagnoses</a:t>
            </a:r>
            <a:r>
              <a:rPr lang="en-US" sz="3161" baseline="30000" dirty="0"/>
              <a:t>#</a:t>
            </a:r>
            <a:r>
              <a:rPr lang="en-US" sz="3161" dirty="0"/>
              <a:t> by County of Residence at Diagnosis, 2019</a:t>
            </a:r>
          </a:p>
        </p:txBody>
      </p:sp>
      <p:sp>
        <p:nvSpPr>
          <p:cNvPr id="2" name="Slide Number Placeholder 1"/>
          <p:cNvSpPr>
            <a:spLocks noGrp="1"/>
          </p:cNvSpPr>
          <p:nvPr>
            <p:ph type="sldNum" sz="quarter" idx="12"/>
          </p:nvPr>
        </p:nvSpPr>
        <p:spPr/>
        <p:txBody>
          <a:bodyPr/>
          <a:lstStyle/>
          <a:p>
            <a:fld id="{C77968C3-7B7E-411D-B105-08F43D0B3F8A}" type="slidenum">
              <a:rPr lang="en-US" smtClean="0"/>
              <a:t>4</a:t>
            </a:fld>
            <a:endParaRPr lang="en-US" dirty="0"/>
          </a:p>
        </p:txBody>
      </p:sp>
      <p:pic>
        <p:nvPicPr>
          <p:cNvPr id="12" name="Picture 11" descr="HIV diagnoses by county of residence at diagnosis, 2019">
            <a:extLst>
              <a:ext uri="{FF2B5EF4-FFF2-40B4-BE49-F238E27FC236}">
                <a16:creationId xmlns:a16="http://schemas.microsoft.com/office/drawing/2014/main" id="{045A4B64-C385-4FCA-90D6-69F38331D573}"/>
              </a:ext>
            </a:extLst>
          </p:cNvPr>
          <p:cNvPicPr>
            <a:picLocks noChangeAspect="1"/>
          </p:cNvPicPr>
          <p:nvPr/>
        </p:nvPicPr>
        <p:blipFill>
          <a:blip r:embed="rId3"/>
          <a:stretch>
            <a:fillRect/>
          </a:stretch>
        </p:blipFill>
        <p:spPr>
          <a:xfrm>
            <a:off x="838201" y="1359320"/>
            <a:ext cx="10668196" cy="5456345"/>
          </a:xfrm>
          <a:prstGeom prst="rect">
            <a:avLst/>
          </a:prstGeom>
        </p:spPr>
      </p:pic>
    </p:spTree>
    <p:extLst>
      <p:ext uri="{BB962C8B-B14F-4D97-AF65-F5344CB8AC3E}">
        <p14:creationId xmlns:p14="http://schemas.microsoft.com/office/powerpoint/2010/main" val="3807088995"/>
      </p:ext>
    </p:extLst>
  </p:cSld>
  <p:clrMapOvr>
    <a:masterClrMapping/>
  </p:clrMapOvr>
  <mc:AlternateContent xmlns:mc="http://schemas.openxmlformats.org/markup-compatibility/2006" xmlns:p14="http://schemas.microsoft.com/office/powerpoint/2010/main">
    <mc:Choice Requires="p14">
      <p:transition spd="slow" p14:dur="2000" advTm="51428"/>
    </mc:Choice>
    <mc:Fallback xmlns="">
      <p:transition spd="slow" advTm="5142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Footer Placeholder 3"/>
          <p:cNvSpPr>
            <a:spLocks noGrp="1"/>
          </p:cNvSpPr>
          <p:nvPr>
            <p:ph type="ftr" sz="quarter" idx="3"/>
          </p:nvPr>
        </p:nvSpPr>
        <p:spPr>
          <a:xfrm>
            <a:off x="228600" y="6035224"/>
            <a:ext cx="11011493" cy="767208"/>
          </a:xfrm>
        </p:spPr>
        <p:txBody>
          <a:bodyPr anchor="ctr"/>
          <a:lstStyle/>
          <a:p>
            <a:pPr marL="0" marR="0" lvl="0" indent="0" algn="l" defTabSz="914400" rtl="0" eaLnBrk="1" fontAlgn="auto" latinLnBrk="0" hangingPunct="1">
              <a:lnSpc>
                <a:spcPct val="40000"/>
              </a:lnSpc>
              <a:spcBef>
                <a:spcPts val="60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HIV or AIDS at first diagnosis </a:t>
            </a: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Population estimates based on 2010 U.S. Census data. (n = Number of persons)</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7" name="Picture 6" descr="HIV Diagnoses in year 2019 and general population in Minnesota by race/ethnicity">
            <a:extLst>
              <a:ext uri="{FF2B5EF4-FFF2-40B4-BE49-F238E27FC236}">
                <a16:creationId xmlns:a16="http://schemas.microsoft.com/office/drawing/2014/main" id="{383C9D69-F761-4D3D-9175-6EB5D070046C}"/>
              </a:ext>
            </a:extLst>
          </p:cNvPr>
          <p:cNvPicPr>
            <a:picLocks noChangeAspect="1"/>
          </p:cNvPicPr>
          <p:nvPr/>
        </p:nvPicPr>
        <p:blipFill>
          <a:blip r:embed="rId3"/>
          <a:stretch>
            <a:fillRect/>
          </a:stretch>
        </p:blipFill>
        <p:spPr>
          <a:xfrm>
            <a:off x="778798" y="1741598"/>
            <a:ext cx="10288436" cy="4153480"/>
          </a:xfrm>
          <a:prstGeom prst="rect">
            <a:avLst/>
          </a:prstGeom>
        </p:spPr>
      </p:pic>
      <p:sp>
        <p:nvSpPr>
          <p:cNvPr id="6" name="Title 5" descr="HIV Diagnoses* in Year 2017 and General Population in Minnesota by Race/Ethnicity HIV diagnosis" title="HIV Diagnoses* in Year 2017 and General Population in Minnesota by Race/Ethnicity HIV diagnosis"/>
          <p:cNvSpPr>
            <a:spLocks noGrp="1"/>
          </p:cNvSpPr>
          <p:nvPr>
            <p:ph type="title"/>
          </p:nvPr>
        </p:nvSpPr>
        <p:spPr/>
        <p:txBody>
          <a:bodyPr>
            <a:normAutofit/>
          </a:bodyPr>
          <a:lstStyle/>
          <a:p>
            <a:pPr>
              <a:lnSpc>
                <a:spcPct val="95000"/>
              </a:lnSpc>
              <a:defRPr/>
            </a:pPr>
            <a:r>
              <a:rPr lang="en-US" altLang="en-US" sz="2800" dirty="0"/>
              <a:t>HIV Diagnoses* in Year 2019 and General Population in Minnesota </a:t>
            </a:r>
            <a:br>
              <a:rPr lang="en-US" altLang="en-US" sz="2800" dirty="0"/>
            </a:br>
            <a:r>
              <a:rPr lang="en-US" altLang="en-US" sz="2800" dirty="0"/>
              <a:t>by Race/Ethnicity</a:t>
            </a:r>
            <a:endParaRPr lang="en-US" altLang="en-US" dirty="0"/>
          </a:p>
        </p:txBody>
      </p:sp>
    </p:spTree>
    <p:extLst>
      <p:ext uri="{BB962C8B-B14F-4D97-AF65-F5344CB8AC3E}">
        <p14:creationId xmlns:p14="http://schemas.microsoft.com/office/powerpoint/2010/main" val="506095604"/>
      </p:ext>
    </p:extLst>
  </p:cSld>
  <p:clrMapOvr>
    <a:masterClrMapping/>
  </p:clrMapOvr>
  <mc:AlternateContent xmlns:mc="http://schemas.openxmlformats.org/markup-compatibility/2006" xmlns:p14="http://schemas.microsoft.com/office/powerpoint/2010/main">
    <mc:Choice Requires="p14">
      <p:transition spd="slow" p14:dur="2000" advTm="47881"/>
    </mc:Choice>
    <mc:Fallback xmlns="">
      <p:transition spd="slow" advTm="4788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Footer Placeholder 3"/>
          <p:cNvSpPr>
            <a:spLocks noGrp="1"/>
          </p:cNvSpPr>
          <p:nvPr>
            <p:ph type="ftr" sz="quarter" idx="3"/>
          </p:nvPr>
        </p:nvSpPr>
        <p:spPr>
          <a:xfrm>
            <a:off x="264695" y="5475868"/>
            <a:ext cx="11442031" cy="1023730"/>
          </a:xfrm>
        </p:spPr>
        <p:txBody>
          <a:bodyPr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a:p>
            <a:pPr marL="0" marR="0" lvl="0" indent="0" algn="l" defTabSz="914400" rtl="0" eaLnBrk="1" fontAlgn="auto" latinLnBrk="0" hangingPunct="1">
              <a:lnSpc>
                <a:spcPct val="90000"/>
              </a:lnSpc>
              <a:spcBef>
                <a:spcPct val="5000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HIV or AIDS at first diagnosis; 2010 U.S. Census Data used for rate calculations.    </a:t>
            </a:r>
          </a:p>
          <a:p>
            <a:pPr lvl="0" algn="l">
              <a:defRPr/>
            </a:pPr>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a:t>
            </a:r>
            <a:r>
              <a:rPr lang="en-US" altLang="en-US" dirty="0">
                <a:solidFill>
                  <a:srgbClr val="003865"/>
                </a:solidFill>
              </a:rPr>
              <a:t>Black African-born” refers to Blacks who reported an African country of birth; “Black not African-born” refers to all other Blacks. </a:t>
            </a:r>
            <a:endParaRPr kumimoji="0" lang="en-US" altLang="en-US" sz="1200" b="0" i="1" u="none" strike="noStrike" kern="1200" cap="none" spc="0" normalizeH="0" baseline="0" noProof="0" dirty="0">
              <a:ln>
                <a:noFill/>
              </a:ln>
              <a:solidFill>
                <a:srgbClr val="003865"/>
              </a:solidFill>
              <a:effectLst/>
              <a:uLnTx/>
              <a:uFillTx/>
              <a:latin typeface="Calibri"/>
              <a:ea typeface="+mn-ea"/>
              <a:cs typeface="+mn-cs"/>
            </a:endParaRPr>
          </a:p>
          <a:p>
            <a:pPr algn="l"/>
            <a:r>
              <a:rPr kumimoji="0" lang="en-US" altLang="en-US" sz="1200" b="0" i="0" u="none" strike="noStrike" kern="1200" cap="none" spc="0" normalizeH="0" baseline="30000" noProof="0" dirty="0">
                <a:ln>
                  <a:noFill/>
                </a:ln>
                <a:solidFill>
                  <a:srgbClr val="003865"/>
                </a:solidFill>
                <a:effectLst/>
                <a:uLnTx/>
                <a:uFillTx/>
                <a:latin typeface="Calibri"/>
                <a:ea typeface="+mn-ea"/>
                <a:cs typeface="+mn-cs"/>
              </a:rPr>
              <a:t>††</a:t>
            </a:r>
            <a:r>
              <a:rPr kumimoji="0" lang="en-US" sz="1200" b="0" i="0" u="none" strike="noStrike" kern="1200" cap="none" spc="0" normalizeH="0" baseline="0" noProof="0" dirty="0">
                <a:ln>
                  <a:noFill/>
                </a:ln>
                <a:solidFill>
                  <a:srgbClr val="003865"/>
                </a:solidFill>
                <a:effectLst/>
                <a:uLnTx/>
                <a:uFillTx/>
                <a:latin typeface="Calibri"/>
                <a:ea typeface="+mn-ea"/>
                <a:cs typeface="+mn-cs"/>
              </a:rPr>
              <a:t> </a:t>
            </a:r>
            <a:r>
              <a:rPr lang="en-US" dirty="0"/>
              <a:t>Estimate of 131,832 Source: 2018 American Community Survey.</a:t>
            </a:r>
            <a:endParaRPr lang="en-US" baseline="300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 Other = Multi-racial persons or persons with unknown or missing race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3865"/>
                </a:solidFill>
                <a:effectLst/>
                <a:uLnTx/>
                <a:uFillTx/>
                <a:latin typeface="Calibri"/>
                <a:ea typeface="+mn-ea"/>
                <a:cs typeface="+mn-cs"/>
              </a:rPr>
              <a:t># Unable to calculate</a:t>
            </a:r>
            <a:r>
              <a:rPr kumimoji="0" lang="en-US" sz="1200" b="0" i="0" u="none" strike="noStrike" kern="1200" cap="none" spc="0" normalizeH="0" noProof="0" dirty="0">
                <a:ln>
                  <a:noFill/>
                </a:ln>
                <a:solidFill>
                  <a:srgbClr val="003865"/>
                </a:solidFill>
                <a:effectLst/>
                <a:uLnTx/>
                <a:uFillTx/>
                <a:latin typeface="Calibri"/>
                <a:ea typeface="+mn-ea"/>
                <a:cs typeface="+mn-cs"/>
              </a:rPr>
              <a:t> rate, unknown denominator</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pic>
        <p:nvPicPr>
          <p:cNvPr id="10" name="Picture 9" descr="Number of Cases and Rates of HIV Diagnoses by Race/Ethnicity Minnesota, 2019">
            <a:extLst>
              <a:ext uri="{FF2B5EF4-FFF2-40B4-BE49-F238E27FC236}">
                <a16:creationId xmlns:a16="http://schemas.microsoft.com/office/drawing/2014/main" id="{DB86F9BC-9E85-4225-8197-6933819BA77A}"/>
              </a:ext>
            </a:extLst>
          </p:cNvPr>
          <p:cNvPicPr>
            <a:picLocks noChangeAspect="1"/>
          </p:cNvPicPr>
          <p:nvPr/>
        </p:nvPicPr>
        <p:blipFill>
          <a:blip r:embed="rId3"/>
          <a:stretch>
            <a:fillRect/>
          </a:stretch>
        </p:blipFill>
        <p:spPr>
          <a:xfrm>
            <a:off x="927035" y="1676400"/>
            <a:ext cx="10783184" cy="3828288"/>
          </a:xfrm>
          <a:prstGeom prst="rect">
            <a:avLst/>
          </a:prstGeom>
        </p:spPr>
      </p:pic>
      <p:sp>
        <p:nvSpPr>
          <p:cNvPr id="6" name="Title 5" descr="Number of Cases and Rates (per 100,000 persons) of HIV Diagnoses* by Race/Ethnicity†&#10;Minnesota, 2017" title="Number of Cases and Rates (per 100,000 persons) of HIV Diagnoses* by Race/Ethnicity†"/>
          <p:cNvSpPr>
            <a:spLocks noGrp="1"/>
          </p:cNvSpPr>
          <p:nvPr>
            <p:ph type="title"/>
          </p:nvPr>
        </p:nvSpPr>
        <p:spPr>
          <a:xfrm>
            <a:off x="838200" y="152400"/>
            <a:ext cx="11109158" cy="914400"/>
          </a:xfrm>
        </p:spPr>
        <p:txBody>
          <a:bodyPr>
            <a:noAutofit/>
          </a:bodyPr>
          <a:lstStyle/>
          <a:p>
            <a:pPr>
              <a:lnSpc>
                <a:spcPct val="105000"/>
              </a:lnSpc>
            </a:pPr>
            <a:r>
              <a:rPr lang="en-US" sz="2400" dirty="0"/>
              <a:t>Number of Cases and Rates (per 100,000 persons) of HIV Diagnoses* by Race/Ethnicity</a:t>
            </a:r>
            <a:r>
              <a:rPr lang="en-US" altLang="en-US" sz="2400" baseline="30000" dirty="0"/>
              <a:t>†</a:t>
            </a:r>
            <a:br>
              <a:rPr lang="en-US" altLang="en-US" sz="2400" dirty="0"/>
            </a:br>
            <a:r>
              <a:rPr lang="en-US" sz="2400" dirty="0"/>
              <a:t>Minnesota, 2019</a:t>
            </a:r>
            <a:endParaRPr lang="en-US" altLang="en-US" sz="2400" dirty="0"/>
          </a:p>
        </p:txBody>
      </p:sp>
    </p:spTree>
    <p:extLst>
      <p:ext uri="{BB962C8B-B14F-4D97-AF65-F5344CB8AC3E}">
        <p14:creationId xmlns:p14="http://schemas.microsoft.com/office/powerpoint/2010/main" val="3594886217"/>
      </p:ext>
    </p:extLst>
  </p:cSld>
  <p:clrMapOvr>
    <a:masterClrMapping/>
  </p:clrMapOvr>
  <mc:AlternateContent xmlns:mc="http://schemas.openxmlformats.org/markup-compatibility/2006" xmlns:p14="http://schemas.microsoft.com/office/powerpoint/2010/main">
    <mc:Choice Requires="p14">
      <p:transition spd="slow" p14:dur="2000" advTm="109010"/>
    </mc:Choice>
    <mc:Fallback xmlns="">
      <p:transition spd="slow" advTm="10901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Footer Placeholder 3"/>
          <p:cNvSpPr>
            <a:spLocks noGrp="1"/>
          </p:cNvSpPr>
          <p:nvPr>
            <p:ph type="ftr" sz="quarter" idx="3"/>
          </p:nvPr>
        </p:nvSpPr>
        <p:spPr>
          <a:xfrm>
            <a:off x="240632" y="6035224"/>
            <a:ext cx="10999461" cy="767208"/>
          </a:xfrm>
        </p:spPr>
        <p:txBody>
          <a:bodyPr anchor="ctr"/>
          <a:lstStyle/>
          <a:p>
            <a:pPr marL="0" marR="0" lvl="0" indent="0" algn="l" defTabSz="914400" rtl="0" eaLnBrk="1" fontAlgn="auto" latinLnBrk="0" hangingPunct="1">
              <a:lnSpc>
                <a:spcPct val="40000"/>
              </a:lnSpc>
              <a:spcBef>
                <a:spcPts val="600"/>
              </a:spcBef>
              <a:spcAft>
                <a:spcPts val="0"/>
              </a:spcAft>
              <a:buClrTx/>
              <a:buSzTx/>
              <a:buFontTx/>
              <a:buNone/>
              <a:tabLst/>
              <a:defRPr/>
            </a:pPr>
            <a:r>
              <a:rPr lang="en-US" altLang="en-US" dirty="0">
                <a:solidFill>
                  <a:srgbClr val="003865"/>
                </a:solidFill>
                <a:latin typeface="Calibri"/>
              </a:rPr>
              <a:t>*</a:t>
            </a:r>
            <a:r>
              <a:rPr kumimoji="0" lang="en-US" altLang="en-US" sz="1200" b="0" i="0" u="none" strike="noStrike" kern="1200" cap="none" spc="0" normalizeH="0" baseline="0" noProof="0" dirty="0">
                <a:ln>
                  <a:noFill/>
                </a:ln>
                <a:solidFill>
                  <a:srgbClr val="003865"/>
                </a:solidFill>
                <a:effectLst/>
                <a:uLnTx/>
                <a:uFillTx/>
                <a:latin typeface="Calibri"/>
                <a:ea typeface="+mn-ea"/>
                <a:cs typeface="+mn-cs"/>
              </a:rPr>
              <a:t>HIV or AIDS at first diagnosis  (n = Number of persons)      </a:t>
            </a:r>
          </a:p>
          <a:p>
            <a:pPr lvl="0" algn="l">
              <a:lnSpc>
                <a:spcPct val="80000"/>
              </a:lnSpc>
              <a:spcBef>
                <a:spcPct val="50000"/>
              </a:spcBef>
              <a:defRPr/>
            </a:pPr>
            <a:r>
              <a:rPr lang="en-US" altLang="en-US" dirty="0">
                <a:solidFill>
                  <a:srgbClr val="003865"/>
                </a:solidFill>
                <a:latin typeface="Calibri" panose="020F0502020204030204" pitchFamily="34" charset="0"/>
                <a:cs typeface="Calibri" panose="020F0502020204030204" pitchFamily="34" charset="0"/>
              </a:rPr>
              <a:t>†</a:t>
            </a:r>
            <a:r>
              <a:rPr lang="en-US" altLang="en-US" dirty="0">
                <a:solidFill>
                  <a:srgbClr val="003865"/>
                </a:solidFill>
              </a:rPr>
              <a:t>“Black African-born” refers to Blacks who reported an African country of birth; “Black not African-born” refers to all other Blacks.  Cases with unknown race are excluded.</a:t>
            </a:r>
            <a:endParaRPr lang="en-US" dirty="0">
              <a:solidFill>
                <a:srgbClr val="003865"/>
              </a:solidFill>
            </a:endParaRPr>
          </a:p>
        </p:txBody>
      </p:sp>
      <p:pic>
        <p:nvPicPr>
          <p:cNvPr id="7" name="Picture 6" descr="HIV Diagnoses Diagnosed in Year 2019 by sex assigned at birth and race/ethnicity">
            <a:extLst>
              <a:ext uri="{FF2B5EF4-FFF2-40B4-BE49-F238E27FC236}">
                <a16:creationId xmlns:a16="http://schemas.microsoft.com/office/drawing/2014/main" id="{9DE13858-1CF4-4959-BC82-88F07EAD7F43}"/>
              </a:ext>
            </a:extLst>
          </p:cNvPr>
          <p:cNvPicPr>
            <a:picLocks noChangeAspect="1"/>
          </p:cNvPicPr>
          <p:nvPr/>
        </p:nvPicPr>
        <p:blipFill>
          <a:blip r:embed="rId3"/>
          <a:stretch>
            <a:fillRect/>
          </a:stretch>
        </p:blipFill>
        <p:spPr>
          <a:xfrm>
            <a:off x="157546" y="1387926"/>
            <a:ext cx="11165632" cy="4785272"/>
          </a:xfrm>
          <a:prstGeom prst="rect">
            <a:avLst/>
          </a:prstGeom>
        </p:spPr>
      </p:pic>
      <p:sp>
        <p:nvSpPr>
          <p:cNvPr id="6" name="Title 5"/>
          <p:cNvSpPr>
            <a:spLocks noGrp="1"/>
          </p:cNvSpPr>
          <p:nvPr>
            <p:ph type="title"/>
          </p:nvPr>
        </p:nvSpPr>
        <p:spPr/>
        <p:txBody>
          <a:bodyPr>
            <a:normAutofit/>
          </a:bodyPr>
          <a:lstStyle/>
          <a:p>
            <a:pPr>
              <a:lnSpc>
                <a:spcPct val="85000"/>
              </a:lnSpc>
              <a:defRPr/>
            </a:pPr>
            <a:r>
              <a:rPr lang="en-US" altLang="en-US" sz="2400" dirty="0"/>
              <a:t>HIV Diagnoses* Diagnosed in Year 2019 by Sex Assigned at Birth and Race/Ethnicity</a:t>
            </a:r>
            <a:r>
              <a:rPr lang="en-US" altLang="en-US" sz="2400" dirty="0">
                <a:latin typeface="Calibri" panose="020F0502020204030204" pitchFamily="34" charset="0"/>
                <a:cs typeface="Calibri" panose="020F0502020204030204" pitchFamily="34" charset="0"/>
              </a:rPr>
              <a:t>†</a:t>
            </a:r>
            <a:endParaRPr lang="en-US" altLang="en-US" sz="2400" dirty="0"/>
          </a:p>
        </p:txBody>
      </p:sp>
    </p:spTree>
    <p:extLst>
      <p:ext uri="{BB962C8B-B14F-4D97-AF65-F5344CB8AC3E}">
        <p14:creationId xmlns:p14="http://schemas.microsoft.com/office/powerpoint/2010/main" val="3172452329"/>
      </p:ext>
    </p:extLst>
  </p:cSld>
  <p:clrMapOvr>
    <a:masterClrMapping/>
  </p:clrMapOvr>
  <mc:AlternateContent xmlns:mc="http://schemas.openxmlformats.org/markup-compatibility/2006" xmlns:p14="http://schemas.microsoft.com/office/powerpoint/2010/main">
    <mc:Choice Requires="p14">
      <p:transition spd="slow" p14:dur="2000" advTm="56019"/>
    </mc:Choice>
    <mc:Fallback xmlns="">
      <p:transition spd="slow" advTm="5601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174" y="152400"/>
            <a:ext cx="11608904" cy="914400"/>
          </a:xfrm>
        </p:spPr>
        <p:txBody>
          <a:bodyPr>
            <a:noAutofit/>
          </a:bodyPr>
          <a:lstStyle/>
          <a:p>
            <a:r>
              <a:rPr lang="en-US" sz="2800" dirty="0"/>
              <a:t>Number of Cases and Rates (per 100,000 persons) of Adults and Adolescents* Diagnosed with HIV/AIDS by Sex Assigned at Birth and Risk</a:t>
            </a:r>
            <a:r>
              <a:rPr lang="en-US" sz="2800" baseline="30000" dirty="0"/>
              <a:t>†</a:t>
            </a:r>
            <a:r>
              <a:rPr lang="en-US" sz="2800" dirty="0"/>
              <a:t> in Minnesota, 2019</a:t>
            </a:r>
          </a:p>
        </p:txBody>
      </p:sp>
      <p:sp>
        <p:nvSpPr>
          <p:cNvPr id="5" name="Slide Number Placeholder 4"/>
          <p:cNvSpPr>
            <a:spLocks noGrp="1"/>
          </p:cNvSpPr>
          <p:nvPr>
            <p:ph type="sldNum" sz="quarter" idx="12"/>
          </p:nvPr>
        </p:nvSpPr>
        <p:spPr/>
        <p:txBody>
          <a:bodyPr/>
          <a:lstStyle/>
          <a:p>
            <a:fld id="{48F63A3B-78C7-47BE-AE5E-E10140E04643}" type="slidenum">
              <a:rPr lang="en-US" smtClean="0"/>
              <a:t>8</a:t>
            </a:fld>
            <a:endParaRPr lang="en-US" dirty="0"/>
          </a:p>
        </p:txBody>
      </p:sp>
      <p:sp>
        <p:nvSpPr>
          <p:cNvPr id="7" name="Footer Placeholder 3" descr="Source information for HIV/AIDS first diagnoses age 13 and under. "/>
          <p:cNvSpPr>
            <a:spLocks noGrp="1"/>
          </p:cNvSpPr>
          <p:nvPr>
            <p:ph type="ftr" sz="quarter" idx="3"/>
          </p:nvPr>
        </p:nvSpPr>
        <p:spPr>
          <a:xfrm>
            <a:off x="838200" y="5475287"/>
            <a:ext cx="10515600" cy="1063625"/>
          </a:xfrm>
        </p:spPr>
        <p:txBody>
          <a:bodyPr/>
          <a:lstStyle/>
          <a:p>
            <a:pPr algn="l"/>
            <a:r>
              <a:rPr lang="en-US" dirty="0"/>
              <a:t>*HIV or AIDS at first diagnosis ages 13 and older.</a:t>
            </a:r>
          </a:p>
          <a:p>
            <a:pPr algn="l"/>
            <a:r>
              <a:rPr lang="en-US" dirty="0"/>
              <a:t>^2010 United States Census Data used for rate calculations, except where otherwise specified.</a:t>
            </a:r>
          </a:p>
          <a:p>
            <a:pPr algn="l"/>
            <a:r>
              <a:rPr lang="en-US" baseline="30000" dirty="0"/>
              <a:t>†</a:t>
            </a:r>
            <a:r>
              <a:rPr lang="en-US" dirty="0"/>
              <a:t>MSM refers to both MSM and MSM/IDU risk identified at time of reported HIV diagnosis. It includes all PLWH assigned the sex of male at birth who report a male sexual partner. Therefore, some Trans Women are included in both the total number of cases and the population estimate. </a:t>
            </a:r>
          </a:p>
          <a:p>
            <a:pPr algn="l"/>
            <a:r>
              <a:rPr lang="en-US" baseline="30000" dirty="0"/>
              <a:t>††</a:t>
            </a:r>
            <a:r>
              <a:rPr lang="en-US" dirty="0"/>
              <a:t>Estimate of 90,663 Source: </a:t>
            </a:r>
            <a:r>
              <a:rPr lang="en-US" dirty="0">
                <a:hlinkClick r:id="rId3"/>
              </a:rPr>
              <a:t>http://www.emorycamp.org/item.php?i=92</a:t>
            </a:r>
            <a:endParaRPr lang="en-US" dirty="0"/>
          </a:p>
        </p:txBody>
      </p:sp>
      <p:pic>
        <p:nvPicPr>
          <p:cNvPr id="10" name="Picture 9" descr="Number of cases and rates (per 100,000 persons) of Adults and Adolescents Diagnosed with HIV/AIDS by Sex Assigned at Birth and Risk in Minnesota, 2019">
            <a:extLst>
              <a:ext uri="{FF2B5EF4-FFF2-40B4-BE49-F238E27FC236}">
                <a16:creationId xmlns:a16="http://schemas.microsoft.com/office/drawing/2014/main" id="{2D320E05-ACD0-404C-B9F4-BA0DBEEA26E3}"/>
              </a:ext>
            </a:extLst>
          </p:cNvPr>
          <p:cNvPicPr>
            <a:picLocks noChangeAspect="1"/>
          </p:cNvPicPr>
          <p:nvPr/>
        </p:nvPicPr>
        <p:blipFill>
          <a:blip r:embed="rId4"/>
          <a:stretch>
            <a:fillRect/>
          </a:stretch>
        </p:blipFill>
        <p:spPr>
          <a:xfrm>
            <a:off x="382357" y="2103120"/>
            <a:ext cx="11427286" cy="2651760"/>
          </a:xfrm>
          <a:prstGeom prst="rect">
            <a:avLst/>
          </a:prstGeom>
        </p:spPr>
      </p:pic>
    </p:spTree>
    <p:extLst>
      <p:ext uri="{BB962C8B-B14F-4D97-AF65-F5344CB8AC3E}">
        <p14:creationId xmlns:p14="http://schemas.microsoft.com/office/powerpoint/2010/main" val="3236339539"/>
      </p:ext>
    </p:extLst>
  </p:cSld>
  <p:clrMapOvr>
    <a:masterClrMapping/>
  </p:clrMapOvr>
  <mc:AlternateContent xmlns:mc="http://schemas.openxmlformats.org/markup-compatibility/2006" xmlns:p14="http://schemas.microsoft.com/office/powerpoint/2010/main">
    <mc:Choice Requires="p14">
      <p:transition spd="slow" p14:dur="2000" advTm="47417"/>
    </mc:Choice>
    <mc:Fallback xmlns="">
      <p:transition spd="slow" advTm="47417"/>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300" dirty="0"/>
              <a:t>Number of Cases of Adults and Adolescents* Diagnosed with HIV/AIDS by Gender Identity in Minnesota, 2019</a:t>
            </a:r>
          </a:p>
        </p:txBody>
      </p:sp>
      <p:sp>
        <p:nvSpPr>
          <p:cNvPr id="5" name="Slide Number Placeholder 4"/>
          <p:cNvSpPr>
            <a:spLocks noGrp="1"/>
          </p:cNvSpPr>
          <p:nvPr>
            <p:ph type="sldNum" sz="quarter" idx="12"/>
          </p:nvPr>
        </p:nvSpPr>
        <p:spPr/>
        <p:txBody>
          <a:bodyPr/>
          <a:lstStyle/>
          <a:p>
            <a:fld id="{48F63A3B-78C7-47BE-AE5E-E10140E04643}" type="slidenum">
              <a:rPr lang="en-US" smtClean="0"/>
              <a:t>9</a:t>
            </a:fld>
            <a:endParaRPr lang="en-US" dirty="0"/>
          </a:p>
        </p:txBody>
      </p:sp>
      <p:sp>
        <p:nvSpPr>
          <p:cNvPr id="6" name="Footer Placeholder 3"/>
          <p:cNvSpPr>
            <a:spLocks noGrp="1"/>
          </p:cNvSpPr>
          <p:nvPr>
            <p:ph type="ftr" sz="quarter" idx="3"/>
          </p:nvPr>
        </p:nvSpPr>
        <p:spPr>
          <a:xfrm>
            <a:off x="579783" y="5657850"/>
            <a:ext cx="10515600" cy="1063625"/>
          </a:xfrm>
        </p:spPr>
        <p:txBody>
          <a:bodyPr/>
          <a:lstStyle/>
          <a:p>
            <a:pPr algn="l"/>
            <a:r>
              <a:rPr lang="en-US" dirty="0"/>
              <a:t>*HIV or AIDS at first diagnosis ages 13 and older.</a:t>
            </a:r>
          </a:p>
          <a:p>
            <a:pPr algn="l"/>
            <a:r>
              <a:rPr lang="en-US" baseline="30000" dirty="0"/>
              <a:t>††</a:t>
            </a:r>
            <a:r>
              <a:rPr lang="en-US" dirty="0"/>
              <a:t>Current gender was not reportable until 2009, so may be incomplete for HIV infections reported before that time. Because current gender is incomplete for a large number of cases, there may be misclassification of transgender Minnesotans in either of the cisgender groups.</a:t>
            </a:r>
            <a:endParaRPr lang="en-US" baseline="30000" dirty="0"/>
          </a:p>
        </p:txBody>
      </p:sp>
      <p:pic>
        <p:nvPicPr>
          <p:cNvPr id="10" name="Picture 9" descr="Number of cases of adults and adolescents diagnosed with HIV/AIDS by Gender Identity in Minnesota, 2019">
            <a:extLst>
              <a:ext uri="{FF2B5EF4-FFF2-40B4-BE49-F238E27FC236}">
                <a16:creationId xmlns:a16="http://schemas.microsoft.com/office/drawing/2014/main" id="{BE9826AA-B827-434B-B562-4F08281F9925}"/>
              </a:ext>
            </a:extLst>
          </p:cNvPr>
          <p:cNvPicPr>
            <a:picLocks noChangeAspect="1"/>
          </p:cNvPicPr>
          <p:nvPr/>
        </p:nvPicPr>
        <p:blipFill>
          <a:blip r:embed="rId3"/>
          <a:stretch>
            <a:fillRect/>
          </a:stretch>
        </p:blipFill>
        <p:spPr>
          <a:xfrm>
            <a:off x="579783" y="1914535"/>
            <a:ext cx="11233604" cy="3417976"/>
          </a:xfrm>
          <a:prstGeom prst="rect">
            <a:avLst/>
          </a:prstGeom>
        </p:spPr>
      </p:pic>
    </p:spTree>
    <p:extLst>
      <p:ext uri="{BB962C8B-B14F-4D97-AF65-F5344CB8AC3E}">
        <p14:creationId xmlns:p14="http://schemas.microsoft.com/office/powerpoint/2010/main" val="2222979518"/>
      </p:ext>
    </p:extLst>
  </p:cSld>
  <p:clrMapOvr>
    <a:masterClrMapping/>
  </p:clrMapOvr>
  <mc:AlternateContent xmlns:mc="http://schemas.openxmlformats.org/markup-compatibility/2006" xmlns:p14="http://schemas.microsoft.com/office/powerpoint/2010/main">
    <mc:Choice Requires="p14">
      <p:transition spd="slow" p14:dur="2000" advTm="24185"/>
    </mc:Choice>
    <mc:Fallback xmlns="">
      <p:transition spd="slow" advTm="24185"/>
    </mc:Fallback>
  </mc:AlternateContent>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H PowerPoint" id="{77A571C1-30E7-4DA3-AE01-D70EB1FA1994}" vid="{ACB131C9-D5E5-440B-BC5E-D73CF3BD21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98f01fe9-c3f2-4582-9148-d87bd0c242e7">PP6VNZTUNPYT-1650249793-119</_dlc_DocId>
    <_dlc_DocIdUrl xmlns="98f01fe9-c3f2-4582-9148-d87bd0c242e7">
      <Url>https://mn365.sharepoint.com/teams/MDH/bureaus/hpb/idepcd/StdHivTb/_layouts/15/DocIdRedir.aspx?ID=PP6VNZTUNPYT-1650249793-119</Url>
      <Description>PP6VNZTUNPYT-1650249793-119</Description>
    </_dlc_DocIdUrl>
    <Category xmlns="144e18b7-c9a1-46c9-bb55-1864314f199d">Other</Category>
    <Notes0 xmlns="144e18b7-c9a1-46c9-bb55-1864314f199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42118E0939406498776F0FEA4A05A20" ma:contentTypeVersion="79" ma:contentTypeDescription="Create a new document." ma:contentTypeScope="" ma:versionID="8587bf4567671d114e90b992cb3830db">
  <xsd:schema xmlns:xsd="http://www.w3.org/2001/XMLSchema" xmlns:xs="http://www.w3.org/2001/XMLSchema" xmlns:p="http://schemas.microsoft.com/office/2006/metadata/properties" xmlns:ns2="98f01fe9-c3f2-4582-9148-d87bd0c242e7" xmlns:ns3="144e18b7-c9a1-46c9-bb55-1864314f199d" xmlns:ns4="896b3f4c-1441-4b58-a2a9-d8dc887bfaf0" xmlns:ns5="aacb8029-c7a7-4ec0-8d0d-d4dd73f54e39" targetNamespace="http://schemas.microsoft.com/office/2006/metadata/properties" ma:root="true" ma:fieldsID="fcdb267248516c23fa4bf61b67382c46" ns2:_="" ns3:_="" ns4:_="" ns5:_="">
    <xsd:import namespace="98f01fe9-c3f2-4582-9148-d87bd0c242e7"/>
    <xsd:import namespace="144e18b7-c9a1-46c9-bb55-1864314f199d"/>
    <xsd:import namespace="896b3f4c-1441-4b58-a2a9-d8dc887bfaf0"/>
    <xsd:import namespace="aacb8029-c7a7-4ec0-8d0d-d4dd73f54e39"/>
    <xsd:element name="properties">
      <xsd:complexType>
        <xsd:sequence>
          <xsd:element name="documentManagement">
            <xsd:complexType>
              <xsd:all>
                <xsd:element ref="ns2:_dlc_DocId" minOccurs="0"/>
                <xsd:element ref="ns2:_dlc_DocIdUrl" minOccurs="0"/>
                <xsd:element ref="ns2:_dlc_DocIdPersistId" minOccurs="0"/>
                <xsd:element ref="ns3:Category"/>
                <xsd:element ref="ns3:Notes0"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5: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f01fe9-c3f2-4582-9148-d87bd0c242e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44e18b7-c9a1-46c9-bb55-1864314f199d" elementFormDefault="qualified">
    <xsd:import namespace="http://schemas.microsoft.com/office/2006/documentManagement/types"/>
    <xsd:import namespace="http://schemas.microsoft.com/office/infopath/2007/PartnerControls"/>
    <xsd:element name="Category" ma:index="11" ma:displayName="Category" ma:format="Dropdown" ma:internalName="Category">
      <xsd:simpleType>
        <xsd:restriction base="dms:Choice">
          <xsd:enumeration value="END HIV MN Implementation Plan"/>
          <xsd:enumeration value="HIV Cluster Detection and Response"/>
          <xsd:enumeration value="HIV Counseling and Testing Trainings"/>
          <xsd:enumeration value="HIV Grant"/>
          <xsd:enumeration value="STD PCHD Grant"/>
          <xsd:enumeration value="STD AAPPS Grant"/>
          <xsd:enumeration value="TB Grant"/>
          <xsd:enumeration value="TB Medications Program"/>
          <xsd:enumeration value="Other"/>
        </xsd:restriction>
      </xsd:simpleType>
    </xsd:element>
    <xsd:element name="Notes0" ma:index="12" nillable="true" ma:displayName="Notes" ma:internalName="Notes0">
      <xsd:simpleType>
        <xsd:restriction base="dms:Note">
          <xsd:maxLength value="255"/>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96b3f4c-1441-4b58-a2a9-d8dc887bfaf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acb8029-c7a7-4ec0-8d0d-d4dd73f54e39" elementFormDefault="qualified">
    <xsd:import namespace="http://schemas.microsoft.com/office/2006/documentManagement/types"/>
    <xsd:import namespace="http://schemas.microsoft.com/office/infopath/2007/PartnerControls"/>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6A1386-9537-4EA6-B9A3-FB7D154FAC23}">
  <ds:schemaRefs>
    <ds:schemaRef ds:uri="http://schemas.microsoft.com/office/infopath/2007/PartnerControls"/>
    <ds:schemaRef ds:uri="http://purl.org/dc/terms/"/>
    <ds:schemaRef ds:uri="http://www.w3.org/XML/1998/namespace"/>
    <ds:schemaRef ds:uri="http://schemas.microsoft.com/office/2006/metadata/properties"/>
    <ds:schemaRef ds:uri="http://schemas.microsoft.com/office/2006/documentManagement/types"/>
    <ds:schemaRef ds:uri="aacb8029-c7a7-4ec0-8d0d-d4dd73f54e39"/>
    <ds:schemaRef ds:uri="http://purl.org/dc/elements/1.1/"/>
    <ds:schemaRef ds:uri="http://schemas.openxmlformats.org/package/2006/metadata/core-properties"/>
    <ds:schemaRef ds:uri="896b3f4c-1441-4b58-a2a9-d8dc887bfaf0"/>
    <ds:schemaRef ds:uri="144e18b7-c9a1-46c9-bb55-1864314f199d"/>
    <ds:schemaRef ds:uri="98f01fe9-c3f2-4582-9148-d87bd0c242e7"/>
    <ds:schemaRef ds:uri="http://purl.org/dc/dcmitype/"/>
  </ds:schemaRefs>
</ds:datastoreItem>
</file>

<file path=customXml/itemProps2.xml><?xml version="1.0" encoding="utf-8"?>
<ds:datastoreItem xmlns:ds="http://schemas.openxmlformats.org/officeDocument/2006/customXml" ds:itemID="{4ECE727D-C59D-408F-B3A2-985E792ECD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f01fe9-c3f2-4582-9148-d87bd0c242e7"/>
    <ds:schemaRef ds:uri="144e18b7-c9a1-46c9-bb55-1864314f199d"/>
    <ds:schemaRef ds:uri="896b3f4c-1441-4b58-a2a9-d8dc887bfaf0"/>
    <ds:schemaRef ds:uri="aacb8029-c7a7-4ec0-8d0d-d4dd73f54e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F99B2D-693A-4686-BF61-0212DC62B64B}">
  <ds:schemaRefs>
    <ds:schemaRef ds:uri="http://schemas.microsoft.com/sharepoint/events"/>
  </ds:schemaRefs>
</ds:datastoreItem>
</file>

<file path=customXml/itemProps4.xml><?xml version="1.0" encoding="utf-8"?>
<ds:datastoreItem xmlns:ds="http://schemas.openxmlformats.org/officeDocument/2006/customXml" ds:itemID="{02617A5B-38EC-4037-96F9-B81D9FB1B3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MDH PowerPoint</Template>
  <TotalTime>733</TotalTime>
  <Words>3564</Words>
  <Application>Microsoft Office PowerPoint</Application>
  <PresentationFormat>Widescreen</PresentationFormat>
  <Paragraphs>169</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NeueHaasGroteskText Std</vt:lpstr>
      <vt:lpstr>Times New Roman</vt:lpstr>
      <vt:lpstr>MN.IT</vt:lpstr>
      <vt:lpstr>Highlights from the Minnesota HIV Surveillance Report, 2019</vt:lpstr>
      <vt:lpstr>New HIV diagnoses in Minnesota, 2019</vt:lpstr>
      <vt:lpstr>New HIV Disease Diagnoses*, HIV/AIDS Cases by Year, 2010-2019</vt:lpstr>
      <vt:lpstr>HIV Diagnoses# by County of Residence at Diagnosis, 2019</vt:lpstr>
      <vt:lpstr>HIV Diagnoses* in Year 2019 and General Population in Minnesota  by Race/Ethnicity</vt:lpstr>
      <vt:lpstr>Number of Cases and Rates (per 100,000 persons) of HIV Diagnoses* by Race/Ethnicity† Minnesota, 2019</vt:lpstr>
      <vt:lpstr>HIV Diagnoses* Diagnosed in Year 2019 by Sex Assigned at Birth and Race/Ethnicity†</vt:lpstr>
      <vt:lpstr>Number of Cases and Rates (per 100,000 persons) of Adults and Adolescents* Diagnosed with HIV/AIDS by Sex Assigned at Birth and Risk† in Minnesota, 2019</vt:lpstr>
      <vt:lpstr>Number of Cases of Adults and Adolescents* Diagnosed with HIV/AIDS by Gender Identity in Minnesota, 2019</vt:lpstr>
      <vt:lpstr>Age at HIV Diagnosis* by Sex Assigned at Birth, Minnesota, 2019</vt:lpstr>
      <vt:lpstr>HIV Diagnoses* by Mode of Exposure and Year, 2009 - 2019</vt:lpstr>
      <vt:lpstr>HIV Diagnoses* among Foreign-Born Persons† in Minnesota by Year and Region of Birth 2009 - 2019</vt:lpstr>
      <vt:lpstr>Time of Progression to AIDS for HIV Diagnoses in Minnesota* 2009 - 2019†</vt:lpstr>
      <vt:lpstr>Births to Pregnant people living with HIV and Number of Perinatal Acquired HIV Infections* by Year of Birth, 2009- 2019</vt:lpstr>
      <vt:lpstr>Persons Living with HIV/AIDS in Minnesota</vt:lpstr>
      <vt:lpstr>Estimated Number of Persons Living with HIV/AIDS in Minnesota</vt:lpstr>
      <vt:lpstr>Foreign Born Persons Living with HIV/AIDS in Minnesota* by Region of Birth, 2008-2019</vt:lpstr>
      <vt:lpstr>Additional Topics</vt:lpstr>
      <vt:lpstr>HIV Outbreak in Hennepin and Ramsey Counties</vt:lpstr>
      <vt:lpstr>HIV Molecular Data</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Minnesota HIV Surveillance Report, 2017</dc:title>
  <dc:subject>PowerPoint Template</dc:subject>
  <dc:creator>Shenk, Jared (MDH)</dc:creator>
  <cp:keywords>PowerPoint, Template</cp:keywords>
  <dc:description>Version 1.1, Released 8-2016</dc:description>
  <cp:lastModifiedBy>Regan, Emily (MDH)</cp:lastModifiedBy>
  <cp:revision>112</cp:revision>
  <cp:lastPrinted>2018-04-16T21:55:02Z</cp:lastPrinted>
  <dcterms:created xsi:type="dcterms:W3CDTF">2018-04-13T18:24:13Z</dcterms:created>
  <dcterms:modified xsi:type="dcterms:W3CDTF">2021-05-07T15:22:57Z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0x010100542118E0939406498776F0FEA4A05A20</vt:lpwstr>
  </property>
  <property fmtid="{D5CDD505-2E9C-101B-9397-08002B2CF9AE}" pid="3" name="_dlc_DocIdItemGuid">
    <vt:lpwstr>57145aed-5e6b-4bff-b149-30f16fe0b452</vt:lpwstr>
  </property>
</Properties>
</file>