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7" r:id="rId2"/>
    <p:sldId id="258" r:id="rId3"/>
    <p:sldId id="259" r:id="rId4"/>
    <p:sldId id="337" r:id="rId5"/>
    <p:sldId id="334" r:id="rId6"/>
    <p:sldId id="262" r:id="rId7"/>
    <p:sldId id="263" r:id="rId8"/>
    <p:sldId id="330" r:id="rId9"/>
    <p:sldId id="265" r:id="rId10"/>
    <p:sldId id="266" r:id="rId11"/>
    <p:sldId id="267" r:id="rId12"/>
    <p:sldId id="268" r:id="rId13"/>
    <p:sldId id="335" r:id="rId14"/>
    <p:sldId id="336" r:id="rId15"/>
    <p:sldId id="271" r:id="rId16"/>
    <p:sldId id="273" r:id="rId17"/>
    <p:sldId id="274" r:id="rId18"/>
    <p:sldId id="322" r:id="rId19"/>
    <p:sldId id="276" r:id="rId20"/>
    <p:sldId id="277" r:id="rId21"/>
    <p:sldId id="323" r:id="rId22"/>
    <p:sldId id="324" r:id="rId23"/>
    <p:sldId id="325" r:id="rId24"/>
    <p:sldId id="326" r:id="rId25"/>
    <p:sldId id="281" r:id="rId26"/>
    <p:sldId id="327" r:id="rId27"/>
    <p:sldId id="283" r:id="rId28"/>
    <p:sldId id="284" r:id="rId29"/>
    <p:sldId id="285" r:id="rId30"/>
    <p:sldId id="286" r:id="rId31"/>
    <p:sldId id="287" r:id="rId32"/>
    <p:sldId id="317" r:id="rId33"/>
    <p:sldId id="320" r:id="rId34"/>
    <p:sldId id="301" r:id="rId35"/>
    <p:sldId id="302" r:id="rId36"/>
    <p:sldId id="303" r:id="rId37"/>
    <p:sldId id="304" r:id="rId38"/>
    <p:sldId id="305" r:id="rId39"/>
    <p:sldId id="328" r:id="rId40"/>
    <p:sldId id="307" r:id="rId41"/>
    <p:sldId id="308" r:id="rId42"/>
    <p:sldId id="309" r:id="rId43"/>
    <p:sldId id="329" r:id="rId44"/>
    <p:sldId id="311" r:id="rId45"/>
    <p:sldId id="312" r:id="rId46"/>
    <p:sldId id="313" r:id="rId47"/>
    <p:sldId id="332" r:id="rId48"/>
    <p:sldId id="315" r:id="rId49"/>
    <p:sldId id="316" r:id="rId50"/>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1" autoAdjust="0"/>
    <p:restoredTop sz="87662" autoAdjust="0"/>
  </p:normalViewPr>
  <p:slideViewPr>
    <p:cSldViewPr snapToGrid="0">
      <p:cViewPr varScale="1">
        <p:scale>
          <a:sx n="100" d="100"/>
          <a:sy n="100" d="100"/>
        </p:scale>
        <p:origin x="102" y="78"/>
      </p:cViewPr>
      <p:guideLst/>
    </p:cSldViewPr>
  </p:slideViewPr>
  <p:notesTextViewPr>
    <p:cViewPr>
      <p:scale>
        <a:sx n="3" d="2"/>
        <a:sy n="3" d="2"/>
      </p:scale>
      <p:origin x="0" y="0"/>
    </p:cViewPr>
  </p:notesTextViewPr>
  <p:sorterViewPr>
    <p:cViewPr>
      <p:scale>
        <a:sx n="100" d="100"/>
        <a:sy n="100" d="100"/>
      </p:scale>
      <p:origin x="0" y="-4236"/>
    </p:cViewPr>
  </p:sorterViewPr>
  <p:notesViewPr>
    <p:cSldViewPr snapToGrid="0">
      <p:cViewPr varScale="1">
        <p:scale>
          <a:sx n="95" d="100"/>
          <a:sy n="95" d="100"/>
        </p:scale>
        <p:origin x="36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AF997-E2E0-4F40-B637-578C4824809C}" type="datetimeFigureOut">
              <a:rPr lang="en-US" smtClean="0"/>
              <a:t>5/7/2021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0DA032-54BA-432F-B0AB-35D29F7B651B}" type="slidenum">
              <a:rPr lang="en-US" smtClean="0"/>
              <a:t>‹#›</a:t>
            </a:fld>
            <a:endParaRPr lang="en-US"/>
          </a:p>
        </p:txBody>
      </p:sp>
    </p:spTree>
    <p:extLst>
      <p:ext uri="{BB962C8B-B14F-4D97-AF65-F5344CB8AC3E}">
        <p14:creationId xmlns:p14="http://schemas.microsoft.com/office/powerpoint/2010/main" val="294434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211263"/>
            <a:ext cx="5670550" cy="31892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4DE7C-65D2-4C1F-BFF6-2FC5449BA8E1}"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729913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past 10 years, the proportion of cases being diagnosed with AIDS at initial HIV diagnosis has remained the same at about 25% of all new cases. For 2019, the proportion of cases diagnosed with AIDS at initial HIV diagnosis was slightly lower at 20%.</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827893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567731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702765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about 80% of new HIV infections diagnosed in Minnesota have occurred in Minneapolis, St. Paul and the surrounding seven-county metropolitan area. </a:t>
            </a:r>
          </a:p>
          <a:p>
            <a:endParaRPr lang="en-US" dirty="0"/>
          </a:p>
          <a:p>
            <a:r>
              <a:rPr lang="en-US" dirty="0"/>
              <a:t>In 2019, geographically, the new cases were concentrated in the Twin Cities metropolitan area, with 81% of the cases located in the seven county Twin Cities metro region with 28% in Minneapolis, 12% in St. Paul, and 41% in the remaining suburban area (excluding Minneapolis/St. Paul). In greater Minnesota, there were 53 newly diagnosed HIV cases in 33 counties.</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638858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81% of all new HIV diagnoses in Minnesota occur in the Twin Cities Seven County metropolitan area, the cases in the metro area are concentrated in Hennepin and Ramsey counties.</a:t>
            </a:r>
          </a:p>
          <a:p>
            <a:endParaRPr lang="en-US" dirty="0"/>
          </a:p>
        </p:txBody>
      </p:sp>
      <p:sp>
        <p:nvSpPr>
          <p:cNvPr id="4" name="Slide Number Placeholder 3"/>
          <p:cNvSpPr>
            <a:spLocks noGrp="1"/>
          </p:cNvSpPr>
          <p:nvPr>
            <p:ph type="sldNum" sz="quarter" idx="10"/>
          </p:nvPr>
        </p:nvSpPr>
        <p:spPr/>
        <p:txBody>
          <a:bodyPr/>
          <a:lstStyle/>
          <a:p>
            <a:fld id="{650DA032-54BA-432F-B0AB-35D29F7B651B}" type="slidenum">
              <a:rPr lang="en-US" smtClean="0"/>
              <a:t>14</a:t>
            </a:fld>
            <a:endParaRPr lang="en-US"/>
          </a:p>
        </p:txBody>
      </p:sp>
    </p:spTree>
    <p:extLst>
      <p:ext uri="{BB962C8B-B14F-4D97-AF65-F5344CB8AC3E}">
        <p14:creationId xmlns:p14="http://schemas.microsoft.com/office/powerpoint/2010/main" val="1563835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of the 275 HIV diagnoses in Minnesota in 2019, 41% were among residents of suburban seven-county metro area, 28% were residents of Minneapolis,</a:t>
            </a:r>
            <a:r>
              <a:rPr lang="en-US" baseline="0" dirty="0"/>
              <a:t> </a:t>
            </a:r>
            <a:r>
              <a:rPr lang="en-US" dirty="0"/>
              <a:t>12% were residents of St. Paul, and 19% were residents of Greater Minnesota at the time of diagnosis. This distribution was similar to 2018.</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64761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195759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people</a:t>
            </a:r>
            <a:r>
              <a:rPr lang="en-US" baseline="0" dirty="0"/>
              <a:t> with male sex assigned at birth</a:t>
            </a:r>
            <a:r>
              <a:rPr lang="en-US" dirty="0"/>
              <a:t> made up 72% of newly reported cases while people</a:t>
            </a:r>
            <a:r>
              <a:rPr lang="en-US" baseline="0" dirty="0"/>
              <a:t> with female sex assigned at birth</a:t>
            </a:r>
            <a:r>
              <a:rPr lang="en-US" dirty="0"/>
              <a:t> made up 28%.</a:t>
            </a:r>
            <a:r>
              <a:rPr lang="en-US" baseline="0" dirty="0"/>
              <a:t> Over the last 10 years, new cases among people assigned male sex at birth have slowly decreased while new cases among people assigned female sex at birth have remained stable.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934584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look at the racial/ethnic distribution of new HIV diagnoses compared to the racial/ethnic distribution of the general population of Minnesota, it is apparent that disparities continue to exist among persons of color. Non-Hispanic African-American and Black African-born Minnesotans jointly make up about 5% of the population in Minnesota, yet, account for</a:t>
            </a:r>
            <a:r>
              <a:rPr lang="en-US" baseline="0" dirty="0"/>
              <a:t> 37% </a:t>
            </a:r>
            <a:r>
              <a:rPr lang="en-US" dirty="0"/>
              <a:t>of the newly diagnosed cases of HIV in 2019. Similarly, Hispanics of any race also account for approximately 5% of the population, but account for 13% of the newly diagnosed cases.</a:t>
            </a:r>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18</a:t>
            </a:fld>
            <a:endParaRPr lang="en-US" dirty="0">
              <a:solidFill>
                <a:prstClr val="black"/>
              </a:solidFill>
            </a:endParaRPr>
          </a:p>
        </p:txBody>
      </p:sp>
    </p:spTree>
    <p:extLst>
      <p:ext uri="{BB962C8B-B14F-4D97-AF65-F5344CB8AC3E}">
        <p14:creationId xmlns:p14="http://schemas.microsoft.com/office/powerpoint/2010/main" val="818728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96975"/>
            <a:ext cx="5575300" cy="3136900"/>
          </a:xfrm>
        </p:spPr>
      </p:sp>
      <p:sp>
        <p:nvSpPr>
          <p:cNvPr id="3" name="Notes Placeholder 2"/>
          <p:cNvSpPr>
            <a:spLocks noGrp="1"/>
          </p:cNvSpPr>
          <p:nvPr>
            <p:ph type="body" idx="1"/>
          </p:nvPr>
        </p:nvSpPr>
        <p:spPr/>
        <p:txBody>
          <a:bodyPr/>
          <a:lstStyle/>
          <a:p>
            <a:r>
              <a:rPr lang="en-US" dirty="0"/>
              <a:t>Trends in the annual number of new HIV infections diagnosed among people assigned male</a:t>
            </a:r>
            <a:r>
              <a:rPr lang="en-US" baseline="0" dirty="0"/>
              <a:t> sex at birth</a:t>
            </a:r>
            <a:r>
              <a:rPr lang="en-US" dirty="0"/>
              <a:t> differ by racial/ethnic group. White people assigned male sex at birth account for the largest number of new infections, but the proportion of cases that white people</a:t>
            </a:r>
            <a:r>
              <a:rPr lang="en-US" baseline="0" dirty="0"/>
              <a:t> assigned male sex at birth </a:t>
            </a:r>
            <a:r>
              <a:rPr lang="en-US" dirty="0"/>
              <a:t>account for has decreased over time.  In 2019, white people assigned male sex at birth accounted for 42% of the new HIV diagnoses among people assigned male sex at birth, with 84 diagnoses. During the past decade, the number of cases among African-American</a:t>
            </a:r>
            <a:r>
              <a:rPr lang="en-US" baseline="0" dirty="0"/>
              <a:t> people assigned male sex at birth</a:t>
            </a:r>
            <a:r>
              <a:rPr lang="en-US" dirty="0"/>
              <a:t> has fluctuated from year to year, with 51 new HIV diagnoses in 2019, which is</a:t>
            </a:r>
            <a:r>
              <a:rPr lang="en-US" baseline="0" dirty="0"/>
              <a:t> over</a:t>
            </a:r>
            <a:r>
              <a:rPr lang="en-US" dirty="0"/>
              <a:t> a quarter of new HIV infections among people</a:t>
            </a:r>
            <a:r>
              <a:rPr lang="en-US" baseline="0" dirty="0"/>
              <a:t> assigned male sex at birth</a:t>
            </a:r>
            <a:r>
              <a:rPr lang="en-US" dirty="0"/>
              <a:t> (26%). </a:t>
            </a:r>
          </a:p>
          <a:p>
            <a:endParaRPr lang="en-US" dirty="0"/>
          </a:p>
          <a:p>
            <a:r>
              <a:rPr lang="en-US" dirty="0"/>
              <a:t>The annual number of HIV infections diagnosed among Hispanic people assigned male sex at birth has remained relatively stable, with small fluctuation from year to year. HIV infections in Hispanic people</a:t>
            </a:r>
            <a:r>
              <a:rPr lang="en-US" baseline="0" dirty="0"/>
              <a:t> assigned male sex at birth</a:t>
            </a:r>
            <a:r>
              <a:rPr lang="en-US" dirty="0"/>
              <a:t> was similar to the previous year with 33 cases in 2019. African-born people assigned male sex at birth diagnosed with HIV declined</a:t>
            </a:r>
            <a:r>
              <a:rPr lang="en-US" baseline="0" dirty="0"/>
              <a:t> in 2019 </a:t>
            </a:r>
            <a:r>
              <a:rPr lang="en-US" dirty="0"/>
              <a:t>at 12 cases</a:t>
            </a:r>
            <a:r>
              <a:rPr lang="en-US" baseline="0" dirty="0"/>
              <a:t> </a:t>
            </a:r>
            <a:r>
              <a:rPr lang="en-US" dirty="0"/>
              <a:t>compared to the previous year at 23 cases.  </a:t>
            </a:r>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25363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766091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trends in the annual number of HIV infections diagnosed among people assigned female</a:t>
            </a:r>
            <a:r>
              <a:rPr lang="en-US" baseline="0" dirty="0"/>
              <a:t> sex at birth</a:t>
            </a:r>
            <a:r>
              <a:rPr lang="en-US" dirty="0"/>
              <a:t> differ by racial/ethnic group. In 2019, people</a:t>
            </a:r>
            <a:r>
              <a:rPr lang="en-US" baseline="0" dirty="0"/>
              <a:t> assigned female sex at birth</a:t>
            </a:r>
            <a:r>
              <a:rPr lang="en-US" dirty="0"/>
              <a:t> of color accounted for 68% of the new diagnoses in Minnesota, with 52 new cases, while non-Hispanic white people assigned</a:t>
            </a:r>
            <a:r>
              <a:rPr lang="en-US" baseline="0" dirty="0"/>
              <a:t> female sex at birth </a:t>
            </a:r>
            <a:r>
              <a:rPr lang="en-US" dirty="0"/>
              <a:t>accounted for only 32% of new diagnoses (24 cases).</a:t>
            </a:r>
            <a:endParaRPr lang="en-US" b="1" dirty="0"/>
          </a:p>
          <a:p>
            <a:endParaRPr lang="en-US" dirty="0"/>
          </a:p>
          <a:p>
            <a:r>
              <a:rPr lang="en-US" dirty="0"/>
              <a:t>The number of diagnoses among African-born people assigned female</a:t>
            </a:r>
            <a:r>
              <a:rPr lang="en-US" baseline="0" dirty="0"/>
              <a:t> sex at birth</a:t>
            </a:r>
            <a:r>
              <a:rPr lang="en-US" dirty="0"/>
              <a:t> has been varied</a:t>
            </a:r>
            <a:r>
              <a:rPr lang="en-US" baseline="0" dirty="0"/>
              <a:t> but remained high </a:t>
            </a:r>
            <a:r>
              <a:rPr lang="en-US" dirty="0"/>
              <a:t>over the past decade. In 2019 the number of new cases among African-born people assigned</a:t>
            </a:r>
            <a:r>
              <a:rPr lang="en-US" baseline="0" dirty="0"/>
              <a:t> female sex at birth</a:t>
            </a:r>
            <a:r>
              <a:rPr lang="en-US" dirty="0"/>
              <a:t> was 25, accounting for 33% of all new diagnoses among people</a:t>
            </a:r>
            <a:r>
              <a:rPr lang="en-US" baseline="0" dirty="0"/>
              <a:t> assigned female sex at birth</a:t>
            </a:r>
            <a:r>
              <a:rPr lang="en-US" dirty="0"/>
              <a:t>. In 2019, there were 11 cases (14%) diagnosed among</a:t>
            </a:r>
            <a:r>
              <a:rPr lang="en-US" baseline="0" dirty="0"/>
              <a:t> Black not African-born</a:t>
            </a:r>
            <a:r>
              <a:rPr lang="en-US" dirty="0"/>
              <a:t> people</a:t>
            </a:r>
            <a:r>
              <a:rPr lang="en-US" baseline="0" dirty="0"/>
              <a:t> assigned female sex at birth</a:t>
            </a:r>
            <a:r>
              <a:rPr lang="en-US" dirty="0"/>
              <a:t>, compared to 13 (19%) in 2018. The annual number of new infections diagnosed among Hispanic, American Indian, Asian, and multi-racial people</a:t>
            </a:r>
            <a:r>
              <a:rPr lang="en-US" baseline="0" dirty="0"/>
              <a:t> assigned female sex at birth</a:t>
            </a:r>
            <a:r>
              <a:rPr lang="en-US" dirty="0"/>
              <a:t> continues to be quite small (7 cases or fewer per year for each of these groups).</a:t>
            </a: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505332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differences in the racial/ethnic distribution by sex</a:t>
            </a:r>
            <a:r>
              <a:rPr lang="en-US" baseline="0" dirty="0"/>
              <a:t> assigned at birth</a:t>
            </a:r>
            <a:r>
              <a:rPr lang="en-US" dirty="0"/>
              <a:t>. Among those</a:t>
            </a:r>
            <a:r>
              <a:rPr lang="en-US" baseline="0" dirty="0"/>
              <a:t> assigned the sex of male at birth</a:t>
            </a:r>
            <a:r>
              <a:rPr lang="en-US" dirty="0"/>
              <a:t>, 42% of the 2019 cases diagnosed in Minnesota are Non-Hispanic white. Non-Hispanic African-American and black, African-born males made up 32% of cases and Hispanic males of any race accounted for 17% of cases.</a:t>
            </a:r>
          </a:p>
          <a:p>
            <a:r>
              <a:rPr lang="en-US" dirty="0"/>
              <a:t> </a:t>
            </a:r>
          </a:p>
          <a:p>
            <a:r>
              <a:rPr lang="en-US" dirty="0"/>
              <a:t>Among those assigned the sex of female</a:t>
            </a:r>
            <a:r>
              <a:rPr lang="en-US" baseline="0" dirty="0"/>
              <a:t> at birth</a:t>
            </a:r>
            <a:r>
              <a:rPr lang="en-US" dirty="0"/>
              <a:t>, the disparities are even more apparent with women of color representing 68% of all the newly diagnosed females in 2019, with black, African-born women accounting for </a:t>
            </a:r>
            <a:r>
              <a:rPr lang="en-US" baseline="0" dirty="0"/>
              <a:t>a third </a:t>
            </a:r>
            <a:r>
              <a:rPr lang="en-US" dirty="0"/>
              <a:t>(33%) of cases and Non-Hispanic African-American women accounting for 14% of cases.</a:t>
            </a:r>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21</a:t>
            </a:fld>
            <a:endParaRPr lang="en-US" dirty="0">
              <a:solidFill>
                <a:prstClr val="black"/>
              </a:solidFill>
            </a:endParaRPr>
          </a:p>
        </p:txBody>
      </p:sp>
    </p:spTree>
    <p:extLst>
      <p:ext uri="{BB962C8B-B14F-4D97-AF65-F5344CB8AC3E}">
        <p14:creationId xmlns:p14="http://schemas.microsoft.com/office/powerpoint/2010/main" val="1875231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r>
              <a:rPr lang="en-US" dirty="0"/>
              <a:t>Each year we calculate the rate of diagnosis for each racial/ethnic group represented in the surveillance system to assess the impact of HIV within each community. The rate takes into account the size of the population of each group.   </a:t>
            </a:r>
          </a:p>
          <a:p>
            <a:endParaRPr lang="en-US" dirty="0"/>
          </a:p>
          <a:p>
            <a:r>
              <a:rPr lang="en-US" dirty="0"/>
              <a:t>Non-Hispanic black, African-born and African-Americans had the highest rate of diagnoses in 2019 with 28.1 HIV diagnoses per 100,000 population and 44.5 HIV diagnoses per 100,000 population respectively. This represents a rate of HIV diagnosis among the black, African-born community that is 11 times higher than the white non-Hispanic population in Minnesota. The rate among African-American non-Hispanic population is nearly</a:t>
            </a:r>
            <a:r>
              <a:rPr lang="en-US" baseline="0" dirty="0"/>
              <a:t> 18</a:t>
            </a:r>
            <a:r>
              <a:rPr lang="en-US" dirty="0"/>
              <a:t> times higher than white non-Hispanic population. </a:t>
            </a:r>
            <a:r>
              <a:rPr lang="en-US" dirty="0">
                <a:solidFill>
                  <a:srgbClr val="003865"/>
                </a:solidFill>
                <a:latin typeface="Calibri"/>
              </a:rPr>
              <a:t>(Note: Rates for black, African-American and black, African-born are not comparable to previous years due to an increase in the estimate for black, African-born population.) </a:t>
            </a:r>
            <a:endParaRPr lang="en-US" dirty="0"/>
          </a:p>
          <a:p>
            <a:r>
              <a:rPr lang="en-US" dirty="0"/>
              <a:t> </a:t>
            </a:r>
          </a:p>
          <a:p>
            <a:r>
              <a:rPr lang="en-US" dirty="0"/>
              <a:t>American Indians have the next highest rate of newly diagnosed HIV cases in Minnesota at 19.8 per 100,000 persons; this is a rate of nearly 8 times higher than white, non-Hispanic persons.  </a:t>
            </a:r>
          </a:p>
          <a:p>
            <a:endParaRPr lang="en-US" dirty="0"/>
          </a:p>
          <a:p>
            <a:r>
              <a:rPr lang="en-US" dirty="0"/>
              <a:t>Hispanic persons of any race have a rate of persons newly diagnosed with HIV of 14.8 per 100,000 persons, nearly</a:t>
            </a:r>
            <a:r>
              <a:rPr lang="en-US" baseline="0" dirty="0"/>
              <a:t> 6</a:t>
            </a:r>
            <a:r>
              <a:rPr lang="en-US" dirty="0"/>
              <a:t> times the rate of white, non-Hispanic persons.</a:t>
            </a:r>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22</a:t>
            </a:fld>
            <a:endParaRPr lang="en-US" dirty="0">
              <a:solidFill>
                <a:prstClr val="black"/>
              </a:solidFill>
            </a:endParaRPr>
          </a:p>
        </p:txBody>
      </p:sp>
    </p:spTree>
    <p:extLst>
      <p:ext uri="{BB962C8B-B14F-4D97-AF65-F5344CB8AC3E}">
        <p14:creationId xmlns:p14="http://schemas.microsoft.com/office/powerpoint/2010/main" val="889183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 who have Sex with Men have the highest rate of HIV diagnosis than any other sub-category. In 2019, the estimated rate of HIV diagnosis among MSM was 151.2 per 100,000 population. This is 63 times higher than the rate among non-MSM men. </a:t>
            </a:r>
          </a:p>
          <a:p>
            <a:r>
              <a:rPr lang="en-US" dirty="0"/>
              <a:t>It’s important to note that MSM contains cases from all racial/ethnic categories and therefore, cannot be directly compared to the rates on the previous slide. For more information on how this rate was estimated, see the </a:t>
            </a:r>
            <a:r>
              <a:rPr lang="en-US" i="1" dirty="0"/>
              <a:t>HIV Surveillance Technical Notes </a:t>
            </a:r>
            <a:r>
              <a:rPr lang="en-US" dirty="0"/>
              <a:t>which are available on our website</a:t>
            </a:r>
            <a:r>
              <a:rPr lang="en-US" i="1"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545038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charset="0"/>
              </a:rPr>
              <a:t>This slide shows the number of</a:t>
            </a:r>
            <a:r>
              <a:rPr lang="en-US" dirty="0"/>
              <a:t> people living with HIV/AIDS</a:t>
            </a:r>
            <a:r>
              <a:rPr lang="en-US" dirty="0">
                <a:latin typeface="Times New Roman" charset="0"/>
              </a:rPr>
              <a:t> by gender identity.</a:t>
            </a:r>
          </a:p>
          <a:p>
            <a:endParaRPr lang="en-US" dirty="0">
              <a:latin typeface="Times New Roman" charset="0"/>
            </a:endParaRPr>
          </a:p>
          <a:p>
            <a:r>
              <a:rPr lang="en-US" dirty="0">
                <a:latin typeface="Times New Roman" charset="0"/>
              </a:rPr>
              <a:t>In 2019, there were 11 transgender newly reported HIV cases in Minnesota (8 Trans</a:t>
            </a:r>
            <a:r>
              <a:rPr lang="en-US" baseline="0" dirty="0">
                <a:latin typeface="Times New Roman" charset="0"/>
              </a:rPr>
              <a:t> Women, 1</a:t>
            </a:r>
            <a:r>
              <a:rPr lang="en-US" dirty="0">
                <a:latin typeface="Times New Roman" charset="0"/>
              </a:rPr>
              <a:t> Trans</a:t>
            </a:r>
            <a:r>
              <a:rPr lang="en-US" baseline="0" dirty="0">
                <a:latin typeface="Times New Roman" charset="0"/>
              </a:rPr>
              <a:t> Man, and 2 additional Transgender identities</a:t>
            </a:r>
            <a:r>
              <a:rPr lang="en-US" dirty="0">
                <a:latin typeface="Times New Roman" charset="0"/>
              </a:rPr>
              <a:t>). This </a:t>
            </a:r>
            <a:r>
              <a:rPr lang="en-US">
                <a:latin typeface="Times New Roman" charset="0"/>
              </a:rPr>
              <a:t>represents 4% </a:t>
            </a:r>
            <a:r>
              <a:rPr lang="en-US" dirty="0">
                <a:latin typeface="Times New Roman" charset="0"/>
              </a:rPr>
              <a:t>of new cases reported in the state.</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2509878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113241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there were 111 cases diagnosed under the age of 30. This accounts for 40% of all cases. Most of these cases were among young people</a:t>
            </a:r>
            <a:r>
              <a:rPr lang="en-US" baseline="0" dirty="0"/>
              <a:t> assigned the sex of male at birth</a:t>
            </a:r>
            <a:r>
              <a:rPr lang="en-US" dirty="0"/>
              <a:t>, where 82% of cases under the age of 30 were male. The age groups from 25-34 had</a:t>
            </a:r>
            <a:r>
              <a:rPr lang="en-US" baseline="0" dirty="0"/>
              <a:t> the largest number of cases in 2019</a:t>
            </a:r>
            <a:r>
              <a:rPr lang="en-US" dirty="0"/>
              <a:t>.</a:t>
            </a:r>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26</a:t>
            </a:fld>
            <a:endParaRPr lang="en-US" dirty="0">
              <a:solidFill>
                <a:prstClr val="black"/>
              </a:solidFill>
            </a:endParaRPr>
          </a:p>
        </p:txBody>
      </p:sp>
    </p:spTree>
    <p:extLst>
      <p:ext uri="{BB962C8B-B14F-4D97-AF65-F5344CB8AC3E}">
        <p14:creationId xmlns:p14="http://schemas.microsoft.com/office/powerpoint/2010/main" val="3422278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average age at diagnosis among people assigned male sex at birth in 2019 was 34 years. The average age at diagnosis among people assigned female</a:t>
            </a:r>
            <a:r>
              <a:rPr lang="en-US" baseline="0" dirty="0"/>
              <a:t> sex at birth</a:t>
            </a:r>
            <a:r>
              <a:rPr lang="en-US" dirty="0"/>
              <a:t> was 39 years in 2019.</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272515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669694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risk for all persons diagnosed with HIV in Minnesota during the past decade and since the beginning of the epidemic, Men who have sex with Men has been the most commonly reported risk factor. In 2019, MSM accounted for 43% of all new HIV diagnoses in Minnesota with 119 cases diagnosed.</a:t>
            </a:r>
          </a:p>
          <a:p>
            <a:endParaRPr lang="en-US" dirty="0"/>
          </a:p>
          <a:p>
            <a:endParaRPr lang="en-US" dirty="0"/>
          </a:p>
          <a:p>
            <a:r>
              <a:rPr lang="en-US" dirty="0"/>
              <a:t>The number of cases among people</a:t>
            </a:r>
            <a:r>
              <a:rPr lang="en-US" baseline="0" dirty="0"/>
              <a:t> who inject drugs (IDU only) </a:t>
            </a:r>
            <a:r>
              <a:rPr lang="en-US" dirty="0"/>
              <a:t>has doubled with 22 cases in 2019 compared to 11 cases in 2018.</a:t>
            </a:r>
            <a:r>
              <a:rPr lang="en-US" baseline="0" dirty="0"/>
              <a:t> In February 2020, a MDH Health Alert Network notice was released about a HIV outbreak among persons who inject drugs for Hennepin and Ramsey counties.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12106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715944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HIV diagnoses only among people assigned male sex at birth, MSM accounts for a larger proportion of the new diagnoses. In 2019, MSM and MSM/IDU accounted for 69% of the newly diagnosed cases among people</a:t>
            </a:r>
            <a:r>
              <a:rPr lang="en-US" baseline="0" dirty="0"/>
              <a:t> assigned male sex at birth</a:t>
            </a:r>
            <a:r>
              <a:rPr lang="en-US" dirty="0"/>
              <a:t>. Throughout the past decade and again in 2019, unspecified risk is the second most common mode of exposure and has been accounting for an increasing proportion of cases since 2011. </a:t>
            </a:r>
          </a:p>
          <a:p>
            <a:endParaRPr lang="en-US" dirty="0"/>
          </a:p>
          <a:p>
            <a:r>
              <a:rPr lang="en-US" dirty="0"/>
              <a:t>There has been an 367 percent increase</a:t>
            </a:r>
            <a:r>
              <a:rPr lang="en-US" baseline="0" dirty="0"/>
              <a:t> in the</a:t>
            </a:r>
            <a:r>
              <a:rPr lang="en-US" dirty="0"/>
              <a:t> number of cases of people who inject</a:t>
            </a:r>
            <a:r>
              <a:rPr lang="en-US" baseline="0" dirty="0"/>
              <a:t> drugs </a:t>
            </a:r>
            <a:r>
              <a:rPr lang="en-US" dirty="0"/>
              <a:t>(IDU only) </a:t>
            </a:r>
            <a:r>
              <a:rPr lang="en-US" baseline="0" dirty="0"/>
              <a:t>with 14 cases in 2019 compared to 3 cases in 2018.</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780742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people assigned female sex at birth, the most known common mode of exposure for the past decade has been Heterosexual contact. However, like people</a:t>
            </a:r>
            <a:r>
              <a:rPr lang="en-US" baseline="0" dirty="0"/>
              <a:t> assigned male sex at birth</a:t>
            </a:r>
            <a:r>
              <a:rPr lang="en-US" dirty="0"/>
              <a:t> the number of cases with unspecified risk is increasing.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667017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ability to interrupt the transmission of HIV from mother to child via antiretroviral therapy and appropriate perinatal care is an important accomplishment in the history of the HIV/AIDS epidemic. Newborn HIV infection rates range from 25-30% without antiretroviral therapy, but decrease to 1-2% with appropriate medical intervention. </a:t>
            </a:r>
          </a:p>
          <a:p>
            <a:endParaRPr lang="en-US" dirty="0"/>
          </a:p>
          <a:p>
            <a:r>
              <a:rPr lang="en-US" dirty="0"/>
              <a:t>For the past decade the number of births to pregnant</a:t>
            </a:r>
            <a:r>
              <a:rPr lang="en-US" baseline="0" dirty="0"/>
              <a:t> parents</a:t>
            </a:r>
            <a:r>
              <a:rPr lang="en-US" dirty="0"/>
              <a:t> living with HIV has ranged between 51-71 births (2009-2019). For 2019, there were 57 births to pregnant</a:t>
            </a:r>
            <a:r>
              <a:rPr lang="en-US" baseline="0" dirty="0"/>
              <a:t> parents living with HIV</a:t>
            </a:r>
            <a:r>
              <a:rPr lang="en-US" dirty="0"/>
              <a:t>. The rate of transmission has decreased from 15% between 1994 and 1996 to 0.6% in the past three years (2017-2019), with 1 HIV positive baby born to a HIV positive</a:t>
            </a:r>
            <a:r>
              <a:rPr lang="en-US" baseline="0" dirty="0"/>
              <a:t> pregnant person</a:t>
            </a:r>
            <a:r>
              <a:rPr lang="en-US" dirty="0"/>
              <a:t> in Minnesota in 2017.</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32</a:t>
            </a:fld>
            <a:endParaRPr lang="en-US" dirty="0">
              <a:solidFill>
                <a:prstClr val="black"/>
              </a:solidFill>
            </a:endParaRPr>
          </a:p>
        </p:txBody>
      </p:sp>
    </p:spTree>
    <p:extLst>
      <p:ext uri="{BB962C8B-B14F-4D97-AF65-F5344CB8AC3E}">
        <p14:creationId xmlns:p14="http://schemas.microsoft.com/office/powerpoint/2010/main" val="3716049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in 2018, CDC HIV Surveillance required that all HIV surveillance jurisdictions conduct follow-up of perinatal</a:t>
            </a:r>
            <a:r>
              <a:rPr lang="en-US" baseline="0" dirty="0"/>
              <a:t> </a:t>
            </a:r>
            <a:r>
              <a:rPr lang="en-US" dirty="0"/>
              <a:t>HIV-exposed infants every 6 months until 18 months of age or until HIV infection status is determined.</a:t>
            </a:r>
          </a:p>
          <a:p>
            <a:endParaRPr lang="en-US" dirty="0"/>
          </a:p>
          <a:p>
            <a:r>
              <a:rPr lang="en-US" dirty="0"/>
              <a:t>Infants exposed to HIV at birth may or may not be infected with HIV. Because of placental transfer of HIV maternal antibodies, HIV tests at birth will be positive, regardless of the infant’s true HIV status. Therefore, perinatal exposures need to be followed up over the next 18 months until the child’s diagnostic status is known (usually with lab results after two months of age and then every six months). </a:t>
            </a:r>
          </a:p>
          <a:p>
            <a:endParaRPr lang="en-US" dirty="0"/>
          </a:p>
          <a:p>
            <a:r>
              <a:rPr lang="en-US" dirty="0"/>
              <a:t>The pie chart above shows the HIV infection status for infants born in 2018. Of the 65 perinatal HIV-exposed infants born in 2018, 88% (n=57) have a HIV infection status determination of HIV negative (n=57) and HIV positive (n=0).  Minnesota is above the CDC outcome standard of greater than or equal to 85% of HIV-exposed infants that have HIV infection status determined by 18 months of age. Only eight infants (12%) had a HIV indeterminate status. </a:t>
            </a:r>
          </a:p>
          <a:p>
            <a:endParaRPr lang="en-US" dirty="0"/>
          </a:p>
          <a:p>
            <a:r>
              <a:rPr lang="en-US" dirty="0"/>
              <a:t>Data on infants born in 2019 are not available until those infants are 18 months of age.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B4CF453-AE8B-4B76-877B-C70DAE584764}" type="slidenum">
              <a:rPr lang="en-US" smtClean="0"/>
              <a:t>33</a:t>
            </a:fld>
            <a:endParaRPr lang="en-US"/>
          </a:p>
        </p:txBody>
      </p:sp>
    </p:spTree>
    <p:extLst>
      <p:ext uri="{BB962C8B-B14F-4D97-AF65-F5344CB8AC3E}">
        <p14:creationId xmlns:p14="http://schemas.microsoft.com/office/powerpoint/2010/main" val="652419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110452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2006 and 2009 the number of new HIV diagnoses among people assigned male sex at birth aged 13-24 increased rapidly. Since 2009, we’ve seen a promising trend of a decreasing number of new diagnoses in this age/sex group. In 2019, the number of cases were slightly</a:t>
            </a:r>
            <a:r>
              <a:rPr lang="en-US" baseline="0" dirty="0"/>
              <a:t> higher</a:t>
            </a:r>
            <a:r>
              <a:rPr lang="en-US" dirty="0"/>
              <a:t> from the previous year with 39 cases in 2019 compared</a:t>
            </a:r>
            <a:r>
              <a:rPr lang="en-US" baseline="0" dirty="0"/>
              <a:t> to 33 cases in</a:t>
            </a:r>
            <a:r>
              <a:rPr lang="en-US" dirty="0"/>
              <a:t> 2018. </a:t>
            </a:r>
          </a:p>
          <a:p>
            <a:r>
              <a:rPr lang="en-US" dirty="0"/>
              <a:t>The annual number of new HIV infections diagnosed among adolescent and young adults</a:t>
            </a:r>
            <a:r>
              <a:rPr lang="en-US" baseline="0" dirty="0"/>
              <a:t> assigned female sex at birth</a:t>
            </a:r>
            <a:r>
              <a:rPr lang="en-US" dirty="0"/>
              <a:t> fluctuates due to smaller numbers.  In 2019, there were 8 cases compared to 5 cases in 2018.</a:t>
            </a:r>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723417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the years 2017 and 2019 we had 118 cases</a:t>
            </a:r>
            <a:r>
              <a:rPr lang="en-US" baseline="0" dirty="0"/>
              <a:t> assigned male sex</a:t>
            </a:r>
            <a:r>
              <a:rPr lang="en-US" dirty="0"/>
              <a:t> at birth</a:t>
            </a:r>
            <a:r>
              <a:rPr lang="en-US" baseline="0" dirty="0"/>
              <a:t> </a:t>
            </a:r>
            <a:r>
              <a:rPr lang="en-US" dirty="0"/>
              <a:t>reported among adolescents and young adults, and 21 females reported in the 13-24 age group. For people assigned male sex at birth, Non-Hispanic white and African-American persons each accounted for one-third, and Hispanic persons of any race accounted for 18% in the 13-24 age group. Among people</a:t>
            </a:r>
            <a:r>
              <a:rPr lang="en-US" baseline="0" dirty="0"/>
              <a:t> with female sex assigned at birth</a:t>
            </a:r>
            <a:r>
              <a:rPr lang="en-US" dirty="0"/>
              <a:t>, Non-Hispanic black African-born and African-Americans together accounted for 62% of the cases; while non-Hispanic white persons accounted for 24%, and Hispanic persons of any race accounted for 4% of cases.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9512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mode of exposure among people assigned male sex at birth in the 13-24 age group, Male to Male sex was found to account for 80% of the cases, while the combined risk of MSM and IDU was estimated to account for 10% of the cases and 2% was attributed to heterosexual contact.</a:t>
            </a:r>
          </a:p>
          <a:p>
            <a:r>
              <a:rPr lang="en-US" dirty="0"/>
              <a:t>Among people assigned</a:t>
            </a:r>
            <a:r>
              <a:rPr lang="en-US" baseline="0" dirty="0"/>
              <a:t> </a:t>
            </a:r>
            <a:r>
              <a:rPr lang="en-US" dirty="0"/>
              <a:t>female</a:t>
            </a:r>
            <a:r>
              <a:rPr lang="en-US" baseline="0" dirty="0"/>
              <a:t> sex at birth</a:t>
            </a:r>
            <a:r>
              <a:rPr lang="en-US" dirty="0"/>
              <a:t>, 14% of cases were found to have heterosexual contact as their mode of exposure, while 5% were attributed to injection drug use and risk among 81% remains unknown.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710672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474375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new HIV infections diagnosed among foreign-born persons in Minnesota has steadily increased from 20 cases in 1990 to 71 cases in 2019. This increase has been largely driven by the increase of cases among African-born persons from 8 cases in 1990 to 39 cases in 2019, as well as, persons from Mexico, Central and South America</a:t>
            </a:r>
            <a:r>
              <a:rPr lang="en-US" baseline="0" dirty="0"/>
              <a:t> and the Caribbean</a:t>
            </a:r>
            <a:r>
              <a:rPr lang="en-US" dirty="0"/>
              <a:t> from 6 cases in 1990 to 21 cases in 2019. Among new HIV infections diagnosed in 2019, 26% were among foreign-born persons. Based on 2010-2012 American Community Survey data, foreign-born persons make up 7% of the total Minnesota population and are, therefore, disproportionately affected by HIV. Among African-born this disparity is even more evident, while African-born persons make up just over 1% of the Minnesota population they accounted for 14% of new HIV infections in 2019. </a:t>
            </a:r>
          </a:p>
          <a:p>
            <a:endParaRPr lang="en-US" dirty="0"/>
          </a:p>
          <a:p>
            <a:r>
              <a:rPr lang="en-US" dirty="0"/>
              <a:t>In 2019, there were 71 cases of newly reported HIV among foreign-born persons, over one out of four of all new cases. The majority of foreign born cases in 2019 were from Africa, followed by Latin America and the Caribbean.</a:t>
            </a:r>
          </a:p>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39</a:t>
            </a:fld>
            <a:endParaRPr lang="en-US" dirty="0">
              <a:solidFill>
                <a:prstClr val="black"/>
              </a:solidFill>
            </a:endParaRPr>
          </a:p>
        </p:txBody>
      </p:sp>
    </p:spTree>
    <p:extLst>
      <p:ext uri="{BB962C8B-B14F-4D97-AF65-F5344CB8AC3E}">
        <p14:creationId xmlns:p14="http://schemas.microsoft.com/office/powerpoint/2010/main" val="3354953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United States and 6 dependent areas, the rate of diagnoses of HIV infection amon</a:t>
            </a:r>
            <a:r>
              <a:rPr lang="en-US" b="0" dirty="0"/>
              <a:t>g adults and adolescents was 13.6 per 100,000 population in 2018. The rate of diagnoses of HIV infection for adults and adolescents ranged from zero per 100,000 in American Samoa and the Republic of Palau to 34.6 per 100,000 in the District of Columbia.</a:t>
            </a:r>
          </a:p>
          <a:p>
            <a:r>
              <a:rPr lang="en-US" b="1" dirty="0"/>
              <a:t> </a:t>
            </a:r>
          </a:p>
          <a:p>
            <a:r>
              <a:rPr lang="en-US" dirty="0"/>
              <a:t>The District of Columbia (i.e., Washington, DC) is a city; use caution when comparing the HIV diagnosis rate in DC with the rates in states.</a:t>
            </a:r>
          </a:p>
          <a:p>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for the year 2018 are considered preliminary and based on 6 months reporting delay.</a:t>
            </a:r>
          </a:p>
          <a:p>
            <a:endParaRPr lang="en-US" dirty="0"/>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4</a:t>
            </a:fld>
            <a:endParaRPr lang="en-US"/>
          </a:p>
        </p:txBody>
      </p:sp>
    </p:spTree>
    <p:extLst>
      <p:ext uri="{BB962C8B-B14F-4D97-AF65-F5344CB8AC3E}">
        <p14:creationId xmlns:p14="http://schemas.microsoft.com/office/powerpoint/2010/main" val="10527125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the number of foreign-born people assigned male sex at birth decreased from 51 cases in 2018 to 38 in 2019.</a:t>
            </a:r>
          </a:p>
          <a:p>
            <a:r>
              <a:rPr lang="en-US" dirty="0"/>
              <a:t>There was a increase for foreign-born people</a:t>
            </a:r>
            <a:r>
              <a:rPr lang="en-US" baseline="0" dirty="0"/>
              <a:t> assigned female sex at birth</a:t>
            </a:r>
            <a:r>
              <a:rPr lang="en-US" dirty="0"/>
              <a:t> from 25 in 2018 to 33 in 2019.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34290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a:t>
            </a:r>
            <a:r>
              <a:rPr lang="en-US" baseline="0" dirty="0"/>
              <a:t> </a:t>
            </a:r>
            <a:r>
              <a:rPr lang="en-US" dirty="0"/>
              <a:t>countries (Liberia, Ethiopia, Mexico) accounted for 40 percent of new infections among foreign-born persons, however there are over 31 countries represented among the 71 new foreign born cases in 2019.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5832458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 testers are defined as anyone with an AIDS diagnosis within one year of their initial HIV diagnosis. This is an important trend to watch as people who progress to AIDS within one year of their HIV diagnosis represent persons who are likely diagnosed well after their initial infection and represent missed testing opportunities earlier in the course of their infection.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038393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25% of new cases were late testers. This proportion of cases has remained relatively the same over the past 10 years, ranging between 24-34%. Most late testers, about 85%, are diagnosed with AIDS at the same time they are initially diagnosed with HIV infection. </a:t>
            </a:r>
          </a:p>
          <a:p>
            <a:r>
              <a:rPr lang="en-US" dirty="0"/>
              <a:t>For 2019, 27% of new cases were late testers so far, which represents only a partial follow-up year to only June, 2020.</a:t>
            </a:r>
          </a:p>
          <a:p>
            <a:endParaRPr lang="en-US" dirty="0"/>
          </a:p>
          <a:p>
            <a:r>
              <a:rPr lang="en-US" dirty="0"/>
              <a:t>As with other characteristics of the HIV epidemic in Minnesota, the proportion of late testers varies by demographic characteristics. Historically, foreign-born persons have had a higher proportion of late-testers.</a:t>
            </a:r>
            <a:endParaRPr lang="en-US" dirty="0">
              <a:latin typeface="Times New Roman" charset="0"/>
            </a:endParaRPr>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43</a:t>
            </a:fld>
            <a:endParaRPr lang="en-US" dirty="0">
              <a:solidFill>
                <a:prstClr val="black"/>
              </a:solidFill>
            </a:endParaRPr>
          </a:p>
        </p:txBody>
      </p:sp>
    </p:spTree>
    <p:extLst>
      <p:ext uri="{BB962C8B-B14F-4D97-AF65-F5344CB8AC3E}">
        <p14:creationId xmlns:p14="http://schemas.microsoft.com/office/powerpoint/2010/main" val="22139284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proportion of late testers can vary by sex</a:t>
            </a:r>
            <a:r>
              <a:rPr lang="en-US" baseline="0" dirty="0"/>
              <a:t> assigned at birth</a:t>
            </a:r>
            <a:r>
              <a:rPr lang="en-US" dirty="0"/>
              <a:t>. In 2019, the proportion of late testers among</a:t>
            </a:r>
            <a:r>
              <a:rPr lang="en-US" baseline="0" dirty="0"/>
              <a:t> people assigned female sex at birth</a:t>
            </a:r>
            <a:r>
              <a:rPr lang="en-US" dirty="0"/>
              <a:t> (31%) and people</a:t>
            </a:r>
            <a:r>
              <a:rPr lang="en-US" baseline="0" dirty="0"/>
              <a:t> assigned male sex at birth</a:t>
            </a:r>
            <a:r>
              <a:rPr lang="en-US" dirty="0"/>
              <a:t> (25%) . </a:t>
            </a:r>
          </a:p>
          <a:p>
            <a:endParaRPr lang="en-US" dirty="0"/>
          </a:p>
          <a:p>
            <a:r>
              <a:rPr lang="en-US" dirty="0"/>
              <a:t>Percentage of late testers for 2019 includes only those progressing to AIDS through June 2020. As such, this percentage is likely to increase as additional reports are made to the MDH.</a:t>
            </a:r>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9056849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other characteristics of the HIV epidemic in Minnesota, the proportion of late testers varies by demographic characteristics. Differences occur by race/ethnicity, with the proportion of late testers in 2019 among whites (25%), African Americans (27%), African-born black (38%), and Hispanic (24%). Similar data for American Indians and Asian/Pacific Islanders in a single year had fewer than 10 cases and are considered not stable and are therefore not represented here.</a:t>
            </a:r>
          </a:p>
          <a:p>
            <a:endParaRPr lang="en-US" dirty="0"/>
          </a:p>
          <a:p>
            <a:r>
              <a:rPr lang="en-US" dirty="0"/>
              <a:t>Percentage of late testers for 2019 includes only those progressing to AIDS through June 2020. As such, this percentage is likely to increase as additional reports are made to the MDH.</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7205006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 by age are as expected with the percentage of late testers increasing with age at time of diagnosis. In 2019,</a:t>
            </a:r>
            <a:r>
              <a:rPr lang="en-US" baseline="0" dirty="0"/>
              <a:t> younger age groups had lower percentages of late testers, 13-24 (19%), 25-29 (13%), and older groups had higher percentage of late testers, 30-34 (41%), 35-39 (26%), 40-44 (59%),  and 45+ category (31%). </a:t>
            </a:r>
            <a:endParaRPr lang="en-US" dirty="0"/>
          </a:p>
          <a:p>
            <a:endParaRPr lang="en-US" dirty="0"/>
          </a:p>
          <a:p>
            <a:r>
              <a:rPr lang="en-US" dirty="0"/>
              <a:t>Percentage of late testers for 2019 includes only those progressing to AIDS through June 2020. As such, this percentage is likely to increase as additional reports are made to the MDH. Caution should be used due to smaller numbers by age group when interrupting the data.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140387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 2019, persons with a risk category of unspecified risk had the highest proportion of late testers at 40%, followed by heterosexual and MSM contact  at 25%, and finally  IDU had the lowest proportion of late testers at 14%.</a:t>
            </a:r>
          </a:p>
          <a:p>
            <a:pPr>
              <a:defRPr/>
            </a:pPr>
            <a:endParaRPr lang="en-US" dirty="0"/>
          </a:p>
          <a:p>
            <a:pPr>
              <a:defRPr/>
            </a:pPr>
            <a:r>
              <a:rPr lang="en-US" dirty="0"/>
              <a:t>Percentage of late testers for 2019 includes only those progressing to AIDS through June 2020. As such, this percentage is likely to increase as additional reports are made to the MDH.</a:t>
            </a:r>
          </a:p>
          <a:p>
            <a:pPr>
              <a:defRPr/>
            </a:pPr>
            <a:r>
              <a:rPr lang="en-US" dirty="0"/>
              <a:t> </a:t>
            </a:r>
          </a:p>
          <a:p>
            <a:pPr>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9554984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past decade, foreign-born cases have a higher rate of late testers compared to US-born cases. In 2019, 39% of foreign-born cases were late testers compared to 22% of US-born cases.</a:t>
            </a:r>
          </a:p>
          <a:p>
            <a:endParaRPr lang="en-US" dirty="0"/>
          </a:p>
          <a:p>
            <a:r>
              <a:rPr lang="en-US" dirty="0"/>
              <a:t>Percentage of late testers for 2019 includes only those progressing to AIDS through June 2020. As such, this percentage is likely to increase as additional reports are made to the MDH.</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54128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72317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2018, in the United States and 6 dependent areas, the</a:t>
            </a:r>
            <a:r>
              <a:rPr lang="en-US" b="0" baseline="0" dirty="0"/>
              <a:t> </a:t>
            </a:r>
            <a:r>
              <a:rPr lang="en-US" b="0" dirty="0"/>
              <a:t>rate of stage 3 (AIDS) classifications among adults and adolescents with HIV Infection was 6.2 per 100,000 population. The rates of stage 3 (AIDS) classifications ranged from 0.0 per 100,000 in American Samoa and the Republic of Palau to 41.2 per 100,000 in the District of Columbia. </a:t>
            </a:r>
          </a:p>
          <a:p>
            <a:endParaRPr lang="en-US" b="0" dirty="0"/>
          </a:p>
          <a:p>
            <a:r>
              <a:rPr lang="en-US" b="0" dirty="0"/>
              <a:t>The District of Columbia (i.e., Washington, DC) is a city; use caution when comparing the rate of persons living with diagnosed HIV infection in DC with the rates in states.</a:t>
            </a:r>
          </a:p>
          <a:p>
            <a:pPr defTabSz="891491">
              <a:defRPr/>
            </a:pPr>
            <a:endParaRPr lang="en-US" b="0" dirty="0"/>
          </a:p>
          <a:p>
            <a:pPr defTabSz="891491">
              <a:defRPr/>
            </a:pPr>
            <a:r>
              <a:rPr lang="en-US" b="0" dirty="0"/>
              <a:t>Data for the year 2018</a:t>
            </a:r>
            <a:r>
              <a:rPr lang="en-US" b="0" baseline="0" dirty="0"/>
              <a:t> </a:t>
            </a:r>
            <a:r>
              <a:rPr lang="en-US" b="0" dirty="0"/>
              <a:t>are considered preliminary and based on 6 months reporting delay. </a:t>
            </a:r>
          </a:p>
          <a:p>
            <a:pPr defTabSz="891491">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262292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27145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 Minnesota is considered within the low to moderate risk of HIV and AIDS infections as defined by the Centers for Disease Control and Prevention (CDC). The annual number of new HIV and AIDS cases increased steadily from the beginning of the epidemic to the early 1990s. Beginning in 1996, both the number of newly diagnosed AIDS cases and the number of deaths among AIDS cases declined sharply, primarily due to the success of new antiretroviral therapies including protease inhibitors. These treatments do not cure, but can delay progression to AIDS among persons with HIV (non-AIDS) infection and improve survival among those with AIDS. These treatments have been shown to be effective at preventing transmission of HIV. Over the past five years, the number of HIV/AIDS cases diagnosed has remained relatively stable with an average of almost 300 cases diagnosed each year. By the end of 2018, an estimated 8,981 persons with HIV/AIDS were assumed to be living in Minnesota.</a:t>
            </a:r>
          </a:p>
          <a:p>
            <a:endParaRPr lang="en-US" dirty="0"/>
          </a:p>
          <a:p>
            <a:r>
              <a:rPr lang="en-US" dirty="0"/>
              <a:t>This number includes persons whose most recently reported state of residence was Minnesota, regardless of residence at time of diagnosis. This estimate does not include persons with undiagnosed HIV infection. </a:t>
            </a:r>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064311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report, the term “new HIV diagnoses” refers to Minnesota residents living with HIV who were diagnosed in a particular calendar year and reported to MDH. This includes persons whose first diagnosis of HIV infection is AIDS (AIDS at first diagnosis). HIV diagnoses data are displayed by earliest known date of HIV diagnosis.</a:t>
            </a:r>
          </a:p>
          <a:p>
            <a:endParaRPr lang="en-US" dirty="0"/>
          </a:p>
          <a:p>
            <a:r>
              <a:rPr lang="en-US" dirty="0"/>
              <a:t>In 2019, there was a slight decrease of new HIV diagnoses from 2018. In 2019 there were 275 newly diagnosed cases compared to 288 cases in 2018. This represents a</a:t>
            </a:r>
            <a:r>
              <a:rPr lang="en-US" baseline="0" dirty="0"/>
              <a:t> decrease</a:t>
            </a:r>
            <a:r>
              <a:rPr lang="en-US" dirty="0"/>
              <a:t> of about 5% compared to 2018. In reviewing newly diagnosed cases since 2015, 275 cases for 2019 is below the 5 year average of 290 cases per year. In reviewing newly diagnosed cases since 2010, 275 cases for 2019 represents</a:t>
            </a:r>
            <a:r>
              <a:rPr lang="en-US" baseline="0" dirty="0"/>
              <a:t> a 16% decrease in new cases since 2010.</a:t>
            </a:r>
            <a:r>
              <a:rPr lang="en-US" dirty="0"/>
              <a:t> </a:t>
            </a:r>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8</a:t>
            </a:fld>
            <a:endParaRPr lang="en-US" dirty="0">
              <a:solidFill>
                <a:prstClr val="black"/>
              </a:solidFill>
            </a:endParaRPr>
          </a:p>
        </p:txBody>
      </p:sp>
    </p:spTree>
    <p:extLst>
      <p:ext uri="{BB962C8B-B14F-4D97-AF65-F5344CB8AC3E}">
        <p14:creationId xmlns:p14="http://schemas.microsoft.com/office/powerpoint/2010/main" val="1317329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1996, the number of new diagnoses has remained relatively stable in Minnesota at around 300 cases per year. During this same time, deaths among HIV positive people in Minnesota has decreased dramatically. As people with HIV are living longer and healthier lives, the number of people living with HIV in Minnesota continues to grow as seen in the Red line here. At the end of 2018, 8,981 people were estimated to be living with HIV or AIDS in Minnesota.</a:t>
            </a:r>
          </a:p>
          <a:p>
            <a:r>
              <a:rPr lang="en-US" dirty="0"/>
              <a:t>This number does not include 1,560 persons who were first reported with HIV or AIDs in Minnesota and subsequently moved out of the state. Although it does include 2,331 persons who were first reported with HIV or AIDS elsewhere and subsequently moved to Minnesota.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63838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7796FFA1-12E1-4C91-A57E-7B63EB4D695F}" type="datetime1">
              <a:rPr lang="en-US" smtClean="0"/>
              <a:t>5/7/2021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295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19ED7-B562-4A3A-8DD3-2589D58A00FB}" type="datetime1">
              <a:rPr lang="en-US" smtClean="0"/>
              <a:t>5/7/2021</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80848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916FB9-2465-451A-8652-604746684839}" type="datetime1">
              <a:rPr lang="en-US" smtClean="0"/>
              <a:t>5/7/2021</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72148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DE9A465A-9E7A-43DA-90FA-383D55BF19EF}"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6384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DE67B70D-D761-48C6-80B2-421FAB559552}"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19586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C4EC67-2659-471F-AD50-DF4D97EF4439}"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45291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12A234BB-37C7-4FAC-A3BF-FE49DADB15AD}" type="datetime1">
              <a:rPr lang="en-US" smtClean="0"/>
              <a:t>5/7/2021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270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EAE56CE8-9212-4312-8C21-56FA61ABE1B9}"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41471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3CF29CD9-DD00-4EEE-BD8A-0E8DD7815E89}"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01852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12885F3-8F6D-4F67-A071-22D4CAFA220A}" type="datetime1">
              <a:rPr lang="en-US" smtClean="0"/>
              <a:t>5/7/2021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63559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BA11018D-18D9-4505-8021-FE519022F139}" type="datetime1">
              <a:rPr lang="en-US" smtClean="0"/>
              <a:t>5/7/2021</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8812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A98C4C39-EFDB-4E8E-AEF2-E05495973B04}" type="datetime1">
              <a:rPr lang="en-US" smtClean="0"/>
              <a:t>5/7/2021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2400593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198A39D0-1058-45E2-A4B2-2922886CA006}" type="datetime1">
              <a:rPr lang="en-US" smtClean="0"/>
              <a:t>5/7/2021</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0370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308556F4-2FBE-4ABA-B815-DBB44968B390}" type="datetime1">
              <a:rPr lang="en-US" smtClean="0"/>
              <a:t>5/7/2021</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01194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B9FB4776-E16C-4B48-A43A-6CC33F361141}" type="datetime1">
              <a:rPr lang="en-US" smtClean="0"/>
              <a:t>5/7/2021</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38464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9E73BF49-F3A4-441C-821E-6EFA874BA38A}" type="datetime1">
              <a:rPr lang="en-US" smtClean="0"/>
              <a:t>5/7/2021</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89863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0750CF47-8715-4B54-B717-4100626396E9}" type="datetime1">
              <a:rPr lang="en-US" smtClean="0"/>
              <a:t>5/7/2021</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60682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D2181CCF-56DF-4D7C-AED8-862608A36325}" type="datetime1">
              <a:rPr lang="en-US" smtClean="0"/>
              <a:t>5/7/2021</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85900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CD213D05-44EE-4D00-BCAD-52ABAC2B9A8F}" type="datetime1">
              <a:rPr lang="en-US" smtClean="0"/>
              <a:t>5/7/2021</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33251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1D88B8D2-FC00-45D5-A6E8-3F9CB92348D3}" type="datetime1">
              <a:rPr lang="en-US" smtClean="0"/>
              <a:t>5/7/2021</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42367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1193C458-A3A7-4F34-A2EA-BC4EC55D3800}"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48302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4C1F3C13-E47E-45EB-B6E6-01ECC3E10342}"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6533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4026967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5BC7BDC1-011A-4003-B621-8BD26257845E}"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821490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5F2B7D-A2A7-4F59-A46A-87A67712B2D5}"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34045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4AED709F-6299-4954-84CE-38901FF7A49D}"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9544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61E54A2B-0B8A-4C08-A411-E8F0949D1C35}"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05073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31D5BEB0-6FB1-4EF0-B5EC-5E6A1B2A2A1C}" type="datetime1">
              <a:rPr lang="en-US" smtClean="0"/>
              <a:t>5/7/2021</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0825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DB1EDE-69E1-4FE0-84BA-33F78E6A7E31}" type="datetime1">
              <a:rPr lang="en-US" smtClean="0"/>
              <a:t>5/7/2021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58482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1C0A19-419F-4CF5-83F6-FA80C9FCC979}" type="datetime1">
              <a:rPr lang="en-US" smtClean="0"/>
              <a:t>5/7/2021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555677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DA7123F-72D3-46D3-AAD6-B515B0B71FA1}"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41774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0C04B07F-B380-420C-AAD4-1461DCCC6265}" type="datetime1">
              <a:rPr lang="en-US" smtClean="0"/>
              <a:t>5/7/2021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808033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65F9F98B-2E0E-4590-B564-2A85DC9E010B}" type="datetime1">
              <a:rPr lang="en-US" smtClean="0"/>
              <a:t>5/7/2021</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09417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6B6B8765-7242-46C1-8958-72C6AECA2FD8}" type="datetime1">
              <a:rPr lang="en-US" smtClean="0"/>
              <a:t>5/7/2021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19151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9F929B19-51F7-49AB-93F5-1552306E667E}" type="datetime1">
              <a:rPr lang="en-US" smtClean="0"/>
              <a:t>5/7/2021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05280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B5BC03E2-C889-4316-AC37-7716C36EE1D7}" type="datetime1">
              <a:rPr lang="en-US" smtClean="0"/>
              <a:t>5/7/2021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09645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6633427B-F12E-401D-9EF0-E47631FF7128}" type="datetime1">
              <a:rPr lang="en-US" smtClean="0"/>
              <a:t>5/7/2021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96204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CA6EC4D6-F58D-4E38-A864-791174C4A855}" type="datetime1">
              <a:rPr lang="en-US" smtClean="0"/>
              <a:t>5/7/2021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812825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F35AC727-1EE8-48E4-9140-40E8C12FAC25}" type="datetime1">
              <a:rPr lang="en-US" smtClean="0"/>
              <a:t>5/7/2021</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582616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50AE727F-541A-4E47-B05E-F319059F6B7B}" type="datetime1">
              <a:rPr lang="en-US" smtClean="0"/>
              <a:t>5/7/2021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438292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D2E519DB-3119-48AB-A835-A39FB2FF600A}" type="datetime1">
              <a:rPr lang="en-US" smtClean="0"/>
              <a:t>5/7/2021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151651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15C2ACB2-FDD6-4E21-A61E-0173AB294887}" type="datetime1">
              <a:rPr lang="en-US" smtClean="0"/>
              <a:t>5/7/2021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9801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681DEFB9-07FD-4114-B597-03CCFEA907B8}" type="datetime1">
              <a:rPr lang="en-US" smtClean="0"/>
              <a:t>5/7/2021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8853371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EBF65985-E3B0-4FE9-868F-81CFF2E40570}" type="datetime1">
              <a:rPr lang="en-US" smtClean="0"/>
              <a:t>5/7/2021</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982507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4FD795E1-645F-443E-B626-69DD3B93FB18}" type="datetime1">
              <a:rPr lang="en-US" smtClean="0"/>
              <a:t>5/7/2021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40542057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2942749"/>
            <a:ext cx="10972800" cy="2320627"/>
          </a:xfrm>
          <a:prstGeom prst="rect">
            <a:avLst/>
          </a:prstGeo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spc="56"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Subtitle…</a:t>
            </a:r>
          </a:p>
        </p:txBody>
      </p:sp>
      <p:sp>
        <p:nvSpPr>
          <p:cNvPr id="5" name="Title Placeholder 1"/>
          <p:cNvSpPr>
            <a:spLocks noGrp="1"/>
          </p:cNvSpPr>
          <p:nvPr>
            <p:ph type="title" hasCustomPrompt="1"/>
          </p:nvPr>
        </p:nvSpPr>
        <p:spPr>
          <a:xfrm>
            <a:off x="609600" y="457203"/>
            <a:ext cx="10972800" cy="2267893"/>
          </a:xfrm>
          <a:prstGeom prst="rect">
            <a:avLst/>
          </a:prstGeom>
        </p:spPr>
        <p:txBody>
          <a:bodyPr vert="horz" lIns="91440" tIns="45720" rIns="91440" bIns="45720" rtlCol="0" anchor="b" anchorCtr="0">
            <a:noAutofit/>
          </a:bodyPr>
          <a:lstStyle>
            <a:lvl1pPr>
              <a:defRPr baseline="0">
                <a:solidFill>
                  <a:schemeClr val="tx2"/>
                </a:solidFill>
              </a:defRPr>
            </a:lvl1pPr>
          </a:lstStyle>
          <a:p>
            <a:r>
              <a:rPr lang="en-US" dirty="0"/>
              <a:t>Title…</a:t>
            </a:r>
          </a:p>
        </p:txBody>
      </p:sp>
      <p:sp>
        <p:nvSpPr>
          <p:cNvPr id="2" name="Date Placeholder 1"/>
          <p:cNvSpPr>
            <a:spLocks noGrp="1"/>
          </p:cNvSpPr>
          <p:nvPr>
            <p:ph type="dt" sz="half" idx="10"/>
          </p:nvPr>
        </p:nvSpPr>
        <p:spPr/>
        <p:txBody>
          <a:bodyPr/>
          <a:lstStyle/>
          <a:p>
            <a:fld id="{A799427A-A34E-4423-987F-3E7F6BC0DBE3}" type="datetime1">
              <a:rPr lang="en-US" smtClean="0"/>
              <a:t>5/7/2021</a:t>
            </a:fld>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pic>
        <p:nvPicPr>
          <p:cNvPr id="7" name="Picture 6" descr="Minnesota Department of Health logo" title="logo Minnesota Department of Health"/>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4957" y="5943600"/>
            <a:ext cx="4114808" cy="457200"/>
          </a:xfrm>
          <a:prstGeom prst="rect">
            <a:avLst/>
          </a:prstGeom>
        </p:spPr>
      </p:pic>
      <p:sp>
        <p:nvSpPr>
          <p:cNvPr id="9" name="Text Placeholder 9"/>
          <p:cNvSpPr>
            <a:spLocks noGrp="1"/>
          </p:cNvSpPr>
          <p:nvPr>
            <p:ph type="body" sz="quarter" idx="12" hasCustomPrompt="1"/>
          </p:nvPr>
        </p:nvSpPr>
        <p:spPr>
          <a:xfrm>
            <a:off x="519299" y="6400803"/>
            <a:ext cx="11085885" cy="254977"/>
          </a:xfrm>
          <a:prstGeom prst="rect">
            <a:avLst/>
          </a:prstGeom>
        </p:spPr>
        <p:txBody>
          <a:bodyPr>
            <a:noAutofit/>
          </a:bodyPr>
          <a:lstStyle>
            <a:lvl1pPr marL="0" indent="0">
              <a:lnSpc>
                <a:spcPts val="1050"/>
              </a:lnSpc>
              <a:spcBef>
                <a:spcPts val="0"/>
              </a:spcBef>
              <a:buFontTx/>
              <a:buNone/>
              <a:defRPr sz="1050" b="1" baseline="0">
                <a:solidFill>
                  <a:srgbClr val="000000"/>
                </a:solidFill>
                <a:latin typeface="+mn-lt"/>
              </a:defRPr>
            </a:lvl1pPr>
          </a:lstStyle>
          <a:p>
            <a:pPr lvl="0"/>
            <a:r>
              <a:rPr lang="en-US" dirty="0"/>
              <a:t>CLICK TO EDIT PROGRAM NAME</a:t>
            </a:r>
          </a:p>
        </p:txBody>
      </p:sp>
    </p:spTree>
    <p:extLst>
      <p:ext uri="{BB962C8B-B14F-4D97-AF65-F5344CB8AC3E}">
        <p14:creationId xmlns:p14="http://schemas.microsoft.com/office/powerpoint/2010/main" val="26762097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186144" y="6362701"/>
            <a:ext cx="1392447" cy="365125"/>
          </a:xfrm>
        </p:spPr>
        <p:txBody>
          <a:bodyPr/>
          <a:lstStyle/>
          <a:p>
            <a:fld id="{C77968C3-7B7E-411D-B105-08F43D0B3F8A}" type="slidenum">
              <a:rPr lang="en-US" smtClean="0"/>
              <a:t>‹#›</a:t>
            </a:fld>
            <a:endParaRPr lang="en-US"/>
          </a:p>
        </p:txBody>
      </p:sp>
      <p:sp>
        <p:nvSpPr>
          <p:cNvPr id="10" name="Footer"/>
          <p:cNvSpPr>
            <a:spLocks noGrp="1"/>
          </p:cNvSpPr>
          <p:nvPr>
            <p:ph type="ftr" sz="quarter" idx="1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r>
              <a:rPr lang="en-US"/>
              <a:t>PROTECTING, MAINTAINING AND IMPROVING THE HEALTH OF ALL MINNESOTANS</a:t>
            </a:r>
          </a:p>
        </p:txBody>
      </p:sp>
      <p:sp>
        <p:nvSpPr>
          <p:cNvPr id="22"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B03B318F-DCD9-4300-8D6C-27366D417958}" type="datetime1">
              <a:rPr lang="en-US" smtClean="0"/>
              <a:t>5/7/2021</a:t>
            </a:fld>
            <a:endParaRPr lang="en-US"/>
          </a:p>
        </p:txBody>
      </p:sp>
      <p:sp>
        <p:nvSpPr>
          <p:cNvPr id="4" name="Content Placeholder 3"/>
          <p:cNvSpPr>
            <a:spLocks noGrp="1"/>
          </p:cNvSpPr>
          <p:nvPr>
            <p:ph sz="half" idx="2" hasCustomPrompt="1"/>
          </p:nvPr>
        </p:nvSpPr>
        <p:spPr>
          <a:xfrm>
            <a:off x="677333" y="1600202"/>
            <a:ext cx="11213630" cy="4589463"/>
          </a:xfrm>
        </p:spPr>
        <p:txBody>
          <a:bodyPr anchor="ctr">
            <a:normAutofit/>
          </a:bodyPr>
          <a:lstStyle>
            <a:lvl1pPr marL="0" indent="0">
              <a:buNone/>
              <a:defRPr sz="3161" baseline="0"/>
            </a:lvl1pPr>
            <a:lvl2pPr marL="391993" indent="0">
              <a:buNone/>
              <a:defRPr/>
            </a:lvl2pPr>
            <a:lvl3pPr marL="732244" indent="0">
              <a:buNone/>
              <a:defRPr/>
            </a:lvl3pPr>
            <a:lvl4pPr marL="1074062" indent="0">
              <a:buNone/>
              <a:defRPr/>
            </a:lvl4pPr>
            <a:lvl5pPr marL="1414312" indent="0">
              <a:buNone/>
              <a:defRPr/>
            </a:lvl5pPr>
          </a:lstStyle>
          <a:p>
            <a:pPr lvl="0"/>
            <a:r>
              <a:rPr lang="en-US"/>
              <a:t>Add text or other object </a:t>
            </a:r>
            <a:br>
              <a:rPr lang="en-US"/>
            </a:br>
            <a:r>
              <a:rPr lang="en-US"/>
              <a:t>by clicking an icon. </a:t>
            </a:r>
          </a:p>
        </p:txBody>
      </p:sp>
      <p:sp>
        <p:nvSpPr>
          <p:cNvPr id="18" name="bluebar"/>
          <p:cNvSpPr/>
          <p:nvPr userDrawn="1"/>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 name="Title 3"/>
          <p:cNvSpPr>
            <a:spLocks noGrp="1"/>
          </p:cNvSpPr>
          <p:nvPr userDrawn="1">
            <p:ph type="title" hasCustomPrompt="1"/>
          </p:nvPr>
        </p:nvSpPr>
        <p:spPr bwMode="gray">
          <a:xfrm>
            <a:off x="0" y="2"/>
            <a:ext cx="11552296" cy="1210309"/>
          </a:xfrm>
          <a:solidFill>
            <a:schemeClr val="accent1"/>
          </a:solidFill>
          <a:ln>
            <a:noFill/>
          </a:ln>
        </p:spPr>
        <p:txBody>
          <a:bodyPr anchor="ctr">
            <a:normAutofit/>
          </a:bodyPr>
          <a:lstStyle>
            <a:lvl1pPr algn="r">
              <a:defRPr sz="3556">
                <a:solidFill>
                  <a:schemeClr val="bg2"/>
                </a:solidFill>
              </a:defRPr>
            </a:lvl1pPr>
          </a:lstStyle>
          <a:p>
            <a:r>
              <a:rPr lang="en-US"/>
              <a:t>Title - 1 column slide</a:t>
            </a:r>
          </a:p>
        </p:txBody>
      </p:sp>
    </p:spTree>
    <p:extLst>
      <p:ext uri="{BB962C8B-B14F-4D97-AF65-F5344CB8AC3E}">
        <p14:creationId xmlns:p14="http://schemas.microsoft.com/office/powerpoint/2010/main" val="16387420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7" y="6023492"/>
            <a:ext cx="1187116" cy="689872"/>
          </a:xfrm>
          <a:prstGeom prst="rect">
            <a:avLst/>
          </a:prstGeom>
        </p:spPr>
      </p:pic>
    </p:spTree>
    <p:extLst>
      <p:ext uri="{BB962C8B-B14F-4D97-AF65-F5344CB8AC3E}">
        <p14:creationId xmlns:p14="http://schemas.microsoft.com/office/powerpoint/2010/main" val="359665243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63B74-C0CB-4ECB-9D1A-23776F8005C6}" type="datetime1">
              <a:rPr lang="en-US" smtClean="0"/>
              <a:t>5/7/2021</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9943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C79001-B66C-4320-9AAC-0BCE699B35DF}" type="datetime1">
              <a:rPr lang="en-US" smtClean="0"/>
              <a:t>5/7/2021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419113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FEEA2-ACA4-455E-9B1B-F64009A2EDEA}" type="datetime1">
              <a:rPr lang="en-US" smtClean="0"/>
              <a:t>5/7/2021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9396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C21713-603A-47FC-B361-70D8BF57B502}" type="datetime1">
              <a:rPr lang="en-US" smtClean="0"/>
              <a:t>5/7/2021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530177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8D3D2D3-FEB2-40E5-857E-4E23513AC5F0}" type="datetime1">
              <a:rPr lang="en-US" smtClean="0"/>
              <a:t>5/7/2021</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08037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HIV/AIDS Incidence Report, 2019</a:t>
            </a:r>
          </a:p>
        </p:txBody>
      </p:sp>
      <p:sp>
        <p:nvSpPr>
          <p:cNvPr id="5" name="Text Placeholder 4"/>
          <p:cNvSpPr>
            <a:spLocks noGrp="1"/>
          </p:cNvSpPr>
          <p:nvPr>
            <p:ph type="body" sz="quarter" idx="14"/>
          </p:nvPr>
        </p:nvSpPr>
        <p:spPr/>
        <p:txBody>
          <a:bodyPr/>
          <a:lstStyle/>
          <a:p>
            <a:r>
              <a:rPr lang="en-US" dirty="0"/>
              <a:t>HIV/AIDs Surveillance System</a:t>
            </a:r>
          </a:p>
          <a:p>
            <a:endParaRPr lang="en-US" dirty="0"/>
          </a:p>
        </p:txBody>
      </p:sp>
    </p:spTree>
    <p:extLst>
      <p:ext uri="{BB962C8B-B14F-4D97-AF65-F5344CB8AC3E}">
        <p14:creationId xmlns:p14="http://schemas.microsoft.com/office/powerpoint/2010/main" val="2145930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ct val="105000"/>
              </a:lnSpc>
            </a:pPr>
            <a:r>
              <a:rPr lang="en-US" altLang="en-US" sz="3200" dirty="0"/>
              <a:t>HIV (non-AIDS) and AIDS^ at Diagnosis by Year, 2010-2019</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descr="HIV (non-AIDS) and AIDS^ at Diagnosis by Year, 2010-2019">
            <a:extLst>
              <a:ext uri="{FF2B5EF4-FFF2-40B4-BE49-F238E27FC236}">
                <a16:creationId xmlns:a16="http://schemas.microsoft.com/office/drawing/2014/main" id="{1F92D7BA-D59E-468E-BE56-82DC51095F4E}"/>
              </a:ext>
            </a:extLst>
          </p:cNvPr>
          <p:cNvPicPr>
            <a:picLocks noChangeAspect="1"/>
          </p:cNvPicPr>
          <p:nvPr/>
        </p:nvPicPr>
        <p:blipFill>
          <a:blip r:embed="rId3"/>
          <a:stretch>
            <a:fillRect/>
          </a:stretch>
        </p:blipFill>
        <p:spPr>
          <a:xfrm>
            <a:off x="838200" y="1836495"/>
            <a:ext cx="9924971" cy="4869105"/>
          </a:xfrm>
          <a:prstGeom prst="rect">
            <a:avLst/>
          </a:prstGeom>
        </p:spPr>
      </p:pic>
    </p:spTree>
    <p:extLst>
      <p:ext uri="{BB962C8B-B14F-4D97-AF65-F5344CB8AC3E}">
        <p14:creationId xmlns:p14="http://schemas.microsoft.com/office/powerpoint/2010/main" val="1043151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br>
              <a:rPr lang="en-US" altLang="en-US" dirty="0"/>
            </a:br>
            <a:r>
              <a:rPr lang="en-US" altLang="en-US" sz="4000" dirty="0"/>
              <a:t>HIV Diagnoses in Minnesota by Person, Place, and Time</a:t>
            </a:r>
            <a:br>
              <a:rPr lang="en-US" altLang="en-US" dirty="0">
                <a:solidFill>
                  <a:schemeClr val="tx2"/>
                </a:solidFill>
              </a:rPr>
            </a:br>
            <a:endParaRPr lang="en-US" dirty="0"/>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74582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sz="4800" dirty="0"/>
              <a:t>Place</a:t>
            </a:r>
            <a:endParaRPr lang="en-US" sz="4800" dirty="0"/>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16016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13</a:t>
            </a:fld>
            <a:endParaRPr lang="en-US"/>
          </a:p>
        </p:txBody>
      </p:sp>
      <p:pic>
        <p:nvPicPr>
          <p:cNvPr id="5" name="Picture 4" descr="HIV Diagnoses# by County of Residence at Diagnosis, 2019">
            <a:extLst>
              <a:ext uri="{FF2B5EF4-FFF2-40B4-BE49-F238E27FC236}">
                <a16:creationId xmlns:a16="http://schemas.microsoft.com/office/drawing/2014/main" id="{887AFE9C-2EEC-4469-9F04-6886369829A6}"/>
              </a:ext>
            </a:extLst>
          </p:cNvPr>
          <p:cNvPicPr>
            <a:picLocks noChangeAspect="1"/>
          </p:cNvPicPr>
          <p:nvPr/>
        </p:nvPicPr>
        <p:blipFill>
          <a:blip r:embed="rId3"/>
          <a:stretch>
            <a:fillRect/>
          </a:stretch>
        </p:blipFill>
        <p:spPr>
          <a:xfrm>
            <a:off x="1416510" y="1696794"/>
            <a:ext cx="8769634" cy="4848469"/>
          </a:xfrm>
          <a:prstGeom prst="rect">
            <a:avLst/>
          </a:prstGeom>
        </p:spPr>
      </p:pic>
      <p:sp>
        <p:nvSpPr>
          <p:cNvPr id="6" name="Title 5"/>
          <p:cNvSpPr>
            <a:spLocks noGrp="1"/>
          </p:cNvSpPr>
          <p:nvPr>
            <p:ph type="title"/>
          </p:nvPr>
        </p:nvSpPr>
        <p:spPr>
          <a:xfrm>
            <a:off x="0" y="42335"/>
            <a:ext cx="12192000" cy="1195367"/>
          </a:xfrm>
        </p:spPr>
        <p:txBody>
          <a:bodyPr>
            <a:normAutofit/>
          </a:bodyPr>
          <a:lstStyle/>
          <a:p>
            <a:pPr algn="ctr"/>
            <a:r>
              <a:rPr lang="en-US" sz="3161" dirty="0"/>
              <a:t>HIV Diagnoses</a:t>
            </a:r>
            <a:r>
              <a:rPr lang="en-US" sz="3161" baseline="30000" dirty="0"/>
              <a:t>#</a:t>
            </a:r>
            <a:r>
              <a:rPr lang="en-US" sz="3161" dirty="0"/>
              <a:t> by County of Residence at Diagnosis, 2019</a:t>
            </a:r>
          </a:p>
        </p:txBody>
      </p:sp>
    </p:spTree>
    <p:extLst>
      <p:ext uri="{BB962C8B-B14F-4D97-AF65-F5344CB8AC3E}">
        <p14:creationId xmlns:p14="http://schemas.microsoft.com/office/powerpoint/2010/main" val="1620812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2019 Minnesota HIV New Diagnoses by Metro County</a:t>
            </a:r>
          </a:p>
        </p:txBody>
      </p:sp>
      <p:sp>
        <p:nvSpPr>
          <p:cNvPr id="2" name="Slide Number Placeholder 1"/>
          <p:cNvSpPr>
            <a:spLocks noGrp="1"/>
          </p:cNvSpPr>
          <p:nvPr>
            <p:ph type="sldNum" sz="quarter" idx="12"/>
          </p:nvPr>
        </p:nvSpPr>
        <p:spPr/>
        <p:txBody>
          <a:bodyPr/>
          <a:lstStyle/>
          <a:p>
            <a:fld id="{C77968C3-7B7E-411D-B105-08F43D0B3F8A}" type="slidenum">
              <a:rPr lang="en-US" smtClean="0"/>
              <a:t>14</a:t>
            </a:fld>
            <a:endParaRPr lang="en-US"/>
          </a:p>
        </p:txBody>
      </p:sp>
      <p:pic>
        <p:nvPicPr>
          <p:cNvPr id="4" name="Picture 3" descr="2019 Minnesota HIV New Diagnoses by Metro County">
            <a:extLst>
              <a:ext uri="{FF2B5EF4-FFF2-40B4-BE49-F238E27FC236}">
                <a16:creationId xmlns:a16="http://schemas.microsoft.com/office/drawing/2014/main" id="{D35EE0D6-7D42-4CE0-A424-D0E0B94B6626}"/>
              </a:ext>
            </a:extLst>
          </p:cNvPr>
          <p:cNvPicPr>
            <a:picLocks noChangeAspect="1"/>
          </p:cNvPicPr>
          <p:nvPr/>
        </p:nvPicPr>
        <p:blipFill>
          <a:blip r:embed="rId3"/>
          <a:stretch>
            <a:fillRect/>
          </a:stretch>
        </p:blipFill>
        <p:spPr>
          <a:xfrm>
            <a:off x="1194860" y="1809524"/>
            <a:ext cx="10619615" cy="4553177"/>
          </a:xfrm>
          <a:prstGeom prst="rect">
            <a:avLst/>
          </a:prstGeom>
        </p:spPr>
      </p:pic>
    </p:spTree>
    <p:extLst>
      <p:ext uri="{BB962C8B-B14F-4D97-AF65-F5344CB8AC3E}">
        <p14:creationId xmlns:p14="http://schemas.microsoft.com/office/powerpoint/2010/main" val="3726641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ct val="85000"/>
              </a:lnSpc>
            </a:pPr>
            <a:r>
              <a:rPr lang="en-US" altLang="en-US" sz="3200" dirty="0"/>
              <a:t>HIV Diagnoses* in Minnesota by Residence at Diagnosis, 2019</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HIV Diagnoses* in Minnesota by Residence at Diagnosis, 2019">
            <a:extLst>
              <a:ext uri="{FF2B5EF4-FFF2-40B4-BE49-F238E27FC236}">
                <a16:creationId xmlns:a16="http://schemas.microsoft.com/office/drawing/2014/main" id="{533B94BF-08BC-4202-8FF7-2B0D6719CEEB}"/>
              </a:ext>
            </a:extLst>
          </p:cNvPr>
          <p:cNvPicPr>
            <a:picLocks noChangeAspect="1"/>
          </p:cNvPicPr>
          <p:nvPr/>
        </p:nvPicPr>
        <p:blipFill>
          <a:blip r:embed="rId3"/>
          <a:stretch>
            <a:fillRect/>
          </a:stretch>
        </p:blipFill>
        <p:spPr>
          <a:xfrm>
            <a:off x="380142" y="1339735"/>
            <a:ext cx="11431716" cy="4743679"/>
          </a:xfrm>
          <a:prstGeom prst="rect">
            <a:avLst/>
          </a:prstGeom>
        </p:spPr>
      </p:pic>
    </p:spTree>
    <p:extLst>
      <p:ext uri="{BB962C8B-B14F-4D97-AF65-F5344CB8AC3E}">
        <p14:creationId xmlns:p14="http://schemas.microsoft.com/office/powerpoint/2010/main" val="919596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dirty="0"/>
              <a:t>Sex at Birth, Gender, and Race/Ethnicity</a:t>
            </a:r>
            <a:endParaRPr lang="en-US" dirty="0"/>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19375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by Gender and Year of Diagnosis, 2007 - 2017" title="HIV Diagnoses* by Gender and Year of Diagnosis, 2007 - 2017"/>
          <p:cNvSpPr>
            <a:spLocks noGrp="1"/>
          </p:cNvSpPr>
          <p:nvPr>
            <p:ph type="title"/>
          </p:nvPr>
        </p:nvSpPr>
        <p:spPr>
          <a:xfrm>
            <a:off x="838199" y="152400"/>
            <a:ext cx="10952747" cy="914400"/>
          </a:xfrm>
        </p:spPr>
        <p:txBody>
          <a:bodyPr>
            <a:noAutofit/>
          </a:bodyPr>
          <a:lstStyle/>
          <a:p>
            <a:pPr>
              <a:lnSpc>
                <a:spcPct val="105000"/>
              </a:lnSpc>
            </a:pPr>
            <a:r>
              <a:rPr lang="en-US" altLang="en-US" sz="3200" dirty="0"/>
              <a:t>HIV Diagnoses* by Sex Assigned at Birth and Year of Diagnosis</a:t>
            </a:r>
            <a:br>
              <a:rPr lang="en-US" altLang="en-US" sz="3200" dirty="0"/>
            </a:br>
            <a:r>
              <a:rPr lang="en-US" altLang="en-US" sz="3200" dirty="0"/>
              <a:t> 2010 - 2019</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descr="HIV Diagnoses* by Sex Assigned at Birth and Year of Diagnosis&#10; 2010 - 2019">
            <a:extLst>
              <a:ext uri="{FF2B5EF4-FFF2-40B4-BE49-F238E27FC236}">
                <a16:creationId xmlns:a16="http://schemas.microsoft.com/office/drawing/2014/main" id="{2CEB9940-B20E-4131-912E-19F1CD5541D2}"/>
              </a:ext>
            </a:extLst>
          </p:cNvPr>
          <p:cNvPicPr>
            <a:picLocks noChangeAspect="1"/>
          </p:cNvPicPr>
          <p:nvPr/>
        </p:nvPicPr>
        <p:blipFill>
          <a:blip r:embed="rId3"/>
          <a:stretch>
            <a:fillRect/>
          </a:stretch>
        </p:blipFill>
        <p:spPr>
          <a:xfrm>
            <a:off x="838199" y="1785707"/>
            <a:ext cx="10153651" cy="4585091"/>
          </a:xfrm>
          <a:prstGeom prst="rect">
            <a:avLst/>
          </a:prstGeom>
        </p:spPr>
      </p:pic>
    </p:spTree>
    <p:extLst>
      <p:ext uri="{BB962C8B-B14F-4D97-AF65-F5344CB8AC3E}">
        <p14:creationId xmlns:p14="http://schemas.microsoft.com/office/powerpoint/2010/main" val="453004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1" name="Picture 10" descr="HIV Diagnoses* in Year 2019 and General Population in Minnesota &#10;by Race/Ethnicity">
            <a:extLst>
              <a:ext uri="{FF2B5EF4-FFF2-40B4-BE49-F238E27FC236}">
                <a16:creationId xmlns:a16="http://schemas.microsoft.com/office/drawing/2014/main" id="{5414E1AD-D56E-40E1-81D1-17E5DE821FFD}"/>
              </a:ext>
            </a:extLst>
          </p:cNvPr>
          <p:cNvPicPr>
            <a:picLocks noChangeAspect="1"/>
          </p:cNvPicPr>
          <p:nvPr/>
        </p:nvPicPr>
        <p:blipFill>
          <a:blip r:embed="rId3"/>
          <a:stretch>
            <a:fillRect/>
          </a:stretch>
        </p:blipFill>
        <p:spPr>
          <a:xfrm>
            <a:off x="394744" y="1670834"/>
            <a:ext cx="11000190" cy="4685516"/>
          </a:xfrm>
          <a:prstGeom prst="rect">
            <a:avLst/>
          </a:prstGeom>
        </p:spPr>
      </p:pic>
      <p:sp>
        <p:nvSpPr>
          <p:cNvPr id="6" name="Title 5" descr="HIV Diagnoses* in Year 2017 and General Population in Minnesota by Race/Ethnicity HIV diagnosis" title="HIV Diagnoses* in Year 2017 and General Population in Minnesota by Race/Ethnicity HIV diagnosis"/>
          <p:cNvSpPr>
            <a:spLocks noGrp="1"/>
          </p:cNvSpPr>
          <p:nvPr>
            <p:ph type="title"/>
          </p:nvPr>
        </p:nvSpPr>
        <p:spPr/>
        <p:txBody>
          <a:bodyPr>
            <a:normAutofit/>
          </a:bodyPr>
          <a:lstStyle/>
          <a:p>
            <a:pPr>
              <a:lnSpc>
                <a:spcPct val="95000"/>
              </a:lnSpc>
              <a:defRPr/>
            </a:pPr>
            <a:r>
              <a:rPr lang="en-US" altLang="en-US" sz="2800" dirty="0"/>
              <a:t>HIV Diagnoses* in Year 2019 and General Population in Minnesota </a:t>
            </a:r>
            <a:br>
              <a:rPr lang="en-US" altLang="en-US" sz="2800" dirty="0"/>
            </a:br>
            <a:r>
              <a:rPr lang="en-US" altLang="en-US" sz="2800" dirty="0"/>
              <a:t>by Race/Ethnicity</a:t>
            </a:r>
            <a:endParaRPr lang="en-US" altLang="en-US" dirty="0"/>
          </a:p>
        </p:txBody>
      </p:sp>
    </p:spTree>
    <p:extLst>
      <p:ext uri="{BB962C8B-B14F-4D97-AF65-F5344CB8AC3E}">
        <p14:creationId xmlns:p14="http://schemas.microsoft.com/office/powerpoint/2010/main" val="2660326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Among Males by Race/Ethnicity† and Year of Diagnosis, 2007 - 2017" title="HIV Diagnoses* Among Males by Race/Ethnicity† and Year of Diagnosis, 2007 - 2017"/>
          <p:cNvSpPr>
            <a:spLocks noGrp="1"/>
          </p:cNvSpPr>
          <p:nvPr>
            <p:ph type="title"/>
          </p:nvPr>
        </p:nvSpPr>
        <p:spPr>
          <a:xfrm>
            <a:off x="838200" y="165100"/>
            <a:ext cx="10772274" cy="914400"/>
          </a:xfrm>
        </p:spPr>
        <p:txBody>
          <a:bodyPr>
            <a:noAutofit/>
          </a:bodyPr>
          <a:lstStyle/>
          <a:p>
            <a:pPr>
              <a:lnSpc>
                <a:spcPct val="105000"/>
              </a:lnSpc>
            </a:pPr>
            <a:r>
              <a:rPr lang="en-US" altLang="en-US" sz="2800" dirty="0"/>
              <a:t>HIV Diagnoses</a:t>
            </a:r>
            <a:r>
              <a:rPr lang="en-US" altLang="en-US" sz="2800" baseline="30000" dirty="0"/>
              <a:t>*</a:t>
            </a:r>
            <a:r>
              <a:rPr lang="en-US" altLang="en-US" sz="2800" dirty="0"/>
              <a:t> Among People Assigned Male Sex at Birth by Race/Ethnicity</a:t>
            </a:r>
            <a:r>
              <a:rPr lang="en-US" altLang="en-US" sz="2800" baseline="30000" dirty="0"/>
              <a:t>†</a:t>
            </a:r>
            <a:r>
              <a:rPr lang="en-US" altLang="en-US" sz="2800" dirty="0"/>
              <a:t> and Year of Diagnosis 2010 - 2019</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HIV Diagnoses* Among People Assigned Male Sex at Birth by Race/Ethnicity† and Year of Diagnosis 2010 - 2019">
            <a:extLst>
              <a:ext uri="{FF2B5EF4-FFF2-40B4-BE49-F238E27FC236}">
                <a16:creationId xmlns:a16="http://schemas.microsoft.com/office/drawing/2014/main" id="{66B35543-DAED-435D-8394-6DD8143C2DD5}"/>
              </a:ext>
            </a:extLst>
          </p:cNvPr>
          <p:cNvPicPr>
            <a:picLocks noChangeAspect="1"/>
          </p:cNvPicPr>
          <p:nvPr/>
        </p:nvPicPr>
        <p:blipFill>
          <a:blip r:embed="rId3"/>
          <a:stretch>
            <a:fillRect/>
          </a:stretch>
        </p:blipFill>
        <p:spPr>
          <a:xfrm>
            <a:off x="168271" y="1492340"/>
            <a:ext cx="10454195" cy="4864010"/>
          </a:xfrm>
          <a:prstGeom prst="rect">
            <a:avLst/>
          </a:prstGeom>
        </p:spPr>
      </p:pic>
    </p:spTree>
    <p:extLst>
      <p:ext uri="{BB962C8B-B14F-4D97-AF65-F5344CB8AC3E}">
        <p14:creationId xmlns:p14="http://schemas.microsoft.com/office/powerpoint/2010/main" val="2191786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Introduction (I)</a:t>
            </a:r>
            <a:endParaRPr lang="en-US" dirty="0"/>
          </a:p>
        </p:txBody>
      </p:sp>
      <p:sp>
        <p:nvSpPr>
          <p:cNvPr id="3" name="Content Placeholder 2"/>
          <p:cNvSpPr>
            <a:spLocks noGrp="1"/>
          </p:cNvSpPr>
          <p:nvPr>
            <p:ph idx="1"/>
          </p:nvPr>
        </p:nvSpPr>
        <p:spPr/>
        <p:txBody>
          <a:bodyPr>
            <a:normAutofit/>
          </a:bodyPr>
          <a:lstStyle/>
          <a:p>
            <a:pPr marL="0" indent="0">
              <a:lnSpc>
                <a:spcPct val="80000"/>
              </a:lnSpc>
              <a:buNone/>
            </a:pPr>
            <a:r>
              <a:rPr lang="en-US" altLang="en-US" sz="2600" dirty="0"/>
              <a:t>These two introduction slides provide a general context for the data used to create this slide set. If you have questions about any of the slides, please refer to </a:t>
            </a:r>
            <a:r>
              <a:rPr lang="en-US" altLang="en-US" sz="2600" i="1" dirty="0"/>
              <a:t>HIV Surveillance Technical Notes. </a:t>
            </a:r>
          </a:p>
          <a:p>
            <a:pPr marL="0" indent="0">
              <a:lnSpc>
                <a:spcPct val="80000"/>
              </a:lnSpc>
              <a:buNone/>
            </a:pPr>
            <a:r>
              <a:rPr lang="en-US" altLang="en-US" sz="2600" dirty="0"/>
              <a:t>This slide set describes new HIV diagnoses (including AIDS at first diagnosis) in Minnesota by person, place, and time.</a:t>
            </a:r>
          </a:p>
          <a:p>
            <a:pPr marL="0" indent="0">
              <a:lnSpc>
                <a:spcPct val="80000"/>
              </a:lnSpc>
              <a:buNone/>
            </a:pPr>
            <a:r>
              <a:rPr lang="en-US" altLang="en-US" sz="2600" dirty="0"/>
              <a:t>The slides rely on data from HIV/AIDS cases diagnosed through 2019 and reported to the Minnesota Department of Health (MDH) HIV/AIDS Surveillance System.</a:t>
            </a:r>
          </a:p>
          <a:p>
            <a:pPr marL="0" indent="0">
              <a:lnSpc>
                <a:spcPct val="80000"/>
              </a:lnSpc>
              <a:buNone/>
            </a:pPr>
            <a:r>
              <a:rPr lang="en-US" altLang="en-US" sz="2600" dirty="0"/>
              <a:t>The data are displayed by year of HIV diagnosis.</a:t>
            </a:r>
          </a:p>
          <a:p>
            <a:pPr marL="0" indent="0">
              <a:buNone/>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82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Among Females by Race/Ethnicity† and Year of Diagnosis &#10;2006 – 2017" title="HIV Diagnoses* Among Females by Race/Ethnicity† and Year of Diagnosis "/>
          <p:cNvSpPr>
            <a:spLocks noGrp="1"/>
          </p:cNvSpPr>
          <p:nvPr>
            <p:ph type="title"/>
          </p:nvPr>
        </p:nvSpPr>
        <p:spPr/>
        <p:txBody>
          <a:bodyPr>
            <a:noAutofit/>
          </a:bodyPr>
          <a:lstStyle/>
          <a:p>
            <a:pPr>
              <a:lnSpc>
                <a:spcPct val="105000"/>
              </a:lnSpc>
            </a:pPr>
            <a:r>
              <a:rPr lang="en-US" altLang="en-US" sz="2800" dirty="0"/>
              <a:t>HIV Diagnoses</a:t>
            </a:r>
            <a:r>
              <a:rPr lang="en-US" altLang="en-US" sz="2800" baseline="30000" dirty="0"/>
              <a:t>*</a:t>
            </a:r>
            <a:r>
              <a:rPr lang="en-US" altLang="en-US" sz="2800" dirty="0"/>
              <a:t> Among People Assigned Female Sex at Birth by Race/Ethnicity</a:t>
            </a:r>
            <a:r>
              <a:rPr lang="en-US" altLang="en-US" sz="2800" baseline="30000" dirty="0"/>
              <a:t>†</a:t>
            </a:r>
            <a:r>
              <a:rPr lang="en-US" altLang="en-US" sz="2800" dirty="0"/>
              <a:t> and Year of Diagnosis 2010 - 2019</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HIV Diagnoses* Among People Assigned Female Sex at Birth by Race/Ethnicity† and Year of Diagnosis 2010 - 2019">
            <a:extLst>
              <a:ext uri="{FF2B5EF4-FFF2-40B4-BE49-F238E27FC236}">
                <a16:creationId xmlns:a16="http://schemas.microsoft.com/office/drawing/2014/main" id="{78622E2D-85F1-4C74-BF7B-C6580839CEBD}"/>
              </a:ext>
            </a:extLst>
          </p:cNvPr>
          <p:cNvPicPr>
            <a:picLocks noChangeAspect="1"/>
          </p:cNvPicPr>
          <p:nvPr/>
        </p:nvPicPr>
        <p:blipFill>
          <a:blip r:embed="rId3"/>
          <a:stretch>
            <a:fillRect/>
          </a:stretch>
        </p:blipFill>
        <p:spPr>
          <a:xfrm>
            <a:off x="0" y="1431695"/>
            <a:ext cx="11571516" cy="4924655"/>
          </a:xfrm>
          <a:prstGeom prst="rect">
            <a:avLst/>
          </a:prstGeom>
        </p:spPr>
      </p:pic>
    </p:spTree>
    <p:extLst>
      <p:ext uri="{BB962C8B-B14F-4D97-AF65-F5344CB8AC3E}">
        <p14:creationId xmlns:p14="http://schemas.microsoft.com/office/powerpoint/2010/main" val="3120335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descr="HIV Diagnoses* Diagnosed in Year 2019 by Sex Assigned at Birth and Race/Ethnicity†">
            <a:extLst>
              <a:ext uri="{FF2B5EF4-FFF2-40B4-BE49-F238E27FC236}">
                <a16:creationId xmlns:a16="http://schemas.microsoft.com/office/drawing/2014/main" id="{7F684214-8EC5-4E58-A57B-AC09FE1A332B}"/>
              </a:ext>
            </a:extLst>
          </p:cNvPr>
          <p:cNvPicPr>
            <a:picLocks noChangeAspect="1"/>
          </p:cNvPicPr>
          <p:nvPr/>
        </p:nvPicPr>
        <p:blipFill>
          <a:blip r:embed="rId3"/>
          <a:stretch>
            <a:fillRect/>
          </a:stretch>
        </p:blipFill>
        <p:spPr>
          <a:xfrm>
            <a:off x="838200" y="1607903"/>
            <a:ext cx="10290545" cy="4748447"/>
          </a:xfrm>
          <a:prstGeom prst="rect">
            <a:avLst/>
          </a:prstGeom>
        </p:spPr>
      </p:pic>
      <p:sp>
        <p:nvSpPr>
          <p:cNvPr id="6" name="Title 5"/>
          <p:cNvSpPr>
            <a:spLocks noGrp="1"/>
          </p:cNvSpPr>
          <p:nvPr>
            <p:ph type="title"/>
          </p:nvPr>
        </p:nvSpPr>
        <p:spPr/>
        <p:txBody>
          <a:bodyPr>
            <a:normAutofit/>
          </a:bodyPr>
          <a:lstStyle/>
          <a:p>
            <a:pPr>
              <a:lnSpc>
                <a:spcPct val="85000"/>
              </a:lnSpc>
              <a:defRPr/>
            </a:pPr>
            <a:r>
              <a:rPr lang="en-US" altLang="en-US" sz="2400" dirty="0"/>
              <a:t>HIV Diagnoses* Diagnosed in Year 2019 by Sex Assigned at Birth and Race/Ethnicity</a:t>
            </a:r>
            <a:r>
              <a:rPr lang="en-US" altLang="en-US" sz="2400" dirty="0">
                <a:latin typeface="Calibri" panose="020F0502020204030204" pitchFamily="34" charset="0"/>
                <a:cs typeface="Calibri" panose="020F0502020204030204" pitchFamily="34" charset="0"/>
              </a:rPr>
              <a:t>†</a:t>
            </a:r>
            <a:endParaRPr lang="en-US" altLang="en-US" sz="2400" dirty="0"/>
          </a:p>
        </p:txBody>
      </p:sp>
    </p:spTree>
    <p:extLst>
      <p:ext uri="{BB962C8B-B14F-4D97-AF65-F5344CB8AC3E}">
        <p14:creationId xmlns:p14="http://schemas.microsoft.com/office/powerpoint/2010/main" val="1462792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Number of Cases and Rates (per 100,000 persons) of HIV Diagnoses* by Race/Ethnicity†&#10;Minnesota, 2017" title="Number of Cases and Rates (per 100,000 persons) of HIV Diagnoses* by Race/Ethnicity†"/>
          <p:cNvSpPr>
            <a:spLocks noGrp="1"/>
          </p:cNvSpPr>
          <p:nvPr>
            <p:ph type="title"/>
          </p:nvPr>
        </p:nvSpPr>
        <p:spPr>
          <a:xfrm>
            <a:off x="838200" y="152400"/>
            <a:ext cx="11109158" cy="914400"/>
          </a:xfrm>
        </p:spPr>
        <p:txBody>
          <a:bodyPr>
            <a:noAutofit/>
          </a:bodyPr>
          <a:lstStyle/>
          <a:p>
            <a:pPr>
              <a:lnSpc>
                <a:spcPct val="105000"/>
              </a:lnSpc>
            </a:pPr>
            <a:r>
              <a:rPr lang="en-US" sz="2400" dirty="0"/>
              <a:t>Number of Cases and Rates (per 100,000 persons) of HIV Diagnoses* by Race/Ethnicity</a:t>
            </a:r>
            <a:r>
              <a:rPr lang="en-US" altLang="en-US" sz="2400" baseline="30000" dirty="0"/>
              <a:t>†</a:t>
            </a:r>
            <a:br>
              <a:rPr lang="en-US" altLang="en-US" sz="2400" dirty="0"/>
            </a:br>
            <a:r>
              <a:rPr lang="en-US" sz="2400" dirty="0"/>
              <a:t>Minnesota, 2019</a:t>
            </a:r>
            <a:endParaRPr lang="en-US" altLang="en-US" sz="24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Number of Cases and Rates (per 100,000 persons) of HIV Diagnoses* by Race/Ethnicity†&#10;Minnesota, 2019">
            <a:extLst>
              <a:ext uri="{FF2B5EF4-FFF2-40B4-BE49-F238E27FC236}">
                <a16:creationId xmlns:a16="http://schemas.microsoft.com/office/drawing/2014/main" id="{F3D2126A-12EA-48F4-96B8-44DBEEAB42E5}"/>
              </a:ext>
            </a:extLst>
          </p:cNvPr>
          <p:cNvPicPr>
            <a:picLocks noChangeAspect="1"/>
          </p:cNvPicPr>
          <p:nvPr/>
        </p:nvPicPr>
        <p:blipFill>
          <a:blip r:embed="rId3"/>
          <a:stretch>
            <a:fillRect/>
          </a:stretch>
        </p:blipFill>
        <p:spPr>
          <a:xfrm>
            <a:off x="838200" y="1384063"/>
            <a:ext cx="11006075" cy="4972287"/>
          </a:xfrm>
          <a:prstGeom prst="rect">
            <a:avLst/>
          </a:prstGeom>
        </p:spPr>
      </p:pic>
    </p:spTree>
    <p:extLst>
      <p:ext uri="{BB962C8B-B14F-4D97-AF65-F5344CB8AC3E}">
        <p14:creationId xmlns:p14="http://schemas.microsoft.com/office/powerpoint/2010/main" val="785970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152400"/>
            <a:ext cx="11608904" cy="914400"/>
          </a:xfrm>
        </p:spPr>
        <p:txBody>
          <a:bodyPr>
            <a:noAutofit/>
          </a:bodyPr>
          <a:lstStyle/>
          <a:p>
            <a:r>
              <a:rPr lang="en-US" sz="2800" dirty="0"/>
              <a:t>Number of Cases and Rates (per 100,000 persons) of Adults and Adolescents* Diagnosed with HIV/AIDS by Sex Assigned at Birth and Risk</a:t>
            </a:r>
            <a:r>
              <a:rPr lang="en-US" sz="2800" baseline="30000" dirty="0"/>
              <a:t>†</a:t>
            </a:r>
            <a:r>
              <a:rPr lang="en-US" sz="2800" dirty="0"/>
              <a:t> in Minnesota, 2019</a:t>
            </a:r>
          </a:p>
        </p:txBody>
      </p:sp>
      <p:sp>
        <p:nvSpPr>
          <p:cNvPr id="5" name="Slide Number Placeholder 4"/>
          <p:cNvSpPr>
            <a:spLocks noGrp="1"/>
          </p:cNvSpPr>
          <p:nvPr>
            <p:ph type="sldNum" sz="quarter" idx="12"/>
          </p:nvPr>
        </p:nvSpPr>
        <p:spPr/>
        <p:txBody>
          <a:bodyPr/>
          <a:lstStyle/>
          <a:p>
            <a:fld id="{48F63A3B-78C7-47BE-AE5E-E10140E04643}" type="slidenum">
              <a:rPr lang="en-US" smtClean="0"/>
              <a:t>23</a:t>
            </a:fld>
            <a:endParaRPr lang="en-US" dirty="0"/>
          </a:p>
        </p:txBody>
      </p:sp>
      <p:pic>
        <p:nvPicPr>
          <p:cNvPr id="9" name="Picture 8" descr="Number of Cases and Rates (per 100,000 persons) of Adults and Adolescents* Diagnosed with HIV/AIDS by Sex Assigned at Birth and Risk† in Minnesota, 2019">
            <a:extLst>
              <a:ext uri="{FF2B5EF4-FFF2-40B4-BE49-F238E27FC236}">
                <a16:creationId xmlns:a16="http://schemas.microsoft.com/office/drawing/2014/main" id="{78CF10EE-4492-4675-B3EC-5A994A71DEF5}"/>
              </a:ext>
            </a:extLst>
          </p:cNvPr>
          <p:cNvPicPr>
            <a:picLocks noChangeAspect="1"/>
          </p:cNvPicPr>
          <p:nvPr/>
        </p:nvPicPr>
        <p:blipFill>
          <a:blip r:embed="rId3"/>
          <a:stretch>
            <a:fillRect/>
          </a:stretch>
        </p:blipFill>
        <p:spPr>
          <a:xfrm>
            <a:off x="959386" y="1642948"/>
            <a:ext cx="10273228" cy="4533477"/>
          </a:xfrm>
          <a:prstGeom prst="rect">
            <a:avLst/>
          </a:prstGeom>
        </p:spPr>
      </p:pic>
    </p:spTree>
    <p:extLst>
      <p:ext uri="{BB962C8B-B14F-4D97-AF65-F5344CB8AC3E}">
        <p14:creationId xmlns:p14="http://schemas.microsoft.com/office/powerpoint/2010/main" val="3353318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a:t>Number of Cases of Adults and Adolescents* Diagnosed with HIV/AIDS by Gender Identity in Minnesota, 2019</a:t>
            </a:r>
          </a:p>
        </p:txBody>
      </p:sp>
      <p:sp>
        <p:nvSpPr>
          <p:cNvPr id="5" name="Slide Number Placeholder 4"/>
          <p:cNvSpPr>
            <a:spLocks noGrp="1"/>
          </p:cNvSpPr>
          <p:nvPr>
            <p:ph type="sldNum" sz="quarter" idx="12"/>
          </p:nvPr>
        </p:nvSpPr>
        <p:spPr/>
        <p:txBody>
          <a:bodyPr/>
          <a:lstStyle/>
          <a:p>
            <a:fld id="{48F63A3B-78C7-47BE-AE5E-E10140E04643}" type="slidenum">
              <a:rPr lang="en-US" smtClean="0"/>
              <a:t>24</a:t>
            </a:fld>
            <a:endParaRPr lang="en-US" dirty="0"/>
          </a:p>
        </p:txBody>
      </p:sp>
      <p:pic>
        <p:nvPicPr>
          <p:cNvPr id="9" name="Picture 8" descr="Number of Cases of Adults and Adolescents* Diagnosed with HIV/AIDS by Gender Identity in Minnesota, 2019">
            <a:extLst>
              <a:ext uri="{FF2B5EF4-FFF2-40B4-BE49-F238E27FC236}">
                <a16:creationId xmlns:a16="http://schemas.microsoft.com/office/drawing/2014/main" id="{C484AEED-BEDE-46D9-B9BC-0AE8819457A7}"/>
              </a:ext>
            </a:extLst>
          </p:cNvPr>
          <p:cNvPicPr>
            <a:picLocks noChangeAspect="1"/>
          </p:cNvPicPr>
          <p:nvPr/>
        </p:nvPicPr>
        <p:blipFill>
          <a:blip r:embed="rId3"/>
          <a:stretch>
            <a:fillRect/>
          </a:stretch>
        </p:blipFill>
        <p:spPr>
          <a:xfrm>
            <a:off x="1056232" y="1676173"/>
            <a:ext cx="9825559" cy="4291624"/>
          </a:xfrm>
          <a:prstGeom prst="rect">
            <a:avLst/>
          </a:prstGeom>
        </p:spPr>
      </p:pic>
    </p:spTree>
    <p:extLst>
      <p:ext uri="{BB962C8B-B14F-4D97-AF65-F5344CB8AC3E}">
        <p14:creationId xmlns:p14="http://schemas.microsoft.com/office/powerpoint/2010/main" val="4169350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sz="4000" dirty="0"/>
              <a:t>Age</a:t>
            </a:r>
            <a:endParaRPr lang="en-US" sz="4000" dirty="0"/>
          </a:p>
        </p:txBody>
      </p:sp>
      <p:sp>
        <p:nvSpPr>
          <p:cNvPr id="5" name="Slide Number Placeholder 4"/>
          <p:cNvSpPr>
            <a:spLocks noGrp="1"/>
          </p:cNvSpPr>
          <p:nvPr>
            <p:ph type="sldNum" sz="quarter" idx="4294967295"/>
          </p:nvPr>
        </p:nvSpPr>
        <p:spPr>
          <a:xfrm>
            <a:off x="10230041" y="6307582"/>
            <a:ext cx="14620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48438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nSpc>
                <a:spcPct val="105000"/>
              </a:lnSpc>
            </a:pPr>
            <a:r>
              <a:rPr lang="en-US" altLang="en-US" sz="3200" dirty="0"/>
              <a:t>Age at HIV Diagnosis* by Sex Assigned at Birth, Minnesota, 2019</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Age at HIV Diagnosis* by Sex Assigned at Birth, Minnesota, 2019">
            <a:extLst>
              <a:ext uri="{FF2B5EF4-FFF2-40B4-BE49-F238E27FC236}">
                <a16:creationId xmlns:a16="http://schemas.microsoft.com/office/drawing/2014/main" id="{9BEE738F-6292-414D-969C-42D39FDF751D}"/>
              </a:ext>
            </a:extLst>
          </p:cNvPr>
          <p:cNvPicPr>
            <a:picLocks noChangeAspect="1"/>
          </p:cNvPicPr>
          <p:nvPr/>
        </p:nvPicPr>
        <p:blipFill>
          <a:blip r:embed="rId3"/>
          <a:stretch>
            <a:fillRect/>
          </a:stretch>
        </p:blipFill>
        <p:spPr>
          <a:xfrm>
            <a:off x="204252" y="1420583"/>
            <a:ext cx="11516788" cy="4935767"/>
          </a:xfrm>
          <a:prstGeom prst="rect">
            <a:avLst/>
          </a:prstGeom>
        </p:spPr>
      </p:pic>
    </p:spTree>
    <p:extLst>
      <p:ext uri="{BB962C8B-B14F-4D97-AF65-F5344CB8AC3E}">
        <p14:creationId xmlns:p14="http://schemas.microsoft.com/office/powerpoint/2010/main" val="2364675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nSpc>
                <a:spcPct val="105000"/>
              </a:lnSpc>
            </a:pPr>
            <a:r>
              <a:rPr lang="en-US" altLang="en-US" sz="3200" dirty="0"/>
              <a:t>Average Age at HIV Diagnosis* by Sex Assigned at Birth, 2009-2019</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Average Age at HIV Diagnosis* by Sex Assigned at Birth, 2009-2019">
            <a:extLst>
              <a:ext uri="{FF2B5EF4-FFF2-40B4-BE49-F238E27FC236}">
                <a16:creationId xmlns:a16="http://schemas.microsoft.com/office/drawing/2014/main" id="{F956CD38-DDE8-4A71-BAEE-5AA7866934AA}"/>
              </a:ext>
            </a:extLst>
          </p:cNvPr>
          <p:cNvPicPr>
            <a:picLocks noChangeAspect="1"/>
          </p:cNvPicPr>
          <p:nvPr/>
        </p:nvPicPr>
        <p:blipFill>
          <a:blip r:embed="rId3"/>
          <a:stretch>
            <a:fillRect/>
          </a:stretch>
        </p:blipFill>
        <p:spPr>
          <a:xfrm>
            <a:off x="1306391" y="1847619"/>
            <a:ext cx="8790109" cy="4407757"/>
          </a:xfrm>
          <a:prstGeom prst="rect">
            <a:avLst/>
          </a:prstGeom>
        </p:spPr>
      </p:pic>
    </p:spTree>
    <p:extLst>
      <p:ext uri="{BB962C8B-B14F-4D97-AF65-F5344CB8AC3E}">
        <p14:creationId xmlns:p14="http://schemas.microsoft.com/office/powerpoint/2010/main" val="2696223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4158746"/>
            <a:ext cx="12192000" cy="1199223"/>
          </a:xfrm>
        </p:spPr>
        <p:txBody>
          <a:bodyPr>
            <a:normAutofit/>
          </a:bodyPr>
          <a:lstStyle/>
          <a:p>
            <a:r>
              <a:rPr lang="en-US" altLang="en-US" dirty="0"/>
              <a:t>Mode of Exposure</a:t>
            </a:r>
            <a:endParaRPr lang="en-US" dirty="0"/>
          </a:p>
        </p:txBody>
      </p:sp>
      <p:sp>
        <p:nvSpPr>
          <p:cNvPr id="5" name="Slide Number Placeholder 4"/>
          <p:cNvSpPr>
            <a:spLocks noGrp="1"/>
          </p:cNvSpPr>
          <p:nvPr>
            <p:ph type="sldNum" sz="quarter" idx="4294967295"/>
          </p:nvPr>
        </p:nvSpPr>
        <p:spPr>
          <a:xfrm>
            <a:off x="10729913" y="6356350"/>
            <a:ext cx="14620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706685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by Mode of Exposure and Year, 2007 - 2017" title="HIV Diagnoses* by Mode of Exposure and Year, 2007 - 2017"/>
          <p:cNvSpPr>
            <a:spLocks noGrp="1"/>
          </p:cNvSpPr>
          <p:nvPr>
            <p:ph type="title"/>
          </p:nvPr>
        </p:nvSpPr>
        <p:spPr/>
        <p:txBody>
          <a:bodyPr>
            <a:normAutofit/>
          </a:bodyPr>
          <a:lstStyle/>
          <a:p>
            <a:pPr fontAlgn="base">
              <a:lnSpc>
                <a:spcPct val="85000"/>
              </a:lnSpc>
              <a:spcAft>
                <a:spcPct val="0"/>
              </a:spcAft>
              <a:defRPr/>
            </a:pPr>
            <a:r>
              <a:rPr lang="en-US" altLang="en-US" sz="3200" dirty="0"/>
              <a:t>HIV Diagnoses* by Mode of Exposure and Year, 2009 - 2019</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HIV Diagnoses* by Mode of Exposure and Year, 2009 - 2019">
            <a:extLst>
              <a:ext uri="{FF2B5EF4-FFF2-40B4-BE49-F238E27FC236}">
                <a16:creationId xmlns:a16="http://schemas.microsoft.com/office/drawing/2014/main" id="{FB2A8D08-CF30-4B28-B0B8-2856E100B604}"/>
              </a:ext>
            </a:extLst>
          </p:cNvPr>
          <p:cNvPicPr>
            <a:picLocks noChangeAspect="1"/>
          </p:cNvPicPr>
          <p:nvPr/>
        </p:nvPicPr>
        <p:blipFill>
          <a:blip r:embed="rId3"/>
          <a:stretch>
            <a:fillRect/>
          </a:stretch>
        </p:blipFill>
        <p:spPr>
          <a:xfrm>
            <a:off x="838200" y="1742839"/>
            <a:ext cx="10308720" cy="4613511"/>
          </a:xfrm>
          <a:prstGeom prst="rect">
            <a:avLst/>
          </a:prstGeom>
        </p:spPr>
      </p:pic>
    </p:spTree>
    <p:extLst>
      <p:ext uri="{BB962C8B-B14F-4D97-AF65-F5344CB8AC3E}">
        <p14:creationId xmlns:p14="http://schemas.microsoft.com/office/powerpoint/2010/main" val="2162199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Introduction (II)</a:t>
            </a:r>
            <a:endParaRPr lang="en-US" dirty="0"/>
          </a:p>
        </p:txBody>
      </p:sp>
      <p:sp>
        <p:nvSpPr>
          <p:cNvPr id="3" name="Content Placeholder 2"/>
          <p:cNvSpPr>
            <a:spLocks noGrp="1"/>
          </p:cNvSpPr>
          <p:nvPr>
            <p:ph idx="1"/>
          </p:nvPr>
        </p:nvSpPr>
        <p:spPr>
          <a:xfrm>
            <a:off x="614855" y="1513490"/>
            <a:ext cx="11020097" cy="4663473"/>
          </a:xfrm>
        </p:spPr>
        <p:txBody>
          <a:bodyPr>
            <a:normAutofit/>
          </a:bodyPr>
          <a:lstStyle/>
          <a:p>
            <a:pPr marL="0" indent="0">
              <a:lnSpc>
                <a:spcPct val="80000"/>
              </a:lnSpc>
              <a:buNone/>
            </a:pPr>
            <a:r>
              <a:rPr lang="en-US" altLang="en-US" sz="2000" dirty="0"/>
              <a:t>Data analyses exclude persons diagnosed in federal or private correctional facilities but include state prisoners (number of state prisoners believed to be living with HIV/AIDS [n=22]).</a:t>
            </a:r>
          </a:p>
          <a:p>
            <a:pPr marL="0" indent="0">
              <a:lnSpc>
                <a:spcPct val="80000"/>
              </a:lnSpc>
              <a:buNone/>
            </a:pPr>
            <a:r>
              <a:rPr lang="en-US" altLang="en-US" sz="2000" dirty="0"/>
              <a:t>Data analyses for new HIV diagnoses exclude persons arriving to Minnesota through the HIV+ Refugee Resettlement Program (number of primary HIV+ refuges in this program living in MN as of December 31, 2019 = 167), as well as, other refuges/immigrants reporting a positive test prior to their arrival in Minnesota (n=166). </a:t>
            </a:r>
            <a:endParaRPr lang="en-US" altLang="en-US" sz="2000" dirty="0">
              <a:solidFill>
                <a:srgbClr val="000000"/>
              </a:solidFill>
            </a:endParaRPr>
          </a:p>
          <a:p>
            <a:pPr marL="0" indent="0">
              <a:lnSpc>
                <a:spcPct val="80000"/>
              </a:lnSpc>
              <a:buNone/>
            </a:pPr>
            <a:r>
              <a:rPr lang="en-US" altLang="en-US" sz="2000" dirty="0"/>
              <a:t>Some limitations of surveillance data:</a:t>
            </a:r>
          </a:p>
          <a:p>
            <a:pPr lvl="1">
              <a:lnSpc>
                <a:spcPct val="80000"/>
              </a:lnSpc>
            </a:pPr>
            <a:r>
              <a:rPr lang="en-US" altLang="en-US" sz="2000" dirty="0"/>
              <a:t>Data do not include persons living with HIV who have not been tested for HIV </a:t>
            </a:r>
          </a:p>
          <a:p>
            <a:pPr lvl="1">
              <a:lnSpc>
                <a:spcPct val="80000"/>
              </a:lnSpc>
            </a:pPr>
            <a:r>
              <a:rPr lang="en-US" altLang="en-US" sz="2000" dirty="0"/>
              <a:t>Data do not include persons whose positive test results have not been reported to MDH</a:t>
            </a:r>
          </a:p>
          <a:p>
            <a:pPr lvl="1">
              <a:lnSpc>
                <a:spcPct val="80000"/>
              </a:lnSpc>
            </a:pPr>
            <a:r>
              <a:rPr lang="en-US" altLang="en-US" sz="2000" dirty="0"/>
              <a:t>Data do not include persons living with HIV who have</a:t>
            </a:r>
            <a:r>
              <a:rPr lang="en-US" altLang="en-US" sz="2000" u="sng" dirty="0"/>
              <a:t> only </a:t>
            </a:r>
            <a:r>
              <a:rPr lang="en-US" altLang="en-US" sz="2000" dirty="0"/>
              <a:t>tested anonymously</a:t>
            </a:r>
          </a:p>
          <a:p>
            <a:pPr lvl="1">
              <a:lnSpc>
                <a:spcPct val="80000"/>
              </a:lnSpc>
            </a:pPr>
            <a:r>
              <a:rPr lang="en-US" altLang="en-US" sz="2000" dirty="0"/>
              <a:t>Case numbers for the most recent years may be undercounted due to delays in reporting </a:t>
            </a:r>
          </a:p>
          <a:p>
            <a:pPr lvl="1">
              <a:lnSpc>
                <a:spcPct val="80000"/>
              </a:lnSpc>
            </a:pPr>
            <a:r>
              <a:rPr lang="en-US" altLang="en-US" sz="2000" dirty="0"/>
              <a:t>Reporting of living cases that were not initially diagnosed in Minnesota is known to be incomplete</a:t>
            </a:r>
            <a:endParaRPr lang="en-US" sz="2800"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94651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Among Males by Mode of Exposure and Year&#10;2007 - 2017" title="HIV Diagnoses* Among Males by Mode of Exposure and Year"/>
          <p:cNvSpPr>
            <a:spLocks noGrp="1"/>
          </p:cNvSpPr>
          <p:nvPr>
            <p:ph type="title"/>
          </p:nvPr>
        </p:nvSpPr>
        <p:spPr>
          <a:xfrm>
            <a:off x="1221873" y="476251"/>
            <a:ext cx="10515600" cy="741947"/>
          </a:xfrm>
        </p:spPr>
        <p:txBody>
          <a:bodyPr>
            <a:noAutofit/>
          </a:bodyPr>
          <a:lstStyle/>
          <a:p>
            <a:pPr>
              <a:lnSpc>
                <a:spcPct val="85000"/>
              </a:lnSpc>
            </a:pPr>
            <a:r>
              <a:rPr lang="en-US" altLang="en-US" sz="2800" dirty="0"/>
              <a:t>HIV Diagnoses* Among People Assigned Male Sex at Birth by Mode of Exposure and Year 2009 - 2019</a:t>
            </a:r>
            <a:br>
              <a:rPr lang="en-US" altLang="en-US" sz="2800" u="sng" dirty="0"/>
            </a:br>
            <a:endParaRPr lang="en-US" altLang="en-US" sz="28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HIV Diagnoses* Among People Assigned Male Sex at Birth by Mode of Exposure and Year 2009 - 2019&#10;">
            <a:extLst>
              <a:ext uri="{FF2B5EF4-FFF2-40B4-BE49-F238E27FC236}">
                <a16:creationId xmlns:a16="http://schemas.microsoft.com/office/drawing/2014/main" id="{0EC89A78-C787-4070-A838-CD6409B2FA8A}"/>
              </a:ext>
            </a:extLst>
          </p:cNvPr>
          <p:cNvPicPr>
            <a:picLocks noChangeAspect="1"/>
          </p:cNvPicPr>
          <p:nvPr/>
        </p:nvPicPr>
        <p:blipFill>
          <a:blip r:embed="rId3"/>
          <a:stretch>
            <a:fillRect/>
          </a:stretch>
        </p:blipFill>
        <p:spPr>
          <a:xfrm>
            <a:off x="838200" y="1733313"/>
            <a:ext cx="10145604" cy="4648436"/>
          </a:xfrm>
          <a:prstGeom prst="rect">
            <a:avLst/>
          </a:prstGeom>
        </p:spPr>
      </p:pic>
    </p:spTree>
    <p:extLst>
      <p:ext uri="{BB962C8B-B14F-4D97-AF65-F5344CB8AC3E}">
        <p14:creationId xmlns:p14="http://schemas.microsoft.com/office/powerpoint/2010/main" val="3679940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152400"/>
            <a:ext cx="11181347" cy="914400"/>
          </a:xfrm>
        </p:spPr>
        <p:txBody>
          <a:bodyPr>
            <a:noAutofit/>
          </a:bodyPr>
          <a:lstStyle/>
          <a:p>
            <a:pPr>
              <a:lnSpc>
                <a:spcPct val="85000"/>
              </a:lnSpc>
            </a:pPr>
            <a:r>
              <a:rPr lang="en-US" altLang="en-US" sz="2800" dirty="0"/>
              <a:t>HIV Diagnoses* Among People Assigned Female Sex at Birth by Mode of Exposure and Year of Diagnosis 2009 - 2019</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HIV Diagnoses* Among People Assigned Female Sex at Birth by Mode of Exposure and Year of Diagnosis 2009 - 2019">
            <a:extLst>
              <a:ext uri="{FF2B5EF4-FFF2-40B4-BE49-F238E27FC236}">
                <a16:creationId xmlns:a16="http://schemas.microsoft.com/office/drawing/2014/main" id="{2CE95FC6-B5F6-4CF9-8FD2-CE21C544BBBD}"/>
              </a:ext>
            </a:extLst>
          </p:cNvPr>
          <p:cNvPicPr>
            <a:picLocks noChangeAspect="1"/>
          </p:cNvPicPr>
          <p:nvPr/>
        </p:nvPicPr>
        <p:blipFill>
          <a:blip r:embed="rId3"/>
          <a:stretch>
            <a:fillRect/>
          </a:stretch>
        </p:blipFill>
        <p:spPr>
          <a:xfrm>
            <a:off x="481396" y="1561866"/>
            <a:ext cx="11229207" cy="4953234"/>
          </a:xfrm>
          <a:prstGeom prst="rect">
            <a:avLst/>
          </a:prstGeom>
        </p:spPr>
      </p:pic>
    </p:spTree>
    <p:extLst>
      <p:ext uri="{BB962C8B-B14F-4D97-AF65-F5344CB8AC3E}">
        <p14:creationId xmlns:p14="http://schemas.microsoft.com/office/powerpoint/2010/main" val="684423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5000"/>
              </a:lnSpc>
            </a:pPr>
            <a:r>
              <a:rPr lang="en-US" altLang="en-US" sz="2800" dirty="0"/>
              <a:t>Births to Pregnant Persons Living with HIV and Number of Perinatal Acquired HIV Infections* by Year of Birth, 2009- 2019</a:t>
            </a:r>
            <a:endParaRPr lang="en-US" altLang="en-US" sz="32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Births to HIV-Infected Pregnant persons and Number of Perinatal Acquired HIV Infections* by Year of Birth, 2009- 2019">
            <a:extLst>
              <a:ext uri="{FF2B5EF4-FFF2-40B4-BE49-F238E27FC236}">
                <a16:creationId xmlns:a16="http://schemas.microsoft.com/office/drawing/2014/main" id="{B8FA83CD-0B05-43CC-9C04-8CE68173770D}"/>
              </a:ext>
            </a:extLst>
          </p:cNvPr>
          <p:cNvPicPr>
            <a:picLocks noChangeAspect="1"/>
          </p:cNvPicPr>
          <p:nvPr/>
        </p:nvPicPr>
        <p:blipFill>
          <a:blip r:embed="rId3"/>
          <a:stretch>
            <a:fillRect/>
          </a:stretch>
        </p:blipFill>
        <p:spPr>
          <a:xfrm>
            <a:off x="552632" y="1631729"/>
            <a:ext cx="10801168" cy="4724621"/>
          </a:xfrm>
          <a:prstGeom prst="rect">
            <a:avLst/>
          </a:prstGeom>
        </p:spPr>
      </p:pic>
    </p:spTree>
    <p:extLst>
      <p:ext uri="{BB962C8B-B14F-4D97-AF65-F5344CB8AC3E}">
        <p14:creationId xmlns:p14="http://schemas.microsoft.com/office/powerpoint/2010/main" val="408492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Outcome for Perinatal HIV-Exposed Infants born in 2018</a:t>
            </a: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0" name="Picture 9" descr="Outcome for Perinatal HIV-Exposed Infants born in 2018">
            <a:extLst>
              <a:ext uri="{FF2B5EF4-FFF2-40B4-BE49-F238E27FC236}">
                <a16:creationId xmlns:a16="http://schemas.microsoft.com/office/drawing/2014/main" id="{98CFBD9B-8E15-4A0C-8D8C-7CD53BD2D7AF}"/>
              </a:ext>
            </a:extLst>
          </p:cNvPr>
          <p:cNvPicPr>
            <a:picLocks noChangeAspect="1"/>
          </p:cNvPicPr>
          <p:nvPr/>
        </p:nvPicPr>
        <p:blipFill>
          <a:blip r:embed="rId3"/>
          <a:stretch>
            <a:fillRect/>
          </a:stretch>
        </p:blipFill>
        <p:spPr>
          <a:xfrm>
            <a:off x="341979" y="1752366"/>
            <a:ext cx="10280487" cy="4603984"/>
          </a:xfrm>
          <a:prstGeom prst="rect">
            <a:avLst/>
          </a:prstGeom>
        </p:spPr>
      </p:pic>
    </p:spTree>
    <p:extLst>
      <p:ext uri="{BB962C8B-B14F-4D97-AF65-F5344CB8AC3E}">
        <p14:creationId xmlns:p14="http://schemas.microsoft.com/office/powerpoint/2010/main" val="2109742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dirty="0"/>
              <a:t>Adolescents &amp; Young Adults (Ages 13-24)*</a:t>
            </a:r>
            <a:br>
              <a:rPr lang="en-US" altLang="en-US" dirty="0">
                <a:solidFill>
                  <a:schemeClr val="tx2"/>
                </a:solidFill>
              </a:rPr>
            </a:br>
            <a:endParaRPr lang="en-US" dirty="0"/>
          </a:p>
        </p:txBody>
      </p:sp>
      <p:sp>
        <p:nvSpPr>
          <p:cNvPr id="3" name="Text Placeholder 2"/>
          <p:cNvSpPr>
            <a:spLocks noGrp="1"/>
          </p:cNvSpPr>
          <p:nvPr>
            <p:ph type="body" sz="quarter" idx="14"/>
          </p:nvPr>
        </p:nvSpPr>
        <p:spPr>
          <a:xfrm>
            <a:off x="2213811" y="5644884"/>
            <a:ext cx="7808494" cy="440970"/>
          </a:xfrm>
        </p:spPr>
        <p:txBody>
          <a:bodyPr>
            <a:normAutofit fontScale="77500" lnSpcReduction="20000"/>
          </a:bodyPr>
          <a:lstStyle/>
          <a:p>
            <a:r>
              <a:rPr lang="en-US" altLang="en-US" dirty="0"/>
              <a:t>* Case numbers are too small to present meaningful data separately for adolescents and young adults</a:t>
            </a:r>
            <a:endParaRPr lang="en-US" dirty="0"/>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34652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0879" y="152400"/>
            <a:ext cx="11353973" cy="914400"/>
          </a:xfrm>
        </p:spPr>
        <p:txBody>
          <a:bodyPr>
            <a:noAutofit/>
          </a:bodyPr>
          <a:lstStyle/>
          <a:p>
            <a:pPr>
              <a:lnSpc>
                <a:spcPct val="105000"/>
              </a:lnSpc>
            </a:pPr>
            <a:r>
              <a:rPr lang="en-US" altLang="en-US" sz="2800" dirty="0"/>
              <a:t>HIV Diagnoses* Among Adolescents and Young Adults</a:t>
            </a:r>
            <a:r>
              <a:rPr lang="en-US" altLang="en-US" sz="2800" baseline="30000" dirty="0"/>
              <a:t>†</a:t>
            </a:r>
            <a:r>
              <a:rPr lang="en-US" altLang="en-US" sz="2800" dirty="0"/>
              <a:t> by Sex Assigned at Birth and Year 2009 - 2018</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HIV Diagnoses* Among Adolescents and Young Adults† by Sex Assigned at Birth and Year 2009 - 2018">
            <a:extLst>
              <a:ext uri="{FF2B5EF4-FFF2-40B4-BE49-F238E27FC236}">
                <a16:creationId xmlns:a16="http://schemas.microsoft.com/office/drawing/2014/main" id="{D687A33B-4010-4B80-9F05-07AF219062E7}"/>
              </a:ext>
            </a:extLst>
          </p:cNvPr>
          <p:cNvPicPr>
            <a:picLocks noChangeAspect="1"/>
          </p:cNvPicPr>
          <p:nvPr/>
        </p:nvPicPr>
        <p:blipFill>
          <a:blip r:embed="rId3"/>
          <a:stretch>
            <a:fillRect/>
          </a:stretch>
        </p:blipFill>
        <p:spPr>
          <a:xfrm>
            <a:off x="1013885" y="1780951"/>
            <a:ext cx="9444565" cy="4001733"/>
          </a:xfrm>
          <a:prstGeom prst="rect">
            <a:avLst/>
          </a:prstGeom>
        </p:spPr>
      </p:pic>
    </p:spTree>
    <p:extLst>
      <p:ext uri="{BB962C8B-B14F-4D97-AF65-F5344CB8AC3E}">
        <p14:creationId xmlns:p14="http://schemas.microsoft.com/office/powerpoint/2010/main" val="1669136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HIV Diagnoses* Among Adolescents and Young Adults† by Sex Assigned at Birth and Race/Ethnicity, 2017 - 2019 Combined">
            <a:extLst>
              <a:ext uri="{FF2B5EF4-FFF2-40B4-BE49-F238E27FC236}">
                <a16:creationId xmlns:a16="http://schemas.microsoft.com/office/drawing/2014/main" id="{9C857520-0548-429C-8EBE-8409D85B7BCD}"/>
              </a:ext>
            </a:extLst>
          </p:cNvPr>
          <p:cNvPicPr>
            <a:picLocks noChangeAspect="1"/>
          </p:cNvPicPr>
          <p:nvPr/>
        </p:nvPicPr>
        <p:blipFill>
          <a:blip r:embed="rId3"/>
          <a:stretch>
            <a:fillRect/>
          </a:stretch>
        </p:blipFill>
        <p:spPr>
          <a:xfrm>
            <a:off x="1111801" y="1599160"/>
            <a:ext cx="9369882" cy="4601853"/>
          </a:xfrm>
          <a:prstGeom prst="rect">
            <a:avLst/>
          </a:prstGeom>
        </p:spPr>
      </p:pic>
      <p:sp>
        <p:nvSpPr>
          <p:cNvPr id="6" name="Title 5" descr="HIV Diagnoses* Among Adolescents and Young Adults† by Gender and Race/Ethnicity, 2015 - 2017 Combined" title="HIV Diagnoses* Among Adolescents and Young Adults† by Gender and Race/Ethnicity, 2015 - 2017 Combined"/>
          <p:cNvSpPr>
            <a:spLocks noGrp="1"/>
          </p:cNvSpPr>
          <p:nvPr>
            <p:ph type="title"/>
          </p:nvPr>
        </p:nvSpPr>
        <p:spPr>
          <a:xfrm>
            <a:off x="1391653" y="158273"/>
            <a:ext cx="10515600" cy="914400"/>
          </a:xfrm>
        </p:spPr>
        <p:txBody>
          <a:bodyPr>
            <a:noAutofit/>
          </a:bodyPr>
          <a:lstStyle/>
          <a:p>
            <a:pPr>
              <a:lnSpc>
                <a:spcPct val="85000"/>
              </a:lnSpc>
              <a:defRPr/>
            </a:pPr>
            <a:r>
              <a:rPr lang="en-US" altLang="en-US" sz="2800" dirty="0"/>
              <a:t>HIV Diagnoses* Among Adolescents and Young Adults</a:t>
            </a:r>
            <a:r>
              <a:rPr lang="en-US" altLang="en-US" sz="2800" baseline="30000" dirty="0"/>
              <a:t>†</a:t>
            </a:r>
            <a:r>
              <a:rPr lang="en-US" altLang="en-US" sz="2800" dirty="0"/>
              <a:t> by Sex Assigned at Birth and Race/Ethnicity, 2017 - 2019 Combined</a:t>
            </a:r>
          </a:p>
        </p:txBody>
      </p:sp>
    </p:spTree>
    <p:extLst>
      <p:ext uri="{BB962C8B-B14F-4D97-AF65-F5344CB8AC3E}">
        <p14:creationId xmlns:p14="http://schemas.microsoft.com/office/powerpoint/2010/main" val="987344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HIV Diagnoses* Among Adolescents and Young Adults† by Sex at Birth and Exposure Group 2017 - 2019 Combined">
            <a:extLst>
              <a:ext uri="{FF2B5EF4-FFF2-40B4-BE49-F238E27FC236}">
                <a16:creationId xmlns:a16="http://schemas.microsoft.com/office/drawing/2014/main" id="{DDE4D42C-5C24-4F75-B023-5973EB9D9C87}"/>
              </a:ext>
            </a:extLst>
          </p:cNvPr>
          <p:cNvPicPr>
            <a:picLocks noChangeAspect="1"/>
          </p:cNvPicPr>
          <p:nvPr/>
        </p:nvPicPr>
        <p:blipFill>
          <a:blip r:embed="rId3"/>
          <a:stretch>
            <a:fillRect/>
          </a:stretch>
        </p:blipFill>
        <p:spPr>
          <a:xfrm>
            <a:off x="955704" y="1742225"/>
            <a:ext cx="9457934" cy="4429975"/>
          </a:xfrm>
          <a:prstGeom prst="rect">
            <a:avLst/>
          </a:prstGeom>
        </p:spPr>
      </p:pic>
      <p:sp>
        <p:nvSpPr>
          <p:cNvPr id="6" name="Title 5" descr="HIV Diagnoses* Among Adolescents and Young Adults† by Gender and Estimated Exposure Group# 2015 - 2017 Combined" title="HIV Diagnoses* Among Adolescents and Young Adults† by Gender and Estimated Exposure Group# 2015 - 2017 Combined"/>
          <p:cNvSpPr>
            <a:spLocks noGrp="1"/>
          </p:cNvSpPr>
          <p:nvPr>
            <p:ph type="title"/>
          </p:nvPr>
        </p:nvSpPr>
        <p:spPr>
          <a:xfrm>
            <a:off x="1538592" y="182120"/>
            <a:ext cx="10515600" cy="914400"/>
          </a:xfrm>
        </p:spPr>
        <p:txBody>
          <a:bodyPr>
            <a:normAutofit/>
          </a:bodyPr>
          <a:lstStyle/>
          <a:p>
            <a:pPr>
              <a:lnSpc>
                <a:spcPct val="85000"/>
              </a:lnSpc>
              <a:defRPr/>
            </a:pPr>
            <a:r>
              <a:rPr lang="en-US" altLang="en-US" sz="2800" dirty="0"/>
              <a:t>HIV Diagnoses* Among Adolescents and Young Adults</a:t>
            </a:r>
            <a:r>
              <a:rPr lang="en-US" altLang="en-US" sz="2800" baseline="30000" dirty="0"/>
              <a:t>† </a:t>
            </a:r>
            <a:r>
              <a:rPr lang="en-US" altLang="en-US" sz="2800" dirty="0"/>
              <a:t>by Sex at Birth and Exposure Group</a:t>
            </a:r>
            <a:r>
              <a:rPr lang="en-US" altLang="en-US" sz="2800" baseline="30000" dirty="0"/>
              <a:t> </a:t>
            </a:r>
            <a:r>
              <a:rPr lang="en-US" altLang="en-US" sz="2800" dirty="0"/>
              <a:t>2017 - 2019 Combined</a:t>
            </a:r>
          </a:p>
        </p:txBody>
      </p:sp>
    </p:spTree>
    <p:extLst>
      <p:ext uri="{BB962C8B-B14F-4D97-AF65-F5344CB8AC3E}">
        <p14:creationId xmlns:p14="http://schemas.microsoft.com/office/powerpoint/2010/main" val="4035943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dirty="0"/>
              <a:t>Foreign-born Cases</a:t>
            </a:r>
            <a:endParaRPr lang="en-US" dirty="0"/>
          </a:p>
        </p:txBody>
      </p:sp>
      <p:sp>
        <p:nvSpPr>
          <p:cNvPr id="5" name="Slide Number Placeholder 4"/>
          <p:cNvSpPr>
            <a:spLocks noGrp="1"/>
          </p:cNvSpPr>
          <p:nvPr>
            <p:ph type="sldNum" sz="quarter" idx="4294967295"/>
          </p:nvPr>
        </p:nvSpPr>
        <p:spPr>
          <a:xfrm>
            <a:off x="10729913" y="6356350"/>
            <a:ext cx="14620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26971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152400"/>
            <a:ext cx="11145253" cy="914400"/>
          </a:xfrm>
        </p:spPr>
        <p:txBody>
          <a:bodyPr>
            <a:noAutofit/>
          </a:bodyPr>
          <a:lstStyle/>
          <a:p>
            <a:pPr>
              <a:lnSpc>
                <a:spcPct val="105000"/>
              </a:lnSpc>
            </a:pPr>
            <a:r>
              <a:rPr lang="en-US" altLang="en-US" sz="2400" dirty="0"/>
              <a:t>HIV Diagnoses* among Foreign-Born Persons</a:t>
            </a:r>
            <a:r>
              <a:rPr lang="en-US" altLang="en-US" sz="2400" baseline="30000" dirty="0"/>
              <a:t>†</a:t>
            </a:r>
            <a:r>
              <a:rPr lang="en-US" altLang="en-US" sz="2400" dirty="0"/>
              <a:t> in Minnesota by Year and Region of Birth</a:t>
            </a:r>
            <a:br>
              <a:rPr lang="en-US" altLang="en-US" sz="2400" dirty="0"/>
            </a:br>
            <a:r>
              <a:rPr lang="en-US" altLang="en-US" sz="2400" dirty="0"/>
              <a:t>2009 - 2019</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HIV Diagnoses* among Foreign-Born Persons† in Minnesota by Year and Region of Birth&#10;2009 - 2019">
            <a:extLst>
              <a:ext uri="{FF2B5EF4-FFF2-40B4-BE49-F238E27FC236}">
                <a16:creationId xmlns:a16="http://schemas.microsoft.com/office/drawing/2014/main" id="{A4C83D83-086A-4582-A19A-F9F276C09F1F}"/>
              </a:ext>
            </a:extLst>
          </p:cNvPr>
          <p:cNvPicPr>
            <a:picLocks noChangeAspect="1"/>
          </p:cNvPicPr>
          <p:nvPr/>
        </p:nvPicPr>
        <p:blipFill>
          <a:blip r:embed="rId3"/>
          <a:stretch>
            <a:fillRect/>
          </a:stretch>
        </p:blipFill>
        <p:spPr>
          <a:xfrm>
            <a:off x="1205384" y="1661866"/>
            <a:ext cx="9781231" cy="4694484"/>
          </a:xfrm>
          <a:prstGeom prst="rect">
            <a:avLst/>
          </a:prstGeom>
        </p:spPr>
      </p:pic>
    </p:spTree>
    <p:extLst>
      <p:ext uri="{BB962C8B-B14F-4D97-AF65-F5344CB8AC3E}">
        <p14:creationId xmlns:p14="http://schemas.microsoft.com/office/powerpoint/2010/main" val="387795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325709" y="314267"/>
            <a:ext cx="11543192" cy="1143000"/>
          </a:xfrm>
          <a:prstGeom prst="rect">
            <a:avLst/>
          </a:prstGeom>
        </p:spPr>
        <p:txBody>
          <a:bodyPr anchor="b" anchorCtr="0">
            <a:normAutofit fontScale="90000"/>
          </a:bodyPr>
          <a:lstStyle/>
          <a:p>
            <a:pPr algn="ctr">
              <a:lnSpc>
                <a:spcPts val="3467"/>
              </a:lnSpc>
              <a:defRPr/>
            </a:pPr>
            <a:r>
              <a:rPr lang="en-US" sz="2667" dirty="0"/>
              <a:t>Rates of Diagnoses of HIV Infection among Adults and Adolescents </a:t>
            </a:r>
            <a:br>
              <a:rPr lang="en-US" sz="2667" dirty="0"/>
            </a:br>
            <a:r>
              <a:rPr lang="en-US" sz="2667" dirty="0"/>
              <a:t>2018—United States and 6 Dependent Areas</a:t>
            </a:r>
            <a:br>
              <a:rPr lang="en-US" sz="2400" dirty="0"/>
            </a:br>
            <a:r>
              <a:rPr lang="en-US" sz="2400" dirty="0">
                <a:solidFill>
                  <a:srgbClr val="5F5F5F"/>
                </a:solidFill>
              </a:rPr>
              <a:t>N = 37,741	Total Rate = 13.6</a:t>
            </a:r>
            <a:endParaRPr lang="en-US" sz="1867" dirty="0">
              <a:solidFill>
                <a:srgbClr val="5F5F5F"/>
              </a:solidFill>
            </a:endParaRPr>
          </a:p>
        </p:txBody>
      </p:sp>
      <p:pic>
        <p:nvPicPr>
          <p:cNvPr id="2" name="Picture 1" descr="In the United States and 6 dependent areas, the rate of diagnoses of HIV infection among adults and adolescents was 13.6 per 100,000 population in 2018. The rate of diagnoses of HIV infection for adults and adolescents ranged from zero per 100,000 in American Samoa and the Republic of Palau to 34.6 per 100,000 in the District of Columbia.&#10; &#10;The District of Columbia (i.e., Washington, DC) is a city; use caution when comparing the HIV diagnosis rate in DC with the rates in states.&#10; &#10;Data for the year 2018 are considered preliminary and based on 6 months reporting delay.&#10;"/>
          <p:cNvPicPr>
            <a:picLocks noChangeAspect="1"/>
          </p:cNvPicPr>
          <p:nvPr/>
        </p:nvPicPr>
        <p:blipFill>
          <a:blip r:embed="rId3"/>
          <a:stretch>
            <a:fillRect/>
          </a:stretch>
        </p:blipFill>
        <p:spPr>
          <a:xfrm>
            <a:off x="56373" y="63716"/>
            <a:ext cx="12079255" cy="6730568"/>
          </a:xfrm>
          <a:prstGeom prst="rect">
            <a:avLst/>
          </a:prstGeom>
        </p:spPr>
      </p:pic>
      <p:sp>
        <p:nvSpPr>
          <p:cNvPr id="188" name="Text Placeholder 3"/>
          <p:cNvSpPr txBox="1">
            <a:spLocks/>
          </p:cNvSpPr>
          <p:nvPr/>
        </p:nvSpPr>
        <p:spPr>
          <a:xfrm>
            <a:off x="1220557" y="6508996"/>
            <a:ext cx="10463136" cy="257387"/>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4641" indent="-374641">
              <a:lnSpc>
                <a:spcPts val="1200"/>
              </a:lnSpc>
              <a:spcBef>
                <a:spcPts val="0"/>
              </a:spcBef>
            </a:pPr>
            <a:r>
              <a:rPr lang="en-US" sz="1200" i="1" dirty="0">
                <a:solidFill>
                  <a:srgbClr val="5F5F5F"/>
                </a:solidFill>
                <a:latin typeface="Calibri" panose="020F0502020204030204" pitchFamily="34" charset="0"/>
              </a:rPr>
              <a:t>Note. </a:t>
            </a:r>
            <a:r>
              <a:rPr lang="en-US" sz="1200" dirty="0">
                <a:solidFill>
                  <a:srgbClr val="5F5F5F"/>
                </a:solidFill>
                <a:latin typeface="Calibri" panose="020F0502020204030204" pitchFamily="34" charset="0"/>
              </a:rPr>
              <a:t>Data for the year 2018 are considered preliminary and based on 6 months reporting delay.</a:t>
            </a:r>
          </a:p>
        </p:txBody>
      </p:sp>
    </p:spTree>
    <p:extLst>
      <p:ext uri="{BB962C8B-B14F-4D97-AF65-F5344CB8AC3E}">
        <p14:creationId xmlns:p14="http://schemas.microsoft.com/office/powerpoint/2010/main" val="214911195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152400"/>
            <a:ext cx="10916653" cy="914400"/>
          </a:xfrm>
        </p:spPr>
        <p:txBody>
          <a:bodyPr>
            <a:normAutofit fontScale="90000"/>
          </a:bodyPr>
          <a:lstStyle/>
          <a:p>
            <a:pPr>
              <a:lnSpc>
                <a:spcPct val="85000"/>
              </a:lnSpc>
            </a:pPr>
            <a:r>
              <a:rPr lang="en-US" altLang="en-US" sz="2800" dirty="0"/>
              <a:t>HIV Diagnoses* Among Foreign-Born Persons</a:t>
            </a:r>
            <a:r>
              <a:rPr lang="en-US" altLang="en-US" sz="2800" baseline="30000" dirty="0"/>
              <a:t>†</a:t>
            </a:r>
            <a:r>
              <a:rPr lang="en-US" altLang="en-US" sz="2800" dirty="0"/>
              <a:t> by Sex Assigned at Birth and Year</a:t>
            </a:r>
            <a:br>
              <a:rPr lang="en-US" altLang="en-US" sz="2800" dirty="0"/>
            </a:br>
            <a:r>
              <a:rPr lang="en-US" altLang="en-US" sz="2800" dirty="0"/>
              <a:t>2009 – 2019</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HIV Diagnoses* Among Foreign-Born Persons† by Sex Assigned at Birth and Year&#10;2009 – 2019">
            <a:extLst>
              <a:ext uri="{FF2B5EF4-FFF2-40B4-BE49-F238E27FC236}">
                <a16:creationId xmlns:a16="http://schemas.microsoft.com/office/drawing/2014/main" id="{47D45921-E9AF-4676-B11C-20B663966732}"/>
              </a:ext>
            </a:extLst>
          </p:cNvPr>
          <p:cNvPicPr>
            <a:picLocks noChangeAspect="1"/>
          </p:cNvPicPr>
          <p:nvPr/>
        </p:nvPicPr>
        <p:blipFill>
          <a:blip r:embed="rId3"/>
          <a:stretch>
            <a:fillRect/>
          </a:stretch>
        </p:blipFill>
        <p:spPr>
          <a:xfrm>
            <a:off x="570396" y="1739663"/>
            <a:ext cx="10259530" cy="4585408"/>
          </a:xfrm>
          <a:prstGeom prst="rect">
            <a:avLst/>
          </a:prstGeom>
        </p:spPr>
      </p:pic>
    </p:spTree>
    <p:extLst>
      <p:ext uri="{BB962C8B-B14F-4D97-AF65-F5344CB8AC3E}">
        <p14:creationId xmlns:p14="http://schemas.microsoft.com/office/powerpoint/2010/main" val="3287732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152400"/>
            <a:ext cx="11109158" cy="914400"/>
          </a:xfrm>
        </p:spPr>
        <p:txBody>
          <a:bodyPr>
            <a:noAutofit/>
          </a:bodyPr>
          <a:lstStyle/>
          <a:p>
            <a:pPr>
              <a:lnSpc>
                <a:spcPct val="105000"/>
              </a:lnSpc>
            </a:pPr>
            <a:r>
              <a:rPr lang="en-US" sz="2800" dirty="0"/>
              <a:t>Countries of Birth Among Foreign-Born Persons</a:t>
            </a:r>
            <a:r>
              <a:rPr lang="en-US" altLang="en-US" sz="2800" baseline="30000" dirty="0"/>
              <a:t>†</a:t>
            </a:r>
            <a:r>
              <a:rPr lang="en-US" sz="2800" dirty="0"/>
              <a:t> Diagnosed with HIV*</a:t>
            </a:r>
            <a:br>
              <a:rPr lang="en-US" sz="2800" dirty="0"/>
            </a:br>
            <a:r>
              <a:rPr lang="en-US" sz="2800" dirty="0"/>
              <a:t>Minnesota, 2019</a:t>
            </a:r>
            <a:endParaRPr lang="en-US" sz="44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Countries of Birth Among Foreign-Born Persons† Diagnosed with HIV*&#10;Minnesota, 2019">
            <a:extLst>
              <a:ext uri="{FF2B5EF4-FFF2-40B4-BE49-F238E27FC236}">
                <a16:creationId xmlns:a16="http://schemas.microsoft.com/office/drawing/2014/main" id="{3FB6942A-FC9D-4D75-832F-2D761CE042BC}"/>
              </a:ext>
            </a:extLst>
          </p:cNvPr>
          <p:cNvPicPr>
            <a:picLocks noChangeAspect="1"/>
          </p:cNvPicPr>
          <p:nvPr/>
        </p:nvPicPr>
        <p:blipFill>
          <a:blip r:embed="rId3"/>
          <a:stretch>
            <a:fillRect/>
          </a:stretch>
        </p:blipFill>
        <p:spPr>
          <a:xfrm>
            <a:off x="1131870" y="1819092"/>
            <a:ext cx="9292662" cy="3953710"/>
          </a:xfrm>
          <a:prstGeom prst="rect">
            <a:avLst/>
          </a:prstGeom>
        </p:spPr>
      </p:pic>
    </p:spTree>
    <p:extLst>
      <p:ext uri="{BB962C8B-B14F-4D97-AF65-F5344CB8AC3E}">
        <p14:creationId xmlns:p14="http://schemas.microsoft.com/office/powerpoint/2010/main" val="3751319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dirty="0"/>
              <a:t>Late-Testers</a:t>
            </a:r>
            <a:br>
              <a:rPr lang="en-US" altLang="en-US" dirty="0"/>
            </a:br>
            <a:r>
              <a:rPr lang="en-US" altLang="en-US" dirty="0"/>
              <a:t>(AIDS Diagnosis within one year of initial HIV Diagnosis)</a:t>
            </a:r>
            <a:endParaRPr lang="en-US" dirty="0"/>
          </a:p>
        </p:txBody>
      </p:sp>
      <p:sp>
        <p:nvSpPr>
          <p:cNvPr id="5" name="Slide Number Placeholder 4"/>
          <p:cNvSpPr>
            <a:spLocks noGrp="1"/>
          </p:cNvSpPr>
          <p:nvPr>
            <p:ph type="sldNum" sz="quarter" idx="4294967295"/>
          </p:nvPr>
        </p:nvSpPr>
        <p:spPr>
          <a:xfrm>
            <a:off x="10729913" y="6356350"/>
            <a:ext cx="14620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02990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Time of Progression to AIDS for HIV Diagnoses in Minnesota*,2007 - 2017†" title="Time of Progression to AIDS for HIV Diagnoses in Minnesota*,2007 - 2017†"/>
          <p:cNvSpPr>
            <a:spLocks noGrp="1"/>
          </p:cNvSpPr>
          <p:nvPr>
            <p:ph type="title"/>
          </p:nvPr>
        </p:nvSpPr>
        <p:spPr/>
        <p:txBody>
          <a:bodyPr>
            <a:noAutofit/>
          </a:bodyPr>
          <a:lstStyle/>
          <a:p>
            <a:pPr>
              <a:lnSpc>
                <a:spcPct val="105000"/>
              </a:lnSpc>
            </a:pPr>
            <a:r>
              <a:rPr lang="en-US" altLang="en-US" sz="2800" dirty="0">
                <a:latin typeface="+mn-lt"/>
              </a:rPr>
              <a:t>Time of Progression to AIDS for HIV Diagnoses in Minnesota*</a:t>
            </a:r>
            <a:br>
              <a:rPr lang="en-US" altLang="en-US" sz="2800" dirty="0">
                <a:latin typeface="+mn-lt"/>
              </a:rPr>
            </a:br>
            <a:r>
              <a:rPr lang="en-US" altLang="en-US" sz="2800" dirty="0">
                <a:latin typeface="+mn-lt"/>
              </a:rPr>
              <a:t>2009 - 2019</a:t>
            </a:r>
            <a:r>
              <a:rPr lang="en-US" altLang="en-US" sz="2800" baseline="30000" dirty="0">
                <a:latin typeface="+mn-lt"/>
              </a:rPr>
              <a:t>†</a:t>
            </a:r>
            <a:endParaRPr lang="en-US" altLang="en-US" sz="2800" dirty="0">
              <a:latin typeface="+mn-lt"/>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descr="Time of Progression to AIDS for HIV Diagnoses in Minnesota*&#10;2009 - 2019†">
            <a:extLst>
              <a:ext uri="{FF2B5EF4-FFF2-40B4-BE49-F238E27FC236}">
                <a16:creationId xmlns:a16="http://schemas.microsoft.com/office/drawing/2014/main" id="{4180373A-B681-4F98-9AFC-20C4539083FC}"/>
              </a:ext>
            </a:extLst>
          </p:cNvPr>
          <p:cNvPicPr>
            <a:picLocks noChangeAspect="1"/>
          </p:cNvPicPr>
          <p:nvPr/>
        </p:nvPicPr>
        <p:blipFill>
          <a:blip r:embed="rId3"/>
          <a:stretch>
            <a:fillRect/>
          </a:stretch>
        </p:blipFill>
        <p:spPr>
          <a:xfrm>
            <a:off x="657225" y="1758756"/>
            <a:ext cx="10696575" cy="4163769"/>
          </a:xfrm>
          <a:prstGeom prst="rect">
            <a:avLst/>
          </a:prstGeom>
        </p:spPr>
      </p:pic>
    </p:spTree>
    <p:extLst>
      <p:ext uri="{BB962C8B-B14F-4D97-AF65-F5344CB8AC3E}">
        <p14:creationId xmlns:p14="http://schemas.microsoft.com/office/powerpoint/2010/main" val="2681702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Progression to AIDS within 1 year of initial HIV Diagnosis* by Sex at Birth&#10; 2007 - 2017†" title="Progression to AIDS within 1 year of initial HIV Diagnosis* by Sex at Birth"/>
          <p:cNvSpPr>
            <a:spLocks noGrp="1"/>
          </p:cNvSpPr>
          <p:nvPr>
            <p:ph type="title"/>
          </p:nvPr>
        </p:nvSpPr>
        <p:spPr/>
        <p:txBody>
          <a:bodyPr>
            <a:noAutofit/>
          </a:bodyPr>
          <a:lstStyle/>
          <a:p>
            <a:pPr>
              <a:lnSpc>
                <a:spcPct val="85000"/>
              </a:lnSpc>
            </a:pPr>
            <a:r>
              <a:rPr lang="en-US" altLang="en-US" sz="2500" dirty="0"/>
              <a:t>Progression to AIDS within 1 year of initial HIV Diagnosis* by Sex Assigned at Birth 2009 - 2019</a:t>
            </a:r>
            <a:r>
              <a:rPr lang="en-US" altLang="en-US" sz="2500" baseline="30000" dirty="0"/>
              <a:t>†</a:t>
            </a:r>
            <a:endParaRPr lang="en-US" altLang="en-US" sz="25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Progression to AIDS within 1 year of initial HIV Diagnosis* by Sex Assigned at Birth 2009 - 2019†">
            <a:extLst>
              <a:ext uri="{FF2B5EF4-FFF2-40B4-BE49-F238E27FC236}">
                <a16:creationId xmlns:a16="http://schemas.microsoft.com/office/drawing/2014/main" id="{E9E1FAE9-C7D7-42BC-B421-3663F9F16E63}"/>
              </a:ext>
            </a:extLst>
          </p:cNvPr>
          <p:cNvPicPr>
            <a:picLocks noChangeAspect="1"/>
          </p:cNvPicPr>
          <p:nvPr/>
        </p:nvPicPr>
        <p:blipFill>
          <a:blip r:embed="rId3"/>
          <a:stretch>
            <a:fillRect/>
          </a:stretch>
        </p:blipFill>
        <p:spPr>
          <a:xfrm>
            <a:off x="947239" y="2057207"/>
            <a:ext cx="9545598" cy="3695893"/>
          </a:xfrm>
          <a:prstGeom prst="rect">
            <a:avLst/>
          </a:prstGeom>
        </p:spPr>
      </p:pic>
    </p:spTree>
    <p:extLst>
      <p:ext uri="{BB962C8B-B14F-4D97-AF65-F5344CB8AC3E}">
        <p14:creationId xmlns:p14="http://schemas.microsoft.com/office/powerpoint/2010/main" val="389175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85000"/>
              </a:lnSpc>
            </a:pPr>
            <a:r>
              <a:rPr lang="en-US" altLang="en-US" sz="2800" dirty="0"/>
              <a:t>Progression to AIDS within 1 year of initial HIV Diagnoses* </a:t>
            </a:r>
            <a:br>
              <a:rPr lang="en-US" altLang="en-US" sz="2800" dirty="0"/>
            </a:br>
            <a:r>
              <a:rPr lang="en-US" altLang="en-US" sz="2800" dirty="0"/>
              <a:t>by Race/Ethnicity^ 2009 - 2019</a:t>
            </a:r>
            <a:r>
              <a:rPr lang="en-US" altLang="en-US" sz="2800" baseline="30000" dirty="0"/>
              <a:t>†</a:t>
            </a:r>
            <a:endParaRPr lang="en-US" altLang="en-US" sz="28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Progression to AIDS within 1 year of initial HIV Diagnoses* &#10;by Race/Ethnicity^ 2009 - 2019†">
            <a:extLst>
              <a:ext uri="{FF2B5EF4-FFF2-40B4-BE49-F238E27FC236}">
                <a16:creationId xmlns:a16="http://schemas.microsoft.com/office/drawing/2014/main" id="{05054158-4A42-444E-9332-EECD9D18B0DF}"/>
              </a:ext>
            </a:extLst>
          </p:cNvPr>
          <p:cNvPicPr>
            <a:picLocks noChangeAspect="1"/>
          </p:cNvPicPr>
          <p:nvPr/>
        </p:nvPicPr>
        <p:blipFill>
          <a:blip r:embed="rId3"/>
          <a:stretch>
            <a:fillRect/>
          </a:stretch>
        </p:blipFill>
        <p:spPr>
          <a:xfrm>
            <a:off x="609600" y="1882587"/>
            <a:ext cx="10744200" cy="4029075"/>
          </a:xfrm>
          <a:prstGeom prst="rect">
            <a:avLst/>
          </a:prstGeom>
        </p:spPr>
      </p:pic>
    </p:spTree>
    <p:extLst>
      <p:ext uri="{BB962C8B-B14F-4D97-AF65-F5344CB8AC3E}">
        <p14:creationId xmlns:p14="http://schemas.microsoft.com/office/powerpoint/2010/main" val="2538389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ct val="85000"/>
              </a:lnSpc>
            </a:pPr>
            <a:r>
              <a:rPr lang="en-US" altLang="en-US" sz="2800" dirty="0"/>
              <a:t>Progression to AIDS within 1 year of initial HIV Diagnosis* by Age</a:t>
            </a:r>
            <a:br>
              <a:rPr lang="en-US" altLang="en-US" sz="2800" dirty="0"/>
            </a:br>
            <a:r>
              <a:rPr lang="en-US" altLang="en-US" sz="2800" dirty="0"/>
              <a:t>2009 - 2019</a:t>
            </a:r>
            <a:r>
              <a:rPr lang="en-US" altLang="en-US" sz="2800" baseline="30000" dirty="0"/>
              <a:t>†</a:t>
            </a:r>
            <a:endParaRPr lang="en-US" altLang="en-US" sz="28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Progression to AIDS within 1 year of initial HIV Diagnosis* by Age&#10;2009 - 2019†">
            <a:extLst>
              <a:ext uri="{FF2B5EF4-FFF2-40B4-BE49-F238E27FC236}">
                <a16:creationId xmlns:a16="http://schemas.microsoft.com/office/drawing/2014/main" id="{224A741E-00F6-438F-B8DF-CC9E3427FA00}"/>
              </a:ext>
            </a:extLst>
          </p:cNvPr>
          <p:cNvPicPr>
            <a:picLocks noChangeAspect="1"/>
          </p:cNvPicPr>
          <p:nvPr/>
        </p:nvPicPr>
        <p:blipFill>
          <a:blip r:embed="rId3"/>
          <a:stretch>
            <a:fillRect/>
          </a:stretch>
        </p:blipFill>
        <p:spPr>
          <a:xfrm>
            <a:off x="522287" y="1564385"/>
            <a:ext cx="10477540" cy="4036315"/>
          </a:xfrm>
          <a:prstGeom prst="rect">
            <a:avLst/>
          </a:prstGeom>
        </p:spPr>
      </p:pic>
    </p:spTree>
    <p:extLst>
      <p:ext uri="{BB962C8B-B14F-4D97-AF65-F5344CB8AC3E}">
        <p14:creationId xmlns:p14="http://schemas.microsoft.com/office/powerpoint/2010/main" val="3045717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9074" y="152400"/>
            <a:ext cx="10944726" cy="914400"/>
          </a:xfrm>
        </p:spPr>
        <p:txBody>
          <a:bodyPr>
            <a:noAutofit/>
          </a:bodyPr>
          <a:lstStyle/>
          <a:p>
            <a:pPr>
              <a:lnSpc>
                <a:spcPct val="85000"/>
              </a:lnSpc>
            </a:pPr>
            <a:r>
              <a:rPr lang="en-US" altLang="en-US" sz="2500" dirty="0"/>
              <a:t>Progression to AIDS within 1 year of initial HIV Diagnosis* by Mode of Transmission</a:t>
            </a:r>
            <a:br>
              <a:rPr lang="en-US" altLang="en-US" sz="2500" dirty="0"/>
            </a:br>
            <a:r>
              <a:rPr lang="en-US" altLang="en-US" sz="2500" dirty="0"/>
              <a:t>2009 - 2019</a:t>
            </a:r>
            <a:r>
              <a:rPr lang="en-US" altLang="en-US" sz="2500" baseline="30000" dirty="0"/>
              <a:t>†</a:t>
            </a:r>
            <a:endParaRPr lang="en-US" altLang="en-US" sz="25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Progression to AIDS within 1 year of initial HIV Diagnosis* by Mode of Transmission&#10;2009 - 2019†">
            <a:extLst>
              <a:ext uri="{FF2B5EF4-FFF2-40B4-BE49-F238E27FC236}">
                <a16:creationId xmlns:a16="http://schemas.microsoft.com/office/drawing/2014/main" id="{92522097-D40F-46BC-B6D5-3636A325592A}"/>
              </a:ext>
            </a:extLst>
          </p:cNvPr>
          <p:cNvPicPr>
            <a:picLocks noChangeAspect="1"/>
          </p:cNvPicPr>
          <p:nvPr/>
        </p:nvPicPr>
        <p:blipFill>
          <a:blip r:embed="rId3"/>
          <a:stretch>
            <a:fillRect/>
          </a:stretch>
        </p:blipFill>
        <p:spPr>
          <a:xfrm>
            <a:off x="628149" y="1588866"/>
            <a:ext cx="10182726" cy="4767484"/>
          </a:xfrm>
          <a:prstGeom prst="rect">
            <a:avLst/>
          </a:prstGeom>
        </p:spPr>
      </p:pic>
    </p:spTree>
    <p:extLst>
      <p:ext uri="{BB962C8B-B14F-4D97-AF65-F5344CB8AC3E}">
        <p14:creationId xmlns:p14="http://schemas.microsoft.com/office/powerpoint/2010/main" val="3435124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5000"/>
              </a:lnSpc>
            </a:pPr>
            <a:r>
              <a:rPr lang="en-US" altLang="en-US" sz="2400" dirty="0"/>
              <a:t>Time of Progression to AIDS for HIV Diagnoses* Among Foreign-Born Persons</a:t>
            </a:r>
            <a:br>
              <a:rPr lang="en-US" altLang="en-US" sz="2400" dirty="0"/>
            </a:br>
            <a:r>
              <a:rPr lang="en-US" altLang="en-US" sz="2400" dirty="0"/>
              <a:t>Minnesota 2009 - 2019</a:t>
            </a:r>
            <a:r>
              <a:rPr lang="en-US" altLang="en-US" sz="2400" baseline="30000" dirty="0"/>
              <a:t>†</a:t>
            </a:r>
            <a:endParaRPr lang="en-US" altLang="en-US" sz="3200" dirty="0">
              <a:latin typeface="+mn-lt"/>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9" name="Picture 18" descr="Time of Progression to AIDS for HIV Diagnoses* Among Foreign-Born Persons&#10;Minnesota 2009 - 2019†">
            <a:extLst>
              <a:ext uri="{FF2B5EF4-FFF2-40B4-BE49-F238E27FC236}">
                <a16:creationId xmlns:a16="http://schemas.microsoft.com/office/drawing/2014/main" id="{64E1EB97-0EB9-45FB-B176-0138A6636FB0}"/>
              </a:ext>
            </a:extLst>
          </p:cNvPr>
          <p:cNvPicPr>
            <a:picLocks noChangeAspect="1"/>
          </p:cNvPicPr>
          <p:nvPr/>
        </p:nvPicPr>
        <p:blipFill>
          <a:blip r:embed="rId3"/>
          <a:stretch>
            <a:fillRect/>
          </a:stretch>
        </p:blipFill>
        <p:spPr>
          <a:xfrm>
            <a:off x="580496" y="1657464"/>
            <a:ext cx="10666910" cy="4876686"/>
          </a:xfrm>
          <a:prstGeom prst="rect">
            <a:avLst/>
          </a:prstGeom>
        </p:spPr>
      </p:pic>
    </p:spTree>
    <p:extLst>
      <p:ext uri="{BB962C8B-B14F-4D97-AF65-F5344CB8AC3E}">
        <p14:creationId xmlns:p14="http://schemas.microsoft.com/office/powerpoint/2010/main" val="32434680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a:t>Thank you!</a:t>
            </a:r>
            <a:endParaRPr lang="en-US" dirty="0"/>
          </a:p>
        </p:txBody>
      </p:sp>
      <p:sp>
        <p:nvSpPr>
          <p:cNvPr id="12" name="Text Placeholder 7"/>
          <p:cNvSpPr>
            <a:spLocks noGrp="1"/>
          </p:cNvSpPr>
          <p:nvPr>
            <p:ph type="body" sz="quarter" idx="13"/>
          </p:nvPr>
        </p:nvSpPr>
        <p:spPr>
          <a:xfrm>
            <a:off x="838200" y="3521123"/>
            <a:ext cx="10515600" cy="2681374"/>
          </a:xfrm>
        </p:spPr>
        <p:txBody>
          <a:bodyPr/>
          <a:lstStyle/>
          <a:p>
            <a:r>
              <a:rPr lang="en-US" sz="2700" b="1" dirty="0"/>
              <a:t>HIV Surveillance Team</a:t>
            </a:r>
          </a:p>
          <a:p>
            <a:r>
              <a:rPr lang="en-US" sz="2200" i="1" dirty="0"/>
              <a:t>Health.HIV.Surveillance@state.mn.us</a:t>
            </a:r>
          </a:p>
          <a:p>
            <a:r>
              <a:rPr lang="en-US" sz="2200" dirty="0"/>
              <a:t>651-201-4040</a:t>
            </a:r>
          </a:p>
        </p:txBody>
      </p:sp>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93339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97972"/>
            <a:ext cx="12192000" cy="1143000"/>
          </a:xfrm>
        </p:spPr>
        <p:txBody>
          <a:bodyPr>
            <a:normAutofit fontScale="90000"/>
          </a:bodyPr>
          <a:lstStyle/>
          <a:p>
            <a:pPr algn="ctr">
              <a:lnSpc>
                <a:spcPts val="3467"/>
              </a:lnSpc>
            </a:pPr>
            <a:r>
              <a:rPr lang="en-US" sz="2667" dirty="0"/>
              <a:t>Rates of Diagnosed HIV Infection Classified as Stage 3 (AIDS) among Adults and Adolescents, by Area of Residence, 2018—United States and 6 Dependent Areas</a:t>
            </a:r>
            <a:br>
              <a:rPr lang="en-US" sz="2667" dirty="0"/>
            </a:br>
            <a:r>
              <a:rPr lang="en-US" sz="2400" dirty="0">
                <a:solidFill>
                  <a:srgbClr val="5F5F5F"/>
                </a:solidFill>
              </a:rPr>
              <a:t>N = 17,186	Total Rate: 6.2</a:t>
            </a:r>
          </a:p>
        </p:txBody>
      </p:sp>
      <p:pic>
        <p:nvPicPr>
          <p:cNvPr id="2" name="Picture 1" descr="In 2018, in the United States and 6 dependent areas, the rate of stage 3 (AIDS) classifications among adults and adolescents with HIV Infection was 6.2 per 100,000 population. The rates of stage 3 (AIDS) classifications ranged from 0.0 per 100,000 in American Samoa and the Republic of Palau to 41.2 per 100,000 in the District of Columbia. &#10;&#10;The District of Columbia (i.e., Washington, DC) is a city; use caution when comparing the rate of persons living with diagnosed HIV infection in DC with the rates in states.&#10;&#10;Data for the year 2018 are considered preliminary and based on 6 months reporting delay. &#10;">
            <a:extLst>
              <a:ext uri="{FF2B5EF4-FFF2-40B4-BE49-F238E27FC236}">
                <a16:creationId xmlns:a16="http://schemas.microsoft.com/office/drawing/2014/main" id="{75854CBC-0A96-4BD2-B828-F657BFFBC809}"/>
              </a:ext>
            </a:extLst>
          </p:cNvPr>
          <p:cNvPicPr>
            <a:picLocks noChangeAspect="1"/>
          </p:cNvPicPr>
          <p:nvPr/>
        </p:nvPicPr>
        <p:blipFill>
          <a:blip r:embed="rId3"/>
          <a:stretch>
            <a:fillRect/>
          </a:stretch>
        </p:blipFill>
        <p:spPr>
          <a:xfrm>
            <a:off x="155643" y="397972"/>
            <a:ext cx="12188389" cy="6858000"/>
          </a:xfrm>
          <a:prstGeom prst="rect">
            <a:avLst/>
          </a:prstGeom>
        </p:spPr>
      </p:pic>
      <p:sp>
        <p:nvSpPr>
          <p:cNvPr id="10" name="Text Placeholder 3"/>
          <p:cNvSpPr txBox="1">
            <a:spLocks/>
          </p:cNvSpPr>
          <p:nvPr/>
        </p:nvSpPr>
        <p:spPr>
          <a:xfrm>
            <a:off x="1387487" y="6145875"/>
            <a:ext cx="9210648" cy="4662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57">
              <a:lnSpc>
                <a:spcPts val="1200"/>
              </a:lnSpc>
              <a:spcBef>
                <a:spcPts val="0"/>
              </a:spcBef>
            </a:pPr>
            <a:r>
              <a:rPr lang="en-US" sz="1200" i="1" dirty="0">
                <a:solidFill>
                  <a:srgbClr val="5F5F5F"/>
                </a:solidFill>
                <a:latin typeface="Calibri" panose="020F0502020204030204" pitchFamily="34" charset="0"/>
              </a:rPr>
              <a:t>Note. </a:t>
            </a:r>
            <a:r>
              <a:rPr lang="en-US" sz="1200" dirty="0">
                <a:solidFill>
                  <a:srgbClr val="5F5F5F"/>
                </a:solidFill>
                <a:latin typeface="Calibri" panose="020F0502020204030204" pitchFamily="34" charset="0"/>
              </a:rPr>
              <a:t>Data for the year 2018 are considered preliminary and based on 6 months reporting delay.</a:t>
            </a:r>
          </a:p>
        </p:txBody>
      </p:sp>
    </p:spTree>
    <p:extLst>
      <p:ext uri="{BB962C8B-B14F-4D97-AF65-F5344CB8AC3E}">
        <p14:creationId xmlns:p14="http://schemas.microsoft.com/office/powerpoint/2010/main" val="14284672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br>
              <a:rPr lang="en-US" altLang="en-US" dirty="0"/>
            </a:br>
            <a:r>
              <a:rPr lang="en-US" altLang="en-US" dirty="0"/>
              <a:t>Overview of HIV/AIDS in Minnesota</a:t>
            </a:r>
            <a:br>
              <a:rPr lang="en-US" altLang="en-US" dirty="0">
                <a:solidFill>
                  <a:schemeClr val="tx2"/>
                </a:solidFill>
              </a:rPr>
            </a:br>
            <a:endParaRPr lang="en-US" dirty="0"/>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954700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1990-2017" title="New HIV Diagnoses, HIV and AIDS cases by year"/>
          <p:cNvSpPr>
            <a:spLocks noGrp="1"/>
          </p:cNvSpPr>
          <p:nvPr>
            <p:ph type="title"/>
          </p:nvPr>
        </p:nvSpPr>
        <p:spPr/>
        <p:txBody>
          <a:bodyPr>
            <a:noAutofit/>
          </a:bodyPr>
          <a:lstStyle/>
          <a:p>
            <a:r>
              <a:rPr lang="en-US" altLang="en-US" sz="2800" dirty="0"/>
              <a:t>New HIV Diagnoses, HIV (non-AIDS) and AIDS Cases by Year of HIV Diagnosis, 1990-2019</a:t>
            </a:r>
            <a:endParaRPr lang="en-US" sz="28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descr="New HIV Diagnoses, HIV (non-AIDS) and AIDS Cases by Year of HIV Diagnosis, 1990-2019">
            <a:extLst>
              <a:ext uri="{FF2B5EF4-FFF2-40B4-BE49-F238E27FC236}">
                <a16:creationId xmlns:a16="http://schemas.microsoft.com/office/drawing/2014/main" id="{CC9B0E6D-347D-404A-AF54-6427621C2521}"/>
              </a:ext>
            </a:extLst>
          </p:cNvPr>
          <p:cNvPicPr>
            <a:picLocks noChangeAspect="1"/>
          </p:cNvPicPr>
          <p:nvPr/>
        </p:nvPicPr>
        <p:blipFill>
          <a:blip r:embed="rId3"/>
          <a:stretch>
            <a:fillRect/>
          </a:stretch>
        </p:blipFill>
        <p:spPr>
          <a:xfrm>
            <a:off x="1053897" y="1925897"/>
            <a:ext cx="9795078" cy="4462378"/>
          </a:xfrm>
          <a:prstGeom prst="rect">
            <a:avLst/>
          </a:prstGeom>
        </p:spPr>
      </p:pic>
    </p:spTree>
    <p:extLst>
      <p:ext uri="{BB962C8B-B14F-4D97-AF65-F5344CB8AC3E}">
        <p14:creationId xmlns:p14="http://schemas.microsoft.com/office/powerpoint/2010/main" val="1313549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New HIV Disease Diagnoses, HIV (non-AIDS) and AIDS Cases by Year, 2006-2017" title="New HIV Disease Diagnoses, HIV (non-AIDS) and AIDS Cases by Year, 2006-2017"/>
          <p:cNvSpPr>
            <a:spLocks noGrp="1"/>
          </p:cNvSpPr>
          <p:nvPr>
            <p:ph type="title"/>
          </p:nvPr>
        </p:nvSpPr>
        <p:spPr/>
        <p:txBody>
          <a:bodyPr>
            <a:noAutofit/>
          </a:bodyPr>
          <a:lstStyle/>
          <a:p>
            <a:pPr>
              <a:lnSpc>
                <a:spcPct val="105000"/>
              </a:lnSpc>
            </a:pPr>
            <a:r>
              <a:rPr lang="en-US" altLang="en-US" sz="2500" dirty="0"/>
              <a:t>New HIV Disease Diagnoses*, HIV/AIDS Cases by Year, 2010-2019</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descr="New HIV Disease Diagnoses*, HIV/AIDS Cases by Year, 2010-2019">
            <a:extLst>
              <a:ext uri="{FF2B5EF4-FFF2-40B4-BE49-F238E27FC236}">
                <a16:creationId xmlns:a16="http://schemas.microsoft.com/office/drawing/2014/main" id="{772B2BBA-346F-4CC7-B370-5BA98620161A}"/>
              </a:ext>
            </a:extLst>
          </p:cNvPr>
          <p:cNvPicPr>
            <a:picLocks noChangeAspect="1"/>
          </p:cNvPicPr>
          <p:nvPr/>
        </p:nvPicPr>
        <p:blipFill>
          <a:blip r:embed="rId3"/>
          <a:stretch>
            <a:fillRect/>
          </a:stretch>
        </p:blipFill>
        <p:spPr>
          <a:xfrm>
            <a:off x="1669547" y="1938166"/>
            <a:ext cx="8852906" cy="3873146"/>
          </a:xfrm>
          <a:prstGeom prst="rect">
            <a:avLst/>
          </a:prstGeom>
        </p:spPr>
      </p:pic>
    </p:spTree>
    <p:extLst>
      <p:ext uri="{BB962C8B-B14F-4D97-AF65-F5344CB8AC3E}">
        <p14:creationId xmlns:p14="http://schemas.microsoft.com/office/powerpoint/2010/main" val="147862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New HIV Disease Diagnoses, Deaths and Prevalent Cases by Year, 1996-2017" title="New HIV Disease Diagnoses, Deaths and Prevalent Cases by Year, 1996-2017"/>
          <p:cNvSpPr>
            <a:spLocks noGrp="1"/>
          </p:cNvSpPr>
          <p:nvPr>
            <p:ph type="title"/>
          </p:nvPr>
        </p:nvSpPr>
        <p:spPr/>
        <p:txBody>
          <a:bodyPr>
            <a:normAutofit/>
          </a:bodyPr>
          <a:lstStyle/>
          <a:p>
            <a:pPr>
              <a:lnSpc>
                <a:spcPct val="105000"/>
              </a:lnSpc>
            </a:pPr>
            <a:r>
              <a:rPr lang="en-US" altLang="en-US" sz="2800" dirty="0"/>
              <a:t>New HIV Diagnoses, Deaths and Prevalent Cases by Year, 1996-2019</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New HIV Diagnoses, Deaths and Prevalent Cases by Year, 1996-2019">
            <a:extLst>
              <a:ext uri="{FF2B5EF4-FFF2-40B4-BE49-F238E27FC236}">
                <a16:creationId xmlns:a16="http://schemas.microsoft.com/office/drawing/2014/main" id="{B0864216-2C16-4006-9C48-64AD7EAF9AAE}"/>
              </a:ext>
            </a:extLst>
          </p:cNvPr>
          <p:cNvPicPr>
            <a:picLocks noChangeAspect="1"/>
          </p:cNvPicPr>
          <p:nvPr/>
        </p:nvPicPr>
        <p:blipFill>
          <a:blip r:embed="rId3"/>
          <a:stretch>
            <a:fillRect/>
          </a:stretch>
        </p:blipFill>
        <p:spPr>
          <a:xfrm>
            <a:off x="714375" y="1923760"/>
            <a:ext cx="10182225" cy="4413540"/>
          </a:xfrm>
          <a:prstGeom prst="rect">
            <a:avLst/>
          </a:prstGeom>
        </p:spPr>
      </p:pic>
    </p:spTree>
    <p:extLst>
      <p:ext uri="{BB962C8B-B14F-4D97-AF65-F5344CB8AC3E}">
        <p14:creationId xmlns:p14="http://schemas.microsoft.com/office/powerpoint/2010/main" val="1908607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943&quot;&gt;&lt;object type=&quot;3&quot; unique_id=&quot;10944&quot;&gt;&lt;property id=&quot;20148&quot; value=&quot;5&quot;/&gt;&lt;property id=&quot;20300&quot; value=&quot;Slide 1 - &amp;quot;HIV Surveillance Report, 2017&amp;quot;&quot;/&gt;&lt;property id=&quot;20307&quot; value=&quot;257&quot;/&gt;&lt;/object&gt;&lt;object type=&quot;3&quot; unique_id=&quot;10945&quot;&gt;&lt;property id=&quot;20148&quot; value=&quot;5&quot;/&gt;&lt;property id=&quot;20300&quot; value=&quot;Slide 2 - &amp;quot;Introduction (I)&amp;quot;&quot;/&gt;&lt;property id=&quot;20307&quot; value=&quot;258&quot;/&gt;&lt;/object&gt;&lt;object type=&quot;3&quot; unique_id=&quot;10946&quot;&gt;&lt;property id=&quot;20148&quot; value=&quot;5&quot;/&gt;&lt;property id=&quot;20300&quot; value=&quot;Slide 3 - &amp;quot;Introduction (II)&amp;quot;&quot;/&gt;&lt;property id=&quot;20307&quot; value=&quot;259&quot;/&gt;&lt;/object&gt;&lt;object type=&quot;3&quot; unique_id=&quot;10947&quot;&gt;&lt;property id=&quot;20148&quot; value=&quot;5&quot;/&gt;&lt;property id=&quot;20300&quot; value=&quot;Slide 4 - &amp;quot;National Context (I)&amp;quot;&quot;/&gt;&lt;property id=&quot;20307&quot; value=&quot;260&quot;/&gt;&lt;/object&gt;&lt;object type=&quot;3&quot; unique_id=&quot;10948&quot;&gt;&lt;property id=&quot;20148&quot; value=&quot;5&quot;/&gt;&lt;property id=&quot;20300&quot; value=&quot;Slide 5 - &amp;quot;National Context (II)&amp;quot;&quot;/&gt;&lt;property id=&quot;20307&quot; value=&quot;261&quot;/&gt;&lt;/object&gt;&lt;object type=&quot;3&quot; unique_id=&quot;10949&quot;&gt;&lt;property id=&quot;20148&quot; value=&quot;5&quot;/&gt;&lt;property id=&quot;20300&quot; value=&quot;Slide 6 - &amp;quot; Overview of HIV/AIDS in Minnesota &amp;quot;&quot;/&gt;&lt;property id=&quot;20307&quot; value=&quot;262&quot;/&gt;&lt;/object&gt;&lt;object type=&quot;3&quot; unique_id=&quot;10950&quot;&gt;&lt;property id=&quot;20148&quot; value=&quot;5&quot;/&gt;&lt;property id=&quot;20300&quot; value=&quot;Slide 7 - &amp;quot;New HIV Diagnoses, HIV (non-AIDS) and AIDS Cases by Year, 1990-2017&amp;quot;&quot;/&gt;&lt;property id=&quot;20307&quot; value=&quot;263&quot;/&gt;&lt;/object&gt;&lt;object type=&quot;3&quot; unique_id=&quot;10951&quot;&gt;&lt;property id=&quot;20148&quot; value=&quot;5&quot;/&gt;&lt;property id=&quot;20300&quot; value=&quot;Slide 8 - &amp;quot;New HIV Disease Diagnoses, HIV (non-AIDS) and AIDS Cases by Year, 2006-2017&amp;quot;&quot;/&gt;&lt;property id=&quot;20307&quot; value=&quot;264&quot;/&gt;&lt;/object&gt;&lt;object type=&quot;3&quot; unique_id=&quot;10952&quot;&gt;&lt;property id=&quot;20148&quot; value=&quot;5&quot;/&gt;&lt;property id=&quot;20300&quot; value=&quot;Slide 9 - &amp;quot;New HIV Diagnoses, Deaths and Prevalent Cases by Year, 1996-2017&amp;quot;&quot;/&gt;&lt;property id=&quot;20307&quot; value=&quot;265&quot;/&gt;&lt;/object&gt;&lt;object type=&quot;3&quot; unique_id=&quot;10953&quot;&gt;&lt;property id=&quot;20148&quot; value=&quot;5&quot;/&gt;&lt;property id=&quot;20300&quot; value=&quot;Slide 10 - &amp;quot;HIV (non-AIDS) and AIDS at Diagnosis by Year, 2007-2017&amp;quot;&quot;/&gt;&lt;property id=&quot;20307&quot; value=&quot;266&quot;/&gt;&lt;/object&gt;&lt;object type=&quot;3&quot; unique_id=&quot;10954&quot;&gt;&lt;property id=&quot;20148&quot; value=&quot;5&quot;/&gt;&lt;property id=&quot;20300&quot; value=&quot;Slide 11 - &amp;quot; HIV Diagnoses* in Minnesota by Person, Place, and Time &amp;quot;&quot;/&gt;&lt;property id=&quot;20307&quot; value=&quot;267&quot;/&gt;&lt;/object&gt;&lt;object type=&quot;3&quot; unique_id=&quot;10955&quot;&gt;&lt;property id=&quot;20148&quot; value=&quot;5&quot;/&gt;&lt;property id=&quot;20300&quot; value=&quot;Slide 12 - &amp;quot;Place&amp;quot;&quot;/&gt;&lt;property id=&quot;20307&quot; value=&quot;268&quot;/&gt;&lt;/object&gt;&lt;object type=&quot;3&quot; unique_id=&quot;10956&quot;&gt;&lt;property id=&quot;20148&quot; value=&quot;5&quot;/&gt;&lt;property id=&quot;20300&quot; value=&quot;Slide 13 - &amp;quot;HIV Diagnoses* by County of Residence at Diagnosis, 2017&amp;quot;&quot;/&gt;&lt;property id=&quot;20307&quot; value=&quot;269&quot;/&gt;&lt;/object&gt;&lt;object type=&quot;3&quot; unique_id=&quot;10957&quot;&gt;&lt;property id=&quot;20148&quot; value=&quot;5&quot;/&gt;&lt;property id=&quot;20300&quot; value=&quot;Slide 14 - &amp;quot;HIV Diagnoses* by County of Residence at Diagnosis, 2017: Seven-County Metro Area&amp;quot;&quot;/&gt;&lt;property id=&quot;20307&quot; value=&quot;270&quot;/&gt;&lt;/object&gt;&lt;object type=&quot;3&quot; unique_id=&quot;10958&quot;&gt;&lt;property id=&quot;20148&quot; value=&quot;5&quot;/&gt;&lt;property id=&quot;20300&quot; value=&quot;Slide 15 - &amp;quot;HIV Diagnoses* in Minnesota by Residence at Diagnosis, 2017&amp;quot;&quot;/&gt;&lt;property id=&quot;20307&quot; value=&quot;271&quot;/&gt;&lt;/object&gt;&lt;object type=&quot;3&quot; unique_id=&quot;10959&quot;&gt;&lt;property id=&quot;20148&quot; value=&quot;5&quot;/&gt;&lt;property id=&quot;20300&quot; value=&quot;Slide 16 - &amp;quot;HIV Diagnoses* in Minnesota by Gender and Residence at Diagnosis, 2017&amp;quot;&quot;/&gt;&lt;property id=&quot;20307&quot; value=&quot;272&quot;/&gt;&lt;/object&gt;&lt;object type=&quot;3&quot; unique_id=&quot;10960&quot;&gt;&lt;property id=&quot;20148&quot; value=&quot;5&quot;/&gt;&lt;property id=&quot;20300&quot; value=&quot;Slide 17 - &amp;quot;Gender and Race/Ethnicity&amp;quot;&quot;/&gt;&lt;property id=&quot;20307&quot; value=&quot;273&quot;/&gt;&lt;/object&gt;&lt;object type=&quot;3&quot; unique_id=&quot;10961&quot;&gt;&lt;property id=&quot;20148&quot; value=&quot;5&quot;/&gt;&lt;property id=&quot;20300&quot; value=&quot;Slide 18 - &amp;quot;HIV Diagnoses* by Gender and Year of Diagnosis  2007 - 2017&amp;quot;&quot;/&gt;&lt;property id=&quot;20307&quot; value=&quot;274&quot;/&gt;&lt;/object&gt;&lt;object type=&quot;3&quot; unique_id=&quot;10962&quot;&gt;&lt;property id=&quot;20148&quot; value=&quot;5&quot;/&gt;&lt;property id=&quot;20300&quot; value=&quot;Slide 19 - &amp;quot;HIV Diagnoses* in Year 2017 and General Population in Minnesota  by Race/Ethnicity&amp;quot;&quot;/&gt;&lt;property id=&quot;20307&quot; value=&quot;275&quot;/&gt;&lt;/object&gt;&lt;object type=&quot;3&quot; unique_id=&quot;10963&quot;&gt;&lt;property id=&quot;20148&quot; value=&quot;5&quot;/&gt;&lt;property id=&quot;20300&quot; value=&quot;Slide 20 - &amp;quot;HIV Diagnoses* Among Males by Race/Ethnicity† and Year of Diagnosis 2007 - 2017&amp;quot;&quot;/&gt;&lt;property id=&quot;20307&quot; value=&quot;276&quot;/&gt;&lt;/object&gt;&lt;object type=&quot;3&quot; unique_id=&quot;10964&quot;&gt;&lt;property id=&quot;20148&quot; value=&quot;5&quot;/&gt;&lt;property id=&quot;20300&quot; value=&quot;Slide 21 - &amp;quot;HIV Diagnoses* Among Females by Race/Ethnicity† and Year of Diagnosis  2006 – 2017&amp;quot;&quot;/&gt;&lt;property id=&quot;20307&quot; value=&quot;277&quot;/&gt;&lt;/object&gt;&lt;object type=&quot;3&quot; unique_id=&quot;10965&quot;&gt;&lt;property id=&quot;20148&quot; value=&quot;5&quot;/&gt;&lt;property id=&quot;20300&quot; value=&quot;Slide 22 - &amp;quot;HIV Diagnoses* Diagnosed in Year 2017 by Gender and Race/Ethnicity&amp;quot;&quot;/&gt;&lt;property id=&quot;20307&quot; value=&quot;278&quot;/&gt;&lt;/object&gt;&lt;object type=&quot;3&quot; unique_id=&quot;10966&quot;&gt;&lt;property id=&quot;20148&quot; value=&quot;5&quot;/&gt;&lt;property id=&quot;20300&quot; value=&quot;Slide 23 - &amp;quot;Number of Cases and Rates (per 100,000 persons) of HIV Diagnoses* by Race/Ethnicity† Minnesota, 2017&amp;quot;&quot;/&gt;&lt;property id=&quot;20307&quot; value=&quot;279&quot;/&gt;&lt;/object&gt;&lt;object type=&quot;3&quot; unique_id=&quot;10967&quot;&gt;&lt;property id=&quot;20148&quot; value=&quot;5&quot;/&gt;&lt;property id=&quot;20300&quot; value=&quot;Slide 24 - &amp;quot;Number of Cases of Adult and Adolescent HIV Diagnoses** by Gender Identity and Risk†  Minnesota, 2017&amp;quot;&quot;/&gt;&lt;property id=&quot;20307&quot; value=&quot;280&quot;/&gt;&lt;/object&gt;&lt;object type=&quot;3&quot; unique_id=&quot;10968&quot;&gt;&lt;property id=&quot;20148&quot; value=&quot;5&quot;/&gt;&lt;property id=&quot;20300&quot; value=&quot;Slide 25 - &amp;quot;Age&amp;quot;&quot;/&gt;&lt;property id=&quot;20307&quot; value=&quot;281&quot;/&gt;&lt;/object&gt;&lt;object type=&quot;3&quot; unique_id=&quot;10969&quot;&gt;&lt;property id=&quot;20148&quot; value=&quot;5&quot;/&gt;&lt;property id=&quot;20300&quot; value=&quot;Slide 26 - &amp;quot;Age at HIV Diagnosis* by Sex at Birth, Minnesota, 2017&amp;quot;&quot;/&gt;&lt;property id=&quot;20307&quot; value=&quot;282&quot;/&gt;&lt;/object&gt;&lt;object type=&quot;3&quot; unique_id=&quot;10970&quot;&gt;&lt;property id=&quot;20148&quot; value=&quot;5&quot;/&gt;&lt;property id=&quot;20300&quot; value=&quot;Slide 27 - &amp;quot;Average Age at HIV Diagnosis* by Sex at Birth, 2007-2017&amp;quot;&quot;/&gt;&lt;property id=&quot;20307&quot; value=&quot;283&quot;/&gt;&lt;/object&gt;&lt;object type=&quot;3&quot; unique_id=&quot;10971&quot;&gt;&lt;property id=&quot;20148&quot; value=&quot;5&quot;/&gt;&lt;property id=&quot;20300&quot; value=&quot;Slide 28 - &amp;quot;Mode of Exposure&amp;quot;&quot;/&gt;&lt;property id=&quot;20307&quot; value=&quot;284&quot;/&gt;&lt;/object&gt;&lt;object type=&quot;3&quot; unique_id=&quot;10972&quot;&gt;&lt;property id=&quot;20148&quot; value=&quot;5&quot;/&gt;&lt;property id=&quot;20300&quot; value=&quot;Slide 29 - &amp;quot;HIV Diagnoses* by Mode of Exposure and Year, 2007 - 2017&amp;quot;&quot;/&gt;&lt;property id=&quot;20307&quot; value=&quot;285&quot;/&gt;&lt;/object&gt;&lt;object type=&quot;3&quot; unique_id=&quot;10973&quot;&gt;&lt;property id=&quot;20148&quot; value=&quot;5&quot;/&gt;&lt;property id=&quot;20300&quot; value=&quot;Slide 30 - &amp;quot;HIV Diagnoses* Among Males by Mode of Exposure and Year 2007 - 2017 &amp;quot;&quot;/&gt;&lt;property id=&quot;20307&quot; value=&quot;286&quot;/&gt;&lt;/object&gt;&lt;object type=&quot;3&quot; unique_id=&quot;10974&quot;&gt;&lt;property id=&quot;20148&quot; value=&quot;5&quot;/&gt;&lt;property id=&quot;20300&quot; value=&quot;Slide 31 - &amp;quot;HIV Diagnoses* Among Females by Mode of Exposure and Year of Diagnosis  2007 - 2017&amp;quot;&quot;/&gt;&lt;property id=&quot;20307&quot; value=&quot;287&quot;/&gt;&lt;/object&gt;&lt;object type=&quot;3&quot; unique_id=&quot;10975&quot;&gt;&lt;property id=&quot;20148&quot; value=&quot;5&quot;/&gt;&lt;property id=&quot;20300&quot; value=&quot;Slide 32 - &amp;quot;HIV Diagnoses*: White Males by Estimated Mode of Exposure†  2015–2017 combined &amp;quot;&quot;/&gt;&lt;property id=&quot;20307&quot; value=&quot;288&quot;/&gt;&lt;/object&gt;&lt;object type=&quot;3&quot; unique_id=&quot;10976&quot;&gt;&lt;property id=&quot;20148&quot; value=&quot;5&quot;/&gt;&lt;property id=&quot;20300&quot; value=&quot;Slide 33 - &amp;quot;HIV Diagnoses*: African American Males by Estimated Mode of Exposure† 2015–2017 combined&amp;quot;&quot;/&gt;&lt;property id=&quot;20307&quot; value=&quot;289&quot;/&gt;&lt;/object&gt;&lt;object type=&quot;3&quot; unique_id=&quot;10977&quot;&gt;&lt;property id=&quot;20148&quot; value=&quot;5&quot;/&gt;&lt;property id=&quot;20300&quot; value=&quot;Slide 34 - &amp;quot;HIV Diagnoses*: Hispanic Males by Estimated Mode of Exposure† 2015–2017 combined&amp;quot;&quot;/&gt;&lt;property id=&quot;20307&quot; value=&quot;290&quot;/&gt;&lt;/object&gt;&lt;object type=&quot;3&quot; unique_id=&quot;10978&quot;&gt;&lt;property id=&quot;20148&quot; value=&quot;5&quot;/&gt;&lt;property id=&quot;20300&quot; value=&quot;Slide 35 - &amp;quot;HIV Diagnoses*: African-born Males by Estimated Mode of  Exposure† 2015–2017 combined&amp;quot;&quot;/&gt;&lt;property id=&quot;20307&quot; value=&quot;291&quot;/&gt;&lt;/object&gt;&lt;object type=&quot;3&quot; unique_id=&quot;10979&quot;&gt;&lt;property id=&quot;20148&quot; value=&quot;5&quot;/&gt;&lt;property id=&quot;20300&quot; value=&quot;Slide 36 - &amp;quot;HIV Diagnoses*: American Indian Males by Estimated Mode of Exposure† 2015–2017 combined&amp;quot;&quot;/&gt;&lt;property id=&quot;20307&quot; value=&quot;292&quot;/&gt;&lt;/object&gt;&lt;object type=&quot;3&quot; unique_id=&quot;10980&quot;&gt;&lt;property id=&quot;20148&quot; value=&quot;5&quot;/&gt;&lt;property id=&quot;20300&quot; value=&quot;Slide 37 - &amp;quot;HIV Diagnoses*: Asian Males by Estimated Mode of  Exposure†  2015–2017 combined&amp;quot;&quot;/&gt;&lt;property id=&quot;20307&quot; value=&quot;293&quot;/&gt;&lt;/object&gt;&lt;object type=&quot;3&quot; unique_id=&quot;10981&quot;&gt;&lt;property id=&quot;20148&quot; value=&quot;5&quot;/&gt;&lt;property id=&quot;20300&quot; value=&quot;Slide 38 - &amp;quot;HIV Diagnoses*: African-born Females by Estimated Mode of  Exposure† 2015–2017 combined&amp;quot;&quot;/&gt;&lt;property id=&quot;20307&quot; value=&quot;294&quot;/&gt;&lt;/object&gt;&lt;object type=&quot;3&quot; unique_id=&quot;10982&quot;&gt;&lt;property id=&quot;20148&quot; value=&quot;5&quot;/&gt;&lt;property id=&quot;20300&quot; value=&quot;Slide 39 - &amp;quot;HIV Diagnoses*:African American Females by Estimated Mode of Exposure†2015–2017 combined&amp;quot;&quot;/&gt;&lt;property id=&quot;20307&quot; value=&quot;295&quot;/&gt;&lt;/object&gt;&lt;object type=&quot;3&quot; unique_id=&quot;10983&quot;&gt;&lt;property id=&quot;20148&quot; value=&quot;5&quot;/&gt;&lt;property id=&quot;20300&quot; value=&quot;Slide 40 - &amp;quot;HIV Diagnoses*: White Females by Estimated Mode of  Exposure†2015–2017 combined&amp;quot;&quot;/&gt;&lt;property id=&quot;20307&quot; value=&quot;296&quot;/&gt;&lt;/object&gt;&lt;object type=&quot;3&quot; unique_id=&quot;10984&quot;&gt;&lt;property id=&quot;20148&quot; value=&quot;5&quot;/&gt;&lt;property id=&quot;20300&quot; value=&quot;Slide 41 - &amp;quot;HIV Diagnoses*: Hispanic Females by Estimated Mode of  Exposure† 2015–2017 combined&amp;quot;&quot;/&gt;&lt;property id=&quot;20307&quot; value=&quot;297&quot;/&gt;&lt;/object&gt;&lt;object type=&quot;3&quot; unique_id=&quot;10985&quot;&gt;&lt;property id=&quot;20148&quot; value=&quot;5&quot;/&gt;&lt;property id=&quot;20300&quot; value=&quot;Slide 42 - &amp;quot;HIV Diagnoses*: American Indian Females by Estimated Mode of Exposure† 2015–2017 combined&amp;quot;&quot;/&gt;&lt;property id=&quot;20307&quot; value=&quot;298&quot;/&gt;&lt;/object&gt;&lt;object type=&quot;3&quot; unique_id=&quot;10986&quot;&gt;&lt;property id=&quot;20148&quot; value=&quot;5&quot;/&gt;&lt;property id=&quot;20300&quot; value=&quot;Slide 43 - &amp;quot;HIV Diagnoses*: Asian Females by Estimated Mode of  Exposure† 2015–2017 combined&amp;quot;&quot;/&gt;&lt;property id=&quot;20307&quot; value=&quot;299&quot;/&gt;&lt;/object&gt;&lt;object type=&quot;3&quot; unique_id=&quot;10987&quot;&gt;&lt;property id=&quot;20148&quot; value=&quot;5&quot;/&gt;&lt;property id=&quot;20300&quot; value=&quot;Slide 44 - &amp;quot;Births to HIV-Infected Women and Number of Perinatal Acquired HIV Infections* by Year of Birth, 2007- 2017&amp;quot;&quot;/&gt;&lt;property id=&quot;20307&quot; value=&quot;300&quot;/&gt;&lt;/object&gt;&lt;object type=&quot;3&quot; unique_id=&quot;10988&quot;&gt;&lt;property id=&quot;20148&quot; value=&quot;5&quot;/&gt;&lt;property id=&quot;20300&quot; value=&quot;Slide 45 - &amp;quot;Adolescents &amp;amp; Young Adults (Ages 13-24)* &amp;quot;&quot;/&gt;&lt;property id=&quot;20307&quot; value=&quot;301&quot;/&gt;&lt;/object&gt;&lt;object type=&quot;3&quot; unique_id=&quot;10989&quot;&gt;&lt;property id=&quot;20148&quot; value=&quot;5&quot;/&gt;&lt;property id=&quot;20300&quot; value=&quot;Slide 46 - &amp;quot;HIV Diagnoses* Among Adolescents and Young Adults† by Gender and Year 2007 - 2017&amp;quot;&quot;/&gt;&lt;property id=&quot;20307&quot; value=&quot;302&quot;/&gt;&lt;/object&gt;&lt;object type=&quot;3&quot; unique_id=&quot;10990&quot;&gt;&lt;property id=&quot;20148&quot; value=&quot;5&quot;/&gt;&lt;property id=&quot;20300&quot; value=&quot;Slide 47 - &amp;quot;HIV Diagnoses* Among Adolescents and Young Adults† by Gender and Race/Ethnicity, 2015 - 2017 Combined&amp;quot;&quot;/&gt;&lt;property id=&quot;20307&quot; value=&quot;303&quot;/&gt;&lt;/object&gt;&lt;object type=&quot;3&quot; unique_id=&quot;10991&quot;&gt;&lt;property id=&quot;20148&quot; value=&quot;5&quot;/&gt;&lt;property id=&quot;20300&quot; value=&quot;Slide 48 - &amp;quot;HIV Diagnoses* Among Adolescents and Young Adults† by Gender and Estimated Exposure Group# 2015 - 2017 Combined&amp;quot;&quot;/&gt;&lt;property id=&quot;20307&quot; value=&quot;304&quot;/&gt;&lt;/object&gt;&lt;object type=&quot;3&quot; unique_id=&quot;10992&quot;&gt;&lt;property id=&quot;20148&quot; value=&quot;5&quot;/&gt;&lt;property id=&quot;20300&quot; value=&quot;Slide 49 - &amp;quot;Foreign-born Cases&amp;quot;&quot;/&gt;&lt;property id=&quot;20307&quot; value=&quot;305&quot;/&gt;&lt;/object&gt;&lt;object type=&quot;3&quot; unique_id=&quot;10993&quot;&gt;&lt;property id=&quot;20148&quot; value=&quot;5&quot;/&gt;&lt;property id=&quot;20300&quot; value=&quot;Slide 50 - &amp;quot;HIV Diagnoses* among Foreign-Born Persons† in Minnesota by Year and Region of Birth 2007 - 2017&amp;quot;&quot;/&gt;&lt;property id=&quot;20307&quot; value=&quot;306&quot;/&gt;&lt;/object&gt;&lt;object type=&quot;3&quot; unique_id=&quot;10994&quot;&gt;&lt;property id=&quot;20148&quot; value=&quot;5&quot;/&gt;&lt;property id=&quot;20300&quot; value=&quot;Slide 51 - &amp;quot;HIV Diagnoses* Among Foreign-Born Persons† by Gender and Year 2007 – 2017&amp;quot;&quot;/&gt;&lt;property id=&quot;20307&quot; value=&quot;307&quot;/&gt;&lt;/object&gt;&lt;object type=&quot;3&quot; unique_id=&quot;10995&quot;&gt;&lt;property id=&quot;20148&quot; value=&quot;5&quot;/&gt;&lt;property id=&quot;20300&quot; value=&quot;Slide 52 - &amp;quot;Countries of Birth Among Foreign-Born Persons† Diagnosed with HIV* Minnesota, 2017&amp;quot;&quot;/&gt;&lt;property id=&quot;20307&quot; value=&quot;308&quot;/&gt;&lt;/object&gt;&lt;object type=&quot;3&quot; unique_id=&quot;10996&quot;&gt;&lt;property id=&quot;20148&quot; value=&quot;5&quot;/&gt;&lt;property id=&quot;20300&quot; value=&quot;Slide 53 - &amp;quot;Late-Testers (AIDS Diagnosis within one year of initial HIV Diagnosis)&amp;quot;&quot;/&gt;&lt;property id=&quot;20307&quot; value=&quot;309&quot;/&gt;&lt;/object&gt;&lt;object type=&quot;3&quot; unique_id=&quot;10997&quot;&gt;&lt;property id=&quot;20148&quot; value=&quot;5&quot;/&gt;&lt;property id=&quot;20300&quot; value=&quot;Slide 54 - &amp;quot;Time of Progression to AIDS for HIV Diagnoses in Minnesota* 2007 - 2017†&amp;quot;&quot;/&gt;&lt;property id=&quot;20307&quot; value=&quot;310&quot;/&gt;&lt;/object&gt;&lt;object type=&quot;3&quot; unique_id=&quot;10998&quot;&gt;&lt;property id=&quot;20148&quot; value=&quot;5&quot;/&gt;&lt;property id=&quot;20300&quot; value=&quot;Slide 55 - &amp;quot;Progression to AIDS within 1 year of initial HIV Diagnosis* by Sex at Birth  2007 - 2017†&amp;quot;&quot;/&gt;&lt;property id=&quot;20307&quot; value=&quot;311&quot;/&gt;&lt;/object&gt;&lt;object type=&quot;3&quot; unique_id=&quot;10999&quot;&gt;&lt;property id=&quot;20148&quot; value=&quot;5&quot;/&gt;&lt;property id=&quot;20300&quot; value=&quot;Slide 56 - &amp;quot;Progression to AIDS within 1 year of initial HIV Diagnoses*  by Race/Ethnicity^ 2007 - 2017†&amp;quot;&quot;/&gt;&lt;property id=&quot;20307&quot; value=&quot;312&quot;/&gt;&lt;/object&gt;&lt;object type=&quot;3&quot; unique_id=&quot;11000&quot;&gt;&lt;property id=&quot;20148&quot; value=&quot;5&quot;/&gt;&lt;property id=&quot;20300&quot; value=&quot;Slide 57 - &amp;quot;Progression to AIDS within 1 year of initial HIV Diagnosis* by Age 2007 - 2017†&amp;quot;&quot;/&gt;&lt;property id=&quot;20307&quot; value=&quot;313&quot;/&gt;&lt;/object&gt;&lt;object type=&quot;3&quot; unique_id=&quot;11001&quot;&gt;&lt;property id=&quot;20148&quot; value=&quot;5&quot;/&gt;&lt;property id=&quot;20300&quot; value=&quot;Slide 58 - &amp;quot;Progression to AIDS within 1 year of initial HIV Diagnosis* by Mode of Transmission 2007 - 2017†&amp;quot;&quot;/&gt;&lt;property id=&quot;20307&quot; value=&quot;314&quot;/&gt;&lt;/object&gt;&lt;object type=&quot;3&quot; unique_id=&quot;11002&quot;&gt;&lt;property id=&quot;20148&quot; value=&quot;5&quot;/&gt;&lt;property id=&quot;20300&quot; value=&quot;Slide 59 - &amp;quot;Time of Progression to AIDS for HIV Diagnoses* Among Foreign-Born Persons Minnesota 2007 - 2017†&amp;quot;&quot;/&gt;&lt;property id=&quot;20307&quot; value=&quot;315&quot;/&gt;&lt;/object&gt;&lt;object type=&quot;3&quot; unique_id=&quot;11003&quot;&gt;&lt;property id=&quot;20148&quot; value=&quot;5&quot;/&gt;&lt;property id=&quot;20300&quot; value=&quot;Slide 60 - &amp;quot;Thank you!&amp;quot;&quot;/&gt;&lt;property id=&quot;20307&quot; value=&quot;316&quot;/&gt;&lt;/object&gt;&lt;/object&gt;&lt;object type=&quot;8&quot; unique_id=&quot;11065&quot;&gt;&lt;/object&gt;&lt;/object&gt;&lt;/database&gt;"/>
  <p:tag name="MMPROD_NEXTUNIQUEID" val="10010"/>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2275</TotalTime>
  <Words>5208</Words>
  <Application>Microsoft Office PowerPoint</Application>
  <PresentationFormat>Widescreen</PresentationFormat>
  <Paragraphs>268</Paragraphs>
  <Slides>49</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NeueHaasGroteskText Std</vt:lpstr>
      <vt:lpstr>Times New Roman</vt:lpstr>
      <vt:lpstr>Wingdings</vt:lpstr>
      <vt:lpstr>MN.IT</vt:lpstr>
      <vt:lpstr>HIV/AIDS Incidence Report, 2019</vt:lpstr>
      <vt:lpstr>Introduction (I)</vt:lpstr>
      <vt:lpstr>Introduction (II)</vt:lpstr>
      <vt:lpstr>Rates of Diagnoses of HIV Infection among Adults and Adolescents  2018—United States and 6 Dependent Areas N = 37,741 Total Rate = 13.6</vt:lpstr>
      <vt:lpstr>Rates of Diagnosed HIV Infection Classified as Stage 3 (AIDS) among Adults and Adolescents, by Area of Residence, 2018—United States and 6 Dependent Areas N = 17,186 Total Rate: 6.2</vt:lpstr>
      <vt:lpstr> Overview of HIV/AIDS in Minnesota </vt:lpstr>
      <vt:lpstr>New HIV Diagnoses, HIV (non-AIDS) and AIDS Cases by Year of HIV Diagnosis, 1990-2019</vt:lpstr>
      <vt:lpstr>New HIV Disease Diagnoses*, HIV/AIDS Cases by Year, 2010-2019</vt:lpstr>
      <vt:lpstr>New HIV Diagnoses, Deaths and Prevalent Cases by Year, 1996-2019</vt:lpstr>
      <vt:lpstr>HIV (non-AIDS) and AIDS^ at Diagnosis by Year, 2010-2019</vt:lpstr>
      <vt:lpstr> HIV Diagnoses in Minnesota by Person, Place, and Time </vt:lpstr>
      <vt:lpstr>Place</vt:lpstr>
      <vt:lpstr>HIV Diagnoses# by County of Residence at Diagnosis, 2019</vt:lpstr>
      <vt:lpstr>2019 Minnesota HIV New Diagnoses by Metro County</vt:lpstr>
      <vt:lpstr>HIV Diagnoses* in Minnesota by Residence at Diagnosis, 2019</vt:lpstr>
      <vt:lpstr>Sex at Birth, Gender, and Race/Ethnicity</vt:lpstr>
      <vt:lpstr>HIV Diagnoses* by Sex Assigned at Birth and Year of Diagnosis  2010 - 2019</vt:lpstr>
      <vt:lpstr>HIV Diagnoses* in Year 2019 and General Population in Minnesota  by Race/Ethnicity</vt:lpstr>
      <vt:lpstr>HIV Diagnoses* Among People Assigned Male Sex at Birth by Race/Ethnicity† and Year of Diagnosis 2010 - 2019</vt:lpstr>
      <vt:lpstr>HIV Diagnoses* Among People Assigned Female Sex at Birth by Race/Ethnicity† and Year of Diagnosis 2010 - 2019</vt:lpstr>
      <vt:lpstr>HIV Diagnoses* Diagnosed in Year 2019 by Sex Assigned at Birth and Race/Ethnicity†</vt:lpstr>
      <vt:lpstr>Number of Cases and Rates (per 100,000 persons) of HIV Diagnoses* by Race/Ethnicity† Minnesota, 2019</vt:lpstr>
      <vt:lpstr>Number of Cases and Rates (per 100,000 persons) of Adults and Adolescents* Diagnosed with HIV/AIDS by Sex Assigned at Birth and Risk† in Minnesota, 2019</vt:lpstr>
      <vt:lpstr>Number of Cases of Adults and Adolescents* Diagnosed with HIV/AIDS by Gender Identity in Minnesota, 2019</vt:lpstr>
      <vt:lpstr>Age</vt:lpstr>
      <vt:lpstr>Age at HIV Diagnosis* by Sex Assigned at Birth, Minnesota, 2019</vt:lpstr>
      <vt:lpstr>Average Age at HIV Diagnosis* by Sex Assigned at Birth, 2009-2019</vt:lpstr>
      <vt:lpstr>Mode of Exposure</vt:lpstr>
      <vt:lpstr>HIV Diagnoses* by Mode of Exposure and Year, 2009 - 2019</vt:lpstr>
      <vt:lpstr>HIV Diagnoses* Among People Assigned Male Sex at Birth by Mode of Exposure and Year 2009 - 2019 </vt:lpstr>
      <vt:lpstr>HIV Diagnoses* Among People Assigned Female Sex at Birth by Mode of Exposure and Year of Diagnosis 2009 - 2019</vt:lpstr>
      <vt:lpstr>Births to Pregnant Persons Living with HIV and Number of Perinatal Acquired HIV Infections* by Year of Birth, 2009- 2019</vt:lpstr>
      <vt:lpstr>Outcome for Perinatal HIV-Exposed Infants born in 2018</vt:lpstr>
      <vt:lpstr>Adolescents &amp; Young Adults (Ages 13-24)* </vt:lpstr>
      <vt:lpstr>HIV Diagnoses* Among Adolescents and Young Adults† by Sex Assigned at Birth and Year 2009 - 2018</vt:lpstr>
      <vt:lpstr>HIV Diagnoses* Among Adolescents and Young Adults† by Sex Assigned at Birth and Race/Ethnicity, 2017 - 2019 Combined</vt:lpstr>
      <vt:lpstr>HIV Diagnoses* Among Adolescents and Young Adults† by Sex at Birth and Exposure Group 2017 - 2019 Combined</vt:lpstr>
      <vt:lpstr>Foreign-born Cases</vt:lpstr>
      <vt:lpstr>HIV Diagnoses* among Foreign-Born Persons† in Minnesota by Year and Region of Birth 2009 - 2019</vt:lpstr>
      <vt:lpstr>HIV Diagnoses* Among Foreign-Born Persons† by Sex Assigned at Birth and Year 2009 – 2019</vt:lpstr>
      <vt:lpstr>Countries of Birth Among Foreign-Born Persons† Diagnosed with HIV* Minnesota, 2019</vt:lpstr>
      <vt:lpstr>Late-Testers (AIDS Diagnosis within one year of initial HIV Diagnosis)</vt:lpstr>
      <vt:lpstr>Time of Progression to AIDS for HIV Diagnoses in Minnesota* 2009 - 2019†</vt:lpstr>
      <vt:lpstr>Progression to AIDS within 1 year of initial HIV Diagnosis* by Sex Assigned at Birth 2009 - 2019†</vt:lpstr>
      <vt:lpstr>Progression to AIDS within 1 year of initial HIV Diagnoses*  by Race/Ethnicity^ 2009 - 2019†</vt:lpstr>
      <vt:lpstr>Progression to AIDS within 1 year of initial HIV Diagnosis* by Age 2009 - 2019†</vt:lpstr>
      <vt:lpstr>Progression to AIDS within 1 year of initial HIV Diagnosis* by Mode of Transmission 2009 - 2019†</vt:lpstr>
      <vt:lpstr>Time of Progression to AIDS for HIV Diagnoses* Among Foreign-Born Persons Minnesota 2009 - 2019†</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Surveillance Report 2020</dc:title>
  <dc:creator>MN Dept of Health</dc:creator>
  <cp:lastModifiedBy>Regan, Emily (MDH)</cp:lastModifiedBy>
  <cp:revision>166</cp:revision>
  <dcterms:created xsi:type="dcterms:W3CDTF">2018-04-16T16:20:11Z</dcterms:created>
  <dcterms:modified xsi:type="dcterms:W3CDTF">2021-05-07T15:44:38Z</dcterms:modified>
</cp:coreProperties>
</file>