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Lst>
  <p:notesMasterIdLst>
    <p:notesMasterId r:id="rId52"/>
  </p:notesMasterIdLst>
  <p:sldIdLst>
    <p:sldId id="333" r:id="rId3"/>
    <p:sldId id="258" r:id="rId4"/>
    <p:sldId id="259" r:id="rId5"/>
    <p:sldId id="260" r:id="rId6"/>
    <p:sldId id="261" r:id="rId7"/>
    <p:sldId id="262" r:id="rId8"/>
    <p:sldId id="263" r:id="rId9"/>
    <p:sldId id="330" r:id="rId10"/>
    <p:sldId id="265" r:id="rId11"/>
    <p:sldId id="266" r:id="rId12"/>
    <p:sldId id="267" r:id="rId13"/>
    <p:sldId id="268" r:id="rId14"/>
    <p:sldId id="321" r:id="rId15"/>
    <p:sldId id="331" r:id="rId16"/>
    <p:sldId id="271" r:id="rId17"/>
    <p:sldId id="273" r:id="rId18"/>
    <p:sldId id="274" r:id="rId19"/>
    <p:sldId id="322" r:id="rId20"/>
    <p:sldId id="276" r:id="rId21"/>
    <p:sldId id="277" r:id="rId22"/>
    <p:sldId id="323" r:id="rId23"/>
    <p:sldId id="324" r:id="rId24"/>
    <p:sldId id="325" r:id="rId25"/>
    <p:sldId id="326" r:id="rId26"/>
    <p:sldId id="281" r:id="rId27"/>
    <p:sldId id="327" r:id="rId28"/>
    <p:sldId id="283" r:id="rId29"/>
    <p:sldId id="284" r:id="rId30"/>
    <p:sldId id="285" r:id="rId31"/>
    <p:sldId id="286" r:id="rId32"/>
    <p:sldId id="287" r:id="rId33"/>
    <p:sldId id="317" r:id="rId34"/>
    <p:sldId id="320" r:id="rId35"/>
    <p:sldId id="301" r:id="rId36"/>
    <p:sldId id="302" r:id="rId37"/>
    <p:sldId id="303" r:id="rId38"/>
    <p:sldId id="304" r:id="rId39"/>
    <p:sldId id="305" r:id="rId40"/>
    <p:sldId id="328" r:id="rId41"/>
    <p:sldId id="307" r:id="rId42"/>
    <p:sldId id="308" r:id="rId43"/>
    <p:sldId id="309" r:id="rId44"/>
    <p:sldId id="329" r:id="rId45"/>
    <p:sldId id="311" r:id="rId46"/>
    <p:sldId id="312" r:id="rId47"/>
    <p:sldId id="313" r:id="rId48"/>
    <p:sldId id="332" r:id="rId49"/>
    <p:sldId id="315" r:id="rId50"/>
    <p:sldId id="316" r:id="rId51"/>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293" autoAdjust="0"/>
  </p:normalViewPr>
  <p:slideViewPr>
    <p:cSldViewPr snapToGrid="0">
      <p:cViewPr varScale="1">
        <p:scale>
          <a:sx n="90" d="100"/>
          <a:sy n="90" d="100"/>
        </p:scale>
        <p:origin x="576" y="84"/>
      </p:cViewPr>
      <p:guideLst/>
    </p:cSldViewPr>
  </p:slideViewPr>
  <p:notesTextViewPr>
    <p:cViewPr>
      <p:scale>
        <a:sx n="100" d="100"/>
        <a:sy n="100" d="100"/>
      </p:scale>
      <p:origin x="0" y="0"/>
    </p:cViewPr>
  </p:notesTextViewPr>
  <p:sorterViewPr>
    <p:cViewPr>
      <p:scale>
        <a:sx n="100" d="100"/>
        <a:sy n="100" d="100"/>
      </p:scale>
      <p:origin x="0" y="-4236"/>
    </p:cViewPr>
  </p:sorterViewPr>
  <p:notesViewPr>
    <p:cSldViewPr snapToGrid="0">
      <p:cViewPr varScale="1">
        <p:scale>
          <a:sx n="95" d="100"/>
          <a:sy n="95"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AF997-E2E0-4F40-B637-578C4824809C}"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DA032-54BA-432F-B0AB-35D29F7B651B}" type="slidenum">
              <a:rPr lang="en-US" smtClean="0"/>
              <a:t>‹#›</a:t>
            </a:fld>
            <a:endParaRPr lang="en-US"/>
          </a:p>
        </p:txBody>
      </p:sp>
    </p:spTree>
    <p:extLst>
      <p:ext uri="{BB962C8B-B14F-4D97-AF65-F5344CB8AC3E}">
        <p14:creationId xmlns:p14="http://schemas.microsoft.com/office/powerpoint/2010/main" val="29443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81958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10 years, the proportion of cases being diagnosed with AIDS at initial HIV diagnosis has remained the same at about 25% of all new cases</a:t>
            </a:r>
            <a:r>
              <a:rPr lang="en-US" dirty="0" smtClean="0"/>
              <a:t>. For 2018, the proportion of cases diagnosed with AIDS at initial HIV diagnosis was slightly lower at 20%.</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82789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6773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0276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about 80% of new HIV infections diagnosed in Minnesota have occurred in Minneapolis, St. Paul and the surrounding seven-county metropolitan area. </a:t>
            </a:r>
          </a:p>
          <a:p>
            <a:endParaRPr lang="en-US" dirty="0" smtClean="0"/>
          </a:p>
          <a:p>
            <a:r>
              <a:rPr lang="en-US" dirty="0" smtClean="0"/>
              <a:t>In 2018, geographically, the new cases were concentrated in the Twin Cities metropolitan area, with 77% of the cases located in the seven county Twin Cities metro region with 26% in Minneapolis, 11% in St. Paul, and 40% in the remaining suburban area (excluding Minneapolis/St. Paul). In greater Minnesota, there were 65 newly diagnosed HIV cases in 35 counties.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66084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77% of all new HIV diagnoses in Minnesota occur in the Twin Cities Seven County metropolitan area, the cases in the metro area are concentrated in Hennepin and Ramsey counties.</a:t>
            </a:r>
          </a:p>
          <a:p>
            <a:endParaRPr lang="en-US" dirty="0"/>
          </a:p>
        </p:txBody>
      </p:sp>
      <p:sp>
        <p:nvSpPr>
          <p:cNvPr id="4" name="Slide Number Placeholder 3"/>
          <p:cNvSpPr>
            <a:spLocks noGrp="1"/>
          </p:cNvSpPr>
          <p:nvPr>
            <p:ph type="sldNum" sz="quarter" idx="10"/>
          </p:nvPr>
        </p:nvSpPr>
        <p:spPr/>
        <p:txBody>
          <a:bodyPr/>
          <a:lstStyle/>
          <a:p>
            <a:fld id="{650DA032-54BA-432F-B0AB-35D29F7B651B}" type="slidenum">
              <a:rPr lang="en-US" smtClean="0"/>
              <a:t>14</a:t>
            </a:fld>
            <a:endParaRPr lang="en-US"/>
          </a:p>
        </p:txBody>
      </p:sp>
    </p:spTree>
    <p:extLst>
      <p:ext uri="{BB962C8B-B14F-4D97-AF65-F5344CB8AC3E}">
        <p14:creationId xmlns:p14="http://schemas.microsoft.com/office/powerpoint/2010/main" val="2900333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of the </a:t>
            </a:r>
            <a:r>
              <a:rPr lang="en-US" dirty="0" smtClean="0"/>
              <a:t>286 </a:t>
            </a:r>
            <a:r>
              <a:rPr lang="en-US" dirty="0"/>
              <a:t>HIV diagnoses in Minnesota in </a:t>
            </a:r>
            <a:r>
              <a:rPr lang="en-US" dirty="0" smtClean="0"/>
              <a:t>2017, 38% </a:t>
            </a:r>
            <a:r>
              <a:rPr lang="en-US" dirty="0"/>
              <a:t>were among residents of suburban seven-county metro area, </a:t>
            </a:r>
            <a:r>
              <a:rPr lang="en-US" dirty="0" smtClean="0"/>
              <a:t>29% </a:t>
            </a:r>
            <a:r>
              <a:rPr lang="en-US" dirty="0"/>
              <a:t>were residents of Minneapolis and </a:t>
            </a:r>
            <a:r>
              <a:rPr lang="en-US" dirty="0" smtClean="0"/>
              <a:t>14% </a:t>
            </a:r>
            <a:r>
              <a:rPr lang="en-US" dirty="0"/>
              <a:t>were residents of St. Paul, and </a:t>
            </a:r>
            <a:r>
              <a:rPr lang="en-US" dirty="0" smtClean="0"/>
              <a:t>19% </a:t>
            </a:r>
            <a:r>
              <a:rPr lang="en-US" dirty="0"/>
              <a:t>were residents of Greater Minnesota at the time of </a:t>
            </a:r>
            <a:r>
              <a:rPr lang="en-US" dirty="0" smtClean="0"/>
              <a:t>diagnosis. This distribution was similar to the prior year.</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4761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19575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2018, people</a:t>
            </a:r>
            <a:r>
              <a:rPr lang="en-US" baseline="0" dirty="0" smtClean="0"/>
              <a:t> with male sex assigned at birth</a:t>
            </a:r>
            <a:r>
              <a:rPr lang="en-US" dirty="0" smtClean="0"/>
              <a:t> </a:t>
            </a:r>
            <a:r>
              <a:rPr lang="en-US" dirty="0"/>
              <a:t>made up </a:t>
            </a:r>
            <a:r>
              <a:rPr lang="en-US" dirty="0" smtClean="0"/>
              <a:t>76% </a:t>
            </a:r>
            <a:r>
              <a:rPr lang="en-US" dirty="0"/>
              <a:t>of newly reported cases while </a:t>
            </a:r>
            <a:r>
              <a:rPr lang="en-US" dirty="0" smtClean="0"/>
              <a:t>people</a:t>
            </a:r>
            <a:r>
              <a:rPr lang="en-US" baseline="0" dirty="0" smtClean="0"/>
              <a:t> with female sex assigned at birth</a:t>
            </a:r>
            <a:r>
              <a:rPr lang="en-US" dirty="0" smtClean="0"/>
              <a:t> </a:t>
            </a:r>
            <a:r>
              <a:rPr lang="en-US" dirty="0"/>
              <a:t>made up </a:t>
            </a:r>
            <a:r>
              <a:rPr lang="en-US" dirty="0" smtClean="0"/>
              <a:t>24%. </a:t>
            </a:r>
            <a:r>
              <a:rPr lang="en-US" dirty="0"/>
              <a:t>The number of </a:t>
            </a:r>
            <a:r>
              <a:rPr lang="en-US" dirty="0" smtClean="0"/>
              <a:t>people assigned male sex at birth diagnosed</a:t>
            </a:r>
            <a:r>
              <a:rPr lang="en-US" baseline="0" dirty="0" smtClean="0"/>
              <a:t> with HIV</a:t>
            </a:r>
            <a:r>
              <a:rPr lang="en-US" dirty="0" smtClean="0"/>
              <a:t> increased </a:t>
            </a:r>
            <a:r>
              <a:rPr lang="en-US" dirty="0"/>
              <a:t>from </a:t>
            </a:r>
            <a:r>
              <a:rPr lang="en-US" dirty="0" smtClean="0"/>
              <a:t>208 </a:t>
            </a:r>
            <a:r>
              <a:rPr lang="en-US" dirty="0"/>
              <a:t>in </a:t>
            </a:r>
            <a:r>
              <a:rPr lang="en-US" dirty="0" smtClean="0"/>
              <a:t>2017 to 217 </a:t>
            </a:r>
            <a:r>
              <a:rPr lang="en-US" dirty="0"/>
              <a:t>in </a:t>
            </a:r>
            <a:r>
              <a:rPr lang="en-US" dirty="0" smtClean="0"/>
              <a:t>2018. The </a:t>
            </a:r>
            <a:r>
              <a:rPr lang="en-US" dirty="0"/>
              <a:t>number of </a:t>
            </a:r>
            <a:r>
              <a:rPr lang="en-US" dirty="0" smtClean="0"/>
              <a:t>people assigned female sex at birth diagnosed with HIV decreased </a:t>
            </a:r>
            <a:r>
              <a:rPr lang="en-US" dirty="0"/>
              <a:t>from </a:t>
            </a:r>
            <a:r>
              <a:rPr lang="en-US" dirty="0" smtClean="0"/>
              <a:t>72 </a:t>
            </a:r>
            <a:r>
              <a:rPr lang="en-US" dirty="0"/>
              <a:t>in </a:t>
            </a:r>
            <a:r>
              <a:rPr lang="en-US" dirty="0" smtClean="0"/>
              <a:t>2017 </a:t>
            </a:r>
            <a:r>
              <a:rPr lang="en-US" dirty="0"/>
              <a:t>to </a:t>
            </a:r>
            <a:r>
              <a:rPr lang="en-US" dirty="0" smtClean="0"/>
              <a:t>69 </a:t>
            </a:r>
            <a:r>
              <a:rPr lang="en-US" dirty="0"/>
              <a:t>in </a:t>
            </a:r>
            <a:r>
              <a:rPr lang="en-US" dirty="0" smtClean="0"/>
              <a:t>2018.</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34584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at the racial/ethnic distribution of new HIV diagnoses </a:t>
            </a:r>
            <a:r>
              <a:rPr lang="en-US" dirty="0" smtClean="0"/>
              <a:t>compared </a:t>
            </a:r>
            <a:r>
              <a:rPr lang="en-US" dirty="0"/>
              <a:t>to the racial/ethnic distribution of the general population of Minnesota, it is apparent that disparities continue to exist among </a:t>
            </a:r>
            <a:r>
              <a:rPr lang="en-US" dirty="0" smtClean="0"/>
              <a:t>people </a:t>
            </a:r>
            <a:r>
              <a:rPr lang="en-US" dirty="0"/>
              <a:t>of color. Non-Hispanic African-American and Black African-born Minnesotans jointly make up about 5% of the population in Minnesota, yet, account </a:t>
            </a:r>
            <a:r>
              <a:rPr lang="en-US" dirty="0" smtClean="0"/>
              <a:t>for</a:t>
            </a:r>
            <a:r>
              <a:rPr lang="en-US" baseline="0" dirty="0" smtClean="0"/>
              <a:t> 38% </a:t>
            </a:r>
            <a:r>
              <a:rPr lang="en-US" dirty="0" smtClean="0"/>
              <a:t>of </a:t>
            </a:r>
            <a:r>
              <a:rPr lang="en-US" dirty="0"/>
              <a:t>the newly diagnosed cases of HIV in </a:t>
            </a:r>
            <a:r>
              <a:rPr lang="en-US" dirty="0" smtClean="0"/>
              <a:t>2018. </a:t>
            </a:r>
            <a:r>
              <a:rPr lang="en-US" dirty="0"/>
              <a:t>Similarly, Hispanics of any race also account for approximately 5% of the </a:t>
            </a:r>
            <a:r>
              <a:rPr lang="en-US" dirty="0" smtClean="0"/>
              <a:t>population, but account for 13% </a:t>
            </a:r>
            <a:r>
              <a:rPr lang="en-US" dirty="0"/>
              <a:t>of the newly diagnosed cases.</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18</a:t>
            </a:fld>
            <a:endParaRPr lang="en-US" dirty="0">
              <a:solidFill>
                <a:prstClr val="black"/>
              </a:solidFill>
            </a:endParaRPr>
          </a:p>
        </p:txBody>
      </p:sp>
    </p:spTree>
    <p:extLst>
      <p:ext uri="{BB962C8B-B14F-4D97-AF65-F5344CB8AC3E}">
        <p14:creationId xmlns:p14="http://schemas.microsoft.com/office/powerpoint/2010/main" val="818728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96975"/>
            <a:ext cx="5575300" cy="3136900"/>
          </a:xfrm>
        </p:spPr>
      </p:sp>
      <p:sp>
        <p:nvSpPr>
          <p:cNvPr id="3" name="Notes Placeholder 2"/>
          <p:cNvSpPr>
            <a:spLocks noGrp="1"/>
          </p:cNvSpPr>
          <p:nvPr>
            <p:ph type="body" idx="1"/>
          </p:nvPr>
        </p:nvSpPr>
        <p:spPr/>
        <p:txBody>
          <a:bodyPr/>
          <a:lstStyle/>
          <a:p>
            <a:r>
              <a:rPr lang="en-US" dirty="0"/>
              <a:t>Trends in the annual number of new HIV infections diagnosed among </a:t>
            </a:r>
            <a:r>
              <a:rPr lang="en-US" dirty="0" smtClean="0"/>
              <a:t>people assigned male</a:t>
            </a:r>
            <a:r>
              <a:rPr lang="en-US" baseline="0" dirty="0" smtClean="0"/>
              <a:t> sex at birth</a:t>
            </a:r>
            <a:r>
              <a:rPr lang="en-US" dirty="0" smtClean="0"/>
              <a:t> </a:t>
            </a:r>
            <a:r>
              <a:rPr lang="en-US" dirty="0"/>
              <a:t>differ by racial/ethnic group. White </a:t>
            </a:r>
            <a:r>
              <a:rPr lang="en-US" dirty="0" smtClean="0"/>
              <a:t>people assigned male sex at birth </a:t>
            </a:r>
            <a:r>
              <a:rPr lang="en-US" dirty="0"/>
              <a:t>account for the largest number of new infections, but the proportion of cases that </a:t>
            </a:r>
            <a:r>
              <a:rPr lang="en-US" dirty="0" smtClean="0"/>
              <a:t>white people</a:t>
            </a:r>
            <a:r>
              <a:rPr lang="en-US" baseline="0" dirty="0" smtClean="0"/>
              <a:t> assigned male sex at birth </a:t>
            </a:r>
            <a:r>
              <a:rPr lang="en-US" dirty="0" smtClean="0"/>
              <a:t>account </a:t>
            </a:r>
            <a:r>
              <a:rPr lang="en-US" dirty="0"/>
              <a:t>for has decreased over time.  In </a:t>
            </a:r>
            <a:r>
              <a:rPr lang="en-US" dirty="0" smtClean="0"/>
              <a:t>208, </a:t>
            </a:r>
            <a:r>
              <a:rPr lang="en-US" dirty="0"/>
              <a:t>white </a:t>
            </a:r>
            <a:r>
              <a:rPr lang="en-US" dirty="0" smtClean="0"/>
              <a:t>people assigned male sex at birth </a:t>
            </a:r>
            <a:r>
              <a:rPr lang="en-US" dirty="0"/>
              <a:t>accounted for </a:t>
            </a:r>
            <a:r>
              <a:rPr lang="en-US" dirty="0" smtClean="0"/>
              <a:t>43% </a:t>
            </a:r>
            <a:r>
              <a:rPr lang="en-US" dirty="0"/>
              <a:t>of the new HIV diagnoses among </a:t>
            </a:r>
            <a:r>
              <a:rPr lang="en-US" dirty="0" smtClean="0"/>
              <a:t>people assigned male sex at birth, </a:t>
            </a:r>
            <a:r>
              <a:rPr lang="en-US" dirty="0"/>
              <a:t>with </a:t>
            </a:r>
            <a:r>
              <a:rPr lang="en-US" dirty="0" smtClean="0"/>
              <a:t>93 </a:t>
            </a:r>
            <a:r>
              <a:rPr lang="en-US" dirty="0"/>
              <a:t>diagnoses. During the past decade, the number of cases among </a:t>
            </a:r>
            <a:r>
              <a:rPr lang="en-US" dirty="0" smtClean="0"/>
              <a:t>African-American</a:t>
            </a:r>
            <a:r>
              <a:rPr lang="en-US" baseline="0" dirty="0" smtClean="0"/>
              <a:t> people assigned male sex at birth</a:t>
            </a:r>
            <a:r>
              <a:rPr lang="en-US" dirty="0" smtClean="0"/>
              <a:t> </a:t>
            </a:r>
            <a:r>
              <a:rPr lang="en-US" dirty="0"/>
              <a:t>has fluctuated from year to year, with </a:t>
            </a:r>
            <a:r>
              <a:rPr lang="en-US" dirty="0" smtClean="0"/>
              <a:t>49 </a:t>
            </a:r>
            <a:r>
              <a:rPr lang="en-US" dirty="0"/>
              <a:t>new HIV diagnoses in </a:t>
            </a:r>
            <a:r>
              <a:rPr lang="en-US" dirty="0" smtClean="0"/>
              <a:t>2018, which is almost a quarter of new HIV infections among people</a:t>
            </a:r>
            <a:r>
              <a:rPr lang="en-US" baseline="0" dirty="0" smtClean="0"/>
              <a:t> assigned male sex at birth</a:t>
            </a:r>
            <a:r>
              <a:rPr lang="en-US" dirty="0" smtClean="0"/>
              <a:t> (23%). </a:t>
            </a:r>
            <a:endParaRPr lang="en-US" dirty="0"/>
          </a:p>
          <a:p>
            <a:endParaRPr lang="en-US" dirty="0"/>
          </a:p>
          <a:p>
            <a:r>
              <a:rPr lang="en-US" dirty="0"/>
              <a:t>The annual number of HIV infections diagnosed among </a:t>
            </a:r>
            <a:r>
              <a:rPr lang="en-US" dirty="0" smtClean="0"/>
              <a:t>Hispanic people assigned male sex at birth </a:t>
            </a:r>
            <a:r>
              <a:rPr lang="en-US" dirty="0"/>
              <a:t>has remained relatively stable, with </a:t>
            </a:r>
            <a:r>
              <a:rPr lang="en-US" dirty="0" smtClean="0"/>
              <a:t>small fluctuation </a:t>
            </a:r>
            <a:r>
              <a:rPr lang="en-US" dirty="0"/>
              <a:t>from year to year. HIV infections in Hispanic </a:t>
            </a:r>
            <a:r>
              <a:rPr lang="en-US" dirty="0" smtClean="0"/>
              <a:t>people</a:t>
            </a:r>
            <a:r>
              <a:rPr lang="en-US" baseline="0" dirty="0" smtClean="0"/>
              <a:t> assigned male sex at birth</a:t>
            </a:r>
            <a:r>
              <a:rPr lang="en-US" dirty="0" smtClean="0"/>
              <a:t> </a:t>
            </a:r>
            <a:r>
              <a:rPr lang="en-US" dirty="0"/>
              <a:t>was similar to the previous year with </a:t>
            </a:r>
            <a:r>
              <a:rPr lang="en-US" dirty="0" smtClean="0"/>
              <a:t>34 </a:t>
            </a:r>
            <a:r>
              <a:rPr lang="en-US" dirty="0"/>
              <a:t>cases in </a:t>
            </a:r>
            <a:r>
              <a:rPr lang="en-US" dirty="0" smtClean="0"/>
              <a:t>2018. African-born people assigned male sex at birth </a:t>
            </a:r>
            <a:r>
              <a:rPr lang="en-US" dirty="0"/>
              <a:t>diagnosed with HIV </a:t>
            </a:r>
            <a:r>
              <a:rPr lang="en-US" dirty="0" smtClean="0"/>
              <a:t>was stable</a:t>
            </a:r>
            <a:r>
              <a:rPr lang="en-US" baseline="0" dirty="0" smtClean="0"/>
              <a:t> in 2019 </a:t>
            </a:r>
            <a:r>
              <a:rPr lang="en-US" dirty="0" smtClean="0"/>
              <a:t>at 25 cases as compared to the previous year at 24 cases.  </a:t>
            </a:r>
            <a:endParaRPr lang="en-US" dirty="0"/>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25363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6609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trends in the annual number of HIV infections diagnosed </a:t>
            </a:r>
            <a:r>
              <a:rPr lang="en-US" dirty="0" smtClean="0"/>
              <a:t>among people assigned female</a:t>
            </a:r>
            <a:r>
              <a:rPr lang="en-US" baseline="0" dirty="0" smtClean="0"/>
              <a:t> sex at birth</a:t>
            </a:r>
            <a:r>
              <a:rPr lang="en-US" dirty="0" smtClean="0"/>
              <a:t> </a:t>
            </a:r>
            <a:r>
              <a:rPr lang="en-US" dirty="0"/>
              <a:t>differ by racial/ethnic group. In </a:t>
            </a:r>
            <a:r>
              <a:rPr lang="en-US" dirty="0" smtClean="0"/>
              <a:t>2018, people</a:t>
            </a:r>
            <a:r>
              <a:rPr lang="en-US" baseline="0" dirty="0" smtClean="0"/>
              <a:t> assigned female sex at birth</a:t>
            </a:r>
            <a:r>
              <a:rPr lang="en-US" dirty="0" smtClean="0"/>
              <a:t> </a:t>
            </a:r>
            <a:r>
              <a:rPr lang="en-US" dirty="0"/>
              <a:t>of </a:t>
            </a:r>
            <a:r>
              <a:rPr lang="en-US" dirty="0" smtClean="0"/>
              <a:t>color </a:t>
            </a:r>
            <a:r>
              <a:rPr lang="en-US" dirty="0"/>
              <a:t>accounted for </a:t>
            </a:r>
            <a:r>
              <a:rPr lang="en-US" dirty="0" smtClean="0"/>
              <a:t>nearly 70% </a:t>
            </a:r>
            <a:r>
              <a:rPr lang="en-US" dirty="0"/>
              <a:t>of the new diagnoses in Minnesota, with </a:t>
            </a:r>
            <a:r>
              <a:rPr lang="en-US" dirty="0" smtClean="0"/>
              <a:t>46 </a:t>
            </a:r>
            <a:r>
              <a:rPr lang="en-US" dirty="0"/>
              <a:t>new </a:t>
            </a:r>
            <a:r>
              <a:rPr lang="en-US" dirty="0" smtClean="0"/>
              <a:t>cases, </a:t>
            </a:r>
            <a:r>
              <a:rPr lang="en-US" dirty="0"/>
              <a:t>while </a:t>
            </a:r>
            <a:r>
              <a:rPr lang="en-US" dirty="0" smtClean="0"/>
              <a:t>non-Hispanic white people assigned</a:t>
            </a:r>
            <a:r>
              <a:rPr lang="en-US" baseline="0" dirty="0" smtClean="0"/>
              <a:t> female sex at birth </a:t>
            </a:r>
            <a:r>
              <a:rPr lang="en-US" dirty="0" smtClean="0"/>
              <a:t>accounted for only 31% </a:t>
            </a:r>
            <a:r>
              <a:rPr lang="en-US" dirty="0"/>
              <a:t>of new diagnoses </a:t>
            </a:r>
            <a:r>
              <a:rPr lang="en-US" dirty="0" smtClean="0"/>
              <a:t>(21 </a:t>
            </a:r>
            <a:r>
              <a:rPr lang="en-US" dirty="0"/>
              <a:t>cases</a:t>
            </a:r>
            <a:r>
              <a:rPr lang="en-US" dirty="0" smtClean="0"/>
              <a:t>).</a:t>
            </a:r>
            <a:endParaRPr lang="en-US" b="1" dirty="0"/>
          </a:p>
          <a:p>
            <a:endParaRPr lang="en-US" dirty="0"/>
          </a:p>
          <a:p>
            <a:r>
              <a:rPr lang="en-US" dirty="0" smtClean="0"/>
              <a:t>The </a:t>
            </a:r>
            <a:r>
              <a:rPr lang="en-US" dirty="0"/>
              <a:t>number of diagnoses among </a:t>
            </a:r>
            <a:r>
              <a:rPr lang="en-US" dirty="0" smtClean="0"/>
              <a:t>African-born people assigned female</a:t>
            </a:r>
            <a:r>
              <a:rPr lang="en-US" baseline="0" dirty="0" smtClean="0"/>
              <a:t> sex at birth</a:t>
            </a:r>
            <a:r>
              <a:rPr lang="en-US" dirty="0" smtClean="0"/>
              <a:t> has </a:t>
            </a:r>
            <a:r>
              <a:rPr lang="en-US" dirty="0"/>
              <a:t>been increasing over the past decade. In </a:t>
            </a:r>
            <a:r>
              <a:rPr lang="en-US" dirty="0" smtClean="0"/>
              <a:t>2018 </a:t>
            </a:r>
            <a:r>
              <a:rPr lang="en-US" dirty="0"/>
              <a:t>the number of new cases among African-born </a:t>
            </a:r>
            <a:r>
              <a:rPr lang="en-US" dirty="0" smtClean="0"/>
              <a:t>people assigned</a:t>
            </a:r>
            <a:r>
              <a:rPr lang="en-US" baseline="0" dirty="0" smtClean="0"/>
              <a:t> female sex at birth</a:t>
            </a:r>
            <a:r>
              <a:rPr lang="en-US" dirty="0" smtClean="0"/>
              <a:t> </a:t>
            </a:r>
            <a:r>
              <a:rPr lang="en-US" dirty="0"/>
              <a:t>was </a:t>
            </a:r>
            <a:r>
              <a:rPr lang="en-US" dirty="0" smtClean="0"/>
              <a:t>25, </a:t>
            </a:r>
            <a:r>
              <a:rPr lang="en-US" dirty="0"/>
              <a:t>accounting for </a:t>
            </a:r>
            <a:r>
              <a:rPr lang="en-US" dirty="0" smtClean="0"/>
              <a:t>37% </a:t>
            </a:r>
            <a:r>
              <a:rPr lang="en-US" dirty="0"/>
              <a:t>of all new diagnoses among </a:t>
            </a:r>
            <a:r>
              <a:rPr lang="en-US" dirty="0" smtClean="0"/>
              <a:t>people</a:t>
            </a:r>
            <a:r>
              <a:rPr lang="en-US" baseline="0" dirty="0" smtClean="0"/>
              <a:t> assigned female sex at birth</a:t>
            </a:r>
            <a:r>
              <a:rPr lang="en-US" dirty="0" smtClean="0"/>
              <a:t>. </a:t>
            </a:r>
            <a:r>
              <a:rPr lang="en-US" dirty="0"/>
              <a:t>In </a:t>
            </a:r>
            <a:r>
              <a:rPr lang="en-US" dirty="0" smtClean="0"/>
              <a:t>2018, </a:t>
            </a:r>
            <a:r>
              <a:rPr lang="en-US" dirty="0"/>
              <a:t>there were </a:t>
            </a:r>
            <a:r>
              <a:rPr lang="en-US" dirty="0" smtClean="0"/>
              <a:t>13 </a:t>
            </a:r>
            <a:r>
              <a:rPr lang="en-US" dirty="0"/>
              <a:t>cases </a:t>
            </a:r>
            <a:r>
              <a:rPr lang="en-US" dirty="0" smtClean="0"/>
              <a:t>(19%) </a:t>
            </a:r>
            <a:r>
              <a:rPr lang="en-US" dirty="0"/>
              <a:t>diagnosed among African American </a:t>
            </a:r>
            <a:r>
              <a:rPr lang="en-US" dirty="0" smtClean="0"/>
              <a:t>people</a:t>
            </a:r>
            <a:r>
              <a:rPr lang="en-US" baseline="0" dirty="0" smtClean="0"/>
              <a:t> assigned female sex at birth</a:t>
            </a:r>
            <a:r>
              <a:rPr lang="en-US" dirty="0" smtClean="0"/>
              <a:t>, </a:t>
            </a:r>
            <a:r>
              <a:rPr lang="en-US" dirty="0"/>
              <a:t>compared to </a:t>
            </a:r>
            <a:r>
              <a:rPr lang="en-US" dirty="0" smtClean="0"/>
              <a:t>18 </a:t>
            </a:r>
            <a:r>
              <a:rPr lang="en-US" dirty="0"/>
              <a:t>(</a:t>
            </a:r>
            <a:r>
              <a:rPr lang="en-US" dirty="0" smtClean="0"/>
              <a:t>25%) </a:t>
            </a:r>
            <a:r>
              <a:rPr lang="en-US" dirty="0"/>
              <a:t>in </a:t>
            </a:r>
            <a:r>
              <a:rPr lang="en-US" dirty="0" smtClean="0"/>
              <a:t>2017. </a:t>
            </a:r>
            <a:r>
              <a:rPr lang="en-US" dirty="0"/>
              <a:t>T</a:t>
            </a:r>
            <a:r>
              <a:rPr lang="en-US" dirty="0" smtClean="0"/>
              <a:t>he </a:t>
            </a:r>
            <a:r>
              <a:rPr lang="en-US" dirty="0"/>
              <a:t>annual number of new infections diagnosed among Hispanic, American Indian, Asian, and multi-racial </a:t>
            </a:r>
            <a:r>
              <a:rPr lang="en-US" dirty="0" smtClean="0"/>
              <a:t>people</a:t>
            </a:r>
            <a:r>
              <a:rPr lang="en-US" baseline="0" dirty="0" smtClean="0"/>
              <a:t> assigned female sex at birth</a:t>
            </a:r>
            <a:r>
              <a:rPr lang="en-US" dirty="0" smtClean="0"/>
              <a:t> </a:t>
            </a:r>
            <a:r>
              <a:rPr lang="en-US" dirty="0"/>
              <a:t>continues to be quite small (7 cases or fewer per year for each of these groups).</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505332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differences in the racial/ethnic distribution by </a:t>
            </a:r>
            <a:r>
              <a:rPr lang="en-US" dirty="0" smtClean="0"/>
              <a:t>sex</a:t>
            </a:r>
            <a:r>
              <a:rPr lang="en-US" baseline="0" dirty="0" smtClean="0"/>
              <a:t> assigned at birth</a:t>
            </a:r>
            <a:r>
              <a:rPr lang="en-US" dirty="0" smtClean="0"/>
              <a:t>. </a:t>
            </a:r>
            <a:r>
              <a:rPr lang="en-US" dirty="0"/>
              <a:t>Among </a:t>
            </a:r>
            <a:r>
              <a:rPr lang="en-US" dirty="0" smtClean="0"/>
              <a:t>those</a:t>
            </a:r>
            <a:r>
              <a:rPr lang="en-US" baseline="0" dirty="0" smtClean="0"/>
              <a:t> assigned the sex of male at birth</a:t>
            </a:r>
            <a:r>
              <a:rPr lang="en-US" dirty="0" smtClean="0"/>
              <a:t>, 43% </a:t>
            </a:r>
            <a:r>
              <a:rPr lang="en-US" dirty="0"/>
              <a:t>of the </a:t>
            </a:r>
            <a:r>
              <a:rPr lang="en-US" dirty="0" smtClean="0"/>
              <a:t>2018 </a:t>
            </a:r>
            <a:r>
              <a:rPr lang="en-US" dirty="0"/>
              <a:t>cases diagnosed in Minnesota are Non-Hispanic </a:t>
            </a:r>
            <a:r>
              <a:rPr lang="en-US" dirty="0" smtClean="0"/>
              <a:t>white. </a:t>
            </a:r>
            <a:r>
              <a:rPr lang="en-US" dirty="0"/>
              <a:t>Non-Hispanic </a:t>
            </a:r>
            <a:r>
              <a:rPr lang="en-US" dirty="0" smtClean="0"/>
              <a:t>African-American </a:t>
            </a:r>
            <a:r>
              <a:rPr lang="en-US" dirty="0"/>
              <a:t>and </a:t>
            </a:r>
            <a:r>
              <a:rPr lang="en-US" dirty="0" smtClean="0"/>
              <a:t>black, African-born males </a:t>
            </a:r>
            <a:r>
              <a:rPr lang="en-US" dirty="0"/>
              <a:t>made up </a:t>
            </a:r>
            <a:r>
              <a:rPr lang="en-US" dirty="0" smtClean="0"/>
              <a:t>33% </a:t>
            </a:r>
            <a:r>
              <a:rPr lang="en-US" dirty="0"/>
              <a:t>of cases and </a:t>
            </a:r>
            <a:r>
              <a:rPr lang="en-US" dirty="0" smtClean="0"/>
              <a:t>Hispanic males </a:t>
            </a:r>
            <a:r>
              <a:rPr lang="en-US" dirty="0"/>
              <a:t>of any race accounted for </a:t>
            </a:r>
            <a:r>
              <a:rPr lang="en-US" dirty="0" smtClean="0"/>
              <a:t>16% </a:t>
            </a:r>
            <a:r>
              <a:rPr lang="en-US" dirty="0"/>
              <a:t>of cases</a:t>
            </a:r>
            <a:r>
              <a:rPr lang="en-US" dirty="0" smtClean="0"/>
              <a:t>.</a:t>
            </a:r>
          </a:p>
          <a:p>
            <a:r>
              <a:rPr lang="en-US" dirty="0" smtClean="0"/>
              <a:t> </a:t>
            </a:r>
            <a:endParaRPr lang="en-US" dirty="0"/>
          </a:p>
          <a:p>
            <a:r>
              <a:rPr lang="en-US" dirty="0"/>
              <a:t>Among </a:t>
            </a:r>
            <a:r>
              <a:rPr lang="en-US" dirty="0" smtClean="0"/>
              <a:t>those assigned the sex of female</a:t>
            </a:r>
            <a:r>
              <a:rPr lang="en-US" baseline="0" dirty="0" smtClean="0"/>
              <a:t> at birth</a:t>
            </a:r>
            <a:r>
              <a:rPr lang="en-US" dirty="0" smtClean="0"/>
              <a:t>, </a:t>
            </a:r>
            <a:r>
              <a:rPr lang="en-US" dirty="0"/>
              <a:t>the disparities are even more apparent with women of color representing </a:t>
            </a:r>
            <a:r>
              <a:rPr lang="en-US" dirty="0" smtClean="0"/>
              <a:t>70% </a:t>
            </a:r>
            <a:r>
              <a:rPr lang="en-US" dirty="0"/>
              <a:t>of all the newly diagnosed females in </a:t>
            </a:r>
            <a:r>
              <a:rPr lang="en-US" dirty="0" smtClean="0"/>
              <a:t>2018, </a:t>
            </a:r>
            <a:r>
              <a:rPr lang="en-US" dirty="0"/>
              <a:t>with </a:t>
            </a:r>
            <a:r>
              <a:rPr lang="en-US" dirty="0" smtClean="0"/>
              <a:t>black, </a:t>
            </a:r>
            <a:r>
              <a:rPr lang="en-US" dirty="0"/>
              <a:t>African-born women accounting for </a:t>
            </a:r>
            <a:r>
              <a:rPr lang="en-US" dirty="0" smtClean="0"/>
              <a:t>over</a:t>
            </a:r>
            <a:r>
              <a:rPr lang="en-US" baseline="0" dirty="0" smtClean="0"/>
              <a:t> a third </a:t>
            </a:r>
            <a:r>
              <a:rPr lang="en-US" dirty="0" smtClean="0"/>
              <a:t>(37%) </a:t>
            </a:r>
            <a:r>
              <a:rPr lang="en-US" dirty="0"/>
              <a:t>of cases and Non-Hispanic African-American women accounting for </a:t>
            </a:r>
            <a:r>
              <a:rPr lang="en-US" dirty="0" smtClean="0"/>
              <a:t>20% </a:t>
            </a:r>
            <a:r>
              <a:rPr lang="en-US" dirty="0"/>
              <a:t>of cases.</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21</a:t>
            </a:fld>
            <a:endParaRPr lang="en-US" dirty="0">
              <a:solidFill>
                <a:prstClr val="black"/>
              </a:solidFill>
            </a:endParaRPr>
          </a:p>
        </p:txBody>
      </p:sp>
    </p:spTree>
    <p:extLst>
      <p:ext uri="{BB962C8B-B14F-4D97-AF65-F5344CB8AC3E}">
        <p14:creationId xmlns:p14="http://schemas.microsoft.com/office/powerpoint/2010/main" val="1875231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dirty="0"/>
              <a:t>Each year we calculate the rate of diagnosis for each racial/ethnic group represented in the surveillance system to assess the impact of HIV within each community. </a:t>
            </a:r>
            <a:r>
              <a:rPr lang="en-US" dirty="0" smtClean="0"/>
              <a:t>The </a:t>
            </a:r>
            <a:r>
              <a:rPr lang="en-US" dirty="0"/>
              <a:t>rate takes into account the size of the population of each group.   </a:t>
            </a:r>
          </a:p>
          <a:p>
            <a:endParaRPr lang="en-US" dirty="0"/>
          </a:p>
          <a:p>
            <a:r>
              <a:rPr lang="en-US" dirty="0"/>
              <a:t>Non-Hispanic </a:t>
            </a:r>
            <a:r>
              <a:rPr lang="en-US" dirty="0" smtClean="0"/>
              <a:t>black, </a:t>
            </a:r>
            <a:r>
              <a:rPr lang="en-US" dirty="0"/>
              <a:t>African-born and African-Americans had the highest rate of diagnoses in </a:t>
            </a:r>
            <a:r>
              <a:rPr lang="en-US" dirty="0" smtClean="0"/>
              <a:t>2018 </a:t>
            </a:r>
            <a:r>
              <a:rPr lang="en-US" dirty="0"/>
              <a:t>with </a:t>
            </a:r>
            <a:r>
              <a:rPr lang="en-US" dirty="0" smtClean="0"/>
              <a:t>45.8 </a:t>
            </a:r>
            <a:r>
              <a:rPr lang="en-US" dirty="0"/>
              <a:t>HIV diagnoses per 100,000 population and </a:t>
            </a:r>
            <a:r>
              <a:rPr lang="en-US" dirty="0" smtClean="0"/>
              <a:t>36.6 </a:t>
            </a:r>
            <a:r>
              <a:rPr lang="en-US" dirty="0"/>
              <a:t>HIV diagnoses per 100,000 population respectively. This represents a rate of HIV diagnosis among the </a:t>
            </a:r>
            <a:r>
              <a:rPr lang="en-US" dirty="0" smtClean="0"/>
              <a:t>black, </a:t>
            </a:r>
            <a:r>
              <a:rPr lang="en-US" dirty="0"/>
              <a:t>African-born community that is </a:t>
            </a:r>
            <a:r>
              <a:rPr lang="en-US" dirty="0" smtClean="0"/>
              <a:t>18 </a:t>
            </a:r>
            <a:r>
              <a:rPr lang="en-US" dirty="0"/>
              <a:t>times higher than the white non-Hispanic population in Minnesota. The rate among African-American non-Hispanic population is </a:t>
            </a:r>
            <a:r>
              <a:rPr lang="en-US" dirty="0" smtClean="0"/>
              <a:t>nearly</a:t>
            </a:r>
            <a:r>
              <a:rPr lang="en-US" baseline="0" dirty="0" smtClean="0"/>
              <a:t> 15</a:t>
            </a:r>
            <a:r>
              <a:rPr lang="en-US" dirty="0" smtClean="0"/>
              <a:t> </a:t>
            </a:r>
            <a:r>
              <a:rPr lang="en-US" dirty="0"/>
              <a:t>times higher than white non-Hispanic population. </a:t>
            </a:r>
            <a:r>
              <a:rPr lang="en-US" dirty="0">
                <a:solidFill>
                  <a:srgbClr val="003865"/>
                </a:solidFill>
                <a:latin typeface="Calibri"/>
              </a:rPr>
              <a:t>(Note: Rates for black, African-American and black, African-born are not comparable to previous years due to an increase in the estimate for black, African-born population.) </a:t>
            </a:r>
            <a:endParaRPr lang="en-US" dirty="0"/>
          </a:p>
          <a:p>
            <a:r>
              <a:rPr lang="en-US" dirty="0"/>
              <a:t> </a:t>
            </a:r>
          </a:p>
          <a:p>
            <a:r>
              <a:rPr lang="en-US" dirty="0"/>
              <a:t>Hispanic </a:t>
            </a:r>
            <a:r>
              <a:rPr lang="en-US" dirty="0" smtClean="0"/>
              <a:t>people </a:t>
            </a:r>
            <a:r>
              <a:rPr lang="en-US" dirty="0"/>
              <a:t>of any race have the next highest rate of newly diagnosed HIV cases in Minnesota at </a:t>
            </a:r>
            <a:r>
              <a:rPr lang="en-US" dirty="0" smtClean="0"/>
              <a:t>14.4 </a:t>
            </a:r>
            <a:r>
              <a:rPr lang="en-US" dirty="0"/>
              <a:t>per 100,000 </a:t>
            </a:r>
            <a:r>
              <a:rPr lang="en-US" dirty="0" smtClean="0"/>
              <a:t>people; </a:t>
            </a:r>
            <a:r>
              <a:rPr lang="en-US" dirty="0"/>
              <a:t>this is a rate of </a:t>
            </a:r>
            <a:r>
              <a:rPr lang="en-US" dirty="0" smtClean="0"/>
              <a:t>nearly 6 </a:t>
            </a:r>
            <a:r>
              <a:rPr lang="en-US" dirty="0"/>
              <a:t>times higher than white, non-Hispanic </a:t>
            </a:r>
            <a:r>
              <a:rPr lang="en-US" dirty="0" smtClean="0"/>
              <a:t>people.  </a:t>
            </a:r>
            <a:endParaRPr lang="en-US" dirty="0"/>
          </a:p>
          <a:p>
            <a:endParaRPr lang="en-US" dirty="0"/>
          </a:p>
          <a:p>
            <a:r>
              <a:rPr lang="en-US" dirty="0" smtClean="0"/>
              <a:t>American</a:t>
            </a:r>
            <a:r>
              <a:rPr lang="en-US" baseline="0" dirty="0" smtClean="0"/>
              <a:t> Indians </a:t>
            </a:r>
            <a:r>
              <a:rPr lang="en-US" dirty="0" smtClean="0"/>
              <a:t>have </a:t>
            </a:r>
            <a:r>
              <a:rPr lang="en-US" dirty="0"/>
              <a:t>a rate of </a:t>
            </a:r>
            <a:r>
              <a:rPr lang="en-US" dirty="0" smtClean="0"/>
              <a:t>people </a:t>
            </a:r>
            <a:r>
              <a:rPr lang="en-US" dirty="0"/>
              <a:t>newly diagnosed with HIV of </a:t>
            </a:r>
            <a:r>
              <a:rPr lang="en-US" dirty="0" smtClean="0"/>
              <a:t>13.1 </a:t>
            </a:r>
            <a:r>
              <a:rPr lang="en-US" dirty="0"/>
              <a:t>per 100,000 </a:t>
            </a:r>
            <a:r>
              <a:rPr lang="en-US" dirty="0" smtClean="0"/>
              <a:t>people, over five times the rate of white, non-Hispanic people.</a:t>
            </a:r>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22</a:t>
            </a:fld>
            <a:endParaRPr lang="en-US" dirty="0">
              <a:solidFill>
                <a:prstClr val="black"/>
              </a:solidFill>
            </a:endParaRPr>
          </a:p>
        </p:txBody>
      </p:sp>
    </p:spTree>
    <p:extLst>
      <p:ext uri="{BB962C8B-B14F-4D97-AF65-F5344CB8AC3E}">
        <p14:creationId xmlns:p14="http://schemas.microsoft.com/office/powerpoint/2010/main" val="889183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who have Sex with Men have the highest rate of HIV diagnosis than any other sub-category. In 2018, the estimated rate of HIV diagnosis among MSM was 164.3 per 100,000 population. This is more than 60 times higher than the rate among non-MSM men. </a:t>
            </a:r>
          </a:p>
          <a:p>
            <a:r>
              <a:rPr lang="en-US" dirty="0" smtClean="0"/>
              <a:t>It’s important to note that MSM contains cases from all racial/ethnic categories and therefore, cannot be directly compared to the rates on the previous slide. For more information on how this rate was estimated, see the </a:t>
            </a:r>
            <a:r>
              <a:rPr lang="en-US" i="1" dirty="0" smtClean="0"/>
              <a:t>HIV Surveillance Technical Notes </a:t>
            </a:r>
            <a:r>
              <a:rPr lang="en-US" dirty="0" smtClean="0"/>
              <a:t>which are available on our website</a:t>
            </a:r>
            <a:r>
              <a:rPr lang="en-US" i="1" dirty="0" smtClean="0"/>
              <a: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545038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This slide shows the number of</a:t>
            </a:r>
            <a:r>
              <a:rPr lang="en-US" dirty="0" smtClean="0"/>
              <a:t> people living with HIV/AIDS</a:t>
            </a:r>
            <a:r>
              <a:rPr lang="en-US" dirty="0" smtClean="0">
                <a:latin typeface="Times New Roman" charset="0"/>
              </a:rPr>
              <a:t> by gender identity.</a:t>
            </a:r>
          </a:p>
          <a:p>
            <a:endParaRPr lang="en-US" dirty="0" smtClean="0">
              <a:latin typeface="Times New Roman" charset="0"/>
            </a:endParaRPr>
          </a:p>
          <a:p>
            <a:r>
              <a:rPr lang="en-US" dirty="0" smtClean="0">
                <a:latin typeface="Times New Roman" charset="0"/>
              </a:rPr>
              <a:t>In 2018, there were 5 transgender newly reported HIV cases in Minnesota (3 Trans</a:t>
            </a:r>
            <a:r>
              <a:rPr lang="en-US" baseline="0" dirty="0" smtClean="0">
                <a:latin typeface="Times New Roman" charset="0"/>
              </a:rPr>
              <a:t> Women</a:t>
            </a:r>
            <a:r>
              <a:rPr lang="en-US" dirty="0" smtClean="0">
                <a:latin typeface="Times New Roman" charset="0"/>
              </a:rPr>
              <a:t> and 2 Trans</a:t>
            </a:r>
            <a:r>
              <a:rPr lang="en-US" baseline="0" dirty="0" smtClean="0">
                <a:latin typeface="Times New Roman" charset="0"/>
              </a:rPr>
              <a:t> Men</a:t>
            </a:r>
            <a:r>
              <a:rPr lang="en-US" dirty="0" smtClean="0">
                <a:latin typeface="Times New Roman" charset="0"/>
              </a:rPr>
              <a:t>). This represents 2% of new cases reported in the state.</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509878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13241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2018, </a:t>
            </a:r>
            <a:r>
              <a:rPr lang="en-US" dirty="0"/>
              <a:t>there were </a:t>
            </a:r>
            <a:r>
              <a:rPr lang="en-US" dirty="0" smtClean="0"/>
              <a:t>103 </a:t>
            </a:r>
            <a:r>
              <a:rPr lang="en-US" dirty="0"/>
              <a:t>cases diagnosed under the age of 30. This accounts for </a:t>
            </a:r>
            <a:r>
              <a:rPr lang="en-US" dirty="0" smtClean="0"/>
              <a:t>36% </a:t>
            </a:r>
            <a:r>
              <a:rPr lang="en-US" dirty="0"/>
              <a:t>of all cases. Most of these cases were among young </a:t>
            </a:r>
            <a:r>
              <a:rPr lang="en-US" dirty="0" smtClean="0"/>
              <a:t>people</a:t>
            </a:r>
            <a:r>
              <a:rPr lang="en-US" baseline="0" dirty="0" smtClean="0"/>
              <a:t> assigned the sex of male at birth</a:t>
            </a:r>
            <a:r>
              <a:rPr lang="en-US" dirty="0" smtClean="0"/>
              <a:t>, </a:t>
            </a:r>
            <a:r>
              <a:rPr lang="en-US" dirty="0"/>
              <a:t>where </a:t>
            </a:r>
            <a:r>
              <a:rPr lang="en-US" dirty="0" smtClean="0"/>
              <a:t>83% </a:t>
            </a:r>
            <a:r>
              <a:rPr lang="en-US" dirty="0"/>
              <a:t>of cases under the age of 30 were male. The age groups from </a:t>
            </a:r>
            <a:r>
              <a:rPr lang="en-US" dirty="0" smtClean="0"/>
              <a:t>25-34 had</a:t>
            </a:r>
            <a:r>
              <a:rPr lang="en-US" baseline="0" dirty="0" smtClean="0"/>
              <a:t> the largest number of cases in 2018, a change from 2017 when the most cases were seen in 20-29 age group</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26</a:t>
            </a:fld>
            <a:endParaRPr lang="en-US" dirty="0">
              <a:solidFill>
                <a:prstClr val="black"/>
              </a:solidFill>
            </a:endParaRPr>
          </a:p>
        </p:txBody>
      </p:sp>
    </p:spTree>
    <p:extLst>
      <p:ext uri="{BB962C8B-B14F-4D97-AF65-F5344CB8AC3E}">
        <p14:creationId xmlns:p14="http://schemas.microsoft.com/office/powerpoint/2010/main" val="3422278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age at diagnosis among </a:t>
            </a:r>
            <a:r>
              <a:rPr lang="en-US" dirty="0" smtClean="0"/>
              <a:t>people assigned male sex at birth </a:t>
            </a:r>
            <a:r>
              <a:rPr lang="en-US" dirty="0"/>
              <a:t>in </a:t>
            </a:r>
            <a:r>
              <a:rPr lang="en-US" dirty="0" smtClean="0"/>
              <a:t>2018 was 34 years. </a:t>
            </a:r>
            <a:r>
              <a:rPr lang="en-US" dirty="0"/>
              <a:t>The average age at diagnosis among </a:t>
            </a:r>
            <a:r>
              <a:rPr lang="en-US" dirty="0" smtClean="0"/>
              <a:t>people assigned female</a:t>
            </a:r>
            <a:r>
              <a:rPr lang="en-US" baseline="0" dirty="0" smtClean="0"/>
              <a:t> sex at birth</a:t>
            </a:r>
            <a:r>
              <a:rPr lang="en-US" dirty="0" smtClean="0"/>
              <a:t> </a:t>
            </a:r>
            <a:r>
              <a:rPr lang="en-US" dirty="0"/>
              <a:t>was </a:t>
            </a:r>
            <a:r>
              <a:rPr lang="en-US" dirty="0" smtClean="0"/>
              <a:t>38 </a:t>
            </a:r>
            <a:r>
              <a:rPr lang="en-US" dirty="0"/>
              <a:t>years in </a:t>
            </a:r>
            <a:r>
              <a:rPr lang="en-US" dirty="0" smtClean="0"/>
              <a:t>2018.</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272515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66969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a:t>
            </a:r>
            <a:r>
              <a:rPr lang="en-US" dirty="0" smtClean="0"/>
              <a:t>people </a:t>
            </a:r>
            <a:r>
              <a:rPr lang="en-US" dirty="0"/>
              <a:t>diagnosed with HIV in Minnesota during the past decade and since the beginning of the epidemic, Men who have sex with Men has been the most commonly reported risk factor. In </a:t>
            </a:r>
            <a:r>
              <a:rPr lang="en-US" dirty="0" smtClean="0"/>
              <a:t>2018, </a:t>
            </a:r>
            <a:r>
              <a:rPr lang="en-US" dirty="0"/>
              <a:t>MSM accounted for </a:t>
            </a:r>
            <a:r>
              <a:rPr lang="en-US" dirty="0" smtClean="0"/>
              <a:t>45% </a:t>
            </a:r>
            <a:r>
              <a:rPr lang="en-US" dirty="0"/>
              <a:t>of all new HIV diagnoses in Minnesota with </a:t>
            </a:r>
            <a:r>
              <a:rPr lang="en-US" dirty="0" smtClean="0"/>
              <a:t>128 </a:t>
            </a:r>
            <a:r>
              <a:rPr lang="en-US" dirty="0"/>
              <a:t>cases diagnosed.</a:t>
            </a:r>
          </a:p>
          <a:p>
            <a:endParaRPr lang="en-US" dirty="0"/>
          </a:p>
          <a:p>
            <a:endParaRPr lang="en-US" dirty="0"/>
          </a:p>
          <a:p>
            <a:r>
              <a:rPr lang="en-US" dirty="0"/>
              <a:t>The number of cases among </a:t>
            </a:r>
            <a:r>
              <a:rPr lang="en-US" dirty="0" smtClean="0"/>
              <a:t>people</a:t>
            </a:r>
            <a:r>
              <a:rPr lang="en-US" baseline="0" dirty="0" smtClean="0"/>
              <a:t> who inject drugs </a:t>
            </a:r>
            <a:r>
              <a:rPr lang="en-US" dirty="0" smtClean="0"/>
              <a:t>(MSM/IDU </a:t>
            </a:r>
            <a:r>
              <a:rPr lang="en-US" dirty="0"/>
              <a:t>and IDU (bottom 2 lines on the graph</a:t>
            </a:r>
            <a:r>
              <a:rPr lang="en-US" dirty="0" smtClean="0"/>
              <a:t>)) has remained similar over the past three years </a:t>
            </a:r>
            <a:r>
              <a:rPr lang="en-US" dirty="0"/>
              <a:t>with </a:t>
            </a:r>
            <a:r>
              <a:rPr lang="en-US" dirty="0" smtClean="0"/>
              <a:t>32 </a:t>
            </a:r>
            <a:r>
              <a:rPr lang="en-US" dirty="0"/>
              <a:t>cases in </a:t>
            </a:r>
            <a:r>
              <a:rPr lang="en-US" dirty="0" smtClean="0"/>
              <a:t>2018 </a:t>
            </a:r>
            <a:r>
              <a:rPr lang="en-US" dirty="0"/>
              <a:t>compared to </a:t>
            </a:r>
            <a:r>
              <a:rPr lang="en-US" dirty="0" smtClean="0"/>
              <a:t>28 </a:t>
            </a:r>
            <a:r>
              <a:rPr lang="en-US" dirty="0"/>
              <a:t>cases in </a:t>
            </a:r>
            <a:r>
              <a:rPr lang="en-US" dirty="0" smtClean="0"/>
              <a:t>2017, </a:t>
            </a:r>
            <a:r>
              <a:rPr lang="en-US" dirty="0"/>
              <a:t>which indicates </a:t>
            </a:r>
            <a:r>
              <a:rPr lang="en-US" dirty="0" smtClean="0"/>
              <a:t>a continued pattern of increased HIV infection among IDUs in the state.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210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15944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HIV diagnoses only among </a:t>
            </a:r>
            <a:r>
              <a:rPr lang="en-US" dirty="0" smtClean="0"/>
              <a:t>people assigned male sex at birth, </a:t>
            </a:r>
            <a:r>
              <a:rPr lang="en-US" dirty="0"/>
              <a:t>MSM accounts for a larger proportion of the new diagnoses. In </a:t>
            </a:r>
            <a:r>
              <a:rPr lang="en-US" dirty="0" smtClean="0"/>
              <a:t>2018, </a:t>
            </a:r>
            <a:r>
              <a:rPr lang="en-US" dirty="0"/>
              <a:t>MSM and MSM/IDU accounted for </a:t>
            </a:r>
            <a:r>
              <a:rPr lang="en-US" dirty="0" smtClean="0"/>
              <a:t>59% </a:t>
            </a:r>
            <a:r>
              <a:rPr lang="en-US" dirty="0"/>
              <a:t>of the newly diagnosed cases among </a:t>
            </a:r>
            <a:r>
              <a:rPr lang="en-US" dirty="0" smtClean="0"/>
              <a:t>people</a:t>
            </a:r>
            <a:r>
              <a:rPr lang="en-US" baseline="0" dirty="0" smtClean="0"/>
              <a:t> assigned male sex at birth</a:t>
            </a:r>
            <a:r>
              <a:rPr lang="en-US" dirty="0" smtClean="0"/>
              <a:t>. </a:t>
            </a:r>
            <a:r>
              <a:rPr lang="en-US" dirty="0"/>
              <a:t>Throughout the past decade and again in </a:t>
            </a:r>
            <a:r>
              <a:rPr lang="en-US" dirty="0" smtClean="0"/>
              <a:t>2018, </a:t>
            </a:r>
            <a:r>
              <a:rPr lang="en-US" dirty="0"/>
              <a:t>unspecified risk is the second most common mode of exposure and has been accounting for an increasing proportion of cases since 2011. </a:t>
            </a:r>
          </a:p>
          <a:p>
            <a:endParaRPr lang="en-US" dirty="0"/>
          </a:p>
          <a:p>
            <a:r>
              <a:rPr lang="en-US" dirty="0"/>
              <a:t>There has been a stable increased number of cases of </a:t>
            </a:r>
            <a:r>
              <a:rPr lang="en-US" dirty="0" smtClean="0"/>
              <a:t>people who inject</a:t>
            </a:r>
            <a:r>
              <a:rPr lang="en-US" baseline="0" dirty="0" smtClean="0"/>
              <a:t> drugs</a:t>
            </a:r>
            <a:r>
              <a:rPr lang="en-US" dirty="0" smtClean="0"/>
              <a:t>(including </a:t>
            </a:r>
            <a:r>
              <a:rPr lang="en-US" dirty="0"/>
              <a:t>IDU only and MSM/IDU) </a:t>
            </a:r>
            <a:r>
              <a:rPr lang="en-US" dirty="0" smtClean="0"/>
              <a:t>in recent</a:t>
            </a:r>
            <a:r>
              <a:rPr lang="en-US" baseline="0" dirty="0" smtClean="0"/>
              <a:t> years with 24 cases in 2018.</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80742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smtClean="0"/>
              <a:t>people assigned female sex at birth, </a:t>
            </a:r>
            <a:r>
              <a:rPr lang="en-US" dirty="0"/>
              <a:t>the most </a:t>
            </a:r>
            <a:r>
              <a:rPr lang="en-US" dirty="0" smtClean="0"/>
              <a:t>known common </a:t>
            </a:r>
            <a:r>
              <a:rPr lang="en-US" dirty="0"/>
              <a:t>mode of exposure for the past decade has been Heterosexual contact. However, like </a:t>
            </a:r>
            <a:r>
              <a:rPr lang="en-US" dirty="0" smtClean="0"/>
              <a:t>people</a:t>
            </a:r>
            <a:r>
              <a:rPr lang="en-US" baseline="0" dirty="0" smtClean="0"/>
              <a:t> assigned male sex at birth</a:t>
            </a:r>
            <a:r>
              <a:rPr lang="en-US" dirty="0" smtClean="0"/>
              <a:t> </a:t>
            </a:r>
            <a:r>
              <a:rPr lang="en-US" dirty="0"/>
              <a:t>the number of cases with unspecified risk is increasing.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67017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interrupt the transmission of HIV from mother to child via antiretroviral therapy and appropriate perinatal care is an important accomplishment in the history of the HIV/AIDS epidemic. Newborn HIV infection rates range from 25-30% without antiretroviral therapy, but decrease to 1-2% with appropriate medical intervention. </a:t>
            </a:r>
          </a:p>
          <a:p>
            <a:endParaRPr lang="en-US" dirty="0"/>
          </a:p>
          <a:p>
            <a:r>
              <a:rPr lang="en-US" dirty="0"/>
              <a:t>For the past decade the number of births to HIV-infected </a:t>
            </a:r>
            <a:r>
              <a:rPr lang="en-US" dirty="0" smtClean="0"/>
              <a:t>pregnant</a:t>
            </a:r>
            <a:r>
              <a:rPr lang="en-US" baseline="0" dirty="0" smtClean="0"/>
              <a:t> parents</a:t>
            </a:r>
            <a:r>
              <a:rPr lang="en-US" dirty="0" smtClean="0"/>
              <a:t> has ranged between 51-71 </a:t>
            </a:r>
            <a:r>
              <a:rPr lang="en-US" dirty="0"/>
              <a:t>births </a:t>
            </a:r>
            <a:r>
              <a:rPr lang="en-US" dirty="0" smtClean="0"/>
              <a:t>(2008-2018). For 2018, there were 65 births to HIV-infected pregnant</a:t>
            </a:r>
            <a:r>
              <a:rPr lang="en-US" baseline="0" dirty="0" smtClean="0"/>
              <a:t> parents</a:t>
            </a:r>
            <a:r>
              <a:rPr lang="en-US" dirty="0" smtClean="0"/>
              <a:t>. The </a:t>
            </a:r>
            <a:r>
              <a:rPr lang="en-US" dirty="0"/>
              <a:t>rate of transmission has decreased from 15% between 1994 and 1996 to </a:t>
            </a:r>
            <a:r>
              <a:rPr lang="en-US" dirty="0" smtClean="0"/>
              <a:t>0.6% </a:t>
            </a:r>
            <a:r>
              <a:rPr lang="en-US" dirty="0"/>
              <a:t>in the past three </a:t>
            </a:r>
            <a:r>
              <a:rPr lang="en-US" dirty="0" smtClean="0"/>
              <a:t>years (2016-2018), </a:t>
            </a:r>
            <a:r>
              <a:rPr lang="en-US" dirty="0"/>
              <a:t>with 1</a:t>
            </a:r>
            <a:r>
              <a:rPr lang="en-US" dirty="0" smtClean="0"/>
              <a:t> HIV positive </a:t>
            </a:r>
            <a:r>
              <a:rPr lang="en-US" dirty="0"/>
              <a:t>baby born to </a:t>
            </a:r>
            <a:r>
              <a:rPr lang="en-US" dirty="0" smtClean="0"/>
              <a:t>a HIV positive</a:t>
            </a:r>
            <a:r>
              <a:rPr lang="en-US" baseline="0" dirty="0" smtClean="0"/>
              <a:t> pregnant person</a:t>
            </a:r>
            <a:r>
              <a:rPr lang="en-US" dirty="0" smtClean="0"/>
              <a:t> </a:t>
            </a:r>
            <a:r>
              <a:rPr lang="en-US" dirty="0"/>
              <a:t>in Minnesota in </a:t>
            </a:r>
            <a:r>
              <a:rPr lang="en-US" dirty="0" smtClean="0"/>
              <a:t>2017.</a:t>
            </a:r>
          </a:p>
          <a:p>
            <a:endParaRPr lang="en-US" dirty="0" smtClean="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32</a:t>
            </a:fld>
            <a:endParaRPr lang="en-US" dirty="0">
              <a:solidFill>
                <a:prstClr val="black"/>
              </a:solidFill>
            </a:endParaRPr>
          </a:p>
        </p:txBody>
      </p:sp>
    </p:spTree>
    <p:extLst>
      <p:ext uri="{BB962C8B-B14F-4D97-AF65-F5344CB8AC3E}">
        <p14:creationId xmlns:p14="http://schemas.microsoft.com/office/powerpoint/2010/main" val="3716049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2018, CDC HIV Surveillance required that </a:t>
            </a:r>
            <a:r>
              <a:rPr lang="en-US" dirty="0" smtClean="0"/>
              <a:t>all HIV </a:t>
            </a:r>
            <a:r>
              <a:rPr lang="en-US" dirty="0"/>
              <a:t>surveillance </a:t>
            </a:r>
            <a:r>
              <a:rPr lang="en-US" dirty="0" smtClean="0"/>
              <a:t>jurisdictions conduct follow-up </a:t>
            </a:r>
            <a:r>
              <a:rPr lang="en-US" dirty="0"/>
              <a:t>of </a:t>
            </a:r>
            <a:r>
              <a:rPr lang="en-US" dirty="0" err="1"/>
              <a:t>perinatally</a:t>
            </a:r>
            <a:r>
              <a:rPr lang="en-US" dirty="0"/>
              <a:t> HIV-exposed infants every 6 months until 18 months of age or until HIV infection status is determined.</a:t>
            </a:r>
          </a:p>
          <a:p>
            <a:endParaRPr lang="en-US" dirty="0" smtClean="0"/>
          </a:p>
          <a:p>
            <a:r>
              <a:rPr lang="en-US" dirty="0" smtClean="0"/>
              <a:t>Infants exposed to HIV at birth may or may not be infected with HIV. Because of placental transfer of HIV maternal antibodies, HIV tests at birth will be positive, regardless of the infant’s true HIV status. Therefore, perinatal exposures need to be followed up over the next 18 months until the child’s diagnostic status is known </a:t>
            </a:r>
            <a:r>
              <a:rPr lang="en-US" dirty="0"/>
              <a:t>(usually with lab results after two months of age and then every six months</a:t>
            </a:r>
            <a:r>
              <a:rPr lang="en-US" dirty="0" smtClean="0"/>
              <a:t>). </a:t>
            </a:r>
          </a:p>
          <a:p>
            <a:endParaRPr lang="en-US" dirty="0"/>
          </a:p>
          <a:p>
            <a:r>
              <a:rPr lang="en-US" dirty="0"/>
              <a:t>T</a:t>
            </a:r>
            <a:r>
              <a:rPr lang="en-US" dirty="0" smtClean="0"/>
              <a:t>he pie chart above shows the HIV infection status for infants born in 2017. Of the 57 </a:t>
            </a:r>
            <a:r>
              <a:rPr lang="en-US" dirty="0" err="1" smtClean="0"/>
              <a:t>perinatally</a:t>
            </a:r>
            <a:r>
              <a:rPr lang="en-US" dirty="0" smtClean="0"/>
              <a:t> HIV-exposed infants born </a:t>
            </a:r>
            <a:r>
              <a:rPr lang="en-US" dirty="0"/>
              <a:t>i</a:t>
            </a:r>
            <a:r>
              <a:rPr lang="en-US" dirty="0" smtClean="0"/>
              <a:t>n 2017, 93% (n=53) have a HIV infection status determination of HIV negative (n=52) and HIV positive (n=1).  For the first year, Minnesota is above the CDC outcome standard of greater than or equal to 85% of HIV-exposed infants that have HIV infection status determined by 18 months of age. Only four infants (7%) had a HIV indeterminate status. </a:t>
            </a:r>
          </a:p>
          <a:p>
            <a:endParaRPr lang="en-US" dirty="0"/>
          </a:p>
          <a:p>
            <a:r>
              <a:rPr lang="en-US" dirty="0" smtClean="0"/>
              <a:t>Data on infants born in 2018 are not available until those infants are 18 months of age.</a:t>
            </a:r>
            <a:endParaRPr lang="en-US" dirty="0"/>
          </a:p>
          <a:p>
            <a:endParaRPr lang="en-US" dirty="0" smtClean="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4CF453-AE8B-4B76-877B-C70DAE584764}" type="slidenum">
              <a:rPr lang="en-US" smtClean="0"/>
              <a:t>33</a:t>
            </a:fld>
            <a:endParaRPr lang="en-US"/>
          </a:p>
        </p:txBody>
      </p:sp>
    </p:spTree>
    <p:extLst>
      <p:ext uri="{BB962C8B-B14F-4D97-AF65-F5344CB8AC3E}">
        <p14:creationId xmlns:p14="http://schemas.microsoft.com/office/powerpoint/2010/main" val="652419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10452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2006 and 2009 the number of new HIV diagnoses among </a:t>
            </a:r>
            <a:r>
              <a:rPr lang="en-US" dirty="0" smtClean="0"/>
              <a:t>people assigned male sex at birth </a:t>
            </a:r>
            <a:r>
              <a:rPr lang="en-US" dirty="0"/>
              <a:t>aged 13-24 increased rapidly. Since 2009, we’ve seen a promising trend of a decreasing number of new diagnoses in this </a:t>
            </a:r>
            <a:r>
              <a:rPr lang="en-US" dirty="0" smtClean="0"/>
              <a:t>age/sex </a:t>
            </a:r>
            <a:r>
              <a:rPr lang="en-US" dirty="0"/>
              <a:t>group. In </a:t>
            </a:r>
            <a:r>
              <a:rPr lang="en-US" dirty="0" smtClean="0"/>
              <a:t>2018, </a:t>
            </a:r>
            <a:r>
              <a:rPr lang="en-US" dirty="0"/>
              <a:t>the number of cases </a:t>
            </a:r>
            <a:r>
              <a:rPr lang="en-US" dirty="0" smtClean="0"/>
              <a:t>were lower from the </a:t>
            </a:r>
            <a:r>
              <a:rPr lang="en-US" dirty="0"/>
              <a:t>previous year with </a:t>
            </a:r>
            <a:r>
              <a:rPr lang="en-US" dirty="0" smtClean="0"/>
              <a:t>33 </a:t>
            </a:r>
            <a:r>
              <a:rPr lang="en-US" dirty="0"/>
              <a:t>cases in </a:t>
            </a:r>
            <a:r>
              <a:rPr lang="en-US" dirty="0" smtClean="0"/>
              <a:t>2018 compared</a:t>
            </a:r>
            <a:r>
              <a:rPr lang="en-US" baseline="0" dirty="0" smtClean="0"/>
              <a:t> to 47 cases in</a:t>
            </a:r>
            <a:r>
              <a:rPr lang="en-US" dirty="0" smtClean="0"/>
              <a:t> 2017. </a:t>
            </a:r>
            <a:endParaRPr lang="en-US" dirty="0"/>
          </a:p>
          <a:p>
            <a:r>
              <a:rPr lang="en-US" dirty="0"/>
              <a:t>T</a:t>
            </a:r>
            <a:r>
              <a:rPr lang="en-US" dirty="0" smtClean="0"/>
              <a:t>he </a:t>
            </a:r>
            <a:r>
              <a:rPr lang="en-US" dirty="0"/>
              <a:t>annual number of new HIV infections diagnosed among adolescent and young </a:t>
            </a:r>
            <a:r>
              <a:rPr lang="en-US" dirty="0" smtClean="0"/>
              <a:t>adults</a:t>
            </a:r>
            <a:r>
              <a:rPr lang="en-US" baseline="0" dirty="0" smtClean="0"/>
              <a:t> assigned female sex at birth</a:t>
            </a:r>
            <a:r>
              <a:rPr lang="en-US" dirty="0" smtClean="0"/>
              <a:t> </a:t>
            </a:r>
            <a:r>
              <a:rPr lang="en-US" dirty="0"/>
              <a:t>fluctuates due to smaller </a:t>
            </a:r>
            <a:r>
              <a:rPr lang="en-US" dirty="0" smtClean="0"/>
              <a:t>numbers.  </a:t>
            </a:r>
            <a:r>
              <a:rPr lang="en-US" dirty="0"/>
              <a:t>In </a:t>
            </a:r>
            <a:r>
              <a:rPr lang="en-US" dirty="0" smtClean="0"/>
              <a:t>2018, there were 5 cases compared to 8 cases in 2017.</a:t>
            </a: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23417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the years </a:t>
            </a:r>
            <a:r>
              <a:rPr lang="en-US" dirty="0" smtClean="0"/>
              <a:t>2016 </a:t>
            </a:r>
            <a:r>
              <a:rPr lang="en-US" dirty="0"/>
              <a:t>and </a:t>
            </a:r>
            <a:r>
              <a:rPr lang="en-US" dirty="0" smtClean="0"/>
              <a:t>2018 </a:t>
            </a:r>
            <a:r>
              <a:rPr lang="en-US" dirty="0"/>
              <a:t>we had </a:t>
            </a:r>
            <a:r>
              <a:rPr lang="en-US" dirty="0" smtClean="0"/>
              <a:t>132 cases</a:t>
            </a:r>
            <a:r>
              <a:rPr lang="en-US" baseline="0" dirty="0" smtClean="0"/>
              <a:t> assigned male sex</a:t>
            </a:r>
            <a:r>
              <a:rPr lang="en-US" dirty="0" smtClean="0"/>
              <a:t> at birth</a:t>
            </a:r>
            <a:r>
              <a:rPr lang="en-US" baseline="0" dirty="0" smtClean="0"/>
              <a:t> </a:t>
            </a:r>
            <a:r>
              <a:rPr lang="en-US" dirty="0" smtClean="0"/>
              <a:t>reported </a:t>
            </a:r>
            <a:r>
              <a:rPr lang="en-US" dirty="0"/>
              <a:t>among adolescents and young adults, and </a:t>
            </a:r>
            <a:r>
              <a:rPr lang="en-US" dirty="0" smtClean="0"/>
              <a:t>35 </a:t>
            </a:r>
            <a:r>
              <a:rPr lang="en-US" dirty="0"/>
              <a:t>females reported in the 13-24 age group. For </a:t>
            </a:r>
            <a:r>
              <a:rPr lang="en-US" dirty="0" smtClean="0"/>
              <a:t>people assigned male sex at birth, </a:t>
            </a:r>
            <a:r>
              <a:rPr lang="en-US" dirty="0"/>
              <a:t>Non-Hispanic white and African-American </a:t>
            </a:r>
            <a:r>
              <a:rPr lang="en-US" dirty="0" smtClean="0"/>
              <a:t>people </a:t>
            </a:r>
            <a:r>
              <a:rPr lang="en-US" dirty="0"/>
              <a:t>each accounted for </a:t>
            </a:r>
            <a:r>
              <a:rPr lang="en-US" dirty="0" smtClean="0"/>
              <a:t>34%, </a:t>
            </a:r>
            <a:r>
              <a:rPr lang="en-US" dirty="0"/>
              <a:t>and Hispanic </a:t>
            </a:r>
            <a:r>
              <a:rPr lang="en-US" dirty="0" smtClean="0"/>
              <a:t>people </a:t>
            </a:r>
            <a:r>
              <a:rPr lang="en-US" dirty="0"/>
              <a:t>of any race accounted for </a:t>
            </a:r>
            <a:r>
              <a:rPr lang="en-US" dirty="0" smtClean="0"/>
              <a:t>18% </a:t>
            </a:r>
            <a:r>
              <a:rPr lang="en-US" dirty="0"/>
              <a:t>in the 13-24 age group. Among </a:t>
            </a:r>
            <a:r>
              <a:rPr lang="en-US" dirty="0" smtClean="0"/>
              <a:t>people</a:t>
            </a:r>
            <a:r>
              <a:rPr lang="en-US" baseline="0" dirty="0" smtClean="0"/>
              <a:t> with female sex assigned at birth</a:t>
            </a:r>
            <a:r>
              <a:rPr lang="en-US" dirty="0" smtClean="0"/>
              <a:t>, </a:t>
            </a:r>
            <a:r>
              <a:rPr lang="en-US" dirty="0"/>
              <a:t>Non-Hispanic black African-born and African-Americans together accounted for </a:t>
            </a:r>
            <a:r>
              <a:rPr lang="en-US" dirty="0" smtClean="0"/>
              <a:t>72% </a:t>
            </a:r>
            <a:r>
              <a:rPr lang="en-US" dirty="0"/>
              <a:t>of the cases; while non-Hispanic white </a:t>
            </a:r>
            <a:r>
              <a:rPr lang="en-US" dirty="0" smtClean="0"/>
              <a:t>people </a:t>
            </a:r>
            <a:r>
              <a:rPr lang="en-US" dirty="0"/>
              <a:t>accounted for </a:t>
            </a:r>
            <a:r>
              <a:rPr lang="en-US" dirty="0" smtClean="0"/>
              <a:t>25%, </a:t>
            </a:r>
            <a:r>
              <a:rPr lang="en-US" dirty="0"/>
              <a:t>and Hispanic </a:t>
            </a:r>
            <a:r>
              <a:rPr lang="en-US" dirty="0" smtClean="0"/>
              <a:t>people </a:t>
            </a:r>
            <a:r>
              <a:rPr lang="en-US" dirty="0"/>
              <a:t>of any race accounted for </a:t>
            </a:r>
            <a:r>
              <a:rPr lang="en-US" dirty="0" smtClean="0"/>
              <a:t>0% </a:t>
            </a:r>
            <a:r>
              <a:rPr lang="en-US" dirty="0"/>
              <a:t>of cases.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512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mode of exposure among </a:t>
            </a:r>
            <a:r>
              <a:rPr lang="en-US" dirty="0" smtClean="0"/>
              <a:t>people assigned male sex at birth </a:t>
            </a:r>
            <a:r>
              <a:rPr lang="en-US" dirty="0"/>
              <a:t>in the 13-24 age group, Male to Male sex was </a:t>
            </a:r>
            <a:r>
              <a:rPr lang="en-US" dirty="0" smtClean="0"/>
              <a:t>found to </a:t>
            </a:r>
            <a:r>
              <a:rPr lang="en-US" dirty="0"/>
              <a:t>account for </a:t>
            </a:r>
            <a:r>
              <a:rPr lang="en-US" dirty="0" smtClean="0"/>
              <a:t>76% </a:t>
            </a:r>
            <a:r>
              <a:rPr lang="en-US" dirty="0"/>
              <a:t>of the cases, while the combined risk of MSM and IDU was estimated to account for </a:t>
            </a:r>
            <a:r>
              <a:rPr lang="en-US" dirty="0" smtClean="0"/>
              <a:t>10% </a:t>
            </a:r>
            <a:r>
              <a:rPr lang="en-US" dirty="0"/>
              <a:t>of the cases and 1% was attributed to heterosexual contact.</a:t>
            </a:r>
          </a:p>
          <a:p>
            <a:r>
              <a:rPr lang="en-US" dirty="0"/>
              <a:t>Among </a:t>
            </a:r>
            <a:r>
              <a:rPr lang="en-US" dirty="0" smtClean="0"/>
              <a:t>people assigned</a:t>
            </a:r>
            <a:r>
              <a:rPr lang="en-US" baseline="0" dirty="0" smtClean="0"/>
              <a:t> </a:t>
            </a:r>
            <a:r>
              <a:rPr lang="en-US" dirty="0" smtClean="0"/>
              <a:t>female</a:t>
            </a:r>
            <a:r>
              <a:rPr lang="en-US" baseline="0" dirty="0" smtClean="0"/>
              <a:t> sex at birth</a:t>
            </a:r>
            <a:r>
              <a:rPr lang="en-US" dirty="0" smtClean="0"/>
              <a:t>, 25% </a:t>
            </a:r>
            <a:r>
              <a:rPr lang="en-US" dirty="0"/>
              <a:t>of cases were </a:t>
            </a:r>
            <a:r>
              <a:rPr lang="en-US" dirty="0" smtClean="0"/>
              <a:t>found </a:t>
            </a:r>
            <a:r>
              <a:rPr lang="en-US" dirty="0"/>
              <a:t>to have heterosexual contact as their mode of exposure, while </a:t>
            </a:r>
            <a:r>
              <a:rPr lang="en-US" dirty="0" smtClean="0"/>
              <a:t>4% </a:t>
            </a:r>
            <a:r>
              <a:rPr lang="en-US" dirty="0"/>
              <a:t>were attributed to injection drug </a:t>
            </a:r>
            <a:r>
              <a:rPr lang="en-US" dirty="0" smtClean="0"/>
              <a:t>use and risk among 71% remains unknown.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10672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474375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new HIV infections diagnosed among foreign-born </a:t>
            </a:r>
            <a:r>
              <a:rPr lang="en-US" dirty="0" smtClean="0"/>
              <a:t>people </a:t>
            </a:r>
            <a:r>
              <a:rPr lang="en-US" dirty="0"/>
              <a:t>in Minnesota has steadily increased from 20 cases in 1990 to </a:t>
            </a:r>
            <a:r>
              <a:rPr lang="en-US" dirty="0" smtClean="0"/>
              <a:t>77 </a:t>
            </a:r>
            <a:r>
              <a:rPr lang="en-US" dirty="0"/>
              <a:t>cases in </a:t>
            </a:r>
            <a:r>
              <a:rPr lang="en-US" dirty="0" smtClean="0"/>
              <a:t>2018. </a:t>
            </a:r>
            <a:r>
              <a:rPr lang="en-US" dirty="0"/>
              <a:t>This increase has been largely driven by the increase of cases among African-born </a:t>
            </a:r>
            <a:r>
              <a:rPr lang="en-US" dirty="0" smtClean="0"/>
              <a:t>people </a:t>
            </a:r>
            <a:r>
              <a:rPr lang="en-US" dirty="0"/>
              <a:t>from 8 cases in 1990 to </a:t>
            </a:r>
            <a:r>
              <a:rPr lang="en-US" dirty="0" smtClean="0"/>
              <a:t>49 </a:t>
            </a:r>
            <a:r>
              <a:rPr lang="en-US" dirty="0"/>
              <a:t>cases in </a:t>
            </a:r>
            <a:r>
              <a:rPr lang="en-US" dirty="0" smtClean="0"/>
              <a:t>2018, </a:t>
            </a:r>
            <a:r>
              <a:rPr lang="en-US" dirty="0"/>
              <a:t>as well as, </a:t>
            </a:r>
            <a:r>
              <a:rPr lang="en-US" dirty="0" smtClean="0"/>
              <a:t>people </a:t>
            </a:r>
            <a:r>
              <a:rPr lang="en-US" dirty="0"/>
              <a:t>from Mexico, Central and South </a:t>
            </a:r>
            <a:r>
              <a:rPr lang="en-US" dirty="0" smtClean="0"/>
              <a:t>America</a:t>
            </a:r>
            <a:r>
              <a:rPr lang="en-US" baseline="0" dirty="0" smtClean="0"/>
              <a:t> and the Caribbean</a:t>
            </a:r>
            <a:r>
              <a:rPr lang="en-US" dirty="0" smtClean="0"/>
              <a:t> </a:t>
            </a:r>
            <a:r>
              <a:rPr lang="en-US" dirty="0"/>
              <a:t>from 6 cases in 1990 to </a:t>
            </a:r>
            <a:r>
              <a:rPr lang="en-US" dirty="0" smtClean="0"/>
              <a:t>21 </a:t>
            </a:r>
            <a:r>
              <a:rPr lang="en-US" dirty="0"/>
              <a:t>cases in </a:t>
            </a:r>
            <a:r>
              <a:rPr lang="en-US" dirty="0" smtClean="0"/>
              <a:t>2018. </a:t>
            </a:r>
            <a:r>
              <a:rPr lang="en-US" dirty="0"/>
              <a:t>Among new HIV infections diagnosed in </a:t>
            </a:r>
            <a:r>
              <a:rPr lang="en-US" dirty="0" smtClean="0"/>
              <a:t>2018, 27% </a:t>
            </a:r>
            <a:r>
              <a:rPr lang="en-US" dirty="0"/>
              <a:t>were among foreign-born </a:t>
            </a:r>
            <a:r>
              <a:rPr lang="en-US" dirty="0" smtClean="0"/>
              <a:t>people. </a:t>
            </a:r>
            <a:r>
              <a:rPr lang="en-US" dirty="0"/>
              <a:t>Based on 2010-2012 American Community Survey data, foreign-born </a:t>
            </a:r>
            <a:r>
              <a:rPr lang="en-US" dirty="0" smtClean="0"/>
              <a:t>people </a:t>
            </a:r>
            <a:r>
              <a:rPr lang="en-US" dirty="0"/>
              <a:t>make up 7% of the total Minnesota population and are, therefore, disproportionately affected by HIV. Among African-born this disparity is even more evident, while African-born </a:t>
            </a:r>
            <a:r>
              <a:rPr lang="en-US" dirty="0" smtClean="0"/>
              <a:t>people </a:t>
            </a:r>
            <a:r>
              <a:rPr lang="en-US" dirty="0"/>
              <a:t>make up just over 1% of the Minnesota population they accounted for </a:t>
            </a:r>
            <a:r>
              <a:rPr lang="en-US" dirty="0" smtClean="0"/>
              <a:t>17% </a:t>
            </a:r>
            <a:r>
              <a:rPr lang="en-US" dirty="0"/>
              <a:t>of new HIV infections in </a:t>
            </a:r>
            <a:r>
              <a:rPr lang="en-US" dirty="0" smtClean="0"/>
              <a:t>2018. </a:t>
            </a:r>
            <a:endParaRPr lang="en-US" dirty="0"/>
          </a:p>
          <a:p>
            <a:endParaRPr lang="en-US" dirty="0"/>
          </a:p>
          <a:p>
            <a:r>
              <a:rPr lang="en-US" dirty="0"/>
              <a:t>In </a:t>
            </a:r>
            <a:r>
              <a:rPr lang="en-US" dirty="0" smtClean="0"/>
              <a:t>2018, </a:t>
            </a:r>
            <a:r>
              <a:rPr lang="en-US" dirty="0"/>
              <a:t>there were </a:t>
            </a:r>
            <a:r>
              <a:rPr lang="en-US" dirty="0" smtClean="0"/>
              <a:t>77 </a:t>
            </a:r>
            <a:r>
              <a:rPr lang="en-US" dirty="0"/>
              <a:t>cases of newly reported HIV among foreign-born </a:t>
            </a:r>
            <a:r>
              <a:rPr lang="en-US" dirty="0" smtClean="0"/>
              <a:t>people, over one out of four of </a:t>
            </a:r>
            <a:r>
              <a:rPr lang="en-US" dirty="0"/>
              <a:t>all new cases. The majority of foreign born cases in </a:t>
            </a:r>
            <a:r>
              <a:rPr lang="en-US" dirty="0" smtClean="0"/>
              <a:t>2018 </a:t>
            </a:r>
            <a:r>
              <a:rPr lang="en-US" dirty="0"/>
              <a:t>were from Africa, followed by Latin America and the Caribbean.</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39</a:t>
            </a:fld>
            <a:endParaRPr lang="en-US" dirty="0">
              <a:solidFill>
                <a:prstClr val="black"/>
              </a:solidFill>
            </a:endParaRPr>
          </a:p>
        </p:txBody>
      </p:sp>
    </p:spTree>
    <p:extLst>
      <p:ext uri="{BB962C8B-B14F-4D97-AF65-F5344CB8AC3E}">
        <p14:creationId xmlns:p14="http://schemas.microsoft.com/office/powerpoint/2010/main" val="335495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United States and 6 dependent areas, the rate of diagnoses of HIV infection amon</a:t>
            </a:r>
            <a:r>
              <a:rPr lang="en-US" b="0" dirty="0" smtClean="0"/>
              <a:t>g adults and adolescents was 14.0 per 100,000 population in 2017. The rate of diagnoses of HIV infection for adults and adolescents ranged from zero per 100,000 in American Samoa, the Northern Mariana Islands, and the Republic of Palau to 53.6 per 100,000 in the District of Columbia.</a:t>
            </a:r>
          </a:p>
          <a:p>
            <a:r>
              <a:rPr lang="en-US" b="1" dirty="0" smtClean="0"/>
              <a:t> </a:t>
            </a:r>
          </a:p>
          <a:p>
            <a:r>
              <a:rPr lang="en-US" dirty="0" smtClean="0"/>
              <a:t>The District of Columbia (i.e., Washington, DC) is a city; use caution when comparing the HIV diagnosis rate in DC with the rates in states.</a:t>
            </a:r>
          </a:p>
          <a:p>
            <a:r>
              <a:rPr lang="en-US"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5F5F5F"/>
                </a:solidFill>
                <a:latin typeface="Calibri" panose="020F0502020204030204" pitchFamily="34" charset="0"/>
              </a:rPr>
              <a:t>Data for the year 2017 are considered preliminary and based on 6 months reporting delay.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52388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2018, </a:t>
            </a:r>
            <a:r>
              <a:rPr lang="en-US" dirty="0"/>
              <a:t>the number of foreign-born </a:t>
            </a:r>
            <a:r>
              <a:rPr lang="en-US" dirty="0" smtClean="0"/>
              <a:t>people assigned male sex at birth increased </a:t>
            </a:r>
            <a:r>
              <a:rPr lang="en-US" dirty="0"/>
              <a:t>from </a:t>
            </a:r>
            <a:r>
              <a:rPr lang="en-US" dirty="0" smtClean="0"/>
              <a:t>46 </a:t>
            </a:r>
            <a:r>
              <a:rPr lang="en-US" dirty="0"/>
              <a:t>cases in </a:t>
            </a:r>
            <a:r>
              <a:rPr lang="en-US" dirty="0" smtClean="0"/>
              <a:t>2017 </a:t>
            </a:r>
            <a:r>
              <a:rPr lang="en-US" dirty="0"/>
              <a:t>to </a:t>
            </a:r>
            <a:r>
              <a:rPr lang="en-US" dirty="0" smtClean="0"/>
              <a:t>50 </a:t>
            </a:r>
            <a:r>
              <a:rPr lang="en-US" dirty="0"/>
              <a:t>in </a:t>
            </a:r>
            <a:r>
              <a:rPr lang="en-US" dirty="0" smtClean="0"/>
              <a:t>2018.</a:t>
            </a:r>
            <a:endParaRPr lang="en-US" dirty="0"/>
          </a:p>
          <a:p>
            <a:r>
              <a:rPr lang="en-US" dirty="0"/>
              <a:t>There was </a:t>
            </a:r>
            <a:r>
              <a:rPr lang="en-US" dirty="0" smtClean="0"/>
              <a:t>a decrease for </a:t>
            </a:r>
            <a:r>
              <a:rPr lang="en-US" dirty="0"/>
              <a:t>foreign-born </a:t>
            </a:r>
            <a:r>
              <a:rPr lang="en-US" dirty="0" smtClean="0"/>
              <a:t>people</a:t>
            </a:r>
            <a:r>
              <a:rPr lang="en-US" baseline="0" dirty="0" smtClean="0"/>
              <a:t> assigned female sex at birth</a:t>
            </a:r>
            <a:r>
              <a:rPr lang="en-US" dirty="0" smtClean="0"/>
              <a:t> </a:t>
            </a:r>
            <a:r>
              <a:rPr lang="en-US" dirty="0"/>
              <a:t>from </a:t>
            </a:r>
            <a:r>
              <a:rPr lang="en-US" dirty="0" smtClean="0"/>
              <a:t>40 </a:t>
            </a:r>
            <a:r>
              <a:rPr lang="en-US" dirty="0"/>
              <a:t>in </a:t>
            </a:r>
            <a:r>
              <a:rPr lang="en-US" dirty="0" smtClean="0"/>
              <a:t>2017 </a:t>
            </a:r>
            <a:r>
              <a:rPr lang="en-US" dirty="0"/>
              <a:t>to </a:t>
            </a:r>
            <a:r>
              <a:rPr lang="en-US" dirty="0" smtClean="0"/>
              <a:t>25 </a:t>
            </a:r>
            <a:r>
              <a:rPr lang="en-US" dirty="0"/>
              <a:t>in </a:t>
            </a:r>
            <a:r>
              <a:rPr lang="en-US" dirty="0" smtClean="0"/>
              <a:t>2018.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34290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countries (Liberia, Ethiopia, </a:t>
            </a:r>
            <a:r>
              <a:rPr lang="en-US" dirty="0" smtClean="0"/>
              <a:t>Mexico</a:t>
            </a:r>
            <a:r>
              <a:rPr lang="en-US" baseline="0" dirty="0" smtClean="0"/>
              <a:t> and Kenya</a:t>
            </a:r>
            <a:r>
              <a:rPr lang="en-US" dirty="0" smtClean="0"/>
              <a:t>) </a:t>
            </a:r>
            <a:r>
              <a:rPr lang="en-US" dirty="0"/>
              <a:t>accounted for a majority of new infections among foreign-born </a:t>
            </a:r>
            <a:r>
              <a:rPr lang="en-US" dirty="0" smtClean="0"/>
              <a:t>people, </a:t>
            </a:r>
            <a:r>
              <a:rPr lang="en-US" dirty="0"/>
              <a:t>however there are over </a:t>
            </a:r>
            <a:r>
              <a:rPr lang="en-US" dirty="0" smtClean="0"/>
              <a:t>28 </a:t>
            </a:r>
            <a:r>
              <a:rPr lang="en-US" dirty="0"/>
              <a:t>countries represented among the </a:t>
            </a:r>
            <a:r>
              <a:rPr lang="en-US" dirty="0" smtClean="0"/>
              <a:t>77 </a:t>
            </a:r>
            <a:r>
              <a:rPr lang="en-US" dirty="0"/>
              <a:t>new foreign born cases in </a:t>
            </a:r>
            <a:r>
              <a:rPr lang="en-US" dirty="0" smtClean="0"/>
              <a:t>2018.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83245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testers are defined as anyone with an AIDS diagnosis within one year of their initial HIV diagnosis. This is an important trend to watch as people who progress to AIDS within one year of their HIV diagnosis represent </a:t>
            </a:r>
            <a:r>
              <a:rPr lang="en-US" dirty="0" smtClean="0"/>
              <a:t>people </a:t>
            </a:r>
            <a:r>
              <a:rPr lang="en-US" dirty="0"/>
              <a:t>who are likely diagnosed well after their initial infection and represent missed testing opportunities earlier in the course of their infection.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038393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2017, 28% </a:t>
            </a:r>
            <a:r>
              <a:rPr lang="en-US" dirty="0"/>
              <a:t>of new cases were late testers. This proportion of cases has remained relatively the same over the past 10 years, ranging between </a:t>
            </a:r>
            <a:r>
              <a:rPr lang="en-US" dirty="0" smtClean="0"/>
              <a:t>23-34%. </a:t>
            </a:r>
            <a:r>
              <a:rPr lang="en-US" dirty="0"/>
              <a:t>Most late testers, about 85%, are diagnosed with AIDS at the same time they are initially diagnosed with HIV infection. </a:t>
            </a:r>
          </a:p>
          <a:p>
            <a:r>
              <a:rPr lang="en-US" dirty="0"/>
              <a:t>For </a:t>
            </a:r>
            <a:r>
              <a:rPr lang="en-US" dirty="0" smtClean="0"/>
              <a:t>2018, 23% </a:t>
            </a:r>
            <a:r>
              <a:rPr lang="en-US" dirty="0"/>
              <a:t>of new cases were late testers so far, which represents only a partial follow-up year to only </a:t>
            </a:r>
            <a:r>
              <a:rPr lang="en-US" dirty="0" smtClean="0"/>
              <a:t>April 1st, 2018.</a:t>
            </a:r>
            <a:endParaRPr lang="en-US" dirty="0"/>
          </a:p>
          <a:p>
            <a:endParaRPr lang="en-US" dirty="0"/>
          </a:p>
          <a:p>
            <a:r>
              <a:rPr lang="en-US" dirty="0"/>
              <a:t>As with other characteristics of the HIV epidemic in Minnesota, the proportion of late testers varies by demographic characteristics. Historically, foreign-born </a:t>
            </a:r>
            <a:r>
              <a:rPr lang="en-US" dirty="0" smtClean="0"/>
              <a:t>people </a:t>
            </a:r>
            <a:r>
              <a:rPr lang="en-US" dirty="0"/>
              <a:t>have had a higher proportion of late-testers.</a:t>
            </a:r>
            <a:endParaRPr lang="en-US" dirty="0">
              <a:latin typeface="Times New Roman" charset="0"/>
            </a:endParaRP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43</a:t>
            </a:fld>
            <a:endParaRPr lang="en-US" dirty="0">
              <a:solidFill>
                <a:prstClr val="black"/>
              </a:solidFill>
            </a:endParaRPr>
          </a:p>
        </p:txBody>
      </p:sp>
    </p:spTree>
    <p:extLst>
      <p:ext uri="{BB962C8B-B14F-4D97-AF65-F5344CB8AC3E}">
        <p14:creationId xmlns:p14="http://schemas.microsoft.com/office/powerpoint/2010/main" val="2213928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late testers can vary by </a:t>
            </a:r>
            <a:r>
              <a:rPr lang="en-US" dirty="0" smtClean="0"/>
              <a:t>sex</a:t>
            </a:r>
            <a:r>
              <a:rPr lang="en-US" baseline="0" dirty="0" smtClean="0"/>
              <a:t> assigned at birth</a:t>
            </a:r>
            <a:r>
              <a:rPr lang="en-US" dirty="0" smtClean="0"/>
              <a:t>. </a:t>
            </a:r>
            <a:r>
              <a:rPr lang="en-US" dirty="0"/>
              <a:t>In </a:t>
            </a:r>
            <a:r>
              <a:rPr lang="en-US" dirty="0" smtClean="0"/>
              <a:t>2018, </a:t>
            </a:r>
            <a:r>
              <a:rPr lang="en-US" dirty="0"/>
              <a:t>the proportion of late testers </a:t>
            </a:r>
            <a:r>
              <a:rPr lang="en-US" dirty="0" smtClean="0"/>
              <a:t>among</a:t>
            </a:r>
            <a:r>
              <a:rPr lang="en-US" baseline="0" dirty="0" smtClean="0"/>
              <a:t> people assigned female sex at birth</a:t>
            </a:r>
            <a:r>
              <a:rPr lang="en-US" dirty="0" smtClean="0"/>
              <a:t> (19%) and people</a:t>
            </a:r>
            <a:r>
              <a:rPr lang="en-US" baseline="0" dirty="0" smtClean="0"/>
              <a:t> assigned male sex at birth</a:t>
            </a:r>
            <a:r>
              <a:rPr lang="en-US" dirty="0" smtClean="0"/>
              <a:t> (24%) were similar and decreased slightly from the previous year. </a:t>
            </a:r>
          </a:p>
          <a:p>
            <a:endParaRPr lang="en-US" dirty="0"/>
          </a:p>
          <a:p>
            <a:r>
              <a:rPr lang="en-US" dirty="0"/>
              <a:t>Percentage of late testers for </a:t>
            </a:r>
            <a:r>
              <a:rPr lang="en-US" dirty="0" smtClean="0"/>
              <a:t>2018 </a:t>
            </a:r>
            <a:r>
              <a:rPr lang="en-US" dirty="0"/>
              <a:t>includes only those progressing to AIDS through </a:t>
            </a:r>
            <a:r>
              <a:rPr lang="en-US" dirty="0" smtClean="0"/>
              <a:t>March </a:t>
            </a:r>
            <a:r>
              <a:rPr lang="en-US" dirty="0"/>
              <a:t>2018. As such, this percentage is likely to increase as additional reports are made to the MDH.</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905684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characteristics of the HIV epidemic in Minnesota, the proportion of late testers varies by demographic characteristics. </a:t>
            </a:r>
            <a:r>
              <a:rPr lang="en-US" dirty="0" smtClean="0"/>
              <a:t>Differences occur </a:t>
            </a:r>
            <a:r>
              <a:rPr lang="en-US" dirty="0"/>
              <a:t>by race/ethnicity, with the proportion of late testers in </a:t>
            </a:r>
            <a:r>
              <a:rPr lang="en-US" dirty="0" smtClean="0"/>
              <a:t>2018 </a:t>
            </a:r>
            <a:r>
              <a:rPr lang="en-US" dirty="0"/>
              <a:t>among whites </a:t>
            </a:r>
            <a:r>
              <a:rPr lang="en-US" dirty="0" smtClean="0"/>
              <a:t>(22%), </a:t>
            </a:r>
            <a:r>
              <a:rPr lang="en-US" dirty="0"/>
              <a:t>African Americans (</a:t>
            </a:r>
            <a:r>
              <a:rPr lang="en-US" dirty="0" smtClean="0"/>
              <a:t>26%), African-born </a:t>
            </a:r>
            <a:r>
              <a:rPr lang="en-US" dirty="0"/>
              <a:t>black </a:t>
            </a:r>
            <a:r>
              <a:rPr lang="en-US" dirty="0" smtClean="0"/>
              <a:t>(29%), and </a:t>
            </a:r>
            <a:r>
              <a:rPr lang="en-US" dirty="0"/>
              <a:t>Hispanic </a:t>
            </a:r>
            <a:r>
              <a:rPr lang="en-US" dirty="0" smtClean="0"/>
              <a:t>(22%). Similar </a:t>
            </a:r>
            <a:r>
              <a:rPr lang="en-US" dirty="0"/>
              <a:t>data for American Indians and Asian/Pacific Islanders in a single year had fewer than 10 cases and are considered not stable and are therefore not represented here</a:t>
            </a:r>
            <a:r>
              <a:rPr lang="en-US" dirty="0" smtClean="0"/>
              <a:t>.</a:t>
            </a:r>
          </a:p>
          <a:p>
            <a:endParaRPr lang="en-US" dirty="0" smtClean="0"/>
          </a:p>
          <a:p>
            <a:r>
              <a:rPr lang="en-US" dirty="0"/>
              <a:t>Percentage of late testers for </a:t>
            </a:r>
            <a:r>
              <a:rPr lang="en-US" dirty="0" smtClean="0"/>
              <a:t>2018 </a:t>
            </a:r>
            <a:r>
              <a:rPr lang="en-US" dirty="0"/>
              <a:t>includes only those progressing to AIDS through </a:t>
            </a:r>
            <a:r>
              <a:rPr lang="en-US" dirty="0" smtClean="0"/>
              <a:t>March 2019. </a:t>
            </a:r>
            <a:r>
              <a:rPr lang="en-US" dirty="0"/>
              <a:t>As such, this percentage is likely to increase as additional reports are made to the MDH.</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20500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by age are as expected with the percentage of late testers increasing with age at time of diagnosis. In </a:t>
            </a:r>
            <a:r>
              <a:rPr lang="en-US" dirty="0" smtClean="0"/>
              <a:t>2018,</a:t>
            </a:r>
            <a:r>
              <a:rPr lang="en-US" baseline="0" dirty="0" smtClean="0"/>
              <a:t> younger age groups had lower percentages of late testers, 13-24 (16%), 25-29 (6%), and older groups had higher percentage of late testers, 30-35 (27%), 35-39 (26%), 40-44 (26%), with a marked increase in the 45+ category (38%). </a:t>
            </a:r>
            <a:endParaRPr lang="en-US" dirty="0" smtClean="0"/>
          </a:p>
          <a:p>
            <a:endParaRPr lang="en-US" dirty="0" smtClean="0"/>
          </a:p>
          <a:p>
            <a:r>
              <a:rPr lang="en-US" dirty="0" smtClean="0"/>
              <a:t>Percentage </a:t>
            </a:r>
            <a:r>
              <a:rPr lang="en-US" dirty="0"/>
              <a:t>of late testers for </a:t>
            </a:r>
            <a:r>
              <a:rPr lang="en-US" dirty="0" smtClean="0"/>
              <a:t>2018 </a:t>
            </a:r>
            <a:r>
              <a:rPr lang="en-US" dirty="0"/>
              <a:t>includes only those progressing to AIDS through </a:t>
            </a:r>
            <a:r>
              <a:rPr lang="en-US" dirty="0" smtClean="0"/>
              <a:t>March 2019. </a:t>
            </a:r>
            <a:r>
              <a:rPr lang="en-US" dirty="0"/>
              <a:t>As such, this percentage is likely to increase as additional reports are made to the MDH. Caution should be used due to smaller numbers by age group when interrupting the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140387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2018, people </a:t>
            </a:r>
            <a:r>
              <a:rPr lang="en-US" dirty="0"/>
              <a:t>with a risk category of unspecified risk had the highest proportion of late testers at </a:t>
            </a:r>
            <a:r>
              <a:rPr lang="en-US" dirty="0" smtClean="0"/>
              <a:t>33%, </a:t>
            </a:r>
            <a:r>
              <a:rPr lang="en-US" dirty="0"/>
              <a:t>followed by heterosexual contact  at </a:t>
            </a:r>
            <a:r>
              <a:rPr lang="en-US" dirty="0" smtClean="0"/>
              <a:t>26%, MSM </a:t>
            </a:r>
            <a:r>
              <a:rPr lang="en-US" dirty="0"/>
              <a:t>at </a:t>
            </a:r>
            <a:r>
              <a:rPr lang="en-US" dirty="0" smtClean="0"/>
              <a:t>19%, </a:t>
            </a:r>
            <a:r>
              <a:rPr lang="en-US" dirty="0"/>
              <a:t>and finally  </a:t>
            </a:r>
            <a:r>
              <a:rPr lang="en-US" dirty="0" smtClean="0"/>
              <a:t>IDU </a:t>
            </a:r>
            <a:r>
              <a:rPr lang="en-US" dirty="0"/>
              <a:t>had the lowest proportion of late testers at </a:t>
            </a:r>
            <a:r>
              <a:rPr lang="en-US" dirty="0" smtClean="0"/>
              <a:t>16%.</a:t>
            </a:r>
          </a:p>
          <a:p>
            <a:pPr>
              <a:defRPr/>
            </a:pPr>
            <a:endParaRPr lang="en-US" dirty="0" smtClean="0"/>
          </a:p>
          <a:p>
            <a:pPr>
              <a:defRPr/>
            </a:pPr>
            <a:r>
              <a:rPr lang="en-US" dirty="0" smtClean="0"/>
              <a:t>Percentage </a:t>
            </a:r>
            <a:r>
              <a:rPr lang="en-US" dirty="0"/>
              <a:t>of late testers for </a:t>
            </a:r>
            <a:r>
              <a:rPr lang="en-US" dirty="0" smtClean="0"/>
              <a:t>2018 </a:t>
            </a:r>
            <a:r>
              <a:rPr lang="en-US" dirty="0"/>
              <a:t>includes only those progressing to AIDS through </a:t>
            </a:r>
            <a:r>
              <a:rPr lang="en-US" dirty="0" smtClean="0"/>
              <a:t>March 2019. </a:t>
            </a:r>
            <a:r>
              <a:rPr lang="en-US" dirty="0"/>
              <a:t>As such, this percentage is likely to increase as additional reports are made to the MDH.</a:t>
            </a:r>
          </a:p>
          <a:p>
            <a:pPr>
              <a:defRPr/>
            </a:pPr>
            <a:r>
              <a:rPr lang="en-US" dirty="0" smtClean="0"/>
              <a:t> </a:t>
            </a: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55498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compared to US-born cases. In </a:t>
            </a:r>
            <a:r>
              <a:rPr lang="en-US" dirty="0" smtClean="0"/>
              <a:t>2018, 29% </a:t>
            </a:r>
            <a:r>
              <a:rPr lang="en-US" dirty="0"/>
              <a:t>of foreign-born cases were late testers compared to </a:t>
            </a:r>
            <a:r>
              <a:rPr lang="en-US" dirty="0" smtClean="0"/>
              <a:t>20% </a:t>
            </a:r>
            <a:r>
              <a:rPr lang="en-US" dirty="0"/>
              <a:t>of US-born </a:t>
            </a:r>
            <a:r>
              <a:rPr lang="en-US" dirty="0" smtClean="0"/>
              <a:t>cases.</a:t>
            </a:r>
          </a:p>
          <a:p>
            <a:endParaRPr lang="en-US" dirty="0"/>
          </a:p>
          <a:p>
            <a:r>
              <a:rPr lang="en-US" dirty="0"/>
              <a:t>Percentage of late testers for </a:t>
            </a:r>
            <a:r>
              <a:rPr lang="en-US" dirty="0" smtClean="0"/>
              <a:t>2018 </a:t>
            </a:r>
            <a:r>
              <a:rPr lang="en-US" dirty="0"/>
              <a:t>includes only those progressing to AIDS through </a:t>
            </a:r>
            <a:r>
              <a:rPr lang="en-US" dirty="0" smtClean="0"/>
              <a:t>March 2019. </a:t>
            </a:r>
            <a:r>
              <a:rPr lang="en-US" dirty="0"/>
              <a:t>As such, this percentage is likely to increase as additional reports are made to the MDH</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54128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2317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rates (per 100,000 population) of stage 3 (AIDS) classifications in 2017 for people (all ages) with diagnosed HIV infection are shown for each state, the </a:t>
            </a:r>
            <a:r>
              <a:rPr lang="en-US" b="0" dirty="0" smtClean="0"/>
              <a:t>District of Columbia, American Samoa, Guam, the Northern Mariana Islands, Puerto Rico, the Republic of Palau, and the U.S. Virgin Islands.</a:t>
            </a:r>
          </a:p>
          <a:p>
            <a:r>
              <a:rPr lang="en-US" b="1" dirty="0" smtClean="0"/>
              <a:t> </a:t>
            </a:r>
          </a:p>
          <a:p>
            <a:pPr defTabSz="881390" fontAlgn="auto">
              <a:spcBef>
                <a:spcPts val="0"/>
              </a:spcBef>
              <a:spcAft>
                <a:spcPts val="0"/>
              </a:spcAft>
              <a:defRPr/>
            </a:pPr>
            <a:r>
              <a:rPr lang="en-US" b="0" dirty="0" smtClean="0"/>
              <a:t>Areas with the highest rates of stage 3 (AIDS) in 2017 were the District of Columbia (21.2), Georgia (12.5)</a:t>
            </a:r>
            <a:r>
              <a:rPr lang="en-US" b="0" baseline="0" dirty="0" smtClean="0"/>
              <a:t>, </a:t>
            </a:r>
            <a:r>
              <a:rPr lang="en-US" b="0" dirty="0" smtClean="0"/>
              <a:t>Louisiana (10.8), and Florida (10.4). </a:t>
            </a:r>
          </a:p>
          <a:p>
            <a:pPr defTabSz="881390" fontAlgn="auto">
              <a:spcBef>
                <a:spcPts val="0"/>
              </a:spcBef>
              <a:spcAft>
                <a:spcPts val="0"/>
              </a:spcAft>
              <a:defRPr/>
            </a:pPr>
            <a:endParaRPr lang="en-US" b="0" dirty="0" smtClean="0"/>
          </a:p>
          <a:p>
            <a:pPr defTabSz="881390" fontAlgn="auto">
              <a:spcBef>
                <a:spcPts val="0"/>
              </a:spcBef>
              <a:spcAft>
                <a:spcPts val="0"/>
              </a:spcAft>
              <a:defRPr/>
            </a:pPr>
            <a:r>
              <a:rPr lang="en-US" b="0" dirty="0" smtClean="0"/>
              <a:t>The District of Columbia (i.e., Washington, DC) is a city; use caution when comparing the stage 3 (AIDS) rate in DC with the rates in states.</a:t>
            </a:r>
          </a:p>
          <a:p>
            <a:pPr defTabSz="881390" fontAlgn="auto">
              <a:spcBef>
                <a:spcPts val="0"/>
              </a:spcBef>
              <a:spcAft>
                <a:spcPts val="0"/>
              </a:spcAft>
              <a:defRPr/>
            </a:pPr>
            <a:endParaRPr lang="en-US" b="0" dirty="0" smtClean="0"/>
          </a:p>
          <a:p>
            <a:pPr marL="0" marR="0" lvl="0" indent="0" algn="l" defTabSz="881390" rtl="0" eaLnBrk="1" fontAlgn="auto" latinLnBrk="0" hangingPunct="1">
              <a:lnSpc>
                <a:spcPct val="100000"/>
              </a:lnSpc>
              <a:spcBef>
                <a:spcPts val="0"/>
              </a:spcBef>
              <a:spcAft>
                <a:spcPts val="0"/>
              </a:spcAft>
              <a:buClrTx/>
              <a:buSzTx/>
              <a:buFontTx/>
              <a:buNone/>
              <a:tabLst/>
              <a:defRPr/>
            </a:pPr>
            <a:r>
              <a:rPr lang="en-US" sz="1200" dirty="0" smtClean="0">
                <a:solidFill>
                  <a:srgbClr val="5F5F5F"/>
                </a:solidFill>
                <a:latin typeface="Calibri" panose="020F0502020204030204" pitchFamily="34" charset="0"/>
              </a:rPr>
              <a:t>Data for the year 2017 are considered preliminary and based on 6 months reporting delay.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105147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2714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a:t>
            </a:r>
            <a:r>
              <a:rPr lang="en-US" dirty="0" smtClean="0"/>
              <a:t>people </a:t>
            </a:r>
            <a:r>
              <a:rPr lang="en-US" dirty="0"/>
              <a:t>with HIV (non-AIDS) infection and improve survival among those with AIDS. These treatments have been shown to be effective at preventing transmission of HIV. Over the past five years, the number of HIV/AIDS cases diagnosed has remained relatively stable with an average of </a:t>
            </a:r>
            <a:r>
              <a:rPr lang="en-US" dirty="0" smtClean="0"/>
              <a:t>almost 300 </a:t>
            </a:r>
            <a:r>
              <a:rPr lang="en-US" dirty="0"/>
              <a:t>cases diagnosed each year. By the end of </a:t>
            </a:r>
            <a:r>
              <a:rPr lang="en-US" dirty="0" smtClean="0"/>
              <a:t>2018, </a:t>
            </a:r>
            <a:r>
              <a:rPr lang="en-US" dirty="0"/>
              <a:t>an estimated </a:t>
            </a:r>
            <a:r>
              <a:rPr lang="en-US" dirty="0" smtClean="0"/>
              <a:t>8,981 people </a:t>
            </a:r>
            <a:r>
              <a:rPr lang="en-US" dirty="0"/>
              <a:t>with HIV/AIDS were assumed to be living in Minnesota.</a:t>
            </a:r>
          </a:p>
          <a:p>
            <a:endParaRPr lang="en-US" dirty="0"/>
          </a:p>
          <a:p>
            <a:r>
              <a:rPr lang="en-US" dirty="0"/>
              <a:t>This number includes </a:t>
            </a:r>
            <a:r>
              <a:rPr lang="en-US" dirty="0" smtClean="0"/>
              <a:t>people </a:t>
            </a:r>
            <a:r>
              <a:rPr lang="en-US" dirty="0"/>
              <a:t>whose most recently reported state of residence was Minnesota, regardless of residence at time of diagnosis. This estimate does not include </a:t>
            </a:r>
            <a:r>
              <a:rPr lang="en-US" dirty="0" smtClean="0"/>
              <a:t>people </a:t>
            </a:r>
            <a:r>
              <a:rPr lang="en-US" dirty="0"/>
              <a:t>with undiagnosed HIV infection. </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06431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report, the term “new HIV diagnoses” refers to HIV-infected Minnesota residents who were diagnosed in a particular calendar year and reported to MDH. This includes </a:t>
            </a:r>
            <a:r>
              <a:rPr lang="en-US" dirty="0" smtClean="0"/>
              <a:t>people </a:t>
            </a:r>
            <a:r>
              <a:rPr lang="en-US" dirty="0"/>
              <a:t>whose first diagnosis of HIV infection is AIDS (AIDS at first diagnosis). HIV diagnoses data are displayed by earliest known date of HIV diagnosis.</a:t>
            </a:r>
          </a:p>
          <a:p>
            <a:endParaRPr lang="en-US" dirty="0"/>
          </a:p>
          <a:p>
            <a:r>
              <a:rPr lang="en-US" dirty="0"/>
              <a:t>In </a:t>
            </a:r>
            <a:r>
              <a:rPr lang="en-US" dirty="0" smtClean="0"/>
              <a:t>2018, </a:t>
            </a:r>
            <a:r>
              <a:rPr lang="en-US" dirty="0"/>
              <a:t>there was a slight </a:t>
            </a:r>
            <a:r>
              <a:rPr lang="en-US" dirty="0" smtClean="0"/>
              <a:t>increase </a:t>
            </a:r>
            <a:r>
              <a:rPr lang="en-US" dirty="0"/>
              <a:t>of new HIV diagnoses from </a:t>
            </a:r>
            <a:r>
              <a:rPr lang="en-US" dirty="0" smtClean="0"/>
              <a:t>2017. </a:t>
            </a:r>
            <a:r>
              <a:rPr lang="en-US" dirty="0"/>
              <a:t>In </a:t>
            </a:r>
            <a:r>
              <a:rPr lang="en-US" dirty="0" smtClean="0"/>
              <a:t>2018 </a:t>
            </a:r>
            <a:r>
              <a:rPr lang="en-US" dirty="0"/>
              <a:t>there were </a:t>
            </a:r>
            <a:r>
              <a:rPr lang="en-US" dirty="0" smtClean="0"/>
              <a:t>286 </a:t>
            </a:r>
            <a:r>
              <a:rPr lang="en-US" dirty="0"/>
              <a:t>newly diagnosed cases, as compared to </a:t>
            </a:r>
            <a:r>
              <a:rPr lang="en-US" dirty="0" smtClean="0"/>
              <a:t>280 </a:t>
            </a:r>
            <a:r>
              <a:rPr lang="en-US" dirty="0"/>
              <a:t>cases in </a:t>
            </a:r>
            <a:r>
              <a:rPr lang="en-US" dirty="0" smtClean="0"/>
              <a:t>2017. </a:t>
            </a:r>
            <a:r>
              <a:rPr lang="en-US" dirty="0"/>
              <a:t>This represents </a:t>
            </a:r>
            <a:r>
              <a:rPr lang="en-US" dirty="0" smtClean="0"/>
              <a:t>an increase </a:t>
            </a:r>
            <a:r>
              <a:rPr lang="en-US" dirty="0"/>
              <a:t>of about </a:t>
            </a:r>
            <a:r>
              <a:rPr lang="en-US" dirty="0" smtClean="0"/>
              <a:t>2% </a:t>
            </a:r>
            <a:r>
              <a:rPr lang="en-US" dirty="0"/>
              <a:t>compared to </a:t>
            </a:r>
            <a:r>
              <a:rPr lang="en-US" dirty="0" smtClean="0"/>
              <a:t>2017. </a:t>
            </a:r>
            <a:r>
              <a:rPr lang="en-US" dirty="0"/>
              <a:t>In reviewing newly diagnosed cases since </a:t>
            </a:r>
            <a:r>
              <a:rPr lang="en-US" dirty="0" smtClean="0"/>
              <a:t>2014, 286 </a:t>
            </a:r>
            <a:r>
              <a:rPr lang="en-US" dirty="0"/>
              <a:t>cases for </a:t>
            </a:r>
            <a:r>
              <a:rPr lang="en-US" dirty="0" smtClean="0"/>
              <a:t>2018 </a:t>
            </a:r>
            <a:r>
              <a:rPr lang="en-US" dirty="0"/>
              <a:t>is below the 5 year average of </a:t>
            </a:r>
            <a:r>
              <a:rPr lang="en-US" dirty="0" smtClean="0"/>
              <a:t>296 </a:t>
            </a:r>
            <a:r>
              <a:rPr lang="en-US" dirty="0"/>
              <a:t>cases per year. </a:t>
            </a:r>
          </a:p>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8</a:t>
            </a:fld>
            <a:endParaRPr lang="en-US" dirty="0">
              <a:solidFill>
                <a:prstClr val="black"/>
              </a:solidFill>
            </a:endParaRPr>
          </a:p>
        </p:txBody>
      </p:sp>
    </p:spTree>
    <p:extLst>
      <p:ext uri="{BB962C8B-B14F-4D97-AF65-F5344CB8AC3E}">
        <p14:creationId xmlns:p14="http://schemas.microsoft.com/office/powerpoint/2010/main" val="131732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1996, the number of new diagnoses has remained relatively stable in Minnesota at around 300 cases per year. During this same time, deaths among </a:t>
            </a:r>
            <a:r>
              <a:rPr lang="en-US" dirty="0" smtClean="0"/>
              <a:t>HIV positive </a:t>
            </a:r>
            <a:r>
              <a:rPr lang="en-US" dirty="0"/>
              <a:t>people in Minnesota has decreased dramatically. As people with HIV are living longer and healthier lives, the number of people living with HIV in Minnesota continues to grow as seen in the Red line here. At the end of </a:t>
            </a:r>
            <a:r>
              <a:rPr lang="en-US" dirty="0" smtClean="0"/>
              <a:t>2018, 8,981 </a:t>
            </a:r>
            <a:r>
              <a:rPr lang="en-US" dirty="0"/>
              <a:t>people were estimated to be living with HIV or AIDS in Minnesota.</a:t>
            </a:r>
          </a:p>
          <a:p>
            <a:r>
              <a:rPr lang="en-US" dirty="0"/>
              <a:t>This number does not include </a:t>
            </a:r>
            <a:r>
              <a:rPr lang="en-US" dirty="0" smtClean="0"/>
              <a:t>1,560 people </a:t>
            </a:r>
            <a:r>
              <a:rPr lang="en-US" dirty="0"/>
              <a:t>who were first reported with HIV or AIDs in Minnesota and subsequently moved out of the state. Although it </a:t>
            </a:r>
            <a:r>
              <a:rPr lang="en-US" dirty="0" smtClean="0"/>
              <a:t>does include 2,331 people </a:t>
            </a:r>
            <a:r>
              <a:rPr lang="en-US" dirty="0"/>
              <a:t>who were first reported with HIV or AIDS elsewhere and subsequently moved to Minnesota.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383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2952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4/30/2019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0848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4/30/2019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721483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63841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95862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52913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4/30/2019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2708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14718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018529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4/30/2019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635599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BA11018D-18D9-4505-8021-FE519022F139}" type="datetime1">
              <a:rPr lang="en-US" smtClean="0"/>
              <a:t>4/30/2019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81239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24005935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198A39D0-1058-45E2-A4B2-2922886CA006}" type="datetime1">
              <a:rPr lang="en-US" smtClean="0"/>
              <a:t>4/30/2019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3708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308556F4-2FBE-4ABA-B815-DBB44968B390}" type="datetime1">
              <a:rPr lang="en-US" smtClean="0"/>
              <a:t>4/30/2019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11944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4/30/2019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38464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4/30/2019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98630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4/30/2019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06822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4/30/2019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9000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4/30/2019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32513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4/30/2019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423671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83021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5336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40269677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82149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340453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54479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50736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4/30/2019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08255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5848203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355567764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4/30/2019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417741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8080335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4/30/2019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094176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6B6B8765-7242-46C1-8958-72C6AECA2FD8}" type="datetime1">
              <a:rPr lang="en-US" smtClean="0"/>
              <a:t>4/30/2019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1915169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052806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096454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962045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8128253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F35AC727-1EE8-48E4-9140-40E8C12FAC25}"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582616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4382924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51651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98011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853371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4/30/2019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9825072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4FD795E1-645F-443E-B626-69DD3B93FB18}" type="datetime1">
              <a:rPr lang="en-US" smtClean="0"/>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05420579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p:txBody>
          <a:bodyPr/>
          <a:lstStyle/>
          <a:p>
            <a:fld id="{A799427A-A34E-4423-987F-3E7F6BC0DBE3}" type="datetime1">
              <a:rPr lang="en-US" smtClean="0"/>
              <a:t>4/30/2019</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26762097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4/30/2019</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other object </a:t>
            </a:r>
            <a:br>
              <a:rPr lang="en-US" smtClean="0"/>
            </a:br>
            <a:r>
              <a:rPr lang="en-US" smtClean="0"/>
              <a:t>by clicking an icon. </a:t>
            </a:r>
            <a:endParaRPr lang="en-US"/>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smtClean="0"/>
              <a:t>Title - 1 column slide</a:t>
            </a:r>
            <a:endParaRPr lang="en-US"/>
          </a:p>
        </p:txBody>
      </p:sp>
    </p:spTree>
    <p:extLst>
      <p:ext uri="{BB962C8B-B14F-4D97-AF65-F5344CB8AC3E}">
        <p14:creationId xmlns:p14="http://schemas.microsoft.com/office/powerpoint/2010/main" val="1638742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1"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1"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lvl1pPr>
              <a:defRPr b="1"/>
            </a:lvl1pPr>
          </a:lstStyle>
          <a:p>
            <a:fld id="{7796FFA1-12E1-4C91-A57E-7B63EB4D695F}" type="datetime1">
              <a:rPr lang="en-US" smtClean="0"/>
              <a:pPr/>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lvl1pPr>
              <a:defRPr b="1"/>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223344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b="1">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1"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lvl1pPr>
              <a:defRPr b="1"/>
            </a:lvl1p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lvl1pPr>
              <a:defRPr b="1"/>
            </a:lvl1pPr>
          </a:lstStyle>
          <a:p>
            <a:fld id="{4FD795E1-645F-443E-B626-69DD3B93FB18}" type="datetime1">
              <a:rPr lang="en-US" smtClean="0"/>
              <a:pPr/>
              <a:t>4/30/2019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lvl1pPr>
              <a:defRPr b="1"/>
            </a:lvl1p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0442444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noAutofit/>
          </a:bodyPr>
          <a:lstStyle>
            <a:lvl1pPr>
              <a:spcAft>
                <a:spcPts val="600"/>
              </a:spcAft>
              <a:buClr>
                <a:schemeClr val="accent1"/>
              </a:buClr>
              <a:defRPr sz="2800" b="1"/>
            </a:lvl1pPr>
            <a:lvl2pPr>
              <a:spcAft>
                <a:spcPts val="600"/>
              </a:spcAft>
              <a:buClr>
                <a:schemeClr val="accent1"/>
              </a:buClr>
              <a:defRPr sz="2800" b="1"/>
            </a:lvl2pPr>
            <a:lvl3pPr>
              <a:spcAft>
                <a:spcPts val="600"/>
              </a:spcAft>
              <a:buClr>
                <a:schemeClr val="accent1"/>
              </a:buClr>
              <a:defRPr sz="2800" b="1"/>
            </a:lvl3pPr>
            <a:lvl4pPr>
              <a:spcAft>
                <a:spcPts val="600"/>
              </a:spcAft>
              <a:buClr>
                <a:schemeClr val="accent1"/>
              </a:buClr>
              <a:defRPr sz="2800" b="1"/>
            </a:lvl4pPr>
            <a:lvl5pPr>
              <a:spcAft>
                <a:spcPts val="600"/>
              </a:spcAft>
              <a:buClr>
                <a:schemeClr val="accent1"/>
              </a:buClr>
              <a:defRPr sz="2800" b="1"/>
            </a:lvl5pPr>
          </a:lstStyle>
          <a:p>
            <a:pPr lvl="0"/>
            <a:r>
              <a:rPr lang="en-US"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a:lvl1pPr>
          </a:lstStyle>
          <a:p>
            <a:fld id="{4BA63B74-C0CB-4ECB-9D1A-23776F8005C6}" type="datetime1">
              <a:rPr lang="en-US" smtClean="0"/>
              <a:pPr/>
              <a:t>4/30/2019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Tree>
    <p:extLst>
      <p:ext uri="{BB962C8B-B14F-4D97-AF65-F5344CB8AC3E}">
        <p14:creationId xmlns:p14="http://schemas.microsoft.com/office/powerpoint/2010/main" val="379891943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Oversize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2" name="Title 1"/>
          <p:cNvSpPr>
            <a:spLocks noGrp="1"/>
          </p:cNvSpPr>
          <p:nvPr>
            <p:ph type="title" hasCustomPrompt="1"/>
          </p:nvPr>
        </p:nvSpPr>
        <p:spPr>
          <a:xfrm>
            <a:off x="613458" y="152400"/>
            <a:ext cx="10965084" cy="914400"/>
          </a:xfrm>
        </p:spPr>
        <p:txBody>
          <a:bodyPr>
            <a:norm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254643" y="1484506"/>
            <a:ext cx="11682714" cy="4692457"/>
          </a:xfrm>
        </p:spPr>
        <p:txBody>
          <a:bodyPr>
            <a:normAutofit/>
          </a:bodyPr>
          <a:lstStyle>
            <a:lvl1pPr>
              <a:spcAft>
                <a:spcPts val="600"/>
              </a:spcAft>
              <a:buClr>
                <a:schemeClr val="accent1"/>
              </a:buClr>
              <a:defRPr sz="2800" b="1"/>
            </a:lvl1pPr>
            <a:lvl2pPr>
              <a:spcAft>
                <a:spcPts val="600"/>
              </a:spcAft>
              <a:buClr>
                <a:schemeClr val="accent1"/>
              </a:buClr>
              <a:defRPr sz="2800" b="1"/>
            </a:lvl2pPr>
            <a:lvl3pPr>
              <a:spcAft>
                <a:spcPts val="600"/>
              </a:spcAft>
              <a:buClr>
                <a:schemeClr val="accent1"/>
              </a:buClr>
              <a:defRPr sz="2800" b="1"/>
            </a:lvl3pPr>
            <a:lvl4pPr>
              <a:spcAft>
                <a:spcPts val="600"/>
              </a:spcAft>
              <a:buClr>
                <a:schemeClr val="accent1"/>
              </a:buClr>
              <a:defRPr sz="2800" b="1"/>
            </a:lvl4pPr>
            <a:lvl5pPr>
              <a:spcAft>
                <a:spcPts val="600"/>
              </a:spcAft>
              <a:buClr>
                <a:schemeClr val="accent1"/>
              </a:buClr>
              <a:defRPr sz="2800" b="1"/>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b="1"/>
            </a:lvl1pPr>
          </a:lstStyle>
          <a:p>
            <a:fld id="{4BA63B74-C0CB-4ECB-9D1A-23776F8005C6}" type="datetime1">
              <a:rPr lang="en-US" smtClean="0"/>
              <a:pPr/>
              <a:t>4/30/2019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Tree>
    <p:extLst>
      <p:ext uri="{BB962C8B-B14F-4D97-AF65-F5344CB8AC3E}">
        <p14:creationId xmlns:p14="http://schemas.microsoft.com/office/powerpoint/2010/main" val="50452801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b="1">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noAutofit/>
          </a:bodyPr>
          <a:lstStyle>
            <a:lvl1pPr>
              <a:defRPr sz="2800" b="1"/>
            </a:lvl1pPr>
            <a:lvl2pPr>
              <a:defRPr sz="2800" b="1"/>
            </a:lvl2pPr>
            <a:lvl3pPr>
              <a:defRPr sz="2800" b="1"/>
            </a:lvl3pPr>
            <a:lvl4pPr>
              <a:defRPr sz="2800" b="1"/>
            </a:lvl4pPr>
            <a:lvl5pPr>
              <a:defRPr sz="2800" b="1"/>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noAutofit/>
          </a:bodyPr>
          <a:lstStyle>
            <a:lvl1pPr>
              <a:defRPr sz="2800" b="1"/>
            </a:lvl1pPr>
            <a:lvl2pPr>
              <a:defRPr sz="2800" b="1"/>
            </a:lvl2pPr>
            <a:lvl3pPr>
              <a:defRPr sz="2800" b="1"/>
            </a:lvl3pPr>
            <a:lvl4pPr>
              <a:defRPr sz="2800" b="1"/>
            </a:lvl4pPr>
            <a:lvl5pPr>
              <a:defRPr sz="2800" b="1"/>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b="1"/>
            </a:lvl1pPr>
          </a:lstStyle>
          <a:p>
            <a:fld id="{03C79001-B66C-4320-9AAC-0BCE699B35DF}" type="datetime1">
              <a:rPr lang="en-US" smtClean="0"/>
              <a:pPr/>
              <a:t>4/30/2019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lvl1pPr>
              <a:defRPr b="1"/>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72692972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lvl1pPr>
              <a:defRPr b="1"/>
            </a:lvl1pPr>
          </a:lstStyle>
          <a:p>
            <a:fld id="{C77968C3-7B7E-411D-B105-08F43D0B3F8A}" type="slidenum">
              <a:rPr lang="en-US" smtClean="0"/>
              <a:pPr/>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pPr/>
              <a:t>4/30/2019</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1" baseline="0"/>
            </a:lvl1pPr>
            <a:lvl2pPr marL="391993" indent="0">
              <a:buNone/>
              <a:defRPr/>
            </a:lvl2pPr>
            <a:lvl3pPr marL="732244" indent="0">
              <a:buNone/>
              <a:defRPr/>
            </a:lvl3pPr>
            <a:lvl4pPr marL="1074062" indent="0">
              <a:buNone/>
              <a:defRPr/>
            </a:lvl4pPr>
            <a:lvl5pPr marL="1414312" indent="0">
              <a:buNone/>
              <a:defRPr/>
            </a:lvl5pPr>
          </a:lstStyle>
          <a:p>
            <a:pPr lvl="0"/>
            <a:r>
              <a:rPr lang="en-US" smtClean="0"/>
              <a:t>Add text or other object </a:t>
            </a:r>
            <a:br>
              <a:rPr lang="en-US" smtClean="0"/>
            </a:br>
            <a:r>
              <a:rPr lang="en-US" smtClean="0"/>
              <a:t>by clicking an icon. </a:t>
            </a:r>
            <a:endParaRPr lang="en-US"/>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b="1">
                <a:solidFill>
                  <a:schemeClr val="bg1"/>
                </a:solidFill>
              </a:defRPr>
            </a:lvl1pPr>
          </a:lstStyle>
          <a:p>
            <a:r>
              <a:rPr lang="en-US" smtClean="0"/>
              <a:t>Title - 1 column slide</a:t>
            </a:r>
            <a:endParaRPr lang="en-US"/>
          </a:p>
        </p:txBody>
      </p:sp>
    </p:spTree>
    <p:extLst>
      <p:ext uri="{BB962C8B-B14F-4D97-AF65-F5344CB8AC3E}">
        <p14:creationId xmlns:p14="http://schemas.microsoft.com/office/powerpoint/2010/main" val="273908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4/30/2019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94313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4/30/2019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4191137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4/30/2019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3960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4/30/2019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3017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4/30/2019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08037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b="1">
                <a:solidFill>
                  <a:schemeClr val="tx2"/>
                </a:solidFill>
              </a:defRPr>
            </a:lvl1pPr>
          </a:lstStyle>
          <a:p>
            <a:fld id="{E8D3D2D3-FEB2-40E5-857E-4E23513AC5F0}" type="datetime1">
              <a:rPr lang="en-US" smtClean="0"/>
              <a:pPr/>
              <a:t>4/30/2019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b="1">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b="1">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7001313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1"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b="1"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b="1"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emorycamp.org/item.php?i=92"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smtClean="0"/>
              <a:t>HIV</a:t>
            </a:r>
            <a:r>
              <a:rPr lang="en-US" dirty="0"/>
              <a:t> </a:t>
            </a:r>
            <a:r>
              <a:rPr lang="en-US" dirty="0" smtClean="0"/>
              <a:t>Incidence Report</a:t>
            </a:r>
            <a:r>
              <a:rPr lang="en-US" dirty="0" smtClean="0"/>
              <a:t>, </a:t>
            </a:r>
            <a:r>
              <a:rPr lang="en-US" dirty="0" smtClean="0"/>
              <a:t>2018</a:t>
            </a:r>
            <a:endParaRPr lang="en-US"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
        <p:nvSpPr>
          <p:cNvPr id="8" name="Text Placeholder 4"/>
          <p:cNvSpPr>
            <a:spLocks noGrp="1"/>
          </p:cNvSpPr>
          <p:nvPr>
            <p:ph type="body" sz="quarter" idx="14"/>
          </p:nvPr>
        </p:nvSpPr>
        <p:spPr/>
        <p:txBody>
          <a:bodyPr/>
          <a:lstStyle/>
          <a:p>
            <a:r>
              <a:rPr lang="en-US" dirty="0"/>
              <a:t>Sexually Transmitted Diseases, HIV and Tuberculosis Section, Epidemiology and Surveillance Unit</a:t>
            </a:r>
          </a:p>
          <a:p>
            <a:endParaRPr lang="en-US" dirty="0"/>
          </a:p>
        </p:txBody>
      </p:sp>
    </p:spTree>
    <p:extLst>
      <p:ext uri="{BB962C8B-B14F-4D97-AF65-F5344CB8AC3E}">
        <p14:creationId xmlns:p14="http://schemas.microsoft.com/office/powerpoint/2010/main" val="621541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lnSpc>
                <a:spcPct val="105000"/>
              </a:lnSpc>
            </a:pPr>
            <a:r>
              <a:rPr lang="en-US" altLang="en-US" sz="3200" b="1" dirty="0"/>
              <a:t>HIV (non-AIDS) and AIDS at Diagnosis by Year, </a:t>
            </a:r>
            <a:r>
              <a:rPr lang="en-US" altLang="en-US" sz="3200" b="1" dirty="0" smtClean="0"/>
              <a:t>2008-2018</a:t>
            </a:r>
            <a:endParaRPr lang="en-US" altLang="en-US" sz="3200" b="1" dirty="0"/>
          </a:p>
        </p:txBody>
      </p:sp>
      <p:sp>
        <p:nvSpPr>
          <p:cNvPr id="4" name="Footer Placeholder 3"/>
          <p:cNvSpPr>
            <a:spLocks noGrp="1"/>
          </p:cNvSpPr>
          <p:nvPr>
            <p:ph type="ftr" sz="quarter" idx="3"/>
          </p:nvPr>
        </p:nvSpPr>
        <p:spPr>
          <a:xfrm>
            <a:off x="989570" y="5524635"/>
            <a:ext cx="10695612"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30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Includes all new cases of </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HIV that were diagnosed with HIV and AIDS simultaneously</a:t>
            </a:r>
            <a:endParaRPr kumimoji="0" lang="en-US" altLang="en-US" sz="130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r>
              <a:rPr kumimoji="0" lang="en-US" altLang="en-US" sz="1300" i="1" u="none" strike="noStrike" kern="1200" cap="none" spc="0" normalizeH="0" baseline="0" noProof="0" dirty="0" smtClean="0">
                <a:ln>
                  <a:noFill/>
                </a:ln>
                <a:solidFill>
                  <a:srgbClr val="003865"/>
                </a:solidFill>
                <a:effectLst/>
                <a:uLnTx/>
                <a:uFillTx/>
                <a:latin typeface="Calibri"/>
                <a:ea typeface="+mn-ea"/>
                <a:cs typeface="+mn-cs"/>
              </a:rPr>
              <a:t>.</a:t>
            </a:r>
            <a:endParaRPr kumimoji="0" lang="en-US" altLang="en-US" sz="130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descr="HIV (non-AIDS) and AIDS at Diagnosis by Year, 2008-2018" title="HIV (non-AIDS) and AIDS at Diagnosis by Year, 2008-2018"/>
          <p:cNvPicPr>
            <a:picLocks noChangeAspect="1"/>
          </p:cNvPicPr>
          <p:nvPr/>
        </p:nvPicPr>
        <p:blipFill>
          <a:blip r:embed="rId3"/>
          <a:stretch>
            <a:fillRect/>
          </a:stretch>
        </p:blipFill>
        <p:spPr>
          <a:xfrm>
            <a:off x="843385" y="1587571"/>
            <a:ext cx="10510415" cy="4352921"/>
          </a:xfrm>
          <a:prstGeom prst="rect">
            <a:avLst/>
          </a:prstGeom>
        </p:spPr>
      </p:pic>
    </p:spTree>
    <p:extLst>
      <p:ext uri="{BB962C8B-B14F-4D97-AF65-F5344CB8AC3E}">
        <p14:creationId xmlns:p14="http://schemas.microsoft.com/office/powerpoint/2010/main" val="1043151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altLang="en-US" sz="3200" b="1" dirty="0" smtClean="0"/>
              <a:t/>
            </a:r>
            <a:br>
              <a:rPr lang="en-US" altLang="en-US" sz="3200" b="1" dirty="0" smtClean="0"/>
            </a:br>
            <a:r>
              <a:rPr lang="en-US" altLang="en-US" sz="3200" b="1" dirty="0" smtClean="0"/>
              <a:t>HIV </a:t>
            </a:r>
            <a:r>
              <a:rPr lang="en-US" altLang="en-US" sz="3200" b="1" dirty="0"/>
              <a:t>Diagnoses* in Minnesota by Person, Place, and Time</a:t>
            </a:r>
            <a:r>
              <a:rPr lang="en-US" altLang="en-US" sz="3200" b="1" dirty="0">
                <a:solidFill>
                  <a:schemeClr val="tx2"/>
                </a:solidFill>
              </a:rPr>
              <a:t/>
            </a:r>
            <a:br>
              <a:rPr lang="en-US" altLang="en-US" sz="3200" b="1" dirty="0">
                <a:solidFill>
                  <a:schemeClr val="tx2"/>
                </a:solidFill>
              </a:rPr>
            </a:br>
            <a:endParaRPr lang="en-US" sz="3200" b="1"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4582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3200" b="1" dirty="0" smtClean="0"/>
              <a:t>Place</a:t>
            </a:r>
            <a:endParaRPr lang="en-US" sz="3200" b="1"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60167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13</a:t>
            </a:fld>
            <a:endParaRPr lang="en-US"/>
          </a:p>
        </p:txBody>
      </p:sp>
      <p:sp>
        <p:nvSpPr>
          <p:cNvPr id="6" name="Title 5"/>
          <p:cNvSpPr>
            <a:spLocks noGrp="1"/>
          </p:cNvSpPr>
          <p:nvPr>
            <p:ph type="title"/>
          </p:nvPr>
        </p:nvSpPr>
        <p:spPr>
          <a:xfrm>
            <a:off x="0" y="42335"/>
            <a:ext cx="12192000" cy="1195367"/>
          </a:xfrm>
        </p:spPr>
        <p:txBody>
          <a:bodyPr>
            <a:normAutofit/>
          </a:bodyPr>
          <a:lstStyle/>
          <a:p>
            <a:pPr algn="ctr"/>
            <a:r>
              <a:rPr lang="en-US" sz="3200" b="1" dirty="0">
                <a:solidFill>
                  <a:schemeClr val="bg1"/>
                </a:solidFill>
              </a:rPr>
              <a:t>HIV Diagnoses</a:t>
            </a:r>
            <a:r>
              <a:rPr lang="en-US" sz="3200" b="1" baseline="30000" dirty="0">
                <a:solidFill>
                  <a:schemeClr val="bg1"/>
                </a:solidFill>
              </a:rPr>
              <a:t>#</a:t>
            </a:r>
            <a:r>
              <a:rPr lang="en-US" sz="3200" b="1" dirty="0">
                <a:solidFill>
                  <a:schemeClr val="bg1"/>
                </a:solidFill>
              </a:rPr>
              <a:t> by County of Residence at Diagnosis, 2018</a:t>
            </a:r>
          </a:p>
        </p:txBody>
      </p:sp>
      <p:sp>
        <p:nvSpPr>
          <p:cNvPr id="10" name="TextBox 9" descr="City of Minneapolis: 75 cases (26%) &#10;City of St. Paul: 33 cases (11%) &#10;Suburban*: 113 cases (40%)                        &#10;Greater Minnesota: 65 cases (23%)&#10;Total: 286 cases &#10;" title="HIV Diagnoses by county breakdown"/>
          <p:cNvSpPr txBox="1"/>
          <p:nvPr/>
        </p:nvSpPr>
        <p:spPr>
          <a:xfrm>
            <a:off x="6205213" y="2466389"/>
            <a:ext cx="5458703" cy="1460336"/>
          </a:xfrm>
          <a:prstGeom prst="rect">
            <a:avLst/>
          </a:prstGeom>
          <a:noFill/>
        </p:spPr>
        <p:txBody>
          <a:bodyPr wrap="square" rtlCol="0">
            <a:spAutoFit/>
          </a:bodyPr>
          <a:lstStyle/>
          <a:p>
            <a:r>
              <a:rPr lang="en-US" sz="1778" dirty="0"/>
              <a:t>City of </a:t>
            </a:r>
            <a:r>
              <a:rPr lang="en-US" sz="1778" dirty="0" smtClean="0"/>
              <a:t>Minneapolis</a:t>
            </a:r>
            <a:r>
              <a:rPr lang="en-US" sz="1778" dirty="0"/>
              <a:t>: </a:t>
            </a:r>
            <a:r>
              <a:rPr lang="en-US" sz="1778" dirty="0" smtClean="0"/>
              <a:t>	75 </a:t>
            </a:r>
            <a:r>
              <a:rPr lang="en-US" sz="1778" dirty="0"/>
              <a:t>cases (26</a:t>
            </a:r>
            <a:r>
              <a:rPr lang="en-US" sz="1778" dirty="0" smtClean="0"/>
              <a:t>%) </a:t>
            </a:r>
            <a:endParaRPr lang="en-US" sz="1778" dirty="0"/>
          </a:p>
          <a:p>
            <a:r>
              <a:rPr lang="en-US" sz="1778" dirty="0"/>
              <a:t>City of St. Paul: </a:t>
            </a:r>
            <a:r>
              <a:rPr lang="en-US" sz="1778" dirty="0" smtClean="0"/>
              <a:t>		33 </a:t>
            </a:r>
            <a:r>
              <a:rPr lang="en-US" sz="1778" dirty="0"/>
              <a:t>cases (11</a:t>
            </a:r>
            <a:r>
              <a:rPr lang="en-US" sz="1778" dirty="0" smtClean="0"/>
              <a:t>%) </a:t>
            </a:r>
            <a:endParaRPr lang="en-US" sz="1778" dirty="0"/>
          </a:p>
          <a:p>
            <a:r>
              <a:rPr lang="en-US" sz="1778" dirty="0"/>
              <a:t>Suburban</a:t>
            </a:r>
            <a:r>
              <a:rPr lang="en-US" sz="1778" dirty="0" smtClean="0"/>
              <a:t>*: 		113 cases (40%)                        </a:t>
            </a:r>
            <a:endParaRPr lang="en-US" sz="1778" dirty="0"/>
          </a:p>
          <a:p>
            <a:r>
              <a:rPr lang="en-US" sz="1778" dirty="0"/>
              <a:t>Greater </a:t>
            </a:r>
            <a:r>
              <a:rPr lang="en-US" sz="1778" dirty="0" smtClean="0"/>
              <a:t>Minnesota: 	65 cases (23%)</a:t>
            </a:r>
            <a:endParaRPr lang="en-US" sz="1778" dirty="0"/>
          </a:p>
          <a:p>
            <a:r>
              <a:rPr lang="en-US" sz="1778" dirty="0" smtClean="0"/>
              <a:t>Total: 			286 cases </a:t>
            </a:r>
            <a:endParaRPr lang="en-US" sz="1778" dirty="0"/>
          </a:p>
        </p:txBody>
      </p:sp>
      <p:pic>
        <p:nvPicPr>
          <p:cNvPr id="3" name="Picture 2" descr="HIV Diagnoses by County of Residence at Diagnosis, 2018" title="HIV Diagnoses by County of Residence at Diagnosis, 2018"/>
          <p:cNvPicPr>
            <a:picLocks noChangeAspect="1"/>
          </p:cNvPicPr>
          <p:nvPr/>
        </p:nvPicPr>
        <p:blipFill rotWithShape="1">
          <a:blip r:embed="rId3">
            <a:extLst>
              <a:ext uri="{28A0092B-C50C-407E-A947-70E740481C1C}">
                <a14:useLocalDpi xmlns:a14="http://schemas.microsoft.com/office/drawing/2010/main" val="0"/>
              </a:ext>
            </a:extLst>
          </a:blip>
          <a:srcRect l="2766" t="9669" r="2548" b="6332"/>
          <a:stretch/>
        </p:blipFill>
        <p:spPr>
          <a:xfrm>
            <a:off x="1528610" y="1513418"/>
            <a:ext cx="4506482" cy="5173681"/>
          </a:xfrm>
          <a:prstGeom prst="rect">
            <a:avLst/>
          </a:prstGeom>
        </p:spPr>
      </p:pic>
      <p:sp>
        <p:nvSpPr>
          <p:cNvPr id="8" name="TextBox 7"/>
          <p:cNvSpPr txBox="1"/>
          <p:nvPr/>
        </p:nvSpPr>
        <p:spPr>
          <a:xfrm>
            <a:off x="5425230" y="6052820"/>
            <a:ext cx="5249866" cy="492443"/>
          </a:xfrm>
          <a:prstGeom prst="rect">
            <a:avLst/>
          </a:prstGeom>
          <a:noFill/>
        </p:spPr>
        <p:txBody>
          <a:bodyPr wrap="square" rtlCol="0">
            <a:spAutoFit/>
          </a:bodyPr>
          <a:lstStyle/>
          <a:p>
            <a:r>
              <a:rPr lang="en-US" sz="1300" baseline="30000" dirty="0"/>
              <a:t>#</a:t>
            </a:r>
            <a:r>
              <a:rPr lang="en-US" sz="1300" dirty="0"/>
              <a:t>HIV or AIDS at first diagnosis</a:t>
            </a:r>
          </a:p>
          <a:p>
            <a:r>
              <a:rPr lang="en-US" sz="1300" dirty="0"/>
              <a:t>*7-county metro area, excluding the cities of Minneapolis and St. Paul</a:t>
            </a:r>
          </a:p>
        </p:txBody>
      </p:sp>
    </p:spTree>
    <p:extLst>
      <p:ext uri="{BB962C8B-B14F-4D97-AF65-F5344CB8AC3E}">
        <p14:creationId xmlns:p14="http://schemas.microsoft.com/office/powerpoint/2010/main" val="2825388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14</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4/30/2019</a:t>
            </a:fld>
            <a:endParaRPr lang="en-US"/>
          </a:p>
        </p:txBody>
      </p:sp>
      <p:pic>
        <p:nvPicPr>
          <p:cNvPr id="2050" name="Picture 2" descr="2018 Minnesota HIV New Diagnoses by Metro County &#10;City of Minneapolis: 75 cases (19.6 per 100,000) &#10;City of St. Paul: 33 cases (11.6 per 100,000) &#10;Suburban*: 113 cases (5.2 per 100,000)                        &#10;Greater Minnesota: 65 cases (2.6 per 100,000)&#10;Total: 286 cases (5.4 per 100,000)" title="2018 Minnesota HIV New Diagnoses by Metro Count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291"/>
            <a:ext cx="12192000" cy="676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273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200" b="1" dirty="0"/>
              <a:t>HIV Diagnoses* in Minnesota </a:t>
            </a:r>
            <a:r>
              <a:rPr lang="en-US" altLang="en-US" sz="3200" b="1" dirty="0" smtClean="0"/>
              <a:t>by </a:t>
            </a:r>
            <a:r>
              <a:rPr lang="en-US" altLang="en-US" sz="3200" b="1" dirty="0"/>
              <a:t>Residence at Diagnosis, </a:t>
            </a:r>
            <a:r>
              <a:rPr lang="en-US" altLang="en-US" sz="3200" b="1" dirty="0" smtClean="0"/>
              <a:t>2018</a:t>
            </a:r>
            <a:endParaRPr lang="en-US" altLang="en-US" sz="3200" b="1" dirty="0"/>
          </a:p>
        </p:txBody>
      </p:sp>
      <p:sp>
        <p:nvSpPr>
          <p:cNvPr id="4" name="Footer Placeholder 3"/>
          <p:cNvSpPr>
            <a:spLocks noGrp="1"/>
          </p:cNvSpPr>
          <p:nvPr>
            <p:ph type="ftr" sz="quarter" idx="3"/>
          </p:nvPr>
        </p:nvSpPr>
        <p:spPr>
          <a:xfrm>
            <a:off x="132347" y="5947501"/>
            <a:ext cx="11682664" cy="773973"/>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Suburban </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 Seven-county metro area including Anoka, Carver, Dakota, Hennepin (except Minneapolis), Ramsey (except St. Paul), Scott, and Washington counties.  Greater MN = All other Minnesota counties, outside the seven-county metro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*HIV or AIDS at first </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diagnosis</a:t>
            </a:r>
            <a:endParaRPr kumimoji="0" lang="en-US" sz="1300" i="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HIV Diagnoses in Minnesota by Residence at Diagnosis, 2018&#10;Minneapolis: 29%&#10;St. Paul: 14%&#10;Suburban: 38%&#10;Greater MN: 19%&#10;Total: 286" title="HIV Diagnoses in Minnesota by Residence at Diagnosis, 2018"/>
          <p:cNvPicPr>
            <a:picLocks noChangeAspect="1"/>
          </p:cNvPicPr>
          <p:nvPr/>
        </p:nvPicPr>
        <p:blipFill>
          <a:blip r:embed="rId3"/>
          <a:stretch>
            <a:fillRect/>
          </a:stretch>
        </p:blipFill>
        <p:spPr>
          <a:xfrm>
            <a:off x="718471" y="1594579"/>
            <a:ext cx="10510415" cy="4352921"/>
          </a:xfrm>
          <a:prstGeom prst="rect">
            <a:avLst/>
          </a:prstGeom>
        </p:spPr>
      </p:pic>
    </p:spTree>
    <p:extLst>
      <p:ext uri="{BB962C8B-B14F-4D97-AF65-F5344CB8AC3E}">
        <p14:creationId xmlns:p14="http://schemas.microsoft.com/office/powerpoint/2010/main" val="919596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3200" b="1" dirty="0" smtClean="0"/>
              <a:t>Sex at Birth, Gender </a:t>
            </a:r>
            <a:r>
              <a:rPr lang="en-US" altLang="en-US" sz="3200" b="1" dirty="0"/>
              <a:t>and </a:t>
            </a:r>
            <a:r>
              <a:rPr lang="en-US" altLang="en-US" sz="3200" b="1" dirty="0" smtClean="0"/>
              <a:t>Race/Ethnicity</a:t>
            </a:r>
            <a:endParaRPr lang="en-US" sz="3200" b="1"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9375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by Gender and Year of Diagnosis, 2007 - 2017" title="HIV Diagnoses* by Gender and Year of Diagnosis, 2007 - 2017"/>
          <p:cNvSpPr>
            <a:spLocks noGrp="1"/>
          </p:cNvSpPr>
          <p:nvPr>
            <p:ph type="title"/>
          </p:nvPr>
        </p:nvSpPr>
        <p:spPr/>
        <p:txBody>
          <a:bodyPr>
            <a:normAutofit fontScale="90000"/>
          </a:bodyPr>
          <a:lstStyle/>
          <a:p>
            <a:pPr algn="ctr"/>
            <a:r>
              <a:rPr lang="en-US" altLang="en-US" b="1" dirty="0" smtClean="0"/>
              <a:t>HIV Diagnoses* by Sex Assigned at Birth and Year of Diagnosis, 2008 - 2018</a:t>
            </a:r>
            <a:endParaRPr lang="en-US" altLang="en-US" b="1" dirty="0"/>
          </a:p>
        </p:txBody>
      </p:sp>
      <p:sp>
        <p:nvSpPr>
          <p:cNvPr id="4" name="Footer Placeholder 3"/>
          <p:cNvSpPr>
            <a:spLocks noGrp="1"/>
          </p:cNvSpPr>
          <p:nvPr>
            <p:ph type="ftr" sz="quarter" idx="3"/>
          </p:nvPr>
        </p:nvSpPr>
        <p:spPr>
          <a:xfrm>
            <a:off x="1962207" y="6161235"/>
            <a:ext cx="5587647" cy="365125"/>
          </a:xfrm>
        </p:spPr>
        <p:txBody>
          <a:bodyPr/>
          <a:lstStyle/>
          <a:p>
            <a:pPr lvl="0" algn="l"/>
            <a:endParaRPr lang="en-US" sz="1300" noProof="0" dirty="0" smtClean="0">
              <a:solidFill>
                <a:schemeClr val="tx1"/>
              </a:solidFill>
            </a:endParaRPr>
          </a:p>
          <a:p>
            <a:pPr lvl="0" algn="l"/>
            <a:r>
              <a:rPr lang="en-US" sz="1300" noProof="0" dirty="0" smtClean="0">
                <a:solidFill>
                  <a:schemeClr val="tx1"/>
                </a:solidFill>
              </a:rPr>
              <a:t>*HIV or AIDS at first diagnosis</a:t>
            </a:r>
          </a:p>
          <a:p>
            <a:pPr lvl="0" algn="l"/>
            <a:endParaRPr lang="en-US" altLang="en-US" sz="1400" b="1" noProof="0" dirty="0"/>
          </a:p>
        </p:txBody>
      </p:sp>
      <p:sp>
        <p:nvSpPr>
          <p:cNvPr id="5" name="Slide Number Placeholder 4"/>
          <p:cNvSpPr>
            <a:spLocks noGrp="1"/>
          </p:cNvSpPr>
          <p:nvPr>
            <p:ph type="sldNum" sz="quarter" idx="12"/>
          </p:nvPr>
        </p:nvSpPr>
        <p:spPr/>
        <p:txBody>
          <a:bodyPr/>
          <a:lstStyle/>
          <a:p>
            <a:pPr lvl="0"/>
            <a:fld id="{48F63A3B-78C7-47BE-AE5E-E10140E04643}" type="slidenum">
              <a:rPr lang="en-US" noProof="0" smtClean="0"/>
              <a:pPr lvl="0"/>
              <a:t>17</a:t>
            </a:fld>
            <a:endParaRPr lang="en-US" noProof="0" dirty="0"/>
          </a:p>
        </p:txBody>
      </p:sp>
      <p:pic>
        <p:nvPicPr>
          <p:cNvPr id="10" name="Picture 9" descr="HIV Diagnoses by Sex Assigned at Birth and Year of Diagnosis, 2008-2018" title="HIV Diagnoses by Sex Assigned at Birth and Year of Diagnosis, 2008-2018"/>
          <p:cNvPicPr>
            <a:picLocks noChangeAspect="1"/>
          </p:cNvPicPr>
          <p:nvPr/>
        </p:nvPicPr>
        <p:blipFill>
          <a:blip r:embed="rId3"/>
          <a:stretch>
            <a:fillRect/>
          </a:stretch>
        </p:blipFill>
        <p:spPr>
          <a:xfrm>
            <a:off x="837289" y="1990876"/>
            <a:ext cx="10516511" cy="4352921"/>
          </a:xfrm>
          <a:prstGeom prst="rect">
            <a:avLst/>
          </a:prstGeom>
        </p:spPr>
      </p:pic>
    </p:spTree>
    <p:extLst>
      <p:ext uri="{BB962C8B-B14F-4D97-AF65-F5344CB8AC3E}">
        <p14:creationId xmlns:p14="http://schemas.microsoft.com/office/powerpoint/2010/main" val="45300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in Year 2017 and General Population in Minnesota by Race/Ethnicity HIV diagnosis" title="HIV Diagnoses* in Y and General Population in Minnesota by Race/Ethnicity HIV diagnosis"/>
          <p:cNvSpPr>
            <a:spLocks noGrp="1"/>
          </p:cNvSpPr>
          <p:nvPr>
            <p:ph type="title"/>
          </p:nvPr>
        </p:nvSpPr>
        <p:spPr/>
        <p:txBody>
          <a:bodyPr>
            <a:normAutofit fontScale="90000"/>
          </a:bodyPr>
          <a:lstStyle/>
          <a:p>
            <a:pPr algn="ctr"/>
            <a:r>
              <a:rPr lang="en-US" altLang="en-US" b="1" dirty="0" smtClean="0"/>
              <a:t>HIV Diagnoses* in 2018 and General Population in Minnesota by Race/Ethnicity</a:t>
            </a:r>
            <a:endParaRPr lang="en-US" altLang="en-US" b="1" dirty="0"/>
          </a:p>
        </p:txBody>
      </p:sp>
      <p:sp>
        <p:nvSpPr>
          <p:cNvPr id="4" name="Footer Placeholder 3"/>
          <p:cNvSpPr>
            <a:spLocks noGrp="1"/>
          </p:cNvSpPr>
          <p:nvPr>
            <p:ph type="ftr" sz="quarter" idx="3"/>
          </p:nvPr>
        </p:nvSpPr>
        <p:spPr>
          <a:xfrm>
            <a:off x="913832" y="6254982"/>
            <a:ext cx="9827473" cy="466492"/>
          </a:xfrm>
        </p:spPr>
        <p:txBody>
          <a:bodyPr/>
          <a:lstStyle/>
          <a:p>
            <a:pPr lvl="0" algn="l"/>
            <a:r>
              <a:rPr lang="en-US" altLang="en-US" sz="1300" noProof="0" dirty="0" smtClean="0">
                <a:solidFill>
                  <a:schemeClr val="tx1"/>
                </a:solidFill>
              </a:rPr>
              <a:t>* HIV or AIDS at first diagnosis † Population estimates based on 2010 U.S. Census data. (n = Number of people)      </a:t>
            </a:r>
          </a:p>
          <a:p>
            <a:pPr lvl="0" algn="l"/>
            <a:r>
              <a:rPr lang="en-US" altLang="en-US" sz="1300" noProof="0" dirty="0" err="1" smtClean="0">
                <a:solidFill>
                  <a:schemeClr val="tx1"/>
                </a:solidFill>
              </a:rPr>
              <a:t>Amer</a:t>
            </a:r>
            <a:r>
              <a:rPr lang="en-US" altLang="en-US" sz="1300" noProof="0" dirty="0" smtClean="0">
                <a:solidFill>
                  <a:schemeClr val="tx1"/>
                </a:solidFill>
              </a:rPr>
              <a:t> </a:t>
            </a:r>
            <a:r>
              <a:rPr lang="en-US" altLang="en-US" sz="1300" noProof="0" dirty="0" err="1" smtClean="0">
                <a:solidFill>
                  <a:schemeClr val="tx1"/>
                </a:solidFill>
              </a:rPr>
              <a:t>Ind</a:t>
            </a:r>
            <a:r>
              <a:rPr lang="en-US" altLang="en-US" sz="1300" noProof="0" dirty="0" smtClean="0">
                <a:solidFill>
                  <a:schemeClr val="tx1"/>
                </a:solidFill>
              </a:rPr>
              <a:t> = American Indian , </a:t>
            </a:r>
            <a:r>
              <a:rPr lang="en-US" altLang="en-US" sz="1300" noProof="0" dirty="0" err="1" smtClean="0">
                <a:solidFill>
                  <a:schemeClr val="tx1"/>
                </a:solidFill>
              </a:rPr>
              <a:t>Afr</a:t>
            </a:r>
            <a:r>
              <a:rPr lang="en-US" altLang="en-US" sz="1300" noProof="0" dirty="0" smtClean="0">
                <a:solidFill>
                  <a:schemeClr val="tx1"/>
                </a:solidFill>
              </a:rPr>
              <a:t> </a:t>
            </a:r>
            <a:r>
              <a:rPr lang="en-US" altLang="en-US" sz="1300" noProof="0" dirty="0" err="1" smtClean="0">
                <a:solidFill>
                  <a:schemeClr val="tx1"/>
                </a:solidFill>
              </a:rPr>
              <a:t>Amer</a:t>
            </a:r>
            <a:r>
              <a:rPr lang="en-US" altLang="en-US" sz="1300" noProof="0" dirty="0" smtClean="0">
                <a:solidFill>
                  <a:schemeClr val="tx1"/>
                </a:solidFill>
              </a:rPr>
              <a:t> = African American (Black, not African-born people) , and </a:t>
            </a:r>
            <a:r>
              <a:rPr lang="en-US" altLang="en-US" sz="1300" noProof="0" dirty="0" err="1" smtClean="0">
                <a:solidFill>
                  <a:schemeClr val="tx1"/>
                </a:solidFill>
              </a:rPr>
              <a:t>Afr</a:t>
            </a:r>
            <a:r>
              <a:rPr lang="en-US" altLang="en-US" sz="1300" noProof="0" dirty="0" smtClean="0">
                <a:solidFill>
                  <a:schemeClr val="tx1"/>
                </a:solidFill>
              </a:rPr>
              <a:t> born = African-born (Black, African-born people)</a:t>
            </a:r>
            <a:endParaRPr lang="en-US" sz="1300" noProof="0" dirty="0" smtClean="0">
              <a:solidFill>
                <a:schemeClr val="tx1"/>
              </a:solidFill>
            </a:endParaRPr>
          </a:p>
          <a:p>
            <a:pPr lvl="0" algn="l"/>
            <a:endParaRPr lang="en-US" altLang="en-US" sz="1300" b="1" noProof="0" dirty="0"/>
          </a:p>
        </p:txBody>
      </p:sp>
      <p:sp>
        <p:nvSpPr>
          <p:cNvPr id="5" name="Slide Number Placeholder 4"/>
          <p:cNvSpPr>
            <a:spLocks noGrp="1"/>
          </p:cNvSpPr>
          <p:nvPr>
            <p:ph type="sldNum" sz="quarter" idx="12"/>
          </p:nvPr>
        </p:nvSpPr>
        <p:spPr/>
        <p:txBody>
          <a:bodyPr/>
          <a:lstStyle/>
          <a:p>
            <a:pPr lvl="0"/>
            <a:fld id="{48F63A3B-78C7-47BE-AE5E-E10140E04643}" type="slidenum">
              <a:rPr lang="en-US" noProof="0" smtClean="0"/>
              <a:pPr lvl="0"/>
              <a:t>18</a:t>
            </a:fld>
            <a:endParaRPr lang="en-US" noProof="0" dirty="0"/>
          </a:p>
        </p:txBody>
      </p:sp>
      <p:pic>
        <p:nvPicPr>
          <p:cNvPr id="3" name="Picture 2" descr="HIV Diagnoses in 2018 in Minnesota by Race/Ethnicity" title="HIV Diagnoses in 2018 and General Population in Minnesota by Race/Ethnicity"/>
          <p:cNvPicPr>
            <a:picLocks noChangeAspect="1"/>
          </p:cNvPicPr>
          <p:nvPr/>
        </p:nvPicPr>
        <p:blipFill>
          <a:blip r:embed="rId3"/>
          <a:stretch>
            <a:fillRect/>
          </a:stretch>
        </p:blipFill>
        <p:spPr>
          <a:xfrm>
            <a:off x="913951" y="1504769"/>
            <a:ext cx="5182049" cy="4407790"/>
          </a:xfrm>
          <a:prstGeom prst="rect">
            <a:avLst/>
          </a:prstGeom>
        </p:spPr>
      </p:pic>
      <p:pic>
        <p:nvPicPr>
          <p:cNvPr id="11" name="Picture 10" descr="General Population in Minnesota by Race/Ethnicity" title="General Population in Minnesota by Race/Ethnicity"/>
          <p:cNvPicPr>
            <a:picLocks noChangeAspect="1"/>
          </p:cNvPicPr>
          <p:nvPr/>
        </p:nvPicPr>
        <p:blipFill>
          <a:blip r:embed="rId4"/>
          <a:stretch>
            <a:fillRect/>
          </a:stretch>
        </p:blipFill>
        <p:spPr>
          <a:xfrm>
            <a:off x="6408569" y="1578437"/>
            <a:ext cx="5541744" cy="4505334"/>
          </a:xfrm>
          <a:prstGeom prst="rect">
            <a:avLst/>
          </a:prstGeom>
        </p:spPr>
      </p:pic>
    </p:spTree>
    <p:extLst>
      <p:ext uri="{BB962C8B-B14F-4D97-AF65-F5344CB8AC3E}">
        <p14:creationId xmlns:p14="http://schemas.microsoft.com/office/powerpoint/2010/main" val="2660326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Males by Race/Ethnicity† and Year of Diagnosis, 2007 - 2017" title="HIV Diagnoses* Among Males by Race/Ethnicity† and Year of Diagnosis, 2007 - 2017"/>
          <p:cNvSpPr>
            <a:spLocks noGrp="1"/>
          </p:cNvSpPr>
          <p:nvPr>
            <p:ph type="title"/>
          </p:nvPr>
        </p:nvSpPr>
        <p:spPr/>
        <p:txBody>
          <a:bodyPr>
            <a:normAutofit fontScale="90000"/>
          </a:bodyPr>
          <a:lstStyle/>
          <a:p>
            <a:pPr algn="ctr"/>
            <a:r>
              <a:rPr lang="en-US" altLang="en-US" b="1" dirty="0" smtClean="0"/>
              <a:t>HIV Diagnoses* Among People Assigned Male Sex at Birth by Race/Ethnicity† and Year of Diagnosis, 2008 - 2018</a:t>
            </a:r>
            <a:endParaRPr lang="en-US" altLang="en-US" b="1" dirty="0"/>
          </a:p>
        </p:txBody>
      </p:sp>
      <p:sp>
        <p:nvSpPr>
          <p:cNvPr id="4" name="Footer Placeholder 3"/>
          <p:cNvSpPr>
            <a:spLocks noGrp="1"/>
          </p:cNvSpPr>
          <p:nvPr>
            <p:ph type="ftr" sz="quarter" idx="3"/>
          </p:nvPr>
        </p:nvSpPr>
        <p:spPr>
          <a:xfrm>
            <a:off x="491904" y="5937161"/>
            <a:ext cx="11430019" cy="459570"/>
          </a:xfrm>
        </p:spPr>
        <p:txBody>
          <a:bodyPr/>
          <a:lstStyle/>
          <a:p>
            <a:pPr lvl="0" algn="l"/>
            <a:r>
              <a:rPr lang="en-US" altLang="en-US" sz="1300" noProof="0" dirty="0" smtClean="0">
                <a:solidFill>
                  <a:schemeClr val="tx1"/>
                </a:solidFill>
              </a:rPr>
              <a:t>* HIV or AIDS at first diagnosis</a:t>
            </a:r>
          </a:p>
          <a:p>
            <a:pPr lvl="0" algn="l"/>
            <a:r>
              <a:rPr lang="en-US" altLang="en-US" sz="1300" noProof="0" dirty="0" smtClean="0">
                <a:solidFill>
                  <a:schemeClr val="tx1"/>
                </a:solidFill>
              </a:rPr>
              <a:t>† “African-born” refers to Blacks who reported an African country of birth; “African American” refers to all other Blacks.  Cases with unknown or  multiple races are excluded</a:t>
            </a:r>
            <a:r>
              <a:rPr lang="en-US" altLang="en-US" sz="1300" b="1" noProof="0" dirty="0" smtClean="0">
                <a:solidFill>
                  <a:schemeClr val="tx1"/>
                </a:solidFill>
              </a:rPr>
              <a:t>.</a:t>
            </a:r>
            <a:endParaRPr lang="en-US" sz="1300" b="1" noProof="0" dirty="0" smtClean="0">
              <a:solidFill>
                <a:schemeClr val="tx1"/>
              </a:solidFill>
            </a:endParaRPr>
          </a:p>
        </p:txBody>
      </p:sp>
      <p:sp>
        <p:nvSpPr>
          <p:cNvPr id="5" name="Slide Number Placeholder 4"/>
          <p:cNvSpPr>
            <a:spLocks noGrp="1"/>
          </p:cNvSpPr>
          <p:nvPr>
            <p:ph type="sldNum" sz="quarter" idx="12"/>
          </p:nvPr>
        </p:nvSpPr>
        <p:spPr/>
        <p:txBody>
          <a:bodyPr/>
          <a:lstStyle/>
          <a:p>
            <a:pPr lvl="0"/>
            <a:fld id="{48F63A3B-78C7-47BE-AE5E-E10140E04643}" type="slidenum">
              <a:rPr lang="en-US" noProof="0" smtClean="0"/>
              <a:pPr lvl="0"/>
              <a:t>19</a:t>
            </a:fld>
            <a:endParaRPr lang="en-US" noProof="0" dirty="0"/>
          </a:p>
        </p:txBody>
      </p:sp>
      <p:pic>
        <p:nvPicPr>
          <p:cNvPr id="3" name="Picture 2" descr="HIV Diagnoses Among People Assigned Male Sex at Birth by Race/Ethnicity and Year of Diagnosis, 2008-2018" title="HIV Diagnoses Among People Assigned Male Sex at Birth by Race/Ethnicity and Year of Diagnosis, 2008-2018"/>
          <p:cNvPicPr>
            <a:picLocks noChangeAspect="1"/>
          </p:cNvPicPr>
          <p:nvPr/>
        </p:nvPicPr>
        <p:blipFill>
          <a:blip r:embed="rId3"/>
          <a:stretch>
            <a:fillRect/>
          </a:stretch>
        </p:blipFill>
        <p:spPr>
          <a:xfrm>
            <a:off x="408230" y="1343808"/>
            <a:ext cx="11205419" cy="4639458"/>
          </a:xfrm>
          <a:prstGeom prst="rect">
            <a:avLst/>
          </a:prstGeom>
        </p:spPr>
      </p:pic>
    </p:spTree>
    <p:extLst>
      <p:ext uri="{BB962C8B-B14F-4D97-AF65-F5344CB8AC3E}">
        <p14:creationId xmlns:p14="http://schemas.microsoft.com/office/powerpoint/2010/main" val="2191786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b="1" dirty="0"/>
              <a:t>Introduction (I)</a:t>
            </a:r>
            <a:endParaRPr lang="en-US" sz="3200" dirty="0"/>
          </a:p>
        </p:txBody>
      </p:sp>
      <p:sp>
        <p:nvSpPr>
          <p:cNvPr id="3" name="Content Placeholder 2"/>
          <p:cNvSpPr>
            <a:spLocks noGrp="1"/>
          </p:cNvSpPr>
          <p:nvPr>
            <p:ph idx="1"/>
          </p:nvPr>
        </p:nvSpPr>
        <p:spPr/>
        <p:txBody>
          <a:bodyPr>
            <a:normAutofit/>
          </a:bodyPr>
          <a:lstStyle/>
          <a:p>
            <a:pPr marL="0" indent="0">
              <a:lnSpc>
                <a:spcPct val="80000"/>
              </a:lnSpc>
              <a:buNone/>
            </a:pPr>
            <a:r>
              <a:rPr lang="en-US" altLang="en-US" sz="2600" dirty="0"/>
              <a:t>These two introduction slides provide a general context for the data used to create this slide set.  If you have questions about any of the slides please refer to </a:t>
            </a:r>
            <a:r>
              <a:rPr lang="en-US" altLang="en-US" sz="2600" i="1" dirty="0" smtClean="0"/>
              <a:t>HIV </a:t>
            </a:r>
            <a:r>
              <a:rPr lang="en-US" altLang="en-US" sz="2600" i="1" dirty="0"/>
              <a:t>Surveillance Technical Notes. </a:t>
            </a:r>
            <a:endParaRPr lang="en-US" altLang="en-US" sz="2600" i="1" dirty="0" smtClean="0"/>
          </a:p>
          <a:p>
            <a:pPr marL="0" indent="0">
              <a:lnSpc>
                <a:spcPct val="80000"/>
              </a:lnSpc>
              <a:buNone/>
            </a:pPr>
            <a:r>
              <a:rPr lang="en-US" altLang="en-US" sz="2600" dirty="0" smtClean="0"/>
              <a:t>This </a:t>
            </a:r>
            <a:r>
              <a:rPr lang="en-US" altLang="en-US" sz="2600" dirty="0"/>
              <a:t>slide set describes new HIV diagnoses (including AIDS at first diagnosis) in Minnesota by person, place, and time.</a:t>
            </a:r>
          </a:p>
          <a:p>
            <a:pPr marL="0" indent="0">
              <a:lnSpc>
                <a:spcPct val="80000"/>
              </a:lnSpc>
              <a:buNone/>
            </a:pPr>
            <a:r>
              <a:rPr lang="en-US" altLang="en-US" sz="2600" dirty="0" smtClean="0"/>
              <a:t>The </a:t>
            </a:r>
            <a:r>
              <a:rPr lang="en-US" altLang="en-US" sz="2600" dirty="0"/>
              <a:t>slides rely on data from HIV/AIDS cases diagnosed through </a:t>
            </a:r>
            <a:r>
              <a:rPr lang="en-US" altLang="en-US" sz="2600" dirty="0" smtClean="0"/>
              <a:t>2018 </a:t>
            </a:r>
            <a:r>
              <a:rPr lang="en-US" altLang="en-US" sz="2600" dirty="0"/>
              <a:t>and reported to the Minnesota Department of Health (MDH) HIV/AIDS Surveillance System.</a:t>
            </a:r>
          </a:p>
          <a:p>
            <a:pPr marL="0" indent="0">
              <a:lnSpc>
                <a:spcPct val="80000"/>
              </a:lnSpc>
              <a:buNone/>
            </a:pPr>
            <a:r>
              <a:rPr lang="en-US" altLang="en-US" sz="2600" dirty="0" smtClean="0"/>
              <a:t>The </a:t>
            </a:r>
            <a:r>
              <a:rPr lang="en-US" altLang="en-US" sz="2600" dirty="0"/>
              <a:t>data are displayed by year of HIV diagnosis.</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827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Females by Race/Ethnicity† and Year of Diagnosis &#10;2006 – 2017" title="HIV Diagnoses* Among Females by Race/Ethnicity† and Year of Diagnosis "/>
          <p:cNvSpPr>
            <a:spLocks noGrp="1"/>
          </p:cNvSpPr>
          <p:nvPr>
            <p:ph type="title"/>
          </p:nvPr>
        </p:nvSpPr>
        <p:spPr/>
        <p:txBody>
          <a:bodyPr>
            <a:normAutofit fontScale="90000"/>
          </a:bodyPr>
          <a:lstStyle/>
          <a:p>
            <a:pPr algn="ctr"/>
            <a:r>
              <a:rPr lang="en-US" altLang="en-US" b="1" dirty="0" smtClean="0"/>
              <a:t>HIV Diagnoses* Among People Assigned Female Sex at Birth by Race/Ethnicity† and Year of Diagnosis, 2008 - 2018</a:t>
            </a:r>
            <a:endParaRPr lang="en-US" altLang="en-US" b="1" dirty="0"/>
          </a:p>
        </p:txBody>
      </p:sp>
      <p:sp>
        <p:nvSpPr>
          <p:cNvPr id="4" name="Footer Placeholder 3"/>
          <p:cNvSpPr>
            <a:spLocks noGrp="1"/>
          </p:cNvSpPr>
          <p:nvPr>
            <p:ph type="ftr" sz="quarter" idx="3"/>
          </p:nvPr>
        </p:nvSpPr>
        <p:spPr>
          <a:xfrm>
            <a:off x="549397" y="5991225"/>
            <a:ext cx="11093203" cy="544510"/>
          </a:xfrm>
        </p:spPr>
        <p:txBody>
          <a:bodyPr/>
          <a:lstStyle/>
          <a:p>
            <a:pPr lvl="0" algn="l"/>
            <a:endParaRPr lang="en-US" b="1" noProof="0" dirty="0" smtClean="0"/>
          </a:p>
          <a:p>
            <a:pPr lvl="0" algn="l"/>
            <a:r>
              <a:rPr lang="en-US" altLang="en-US" sz="1300" noProof="0" dirty="0" smtClean="0">
                <a:solidFill>
                  <a:schemeClr val="tx1"/>
                </a:solidFill>
              </a:rPr>
              <a:t>HIV or AIDS at first diagnosis</a:t>
            </a:r>
          </a:p>
          <a:p>
            <a:pPr lvl="0" algn="l"/>
            <a:r>
              <a:rPr lang="en-US" altLang="en-US" sz="1300" noProof="0" dirty="0" smtClean="0">
                <a:solidFill>
                  <a:schemeClr val="tx1"/>
                </a:solidFill>
              </a:rPr>
              <a:t>† “African-born” refers to Blacks who reported an African country of birth; “African American” refers to all other Blacks.  Cases with unknown race are excluded.</a:t>
            </a:r>
            <a:endParaRPr lang="en-US" sz="1300" noProof="0" dirty="0" smtClean="0">
              <a:solidFill>
                <a:schemeClr val="tx1"/>
              </a:solidFill>
            </a:endParaRPr>
          </a:p>
          <a:p>
            <a:pPr lvl="0" algn="l"/>
            <a:endParaRPr lang="en-US" altLang="en-US" b="1" noProof="0" dirty="0"/>
          </a:p>
        </p:txBody>
      </p:sp>
      <p:sp>
        <p:nvSpPr>
          <p:cNvPr id="5" name="Slide Number Placeholder 4"/>
          <p:cNvSpPr>
            <a:spLocks noGrp="1"/>
          </p:cNvSpPr>
          <p:nvPr>
            <p:ph type="sldNum" sz="quarter" idx="12"/>
          </p:nvPr>
        </p:nvSpPr>
        <p:spPr/>
        <p:txBody>
          <a:bodyPr/>
          <a:lstStyle/>
          <a:p>
            <a:pPr lvl="0"/>
            <a:fld id="{48F63A3B-78C7-47BE-AE5E-E10140E04643}" type="slidenum">
              <a:rPr lang="en-US" noProof="0" smtClean="0"/>
              <a:pPr lvl="0"/>
              <a:t>20</a:t>
            </a:fld>
            <a:endParaRPr lang="en-US" noProof="0" dirty="0"/>
          </a:p>
        </p:txBody>
      </p:sp>
      <p:pic>
        <p:nvPicPr>
          <p:cNvPr id="3" name="Picture 2" descr="HIV Diagnoses Among People Assigned Female Sex at Birth by Race/Ethnicity and Year of Diagnosis, 2008-2018" title="HIV Diagnoses Among People Assigned Female Sex at Birth by Race/Ethnicity and Year of Diagnosis, 2008-2018"/>
          <p:cNvPicPr>
            <a:picLocks noChangeAspect="1"/>
          </p:cNvPicPr>
          <p:nvPr/>
        </p:nvPicPr>
        <p:blipFill>
          <a:blip r:embed="rId3"/>
          <a:stretch>
            <a:fillRect/>
          </a:stretch>
        </p:blipFill>
        <p:spPr>
          <a:xfrm>
            <a:off x="450614" y="1593539"/>
            <a:ext cx="11290771" cy="4669941"/>
          </a:xfrm>
          <a:prstGeom prst="rect">
            <a:avLst/>
          </a:prstGeom>
        </p:spPr>
      </p:pic>
    </p:spTree>
    <p:extLst>
      <p:ext uri="{BB962C8B-B14F-4D97-AF65-F5344CB8AC3E}">
        <p14:creationId xmlns:p14="http://schemas.microsoft.com/office/powerpoint/2010/main" val="3120335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altLang="en-US" b="1" dirty="0" smtClean="0"/>
              <a:t>HIV Diagnoses* Diagnosed in 2018 by Sex Assigned at Birth and Race/Ethnicity</a:t>
            </a:r>
            <a:endParaRPr lang="en-US" altLang="en-US" b="1" dirty="0"/>
          </a:p>
        </p:txBody>
      </p:sp>
      <p:sp>
        <p:nvSpPr>
          <p:cNvPr id="4" name="Footer Placeholder 3"/>
          <p:cNvSpPr>
            <a:spLocks noGrp="1"/>
          </p:cNvSpPr>
          <p:nvPr>
            <p:ph type="ftr" sz="quarter" idx="3"/>
          </p:nvPr>
        </p:nvSpPr>
        <p:spPr>
          <a:xfrm>
            <a:off x="2270819" y="6076671"/>
            <a:ext cx="8149088" cy="742131"/>
          </a:xfrm>
        </p:spPr>
        <p:txBody>
          <a:bodyPr/>
          <a:lstStyle/>
          <a:p>
            <a:pPr lvl="0"/>
            <a:r>
              <a:rPr lang="en-US" altLang="en-US" sz="1300" noProof="0" dirty="0" smtClean="0">
                <a:solidFill>
                  <a:schemeClr val="tx1"/>
                </a:solidFill>
              </a:rPr>
              <a:t>* HIV or AIDS at first diagnosis  (n = Number of people)      </a:t>
            </a:r>
          </a:p>
          <a:p>
            <a:pPr lvl="0"/>
            <a:r>
              <a:rPr lang="en-US" altLang="en-US" sz="1300" noProof="0" dirty="0" err="1" smtClean="0">
                <a:solidFill>
                  <a:schemeClr val="tx1"/>
                </a:solidFill>
              </a:rPr>
              <a:t>Amer</a:t>
            </a:r>
            <a:r>
              <a:rPr lang="en-US" altLang="en-US" sz="1300" noProof="0" dirty="0" smtClean="0">
                <a:solidFill>
                  <a:schemeClr val="tx1"/>
                </a:solidFill>
              </a:rPr>
              <a:t> </a:t>
            </a:r>
            <a:r>
              <a:rPr lang="en-US" altLang="en-US" sz="1300" noProof="0" dirty="0" err="1" smtClean="0">
                <a:solidFill>
                  <a:schemeClr val="tx1"/>
                </a:solidFill>
              </a:rPr>
              <a:t>Ind</a:t>
            </a:r>
            <a:r>
              <a:rPr lang="en-US" altLang="en-US" sz="1300" noProof="0" dirty="0" smtClean="0">
                <a:solidFill>
                  <a:schemeClr val="tx1"/>
                </a:solidFill>
              </a:rPr>
              <a:t> = American Indian , </a:t>
            </a:r>
            <a:r>
              <a:rPr lang="en-US" altLang="en-US" sz="1300" noProof="0" dirty="0" err="1" smtClean="0">
                <a:solidFill>
                  <a:schemeClr val="tx1"/>
                </a:solidFill>
              </a:rPr>
              <a:t>Afr</a:t>
            </a:r>
            <a:r>
              <a:rPr lang="en-US" altLang="en-US" sz="1300" noProof="0" dirty="0" smtClean="0">
                <a:solidFill>
                  <a:schemeClr val="tx1"/>
                </a:solidFill>
              </a:rPr>
              <a:t> </a:t>
            </a:r>
            <a:r>
              <a:rPr lang="en-US" altLang="en-US" sz="1300" noProof="0" dirty="0" err="1" smtClean="0">
                <a:solidFill>
                  <a:schemeClr val="tx1"/>
                </a:solidFill>
              </a:rPr>
              <a:t>Amer</a:t>
            </a:r>
            <a:r>
              <a:rPr lang="en-US" altLang="en-US" sz="1300" noProof="0" dirty="0" smtClean="0">
                <a:solidFill>
                  <a:schemeClr val="tx1"/>
                </a:solidFill>
              </a:rPr>
              <a:t> = African American (Black, not African-born people) , and </a:t>
            </a:r>
            <a:r>
              <a:rPr lang="en-US" altLang="en-US" sz="1300" noProof="0" dirty="0" err="1" smtClean="0">
                <a:solidFill>
                  <a:schemeClr val="tx1"/>
                </a:solidFill>
              </a:rPr>
              <a:t>Afr</a:t>
            </a:r>
            <a:r>
              <a:rPr lang="en-US" altLang="en-US" sz="1300" noProof="0" dirty="0" smtClean="0">
                <a:solidFill>
                  <a:schemeClr val="tx1"/>
                </a:solidFill>
              </a:rPr>
              <a:t> born = African-born (Black, African-born people)</a:t>
            </a:r>
            <a:endParaRPr lang="en-US" sz="1300" noProof="0" dirty="0" smtClean="0">
              <a:solidFill>
                <a:schemeClr val="tx1"/>
              </a:solidFill>
            </a:endParaRPr>
          </a:p>
        </p:txBody>
      </p:sp>
      <p:sp>
        <p:nvSpPr>
          <p:cNvPr id="5" name="Slide Number Placeholder 4"/>
          <p:cNvSpPr>
            <a:spLocks noGrp="1"/>
          </p:cNvSpPr>
          <p:nvPr>
            <p:ph type="sldNum" sz="quarter" idx="12"/>
          </p:nvPr>
        </p:nvSpPr>
        <p:spPr/>
        <p:txBody>
          <a:bodyPr/>
          <a:lstStyle/>
          <a:p>
            <a:pPr lvl="0"/>
            <a:fld id="{48F63A3B-78C7-47BE-AE5E-E10140E04643}" type="slidenum">
              <a:rPr lang="en-US" noProof="0" smtClean="0"/>
              <a:pPr lvl="0"/>
              <a:t>21</a:t>
            </a:fld>
            <a:endParaRPr lang="en-US" noProof="0" dirty="0"/>
          </a:p>
        </p:txBody>
      </p:sp>
      <p:pic>
        <p:nvPicPr>
          <p:cNvPr id="7" name="Picture 6" descr="HIV Diagnoses Diagnosed in 2018 by Sex Assigned at Birth and Race/Ethnicity- Female" title="HIV Diagnoses Diagnosed in 2018 by Sex Assigned at Birth and Race/Ethnicity- Female"/>
          <p:cNvPicPr>
            <a:picLocks noChangeAspect="1"/>
          </p:cNvPicPr>
          <p:nvPr/>
        </p:nvPicPr>
        <p:blipFill>
          <a:blip r:embed="rId3"/>
          <a:stretch>
            <a:fillRect/>
          </a:stretch>
        </p:blipFill>
        <p:spPr>
          <a:xfrm>
            <a:off x="6717245" y="1510728"/>
            <a:ext cx="4456562" cy="4401693"/>
          </a:xfrm>
          <a:prstGeom prst="rect">
            <a:avLst/>
          </a:prstGeom>
        </p:spPr>
      </p:pic>
      <p:pic>
        <p:nvPicPr>
          <p:cNvPr id="9" name="Picture 8" descr="HIV Diagnoses Diagnosed in 2018 by Sex Assigned at Birth and Race/Ethnicity- Male" title="HIV Diagnoses Diagnosed in 2018 by Sex Assigned at Birth and Race/Ethnicity- Male"/>
          <p:cNvPicPr>
            <a:picLocks noChangeAspect="1"/>
          </p:cNvPicPr>
          <p:nvPr/>
        </p:nvPicPr>
        <p:blipFill>
          <a:blip r:embed="rId4"/>
          <a:stretch>
            <a:fillRect/>
          </a:stretch>
        </p:blipFill>
        <p:spPr>
          <a:xfrm>
            <a:off x="1633902" y="1629432"/>
            <a:ext cx="4139543" cy="4365114"/>
          </a:xfrm>
          <a:prstGeom prst="rect">
            <a:avLst/>
          </a:prstGeom>
        </p:spPr>
      </p:pic>
    </p:spTree>
    <p:extLst>
      <p:ext uri="{BB962C8B-B14F-4D97-AF65-F5344CB8AC3E}">
        <p14:creationId xmlns:p14="http://schemas.microsoft.com/office/powerpoint/2010/main" val="1462792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umber of Cases and Rates (per 100,000 persons) of HIV Diagnoses* by Race/Ethnicity†&#10;Minnesota, 2017" title="Number of Cases and Rates (per 100,000 persons) of HIV Diagnoses* by Race/Ethnicity†"/>
          <p:cNvSpPr>
            <a:spLocks noGrp="1"/>
          </p:cNvSpPr>
          <p:nvPr>
            <p:ph type="title"/>
          </p:nvPr>
        </p:nvSpPr>
        <p:spPr/>
        <p:txBody>
          <a:bodyPr>
            <a:normAutofit fontScale="90000"/>
          </a:bodyPr>
          <a:lstStyle/>
          <a:p>
            <a:pPr algn="ctr"/>
            <a:r>
              <a:rPr lang="en-US" b="1" dirty="0" smtClean="0"/>
              <a:t>Number of Cases and Rates (per 100,000 people) of HIV Diagnoses* by Race/Ethnicity</a:t>
            </a:r>
            <a:r>
              <a:rPr lang="en-US" altLang="en-US" b="1" dirty="0" smtClean="0"/>
              <a:t>†, </a:t>
            </a:r>
            <a:r>
              <a:rPr lang="en-US" b="1" dirty="0" smtClean="0"/>
              <a:t>Minnesota, 2018</a:t>
            </a:r>
            <a:endParaRPr lang="en-US" altLang="en-US" b="1" dirty="0"/>
          </a:p>
        </p:txBody>
      </p:sp>
      <p:sp>
        <p:nvSpPr>
          <p:cNvPr id="4" name="Footer Placeholder 3"/>
          <p:cNvSpPr>
            <a:spLocks noGrp="1"/>
          </p:cNvSpPr>
          <p:nvPr>
            <p:ph type="ftr" sz="quarter" idx="3"/>
          </p:nvPr>
        </p:nvSpPr>
        <p:spPr>
          <a:xfrm>
            <a:off x="676356" y="5358523"/>
            <a:ext cx="11260238" cy="1252958"/>
          </a:xfrm>
        </p:spPr>
        <p:txBody>
          <a:bodyPr/>
          <a:lstStyle/>
          <a:p>
            <a:pPr lvl="0" algn="l"/>
            <a:endParaRPr lang="en-US" sz="1300" noProof="0" dirty="0" smtClean="0">
              <a:solidFill>
                <a:schemeClr val="tx1"/>
              </a:solidFill>
            </a:endParaRPr>
          </a:p>
          <a:p>
            <a:pPr lvl="0" algn="l"/>
            <a:r>
              <a:rPr lang="en-US" altLang="en-US" sz="1300" noProof="0" dirty="0" smtClean="0">
                <a:solidFill>
                  <a:schemeClr val="tx1"/>
                </a:solidFill>
              </a:rPr>
              <a:t>* HIV or AIDS at first diagnosis; 2010 U.S. Census Data used for rate calculations.    </a:t>
            </a:r>
          </a:p>
          <a:p>
            <a:pPr lvl="0" algn="l"/>
            <a:r>
              <a:rPr lang="en-US" altLang="en-US" sz="1300" noProof="0" dirty="0" smtClean="0">
                <a:solidFill>
                  <a:schemeClr val="tx1"/>
                </a:solidFill>
              </a:rPr>
              <a:t>† “African-born” refers to Blacks who reported an African country of birth; “African American” refers to all other Blacks. </a:t>
            </a:r>
          </a:p>
          <a:p>
            <a:pPr lvl="0" algn="l"/>
            <a:r>
              <a:rPr lang="en-US" altLang="en-US" sz="1300" noProof="0" dirty="0" smtClean="0">
                <a:solidFill>
                  <a:schemeClr val="tx1"/>
                </a:solidFill>
              </a:rPr>
              <a:t>††</a:t>
            </a:r>
            <a:r>
              <a:rPr lang="en-US" sz="1300" noProof="0" dirty="0" smtClean="0">
                <a:solidFill>
                  <a:schemeClr val="tx1"/>
                </a:solidFill>
              </a:rPr>
              <a:t> Estimate of 107,880  Source:  2010-2012 American Community Survey. Additional calculations by the State Demographic Center.</a:t>
            </a:r>
          </a:p>
          <a:p>
            <a:pPr lvl="0" algn="l"/>
            <a:r>
              <a:rPr lang="en-US" sz="1300" noProof="0" dirty="0" smtClean="0">
                <a:solidFill>
                  <a:schemeClr val="tx1"/>
                </a:solidFill>
              </a:rPr>
              <a:t>(Note: Rates for black, African-American and black, African-born are not comparable to previous years due to an increase in the estimate for black, African-born population.) </a:t>
            </a:r>
          </a:p>
          <a:p>
            <a:pPr lvl="0" algn="l"/>
            <a:r>
              <a:rPr lang="en-US" altLang="en-US" sz="1300" noProof="0" dirty="0" smtClean="0">
                <a:solidFill>
                  <a:schemeClr val="tx1"/>
                </a:solidFill>
              </a:rPr>
              <a:t>^ Other = Multi-racial people or people with unknown or missing race</a:t>
            </a:r>
          </a:p>
          <a:p>
            <a:pPr lvl="0" algn="l"/>
            <a:r>
              <a:rPr lang="en-US" sz="1300" noProof="0" dirty="0" smtClean="0">
                <a:solidFill>
                  <a:schemeClr val="tx1"/>
                </a:solidFill>
              </a:rPr>
              <a:t># Unable to calculate rate, unknown denominator</a:t>
            </a:r>
            <a:endParaRPr lang="en-US" sz="1300" noProof="0" dirty="0">
              <a:solidFill>
                <a:schemeClr val="tx1"/>
              </a:solidFill>
            </a:endParaRPr>
          </a:p>
        </p:txBody>
      </p:sp>
      <p:sp>
        <p:nvSpPr>
          <p:cNvPr id="5" name="Slide Number Placeholder 4"/>
          <p:cNvSpPr>
            <a:spLocks noGrp="1"/>
          </p:cNvSpPr>
          <p:nvPr>
            <p:ph type="sldNum" sz="quarter" idx="12"/>
          </p:nvPr>
        </p:nvSpPr>
        <p:spPr/>
        <p:txBody>
          <a:bodyPr/>
          <a:lstStyle/>
          <a:p>
            <a:pPr lvl="0"/>
            <a:fld id="{48F63A3B-78C7-47BE-AE5E-E10140E04643}" type="slidenum">
              <a:rPr lang="en-US" noProof="0" smtClean="0"/>
              <a:pPr lvl="0"/>
              <a:t>22</a:t>
            </a:fld>
            <a:endParaRPr lang="en-US" noProof="0" dirty="0"/>
          </a:p>
        </p:txBody>
      </p:sp>
      <p:pic>
        <p:nvPicPr>
          <p:cNvPr id="7" name="Picture 6" descr="Number of Cases and Rates per 100,000 people of HIV Diagnoses by Race/Ethnicity, Minnesota, 2018" title="Number of Cases and Rates per 100,000 people of HIV Diagnoses by Race/Ethnicity, Minnesota, 2018"/>
          <p:cNvPicPr>
            <a:picLocks noChangeAspect="1"/>
          </p:cNvPicPr>
          <p:nvPr/>
        </p:nvPicPr>
        <p:blipFill>
          <a:blip r:embed="rId3"/>
          <a:stretch>
            <a:fillRect/>
          </a:stretch>
        </p:blipFill>
        <p:spPr>
          <a:xfrm>
            <a:off x="715358" y="1708844"/>
            <a:ext cx="10638442" cy="3645724"/>
          </a:xfrm>
          <a:prstGeom prst="rect">
            <a:avLst/>
          </a:prstGeom>
        </p:spPr>
      </p:pic>
    </p:spTree>
    <p:extLst>
      <p:ext uri="{BB962C8B-B14F-4D97-AF65-F5344CB8AC3E}">
        <p14:creationId xmlns:p14="http://schemas.microsoft.com/office/powerpoint/2010/main" val="785970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218622"/>
            <a:ext cx="12768943" cy="914400"/>
          </a:xfrm>
        </p:spPr>
        <p:txBody>
          <a:bodyPr>
            <a:normAutofit fontScale="90000"/>
          </a:bodyPr>
          <a:lstStyle/>
          <a:p>
            <a:pPr algn="ctr"/>
            <a:r>
              <a:rPr lang="en-US" b="1" dirty="0" smtClean="0"/>
              <a:t>Cases &amp; Rates (per 100,000) of Adults </a:t>
            </a:r>
            <a:r>
              <a:rPr lang="en-US" b="1" dirty="0"/>
              <a:t>&amp;</a:t>
            </a:r>
            <a:r>
              <a:rPr lang="en-US" b="1" dirty="0" smtClean="0"/>
              <a:t> Adolescents* Diagnosed With HIV/AIDS by Sex Assigned at Birth and Risk† in MN, 2018</a:t>
            </a:r>
            <a:endParaRPr lang="en-US" b="1" dirty="0"/>
          </a:p>
        </p:txBody>
      </p:sp>
      <p:sp>
        <p:nvSpPr>
          <p:cNvPr id="7" name="Footer Placeholder 3"/>
          <p:cNvSpPr>
            <a:spLocks noGrp="1"/>
          </p:cNvSpPr>
          <p:nvPr>
            <p:ph type="ftr" sz="quarter" idx="3"/>
          </p:nvPr>
        </p:nvSpPr>
        <p:spPr>
          <a:xfrm>
            <a:off x="899450" y="5114260"/>
            <a:ext cx="10393101" cy="1078196"/>
          </a:xfrm>
        </p:spPr>
        <p:txBody>
          <a:bodyPr/>
          <a:lstStyle/>
          <a:p>
            <a:pPr algn="l"/>
            <a:r>
              <a:rPr lang="en-US" sz="1300" dirty="0" smtClean="0">
                <a:solidFill>
                  <a:schemeClr val="tx1"/>
                </a:solidFill>
              </a:rPr>
              <a:t>*HIV or AIDS at first diagnosis ages 13 and older.</a:t>
            </a:r>
          </a:p>
          <a:p>
            <a:pPr algn="l"/>
            <a:r>
              <a:rPr lang="en-US" sz="1300" dirty="0" smtClean="0">
                <a:solidFill>
                  <a:schemeClr val="tx1"/>
                </a:solidFill>
              </a:rPr>
              <a:t>^2010 United States Census Data used for rate calculations, except where otherwise specified.</a:t>
            </a:r>
          </a:p>
          <a:p>
            <a:pPr algn="l"/>
            <a:r>
              <a:rPr lang="en-US" sz="1300" dirty="0" smtClean="0">
                <a:solidFill>
                  <a:schemeClr val="tx1"/>
                </a:solidFill>
              </a:rPr>
              <a:t>†MSM refers to both MSM and MSM/IDU risk identified at time of reported HIV diagnosis. It includes all PLWH assigned the sex of male at birth who report a male sexual partner. Therefore, some Trans Women are included in both the total number of cases and the population estimate. </a:t>
            </a:r>
          </a:p>
          <a:p>
            <a:pPr algn="l"/>
            <a:r>
              <a:rPr lang="en-US" sz="1300" dirty="0" smtClean="0">
                <a:solidFill>
                  <a:schemeClr val="tx1"/>
                </a:solidFill>
              </a:rPr>
              <a:t>††Estimate of 90,663 Source: Rates of Primary and Secondary Syphilis Among White and Black Non-Hispanic Men Who Have Sex With Men, US, 2014 </a:t>
            </a:r>
            <a:r>
              <a:rPr lang="en-US" sz="1300" dirty="0" smtClean="0">
                <a:solidFill>
                  <a:schemeClr val="tx1"/>
                </a:solidFill>
                <a:hlinkClick r:id="rId3"/>
              </a:rPr>
              <a:t>http://www.emorycamp.org/item.php?i=92</a:t>
            </a:r>
            <a:endParaRPr lang="en-US" sz="1300" dirty="0" smtClean="0">
              <a:solidFill>
                <a:schemeClr val="tx1"/>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pPr/>
              <a:t>23</a:t>
            </a:fld>
            <a:endParaRPr lang="en-US" dirty="0"/>
          </a:p>
        </p:txBody>
      </p:sp>
      <p:pic>
        <p:nvPicPr>
          <p:cNvPr id="4" name="Picture 3" descr="Number of Cases and Rates (per 100,000 people) of Adults and Adolescents Diagnosed with HIV/AIDS by Sex Assigned at Birth and Risk in Minnesota, 2018" title="Number of Cases and Rates (per 100,000 people) of Adults and Adolescents Diagnosed with HIV/AIDS by Sex Assigned at Birth and Risk in Minnesota, 2018"/>
          <p:cNvPicPr>
            <a:picLocks noChangeAspect="1"/>
          </p:cNvPicPr>
          <p:nvPr/>
        </p:nvPicPr>
        <p:blipFill>
          <a:blip r:embed="rId4"/>
          <a:stretch>
            <a:fillRect/>
          </a:stretch>
        </p:blipFill>
        <p:spPr>
          <a:xfrm>
            <a:off x="819454" y="2252370"/>
            <a:ext cx="10553091" cy="2353260"/>
          </a:xfrm>
          <a:prstGeom prst="rect">
            <a:avLst/>
          </a:prstGeom>
        </p:spPr>
      </p:pic>
    </p:spTree>
    <p:extLst>
      <p:ext uri="{BB962C8B-B14F-4D97-AF65-F5344CB8AC3E}">
        <p14:creationId xmlns:p14="http://schemas.microsoft.com/office/powerpoint/2010/main" val="3353318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Number of Cases of Adults and Adolescents* Diagnosed with HIV/AIDS by Gender Identity in Minnesota, 2018</a:t>
            </a:r>
            <a:endParaRPr lang="en-US" sz="3200" b="1" dirty="0"/>
          </a:p>
        </p:txBody>
      </p:sp>
      <p:sp>
        <p:nvSpPr>
          <p:cNvPr id="5" name="Slide Number Placeholder 4"/>
          <p:cNvSpPr>
            <a:spLocks noGrp="1"/>
          </p:cNvSpPr>
          <p:nvPr>
            <p:ph type="sldNum" sz="quarter" idx="12"/>
          </p:nvPr>
        </p:nvSpPr>
        <p:spPr/>
        <p:txBody>
          <a:bodyPr/>
          <a:lstStyle/>
          <a:p>
            <a:fld id="{48F63A3B-78C7-47BE-AE5E-E10140E04643}" type="slidenum">
              <a:rPr lang="en-US" smtClean="0"/>
              <a:t>24</a:t>
            </a:fld>
            <a:endParaRPr lang="en-US" dirty="0"/>
          </a:p>
        </p:txBody>
      </p:sp>
      <p:sp>
        <p:nvSpPr>
          <p:cNvPr id="6" name="Footer Placeholder 3"/>
          <p:cNvSpPr>
            <a:spLocks noGrp="1"/>
          </p:cNvSpPr>
          <p:nvPr>
            <p:ph type="ftr" sz="quarter" idx="3"/>
          </p:nvPr>
        </p:nvSpPr>
        <p:spPr>
          <a:xfrm>
            <a:off x="664844" y="5475287"/>
            <a:ext cx="10515600" cy="1063625"/>
          </a:xfrm>
        </p:spPr>
        <p:txBody>
          <a:bodyPr/>
          <a:lstStyle/>
          <a:p>
            <a:pPr algn="l"/>
            <a:r>
              <a:rPr lang="en-US" sz="1300" dirty="0" smtClean="0">
                <a:solidFill>
                  <a:schemeClr val="tx1"/>
                </a:solidFill>
              </a:rPr>
              <a:t>*HIV or AIDS at first diagnosis ages 13 and older.</a:t>
            </a:r>
            <a:endParaRPr lang="en-US" sz="1300" dirty="0">
              <a:solidFill>
                <a:schemeClr val="tx1"/>
              </a:solidFill>
            </a:endParaRPr>
          </a:p>
          <a:p>
            <a:pPr algn="l"/>
            <a:r>
              <a:rPr lang="en-US" sz="1300" baseline="30000" dirty="0" smtClean="0">
                <a:solidFill>
                  <a:schemeClr val="tx1"/>
                </a:solidFill>
              </a:rPr>
              <a:t>††</a:t>
            </a:r>
            <a:r>
              <a:rPr lang="en-US" sz="1300" dirty="0" smtClean="0">
                <a:solidFill>
                  <a:schemeClr val="tx1"/>
                </a:solidFill>
              </a:rPr>
              <a:t>Current gender was not reportable until 2009, so may be incomplete for HIV infections reported before that time. Because current gender is incomplete for a large number of cases, there may be misclassification of transgender Minnesotans in either of the cisgender groups.</a:t>
            </a:r>
            <a:endParaRPr lang="en-US" sz="1300" baseline="30000" dirty="0" smtClean="0">
              <a:solidFill>
                <a:schemeClr val="tx1"/>
              </a:solidFill>
            </a:endParaRPr>
          </a:p>
        </p:txBody>
      </p:sp>
      <p:pic>
        <p:nvPicPr>
          <p:cNvPr id="4" name="Picture 3" descr="Number of Cases of Adults and Adolescents Diagnosed with HIV/AIDS by Gender Identity in Minnesota, 2018 " title="Number of Cases of Adults and Adolescents Diagnosed with HIV/AIDS by Gender Identity in Minnesota, 2018 "/>
          <p:cNvPicPr>
            <a:picLocks noChangeAspect="1"/>
          </p:cNvPicPr>
          <p:nvPr/>
        </p:nvPicPr>
        <p:blipFill>
          <a:blip r:embed="rId3"/>
          <a:stretch>
            <a:fillRect/>
          </a:stretch>
        </p:blipFill>
        <p:spPr>
          <a:xfrm>
            <a:off x="819454" y="1883530"/>
            <a:ext cx="10553091" cy="3090940"/>
          </a:xfrm>
          <a:prstGeom prst="rect">
            <a:avLst/>
          </a:prstGeom>
        </p:spPr>
      </p:pic>
    </p:spTree>
    <p:extLst>
      <p:ext uri="{BB962C8B-B14F-4D97-AF65-F5344CB8AC3E}">
        <p14:creationId xmlns:p14="http://schemas.microsoft.com/office/powerpoint/2010/main" val="4169350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3200" b="1" dirty="0" smtClean="0"/>
              <a:t>Age</a:t>
            </a:r>
            <a:endParaRPr lang="en-US" sz="3200" b="1" dirty="0"/>
          </a:p>
        </p:txBody>
      </p:sp>
      <p:sp>
        <p:nvSpPr>
          <p:cNvPr id="5" name="Slide Number Placeholder 4"/>
          <p:cNvSpPr>
            <a:spLocks noGrp="1"/>
          </p:cNvSpPr>
          <p:nvPr>
            <p:ph type="sldNum" sz="quarter" idx="4294967295"/>
          </p:nvPr>
        </p:nvSpPr>
        <p:spPr>
          <a:xfrm>
            <a:off x="10230041" y="6307582"/>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4843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52400"/>
            <a:ext cx="11259879" cy="914400"/>
          </a:xfrm>
        </p:spPr>
        <p:txBody>
          <a:bodyPr>
            <a:noAutofit/>
          </a:bodyPr>
          <a:lstStyle/>
          <a:p>
            <a:pPr algn="ctr">
              <a:lnSpc>
                <a:spcPct val="105000"/>
              </a:lnSpc>
            </a:pPr>
            <a:r>
              <a:rPr lang="en-US" altLang="en-US" sz="3200" b="1" dirty="0"/>
              <a:t>Age at HIV Diagnosis* by Sex </a:t>
            </a:r>
            <a:r>
              <a:rPr lang="en-US" altLang="en-US" sz="3200" b="1" dirty="0" smtClean="0"/>
              <a:t>Assigned at </a:t>
            </a:r>
            <a:r>
              <a:rPr lang="en-US" altLang="en-US" sz="3200" b="1" dirty="0"/>
              <a:t>Birth, Minnesota, </a:t>
            </a:r>
            <a:r>
              <a:rPr lang="en-US" altLang="en-US" sz="3200" b="1" dirty="0" smtClean="0"/>
              <a:t>2018</a:t>
            </a:r>
            <a:endParaRPr lang="en-US" altLang="en-US" sz="3200" b="1" dirty="0"/>
          </a:p>
        </p:txBody>
      </p:sp>
      <p:sp>
        <p:nvSpPr>
          <p:cNvPr id="4" name="Footer Placeholder 3"/>
          <p:cNvSpPr>
            <a:spLocks noGrp="1"/>
          </p:cNvSpPr>
          <p:nvPr>
            <p:ph type="ftr" sz="quarter" idx="3"/>
          </p:nvPr>
        </p:nvSpPr>
        <p:spPr>
          <a:xfrm>
            <a:off x="288758" y="6220325"/>
            <a:ext cx="11154305" cy="19862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smtClean="0">
                <a:ln>
                  <a:noFill/>
                </a:ln>
                <a:solidFill>
                  <a:srgbClr val="003865"/>
                </a:solidFill>
                <a:effectLst/>
                <a:uLnTx/>
                <a:uFillTx/>
                <a:latin typeface="Calibri"/>
                <a:ea typeface="+mn-ea"/>
                <a:cs typeface="+mn-cs"/>
              </a:rPr>
              <a:t>*HIV or AIDS at first diagnosis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descr="Age at HIV Diagnosis* by Sex Assigned at Birth, Minnesota, 2018" title="Age at HIV Diagnosis* by Sex Assigned at Birth, Minnesota, 2018"/>
          <p:cNvPicPr>
            <a:picLocks noChangeAspect="1"/>
          </p:cNvPicPr>
          <p:nvPr/>
        </p:nvPicPr>
        <p:blipFill>
          <a:blip r:embed="rId3"/>
          <a:stretch>
            <a:fillRect/>
          </a:stretch>
        </p:blipFill>
        <p:spPr>
          <a:xfrm>
            <a:off x="288758" y="1568674"/>
            <a:ext cx="11156647" cy="4651651"/>
          </a:xfrm>
          <a:prstGeom prst="rect">
            <a:avLst/>
          </a:prstGeom>
        </p:spPr>
      </p:pic>
    </p:spTree>
    <p:extLst>
      <p:ext uri="{BB962C8B-B14F-4D97-AF65-F5344CB8AC3E}">
        <p14:creationId xmlns:p14="http://schemas.microsoft.com/office/powerpoint/2010/main" val="2364675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105000"/>
              </a:lnSpc>
            </a:pPr>
            <a:r>
              <a:rPr lang="en-US" altLang="en-US" sz="3200" b="1" dirty="0"/>
              <a:t>Average Age at HIV Diagnosis* by </a:t>
            </a:r>
            <a:r>
              <a:rPr lang="en-US" altLang="en-US" sz="3200" b="1" dirty="0" smtClean="0"/>
              <a:t>Sex Assigned </a:t>
            </a:r>
            <a:r>
              <a:rPr lang="en-US" altLang="en-US" sz="3200" b="1" dirty="0"/>
              <a:t>at Birth, </a:t>
            </a:r>
            <a:r>
              <a:rPr lang="en-US" altLang="en-US" sz="3200" b="1" dirty="0" smtClean="0"/>
              <a:t>2008-2018</a:t>
            </a:r>
            <a:endParaRPr lang="en-US" altLang="en-US" sz="3200" b="1" dirty="0"/>
          </a:p>
        </p:txBody>
      </p:sp>
      <p:sp>
        <p:nvSpPr>
          <p:cNvPr id="4" name="Footer Placeholder 3"/>
          <p:cNvSpPr>
            <a:spLocks noGrp="1"/>
          </p:cNvSpPr>
          <p:nvPr>
            <p:ph type="ftr" sz="quarter" idx="3"/>
          </p:nvPr>
        </p:nvSpPr>
        <p:spPr>
          <a:xfrm>
            <a:off x="1030074" y="5840051"/>
            <a:ext cx="10432868"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*HIV or AIDS at first diagnosis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Average Age at HIV DIagnosis by Sex Assigned at Birth, 2008-2018" title="Average Age at HIV DIagnosis by Sex Assigned at Birth, 2008-2018"/>
          <p:cNvPicPr>
            <a:picLocks noChangeAspect="1"/>
          </p:cNvPicPr>
          <p:nvPr/>
        </p:nvPicPr>
        <p:blipFill>
          <a:blip r:embed="rId3"/>
          <a:stretch>
            <a:fillRect/>
          </a:stretch>
        </p:blipFill>
        <p:spPr>
          <a:xfrm>
            <a:off x="187484" y="1564145"/>
            <a:ext cx="11498053" cy="4974767"/>
          </a:xfrm>
          <a:prstGeom prst="rect">
            <a:avLst/>
          </a:prstGeom>
        </p:spPr>
      </p:pic>
    </p:spTree>
    <p:extLst>
      <p:ext uri="{BB962C8B-B14F-4D97-AF65-F5344CB8AC3E}">
        <p14:creationId xmlns:p14="http://schemas.microsoft.com/office/powerpoint/2010/main" val="2696223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158746"/>
            <a:ext cx="12192000" cy="1199223"/>
          </a:xfrm>
        </p:spPr>
        <p:txBody>
          <a:bodyPr>
            <a:normAutofit/>
          </a:bodyPr>
          <a:lstStyle/>
          <a:p>
            <a:r>
              <a:rPr lang="en-US" altLang="en-US" sz="3200" b="1" dirty="0" smtClean="0"/>
              <a:t>Mode of Exposure</a:t>
            </a:r>
            <a:endParaRPr lang="en-US" sz="3200" b="1"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06685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by Mode of Exposure and Year, 2007 - 2017" title="HIV Diagnoses* by Mode of Exposure and Year, 2007 - 2017"/>
          <p:cNvSpPr>
            <a:spLocks noGrp="1"/>
          </p:cNvSpPr>
          <p:nvPr>
            <p:ph type="title"/>
          </p:nvPr>
        </p:nvSpPr>
        <p:spPr/>
        <p:txBody>
          <a:bodyPr>
            <a:normAutofit/>
          </a:bodyPr>
          <a:lstStyle/>
          <a:p>
            <a:pPr algn="ctr" fontAlgn="base">
              <a:lnSpc>
                <a:spcPct val="85000"/>
              </a:lnSpc>
              <a:spcAft>
                <a:spcPct val="0"/>
              </a:spcAft>
              <a:defRPr/>
            </a:pPr>
            <a:r>
              <a:rPr lang="en-US" altLang="en-US" sz="3200" b="1" dirty="0"/>
              <a:t>HIV Diagnoses* by Mode of </a:t>
            </a:r>
            <a:r>
              <a:rPr lang="en-US" altLang="en-US" sz="3200" b="1" dirty="0" smtClean="0"/>
              <a:t>Exposure </a:t>
            </a:r>
            <a:r>
              <a:rPr lang="en-US" altLang="en-US" sz="3200" b="1" dirty="0"/>
              <a:t>and Year, </a:t>
            </a:r>
            <a:r>
              <a:rPr lang="en-US" altLang="en-US" sz="3200" b="1" dirty="0" smtClean="0"/>
              <a:t>2008 </a:t>
            </a:r>
            <a:r>
              <a:rPr lang="en-US" altLang="en-US" sz="3200" b="1" dirty="0"/>
              <a:t>- </a:t>
            </a:r>
            <a:r>
              <a:rPr lang="en-US" altLang="en-US" sz="3200" b="1" dirty="0" smtClean="0"/>
              <a:t>2018</a:t>
            </a:r>
            <a:endParaRPr lang="en-US" altLang="en-US" sz="3200" b="1" dirty="0"/>
          </a:p>
        </p:txBody>
      </p:sp>
      <p:sp>
        <p:nvSpPr>
          <p:cNvPr id="4" name="Footer Placeholder 3"/>
          <p:cNvSpPr>
            <a:spLocks noGrp="1"/>
          </p:cNvSpPr>
          <p:nvPr>
            <p:ph type="ftr" sz="quarter" idx="3"/>
          </p:nvPr>
        </p:nvSpPr>
        <p:spPr>
          <a:xfrm>
            <a:off x="1030074" y="5840051"/>
            <a:ext cx="10432868"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MSM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Men who have sex with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men       IDU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Injecting drug use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 Heterosexual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Heterosexual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contact      Unspecified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HIV Diagnoses by Mode of Exposure and Year, 2008-2018" title="HIV Diagnoses by Mode of Exposure and Year, 2008-2018"/>
          <p:cNvPicPr>
            <a:picLocks noChangeAspect="1"/>
          </p:cNvPicPr>
          <p:nvPr/>
        </p:nvPicPr>
        <p:blipFill>
          <a:blip r:embed="rId3"/>
          <a:stretch>
            <a:fillRect/>
          </a:stretch>
        </p:blipFill>
        <p:spPr>
          <a:xfrm>
            <a:off x="628141" y="1583099"/>
            <a:ext cx="10510415" cy="4352921"/>
          </a:xfrm>
          <a:prstGeom prst="rect">
            <a:avLst/>
          </a:prstGeom>
        </p:spPr>
      </p:pic>
    </p:spTree>
    <p:extLst>
      <p:ext uri="{BB962C8B-B14F-4D97-AF65-F5344CB8AC3E}">
        <p14:creationId xmlns:p14="http://schemas.microsoft.com/office/powerpoint/2010/main" val="2162199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b="1" dirty="0"/>
              <a:t>Introduction (</a:t>
            </a:r>
            <a:r>
              <a:rPr lang="en-US" altLang="en-US" sz="3200" b="1" dirty="0" smtClean="0"/>
              <a:t>II)</a:t>
            </a:r>
            <a:endParaRPr lang="en-US" sz="3200" dirty="0"/>
          </a:p>
        </p:txBody>
      </p:sp>
      <p:sp>
        <p:nvSpPr>
          <p:cNvPr id="3" name="Content Placeholder 2"/>
          <p:cNvSpPr>
            <a:spLocks noGrp="1"/>
          </p:cNvSpPr>
          <p:nvPr>
            <p:ph idx="1"/>
          </p:nvPr>
        </p:nvSpPr>
        <p:spPr>
          <a:xfrm>
            <a:off x="614855" y="1513490"/>
            <a:ext cx="11020097" cy="4663473"/>
          </a:xfrm>
        </p:spPr>
        <p:txBody>
          <a:bodyPr>
            <a:normAutofit/>
          </a:bodyPr>
          <a:lstStyle/>
          <a:p>
            <a:pPr marL="0" indent="0">
              <a:lnSpc>
                <a:spcPct val="80000"/>
              </a:lnSpc>
              <a:buNone/>
            </a:pPr>
            <a:r>
              <a:rPr lang="en-US" altLang="en-US" sz="2000" dirty="0" smtClean="0"/>
              <a:t>Data analyses exclude people diagnosed in federal or private correctional facilities, but include state prisoners (number of state prisoners believed to be living with HIV/AIDS (n=30).</a:t>
            </a:r>
          </a:p>
          <a:p>
            <a:pPr marL="0" indent="0">
              <a:lnSpc>
                <a:spcPct val="80000"/>
              </a:lnSpc>
              <a:buNone/>
            </a:pPr>
            <a:r>
              <a:rPr lang="en-US" altLang="en-US" sz="2000" dirty="0" smtClean="0"/>
              <a:t>Data analyses for new HIV diagnoses exclude people arriving to Minnesota through the HIV+ Refugee Resettlement Program (number of primary HIV+ refuges in this program living in MN as of December 31, 2018 = 169), as well as, other refuges/immigrants reporting a positive test prior to their arrival in Minnesota (n=164). </a:t>
            </a:r>
            <a:endParaRPr lang="en-US" altLang="en-US" sz="2000" dirty="0" smtClean="0">
              <a:solidFill>
                <a:srgbClr val="000000"/>
              </a:solidFill>
            </a:endParaRPr>
          </a:p>
          <a:p>
            <a:pPr marL="0" indent="0">
              <a:lnSpc>
                <a:spcPct val="80000"/>
              </a:lnSpc>
              <a:buNone/>
            </a:pPr>
            <a:r>
              <a:rPr lang="en-US" altLang="en-US" sz="2000" dirty="0" smtClean="0"/>
              <a:t>Some </a:t>
            </a:r>
            <a:r>
              <a:rPr lang="en-US" altLang="en-US" sz="2000" dirty="0"/>
              <a:t>limitations of surveillance data:</a:t>
            </a:r>
          </a:p>
          <a:p>
            <a:pPr lvl="1">
              <a:lnSpc>
                <a:spcPct val="80000"/>
              </a:lnSpc>
            </a:pPr>
            <a:r>
              <a:rPr lang="en-US" altLang="en-US" sz="2000" dirty="0"/>
              <a:t>Data do not include HIV-infected </a:t>
            </a:r>
            <a:r>
              <a:rPr lang="en-US" altLang="en-US" sz="2000" dirty="0" smtClean="0"/>
              <a:t>people </a:t>
            </a:r>
            <a:r>
              <a:rPr lang="en-US" altLang="en-US" sz="2000" dirty="0"/>
              <a:t>who have not been tested for HIV </a:t>
            </a:r>
          </a:p>
          <a:p>
            <a:pPr lvl="1">
              <a:lnSpc>
                <a:spcPct val="80000"/>
              </a:lnSpc>
            </a:pPr>
            <a:r>
              <a:rPr lang="en-US" altLang="en-US" sz="2000" dirty="0"/>
              <a:t>Data do not include </a:t>
            </a:r>
            <a:r>
              <a:rPr lang="en-US" altLang="en-US" sz="2000" dirty="0" smtClean="0"/>
              <a:t>people </a:t>
            </a:r>
            <a:r>
              <a:rPr lang="en-US" altLang="en-US" sz="2000" dirty="0"/>
              <a:t>whose positive test results have not been reported to MDH</a:t>
            </a:r>
          </a:p>
          <a:p>
            <a:pPr lvl="1">
              <a:lnSpc>
                <a:spcPct val="80000"/>
              </a:lnSpc>
            </a:pPr>
            <a:r>
              <a:rPr lang="en-US" altLang="en-US" sz="2000" dirty="0"/>
              <a:t>Data do not include HIV-infected </a:t>
            </a:r>
            <a:r>
              <a:rPr lang="en-US" altLang="en-US" sz="2000" dirty="0" smtClean="0"/>
              <a:t>people </a:t>
            </a:r>
            <a:r>
              <a:rPr lang="en-US" altLang="en-US" sz="2000" dirty="0"/>
              <a:t>who have</a:t>
            </a:r>
            <a:r>
              <a:rPr lang="en-US" altLang="en-US" sz="2000" u="sng" dirty="0"/>
              <a:t> only </a:t>
            </a:r>
            <a:r>
              <a:rPr lang="en-US" altLang="en-US" sz="2000" dirty="0"/>
              <a:t>tested anonymously</a:t>
            </a:r>
          </a:p>
          <a:p>
            <a:pPr lvl="1">
              <a:lnSpc>
                <a:spcPct val="80000"/>
              </a:lnSpc>
            </a:pPr>
            <a:r>
              <a:rPr lang="en-US" altLang="en-US" sz="2000" dirty="0"/>
              <a:t>Case numbers for the most recent years may be undercounted due to delays in reporting </a:t>
            </a:r>
          </a:p>
          <a:p>
            <a:pPr lvl="1">
              <a:lnSpc>
                <a:spcPct val="80000"/>
              </a:lnSpc>
            </a:pPr>
            <a:r>
              <a:rPr lang="en-US" altLang="en-US" sz="2000" dirty="0"/>
              <a:t>Reporting of living cases that were not initially diagnosed in Minnesota is known to be incomplete</a:t>
            </a:r>
            <a:endParaRPr lang="en-US" sz="28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94651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Males by Mode of Exposure and Year&#10;2007 - 2017" title="HIV Diagnoses* Among Males by Mode of Exposure and Year"/>
          <p:cNvSpPr>
            <a:spLocks noGrp="1"/>
          </p:cNvSpPr>
          <p:nvPr>
            <p:ph type="title"/>
          </p:nvPr>
        </p:nvSpPr>
        <p:spPr>
          <a:xfrm>
            <a:off x="1221873" y="476251"/>
            <a:ext cx="10515600" cy="741947"/>
          </a:xfrm>
        </p:spPr>
        <p:txBody>
          <a:bodyPr>
            <a:noAutofit/>
          </a:bodyPr>
          <a:lstStyle/>
          <a:p>
            <a:pPr algn="ctr">
              <a:lnSpc>
                <a:spcPct val="85000"/>
              </a:lnSpc>
            </a:pPr>
            <a:r>
              <a:rPr lang="en-US" altLang="en-US" sz="3200" b="1" dirty="0"/>
              <a:t>HIV Diagnoses* Among </a:t>
            </a:r>
            <a:r>
              <a:rPr lang="en-US" altLang="en-US" sz="3200" b="1" dirty="0" smtClean="0"/>
              <a:t>People Assigned Male Sex at Birth </a:t>
            </a:r>
            <a:r>
              <a:rPr lang="en-US" altLang="en-US" sz="3200" b="1" dirty="0"/>
              <a:t>by </a:t>
            </a:r>
            <a:r>
              <a:rPr lang="en-US" altLang="en-US" sz="3200" b="1" dirty="0" smtClean="0"/>
              <a:t>Mode of </a:t>
            </a:r>
            <a:r>
              <a:rPr lang="en-US" altLang="en-US" sz="3200" b="1" dirty="0"/>
              <a:t>Exposure and </a:t>
            </a:r>
            <a:r>
              <a:rPr lang="en-US" altLang="en-US" sz="3200" b="1" dirty="0" smtClean="0"/>
              <a:t>Year, 2008 </a:t>
            </a:r>
            <a:r>
              <a:rPr lang="en-US" altLang="en-US" sz="3200" b="1" dirty="0"/>
              <a:t>- </a:t>
            </a:r>
            <a:r>
              <a:rPr lang="en-US" altLang="en-US" sz="3200" b="1" dirty="0" smtClean="0"/>
              <a:t>2018</a:t>
            </a:r>
            <a:r>
              <a:rPr lang="en-US" altLang="en-US" sz="3200" b="1" u="sng" dirty="0"/>
              <a:t/>
            </a:r>
            <a:br>
              <a:rPr lang="en-US" altLang="en-US" sz="3200" b="1" u="sng" dirty="0"/>
            </a:br>
            <a:endParaRPr lang="en-US" altLang="en-US" sz="3200" b="1" dirty="0"/>
          </a:p>
        </p:txBody>
      </p:sp>
      <p:sp>
        <p:nvSpPr>
          <p:cNvPr id="4" name="Footer Placeholder 3"/>
          <p:cNvSpPr>
            <a:spLocks noGrp="1"/>
          </p:cNvSpPr>
          <p:nvPr>
            <p:ph type="ftr" sz="quarter" idx="3"/>
          </p:nvPr>
        </p:nvSpPr>
        <p:spPr>
          <a:xfrm>
            <a:off x="771392" y="6042071"/>
            <a:ext cx="10726400" cy="679404"/>
          </a:xfrm>
        </p:spPr>
        <p:txBody>
          <a:bodyPr anchor="ct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 HIV </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or AIDS at first diagnosis </a:t>
            </a:r>
            <a:endParaRPr kumimoji="0" lang="en-US" altLang="en-US" sz="130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MSM </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 Men who have sex with men       IDU = Injecting drug use       Heterosexual = Heterosexual </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contact     Unspecified </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 No mode of exposure </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ascertained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HIV Diagnoses* Among Males by Mode of Exposure and Year" title="HIV Diagnoses* Among Males by Mode of Exposure and Year"/>
          <p:cNvPicPr>
            <a:picLocks noChangeAspect="1"/>
          </p:cNvPicPr>
          <p:nvPr/>
        </p:nvPicPr>
        <p:blipFill>
          <a:blip r:embed="rId3"/>
          <a:stretch>
            <a:fillRect/>
          </a:stretch>
        </p:blipFill>
        <p:spPr>
          <a:xfrm>
            <a:off x="508135" y="1846289"/>
            <a:ext cx="10516511" cy="4352921"/>
          </a:xfrm>
          <a:prstGeom prst="rect">
            <a:avLst/>
          </a:prstGeom>
        </p:spPr>
      </p:pic>
    </p:spTree>
    <p:extLst>
      <p:ext uri="{BB962C8B-B14F-4D97-AF65-F5344CB8AC3E}">
        <p14:creationId xmlns:p14="http://schemas.microsoft.com/office/powerpoint/2010/main" val="3679940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1181347" cy="914400"/>
          </a:xfrm>
        </p:spPr>
        <p:txBody>
          <a:bodyPr>
            <a:noAutofit/>
          </a:bodyPr>
          <a:lstStyle/>
          <a:p>
            <a:pPr algn="ctr">
              <a:lnSpc>
                <a:spcPct val="85000"/>
              </a:lnSpc>
            </a:pPr>
            <a:r>
              <a:rPr lang="en-US" altLang="en-US" sz="3200" b="1" dirty="0"/>
              <a:t>HIV Diagnoses* Among </a:t>
            </a:r>
            <a:r>
              <a:rPr lang="en-US" altLang="en-US" sz="3200" b="1" dirty="0" smtClean="0"/>
              <a:t>People Assigned Female Sex at Birth </a:t>
            </a:r>
            <a:r>
              <a:rPr lang="en-US" altLang="en-US" sz="3200" b="1" dirty="0"/>
              <a:t>by </a:t>
            </a:r>
            <a:r>
              <a:rPr lang="en-US" altLang="en-US" sz="3200" b="1" dirty="0" smtClean="0"/>
              <a:t>Mode of </a:t>
            </a:r>
            <a:r>
              <a:rPr lang="en-US" altLang="en-US" sz="3200" b="1" dirty="0"/>
              <a:t>Exposure and Year of </a:t>
            </a:r>
            <a:r>
              <a:rPr lang="en-US" altLang="en-US" sz="3200" b="1" dirty="0" smtClean="0"/>
              <a:t>Diagnosis, 2008 </a:t>
            </a:r>
            <a:r>
              <a:rPr lang="en-US" altLang="en-US" sz="3200" b="1" dirty="0"/>
              <a:t>- </a:t>
            </a:r>
            <a:r>
              <a:rPr lang="en-US" altLang="en-US" sz="3200" b="1" dirty="0" smtClean="0"/>
              <a:t>2018</a:t>
            </a:r>
            <a:endParaRPr lang="en-US" altLang="en-US" sz="3200" b="1" dirty="0"/>
          </a:p>
        </p:txBody>
      </p:sp>
      <p:sp>
        <p:nvSpPr>
          <p:cNvPr id="4" name="Footer Placeholder 3"/>
          <p:cNvSpPr>
            <a:spLocks noGrp="1"/>
          </p:cNvSpPr>
          <p:nvPr>
            <p:ph type="ftr" sz="quarter" idx="3"/>
          </p:nvPr>
        </p:nvSpPr>
        <p:spPr>
          <a:xfrm>
            <a:off x="493295" y="6169307"/>
            <a:ext cx="11039221" cy="497712"/>
          </a:xfrm>
        </p:spPr>
        <p:txBody>
          <a:bodyPr anchor="ct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 HIV </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or AIDS at first diagnosis </a:t>
            </a:r>
            <a:endParaRPr kumimoji="0" lang="en-US" altLang="en-US" sz="130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IDU </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 Injecting drug use       Heterosexual = Heterosexual </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contact     Unspecified = No mode of exposure ascertained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HIV Diagnoses* Among People Assigned Female Sex at Birth by Mode of Exposure and Year of Diagnosis, 2008 - 2018" title="HIV Diagnoses* Among People Assigned Female Sex at Birth by Mode of Exposure and Year of Diagnosis, 2008 - 2018"/>
          <p:cNvPicPr>
            <a:picLocks noChangeAspect="1"/>
          </p:cNvPicPr>
          <p:nvPr/>
        </p:nvPicPr>
        <p:blipFill>
          <a:blip r:embed="rId3"/>
          <a:stretch>
            <a:fillRect/>
          </a:stretch>
        </p:blipFill>
        <p:spPr>
          <a:xfrm>
            <a:off x="397888" y="1645683"/>
            <a:ext cx="11034716" cy="4523624"/>
          </a:xfrm>
          <a:prstGeom prst="rect">
            <a:avLst/>
          </a:prstGeom>
        </p:spPr>
      </p:pic>
    </p:spTree>
    <p:extLst>
      <p:ext uri="{BB962C8B-B14F-4D97-AF65-F5344CB8AC3E}">
        <p14:creationId xmlns:p14="http://schemas.microsoft.com/office/powerpoint/2010/main" val="684423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0730023" cy="914400"/>
          </a:xfrm>
        </p:spPr>
        <p:txBody>
          <a:bodyPr>
            <a:noAutofit/>
          </a:bodyPr>
          <a:lstStyle/>
          <a:p>
            <a:pPr algn="ctr">
              <a:lnSpc>
                <a:spcPct val="105000"/>
              </a:lnSpc>
            </a:pPr>
            <a:r>
              <a:rPr lang="en-US" altLang="en-US" sz="3200" b="1" dirty="0"/>
              <a:t>Births to HIV-Infected </a:t>
            </a:r>
            <a:r>
              <a:rPr lang="en-US" altLang="en-US" sz="3200" b="1" dirty="0" smtClean="0"/>
              <a:t>Pregnant people </a:t>
            </a:r>
            <a:r>
              <a:rPr lang="en-US" altLang="en-US" sz="3200" b="1" dirty="0"/>
              <a:t>and Number of </a:t>
            </a:r>
            <a:r>
              <a:rPr lang="en-US" altLang="en-US" sz="3200" b="1" dirty="0" smtClean="0"/>
              <a:t>Perinatal </a:t>
            </a:r>
            <a:r>
              <a:rPr lang="en-US" altLang="en-US" sz="3200" b="1" dirty="0"/>
              <a:t>Acquired HIV Infections* by </a:t>
            </a:r>
            <a:r>
              <a:rPr lang="en-US" altLang="en-US" sz="3200" b="1" dirty="0" smtClean="0"/>
              <a:t>Year of </a:t>
            </a:r>
            <a:r>
              <a:rPr lang="en-US" altLang="en-US" sz="3200" b="1" dirty="0"/>
              <a:t>Birth, </a:t>
            </a:r>
            <a:r>
              <a:rPr lang="en-US" altLang="en-US" sz="3200" b="1" dirty="0" smtClean="0"/>
              <a:t>2008- 2018</a:t>
            </a:r>
            <a:endParaRPr lang="en-US" altLang="en-US" sz="3200" b="1" dirty="0"/>
          </a:p>
        </p:txBody>
      </p:sp>
      <p:sp>
        <p:nvSpPr>
          <p:cNvPr id="4" name="Footer Placeholder 3"/>
          <p:cNvSpPr>
            <a:spLocks noGrp="1"/>
          </p:cNvSpPr>
          <p:nvPr>
            <p:ph type="ftr" sz="quarter" idx="3"/>
          </p:nvPr>
        </p:nvSpPr>
        <p:spPr>
          <a:xfrm>
            <a:off x="1275637" y="5744818"/>
            <a:ext cx="8942251" cy="9766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 </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HIV or AIDS at first diagnosis for a child exposed to HIV during mother’s pregnancy, at birth, and/or during breastfeeding</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300" i="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Births to HIV-Infected Pregnant people and Number of Perinatal Acquired HIV Infections* by Year of Birth, 2008- 2018" title="Births to HIV-Infected Pregnant people and Number of Perinatal Acquired HIV Infections* by Year of Birth, 2008- 2018"/>
          <p:cNvPicPr>
            <a:picLocks noChangeAspect="1"/>
          </p:cNvPicPr>
          <p:nvPr/>
        </p:nvPicPr>
        <p:blipFill>
          <a:blip r:embed="rId3"/>
          <a:stretch>
            <a:fillRect/>
          </a:stretch>
        </p:blipFill>
        <p:spPr>
          <a:xfrm>
            <a:off x="547617" y="1648478"/>
            <a:ext cx="10522608" cy="4352921"/>
          </a:xfrm>
          <a:prstGeom prst="rect">
            <a:avLst/>
          </a:prstGeom>
        </p:spPr>
      </p:pic>
    </p:spTree>
    <p:extLst>
      <p:ext uri="{BB962C8B-B14F-4D97-AF65-F5344CB8AC3E}">
        <p14:creationId xmlns:p14="http://schemas.microsoft.com/office/powerpoint/2010/main" val="408492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title="Outcome for Perinatally HIV-Exposed Infants Born in 2017"/>
          <p:cNvSpPr>
            <a:spLocks noGrp="1"/>
          </p:cNvSpPr>
          <p:nvPr>
            <p:ph type="title"/>
          </p:nvPr>
        </p:nvSpPr>
        <p:spPr/>
        <p:txBody>
          <a:bodyPr>
            <a:normAutofit fontScale="90000"/>
          </a:bodyPr>
          <a:lstStyle/>
          <a:p>
            <a:pPr algn="ctr"/>
            <a:r>
              <a:rPr lang="en-US" altLang="en-US" b="1" dirty="0"/>
              <a:t>Outcome </a:t>
            </a:r>
            <a:r>
              <a:rPr lang="en-US" altLang="en-US" b="1" dirty="0" smtClean="0"/>
              <a:t>for </a:t>
            </a:r>
            <a:r>
              <a:rPr lang="en-US" altLang="en-US" b="1" dirty="0" err="1"/>
              <a:t>Perinatally</a:t>
            </a:r>
            <a:r>
              <a:rPr lang="en-US" altLang="en-US" b="1" dirty="0"/>
              <a:t> HIV-Exposed </a:t>
            </a:r>
            <a:r>
              <a:rPr lang="en-US" altLang="en-US" b="1" dirty="0" smtClean="0"/>
              <a:t>Infants Born in 2017</a:t>
            </a:r>
            <a:endParaRPr lang="en-US" b="1"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Picture 3" descr="Outcome for Perinatally HIV-Exposed Infants Born in 2018&#10;HIV Negative: 91%&#10;HIV Indeterminate: 7%&#10;HIV Positive: 2%" title="Outcome for Perinatally HIV-Exposed Infants Born in 2018"/>
          <p:cNvPicPr>
            <a:picLocks noChangeAspect="1"/>
          </p:cNvPicPr>
          <p:nvPr/>
        </p:nvPicPr>
        <p:blipFill>
          <a:blip r:embed="rId3"/>
          <a:stretch>
            <a:fillRect/>
          </a:stretch>
        </p:blipFill>
        <p:spPr>
          <a:xfrm>
            <a:off x="605335" y="1423784"/>
            <a:ext cx="5175953" cy="4584589"/>
          </a:xfrm>
          <a:prstGeom prst="rect">
            <a:avLst/>
          </a:prstGeom>
        </p:spPr>
      </p:pic>
      <p:pic>
        <p:nvPicPr>
          <p:cNvPr id="8" name="Picture 7" descr="Outcome for Perinatally HIV-Exposed Infants Born in 2017" title="Outcome for Perinatally HIV-Exposed Infants Born in 2017"/>
          <p:cNvPicPr>
            <a:picLocks noChangeAspect="1"/>
          </p:cNvPicPr>
          <p:nvPr/>
        </p:nvPicPr>
        <p:blipFill>
          <a:blip r:embed="rId4"/>
          <a:stretch>
            <a:fillRect/>
          </a:stretch>
        </p:blipFill>
        <p:spPr>
          <a:xfrm>
            <a:off x="6293681" y="3069483"/>
            <a:ext cx="5218628" cy="1505843"/>
          </a:xfrm>
          <a:prstGeom prst="rect">
            <a:avLst/>
          </a:prstGeom>
        </p:spPr>
      </p:pic>
    </p:spTree>
    <p:extLst>
      <p:ext uri="{BB962C8B-B14F-4D97-AF65-F5344CB8AC3E}">
        <p14:creationId xmlns:p14="http://schemas.microsoft.com/office/powerpoint/2010/main" val="2109742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b="1" dirty="0" smtClean="0"/>
              <a:t>Adolescents &amp; Young Adults (Ages 13-24)*</a:t>
            </a:r>
            <a:r>
              <a:rPr lang="en-US" altLang="en-US" b="1" dirty="0">
                <a:solidFill>
                  <a:schemeClr val="tx2"/>
                </a:solidFill>
              </a:rPr>
              <a:t/>
            </a:r>
            <a:br>
              <a:rPr lang="en-US" altLang="en-US" b="1" dirty="0">
                <a:solidFill>
                  <a:schemeClr val="tx2"/>
                </a:solidFill>
              </a:rPr>
            </a:br>
            <a:endParaRPr lang="en-US" b="1" dirty="0"/>
          </a:p>
        </p:txBody>
      </p:sp>
      <p:sp>
        <p:nvSpPr>
          <p:cNvPr id="3" name="Text Placeholder 2"/>
          <p:cNvSpPr>
            <a:spLocks noGrp="1"/>
          </p:cNvSpPr>
          <p:nvPr>
            <p:ph type="body" sz="quarter" idx="14"/>
          </p:nvPr>
        </p:nvSpPr>
        <p:spPr>
          <a:xfrm>
            <a:off x="2213811" y="5644884"/>
            <a:ext cx="7808494" cy="440970"/>
          </a:xfrm>
        </p:spPr>
        <p:txBody>
          <a:bodyPr>
            <a:normAutofit fontScale="77500" lnSpcReduction="20000"/>
          </a:bodyPr>
          <a:lstStyle/>
          <a:p>
            <a:r>
              <a:rPr lang="en-US" altLang="en-US" dirty="0"/>
              <a:t>* Case numbers are too small to present meaningful data separately for adolescents and young </a:t>
            </a:r>
            <a:r>
              <a:rPr lang="en-US" altLang="en-US" dirty="0" smtClean="0"/>
              <a:t>adults</a:t>
            </a: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34652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0879" y="152400"/>
            <a:ext cx="11353973" cy="914400"/>
          </a:xfrm>
        </p:spPr>
        <p:txBody>
          <a:bodyPr>
            <a:noAutofit/>
          </a:bodyPr>
          <a:lstStyle/>
          <a:p>
            <a:pPr algn="ctr">
              <a:lnSpc>
                <a:spcPct val="105000"/>
              </a:lnSpc>
            </a:pPr>
            <a:r>
              <a:rPr lang="en-US" altLang="en-US" sz="3200" b="1" dirty="0"/>
              <a:t>HIV Diagnoses* Among Adolescents and Young Adults</a:t>
            </a:r>
            <a:r>
              <a:rPr lang="en-US" altLang="en-US" sz="3200" b="1" baseline="30000" dirty="0"/>
              <a:t>†</a:t>
            </a:r>
            <a:r>
              <a:rPr lang="en-US" altLang="en-US" sz="3200" b="1" dirty="0"/>
              <a:t> by </a:t>
            </a:r>
            <a:r>
              <a:rPr lang="en-US" altLang="en-US" sz="3200" b="1" dirty="0" smtClean="0"/>
              <a:t>Sex Assigned at Birth </a:t>
            </a:r>
            <a:r>
              <a:rPr lang="en-US" altLang="en-US" sz="3200" b="1" dirty="0"/>
              <a:t>and </a:t>
            </a:r>
            <a:r>
              <a:rPr lang="en-US" altLang="en-US" sz="3200" b="1" dirty="0" smtClean="0"/>
              <a:t>Year, 2008 </a:t>
            </a:r>
            <a:r>
              <a:rPr lang="en-US" altLang="en-US" sz="3200" b="1" dirty="0"/>
              <a:t>- </a:t>
            </a:r>
            <a:r>
              <a:rPr lang="en-US" altLang="en-US" sz="3200" b="1" dirty="0" smtClean="0"/>
              <a:t>2018</a:t>
            </a:r>
            <a:endParaRPr lang="en-US" altLang="en-US" sz="3200" b="1" dirty="0"/>
          </a:p>
        </p:txBody>
      </p:sp>
      <p:sp>
        <p:nvSpPr>
          <p:cNvPr id="4" name="Footer Placeholder 3"/>
          <p:cNvSpPr>
            <a:spLocks noGrp="1"/>
          </p:cNvSpPr>
          <p:nvPr>
            <p:ph type="ftr" sz="quarter" idx="3"/>
          </p:nvPr>
        </p:nvSpPr>
        <p:spPr>
          <a:xfrm>
            <a:off x="1172100" y="6003641"/>
            <a:ext cx="6462077" cy="738634"/>
          </a:xfrm>
        </p:spPr>
        <p:txBody>
          <a:bodyPr anchor="ct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 </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30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30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HIV Diagnoses Among Adolescents and Young Adults by Sex Assigned at Birth and Year, 2008-2018" title="HIV Diagnoses Among Adolescents and Young Adults by Sex Assigned at Birth and Year, 2008-2018"/>
          <p:cNvPicPr>
            <a:picLocks noChangeAspect="1"/>
          </p:cNvPicPr>
          <p:nvPr/>
        </p:nvPicPr>
        <p:blipFill>
          <a:blip r:embed="rId3"/>
          <a:stretch>
            <a:fillRect/>
          </a:stretch>
        </p:blipFill>
        <p:spPr>
          <a:xfrm>
            <a:off x="400879" y="1443666"/>
            <a:ext cx="10949365" cy="4535817"/>
          </a:xfrm>
          <a:prstGeom prst="rect">
            <a:avLst/>
          </a:prstGeom>
        </p:spPr>
      </p:pic>
    </p:spTree>
    <p:extLst>
      <p:ext uri="{BB962C8B-B14F-4D97-AF65-F5344CB8AC3E}">
        <p14:creationId xmlns:p14="http://schemas.microsoft.com/office/powerpoint/2010/main" val="1669136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Adolescents and Young Adults† by Gender and Race/Ethnicity, 2015 - 2017 Combined" title="HIV Diagnoses* Among Adolescents and Young Adults† by Gender and Race/Ethnicity, 2015 - 2017 Combined"/>
          <p:cNvSpPr>
            <a:spLocks noGrp="1"/>
          </p:cNvSpPr>
          <p:nvPr>
            <p:ph type="title"/>
          </p:nvPr>
        </p:nvSpPr>
        <p:spPr>
          <a:xfrm>
            <a:off x="1370388" y="165454"/>
            <a:ext cx="10515600" cy="914400"/>
          </a:xfrm>
        </p:spPr>
        <p:txBody>
          <a:bodyPr>
            <a:noAutofit/>
          </a:bodyPr>
          <a:lstStyle/>
          <a:p>
            <a:pPr algn="ctr">
              <a:lnSpc>
                <a:spcPct val="85000"/>
              </a:lnSpc>
              <a:defRPr/>
            </a:pPr>
            <a:r>
              <a:rPr lang="en-US" altLang="en-US" sz="3200" b="1" dirty="0"/>
              <a:t>HIV Diagnoses* Among Adolescents and </a:t>
            </a:r>
            <a:r>
              <a:rPr lang="en-US" altLang="en-US" sz="3200" b="1" dirty="0" smtClean="0"/>
              <a:t>Young </a:t>
            </a:r>
            <a:r>
              <a:rPr lang="en-US" altLang="en-US" sz="3200" b="1" dirty="0"/>
              <a:t>Adults</a:t>
            </a:r>
            <a:r>
              <a:rPr lang="en-US" altLang="en-US" sz="3200" b="1" baseline="30000" dirty="0"/>
              <a:t>†</a:t>
            </a:r>
            <a:r>
              <a:rPr lang="en-US" altLang="en-US" sz="3200" b="1" dirty="0"/>
              <a:t> by </a:t>
            </a:r>
            <a:r>
              <a:rPr lang="en-US" altLang="en-US" sz="3200" b="1" dirty="0" smtClean="0"/>
              <a:t>Sex Assigned at Birth </a:t>
            </a:r>
            <a:r>
              <a:rPr lang="en-US" altLang="en-US" sz="3200" b="1" dirty="0"/>
              <a:t>and </a:t>
            </a:r>
            <a:r>
              <a:rPr lang="en-US" altLang="en-US" sz="3200" b="1" dirty="0" smtClean="0"/>
              <a:t>Race/Ethnicity, 2016 </a:t>
            </a:r>
            <a:r>
              <a:rPr lang="en-US" altLang="en-US" sz="3200" b="1" dirty="0"/>
              <a:t>- </a:t>
            </a:r>
            <a:r>
              <a:rPr lang="en-US" altLang="en-US" sz="3200" b="1" dirty="0" smtClean="0"/>
              <a:t>2018 Combined</a:t>
            </a:r>
            <a:endParaRPr lang="en-US" altLang="en-US" sz="3200" b="1" dirty="0"/>
          </a:p>
        </p:txBody>
      </p:sp>
      <p:sp>
        <p:nvSpPr>
          <p:cNvPr id="4" name="Footer Placeholder 3"/>
          <p:cNvSpPr>
            <a:spLocks noGrp="1"/>
          </p:cNvSpPr>
          <p:nvPr>
            <p:ph type="ftr" sz="quarter" idx="3"/>
          </p:nvPr>
        </p:nvSpPr>
        <p:spPr>
          <a:xfrm>
            <a:off x="28264" y="6251881"/>
            <a:ext cx="11095714" cy="543370"/>
          </a:xfrm>
        </p:spPr>
        <p:txBody>
          <a:bodyPr anchor="ct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diagnosis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people)      </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70000"/>
              </a:lnSpc>
              <a:spcBef>
                <a:spcPts val="60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Ind</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American Indian ,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African American (Black, not African-born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people)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and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born = African-born (Black, African-born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people)</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descr="HIV Diagnoses* Among Adolescents and Young Adults† by Sex Assigned at Birth and Race/Ethnicity, 2016 - 2018 Males" title="HIV Diagnoses* Among Adolescents and Young Adults† by Sex Assigned at Birth and Race/Ethnicity, 2016 - 2018 Males"/>
          <p:cNvPicPr>
            <a:picLocks noChangeAspect="1"/>
          </p:cNvPicPr>
          <p:nvPr/>
        </p:nvPicPr>
        <p:blipFill>
          <a:blip r:embed="rId3"/>
          <a:stretch>
            <a:fillRect/>
          </a:stretch>
        </p:blipFill>
        <p:spPr>
          <a:xfrm>
            <a:off x="1255588" y="1657073"/>
            <a:ext cx="4133446" cy="4365114"/>
          </a:xfrm>
          <a:prstGeom prst="rect">
            <a:avLst/>
          </a:prstGeom>
        </p:spPr>
      </p:pic>
      <p:pic>
        <p:nvPicPr>
          <p:cNvPr id="13" name="Picture 12" descr="HIV Diagnoses* Among Adolescents and Young Adults† by Sex Assigned at Birth and Race/Ethnicity, 2016 - 2018 Females" title="HIV Diagnoses* Among Adolescents and Young Adults† by Sex Assigned at Birth and Race/Ethnicity, 2016 - 2018 Females"/>
          <p:cNvPicPr>
            <a:picLocks noChangeAspect="1"/>
          </p:cNvPicPr>
          <p:nvPr/>
        </p:nvPicPr>
        <p:blipFill>
          <a:blip r:embed="rId4"/>
          <a:stretch>
            <a:fillRect/>
          </a:stretch>
        </p:blipFill>
        <p:spPr>
          <a:xfrm>
            <a:off x="6323840" y="1620494"/>
            <a:ext cx="4456562" cy="4401693"/>
          </a:xfrm>
          <a:prstGeom prst="rect">
            <a:avLst/>
          </a:prstGeom>
        </p:spPr>
      </p:pic>
    </p:spTree>
    <p:extLst>
      <p:ext uri="{BB962C8B-B14F-4D97-AF65-F5344CB8AC3E}">
        <p14:creationId xmlns:p14="http://schemas.microsoft.com/office/powerpoint/2010/main" val="987344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Adolescents and Young Adults† by Gender and Estimated Exposure Group# 2015 - 2017 Combined" title="HIV Diagnoses* Among Adolescents and Young Adults† by Gender and Estimated Exposure Group# 2015 - 2017 Combined"/>
          <p:cNvSpPr>
            <a:spLocks noGrp="1"/>
          </p:cNvSpPr>
          <p:nvPr>
            <p:ph type="title"/>
          </p:nvPr>
        </p:nvSpPr>
        <p:spPr>
          <a:xfrm>
            <a:off x="1538592" y="182120"/>
            <a:ext cx="10515600" cy="914400"/>
          </a:xfrm>
        </p:spPr>
        <p:txBody>
          <a:bodyPr>
            <a:noAutofit/>
          </a:bodyPr>
          <a:lstStyle/>
          <a:p>
            <a:pPr algn="ctr">
              <a:lnSpc>
                <a:spcPct val="85000"/>
              </a:lnSpc>
              <a:defRPr/>
            </a:pPr>
            <a:r>
              <a:rPr lang="en-US" altLang="en-US" sz="3200" b="1" dirty="0"/>
              <a:t>HIV Diagnoses* Among Adolescents and Young </a:t>
            </a:r>
            <a:r>
              <a:rPr lang="en-US" altLang="en-US" sz="3200" b="1" dirty="0" smtClean="0"/>
              <a:t>Adults</a:t>
            </a:r>
            <a:r>
              <a:rPr lang="en-US" altLang="en-US" sz="3200" b="1" baseline="30000" dirty="0" smtClean="0"/>
              <a:t>† </a:t>
            </a:r>
            <a:r>
              <a:rPr lang="en-US" altLang="en-US" sz="3200" b="1" dirty="0" smtClean="0"/>
              <a:t>by Sex at Birth </a:t>
            </a:r>
            <a:r>
              <a:rPr lang="en-US" altLang="en-US" sz="3200" b="1" dirty="0"/>
              <a:t>and </a:t>
            </a:r>
            <a:r>
              <a:rPr lang="en-US" altLang="en-US" sz="3200" b="1" dirty="0" smtClean="0"/>
              <a:t>Exposure Group</a:t>
            </a:r>
            <a:r>
              <a:rPr lang="en-US" altLang="en-US" sz="3200" b="1" baseline="30000" dirty="0" smtClean="0"/>
              <a:t> </a:t>
            </a:r>
            <a:r>
              <a:rPr lang="en-US" altLang="en-US" sz="3200" b="1" dirty="0" smtClean="0"/>
              <a:t>2016 </a:t>
            </a:r>
            <a:r>
              <a:rPr lang="en-US" altLang="en-US" sz="3200" b="1" dirty="0"/>
              <a:t>- </a:t>
            </a:r>
            <a:r>
              <a:rPr lang="en-US" altLang="en-US" sz="3200" b="1" dirty="0" smtClean="0"/>
              <a:t>2018 Combined</a:t>
            </a:r>
            <a:endParaRPr lang="en-US" altLang="en-US" sz="3200" b="1" dirty="0"/>
          </a:p>
        </p:txBody>
      </p:sp>
      <p:sp>
        <p:nvSpPr>
          <p:cNvPr id="4" name="Footer Placeholder 3"/>
          <p:cNvSpPr>
            <a:spLocks noGrp="1"/>
          </p:cNvSpPr>
          <p:nvPr>
            <p:ph type="ftr" sz="quarter" idx="3"/>
          </p:nvPr>
        </p:nvSpPr>
        <p:spPr>
          <a:xfrm>
            <a:off x="149087" y="5686450"/>
            <a:ext cx="12042913" cy="123848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smtClean="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Adolescents defined as 13-19 year-olds; Young Adults defined as 20-24 year-olds.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MSM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Men who have sex with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men     IDU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Injecting drug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use     </a:t>
            </a:r>
            <a:r>
              <a:rPr kumimoji="0" lang="en-US" altLang="en-US" sz="1200" b="0" i="0" u="none" strike="noStrike" kern="1200" cap="none" spc="0" normalizeH="0" baseline="0" noProof="0" dirty="0" err="1" smtClean="0">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Heterosexual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HIV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or AIDS at first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diagnosis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HIV Diagnoses Among Adolescents and Young Adults† by Sex at Birth and Exposure Group 2016 - 2018 Male" title="HIV Diagnoses Among Adolescents and Young Adults† by Sex at Birth and Exposure Group 2016 - 2018 Male"/>
          <p:cNvPicPr>
            <a:picLocks noChangeAspect="1"/>
          </p:cNvPicPr>
          <p:nvPr/>
        </p:nvPicPr>
        <p:blipFill>
          <a:blip r:embed="rId3"/>
          <a:stretch>
            <a:fillRect/>
          </a:stretch>
        </p:blipFill>
        <p:spPr>
          <a:xfrm>
            <a:off x="1427928" y="1533209"/>
            <a:ext cx="4432176" cy="4291956"/>
          </a:xfrm>
          <a:prstGeom prst="rect">
            <a:avLst/>
          </a:prstGeom>
        </p:spPr>
      </p:pic>
      <p:pic>
        <p:nvPicPr>
          <p:cNvPr id="9" name="Picture 8" descr="HIV Diagnoses* Among Adolescents and Young Adults† by Sex at Birth and Exposure Group 2016 - 2018 Female" title="HIV Diagnoses* Among Adolescents and Young Adults† by Sex at Birth and Exposure Group 2016 - 2018 Female"/>
          <p:cNvPicPr>
            <a:picLocks noChangeAspect="1"/>
          </p:cNvPicPr>
          <p:nvPr/>
        </p:nvPicPr>
        <p:blipFill>
          <a:blip r:embed="rId4"/>
          <a:stretch>
            <a:fillRect/>
          </a:stretch>
        </p:blipFill>
        <p:spPr>
          <a:xfrm>
            <a:off x="6636792" y="1441562"/>
            <a:ext cx="4426080" cy="4298053"/>
          </a:xfrm>
          <a:prstGeom prst="rect">
            <a:avLst/>
          </a:prstGeom>
        </p:spPr>
      </p:pic>
    </p:spTree>
    <p:extLst>
      <p:ext uri="{BB962C8B-B14F-4D97-AF65-F5344CB8AC3E}">
        <p14:creationId xmlns:p14="http://schemas.microsoft.com/office/powerpoint/2010/main" val="4035943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3200" b="1" dirty="0" smtClean="0"/>
              <a:t>Foreign-born Cases</a:t>
            </a:r>
            <a:endParaRPr lang="en-US" sz="3200" b="1"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26971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1145253" cy="914400"/>
          </a:xfrm>
        </p:spPr>
        <p:txBody>
          <a:bodyPr>
            <a:noAutofit/>
          </a:bodyPr>
          <a:lstStyle/>
          <a:p>
            <a:pPr algn="ctr">
              <a:lnSpc>
                <a:spcPct val="105000"/>
              </a:lnSpc>
            </a:pPr>
            <a:r>
              <a:rPr lang="en-US" altLang="en-US" sz="3200" b="1" dirty="0"/>
              <a:t>HIV Diagnoses* among Foreign-Born P</a:t>
            </a:r>
            <a:r>
              <a:rPr lang="en-US" altLang="en-US" sz="3200" b="1" dirty="0" smtClean="0"/>
              <a:t>eople</a:t>
            </a:r>
            <a:r>
              <a:rPr lang="en-US" altLang="en-US" sz="3200" b="1" baseline="30000" dirty="0" smtClean="0"/>
              <a:t>†</a:t>
            </a:r>
            <a:r>
              <a:rPr lang="en-US" altLang="en-US" sz="3200" b="1" dirty="0" smtClean="0"/>
              <a:t> </a:t>
            </a:r>
            <a:r>
              <a:rPr lang="en-US" altLang="en-US" sz="3200" b="1" dirty="0"/>
              <a:t>in Minnesota by Year and Region of </a:t>
            </a:r>
            <a:r>
              <a:rPr lang="en-US" altLang="en-US" sz="3200" b="1" dirty="0" smtClean="0"/>
              <a:t>Birth, 2008 </a:t>
            </a:r>
            <a:r>
              <a:rPr lang="en-US" altLang="en-US" sz="3200" b="1" dirty="0"/>
              <a:t>- </a:t>
            </a:r>
            <a:r>
              <a:rPr lang="en-US" altLang="en-US" sz="3200" b="1" dirty="0" smtClean="0"/>
              <a:t>2018</a:t>
            </a:r>
            <a:endParaRPr lang="en-US" altLang="en-US" sz="3200" b="1" dirty="0"/>
          </a:p>
        </p:txBody>
      </p:sp>
      <p:sp>
        <p:nvSpPr>
          <p:cNvPr id="4" name="Footer Placeholder 3"/>
          <p:cNvSpPr>
            <a:spLocks noGrp="1"/>
          </p:cNvSpPr>
          <p:nvPr>
            <p:ph type="ftr" sz="quarter" idx="3"/>
          </p:nvPr>
        </p:nvSpPr>
        <p:spPr>
          <a:xfrm>
            <a:off x="541421" y="5720180"/>
            <a:ext cx="10901642" cy="1095737"/>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US" altLang="en-US" sz="13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Excludes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people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Latin America/Car includes Mexico and all Central, South American, and Caribbean countries.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HIV Diagnoses* among Foreign-Born People† in Minnesota by Year and Region of Birth, 2008 - 2018" title="HIV Diagnoses* among Foreign-Born People† in Minnesota by Year and Region of Birth, 2008 - 2018"/>
          <p:cNvPicPr>
            <a:picLocks noChangeAspect="1"/>
          </p:cNvPicPr>
          <p:nvPr/>
        </p:nvPicPr>
        <p:blipFill>
          <a:blip r:embed="rId3"/>
          <a:stretch>
            <a:fillRect/>
          </a:stretch>
        </p:blipFill>
        <p:spPr>
          <a:xfrm>
            <a:off x="737034" y="1685344"/>
            <a:ext cx="10510415" cy="4352921"/>
          </a:xfrm>
          <a:prstGeom prst="rect">
            <a:avLst/>
          </a:prstGeom>
        </p:spPr>
      </p:pic>
    </p:spTree>
    <p:extLst>
      <p:ext uri="{BB962C8B-B14F-4D97-AF65-F5344CB8AC3E}">
        <p14:creationId xmlns:p14="http://schemas.microsoft.com/office/powerpoint/2010/main" val="3877954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National Context (I)</a:t>
            </a:r>
            <a:endParaRPr lang="en-US" sz="3200" b="1"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Rectangle 8"/>
          <p:cNvSpPr/>
          <p:nvPr/>
        </p:nvSpPr>
        <p:spPr>
          <a:xfrm>
            <a:off x="2814319" y="6400412"/>
            <a:ext cx="6766560" cy="222882"/>
          </a:xfrm>
          <a:prstGeom prst="rect">
            <a:avLst/>
          </a:prstGeom>
        </p:spPr>
        <p:txBody>
          <a:bodyPr wrap="square">
            <a:spAutoFit/>
          </a:bodyPr>
          <a:lstStyle/>
          <a:p>
            <a:pPr marL="280988" indent="-280988" fontAlgn="auto">
              <a:lnSpc>
                <a:spcPts val="900"/>
              </a:lnSpc>
              <a:spcBef>
                <a:spcPts val="0"/>
              </a:spcBef>
              <a:spcAft>
                <a:spcPts val="0"/>
              </a:spcAft>
            </a:pPr>
            <a:r>
              <a:rPr lang="en-US" sz="1300" i="1" dirty="0">
                <a:latin typeface="Calibri" panose="020F0502020204030204" pitchFamily="34" charset="0"/>
              </a:rPr>
              <a:t>Note. </a:t>
            </a:r>
            <a:r>
              <a:rPr lang="en-US" sz="1300" dirty="0">
                <a:latin typeface="Calibri" panose="020F0502020204030204" pitchFamily="34" charset="0"/>
              </a:rPr>
              <a:t>Data for the year 2017 are considered preliminary and based on 6 months reporting delay.</a:t>
            </a:r>
          </a:p>
        </p:txBody>
      </p:sp>
      <p:sp>
        <p:nvSpPr>
          <p:cNvPr id="4" name="TextBox 3" descr="Rates of Diagnoses of HIV Infection among Adults and Adolescents 2017- United States and 6 Dependent Areas&#10;" title="Rates of Diagnoses of HIV Infection among Adults and Adolescents 2017- United States and 6 Dependent Areas"/>
          <p:cNvSpPr txBox="1"/>
          <p:nvPr/>
        </p:nvSpPr>
        <p:spPr>
          <a:xfrm>
            <a:off x="2733674" y="1462390"/>
            <a:ext cx="6927850" cy="646331"/>
          </a:xfrm>
          <a:prstGeom prst="rect">
            <a:avLst/>
          </a:prstGeom>
          <a:noFill/>
        </p:spPr>
        <p:txBody>
          <a:bodyPr wrap="square" rtlCol="0">
            <a:spAutoFit/>
          </a:bodyPr>
          <a:lstStyle/>
          <a:p>
            <a:pPr algn="ctr"/>
            <a:r>
              <a:rPr lang="en-US" dirty="0" smtClean="0"/>
              <a:t>Rates of Diagnoses of HIV Infection among Adults and Adolescents 2017- United States and 6 Dependent Areas</a:t>
            </a:r>
            <a:endParaRPr lang="en-US" dirty="0"/>
          </a:p>
        </p:txBody>
      </p:sp>
      <p:pic>
        <p:nvPicPr>
          <p:cNvPr id="7" name="Picture 6" descr="Rates of HIV Infection Among Adults and Adolescents 2017- United States and 6 Dependent Areas" title="Rates of HIV Infection Among Adults and Adolescents 2017- United States and 6 Dependent Areas"/>
          <p:cNvPicPr>
            <a:picLocks noChangeAspect="1"/>
          </p:cNvPicPr>
          <p:nvPr/>
        </p:nvPicPr>
        <p:blipFill>
          <a:blip r:embed="rId3">
            <a:clrChange>
              <a:clrFrom>
                <a:srgbClr val="FFFFFF"/>
              </a:clrFrom>
              <a:clrTo>
                <a:srgbClr val="FFFFFF">
                  <a:alpha val="0"/>
                </a:srgbClr>
              </a:clrTo>
            </a:clrChange>
          </a:blip>
          <a:stretch>
            <a:fillRect/>
          </a:stretch>
        </p:blipFill>
        <p:spPr>
          <a:xfrm>
            <a:off x="1539008" y="2071894"/>
            <a:ext cx="9317182" cy="4365346"/>
          </a:xfrm>
          <a:prstGeom prst="rect">
            <a:avLst/>
          </a:prstGeom>
        </p:spPr>
      </p:pic>
    </p:spTree>
    <p:extLst>
      <p:ext uri="{BB962C8B-B14F-4D97-AF65-F5344CB8AC3E}">
        <p14:creationId xmlns:p14="http://schemas.microsoft.com/office/powerpoint/2010/main" val="3784094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Foreign-Born People† by Sex Assigned at Birth and Year, 2008 – 2018" title="HIV Diagnoses Among Foreign-Born People† by Sex Assigned at Birth and Year, 2008 – 2018"/>
          <p:cNvSpPr>
            <a:spLocks noGrp="1"/>
          </p:cNvSpPr>
          <p:nvPr>
            <p:ph type="title"/>
          </p:nvPr>
        </p:nvSpPr>
        <p:spPr>
          <a:xfrm>
            <a:off x="838199" y="152400"/>
            <a:ext cx="10916653" cy="914400"/>
          </a:xfrm>
        </p:spPr>
        <p:txBody>
          <a:bodyPr>
            <a:noAutofit/>
          </a:bodyPr>
          <a:lstStyle/>
          <a:p>
            <a:pPr algn="ctr">
              <a:lnSpc>
                <a:spcPct val="85000"/>
              </a:lnSpc>
            </a:pPr>
            <a:r>
              <a:rPr lang="en-US" altLang="en-US" sz="3200" b="1" dirty="0"/>
              <a:t>HIV Diagnoses* Among Foreign-Born P</a:t>
            </a:r>
            <a:r>
              <a:rPr lang="en-US" altLang="en-US" sz="3200" b="1" dirty="0" smtClean="0"/>
              <a:t>eople</a:t>
            </a:r>
            <a:r>
              <a:rPr lang="en-US" altLang="en-US" sz="3200" b="1" baseline="30000" dirty="0" smtClean="0"/>
              <a:t>†</a:t>
            </a:r>
            <a:r>
              <a:rPr lang="en-US" altLang="en-US" sz="3200" b="1" dirty="0" smtClean="0"/>
              <a:t> by Sex Assigned at Birth and Year, 2008 </a:t>
            </a:r>
            <a:r>
              <a:rPr lang="en-US" altLang="en-US" sz="3200" b="1" dirty="0"/>
              <a:t>– </a:t>
            </a:r>
            <a:r>
              <a:rPr lang="en-US" altLang="en-US" sz="3200" b="1" dirty="0" smtClean="0"/>
              <a:t>2018</a:t>
            </a:r>
            <a:endParaRPr lang="en-US" altLang="en-US" sz="3200" b="1" dirty="0"/>
          </a:p>
        </p:txBody>
      </p:sp>
      <p:sp>
        <p:nvSpPr>
          <p:cNvPr id="4" name="Footer Placeholder 3"/>
          <p:cNvSpPr>
            <a:spLocks noGrp="1"/>
          </p:cNvSpPr>
          <p:nvPr>
            <p:ph type="ftr" sz="quarter" idx="3"/>
          </p:nvPr>
        </p:nvSpPr>
        <p:spPr>
          <a:xfrm>
            <a:off x="695739" y="5794513"/>
            <a:ext cx="10012366" cy="1033440"/>
          </a:xfrm>
        </p:spPr>
        <p:txBody>
          <a:bodyPr anchor="ct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3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Excludes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people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arriving in Minnesota through the HIV+ Refugee Resettlement Program, as well as other refugee/immigrants with an HIV diagnosis prior to arrival in Minnesota</a:t>
            </a:r>
            <a:r>
              <a:rPr kumimoji="0" lang="en-US" altLang="en-US" sz="1300" b="0" i="0" u="none" strike="noStrike" kern="1200" cap="none" spc="0" normalizeH="0" baseline="0" noProof="0" dirty="0" smtClean="0">
                <a:ln>
                  <a:noFill/>
                </a:ln>
                <a:solidFill>
                  <a:srgbClr val="000000"/>
                </a:solidFill>
                <a:effectLst/>
                <a:uLnTx/>
                <a:uFillTx/>
                <a:latin typeface="Calibri"/>
                <a:ea typeface="+mn-ea"/>
                <a:cs typeface="+mn-cs"/>
              </a:rPr>
              <a:t>.</a:t>
            </a:r>
            <a:endParaRPr kumimoji="0" lang="en-US" altLang="en-US" sz="13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HIV Diagnoses Among Foreign-Born People† by Sex Assigned at Birth and Year, 2008 – 2018" title="HIV Diagnoses Among Foreign-Born People† by Sex Assigned at Birth and Year, 2008 – 2018"/>
          <p:cNvPicPr>
            <a:picLocks noChangeAspect="1"/>
          </p:cNvPicPr>
          <p:nvPr/>
        </p:nvPicPr>
        <p:blipFill>
          <a:blip r:embed="rId3"/>
          <a:stretch>
            <a:fillRect/>
          </a:stretch>
        </p:blipFill>
        <p:spPr>
          <a:xfrm>
            <a:off x="606875" y="1890854"/>
            <a:ext cx="10510415" cy="4359018"/>
          </a:xfrm>
          <a:prstGeom prst="rect">
            <a:avLst/>
          </a:prstGeom>
        </p:spPr>
      </p:pic>
    </p:spTree>
    <p:extLst>
      <p:ext uri="{BB962C8B-B14F-4D97-AF65-F5344CB8AC3E}">
        <p14:creationId xmlns:p14="http://schemas.microsoft.com/office/powerpoint/2010/main" val="32877320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Countries of Birth Among Foreign-Born People Diagnosed with HIV Minnesota, 2018" title="Countries of Birth Among Foreign-Born People Diagnosed with HIV Minnesota, 2018"/>
          <p:cNvSpPr>
            <a:spLocks noGrp="1"/>
          </p:cNvSpPr>
          <p:nvPr>
            <p:ph type="title"/>
          </p:nvPr>
        </p:nvSpPr>
        <p:spPr>
          <a:xfrm>
            <a:off x="838200" y="152400"/>
            <a:ext cx="11109158" cy="914400"/>
          </a:xfrm>
        </p:spPr>
        <p:txBody>
          <a:bodyPr>
            <a:noAutofit/>
          </a:bodyPr>
          <a:lstStyle/>
          <a:p>
            <a:pPr algn="ctr">
              <a:lnSpc>
                <a:spcPct val="105000"/>
              </a:lnSpc>
            </a:pPr>
            <a:r>
              <a:rPr lang="en-US" sz="3200" b="1" dirty="0"/>
              <a:t>Countries of Birth Among Foreign-Born </a:t>
            </a:r>
            <a:r>
              <a:rPr lang="en-US" sz="3200" b="1" dirty="0" smtClean="0"/>
              <a:t>People</a:t>
            </a:r>
            <a:r>
              <a:rPr lang="en-US" altLang="en-US" sz="3200" b="1" baseline="30000" dirty="0" smtClean="0"/>
              <a:t>†</a:t>
            </a:r>
            <a:r>
              <a:rPr lang="en-US" sz="3200" b="1" dirty="0" smtClean="0"/>
              <a:t> Diagnosed </a:t>
            </a:r>
            <a:r>
              <a:rPr lang="en-US" sz="3200" b="1" dirty="0"/>
              <a:t>with </a:t>
            </a:r>
            <a:r>
              <a:rPr lang="en-US" sz="3200" b="1" dirty="0" smtClean="0"/>
              <a:t>HIV* Minnesota</a:t>
            </a:r>
            <a:r>
              <a:rPr lang="en-US" sz="3200" b="1" dirty="0"/>
              <a:t>, </a:t>
            </a:r>
            <a:r>
              <a:rPr lang="en-US" sz="3200" b="1" dirty="0" smtClean="0"/>
              <a:t>2018</a:t>
            </a:r>
            <a:endParaRPr lang="en-US" sz="3200" b="1" dirty="0"/>
          </a:p>
        </p:txBody>
      </p:sp>
      <p:sp>
        <p:nvSpPr>
          <p:cNvPr id="4" name="Footer Placeholder 3"/>
          <p:cNvSpPr>
            <a:spLocks noGrp="1"/>
          </p:cNvSpPr>
          <p:nvPr>
            <p:ph type="ftr" sz="quarter" idx="3"/>
          </p:nvPr>
        </p:nvSpPr>
        <p:spPr>
          <a:xfrm>
            <a:off x="367748" y="5794513"/>
            <a:ext cx="11231217" cy="926961"/>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Excludes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people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Includes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22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additional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countries.</a:t>
            </a:r>
            <a:endParaRPr kumimoji="0" lang="en-US" altLang="en-US" sz="13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descr="Countries of Birth Among Foreign-Born People Diagnosed with HIV Minnesota, 2018" title="Countries of Birth Among Foreign-Born People Diagnosed with HIV Minnesota, 2018"/>
          <p:cNvPicPr>
            <a:picLocks noChangeAspect="1"/>
          </p:cNvPicPr>
          <p:nvPr/>
        </p:nvPicPr>
        <p:blipFill>
          <a:blip r:embed="rId3"/>
          <a:stretch>
            <a:fillRect/>
          </a:stretch>
        </p:blipFill>
        <p:spPr>
          <a:xfrm>
            <a:off x="1904778" y="2130789"/>
            <a:ext cx="8157155" cy="3060457"/>
          </a:xfrm>
          <a:prstGeom prst="rect">
            <a:avLst/>
          </a:prstGeom>
        </p:spPr>
      </p:pic>
    </p:spTree>
    <p:extLst>
      <p:ext uri="{BB962C8B-B14F-4D97-AF65-F5344CB8AC3E}">
        <p14:creationId xmlns:p14="http://schemas.microsoft.com/office/powerpoint/2010/main" val="3751319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3200" b="1" dirty="0" smtClean="0"/>
              <a:t>Late-Testers</a:t>
            </a:r>
            <a:br>
              <a:rPr lang="en-US" altLang="en-US" sz="3200" b="1" dirty="0" smtClean="0"/>
            </a:br>
            <a:r>
              <a:rPr lang="en-US" altLang="en-US" sz="3200" b="1" dirty="0" smtClean="0"/>
              <a:t>(AIDS Diagnosis within one year of initial HIV Diagnosis)</a:t>
            </a:r>
            <a:endParaRPr lang="en-US" sz="3200" b="1"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029906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ime of Progression to AIDS for HIV Diagnoses in Minnesota*,2007 - 2017†" title="Time of Progression to AIDS for HIV Diagnoses in Minnesota*,2007 - 2017†"/>
          <p:cNvSpPr>
            <a:spLocks noGrp="1"/>
          </p:cNvSpPr>
          <p:nvPr>
            <p:ph type="title"/>
          </p:nvPr>
        </p:nvSpPr>
        <p:spPr/>
        <p:txBody>
          <a:bodyPr>
            <a:noAutofit/>
          </a:bodyPr>
          <a:lstStyle/>
          <a:p>
            <a:pPr algn="ctr">
              <a:lnSpc>
                <a:spcPct val="105000"/>
              </a:lnSpc>
            </a:pPr>
            <a:r>
              <a:rPr lang="en-US" altLang="en-US" sz="3200" b="1" dirty="0">
                <a:latin typeface="+mn-lt"/>
              </a:rPr>
              <a:t>Time of Progression to AIDS for HIV Diagnoses in Minnesota</a:t>
            </a:r>
            <a:r>
              <a:rPr lang="en-US" altLang="en-US" sz="3200" b="1" dirty="0" smtClean="0">
                <a:latin typeface="+mn-lt"/>
              </a:rPr>
              <a:t>*</a:t>
            </a:r>
            <a:br>
              <a:rPr lang="en-US" altLang="en-US" sz="3200" b="1" dirty="0" smtClean="0">
                <a:latin typeface="+mn-lt"/>
              </a:rPr>
            </a:br>
            <a:r>
              <a:rPr lang="en-US" altLang="en-US" sz="3200" b="1" dirty="0" smtClean="0">
                <a:latin typeface="+mn-lt"/>
              </a:rPr>
              <a:t>2008 </a:t>
            </a:r>
            <a:r>
              <a:rPr lang="en-US" altLang="en-US" sz="3200" b="1" dirty="0">
                <a:latin typeface="+mn-lt"/>
              </a:rPr>
              <a:t>- </a:t>
            </a:r>
            <a:r>
              <a:rPr lang="en-US" altLang="en-US" sz="3200" b="1" dirty="0" smtClean="0">
                <a:latin typeface="+mn-lt"/>
              </a:rPr>
              <a:t>2018</a:t>
            </a:r>
            <a:r>
              <a:rPr lang="en-US" altLang="en-US" sz="3200" b="1" baseline="30000" dirty="0" smtClean="0">
                <a:latin typeface="+mn-lt"/>
              </a:rPr>
              <a:t>†</a:t>
            </a:r>
            <a:endParaRPr lang="en-US" altLang="en-US" sz="3200" b="1" dirty="0">
              <a:latin typeface="+mn-lt"/>
            </a:endParaRPr>
          </a:p>
        </p:txBody>
      </p:sp>
      <p:sp>
        <p:nvSpPr>
          <p:cNvPr id="4" name="Footer Placeholder 3"/>
          <p:cNvSpPr>
            <a:spLocks noGrp="1"/>
          </p:cNvSpPr>
          <p:nvPr>
            <p:ph type="ftr" sz="quarter" idx="3"/>
          </p:nvPr>
        </p:nvSpPr>
        <p:spPr>
          <a:xfrm>
            <a:off x="648676" y="5723283"/>
            <a:ext cx="11298684"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3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report but exclude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people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Numbers/Percent for cases diagnosed in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2017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only represents cases progressing to AIDS through March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20, 2018.</a:t>
            </a:r>
            <a:endParaRPr kumimoji="0" lang="en-US" altLang="en-US" sz="13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descr="Time of Progression to AIDS for HIV Diagnoses in Minnesota, 2008 - 2018" title="Time of Progression to AIDS for HIV Diagnoses in Minnesota"/>
          <p:cNvPicPr>
            <a:picLocks noChangeAspect="1"/>
          </p:cNvPicPr>
          <p:nvPr/>
        </p:nvPicPr>
        <p:blipFill>
          <a:blip r:embed="rId3"/>
          <a:stretch>
            <a:fillRect/>
          </a:stretch>
        </p:blipFill>
        <p:spPr>
          <a:xfrm>
            <a:off x="1042811" y="1685344"/>
            <a:ext cx="10510415" cy="4352921"/>
          </a:xfrm>
          <a:prstGeom prst="rect">
            <a:avLst/>
          </a:prstGeom>
        </p:spPr>
      </p:pic>
    </p:spTree>
    <p:extLst>
      <p:ext uri="{BB962C8B-B14F-4D97-AF65-F5344CB8AC3E}">
        <p14:creationId xmlns:p14="http://schemas.microsoft.com/office/powerpoint/2010/main" val="2681702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Progression to AIDS within 1 year of initial HIV Diagnosis* by Sex at Birth&#10; 2007 - 2017†" title="Progression to AIDS within 1 year of initial HIV Diagnosis* by Sex at Birth"/>
          <p:cNvSpPr>
            <a:spLocks noGrp="1"/>
          </p:cNvSpPr>
          <p:nvPr>
            <p:ph type="title"/>
          </p:nvPr>
        </p:nvSpPr>
        <p:spPr/>
        <p:txBody>
          <a:bodyPr>
            <a:noAutofit/>
          </a:bodyPr>
          <a:lstStyle/>
          <a:p>
            <a:pPr algn="ctr">
              <a:lnSpc>
                <a:spcPct val="85000"/>
              </a:lnSpc>
            </a:pPr>
            <a:r>
              <a:rPr lang="en-US" altLang="en-US" sz="3200" b="1" dirty="0"/>
              <a:t>Progression to AIDS within 1 year of initial HIV Diagnosis* by </a:t>
            </a:r>
            <a:r>
              <a:rPr lang="en-US" altLang="en-US" sz="3200" b="1" dirty="0" smtClean="0"/>
              <a:t>Sex Assigned </a:t>
            </a:r>
            <a:r>
              <a:rPr lang="en-US" altLang="en-US" sz="3200" b="1" dirty="0"/>
              <a:t>at </a:t>
            </a:r>
            <a:r>
              <a:rPr lang="en-US" altLang="en-US" sz="3200" b="1" dirty="0" smtClean="0"/>
              <a:t>Birth, 2008 </a:t>
            </a:r>
            <a:r>
              <a:rPr lang="en-US" altLang="en-US" sz="3200" b="1" dirty="0"/>
              <a:t>- </a:t>
            </a:r>
            <a:r>
              <a:rPr lang="en-US" altLang="en-US" sz="3200" b="1" dirty="0" smtClean="0"/>
              <a:t>2018</a:t>
            </a:r>
            <a:r>
              <a:rPr lang="en-US" altLang="en-US" sz="3200" b="1" baseline="30000" dirty="0" smtClean="0"/>
              <a:t>†</a:t>
            </a:r>
            <a:endParaRPr lang="en-US" altLang="en-US" sz="3200" b="1" dirty="0"/>
          </a:p>
        </p:txBody>
      </p:sp>
      <p:sp>
        <p:nvSpPr>
          <p:cNvPr id="4" name="Footer Placeholder 3"/>
          <p:cNvSpPr>
            <a:spLocks noGrp="1"/>
          </p:cNvSpPr>
          <p:nvPr>
            <p:ph type="ftr" sz="quarter" idx="3"/>
          </p:nvPr>
        </p:nvSpPr>
        <p:spPr>
          <a:xfrm>
            <a:off x="695739" y="5651443"/>
            <a:ext cx="11241156" cy="1033440"/>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3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report but exclude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people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arriving to Minnesota through the HIV+ Refugee Resettlement Program, as well as other refugee/immigrants with an HIV diagnosis prior to arrival in Minnesota</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300" b="0" i="0" u="none" strike="noStrike" kern="1200" cap="none" spc="0" normalizeH="0" baseline="30000" noProof="0" dirty="0" smtClean="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Numbers/Percent for cases diagnosed in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2017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only represents cases progressing to AIDS through March 20,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2017</a:t>
            </a:r>
            <a:endParaRPr kumimoji="0" lang="en-US" sz="13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Progression to AIDS within 1 year of initial HIV Diagnosis by Sex Assigned at Birth, 2008 - 2018" title="Progression to AIDS within 1 year of initial HIV Diagnosis by Sex Assigned at Birth, 2008 - 2018"/>
          <p:cNvPicPr>
            <a:picLocks noChangeAspect="1"/>
          </p:cNvPicPr>
          <p:nvPr/>
        </p:nvPicPr>
        <p:blipFill>
          <a:blip r:embed="rId3"/>
          <a:stretch>
            <a:fillRect/>
          </a:stretch>
        </p:blipFill>
        <p:spPr>
          <a:xfrm>
            <a:off x="574979" y="1650975"/>
            <a:ext cx="10510415" cy="4352921"/>
          </a:xfrm>
          <a:prstGeom prst="rect">
            <a:avLst/>
          </a:prstGeom>
        </p:spPr>
      </p:pic>
    </p:spTree>
    <p:extLst>
      <p:ext uri="{BB962C8B-B14F-4D97-AF65-F5344CB8AC3E}">
        <p14:creationId xmlns:p14="http://schemas.microsoft.com/office/powerpoint/2010/main" val="389175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200" b="1" dirty="0" smtClean="0"/>
              <a:t>Progression to AIDS within 1 year of initial HIV Diagnoses* </a:t>
            </a:r>
            <a:br>
              <a:rPr lang="en-US" altLang="en-US" sz="3200" b="1" dirty="0" smtClean="0"/>
            </a:br>
            <a:r>
              <a:rPr lang="en-US" altLang="en-US" sz="3200" b="1" dirty="0" smtClean="0"/>
              <a:t>by Race/Ethnicity^ 2008 - 2018</a:t>
            </a:r>
            <a:r>
              <a:rPr lang="en-US" altLang="en-US" sz="3200" b="1" baseline="30000" dirty="0" smtClean="0"/>
              <a:t>†</a:t>
            </a:r>
            <a:endParaRPr lang="en-US" altLang="en-US" sz="3200" b="1" dirty="0"/>
          </a:p>
        </p:txBody>
      </p:sp>
      <p:sp>
        <p:nvSpPr>
          <p:cNvPr id="4" name="Footer Placeholder 3"/>
          <p:cNvSpPr>
            <a:spLocks noGrp="1"/>
          </p:cNvSpPr>
          <p:nvPr>
            <p:ph type="ftr" sz="quarter" idx="3"/>
          </p:nvPr>
        </p:nvSpPr>
        <p:spPr>
          <a:xfrm>
            <a:off x="569494" y="5675525"/>
            <a:ext cx="11053011" cy="90182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*Numbers include AIDS at 1</a:t>
            </a:r>
            <a:r>
              <a:rPr kumimoji="0" lang="en-US" altLang="en-US" sz="1300" b="0" i="0" u="none" strike="noStrike" kern="1200" cap="none" spc="0" normalizeH="0" baseline="30000" noProof="0" dirty="0" smtClean="0">
                <a:ln>
                  <a:noFill/>
                </a:ln>
                <a:solidFill>
                  <a:srgbClr val="003865"/>
                </a:solidFill>
                <a:effectLst/>
                <a:uLnTx/>
                <a:uFillTx/>
                <a:latin typeface="Calibri"/>
                <a:ea typeface="+mn-ea"/>
                <a:cs typeface="+mn-cs"/>
              </a:rPr>
              <a:t>st</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30000" noProof="0" dirty="0" smtClean="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Numbers/Percent for cases diagnosed in 2017 only represents cases progressing to AIDS through March 20, 2018.</a:t>
            </a:r>
            <a:r>
              <a:rPr kumimoji="0" lang="en-US" altLang="en-US" sz="1300" b="0" i="0" u="none" strike="noStrike" kern="1200" cap="none" spc="0" normalizeH="0" baseline="0" noProof="0" dirty="0">
                <a:ln>
                  <a:noFill/>
                </a:ln>
                <a:solidFill>
                  <a:srgbClr val="000000"/>
                </a:solidFill>
                <a:effectLst/>
                <a:uLnTx/>
                <a:uFillTx/>
                <a:latin typeface="Calibri"/>
                <a:ea typeface="+mn-ea"/>
                <a:cs typeface="+mn-cs"/>
              </a:rPr>
              <a:t> </a:t>
            </a:r>
            <a:endParaRPr kumimoji="0" lang="en-US" altLang="en-US" sz="13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year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Progression to AIDS within 1 year of initial HIV Diagnoses by Race/Ethnicity 2008 - 2018" title="Progression to AIDS within 1 year of initial HIV Diagnoses "/>
          <p:cNvPicPr>
            <a:picLocks noChangeAspect="1"/>
          </p:cNvPicPr>
          <p:nvPr/>
        </p:nvPicPr>
        <p:blipFill>
          <a:blip r:embed="rId3"/>
          <a:stretch>
            <a:fillRect/>
          </a:stretch>
        </p:blipFill>
        <p:spPr>
          <a:xfrm>
            <a:off x="667623" y="1543606"/>
            <a:ext cx="10516511" cy="4352921"/>
          </a:xfrm>
          <a:prstGeom prst="rect">
            <a:avLst/>
          </a:prstGeom>
        </p:spPr>
      </p:pic>
    </p:spTree>
    <p:extLst>
      <p:ext uri="{BB962C8B-B14F-4D97-AF65-F5344CB8AC3E}">
        <p14:creationId xmlns:p14="http://schemas.microsoft.com/office/powerpoint/2010/main" val="25383890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200" b="1" dirty="0" smtClean="0"/>
              <a:t>Progression to AIDS within 1 year of initial HIV Diagnosis* by Age, 2008 - 2018</a:t>
            </a:r>
            <a:r>
              <a:rPr lang="en-US" altLang="en-US" sz="3200" b="1" baseline="30000" dirty="0" smtClean="0"/>
              <a:t>†</a:t>
            </a:r>
            <a:endParaRPr lang="en-US" altLang="en-US" sz="3200" b="1" dirty="0"/>
          </a:p>
        </p:txBody>
      </p:sp>
      <p:sp>
        <p:nvSpPr>
          <p:cNvPr id="4" name="Footer Placeholder 3"/>
          <p:cNvSpPr>
            <a:spLocks noGrp="1"/>
          </p:cNvSpPr>
          <p:nvPr>
            <p:ph type="ftr" sz="quarter" idx="3"/>
          </p:nvPr>
        </p:nvSpPr>
        <p:spPr>
          <a:xfrm>
            <a:off x="695739" y="5763125"/>
            <a:ext cx="10658061" cy="93344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*Numbers include AIDS at 1</a:t>
            </a:r>
            <a:r>
              <a:rPr kumimoji="0" lang="en-US" altLang="en-US" sz="1300" b="0" i="0" u="none" strike="noStrike" kern="1200" cap="none" spc="0" normalizeH="0" baseline="30000" noProof="0" dirty="0" smtClean="0">
                <a:ln>
                  <a:noFill/>
                </a:ln>
                <a:solidFill>
                  <a:srgbClr val="003865"/>
                </a:solidFill>
                <a:effectLst/>
                <a:uLnTx/>
                <a:uFillTx/>
                <a:latin typeface="Calibri"/>
                <a:ea typeface="+mn-ea"/>
                <a:cs typeface="+mn-cs"/>
              </a:rPr>
              <a:t>st</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30000" noProof="0" dirty="0" smtClean="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Numbers/Percent for cases diagnosed in 2017 only represents cases progressing to AIDS through March 20, 2018.</a:t>
            </a:r>
            <a:r>
              <a:rPr kumimoji="0" lang="en-US" altLang="en-US" sz="1300" b="0" i="0" u="none" strike="noStrike" kern="1200" cap="none" spc="0" normalizeH="0" baseline="0" noProof="0" dirty="0">
                <a:ln>
                  <a:noFill/>
                </a:ln>
                <a:solidFill>
                  <a:srgbClr val="000000"/>
                </a:solidFill>
                <a:effectLst/>
                <a:uLnTx/>
                <a:uFillTx/>
                <a:latin typeface="Calibri"/>
                <a:ea typeface="+mn-ea"/>
                <a:cs typeface="+mn-cs"/>
              </a:rPr>
              <a:t> </a:t>
            </a:r>
            <a:endParaRPr kumimoji="0" lang="en-US" altLang="en-US" sz="13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year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Progression to AIDS within 1 year of initial HIV Diagnosis by Age, 2008 - 2018" title="Progression to AIDS within 1 year of initial HIV Diagnosis by Age, 2008 - 2018"/>
          <p:cNvPicPr>
            <a:picLocks noChangeAspect="1"/>
          </p:cNvPicPr>
          <p:nvPr/>
        </p:nvPicPr>
        <p:blipFill>
          <a:blip r:embed="rId3"/>
          <a:stretch>
            <a:fillRect/>
          </a:stretch>
        </p:blipFill>
        <p:spPr>
          <a:xfrm>
            <a:off x="695739" y="1706816"/>
            <a:ext cx="10510415" cy="4352921"/>
          </a:xfrm>
          <a:prstGeom prst="rect">
            <a:avLst/>
          </a:prstGeom>
        </p:spPr>
      </p:pic>
    </p:spTree>
    <p:extLst>
      <p:ext uri="{BB962C8B-B14F-4D97-AF65-F5344CB8AC3E}">
        <p14:creationId xmlns:p14="http://schemas.microsoft.com/office/powerpoint/2010/main" val="3045717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Progression to AIDS within 1 year of initial HIV Diagnosis by Mode of Transmission, 2008 - 2018" title="Progression to AIDS within 1 year of initial HIV Diagnosis by Mode of Transmission, 2008 - 2018"/>
          <p:cNvSpPr>
            <a:spLocks noGrp="1"/>
          </p:cNvSpPr>
          <p:nvPr>
            <p:ph type="title"/>
          </p:nvPr>
        </p:nvSpPr>
        <p:spPr>
          <a:xfrm>
            <a:off x="409074" y="152400"/>
            <a:ext cx="10944726" cy="914400"/>
          </a:xfrm>
        </p:spPr>
        <p:txBody>
          <a:bodyPr>
            <a:noAutofit/>
          </a:bodyPr>
          <a:lstStyle/>
          <a:p>
            <a:pPr algn="ctr">
              <a:lnSpc>
                <a:spcPct val="85000"/>
              </a:lnSpc>
            </a:pPr>
            <a:r>
              <a:rPr lang="en-US" altLang="en-US" sz="3200" b="1" dirty="0" smtClean="0"/>
              <a:t>Progression to AIDS within 1 year of initial HIV Diagnosis* by Mode of Transmission, 2008 - 2018</a:t>
            </a:r>
            <a:r>
              <a:rPr lang="en-US" altLang="en-US" sz="3200" b="1" baseline="30000" dirty="0" smtClean="0"/>
              <a:t>†</a:t>
            </a:r>
            <a:endParaRPr lang="en-US" altLang="en-US" sz="3200" b="1" dirty="0"/>
          </a:p>
        </p:txBody>
      </p:sp>
      <p:sp>
        <p:nvSpPr>
          <p:cNvPr id="4" name="Footer Placeholder 3"/>
          <p:cNvSpPr>
            <a:spLocks noGrp="1"/>
          </p:cNvSpPr>
          <p:nvPr>
            <p:ph type="ftr" sz="quarter" idx="3"/>
          </p:nvPr>
        </p:nvSpPr>
        <p:spPr>
          <a:xfrm>
            <a:off x="695739" y="5811253"/>
            <a:ext cx="10658061" cy="885318"/>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*Numbers include AIDS at 1</a:t>
            </a:r>
            <a:r>
              <a:rPr kumimoji="0" lang="en-US" altLang="en-US" sz="1300" b="0" i="0" u="none" strike="noStrike" kern="1200" cap="none" spc="0" normalizeH="0" baseline="30000" noProof="0" dirty="0" smtClean="0">
                <a:ln>
                  <a:noFill/>
                </a:ln>
                <a:solidFill>
                  <a:srgbClr val="003865"/>
                </a:solidFill>
                <a:effectLst/>
                <a:uLnTx/>
                <a:uFillTx/>
                <a:latin typeface="Calibri"/>
                <a:ea typeface="+mn-ea"/>
                <a:cs typeface="+mn-cs"/>
              </a:rPr>
              <a:t>st</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30000" noProof="0" dirty="0" smtClean="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Numbers/Percent for cases diagnosed in 2017 only represents cases progressing to AIDS through March 20, 2018.</a:t>
            </a:r>
            <a:r>
              <a:rPr kumimoji="0" lang="en-US" altLang="en-US" sz="1300" b="0" i="0" u="none" strike="noStrike" kern="1200" cap="none" spc="0" normalizeH="0" baseline="0" noProof="0" dirty="0">
                <a:ln>
                  <a:noFill/>
                </a:ln>
                <a:solidFill>
                  <a:srgbClr val="000000"/>
                </a:solidFill>
                <a:effectLst/>
                <a:uLnTx/>
                <a:uFillTx/>
                <a:latin typeface="Calibri"/>
                <a:ea typeface="+mn-ea"/>
                <a:cs typeface="+mn-cs"/>
              </a:rPr>
              <a:t> </a:t>
            </a:r>
            <a:endParaRPr kumimoji="0" lang="en-US" altLang="en-US" sz="13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Includes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MSM/IDU</a:t>
            </a:r>
            <a:endParaRPr kumimoji="0" lang="en-US" altLang="en-US" sz="13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Progression to AIDS within 1 year of initial HIV Diagnosis by Mode of Transmission, 2008 - 2018" title="Progression to AIDS within 1 year of initial HIV Diagnosis by Mode of Transmission, 2008 - 2018"/>
          <p:cNvPicPr>
            <a:picLocks noChangeAspect="1"/>
          </p:cNvPicPr>
          <p:nvPr/>
        </p:nvPicPr>
        <p:blipFill>
          <a:blip r:embed="rId3"/>
          <a:stretch>
            <a:fillRect/>
          </a:stretch>
        </p:blipFill>
        <p:spPr>
          <a:xfrm>
            <a:off x="489917" y="1611897"/>
            <a:ext cx="10510415" cy="4352921"/>
          </a:xfrm>
          <a:prstGeom prst="rect">
            <a:avLst/>
          </a:prstGeom>
        </p:spPr>
      </p:pic>
    </p:spTree>
    <p:extLst>
      <p:ext uri="{BB962C8B-B14F-4D97-AF65-F5344CB8AC3E}">
        <p14:creationId xmlns:p14="http://schemas.microsoft.com/office/powerpoint/2010/main" val="34351244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105000"/>
              </a:lnSpc>
            </a:pPr>
            <a:r>
              <a:rPr lang="en-US" altLang="en-US" sz="3200" b="1" dirty="0"/>
              <a:t>Time of Progression to AIDS for HIV Diagnoses* Among Foreign-Born P</a:t>
            </a:r>
            <a:r>
              <a:rPr lang="en-US" altLang="en-US" sz="3200" b="1" dirty="0" smtClean="0"/>
              <a:t>eople, Minnesota 2008 </a:t>
            </a:r>
            <a:r>
              <a:rPr lang="en-US" altLang="en-US" sz="3200" b="1" dirty="0"/>
              <a:t>- </a:t>
            </a:r>
            <a:r>
              <a:rPr lang="en-US" altLang="en-US" sz="3200" b="1" dirty="0" smtClean="0"/>
              <a:t>2018</a:t>
            </a:r>
            <a:r>
              <a:rPr lang="en-US" altLang="en-US" sz="3200" b="1" baseline="30000" dirty="0" smtClean="0"/>
              <a:t>†</a:t>
            </a:r>
            <a:endParaRPr lang="en-US" altLang="en-US" sz="3200" b="1" dirty="0">
              <a:latin typeface="+mn-lt"/>
            </a:endParaRPr>
          </a:p>
        </p:txBody>
      </p:sp>
      <p:sp>
        <p:nvSpPr>
          <p:cNvPr id="4" name="Footer Placeholder 3"/>
          <p:cNvSpPr>
            <a:spLocks noGrp="1"/>
          </p:cNvSpPr>
          <p:nvPr>
            <p:ph type="ftr" sz="quarter" idx="3"/>
          </p:nvPr>
        </p:nvSpPr>
        <p:spPr>
          <a:xfrm>
            <a:off x="838200" y="5720180"/>
            <a:ext cx="10604863"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3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report but exclude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people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Numbers/Percent for cases diagnosed in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2017 </a:t>
            </a:r>
            <a:r>
              <a:rPr kumimoji="0" lang="en-US" altLang="en-US" sz="1300" b="0" i="0" u="none" strike="noStrike" kern="1200" cap="none" spc="0" normalizeH="0" baseline="0" noProof="0" dirty="0">
                <a:ln>
                  <a:noFill/>
                </a:ln>
                <a:solidFill>
                  <a:srgbClr val="003865"/>
                </a:solidFill>
                <a:effectLst/>
                <a:uLnTx/>
                <a:uFillTx/>
                <a:latin typeface="Calibri"/>
                <a:ea typeface="+mn-ea"/>
                <a:cs typeface="+mn-cs"/>
              </a:rPr>
              <a:t>only represents cases progressing to AIDS through March </a:t>
            </a:r>
            <a:r>
              <a:rPr kumimoji="0" lang="en-US" altLang="en-US" sz="1300" b="0" i="0" u="none" strike="noStrike" kern="1200" cap="none" spc="0" normalizeH="0" baseline="0" noProof="0" dirty="0" smtClean="0">
                <a:ln>
                  <a:noFill/>
                </a:ln>
                <a:solidFill>
                  <a:srgbClr val="003865"/>
                </a:solidFill>
                <a:effectLst/>
                <a:uLnTx/>
                <a:uFillTx/>
                <a:latin typeface="Calibri"/>
                <a:ea typeface="+mn-ea"/>
                <a:cs typeface="+mn-cs"/>
              </a:rPr>
              <a:t>20, 2018.</a:t>
            </a:r>
            <a:endParaRPr kumimoji="0" lang="en-US" sz="1300" b="0" i="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8" name="Picture 17" descr="Time of Progression to AIDS for HIV Diagnoses Among Foreign-Born People, Minnesota 2008 - 2018" title="Time of Progression to AIDS for HIV Diagnoses Among Foreign-Born People, Minnesota 2008 - 2018"/>
          <p:cNvPicPr>
            <a:picLocks noChangeAspect="1"/>
          </p:cNvPicPr>
          <p:nvPr/>
        </p:nvPicPr>
        <p:blipFill>
          <a:blip r:embed="rId3"/>
          <a:stretch>
            <a:fillRect/>
          </a:stretch>
        </p:blipFill>
        <p:spPr>
          <a:xfrm>
            <a:off x="838200" y="1560883"/>
            <a:ext cx="10510415" cy="4352921"/>
          </a:xfrm>
          <a:prstGeom prst="rect">
            <a:avLst/>
          </a:prstGeom>
        </p:spPr>
      </p:pic>
    </p:spTree>
    <p:extLst>
      <p:ext uri="{BB962C8B-B14F-4D97-AF65-F5344CB8AC3E}">
        <p14:creationId xmlns:p14="http://schemas.microsoft.com/office/powerpoint/2010/main" val="3243468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smtClean="0"/>
              <a:t>Thank you!</a:t>
            </a:r>
            <a:endParaRPr lang="en-US" dirty="0"/>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smtClean="0"/>
              <a:t>HIV Surveillance Team</a:t>
            </a:r>
          </a:p>
          <a:p>
            <a:r>
              <a:rPr lang="en-US" sz="2200" i="1" dirty="0" smtClean="0"/>
              <a:t>Health.HIV.Surveillance@state.mn.us</a:t>
            </a:r>
          </a:p>
          <a:p>
            <a:r>
              <a:rPr lang="en-US" sz="2200" dirty="0" smtClean="0"/>
              <a:t>651-201-4040</a:t>
            </a:r>
            <a:endParaRPr lang="en-US" sz="2200" dirty="0"/>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93339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National Context (II)</a:t>
            </a:r>
            <a:endParaRPr lang="en-US" sz="3200" b="1"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descr="United states and 6 dependent areas" title="Rates of diagnosed AIDS 2016"/>
          <p:cNvSpPr/>
          <p:nvPr/>
        </p:nvSpPr>
        <p:spPr>
          <a:xfrm>
            <a:off x="2767088" y="6400412"/>
            <a:ext cx="7259413" cy="207749"/>
          </a:xfrm>
          <a:prstGeom prst="rect">
            <a:avLst/>
          </a:prstGeom>
        </p:spPr>
        <p:txBody>
          <a:bodyPr wrap="square">
            <a:spAutoFit/>
          </a:bodyPr>
          <a:lstStyle/>
          <a:p>
            <a:pPr marL="212598">
              <a:lnSpc>
                <a:spcPts val="900"/>
              </a:lnSpc>
              <a:spcBef>
                <a:spcPts val="0"/>
              </a:spcBef>
            </a:pPr>
            <a:r>
              <a:rPr lang="en-US" sz="1300" i="1" dirty="0">
                <a:latin typeface="Calibri" panose="020F0502020204030204" pitchFamily="34" charset="0"/>
              </a:rPr>
              <a:t>Note. </a:t>
            </a:r>
            <a:r>
              <a:rPr lang="en-US" sz="1300" dirty="0">
                <a:latin typeface="Calibri" panose="020F0502020204030204" pitchFamily="34" charset="0"/>
              </a:rPr>
              <a:t>Data for the year 2017 are considered preliminary and based on 6 months reporting delay.</a:t>
            </a:r>
          </a:p>
        </p:txBody>
      </p:sp>
      <p:pic>
        <p:nvPicPr>
          <p:cNvPr id="9" name="Picture 8" descr="Rates of Diagnosed HIV Infection Classified as Stage 3 (AIDS) 2017- United states and 6 Dependent Areas&#10;" title="Rates of Diagnosed HIV Infection Classified as Stage 3 (AIDS) 2017- United states and 6 Dependent Areas"/>
          <p:cNvPicPr>
            <a:picLocks noChangeAspect="1"/>
          </p:cNvPicPr>
          <p:nvPr/>
        </p:nvPicPr>
        <p:blipFill>
          <a:blip r:embed="rId3">
            <a:clrChange>
              <a:clrFrom>
                <a:srgbClr val="FFFFFF"/>
              </a:clrFrom>
              <a:clrTo>
                <a:srgbClr val="FFFFFF">
                  <a:alpha val="0"/>
                </a:srgbClr>
              </a:clrTo>
            </a:clrChange>
          </a:blip>
          <a:stretch>
            <a:fillRect/>
          </a:stretch>
        </p:blipFill>
        <p:spPr>
          <a:xfrm>
            <a:off x="1871106" y="2149009"/>
            <a:ext cx="8449788" cy="3901778"/>
          </a:xfrm>
          <a:prstGeom prst="rect">
            <a:avLst/>
          </a:prstGeom>
        </p:spPr>
      </p:pic>
      <p:sp>
        <p:nvSpPr>
          <p:cNvPr id="10" name="TextBox 9"/>
          <p:cNvSpPr txBox="1"/>
          <p:nvPr/>
        </p:nvSpPr>
        <p:spPr>
          <a:xfrm>
            <a:off x="2686444" y="1502678"/>
            <a:ext cx="6927850" cy="646331"/>
          </a:xfrm>
          <a:prstGeom prst="rect">
            <a:avLst/>
          </a:prstGeom>
          <a:noFill/>
        </p:spPr>
        <p:txBody>
          <a:bodyPr wrap="square" rtlCol="0">
            <a:spAutoFit/>
          </a:bodyPr>
          <a:lstStyle/>
          <a:p>
            <a:pPr algn="ctr"/>
            <a:r>
              <a:rPr lang="en-US" dirty="0" smtClean="0"/>
              <a:t>Rates of Diagnosed HIV Infection Classified as Stage 3 (AIDS) 2017- United states and 6 Dependent Areas</a:t>
            </a:r>
            <a:endParaRPr lang="en-US" dirty="0"/>
          </a:p>
        </p:txBody>
      </p:sp>
    </p:spTree>
    <p:extLst>
      <p:ext uri="{BB962C8B-B14F-4D97-AF65-F5344CB8AC3E}">
        <p14:creationId xmlns:p14="http://schemas.microsoft.com/office/powerpoint/2010/main" val="3145994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altLang="en-US" b="1" dirty="0" smtClean="0"/>
              <a:t/>
            </a:r>
            <a:br>
              <a:rPr lang="en-US" altLang="en-US" b="1" dirty="0" smtClean="0"/>
            </a:br>
            <a:r>
              <a:rPr lang="en-US" altLang="en-US" b="1" dirty="0" smtClean="0"/>
              <a:t>Overview </a:t>
            </a:r>
            <a:r>
              <a:rPr lang="en-US" altLang="en-US" b="1" dirty="0"/>
              <a:t>of HIV/AIDS in Minnesota</a:t>
            </a:r>
            <a:r>
              <a:rPr lang="en-US" altLang="en-US" b="1" dirty="0">
                <a:solidFill>
                  <a:schemeClr val="tx2"/>
                </a:solidFill>
              </a:rPr>
              <a:t/>
            </a:r>
            <a:br>
              <a:rPr lang="en-US" altLang="en-US" b="1" dirty="0">
                <a:solidFill>
                  <a:schemeClr val="tx2"/>
                </a:solidFill>
              </a:rPr>
            </a:br>
            <a:endParaRPr lang="en-US" b="1"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54700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1990-2017" title="New HIV Diagnoses, HIV and AIDS cases by year"/>
          <p:cNvSpPr>
            <a:spLocks noGrp="1"/>
          </p:cNvSpPr>
          <p:nvPr>
            <p:ph type="title"/>
          </p:nvPr>
        </p:nvSpPr>
        <p:spPr/>
        <p:txBody>
          <a:bodyPr>
            <a:noAutofit/>
          </a:bodyPr>
          <a:lstStyle/>
          <a:p>
            <a:pPr algn="ctr"/>
            <a:r>
              <a:rPr lang="en-US" altLang="en-US" sz="3200" b="1" dirty="0"/>
              <a:t>New HIV </a:t>
            </a:r>
            <a:r>
              <a:rPr lang="en-US" altLang="en-US" sz="3200" b="1" dirty="0" smtClean="0"/>
              <a:t>Diagnoses</a:t>
            </a:r>
            <a:r>
              <a:rPr lang="en-US" altLang="en-US" sz="3200" b="1" dirty="0"/>
              <a:t>, HIV (non-AIDS) and AIDS Cases by </a:t>
            </a:r>
            <a:r>
              <a:rPr lang="en-US" altLang="en-US" sz="3200" b="1" dirty="0" smtClean="0"/>
              <a:t>Year of HIV Diagnosis, 1990-2018</a:t>
            </a:r>
            <a:endParaRPr lang="en-US" sz="3200" b="1" dirty="0"/>
          </a:p>
        </p:txBody>
      </p:sp>
      <p:sp>
        <p:nvSpPr>
          <p:cNvPr id="4" name="Footer Placeholder 3"/>
          <p:cNvSpPr>
            <a:spLocks noGrp="1"/>
          </p:cNvSpPr>
          <p:nvPr>
            <p:ph type="ftr" sz="quarter" idx="3"/>
          </p:nvPr>
        </p:nvSpPr>
        <p:spPr>
          <a:xfrm>
            <a:off x="601326" y="5480257"/>
            <a:ext cx="11307139" cy="1279390"/>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diagnosis </a:t>
            </a: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^Includes all </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cases diagnosed</a:t>
            </a:r>
            <a:r>
              <a:rPr kumimoji="0" lang="en-US" altLang="en-US" sz="1300" i="0" u="none" strike="noStrike" kern="1200" cap="none" spc="0" normalizeH="0" noProof="0" dirty="0" smtClean="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130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0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r>
              <a:rPr kumimoji="0" lang="en-US" altLang="en-US" sz="130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30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descr="New HIV Diagnoses, HIV (non-AIDS) and AIDS Cases by Year of HIV Diagnosis, 1990-2018" title="New HIV Diagnoses, HIV (non-AIDS) and AIDS Cases by Year of HIV Diagnosis, 1990-2018"/>
          <p:cNvPicPr>
            <a:picLocks noChangeAspect="1"/>
          </p:cNvPicPr>
          <p:nvPr/>
        </p:nvPicPr>
        <p:blipFill>
          <a:blip r:embed="rId3"/>
          <a:stretch>
            <a:fillRect/>
          </a:stretch>
        </p:blipFill>
        <p:spPr>
          <a:xfrm>
            <a:off x="450614" y="1567343"/>
            <a:ext cx="11290771" cy="4127350"/>
          </a:xfrm>
          <a:prstGeom prst="rect">
            <a:avLst/>
          </a:prstGeom>
        </p:spPr>
      </p:pic>
    </p:spTree>
    <p:extLst>
      <p:ext uri="{BB962C8B-B14F-4D97-AF65-F5344CB8AC3E}">
        <p14:creationId xmlns:p14="http://schemas.microsoft.com/office/powerpoint/2010/main" val="1313549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HIV (non-AIDS) and AIDS Cases by Year, 2006-2017" title="New HIV Disease Diagnoses, HIV (non-AIDS) and AIDS Cases by Year, 2006-2017"/>
          <p:cNvSpPr>
            <a:spLocks noGrp="1"/>
          </p:cNvSpPr>
          <p:nvPr>
            <p:ph type="title"/>
          </p:nvPr>
        </p:nvSpPr>
        <p:spPr/>
        <p:txBody>
          <a:bodyPr>
            <a:normAutofit fontScale="90000"/>
          </a:bodyPr>
          <a:lstStyle/>
          <a:p>
            <a:pPr algn="ctr"/>
            <a:r>
              <a:rPr lang="en-US" altLang="en-US" b="1" dirty="0" smtClean="0"/>
              <a:t>New HIV Disease Diagnoses*, HIV/AIDS Cases by Year, 2008-2018</a:t>
            </a:r>
            <a:endParaRPr lang="en-US" altLang="en-US" b="1" dirty="0"/>
          </a:p>
        </p:txBody>
      </p:sp>
      <p:sp>
        <p:nvSpPr>
          <p:cNvPr id="4" name="Footer Placeholder 3"/>
          <p:cNvSpPr>
            <a:spLocks noGrp="1"/>
          </p:cNvSpPr>
          <p:nvPr>
            <p:ph type="ftr" sz="quarter" idx="3"/>
          </p:nvPr>
        </p:nvSpPr>
        <p:spPr>
          <a:xfrm>
            <a:off x="1611012" y="6238755"/>
            <a:ext cx="8969976" cy="482720"/>
          </a:xfrm>
        </p:spPr>
        <p:txBody>
          <a:bodyPr/>
          <a:lstStyle/>
          <a:p>
            <a:pPr lvl="0" algn="l"/>
            <a:r>
              <a:rPr lang="en-US" altLang="en-US" sz="1300" noProof="0" dirty="0" smtClean="0">
                <a:solidFill>
                  <a:srgbClr val="003865"/>
                </a:solidFill>
              </a:rPr>
              <a:t>*Includes all new cases of HIV infection (both HIV (non-AIDS) and AIDS at first diagnosis) diagnosed within a given calendar year.</a:t>
            </a:r>
          </a:p>
          <a:p>
            <a:pPr lvl="0" algn="l"/>
            <a:endParaRPr lang="en-US" altLang="en-US" sz="1600" b="1" noProof="0" dirty="0">
              <a:solidFill>
                <a:srgbClr val="003865"/>
              </a:solidFill>
            </a:endParaRPr>
          </a:p>
        </p:txBody>
      </p:sp>
      <p:sp>
        <p:nvSpPr>
          <p:cNvPr id="5" name="Slide Number Placeholder 4"/>
          <p:cNvSpPr>
            <a:spLocks noGrp="1"/>
          </p:cNvSpPr>
          <p:nvPr>
            <p:ph type="sldNum" sz="quarter" idx="12"/>
          </p:nvPr>
        </p:nvSpPr>
        <p:spPr/>
        <p:txBody>
          <a:bodyPr/>
          <a:lstStyle/>
          <a:p>
            <a:pPr lvl="0"/>
            <a:fld id="{48F63A3B-78C7-47BE-AE5E-E10140E04643}" type="slidenum">
              <a:rPr lang="en-US" noProof="0" smtClean="0"/>
              <a:pPr lvl="0"/>
              <a:t>8</a:t>
            </a:fld>
            <a:endParaRPr lang="en-US" noProof="0" dirty="0"/>
          </a:p>
        </p:txBody>
      </p:sp>
      <p:pic>
        <p:nvPicPr>
          <p:cNvPr id="3" name="Picture 2" descr="New HIV Diagnoses, HIV/AIDS Cases by Year, 2008-2018" title="New HIV Diagnoses, HIV/AIDS Cases by Year, 2008-2018"/>
          <p:cNvPicPr>
            <a:picLocks noChangeAspect="1"/>
          </p:cNvPicPr>
          <p:nvPr/>
        </p:nvPicPr>
        <p:blipFill>
          <a:blip r:embed="rId3"/>
          <a:stretch>
            <a:fillRect/>
          </a:stretch>
        </p:blipFill>
        <p:spPr>
          <a:xfrm>
            <a:off x="540032" y="1762069"/>
            <a:ext cx="10516511" cy="4352921"/>
          </a:xfrm>
          <a:prstGeom prst="rect">
            <a:avLst/>
          </a:prstGeom>
        </p:spPr>
      </p:pic>
    </p:spTree>
    <p:extLst>
      <p:ext uri="{BB962C8B-B14F-4D97-AF65-F5344CB8AC3E}">
        <p14:creationId xmlns:p14="http://schemas.microsoft.com/office/powerpoint/2010/main" val="1478628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Deaths, and Prevalent Cases by Year, 1996-2018" title="New HIV Disease Diagnoses, Deaths, and Prevalent Cases by Year, 1996-2018"/>
          <p:cNvSpPr>
            <a:spLocks noGrp="1"/>
          </p:cNvSpPr>
          <p:nvPr>
            <p:ph type="title"/>
          </p:nvPr>
        </p:nvSpPr>
        <p:spPr/>
        <p:txBody>
          <a:bodyPr>
            <a:normAutofit fontScale="90000"/>
          </a:bodyPr>
          <a:lstStyle/>
          <a:p>
            <a:pPr algn="ctr"/>
            <a:r>
              <a:rPr lang="en-US" altLang="en-US" b="1" dirty="0" smtClean="0"/>
              <a:t>New HIV Diagnoses, Deaths, and Prevalent Cases by Year, 1996-2018</a:t>
            </a:r>
            <a:endParaRPr lang="en-US" altLang="en-US" b="1" dirty="0"/>
          </a:p>
        </p:txBody>
      </p:sp>
      <p:sp>
        <p:nvSpPr>
          <p:cNvPr id="4" name="Footer Placeholder 3"/>
          <p:cNvSpPr>
            <a:spLocks noGrp="1"/>
          </p:cNvSpPr>
          <p:nvPr>
            <p:ph type="ftr" sz="quarter" idx="3"/>
          </p:nvPr>
        </p:nvSpPr>
        <p:spPr>
          <a:xfrm>
            <a:off x="1239460" y="6115819"/>
            <a:ext cx="9510056" cy="586887"/>
          </a:xfrm>
        </p:spPr>
        <p:txBody>
          <a:bodyPr/>
          <a:lstStyle/>
          <a:p>
            <a:pPr lvl="0"/>
            <a:endParaRPr lang="en-US" sz="1300" noProof="0" dirty="0" smtClean="0">
              <a:solidFill>
                <a:schemeClr val="tx1"/>
              </a:solidFill>
            </a:endParaRPr>
          </a:p>
          <a:p>
            <a:pPr lvl="0"/>
            <a:r>
              <a:rPr lang="en-US" altLang="en-US" sz="1300" noProof="0" dirty="0" smtClean="0">
                <a:solidFill>
                  <a:schemeClr val="tx1"/>
                </a:solidFill>
              </a:rPr>
              <a:t>*Includes all new cases of HIV infection (both HIV (non-AIDS) and AIDS at first diagnosis) diagnosed within a given calendar year.</a:t>
            </a:r>
          </a:p>
          <a:p>
            <a:pPr lvl="0"/>
            <a:r>
              <a:rPr lang="en-US" altLang="en-US" sz="1300" noProof="0" dirty="0" smtClean="0">
                <a:solidFill>
                  <a:schemeClr val="tx1"/>
                </a:solidFill>
              </a:rPr>
              <a:t>^Deaths in Minnesota among people with HIV/AIDS, regardless of location of diagnosis and cause.</a:t>
            </a:r>
            <a:endParaRPr lang="en-US" sz="1300" noProof="0" dirty="0" smtClean="0">
              <a:solidFill>
                <a:schemeClr val="tx1"/>
              </a:solidFill>
            </a:endParaRPr>
          </a:p>
          <a:p>
            <a:pPr lvl="0"/>
            <a:endParaRPr lang="en-US" altLang="en-US" noProof="0" dirty="0"/>
          </a:p>
        </p:txBody>
      </p:sp>
      <p:sp>
        <p:nvSpPr>
          <p:cNvPr id="5" name="Slide Number Placeholder 4"/>
          <p:cNvSpPr>
            <a:spLocks noGrp="1"/>
          </p:cNvSpPr>
          <p:nvPr>
            <p:ph type="sldNum" sz="quarter" idx="12"/>
          </p:nvPr>
        </p:nvSpPr>
        <p:spPr/>
        <p:txBody>
          <a:bodyPr/>
          <a:lstStyle/>
          <a:p>
            <a:pPr lvl="0"/>
            <a:fld id="{48F63A3B-78C7-47BE-AE5E-E10140E04643}" type="slidenum">
              <a:rPr lang="en-US" noProof="0" smtClean="0"/>
              <a:pPr lvl="0"/>
              <a:t>9</a:t>
            </a:fld>
            <a:endParaRPr lang="en-US" noProof="0" dirty="0"/>
          </a:p>
        </p:txBody>
      </p:sp>
      <p:pic>
        <p:nvPicPr>
          <p:cNvPr id="7" name="Picture 6" descr="New HIV Diagnoses, Deaths, and Prevalent Cases by Year, 1996-2018" title="New HIV Diagnoses, Deaths, and Prevalent Cases by Year, 1996-2018"/>
          <p:cNvPicPr>
            <a:picLocks noChangeAspect="1"/>
          </p:cNvPicPr>
          <p:nvPr/>
        </p:nvPicPr>
        <p:blipFill>
          <a:blip r:embed="rId3"/>
          <a:stretch>
            <a:fillRect/>
          </a:stretch>
        </p:blipFill>
        <p:spPr>
          <a:xfrm>
            <a:off x="657896" y="1762898"/>
            <a:ext cx="10876207" cy="4352921"/>
          </a:xfrm>
          <a:prstGeom prst="rect">
            <a:avLst/>
          </a:prstGeom>
        </p:spPr>
      </p:pic>
    </p:spTree>
    <p:extLst>
      <p:ext uri="{BB962C8B-B14F-4D97-AF65-F5344CB8AC3E}">
        <p14:creationId xmlns:p14="http://schemas.microsoft.com/office/powerpoint/2010/main" val="19086079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943&quot;&gt;&lt;object type=&quot;3&quot; unique_id=&quot;10945&quot;&gt;&lt;property id=&quot;20148&quot; value=&quot;5&quot;/&gt;&lt;property id=&quot;20300&quot; value=&quot;Slide 2 - &amp;quot;Introduction (I)&amp;quot;&quot;/&gt;&lt;property id=&quot;20307&quot; value=&quot;258&quot;/&gt;&lt;/object&gt;&lt;object type=&quot;3&quot; unique_id=&quot;10946&quot;&gt;&lt;property id=&quot;20148&quot; value=&quot;5&quot;/&gt;&lt;property id=&quot;20300&quot; value=&quot;Slide 3 - &amp;quot;Introduction (II)&amp;quot;&quot;/&gt;&lt;property id=&quot;20307&quot; value=&quot;259&quot;/&gt;&lt;/object&gt;&lt;object type=&quot;3&quot; unique_id=&quot;10947&quot;&gt;&lt;property id=&quot;20148&quot; value=&quot;5&quot;/&gt;&lt;property id=&quot;20300&quot; value=&quot;Slide 4 - &amp;quot;National Context (I)&amp;quot;&quot;/&gt;&lt;property id=&quot;20307&quot; value=&quot;260&quot;/&gt;&lt;/object&gt;&lt;object type=&quot;3&quot; unique_id=&quot;10948&quot;&gt;&lt;property id=&quot;20148&quot; value=&quot;5&quot;/&gt;&lt;property id=&quot;20300&quot; value=&quot;Slide 5 - &amp;quot;National Context (II)&amp;quot;&quot;/&gt;&lt;property id=&quot;20307&quot; value=&quot;261&quot;/&gt;&lt;/object&gt;&lt;object type=&quot;3&quot; unique_id=&quot;10949&quot;&gt;&lt;property id=&quot;20148&quot; value=&quot;5&quot;/&gt;&lt;property id=&quot;20300&quot; value=&quot;Slide 6 - &amp;quot; Overview of HIV/AIDS in Minnesota &amp;quot;&quot;/&gt;&lt;property id=&quot;20307&quot; value=&quot;262&quot;/&gt;&lt;/object&gt;&lt;object type=&quot;3&quot; unique_id=&quot;10950&quot;&gt;&lt;property id=&quot;20148&quot; value=&quot;5&quot;/&gt;&lt;property id=&quot;20300&quot; value=&quot;Slide 7 - &amp;quot;New HIV Diagnoses, HIV (non-AIDS) and AIDS Cases by Year of HIV Diagnosis, 1990-2018&amp;quot;&quot;/&gt;&lt;property id=&quot;20307&quot; value=&quot;263&quot;/&gt;&lt;/object&gt;&lt;object type=&quot;3&quot; unique_id=&quot;10952&quot;&gt;&lt;property id=&quot;20148&quot; value=&quot;5&quot;/&gt;&lt;property id=&quot;20300&quot; value=&quot;Slide 9 - &amp;quot;New HIV Diagnoses, Deaths, and Prevalent Cases by Year, 1996-2018&amp;quot;&quot;/&gt;&lt;property id=&quot;20307&quot; value=&quot;265&quot;/&gt;&lt;/object&gt;&lt;object type=&quot;3&quot; unique_id=&quot;10953&quot;&gt;&lt;property id=&quot;20148&quot; value=&quot;5&quot;/&gt;&lt;property id=&quot;20300&quot; value=&quot;Slide 10 - &amp;quot;HIV (non-AIDS) and AIDS at Diagnosis by Year, 2008-2018&amp;quot;&quot;/&gt;&lt;property id=&quot;20307&quot; value=&quot;266&quot;/&gt;&lt;/object&gt;&lt;object type=&quot;3&quot; unique_id=&quot;10954&quot;&gt;&lt;property id=&quot;20148&quot; value=&quot;5&quot;/&gt;&lt;property id=&quot;20300&quot; value=&quot;Slide 11 - &amp;quot; HIV Diagnoses* in Minnesota by Person, Place, and Time &amp;quot;&quot;/&gt;&lt;property id=&quot;20307&quot; value=&quot;267&quot;/&gt;&lt;/object&gt;&lt;object type=&quot;3&quot; unique_id=&quot;10955&quot;&gt;&lt;property id=&quot;20148&quot; value=&quot;5&quot;/&gt;&lt;property id=&quot;20300&quot; value=&quot;Slide 12 - &amp;quot;Place&amp;quot;&quot;/&gt;&lt;property id=&quot;20307&quot; value=&quot;268&quot;/&gt;&lt;/object&gt;&lt;object type=&quot;3&quot; unique_id=&quot;10958&quot;&gt;&lt;property id=&quot;20148&quot; value=&quot;5&quot;/&gt;&lt;property id=&quot;20300&quot; value=&quot;Slide 15 - &amp;quot;HIV Diagnoses* in Minnesota by Residence at Diagnosis, 2018&amp;quot;&quot;/&gt;&lt;property id=&quot;20307&quot; value=&quot;271&quot;/&gt;&lt;/object&gt;&lt;object type=&quot;3&quot; unique_id=&quot;10960&quot;&gt;&lt;property id=&quot;20148&quot; value=&quot;5&quot;/&gt;&lt;property id=&quot;20300&quot; value=&quot;Slide 16 - &amp;quot;Sex at Birth, Gender and Race/Ethnicity&amp;quot;&quot;/&gt;&lt;property id=&quot;20307&quot; value=&quot;273&quot;/&gt;&lt;/object&gt;&lt;object type=&quot;3&quot; unique_id=&quot;10961&quot;&gt;&lt;property id=&quot;20148&quot; value=&quot;5&quot;/&gt;&lt;property id=&quot;20300&quot; value=&quot;Slide 17 - &amp;quot;HIV Diagnoses* by Sex Assigned at Birth and Year of Diagnosis, 2008 - 2018&amp;quot;&quot;/&gt;&lt;property id=&quot;20307&quot; value=&quot;274&quot;/&gt;&lt;/object&gt;&lt;object type=&quot;3&quot; unique_id=&quot;10963&quot;&gt;&lt;property id=&quot;20148&quot; value=&quot;5&quot;/&gt;&lt;property id=&quot;20300&quot; value=&quot;Slide 19 - &amp;quot;HIV Diagnoses* Among People Assigned Male Sex at Birth by Race/Ethnicity† and Year of Diagnosis, 2008 - 2018&amp;quot;&quot;/&gt;&lt;property id=&quot;20307&quot; value=&quot;276&quot;/&gt;&lt;/object&gt;&lt;object type=&quot;3&quot; unique_id=&quot;10964&quot;&gt;&lt;property id=&quot;20148&quot; value=&quot;5&quot;/&gt;&lt;property id=&quot;20300&quot; value=&quot;Slide 20 - &amp;quot;HIV Diagnoses* Among People Assigned Female Sex at Birth by Race/Ethnicity† and Year of Diagnosis, 2008 - 2018&amp;quot;&quot;/&gt;&lt;property id=&quot;20307&quot; value=&quot;277&quot;/&gt;&lt;/object&gt;&lt;object type=&quot;3&quot; unique_id=&quot;10968&quot;&gt;&lt;property id=&quot;20148&quot; value=&quot;5&quot;/&gt;&lt;property id=&quot;20300&quot; value=&quot;Slide 25 - &amp;quot;Age&amp;quot;&quot;/&gt;&lt;property id=&quot;20307&quot; value=&quot;281&quot;/&gt;&lt;/object&gt;&lt;object type=&quot;3&quot; unique_id=&quot;10970&quot;&gt;&lt;property id=&quot;20148&quot; value=&quot;5&quot;/&gt;&lt;property id=&quot;20300&quot; value=&quot;Slide 27 - &amp;quot;Average Age at HIV Diagnosis* by Sex Assigned at Birth, 2008-2018&amp;quot;&quot;/&gt;&lt;property id=&quot;20307&quot; value=&quot;283&quot;/&gt;&lt;/object&gt;&lt;object type=&quot;3&quot; unique_id=&quot;10971&quot;&gt;&lt;property id=&quot;20148&quot; value=&quot;5&quot;/&gt;&lt;property id=&quot;20300&quot; value=&quot;Slide 28 - &amp;quot;Mode of Exposure&amp;quot;&quot;/&gt;&lt;property id=&quot;20307&quot; value=&quot;284&quot;/&gt;&lt;/object&gt;&lt;object type=&quot;3&quot; unique_id=&quot;10972&quot;&gt;&lt;property id=&quot;20148&quot; value=&quot;5&quot;/&gt;&lt;property id=&quot;20300&quot; value=&quot;Slide 29 - &amp;quot;HIV Diagnoses* by Mode of Exposure and Year, 2008 - 2018&amp;quot;&quot;/&gt;&lt;property id=&quot;20307&quot; value=&quot;285&quot;/&gt;&lt;/object&gt;&lt;object type=&quot;3&quot; unique_id=&quot;10973&quot;&gt;&lt;property id=&quot;20148&quot; value=&quot;5&quot;/&gt;&lt;property id=&quot;20300&quot; value=&quot;Slide 30 - &amp;quot;HIV Diagnoses* Among People Assigned Male Sex at Birth by Mode of Exposure and Year, 2008 - 2018 &amp;quot;&quot;/&gt;&lt;property id=&quot;20307&quot; value=&quot;286&quot;/&gt;&lt;/object&gt;&lt;object type=&quot;3&quot; unique_id=&quot;10974&quot;&gt;&lt;property id=&quot;20148&quot; value=&quot;5&quot;/&gt;&lt;property id=&quot;20300&quot; value=&quot;Slide 31 - &amp;quot;HIV Diagnoses* Among People Assigned Female Sex at Birth by Mode of Exposure and Year of Diagnosis, 2008 - 2018&amp;quot;&quot;/&gt;&lt;property id=&quot;20307&quot; value=&quot;287&quot;/&gt;&lt;/object&gt;&lt;object type=&quot;3&quot; unique_id=&quot;10988&quot;&gt;&lt;property id=&quot;20148&quot; value=&quot;5&quot;/&gt;&lt;property id=&quot;20300&quot; value=&quot;Slide 34 - &amp;quot;Adolescents &amp;amp; Young Adults (Ages 13-24)* &amp;quot;&quot;/&gt;&lt;property id=&quot;20307&quot; value=&quot;301&quot;/&gt;&lt;/object&gt;&lt;object type=&quot;3&quot; unique_id=&quot;10989&quot;&gt;&lt;property id=&quot;20148&quot; value=&quot;5&quot;/&gt;&lt;property id=&quot;20300&quot; value=&quot;Slide 35 - &amp;quot;HIV Diagnoses* Among Adolescents and Young Adults† by Sex Assigned at Birth and Year, 2008 - 2018&amp;quot;&quot;/&gt;&lt;property id=&quot;20307&quot; value=&quot;302&quot;/&gt;&lt;/object&gt;&lt;object type=&quot;3&quot; unique_id=&quot;10990&quot;&gt;&lt;property id=&quot;20148&quot; value=&quot;5&quot;/&gt;&lt;property id=&quot;20300&quot; value=&quot;Slide 36 - &amp;quot;HIV Diagnoses* Among Adolescents and Young Adults† by Sex Assigned at Birth and Race/Ethnicity, 2016 - 2018 Combin&quot;/&gt;&lt;property id=&quot;20307&quot; value=&quot;303&quot;/&gt;&lt;/object&gt;&lt;object type=&quot;3&quot; unique_id=&quot;10991&quot;&gt;&lt;property id=&quot;20148&quot; value=&quot;5&quot;/&gt;&lt;property id=&quot;20300&quot; value=&quot;Slide 37 - &amp;quot;HIV Diagnoses* Among Adolescents and Young Adults† by Sex at Birth and Exposure Group 2016 - 2018 Combined&amp;quot;&quot;/&gt;&lt;property id=&quot;20307&quot; value=&quot;304&quot;/&gt;&lt;/object&gt;&lt;object type=&quot;3&quot; unique_id=&quot;10992&quot;&gt;&lt;property id=&quot;20148&quot; value=&quot;5&quot;/&gt;&lt;property id=&quot;20300&quot; value=&quot;Slide 38 - &amp;quot;Foreign-born Cases&amp;quot;&quot;/&gt;&lt;property id=&quot;20307&quot; value=&quot;305&quot;/&gt;&lt;/object&gt;&lt;object type=&quot;3&quot; unique_id=&quot;10994&quot;&gt;&lt;property id=&quot;20148&quot; value=&quot;5&quot;/&gt;&lt;property id=&quot;20300&quot; value=&quot;Slide 40 - &amp;quot;HIV Diagnoses* Among Foreign-Born People† by Sex Assigned at Birth and Year, 2008 – 2018&amp;quot;&quot;/&gt;&lt;property id=&quot;20307&quot; value=&quot;307&quot;/&gt;&lt;/object&gt;&lt;object type=&quot;3&quot; unique_id=&quot;10995&quot;&gt;&lt;property id=&quot;20148&quot; value=&quot;5&quot;/&gt;&lt;property id=&quot;20300&quot; value=&quot;Slide 41 - &amp;quot;Countries of Birth Among Foreign-Born People† Diagnosed with HIV* Minnesota, 2018&amp;quot;&quot;/&gt;&lt;property id=&quot;20307&quot; value=&quot;308&quot;/&gt;&lt;/object&gt;&lt;object type=&quot;3&quot; unique_id=&quot;10996&quot;&gt;&lt;property id=&quot;20148&quot; value=&quot;5&quot;/&gt;&lt;property id=&quot;20300&quot; value=&quot;Slide 42 - &amp;quot;Late-Testers (AIDS Diagnosis within one year of initial HIV Diagnosis)&amp;quot;&quot;/&gt;&lt;property id=&quot;20307&quot; value=&quot;309&quot;/&gt;&lt;/object&gt;&lt;object type=&quot;3&quot; unique_id=&quot;10998&quot;&gt;&lt;property id=&quot;20148&quot; value=&quot;5&quot;/&gt;&lt;property id=&quot;20300&quot; value=&quot;Slide 44 - &amp;quot;Progression to AIDS within 1 year of initial HIV Diagnosis* by Sex Assigned at Birth, 2008 - 2018†&amp;quot;&quot;/&gt;&lt;property id=&quot;20307&quot; value=&quot;311&quot;/&gt;&lt;/object&gt;&lt;object type=&quot;3&quot; unique_id=&quot;10999&quot;&gt;&lt;property id=&quot;20148&quot; value=&quot;5&quot;/&gt;&lt;property id=&quot;20300&quot; value=&quot;Slide 45 - &amp;quot;Progression to AIDS within 1 year of initial HIV Diagnoses*  by Race/Ethnicity^ 2008 - 2018†&amp;quot;&quot;/&gt;&lt;property id=&quot;20307&quot; value=&quot;312&quot;/&gt;&lt;/object&gt;&lt;object type=&quot;3&quot; unique_id=&quot;11000&quot;&gt;&lt;property id=&quot;20148&quot; value=&quot;5&quot;/&gt;&lt;property id=&quot;20300&quot; value=&quot;Slide 46 - &amp;quot;Progression to AIDS within 1 year of initial HIV Diagnosis* by Age, 2008 - 2018†&amp;quot;&quot;/&gt;&lt;property id=&quot;20307&quot; value=&quot;313&quot;/&gt;&lt;/object&gt;&lt;object type=&quot;3&quot; unique_id=&quot;11002&quot;&gt;&lt;property id=&quot;20148&quot; value=&quot;5&quot;/&gt;&lt;property id=&quot;20300&quot; value=&quot;Slide 48 - &amp;quot;Time of Progression to AIDS for HIV Diagnoses* Among Foreign-Born People, Minnesota 2008 - 2018†&amp;quot;&quot;/&gt;&lt;property id=&quot;20307&quot; value=&quot;315&quot;/&gt;&lt;/object&gt;&lt;object type=&quot;3&quot; unique_id=&quot;11003&quot;&gt;&lt;property id=&quot;20148&quot; value=&quot;5&quot;/&gt;&lt;property id=&quot;20300&quot; value=&quot;Slide 49 - &amp;quot;Thank you!&amp;quot;&quot;/&gt;&lt;property id=&quot;20307&quot; value=&quot;316&quot;/&gt;&lt;/object&gt;&lt;object type=&quot;3&quot; unique_id=&quot;11066&quot;&gt;&lt;property id=&quot;20148&quot; value=&quot;5&quot;/&gt;&lt;property id=&quot;20300&quot; value=&quot;Slide 8 - &amp;quot;New HIV Disease Diagnoses*, HIV/AIDS Cases by Year, 2008-2018&amp;quot;&quot;/&gt;&lt;property id=&quot;20307&quot; value=&quot;330&quot;/&gt;&lt;/object&gt;&lt;object type=&quot;3&quot; unique_id=&quot;11067&quot;&gt;&lt;property id=&quot;20148&quot; value=&quot;5&quot;/&gt;&lt;property id=&quot;20300&quot; value=&quot;Slide 13 - &amp;quot;HIV Diagnoses# by County of Residence at Diagnosis, 2018&amp;quot;&quot;/&gt;&lt;property id=&quot;20307&quot; value=&quot;321&quot;/&gt;&lt;/object&gt;&lt;object type=&quot;3&quot; unique_id=&quot;11068&quot;&gt;&lt;property id=&quot;20148&quot; value=&quot;5&quot;/&gt;&lt;property id=&quot;20300&quot; value=&quot;Slide 14&quot;/&gt;&lt;property id=&quot;20307&quot; value=&quot;331&quot;/&gt;&lt;/object&gt;&lt;object type=&quot;3&quot; unique_id=&quot;11069&quot;&gt;&lt;property id=&quot;20148&quot; value=&quot;5&quot;/&gt;&lt;property id=&quot;20300&quot; value=&quot;Slide 18 - &amp;quot;HIV Diagnoses* in 2018 and General Population in Minnesota by Race/Ethnicity&amp;quot;&quot;/&gt;&lt;property id=&quot;20307&quot; value=&quot;322&quot;/&gt;&lt;/object&gt;&lt;object type=&quot;3&quot; unique_id=&quot;11070&quot;&gt;&lt;property id=&quot;20148&quot; value=&quot;5&quot;/&gt;&lt;property id=&quot;20300&quot; value=&quot;Slide 21 - &amp;quot;HIV Diagnoses* Diagnosed in 2018 by Sex Assigned at Birth and Race/Ethnicity&amp;quot;&quot;/&gt;&lt;property id=&quot;20307&quot; value=&quot;323&quot;/&gt;&lt;/object&gt;&lt;object type=&quot;3&quot; unique_id=&quot;11071&quot;&gt;&lt;property id=&quot;20148&quot; value=&quot;5&quot;/&gt;&lt;property id=&quot;20300&quot; value=&quot;Slide 22 - &amp;quot;Number of Cases and Rates (per 100,000 people) of HIV Diagnoses* by Race/Ethnicity†, Minnesota, 2018&amp;quot;&quot;/&gt;&lt;property id=&quot;20307&quot; value=&quot;324&quot;/&gt;&lt;/object&gt;&lt;object type=&quot;3&quot; unique_id=&quot;11072&quot;&gt;&lt;property id=&quot;20148&quot; value=&quot;5&quot;/&gt;&lt;property id=&quot;20300&quot; value=&quot;Slide 23 - &amp;quot;Cases &amp;amp; Rates (per 100,000) of Adults &amp;amp; Adolescents* Diagnosed With HIV/AIDS by Sex Assigned at Birth and Risk† in&quot;/&gt;&lt;property id=&quot;20307&quot; value=&quot;325&quot;/&gt;&lt;/object&gt;&lt;object type=&quot;3&quot; unique_id=&quot;11073&quot;&gt;&lt;property id=&quot;20148&quot; value=&quot;5&quot;/&gt;&lt;property id=&quot;20300&quot; value=&quot;Slide 24 - &amp;quot;Number of Cases of Adults and Adolescents* Diagnosed with HIV/AIDS by Gender Identity in Minnesota, 2018&amp;quot;&quot;/&gt;&lt;property id=&quot;20307&quot; value=&quot;326&quot;/&gt;&lt;/object&gt;&lt;object type=&quot;3&quot; unique_id=&quot;11074&quot;&gt;&lt;property id=&quot;20148&quot; value=&quot;5&quot;/&gt;&lt;property id=&quot;20300&quot; value=&quot;Slide 26 - &amp;quot;Age at HIV Diagnosis* by Sex Assigned at Birth, Minnesota, 2018&amp;quot;&quot;/&gt;&lt;property id=&quot;20307&quot; value=&quot;327&quot;/&gt;&lt;/object&gt;&lt;object type=&quot;3&quot; unique_id=&quot;11075&quot;&gt;&lt;property id=&quot;20148&quot; value=&quot;5&quot;/&gt;&lt;property id=&quot;20300&quot; value=&quot;Slide 32 - &amp;quot;Births to HIV-Infected Pregnant people and Number of Perinatal Acquired HIV Infections* by Year of Birth, 2008- 20&quot;/&gt;&lt;property id=&quot;20307&quot; value=&quot;317&quot;/&gt;&lt;/object&gt;&lt;object type=&quot;3&quot; unique_id=&quot;11076&quot;&gt;&lt;property id=&quot;20148&quot; value=&quot;5&quot;/&gt;&lt;property id=&quot;20300&quot; value=&quot;Slide 33 - &amp;quot;Outcome for Perinatally HIV-Exposed Infants Born in 2017&amp;quot;&quot;/&gt;&lt;property id=&quot;20307&quot; value=&quot;320&quot;/&gt;&lt;/object&gt;&lt;object type=&quot;3&quot; unique_id=&quot;11077&quot;&gt;&lt;property id=&quot;20148&quot; value=&quot;5&quot;/&gt;&lt;property id=&quot;20300&quot; value=&quot;Slide 39 - &amp;quot;HIV Diagnoses* among Foreign-Born People† in Minnesota by Year and Region of Birth, 2008 - 2018&amp;quot;&quot;/&gt;&lt;property id=&quot;20307&quot; value=&quot;328&quot;/&gt;&lt;/object&gt;&lt;object type=&quot;3&quot; unique_id=&quot;11078&quot;&gt;&lt;property id=&quot;20148&quot; value=&quot;5&quot;/&gt;&lt;property id=&quot;20300&quot; value=&quot;Slide 43 - &amp;quot;Time of Progression to AIDS for HIV Diagnoses in Minnesota* 2008 - 2018†&amp;quot;&quot;/&gt;&lt;property id=&quot;20307&quot; value=&quot;329&quot;/&gt;&lt;/object&gt;&lt;object type=&quot;3&quot; unique_id=&quot;11079&quot;&gt;&lt;property id=&quot;20148&quot; value=&quot;5&quot;/&gt;&lt;property id=&quot;20300&quot; value=&quot;Slide 47 - &amp;quot;Progression to AIDS within 1 year of initial HIV Diagnosis* by Mode of Transmission, 2008 - 2018†&amp;quot;&quot;/&gt;&lt;property id=&quot;20307&quot; value=&quot;332&quot;/&gt;&lt;/object&gt;&lt;object type=&quot;3&quot; unique_id=&quot;23755&quot;&gt;&lt;property id=&quot;20148&quot; value=&quot;5&quot;/&gt;&lt;property id=&quot;20300&quot; value=&quot;Slide 1 - &amp;quot;HIV Incidence Report, 2018&amp;quot;&quot;/&gt;&lt;property id=&quot;20307&quot; value=&quot;333&quot;/&gt;&lt;/object&gt;&lt;/object&gt;&lt;object type=&quot;8&quot; unique_id=&quot;11065&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6472</Words>
  <Application>Microsoft Office PowerPoint</Application>
  <PresentationFormat>Widescreen</PresentationFormat>
  <Paragraphs>367</Paragraphs>
  <Slides>49</Slides>
  <Notes>49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NeueHaasGroteskText Std</vt:lpstr>
      <vt:lpstr>Times New Roman</vt:lpstr>
      <vt:lpstr>MN.IT</vt:lpstr>
      <vt:lpstr>1_MN.IT</vt:lpstr>
      <vt:lpstr>HIV Incidence Report, 2018</vt:lpstr>
      <vt:lpstr>Introduction (I)</vt:lpstr>
      <vt:lpstr>Introduction (II)</vt:lpstr>
      <vt:lpstr>National Context (I)</vt:lpstr>
      <vt:lpstr>National Context (II)</vt:lpstr>
      <vt:lpstr> Overview of HIV/AIDS in Minnesota </vt:lpstr>
      <vt:lpstr>New HIV Diagnoses, HIV (non-AIDS) and AIDS Cases by Year of HIV Diagnosis, 1990-2018</vt:lpstr>
      <vt:lpstr>New HIV Disease Diagnoses*, HIV/AIDS Cases by Year, 2008-2018</vt:lpstr>
      <vt:lpstr>New HIV Diagnoses, Deaths, and Prevalent Cases by Year, 1996-2018</vt:lpstr>
      <vt:lpstr>HIV (non-AIDS) and AIDS at Diagnosis by Year, 2008-2018</vt:lpstr>
      <vt:lpstr> HIV Diagnoses* in Minnesota by Person, Place, and Time </vt:lpstr>
      <vt:lpstr>Place</vt:lpstr>
      <vt:lpstr>HIV Diagnoses# by County of Residence at Diagnosis, 2018</vt:lpstr>
      <vt:lpstr>PowerPoint Presentation</vt:lpstr>
      <vt:lpstr>HIV Diagnoses* in Minnesota by Residence at Diagnosis, 2018</vt:lpstr>
      <vt:lpstr>Sex at Birth, Gender and Race/Ethnicity</vt:lpstr>
      <vt:lpstr>HIV Diagnoses* by Sex Assigned at Birth and Year of Diagnosis, 2008 - 2018</vt:lpstr>
      <vt:lpstr>HIV Diagnoses* in 2018 and General Population in Minnesota by Race/Ethnicity</vt:lpstr>
      <vt:lpstr>HIV Diagnoses* Among People Assigned Male Sex at Birth by Race/Ethnicity† and Year of Diagnosis, 2008 - 2018</vt:lpstr>
      <vt:lpstr>HIV Diagnoses* Among People Assigned Female Sex at Birth by Race/Ethnicity† and Year of Diagnosis, 2008 - 2018</vt:lpstr>
      <vt:lpstr>HIV Diagnoses* Diagnosed in 2018 by Sex Assigned at Birth and Race/Ethnicity</vt:lpstr>
      <vt:lpstr>Number of Cases and Rates (per 100,000 people) of HIV Diagnoses* by Race/Ethnicity†, Minnesota, 2018</vt:lpstr>
      <vt:lpstr>Cases &amp; Rates (per 100,000) of Adults &amp; Adolescents* Diagnosed With HIV/AIDS by Sex Assigned at Birth and Risk† in MN, 2018</vt:lpstr>
      <vt:lpstr>Number of Cases of Adults and Adolescents* Diagnosed with HIV/AIDS by Gender Identity in Minnesota, 2018</vt:lpstr>
      <vt:lpstr>Age</vt:lpstr>
      <vt:lpstr>Age at HIV Diagnosis* by Sex Assigned at Birth, Minnesota, 2018</vt:lpstr>
      <vt:lpstr>Average Age at HIV Diagnosis* by Sex Assigned at Birth, 2008-2018</vt:lpstr>
      <vt:lpstr>Mode of Exposure</vt:lpstr>
      <vt:lpstr>HIV Diagnoses* by Mode of Exposure and Year, 2008 - 2018</vt:lpstr>
      <vt:lpstr>HIV Diagnoses* Among People Assigned Male Sex at Birth by Mode of Exposure and Year, 2008 - 2018 </vt:lpstr>
      <vt:lpstr>HIV Diagnoses* Among People Assigned Female Sex at Birth by Mode of Exposure and Year of Diagnosis, 2008 - 2018</vt:lpstr>
      <vt:lpstr>Births to HIV-Infected Pregnant people and Number of Perinatal Acquired HIV Infections* by Year of Birth, 2008- 2018</vt:lpstr>
      <vt:lpstr>Outcome for Perinatally HIV-Exposed Infants Born in 2017</vt:lpstr>
      <vt:lpstr>Adolescents &amp; Young Adults (Ages 13-24)* </vt:lpstr>
      <vt:lpstr>HIV Diagnoses* Among Adolescents and Young Adults† by Sex Assigned at Birth and Year, 2008 - 2018</vt:lpstr>
      <vt:lpstr>HIV Diagnoses* Among Adolescents and Young Adults† by Sex Assigned at Birth and Race/Ethnicity, 2016 - 2018 Combined</vt:lpstr>
      <vt:lpstr>HIV Diagnoses* Among Adolescents and Young Adults† by Sex at Birth and Exposure Group 2016 - 2018 Combined</vt:lpstr>
      <vt:lpstr>Foreign-born Cases</vt:lpstr>
      <vt:lpstr>HIV Diagnoses* among Foreign-Born People† in Minnesota by Year and Region of Birth, 2008 - 2018</vt:lpstr>
      <vt:lpstr>HIV Diagnoses* Among Foreign-Born People† by Sex Assigned at Birth and Year, 2008 – 2018</vt:lpstr>
      <vt:lpstr>Countries of Birth Among Foreign-Born People† Diagnosed with HIV* Minnesota, 2018</vt:lpstr>
      <vt:lpstr>Late-Testers (AIDS Diagnosis within one year of initial HIV Diagnosis)</vt:lpstr>
      <vt:lpstr>Time of Progression to AIDS for HIV Diagnoses in Minnesota* 2008 - 2018†</vt:lpstr>
      <vt:lpstr>Progression to AIDS within 1 year of initial HIV Diagnosis* by Sex Assigned at Birth, 2008 - 2018†</vt:lpstr>
      <vt:lpstr>Progression to AIDS within 1 year of initial HIV Diagnoses*  by Race/Ethnicity^ 2008 - 2018†</vt:lpstr>
      <vt:lpstr>Progression to AIDS within 1 year of initial HIV Diagnosis* by Age, 2008 - 2018†</vt:lpstr>
      <vt:lpstr>Progression to AIDS within 1 year of initial HIV Diagnosis* by Mode of Transmission, 2008 - 2018†</vt:lpstr>
      <vt:lpstr>Time of Progression to AIDS for HIV Diagnoses* Among Foreign-Born People, Minnesota 2008 - 2018†</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Incidence Report, 2018</dc:title>
  <dc:creator>MN Dept of Health</dc:creator>
  <cp:lastModifiedBy>Wilberg, Mariah (MDH)</cp:lastModifiedBy>
  <cp:revision>123</cp:revision>
  <dcterms:created xsi:type="dcterms:W3CDTF">2018-04-16T16:20:11Z</dcterms:created>
  <dcterms:modified xsi:type="dcterms:W3CDTF">2019-04-30T12:41:18Z</dcterms:modified>
</cp:coreProperties>
</file>