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 id="2147483820" r:id="rId6"/>
  </p:sldMasterIdLst>
  <p:notesMasterIdLst>
    <p:notesMasterId r:id="rId56"/>
  </p:notesMasterIdLst>
  <p:handoutMasterIdLst>
    <p:handoutMasterId r:id="rId57"/>
  </p:handoutMasterIdLst>
  <p:sldIdLst>
    <p:sldId id="485" r:id="rId7"/>
    <p:sldId id="484" r:id="rId8"/>
    <p:sldId id="487" r:id="rId9"/>
    <p:sldId id="486" r:id="rId10"/>
    <p:sldId id="488" r:id="rId11"/>
    <p:sldId id="537" r:id="rId12"/>
    <p:sldId id="490" r:id="rId13"/>
    <p:sldId id="538" r:id="rId14"/>
    <p:sldId id="492" r:id="rId15"/>
    <p:sldId id="534" r:id="rId16"/>
    <p:sldId id="494" r:id="rId17"/>
    <p:sldId id="495" r:id="rId18"/>
    <p:sldId id="496" r:id="rId19"/>
    <p:sldId id="535" r:id="rId20"/>
    <p:sldId id="536" r:id="rId21"/>
    <p:sldId id="499" r:id="rId22"/>
    <p:sldId id="500" r:id="rId23"/>
    <p:sldId id="501" r:id="rId24"/>
    <p:sldId id="502" r:id="rId25"/>
    <p:sldId id="503" r:id="rId26"/>
    <p:sldId id="504" r:id="rId27"/>
    <p:sldId id="505" r:id="rId28"/>
    <p:sldId id="506" r:id="rId29"/>
    <p:sldId id="507" r:id="rId30"/>
    <p:sldId id="508" r:id="rId31"/>
    <p:sldId id="509" r:id="rId32"/>
    <p:sldId id="510" r:id="rId33"/>
    <p:sldId id="511" r:id="rId34"/>
    <p:sldId id="512" r:id="rId35"/>
    <p:sldId id="513" r:id="rId36"/>
    <p:sldId id="514" r:id="rId37"/>
    <p:sldId id="515" r:id="rId38"/>
    <p:sldId id="516" r:id="rId39"/>
    <p:sldId id="517" r:id="rId40"/>
    <p:sldId id="518" r:id="rId41"/>
    <p:sldId id="519" r:id="rId42"/>
    <p:sldId id="520" r:id="rId43"/>
    <p:sldId id="521" r:id="rId44"/>
    <p:sldId id="522" r:id="rId45"/>
    <p:sldId id="523" r:id="rId46"/>
    <p:sldId id="525" r:id="rId47"/>
    <p:sldId id="526" r:id="rId48"/>
    <p:sldId id="527" r:id="rId49"/>
    <p:sldId id="539" r:id="rId50"/>
    <p:sldId id="529" r:id="rId51"/>
    <p:sldId id="530" r:id="rId52"/>
    <p:sldId id="531" r:id="rId53"/>
    <p:sldId id="532" r:id="rId54"/>
    <p:sldId id="533" r:id="rId55"/>
  </p:sldIdLst>
  <p:sldSz cx="12192000"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8372" autoAdjust="0"/>
  </p:normalViewPr>
  <p:slideViewPr>
    <p:cSldViewPr snapToGrid="0">
      <p:cViewPr varScale="1">
        <p:scale>
          <a:sx n="86" d="100"/>
          <a:sy n="86" d="100"/>
        </p:scale>
        <p:origin x="1302" y="96"/>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23783602157278E-2"/>
          <c:y val="0.26681386904168075"/>
          <c:w val="0.8984307119311693"/>
          <c:h val="0.59132007233273054"/>
        </c:manualLayout>
      </c:layout>
      <c:lineChart>
        <c:grouping val="standard"/>
        <c:varyColors val="0"/>
        <c:ser>
          <c:idx val="3"/>
          <c:order val="0"/>
          <c:tx>
            <c:strRef>
              <c:f>Sheet1!$A$2</c:f>
              <c:strCache>
                <c:ptCount val="1"/>
                <c:pt idx="0">
                  <c:v>HIV Disease Diagnoses*</c:v>
                </c:pt>
              </c:strCache>
            </c:strRef>
          </c:tx>
          <c:spPr>
            <a:ln w="28575" cap="rnd" cmpd="sng" algn="ctr">
              <a:solidFill>
                <a:schemeClr val="accent4"/>
              </a:solidFill>
              <a:prstDash val="solid"/>
              <a:round/>
            </a:ln>
            <a:effectLst/>
          </c:spPr>
          <c:marker>
            <c:symbol val="square"/>
            <c:size val="8"/>
            <c:spPr>
              <a:solidFill>
                <a:schemeClr val="accent4"/>
              </a:solidFill>
              <a:ln w="9525" cap="flat" cmpd="sng" algn="ctr">
                <a:solidFill>
                  <a:schemeClr val="accent4"/>
                </a:solidFill>
                <a:prstDash val="solid"/>
                <a:round/>
              </a:ln>
              <a:effectLst/>
            </c:spPr>
          </c:marker>
          <c:cat>
            <c:numRef>
              <c:f>Sheet1!$B$1:$AC$1</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Sheet1!$B$2:$AC$2</c:f>
              <c:numCache>
                <c:formatCode>General</c:formatCode>
                <c:ptCount val="27"/>
                <c:pt idx="0">
                  <c:v>455</c:v>
                </c:pt>
                <c:pt idx="1">
                  <c:v>442</c:v>
                </c:pt>
                <c:pt idx="2">
                  <c:v>348</c:v>
                </c:pt>
                <c:pt idx="3">
                  <c:v>323</c:v>
                </c:pt>
                <c:pt idx="4">
                  <c:v>338</c:v>
                </c:pt>
                <c:pt idx="5">
                  <c:v>295</c:v>
                </c:pt>
                <c:pt idx="6">
                  <c:v>285</c:v>
                </c:pt>
                <c:pt idx="7">
                  <c:v>297</c:v>
                </c:pt>
                <c:pt idx="8">
                  <c:v>292</c:v>
                </c:pt>
                <c:pt idx="9">
                  <c:v>283</c:v>
                </c:pt>
                <c:pt idx="10">
                  <c:v>283</c:v>
                </c:pt>
                <c:pt idx="11">
                  <c:v>308</c:v>
                </c:pt>
                <c:pt idx="12">
                  <c:v>280</c:v>
                </c:pt>
                <c:pt idx="13">
                  <c:v>309</c:v>
                </c:pt>
                <c:pt idx="14">
                  <c:v>306</c:v>
                </c:pt>
                <c:pt idx="15">
                  <c:v>318</c:v>
                </c:pt>
                <c:pt idx="16">
                  <c:v>331</c:v>
                </c:pt>
                <c:pt idx="17">
                  <c:v>322</c:v>
                </c:pt>
                <c:pt idx="18">
                  <c:v>369</c:v>
                </c:pt>
                <c:pt idx="19">
                  <c:v>331</c:v>
                </c:pt>
                <c:pt idx="20">
                  <c:v>293</c:v>
                </c:pt>
                <c:pt idx="21">
                  <c:v>313</c:v>
                </c:pt>
                <c:pt idx="22">
                  <c:v>304</c:v>
                </c:pt>
                <c:pt idx="23">
                  <c:v>311</c:v>
                </c:pt>
                <c:pt idx="24">
                  <c:v>298</c:v>
                </c:pt>
                <c:pt idx="25">
                  <c:v>290</c:v>
                </c:pt>
                <c:pt idx="26">
                  <c:v>284</c:v>
                </c:pt>
              </c:numCache>
            </c:numRef>
          </c:val>
          <c:smooth val="0"/>
          <c:extLst>
            <c:ext xmlns:c16="http://schemas.microsoft.com/office/drawing/2014/chart" uri="{C3380CC4-5D6E-409C-BE32-E72D297353CC}">
              <c16:uniqueId val="{00000000-B9E9-4D28-925D-51F2DCEE5AEC}"/>
            </c:ext>
          </c:extLst>
        </c:ser>
        <c:ser>
          <c:idx val="0"/>
          <c:order val="1"/>
          <c:tx>
            <c:strRef>
              <c:f>Sheet1!$A$3</c:f>
              <c:strCache>
                <c:ptCount val="1"/>
                <c:pt idx="0">
                  <c:v>HIV (non-AIDS)</c:v>
                </c:pt>
              </c:strCache>
            </c:strRef>
          </c:tx>
          <c:spPr>
            <a:ln w="28575" cap="rnd" cmpd="sng" algn="ctr">
              <a:solidFill>
                <a:schemeClr val="accent1"/>
              </a:solidFill>
              <a:prstDash val="solid"/>
              <a:round/>
            </a:ln>
            <a:effectLst/>
          </c:spPr>
          <c:marker>
            <c:symbol val="circle"/>
            <c:size val="8"/>
            <c:spPr>
              <a:solidFill>
                <a:schemeClr val="accent1"/>
              </a:solidFill>
              <a:ln w="9525" cap="flat" cmpd="sng" algn="ctr">
                <a:solidFill>
                  <a:schemeClr val="accent1"/>
                </a:solidFill>
                <a:prstDash val="solid"/>
                <a:round/>
              </a:ln>
              <a:effectLst/>
            </c:spPr>
          </c:marker>
          <c:cat>
            <c:numRef>
              <c:f>Sheet1!$B$1:$AC$1</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Sheet1!$B$3:$AC$3</c:f>
              <c:numCache>
                <c:formatCode>General</c:formatCode>
                <c:ptCount val="27"/>
                <c:pt idx="0">
                  <c:v>381</c:v>
                </c:pt>
                <c:pt idx="1">
                  <c:v>364</c:v>
                </c:pt>
                <c:pt idx="2">
                  <c:v>269</c:v>
                </c:pt>
                <c:pt idx="3">
                  <c:v>261</c:v>
                </c:pt>
                <c:pt idx="4">
                  <c:v>263</c:v>
                </c:pt>
                <c:pt idx="5">
                  <c:v>230</c:v>
                </c:pt>
                <c:pt idx="6">
                  <c:v>228</c:v>
                </c:pt>
                <c:pt idx="7">
                  <c:v>241</c:v>
                </c:pt>
                <c:pt idx="8">
                  <c:v>225</c:v>
                </c:pt>
                <c:pt idx="9">
                  <c:v>220</c:v>
                </c:pt>
                <c:pt idx="10">
                  <c:v>232</c:v>
                </c:pt>
                <c:pt idx="11">
                  <c:v>250</c:v>
                </c:pt>
                <c:pt idx="12">
                  <c:v>227</c:v>
                </c:pt>
                <c:pt idx="13">
                  <c:v>241</c:v>
                </c:pt>
                <c:pt idx="14">
                  <c:v>247</c:v>
                </c:pt>
                <c:pt idx="15">
                  <c:v>271</c:v>
                </c:pt>
                <c:pt idx="16">
                  <c:v>265</c:v>
                </c:pt>
                <c:pt idx="17">
                  <c:v>249</c:v>
                </c:pt>
                <c:pt idx="18">
                  <c:v>280</c:v>
                </c:pt>
                <c:pt idx="19">
                  <c:v>248</c:v>
                </c:pt>
                <c:pt idx="20">
                  <c:v>220</c:v>
                </c:pt>
                <c:pt idx="21">
                  <c:v>237</c:v>
                </c:pt>
                <c:pt idx="22">
                  <c:v>219</c:v>
                </c:pt>
                <c:pt idx="23">
                  <c:v>238</c:v>
                </c:pt>
                <c:pt idx="24">
                  <c:v>232</c:v>
                </c:pt>
                <c:pt idx="25">
                  <c:v>229</c:v>
                </c:pt>
                <c:pt idx="26">
                  <c:v>205</c:v>
                </c:pt>
              </c:numCache>
            </c:numRef>
          </c:val>
          <c:smooth val="0"/>
          <c:extLst>
            <c:ext xmlns:c16="http://schemas.microsoft.com/office/drawing/2014/chart" uri="{C3380CC4-5D6E-409C-BE32-E72D297353CC}">
              <c16:uniqueId val="{00000001-B9E9-4D28-925D-51F2DCEE5AEC}"/>
            </c:ext>
          </c:extLst>
        </c:ser>
        <c:ser>
          <c:idx val="2"/>
          <c:order val="2"/>
          <c:tx>
            <c:strRef>
              <c:f>Sheet1!$A$4</c:f>
              <c:strCache>
                <c:ptCount val="1"/>
                <c:pt idx="0">
                  <c:v>AIDS Total^</c:v>
                </c:pt>
              </c:strCache>
            </c:strRef>
          </c:tx>
          <c:spPr>
            <a:ln w="28575" cap="rnd" cmpd="sng" algn="ctr">
              <a:solidFill>
                <a:schemeClr val="accent3"/>
              </a:solidFill>
              <a:prstDash val="solid"/>
              <a:round/>
            </a:ln>
            <a:effectLst/>
          </c:spPr>
          <c:marker>
            <c:symbol val="triangle"/>
            <c:size val="8"/>
            <c:spPr>
              <a:solidFill>
                <a:schemeClr val="accent3"/>
              </a:solidFill>
              <a:ln w="9525" cap="flat" cmpd="sng" algn="ctr">
                <a:solidFill>
                  <a:schemeClr val="accent3"/>
                </a:solidFill>
                <a:prstDash val="solid"/>
                <a:round/>
              </a:ln>
              <a:effectLst/>
            </c:spPr>
          </c:marker>
          <c:cat>
            <c:numRef>
              <c:f>Sheet1!$B$1:$AC$1</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Sheet1!$B$4:$AC$4</c:f>
              <c:numCache>
                <c:formatCode>General</c:formatCode>
                <c:ptCount val="27"/>
                <c:pt idx="0">
                  <c:v>336</c:v>
                </c:pt>
                <c:pt idx="1">
                  <c:v>361</c:v>
                </c:pt>
                <c:pt idx="2">
                  <c:v>350</c:v>
                </c:pt>
                <c:pt idx="3">
                  <c:v>332</c:v>
                </c:pt>
                <c:pt idx="4">
                  <c:v>339</c:v>
                </c:pt>
                <c:pt idx="5">
                  <c:v>259</c:v>
                </c:pt>
                <c:pt idx="6">
                  <c:v>196</c:v>
                </c:pt>
                <c:pt idx="7">
                  <c:v>192</c:v>
                </c:pt>
                <c:pt idx="8">
                  <c:v>161</c:v>
                </c:pt>
                <c:pt idx="9">
                  <c:v>173</c:v>
                </c:pt>
                <c:pt idx="10">
                  <c:v>145</c:v>
                </c:pt>
                <c:pt idx="11">
                  <c:v>176</c:v>
                </c:pt>
                <c:pt idx="12">
                  <c:v>195</c:v>
                </c:pt>
                <c:pt idx="13">
                  <c:v>246</c:v>
                </c:pt>
                <c:pt idx="14">
                  <c:v>216</c:v>
                </c:pt>
                <c:pt idx="15">
                  <c:v>196</c:v>
                </c:pt>
                <c:pt idx="16">
                  <c:v>189</c:v>
                </c:pt>
                <c:pt idx="17">
                  <c:v>202</c:v>
                </c:pt>
                <c:pt idx="18">
                  <c:v>190</c:v>
                </c:pt>
                <c:pt idx="19">
                  <c:v>181</c:v>
                </c:pt>
                <c:pt idx="20">
                  <c:v>186</c:v>
                </c:pt>
                <c:pt idx="21">
                  <c:v>199</c:v>
                </c:pt>
                <c:pt idx="22">
                  <c:v>164</c:v>
                </c:pt>
                <c:pt idx="23">
                  <c:v>168</c:v>
                </c:pt>
                <c:pt idx="24">
                  <c:v>146</c:v>
                </c:pt>
                <c:pt idx="25">
                  <c:v>131</c:v>
                </c:pt>
                <c:pt idx="26">
                  <c:v>124</c:v>
                </c:pt>
              </c:numCache>
            </c:numRef>
          </c:val>
          <c:smooth val="0"/>
          <c:extLst>
            <c:ext xmlns:c16="http://schemas.microsoft.com/office/drawing/2014/chart" uri="{C3380CC4-5D6E-409C-BE32-E72D297353CC}">
              <c16:uniqueId val="{00000002-B9E9-4D28-925D-51F2DCEE5AEC}"/>
            </c:ext>
          </c:extLst>
        </c:ser>
        <c:ser>
          <c:idx val="1"/>
          <c:order val="3"/>
          <c:tx>
            <c:strRef>
              <c:f>Sheet1!$A$5</c:f>
              <c:strCache>
                <c:ptCount val="1"/>
                <c:pt idx="0">
                  <c:v>AIDS at first diagnosis^^</c:v>
                </c:pt>
              </c:strCache>
            </c:strRef>
          </c:tx>
          <c:spPr>
            <a:ln w="28575" cap="rnd" cmpd="sng" algn="ctr">
              <a:solidFill>
                <a:schemeClr val="accent2"/>
              </a:solidFill>
              <a:prstDash val="solid"/>
              <a:round/>
            </a:ln>
            <a:effectLst/>
          </c:spPr>
          <c:marker>
            <c:spPr>
              <a:solidFill>
                <a:schemeClr val="accent2"/>
              </a:solidFill>
              <a:ln w="9525" cap="flat" cmpd="sng" algn="ctr">
                <a:solidFill>
                  <a:schemeClr val="accent2"/>
                </a:solidFill>
                <a:prstDash val="solid"/>
                <a:round/>
              </a:ln>
              <a:effectLst/>
            </c:spPr>
          </c:marker>
          <c:cat>
            <c:numRef>
              <c:f>Sheet1!$B$1:$AC$1</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Sheet1!$B$5:$AC$5</c:f>
              <c:numCache>
                <c:formatCode>General</c:formatCode>
                <c:ptCount val="27"/>
                <c:pt idx="0">
                  <c:v>74</c:v>
                </c:pt>
                <c:pt idx="1">
                  <c:v>78</c:v>
                </c:pt>
                <c:pt idx="2">
                  <c:v>79</c:v>
                </c:pt>
                <c:pt idx="3">
                  <c:v>61</c:v>
                </c:pt>
                <c:pt idx="4">
                  <c:v>75</c:v>
                </c:pt>
                <c:pt idx="5">
                  <c:v>64</c:v>
                </c:pt>
                <c:pt idx="6">
                  <c:v>57</c:v>
                </c:pt>
                <c:pt idx="7">
                  <c:v>55</c:v>
                </c:pt>
                <c:pt idx="8">
                  <c:v>66</c:v>
                </c:pt>
                <c:pt idx="9">
                  <c:v>63</c:v>
                </c:pt>
                <c:pt idx="10">
                  <c:v>51</c:v>
                </c:pt>
                <c:pt idx="11">
                  <c:v>58</c:v>
                </c:pt>
                <c:pt idx="12">
                  <c:v>53</c:v>
                </c:pt>
                <c:pt idx="13">
                  <c:v>68</c:v>
                </c:pt>
                <c:pt idx="14">
                  <c:v>59</c:v>
                </c:pt>
                <c:pt idx="15">
                  <c:v>47</c:v>
                </c:pt>
                <c:pt idx="16">
                  <c:v>66</c:v>
                </c:pt>
                <c:pt idx="17">
                  <c:v>73</c:v>
                </c:pt>
                <c:pt idx="18">
                  <c:v>89</c:v>
                </c:pt>
                <c:pt idx="19">
                  <c:v>83</c:v>
                </c:pt>
                <c:pt idx="20">
                  <c:v>73</c:v>
                </c:pt>
                <c:pt idx="21">
                  <c:v>76</c:v>
                </c:pt>
                <c:pt idx="22">
                  <c:v>85</c:v>
                </c:pt>
                <c:pt idx="23">
                  <c:v>73</c:v>
                </c:pt>
                <c:pt idx="24">
                  <c:v>66</c:v>
                </c:pt>
                <c:pt idx="25">
                  <c:v>61</c:v>
                </c:pt>
                <c:pt idx="26">
                  <c:v>79</c:v>
                </c:pt>
              </c:numCache>
            </c:numRef>
          </c:val>
          <c:smooth val="0"/>
          <c:extLst>
            <c:ext xmlns:c16="http://schemas.microsoft.com/office/drawing/2014/chart" uri="{C3380CC4-5D6E-409C-BE32-E72D297353CC}">
              <c16:uniqueId val="{00000003-B9E9-4D28-925D-51F2DCEE5AEC}"/>
            </c:ext>
          </c:extLst>
        </c:ser>
        <c:ser>
          <c:idx val="4"/>
          <c:order val="4"/>
          <c:tx>
            <c:strRef>
              <c:f>Sheet1!$A$6</c:f>
              <c:strCache>
                <c:ptCount val="1"/>
                <c:pt idx="0">
                  <c:v>AIDS (progressed)^^^
</c:v>
                </c:pt>
              </c:strCache>
            </c:strRef>
          </c:tx>
          <c:spPr>
            <a:ln w="28575" cap="rnd" cmpd="sng" algn="ctr">
              <a:solidFill>
                <a:schemeClr val="accent5"/>
              </a:solidFill>
              <a:prstDash val="solid"/>
              <a:round/>
            </a:ln>
            <a:effectLst/>
          </c:spPr>
          <c:marker>
            <c:spPr>
              <a:noFill/>
              <a:ln w="9525" cap="flat" cmpd="sng" algn="ctr">
                <a:solidFill>
                  <a:schemeClr val="accent5"/>
                </a:solidFill>
                <a:prstDash val="solid"/>
                <a:round/>
              </a:ln>
              <a:effectLst/>
            </c:spPr>
          </c:marker>
          <c:cat>
            <c:numRef>
              <c:f>Sheet1!$B$1:$AC$1</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Sheet1!$B$6:$AC$6</c:f>
              <c:numCache>
                <c:formatCode>General</c:formatCode>
                <c:ptCount val="27"/>
                <c:pt idx="0">
                  <c:v>262</c:v>
                </c:pt>
                <c:pt idx="1">
                  <c:v>283</c:v>
                </c:pt>
                <c:pt idx="2">
                  <c:v>271</c:v>
                </c:pt>
                <c:pt idx="3">
                  <c:v>271</c:v>
                </c:pt>
                <c:pt idx="4">
                  <c:v>264</c:v>
                </c:pt>
                <c:pt idx="5">
                  <c:v>195</c:v>
                </c:pt>
                <c:pt idx="6">
                  <c:v>139</c:v>
                </c:pt>
                <c:pt idx="7">
                  <c:v>137</c:v>
                </c:pt>
                <c:pt idx="8">
                  <c:v>95</c:v>
                </c:pt>
                <c:pt idx="9">
                  <c:v>110</c:v>
                </c:pt>
                <c:pt idx="10">
                  <c:v>94</c:v>
                </c:pt>
                <c:pt idx="11">
                  <c:v>118</c:v>
                </c:pt>
                <c:pt idx="12">
                  <c:v>142</c:v>
                </c:pt>
                <c:pt idx="13">
                  <c:v>178</c:v>
                </c:pt>
                <c:pt idx="14">
                  <c:v>157</c:v>
                </c:pt>
                <c:pt idx="15">
                  <c:v>149</c:v>
                </c:pt>
                <c:pt idx="16">
                  <c:v>123</c:v>
                </c:pt>
                <c:pt idx="17">
                  <c:v>129</c:v>
                </c:pt>
                <c:pt idx="18">
                  <c:v>101</c:v>
                </c:pt>
                <c:pt idx="19">
                  <c:v>98</c:v>
                </c:pt>
                <c:pt idx="20">
                  <c:v>113</c:v>
                </c:pt>
                <c:pt idx="21">
                  <c:v>123</c:v>
                </c:pt>
                <c:pt idx="22">
                  <c:v>79</c:v>
                </c:pt>
                <c:pt idx="23">
                  <c:v>95</c:v>
                </c:pt>
                <c:pt idx="24">
                  <c:v>80</c:v>
                </c:pt>
                <c:pt idx="25">
                  <c:v>70</c:v>
                </c:pt>
                <c:pt idx="26">
                  <c:v>45</c:v>
                </c:pt>
              </c:numCache>
            </c:numRef>
          </c:val>
          <c:smooth val="0"/>
          <c:extLst>
            <c:ext xmlns:c16="http://schemas.microsoft.com/office/drawing/2014/chart" uri="{C3380CC4-5D6E-409C-BE32-E72D297353CC}">
              <c16:uniqueId val="{00000004-B9E9-4D28-925D-51F2DCEE5AEC}"/>
            </c:ext>
          </c:extLst>
        </c:ser>
        <c:dLbls>
          <c:showLegendKey val="0"/>
          <c:showVal val="0"/>
          <c:showCatName val="0"/>
          <c:showSerName val="0"/>
          <c:showPercent val="0"/>
          <c:showBubbleSize val="0"/>
        </c:dLbls>
        <c:marker val="1"/>
        <c:smooth val="0"/>
        <c:axId val="137157776"/>
        <c:axId val="137158168"/>
      </c:lineChart>
      <c:catAx>
        <c:axId val="137157776"/>
        <c:scaling>
          <c:orientation val="minMax"/>
        </c:scaling>
        <c:delete val="0"/>
        <c:axPos val="b"/>
        <c:title>
          <c:tx>
            <c:rich>
              <a:bodyPr rot="0" spcFirstLastPara="1" vertOverflow="ellipsis" vert="horz" wrap="square" anchor="ctr" anchorCtr="1"/>
              <a:lstStyle/>
              <a:p>
                <a:pPr>
                  <a:defRPr sz="1918" b="0" i="0" u="none" strike="noStrike" kern="1200" baseline="0">
                    <a:solidFill>
                      <a:schemeClr val="tx1"/>
                    </a:solidFill>
                    <a:latin typeface="+mn-lt"/>
                    <a:ea typeface="Arial Narrow"/>
                    <a:cs typeface="Arial Narrow"/>
                  </a:defRPr>
                </a:pPr>
                <a:r>
                  <a:rPr lang="en-US" b="0" dirty="0">
                    <a:latin typeface="+mn-lt"/>
                  </a:rPr>
                  <a:t>Year</a:t>
                </a:r>
              </a:p>
            </c:rich>
          </c:tx>
          <c:layout>
            <c:manualLayout>
              <c:xMode val="edge"/>
              <c:yMode val="edge"/>
              <c:x val="1.9574009250614047E-2"/>
              <c:y val="0.88827414779624614"/>
            </c:manualLayout>
          </c:layout>
          <c:overlay val="0"/>
          <c:spPr>
            <a:noFill/>
            <a:ln w="27069">
              <a:noFill/>
            </a:ln>
            <a:effectLst/>
          </c:spPr>
          <c:txPr>
            <a:bodyPr rot="0" spcFirstLastPara="1" vertOverflow="ellipsis" vert="horz" wrap="square" anchor="ctr" anchorCtr="1"/>
            <a:lstStyle/>
            <a:p>
              <a:pPr>
                <a:defRPr sz="1918"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384" cap="flat" cmpd="sng" algn="ctr">
            <a:solidFill>
              <a:schemeClr val="tx1"/>
            </a:solidFill>
            <a:prstDash val="solid"/>
            <a:round/>
          </a:ln>
          <a:effectLst/>
        </c:spPr>
        <c:txPr>
          <a:bodyPr rot="-2700000" spcFirstLastPara="1" vertOverflow="ellipsis" wrap="square" anchor="ctr" anchorCtr="1"/>
          <a:lstStyle/>
          <a:p>
            <a:pPr>
              <a:defRPr sz="1400" b="1" i="0" u="none" strike="noStrike" kern="1200" baseline="0">
                <a:solidFill>
                  <a:schemeClr val="tx1"/>
                </a:solidFill>
                <a:latin typeface="+mn-lt"/>
                <a:ea typeface="Arial Narrow"/>
                <a:cs typeface="Arial Narrow"/>
              </a:defRPr>
            </a:pPr>
            <a:endParaRPr lang="en-US"/>
          </a:p>
        </c:txPr>
        <c:crossAx val="137158168"/>
        <c:crosses val="autoZero"/>
        <c:auto val="0"/>
        <c:lblAlgn val="ctr"/>
        <c:lblOffset val="100"/>
        <c:tickLblSkip val="1"/>
        <c:tickMarkSkip val="1"/>
        <c:noMultiLvlLbl val="0"/>
      </c:catAx>
      <c:valAx>
        <c:axId val="137158168"/>
        <c:scaling>
          <c:orientation val="minMax"/>
          <c:min val="0"/>
        </c:scaling>
        <c:delete val="0"/>
        <c:axPos val="l"/>
        <c:title>
          <c:tx>
            <c:rich>
              <a:bodyPr rot="-5400000" spcFirstLastPara="1" vertOverflow="ellipsis" vert="horz" wrap="square" anchor="ctr" anchorCtr="1"/>
              <a:lstStyle/>
              <a:p>
                <a:pPr>
                  <a:defRPr sz="1492" b="0" i="0" u="none" strike="noStrike" kern="1200" baseline="0">
                    <a:solidFill>
                      <a:schemeClr val="tx1"/>
                    </a:solidFill>
                    <a:latin typeface="+mn-lt"/>
                    <a:ea typeface="Arial Narrow"/>
                    <a:cs typeface="Arial Narrow"/>
                  </a:defRPr>
                </a:pPr>
                <a:r>
                  <a:rPr lang="en-US" b="0" dirty="0">
                    <a:latin typeface="+mn-lt"/>
                  </a:rPr>
                  <a:t>No. of New HIV/AIDS Cases</a:t>
                </a:r>
              </a:p>
            </c:rich>
          </c:tx>
          <c:layout>
            <c:manualLayout>
              <c:xMode val="edge"/>
              <c:yMode val="edge"/>
              <c:x val="2.2176890410211762E-3"/>
              <c:y val="0.30532716502517326"/>
            </c:manualLayout>
          </c:layout>
          <c:overlay val="0"/>
          <c:spPr>
            <a:noFill/>
            <a:ln w="27069">
              <a:noFill/>
            </a:ln>
            <a:effectLst/>
          </c:spPr>
          <c:txPr>
            <a:bodyPr rot="-5400000" spcFirstLastPara="1" vertOverflow="ellipsis" vert="horz" wrap="square" anchor="ctr" anchorCtr="1"/>
            <a:lstStyle/>
            <a:p>
              <a:pPr>
                <a:defRPr sz="1492" b="0" i="0" u="none" strike="noStrike" kern="1200" baseline="0">
                  <a:solidFill>
                    <a:schemeClr val="tx1"/>
                  </a:solidFill>
                  <a:latin typeface="+mn-lt"/>
                  <a:ea typeface="Arial Narrow"/>
                  <a:cs typeface="Arial Narrow"/>
                </a:defRPr>
              </a:pPr>
              <a:endParaRPr lang="en-US"/>
            </a:p>
          </c:txPr>
        </c:title>
        <c:numFmt formatCode="General" sourceLinked="1"/>
        <c:majorTickMark val="cross"/>
        <c:minorTickMark val="none"/>
        <c:tickLblPos val="nextTo"/>
        <c:spPr>
          <a:noFill/>
          <a:ln w="13535" cap="flat" cmpd="sng" algn="ctr">
            <a:solidFill>
              <a:schemeClr val="tx1"/>
            </a:solidFill>
            <a:prstDash val="solid"/>
            <a:round/>
          </a:ln>
          <a:effectLst/>
        </c:spPr>
        <c:txPr>
          <a:bodyPr rot="0" spcFirstLastPara="1" vertOverflow="ellipsis" wrap="square" anchor="ctr" anchorCtr="1"/>
          <a:lstStyle/>
          <a:p>
            <a:pPr>
              <a:defRPr sz="1918" b="0" i="0" u="none" strike="noStrike" kern="1200" baseline="0">
                <a:solidFill>
                  <a:schemeClr val="tx1"/>
                </a:solidFill>
                <a:latin typeface="+mn-lt"/>
                <a:ea typeface="Arial Narrow"/>
                <a:cs typeface="Arial Narrow"/>
              </a:defRPr>
            </a:pPr>
            <a:endParaRPr lang="en-US"/>
          </a:p>
        </c:txPr>
        <c:crossAx val="137157776"/>
        <c:crosses val="autoZero"/>
        <c:crossBetween val="between"/>
        <c:majorUnit val="50"/>
        <c:minorUnit val="10"/>
      </c:valAx>
      <c:spPr>
        <a:noFill/>
        <a:ln w="27069">
          <a:noFill/>
        </a:ln>
        <a:effectLst/>
      </c:spPr>
    </c:plotArea>
    <c:legend>
      <c:legendPos val="t"/>
      <c:layout>
        <c:manualLayout>
          <c:xMode val="edge"/>
          <c:yMode val="edge"/>
          <c:x val="0.2059691183501059"/>
          <c:y val="0.18991755017954073"/>
          <c:w val="0.68342096449656964"/>
          <c:h val="0.14892586703582034"/>
        </c:manualLayout>
      </c:layout>
      <c:overlay val="0"/>
      <c:spPr>
        <a:noFill/>
        <a:ln w="27069">
          <a:noFill/>
        </a:ln>
        <a:effectLst/>
      </c:spPr>
      <c:txPr>
        <a:bodyPr rot="0" spcFirstLastPara="1" vertOverflow="ellipsis" vert="horz" wrap="square" anchor="ctr" anchorCtr="1"/>
        <a:lstStyle/>
        <a:p>
          <a:pPr>
            <a:defRPr sz="1764"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918"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Black, non African-born^ Males (n=1321)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4D1-B679-407EB4E961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1610-4AA3-8D5F-FB04A8E669B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C89-44D1-B679-407EB4E961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638-4F70-9E36-0DDC4F8AFC4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638-4F70-9E36-0DDC4F8AFC47}"/>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FC89-44D1-B679-407EB4E961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MSM</c:v>
                </c:pt>
                <c:pt idx="1">
                  <c:v>IDU</c:v>
                </c:pt>
                <c:pt idx="2">
                  <c:v>MSM/IDU</c:v>
                </c:pt>
                <c:pt idx="3">
                  <c:v>Heterosexual</c:v>
                </c:pt>
                <c:pt idx="4">
                  <c:v>Other</c:v>
                </c:pt>
              </c:strCache>
            </c:strRef>
          </c:cat>
          <c:val>
            <c:numRef>
              <c:f>Sheet1!$B$2:$B$6</c:f>
              <c:numCache>
                <c:formatCode>0%</c:formatCode>
                <c:ptCount val="5"/>
                <c:pt idx="0">
                  <c:v>0.70530000000000004</c:v>
                </c:pt>
                <c:pt idx="1">
                  <c:v>0.11020000000000001</c:v>
                </c:pt>
                <c:pt idx="2">
                  <c:v>6.59E-2</c:v>
                </c:pt>
                <c:pt idx="3">
                  <c:v>9.4200000000000006E-2</c:v>
                </c:pt>
                <c:pt idx="4">
                  <c:v>2.4500000000000001E-2</c:v>
                </c:pt>
              </c:numCache>
            </c:numRef>
          </c:val>
          <c:extLst>
            <c:ext xmlns:c16="http://schemas.microsoft.com/office/drawing/2014/chart" uri="{C3380CC4-5D6E-409C-BE32-E72D297353CC}">
              <c16:uniqueId val="{00000000-FC89-44D1-B679-407EB4E9612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Hispanic Males (n=703)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4D1-B679-407EB4E961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1AC4-4166-ABEC-96B9365494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C89-44D1-B679-407EB4E961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B3-414E-8810-838A7146CAB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4B3-414E-8810-838A7146CAB1}"/>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FC89-44D1-B679-407EB4E9612B}"/>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0-1AC4-4166-ABEC-96B936549429}"/>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FC89-44D1-B679-407EB4E9612B}"/>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94B3-414E-8810-838A7146CAB1}"/>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9-94B3-414E-8810-838A7146CA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MSM</c:v>
                </c:pt>
                <c:pt idx="1">
                  <c:v>IDU</c:v>
                </c:pt>
                <c:pt idx="2">
                  <c:v>MSM/IDU</c:v>
                </c:pt>
                <c:pt idx="3">
                  <c:v>Heterosexual</c:v>
                </c:pt>
                <c:pt idx="4">
                  <c:v>Other</c:v>
                </c:pt>
              </c:strCache>
            </c:strRef>
          </c:cat>
          <c:val>
            <c:numRef>
              <c:f>Sheet1!$B$2:$B$6</c:f>
              <c:numCache>
                <c:formatCode>0%</c:formatCode>
                <c:ptCount val="5"/>
                <c:pt idx="0">
                  <c:v>0.78080000000000005</c:v>
                </c:pt>
                <c:pt idx="1">
                  <c:v>7.5499999999999998E-2</c:v>
                </c:pt>
                <c:pt idx="2">
                  <c:v>5.8900000000000001E-2</c:v>
                </c:pt>
                <c:pt idx="3">
                  <c:v>7.5499999999999998E-2</c:v>
                </c:pt>
                <c:pt idx="4">
                  <c:v>9.1999999999999998E-3</c:v>
                </c:pt>
              </c:numCache>
            </c:numRef>
          </c:val>
          <c:extLst>
            <c:ext xmlns:c16="http://schemas.microsoft.com/office/drawing/2014/chart" uri="{C3380CC4-5D6E-409C-BE32-E72D297353CC}">
              <c16:uniqueId val="{00000000-FC89-44D1-B679-407EB4E9612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Black, African-born^ Males (n=579)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4D1-B679-407EB4E961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1610-4AA3-8D5F-FB04A8E669B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C89-44D1-B679-407EB4E961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0-92FD-427E-BF82-94A46BF4417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92FD-427E-BF82-94A46BF44178}"/>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FC89-44D1-B679-407EB4E9612B}"/>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0-1610-4AA3-8D5F-FB04A8E669B0}"/>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FC89-44D1-B679-407EB4E9612B}"/>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0-92FD-427E-BF82-94A46BF44178}"/>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92FD-427E-BF82-94A46BF441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MSM</c:v>
                </c:pt>
                <c:pt idx="1">
                  <c:v>IDU</c:v>
                </c:pt>
                <c:pt idx="2">
                  <c:v>MSM/IDU</c:v>
                </c:pt>
                <c:pt idx="3">
                  <c:v>Heterosexual</c:v>
                </c:pt>
                <c:pt idx="4">
                  <c:v>Other</c:v>
                </c:pt>
              </c:strCache>
            </c:strRef>
          </c:cat>
          <c:val>
            <c:numRef>
              <c:f>Sheet1!$B$2:$B$6</c:f>
              <c:numCache>
                <c:formatCode>0%</c:formatCode>
                <c:ptCount val="5"/>
                <c:pt idx="0">
                  <c:v>0.12820000000000001</c:v>
                </c:pt>
                <c:pt idx="1">
                  <c:v>0.01</c:v>
                </c:pt>
                <c:pt idx="2">
                  <c:v>0.01</c:v>
                </c:pt>
                <c:pt idx="3">
                  <c:v>0.8145</c:v>
                </c:pt>
                <c:pt idx="4">
                  <c:v>5.04E-2</c:v>
                </c:pt>
              </c:numCache>
            </c:numRef>
          </c:val>
          <c:extLst>
            <c:ext xmlns:c16="http://schemas.microsoft.com/office/drawing/2014/chart" uri="{C3380CC4-5D6E-409C-BE32-E72D297353CC}">
              <c16:uniqueId val="{00000000-FC89-44D1-B679-407EB4E9612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Multi-Racial Males (n=167)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4D1-B679-407EB4E961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1AC4-4166-ABEC-96B9365494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C89-44D1-B679-407EB4E961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A7-457E-9DE9-F584C2F911A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0-9A05-44EE-8FCE-2D775235585D}"/>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FC89-44D1-B679-407EB4E9612B}"/>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FC89-44D1-B679-407EB4E9612B}"/>
                </c:ext>
              </c:extLst>
            </c:dLbl>
            <c:dLbl>
              <c:idx val="4"/>
              <c:layout>
                <c:manualLayout>
                  <c:x val="0.11192718437369242"/>
                  <c:y val="4.401476381702400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A05-44EE-8FCE-2D775235585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MSM</c:v>
                </c:pt>
                <c:pt idx="1">
                  <c:v>IDU</c:v>
                </c:pt>
                <c:pt idx="2">
                  <c:v>MSM/IDU</c:v>
                </c:pt>
                <c:pt idx="3">
                  <c:v>Heterosexual</c:v>
                </c:pt>
                <c:pt idx="4">
                  <c:v>Other</c:v>
                </c:pt>
              </c:strCache>
            </c:strRef>
          </c:cat>
          <c:val>
            <c:numRef>
              <c:f>Sheet1!$B$2:$B$6</c:f>
              <c:numCache>
                <c:formatCode>0%</c:formatCode>
                <c:ptCount val="5"/>
                <c:pt idx="0">
                  <c:v>0.75329999999999997</c:v>
                </c:pt>
                <c:pt idx="1">
                  <c:v>2.6700000000000002E-2</c:v>
                </c:pt>
                <c:pt idx="2">
                  <c:v>0.18</c:v>
                </c:pt>
                <c:pt idx="3">
                  <c:v>3.3300000000000003E-2</c:v>
                </c:pt>
                <c:pt idx="4">
                  <c:v>6.7000000000000002E-3</c:v>
                </c:pt>
              </c:numCache>
            </c:numRef>
          </c:val>
          <c:extLst>
            <c:ext xmlns:c16="http://schemas.microsoft.com/office/drawing/2014/chart" uri="{C3380CC4-5D6E-409C-BE32-E72D297353CC}">
              <c16:uniqueId val="{00000000-FC89-44D1-B679-407EB4E9612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Asian/Pacific Islander Males (n=137)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4D1-B679-407EB4E961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1AC4-4166-ABEC-96B9365494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C89-44D1-B679-407EB4E961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6E4B-4880-832E-E4E368503DA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0-6E4B-4880-832E-E4E368503DA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FC89-44D1-B679-407EB4E9612B}"/>
                </c:ext>
              </c:extLst>
            </c:dLbl>
            <c:dLbl>
              <c:idx val="3"/>
              <c:layout>
                <c:manualLayout>
                  <c:x val="4.4606536954619802E-2"/>
                  <c:y val="2.528281686673784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E4B-4880-832E-E4E368503DAA}"/>
                </c:ext>
              </c:extLst>
            </c:dLbl>
            <c:dLbl>
              <c:idx val="4"/>
              <c:layout>
                <c:manualLayout>
                  <c:x val="5.2559197763323059E-2"/>
                  <c:y val="1.02586744995452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E4B-4880-832E-E4E368503D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MSM</c:v>
                </c:pt>
                <c:pt idx="1">
                  <c:v>IDU</c:v>
                </c:pt>
                <c:pt idx="2">
                  <c:v>MSM/IDU</c:v>
                </c:pt>
                <c:pt idx="3">
                  <c:v>Heterosexual</c:v>
                </c:pt>
                <c:pt idx="4">
                  <c:v>Other</c:v>
                </c:pt>
              </c:strCache>
            </c:strRef>
          </c:cat>
          <c:val>
            <c:numRef>
              <c:f>Sheet1!$B$2:$B$6</c:f>
              <c:numCache>
                <c:formatCode>0%</c:formatCode>
                <c:ptCount val="5"/>
                <c:pt idx="0">
                  <c:v>0.86670000000000003</c:v>
                </c:pt>
                <c:pt idx="1">
                  <c:v>2.2200000000000001E-2</c:v>
                </c:pt>
                <c:pt idx="2">
                  <c:v>4.4400000000000002E-2</c:v>
                </c:pt>
                <c:pt idx="3">
                  <c:v>3.3300000000000003E-2</c:v>
                </c:pt>
                <c:pt idx="4">
                  <c:v>3.3300000000000003E-2</c:v>
                </c:pt>
              </c:numCache>
            </c:numRef>
          </c:val>
          <c:extLst>
            <c:ext xmlns:c16="http://schemas.microsoft.com/office/drawing/2014/chart" uri="{C3380CC4-5D6E-409C-BE32-E72D297353CC}">
              <c16:uniqueId val="{00000000-FC89-44D1-B679-407EB4E9612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American Indian Males (n=64)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4D1-B679-407EB4E961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1AC4-4166-ABEC-96B9365494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C89-44D1-B679-407EB4E961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6E4B-4880-832E-E4E368503DA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FC89-44D1-B679-407EB4E9612B}"/>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0-1AC4-4166-ABEC-96B936549429}"/>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FC89-44D1-B679-407EB4E961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MSM</c:v>
                </c:pt>
                <c:pt idx="1">
                  <c:v>IDU</c:v>
                </c:pt>
                <c:pt idx="2">
                  <c:v>MSM/IDU</c:v>
                </c:pt>
                <c:pt idx="3">
                  <c:v>Heterosexual</c:v>
                </c:pt>
              </c:strCache>
            </c:strRef>
          </c:cat>
          <c:val>
            <c:numRef>
              <c:f>Sheet1!$B$2:$B$5</c:f>
              <c:numCache>
                <c:formatCode>0%</c:formatCode>
                <c:ptCount val="4"/>
                <c:pt idx="0">
                  <c:v>0.625</c:v>
                </c:pt>
                <c:pt idx="1">
                  <c:v>0.1429</c:v>
                </c:pt>
                <c:pt idx="2">
                  <c:v>0.19639999999999999</c:v>
                </c:pt>
                <c:pt idx="3">
                  <c:v>3.5700000000000003E-2</c:v>
                </c:pt>
              </c:numCache>
            </c:numRef>
          </c:val>
          <c:extLst>
            <c:ext xmlns:c16="http://schemas.microsoft.com/office/drawing/2014/chart" uri="{C3380CC4-5D6E-409C-BE32-E72D297353CC}">
              <c16:uniqueId val="{00000000-FC89-44D1-B679-407EB4E9612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White Females (n=480)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4D1-B679-407EB4E961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9035-4D82-A2C4-4FECD0F0A6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C89-44D1-B679-407EB4E9612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FC89-44D1-B679-407EB4E9612B}"/>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0-9035-4D82-A2C4-4FECD0F0A6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Heterosexual</c:v>
                </c:pt>
                <c:pt idx="1">
                  <c:v>IDU</c:v>
                </c:pt>
                <c:pt idx="2">
                  <c:v>Other</c:v>
                </c:pt>
              </c:strCache>
            </c:strRef>
          </c:cat>
          <c:val>
            <c:numRef>
              <c:f>Sheet1!$B$2:$B$4</c:f>
              <c:numCache>
                <c:formatCode>0%</c:formatCode>
                <c:ptCount val="3"/>
                <c:pt idx="0">
                  <c:v>0.82220000000000004</c:v>
                </c:pt>
                <c:pt idx="1">
                  <c:v>0.1623</c:v>
                </c:pt>
                <c:pt idx="2">
                  <c:v>2.3800000000000002E-2</c:v>
                </c:pt>
              </c:numCache>
            </c:numRef>
          </c:val>
          <c:extLst>
            <c:ext xmlns:c16="http://schemas.microsoft.com/office/drawing/2014/chart" uri="{C3380CC4-5D6E-409C-BE32-E72D297353CC}">
              <c16:uniqueId val="{00000000-FC89-44D1-B679-407EB4E9612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Black, non African-born^ Females (n=564)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4D1-B679-407EB4E961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1610-4AA3-8D5F-FB04A8E669B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C89-44D1-B679-407EB4E9612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FC89-44D1-B679-407EB4E9612B}"/>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0-1610-4AA3-8D5F-FB04A8E669B0}"/>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FC89-44D1-B679-407EB4E961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Hetersexual</c:v>
                </c:pt>
                <c:pt idx="1">
                  <c:v>IDU</c:v>
                </c:pt>
                <c:pt idx="2">
                  <c:v>Other</c:v>
                </c:pt>
              </c:strCache>
            </c:strRef>
          </c:cat>
          <c:val>
            <c:numRef>
              <c:f>Sheet1!$B$2:$B$4</c:f>
              <c:numCache>
                <c:formatCode>0%</c:formatCode>
                <c:ptCount val="3"/>
                <c:pt idx="0">
                  <c:v>0.83330000000000004</c:v>
                </c:pt>
                <c:pt idx="1">
                  <c:v>0.126</c:v>
                </c:pt>
                <c:pt idx="2">
                  <c:v>4.07E-2</c:v>
                </c:pt>
              </c:numCache>
            </c:numRef>
          </c:val>
          <c:extLst>
            <c:ext xmlns:c16="http://schemas.microsoft.com/office/drawing/2014/chart" uri="{C3380CC4-5D6E-409C-BE32-E72D297353CC}">
              <c16:uniqueId val="{00000000-FC89-44D1-B679-407EB4E9612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Hispanic Females (n=149)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4D1-B679-407EB4E961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1AC4-4166-ABEC-96B9365494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C89-44D1-B679-407EB4E9612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FC89-44D1-B679-407EB4E9612B}"/>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0-1AC4-4166-ABEC-96B936549429}"/>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FC89-44D1-B679-407EB4E961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Heterosexual</c:v>
                </c:pt>
                <c:pt idx="1">
                  <c:v>IDU</c:v>
                </c:pt>
                <c:pt idx="2">
                  <c:v>Other</c:v>
                </c:pt>
              </c:strCache>
            </c:strRef>
          </c:cat>
          <c:val>
            <c:numRef>
              <c:f>Sheet1!$B$2:$B$4</c:f>
              <c:numCache>
                <c:formatCode>0%</c:formatCode>
                <c:ptCount val="3"/>
                <c:pt idx="0">
                  <c:v>0.87939999999999996</c:v>
                </c:pt>
                <c:pt idx="1">
                  <c:v>9.2200000000000004E-2</c:v>
                </c:pt>
                <c:pt idx="2">
                  <c:v>2.8400000000000002E-2</c:v>
                </c:pt>
              </c:numCache>
            </c:numRef>
          </c:val>
          <c:extLst>
            <c:ext xmlns:c16="http://schemas.microsoft.com/office/drawing/2014/chart" uri="{C3380CC4-5D6E-409C-BE32-E72D297353CC}">
              <c16:uniqueId val="{00000000-FC89-44D1-B679-407EB4E9612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Black, African-born^ Females (n=788)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4D1-B679-407EB4E961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1610-4AA3-8D5F-FB04A8E669B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C89-44D1-B679-407EB4E9612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FC89-44D1-B679-407EB4E9612B}"/>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FC89-44D1-B679-407EB4E9612B}"/>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0-92FD-427E-BF82-94A46BF44178}"/>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92FD-427E-BF82-94A46BF441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Heterosexual</c:v>
                </c:pt>
                <c:pt idx="1">
                  <c:v>IDU</c:v>
                </c:pt>
                <c:pt idx="2">
                  <c:v>Other</c:v>
                </c:pt>
              </c:strCache>
            </c:strRef>
          </c:cat>
          <c:val>
            <c:numRef>
              <c:f>Sheet1!$B$2:$B$4</c:f>
              <c:numCache>
                <c:formatCode>0%</c:formatCode>
                <c:ptCount val="3"/>
                <c:pt idx="0">
                  <c:v>0.97130000000000005</c:v>
                </c:pt>
                <c:pt idx="1">
                  <c:v>0.01</c:v>
                </c:pt>
                <c:pt idx="2">
                  <c:v>2.6100000000000002E-2</c:v>
                </c:pt>
              </c:numCache>
            </c:numRef>
          </c:val>
          <c:extLst>
            <c:ext xmlns:c16="http://schemas.microsoft.com/office/drawing/2014/chart" uri="{C3380CC4-5D6E-409C-BE32-E72D297353CC}">
              <c16:uniqueId val="{00000000-FC89-44D1-B679-407EB4E9612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Total Number = </a:t>
            </a:r>
            <a:r>
              <a:rPr lang="en-US" dirty="0" smtClean="0">
                <a:solidFill>
                  <a:schemeClr val="tx1"/>
                </a:solidFill>
              </a:rPr>
              <a:t>8,789*</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Total Number = 8,789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5A-4009-82CF-57F5C1CB7F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5A-4009-82CF-57F5C1CB7F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5A-4009-82CF-57F5C1CB7F8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5A-4009-82CF-57F5C1CB7F8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Minneapolis</c:v>
                </c:pt>
                <c:pt idx="1">
                  <c:v>Saint Paul</c:v>
                </c:pt>
                <c:pt idx="2">
                  <c:v>Suburban</c:v>
                </c:pt>
                <c:pt idx="3">
                  <c:v>Greater Minnesota</c:v>
                </c:pt>
              </c:strCache>
            </c:strRef>
          </c:cat>
          <c:val>
            <c:numRef>
              <c:f>Sheet1!$B$2:$B$5</c:f>
              <c:numCache>
                <c:formatCode>0%</c:formatCode>
                <c:ptCount val="4"/>
                <c:pt idx="0">
                  <c:v>0.36</c:v>
                </c:pt>
                <c:pt idx="1">
                  <c:v>0.13</c:v>
                </c:pt>
                <c:pt idx="2">
                  <c:v>0.35</c:v>
                </c:pt>
                <c:pt idx="3">
                  <c:v>0.16</c:v>
                </c:pt>
              </c:numCache>
            </c:numRef>
          </c:val>
          <c:extLst>
            <c:ext xmlns:c16="http://schemas.microsoft.com/office/drawing/2014/chart" uri="{C3380CC4-5D6E-409C-BE32-E72D297353CC}">
              <c16:uniqueId val="{00000000-F6E7-4E11-8F63-DA0364BC841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Multi-Racial Females (n=68)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4D1-B679-407EB4E961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1AC4-4166-ABEC-96B9365494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C89-44D1-B679-407EB4E9612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FC89-44D1-B679-407EB4E9612B}"/>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0-1AC4-4166-ABEC-96B936549429}"/>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FC89-44D1-B679-407EB4E9612B}"/>
                </c:ext>
              </c:extLst>
            </c:dLbl>
            <c:dLbl>
              <c:idx val="4"/>
              <c:layout>
                <c:manualLayout>
                  <c:x val="0.11192718437369242"/>
                  <c:y val="4.401476381702400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A05-44EE-8FCE-2D775235585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Heterosexual</c:v>
                </c:pt>
                <c:pt idx="1">
                  <c:v>IDU</c:v>
                </c:pt>
                <c:pt idx="2">
                  <c:v>Other</c:v>
                </c:pt>
              </c:strCache>
            </c:strRef>
          </c:cat>
          <c:val>
            <c:numRef>
              <c:f>Sheet1!$B$2:$B$4</c:f>
              <c:numCache>
                <c:formatCode>0%</c:formatCode>
                <c:ptCount val="3"/>
                <c:pt idx="0">
                  <c:v>0.80600000000000005</c:v>
                </c:pt>
                <c:pt idx="1">
                  <c:v>0.14929999999999999</c:v>
                </c:pt>
                <c:pt idx="2">
                  <c:v>4.48E-2</c:v>
                </c:pt>
              </c:numCache>
            </c:numRef>
          </c:val>
          <c:extLst>
            <c:ext xmlns:c16="http://schemas.microsoft.com/office/drawing/2014/chart" uri="{C3380CC4-5D6E-409C-BE32-E72D297353CC}">
              <c16:uniqueId val="{00000000-FC89-44D1-B679-407EB4E9612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Asian/Pacific Islander Females (n=54)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4D1-B679-407EB4E961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1AC4-4166-ABEC-96B9365494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C89-44D1-B679-407EB4E9612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FC89-44D1-B679-407EB4E9612B}"/>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FC89-44D1-B679-407EB4E961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Heterosexual</c:v>
                </c:pt>
                <c:pt idx="1">
                  <c:v>IDU</c:v>
                </c:pt>
                <c:pt idx="2">
                  <c:v>Other</c:v>
                </c:pt>
              </c:strCache>
            </c:strRef>
          </c:cat>
          <c:val>
            <c:numRef>
              <c:f>Sheet1!$B$2:$B$4</c:f>
              <c:numCache>
                <c:formatCode>0%</c:formatCode>
                <c:ptCount val="3"/>
                <c:pt idx="0">
                  <c:v>0.89129999999999998</c:v>
                </c:pt>
                <c:pt idx="1">
                  <c:v>2.1700000000000001E-2</c:v>
                </c:pt>
                <c:pt idx="2">
                  <c:v>8.6999999999999994E-2</c:v>
                </c:pt>
              </c:numCache>
            </c:numRef>
          </c:val>
          <c:extLst>
            <c:ext xmlns:c16="http://schemas.microsoft.com/office/drawing/2014/chart" uri="{C3380CC4-5D6E-409C-BE32-E72D297353CC}">
              <c16:uniqueId val="{00000000-FC89-44D1-B679-407EB4E9612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American Indian Females (n=49)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4D1-B679-407EB4E961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1AC4-4166-ABEC-96B93654942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FC89-44D1-B679-407EB4E9612B}"/>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0-1AC4-4166-ABEC-96B936549429}"/>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FC89-44D1-B679-407EB4E961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Heterosexual</c:v>
                </c:pt>
                <c:pt idx="1">
                  <c:v>IDU</c:v>
                </c:pt>
              </c:strCache>
            </c:strRef>
          </c:cat>
          <c:val>
            <c:numRef>
              <c:f>Sheet1!$B$2:$B$3</c:f>
              <c:numCache>
                <c:formatCode>0%</c:formatCode>
                <c:ptCount val="2"/>
                <c:pt idx="0">
                  <c:v>0.78720000000000001</c:v>
                </c:pt>
                <c:pt idx="1">
                  <c:v>0.21279999999999999</c:v>
                </c:pt>
              </c:numCache>
            </c:numRef>
          </c:val>
          <c:extLst>
            <c:ext xmlns:c16="http://schemas.microsoft.com/office/drawing/2014/chart" uri="{C3380CC4-5D6E-409C-BE32-E72D297353CC}">
              <c16:uniqueId val="{00000000-FC89-44D1-B679-407EB4E9612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59834911940355E-2"/>
          <c:y val="3.5914010816902757E-2"/>
          <c:w val="0.94944016508805962"/>
          <c:h val="0.86929836294031859"/>
        </c:manualLayout>
      </c:layout>
      <c:barChart>
        <c:barDir val="col"/>
        <c:grouping val="stacked"/>
        <c:varyColors val="0"/>
        <c:ser>
          <c:idx val="0"/>
          <c:order val="0"/>
          <c:tx>
            <c:strRef>
              <c:f>Sheet1!$B$1</c:f>
              <c:strCache>
                <c:ptCount val="1"/>
                <c:pt idx="0">
                  <c:v>Africa</c:v>
                </c:pt>
              </c:strCache>
            </c:strRef>
          </c:tx>
          <c:spPr>
            <a:solidFill>
              <a:schemeClr val="accent1"/>
            </a:solidFill>
            <a:ln>
              <a:noFill/>
            </a:ln>
            <a:effectLst/>
          </c:spPr>
          <c:invertIfNegative val="0"/>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754</c:v>
                </c:pt>
                <c:pt idx="1">
                  <c:v>797</c:v>
                </c:pt>
                <c:pt idx="2">
                  <c:v>836</c:v>
                </c:pt>
                <c:pt idx="3">
                  <c:v>870</c:v>
                </c:pt>
                <c:pt idx="4">
                  <c:v>944</c:v>
                </c:pt>
                <c:pt idx="5">
                  <c:v>1008</c:v>
                </c:pt>
                <c:pt idx="6">
                  <c:v>1047</c:v>
                </c:pt>
                <c:pt idx="7">
                  <c:v>1109</c:v>
                </c:pt>
                <c:pt idx="8">
                  <c:v>1174</c:v>
                </c:pt>
                <c:pt idx="9">
                  <c:v>1299</c:v>
                </c:pt>
                <c:pt idx="10">
                  <c:v>1391</c:v>
                </c:pt>
              </c:numCache>
            </c:numRef>
          </c:val>
          <c:extLst>
            <c:ext xmlns:c16="http://schemas.microsoft.com/office/drawing/2014/chart" uri="{C3380CC4-5D6E-409C-BE32-E72D297353CC}">
              <c16:uniqueId val="{00000000-541B-44F1-AB14-3B3675158EA5}"/>
            </c:ext>
          </c:extLst>
        </c:ser>
        <c:ser>
          <c:idx val="1"/>
          <c:order val="1"/>
          <c:tx>
            <c:strRef>
              <c:f>Sheet1!$C$1</c:f>
              <c:strCache>
                <c:ptCount val="1"/>
                <c:pt idx="0">
                  <c:v>Asia</c:v>
                </c:pt>
              </c:strCache>
            </c:strRef>
          </c:tx>
          <c:spPr>
            <a:solidFill>
              <a:schemeClr val="accent2"/>
            </a:solidFill>
            <a:ln>
              <a:noFill/>
            </a:ln>
            <a:effectLst/>
          </c:spPr>
          <c:invertIfNegative val="0"/>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pt idx="0">
                  <c:v>69</c:v>
                </c:pt>
                <c:pt idx="1">
                  <c:v>81</c:v>
                </c:pt>
                <c:pt idx="2">
                  <c:v>91</c:v>
                </c:pt>
                <c:pt idx="3">
                  <c:v>95</c:v>
                </c:pt>
                <c:pt idx="4">
                  <c:v>103</c:v>
                </c:pt>
                <c:pt idx="5">
                  <c:v>108</c:v>
                </c:pt>
                <c:pt idx="6">
                  <c:v>111</c:v>
                </c:pt>
                <c:pt idx="7">
                  <c:v>122</c:v>
                </c:pt>
                <c:pt idx="8">
                  <c:v>134</c:v>
                </c:pt>
                <c:pt idx="9">
                  <c:v>147</c:v>
                </c:pt>
                <c:pt idx="10">
                  <c:v>160</c:v>
                </c:pt>
              </c:numCache>
            </c:numRef>
          </c:val>
          <c:extLst>
            <c:ext xmlns:c16="http://schemas.microsoft.com/office/drawing/2014/chart" uri="{C3380CC4-5D6E-409C-BE32-E72D297353CC}">
              <c16:uniqueId val="{00000001-541B-44F1-AB14-3B3675158EA5}"/>
            </c:ext>
          </c:extLst>
        </c:ser>
        <c:ser>
          <c:idx val="2"/>
          <c:order val="2"/>
          <c:tx>
            <c:strRef>
              <c:f>Sheet1!$D$1</c:f>
              <c:strCache>
                <c:ptCount val="1"/>
                <c:pt idx="0">
                  <c:v>Latin America</c:v>
                </c:pt>
              </c:strCache>
            </c:strRef>
          </c:tx>
          <c:spPr>
            <a:solidFill>
              <a:schemeClr val="accent3"/>
            </a:solidFill>
            <a:ln>
              <a:noFill/>
            </a:ln>
            <a:effectLst/>
          </c:spPr>
          <c:invertIfNegative val="0"/>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Sheet1!$D$2:$D$12</c:f>
              <c:numCache>
                <c:formatCode>General</c:formatCode>
                <c:ptCount val="11"/>
                <c:pt idx="0">
                  <c:v>263</c:v>
                </c:pt>
                <c:pt idx="1">
                  <c:v>282</c:v>
                </c:pt>
                <c:pt idx="2">
                  <c:v>303</c:v>
                </c:pt>
                <c:pt idx="3">
                  <c:v>331</c:v>
                </c:pt>
                <c:pt idx="4">
                  <c:v>345</c:v>
                </c:pt>
                <c:pt idx="5">
                  <c:v>378</c:v>
                </c:pt>
                <c:pt idx="6">
                  <c:v>396</c:v>
                </c:pt>
                <c:pt idx="7">
                  <c:v>417</c:v>
                </c:pt>
                <c:pt idx="8">
                  <c:v>429</c:v>
                </c:pt>
                <c:pt idx="9">
                  <c:v>463</c:v>
                </c:pt>
                <c:pt idx="10">
                  <c:v>491</c:v>
                </c:pt>
              </c:numCache>
            </c:numRef>
          </c:val>
          <c:extLst>
            <c:ext xmlns:c16="http://schemas.microsoft.com/office/drawing/2014/chart" uri="{C3380CC4-5D6E-409C-BE32-E72D297353CC}">
              <c16:uniqueId val="{00000002-541B-44F1-AB14-3B3675158EA5}"/>
            </c:ext>
          </c:extLst>
        </c:ser>
        <c:ser>
          <c:idx val="3"/>
          <c:order val="3"/>
          <c:tx>
            <c:strRef>
              <c:f>Sheet1!$E$1</c:f>
              <c:strCache>
                <c:ptCount val="1"/>
                <c:pt idx="0">
                  <c:v>Other</c:v>
                </c:pt>
              </c:strCache>
            </c:strRef>
          </c:tx>
          <c:spPr>
            <a:solidFill>
              <a:schemeClr val="accent4"/>
            </a:solidFill>
            <a:ln>
              <a:noFill/>
            </a:ln>
            <a:effectLst/>
          </c:spPr>
          <c:invertIfNegative val="0"/>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Sheet1!$E$2:$E$12</c:f>
              <c:numCache>
                <c:formatCode>General</c:formatCode>
                <c:ptCount val="11"/>
                <c:pt idx="0">
                  <c:v>40</c:v>
                </c:pt>
                <c:pt idx="1">
                  <c:v>34</c:v>
                </c:pt>
                <c:pt idx="2">
                  <c:v>36</c:v>
                </c:pt>
                <c:pt idx="3">
                  <c:v>37</c:v>
                </c:pt>
                <c:pt idx="4">
                  <c:v>42</c:v>
                </c:pt>
                <c:pt idx="5">
                  <c:v>40</c:v>
                </c:pt>
                <c:pt idx="6">
                  <c:v>41</c:v>
                </c:pt>
                <c:pt idx="7">
                  <c:v>43</c:v>
                </c:pt>
                <c:pt idx="8">
                  <c:v>48</c:v>
                </c:pt>
                <c:pt idx="9">
                  <c:v>55</c:v>
                </c:pt>
                <c:pt idx="10">
                  <c:v>59</c:v>
                </c:pt>
              </c:numCache>
            </c:numRef>
          </c:val>
          <c:extLst>
            <c:ext xmlns:c16="http://schemas.microsoft.com/office/drawing/2014/chart" uri="{C3380CC4-5D6E-409C-BE32-E72D297353CC}">
              <c16:uniqueId val="{00000003-541B-44F1-AB14-3B3675158EA5}"/>
            </c:ext>
          </c:extLst>
        </c:ser>
        <c:dLbls>
          <c:showLegendKey val="0"/>
          <c:showVal val="0"/>
          <c:showCatName val="0"/>
          <c:showSerName val="0"/>
          <c:showPercent val="0"/>
          <c:showBubbleSize val="0"/>
        </c:dLbls>
        <c:gapWidth val="100"/>
        <c:overlap val="100"/>
        <c:axId val="601469424"/>
        <c:axId val="601463520"/>
      </c:barChart>
      <c:catAx>
        <c:axId val="601469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90000"/>
                    <a:lumOff val="10000"/>
                  </a:schemeClr>
                </a:solidFill>
                <a:latin typeface="+mn-lt"/>
                <a:ea typeface="+mn-ea"/>
                <a:cs typeface="+mn-cs"/>
              </a:defRPr>
            </a:pPr>
            <a:endParaRPr lang="en-US"/>
          </a:p>
        </c:txPr>
        <c:crossAx val="601463520"/>
        <c:crosses val="autoZero"/>
        <c:auto val="1"/>
        <c:lblAlgn val="ctr"/>
        <c:lblOffset val="100"/>
        <c:noMultiLvlLbl val="0"/>
      </c:catAx>
      <c:valAx>
        <c:axId val="60146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0000"/>
                    <a:lumOff val="10000"/>
                  </a:schemeClr>
                </a:solidFill>
                <a:latin typeface="+mn-lt"/>
                <a:ea typeface="+mn-ea"/>
                <a:cs typeface="+mn-cs"/>
              </a:defRPr>
            </a:pPr>
            <a:endParaRPr lang="en-US"/>
          </a:p>
        </c:txPr>
        <c:crossAx val="601469424"/>
        <c:crosses val="autoZero"/>
        <c:crossBetween val="between"/>
      </c:valAx>
      <c:spPr>
        <a:noFill/>
        <a:ln>
          <a:noFill/>
        </a:ln>
        <a:effectLst/>
      </c:spPr>
    </c:plotArea>
    <c:legend>
      <c:legendPos val="r"/>
      <c:layout>
        <c:manualLayout>
          <c:xMode val="edge"/>
          <c:yMode val="edge"/>
          <c:x val="9.0797862223743767E-2"/>
          <c:y val="4.7820923127552942E-2"/>
          <c:w val="0.41040986724485529"/>
          <c:h val="0.15134838985158128"/>
        </c:manualLayout>
      </c:layout>
      <c:overlay val="0"/>
      <c:spPr>
        <a:solidFill>
          <a:schemeClr val="bg1"/>
        </a:solidFill>
        <a:ln>
          <a:solidFill>
            <a:schemeClr val="bg1"/>
          </a:solidFill>
        </a:ln>
        <a:effectLst/>
      </c:spPr>
      <c:txPr>
        <a:bodyPr rot="0" spcFirstLastPara="1" vertOverflow="ellipsis" vert="horz" wrap="square" anchor="ctr" anchorCtr="1"/>
        <a:lstStyle/>
        <a:p>
          <a:pPr>
            <a:defRPr sz="1400" b="0" i="0" u="none" strike="noStrike" kern="1200" baseline="0">
              <a:solidFill>
                <a:schemeClr val="tx1">
                  <a:lumMod val="90000"/>
                  <a:lumOff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African-born Cases (n=1391)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26-4163-BDE8-EF7591BAAF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26-4163-BDE8-EF7591BAAF0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0.4249</c:v>
                </c:pt>
                <c:pt idx="1">
                  <c:v>0.57509999999999994</c:v>
                </c:pt>
              </c:numCache>
            </c:numRef>
          </c:val>
          <c:extLst>
            <c:ext xmlns:c16="http://schemas.microsoft.com/office/drawing/2014/chart" uri="{C3380CC4-5D6E-409C-BE32-E72D297353CC}">
              <c16:uniqueId val="{00000000-D552-41D6-B53E-024671DE3CDF}"/>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mtClean="0">
                <a:solidFill>
                  <a:schemeClr val="tx1"/>
                </a:solidFill>
              </a:rPr>
              <a:t>U.S.-born </a:t>
            </a:r>
            <a:r>
              <a:rPr lang="en-US">
                <a:solidFill>
                  <a:schemeClr val="tx1"/>
                </a:solidFill>
              </a:rPr>
              <a:t>Cases (n=6688)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US-born Cases (n=6688)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12-439D-898C-A3695D5B6C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12-439D-898C-A3695D5B6CC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0.81799999999999995</c:v>
                </c:pt>
                <c:pt idx="1">
                  <c:v>0.182</c:v>
                </c:pt>
              </c:numCache>
            </c:numRef>
          </c:val>
          <c:extLst>
            <c:ext xmlns:c16="http://schemas.microsoft.com/office/drawing/2014/chart" uri="{C3380CC4-5D6E-409C-BE32-E72D297353CC}">
              <c16:uniqueId val="{00000000-4FD7-49AF-BFF8-320C15DCD902}"/>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Latin American/Caribbean Cases (n=491)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6E-4FC0-BFBB-105BB33861A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6E-4FC0-BFBB-105BB33861A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0.83709999999999996</c:v>
                </c:pt>
                <c:pt idx="1">
                  <c:v>0.16289999999999999</c:v>
                </c:pt>
              </c:numCache>
            </c:numRef>
          </c:val>
          <c:extLst>
            <c:ext xmlns:c16="http://schemas.microsoft.com/office/drawing/2014/chart" uri="{C3380CC4-5D6E-409C-BE32-E72D297353CC}">
              <c16:uniqueId val="{00000000-D552-41D6-B53E-024671DE3CDF}"/>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solidFill>
                  <a:schemeClr val="tx1"/>
                </a:solidFill>
              </a:rPr>
              <a:t>U.S.-born </a:t>
            </a:r>
            <a:r>
              <a:rPr lang="en-US" dirty="0">
                <a:solidFill>
                  <a:schemeClr val="tx1"/>
                </a:solidFill>
              </a:rPr>
              <a:t>Cases (n=6688)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US-born Cases (n=6688)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C8-46EE-8BD0-DD70F8FC7E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8C8-46EE-8BD0-DD70F8FC7E6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0.81799999999999995</c:v>
                </c:pt>
                <c:pt idx="1">
                  <c:v>0.182</c:v>
                </c:pt>
              </c:numCache>
            </c:numRef>
          </c:val>
          <c:extLst>
            <c:ext xmlns:c16="http://schemas.microsoft.com/office/drawing/2014/chart" uri="{C3380CC4-5D6E-409C-BE32-E72D297353CC}">
              <c16:uniqueId val="{00000000-4FD7-49AF-BFF8-320C15DCD902}"/>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Deaths*</c:v>
                </c:pt>
              </c:strCache>
            </c:strRef>
          </c:tx>
          <c:spPr>
            <a:ln w="28575" cap="rnd">
              <a:solidFill>
                <a:schemeClr val="accent1"/>
              </a:solidFill>
              <a:round/>
            </a:ln>
            <a:effectLst/>
          </c:spPr>
          <c:marker>
            <c:symbol val="none"/>
          </c:marker>
          <c:cat>
            <c:numRef>
              <c:f>Sheet1!$A$2:$A$35</c:f>
              <c:numCache>
                <c:formatCode>General</c:formatCode>
                <c:ptCount val="34"/>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numCache>
            </c:numRef>
          </c:cat>
          <c:val>
            <c:numRef>
              <c:f>Sheet1!$B$2:$B$35</c:f>
              <c:numCache>
                <c:formatCode>General</c:formatCode>
                <c:ptCount val="34"/>
                <c:pt idx="0">
                  <c:v>10</c:v>
                </c:pt>
                <c:pt idx="1">
                  <c:v>26</c:v>
                </c:pt>
                <c:pt idx="2">
                  <c:v>66</c:v>
                </c:pt>
                <c:pt idx="3">
                  <c:v>81</c:v>
                </c:pt>
                <c:pt idx="4">
                  <c:v>93</c:v>
                </c:pt>
                <c:pt idx="5">
                  <c:v>103</c:v>
                </c:pt>
                <c:pt idx="6">
                  <c:v>164</c:v>
                </c:pt>
                <c:pt idx="7">
                  <c:v>191</c:v>
                </c:pt>
                <c:pt idx="8">
                  <c:v>178</c:v>
                </c:pt>
                <c:pt idx="9">
                  <c:v>198</c:v>
                </c:pt>
                <c:pt idx="10">
                  <c:v>267</c:v>
                </c:pt>
                <c:pt idx="11">
                  <c:v>270</c:v>
                </c:pt>
                <c:pt idx="12">
                  <c:v>200</c:v>
                </c:pt>
                <c:pt idx="13">
                  <c:v>92</c:v>
                </c:pt>
                <c:pt idx="14">
                  <c:v>79</c:v>
                </c:pt>
                <c:pt idx="15">
                  <c:v>85</c:v>
                </c:pt>
                <c:pt idx="16">
                  <c:v>85</c:v>
                </c:pt>
                <c:pt idx="17">
                  <c:v>78</c:v>
                </c:pt>
                <c:pt idx="18">
                  <c:v>73</c:v>
                </c:pt>
                <c:pt idx="19">
                  <c:v>72</c:v>
                </c:pt>
                <c:pt idx="20">
                  <c:v>70</c:v>
                </c:pt>
                <c:pt idx="21">
                  <c:v>69</c:v>
                </c:pt>
                <c:pt idx="22">
                  <c:v>79</c:v>
                </c:pt>
                <c:pt idx="23">
                  <c:v>75</c:v>
                </c:pt>
                <c:pt idx="24">
                  <c:v>74</c:v>
                </c:pt>
                <c:pt idx="25">
                  <c:v>93</c:v>
                </c:pt>
                <c:pt idx="26">
                  <c:v>71</c:v>
                </c:pt>
                <c:pt idx="27">
                  <c:v>80</c:v>
                </c:pt>
                <c:pt idx="28">
                  <c:v>81</c:v>
                </c:pt>
                <c:pt idx="29">
                  <c:v>78</c:v>
                </c:pt>
                <c:pt idx="30">
                  <c:v>93</c:v>
                </c:pt>
                <c:pt idx="31">
                  <c:v>89</c:v>
                </c:pt>
                <c:pt idx="32">
                  <c:v>63</c:v>
                </c:pt>
                <c:pt idx="33">
                  <c:v>75</c:v>
                </c:pt>
              </c:numCache>
            </c:numRef>
          </c:val>
          <c:smooth val="0"/>
          <c:extLst>
            <c:ext xmlns:c16="http://schemas.microsoft.com/office/drawing/2014/chart" uri="{C3380CC4-5D6E-409C-BE32-E72D297353CC}">
              <c16:uniqueId val="{00000000-4D11-42AD-8F8D-8143919CB90C}"/>
            </c:ext>
          </c:extLst>
        </c:ser>
        <c:ser>
          <c:idx val="1"/>
          <c:order val="1"/>
          <c:tx>
            <c:strRef>
              <c:f>Sheet1!$C$1</c:f>
              <c:strCache>
                <c:ptCount val="1"/>
                <c:pt idx="0">
                  <c:v>AIDS Deaths^</c:v>
                </c:pt>
              </c:strCache>
            </c:strRef>
          </c:tx>
          <c:spPr>
            <a:ln w="28575" cap="rnd">
              <a:solidFill>
                <a:schemeClr val="accent2"/>
              </a:solidFill>
              <a:round/>
            </a:ln>
            <a:effectLst/>
          </c:spPr>
          <c:marker>
            <c:symbol val="none"/>
          </c:marker>
          <c:cat>
            <c:numRef>
              <c:f>Sheet1!$A$2:$A$35</c:f>
              <c:numCache>
                <c:formatCode>General</c:formatCode>
                <c:ptCount val="34"/>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numCache>
            </c:numRef>
          </c:cat>
          <c:val>
            <c:numRef>
              <c:f>Sheet1!$C$2:$C$35</c:f>
              <c:numCache>
                <c:formatCode>General</c:formatCode>
                <c:ptCount val="34"/>
                <c:pt idx="0">
                  <c:v>9</c:v>
                </c:pt>
                <c:pt idx="1">
                  <c:v>25</c:v>
                </c:pt>
                <c:pt idx="2">
                  <c:v>57</c:v>
                </c:pt>
                <c:pt idx="3">
                  <c:v>72</c:v>
                </c:pt>
                <c:pt idx="4">
                  <c:v>81</c:v>
                </c:pt>
                <c:pt idx="5">
                  <c:v>94</c:v>
                </c:pt>
                <c:pt idx="6">
                  <c:v>151</c:v>
                </c:pt>
                <c:pt idx="7">
                  <c:v>184</c:v>
                </c:pt>
                <c:pt idx="8">
                  <c:v>165</c:v>
                </c:pt>
                <c:pt idx="9">
                  <c:v>188</c:v>
                </c:pt>
                <c:pt idx="10">
                  <c:v>260</c:v>
                </c:pt>
                <c:pt idx="11">
                  <c:v>260</c:v>
                </c:pt>
                <c:pt idx="12">
                  <c:v>189</c:v>
                </c:pt>
                <c:pt idx="13">
                  <c:v>85</c:v>
                </c:pt>
                <c:pt idx="14">
                  <c:v>70</c:v>
                </c:pt>
                <c:pt idx="15">
                  <c:v>74</c:v>
                </c:pt>
                <c:pt idx="16">
                  <c:v>78</c:v>
                </c:pt>
                <c:pt idx="17">
                  <c:v>57</c:v>
                </c:pt>
                <c:pt idx="18">
                  <c:v>61</c:v>
                </c:pt>
                <c:pt idx="19">
                  <c:v>58</c:v>
                </c:pt>
                <c:pt idx="20">
                  <c:v>64</c:v>
                </c:pt>
                <c:pt idx="21">
                  <c:v>58</c:v>
                </c:pt>
                <c:pt idx="22">
                  <c:v>69</c:v>
                </c:pt>
                <c:pt idx="23">
                  <c:v>58</c:v>
                </c:pt>
                <c:pt idx="24">
                  <c:v>62</c:v>
                </c:pt>
                <c:pt idx="25">
                  <c:v>77</c:v>
                </c:pt>
                <c:pt idx="26">
                  <c:v>61</c:v>
                </c:pt>
                <c:pt idx="27">
                  <c:v>62</c:v>
                </c:pt>
                <c:pt idx="28">
                  <c:v>64</c:v>
                </c:pt>
                <c:pt idx="29">
                  <c:v>65</c:v>
                </c:pt>
                <c:pt idx="30">
                  <c:v>67</c:v>
                </c:pt>
                <c:pt idx="31">
                  <c:v>65</c:v>
                </c:pt>
                <c:pt idx="32">
                  <c:v>50</c:v>
                </c:pt>
                <c:pt idx="33">
                  <c:v>56</c:v>
                </c:pt>
              </c:numCache>
            </c:numRef>
          </c:val>
          <c:smooth val="0"/>
          <c:extLst>
            <c:ext xmlns:c16="http://schemas.microsoft.com/office/drawing/2014/chart" uri="{C3380CC4-5D6E-409C-BE32-E72D297353CC}">
              <c16:uniqueId val="{00000001-4D11-42AD-8F8D-8143919CB90C}"/>
            </c:ext>
          </c:extLst>
        </c:ser>
        <c:ser>
          <c:idx val="2"/>
          <c:order val="2"/>
          <c:tx>
            <c:strRef>
              <c:f>Sheet1!$D$1</c:f>
              <c:strCache>
                <c:ptCount val="1"/>
                <c:pt idx="0">
                  <c:v>HIV(non-AIDS) Deaths**</c:v>
                </c:pt>
              </c:strCache>
            </c:strRef>
          </c:tx>
          <c:spPr>
            <a:ln w="28575" cap="rnd">
              <a:solidFill>
                <a:schemeClr val="accent3"/>
              </a:solidFill>
              <a:round/>
            </a:ln>
            <a:effectLst/>
          </c:spPr>
          <c:marker>
            <c:symbol val="none"/>
          </c:marker>
          <c:cat>
            <c:numRef>
              <c:f>Sheet1!$A$2:$A$35</c:f>
              <c:numCache>
                <c:formatCode>General</c:formatCode>
                <c:ptCount val="34"/>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numCache>
            </c:numRef>
          </c:cat>
          <c:val>
            <c:numRef>
              <c:f>Sheet1!$D$2:$D$35</c:f>
              <c:numCache>
                <c:formatCode>General</c:formatCode>
                <c:ptCount val="34"/>
                <c:pt idx="0">
                  <c:v>1</c:v>
                </c:pt>
                <c:pt idx="1">
                  <c:v>1</c:v>
                </c:pt>
                <c:pt idx="2">
                  <c:v>9</c:v>
                </c:pt>
                <c:pt idx="3">
                  <c:v>9</c:v>
                </c:pt>
                <c:pt idx="4">
                  <c:v>12</c:v>
                </c:pt>
                <c:pt idx="5">
                  <c:v>9</c:v>
                </c:pt>
                <c:pt idx="6">
                  <c:v>13</c:v>
                </c:pt>
                <c:pt idx="7">
                  <c:v>7</c:v>
                </c:pt>
                <c:pt idx="8">
                  <c:v>13</c:v>
                </c:pt>
                <c:pt idx="9">
                  <c:v>10</c:v>
                </c:pt>
                <c:pt idx="10">
                  <c:v>7</c:v>
                </c:pt>
                <c:pt idx="11">
                  <c:v>10</c:v>
                </c:pt>
                <c:pt idx="12">
                  <c:v>11</c:v>
                </c:pt>
                <c:pt idx="13">
                  <c:v>7</c:v>
                </c:pt>
                <c:pt idx="14">
                  <c:v>9</c:v>
                </c:pt>
                <c:pt idx="15">
                  <c:v>11</c:v>
                </c:pt>
                <c:pt idx="16">
                  <c:v>7</c:v>
                </c:pt>
                <c:pt idx="17">
                  <c:v>21</c:v>
                </c:pt>
                <c:pt idx="18">
                  <c:v>12</c:v>
                </c:pt>
                <c:pt idx="19">
                  <c:v>14</c:v>
                </c:pt>
                <c:pt idx="20">
                  <c:v>6</c:v>
                </c:pt>
                <c:pt idx="21">
                  <c:v>11</c:v>
                </c:pt>
                <c:pt idx="22">
                  <c:v>10</c:v>
                </c:pt>
                <c:pt idx="23">
                  <c:v>17</c:v>
                </c:pt>
                <c:pt idx="24">
                  <c:v>12</c:v>
                </c:pt>
                <c:pt idx="25">
                  <c:v>16</c:v>
                </c:pt>
                <c:pt idx="26">
                  <c:v>10</c:v>
                </c:pt>
                <c:pt idx="27">
                  <c:v>18</c:v>
                </c:pt>
                <c:pt idx="28">
                  <c:v>17</c:v>
                </c:pt>
                <c:pt idx="29">
                  <c:v>13</c:v>
                </c:pt>
                <c:pt idx="30">
                  <c:v>26</c:v>
                </c:pt>
                <c:pt idx="31">
                  <c:v>24</c:v>
                </c:pt>
                <c:pt idx="32">
                  <c:v>13</c:v>
                </c:pt>
                <c:pt idx="33">
                  <c:v>19</c:v>
                </c:pt>
              </c:numCache>
            </c:numRef>
          </c:val>
          <c:smooth val="0"/>
          <c:extLst>
            <c:ext xmlns:c16="http://schemas.microsoft.com/office/drawing/2014/chart" uri="{C3380CC4-5D6E-409C-BE32-E72D297353CC}">
              <c16:uniqueId val="{00000002-4D11-42AD-8F8D-8143919CB90C}"/>
            </c:ext>
          </c:extLst>
        </c:ser>
        <c:dLbls>
          <c:showLegendKey val="0"/>
          <c:showVal val="0"/>
          <c:showCatName val="0"/>
          <c:showSerName val="0"/>
          <c:showPercent val="0"/>
          <c:showBubbleSize val="0"/>
        </c:dLbls>
        <c:smooth val="0"/>
        <c:axId val="605468944"/>
        <c:axId val="605468288"/>
      </c:lineChart>
      <c:catAx>
        <c:axId val="60546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05468288"/>
        <c:crosses val="autoZero"/>
        <c:auto val="1"/>
        <c:lblAlgn val="ctr"/>
        <c:lblOffset val="100"/>
        <c:noMultiLvlLbl val="0"/>
      </c:catAx>
      <c:valAx>
        <c:axId val="60546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0546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Sheet1!$B$2:$B$3</c:f>
              <c:numCache>
                <c:formatCode>0</c:formatCode>
                <c:ptCount val="2"/>
                <c:pt idx="0">
                  <c:v>6625</c:v>
                </c:pt>
                <c:pt idx="1">
                  <c:v>2164</c:v>
                </c:pt>
              </c:numCache>
            </c:numRef>
          </c:val>
          <c:extLst>
            <c:ext xmlns:c16="http://schemas.microsoft.com/office/drawing/2014/chart" uri="{C3380CC4-5D6E-409C-BE32-E72D297353CC}">
              <c16:uniqueId val="{00000000-98D5-4CAB-A034-32C98CA0FF58}"/>
            </c:ext>
          </c:extLst>
        </c:ser>
        <c:dLbls>
          <c:dLblPos val="outEnd"/>
          <c:showLegendKey val="0"/>
          <c:showVal val="1"/>
          <c:showCatName val="0"/>
          <c:showSerName val="0"/>
          <c:showPercent val="0"/>
          <c:showBubbleSize val="0"/>
        </c:dLbls>
        <c:gapWidth val="150"/>
        <c:overlap val="-27"/>
        <c:axId val="474831208"/>
        <c:axId val="474831864"/>
      </c:barChart>
      <c:catAx>
        <c:axId val="47483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crossAx val="474831864"/>
        <c:crosses val="autoZero"/>
        <c:auto val="1"/>
        <c:lblAlgn val="ctr"/>
        <c:lblOffset val="100"/>
        <c:noMultiLvlLbl val="0"/>
      </c:catAx>
      <c:valAx>
        <c:axId val="474831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crossAx val="474831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Males (n=6617)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B6D3-4933-B5D3-C7887D815EF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75-4952-92AB-755CEC592A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75-4952-92AB-755CEC592A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B6D3-4933-B5D3-C7887D815EF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B6D3-4933-B5D3-C7887D815EF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775-4952-92AB-755CEC592A0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3-B6D3-4933-B5D3-C7887D815EF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B6D3-4933-B5D3-C7887D815EFA}"/>
                </c:ext>
              </c:extLst>
            </c:dLbl>
            <c:dLbl>
              <c:idx val="1"/>
              <c:layout>
                <c:manualLayout>
                  <c:x val="-2.2820460861509958E-2"/>
                  <c:y val="-8.275576011326799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775-4952-92AB-755CEC592A09}"/>
                </c:ext>
              </c:extLst>
            </c:dLbl>
            <c:dLbl>
              <c:idx val="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5-5775-4952-92AB-755CEC592A09}"/>
                </c:ext>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B6D3-4933-B5D3-C7887D815EFA}"/>
                </c:ext>
              </c:extLst>
            </c:dLbl>
            <c:dLbl>
              <c:idx val="4"/>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4-B6D3-4933-B5D3-C7887D815EFA}"/>
                </c:ext>
              </c:extLst>
            </c:dLbl>
            <c:dLbl>
              <c:idx val="5"/>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B-5775-4952-92AB-755CEC592A09}"/>
                </c:ext>
              </c:extLst>
            </c:dLbl>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B6D3-4933-B5D3-C7887D815E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Hispanic</c:v>
                </c:pt>
                <c:pt idx="1">
                  <c:v>American Indian</c:v>
                </c:pt>
                <c:pt idx="2">
                  <c:v>Asian/Pacific Islander</c:v>
                </c:pt>
                <c:pt idx="3">
                  <c:v>Black, not African-born</c:v>
                </c:pt>
                <c:pt idx="4">
                  <c:v>White</c:v>
                </c:pt>
                <c:pt idx="5">
                  <c:v>Other *</c:v>
                </c:pt>
                <c:pt idx="6">
                  <c:v>Black, African-born</c:v>
                </c:pt>
              </c:strCache>
            </c:strRef>
          </c:cat>
          <c:val>
            <c:numRef>
              <c:f>Sheet1!$B$2:$B$8</c:f>
              <c:numCache>
                <c:formatCode>0%</c:formatCode>
                <c:ptCount val="7"/>
                <c:pt idx="0">
                  <c:v>0.1062</c:v>
                </c:pt>
                <c:pt idx="1">
                  <c:v>9.7000000000000003E-3</c:v>
                </c:pt>
                <c:pt idx="2">
                  <c:v>2.07E-2</c:v>
                </c:pt>
                <c:pt idx="3">
                  <c:v>0.1996</c:v>
                </c:pt>
                <c:pt idx="4">
                  <c:v>0.54930000000000001</c:v>
                </c:pt>
                <c:pt idx="5">
                  <c:v>2.6700000000000002E-2</c:v>
                </c:pt>
                <c:pt idx="6">
                  <c:v>8.77E-2</c:v>
                </c:pt>
              </c:numCache>
            </c:numRef>
          </c:val>
          <c:extLst>
            <c:ext xmlns:c16="http://schemas.microsoft.com/office/drawing/2014/chart" uri="{C3380CC4-5D6E-409C-BE32-E72D297353CC}">
              <c16:uniqueId val="{00000000-B6D3-4933-B5D3-C7887D815EFA}"/>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Females (n=2160)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D1C9-4F32-9390-0199B2FA52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A2-45AF-832E-5EF988DFE4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A2-45AF-832E-5EF988DFE4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D1C9-4F32-9390-0199B2FA52A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D1C9-4F32-9390-0199B2FA52A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FA2-45AF-832E-5EF988DFE48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1-D1C9-4F32-9390-0199B2FA52AD}"/>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D1C9-4F32-9390-0199B2FA52AD}"/>
                </c:ext>
              </c:extLst>
            </c:dLbl>
            <c:dLbl>
              <c:idx val="1"/>
              <c:layout>
                <c:manualLayout>
                  <c:x val="-3.8223232206268332E-2"/>
                  <c:y val="1.4110932896483241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FA2-45AF-832E-5EF988DFE486}"/>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5-4FA2-45AF-832E-5EF988DFE486}"/>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D1C9-4F32-9390-0199B2FA52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4-D1C9-4F32-9390-0199B2FA52AD}"/>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B-4FA2-45AF-832E-5EF988DFE486}"/>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D1C9-4F32-9390-0199B2FA52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Hispanic</c:v>
                </c:pt>
                <c:pt idx="1">
                  <c:v>American Indian</c:v>
                </c:pt>
                <c:pt idx="2">
                  <c:v>Asian/Pacific Islander</c:v>
                </c:pt>
                <c:pt idx="3">
                  <c:v>Black, not African-born</c:v>
                </c:pt>
                <c:pt idx="4">
                  <c:v>White</c:v>
                </c:pt>
                <c:pt idx="5">
                  <c:v>Other *</c:v>
                </c:pt>
                <c:pt idx="6">
                  <c:v>Black, African-born</c:v>
                </c:pt>
              </c:strCache>
            </c:strRef>
          </c:cat>
          <c:val>
            <c:numRef>
              <c:f>Sheet1!$B$2:$B$8</c:f>
              <c:numCache>
                <c:formatCode>0%</c:formatCode>
                <c:ptCount val="7"/>
                <c:pt idx="0">
                  <c:v>6.9000000000000006E-2</c:v>
                </c:pt>
                <c:pt idx="1">
                  <c:v>2.2700000000000001E-2</c:v>
                </c:pt>
                <c:pt idx="2">
                  <c:v>2.5000000000000001E-2</c:v>
                </c:pt>
                <c:pt idx="3">
                  <c:v>0.2611</c:v>
                </c:pt>
                <c:pt idx="4">
                  <c:v>0.22409999999999999</c:v>
                </c:pt>
                <c:pt idx="5">
                  <c:v>3.3300000000000003E-2</c:v>
                </c:pt>
                <c:pt idx="6">
                  <c:v>0.36480000000000001</c:v>
                </c:pt>
              </c:numCache>
            </c:numRef>
          </c:val>
          <c:extLst>
            <c:ext xmlns:c16="http://schemas.microsoft.com/office/drawing/2014/chart" uri="{C3380CC4-5D6E-409C-BE32-E72D297353CC}">
              <c16:uniqueId val="{00000000-D1C9-4F32-9390-0199B2FA52A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Current Age in Years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&lt;13</c:v>
                </c:pt>
                <c:pt idx="1">
                  <c:v>13-19</c:v>
                </c:pt>
                <c:pt idx="2">
                  <c:v>20-24</c:v>
                </c:pt>
                <c:pt idx="3">
                  <c:v>25-29</c:v>
                </c:pt>
                <c:pt idx="4">
                  <c:v>30-34</c:v>
                </c:pt>
                <c:pt idx="5">
                  <c:v>35-39</c:v>
                </c:pt>
                <c:pt idx="6">
                  <c:v>40-44</c:v>
                </c:pt>
                <c:pt idx="7">
                  <c:v>45-49</c:v>
                </c:pt>
                <c:pt idx="8">
                  <c:v>50-54</c:v>
                </c:pt>
                <c:pt idx="9">
                  <c:v>55-59</c:v>
                </c:pt>
                <c:pt idx="10">
                  <c:v>60+</c:v>
                </c:pt>
              </c:strCache>
            </c:strRef>
          </c:cat>
          <c:val>
            <c:numRef>
              <c:f>Sheet1!$B$2:$B$12</c:f>
              <c:numCache>
                <c:formatCode>0</c:formatCode>
                <c:ptCount val="11"/>
                <c:pt idx="0">
                  <c:v>52</c:v>
                </c:pt>
                <c:pt idx="1">
                  <c:v>70</c:v>
                </c:pt>
                <c:pt idx="2">
                  <c:v>190</c:v>
                </c:pt>
                <c:pt idx="3">
                  <c:v>537</c:v>
                </c:pt>
                <c:pt idx="4">
                  <c:v>764</c:v>
                </c:pt>
                <c:pt idx="5">
                  <c:v>937</c:v>
                </c:pt>
                <c:pt idx="6">
                  <c:v>897</c:v>
                </c:pt>
                <c:pt idx="7">
                  <c:v>1211</c:v>
                </c:pt>
                <c:pt idx="8">
                  <c:v>1461</c:v>
                </c:pt>
                <c:pt idx="9">
                  <c:v>1266</c:v>
                </c:pt>
                <c:pt idx="10">
                  <c:v>1397</c:v>
                </c:pt>
              </c:numCache>
            </c:numRef>
          </c:val>
          <c:extLst>
            <c:ext xmlns:c16="http://schemas.microsoft.com/office/drawing/2014/chart" uri="{C3380CC4-5D6E-409C-BE32-E72D297353CC}">
              <c16:uniqueId val="{00000000-78E3-46B0-B3D4-ED5A01EDABC0}"/>
            </c:ext>
          </c:extLst>
        </c:ser>
        <c:dLbls>
          <c:dLblPos val="outEnd"/>
          <c:showLegendKey val="0"/>
          <c:showVal val="1"/>
          <c:showCatName val="0"/>
          <c:showSerName val="0"/>
          <c:showPercent val="0"/>
          <c:showBubbleSize val="0"/>
        </c:dLbls>
        <c:gapWidth val="150"/>
        <c:overlap val="-27"/>
        <c:axId val="230872360"/>
        <c:axId val="230872688"/>
      </c:barChart>
      <c:catAx>
        <c:axId val="230872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0872688"/>
        <c:crosses val="autoZero"/>
        <c:auto val="1"/>
        <c:lblAlgn val="ctr"/>
        <c:lblOffset val="100"/>
        <c:noMultiLvlLbl val="0"/>
      </c:catAx>
      <c:valAx>
        <c:axId val="230872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Number of people living with HIV/AIDS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0872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Males (n=6618)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72-4EA2-9E63-3C66DB77B4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A72-4EA2-9E63-3C66DB77B4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A72-4EA2-9E63-3C66DB77B4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9299-4717-9287-8CD3D2A3380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9299-4717-9287-8CD3D2A3380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9299-4717-9287-8CD3D2A3380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9299-4717-9287-8CD3D2A3380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5-9299-4717-9287-8CD3D2A3380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6-9299-4717-9287-8CD3D2A3380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7-9299-4717-9287-8CD3D2A3380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8-9299-4717-9287-8CD3D2A3380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0A72-4EA2-9E63-3C66DB77B464}"/>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0A72-4EA2-9E63-3C66DB77B464}"/>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5-0A72-4EA2-9E63-3C66DB77B464}"/>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9299-4717-9287-8CD3D2A33800}"/>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2-9299-4717-9287-8CD3D2A33800}"/>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9299-4717-9287-8CD3D2A3380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4-9299-4717-9287-8CD3D2A33800}"/>
                </c:ext>
              </c:extLst>
            </c:dLbl>
            <c:dLbl>
              <c:idx val="7"/>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5-9299-4717-9287-8CD3D2A33800}"/>
                </c:ext>
              </c:extLst>
            </c:dLbl>
            <c:dLbl>
              <c:idx val="8"/>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6-9299-4717-9287-8CD3D2A33800}"/>
                </c:ext>
              </c:extLst>
            </c:dLbl>
            <c:dLbl>
              <c:idx val="9"/>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7-9299-4717-9287-8CD3D2A33800}"/>
                </c:ext>
              </c:extLst>
            </c:dLbl>
            <c:dLbl>
              <c:idx val="1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8-9299-4717-9287-8CD3D2A338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&lt;13</c:v>
                </c:pt>
                <c:pt idx="1">
                  <c:v>13-19</c:v>
                </c:pt>
                <c:pt idx="2">
                  <c:v>20-24</c:v>
                </c:pt>
                <c:pt idx="3">
                  <c:v>25-29</c:v>
                </c:pt>
                <c:pt idx="4">
                  <c:v>30-34</c:v>
                </c:pt>
                <c:pt idx="5">
                  <c:v>35-39</c:v>
                </c:pt>
                <c:pt idx="6">
                  <c:v>40-44</c:v>
                </c:pt>
                <c:pt idx="7">
                  <c:v>45-49</c:v>
                </c:pt>
                <c:pt idx="8">
                  <c:v>50-54</c:v>
                </c:pt>
                <c:pt idx="9">
                  <c:v>55-59</c:v>
                </c:pt>
                <c:pt idx="10">
                  <c:v>60+</c:v>
                </c:pt>
              </c:strCache>
            </c:strRef>
          </c:cat>
          <c:val>
            <c:numRef>
              <c:f>Sheet1!$B$2:$B$12</c:f>
              <c:numCache>
                <c:formatCode>0%</c:formatCode>
                <c:ptCount val="11"/>
                <c:pt idx="0">
                  <c:v>0.01</c:v>
                </c:pt>
                <c:pt idx="1">
                  <c:v>0.01</c:v>
                </c:pt>
                <c:pt idx="2">
                  <c:v>2.1899999999999999E-2</c:v>
                </c:pt>
                <c:pt idx="3">
                  <c:v>6.54E-2</c:v>
                </c:pt>
                <c:pt idx="4">
                  <c:v>8.0699999999999994E-2</c:v>
                </c:pt>
                <c:pt idx="5">
                  <c:v>9.11E-2</c:v>
                </c:pt>
                <c:pt idx="6">
                  <c:v>9.2499999999999999E-2</c:v>
                </c:pt>
                <c:pt idx="7">
                  <c:v>0.1358</c:v>
                </c:pt>
                <c:pt idx="8">
                  <c:v>0.17660000000000001</c:v>
                </c:pt>
                <c:pt idx="9">
                  <c:v>0.15870000000000001</c:v>
                </c:pt>
                <c:pt idx="10">
                  <c:v>0.1686</c:v>
                </c:pt>
              </c:numCache>
            </c:numRef>
          </c:val>
          <c:extLst>
            <c:ext xmlns:c16="http://schemas.microsoft.com/office/drawing/2014/chart" uri="{C3380CC4-5D6E-409C-BE32-E72D297353CC}">
              <c16:uniqueId val="{00000000-9299-4717-9287-8CD3D2A3380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31555890072564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Females (n=2164)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02-4992-9A30-2F47361809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02-4992-9A30-2F47361809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802-4992-9A30-2F47361809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E9D2-440F-8A17-E7EE770A7A0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E9D2-440F-8A17-E7EE770A7A0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E9D2-440F-8A17-E7EE770A7A0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E9D2-440F-8A17-E7EE770A7A0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5-E9D2-440F-8A17-E7EE770A7A0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6-E9D2-440F-8A17-E7EE770A7A0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7-E9D2-440F-8A17-E7EE770A7A03}"/>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8-E9D2-440F-8A17-E7EE770A7A03}"/>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3802-4992-9A30-2F473618098C}"/>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3802-4992-9A30-2F473618098C}"/>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5-3802-4992-9A30-2F473618098C}"/>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E9D2-440F-8A17-E7EE770A7A03}"/>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E9D2-440F-8A17-E7EE770A7A03}"/>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E9D2-440F-8A17-E7EE770A7A03}"/>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4-E9D2-440F-8A17-E7EE770A7A03}"/>
                </c:ext>
              </c:extLst>
            </c:dLbl>
            <c:dLbl>
              <c:idx val="7"/>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5-E9D2-440F-8A17-E7EE770A7A03}"/>
                </c:ext>
              </c:extLst>
            </c:dLbl>
            <c:dLbl>
              <c:idx val="8"/>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6-E9D2-440F-8A17-E7EE770A7A03}"/>
                </c:ext>
              </c:extLst>
            </c:dLbl>
            <c:dLbl>
              <c:idx val="9"/>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E9D2-440F-8A17-E7EE770A7A03}"/>
                </c:ext>
              </c:extLst>
            </c:dLbl>
            <c:dLbl>
              <c:idx val="1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8-E9D2-440F-8A17-E7EE770A7A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&lt;13</c:v>
                </c:pt>
                <c:pt idx="1">
                  <c:v>13-19</c:v>
                </c:pt>
                <c:pt idx="2">
                  <c:v>20-24</c:v>
                </c:pt>
                <c:pt idx="3">
                  <c:v>25-29</c:v>
                </c:pt>
                <c:pt idx="4">
                  <c:v>30-34</c:v>
                </c:pt>
                <c:pt idx="5">
                  <c:v>35-39</c:v>
                </c:pt>
                <c:pt idx="6">
                  <c:v>40-44</c:v>
                </c:pt>
                <c:pt idx="7">
                  <c:v>45-49</c:v>
                </c:pt>
                <c:pt idx="8">
                  <c:v>50-54</c:v>
                </c:pt>
                <c:pt idx="9">
                  <c:v>55-59</c:v>
                </c:pt>
                <c:pt idx="10">
                  <c:v>60+</c:v>
                </c:pt>
              </c:strCache>
            </c:strRef>
          </c:cat>
          <c:val>
            <c:numRef>
              <c:f>Sheet1!$B$2:$B$12</c:f>
              <c:numCache>
                <c:formatCode>0%</c:formatCode>
                <c:ptCount val="11"/>
                <c:pt idx="0">
                  <c:v>1.2500000000000001E-2</c:v>
                </c:pt>
                <c:pt idx="1">
                  <c:v>1.7600000000000001E-2</c:v>
                </c:pt>
                <c:pt idx="2">
                  <c:v>2.0799999999999999E-2</c:v>
                </c:pt>
                <c:pt idx="3">
                  <c:v>4.8099999999999997E-2</c:v>
                </c:pt>
                <c:pt idx="4">
                  <c:v>0.10630000000000001</c:v>
                </c:pt>
                <c:pt idx="5">
                  <c:v>0.15429999999999999</c:v>
                </c:pt>
                <c:pt idx="6">
                  <c:v>0.13170000000000001</c:v>
                </c:pt>
                <c:pt idx="7">
                  <c:v>0.14419999999999999</c:v>
                </c:pt>
                <c:pt idx="8">
                  <c:v>0.13489999999999999</c:v>
                </c:pt>
                <c:pt idx="9">
                  <c:v>9.98E-2</c:v>
                </c:pt>
                <c:pt idx="10">
                  <c:v>0.12989999999999999</c:v>
                </c:pt>
              </c:numCache>
            </c:numRef>
          </c:val>
          <c:extLst>
            <c:ext xmlns:c16="http://schemas.microsoft.com/office/drawing/2014/chart" uri="{C3380CC4-5D6E-409C-BE32-E72D297353CC}">
              <c16:uniqueId val="{00000000-E9D2-440F-8A17-E7EE770A7A03}"/>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White Males (n=3635)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4D1-B679-407EB4E961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7E-44EA-A1E4-48B5B3ADEF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C89-44D1-B679-407EB4E961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FC89-44D1-B679-407EB4E9612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67E-44EA-A1E4-48B5B3ADEF74}"/>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FC89-44D1-B679-407EB4E9612B}"/>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2-FC89-44D1-B679-407EB4E9612B}"/>
                </c:ext>
              </c:extLst>
            </c:dLbl>
            <c:dLbl>
              <c:idx val="4"/>
              <c:layout>
                <c:manualLayout>
                  <c:x val="6.0191192133591996E-2"/>
                  <c:y val="1.58203579477085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67E-44EA-A1E4-48B5B3ADEF7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MSM</c:v>
                </c:pt>
                <c:pt idx="1">
                  <c:v>IDU</c:v>
                </c:pt>
                <c:pt idx="2">
                  <c:v>MSM/IDU</c:v>
                </c:pt>
                <c:pt idx="3">
                  <c:v>Heterosexual</c:v>
                </c:pt>
                <c:pt idx="4">
                  <c:v>Other</c:v>
                </c:pt>
              </c:strCache>
            </c:strRef>
          </c:cat>
          <c:val>
            <c:numRef>
              <c:f>Sheet1!$B$2:$B$6</c:f>
              <c:numCache>
                <c:formatCode>0%</c:formatCode>
                <c:ptCount val="5"/>
                <c:pt idx="0">
                  <c:v>0.85189999999999999</c:v>
                </c:pt>
                <c:pt idx="1">
                  <c:v>2.5399999999999999E-2</c:v>
                </c:pt>
                <c:pt idx="2">
                  <c:v>9.4E-2</c:v>
                </c:pt>
                <c:pt idx="3">
                  <c:v>1.8200000000000001E-2</c:v>
                </c:pt>
                <c:pt idx="4">
                  <c:v>1.04E-2</c:v>
                </c:pt>
              </c:numCache>
            </c:numRef>
          </c:val>
          <c:extLst>
            <c:ext xmlns:c16="http://schemas.microsoft.com/office/drawing/2014/chart" uri="{C3380CC4-5D6E-409C-BE32-E72D297353CC}">
              <c16:uniqueId val="{00000000-FC89-44D1-B679-407EB4E9612B}"/>
            </c:ext>
          </c:extLst>
        </c:ser>
        <c:dLbls>
          <c:dLblPos val="bestFit"/>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4/20/2018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4/20/2018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98752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white</a:t>
            </a:r>
            <a:r>
              <a:rPr lang="en-US" baseline="0" dirty="0" smtClean="0"/>
              <a:t> persons account for the greatest number of persons living with HIV/AIDS in Minnesota (</a:t>
            </a:r>
            <a:r>
              <a:rPr lang="en-US" dirty="0" smtClean="0"/>
              <a:t>4,119</a:t>
            </a:r>
            <a:r>
              <a:rPr lang="en-US" baseline="0" dirty="0" smtClean="0"/>
              <a:t> cases), they have one of the lowest rates of people living with HIV/AIDS (93.4 per 100,000 persons). Black, African-born persons account for 1,368 cases living with HIV/AIDS in Minnesota, however since this population makes up a small proportion of the overall population in Minnesota, the rate of people living with HIV/AIDS in this community is higher than other races and ethnicities. The rate of African-born persons living with HIV/AIDS is 1,268.1 per 100.000 persons; this is a rate of more than 13 times greater than white, non-Hispanic persons. Black, non African-born persons have the second highest rate of people living with HIV/AIDS at 1,155</a:t>
            </a:r>
            <a:r>
              <a:rPr lang="en-US" dirty="0" smtClean="0"/>
              <a:t>.5</a:t>
            </a:r>
            <a:r>
              <a:rPr lang="en-US" baseline="0" dirty="0" smtClean="0"/>
              <a:t> per 100,000 persons; this is 12 times higher than the rate among white people. Hispanic persons have the next highest rate of people living with HIV/AIDS in Minnesota at 340.4 per 100,000; this is a rate of more than 3 times higher than white, non-Hispanic persons. American Indians have a rate of people living with HIV/AIDS of </a:t>
            </a:r>
            <a:r>
              <a:rPr lang="en-US" dirty="0" smtClean="0"/>
              <a:t>203.2</a:t>
            </a:r>
            <a:r>
              <a:rPr lang="en-US" baseline="0" dirty="0" smtClean="0"/>
              <a:t> per 100,000 persons; this is a rate two times higher than white non-Hispanic persons. Finally, Asian/Pacific Islanders have a rate of people living with HIV/AIDS of 88.2 per 100,000; this accounts for an HIV/AIDS rate similar to the rate among white non-Hispanic persons.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301178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Beginning in 2012, MDH began estimating the number of MSM living in Minnesota. This number was updated in 2017 with more recent data from Emory University. Men who have sex with Men have the highest rate of persons living with HIV/AIDS than any other sub-group. In 2017, the estimated rate of people living with HIV/AIDS among MSM was 5,261.2 per 100,000 population. This is more than 75 times higher than the rate among non-MSM men (70.0 per 100,000 population). It’s important to note that MSM contains cases from all racial/ethnic categories and therefore cannot be directly compared to the rates by race/ethnicity. For more information on how this was estimated, see the</a:t>
            </a:r>
            <a:r>
              <a:rPr lang="en-US" b="1" dirty="0" smtClean="0">
                <a:latin typeface="Times New Roman" pitchFamily="18" charset="0"/>
              </a:rPr>
              <a:t> </a:t>
            </a:r>
            <a:r>
              <a:rPr lang="en-US" i="1" dirty="0" smtClean="0">
                <a:latin typeface="Times New Roman" pitchFamily="18" charset="0"/>
              </a:rPr>
              <a:t>HIV</a:t>
            </a:r>
            <a:r>
              <a:rPr lang="en-US" i="1" baseline="0" dirty="0" smtClean="0">
                <a:latin typeface="Times New Roman" pitchFamily="18" charset="0"/>
              </a:rPr>
              <a:t> Surveillance </a:t>
            </a:r>
            <a:r>
              <a:rPr lang="en-US" i="1" dirty="0" smtClean="0">
                <a:latin typeface="Times New Roman" pitchFamily="18" charset="0"/>
              </a:rPr>
              <a:t>Technical Notes</a:t>
            </a:r>
            <a:r>
              <a:rPr lang="en-US" dirty="0" smtClean="0">
                <a:latin typeface="Times New Roman" pitchFamily="18" charset="0"/>
              </a:rPr>
              <a: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2096677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This slide shows the number of</a:t>
            </a:r>
            <a:r>
              <a:rPr lang="en-US" dirty="0" smtClean="0"/>
              <a:t> people living with HIV/AIDS</a:t>
            </a:r>
            <a:r>
              <a:rPr lang="en-US" dirty="0" smtClean="0">
                <a:latin typeface="Times New Roman" charset="0"/>
              </a:rPr>
              <a:t> by gender identity [male, female, or transgender (male to female or female to male)].</a:t>
            </a:r>
          </a:p>
          <a:p>
            <a:endParaRPr lang="en-US" dirty="0" smtClean="0">
              <a:latin typeface="Times New Roman" charset="0"/>
            </a:endParaRPr>
          </a:p>
          <a:p>
            <a:r>
              <a:rPr lang="en-US" dirty="0" smtClean="0">
                <a:latin typeface="Times New Roman" charset="0"/>
              </a:rPr>
              <a:t>As of 2017, there are 80 transgender people living with HIV/AIDS in Minnesota, of which the majority are male to female (78%) and 22% transgender female to male. This represents about 1% of people living with HIV/AIDS in the state.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8077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Seventy-one percent (71%) of persons living with HIV/AIDS as</a:t>
            </a:r>
            <a:r>
              <a:rPr lang="en-US" baseline="0" dirty="0" smtClean="0">
                <a:latin typeface="Times New Roman" pitchFamily="18" charset="0"/>
              </a:rPr>
              <a:t> of</a:t>
            </a:r>
            <a:r>
              <a:rPr lang="en-US" dirty="0" smtClean="0">
                <a:latin typeface="Times New Roman" pitchFamily="18" charset="0"/>
              </a:rPr>
              <a:t> 2017 are currently 40 years of age or older. As with new cases, there are differences by gender in the age of living cases.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119084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itchFamily="18"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268195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In 2017, MDH used a risk re-distribution method to estimate the mode of exposure among cases with unknown risk. For additional details on how this was done, please read the </a:t>
            </a:r>
            <a:r>
              <a:rPr lang="en-US" i="1" dirty="0" smtClean="0">
                <a:latin typeface="Times New Roman" pitchFamily="18" charset="0"/>
              </a:rPr>
              <a:t>HIV Surveillance Technical Notes</a:t>
            </a:r>
            <a:r>
              <a:rPr lang="en-US" dirty="0" smtClean="0">
                <a:latin typeface="Times New Roman" pitchFamily="18" charset="0"/>
              </a:rPr>
              <a:t>. All mode of exposure numbers referred to in the text are based on the risk re-distribution</a:t>
            </a:r>
            <a:r>
              <a:rPr lang="en-US" dirty="0" smtClean="0">
                <a:latin typeface="NeueHaasGroteskText Std" panose="020B0504020202020204" pitchFamily="34" charset="0"/>
              </a:rPr>
              <a:t>.</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1439692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The proportion of cases attributable to a certain mode of exposure differs not only by gender, but also by race. Of the 3,635 white males living with HIV/AIDS in Minnesota in 2016, MSM or MSM/IDU accounted for an estimated 94% of cases; Injection Drug Use (IDU) accounted for 3% of cases, heterosexual contact accounted for 2% of cases, and other risk accounted for the remaining 1% of cases.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209826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Of the 1,321 Black,</a:t>
            </a:r>
            <a:r>
              <a:rPr lang="en-US" baseline="0" dirty="0" smtClean="0">
                <a:latin typeface="Times New Roman" pitchFamily="18" charset="0"/>
              </a:rPr>
              <a:t> non African-born</a:t>
            </a:r>
            <a:r>
              <a:rPr lang="en-US" dirty="0" smtClean="0">
                <a:latin typeface="Times New Roman" pitchFamily="18" charset="0"/>
              </a:rPr>
              <a:t> males living with HIV/AIDS in Minnesota in 2017, MSM or MSM/IDU accounted for an estimated 78% of cases; Injection Drug Use (IDU) accounted for 11% of cases, heterosexual contact accounted for 9% of cases, and other risk accounted for the remaining 2% of cases.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2968255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Of the 703 Hispanic males living with HIV/AIDS in Minnesota in 2017, MSM or MSM/IDU accounted for an estimated 84% of cases; Injection Drug Use (IDU) accounted for 7% of cases, heterosexual contact accounted for 8% of cases, and other risk accounted for the remaining 1% of cases.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293561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Of the 579</a:t>
            </a:r>
            <a:r>
              <a:rPr lang="en-US" baseline="0" dirty="0" smtClean="0">
                <a:latin typeface="Times New Roman" pitchFamily="18" charset="0"/>
              </a:rPr>
              <a:t> Black,</a:t>
            </a:r>
            <a:r>
              <a:rPr lang="en-US" dirty="0" smtClean="0">
                <a:latin typeface="Times New Roman" pitchFamily="18" charset="0"/>
              </a:rPr>
              <a:t> African-born males living with HIV/AIDS in Minnesota in 2017, heterosexual contact accounted for 80% of cases, MSM or MSM/IDU accounted for an estimated 14% of cases; Injection Drug Use (IDU) accounted for 1% of cases, and other risk accounted for the remaining 5% of cases.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1518773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7">
              <a:defRPr/>
            </a:pPr>
            <a:r>
              <a:rPr lang="en-US" b="0" dirty="0" smtClean="0"/>
              <a:t>At the end of 2015, the rate of adults and adolescents in the United States living with diagnosed HIV infection ever classified as stage 3 (AIDS) was 195.8 per 100,000. The rates of adults and adolescents living with diagnosed HIV infection ever classified as stage 3 (AIDS) ranged from 2.3 per 100,000 in American Samoa</a:t>
            </a:r>
            <a:r>
              <a:rPr lang="en-US" b="0" baseline="0" dirty="0" smtClean="0"/>
              <a:t> </a:t>
            </a:r>
            <a:r>
              <a:rPr lang="en-US" b="0" dirty="0" smtClean="0"/>
              <a:t>to 1,393.6 per 100,000 in the District of Columbia. </a:t>
            </a:r>
          </a:p>
          <a:p>
            <a:pPr defTabSz="898137">
              <a:defRPr/>
            </a:pPr>
            <a:endParaRPr lang="en-US" b="0" dirty="0" smtClean="0"/>
          </a:p>
          <a:p>
            <a:pPr defTabSz="898137">
              <a:defRPr/>
            </a:pPr>
            <a:r>
              <a:rPr lang="en-US" b="0" dirty="0" smtClean="0"/>
              <a:t>The District of Columbia (i.e., Washington, DC) is a city; use caution when comparing the rate of persons living with diagnosed HIV infection in DC with the rates in states.</a:t>
            </a:r>
          </a:p>
          <a:p>
            <a:pPr defTabSz="898137">
              <a:defRPr/>
            </a:pPr>
            <a:endParaRPr lang="en-US" b="0" dirty="0" smtClean="0"/>
          </a:p>
          <a:p>
            <a:pPr marL="0" marR="0" lvl="0" indent="0" algn="l" defTabSz="898137"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mn-lt"/>
                <a:ea typeface="+mn-ea"/>
                <a:cs typeface="+mn-cs"/>
              </a:rPr>
              <a:t>Data are based on address of residence as of December 31, 2015 (i.e., most recent known address).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02900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Of the 167 multi-racial males living with HIV/AIDS in Minnesota in 2017, MSM or MSM/IDU accounted for an estimated 93% of cases; heterosexual contact accounted for 3% of cases, Injection Drug Use (IDU) accounted for 3% of cases,</a:t>
            </a:r>
            <a:r>
              <a:rPr lang="en-US" baseline="0" dirty="0" smtClean="0">
                <a:latin typeface="Times New Roman" pitchFamily="18" charset="0"/>
              </a:rPr>
              <a:t> and other identified risks accounted for 1% of cases.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1884452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Of the 137</a:t>
            </a:r>
            <a:r>
              <a:rPr lang="en-US" baseline="0" dirty="0" smtClean="0">
                <a:latin typeface="Times New Roman" pitchFamily="18" charset="0"/>
              </a:rPr>
              <a:t> </a:t>
            </a:r>
            <a:r>
              <a:rPr lang="en-US" dirty="0" smtClean="0">
                <a:latin typeface="Times New Roman" pitchFamily="18" charset="0"/>
              </a:rPr>
              <a:t>Asian/Pacific Islander males living with HIV/AIDS in Minnesota in 2017, MSM or MSM/IDU accounted for an estimated 92% of cases; heterosexual contact accounted for 3% of cases, Injection Drug Use (IDU) accounted for 2% of cases, and other risk accounted for the remaining 3% of cases.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3362977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Of the 64 American Indian males living with HIV/AIDS in Minnesota in 2017, MSM or MSM/IDU accounted for an estimated 82% of cases; heterosexual contact accounted for 4% of cases, and Injection Drug Use (IDU) accounted for 14% of cases.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1494258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Among the 480 white females living with HIV/AIDS in Minnesota in 2016, an estimated 82% of cases were attributed to heterosexual contact, 16% of the cases were attributed to injection drug use (IDU) and other risk accounted for the remaining 2% of cases.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2650818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Among the 564 Black, non African-born females living with HIV/AIDS in Minnesota in 2017, an estimated 83% of cases were attributed to heterosexual contact, 13% of the cases were attributed to injection drug use (IDU) and other risk accounted for the remaining 4% of cases.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4008819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Among the 149 Hispanic females living with HIV/AIDS in Minnesota in 2017, an estimated 88% of cases were attributed to heterosexual contact, 9% of the cases were attributed to injection drug use (IDU) and other risk accounted for the remaining 3% of cases.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4202332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Among the 788 Black, African-born females living with HIV/AIDS in Minnesota in 2017, an estimated 96% of cases were attributed to heterosexual contact, 1% of cases were attributed to Injection Drug Use (IDU), and other risk accounted for the remaining 3% of cases.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37</a:t>
            </a:fld>
            <a:endParaRPr lang="en-US" dirty="0"/>
          </a:p>
        </p:txBody>
      </p:sp>
    </p:spTree>
    <p:extLst>
      <p:ext uri="{BB962C8B-B14F-4D97-AF65-F5344CB8AC3E}">
        <p14:creationId xmlns:p14="http://schemas.microsoft.com/office/powerpoint/2010/main" val="2386201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Among the 68 multi-racial females living with HIV/AIDS in Minnesota in 2017, an estimated 81% of cases were attributed to heterosexual contact, 15% of the cases were attributed to injection drug use (IDU) and the remaining 4% were attributed to other risk.</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38</a:t>
            </a:fld>
            <a:endParaRPr lang="en-US" dirty="0"/>
          </a:p>
        </p:txBody>
      </p:sp>
    </p:spTree>
    <p:extLst>
      <p:ext uri="{BB962C8B-B14F-4D97-AF65-F5344CB8AC3E}">
        <p14:creationId xmlns:p14="http://schemas.microsoft.com/office/powerpoint/2010/main" val="659062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Among the 54 Asian/Pacific Islander females living with HIV/AIDS in Minnesota in 2017, an estimated 89% of cases were attributed to heterosexual contact, 9% of the cases were attributed to other risk and the remaining 2% were attributed to injection drug use (IDU).</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2683196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Among the 49 American Indian females living with HIV/AIDS in Minnesota in 2017, an estimated 79% of cases were attributed to heterosexual contact, and the remaining 21% of the cases were attributed to injection drug use (IDU).</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40</a:t>
            </a:fld>
            <a:endParaRPr lang="en-US" dirty="0"/>
          </a:p>
        </p:txBody>
      </p:sp>
    </p:spTree>
    <p:extLst>
      <p:ext uri="{BB962C8B-B14F-4D97-AF65-F5344CB8AC3E}">
        <p14:creationId xmlns:p14="http://schemas.microsoft.com/office/powerpoint/2010/main" val="58615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7">
              <a:defRPr/>
            </a:pPr>
            <a:r>
              <a:rPr lang="en-US" b="0" dirty="0" smtClean="0"/>
              <a:t>At the end of 2015, the rate of adults and adolescents in the United States living with diagnosed HIV infection ever classified as stage 3 (AIDS) was 195.8 per 100,000. The rates of adults and adolescents living with diagnosed HIV infection ever classified as stage 3 (AIDS) ranged from 2.3 per 100,000 in American Samoa</a:t>
            </a:r>
            <a:r>
              <a:rPr lang="en-US" b="0" baseline="0" dirty="0" smtClean="0"/>
              <a:t> </a:t>
            </a:r>
            <a:r>
              <a:rPr lang="en-US" b="0" dirty="0" smtClean="0"/>
              <a:t>to 1,393.6 per 100,000 in the District of Columbia. </a:t>
            </a:r>
          </a:p>
          <a:p>
            <a:pPr defTabSz="898137">
              <a:defRPr/>
            </a:pPr>
            <a:endParaRPr lang="en-US" b="0" dirty="0" smtClean="0"/>
          </a:p>
          <a:p>
            <a:pPr defTabSz="898137">
              <a:defRPr/>
            </a:pPr>
            <a:r>
              <a:rPr lang="en-US" b="0" dirty="0" smtClean="0"/>
              <a:t>The District of Columbia (i.e., Washington, DC) is a city; use caution when comparing the rate of persons living with diagnosed HIV infection in DC with the rates in states.</a:t>
            </a:r>
          </a:p>
          <a:p>
            <a:pPr defTabSz="898137">
              <a:defRPr/>
            </a:pPr>
            <a:endParaRPr lang="en-US" b="0" dirty="0" smtClean="0"/>
          </a:p>
          <a:p>
            <a:pPr marL="0" marR="0" lvl="0" indent="0" algn="l" defTabSz="898137"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mn-lt"/>
                <a:ea typeface="+mn-ea"/>
                <a:cs typeface="+mn-cs"/>
              </a:rPr>
              <a:t>Data are based on address of residence as of December 31, 2015 (i.e., most recent known address).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2603446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One particular population of interest in Minnesota that sets us apart from other states is our larger</a:t>
            </a:r>
            <a:r>
              <a:rPr lang="en-US" baseline="0" dirty="0" smtClean="0">
                <a:latin typeface="Times New Roman" pitchFamily="18" charset="0"/>
              </a:rPr>
              <a:t> foreign-born HIV-positive population. </a:t>
            </a:r>
            <a:r>
              <a:rPr lang="en-US" dirty="0" smtClean="0">
                <a:latin typeface="Times New Roman" pitchFamily="18" charset="0"/>
              </a:rPr>
              <a:t>Between 1990 and 2017, the number of foreign-born people living with HIV/AIDS in Minnesota increased substantially, especially among the African-born population.  In 1990, 50 foreign-born people were reported to be living with HIV/AIDS in Minnesota, and by 2007 this number had increased to 1,126 people.  In 2017, the total number of foreign-born people living with HIV/AIDS in Minnesota was 2,101, a nearly 7% increase from 2016. The majority of these people immigrated to the United States from Africa and Latin America.</a:t>
            </a:r>
            <a:r>
              <a:rPr lang="en-US" baseline="0" dirty="0" smtClean="0">
                <a:latin typeface="Times New Roman" pitchFamily="18" charset="0"/>
              </a:rPr>
              <a:t> </a:t>
            </a:r>
            <a:r>
              <a:rPr lang="en-US" dirty="0" smtClean="0">
                <a:latin typeface="Times New Roman" pitchFamily="18" charset="0"/>
              </a:rPr>
              <a:t>This trend illustrates the growing diversity of the HIV-positive population in Minnesota and the need for culturally appropriate HIV care and prevention efforts.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906723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The characteristics of foreign-born persons living with HIV/AIDS in Minnesota differ from U.S.-born, especially in gender. While females account for 18% of cases among U.S.-born persons, they account for 45% of foreign-born cases. This is especially noticeable among African-born cases, where women account for 58% of those living with HIV/AIDS in Minnesota.</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45</a:t>
            </a:fld>
            <a:endParaRPr lang="en-US" dirty="0"/>
          </a:p>
        </p:txBody>
      </p:sp>
    </p:spTree>
    <p:extLst>
      <p:ext uri="{BB962C8B-B14F-4D97-AF65-F5344CB8AC3E}">
        <p14:creationId xmlns:p14="http://schemas.microsoft.com/office/powerpoint/2010/main" val="2353871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The gender distribution among cases born in Latin America/the Caribbean is similar to that of U.S.-born cases, where 16% of prevalent cases are among women.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4043782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Ten countries (Ethiopia, Mexico, Liberia, Kenya, Somalia, Cameroon, Sudan, Nigeria, Vietnam,</a:t>
            </a:r>
            <a:r>
              <a:rPr lang="en-US" baseline="0" dirty="0" smtClean="0">
                <a:latin typeface="Times New Roman" pitchFamily="18" charset="0"/>
              </a:rPr>
              <a:t> and El Salvador</a:t>
            </a:r>
            <a:r>
              <a:rPr lang="en-US" dirty="0" smtClean="0">
                <a:latin typeface="Times New Roman" pitchFamily="18" charset="0"/>
              </a:rPr>
              <a:t>) account for nearly</a:t>
            </a:r>
            <a:r>
              <a:rPr lang="en-US" baseline="0" dirty="0" smtClean="0">
                <a:latin typeface="Times New Roman" pitchFamily="18" charset="0"/>
              </a:rPr>
              <a:t> 70%</a:t>
            </a:r>
            <a:r>
              <a:rPr lang="en-US" dirty="0" smtClean="0">
                <a:latin typeface="Times New Roman" pitchFamily="18" charset="0"/>
              </a:rPr>
              <a:t> of living foreign-born cases, however there are nearly 100 additional countries represented among the 2,101 foreign-born persons living with HIV infection in Minnesota.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47</a:t>
            </a:fld>
            <a:endParaRPr lang="en-US" dirty="0"/>
          </a:p>
        </p:txBody>
      </p:sp>
    </p:spTree>
    <p:extLst>
      <p:ext uri="{BB962C8B-B14F-4D97-AF65-F5344CB8AC3E}">
        <p14:creationId xmlns:p14="http://schemas.microsoft.com/office/powerpoint/2010/main" val="3278084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The number of deaths among all people living with HIV infection in Minnesota decreased dramatically between 1995 and 1997 and has remained relatively constant over the past decade. In 2017, a total of 75 deaths were reported among people living with HIV infection in Minnesota.  The total number of deaths reported in Minnesota for those living with AIDS was 56</a:t>
            </a:r>
            <a:r>
              <a:rPr lang="en-US" baseline="0" dirty="0" smtClean="0">
                <a:latin typeface="Times New Roman" pitchFamily="18" charset="0"/>
              </a:rPr>
              <a:t> </a:t>
            </a:r>
            <a:r>
              <a:rPr lang="en-US" smtClean="0">
                <a:latin typeface="Times New Roman" pitchFamily="18" charset="0"/>
              </a:rPr>
              <a:t>(75% </a:t>
            </a:r>
            <a:r>
              <a:rPr lang="en-US" dirty="0" smtClean="0">
                <a:latin typeface="Times New Roman" pitchFamily="18" charset="0"/>
              </a:rPr>
              <a:t>of all deaths) in 2017.</a:t>
            </a:r>
          </a:p>
        </p:txBody>
      </p:sp>
      <p:sp>
        <p:nvSpPr>
          <p:cNvPr id="4" name="Slide Number Placeholder 3"/>
          <p:cNvSpPr>
            <a:spLocks noGrp="1"/>
          </p:cNvSpPr>
          <p:nvPr>
            <p:ph type="sldNum" sz="quarter" idx="10"/>
          </p:nvPr>
        </p:nvSpPr>
        <p:spPr/>
        <p:txBody>
          <a:bodyPr/>
          <a:lstStyle/>
          <a:p>
            <a:fld id="{F9F08466-AEA7-4FC0-9459-6A32F61DA297}" type="slidenum">
              <a:rPr lang="en-US" smtClean="0"/>
              <a:pPr/>
              <a:t>49</a:t>
            </a:fld>
            <a:endParaRPr lang="en-US" dirty="0"/>
          </a:p>
        </p:txBody>
      </p:sp>
    </p:spTree>
    <p:extLst>
      <p:ext uri="{BB962C8B-B14F-4D97-AF65-F5344CB8AC3E}">
        <p14:creationId xmlns:p14="http://schemas.microsoft.com/office/powerpoint/2010/main" val="272603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Minnesota is considered within the low to moderate risk of HIV and AIDS infections as defined by the Centers for Disease Control and Prevention (CDC). The annual number of new HIV and AIDS cases increased steadily from the beginning of the epidemic to the early 1990s. Beginning in 1996, both the number of newly diagnosed AIDS cases and the number of deaths among AIDS cases declined sharply, primarily due to the success of new antiretroviral therapies including protease inhibitors. These treatments do not cure, but can delay progression to AIDS among persons with HIV (non-AIDS) infection and improve survival among those with AIDS. These treatments have been shown to be effective at preventing transmission of HIV. Over the past five years, the number of HIV/AIDS cases diagnosed has remained relatively stable with an average of 300 cases diagnosed each year. By the end of </a:t>
            </a:r>
            <a:r>
              <a:rPr lang="en-US" dirty="0" smtClean="0"/>
              <a:t>2017, </a:t>
            </a:r>
            <a:r>
              <a:rPr lang="en-US" dirty="0"/>
              <a:t>an estimated </a:t>
            </a:r>
            <a:r>
              <a:rPr lang="en-US" dirty="0" smtClean="0"/>
              <a:t>8,789 </a:t>
            </a:r>
            <a:r>
              <a:rPr lang="en-US" dirty="0"/>
              <a:t>persons with HIV/AIDS were assumed to be living in Minnesota.</a:t>
            </a:r>
          </a:p>
          <a:p>
            <a:endParaRPr lang="en-US" dirty="0"/>
          </a:p>
          <a:p>
            <a:r>
              <a:rPr lang="en-US" dirty="0"/>
              <a:t>This number includes persons whose most recently reported state of residence was Minnesota, regardless of residence at time of diagnosis. This estimate does not include persons with undiagnosed HIV infection.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2017, there was a slight decrease of new HIV diagnoses from 2016. In 2017, there were 284 newly diagnosed cases, as compared to 294 cases in 2016. This represents a decrease of about 3% compared to 2016. </a:t>
            </a:r>
            <a:endParaRPr lang="en-US" dirty="0" smtClean="0">
              <a:latin typeface="Times New Roman" charset="0"/>
            </a:endParaRPr>
          </a:p>
          <a:p>
            <a:endParaRPr lang="en-US" dirty="0"/>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56942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The majority (83%) of prevalent cases reside in the seven-county metropolitan area surrounding the Twin Cities of Minneapolis and St. Paul (Hennepin, Ramsey, Anoka, Carver, Dakota, Scott, and Washington counties).</a:t>
            </a:r>
            <a:r>
              <a:rPr lang="en-US" b="1" dirty="0" smtClean="0">
                <a:latin typeface="Times New Roman" pitchFamily="18" charset="0"/>
              </a:rPr>
              <a:t>  </a:t>
            </a:r>
            <a:r>
              <a:rPr lang="en-US" dirty="0" smtClean="0">
                <a:latin typeface="Times New Roman" pitchFamily="18" charset="0"/>
              </a:rPr>
              <a:t>Although HIV infection is more common in communities with higher population densities and greater poverty, there are people living with HIV or AIDS in 95% of counties in Minnesota.</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650506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83% of all people living with HIV/AIDS in Minnesota reside in the metro area, the cases in the metro area are concentrated in Hennepin and Ramsey counties,</a:t>
            </a:r>
            <a:r>
              <a:rPr lang="en-US" baseline="0" dirty="0" smtClean="0"/>
              <a:t> which both had a prevalence of 4,613 and 1,413 in 2017, respectively.</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40370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Overall, of the 8,789 people living with HIV/AIDS for whom residence information is available, 36% of all people living with HIV/AIDS in Minnesota live in the city of Minneapolis, followed by 35% living in the surrounding suburban area. People living with HIV/AIDS in Greater Minnesota account for 16% of all people living with HIV/AIDS. Finally, people living with HIV/AIDS in St. Paul account for 13% of all people living with HIV/AIDS.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59812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Seventy-five percent (75%) of prevalent HIV/AIDS cases are males, while twenty-five</a:t>
            </a:r>
            <a:r>
              <a:rPr lang="en-US" baseline="0" dirty="0" smtClean="0">
                <a:latin typeface="Times New Roman" pitchFamily="18" charset="0"/>
              </a:rPr>
              <a:t> percent (</a:t>
            </a:r>
            <a:r>
              <a:rPr lang="en-US" dirty="0" smtClean="0">
                <a:latin typeface="Times New Roman" pitchFamily="18" charset="0"/>
              </a:rPr>
              <a:t>25%) are females.</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95008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smtClean="0">
                <a:latin typeface="Times New Roman" pitchFamily="18" charset="0"/>
              </a:rPr>
              <a:t>Seventy-five percent (75%) of prevalent HIV/AIDS cases are males.  Broken down by race/ethnicity, 55% of male cases are white, 20% Black</a:t>
            </a:r>
            <a:r>
              <a:rPr lang="en-US" baseline="0" dirty="0" smtClean="0">
                <a:latin typeface="Times New Roman" pitchFamily="18" charset="0"/>
              </a:rPr>
              <a:t> not African-born</a:t>
            </a:r>
            <a:r>
              <a:rPr lang="en-US" dirty="0" smtClean="0">
                <a:latin typeface="Times New Roman" pitchFamily="18" charset="0"/>
              </a:rPr>
              <a:t>, 10% Hispanic, 9% African-born, 1% American Indian, 2% Asian/Pacific Islander, and 3% are persons of multiple or unknown race.  In total, 45% of males living with HIV/AIDS are among men of color; whereas only 17% of the general male population are people of color.  Among female cases, the distribution is even more skewed toward women of color: 37% African-born, 26% Black</a:t>
            </a:r>
            <a:r>
              <a:rPr lang="en-US" baseline="0" dirty="0" smtClean="0">
                <a:latin typeface="Times New Roman" pitchFamily="18" charset="0"/>
              </a:rPr>
              <a:t> not African-born</a:t>
            </a:r>
            <a:r>
              <a:rPr lang="en-US" dirty="0" smtClean="0">
                <a:latin typeface="Times New Roman" pitchFamily="18" charset="0"/>
              </a:rPr>
              <a:t>, 22% white, 7% Hispanic, 2% American Indian, 3% Asian/Pacific Islander, and 3% persons of multiple or unknown race.  Thus, 78% of prevalent female HIV/AIDS cases are among women or color whereas only 17% of the general female population in Minnesota is comprised of women of color. </a:t>
            </a:r>
          </a:p>
          <a:p>
            <a:pPr fontAlgn="auto"/>
            <a:endParaRPr lang="en-US" dirty="0" smtClean="0">
              <a:latin typeface="Times New Roman" pitchFamily="18" charset="0"/>
            </a:endParaRPr>
          </a:p>
          <a:p>
            <a:pPr fontAlgn="auto"/>
            <a:r>
              <a:rPr lang="en-US" dirty="0" smtClean="0">
                <a:latin typeface="Times New Roman" pitchFamily="18" charset="0"/>
              </a:rPr>
              <a:t>Please note that race is not considered a biological reason for disparities related to HIV/AIDS experienced by persons of color.  Race, however, can be considered a marker for other personal and social characteristics that put a person at greater risk for HIV exposure.  These characteristics may include, but are not limited to, lower socioeconomic status, less education, and less access to health care.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4271325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4/20/2018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4/20/2018</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4/20/2018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4/20/2018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4/20/2018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BA11018D-18D9-4505-8021-FE519022F139}" type="datetime1">
              <a:rPr lang="en-US" smtClean="0"/>
              <a:t>4/20/2018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4/20/2018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198A39D0-1058-45E2-A4B2-2922886CA006}" type="datetime1">
              <a:rPr lang="en-US" smtClean="0"/>
              <a:t>4/20/2018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308556F4-2FBE-4ABA-B815-DBB44968B390}" type="datetime1">
              <a:rPr lang="en-US" smtClean="0"/>
              <a:t>4/20/2018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4/20/2018</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4/20/2018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4/20/2018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4/20/2018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4/20/2018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4/20/2018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4/20/2018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4/20/2018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4/20/2018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4/20/2018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4/20/2018</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6B6B8765-7242-46C1-8958-72C6AECA2FD8}" type="datetime1">
              <a:rPr lang="en-US" smtClean="0"/>
              <a:t>4/20/2018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F35AC727-1EE8-48E4-9140-40E8C12FAC25}"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4FD795E1-645F-443E-B626-69DD3B93FB18}" type="datetime1">
              <a:rPr lang="en-US" smtClean="0"/>
              <a:t>4/20/2018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smtClean="0"/>
              <a:t>Click to enter the slideshow title</a:t>
            </a:r>
            <a:endParaRPr lang="en-US" dirty="0"/>
          </a:p>
        </p:txBody>
      </p:sp>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ext Placeholder 10"/>
          <p:cNvSpPr>
            <a:spLocks noGrp="1"/>
          </p:cNvSpPr>
          <p:nvPr>
            <p:ph type="body" sz="quarter" idx="14" hasCustomPrompt="1"/>
          </p:nvPr>
        </p:nvSpPr>
        <p:spPr>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smtClean="0">
                <a:ln>
                  <a:noFill/>
                </a:ln>
                <a:solidFill>
                  <a:srgbClr val="003865"/>
                </a:solidFill>
                <a:effectLst/>
                <a:uLnTx/>
                <a:uFillTx/>
                <a:latin typeface="Calibri"/>
                <a:ea typeface="+mn-ea"/>
                <a:cs typeface="+mn-cs"/>
              </a:rPr>
              <a:t>|</a:t>
            </a:r>
            <a:r>
              <a:rPr kumimoji="0" lang="en-US" sz="900" b="0" i="0" u="none" strike="noStrike" kern="1200" cap="none" spc="0" normalizeH="0" baseline="0" noProof="0" smtClean="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Slide Number Placeholder 18"/>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MN.IT Services Logo" descr="Mi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378" y="1776213"/>
            <a:ext cx="5447247" cy="778956"/>
          </a:xfrm>
          <a:prstGeom prst="rect">
            <a:avLst/>
          </a:prstGeom>
        </p:spPr>
      </p:pic>
    </p:spTree>
    <p:extLst>
      <p:ext uri="{BB962C8B-B14F-4D97-AF65-F5344CB8AC3E}">
        <p14:creationId xmlns:p14="http://schemas.microsoft.com/office/powerpoint/2010/main" val="168309590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838200" y="152400"/>
            <a:ext cx="10515600" cy="914400"/>
          </a:xfrm>
        </p:spPr>
        <p:txBody>
          <a:bodyPr>
            <a:normAutofit/>
          </a:bodyPr>
          <a:lstStyle>
            <a:lvl1pPr algn="ctr">
              <a:defRPr sz="33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22573983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smtClean="0">
                <a:ln>
                  <a:noFill/>
                </a:ln>
                <a:solidFill>
                  <a:srgbClr val="003865"/>
                </a:solidFill>
                <a:effectLst/>
                <a:uLnTx/>
                <a:uFillTx/>
                <a:latin typeface="Calibri"/>
                <a:ea typeface="+mn-ea"/>
                <a:cs typeface="+mn-cs"/>
              </a:rPr>
              <a:t>|</a:t>
            </a:r>
            <a:r>
              <a:rPr kumimoji="0" lang="en-US" sz="900" b="0" i="0" u="none" strike="noStrike" kern="1200" cap="none" spc="0" normalizeH="0" baseline="0" noProof="0" smtClean="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Rectangle 9"/>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8BE21"/>
              </a:solidFill>
              <a:effectLst/>
              <a:uLnTx/>
              <a:uFillTx/>
              <a:latin typeface="Calibri"/>
              <a:ea typeface="+mn-ea"/>
              <a:cs typeface="+mn-cs"/>
            </a:endParaRPr>
          </a:p>
        </p:txBody>
      </p:sp>
    </p:spTree>
    <p:extLst>
      <p:ext uri="{BB962C8B-B14F-4D97-AF65-F5344CB8AC3E}">
        <p14:creationId xmlns:p14="http://schemas.microsoft.com/office/powerpoint/2010/main" val="82492365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anchor="ctr">
            <a:normAutofit/>
          </a:bodyPr>
          <a:lstStyle>
            <a:lvl1pPr algn="ctr">
              <a:defRPr sz="2700">
                <a:solidFill>
                  <a:schemeClr val="bg1"/>
                </a:solidFill>
              </a:defRPr>
            </a:lvl1pPr>
          </a:lstStyle>
          <a:p>
            <a:r>
              <a:rPr lang="en-US" dirty="0" smtClean="0"/>
              <a:t>Click to edit section title</a:t>
            </a:r>
            <a:endParaRPr lang="en-US" dirty="0"/>
          </a:p>
        </p:txBody>
      </p:sp>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ext Placeholder 10"/>
          <p:cNvSpPr>
            <a:spLocks noGrp="1"/>
          </p:cNvSpPr>
          <p:nvPr>
            <p:ph type="body" sz="quarter" idx="14" hasCustomPrompt="1"/>
          </p:nvPr>
        </p:nvSpPr>
        <p:spPr>
          <a:xfrm>
            <a:off x="2802468" y="5644884"/>
            <a:ext cx="6587067" cy="440970"/>
          </a:xfrm>
        </p:spPr>
        <p:txBody>
          <a:bodyPr>
            <a:normAutofit/>
          </a:bodyPr>
          <a:lstStyle>
            <a:lvl1pPr marL="0" indent="0" algn="ctr">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smtClean="0">
                <a:ln>
                  <a:noFill/>
                </a:ln>
                <a:solidFill>
                  <a:srgbClr val="003865"/>
                </a:solidFill>
                <a:effectLst/>
                <a:uLnTx/>
                <a:uFillTx/>
                <a:latin typeface="Calibri"/>
                <a:ea typeface="+mn-ea"/>
                <a:cs typeface="+mn-cs"/>
              </a:rPr>
              <a:t>|</a:t>
            </a:r>
            <a:r>
              <a:rPr kumimoji="0" lang="en-US" sz="900" b="0" i="0" u="none" strike="noStrike" kern="1200" cap="none" spc="0" normalizeH="0" baseline="0" noProof="0" smtClean="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Slide Number Placeholder 18"/>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4"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2" y="318903"/>
            <a:ext cx="2968836" cy="424119"/>
          </a:xfrm>
          <a:prstGeom prst="rect">
            <a:avLst/>
          </a:prstGeom>
        </p:spPr>
      </p:pic>
    </p:spTree>
    <p:extLst>
      <p:ext uri="{BB962C8B-B14F-4D97-AF65-F5344CB8AC3E}">
        <p14:creationId xmlns:p14="http://schemas.microsoft.com/office/powerpoint/2010/main" val="385781823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2477675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4/20/2018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4/20/2018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4/20/2018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4/20/2018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2.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4/20/2018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r>
              <a:rPr lang="en-US" smtClean="0"/>
              <a:t>      </a:t>
            </a:r>
            <a:endParaRPr lang="en-US" dirty="0"/>
          </a:p>
        </p:txBody>
      </p:sp>
      <p:sp>
        <p:nvSpPr>
          <p:cNvPr id="12"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286589697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p15:clr>
            <a:srgbClr val="F26B43"/>
          </p15:clr>
        </p15:guide>
        <p15:guide id="2" pos="7296">
          <p15:clr>
            <a:srgbClr val="F26B43"/>
          </p15:clr>
        </p15:guide>
        <p15:guide id="3" orient="horz" pos="3744">
          <p15:clr>
            <a:srgbClr val="F26B43"/>
          </p15:clr>
        </p15:guide>
        <p15:guide id="4" orient="horz" pos="288">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emorycamp.org/item.php?i=92"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4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87952"/>
            <a:ext cx="12192000" cy="1199223"/>
          </a:xfrm>
        </p:spPr>
        <p:txBody>
          <a:bodyPr/>
          <a:lstStyle/>
          <a:p>
            <a:r>
              <a:rPr lang="en-US" dirty="0"/>
              <a:t>HIV/AIDS Prevalence and Mortality Report, 2017</a:t>
            </a:r>
          </a:p>
        </p:txBody>
      </p:sp>
      <p:sp>
        <p:nvSpPr>
          <p:cNvPr id="2" name="Text Placeholder 1"/>
          <p:cNvSpPr>
            <a:spLocks noGrp="1"/>
          </p:cNvSpPr>
          <p:nvPr>
            <p:ph type="body" sz="quarter" idx="14"/>
          </p:nvPr>
        </p:nvSpPr>
        <p:spPr>
          <a:xfrm>
            <a:off x="2802467" y="5644884"/>
            <a:ext cx="6587067" cy="356905"/>
          </a:xfrm>
        </p:spPr>
        <p:txBody>
          <a:bodyPr>
            <a:normAutofit lnSpcReduction="10000"/>
          </a:bodyPr>
          <a:lstStyle/>
          <a:p>
            <a:r>
              <a:rPr lang="en-US" dirty="0"/>
              <a:t>HIV/AIDS Surveillance </a:t>
            </a:r>
            <a:r>
              <a:rPr lang="en-US" dirty="0" smtClean="0"/>
              <a:t>System</a:t>
            </a:r>
            <a:endParaRPr lang="en-US" dirty="0"/>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
        <p:nvSpPr>
          <p:cNvPr id="6" name="Footer Placeholder 2"/>
          <p:cNvSpPr>
            <a:spLocks noGrp="1"/>
          </p:cNvSpPr>
          <p:nvPr>
            <p:ph type="ftr" sz="quarter" idx="3"/>
          </p:nvPr>
        </p:nvSpPr>
        <p:spPr>
          <a:xfrm>
            <a:off x="3302177" y="6356349"/>
            <a:ext cx="5790065" cy="365125"/>
          </a:xfrm>
        </p:spPr>
        <p:txBody>
          <a:bodyPr/>
          <a:lstStyle/>
          <a:p>
            <a:r>
              <a:rPr lang="en-US" dirty="0"/>
              <a:t>http://www.health.state.mn.us/divs/idepc/diseases/hiv/stats/index.html</a:t>
            </a:r>
          </a:p>
        </p:txBody>
      </p:sp>
    </p:spTree>
    <p:extLst>
      <p:ext uri="{BB962C8B-B14F-4D97-AF65-F5344CB8AC3E}">
        <p14:creationId xmlns:p14="http://schemas.microsoft.com/office/powerpoint/2010/main" val="1560481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52400"/>
            <a:ext cx="10515600" cy="914400"/>
          </a:xfrm>
        </p:spPr>
        <p:txBody>
          <a:bodyPr>
            <a:noAutofit/>
          </a:bodyPr>
          <a:lstStyle/>
          <a:p>
            <a:pPr algn="ctr"/>
            <a:r>
              <a:rPr lang="en-US" altLang="en-US" sz="3300" dirty="0"/>
              <a:t>New HIV Disease Diagnoses, HIV (non-AIDS) and AIDS Cases by Year, </a:t>
            </a:r>
            <a:r>
              <a:rPr lang="en-US" altLang="en-US" sz="3300" dirty="0" smtClean="0"/>
              <a:t>1991-2017</a:t>
            </a:r>
            <a:endParaRPr lang="en-US" sz="3300" dirty="0"/>
          </a:p>
        </p:txBody>
      </p:sp>
      <p:sp>
        <p:nvSpPr>
          <p:cNvPr id="4" name="Footer Placeholder 3"/>
          <p:cNvSpPr>
            <a:spLocks noGrp="1"/>
          </p:cNvSpPr>
          <p:nvPr>
            <p:ph type="ftr" sz="quarter" idx="3"/>
          </p:nvPr>
        </p:nvSpPr>
        <p:spPr>
          <a:xfrm>
            <a:off x="192156" y="5442085"/>
            <a:ext cx="11161644" cy="1279390"/>
          </a:xfrm>
        </p:spPr>
        <p:txBody>
          <a:bodyPr anchor="ctr"/>
          <a:lstStyle/>
          <a:p>
            <a:pPr>
              <a:lnSpc>
                <a:spcPct val="150000"/>
              </a:lnSpc>
            </a:pPr>
            <a:endParaRPr lang="en-US" dirty="0">
              <a:solidFill>
                <a:schemeClr val="tx1"/>
              </a:solidFill>
            </a:endParaRPr>
          </a:p>
          <a:p>
            <a:pPr algn="l"/>
            <a:r>
              <a:rPr lang="en-US" altLang="en-US" dirty="0">
                <a:solidFill>
                  <a:schemeClr val="tx1"/>
                </a:solidFill>
              </a:rPr>
              <a:t>*Includes all new cases of HIV infection (both HIV (non-AIDS) and AIDS at first diagnosis) diagnosed within a given calendar year.</a:t>
            </a:r>
          </a:p>
          <a:p>
            <a:pPr algn="l"/>
            <a:r>
              <a:rPr lang="en-US" altLang="en-US" dirty="0">
                <a:solidFill>
                  <a:schemeClr val="tx1"/>
                </a:solidFill>
              </a:rPr>
              <a:t>^Includes all new cases of AIDS diagnosed within a given calendar year, including AIDS at first diagnosis^^ and AIDS ((progressed)^^^ previous diagnosis of HIV). </a:t>
            </a:r>
          </a:p>
          <a:p>
            <a:pPr algn="l"/>
            <a:r>
              <a:rPr lang="en-US" altLang="en-US" dirty="0">
                <a:solidFill>
                  <a:schemeClr val="tx1"/>
                </a:solidFill>
              </a:rPr>
              <a:t>This includes refugees in the HIV+ Resettlement Program, as well as, other refugee/immigrants  diagnosed with AIDS subsequent to their arrival in the United States</a:t>
            </a:r>
            <a:r>
              <a:rPr lang="en-US" altLang="en-US" dirty="0" smtClean="0">
                <a:solidFill>
                  <a:schemeClr val="tx1"/>
                </a:solidFill>
              </a:rPr>
              <a:t>.</a:t>
            </a:r>
            <a:endParaRPr lang="en-US" dirty="0" smtClean="0">
              <a:solidFill>
                <a:schemeClr val="tx1"/>
              </a:solidFill>
            </a:endParaRPr>
          </a:p>
          <a:p>
            <a:endParaRPr lang="en-US" alt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10</a:t>
            </a:fld>
            <a:endParaRPr lang="en-US" dirty="0"/>
          </a:p>
        </p:txBody>
      </p:sp>
      <p:graphicFrame>
        <p:nvGraphicFramePr>
          <p:cNvPr id="10" name="Object 1" descr="New HIV Disease Diagnoses, HIV (non-AIDS) and AIDS Cases by Year, 1991-2017" title="New HIV Disease Diagnoses, HIV (non-AIDS) and AIDS Cases by Year, 1991-2017"/>
          <p:cNvGraphicFramePr>
            <a:graphicFrameLocks noGrp="1" noChangeAspect="1"/>
          </p:cNvGraphicFramePr>
          <p:nvPr>
            <p:ph idx="1"/>
            <p:extLst>
              <p:ext uri="{D42A27DB-BD31-4B8C-83A1-F6EECF244321}">
                <p14:modId xmlns:p14="http://schemas.microsoft.com/office/powerpoint/2010/main" val="756694943"/>
              </p:ext>
            </p:extLst>
          </p:nvPr>
        </p:nvGraphicFramePr>
        <p:xfrm>
          <a:off x="641807" y="849728"/>
          <a:ext cx="10908386" cy="4938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271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Persons Living with HIV/AIDS in Minnesota</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265256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3" y="152400"/>
            <a:ext cx="11191461" cy="914400"/>
          </a:xfrm>
        </p:spPr>
        <p:txBody>
          <a:bodyPr>
            <a:noAutofit/>
          </a:bodyPr>
          <a:lstStyle/>
          <a:p>
            <a:pPr algn="ctr"/>
            <a:r>
              <a:rPr lang="en-US" sz="3300" dirty="0" smtClean="0"/>
              <a:t>Estimated Number of Persons Living with HIV/AIDS in Minnesota</a:t>
            </a:r>
            <a:endParaRPr lang="en-US" sz="3300" dirty="0"/>
          </a:p>
        </p:txBody>
      </p:sp>
      <p:sp>
        <p:nvSpPr>
          <p:cNvPr id="3" name="Content Placeholder 2"/>
          <p:cNvSpPr>
            <a:spLocks noGrp="1"/>
          </p:cNvSpPr>
          <p:nvPr>
            <p:ph idx="1"/>
          </p:nvPr>
        </p:nvSpPr>
        <p:spPr>
          <a:xfrm>
            <a:off x="838200" y="1825625"/>
            <a:ext cx="10515600" cy="3996677"/>
          </a:xfrm>
        </p:spPr>
        <p:txBody>
          <a:bodyPr/>
          <a:lstStyle/>
          <a:p>
            <a:r>
              <a:rPr lang="en-US" dirty="0" smtClean="0"/>
              <a:t>As of December 31, 2017 </a:t>
            </a:r>
            <a:r>
              <a:rPr lang="en-US" b="1" dirty="0" smtClean="0"/>
              <a:t>8,789* </a:t>
            </a:r>
            <a:r>
              <a:rPr lang="en-US" dirty="0" smtClean="0"/>
              <a:t>persons are assumed alive and living in Minnesota with HIV/AIDS. This includes:</a:t>
            </a:r>
          </a:p>
          <a:p>
            <a:pPr lvl="1"/>
            <a:r>
              <a:rPr lang="en-US" dirty="0" smtClean="0"/>
              <a:t>4,751 (54%) living with HIV infection (non-AIDS)</a:t>
            </a:r>
          </a:p>
          <a:p>
            <a:pPr lvl="1"/>
            <a:r>
              <a:rPr lang="en-US" dirty="0" smtClean="0"/>
              <a:t>4,038 (46%) living with AIDS </a:t>
            </a:r>
          </a:p>
          <a:p>
            <a:r>
              <a:rPr lang="en-US" dirty="0" smtClean="0"/>
              <a:t>This number includes </a:t>
            </a:r>
            <a:r>
              <a:rPr lang="en-US" b="1" dirty="0" smtClean="0"/>
              <a:t>2,219</a:t>
            </a:r>
            <a:r>
              <a:rPr lang="en-US" dirty="0" smtClean="0"/>
              <a:t> persons who were first reported with HIV or AIDS elsewhere and subsequently moved to Minnesota</a:t>
            </a:r>
          </a:p>
          <a:p>
            <a:r>
              <a:rPr lang="en-US" dirty="0" smtClean="0"/>
              <a:t>This number excludes </a:t>
            </a:r>
            <a:r>
              <a:rPr lang="en-US" b="1" dirty="0" smtClean="0"/>
              <a:t>1,449</a:t>
            </a:r>
            <a:r>
              <a:rPr lang="en-US" dirty="0" smtClean="0"/>
              <a:t> persons who were first reported with HIV or AIDS in Minnesota and subsequently moved out of the state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12</a:t>
            </a:fld>
            <a:endParaRPr lang="en-US" dirty="0"/>
          </a:p>
        </p:txBody>
      </p:sp>
      <p:sp>
        <p:nvSpPr>
          <p:cNvPr id="6" name="Footer Placeholder 3"/>
          <p:cNvSpPr>
            <a:spLocks noGrp="1"/>
          </p:cNvSpPr>
          <p:nvPr>
            <p:ph type="ftr" sz="quarter" idx="3"/>
          </p:nvPr>
        </p:nvSpPr>
        <p:spPr>
          <a:xfrm>
            <a:off x="417443" y="5822302"/>
            <a:ext cx="10515600" cy="787205"/>
          </a:xfrm>
        </p:spPr>
        <p:txBody>
          <a:bodyPr/>
          <a:lstStyle/>
          <a:p>
            <a:pPr algn="l"/>
            <a:r>
              <a:rPr lang="en-US" dirty="0" smtClean="0"/>
              <a:t>*This number includes persons who reported Minnesota as their current state of residence, regardless of residence at time of diagnosis. It also includes state prisoners and refugees arriving through the HIV+ Refugee Resettlement Program, as well as HIV+ refugees/immigrants arriving through other programs.</a:t>
            </a:r>
          </a:p>
        </p:txBody>
      </p:sp>
    </p:spTree>
    <p:extLst>
      <p:ext uri="{BB962C8B-B14F-4D97-AF65-F5344CB8AC3E}">
        <p14:creationId xmlns:p14="http://schemas.microsoft.com/office/powerpoint/2010/main" val="2243627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Place</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209206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Living HIV/AIDS Cases by County of Residence, 2017</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14</a:t>
            </a:fld>
            <a:endParaRPr lang="en-US" dirty="0"/>
          </a:p>
        </p:txBody>
      </p:sp>
      <p:pic>
        <p:nvPicPr>
          <p:cNvPr id="7" name="Content Placeholder 6" descr="Living HIV/AIDS Cases by County of Residence, 2017" title="Living HIV/AIDS Cases by County of Residence, 2017"/>
          <p:cNvPicPr>
            <a:picLocks noGrp="1" noChangeAspect="1"/>
          </p:cNvPicPr>
          <p:nvPr>
            <p:ph idx="1"/>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838199" y="854209"/>
            <a:ext cx="4727713" cy="6118218"/>
          </a:xfrm>
        </p:spPr>
      </p:pic>
    </p:spTree>
    <p:extLst>
      <p:ext uri="{BB962C8B-B14F-4D97-AF65-F5344CB8AC3E}">
        <p14:creationId xmlns:p14="http://schemas.microsoft.com/office/powerpoint/2010/main" val="3126938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Map of Metro Area: Living HIV/AIDS Cases by County of Residence, 2017</a:t>
            </a:r>
            <a:endParaRPr lang="en-US" sz="3300" dirty="0"/>
          </a:p>
        </p:txBody>
      </p:sp>
      <p:sp>
        <p:nvSpPr>
          <p:cNvPr id="5" name="Slide Number Placeholder 4"/>
          <p:cNvSpPr>
            <a:spLocks noGrp="1"/>
          </p:cNvSpPr>
          <p:nvPr>
            <p:ph type="sldNum" sz="quarter" idx="12"/>
          </p:nvPr>
        </p:nvSpPr>
        <p:spPr/>
        <p:txBody>
          <a:bodyPr/>
          <a:lstStyle/>
          <a:p>
            <a:fld id="{48F63A3B-78C7-47BE-AE5E-E10140E04643}" type="slidenum">
              <a:rPr lang="en-US" smtClean="0"/>
              <a:t>15</a:t>
            </a:fld>
            <a:endParaRPr lang="en-US" dirty="0"/>
          </a:p>
        </p:txBody>
      </p:sp>
      <p:pic>
        <p:nvPicPr>
          <p:cNvPr id="7" name="Content Placeholder 6" descr="Map of Metro Area: Living HIV/AIDS Cases by County of Residence, 2017" title="Map of Metro Area: Living HIV/AIDS Cases by County of Residence, 2017"/>
          <p:cNvPicPr>
            <a:picLocks noGrp="1" noChangeAspect="1"/>
          </p:cNvPicPr>
          <p:nvPr>
            <p:ph idx="1"/>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3379304" y="457534"/>
            <a:ext cx="5356419" cy="6931838"/>
          </a:xfrm>
        </p:spPr>
      </p:pic>
    </p:spTree>
    <p:extLst>
      <p:ext uri="{BB962C8B-B14F-4D97-AF65-F5344CB8AC3E}">
        <p14:creationId xmlns:p14="http://schemas.microsoft.com/office/powerpoint/2010/main" val="2799532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Persons Living with HIV/AIDS in Minnesota </a:t>
            </a:r>
            <a:br>
              <a:rPr lang="en-US" sz="3300" dirty="0" smtClean="0"/>
            </a:br>
            <a:r>
              <a:rPr lang="en-US" sz="3300" dirty="0" smtClean="0"/>
              <a:t>by Current Residence, 2017</a:t>
            </a:r>
            <a:endParaRPr lang="en-US" sz="3300" dirty="0"/>
          </a:p>
        </p:txBody>
      </p:sp>
      <p:graphicFrame>
        <p:nvGraphicFramePr>
          <p:cNvPr id="9" name="Content Placeholder 8" descr="Persons Living with HIV/AIDS in Minnesota by Current Residence, 2017" title="Persons Living with HIV/AIDS in Minnesota by Current Residence, 2017"/>
          <p:cNvGraphicFramePr>
            <a:graphicFrameLocks noGrp="1"/>
          </p:cNvGraphicFramePr>
          <p:nvPr>
            <p:ph idx="1"/>
            <p:extLst>
              <p:ext uri="{D42A27DB-BD31-4B8C-83A1-F6EECF244321}">
                <p14:modId xmlns:p14="http://schemas.microsoft.com/office/powerpoint/2010/main" val="2460010373"/>
              </p:ext>
            </p:extLst>
          </p:nvPr>
        </p:nvGraphicFramePr>
        <p:xfrm>
          <a:off x="838200" y="1446212"/>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16</a:t>
            </a:fld>
            <a:endParaRPr lang="en-US" dirty="0"/>
          </a:p>
        </p:txBody>
      </p:sp>
      <p:sp>
        <p:nvSpPr>
          <p:cNvPr id="6" name="Footer Placeholder 3"/>
          <p:cNvSpPr>
            <a:spLocks noGrp="1"/>
          </p:cNvSpPr>
          <p:nvPr>
            <p:ph type="ftr" sz="quarter" idx="3"/>
          </p:nvPr>
        </p:nvSpPr>
        <p:spPr>
          <a:xfrm>
            <a:off x="261731" y="5797550"/>
            <a:ext cx="10515600" cy="923924"/>
          </a:xfrm>
        </p:spPr>
        <p:txBody>
          <a:bodyPr/>
          <a:lstStyle/>
          <a:p>
            <a:pPr algn="l"/>
            <a:r>
              <a:rPr lang="en-US" dirty="0" smtClean="0"/>
              <a:t>*67 persons missing residence information</a:t>
            </a:r>
          </a:p>
          <a:p>
            <a:pPr algn="l"/>
            <a:r>
              <a:rPr lang="en-US" dirty="0" smtClean="0"/>
              <a:t>Suburban includes the seven-county metro area of Anoka, Carver, Dakota, Hennepin (except Minneapolis), Ramsey (except Saint Paul), Scott, and Washington counties. Greater Minnesota includes all other counties outside of the seven-county metro area.</a:t>
            </a:r>
          </a:p>
        </p:txBody>
      </p:sp>
    </p:spTree>
    <p:extLst>
      <p:ext uri="{BB962C8B-B14F-4D97-AF65-F5344CB8AC3E}">
        <p14:creationId xmlns:p14="http://schemas.microsoft.com/office/powerpoint/2010/main" val="3575151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Sex Assigned at Birth and Race/Ethnicity</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399956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Persons Living with HIV/AIDS in Minnesota by </a:t>
            </a:r>
            <a:br>
              <a:rPr lang="en-US" sz="3300" dirty="0" smtClean="0"/>
            </a:br>
            <a:r>
              <a:rPr lang="en-US" sz="3300" dirty="0" smtClean="0"/>
              <a:t>Sex Assigned at Birth, 2017</a:t>
            </a:r>
            <a:endParaRPr lang="en-US" sz="3300" dirty="0"/>
          </a:p>
        </p:txBody>
      </p:sp>
      <p:graphicFrame>
        <p:nvGraphicFramePr>
          <p:cNvPr id="9" name="Content Placeholder 8" descr="Persons Living with HIV/AIDS in Minnesota by Sex Assigned at Birth, 2017" title="Persons Living with HIV/AIDS in Minnesota by Sex Assigned at Birth, 2017"/>
          <p:cNvGraphicFramePr>
            <a:graphicFrameLocks noGrp="1"/>
          </p:cNvGraphicFramePr>
          <p:nvPr>
            <p:ph idx="1"/>
            <p:extLst>
              <p:ext uri="{D42A27DB-BD31-4B8C-83A1-F6EECF244321}">
                <p14:modId xmlns:p14="http://schemas.microsoft.com/office/powerpoint/2010/main" val="170834085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4172116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Persons Living with HIV/AIDS in Minnesota by Sex Assigned at Birth and Race/Ethnicity, 2017</a:t>
            </a:r>
            <a:endParaRPr lang="en-US" sz="3300" dirty="0"/>
          </a:p>
        </p:txBody>
      </p:sp>
      <p:graphicFrame>
        <p:nvGraphicFramePr>
          <p:cNvPr id="10" name="Content Placeholder 9" descr="males Persons Living with HIV/AIDS in Minnesota by Sex Assigned at Birth and Race/Ethnicity, 2017" title="males Persons Living with HIV/AIDS in Minnesota by Sex Assigned at Birth and Race/Ethnicity, 2017"/>
          <p:cNvGraphicFramePr>
            <a:graphicFrameLocks noGrp="1"/>
          </p:cNvGraphicFramePr>
          <p:nvPr>
            <p:ph sz="half" idx="1"/>
            <p:extLst>
              <p:ext uri="{D42A27DB-BD31-4B8C-83A1-F6EECF244321}">
                <p14:modId xmlns:p14="http://schemas.microsoft.com/office/powerpoint/2010/main" val="4023130738"/>
              </p:ext>
            </p:extLst>
          </p:nvPr>
        </p:nvGraphicFramePr>
        <p:xfrm>
          <a:off x="838200" y="1593850"/>
          <a:ext cx="5181600" cy="4583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descr="males Persons Living with HIV/AIDS in Minnesota by Sex Assigned at Birth and Race/Ethnicity, 2017" title="males Persons Living with HIV/AIDS in Minnesota by Sex Assigned at Birth and Race/Ethnicity, 2017"/>
          <p:cNvGraphicFramePr>
            <a:graphicFrameLocks noGrp="1"/>
          </p:cNvGraphicFramePr>
          <p:nvPr>
            <p:ph sz="half" idx="2"/>
            <p:extLst>
              <p:ext uri="{D42A27DB-BD31-4B8C-83A1-F6EECF244321}">
                <p14:modId xmlns:p14="http://schemas.microsoft.com/office/powerpoint/2010/main" val="1499876863"/>
              </p:ext>
            </p:extLst>
          </p:nvPr>
        </p:nvGraphicFramePr>
        <p:xfrm>
          <a:off x="6172200" y="1593850"/>
          <a:ext cx="5181600" cy="4583113"/>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19</a:t>
            </a:fld>
            <a:endParaRPr lang="en-US" dirty="0"/>
          </a:p>
        </p:txBody>
      </p:sp>
      <p:sp>
        <p:nvSpPr>
          <p:cNvPr id="7" name="Footer Placeholder 3"/>
          <p:cNvSpPr>
            <a:spLocks noGrp="1"/>
          </p:cNvSpPr>
          <p:nvPr>
            <p:ph type="ftr" sz="quarter" idx="3"/>
          </p:nvPr>
        </p:nvSpPr>
        <p:spPr>
          <a:xfrm>
            <a:off x="838200" y="6176963"/>
            <a:ext cx="10515600" cy="544511"/>
          </a:xfrm>
        </p:spPr>
        <p:txBody>
          <a:bodyPr/>
          <a:lstStyle/>
          <a:p>
            <a:pPr algn="l"/>
            <a:r>
              <a:rPr lang="en-US" dirty="0" smtClean="0"/>
              <a:t>*Other includes multi-racial persons and persons with unknown race</a:t>
            </a:r>
          </a:p>
        </p:txBody>
      </p:sp>
    </p:spTree>
    <p:extLst>
      <p:ext uri="{BB962C8B-B14F-4D97-AF65-F5344CB8AC3E}">
        <p14:creationId xmlns:p14="http://schemas.microsoft.com/office/powerpoint/2010/main" val="3558113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Introduction (I)</a:t>
            </a:r>
            <a:endParaRPr lang="en-US" sz="3300" dirty="0"/>
          </a:p>
        </p:txBody>
      </p:sp>
      <p:sp>
        <p:nvSpPr>
          <p:cNvPr id="3" name="Content Placeholder 2"/>
          <p:cNvSpPr>
            <a:spLocks noGrp="1"/>
          </p:cNvSpPr>
          <p:nvPr>
            <p:ph idx="1"/>
          </p:nvPr>
        </p:nvSpPr>
        <p:spPr/>
        <p:txBody>
          <a:bodyPr/>
          <a:lstStyle/>
          <a:p>
            <a:r>
              <a:rPr lang="en-US" dirty="0" smtClean="0"/>
              <a:t>These three introduction slides provide a general context for the data used to create this slide set. If you have questions about any of the slides, please refer to the </a:t>
            </a:r>
            <a:r>
              <a:rPr lang="en-US" i="1" dirty="0" smtClean="0"/>
              <a:t>Surveillance Technical Notes.</a:t>
            </a:r>
            <a:endParaRPr lang="en-US" dirty="0" smtClean="0"/>
          </a:p>
          <a:p>
            <a:r>
              <a:rPr lang="en-US" dirty="0" smtClean="0">
                <a:solidFill>
                  <a:schemeClr val="accent1"/>
                </a:solidFill>
              </a:rPr>
              <a:t>This slide set displays estimates of the number of persons living with HIV/AIDS (prevalence) and mortality in Minnesota by person, place, and time.</a:t>
            </a:r>
          </a:p>
          <a:p>
            <a:r>
              <a:rPr lang="en-US" dirty="0" smtClean="0">
                <a:solidFill>
                  <a:schemeClr val="accent1"/>
                </a:solidFill>
              </a:rPr>
              <a:t>The slides rely on data from HIV/AIDS cases diagnosed through 2017 and reported to the Minnesota Department of Health (MDH) HIV/AIDS Surveillance System.</a:t>
            </a:r>
          </a:p>
        </p:txBody>
      </p:sp>
      <p:sp>
        <p:nvSpPr>
          <p:cNvPr id="5" name="Slide Number Placeholder 4"/>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40441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57" y="152400"/>
            <a:ext cx="11327295" cy="914400"/>
          </a:xfrm>
        </p:spPr>
        <p:txBody>
          <a:bodyPr>
            <a:noAutofit/>
          </a:bodyPr>
          <a:lstStyle/>
          <a:p>
            <a:pPr algn="ctr"/>
            <a:r>
              <a:rPr lang="en-US" sz="3300" dirty="0" smtClean="0"/>
              <a:t>Number of Cases and Rates (per 100,000 persons) of Persons Living with HIV/AIDS by Race/Ethnicity in Minnesota, 2017</a:t>
            </a:r>
            <a:endParaRPr lang="en-US" sz="3300" dirty="0"/>
          </a:p>
        </p:txBody>
      </p:sp>
      <p:graphicFrame>
        <p:nvGraphicFramePr>
          <p:cNvPr id="6" name="Content Placeholder 5" descr="Number of Cases and Rates (per 100,000 persons) of Persons Living with HIV/AIDS by Race/Ethnicity in Minnesota, 2017" title="Number of Cases and Rates (per 100,000 persons) of Persons Living with HIV/AIDS by Race/Ethnicity in Minnesota, 2017"/>
          <p:cNvGraphicFramePr>
            <a:graphicFrameLocks noGrp="1"/>
          </p:cNvGraphicFramePr>
          <p:nvPr>
            <p:ph idx="1"/>
            <p:extLst>
              <p:ext uri="{D42A27DB-BD31-4B8C-83A1-F6EECF244321}">
                <p14:modId xmlns:p14="http://schemas.microsoft.com/office/powerpoint/2010/main" val="2211135152"/>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597188286"/>
                    </a:ext>
                  </a:extLst>
                </a:gridCol>
                <a:gridCol w="2628900">
                  <a:extLst>
                    <a:ext uri="{9D8B030D-6E8A-4147-A177-3AD203B41FA5}">
                      <a16:colId xmlns:a16="http://schemas.microsoft.com/office/drawing/2014/main" val="3744336439"/>
                    </a:ext>
                  </a:extLst>
                </a:gridCol>
                <a:gridCol w="2628900">
                  <a:extLst>
                    <a:ext uri="{9D8B030D-6E8A-4147-A177-3AD203B41FA5}">
                      <a16:colId xmlns:a16="http://schemas.microsoft.com/office/drawing/2014/main" val="4270639121"/>
                    </a:ext>
                  </a:extLst>
                </a:gridCol>
                <a:gridCol w="2628900">
                  <a:extLst>
                    <a:ext uri="{9D8B030D-6E8A-4147-A177-3AD203B41FA5}">
                      <a16:colId xmlns:a16="http://schemas.microsoft.com/office/drawing/2014/main" val="4228544301"/>
                    </a:ext>
                  </a:extLst>
                </a:gridCol>
              </a:tblGrid>
              <a:tr h="370840">
                <a:tc>
                  <a:txBody>
                    <a:bodyPr/>
                    <a:lstStyle/>
                    <a:p>
                      <a:pPr algn="ctr"/>
                      <a:r>
                        <a:rPr lang="en-US" dirty="0" smtClean="0"/>
                        <a:t>Race/Ethnicity</a:t>
                      </a:r>
                      <a:endParaRPr lang="en-US" dirty="0"/>
                    </a:p>
                  </a:txBody>
                  <a:tcPr/>
                </a:tc>
                <a:tc>
                  <a:txBody>
                    <a:bodyPr/>
                    <a:lstStyle/>
                    <a:p>
                      <a:pPr algn="ctr"/>
                      <a:r>
                        <a:rPr lang="en-US" dirty="0" smtClean="0"/>
                        <a:t>Number of Cases</a:t>
                      </a:r>
                      <a:endParaRPr lang="en-US" dirty="0"/>
                    </a:p>
                  </a:txBody>
                  <a:tcPr/>
                </a:tc>
                <a:tc>
                  <a:txBody>
                    <a:bodyPr/>
                    <a:lstStyle/>
                    <a:p>
                      <a:pPr algn="ctr"/>
                      <a:r>
                        <a:rPr lang="en-US" dirty="0" smtClean="0"/>
                        <a:t>Percentage of Total</a:t>
                      </a:r>
                      <a:endParaRPr lang="en-US" dirty="0"/>
                    </a:p>
                  </a:txBody>
                  <a:tcPr/>
                </a:tc>
                <a:tc>
                  <a:txBody>
                    <a:bodyPr/>
                    <a:lstStyle/>
                    <a:p>
                      <a:pPr algn="ctr"/>
                      <a:r>
                        <a:rPr lang="en-US" dirty="0" smtClean="0"/>
                        <a:t>Rate per 100,000^</a:t>
                      </a:r>
                      <a:endParaRPr lang="en-US" dirty="0"/>
                    </a:p>
                  </a:txBody>
                  <a:tcPr/>
                </a:tc>
                <a:extLst>
                  <a:ext uri="{0D108BD9-81ED-4DB2-BD59-A6C34878D82A}">
                    <a16:rowId xmlns:a16="http://schemas.microsoft.com/office/drawing/2014/main" val="3046149510"/>
                  </a:ext>
                </a:extLst>
              </a:tr>
              <a:tr h="370840">
                <a:tc>
                  <a:txBody>
                    <a:bodyPr/>
                    <a:lstStyle/>
                    <a:p>
                      <a:r>
                        <a:rPr lang="en-US" dirty="0" smtClean="0"/>
                        <a:t>White, non-Hispanic</a:t>
                      </a:r>
                      <a:endParaRPr lang="en-US" dirty="0"/>
                    </a:p>
                  </a:txBody>
                  <a:tcPr/>
                </a:tc>
                <a:tc>
                  <a:txBody>
                    <a:bodyPr/>
                    <a:lstStyle/>
                    <a:p>
                      <a:pPr algn="ctr"/>
                      <a:r>
                        <a:rPr lang="en-US" dirty="0" smtClean="0"/>
                        <a:t>4,119</a:t>
                      </a:r>
                      <a:endParaRPr lang="en-US" dirty="0"/>
                    </a:p>
                  </a:txBody>
                  <a:tcPr/>
                </a:tc>
                <a:tc>
                  <a:txBody>
                    <a:bodyPr/>
                    <a:lstStyle/>
                    <a:p>
                      <a:pPr algn="ctr"/>
                      <a:r>
                        <a:rPr lang="en-US" dirty="0" smtClean="0"/>
                        <a:t>47%</a:t>
                      </a:r>
                      <a:endParaRPr lang="en-US" dirty="0"/>
                    </a:p>
                  </a:txBody>
                  <a:tcPr/>
                </a:tc>
                <a:tc>
                  <a:txBody>
                    <a:bodyPr/>
                    <a:lstStyle/>
                    <a:p>
                      <a:pPr algn="ctr"/>
                      <a:r>
                        <a:rPr lang="en-US" dirty="0" smtClean="0"/>
                        <a:t>93.4</a:t>
                      </a:r>
                      <a:endParaRPr lang="en-US" dirty="0"/>
                    </a:p>
                  </a:txBody>
                  <a:tcPr/>
                </a:tc>
                <a:extLst>
                  <a:ext uri="{0D108BD9-81ED-4DB2-BD59-A6C34878D82A}">
                    <a16:rowId xmlns:a16="http://schemas.microsoft.com/office/drawing/2014/main" val="744609264"/>
                  </a:ext>
                </a:extLst>
              </a:tr>
              <a:tr h="370840">
                <a:tc>
                  <a:txBody>
                    <a:bodyPr/>
                    <a:lstStyle/>
                    <a:p>
                      <a:r>
                        <a:rPr lang="en-US" dirty="0" smtClean="0"/>
                        <a:t>Black, non African-born</a:t>
                      </a:r>
                      <a:endParaRPr lang="en-US" dirty="0"/>
                    </a:p>
                  </a:txBody>
                  <a:tcPr/>
                </a:tc>
                <a:tc>
                  <a:txBody>
                    <a:bodyPr/>
                    <a:lstStyle/>
                    <a:p>
                      <a:pPr algn="ctr"/>
                      <a:r>
                        <a:rPr lang="en-US" dirty="0" smtClean="0"/>
                        <a:t>1,885</a:t>
                      </a:r>
                      <a:endParaRPr lang="en-US" dirty="0"/>
                    </a:p>
                  </a:txBody>
                  <a:tcPr/>
                </a:tc>
                <a:tc>
                  <a:txBody>
                    <a:bodyPr/>
                    <a:lstStyle/>
                    <a:p>
                      <a:pPr algn="ctr"/>
                      <a:r>
                        <a:rPr lang="en-US" dirty="0" smtClean="0"/>
                        <a:t>21%</a:t>
                      </a:r>
                      <a:endParaRPr lang="en-US" dirty="0"/>
                    </a:p>
                  </a:txBody>
                  <a:tcPr/>
                </a:tc>
                <a:tc>
                  <a:txBody>
                    <a:bodyPr/>
                    <a:lstStyle/>
                    <a:p>
                      <a:pPr algn="ctr"/>
                      <a:r>
                        <a:rPr lang="en-US" dirty="0" smtClean="0"/>
                        <a:t>1,155.5</a:t>
                      </a:r>
                      <a:endParaRPr lang="en-US" dirty="0"/>
                    </a:p>
                  </a:txBody>
                  <a:tcPr/>
                </a:tc>
                <a:extLst>
                  <a:ext uri="{0D108BD9-81ED-4DB2-BD59-A6C34878D82A}">
                    <a16:rowId xmlns:a16="http://schemas.microsoft.com/office/drawing/2014/main" val="3753930964"/>
                  </a:ext>
                </a:extLst>
              </a:tr>
              <a:tr h="370840">
                <a:tc>
                  <a:txBody>
                    <a:bodyPr/>
                    <a:lstStyle/>
                    <a:p>
                      <a:r>
                        <a:rPr lang="en-US" dirty="0" smtClean="0"/>
                        <a:t>Black, African-born*</a:t>
                      </a:r>
                      <a:endParaRPr lang="en-US" dirty="0"/>
                    </a:p>
                  </a:txBody>
                  <a:tcPr/>
                </a:tc>
                <a:tc>
                  <a:txBody>
                    <a:bodyPr/>
                    <a:lstStyle/>
                    <a:p>
                      <a:pPr algn="ctr"/>
                      <a:r>
                        <a:rPr lang="en-US" dirty="0" smtClean="0"/>
                        <a:t>1,368</a:t>
                      </a:r>
                      <a:endParaRPr lang="en-US" dirty="0"/>
                    </a:p>
                  </a:txBody>
                  <a:tcPr/>
                </a:tc>
                <a:tc>
                  <a:txBody>
                    <a:bodyPr/>
                    <a:lstStyle/>
                    <a:p>
                      <a:pPr algn="ctr"/>
                      <a:r>
                        <a:rPr lang="en-US" dirty="0" smtClean="0"/>
                        <a:t>16%</a:t>
                      </a:r>
                      <a:endParaRPr lang="en-US" dirty="0"/>
                    </a:p>
                  </a:txBody>
                  <a:tcPr/>
                </a:tc>
                <a:tc>
                  <a:txBody>
                    <a:bodyPr/>
                    <a:lstStyle/>
                    <a:p>
                      <a:pPr algn="ctr"/>
                      <a:r>
                        <a:rPr lang="en-US" dirty="0" smtClean="0"/>
                        <a:t>1,268.1</a:t>
                      </a:r>
                      <a:r>
                        <a:rPr lang="en-US" baseline="30000" dirty="0" smtClean="0"/>
                        <a:t>††</a:t>
                      </a:r>
                      <a:endParaRPr lang="en-US" dirty="0"/>
                    </a:p>
                  </a:txBody>
                  <a:tcPr/>
                </a:tc>
                <a:extLst>
                  <a:ext uri="{0D108BD9-81ED-4DB2-BD59-A6C34878D82A}">
                    <a16:rowId xmlns:a16="http://schemas.microsoft.com/office/drawing/2014/main" val="501623591"/>
                  </a:ext>
                </a:extLst>
              </a:tr>
              <a:tr h="370840">
                <a:tc>
                  <a:txBody>
                    <a:bodyPr/>
                    <a:lstStyle/>
                    <a:p>
                      <a:r>
                        <a:rPr lang="en-US" dirty="0" smtClean="0"/>
                        <a:t>Hispanic</a:t>
                      </a:r>
                      <a:endParaRPr lang="en-US" dirty="0"/>
                    </a:p>
                  </a:txBody>
                  <a:tcPr/>
                </a:tc>
                <a:tc>
                  <a:txBody>
                    <a:bodyPr/>
                    <a:lstStyle/>
                    <a:p>
                      <a:pPr algn="ctr"/>
                      <a:r>
                        <a:rPr lang="en-US" dirty="0" smtClean="0"/>
                        <a:t>852</a:t>
                      </a:r>
                      <a:endParaRPr lang="en-US" dirty="0"/>
                    </a:p>
                  </a:txBody>
                  <a:tcPr/>
                </a:tc>
                <a:tc>
                  <a:txBody>
                    <a:bodyPr/>
                    <a:lstStyle/>
                    <a:p>
                      <a:pPr algn="ctr"/>
                      <a:r>
                        <a:rPr lang="en-US" dirty="0" smtClean="0"/>
                        <a:t>10%</a:t>
                      </a:r>
                      <a:endParaRPr lang="en-US" dirty="0"/>
                    </a:p>
                  </a:txBody>
                  <a:tcPr/>
                </a:tc>
                <a:tc>
                  <a:txBody>
                    <a:bodyPr/>
                    <a:lstStyle/>
                    <a:p>
                      <a:pPr algn="ctr"/>
                      <a:r>
                        <a:rPr lang="en-US" dirty="0" smtClean="0"/>
                        <a:t>340.4</a:t>
                      </a:r>
                      <a:endParaRPr lang="en-US" dirty="0"/>
                    </a:p>
                  </a:txBody>
                  <a:tcPr/>
                </a:tc>
                <a:extLst>
                  <a:ext uri="{0D108BD9-81ED-4DB2-BD59-A6C34878D82A}">
                    <a16:rowId xmlns:a16="http://schemas.microsoft.com/office/drawing/2014/main" val="1083769600"/>
                  </a:ext>
                </a:extLst>
              </a:tr>
              <a:tr h="370840">
                <a:tc>
                  <a:txBody>
                    <a:bodyPr/>
                    <a:lstStyle/>
                    <a:p>
                      <a:r>
                        <a:rPr lang="en-US" dirty="0" smtClean="0"/>
                        <a:t>American Indian</a:t>
                      </a:r>
                      <a:endParaRPr lang="en-US" dirty="0"/>
                    </a:p>
                  </a:txBody>
                  <a:tcPr/>
                </a:tc>
                <a:tc>
                  <a:txBody>
                    <a:bodyPr/>
                    <a:lstStyle/>
                    <a:p>
                      <a:pPr algn="ctr"/>
                      <a:r>
                        <a:rPr lang="en-US" dirty="0" smtClean="0"/>
                        <a:t>113</a:t>
                      </a:r>
                      <a:endParaRPr lang="en-US" dirty="0"/>
                    </a:p>
                  </a:txBody>
                  <a:tcPr/>
                </a:tc>
                <a:tc>
                  <a:txBody>
                    <a:bodyPr/>
                    <a:lstStyle/>
                    <a:p>
                      <a:pPr algn="ctr"/>
                      <a:r>
                        <a:rPr lang="en-US" dirty="0" smtClean="0"/>
                        <a:t>1%</a:t>
                      </a:r>
                      <a:endParaRPr lang="en-US" dirty="0"/>
                    </a:p>
                  </a:txBody>
                  <a:tcPr/>
                </a:tc>
                <a:tc>
                  <a:txBody>
                    <a:bodyPr/>
                    <a:lstStyle/>
                    <a:p>
                      <a:pPr algn="ctr"/>
                      <a:r>
                        <a:rPr lang="en-US" dirty="0" smtClean="0"/>
                        <a:t>203.2</a:t>
                      </a:r>
                    </a:p>
                  </a:txBody>
                  <a:tcPr/>
                </a:tc>
                <a:extLst>
                  <a:ext uri="{0D108BD9-81ED-4DB2-BD59-A6C34878D82A}">
                    <a16:rowId xmlns:a16="http://schemas.microsoft.com/office/drawing/2014/main" val="1372386691"/>
                  </a:ext>
                </a:extLst>
              </a:tr>
              <a:tr h="370840">
                <a:tc>
                  <a:txBody>
                    <a:bodyPr/>
                    <a:lstStyle/>
                    <a:p>
                      <a:r>
                        <a:rPr lang="en-US" dirty="0" smtClean="0"/>
                        <a:t>Asian/Pacific</a:t>
                      </a:r>
                      <a:r>
                        <a:rPr lang="en-US" baseline="0" dirty="0" smtClean="0"/>
                        <a:t> Islander</a:t>
                      </a:r>
                      <a:endParaRPr lang="en-US" dirty="0"/>
                    </a:p>
                  </a:txBody>
                  <a:tcPr/>
                </a:tc>
                <a:tc>
                  <a:txBody>
                    <a:bodyPr/>
                    <a:lstStyle/>
                    <a:p>
                      <a:pPr algn="ctr"/>
                      <a:r>
                        <a:rPr lang="en-US" dirty="0" smtClean="0"/>
                        <a:t>191</a:t>
                      </a:r>
                      <a:endParaRPr lang="en-US" dirty="0"/>
                    </a:p>
                  </a:txBody>
                  <a:tcPr/>
                </a:tc>
                <a:tc>
                  <a:txBody>
                    <a:bodyPr/>
                    <a:lstStyle/>
                    <a:p>
                      <a:pPr algn="ctr"/>
                      <a:r>
                        <a:rPr lang="en-US" dirty="0" smtClean="0"/>
                        <a:t>2%</a:t>
                      </a:r>
                      <a:endParaRPr lang="en-US" dirty="0"/>
                    </a:p>
                  </a:txBody>
                  <a:tcPr/>
                </a:tc>
                <a:tc>
                  <a:txBody>
                    <a:bodyPr/>
                    <a:lstStyle/>
                    <a:p>
                      <a:pPr algn="ctr"/>
                      <a:r>
                        <a:rPr lang="en-US" dirty="0" smtClean="0"/>
                        <a:t>88.0</a:t>
                      </a:r>
                      <a:endParaRPr lang="en-US" dirty="0"/>
                    </a:p>
                  </a:txBody>
                  <a:tcPr/>
                </a:tc>
                <a:extLst>
                  <a:ext uri="{0D108BD9-81ED-4DB2-BD59-A6C34878D82A}">
                    <a16:rowId xmlns:a16="http://schemas.microsoft.com/office/drawing/2014/main" val="1143854413"/>
                  </a:ext>
                </a:extLst>
              </a:tr>
              <a:tr h="370840">
                <a:tc>
                  <a:txBody>
                    <a:bodyPr/>
                    <a:lstStyle/>
                    <a:p>
                      <a:r>
                        <a:rPr lang="en-US" dirty="0" smtClean="0"/>
                        <a:t>Other</a:t>
                      </a:r>
                      <a:r>
                        <a:rPr lang="en-US" baseline="30000" dirty="0" smtClean="0"/>
                        <a:t>†</a:t>
                      </a:r>
                      <a:endParaRPr lang="en-US" dirty="0"/>
                    </a:p>
                  </a:txBody>
                  <a:tcPr/>
                </a:tc>
                <a:tc>
                  <a:txBody>
                    <a:bodyPr/>
                    <a:lstStyle/>
                    <a:p>
                      <a:pPr algn="ctr"/>
                      <a:r>
                        <a:rPr lang="en-US" dirty="0" smtClean="0"/>
                        <a:t>249</a:t>
                      </a:r>
                      <a:endParaRPr lang="en-US" dirty="0"/>
                    </a:p>
                  </a:txBody>
                  <a:tcPr/>
                </a:tc>
                <a:tc>
                  <a:txBody>
                    <a:bodyPr/>
                    <a:lstStyle/>
                    <a:p>
                      <a:pPr algn="ctr"/>
                      <a:r>
                        <a:rPr lang="en-US" dirty="0" smtClean="0"/>
                        <a:t>3%</a:t>
                      </a:r>
                      <a:endParaRPr lang="en-US" dirty="0"/>
                    </a:p>
                  </a:txBody>
                  <a:tcPr/>
                </a:tc>
                <a:tc>
                  <a:txBody>
                    <a:bodyPr/>
                    <a:lstStyle/>
                    <a:p>
                      <a:pPr algn="ctr"/>
                      <a:r>
                        <a:rPr lang="en-US" dirty="0" smtClean="0"/>
                        <a:t>X</a:t>
                      </a:r>
                      <a:endParaRPr lang="en-US" dirty="0"/>
                    </a:p>
                  </a:txBody>
                  <a:tcPr/>
                </a:tc>
                <a:extLst>
                  <a:ext uri="{0D108BD9-81ED-4DB2-BD59-A6C34878D82A}">
                    <a16:rowId xmlns:a16="http://schemas.microsoft.com/office/drawing/2014/main" val="649489198"/>
                  </a:ext>
                </a:extLst>
              </a:tr>
              <a:tr h="370840">
                <a:tc>
                  <a:txBody>
                    <a:bodyPr/>
                    <a:lstStyle/>
                    <a:p>
                      <a:r>
                        <a:rPr lang="en-US" b="1" dirty="0" smtClean="0"/>
                        <a:t>Total</a:t>
                      </a:r>
                      <a:endParaRPr lang="en-US" b="1" dirty="0"/>
                    </a:p>
                  </a:txBody>
                  <a:tcPr/>
                </a:tc>
                <a:tc>
                  <a:txBody>
                    <a:bodyPr/>
                    <a:lstStyle/>
                    <a:p>
                      <a:pPr algn="ctr"/>
                      <a:r>
                        <a:rPr lang="en-US" b="1" dirty="0" smtClean="0"/>
                        <a:t>8,777</a:t>
                      </a:r>
                      <a:endParaRPr lang="en-US" b="1" dirty="0"/>
                    </a:p>
                  </a:txBody>
                  <a:tcPr/>
                </a:tc>
                <a:tc>
                  <a:txBody>
                    <a:bodyPr/>
                    <a:lstStyle/>
                    <a:p>
                      <a:pPr algn="ctr"/>
                      <a:r>
                        <a:rPr lang="en-US" b="1" dirty="0" smtClean="0"/>
                        <a:t>100%</a:t>
                      </a:r>
                      <a:endParaRPr lang="en-US" b="1" dirty="0"/>
                    </a:p>
                  </a:txBody>
                  <a:tcPr/>
                </a:tc>
                <a:tc>
                  <a:txBody>
                    <a:bodyPr/>
                    <a:lstStyle/>
                    <a:p>
                      <a:pPr algn="ctr"/>
                      <a:r>
                        <a:rPr lang="en-US" b="1" dirty="0" smtClean="0"/>
                        <a:t>165.4</a:t>
                      </a:r>
                      <a:endParaRPr lang="en-US" b="1" dirty="0"/>
                    </a:p>
                  </a:txBody>
                  <a:tcPr/>
                </a:tc>
                <a:extLst>
                  <a:ext uri="{0D108BD9-81ED-4DB2-BD59-A6C34878D82A}">
                    <a16:rowId xmlns:a16="http://schemas.microsoft.com/office/drawing/2014/main" val="3565052978"/>
                  </a:ext>
                </a:extLst>
              </a:tr>
            </a:tbl>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20</a:t>
            </a:fld>
            <a:endParaRPr lang="en-US" dirty="0"/>
          </a:p>
        </p:txBody>
      </p:sp>
      <p:sp>
        <p:nvSpPr>
          <p:cNvPr id="7" name="Footer Placeholder 3"/>
          <p:cNvSpPr>
            <a:spLocks noGrp="1"/>
          </p:cNvSpPr>
          <p:nvPr>
            <p:ph type="ftr" sz="quarter" idx="3"/>
          </p:nvPr>
        </p:nvSpPr>
        <p:spPr>
          <a:xfrm>
            <a:off x="420757" y="5406777"/>
            <a:ext cx="10515600" cy="1190735"/>
          </a:xfrm>
        </p:spPr>
        <p:txBody>
          <a:bodyPr/>
          <a:lstStyle/>
          <a:p>
            <a:pPr algn="l"/>
            <a:r>
              <a:rPr lang="en-US" dirty="0" smtClean="0"/>
              <a:t>^2010 United States Census Data used for rate calculations, except where otherwise specified.</a:t>
            </a:r>
          </a:p>
          <a:p>
            <a:pPr algn="l"/>
            <a:r>
              <a:rPr lang="en-US" dirty="0" smtClean="0"/>
              <a:t>*African-born refers to Blacks who reported an African country of birth. Non African-born refers to all other Blacks. Rates </a:t>
            </a:r>
            <a:r>
              <a:rPr lang="en-US" dirty="0"/>
              <a:t>for black, </a:t>
            </a:r>
            <a:r>
              <a:rPr lang="en-US" dirty="0" smtClean="0"/>
              <a:t>non African-born </a:t>
            </a:r>
            <a:r>
              <a:rPr lang="en-US" dirty="0"/>
              <a:t>and black, African-born are not comparable to previous years due to an increase in the estimate for black, African-born population</a:t>
            </a:r>
            <a:r>
              <a:rPr lang="en-US" dirty="0" smtClean="0"/>
              <a:t>. </a:t>
            </a:r>
          </a:p>
          <a:p>
            <a:pPr algn="l"/>
            <a:r>
              <a:rPr lang="en-US" baseline="30000" dirty="0" smtClean="0"/>
              <a:t>†</a:t>
            </a:r>
            <a:r>
              <a:rPr lang="en-US" dirty="0"/>
              <a:t> Other includes multi-racial persons and persons with unknown race </a:t>
            </a:r>
            <a:endParaRPr lang="en-US" dirty="0" smtClean="0"/>
          </a:p>
          <a:p>
            <a:pPr algn="l"/>
            <a:r>
              <a:rPr lang="en-US" baseline="30000" dirty="0" smtClean="0"/>
              <a:t>††</a:t>
            </a:r>
            <a:r>
              <a:rPr lang="en-US" dirty="0" smtClean="0"/>
              <a:t>Estimate of 107,880 Source: 2014-2016 American Community Survey with additional calculations by the Minnesota State Demographic Center.</a:t>
            </a:r>
            <a:endParaRPr lang="en-US" baseline="30000" dirty="0" smtClean="0"/>
          </a:p>
        </p:txBody>
      </p:sp>
    </p:spTree>
    <p:extLst>
      <p:ext uri="{BB962C8B-B14F-4D97-AF65-F5344CB8AC3E}">
        <p14:creationId xmlns:p14="http://schemas.microsoft.com/office/powerpoint/2010/main" val="352689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152400"/>
            <a:ext cx="11608904" cy="914400"/>
          </a:xfrm>
        </p:spPr>
        <p:txBody>
          <a:bodyPr>
            <a:noAutofit/>
          </a:bodyPr>
          <a:lstStyle/>
          <a:p>
            <a:pPr algn="ctr"/>
            <a:r>
              <a:rPr lang="en-US" sz="3000" dirty="0" smtClean="0"/>
              <a:t>Number of Cases and Rates (per 100,000 persons) of Adults and Adolescents* Living with HIV/AIDS by Sex and Risk</a:t>
            </a:r>
            <a:r>
              <a:rPr lang="en-US" sz="3000" baseline="30000" dirty="0" smtClean="0"/>
              <a:t>†</a:t>
            </a:r>
            <a:r>
              <a:rPr lang="en-US" sz="3000" dirty="0" smtClean="0"/>
              <a:t> in Minnesota, 2017</a:t>
            </a:r>
            <a:endParaRPr lang="en-US" sz="3000" dirty="0"/>
          </a:p>
        </p:txBody>
      </p:sp>
      <p:graphicFrame>
        <p:nvGraphicFramePr>
          <p:cNvPr id="6" name="Content Placeholder 5" descr="Number of Cases and Rates (per 100,000 persons) of Adults and Adolescents* Living with HIV/AIDS by Sex and Risk† in Minnesota, 2017" title="Number of Cases and Rates (per 100,000 persons) of Adults and Adolescents* Living with HIV/AIDS by Sex and Risk† in Minnesota, 2017"/>
          <p:cNvGraphicFramePr>
            <a:graphicFrameLocks noGrp="1"/>
          </p:cNvGraphicFramePr>
          <p:nvPr>
            <p:ph idx="1"/>
            <p:extLst>
              <p:ext uri="{D42A27DB-BD31-4B8C-83A1-F6EECF244321}">
                <p14:modId xmlns:p14="http://schemas.microsoft.com/office/powerpoint/2010/main" val="458221011"/>
              </p:ext>
            </p:extLst>
          </p:nvPr>
        </p:nvGraphicFramePr>
        <p:xfrm>
          <a:off x="838200" y="1825625"/>
          <a:ext cx="105156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87928909"/>
                    </a:ext>
                  </a:extLst>
                </a:gridCol>
                <a:gridCol w="2628900">
                  <a:extLst>
                    <a:ext uri="{9D8B030D-6E8A-4147-A177-3AD203B41FA5}">
                      <a16:colId xmlns:a16="http://schemas.microsoft.com/office/drawing/2014/main" val="1277090575"/>
                    </a:ext>
                  </a:extLst>
                </a:gridCol>
                <a:gridCol w="2628900">
                  <a:extLst>
                    <a:ext uri="{9D8B030D-6E8A-4147-A177-3AD203B41FA5}">
                      <a16:colId xmlns:a16="http://schemas.microsoft.com/office/drawing/2014/main" val="925338570"/>
                    </a:ext>
                  </a:extLst>
                </a:gridCol>
                <a:gridCol w="2628900">
                  <a:extLst>
                    <a:ext uri="{9D8B030D-6E8A-4147-A177-3AD203B41FA5}">
                      <a16:colId xmlns:a16="http://schemas.microsoft.com/office/drawing/2014/main" val="3940019747"/>
                    </a:ext>
                  </a:extLst>
                </a:gridCol>
              </a:tblGrid>
              <a:tr h="370840">
                <a:tc>
                  <a:txBody>
                    <a:bodyPr/>
                    <a:lstStyle/>
                    <a:p>
                      <a:pPr algn="ctr"/>
                      <a:r>
                        <a:rPr lang="en-US" dirty="0" smtClean="0"/>
                        <a:t>Sex/Risk</a:t>
                      </a:r>
                      <a:endParaRPr lang="en-US" dirty="0"/>
                    </a:p>
                  </a:txBody>
                  <a:tcPr/>
                </a:tc>
                <a:tc>
                  <a:txBody>
                    <a:bodyPr/>
                    <a:lstStyle/>
                    <a:p>
                      <a:pPr algn="ctr"/>
                      <a:r>
                        <a:rPr lang="en-US" dirty="0" smtClean="0"/>
                        <a:t>Number of Cases</a:t>
                      </a:r>
                      <a:endParaRPr lang="en-US" dirty="0"/>
                    </a:p>
                  </a:txBody>
                  <a:tcPr/>
                </a:tc>
                <a:tc>
                  <a:txBody>
                    <a:bodyPr/>
                    <a:lstStyle/>
                    <a:p>
                      <a:pPr algn="ctr"/>
                      <a:r>
                        <a:rPr lang="en-US" dirty="0" smtClean="0"/>
                        <a:t>Percent</a:t>
                      </a:r>
                      <a:r>
                        <a:rPr lang="en-US" baseline="0" dirty="0" smtClean="0"/>
                        <a:t> of Total</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Rate per 100,000^</a:t>
                      </a:r>
                    </a:p>
                  </a:txBody>
                  <a:tcPr/>
                </a:tc>
                <a:extLst>
                  <a:ext uri="{0D108BD9-81ED-4DB2-BD59-A6C34878D82A}">
                    <a16:rowId xmlns:a16="http://schemas.microsoft.com/office/drawing/2014/main" val="3769478011"/>
                  </a:ext>
                </a:extLst>
              </a:tr>
              <a:tr h="370840">
                <a:tc>
                  <a:txBody>
                    <a:bodyPr/>
                    <a:lstStyle/>
                    <a:p>
                      <a:r>
                        <a:rPr lang="en-US" b="1" dirty="0" smtClean="0"/>
                        <a:t>Men (Total)</a:t>
                      </a:r>
                      <a:endParaRPr lang="en-US" b="1" dirty="0"/>
                    </a:p>
                  </a:txBody>
                  <a:tcPr/>
                </a:tc>
                <a:tc>
                  <a:txBody>
                    <a:bodyPr/>
                    <a:lstStyle/>
                    <a:p>
                      <a:pPr algn="ctr"/>
                      <a:r>
                        <a:rPr lang="en-US" b="0" dirty="0" smtClean="0"/>
                        <a:t>6,548</a:t>
                      </a:r>
                      <a:endParaRPr lang="en-US" b="0" dirty="0"/>
                    </a:p>
                  </a:txBody>
                  <a:tcPr/>
                </a:tc>
                <a:tc>
                  <a:txBody>
                    <a:bodyPr/>
                    <a:lstStyle/>
                    <a:p>
                      <a:pPr algn="ctr"/>
                      <a:r>
                        <a:rPr lang="en-US" dirty="0" smtClean="0"/>
                        <a:t>76%</a:t>
                      </a:r>
                      <a:endParaRPr lang="en-US" dirty="0"/>
                    </a:p>
                  </a:txBody>
                  <a:tcPr/>
                </a:tc>
                <a:tc>
                  <a:txBody>
                    <a:bodyPr/>
                    <a:lstStyle/>
                    <a:p>
                      <a:pPr algn="ctr"/>
                      <a:r>
                        <a:rPr lang="en-US" dirty="0" smtClean="0"/>
                        <a:t>248.8</a:t>
                      </a:r>
                      <a:endParaRPr lang="en-US" dirty="0"/>
                    </a:p>
                  </a:txBody>
                  <a:tcPr/>
                </a:tc>
                <a:extLst>
                  <a:ext uri="{0D108BD9-81ED-4DB2-BD59-A6C34878D82A}">
                    <a16:rowId xmlns:a16="http://schemas.microsoft.com/office/drawing/2014/main" val="151633080"/>
                  </a:ext>
                </a:extLst>
              </a:tr>
              <a:tr h="370840">
                <a:tc>
                  <a:txBody>
                    <a:bodyPr/>
                    <a:lstStyle/>
                    <a:p>
                      <a:r>
                        <a:rPr lang="en-US" i="1" dirty="0" smtClean="0"/>
                        <a:t>     MSM</a:t>
                      </a:r>
                      <a:r>
                        <a:rPr lang="en-US" i="1" baseline="30000" dirty="0" smtClean="0"/>
                        <a:t>†</a:t>
                      </a:r>
                      <a:endParaRPr lang="en-US" i="1" dirty="0"/>
                    </a:p>
                  </a:txBody>
                  <a:tcPr/>
                </a:tc>
                <a:tc>
                  <a:txBody>
                    <a:bodyPr/>
                    <a:lstStyle/>
                    <a:p>
                      <a:pPr algn="ctr"/>
                      <a:r>
                        <a:rPr lang="en-US" i="1" dirty="0" smtClean="0"/>
                        <a:t>4,770</a:t>
                      </a:r>
                      <a:endParaRPr lang="en-US" i="1" dirty="0"/>
                    </a:p>
                  </a:txBody>
                  <a:tcPr/>
                </a:tc>
                <a:tc>
                  <a:txBody>
                    <a:bodyPr/>
                    <a:lstStyle/>
                    <a:p>
                      <a:pPr algn="ctr"/>
                      <a:r>
                        <a:rPr lang="en-US" i="1" dirty="0" smtClean="0"/>
                        <a:t>55%</a:t>
                      </a:r>
                      <a:endParaRPr lang="en-US" i="1" dirty="0"/>
                    </a:p>
                  </a:txBody>
                  <a:tcPr/>
                </a:tc>
                <a:tc>
                  <a:txBody>
                    <a:bodyPr/>
                    <a:lstStyle/>
                    <a:p>
                      <a:pPr algn="ctr"/>
                      <a:r>
                        <a:rPr lang="en-US" i="1" dirty="0" smtClean="0"/>
                        <a:t>5,261.2</a:t>
                      </a:r>
                      <a:r>
                        <a:rPr lang="en-US" i="1" baseline="30000" dirty="0" smtClean="0"/>
                        <a:t>††</a:t>
                      </a:r>
                      <a:endParaRPr lang="en-US" i="1" dirty="0"/>
                    </a:p>
                  </a:txBody>
                  <a:tcPr/>
                </a:tc>
                <a:extLst>
                  <a:ext uri="{0D108BD9-81ED-4DB2-BD59-A6C34878D82A}">
                    <a16:rowId xmlns:a16="http://schemas.microsoft.com/office/drawing/2014/main" val="1168985335"/>
                  </a:ext>
                </a:extLst>
              </a:tr>
              <a:tr h="370840">
                <a:tc>
                  <a:txBody>
                    <a:bodyPr/>
                    <a:lstStyle/>
                    <a:p>
                      <a:r>
                        <a:rPr lang="en-US" i="1" dirty="0" smtClean="0"/>
                        <a:t>     Non-MSM</a:t>
                      </a:r>
                      <a:endParaRPr lang="en-US" i="1" dirty="0"/>
                    </a:p>
                  </a:txBody>
                  <a:tcPr/>
                </a:tc>
                <a:tc>
                  <a:txBody>
                    <a:bodyPr/>
                    <a:lstStyle/>
                    <a:p>
                      <a:pPr algn="ctr"/>
                      <a:r>
                        <a:rPr lang="en-US" i="1" dirty="0" smtClean="0"/>
                        <a:t>1,778</a:t>
                      </a:r>
                      <a:endParaRPr lang="en-US" i="1" dirty="0"/>
                    </a:p>
                  </a:txBody>
                  <a:tcPr/>
                </a:tc>
                <a:tc>
                  <a:txBody>
                    <a:bodyPr/>
                    <a:lstStyle/>
                    <a:p>
                      <a:pPr algn="ctr"/>
                      <a:r>
                        <a:rPr lang="en-US" i="1" dirty="0" smtClean="0"/>
                        <a:t>21%</a:t>
                      </a:r>
                      <a:endParaRPr lang="en-US" i="1" dirty="0"/>
                    </a:p>
                  </a:txBody>
                  <a:tcPr/>
                </a:tc>
                <a:tc>
                  <a:txBody>
                    <a:bodyPr/>
                    <a:lstStyle/>
                    <a:p>
                      <a:pPr algn="ctr"/>
                      <a:r>
                        <a:rPr lang="en-US" i="1" dirty="0" smtClean="0"/>
                        <a:t>70.0</a:t>
                      </a:r>
                      <a:endParaRPr lang="en-US" i="1" dirty="0"/>
                    </a:p>
                  </a:txBody>
                  <a:tcPr/>
                </a:tc>
                <a:extLst>
                  <a:ext uri="{0D108BD9-81ED-4DB2-BD59-A6C34878D82A}">
                    <a16:rowId xmlns:a16="http://schemas.microsoft.com/office/drawing/2014/main" val="1285595494"/>
                  </a:ext>
                </a:extLst>
              </a:tr>
              <a:tr h="370840">
                <a:tc>
                  <a:txBody>
                    <a:bodyPr/>
                    <a:lstStyle/>
                    <a:p>
                      <a:r>
                        <a:rPr lang="en-US" b="1" dirty="0" smtClean="0"/>
                        <a:t>Women</a:t>
                      </a:r>
                      <a:endParaRPr lang="en-US" b="1" dirty="0"/>
                    </a:p>
                  </a:txBody>
                  <a:tcPr/>
                </a:tc>
                <a:tc>
                  <a:txBody>
                    <a:bodyPr/>
                    <a:lstStyle/>
                    <a:p>
                      <a:pPr algn="ctr"/>
                      <a:r>
                        <a:rPr lang="en-US" b="0" dirty="0" smtClean="0"/>
                        <a:t>2,082</a:t>
                      </a:r>
                      <a:endParaRPr lang="en-US" b="0" dirty="0"/>
                    </a:p>
                  </a:txBody>
                  <a:tcPr/>
                </a:tc>
                <a:tc>
                  <a:txBody>
                    <a:bodyPr/>
                    <a:lstStyle/>
                    <a:p>
                      <a:pPr algn="ctr"/>
                      <a:r>
                        <a:rPr lang="en-US" dirty="0" smtClean="0"/>
                        <a:t>24%</a:t>
                      </a:r>
                      <a:endParaRPr lang="en-US" dirty="0"/>
                    </a:p>
                  </a:txBody>
                  <a:tcPr/>
                </a:tc>
                <a:tc>
                  <a:txBody>
                    <a:bodyPr/>
                    <a:lstStyle/>
                    <a:p>
                      <a:pPr algn="ctr"/>
                      <a:r>
                        <a:rPr lang="en-US" dirty="0" smtClean="0"/>
                        <a:t>77.9</a:t>
                      </a:r>
                      <a:endParaRPr lang="en-US" dirty="0"/>
                    </a:p>
                  </a:txBody>
                  <a:tcPr/>
                </a:tc>
                <a:extLst>
                  <a:ext uri="{0D108BD9-81ED-4DB2-BD59-A6C34878D82A}">
                    <a16:rowId xmlns:a16="http://schemas.microsoft.com/office/drawing/2014/main" val="1023272245"/>
                  </a:ext>
                </a:extLst>
              </a:tr>
              <a:tr h="370840">
                <a:tc>
                  <a:txBody>
                    <a:bodyPr/>
                    <a:lstStyle/>
                    <a:p>
                      <a:r>
                        <a:rPr lang="en-US" b="1" dirty="0" smtClean="0"/>
                        <a:t>Total</a:t>
                      </a:r>
                      <a:endParaRPr lang="en-US" b="1" dirty="0"/>
                    </a:p>
                  </a:txBody>
                  <a:tcPr/>
                </a:tc>
                <a:tc>
                  <a:txBody>
                    <a:bodyPr/>
                    <a:lstStyle/>
                    <a:p>
                      <a:pPr algn="ctr"/>
                      <a:r>
                        <a:rPr lang="en-US" b="1" dirty="0" smtClean="0"/>
                        <a:t>8,630</a:t>
                      </a:r>
                      <a:endParaRPr lang="en-US" b="1" dirty="0"/>
                    </a:p>
                  </a:txBody>
                  <a:tcPr/>
                </a:tc>
                <a:tc>
                  <a:txBody>
                    <a:bodyPr/>
                    <a:lstStyle/>
                    <a:p>
                      <a:pPr algn="ctr"/>
                      <a:r>
                        <a:rPr lang="en-US" b="1" dirty="0" smtClean="0"/>
                        <a:t>100%</a:t>
                      </a:r>
                      <a:endParaRPr lang="en-US" b="1" dirty="0"/>
                    </a:p>
                  </a:txBody>
                  <a:tcPr/>
                </a:tc>
                <a:tc>
                  <a:txBody>
                    <a:bodyPr/>
                    <a:lstStyle/>
                    <a:p>
                      <a:pPr algn="ctr"/>
                      <a:r>
                        <a:rPr lang="en-US" b="1" dirty="0" smtClean="0"/>
                        <a:t>162.7</a:t>
                      </a:r>
                      <a:endParaRPr lang="en-US" b="1" dirty="0"/>
                    </a:p>
                  </a:txBody>
                  <a:tcPr/>
                </a:tc>
                <a:extLst>
                  <a:ext uri="{0D108BD9-81ED-4DB2-BD59-A6C34878D82A}">
                    <a16:rowId xmlns:a16="http://schemas.microsoft.com/office/drawing/2014/main" val="1996005953"/>
                  </a:ext>
                </a:extLst>
              </a:tr>
            </a:tbl>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21</a:t>
            </a:fld>
            <a:endParaRPr lang="en-US" dirty="0"/>
          </a:p>
        </p:txBody>
      </p:sp>
      <p:sp>
        <p:nvSpPr>
          <p:cNvPr id="7" name="Footer Placeholder 3"/>
          <p:cNvSpPr>
            <a:spLocks noGrp="1"/>
          </p:cNvSpPr>
          <p:nvPr>
            <p:ph type="ftr" sz="quarter" idx="3"/>
          </p:nvPr>
        </p:nvSpPr>
        <p:spPr>
          <a:xfrm>
            <a:off x="838200" y="5475287"/>
            <a:ext cx="10515600" cy="1063625"/>
          </a:xfrm>
        </p:spPr>
        <p:txBody>
          <a:bodyPr/>
          <a:lstStyle/>
          <a:p>
            <a:pPr algn="l"/>
            <a:r>
              <a:rPr lang="en-US" dirty="0" smtClean="0"/>
              <a:t>*HIV or AIDS at first diagnosis ages 13 and older.</a:t>
            </a:r>
          </a:p>
          <a:p>
            <a:pPr algn="l"/>
            <a:r>
              <a:rPr lang="en-US" dirty="0" smtClean="0"/>
              <a:t>^</a:t>
            </a:r>
            <a:r>
              <a:rPr lang="en-US" dirty="0"/>
              <a:t>2010 United States Census Data used for rate calculations, except where otherwise specified.</a:t>
            </a:r>
          </a:p>
          <a:p>
            <a:pPr algn="l"/>
            <a:r>
              <a:rPr lang="en-US" baseline="30000" dirty="0" smtClean="0"/>
              <a:t>†</a:t>
            </a:r>
            <a:r>
              <a:rPr lang="en-US" dirty="0" smtClean="0"/>
              <a:t>MSM refers to both MSM and MSM/IDU risk identified at time of reported HIV diagnosis. </a:t>
            </a:r>
          </a:p>
          <a:p>
            <a:pPr algn="l"/>
            <a:r>
              <a:rPr lang="en-US" baseline="30000" dirty="0" smtClean="0"/>
              <a:t>††</a:t>
            </a:r>
            <a:r>
              <a:rPr lang="en-US" dirty="0" smtClean="0"/>
              <a:t>Estimate of 90,663 Source: </a:t>
            </a:r>
            <a:r>
              <a:rPr lang="en-US" dirty="0">
                <a:hlinkClick r:id="rId3"/>
              </a:rPr>
              <a:t>http://</a:t>
            </a:r>
            <a:r>
              <a:rPr lang="en-US" dirty="0" smtClean="0">
                <a:hlinkClick r:id="rId3"/>
              </a:rPr>
              <a:t>www.emorycamp.org/item.php?i=92</a:t>
            </a:r>
            <a:endParaRPr lang="en-US" dirty="0" smtClean="0"/>
          </a:p>
        </p:txBody>
      </p:sp>
    </p:spTree>
    <p:extLst>
      <p:ext uri="{BB962C8B-B14F-4D97-AF65-F5344CB8AC3E}">
        <p14:creationId xmlns:p14="http://schemas.microsoft.com/office/powerpoint/2010/main" val="3545593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Number of Cases of Adults and Adolescents* Living with HIV/AIDS by Gender Identity and Risk</a:t>
            </a:r>
            <a:r>
              <a:rPr lang="en-US" sz="3300" baseline="30000" dirty="0" smtClean="0"/>
              <a:t>†</a:t>
            </a:r>
            <a:r>
              <a:rPr lang="en-US" sz="3300" dirty="0" smtClean="0"/>
              <a:t> in Minnesota, 2017</a:t>
            </a:r>
            <a:endParaRPr lang="en-US" sz="3300" dirty="0"/>
          </a:p>
        </p:txBody>
      </p:sp>
      <p:graphicFrame>
        <p:nvGraphicFramePr>
          <p:cNvPr id="7" name="Content Placeholder 6" descr="Number of Cases of Adults and Adolescents* Living with HIV/AIDS by Gender Identity and Risk† in Minnesota, 2017" title="Number of Cases of Adults and Adolescents* Living with HIV/AIDS by Gender Identity and Risk† in Minnesota, 2017"/>
          <p:cNvGraphicFramePr>
            <a:graphicFrameLocks noGrp="1"/>
          </p:cNvGraphicFramePr>
          <p:nvPr>
            <p:ph idx="1"/>
            <p:extLst>
              <p:ext uri="{D42A27DB-BD31-4B8C-83A1-F6EECF244321}">
                <p14:modId xmlns:p14="http://schemas.microsoft.com/office/powerpoint/2010/main" val="2250785941"/>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23251011"/>
                    </a:ext>
                  </a:extLst>
                </a:gridCol>
                <a:gridCol w="3505200">
                  <a:extLst>
                    <a:ext uri="{9D8B030D-6E8A-4147-A177-3AD203B41FA5}">
                      <a16:colId xmlns:a16="http://schemas.microsoft.com/office/drawing/2014/main" val="1941111867"/>
                    </a:ext>
                  </a:extLst>
                </a:gridCol>
                <a:gridCol w="3505200">
                  <a:extLst>
                    <a:ext uri="{9D8B030D-6E8A-4147-A177-3AD203B41FA5}">
                      <a16:colId xmlns:a16="http://schemas.microsoft.com/office/drawing/2014/main" val="2359172027"/>
                    </a:ext>
                  </a:extLst>
                </a:gridCol>
              </a:tblGrid>
              <a:tr h="370840">
                <a:tc>
                  <a:txBody>
                    <a:bodyPr/>
                    <a:lstStyle/>
                    <a:p>
                      <a:pPr algn="ctr"/>
                      <a:r>
                        <a:rPr lang="en-US" dirty="0" smtClean="0"/>
                        <a:t>Gender Identity/Risk</a:t>
                      </a:r>
                      <a:endParaRPr lang="en-US" dirty="0"/>
                    </a:p>
                  </a:txBody>
                  <a:tcPr/>
                </a:tc>
                <a:tc>
                  <a:txBody>
                    <a:bodyPr/>
                    <a:lstStyle/>
                    <a:p>
                      <a:pPr algn="ctr"/>
                      <a:r>
                        <a:rPr lang="en-US" dirty="0" smtClean="0"/>
                        <a:t>Number of Cases</a:t>
                      </a:r>
                      <a:endParaRPr lang="en-US" dirty="0"/>
                    </a:p>
                  </a:txBody>
                  <a:tcPr/>
                </a:tc>
                <a:tc>
                  <a:txBody>
                    <a:bodyPr/>
                    <a:lstStyle/>
                    <a:p>
                      <a:pPr algn="ctr"/>
                      <a:r>
                        <a:rPr lang="en-US" dirty="0" smtClean="0"/>
                        <a:t>Percent of Total</a:t>
                      </a:r>
                      <a:endParaRPr lang="en-US" dirty="0"/>
                    </a:p>
                  </a:txBody>
                  <a:tcPr/>
                </a:tc>
                <a:extLst>
                  <a:ext uri="{0D108BD9-81ED-4DB2-BD59-A6C34878D82A}">
                    <a16:rowId xmlns:a16="http://schemas.microsoft.com/office/drawing/2014/main" val="199017903"/>
                  </a:ext>
                </a:extLst>
              </a:tr>
              <a:tr h="370840">
                <a:tc>
                  <a:txBody>
                    <a:bodyPr/>
                    <a:lstStyle/>
                    <a:p>
                      <a:r>
                        <a:rPr lang="en-US" b="1" dirty="0" smtClean="0"/>
                        <a:t>Men (Total)</a:t>
                      </a:r>
                      <a:endParaRPr lang="en-US" b="1" dirty="0"/>
                    </a:p>
                  </a:txBody>
                  <a:tcPr/>
                </a:tc>
                <a:tc>
                  <a:txBody>
                    <a:bodyPr/>
                    <a:lstStyle/>
                    <a:p>
                      <a:pPr algn="ctr"/>
                      <a:r>
                        <a:rPr lang="en-US" b="1" dirty="0" smtClean="0"/>
                        <a:t>6,486</a:t>
                      </a:r>
                      <a:endParaRPr lang="en-US" b="1" dirty="0"/>
                    </a:p>
                  </a:txBody>
                  <a:tcPr/>
                </a:tc>
                <a:tc>
                  <a:txBody>
                    <a:bodyPr/>
                    <a:lstStyle/>
                    <a:p>
                      <a:pPr algn="ctr"/>
                      <a:r>
                        <a:rPr lang="en-US" b="1" dirty="0" smtClean="0"/>
                        <a:t>75%</a:t>
                      </a:r>
                      <a:endParaRPr lang="en-US" b="1" dirty="0"/>
                    </a:p>
                  </a:txBody>
                  <a:tcPr/>
                </a:tc>
                <a:extLst>
                  <a:ext uri="{0D108BD9-81ED-4DB2-BD59-A6C34878D82A}">
                    <a16:rowId xmlns:a16="http://schemas.microsoft.com/office/drawing/2014/main" val="2642892950"/>
                  </a:ext>
                </a:extLst>
              </a:tr>
              <a:tr h="370840">
                <a:tc>
                  <a:txBody>
                    <a:bodyPr/>
                    <a:lstStyle/>
                    <a:p>
                      <a:r>
                        <a:rPr lang="en-US" i="1" dirty="0" smtClean="0"/>
                        <a:t>     MSM</a:t>
                      </a:r>
                      <a:r>
                        <a:rPr lang="en-US" i="1" baseline="30000" dirty="0" smtClean="0"/>
                        <a:t>†</a:t>
                      </a:r>
                      <a:endParaRPr lang="en-US" i="1" dirty="0"/>
                    </a:p>
                  </a:txBody>
                  <a:tcPr/>
                </a:tc>
                <a:tc>
                  <a:txBody>
                    <a:bodyPr/>
                    <a:lstStyle/>
                    <a:p>
                      <a:pPr algn="ctr"/>
                      <a:r>
                        <a:rPr lang="en-US" i="1" dirty="0" smtClean="0"/>
                        <a:t>4,708</a:t>
                      </a:r>
                      <a:endParaRPr lang="en-US" i="1" dirty="0"/>
                    </a:p>
                  </a:txBody>
                  <a:tcPr/>
                </a:tc>
                <a:tc>
                  <a:txBody>
                    <a:bodyPr/>
                    <a:lstStyle/>
                    <a:p>
                      <a:pPr algn="ctr"/>
                      <a:r>
                        <a:rPr lang="en-US" i="1" dirty="0" smtClean="0"/>
                        <a:t>73%</a:t>
                      </a:r>
                      <a:endParaRPr lang="en-US" i="1" dirty="0"/>
                    </a:p>
                  </a:txBody>
                  <a:tcPr/>
                </a:tc>
                <a:extLst>
                  <a:ext uri="{0D108BD9-81ED-4DB2-BD59-A6C34878D82A}">
                    <a16:rowId xmlns:a16="http://schemas.microsoft.com/office/drawing/2014/main" val="2360892083"/>
                  </a:ext>
                </a:extLst>
              </a:tr>
              <a:tr h="370840">
                <a:tc>
                  <a:txBody>
                    <a:bodyPr/>
                    <a:lstStyle/>
                    <a:p>
                      <a:r>
                        <a:rPr lang="en-US" i="1" dirty="0" smtClean="0"/>
                        <a:t>     Non-MSM</a:t>
                      </a:r>
                      <a:endParaRPr lang="en-US" i="1" dirty="0"/>
                    </a:p>
                  </a:txBody>
                  <a:tcPr/>
                </a:tc>
                <a:tc>
                  <a:txBody>
                    <a:bodyPr/>
                    <a:lstStyle/>
                    <a:p>
                      <a:pPr algn="ctr"/>
                      <a:r>
                        <a:rPr lang="en-US" i="1" dirty="0" smtClean="0"/>
                        <a:t>1,778</a:t>
                      </a:r>
                      <a:endParaRPr lang="en-US" i="1" dirty="0"/>
                    </a:p>
                  </a:txBody>
                  <a:tcPr/>
                </a:tc>
                <a:tc>
                  <a:txBody>
                    <a:bodyPr/>
                    <a:lstStyle/>
                    <a:p>
                      <a:pPr algn="ctr"/>
                      <a:r>
                        <a:rPr lang="en-US" i="1" dirty="0" smtClean="0"/>
                        <a:t>27%</a:t>
                      </a:r>
                      <a:endParaRPr lang="en-US" i="1" dirty="0"/>
                    </a:p>
                  </a:txBody>
                  <a:tcPr/>
                </a:tc>
                <a:extLst>
                  <a:ext uri="{0D108BD9-81ED-4DB2-BD59-A6C34878D82A}">
                    <a16:rowId xmlns:a16="http://schemas.microsoft.com/office/drawing/2014/main" val="3341879369"/>
                  </a:ext>
                </a:extLst>
              </a:tr>
              <a:tr h="370840">
                <a:tc>
                  <a:txBody>
                    <a:bodyPr/>
                    <a:lstStyle/>
                    <a:p>
                      <a:r>
                        <a:rPr lang="en-US" b="1" dirty="0" smtClean="0"/>
                        <a:t>Women</a:t>
                      </a:r>
                      <a:endParaRPr lang="en-US" b="1" dirty="0"/>
                    </a:p>
                  </a:txBody>
                  <a:tcPr/>
                </a:tc>
                <a:tc>
                  <a:txBody>
                    <a:bodyPr/>
                    <a:lstStyle/>
                    <a:p>
                      <a:pPr algn="ctr"/>
                      <a:r>
                        <a:rPr lang="en-US" b="1" dirty="0" smtClean="0"/>
                        <a:t>2,064</a:t>
                      </a:r>
                      <a:endParaRPr lang="en-US" b="1" dirty="0"/>
                    </a:p>
                  </a:txBody>
                  <a:tcPr/>
                </a:tc>
                <a:tc>
                  <a:txBody>
                    <a:bodyPr/>
                    <a:lstStyle/>
                    <a:p>
                      <a:pPr algn="ctr"/>
                      <a:r>
                        <a:rPr lang="en-US" b="1" dirty="0" smtClean="0"/>
                        <a:t>24%</a:t>
                      </a:r>
                      <a:endParaRPr lang="en-US" b="1" dirty="0"/>
                    </a:p>
                  </a:txBody>
                  <a:tcPr/>
                </a:tc>
                <a:extLst>
                  <a:ext uri="{0D108BD9-81ED-4DB2-BD59-A6C34878D82A}">
                    <a16:rowId xmlns:a16="http://schemas.microsoft.com/office/drawing/2014/main" val="2774007252"/>
                  </a:ext>
                </a:extLst>
              </a:tr>
              <a:tr h="370840">
                <a:tc>
                  <a:txBody>
                    <a:bodyPr/>
                    <a:lstStyle/>
                    <a:p>
                      <a:r>
                        <a:rPr lang="en-US" b="1" dirty="0" smtClean="0"/>
                        <a:t>Transgender</a:t>
                      </a:r>
                      <a:r>
                        <a:rPr lang="en-US" b="1" baseline="30000" dirty="0" smtClean="0"/>
                        <a:t>††</a:t>
                      </a:r>
                      <a:r>
                        <a:rPr lang="en-US" b="1" dirty="0" smtClean="0"/>
                        <a:t> (Total)</a:t>
                      </a:r>
                      <a:endParaRPr lang="en-US" b="1" dirty="0"/>
                    </a:p>
                  </a:txBody>
                  <a:tcPr/>
                </a:tc>
                <a:tc>
                  <a:txBody>
                    <a:bodyPr/>
                    <a:lstStyle/>
                    <a:p>
                      <a:pPr algn="ctr"/>
                      <a:r>
                        <a:rPr lang="en-US" b="1" dirty="0" smtClean="0"/>
                        <a:t>80</a:t>
                      </a:r>
                      <a:endParaRPr lang="en-US" b="1" dirty="0"/>
                    </a:p>
                  </a:txBody>
                  <a:tcPr/>
                </a:tc>
                <a:tc>
                  <a:txBody>
                    <a:bodyPr/>
                    <a:lstStyle/>
                    <a:p>
                      <a:pPr algn="ctr"/>
                      <a:r>
                        <a:rPr lang="en-US" b="1" dirty="0" smtClean="0"/>
                        <a:t>1%</a:t>
                      </a:r>
                      <a:endParaRPr lang="en-US" b="1" dirty="0"/>
                    </a:p>
                  </a:txBody>
                  <a:tcPr/>
                </a:tc>
                <a:extLst>
                  <a:ext uri="{0D108BD9-81ED-4DB2-BD59-A6C34878D82A}">
                    <a16:rowId xmlns:a16="http://schemas.microsoft.com/office/drawing/2014/main" val="3160727105"/>
                  </a:ext>
                </a:extLst>
              </a:tr>
              <a:tr h="370840">
                <a:tc>
                  <a:txBody>
                    <a:bodyPr/>
                    <a:lstStyle/>
                    <a:p>
                      <a:r>
                        <a:rPr lang="en-US" i="1" dirty="0" smtClean="0"/>
                        <a:t>     Male to Female</a:t>
                      </a:r>
                      <a:endParaRPr lang="en-US" i="1" dirty="0"/>
                    </a:p>
                  </a:txBody>
                  <a:tcPr/>
                </a:tc>
                <a:tc>
                  <a:txBody>
                    <a:bodyPr/>
                    <a:lstStyle/>
                    <a:p>
                      <a:pPr algn="ctr"/>
                      <a:r>
                        <a:rPr lang="en-US" i="1" dirty="0" smtClean="0"/>
                        <a:t>62</a:t>
                      </a:r>
                      <a:endParaRPr lang="en-US" i="1" dirty="0"/>
                    </a:p>
                  </a:txBody>
                  <a:tcPr/>
                </a:tc>
                <a:tc>
                  <a:txBody>
                    <a:bodyPr/>
                    <a:lstStyle/>
                    <a:p>
                      <a:pPr algn="ctr"/>
                      <a:r>
                        <a:rPr lang="en-US" i="1" dirty="0" smtClean="0"/>
                        <a:t>78%</a:t>
                      </a:r>
                      <a:endParaRPr lang="en-US" i="1" dirty="0"/>
                    </a:p>
                  </a:txBody>
                  <a:tcPr/>
                </a:tc>
                <a:extLst>
                  <a:ext uri="{0D108BD9-81ED-4DB2-BD59-A6C34878D82A}">
                    <a16:rowId xmlns:a16="http://schemas.microsoft.com/office/drawing/2014/main" val="3973582886"/>
                  </a:ext>
                </a:extLst>
              </a:tr>
              <a:tr h="370840">
                <a:tc>
                  <a:txBody>
                    <a:bodyPr/>
                    <a:lstStyle/>
                    <a:p>
                      <a:r>
                        <a:rPr lang="en-US" i="1" dirty="0" smtClean="0"/>
                        <a:t>     Female to Male</a:t>
                      </a:r>
                      <a:endParaRPr lang="en-US" i="1" dirty="0"/>
                    </a:p>
                  </a:txBody>
                  <a:tcPr/>
                </a:tc>
                <a:tc>
                  <a:txBody>
                    <a:bodyPr/>
                    <a:lstStyle/>
                    <a:p>
                      <a:pPr algn="ctr"/>
                      <a:r>
                        <a:rPr lang="en-US" i="1" dirty="0" smtClean="0"/>
                        <a:t>18</a:t>
                      </a:r>
                      <a:endParaRPr lang="en-US" i="1" dirty="0"/>
                    </a:p>
                  </a:txBody>
                  <a:tcPr/>
                </a:tc>
                <a:tc>
                  <a:txBody>
                    <a:bodyPr/>
                    <a:lstStyle/>
                    <a:p>
                      <a:pPr algn="ctr"/>
                      <a:r>
                        <a:rPr lang="en-US" i="1" dirty="0" smtClean="0"/>
                        <a:t>22%</a:t>
                      </a:r>
                      <a:endParaRPr lang="en-US" i="1" dirty="0"/>
                    </a:p>
                  </a:txBody>
                  <a:tcPr/>
                </a:tc>
                <a:extLst>
                  <a:ext uri="{0D108BD9-81ED-4DB2-BD59-A6C34878D82A}">
                    <a16:rowId xmlns:a16="http://schemas.microsoft.com/office/drawing/2014/main" val="1163387226"/>
                  </a:ext>
                </a:extLst>
              </a:tr>
              <a:tr h="370840">
                <a:tc>
                  <a:txBody>
                    <a:bodyPr/>
                    <a:lstStyle/>
                    <a:p>
                      <a:r>
                        <a:rPr lang="en-US" b="1" dirty="0" smtClean="0"/>
                        <a:t>Total</a:t>
                      </a:r>
                      <a:endParaRPr lang="en-US" b="1" dirty="0"/>
                    </a:p>
                  </a:txBody>
                  <a:tcPr/>
                </a:tc>
                <a:tc>
                  <a:txBody>
                    <a:bodyPr/>
                    <a:lstStyle/>
                    <a:p>
                      <a:pPr algn="ctr"/>
                      <a:r>
                        <a:rPr lang="en-US" b="1" dirty="0" smtClean="0"/>
                        <a:t>8,630</a:t>
                      </a:r>
                      <a:endParaRPr lang="en-US" b="1" dirty="0"/>
                    </a:p>
                  </a:txBody>
                  <a:tcPr/>
                </a:tc>
                <a:tc>
                  <a:txBody>
                    <a:bodyPr/>
                    <a:lstStyle/>
                    <a:p>
                      <a:pPr algn="ctr"/>
                      <a:r>
                        <a:rPr lang="en-US" b="1" dirty="0" smtClean="0"/>
                        <a:t>100%</a:t>
                      </a:r>
                      <a:endParaRPr lang="en-US" b="1" dirty="0"/>
                    </a:p>
                  </a:txBody>
                  <a:tcPr/>
                </a:tc>
                <a:extLst>
                  <a:ext uri="{0D108BD9-81ED-4DB2-BD59-A6C34878D82A}">
                    <a16:rowId xmlns:a16="http://schemas.microsoft.com/office/drawing/2014/main" val="1523711451"/>
                  </a:ext>
                </a:extLst>
              </a:tr>
            </a:tbl>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22</a:t>
            </a:fld>
            <a:endParaRPr lang="en-US" dirty="0"/>
          </a:p>
        </p:txBody>
      </p:sp>
      <p:sp>
        <p:nvSpPr>
          <p:cNvPr id="6" name="Footer Placeholder 3"/>
          <p:cNvSpPr>
            <a:spLocks noGrp="1"/>
          </p:cNvSpPr>
          <p:nvPr>
            <p:ph type="ftr" sz="quarter" idx="3"/>
          </p:nvPr>
        </p:nvSpPr>
        <p:spPr>
          <a:xfrm>
            <a:off x="579783" y="5657850"/>
            <a:ext cx="10515600" cy="1063625"/>
          </a:xfrm>
        </p:spPr>
        <p:txBody>
          <a:bodyPr/>
          <a:lstStyle/>
          <a:p>
            <a:pPr algn="l"/>
            <a:r>
              <a:rPr lang="en-US" dirty="0" smtClean="0"/>
              <a:t>*HIV or AIDS at first diagnosis ages 13 and older.</a:t>
            </a:r>
            <a:endParaRPr lang="en-US" dirty="0"/>
          </a:p>
          <a:p>
            <a:pPr algn="l"/>
            <a:r>
              <a:rPr lang="en-US" baseline="30000" dirty="0" smtClean="0"/>
              <a:t>†</a:t>
            </a:r>
            <a:r>
              <a:rPr lang="en-US" dirty="0" smtClean="0"/>
              <a:t>MSM refers to both MSM and MSM/IDU risk identified at time of reported HIV diagnosis. </a:t>
            </a:r>
          </a:p>
          <a:p>
            <a:pPr algn="l"/>
            <a:r>
              <a:rPr lang="en-US" baseline="30000" dirty="0" smtClean="0"/>
              <a:t>††</a:t>
            </a:r>
            <a:r>
              <a:rPr lang="en-US" dirty="0" smtClean="0"/>
              <a:t>Current gender was not reportable until 2009, so may be incomplete for HIV infections reported before that time.</a:t>
            </a:r>
            <a:endParaRPr lang="en-US" baseline="30000" dirty="0" smtClean="0"/>
          </a:p>
        </p:txBody>
      </p:sp>
    </p:spTree>
    <p:extLst>
      <p:ext uri="{BB962C8B-B14F-4D97-AF65-F5344CB8AC3E}">
        <p14:creationId xmlns:p14="http://schemas.microsoft.com/office/powerpoint/2010/main" val="3045143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Age</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4130396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152400"/>
            <a:ext cx="11052313" cy="914400"/>
          </a:xfrm>
        </p:spPr>
        <p:txBody>
          <a:bodyPr>
            <a:noAutofit/>
          </a:bodyPr>
          <a:lstStyle/>
          <a:p>
            <a:pPr algn="ctr"/>
            <a:r>
              <a:rPr lang="en-US" sz="3300" dirty="0" smtClean="0"/>
              <a:t>Persons Living with HIV/AIDS in Minnesota by Age Group*, 2017</a:t>
            </a:r>
            <a:endParaRPr lang="en-US" sz="3300" dirty="0"/>
          </a:p>
        </p:txBody>
      </p:sp>
      <p:graphicFrame>
        <p:nvGraphicFramePr>
          <p:cNvPr id="9" name="Content Placeholder 8" descr="Persons Living with HIV/AIDS in Minnesota by Age Group*, 2017" title="Persons Living with HIV/AIDS in Minnesota by Age Group*, 2017"/>
          <p:cNvGraphicFramePr>
            <a:graphicFrameLocks noGrp="1"/>
          </p:cNvGraphicFramePr>
          <p:nvPr>
            <p:ph idx="1"/>
            <p:extLst>
              <p:ext uri="{D42A27DB-BD31-4B8C-83A1-F6EECF244321}">
                <p14:modId xmlns:p14="http://schemas.microsoft.com/office/powerpoint/2010/main" val="364386487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24</a:t>
            </a:fld>
            <a:endParaRPr lang="en-US" dirty="0"/>
          </a:p>
        </p:txBody>
      </p:sp>
      <p:sp>
        <p:nvSpPr>
          <p:cNvPr id="6" name="Footer Placeholder 3"/>
          <p:cNvSpPr>
            <a:spLocks noGrp="1"/>
          </p:cNvSpPr>
          <p:nvPr>
            <p:ph type="ftr" sz="quarter" idx="3"/>
          </p:nvPr>
        </p:nvSpPr>
        <p:spPr>
          <a:xfrm>
            <a:off x="838200" y="6176963"/>
            <a:ext cx="10515600" cy="544511"/>
          </a:xfrm>
        </p:spPr>
        <p:txBody>
          <a:bodyPr/>
          <a:lstStyle/>
          <a:p>
            <a:pPr algn="l"/>
            <a:r>
              <a:rPr lang="en-US" dirty="0" smtClean="0"/>
              <a:t>*Age missing for 7 persons living with HIV/AIDS</a:t>
            </a:r>
          </a:p>
        </p:txBody>
      </p:sp>
    </p:spTree>
    <p:extLst>
      <p:ext uri="{BB962C8B-B14F-4D97-AF65-F5344CB8AC3E}">
        <p14:creationId xmlns:p14="http://schemas.microsoft.com/office/powerpoint/2010/main" val="3147696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9" y="152400"/>
            <a:ext cx="11350486" cy="914400"/>
          </a:xfrm>
        </p:spPr>
        <p:txBody>
          <a:bodyPr>
            <a:noAutofit/>
          </a:bodyPr>
          <a:lstStyle/>
          <a:p>
            <a:pPr algn="ctr"/>
            <a:r>
              <a:rPr lang="en-US" sz="3300" dirty="0" smtClean="0"/>
              <a:t>Persons Living with HIV/AIDS in Minnesota by Age* and Sex, 2017</a:t>
            </a:r>
            <a:endParaRPr lang="en-US" sz="3300" dirty="0"/>
          </a:p>
        </p:txBody>
      </p:sp>
      <p:graphicFrame>
        <p:nvGraphicFramePr>
          <p:cNvPr id="10" name="Content Placeholder 9" descr="males Persons Living with HIV/AIDS in Minnesota by Age* and Sex, 2017" title="males Persons Living with HIV/AIDS in Minnesota by Age* and Sex, 2017"/>
          <p:cNvGraphicFramePr>
            <a:graphicFrameLocks noGrp="1"/>
          </p:cNvGraphicFramePr>
          <p:nvPr>
            <p:ph sz="half" idx="1"/>
            <p:extLst>
              <p:ext uri="{D42A27DB-BD31-4B8C-83A1-F6EECF244321}">
                <p14:modId xmlns:p14="http://schemas.microsoft.com/office/powerpoint/2010/main" val="1519068216"/>
              </p:ext>
            </p:extLst>
          </p:nvPr>
        </p:nvGraphicFramePr>
        <p:xfrm>
          <a:off x="838200" y="1593850"/>
          <a:ext cx="5181600" cy="4583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descr="females Persons Living with HIV/AIDS in Minnesota by Age* and Sex, 2017" title="females Persons Living with HIV/AIDS in Minnesota by Age* and Sex, 2017"/>
          <p:cNvGraphicFramePr>
            <a:graphicFrameLocks noGrp="1"/>
          </p:cNvGraphicFramePr>
          <p:nvPr>
            <p:ph sz="half" idx="2"/>
            <p:extLst>
              <p:ext uri="{D42A27DB-BD31-4B8C-83A1-F6EECF244321}">
                <p14:modId xmlns:p14="http://schemas.microsoft.com/office/powerpoint/2010/main" val="3352224480"/>
              </p:ext>
            </p:extLst>
          </p:nvPr>
        </p:nvGraphicFramePr>
        <p:xfrm>
          <a:off x="6311348" y="1683543"/>
          <a:ext cx="5181600" cy="4583113"/>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25</a:t>
            </a:fld>
            <a:endParaRPr lang="en-US" dirty="0"/>
          </a:p>
        </p:txBody>
      </p:sp>
      <p:sp>
        <p:nvSpPr>
          <p:cNvPr id="7" name="Footer Placeholder 3"/>
          <p:cNvSpPr>
            <a:spLocks noGrp="1"/>
          </p:cNvSpPr>
          <p:nvPr>
            <p:ph type="ftr" sz="quarter" idx="3"/>
          </p:nvPr>
        </p:nvSpPr>
        <p:spPr>
          <a:xfrm>
            <a:off x="838200" y="6176963"/>
            <a:ext cx="10515600" cy="544511"/>
          </a:xfrm>
        </p:spPr>
        <p:txBody>
          <a:bodyPr/>
          <a:lstStyle/>
          <a:p>
            <a:pPr algn="l"/>
            <a:r>
              <a:rPr lang="en-US" dirty="0" smtClean="0"/>
              <a:t>*Age missing for 7 persons living with HIV/AIDS</a:t>
            </a:r>
          </a:p>
        </p:txBody>
      </p:sp>
    </p:spTree>
    <p:extLst>
      <p:ext uri="{BB962C8B-B14F-4D97-AF65-F5344CB8AC3E}">
        <p14:creationId xmlns:p14="http://schemas.microsoft.com/office/powerpoint/2010/main" val="34781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Mode of Exposure at Time of Diagnosis</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3373395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White Males Living with HIV/AIDS in Minnesota</a:t>
            </a:r>
            <a:br>
              <a:rPr lang="en-US" sz="3300" dirty="0" smtClean="0"/>
            </a:br>
            <a:r>
              <a:rPr lang="en-US" sz="3300" dirty="0" smtClean="0"/>
              <a:t> by Estimated Mode of Exposure*, 2017</a:t>
            </a:r>
            <a:endParaRPr lang="en-US" sz="3300" dirty="0"/>
          </a:p>
        </p:txBody>
      </p:sp>
      <p:graphicFrame>
        <p:nvGraphicFramePr>
          <p:cNvPr id="9" name="Content Placeholder 8" descr="white Males Living with HIV/AIDS in Minnesota by Estimated Mode of Exposure*, 2017" title="white Males Living with HIV/AIDS in Minnesota by Estimated Mode of Exposure*, 2017"/>
          <p:cNvGraphicFramePr>
            <a:graphicFrameLocks noGrp="1"/>
          </p:cNvGraphicFramePr>
          <p:nvPr>
            <p:ph idx="1"/>
            <p:extLst>
              <p:ext uri="{D42A27DB-BD31-4B8C-83A1-F6EECF244321}">
                <p14:modId xmlns:p14="http://schemas.microsoft.com/office/powerpoint/2010/main" val="700152558"/>
              </p:ext>
            </p:extLst>
          </p:nvPr>
        </p:nvGraphicFramePr>
        <p:xfrm>
          <a:off x="671223" y="1407233"/>
          <a:ext cx="10515600" cy="44178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27</a:t>
            </a:fld>
            <a:endParaRPr lang="en-US" dirty="0"/>
          </a:p>
        </p:txBody>
      </p:sp>
      <p:sp>
        <p:nvSpPr>
          <p:cNvPr id="6" name="Footer Placeholder 3"/>
          <p:cNvSpPr>
            <a:spLocks noGrp="1"/>
          </p:cNvSpPr>
          <p:nvPr>
            <p:ph type="ftr" sz="quarter" idx="3"/>
          </p:nvPr>
        </p:nvSpPr>
        <p:spPr>
          <a:xfrm>
            <a:off x="838200" y="5920501"/>
            <a:ext cx="10515600" cy="688618"/>
          </a:xfrm>
        </p:spPr>
        <p:txBody>
          <a:bodyPr/>
          <a:lstStyle/>
          <a:p>
            <a:pPr algn="l"/>
            <a:r>
              <a:rPr lang="en-US" dirty="0" smtClean="0"/>
              <a:t>*Mode of Exposure estimated using prevalent cases with known risk. For additional details, see the Technical Notes.</a:t>
            </a:r>
          </a:p>
          <a:p>
            <a:pPr algn="l"/>
            <a:r>
              <a:rPr lang="en-US" dirty="0" smtClean="0"/>
              <a:t>MSM = men who have sex with men, IDU = injection drug use, Other = hemophilia, transplant, transfusion, mother with HIV or HIV risk</a:t>
            </a:r>
          </a:p>
        </p:txBody>
      </p:sp>
    </p:spTree>
    <p:extLst>
      <p:ext uri="{BB962C8B-B14F-4D97-AF65-F5344CB8AC3E}">
        <p14:creationId xmlns:p14="http://schemas.microsoft.com/office/powerpoint/2010/main" val="2589959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Black, non African-born Males Living with HIV/AIDS in Minnesota by Estimated Mode of Exposure*, 2017</a:t>
            </a:r>
            <a:endParaRPr lang="en-US" sz="3300" dirty="0"/>
          </a:p>
        </p:txBody>
      </p:sp>
      <p:graphicFrame>
        <p:nvGraphicFramePr>
          <p:cNvPr id="9" name="Content Placeholder 8" descr="Black, non-African Males Living with HIV/AIDS in Minnesota by Estimated Mode of Exposure*, 2017" title="Black, non-african Males Living with HIV/AIDS in Minnesota by Estimated Mode of Exposure*, 2017"/>
          <p:cNvGraphicFramePr>
            <a:graphicFrameLocks noGrp="1"/>
          </p:cNvGraphicFramePr>
          <p:nvPr>
            <p:ph idx="1"/>
            <p:extLst>
              <p:ext uri="{D42A27DB-BD31-4B8C-83A1-F6EECF244321}">
                <p14:modId xmlns:p14="http://schemas.microsoft.com/office/powerpoint/2010/main" val="326370554"/>
              </p:ext>
            </p:extLst>
          </p:nvPr>
        </p:nvGraphicFramePr>
        <p:xfrm>
          <a:off x="838200" y="1604897"/>
          <a:ext cx="10515600" cy="421335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28</a:t>
            </a:fld>
            <a:endParaRPr lang="en-US" dirty="0"/>
          </a:p>
        </p:txBody>
      </p:sp>
      <p:sp>
        <p:nvSpPr>
          <p:cNvPr id="6" name="Footer Placeholder 3"/>
          <p:cNvSpPr>
            <a:spLocks noGrp="1"/>
          </p:cNvSpPr>
          <p:nvPr>
            <p:ph type="ftr" sz="quarter" idx="3"/>
          </p:nvPr>
        </p:nvSpPr>
        <p:spPr>
          <a:xfrm>
            <a:off x="838200" y="5818253"/>
            <a:ext cx="10515600" cy="903222"/>
          </a:xfrm>
        </p:spPr>
        <p:txBody>
          <a:bodyPr/>
          <a:lstStyle/>
          <a:p>
            <a:pPr algn="l"/>
            <a:r>
              <a:rPr lang="en-US" dirty="0" smtClean="0"/>
              <a:t>*Mode of Exposure estimated using prevalent cases with known risk. For additional details, see the Technical Notes.</a:t>
            </a:r>
          </a:p>
          <a:p>
            <a:pPr algn="l"/>
            <a:r>
              <a:rPr lang="en-US" dirty="0" smtClean="0"/>
              <a:t>^Refers to Black Males not born in Africa</a:t>
            </a:r>
          </a:p>
          <a:p>
            <a:pPr algn="l"/>
            <a:r>
              <a:rPr lang="en-US" dirty="0" smtClean="0"/>
              <a:t>MSM = men who have sex with men, IDU = injection drug use, Other = hemophilia, transplant, transfusion, mother with HIV or HIV risk</a:t>
            </a:r>
          </a:p>
        </p:txBody>
      </p:sp>
    </p:spTree>
    <p:extLst>
      <p:ext uri="{BB962C8B-B14F-4D97-AF65-F5344CB8AC3E}">
        <p14:creationId xmlns:p14="http://schemas.microsoft.com/office/powerpoint/2010/main" val="10929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Hispanic Males Living with HIV/AIDS in Minnesota by Estimated Mode of Exposure*, 2017</a:t>
            </a:r>
            <a:endParaRPr lang="en-US" sz="3300" dirty="0"/>
          </a:p>
        </p:txBody>
      </p:sp>
      <p:graphicFrame>
        <p:nvGraphicFramePr>
          <p:cNvPr id="9" name="Content Placeholder 8" descr="Hispanic Males Living with HIV/AIDS in Minnesota by Estimated Mode of Exposure*, 2017" title="Hispanic Males Living with HIV/AIDS in Minnesota by Estimated Mode of Exposure*, 2017"/>
          <p:cNvGraphicFramePr>
            <a:graphicFrameLocks noGrp="1"/>
          </p:cNvGraphicFramePr>
          <p:nvPr>
            <p:ph idx="1"/>
            <p:extLst>
              <p:ext uri="{D42A27DB-BD31-4B8C-83A1-F6EECF244321}">
                <p14:modId xmlns:p14="http://schemas.microsoft.com/office/powerpoint/2010/main" val="1123232178"/>
              </p:ext>
            </p:extLst>
          </p:nvPr>
        </p:nvGraphicFramePr>
        <p:xfrm>
          <a:off x="838200" y="1502649"/>
          <a:ext cx="10515600" cy="44178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29</a:t>
            </a:fld>
            <a:endParaRPr lang="en-US" dirty="0"/>
          </a:p>
        </p:txBody>
      </p:sp>
      <p:sp>
        <p:nvSpPr>
          <p:cNvPr id="6" name="Footer Placeholder 3"/>
          <p:cNvSpPr>
            <a:spLocks noGrp="1"/>
          </p:cNvSpPr>
          <p:nvPr>
            <p:ph type="ftr" sz="quarter" idx="3"/>
          </p:nvPr>
        </p:nvSpPr>
        <p:spPr>
          <a:xfrm>
            <a:off x="838200" y="5920501"/>
            <a:ext cx="10515600" cy="688618"/>
          </a:xfrm>
        </p:spPr>
        <p:txBody>
          <a:bodyPr/>
          <a:lstStyle/>
          <a:p>
            <a:pPr algn="l"/>
            <a:r>
              <a:rPr lang="en-US" dirty="0" smtClean="0"/>
              <a:t>*Mode of Exposure estimated using prevalent cases with known risk. For additional details, see the Technical Notes.</a:t>
            </a:r>
          </a:p>
          <a:p>
            <a:pPr algn="l"/>
            <a:r>
              <a:rPr lang="en-US" dirty="0" smtClean="0"/>
              <a:t>MSM = men who have sex with men, IDU = injection drug use, Other = hemophilia, transplant, transfusion, mother with HIV or HIV risk</a:t>
            </a:r>
          </a:p>
        </p:txBody>
      </p:sp>
    </p:spTree>
    <p:extLst>
      <p:ext uri="{BB962C8B-B14F-4D97-AF65-F5344CB8AC3E}">
        <p14:creationId xmlns:p14="http://schemas.microsoft.com/office/powerpoint/2010/main" val="3526126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Introduction (II)</a:t>
            </a:r>
            <a:endParaRPr lang="en-US" sz="3300" dirty="0"/>
          </a:p>
        </p:txBody>
      </p:sp>
      <p:sp>
        <p:nvSpPr>
          <p:cNvPr id="3" name="Content Placeholder 2"/>
          <p:cNvSpPr>
            <a:spLocks noGrp="1"/>
          </p:cNvSpPr>
          <p:nvPr>
            <p:ph idx="1"/>
          </p:nvPr>
        </p:nvSpPr>
        <p:spPr/>
        <p:txBody>
          <a:bodyPr>
            <a:normAutofit fontScale="77500" lnSpcReduction="20000"/>
          </a:bodyPr>
          <a:lstStyle/>
          <a:p>
            <a:r>
              <a:rPr lang="en-US" dirty="0" smtClean="0"/>
              <a:t>Data analyses exclude persons diagnosed in federal or private correctional facilities, but include state prisoners (number of state prisoners believed to be living with HIV/AIDS = 104).</a:t>
            </a:r>
          </a:p>
          <a:p>
            <a:r>
              <a:rPr lang="en-US" dirty="0" smtClean="0"/>
              <a:t>Data analyses for new infections exclude persons arriving to Minnesota through the HIV+ Refugee Resettlement Program (number of primary HIV+ refugees in this program living in Minnesota as of December 31, 2017 = 170), as well as other refugees/immigrants reporting a positive test prior to their arrival in Minnesota (n = 166).</a:t>
            </a:r>
          </a:p>
          <a:p>
            <a:r>
              <a:rPr lang="en-US" dirty="0" smtClean="0"/>
              <a:t>Some limitations of surveillance data:</a:t>
            </a:r>
          </a:p>
          <a:p>
            <a:pPr lvl="1"/>
            <a:r>
              <a:rPr lang="en-US" dirty="0" smtClean="0"/>
              <a:t>Do not include HIV-infected persons who have not been tested for HIV</a:t>
            </a:r>
          </a:p>
          <a:p>
            <a:pPr lvl="1"/>
            <a:r>
              <a:rPr lang="en-US" dirty="0" smtClean="0"/>
              <a:t>Do not include persons whose positive test results have not been reported to MDH</a:t>
            </a:r>
          </a:p>
          <a:p>
            <a:pPr lvl="1"/>
            <a:r>
              <a:rPr lang="en-US" dirty="0" smtClean="0"/>
              <a:t>Do not include HIV-infected persons who have </a:t>
            </a:r>
            <a:r>
              <a:rPr lang="en-US" u="sng" dirty="0" smtClean="0"/>
              <a:t>only</a:t>
            </a:r>
            <a:r>
              <a:rPr lang="en-US" dirty="0" smtClean="0"/>
              <a:t> tested anonymously</a:t>
            </a:r>
          </a:p>
          <a:p>
            <a:pPr lvl="1"/>
            <a:r>
              <a:rPr lang="en-US" dirty="0" smtClean="0"/>
              <a:t>Case numbers for the most recent years may be undercounted due to delays in reporting</a:t>
            </a:r>
          </a:p>
          <a:p>
            <a:pPr lvl="1"/>
            <a:r>
              <a:rPr lang="en-US" dirty="0" smtClean="0"/>
              <a:t>Reporting of living cases that were not initially diagnosed in Minnesota is known to be incomplete</a:t>
            </a:r>
          </a:p>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3728156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Black, African-born Males Living with HIV/AIDS in Minnesota by Estimated Mode of Exposure*, 2017</a:t>
            </a:r>
            <a:endParaRPr lang="en-US" sz="3300" dirty="0"/>
          </a:p>
        </p:txBody>
      </p:sp>
      <p:graphicFrame>
        <p:nvGraphicFramePr>
          <p:cNvPr id="9" name="Content Placeholder 8" descr="Black, African-born Males Living with HIV/AIDS in Minnesota by Estimated Mode of Exposure*, 2017" title="Black, African-born Males Living with HIV/AIDS in Minnesota by Estimated Mode of Exposure*, 2017"/>
          <p:cNvGraphicFramePr>
            <a:graphicFrameLocks noGrp="1"/>
          </p:cNvGraphicFramePr>
          <p:nvPr>
            <p:ph idx="1"/>
            <p:extLst>
              <p:ext uri="{D42A27DB-BD31-4B8C-83A1-F6EECF244321}">
                <p14:modId xmlns:p14="http://schemas.microsoft.com/office/powerpoint/2010/main" val="4160525404"/>
              </p:ext>
            </p:extLst>
          </p:nvPr>
        </p:nvGraphicFramePr>
        <p:xfrm>
          <a:off x="838200" y="1604897"/>
          <a:ext cx="10515600" cy="421335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30</a:t>
            </a:fld>
            <a:endParaRPr lang="en-US" dirty="0"/>
          </a:p>
        </p:txBody>
      </p:sp>
      <p:sp>
        <p:nvSpPr>
          <p:cNvPr id="6" name="Footer Placeholder 3"/>
          <p:cNvSpPr>
            <a:spLocks noGrp="1"/>
          </p:cNvSpPr>
          <p:nvPr>
            <p:ph type="ftr" sz="quarter" idx="3"/>
          </p:nvPr>
        </p:nvSpPr>
        <p:spPr>
          <a:xfrm>
            <a:off x="838200" y="5818253"/>
            <a:ext cx="10515600" cy="903222"/>
          </a:xfrm>
        </p:spPr>
        <p:txBody>
          <a:bodyPr/>
          <a:lstStyle/>
          <a:p>
            <a:pPr algn="l"/>
            <a:r>
              <a:rPr lang="en-US" dirty="0" smtClean="0"/>
              <a:t>*Mode of Exposure estimated using prevalent cases with known risk. For additional details, see the Technical Notes.</a:t>
            </a:r>
          </a:p>
          <a:p>
            <a:pPr algn="l"/>
            <a:r>
              <a:rPr lang="en-US" dirty="0" smtClean="0"/>
              <a:t>^Refers to Black Males born in Africa</a:t>
            </a:r>
          </a:p>
          <a:p>
            <a:pPr algn="l"/>
            <a:r>
              <a:rPr lang="en-US" dirty="0" smtClean="0"/>
              <a:t>MSM = men who have sex with men, IDU = injection drug use, Other = hemophilia, transplant, transfusion, mother with HIV or HIV risk</a:t>
            </a:r>
          </a:p>
        </p:txBody>
      </p:sp>
    </p:spTree>
    <p:extLst>
      <p:ext uri="{BB962C8B-B14F-4D97-AF65-F5344CB8AC3E}">
        <p14:creationId xmlns:p14="http://schemas.microsoft.com/office/powerpoint/2010/main" val="155462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Multi-Racial Males Living with HIV/AIDS in Minnesota by Estimated Mode of Exposure*, 2017</a:t>
            </a:r>
            <a:endParaRPr lang="en-US" sz="3300" dirty="0"/>
          </a:p>
        </p:txBody>
      </p:sp>
      <p:graphicFrame>
        <p:nvGraphicFramePr>
          <p:cNvPr id="9" name="Content Placeholder 8" descr="Multi-Racial Males Living with HIV/AIDS in Minnesota by Estimated Mode of Exposure*, 2017" title="Multi-Racial Males Living with HIV/AIDS in Minnesota by Estimated Mode of Exposure*, 2017"/>
          <p:cNvGraphicFramePr>
            <a:graphicFrameLocks noGrp="1"/>
          </p:cNvGraphicFramePr>
          <p:nvPr>
            <p:ph idx="1"/>
            <p:extLst>
              <p:ext uri="{D42A27DB-BD31-4B8C-83A1-F6EECF244321}">
                <p14:modId xmlns:p14="http://schemas.microsoft.com/office/powerpoint/2010/main" val="1413003327"/>
              </p:ext>
            </p:extLst>
          </p:nvPr>
        </p:nvGraphicFramePr>
        <p:xfrm>
          <a:off x="838200" y="1502649"/>
          <a:ext cx="10515600" cy="44178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31</a:t>
            </a:fld>
            <a:endParaRPr lang="en-US" dirty="0"/>
          </a:p>
        </p:txBody>
      </p:sp>
      <p:sp>
        <p:nvSpPr>
          <p:cNvPr id="6" name="Footer Placeholder 3"/>
          <p:cNvSpPr>
            <a:spLocks noGrp="1"/>
          </p:cNvSpPr>
          <p:nvPr>
            <p:ph type="ftr" sz="quarter" idx="3"/>
          </p:nvPr>
        </p:nvSpPr>
        <p:spPr>
          <a:xfrm>
            <a:off x="838200" y="5920501"/>
            <a:ext cx="10515600" cy="688618"/>
          </a:xfrm>
        </p:spPr>
        <p:txBody>
          <a:bodyPr/>
          <a:lstStyle/>
          <a:p>
            <a:pPr algn="l"/>
            <a:r>
              <a:rPr lang="en-US" dirty="0" smtClean="0"/>
              <a:t>*Mode of Exposure estimated using prevalent cases with known risk. For additional details, see the Technical Notes.</a:t>
            </a:r>
          </a:p>
          <a:p>
            <a:pPr algn="l"/>
            <a:r>
              <a:rPr lang="en-US" dirty="0" smtClean="0"/>
              <a:t>MSM = men who have sex with men, IDU = injection drug use, Other = hemophilia, transplant, transfusion, mother with HIV or HIV risk</a:t>
            </a:r>
          </a:p>
        </p:txBody>
      </p:sp>
    </p:spTree>
    <p:extLst>
      <p:ext uri="{BB962C8B-B14F-4D97-AF65-F5344CB8AC3E}">
        <p14:creationId xmlns:p14="http://schemas.microsoft.com/office/powerpoint/2010/main" val="3947643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t>Asian/Pacific Islander Males Living with HIV/AIDS in Minnesota by Estimated Mode of Exposure*, 2017</a:t>
            </a:r>
            <a:endParaRPr lang="en-US" sz="3300" dirty="0"/>
          </a:p>
        </p:txBody>
      </p:sp>
      <p:graphicFrame>
        <p:nvGraphicFramePr>
          <p:cNvPr id="9" name="Content Placeholder 8" descr="Asian/Pacific Islander Males Living with HIV/AIDS in Minnesota by Estimated Mode of Exposure*, 2017" title="Asian/Pacific Islander Males Living with HIV/AIDS in Minnesota by Estimated Mode of Exposure*, 2017"/>
          <p:cNvGraphicFramePr>
            <a:graphicFrameLocks noGrp="1"/>
          </p:cNvGraphicFramePr>
          <p:nvPr>
            <p:ph idx="1"/>
            <p:extLst>
              <p:ext uri="{D42A27DB-BD31-4B8C-83A1-F6EECF244321}">
                <p14:modId xmlns:p14="http://schemas.microsoft.com/office/powerpoint/2010/main" val="4200993674"/>
              </p:ext>
            </p:extLst>
          </p:nvPr>
        </p:nvGraphicFramePr>
        <p:xfrm>
          <a:off x="838200" y="1502649"/>
          <a:ext cx="10515600" cy="44178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32</a:t>
            </a:fld>
            <a:endParaRPr lang="en-US" dirty="0"/>
          </a:p>
        </p:txBody>
      </p:sp>
      <p:sp>
        <p:nvSpPr>
          <p:cNvPr id="6" name="Footer Placeholder 3"/>
          <p:cNvSpPr>
            <a:spLocks noGrp="1"/>
          </p:cNvSpPr>
          <p:nvPr>
            <p:ph type="ftr" sz="quarter" idx="3"/>
          </p:nvPr>
        </p:nvSpPr>
        <p:spPr>
          <a:xfrm>
            <a:off x="838200" y="5920501"/>
            <a:ext cx="10515600" cy="688618"/>
          </a:xfrm>
        </p:spPr>
        <p:txBody>
          <a:bodyPr/>
          <a:lstStyle/>
          <a:p>
            <a:pPr algn="l"/>
            <a:r>
              <a:rPr lang="en-US" dirty="0" smtClean="0"/>
              <a:t>*Mode of Exposure estimated using prevalent cases with known risk. For additional details, see the Technical Notes.</a:t>
            </a:r>
          </a:p>
          <a:p>
            <a:pPr algn="l"/>
            <a:r>
              <a:rPr lang="en-US" dirty="0" smtClean="0"/>
              <a:t>MSM = men who have sex with men, IDU = injection drug use, Other = hemophilia, transplant, transfusion, mother with HIV or HIV risk</a:t>
            </a:r>
          </a:p>
        </p:txBody>
      </p:sp>
    </p:spTree>
    <p:extLst>
      <p:ext uri="{BB962C8B-B14F-4D97-AF65-F5344CB8AC3E}">
        <p14:creationId xmlns:p14="http://schemas.microsoft.com/office/powerpoint/2010/main" val="1652024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American Indian Males Living with HIV/AIDS in Minnesota by Estimated Mode of Exposure*, 2017</a:t>
            </a:r>
            <a:endParaRPr lang="en-US" sz="3300" dirty="0"/>
          </a:p>
        </p:txBody>
      </p:sp>
      <p:graphicFrame>
        <p:nvGraphicFramePr>
          <p:cNvPr id="9" name="Content Placeholder 8" descr="American Indian Males Living with HIV/AIDS in Minnesota by Estimated Mode of Exposure*, 2017" title="American Indian Males Living with HIV/AIDS in Minnesota by Estimated Mode of Exposure*, 2017"/>
          <p:cNvGraphicFramePr>
            <a:graphicFrameLocks noGrp="1"/>
          </p:cNvGraphicFramePr>
          <p:nvPr>
            <p:ph idx="1"/>
            <p:extLst>
              <p:ext uri="{D42A27DB-BD31-4B8C-83A1-F6EECF244321}">
                <p14:modId xmlns:p14="http://schemas.microsoft.com/office/powerpoint/2010/main" val="2103552977"/>
              </p:ext>
            </p:extLst>
          </p:nvPr>
        </p:nvGraphicFramePr>
        <p:xfrm>
          <a:off x="838200" y="1502649"/>
          <a:ext cx="10515600" cy="44178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33</a:t>
            </a:fld>
            <a:endParaRPr lang="en-US" dirty="0"/>
          </a:p>
        </p:txBody>
      </p:sp>
      <p:sp>
        <p:nvSpPr>
          <p:cNvPr id="6" name="Footer Placeholder 3"/>
          <p:cNvSpPr>
            <a:spLocks noGrp="1"/>
          </p:cNvSpPr>
          <p:nvPr>
            <p:ph type="ftr" sz="quarter" idx="3"/>
          </p:nvPr>
        </p:nvSpPr>
        <p:spPr>
          <a:xfrm>
            <a:off x="838200" y="5920501"/>
            <a:ext cx="10515600" cy="688618"/>
          </a:xfrm>
        </p:spPr>
        <p:txBody>
          <a:bodyPr/>
          <a:lstStyle/>
          <a:p>
            <a:pPr algn="l"/>
            <a:r>
              <a:rPr lang="en-US" dirty="0" smtClean="0"/>
              <a:t>*Mode of Exposure estimated using prevalent cases with known risk. For additional details, see the Technical Notes.</a:t>
            </a:r>
          </a:p>
          <a:p>
            <a:pPr algn="l"/>
            <a:r>
              <a:rPr lang="en-US" dirty="0" smtClean="0"/>
              <a:t>MSM = men who have sex with men, IDU = injection drug use, Other = hemophilia, transplant, transfusion, mother with HIV or HIV risk</a:t>
            </a:r>
          </a:p>
        </p:txBody>
      </p:sp>
    </p:spTree>
    <p:extLst>
      <p:ext uri="{BB962C8B-B14F-4D97-AF65-F5344CB8AC3E}">
        <p14:creationId xmlns:p14="http://schemas.microsoft.com/office/powerpoint/2010/main" val="4073446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White Females Living with HIV/AIDS in Minnesota by Estimated Mode of Exposure*, 2017</a:t>
            </a:r>
            <a:endParaRPr lang="en-US" sz="3300" dirty="0"/>
          </a:p>
        </p:txBody>
      </p:sp>
      <p:graphicFrame>
        <p:nvGraphicFramePr>
          <p:cNvPr id="9" name="Content Placeholder 8" descr="White Females Living with HIV/AIDS in Minnesota by Estimated Mode of Exposure*, 2017" title="White Females Living with HIV/AIDS in Minnesota by Estimated Mode of Exposure*, 2017"/>
          <p:cNvGraphicFramePr>
            <a:graphicFrameLocks noGrp="1"/>
          </p:cNvGraphicFramePr>
          <p:nvPr>
            <p:ph idx="1"/>
            <p:extLst>
              <p:ext uri="{D42A27DB-BD31-4B8C-83A1-F6EECF244321}">
                <p14:modId xmlns:p14="http://schemas.microsoft.com/office/powerpoint/2010/main" val="1923768141"/>
              </p:ext>
            </p:extLst>
          </p:nvPr>
        </p:nvGraphicFramePr>
        <p:xfrm>
          <a:off x="838200" y="1502649"/>
          <a:ext cx="10515600" cy="44178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34</a:t>
            </a:fld>
            <a:endParaRPr lang="en-US" dirty="0"/>
          </a:p>
        </p:txBody>
      </p:sp>
      <p:sp>
        <p:nvSpPr>
          <p:cNvPr id="6" name="Footer Placeholder 3"/>
          <p:cNvSpPr>
            <a:spLocks noGrp="1"/>
          </p:cNvSpPr>
          <p:nvPr>
            <p:ph type="ftr" sz="quarter" idx="3"/>
          </p:nvPr>
        </p:nvSpPr>
        <p:spPr>
          <a:xfrm>
            <a:off x="838200" y="5920501"/>
            <a:ext cx="10515600" cy="688618"/>
          </a:xfrm>
        </p:spPr>
        <p:txBody>
          <a:bodyPr/>
          <a:lstStyle/>
          <a:p>
            <a:pPr algn="l"/>
            <a:r>
              <a:rPr lang="en-US" dirty="0" smtClean="0"/>
              <a:t>*Mode of Exposure estimated using prevalent cases with known risk. For additional details, see the Technical Notes.</a:t>
            </a:r>
          </a:p>
          <a:p>
            <a:pPr algn="l"/>
            <a:r>
              <a:rPr lang="en-US" dirty="0" smtClean="0"/>
              <a:t>MSM = men who have sex with men, IDU = injection drug use, Other = hemophilia, transplant, transfusion, mother with HIV or HIV risk</a:t>
            </a:r>
          </a:p>
        </p:txBody>
      </p:sp>
    </p:spTree>
    <p:extLst>
      <p:ext uri="{BB962C8B-B14F-4D97-AF65-F5344CB8AC3E}">
        <p14:creationId xmlns:p14="http://schemas.microsoft.com/office/powerpoint/2010/main" val="1016660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Black, non African-born Females Living with HIV/AIDS in Minnesota by Estimated Mode of Exposure*, 2017</a:t>
            </a:r>
            <a:endParaRPr lang="en-US" sz="3300" dirty="0"/>
          </a:p>
        </p:txBody>
      </p:sp>
      <p:graphicFrame>
        <p:nvGraphicFramePr>
          <p:cNvPr id="9" name="Content Placeholder 8" descr="Black, non African-born Females Living with HIV/AIDS in Minnesota by Estimated Mode of Exposure*, 2017" title="Black, non African-born Females Living with HIV/AIDS in Minnesota by Estimated Mode of Exposure*, 2017"/>
          <p:cNvGraphicFramePr>
            <a:graphicFrameLocks noGrp="1"/>
          </p:cNvGraphicFramePr>
          <p:nvPr>
            <p:ph idx="1"/>
            <p:extLst>
              <p:ext uri="{D42A27DB-BD31-4B8C-83A1-F6EECF244321}">
                <p14:modId xmlns:p14="http://schemas.microsoft.com/office/powerpoint/2010/main" val="2682209746"/>
              </p:ext>
            </p:extLst>
          </p:nvPr>
        </p:nvGraphicFramePr>
        <p:xfrm>
          <a:off x="838200" y="1604897"/>
          <a:ext cx="10515600" cy="421335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35</a:t>
            </a:fld>
            <a:endParaRPr lang="en-US" dirty="0"/>
          </a:p>
        </p:txBody>
      </p:sp>
      <p:sp>
        <p:nvSpPr>
          <p:cNvPr id="6" name="Footer Placeholder 3"/>
          <p:cNvSpPr>
            <a:spLocks noGrp="1"/>
          </p:cNvSpPr>
          <p:nvPr>
            <p:ph type="ftr" sz="quarter" idx="3"/>
          </p:nvPr>
        </p:nvSpPr>
        <p:spPr>
          <a:xfrm>
            <a:off x="838200" y="5818253"/>
            <a:ext cx="10515600" cy="903222"/>
          </a:xfrm>
        </p:spPr>
        <p:txBody>
          <a:bodyPr/>
          <a:lstStyle/>
          <a:p>
            <a:pPr algn="l"/>
            <a:r>
              <a:rPr lang="en-US" dirty="0" smtClean="0"/>
              <a:t>*Mode of Exposure estimated using prevalent cases with known risk. For additional details, see the Technical Notes.</a:t>
            </a:r>
          </a:p>
          <a:p>
            <a:pPr algn="l"/>
            <a:r>
              <a:rPr lang="en-US" dirty="0" smtClean="0"/>
              <a:t>^Refers to Black Females not born in Africa</a:t>
            </a:r>
          </a:p>
          <a:p>
            <a:pPr algn="l"/>
            <a:r>
              <a:rPr lang="en-US" dirty="0" smtClean="0"/>
              <a:t>MSM = men who have sex with men, IDU = injection drug use, Other = hemophilia, transplant, transfusion, mother with HIV or HIV risk</a:t>
            </a:r>
          </a:p>
        </p:txBody>
      </p:sp>
    </p:spTree>
    <p:extLst>
      <p:ext uri="{BB962C8B-B14F-4D97-AF65-F5344CB8AC3E}">
        <p14:creationId xmlns:p14="http://schemas.microsoft.com/office/powerpoint/2010/main" val="829659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Hispanic Females Living with HIV/AIDS in Minnesota by Estimated Mode of Exposure*, 2017</a:t>
            </a:r>
            <a:endParaRPr lang="en-US" dirty="0"/>
          </a:p>
        </p:txBody>
      </p:sp>
      <p:graphicFrame>
        <p:nvGraphicFramePr>
          <p:cNvPr id="9" name="Content Placeholder 8" descr="Hispanic Females Living with HIV/AIDS in Minnesota by Estimated Mode of Exposure*, 2017" title="Hispanic Females Living with HIV/AIDS in Minnesota by Estimated Mode of Exposure*, 2017"/>
          <p:cNvGraphicFramePr>
            <a:graphicFrameLocks noGrp="1"/>
          </p:cNvGraphicFramePr>
          <p:nvPr>
            <p:ph idx="1"/>
            <p:extLst>
              <p:ext uri="{D42A27DB-BD31-4B8C-83A1-F6EECF244321}">
                <p14:modId xmlns:p14="http://schemas.microsoft.com/office/powerpoint/2010/main" val="3582376003"/>
              </p:ext>
            </p:extLst>
          </p:nvPr>
        </p:nvGraphicFramePr>
        <p:xfrm>
          <a:off x="838200" y="1502649"/>
          <a:ext cx="10515600" cy="44178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36</a:t>
            </a:fld>
            <a:endParaRPr lang="en-US" dirty="0"/>
          </a:p>
        </p:txBody>
      </p:sp>
      <p:sp>
        <p:nvSpPr>
          <p:cNvPr id="6" name="Footer Placeholder 3"/>
          <p:cNvSpPr>
            <a:spLocks noGrp="1"/>
          </p:cNvSpPr>
          <p:nvPr>
            <p:ph type="ftr" sz="quarter" idx="3"/>
          </p:nvPr>
        </p:nvSpPr>
        <p:spPr>
          <a:xfrm>
            <a:off x="838200" y="5920501"/>
            <a:ext cx="10515600" cy="688618"/>
          </a:xfrm>
        </p:spPr>
        <p:txBody>
          <a:bodyPr/>
          <a:lstStyle/>
          <a:p>
            <a:pPr algn="l"/>
            <a:r>
              <a:rPr lang="en-US" dirty="0" smtClean="0"/>
              <a:t>*Mode of Exposure estimated using prevalent cases with known risk. For additional details, see the Technical Notes.</a:t>
            </a:r>
          </a:p>
          <a:p>
            <a:pPr algn="l"/>
            <a:r>
              <a:rPr lang="en-US" dirty="0" smtClean="0"/>
              <a:t>MSM = men who have sex with men, IDU = injection drug use, Other = hemophilia, transplant, transfusion, mother with HIV or HIV risk</a:t>
            </a:r>
          </a:p>
        </p:txBody>
      </p:sp>
    </p:spTree>
    <p:extLst>
      <p:ext uri="{BB962C8B-B14F-4D97-AF65-F5344CB8AC3E}">
        <p14:creationId xmlns:p14="http://schemas.microsoft.com/office/powerpoint/2010/main" val="3954064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Black, African-born Females Living with HIV/AIDS in Minnesota by Estimated Mode of Exposure*, 2017</a:t>
            </a:r>
            <a:endParaRPr lang="en-US" sz="3300" dirty="0"/>
          </a:p>
        </p:txBody>
      </p:sp>
      <p:graphicFrame>
        <p:nvGraphicFramePr>
          <p:cNvPr id="9" name="Content Placeholder 8" descr="Black, African-born Females Living with HIV/AIDS in Minnesota by Estimated Mode of Exposure*, 2017" title="Black, African-born Females Living with HIV/AIDS in Minnesota by Estimated Mode of Exposure*, 2017"/>
          <p:cNvGraphicFramePr>
            <a:graphicFrameLocks noGrp="1"/>
          </p:cNvGraphicFramePr>
          <p:nvPr>
            <p:ph idx="1"/>
            <p:extLst>
              <p:ext uri="{D42A27DB-BD31-4B8C-83A1-F6EECF244321}">
                <p14:modId xmlns:p14="http://schemas.microsoft.com/office/powerpoint/2010/main" val="4264546944"/>
              </p:ext>
            </p:extLst>
          </p:nvPr>
        </p:nvGraphicFramePr>
        <p:xfrm>
          <a:off x="838200" y="1604897"/>
          <a:ext cx="10515600" cy="421335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37</a:t>
            </a:fld>
            <a:endParaRPr lang="en-US" dirty="0"/>
          </a:p>
        </p:txBody>
      </p:sp>
      <p:sp>
        <p:nvSpPr>
          <p:cNvPr id="6" name="Footer Placeholder 3"/>
          <p:cNvSpPr>
            <a:spLocks noGrp="1"/>
          </p:cNvSpPr>
          <p:nvPr>
            <p:ph type="ftr" sz="quarter" idx="3"/>
          </p:nvPr>
        </p:nvSpPr>
        <p:spPr>
          <a:xfrm>
            <a:off x="838200" y="5818253"/>
            <a:ext cx="10515600" cy="903222"/>
          </a:xfrm>
        </p:spPr>
        <p:txBody>
          <a:bodyPr/>
          <a:lstStyle/>
          <a:p>
            <a:pPr algn="l"/>
            <a:r>
              <a:rPr lang="en-US" dirty="0" smtClean="0"/>
              <a:t>*Mode of Exposure estimated using prevalent cases with known risk. For additional details, see the Technical Notes.</a:t>
            </a:r>
          </a:p>
          <a:p>
            <a:pPr algn="l"/>
            <a:r>
              <a:rPr lang="en-US" dirty="0" smtClean="0"/>
              <a:t>^Refers to Black Females born in Africa</a:t>
            </a:r>
          </a:p>
          <a:p>
            <a:pPr algn="l"/>
            <a:r>
              <a:rPr lang="en-US" dirty="0" smtClean="0"/>
              <a:t>MSM = men who have sex with men, IDU = injection drug use, Other = hemophilia, transplant, transfusion, mother with HIV or HIV risk</a:t>
            </a:r>
          </a:p>
        </p:txBody>
      </p:sp>
    </p:spTree>
    <p:extLst>
      <p:ext uri="{BB962C8B-B14F-4D97-AF65-F5344CB8AC3E}">
        <p14:creationId xmlns:p14="http://schemas.microsoft.com/office/powerpoint/2010/main" val="732314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t>
            </a:r>
            <a:r>
              <a:rPr lang="en-US" sz="3700" dirty="0" smtClean="0"/>
              <a:t>Multi-Racial Females Living with HIV/AIDS in Minnesota by Estimated Mode of Exposure*, 2017</a:t>
            </a:r>
            <a:endParaRPr lang="en-US" sz="3700" dirty="0"/>
          </a:p>
        </p:txBody>
      </p:sp>
      <p:graphicFrame>
        <p:nvGraphicFramePr>
          <p:cNvPr id="9" name="Content Placeholder 8" descr="Multi-Racial Females Living with HIV/AIDS in Minnesota by Estimated Mode of Exposure*, 2017" title="Multi-Racial Females Living with HIV/AIDS in Minnesota by Estimated Mode of Exposure*, 2017"/>
          <p:cNvGraphicFramePr>
            <a:graphicFrameLocks noGrp="1"/>
          </p:cNvGraphicFramePr>
          <p:nvPr>
            <p:ph idx="1"/>
            <p:extLst>
              <p:ext uri="{D42A27DB-BD31-4B8C-83A1-F6EECF244321}">
                <p14:modId xmlns:p14="http://schemas.microsoft.com/office/powerpoint/2010/main" val="2495031069"/>
              </p:ext>
            </p:extLst>
          </p:nvPr>
        </p:nvGraphicFramePr>
        <p:xfrm>
          <a:off x="838200" y="1502649"/>
          <a:ext cx="10515600" cy="44178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38</a:t>
            </a:fld>
            <a:endParaRPr lang="en-US" dirty="0"/>
          </a:p>
        </p:txBody>
      </p:sp>
      <p:sp>
        <p:nvSpPr>
          <p:cNvPr id="6" name="Footer Placeholder 3"/>
          <p:cNvSpPr>
            <a:spLocks noGrp="1"/>
          </p:cNvSpPr>
          <p:nvPr>
            <p:ph type="ftr" sz="quarter" idx="3"/>
          </p:nvPr>
        </p:nvSpPr>
        <p:spPr>
          <a:xfrm>
            <a:off x="838200" y="5920501"/>
            <a:ext cx="10515600" cy="688618"/>
          </a:xfrm>
        </p:spPr>
        <p:txBody>
          <a:bodyPr/>
          <a:lstStyle/>
          <a:p>
            <a:pPr algn="l"/>
            <a:r>
              <a:rPr lang="en-US" dirty="0" smtClean="0"/>
              <a:t>*Mode of Exposure estimated using prevalent cases with known risk. For additional details, see the Technical Notes.</a:t>
            </a:r>
          </a:p>
          <a:p>
            <a:pPr algn="l"/>
            <a:r>
              <a:rPr lang="en-US" dirty="0" smtClean="0"/>
              <a:t>MSM = men who have sex with men, IDU = injection drug use, Other = hemophilia, transplant, transfusion, mother with HIV or HIV risk</a:t>
            </a:r>
          </a:p>
        </p:txBody>
      </p:sp>
    </p:spTree>
    <p:extLst>
      <p:ext uri="{BB962C8B-B14F-4D97-AF65-F5344CB8AC3E}">
        <p14:creationId xmlns:p14="http://schemas.microsoft.com/office/powerpoint/2010/main" val="1591109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Asian/Pacific Islander Females Living with HIV/AIDS in Minnesota by Estimated Mode of Exposure*, 2017</a:t>
            </a:r>
            <a:endParaRPr lang="en-US" sz="3300" dirty="0"/>
          </a:p>
        </p:txBody>
      </p:sp>
      <p:graphicFrame>
        <p:nvGraphicFramePr>
          <p:cNvPr id="9" name="Content Placeholder 8" descr="Asian/Pacific Islander Females Living with HIV/AIDS in Minnesota by Estimated Mode of Exposure*, 2017" title="Asian/Pacific Islander Females Living with HIV/AIDS in Minnesota by Estimated Mode of Exposure*, 2017"/>
          <p:cNvGraphicFramePr>
            <a:graphicFrameLocks noGrp="1"/>
          </p:cNvGraphicFramePr>
          <p:nvPr>
            <p:ph idx="1"/>
            <p:extLst>
              <p:ext uri="{D42A27DB-BD31-4B8C-83A1-F6EECF244321}">
                <p14:modId xmlns:p14="http://schemas.microsoft.com/office/powerpoint/2010/main" val="2649174603"/>
              </p:ext>
            </p:extLst>
          </p:nvPr>
        </p:nvGraphicFramePr>
        <p:xfrm>
          <a:off x="838200" y="1502649"/>
          <a:ext cx="10515600" cy="44178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39</a:t>
            </a:fld>
            <a:endParaRPr lang="en-US" dirty="0"/>
          </a:p>
        </p:txBody>
      </p:sp>
      <p:sp>
        <p:nvSpPr>
          <p:cNvPr id="6" name="Footer Placeholder 3"/>
          <p:cNvSpPr>
            <a:spLocks noGrp="1"/>
          </p:cNvSpPr>
          <p:nvPr>
            <p:ph type="ftr" sz="quarter" idx="3"/>
          </p:nvPr>
        </p:nvSpPr>
        <p:spPr>
          <a:xfrm>
            <a:off x="838200" y="5920501"/>
            <a:ext cx="10515600" cy="688618"/>
          </a:xfrm>
        </p:spPr>
        <p:txBody>
          <a:bodyPr/>
          <a:lstStyle/>
          <a:p>
            <a:pPr algn="l"/>
            <a:r>
              <a:rPr lang="en-US" dirty="0" smtClean="0"/>
              <a:t>*Mode of Exposure estimated using prevalent cases with known risk. For additional details, see the Technical Notes.</a:t>
            </a:r>
          </a:p>
          <a:p>
            <a:pPr algn="l"/>
            <a:r>
              <a:rPr lang="en-US" dirty="0" smtClean="0"/>
              <a:t>MSM = men who have sex with men, IDU = injection drug use, Other = hemophilia, transplant, transfusion, mother with HIV or HIV risk</a:t>
            </a:r>
          </a:p>
        </p:txBody>
      </p:sp>
    </p:spTree>
    <p:extLst>
      <p:ext uri="{BB962C8B-B14F-4D97-AF65-F5344CB8AC3E}">
        <p14:creationId xmlns:p14="http://schemas.microsoft.com/office/powerpoint/2010/main" val="218287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Introduction (III)</a:t>
            </a:r>
            <a:endParaRPr lang="en-US" sz="3300" dirty="0"/>
          </a:p>
        </p:txBody>
      </p:sp>
      <p:sp>
        <p:nvSpPr>
          <p:cNvPr id="3" name="Content Placeholder 2"/>
          <p:cNvSpPr>
            <a:spLocks noGrp="1"/>
          </p:cNvSpPr>
          <p:nvPr>
            <p:ph idx="1"/>
          </p:nvPr>
        </p:nvSpPr>
        <p:spPr/>
        <p:txBody>
          <a:bodyPr>
            <a:normAutofit fontScale="85000" lnSpcReduction="20000"/>
          </a:bodyPr>
          <a:lstStyle/>
          <a:p>
            <a:r>
              <a:rPr lang="en-US" dirty="0" smtClean="0"/>
              <a:t>Persons are assumed to be alive unless MDH has knowledge of their death.</a:t>
            </a:r>
          </a:p>
          <a:p>
            <a:r>
              <a:rPr lang="en-US" dirty="0" smtClean="0"/>
              <a:t>Persons whose most recently reported state of residence was Minnesota are assumed to be currently residing in Minnesota unless MDH has knowledge of their relocation. Our ability to track changes of residence, including within the state, is limited.</a:t>
            </a:r>
          </a:p>
          <a:p>
            <a:r>
              <a:rPr lang="en-US" dirty="0" smtClean="0"/>
              <a:t>Vital status and current residence are updated through one or more of the following methods:</a:t>
            </a:r>
          </a:p>
          <a:p>
            <a:pPr lvl="1"/>
            <a:r>
              <a:rPr lang="en-US" dirty="0" smtClean="0"/>
              <a:t>Standard case reporting</a:t>
            </a:r>
          </a:p>
          <a:p>
            <a:pPr lvl="1"/>
            <a:r>
              <a:rPr lang="en-US" dirty="0" smtClean="0"/>
              <a:t>Correspondence with other health departments</a:t>
            </a:r>
          </a:p>
          <a:p>
            <a:pPr lvl="1"/>
            <a:r>
              <a:rPr lang="en-US" dirty="0" smtClean="0"/>
              <a:t>Active surveillance</a:t>
            </a:r>
          </a:p>
          <a:p>
            <a:pPr lvl="1"/>
            <a:r>
              <a:rPr lang="en-US" dirty="0" smtClean="0"/>
              <a:t>Death certificate reviews (annually)</a:t>
            </a:r>
          </a:p>
          <a:p>
            <a:pPr lvl="1"/>
            <a:r>
              <a:rPr lang="en-US" dirty="0" smtClean="0"/>
              <a:t>Birth certificate reviews (annually, women only)</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0034818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t>
            </a:r>
            <a:r>
              <a:rPr lang="en-US" sz="3700" dirty="0" smtClean="0"/>
              <a:t>American Indian Females Living with HIV/AIDS in Minnesota by Estimated Mode of Exposure*, 2017</a:t>
            </a:r>
            <a:endParaRPr lang="en-US" sz="3700" dirty="0"/>
          </a:p>
        </p:txBody>
      </p:sp>
      <p:graphicFrame>
        <p:nvGraphicFramePr>
          <p:cNvPr id="9" name="Content Placeholder 8" descr="American Indian Females Living with HIV/AIDS in Minnesota by Estimated Mode of Exposure*, 2017" title="American Indian Females Living with HIV/AIDS in Minnesota by Estimated Mode of Exposure*, 2017"/>
          <p:cNvGraphicFramePr>
            <a:graphicFrameLocks noGrp="1"/>
          </p:cNvGraphicFramePr>
          <p:nvPr>
            <p:ph idx="1"/>
            <p:extLst>
              <p:ext uri="{D42A27DB-BD31-4B8C-83A1-F6EECF244321}">
                <p14:modId xmlns:p14="http://schemas.microsoft.com/office/powerpoint/2010/main" val="378570701"/>
              </p:ext>
            </p:extLst>
          </p:nvPr>
        </p:nvGraphicFramePr>
        <p:xfrm>
          <a:off x="838200" y="1502649"/>
          <a:ext cx="10515600" cy="44178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40</a:t>
            </a:fld>
            <a:endParaRPr lang="en-US" dirty="0"/>
          </a:p>
        </p:txBody>
      </p:sp>
      <p:sp>
        <p:nvSpPr>
          <p:cNvPr id="6" name="Footer Placeholder 3"/>
          <p:cNvSpPr>
            <a:spLocks noGrp="1"/>
          </p:cNvSpPr>
          <p:nvPr>
            <p:ph type="ftr" sz="quarter" idx="3"/>
          </p:nvPr>
        </p:nvSpPr>
        <p:spPr>
          <a:xfrm>
            <a:off x="838200" y="5920501"/>
            <a:ext cx="10515600" cy="688618"/>
          </a:xfrm>
        </p:spPr>
        <p:txBody>
          <a:bodyPr/>
          <a:lstStyle/>
          <a:p>
            <a:pPr algn="l"/>
            <a:r>
              <a:rPr lang="en-US" dirty="0" smtClean="0"/>
              <a:t>*Mode of Exposure estimated using prevalent cases with known risk. For additional details, see the Technical Notes.</a:t>
            </a:r>
          </a:p>
          <a:p>
            <a:pPr algn="l"/>
            <a:r>
              <a:rPr lang="en-US" dirty="0" smtClean="0"/>
              <a:t>MSM = men who have sex with men, IDU = injection drug use, Other = hemophilia, transplant, transfusion, mother with HIV or HIV risk</a:t>
            </a:r>
          </a:p>
        </p:txBody>
      </p:sp>
    </p:spTree>
    <p:extLst>
      <p:ext uri="{BB962C8B-B14F-4D97-AF65-F5344CB8AC3E}">
        <p14:creationId xmlns:p14="http://schemas.microsoft.com/office/powerpoint/2010/main" val="892974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HIV and Hepatitis B/C Co-infection</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41</a:t>
            </a:fld>
            <a:endParaRPr lang="en-US" dirty="0"/>
          </a:p>
        </p:txBody>
      </p:sp>
    </p:spTree>
    <p:extLst>
      <p:ext uri="{BB962C8B-B14F-4D97-AF65-F5344CB8AC3E}">
        <p14:creationId xmlns:p14="http://schemas.microsoft.com/office/powerpoint/2010/main" val="668857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07" y="152400"/>
            <a:ext cx="11540359" cy="914400"/>
          </a:xfrm>
        </p:spPr>
        <p:txBody>
          <a:bodyPr>
            <a:noAutofit/>
          </a:bodyPr>
          <a:lstStyle/>
          <a:p>
            <a:pPr algn="ctr"/>
            <a:r>
              <a:rPr lang="en-US" sz="3300" dirty="0"/>
              <a:t>HIV/AIDS and Hepatitis Co-infections in Minnesota</a:t>
            </a:r>
          </a:p>
        </p:txBody>
      </p:sp>
      <p:sp>
        <p:nvSpPr>
          <p:cNvPr id="3" name="Content Placeholder 2"/>
          <p:cNvSpPr>
            <a:spLocks noGrp="1"/>
          </p:cNvSpPr>
          <p:nvPr>
            <p:ph idx="1"/>
          </p:nvPr>
        </p:nvSpPr>
        <p:spPr>
          <a:xfrm>
            <a:off x="838200" y="1825625"/>
            <a:ext cx="10515600" cy="3996677"/>
          </a:xfrm>
        </p:spPr>
        <p:txBody>
          <a:bodyPr/>
          <a:lstStyle/>
          <a:p>
            <a:r>
              <a:rPr lang="en-US" dirty="0" smtClean="0"/>
              <a:t>As of December 31, 2017 </a:t>
            </a:r>
            <a:r>
              <a:rPr lang="en-US" b="1" dirty="0" smtClean="0"/>
              <a:t>8,789* </a:t>
            </a:r>
            <a:r>
              <a:rPr lang="en-US" dirty="0" smtClean="0"/>
              <a:t>persons are assumed alive and living in Minnesota with HIV/AIDS. Of these 8,789 persons, 890 (10%) are co-infected with either Hepatitis B, C, or both:</a:t>
            </a:r>
          </a:p>
          <a:p>
            <a:pPr lvl="1"/>
            <a:r>
              <a:rPr lang="en-US" dirty="0" smtClean="0"/>
              <a:t>412 (46%) are living with HIV and Hepatitis B</a:t>
            </a:r>
          </a:p>
          <a:p>
            <a:pPr lvl="1"/>
            <a:r>
              <a:rPr lang="en-US" dirty="0" smtClean="0"/>
              <a:t>430 (48%) are living with HIV and Hepatitis C</a:t>
            </a:r>
          </a:p>
          <a:p>
            <a:pPr lvl="1"/>
            <a:r>
              <a:rPr lang="en-US" dirty="0" smtClean="0"/>
              <a:t>48 (5%) are living with HIV and both Hepatitis B/C</a:t>
            </a:r>
          </a:p>
        </p:txBody>
      </p:sp>
      <p:sp>
        <p:nvSpPr>
          <p:cNvPr id="5" name="Slide Number Placeholder 4"/>
          <p:cNvSpPr>
            <a:spLocks noGrp="1"/>
          </p:cNvSpPr>
          <p:nvPr>
            <p:ph type="sldNum" sz="quarter" idx="12"/>
          </p:nvPr>
        </p:nvSpPr>
        <p:spPr/>
        <p:txBody>
          <a:bodyPr/>
          <a:lstStyle/>
          <a:p>
            <a:fld id="{48F63A3B-78C7-47BE-AE5E-E10140E04643}" type="slidenum">
              <a:rPr lang="en-US" smtClean="0"/>
              <a:t>42</a:t>
            </a:fld>
            <a:endParaRPr lang="en-US" dirty="0"/>
          </a:p>
        </p:txBody>
      </p:sp>
      <p:sp>
        <p:nvSpPr>
          <p:cNvPr id="6" name="Footer Placeholder 3"/>
          <p:cNvSpPr>
            <a:spLocks noGrp="1"/>
          </p:cNvSpPr>
          <p:nvPr>
            <p:ph type="ftr" sz="quarter" idx="3"/>
          </p:nvPr>
        </p:nvSpPr>
        <p:spPr>
          <a:xfrm>
            <a:off x="838200" y="5934270"/>
            <a:ext cx="10515600" cy="787205"/>
          </a:xfrm>
        </p:spPr>
        <p:txBody>
          <a:bodyPr/>
          <a:lstStyle/>
          <a:p>
            <a:pPr algn="l"/>
            <a:r>
              <a:rPr lang="en-US" dirty="0" smtClean="0"/>
              <a:t>*This number includes persons who reported Minnesota as their current state of residence, regardless of residence at time of diagnosis. It also includes state prisoners and refugees arriving through the HIV+ Refugee Resettlement Program, as well as HIV+ refugees/immigrants arriving through other programs.</a:t>
            </a:r>
          </a:p>
        </p:txBody>
      </p:sp>
    </p:spTree>
    <p:extLst>
      <p:ext uri="{BB962C8B-B14F-4D97-AF65-F5344CB8AC3E}">
        <p14:creationId xmlns:p14="http://schemas.microsoft.com/office/powerpoint/2010/main" val="2273396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Foreign Born Populations</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43</a:t>
            </a:fld>
            <a:endParaRPr lang="en-US" dirty="0"/>
          </a:p>
        </p:txBody>
      </p:sp>
    </p:spTree>
    <p:extLst>
      <p:ext uri="{BB962C8B-B14F-4D97-AF65-F5344CB8AC3E}">
        <p14:creationId xmlns:p14="http://schemas.microsoft.com/office/powerpoint/2010/main" val="37338797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Foreign Born Persons Living with HIV/AIDS in Minnesota by Region of Birth, 2007-2017</a:t>
            </a:r>
            <a:endParaRPr lang="en-US" sz="33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25" name="Content Placeholder 24" descr="Foreign Born Persons Living with HIV/AIDS in Minnesota by Region of Birth, 2007-2017" title="Foreign Born Persons Living with HIV/AIDS in Minnesota by Region of Birth, 2007-2017"/>
          <p:cNvGraphicFramePr>
            <a:graphicFrameLocks noGrp="1"/>
          </p:cNvGraphicFramePr>
          <p:nvPr>
            <p:ph idx="1"/>
            <p:extLst/>
          </p:nvPr>
        </p:nvGraphicFramePr>
        <p:xfrm>
          <a:off x="838200" y="1582932"/>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txBox="1">
            <a:spLocks/>
          </p:cNvSpPr>
          <p:nvPr/>
        </p:nvSpPr>
        <p:spPr>
          <a:xfrm>
            <a:off x="366252" y="6120581"/>
            <a:ext cx="10515600" cy="78720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*This number includes persons who reported Minnesota as their current state of residence, regardless of residence at time of diagnosis. It also includes state prisoners and refugees arriving through the HIV+ Refugee Resettlement Program, as well as HIV+ refugees/immigrants arriving through other programs.</a:t>
            </a:r>
          </a:p>
        </p:txBody>
      </p:sp>
    </p:spTree>
    <p:extLst>
      <p:ext uri="{BB962C8B-B14F-4D97-AF65-F5344CB8AC3E}">
        <p14:creationId xmlns:p14="http://schemas.microsoft.com/office/powerpoint/2010/main" val="99279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African-Born* Persons Living with HIV/AIDS Compared to Other Minnesota Cases by Sex, 2017</a:t>
            </a:r>
            <a:endParaRPr lang="en-US" sz="3300" dirty="0"/>
          </a:p>
        </p:txBody>
      </p:sp>
      <p:graphicFrame>
        <p:nvGraphicFramePr>
          <p:cNvPr id="10" name="Content Placeholder 9" descr="African born cases" title="African born cases"/>
          <p:cNvGraphicFramePr>
            <a:graphicFrameLocks noGrp="1"/>
          </p:cNvGraphicFramePr>
          <p:nvPr>
            <p:ph sz="half" idx="1"/>
            <p:extLst>
              <p:ext uri="{D42A27DB-BD31-4B8C-83A1-F6EECF244321}">
                <p14:modId xmlns:p14="http://schemas.microsoft.com/office/powerpoint/2010/main" val="1054412444"/>
              </p:ext>
            </p:extLst>
          </p:nvPr>
        </p:nvGraphicFramePr>
        <p:xfrm>
          <a:off x="838200" y="1593850"/>
          <a:ext cx="5181600" cy="4340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descr="US-born cases" title="US-born cases"/>
          <p:cNvGraphicFramePr>
            <a:graphicFrameLocks noGrp="1"/>
          </p:cNvGraphicFramePr>
          <p:nvPr>
            <p:ph sz="half" idx="2"/>
            <p:extLst>
              <p:ext uri="{D42A27DB-BD31-4B8C-83A1-F6EECF244321}">
                <p14:modId xmlns:p14="http://schemas.microsoft.com/office/powerpoint/2010/main" val="432587931"/>
              </p:ext>
            </p:extLst>
          </p:nvPr>
        </p:nvGraphicFramePr>
        <p:xfrm>
          <a:off x="6172200" y="1593850"/>
          <a:ext cx="5181600" cy="4340225"/>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45</a:t>
            </a:fld>
            <a:endParaRPr lang="en-US" dirty="0"/>
          </a:p>
        </p:txBody>
      </p:sp>
      <p:sp>
        <p:nvSpPr>
          <p:cNvPr id="7" name="Footer Placeholder 3"/>
          <p:cNvSpPr>
            <a:spLocks noGrp="1"/>
          </p:cNvSpPr>
          <p:nvPr>
            <p:ph type="ftr" sz="quarter" idx="3"/>
          </p:nvPr>
        </p:nvSpPr>
        <p:spPr>
          <a:xfrm>
            <a:off x="838200" y="5934270"/>
            <a:ext cx="10515600" cy="787205"/>
          </a:xfrm>
        </p:spPr>
        <p:txBody>
          <a:bodyPr/>
          <a:lstStyle/>
          <a:p>
            <a:pPr algn="l"/>
            <a:r>
              <a:rPr lang="en-US" dirty="0" smtClean="0"/>
              <a:t>*Includes persons arriving to Minnesota through the HIV+ Refugee Resettlement Program and other refugee/immigrant programs. Also includes 5 Hispanic, 4 White, and 13 Multi-Race identifying African-born persons. One African-born person had missing race information.</a:t>
            </a:r>
          </a:p>
        </p:txBody>
      </p:sp>
    </p:spTree>
    <p:extLst>
      <p:ext uri="{BB962C8B-B14F-4D97-AF65-F5344CB8AC3E}">
        <p14:creationId xmlns:p14="http://schemas.microsoft.com/office/powerpoint/2010/main" val="3920401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Latin American/Caribbean* Persons Living with HIV/AIDS Compared to Other Minnesota Cases by Sex, 2017</a:t>
            </a:r>
            <a:endParaRPr lang="en-US" sz="3300" dirty="0"/>
          </a:p>
        </p:txBody>
      </p:sp>
      <p:graphicFrame>
        <p:nvGraphicFramePr>
          <p:cNvPr id="10" name="Content Placeholder 9" descr="Latin/American Caribbean Cases" title="Latin/American Caribbean Cases"/>
          <p:cNvGraphicFramePr>
            <a:graphicFrameLocks noGrp="1"/>
          </p:cNvGraphicFramePr>
          <p:nvPr>
            <p:ph sz="half" idx="1"/>
            <p:extLst>
              <p:ext uri="{D42A27DB-BD31-4B8C-83A1-F6EECF244321}">
                <p14:modId xmlns:p14="http://schemas.microsoft.com/office/powerpoint/2010/main" val="485067502"/>
              </p:ext>
            </p:extLst>
          </p:nvPr>
        </p:nvGraphicFramePr>
        <p:xfrm>
          <a:off x="838200" y="1593850"/>
          <a:ext cx="5181600" cy="4549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descr="US born cases" title="US born cases"/>
          <p:cNvGraphicFramePr>
            <a:graphicFrameLocks noGrp="1"/>
          </p:cNvGraphicFramePr>
          <p:nvPr>
            <p:ph sz="half" idx="2"/>
            <p:extLst>
              <p:ext uri="{D42A27DB-BD31-4B8C-83A1-F6EECF244321}">
                <p14:modId xmlns:p14="http://schemas.microsoft.com/office/powerpoint/2010/main" val="3856366458"/>
              </p:ext>
            </p:extLst>
          </p:nvPr>
        </p:nvGraphicFramePr>
        <p:xfrm>
          <a:off x="6172200" y="1593850"/>
          <a:ext cx="5181600" cy="4549775"/>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46</a:t>
            </a:fld>
            <a:endParaRPr lang="en-US" dirty="0"/>
          </a:p>
        </p:txBody>
      </p:sp>
      <p:sp>
        <p:nvSpPr>
          <p:cNvPr id="7" name="Footer Placeholder 3"/>
          <p:cNvSpPr>
            <a:spLocks noGrp="1"/>
          </p:cNvSpPr>
          <p:nvPr>
            <p:ph type="ftr" sz="quarter" idx="3"/>
          </p:nvPr>
        </p:nvSpPr>
        <p:spPr>
          <a:xfrm>
            <a:off x="838200" y="6196012"/>
            <a:ext cx="10515600" cy="365125"/>
          </a:xfrm>
        </p:spPr>
        <p:txBody>
          <a:bodyPr/>
          <a:lstStyle/>
          <a:p>
            <a:pPr algn="l"/>
            <a:r>
              <a:rPr lang="en-US" dirty="0" smtClean="0"/>
              <a:t>*Includes Mexico and all Central/South American and Caribbean countries.</a:t>
            </a:r>
          </a:p>
        </p:txBody>
      </p:sp>
    </p:spTree>
    <p:extLst>
      <p:ext uri="{BB962C8B-B14F-4D97-AF65-F5344CB8AC3E}">
        <p14:creationId xmlns:p14="http://schemas.microsoft.com/office/powerpoint/2010/main" val="4055121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Countries of Birth Among Foreign Born Persons* Living with HIV/AIDS in Minnesota, 2017</a:t>
            </a:r>
            <a:endParaRPr lang="en-US" sz="3300" dirty="0"/>
          </a:p>
        </p:txBody>
      </p:sp>
      <p:sp>
        <p:nvSpPr>
          <p:cNvPr id="5" name="Slide Number Placeholder 4"/>
          <p:cNvSpPr>
            <a:spLocks noGrp="1"/>
          </p:cNvSpPr>
          <p:nvPr>
            <p:ph type="sldNum" sz="quarter" idx="12"/>
          </p:nvPr>
        </p:nvSpPr>
        <p:spPr/>
        <p:txBody>
          <a:bodyPr/>
          <a:lstStyle/>
          <a:p>
            <a:fld id="{48F63A3B-78C7-47BE-AE5E-E10140E04643}" type="slidenum">
              <a:rPr lang="en-US" smtClean="0"/>
              <a:t>47</a:t>
            </a:fld>
            <a:endParaRPr lang="en-US" dirty="0"/>
          </a:p>
        </p:txBody>
      </p:sp>
      <p:graphicFrame>
        <p:nvGraphicFramePr>
          <p:cNvPr id="14" name="Content Placeholder 13" descr="Countries of Birth Among Foreign Born Persons* Living with HIV/AIDS in Minnesota, 2017" title="Countries of Birth Among Foreign Born Persons* Living with HIV/AIDS in Minnesota, 2017"/>
          <p:cNvGraphicFramePr>
            <a:graphicFrameLocks noGrp="1"/>
          </p:cNvGraphicFramePr>
          <p:nvPr>
            <p:ph idx="1"/>
            <p:extLst>
              <p:ext uri="{D42A27DB-BD31-4B8C-83A1-F6EECF244321}">
                <p14:modId xmlns:p14="http://schemas.microsoft.com/office/powerpoint/2010/main" val="3420785018"/>
              </p:ext>
            </p:extLst>
          </p:nvPr>
        </p:nvGraphicFramePr>
        <p:xfrm>
          <a:off x="838200" y="1486535"/>
          <a:ext cx="10515600" cy="44500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342447816"/>
                    </a:ext>
                  </a:extLst>
                </a:gridCol>
                <a:gridCol w="3505200">
                  <a:extLst>
                    <a:ext uri="{9D8B030D-6E8A-4147-A177-3AD203B41FA5}">
                      <a16:colId xmlns:a16="http://schemas.microsoft.com/office/drawing/2014/main" val="2437797384"/>
                    </a:ext>
                  </a:extLst>
                </a:gridCol>
                <a:gridCol w="3505200">
                  <a:extLst>
                    <a:ext uri="{9D8B030D-6E8A-4147-A177-3AD203B41FA5}">
                      <a16:colId xmlns:a16="http://schemas.microsoft.com/office/drawing/2014/main" val="3982341499"/>
                    </a:ext>
                  </a:extLst>
                </a:gridCol>
              </a:tblGrid>
              <a:tr h="370840">
                <a:tc>
                  <a:txBody>
                    <a:bodyPr/>
                    <a:lstStyle/>
                    <a:p>
                      <a:r>
                        <a:rPr lang="en-US" dirty="0" smtClean="0"/>
                        <a:t>Country of Birth</a:t>
                      </a:r>
                      <a:endParaRPr lang="en-US" dirty="0"/>
                    </a:p>
                  </a:txBody>
                  <a:tcPr/>
                </a:tc>
                <a:tc>
                  <a:txBody>
                    <a:bodyPr/>
                    <a:lstStyle/>
                    <a:p>
                      <a:pPr algn="ctr"/>
                      <a:r>
                        <a:rPr lang="en-US" dirty="0" smtClean="0"/>
                        <a:t>Number of Prevalent Cases</a:t>
                      </a:r>
                      <a:endParaRPr lang="en-US" dirty="0"/>
                    </a:p>
                  </a:txBody>
                  <a:tcPr/>
                </a:tc>
                <a:tc>
                  <a:txBody>
                    <a:bodyPr/>
                    <a:lstStyle/>
                    <a:p>
                      <a:pPr algn="ctr"/>
                      <a:r>
                        <a:rPr lang="en-US" dirty="0" smtClean="0"/>
                        <a:t>Percent of Total</a:t>
                      </a:r>
                      <a:endParaRPr lang="en-US" dirty="0"/>
                    </a:p>
                  </a:txBody>
                  <a:tcPr/>
                </a:tc>
                <a:extLst>
                  <a:ext uri="{0D108BD9-81ED-4DB2-BD59-A6C34878D82A}">
                    <a16:rowId xmlns:a16="http://schemas.microsoft.com/office/drawing/2014/main" val="1214210838"/>
                  </a:ext>
                </a:extLst>
              </a:tr>
              <a:tr h="370840">
                <a:tc>
                  <a:txBody>
                    <a:bodyPr/>
                    <a:lstStyle/>
                    <a:p>
                      <a:r>
                        <a:rPr lang="en-US" dirty="0" smtClean="0"/>
                        <a:t>Ethiopia</a:t>
                      </a:r>
                      <a:endParaRPr lang="en-US" dirty="0"/>
                    </a:p>
                  </a:txBody>
                  <a:tcPr/>
                </a:tc>
                <a:tc>
                  <a:txBody>
                    <a:bodyPr/>
                    <a:lstStyle/>
                    <a:p>
                      <a:pPr algn="ctr"/>
                      <a:r>
                        <a:rPr lang="en-US" dirty="0" smtClean="0"/>
                        <a:t>315</a:t>
                      </a:r>
                      <a:endParaRPr lang="en-US" dirty="0"/>
                    </a:p>
                  </a:txBody>
                  <a:tcPr/>
                </a:tc>
                <a:tc>
                  <a:txBody>
                    <a:bodyPr/>
                    <a:lstStyle/>
                    <a:p>
                      <a:pPr algn="ctr"/>
                      <a:r>
                        <a:rPr lang="en-US" dirty="0" smtClean="0"/>
                        <a:t>15%</a:t>
                      </a:r>
                      <a:endParaRPr lang="en-US" dirty="0"/>
                    </a:p>
                  </a:txBody>
                  <a:tcPr/>
                </a:tc>
                <a:extLst>
                  <a:ext uri="{0D108BD9-81ED-4DB2-BD59-A6C34878D82A}">
                    <a16:rowId xmlns:a16="http://schemas.microsoft.com/office/drawing/2014/main" val="2218398218"/>
                  </a:ext>
                </a:extLst>
              </a:tr>
              <a:tr h="370840">
                <a:tc>
                  <a:txBody>
                    <a:bodyPr/>
                    <a:lstStyle/>
                    <a:p>
                      <a:r>
                        <a:rPr lang="en-US" dirty="0" smtClean="0"/>
                        <a:t>Mexico</a:t>
                      </a:r>
                      <a:endParaRPr lang="en-US" dirty="0"/>
                    </a:p>
                  </a:txBody>
                  <a:tcPr/>
                </a:tc>
                <a:tc>
                  <a:txBody>
                    <a:bodyPr/>
                    <a:lstStyle/>
                    <a:p>
                      <a:pPr algn="ctr"/>
                      <a:r>
                        <a:rPr lang="en-US" dirty="0" smtClean="0"/>
                        <a:t>273</a:t>
                      </a:r>
                      <a:endParaRPr lang="en-US" dirty="0"/>
                    </a:p>
                  </a:txBody>
                  <a:tcPr/>
                </a:tc>
                <a:tc>
                  <a:txBody>
                    <a:bodyPr/>
                    <a:lstStyle/>
                    <a:p>
                      <a:pPr algn="ctr"/>
                      <a:r>
                        <a:rPr lang="en-US" dirty="0" smtClean="0"/>
                        <a:t>13%</a:t>
                      </a:r>
                      <a:endParaRPr lang="en-US" dirty="0"/>
                    </a:p>
                  </a:txBody>
                  <a:tcPr/>
                </a:tc>
                <a:extLst>
                  <a:ext uri="{0D108BD9-81ED-4DB2-BD59-A6C34878D82A}">
                    <a16:rowId xmlns:a16="http://schemas.microsoft.com/office/drawing/2014/main" val="1937424650"/>
                  </a:ext>
                </a:extLst>
              </a:tr>
              <a:tr h="370840">
                <a:tc>
                  <a:txBody>
                    <a:bodyPr/>
                    <a:lstStyle/>
                    <a:p>
                      <a:r>
                        <a:rPr lang="en-US" dirty="0" smtClean="0"/>
                        <a:t>Liberia</a:t>
                      </a:r>
                      <a:endParaRPr lang="en-US" dirty="0"/>
                    </a:p>
                  </a:txBody>
                  <a:tcPr/>
                </a:tc>
                <a:tc>
                  <a:txBody>
                    <a:bodyPr/>
                    <a:lstStyle/>
                    <a:p>
                      <a:pPr algn="ctr"/>
                      <a:r>
                        <a:rPr lang="en-US" dirty="0" smtClean="0"/>
                        <a:t>235</a:t>
                      </a:r>
                      <a:endParaRPr lang="en-US" dirty="0"/>
                    </a:p>
                  </a:txBody>
                  <a:tcPr/>
                </a:tc>
                <a:tc>
                  <a:txBody>
                    <a:bodyPr/>
                    <a:lstStyle/>
                    <a:p>
                      <a:pPr algn="ctr"/>
                      <a:r>
                        <a:rPr lang="en-US" dirty="0" smtClean="0"/>
                        <a:t>11%</a:t>
                      </a:r>
                      <a:endParaRPr lang="en-US" dirty="0"/>
                    </a:p>
                  </a:txBody>
                  <a:tcPr/>
                </a:tc>
                <a:extLst>
                  <a:ext uri="{0D108BD9-81ED-4DB2-BD59-A6C34878D82A}">
                    <a16:rowId xmlns:a16="http://schemas.microsoft.com/office/drawing/2014/main" val="1396973308"/>
                  </a:ext>
                </a:extLst>
              </a:tr>
              <a:tr h="370840">
                <a:tc>
                  <a:txBody>
                    <a:bodyPr/>
                    <a:lstStyle/>
                    <a:p>
                      <a:r>
                        <a:rPr lang="en-US" dirty="0" smtClean="0"/>
                        <a:t>Kenya</a:t>
                      </a:r>
                      <a:endParaRPr lang="en-US" dirty="0"/>
                    </a:p>
                  </a:txBody>
                  <a:tcPr/>
                </a:tc>
                <a:tc>
                  <a:txBody>
                    <a:bodyPr/>
                    <a:lstStyle/>
                    <a:p>
                      <a:pPr algn="ctr"/>
                      <a:r>
                        <a:rPr lang="en-US" dirty="0" smtClean="0"/>
                        <a:t>173</a:t>
                      </a:r>
                      <a:endParaRPr lang="en-US" dirty="0"/>
                    </a:p>
                  </a:txBody>
                  <a:tcPr/>
                </a:tc>
                <a:tc>
                  <a:txBody>
                    <a:bodyPr/>
                    <a:lstStyle/>
                    <a:p>
                      <a:pPr algn="ctr"/>
                      <a:r>
                        <a:rPr lang="en-US" dirty="0" smtClean="0"/>
                        <a:t>8%</a:t>
                      </a:r>
                      <a:endParaRPr lang="en-US" dirty="0"/>
                    </a:p>
                  </a:txBody>
                  <a:tcPr/>
                </a:tc>
                <a:extLst>
                  <a:ext uri="{0D108BD9-81ED-4DB2-BD59-A6C34878D82A}">
                    <a16:rowId xmlns:a16="http://schemas.microsoft.com/office/drawing/2014/main" val="759059010"/>
                  </a:ext>
                </a:extLst>
              </a:tr>
              <a:tr h="370840">
                <a:tc>
                  <a:txBody>
                    <a:bodyPr/>
                    <a:lstStyle/>
                    <a:p>
                      <a:r>
                        <a:rPr lang="en-US" dirty="0" smtClean="0"/>
                        <a:t>Somalia</a:t>
                      </a:r>
                      <a:endParaRPr lang="en-US" dirty="0"/>
                    </a:p>
                  </a:txBody>
                  <a:tcPr/>
                </a:tc>
                <a:tc>
                  <a:txBody>
                    <a:bodyPr/>
                    <a:lstStyle/>
                    <a:p>
                      <a:pPr algn="ctr"/>
                      <a:r>
                        <a:rPr lang="en-US" dirty="0" smtClean="0"/>
                        <a:t>143</a:t>
                      </a:r>
                      <a:endParaRPr lang="en-US" dirty="0"/>
                    </a:p>
                  </a:txBody>
                  <a:tcPr/>
                </a:tc>
                <a:tc>
                  <a:txBody>
                    <a:bodyPr/>
                    <a:lstStyle/>
                    <a:p>
                      <a:pPr algn="ctr"/>
                      <a:r>
                        <a:rPr lang="en-US" dirty="0" smtClean="0"/>
                        <a:t>7%</a:t>
                      </a:r>
                      <a:endParaRPr lang="en-US" dirty="0"/>
                    </a:p>
                  </a:txBody>
                  <a:tcPr/>
                </a:tc>
                <a:extLst>
                  <a:ext uri="{0D108BD9-81ED-4DB2-BD59-A6C34878D82A}">
                    <a16:rowId xmlns:a16="http://schemas.microsoft.com/office/drawing/2014/main" val="3164207753"/>
                  </a:ext>
                </a:extLst>
              </a:tr>
              <a:tr h="370840">
                <a:tc>
                  <a:txBody>
                    <a:bodyPr/>
                    <a:lstStyle/>
                    <a:p>
                      <a:r>
                        <a:rPr lang="en-US" dirty="0" smtClean="0"/>
                        <a:t>Cameroon</a:t>
                      </a:r>
                      <a:endParaRPr lang="en-US" dirty="0"/>
                    </a:p>
                  </a:txBody>
                  <a:tcPr/>
                </a:tc>
                <a:tc>
                  <a:txBody>
                    <a:bodyPr/>
                    <a:lstStyle/>
                    <a:p>
                      <a:pPr algn="ctr"/>
                      <a:r>
                        <a:rPr lang="en-US" dirty="0" smtClean="0"/>
                        <a:t>113</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607828026"/>
                  </a:ext>
                </a:extLst>
              </a:tr>
              <a:tr h="370840">
                <a:tc>
                  <a:txBody>
                    <a:bodyPr/>
                    <a:lstStyle/>
                    <a:p>
                      <a:r>
                        <a:rPr lang="en-US" dirty="0" smtClean="0"/>
                        <a:t>Sudan</a:t>
                      </a:r>
                      <a:endParaRPr lang="en-US" dirty="0"/>
                    </a:p>
                  </a:txBody>
                  <a:tcPr/>
                </a:tc>
                <a:tc>
                  <a:txBody>
                    <a:bodyPr/>
                    <a:lstStyle/>
                    <a:p>
                      <a:pPr algn="ctr"/>
                      <a:r>
                        <a:rPr lang="en-US" dirty="0" smtClean="0"/>
                        <a:t>70</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val="496080996"/>
                  </a:ext>
                </a:extLst>
              </a:tr>
              <a:tr h="370840">
                <a:tc>
                  <a:txBody>
                    <a:bodyPr/>
                    <a:lstStyle/>
                    <a:p>
                      <a:r>
                        <a:rPr lang="en-US" dirty="0" smtClean="0"/>
                        <a:t>Nigeria</a:t>
                      </a:r>
                      <a:endParaRPr lang="en-US" dirty="0"/>
                    </a:p>
                  </a:txBody>
                  <a:tcPr/>
                </a:tc>
                <a:tc>
                  <a:txBody>
                    <a:bodyPr/>
                    <a:lstStyle/>
                    <a:p>
                      <a:pPr algn="ctr"/>
                      <a:r>
                        <a:rPr lang="en-US" dirty="0" smtClean="0"/>
                        <a:t>56</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val="3097745963"/>
                  </a:ext>
                </a:extLst>
              </a:tr>
              <a:tr h="370840">
                <a:tc>
                  <a:txBody>
                    <a:bodyPr/>
                    <a:lstStyle/>
                    <a:p>
                      <a:r>
                        <a:rPr lang="en-US" dirty="0" smtClean="0"/>
                        <a:t>Vietnam</a:t>
                      </a:r>
                      <a:endParaRPr lang="en-US" dirty="0"/>
                    </a:p>
                  </a:txBody>
                  <a:tcPr/>
                </a:tc>
                <a:tc>
                  <a:txBody>
                    <a:bodyPr/>
                    <a:lstStyle/>
                    <a:p>
                      <a:pPr algn="ctr"/>
                      <a:r>
                        <a:rPr lang="en-US" dirty="0" smtClean="0"/>
                        <a:t>31</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751237290"/>
                  </a:ext>
                </a:extLst>
              </a:tr>
              <a:tr h="370840">
                <a:tc>
                  <a:txBody>
                    <a:bodyPr/>
                    <a:lstStyle/>
                    <a:p>
                      <a:r>
                        <a:rPr lang="en-US" dirty="0" smtClean="0"/>
                        <a:t>El Salvador</a:t>
                      </a:r>
                      <a:endParaRPr lang="en-US" dirty="0"/>
                    </a:p>
                  </a:txBody>
                  <a:tcPr/>
                </a:tc>
                <a:tc>
                  <a:txBody>
                    <a:bodyPr/>
                    <a:lstStyle/>
                    <a:p>
                      <a:pPr algn="ctr"/>
                      <a:r>
                        <a:rPr lang="en-US" dirty="0" smtClean="0"/>
                        <a:t>30</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1436997360"/>
                  </a:ext>
                </a:extLst>
              </a:tr>
              <a:tr h="370840">
                <a:tc>
                  <a:txBody>
                    <a:bodyPr/>
                    <a:lstStyle/>
                    <a:p>
                      <a:r>
                        <a:rPr lang="en-US" dirty="0" smtClean="0"/>
                        <a:t>Other* Countries</a:t>
                      </a:r>
                      <a:endParaRPr lang="en-US" dirty="0"/>
                    </a:p>
                  </a:txBody>
                  <a:tcPr/>
                </a:tc>
                <a:tc>
                  <a:txBody>
                    <a:bodyPr/>
                    <a:lstStyle/>
                    <a:p>
                      <a:pPr algn="ctr"/>
                      <a:r>
                        <a:rPr lang="en-US" dirty="0" smtClean="0"/>
                        <a:t>664</a:t>
                      </a:r>
                      <a:endParaRPr lang="en-US" dirty="0"/>
                    </a:p>
                  </a:txBody>
                  <a:tcPr/>
                </a:tc>
                <a:tc>
                  <a:txBody>
                    <a:bodyPr/>
                    <a:lstStyle/>
                    <a:p>
                      <a:pPr algn="ctr"/>
                      <a:r>
                        <a:rPr lang="en-US" dirty="0" smtClean="0"/>
                        <a:t>31%</a:t>
                      </a:r>
                      <a:endParaRPr lang="en-US" dirty="0"/>
                    </a:p>
                  </a:txBody>
                  <a:tcPr/>
                </a:tc>
                <a:extLst>
                  <a:ext uri="{0D108BD9-81ED-4DB2-BD59-A6C34878D82A}">
                    <a16:rowId xmlns:a16="http://schemas.microsoft.com/office/drawing/2014/main" val="147029482"/>
                  </a:ext>
                </a:extLst>
              </a:tr>
            </a:tbl>
          </a:graphicData>
        </a:graphic>
      </p:graphicFrame>
      <p:sp>
        <p:nvSpPr>
          <p:cNvPr id="15" name="Footer Placeholder 3"/>
          <p:cNvSpPr>
            <a:spLocks noGrp="1"/>
          </p:cNvSpPr>
          <p:nvPr>
            <p:ph type="ftr" sz="quarter" idx="3"/>
          </p:nvPr>
        </p:nvSpPr>
        <p:spPr>
          <a:xfrm>
            <a:off x="838200" y="6215062"/>
            <a:ext cx="10515600" cy="365125"/>
          </a:xfrm>
        </p:spPr>
        <p:txBody>
          <a:bodyPr/>
          <a:lstStyle/>
          <a:p>
            <a:pPr algn="l"/>
            <a:r>
              <a:rPr lang="en-US" dirty="0" smtClean="0"/>
              <a:t>*Includes over 100 additional countries</a:t>
            </a:r>
          </a:p>
        </p:txBody>
      </p:sp>
    </p:spTree>
    <p:extLst>
      <p:ext uri="{BB962C8B-B14F-4D97-AF65-F5344CB8AC3E}">
        <p14:creationId xmlns:p14="http://schemas.microsoft.com/office/powerpoint/2010/main" val="4095369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Mortality</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48</a:t>
            </a:fld>
            <a:endParaRPr lang="en-US" dirty="0"/>
          </a:p>
        </p:txBody>
      </p:sp>
    </p:spTree>
    <p:extLst>
      <p:ext uri="{BB962C8B-B14F-4D97-AF65-F5344CB8AC3E}">
        <p14:creationId xmlns:p14="http://schemas.microsoft.com/office/powerpoint/2010/main" val="38965995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Reported Deaths Among Persons living with HIV/AIDS in Minnesota, 1984-2017</a:t>
            </a:r>
            <a:endParaRPr lang="en-US" dirty="0"/>
          </a:p>
        </p:txBody>
      </p:sp>
      <p:graphicFrame>
        <p:nvGraphicFramePr>
          <p:cNvPr id="9" name="Content Placeholder 8" descr="Reported Deaths Among Persons living with HIV/AIDS in Minnesota, 1984-2017" title="Reported Deaths Among Persons living with HIV/AIDS in Minnesota, 1984-2017"/>
          <p:cNvGraphicFramePr>
            <a:graphicFrameLocks noGrp="1"/>
          </p:cNvGraphicFramePr>
          <p:nvPr>
            <p:ph idx="1"/>
            <p:extLst>
              <p:ext uri="{D42A27DB-BD31-4B8C-83A1-F6EECF244321}">
                <p14:modId xmlns:p14="http://schemas.microsoft.com/office/powerpoint/2010/main" val="3365805002"/>
              </p:ext>
            </p:extLst>
          </p:nvPr>
        </p:nvGraphicFramePr>
        <p:xfrm>
          <a:off x="838200" y="1825625"/>
          <a:ext cx="10515600" cy="395605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8F63A3B-78C7-47BE-AE5E-E10140E04643}" type="slidenum">
              <a:rPr lang="en-US" smtClean="0"/>
              <a:t>49</a:t>
            </a:fld>
            <a:endParaRPr lang="en-US" dirty="0"/>
          </a:p>
        </p:txBody>
      </p:sp>
      <p:sp>
        <p:nvSpPr>
          <p:cNvPr id="6" name="Footer Placeholder 3"/>
          <p:cNvSpPr>
            <a:spLocks noGrp="1"/>
          </p:cNvSpPr>
          <p:nvPr>
            <p:ph type="ftr" sz="quarter" idx="3"/>
          </p:nvPr>
        </p:nvSpPr>
        <p:spPr>
          <a:xfrm>
            <a:off x="239110" y="5714343"/>
            <a:ext cx="11353800" cy="939800"/>
          </a:xfrm>
        </p:spPr>
        <p:txBody>
          <a:bodyPr/>
          <a:lstStyle/>
          <a:p>
            <a:pPr algn="l"/>
            <a:r>
              <a:rPr lang="en-US" dirty="0" smtClean="0"/>
              <a:t>*Number of deaths known to have occurred among all people living with HIV infection in Minnesota, regardless of location of diagnosis or cause of death</a:t>
            </a:r>
          </a:p>
          <a:p>
            <a:pPr algn="l"/>
            <a:r>
              <a:rPr lang="en-US" dirty="0" smtClean="0"/>
              <a:t>^Number of deaths known to have occurred among people living with AIDS in Minnesota in a given calendar year, regardless of location of diagnosis or cause of death</a:t>
            </a:r>
          </a:p>
          <a:p>
            <a:pPr algn="l"/>
            <a:r>
              <a:rPr lang="en-US" dirty="0" smtClean="0"/>
              <a:t>**Number of deaths known to have occurred among people living with HIV (non-AIDS) in Minnesota in a given calendar year, regardless of location of diagnosis or cause of death</a:t>
            </a:r>
          </a:p>
        </p:txBody>
      </p:sp>
    </p:spTree>
    <p:extLst>
      <p:ext uri="{BB962C8B-B14F-4D97-AF65-F5344CB8AC3E}">
        <p14:creationId xmlns:p14="http://schemas.microsoft.com/office/powerpoint/2010/main" val="20523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National Context</a:t>
            </a:r>
            <a:endParaRPr lang="en-US" dirty="0"/>
          </a:p>
        </p:txBody>
      </p:sp>
      <p:sp>
        <p:nvSpPr>
          <p:cNvPr id="5" name="Slide Number Placeholder 4"/>
          <p:cNvSpPr>
            <a:spLocks noGrp="1"/>
          </p:cNvSpPr>
          <p:nvPr>
            <p:ph type="sldNum" sz="quarter" idx="16"/>
          </p:nvPr>
        </p:nvSpPr>
        <p:spPr/>
        <p:txBody>
          <a:bodyPr/>
          <a:lstStyle/>
          <a:p>
            <a:fld id="{48F63A3B-78C7-47BE-AE5E-E10140E04643}" type="slidenum">
              <a:rPr lang="en-US" smtClean="0"/>
              <a:t>5</a:t>
            </a:fld>
            <a:endParaRPr lang="en-US" dirty="0"/>
          </a:p>
        </p:txBody>
      </p:sp>
      <p:sp>
        <p:nvSpPr>
          <p:cNvPr id="6" name="Text Placeholder 5" descr="United states and 6 dependent areas" title="Rates of diagnosed AIDS 2016"/>
          <p:cNvSpPr>
            <a:spLocks noGrp="1"/>
          </p:cNvSpPr>
          <p:nvPr>
            <p:ph type="body" sz="quarter" idx="14"/>
          </p:nvPr>
        </p:nvSpPr>
        <p:spPr>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Data source: </a:t>
            </a: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CDC Preliminary Data for 2016</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298213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8757" y="75990"/>
            <a:ext cx="11790947" cy="914400"/>
          </a:xfrm>
        </p:spPr>
        <p:txBody>
          <a:bodyPr>
            <a:noAutofit/>
          </a:bodyPr>
          <a:lstStyle/>
          <a:p>
            <a:pPr algn="ctr">
              <a:lnSpc>
                <a:spcPts val="3467"/>
              </a:lnSpc>
            </a:pPr>
            <a:r>
              <a:rPr lang="en-US" sz="2800" dirty="0"/>
              <a:t>Rates of Adults and Adolescents Living with Diagnosed HIV Infection, by Area of Residence, Year-end 2015 — United States and 6 Dependent Areas</a:t>
            </a:r>
            <a:endParaRPr lang="en-US" sz="2800" dirty="0">
              <a:solidFill>
                <a:srgbClr val="5F5F5F"/>
              </a:solidFill>
            </a:endParaRPr>
          </a:p>
        </p:txBody>
      </p:sp>
      <p:pic>
        <p:nvPicPr>
          <p:cNvPr id="3" name="Content Placeholder 2" descr="Rates of Adults and Adolescents Living with Diagnosed HIV Infection, by Area of Residence, Year-end 2015 — United States and 6 Dependent Areas" title="Rates of Adults and Adolescents Living with Diagnosed HIV Infection, by Area of Residence, Year-end 2015 — United States and 6 Dependent Areas"/>
          <p:cNvPicPr>
            <a:picLocks noGrp="1" noChangeAspect="1"/>
          </p:cNvPicPr>
          <p:nvPr>
            <p:ph idx="1"/>
          </p:nvPr>
        </p:nvPicPr>
        <p:blipFill>
          <a:blip r:embed="rId3"/>
          <a:stretch>
            <a:fillRect/>
          </a:stretch>
        </p:blipFill>
        <p:spPr>
          <a:xfrm>
            <a:off x="140671" y="533190"/>
            <a:ext cx="11895330" cy="6691523"/>
          </a:xfrm>
          <a:prstGeom prst="rect">
            <a:avLst/>
          </a:prstGeom>
        </p:spPr>
      </p:pic>
      <p:sp>
        <p:nvSpPr>
          <p:cNvPr id="5" name="TextBox 4"/>
          <p:cNvSpPr txBox="1"/>
          <p:nvPr/>
        </p:nvSpPr>
        <p:spPr>
          <a:xfrm>
            <a:off x="7387389" y="1407695"/>
            <a:ext cx="3801979" cy="369332"/>
          </a:xfrm>
          <a:prstGeom prst="rect">
            <a:avLst/>
          </a:prstGeom>
          <a:noFill/>
        </p:spPr>
        <p:txBody>
          <a:bodyPr wrap="square" rtlCol="0">
            <a:spAutoFit/>
          </a:bodyPr>
          <a:lstStyle/>
          <a:p>
            <a:pPr lvl="0"/>
            <a:r>
              <a:rPr lang="en-US" dirty="0"/>
              <a:t>N = 988,955	Total Rate: 364.3</a:t>
            </a:r>
            <a:endParaRPr kumimoji="0" lang="en-US" sz="1800" b="0" i="0" u="none" strike="noStrike" kern="1200" cap="none" spc="0" normalizeH="0" baseline="0" noProof="0" dirty="0">
              <a:ln>
                <a:noFill/>
              </a:ln>
              <a:effectLst/>
              <a:uLnTx/>
              <a:uFillTx/>
              <a:latin typeface="Calibri"/>
            </a:endParaRPr>
          </a:p>
        </p:txBody>
      </p:sp>
      <p:sp>
        <p:nvSpPr>
          <p:cNvPr id="10" name="Text Placeholder 3"/>
          <p:cNvSpPr txBox="1">
            <a:spLocks/>
          </p:cNvSpPr>
          <p:nvPr/>
        </p:nvSpPr>
        <p:spPr>
          <a:xfrm>
            <a:off x="140671" y="6323998"/>
            <a:ext cx="10463136" cy="44351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effectLst/>
                <a:uLnTx/>
                <a:uFillTx/>
                <a:latin typeface="Calibri" panose="020F0502020204030204" pitchFamily="34" charset="0"/>
                <a:ea typeface="+mn-ea"/>
                <a:cs typeface="+mn-cs"/>
              </a:rPr>
              <a:t>Data </a:t>
            </a:r>
            <a:r>
              <a:rPr kumimoji="0" lang="en-US" sz="1200" b="0" i="0" u="none" strike="noStrike" kern="1200" cap="none" spc="0" normalizeH="0" baseline="0" noProof="0" dirty="0">
                <a:ln>
                  <a:noFill/>
                </a:ln>
                <a:effectLst/>
                <a:uLnTx/>
                <a:uFillTx/>
                <a:latin typeface="Calibri" panose="020F0502020204030204" pitchFamily="34" charset="0"/>
                <a:ea typeface="+mn-ea"/>
                <a:cs typeface="+mn-cs"/>
              </a:rPr>
              <a:t>are based on address of residence as of December 31, 2015 (i.e., most recent known address</a:t>
            </a:r>
            <a:r>
              <a:rPr kumimoji="0" lang="en-US" sz="1200" b="0" i="0" u="none" strike="noStrike" kern="1200" cap="none" spc="0" normalizeH="0" baseline="0" noProof="0" dirty="0" smtClean="0">
                <a:ln>
                  <a:noFill/>
                </a:ln>
                <a:effectLst/>
                <a:uLnTx/>
                <a:uFillTx/>
                <a:latin typeface="Calibri" panose="020F0502020204030204" pitchFamily="34" charset="0"/>
                <a:ea typeface="+mn-ea"/>
                <a:cs typeface="+mn-cs"/>
              </a:rPr>
              <a:t>). </a:t>
            </a:r>
            <a:endParaRPr kumimoji="0" lang="en-US" sz="1200" b="0" i="0" u="none" strike="noStrike" kern="1200" cap="none" spc="0" normalizeH="0" baseline="0" noProof="0" dirty="0">
              <a:ln>
                <a:noFill/>
              </a:ln>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6418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8757" y="75990"/>
            <a:ext cx="11790947" cy="914400"/>
          </a:xfrm>
        </p:spPr>
        <p:txBody>
          <a:bodyPr>
            <a:noAutofit/>
          </a:bodyPr>
          <a:lstStyle/>
          <a:p>
            <a:pPr algn="ctr">
              <a:lnSpc>
                <a:spcPts val="3467"/>
              </a:lnSpc>
            </a:pPr>
            <a:r>
              <a:rPr lang="en-US" sz="2400" dirty="0"/>
              <a:t>Rates of Adults and Adolescents Living with Diagnosed HIV Infection Ever Classified as  Stage </a:t>
            </a:r>
            <a:r>
              <a:rPr lang="en-US" sz="2400" dirty="0" smtClean="0"/>
              <a:t>3</a:t>
            </a:r>
            <a:br>
              <a:rPr lang="en-US" sz="2400" dirty="0" smtClean="0"/>
            </a:br>
            <a:r>
              <a:rPr lang="en-US" sz="2400" dirty="0" smtClean="0"/>
              <a:t>(AIDS</a:t>
            </a:r>
            <a:r>
              <a:rPr lang="en-US" sz="2400" dirty="0"/>
              <a:t>), by Area of Residence, Year-end 2015— United States and 6 Dependent </a:t>
            </a:r>
            <a:r>
              <a:rPr lang="en-US" sz="2400" dirty="0" smtClean="0"/>
              <a:t>Areas</a:t>
            </a:r>
            <a:endParaRPr lang="en-US" sz="2400" dirty="0">
              <a:solidFill>
                <a:srgbClr val="5F5F5F"/>
              </a:solidFill>
            </a:endParaRPr>
          </a:p>
        </p:txBody>
      </p:sp>
      <p:pic>
        <p:nvPicPr>
          <p:cNvPr id="4" name="Content Placeholder 3" descr="Rates of Adults and Adolescents Living with Diagnosed HIV Infection Ever Classified as  Stage 3&#10;(AIDS), by Area of Residence, Year-end 2015— United States and 6 Dependent Areas" title="Rates of Adults and Adolescents Living with Diagnosed HIV Infection Ever Classified as  Stage 3"/>
          <p:cNvPicPr>
            <a:picLocks noGrp="1" noChangeAspect="1"/>
          </p:cNvPicPr>
          <p:nvPr>
            <p:ph idx="1"/>
          </p:nvPr>
        </p:nvPicPr>
        <p:blipFill rotWithShape="1">
          <a:blip r:embed="rId3"/>
          <a:srcRect t="11809"/>
          <a:stretch/>
        </p:blipFill>
        <p:spPr>
          <a:xfrm>
            <a:off x="288758" y="1395663"/>
            <a:ext cx="11145742" cy="5702968"/>
          </a:xfrm>
          <a:prstGeom prst="rect">
            <a:avLst/>
          </a:prstGeom>
        </p:spPr>
      </p:pic>
      <p:sp>
        <p:nvSpPr>
          <p:cNvPr id="10" name="Text Placeholder 3"/>
          <p:cNvSpPr txBox="1">
            <a:spLocks/>
          </p:cNvSpPr>
          <p:nvPr/>
        </p:nvSpPr>
        <p:spPr>
          <a:xfrm>
            <a:off x="288757" y="6167156"/>
            <a:ext cx="10463136" cy="44351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latin typeface="Calibri" panose="020F0502020204030204" pitchFamily="34" charset="0"/>
              </a:rPr>
              <a:t>Data </a:t>
            </a:r>
            <a:r>
              <a:rPr lang="en-US" sz="1200" dirty="0">
                <a:latin typeface="Calibri" panose="020F0502020204030204" pitchFamily="34" charset="0"/>
              </a:rPr>
              <a:t>are based on address of residence as of December 31, 2015 (i.e., most recent known address). </a:t>
            </a:r>
          </a:p>
        </p:txBody>
      </p:sp>
      <p:sp>
        <p:nvSpPr>
          <p:cNvPr id="5" name="TextBox 4"/>
          <p:cNvSpPr txBox="1"/>
          <p:nvPr/>
        </p:nvSpPr>
        <p:spPr>
          <a:xfrm>
            <a:off x="7387389" y="1407695"/>
            <a:ext cx="3801979" cy="369332"/>
          </a:xfrm>
          <a:prstGeom prst="rect">
            <a:avLst/>
          </a:prstGeom>
          <a:noFill/>
        </p:spPr>
        <p:txBody>
          <a:bodyPr wrap="square" rtlCol="0">
            <a:spAutoFit/>
          </a:bodyPr>
          <a:lstStyle/>
          <a:p>
            <a:r>
              <a:rPr lang="en-US" dirty="0"/>
              <a:t>N = 531,564	Total Rate: 195.8</a:t>
            </a:r>
          </a:p>
        </p:txBody>
      </p:sp>
    </p:spTree>
    <p:extLst>
      <p:ext uri="{BB962C8B-B14F-4D97-AF65-F5344CB8AC3E}">
        <p14:creationId xmlns:p14="http://schemas.microsoft.com/office/powerpoint/2010/main" val="4048239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59" y="152400"/>
            <a:ext cx="11743998" cy="914400"/>
          </a:xfrm>
        </p:spPr>
        <p:txBody>
          <a:bodyPr>
            <a:noAutofit/>
          </a:bodyPr>
          <a:lstStyle/>
          <a:p>
            <a:pPr algn="ctr"/>
            <a:r>
              <a:rPr lang="en-US" sz="2600" dirty="0"/>
              <a:t>Stage 3 (AIDS) Classifications, Deaths, and Persons Living with Diagnosed HIV Infection Ever Classified as Stage 3 (AIDS) 1985–2015—United States and 6 Dependent Areas</a:t>
            </a:r>
          </a:p>
        </p:txBody>
      </p:sp>
      <p:pic>
        <p:nvPicPr>
          <p:cNvPr id="7" name="Content Placeholder 6" descr="Stage 3 (AIDS) Classifications, Deaths, and Persons Living with Diagnosed HIV Infection Ever Classified as Stage 3 (AIDS) 1985–2015—United States and 6 Dependent Areas" title="Stage 3 (AIDS) Classifications, Deaths, and Persons Living with Diagnosed HIV Infection Ever Classified as Stage 3 (AIDS) 1985–2015—United States and 6 Dependent Areas"/>
          <p:cNvPicPr>
            <a:picLocks noGrp="1" noChangeAspect="1"/>
          </p:cNvPicPr>
          <p:nvPr>
            <p:ph idx="1"/>
          </p:nvPr>
        </p:nvPicPr>
        <p:blipFill>
          <a:blip r:embed="rId2"/>
          <a:stretch>
            <a:fillRect/>
          </a:stretch>
        </p:blipFill>
        <p:spPr>
          <a:xfrm>
            <a:off x="1049183" y="1825625"/>
            <a:ext cx="10093634" cy="4351338"/>
          </a:xfrm>
          <a:prstGeom prst="rect">
            <a:avLst/>
          </a:prstGeom>
        </p:spPr>
      </p:pic>
      <p:sp>
        <p:nvSpPr>
          <p:cNvPr id="5" name="Slide Number Placeholder 4"/>
          <p:cNvSpPr>
            <a:spLocks noGrp="1"/>
          </p:cNvSpPr>
          <p:nvPr>
            <p:ph type="sldNum" sz="quarter" idx="12"/>
          </p:nvPr>
        </p:nvSpPr>
        <p:spPr/>
        <p:txBody>
          <a:bodyPr/>
          <a:lstStyle/>
          <a:p>
            <a:fld id="{48F63A3B-78C7-47BE-AE5E-E10140E04643}" type="slidenum">
              <a:rPr lang="en-US" smtClean="0"/>
              <a:t>8</a:t>
            </a:fld>
            <a:endParaRPr lang="en-US" dirty="0"/>
          </a:p>
        </p:txBody>
      </p:sp>
      <p:sp>
        <p:nvSpPr>
          <p:cNvPr id="6" name="Text Placeholder 3"/>
          <p:cNvSpPr txBox="1">
            <a:spLocks/>
          </p:cNvSpPr>
          <p:nvPr/>
        </p:nvSpPr>
        <p:spPr>
          <a:xfrm>
            <a:off x="182958" y="6176963"/>
            <a:ext cx="9042400" cy="56550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7943">
              <a:lnSpc>
                <a:spcPts val="1200"/>
              </a:lnSpc>
              <a:spcBef>
                <a:spcPts val="0"/>
              </a:spcBef>
            </a:pPr>
            <a:r>
              <a:rPr lang="en-US" sz="1200" dirty="0" smtClean="0">
                <a:latin typeface="Calibri" panose="020F0502020204030204" pitchFamily="34" charset="0"/>
              </a:rPr>
              <a:t>Deaths </a:t>
            </a:r>
            <a:r>
              <a:rPr lang="en-US" sz="1200" dirty="0">
                <a:latin typeface="Calibri" panose="020F0502020204030204" pitchFamily="34" charset="0"/>
              </a:rPr>
              <a:t>of persons with HIV infection, stage 3 (AIDS) may be due to any cause. </a:t>
            </a:r>
          </a:p>
        </p:txBody>
      </p:sp>
    </p:spTree>
    <p:extLst>
      <p:ext uri="{BB962C8B-B14F-4D97-AF65-F5344CB8AC3E}">
        <p14:creationId xmlns:p14="http://schemas.microsoft.com/office/powerpoint/2010/main" val="292352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Overview of HIV/AIDS in Minnesota</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23508305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7&quot;&gt;&lt;/object&gt;&lt;object type=&quot;2&quot; unique_id=&quot;10008&quot;&gt;&lt;object type=&quot;3&quot; unique_id=&quot;11514&quot;&gt;&lt;property id=&quot;20148&quot; value=&quot;5&quot;/&gt;&lt;property id=&quot;20300&quot; value=&quot;Slide 1 - &amp;quot;HIV/AIDS Prevalence and Mortality Report, 2017&amp;quot;&quot;/&gt;&lt;property id=&quot;20307&quot; value=&quot;485&quot;/&gt;&lt;/object&gt;&lt;object type=&quot;3&quot; unique_id=&quot;11515&quot;&gt;&lt;property id=&quot;20148&quot; value=&quot;5&quot;/&gt;&lt;property id=&quot;20300&quot; value=&quot;Slide 2 - &amp;quot;Introduction (I)&amp;quot;&quot;/&gt;&lt;property id=&quot;20307&quot; value=&quot;484&quot;/&gt;&lt;/object&gt;&lt;object type=&quot;3&quot; unique_id=&quot;11516&quot;&gt;&lt;property id=&quot;20148&quot; value=&quot;5&quot;/&gt;&lt;property id=&quot;20300&quot; value=&quot;Slide 3 - &amp;quot;Introduction (II)&amp;quot;&quot;/&gt;&lt;property id=&quot;20307&quot; value=&quot;487&quot;/&gt;&lt;/object&gt;&lt;object type=&quot;3&quot; unique_id=&quot;11517&quot;&gt;&lt;property id=&quot;20148&quot; value=&quot;5&quot;/&gt;&lt;property id=&quot;20300&quot; value=&quot;Slide 4 - &amp;quot;Introduction (III)&amp;quot;&quot;/&gt;&lt;property id=&quot;20307&quot; value=&quot;486&quot;/&gt;&lt;/object&gt;&lt;object type=&quot;3&quot; unique_id=&quot;11518&quot;&gt;&lt;property id=&quot;20148&quot; value=&quot;5&quot;/&gt;&lt;property id=&quot;20300&quot; value=&quot;Slide 5 - &amp;quot;National Context&amp;quot;&quot;/&gt;&lt;property id=&quot;20307&quot; value=&quot;488&quot;/&gt;&lt;/object&gt;&lt;object type=&quot;3&quot; unique_id=&quot;11520&quot;&gt;&lt;property id=&quot;20148&quot; value=&quot;5&quot;/&gt;&lt;property id=&quot;20300&quot; value=&quot;Slide 7 - &amp;quot;Rates of Adults and Adolescents Living with Diagnosed HIV Infection Ever Classified as  Stage 3 (AIDS), by Area of &quot;/&gt;&lt;property id=&quot;20307&quot; value=&quot;490&quot;/&gt;&lt;/object&gt;&lt;object type=&quot;3&quot; unique_id=&quot;11522&quot;&gt;&lt;property id=&quot;20148&quot; value=&quot;5&quot;/&gt;&lt;property id=&quot;20300&quot; value=&quot;Slide 9 - &amp;quot;Overview of HIV/AIDS in Minnesota&amp;quot;&quot;/&gt;&lt;property id=&quot;20307&quot; value=&quot;492&quot;/&gt;&lt;/object&gt;&lt;object type=&quot;3&quot; unique_id=&quot;11523&quot;&gt;&lt;property id=&quot;20148&quot; value=&quot;5&quot;/&gt;&lt;property id=&quot;20300&quot; value=&quot;Slide 10 - &amp;quot;New HIV Disease Diagnoses, HIV (non-AIDS) and AIDS Cases by Year, 1991-2017&amp;quot;&quot;/&gt;&lt;property id=&quot;20307&quot; value=&quot;534&quot;/&gt;&lt;/object&gt;&lt;object type=&quot;3&quot; unique_id=&quot;11524&quot;&gt;&lt;property id=&quot;20148&quot; value=&quot;5&quot;/&gt;&lt;property id=&quot;20300&quot; value=&quot;Slide 11 - &amp;quot;Persons Living with HIV/AIDS in Minnesota&amp;quot;&quot;/&gt;&lt;property id=&quot;20307&quot; value=&quot;494&quot;/&gt;&lt;/object&gt;&lt;object type=&quot;3&quot; unique_id=&quot;11525&quot;&gt;&lt;property id=&quot;20148&quot; value=&quot;5&quot;/&gt;&lt;property id=&quot;20300&quot; value=&quot;Slide 12 - &amp;quot;Estimated Number of Persons Living with HIV/AIDS in Minnesota&amp;quot;&quot;/&gt;&lt;property id=&quot;20307&quot; value=&quot;495&quot;/&gt;&lt;/object&gt;&lt;object type=&quot;3&quot; unique_id=&quot;11526&quot;&gt;&lt;property id=&quot;20148&quot; value=&quot;5&quot;/&gt;&lt;property id=&quot;20300&quot; value=&quot;Slide 13 - &amp;quot;Place&amp;quot;&quot;/&gt;&lt;property id=&quot;20307&quot; value=&quot;496&quot;/&gt;&lt;/object&gt;&lt;object type=&quot;3&quot; unique_id=&quot;11527&quot;&gt;&lt;property id=&quot;20148&quot; value=&quot;5&quot;/&gt;&lt;property id=&quot;20300&quot; value=&quot;Slide 14 - &amp;quot;Living HIV/AIDS Cases by County of Residence, 2017&amp;quot;&quot;/&gt;&lt;property id=&quot;20307&quot; value=&quot;535&quot;/&gt;&lt;/object&gt;&lt;object type=&quot;3&quot; unique_id=&quot;11528&quot;&gt;&lt;property id=&quot;20148&quot; value=&quot;5&quot;/&gt;&lt;property id=&quot;20300&quot; value=&quot;Slide 15 - &amp;quot;Map of Metro Area: Living HIV/AIDS Cases by County of Residence, 2017&amp;quot;&quot;/&gt;&lt;property id=&quot;20307&quot; value=&quot;536&quot;/&gt;&lt;/object&gt;&lt;object type=&quot;3&quot; unique_id=&quot;11529&quot;&gt;&lt;property id=&quot;20148&quot; value=&quot;5&quot;/&gt;&lt;property id=&quot;20300&quot; value=&quot;Slide 16 - &amp;quot;Persons Living with HIV/AIDS in Minnesota  by Current Residence, 2017&amp;quot;&quot;/&gt;&lt;property id=&quot;20307&quot; value=&quot;499&quot;/&gt;&lt;/object&gt;&lt;object type=&quot;3&quot; unique_id=&quot;11530&quot;&gt;&lt;property id=&quot;20148&quot; value=&quot;5&quot;/&gt;&lt;property id=&quot;20300&quot; value=&quot;Slide 17 - &amp;quot;Sex Assigned at Birth and Race/Ethnicity&amp;quot;&quot;/&gt;&lt;property id=&quot;20307&quot; value=&quot;500&quot;/&gt;&lt;/object&gt;&lt;object type=&quot;3&quot; unique_id=&quot;11531&quot;&gt;&lt;property id=&quot;20148&quot; value=&quot;5&quot;/&gt;&lt;property id=&quot;20300&quot; value=&quot;Slide 18 - &amp;quot;Persons Living with HIV/AIDS in Minnesota by  Sex Assigned at Birth, 2017&amp;quot;&quot;/&gt;&lt;property id=&quot;20307&quot; value=&quot;501&quot;/&gt;&lt;/object&gt;&lt;object type=&quot;3&quot; unique_id=&quot;11532&quot;&gt;&lt;property id=&quot;20148&quot; value=&quot;5&quot;/&gt;&lt;property id=&quot;20300&quot; value=&quot;Slide 19 - &amp;quot;Persons Living with HIV/AIDS in Minnesota by Sex Assigned at Birth and Race/Ethnicity, 2017&amp;quot;&quot;/&gt;&lt;property id=&quot;20307&quot; value=&quot;502&quot;/&gt;&lt;/object&gt;&lt;object type=&quot;3&quot; unique_id=&quot;11533&quot;&gt;&lt;property id=&quot;20148&quot; value=&quot;5&quot;/&gt;&lt;property id=&quot;20300&quot; value=&quot;Slide 20 - &amp;quot;Number of Cases and Rates (per 100,000 persons) of Persons Living with HIV/AIDS by Race/Ethnicity in Minnesota, 20&quot;/&gt;&lt;property id=&quot;20307&quot; value=&quot;503&quot;/&gt;&lt;/object&gt;&lt;object type=&quot;3&quot; unique_id=&quot;11534&quot;&gt;&lt;property id=&quot;20148&quot; value=&quot;5&quot;/&gt;&lt;property id=&quot;20300&quot; value=&quot;Slide 21 - &amp;quot;Number of Cases and Rates (per 100,000 persons) of Adults and Adolescents* Living with HIV/AIDS by Sex and Risk† i&quot;/&gt;&lt;property id=&quot;20307&quot; value=&quot;504&quot;/&gt;&lt;/object&gt;&lt;object type=&quot;3&quot; unique_id=&quot;11535&quot;&gt;&lt;property id=&quot;20148&quot; value=&quot;5&quot;/&gt;&lt;property id=&quot;20300&quot; value=&quot;Slide 22 - &amp;quot;Number of Cases of Adults and Adolescents* Living with HIV/AIDS by Gender Identity and Risk† in Minnesota, 2017&amp;quot;&quot;/&gt;&lt;property id=&quot;20307&quot; value=&quot;505&quot;/&gt;&lt;/object&gt;&lt;object type=&quot;3&quot; unique_id=&quot;11536&quot;&gt;&lt;property id=&quot;20148&quot; value=&quot;5&quot;/&gt;&lt;property id=&quot;20300&quot; value=&quot;Slide 23 - &amp;quot;Age&amp;quot;&quot;/&gt;&lt;property id=&quot;20307&quot; value=&quot;506&quot;/&gt;&lt;/object&gt;&lt;object type=&quot;3&quot; unique_id=&quot;11537&quot;&gt;&lt;property id=&quot;20148&quot; value=&quot;5&quot;/&gt;&lt;property id=&quot;20300&quot; value=&quot;Slide 24 - &amp;quot;Persons Living with HIV/AIDS in Minnesota by Age Group*, 2017&amp;quot;&quot;/&gt;&lt;property id=&quot;20307&quot; value=&quot;507&quot;/&gt;&lt;/object&gt;&lt;object type=&quot;3&quot; unique_id=&quot;11538&quot;&gt;&lt;property id=&quot;20148&quot; value=&quot;5&quot;/&gt;&lt;property id=&quot;20300&quot; value=&quot;Slide 25 - &amp;quot;Persons Living with HIV/AIDS in Minnesota by Age* and Sex, 2017&amp;quot;&quot;/&gt;&lt;property id=&quot;20307&quot; value=&quot;508&quot;/&gt;&lt;/object&gt;&lt;object type=&quot;3&quot; unique_id=&quot;11539&quot;&gt;&lt;property id=&quot;20148&quot; value=&quot;5&quot;/&gt;&lt;property id=&quot;20300&quot; value=&quot;Slide 26 - &amp;quot;Mode of Exposure at Time of Diagnosis&amp;quot;&quot;/&gt;&lt;property id=&quot;20307&quot; value=&quot;509&quot;/&gt;&lt;/object&gt;&lt;object type=&quot;3&quot; unique_id=&quot;11540&quot;&gt;&lt;property id=&quot;20148&quot; value=&quot;5&quot;/&gt;&lt;property id=&quot;20300&quot; value=&quot;Slide 27 - &amp;quot;White Males Living with HIV/AIDS in Minnesota  by Estimated Mode of Exposure*, 2017&amp;quot;&quot;/&gt;&lt;property id=&quot;20307&quot; value=&quot;510&quot;/&gt;&lt;/object&gt;&lt;object type=&quot;3&quot; unique_id=&quot;11541&quot;&gt;&lt;property id=&quot;20148&quot; value=&quot;5&quot;/&gt;&lt;property id=&quot;20300&quot; value=&quot;Slide 28 - &amp;quot;Black, non African-born Males Living with HIV/AIDS in Minnesota by Estimated Mode of Exposure*, 2017&amp;quot;&quot;/&gt;&lt;property id=&quot;20307&quot; value=&quot;511&quot;/&gt;&lt;/object&gt;&lt;object type=&quot;3&quot; unique_id=&quot;11542&quot;&gt;&lt;property id=&quot;20148&quot; value=&quot;5&quot;/&gt;&lt;property id=&quot;20300&quot; value=&quot;Slide 29 - &amp;quot;Hispanic Males Living with HIV/AIDS in Minnesota by Estimated Mode of Exposure*, 2017&amp;quot;&quot;/&gt;&lt;property id=&quot;20307&quot; value=&quot;512&quot;/&gt;&lt;/object&gt;&lt;object type=&quot;3&quot; unique_id=&quot;11543&quot;&gt;&lt;property id=&quot;20148&quot; value=&quot;5&quot;/&gt;&lt;property id=&quot;20300&quot; value=&quot;Slide 30 - &amp;quot;Black, African-born Males Living with HIV/AIDS in Minnesota by Estimated Mode of Exposure*, 2017&amp;quot;&quot;/&gt;&lt;property id=&quot;20307&quot; value=&quot;513&quot;/&gt;&lt;/object&gt;&lt;object type=&quot;3&quot; unique_id=&quot;11544&quot;&gt;&lt;property id=&quot;20148&quot; value=&quot;5&quot;/&gt;&lt;property id=&quot;20300&quot; value=&quot;Slide 31 - &amp;quot;Multi-Racial Males Living with HIV/AIDS in Minnesota by Estimated Mode of Exposure*, 2017&amp;quot;&quot;/&gt;&lt;property id=&quot;20307&quot; value=&quot;514&quot;/&gt;&lt;/object&gt;&lt;object type=&quot;3&quot; unique_id=&quot;11545&quot;&gt;&lt;property id=&quot;20148&quot; value=&quot;5&quot;/&gt;&lt;property id=&quot;20300&quot; value=&quot;Slide 32 - &amp;quot;Asian/Pacific Islander Males Living with HIV/AIDS in Minnesota by Estimated Mode of Exposure*, 2017&amp;quot;&quot;/&gt;&lt;property id=&quot;20307&quot; value=&quot;515&quot;/&gt;&lt;/object&gt;&lt;object type=&quot;3&quot; unique_id=&quot;11546&quot;&gt;&lt;property id=&quot;20148&quot; value=&quot;5&quot;/&gt;&lt;property id=&quot;20300&quot; value=&quot;Slide 33 - &amp;quot;American Indian Males Living with HIV/AIDS in Minnesota by Estimated Mode of Exposure*, 2017&amp;quot;&quot;/&gt;&lt;property id=&quot;20307&quot; value=&quot;516&quot;/&gt;&lt;/object&gt;&lt;object type=&quot;3&quot; unique_id=&quot;11547&quot;&gt;&lt;property id=&quot;20148&quot; value=&quot;5&quot;/&gt;&lt;property id=&quot;20300&quot; value=&quot;Slide 34 - &amp;quot;White Females Living with HIV/AIDS in Minnesota by Estimated Mode of Exposure*, 2017&amp;quot;&quot;/&gt;&lt;property id=&quot;20307&quot; value=&quot;517&quot;/&gt;&lt;/object&gt;&lt;object type=&quot;3&quot; unique_id=&quot;11548&quot;&gt;&lt;property id=&quot;20148&quot; value=&quot;5&quot;/&gt;&lt;property id=&quot;20300&quot; value=&quot;Slide 35 - &amp;quot;Black, non African-born Females Living with HIV/AIDS in Minnesota by Estimated Mode of Exposure*, 2017&amp;quot;&quot;/&gt;&lt;property id=&quot;20307&quot; value=&quot;518&quot;/&gt;&lt;/object&gt;&lt;object type=&quot;3&quot; unique_id=&quot;11549&quot;&gt;&lt;property id=&quot;20148&quot; value=&quot;5&quot;/&gt;&lt;property id=&quot;20300&quot; value=&quot;Slide 36 - &amp;quot;Hispanic Females Living with HIV/AIDS in Minnesota by Estimated Mode of Exposure*, 2017&amp;quot;&quot;/&gt;&lt;property id=&quot;20307&quot; value=&quot;519&quot;/&gt;&lt;/object&gt;&lt;object type=&quot;3&quot; unique_id=&quot;11550&quot;&gt;&lt;property id=&quot;20148&quot; value=&quot;5&quot;/&gt;&lt;property id=&quot;20300&quot; value=&quot;Slide 37 - &amp;quot;Black, African-born Females Living with HIV/AIDS in Minnesota by Estimated Mode of Exposure*, 2017&amp;quot;&quot;/&gt;&lt;property id=&quot;20307&quot; value=&quot;520&quot;/&gt;&lt;/object&gt;&lt;object type=&quot;3&quot; unique_id=&quot;11551&quot;&gt;&lt;property id=&quot;20148&quot; value=&quot;5&quot;/&gt;&lt;property id=&quot;20300&quot; value=&quot;Slide 38 - &amp;quot; Multi-Racial Females Living with HIV/AIDS in Minnesota by Estimated Mode of Exposure*, 2017&amp;quot;&quot;/&gt;&lt;property id=&quot;20307&quot; value=&quot;521&quot;/&gt;&lt;/object&gt;&lt;object type=&quot;3&quot; unique_id=&quot;11552&quot;&gt;&lt;property id=&quot;20148&quot; value=&quot;5&quot;/&gt;&lt;property id=&quot;20300&quot; value=&quot;Slide 39 - &amp;quot;Asian/Pacific Islander Females Living with HIV/AIDS in Minnesota by Estimated Mode of Exposure*, 2017&amp;quot;&quot;/&gt;&lt;property id=&quot;20307&quot; value=&quot;522&quot;/&gt;&lt;/object&gt;&lt;object type=&quot;3&quot; unique_id=&quot;11553&quot;&gt;&lt;property id=&quot;20148&quot; value=&quot;5&quot;/&gt;&lt;property id=&quot;20300&quot; value=&quot;Slide 40 - &amp;quot; American Indian Females Living with HIV/AIDS in Minnesota by Estimated Mode of Exposure*, 2017&amp;quot;&quot;/&gt;&lt;property id=&quot;20307&quot; value=&quot;523&quot;/&gt;&lt;/object&gt;&lt;object type=&quot;3&quot; unique_id=&quot;11554&quot;&gt;&lt;property id=&quot;20148&quot; value=&quot;5&quot;/&gt;&lt;property id=&quot;20300&quot; value=&quot;Slide 41 - &amp;quot;HIV and Hepatitis B/C Co-infection&amp;quot;&quot;/&gt;&lt;property id=&quot;20307&quot; value=&quot;525&quot;/&gt;&lt;/object&gt;&lt;object type=&quot;3&quot; unique_id=&quot;11555&quot;&gt;&lt;property id=&quot;20148&quot; value=&quot;5&quot;/&gt;&lt;property id=&quot;20300&quot; value=&quot;Slide 42 - &amp;quot;HIV/AIDS and Hepatitis Co-infections in Minnesota&amp;quot;&quot;/&gt;&lt;property id=&quot;20307&quot; value=&quot;526&quot;/&gt;&lt;/object&gt;&lt;object type=&quot;3&quot; unique_id=&quot;11556&quot;&gt;&lt;property id=&quot;20148&quot; value=&quot;5&quot;/&gt;&lt;property id=&quot;20300&quot; value=&quot;Slide 43 - &amp;quot;Foreign Born Populations&amp;quot;&quot;/&gt;&lt;property id=&quot;20307&quot; value=&quot;527&quot;/&gt;&lt;/object&gt;&lt;object type=&quot;3&quot; unique_id=&quot;11558&quot;&gt;&lt;property id=&quot;20148&quot; value=&quot;5&quot;/&gt;&lt;property id=&quot;20300&quot; value=&quot;Slide 45 - &amp;quot;African-Born* Persons Living with HIV/AIDS Compared to Other Minnesota Cases by Sex, 2017&amp;quot;&quot;/&gt;&lt;property id=&quot;20307&quot; value=&quot;529&quot;/&gt;&lt;/object&gt;&lt;object type=&quot;3&quot; unique_id=&quot;11559&quot;&gt;&lt;property id=&quot;20148&quot; value=&quot;5&quot;/&gt;&lt;property id=&quot;20300&quot; value=&quot;Slide 46 - &amp;quot;Latin American/Caribbean* Persons Living with HIV/AIDS Compared to Other Minnesota Cases by Sex, 2017&amp;quot;&quot;/&gt;&lt;property id=&quot;20307&quot; value=&quot;530&quot;/&gt;&lt;/object&gt;&lt;object type=&quot;3&quot; unique_id=&quot;11560&quot;&gt;&lt;property id=&quot;20148&quot; value=&quot;5&quot;/&gt;&lt;property id=&quot;20300&quot; value=&quot;Slide 47 - &amp;quot;Countries of Birth Among Foreign Born Persons* Living with HIV/AIDS in Minnesota, 2017&amp;quot;&quot;/&gt;&lt;property id=&quot;20307&quot; value=&quot;531&quot;/&gt;&lt;/object&gt;&lt;object type=&quot;3&quot; unique_id=&quot;11561&quot;&gt;&lt;property id=&quot;20148&quot; value=&quot;5&quot;/&gt;&lt;property id=&quot;20300&quot; value=&quot;Slide 48 - &amp;quot;Mortality&amp;quot;&quot;/&gt;&lt;property id=&quot;20307&quot; value=&quot;532&quot;/&gt;&lt;/object&gt;&lt;object type=&quot;3&quot; unique_id=&quot;11562&quot;&gt;&lt;property id=&quot;20148&quot; value=&quot;5&quot;/&gt;&lt;property id=&quot;20300&quot; value=&quot;Slide 49 - &amp;quot;Reported Deaths Among Persons living with HIV/AIDS in Minnesota, 1984-2017&amp;quot;&quot;/&gt;&lt;property id=&quot;20307&quot; value=&quot;533&quot;/&gt;&lt;/object&gt;&lt;object type=&quot;3&quot; unique_id=&quot;21922&quot;&gt;&lt;property id=&quot;20148&quot; value=&quot;5&quot;/&gt;&lt;property id=&quot;20300&quot; value=&quot;Slide 6 - &amp;quot;Rates of Adults and Adolescents Living with Diagnosed HIV Infection, by Area of Residence, Year-end 2015 — United S&quot;/&gt;&lt;property id=&quot;20307&quot; value=&quot;537&quot;/&gt;&lt;/object&gt;&lt;object type=&quot;3&quot; unique_id=&quot;21923&quot;&gt;&lt;property id=&quot;20148&quot; value=&quot;5&quot;/&gt;&lt;property id=&quot;20300&quot; value=&quot;Slide 8 - &amp;quot;Stage 3 (AIDS) Classifications, Deaths, and Persons Living with Diagnosed HIV Infection Ever Classified as Stage 3 &quot;/&gt;&lt;property id=&quot;20307&quot; value=&quot;538&quot;/&gt;&lt;/object&gt;&lt;object type=&quot;3&quot; unique_id=&quot;21924&quot;&gt;&lt;property id=&quot;20148&quot; value=&quot;5&quot;/&gt;&lt;property id=&quot;20300&quot; value=&quot;Slide 44 - &amp;quot;Foreign Born Persons Living with HIV/AIDS in Minnesota by Region of Birth, 2007-2017&amp;quot;&quot;/&gt;&lt;property id=&quot;20307&quot; value=&quot;539&quot;/&gt;&lt;/objec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3.xml><?xml version="1.0" encoding="utf-8"?>
<ds:datastoreItem xmlns:ds="http://schemas.openxmlformats.org/officeDocument/2006/customXml" ds:itemID="{226A1386-9537-4EA6-B9A3-FB7D154FAC23}">
  <ds:schemaRefs>
    <ds:schemaRef ds:uri="http://purl.org/dc/dcmitype/"/>
    <ds:schemaRef ds:uri="a340cd5a-8d85-4c94-8b3b-dcb04460a05d"/>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3697F3D0-D31E-40E5-80D0-AD0B09EC31F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MDH PowerPoint</Template>
  <TotalTime>2928</TotalTime>
  <Words>5587</Words>
  <Application>Microsoft Office PowerPoint</Application>
  <PresentationFormat>Widescreen</PresentationFormat>
  <Paragraphs>424</Paragraphs>
  <Slides>49</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Arial</vt:lpstr>
      <vt:lpstr>Arial Narrow</vt:lpstr>
      <vt:lpstr>Calibri</vt:lpstr>
      <vt:lpstr>NeueHaasGroteskText Std</vt:lpstr>
      <vt:lpstr>Times New Roman</vt:lpstr>
      <vt:lpstr>MN.IT</vt:lpstr>
      <vt:lpstr>1_MN.IT</vt:lpstr>
      <vt:lpstr>HIV/AIDS Prevalence and Mortality Report, 2017</vt:lpstr>
      <vt:lpstr>Introduction (I)</vt:lpstr>
      <vt:lpstr>Introduction (II)</vt:lpstr>
      <vt:lpstr>Introduction (III)</vt:lpstr>
      <vt:lpstr>National Context</vt:lpstr>
      <vt:lpstr>Rates of Adults and Adolescents Living with Diagnosed HIV Infection, by Area of Residence, Year-end 2015 — United States and 6 Dependent Areas</vt:lpstr>
      <vt:lpstr>Rates of Adults and Adolescents Living with Diagnosed HIV Infection Ever Classified as  Stage 3 (AIDS), by Area of Residence, Year-end 2015— United States and 6 Dependent Areas</vt:lpstr>
      <vt:lpstr>Stage 3 (AIDS) Classifications, Deaths, and Persons Living with Diagnosed HIV Infection Ever Classified as Stage 3 (AIDS) 1985–2015—United States and 6 Dependent Areas</vt:lpstr>
      <vt:lpstr>Overview of HIV/AIDS in Minnesota</vt:lpstr>
      <vt:lpstr>New HIV Disease Diagnoses, HIV (non-AIDS) and AIDS Cases by Year, 1991-2017</vt:lpstr>
      <vt:lpstr>Persons Living with HIV/AIDS in Minnesota</vt:lpstr>
      <vt:lpstr>Estimated Number of Persons Living with HIV/AIDS in Minnesota</vt:lpstr>
      <vt:lpstr>Place</vt:lpstr>
      <vt:lpstr>Living HIV/AIDS Cases by County of Residence, 2017</vt:lpstr>
      <vt:lpstr>Map of Metro Area: Living HIV/AIDS Cases by County of Residence, 2017</vt:lpstr>
      <vt:lpstr>Persons Living with HIV/AIDS in Minnesota  by Current Residence, 2017</vt:lpstr>
      <vt:lpstr>Sex Assigned at Birth and Race/Ethnicity</vt:lpstr>
      <vt:lpstr>Persons Living with HIV/AIDS in Minnesota by  Sex Assigned at Birth, 2017</vt:lpstr>
      <vt:lpstr>Persons Living with HIV/AIDS in Minnesota by Sex Assigned at Birth and Race/Ethnicity, 2017</vt:lpstr>
      <vt:lpstr>Number of Cases and Rates (per 100,000 persons) of Persons Living with HIV/AIDS by Race/Ethnicity in Minnesota, 2017</vt:lpstr>
      <vt:lpstr>Number of Cases and Rates (per 100,000 persons) of Adults and Adolescents* Living with HIV/AIDS by Sex and Risk† in Minnesota, 2017</vt:lpstr>
      <vt:lpstr>Number of Cases of Adults and Adolescents* Living with HIV/AIDS by Gender Identity and Risk† in Minnesota, 2017</vt:lpstr>
      <vt:lpstr>Age</vt:lpstr>
      <vt:lpstr>Persons Living with HIV/AIDS in Minnesota by Age Group*, 2017</vt:lpstr>
      <vt:lpstr>Persons Living with HIV/AIDS in Minnesota by Age* and Sex, 2017</vt:lpstr>
      <vt:lpstr>Mode of Exposure at Time of Diagnosis</vt:lpstr>
      <vt:lpstr>White Males Living with HIV/AIDS in Minnesota  by Estimated Mode of Exposure*, 2017</vt:lpstr>
      <vt:lpstr>Black, non African-born Males Living with HIV/AIDS in Minnesota by Estimated Mode of Exposure*, 2017</vt:lpstr>
      <vt:lpstr>Hispanic Males Living with HIV/AIDS in Minnesota by Estimated Mode of Exposure*, 2017</vt:lpstr>
      <vt:lpstr>Black, African-born Males Living with HIV/AIDS in Minnesota by Estimated Mode of Exposure*, 2017</vt:lpstr>
      <vt:lpstr>Multi-Racial Males Living with HIV/AIDS in Minnesota by Estimated Mode of Exposure*, 2017</vt:lpstr>
      <vt:lpstr>Asian/Pacific Islander Males Living with HIV/AIDS in Minnesota by Estimated Mode of Exposure*, 2017</vt:lpstr>
      <vt:lpstr>American Indian Males Living with HIV/AIDS in Minnesota by Estimated Mode of Exposure*, 2017</vt:lpstr>
      <vt:lpstr>White Females Living with HIV/AIDS in Minnesota by Estimated Mode of Exposure*, 2017</vt:lpstr>
      <vt:lpstr>Black, non African-born Females Living with HIV/AIDS in Minnesota by Estimated Mode of Exposure*, 2017</vt:lpstr>
      <vt:lpstr>Hispanic Females Living with HIV/AIDS in Minnesota by Estimated Mode of Exposure*, 2017</vt:lpstr>
      <vt:lpstr>Black, African-born Females Living with HIV/AIDS in Minnesota by Estimated Mode of Exposure*, 2017</vt:lpstr>
      <vt:lpstr> Multi-Racial Females Living with HIV/AIDS in Minnesota by Estimated Mode of Exposure*, 2017</vt:lpstr>
      <vt:lpstr>Asian/Pacific Islander Females Living with HIV/AIDS in Minnesota by Estimated Mode of Exposure*, 2017</vt:lpstr>
      <vt:lpstr> American Indian Females Living with HIV/AIDS in Minnesota by Estimated Mode of Exposure*, 2017</vt:lpstr>
      <vt:lpstr>HIV and Hepatitis B/C Co-infection</vt:lpstr>
      <vt:lpstr>HIV/AIDS and Hepatitis Co-infections in Minnesota</vt:lpstr>
      <vt:lpstr>Foreign Born Populations</vt:lpstr>
      <vt:lpstr>Foreign Born Persons Living with HIV/AIDS in Minnesota by Region of Birth, 2007-2017</vt:lpstr>
      <vt:lpstr>African-Born* Persons Living with HIV/AIDS Compared to Other Minnesota Cases by Sex, 2017</vt:lpstr>
      <vt:lpstr>Latin American/Caribbean* Persons Living with HIV/AIDS Compared to Other Minnesota Cases by Sex, 2017</vt:lpstr>
      <vt:lpstr>Countries of Birth Among Foreign Born Persons* Living with HIV/AIDS in Minnesota, 2017</vt:lpstr>
      <vt:lpstr>Mortality</vt:lpstr>
      <vt:lpstr>Reported Deaths Among Persons living with HIV/AIDS in Minnesota, 1984-2017</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 Prevalence and Mortality Report, 2016</dc:title>
  <dc:subject>PowerPoint Template</dc:subject>
  <dc:creator>Minnesota Department of Health</dc:creator>
  <cp:keywords/>
  <dc:description>Version 1.1, Released 8-2016</dc:description>
  <cp:lastModifiedBy>Wilberg, Mariah (MDH)</cp:lastModifiedBy>
  <cp:revision>112</cp:revision>
  <dcterms:created xsi:type="dcterms:W3CDTF">2018-02-15T15:07:23Z</dcterms:created>
  <dcterms:modified xsi:type="dcterms:W3CDTF">2018-04-20T19:12:02Z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