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4.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5.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6.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7.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9.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0.xml" ContentType="application/vnd.openxmlformats-officedocument.presentationml.notesSl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1.xml" ContentType="application/vnd.openxmlformats-officedocument.presentationml.notesSlide+xml"/>
  <Override PartName="/ppt/charts/chart31.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2.xml" ContentType="application/vnd.openxmlformats-officedocument.presentationml.notesSlide+xml"/>
  <Override PartName="/ppt/charts/chart32.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3.xml" ContentType="application/vnd.openxmlformats-officedocument.presentationml.notesSlide+xml"/>
  <Override PartName="/ppt/charts/chart33.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4.xml" ContentType="application/vnd.openxmlformats-officedocument.presentationml.notesSlide+xml"/>
  <Override PartName="/ppt/charts/chart34.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47.xml" ContentType="application/vnd.openxmlformats-officedocument.presentationml.notesSlide+xml"/>
  <Override PartName="/ppt/charts/chart36.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7.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8.xml" ContentType="application/vnd.openxmlformats-officedocument.presentationml.notesSlide+xml"/>
  <Override PartName="/ppt/charts/chart3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1.xml" ContentType="application/vnd.openxmlformats-officedocument.presentationml.notesSlid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2.xml" ContentType="application/vnd.openxmlformats-officedocument.drawingml.chartshapes+xml"/>
  <Override PartName="/ppt/notesSlides/notesSlide55.xml" ContentType="application/vnd.openxmlformats-officedocument.presentationml.notesSlid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56.xml" ContentType="application/vnd.openxmlformats-officedocument.presentationml.notesSlide+xml"/>
  <Override PartName="/ppt/charts/chart44.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57.xml" ContentType="application/vnd.openxmlformats-officedocument.presentationml.notesSlide+xml"/>
  <Override PartName="/ppt/charts/chart45.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58.xml" ContentType="application/vnd.openxmlformats-officedocument.presentationml.notesSlide+xml"/>
  <Override PartName="/ppt/charts/chart46.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59.xml" ContentType="application/vnd.openxmlformats-officedocument.presentationml.notesSlide+xml"/>
  <Override PartName="/ppt/charts/chart47.xml" ContentType="application/vnd.openxmlformats-officedocument.drawingml.chart+xml"/>
  <Override PartName="/ppt/charts/style46.xml" ContentType="application/vnd.ms-office.chartstyle+xml"/>
  <Override PartName="/ppt/charts/colors46.xml" ContentType="application/vnd.ms-office.chartcolorstyle+xml"/>
  <Override PartName="/ppt/drawings/drawing3.xml" ContentType="application/vnd.openxmlformats-officedocument.drawingml.chartshape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Lst>
  <p:notesMasterIdLst>
    <p:notesMasterId r:id="rId63"/>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17"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p:cViewPr varScale="1">
        <p:scale>
          <a:sx n="105" d="100"/>
          <a:sy n="105" d="100"/>
        </p:scale>
        <p:origin x="696" y="114"/>
      </p:cViewPr>
      <p:guideLst/>
    </p:cSldViewPr>
  </p:slideViewPr>
  <p:notesTextViewPr>
    <p:cViewPr>
      <p:scale>
        <a:sx n="1" d="1"/>
        <a:sy n="1" d="1"/>
      </p:scale>
      <p:origin x="0" y="0"/>
    </p:cViewPr>
  </p:notesTextViewPr>
  <p:notesViewPr>
    <p:cSldViewPr snapToGrid="0">
      <p:cViewPr varScale="1">
        <p:scale>
          <a:sx n="85" d="100"/>
          <a:sy n="85" d="100"/>
        </p:scale>
        <p:origin x="310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9.xml"/><Relationship Id="rId1" Type="http://schemas.microsoft.com/office/2011/relationships/chartStyle" Target="style2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0.xml"/><Relationship Id="rId1" Type="http://schemas.microsoft.com/office/2011/relationships/chartStyle" Target="style30.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1.xml"/><Relationship Id="rId1" Type="http://schemas.microsoft.com/office/2011/relationships/chartStyle" Target="style3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2.xml"/><Relationship Id="rId1" Type="http://schemas.microsoft.com/office/2011/relationships/chartStyle" Target="style3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3.xml"/><Relationship Id="rId1" Type="http://schemas.microsoft.com/office/2011/relationships/chartStyle" Target="style3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4.xml"/><Relationship Id="rId1" Type="http://schemas.microsoft.com/office/2011/relationships/chartStyle" Target="style3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5.xml"/><Relationship Id="rId1" Type="http://schemas.microsoft.com/office/2011/relationships/chartStyle" Target="style3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6.xml"/><Relationship Id="rId1" Type="http://schemas.microsoft.com/office/2011/relationships/chartStyle" Target="style3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7.xml"/><Relationship Id="rId1" Type="http://schemas.microsoft.com/office/2011/relationships/chartStyle" Target="style3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2.xml"/><Relationship Id="rId1" Type="http://schemas.microsoft.com/office/2011/relationships/chartStyle" Target="style4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3.xml"/><Relationship Id="rId1" Type="http://schemas.microsoft.com/office/2011/relationships/chartStyle" Target="style4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4.xml"/><Relationship Id="rId1" Type="http://schemas.microsoft.com/office/2011/relationships/chartStyle" Target="style44.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5.xml"/><Relationship Id="rId1" Type="http://schemas.microsoft.com/office/2011/relationships/chartStyle" Target="style4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723783602157278E-2"/>
          <c:y val="0.26681386904168075"/>
          <c:w val="0.8204264870931538"/>
          <c:h val="0.59132007233273054"/>
        </c:manualLayout>
      </c:layout>
      <c:lineChart>
        <c:grouping val="standard"/>
        <c:varyColors val="0"/>
        <c:ser>
          <c:idx val="3"/>
          <c:order val="0"/>
          <c:tx>
            <c:strRef>
              <c:f>Sheet1!$A$2</c:f>
              <c:strCache>
                <c:ptCount val="1"/>
                <c:pt idx="0">
                  <c:v>HIV Disease Diagnoses*</c:v>
                </c:pt>
              </c:strCache>
            </c:strRef>
          </c:tx>
          <c:spPr>
            <a:ln w="28575" cap="rnd" cmpd="sng" algn="ctr">
              <a:solidFill>
                <a:schemeClr val="accent4"/>
              </a:solidFill>
              <a:prstDash val="solid"/>
              <a:round/>
            </a:ln>
            <a:effectLst/>
          </c:spPr>
          <c:marker>
            <c:symbol val="square"/>
            <c:size val="8"/>
            <c:spPr>
              <a:solidFill>
                <a:schemeClr val="accent4"/>
              </a:solidFill>
              <a:ln w="9525" cap="flat" cmpd="sng" algn="ctr">
                <a:solidFill>
                  <a:schemeClr val="accent4"/>
                </a:solidFill>
                <a:prstDash val="solid"/>
                <a:round/>
              </a:ln>
              <a:effectLst/>
            </c:spPr>
          </c:marker>
          <c:cat>
            <c:numRef>
              <c:f>Sheet1!$B$1:$AC$1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Sheet1!$B$2:$AC$2</c:f>
              <c:numCache>
                <c:formatCode>General</c:formatCode>
                <c:ptCount val="28"/>
                <c:pt idx="0">
                  <c:v>436</c:v>
                </c:pt>
                <c:pt idx="1">
                  <c:v>455</c:v>
                </c:pt>
                <c:pt idx="2">
                  <c:v>442</c:v>
                </c:pt>
                <c:pt idx="3">
                  <c:v>348</c:v>
                </c:pt>
                <c:pt idx="4">
                  <c:v>323</c:v>
                </c:pt>
                <c:pt idx="5">
                  <c:v>338</c:v>
                </c:pt>
                <c:pt idx="6">
                  <c:v>295</c:v>
                </c:pt>
                <c:pt idx="7">
                  <c:v>285</c:v>
                </c:pt>
                <c:pt idx="8">
                  <c:v>297</c:v>
                </c:pt>
                <c:pt idx="9">
                  <c:v>292</c:v>
                </c:pt>
                <c:pt idx="10">
                  <c:v>283</c:v>
                </c:pt>
                <c:pt idx="11">
                  <c:v>283</c:v>
                </c:pt>
                <c:pt idx="12">
                  <c:v>308</c:v>
                </c:pt>
                <c:pt idx="13">
                  <c:v>280</c:v>
                </c:pt>
                <c:pt idx="14">
                  <c:v>308</c:v>
                </c:pt>
                <c:pt idx="15">
                  <c:v>306</c:v>
                </c:pt>
                <c:pt idx="16">
                  <c:v>316</c:v>
                </c:pt>
                <c:pt idx="17">
                  <c:v>331</c:v>
                </c:pt>
                <c:pt idx="18">
                  <c:v>322</c:v>
                </c:pt>
                <c:pt idx="19">
                  <c:v>368</c:v>
                </c:pt>
                <c:pt idx="20">
                  <c:v>331</c:v>
                </c:pt>
                <c:pt idx="21">
                  <c:v>293</c:v>
                </c:pt>
                <c:pt idx="22">
                  <c:v>314</c:v>
                </c:pt>
                <c:pt idx="23">
                  <c:v>304</c:v>
                </c:pt>
                <c:pt idx="24">
                  <c:v>311</c:v>
                </c:pt>
                <c:pt idx="25">
                  <c:v>302</c:v>
                </c:pt>
                <c:pt idx="26">
                  <c:v>290</c:v>
                </c:pt>
                <c:pt idx="27">
                  <c:v>284</c:v>
                </c:pt>
              </c:numCache>
            </c:numRef>
          </c:val>
          <c:smooth val="0"/>
          <c:extLst>
            <c:ext xmlns:c16="http://schemas.microsoft.com/office/drawing/2014/chart" uri="{C3380CC4-5D6E-409C-BE32-E72D297353CC}">
              <c16:uniqueId val="{00000000-B9E9-4D28-925D-51F2DCEE5AEC}"/>
            </c:ext>
          </c:extLst>
        </c:ser>
        <c:ser>
          <c:idx val="0"/>
          <c:order val="1"/>
          <c:tx>
            <c:strRef>
              <c:f>Sheet1!$A$3</c:f>
              <c:strCache>
                <c:ptCount val="1"/>
                <c:pt idx="0">
                  <c:v>HIV (non-AIDS)</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round/>
              </a:ln>
              <a:effectLst/>
            </c:spPr>
          </c:marker>
          <c:cat>
            <c:numRef>
              <c:f>Sheet1!$B$1:$AC$1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Sheet1!$B$3:$AC$3</c:f>
              <c:numCache>
                <c:formatCode>General</c:formatCode>
                <c:ptCount val="28"/>
                <c:pt idx="0">
                  <c:v>366</c:v>
                </c:pt>
                <c:pt idx="1">
                  <c:v>381</c:v>
                </c:pt>
                <c:pt idx="2">
                  <c:v>364</c:v>
                </c:pt>
                <c:pt idx="3">
                  <c:v>269</c:v>
                </c:pt>
                <c:pt idx="4">
                  <c:v>261</c:v>
                </c:pt>
                <c:pt idx="5">
                  <c:v>263</c:v>
                </c:pt>
                <c:pt idx="6">
                  <c:v>230</c:v>
                </c:pt>
                <c:pt idx="7">
                  <c:v>228</c:v>
                </c:pt>
                <c:pt idx="8">
                  <c:v>241</c:v>
                </c:pt>
                <c:pt idx="9">
                  <c:v>225</c:v>
                </c:pt>
                <c:pt idx="10">
                  <c:v>220</c:v>
                </c:pt>
                <c:pt idx="11">
                  <c:v>232</c:v>
                </c:pt>
                <c:pt idx="12">
                  <c:v>250</c:v>
                </c:pt>
                <c:pt idx="13">
                  <c:v>227</c:v>
                </c:pt>
                <c:pt idx="14">
                  <c:v>240</c:v>
                </c:pt>
                <c:pt idx="15">
                  <c:v>247</c:v>
                </c:pt>
                <c:pt idx="16">
                  <c:v>269</c:v>
                </c:pt>
                <c:pt idx="17">
                  <c:v>265</c:v>
                </c:pt>
                <c:pt idx="18">
                  <c:v>249</c:v>
                </c:pt>
                <c:pt idx="19">
                  <c:v>279</c:v>
                </c:pt>
                <c:pt idx="20">
                  <c:v>248</c:v>
                </c:pt>
                <c:pt idx="21">
                  <c:v>221</c:v>
                </c:pt>
                <c:pt idx="22">
                  <c:v>237</c:v>
                </c:pt>
                <c:pt idx="23">
                  <c:v>219</c:v>
                </c:pt>
                <c:pt idx="24">
                  <c:v>237</c:v>
                </c:pt>
                <c:pt idx="25">
                  <c:v>234</c:v>
                </c:pt>
                <c:pt idx="26">
                  <c:v>229</c:v>
                </c:pt>
                <c:pt idx="27">
                  <c:v>217</c:v>
                </c:pt>
              </c:numCache>
            </c:numRef>
          </c:val>
          <c:smooth val="0"/>
          <c:extLst>
            <c:ext xmlns:c16="http://schemas.microsoft.com/office/drawing/2014/chart" uri="{C3380CC4-5D6E-409C-BE32-E72D297353CC}">
              <c16:uniqueId val="{00000001-B9E9-4D28-925D-51F2DCEE5AEC}"/>
            </c:ext>
          </c:extLst>
        </c:ser>
        <c:ser>
          <c:idx val="2"/>
          <c:order val="2"/>
          <c:tx>
            <c:strRef>
              <c:f>Sheet1!$A$4</c:f>
              <c:strCache>
                <c:ptCount val="1"/>
                <c:pt idx="0">
                  <c:v>AIDS Total^</c:v>
                </c:pt>
              </c:strCache>
            </c:strRef>
          </c:tx>
          <c:spPr>
            <a:ln w="28575" cap="rnd" cmpd="sng" algn="ctr">
              <a:solidFill>
                <a:schemeClr val="accent3"/>
              </a:solidFill>
              <a:prstDash val="solid"/>
              <a:round/>
            </a:ln>
            <a:effectLst/>
          </c:spPr>
          <c:marker>
            <c:symbol val="triangle"/>
            <c:size val="8"/>
            <c:spPr>
              <a:solidFill>
                <a:schemeClr val="accent3"/>
              </a:solidFill>
              <a:ln w="9525" cap="flat" cmpd="sng" algn="ctr">
                <a:solidFill>
                  <a:schemeClr val="accent3"/>
                </a:solidFill>
                <a:prstDash val="solid"/>
                <a:round/>
              </a:ln>
              <a:effectLst/>
            </c:spPr>
          </c:marker>
          <c:cat>
            <c:numRef>
              <c:f>Sheet1!$B$1:$AC$1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Sheet1!$B$4:$AC$4</c:f>
              <c:numCache>
                <c:formatCode>General</c:formatCode>
                <c:ptCount val="28"/>
                <c:pt idx="0">
                  <c:v>268</c:v>
                </c:pt>
                <c:pt idx="1">
                  <c:v>336</c:v>
                </c:pt>
                <c:pt idx="2">
                  <c:v>361</c:v>
                </c:pt>
                <c:pt idx="3">
                  <c:v>350</c:v>
                </c:pt>
                <c:pt idx="4">
                  <c:v>332</c:v>
                </c:pt>
                <c:pt idx="5">
                  <c:v>339</c:v>
                </c:pt>
                <c:pt idx="6">
                  <c:v>259</c:v>
                </c:pt>
                <c:pt idx="7">
                  <c:v>196</c:v>
                </c:pt>
                <c:pt idx="8">
                  <c:v>192</c:v>
                </c:pt>
                <c:pt idx="9">
                  <c:v>161</c:v>
                </c:pt>
                <c:pt idx="10">
                  <c:v>173</c:v>
                </c:pt>
                <c:pt idx="11">
                  <c:v>145</c:v>
                </c:pt>
                <c:pt idx="12">
                  <c:v>175</c:v>
                </c:pt>
                <c:pt idx="13">
                  <c:v>196</c:v>
                </c:pt>
                <c:pt idx="14">
                  <c:v>245</c:v>
                </c:pt>
                <c:pt idx="15">
                  <c:v>216</c:v>
                </c:pt>
                <c:pt idx="16">
                  <c:v>196</c:v>
                </c:pt>
                <c:pt idx="17">
                  <c:v>189</c:v>
                </c:pt>
                <c:pt idx="18">
                  <c:v>202</c:v>
                </c:pt>
                <c:pt idx="19">
                  <c:v>190</c:v>
                </c:pt>
                <c:pt idx="20">
                  <c:v>181</c:v>
                </c:pt>
                <c:pt idx="21">
                  <c:v>187</c:v>
                </c:pt>
                <c:pt idx="22">
                  <c:v>199</c:v>
                </c:pt>
                <c:pt idx="23">
                  <c:v>164</c:v>
                </c:pt>
                <c:pt idx="24">
                  <c:v>170</c:v>
                </c:pt>
                <c:pt idx="25">
                  <c:v>147</c:v>
                </c:pt>
                <c:pt idx="26">
                  <c:v>131</c:v>
                </c:pt>
                <c:pt idx="27">
                  <c:v>144</c:v>
                </c:pt>
              </c:numCache>
            </c:numRef>
          </c:val>
          <c:smooth val="0"/>
          <c:extLst>
            <c:ext xmlns:c16="http://schemas.microsoft.com/office/drawing/2014/chart" uri="{C3380CC4-5D6E-409C-BE32-E72D297353CC}">
              <c16:uniqueId val="{00000002-B9E9-4D28-925D-51F2DCEE5AEC}"/>
            </c:ext>
          </c:extLst>
        </c:ser>
        <c:ser>
          <c:idx val="1"/>
          <c:order val="3"/>
          <c:tx>
            <c:strRef>
              <c:f>Sheet1!$A$5</c:f>
              <c:strCache>
                <c:ptCount val="1"/>
                <c:pt idx="0">
                  <c:v>AIDS at first diagnosis^^</c:v>
                </c:pt>
              </c:strCache>
            </c:strRef>
          </c:tx>
          <c:spPr>
            <a:ln w="28575"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cat>
            <c:numRef>
              <c:f>Sheet1!$B$1:$AC$1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Sheet1!$B$5:$AC$5</c:f>
              <c:numCache>
                <c:formatCode>General</c:formatCode>
                <c:ptCount val="28"/>
                <c:pt idx="1">
                  <c:v>74</c:v>
                </c:pt>
                <c:pt idx="2">
                  <c:v>78</c:v>
                </c:pt>
                <c:pt idx="3">
                  <c:v>79</c:v>
                </c:pt>
                <c:pt idx="4">
                  <c:v>61</c:v>
                </c:pt>
                <c:pt idx="5">
                  <c:v>75</c:v>
                </c:pt>
                <c:pt idx="6">
                  <c:v>64</c:v>
                </c:pt>
                <c:pt idx="7">
                  <c:v>57</c:v>
                </c:pt>
                <c:pt idx="8">
                  <c:v>55</c:v>
                </c:pt>
                <c:pt idx="9">
                  <c:v>66</c:v>
                </c:pt>
                <c:pt idx="10">
                  <c:v>63</c:v>
                </c:pt>
                <c:pt idx="11">
                  <c:v>51</c:v>
                </c:pt>
                <c:pt idx="12">
                  <c:v>58</c:v>
                </c:pt>
                <c:pt idx="13">
                  <c:v>53</c:v>
                </c:pt>
                <c:pt idx="14">
                  <c:v>68</c:v>
                </c:pt>
                <c:pt idx="15">
                  <c:v>59</c:v>
                </c:pt>
                <c:pt idx="16">
                  <c:v>47</c:v>
                </c:pt>
                <c:pt idx="17">
                  <c:v>66</c:v>
                </c:pt>
                <c:pt idx="18">
                  <c:v>73</c:v>
                </c:pt>
                <c:pt idx="19">
                  <c:v>89</c:v>
                </c:pt>
                <c:pt idx="20">
                  <c:v>83</c:v>
                </c:pt>
                <c:pt idx="21">
                  <c:v>72</c:v>
                </c:pt>
                <c:pt idx="22">
                  <c:v>77</c:v>
                </c:pt>
                <c:pt idx="23">
                  <c:v>85</c:v>
                </c:pt>
                <c:pt idx="24">
                  <c:v>74</c:v>
                </c:pt>
                <c:pt idx="25">
                  <c:v>68</c:v>
                </c:pt>
                <c:pt idx="26">
                  <c:v>61</c:v>
                </c:pt>
                <c:pt idx="27">
                  <c:v>67</c:v>
                </c:pt>
              </c:numCache>
            </c:numRef>
          </c:val>
          <c:smooth val="0"/>
          <c:extLst>
            <c:ext xmlns:c16="http://schemas.microsoft.com/office/drawing/2014/chart" uri="{C3380CC4-5D6E-409C-BE32-E72D297353CC}">
              <c16:uniqueId val="{00000003-B9E9-4D28-925D-51F2DCEE5AEC}"/>
            </c:ext>
          </c:extLst>
        </c:ser>
        <c:ser>
          <c:idx val="4"/>
          <c:order val="4"/>
          <c:tx>
            <c:strRef>
              <c:f>Sheet1!$A$6</c:f>
              <c:strCache>
                <c:ptCount val="1"/>
                <c:pt idx="0">
                  <c:v>AIDS (progressed)^^^
</c:v>
                </c:pt>
              </c:strCache>
            </c:strRef>
          </c:tx>
          <c:spPr>
            <a:ln w="28575" cap="rnd" cmpd="sng" algn="ctr">
              <a:solidFill>
                <a:schemeClr val="accent5"/>
              </a:solidFill>
              <a:prstDash val="solid"/>
              <a:round/>
            </a:ln>
            <a:effectLst/>
          </c:spPr>
          <c:marker>
            <c:spPr>
              <a:noFill/>
              <a:ln w="9525" cap="flat" cmpd="sng" algn="ctr">
                <a:solidFill>
                  <a:schemeClr val="accent5"/>
                </a:solidFill>
                <a:prstDash val="solid"/>
                <a:round/>
              </a:ln>
              <a:effectLst/>
            </c:spPr>
          </c:marker>
          <c:cat>
            <c:numRef>
              <c:f>Sheet1!$B$1:$AC$1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Sheet1!$B$6:$AC$6</c:f>
              <c:numCache>
                <c:formatCode>General</c:formatCode>
                <c:ptCount val="28"/>
                <c:pt idx="1">
                  <c:v>262</c:v>
                </c:pt>
                <c:pt idx="2">
                  <c:v>283</c:v>
                </c:pt>
                <c:pt idx="3">
                  <c:v>271</c:v>
                </c:pt>
                <c:pt idx="4">
                  <c:v>271</c:v>
                </c:pt>
                <c:pt idx="5">
                  <c:v>264</c:v>
                </c:pt>
                <c:pt idx="6">
                  <c:v>195</c:v>
                </c:pt>
                <c:pt idx="7">
                  <c:v>139</c:v>
                </c:pt>
                <c:pt idx="8">
                  <c:v>137</c:v>
                </c:pt>
                <c:pt idx="9">
                  <c:v>95</c:v>
                </c:pt>
                <c:pt idx="10">
                  <c:v>110</c:v>
                </c:pt>
                <c:pt idx="11">
                  <c:v>94</c:v>
                </c:pt>
                <c:pt idx="12">
                  <c:v>117</c:v>
                </c:pt>
                <c:pt idx="13">
                  <c:v>143</c:v>
                </c:pt>
                <c:pt idx="14">
                  <c:v>177</c:v>
                </c:pt>
                <c:pt idx="15">
                  <c:v>157</c:v>
                </c:pt>
                <c:pt idx="16">
                  <c:v>149</c:v>
                </c:pt>
                <c:pt idx="17">
                  <c:v>123</c:v>
                </c:pt>
                <c:pt idx="18">
                  <c:v>129</c:v>
                </c:pt>
                <c:pt idx="19">
                  <c:v>101</c:v>
                </c:pt>
                <c:pt idx="20">
                  <c:v>98</c:v>
                </c:pt>
                <c:pt idx="21">
                  <c:v>115</c:v>
                </c:pt>
                <c:pt idx="22">
                  <c:v>122</c:v>
                </c:pt>
                <c:pt idx="23">
                  <c:v>79</c:v>
                </c:pt>
                <c:pt idx="24">
                  <c:v>96</c:v>
                </c:pt>
                <c:pt idx="25">
                  <c:v>79</c:v>
                </c:pt>
                <c:pt idx="26">
                  <c:v>70</c:v>
                </c:pt>
                <c:pt idx="27">
                  <c:v>77</c:v>
                </c:pt>
              </c:numCache>
            </c:numRef>
          </c:val>
          <c:smooth val="0"/>
          <c:extLst>
            <c:ext xmlns:c16="http://schemas.microsoft.com/office/drawing/2014/chart" uri="{C3380CC4-5D6E-409C-BE32-E72D297353CC}">
              <c16:uniqueId val="{00000004-B9E9-4D28-925D-51F2DCEE5AEC}"/>
            </c:ext>
          </c:extLst>
        </c:ser>
        <c:dLbls>
          <c:showLegendKey val="0"/>
          <c:showVal val="0"/>
          <c:showCatName val="0"/>
          <c:showSerName val="0"/>
          <c:showPercent val="0"/>
          <c:showBubbleSize val="0"/>
        </c:dLbls>
        <c:marker val="1"/>
        <c:smooth val="0"/>
        <c:axId val="137157776"/>
        <c:axId val="137158168"/>
      </c:lineChart>
      <c:catAx>
        <c:axId val="137157776"/>
        <c:scaling>
          <c:orientation val="minMax"/>
        </c:scaling>
        <c:delete val="0"/>
        <c:axPos val="b"/>
        <c:title>
          <c:tx>
            <c:rich>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r>
                  <a:rPr lang="en-US" b="0" dirty="0">
                    <a:latin typeface="+mn-lt"/>
                  </a:rPr>
                  <a:t>Year</a:t>
                </a:r>
              </a:p>
            </c:rich>
          </c:tx>
          <c:layout>
            <c:manualLayout>
              <c:xMode val="edge"/>
              <c:yMode val="edge"/>
              <c:x val="1.9574009250614047E-2"/>
              <c:y val="0.88827414779624614"/>
            </c:manualLayout>
          </c:layout>
          <c:overlay val="0"/>
          <c:spPr>
            <a:noFill/>
            <a:ln w="27069">
              <a:noFill/>
            </a:ln>
            <a:effectLst/>
          </c:spPr>
          <c:txPr>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400" b="1" i="0" u="none" strike="noStrike" kern="1200" baseline="0">
                <a:solidFill>
                  <a:schemeClr val="tx1"/>
                </a:solidFill>
                <a:latin typeface="+mn-lt"/>
                <a:ea typeface="Arial Narrow"/>
                <a:cs typeface="Arial Narrow"/>
              </a:defRPr>
            </a:pPr>
            <a:endParaRPr lang="en-US"/>
          </a:p>
        </c:txPr>
        <c:crossAx val="137158168"/>
        <c:crosses val="autoZero"/>
        <c:auto val="0"/>
        <c:lblAlgn val="ctr"/>
        <c:lblOffset val="100"/>
        <c:tickLblSkip val="1"/>
        <c:tickMarkSkip val="1"/>
        <c:noMultiLvlLbl val="0"/>
      </c:catAx>
      <c:valAx>
        <c:axId val="137158168"/>
        <c:scaling>
          <c:orientation val="minMax"/>
          <c:min val="0"/>
        </c:scaling>
        <c:delete val="0"/>
        <c:axPos val="l"/>
        <c:title>
          <c:tx>
            <c:rich>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r>
                  <a:rPr lang="en-US" b="0" dirty="0">
                    <a:latin typeface="+mn-lt"/>
                  </a:rPr>
                  <a:t>No. of New HIV/AIDS Cases</a:t>
                </a:r>
              </a:p>
            </c:rich>
          </c:tx>
          <c:layout>
            <c:manualLayout>
              <c:xMode val="edge"/>
              <c:yMode val="edge"/>
              <c:x val="2.2176890410211762E-3"/>
              <c:y val="0.30532716502517326"/>
            </c:manualLayout>
          </c:layout>
          <c:overlay val="0"/>
          <c:spPr>
            <a:noFill/>
            <a:ln w="27069">
              <a:noFill/>
            </a:ln>
            <a:effectLst/>
          </c:spPr>
          <c:txPr>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137157776"/>
        <c:crosses val="autoZero"/>
        <c:crossBetween val="between"/>
        <c:majorUnit val="50"/>
        <c:minorUnit val="10"/>
      </c:valAx>
      <c:spPr>
        <a:noFill/>
        <a:ln w="27069">
          <a:noFill/>
        </a:ln>
        <a:effectLst/>
      </c:spPr>
    </c:plotArea>
    <c:legend>
      <c:legendPos val="t"/>
      <c:layout>
        <c:manualLayout>
          <c:xMode val="edge"/>
          <c:yMode val="edge"/>
          <c:x val="0.2059691183501059"/>
          <c:y val="0.18991755017954073"/>
          <c:w val="0.68342096449656964"/>
          <c:h val="0.14892586703582034"/>
        </c:manualLayout>
      </c:layout>
      <c:overlay val="0"/>
      <c:spPr>
        <a:noFill/>
        <a:ln w="27069">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HIV Diagnoses (n=284)</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2725208042582326"/>
          <c:y val="0.11861215114346071"/>
          <c:w val="0.74200913242009137"/>
          <c:h val="0.7049891540130152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DF-4006-AD7F-8610ED52B0D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DF-4006-AD7F-8610ED52B0D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DF-4006-AD7F-8610ED52B0D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DF-4006-AD7F-8610ED52B0D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4DF-4006-AD7F-8610ED52B0D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4DF-4006-AD7F-8610ED52B0D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4DF-4006-AD7F-8610ED52B0D3}"/>
              </c:ext>
            </c:extLst>
          </c:dPt>
          <c:dLbls>
            <c:dLbl>
              <c:idx val="0"/>
              <c:layout>
                <c:manualLayout>
                  <c:x val="-1.1497650335540873E-2"/>
                  <c:y val="3.249750267559142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4DF-4006-AD7F-8610ED52B0D3}"/>
                </c:ext>
              </c:extLst>
            </c:dLbl>
            <c:dLbl>
              <c:idx val="1"/>
              <c:layout>
                <c:manualLayout>
                  <c:x val="7.4571024052293086E-2"/>
                  <c:y val="-1.1925469986380373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252216688501159"/>
                      <c:h val="9.8715992938506303E-2"/>
                    </c:manualLayout>
                  </c15:layout>
                </c:ext>
                <c:ext xmlns:c16="http://schemas.microsoft.com/office/drawing/2014/chart" uri="{C3380CC4-5D6E-409C-BE32-E72D297353CC}">
                  <c16:uniqueId val="{00000003-D4DF-4006-AD7F-8610ED52B0D3}"/>
                </c:ext>
              </c:extLst>
            </c:dLbl>
            <c:dLbl>
              <c:idx val="2"/>
              <c:layout>
                <c:manualLayout>
                  <c:x val="-2.1136305596935519E-2"/>
                  <c:y val="4.666886335921176E-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4DF-4006-AD7F-8610ED52B0D3}"/>
                </c:ext>
              </c:extLst>
            </c:dLbl>
            <c:dLbl>
              <c:idx val="3"/>
              <c:layout>
                <c:manualLayout>
                  <c:x val="0.10472364674875048"/>
                  <c:y val="-1.23658814039643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4DF-4006-AD7F-8610ED52B0D3}"/>
                </c:ext>
              </c:extLst>
            </c:dLbl>
            <c:dLbl>
              <c:idx val="4"/>
              <c:layout>
                <c:manualLayout>
                  <c:x val="9.0155352202596295E-2"/>
                  <c:y val="2.039711512622516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4DF-4006-AD7F-8610ED52B0D3}"/>
                </c:ext>
              </c:extLst>
            </c:dLbl>
            <c:dLbl>
              <c:idx val="5"/>
              <c:layout>
                <c:manualLayout>
                  <c:x val="-3.8086238984397558E-2"/>
                  <c:y val="7.391950872047305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4DF-4006-AD7F-8610ED52B0D3}"/>
                </c:ext>
              </c:extLst>
            </c:dLbl>
            <c:dLbl>
              <c:idx val="6"/>
              <c:layout>
                <c:manualLayout>
                  <c:x val="-8.4823797450943331E-2"/>
                  <c:y val="-8.2176933663184099E-2"/>
                </c:manualLayout>
              </c:layout>
              <c:tx>
                <c:rich>
                  <a:bodyPr/>
                  <a:lstStyle/>
                  <a:p>
                    <a:fld id="{FEE6B418-B898-4957-8FD3-EA10A2C935E7}" type="CATEGORYNAME">
                      <a:rPr lang="en-US"/>
                      <a:pPr/>
                      <a:t>[CATEGORY NAME]</a:t>
                    </a:fld>
                    <a:r>
                      <a:rPr lang="en-US" baseline="0" dirty="0"/>
                      <a:t>
</a:t>
                    </a:r>
                    <a:r>
                      <a:rPr lang="en-US" baseline="0" dirty="0" smtClean="0"/>
                      <a:t> &lt;1%</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D4DF-4006-AD7F-8610ED52B0D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Asian/PI</c:v>
                </c:pt>
                <c:pt idx="5">
                  <c:v>Other</c:v>
                </c:pt>
                <c:pt idx="6">
                  <c:v>Amer Ind</c:v>
                </c:pt>
              </c:strCache>
            </c:strRef>
          </c:cat>
          <c:val>
            <c:numRef>
              <c:f>Sheet1!$B$2:$H$2</c:f>
              <c:numCache>
                <c:formatCode>General</c:formatCode>
                <c:ptCount val="7"/>
                <c:pt idx="0">
                  <c:v>98</c:v>
                </c:pt>
                <c:pt idx="1">
                  <c:v>76</c:v>
                </c:pt>
                <c:pt idx="2">
                  <c:v>60</c:v>
                </c:pt>
                <c:pt idx="3">
                  <c:v>33</c:v>
                </c:pt>
                <c:pt idx="4">
                  <c:v>8</c:v>
                </c:pt>
                <c:pt idx="5">
                  <c:v>6</c:v>
                </c:pt>
                <c:pt idx="6">
                  <c:v>2</c:v>
                </c:pt>
              </c:numCache>
            </c:numRef>
          </c:val>
          <c:extLst>
            <c:ext xmlns:c16="http://schemas.microsoft.com/office/drawing/2014/chart" uri="{C3380CC4-5D6E-409C-BE32-E72D297353CC}">
              <c16:uniqueId val="{0000000E-D4DF-4006-AD7F-8610ED52B0D3}"/>
            </c:ext>
          </c:extLst>
        </c:ser>
        <c:dLbls>
          <c:showLegendKey val="0"/>
          <c:showVal val="0"/>
          <c:showCatName val="1"/>
          <c:showSerName val="0"/>
          <c:showPercent val="1"/>
          <c:showBubbleSize val="0"/>
          <c:showLeaderLines val="1"/>
        </c:dLbls>
        <c:firstSliceAng val="22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62465289664879"/>
          <c:y val="0.14297510329006849"/>
          <c:w val="0.85993926724664338"/>
          <c:h val="0.66891114515923644"/>
        </c:manualLayout>
      </c:layout>
      <c:lineChart>
        <c:grouping val="standard"/>
        <c:varyColors val="0"/>
        <c:ser>
          <c:idx val="0"/>
          <c:order val="0"/>
          <c:tx>
            <c:strRef>
              <c:f>Sheet1!$A$2</c:f>
              <c:strCache>
                <c:ptCount val="1"/>
                <c:pt idx="0">
                  <c:v> White</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137</c:v>
                </c:pt>
                <c:pt idx="1">
                  <c:v>151</c:v>
                </c:pt>
                <c:pt idx="2">
                  <c:v>170</c:v>
                </c:pt>
                <c:pt idx="3">
                  <c:v>141</c:v>
                </c:pt>
                <c:pt idx="4">
                  <c:v>124</c:v>
                </c:pt>
                <c:pt idx="5">
                  <c:v>124</c:v>
                </c:pt>
                <c:pt idx="6">
                  <c:v>132</c:v>
                </c:pt>
                <c:pt idx="7">
                  <c:v>125</c:v>
                </c:pt>
                <c:pt idx="8">
                  <c:v>109</c:v>
                </c:pt>
                <c:pt idx="9">
                  <c:v>102</c:v>
                </c:pt>
                <c:pt idx="10">
                  <c:v>83</c:v>
                </c:pt>
              </c:numCache>
            </c:numRef>
          </c:val>
          <c:smooth val="0"/>
          <c:extLst>
            <c:ext xmlns:c16="http://schemas.microsoft.com/office/drawing/2014/chart" uri="{C3380CC4-5D6E-409C-BE32-E72D297353CC}">
              <c16:uniqueId val="{00000000-98FE-4514-A41E-1F5AB0AAB337}"/>
            </c:ext>
          </c:extLst>
        </c:ser>
        <c:ser>
          <c:idx val="1"/>
          <c:order val="1"/>
          <c:tx>
            <c:strRef>
              <c:f>Sheet1!$A$3</c:f>
              <c:strCache>
                <c:ptCount val="1"/>
                <c:pt idx="0">
                  <c:v> African American</c:v>
                </c:pt>
              </c:strCache>
            </c:strRef>
          </c:tx>
          <c:spPr>
            <a:ln w="28575" cap="rnd" cmpd="sng" algn="ctr">
              <a:solidFill>
                <a:schemeClr val="accent2"/>
              </a:solidFill>
              <a:prstDash val="solid"/>
              <a:round/>
            </a:ln>
            <a:effectLst/>
          </c:spPr>
          <c:marker>
            <c:symbol val="triangle"/>
            <c:size val="8"/>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48</c:v>
                </c:pt>
                <c:pt idx="1">
                  <c:v>40</c:v>
                </c:pt>
                <c:pt idx="2">
                  <c:v>62</c:v>
                </c:pt>
                <c:pt idx="3">
                  <c:v>57</c:v>
                </c:pt>
                <c:pt idx="4">
                  <c:v>42</c:v>
                </c:pt>
                <c:pt idx="5">
                  <c:v>55</c:v>
                </c:pt>
                <c:pt idx="6">
                  <c:v>58</c:v>
                </c:pt>
                <c:pt idx="7">
                  <c:v>47</c:v>
                </c:pt>
                <c:pt idx="8">
                  <c:v>56</c:v>
                </c:pt>
                <c:pt idx="9">
                  <c:v>47</c:v>
                </c:pt>
                <c:pt idx="10">
                  <c:v>58</c:v>
                </c:pt>
              </c:numCache>
            </c:numRef>
          </c:val>
          <c:smooth val="0"/>
          <c:extLst>
            <c:ext xmlns:c16="http://schemas.microsoft.com/office/drawing/2014/chart" uri="{C3380CC4-5D6E-409C-BE32-E72D297353CC}">
              <c16:uniqueId val="{00000001-98FE-4514-A41E-1F5AB0AAB337}"/>
            </c:ext>
          </c:extLst>
        </c:ser>
        <c:ser>
          <c:idx val="2"/>
          <c:order val="2"/>
          <c:tx>
            <c:strRef>
              <c:f>Sheet1!$A$4</c:f>
              <c:strCache>
                <c:ptCount val="1"/>
                <c:pt idx="0">
                  <c:v> Hispanic</c:v>
                </c:pt>
              </c:strCache>
            </c:strRef>
          </c:tx>
          <c:spPr>
            <a:ln w="28575" cap="rnd" cmpd="sng" algn="ctr">
              <a:solidFill>
                <a:schemeClr val="accent3"/>
              </a:solidFill>
              <a:prstDash val="solid"/>
              <a:round/>
            </a:ln>
            <a:effectLst/>
          </c:spPr>
          <c:marker>
            <c:symbol val="circle"/>
            <c:size val="8"/>
            <c:spPr>
              <a:solidFill>
                <a:schemeClr val="accent3"/>
              </a:solidFill>
              <a:ln w="9525" cap="flat" cmpd="sng" algn="ctr">
                <a:solidFill>
                  <a:schemeClr val="accent3"/>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Sheet1!$B$4:$AC$4</c:f>
              <c:numCache>
                <c:formatCode>General</c:formatCode>
                <c:ptCount val="11"/>
                <c:pt idx="0">
                  <c:v>32</c:v>
                </c:pt>
                <c:pt idx="1">
                  <c:v>26</c:v>
                </c:pt>
                <c:pt idx="2">
                  <c:v>32</c:v>
                </c:pt>
                <c:pt idx="3">
                  <c:v>29</c:v>
                </c:pt>
                <c:pt idx="4">
                  <c:v>19</c:v>
                </c:pt>
                <c:pt idx="5">
                  <c:v>35</c:v>
                </c:pt>
                <c:pt idx="6">
                  <c:v>24</c:v>
                </c:pt>
                <c:pt idx="7">
                  <c:v>28</c:v>
                </c:pt>
                <c:pt idx="8">
                  <c:v>22</c:v>
                </c:pt>
                <c:pt idx="9">
                  <c:v>23</c:v>
                </c:pt>
                <c:pt idx="10">
                  <c:v>29</c:v>
                </c:pt>
              </c:numCache>
            </c:numRef>
          </c:val>
          <c:smooth val="0"/>
          <c:extLst>
            <c:ext xmlns:c16="http://schemas.microsoft.com/office/drawing/2014/chart" uri="{C3380CC4-5D6E-409C-BE32-E72D297353CC}">
              <c16:uniqueId val="{00000002-98FE-4514-A41E-1F5AB0AAB337}"/>
            </c:ext>
          </c:extLst>
        </c:ser>
        <c:ser>
          <c:idx val="4"/>
          <c:order val="3"/>
          <c:tx>
            <c:strRef>
              <c:f>Sheet1!$A$5</c:f>
              <c:strCache>
                <c:ptCount val="1"/>
                <c:pt idx="0">
                  <c:v> Asian</c:v>
                </c:pt>
              </c:strCache>
            </c:strRef>
          </c:tx>
          <c:spPr>
            <a:ln w="28575" cap="rnd" cmpd="sng" algn="ctr">
              <a:solidFill>
                <a:schemeClr val="accent5"/>
              </a:solidFill>
              <a:prstDash val="solid"/>
              <a:round/>
            </a:ln>
            <a:effectLst/>
          </c:spPr>
          <c:marker>
            <c:symbol val="star"/>
            <c:size val="6"/>
            <c:spPr>
              <a:noFill/>
              <a:ln w="9525" cap="flat" cmpd="sng" algn="ctr">
                <a:solidFill>
                  <a:schemeClr val="accent5"/>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Sheet1!$B$5:$AC$5</c:f>
              <c:numCache>
                <c:formatCode>General</c:formatCode>
                <c:ptCount val="11"/>
                <c:pt idx="0">
                  <c:v>6</c:v>
                </c:pt>
                <c:pt idx="1">
                  <c:v>5</c:v>
                </c:pt>
                <c:pt idx="2">
                  <c:v>6</c:v>
                </c:pt>
                <c:pt idx="3">
                  <c:v>5</c:v>
                </c:pt>
                <c:pt idx="4">
                  <c:v>4</c:v>
                </c:pt>
                <c:pt idx="5">
                  <c:v>5</c:v>
                </c:pt>
                <c:pt idx="6">
                  <c:v>2</c:v>
                </c:pt>
                <c:pt idx="7">
                  <c:v>8</c:v>
                </c:pt>
                <c:pt idx="8">
                  <c:v>8</c:v>
                </c:pt>
                <c:pt idx="9">
                  <c:v>10</c:v>
                </c:pt>
                <c:pt idx="10">
                  <c:v>6</c:v>
                </c:pt>
              </c:numCache>
            </c:numRef>
          </c:val>
          <c:smooth val="0"/>
          <c:extLst>
            <c:ext xmlns:c16="http://schemas.microsoft.com/office/drawing/2014/chart" uri="{C3380CC4-5D6E-409C-BE32-E72D297353CC}">
              <c16:uniqueId val="{00000003-98FE-4514-A41E-1F5AB0AAB337}"/>
            </c:ext>
          </c:extLst>
        </c:ser>
        <c:ser>
          <c:idx val="5"/>
          <c:order val="4"/>
          <c:tx>
            <c:strRef>
              <c:f>Sheet1!$A$6</c:f>
              <c:strCache>
                <c:ptCount val="1"/>
                <c:pt idx="0">
                  <c:v> American Indian</c:v>
                </c:pt>
              </c:strCache>
            </c:strRef>
          </c:tx>
          <c:spPr>
            <a:ln w="28575" cap="rnd" cmpd="sng" algn="ctr">
              <a:solidFill>
                <a:schemeClr val="accent6"/>
              </a:solidFill>
              <a:prstDash val="solid"/>
              <a:round/>
            </a:ln>
            <a:effectLst/>
          </c:spPr>
          <c:marker>
            <c:symbol val="diamond"/>
            <c:size val="8"/>
            <c:spPr>
              <a:solidFill>
                <a:schemeClr val="accent6"/>
              </a:solidFill>
              <a:ln w="9525" cap="flat" cmpd="sng" algn="ctr">
                <a:solidFill>
                  <a:schemeClr val="accent6"/>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Sheet1!$B$6:$AC$6</c:f>
              <c:numCache>
                <c:formatCode>General</c:formatCode>
                <c:ptCount val="11"/>
                <c:pt idx="0">
                  <c:v>1</c:v>
                </c:pt>
                <c:pt idx="1">
                  <c:v>3</c:v>
                </c:pt>
                <c:pt idx="2">
                  <c:v>3</c:v>
                </c:pt>
                <c:pt idx="3">
                  <c:v>6</c:v>
                </c:pt>
                <c:pt idx="4">
                  <c:v>3</c:v>
                </c:pt>
                <c:pt idx="5">
                  <c:v>4</c:v>
                </c:pt>
                <c:pt idx="6">
                  <c:v>4</c:v>
                </c:pt>
                <c:pt idx="7">
                  <c:v>2</c:v>
                </c:pt>
                <c:pt idx="8">
                  <c:v>0</c:v>
                </c:pt>
                <c:pt idx="9">
                  <c:v>1</c:v>
                </c:pt>
                <c:pt idx="10">
                  <c:v>2</c:v>
                </c:pt>
              </c:numCache>
            </c:numRef>
          </c:val>
          <c:smooth val="0"/>
          <c:extLst>
            <c:ext xmlns:c16="http://schemas.microsoft.com/office/drawing/2014/chart" uri="{C3380CC4-5D6E-409C-BE32-E72D297353CC}">
              <c16:uniqueId val="{00000004-98FE-4514-A41E-1F5AB0AAB337}"/>
            </c:ext>
          </c:extLst>
        </c:ser>
        <c:ser>
          <c:idx val="3"/>
          <c:order val="5"/>
          <c:tx>
            <c:strRef>
              <c:f>Sheet1!$A$7</c:f>
              <c:strCache>
                <c:ptCount val="1"/>
                <c:pt idx="0">
                  <c:v> African-born</c:v>
                </c:pt>
              </c:strCache>
            </c:strRef>
          </c:tx>
          <c:spPr>
            <a:ln w="28575" cap="rnd" cmpd="sng" algn="ctr">
              <a:solidFill>
                <a:schemeClr val="accent4"/>
              </a:solidFill>
              <a:prstDash val="solid"/>
              <a:round/>
            </a:ln>
            <a:effectLst/>
          </c:spPr>
          <c:marker>
            <c:symbol val="x"/>
            <c:size val="10"/>
            <c:spPr>
              <a:noFill/>
              <a:ln w="9525" cap="flat" cmpd="sng" algn="ctr">
                <a:solidFill>
                  <a:schemeClr val="accent4"/>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Sheet1!$B$7:$AC$7</c:f>
              <c:numCache>
                <c:formatCode>General</c:formatCode>
                <c:ptCount val="11"/>
                <c:pt idx="0">
                  <c:v>23</c:v>
                </c:pt>
                <c:pt idx="1">
                  <c:v>12</c:v>
                </c:pt>
                <c:pt idx="2">
                  <c:v>19</c:v>
                </c:pt>
                <c:pt idx="3">
                  <c:v>13</c:v>
                </c:pt>
                <c:pt idx="4">
                  <c:v>17</c:v>
                </c:pt>
                <c:pt idx="5">
                  <c:v>21</c:v>
                </c:pt>
                <c:pt idx="6">
                  <c:v>8</c:v>
                </c:pt>
                <c:pt idx="7">
                  <c:v>20</c:v>
                </c:pt>
                <c:pt idx="8">
                  <c:v>25</c:v>
                </c:pt>
                <c:pt idx="9">
                  <c:v>38</c:v>
                </c:pt>
                <c:pt idx="10">
                  <c:v>25</c:v>
                </c:pt>
              </c:numCache>
            </c:numRef>
          </c:val>
          <c:smooth val="0"/>
          <c:extLst>
            <c:ext xmlns:c16="http://schemas.microsoft.com/office/drawing/2014/chart" uri="{C3380CC4-5D6E-409C-BE32-E72D297353CC}">
              <c16:uniqueId val="{00000005-98FE-4514-A41E-1F5AB0AAB337}"/>
            </c:ext>
          </c:extLst>
        </c:ser>
        <c:dLbls>
          <c:showLegendKey val="0"/>
          <c:showVal val="0"/>
          <c:showCatName val="0"/>
          <c:showSerName val="0"/>
          <c:showPercent val="0"/>
          <c:showBubbleSize val="0"/>
        </c:dLbls>
        <c:marker val="1"/>
        <c:smooth val="0"/>
        <c:axId val="260750048"/>
        <c:axId val="260750440"/>
      </c:lineChart>
      <c:catAx>
        <c:axId val="260750048"/>
        <c:scaling>
          <c:orientation val="minMax"/>
        </c:scaling>
        <c:delete val="0"/>
        <c:axPos val="b"/>
        <c:title>
          <c:tx>
            <c:rich>
              <a:bodyPr rot="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3403346348624026"/>
              <c:y val="0.87171036389212397"/>
            </c:manualLayout>
          </c:layout>
          <c:overlay val="0"/>
          <c:spPr>
            <a:noFill/>
            <a:ln w="27779">
              <a:noFill/>
            </a:ln>
            <a:effectLst/>
          </c:spPr>
          <c:txPr>
            <a:bodyPr rot="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472" cap="flat" cmpd="sng" algn="ctr">
            <a:solidFill>
              <a:schemeClr val="tx1"/>
            </a:solidFill>
            <a:prstDash val="solid"/>
            <a:round/>
          </a:ln>
          <a:effectLst/>
        </c:spPr>
        <c:txPr>
          <a:bodyPr rot="0" spcFirstLastPara="1" vertOverflow="ellipsis" wrap="square" anchor="ctr" anchorCtr="1"/>
          <a:lstStyle/>
          <a:p>
            <a:pPr>
              <a:defRPr sz="1531" b="1" i="0" u="none" strike="noStrike" kern="1200" baseline="0">
                <a:solidFill>
                  <a:schemeClr val="tx1"/>
                </a:solidFill>
                <a:latin typeface="+mn-lt"/>
                <a:ea typeface="Arial Narrow"/>
                <a:cs typeface="Arial Narrow"/>
              </a:defRPr>
            </a:pPr>
            <a:endParaRPr lang="en-US"/>
          </a:p>
        </c:txPr>
        <c:crossAx val="260750440"/>
        <c:crossesAt val="0"/>
        <c:auto val="1"/>
        <c:lblAlgn val="ctr"/>
        <c:lblOffset val="100"/>
        <c:tickLblSkip val="1"/>
        <c:tickMarkSkip val="1"/>
        <c:noMultiLvlLbl val="0"/>
      </c:catAx>
      <c:valAx>
        <c:axId val="260750440"/>
        <c:scaling>
          <c:orientation val="minMax"/>
          <c:max val="200"/>
          <c:min val="0"/>
        </c:scaling>
        <c:delete val="0"/>
        <c:axPos val="l"/>
        <c:title>
          <c:tx>
            <c:rich>
              <a:bodyPr rot="-540000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7710843373493974E-2"/>
              <c:y val="0.31509433962264149"/>
            </c:manualLayout>
          </c:layout>
          <c:overlay val="0"/>
          <c:spPr>
            <a:noFill/>
            <a:ln w="27779">
              <a:noFill/>
            </a:ln>
            <a:effectLst/>
          </c:spPr>
          <c:txPr>
            <a:bodyPr rot="-5400000" spcFirstLastPara="1" vertOverflow="ellipsis" vert="horz" wrap="square" anchor="ctr" anchorCtr="1"/>
            <a:lstStyle/>
            <a:p>
              <a:pPr>
                <a:defRPr sz="153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472" cap="flat" cmpd="sng" algn="ctr">
            <a:solidFill>
              <a:schemeClr val="tx1"/>
            </a:solidFill>
            <a:prstDash val="solid"/>
            <a:round/>
          </a:ln>
          <a:effectLst/>
        </c:spPr>
        <c:txPr>
          <a:bodyPr rot="0" spcFirstLastPara="1" vertOverflow="ellipsis" wrap="square" anchor="ctr" anchorCtr="1"/>
          <a:lstStyle/>
          <a:p>
            <a:pPr>
              <a:defRPr sz="1531" b="0" i="0" u="none" strike="noStrike" kern="1200" baseline="0">
                <a:solidFill>
                  <a:schemeClr val="tx1"/>
                </a:solidFill>
                <a:latin typeface="+mn-lt"/>
                <a:ea typeface="Arial Narrow"/>
                <a:cs typeface="Arial Narrow"/>
              </a:defRPr>
            </a:pPr>
            <a:endParaRPr lang="en-US"/>
          </a:p>
        </c:txPr>
        <c:crossAx val="260750048"/>
        <c:crosses val="autoZero"/>
        <c:crossBetween val="between"/>
        <c:majorUnit val="50"/>
        <c:minorUnit val="15"/>
      </c:valAx>
      <c:spPr>
        <a:noFill/>
        <a:ln w="27779">
          <a:noFill/>
        </a:ln>
        <a:effectLst/>
      </c:spPr>
    </c:plotArea>
    <c:legend>
      <c:legendPos val="r"/>
      <c:layout>
        <c:manualLayout>
          <c:xMode val="edge"/>
          <c:yMode val="edge"/>
          <c:x val="9.0084032218476648E-2"/>
          <c:y val="1.5581534266938379E-2"/>
          <c:w val="0.90690423030543055"/>
          <c:h val="0.17735849056603772"/>
        </c:manualLayout>
      </c:layout>
      <c:overlay val="0"/>
      <c:spPr>
        <a:noFill/>
        <a:ln w="27779">
          <a:noFill/>
        </a:ln>
        <a:effectLst/>
      </c:spPr>
      <c:txPr>
        <a:bodyPr rot="0" spcFirstLastPara="1" vertOverflow="ellipsis" vert="horz" wrap="square" anchor="ctr" anchorCtr="1"/>
        <a:lstStyle/>
        <a:p>
          <a:pPr>
            <a:defRPr sz="1608"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69"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65232163080402E-2"/>
          <c:y val="5.4820415879017016E-2"/>
          <c:w val="0.88221970554926388"/>
          <c:h val="0.77315689981096414"/>
        </c:manualLayout>
      </c:layout>
      <c:lineChart>
        <c:grouping val="standard"/>
        <c:varyColors val="0"/>
        <c:ser>
          <c:idx val="0"/>
          <c:order val="0"/>
          <c:tx>
            <c:strRef>
              <c:f>Sheet1!$A$2:$B$2</c:f>
              <c:strCache>
                <c:ptCount val="2"/>
                <c:pt idx="0">
                  <c:v> White</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Sheet1!$C$2:$AC$2</c:f>
              <c:numCache>
                <c:formatCode>General</c:formatCode>
                <c:ptCount val="11"/>
                <c:pt idx="0">
                  <c:v>19</c:v>
                </c:pt>
                <c:pt idx="1">
                  <c:v>21</c:v>
                </c:pt>
                <c:pt idx="2">
                  <c:v>18</c:v>
                </c:pt>
                <c:pt idx="3">
                  <c:v>22</c:v>
                </c:pt>
                <c:pt idx="4">
                  <c:v>14</c:v>
                </c:pt>
                <c:pt idx="5">
                  <c:v>11</c:v>
                </c:pt>
                <c:pt idx="6">
                  <c:v>14</c:v>
                </c:pt>
                <c:pt idx="7">
                  <c:v>15</c:v>
                </c:pt>
                <c:pt idx="8">
                  <c:v>11</c:v>
                </c:pt>
                <c:pt idx="9">
                  <c:v>17</c:v>
                </c:pt>
                <c:pt idx="10">
                  <c:v>15</c:v>
                </c:pt>
              </c:numCache>
            </c:numRef>
          </c:val>
          <c:smooth val="0"/>
          <c:extLst>
            <c:ext xmlns:c16="http://schemas.microsoft.com/office/drawing/2014/chart" uri="{C3380CC4-5D6E-409C-BE32-E72D297353CC}">
              <c16:uniqueId val="{00000000-45F7-4F50-AB0F-B8823F1AB0D6}"/>
            </c:ext>
          </c:extLst>
        </c:ser>
        <c:ser>
          <c:idx val="1"/>
          <c:order val="1"/>
          <c:tx>
            <c:strRef>
              <c:f>Sheet1!$A$3:$B$3</c:f>
              <c:strCache>
                <c:ptCount val="2"/>
                <c:pt idx="0">
                  <c:v> African American</c:v>
                </c:pt>
              </c:strCache>
            </c:strRef>
          </c:tx>
          <c:spPr>
            <a:ln w="28575" cap="rnd" cmpd="sng" algn="ctr">
              <a:solidFill>
                <a:schemeClr val="accent2"/>
              </a:solidFill>
              <a:prstDash val="solid"/>
              <a:round/>
            </a:ln>
            <a:effectLst/>
          </c:spPr>
          <c:marker>
            <c:symbol val="triangle"/>
            <c:size val="8"/>
            <c:spPr>
              <a:solidFill>
                <a:schemeClr val="accent2"/>
              </a:solidFill>
              <a:ln w="9525" cap="flat" cmpd="sng" algn="ctr">
                <a:solidFill>
                  <a:schemeClr val="accent2"/>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Sheet1!$C$3:$AC$3</c:f>
              <c:numCache>
                <c:formatCode>General</c:formatCode>
                <c:ptCount val="11"/>
                <c:pt idx="0">
                  <c:v>17</c:v>
                </c:pt>
                <c:pt idx="1">
                  <c:v>23</c:v>
                </c:pt>
                <c:pt idx="2">
                  <c:v>19</c:v>
                </c:pt>
                <c:pt idx="3">
                  <c:v>16</c:v>
                </c:pt>
                <c:pt idx="4">
                  <c:v>20</c:v>
                </c:pt>
                <c:pt idx="5">
                  <c:v>17</c:v>
                </c:pt>
                <c:pt idx="6">
                  <c:v>13</c:v>
                </c:pt>
                <c:pt idx="7">
                  <c:v>15</c:v>
                </c:pt>
                <c:pt idx="8">
                  <c:v>17</c:v>
                </c:pt>
                <c:pt idx="9">
                  <c:v>13</c:v>
                </c:pt>
                <c:pt idx="10">
                  <c:v>18</c:v>
                </c:pt>
              </c:numCache>
            </c:numRef>
          </c:val>
          <c:smooth val="0"/>
          <c:extLst>
            <c:ext xmlns:c16="http://schemas.microsoft.com/office/drawing/2014/chart" uri="{C3380CC4-5D6E-409C-BE32-E72D297353CC}">
              <c16:uniqueId val="{00000001-45F7-4F50-AB0F-B8823F1AB0D6}"/>
            </c:ext>
          </c:extLst>
        </c:ser>
        <c:ser>
          <c:idx val="2"/>
          <c:order val="2"/>
          <c:tx>
            <c:strRef>
              <c:f>Sheet1!$A$4:$B$4</c:f>
              <c:strCache>
                <c:ptCount val="2"/>
                <c:pt idx="0">
                  <c:v> Hispanic</c:v>
                </c:pt>
              </c:strCache>
            </c:strRef>
          </c:tx>
          <c:spPr>
            <a:ln w="28575" cap="rnd" cmpd="sng" algn="ctr">
              <a:solidFill>
                <a:schemeClr val="accent3"/>
              </a:solidFill>
              <a:prstDash val="solid"/>
              <a:round/>
            </a:ln>
            <a:effectLst/>
          </c:spPr>
          <c:marker>
            <c:symbol val="circle"/>
            <c:size val="8"/>
            <c:spPr>
              <a:solidFill>
                <a:schemeClr val="accent3"/>
              </a:solidFill>
              <a:ln w="9525" cap="flat" cmpd="sng" algn="ctr">
                <a:solidFill>
                  <a:schemeClr val="accent3"/>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Sheet1!$C$4:$AC$4</c:f>
              <c:numCache>
                <c:formatCode>General</c:formatCode>
                <c:ptCount val="11"/>
                <c:pt idx="0">
                  <c:v>7</c:v>
                </c:pt>
                <c:pt idx="1">
                  <c:v>4</c:v>
                </c:pt>
                <c:pt idx="2">
                  <c:v>7</c:v>
                </c:pt>
                <c:pt idx="3">
                  <c:v>2</c:v>
                </c:pt>
                <c:pt idx="4">
                  <c:v>5</c:v>
                </c:pt>
                <c:pt idx="5">
                  <c:v>6</c:v>
                </c:pt>
                <c:pt idx="6">
                  <c:v>5</c:v>
                </c:pt>
                <c:pt idx="7">
                  <c:v>6</c:v>
                </c:pt>
                <c:pt idx="8">
                  <c:v>3</c:v>
                </c:pt>
                <c:pt idx="9">
                  <c:v>1</c:v>
                </c:pt>
                <c:pt idx="10">
                  <c:v>4</c:v>
                </c:pt>
              </c:numCache>
            </c:numRef>
          </c:val>
          <c:smooth val="0"/>
          <c:extLst>
            <c:ext xmlns:c16="http://schemas.microsoft.com/office/drawing/2014/chart" uri="{C3380CC4-5D6E-409C-BE32-E72D297353CC}">
              <c16:uniqueId val="{00000002-45F7-4F50-AB0F-B8823F1AB0D6}"/>
            </c:ext>
          </c:extLst>
        </c:ser>
        <c:ser>
          <c:idx val="4"/>
          <c:order val="3"/>
          <c:tx>
            <c:strRef>
              <c:f>Sheet1!$A$5:$B$5</c:f>
              <c:strCache>
                <c:ptCount val="2"/>
                <c:pt idx="0">
                  <c:v> Asian</c:v>
                </c:pt>
              </c:strCache>
            </c:strRef>
          </c:tx>
          <c:spPr>
            <a:ln w="28575" cap="rnd" cmpd="sng" algn="ctr">
              <a:solidFill>
                <a:schemeClr val="accent5"/>
              </a:solidFill>
              <a:prstDash val="solid"/>
              <a:round/>
            </a:ln>
            <a:effectLst/>
          </c:spPr>
          <c:marker>
            <c:symbol val="star"/>
            <c:size val="8"/>
            <c:spPr>
              <a:noFill/>
              <a:ln w="9525" cap="flat" cmpd="sng" algn="ctr">
                <a:solidFill>
                  <a:schemeClr val="accent5"/>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Sheet1!$C$5:$AC$5</c:f>
              <c:numCache>
                <c:formatCode>General</c:formatCode>
                <c:ptCount val="11"/>
                <c:pt idx="0">
                  <c:v>1</c:v>
                </c:pt>
                <c:pt idx="1">
                  <c:v>1</c:v>
                </c:pt>
                <c:pt idx="2">
                  <c:v>0</c:v>
                </c:pt>
                <c:pt idx="3">
                  <c:v>1</c:v>
                </c:pt>
                <c:pt idx="4">
                  <c:v>3</c:v>
                </c:pt>
                <c:pt idx="5">
                  <c:v>0</c:v>
                </c:pt>
                <c:pt idx="6">
                  <c:v>0</c:v>
                </c:pt>
                <c:pt idx="7">
                  <c:v>1</c:v>
                </c:pt>
                <c:pt idx="8">
                  <c:v>2</c:v>
                </c:pt>
                <c:pt idx="9">
                  <c:v>2</c:v>
                </c:pt>
                <c:pt idx="10">
                  <c:v>2</c:v>
                </c:pt>
              </c:numCache>
            </c:numRef>
          </c:val>
          <c:smooth val="0"/>
          <c:extLst>
            <c:ext xmlns:c16="http://schemas.microsoft.com/office/drawing/2014/chart" uri="{C3380CC4-5D6E-409C-BE32-E72D297353CC}">
              <c16:uniqueId val="{00000003-45F7-4F50-AB0F-B8823F1AB0D6}"/>
            </c:ext>
          </c:extLst>
        </c:ser>
        <c:ser>
          <c:idx val="5"/>
          <c:order val="4"/>
          <c:tx>
            <c:strRef>
              <c:f>Sheet1!$A$6:$B$6</c:f>
              <c:strCache>
                <c:ptCount val="2"/>
                <c:pt idx="0">
                  <c:v> American Indian</c:v>
                </c:pt>
              </c:strCache>
            </c:strRef>
          </c:tx>
          <c:spPr>
            <a:ln w="28575" cap="rnd" cmpd="sng" algn="ctr">
              <a:solidFill>
                <a:schemeClr val="accent6"/>
              </a:solidFill>
              <a:prstDash val="solid"/>
              <a:round/>
            </a:ln>
            <a:effectLst/>
          </c:spPr>
          <c:marker>
            <c:symbol val="diamond"/>
            <c:size val="8"/>
            <c:spPr>
              <a:solidFill>
                <a:schemeClr val="accent6"/>
              </a:solidFill>
              <a:ln w="9525" cap="flat" cmpd="sng" algn="ctr">
                <a:solidFill>
                  <a:schemeClr val="accent6"/>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Sheet1!$C$6:$AC$6</c:f>
              <c:numCache>
                <c:formatCode>General</c:formatCode>
                <c:ptCount val="11"/>
                <c:pt idx="0">
                  <c:v>3</c:v>
                </c:pt>
                <c:pt idx="1">
                  <c:v>3</c:v>
                </c:pt>
                <c:pt idx="2">
                  <c:v>4</c:v>
                </c:pt>
                <c:pt idx="3">
                  <c:v>5</c:v>
                </c:pt>
                <c:pt idx="4">
                  <c:v>1</c:v>
                </c:pt>
                <c:pt idx="5">
                  <c:v>4</c:v>
                </c:pt>
                <c:pt idx="6">
                  <c:v>1</c:v>
                </c:pt>
                <c:pt idx="7">
                  <c:v>3</c:v>
                </c:pt>
                <c:pt idx="8">
                  <c:v>1</c:v>
                </c:pt>
                <c:pt idx="9">
                  <c:v>0</c:v>
                </c:pt>
                <c:pt idx="10">
                  <c:v>0</c:v>
                </c:pt>
              </c:numCache>
            </c:numRef>
          </c:val>
          <c:smooth val="0"/>
          <c:extLst>
            <c:ext xmlns:c16="http://schemas.microsoft.com/office/drawing/2014/chart" uri="{C3380CC4-5D6E-409C-BE32-E72D297353CC}">
              <c16:uniqueId val="{00000004-45F7-4F50-AB0F-B8823F1AB0D6}"/>
            </c:ext>
          </c:extLst>
        </c:ser>
        <c:ser>
          <c:idx val="3"/>
          <c:order val="5"/>
          <c:tx>
            <c:strRef>
              <c:f>Sheet1!$A$7:$B$7</c:f>
              <c:strCache>
                <c:ptCount val="2"/>
                <c:pt idx="0">
                  <c:v> African-born</c:v>
                </c:pt>
              </c:strCache>
            </c:strRef>
          </c:tx>
          <c:spPr>
            <a:ln w="28575" cap="rnd" cmpd="sng" algn="ctr">
              <a:solidFill>
                <a:schemeClr val="accent4"/>
              </a:solidFill>
              <a:prstDash val="solid"/>
              <a:round/>
            </a:ln>
            <a:effectLst/>
          </c:spPr>
          <c:marker>
            <c:symbol val="x"/>
            <c:size val="10"/>
            <c:spPr>
              <a:noFill/>
              <a:ln w="9525" cap="flat" cmpd="sng" algn="ctr">
                <a:solidFill>
                  <a:schemeClr val="accent4"/>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Sheet1!$C$7:$AC$7</c:f>
              <c:numCache>
                <c:formatCode>General</c:formatCode>
                <c:ptCount val="11"/>
                <c:pt idx="0">
                  <c:v>26</c:v>
                </c:pt>
                <c:pt idx="1">
                  <c:v>23</c:v>
                </c:pt>
                <c:pt idx="2">
                  <c:v>20</c:v>
                </c:pt>
                <c:pt idx="3">
                  <c:v>20</c:v>
                </c:pt>
                <c:pt idx="4">
                  <c:v>28</c:v>
                </c:pt>
                <c:pt idx="5">
                  <c:v>22</c:v>
                </c:pt>
                <c:pt idx="6">
                  <c:v>34</c:v>
                </c:pt>
                <c:pt idx="7">
                  <c:v>31</c:v>
                </c:pt>
                <c:pt idx="8">
                  <c:v>38</c:v>
                </c:pt>
                <c:pt idx="9">
                  <c:v>32</c:v>
                </c:pt>
                <c:pt idx="10">
                  <c:v>35</c:v>
                </c:pt>
              </c:numCache>
            </c:numRef>
          </c:val>
          <c:smooth val="0"/>
          <c:extLst>
            <c:ext xmlns:c16="http://schemas.microsoft.com/office/drawing/2014/chart" uri="{C3380CC4-5D6E-409C-BE32-E72D297353CC}">
              <c16:uniqueId val="{00000005-45F7-4F50-AB0F-B8823F1AB0D6}"/>
            </c:ext>
          </c:extLst>
        </c:ser>
        <c:dLbls>
          <c:showLegendKey val="0"/>
          <c:showVal val="0"/>
          <c:showCatName val="0"/>
          <c:showSerName val="0"/>
          <c:showPercent val="0"/>
          <c:showBubbleSize val="0"/>
        </c:dLbls>
        <c:marker val="1"/>
        <c:smooth val="0"/>
        <c:axId val="260751224"/>
        <c:axId val="260751616"/>
      </c:lineChart>
      <c:catAx>
        <c:axId val="260751224"/>
        <c:scaling>
          <c:orientation val="minMax"/>
        </c:scaling>
        <c:delete val="0"/>
        <c:axPos val="b"/>
        <c:title>
          <c:tx>
            <c:rich>
              <a:bodyPr rot="0" spcFirstLastPara="1" vertOverflow="ellipsis" vert="horz" wrap="square" anchor="ctr" anchorCtr="1"/>
              <a:lstStyle/>
              <a:p>
                <a:pPr>
                  <a:defRPr sz="1402" b="0" i="0" u="none" strike="noStrike" kern="1200" baseline="0">
                    <a:solidFill>
                      <a:schemeClr val="tx1"/>
                    </a:solidFill>
                    <a:latin typeface="+mn-lt"/>
                    <a:ea typeface="Arial Narrow"/>
                    <a:cs typeface="Arial Narrow"/>
                  </a:defRPr>
                </a:pPr>
                <a:r>
                  <a:rPr lang="en-US" sz="1600" dirty="0">
                    <a:latin typeface="+mn-lt"/>
                  </a:rPr>
                  <a:t>Year</a:t>
                </a:r>
              </a:p>
            </c:rich>
          </c:tx>
          <c:layout>
            <c:manualLayout>
              <c:xMode val="edge"/>
              <c:yMode val="edge"/>
              <c:x val="0.50056625141562849"/>
              <c:y val="0.90170132325141772"/>
            </c:manualLayout>
          </c:layout>
          <c:overlay val="0"/>
          <c:spPr>
            <a:noFill/>
            <a:ln w="25438">
              <a:noFill/>
            </a:ln>
            <a:effectLst/>
          </c:spPr>
          <c:txPr>
            <a:bodyPr rot="0" spcFirstLastPara="1" vertOverflow="ellipsis" vert="horz" wrap="square" anchor="ctr" anchorCtr="1"/>
            <a:lstStyle/>
            <a:p>
              <a:pPr>
                <a:defRPr sz="1402"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80" cap="flat" cmpd="sng" algn="ctr">
            <a:solidFill>
              <a:schemeClr val="tx1"/>
            </a:solidFill>
            <a:prstDash val="solid"/>
            <a:round/>
          </a:ln>
          <a:effectLst/>
        </c:spPr>
        <c:txPr>
          <a:bodyPr rot="0" spcFirstLastPara="1" vertOverflow="ellipsis" wrap="square" anchor="ctr" anchorCtr="1"/>
          <a:lstStyle/>
          <a:p>
            <a:pPr>
              <a:defRPr sz="1402" b="0" i="0" u="none" strike="noStrike" kern="1200" baseline="0">
                <a:solidFill>
                  <a:schemeClr val="tx1"/>
                </a:solidFill>
                <a:latin typeface="+mn-lt"/>
                <a:ea typeface="Arial Narrow"/>
                <a:cs typeface="Arial Narrow"/>
              </a:defRPr>
            </a:pPr>
            <a:endParaRPr lang="en-US"/>
          </a:p>
        </c:txPr>
        <c:crossAx val="260751616"/>
        <c:crossesAt val="0"/>
        <c:auto val="1"/>
        <c:lblAlgn val="ctr"/>
        <c:lblOffset val="100"/>
        <c:tickLblSkip val="1"/>
        <c:tickMarkSkip val="1"/>
        <c:noMultiLvlLbl val="0"/>
      </c:catAx>
      <c:valAx>
        <c:axId val="260751616"/>
        <c:scaling>
          <c:orientation val="minMax"/>
          <c:max val="50"/>
          <c:min val="0"/>
        </c:scaling>
        <c:delete val="0"/>
        <c:axPos val="l"/>
        <c:title>
          <c:tx>
            <c:rich>
              <a:bodyPr rot="-5400000" spcFirstLastPara="1" vertOverflow="ellipsis" vert="horz" wrap="square" anchor="ctr" anchorCtr="1"/>
              <a:lstStyle/>
              <a:p>
                <a:pPr>
                  <a:defRPr sz="1352" b="0" i="0" u="none" strike="noStrike" kern="1200" baseline="0">
                    <a:solidFill>
                      <a:schemeClr val="tx1"/>
                    </a:solidFill>
                    <a:latin typeface="+mn-lt"/>
                    <a:ea typeface="Arial Narrow"/>
                    <a:cs typeface="Arial Narrow"/>
                  </a:defRPr>
                </a:pPr>
                <a:r>
                  <a:rPr lang="en-US">
                    <a:solidFill>
                      <a:schemeClr val="tx1"/>
                    </a:solidFill>
                    <a:latin typeface="+mn-lt"/>
                  </a:rPr>
                  <a:t>Number of Cases</a:t>
                </a:r>
              </a:p>
            </c:rich>
          </c:tx>
          <c:layout>
            <c:manualLayout>
              <c:xMode val="edge"/>
              <c:yMode val="edge"/>
              <c:x val="0"/>
              <c:y val="0.32892249527410206"/>
            </c:manualLayout>
          </c:layout>
          <c:overlay val="0"/>
          <c:spPr>
            <a:noFill/>
            <a:ln w="25438">
              <a:noFill/>
            </a:ln>
            <a:effectLst/>
          </c:spPr>
          <c:txPr>
            <a:bodyPr rot="-5400000" spcFirstLastPara="1" vertOverflow="ellipsis" vert="horz" wrap="square" anchor="ctr" anchorCtr="1"/>
            <a:lstStyle/>
            <a:p>
              <a:pPr>
                <a:defRPr sz="1352"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80" cap="flat" cmpd="sng" algn="ctr">
            <a:solidFill>
              <a:schemeClr val="tx1"/>
            </a:solidFill>
            <a:prstDash val="solid"/>
            <a:round/>
          </a:ln>
          <a:effectLst/>
        </c:spPr>
        <c:txPr>
          <a:bodyPr rot="0" spcFirstLastPara="1" vertOverflow="ellipsis" wrap="square" anchor="ctr" anchorCtr="1"/>
          <a:lstStyle/>
          <a:p>
            <a:pPr>
              <a:defRPr sz="1402" b="0" i="0" u="none" strike="noStrike" kern="1200" baseline="0">
                <a:solidFill>
                  <a:schemeClr val="tx1"/>
                </a:solidFill>
                <a:latin typeface="+mn-lt"/>
                <a:ea typeface="Arial Narrow"/>
                <a:cs typeface="Arial Narrow"/>
              </a:defRPr>
            </a:pPr>
            <a:endParaRPr lang="en-US"/>
          </a:p>
        </c:txPr>
        <c:crossAx val="260751224"/>
        <c:crosses val="autoZero"/>
        <c:crossBetween val="between"/>
        <c:majorUnit val="5"/>
        <c:minorUnit val="2"/>
      </c:valAx>
      <c:spPr>
        <a:noFill/>
        <a:ln w="25438">
          <a:noFill/>
        </a:ln>
        <a:effectLst/>
      </c:spPr>
    </c:plotArea>
    <c:legend>
      <c:legendPos val="r"/>
      <c:layout>
        <c:manualLayout>
          <c:xMode val="edge"/>
          <c:yMode val="edge"/>
          <c:x val="0.13292695746761601"/>
          <c:y val="6.6871929723451656E-2"/>
          <c:w val="0.79841449603624004"/>
          <c:h val="0.10964083175803403"/>
        </c:manualLayout>
      </c:layout>
      <c:overlay val="0"/>
      <c:spPr>
        <a:noFill/>
        <a:ln w="25438">
          <a:noFill/>
        </a:ln>
        <a:effectLst/>
      </c:spPr>
      <c:txPr>
        <a:bodyPr rot="0" spcFirstLastPara="1" vertOverflow="ellipsis" vert="horz" wrap="square" anchor="ctr" anchorCtr="1"/>
        <a:lstStyle/>
        <a:p>
          <a:pPr>
            <a:defRPr sz="1472"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44671195688878"/>
          <c:y val="0.15286781591186832"/>
          <c:w val="0.5502547237341473"/>
          <c:h val="0.72950199871974497"/>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Males (n=209)</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210379639437278"/>
          <c:y val="0.12701538673288565"/>
          <c:w val="0.74264705882352944"/>
          <c:h val="0.70383275261324052"/>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094-4672-8706-8AFF82C2F3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094-4672-8706-8AFF82C2F3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094-4672-8706-8AFF82C2F34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094-4672-8706-8AFF82C2F34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094-4672-8706-8AFF82C2F34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094-4672-8706-8AFF82C2F34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094-4672-8706-8AFF82C2F348}"/>
              </c:ext>
            </c:extLst>
          </c:dPt>
          <c:dLbls>
            <c:dLbl>
              <c:idx val="0"/>
              <c:layout>
                <c:manualLayout>
                  <c:x val="-5.201496129360595E-2"/>
                  <c:y val="8.7399854333576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094-4672-8706-8AFF82C2F348}"/>
                </c:ext>
              </c:extLst>
            </c:dLbl>
            <c:dLbl>
              <c:idx val="1"/>
              <c:layout>
                <c:manualLayout>
                  <c:x val="-1.2293506003853207E-2"/>
                  <c:y val="-7.10530994259366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094-4672-8706-8AFF82C2F348}"/>
                </c:ext>
              </c:extLst>
            </c:dLbl>
            <c:dLbl>
              <c:idx val="2"/>
              <c:layout>
                <c:manualLayout>
                  <c:x val="3.1751609227195735E-2"/>
                  <c:y val="-3.534670329355225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094-4672-8706-8AFF82C2F348}"/>
                </c:ext>
              </c:extLst>
            </c:dLbl>
            <c:dLbl>
              <c:idx val="3"/>
              <c:layout>
                <c:manualLayout>
                  <c:x val="0.14434365411312658"/>
                  <c:y val="-2.57501102469308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094-4672-8706-8AFF82C2F348}"/>
                </c:ext>
              </c:extLst>
            </c:dLbl>
            <c:dLbl>
              <c:idx val="4"/>
              <c:layout>
                <c:manualLayout>
                  <c:x val="0.10242890642416971"/>
                  <c:y val="7.29570286047750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094-4672-8706-8AFF82C2F348}"/>
                </c:ext>
              </c:extLst>
            </c:dLbl>
            <c:dLbl>
              <c:idx val="5"/>
              <c:layout>
                <c:manualLayout>
                  <c:x val="-8.8943219223234032E-2"/>
                  <c:y val="4.23361862688664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094-4672-8706-8AFF82C2F348}"/>
                </c:ext>
              </c:extLst>
            </c:dLbl>
            <c:dLbl>
              <c:idx val="6"/>
              <c:layout>
                <c:manualLayout>
                  <c:x val="-8.8748221651685472E-2"/>
                  <c:y val="-6.7613674931601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094-4672-8706-8AFF82C2F34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83</c:v>
                </c:pt>
                <c:pt idx="1">
                  <c:v>58</c:v>
                </c:pt>
                <c:pt idx="2">
                  <c:v>25</c:v>
                </c:pt>
                <c:pt idx="3">
                  <c:v>29</c:v>
                </c:pt>
                <c:pt idx="4">
                  <c:v>2</c:v>
                </c:pt>
                <c:pt idx="5">
                  <c:v>6</c:v>
                </c:pt>
                <c:pt idx="6">
                  <c:v>6</c:v>
                </c:pt>
              </c:numCache>
            </c:numRef>
          </c:val>
          <c:extLst>
            <c:ext xmlns:c16="http://schemas.microsoft.com/office/drawing/2014/chart" uri="{C3380CC4-5D6E-409C-BE32-E72D297353CC}">
              <c16:uniqueId val="{0000000E-B094-4672-8706-8AFF82C2F348}"/>
            </c:ext>
          </c:extLst>
        </c:ser>
        <c:dLbls>
          <c:showLegendKey val="0"/>
          <c:showVal val="0"/>
          <c:showCatName val="1"/>
          <c:showSerName val="0"/>
          <c:showPercent val="1"/>
          <c:showBubbleSize val="0"/>
          <c:showLeaderLines val="1"/>
        </c:dLbls>
        <c:firstSliceAng val="22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Females (n=74)</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665836642214595"/>
          <c:y val="0.14708739309696398"/>
          <c:w val="0.69691780821917815"/>
          <c:h val="0.7090592334494774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E6-4787-926F-75D42A3F76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E6-4787-926F-75D42A3F76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6-4787-926F-75D42A3F76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E6-4787-926F-75D42A3F76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E6-4787-926F-75D42A3F76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E6-4787-926F-75D42A3F76B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E6-4787-926F-75D42A3F76B5}"/>
              </c:ext>
            </c:extLst>
          </c:dPt>
          <c:dLbls>
            <c:dLbl>
              <c:idx val="0"/>
              <c:layout>
                <c:manualLayout>
                  <c:x val="5.9623351436532317E-3"/>
                  <c:y val="-2.9297625142458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E6-4787-926F-75D42A3F76B5}"/>
                </c:ext>
              </c:extLst>
            </c:dLbl>
            <c:dLbl>
              <c:idx val="1"/>
              <c:layout>
                <c:manualLayout>
                  <c:x val="-0.35942369383314265"/>
                  <c:y val="2.093095577298558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266392982928416"/>
                      <c:h val="9.5907603678412376E-2"/>
                    </c:manualLayout>
                  </c15:layout>
                </c:ext>
                <c:ext xmlns:c16="http://schemas.microsoft.com/office/drawing/2014/chart" uri="{C3380CC4-5D6E-409C-BE32-E72D297353CC}">
                  <c16:uniqueId val="{00000003-43E6-4787-926F-75D42A3F76B5}"/>
                </c:ext>
              </c:extLst>
            </c:dLbl>
            <c:dLbl>
              <c:idx val="2"/>
              <c:layout>
                <c:manualLayout>
                  <c:x val="-1.8864496741209113E-2"/>
                  <c:y val="7.47738257136799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E6-4787-926F-75D42A3F76B5}"/>
                </c:ext>
              </c:extLst>
            </c:dLbl>
            <c:dLbl>
              <c:idx val="3"/>
              <c:layout>
                <c:manualLayout>
                  <c:x val="0.18998968077708236"/>
                  <c:y val="0.1005464242368030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3E6-4787-926F-75D42A3F76B5}"/>
                </c:ext>
              </c:extLst>
            </c:dLbl>
            <c:dLbl>
              <c:idx val="4"/>
              <c:delete val="1"/>
              <c:extLst>
                <c:ext xmlns:c15="http://schemas.microsoft.com/office/drawing/2012/chart" uri="{CE6537A1-D6FC-4f65-9D91-7224C49458BB}"/>
                <c:ext xmlns:c16="http://schemas.microsoft.com/office/drawing/2014/chart" uri="{C3380CC4-5D6E-409C-BE32-E72D297353CC}">
                  <c16:uniqueId val="{00000009-43E6-4787-926F-75D42A3F76B5}"/>
                </c:ext>
              </c:extLst>
            </c:dLbl>
            <c:dLbl>
              <c:idx val="5"/>
              <c:layout>
                <c:manualLayout>
                  <c:x val="-3.6183880378142047E-2"/>
                  <c:y val="1.6660602638499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3E6-4787-926F-75D42A3F76B5}"/>
                </c:ext>
              </c:extLst>
            </c:dLbl>
            <c:dLbl>
              <c:idx val="6"/>
              <c:delete val="1"/>
              <c:extLst>
                <c:ext xmlns:c15="http://schemas.microsoft.com/office/drawing/2012/chart" uri="{CE6537A1-D6FC-4f65-9D91-7224C49458BB}"/>
                <c:ext xmlns:c16="http://schemas.microsoft.com/office/drawing/2014/chart" uri="{C3380CC4-5D6E-409C-BE32-E72D297353CC}">
                  <c16:uniqueId val="{0000000D-43E6-4787-926F-75D42A3F76B5}"/>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15</c:v>
                </c:pt>
                <c:pt idx="1">
                  <c:v>18</c:v>
                </c:pt>
                <c:pt idx="2">
                  <c:v>35</c:v>
                </c:pt>
                <c:pt idx="3">
                  <c:v>4</c:v>
                </c:pt>
                <c:pt idx="4">
                  <c:v>0</c:v>
                </c:pt>
                <c:pt idx="5">
                  <c:v>2</c:v>
                </c:pt>
                <c:pt idx="6">
                  <c:v>0</c:v>
                </c:pt>
              </c:numCache>
            </c:numRef>
          </c:val>
          <c:extLst>
            <c:ext xmlns:c16="http://schemas.microsoft.com/office/drawing/2014/chart" uri="{C3380CC4-5D6E-409C-BE32-E72D297353CC}">
              <c16:uniqueId val="{0000000E-43E6-4787-926F-75D42A3F76B5}"/>
            </c:ext>
          </c:extLst>
        </c:ser>
        <c:dLbls>
          <c:showLegendKey val="0"/>
          <c:showVal val="0"/>
          <c:showCatName val="1"/>
          <c:showSerName val="0"/>
          <c:showPercent val="1"/>
          <c:showBubbleSize val="0"/>
          <c:showLeaderLines val="1"/>
        </c:dLbls>
        <c:firstSliceAng val="240"/>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Sheet1!$B$2:$B$12</c:f>
              <c:numCache>
                <c:formatCode>General</c:formatCode>
                <c:ptCount val="11"/>
                <c:pt idx="0">
                  <c:v>0</c:v>
                </c:pt>
                <c:pt idx="1">
                  <c:v>7</c:v>
                </c:pt>
                <c:pt idx="2">
                  <c:v>40</c:v>
                </c:pt>
                <c:pt idx="3">
                  <c:v>36</c:v>
                </c:pt>
                <c:pt idx="4">
                  <c:v>24</c:v>
                </c:pt>
                <c:pt idx="5">
                  <c:v>21</c:v>
                </c:pt>
                <c:pt idx="6">
                  <c:v>17</c:v>
                </c:pt>
                <c:pt idx="7">
                  <c:v>24</c:v>
                </c:pt>
                <c:pt idx="8">
                  <c:v>19</c:v>
                </c:pt>
                <c:pt idx="9">
                  <c:v>11</c:v>
                </c:pt>
                <c:pt idx="10">
                  <c:v>11</c:v>
                </c:pt>
              </c:numCache>
            </c:numRef>
          </c:val>
          <c:extLst>
            <c:ext xmlns:c16="http://schemas.microsoft.com/office/drawing/2014/chart" uri="{C3380CC4-5D6E-409C-BE32-E72D297353CC}">
              <c16:uniqueId val="{00000000-2D58-4722-8DA0-B8B98B3044A4}"/>
            </c:ext>
          </c:extLst>
        </c:ser>
        <c:ser>
          <c:idx val="1"/>
          <c:order val="1"/>
          <c:tx>
            <c:strRef>
              <c:f>Sheet1!$C$1</c:f>
              <c:strCache>
                <c:ptCount val="1"/>
                <c:pt idx="0">
                  <c:v>Female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strRef>
              <c:f>Sheet1!$A$2:$A$12</c:f>
              <c:strCache>
                <c:ptCount val="11"/>
                <c:pt idx="0">
                  <c:v>&lt;13</c:v>
                </c:pt>
                <c:pt idx="1">
                  <c:v>13-19</c:v>
                </c:pt>
                <c:pt idx="2">
                  <c:v>20-24</c:v>
                </c:pt>
                <c:pt idx="3">
                  <c:v>25-29</c:v>
                </c:pt>
                <c:pt idx="4">
                  <c:v>30-34</c:v>
                </c:pt>
                <c:pt idx="5">
                  <c:v>35-39</c:v>
                </c:pt>
                <c:pt idx="6">
                  <c:v>40-44</c:v>
                </c:pt>
                <c:pt idx="7">
                  <c:v>45-49</c:v>
                </c:pt>
                <c:pt idx="8">
                  <c:v>50-54</c:v>
                </c:pt>
                <c:pt idx="9">
                  <c:v>55-59</c:v>
                </c:pt>
                <c:pt idx="10">
                  <c:v>60+</c:v>
                </c:pt>
              </c:strCache>
            </c:strRef>
          </c:cat>
          <c:val>
            <c:numRef>
              <c:f>Sheet1!$C$2:$C$12</c:f>
              <c:numCache>
                <c:formatCode>General</c:formatCode>
                <c:ptCount val="11"/>
                <c:pt idx="0">
                  <c:v>1</c:v>
                </c:pt>
                <c:pt idx="1">
                  <c:v>1</c:v>
                </c:pt>
                <c:pt idx="2">
                  <c:v>7</c:v>
                </c:pt>
                <c:pt idx="3">
                  <c:v>17</c:v>
                </c:pt>
                <c:pt idx="4">
                  <c:v>8</c:v>
                </c:pt>
                <c:pt idx="5">
                  <c:v>9</c:v>
                </c:pt>
                <c:pt idx="6">
                  <c:v>5</c:v>
                </c:pt>
                <c:pt idx="7">
                  <c:v>8</c:v>
                </c:pt>
                <c:pt idx="8">
                  <c:v>6</c:v>
                </c:pt>
                <c:pt idx="9">
                  <c:v>5</c:v>
                </c:pt>
                <c:pt idx="10">
                  <c:v>7</c:v>
                </c:pt>
              </c:numCache>
            </c:numRef>
          </c:val>
          <c:extLst>
            <c:ext xmlns:c16="http://schemas.microsoft.com/office/drawing/2014/chart" uri="{C3380CC4-5D6E-409C-BE32-E72D297353CC}">
              <c16:uniqueId val="{00000001-2D58-4722-8DA0-B8B98B3044A4}"/>
            </c:ext>
          </c:extLst>
        </c:ser>
        <c:dLbls>
          <c:showLegendKey val="0"/>
          <c:showVal val="0"/>
          <c:showCatName val="0"/>
          <c:showSerName val="0"/>
          <c:showPercent val="0"/>
          <c:showBubbleSize val="0"/>
        </c:dLbls>
        <c:gapWidth val="65"/>
        <c:axId val="260753184"/>
        <c:axId val="262176304"/>
      </c:barChart>
      <c:catAx>
        <c:axId val="26075318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smtClean="0"/>
                  <a:t>Age at</a:t>
                </a:r>
                <a:r>
                  <a:rPr lang="en-US" baseline="0" dirty="0" smtClean="0"/>
                  <a:t> HIV Diagnosis in Years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6304"/>
        <c:crosses val="autoZero"/>
        <c:auto val="1"/>
        <c:lblAlgn val="ctr"/>
        <c:lblOffset val="100"/>
        <c:noMultiLvlLbl val="0"/>
      </c:catAx>
      <c:valAx>
        <c:axId val="262176304"/>
        <c:scaling>
          <c:orientation val="minMax"/>
        </c:scaling>
        <c:delete val="0"/>
        <c:axPos val="l"/>
        <c:majorGridlines>
          <c:spPr>
            <a:ln w="9525" cap="flat" cmpd="sng" algn="ctr">
              <a:noFill/>
              <a:prstDash val="solid"/>
              <a:round/>
            </a:ln>
            <a:effectLst/>
          </c:spPr>
        </c:majorGridlines>
        <c:minorGridlines>
          <c:spPr>
            <a:ln w="9525" cap="flat" cmpd="sng" algn="ctr">
              <a:noFill/>
              <a:prstDash val="solid"/>
              <a:round/>
            </a:ln>
            <a:effectLst/>
          </c:spPr>
        </c:min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smtClean="0"/>
                  <a:t>Number of cases</a:t>
                </a:r>
                <a:endParaRPr lang="en-US" dirty="0"/>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0753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46119898729473"/>
          <c:y val="6.1679588128407029E-2"/>
          <c:w val="0.71574965739901986"/>
          <c:h val="0.82941429436705028"/>
        </c:manualLayout>
      </c:layout>
      <c:lineChart>
        <c:grouping val="standard"/>
        <c:varyColors val="0"/>
        <c:ser>
          <c:idx val="0"/>
          <c:order val="0"/>
          <c:tx>
            <c:strRef>
              <c:f>Sheet1!$A$2</c:f>
              <c:strCache>
                <c:ptCount val="1"/>
                <c:pt idx="0">
                  <c:v>Male</c:v>
                </c:pt>
              </c:strCache>
            </c:strRef>
          </c:tx>
          <c:spPr>
            <a:ln w="28575" cap="rnd" cmpd="sng" algn="ctr">
              <a:solidFill>
                <a:schemeClr val="accent1"/>
              </a:solidFill>
              <a:prstDash val="solid"/>
              <a:round/>
            </a:ln>
            <a:effectLst/>
          </c:spPr>
          <c:marker>
            <c:symbol val="none"/>
          </c:marker>
          <c:cat>
            <c:strRef>
              <c:f>Sheet1!$B$1:$O$1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Sheet1!$B$2:$O$2</c:f>
              <c:numCache>
                <c:formatCode>General</c:formatCode>
                <c:ptCount val="11"/>
                <c:pt idx="0">
                  <c:v>36.411067199999998</c:v>
                </c:pt>
                <c:pt idx="1">
                  <c:v>36.1434426</c:v>
                </c:pt>
                <c:pt idx="2">
                  <c:v>34.598700000000001</c:v>
                </c:pt>
                <c:pt idx="3">
                  <c:v>34.871000000000002</c:v>
                </c:pt>
                <c:pt idx="4">
                  <c:v>34.926940600000002</c:v>
                </c:pt>
                <c:pt idx="5">
                  <c:v>35.426294800000001</c:v>
                </c:pt>
                <c:pt idx="6">
                  <c:v>38.585470000000001</c:v>
                </c:pt>
                <c:pt idx="7">
                  <c:v>36.003999999999998</c:v>
                </c:pt>
                <c:pt idx="8">
                  <c:v>34.755600000000001</c:v>
                </c:pt>
                <c:pt idx="9">
                  <c:v>34.573300000000003</c:v>
                </c:pt>
                <c:pt idx="10">
                  <c:v>36.433</c:v>
                </c:pt>
              </c:numCache>
            </c:numRef>
          </c:val>
          <c:smooth val="0"/>
          <c:extLst>
            <c:ext xmlns:c16="http://schemas.microsoft.com/office/drawing/2014/chart" uri="{C3380CC4-5D6E-409C-BE32-E72D297353CC}">
              <c16:uniqueId val="{00000000-7883-4E07-95F0-E13438C90AF8}"/>
            </c:ext>
          </c:extLst>
        </c:ser>
        <c:ser>
          <c:idx val="1"/>
          <c:order val="1"/>
          <c:tx>
            <c:strRef>
              <c:f>Sheet1!$A$3</c:f>
              <c:strCache>
                <c:ptCount val="1"/>
                <c:pt idx="0">
                  <c:v>Female</c:v>
                </c:pt>
              </c:strCache>
            </c:strRef>
          </c:tx>
          <c:spPr>
            <a:ln w="28575" cap="rnd" cmpd="sng" algn="ctr">
              <a:solidFill>
                <a:schemeClr val="accent3"/>
              </a:solidFill>
              <a:prstDash val="solid"/>
              <a:round/>
            </a:ln>
            <a:effectLst/>
          </c:spPr>
          <c:marker>
            <c:symbol val="none"/>
          </c:marker>
          <c:cat>
            <c:strRef>
              <c:f>Sheet1!$B$1:$O$1</c:f>
              <c:strCache>
                <c:ptCount val="11"/>
                <c:pt idx="0">
                  <c:v>2007</c:v>
                </c:pt>
                <c:pt idx="1">
                  <c:v>2008</c:v>
                </c:pt>
                <c:pt idx="2">
                  <c:v>2009</c:v>
                </c:pt>
                <c:pt idx="3">
                  <c:v>2010</c:v>
                </c:pt>
                <c:pt idx="4">
                  <c:v>2011</c:v>
                </c:pt>
                <c:pt idx="5">
                  <c:v>2012</c:v>
                </c:pt>
                <c:pt idx="6">
                  <c:v>2013</c:v>
                </c:pt>
                <c:pt idx="7">
                  <c:v>2014</c:v>
                </c:pt>
                <c:pt idx="8">
                  <c:v>2015</c:v>
                </c:pt>
                <c:pt idx="9">
                  <c:v>2016</c:v>
                </c:pt>
                <c:pt idx="10">
                  <c:v>2017</c:v>
                </c:pt>
              </c:strCache>
            </c:strRef>
          </c:cat>
          <c:val>
            <c:numRef>
              <c:f>Sheet1!$B$3:$O$3</c:f>
              <c:numCache>
                <c:formatCode>General</c:formatCode>
                <c:ptCount val="11"/>
                <c:pt idx="0">
                  <c:v>35.371794899999998</c:v>
                </c:pt>
                <c:pt idx="1">
                  <c:v>35.1666667</c:v>
                </c:pt>
                <c:pt idx="2">
                  <c:v>33.314285699999999</c:v>
                </c:pt>
                <c:pt idx="3">
                  <c:v>35.7941176</c:v>
                </c:pt>
                <c:pt idx="4">
                  <c:v>37.567567760000003</c:v>
                </c:pt>
                <c:pt idx="5">
                  <c:v>35.048000000000002</c:v>
                </c:pt>
                <c:pt idx="6">
                  <c:v>36.299999999999997</c:v>
                </c:pt>
                <c:pt idx="7">
                  <c:v>36.139000000000003</c:v>
                </c:pt>
                <c:pt idx="8">
                  <c:v>38.834000000000003</c:v>
                </c:pt>
                <c:pt idx="9">
                  <c:v>34.231000000000002</c:v>
                </c:pt>
                <c:pt idx="10">
                  <c:v>38.554000000000002</c:v>
                </c:pt>
              </c:numCache>
            </c:numRef>
          </c:val>
          <c:smooth val="0"/>
          <c:extLst>
            <c:ext xmlns:c16="http://schemas.microsoft.com/office/drawing/2014/chart" uri="{C3380CC4-5D6E-409C-BE32-E72D297353CC}">
              <c16:uniqueId val="{00000001-7883-4E07-95F0-E13438C90AF8}"/>
            </c:ext>
          </c:extLst>
        </c:ser>
        <c:dLbls>
          <c:showLegendKey val="0"/>
          <c:showVal val="0"/>
          <c:showCatName val="0"/>
          <c:showSerName val="0"/>
          <c:showPercent val="0"/>
          <c:showBubbleSize val="0"/>
        </c:dLbls>
        <c:smooth val="0"/>
        <c:axId val="262177088"/>
        <c:axId val="262177480"/>
      </c:lineChart>
      <c:catAx>
        <c:axId val="262177088"/>
        <c:scaling>
          <c:orientation val="minMax"/>
        </c:scaling>
        <c:delete val="0"/>
        <c:axPos val="b"/>
        <c:numFmt formatCode="General" sourceLinked="0"/>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7480"/>
        <c:crosses val="autoZero"/>
        <c:auto val="1"/>
        <c:lblAlgn val="ctr"/>
        <c:lblOffset val="100"/>
        <c:noMultiLvlLbl val="0"/>
      </c:catAx>
      <c:valAx>
        <c:axId val="262177480"/>
        <c:scaling>
          <c:orientation val="minMax"/>
        </c:scaling>
        <c:delete val="0"/>
        <c:axPos val="l"/>
        <c:majorGridlines>
          <c:spPr>
            <a:ln w="9525"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smtClean="0"/>
                  <a:t>Average Age at HIV diagnosis, in Years</a:t>
                </a:r>
                <a:endParaRPr lang="en-US" dirty="0"/>
              </a:p>
            </c:rich>
          </c:tx>
          <c:layout>
            <c:manualLayout>
              <c:xMode val="edge"/>
              <c:yMode val="edge"/>
              <c:x val="1.790463692038495E-2"/>
              <c:y val="6.6441402621446558E-2"/>
            </c:manualLayout>
          </c:layout>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tint val="7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62177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97661245952504"/>
          <c:y val="6.6180431995387867E-2"/>
          <c:w val="0.89702338754047495"/>
          <c:h val="0.76352249943084394"/>
        </c:manualLayout>
      </c:layout>
      <c:lineChart>
        <c:grouping val="standard"/>
        <c:varyColors val="0"/>
        <c:ser>
          <c:idx val="0"/>
          <c:order val="0"/>
          <c:tx>
            <c:strRef>
              <c:f>Sheet1!$A$2</c:f>
              <c:strCache>
                <c:ptCount val="1"/>
                <c:pt idx="0">
                  <c:v> 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155</c:v>
                </c:pt>
                <c:pt idx="1">
                  <c:v>164</c:v>
                </c:pt>
                <c:pt idx="2">
                  <c:v>213</c:v>
                </c:pt>
                <c:pt idx="3">
                  <c:v>177</c:v>
                </c:pt>
                <c:pt idx="4">
                  <c:v>157</c:v>
                </c:pt>
                <c:pt idx="5">
                  <c:v>169</c:v>
                </c:pt>
                <c:pt idx="6">
                  <c:v>156</c:v>
                </c:pt>
                <c:pt idx="7">
                  <c:v>150</c:v>
                </c:pt>
                <c:pt idx="8">
                  <c:v>140</c:v>
                </c:pt>
                <c:pt idx="9">
                  <c:v>119</c:v>
                </c:pt>
                <c:pt idx="10">
                  <c:v>123</c:v>
                </c:pt>
              </c:numCache>
            </c:numRef>
          </c:val>
          <c:smooth val="0"/>
          <c:extLst>
            <c:ext xmlns:c16="http://schemas.microsoft.com/office/drawing/2014/chart" uri="{C3380CC4-5D6E-409C-BE32-E72D297353CC}">
              <c16:uniqueId val="{00000000-3370-49F0-A4DD-14382086CA16}"/>
            </c:ext>
          </c:extLst>
        </c:ser>
        <c:ser>
          <c:idx val="1"/>
          <c:order val="1"/>
          <c:tx>
            <c:strRef>
              <c:f>Sheet1!$A$3</c:f>
              <c:strCache>
                <c:ptCount val="1"/>
                <c:pt idx="0">
                  <c:v>IDU</c:v>
                </c:pt>
              </c:strCache>
            </c:strRef>
          </c:tx>
          <c:spPr>
            <a:ln w="28575" cap="rnd" cmpd="sng" algn="ctr">
              <a:solidFill>
                <a:schemeClr val="accent3"/>
              </a:solidFill>
              <a:prstDash val="solid"/>
              <a:round/>
            </a:ln>
            <a:effectLst/>
          </c:spPr>
          <c:marker>
            <c:symbol val="triangle"/>
            <c:size val="9"/>
            <c:spPr>
              <a:solidFill>
                <a:schemeClr val="accent3"/>
              </a:solidFill>
              <a:ln w="9525" cap="flat" cmpd="sng" algn="ctr">
                <a:solidFill>
                  <a:schemeClr val="accent3"/>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17</c:v>
                </c:pt>
                <c:pt idx="1">
                  <c:v>15</c:v>
                </c:pt>
                <c:pt idx="2">
                  <c:v>9</c:v>
                </c:pt>
                <c:pt idx="3">
                  <c:v>10</c:v>
                </c:pt>
                <c:pt idx="4">
                  <c:v>4</c:v>
                </c:pt>
                <c:pt idx="5">
                  <c:v>11</c:v>
                </c:pt>
                <c:pt idx="6">
                  <c:v>5</c:v>
                </c:pt>
                <c:pt idx="7">
                  <c:v>5</c:v>
                </c:pt>
                <c:pt idx="8">
                  <c:v>5</c:v>
                </c:pt>
                <c:pt idx="9">
                  <c:v>5</c:v>
                </c:pt>
                <c:pt idx="10">
                  <c:v>9</c:v>
                </c:pt>
              </c:numCache>
            </c:numRef>
          </c:val>
          <c:smooth val="0"/>
          <c:extLst>
            <c:ext xmlns:c16="http://schemas.microsoft.com/office/drawing/2014/chart" uri="{C3380CC4-5D6E-409C-BE32-E72D297353CC}">
              <c16:uniqueId val="{00000001-3370-49F0-A4DD-14382086CA16}"/>
            </c:ext>
          </c:extLst>
        </c:ser>
        <c:ser>
          <c:idx val="2"/>
          <c:order val="2"/>
          <c:tx>
            <c:strRef>
              <c:f>Sheet1!$A$4</c:f>
              <c:strCache>
                <c:ptCount val="1"/>
                <c:pt idx="0">
                  <c:v> MSM/IDU</c:v>
                </c:pt>
              </c:strCache>
            </c:strRef>
          </c:tx>
          <c:spPr>
            <a:ln w="28575" cap="rnd" cmpd="sng" algn="ctr">
              <a:solidFill>
                <a:schemeClr val="accent5"/>
              </a:solidFill>
              <a:prstDash val="solid"/>
              <a:round/>
            </a:ln>
            <a:effectLst/>
          </c:spPr>
          <c:marker>
            <c:symbol val="diamond"/>
            <c:size val="9"/>
            <c:spPr>
              <a:solidFill>
                <a:schemeClr val="accent5"/>
              </a:solidFill>
              <a:ln w="9525" cap="flat" cmpd="sng" algn="ctr">
                <a:solidFill>
                  <a:schemeClr val="accent5"/>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Sheet1!$B$4:$AC$4</c:f>
              <c:numCache>
                <c:formatCode>General</c:formatCode>
                <c:ptCount val="11"/>
                <c:pt idx="0">
                  <c:v>18</c:v>
                </c:pt>
                <c:pt idx="1">
                  <c:v>18</c:v>
                </c:pt>
                <c:pt idx="2">
                  <c:v>16</c:v>
                </c:pt>
                <c:pt idx="3">
                  <c:v>15</c:v>
                </c:pt>
                <c:pt idx="4">
                  <c:v>8</c:v>
                </c:pt>
                <c:pt idx="5">
                  <c:v>11</c:v>
                </c:pt>
                <c:pt idx="6">
                  <c:v>11</c:v>
                </c:pt>
                <c:pt idx="7">
                  <c:v>12</c:v>
                </c:pt>
                <c:pt idx="8">
                  <c:v>22</c:v>
                </c:pt>
                <c:pt idx="9">
                  <c:v>22</c:v>
                </c:pt>
                <c:pt idx="10">
                  <c:v>17</c:v>
                </c:pt>
              </c:numCache>
            </c:numRef>
          </c:val>
          <c:smooth val="0"/>
          <c:extLst>
            <c:ext xmlns:c16="http://schemas.microsoft.com/office/drawing/2014/chart" uri="{C3380CC4-5D6E-409C-BE32-E72D297353CC}">
              <c16:uniqueId val="{00000002-3370-49F0-A4DD-14382086CA16}"/>
            </c:ext>
          </c:extLst>
        </c:ser>
        <c:ser>
          <c:idx val="3"/>
          <c:order val="3"/>
          <c:tx>
            <c:strRef>
              <c:f>Sheet1!$A$5</c:f>
              <c:strCache>
                <c:ptCount val="1"/>
                <c:pt idx="0">
                  <c:v> Heterosexual</c:v>
                </c:pt>
              </c:strCache>
            </c:strRef>
          </c:tx>
          <c:spPr>
            <a:ln w="28575" cap="rnd" cmpd="sng" algn="ctr">
              <a:solidFill>
                <a:schemeClr val="accent1">
                  <a:lumMod val="60000"/>
                </a:schemeClr>
              </a:solidFill>
              <a:prstDash val="solid"/>
              <a:round/>
            </a:ln>
            <a:effectLst/>
          </c:spPr>
          <c:marker>
            <c:symbol val="circle"/>
            <c:size val="9"/>
            <c:spPr>
              <a:solidFill>
                <a:schemeClr val="accent1">
                  <a:lumMod val="60000"/>
                </a:schemeClr>
              </a:solidFill>
              <a:ln w="9525" cap="flat" cmpd="sng" algn="ctr">
                <a:solidFill>
                  <a:schemeClr val="accent1">
                    <a:lumMod val="60000"/>
                  </a:schemeClr>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Sheet1!$B$5:$AC$5</c:f>
              <c:numCache>
                <c:formatCode>General</c:formatCode>
                <c:ptCount val="11"/>
                <c:pt idx="0">
                  <c:v>76</c:v>
                </c:pt>
                <c:pt idx="1">
                  <c:v>73</c:v>
                </c:pt>
                <c:pt idx="2">
                  <c:v>72</c:v>
                </c:pt>
                <c:pt idx="3">
                  <c:v>66</c:v>
                </c:pt>
                <c:pt idx="4">
                  <c:v>77</c:v>
                </c:pt>
                <c:pt idx="5">
                  <c:v>58</c:v>
                </c:pt>
                <c:pt idx="6">
                  <c:v>79</c:v>
                </c:pt>
                <c:pt idx="7">
                  <c:v>62</c:v>
                </c:pt>
                <c:pt idx="8">
                  <c:v>73</c:v>
                </c:pt>
                <c:pt idx="9">
                  <c:v>66</c:v>
                </c:pt>
                <c:pt idx="10">
                  <c:v>72</c:v>
                </c:pt>
              </c:numCache>
            </c:numRef>
          </c:val>
          <c:smooth val="0"/>
          <c:extLst>
            <c:ext xmlns:c16="http://schemas.microsoft.com/office/drawing/2014/chart" uri="{C3380CC4-5D6E-409C-BE32-E72D297353CC}">
              <c16:uniqueId val="{00000003-3370-49F0-A4DD-14382086CA16}"/>
            </c:ext>
          </c:extLst>
        </c:ser>
        <c:ser>
          <c:idx val="5"/>
          <c:order val="4"/>
          <c:tx>
            <c:strRef>
              <c:f>Sheet1!$A$6</c:f>
              <c:strCache>
                <c:ptCount val="1"/>
                <c:pt idx="0">
                  <c:v> Unspecified</c:v>
                </c:pt>
              </c:strCache>
            </c:strRef>
          </c:tx>
          <c:spPr>
            <a:ln w="28575" cap="rnd" cmpd="sng" algn="ctr">
              <a:solidFill>
                <a:schemeClr val="accent5">
                  <a:lumMod val="60000"/>
                </a:schemeClr>
              </a:solidFill>
              <a:prstDash val="solid"/>
              <a:round/>
            </a:ln>
            <a:effectLst/>
          </c:spPr>
          <c:marker>
            <c:symbol val="x"/>
            <c:size val="11"/>
            <c:spPr>
              <a:noFill/>
              <a:ln w="9525" cap="flat" cmpd="sng" algn="ctr">
                <a:solidFill>
                  <a:schemeClr val="accent5">
                    <a:lumMod val="60000"/>
                  </a:schemeClr>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Sheet1!$B$6:$AC$6</c:f>
              <c:numCache>
                <c:formatCode>General</c:formatCode>
                <c:ptCount val="11"/>
                <c:pt idx="0">
                  <c:v>65</c:v>
                </c:pt>
                <c:pt idx="1">
                  <c:v>52</c:v>
                </c:pt>
                <c:pt idx="2">
                  <c:v>59</c:v>
                </c:pt>
                <c:pt idx="3">
                  <c:v>61</c:v>
                </c:pt>
                <c:pt idx="4">
                  <c:v>45</c:v>
                </c:pt>
                <c:pt idx="5">
                  <c:v>62</c:v>
                </c:pt>
                <c:pt idx="6">
                  <c:v>53</c:v>
                </c:pt>
                <c:pt idx="7">
                  <c:v>81</c:v>
                </c:pt>
                <c:pt idx="8">
                  <c:v>57</c:v>
                </c:pt>
                <c:pt idx="9">
                  <c:v>78</c:v>
                </c:pt>
                <c:pt idx="10">
                  <c:v>62</c:v>
                </c:pt>
              </c:numCache>
            </c:numRef>
          </c:val>
          <c:smooth val="0"/>
          <c:extLst>
            <c:ext xmlns:c16="http://schemas.microsoft.com/office/drawing/2014/chart" uri="{C3380CC4-5D6E-409C-BE32-E72D297353CC}">
              <c16:uniqueId val="{00000004-3370-49F0-A4DD-14382086CA16}"/>
            </c:ext>
          </c:extLst>
        </c:ser>
        <c:dLbls>
          <c:showLegendKey val="0"/>
          <c:showVal val="0"/>
          <c:showCatName val="0"/>
          <c:showSerName val="0"/>
          <c:showPercent val="0"/>
          <c:showBubbleSize val="0"/>
        </c:dLbls>
        <c:marker val="1"/>
        <c:smooth val="0"/>
        <c:axId val="262178264"/>
        <c:axId val="262178656"/>
      </c:lineChart>
      <c:catAx>
        <c:axId val="262178264"/>
        <c:scaling>
          <c:orientation val="minMax"/>
        </c:scaling>
        <c:delete val="0"/>
        <c:axPos val="b"/>
        <c:title>
          <c:tx>
            <c:rich>
              <a:bodyPr rot="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8656"/>
        <c:crossesAt val="0"/>
        <c:auto val="1"/>
        <c:lblAlgn val="ctr"/>
        <c:lblOffset val="100"/>
        <c:tickLblSkip val="1"/>
        <c:tickMarkSkip val="1"/>
        <c:noMultiLvlLbl val="0"/>
      </c:catAx>
      <c:valAx>
        <c:axId val="262178656"/>
        <c:scaling>
          <c:orientation val="minMax"/>
          <c:max val="250"/>
          <c:min val="0"/>
        </c:scaling>
        <c:delete val="0"/>
        <c:axPos val="l"/>
        <c:title>
          <c:tx>
            <c:rich>
              <a:bodyPr rot="-540000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r>
                  <a:rPr lang="en-US" b="1">
                    <a:latin typeface="+mn-lt"/>
                  </a:rPr>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8264"/>
        <c:crosses val="autoZero"/>
        <c:crossBetween val="between"/>
      </c:valAx>
      <c:spPr>
        <a:noFill/>
        <a:ln w="25349">
          <a:noFill/>
        </a:ln>
        <a:effectLst/>
      </c:spPr>
    </c:plotArea>
    <c:legend>
      <c:legendPos val="r"/>
      <c:layout>
        <c:manualLayout>
          <c:xMode val="edge"/>
          <c:yMode val="edge"/>
          <c:x val="0.14704283957632447"/>
          <c:y val="5.158997798693896E-3"/>
          <c:w val="0.80783805804343189"/>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269162006923"/>
          <c:y val="0.28055117759181203"/>
          <c:w val="0.8204264870931538"/>
          <c:h val="0.59132007233273054"/>
        </c:manualLayout>
      </c:layout>
      <c:lineChart>
        <c:grouping val="standard"/>
        <c:varyColors val="0"/>
        <c:ser>
          <c:idx val="3"/>
          <c:order val="0"/>
          <c:tx>
            <c:strRef>
              <c:f>Sheet1!$A$2</c:f>
              <c:strCache>
                <c:ptCount val="1"/>
                <c:pt idx="0">
                  <c:v>HIV Disease Diagnoses*</c:v>
                </c:pt>
              </c:strCache>
            </c:strRef>
          </c:tx>
          <c:spPr>
            <a:ln w="28575" cap="rnd" cmpd="sng" algn="ctr">
              <a:solidFill>
                <a:schemeClr val="accent4"/>
              </a:solidFill>
              <a:prstDash val="solid"/>
              <a:round/>
            </a:ln>
            <a:effectLst/>
          </c:spPr>
          <c:marker>
            <c:symbol val="square"/>
            <c:size val="8"/>
            <c:spPr>
              <a:solidFill>
                <a:schemeClr val="accent4"/>
              </a:solidFill>
              <a:ln w="9525" cap="flat" cmpd="sng" algn="ctr">
                <a:solidFill>
                  <a:schemeClr val="accent4"/>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331</c:v>
                </c:pt>
                <c:pt idx="1">
                  <c:v>322</c:v>
                </c:pt>
                <c:pt idx="2">
                  <c:v>368</c:v>
                </c:pt>
                <c:pt idx="3">
                  <c:v>331</c:v>
                </c:pt>
                <c:pt idx="4">
                  <c:v>293</c:v>
                </c:pt>
                <c:pt idx="5">
                  <c:v>314</c:v>
                </c:pt>
                <c:pt idx="6">
                  <c:v>304</c:v>
                </c:pt>
                <c:pt idx="7">
                  <c:v>311</c:v>
                </c:pt>
                <c:pt idx="8">
                  <c:v>302</c:v>
                </c:pt>
                <c:pt idx="9">
                  <c:v>290</c:v>
                </c:pt>
                <c:pt idx="10">
                  <c:v>284</c:v>
                </c:pt>
              </c:numCache>
            </c:numRef>
          </c:val>
          <c:smooth val="0"/>
          <c:extLst>
            <c:ext xmlns:c16="http://schemas.microsoft.com/office/drawing/2014/chart" uri="{C3380CC4-5D6E-409C-BE32-E72D297353CC}">
              <c16:uniqueId val="{00000000-702C-4245-8113-7A9615C85BE4}"/>
            </c:ext>
          </c:extLst>
        </c:ser>
        <c:ser>
          <c:idx val="0"/>
          <c:order val="1"/>
          <c:tx>
            <c:strRef>
              <c:f>Sheet1!$A$3</c:f>
              <c:strCache>
                <c:ptCount val="1"/>
                <c:pt idx="0">
                  <c:v>HIV (non-AIDS)</c:v>
                </c:pt>
              </c:strCache>
            </c:strRef>
          </c:tx>
          <c:spPr>
            <a:ln w="28575" cap="rnd" cmpd="sng" algn="ctr">
              <a:solidFill>
                <a:schemeClr val="accent1"/>
              </a:solidFill>
              <a:prstDash val="solid"/>
              <a:round/>
            </a:ln>
            <a:effectLst/>
          </c:spPr>
          <c:marker>
            <c:symbol val="circle"/>
            <c:size val="8"/>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265</c:v>
                </c:pt>
                <c:pt idx="1">
                  <c:v>249</c:v>
                </c:pt>
                <c:pt idx="2">
                  <c:v>279</c:v>
                </c:pt>
                <c:pt idx="3">
                  <c:v>248</c:v>
                </c:pt>
                <c:pt idx="4">
                  <c:v>221</c:v>
                </c:pt>
                <c:pt idx="5">
                  <c:v>237</c:v>
                </c:pt>
                <c:pt idx="6">
                  <c:v>219</c:v>
                </c:pt>
                <c:pt idx="7">
                  <c:v>237</c:v>
                </c:pt>
                <c:pt idx="8">
                  <c:v>234</c:v>
                </c:pt>
                <c:pt idx="9">
                  <c:v>229</c:v>
                </c:pt>
                <c:pt idx="10">
                  <c:v>217</c:v>
                </c:pt>
              </c:numCache>
            </c:numRef>
          </c:val>
          <c:smooth val="0"/>
          <c:extLst>
            <c:ext xmlns:c16="http://schemas.microsoft.com/office/drawing/2014/chart" uri="{C3380CC4-5D6E-409C-BE32-E72D297353CC}">
              <c16:uniqueId val="{00000001-702C-4245-8113-7A9615C85BE4}"/>
            </c:ext>
          </c:extLst>
        </c:ser>
        <c:ser>
          <c:idx val="2"/>
          <c:order val="2"/>
          <c:tx>
            <c:strRef>
              <c:f>Sheet1!$A$4</c:f>
              <c:strCache>
                <c:ptCount val="1"/>
                <c:pt idx="0">
                  <c:v>AIDS Total^</c:v>
                </c:pt>
              </c:strCache>
            </c:strRef>
          </c:tx>
          <c:spPr>
            <a:ln w="28575" cap="rnd" cmpd="sng" algn="ctr">
              <a:solidFill>
                <a:schemeClr val="accent3"/>
              </a:solidFill>
              <a:prstDash val="solid"/>
              <a:round/>
            </a:ln>
            <a:effectLst/>
          </c:spPr>
          <c:marker>
            <c:symbol val="triangle"/>
            <c:size val="8"/>
            <c:spPr>
              <a:solidFill>
                <a:schemeClr val="accent3"/>
              </a:solidFill>
              <a:ln w="9525" cap="flat" cmpd="sng" algn="ctr">
                <a:solidFill>
                  <a:schemeClr val="accent3"/>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Sheet1!$B$4:$AC$4</c:f>
              <c:numCache>
                <c:formatCode>General</c:formatCode>
                <c:ptCount val="11"/>
                <c:pt idx="0">
                  <c:v>189</c:v>
                </c:pt>
                <c:pt idx="1">
                  <c:v>202</c:v>
                </c:pt>
                <c:pt idx="2">
                  <c:v>190</c:v>
                </c:pt>
                <c:pt idx="3">
                  <c:v>181</c:v>
                </c:pt>
                <c:pt idx="4">
                  <c:v>187</c:v>
                </c:pt>
                <c:pt idx="5">
                  <c:v>199</c:v>
                </c:pt>
                <c:pt idx="6">
                  <c:v>164</c:v>
                </c:pt>
                <c:pt idx="7">
                  <c:v>170</c:v>
                </c:pt>
                <c:pt idx="8">
                  <c:v>147</c:v>
                </c:pt>
                <c:pt idx="9">
                  <c:v>131</c:v>
                </c:pt>
                <c:pt idx="10">
                  <c:v>144</c:v>
                </c:pt>
              </c:numCache>
            </c:numRef>
          </c:val>
          <c:smooth val="0"/>
          <c:extLst>
            <c:ext xmlns:c16="http://schemas.microsoft.com/office/drawing/2014/chart" uri="{C3380CC4-5D6E-409C-BE32-E72D297353CC}">
              <c16:uniqueId val="{00000002-702C-4245-8113-7A9615C85BE4}"/>
            </c:ext>
          </c:extLst>
        </c:ser>
        <c:ser>
          <c:idx val="1"/>
          <c:order val="3"/>
          <c:tx>
            <c:strRef>
              <c:f>Sheet1!$A$5</c:f>
              <c:strCache>
                <c:ptCount val="1"/>
                <c:pt idx="0">
                  <c:v>AIDS at first diagnosis^^
</c:v>
                </c:pt>
              </c:strCache>
            </c:strRef>
          </c:tx>
          <c:spPr>
            <a:ln w="28575" cap="rnd" cmpd="sng" algn="ctr">
              <a:solidFill>
                <a:schemeClr val="accent2"/>
              </a:solidFill>
              <a:prstDash val="solid"/>
              <a:round/>
            </a:ln>
            <a:effectLst/>
          </c:spPr>
          <c:marker>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Sheet1!$B$5:$AC$5</c:f>
              <c:numCache>
                <c:formatCode>General</c:formatCode>
                <c:ptCount val="11"/>
                <c:pt idx="0">
                  <c:v>66</c:v>
                </c:pt>
                <c:pt idx="1">
                  <c:v>73</c:v>
                </c:pt>
                <c:pt idx="2">
                  <c:v>89</c:v>
                </c:pt>
                <c:pt idx="3">
                  <c:v>83</c:v>
                </c:pt>
                <c:pt idx="4">
                  <c:v>72</c:v>
                </c:pt>
                <c:pt idx="5">
                  <c:v>77</c:v>
                </c:pt>
                <c:pt idx="6">
                  <c:v>85</c:v>
                </c:pt>
                <c:pt idx="7">
                  <c:v>74</c:v>
                </c:pt>
                <c:pt idx="8">
                  <c:v>68</c:v>
                </c:pt>
                <c:pt idx="9">
                  <c:v>61</c:v>
                </c:pt>
                <c:pt idx="10">
                  <c:v>67</c:v>
                </c:pt>
              </c:numCache>
            </c:numRef>
          </c:val>
          <c:smooth val="0"/>
          <c:extLst>
            <c:ext xmlns:c16="http://schemas.microsoft.com/office/drawing/2014/chart" uri="{C3380CC4-5D6E-409C-BE32-E72D297353CC}">
              <c16:uniqueId val="{00000003-702C-4245-8113-7A9615C85BE4}"/>
            </c:ext>
          </c:extLst>
        </c:ser>
        <c:ser>
          <c:idx val="4"/>
          <c:order val="4"/>
          <c:tx>
            <c:strRef>
              <c:f>Sheet1!$A$6</c:f>
              <c:strCache>
                <c:ptCount val="1"/>
                <c:pt idx="0">
                  <c:v>AIDS (progressed)^^^
</c:v>
                </c:pt>
              </c:strCache>
            </c:strRef>
          </c:tx>
          <c:spPr>
            <a:ln w="28575" cap="rnd" cmpd="sng" algn="ctr">
              <a:solidFill>
                <a:schemeClr val="accent5"/>
              </a:solidFill>
              <a:prstDash val="solid"/>
              <a:round/>
            </a:ln>
            <a:effectLst/>
          </c:spPr>
          <c:marker>
            <c:spPr>
              <a:noFill/>
              <a:ln w="9525" cap="flat" cmpd="sng" algn="ctr">
                <a:solidFill>
                  <a:schemeClr val="accent5"/>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Sheet1!$B$6:$AC$6</c:f>
              <c:numCache>
                <c:formatCode>General</c:formatCode>
                <c:ptCount val="11"/>
                <c:pt idx="0">
                  <c:v>123</c:v>
                </c:pt>
                <c:pt idx="1">
                  <c:v>129</c:v>
                </c:pt>
                <c:pt idx="2">
                  <c:v>101</c:v>
                </c:pt>
                <c:pt idx="3">
                  <c:v>98</c:v>
                </c:pt>
                <c:pt idx="4">
                  <c:v>115</c:v>
                </c:pt>
                <c:pt idx="5">
                  <c:v>122</c:v>
                </c:pt>
                <c:pt idx="6">
                  <c:v>79</c:v>
                </c:pt>
                <c:pt idx="7">
                  <c:v>96</c:v>
                </c:pt>
                <c:pt idx="8">
                  <c:v>79</c:v>
                </c:pt>
                <c:pt idx="9">
                  <c:v>70</c:v>
                </c:pt>
                <c:pt idx="10">
                  <c:v>77</c:v>
                </c:pt>
              </c:numCache>
            </c:numRef>
          </c:val>
          <c:smooth val="0"/>
          <c:extLst>
            <c:ext xmlns:c16="http://schemas.microsoft.com/office/drawing/2014/chart" uri="{C3380CC4-5D6E-409C-BE32-E72D297353CC}">
              <c16:uniqueId val="{00000004-702C-4245-8113-7A9615C85BE4}"/>
            </c:ext>
          </c:extLst>
        </c:ser>
        <c:dLbls>
          <c:showLegendKey val="0"/>
          <c:showVal val="0"/>
          <c:showCatName val="0"/>
          <c:showSerName val="0"/>
          <c:showPercent val="0"/>
          <c:showBubbleSize val="0"/>
        </c:dLbls>
        <c:marker val="1"/>
        <c:smooth val="0"/>
        <c:axId val="259643696"/>
        <c:axId val="259644088"/>
      </c:lineChart>
      <c:catAx>
        <c:axId val="259643696"/>
        <c:scaling>
          <c:orientation val="minMax"/>
        </c:scaling>
        <c:delete val="0"/>
        <c:axPos val="b"/>
        <c:title>
          <c:tx>
            <c:rich>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r>
                  <a:rPr lang="en-US" b="0" i="0">
                    <a:latin typeface="+mn-lt"/>
                  </a:rPr>
                  <a:t>Year</a:t>
                </a:r>
              </a:p>
            </c:rich>
          </c:tx>
          <c:layout>
            <c:manualLayout>
              <c:xMode val="edge"/>
              <c:yMode val="edge"/>
              <c:x val="8.1620639811327889E-2"/>
              <c:y val="0.88882844770964697"/>
            </c:manualLayout>
          </c:layout>
          <c:overlay val="0"/>
          <c:spPr>
            <a:noFill/>
            <a:ln w="27069">
              <a:noFill/>
            </a:ln>
            <a:effectLst/>
          </c:spPr>
          <c:txPr>
            <a:bodyPr rot="0" spcFirstLastPara="1" vertOverflow="ellipsis" vert="horz" wrap="square" anchor="ctr" anchorCtr="1"/>
            <a:lstStyle/>
            <a:p>
              <a:pPr>
                <a:defRPr sz="191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400" b="0" i="0" u="none" strike="noStrike" kern="1200" baseline="0">
                <a:solidFill>
                  <a:schemeClr val="tx1"/>
                </a:solidFill>
                <a:latin typeface="+mn-lt"/>
                <a:ea typeface="Arial Narrow"/>
                <a:cs typeface="Arial Narrow"/>
              </a:defRPr>
            </a:pPr>
            <a:endParaRPr lang="en-US"/>
          </a:p>
        </c:txPr>
        <c:crossAx val="259644088"/>
        <c:crosses val="autoZero"/>
        <c:auto val="0"/>
        <c:lblAlgn val="ctr"/>
        <c:lblOffset val="100"/>
        <c:tickLblSkip val="1"/>
        <c:tickMarkSkip val="1"/>
        <c:noMultiLvlLbl val="0"/>
      </c:catAx>
      <c:valAx>
        <c:axId val="259644088"/>
        <c:scaling>
          <c:orientation val="minMax"/>
          <c:min val="0"/>
        </c:scaling>
        <c:delete val="0"/>
        <c:axPos val="l"/>
        <c:title>
          <c:tx>
            <c:rich>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r>
                  <a:rPr lang="en-US" b="0">
                    <a:latin typeface="+mn-lt"/>
                  </a:rPr>
                  <a:t>No. of New HIV/AIDS Cases</a:t>
                </a:r>
              </a:p>
            </c:rich>
          </c:tx>
          <c:layout>
            <c:manualLayout>
              <c:xMode val="edge"/>
              <c:yMode val="edge"/>
              <c:x val="2.3868768936218606E-3"/>
              <c:y val="0.28853650262009967"/>
            </c:manualLayout>
          </c:layout>
          <c:overlay val="0"/>
          <c:spPr>
            <a:noFill/>
            <a:ln w="27069">
              <a:noFill/>
            </a:ln>
            <a:effectLst/>
          </c:spPr>
          <c:txPr>
            <a:bodyPr rot="-5400000" spcFirstLastPara="1" vertOverflow="ellipsis" vert="horz" wrap="square" anchor="ctr" anchorCtr="1"/>
            <a:lstStyle/>
            <a:p>
              <a:pPr>
                <a:defRPr sz="1492" b="0"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259643696"/>
        <c:crosses val="autoZero"/>
        <c:crossBetween val="between"/>
        <c:majorUnit val="50"/>
        <c:minorUnit val="10"/>
      </c:valAx>
      <c:spPr>
        <a:noFill/>
        <a:ln w="27069">
          <a:noFill/>
        </a:ln>
        <a:effectLst/>
      </c:spPr>
    </c:plotArea>
    <c:legend>
      <c:legendPos val="t"/>
      <c:overlay val="0"/>
      <c:spPr>
        <a:noFill/>
        <a:ln w="27069">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6410256410256"/>
          <c:y val="3.3663366336633666E-2"/>
          <c:w val="0.89855072463768115"/>
          <c:h val="0.79603960396039608"/>
        </c:manualLayout>
      </c:layout>
      <c:lineChart>
        <c:grouping val="standard"/>
        <c:varyColors val="0"/>
        <c:ser>
          <c:idx val="0"/>
          <c:order val="0"/>
          <c:tx>
            <c:strRef>
              <c:f>Sheet1!$A$2</c:f>
              <c:strCache>
                <c:ptCount val="1"/>
                <c:pt idx="0">
                  <c:v> 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155</c:v>
                </c:pt>
                <c:pt idx="1">
                  <c:v>164</c:v>
                </c:pt>
                <c:pt idx="2">
                  <c:v>213</c:v>
                </c:pt>
                <c:pt idx="3">
                  <c:v>177</c:v>
                </c:pt>
                <c:pt idx="4">
                  <c:v>157</c:v>
                </c:pt>
                <c:pt idx="5">
                  <c:v>169</c:v>
                </c:pt>
                <c:pt idx="6">
                  <c:v>156</c:v>
                </c:pt>
                <c:pt idx="7">
                  <c:v>150</c:v>
                </c:pt>
                <c:pt idx="8">
                  <c:v>140</c:v>
                </c:pt>
                <c:pt idx="9">
                  <c:v>119</c:v>
                </c:pt>
                <c:pt idx="10">
                  <c:v>123</c:v>
                </c:pt>
              </c:numCache>
            </c:numRef>
          </c:val>
          <c:smooth val="0"/>
          <c:extLst>
            <c:ext xmlns:c16="http://schemas.microsoft.com/office/drawing/2014/chart" uri="{C3380CC4-5D6E-409C-BE32-E72D297353CC}">
              <c16:uniqueId val="{00000000-AA3F-4768-BEA0-CED2909B48C9}"/>
            </c:ext>
          </c:extLst>
        </c:ser>
        <c:ser>
          <c:idx val="1"/>
          <c:order val="1"/>
          <c:tx>
            <c:strRef>
              <c:f>Sheet1!$A$3</c:f>
              <c:strCache>
                <c:ptCount val="1"/>
                <c:pt idx="0">
                  <c:v> 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8</c:v>
                </c:pt>
                <c:pt idx="1">
                  <c:v>8</c:v>
                </c:pt>
                <c:pt idx="2">
                  <c:v>5</c:v>
                </c:pt>
                <c:pt idx="3">
                  <c:v>6</c:v>
                </c:pt>
                <c:pt idx="4">
                  <c:v>1</c:v>
                </c:pt>
                <c:pt idx="5">
                  <c:v>7</c:v>
                </c:pt>
                <c:pt idx="6">
                  <c:v>3</c:v>
                </c:pt>
                <c:pt idx="7">
                  <c:v>3</c:v>
                </c:pt>
                <c:pt idx="8">
                  <c:v>5</c:v>
                </c:pt>
                <c:pt idx="9">
                  <c:v>3</c:v>
                </c:pt>
                <c:pt idx="10">
                  <c:v>7</c:v>
                </c:pt>
              </c:numCache>
            </c:numRef>
          </c:val>
          <c:smooth val="0"/>
          <c:extLst>
            <c:ext xmlns:c16="http://schemas.microsoft.com/office/drawing/2014/chart" uri="{C3380CC4-5D6E-409C-BE32-E72D297353CC}">
              <c16:uniqueId val="{00000001-AA3F-4768-BEA0-CED2909B48C9}"/>
            </c:ext>
          </c:extLst>
        </c:ser>
        <c:ser>
          <c:idx val="2"/>
          <c:order val="2"/>
          <c:tx>
            <c:strRef>
              <c:f>Sheet1!$A$4</c:f>
              <c:strCache>
                <c:ptCount val="1"/>
                <c:pt idx="0">
                  <c:v> MSM/IDU</c:v>
                </c:pt>
              </c:strCache>
            </c:strRef>
          </c:tx>
          <c:spPr>
            <a:ln w="28575" cap="rnd" cmpd="sng" algn="ctr">
              <a:solidFill>
                <a:schemeClr val="accent3"/>
              </a:solidFill>
              <a:prstDash val="solid"/>
              <a:round/>
            </a:ln>
            <a:effectLst/>
          </c:spPr>
          <c:marker>
            <c:symbol val="diamond"/>
            <c:size val="9"/>
            <c:spPr>
              <a:solidFill>
                <a:schemeClr val="accent3"/>
              </a:solidFill>
              <a:ln w="9525" cap="flat" cmpd="sng" algn="ctr">
                <a:solidFill>
                  <a:schemeClr val="accent3"/>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Sheet1!$B$4:$AC$4</c:f>
              <c:numCache>
                <c:formatCode>General</c:formatCode>
                <c:ptCount val="11"/>
                <c:pt idx="0">
                  <c:v>18</c:v>
                </c:pt>
                <c:pt idx="1">
                  <c:v>18</c:v>
                </c:pt>
                <c:pt idx="2">
                  <c:v>16</c:v>
                </c:pt>
                <c:pt idx="3">
                  <c:v>15</c:v>
                </c:pt>
                <c:pt idx="4">
                  <c:v>8</c:v>
                </c:pt>
                <c:pt idx="5">
                  <c:v>11</c:v>
                </c:pt>
                <c:pt idx="6">
                  <c:v>11</c:v>
                </c:pt>
                <c:pt idx="7">
                  <c:v>12</c:v>
                </c:pt>
                <c:pt idx="8">
                  <c:v>22</c:v>
                </c:pt>
                <c:pt idx="9">
                  <c:v>22</c:v>
                </c:pt>
                <c:pt idx="10">
                  <c:v>17</c:v>
                </c:pt>
              </c:numCache>
            </c:numRef>
          </c:val>
          <c:smooth val="0"/>
          <c:extLst>
            <c:ext xmlns:c16="http://schemas.microsoft.com/office/drawing/2014/chart" uri="{C3380CC4-5D6E-409C-BE32-E72D297353CC}">
              <c16:uniqueId val="{00000002-AA3F-4768-BEA0-CED2909B48C9}"/>
            </c:ext>
          </c:extLst>
        </c:ser>
        <c:ser>
          <c:idx val="3"/>
          <c:order val="3"/>
          <c:tx>
            <c:strRef>
              <c:f>Sheet1!$A$5</c:f>
              <c:strCache>
                <c:ptCount val="1"/>
                <c:pt idx="0">
                  <c:v> Heterosexual</c:v>
                </c:pt>
              </c:strCache>
            </c:strRef>
          </c:tx>
          <c:spPr>
            <a:ln w="28575" cap="rnd" cmpd="sng" algn="ctr">
              <a:solidFill>
                <a:schemeClr val="accent4"/>
              </a:solidFill>
              <a:prstDash val="solid"/>
              <a:round/>
            </a:ln>
            <a:effectLst/>
          </c:spPr>
          <c:marker>
            <c:symbol val="circle"/>
            <c:size val="9"/>
            <c:spPr>
              <a:solidFill>
                <a:schemeClr val="accent4"/>
              </a:solidFill>
              <a:ln w="9525" cap="flat" cmpd="sng" algn="ctr">
                <a:solidFill>
                  <a:schemeClr val="accent4"/>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Sheet1!$B$5:$AC$5</c:f>
              <c:numCache>
                <c:formatCode>General</c:formatCode>
                <c:ptCount val="11"/>
                <c:pt idx="0">
                  <c:v>12</c:v>
                </c:pt>
                <c:pt idx="1">
                  <c:v>6</c:v>
                </c:pt>
                <c:pt idx="2">
                  <c:v>11</c:v>
                </c:pt>
                <c:pt idx="3">
                  <c:v>13</c:v>
                </c:pt>
                <c:pt idx="4">
                  <c:v>12</c:v>
                </c:pt>
                <c:pt idx="5">
                  <c:v>10</c:v>
                </c:pt>
                <c:pt idx="6">
                  <c:v>13</c:v>
                </c:pt>
                <c:pt idx="7">
                  <c:v>6</c:v>
                </c:pt>
                <c:pt idx="8">
                  <c:v>10</c:v>
                </c:pt>
                <c:pt idx="9">
                  <c:v>13</c:v>
                </c:pt>
                <c:pt idx="10">
                  <c:v>10</c:v>
                </c:pt>
              </c:numCache>
            </c:numRef>
          </c:val>
          <c:smooth val="0"/>
          <c:extLst>
            <c:ext xmlns:c16="http://schemas.microsoft.com/office/drawing/2014/chart" uri="{C3380CC4-5D6E-409C-BE32-E72D297353CC}">
              <c16:uniqueId val="{00000003-AA3F-4768-BEA0-CED2909B48C9}"/>
            </c:ext>
          </c:extLst>
        </c:ser>
        <c:ser>
          <c:idx val="5"/>
          <c:order val="4"/>
          <c:tx>
            <c:strRef>
              <c:f>Sheet1!$A$6</c:f>
              <c:strCache>
                <c:ptCount val="1"/>
                <c:pt idx="0">
                  <c:v> Unspecified</c:v>
                </c:pt>
              </c:strCache>
            </c:strRef>
          </c:tx>
          <c:spPr>
            <a:ln w="28575" cap="rnd" cmpd="sng" algn="ctr">
              <a:solidFill>
                <a:schemeClr val="accent6"/>
              </a:solidFill>
              <a:prstDash val="solid"/>
              <a:round/>
            </a:ln>
            <a:effectLst/>
          </c:spPr>
          <c:marker>
            <c:symbol val="x"/>
            <c:size val="11"/>
            <c:spPr>
              <a:noFill/>
              <a:ln w="9525" cap="flat" cmpd="sng" algn="ctr">
                <a:solidFill>
                  <a:schemeClr val="accent6"/>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Sheet1!$B$6:$AC$6</c:f>
              <c:numCache>
                <c:formatCode>General</c:formatCode>
                <c:ptCount val="11"/>
                <c:pt idx="0">
                  <c:v>60</c:v>
                </c:pt>
                <c:pt idx="1">
                  <c:v>48</c:v>
                </c:pt>
                <c:pt idx="2">
                  <c:v>54</c:v>
                </c:pt>
                <c:pt idx="3">
                  <c:v>51</c:v>
                </c:pt>
                <c:pt idx="4">
                  <c:v>40</c:v>
                </c:pt>
                <c:pt idx="5">
                  <c:v>53</c:v>
                </c:pt>
                <c:pt idx="6">
                  <c:v>50</c:v>
                </c:pt>
                <c:pt idx="7">
                  <c:v>67</c:v>
                </c:pt>
                <c:pt idx="8">
                  <c:v>47</c:v>
                </c:pt>
                <c:pt idx="9">
                  <c:v>67</c:v>
                </c:pt>
                <c:pt idx="10">
                  <c:v>53</c:v>
                </c:pt>
              </c:numCache>
            </c:numRef>
          </c:val>
          <c:smooth val="0"/>
          <c:extLst>
            <c:ext xmlns:c16="http://schemas.microsoft.com/office/drawing/2014/chart" uri="{C3380CC4-5D6E-409C-BE32-E72D297353CC}">
              <c16:uniqueId val="{00000004-AA3F-4768-BEA0-CED2909B48C9}"/>
            </c:ext>
          </c:extLst>
        </c:ser>
        <c:dLbls>
          <c:showLegendKey val="0"/>
          <c:showVal val="0"/>
          <c:showCatName val="0"/>
          <c:showSerName val="0"/>
          <c:showPercent val="0"/>
          <c:showBubbleSize val="0"/>
        </c:dLbls>
        <c:marker val="1"/>
        <c:smooth val="0"/>
        <c:axId val="262179440"/>
        <c:axId val="262179832"/>
      </c:lineChart>
      <c:catAx>
        <c:axId val="262179440"/>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dirty="0">
                    <a:latin typeface="+mn-lt"/>
                  </a:rPr>
                  <a:t>Year</a:t>
                </a:r>
              </a:p>
            </c:rich>
          </c:tx>
          <c:layout>
            <c:manualLayout>
              <c:xMode val="edge"/>
              <c:yMode val="edge"/>
              <c:x val="0.49163879598662208"/>
              <c:y val="0.91881188118811885"/>
            </c:manualLayout>
          </c:layout>
          <c:overlay val="0"/>
          <c:spPr>
            <a:noFill/>
            <a:ln w="25349">
              <a:noFill/>
            </a:ln>
            <a:effectLst/>
          </c:spPr>
          <c:txPr>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1" i="0" u="none" strike="noStrike" kern="1200" baseline="0">
                <a:solidFill>
                  <a:schemeClr val="tx1"/>
                </a:solidFill>
                <a:latin typeface="+mn-lt"/>
                <a:ea typeface="Arial Narrow"/>
                <a:cs typeface="Arial Narrow"/>
              </a:defRPr>
            </a:pPr>
            <a:endParaRPr lang="en-US"/>
          </a:p>
        </c:txPr>
        <c:crossAx val="262179832"/>
        <c:crossesAt val="0"/>
        <c:auto val="1"/>
        <c:lblAlgn val="ctr"/>
        <c:lblOffset val="100"/>
        <c:tickLblSkip val="1"/>
        <c:tickMarkSkip val="1"/>
        <c:noMultiLvlLbl val="0"/>
      </c:catAx>
      <c:valAx>
        <c:axId val="262179832"/>
        <c:scaling>
          <c:orientation val="minMax"/>
          <c:max val="25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6.688963210702341E-3"/>
              <c:y val="0.30495049504950494"/>
            </c:manualLayout>
          </c:layout>
          <c:overlay val="0"/>
          <c:spPr>
            <a:noFill/>
            <a:ln w="25349">
              <a:noFill/>
            </a:ln>
            <a:effectLst/>
          </c:spPr>
          <c:txPr>
            <a:bodyPr rot="-540000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2179440"/>
        <c:crosses val="autoZero"/>
        <c:crossBetween val="between"/>
      </c:valAx>
      <c:spPr>
        <a:noFill/>
        <a:ln w="25349">
          <a:noFill/>
        </a:ln>
        <a:effectLst/>
      </c:spPr>
    </c:plotArea>
    <c:legend>
      <c:legendPos val="r"/>
      <c:layout>
        <c:manualLayout>
          <c:xMode val="edge"/>
          <c:yMode val="edge"/>
          <c:x val="0.17413045743999608"/>
          <c:y val="0"/>
          <c:w val="0.78593509099410885"/>
          <c:h val="0.22574257425742575"/>
        </c:manualLayout>
      </c:layout>
      <c:overlay val="0"/>
      <c:spPr>
        <a:noFill/>
        <a:ln w="25349">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19559511582788"/>
          <c:y val="7.3267808660232789E-2"/>
          <c:w val="0.87033719584178615"/>
          <c:h val="0.79584737425108054"/>
        </c:manualLayout>
      </c:layout>
      <c:lineChart>
        <c:grouping val="standard"/>
        <c:varyColors val="0"/>
        <c:ser>
          <c:idx val="1"/>
          <c:order val="0"/>
          <c:tx>
            <c:strRef>
              <c:f>Sheet1!$A$2</c:f>
              <c:strCache>
                <c:ptCount val="1"/>
                <c:pt idx="0">
                  <c:v> 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2006</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4</c:v>
                </c:pt>
                <c:pt idx="1">
                  <c:v>7</c:v>
                </c:pt>
                <c:pt idx="2">
                  <c:v>4</c:v>
                </c:pt>
                <c:pt idx="3">
                  <c:v>4</c:v>
                </c:pt>
                <c:pt idx="4">
                  <c:v>3</c:v>
                </c:pt>
                <c:pt idx="5">
                  <c:v>4</c:v>
                </c:pt>
                <c:pt idx="6">
                  <c:v>2</c:v>
                </c:pt>
                <c:pt idx="7">
                  <c:v>2</c:v>
                </c:pt>
                <c:pt idx="8">
                  <c:v>0</c:v>
                </c:pt>
                <c:pt idx="9">
                  <c:v>2</c:v>
                </c:pt>
                <c:pt idx="10">
                  <c:v>2</c:v>
                </c:pt>
              </c:numCache>
            </c:numRef>
          </c:val>
          <c:smooth val="0"/>
          <c:extLst>
            <c:ext xmlns:c16="http://schemas.microsoft.com/office/drawing/2014/chart" uri="{C3380CC4-5D6E-409C-BE32-E72D297353CC}">
              <c16:uniqueId val="{00000000-E695-477F-B9E4-80D9EDE79B26}"/>
            </c:ext>
          </c:extLst>
        </c:ser>
        <c:ser>
          <c:idx val="3"/>
          <c:order val="1"/>
          <c:tx>
            <c:strRef>
              <c:f>Sheet1!$A$3</c:f>
              <c:strCache>
                <c:ptCount val="1"/>
                <c:pt idx="0">
                  <c:v> Heterosexual</c:v>
                </c:pt>
              </c:strCache>
            </c:strRef>
          </c:tx>
          <c:spPr>
            <a:ln w="28575" cap="rnd" cmpd="sng" algn="ctr">
              <a:solidFill>
                <a:schemeClr val="accent4"/>
              </a:solidFill>
              <a:prstDash val="solid"/>
              <a:round/>
            </a:ln>
            <a:effectLst/>
          </c:spPr>
          <c:marker>
            <c:symbol val="circle"/>
            <c:size val="10"/>
            <c:spPr>
              <a:solidFill>
                <a:schemeClr val="accent4"/>
              </a:solidFill>
              <a:ln w="9525" cap="flat" cmpd="sng" algn="ctr">
                <a:solidFill>
                  <a:schemeClr val="accent4"/>
                </a:solidFill>
                <a:prstDash val="solid"/>
                <a:round/>
              </a:ln>
              <a:effectLst/>
            </c:spPr>
          </c:marker>
          <c:cat>
            <c:numRef>
              <c:f>Sheet1!$B$1:$AC$1</c:f>
              <c:numCache>
                <c:formatCode>General</c:formatCode>
                <c:ptCount val="11"/>
                <c:pt idx="0">
                  <c:v>2006</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84</c:v>
                </c:pt>
                <c:pt idx="1">
                  <c:v>67</c:v>
                </c:pt>
                <c:pt idx="2">
                  <c:v>61</c:v>
                </c:pt>
                <c:pt idx="3">
                  <c:v>53</c:v>
                </c:pt>
                <c:pt idx="4">
                  <c:v>65</c:v>
                </c:pt>
                <c:pt idx="5">
                  <c:v>47</c:v>
                </c:pt>
                <c:pt idx="6">
                  <c:v>65</c:v>
                </c:pt>
                <c:pt idx="7">
                  <c:v>55</c:v>
                </c:pt>
                <c:pt idx="8">
                  <c:v>51</c:v>
                </c:pt>
                <c:pt idx="9">
                  <c:v>52</c:v>
                </c:pt>
                <c:pt idx="10">
                  <c:v>62</c:v>
                </c:pt>
              </c:numCache>
            </c:numRef>
          </c:val>
          <c:smooth val="0"/>
          <c:extLst>
            <c:ext xmlns:c16="http://schemas.microsoft.com/office/drawing/2014/chart" uri="{C3380CC4-5D6E-409C-BE32-E72D297353CC}">
              <c16:uniqueId val="{00000001-E695-477F-B9E4-80D9EDE79B26}"/>
            </c:ext>
          </c:extLst>
        </c:ser>
        <c:ser>
          <c:idx val="5"/>
          <c:order val="2"/>
          <c:tx>
            <c:strRef>
              <c:f>Sheet1!$A$4</c:f>
              <c:strCache>
                <c:ptCount val="1"/>
                <c:pt idx="0">
                  <c:v> Unspecified</c:v>
                </c:pt>
              </c:strCache>
            </c:strRef>
          </c:tx>
          <c:spPr>
            <a:ln w="28575" cap="rnd" cmpd="sng" algn="ctr">
              <a:solidFill>
                <a:schemeClr val="accent6"/>
              </a:solidFill>
              <a:prstDash val="solid"/>
              <a:round/>
            </a:ln>
            <a:effectLst/>
          </c:spPr>
          <c:marker>
            <c:symbol val="x"/>
            <c:size val="11"/>
            <c:spPr>
              <a:noFill/>
              <a:ln w="9525" cap="flat" cmpd="sng" algn="ctr">
                <a:solidFill>
                  <a:schemeClr val="accent6"/>
                </a:solidFill>
                <a:prstDash val="solid"/>
                <a:round/>
              </a:ln>
              <a:effectLst/>
            </c:spPr>
          </c:marker>
          <c:cat>
            <c:numRef>
              <c:f>Sheet1!$B$1:$AC$1</c:f>
              <c:numCache>
                <c:formatCode>General</c:formatCode>
                <c:ptCount val="11"/>
                <c:pt idx="0">
                  <c:v>2006</c:v>
                </c:pt>
                <c:pt idx="1">
                  <c:v>2008</c:v>
                </c:pt>
                <c:pt idx="2">
                  <c:v>2009</c:v>
                </c:pt>
                <c:pt idx="3">
                  <c:v>2010</c:v>
                </c:pt>
                <c:pt idx="4">
                  <c:v>2011</c:v>
                </c:pt>
                <c:pt idx="5">
                  <c:v>2012</c:v>
                </c:pt>
                <c:pt idx="6">
                  <c:v>2013</c:v>
                </c:pt>
                <c:pt idx="7">
                  <c:v>2014</c:v>
                </c:pt>
                <c:pt idx="8">
                  <c:v>2015</c:v>
                </c:pt>
                <c:pt idx="9">
                  <c:v>2016</c:v>
                </c:pt>
                <c:pt idx="10">
                  <c:v>2017</c:v>
                </c:pt>
              </c:numCache>
            </c:numRef>
          </c:cat>
          <c:val>
            <c:numRef>
              <c:f>Sheet1!$B$4:$AC$4</c:f>
              <c:numCache>
                <c:formatCode>General</c:formatCode>
                <c:ptCount val="11"/>
                <c:pt idx="0">
                  <c:v>0</c:v>
                </c:pt>
                <c:pt idx="1">
                  <c:v>3</c:v>
                </c:pt>
                <c:pt idx="2">
                  <c:v>5</c:v>
                </c:pt>
                <c:pt idx="3">
                  <c:v>10</c:v>
                </c:pt>
                <c:pt idx="4">
                  <c:v>5</c:v>
                </c:pt>
                <c:pt idx="5">
                  <c:v>9</c:v>
                </c:pt>
                <c:pt idx="6">
                  <c:v>1</c:v>
                </c:pt>
                <c:pt idx="7">
                  <c:v>13</c:v>
                </c:pt>
                <c:pt idx="8">
                  <c:v>10</c:v>
                </c:pt>
                <c:pt idx="9">
                  <c:v>9</c:v>
                </c:pt>
                <c:pt idx="10">
                  <c:v>9</c:v>
                </c:pt>
              </c:numCache>
            </c:numRef>
          </c:val>
          <c:smooth val="0"/>
          <c:extLst>
            <c:ext xmlns:c16="http://schemas.microsoft.com/office/drawing/2014/chart" uri="{C3380CC4-5D6E-409C-BE32-E72D297353CC}">
              <c16:uniqueId val="{00000002-E695-477F-B9E4-80D9EDE79B26}"/>
            </c:ext>
          </c:extLst>
        </c:ser>
        <c:ser>
          <c:idx val="0"/>
          <c:order val="3"/>
          <c:tx>
            <c:strRef>
              <c:f>Sheet1!$A$5</c:f>
              <c:strCache>
                <c:ptCount val="1"/>
                <c:pt idx="0">
                  <c:v>Perinatal</c:v>
                </c:pt>
              </c:strCache>
            </c:strRef>
          </c:tx>
          <c:spPr>
            <a:ln w="28575" cap="rnd" cmpd="sng" algn="ctr">
              <a:solidFill>
                <a:schemeClr val="accent1"/>
              </a:solidFill>
              <a:prstDash val="solid"/>
              <a:round/>
            </a:ln>
            <a:effectLst/>
          </c:spPr>
          <c:marker>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2006</c:v>
                </c:pt>
                <c:pt idx="1">
                  <c:v>2008</c:v>
                </c:pt>
                <c:pt idx="2">
                  <c:v>2009</c:v>
                </c:pt>
                <c:pt idx="3">
                  <c:v>2010</c:v>
                </c:pt>
                <c:pt idx="4">
                  <c:v>2011</c:v>
                </c:pt>
                <c:pt idx="5">
                  <c:v>2012</c:v>
                </c:pt>
                <c:pt idx="6">
                  <c:v>2013</c:v>
                </c:pt>
                <c:pt idx="7">
                  <c:v>2014</c:v>
                </c:pt>
                <c:pt idx="8">
                  <c:v>2015</c:v>
                </c:pt>
                <c:pt idx="9">
                  <c:v>2016</c:v>
                </c:pt>
                <c:pt idx="10">
                  <c:v>2017</c:v>
                </c:pt>
              </c:numCache>
            </c:numRef>
          </c:cat>
          <c:val>
            <c:numRef>
              <c:f>Sheet1!$B$5:$AC$5</c:f>
            </c:numRef>
          </c:val>
          <c:smooth val="0"/>
          <c:extLst>
            <c:ext xmlns:c16="http://schemas.microsoft.com/office/drawing/2014/chart" uri="{C3380CC4-5D6E-409C-BE32-E72D297353CC}">
              <c16:uniqueId val="{00000003-E695-477F-B9E4-80D9EDE79B26}"/>
            </c:ext>
          </c:extLst>
        </c:ser>
        <c:dLbls>
          <c:showLegendKey val="0"/>
          <c:showVal val="0"/>
          <c:showCatName val="0"/>
          <c:showSerName val="0"/>
          <c:showPercent val="0"/>
          <c:showBubbleSize val="0"/>
        </c:dLbls>
        <c:marker val="1"/>
        <c:smooth val="0"/>
        <c:axId val="262622560"/>
        <c:axId val="262622952"/>
      </c:lineChart>
      <c:catAx>
        <c:axId val="262622560"/>
        <c:scaling>
          <c:orientation val="minMax"/>
        </c:scaling>
        <c:delete val="0"/>
        <c:axPos val="b"/>
        <c:title>
          <c:tx>
            <c:rich>
              <a:bodyPr rot="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8699778794026283"/>
              <c:y val="0.94912251667395997"/>
            </c:manualLayout>
          </c:layout>
          <c:overlay val="0"/>
          <c:spPr>
            <a:noFill/>
            <a:ln w="25416">
              <a:noFill/>
            </a:ln>
            <a:effectLst/>
          </c:spPr>
          <c:txPr>
            <a:bodyPr rot="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2622952"/>
        <c:crossesAt val="0"/>
        <c:auto val="1"/>
        <c:lblAlgn val="ctr"/>
        <c:lblOffset val="100"/>
        <c:tickLblSkip val="1"/>
        <c:tickMarkSkip val="1"/>
        <c:noMultiLvlLbl val="0"/>
      </c:catAx>
      <c:valAx>
        <c:axId val="262622952"/>
        <c:scaling>
          <c:orientation val="minMax"/>
          <c:min val="0"/>
        </c:scaling>
        <c:delete val="0"/>
        <c:axPos val="l"/>
        <c:title>
          <c:tx>
            <c:rich>
              <a:bodyPr rot="-540000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6942658368577295E-2"/>
              <c:y val="0.33245454702366389"/>
            </c:manualLayout>
          </c:layout>
          <c:overlay val="0"/>
          <c:spPr>
            <a:noFill/>
            <a:ln w="25416">
              <a:noFill/>
            </a:ln>
            <a:effectLst/>
          </c:spPr>
          <c:txPr>
            <a:bodyPr rot="-5400000" spcFirstLastPara="1" vertOverflow="ellipsis" vert="horz" wrap="square" anchor="ctr" anchorCtr="1"/>
            <a:lstStyle/>
            <a:p>
              <a:pPr>
                <a:defRPr sz="140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2622560"/>
        <c:crosses val="autoZero"/>
        <c:crossBetween val="between"/>
        <c:majorUnit val="5"/>
        <c:minorUnit val="1"/>
      </c:valAx>
      <c:spPr>
        <a:noFill/>
        <a:ln w="25416">
          <a:noFill/>
        </a:ln>
        <a:effectLst/>
      </c:spPr>
    </c:plotArea>
    <c:legend>
      <c:legendPos val="r"/>
      <c:layout>
        <c:manualLayout>
          <c:xMode val="edge"/>
          <c:yMode val="edge"/>
          <c:x val="0.28222012435639576"/>
          <c:y val="1.2247871753273906E-2"/>
          <c:w val="0.51650793277705953"/>
          <c:h val="0.20555730093209715"/>
        </c:manualLayout>
      </c:layout>
      <c:overlay val="0"/>
      <c:spPr>
        <a:noFill/>
        <a:ln w="25416">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White Males (n=297)</a:t>
            </a:r>
            <a:endParaRPr lang="en-US" dirty="0">
              <a:solidFill>
                <a:schemeClr val="tx1">
                  <a:lumMod val="75000"/>
                  <a:lumOff val="25000"/>
                </a:schemeClr>
              </a:solidFill>
            </a:endParaRPr>
          </a:p>
        </c:rich>
      </c:tx>
      <c:layout>
        <c:manualLayout>
          <c:xMode val="edge"/>
          <c:yMode val="edge"/>
          <c:x val="0.3764100003803873"/>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2.3139336498509119E-2"/>
                  <c:y val="-0.137390835605186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4"/>
                <c:pt idx="0">
                  <c:v>MSM</c:v>
                </c:pt>
                <c:pt idx="1">
                  <c:v>MSM/IDU</c:v>
                </c:pt>
                <c:pt idx="2">
                  <c:v>IDU</c:v>
                </c:pt>
                <c:pt idx="3">
                  <c:v>Heterosex</c:v>
                </c:pt>
              </c:strCache>
            </c:strRef>
          </c:cat>
          <c:val>
            <c:numRef>
              <c:f>Sheet1!$B$2:$F$2</c:f>
              <c:numCache>
                <c:formatCode>General</c:formatCode>
                <c:ptCount val="4"/>
                <c:pt idx="0">
                  <c:v>225.36</c:v>
                </c:pt>
                <c:pt idx="1">
                  <c:v>54.32</c:v>
                </c:pt>
                <c:pt idx="2">
                  <c:v>11.56</c:v>
                </c:pt>
                <c:pt idx="3">
                  <c:v>5.78</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African American</a:t>
            </a:r>
            <a:r>
              <a:rPr lang="en-US" sz="1862" b="0" i="0" u="none" strike="noStrike" baseline="30000" dirty="0" smtClean="0">
                <a:solidFill>
                  <a:schemeClr val="tx1">
                    <a:lumMod val="75000"/>
                    <a:lumOff val="25000"/>
                  </a:schemeClr>
                </a:solidFill>
                <a:effectLst/>
              </a:rPr>
              <a:t>† †</a:t>
            </a:r>
            <a:r>
              <a:rPr lang="en-US" sz="1862" b="0" i="1" u="none" strike="noStrike" baseline="0" dirty="0" smtClean="0">
                <a:solidFill>
                  <a:schemeClr val="tx1">
                    <a:lumMod val="75000"/>
                    <a:lumOff val="25000"/>
                  </a:schemeClr>
                </a:solidFill>
                <a:effectLst/>
              </a:rPr>
              <a:t> </a:t>
            </a:r>
            <a:r>
              <a:rPr lang="en-US" dirty="0" smtClean="0">
                <a:solidFill>
                  <a:schemeClr val="tx1">
                    <a:lumMod val="75000"/>
                    <a:lumOff val="25000"/>
                  </a:schemeClr>
                </a:solidFill>
              </a:rPr>
              <a:t> Males (n=159)</a:t>
            </a:r>
            <a:endParaRPr lang="en-US" dirty="0">
              <a:solidFill>
                <a:schemeClr val="tx1">
                  <a:lumMod val="75000"/>
                  <a:lumOff val="25000"/>
                </a:schemeClr>
              </a:solidFill>
            </a:endParaRPr>
          </a:p>
        </c:rich>
      </c:tx>
      <c:layout>
        <c:manualLayout>
          <c:xMode val="edge"/>
          <c:yMode val="edge"/>
          <c:x val="0.3764100003803873"/>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2.3139336498509119E-2"/>
                  <c:y val="-0.137390835605186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4"/>
                <c:pt idx="0">
                  <c:v>MSM</c:v>
                </c:pt>
                <c:pt idx="1">
                  <c:v>MSM/IDU</c:v>
                </c:pt>
                <c:pt idx="2">
                  <c:v>IDU</c:v>
                </c:pt>
                <c:pt idx="3">
                  <c:v>Heterosex</c:v>
                </c:pt>
              </c:strCache>
            </c:strRef>
          </c:cat>
          <c:val>
            <c:numRef>
              <c:f>Sheet1!$B$2:$F$2</c:f>
              <c:numCache>
                <c:formatCode>General</c:formatCode>
                <c:ptCount val="4"/>
                <c:pt idx="0">
                  <c:v>134.80000000000001</c:v>
                </c:pt>
                <c:pt idx="1">
                  <c:v>9.25</c:v>
                </c:pt>
                <c:pt idx="2">
                  <c:v>3.98</c:v>
                </c:pt>
                <c:pt idx="3">
                  <c:v>9.6</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Hispanic Males (n=73)</a:t>
            </a:r>
            <a:endParaRPr lang="en-US" dirty="0">
              <a:solidFill>
                <a:schemeClr val="tx1">
                  <a:lumMod val="75000"/>
                  <a:lumOff val="25000"/>
                </a:schemeClr>
              </a:solidFill>
            </a:endParaRPr>
          </a:p>
        </c:rich>
      </c:tx>
      <c:layout>
        <c:manualLayout>
          <c:xMode val="edge"/>
          <c:yMode val="edge"/>
          <c:x val="0.3764100003803873"/>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2.3139336498509119E-2"/>
                  <c:y val="-0.137390835605186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4"/>
                <c:pt idx="0">
                  <c:v>MSM</c:v>
                </c:pt>
                <c:pt idx="1">
                  <c:v>MSM/IDU</c:v>
                </c:pt>
                <c:pt idx="2">
                  <c:v>IDU</c:v>
                </c:pt>
                <c:pt idx="3">
                  <c:v>Heterosex</c:v>
                </c:pt>
              </c:strCache>
            </c:strRef>
          </c:cat>
          <c:val>
            <c:numRef>
              <c:f>Sheet1!$B$2:$F$2</c:f>
              <c:numCache>
                <c:formatCode>General</c:formatCode>
                <c:ptCount val="4"/>
                <c:pt idx="0">
                  <c:v>60.5</c:v>
                </c:pt>
                <c:pt idx="1">
                  <c:v>5</c:v>
                </c:pt>
                <c:pt idx="2">
                  <c:v>2.5</c:v>
                </c:pt>
                <c:pt idx="3">
                  <c:v>4.9000000000000004</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African-born Males</a:t>
            </a:r>
            <a:r>
              <a:rPr lang="en-US" sz="1862" b="0" i="0" u="none" strike="noStrike" baseline="30000" dirty="0" smtClean="0">
                <a:solidFill>
                  <a:schemeClr val="tx1">
                    <a:lumMod val="75000"/>
                    <a:lumOff val="25000"/>
                  </a:schemeClr>
                </a:solidFill>
                <a:effectLst/>
              </a:rPr>
              <a:t>† †</a:t>
            </a:r>
            <a:r>
              <a:rPr lang="en-US" sz="1862" b="0" i="1" u="none" strike="noStrike" baseline="0" dirty="0" smtClean="0">
                <a:solidFill>
                  <a:schemeClr val="tx1">
                    <a:lumMod val="75000"/>
                    <a:lumOff val="25000"/>
                  </a:schemeClr>
                </a:solidFill>
                <a:effectLst/>
              </a:rPr>
              <a:t> </a:t>
            </a:r>
            <a:r>
              <a:rPr lang="en-US" dirty="0" smtClean="0">
                <a:solidFill>
                  <a:schemeClr val="tx1">
                    <a:lumMod val="75000"/>
                    <a:lumOff val="25000"/>
                  </a:schemeClr>
                </a:solidFill>
              </a:rPr>
              <a:t> (n=90)</a:t>
            </a:r>
            <a:endParaRPr lang="en-US" dirty="0">
              <a:solidFill>
                <a:schemeClr val="tx1">
                  <a:lumMod val="75000"/>
                  <a:lumOff val="25000"/>
                </a:schemeClr>
              </a:solidFill>
            </a:endParaRPr>
          </a:p>
        </c:rich>
      </c:tx>
      <c:layout>
        <c:manualLayout>
          <c:xMode val="edge"/>
          <c:yMode val="edge"/>
          <c:x val="0.43438101487314085"/>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0.15560462550876797"/>
                  <c:y val="-1.021524873498681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5.7934782608695654E-2"/>
                      <c:h val="0.11155051618605587"/>
                    </c:manualLayout>
                  </c15:layout>
                </c:ext>
                <c:ext xmlns:c16="http://schemas.microsoft.com/office/drawing/2014/chart" uri="{C3380CC4-5D6E-409C-BE32-E72D297353CC}">
                  <c16:uniqueId val="{00000001-FEEC-491C-9A2C-3FC22194F7C2}"/>
                </c:ext>
              </c:extLst>
            </c:dLbl>
            <c:dLbl>
              <c:idx val="1"/>
              <c:layout>
                <c:manualLayout>
                  <c:x val="9.7035737380653506E-2"/>
                  <c:y val="3.0437994014714555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8121933127924217E-2"/>
                      <c:h val="0.11446915868176639"/>
                    </c:manualLayout>
                  </c15:layout>
                </c:ext>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Sheet1!$B$1:$I$1</c:f>
              <c:strCache>
                <c:ptCount val="2"/>
                <c:pt idx="0">
                  <c:v>MSM</c:v>
                </c:pt>
                <c:pt idx="1">
                  <c:v>Heterosex</c:v>
                </c:pt>
              </c:strCache>
            </c:strRef>
          </c:cat>
          <c:val>
            <c:numRef>
              <c:f>Sheet1!$B$2:$I$2</c:f>
              <c:numCache>
                <c:formatCode>General</c:formatCode>
                <c:ptCount val="2"/>
                <c:pt idx="0">
                  <c:v>34.61</c:v>
                </c:pt>
                <c:pt idx="1">
                  <c:v>51.93</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American</a:t>
            </a:r>
            <a:r>
              <a:rPr lang="en-US" baseline="0" dirty="0" smtClean="0">
                <a:solidFill>
                  <a:schemeClr val="tx1">
                    <a:lumMod val="75000"/>
                    <a:lumOff val="25000"/>
                  </a:schemeClr>
                </a:solidFill>
              </a:rPr>
              <a:t> Indian</a:t>
            </a:r>
            <a:r>
              <a:rPr lang="en-US" dirty="0" smtClean="0">
                <a:solidFill>
                  <a:schemeClr val="tx1">
                    <a:lumMod val="75000"/>
                    <a:lumOff val="25000"/>
                  </a:schemeClr>
                </a:solidFill>
              </a:rPr>
              <a:t> Males (n=3)</a:t>
            </a:r>
            <a:endParaRPr lang="en-US" dirty="0">
              <a:solidFill>
                <a:schemeClr val="tx1">
                  <a:lumMod val="75000"/>
                  <a:lumOff val="25000"/>
                </a:schemeClr>
              </a:solidFill>
            </a:endParaRPr>
          </a:p>
        </c:rich>
      </c:tx>
      <c:layout>
        <c:manualLayout>
          <c:xMode val="edge"/>
          <c:yMode val="edge"/>
          <c:x val="0.36554043516299595"/>
          <c:y val="2.334913996568411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0.12239206512229454"/>
                  <c:y val="6.002854754100921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5.1896135265700485E-2"/>
                      <c:h val="9.98759462032138E-2"/>
                    </c:manualLayout>
                  </c15:layout>
                </c:ext>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3"/>
                <c:pt idx="0">
                  <c:v>MSM</c:v>
                </c:pt>
                <c:pt idx="1">
                  <c:v>MSM/IDU</c:v>
                </c:pt>
                <c:pt idx="2">
                  <c:v>Heterosex</c:v>
                </c:pt>
              </c:strCache>
            </c:strRef>
          </c:cat>
          <c:val>
            <c:numRef>
              <c:f>Sheet1!$B$2:$F$2</c:f>
              <c:numCache>
                <c:formatCode>General</c:formatCode>
                <c:ptCount val="3"/>
                <c:pt idx="0">
                  <c:v>1</c:v>
                </c:pt>
                <c:pt idx="1">
                  <c:v>1.5</c:v>
                </c:pt>
                <c:pt idx="2">
                  <c:v>1</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Asian Males (n=24)</a:t>
            </a:r>
            <a:endParaRPr lang="en-US" dirty="0">
              <a:solidFill>
                <a:schemeClr val="tx1">
                  <a:lumMod val="75000"/>
                  <a:lumOff val="25000"/>
                </a:schemeClr>
              </a:solidFill>
            </a:endParaRPr>
          </a:p>
        </c:rich>
      </c:tx>
      <c:layout>
        <c:manualLayout>
          <c:xMode val="edge"/>
          <c:yMode val="edge"/>
          <c:x val="0.3764100003803873"/>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006856479896532"/>
          <c:y val="0.11346601895784698"/>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2.3139336498509119E-2"/>
                  <c:y val="-0.1373908356051860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2"/>
                <c:pt idx="0">
                  <c:v>MSM</c:v>
                </c:pt>
                <c:pt idx="1">
                  <c:v>MSM/IDU</c:v>
                </c:pt>
              </c:strCache>
            </c:strRef>
          </c:cat>
          <c:val>
            <c:numRef>
              <c:f>Sheet1!$B$2:$F$2</c:f>
              <c:numCache>
                <c:formatCode>General</c:formatCode>
                <c:ptCount val="2"/>
                <c:pt idx="0">
                  <c:v>22.5</c:v>
                </c:pt>
                <c:pt idx="1">
                  <c:v>1.3</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African-born Females</a:t>
            </a:r>
            <a:r>
              <a:rPr lang="en-US" sz="1862" b="0" i="0" u="none" strike="noStrike" baseline="30000" dirty="0" smtClean="0">
                <a:solidFill>
                  <a:schemeClr val="tx1">
                    <a:lumMod val="75000"/>
                    <a:lumOff val="25000"/>
                  </a:schemeClr>
                </a:solidFill>
                <a:effectLst/>
              </a:rPr>
              <a:t>† †</a:t>
            </a:r>
            <a:r>
              <a:rPr lang="en-US" sz="1862" b="0" i="0" u="none" strike="noStrike" baseline="0" dirty="0" smtClean="0">
                <a:solidFill>
                  <a:schemeClr val="tx1">
                    <a:lumMod val="75000"/>
                    <a:lumOff val="25000"/>
                  </a:schemeClr>
                </a:solidFill>
                <a:effectLst/>
              </a:rPr>
              <a:t>  (n=93 )</a:t>
            </a:r>
            <a:r>
              <a:rPr lang="en-US" baseline="0" dirty="0" smtClean="0">
                <a:solidFill>
                  <a:schemeClr val="tx1">
                    <a:lumMod val="75000"/>
                    <a:lumOff val="25000"/>
                  </a:schemeClr>
                </a:solidFill>
              </a:rPr>
              <a:t> </a:t>
            </a:r>
            <a:endParaRPr lang="en-US" dirty="0">
              <a:solidFill>
                <a:schemeClr val="tx1">
                  <a:lumMod val="75000"/>
                  <a:lumOff val="25000"/>
                </a:schemeClr>
              </a:solidFill>
            </a:endParaRP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2"/>
                <c:pt idx="0">
                  <c:v>Heterosex</c:v>
                </c:pt>
                <c:pt idx="1">
                  <c:v>Other</c:v>
                </c:pt>
              </c:strCache>
            </c:strRef>
          </c:cat>
          <c:val>
            <c:numRef>
              <c:f>Sheet1!$B$2:$G$2</c:f>
              <c:numCache>
                <c:formatCode>General</c:formatCode>
                <c:ptCount val="2"/>
                <c:pt idx="0">
                  <c:v>90.3</c:v>
                </c:pt>
                <c:pt idx="1">
                  <c:v>1.4</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African</a:t>
            </a:r>
            <a:r>
              <a:rPr lang="en-US" baseline="0" dirty="0" smtClean="0">
                <a:solidFill>
                  <a:schemeClr val="tx1">
                    <a:lumMod val="75000"/>
                    <a:lumOff val="25000"/>
                  </a:schemeClr>
                </a:solidFill>
              </a:rPr>
              <a:t> </a:t>
            </a:r>
            <a:r>
              <a:rPr lang="en-US" dirty="0" smtClean="0">
                <a:solidFill>
                  <a:schemeClr val="tx1">
                    <a:lumMod val="75000"/>
                    <a:lumOff val="25000"/>
                  </a:schemeClr>
                </a:solidFill>
              </a:rPr>
              <a:t>American Females</a:t>
            </a:r>
            <a:r>
              <a:rPr lang="en-US" sz="1862" b="0" i="0" u="none" strike="noStrike" baseline="30000" dirty="0" smtClean="0">
                <a:solidFill>
                  <a:schemeClr val="tx1">
                    <a:lumMod val="75000"/>
                    <a:lumOff val="25000"/>
                  </a:schemeClr>
                </a:solidFill>
                <a:effectLst/>
              </a:rPr>
              <a:t>† †</a:t>
            </a:r>
            <a:r>
              <a:rPr lang="en-US" sz="1862" b="0" i="0" u="none" strike="noStrike" baseline="0" dirty="0" smtClean="0">
                <a:solidFill>
                  <a:schemeClr val="tx1">
                    <a:lumMod val="75000"/>
                    <a:lumOff val="25000"/>
                  </a:schemeClr>
                </a:solidFill>
                <a:effectLst/>
              </a:rPr>
              <a:t>  (n=46)</a:t>
            </a:r>
            <a:r>
              <a:rPr lang="en-US" baseline="0" dirty="0" smtClean="0">
                <a:solidFill>
                  <a:schemeClr val="tx1">
                    <a:lumMod val="75000"/>
                    <a:lumOff val="25000"/>
                  </a:schemeClr>
                </a:solidFill>
              </a:rPr>
              <a:t> </a:t>
            </a:r>
            <a:endParaRPr lang="en-US" dirty="0">
              <a:solidFill>
                <a:schemeClr val="tx1">
                  <a:lumMod val="75000"/>
                  <a:lumOff val="25000"/>
                </a:schemeClr>
              </a:solidFill>
            </a:endParaRP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1.4002054091064703E-3"/>
                  <c:y val="-4.12843130090101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2"/>
                <c:pt idx="0">
                  <c:v>IDU</c:v>
                </c:pt>
                <c:pt idx="1">
                  <c:v>Heterosex</c:v>
                </c:pt>
              </c:strCache>
            </c:strRef>
          </c:cat>
          <c:val>
            <c:numRef>
              <c:f>Sheet1!$B$2:$G$2</c:f>
              <c:numCache>
                <c:formatCode>General</c:formatCode>
                <c:ptCount val="2"/>
                <c:pt idx="0">
                  <c:v>1.1399999999999999</c:v>
                </c:pt>
                <c:pt idx="1">
                  <c:v>44.85</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65179352580927E-2"/>
          <c:y val="0.30748794968352261"/>
          <c:w val="0.80158587241812174"/>
          <c:h val="0.55625218829075307"/>
        </c:manualLayout>
      </c:layout>
      <c:lineChart>
        <c:grouping val="standard"/>
        <c:varyColors val="0"/>
        <c:ser>
          <c:idx val="3"/>
          <c:order val="0"/>
          <c:tx>
            <c:strRef>
              <c:f>Sheet1!$A$2</c:f>
              <c:strCache>
                <c:ptCount val="1"/>
                <c:pt idx="0">
                  <c:v>HIV Disease Diagnoses*</c:v>
                </c:pt>
              </c:strCache>
            </c:strRef>
          </c:tx>
          <c:spPr>
            <a:ln w="13535">
              <a:solidFill>
                <a:schemeClr val="accent4"/>
              </a:solidFill>
              <a:prstDash val="solid"/>
            </a:ln>
          </c:spPr>
          <c:marker>
            <c:symbol val="square"/>
            <c:size val="8"/>
            <c:spPr>
              <a:solidFill>
                <a:schemeClr val="accent4"/>
              </a:solidFill>
              <a:ln>
                <a:solidFill>
                  <a:schemeClr val="accent4"/>
                </a:solidFill>
                <a:prstDash val="solid"/>
              </a:ln>
            </c:spPr>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Sheet1!$B$2:$AC$2</c:f>
              <c:numCache>
                <c:formatCode>General</c:formatCode>
                <c:ptCount val="22"/>
                <c:pt idx="0">
                  <c:v>295</c:v>
                </c:pt>
                <c:pt idx="1">
                  <c:v>285</c:v>
                </c:pt>
                <c:pt idx="2">
                  <c:v>297</c:v>
                </c:pt>
                <c:pt idx="3">
                  <c:v>292</c:v>
                </c:pt>
                <c:pt idx="4">
                  <c:v>283</c:v>
                </c:pt>
                <c:pt idx="5">
                  <c:v>283</c:v>
                </c:pt>
                <c:pt idx="6">
                  <c:v>308</c:v>
                </c:pt>
                <c:pt idx="7">
                  <c:v>280</c:v>
                </c:pt>
                <c:pt idx="8">
                  <c:v>309</c:v>
                </c:pt>
                <c:pt idx="9">
                  <c:v>306</c:v>
                </c:pt>
                <c:pt idx="10">
                  <c:v>318</c:v>
                </c:pt>
                <c:pt idx="11">
                  <c:v>331</c:v>
                </c:pt>
                <c:pt idx="12">
                  <c:v>322</c:v>
                </c:pt>
                <c:pt idx="13">
                  <c:v>369</c:v>
                </c:pt>
                <c:pt idx="14">
                  <c:v>331</c:v>
                </c:pt>
                <c:pt idx="15">
                  <c:v>293</c:v>
                </c:pt>
                <c:pt idx="16">
                  <c:v>313</c:v>
                </c:pt>
                <c:pt idx="17">
                  <c:v>304</c:v>
                </c:pt>
                <c:pt idx="18">
                  <c:v>311</c:v>
                </c:pt>
                <c:pt idx="19">
                  <c:v>298</c:v>
                </c:pt>
                <c:pt idx="20">
                  <c:v>290</c:v>
                </c:pt>
                <c:pt idx="21">
                  <c:v>284</c:v>
                </c:pt>
              </c:numCache>
            </c:numRef>
          </c:val>
          <c:smooth val="0"/>
          <c:extLst>
            <c:ext xmlns:c16="http://schemas.microsoft.com/office/drawing/2014/chart" uri="{C3380CC4-5D6E-409C-BE32-E72D297353CC}">
              <c16:uniqueId val="{00000000-29F7-4250-9F55-9EEFA6075360}"/>
            </c:ext>
          </c:extLst>
        </c:ser>
        <c:ser>
          <c:idx val="0"/>
          <c:order val="1"/>
          <c:tx>
            <c:strRef>
              <c:f>Sheet1!$A$3</c:f>
              <c:strCache>
                <c:ptCount val="1"/>
                <c:pt idx="0">
                  <c:v>All Deaths^</c:v>
                </c:pt>
              </c:strCache>
            </c:strRef>
          </c:tx>
          <c:spPr>
            <a:ln w="27069">
              <a:solidFill>
                <a:schemeClr val="accent6"/>
              </a:solidFill>
              <a:prstDash val="solid"/>
            </a:ln>
          </c:spPr>
          <c:marker>
            <c:symbol val="circle"/>
            <c:size val="8"/>
            <c:spPr>
              <a:solidFill>
                <a:schemeClr val="accent6"/>
              </a:solidFill>
              <a:ln>
                <a:solidFill>
                  <a:schemeClr val="accent6"/>
                </a:solidFill>
              </a:ln>
            </c:spPr>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Sheet1!$B$3:$AC$3</c:f>
              <c:numCache>
                <c:formatCode>General</c:formatCode>
                <c:ptCount val="22"/>
                <c:pt idx="0">
                  <c:v>200</c:v>
                </c:pt>
                <c:pt idx="1">
                  <c:v>92</c:v>
                </c:pt>
                <c:pt idx="2">
                  <c:v>79</c:v>
                </c:pt>
                <c:pt idx="3">
                  <c:v>85</c:v>
                </c:pt>
                <c:pt idx="4">
                  <c:v>85</c:v>
                </c:pt>
                <c:pt idx="5">
                  <c:v>78</c:v>
                </c:pt>
                <c:pt idx="6">
                  <c:v>73</c:v>
                </c:pt>
                <c:pt idx="7">
                  <c:v>72</c:v>
                </c:pt>
                <c:pt idx="8">
                  <c:v>70</c:v>
                </c:pt>
                <c:pt idx="9">
                  <c:v>69</c:v>
                </c:pt>
                <c:pt idx="10">
                  <c:v>79</c:v>
                </c:pt>
                <c:pt idx="11">
                  <c:v>75</c:v>
                </c:pt>
                <c:pt idx="12">
                  <c:v>74</c:v>
                </c:pt>
                <c:pt idx="13">
                  <c:v>93</c:v>
                </c:pt>
                <c:pt idx="14">
                  <c:v>71</c:v>
                </c:pt>
                <c:pt idx="15">
                  <c:v>80</c:v>
                </c:pt>
                <c:pt idx="16">
                  <c:v>81</c:v>
                </c:pt>
                <c:pt idx="17">
                  <c:v>78</c:v>
                </c:pt>
                <c:pt idx="18">
                  <c:v>93</c:v>
                </c:pt>
                <c:pt idx="19">
                  <c:v>89</c:v>
                </c:pt>
                <c:pt idx="20">
                  <c:v>63</c:v>
                </c:pt>
                <c:pt idx="21">
                  <c:v>75</c:v>
                </c:pt>
              </c:numCache>
            </c:numRef>
          </c:val>
          <c:smooth val="0"/>
          <c:extLst>
            <c:ext xmlns:c16="http://schemas.microsoft.com/office/drawing/2014/chart" uri="{C3380CC4-5D6E-409C-BE32-E72D297353CC}">
              <c16:uniqueId val="{00000001-29F7-4250-9F55-9EEFA6075360}"/>
            </c:ext>
          </c:extLst>
        </c:ser>
        <c:dLbls>
          <c:showLegendKey val="0"/>
          <c:showVal val="0"/>
          <c:showCatName val="0"/>
          <c:showSerName val="0"/>
          <c:showPercent val="0"/>
          <c:showBubbleSize val="0"/>
        </c:dLbls>
        <c:marker val="1"/>
        <c:smooth val="0"/>
        <c:axId val="259645264"/>
        <c:axId val="259645656"/>
      </c:lineChart>
      <c:lineChart>
        <c:grouping val="standard"/>
        <c:varyColors val="0"/>
        <c:ser>
          <c:idx val="2"/>
          <c:order val="2"/>
          <c:tx>
            <c:strRef>
              <c:f>Sheet1!$A$4</c:f>
              <c:strCache>
                <c:ptCount val="1"/>
                <c:pt idx="0">
                  <c:v>Living with HIV/AIDS</c:v>
                </c:pt>
              </c:strCache>
            </c:strRef>
          </c:tx>
          <c:spPr>
            <a:ln>
              <a:solidFill>
                <a:srgbClr val="FF0000"/>
              </a:solidFill>
              <a:prstDash val="sysDash"/>
            </a:ln>
          </c:spPr>
          <c:marker>
            <c:symbol val="none"/>
          </c:marker>
          <c:cat>
            <c:numRef>
              <c:f>Sheet1!$B$1:$AC$1</c:f>
              <c:numCache>
                <c:formatCode>General</c:formatCode>
                <c:ptCount val="22"/>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numCache>
            </c:numRef>
          </c:cat>
          <c:val>
            <c:numRef>
              <c:f>Sheet1!$B$4:$AC$4</c:f>
              <c:numCache>
                <c:formatCode>General</c:formatCode>
                <c:ptCount val="22"/>
                <c:pt idx="0">
                  <c:v>3051</c:v>
                </c:pt>
                <c:pt idx="1">
                  <c:v>3287</c:v>
                </c:pt>
                <c:pt idx="2">
                  <c:v>3539</c:v>
                </c:pt>
                <c:pt idx="3">
                  <c:v>3790</c:v>
                </c:pt>
                <c:pt idx="4">
                  <c:v>4046</c:v>
                </c:pt>
                <c:pt idx="5">
                  <c:v>4331</c:v>
                </c:pt>
                <c:pt idx="6">
                  <c:v>4598</c:v>
                </c:pt>
                <c:pt idx="7">
                  <c:v>4895</c:v>
                </c:pt>
                <c:pt idx="8">
                  <c:v>5002</c:v>
                </c:pt>
                <c:pt idx="9">
                  <c:v>5233</c:v>
                </c:pt>
                <c:pt idx="10">
                  <c:v>5566</c:v>
                </c:pt>
                <c:pt idx="11">
                  <c:v>5950</c:v>
                </c:pt>
                <c:pt idx="12">
                  <c:v>6221</c:v>
                </c:pt>
                <c:pt idx="13">
                  <c:v>6552</c:v>
                </c:pt>
                <c:pt idx="14">
                  <c:v>6814</c:v>
                </c:pt>
                <c:pt idx="15">
                  <c:v>7136</c:v>
                </c:pt>
                <c:pt idx="16">
                  <c:v>7516</c:v>
                </c:pt>
                <c:pt idx="17">
                  <c:v>7723</c:v>
                </c:pt>
                <c:pt idx="18">
                  <c:v>7998</c:v>
                </c:pt>
                <c:pt idx="19">
                  <c:v>8215</c:v>
                </c:pt>
                <c:pt idx="20">
                  <c:v>8554</c:v>
                </c:pt>
                <c:pt idx="21">
                  <c:v>8789</c:v>
                </c:pt>
              </c:numCache>
            </c:numRef>
          </c:val>
          <c:smooth val="0"/>
          <c:extLst>
            <c:ext xmlns:c16="http://schemas.microsoft.com/office/drawing/2014/chart" uri="{C3380CC4-5D6E-409C-BE32-E72D297353CC}">
              <c16:uniqueId val="{00000002-29F7-4250-9F55-9EEFA6075360}"/>
            </c:ext>
          </c:extLst>
        </c:ser>
        <c:dLbls>
          <c:showLegendKey val="0"/>
          <c:showVal val="0"/>
          <c:showCatName val="0"/>
          <c:showSerName val="0"/>
          <c:showPercent val="0"/>
          <c:showBubbleSize val="0"/>
        </c:dLbls>
        <c:marker val="1"/>
        <c:smooth val="0"/>
        <c:axId val="259646440"/>
        <c:axId val="259646048"/>
      </c:lineChart>
      <c:catAx>
        <c:axId val="259645264"/>
        <c:scaling>
          <c:orientation val="minMax"/>
        </c:scaling>
        <c:delete val="0"/>
        <c:axPos val="b"/>
        <c:title>
          <c:tx>
            <c:rich>
              <a:bodyPr/>
              <a:lstStyle/>
              <a:p>
                <a:pPr>
                  <a:defRPr sz="1918" b="0" i="0" u="none" strike="noStrike" baseline="0">
                    <a:solidFill>
                      <a:schemeClr val="tx1"/>
                    </a:solidFill>
                    <a:latin typeface="+mn-lt"/>
                    <a:ea typeface="Arial Narrow"/>
                    <a:cs typeface="Arial Narrow"/>
                  </a:defRPr>
                </a:pPr>
                <a:r>
                  <a:rPr lang="en-US" b="0">
                    <a:latin typeface="+mn-lt"/>
                  </a:rPr>
                  <a:t>Year</a:t>
                </a:r>
              </a:p>
            </c:rich>
          </c:tx>
          <c:layout>
            <c:manualLayout>
              <c:xMode val="edge"/>
              <c:yMode val="edge"/>
              <c:x val="0.90601677507702838"/>
              <c:y val="0.86561168082093365"/>
            </c:manualLayout>
          </c:layout>
          <c:overlay val="0"/>
          <c:spPr>
            <a:noFill/>
            <a:ln w="27069">
              <a:noFill/>
            </a:ln>
          </c:spPr>
        </c:title>
        <c:numFmt formatCode="General" sourceLinked="1"/>
        <c:majorTickMark val="none"/>
        <c:minorTickMark val="none"/>
        <c:tickLblPos val="nextTo"/>
        <c:spPr>
          <a:ln w="3384">
            <a:solidFill>
              <a:schemeClr val="tx1"/>
            </a:solidFill>
            <a:prstDash val="solid"/>
          </a:ln>
        </c:spPr>
        <c:txPr>
          <a:bodyPr rot="-2700000" vert="horz"/>
          <a:lstStyle/>
          <a:p>
            <a:pPr>
              <a:defRPr sz="1400" b="0" i="0" u="none" strike="noStrike" baseline="0">
                <a:solidFill>
                  <a:schemeClr val="tx1"/>
                </a:solidFill>
                <a:latin typeface="+mn-lt"/>
                <a:ea typeface="Arial Narrow"/>
                <a:cs typeface="Arial Narrow"/>
              </a:defRPr>
            </a:pPr>
            <a:endParaRPr lang="en-US"/>
          </a:p>
        </c:txPr>
        <c:crossAx val="259645656"/>
        <c:crosses val="autoZero"/>
        <c:auto val="0"/>
        <c:lblAlgn val="ctr"/>
        <c:lblOffset val="100"/>
        <c:tickLblSkip val="1"/>
        <c:tickMarkSkip val="1"/>
        <c:noMultiLvlLbl val="0"/>
      </c:catAx>
      <c:valAx>
        <c:axId val="259645656"/>
        <c:scaling>
          <c:orientation val="minMax"/>
          <c:min val="0"/>
        </c:scaling>
        <c:delete val="0"/>
        <c:axPos val="l"/>
        <c:title>
          <c:tx>
            <c:rich>
              <a:bodyPr/>
              <a:lstStyle/>
              <a:p>
                <a:pPr>
                  <a:defRPr sz="1492" b="1" i="0" u="none" strike="noStrike" baseline="0">
                    <a:solidFill>
                      <a:schemeClr val="tx1"/>
                    </a:solidFill>
                    <a:latin typeface="+mn-lt"/>
                    <a:ea typeface="Arial Narrow"/>
                    <a:cs typeface="Arial Narrow"/>
                  </a:defRPr>
                </a:pPr>
                <a:r>
                  <a:rPr lang="en-US" sz="1400" dirty="0" smtClean="0">
                    <a:latin typeface="+mn-lt"/>
                  </a:rPr>
                  <a:t>Number of New HIV/AIDS Cases and Deaths</a:t>
                </a:r>
                <a:endParaRPr lang="en-US" sz="1400" dirty="0">
                  <a:latin typeface="+mn-lt"/>
                </a:endParaRPr>
              </a:p>
            </c:rich>
          </c:tx>
          <c:layout>
            <c:manualLayout>
              <c:xMode val="edge"/>
              <c:yMode val="edge"/>
              <c:x val="1.3285024154589372E-2"/>
              <c:y val="0.17361004821965106"/>
            </c:manualLayout>
          </c:layout>
          <c:overlay val="0"/>
          <c:spPr>
            <a:noFill/>
            <a:ln w="27069">
              <a:noFill/>
            </a:ln>
          </c:spPr>
        </c:title>
        <c:numFmt formatCode="General" sourceLinked="1"/>
        <c:majorTickMark val="cross"/>
        <c:minorTickMark val="none"/>
        <c:tickLblPos val="nextTo"/>
        <c:spPr>
          <a:ln w="13535">
            <a:solidFill>
              <a:schemeClr val="tx1"/>
            </a:solidFill>
            <a:prstDash val="solid"/>
          </a:ln>
        </c:spPr>
        <c:txPr>
          <a:bodyPr rot="0" vert="horz"/>
          <a:lstStyle/>
          <a:p>
            <a:pPr>
              <a:defRPr sz="1918" b="0" i="0" u="none" strike="noStrike" baseline="0">
                <a:solidFill>
                  <a:schemeClr val="tx1"/>
                </a:solidFill>
                <a:latin typeface="+mn-lt"/>
                <a:ea typeface="Arial Narrow"/>
                <a:cs typeface="Arial Narrow"/>
              </a:defRPr>
            </a:pPr>
            <a:endParaRPr lang="en-US"/>
          </a:p>
        </c:txPr>
        <c:crossAx val="259645264"/>
        <c:crosses val="autoZero"/>
        <c:crossBetween val="between"/>
        <c:majorUnit val="50"/>
        <c:minorUnit val="10"/>
      </c:valAx>
      <c:valAx>
        <c:axId val="259646048"/>
        <c:scaling>
          <c:orientation val="minMax"/>
          <c:min val="0"/>
        </c:scaling>
        <c:delete val="0"/>
        <c:axPos val="r"/>
        <c:numFmt formatCode="General" sourceLinked="1"/>
        <c:majorTickMark val="out"/>
        <c:minorTickMark val="none"/>
        <c:tickLblPos val="nextTo"/>
        <c:spPr>
          <a:ln>
            <a:solidFill>
              <a:srgbClr val="FF0000"/>
            </a:solidFill>
          </a:ln>
        </c:spPr>
        <c:txPr>
          <a:bodyPr/>
          <a:lstStyle/>
          <a:p>
            <a:pPr>
              <a:defRPr b="0">
                <a:latin typeface="+mn-lt"/>
              </a:defRPr>
            </a:pPr>
            <a:endParaRPr lang="en-US"/>
          </a:p>
        </c:txPr>
        <c:crossAx val="259646440"/>
        <c:crosses val="max"/>
        <c:crossBetween val="between"/>
      </c:valAx>
      <c:catAx>
        <c:axId val="259646440"/>
        <c:scaling>
          <c:orientation val="minMax"/>
        </c:scaling>
        <c:delete val="1"/>
        <c:axPos val="b"/>
        <c:numFmt formatCode="General" sourceLinked="1"/>
        <c:majorTickMark val="out"/>
        <c:minorTickMark val="none"/>
        <c:tickLblPos val="nextTo"/>
        <c:crossAx val="259646048"/>
        <c:crosses val="autoZero"/>
        <c:auto val="1"/>
        <c:lblAlgn val="ctr"/>
        <c:lblOffset val="100"/>
        <c:noMultiLvlLbl val="0"/>
      </c:catAx>
      <c:spPr>
        <a:noFill/>
        <a:ln w="27069">
          <a:noFill/>
        </a:ln>
      </c:spPr>
    </c:plotArea>
    <c:legend>
      <c:legendPos val="r"/>
      <c:layout>
        <c:manualLayout>
          <c:xMode val="edge"/>
          <c:yMode val="edge"/>
          <c:x val="3.0869675652394783E-2"/>
          <c:y val="0.12884472868493249"/>
          <c:w val="0.94949498072909189"/>
          <c:h val="0"/>
        </c:manualLayout>
      </c:layout>
      <c:overlay val="0"/>
      <c:spPr>
        <a:noFill/>
        <a:ln w="27069">
          <a:noFill/>
        </a:ln>
      </c:spPr>
      <c:txPr>
        <a:bodyPr/>
        <a:lstStyle/>
        <a:p>
          <a:pPr>
            <a:defRPr sz="1764" b="0" i="0" u="none" strike="noStrike" baseline="0">
              <a:solidFill>
                <a:schemeClr val="tx1"/>
              </a:solidFill>
              <a:latin typeface="+mn-lt"/>
              <a:ea typeface="Arial Narrow"/>
              <a:cs typeface="Arial Narrow"/>
            </a:defRPr>
          </a:pPr>
          <a:endParaRPr lang="en-US"/>
        </a:p>
      </c:txPr>
    </c:legend>
    <c:plotVisOnly val="1"/>
    <c:dispBlanksAs val="gap"/>
    <c:showDLblsOverMax val="0"/>
  </c:chart>
  <c:spPr>
    <a:noFill/>
    <a:ln>
      <a:noFill/>
    </a:ln>
  </c:spPr>
  <c:txPr>
    <a:bodyPr/>
    <a:lstStyle/>
    <a:p>
      <a:pPr>
        <a:defRPr sz="1918" b="1" i="0" u="none" strike="noStrike" baseline="0">
          <a:solidFill>
            <a:schemeClr val="tx1"/>
          </a:solidFill>
          <a:latin typeface="Arial Narrow"/>
          <a:ea typeface="Arial Narrow"/>
          <a:cs typeface="Arial Narrow"/>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t>White Females  (n=39) </a:t>
            </a: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1.5508007151280092E-2"/>
                  <c:y val="-4.71215980004311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3"/>
                <c:pt idx="0">
                  <c:v>IDU</c:v>
                </c:pt>
                <c:pt idx="1">
                  <c:v>Heterosex</c:v>
                </c:pt>
                <c:pt idx="2">
                  <c:v>Other</c:v>
                </c:pt>
              </c:strCache>
            </c:strRef>
          </c:cat>
          <c:val>
            <c:numRef>
              <c:f>Sheet1!$B$2:$G$2</c:f>
              <c:numCache>
                <c:formatCode>General</c:formatCode>
                <c:ptCount val="3"/>
                <c:pt idx="0">
                  <c:v>3</c:v>
                </c:pt>
                <c:pt idx="1">
                  <c:v>32.6</c:v>
                </c:pt>
                <c:pt idx="2">
                  <c:v>2.5</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Hispanic Females</a:t>
            </a:r>
            <a:r>
              <a:rPr lang="en-US" sz="1862" b="0" i="0" u="none" strike="noStrike" baseline="0" dirty="0" smtClean="0">
                <a:solidFill>
                  <a:schemeClr val="tx1">
                    <a:lumMod val="75000"/>
                    <a:lumOff val="25000"/>
                  </a:schemeClr>
                </a:solidFill>
                <a:effectLst/>
              </a:rPr>
              <a:t>  (n=9)</a:t>
            </a:r>
            <a:r>
              <a:rPr lang="en-US" baseline="0" dirty="0" smtClean="0">
                <a:solidFill>
                  <a:schemeClr val="tx1">
                    <a:lumMod val="75000"/>
                    <a:lumOff val="25000"/>
                  </a:schemeClr>
                </a:solidFill>
              </a:rPr>
              <a:t> </a:t>
            </a:r>
            <a:endParaRPr lang="en-US" dirty="0">
              <a:solidFill>
                <a:schemeClr val="tx1">
                  <a:lumMod val="75000"/>
                  <a:lumOff val="25000"/>
                </a:schemeClr>
              </a:solidFill>
            </a:endParaRP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6.9033055650652278E-2"/>
                  <c:y val="-3.83656705132995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1"/>
                <c:pt idx="0">
                  <c:v>Heterosex</c:v>
                </c:pt>
              </c:strCache>
            </c:strRef>
          </c:cat>
          <c:val>
            <c:numRef>
              <c:f>Sheet1!$B$2:$G$2</c:f>
              <c:numCache>
                <c:formatCode>General</c:formatCode>
                <c:ptCount val="1"/>
                <c:pt idx="0">
                  <c:v>9</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American</a:t>
            </a:r>
            <a:r>
              <a:rPr lang="en-US" baseline="0" dirty="0" smtClean="0">
                <a:solidFill>
                  <a:schemeClr val="tx1">
                    <a:lumMod val="75000"/>
                    <a:lumOff val="25000"/>
                  </a:schemeClr>
                </a:solidFill>
              </a:rPr>
              <a:t> Indian</a:t>
            </a:r>
            <a:r>
              <a:rPr lang="en-US" dirty="0" smtClean="0">
                <a:solidFill>
                  <a:schemeClr val="tx1">
                    <a:lumMod val="75000"/>
                    <a:lumOff val="25000"/>
                  </a:schemeClr>
                </a:solidFill>
              </a:rPr>
              <a:t> Females</a:t>
            </a:r>
            <a:r>
              <a:rPr lang="en-US" sz="1862" b="0" i="0" u="none" strike="noStrike" baseline="0" dirty="0" smtClean="0">
                <a:solidFill>
                  <a:schemeClr val="tx1">
                    <a:lumMod val="75000"/>
                    <a:lumOff val="25000"/>
                  </a:schemeClr>
                </a:solidFill>
                <a:effectLst/>
              </a:rPr>
              <a:t>  (n=1)</a:t>
            </a:r>
            <a:r>
              <a:rPr lang="en-US" baseline="0" dirty="0" smtClean="0">
                <a:solidFill>
                  <a:schemeClr val="tx1">
                    <a:lumMod val="75000"/>
                    <a:lumOff val="25000"/>
                  </a:schemeClr>
                </a:solidFill>
              </a:rPr>
              <a:t> </a:t>
            </a:r>
            <a:endParaRPr lang="en-US" dirty="0">
              <a:solidFill>
                <a:schemeClr val="tx1">
                  <a:lumMod val="75000"/>
                  <a:lumOff val="25000"/>
                </a:schemeClr>
              </a:solidFill>
            </a:endParaRP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6.9033055650652278E-2"/>
                  <c:y val="-3.83656705132995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1"/>
                <c:pt idx="0">
                  <c:v>Heterosex</c:v>
                </c:pt>
              </c:strCache>
            </c:strRef>
          </c:cat>
          <c:val>
            <c:numRef>
              <c:f>Sheet1!$B$2:$G$2</c:f>
              <c:numCache>
                <c:formatCode>General</c:formatCode>
                <c:ptCount val="1"/>
                <c:pt idx="0">
                  <c:v>1</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Asian Females</a:t>
            </a:r>
            <a:r>
              <a:rPr lang="en-US" sz="1862" b="0" i="0" u="none" strike="noStrike" baseline="0" dirty="0" smtClean="0">
                <a:solidFill>
                  <a:schemeClr val="tx1">
                    <a:lumMod val="75000"/>
                    <a:lumOff val="25000"/>
                  </a:schemeClr>
                </a:solidFill>
                <a:effectLst/>
              </a:rPr>
              <a:t>  (n=4)</a:t>
            </a:r>
            <a:r>
              <a:rPr lang="en-US" baseline="0" dirty="0" smtClean="0">
                <a:solidFill>
                  <a:schemeClr val="tx1">
                    <a:lumMod val="75000"/>
                    <a:lumOff val="25000"/>
                  </a:schemeClr>
                </a:solidFill>
              </a:rPr>
              <a:t> </a:t>
            </a:r>
            <a:endParaRPr lang="en-US" dirty="0">
              <a:solidFill>
                <a:schemeClr val="tx1">
                  <a:lumMod val="75000"/>
                  <a:lumOff val="25000"/>
                </a:schemeClr>
              </a:solidFill>
            </a:endParaRPr>
          </a:p>
        </c:rich>
      </c:tx>
      <c:layout>
        <c:manualLayout>
          <c:xMode val="edge"/>
          <c:yMode val="edge"/>
          <c:x val="0.38420584655178969"/>
          <c:y val="1.751185497426308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4509652326067938"/>
          <c:y val="0.18935072384632037"/>
          <c:w val="0.59359605911330049"/>
          <c:h val="0.61636828644501274"/>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EEC-491C-9A2C-3FC22194F7C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EEC-491C-9A2C-3FC22194F7C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EEC-491C-9A2C-3FC22194F7C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EEC-491C-9A2C-3FC22194F7C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EEC-491C-9A2C-3FC22194F7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EEC-491C-9A2C-3FC22194F7C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EEC-491C-9A2C-3FC22194F7C2}"/>
              </c:ext>
            </c:extLst>
          </c:dPt>
          <c:dLbls>
            <c:dLbl>
              <c:idx val="0"/>
              <c:layout>
                <c:manualLayout>
                  <c:x val="6.9033055650652278E-2"/>
                  <c:y val="-3.83656705132995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EEC-491C-9A2C-3FC22194F7C2}"/>
                </c:ext>
              </c:extLst>
            </c:dLbl>
            <c:dLbl>
              <c:idx val="1"/>
              <c:layout>
                <c:manualLayout>
                  <c:x val="-9.8484153663115966E-3"/>
                  <c:y val="8.735153810410065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EEC-491C-9A2C-3FC22194F7C2}"/>
                </c:ext>
              </c:extLst>
            </c:dLbl>
            <c:dLbl>
              <c:idx val="2"/>
              <c:layout>
                <c:manualLayout>
                  <c:x val="-4.9303418434104927E-2"/>
                  <c:y val="5.53459071108143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EEC-491C-9A2C-3FC22194F7C2}"/>
                </c:ext>
              </c:extLst>
            </c:dLbl>
            <c:dLbl>
              <c:idx val="3"/>
              <c:layout>
                <c:manualLayout>
                  <c:x val="8.5747046124353913E-3"/>
                  <c:y val="-3.583938080262730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EEC-491C-9A2C-3FC22194F7C2}"/>
                </c:ext>
              </c:extLst>
            </c:dLbl>
            <c:dLbl>
              <c:idx val="4"/>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EEC-491C-9A2C-3FC22194F7C2}"/>
                </c:ext>
              </c:extLst>
            </c:dLbl>
            <c:dLbl>
              <c:idx val="5"/>
              <c:layout>
                <c:manualLayout>
                  <c:xMode val="edge"/>
                  <c:yMode val="edge"/>
                  <c:x val="2.4630541871921183E-2"/>
                  <c:y val="5.11508951406649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EEC-491C-9A2C-3FC22194F7C2}"/>
                </c:ext>
              </c:extLst>
            </c:dLbl>
            <c:dLbl>
              <c:idx val="6"/>
              <c:layout>
                <c:manualLayout>
                  <c:xMode val="edge"/>
                  <c:yMode val="edge"/>
                  <c:x val="7.6354679802955669E-2"/>
                  <c:y val="3.069053708439897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EEC-491C-9A2C-3FC22194F7C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Sheet1!$B$1:$G$1</c:f>
              <c:strCache>
                <c:ptCount val="1"/>
                <c:pt idx="0">
                  <c:v>Heterosex</c:v>
                </c:pt>
              </c:strCache>
            </c:strRef>
          </c:cat>
          <c:val>
            <c:numRef>
              <c:f>Sheet1!$B$2:$G$2</c:f>
              <c:numCache>
                <c:formatCode>General</c:formatCode>
                <c:ptCount val="1"/>
                <c:pt idx="0">
                  <c:v>4</c:v>
                </c:pt>
              </c:numCache>
            </c:numRef>
          </c:val>
          <c:extLst>
            <c:ext xmlns:c16="http://schemas.microsoft.com/office/drawing/2014/chart" uri="{C3380CC4-5D6E-409C-BE32-E72D297353CC}">
              <c16:uniqueId val="{0000000E-FEEC-491C-9A2C-3FC22194F7C2}"/>
            </c:ext>
          </c:extLst>
        </c:ser>
        <c:dLbls>
          <c:showLegendKey val="0"/>
          <c:showVal val="0"/>
          <c:showCatName val="0"/>
          <c:showSerName val="0"/>
          <c:showPercent val="0"/>
          <c:showBubbleSize val="0"/>
          <c:showLeaderLines val="1"/>
        </c:dLbls>
        <c:firstSliceAng val="30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67547263113849E-2"/>
          <c:y val="6.2896745782561589E-2"/>
          <c:w val="0.90963855421686746"/>
          <c:h val="0.81132075471698117"/>
        </c:manualLayout>
      </c:layout>
      <c:lineChart>
        <c:grouping val="standard"/>
        <c:varyColors val="0"/>
        <c:ser>
          <c:idx val="1"/>
          <c:order val="0"/>
          <c:tx>
            <c:strRef>
              <c:f>Sheet1!$A$2</c:f>
              <c:strCache>
                <c:ptCount val="1"/>
                <c:pt idx="0">
                  <c:v> Births</c:v>
                </c:pt>
              </c:strCache>
            </c:strRef>
          </c:tx>
          <c:spPr>
            <a:ln w="28575" cap="rnd" cmpd="sng" algn="ctr">
              <a:solidFill>
                <a:schemeClr val="accent2"/>
              </a:solidFill>
              <a:prstDash val="solid"/>
              <a:round/>
            </a:ln>
            <a:effectLst/>
          </c:spPr>
          <c:marker>
            <c:symbol val="square"/>
            <c:size val="9"/>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59</c:v>
                </c:pt>
                <c:pt idx="1">
                  <c:v>53</c:v>
                </c:pt>
                <c:pt idx="2">
                  <c:v>71</c:v>
                </c:pt>
                <c:pt idx="3">
                  <c:v>51</c:v>
                </c:pt>
                <c:pt idx="4">
                  <c:v>65</c:v>
                </c:pt>
                <c:pt idx="5">
                  <c:v>59</c:v>
                </c:pt>
                <c:pt idx="6">
                  <c:v>61</c:v>
                </c:pt>
                <c:pt idx="7">
                  <c:v>64</c:v>
                </c:pt>
                <c:pt idx="8">
                  <c:v>51</c:v>
                </c:pt>
                <c:pt idx="9">
                  <c:v>60</c:v>
                </c:pt>
                <c:pt idx="10">
                  <c:v>50</c:v>
                </c:pt>
              </c:numCache>
            </c:numRef>
          </c:val>
          <c:smooth val="0"/>
          <c:extLst>
            <c:ext xmlns:c16="http://schemas.microsoft.com/office/drawing/2014/chart" uri="{C3380CC4-5D6E-409C-BE32-E72D297353CC}">
              <c16:uniqueId val="{00000000-C295-40BB-99D7-25616C4A7CE9}"/>
            </c:ext>
          </c:extLst>
        </c:ser>
        <c:ser>
          <c:idx val="3"/>
          <c:order val="1"/>
          <c:tx>
            <c:strRef>
              <c:f>Sheet1!$A$3</c:f>
              <c:strCache>
                <c:ptCount val="1"/>
                <c:pt idx="0">
                  <c:v> HIV Infections</c:v>
                </c:pt>
              </c:strCache>
            </c:strRef>
          </c:tx>
          <c:spPr>
            <a:ln w="28575" cap="rnd" cmpd="sng" algn="ctr">
              <a:solidFill>
                <a:schemeClr val="accent4"/>
              </a:solidFill>
              <a:prstDash val="solid"/>
              <a:round/>
            </a:ln>
            <a:effectLst/>
          </c:spPr>
          <c:marker>
            <c:symbol val="triangle"/>
            <c:size val="9"/>
            <c:spPr>
              <a:solidFill>
                <a:schemeClr val="accent4"/>
              </a:solidFill>
              <a:ln w="9525" cap="flat" cmpd="sng" algn="ctr">
                <a:solidFill>
                  <a:schemeClr val="accent4"/>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1</c:v>
                </c:pt>
                <c:pt idx="1">
                  <c:v>0</c:v>
                </c:pt>
                <c:pt idx="2">
                  <c:v>0</c:v>
                </c:pt>
                <c:pt idx="3">
                  <c:v>2</c:v>
                </c:pt>
                <c:pt idx="4">
                  <c:v>0</c:v>
                </c:pt>
                <c:pt idx="5">
                  <c:v>1</c:v>
                </c:pt>
                <c:pt idx="6">
                  <c:v>0</c:v>
                </c:pt>
                <c:pt idx="7">
                  <c:v>1</c:v>
                </c:pt>
                <c:pt idx="8">
                  <c:v>2</c:v>
                </c:pt>
                <c:pt idx="9">
                  <c:v>0</c:v>
                </c:pt>
                <c:pt idx="10">
                  <c:v>1</c:v>
                </c:pt>
              </c:numCache>
            </c:numRef>
          </c:val>
          <c:smooth val="0"/>
          <c:extLst>
            <c:ext xmlns:c16="http://schemas.microsoft.com/office/drawing/2014/chart" uri="{C3380CC4-5D6E-409C-BE32-E72D297353CC}">
              <c16:uniqueId val="{00000001-C295-40BB-99D7-25616C4A7CE9}"/>
            </c:ext>
          </c:extLst>
        </c:ser>
        <c:dLbls>
          <c:showLegendKey val="0"/>
          <c:showVal val="0"/>
          <c:showCatName val="0"/>
          <c:showSerName val="0"/>
          <c:showPercent val="0"/>
          <c:showBubbleSize val="0"/>
        </c:dLbls>
        <c:marker val="1"/>
        <c:smooth val="0"/>
        <c:axId val="263970648"/>
        <c:axId val="264886288"/>
      </c:lineChart>
      <c:catAx>
        <c:axId val="263970648"/>
        <c:scaling>
          <c:orientation val="minMax"/>
        </c:scaling>
        <c:delete val="0"/>
        <c:axPos val="b"/>
        <c:title>
          <c:tx>
            <c:rich>
              <a:bodyPr rot="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48196888432424206"/>
              <c:y val="0.92674207335766612"/>
            </c:manualLayout>
          </c:layout>
          <c:overlay val="0"/>
          <c:spPr>
            <a:noFill/>
            <a:ln w="25416">
              <a:noFill/>
            </a:ln>
            <a:effectLst/>
          </c:spPr>
          <c:txPr>
            <a:bodyPr rot="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4886288"/>
        <c:crossesAt val="0"/>
        <c:auto val="1"/>
        <c:lblAlgn val="ctr"/>
        <c:lblOffset val="100"/>
        <c:tickLblSkip val="1"/>
        <c:tickMarkSkip val="1"/>
        <c:noMultiLvlLbl val="0"/>
      </c:catAx>
      <c:valAx>
        <c:axId val="264886288"/>
        <c:scaling>
          <c:orientation val="minMax"/>
          <c:max val="80"/>
          <c:min val="0"/>
        </c:scaling>
        <c:delete val="0"/>
        <c:axPos val="l"/>
        <c:title>
          <c:tx>
            <c:rich>
              <a:bodyPr rot="-540000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r>
                  <a:rPr lang="en-US" b="1">
                    <a:latin typeface="+mn-lt"/>
                  </a:rPr>
                  <a:t>Number of Cases</a:t>
                </a:r>
              </a:p>
            </c:rich>
          </c:tx>
          <c:layout>
            <c:manualLayout>
              <c:xMode val="edge"/>
              <c:yMode val="edge"/>
              <c:x val="8.4337349397590362E-3"/>
              <c:y val="0.31698113207547168"/>
            </c:manualLayout>
          </c:layout>
          <c:overlay val="0"/>
          <c:spPr>
            <a:noFill/>
            <a:ln w="25416">
              <a:noFill/>
            </a:ln>
            <a:effectLst/>
          </c:spPr>
          <c:txPr>
            <a:bodyPr rot="-5400000" spcFirstLastPara="1" vertOverflow="ellipsis" vert="horz" wrap="square" anchor="ctr" anchorCtr="1"/>
            <a:lstStyle/>
            <a:p>
              <a:pPr>
                <a:defRPr sz="1401"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7" cap="flat" cmpd="sng" algn="ctr">
            <a:solidFill>
              <a:schemeClr val="tx1"/>
            </a:solidFill>
            <a:prstDash val="solid"/>
            <a:round/>
          </a:ln>
          <a:effectLst/>
        </c:spPr>
        <c:txPr>
          <a:bodyPr rot="0" spcFirstLastPara="1" vertOverflow="ellipsis" wrap="square" anchor="ctr" anchorCtr="1"/>
          <a:lstStyle/>
          <a:p>
            <a:pPr>
              <a:defRPr sz="1401" b="0" i="0" u="none" strike="noStrike" kern="1200" baseline="0">
                <a:solidFill>
                  <a:schemeClr val="tx1"/>
                </a:solidFill>
                <a:latin typeface="+mn-lt"/>
                <a:ea typeface="Arial Narrow"/>
                <a:cs typeface="Arial Narrow"/>
              </a:defRPr>
            </a:pPr>
            <a:endParaRPr lang="en-US"/>
          </a:p>
        </c:txPr>
        <c:crossAx val="263970648"/>
        <c:crosses val="autoZero"/>
        <c:crossBetween val="between"/>
        <c:majorUnit val="10"/>
        <c:minorUnit val="5"/>
      </c:valAx>
      <c:spPr>
        <a:noFill/>
        <a:ln w="25416">
          <a:noFill/>
        </a:ln>
        <a:effectLst/>
      </c:spPr>
    </c:plotArea>
    <c:legend>
      <c:legendPos val="r"/>
      <c:layout>
        <c:manualLayout>
          <c:xMode val="edge"/>
          <c:yMode val="edge"/>
          <c:x val="0.27985164897866033"/>
          <c:y val="2.9055430766352784E-3"/>
          <c:w val="0.472289156626506"/>
          <c:h val="0.16981132075471697"/>
        </c:manualLayout>
      </c:layout>
      <c:overlay val="0"/>
      <c:spPr>
        <a:noFill/>
        <a:ln w="25416">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801"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0447715774659"/>
          <c:y val="3.0945883771842132E-2"/>
          <c:w val="0.89179548156956001"/>
          <c:h val="0.7788844621513944"/>
        </c:manualLayout>
      </c:layout>
      <c:lineChart>
        <c:grouping val="standard"/>
        <c:varyColors val="0"/>
        <c:ser>
          <c:idx val="0"/>
          <c:order val="0"/>
          <c:tx>
            <c:strRef>
              <c:f>Sheet1!$A$2</c:f>
              <c:strCache>
                <c:ptCount val="1"/>
                <c:pt idx="0">
                  <c:v> Males</c:v>
                </c:pt>
              </c:strCache>
            </c:strRef>
          </c:tx>
          <c:spPr>
            <a:ln w="28575" cap="rnd" cmpd="sng" algn="ctr">
              <a:solidFill>
                <a:schemeClr val="accent1"/>
              </a:solidFill>
              <a:prstDash val="solid"/>
              <a:round/>
            </a:ln>
            <a:effectLst/>
          </c:spPr>
          <c:marker>
            <c:symbol val="square"/>
            <c:size val="8"/>
            <c:spPr>
              <a:solidFill>
                <a:schemeClr val="accent1"/>
              </a:solidFill>
              <a:ln w="9525" cap="flat" cmpd="sng" algn="ctr">
                <a:solidFill>
                  <a:schemeClr val="accent1"/>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2016</c:v>
                </c:pt>
              </c:numCache>
            </c:numRef>
          </c:cat>
          <c:val>
            <c:numRef>
              <c:f>Sheet1!$C$2:$AC$2</c:f>
              <c:numCache>
                <c:formatCode>General</c:formatCode>
                <c:ptCount val="11"/>
                <c:pt idx="0">
                  <c:v>38</c:v>
                </c:pt>
                <c:pt idx="1">
                  <c:v>43</c:v>
                </c:pt>
                <c:pt idx="2">
                  <c:v>78</c:v>
                </c:pt>
                <c:pt idx="3">
                  <c:v>67</c:v>
                </c:pt>
                <c:pt idx="4">
                  <c:v>48</c:v>
                </c:pt>
                <c:pt idx="5">
                  <c:v>53</c:v>
                </c:pt>
                <c:pt idx="6">
                  <c:v>41</c:v>
                </c:pt>
                <c:pt idx="7">
                  <c:v>50</c:v>
                </c:pt>
                <c:pt idx="8">
                  <c:v>54</c:v>
                </c:pt>
                <c:pt idx="9">
                  <c:v>53</c:v>
                </c:pt>
                <c:pt idx="10">
                  <c:v>47</c:v>
                </c:pt>
              </c:numCache>
            </c:numRef>
          </c:val>
          <c:smooth val="0"/>
          <c:extLst>
            <c:ext xmlns:c16="http://schemas.microsoft.com/office/drawing/2014/chart" uri="{C3380CC4-5D6E-409C-BE32-E72D297353CC}">
              <c16:uniqueId val="{00000000-F1A0-475F-B1B4-2AA5A5E681D4}"/>
            </c:ext>
          </c:extLst>
        </c:ser>
        <c:ser>
          <c:idx val="1"/>
          <c:order val="1"/>
          <c:tx>
            <c:strRef>
              <c:f>Sheet1!$A$3</c:f>
              <c:strCache>
                <c:ptCount val="1"/>
                <c:pt idx="0">
                  <c:v> Females</c:v>
                </c:pt>
              </c:strCache>
            </c:strRef>
          </c:tx>
          <c:spPr>
            <a:ln w="28575" cap="rnd" cmpd="sng" algn="ctr">
              <a:solidFill>
                <a:schemeClr val="accent3"/>
              </a:solidFill>
              <a:prstDash val="solid"/>
              <a:round/>
            </a:ln>
            <a:effectLst/>
          </c:spPr>
          <c:marker>
            <c:symbol val="circle"/>
            <c:size val="7"/>
            <c:spPr>
              <a:solidFill>
                <a:schemeClr val="accent3"/>
              </a:solidFill>
              <a:ln w="9525" cap="flat" cmpd="sng" algn="ctr">
                <a:solidFill>
                  <a:schemeClr val="accent3"/>
                </a:solidFill>
                <a:prstDash val="solid"/>
                <a:round/>
              </a:ln>
              <a:effectLst/>
            </c:spPr>
          </c:marker>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2016</c:v>
                </c:pt>
              </c:numCache>
            </c:numRef>
          </c:cat>
          <c:val>
            <c:numRef>
              <c:f>Sheet1!$C$3:$AC$3</c:f>
              <c:numCache>
                <c:formatCode>General</c:formatCode>
                <c:ptCount val="11"/>
                <c:pt idx="0">
                  <c:v>13</c:v>
                </c:pt>
                <c:pt idx="1">
                  <c:v>15</c:v>
                </c:pt>
                <c:pt idx="2">
                  <c:v>16</c:v>
                </c:pt>
                <c:pt idx="3">
                  <c:v>11</c:v>
                </c:pt>
                <c:pt idx="4">
                  <c:v>8</c:v>
                </c:pt>
                <c:pt idx="5">
                  <c:v>4</c:v>
                </c:pt>
                <c:pt idx="6">
                  <c:v>10</c:v>
                </c:pt>
                <c:pt idx="7">
                  <c:v>8</c:v>
                </c:pt>
                <c:pt idx="8">
                  <c:v>12</c:v>
                </c:pt>
                <c:pt idx="9">
                  <c:v>14</c:v>
                </c:pt>
                <c:pt idx="10">
                  <c:v>8</c:v>
                </c:pt>
              </c:numCache>
            </c:numRef>
          </c:val>
          <c:smooth val="0"/>
          <c:extLst>
            <c:ext xmlns:c16="http://schemas.microsoft.com/office/drawing/2014/chart" uri="{C3380CC4-5D6E-409C-BE32-E72D297353CC}">
              <c16:uniqueId val="{00000001-F1A0-475F-B1B4-2AA5A5E681D4}"/>
            </c:ext>
          </c:extLst>
        </c:ser>
        <c:dLbls>
          <c:showLegendKey val="0"/>
          <c:showVal val="0"/>
          <c:showCatName val="0"/>
          <c:showSerName val="0"/>
          <c:showPercent val="0"/>
          <c:showBubbleSize val="0"/>
        </c:dLbls>
        <c:marker val="1"/>
        <c:smooth val="0"/>
        <c:axId val="264887072"/>
        <c:axId val="264887464"/>
      </c:lineChart>
      <c:catAx>
        <c:axId val="264887072"/>
        <c:scaling>
          <c:orientation val="minMax"/>
        </c:scaling>
        <c:delete val="0"/>
        <c:axPos val="b"/>
        <c:title>
          <c:tx>
            <c:rich>
              <a:bodyPr rot="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r>
                  <a:rPr lang="en-US"/>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697" b="1" i="0" u="none" strike="noStrike" kern="1200" baseline="0">
                <a:solidFill>
                  <a:schemeClr val="tx1"/>
                </a:solidFill>
                <a:latin typeface="+mj-lt"/>
                <a:ea typeface="Times New Roman"/>
                <a:cs typeface="Times New Roman"/>
              </a:defRPr>
            </a:pPr>
            <a:endParaRPr lang="en-US"/>
          </a:p>
        </c:txPr>
        <c:crossAx val="264887464"/>
        <c:crossesAt val="0"/>
        <c:auto val="1"/>
        <c:lblAlgn val="ctr"/>
        <c:lblOffset val="100"/>
        <c:tickLblSkip val="1"/>
        <c:tickMarkSkip val="1"/>
        <c:noMultiLvlLbl val="0"/>
      </c:catAx>
      <c:valAx>
        <c:axId val="264887464"/>
        <c:scaling>
          <c:orientation val="minMax"/>
          <c:max val="80"/>
          <c:min val="0"/>
        </c:scaling>
        <c:delete val="0"/>
        <c:axPos val="l"/>
        <c:title>
          <c:tx>
            <c:rich>
              <a:bodyPr rot="-540000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r>
                  <a:rPr lang="en-US"/>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697" b="1" i="0" u="none" strike="noStrike" kern="1200" baseline="0">
                <a:solidFill>
                  <a:schemeClr val="tx1"/>
                </a:solidFill>
                <a:latin typeface="+mj-lt"/>
                <a:ea typeface="Times New Roman"/>
                <a:cs typeface="Times New Roman"/>
              </a:defRPr>
            </a:pPr>
            <a:endParaRPr lang="en-US"/>
          </a:p>
        </c:txPr>
        <c:crossAx val="264887072"/>
        <c:crosses val="autoZero"/>
        <c:crossBetween val="between"/>
      </c:valAx>
      <c:spPr>
        <a:noFill/>
        <a:ln w="25350">
          <a:noFill/>
        </a:ln>
        <a:effectLst/>
      </c:spPr>
    </c:plotArea>
    <c:legend>
      <c:legendPos val="r"/>
      <c:legendEntry>
        <c:idx val="0"/>
        <c:txPr>
          <a:bodyPr rot="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endParaRPr lang="en-US"/>
          </a:p>
        </c:txPr>
      </c:legendEntry>
      <c:legendEntry>
        <c:idx val="1"/>
        <c:txPr>
          <a:bodyPr rot="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endParaRPr lang="en-US"/>
          </a:p>
        </c:txPr>
      </c:legendEntry>
      <c:layout>
        <c:manualLayout>
          <c:xMode val="edge"/>
          <c:yMode val="edge"/>
          <c:x val="0.59686491493809701"/>
          <c:y val="2.3944127854520256E-2"/>
          <c:w val="0.33904109760524764"/>
          <c:h val="0.10289082923144377"/>
        </c:manualLayout>
      </c:layout>
      <c:overlay val="0"/>
      <c:spPr>
        <a:noFill/>
        <a:ln w="25350">
          <a:noFill/>
        </a:ln>
        <a:effectLst/>
      </c:spPr>
      <c:txPr>
        <a:bodyPr rot="0" spcFirstLastPara="1" vertOverflow="ellipsis" vert="horz" wrap="square" anchor="ctr" anchorCtr="1"/>
        <a:lstStyle/>
        <a:p>
          <a:pPr>
            <a:defRPr sz="1697" b="1" i="0" u="none" strike="noStrike" kern="1200" baseline="0">
              <a:solidFill>
                <a:schemeClr val="tx1"/>
              </a:solidFill>
              <a:latin typeface="+mj-lt"/>
              <a:ea typeface="Times New Roman"/>
              <a:cs typeface="Times New Roman"/>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mj-lt"/>
          <a:ea typeface="Times New Roman"/>
          <a:cs typeface="Times New Roman"/>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t>Females (n=35)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8665836642214595"/>
          <c:y val="0.14708739309696398"/>
          <c:w val="0.69691780821917815"/>
          <c:h val="0.70905923344947741"/>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A1F-4A8C-B5B4-3C9199B6EC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A1F-4A8C-B5B4-3C9199B6EC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A1F-4A8C-B5B4-3C9199B6EC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A1F-4A8C-B5B4-3C9199B6ECC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A1F-4A8C-B5B4-3C9199B6ECC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A1F-4A8C-B5B4-3C9199B6ECC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A1F-4A8C-B5B4-3C9199B6ECC4}"/>
              </c:ext>
            </c:extLst>
          </c:dPt>
          <c:dLbls>
            <c:dLbl>
              <c:idx val="0"/>
              <c:layout>
                <c:manualLayout>
                  <c:x val="5.9623351436532317E-3"/>
                  <c:y val="-2.9297625142458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A1F-4A8C-B5B4-3C9199B6ECC4}"/>
                </c:ext>
              </c:extLst>
            </c:dLbl>
            <c:dLbl>
              <c:idx val="1"/>
              <c:layout>
                <c:manualLayout>
                  <c:x val="0.2018298674204187"/>
                  <c:y val="5.701912018809888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A1F-4A8C-B5B4-3C9199B6ECC4}"/>
                </c:ext>
              </c:extLst>
            </c:dLbl>
            <c:dLbl>
              <c:idx val="2"/>
              <c:layout>
                <c:manualLayout>
                  <c:x val="-1.8864496741209113E-2"/>
                  <c:y val="7.477382571367996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1F-4A8C-B5B4-3C9199B6ECC4}"/>
                </c:ext>
              </c:extLst>
            </c:dLbl>
            <c:dLbl>
              <c:idx val="3"/>
              <c:layout>
                <c:manualLayout>
                  <c:x val="0.18998968077708236"/>
                  <c:y val="0.1005464242368030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A1F-4A8C-B5B4-3C9199B6ECC4}"/>
                </c:ext>
              </c:extLst>
            </c:dLbl>
            <c:dLbl>
              <c:idx val="4"/>
              <c:delete val="1"/>
              <c:extLst>
                <c:ext xmlns:c15="http://schemas.microsoft.com/office/drawing/2012/chart" uri="{CE6537A1-D6FC-4f65-9D91-7224C49458BB}"/>
                <c:ext xmlns:c16="http://schemas.microsoft.com/office/drawing/2014/chart" uri="{C3380CC4-5D6E-409C-BE32-E72D297353CC}">
                  <c16:uniqueId val="{00000009-6A1F-4A8C-B5B4-3C9199B6ECC4}"/>
                </c:ext>
              </c:extLst>
            </c:dLbl>
            <c:dLbl>
              <c:idx val="5"/>
              <c:layout>
                <c:manualLayout>
                  <c:x val="-3.6183880378142047E-2"/>
                  <c:y val="1.66606026384991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A1F-4A8C-B5B4-3C9199B6ECC4}"/>
                </c:ext>
              </c:extLst>
            </c:dLbl>
            <c:dLbl>
              <c:idx val="6"/>
              <c:delete val="1"/>
              <c:extLst>
                <c:ext xmlns:c15="http://schemas.microsoft.com/office/drawing/2012/chart" uri="{CE6537A1-D6FC-4f65-9D91-7224C49458BB}"/>
                <c:ext xmlns:c16="http://schemas.microsoft.com/office/drawing/2014/chart" uri="{C3380CC4-5D6E-409C-BE32-E72D297353CC}">
                  <c16:uniqueId val="{0000000D-6A1F-4A8C-B5B4-3C9199B6ECC4}"/>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7</c:v>
                </c:pt>
                <c:pt idx="1">
                  <c:v>12</c:v>
                </c:pt>
                <c:pt idx="2">
                  <c:v>13</c:v>
                </c:pt>
                <c:pt idx="3">
                  <c:v>2</c:v>
                </c:pt>
                <c:pt idx="4">
                  <c:v>0</c:v>
                </c:pt>
                <c:pt idx="5">
                  <c:v>0</c:v>
                </c:pt>
                <c:pt idx="6">
                  <c:v>1</c:v>
                </c:pt>
              </c:numCache>
            </c:numRef>
          </c:val>
          <c:extLst>
            <c:ext xmlns:c16="http://schemas.microsoft.com/office/drawing/2014/chart" uri="{C3380CC4-5D6E-409C-BE32-E72D297353CC}">
              <c16:uniqueId val="{0000000E-6A1F-4A8C-B5B4-3C9199B6ECC4}"/>
            </c:ext>
          </c:extLst>
        </c:ser>
        <c:dLbls>
          <c:showLegendKey val="0"/>
          <c:showVal val="0"/>
          <c:showCatName val="1"/>
          <c:showSerName val="0"/>
          <c:showPercent val="1"/>
          <c:showBubbleSize val="0"/>
          <c:showLeaderLines val="1"/>
        </c:dLbls>
        <c:firstSliceAng val="240"/>
      </c:pieChart>
      <c:spPr>
        <a:noFill/>
        <a:ln>
          <a:noFill/>
        </a:ln>
        <a:effectLst/>
      </c:spPr>
    </c:plotArea>
    <c:plotVisOnly val="1"/>
    <c:dispBlanksAs val="zero"/>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t>Males (n=152)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2210379639437278"/>
          <c:y val="0.12701538673288565"/>
          <c:w val="0.74264705882352944"/>
          <c:h val="0.70383275261324052"/>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2-477E-88AD-5B9D7CAF3E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2-477E-88AD-5B9D7CAF3E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7D2-477E-88AD-5B9D7CAF3E1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7D2-477E-88AD-5B9D7CAF3E1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7D2-477E-88AD-5B9D7CAF3E1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7D2-477E-88AD-5B9D7CAF3E1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7D2-477E-88AD-5B9D7CAF3E11}"/>
              </c:ext>
            </c:extLst>
          </c:dPt>
          <c:dLbls>
            <c:dLbl>
              <c:idx val="0"/>
              <c:layout>
                <c:manualLayout>
                  <c:x val="-5.201496129360595E-2"/>
                  <c:y val="8.73998543335761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D2-477E-88AD-5B9D7CAF3E11}"/>
                </c:ext>
              </c:extLst>
            </c:dLbl>
            <c:dLbl>
              <c:idx val="1"/>
              <c:layout>
                <c:manualLayout>
                  <c:x val="-1.2293506003853207E-2"/>
                  <c:y val="-7.10530994259366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D2-477E-88AD-5B9D7CAF3E11}"/>
                </c:ext>
              </c:extLst>
            </c:dLbl>
            <c:dLbl>
              <c:idx val="2"/>
              <c:layout>
                <c:manualLayout>
                  <c:x val="-1.7422414788216531E-2"/>
                  <c:y val="-2.0780060904622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7D2-477E-88AD-5B9D7CAF3E11}"/>
                </c:ext>
              </c:extLst>
            </c:dLbl>
            <c:dLbl>
              <c:idx val="3"/>
              <c:layout>
                <c:manualLayout>
                  <c:x val="0.14434365411312658"/>
                  <c:y val="-2.57501102469308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77D2-477E-88AD-5B9D7CAF3E11}"/>
                </c:ext>
              </c:extLst>
            </c:dLbl>
            <c:dLbl>
              <c:idx val="4"/>
              <c:layout>
                <c:manualLayout>
                  <c:x val="0.10242890642416971"/>
                  <c:y val="7.29570286047750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7D2-477E-88AD-5B9D7CAF3E11}"/>
                </c:ext>
              </c:extLst>
            </c:dLbl>
            <c:dLbl>
              <c:idx val="5"/>
              <c:layout>
                <c:manualLayout>
                  <c:x val="-8.8943219223234032E-2"/>
                  <c:y val="4.23361862688664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77D2-477E-88AD-5B9D7CAF3E11}"/>
                </c:ext>
              </c:extLst>
            </c:dLbl>
            <c:dLbl>
              <c:idx val="6"/>
              <c:layout>
                <c:manualLayout>
                  <c:x val="-8.8748221651685472E-2"/>
                  <c:y val="-6.76136749316012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7D2-477E-88AD-5B9D7CAF3E11}"/>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c:v>
                </c:pt>
                <c:pt idx="6">
                  <c:v>Other</c:v>
                </c:pt>
              </c:strCache>
            </c:strRef>
          </c:cat>
          <c:val>
            <c:numRef>
              <c:f>Sheet1!$B$2:$H$2</c:f>
              <c:numCache>
                <c:formatCode>General</c:formatCode>
                <c:ptCount val="7"/>
                <c:pt idx="0">
                  <c:v>53</c:v>
                </c:pt>
                <c:pt idx="1">
                  <c:v>59</c:v>
                </c:pt>
                <c:pt idx="2">
                  <c:v>8</c:v>
                </c:pt>
                <c:pt idx="3">
                  <c:v>19</c:v>
                </c:pt>
                <c:pt idx="4">
                  <c:v>0</c:v>
                </c:pt>
                <c:pt idx="5">
                  <c:v>6</c:v>
                </c:pt>
                <c:pt idx="6">
                  <c:v>7</c:v>
                </c:pt>
              </c:numCache>
            </c:numRef>
          </c:val>
          <c:extLst>
            <c:ext xmlns:c16="http://schemas.microsoft.com/office/drawing/2014/chart" uri="{C3380CC4-5D6E-409C-BE32-E72D297353CC}">
              <c16:uniqueId val="{0000000E-77D2-477E-88AD-5B9D7CAF3E11}"/>
            </c:ext>
          </c:extLst>
        </c:ser>
        <c:dLbls>
          <c:showLegendKey val="0"/>
          <c:showVal val="0"/>
          <c:showCatName val="1"/>
          <c:showSerName val="0"/>
          <c:showPercent val="1"/>
          <c:showBubbleSize val="0"/>
          <c:showLeaderLines val="1"/>
        </c:dLbls>
        <c:firstSliceAng val="220"/>
      </c:pieChart>
      <c:spPr>
        <a:noFill/>
        <a:ln>
          <a:noFill/>
        </a:ln>
        <a:effectLst/>
      </c:spPr>
    </c:plotArea>
    <c:plotVisOnly val="1"/>
    <c:dispBlanksAs val="zero"/>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t>Males (n=153)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3690005151406301"/>
          <c:y val="8.4665459598298881E-2"/>
          <c:w val="0.73277661795407101"/>
          <c:h val="0.75809935205183587"/>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6A-49E6-B58B-8F71B0ABD22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E6A-49E6-B58B-8F71B0ABD22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E6A-49E6-B58B-8F71B0ABD22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E6A-49E6-B58B-8F71B0ABD227}"/>
              </c:ext>
            </c:extLst>
          </c:dPt>
          <c:dLbls>
            <c:dLbl>
              <c:idx val="0"/>
              <c:layout>
                <c:manualLayout>
                  <c:x val="-5.5602491606957641E-2"/>
                  <c:y val="2.88851861431759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6A-49E6-B58B-8F71B0ABD227}"/>
                </c:ext>
              </c:extLst>
            </c:dLbl>
            <c:dLbl>
              <c:idx val="1"/>
              <c:layout>
                <c:manualLayout>
                  <c:x val="-0.15739331858328154"/>
                  <c:y val="-1.024132764114320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E6A-49E6-B58B-8F71B0ABD227}"/>
                </c:ext>
              </c:extLst>
            </c:dLbl>
            <c:dLbl>
              <c:idx val="2"/>
              <c:layout>
                <c:manualLayout>
                  <c:x val="-0.21096028757274907"/>
                  <c:y val="5.78313253012048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6A-49E6-B58B-8F71B0ABD227}"/>
                </c:ext>
              </c:extLst>
            </c:dLbl>
            <c:dLbl>
              <c:idx val="3"/>
              <c:layout>
                <c:manualLayout>
                  <c:x val="8.1122416665771024E-2"/>
                  <c:y val="-0.1022895400107072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E6A-49E6-B58B-8F71B0ABD227}"/>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4"/>
                <c:pt idx="0">
                  <c:v>Heterosex</c:v>
                </c:pt>
                <c:pt idx="1">
                  <c:v>MSM/IDU</c:v>
                </c:pt>
                <c:pt idx="2">
                  <c:v>MSM</c:v>
                </c:pt>
                <c:pt idx="3">
                  <c:v>IDU</c:v>
                </c:pt>
              </c:strCache>
            </c:strRef>
          </c:cat>
          <c:val>
            <c:numRef>
              <c:f>Sheet1!$B$2:$H$2</c:f>
              <c:numCache>
                <c:formatCode>General</c:formatCode>
                <c:ptCount val="4"/>
                <c:pt idx="0">
                  <c:v>2.25</c:v>
                </c:pt>
                <c:pt idx="1">
                  <c:v>14.63</c:v>
                </c:pt>
                <c:pt idx="2">
                  <c:v>131.62</c:v>
                </c:pt>
                <c:pt idx="3">
                  <c:v>4.49</c:v>
                </c:pt>
              </c:numCache>
            </c:numRef>
          </c:val>
          <c:extLst>
            <c:ext xmlns:c16="http://schemas.microsoft.com/office/drawing/2014/chart" uri="{C3380CC4-5D6E-409C-BE32-E72D297353CC}">
              <c16:uniqueId val="{00000008-EE6A-49E6-B58B-8F71B0ABD227}"/>
            </c:ext>
          </c:extLst>
        </c:ser>
        <c:dLbls>
          <c:showLegendKey val="0"/>
          <c:showVal val="0"/>
          <c:showCatName val="1"/>
          <c:showSerName val="0"/>
          <c:showPercent val="0"/>
          <c:showBubbleSize val="0"/>
          <c:showLeaderLines val="1"/>
        </c:dLbls>
        <c:firstSliceAng val="15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a:t>Females (n=35)</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3690005151406301"/>
          <c:y val="8.4665459598298881E-2"/>
          <c:w val="0.73277661795407101"/>
          <c:h val="0.75809935205183587"/>
        </c:manualLayout>
      </c:layout>
      <c:pieChart>
        <c:varyColors val="1"/>
        <c:ser>
          <c:idx val="0"/>
          <c:order val="0"/>
          <c:tx>
            <c:strRef>
              <c:f>Sheet1!$A$2</c:f>
              <c:strCache>
                <c:ptCount val="1"/>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8DC-462C-A3B4-DC8B292679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8DC-462C-A3B4-DC8B2926798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8DC-462C-A3B4-DC8B2926798D}"/>
              </c:ext>
            </c:extLst>
          </c:dPt>
          <c:dLbls>
            <c:dLbl>
              <c:idx val="0"/>
              <c:layout>
                <c:manualLayout>
                  <c:x val="2.7555758063325279E-2"/>
                  <c:y val="-3.91944449170585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8DC-462C-A3B4-DC8B2926798D}"/>
                </c:ext>
              </c:extLst>
            </c:dLbl>
            <c:dLbl>
              <c:idx val="1"/>
              <c:layout>
                <c:manualLayout>
                  <c:x val="2.9507027799836019E-2"/>
                  <c:y val="6.687989461508143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DC-462C-A3B4-DC8B2926798D}"/>
                </c:ext>
              </c:extLst>
            </c:dLbl>
            <c:dLbl>
              <c:idx val="2"/>
              <c:layout>
                <c:manualLayout>
                  <c:x val="-9.9075145109033657E-3"/>
                  <c:y val="6.955577096400304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DC-462C-A3B4-DC8B2926798D}"/>
                </c:ext>
              </c:extLst>
            </c:dLbl>
            <c:numFmt formatCode="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3"/>
                <c:pt idx="0">
                  <c:v>Heterosex</c:v>
                </c:pt>
                <c:pt idx="1">
                  <c:v>IDU</c:v>
                </c:pt>
                <c:pt idx="2">
                  <c:v>Other</c:v>
                </c:pt>
              </c:strCache>
            </c:strRef>
          </c:cat>
          <c:val>
            <c:numRef>
              <c:f>Sheet1!$B$2:$H$2</c:f>
              <c:numCache>
                <c:formatCode>General</c:formatCode>
                <c:ptCount val="3"/>
                <c:pt idx="0">
                  <c:v>29.48</c:v>
                </c:pt>
                <c:pt idx="1">
                  <c:v>1.1299999999999999</c:v>
                </c:pt>
                <c:pt idx="2">
                  <c:v>3.38</c:v>
                </c:pt>
              </c:numCache>
            </c:numRef>
          </c:val>
          <c:extLst>
            <c:ext xmlns:c16="http://schemas.microsoft.com/office/drawing/2014/chart" uri="{C3380CC4-5D6E-409C-BE32-E72D297353CC}">
              <c16:uniqueId val="{00000006-48DC-462C-A3B4-DC8B2926798D}"/>
            </c:ext>
          </c:extLst>
        </c:ser>
        <c:dLbls>
          <c:showLegendKey val="0"/>
          <c:showVal val="0"/>
          <c:showCatName val="1"/>
          <c:showSerName val="0"/>
          <c:showPercent val="0"/>
          <c:showBubbleSize val="0"/>
          <c:showLeaderLines val="1"/>
        </c:dLbls>
        <c:firstSliceAng val="15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solidFill>
            <a:schemeClr val="tx1">
              <a:lumMod val="75000"/>
              <a:lumOff val="2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97512267488302"/>
          <c:y val="0.2195430462997818"/>
          <c:w val="0.80499872999746003"/>
          <c:h val="0.52118430897495271"/>
        </c:manualLayout>
      </c:layout>
      <c:barChart>
        <c:barDir val="col"/>
        <c:grouping val="stacked"/>
        <c:varyColors val="0"/>
        <c:ser>
          <c:idx val="1"/>
          <c:order val="0"/>
          <c:tx>
            <c:strRef>
              <c:f>Sheet1!$A$2</c:f>
              <c:strCache>
                <c:ptCount val="1"/>
                <c:pt idx="0">
                  <c:v>HIV Infection*</c:v>
                </c:pt>
              </c:strCache>
            </c:strRef>
          </c:tx>
          <c:spPr>
            <a:solidFill>
              <a:schemeClr val="accent2"/>
            </a:solidFill>
            <a:ln>
              <a:noFill/>
            </a:ln>
            <a:effectLst/>
          </c:spPr>
          <c:invertIfNegative val="0"/>
          <c:cat>
            <c:numRef>
              <c:f>Sheet1!$B$1:$AB$1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Sheet1!$B$2:$AB$2</c:f>
            </c:numRef>
          </c:val>
          <c:extLst>
            <c:ext xmlns:c16="http://schemas.microsoft.com/office/drawing/2014/chart" uri="{C3380CC4-5D6E-409C-BE32-E72D297353CC}">
              <c16:uniqueId val="{00000000-2A67-4255-9654-79FC31627B20}"/>
            </c:ext>
          </c:extLst>
        </c:ser>
        <c:ser>
          <c:idx val="0"/>
          <c:order val="1"/>
          <c:tx>
            <c:strRef>
              <c:f>Sheet1!$A$3</c:f>
              <c:strCache>
                <c:ptCount val="1"/>
                <c:pt idx="0">
                  <c:v>AIDS at Diagnosis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18" b="1" i="0" u="none" strike="noStrike" kern="1200" baseline="0">
                    <a:solidFill>
                      <a:schemeClr val="bg1"/>
                    </a:solidFill>
                    <a:latin typeface="+mn-lt"/>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Sheet1!$B$1:$AB$1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Sheet1!$B$3:$AB$3</c:f>
              <c:numCache>
                <c:formatCode>General</c:formatCode>
                <c:ptCount val="11"/>
                <c:pt idx="0">
                  <c:v>66</c:v>
                </c:pt>
                <c:pt idx="1">
                  <c:v>73</c:v>
                </c:pt>
                <c:pt idx="2">
                  <c:v>89</c:v>
                </c:pt>
                <c:pt idx="3">
                  <c:v>83</c:v>
                </c:pt>
                <c:pt idx="4">
                  <c:v>73</c:v>
                </c:pt>
                <c:pt idx="5">
                  <c:v>76</c:v>
                </c:pt>
                <c:pt idx="6">
                  <c:v>85</c:v>
                </c:pt>
                <c:pt idx="7">
                  <c:v>73</c:v>
                </c:pt>
                <c:pt idx="8">
                  <c:v>66</c:v>
                </c:pt>
                <c:pt idx="9">
                  <c:v>61</c:v>
                </c:pt>
                <c:pt idx="10">
                  <c:v>79</c:v>
                </c:pt>
              </c:numCache>
            </c:numRef>
          </c:val>
          <c:extLst>
            <c:ext xmlns:c16="http://schemas.microsoft.com/office/drawing/2014/chart" uri="{C3380CC4-5D6E-409C-BE32-E72D297353CC}">
              <c16:uniqueId val="{00000001-2A67-4255-9654-79FC31627B20}"/>
            </c:ext>
          </c:extLst>
        </c:ser>
        <c:ser>
          <c:idx val="2"/>
          <c:order val="2"/>
          <c:tx>
            <c:strRef>
              <c:f>Sheet1!$A$4</c:f>
              <c:strCache>
                <c:ptCount val="1"/>
                <c:pt idx="0">
                  <c:v>HIV (non-AIDS) at Diagnosis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918" b="1" i="0" u="none" strike="noStrike" kern="1200" baseline="0">
                    <a:solidFill>
                      <a:schemeClr val="tx1"/>
                    </a:solidFill>
                    <a:latin typeface="+mn-lt"/>
                    <a:ea typeface="Arial Narrow"/>
                    <a:cs typeface="Arial Narrow"/>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prstDash val="solid"/>
                      <a:round/>
                    </a:ln>
                    <a:effectLst/>
                  </c:spPr>
                </c15:leaderLines>
              </c:ext>
            </c:extLst>
          </c:dLbls>
          <c:cat>
            <c:numRef>
              <c:f>Sheet1!$B$1:$AB$1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Sheet1!$B$4:$AB$4</c:f>
              <c:numCache>
                <c:formatCode>General</c:formatCode>
                <c:ptCount val="11"/>
                <c:pt idx="0">
                  <c:v>265</c:v>
                </c:pt>
                <c:pt idx="1">
                  <c:v>249</c:v>
                </c:pt>
                <c:pt idx="2">
                  <c:v>280</c:v>
                </c:pt>
                <c:pt idx="3">
                  <c:v>248</c:v>
                </c:pt>
                <c:pt idx="4">
                  <c:v>220</c:v>
                </c:pt>
                <c:pt idx="5">
                  <c:v>237</c:v>
                </c:pt>
                <c:pt idx="6">
                  <c:v>219</c:v>
                </c:pt>
                <c:pt idx="7">
                  <c:v>238</c:v>
                </c:pt>
                <c:pt idx="8">
                  <c:v>232</c:v>
                </c:pt>
                <c:pt idx="9">
                  <c:v>229</c:v>
                </c:pt>
                <c:pt idx="10">
                  <c:v>205</c:v>
                </c:pt>
              </c:numCache>
            </c:numRef>
          </c:val>
          <c:extLst>
            <c:ext xmlns:c16="http://schemas.microsoft.com/office/drawing/2014/chart" uri="{C3380CC4-5D6E-409C-BE32-E72D297353CC}">
              <c16:uniqueId val="{00000002-2A67-4255-9654-79FC31627B20}"/>
            </c:ext>
          </c:extLst>
        </c:ser>
        <c:dLbls>
          <c:showLegendKey val="0"/>
          <c:showVal val="0"/>
          <c:showCatName val="0"/>
          <c:showSerName val="0"/>
          <c:showPercent val="0"/>
          <c:showBubbleSize val="0"/>
        </c:dLbls>
        <c:gapWidth val="150"/>
        <c:overlap val="100"/>
        <c:axId val="259647224"/>
        <c:axId val="259470512"/>
      </c:barChart>
      <c:catAx>
        <c:axId val="259647224"/>
        <c:scaling>
          <c:orientation val="minMax"/>
        </c:scaling>
        <c:delete val="0"/>
        <c:axPos val="b"/>
        <c:title>
          <c:tx>
            <c:rich>
              <a:bodyPr rot="0" spcFirstLastPara="1" vertOverflow="ellipsis" vert="horz" wrap="square" anchor="ctr" anchorCtr="1"/>
              <a:lstStyle/>
              <a:p>
                <a:pPr>
                  <a:defRPr sz="1918"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8120760676303959"/>
              <c:y val="0.9267671999144903"/>
            </c:manualLayout>
          </c:layout>
          <c:overlay val="0"/>
          <c:spPr>
            <a:noFill/>
            <a:ln w="27069">
              <a:noFill/>
            </a:ln>
            <a:effectLst/>
          </c:spPr>
          <c:txPr>
            <a:bodyPr rot="0" spcFirstLastPara="1" vertOverflow="ellipsis" vert="horz" wrap="square" anchor="ctr" anchorCtr="1"/>
            <a:lstStyle/>
            <a:p>
              <a:pPr>
                <a:defRPr sz="1918"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384" cap="flat" cmpd="sng" algn="ctr">
            <a:solidFill>
              <a:schemeClr val="tx1"/>
            </a:solidFill>
            <a:prstDash val="solid"/>
            <a:round/>
          </a:ln>
          <a:effectLst/>
        </c:spPr>
        <c:txPr>
          <a:bodyPr rot="-2700000" spcFirstLastPara="1" vertOverflow="ellipsis" wrap="square" anchor="ctr" anchorCtr="1"/>
          <a:lstStyle/>
          <a:p>
            <a:pPr>
              <a:defRPr sz="1705" b="0" i="0" u="none" strike="noStrike" kern="1200" baseline="0">
                <a:solidFill>
                  <a:schemeClr val="tx1"/>
                </a:solidFill>
                <a:latin typeface="+mn-lt"/>
                <a:ea typeface="Arial Narrow"/>
                <a:cs typeface="Arial Narrow"/>
              </a:defRPr>
            </a:pPr>
            <a:endParaRPr lang="en-US"/>
          </a:p>
        </c:txPr>
        <c:crossAx val="259470512"/>
        <c:crosses val="autoZero"/>
        <c:auto val="0"/>
        <c:lblAlgn val="ctr"/>
        <c:lblOffset val="100"/>
        <c:noMultiLvlLbl val="0"/>
      </c:catAx>
      <c:valAx>
        <c:axId val="259470512"/>
        <c:scaling>
          <c:orientation val="minMax"/>
          <c:max val="400"/>
          <c:min val="0"/>
        </c:scaling>
        <c:delete val="0"/>
        <c:axPos val="l"/>
        <c:title>
          <c:tx>
            <c:rich>
              <a:bodyPr rot="-5400000" spcFirstLastPara="1" vertOverflow="ellipsis" vert="horz" wrap="square" anchor="ctr" anchorCtr="1"/>
              <a:lstStyle/>
              <a:p>
                <a:pPr>
                  <a:defRPr sz="1492" b="1" i="0" u="none" strike="noStrike" kern="1200" baseline="0">
                    <a:solidFill>
                      <a:schemeClr val="tx1"/>
                    </a:solidFill>
                    <a:latin typeface="+mn-lt"/>
                    <a:ea typeface="Arial Narrow"/>
                    <a:cs typeface="Arial Narrow"/>
                  </a:defRPr>
                </a:pPr>
                <a:r>
                  <a:rPr lang="en-US" dirty="0" smtClean="0">
                    <a:latin typeface="+mn-lt"/>
                  </a:rPr>
                  <a:t>Number </a:t>
                </a:r>
                <a:r>
                  <a:rPr lang="en-US" dirty="0">
                    <a:latin typeface="+mn-lt"/>
                  </a:rPr>
                  <a:t>of New HIV/AIDS Cases</a:t>
                </a:r>
              </a:p>
            </c:rich>
          </c:tx>
          <c:layout>
            <c:manualLayout>
              <c:xMode val="edge"/>
              <c:yMode val="edge"/>
              <c:x val="4.0221004983072767E-2"/>
              <c:y val="0.19123979796559126"/>
            </c:manualLayout>
          </c:layout>
          <c:overlay val="0"/>
          <c:spPr>
            <a:noFill/>
            <a:ln w="27069">
              <a:noFill/>
            </a:ln>
            <a:effectLst/>
          </c:spPr>
          <c:txPr>
            <a:bodyPr rot="-5400000" spcFirstLastPara="1" vertOverflow="ellipsis" vert="horz" wrap="square" anchor="ctr" anchorCtr="1"/>
            <a:lstStyle/>
            <a:p>
              <a:pPr>
                <a:defRPr sz="1492" b="1" i="0" u="none" strike="noStrike" kern="1200" baseline="0">
                  <a:solidFill>
                    <a:schemeClr val="tx1"/>
                  </a:solidFill>
                  <a:latin typeface="+mn-lt"/>
                  <a:ea typeface="Arial Narrow"/>
                  <a:cs typeface="Arial Narrow"/>
                </a:defRPr>
              </a:pPr>
              <a:endParaRPr lang="en-US"/>
            </a:p>
          </c:txPr>
        </c:title>
        <c:numFmt formatCode="General" sourceLinked="1"/>
        <c:majorTickMark val="cross"/>
        <c:minorTickMark val="none"/>
        <c:tickLblPos val="nextTo"/>
        <c:spPr>
          <a:noFill/>
          <a:ln w="13535" cap="flat" cmpd="sng" algn="ctr">
            <a:solidFill>
              <a:schemeClr val="tx1"/>
            </a:solidFill>
            <a:prstDash val="solid"/>
            <a:round/>
          </a:ln>
          <a:effectLst/>
        </c:spPr>
        <c:txPr>
          <a:bodyPr rot="0" spcFirstLastPara="1" vertOverflow="ellipsis" wrap="square" anchor="ctr" anchorCtr="1"/>
          <a:lstStyle/>
          <a:p>
            <a:pPr>
              <a:defRPr sz="1918" b="0" i="0" u="none" strike="noStrike" kern="1200" baseline="0">
                <a:solidFill>
                  <a:schemeClr val="tx1"/>
                </a:solidFill>
                <a:latin typeface="+mn-lt"/>
                <a:ea typeface="Arial Narrow"/>
                <a:cs typeface="Arial Narrow"/>
              </a:defRPr>
            </a:pPr>
            <a:endParaRPr lang="en-US"/>
          </a:p>
        </c:txPr>
        <c:crossAx val="259647224"/>
        <c:crosses val="autoZero"/>
        <c:crossBetween val="between"/>
        <c:majorUnit val="50"/>
        <c:minorUnit val="10"/>
      </c:valAx>
      <c:spPr>
        <a:noFill/>
        <a:ln w="27069">
          <a:noFill/>
        </a:ln>
        <a:effectLst/>
      </c:spPr>
    </c:plotArea>
    <c:legend>
      <c:legendPos val="t"/>
      <c:overlay val="0"/>
      <c:spPr>
        <a:noFill/>
        <a:ln>
          <a:noFill/>
        </a:ln>
        <a:effectLst/>
      </c:spPr>
      <c:txPr>
        <a:bodyPr rot="0" spcFirstLastPara="1" vertOverflow="ellipsis" vert="horz" wrap="square" anchor="ctr" anchorCtr="1"/>
        <a:lstStyle/>
        <a:p>
          <a:pPr>
            <a:defRPr sz="1764"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918"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70" b="1" i="0" u="none" strike="noStrike" kern="1200" baseline="0">
                <a:solidFill>
                  <a:schemeClr val="tx1"/>
                </a:solidFill>
                <a:latin typeface="+mn-lt"/>
                <a:ea typeface="Arial Narrow"/>
                <a:cs typeface="Arial Narrow"/>
              </a:defRPr>
            </a:pPr>
            <a:r>
              <a:rPr lang="en-US" dirty="0" smtClean="0">
                <a:latin typeface="+mn-lt"/>
              </a:rPr>
              <a:t>Region</a:t>
            </a:r>
            <a:r>
              <a:rPr lang="en-US" baseline="0" dirty="0" smtClean="0">
                <a:latin typeface="+mn-lt"/>
              </a:rPr>
              <a:t> of Birth</a:t>
            </a:r>
            <a:r>
              <a:rPr lang="en-US" baseline="30000" dirty="0" smtClean="0">
                <a:latin typeface="+mn-lt"/>
              </a:rPr>
              <a:t>#</a:t>
            </a:r>
            <a:endParaRPr lang="en-US" baseline="30000" dirty="0">
              <a:latin typeface="+mn-lt"/>
            </a:endParaRPr>
          </a:p>
        </c:rich>
      </c:tx>
      <c:overlay val="0"/>
      <c:spPr>
        <a:noFill/>
        <a:ln>
          <a:noFill/>
        </a:ln>
        <a:effectLst/>
      </c:spPr>
      <c:txPr>
        <a:bodyPr rot="0" spcFirstLastPara="1" vertOverflow="ellipsis" vert="horz" wrap="square" anchor="ctr" anchorCtr="1"/>
        <a:lstStyle/>
        <a:p>
          <a:pPr>
            <a:defRPr sz="2070" b="1" i="0" u="none" strike="noStrike" kern="1200" baseline="0">
              <a:solidFill>
                <a:schemeClr val="tx1"/>
              </a:solidFill>
              <a:latin typeface="+mn-lt"/>
              <a:ea typeface="Arial Narrow"/>
              <a:cs typeface="Arial Narrow"/>
            </a:defRPr>
          </a:pPr>
          <a:endParaRPr lang="en-US"/>
        </a:p>
      </c:txPr>
    </c:title>
    <c:autoTitleDeleted val="0"/>
    <c:plotArea>
      <c:layout>
        <c:manualLayout>
          <c:layoutTarget val="inner"/>
          <c:xMode val="edge"/>
          <c:yMode val="edge"/>
          <c:x val="0.11653718091009989"/>
          <c:y val="0.18928571428571428"/>
          <c:w val="0.79687449783062825"/>
          <c:h val="0.58214285714285718"/>
        </c:manualLayout>
      </c:layout>
      <c:barChart>
        <c:barDir val="col"/>
        <c:grouping val="stacked"/>
        <c:varyColors val="0"/>
        <c:ser>
          <c:idx val="0"/>
          <c:order val="0"/>
          <c:tx>
            <c:strRef>
              <c:f>Sheet1!$A$2</c:f>
              <c:strCache>
                <c:ptCount val="1"/>
                <c:pt idx="0">
                  <c:v>Africa</c:v>
                </c:pt>
              </c:strCache>
            </c:strRef>
          </c:tx>
          <c:spPr>
            <a:solidFill>
              <a:schemeClr val="accent1"/>
            </a:solidFill>
            <a:ln>
              <a:noFill/>
            </a:ln>
            <a:effectLst/>
          </c:spPr>
          <c:invertIfNegative val="0"/>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Sheet1!$C$2:$AC$2</c:f>
              <c:numCache>
                <c:formatCode>General</c:formatCode>
                <c:ptCount val="11"/>
                <c:pt idx="0">
                  <c:v>49</c:v>
                </c:pt>
                <c:pt idx="1">
                  <c:v>35</c:v>
                </c:pt>
                <c:pt idx="2">
                  <c:v>40</c:v>
                </c:pt>
                <c:pt idx="3">
                  <c:v>33</c:v>
                </c:pt>
                <c:pt idx="4">
                  <c:v>45</c:v>
                </c:pt>
                <c:pt idx="5">
                  <c:v>42</c:v>
                </c:pt>
                <c:pt idx="6">
                  <c:v>42</c:v>
                </c:pt>
                <c:pt idx="7">
                  <c:v>53</c:v>
                </c:pt>
                <c:pt idx="8">
                  <c:v>61</c:v>
                </c:pt>
                <c:pt idx="9">
                  <c:v>70</c:v>
                </c:pt>
                <c:pt idx="10">
                  <c:v>60</c:v>
                </c:pt>
              </c:numCache>
            </c:numRef>
          </c:val>
          <c:extLst>
            <c:ext xmlns:c16="http://schemas.microsoft.com/office/drawing/2014/chart" uri="{C3380CC4-5D6E-409C-BE32-E72D297353CC}">
              <c16:uniqueId val="{00000000-E635-4E7B-8958-6F53E9C6D595}"/>
            </c:ext>
          </c:extLst>
        </c:ser>
        <c:ser>
          <c:idx val="3"/>
          <c:order val="1"/>
          <c:tx>
            <c:strRef>
              <c:f>Sheet1!$A$3</c:f>
              <c:strCache>
                <c:ptCount val="1"/>
                <c:pt idx="0">
                  <c:v>Asia</c:v>
                </c:pt>
              </c:strCache>
            </c:strRef>
          </c:tx>
          <c:spPr>
            <a:solidFill>
              <a:schemeClr val="accent4"/>
            </a:solidFill>
            <a:ln>
              <a:noFill/>
            </a:ln>
            <a:effectLst/>
          </c:spPr>
          <c:invertIfNegative val="0"/>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Sheet1!$C$3:$AC$3</c:f>
              <c:numCache>
                <c:formatCode>General</c:formatCode>
                <c:ptCount val="11"/>
                <c:pt idx="0">
                  <c:v>6</c:v>
                </c:pt>
                <c:pt idx="1">
                  <c:v>6</c:v>
                </c:pt>
                <c:pt idx="2">
                  <c:v>5</c:v>
                </c:pt>
                <c:pt idx="3">
                  <c:v>4</c:v>
                </c:pt>
                <c:pt idx="4">
                  <c:v>8</c:v>
                </c:pt>
                <c:pt idx="5">
                  <c:v>5</c:v>
                </c:pt>
                <c:pt idx="6">
                  <c:v>0</c:v>
                </c:pt>
                <c:pt idx="7">
                  <c:v>5</c:v>
                </c:pt>
                <c:pt idx="8">
                  <c:v>6</c:v>
                </c:pt>
                <c:pt idx="9">
                  <c:v>7</c:v>
                </c:pt>
                <c:pt idx="10">
                  <c:v>7</c:v>
                </c:pt>
              </c:numCache>
            </c:numRef>
          </c:val>
          <c:extLst>
            <c:ext xmlns:c16="http://schemas.microsoft.com/office/drawing/2014/chart" uri="{C3380CC4-5D6E-409C-BE32-E72D297353CC}">
              <c16:uniqueId val="{00000001-E635-4E7B-8958-6F53E9C6D595}"/>
            </c:ext>
          </c:extLst>
        </c:ser>
        <c:ser>
          <c:idx val="2"/>
          <c:order val="2"/>
          <c:tx>
            <c:strRef>
              <c:f>Sheet1!$A$4</c:f>
              <c:strCache>
                <c:ptCount val="1"/>
                <c:pt idx="0">
                  <c:v>Latin America/Car</c:v>
                </c:pt>
              </c:strCache>
            </c:strRef>
          </c:tx>
          <c:spPr>
            <a:solidFill>
              <a:schemeClr val="accent3"/>
            </a:solidFill>
            <a:ln>
              <a:noFill/>
            </a:ln>
            <a:effectLst/>
          </c:spPr>
          <c:invertIfNegative val="0"/>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Sheet1!$C$4:$AC$4</c:f>
              <c:numCache>
                <c:formatCode>General</c:formatCode>
                <c:ptCount val="11"/>
                <c:pt idx="0">
                  <c:v>30</c:v>
                </c:pt>
                <c:pt idx="1">
                  <c:v>22</c:v>
                </c:pt>
                <c:pt idx="2">
                  <c:v>27</c:v>
                </c:pt>
                <c:pt idx="3">
                  <c:v>19</c:v>
                </c:pt>
                <c:pt idx="4">
                  <c:v>15</c:v>
                </c:pt>
                <c:pt idx="5">
                  <c:v>31</c:v>
                </c:pt>
                <c:pt idx="6">
                  <c:v>16</c:v>
                </c:pt>
                <c:pt idx="7">
                  <c:v>14</c:v>
                </c:pt>
                <c:pt idx="8">
                  <c:v>16</c:v>
                </c:pt>
                <c:pt idx="9">
                  <c:v>12</c:v>
                </c:pt>
                <c:pt idx="10">
                  <c:v>20</c:v>
                </c:pt>
              </c:numCache>
            </c:numRef>
          </c:val>
          <c:extLst>
            <c:ext xmlns:c16="http://schemas.microsoft.com/office/drawing/2014/chart" uri="{C3380CC4-5D6E-409C-BE32-E72D297353CC}">
              <c16:uniqueId val="{00000002-E635-4E7B-8958-6F53E9C6D595}"/>
            </c:ext>
          </c:extLst>
        </c:ser>
        <c:ser>
          <c:idx val="6"/>
          <c:order val="3"/>
          <c:tx>
            <c:strRef>
              <c:f>Sheet1!$A$5</c:f>
              <c:strCache>
                <c:ptCount val="1"/>
                <c:pt idx="0">
                  <c:v>Other</c:v>
                </c:pt>
              </c:strCache>
            </c:strRef>
          </c:tx>
          <c:spPr>
            <a:solidFill>
              <a:schemeClr val="accent1">
                <a:lumMod val="60000"/>
              </a:schemeClr>
            </a:solidFill>
            <a:ln>
              <a:noFill/>
            </a:ln>
            <a:effectLst/>
          </c:spPr>
          <c:invertIfNegative val="0"/>
          <c:cat>
            <c:numRef>
              <c:f>Sheet1!$C$1:$AC$1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Sheet1!$C$5:$AC$5</c:f>
              <c:numCache>
                <c:formatCode>General</c:formatCode>
                <c:ptCount val="11"/>
                <c:pt idx="0">
                  <c:v>2</c:v>
                </c:pt>
                <c:pt idx="1">
                  <c:v>0</c:v>
                </c:pt>
                <c:pt idx="2">
                  <c:v>2</c:v>
                </c:pt>
                <c:pt idx="3">
                  <c:v>2</c:v>
                </c:pt>
                <c:pt idx="4">
                  <c:v>0</c:v>
                </c:pt>
                <c:pt idx="5">
                  <c:v>1</c:v>
                </c:pt>
                <c:pt idx="6">
                  <c:v>1</c:v>
                </c:pt>
                <c:pt idx="7">
                  <c:v>1</c:v>
                </c:pt>
                <c:pt idx="8">
                  <c:v>3</c:v>
                </c:pt>
                <c:pt idx="9">
                  <c:v>5</c:v>
                </c:pt>
                <c:pt idx="10">
                  <c:v>2</c:v>
                </c:pt>
              </c:numCache>
            </c:numRef>
          </c:val>
          <c:extLst>
            <c:ext xmlns:c16="http://schemas.microsoft.com/office/drawing/2014/chart" uri="{C3380CC4-5D6E-409C-BE32-E72D297353CC}">
              <c16:uniqueId val="{00000003-E635-4E7B-8958-6F53E9C6D595}"/>
            </c:ext>
          </c:extLst>
        </c:ser>
        <c:dLbls>
          <c:showLegendKey val="0"/>
          <c:showVal val="0"/>
          <c:showCatName val="0"/>
          <c:showSerName val="0"/>
          <c:showPercent val="0"/>
          <c:showBubbleSize val="0"/>
        </c:dLbls>
        <c:gapWidth val="150"/>
        <c:overlap val="100"/>
        <c:axId val="264889816"/>
        <c:axId val="265533472"/>
      </c:barChart>
      <c:catAx>
        <c:axId val="264889816"/>
        <c:scaling>
          <c:orientation val="minMax"/>
        </c:scaling>
        <c:delete val="0"/>
        <c:axPos val="b"/>
        <c:title>
          <c:tx>
            <c:rich>
              <a:bodyPr rot="0" spcFirstLastPara="1" vertOverflow="ellipsis" vert="horz" wrap="square" anchor="ctr" anchorCtr="1"/>
              <a:lstStyle/>
              <a:p>
                <a:pPr>
                  <a:defRPr sz="1700"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45172031076581576"/>
              <c:y val="0.88749999999999996"/>
            </c:manualLayout>
          </c:layout>
          <c:overlay val="0"/>
          <c:spPr>
            <a:noFill/>
            <a:ln w="25400">
              <a:noFill/>
            </a:ln>
            <a:effectLst/>
          </c:spPr>
          <c:txPr>
            <a:bodyPr rot="0" spcFirstLastPara="1" vertOverflow="ellipsis" vert="horz" wrap="square" anchor="ctr" anchorCtr="1"/>
            <a:lstStyle/>
            <a:p>
              <a:pPr>
                <a:defRPr sz="1700"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5" cap="flat" cmpd="sng" algn="ctr">
            <a:solidFill>
              <a:schemeClr val="tx1"/>
            </a:solidFill>
            <a:prstDash val="solid"/>
            <a:round/>
          </a:ln>
          <a:effectLst/>
        </c:spPr>
        <c:txPr>
          <a:bodyPr rot="-2700000" spcFirstLastPara="1" vertOverflow="ellipsis" wrap="square" anchor="ctr" anchorCtr="1"/>
          <a:lstStyle/>
          <a:p>
            <a:pPr>
              <a:defRPr sz="1500" b="0" i="0" u="none" strike="noStrike" kern="1200" baseline="0">
                <a:solidFill>
                  <a:schemeClr val="tx1"/>
                </a:solidFill>
                <a:latin typeface="+mn-lt"/>
                <a:ea typeface="Arial Narrow"/>
                <a:cs typeface="Arial Narrow"/>
              </a:defRPr>
            </a:pPr>
            <a:endParaRPr lang="en-US"/>
          </a:p>
        </c:txPr>
        <c:crossAx val="265533472"/>
        <c:crossesAt val="0"/>
        <c:auto val="1"/>
        <c:lblAlgn val="ctr"/>
        <c:lblOffset val="100"/>
        <c:tickLblSkip val="1"/>
        <c:tickMarkSkip val="1"/>
        <c:noMultiLvlLbl val="0"/>
      </c:catAx>
      <c:valAx>
        <c:axId val="265533472"/>
        <c:scaling>
          <c:orientation val="minMax"/>
          <c:max val="100"/>
          <c:min val="0"/>
        </c:scaling>
        <c:delete val="0"/>
        <c:axPos val="l"/>
        <c:title>
          <c:tx>
            <c:rich>
              <a:bodyPr rot="-5400000" spcFirstLastPara="1" vertOverflow="ellipsis" vert="horz" wrap="square" anchor="ctr" anchorCtr="1"/>
              <a:lstStyle/>
              <a:p>
                <a:pPr>
                  <a:defRPr sz="1550" b="0" i="0" u="none" strike="noStrike" kern="1200" baseline="0">
                    <a:solidFill>
                      <a:schemeClr val="tx1"/>
                    </a:solidFill>
                    <a:latin typeface="+mn-lt"/>
                    <a:ea typeface="Arial Narrow"/>
                    <a:cs typeface="Arial Narrow"/>
                  </a:defRPr>
                </a:pPr>
                <a:r>
                  <a:rPr lang="en-US">
                    <a:latin typeface="+mn-lt"/>
                  </a:rPr>
                  <a:t>Number of Cases</a:t>
                </a:r>
              </a:p>
            </c:rich>
          </c:tx>
          <c:layout>
            <c:manualLayout>
              <c:xMode val="edge"/>
              <c:yMode val="edge"/>
              <c:x val="2.4417314095449501E-2"/>
              <c:y val="0.35178571428571431"/>
            </c:manualLayout>
          </c:layout>
          <c:overlay val="0"/>
          <c:spPr>
            <a:noFill/>
            <a:ln w="25400">
              <a:noFill/>
            </a:ln>
            <a:effectLst/>
          </c:spPr>
          <c:txPr>
            <a:bodyPr rot="-5400000" spcFirstLastPara="1" vertOverflow="ellipsis" vert="horz" wrap="square" anchor="ctr" anchorCtr="1"/>
            <a:lstStyle/>
            <a:p>
              <a:pPr>
                <a:defRPr sz="1550"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5" cap="flat" cmpd="sng" algn="ctr">
            <a:solidFill>
              <a:schemeClr val="tx1"/>
            </a:solidFill>
            <a:prstDash val="solid"/>
            <a:round/>
          </a:ln>
          <a:effectLst/>
        </c:spPr>
        <c:txPr>
          <a:bodyPr rot="0" spcFirstLastPara="1" vertOverflow="ellipsis" wrap="square" anchor="ctr" anchorCtr="1"/>
          <a:lstStyle/>
          <a:p>
            <a:pPr>
              <a:defRPr sz="1500" b="0" i="0" u="none" strike="noStrike" kern="1200" baseline="0">
                <a:solidFill>
                  <a:schemeClr val="tx1"/>
                </a:solidFill>
                <a:latin typeface="+mn-lt"/>
                <a:ea typeface="Arial Narrow"/>
                <a:cs typeface="Arial Narrow"/>
              </a:defRPr>
            </a:pPr>
            <a:endParaRPr lang="en-US"/>
          </a:p>
        </c:txPr>
        <c:crossAx val="264889816"/>
        <c:crosses val="autoZero"/>
        <c:crossBetween val="between"/>
        <c:majorUnit val="10"/>
        <c:minorUnit val="10"/>
      </c:valAx>
      <c:spPr>
        <a:noFill/>
        <a:ln w="25400">
          <a:noFill/>
        </a:ln>
        <a:effectLst/>
      </c:spPr>
    </c:plotArea>
    <c:legend>
      <c:legendPos val="t"/>
      <c:overlay val="0"/>
      <c:spPr>
        <a:noFill/>
        <a:ln w="3175">
          <a:solidFill>
            <a:schemeClr val="tx1"/>
          </a:solidFill>
          <a:prstDash val="solid"/>
        </a:ln>
        <a:effectLst/>
      </c:spPr>
      <c:txPr>
        <a:bodyPr rot="0" spcFirstLastPara="1" vertOverflow="ellipsis" vert="horz" wrap="square" anchor="ctr" anchorCtr="1"/>
        <a:lstStyle/>
        <a:p>
          <a:pPr>
            <a:defRPr sz="1600"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25"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2639714625446"/>
          <c:y val="3.386454183266932E-2"/>
          <c:w val="0.89179548156956001"/>
          <c:h val="0.7788844621513944"/>
        </c:manualLayout>
      </c:layout>
      <c:lineChart>
        <c:grouping val="standard"/>
        <c:varyColors val="0"/>
        <c:ser>
          <c:idx val="0"/>
          <c:order val="0"/>
          <c:tx>
            <c:strRef>
              <c:f>Sheet1!$A$2</c:f>
              <c:strCache>
                <c:ptCount val="1"/>
                <c:pt idx="0">
                  <c:v> Males</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54</c:v>
                </c:pt>
                <c:pt idx="1">
                  <c:v>38</c:v>
                </c:pt>
                <c:pt idx="2">
                  <c:v>50</c:v>
                </c:pt>
                <c:pt idx="3">
                  <c:v>35</c:v>
                </c:pt>
                <c:pt idx="4">
                  <c:v>34</c:v>
                </c:pt>
                <c:pt idx="5">
                  <c:v>53</c:v>
                </c:pt>
                <c:pt idx="6">
                  <c:v>24</c:v>
                </c:pt>
                <c:pt idx="7">
                  <c:v>38</c:v>
                </c:pt>
                <c:pt idx="8">
                  <c:v>47</c:v>
                </c:pt>
                <c:pt idx="9">
                  <c:v>56</c:v>
                </c:pt>
                <c:pt idx="10">
                  <c:v>47</c:v>
                </c:pt>
              </c:numCache>
            </c:numRef>
          </c:val>
          <c:smooth val="0"/>
          <c:extLst>
            <c:ext xmlns:c16="http://schemas.microsoft.com/office/drawing/2014/chart" uri="{C3380CC4-5D6E-409C-BE32-E72D297353CC}">
              <c16:uniqueId val="{00000000-4137-4654-B5E0-9A0B457C181D}"/>
            </c:ext>
          </c:extLst>
        </c:ser>
        <c:ser>
          <c:idx val="1"/>
          <c:order val="1"/>
          <c:tx>
            <c:strRef>
              <c:f>Sheet1!$A$3</c:f>
              <c:strCache>
                <c:ptCount val="1"/>
                <c:pt idx="0">
                  <c:v> Females</c:v>
                </c:pt>
              </c:strCache>
            </c:strRef>
          </c:tx>
          <c:spPr>
            <a:ln w="28575" cap="rnd" cmpd="sng" algn="ctr">
              <a:solidFill>
                <a:schemeClr val="accent2"/>
              </a:solidFill>
              <a:prstDash val="solid"/>
              <a:round/>
            </a:ln>
            <a:effectLst/>
          </c:spPr>
          <c:marker>
            <c:symbol val="circle"/>
            <c:size val="9"/>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32</c:v>
                </c:pt>
                <c:pt idx="1">
                  <c:v>25</c:v>
                </c:pt>
                <c:pt idx="2">
                  <c:v>24</c:v>
                </c:pt>
                <c:pt idx="3">
                  <c:v>24</c:v>
                </c:pt>
                <c:pt idx="4">
                  <c:v>36</c:v>
                </c:pt>
                <c:pt idx="5">
                  <c:v>27</c:v>
                </c:pt>
                <c:pt idx="6">
                  <c:v>38</c:v>
                </c:pt>
                <c:pt idx="7">
                  <c:v>36</c:v>
                </c:pt>
                <c:pt idx="8">
                  <c:v>42</c:v>
                </c:pt>
                <c:pt idx="9">
                  <c:v>36</c:v>
                </c:pt>
                <c:pt idx="10">
                  <c:v>42</c:v>
                </c:pt>
              </c:numCache>
            </c:numRef>
          </c:val>
          <c:smooth val="0"/>
          <c:extLst>
            <c:ext xmlns:c16="http://schemas.microsoft.com/office/drawing/2014/chart" uri="{C3380CC4-5D6E-409C-BE32-E72D297353CC}">
              <c16:uniqueId val="{00000001-4137-4654-B5E0-9A0B457C181D}"/>
            </c:ext>
          </c:extLst>
        </c:ser>
        <c:dLbls>
          <c:showLegendKey val="0"/>
          <c:showVal val="0"/>
          <c:showCatName val="0"/>
          <c:showSerName val="0"/>
          <c:showPercent val="0"/>
          <c:showBubbleSize val="0"/>
        </c:dLbls>
        <c:marker val="1"/>
        <c:smooth val="0"/>
        <c:axId val="265534256"/>
        <c:axId val="265534648"/>
      </c:lineChart>
      <c:catAx>
        <c:axId val="265534256"/>
        <c:scaling>
          <c:orientation val="minMax"/>
        </c:scaling>
        <c:delete val="0"/>
        <c:axPos val="b"/>
        <c:title>
          <c:tx>
            <c:rich>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r>
                  <a:rPr lang="en-US">
                    <a:solidFill>
                      <a:schemeClr val="tx1"/>
                    </a:solidFill>
                    <a:latin typeface="+mn-lt"/>
                  </a:rPr>
                  <a:t>Year</a:t>
                </a:r>
              </a:p>
            </c:rich>
          </c:tx>
          <c:layout>
            <c:manualLayout>
              <c:xMode val="edge"/>
              <c:yMode val="edge"/>
              <c:x val="0.5279429250891795"/>
              <c:y val="0.89840637450199201"/>
            </c:manualLayout>
          </c:layout>
          <c:overlay val="0"/>
          <c:spPr>
            <a:noFill/>
            <a:ln w="25350">
              <a:noFill/>
            </a:ln>
            <a:effectLst/>
          </c:spPr>
          <c:txPr>
            <a:bodyPr rot="0" spcFirstLastPara="1" vertOverflow="ellipsis" vert="horz" wrap="square" anchor="ctr" anchorCtr="1"/>
            <a:lstStyle/>
            <a:p>
              <a:pPr>
                <a:defRPr sz="1397"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5534648"/>
        <c:crossesAt val="0"/>
        <c:auto val="1"/>
        <c:lblAlgn val="ctr"/>
        <c:lblOffset val="100"/>
        <c:tickLblSkip val="1"/>
        <c:tickMarkSkip val="1"/>
        <c:noMultiLvlLbl val="0"/>
      </c:catAx>
      <c:valAx>
        <c:axId val="265534648"/>
        <c:scaling>
          <c:orientation val="minMax"/>
          <c:max val="70"/>
          <c:min val="0"/>
        </c:scaling>
        <c:delete val="0"/>
        <c:axPos val="l"/>
        <c:title>
          <c:tx>
            <c:rich>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r>
                  <a:rPr lang="en-US"/>
                  <a:t>Number of Cases</a:t>
                </a:r>
              </a:p>
            </c:rich>
          </c:tx>
          <c:layout>
            <c:manualLayout>
              <c:xMode val="edge"/>
              <c:yMode val="edge"/>
              <c:x val="4.7562425683709865E-3"/>
              <c:y val="0.29482071713147412"/>
            </c:manualLayout>
          </c:layout>
          <c:overlay val="0"/>
          <c:spPr>
            <a:noFill/>
            <a:ln w="25350">
              <a:noFill/>
            </a:ln>
            <a:effectLst/>
          </c:spPr>
          <c:txPr>
            <a:bodyPr rot="-5400000" spcFirstLastPara="1" vertOverflow="ellipsis" vert="horz" wrap="square" anchor="ctr" anchorCtr="1"/>
            <a:lstStyle/>
            <a:p>
              <a:pPr>
                <a:defRPr sz="1397" b="0" i="0" u="none" strike="noStrike" kern="1200" baseline="0">
                  <a:solidFill>
                    <a:schemeClr val="tx1"/>
                  </a:solidFill>
                  <a:latin typeface="Arial Narrow"/>
                  <a:ea typeface="Arial Narrow"/>
                  <a:cs typeface="Arial Narrow"/>
                </a:defRPr>
              </a:pPr>
              <a:endParaRPr lang="en-US"/>
            </a:p>
          </c:txPr>
        </c:title>
        <c:numFmt formatCode="General" sourceLinked="1"/>
        <c:majorTickMark val="out"/>
        <c:minorTickMark val="none"/>
        <c:tickLblPos val="nextTo"/>
        <c:spPr>
          <a:noFill/>
          <a:ln w="3169" cap="flat" cmpd="sng" algn="ctr">
            <a:solidFill>
              <a:schemeClr val="tx1"/>
            </a:solidFill>
            <a:prstDash val="solid"/>
            <a:round/>
          </a:ln>
          <a:effectLst/>
        </c:spPr>
        <c:txPr>
          <a:bodyPr rot="0" spcFirstLastPara="1" vertOverflow="ellipsis" wrap="square" anchor="ctr" anchorCtr="1"/>
          <a:lstStyle/>
          <a:p>
            <a:pPr>
              <a:defRPr sz="1397" b="0" i="0" u="none" strike="noStrike" kern="1200" baseline="0">
                <a:solidFill>
                  <a:schemeClr val="tx1"/>
                </a:solidFill>
                <a:latin typeface="+mn-lt"/>
                <a:ea typeface="Arial Narrow"/>
                <a:cs typeface="Arial Narrow"/>
              </a:defRPr>
            </a:pPr>
            <a:endParaRPr lang="en-US"/>
          </a:p>
        </c:txPr>
        <c:crossAx val="265534256"/>
        <c:crosses val="autoZero"/>
        <c:crossBetween val="between"/>
        <c:majorUnit val="10"/>
        <c:minorUnit val="5"/>
      </c:valAx>
      <c:spPr>
        <a:noFill/>
        <a:ln w="25350">
          <a:noFill/>
        </a:ln>
        <a:effectLst/>
      </c:spPr>
    </c:plotArea>
    <c:legend>
      <c:legendPos val="t"/>
      <c:overlay val="0"/>
      <c:spPr>
        <a:noFill/>
        <a:ln w="25350">
          <a:noFill/>
        </a:ln>
        <a:effectLst/>
      </c:spPr>
      <c:txPr>
        <a:bodyPr rot="0" spcFirstLastPara="1" vertOverflow="ellipsis" vert="horz" wrap="square" anchor="ctr" anchorCtr="1"/>
        <a:lstStyle/>
        <a:p>
          <a:pPr>
            <a:defRPr sz="1467"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697"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549620700456E-2"/>
          <c:y val="0.13617813120831154"/>
          <c:w val="0.84712643678160915"/>
          <c:h val="0.68726591760299627"/>
        </c:manualLayout>
      </c:layout>
      <c:barChart>
        <c:barDir val="col"/>
        <c:grouping val="stacked"/>
        <c:varyColors val="0"/>
        <c:ser>
          <c:idx val="1"/>
          <c:order val="0"/>
          <c:tx>
            <c:strRef>
              <c:f>Sheet1!$A$2:$B$2</c:f>
              <c:strCache>
                <c:ptCount val="2"/>
                <c:pt idx="0">
                  <c:v>No AIDS DX</c:v>
                </c:pt>
              </c:strCache>
            </c:strRef>
          </c:tx>
          <c:spPr>
            <a:solidFill>
              <a:schemeClr val="accent2"/>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184</c:v>
                </c:pt>
                <c:pt idx="1">
                  <c:v>182</c:v>
                </c:pt>
                <c:pt idx="2">
                  <c:v>230</c:v>
                </c:pt>
                <c:pt idx="3">
                  <c:v>201</c:v>
                </c:pt>
                <c:pt idx="4">
                  <c:v>179</c:v>
                </c:pt>
                <c:pt idx="5">
                  <c:v>207</c:v>
                </c:pt>
                <c:pt idx="6">
                  <c:v>186</c:v>
                </c:pt>
                <c:pt idx="7">
                  <c:v>215</c:v>
                </c:pt>
                <c:pt idx="8">
                  <c:v>214</c:v>
                </c:pt>
                <c:pt idx="9">
                  <c:v>222</c:v>
                </c:pt>
                <c:pt idx="10">
                  <c:v>205</c:v>
                </c:pt>
              </c:numCache>
            </c:numRef>
          </c:val>
          <c:extLst>
            <c:ext xmlns:c16="http://schemas.microsoft.com/office/drawing/2014/chart" uri="{C3380CC4-5D6E-409C-BE32-E72D297353CC}">
              <c16:uniqueId val="{00000000-1045-4331-98EC-0CE69B243CD0}"/>
            </c:ext>
          </c:extLst>
        </c:ser>
        <c:ser>
          <c:idx val="0"/>
          <c:order val="1"/>
          <c:tx>
            <c:strRef>
              <c:f>Sheet1!$A$3:$B$3</c:f>
              <c:strCache>
                <c:ptCount val="2"/>
                <c:pt idx="0">
                  <c:v>AIDS DX &gt; 1yr </c:v>
                </c:pt>
              </c:strCache>
            </c:strRef>
          </c:tx>
          <c:spPr>
            <a:solidFill>
              <a:schemeClr val="accent1"/>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43</c:v>
                </c:pt>
                <c:pt idx="1">
                  <c:v>33</c:v>
                </c:pt>
                <c:pt idx="2">
                  <c:v>29</c:v>
                </c:pt>
                <c:pt idx="3">
                  <c:v>27</c:v>
                </c:pt>
                <c:pt idx="4">
                  <c:v>23</c:v>
                </c:pt>
                <c:pt idx="5">
                  <c:v>15</c:v>
                </c:pt>
                <c:pt idx="6">
                  <c:v>14</c:v>
                </c:pt>
                <c:pt idx="7">
                  <c:v>10</c:v>
                </c:pt>
                <c:pt idx="8">
                  <c:v>4</c:v>
                </c:pt>
                <c:pt idx="9">
                  <c:v>3</c:v>
                </c:pt>
                <c:pt idx="10">
                  <c:v>0</c:v>
                </c:pt>
              </c:numCache>
            </c:numRef>
          </c:val>
          <c:extLst>
            <c:ext xmlns:c16="http://schemas.microsoft.com/office/drawing/2014/chart" uri="{C3380CC4-5D6E-409C-BE32-E72D297353CC}">
              <c16:uniqueId val="{00000001-1045-4331-98EC-0CE69B243CD0}"/>
            </c:ext>
          </c:extLst>
        </c:ser>
        <c:ser>
          <c:idx val="2"/>
          <c:order val="2"/>
          <c:tx>
            <c:strRef>
              <c:f>Sheet1!$A$4:$B$4</c:f>
              <c:strCache>
                <c:ptCount val="2"/>
                <c:pt idx="0">
                  <c:v>AIDS DX &lt;= 1yr</c:v>
                </c:pt>
              </c:strCache>
            </c:strRef>
          </c:tx>
          <c:spPr>
            <a:solidFill>
              <a:schemeClr val="accent3"/>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Sheet1!$C$4:$S$4</c:f>
              <c:numCache>
                <c:formatCode>General</c:formatCode>
                <c:ptCount val="11"/>
                <c:pt idx="0">
                  <c:v>104</c:v>
                </c:pt>
                <c:pt idx="1">
                  <c:v>107</c:v>
                </c:pt>
                <c:pt idx="2">
                  <c:v>109</c:v>
                </c:pt>
                <c:pt idx="3">
                  <c:v>103</c:v>
                </c:pt>
                <c:pt idx="4">
                  <c:v>91</c:v>
                </c:pt>
                <c:pt idx="5">
                  <c:v>92</c:v>
                </c:pt>
                <c:pt idx="6">
                  <c:v>104</c:v>
                </c:pt>
                <c:pt idx="7">
                  <c:v>86</c:v>
                </c:pt>
                <c:pt idx="8">
                  <c:v>84</c:v>
                </c:pt>
                <c:pt idx="9">
                  <c:v>69</c:v>
                </c:pt>
                <c:pt idx="10">
                  <c:v>79</c:v>
                </c:pt>
              </c:numCache>
            </c:numRef>
          </c:val>
          <c:extLst>
            <c:ext xmlns:c16="http://schemas.microsoft.com/office/drawing/2014/chart" uri="{C3380CC4-5D6E-409C-BE32-E72D297353CC}">
              <c16:uniqueId val="{00000002-1045-4331-98EC-0CE69B243CD0}"/>
            </c:ext>
          </c:extLst>
        </c:ser>
        <c:dLbls>
          <c:showLegendKey val="0"/>
          <c:showVal val="0"/>
          <c:showCatName val="0"/>
          <c:showSerName val="0"/>
          <c:showPercent val="0"/>
          <c:showBubbleSize val="0"/>
        </c:dLbls>
        <c:gapWidth val="150"/>
        <c:overlap val="100"/>
        <c:axId val="266931800"/>
        <c:axId val="266932192"/>
      </c:barChart>
      <c:catAx>
        <c:axId val="26693180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Year</a:t>
                </a:r>
              </a:p>
            </c:rich>
          </c:tx>
          <c:layout>
            <c:manualLayout>
              <c:xMode val="edge"/>
              <c:yMode val="edge"/>
              <c:x val="0.48245045456274477"/>
              <c:y val="0.888467179520414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2192"/>
        <c:crossesAt val="0"/>
        <c:auto val="1"/>
        <c:lblAlgn val="ctr"/>
        <c:lblOffset val="100"/>
        <c:tickLblSkip val="1"/>
        <c:tickMarkSkip val="1"/>
        <c:noMultiLvlLbl val="0"/>
      </c:catAx>
      <c:valAx>
        <c:axId val="266932192"/>
        <c:scaling>
          <c:orientation val="minMax"/>
          <c:max val="4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a:solidFill>
                      <a:schemeClr val="tx1"/>
                    </a:solidFill>
                  </a:rPr>
                  <a:t>Number of Cases</a:t>
                </a:r>
              </a:p>
            </c:rich>
          </c:tx>
          <c:layout>
            <c:manualLayout>
              <c:xMode val="edge"/>
              <c:yMode val="edge"/>
              <c:x val="1.3793103448275862E-2"/>
              <c:y val="0.3071161048689138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1800"/>
        <c:crosses val="autoZero"/>
        <c:crossBetween val="between"/>
        <c:majorUnit val="25"/>
        <c:min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0"/>
          <c:order val="0"/>
          <c:tx>
            <c:strRef>
              <c:f>Sheet1!$A$2:$B$2</c:f>
              <c:strCache>
                <c:ptCount val="2"/>
                <c:pt idx="0">
                  <c:v>Male</c:v>
                </c:pt>
              </c:strCache>
            </c:strRef>
          </c:tx>
          <c:spPr>
            <a:ln w="28575" cap="rnd" cmpd="sng" algn="ctr">
              <a:solidFill>
                <a:schemeClr val="accent1"/>
              </a:solidFill>
              <a:prstDash val="solid"/>
              <a:round/>
            </a:ln>
            <a:effectLst/>
          </c:spPr>
          <c:marker>
            <c:symbol val="diamond"/>
            <c:size val="10"/>
            <c:spPr>
              <a:solidFill>
                <a:schemeClr val="accent1"/>
              </a:solidFill>
              <a:ln w="9525" cap="flat" cmpd="sng" algn="ctr">
                <a:solidFill>
                  <a:schemeClr val="accent1"/>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33.6</c:v>
                </c:pt>
                <c:pt idx="1">
                  <c:v>33.200000000000003</c:v>
                </c:pt>
                <c:pt idx="2">
                  <c:v>30.4</c:v>
                </c:pt>
                <c:pt idx="3">
                  <c:v>33.1</c:v>
                </c:pt>
                <c:pt idx="4">
                  <c:v>35.159999999999997</c:v>
                </c:pt>
                <c:pt idx="5">
                  <c:v>27.89</c:v>
                </c:pt>
                <c:pt idx="6">
                  <c:v>35.04</c:v>
                </c:pt>
                <c:pt idx="7">
                  <c:v>25.1</c:v>
                </c:pt>
                <c:pt idx="8">
                  <c:v>27.6</c:v>
                </c:pt>
                <c:pt idx="9">
                  <c:v>22.4</c:v>
                </c:pt>
                <c:pt idx="10">
                  <c:v>28.1</c:v>
                </c:pt>
              </c:numCache>
            </c:numRef>
          </c:val>
          <c:smooth val="0"/>
          <c:extLst>
            <c:ext xmlns:c16="http://schemas.microsoft.com/office/drawing/2014/chart" uri="{C3380CC4-5D6E-409C-BE32-E72D297353CC}">
              <c16:uniqueId val="{00000000-6699-499B-9C21-6A25887AA7F3}"/>
            </c:ext>
          </c:extLst>
        </c:ser>
        <c:ser>
          <c:idx val="1"/>
          <c:order val="1"/>
          <c:tx>
            <c:strRef>
              <c:f>Sheet1!$A$3:$B$3</c:f>
              <c:strCache>
                <c:ptCount val="2"/>
                <c:pt idx="0">
                  <c:v>Female</c:v>
                </c:pt>
              </c:strCache>
            </c:strRef>
          </c:tx>
          <c:spPr>
            <a:ln w="28575" cap="rnd" cmpd="sng" algn="ctr">
              <a:solidFill>
                <a:schemeClr val="accent3"/>
              </a:solidFill>
              <a:prstDash val="solid"/>
              <a:round/>
            </a:ln>
            <a:effectLst/>
          </c:spPr>
          <c:marker>
            <c:symbol val="square"/>
            <c:size val="10"/>
            <c:spPr>
              <a:solidFill>
                <a:schemeClr val="accent3"/>
              </a:solidFill>
              <a:ln w="9525" cap="flat" cmpd="sng" algn="ctr">
                <a:solidFill>
                  <a:schemeClr val="accent3"/>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24.3</c:v>
                </c:pt>
                <c:pt idx="1">
                  <c:v>33.299999999999997</c:v>
                </c:pt>
                <c:pt idx="2">
                  <c:v>25.7</c:v>
                </c:pt>
                <c:pt idx="3">
                  <c:v>23.5</c:v>
                </c:pt>
                <c:pt idx="4">
                  <c:v>20.27</c:v>
                </c:pt>
                <c:pt idx="5">
                  <c:v>33.9</c:v>
                </c:pt>
                <c:pt idx="6">
                  <c:v>31.4</c:v>
                </c:pt>
                <c:pt idx="7">
                  <c:v>34.700000000000003</c:v>
                </c:pt>
                <c:pt idx="8">
                  <c:v>27.4</c:v>
                </c:pt>
                <c:pt idx="9">
                  <c:v>23.8</c:v>
                </c:pt>
                <c:pt idx="10">
                  <c:v>27</c:v>
                </c:pt>
              </c:numCache>
            </c:numRef>
          </c:val>
          <c:smooth val="0"/>
          <c:extLst>
            <c:ext xmlns:c16="http://schemas.microsoft.com/office/drawing/2014/chart" uri="{C3380CC4-5D6E-409C-BE32-E72D297353CC}">
              <c16:uniqueId val="{00000001-6699-499B-9C21-6A25887AA7F3}"/>
            </c:ext>
          </c:extLst>
        </c:ser>
        <c:dLbls>
          <c:showLegendKey val="0"/>
          <c:showVal val="0"/>
          <c:showCatName val="0"/>
          <c:showSerName val="0"/>
          <c:showPercent val="0"/>
          <c:showBubbleSize val="0"/>
        </c:dLbls>
        <c:marker val="1"/>
        <c:smooth val="0"/>
        <c:axId val="266950512"/>
        <c:axId val="266950904"/>
      </c:lineChart>
      <c:catAx>
        <c:axId val="266950512"/>
        <c:scaling>
          <c:orientation val="minMax"/>
        </c:scaling>
        <c:delete val="0"/>
        <c:axPos val="b"/>
        <c:title>
          <c:tx>
            <c:rich>
              <a:bodyPr rot="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Year</a:t>
                </a:r>
              </a:p>
            </c:rich>
          </c:tx>
          <c:layout>
            <c:manualLayout>
              <c:xMode val="edge"/>
              <c:yMode val="edge"/>
              <c:x val="0.48766263518594632"/>
              <c:y val="0.86431833007175474"/>
            </c:manualLayout>
          </c:layout>
          <c:overlay val="0"/>
          <c:spPr>
            <a:noFill/>
            <a:ln w="25423">
              <a:noFill/>
            </a:ln>
            <a:effectLst/>
          </c:spPr>
          <c:txPr>
            <a:bodyPr rot="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0904"/>
        <c:crosses val="autoZero"/>
        <c:auto val="1"/>
        <c:lblAlgn val="ctr"/>
        <c:lblOffset val="100"/>
        <c:tickLblSkip val="1"/>
        <c:tickMarkSkip val="1"/>
        <c:noMultiLvlLbl val="0"/>
      </c:catAx>
      <c:valAx>
        <c:axId val="266950904"/>
        <c:scaling>
          <c:orientation val="minMax"/>
          <c:max val="50"/>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0512"/>
        <c:crosses val="autoZero"/>
        <c:crossBetween val="between"/>
        <c:majorUnit val="10"/>
        <c:minorUnit val="5"/>
      </c:valAx>
      <c:spPr>
        <a:noFill/>
        <a:ln w="25423">
          <a:noFill/>
        </a:ln>
        <a:effectLst/>
      </c:spPr>
    </c:plotArea>
    <c:legend>
      <c:legendPos val="r"/>
      <c:layout>
        <c:manualLayout>
          <c:xMode val="edge"/>
          <c:yMode val="edge"/>
          <c:x val="0.12685584178537154"/>
          <c:y val="6.0665362035225046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7669256381798"/>
          <c:y val="0.13111545988258316"/>
          <c:w val="0.87014428412874589"/>
          <c:h val="0.6536203522504892"/>
        </c:manualLayout>
      </c:layout>
      <c:lineChart>
        <c:grouping val="standard"/>
        <c:varyColors val="0"/>
        <c:ser>
          <c:idx val="0"/>
          <c:order val="0"/>
          <c:tx>
            <c:strRef>
              <c:f>Sheet1!$A$2:$B$2</c:f>
              <c:strCache>
                <c:ptCount val="2"/>
                <c:pt idx="0">
                  <c:v>White</c:v>
                </c:pt>
              </c:strCache>
            </c:strRef>
          </c:tx>
          <c:spPr>
            <a:ln w="28575" cap="rnd" cmpd="sng" algn="ctr">
              <a:solidFill>
                <a:schemeClr val="accent1"/>
              </a:solidFill>
              <a:prstDash val="solid"/>
              <a:round/>
            </a:ln>
            <a:effectLst/>
          </c:spPr>
          <c:marker>
            <c:symbol val="x"/>
            <c:size val="9"/>
            <c:spPr>
              <a:noFill/>
              <a:ln w="9525" cap="flat" cmpd="sng" algn="ctr">
                <a:solidFill>
                  <a:schemeClr val="accent1"/>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25</c:v>
                </c:pt>
                <c:pt idx="1">
                  <c:v>32.56</c:v>
                </c:pt>
                <c:pt idx="2">
                  <c:v>26.46</c:v>
                </c:pt>
                <c:pt idx="3">
                  <c:v>27.61</c:v>
                </c:pt>
                <c:pt idx="4">
                  <c:v>30.43</c:v>
                </c:pt>
                <c:pt idx="5">
                  <c:v>27.41</c:v>
                </c:pt>
                <c:pt idx="6">
                  <c:v>32.9</c:v>
                </c:pt>
                <c:pt idx="7">
                  <c:v>28.6</c:v>
                </c:pt>
                <c:pt idx="8">
                  <c:v>28.3</c:v>
                </c:pt>
                <c:pt idx="9">
                  <c:v>21</c:v>
                </c:pt>
                <c:pt idx="10">
                  <c:v>34.200000000000003</c:v>
                </c:pt>
              </c:numCache>
            </c:numRef>
          </c:val>
          <c:smooth val="0"/>
          <c:extLst>
            <c:ext xmlns:c16="http://schemas.microsoft.com/office/drawing/2014/chart" uri="{C3380CC4-5D6E-409C-BE32-E72D297353CC}">
              <c16:uniqueId val="{00000000-12AC-4A7C-A865-B81CD7ED0F11}"/>
            </c:ext>
          </c:extLst>
        </c:ser>
        <c:ser>
          <c:idx val="1"/>
          <c:order val="1"/>
          <c:tx>
            <c:strRef>
              <c:f>Sheet1!$A$3:$B$3</c:f>
              <c:strCache>
                <c:ptCount val="2"/>
                <c:pt idx="0">
                  <c:v>African American</c:v>
                </c:pt>
              </c:strCache>
            </c:strRef>
          </c:tx>
          <c:spPr>
            <a:ln w="28575" cap="rnd" cmpd="sng" algn="ctr">
              <a:solidFill>
                <a:schemeClr val="accent2"/>
              </a:solidFill>
              <a:prstDash val="solid"/>
              <a:round/>
            </a:ln>
            <a:effectLst/>
          </c:spPr>
          <c:marker>
            <c:symbol val="triangle"/>
            <c:size val="10"/>
            <c:spPr>
              <a:solidFill>
                <a:schemeClr val="accent2"/>
              </a:solidFill>
              <a:ln w="9525" cap="flat" cmpd="sng" algn="ctr">
                <a:solidFill>
                  <a:schemeClr val="accent2"/>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36.92</c:v>
                </c:pt>
                <c:pt idx="1">
                  <c:v>26.98</c:v>
                </c:pt>
                <c:pt idx="2">
                  <c:v>28.4</c:v>
                </c:pt>
                <c:pt idx="3">
                  <c:v>28.8</c:v>
                </c:pt>
                <c:pt idx="4">
                  <c:v>22.58</c:v>
                </c:pt>
                <c:pt idx="5">
                  <c:v>30.56</c:v>
                </c:pt>
                <c:pt idx="6">
                  <c:v>26.7</c:v>
                </c:pt>
                <c:pt idx="7">
                  <c:v>19.399999999999999</c:v>
                </c:pt>
                <c:pt idx="8">
                  <c:v>19.2</c:v>
                </c:pt>
                <c:pt idx="9">
                  <c:v>18.3</c:v>
                </c:pt>
                <c:pt idx="10">
                  <c:v>25.3</c:v>
                </c:pt>
              </c:numCache>
            </c:numRef>
          </c:val>
          <c:smooth val="0"/>
          <c:extLst>
            <c:ext xmlns:c16="http://schemas.microsoft.com/office/drawing/2014/chart" uri="{C3380CC4-5D6E-409C-BE32-E72D297353CC}">
              <c16:uniqueId val="{00000001-12AC-4A7C-A865-B81CD7ED0F11}"/>
            </c:ext>
          </c:extLst>
        </c:ser>
        <c:ser>
          <c:idx val="2"/>
          <c:order val="2"/>
          <c:tx>
            <c:strRef>
              <c:f>Sheet1!$A$4:$B$4</c:f>
              <c:strCache>
                <c:ptCount val="2"/>
                <c:pt idx="0">
                  <c:v>Hispanic</c:v>
                </c:pt>
              </c:strCache>
            </c:strRef>
          </c:tx>
          <c:spPr>
            <a:ln w="28575" cap="rnd" cmpd="sng" algn="ctr">
              <a:solidFill>
                <a:schemeClr val="accent3"/>
              </a:solidFill>
              <a:prstDash val="solid"/>
              <a:round/>
            </a:ln>
            <a:effectLst/>
          </c:spPr>
          <c:marker>
            <c:symbol val="circle"/>
            <c:size val="9"/>
            <c:spPr>
              <a:solidFill>
                <a:schemeClr val="accent3"/>
              </a:solidFill>
              <a:ln w="9525" cap="flat" cmpd="sng" algn="ctr">
                <a:solidFill>
                  <a:schemeClr val="accent3"/>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Sheet1!$C$4:$S$4</c:f>
              <c:numCache>
                <c:formatCode>General</c:formatCode>
                <c:ptCount val="11"/>
                <c:pt idx="0">
                  <c:v>53.85</c:v>
                </c:pt>
                <c:pt idx="1">
                  <c:v>43.3</c:v>
                </c:pt>
                <c:pt idx="2">
                  <c:v>51.3</c:v>
                </c:pt>
                <c:pt idx="3">
                  <c:v>41.94</c:v>
                </c:pt>
                <c:pt idx="4">
                  <c:v>58.33</c:v>
                </c:pt>
                <c:pt idx="5">
                  <c:v>26.83</c:v>
                </c:pt>
                <c:pt idx="6">
                  <c:v>51.7</c:v>
                </c:pt>
                <c:pt idx="7">
                  <c:v>17.7</c:v>
                </c:pt>
                <c:pt idx="8">
                  <c:v>24</c:v>
                </c:pt>
                <c:pt idx="9">
                  <c:v>29.2</c:v>
                </c:pt>
                <c:pt idx="10">
                  <c:v>12.7</c:v>
                </c:pt>
              </c:numCache>
            </c:numRef>
          </c:val>
          <c:smooth val="0"/>
          <c:extLst>
            <c:ext xmlns:c16="http://schemas.microsoft.com/office/drawing/2014/chart" uri="{C3380CC4-5D6E-409C-BE32-E72D297353CC}">
              <c16:uniqueId val="{00000002-12AC-4A7C-A865-B81CD7ED0F11}"/>
            </c:ext>
          </c:extLst>
        </c:ser>
        <c:ser>
          <c:idx val="3"/>
          <c:order val="3"/>
          <c:tx>
            <c:strRef>
              <c:f>Sheet1!$A$5:$B$5</c:f>
              <c:strCache>
                <c:ptCount val="2"/>
                <c:pt idx="0">
                  <c:v>African-born</c:v>
                </c:pt>
              </c:strCache>
            </c:strRef>
          </c:tx>
          <c:spPr>
            <a:ln w="28575" cap="rnd" cmpd="sng" algn="ctr">
              <a:solidFill>
                <a:schemeClr val="accent4"/>
              </a:solidFill>
              <a:prstDash val="solid"/>
              <a:round/>
            </a:ln>
            <a:effectLst/>
          </c:spPr>
          <c:marker>
            <c:symbol val="x"/>
            <c:size val="9"/>
            <c:spPr>
              <a:noFill/>
              <a:ln w="9525" cap="flat" cmpd="sng" algn="ctr">
                <a:solidFill>
                  <a:schemeClr val="accent4"/>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Sheet1!$C$5:$S$5</c:f>
              <c:numCache>
                <c:formatCode>General</c:formatCode>
                <c:ptCount val="11"/>
                <c:pt idx="0">
                  <c:v>30.61</c:v>
                </c:pt>
                <c:pt idx="1">
                  <c:v>40</c:v>
                </c:pt>
                <c:pt idx="2">
                  <c:v>33.33</c:v>
                </c:pt>
                <c:pt idx="3">
                  <c:v>45.45</c:v>
                </c:pt>
                <c:pt idx="4">
                  <c:v>35.56</c:v>
                </c:pt>
                <c:pt idx="5">
                  <c:v>37.200000000000003</c:v>
                </c:pt>
                <c:pt idx="6">
                  <c:v>40.5</c:v>
                </c:pt>
                <c:pt idx="7">
                  <c:v>37.299999999999997</c:v>
                </c:pt>
                <c:pt idx="8">
                  <c:v>34.9</c:v>
                </c:pt>
                <c:pt idx="9">
                  <c:v>31.4</c:v>
                </c:pt>
                <c:pt idx="10">
                  <c:v>21.5</c:v>
                </c:pt>
              </c:numCache>
            </c:numRef>
          </c:val>
          <c:smooth val="0"/>
          <c:extLst>
            <c:ext xmlns:c16="http://schemas.microsoft.com/office/drawing/2014/chart" uri="{C3380CC4-5D6E-409C-BE32-E72D297353CC}">
              <c16:uniqueId val="{00000003-12AC-4A7C-A865-B81CD7ED0F11}"/>
            </c:ext>
          </c:extLst>
        </c:ser>
        <c:dLbls>
          <c:showLegendKey val="0"/>
          <c:showVal val="0"/>
          <c:showCatName val="0"/>
          <c:showSerName val="0"/>
          <c:showPercent val="0"/>
          <c:showBubbleSize val="0"/>
        </c:dLbls>
        <c:marker val="1"/>
        <c:smooth val="0"/>
        <c:axId val="266952080"/>
        <c:axId val="266952472"/>
      </c:lineChart>
      <c:catAx>
        <c:axId val="266952080"/>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305216426193119"/>
              <c:y val="0.88258317025440314"/>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2472"/>
        <c:crosses val="autoZero"/>
        <c:auto val="1"/>
        <c:lblAlgn val="ctr"/>
        <c:lblOffset val="100"/>
        <c:tickLblSkip val="1"/>
        <c:tickMarkSkip val="1"/>
        <c:noMultiLvlLbl val="0"/>
      </c:catAx>
      <c:valAx>
        <c:axId val="266952472"/>
        <c:scaling>
          <c:orientation val="minMax"/>
          <c:max val="75"/>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440621531631520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mn-lt"/>
                <a:ea typeface="Arial Narrow"/>
                <a:cs typeface="Arial Narrow"/>
              </a:defRPr>
            </a:pPr>
            <a:endParaRPr lang="en-US"/>
          </a:p>
        </c:txPr>
        <c:crossAx val="266952080"/>
        <c:crosses val="autoZero"/>
        <c:crossBetween val="between"/>
        <c:majorUnit val="25"/>
        <c:minorUnit val="5"/>
      </c:valAx>
      <c:spPr>
        <a:noFill/>
        <a:ln w="25423">
          <a:noFill/>
        </a:ln>
        <a:effectLst/>
      </c:spPr>
    </c:plotArea>
    <c:legend>
      <c:legendPos val="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1"/>
          <c:order val="0"/>
          <c:tx>
            <c:strRef>
              <c:f>Sheet1!$A$2:$B$2</c:f>
              <c:strCache>
                <c:ptCount val="2"/>
                <c:pt idx="0">
                  <c:v>13 - 24</c:v>
                </c:pt>
              </c:strCache>
            </c:strRef>
          </c:tx>
          <c:spPr>
            <a:ln w="28575" cap="rnd" cmpd="sng" algn="ctr">
              <a:solidFill>
                <a:schemeClr val="accent2"/>
              </a:solidFill>
              <a:prstDash val="solid"/>
              <a:round/>
            </a:ln>
            <a:effectLst/>
          </c:spPr>
          <c:marker>
            <c:symbol val="square"/>
            <c:size val="10"/>
            <c:spPr>
              <a:solidFill>
                <a:schemeClr val="accent2"/>
              </a:solidFill>
              <a:ln w="9525" cap="flat" cmpd="sng" algn="ctr">
                <a:solidFill>
                  <a:schemeClr val="accent2"/>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5.88</c:v>
                </c:pt>
                <c:pt idx="1">
                  <c:v>24.41</c:v>
                </c:pt>
                <c:pt idx="2">
                  <c:v>10.6</c:v>
                </c:pt>
                <c:pt idx="3">
                  <c:v>10.26</c:v>
                </c:pt>
                <c:pt idx="4">
                  <c:v>14.29</c:v>
                </c:pt>
                <c:pt idx="5">
                  <c:v>26.32</c:v>
                </c:pt>
                <c:pt idx="6">
                  <c:v>15.7</c:v>
                </c:pt>
                <c:pt idx="7">
                  <c:v>6.9</c:v>
                </c:pt>
                <c:pt idx="8">
                  <c:v>9.1</c:v>
                </c:pt>
                <c:pt idx="9">
                  <c:v>6</c:v>
                </c:pt>
                <c:pt idx="10">
                  <c:v>18.2</c:v>
                </c:pt>
              </c:numCache>
            </c:numRef>
          </c:val>
          <c:smooth val="0"/>
          <c:extLst>
            <c:ext xmlns:c16="http://schemas.microsoft.com/office/drawing/2014/chart" uri="{C3380CC4-5D6E-409C-BE32-E72D297353CC}">
              <c16:uniqueId val="{00000000-7AAC-469E-86C3-8EC1495AC235}"/>
            </c:ext>
          </c:extLst>
        </c:ser>
        <c:ser>
          <c:idx val="2"/>
          <c:order val="1"/>
          <c:tx>
            <c:strRef>
              <c:f>Sheet1!$A$3:$B$3</c:f>
              <c:strCache>
                <c:ptCount val="2"/>
                <c:pt idx="0">
                  <c:v>25 - 29</c:v>
                </c:pt>
              </c:strCache>
            </c:strRef>
          </c:tx>
          <c:spPr>
            <a:ln w="28575" cap="rnd" cmpd="sng" algn="ctr">
              <a:solidFill>
                <a:schemeClr val="accent3"/>
              </a:solidFill>
              <a:prstDash val="solid"/>
              <a:round/>
            </a:ln>
            <a:effectLst/>
          </c:spPr>
          <c:marker>
            <c:symbol val="triangle"/>
            <c:size val="10"/>
            <c:spPr>
              <a:solidFill>
                <a:schemeClr val="accent3"/>
              </a:solidFill>
              <a:ln w="9525" cap="flat" cmpd="sng" algn="ctr">
                <a:solidFill>
                  <a:schemeClr val="accent3"/>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22.92</c:v>
                </c:pt>
                <c:pt idx="1">
                  <c:v>16.07</c:v>
                </c:pt>
                <c:pt idx="2">
                  <c:v>12.28</c:v>
                </c:pt>
                <c:pt idx="3">
                  <c:v>23.53</c:v>
                </c:pt>
                <c:pt idx="4">
                  <c:v>22.22</c:v>
                </c:pt>
                <c:pt idx="5">
                  <c:v>18.97</c:v>
                </c:pt>
                <c:pt idx="6">
                  <c:v>25.5</c:v>
                </c:pt>
                <c:pt idx="7">
                  <c:v>17.7</c:v>
                </c:pt>
                <c:pt idx="8">
                  <c:v>19.3</c:v>
                </c:pt>
                <c:pt idx="9">
                  <c:v>15.4</c:v>
                </c:pt>
                <c:pt idx="10">
                  <c:v>15.1</c:v>
                </c:pt>
              </c:numCache>
            </c:numRef>
          </c:val>
          <c:smooth val="0"/>
          <c:extLst>
            <c:ext xmlns:c16="http://schemas.microsoft.com/office/drawing/2014/chart" uri="{C3380CC4-5D6E-409C-BE32-E72D297353CC}">
              <c16:uniqueId val="{00000001-7AAC-469E-86C3-8EC1495AC235}"/>
            </c:ext>
          </c:extLst>
        </c:ser>
        <c:ser>
          <c:idx val="3"/>
          <c:order val="2"/>
          <c:tx>
            <c:strRef>
              <c:f>Sheet1!$A$4:$B$4</c:f>
              <c:strCache>
                <c:ptCount val="2"/>
                <c:pt idx="0">
                  <c:v>30 - 34</c:v>
                </c:pt>
              </c:strCache>
            </c:strRef>
          </c:tx>
          <c:spPr>
            <a:ln w="28575" cap="rnd" cmpd="sng" algn="ctr">
              <a:solidFill>
                <a:schemeClr val="accent4"/>
              </a:solidFill>
              <a:prstDash val="solid"/>
              <a:round/>
            </a:ln>
            <a:effectLst/>
          </c:spPr>
          <c:marker>
            <c:symbol val="circle"/>
            <c:size val="10"/>
            <c:spPr>
              <a:solidFill>
                <a:schemeClr val="accent4"/>
              </a:solidFill>
              <a:ln w="9525" cap="flat" cmpd="sng" algn="ctr">
                <a:solidFill>
                  <a:schemeClr val="accent4"/>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Sheet1!$C$4:$S$4</c:f>
              <c:numCache>
                <c:formatCode>General</c:formatCode>
                <c:ptCount val="11"/>
                <c:pt idx="0">
                  <c:v>29.82</c:v>
                </c:pt>
                <c:pt idx="1">
                  <c:v>31.11</c:v>
                </c:pt>
                <c:pt idx="2">
                  <c:v>36.36</c:v>
                </c:pt>
                <c:pt idx="3">
                  <c:v>32.520000000000003</c:v>
                </c:pt>
                <c:pt idx="4">
                  <c:v>32.35</c:v>
                </c:pt>
                <c:pt idx="5">
                  <c:v>24</c:v>
                </c:pt>
                <c:pt idx="6">
                  <c:v>34.1</c:v>
                </c:pt>
                <c:pt idx="7">
                  <c:v>22</c:v>
                </c:pt>
                <c:pt idx="8">
                  <c:v>35.9</c:v>
                </c:pt>
                <c:pt idx="9">
                  <c:v>17.100000000000001</c:v>
                </c:pt>
                <c:pt idx="10">
                  <c:v>15.6</c:v>
                </c:pt>
              </c:numCache>
            </c:numRef>
          </c:val>
          <c:smooth val="0"/>
          <c:extLst>
            <c:ext xmlns:c16="http://schemas.microsoft.com/office/drawing/2014/chart" uri="{C3380CC4-5D6E-409C-BE32-E72D297353CC}">
              <c16:uniqueId val="{00000002-7AAC-469E-86C3-8EC1495AC235}"/>
            </c:ext>
          </c:extLst>
        </c:ser>
        <c:ser>
          <c:idx val="4"/>
          <c:order val="3"/>
          <c:tx>
            <c:strRef>
              <c:f>Sheet1!$A$5:$B$5</c:f>
              <c:strCache>
                <c:ptCount val="2"/>
                <c:pt idx="0">
                  <c:v>35 - 39</c:v>
                </c:pt>
              </c:strCache>
            </c:strRef>
          </c:tx>
          <c:spPr>
            <a:ln w="28575" cap="rnd" cmpd="sng" algn="ctr">
              <a:solidFill>
                <a:schemeClr val="accent5"/>
              </a:solidFill>
              <a:prstDash val="solid"/>
              <a:round/>
            </a:ln>
            <a:effectLst/>
          </c:spPr>
          <c:marker>
            <c:symbol val="square"/>
            <c:size val="12"/>
            <c:spPr>
              <a:solidFill>
                <a:schemeClr val="accent5"/>
              </a:solidFill>
              <a:ln w="9525" cap="flat" cmpd="sng" algn="ctr">
                <a:solidFill>
                  <a:schemeClr val="accent5"/>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Sheet1!$C$5:$S$5</c:f>
              <c:numCache>
                <c:formatCode>General</c:formatCode>
                <c:ptCount val="11"/>
                <c:pt idx="0">
                  <c:v>27</c:v>
                </c:pt>
                <c:pt idx="1">
                  <c:v>30.95</c:v>
                </c:pt>
                <c:pt idx="2">
                  <c:v>21.95</c:v>
                </c:pt>
                <c:pt idx="3">
                  <c:v>37.869999999999997</c:v>
                </c:pt>
                <c:pt idx="4">
                  <c:v>27.03</c:v>
                </c:pt>
                <c:pt idx="5">
                  <c:v>25.71</c:v>
                </c:pt>
                <c:pt idx="6">
                  <c:v>44</c:v>
                </c:pt>
                <c:pt idx="7">
                  <c:v>34.15</c:v>
                </c:pt>
                <c:pt idx="8">
                  <c:v>29</c:v>
                </c:pt>
                <c:pt idx="9">
                  <c:v>37.799999999999997</c:v>
                </c:pt>
                <c:pt idx="10">
                  <c:v>26.7</c:v>
                </c:pt>
              </c:numCache>
            </c:numRef>
          </c:val>
          <c:smooth val="0"/>
          <c:extLst>
            <c:ext xmlns:c16="http://schemas.microsoft.com/office/drawing/2014/chart" uri="{C3380CC4-5D6E-409C-BE32-E72D297353CC}">
              <c16:uniqueId val="{00000003-7AAC-469E-86C3-8EC1495AC235}"/>
            </c:ext>
          </c:extLst>
        </c:ser>
        <c:ser>
          <c:idx val="5"/>
          <c:order val="4"/>
          <c:tx>
            <c:strRef>
              <c:f>Sheet1!$A$6:$B$6</c:f>
              <c:strCache>
                <c:ptCount val="2"/>
                <c:pt idx="0">
                  <c:v>40 - 44</c:v>
                </c:pt>
              </c:strCache>
            </c:strRef>
          </c:tx>
          <c:spPr>
            <a:ln w="28575" cap="rnd" cmpd="sng" algn="ctr">
              <a:solidFill>
                <a:schemeClr val="accent6"/>
              </a:solidFill>
              <a:prstDash val="solid"/>
              <a:round/>
            </a:ln>
            <a:effectLst/>
          </c:spPr>
          <c:marker>
            <c:symbol val="circle"/>
            <c:size val="9"/>
            <c:spPr>
              <a:solidFill>
                <a:schemeClr val="accent6"/>
              </a:solidFill>
              <a:ln w="9525" cap="flat" cmpd="sng" algn="ctr">
                <a:solidFill>
                  <a:schemeClr val="accent6"/>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Sheet1!$C$6:$S$6</c:f>
              <c:numCache>
                <c:formatCode>General</c:formatCode>
                <c:ptCount val="11"/>
                <c:pt idx="0">
                  <c:v>40</c:v>
                </c:pt>
                <c:pt idx="1">
                  <c:v>45</c:v>
                </c:pt>
                <c:pt idx="2">
                  <c:v>43.59</c:v>
                </c:pt>
                <c:pt idx="3">
                  <c:v>48.57</c:v>
                </c:pt>
                <c:pt idx="4">
                  <c:v>37.5</c:v>
                </c:pt>
                <c:pt idx="5">
                  <c:v>33.33</c:v>
                </c:pt>
                <c:pt idx="6">
                  <c:v>42.3</c:v>
                </c:pt>
                <c:pt idx="7">
                  <c:v>43.3</c:v>
                </c:pt>
                <c:pt idx="8">
                  <c:v>33.299999999999997</c:v>
                </c:pt>
                <c:pt idx="9">
                  <c:v>50</c:v>
                </c:pt>
                <c:pt idx="10">
                  <c:v>31.8</c:v>
                </c:pt>
              </c:numCache>
            </c:numRef>
          </c:val>
          <c:smooth val="0"/>
          <c:extLst>
            <c:ext xmlns:c16="http://schemas.microsoft.com/office/drawing/2014/chart" uri="{C3380CC4-5D6E-409C-BE32-E72D297353CC}">
              <c16:uniqueId val="{00000004-7AAC-469E-86C3-8EC1495AC235}"/>
            </c:ext>
          </c:extLst>
        </c:ser>
        <c:ser>
          <c:idx val="6"/>
          <c:order val="5"/>
          <c:tx>
            <c:strRef>
              <c:f>Sheet1!$A$7:$B$7</c:f>
              <c:strCache>
                <c:ptCount val="2"/>
                <c:pt idx="0">
                  <c:v>45+</c:v>
                </c:pt>
              </c:strCache>
            </c:strRef>
          </c:tx>
          <c:spPr>
            <a:ln w="28575" cap="rnd" cmpd="sng" algn="ctr">
              <a:solidFill>
                <a:schemeClr val="accent1">
                  <a:lumMod val="60000"/>
                </a:schemeClr>
              </a:solidFill>
              <a:prstDash val="solid"/>
              <a:round/>
            </a:ln>
            <a:effectLst/>
          </c:spPr>
          <c:marker>
            <c:symbol val="triangle"/>
            <c:size val="10"/>
            <c:spPr>
              <a:solidFill>
                <a:schemeClr val="accent1">
                  <a:lumMod val="60000"/>
                </a:schemeClr>
              </a:solidFill>
              <a:ln w="9525" cap="flat" cmpd="sng" algn="ctr">
                <a:solidFill>
                  <a:schemeClr val="accent1">
                    <a:lumMod val="60000"/>
                  </a:schemeClr>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Sheet1!$C$7:$S$7</c:f>
              <c:numCache>
                <c:formatCode>General</c:formatCode>
                <c:ptCount val="11"/>
                <c:pt idx="0">
                  <c:v>55.26</c:v>
                </c:pt>
                <c:pt idx="1">
                  <c:v>48.75</c:v>
                </c:pt>
                <c:pt idx="2">
                  <c:v>55.42</c:v>
                </c:pt>
                <c:pt idx="3">
                  <c:v>44.71</c:v>
                </c:pt>
                <c:pt idx="4">
                  <c:v>51.43</c:v>
                </c:pt>
                <c:pt idx="5">
                  <c:v>42.86</c:v>
                </c:pt>
                <c:pt idx="6">
                  <c:v>43.4</c:v>
                </c:pt>
                <c:pt idx="7">
                  <c:v>42.5</c:v>
                </c:pt>
                <c:pt idx="8">
                  <c:v>37.700000000000003</c:v>
                </c:pt>
                <c:pt idx="9">
                  <c:v>23.5</c:v>
                </c:pt>
                <c:pt idx="10">
                  <c:v>45.1</c:v>
                </c:pt>
              </c:numCache>
            </c:numRef>
          </c:val>
          <c:smooth val="0"/>
          <c:extLst>
            <c:ext xmlns:c16="http://schemas.microsoft.com/office/drawing/2014/chart" uri="{C3380CC4-5D6E-409C-BE32-E72D297353CC}">
              <c16:uniqueId val="{00000005-7AAC-469E-86C3-8EC1495AC235}"/>
            </c:ext>
          </c:extLst>
        </c:ser>
        <c:dLbls>
          <c:showLegendKey val="0"/>
          <c:showVal val="0"/>
          <c:showCatName val="0"/>
          <c:showSerName val="0"/>
          <c:showPercent val="0"/>
          <c:showBubbleSize val="0"/>
        </c:dLbls>
        <c:marker val="1"/>
        <c:smooth val="0"/>
        <c:axId val="266953256"/>
        <c:axId val="266953648"/>
      </c:lineChart>
      <c:catAx>
        <c:axId val="266953256"/>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b="1">
                    <a:latin typeface="+mn-lt"/>
                  </a:rPr>
                  <a:t>Year</a:t>
                </a:r>
              </a:p>
            </c:rich>
          </c:tx>
          <c:layout>
            <c:manualLayout>
              <c:xMode val="edge"/>
              <c:yMode val="edge"/>
              <c:x val="0.53229102927336991"/>
              <c:y val="0.88258317025440314"/>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53648"/>
        <c:crosses val="autoZero"/>
        <c:auto val="1"/>
        <c:lblAlgn val="ctr"/>
        <c:lblOffset val="100"/>
        <c:tickLblSkip val="1"/>
        <c:tickMarkSkip val="1"/>
        <c:noMultiLvlLbl val="0"/>
      </c:catAx>
      <c:valAx>
        <c:axId val="266953648"/>
        <c:scaling>
          <c:orientation val="minMax"/>
          <c:max val="75"/>
        </c:scaling>
        <c:delete val="0"/>
        <c:axPos val="l"/>
        <c:title>
          <c:tx>
            <c:rich>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r>
                  <a:rPr lang="en-US" b="0">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0"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53256"/>
        <c:crosses val="autoZero"/>
        <c:crossBetween val="between"/>
        <c:majorUnit val="25"/>
        <c:minorUnit val="5"/>
      </c:valAx>
      <c:spPr>
        <a:noFill/>
        <a:ln w="25423">
          <a:noFill/>
        </a:ln>
        <a:effectLst/>
      </c:spPr>
    </c:plotArea>
    <c:legend>
      <c:legendPos val="r"/>
      <c:layout>
        <c:manualLayout>
          <c:xMode val="edge"/>
          <c:yMode val="edge"/>
          <c:x val="0.13117471863254157"/>
          <c:y val="9.9804305283757333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75693673695893"/>
          <c:y val="0.13111545988258316"/>
          <c:w val="0.87236403995560485"/>
          <c:h val="0.6536203522504892"/>
        </c:manualLayout>
      </c:layout>
      <c:lineChart>
        <c:grouping val="standard"/>
        <c:varyColors val="0"/>
        <c:ser>
          <c:idx val="0"/>
          <c:order val="0"/>
          <c:tx>
            <c:strRef>
              <c:f>Sheet1!$A$2:$B$2</c:f>
              <c:strCache>
                <c:ptCount val="2"/>
                <c:pt idx="0">
                  <c:v>MSM</c:v>
                </c:pt>
              </c:strCache>
            </c:strRef>
          </c:tx>
          <c:spPr>
            <a:ln w="28575" cap="rnd" cmpd="sng" algn="ctr">
              <a:solidFill>
                <a:schemeClr val="accent1"/>
              </a:solidFill>
              <a:prstDash val="solid"/>
              <a:round/>
            </a:ln>
            <a:effectLst/>
          </c:spPr>
          <c:marker>
            <c:symbol val="square"/>
            <c:size val="9"/>
            <c:spPr>
              <a:solidFill>
                <a:schemeClr val="accent1"/>
              </a:solidFill>
              <a:ln w="9525" cap="flat" cmpd="sng" algn="ctr">
                <a:solidFill>
                  <a:schemeClr val="accent1"/>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24.5</c:v>
                </c:pt>
                <c:pt idx="1">
                  <c:v>32.32</c:v>
                </c:pt>
                <c:pt idx="2">
                  <c:v>21.03</c:v>
                </c:pt>
                <c:pt idx="3">
                  <c:v>25.99</c:v>
                </c:pt>
                <c:pt idx="4">
                  <c:v>33.76</c:v>
                </c:pt>
                <c:pt idx="5">
                  <c:v>22.5</c:v>
                </c:pt>
                <c:pt idx="6">
                  <c:v>28.2</c:v>
                </c:pt>
                <c:pt idx="7">
                  <c:v>24</c:v>
                </c:pt>
                <c:pt idx="8">
                  <c:v>22.4</c:v>
                </c:pt>
                <c:pt idx="9">
                  <c:v>15.8</c:v>
                </c:pt>
                <c:pt idx="10">
                  <c:v>22.8</c:v>
                </c:pt>
              </c:numCache>
            </c:numRef>
          </c:val>
          <c:smooth val="0"/>
          <c:extLst>
            <c:ext xmlns:c16="http://schemas.microsoft.com/office/drawing/2014/chart" uri="{C3380CC4-5D6E-409C-BE32-E72D297353CC}">
              <c16:uniqueId val="{00000000-01DE-4220-84E3-B73235907990}"/>
            </c:ext>
          </c:extLst>
        </c:ser>
        <c:ser>
          <c:idx val="1"/>
          <c:order val="1"/>
          <c:tx>
            <c:strRef>
              <c:f>Sheet1!$A$3:$B$3</c:f>
              <c:strCache>
                <c:ptCount val="2"/>
                <c:pt idx="0">
                  <c:v>IDU^</c:v>
                </c:pt>
              </c:strCache>
            </c:strRef>
          </c:tx>
          <c:spPr>
            <a:ln w="28575" cap="rnd" cmpd="sng" algn="ctr">
              <a:solidFill>
                <a:schemeClr val="accent2"/>
              </a:solidFill>
              <a:prstDash val="solid"/>
              <a:round/>
            </a:ln>
            <a:effectLst/>
          </c:spPr>
          <c:marker>
            <c:symbol val="triangle"/>
            <c:size val="9"/>
            <c:spPr>
              <a:solidFill>
                <a:schemeClr val="accent2"/>
              </a:solidFill>
              <a:ln w="9525" cap="flat" cmpd="sng" algn="ctr">
                <a:solidFill>
                  <a:schemeClr val="accent2"/>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40</c:v>
                </c:pt>
                <c:pt idx="1">
                  <c:v>27.27</c:v>
                </c:pt>
                <c:pt idx="2">
                  <c:v>36</c:v>
                </c:pt>
                <c:pt idx="3">
                  <c:v>44</c:v>
                </c:pt>
                <c:pt idx="4">
                  <c:v>25</c:v>
                </c:pt>
                <c:pt idx="5">
                  <c:v>36.4</c:v>
                </c:pt>
                <c:pt idx="6">
                  <c:v>25</c:v>
                </c:pt>
                <c:pt idx="7">
                  <c:v>29.41</c:v>
                </c:pt>
                <c:pt idx="8">
                  <c:v>22.2</c:v>
                </c:pt>
                <c:pt idx="9">
                  <c:v>17.899999999999999</c:v>
                </c:pt>
                <c:pt idx="10">
                  <c:v>11.5</c:v>
                </c:pt>
              </c:numCache>
            </c:numRef>
          </c:val>
          <c:smooth val="0"/>
          <c:extLst>
            <c:ext xmlns:c16="http://schemas.microsoft.com/office/drawing/2014/chart" uri="{C3380CC4-5D6E-409C-BE32-E72D297353CC}">
              <c16:uniqueId val="{00000001-01DE-4220-84E3-B73235907990}"/>
            </c:ext>
          </c:extLst>
        </c:ser>
        <c:ser>
          <c:idx val="2"/>
          <c:order val="2"/>
          <c:tx>
            <c:strRef>
              <c:f>Sheet1!$A$4:$B$4</c:f>
              <c:strCache>
                <c:ptCount val="2"/>
                <c:pt idx="0">
                  <c:v>Hetero</c:v>
                </c:pt>
              </c:strCache>
            </c:strRef>
          </c:tx>
          <c:spPr>
            <a:ln w="28575" cap="rnd" cmpd="sng" algn="ctr">
              <a:solidFill>
                <a:schemeClr val="accent3"/>
              </a:solidFill>
              <a:prstDash val="solid"/>
              <a:round/>
            </a:ln>
            <a:effectLst/>
          </c:spPr>
          <c:marker>
            <c:symbol val="circle"/>
            <c:size val="9"/>
            <c:spPr>
              <a:solidFill>
                <a:schemeClr val="accent3"/>
              </a:solidFill>
              <a:ln w="9525" cap="flat" cmpd="sng" algn="ctr">
                <a:solidFill>
                  <a:schemeClr val="accent3"/>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Sheet1!$C$4:$S$4</c:f>
              <c:numCache>
                <c:formatCode>General</c:formatCode>
                <c:ptCount val="11"/>
                <c:pt idx="0">
                  <c:v>28</c:v>
                </c:pt>
                <c:pt idx="1">
                  <c:v>28.77</c:v>
                </c:pt>
                <c:pt idx="2">
                  <c:v>29.17</c:v>
                </c:pt>
                <c:pt idx="3">
                  <c:v>27.27</c:v>
                </c:pt>
                <c:pt idx="4">
                  <c:v>19.48</c:v>
                </c:pt>
                <c:pt idx="5">
                  <c:v>36.799999999999997</c:v>
                </c:pt>
                <c:pt idx="6">
                  <c:v>31.7</c:v>
                </c:pt>
                <c:pt idx="7">
                  <c:v>36.1</c:v>
                </c:pt>
                <c:pt idx="8">
                  <c:v>31</c:v>
                </c:pt>
                <c:pt idx="9">
                  <c:v>24.6</c:v>
                </c:pt>
                <c:pt idx="10">
                  <c:v>27.8</c:v>
                </c:pt>
              </c:numCache>
            </c:numRef>
          </c:val>
          <c:smooth val="0"/>
          <c:extLst>
            <c:ext xmlns:c16="http://schemas.microsoft.com/office/drawing/2014/chart" uri="{C3380CC4-5D6E-409C-BE32-E72D297353CC}">
              <c16:uniqueId val="{00000002-01DE-4220-84E3-B73235907990}"/>
            </c:ext>
          </c:extLst>
        </c:ser>
        <c:ser>
          <c:idx val="3"/>
          <c:order val="3"/>
          <c:tx>
            <c:strRef>
              <c:f>Sheet1!$A$5:$B$5</c:f>
              <c:strCache>
                <c:ptCount val="2"/>
                <c:pt idx="0">
                  <c:v>Unspecified</c:v>
                </c:pt>
              </c:strCache>
            </c:strRef>
          </c:tx>
          <c:spPr>
            <a:ln w="28575" cap="rnd" cmpd="sng" algn="ctr">
              <a:solidFill>
                <a:schemeClr val="accent4"/>
              </a:solidFill>
              <a:prstDash val="solid"/>
              <a:round/>
            </a:ln>
            <a:effectLst/>
          </c:spPr>
          <c:marker>
            <c:symbol val="x"/>
            <c:size val="11"/>
            <c:spPr>
              <a:noFill/>
              <a:ln w="9525" cap="flat" cmpd="sng" algn="ctr">
                <a:solidFill>
                  <a:schemeClr val="accent4"/>
                </a:solidFill>
                <a:prstDash val="solid"/>
                <a:round/>
              </a:ln>
              <a:effectLst/>
            </c:spPr>
          </c:marker>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Sheet1!$C$5:$S$5</c:f>
              <c:numCache>
                <c:formatCode>General</c:formatCode>
                <c:ptCount val="11"/>
                <c:pt idx="0">
                  <c:v>47.7</c:v>
                </c:pt>
                <c:pt idx="1">
                  <c:v>47.1</c:v>
                </c:pt>
                <c:pt idx="2">
                  <c:v>57.63</c:v>
                </c:pt>
                <c:pt idx="3">
                  <c:v>45.9</c:v>
                </c:pt>
                <c:pt idx="4">
                  <c:v>46.67</c:v>
                </c:pt>
                <c:pt idx="5">
                  <c:v>38.700000000000003</c:v>
                </c:pt>
                <c:pt idx="6">
                  <c:v>59.62</c:v>
                </c:pt>
                <c:pt idx="7">
                  <c:v>27.2</c:v>
                </c:pt>
                <c:pt idx="8">
                  <c:v>40.4</c:v>
                </c:pt>
                <c:pt idx="9">
                  <c:v>38.4</c:v>
                </c:pt>
                <c:pt idx="10">
                  <c:v>45.2</c:v>
                </c:pt>
              </c:numCache>
            </c:numRef>
          </c:val>
          <c:smooth val="0"/>
          <c:extLst>
            <c:ext xmlns:c16="http://schemas.microsoft.com/office/drawing/2014/chart" uri="{C3380CC4-5D6E-409C-BE32-E72D297353CC}">
              <c16:uniqueId val="{00000003-01DE-4220-84E3-B73235907990}"/>
            </c:ext>
          </c:extLst>
        </c:ser>
        <c:dLbls>
          <c:showLegendKey val="0"/>
          <c:showVal val="0"/>
          <c:showCatName val="0"/>
          <c:showSerName val="0"/>
          <c:showPercent val="0"/>
          <c:showBubbleSize val="0"/>
        </c:dLbls>
        <c:marker val="1"/>
        <c:smooth val="0"/>
        <c:axId val="266930232"/>
        <c:axId val="266930624"/>
      </c:lineChart>
      <c:catAx>
        <c:axId val="266930232"/>
        <c:scaling>
          <c:orientation val="minMax"/>
        </c:scaling>
        <c:delete val="0"/>
        <c:axPos val="b"/>
        <c:title>
          <c:tx>
            <c:rich>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2941173114230278"/>
              <c:y val="0.85631545975054113"/>
            </c:manualLayout>
          </c:layout>
          <c:overlay val="0"/>
          <c:spPr>
            <a:noFill/>
            <a:ln w="25423">
              <a:noFill/>
            </a:ln>
            <a:effectLst/>
          </c:spPr>
          <c:txPr>
            <a:bodyPr rot="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1" i="0" u="none" strike="noStrike" kern="1200" baseline="0">
                <a:solidFill>
                  <a:schemeClr val="tx1"/>
                </a:solidFill>
                <a:latin typeface="+mn-lt"/>
                <a:ea typeface="Arial Narrow"/>
                <a:cs typeface="Arial Narrow"/>
              </a:defRPr>
            </a:pPr>
            <a:endParaRPr lang="en-US"/>
          </a:p>
        </c:txPr>
        <c:crossAx val="266930624"/>
        <c:crosses val="autoZero"/>
        <c:auto val="1"/>
        <c:lblAlgn val="ctr"/>
        <c:lblOffset val="100"/>
        <c:tickLblSkip val="1"/>
        <c:tickMarkSkip val="1"/>
        <c:noMultiLvlLbl val="0"/>
      </c:catAx>
      <c:valAx>
        <c:axId val="266930624"/>
        <c:scaling>
          <c:orientation val="minMax"/>
          <c:max val="75"/>
        </c:scaling>
        <c:delete val="0"/>
        <c:axPos val="l"/>
        <c:title>
          <c:tx>
            <c:rich>
              <a:bodyPr rot="-540000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r>
                  <a:rPr lang="en-US">
                    <a:latin typeface="+mn-lt"/>
                  </a:rPr>
                  <a:t>Percent of Cases</a:t>
                </a:r>
              </a:p>
            </c:rich>
          </c:tx>
          <c:layout>
            <c:manualLayout>
              <c:xMode val="edge"/>
              <c:yMode val="edge"/>
              <c:x val="3.2186459489456157E-2"/>
              <c:y val="0.30919765166340507"/>
            </c:manualLayout>
          </c:layout>
          <c:overlay val="0"/>
          <c:spPr>
            <a:noFill/>
            <a:ln w="25423">
              <a:noFill/>
            </a:ln>
            <a:effectLst/>
          </c:spPr>
          <c:txPr>
            <a:bodyPr rot="-5400000" spcFirstLastPara="1" vertOverflow="ellipsis" vert="horz" wrap="square" anchor="ctr" anchorCtr="1"/>
            <a:lstStyle/>
            <a:p>
              <a:pPr>
                <a:defRPr sz="1551" b="1" i="0" u="none" strike="noStrike" kern="1200" baseline="0">
                  <a:solidFill>
                    <a:schemeClr val="tx1"/>
                  </a:solidFill>
                  <a:latin typeface="+mn-lt"/>
                  <a:ea typeface="Arial Narrow"/>
                  <a:cs typeface="Arial Narrow"/>
                </a:defRPr>
              </a:pPr>
              <a:endParaRPr lang="en-US"/>
            </a:p>
          </c:txPr>
        </c:title>
        <c:numFmt formatCode="General" sourceLinked="1"/>
        <c:majorTickMark val="out"/>
        <c:minorTickMark val="none"/>
        <c:tickLblPos val="nextTo"/>
        <c:spPr>
          <a:noFill/>
          <a:ln w="3178" cap="flat" cmpd="sng" algn="ctr">
            <a:solidFill>
              <a:schemeClr val="tx1"/>
            </a:solidFill>
            <a:prstDash val="solid"/>
            <a:round/>
          </a:ln>
          <a:effectLst/>
        </c:spPr>
        <c:txPr>
          <a:bodyPr rot="0" spcFirstLastPara="1" vertOverflow="ellipsis" wrap="square" anchor="ctr" anchorCtr="1"/>
          <a:lstStyle/>
          <a:p>
            <a:pPr>
              <a:defRPr sz="1551" b="0" i="0" u="none" strike="noStrike" kern="1200" baseline="0">
                <a:solidFill>
                  <a:schemeClr val="tx1"/>
                </a:solidFill>
                <a:latin typeface="Arial Narrow"/>
                <a:ea typeface="Arial Narrow"/>
                <a:cs typeface="Arial Narrow"/>
              </a:defRPr>
            </a:pPr>
            <a:endParaRPr lang="en-US"/>
          </a:p>
        </c:txPr>
        <c:crossAx val="266930232"/>
        <c:crosses val="autoZero"/>
        <c:crossBetween val="between"/>
        <c:majorUnit val="25"/>
        <c:minorUnit val="5"/>
      </c:valAx>
      <c:spPr>
        <a:noFill/>
        <a:ln w="25423">
          <a:noFill/>
        </a:ln>
        <a:effectLst/>
      </c:spPr>
    </c:plotArea>
    <c:legend>
      <c:legendPos val="r"/>
      <c:layout>
        <c:manualLayout>
          <c:xMode val="edge"/>
          <c:yMode val="edge"/>
          <c:x val="0.12652608816992753"/>
          <c:y val="9.9804305283757333E-2"/>
          <c:w val="0.79356270810210872"/>
          <c:h val="0.13698630136986301"/>
        </c:manualLayout>
      </c:layout>
      <c:overlay val="0"/>
      <c:spPr>
        <a:noFill/>
        <a:ln w="25423">
          <a:noFill/>
        </a:ln>
        <a:effectLst/>
      </c:spPr>
      <c:txPr>
        <a:bodyPr rot="0" spcFirstLastPara="1" vertOverflow="ellipsis" vert="horz" wrap="square" anchor="ctr" anchorCtr="1"/>
        <a:lstStyle/>
        <a:p>
          <a:pPr>
            <a:defRPr sz="1471"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52" b="1" i="0" u="none" strike="noStrike" baseline="0">
          <a:solidFill>
            <a:schemeClr val="tx1"/>
          </a:solidFill>
          <a:latin typeface="Arial Narrow"/>
          <a:ea typeface="Arial Narrow"/>
          <a:cs typeface="Arial Narrow"/>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61549620700456E-2"/>
          <c:y val="0.13617813120831154"/>
          <c:w val="0.84712643678160915"/>
          <c:h val="0.68726591760299627"/>
        </c:manualLayout>
      </c:layout>
      <c:barChart>
        <c:barDir val="col"/>
        <c:grouping val="stacked"/>
        <c:varyColors val="0"/>
        <c:ser>
          <c:idx val="1"/>
          <c:order val="0"/>
          <c:tx>
            <c:strRef>
              <c:f>Sheet1!$A$2:$B$2</c:f>
              <c:strCache>
                <c:ptCount val="2"/>
                <c:pt idx="0">
                  <c:v>No AIDS DX</c:v>
                </c:pt>
              </c:strCache>
            </c:strRef>
          </c:tx>
          <c:spPr>
            <a:solidFill>
              <a:schemeClr val="accent2"/>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Sheet1!$C$2:$S$2</c:f>
              <c:numCache>
                <c:formatCode>General</c:formatCode>
                <c:ptCount val="11"/>
                <c:pt idx="0">
                  <c:v>40</c:v>
                </c:pt>
                <c:pt idx="1">
                  <c:v>29</c:v>
                </c:pt>
                <c:pt idx="2">
                  <c:v>37</c:v>
                </c:pt>
                <c:pt idx="3">
                  <c:v>27</c:v>
                </c:pt>
                <c:pt idx="4">
                  <c:v>39</c:v>
                </c:pt>
                <c:pt idx="5">
                  <c:v>50</c:v>
                </c:pt>
                <c:pt idx="6">
                  <c:v>33</c:v>
                </c:pt>
                <c:pt idx="7">
                  <c:v>45</c:v>
                </c:pt>
                <c:pt idx="8">
                  <c:v>55</c:v>
                </c:pt>
                <c:pt idx="9">
                  <c:v>60</c:v>
                </c:pt>
                <c:pt idx="10">
                  <c:v>62</c:v>
                </c:pt>
              </c:numCache>
            </c:numRef>
          </c:val>
          <c:extLst>
            <c:ext xmlns:c16="http://schemas.microsoft.com/office/drawing/2014/chart" uri="{C3380CC4-5D6E-409C-BE32-E72D297353CC}">
              <c16:uniqueId val="{00000000-06B4-4CAC-88E5-5DD893ADE870}"/>
            </c:ext>
          </c:extLst>
        </c:ser>
        <c:ser>
          <c:idx val="0"/>
          <c:order val="1"/>
          <c:tx>
            <c:strRef>
              <c:f>Sheet1!$A$3:$B$3</c:f>
              <c:strCache>
                <c:ptCount val="2"/>
                <c:pt idx="0">
                  <c:v>AIDS DX &gt; 1yr </c:v>
                </c:pt>
              </c:strCache>
            </c:strRef>
          </c:tx>
          <c:spPr>
            <a:solidFill>
              <a:schemeClr val="accent1"/>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Sheet1!$C$3:$S$3</c:f>
              <c:numCache>
                <c:formatCode>General</c:formatCode>
                <c:ptCount val="11"/>
                <c:pt idx="0">
                  <c:v>11</c:v>
                </c:pt>
                <c:pt idx="1">
                  <c:v>7</c:v>
                </c:pt>
                <c:pt idx="2">
                  <c:v>6</c:v>
                </c:pt>
                <c:pt idx="3">
                  <c:v>4</c:v>
                </c:pt>
                <c:pt idx="4">
                  <c:v>2</c:v>
                </c:pt>
                <c:pt idx="5">
                  <c:v>2</c:v>
                </c:pt>
                <c:pt idx="6">
                  <c:v>0</c:v>
                </c:pt>
                <c:pt idx="7">
                  <c:v>1</c:v>
                </c:pt>
                <c:pt idx="8">
                  <c:v>2</c:v>
                </c:pt>
                <c:pt idx="9">
                  <c:v>1</c:v>
                </c:pt>
                <c:pt idx="10">
                  <c:v>0</c:v>
                </c:pt>
              </c:numCache>
            </c:numRef>
          </c:val>
          <c:extLst>
            <c:ext xmlns:c16="http://schemas.microsoft.com/office/drawing/2014/chart" uri="{C3380CC4-5D6E-409C-BE32-E72D297353CC}">
              <c16:uniqueId val="{00000001-06B4-4CAC-88E5-5DD893ADE870}"/>
            </c:ext>
          </c:extLst>
        </c:ser>
        <c:ser>
          <c:idx val="2"/>
          <c:order val="2"/>
          <c:tx>
            <c:strRef>
              <c:f>Sheet1!$A$4:$B$4</c:f>
              <c:strCache>
                <c:ptCount val="2"/>
                <c:pt idx="0">
                  <c:v>AIDS DX &lt;= 1yr</c:v>
                </c:pt>
              </c:strCache>
            </c:strRef>
          </c:tx>
          <c:spPr>
            <a:solidFill>
              <a:schemeClr val="accent3"/>
            </a:solidFill>
            <a:ln>
              <a:noFill/>
            </a:ln>
            <a:effectLst/>
          </c:spPr>
          <c:invertIfNegative val="0"/>
          <c:cat>
            <c:numRef>
              <c:f>Sheet1!$C$1:$S$1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Sheet1!$C$4:$S$4</c:f>
              <c:numCache>
                <c:formatCode>General</c:formatCode>
                <c:ptCount val="11"/>
                <c:pt idx="0">
                  <c:v>35</c:v>
                </c:pt>
                <c:pt idx="1">
                  <c:v>27</c:v>
                </c:pt>
                <c:pt idx="2">
                  <c:v>31</c:v>
                </c:pt>
                <c:pt idx="3">
                  <c:v>28</c:v>
                </c:pt>
                <c:pt idx="4">
                  <c:v>29</c:v>
                </c:pt>
                <c:pt idx="5">
                  <c:v>29</c:v>
                </c:pt>
                <c:pt idx="6">
                  <c:v>29</c:v>
                </c:pt>
                <c:pt idx="7">
                  <c:v>28</c:v>
                </c:pt>
                <c:pt idx="8">
                  <c:v>35</c:v>
                </c:pt>
                <c:pt idx="9">
                  <c:v>33</c:v>
                </c:pt>
                <c:pt idx="10">
                  <c:v>27</c:v>
                </c:pt>
              </c:numCache>
            </c:numRef>
          </c:val>
          <c:extLst>
            <c:ext xmlns:c16="http://schemas.microsoft.com/office/drawing/2014/chart" uri="{C3380CC4-5D6E-409C-BE32-E72D297353CC}">
              <c16:uniqueId val="{00000002-06B4-4CAC-88E5-5DD893ADE870}"/>
            </c:ext>
          </c:extLst>
        </c:ser>
        <c:dLbls>
          <c:showLegendKey val="0"/>
          <c:showVal val="0"/>
          <c:showCatName val="0"/>
          <c:showSerName val="0"/>
          <c:showPercent val="0"/>
          <c:showBubbleSize val="0"/>
        </c:dLbls>
        <c:gapWidth val="150"/>
        <c:overlap val="100"/>
        <c:axId val="266931800"/>
        <c:axId val="266932192"/>
      </c:barChart>
      <c:catAx>
        <c:axId val="266931800"/>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Year</a:t>
                </a:r>
              </a:p>
            </c:rich>
          </c:tx>
          <c:layout>
            <c:manualLayout>
              <c:xMode val="edge"/>
              <c:yMode val="edge"/>
              <c:x val="0.48245045456274477"/>
              <c:y val="0.8884671795204141"/>
            </c:manualLayout>
          </c:layout>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solidFill>
                <a:latin typeface="+mn-lt"/>
                <a:ea typeface="+mn-ea"/>
                <a:cs typeface="+mn-cs"/>
              </a:defRPr>
            </a:pPr>
            <a:endParaRPr lang="en-US"/>
          </a:p>
        </c:txPr>
        <c:crossAx val="266932192"/>
        <c:crossesAt val="0"/>
        <c:auto val="1"/>
        <c:lblAlgn val="ctr"/>
        <c:lblOffset val="100"/>
        <c:tickLblSkip val="1"/>
        <c:tickMarkSkip val="1"/>
        <c:noMultiLvlLbl val="0"/>
      </c:catAx>
      <c:valAx>
        <c:axId val="2669321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Number of Cases</a:t>
                </a:r>
              </a:p>
            </c:rich>
          </c:tx>
          <c:layout>
            <c:manualLayout>
              <c:xMode val="edge"/>
              <c:yMode val="edge"/>
              <c:x val="1.3793103448275862E-2"/>
              <c:y val="0.30711610486891383"/>
            </c:manualLayout>
          </c:layout>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266931800"/>
        <c:crosses val="autoZero"/>
        <c:crossBetween val="between"/>
        <c:majorUnit val="25"/>
        <c:min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Total n=284</a:t>
            </a:r>
            <a:endParaRPr lang="en-US" dirty="0">
              <a:solidFill>
                <a:schemeClr val="tx1">
                  <a:lumMod val="75000"/>
                  <a:lumOff val="25000"/>
                </a:schemeClr>
              </a:solidFill>
            </a:endParaRPr>
          </a:p>
        </c:rich>
      </c:tx>
      <c:layout>
        <c:manualLayout>
          <c:xMode val="edge"/>
          <c:yMode val="edge"/>
          <c:x val="0.39733091787439612"/>
          <c:y val="2.043049746997360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958-492E-9179-72E48F3816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958-492E-9179-72E48F38163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958-492E-9179-72E48F38163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958-492E-9179-72E48F381639}"/>
              </c:ext>
            </c:extLst>
          </c:dPt>
          <c:dLbls>
            <c:dLbl>
              <c:idx val="0"/>
              <c:layout>
                <c:manualLayout>
                  <c:x val="-8.1852515876291965E-4"/>
                  <c:y val="2.1445538119009483E-2"/>
                </c:manualLayout>
              </c:layout>
              <c:tx>
                <c:rich>
                  <a:bodyPr/>
                  <a:lstStyle/>
                  <a:p>
                    <a:r>
                      <a:rPr lang="en-US" dirty="0" smtClean="0"/>
                      <a:t>Minneapolis 29%</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58-492E-9179-72E48F381639}"/>
                </c:ext>
              </c:extLst>
            </c:dLbl>
            <c:dLbl>
              <c:idx val="1"/>
              <c:layout>
                <c:manualLayout>
                  <c:x val="2.9139343932741053E-2"/>
                  <c:y val="-8.9881894937134679E-2"/>
                </c:manualLayout>
              </c:layout>
              <c:tx>
                <c:rich>
                  <a:bodyPr/>
                  <a:lstStyle/>
                  <a:p>
                    <a:r>
                      <a:rPr lang="en-US" dirty="0" smtClean="0"/>
                      <a:t>St</a:t>
                    </a:r>
                    <a:r>
                      <a:rPr lang="en-US" dirty="0"/>
                      <a:t>. </a:t>
                    </a:r>
                    <a:r>
                      <a:rPr lang="en-US" dirty="0" smtClean="0"/>
                      <a:t>Paul</a:t>
                    </a:r>
                  </a:p>
                  <a:p>
                    <a:r>
                      <a:rPr lang="en-US" dirty="0" smtClean="0"/>
                      <a:t>14%</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958-492E-9179-72E48F381639}"/>
                </c:ext>
              </c:extLst>
            </c:dLbl>
            <c:dLbl>
              <c:idx val="2"/>
              <c:layout>
                <c:manualLayout>
                  <c:x val="-5.838413271911326E-2"/>
                  <c:y val="-0.1317816470205222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r>
                      <a:rPr lang="en-US" dirty="0">
                        <a:solidFill>
                          <a:schemeClr val="tx1">
                            <a:lumMod val="75000"/>
                            <a:lumOff val="25000"/>
                          </a:schemeClr>
                        </a:solidFill>
                      </a:rPr>
                      <a:t>Suburban</a:t>
                    </a:r>
                  </a:p>
                  <a:p>
                    <a:pPr>
                      <a:defRPr/>
                    </a:pPr>
                    <a:r>
                      <a:rPr lang="en-US" dirty="0">
                        <a:solidFill>
                          <a:schemeClr val="tx1">
                            <a:lumMod val="75000"/>
                            <a:lumOff val="25000"/>
                          </a:schemeClr>
                        </a:solidFill>
                      </a:rPr>
                      <a:t> </a:t>
                    </a:r>
                    <a:r>
                      <a:rPr lang="en-US" dirty="0" smtClean="0">
                        <a:solidFill>
                          <a:schemeClr val="tx1">
                            <a:lumMod val="75000"/>
                            <a:lumOff val="25000"/>
                          </a:schemeClr>
                        </a:solidFill>
                      </a:rPr>
                      <a:t>38%</a:t>
                    </a:r>
                    <a:endParaRPr lang="en-US" dirty="0">
                      <a:solidFill>
                        <a:schemeClr val="tx1">
                          <a:lumMod val="75000"/>
                          <a:lumOff val="2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58-492E-9179-72E48F381639}"/>
                </c:ext>
              </c:extLst>
            </c:dLbl>
            <c:dLbl>
              <c:idx val="3"/>
              <c:layout>
                <c:manualLayout>
                  <c:x val="1.0239073376697035E-3"/>
                  <c:y val="1.4261820157386073E-2"/>
                </c:manualLayout>
              </c:layout>
              <c:tx>
                <c:rich>
                  <a:bodyPr/>
                  <a:lstStyle/>
                  <a:p>
                    <a:r>
                      <a:rPr lang="en-US" dirty="0" smtClean="0"/>
                      <a:t>Greater MN</a:t>
                    </a:r>
                  </a:p>
                  <a:p>
                    <a:r>
                      <a:rPr lang="en-US" dirty="0" smtClean="0"/>
                      <a:t> 19%</a:t>
                    </a:r>
                    <a:endParaRPr lang="en-US" dirty="0"/>
                  </a:p>
                </c:rich>
              </c:tx>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958-492E-9179-72E48F38163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0"/>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83</c:v>
                </c:pt>
                <c:pt idx="1">
                  <c:v>39</c:v>
                </c:pt>
                <c:pt idx="2">
                  <c:v>107</c:v>
                </c:pt>
                <c:pt idx="3">
                  <c:v>55</c:v>
                </c:pt>
              </c:numCache>
            </c:numRef>
          </c:val>
          <c:extLst>
            <c:ext xmlns:c16="http://schemas.microsoft.com/office/drawing/2014/chart" uri="{C3380CC4-5D6E-409C-BE32-E72D297353CC}">
              <c16:uniqueId val="{00000008-8958-492E-9179-72E48F381639}"/>
            </c:ext>
          </c:extLst>
        </c:ser>
        <c:dLbls>
          <c:showLegendKey val="0"/>
          <c:showVal val="0"/>
          <c:showCatName val="1"/>
          <c:showSerName val="0"/>
          <c:showPercent val="1"/>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Males</a:t>
            </a:r>
            <a:r>
              <a:rPr lang="en-US" baseline="0" dirty="0" smtClean="0">
                <a:solidFill>
                  <a:schemeClr val="tx1"/>
                </a:solidFill>
              </a:rPr>
              <a:t> n=210</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544671195688878"/>
          <c:y val="0.15286781591186832"/>
          <c:w val="0.5502547237341473"/>
          <c:h val="0.72950199871974497"/>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646-4E03-8787-C370F00A2FA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46-4E03-8787-C370F00A2FA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46-4E03-8787-C370F00A2FA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646-4E03-8787-C370F00A2FA8}"/>
              </c:ext>
            </c:extLst>
          </c:dPt>
          <c:dLbls>
            <c:dLbl>
              <c:idx val="0"/>
              <c:layout>
                <c:manualLayout>
                  <c:x val="-8.4125346285670838E-2"/>
                  <c:y val="-7.63659723020370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646-4E03-8787-C370F00A2FA8}"/>
                </c:ext>
              </c:extLst>
            </c:dLbl>
            <c:dLbl>
              <c:idx val="1"/>
              <c:layout>
                <c:manualLayout>
                  <c:x val="5.6140772037640146E-3"/>
                  <c:y val="-1.4843233228168554E-2"/>
                </c:manualLayout>
              </c:layout>
              <c:tx>
                <c:rich>
                  <a:bodyPr/>
                  <a:lstStyle/>
                  <a:p>
                    <a:fld id="{23642CFA-9C2C-4EAB-B7B9-CACAF8B561EC}" type="CATEGORYNAME">
                      <a:rPr lang="en-US"/>
                      <a:pPr/>
                      <a:t>[CATEGORY NAME]</a:t>
                    </a:fld>
                    <a:r>
                      <a:rPr lang="en-US" baseline="0" dirty="0"/>
                      <a:t>
</a:t>
                    </a:r>
                    <a:r>
                      <a:rPr lang="en-US" baseline="0" dirty="0" smtClean="0"/>
                      <a:t>12%</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646-4E03-8787-C370F00A2FA8}"/>
                </c:ext>
              </c:extLst>
            </c:dLbl>
            <c:dLbl>
              <c:idx val="2"/>
              <c:layout>
                <c:manualLayout>
                  <c:x val="7.8552570634553037E-2"/>
                  <c:y val="7.6355961548405973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646-4E03-8787-C370F00A2FA8}"/>
                </c:ext>
              </c:extLst>
            </c:dLbl>
            <c:dLbl>
              <c:idx val="3"/>
              <c:layout>
                <c:manualLayout>
                  <c:x val="-4.9422572178477675E-2"/>
                  <c:y val="3.40518156015675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646-4E03-8787-C370F00A2FA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68</c:v>
                </c:pt>
                <c:pt idx="1">
                  <c:v>25</c:v>
                </c:pt>
                <c:pt idx="2">
                  <c:v>79</c:v>
                </c:pt>
                <c:pt idx="3">
                  <c:v>38</c:v>
                </c:pt>
              </c:numCache>
            </c:numRef>
          </c:val>
          <c:extLst>
            <c:ext xmlns:c16="http://schemas.microsoft.com/office/drawing/2014/chart" uri="{C3380CC4-5D6E-409C-BE32-E72D297353CC}">
              <c16:uniqueId val="{00000008-D646-4E03-8787-C370F00A2FA8}"/>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smtClean="0">
                <a:solidFill>
                  <a:schemeClr val="tx1"/>
                </a:solidFill>
              </a:rPr>
              <a:t>Females n=74</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1544671195688878"/>
          <c:y val="0.15286781591186832"/>
          <c:w val="0.5502547237341473"/>
          <c:h val="0.72950199871974497"/>
        </c:manualLayout>
      </c:layout>
      <c:pieChart>
        <c:varyColors val="1"/>
        <c:ser>
          <c:idx val="0"/>
          <c:order val="0"/>
          <c:tx>
            <c:strRef>
              <c:f>Sheet1!$A$2</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022-43CF-A4C7-68BD0AB5FE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022-43CF-A4C7-68BD0AB5FE6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022-43CF-A4C7-68BD0AB5FE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022-43CF-A4C7-68BD0AB5FE62}"/>
              </c:ext>
            </c:extLst>
          </c:dPt>
          <c:dLbls>
            <c:dLbl>
              <c:idx val="0"/>
              <c:layout>
                <c:manualLayout>
                  <c:x val="4.2477868522770426E-2"/>
                  <c:y val="4.80634541109995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022-43CF-A4C7-68BD0AB5FE62}"/>
                </c:ext>
              </c:extLst>
            </c:dLbl>
            <c:dLbl>
              <c:idx val="1"/>
              <c:layout>
                <c:manualLayout>
                  <c:x val="-4.4631611570727444E-5"/>
                  <c:y val="1.6617111949811065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022-43CF-A4C7-68BD0AB5FE62}"/>
                </c:ext>
              </c:extLst>
            </c:dLbl>
            <c:dLbl>
              <c:idx val="2"/>
              <c:layout>
                <c:manualLayout>
                  <c:x val="-6.366806506432042E-2"/>
                  <c:y val="-4.692985369160619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3022-43CF-A4C7-68BD0AB5FE62}"/>
                </c:ext>
              </c:extLst>
            </c:dLbl>
            <c:dLbl>
              <c:idx val="3"/>
              <c:layout>
                <c:manualLayout>
                  <c:x val="-7.5667006045441076E-2"/>
                  <c:y val="4.622011751700666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3022-43CF-A4C7-68BD0AB5FE6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Sheet1!$B$1:$E$1</c:f>
              <c:strCache>
                <c:ptCount val="4"/>
                <c:pt idx="0">
                  <c:v>Minneapolis</c:v>
                </c:pt>
                <c:pt idx="1">
                  <c:v>St. Paul</c:v>
                </c:pt>
                <c:pt idx="2">
                  <c:v>Suburban</c:v>
                </c:pt>
                <c:pt idx="3">
                  <c:v>Greater MN</c:v>
                </c:pt>
              </c:strCache>
            </c:strRef>
          </c:cat>
          <c:val>
            <c:numRef>
              <c:f>Sheet1!$B$2:$E$2</c:f>
              <c:numCache>
                <c:formatCode>General</c:formatCode>
                <c:ptCount val="4"/>
                <c:pt idx="0">
                  <c:v>15</c:v>
                </c:pt>
                <c:pt idx="1">
                  <c:v>14</c:v>
                </c:pt>
                <c:pt idx="2">
                  <c:v>28</c:v>
                </c:pt>
                <c:pt idx="3">
                  <c:v>17</c:v>
                </c:pt>
              </c:numCache>
            </c:numRef>
          </c:val>
          <c:extLst>
            <c:ext xmlns:c16="http://schemas.microsoft.com/office/drawing/2014/chart" uri="{C3380CC4-5D6E-409C-BE32-E72D297353CC}">
              <c16:uniqueId val="{00000008-3022-43CF-A4C7-68BD0AB5FE62}"/>
            </c:ext>
          </c:extLst>
        </c:ser>
        <c:dLbls>
          <c:showLegendKey val="0"/>
          <c:showVal val="0"/>
          <c:showCatName val="1"/>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62817551963048"/>
          <c:y val="5.3742802303262956E-2"/>
          <c:w val="0.85912240184757505"/>
          <c:h val="0.75047984644913623"/>
        </c:manualLayout>
      </c:layout>
      <c:lineChart>
        <c:grouping val="standard"/>
        <c:varyColors val="0"/>
        <c:ser>
          <c:idx val="0"/>
          <c:order val="0"/>
          <c:tx>
            <c:strRef>
              <c:f>Sheet1!$A$2</c:f>
              <c:strCache>
                <c:ptCount val="1"/>
                <c:pt idx="0">
                  <c:v> Males</c:v>
                </c:pt>
              </c:strCache>
            </c:strRef>
          </c:tx>
          <c:spPr>
            <a:ln w="28575" cap="rnd" cmpd="sng" algn="ctr">
              <a:solidFill>
                <a:schemeClr val="accent1"/>
              </a:solidFill>
              <a:prstDash val="solid"/>
              <a:round/>
            </a:ln>
            <a:effectLst/>
          </c:spPr>
          <c:marker>
            <c:symbol val="square"/>
            <c:size val="7"/>
            <c:spPr>
              <a:solidFill>
                <a:schemeClr val="accent1"/>
              </a:solidFill>
              <a:ln w="9525" cap="flat" cmpd="sng" algn="ctr">
                <a:solidFill>
                  <a:schemeClr val="accent1"/>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Sheet1!$B$2:$AC$2</c:f>
              <c:numCache>
                <c:formatCode>General</c:formatCode>
                <c:ptCount val="11"/>
                <c:pt idx="0">
                  <c:v>253</c:v>
                </c:pt>
                <c:pt idx="1">
                  <c:v>244</c:v>
                </c:pt>
                <c:pt idx="2">
                  <c:v>299</c:v>
                </c:pt>
                <c:pt idx="3">
                  <c:v>263</c:v>
                </c:pt>
                <c:pt idx="4">
                  <c:v>219</c:v>
                </c:pt>
                <c:pt idx="5">
                  <c:v>251</c:v>
                </c:pt>
                <c:pt idx="6">
                  <c:v>234</c:v>
                </c:pt>
                <c:pt idx="7">
                  <c:v>239</c:v>
                </c:pt>
                <c:pt idx="8">
                  <c:v>225</c:v>
                </c:pt>
                <c:pt idx="9">
                  <c:v>225</c:v>
                </c:pt>
                <c:pt idx="10">
                  <c:v>210</c:v>
                </c:pt>
              </c:numCache>
            </c:numRef>
          </c:val>
          <c:smooth val="0"/>
          <c:extLst>
            <c:ext xmlns:c16="http://schemas.microsoft.com/office/drawing/2014/chart" uri="{C3380CC4-5D6E-409C-BE32-E72D297353CC}">
              <c16:uniqueId val="{00000000-79C8-4075-BFAB-C64584F9EDBE}"/>
            </c:ext>
          </c:extLst>
        </c:ser>
        <c:ser>
          <c:idx val="1"/>
          <c:order val="1"/>
          <c:tx>
            <c:strRef>
              <c:f>Sheet1!$A$3</c:f>
              <c:strCache>
                <c:ptCount val="1"/>
                <c:pt idx="0">
                  <c:v> Females</c:v>
                </c:pt>
              </c:strCache>
            </c:strRef>
          </c:tx>
          <c:spPr>
            <a:ln w="28575" cap="rnd" cmpd="sng" algn="ctr">
              <a:solidFill>
                <a:schemeClr val="accent2"/>
              </a:solidFill>
              <a:prstDash val="solid"/>
              <a:round/>
            </a:ln>
            <a:effectLst/>
          </c:spPr>
          <c:marker>
            <c:symbol val="circle"/>
            <c:size val="7"/>
            <c:spPr>
              <a:solidFill>
                <a:schemeClr val="accent2"/>
              </a:solidFill>
              <a:ln w="9525" cap="flat" cmpd="sng" algn="ctr">
                <a:solidFill>
                  <a:schemeClr val="accent2"/>
                </a:solidFill>
                <a:prstDash val="solid"/>
                <a:round/>
              </a:ln>
              <a:effectLst/>
            </c:spPr>
          </c:marker>
          <c:cat>
            <c:numRef>
              <c:f>Sheet1!$B$1:$AC$1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Sheet1!$B$3:$AC$3</c:f>
              <c:numCache>
                <c:formatCode>General</c:formatCode>
                <c:ptCount val="11"/>
                <c:pt idx="0">
                  <c:v>78</c:v>
                </c:pt>
                <c:pt idx="1">
                  <c:v>78</c:v>
                </c:pt>
                <c:pt idx="2">
                  <c:v>70</c:v>
                </c:pt>
                <c:pt idx="3">
                  <c:v>68</c:v>
                </c:pt>
                <c:pt idx="4">
                  <c:v>74</c:v>
                </c:pt>
                <c:pt idx="5">
                  <c:v>62</c:v>
                </c:pt>
                <c:pt idx="6">
                  <c:v>70</c:v>
                </c:pt>
                <c:pt idx="7">
                  <c:v>72</c:v>
                </c:pt>
                <c:pt idx="8">
                  <c:v>73</c:v>
                </c:pt>
                <c:pt idx="9">
                  <c:v>65</c:v>
                </c:pt>
                <c:pt idx="10">
                  <c:v>74</c:v>
                </c:pt>
              </c:numCache>
            </c:numRef>
          </c:val>
          <c:smooth val="0"/>
          <c:extLst>
            <c:ext xmlns:c16="http://schemas.microsoft.com/office/drawing/2014/chart" uri="{C3380CC4-5D6E-409C-BE32-E72D297353CC}">
              <c16:uniqueId val="{00000001-79C8-4075-BFAB-C64584F9EDBE}"/>
            </c:ext>
          </c:extLst>
        </c:ser>
        <c:dLbls>
          <c:showLegendKey val="0"/>
          <c:showVal val="0"/>
          <c:showCatName val="0"/>
          <c:showSerName val="0"/>
          <c:showPercent val="0"/>
          <c:showBubbleSize val="0"/>
        </c:dLbls>
        <c:marker val="1"/>
        <c:smooth val="0"/>
        <c:axId val="259472080"/>
        <c:axId val="259472472"/>
      </c:lineChart>
      <c:catAx>
        <c:axId val="259472080"/>
        <c:scaling>
          <c:orientation val="minMax"/>
        </c:scaling>
        <c:delete val="0"/>
        <c:axPos val="b"/>
        <c:title>
          <c:tx>
            <c:rich>
              <a:bodyPr rot="0" spcFirstLastPara="1" vertOverflow="ellipsis" vert="horz" wrap="square" anchor="ctr" anchorCtr="1"/>
              <a:lstStyle/>
              <a:p>
                <a:pPr>
                  <a:defRPr sz="1598" b="0" i="0" u="none" strike="noStrike" kern="1200" baseline="0">
                    <a:solidFill>
                      <a:schemeClr val="tx1"/>
                    </a:solidFill>
                    <a:latin typeface="+mn-lt"/>
                    <a:ea typeface="Arial Narrow"/>
                    <a:cs typeface="Arial Narrow"/>
                  </a:defRPr>
                </a:pPr>
                <a:r>
                  <a:rPr lang="en-US">
                    <a:latin typeface="+mn-lt"/>
                  </a:rPr>
                  <a:t>Year</a:t>
                </a:r>
              </a:p>
            </c:rich>
          </c:tx>
          <c:layout>
            <c:manualLayout>
              <c:xMode val="edge"/>
              <c:yMode val="edge"/>
              <c:x val="0.51963048498845266"/>
              <c:y val="0.88675623800383874"/>
            </c:manualLayout>
          </c:layout>
          <c:overlay val="0"/>
          <c:spPr>
            <a:noFill/>
            <a:ln w="25371">
              <a:noFill/>
            </a:ln>
            <a:effectLst/>
          </c:spPr>
          <c:txPr>
            <a:bodyPr rot="0" spcFirstLastPara="1" vertOverflow="ellipsis" vert="horz" wrap="square" anchor="ctr" anchorCtr="1"/>
            <a:lstStyle/>
            <a:p>
              <a:pPr>
                <a:defRPr sz="1598" b="0" i="0" u="none" strike="noStrike" kern="1200" baseline="0">
                  <a:solidFill>
                    <a:schemeClr val="tx1"/>
                  </a:solidFill>
                  <a:latin typeface="+mn-lt"/>
                  <a:ea typeface="Arial Narrow"/>
                  <a:cs typeface="Arial Narrow"/>
                </a:defRPr>
              </a:pPr>
              <a:endParaRPr lang="en-US"/>
            </a:p>
          </c:txPr>
        </c:title>
        <c:numFmt formatCode="General" sourceLinked="1"/>
        <c:majorTickMark val="none"/>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398" b="0" i="0" u="none" strike="noStrike" kern="1200" baseline="0">
                <a:solidFill>
                  <a:schemeClr val="tx1"/>
                </a:solidFill>
                <a:latin typeface="+mn-lt"/>
                <a:ea typeface="Arial Narrow"/>
                <a:cs typeface="Arial Narrow"/>
              </a:defRPr>
            </a:pPr>
            <a:endParaRPr lang="en-US"/>
          </a:p>
        </c:txPr>
        <c:crossAx val="259472472"/>
        <c:crossesAt val="0"/>
        <c:auto val="1"/>
        <c:lblAlgn val="ctr"/>
        <c:lblOffset val="100"/>
        <c:tickLblSkip val="1"/>
        <c:tickMarkSkip val="1"/>
        <c:noMultiLvlLbl val="0"/>
      </c:catAx>
      <c:valAx>
        <c:axId val="259472472"/>
        <c:scaling>
          <c:orientation val="minMax"/>
          <c:max val="450"/>
          <c:min val="0"/>
        </c:scaling>
        <c:delete val="0"/>
        <c:axPos val="l"/>
        <c:title>
          <c:tx>
            <c:rich>
              <a:bodyPr rot="-5400000" spcFirstLastPara="1" vertOverflow="ellipsis" vert="horz" wrap="square" anchor="ctr" anchorCtr="1"/>
              <a:lstStyle/>
              <a:p>
                <a:pPr>
                  <a:defRPr sz="1398" b="0" i="0" u="none" strike="noStrike" kern="1200" baseline="0">
                    <a:solidFill>
                      <a:srgbClr val="FFFFFF"/>
                    </a:solidFill>
                    <a:latin typeface="+mn-lt"/>
                    <a:ea typeface="Arial Narrow"/>
                    <a:cs typeface="Arial Narrow"/>
                  </a:defRPr>
                </a:pPr>
                <a:r>
                  <a:rPr lang="en-US" dirty="0">
                    <a:solidFill>
                      <a:schemeClr val="tx1"/>
                    </a:solidFill>
                    <a:latin typeface="+mn-lt"/>
                  </a:rPr>
                  <a:t>Number of Cases</a:t>
                </a:r>
              </a:p>
            </c:rich>
          </c:tx>
          <c:layout>
            <c:manualLayout>
              <c:xMode val="edge"/>
              <c:yMode val="edge"/>
              <c:x val="2.6558891454965358E-2"/>
              <c:y val="0.30518234165067176"/>
            </c:manualLayout>
          </c:layout>
          <c:overlay val="0"/>
          <c:spPr>
            <a:noFill/>
            <a:ln w="25371">
              <a:noFill/>
            </a:ln>
            <a:effectLst/>
          </c:spPr>
          <c:txPr>
            <a:bodyPr rot="-5400000" spcFirstLastPara="1" vertOverflow="ellipsis" vert="horz" wrap="square" anchor="ctr" anchorCtr="1"/>
            <a:lstStyle/>
            <a:p>
              <a:pPr>
                <a:defRPr sz="1398" b="0" i="0" u="none" strike="noStrike" kern="1200" baseline="0">
                  <a:solidFill>
                    <a:srgbClr val="FFFFFF"/>
                  </a:solidFill>
                  <a:latin typeface="+mn-lt"/>
                  <a:ea typeface="Arial Narrow"/>
                  <a:cs typeface="Arial Narrow"/>
                </a:defRPr>
              </a:pPr>
              <a:endParaRPr lang="en-US"/>
            </a:p>
          </c:txPr>
        </c:title>
        <c:numFmt formatCode="General" sourceLinked="1"/>
        <c:majorTickMark val="out"/>
        <c:minorTickMark val="none"/>
        <c:tickLblPos val="nextTo"/>
        <c:spPr>
          <a:noFill/>
          <a:ln w="3171" cap="flat" cmpd="sng" algn="ctr">
            <a:solidFill>
              <a:schemeClr val="tx1"/>
            </a:solidFill>
            <a:prstDash val="solid"/>
            <a:round/>
          </a:ln>
          <a:effectLst/>
        </c:spPr>
        <c:txPr>
          <a:bodyPr rot="0" spcFirstLastPara="1" vertOverflow="ellipsis" wrap="square" anchor="ctr" anchorCtr="1"/>
          <a:lstStyle/>
          <a:p>
            <a:pPr>
              <a:defRPr sz="1398" b="0" i="0" u="none" strike="noStrike" kern="1200" baseline="0">
                <a:solidFill>
                  <a:schemeClr val="tx1"/>
                </a:solidFill>
                <a:latin typeface="Arial Narrow"/>
                <a:ea typeface="Arial Narrow"/>
                <a:cs typeface="Arial Narrow"/>
              </a:defRPr>
            </a:pPr>
            <a:endParaRPr lang="en-US"/>
          </a:p>
        </c:txPr>
        <c:crossAx val="259472080"/>
        <c:crosses val="autoZero"/>
        <c:crossBetween val="between"/>
        <c:minorUnit val="20"/>
      </c:valAx>
      <c:spPr>
        <a:noFill/>
        <a:ln w="25371">
          <a:noFill/>
        </a:ln>
        <a:effectLst/>
      </c:spPr>
    </c:plotArea>
    <c:legend>
      <c:legendPos val="r"/>
      <c:layout>
        <c:manualLayout>
          <c:xMode val="edge"/>
          <c:yMode val="edge"/>
          <c:x val="0.39606499631047853"/>
          <c:y val="9.7435897435897437E-2"/>
          <c:w val="0.28521939953810621"/>
          <c:h val="0.1017274472168906"/>
        </c:manualLayout>
      </c:layout>
      <c:overlay val="0"/>
      <c:spPr>
        <a:noFill/>
        <a:ln w="25371">
          <a:noFill/>
        </a:ln>
        <a:effectLst/>
      </c:spPr>
      <c:txPr>
        <a:bodyPr rot="0" spcFirstLastPara="1" vertOverflow="ellipsis" vert="horz" wrap="square" anchor="ctr" anchorCtr="1"/>
        <a:lstStyle/>
        <a:p>
          <a:pPr>
            <a:defRPr sz="1468" b="0" i="0" u="none" strike="noStrike" kern="1200" baseline="0">
              <a:solidFill>
                <a:schemeClr val="tx1"/>
              </a:solidFill>
              <a:latin typeface="+mn-lt"/>
              <a:ea typeface="Arial Narrow"/>
              <a:cs typeface="Arial Narrow"/>
            </a:defRPr>
          </a:pPr>
          <a:endParaRPr lang="en-US"/>
        </a:p>
      </c:txPr>
    </c:legend>
    <c:plotVisOnly val="1"/>
    <c:dispBlanksAs val="gap"/>
    <c:showDLblsOverMax val="0"/>
  </c:chart>
  <c:spPr>
    <a:noFill/>
    <a:ln w="9525" cap="flat" cmpd="sng" algn="ctr">
      <a:noFill/>
      <a:prstDash val="solid"/>
    </a:ln>
    <a:effectLst/>
  </c:spPr>
  <c:txPr>
    <a:bodyPr/>
    <a:lstStyle/>
    <a:p>
      <a:pPr>
        <a:defRPr sz="1773" b="1" i="0" u="none" strike="noStrike" baseline="0">
          <a:solidFill>
            <a:schemeClr val="tx1"/>
          </a:solidFill>
          <a:latin typeface="Times New Roman"/>
          <a:ea typeface="Times New Roman"/>
          <a:cs typeface="Times New Roman"/>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r>
              <a:rPr lang="en-US" dirty="0" smtClean="0">
                <a:solidFill>
                  <a:schemeClr val="tx1">
                    <a:lumMod val="75000"/>
                    <a:lumOff val="25000"/>
                  </a:schemeClr>
                </a:solidFill>
              </a:rPr>
              <a:t>Population (n=5,303,925)</a:t>
            </a:r>
            <a:endParaRPr lang="en-US" dirty="0">
              <a:solidFill>
                <a:schemeClr val="tx1">
                  <a:lumMod val="75000"/>
                  <a:lumOff val="25000"/>
                </a:schemeClr>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17325132461667375"/>
          <c:y val="0.11171451563907292"/>
          <c:w val="0.56449884741791112"/>
          <c:h val="0.69457597656492875"/>
        </c:manualLayout>
      </c:layout>
      <c:pieChart>
        <c:varyColors val="1"/>
        <c:ser>
          <c:idx val="0"/>
          <c:order val="0"/>
          <c:tx>
            <c:strRef>
              <c:f>Sheet1!$A$2</c:f>
              <c:strCache>
                <c:ptCount val="1"/>
              </c:strCache>
            </c:strRef>
          </c:tx>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1-C8BB-46BD-9CDB-0E1F42A1B62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BB-46BD-9CDB-0E1F42A1B62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BB-46BD-9CDB-0E1F42A1B62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BB-46BD-9CDB-0E1F42A1B62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8BB-46BD-9CDB-0E1F42A1B62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8BB-46BD-9CDB-0E1F42A1B62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8BB-46BD-9CDB-0E1F42A1B628}"/>
              </c:ext>
            </c:extLst>
          </c:dPt>
          <c:dLbls>
            <c:dLbl>
              <c:idx val="0"/>
              <c:layout>
                <c:manualLayout>
                  <c:x val="9.1506698114450391E-2"/>
                  <c:y val="0.2401584070120460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8BB-46BD-9CDB-0E1F42A1B628}"/>
                </c:ext>
              </c:extLst>
            </c:dLbl>
            <c:dLbl>
              <c:idx val="1"/>
              <c:layout>
                <c:manualLayout>
                  <c:x val="7.721984170111118E-2"/>
                  <c:y val="-0.102175587164715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8BB-46BD-9CDB-0E1F42A1B628}"/>
                </c:ext>
              </c:extLst>
            </c:dLbl>
            <c:dLbl>
              <c:idx val="2"/>
              <c:layout>
                <c:manualLayout>
                  <c:x val="7.8419436650576255E-2"/>
                  <c:y val="-6.91753846481808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8BB-46BD-9CDB-0E1F42A1B628}"/>
                </c:ext>
              </c:extLst>
            </c:dLbl>
            <c:dLbl>
              <c:idx val="3"/>
              <c:layout>
                <c:manualLayout>
                  <c:x val="4.3186978878049356E-2"/>
                  <c:y val="-5.65118329113124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8BB-46BD-9CDB-0E1F42A1B628}"/>
                </c:ext>
              </c:extLst>
            </c:dLbl>
            <c:dLbl>
              <c:idx val="4"/>
              <c:layout>
                <c:manualLayout>
                  <c:x val="5.3470857530819593E-2"/>
                  <c:y val="-2.313662582583217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8BB-46BD-9CDB-0E1F42A1B628}"/>
                </c:ext>
              </c:extLst>
            </c:dLbl>
            <c:dLbl>
              <c:idx val="5"/>
              <c:layout>
                <c:manualLayout>
                  <c:x val="0.10413218533171621"/>
                  <c:y val="8.999090849129388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8BB-46BD-9CDB-0E1F42A1B628}"/>
                </c:ext>
              </c:extLst>
            </c:dLbl>
            <c:dLbl>
              <c:idx val="6"/>
              <c:layout>
                <c:manualLayout>
                  <c:x val="-8.2362147448427001E-3"/>
                  <c:y val="6.49189715878526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C8BB-46BD-9CDB-0E1F42A1B6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Sheet1!$B$1:$H$1</c:f>
              <c:strCache>
                <c:ptCount val="7"/>
                <c:pt idx="0">
                  <c:v>White</c:v>
                </c:pt>
                <c:pt idx="1">
                  <c:v>Afr Amer</c:v>
                </c:pt>
                <c:pt idx="2">
                  <c:v>Afr born</c:v>
                </c:pt>
                <c:pt idx="3">
                  <c:v>Hispanic</c:v>
                </c:pt>
                <c:pt idx="4">
                  <c:v>Amer Ind</c:v>
                </c:pt>
                <c:pt idx="5">
                  <c:v>Asian/PI</c:v>
                </c:pt>
                <c:pt idx="6">
                  <c:v>Other</c:v>
                </c:pt>
              </c:strCache>
            </c:strRef>
          </c:cat>
          <c:val>
            <c:numRef>
              <c:f>Sheet1!$B$2:$H$2</c:f>
              <c:numCache>
                <c:formatCode>General</c:formatCode>
                <c:ptCount val="7"/>
                <c:pt idx="0">
                  <c:v>4410722</c:v>
                </c:pt>
                <c:pt idx="1">
                  <c:v>163137</c:v>
                </c:pt>
                <c:pt idx="2">
                  <c:v>107880</c:v>
                </c:pt>
                <c:pt idx="3">
                  <c:v>250258</c:v>
                </c:pt>
                <c:pt idx="4">
                  <c:v>55611</c:v>
                </c:pt>
                <c:pt idx="5">
                  <c:v>217123</c:v>
                </c:pt>
                <c:pt idx="6">
                  <c:v>99194</c:v>
                </c:pt>
              </c:numCache>
            </c:numRef>
          </c:val>
          <c:extLst>
            <c:ext xmlns:c16="http://schemas.microsoft.com/office/drawing/2014/chart" uri="{C3380CC4-5D6E-409C-BE32-E72D297353CC}">
              <c16:uniqueId val="{0000000E-C8BB-46BD-9CDB-0E1F42A1B628}"/>
            </c:ext>
          </c:extLst>
        </c:ser>
        <c:dLbls>
          <c:showLegendKey val="0"/>
          <c:showVal val="0"/>
          <c:showCatName val="1"/>
          <c:showSerName val="0"/>
          <c:showPercent val="1"/>
          <c:showBubbleSize val="0"/>
          <c:showLeaderLines val="1"/>
        </c:dLbls>
        <c:firstSliceAng val="11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0.78243</cdr:x>
      <cdr:y>0.24056</cdr:y>
    </cdr:from>
    <cdr:to>
      <cdr:x>0.852</cdr:x>
      <cdr:y>0.32472</cdr:y>
    </cdr:to>
    <cdr:sp macro="" textlink="">
      <cdr:nvSpPr>
        <cdr:cNvPr id="2" name="TextBox 1"/>
        <cdr:cNvSpPr txBox="1"/>
      </cdr:nvSpPr>
      <cdr:spPr>
        <a:xfrm xmlns:a="http://schemas.openxmlformats.org/drawingml/2006/main">
          <a:off x="6856436" y="1306795"/>
          <a:ext cx="609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0.10933</cdr:x>
      <cdr:y>0.17204</cdr:y>
    </cdr:from>
    <cdr:to>
      <cdr:x>0.16887</cdr:x>
      <cdr:y>0.23371</cdr:y>
    </cdr:to>
    <cdr:sp macro="" textlink="">
      <cdr:nvSpPr>
        <cdr:cNvPr id="2" name="TextBox 1"/>
        <cdr:cNvSpPr txBox="1"/>
      </cdr:nvSpPr>
      <cdr:spPr>
        <a:xfrm xmlns:a="http://schemas.openxmlformats.org/drawingml/2006/main">
          <a:off x="1149626" y="748609"/>
          <a:ext cx="626166" cy="2683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dirty="0" smtClean="0">
              <a:solidFill>
                <a:schemeClr val="tx1"/>
              </a:solidFill>
            </a:rPr>
            <a:t>31.4</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0.18369</cdr:x>
      <cdr:y>0.1972</cdr:y>
    </cdr:from>
    <cdr:to>
      <cdr:x>0.24324</cdr:x>
      <cdr:y>0.25887</cdr:y>
    </cdr:to>
    <cdr:sp macro="" textlink="">
      <cdr:nvSpPr>
        <cdr:cNvPr id="3" name="TextBox 1"/>
        <cdr:cNvSpPr txBox="1"/>
      </cdr:nvSpPr>
      <cdr:spPr>
        <a:xfrm xmlns:a="http://schemas.openxmlformats.org/drawingml/2006/main">
          <a:off x="1931643" y="858080"/>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33.2</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0.26246</cdr:x>
      <cdr:y>0.13146</cdr:y>
    </cdr:from>
    <cdr:to>
      <cdr:x>0.322</cdr:x>
      <cdr:y>0.19314</cdr:y>
    </cdr:to>
    <cdr:sp macro="" textlink="">
      <cdr:nvSpPr>
        <cdr:cNvPr id="4" name="TextBox 1"/>
        <cdr:cNvSpPr txBox="1"/>
      </cdr:nvSpPr>
      <cdr:spPr>
        <a:xfrm xmlns:a="http://schemas.openxmlformats.org/drawingml/2006/main">
          <a:off x="2759905" y="572046"/>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29.6</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0.33933</cdr:x>
      <cdr:y>0.18857</cdr:y>
    </cdr:from>
    <cdr:to>
      <cdr:x>0.39888</cdr:x>
      <cdr:y>0.25024</cdr:y>
    </cdr:to>
    <cdr:sp macro="" textlink="">
      <cdr:nvSpPr>
        <cdr:cNvPr id="5" name="TextBox 1"/>
        <cdr:cNvSpPr txBox="1"/>
      </cdr:nvSpPr>
      <cdr:spPr>
        <a:xfrm xmlns:a="http://schemas.openxmlformats.org/drawingml/2006/main">
          <a:off x="3568287" y="820526"/>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31.1</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0.41337</cdr:x>
      <cdr:y>0.26966</cdr:y>
    </cdr:from>
    <cdr:to>
      <cdr:x>0.47292</cdr:x>
      <cdr:y>0.33133</cdr:y>
    </cdr:to>
    <cdr:sp macro="" textlink="">
      <cdr:nvSpPr>
        <cdr:cNvPr id="6" name="TextBox 1"/>
        <cdr:cNvSpPr txBox="1"/>
      </cdr:nvSpPr>
      <cdr:spPr>
        <a:xfrm xmlns:a="http://schemas.openxmlformats.org/drawingml/2006/main">
          <a:off x="4346852" y="1173364"/>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31.1</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0.49937</cdr:x>
      <cdr:y>0.20456</cdr:y>
    </cdr:from>
    <cdr:to>
      <cdr:x>0.55892</cdr:x>
      <cdr:y>0.26623</cdr:y>
    </cdr:to>
    <cdr:sp macro="" textlink="">
      <cdr:nvSpPr>
        <cdr:cNvPr id="7" name="TextBox 1"/>
        <cdr:cNvSpPr txBox="1"/>
      </cdr:nvSpPr>
      <cdr:spPr>
        <a:xfrm xmlns:a="http://schemas.openxmlformats.org/drawingml/2006/main">
          <a:off x="5251174" y="890097"/>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29.3</a:t>
          </a:r>
          <a:r>
            <a:rPr lang="en-US" sz="1100" dirty="0" smtClean="0">
              <a:solidFill>
                <a:schemeClr val="tx1"/>
              </a:solidFill>
            </a:rPr>
            <a:t>%^</a:t>
          </a:r>
          <a:endParaRPr lang="en-US" sz="1100" dirty="0">
            <a:solidFill>
              <a:schemeClr val="tx1"/>
            </a:solidFill>
          </a:endParaRPr>
        </a:p>
      </cdr:txBody>
    </cdr:sp>
  </cdr:relSizeAnchor>
  <cdr:relSizeAnchor xmlns:cdr="http://schemas.openxmlformats.org/drawingml/2006/chartDrawing">
    <cdr:from>
      <cdr:x>0.5687</cdr:x>
      <cdr:y>0.24182</cdr:y>
    </cdr:from>
    <cdr:to>
      <cdr:x>0.62824</cdr:x>
      <cdr:y>0.30349</cdr:y>
    </cdr:to>
    <cdr:sp macro="" textlink="">
      <cdr:nvSpPr>
        <cdr:cNvPr id="8" name="TextBox 1"/>
        <cdr:cNvSpPr txBox="1"/>
      </cdr:nvSpPr>
      <cdr:spPr>
        <a:xfrm xmlns:a="http://schemas.openxmlformats.org/drawingml/2006/main">
          <a:off x="5980183" y="1052226"/>
          <a:ext cx="626166" cy="268357"/>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dirty="0" smtClean="0"/>
            <a:t>34.2</a:t>
          </a:r>
          <a:r>
            <a:rPr lang="en-US" sz="1100" dirty="0" smtClean="0">
              <a:solidFill>
                <a:schemeClr val="tx1"/>
              </a:solidFill>
            </a:rPr>
            <a:t>%^</a:t>
          </a:r>
          <a:endParaRPr lang="en-US" sz="1100" dirty="0">
            <a:solidFill>
              <a:schemeClr val="tx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0.10933</cdr:x>
      <cdr:y>0.17204</cdr:y>
    </cdr:from>
    <cdr:to>
      <cdr:x>0.16887</cdr:x>
      <cdr:y>0.23371</cdr:y>
    </cdr:to>
    <cdr:sp macro="" textlink="">
      <cdr:nvSpPr>
        <cdr:cNvPr id="2" name="TextBox 1"/>
        <cdr:cNvSpPr txBox="1"/>
      </cdr:nvSpPr>
      <cdr:spPr>
        <a:xfrm xmlns:a="http://schemas.openxmlformats.org/drawingml/2006/main">
          <a:off x="1149626" y="748609"/>
          <a:ext cx="626166" cy="26835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smtClean="0">
              <a:solidFill>
                <a:schemeClr val="tx1"/>
              </a:solidFill>
            </a:rPr>
            <a:t>40.7%^</a:t>
          </a:r>
          <a:endParaRPr lang="en-US" sz="11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AF997-E2E0-4F40-B637-578C4824809C}"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DA032-54BA-432F-B0AB-35D29F7B651B}" type="slidenum">
              <a:rPr lang="en-US" smtClean="0"/>
              <a:t>‹#›</a:t>
            </a:fld>
            <a:endParaRPr lang="en-US"/>
          </a:p>
        </p:txBody>
      </p:sp>
    </p:spTree>
    <p:extLst>
      <p:ext uri="{BB962C8B-B14F-4D97-AF65-F5344CB8AC3E}">
        <p14:creationId xmlns:p14="http://schemas.microsoft.com/office/powerpoint/2010/main" val="294434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4DE7C-65D2-4C1F-BFF6-2FC5449BA8E1}"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9913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10 years, the proportion of cases being diagnosed with AIDS at initial HIV diagnosis has remained the same at about 25% of all new cases</a:t>
            </a:r>
            <a:r>
              <a:rPr lang="en-US" dirty="0" smtClean="0"/>
              <a:t>. For 2017, the proportion of cases diagnosed with AIDS at initial HIV diagnosis was slightly higher at 28%.</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827893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6773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0276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about 90% of new HIV infections diagnosed in Minnesota have occurred in Minneapolis, St. Paul and the surrounding seven-county metropolitan area. </a:t>
            </a:r>
            <a:endParaRPr lang="en-US" dirty="0" smtClean="0"/>
          </a:p>
          <a:p>
            <a:endParaRPr lang="en-US" dirty="0"/>
          </a:p>
          <a:p>
            <a:r>
              <a:rPr lang="en-US" dirty="0" smtClean="0"/>
              <a:t>In 2017, geographically</a:t>
            </a:r>
            <a:r>
              <a:rPr lang="en-US" dirty="0"/>
              <a:t>, the new cases were concentrated in the twin cities </a:t>
            </a:r>
            <a:r>
              <a:rPr lang="en-US" dirty="0" smtClean="0"/>
              <a:t>metropolitan </a:t>
            </a:r>
            <a:r>
              <a:rPr lang="en-US" dirty="0"/>
              <a:t>area, with </a:t>
            </a:r>
            <a:r>
              <a:rPr lang="en-US" dirty="0" smtClean="0"/>
              <a:t>81% </a:t>
            </a:r>
            <a:r>
              <a:rPr lang="en-US" dirty="0"/>
              <a:t>of the cases located in the seven county twin cities metro region with </a:t>
            </a:r>
            <a:r>
              <a:rPr lang="en-US" dirty="0" smtClean="0"/>
              <a:t>29% </a:t>
            </a:r>
            <a:r>
              <a:rPr lang="en-US" dirty="0"/>
              <a:t>in Minneapolis, </a:t>
            </a:r>
            <a:r>
              <a:rPr lang="en-US" dirty="0" smtClean="0"/>
              <a:t>14% </a:t>
            </a:r>
            <a:r>
              <a:rPr lang="en-US" dirty="0"/>
              <a:t>in St. Paul, and </a:t>
            </a:r>
            <a:r>
              <a:rPr lang="en-US" dirty="0" smtClean="0"/>
              <a:t>38% </a:t>
            </a:r>
            <a:r>
              <a:rPr lang="en-US" dirty="0"/>
              <a:t>in the remaining suburban area (excluding Minneapolis/St. Paul). In greater Minnesota, there </a:t>
            </a:r>
            <a:r>
              <a:rPr lang="en-US"/>
              <a:t>were </a:t>
            </a:r>
            <a:r>
              <a:rPr lang="en-US" smtClean="0"/>
              <a:t>55 </a:t>
            </a:r>
            <a:r>
              <a:rPr lang="en-US" dirty="0"/>
              <a:t>newly diagnosed HIV cases in </a:t>
            </a:r>
            <a:r>
              <a:rPr lang="en-US" dirty="0" smtClean="0"/>
              <a:t>29 </a:t>
            </a:r>
            <a:r>
              <a:rPr lang="en-US" dirty="0"/>
              <a:t>counties.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4305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a:t>
            </a:r>
            <a:r>
              <a:rPr lang="en-US" dirty="0" smtClean="0"/>
              <a:t>81% </a:t>
            </a:r>
            <a:r>
              <a:rPr lang="en-US" dirty="0"/>
              <a:t>of all new HIV diagnoses in Minnesota occur in the </a:t>
            </a:r>
            <a:r>
              <a:rPr lang="en-US" dirty="0" smtClean="0"/>
              <a:t>Twin Cities Seven County metropolitan </a:t>
            </a:r>
            <a:r>
              <a:rPr lang="en-US" dirty="0"/>
              <a:t>area, the cases in the metro area are concentrated in Hennepin and Ramsey counties.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61169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of the </a:t>
            </a:r>
            <a:r>
              <a:rPr lang="en-US" dirty="0" smtClean="0"/>
              <a:t>284 </a:t>
            </a:r>
            <a:r>
              <a:rPr lang="en-US" dirty="0"/>
              <a:t>HIV diagnoses in Minnesota in </a:t>
            </a:r>
            <a:r>
              <a:rPr lang="en-US" dirty="0" smtClean="0"/>
              <a:t>2017, </a:t>
            </a:r>
            <a:r>
              <a:rPr lang="en-US" dirty="0"/>
              <a:t>41% were among residents of suburban seven-county metro area, 32% were residents of Minneapolis and 10% were residents of St. Paul, and 18% were residents of Greater Minnesota at the time of </a:t>
            </a:r>
            <a:r>
              <a:rPr lang="en-US" dirty="0" smtClean="0"/>
              <a:t>diagnosis. This distribution was similar to the prior year.</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47616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a:t>
            </a:r>
            <a:r>
              <a:rPr lang="en-US" dirty="0"/>
              <a:t>the geographic distribution of cases differed </a:t>
            </a:r>
            <a:r>
              <a:rPr lang="en-US" dirty="0" smtClean="0"/>
              <a:t>by </a:t>
            </a:r>
            <a:r>
              <a:rPr lang="en-US" dirty="0"/>
              <a:t>gender. A</a:t>
            </a:r>
            <a:r>
              <a:rPr lang="en-US" dirty="0" smtClean="0"/>
              <a:t> </a:t>
            </a:r>
            <a:r>
              <a:rPr lang="en-US" dirty="0"/>
              <a:t>greater proportion of males resided in </a:t>
            </a:r>
            <a:r>
              <a:rPr lang="en-US" dirty="0" smtClean="0"/>
              <a:t>Minneapolis (32%) as compared to females (20%) at diagnosis. While, a greater proportion of females resided in St. Paul (19%) as compared to males (12%) at diagnosis.</a:t>
            </a:r>
          </a:p>
          <a:p>
            <a:endParaRPr lang="en-US" dirty="0"/>
          </a:p>
          <a:p>
            <a:r>
              <a:rPr lang="en-US" dirty="0" smtClean="0"/>
              <a:t>In Greater Minnesota, there was a greater proportion of females (23%) as compared to males (18%) at diagnosis.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912436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95759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a:t>
            </a:r>
            <a:r>
              <a:rPr lang="en-US" dirty="0"/>
              <a:t>males made up </a:t>
            </a:r>
            <a:r>
              <a:rPr lang="en-US" dirty="0" smtClean="0"/>
              <a:t>74% </a:t>
            </a:r>
            <a:r>
              <a:rPr lang="en-US" dirty="0"/>
              <a:t>of newly reported cases while females made up </a:t>
            </a:r>
            <a:r>
              <a:rPr lang="en-US" dirty="0" smtClean="0"/>
              <a:t>26%. </a:t>
            </a:r>
            <a:r>
              <a:rPr lang="en-US" dirty="0"/>
              <a:t>The number of male cases </a:t>
            </a:r>
            <a:r>
              <a:rPr lang="en-US" dirty="0" smtClean="0"/>
              <a:t>decreased </a:t>
            </a:r>
            <a:r>
              <a:rPr lang="en-US" dirty="0"/>
              <a:t>from 225 in 2016 </a:t>
            </a:r>
            <a:r>
              <a:rPr lang="en-US" dirty="0" smtClean="0"/>
              <a:t>to 210 </a:t>
            </a:r>
            <a:r>
              <a:rPr lang="en-US" dirty="0"/>
              <a:t>in </a:t>
            </a:r>
            <a:r>
              <a:rPr lang="en-US" dirty="0" smtClean="0"/>
              <a:t>2017. The </a:t>
            </a:r>
            <a:r>
              <a:rPr lang="en-US" dirty="0"/>
              <a:t>number of female cases </a:t>
            </a:r>
            <a:r>
              <a:rPr lang="en-US" dirty="0" smtClean="0"/>
              <a:t>increased </a:t>
            </a:r>
            <a:r>
              <a:rPr lang="en-US" dirty="0"/>
              <a:t>from </a:t>
            </a:r>
            <a:r>
              <a:rPr lang="en-US" dirty="0" smtClean="0"/>
              <a:t>65 </a:t>
            </a:r>
            <a:r>
              <a:rPr lang="en-US" dirty="0"/>
              <a:t>in </a:t>
            </a:r>
            <a:r>
              <a:rPr lang="en-US" dirty="0" smtClean="0"/>
              <a:t>2016 </a:t>
            </a:r>
            <a:r>
              <a:rPr lang="en-US" dirty="0"/>
              <a:t>to </a:t>
            </a:r>
            <a:r>
              <a:rPr lang="en-US" dirty="0" smtClean="0"/>
              <a:t>74 </a:t>
            </a:r>
            <a:r>
              <a:rPr lang="en-US" dirty="0"/>
              <a:t>in </a:t>
            </a:r>
            <a:r>
              <a:rPr lang="en-US" dirty="0" smtClean="0"/>
              <a:t>2017, </a:t>
            </a:r>
            <a:r>
              <a:rPr lang="en-US" dirty="0"/>
              <a:t>which is a </a:t>
            </a:r>
            <a:r>
              <a:rPr lang="en-US" dirty="0" smtClean="0"/>
              <a:t>increase </a:t>
            </a:r>
            <a:r>
              <a:rPr lang="en-US" dirty="0"/>
              <a:t>of </a:t>
            </a:r>
            <a:r>
              <a:rPr lang="en-US" dirty="0" smtClean="0"/>
              <a:t>12% </a:t>
            </a:r>
            <a:r>
              <a:rPr lang="en-US" dirty="0"/>
              <a:t>for females.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3458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look at the racial/ethnic distribution of new HIV diagnoses for both genders compared to the racial/ethnic distribution of the general population of Minnesota, it is apparent that disparities continue to exist among persons of color. Non-Hispanic African-American and </a:t>
            </a:r>
            <a:r>
              <a:rPr lang="en-US" dirty="0" smtClean="0"/>
              <a:t>Black, </a:t>
            </a:r>
            <a:r>
              <a:rPr lang="en-US" dirty="0"/>
              <a:t>African-born Minnesotans jointly make up about 5% of the population in Minnesota, yet, account </a:t>
            </a:r>
            <a:r>
              <a:rPr lang="en-US" dirty="0" smtClean="0"/>
              <a:t>for almost half (48%) </a:t>
            </a:r>
            <a:r>
              <a:rPr lang="en-US" dirty="0"/>
              <a:t>of the newly diagnosed cases of HIV in </a:t>
            </a:r>
            <a:r>
              <a:rPr lang="en-US" dirty="0" smtClean="0"/>
              <a:t>2017. </a:t>
            </a:r>
            <a:r>
              <a:rPr lang="en-US" dirty="0"/>
              <a:t>Similarly, Hispanics of any race also account for approximately 5% of the </a:t>
            </a:r>
            <a:r>
              <a:rPr lang="en-US" dirty="0" smtClean="0"/>
              <a:t>population, but account for 12% </a:t>
            </a:r>
            <a:r>
              <a:rPr lang="en-US" dirty="0"/>
              <a:t>of the newly diagnosed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95637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66091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96975"/>
            <a:ext cx="5575300" cy="3136900"/>
          </a:xfrm>
        </p:spPr>
      </p:sp>
      <p:sp>
        <p:nvSpPr>
          <p:cNvPr id="3" name="Notes Placeholder 2"/>
          <p:cNvSpPr>
            <a:spLocks noGrp="1"/>
          </p:cNvSpPr>
          <p:nvPr>
            <p:ph type="body" idx="1"/>
          </p:nvPr>
        </p:nvSpPr>
        <p:spPr/>
        <p:txBody>
          <a:bodyPr/>
          <a:lstStyle/>
          <a:p>
            <a:r>
              <a:rPr lang="en-US" dirty="0"/>
              <a:t>Trends in the annual number of new HIV infections diagnosed among males differ by racial/ethnic group. White males account for the largest number of new infections, but the proportion of cases that white males account for has decreased over time.  In </a:t>
            </a:r>
            <a:r>
              <a:rPr lang="en-US" dirty="0" smtClean="0"/>
              <a:t>2017, </a:t>
            </a:r>
            <a:r>
              <a:rPr lang="en-US" dirty="0"/>
              <a:t>white males accounted for </a:t>
            </a:r>
            <a:r>
              <a:rPr lang="en-US" dirty="0" smtClean="0"/>
              <a:t>39% </a:t>
            </a:r>
            <a:r>
              <a:rPr lang="en-US" dirty="0"/>
              <a:t>of the new HIV diagnoses among men, with </a:t>
            </a:r>
            <a:r>
              <a:rPr lang="en-US" dirty="0" smtClean="0"/>
              <a:t>83 </a:t>
            </a:r>
            <a:r>
              <a:rPr lang="en-US" dirty="0"/>
              <a:t>diagnoses. During the past decade, the number of cases among African-American males has fluctuated from year to year, with </a:t>
            </a:r>
            <a:r>
              <a:rPr lang="en-US" dirty="0" smtClean="0"/>
              <a:t>58 </a:t>
            </a:r>
            <a:r>
              <a:rPr lang="en-US" dirty="0"/>
              <a:t>new HIV diagnoses in </a:t>
            </a:r>
            <a:r>
              <a:rPr lang="en-US" dirty="0" smtClean="0"/>
              <a:t>2017, which is more than a quarter of new HIV infections among males (28%). </a:t>
            </a:r>
            <a:endParaRPr lang="en-US" dirty="0"/>
          </a:p>
          <a:p>
            <a:endParaRPr lang="en-US" dirty="0"/>
          </a:p>
          <a:p>
            <a:r>
              <a:rPr lang="en-US" dirty="0"/>
              <a:t>The annual number of HIV infections diagnosed among Hispanic has remained relatively stable, with </a:t>
            </a:r>
            <a:r>
              <a:rPr lang="en-US" dirty="0" smtClean="0"/>
              <a:t>small fluctuation </a:t>
            </a:r>
            <a:r>
              <a:rPr lang="en-US" dirty="0"/>
              <a:t>from year to year. HIV infections in Hispanic males was similar to the previous year with </a:t>
            </a:r>
            <a:r>
              <a:rPr lang="en-US" dirty="0" smtClean="0"/>
              <a:t>29 </a:t>
            </a:r>
            <a:r>
              <a:rPr lang="en-US" dirty="0"/>
              <a:t>cases in </a:t>
            </a:r>
            <a:r>
              <a:rPr lang="en-US" dirty="0" smtClean="0"/>
              <a:t>2017. African-born males </a:t>
            </a:r>
            <a:r>
              <a:rPr lang="en-US" dirty="0"/>
              <a:t>diagnosed with HIV </a:t>
            </a:r>
            <a:r>
              <a:rPr lang="en-US" dirty="0" smtClean="0"/>
              <a:t>was lower in 2017 at 25 cases as compared to the previous year at 38 cases.  </a:t>
            </a:r>
            <a:endParaRPr lang="en-US" dirty="0"/>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53630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trends in the annual number of HIV infections diagnosed among females differ by racial/ethnic group. In </a:t>
            </a:r>
            <a:r>
              <a:rPr lang="en-US" dirty="0" smtClean="0"/>
              <a:t>2017, </a:t>
            </a:r>
            <a:r>
              <a:rPr lang="en-US" dirty="0"/>
              <a:t>women of </a:t>
            </a:r>
            <a:r>
              <a:rPr lang="en-US" dirty="0" smtClean="0"/>
              <a:t>color </a:t>
            </a:r>
            <a:r>
              <a:rPr lang="en-US" dirty="0"/>
              <a:t>accounted for </a:t>
            </a:r>
            <a:r>
              <a:rPr lang="en-US" dirty="0" smtClean="0"/>
              <a:t>80% </a:t>
            </a:r>
            <a:r>
              <a:rPr lang="en-US" dirty="0"/>
              <a:t>of the new diagnoses in Minnesota, with </a:t>
            </a:r>
            <a:r>
              <a:rPr lang="en-US" dirty="0" smtClean="0"/>
              <a:t>59 </a:t>
            </a:r>
            <a:r>
              <a:rPr lang="en-US" dirty="0"/>
              <a:t>new </a:t>
            </a:r>
            <a:r>
              <a:rPr lang="en-US" dirty="0" smtClean="0"/>
              <a:t>cases, </a:t>
            </a:r>
            <a:r>
              <a:rPr lang="en-US" dirty="0"/>
              <a:t>while </a:t>
            </a:r>
            <a:r>
              <a:rPr lang="en-US" dirty="0" smtClean="0"/>
              <a:t>non-Hispanic white </a:t>
            </a:r>
            <a:r>
              <a:rPr lang="en-US" dirty="0"/>
              <a:t>women accounted </a:t>
            </a:r>
            <a:r>
              <a:rPr lang="en-US" dirty="0" smtClean="0"/>
              <a:t>for only 20% </a:t>
            </a:r>
            <a:r>
              <a:rPr lang="en-US" dirty="0"/>
              <a:t>of new diagnoses (</a:t>
            </a:r>
            <a:r>
              <a:rPr lang="en-US" dirty="0" smtClean="0"/>
              <a:t>15 </a:t>
            </a:r>
            <a:r>
              <a:rPr lang="en-US" dirty="0"/>
              <a:t>cases</a:t>
            </a:r>
            <a:r>
              <a:rPr lang="en-US" dirty="0" smtClean="0"/>
              <a:t>).</a:t>
            </a:r>
            <a:endParaRPr lang="en-US" b="1" dirty="0"/>
          </a:p>
          <a:p>
            <a:endParaRPr lang="en-US" dirty="0"/>
          </a:p>
          <a:p>
            <a:r>
              <a:rPr lang="en-US" dirty="0" smtClean="0"/>
              <a:t>The </a:t>
            </a:r>
            <a:r>
              <a:rPr lang="en-US" dirty="0"/>
              <a:t>number of diagnoses among African-born women has been increasing over the past decade. In </a:t>
            </a:r>
            <a:r>
              <a:rPr lang="en-US" dirty="0" smtClean="0"/>
              <a:t>2017 </a:t>
            </a:r>
            <a:r>
              <a:rPr lang="en-US" dirty="0"/>
              <a:t>the number of new cases among African-born women was </a:t>
            </a:r>
            <a:r>
              <a:rPr lang="en-US" dirty="0" smtClean="0"/>
              <a:t>35, </a:t>
            </a:r>
            <a:r>
              <a:rPr lang="en-US" dirty="0"/>
              <a:t>accounting for </a:t>
            </a:r>
            <a:r>
              <a:rPr lang="en-US" dirty="0" smtClean="0"/>
              <a:t>47% </a:t>
            </a:r>
            <a:r>
              <a:rPr lang="en-US" dirty="0"/>
              <a:t>of all new diagnoses among women. In 2017, there were 18 cases (24%) diagnosed among African American women, compared to 13 (20%) in 2016. T</a:t>
            </a:r>
            <a:r>
              <a:rPr lang="en-US" dirty="0" smtClean="0"/>
              <a:t>he </a:t>
            </a:r>
            <a:r>
              <a:rPr lang="en-US" dirty="0"/>
              <a:t>annual number of new infections diagnosed among Hispanic, American Indian, Asian, and multi-racial females continues to be quite small (7 cases or fewer per year for each of these groups).</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0533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differences in the racial/ethnic distribution by gender. Among males, </a:t>
            </a:r>
            <a:r>
              <a:rPr lang="en-US" dirty="0" smtClean="0"/>
              <a:t>39% </a:t>
            </a:r>
            <a:r>
              <a:rPr lang="en-US" dirty="0"/>
              <a:t>of the </a:t>
            </a:r>
            <a:r>
              <a:rPr lang="en-US" dirty="0" smtClean="0"/>
              <a:t>2017 </a:t>
            </a:r>
            <a:r>
              <a:rPr lang="en-US" dirty="0"/>
              <a:t>cases diagnosed in Minnesota are Non-Hispanic </a:t>
            </a:r>
            <a:r>
              <a:rPr lang="en-US" dirty="0" smtClean="0"/>
              <a:t>white. </a:t>
            </a:r>
            <a:r>
              <a:rPr lang="en-US" dirty="0"/>
              <a:t>Non-Hispanic </a:t>
            </a:r>
            <a:r>
              <a:rPr lang="en-US" dirty="0" smtClean="0"/>
              <a:t>African-American </a:t>
            </a:r>
            <a:r>
              <a:rPr lang="en-US" dirty="0"/>
              <a:t>and </a:t>
            </a:r>
            <a:r>
              <a:rPr lang="en-US" dirty="0" smtClean="0"/>
              <a:t>African-born males </a:t>
            </a:r>
            <a:r>
              <a:rPr lang="en-US" dirty="0"/>
              <a:t>made up </a:t>
            </a:r>
            <a:r>
              <a:rPr lang="en-US" dirty="0" smtClean="0"/>
              <a:t>40% </a:t>
            </a:r>
            <a:r>
              <a:rPr lang="en-US" dirty="0"/>
              <a:t>of cases and </a:t>
            </a:r>
            <a:r>
              <a:rPr lang="en-US" dirty="0" smtClean="0"/>
              <a:t>Hispanic males </a:t>
            </a:r>
            <a:r>
              <a:rPr lang="en-US" dirty="0"/>
              <a:t>of any race accounted for </a:t>
            </a:r>
            <a:r>
              <a:rPr lang="en-US" dirty="0" smtClean="0"/>
              <a:t>14% </a:t>
            </a:r>
            <a:r>
              <a:rPr lang="en-US" dirty="0"/>
              <a:t>of cases</a:t>
            </a:r>
            <a:r>
              <a:rPr lang="en-US" dirty="0" smtClean="0"/>
              <a:t>.</a:t>
            </a:r>
          </a:p>
          <a:p>
            <a:r>
              <a:rPr lang="en-US" dirty="0" smtClean="0"/>
              <a:t> </a:t>
            </a:r>
            <a:endParaRPr lang="en-US" dirty="0"/>
          </a:p>
          <a:p>
            <a:r>
              <a:rPr lang="en-US" dirty="0"/>
              <a:t>Among women, the disparities are even more apparent with women of color representing </a:t>
            </a:r>
            <a:r>
              <a:rPr lang="en-US" dirty="0" smtClean="0"/>
              <a:t>80% </a:t>
            </a:r>
            <a:r>
              <a:rPr lang="en-US" dirty="0"/>
              <a:t>of all the newly diagnosed females in </a:t>
            </a:r>
            <a:r>
              <a:rPr lang="en-US" dirty="0" smtClean="0"/>
              <a:t>2017, </a:t>
            </a:r>
            <a:r>
              <a:rPr lang="en-US" dirty="0"/>
              <a:t>with </a:t>
            </a:r>
            <a:r>
              <a:rPr lang="en-US" dirty="0" smtClean="0"/>
              <a:t>black, </a:t>
            </a:r>
            <a:r>
              <a:rPr lang="en-US" dirty="0"/>
              <a:t>African-born women accounting for almost half (</a:t>
            </a:r>
            <a:r>
              <a:rPr lang="en-US" dirty="0" smtClean="0"/>
              <a:t>47%) </a:t>
            </a:r>
            <a:r>
              <a:rPr lang="en-US" dirty="0"/>
              <a:t>of cases and Non-Hispanic African-American women accounting for </a:t>
            </a:r>
            <a:r>
              <a:rPr lang="en-US" dirty="0" smtClean="0"/>
              <a:t>24% </a:t>
            </a:r>
            <a:r>
              <a:rPr lang="en-US" dirty="0"/>
              <a:t>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08484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year we calculate the rate of diagnosis for each racial/ethnic group represented in the surveillance system to assess the impact of HIV within each community. </a:t>
            </a:r>
            <a:r>
              <a:rPr lang="en-US" dirty="0" smtClean="0"/>
              <a:t>The </a:t>
            </a:r>
            <a:r>
              <a:rPr lang="en-US" dirty="0"/>
              <a:t>rate takes into account the size of the population of each group.   </a:t>
            </a:r>
          </a:p>
          <a:p>
            <a:endParaRPr lang="en-US" dirty="0"/>
          </a:p>
          <a:p>
            <a:r>
              <a:rPr lang="en-US" dirty="0"/>
              <a:t>Non-Hispanic B</a:t>
            </a:r>
            <a:r>
              <a:rPr lang="en-US" dirty="0" smtClean="0"/>
              <a:t>lack, </a:t>
            </a:r>
            <a:r>
              <a:rPr lang="en-US" dirty="0"/>
              <a:t>African-born and African-Americans had the highest rate of diagnoses in </a:t>
            </a:r>
            <a:r>
              <a:rPr lang="en-US" dirty="0" smtClean="0"/>
              <a:t>2017 </a:t>
            </a:r>
            <a:r>
              <a:rPr lang="en-US" dirty="0"/>
              <a:t>with </a:t>
            </a:r>
            <a:r>
              <a:rPr lang="en-US" dirty="0" smtClean="0"/>
              <a:t>55.6 </a:t>
            </a:r>
            <a:r>
              <a:rPr lang="en-US" dirty="0"/>
              <a:t>HIV diagnoses per 100,000 population and </a:t>
            </a:r>
            <a:r>
              <a:rPr lang="en-US" dirty="0" smtClean="0"/>
              <a:t>46.6 </a:t>
            </a:r>
            <a:r>
              <a:rPr lang="en-US" dirty="0"/>
              <a:t>HIV diagnoses per 100,000 population respectively. This represents a rate of HIV diagnosis among the </a:t>
            </a:r>
            <a:r>
              <a:rPr lang="en-US" dirty="0" smtClean="0"/>
              <a:t>black, </a:t>
            </a:r>
            <a:r>
              <a:rPr lang="en-US" dirty="0"/>
              <a:t>African-born community that is </a:t>
            </a:r>
            <a:r>
              <a:rPr lang="en-US" dirty="0" smtClean="0"/>
              <a:t>25 </a:t>
            </a:r>
            <a:r>
              <a:rPr lang="en-US" dirty="0"/>
              <a:t>times higher than the white non-Hispanic population in Minnesota. The rate among African-American non-Hispanic population is </a:t>
            </a:r>
            <a:r>
              <a:rPr lang="en-US" dirty="0" smtClean="0"/>
              <a:t>21 </a:t>
            </a:r>
            <a:r>
              <a:rPr lang="en-US" dirty="0"/>
              <a:t>times higher than white non-Hispanic population. </a:t>
            </a:r>
          </a:p>
          <a:p>
            <a:r>
              <a:rPr lang="en-US" dirty="0"/>
              <a:t> </a:t>
            </a:r>
          </a:p>
          <a:p>
            <a:r>
              <a:rPr lang="en-US" dirty="0"/>
              <a:t>Hispanic persons of any race have the next highest rate of newly diagnosed HIV cases in Minnesota at </a:t>
            </a:r>
            <a:r>
              <a:rPr lang="en-US" dirty="0" smtClean="0"/>
              <a:t>13.2 </a:t>
            </a:r>
            <a:r>
              <a:rPr lang="en-US" dirty="0"/>
              <a:t>per 100,000 persons; this is a rate of more than </a:t>
            </a:r>
            <a:r>
              <a:rPr lang="en-US" dirty="0" smtClean="0"/>
              <a:t>6 </a:t>
            </a:r>
            <a:r>
              <a:rPr lang="en-US" dirty="0"/>
              <a:t>times higher than white, non-Hispanic persons.  </a:t>
            </a:r>
          </a:p>
          <a:p>
            <a:endParaRPr lang="en-US" dirty="0"/>
          </a:p>
          <a:p>
            <a:r>
              <a:rPr lang="en-US" dirty="0"/>
              <a:t>Finally Asian/Pacific Islanders have a rate of persons newly diagnosed with HIV of </a:t>
            </a:r>
            <a:r>
              <a:rPr lang="en-US" dirty="0" smtClean="0"/>
              <a:t>3.7 </a:t>
            </a:r>
            <a:r>
              <a:rPr lang="en-US" dirty="0"/>
              <a:t>per 100,000 </a:t>
            </a:r>
            <a:r>
              <a:rPr lang="en-US" dirty="0" smtClean="0"/>
              <a:t>persons, slightly higher than white, non-Hispanic persons.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082009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number of new adult HIV cases by gender identity (male, female, or transgender (male to female or female to male)).</a:t>
            </a:r>
          </a:p>
          <a:p>
            <a:endParaRPr lang="en-US" dirty="0"/>
          </a:p>
          <a:p>
            <a:r>
              <a:rPr lang="en-US" dirty="0"/>
              <a:t>Men who have Sex with Men have the highest rate of HIV diagnosis than any other sub-category. In </a:t>
            </a:r>
            <a:r>
              <a:rPr lang="en-US" dirty="0" smtClean="0"/>
              <a:t>2017, </a:t>
            </a:r>
            <a:r>
              <a:rPr lang="en-US" dirty="0"/>
              <a:t>the estimated rate of HIV diagnosis among MSM was </a:t>
            </a:r>
            <a:r>
              <a:rPr lang="en-US" dirty="0" smtClean="0"/>
              <a:t>150.0 </a:t>
            </a:r>
            <a:r>
              <a:rPr lang="en-US" dirty="0"/>
              <a:t>per 100,000 population. This is more than </a:t>
            </a:r>
            <a:r>
              <a:rPr lang="en-US" dirty="0" smtClean="0"/>
              <a:t>56 </a:t>
            </a:r>
            <a:r>
              <a:rPr lang="en-US" dirty="0"/>
              <a:t>times higher than the rate among non-MSM men. </a:t>
            </a:r>
          </a:p>
          <a:p>
            <a:r>
              <a:rPr lang="en-US" dirty="0"/>
              <a:t>It’s important to note that MSM contains cases from all racial/ethnic categories and </a:t>
            </a:r>
            <a:r>
              <a:rPr lang="en-US" dirty="0" smtClean="0"/>
              <a:t>therefore, </a:t>
            </a:r>
            <a:r>
              <a:rPr lang="en-US" dirty="0"/>
              <a:t>cannot be directly compared to the rates on the previous slide. For more information on how this rate was estimated, see the </a:t>
            </a:r>
            <a:r>
              <a:rPr lang="en-US" i="1" dirty="0"/>
              <a:t>HIV Surveillance Technical Notes </a:t>
            </a:r>
            <a:r>
              <a:rPr lang="en-US" dirty="0"/>
              <a:t>which are available on our website</a:t>
            </a:r>
            <a:r>
              <a:rPr lang="en-US" i="1" dirty="0"/>
              <a:t>.</a:t>
            </a:r>
            <a:endParaRPr lang="en-US" dirty="0"/>
          </a:p>
          <a:p>
            <a:endParaRPr lang="en-US" dirty="0"/>
          </a:p>
          <a:p>
            <a:r>
              <a:rPr lang="en-US" dirty="0"/>
              <a:t>In </a:t>
            </a:r>
            <a:r>
              <a:rPr lang="en-US" dirty="0" smtClean="0"/>
              <a:t>2017, </a:t>
            </a:r>
            <a:r>
              <a:rPr lang="en-US" dirty="0"/>
              <a:t>there were </a:t>
            </a:r>
            <a:r>
              <a:rPr lang="en-US" dirty="0" smtClean="0"/>
              <a:t>9 </a:t>
            </a:r>
            <a:r>
              <a:rPr lang="en-US" dirty="0"/>
              <a:t>transgender newly reported HIV cases in Minnesota </a:t>
            </a:r>
            <a:r>
              <a:rPr lang="en-US" dirty="0" smtClean="0"/>
              <a:t>(6 </a:t>
            </a:r>
            <a:r>
              <a:rPr lang="en-US" dirty="0"/>
              <a:t>male to female and </a:t>
            </a:r>
            <a:r>
              <a:rPr lang="en-US" dirty="0" smtClean="0"/>
              <a:t>3 </a:t>
            </a:r>
            <a:r>
              <a:rPr lang="en-US" dirty="0"/>
              <a:t>female to male transgender). This represents </a:t>
            </a:r>
            <a:r>
              <a:rPr lang="en-US" dirty="0" smtClean="0"/>
              <a:t>3% </a:t>
            </a:r>
            <a:r>
              <a:rPr lang="en-US" dirty="0"/>
              <a:t>of new cases reported in the state.</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78379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3241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a:t>
            </a:r>
            <a:r>
              <a:rPr lang="en-US" dirty="0"/>
              <a:t>there were </a:t>
            </a:r>
            <a:r>
              <a:rPr lang="en-US" dirty="0" smtClean="0"/>
              <a:t>109 </a:t>
            </a:r>
            <a:r>
              <a:rPr lang="en-US" dirty="0"/>
              <a:t>cases diagnosed under the age of 30. This accounts for </a:t>
            </a:r>
            <a:r>
              <a:rPr lang="en-US" dirty="0" smtClean="0"/>
              <a:t>38% </a:t>
            </a:r>
            <a:r>
              <a:rPr lang="en-US" dirty="0"/>
              <a:t>of all cases. Most of these cases were among young males, where </a:t>
            </a:r>
            <a:r>
              <a:rPr lang="en-US" dirty="0" smtClean="0"/>
              <a:t>76% </a:t>
            </a:r>
            <a:r>
              <a:rPr lang="en-US" dirty="0"/>
              <a:t>of cases under the age of 30 were male. The age groups from 20-29 continue to be the highest as was also seen in the previous year of </a:t>
            </a:r>
            <a:r>
              <a:rPr lang="en-US" dirty="0" smtClean="0"/>
              <a:t>2016.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377385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average age at diagnosis among males in </a:t>
            </a:r>
            <a:r>
              <a:rPr lang="en-US" dirty="0" smtClean="0"/>
              <a:t>2017 was 36 years. </a:t>
            </a:r>
            <a:r>
              <a:rPr lang="en-US" dirty="0"/>
              <a:t>The average age at diagnosis among women was </a:t>
            </a:r>
            <a:r>
              <a:rPr lang="en-US" dirty="0" smtClean="0"/>
              <a:t>39 </a:t>
            </a:r>
            <a:r>
              <a:rPr lang="en-US" dirty="0"/>
              <a:t>years in </a:t>
            </a:r>
            <a:r>
              <a:rPr lang="en-US" dirty="0" smtClean="0"/>
              <a:t>2017.</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72515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2004, MDH has used a risk re-distribution method to estimate mode of exposure among those cases with unknown risk. For additional details on how this was done please read the </a:t>
            </a:r>
            <a:r>
              <a:rPr lang="en-US" i="1" dirty="0"/>
              <a:t>HIV Surveillance Technical Notes</a:t>
            </a:r>
            <a:r>
              <a:rPr lang="en-US" dirty="0"/>
              <a:t>. All mode of exposure numbers referred to in the text are based on the risk re-distribution.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696947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persons diagnosed with HIV in Minnesota during the past decade and since the beginning of the epidemic, Men who have sex with Men has been the most commonly reported risk factor. In </a:t>
            </a:r>
            <a:r>
              <a:rPr lang="en-US" dirty="0" smtClean="0"/>
              <a:t>2017, </a:t>
            </a:r>
            <a:r>
              <a:rPr lang="en-US" dirty="0"/>
              <a:t>MSM accounted for 49% of all new HIV diagnoses in Minnesota with </a:t>
            </a:r>
            <a:r>
              <a:rPr lang="en-US" dirty="0" smtClean="0"/>
              <a:t>140 </a:t>
            </a:r>
            <a:r>
              <a:rPr lang="en-US" dirty="0"/>
              <a:t>cases diagnosed.</a:t>
            </a:r>
          </a:p>
          <a:p>
            <a:endParaRPr lang="en-US" dirty="0"/>
          </a:p>
          <a:p>
            <a:r>
              <a:rPr lang="en-US" dirty="0"/>
              <a:t>In </a:t>
            </a:r>
            <a:r>
              <a:rPr lang="en-US" dirty="0" smtClean="0"/>
              <a:t>2017, </a:t>
            </a:r>
            <a:r>
              <a:rPr lang="en-US" dirty="0"/>
              <a:t>females comprised </a:t>
            </a:r>
            <a:r>
              <a:rPr lang="en-US" dirty="0" smtClean="0"/>
              <a:t>86% </a:t>
            </a:r>
            <a:r>
              <a:rPr lang="en-US" dirty="0"/>
              <a:t>of heterosexual mode of exposure for HIV diagnoses.</a:t>
            </a:r>
          </a:p>
          <a:p>
            <a:endParaRPr lang="en-US" dirty="0"/>
          </a:p>
          <a:p>
            <a:r>
              <a:rPr lang="en-US" dirty="0"/>
              <a:t>The number of cases among injection drug users (IDUs)  (MSM/IDU and IDU (bottom 2 lines on the graph) </a:t>
            </a:r>
            <a:r>
              <a:rPr lang="en-US" dirty="0" smtClean="0"/>
              <a:t>has remained similar over the past three years </a:t>
            </a:r>
            <a:r>
              <a:rPr lang="en-US" dirty="0"/>
              <a:t>with </a:t>
            </a:r>
            <a:r>
              <a:rPr lang="en-US" dirty="0" smtClean="0"/>
              <a:t>26 </a:t>
            </a:r>
            <a:r>
              <a:rPr lang="en-US" dirty="0"/>
              <a:t>cases in </a:t>
            </a:r>
            <a:r>
              <a:rPr lang="en-US" dirty="0" smtClean="0"/>
              <a:t>2017 </a:t>
            </a:r>
            <a:r>
              <a:rPr lang="en-US" dirty="0"/>
              <a:t>compared to </a:t>
            </a:r>
            <a:r>
              <a:rPr lang="en-US" dirty="0" smtClean="0"/>
              <a:t>27 </a:t>
            </a:r>
            <a:r>
              <a:rPr lang="en-US" dirty="0"/>
              <a:t>cases in </a:t>
            </a:r>
            <a:r>
              <a:rPr lang="en-US" dirty="0" smtClean="0"/>
              <a:t>2016, </a:t>
            </a:r>
            <a:r>
              <a:rPr lang="en-US" dirty="0"/>
              <a:t>which indicates </a:t>
            </a:r>
            <a:r>
              <a:rPr lang="en-US" dirty="0" smtClean="0"/>
              <a:t>a continued pattern of increased HIV infection among IDUs in the state.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210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5944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at HIV diagnoses only among males, MSM accounts for a larger proportion of the new diagnoses. In </a:t>
            </a:r>
            <a:r>
              <a:rPr lang="en-US" dirty="0" smtClean="0"/>
              <a:t>2017, </a:t>
            </a:r>
            <a:r>
              <a:rPr lang="en-US" dirty="0"/>
              <a:t>MSM and MSM/IDU accounted for </a:t>
            </a:r>
            <a:r>
              <a:rPr lang="en-US" dirty="0" smtClean="0"/>
              <a:t>67% </a:t>
            </a:r>
            <a:r>
              <a:rPr lang="en-US" dirty="0"/>
              <a:t>of the newly diagnosed cases among men. Throughout the past decade and again in </a:t>
            </a:r>
            <a:r>
              <a:rPr lang="en-US" dirty="0" smtClean="0"/>
              <a:t>2017, </a:t>
            </a:r>
            <a:r>
              <a:rPr lang="en-US" dirty="0"/>
              <a:t>unspecified risk is the second most common mode of exposure and has been accounting for an increasing proportion of cases since 2011. </a:t>
            </a:r>
          </a:p>
          <a:p>
            <a:endParaRPr lang="en-US" dirty="0"/>
          </a:p>
          <a:p>
            <a:r>
              <a:rPr lang="en-US" dirty="0"/>
              <a:t>There has been a stable increased number of cases of injection drug users (including IDU only and MSM/IDU) since </a:t>
            </a:r>
            <a:r>
              <a:rPr lang="en-US" dirty="0" smtClean="0"/>
              <a:t>2017 </a:t>
            </a:r>
            <a:r>
              <a:rPr lang="en-US" dirty="0"/>
              <a:t>at </a:t>
            </a:r>
            <a:r>
              <a:rPr lang="en-US" dirty="0" smtClean="0"/>
              <a:t>24 </a:t>
            </a:r>
            <a:r>
              <a:rPr lang="en-US" dirty="0"/>
              <a:t>cases for </a:t>
            </a:r>
            <a:r>
              <a:rPr lang="en-US" dirty="0" smtClean="0"/>
              <a:t>2017 among males.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80742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women, the most common mode of exposure for the past decade has been Heterosexual contact. However, like men the number of cases with unspecified risk is increasing.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6701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cases attributable to a certain mode of exposure differs not only by gender, but also by race. Of the </a:t>
            </a:r>
            <a:r>
              <a:rPr lang="en-US" dirty="0" smtClean="0"/>
              <a:t>297 </a:t>
            </a:r>
            <a:r>
              <a:rPr lang="en-US" dirty="0"/>
              <a:t>new HIV infections diagnosed among white males between </a:t>
            </a:r>
            <a:r>
              <a:rPr lang="en-US" dirty="0" smtClean="0"/>
              <a:t>2015 </a:t>
            </a:r>
            <a:r>
              <a:rPr lang="en-US" dirty="0"/>
              <a:t>and </a:t>
            </a:r>
            <a:r>
              <a:rPr lang="en-US" dirty="0" smtClean="0"/>
              <a:t>2017, </a:t>
            </a:r>
            <a:r>
              <a:rPr lang="en-US" dirty="0"/>
              <a:t>MSM or MSM/IDU accounted for an estimated </a:t>
            </a:r>
            <a:r>
              <a:rPr lang="en-US" dirty="0" smtClean="0"/>
              <a:t>94% </a:t>
            </a:r>
            <a:r>
              <a:rPr lang="en-US" dirty="0"/>
              <a:t>of cases; Injection Drug Use (IDU) (including IDU only and MSM/IDU)  accounted for </a:t>
            </a:r>
            <a:r>
              <a:rPr lang="en-US" dirty="0" smtClean="0"/>
              <a:t>22% </a:t>
            </a:r>
            <a:r>
              <a:rPr lang="en-US" dirty="0"/>
              <a:t>of cases, and heterosexual contact accounted for the remaining 2% 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940625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159 </a:t>
            </a:r>
            <a:r>
              <a:rPr lang="en-US" dirty="0"/>
              <a:t>new HIV infections diagnosed among </a:t>
            </a:r>
            <a:r>
              <a:rPr lang="en-US" dirty="0" smtClean="0"/>
              <a:t>African-American </a:t>
            </a:r>
            <a:r>
              <a:rPr lang="en-US" dirty="0"/>
              <a:t>males between </a:t>
            </a:r>
            <a:r>
              <a:rPr lang="en-US" dirty="0" smtClean="0"/>
              <a:t>2015 </a:t>
            </a:r>
            <a:r>
              <a:rPr lang="en-US" dirty="0"/>
              <a:t>and </a:t>
            </a:r>
            <a:r>
              <a:rPr lang="en-US" dirty="0" smtClean="0"/>
              <a:t>2017, </a:t>
            </a:r>
            <a:r>
              <a:rPr lang="en-US" dirty="0"/>
              <a:t>MSM or MSM/IDU accounted for an estimated </a:t>
            </a:r>
            <a:r>
              <a:rPr lang="en-US" dirty="0" smtClean="0"/>
              <a:t>91% </a:t>
            </a:r>
            <a:r>
              <a:rPr lang="en-US" dirty="0"/>
              <a:t>of cases; IDU risk (including IDU only and MSM/IDU) accounted for 9</a:t>
            </a:r>
            <a:r>
              <a:rPr lang="en-US" dirty="0" smtClean="0"/>
              <a:t>% </a:t>
            </a:r>
            <a:r>
              <a:rPr lang="en-US" dirty="0"/>
              <a:t>of cases, heterosexual contact accounted for </a:t>
            </a:r>
            <a:r>
              <a:rPr lang="en-US" dirty="0" smtClean="0"/>
              <a:t>6% </a:t>
            </a:r>
            <a:r>
              <a:rPr lang="en-US" dirty="0"/>
              <a:t>of </a:t>
            </a:r>
            <a:r>
              <a:rPr lang="en-US" dirty="0" smtClean="0"/>
              <a:t>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840882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73 </a:t>
            </a:r>
            <a:r>
              <a:rPr lang="en-US" dirty="0"/>
              <a:t>new HIV infections diagnosed among Hispanic males between </a:t>
            </a:r>
            <a:r>
              <a:rPr lang="en-US" dirty="0" smtClean="0"/>
              <a:t>2015 </a:t>
            </a:r>
            <a:r>
              <a:rPr lang="en-US" dirty="0"/>
              <a:t>and </a:t>
            </a:r>
            <a:r>
              <a:rPr lang="en-US" dirty="0" smtClean="0"/>
              <a:t>2017, </a:t>
            </a:r>
            <a:r>
              <a:rPr lang="en-US" dirty="0"/>
              <a:t>MSM or MSM/IDU accounted for an estimated 90% of cases; heterosexual contact accounted for </a:t>
            </a:r>
            <a:r>
              <a:rPr lang="en-US" dirty="0" smtClean="0"/>
              <a:t>7% </a:t>
            </a:r>
            <a:r>
              <a:rPr lang="en-US" dirty="0"/>
              <a:t>of cases and IDU risk (including IDU only and MSM/IDU) accounted for the </a:t>
            </a:r>
            <a:r>
              <a:rPr lang="en-US" dirty="0" smtClean="0"/>
              <a:t> 10% </a:t>
            </a:r>
            <a:r>
              <a:rPr lang="en-US" dirty="0"/>
              <a:t>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404965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90 </a:t>
            </a:r>
            <a:r>
              <a:rPr lang="en-US" dirty="0"/>
              <a:t>new HIV infections diagnosed among African-born males between </a:t>
            </a:r>
            <a:r>
              <a:rPr lang="en-US" dirty="0" smtClean="0"/>
              <a:t>2015 </a:t>
            </a:r>
            <a:r>
              <a:rPr lang="en-US" dirty="0"/>
              <a:t>and </a:t>
            </a:r>
            <a:r>
              <a:rPr lang="en-US" dirty="0" smtClean="0"/>
              <a:t>2017, </a:t>
            </a:r>
            <a:r>
              <a:rPr lang="en-US" dirty="0"/>
              <a:t>MSM or MSM/IDU accounted for an estimated </a:t>
            </a:r>
            <a:r>
              <a:rPr lang="en-US" dirty="0" smtClean="0"/>
              <a:t>40% </a:t>
            </a:r>
            <a:r>
              <a:rPr lang="en-US" dirty="0"/>
              <a:t>of cases; heterosexual contact accounted for </a:t>
            </a:r>
            <a:r>
              <a:rPr lang="en-US" dirty="0" smtClean="0"/>
              <a:t>60% </a:t>
            </a:r>
            <a:r>
              <a:rPr lang="en-US" dirty="0"/>
              <a:t>of </a:t>
            </a:r>
            <a:r>
              <a:rPr lang="en-US" dirty="0" smtClean="0"/>
              <a:t>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50695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3 new HIV infections diagnosed among American Indian males between </a:t>
            </a:r>
            <a:r>
              <a:rPr lang="en-US" dirty="0" smtClean="0"/>
              <a:t>2015 </a:t>
            </a:r>
            <a:r>
              <a:rPr lang="en-US" dirty="0"/>
              <a:t>and </a:t>
            </a:r>
            <a:r>
              <a:rPr lang="en-US" dirty="0" smtClean="0"/>
              <a:t>2017, </a:t>
            </a:r>
            <a:r>
              <a:rPr lang="en-US" dirty="0"/>
              <a:t>MSM or MSM/IDU accounted for an estimated </a:t>
            </a:r>
            <a:r>
              <a:rPr lang="en-US" dirty="0" smtClean="0"/>
              <a:t>71% </a:t>
            </a:r>
            <a:r>
              <a:rPr lang="en-US" dirty="0"/>
              <a:t>of cases; heterosexual contact accounted for </a:t>
            </a:r>
            <a:r>
              <a:rPr lang="en-US" dirty="0" smtClean="0"/>
              <a:t>29% </a:t>
            </a:r>
            <a:r>
              <a:rPr lang="en-US" dirty="0"/>
              <a:t>of cases. However, the number of cases among American Indian men during this time period is insufficient to make generalizations </a:t>
            </a:r>
            <a:r>
              <a:rPr lang="en-US" dirty="0" smtClean="0"/>
              <a:t>regarding </a:t>
            </a:r>
            <a:r>
              <a:rPr lang="en-US" dirty="0"/>
              <a:t>risk. These numbers should be interpreted </a:t>
            </a:r>
            <a:r>
              <a:rPr lang="en-US" dirty="0" smtClean="0"/>
              <a:t>carefully.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093171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24 </a:t>
            </a:r>
            <a:r>
              <a:rPr lang="en-US" dirty="0"/>
              <a:t>new HIV infections diagnosed among Asian males between </a:t>
            </a:r>
            <a:r>
              <a:rPr lang="en-US" dirty="0" smtClean="0"/>
              <a:t>2015 </a:t>
            </a:r>
            <a:r>
              <a:rPr lang="en-US" dirty="0"/>
              <a:t>and </a:t>
            </a:r>
            <a:r>
              <a:rPr lang="en-US" dirty="0" smtClean="0"/>
              <a:t>2017, </a:t>
            </a:r>
            <a:r>
              <a:rPr lang="en-US" dirty="0"/>
              <a:t>MSM or MSM/IDU accounted for all cases. However, the number of cases among Asian 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622333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93 </a:t>
            </a:r>
            <a:r>
              <a:rPr lang="en-US" dirty="0"/>
              <a:t>new HIV infections diagnosed among African-born females between </a:t>
            </a:r>
            <a:r>
              <a:rPr lang="en-US" dirty="0" smtClean="0"/>
              <a:t>2015 </a:t>
            </a:r>
            <a:r>
              <a:rPr lang="en-US" dirty="0"/>
              <a:t>and </a:t>
            </a:r>
            <a:r>
              <a:rPr lang="en-US" dirty="0" smtClean="0"/>
              <a:t>2017,Heterosexual </a:t>
            </a:r>
            <a:r>
              <a:rPr lang="en-US" dirty="0"/>
              <a:t>contact accounted for an estimated </a:t>
            </a:r>
            <a:r>
              <a:rPr lang="en-US" dirty="0" smtClean="0"/>
              <a:t>98% </a:t>
            </a:r>
            <a:r>
              <a:rPr lang="en-US" dirty="0"/>
              <a:t>of cases and Other risk accounted for the remaining </a:t>
            </a:r>
            <a:r>
              <a:rPr lang="en-US" dirty="0" smtClean="0"/>
              <a:t>2% </a:t>
            </a:r>
            <a:r>
              <a:rPr lang="en-US" dirty="0"/>
              <a:t>of cases.</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211956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46 </a:t>
            </a:r>
            <a:r>
              <a:rPr lang="en-US" dirty="0"/>
              <a:t>new HIV infections diagnosed among African American females between </a:t>
            </a:r>
            <a:r>
              <a:rPr lang="en-US" dirty="0" smtClean="0"/>
              <a:t>2015 </a:t>
            </a:r>
            <a:r>
              <a:rPr lang="en-US" dirty="0"/>
              <a:t>and </a:t>
            </a:r>
            <a:r>
              <a:rPr lang="en-US" dirty="0" smtClean="0"/>
              <a:t>2017, </a:t>
            </a:r>
            <a:r>
              <a:rPr lang="en-US" dirty="0"/>
              <a:t>Heterosexual contact accounted for an estimated </a:t>
            </a:r>
            <a:r>
              <a:rPr lang="en-US" dirty="0" smtClean="0"/>
              <a:t>98% </a:t>
            </a:r>
            <a:r>
              <a:rPr lang="en-US" dirty="0"/>
              <a:t>of </a:t>
            </a:r>
            <a:r>
              <a:rPr lang="en-US" dirty="0" smtClean="0"/>
              <a:t>cases </a:t>
            </a:r>
            <a:r>
              <a:rPr lang="en-US" dirty="0"/>
              <a:t>and IDU risk accounted for the remaining </a:t>
            </a:r>
            <a:r>
              <a:rPr lang="en-US" dirty="0" smtClean="0"/>
              <a:t>2% </a:t>
            </a:r>
            <a:r>
              <a:rPr lang="en-US" dirty="0"/>
              <a:t>of cases.</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388994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United States and 6 dependent areas, the estimated rate of diagnoses of HIV infection among adults and adolescents was 14.7</a:t>
            </a:r>
            <a:r>
              <a:rPr lang="en-US" b="1" dirty="0"/>
              <a:t> </a:t>
            </a:r>
            <a:r>
              <a:rPr lang="en-US" dirty="0"/>
              <a:t>per 100,000 population in </a:t>
            </a:r>
            <a:r>
              <a:rPr lang="en-US" dirty="0" smtClean="0"/>
              <a:t>2016. </a:t>
            </a:r>
            <a:r>
              <a:rPr lang="en-US" dirty="0"/>
              <a:t>The rate of diagnoses of HIV infection for adults and adolescents ranged from zero per 100,000 in American Samoa and the </a:t>
            </a:r>
            <a:r>
              <a:rPr lang="en-US" dirty="0" smtClean="0"/>
              <a:t>Northern Mariana Islands </a:t>
            </a:r>
            <a:r>
              <a:rPr lang="en-US" dirty="0"/>
              <a:t>to </a:t>
            </a:r>
            <a:r>
              <a:rPr lang="en-US" dirty="0" smtClean="0"/>
              <a:t>55.6 </a:t>
            </a:r>
            <a:r>
              <a:rPr lang="en-US" dirty="0"/>
              <a:t>per 100,000 in the District of Columbia.</a:t>
            </a:r>
          </a:p>
          <a:p>
            <a:r>
              <a:rPr lang="en-US" b="1" dirty="0"/>
              <a:t> </a:t>
            </a:r>
          </a:p>
          <a:p>
            <a:r>
              <a:rPr lang="en-US" dirty="0"/>
              <a:t>The District of Columbia (i.e., Washington, DC) is a city; use caution when comparing the HIV diagnosis rate in DC with the rates in states.</a:t>
            </a:r>
          </a:p>
          <a:p>
            <a:r>
              <a:rPr lang="en-US" dirty="0"/>
              <a:t> </a:t>
            </a:r>
          </a:p>
          <a:p>
            <a:r>
              <a:rPr lang="en-US" dirty="0"/>
              <a:t>Data include persons with a diagnosis of HIV infection regardless of stage of disease at diagnosis. All displayed data are estimates. Estimated numbers resulted from statistical adjustment that accounted for reporting delays, but not for incomplete reporting.</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52388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39 </a:t>
            </a:r>
            <a:r>
              <a:rPr lang="en-US" dirty="0"/>
              <a:t>new HIV infections diagnosed among white females between </a:t>
            </a:r>
            <a:r>
              <a:rPr lang="en-US" dirty="0" smtClean="0"/>
              <a:t>2015 </a:t>
            </a:r>
            <a:r>
              <a:rPr lang="en-US" dirty="0"/>
              <a:t>and </a:t>
            </a:r>
            <a:r>
              <a:rPr lang="en-US" dirty="0" smtClean="0"/>
              <a:t>2017, </a:t>
            </a:r>
            <a:r>
              <a:rPr lang="en-US" dirty="0"/>
              <a:t>Heterosexual contact accounted for an estimated </a:t>
            </a:r>
            <a:r>
              <a:rPr lang="en-US" dirty="0" smtClean="0"/>
              <a:t>86% </a:t>
            </a:r>
            <a:r>
              <a:rPr lang="en-US" dirty="0"/>
              <a:t>of </a:t>
            </a:r>
            <a:r>
              <a:rPr lang="en-US" dirty="0" smtClean="0"/>
              <a:t>cases, IDU </a:t>
            </a:r>
            <a:r>
              <a:rPr lang="en-US" dirty="0"/>
              <a:t>accounted for an estimated </a:t>
            </a:r>
            <a:r>
              <a:rPr lang="en-US" dirty="0" smtClean="0"/>
              <a:t>8% </a:t>
            </a:r>
            <a:r>
              <a:rPr lang="en-US" dirty="0"/>
              <a:t>of </a:t>
            </a:r>
            <a:r>
              <a:rPr lang="en-US" dirty="0" smtClean="0"/>
              <a:t>cases and other risk accounted for the remaining 6%.</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16203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9</a:t>
            </a:r>
            <a:r>
              <a:rPr lang="en-US" dirty="0" smtClean="0"/>
              <a:t> </a:t>
            </a:r>
            <a:r>
              <a:rPr lang="en-US" dirty="0"/>
              <a:t>new HIV infections diagnosed among Hispanic females between </a:t>
            </a:r>
            <a:r>
              <a:rPr lang="en-US" dirty="0" smtClean="0"/>
              <a:t>2015 </a:t>
            </a:r>
            <a:r>
              <a:rPr lang="en-US" dirty="0"/>
              <a:t>and </a:t>
            </a:r>
            <a:r>
              <a:rPr lang="en-US" dirty="0" smtClean="0"/>
              <a:t>2017, </a:t>
            </a:r>
            <a:r>
              <a:rPr lang="en-US" dirty="0"/>
              <a:t>Heterosexual contact accounted for an estimated 100% of cases. However, the number of cases among Hispanic women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95964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1 </a:t>
            </a:r>
            <a:r>
              <a:rPr lang="en-US" dirty="0"/>
              <a:t>new HIV infections diagnosed among American Indian females between </a:t>
            </a:r>
            <a:r>
              <a:rPr lang="en-US" dirty="0" smtClean="0"/>
              <a:t>2015 </a:t>
            </a:r>
            <a:r>
              <a:rPr lang="en-US" dirty="0"/>
              <a:t>and </a:t>
            </a:r>
            <a:r>
              <a:rPr lang="en-US" dirty="0" smtClean="0"/>
              <a:t>2017, </a:t>
            </a:r>
            <a:r>
              <a:rPr lang="en-US" dirty="0"/>
              <a:t>Heterosexual contact accounted for an estimated </a:t>
            </a:r>
            <a:r>
              <a:rPr lang="en-US" dirty="0" smtClean="0"/>
              <a:t>100% </a:t>
            </a:r>
            <a:r>
              <a:rPr lang="en-US" dirty="0"/>
              <a:t>of </a:t>
            </a:r>
            <a:r>
              <a:rPr lang="en-US" dirty="0" smtClean="0"/>
              <a:t>cases. </a:t>
            </a:r>
            <a:r>
              <a:rPr lang="en-US" dirty="0"/>
              <a:t>However, the number of cases among American Indian women during this time period is insufficient to make generalizations regarding risk. These numbers should be interpreted carefully.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828638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a:t>
            </a:r>
            <a:r>
              <a:rPr lang="en-US" dirty="0" smtClean="0"/>
              <a:t>4 </a:t>
            </a:r>
            <a:r>
              <a:rPr lang="en-US" dirty="0"/>
              <a:t>new HIV infections diagnosed among </a:t>
            </a:r>
            <a:r>
              <a:rPr lang="en-US" dirty="0" smtClean="0"/>
              <a:t>Asian </a:t>
            </a:r>
            <a:r>
              <a:rPr lang="en-US" dirty="0"/>
              <a:t>females between 2015 and 2017, Heterosexual contact accounted for an estimated 100% of cases. However, the number of cases among </a:t>
            </a:r>
            <a:r>
              <a:rPr lang="en-US" dirty="0" smtClean="0"/>
              <a:t>Asian </a:t>
            </a:r>
            <a:r>
              <a:rPr lang="en-US" dirty="0"/>
              <a:t>women during this time period is insufficient to make generalizations regarding risk. These numbers should be interpreted carefully.</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741997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ability to interrupt the transmission of HIV from mother to child via antiretroviral therapy and appropriate perinatal care is an important accomplishment in the history of the HIV/AIDS epidemic. Newborn HIV infection rates range from 25-30% without antiretroviral therapy, but decrease to 1-2% with appropriate medical intervention. </a:t>
            </a:r>
          </a:p>
          <a:p>
            <a:endParaRPr lang="en-US" dirty="0"/>
          </a:p>
          <a:p>
            <a:r>
              <a:rPr lang="en-US" dirty="0"/>
              <a:t>For the past decade the number of births to HIV-infected </a:t>
            </a:r>
            <a:r>
              <a:rPr lang="en-US" dirty="0" smtClean="0"/>
              <a:t>women has ranged between 50-71 </a:t>
            </a:r>
            <a:r>
              <a:rPr lang="en-US" dirty="0"/>
              <a:t>births </a:t>
            </a:r>
            <a:r>
              <a:rPr lang="en-US" dirty="0" smtClean="0"/>
              <a:t>(2007-2017). For 2017, there were 50 births to HIV-infected women. The </a:t>
            </a:r>
            <a:r>
              <a:rPr lang="en-US" dirty="0"/>
              <a:t>rate of transmission has decreased from 15% between 1994 and 1996 to </a:t>
            </a:r>
            <a:r>
              <a:rPr lang="en-US" dirty="0" smtClean="0"/>
              <a:t>1.8% </a:t>
            </a:r>
            <a:r>
              <a:rPr lang="en-US" dirty="0"/>
              <a:t>in the past three </a:t>
            </a:r>
            <a:r>
              <a:rPr lang="en-US" dirty="0" smtClean="0"/>
              <a:t>years (2015-2017), </a:t>
            </a:r>
            <a:r>
              <a:rPr lang="en-US" dirty="0"/>
              <a:t>with 1</a:t>
            </a:r>
            <a:r>
              <a:rPr lang="en-US" dirty="0" smtClean="0"/>
              <a:t> </a:t>
            </a:r>
            <a:r>
              <a:rPr lang="en-US" dirty="0"/>
              <a:t>HIV+ baby born to HIV+ mother in Minnesota in </a:t>
            </a:r>
            <a:r>
              <a:rPr lang="en-US" dirty="0" smtClean="0"/>
              <a:t>2017.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684354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1104522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2006 and 2009 the number of new HIV diagnoses among males aged 13-24 increased rapidly. Since 2009, we’ve seen a promising trend of a decreasing number of new diagnoses in this age group. In </a:t>
            </a:r>
            <a:r>
              <a:rPr lang="en-US" dirty="0" smtClean="0"/>
              <a:t>2017, </a:t>
            </a:r>
            <a:r>
              <a:rPr lang="en-US" dirty="0"/>
              <a:t>the number of cases </a:t>
            </a:r>
            <a:r>
              <a:rPr lang="en-US" dirty="0" smtClean="0"/>
              <a:t>were lower from the </a:t>
            </a:r>
            <a:r>
              <a:rPr lang="en-US" dirty="0"/>
              <a:t>previous year with </a:t>
            </a:r>
            <a:r>
              <a:rPr lang="en-US" dirty="0" smtClean="0"/>
              <a:t>53 </a:t>
            </a:r>
            <a:r>
              <a:rPr lang="en-US" dirty="0"/>
              <a:t>cases in </a:t>
            </a:r>
            <a:r>
              <a:rPr lang="en-US" dirty="0" smtClean="0"/>
              <a:t>2016 </a:t>
            </a:r>
            <a:r>
              <a:rPr lang="en-US" dirty="0"/>
              <a:t>and </a:t>
            </a:r>
            <a:r>
              <a:rPr lang="en-US" dirty="0" smtClean="0"/>
              <a:t>47 </a:t>
            </a:r>
            <a:r>
              <a:rPr lang="en-US" dirty="0"/>
              <a:t>cases in </a:t>
            </a:r>
            <a:r>
              <a:rPr lang="en-US" dirty="0" smtClean="0"/>
              <a:t>2017. </a:t>
            </a:r>
            <a:endParaRPr lang="en-US" dirty="0"/>
          </a:p>
          <a:p>
            <a:r>
              <a:rPr lang="en-US" dirty="0"/>
              <a:t>T</a:t>
            </a:r>
            <a:r>
              <a:rPr lang="en-US" dirty="0" smtClean="0"/>
              <a:t>he </a:t>
            </a:r>
            <a:r>
              <a:rPr lang="en-US" dirty="0"/>
              <a:t>annual number of new HIV infections diagnosed among adolescent and young adult women fluctuates due to smaller </a:t>
            </a:r>
            <a:r>
              <a:rPr lang="en-US" dirty="0" smtClean="0"/>
              <a:t>numbers.  </a:t>
            </a:r>
            <a:r>
              <a:rPr lang="en-US" dirty="0"/>
              <a:t>In </a:t>
            </a:r>
            <a:r>
              <a:rPr lang="en-US" dirty="0" smtClean="0"/>
              <a:t>2017, </a:t>
            </a:r>
            <a:r>
              <a:rPr lang="en-US" dirty="0"/>
              <a:t>the number of cases </a:t>
            </a:r>
            <a:r>
              <a:rPr lang="en-US" dirty="0" smtClean="0"/>
              <a:t>were lower </a:t>
            </a:r>
            <a:r>
              <a:rPr lang="en-US" dirty="0"/>
              <a:t>to the previous year with </a:t>
            </a:r>
            <a:r>
              <a:rPr lang="en-US" dirty="0" smtClean="0"/>
              <a:t>14 </a:t>
            </a:r>
            <a:r>
              <a:rPr lang="en-US" dirty="0"/>
              <a:t>cases in </a:t>
            </a:r>
            <a:r>
              <a:rPr lang="en-US" dirty="0" smtClean="0"/>
              <a:t>2016 </a:t>
            </a:r>
            <a:r>
              <a:rPr lang="en-US" dirty="0"/>
              <a:t>and 8</a:t>
            </a:r>
            <a:r>
              <a:rPr lang="en-US" dirty="0" smtClean="0"/>
              <a:t> cases in 2017.</a:t>
            </a:r>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23417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the years </a:t>
            </a:r>
            <a:r>
              <a:rPr lang="en-US" dirty="0" smtClean="0"/>
              <a:t>2015 </a:t>
            </a:r>
            <a:r>
              <a:rPr lang="en-US" dirty="0"/>
              <a:t>and </a:t>
            </a:r>
            <a:r>
              <a:rPr lang="en-US" dirty="0" smtClean="0"/>
              <a:t>2017 </a:t>
            </a:r>
            <a:r>
              <a:rPr lang="en-US" dirty="0"/>
              <a:t>we had </a:t>
            </a:r>
            <a:r>
              <a:rPr lang="en-US" dirty="0" smtClean="0"/>
              <a:t>152 </a:t>
            </a:r>
            <a:r>
              <a:rPr lang="en-US" dirty="0"/>
              <a:t>males cases reported among adolescents and young adults, and </a:t>
            </a:r>
            <a:r>
              <a:rPr lang="en-US" dirty="0" smtClean="0"/>
              <a:t>35 </a:t>
            </a:r>
            <a:r>
              <a:rPr lang="en-US" dirty="0"/>
              <a:t>females reported in the 13-24 age group. For males, Non-Hispanic white and African-American males each accounted for </a:t>
            </a:r>
            <a:r>
              <a:rPr lang="en-US" dirty="0" smtClean="0"/>
              <a:t>35% </a:t>
            </a:r>
            <a:r>
              <a:rPr lang="en-US" dirty="0"/>
              <a:t>and </a:t>
            </a:r>
            <a:r>
              <a:rPr lang="en-US" dirty="0" smtClean="0"/>
              <a:t>39% </a:t>
            </a:r>
            <a:r>
              <a:rPr lang="en-US" dirty="0"/>
              <a:t>respectively, and Hispanic males of any race accounted for </a:t>
            </a:r>
            <a:r>
              <a:rPr lang="en-US" dirty="0" smtClean="0"/>
              <a:t>12% </a:t>
            </a:r>
            <a:r>
              <a:rPr lang="en-US" dirty="0"/>
              <a:t>in the 13-24 age group. Among females, Non-Hispanic black African-born and African-Americans together accounted for </a:t>
            </a:r>
            <a:r>
              <a:rPr lang="en-US" dirty="0" smtClean="0"/>
              <a:t>71% </a:t>
            </a:r>
            <a:r>
              <a:rPr lang="en-US" dirty="0"/>
              <a:t>of the cases; while non-Hispanic white females accounted for </a:t>
            </a:r>
            <a:r>
              <a:rPr lang="en-US" dirty="0" smtClean="0"/>
              <a:t>20%, </a:t>
            </a:r>
            <a:r>
              <a:rPr lang="en-US" dirty="0"/>
              <a:t>and Hispanic women of any race accounted for </a:t>
            </a:r>
            <a:r>
              <a:rPr lang="en-US" dirty="0" smtClean="0"/>
              <a:t>6% </a:t>
            </a:r>
            <a:r>
              <a:rPr lang="en-US" dirty="0"/>
              <a:t>of cases.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95127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mode of exposure among males in the 13-24 age group, Male to Male sex was estimated to account for </a:t>
            </a:r>
            <a:r>
              <a:rPr lang="en-US" dirty="0" smtClean="0"/>
              <a:t>86% </a:t>
            </a:r>
            <a:r>
              <a:rPr lang="en-US" dirty="0"/>
              <a:t>of the cases, while the combined risk of MSM and IDU was estimated to account for </a:t>
            </a:r>
            <a:r>
              <a:rPr lang="en-US" dirty="0" smtClean="0"/>
              <a:t>10% </a:t>
            </a:r>
            <a:r>
              <a:rPr lang="en-US" dirty="0"/>
              <a:t>of the cases and 1% was attributed to heterosexual contact.</a:t>
            </a:r>
          </a:p>
          <a:p>
            <a:r>
              <a:rPr lang="en-US" dirty="0"/>
              <a:t>Among females, </a:t>
            </a:r>
            <a:r>
              <a:rPr lang="en-US" dirty="0" smtClean="0"/>
              <a:t>87% </a:t>
            </a:r>
            <a:r>
              <a:rPr lang="en-US" dirty="0"/>
              <a:t>of cases were estimated to have heterosexual contact as their mode of exposure, while </a:t>
            </a:r>
            <a:r>
              <a:rPr lang="en-US" dirty="0" smtClean="0"/>
              <a:t>3% </a:t>
            </a:r>
            <a:r>
              <a:rPr lang="en-US" dirty="0"/>
              <a:t>were attributed to injection drug </a:t>
            </a:r>
            <a:r>
              <a:rPr lang="en-US" dirty="0" smtClean="0"/>
              <a:t>use and 10% other risk </a:t>
            </a:r>
            <a:r>
              <a:rPr lang="en-US" dirty="0"/>
              <a:t>in the 13-24 age group.</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710672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47437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rates (per 100,000 population) of stage 3 (AIDS) classifications in </a:t>
            </a:r>
            <a:r>
              <a:rPr lang="en-US" dirty="0" smtClean="0"/>
              <a:t>2016 </a:t>
            </a:r>
            <a:r>
              <a:rPr lang="en-US" dirty="0"/>
              <a:t>for persons (all ages) with HIV infection are shown for each state, the District of Columbia, American Samoa, Guam, the Northern Mariana Islands, Puerto Rico, the Republic of Palau, and the U.S. Virgin Islands.</a:t>
            </a:r>
          </a:p>
          <a:p>
            <a:r>
              <a:rPr lang="en-US" dirty="0"/>
              <a:t> </a:t>
            </a:r>
          </a:p>
          <a:p>
            <a:pPr defTabSz="931774">
              <a:defRPr/>
            </a:pPr>
            <a:r>
              <a:rPr lang="en-US" dirty="0"/>
              <a:t>Areas with the highest rates of stage 3 (AIDS) in </a:t>
            </a:r>
            <a:r>
              <a:rPr lang="en-US" dirty="0" smtClean="0"/>
              <a:t>2016 </a:t>
            </a:r>
            <a:r>
              <a:rPr lang="en-US" dirty="0"/>
              <a:t>were the District of Columbia </a:t>
            </a:r>
            <a:r>
              <a:rPr lang="en-US" dirty="0" smtClean="0"/>
              <a:t>(27.2), </a:t>
            </a:r>
            <a:r>
              <a:rPr lang="en-US" dirty="0"/>
              <a:t>Louisiana </a:t>
            </a:r>
            <a:r>
              <a:rPr lang="en-US" dirty="0" smtClean="0"/>
              <a:t>(12.0</a:t>
            </a:r>
            <a:r>
              <a:rPr lang="en-US" dirty="0"/>
              <a:t>), Florida (11.4), Georgia (</a:t>
            </a:r>
            <a:r>
              <a:rPr lang="en-US" dirty="0" smtClean="0"/>
              <a:t>11.2), Maryland (9.7), and </a:t>
            </a:r>
            <a:r>
              <a:rPr lang="en-US" dirty="0"/>
              <a:t>Mississippi </a:t>
            </a:r>
            <a:r>
              <a:rPr lang="en-US" dirty="0" smtClean="0"/>
              <a:t>(9.2). </a:t>
            </a:r>
            <a:r>
              <a:rPr lang="en-US" dirty="0"/>
              <a:t>The District of Columbia (i.e., Washington, DC) is a city; use caution when comparing the stage 3 (AIDS) rate in DC with the rates in states.</a:t>
            </a:r>
          </a:p>
          <a:p>
            <a:r>
              <a:rPr lang="en-US" dirty="0"/>
              <a:t> </a:t>
            </a:r>
          </a:p>
          <a:p>
            <a:r>
              <a:rPr lang="en-US" dirty="0"/>
              <a:t>All displayed data are estimates. Estimated numbers resulted from statistical adjustment that accounted for reporting delays, but not for incomplete reporting.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1051478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new HIV infections diagnosed among foreign-born persons in Minnesota has steadily increased from 20 cases in 1990 to </a:t>
            </a:r>
            <a:r>
              <a:rPr lang="en-US" dirty="0" smtClean="0"/>
              <a:t>89 </a:t>
            </a:r>
            <a:r>
              <a:rPr lang="en-US" dirty="0"/>
              <a:t>cases in </a:t>
            </a:r>
            <a:r>
              <a:rPr lang="en-US" dirty="0" smtClean="0"/>
              <a:t>2017. </a:t>
            </a:r>
            <a:r>
              <a:rPr lang="en-US" dirty="0"/>
              <a:t>This increase has been largely driven by the increase of cases among African-born persons from 8 cases in 1990 to </a:t>
            </a:r>
            <a:r>
              <a:rPr lang="en-US" dirty="0" smtClean="0"/>
              <a:t>60 </a:t>
            </a:r>
            <a:r>
              <a:rPr lang="en-US" dirty="0"/>
              <a:t>cases in </a:t>
            </a:r>
            <a:r>
              <a:rPr lang="en-US" dirty="0" smtClean="0"/>
              <a:t>2017, </a:t>
            </a:r>
            <a:r>
              <a:rPr lang="en-US" dirty="0"/>
              <a:t>as well as, persons from Mexico, Central and South America from 6 cases in 1990 to </a:t>
            </a:r>
            <a:r>
              <a:rPr lang="en-US" dirty="0" smtClean="0"/>
              <a:t>20 </a:t>
            </a:r>
            <a:r>
              <a:rPr lang="en-US" dirty="0"/>
              <a:t>cases in </a:t>
            </a:r>
            <a:r>
              <a:rPr lang="en-US" dirty="0" smtClean="0"/>
              <a:t>2017. </a:t>
            </a:r>
            <a:r>
              <a:rPr lang="en-US" dirty="0"/>
              <a:t>Among new HIV infections diagnosed in </a:t>
            </a:r>
            <a:r>
              <a:rPr lang="en-US" dirty="0" smtClean="0"/>
              <a:t>2017, 31% </a:t>
            </a:r>
            <a:r>
              <a:rPr lang="en-US" dirty="0"/>
              <a:t>were among foreign-born persons. Based on 2010-2012 American Community Survey data, foreign-born persons make up 7% of the total Minnesota population and are, therefore, disproportionately affected by HIV. Among African-born this disparity is even more evident, while African-born persons make up just over 1% of the Minnesota population they accounted for </a:t>
            </a:r>
            <a:r>
              <a:rPr lang="en-US" dirty="0" smtClean="0"/>
              <a:t>21% </a:t>
            </a:r>
            <a:r>
              <a:rPr lang="en-US" dirty="0"/>
              <a:t>of new HIV infections in </a:t>
            </a:r>
            <a:r>
              <a:rPr lang="en-US" dirty="0" smtClean="0"/>
              <a:t>2017. </a:t>
            </a:r>
            <a:endParaRPr lang="en-US" dirty="0"/>
          </a:p>
          <a:p>
            <a:endParaRPr lang="en-US" dirty="0"/>
          </a:p>
          <a:p>
            <a:r>
              <a:rPr lang="en-US" dirty="0"/>
              <a:t>In </a:t>
            </a:r>
            <a:r>
              <a:rPr lang="en-US" dirty="0" smtClean="0"/>
              <a:t>2017, </a:t>
            </a:r>
            <a:r>
              <a:rPr lang="en-US" dirty="0"/>
              <a:t>there were </a:t>
            </a:r>
            <a:r>
              <a:rPr lang="en-US" dirty="0" smtClean="0"/>
              <a:t>89 </a:t>
            </a:r>
            <a:r>
              <a:rPr lang="en-US" dirty="0"/>
              <a:t>cases of newly reported HIV among foreign-born persons, representing nearly </a:t>
            </a:r>
            <a:r>
              <a:rPr lang="en-US" dirty="0" smtClean="0"/>
              <a:t>one </a:t>
            </a:r>
            <a:r>
              <a:rPr lang="en-US" dirty="0"/>
              <a:t>out of </a:t>
            </a:r>
            <a:r>
              <a:rPr lang="en-US" dirty="0" smtClean="0"/>
              <a:t>three </a:t>
            </a:r>
            <a:r>
              <a:rPr lang="en-US" dirty="0"/>
              <a:t>of all new cases. The majority of foreign born cases in </a:t>
            </a:r>
            <a:r>
              <a:rPr lang="en-US" dirty="0" smtClean="0"/>
              <a:t>2017 </a:t>
            </a:r>
            <a:r>
              <a:rPr lang="en-US" dirty="0"/>
              <a:t>were from Africa, followed by Latin America and the Caribbean.</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5262709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2017, </a:t>
            </a:r>
            <a:r>
              <a:rPr lang="en-US" dirty="0"/>
              <a:t>the number of foreign-born males </a:t>
            </a:r>
            <a:r>
              <a:rPr lang="en-US" dirty="0" smtClean="0"/>
              <a:t>decreased </a:t>
            </a:r>
            <a:r>
              <a:rPr lang="en-US" dirty="0"/>
              <a:t>from </a:t>
            </a:r>
            <a:r>
              <a:rPr lang="en-US" dirty="0" smtClean="0"/>
              <a:t>56 </a:t>
            </a:r>
            <a:r>
              <a:rPr lang="en-US" dirty="0"/>
              <a:t>cases in </a:t>
            </a:r>
            <a:r>
              <a:rPr lang="en-US" dirty="0" smtClean="0"/>
              <a:t>2016 </a:t>
            </a:r>
            <a:r>
              <a:rPr lang="en-US" dirty="0"/>
              <a:t>to </a:t>
            </a:r>
            <a:r>
              <a:rPr lang="en-US" dirty="0" smtClean="0"/>
              <a:t>47 </a:t>
            </a:r>
            <a:r>
              <a:rPr lang="en-US" dirty="0"/>
              <a:t>in </a:t>
            </a:r>
            <a:r>
              <a:rPr lang="en-US" dirty="0" smtClean="0"/>
              <a:t>2017.</a:t>
            </a:r>
            <a:endParaRPr lang="en-US" dirty="0"/>
          </a:p>
          <a:p>
            <a:r>
              <a:rPr lang="en-US" dirty="0"/>
              <a:t>There was a </a:t>
            </a:r>
            <a:r>
              <a:rPr lang="en-US" dirty="0" smtClean="0"/>
              <a:t>increase </a:t>
            </a:r>
            <a:r>
              <a:rPr lang="en-US" dirty="0"/>
              <a:t>for foreign-born females from </a:t>
            </a:r>
            <a:r>
              <a:rPr lang="en-US" dirty="0" smtClean="0"/>
              <a:t>36 </a:t>
            </a:r>
            <a:r>
              <a:rPr lang="en-US" dirty="0"/>
              <a:t>in </a:t>
            </a:r>
            <a:r>
              <a:rPr lang="en-US" dirty="0" smtClean="0"/>
              <a:t>2016 </a:t>
            </a:r>
            <a:r>
              <a:rPr lang="en-US" dirty="0"/>
              <a:t>to </a:t>
            </a:r>
            <a:r>
              <a:rPr lang="en-US" dirty="0" smtClean="0"/>
              <a:t>42 </a:t>
            </a:r>
            <a:r>
              <a:rPr lang="en-US" dirty="0"/>
              <a:t>in </a:t>
            </a:r>
            <a:r>
              <a:rPr lang="en-US" dirty="0" smtClean="0"/>
              <a:t>2017.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342907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countries (Liberia, Ethiopia, Somalia, and Mexico) accounted for a majority of new infections among foreign-born persons, however there are over </a:t>
            </a:r>
            <a:r>
              <a:rPr lang="en-US" dirty="0" smtClean="0"/>
              <a:t>31 </a:t>
            </a:r>
            <a:r>
              <a:rPr lang="en-US" dirty="0"/>
              <a:t>countries represented among the </a:t>
            </a:r>
            <a:r>
              <a:rPr lang="en-US" dirty="0" smtClean="0"/>
              <a:t>89 </a:t>
            </a:r>
            <a:r>
              <a:rPr lang="en-US" dirty="0"/>
              <a:t>new foreign born cases in </a:t>
            </a:r>
            <a:r>
              <a:rPr lang="en-US" dirty="0" smtClean="0"/>
              <a:t>2017.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5832458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038393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t>
            </a:r>
            <a:r>
              <a:rPr lang="en-US" dirty="0" smtClean="0"/>
              <a:t>2016, 24% </a:t>
            </a:r>
            <a:r>
              <a:rPr lang="en-US" dirty="0"/>
              <a:t>of new cases were late testers. This proportion of cases has remained relatively the same over the past 10 years, ranging between </a:t>
            </a:r>
            <a:r>
              <a:rPr lang="en-US" dirty="0" smtClean="0"/>
              <a:t>24-34%. </a:t>
            </a:r>
            <a:r>
              <a:rPr lang="en-US" dirty="0"/>
              <a:t>Most late testers, about 85%, are diagnosed with AIDS at the same time they are initially diagnosed with HIV infection. </a:t>
            </a:r>
          </a:p>
          <a:p>
            <a:r>
              <a:rPr lang="en-US" dirty="0"/>
              <a:t>For </a:t>
            </a:r>
            <a:r>
              <a:rPr lang="en-US" dirty="0" smtClean="0"/>
              <a:t>2017, 27% </a:t>
            </a:r>
            <a:r>
              <a:rPr lang="en-US" dirty="0"/>
              <a:t>of new cases were late testers so far, which represents only a partial follow-up year to only March 20, 2017.</a:t>
            </a:r>
          </a:p>
          <a:p>
            <a:endParaRPr lang="en-US" dirty="0"/>
          </a:p>
          <a:p>
            <a:r>
              <a:rPr lang="en-US" dirty="0"/>
              <a:t>As with other characteristics of the HIV epidemic in Minnesota, the proportion of late testers varies by demographic characteristics. Historically, foreign-born persons have had a higher proportion of late-testers.</a:t>
            </a:r>
            <a:endParaRPr lang="en-US" dirty="0">
              <a:latin typeface="Times New Roman" charset="0"/>
            </a:endParaRP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865124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gender. In </a:t>
            </a:r>
            <a:r>
              <a:rPr lang="en-US" dirty="0" smtClean="0"/>
              <a:t>2017, </a:t>
            </a:r>
            <a:r>
              <a:rPr lang="en-US" dirty="0"/>
              <a:t>the proportion of late testers among </a:t>
            </a:r>
            <a:r>
              <a:rPr lang="en-US" dirty="0" smtClean="0"/>
              <a:t>females (27%) and males (28%) were similar and increased slightly from the previous year.. </a:t>
            </a:r>
          </a:p>
          <a:p>
            <a:endParaRPr lang="en-US" dirty="0"/>
          </a:p>
          <a:p>
            <a:r>
              <a:rPr lang="en-US" dirty="0"/>
              <a:t>Percentage of late testers for 2017 includes only those progressing to AIDS through </a:t>
            </a:r>
            <a:r>
              <a:rPr lang="en-US" dirty="0" smtClean="0"/>
              <a:t>March </a:t>
            </a:r>
            <a:r>
              <a:rPr lang="en-US" dirty="0"/>
              <a:t>2018. As such, this percentage is likely to increase as additional reports are made to the MDH.</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905684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The most significant differences occur by race/ethnicity, with the proportion of late testers in </a:t>
            </a:r>
            <a:r>
              <a:rPr lang="en-US" dirty="0" smtClean="0"/>
              <a:t>2017 </a:t>
            </a:r>
            <a:r>
              <a:rPr lang="en-US" dirty="0"/>
              <a:t>among whites (34%), African Americans (25</a:t>
            </a:r>
            <a:r>
              <a:rPr lang="en-US" dirty="0" smtClean="0"/>
              <a:t>%), African-born </a:t>
            </a:r>
            <a:r>
              <a:rPr lang="en-US" dirty="0"/>
              <a:t>black </a:t>
            </a:r>
            <a:r>
              <a:rPr lang="en-US" dirty="0" smtClean="0"/>
              <a:t>(22%), and </a:t>
            </a:r>
            <a:r>
              <a:rPr lang="en-US" dirty="0"/>
              <a:t>Hispanic </a:t>
            </a:r>
            <a:r>
              <a:rPr lang="en-US" dirty="0" smtClean="0"/>
              <a:t>(13%). Similar </a:t>
            </a:r>
            <a:r>
              <a:rPr lang="en-US" dirty="0"/>
              <a:t>data for American Indians and Asian/Pacific Islanders in a single year had fewer than 10 cases and are considered not stable and are therefore not represented here</a:t>
            </a:r>
            <a:r>
              <a:rPr lang="en-US" dirty="0" smtClean="0"/>
              <a:t>.</a:t>
            </a:r>
          </a:p>
          <a:p>
            <a:endParaRPr lang="en-US" dirty="0" smtClean="0"/>
          </a:p>
          <a:p>
            <a:r>
              <a:rPr lang="en-US" dirty="0"/>
              <a:t>Percentage of late testers for 2017 includes only those progressing to AIDS through </a:t>
            </a:r>
            <a:r>
              <a:rPr lang="en-US" dirty="0" smtClean="0"/>
              <a:t>March </a:t>
            </a:r>
            <a:r>
              <a:rPr lang="en-US" dirty="0"/>
              <a:t>2018. As such, this percentage is likely to increase as additional reports are made to the MDH.</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720500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a:t>
            </a:r>
            <a:r>
              <a:rPr lang="en-US" dirty="0" smtClean="0"/>
              <a:t>2017, there was a linear age-based increase of late-testers, where 16-18% of those diagnosed in age groups 13-24 (18%), 25-29 (16%), and 30-34 (16%) were late testers. There was a steady increase of late-testers in older age groups, with 27% in age group 35-39, 32% in age group 40-44, and 45% in age group 45 and older.  </a:t>
            </a:r>
          </a:p>
          <a:p>
            <a:endParaRPr lang="en-US" dirty="0" smtClean="0"/>
          </a:p>
          <a:p>
            <a:r>
              <a:rPr lang="en-US" dirty="0" smtClean="0"/>
              <a:t>Percentage </a:t>
            </a:r>
            <a:r>
              <a:rPr lang="en-US" dirty="0"/>
              <a:t>of late testers for </a:t>
            </a:r>
            <a:r>
              <a:rPr lang="en-US" dirty="0" smtClean="0"/>
              <a:t>2017 </a:t>
            </a:r>
            <a:r>
              <a:rPr lang="en-US" dirty="0"/>
              <a:t>includes only those progressing to AIDS through </a:t>
            </a:r>
            <a:r>
              <a:rPr lang="en-US" dirty="0" smtClean="0"/>
              <a:t>March 2018. </a:t>
            </a:r>
            <a:r>
              <a:rPr lang="en-US" dirty="0"/>
              <a:t>As such, this percentage is likely to increase as additional reports are made to the MDH. Caution should be used due to smaller numbers by age group when interrupting the data.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31403870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2017, </a:t>
            </a:r>
            <a:r>
              <a:rPr lang="en-US" dirty="0"/>
              <a:t>persons with a risk category of unspecified risk had the highest proportion of late testers at </a:t>
            </a:r>
            <a:r>
              <a:rPr lang="en-US" dirty="0" smtClean="0"/>
              <a:t>45%, </a:t>
            </a:r>
            <a:r>
              <a:rPr lang="en-US" dirty="0"/>
              <a:t>followed by heterosexual contact  at </a:t>
            </a:r>
            <a:r>
              <a:rPr lang="en-US" dirty="0" smtClean="0"/>
              <a:t>28%, MSM </a:t>
            </a:r>
            <a:r>
              <a:rPr lang="en-US" dirty="0"/>
              <a:t>at </a:t>
            </a:r>
            <a:r>
              <a:rPr lang="en-US" dirty="0" smtClean="0"/>
              <a:t>23%, </a:t>
            </a:r>
            <a:r>
              <a:rPr lang="en-US" dirty="0"/>
              <a:t>and finally  </a:t>
            </a:r>
            <a:r>
              <a:rPr lang="en-US" dirty="0" smtClean="0"/>
              <a:t>IDU </a:t>
            </a:r>
            <a:r>
              <a:rPr lang="en-US" dirty="0"/>
              <a:t>had the lowest proportion of late testers at </a:t>
            </a:r>
            <a:r>
              <a:rPr lang="en-US" dirty="0" smtClean="0"/>
              <a:t>12%.</a:t>
            </a:r>
          </a:p>
          <a:p>
            <a:pPr>
              <a:defRPr/>
            </a:pPr>
            <a:endParaRPr lang="en-US" dirty="0" smtClean="0"/>
          </a:p>
          <a:p>
            <a:pPr>
              <a:defRPr/>
            </a:pPr>
            <a:r>
              <a:rPr lang="en-US" dirty="0" smtClean="0"/>
              <a:t>Percentage </a:t>
            </a:r>
            <a:r>
              <a:rPr lang="en-US" dirty="0"/>
              <a:t>of late testers for 2017 includes only those progressing to AIDS through </a:t>
            </a:r>
            <a:r>
              <a:rPr lang="en-US" dirty="0" smtClean="0"/>
              <a:t>March </a:t>
            </a:r>
            <a:r>
              <a:rPr lang="en-US" dirty="0"/>
              <a:t>2018. As such, this percentage is likely to increase as additional reports are made to the MDH.</a:t>
            </a:r>
          </a:p>
          <a:p>
            <a:pPr>
              <a:defRPr/>
            </a:pPr>
            <a:r>
              <a:rPr lang="en-US" dirty="0" smtClean="0"/>
              <a:t> </a:t>
            </a: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3416169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a:t>
            </a:r>
            <a:r>
              <a:rPr lang="en-US" dirty="0" smtClean="0"/>
              <a:t>2017, 30% </a:t>
            </a:r>
            <a:r>
              <a:rPr lang="en-US" dirty="0"/>
              <a:t>of foreign-born cases were late testers compared to </a:t>
            </a:r>
            <a:r>
              <a:rPr lang="en-US" dirty="0" smtClean="0"/>
              <a:t>27% </a:t>
            </a:r>
            <a:r>
              <a:rPr lang="en-US" dirty="0"/>
              <a:t>of US-born </a:t>
            </a:r>
            <a:r>
              <a:rPr lang="en-US" dirty="0" smtClean="0"/>
              <a:t>cases, which is only slightly higher for foreign-born cases as compared to US-born cases during 2017.</a:t>
            </a:r>
          </a:p>
          <a:p>
            <a:endParaRPr lang="en-US" dirty="0"/>
          </a:p>
          <a:p>
            <a:r>
              <a:rPr lang="en-US" dirty="0"/>
              <a:t>Percentage of late testers for 2017 includes only those progressing to AIDS through </a:t>
            </a:r>
            <a:r>
              <a:rPr lang="en-US" dirty="0" smtClean="0"/>
              <a:t>March </a:t>
            </a:r>
            <a:r>
              <a:rPr lang="en-US" dirty="0"/>
              <a:t>2018. As such, this percentage is likely to increase as additional reports are made to the MDH</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5412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4271455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72317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Nationally, Minnesota is considered within the low to moderate risk of HIV and AIDS infections as defined by the Centers for Disease Control and Prevention (CDC). The annual number of new HIV and AIDS cases increased steadily from the beginning of the epidemic to the early 1990s. 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persons with HIV (non-AIDS) infection and improve survival among those with AIDS. These treatments have been shown to be effective at preventing transmission of HIV. Over the past five years, the number of HIV/AIDS cases diagnosed has remained relatively stable with an average of </a:t>
            </a:r>
            <a:r>
              <a:rPr lang="en-US" dirty="0" smtClean="0"/>
              <a:t>almost 300 </a:t>
            </a:r>
            <a:r>
              <a:rPr lang="en-US" dirty="0"/>
              <a:t>cases diagnosed each year. By the end of </a:t>
            </a:r>
            <a:r>
              <a:rPr lang="en-US" dirty="0" smtClean="0"/>
              <a:t>2017, </a:t>
            </a:r>
            <a:r>
              <a:rPr lang="en-US" dirty="0"/>
              <a:t>an estimated </a:t>
            </a:r>
            <a:r>
              <a:rPr lang="en-US" dirty="0" smtClean="0"/>
              <a:t>8,789 </a:t>
            </a:r>
            <a:r>
              <a:rPr lang="en-US" dirty="0"/>
              <a:t>persons with HIV/AIDS were assumed to be living in Minnesota.</a:t>
            </a:r>
          </a:p>
          <a:p>
            <a:endParaRPr lang="en-US" dirty="0"/>
          </a:p>
          <a:p>
            <a:r>
              <a:rPr lang="en-US" dirty="0"/>
              <a:t>This number includes persons whose most recently reported state of residence was Minnesota, regardless of residence at time of diagnosis. This estimate does not include persons with undiagnosed HIV infection. </a:t>
            </a:r>
          </a:p>
          <a:p>
            <a:endParaRPr lang="en-US" dirty="0">
              <a:latin typeface="Times New Roman"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064311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report, the term “new HIV diagnoses” refers to HIV-infected Minnesota residents who were diagnosed in a particular calendar year and reported to MDH. This includes persons whose first diagnosis of HIV infection is AIDS (AIDS at first diagnosis). HIV diagnoses data are displayed by earliest known date of HIV diagnosis.</a:t>
            </a:r>
          </a:p>
          <a:p>
            <a:endParaRPr lang="en-US" dirty="0"/>
          </a:p>
          <a:p>
            <a:r>
              <a:rPr lang="en-US" dirty="0"/>
              <a:t>In </a:t>
            </a:r>
            <a:r>
              <a:rPr lang="en-US" dirty="0" smtClean="0"/>
              <a:t>2017, </a:t>
            </a:r>
            <a:r>
              <a:rPr lang="en-US" dirty="0"/>
              <a:t>there was a slight decrease of new HIV diagnoses from </a:t>
            </a:r>
            <a:r>
              <a:rPr lang="en-US" dirty="0" smtClean="0"/>
              <a:t>2016. </a:t>
            </a:r>
            <a:r>
              <a:rPr lang="en-US" dirty="0"/>
              <a:t>In </a:t>
            </a:r>
            <a:r>
              <a:rPr lang="en-US" dirty="0" smtClean="0"/>
              <a:t>2017 </a:t>
            </a:r>
            <a:r>
              <a:rPr lang="en-US" dirty="0"/>
              <a:t>there were </a:t>
            </a:r>
            <a:r>
              <a:rPr lang="en-US" dirty="0" smtClean="0"/>
              <a:t>284 </a:t>
            </a:r>
            <a:r>
              <a:rPr lang="en-US" dirty="0"/>
              <a:t>newly diagnosed cases, as compared to </a:t>
            </a:r>
            <a:r>
              <a:rPr lang="en-US" dirty="0" smtClean="0"/>
              <a:t>290 </a:t>
            </a:r>
            <a:r>
              <a:rPr lang="en-US" dirty="0"/>
              <a:t>cases in </a:t>
            </a:r>
            <a:r>
              <a:rPr lang="en-US" dirty="0" smtClean="0"/>
              <a:t>2016. </a:t>
            </a:r>
            <a:r>
              <a:rPr lang="en-US" dirty="0"/>
              <a:t>This represents a decrease of about </a:t>
            </a:r>
            <a:r>
              <a:rPr lang="en-US" dirty="0" smtClean="0"/>
              <a:t>2% </a:t>
            </a:r>
            <a:r>
              <a:rPr lang="en-US" dirty="0"/>
              <a:t>compared to </a:t>
            </a:r>
            <a:r>
              <a:rPr lang="en-US" dirty="0" smtClean="0"/>
              <a:t>2016. </a:t>
            </a:r>
            <a:r>
              <a:rPr lang="en-US" dirty="0"/>
              <a:t>In reviewing newly diagnosed cases since </a:t>
            </a:r>
            <a:r>
              <a:rPr lang="en-US" dirty="0" smtClean="0"/>
              <a:t>2013, 284 </a:t>
            </a:r>
            <a:r>
              <a:rPr lang="en-US" dirty="0"/>
              <a:t>cases for </a:t>
            </a:r>
            <a:r>
              <a:rPr lang="en-US" dirty="0" smtClean="0"/>
              <a:t>2017 </a:t>
            </a:r>
            <a:r>
              <a:rPr lang="en-US" dirty="0"/>
              <a:t>is below the 5 year average of </a:t>
            </a:r>
            <a:r>
              <a:rPr lang="en-US" dirty="0" smtClean="0"/>
              <a:t>297 </a:t>
            </a:r>
            <a:r>
              <a:rPr lang="en-US" dirty="0"/>
              <a:t>cases per year.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1285820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1996, the number of new diagnoses has remained relatively stable in Minnesota at around 300 cases per year. During this same time, deaths among </a:t>
            </a:r>
            <a:r>
              <a:rPr lang="en-US" dirty="0" smtClean="0"/>
              <a:t>HIV positive </a:t>
            </a:r>
            <a:r>
              <a:rPr lang="en-US" dirty="0"/>
              <a:t>people in Minnesota has decreased dramatically. As people with HIV are living longer and healthier lives, the number of people living with HIV in Minnesota continues to grow as seen in the Red line here. At the end of </a:t>
            </a:r>
            <a:r>
              <a:rPr lang="en-US" dirty="0" smtClean="0"/>
              <a:t>2017, 8,789 </a:t>
            </a:r>
            <a:r>
              <a:rPr lang="en-US" dirty="0"/>
              <a:t>people were estimated to be living with HIV or AIDS in Minnesota.</a:t>
            </a:r>
          </a:p>
          <a:p>
            <a:r>
              <a:rPr lang="en-US" dirty="0"/>
              <a:t>This number does not include about </a:t>
            </a:r>
            <a:r>
              <a:rPr lang="en-US" dirty="0" smtClean="0"/>
              <a:t>1400 </a:t>
            </a:r>
            <a:r>
              <a:rPr lang="en-US" dirty="0"/>
              <a:t>persons who were first reported with HIV or AIDs in Minnesota and subsequently moved out of the state. Although it </a:t>
            </a:r>
            <a:r>
              <a:rPr lang="en-US" dirty="0" smtClean="0"/>
              <a:t>does include </a:t>
            </a:r>
            <a:r>
              <a:rPr lang="en-US" dirty="0"/>
              <a:t>about 2000 persons who were first reported with HIV or AIDS elsewhere and subsequently moved to Minnesota.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63838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7796FFA1-12E1-4C91-A57E-7B63EB4D695F}"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2952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D19ED7-B562-4A3A-8DD3-2589D58A00FB}" type="datetime1">
              <a:rPr lang="en-US" smtClean="0"/>
              <a:t>4/20/2018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80848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16FB9-2465-451A-8652-604746684839}" type="datetime1">
              <a:rPr lang="en-US" smtClean="0"/>
              <a:t>4/20/2018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721483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DE9A465A-9E7A-43DA-90FA-383D55BF19EF}"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63841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DE67B70D-D761-48C6-80B2-421FAB559552}"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1958629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C4EC67-2659-471F-AD50-DF4D97EF443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452913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2A234BB-37C7-4FAC-A3BF-FE49DADB15AD}"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2708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EAE56CE8-9212-4312-8C21-56FA61ABE1B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414718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3CF29CD9-DD00-4EEE-BD8A-0E8DD7815E89}"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0185293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smtClean="0"/>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12885F3-8F6D-4F67-A071-22D4CAFA220A}"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635599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BA11018D-18D9-4505-8021-FE519022F139}" type="datetime1">
              <a:rPr lang="en-US" smtClean="0"/>
              <a:t>4/20/2018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881239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A98C4C39-EFDB-4E8E-AEF2-E05495973B04}"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4005935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198A39D0-1058-45E2-A4B2-2922886CA006}" type="datetime1">
              <a:rPr lang="en-US" smtClean="0"/>
              <a:t>4/20/2018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3708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308556F4-2FBE-4ABA-B815-DBB44968B390}"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011944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B9FB4776-E16C-4B48-A43A-6CC33F361141}" type="datetime1">
              <a:rPr lang="en-US" smtClean="0"/>
              <a:t>4/20/2018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38464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9E73BF49-F3A4-441C-821E-6EFA874BA38A}"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98630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2"/>
          <p:cNvSpPr>
            <a:spLocks noGrp="1"/>
          </p:cNvSpPr>
          <p:nvPr>
            <p:ph type="dt" sz="half" idx="10"/>
          </p:nvPr>
        </p:nvSpPr>
        <p:spPr/>
        <p:txBody>
          <a:bodyPr/>
          <a:lstStyle/>
          <a:p>
            <a:fld id="{0750CF47-8715-4B54-B717-4100626396E9}"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068227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3"/>
          <p:cNvSpPr>
            <a:spLocks noGrp="1"/>
          </p:cNvSpPr>
          <p:nvPr>
            <p:ph type="dt" sz="half" idx="10"/>
          </p:nvPr>
        </p:nvSpPr>
        <p:spPr/>
        <p:txBody>
          <a:bodyPr/>
          <a:lstStyle/>
          <a:p>
            <a:fld id="{D2181CCF-56DF-4D7C-AED8-862608A36325}" type="datetime1">
              <a:rPr lang="en-US" smtClean="0"/>
              <a:t>4/20/2018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9000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CD213D05-44EE-4D00-BCAD-52ABAC2B9A8F}" type="datetime1">
              <a:rPr lang="en-US" smtClean="0"/>
              <a:t>4/20/2018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3325139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1D88B8D2-FC00-45D5-A6E8-3F9CB92348D3}" type="datetime1">
              <a:rPr lang="en-US" smtClean="0"/>
              <a:t>4/20/2018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36711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1193C458-A3A7-4F34-A2EA-BC4EC55D3800}"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4830212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r>
              <a:rPr lang="en-US" smtClean="0"/>
              <a:t>Click icon to add table</a:t>
            </a:r>
            <a:endParaRPr lang="en-US"/>
          </a:p>
        </p:txBody>
      </p:sp>
      <p:sp>
        <p:nvSpPr>
          <p:cNvPr id="8" name="Date Placeholder 4"/>
          <p:cNvSpPr>
            <a:spLocks noGrp="1"/>
          </p:cNvSpPr>
          <p:nvPr>
            <p:ph type="dt" sz="half" idx="11"/>
          </p:nvPr>
        </p:nvSpPr>
        <p:spPr>
          <a:xfrm>
            <a:off x="838200" y="6356350"/>
            <a:ext cx="1358590" cy="365125"/>
          </a:xfrm>
        </p:spPr>
        <p:txBody>
          <a:bodyPr/>
          <a:lstStyle/>
          <a:p>
            <a:fld id="{4C1F3C13-E47E-45EB-B6E6-01ECC3E10342}"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653361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40269677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smtClean="0"/>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5BC7BDC1-011A-4003-B621-8BD26257845E}"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2149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C15F2B7D-A2A7-4F59-A46A-87A67712B2D5}"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340453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4AED709F-6299-4954-84CE-38901FF7A49D}"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4479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61E54A2B-0B8A-4C08-A411-E8F0949D1C35}"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050736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31D5BEB0-6FB1-4EF0-B5EC-5E6A1B2A2A1C}" type="datetime1">
              <a:rPr lang="en-US" smtClean="0"/>
              <a:t>4/20/2018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08255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DB1EDE-69E1-4FE0-84BA-33F78E6A7E31}"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5848203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C1C0A19-419F-4CF5-83F6-FA80C9FCC979}"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55567764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9DA7123F-72D3-46D3-AAD6-B515B0B71FA1}" type="datetime1">
              <a:rPr lang="en-US" smtClean="0"/>
              <a:t>4/20/2018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417741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0C04B07F-B380-420C-AAD4-1461DCCC6265}"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080335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65F9F98B-2E0E-4590-B564-2A85DC9E010B}" type="datetime1">
              <a:rPr lang="en-US" smtClean="0"/>
              <a:t>4/20/2018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094176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r>
              <a:rPr lang="en-US" smtClean="0"/>
              <a:t>Click icon to add table</a:t>
            </a:r>
            <a:endParaRPr lang="en-US"/>
          </a:p>
        </p:txBody>
      </p:sp>
      <p:sp>
        <p:nvSpPr>
          <p:cNvPr id="4" name="Date Placeholder 3"/>
          <p:cNvSpPr>
            <a:spLocks noGrp="1"/>
          </p:cNvSpPr>
          <p:nvPr>
            <p:ph type="dt" sz="half" idx="10"/>
          </p:nvPr>
        </p:nvSpPr>
        <p:spPr/>
        <p:txBody>
          <a:bodyPr/>
          <a:lstStyle/>
          <a:p>
            <a:fld id="{6B6B8765-7242-46C1-8958-72C6AECA2FD8}"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1915169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F929B19-51F7-49AB-93F5-1552306E667E}"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52806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smtClean="0"/>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B5BC03E2-C889-4316-AC37-7716C36EE1D7}"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0964548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633427B-F12E-401D-9EF0-E47631FF7128}"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962045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CA6EC4D6-F58D-4E38-A864-791174C4A855}"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8128253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F35AC727-1EE8-48E4-9140-40E8C12FAC25}"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826164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0AE727F-541A-4E47-B05E-F319059F6B7B}"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43829245"/>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smtClean="0"/>
              <a:t>Click icon to add picture</a:t>
            </a:r>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2E519DB-3119-48AB-A835-A39FB2FF600A}"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151651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15C2ACB2-FDD6-4E21-A61E-0173AB294887}"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980118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81DEFB9-07FD-4114-B597-03CCFEA907B8}"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88533718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BF65985-E3B0-4FE9-868F-81CFF2E40570}" type="datetime1">
              <a:rPr lang="en-US" smtClean="0"/>
              <a:t>4/20/2018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825072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4FD795E1-645F-443E-B626-69DD3B93FB18}" type="datetime1">
              <a:rPr lang="en-US" smtClean="0"/>
              <a:t>4/20/2018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405420579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09600" y="2942749"/>
            <a:ext cx="10972800" cy="2320627"/>
          </a:xfrm>
          <a:prstGeom prst="rect">
            <a:avLst/>
          </a:prstGeom>
        </p:spPr>
        <p:txBody>
          <a:bodyPr>
            <a:normAutofit/>
          </a:bodyPr>
          <a:lstStyle>
            <a:lvl1pPr marL="0" marR="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sz="2400" b="1" spc="56" baseline="0">
                <a:solidFill>
                  <a:schemeClr val="tx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smtClean="0"/>
              <a:t>Subtitle…</a:t>
            </a:r>
            <a:endParaRPr lang="en-US" dirty="0"/>
          </a:p>
        </p:txBody>
      </p:sp>
      <p:sp>
        <p:nvSpPr>
          <p:cNvPr id="5" name="Title Placeholder 1"/>
          <p:cNvSpPr>
            <a:spLocks noGrp="1"/>
          </p:cNvSpPr>
          <p:nvPr>
            <p:ph type="title" hasCustomPrompt="1"/>
          </p:nvPr>
        </p:nvSpPr>
        <p:spPr>
          <a:xfrm>
            <a:off x="609600" y="457203"/>
            <a:ext cx="10972800" cy="2267893"/>
          </a:xfrm>
          <a:prstGeom prst="rect">
            <a:avLst/>
          </a:prstGeom>
        </p:spPr>
        <p:txBody>
          <a:bodyPr vert="horz" lIns="91440" tIns="45720" rIns="91440" bIns="45720" rtlCol="0" anchor="b" anchorCtr="0">
            <a:noAutofit/>
          </a:bodyPr>
          <a:lstStyle>
            <a:lvl1pPr>
              <a:defRPr baseline="0">
                <a:solidFill>
                  <a:schemeClr val="tx2"/>
                </a:solidFill>
              </a:defRPr>
            </a:lvl1pPr>
          </a:lstStyle>
          <a:p>
            <a:r>
              <a:rPr lang="en-US" dirty="0" smtClean="0"/>
              <a:t>Title…</a:t>
            </a:r>
            <a:endParaRPr lang="en-US" dirty="0"/>
          </a:p>
        </p:txBody>
      </p:sp>
      <p:sp>
        <p:nvSpPr>
          <p:cNvPr id="2" name="Date Placeholder 1"/>
          <p:cNvSpPr>
            <a:spLocks noGrp="1"/>
          </p:cNvSpPr>
          <p:nvPr>
            <p:ph type="dt" sz="half" idx="10"/>
          </p:nvPr>
        </p:nvSpPr>
        <p:spPr/>
        <p:txBody>
          <a:bodyPr/>
          <a:lstStyle/>
          <a:p>
            <a:fld id="{A799427A-A34E-4423-987F-3E7F6BC0DBE3}" type="datetime1">
              <a:rPr lang="en-US" smtClean="0"/>
              <a:t>4/20/2018</a:t>
            </a:fld>
            <a:endParaRPr lang="en-US" dirty="0"/>
          </a:p>
        </p:txBody>
      </p:sp>
      <p:sp>
        <p:nvSpPr>
          <p:cNvPr id="4" name="Slide Number Placeholder 3"/>
          <p:cNvSpPr>
            <a:spLocks noGrp="1"/>
          </p:cNvSpPr>
          <p:nvPr>
            <p:ph type="sldNum" sz="quarter" idx="11"/>
          </p:nvPr>
        </p:nvSpPr>
        <p:spPr/>
        <p:txBody>
          <a:bodyPr/>
          <a:lstStyle/>
          <a:p>
            <a:fld id="{50B26D62-EBDC-4CB4-84B4-338D23F7DACE}" type="slidenum">
              <a:rPr lang="en-US" smtClean="0"/>
              <a:t>‹#›</a:t>
            </a:fld>
            <a:endParaRPr lang="en-US" dirty="0"/>
          </a:p>
        </p:txBody>
      </p:sp>
      <p:pic>
        <p:nvPicPr>
          <p:cNvPr id="7" name="Picture 6" descr="Minnesota Department of Health logo" title="logo Minnesota Department of Health"/>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4957" y="5943600"/>
            <a:ext cx="4114808" cy="457200"/>
          </a:xfrm>
          <a:prstGeom prst="rect">
            <a:avLst/>
          </a:prstGeom>
        </p:spPr>
      </p:pic>
      <p:sp>
        <p:nvSpPr>
          <p:cNvPr id="9" name="Text Placeholder 9"/>
          <p:cNvSpPr>
            <a:spLocks noGrp="1"/>
          </p:cNvSpPr>
          <p:nvPr>
            <p:ph type="body" sz="quarter" idx="12" hasCustomPrompt="1"/>
          </p:nvPr>
        </p:nvSpPr>
        <p:spPr>
          <a:xfrm>
            <a:off x="519299" y="6400803"/>
            <a:ext cx="11085885" cy="254977"/>
          </a:xfrm>
          <a:prstGeom prst="rect">
            <a:avLst/>
          </a:prstGeom>
        </p:spPr>
        <p:txBody>
          <a:bodyPr>
            <a:noAutofit/>
          </a:bodyPr>
          <a:lstStyle>
            <a:lvl1pPr marL="0" indent="0">
              <a:lnSpc>
                <a:spcPts val="1050"/>
              </a:lnSpc>
              <a:spcBef>
                <a:spcPts val="0"/>
              </a:spcBef>
              <a:buFontTx/>
              <a:buNone/>
              <a:defRPr sz="1050" b="1" baseline="0">
                <a:solidFill>
                  <a:srgbClr val="000000"/>
                </a:solidFill>
                <a:latin typeface="+mn-lt"/>
              </a:defRPr>
            </a:lvl1pPr>
          </a:lstStyle>
          <a:p>
            <a:pPr lvl="0"/>
            <a:r>
              <a:rPr lang="en-US" dirty="0" smtClean="0"/>
              <a:t>CLICK TO EDIT PROGRAM NAME</a:t>
            </a:r>
            <a:endParaRPr lang="en-US" dirty="0"/>
          </a:p>
        </p:txBody>
      </p:sp>
    </p:spTree>
    <p:extLst>
      <p:ext uri="{BB962C8B-B14F-4D97-AF65-F5344CB8AC3E}">
        <p14:creationId xmlns:p14="http://schemas.microsoft.com/office/powerpoint/2010/main" val="267620979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4" name="MN.IT Services Logo" descr="Minnesota Department of Healt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2378" y="1776213"/>
            <a:ext cx="5447247" cy="778956"/>
          </a:xfrm>
          <a:prstGeom prst="rect">
            <a:avLst/>
          </a:prstGeom>
        </p:spPr>
      </p:pic>
    </p:spTree>
    <p:extLst>
      <p:ext uri="{BB962C8B-B14F-4D97-AF65-F5344CB8AC3E}">
        <p14:creationId xmlns:p14="http://schemas.microsoft.com/office/powerpoint/2010/main" val="196011360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White)">
    <p:spTree>
      <p:nvGrpSpPr>
        <p:cNvPr id="1" name=""/>
        <p:cNvGrpSpPr/>
        <p:nvPr/>
      </p:nvGrpSpPr>
      <p:grpSpPr>
        <a:xfrm>
          <a:off x="0" y="0"/>
          <a:ext cx="0" cy="0"/>
          <a:chOff x="0" y="0"/>
          <a:chExt cx="0" cy="0"/>
        </a:xfrm>
      </p:grpSpPr>
      <p:sp>
        <p:nvSpPr>
          <p:cNvPr id="7" name="Rectangle 6"/>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hasCustomPrompt="1"/>
          </p:nvPr>
        </p:nvSpPr>
        <p:spPr>
          <a:xfrm>
            <a:off x="838200" y="152400"/>
            <a:ext cx="10515600" cy="914400"/>
          </a:xfrm>
        </p:spPr>
        <p:txBody>
          <a:bodyPr>
            <a:normAutofit/>
          </a:bodyPr>
          <a:lstStyle>
            <a:lvl1pPr algn="ctr">
              <a:defRPr sz="33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97214202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itle 1"/>
          <p:cNvSpPr>
            <a:spLocks noGrp="1"/>
          </p:cNvSpPr>
          <p:nvPr>
            <p:ph type="title" hasCustomPrompt="1"/>
          </p:nvPr>
        </p:nvSpPr>
        <p:spPr>
          <a:xfrm>
            <a:off x="838200" y="152400"/>
            <a:ext cx="105156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6"/>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Rectangle 9"/>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78BE21"/>
              </a:solidFill>
              <a:effectLst/>
              <a:uLnTx/>
              <a:uFillTx/>
              <a:latin typeface="Calibri"/>
              <a:ea typeface="+mn-ea"/>
              <a:cs typeface="+mn-cs"/>
            </a:endParaRPr>
          </a:p>
        </p:txBody>
      </p:sp>
    </p:spTree>
    <p:extLst>
      <p:ext uri="{BB962C8B-B14F-4D97-AF65-F5344CB8AC3E}">
        <p14:creationId xmlns:p14="http://schemas.microsoft.com/office/powerpoint/2010/main" val="370916119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p:nvSpPr>
        <p:spPr>
          <a:xfrm>
            <a:off x="0" y="5387788"/>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Calibri"/>
              <a:ea typeface="+mn-ea"/>
              <a:cs typeface="+mn-cs"/>
            </a:endParaRPr>
          </a:p>
        </p:txBody>
      </p:sp>
      <p:sp>
        <p:nvSpPr>
          <p:cNvPr id="12" name="Text Placeholder 10"/>
          <p:cNvSpPr>
            <a:spLocks noGrp="1"/>
          </p:cNvSpPr>
          <p:nvPr>
            <p:ph type="body" sz="quarter" idx="14" hasCustomPrompt="1"/>
          </p:nvPr>
        </p:nvSpPr>
        <p:spPr>
          <a:xfrm>
            <a:off x="2802468" y="5644884"/>
            <a:ext cx="6587067"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srgbClr val="000000"/>
                </a:solidFill>
                <a:effectLst/>
                <a:uLnTx/>
                <a:uFillTx/>
                <a:latin typeface="Calibri"/>
                <a:ea typeface="+mn-ea"/>
                <a:cs typeface="+mn-cs"/>
              </a:rPr>
              <a:t>Optional Tagline Goes Here </a:t>
            </a:r>
            <a:r>
              <a:rPr kumimoji="0" lang="en-US" sz="900" b="0" i="0" u="none" strike="noStrike" kern="1200" cap="none" spc="0" normalizeH="0" baseline="0" noProof="0" smtClean="0">
                <a:ln>
                  <a:noFill/>
                </a:ln>
                <a:solidFill>
                  <a:srgbClr val="003865"/>
                </a:solidFill>
                <a:effectLst/>
                <a:uLnTx/>
                <a:uFillTx/>
                <a:latin typeface="Calibri"/>
                <a:ea typeface="+mn-ea"/>
                <a:cs typeface="+mn-cs"/>
              </a:rPr>
              <a:t>|</a:t>
            </a:r>
            <a:r>
              <a:rPr kumimoji="0" lang="en-US" sz="900" b="0" i="0" u="none" strike="noStrike" kern="1200" cap="none" spc="0" normalizeH="0" baseline="0" noProof="0" smtClean="0">
                <a:ln>
                  <a:noFill/>
                </a:ln>
                <a:solidFill>
                  <a:srgbClr val="000000"/>
                </a:solidFill>
                <a:effectLst/>
                <a:uLnTx/>
                <a:uFillTx/>
                <a:latin typeface="Calibri"/>
                <a:ea typeface="+mn-ea"/>
                <a:cs typeface="+mn-cs"/>
              </a:rPr>
              <a:t> mn.gov/websiteurl</a:t>
            </a:r>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9" name="Slide Number Placeholder 18"/>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B26D62-EBDC-4CB4-84B4-338D23F7DACE}" type="slidenum">
              <a:rPr kumimoji="0" lang="en-US" sz="9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4" name="MN.IT Services Logo" descr="Minnesota Department of Healt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42" y="318903"/>
            <a:ext cx="2968836" cy="424119"/>
          </a:xfrm>
          <a:prstGeom prst="rect">
            <a:avLst/>
          </a:prstGeom>
        </p:spPr>
      </p:pic>
    </p:spTree>
    <p:extLst>
      <p:ext uri="{BB962C8B-B14F-4D97-AF65-F5344CB8AC3E}">
        <p14:creationId xmlns:p14="http://schemas.microsoft.com/office/powerpoint/2010/main" val="27201454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r>
              <a:rPr lang="en-US" smtClean="0"/>
              <a:t>      </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1958938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A63B74-C0CB-4ECB-9D1A-23776F8005C6}" type="datetime1">
              <a:rPr lang="en-US" smtClean="0"/>
              <a:t>4/20/2018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994313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79001-B66C-4320-9AAC-0BCE699B35DF}"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41911372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FEEA2-ACA4-455E-9B1B-F64009A2EDEA}"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3960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C21713-603A-47FC-B361-70D8BF57B502}" type="datetime1">
              <a:rPr lang="en-US" smtClean="0"/>
              <a:t>4/20/2018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53017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2.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8D3D2D3-FEB2-40E5-857E-4E23513AC5F0}" type="datetime1">
              <a:rPr lang="en-US" smtClean="0"/>
              <a:t>4/20/2018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08037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b="0" i="0" u="none"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1358591" cy="365125"/>
          </a:xfrm>
          <a:prstGeom prst="rect">
            <a:avLst/>
          </a:prstGeom>
        </p:spPr>
        <p:txBody>
          <a:bodyPr vert="horz" lIns="91440" tIns="45720" rIns="91440" bIns="45720" rtlCol="0" anchor="ctr"/>
          <a:lstStyle>
            <a:lvl1pPr algn="l">
              <a:defRPr sz="900">
                <a:solidFill>
                  <a:schemeClr val="tx2"/>
                </a:solidFill>
              </a:defRPr>
            </a:lvl1pPr>
          </a:lstStyle>
          <a:p>
            <a:r>
              <a:rPr lang="en-US" smtClean="0"/>
              <a:t>      </a:t>
            </a:r>
            <a:endParaRPr lang="en-US" dirty="0"/>
          </a:p>
        </p:txBody>
      </p:sp>
      <p:sp>
        <p:nvSpPr>
          <p:cNvPr id="12" name="Footer Placeholder 4"/>
          <p:cNvSpPr>
            <a:spLocks noGrp="1"/>
          </p:cNvSpPr>
          <p:nvPr>
            <p:ph type="ftr" sz="quarter" idx="3"/>
          </p:nvPr>
        </p:nvSpPr>
        <p:spPr>
          <a:xfrm>
            <a:off x="3302178" y="6356351"/>
            <a:ext cx="5587647" cy="365125"/>
          </a:xfrm>
          <a:prstGeom prst="rect">
            <a:avLst/>
          </a:prstGeom>
        </p:spPr>
        <p:txBody>
          <a:bodyPr anchor="ctr"/>
          <a:lstStyle>
            <a:lvl1pPr algn="ctr">
              <a:defRPr sz="9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3" y="6356352"/>
            <a:ext cx="1462668" cy="365125"/>
          </a:xfrm>
          <a:prstGeom prst="rect">
            <a:avLst/>
          </a:prstGeom>
        </p:spPr>
        <p:txBody>
          <a:bodyPr vert="horz" lIns="91440" tIns="45720" rIns="91440" bIns="45720" rtlCol="0" anchor="ctr"/>
          <a:lstStyle>
            <a:lvl1pPr algn="r">
              <a:defRPr sz="900">
                <a:solidFill>
                  <a:schemeClr val="tx2"/>
                </a:solidFill>
              </a:defRPr>
            </a:lvl1pPr>
          </a:lstStyle>
          <a:p>
            <a:fld id="{50B26D62-EBDC-4CB4-84B4-338D23F7DACE}" type="slidenum">
              <a:rPr lang="en-US" smtClean="0"/>
              <a:t>‹#›</a:t>
            </a:fld>
            <a:endParaRPr lang="en-US" dirty="0"/>
          </a:p>
        </p:txBody>
      </p:sp>
    </p:spTree>
    <p:extLst>
      <p:ext uri="{BB962C8B-B14F-4D97-AF65-F5344CB8AC3E}">
        <p14:creationId xmlns:p14="http://schemas.microsoft.com/office/powerpoint/2010/main" val="1495584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guide id="3" orient="horz" pos="3744">
          <p15:clr>
            <a:srgbClr val="F26B43"/>
          </p15:clr>
        </p15:guide>
        <p15:guide id="4" orient="horz" pos="288">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chart" Target="../charts/chart3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0.xml"/><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mtClean="0"/>
              <a:t>HIV </a:t>
            </a:r>
            <a:r>
              <a:rPr lang="en-US" smtClean="0"/>
              <a:t>Incidence</a:t>
            </a:r>
            <a:r>
              <a:rPr lang="en-US" smtClean="0"/>
              <a:t> </a:t>
            </a:r>
            <a:r>
              <a:rPr lang="en-US" dirty="0" smtClean="0"/>
              <a:t>Report</a:t>
            </a:r>
            <a:r>
              <a:rPr lang="en-US" dirty="0" smtClean="0"/>
              <a:t>, 2017</a:t>
            </a:r>
            <a:endParaRPr lang="en-US" dirty="0"/>
          </a:p>
        </p:txBody>
      </p:sp>
      <p:sp>
        <p:nvSpPr>
          <p:cNvPr id="5" name="Text Placeholder 4"/>
          <p:cNvSpPr>
            <a:spLocks noGrp="1"/>
          </p:cNvSpPr>
          <p:nvPr>
            <p:ph type="body" sz="quarter" idx="14"/>
          </p:nvPr>
        </p:nvSpPr>
        <p:spPr/>
        <p:txBody>
          <a:bodyPr/>
          <a:lstStyle/>
          <a:p>
            <a:r>
              <a:rPr lang="en-US" dirty="0"/>
              <a:t>Sexually Transmitted Diseases, HIV and Tuberculosis Section, Epidemiology and Surveillance Unit</a:t>
            </a:r>
          </a:p>
          <a:p>
            <a:endParaRPr lang="en-US" dirty="0"/>
          </a:p>
        </p:txBody>
      </p:sp>
    </p:spTree>
    <p:extLst>
      <p:ext uri="{BB962C8B-B14F-4D97-AF65-F5344CB8AC3E}">
        <p14:creationId xmlns:p14="http://schemas.microsoft.com/office/powerpoint/2010/main" val="2145930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05000"/>
              </a:lnSpc>
            </a:pPr>
            <a:r>
              <a:rPr lang="en-US" altLang="en-US" sz="3300" dirty="0"/>
              <a:t>HIV (non-AIDS) and AIDS at Diagnosis by Year, </a:t>
            </a:r>
            <a:r>
              <a:rPr lang="en-US" altLang="en-US" sz="3300" dirty="0" smtClean="0"/>
              <a:t>2007-2017</a:t>
            </a:r>
            <a:endParaRPr lang="en-US" altLang="en-US" sz="3300" dirty="0"/>
          </a:p>
        </p:txBody>
      </p:sp>
      <p:sp>
        <p:nvSpPr>
          <p:cNvPr id="4" name="Footer Placeholder 3"/>
          <p:cNvSpPr>
            <a:spLocks noGrp="1"/>
          </p:cNvSpPr>
          <p:nvPr>
            <p:ph type="ftr" sz="quarter" idx="3"/>
          </p:nvPr>
        </p:nvSpPr>
        <p:spPr>
          <a:xfrm>
            <a:off x="240632" y="5720180"/>
            <a:ext cx="11202431"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AIDS diagnosed within a given calendar year, including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800" b="0" i="1"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1" name="Object 1" descr="HIV (non-AIDS) and AIDS at Diagnosis by Year, 2007-2017" title="HIV (non-AIDS) and AIDS at Diagnosis by Year, 2007-2017"/>
          <p:cNvGraphicFramePr>
            <a:graphicFrameLocks noGrp="1" noChangeAspect="1"/>
          </p:cNvGraphicFramePr>
          <p:nvPr>
            <p:ph idx="1"/>
            <p:extLst>
              <p:ext uri="{D42A27DB-BD31-4B8C-83A1-F6EECF244321}">
                <p14:modId xmlns:p14="http://schemas.microsoft.com/office/powerpoint/2010/main" val="116942792"/>
              </p:ext>
            </p:extLst>
          </p:nvPr>
        </p:nvGraphicFramePr>
        <p:xfrm>
          <a:off x="838200" y="1437319"/>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151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altLang="en-US" dirty="0" smtClean="0"/>
              <a:t/>
            </a:r>
            <a:br>
              <a:rPr lang="en-US" altLang="en-US" dirty="0" smtClean="0"/>
            </a:br>
            <a:r>
              <a:rPr lang="en-US" altLang="en-US" sz="4000" dirty="0" smtClean="0"/>
              <a:t>HIV </a:t>
            </a:r>
            <a:r>
              <a:rPr lang="en-US" altLang="en-US" sz="4000" dirty="0"/>
              <a:t>Diagnoses* in Minnesota by Person, Place, and Time</a:t>
            </a:r>
            <a:r>
              <a:rPr lang="en-US" altLang="en-US" dirty="0">
                <a:solidFill>
                  <a:schemeClr val="tx2"/>
                </a:solidFill>
              </a:rPr>
              <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74582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smtClean="0"/>
              <a:t>Place</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160167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IV Diagnoses* by County of Residence at Diagnosis, 2017" title="HIV Diagnoses* by County of Residence at Diagnosis, 2017"/>
          <p:cNvPicPr>
            <a:picLocks noGrp="1" noChangeAspect="1"/>
          </p:cNvPicPr>
          <p:nvPr>
            <p:ph idx="1"/>
          </p:nvPr>
        </p:nvPicPr>
        <p:blipFill rotWithShape="1">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rcRect t="9499"/>
          <a:stretch/>
        </p:blipFill>
        <p:spPr>
          <a:xfrm>
            <a:off x="1888957" y="1335505"/>
            <a:ext cx="4918749" cy="5760771"/>
          </a:xfrm>
        </p:spPr>
      </p:pic>
      <p:sp>
        <p:nvSpPr>
          <p:cNvPr id="6" name="Title 5"/>
          <p:cNvSpPr>
            <a:spLocks noGrp="1"/>
          </p:cNvSpPr>
          <p:nvPr>
            <p:ph type="title"/>
          </p:nvPr>
        </p:nvSpPr>
        <p:spPr/>
        <p:txBody>
          <a:bodyPr>
            <a:normAutofit/>
          </a:bodyPr>
          <a:lstStyle/>
          <a:p>
            <a:pPr algn="ctr"/>
            <a:r>
              <a:rPr lang="en-US" altLang="en-US" sz="3300" dirty="0" smtClean="0"/>
              <a:t>HIV </a:t>
            </a:r>
            <a:r>
              <a:rPr lang="en-US" altLang="en-US" sz="3300" dirty="0"/>
              <a:t>Diagnoses</a:t>
            </a:r>
            <a:r>
              <a:rPr lang="en-US" altLang="en-US" sz="3300" baseline="30000" dirty="0"/>
              <a:t>*</a:t>
            </a:r>
            <a:r>
              <a:rPr lang="en-US" altLang="en-US" sz="3300" dirty="0"/>
              <a:t> by County of </a:t>
            </a:r>
            <a:r>
              <a:rPr lang="en-US" altLang="en-US" sz="3300" dirty="0" smtClean="0"/>
              <a:t>Residence </a:t>
            </a:r>
            <a:r>
              <a:rPr lang="en-US" altLang="en-US" sz="3300" dirty="0"/>
              <a:t>at Diagnosis, </a:t>
            </a:r>
            <a:r>
              <a:rPr lang="en-US" altLang="en-US" sz="3300" dirty="0" smtClean="0"/>
              <a:t>2017</a:t>
            </a:r>
            <a:endParaRPr lang="en-US" sz="33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Rectangle 1"/>
          <p:cNvSpPr/>
          <p:nvPr/>
        </p:nvSpPr>
        <p:spPr>
          <a:xfrm>
            <a:off x="6881034" y="3127097"/>
            <a:ext cx="3265712" cy="24929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City of Minneapolis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83 (29%)</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City of St. Paul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39 (14%)</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Suburban</a:t>
            </a:r>
            <a:r>
              <a:rPr kumimoji="0" lang="en-US" sz="1800" b="0" i="0" u="none" strike="noStrike" kern="1200" cap="none" spc="0" normalizeH="0" baseline="30000" noProof="0" dirty="0">
                <a:ln>
                  <a:noFill/>
                </a:ln>
                <a:solidFill>
                  <a:srgbClr val="003865"/>
                </a:solidFill>
                <a:effectLst/>
                <a:uLnTx/>
                <a:uFillTx/>
                <a:latin typeface="Calibri"/>
                <a:ea typeface="+mn-ea"/>
                <a:cs typeface="Arial" panose="020B0604020202020204" pitchFamily="34" charset="0"/>
              </a:rPr>
              <a:t>#</a:t>
            </a: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107 (38%)</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Greater Minnesota – </a:t>
            </a:r>
            <a:r>
              <a:rPr lang="en-US" dirty="0" smtClean="0">
                <a:solidFill>
                  <a:srgbClr val="003865"/>
                </a:solidFill>
                <a:latin typeface="Calibri"/>
                <a:cs typeface="Arial" panose="020B0604020202020204" pitchFamily="34" charset="0"/>
              </a:rPr>
              <a:t>55</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 (</a:t>
            </a:r>
            <a:r>
              <a:rPr lang="en-US" dirty="0" smtClean="0">
                <a:solidFill>
                  <a:srgbClr val="003865"/>
                </a:solidFill>
                <a:latin typeface="Calibri"/>
                <a:cs typeface="Arial" panose="020B0604020202020204" pitchFamily="34" charset="0"/>
              </a:rPr>
              <a:t>19</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Total number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284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HIV or AIDS at first diagnosis</a:t>
            </a:r>
            <a:endParaRPr kumimoji="0" lang="en-US" sz="1050" b="0" i="0" u="none" strike="noStrike" kern="1200" cap="none" spc="0" normalizeH="0" baseline="3000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30000" noProof="0" dirty="0">
                <a:ln>
                  <a:noFill/>
                </a:ln>
                <a:solidFill>
                  <a:srgbClr val="003865"/>
                </a:solidFill>
                <a:effectLst/>
                <a:uLnTx/>
                <a:uFillTx/>
                <a:latin typeface="Calibri"/>
                <a:ea typeface="+mn-ea"/>
                <a:cs typeface="Arial" panose="020B0604020202020204" pitchFamily="34" charset="0"/>
              </a:rPr>
              <a:t> #</a:t>
            </a:r>
            <a:r>
              <a:rPr kumimoji="0" lang="en-US" sz="105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 7-county metro area, excluding the cities of Minneapolis and St. Paul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56887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altLang="en-US" sz="3300" dirty="0"/>
              <a:t>HIV Diagnoses</a:t>
            </a:r>
            <a:r>
              <a:rPr lang="en-US" altLang="en-US" sz="3300" baseline="30000" dirty="0"/>
              <a:t>*</a:t>
            </a:r>
            <a:r>
              <a:rPr lang="en-US" altLang="en-US" sz="3300" dirty="0"/>
              <a:t> by County of Residence at Diagnosis, </a:t>
            </a:r>
            <a:r>
              <a:rPr lang="en-US" altLang="en-US" sz="3300" dirty="0" smtClean="0"/>
              <a:t>2017 </a:t>
            </a:r>
            <a:r>
              <a:rPr lang="en-US" altLang="en-US" sz="3300" dirty="0"/>
              <a:t>Seven-County </a:t>
            </a:r>
            <a:r>
              <a:rPr lang="en-US" altLang="en-US" sz="3300" dirty="0" smtClean="0"/>
              <a:t>Metro Area</a:t>
            </a:r>
            <a:endParaRPr lang="en-US" sz="33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 name="Rectangle 1"/>
          <p:cNvSpPr/>
          <p:nvPr/>
        </p:nvSpPr>
        <p:spPr>
          <a:xfrm>
            <a:off x="7341326" y="2275997"/>
            <a:ext cx="3918857"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City of Minneapolis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83</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City of St. Paul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39</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Suburban</a:t>
            </a:r>
            <a:r>
              <a:rPr kumimoji="0" lang="en-US" sz="1800" b="0" i="0" u="none" strike="noStrike" kern="1200" cap="none" spc="0" normalizeH="0" baseline="30000" noProof="0" dirty="0">
                <a:ln>
                  <a:noFill/>
                </a:ln>
                <a:solidFill>
                  <a:srgbClr val="003865"/>
                </a:solidFill>
                <a:effectLst/>
                <a:uLnTx/>
                <a:uFillTx/>
                <a:latin typeface="Calibri"/>
                <a:ea typeface="+mn-ea"/>
                <a:cs typeface="Arial" panose="020B0604020202020204" pitchFamily="34" charset="0"/>
              </a:rPr>
              <a:t>#</a:t>
            </a: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 –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107</a:t>
            </a: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Total number </a:t>
            </a:r>
            <a:r>
              <a:rPr kumimoji="0" lang="en-US" sz="1800" b="0" i="0" u="none" strike="noStrike" kern="1200" cap="none" spc="0" normalizeH="0" baseline="0" noProof="0" dirty="0" smtClean="0">
                <a:ln>
                  <a:noFill/>
                </a:ln>
                <a:solidFill>
                  <a:srgbClr val="003865"/>
                </a:solidFill>
                <a:effectLst/>
                <a:uLnTx/>
                <a:uFillTx/>
                <a:latin typeface="Calibri"/>
                <a:ea typeface="+mn-ea"/>
                <a:cs typeface="Arial" panose="020B0604020202020204" pitchFamily="34" charset="0"/>
              </a:rPr>
              <a:t>(metro-region) = 229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HIV or AIDS at first diagnosis</a:t>
            </a:r>
            <a:endParaRPr kumimoji="0" lang="en-US" sz="1000" b="0" i="0" u="none" strike="noStrike" kern="1200" cap="none" spc="0" normalizeH="0" baseline="30000" noProof="0" dirty="0">
              <a:ln>
                <a:noFill/>
              </a:ln>
              <a:solidFill>
                <a:srgbClr val="FFFF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3865"/>
                </a:solidFill>
                <a:effectLst/>
                <a:uLnTx/>
                <a:uFillTx/>
                <a:latin typeface="Calibri"/>
                <a:ea typeface="+mn-ea"/>
                <a:cs typeface="Arial" panose="020B0604020202020204" pitchFamily="34" charset="0"/>
              </a:rPr>
              <a:t> #</a:t>
            </a:r>
            <a:r>
              <a:rPr kumimoji="0" lang="en-US" sz="10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rPr>
              <a:t> 7-county metro area, excluding the cities of Minneapolis and St.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865"/>
                </a:solidFill>
                <a:effectLst/>
                <a:uLnTx/>
                <a:uFillTx/>
                <a:latin typeface="Calibri"/>
                <a:ea typeface="+mn-ea"/>
                <a:cs typeface="+mn-cs"/>
              </a:rPr>
              <a:t>^Counties in which a state correctional facility is located.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865"/>
              </a:solidFill>
              <a:effectLst/>
              <a:uLnTx/>
              <a:uFillTx/>
              <a:latin typeface="Calibri"/>
              <a:ea typeface="+mn-ea"/>
              <a:cs typeface="Arial" panose="020B0604020202020204" pitchFamily="34" charset="0"/>
            </a:endParaRPr>
          </a:p>
        </p:txBody>
      </p:sp>
      <p:pic>
        <p:nvPicPr>
          <p:cNvPr id="7" name="Content Placeholder 6" descr="HIV Diagnoses* by County of Residence at Diagnosis, 2017: Seven-County Metro Area" title="HIV Diagnoses* by County of Residence at Diagnosis, 2017: Seven-County Metro Area"/>
          <p:cNvPicPr>
            <a:picLocks noGrp="1" noChangeAspect="1"/>
          </p:cNvPicPr>
          <p:nvPr>
            <p:ph idx="1"/>
          </p:nvPr>
        </p:nvPicPr>
        <p:blipFill>
          <a:blip r:embed="rId3" cstate="print">
            <a:clrChange>
              <a:clrFrom>
                <a:srgbClr val="F0F0F0"/>
              </a:clrFrom>
              <a:clrTo>
                <a:srgbClr val="F0F0F0">
                  <a:alpha val="0"/>
                </a:srgbClr>
              </a:clrTo>
            </a:clrChange>
            <a:extLst>
              <a:ext uri="{28A0092B-C50C-407E-A947-70E740481C1C}">
                <a14:useLocalDpi xmlns:a14="http://schemas.microsoft.com/office/drawing/2010/main" val="0"/>
              </a:ext>
            </a:extLst>
          </a:blip>
          <a:stretch>
            <a:fillRect/>
          </a:stretch>
        </p:blipFill>
        <p:spPr>
          <a:xfrm>
            <a:off x="1864896" y="308959"/>
            <a:ext cx="5258588" cy="6805232"/>
          </a:xfrm>
        </p:spPr>
      </p:pic>
    </p:spTree>
    <p:extLst>
      <p:ext uri="{BB962C8B-B14F-4D97-AF65-F5344CB8AC3E}">
        <p14:creationId xmlns:p14="http://schemas.microsoft.com/office/powerpoint/2010/main" val="793508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1792" y="152400"/>
            <a:ext cx="10991088" cy="914400"/>
          </a:xfrm>
        </p:spPr>
        <p:txBody>
          <a:bodyPr>
            <a:noAutofit/>
          </a:bodyPr>
          <a:lstStyle/>
          <a:p>
            <a:pPr algn="ctr">
              <a:lnSpc>
                <a:spcPct val="85000"/>
              </a:lnSpc>
            </a:pPr>
            <a:r>
              <a:rPr lang="en-US" altLang="en-US" sz="3300" dirty="0"/>
              <a:t>HIV Diagnoses* in Minnesota </a:t>
            </a:r>
            <a:r>
              <a:rPr lang="en-US" altLang="en-US" sz="3300" dirty="0" smtClean="0"/>
              <a:t>by </a:t>
            </a:r>
            <a:r>
              <a:rPr lang="en-US" altLang="en-US" sz="3300" dirty="0"/>
              <a:t>Residence at Diagnosis,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132347" y="5538651"/>
            <a:ext cx="11682664" cy="1182823"/>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Suburban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Seven-county metro area including Anoka, Carver, Dakota, Hennepin (except Minneapolis), Ramsey (except St. Paul), Scott, and Washington counties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b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Greater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MN = All other Minnesota counties, outside the seven-county metro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10" descr="HIV Diagnoses* in Minnesota by Residence at Diagnosis, 2017" title="HIV Diagnoses* in Minnesota by Residence at Diagnosis, 2017"/>
          <p:cNvGraphicFramePr>
            <a:graphicFrameLocks noGrp="1" noChangeAspect="1"/>
          </p:cNvGraphicFramePr>
          <p:nvPr>
            <p:ph idx="1"/>
            <p:extLst>
              <p:ext uri="{D42A27DB-BD31-4B8C-83A1-F6EECF244321}">
                <p14:modId xmlns:p14="http://schemas.microsoft.com/office/powerpoint/2010/main" val="1578410635"/>
              </p:ext>
            </p:extLst>
          </p:nvPr>
        </p:nvGraphicFramePr>
        <p:xfrm>
          <a:off x="838200" y="1596163"/>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9596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smtClean="0"/>
              <a:t>HIV Diagnoses* in Minnesota by Gender and Residence at Diagnosis, 2017</a:t>
            </a:r>
            <a:endParaRPr lang="en-US" altLang="en-US" sz="3300" dirty="0"/>
          </a:p>
        </p:txBody>
      </p:sp>
      <p:graphicFrame>
        <p:nvGraphicFramePr>
          <p:cNvPr id="13" name="Object 10" descr="Males" title="HIV Diagnoses* in Minnesota by Gender and Residence at Diagnosis, 2017"/>
          <p:cNvGraphicFramePr>
            <a:graphicFrameLocks noGrp="1" noChangeAspect="1"/>
          </p:cNvGraphicFramePr>
          <p:nvPr>
            <p:ph sz="half" idx="1"/>
            <p:extLst>
              <p:ext uri="{D42A27DB-BD31-4B8C-83A1-F6EECF244321}">
                <p14:modId xmlns:p14="http://schemas.microsoft.com/office/powerpoint/2010/main" val="1601980503"/>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10" descr="Femails" title="HIV Diagnoses* in Minnesota by Gender and Residence at Diagnosis, 2017"/>
          <p:cNvGraphicFramePr>
            <a:graphicFrameLocks noGrp="1" noChangeAspect="1"/>
          </p:cNvGraphicFramePr>
          <p:nvPr>
            <p:ph sz="half" idx="2"/>
            <p:extLst>
              <p:ext uri="{D42A27DB-BD31-4B8C-83A1-F6EECF244321}">
                <p14:modId xmlns:p14="http://schemas.microsoft.com/office/powerpoint/2010/main" val="795130656"/>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433137" y="5864627"/>
            <a:ext cx="1042512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Suburban = Seven-county metro area including Anoka, Carver, Dakota, Hennepin (except Minneapolis), Ramsey (except St. Paul), Scott, and Washington counties.  Greater MN = All other Minnesota counties, outside the seven-county metro area</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800" b="0" i="1"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38738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a:t>Gender and </a:t>
            </a:r>
            <a:r>
              <a:rPr lang="en-US" altLang="en-US" dirty="0" smtClean="0"/>
              <a:t>Race/Ethnicity</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619375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Gender and Year of Diagnosis, 2007 - 2017" title="HIV Diagnoses* by Gender and Year of Diagnosis, 2007 - 2017"/>
          <p:cNvSpPr>
            <a:spLocks noGrp="1"/>
          </p:cNvSpPr>
          <p:nvPr>
            <p:ph type="title"/>
          </p:nvPr>
        </p:nvSpPr>
        <p:spPr>
          <a:xfrm>
            <a:off x="838199" y="152400"/>
            <a:ext cx="10952747" cy="914400"/>
          </a:xfrm>
        </p:spPr>
        <p:txBody>
          <a:bodyPr>
            <a:noAutofit/>
          </a:bodyPr>
          <a:lstStyle/>
          <a:p>
            <a:pPr algn="ctr">
              <a:lnSpc>
                <a:spcPct val="105000"/>
              </a:lnSpc>
            </a:pPr>
            <a:r>
              <a:rPr lang="en-US" altLang="en-US" sz="3300" dirty="0"/>
              <a:t>HIV Diagnoses* by Gender </a:t>
            </a:r>
            <a:r>
              <a:rPr lang="en-US" altLang="en-US" sz="3300" dirty="0" smtClean="0"/>
              <a:t>and Year </a:t>
            </a:r>
            <a:r>
              <a:rPr lang="en-US" altLang="en-US" sz="3300" dirty="0"/>
              <a:t>of </a:t>
            </a:r>
            <a:r>
              <a:rPr lang="en-US" altLang="en-US" sz="3300" dirty="0" smtClean="0"/>
              <a:t>Diagnosis</a:t>
            </a:r>
            <a:br>
              <a:rPr lang="en-US" altLang="en-US" sz="3300" dirty="0" smtClean="0"/>
            </a:br>
            <a:r>
              <a:rPr lang="en-US" altLang="en-US" sz="3300" dirty="0" smtClean="0"/>
              <a:t>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1706880" y="6045062"/>
            <a:ext cx="9283383" cy="501651"/>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1" name="Object 3" descr="HIV Diagnoses* by Gender and Year of Diagnosis, 2007 - 2017" title="HIV Diagnoses* by Gender and Year of Diagnosis, 2007 - 2017"/>
          <p:cNvGraphicFramePr>
            <a:graphicFrameLocks noGrp="1" noChangeAspect="1"/>
          </p:cNvGraphicFramePr>
          <p:nvPr>
            <p:ph idx="1"/>
            <p:extLst/>
          </p:nvPr>
        </p:nvGraphicFramePr>
        <p:xfrm>
          <a:off x="474663" y="18494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00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in Year 2017 and General Population in Minnesota by Race/Ethnicity HIV diagnosis" title="HIV Diagnoses* in Year 2017 and General Population in Minnesota by Race/Ethnicity HIV diagnosis"/>
          <p:cNvSpPr>
            <a:spLocks noGrp="1"/>
          </p:cNvSpPr>
          <p:nvPr>
            <p:ph type="title"/>
          </p:nvPr>
        </p:nvSpPr>
        <p:spPr/>
        <p:txBody>
          <a:bodyPr>
            <a:noAutofit/>
          </a:bodyPr>
          <a:lstStyle/>
          <a:p>
            <a:pPr algn="ctr">
              <a:lnSpc>
                <a:spcPct val="95000"/>
              </a:lnSpc>
              <a:defRPr/>
            </a:pPr>
            <a:r>
              <a:rPr lang="en-US" altLang="en-US" sz="3300" dirty="0"/>
              <a:t>HIV Diagnoses* in Year </a:t>
            </a:r>
            <a:r>
              <a:rPr lang="en-US" altLang="en-US" sz="3300" dirty="0" smtClean="0"/>
              <a:t>2017 </a:t>
            </a:r>
            <a:r>
              <a:rPr lang="en-US" altLang="en-US" sz="3300" dirty="0"/>
              <a:t>and General </a:t>
            </a:r>
            <a:r>
              <a:rPr lang="en-US" altLang="en-US" sz="3300" dirty="0" smtClean="0"/>
              <a:t>Population in </a:t>
            </a:r>
            <a:r>
              <a:rPr lang="en-US" altLang="en-US" sz="3300" dirty="0"/>
              <a:t>Minnesota </a:t>
            </a:r>
            <a:r>
              <a:rPr lang="en-US" altLang="en-US" sz="3300" dirty="0" smtClean="0"/>
              <a:t>by Race/Ethnicity</a:t>
            </a:r>
            <a:endParaRPr lang="en-US" altLang="en-US" sz="3300" dirty="0"/>
          </a:p>
        </p:txBody>
      </p:sp>
      <p:sp>
        <p:nvSpPr>
          <p:cNvPr id="4" name="Footer Placeholder 3"/>
          <p:cNvSpPr>
            <a:spLocks noGrp="1"/>
          </p:cNvSpPr>
          <p:nvPr>
            <p:ph type="ftr" sz="quarter" idx="3"/>
          </p:nvPr>
        </p:nvSpPr>
        <p:spPr>
          <a:xfrm>
            <a:off x="140465" y="6176963"/>
            <a:ext cx="11011493" cy="767208"/>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Ind</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African American (Black, not African-born persons)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persons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1" name="Object 3" descr="HIV Diagnoses* in Year 2017 and General Population in Minnesota by Race/Ethnicity population" title="HIV Diagnoses* in Year 2017 and General Population in Minnesota by Race/Ethnicity population"/>
          <p:cNvGraphicFramePr>
            <a:graphicFrameLocks noGrp="1"/>
          </p:cNvGraphicFramePr>
          <p:nvPr>
            <p:ph sz="half" idx="2"/>
            <p:extLst>
              <p:ext uri="{D42A27DB-BD31-4B8C-83A1-F6EECF244321}">
                <p14:modId xmlns:p14="http://schemas.microsoft.com/office/powerpoint/2010/main" val="905845590"/>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Object 4" descr="HIV Diagnoses* in Year 2017 and General Population in Minnesota by Race/Ethnicity HIV diagnosis" title="HIV Diagnoses* in Year 2017 and General Population in Minnesota by Race/Ethnicity HIV diagnsosis"/>
          <p:cNvGraphicFramePr>
            <a:graphicFrameLocks noGrp="1"/>
          </p:cNvGraphicFramePr>
          <p:nvPr>
            <p:ph sz="half" idx="1"/>
            <p:extLst>
              <p:ext uri="{D42A27DB-BD31-4B8C-83A1-F6EECF244321}">
                <p14:modId xmlns:p14="http://schemas.microsoft.com/office/powerpoint/2010/main" val="1774625259"/>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407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300" dirty="0"/>
              <a:t>Introduction (I)</a:t>
            </a:r>
            <a:endParaRPr lang="en-US" sz="3300" dirty="0"/>
          </a:p>
        </p:txBody>
      </p:sp>
      <p:sp>
        <p:nvSpPr>
          <p:cNvPr id="3" name="Content Placeholder 2"/>
          <p:cNvSpPr>
            <a:spLocks noGrp="1"/>
          </p:cNvSpPr>
          <p:nvPr>
            <p:ph idx="1"/>
          </p:nvPr>
        </p:nvSpPr>
        <p:spPr/>
        <p:txBody>
          <a:bodyPr>
            <a:normAutofit/>
          </a:bodyPr>
          <a:lstStyle/>
          <a:p>
            <a:pPr marL="0" indent="0">
              <a:lnSpc>
                <a:spcPct val="80000"/>
              </a:lnSpc>
              <a:buNone/>
            </a:pPr>
            <a:r>
              <a:rPr lang="en-US" altLang="en-US" sz="2600" dirty="0"/>
              <a:t>These two introduction slides provide a general context for the data used to create this slide set.  If you have questions about any of the slides please refer to the </a:t>
            </a:r>
            <a:r>
              <a:rPr lang="en-US" altLang="en-US" sz="2600" i="1" dirty="0" smtClean="0"/>
              <a:t>Companion </a:t>
            </a:r>
            <a:r>
              <a:rPr lang="en-US" altLang="en-US" sz="2600" i="1" dirty="0"/>
              <a:t>Text to the Minnesota HIV Surveillance Report, </a:t>
            </a:r>
            <a:r>
              <a:rPr lang="en-US" altLang="en-US" sz="2600" i="1" dirty="0" smtClean="0"/>
              <a:t>2017 </a:t>
            </a:r>
            <a:r>
              <a:rPr lang="en-US" altLang="en-US" sz="2600" dirty="0"/>
              <a:t>or </a:t>
            </a:r>
            <a:r>
              <a:rPr lang="en-US" altLang="en-US" sz="2600" i="1" dirty="0"/>
              <a:t>HIV Surveillance Technical Notes. </a:t>
            </a:r>
            <a:endParaRPr lang="en-US" altLang="en-US" sz="2600" i="1" dirty="0" smtClean="0"/>
          </a:p>
          <a:p>
            <a:pPr marL="0" indent="0">
              <a:lnSpc>
                <a:spcPct val="80000"/>
              </a:lnSpc>
              <a:buNone/>
            </a:pPr>
            <a:r>
              <a:rPr lang="en-US" altLang="en-US" sz="2600" dirty="0" smtClean="0"/>
              <a:t>This </a:t>
            </a:r>
            <a:r>
              <a:rPr lang="en-US" altLang="en-US" sz="2600" dirty="0"/>
              <a:t>slide set describes new HIV diagnoses (including AIDS at first diagnosis) in Minnesota by person, place, and time.</a:t>
            </a:r>
          </a:p>
          <a:p>
            <a:pPr marL="0" indent="0">
              <a:lnSpc>
                <a:spcPct val="80000"/>
              </a:lnSpc>
              <a:buNone/>
            </a:pPr>
            <a:r>
              <a:rPr lang="en-US" altLang="en-US" sz="2600" dirty="0" smtClean="0"/>
              <a:t>The </a:t>
            </a:r>
            <a:r>
              <a:rPr lang="en-US" altLang="en-US" sz="2600" dirty="0"/>
              <a:t>slides rely on data from HIV/AIDS cases diagnosed through </a:t>
            </a:r>
            <a:r>
              <a:rPr lang="en-US" altLang="en-US" sz="2600" dirty="0" smtClean="0"/>
              <a:t>2017 </a:t>
            </a:r>
            <a:r>
              <a:rPr lang="en-US" altLang="en-US" sz="2600" dirty="0"/>
              <a:t>and reported to the Minnesota Department of Health (MDH) HIV/AIDS Surveillance System.</a:t>
            </a:r>
          </a:p>
          <a:p>
            <a:pPr marL="0" indent="0">
              <a:lnSpc>
                <a:spcPct val="80000"/>
              </a:lnSpc>
              <a:buNone/>
            </a:pPr>
            <a:r>
              <a:rPr lang="en-US" altLang="en-US" sz="2600" dirty="0" smtClean="0"/>
              <a:t>The </a:t>
            </a:r>
            <a:r>
              <a:rPr lang="en-US" altLang="en-US" sz="2600" dirty="0"/>
              <a:t>data are displayed by year of HIV diagnosis.</a:t>
            </a:r>
          </a:p>
          <a:p>
            <a:pPr marL="0" indent="0">
              <a:buNone/>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67827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Race/Ethnicity† and Year of Diagnosis, 2007 - 2017" title="HIV Diagnoses* Among Males by Race/Ethnicity† and Year of Diagnosis, 2007 - 2017"/>
          <p:cNvSpPr>
            <a:spLocks noGrp="1"/>
          </p:cNvSpPr>
          <p:nvPr>
            <p:ph type="title"/>
          </p:nvPr>
        </p:nvSpPr>
        <p:spPr>
          <a:xfrm>
            <a:off x="838200" y="152400"/>
            <a:ext cx="10772274" cy="914400"/>
          </a:xfrm>
        </p:spPr>
        <p:txBody>
          <a:bodyPr>
            <a:noAutofit/>
          </a:bodyPr>
          <a:lstStyle/>
          <a:p>
            <a:pPr algn="ctr">
              <a:lnSpc>
                <a:spcPct val="105000"/>
              </a:lnSpc>
            </a:pPr>
            <a:r>
              <a:rPr lang="en-US" altLang="en-US" sz="3300" dirty="0"/>
              <a:t>HIV Diagnoses</a:t>
            </a:r>
            <a:r>
              <a:rPr lang="en-US" altLang="en-US" sz="3300" baseline="30000" dirty="0"/>
              <a:t>*</a:t>
            </a:r>
            <a:r>
              <a:rPr lang="en-US" altLang="en-US" sz="3300" dirty="0"/>
              <a:t> Among Males by Race/Ethnicity</a:t>
            </a:r>
            <a:r>
              <a:rPr lang="en-US" altLang="en-US" sz="3300" baseline="30000" dirty="0"/>
              <a:t>†</a:t>
            </a:r>
            <a:r>
              <a:rPr lang="en-US" altLang="en-US" sz="3300" dirty="0"/>
              <a:t> and Year of </a:t>
            </a:r>
            <a:r>
              <a:rPr lang="en-US" altLang="en-US" sz="3300" dirty="0" smtClean="0"/>
              <a:t>Diagnosis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297767" y="5816462"/>
            <a:ext cx="10840286" cy="1041538"/>
          </a:xfrm>
        </p:spPr>
        <p:txBody>
          <a:bodyPr anchor="ct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“African-born” refers to Blacks who reported an African country of birth; “African American” refers to all other Blacks.  Cases with unknown or  multiple races are excluded</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Males by Race/Ethnicity† and Year of Diagnosis, 2007 - 2017" title="HIV Diagnoses* Among Males by Race/Ethnicity† and Year of Diagnosis, 2007 - 2017"/>
          <p:cNvGraphicFramePr>
            <a:graphicFrameLocks noGrp="1" noChangeAspect="1"/>
          </p:cNvGraphicFramePr>
          <p:nvPr>
            <p:ph idx="1"/>
            <p:extLst>
              <p:ext uri="{D42A27DB-BD31-4B8C-83A1-F6EECF244321}">
                <p14:modId xmlns:p14="http://schemas.microsoft.com/office/powerpoint/2010/main" val="698022174"/>
              </p:ext>
            </p:extLst>
          </p:nvPr>
        </p:nvGraphicFramePr>
        <p:xfrm>
          <a:off x="-55482" y="1455821"/>
          <a:ext cx="11409282" cy="47211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17860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Females by Race/Ethnicity† and Year of Diagnosis &#10;2006 – 2017" title="HIV Diagnoses* Among Females by Race/Ethnicity† and Year of Diagnosis "/>
          <p:cNvSpPr>
            <a:spLocks noGrp="1"/>
          </p:cNvSpPr>
          <p:nvPr>
            <p:ph type="title"/>
          </p:nvPr>
        </p:nvSpPr>
        <p:spPr/>
        <p:txBody>
          <a:bodyPr>
            <a:noAutofit/>
          </a:bodyPr>
          <a:lstStyle/>
          <a:p>
            <a:pPr algn="ctr">
              <a:lnSpc>
                <a:spcPct val="105000"/>
              </a:lnSpc>
            </a:pPr>
            <a:r>
              <a:rPr lang="en-US" altLang="en-US" sz="3300" dirty="0"/>
              <a:t>HIV Diagnoses* Among </a:t>
            </a:r>
            <a:r>
              <a:rPr lang="en-US" altLang="en-US" sz="3300" dirty="0" smtClean="0"/>
              <a:t>Females by </a:t>
            </a:r>
            <a:r>
              <a:rPr lang="en-US" altLang="en-US" sz="3300" dirty="0"/>
              <a:t>Race/Ethnicity</a:t>
            </a:r>
            <a:r>
              <a:rPr lang="en-US" altLang="en-US" sz="3300" baseline="30000" dirty="0"/>
              <a:t>†</a:t>
            </a:r>
            <a:r>
              <a:rPr lang="en-US" altLang="en-US" sz="3300" dirty="0"/>
              <a:t> and Year of </a:t>
            </a:r>
            <a:r>
              <a:rPr lang="en-US" altLang="en-US" sz="3300" dirty="0" smtClean="0"/>
              <a:t>Diagnosis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923109" y="6045062"/>
            <a:ext cx="10067155" cy="676413"/>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“African-born” refers to Blacks who reported an African country of birth; “African American” refers to all other Blacks.  Cases with unknown race are excluded</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emales by Race/Ethnicity† and Year of Diagnosis &#10;2006 – 2017" title="HIV Diagnoses* Among Females by Race/Ethnicity† and Year of Diagnosis "/>
          <p:cNvGraphicFramePr>
            <a:graphicFrameLocks noGrp="1" noChangeAspect="1"/>
          </p:cNvGraphicFramePr>
          <p:nvPr>
            <p:ph idx="1"/>
            <p:extLst>
              <p:ext uri="{D42A27DB-BD31-4B8C-83A1-F6EECF244321}">
                <p14:modId xmlns:p14="http://schemas.microsoft.com/office/powerpoint/2010/main" val="2892133235"/>
              </p:ext>
            </p:extLst>
          </p:nvPr>
        </p:nvGraphicFramePr>
        <p:xfrm>
          <a:off x="573119" y="1785632"/>
          <a:ext cx="11045762" cy="45707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0335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85000"/>
              </a:lnSpc>
              <a:defRPr/>
            </a:pPr>
            <a:r>
              <a:rPr lang="en-US" altLang="en-US" sz="2400" dirty="0"/>
              <a:t>HIV Diagnoses* Diagnosed in Year 2017 by Gender and Race/Ethnicity</a:t>
            </a:r>
          </a:p>
        </p:txBody>
      </p:sp>
      <p:graphicFrame>
        <p:nvGraphicFramePr>
          <p:cNvPr id="8" name="Object 10" descr="HIV Diagnoses* Diagnosed in Year 2017 by Gender and Race/Ethnicity" title="HIV Diagnoses* Diagnosed in Year 2017 by Gender and Race/Ethnicity"/>
          <p:cNvGraphicFramePr>
            <a:graphicFrameLocks noGrp="1" noChangeAspect="1"/>
          </p:cNvGraphicFramePr>
          <p:nvPr>
            <p:ph sz="half" idx="1"/>
            <p:extLst>
              <p:ext uri="{D42A27DB-BD31-4B8C-83A1-F6EECF244321}">
                <p14:modId xmlns:p14="http://schemas.microsoft.com/office/powerpoint/2010/main" val="826569707"/>
              </p:ext>
            </p:extLst>
          </p:nvPr>
        </p:nvGraphicFramePr>
        <p:xfrm>
          <a:off x="6172200" y="1671924"/>
          <a:ext cx="5181600" cy="458311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3"/>
          </p:nvPr>
        </p:nvSpPr>
        <p:spPr>
          <a:xfrm>
            <a:off x="240632" y="6035224"/>
            <a:ext cx="10999461" cy="767208"/>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Ind</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African American (Black, not African-born persons)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persons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0" name="Object 10" descr="HIV Diagnoses* Diagnosed in Year 2017 by Gender and Race/Ethnicity" title="HIV Diagnoses* Diagnosed in Year 2017 by Gender and Race/Ethnicity"/>
          <p:cNvGraphicFramePr>
            <a:graphicFrameLocks noGrp="1" noChangeAspect="1"/>
          </p:cNvGraphicFramePr>
          <p:nvPr>
            <p:ph sz="half" idx="2"/>
            <p:extLst>
              <p:ext uri="{D42A27DB-BD31-4B8C-83A1-F6EECF244321}">
                <p14:modId xmlns:p14="http://schemas.microsoft.com/office/powerpoint/2010/main" val="2861063865"/>
              </p:ext>
            </p:extLst>
          </p:nvPr>
        </p:nvGraphicFramePr>
        <p:xfrm>
          <a:off x="738714" y="1620068"/>
          <a:ext cx="5181600" cy="45831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Object 2" descr="HIV Diagnoses* Diagnosed in Year 2017 by Gender and Race/Ethnicity males" title="HIV Diagnoses* Diagnosed in Year 2017 by Gender and Race/Ethnicity males"/>
          <p:cNvGraphicFramePr>
            <a:graphicFrameLocks/>
          </p:cNvGraphicFramePr>
          <p:nvPr>
            <p:extLst>
              <p:ext uri="{D42A27DB-BD31-4B8C-83A1-F6EECF244321}">
                <p14:modId xmlns:p14="http://schemas.microsoft.com/office/powerpoint/2010/main" val="1541818060"/>
              </p:ext>
            </p:extLst>
          </p:nvPr>
        </p:nvGraphicFramePr>
        <p:xfrm>
          <a:off x="1159719" y="1620068"/>
          <a:ext cx="4132263" cy="43592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Object 20" descr="HIV Diagnoses* Diagnosed in Year 2017 by Gender and Race/Ethnicity females" title="HIV Diagnoses* Diagnosed in Year 2017 by Gender and Race/Ethnicity females"/>
          <p:cNvGraphicFramePr>
            <a:graphicFrameLocks/>
          </p:cNvGraphicFramePr>
          <p:nvPr>
            <p:extLst/>
          </p:nvPr>
        </p:nvGraphicFramePr>
        <p:xfrm>
          <a:off x="6142567" y="1623224"/>
          <a:ext cx="4457700" cy="439896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1306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umber of Cases and Rates (per 100,000 persons) of HIV Diagnoses* by Race/Ethnicity†&#10;Minnesota, 2017" title="Number of Cases and Rates (per 100,000 persons) of HIV Diagnoses* by Race/Ethnicity†"/>
          <p:cNvSpPr>
            <a:spLocks noGrp="1"/>
          </p:cNvSpPr>
          <p:nvPr>
            <p:ph type="title"/>
          </p:nvPr>
        </p:nvSpPr>
        <p:spPr>
          <a:xfrm>
            <a:off x="838200" y="152400"/>
            <a:ext cx="11109158" cy="914400"/>
          </a:xfrm>
        </p:spPr>
        <p:txBody>
          <a:bodyPr>
            <a:noAutofit/>
          </a:bodyPr>
          <a:lstStyle/>
          <a:p>
            <a:pPr algn="ctr">
              <a:lnSpc>
                <a:spcPct val="105000"/>
              </a:lnSpc>
            </a:pPr>
            <a:r>
              <a:rPr lang="en-US" sz="3300" dirty="0"/>
              <a:t>Number of Cases and Rates (per 100,000 persons) of HIV Diagnoses* by </a:t>
            </a:r>
            <a:r>
              <a:rPr lang="en-US" sz="3300" dirty="0" smtClean="0"/>
              <a:t>Race/Ethnicity</a:t>
            </a:r>
            <a:r>
              <a:rPr lang="en-US" altLang="en-US" sz="3300" baseline="30000" dirty="0" smtClean="0"/>
              <a:t>† </a:t>
            </a:r>
            <a:r>
              <a:rPr lang="en-US" sz="3300" dirty="0" smtClean="0"/>
              <a:t>Minnesota, 2017</a:t>
            </a:r>
            <a:endParaRPr lang="en-US" altLang="en-US" sz="3300" dirty="0"/>
          </a:p>
        </p:txBody>
      </p:sp>
      <p:graphicFrame>
        <p:nvGraphicFramePr>
          <p:cNvPr id="3" name="Content Placeholder 2" descr="Number of Cases and Rates (per 100,000 persons) of HIV Diagnoses* by Race/Ethnicity†&#10;Minnesota, 2017" title="Number of Cases and Rates (per 100,000 persons) of HIV Diagnoses* by Race/Ethnicity†"/>
          <p:cNvGraphicFramePr>
            <a:graphicFrameLocks noGrp="1"/>
          </p:cNvGraphicFramePr>
          <p:nvPr>
            <p:ph idx="1"/>
            <p:extLst>
              <p:ext uri="{D42A27DB-BD31-4B8C-83A1-F6EECF244321}">
                <p14:modId xmlns:p14="http://schemas.microsoft.com/office/powerpoint/2010/main" val="3196395565"/>
              </p:ext>
            </p:extLst>
          </p:nvPr>
        </p:nvGraphicFramePr>
        <p:xfrm>
          <a:off x="838200" y="1825625"/>
          <a:ext cx="10515600" cy="340055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963927448"/>
                    </a:ext>
                  </a:extLst>
                </a:gridCol>
                <a:gridCol w="2628900">
                  <a:extLst>
                    <a:ext uri="{9D8B030D-6E8A-4147-A177-3AD203B41FA5}">
                      <a16:colId xmlns:a16="http://schemas.microsoft.com/office/drawing/2014/main" val="1964845513"/>
                    </a:ext>
                  </a:extLst>
                </a:gridCol>
                <a:gridCol w="2628900">
                  <a:extLst>
                    <a:ext uri="{9D8B030D-6E8A-4147-A177-3AD203B41FA5}">
                      <a16:colId xmlns:a16="http://schemas.microsoft.com/office/drawing/2014/main" val="3686969458"/>
                    </a:ext>
                  </a:extLst>
                </a:gridCol>
                <a:gridCol w="2628900">
                  <a:extLst>
                    <a:ext uri="{9D8B030D-6E8A-4147-A177-3AD203B41FA5}">
                      <a16:colId xmlns:a16="http://schemas.microsoft.com/office/drawing/2014/main" val="4189166145"/>
                    </a:ext>
                  </a:extLst>
                </a:gridCol>
              </a:tblGrid>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Race/Ethnicity</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Cases</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Rate</a:t>
                      </a:r>
                    </a:p>
                  </a:txBody>
                  <a:tcPr anchor="ctr" horzOverflow="overflow"/>
                </a:tc>
                <a:extLst>
                  <a:ext uri="{0D108BD9-81ED-4DB2-BD59-A6C34878D82A}">
                    <a16:rowId xmlns:a16="http://schemas.microsoft.com/office/drawing/2014/main" val="653520051"/>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White, non-Hispanic</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98</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35%</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2.2</a:t>
                      </a:r>
                    </a:p>
                  </a:txBody>
                  <a:tcPr anchor="ctr" horzOverflow="overflow"/>
                </a:tc>
                <a:extLst>
                  <a:ext uri="{0D108BD9-81ED-4DB2-BD59-A6C34878D82A}">
                    <a16:rowId xmlns:a16="http://schemas.microsoft.com/office/drawing/2014/main" val="3894067678"/>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Black, African-American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76</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27%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46.6</a:t>
                      </a:r>
                    </a:p>
                  </a:txBody>
                  <a:tcPr anchor="ctr" horzOverflow="overflow"/>
                </a:tc>
                <a:extLst>
                  <a:ext uri="{0D108BD9-81ED-4DB2-BD59-A6C34878D82A}">
                    <a16:rowId xmlns:a16="http://schemas.microsoft.com/office/drawing/2014/main" val="781853052"/>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Black, African-born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60</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21%</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lang="en-US" altLang="en-US" sz="2000" b="0" i="0" baseline="0" dirty="0" smtClean="0">
                          <a:solidFill>
                            <a:schemeClr val="tx1"/>
                          </a:solidFill>
                          <a:latin typeface="+mn-lt"/>
                        </a:rPr>
                        <a:t>55.6</a:t>
                      </a:r>
                      <a:r>
                        <a:rPr lang="en-US" altLang="en-US" sz="1600" b="0" i="0" baseline="30000" dirty="0" smtClean="0">
                          <a:solidFill>
                            <a:schemeClr val="tx1"/>
                          </a:solidFill>
                          <a:latin typeface="+mn-lt"/>
                        </a:rPr>
                        <a:t>††</a:t>
                      </a:r>
                      <a:endParaRPr kumimoji="0" lang="en-US" sz="1600" b="0" i="0" u="none" strike="noStrike" cap="none" normalizeH="0" baseline="30000" dirty="0" smtClean="0">
                        <a:ln>
                          <a:noFill/>
                        </a:ln>
                        <a:solidFill>
                          <a:schemeClr val="tx1"/>
                        </a:solidFill>
                        <a:effectLst/>
                        <a:latin typeface="+mn-lt"/>
                      </a:endParaRPr>
                    </a:p>
                  </a:txBody>
                  <a:tcPr anchor="ctr" horzOverflow="overflow"/>
                </a:tc>
                <a:extLst>
                  <a:ext uri="{0D108BD9-81ED-4DB2-BD59-A6C34878D82A}">
                    <a16:rowId xmlns:a16="http://schemas.microsoft.com/office/drawing/2014/main" val="1638888812"/>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Hispanic</a:t>
                      </a:r>
                      <a:endParaRPr kumimoji="0" lang="en-US" sz="1800" b="1"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33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12%</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13.2</a:t>
                      </a:r>
                    </a:p>
                  </a:txBody>
                  <a:tcPr anchor="ctr" horzOverflow="overflow"/>
                </a:tc>
                <a:extLst>
                  <a:ext uri="{0D108BD9-81ED-4DB2-BD59-A6C34878D82A}">
                    <a16:rowId xmlns:a16="http://schemas.microsoft.com/office/drawing/2014/main" val="1243745901"/>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American Indian</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 0.7%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a:t>
                      </a:r>
                    </a:p>
                  </a:txBody>
                  <a:tcPr anchor="ctr" horzOverflow="overflow"/>
                </a:tc>
                <a:extLst>
                  <a:ext uri="{0D108BD9-81ED-4DB2-BD59-A6C34878D82A}">
                    <a16:rowId xmlns:a16="http://schemas.microsoft.com/office/drawing/2014/main" val="608233006"/>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Asian/Pacific Islander</a:t>
                      </a:r>
                      <a:endParaRPr kumimoji="0" lang="en-US" sz="1800" b="1"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8</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3.7</a:t>
                      </a:r>
                    </a:p>
                  </a:txBody>
                  <a:tcPr anchor="ctr" horzOverflow="overflow"/>
                </a:tc>
                <a:extLst>
                  <a:ext uri="{0D108BD9-81ED-4DB2-BD59-A6C34878D82A}">
                    <a16:rowId xmlns:a16="http://schemas.microsoft.com/office/drawing/2014/main" val="2397636905"/>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Other^</a:t>
                      </a:r>
                      <a:endParaRPr kumimoji="0" lang="en-US" sz="1800" b="1"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6.0</a:t>
                      </a:r>
                    </a:p>
                  </a:txBody>
                  <a:tcPr anchor="ctr" horzOverflow="overflow"/>
                </a:tc>
                <a:extLst>
                  <a:ext uri="{0D108BD9-81ED-4DB2-BD59-A6C34878D82A}">
                    <a16:rowId xmlns:a16="http://schemas.microsoft.com/office/drawing/2014/main" val="695375527"/>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rPr>
                        <a:t>Total</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cs typeface="Arial" charset="0"/>
                        </a:rPr>
                        <a:t>284</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100%</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5.3</a:t>
                      </a:r>
                    </a:p>
                  </a:txBody>
                  <a:tcPr anchor="ctr" horzOverflow="overflow"/>
                </a:tc>
                <a:extLst>
                  <a:ext uri="{0D108BD9-81ED-4DB2-BD59-A6C34878D82A}">
                    <a16:rowId xmlns:a16="http://schemas.microsoft.com/office/drawing/2014/main" val="2758453481"/>
                  </a:ext>
                </a:extLst>
              </a:tr>
            </a:tbl>
          </a:graphicData>
        </a:graphic>
      </p:graphicFrame>
      <p:sp>
        <p:nvSpPr>
          <p:cNvPr id="4" name="Footer Placeholder 3"/>
          <p:cNvSpPr>
            <a:spLocks noGrp="1"/>
          </p:cNvSpPr>
          <p:nvPr>
            <p:ph type="ftr" sz="quarter" idx="3"/>
          </p:nvPr>
        </p:nvSpPr>
        <p:spPr>
          <a:xfrm>
            <a:off x="264695" y="5475868"/>
            <a:ext cx="11442031" cy="102373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2010 U.S. Census Data used for rate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“African-born” refers to Blacks who reported an African country of birth; “African American” refers to all other Blacks</a:t>
            </a:r>
            <a:r>
              <a:rPr kumimoji="0" lang="en-US" altLang="en-US" sz="1200" b="0" i="1" u="none" strike="noStrike" kern="1200" cap="none" spc="0" normalizeH="0" baseline="0" noProof="0" dirty="0">
                <a:ln>
                  <a:noFill/>
                </a:ln>
                <a:solidFill>
                  <a:srgbClr val="003865"/>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3865"/>
                </a:solidFill>
                <a:effectLst/>
                <a:uLnTx/>
                <a:uFillTx/>
                <a:latin typeface="Calibri"/>
                <a:ea typeface="+mn-ea"/>
                <a:cs typeface="+mn-cs"/>
              </a:rPr>
              <a:t> Estimate of </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107,880  </a:t>
            </a:r>
            <a:r>
              <a:rPr kumimoji="0" lang="en-US" sz="1200" b="0" i="0" u="none" strike="noStrike" kern="1200" cap="none" spc="0" normalizeH="0" baseline="0" noProof="0" dirty="0">
                <a:ln>
                  <a:noFill/>
                </a:ln>
                <a:solidFill>
                  <a:srgbClr val="003865"/>
                </a:solidFill>
                <a:effectLst/>
                <a:uLnTx/>
                <a:uFillTx/>
                <a:latin typeface="Calibri"/>
                <a:ea typeface="+mn-ea"/>
                <a:cs typeface="+mn-cs"/>
              </a:rPr>
              <a:t>Source:  2010-2012 American Community Survey. Additional calculations by the State Demographic Center</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    (Note: Rates for black, African-American and black, African-born are not comparable to previous years due to an increase in the estimate for black, African-born population.) </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Other = Multi-racial persons or persons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 Number of cases too small to calculate reliable </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rate</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0689419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6885" y="152400"/>
            <a:ext cx="11526252" cy="914400"/>
          </a:xfrm>
        </p:spPr>
        <p:txBody>
          <a:bodyPr>
            <a:noAutofit/>
          </a:bodyPr>
          <a:lstStyle/>
          <a:p>
            <a:pPr algn="ctr">
              <a:lnSpc>
                <a:spcPct val="105000"/>
              </a:lnSpc>
            </a:pPr>
            <a:r>
              <a:rPr lang="en-US" sz="3300" dirty="0"/>
              <a:t>Number of Cases of Adult and Adolescent HIV Diagnoses** by Gender Identity and Risk</a:t>
            </a:r>
            <a:r>
              <a:rPr lang="en-US" altLang="en-US" sz="3300" baseline="30000" dirty="0" smtClean="0"/>
              <a:t>†</a:t>
            </a:r>
            <a:r>
              <a:rPr lang="en-US" sz="3300" dirty="0" smtClean="0"/>
              <a:t> Minnesota</a:t>
            </a:r>
            <a:r>
              <a:rPr lang="en-US" sz="3300" dirty="0"/>
              <a:t>, </a:t>
            </a:r>
            <a:r>
              <a:rPr lang="en-US" sz="3300" dirty="0" smtClean="0"/>
              <a:t>2017</a:t>
            </a:r>
            <a:endParaRPr lang="en-US" altLang="en-US" sz="3300" dirty="0"/>
          </a:p>
        </p:txBody>
      </p:sp>
      <p:sp>
        <p:nvSpPr>
          <p:cNvPr id="4" name="Footer Placeholder 3"/>
          <p:cNvSpPr>
            <a:spLocks noGrp="1"/>
          </p:cNvSpPr>
          <p:nvPr>
            <p:ph type="ftr" sz="quarter" idx="3"/>
          </p:nvPr>
        </p:nvSpPr>
        <p:spPr>
          <a:xfrm>
            <a:off x="457201" y="5787190"/>
            <a:ext cx="10533064" cy="759524"/>
          </a:xfrm>
        </p:spPr>
        <p:txBody>
          <a:bodyPr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over the age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13 (1 infant not included)</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“MSM” refers to both MSM and MSM/IDU.  Estimate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90,663</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No current transgender estimate 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3" name="Content Placeholder 2" descr="Number of Cases of Adult and Adolescent HIV Diagnoses** by Gender Identity and Risk†&#10; Minnesota, 2017" title="Number of Cases of Adult and Adolescent HIV Diagnoses** by Gender Identity and Risk†"/>
          <p:cNvGraphicFramePr>
            <a:graphicFrameLocks noGrp="1"/>
          </p:cNvGraphicFramePr>
          <p:nvPr>
            <p:ph idx="1"/>
            <p:extLst/>
          </p:nvPr>
        </p:nvGraphicFramePr>
        <p:xfrm>
          <a:off x="838200" y="1825625"/>
          <a:ext cx="10515600" cy="340055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260766274"/>
                    </a:ext>
                  </a:extLst>
                </a:gridCol>
                <a:gridCol w="2628900">
                  <a:extLst>
                    <a:ext uri="{9D8B030D-6E8A-4147-A177-3AD203B41FA5}">
                      <a16:colId xmlns:a16="http://schemas.microsoft.com/office/drawing/2014/main" val="2069119843"/>
                    </a:ext>
                  </a:extLst>
                </a:gridCol>
                <a:gridCol w="2628900">
                  <a:extLst>
                    <a:ext uri="{9D8B030D-6E8A-4147-A177-3AD203B41FA5}">
                      <a16:colId xmlns:a16="http://schemas.microsoft.com/office/drawing/2014/main" val="779602748"/>
                    </a:ext>
                  </a:extLst>
                </a:gridCol>
                <a:gridCol w="2628900">
                  <a:extLst>
                    <a:ext uri="{9D8B030D-6E8A-4147-A177-3AD203B41FA5}">
                      <a16:colId xmlns:a16="http://schemas.microsoft.com/office/drawing/2014/main" val="4004729485"/>
                    </a:ext>
                  </a:extLst>
                </a:gridCol>
              </a:tblGrid>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Gender/Risk</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Cases</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bg1"/>
                          </a:solidFill>
                          <a:effectLst/>
                          <a:latin typeface="+mn-lt"/>
                        </a:rPr>
                        <a:t>Rate</a:t>
                      </a:r>
                    </a:p>
                  </a:txBody>
                  <a:tcPr anchor="ctr" horzOverflow="overflow"/>
                </a:tc>
                <a:extLst>
                  <a:ext uri="{0D108BD9-81ED-4DB2-BD59-A6C34878D82A}">
                    <a16:rowId xmlns:a16="http://schemas.microsoft.com/office/drawing/2014/main" val="13679772"/>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Men (Total)</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(204)</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72%</a:t>
                      </a:r>
                      <a:endParaRPr kumimoji="0" lang="en-US" sz="2000" b="0" i="0" u="none" strike="noStrike" cap="none" normalizeH="0" baseline="0" dirty="0" smtClean="0">
                        <a:ln>
                          <a:noFill/>
                        </a:ln>
                        <a:solidFill>
                          <a:schemeClr val="tx1"/>
                        </a:solidFill>
                        <a:effectLst/>
                        <a:latin typeface="+mn-lt"/>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7.8</a:t>
                      </a:r>
                    </a:p>
                  </a:txBody>
                  <a:tcPr anchor="ctr" horzOverflow="overflow"/>
                </a:tc>
                <a:extLst>
                  <a:ext uri="{0D108BD9-81ED-4DB2-BD59-A6C34878D82A}">
                    <a16:rowId xmlns:a16="http://schemas.microsoft.com/office/drawing/2014/main" val="1714337135"/>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     MSM</a:t>
                      </a:r>
                      <a:r>
                        <a:rPr lang="en-US" altLang="en-US" sz="1800" b="1" i="0" baseline="30000" dirty="0" smtClean="0">
                          <a:solidFill>
                            <a:schemeClr val="tx1"/>
                          </a:solidFill>
                          <a:latin typeface="+mn-lt"/>
                        </a:rPr>
                        <a:t>†</a:t>
                      </a:r>
                      <a:endParaRPr kumimoji="0" lang="en-US" sz="1800" b="1" i="0" u="none" strike="noStrike" cap="none" normalizeH="0" baseline="0" dirty="0" smtClean="0">
                        <a:ln>
                          <a:noFill/>
                        </a:ln>
                        <a:solidFill>
                          <a:schemeClr val="tx1"/>
                        </a:solidFill>
                        <a:effectLst/>
                        <a:latin typeface="+mn-lt"/>
                        <a:cs typeface="Arial" charset="0"/>
                      </a:endParaRP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136</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(67%)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150.0</a:t>
                      </a:r>
                    </a:p>
                  </a:txBody>
                  <a:tcPr anchor="ctr" horzOverflow="overflow"/>
                </a:tc>
                <a:extLst>
                  <a:ext uri="{0D108BD9-81ED-4DB2-BD59-A6C34878D82A}">
                    <a16:rowId xmlns:a16="http://schemas.microsoft.com/office/drawing/2014/main" val="3447268192"/>
                  </a:ext>
                </a:extLst>
              </a:tr>
              <a:tr h="37084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cs typeface="Arial" charset="0"/>
                        </a:rPr>
                        <a:t>     Non-MSM</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68</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(33%)</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2.7</a:t>
                      </a:r>
                    </a:p>
                  </a:txBody>
                  <a:tcPr anchor="ctr" horzOverflow="overflow"/>
                </a:tc>
                <a:extLst>
                  <a:ext uri="{0D108BD9-81ED-4DB2-BD59-A6C34878D82A}">
                    <a16:rowId xmlns:a16="http://schemas.microsoft.com/office/drawing/2014/main" val="537735986"/>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Women</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70</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25%</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2.6</a:t>
                      </a:r>
                    </a:p>
                  </a:txBody>
                  <a:tcPr anchor="ctr" horzOverflow="overflow"/>
                </a:tc>
                <a:extLst>
                  <a:ext uri="{0D108BD9-81ED-4DB2-BD59-A6C34878D82A}">
                    <a16:rowId xmlns:a16="http://schemas.microsoft.com/office/drawing/2014/main" val="2870133554"/>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Transgender ^ (Total)</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endParaRPr kumimoji="0" lang="en-US" sz="2000" b="0" i="0" u="none" strike="noStrike" cap="none" normalizeH="0" baseline="0" dirty="0" smtClean="0">
                        <a:ln>
                          <a:noFill/>
                        </a:ln>
                        <a:solidFill>
                          <a:schemeClr val="tx1"/>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x</a:t>
                      </a:r>
                    </a:p>
                  </a:txBody>
                  <a:tcPr anchor="ctr" horzOverflow="overflow"/>
                </a:tc>
                <a:extLst>
                  <a:ext uri="{0D108BD9-81ED-4DB2-BD59-A6C34878D82A}">
                    <a16:rowId xmlns:a16="http://schemas.microsoft.com/office/drawing/2014/main" val="742548235"/>
                  </a:ext>
                </a:extLst>
              </a:tr>
              <a:tr h="370840">
                <a:tc>
                  <a:txBody>
                    <a:bodyPr/>
                    <a:lstStyle/>
                    <a:p>
                      <a:pPr marL="257175" marR="0" lvl="1"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Male to Female</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6</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(67%)</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x</a:t>
                      </a:r>
                    </a:p>
                  </a:txBody>
                  <a:tcPr anchor="ctr" horzOverflow="overflow"/>
                </a:tc>
                <a:extLst>
                  <a:ext uri="{0D108BD9-81ED-4DB2-BD59-A6C34878D82A}">
                    <a16:rowId xmlns:a16="http://schemas.microsoft.com/office/drawing/2014/main" val="2515079626"/>
                  </a:ext>
                </a:extLst>
              </a:tr>
              <a:tr h="370840">
                <a:tc>
                  <a:txBody>
                    <a:bodyPr/>
                    <a:lstStyle/>
                    <a:p>
                      <a:pPr marL="257175" marR="0" lvl="1"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mn-lt"/>
                        </a:rPr>
                        <a:t>Female to Male</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cs typeface="Arial" charset="0"/>
                        </a:rPr>
                        <a:t>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(33%)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0" i="0" u="none" strike="noStrike" cap="none" normalizeH="0" baseline="0" dirty="0" smtClean="0">
                          <a:ln>
                            <a:noFill/>
                          </a:ln>
                          <a:solidFill>
                            <a:schemeClr val="tx1"/>
                          </a:solidFill>
                          <a:effectLst/>
                          <a:latin typeface="+mn-lt"/>
                        </a:rPr>
                        <a:t>x</a:t>
                      </a:r>
                    </a:p>
                  </a:txBody>
                  <a:tcPr anchor="ctr" horzOverflow="overflow"/>
                </a:tc>
                <a:extLst>
                  <a:ext uri="{0D108BD9-81ED-4DB2-BD59-A6C34878D82A}">
                    <a16:rowId xmlns:a16="http://schemas.microsoft.com/office/drawing/2014/main" val="1889046190"/>
                  </a:ext>
                </a:extLst>
              </a:tr>
              <a:tr h="370840">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400" b="1" i="0" u="none" strike="noStrike" cap="none" normalizeH="0" baseline="0" dirty="0" smtClean="0">
                          <a:ln>
                            <a:noFill/>
                          </a:ln>
                          <a:solidFill>
                            <a:schemeClr val="tx1"/>
                          </a:solidFill>
                          <a:effectLst/>
                          <a:latin typeface="+mn-lt"/>
                        </a:rPr>
                        <a:t>Total</a:t>
                      </a:r>
                    </a:p>
                  </a:txBody>
                  <a:tcPr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cs typeface="Arial" charset="0"/>
                        </a:rPr>
                        <a:t>283</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100%</a:t>
                      </a:r>
                    </a:p>
                  </a:txBody>
                  <a:tcPr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2000" b="1" i="0" u="none" strike="noStrike" cap="none" normalizeH="0" baseline="0" dirty="0" smtClean="0">
                          <a:ln>
                            <a:noFill/>
                          </a:ln>
                          <a:solidFill>
                            <a:schemeClr val="tx1"/>
                          </a:solidFill>
                          <a:effectLst/>
                          <a:latin typeface="+mn-lt"/>
                        </a:rPr>
                        <a:t>5.3</a:t>
                      </a:r>
                    </a:p>
                  </a:txBody>
                  <a:tcPr anchor="ctr" horzOverflow="overflow"/>
                </a:tc>
                <a:extLst>
                  <a:ext uri="{0D108BD9-81ED-4DB2-BD59-A6C34878D82A}">
                    <a16:rowId xmlns:a16="http://schemas.microsoft.com/office/drawing/2014/main" val="3746382485"/>
                  </a:ext>
                </a:extLst>
              </a:tr>
            </a:tbl>
          </a:graphicData>
        </a:graphic>
      </p:graphicFrame>
    </p:spTree>
    <p:extLst>
      <p:ext uri="{BB962C8B-B14F-4D97-AF65-F5344CB8AC3E}">
        <p14:creationId xmlns:p14="http://schemas.microsoft.com/office/powerpoint/2010/main" val="10923760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sz="4000" dirty="0" smtClean="0"/>
              <a:t>Age</a:t>
            </a:r>
            <a:endParaRPr lang="en-US" sz="4000" dirty="0"/>
          </a:p>
        </p:txBody>
      </p:sp>
      <p:sp>
        <p:nvSpPr>
          <p:cNvPr id="5" name="Slide Number Placeholder 4"/>
          <p:cNvSpPr>
            <a:spLocks noGrp="1"/>
          </p:cNvSpPr>
          <p:nvPr>
            <p:ph type="sldNum" sz="quarter" idx="4294967295"/>
          </p:nvPr>
        </p:nvSpPr>
        <p:spPr>
          <a:xfrm>
            <a:off x="10230041" y="6307582"/>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4843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nSpc>
                <a:spcPct val="105000"/>
              </a:lnSpc>
            </a:pPr>
            <a:r>
              <a:rPr lang="en-US" altLang="en-US" sz="3200" dirty="0"/>
              <a:t>Age at HIV Diagnosis* by Sex at Birth, Minnesota, </a:t>
            </a:r>
            <a:r>
              <a:rPr lang="en-US" altLang="en-US" sz="3200" dirty="0" smtClean="0"/>
              <a:t>2017</a:t>
            </a:r>
            <a:endParaRPr lang="en-US" altLang="en-US" sz="3200" dirty="0"/>
          </a:p>
        </p:txBody>
      </p:sp>
      <p:sp>
        <p:nvSpPr>
          <p:cNvPr id="4" name="Footer Placeholder 3"/>
          <p:cNvSpPr>
            <a:spLocks noGrp="1"/>
          </p:cNvSpPr>
          <p:nvPr>
            <p:ph type="ftr" sz="quarter" idx="3"/>
          </p:nvPr>
        </p:nvSpPr>
        <p:spPr>
          <a:xfrm>
            <a:off x="288758" y="6257036"/>
            <a:ext cx="11154305" cy="19862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Content Placeholder 6" descr="Age at HIV Diagnosis* by Sex at Birth, Minnesota, 2017" title="Age at HIV Diagnosis* by Sex at Birth, Minnesota, 2017"/>
          <p:cNvGraphicFramePr>
            <a:graphicFrameLocks noGrp="1"/>
          </p:cNvGraphicFramePr>
          <p:nvPr>
            <p:ph idx="1"/>
            <p:extLst/>
          </p:nvPr>
        </p:nvGraphicFramePr>
        <p:xfrm>
          <a:off x="927463" y="1567207"/>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71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105000"/>
              </a:lnSpc>
            </a:pPr>
            <a:r>
              <a:rPr lang="en-US" altLang="en-US" sz="3300" dirty="0"/>
              <a:t>Average Age at HIV Diagnosis* by Sex at Birth, </a:t>
            </a:r>
            <a:r>
              <a:rPr lang="en-US" altLang="en-US" sz="3300" dirty="0" smtClean="0"/>
              <a:t>2007-2017</a:t>
            </a:r>
            <a:endParaRPr lang="en-US" altLang="en-US" sz="3300" dirty="0"/>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Content Placeholder 7" descr="Average Age at HIV Diagnosis* by Sex at Birth, 2007-2017" title="Average Age at HIV Diagnosis* by Sex at Birth, 2007-2017"/>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62234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4158746"/>
            <a:ext cx="12192000" cy="1199223"/>
          </a:xfrm>
        </p:spPr>
        <p:txBody>
          <a:bodyPr>
            <a:normAutofit/>
          </a:bodyPr>
          <a:lstStyle/>
          <a:p>
            <a:r>
              <a:rPr lang="en-US" altLang="en-US" dirty="0" smtClean="0"/>
              <a:t>Mode of Exposure</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06685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Mode of Exposure and Year, 2007 - 2017" title="HIV Diagnoses* by Mode of Exposure and Year, 2007 - 2017"/>
          <p:cNvSpPr>
            <a:spLocks noGrp="1"/>
          </p:cNvSpPr>
          <p:nvPr>
            <p:ph type="title"/>
          </p:nvPr>
        </p:nvSpPr>
        <p:spPr/>
        <p:txBody>
          <a:bodyPr>
            <a:normAutofit/>
          </a:bodyPr>
          <a:lstStyle/>
          <a:p>
            <a:pPr algn="ctr" fontAlgn="base">
              <a:lnSpc>
                <a:spcPct val="85000"/>
              </a:lnSpc>
              <a:spcAft>
                <a:spcPct val="0"/>
              </a:spcAft>
              <a:defRPr/>
            </a:pPr>
            <a:r>
              <a:rPr lang="en-US" altLang="en-US" sz="3300" dirty="0"/>
              <a:t>HIV Diagnoses* by Mode of </a:t>
            </a:r>
            <a:r>
              <a:rPr lang="en-US" altLang="en-US" sz="3300" dirty="0" smtClean="0"/>
              <a:t>Exposure </a:t>
            </a:r>
            <a:r>
              <a:rPr lang="en-US" altLang="en-US" sz="3300" dirty="0"/>
              <a:t>and Year, </a:t>
            </a:r>
            <a:r>
              <a:rPr lang="en-US" altLang="en-US" sz="3300" dirty="0" smtClean="0"/>
              <a:t>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1030074" y="5840051"/>
            <a:ext cx="10432868"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Men who have sex with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men       IDU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Injecting drug use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Heterosexual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Heterosexual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contact      Unspecified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Mode of Exposure and Year, 2007 - 2017" title="HIV Diagnoses* by Mode of Exposure and Year, 2007 - 2017"/>
          <p:cNvGraphicFramePr>
            <a:graphicFrameLocks noGrp="1" noChangeAspect="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62199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sz="3300" dirty="0"/>
              <a:t>Introduction (</a:t>
            </a:r>
            <a:r>
              <a:rPr lang="en-US" altLang="en-US" sz="3300" dirty="0" smtClean="0"/>
              <a:t>II)</a:t>
            </a:r>
            <a:endParaRPr lang="en-US" sz="3300" dirty="0"/>
          </a:p>
        </p:txBody>
      </p:sp>
      <p:sp>
        <p:nvSpPr>
          <p:cNvPr id="3" name="Content Placeholder 2"/>
          <p:cNvSpPr>
            <a:spLocks noGrp="1"/>
          </p:cNvSpPr>
          <p:nvPr>
            <p:ph idx="1"/>
          </p:nvPr>
        </p:nvSpPr>
        <p:spPr>
          <a:xfrm>
            <a:off x="614855" y="1513490"/>
            <a:ext cx="11020097" cy="4663473"/>
          </a:xfrm>
        </p:spPr>
        <p:txBody>
          <a:bodyPr>
            <a:normAutofit/>
          </a:bodyPr>
          <a:lstStyle/>
          <a:p>
            <a:pPr marL="0" indent="0">
              <a:lnSpc>
                <a:spcPct val="80000"/>
              </a:lnSpc>
              <a:buNone/>
            </a:pPr>
            <a:r>
              <a:rPr lang="en-US" altLang="en-US" sz="2000" dirty="0" smtClean="0"/>
              <a:t>Data analyses exclude persons diagnosed in federal or private correctional facilities, but include state prisoners (number of state prisoners believed to be living with HIV/AIDS (n=162).</a:t>
            </a:r>
          </a:p>
          <a:p>
            <a:pPr marL="0" indent="0">
              <a:lnSpc>
                <a:spcPct val="80000"/>
              </a:lnSpc>
              <a:buNone/>
            </a:pPr>
            <a:r>
              <a:rPr lang="en-US" altLang="en-US" sz="2000" dirty="0" smtClean="0"/>
              <a:t>Data analyses for new HIV diagnoses exclude persons arriving to Minnesota through the HIV+ Refugee Resettlement Program (number of primary HIV+ refuges in this program living in MN as of December 31, 2017 = 170), as well as, other refuges/immigrants reporting a positive test prior to their arrival in Minnesota (n=166). </a:t>
            </a:r>
            <a:endParaRPr lang="en-US" altLang="en-US" sz="2000" dirty="0" smtClean="0">
              <a:solidFill>
                <a:srgbClr val="000000"/>
              </a:solidFill>
            </a:endParaRPr>
          </a:p>
          <a:p>
            <a:pPr marL="0" indent="0">
              <a:lnSpc>
                <a:spcPct val="80000"/>
              </a:lnSpc>
              <a:buNone/>
            </a:pPr>
            <a:r>
              <a:rPr lang="en-US" altLang="en-US" sz="2000" dirty="0" smtClean="0"/>
              <a:t>Some </a:t>
            </a:r>
            <a:r>
              <a:rPr lang="en-US" altLang="en-US" sz="2000" dirty="0"/>
              <a:t>limitations of surveillance data:</a:t>
            </a:r>
          </a:p>
          <a:p>
            <a:pPr lvl="1">
              <a:lnSpc>
                <a:spcPct val="80000"/>
              </a:lnSpc>
            </a:pPr>
            <a:r>
              <a:rPr lang="en-US" altLang="en-US" sz="2000" dirty="0"/>
              <a:t>Data do not include HIV-infected persons who have not been tested for HIV </a:t>
            </a:r>
          </a:p>
          <a:p>
            <a:pPr lvl="1">
              <a:lnSpc>
                <a:spcPct val="80000"/>
              </a:lnSpc>
            </a:pPr>
            <a:r>
              <a:rPr lang="en-US" altLang="en-US" sz="2000" dirty="0"/>
              <a:t>Data do not include persons whose positive test results have not been reported to MDH</a:t>
            </a:r>
          </a:p>
          <a:p>
            <a:pPr lvl="1">
              <a:lnSpc>
                <a:spcPct val="80000"/>
              </a:lnSpc>
            </a:pPr>
            <a:r>
              <a:rPr lang="en-US" altLang="en-US" sz="2000" dirty="0"/>
              <a:t>Data do not include HIV-infected persons who have only 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94651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Males by Mode of Exposure and Year&#10;2007 - 2017" title="HIV Diagnoses* Among Males by Mode of Exposure and Year"/>
          <p:cNvSpPr>
            <a:spLocks noGrp="1"/>
          </p:cNvSpPr>
          <p:nvPr>
            <p:ph type="title"/>
          </p:nvPr>
        </p:nvSpPr>
        <p:spPr>
          <a:xfrm>
            <a:off x="1247273" y="285096"/>
            <a:ext cx="10515600" cy="741947"/>
          </a:xfrm>
        </p:spPr>
        <p:txBody>
          <a:bodyPr>
            <a:noAutofit/>
          </a:bodyPr>
          <a:lstStyle/>
          <a:p>
            <a:pPr>
              <a:lnSpc>
                <a:spcPct val="85000"/>
              </a:lnSpc>
            </a:pPr>
            <a:r>
              <a:rPr lang="en-US" altLang="en-US" sz="2800" dirty="0"/>
              <a:t>HIV Diagnoses* Among Males by </a:t>
            </a:r>
            <a:r>
              <a:rPr lang="en-US" altLang="en-US" sz="2800" dirty="0" smtClean="0"/>
              <a:t>Mode of </a:t>
            </a:r>
            <a:r>
              <a:rPr lang="en-US" altLang="en-US" sz="2800" dirty="0"/>
              <a:t>Exposure and </a:t>
            </a:r>
            <a:r>
              <a:rPr lang="en-US" altLang="en-US" sz="2800" dirty="0" smtClean="0"/>
              <a:t>Year</a:t>
            </a:r>
            <a:br>
              <a:rPr lang="en-US" altLang="en-US" sz="2800" dirty="0" smtClean="0"/>
            </a:br>
            <a:r>
              <a:rPr lang="en-US" altLang="en-US" sz="2800" dirty="0" smtClean="0"/>
              <a:t>2007 </a:t>
            </a:r>
            <a:r>
              <a:rPr lang="en-US" altLang="en-US" sz="2800" dirty="0"/>
              <a:t>- </a:t>
            </a:r>
            <a:r>
              <a:rPr lang="en-US" altLang="en-US" sz="2800" dirty="0" smtClean="0"/>
              <a:t>2017</a:t>
            </a:r>
            <a:r>
              <a:rPr lang="en-US" altLang="en-US" sz="2800" u="sng" dirty="0"/>
              <a:t/>
            </a:r>
            <a:br>
              <a:rPr lang="en-US" altLang="en-US" sz="2800" u="sng" dirty="0"/>
            </a:br>
            <a:endParaRPr lang="en-US" altLang="en-US" sz="2800" dirty="0"/>
          </a:p>
        </p:txBody>
      </p:sp>
      <p:sp>
        <p:nvSpPr>
          <p:cNvPr id="4" name="Footer Placeholder 3"/>
          <p:cNvSpPr>
            <a:spLocks noGrp="1"/>
          </p:cNvSpPr>
          <p:nvPr>
            <p:ph type="ftr" sz="quarter" idx="3"/>
          </p:nvPr>
        </p:nvSpPr>
        <p:spPr>
          <a:xfrm>
            <a:off x="806116" y="5883442"/>
            <a:ext cx="10726400" cy="1092103"/>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HIV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or AIDS at first diagnosis </a:t>
            </a: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Men who have sex with men       IDU = Injecting drug use       Heterosexual = Heterosexual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contact     Unspecified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No mode of exposure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2" descr="HIV Diagnoses* Among Males by Mode of Exposure and Year&#10;2007 - 2017" title="HIV Diagnoses* Among Males by Mode of Exposure and Year"/>
          <p:cNvGraphicFramePr>
            <a:graphicFrameLocks noGrp="1" noChangeAspect="1"/>
          </p:cNvGraphicFramePr>
          <p:nvPr>
            <p:ph idx="1"/>
            <p:extLst/>
          </p:nvPr>
        </p:nvGraphicFramePr>
        <p:xfrm>
          <a:off x="573505"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9940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81347" cy="914400"/>
          </a:xfrm>
        </p:spPr>
        <p:txBody>
          <a:bodyPr>
            <a:noAutofit/>
          </a:bodyPr>
          <a:lstStyle/>
          <a:p>
            <a:pPr algn="ctr">
              <a:lnSpc>
                <a:spcPct val="85000"/>
              </a:lnSpc>
            </a:pPr>
            <a:r>
              <a:rPr lang="en-US" altLang="en-US" sz="3300" dirty="0"/>
              <a:t>HIV Diagnoses* Among Females by </a:t>
            </a:r>
            <a:r>
              <a:rPr lang="en-US" altLang="en-US" sz="3300" dirty="0" smtClean="0"/>
              <a:t>Mode of </a:t>
            </a:r>
            <a:r>
              <a:rPr lang="en-US" altLang="en-US" sz="3300" dirty="0"/>
              <a:t>Exposure and Year of </a:t>
            </a:r>
            <a:r>
              <a:rPr lang="en-US" altLang="en-US" sz="3300" dirty="0" smtClean="0"/>
              <a:t>Diagnosis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493295" y="5879808"/>
            <a:ext cx="11039221" cy="1095737"/>
          </a:xfrm>
        </p:spPr>
        <p:txBody>
          <a:bodyPr anchor="ct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HIV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or AIDS at first diagnosis </a:t>
            </a: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IDU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Injecting drug use       Heterosexual = Heterosexual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contact     Unspecified = No mode of exposure ascertained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emales by Mode of Exposure and Year of Diagnosis&#10; 2007 - 2017" title="HIV Diagnoses* Among Females by Mode of Exposure and Year of Diagnosis"/>
          <p:cNvGraphicFramePr>
            <a:graphicFrameLocks noGrp="1" noChangeAspect="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423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6484" y="236621"/>
            <a:ext cx="10515600" cy="1108836"/>
          </a:xfrm>
        </p:spPr>
        <p:txBody>
          <a:bodyPr>
            <a:noAutofit/>
          </a:bodyPr>
          <a:lstStyle/>
          <a:p>
            <a:pPr algn="ctr">
              <a:lnSpc>
                <a:spcPct val="85000"/>
              </a:lnSpc>
            </a:pPr>
            <a:r>
              <a:rPr lang="en-US" altLang="en-US" sz="3300" dirty="0"/>
              <a:t>HIV Diagnoses</a:t>
            </a:r>
            <a:r>
              <a:rPr lang="en-US" altLang="en-US" sz="3300" dirty="0" smtClean="0"/>
              <a:t>*: White Males </a:t>
            </a:r>
            <a:r>
              <a:rPr lang="en-US" altLang="en-US" sz="3300" dirty="0"/>
              <a:t>by Estimated Mode of Exposure</a:t>
            </a:r>
            <a:r>
              <a:rPr lang="en-US" altLang="en-US" sz="3300" baseline="30000" dirty="0"/>
              <a:t>†</a:t>
            </a:r>
            <a:r>
              <a:rPr lang="en-US" altLang="en-US" sz="3300" dirty="0"/>
              <a:t> </a:t>
            </a:r>
            <a:r>
              <a:rPr lang="en-US" altLang="en-US" sz="3300" dirty="0" smtClean="0"/>
              <a:t>2015–2017 combined</a:t>
            </a:r>
            <a:r>
              <a:rPr lang="en-US" altLang="en-US" sz="3300" dirty="0" smtClean="0">
                <a:solidFill>
                  <a:schemeClr val="tx2"/>
                </a:solidFill>
              </a:rPr>
              <a:t/>
            </a:r>
            <a:br>
              <a:rPr lang="en-US" altLang="en-US" sz="3300" dirty="0" smtClean="0">
                <a:solidFill>
                  <a:schemeClr val="tx2"/>
                </a:solidFill>
              </a:rPr>
            </a:br>
            <a:endParaRPr lang="en-US" altLang="en-US" sz="3300" dirty="0"/>
          </a:p>
        </p:txBody>
      </p:sp>
      <p:sp>
        <p:nvSpPr>
          <p:cNvPr id="4" name="Footer Placeholder 3"/>
          <p:cNvSpPr>
            <a:spLocks noGrp="1"/>
          </p:cNvSpPr>
          <p:nvPr>
            <p:ph type="ftr" sz="quarter" idx="3"/>
          </p:nvPr>
        </p:nvSpPr>
        <p:spPr>
          <a:xfrm>
            <a:off x="838200" y="4830417"/>
            <a:ext cx="10430691"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Estimated Mode of Exposure† 2015–2017 combined" title="White males HIV Diagnoses* by Estimated Mode of Exposure† 2015–2017 combined"/>
          <p:cNvGraphicFramePr>
            <a:graphicFrameLocks noGrp="1" noChangeAspect="1"/>
          </p:cNvGraphicFramePr>
          <p:nvPr>
            <p:ph idx="1"/>
            <p:extLst>
              <p:ext uri="{D42A27DB-BD31-4B8C-83A1-F6EECF244321}">
                <p14:modId xmlns:p14="http://schemas.microsoft.com/office/powerpoint/2010/main" val="3714924649"/>
              </p:ext>
            </p:extLst>
          </p:nvPr>
        </p:nvGraphicFramePr>
        <p:xfrm>
          <a:off x="838200" y="1815686"/>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040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a:t>HIV Diagnoses</a:t>
            </a:r>
            <a:r>
              <a:rPr lang="en-US" altLang="en-US" sz="3300" dirty="0" smtClean="0"/>
              <a:t>*: African American Males </a:t>
            </a:r>
            <a:r>
              <a:rPr lang="en-US" altLang="en-US" sz="3300" dirty="0"/>
              <a:t>by Estimated Mode of Exposure</a:t>
            </a:r>
            <a:r>
              <a:rPr lang="en-US" altLang="en-US" sz="3300" baseline="30000" dirty="0" smtClean="0"/>
              <a:t>†</a:t>
            </a:r>
            <a:r>
              <a:rPr lang="en-US" altLang="en-US" sz="3300" dirty="0" smtClean="0"/>
              <a:t> 2015–2017 combined</a:t>
            </a:r>
            <a:endParaRPr lang="en-US" altLang="en-US" sz="3300" dirty="0"/>
          </a:p>
        </p:txBody>
      </p:sp>
      <p:sp>
        <p:nvSpPr>
          <p:cNvPr id="4" name="Footer Placeholder 3"/>
          <p:cNvSpPr>
            <a:spLocks noGrp="1"/>
          </p:cNvSpPr>
          <p:nvPr>
            <p:ph type="ftr" sz="quarter" idx="3"/>
          </p:nvPr>
        </p:nvSpPr>
        <p:spPr>
          <a:xfrm>
            <a:off x="753291" y="4830417"/>
            <a:ext cx="10515600"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algn="l">
              <a:defRPr/>
            </a:pPr>
            <a:r>
              <a:rPr lang="en-US" altLang="en-US" baseline="30000" dirty="0">
                <a:solidFill>
                  <a:srgbClr val="003865"/>
                </a:solidFill>
              </a:rPr>
              <a:t>† †</a:t>
            </a:r>
            <a:r>
              <a:rPr lang="en-US" altLang="en-US" dirty="0">
                <a:solidFill>
                  <a:srgbClr val="003865"/>
                </a:solidFill>
              </a:rPr>
              <a:t> Refers to Black, </a:t>
            </a:r>
            <a:r>
              <a:rPr lang="en-US" altLang="en-US" dirty="0" smtClean="0">
                <a:solidFill>
                  <a:srgbClr val="003865"/>
                </a:solidFill>
              </a:rPr>
              <a:t>African American </a:t>
            </a:r>
            <a:r>
              <a:rPr lang="en-US" altLang="en-US" dirty="0">
                <a:solidFill>
                  <a:srgbClr val="003865"/>
                </a:solidFill>
              </a:rPr>
              <a:t>(not </a:t>
            </a:r>
            <a:r>
              <a:rPr lang="en-US" altLang="en-US" dirty="0" smtClean="0">
                <a:solidFill>
                  <a:srgbClr val="003865"/>
                </a:solidFill>
              </a:rPr>
              <a:t>African-born) males.</a:t>
            </a:r>
            <a:endParaRPr lang="en-US" dirty="0">
              <a:solidFill>
                <a:srgbClr val="003865"/>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Estimated Mode of Exposure†&#10; 2015–2017 combined" title="African American Males HIV Diagnoses* by Estimated Mode of Exposure†"/>
          <p:cNvGraphicFramePr>
            <a:graphicFrameLocks noGrp="1" noChangeAspect="1"/>
          </p:cNvGraphicFramePr>
          <p:nvPr>
            <p:ph idx="1"/>
            <p:extLst>
              <p:ext uri="{D42A27DB-BD31-4B8C-83A1-F6EECF244321}">
                <p14:modId xmlns:p14="http://schemas.microsoft.com/office/powerpoint/2010/main" val="3212528869"/>
              </p:ext>
            </p:extLst>
          </p:nvPr>
        </p:nvGraphicFramePr>
        <p:xfrm>
          <a:off x="753291" y="1805747"/>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956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a:t>HIV Diagnoses</a:t>
            </a:r>
            <a:r>
              <a:rPr lang="en-US" altLang="en-US" sz="3300" dirty="0" smtClean="0"/>
              <a:t>*: Hispanic Males </a:t>
            </a:r>
            <a:r>
              <a:rPr lang="en-US" altLang="en-US" sz="3300" dirty="0"/>
              <a:t>by Estimated Mode of </a:t>
            </a:r>
            <a:r>
              <a:rPr lang="en-US" altLang="en-US" sz="3300" dirty="0" smtClean="0"/>
              <a:t>Exposure</a:t>
            </a:r>
            <a:r>
              <a:rPr lang="en-US" altLang="en-US" sz="3300" baseline="30000" dirty="0" smtClean="0"/>
              <a:t>†</a:t>
            </a:r>
            <a:r>
              <a:rPr lang="en-US" altLang="en-US" sz="3300" dirty="0" smtClean="0"/>
              <a:t> 2015–2017 combined</a:t>
            </a:r>
            <a:endParaRPr lang="en-US" altLang="en-US" sz="3300" dirty="0"/>
          </a:p>
        </p:txBody>
      </p:sp>
      <p:sp>
        <p:nvSpPr>
          <p:cNvPr id="4" name="Footer Placeholder 3"/>
          <p:cNvSpPr>
            <a:spLocks noGrp="1"/>
          </p:cNvSpPr>
          <p:nvPr>
            <p:ph type="ftr" sz="quarter" idx="3"/>
          </p:nvPr>
        </p:nvSpPr>
        <p:spPr>
          <a:xfrm>
            <a:off x="264696" y="4957011"/>
            <a:ext cx="11004196" cy="1764463"/>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Estimated Mode of Exposure† 2015–2017 combined" title="Hispanic Males HIV Diagnoses* by Estimated Mode of Exposure† 2015–2017 combined"/>
          <p:cNvGraphicFramePr>
            <a:graphicFrameLocks noGrp="1" noChangeAspect="1"/>
          </p:cNvGraphicFramePr>
          <p:nvPr>
            <p:ph idx="1"/>
            <p:extLst>
              <p:ext uri="{D42A27DB-BD31-4B8C-83A1-F6EECF244321}">
                <p14:modId xmlns:p14="http://schemas.microsoft.com/office/powerpoint/2010/main" val="4152142309"/>
              </p:ext>
            </p:extLst>
          </p:nvPr>
        </p:nvGraphicFramePr>
        <p:xfrm>
          <a:off x="838200" y="179580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5391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a:t>HIV Diagnoses</a:t>
            </a:r>
            <a:r>
              <a:rPr lang="en-US" altLang="en-US" sz="3300" dirty="0" smtClean="0"/>
              <a:t>*: African-born Males </a:t>
            </a:r>
            <a:r>
              <a:rPr lang="en-US" altLang="en-US" sz="3300" dirty="0"/>
              <a:t>by Estimated Mode of </a:t>
            </a:r>
            <a:r>
              <a:rPr lang="en-US" altLang="en-US" sz="3300" dirty="0" smtClean="0"/>
              <a:t/>
            </a:r>
            <a:br>
              <a:rPr lang="en-US" altLang="en-US" sz="3300" dirty="0" smtClean="0"/>
            </a:br>
            <a:r>
              <a:rPr lang="en-US" altLang="en-US" sz="3300" dirty="0" smtClean="0"/>
              <a:t>Exposure</a:t>
            </a:r>
            <a:r>
              <a:rPr lang="en-US" altLang="en-US" sz="3300" baseline="30000" dirty="0" smtClean="0"/>
              <a:t>† </a:t>
            </a:r>
            <a:r>
              <a:rPr lang="en-US" altLang="en-US" sz="3300" dirty="0" smtClean="0"/>
              <a:t>2015–2017 combined</a:t>
            </a:r>
            <a:endParaRPr lang="en-US" altLang="en-US" sz="3300" dirty="0"/>
          </a:p>
        </p:txBody>
      </p:sp>
      <p:sp>
        <p:nvSpPr>
          <p:cNvPr id="4" name="Footer Placeholder 3"/>
          <p:cNvSpPr>
            <a:spLocks noGrp="1"/>
          </p:cNvSpPr>
          <p:nvPr>
            <p:ph type="ftr" sz="quarter" idx="3"/>
          </p:nvPr>
        </p:nvSpPr>
        <p:spPr>
          <a:xfrm>
            <a:off x="733926" y="4830417"/>
            <a:ext cx="10534965"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algn="l">
              <a:defRPr/>
            </a:pPr>
            <a:r>
              <a:rPr lang="en-US" altLang="en-US" baseline="30000" dirty="0">
                <a:solidFill>
                  <a:srgbClr val="003865"/>
                </a:solidFill>
              </a:rPr>
              <a:t>† †</a:t>
            </a:r>
            <a:r>
              <a:rPr lang="en-US" altLang="en-US" dirty="0">
                <a:solidFill>
                  <a:srgbClr val="003865"/>
                </a:solidFill>
              </a:rPr>
              <a:t> Refers to Black, African-born (not African-American) </a:t>
            </a:r>
            <a:r>
              <a:rPr lang="en-US" altLang="en-US" dirty="0" smtClean="0">
                <a:solidFill>
                  <a:srgbClr val="003865"/>
                </a:solidFill>
              </a:rPr>
              <a:t>males.</a:t>
            </a:r>
            <a:endParaRPr lang="en-US" dirty="0">
              <a:solidFill>
                <a:srgbClr val="003865"/>
              </a:solidFil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African born HIV Diagnoses* by Estimated Mode of Exposure† &#10;2015–2017 combined" title="African born HIV Diagnoses* by Estimated Mode of Exposure† "/>
          <p:cNvGraphicFramePr>
            <a:graphicFrameLocks noGrp="1" noChangeAspect="1"/>
          </p:cNvGraphicFramePr>
          <p:nvPr>
            <p:ph idx="1"/>
            <p:extLst>
              <p:ext uri="{D42A27DB-BD31-4B8C-83A1-F6EECF244321}">
                <p14:modId xmlns:p14="http://schemas.microsoft.com/office/powerpoint/2010/main" val="4015127582"/>
              </p:ext>
            </p:extLst>
          </p:nvPr>
        </p:nvGraphicFramePr>
        <p:xfrm>
          <a:off x="838200" y="181568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9042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by Estimated Mode of Exposure† &#10;2015–2017 combined" title="HIV Diagnoses* by Estimated Mode of Exposure† "/>
          <p:cNvSpPr>
            <a:spLocks noGrp="1"/>
          </p:cNvSpPr>
          <p:nvPr>
            <p:ph type="title"/>
          </p:nvPr>
        </p:nvSpPr>
        <p:spPr/>
        <p:txBody>
          <a:bodyPr>
            <a:noAutofit/>
          </a:bodyPr>
          <a:lstStyle/>
          <a:p>
            <a:pPr algn="ctr">
              <a:lnSpc>
                <a:spcPct val="85000"/>
              </a:lnSpc>
            </a:pPr>
            <a:r>
              <a:rPr lang="en-US" altLang="en-US" sz="3300" dirty="0"/>
              <a:t>HIV Diagnoses</a:t>
            </a:r>
            <a:r>
              <a:rPr lang="en-US" altLang="en-US" sz="3300" dirty="0" smtClean="0"/>
              <a:t>*: American Indian Males </a:t>
            </a:r>
            <a:r>
              <a:rPr lang="en-US" altLang="en-US" sz="3300" dirty="0"/>
              <a:t>by Estimated Mode of </a:t>
            </a:r>
            <a:r>
              <a:rPr lang="en-US" altLang="en-US" sz="3300" dirty="0" smtClean="0"/>
              <a:t>Exposure</a:t>
            </a:r>
            <a:r>
              <a:rPr lang="en-US" altLang="en-US" sz="3300" baseline="30000" dirty="0" smtClean="0"/>
              <a:t>† </a:t>
            </a:r>
            <a:r>
              <a:rPr lang="en-US" altLang="en-US" sz="3300" dirty="0" smtClean="0"/>
              <a:t>2015–2017 combined</a:t>
            </a:r>
            <a:endParaRPr lang="en-US" altLang="en-US" sz="3300" dirty="0"/>
          </a:p>
        </p:txBody>
      </p:sp>
      <p:sp>
        <p:nvSpPr>
          <p:cNvPr id="4" name="Footer Placeholder 3"/>
          <p:cNvSpPr>
            <a:spLocks noGrp="1"/>
          </p:cNvSpPr>
          <p:nvPr>
            <p:ph type="ftr" sz="quarter" idx="3"/>
          </p:nvPr>
        </p:nvSpPr>
        <p:spPr>
          <a:xfrm>
            <a:off x="457200" y="4830417"/>
            <a:ext cx="10811691"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notes</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Estimated Mode of Exposure† &#10;2015–2017 combined" title="American Indian Males HIV Diagnoses* by Estimated Mode of Exposure† "/>
          <p:cNvGraphicFramePr>
            <a:graphicFrameLocks noGrp="1" noChangeAspect="1"/>
          </p:cNvGraphicFramePr>
          <p:nvPr>
            <p:ph idx="1"/>
            <p:extLst>
              <p:ext uri="{D42A27DB-BD31-4B8C-83A1-F6EECF244321}">
                <p14:modId xmlns:p14="http://schemas.microsoft.com/office/powerpoint/2010/main" val="321339117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5935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012905" cy="914400"/>
          </a:xfrm>
        </p:spPr>
        <p:txBody>
          <a:bodyPr>
            <a:noAutofit/>
          </a:bodyPr>
          <a:lstStyle/>
          <a:p>
            <a:pPr algn="ctr">
              <a:lnSpc>
                <a:spcPct val="85000"/>
              </a:lnSpc>
            </a:pPr>
            <a:r>
              <a:rPr lang="en-US" altLang="en-US" sz="3300" dirty="0"/>
              <a:t>HIV Diagnoses</a:t>
            </a:r>
            <a:r>
              <a:rPr lang="en-US" altLang="en-US" sz="3300" dirty="0" smtClean="0"/>
              <a:t>*: Asian Males </a:t>
            </a:r>
            <a:r>
              <a:rPr lang="en-US" altLang="en-US" sz="3300" dirty="0"/>
              <a:t>by Estimated Mode of </a:t>
            </a:r>
            <a:r>
              <a:rPr lang="en-US" altLang="en-US" sz="3300" dirty="0" smtClean="0"/>
              <a:t/>
            </a:r>
            <a:br>
              <a:rPr lang="en-US" altLang="en-US" sz="3300" dirty="0" smtClean="0"/>
            </a:br>
            <a:r>
              <a:rPr lang="en-US" altLang="en-US" sz="3300" dirty="0" smtClean="0"/>
              <a:t>Exposure</a:t>
            </a:r>
            <a:r>
              <a:rPr lang="en-US" altLang="en-US" sz="3300" baseline="30000" dirty="0" smtClean="0"/>
              <a:t>† </a:t>
            </a:r>
            <a:r>
              <a:rPr lang="en-US" altLang="en-US" sz="3300" dirty="0" smtClean="0"/>
              <a:t> 2015–2017 combined</a:t>
            </a:r>
            <a:endParaRPr lang="en-US" altLang="en-US" sz="3300" dirty="0"/>
          </a:p>
        </p:txBody>
      </p:sp>
      <p:sp>
        <p:nvSpPr>
          <p:cNvPr id="4" name="Footer Placeholder 3"/>
          <p:cNvSpPr>
            <a:spLocks noGrp="1"/>
          </p:cNvSpPr>
          <p:nvPr>
            <p:ph type="ftr" sz="quarter" idx="3"/>
          </p:nvPr>
        </p:nvSpPr>
        <p:spPr>
          <a:xfrm>
            <a:off x="228600" y="4830417"/>
            <a:ext cx="11040291"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by Estimated Mode of Exposure†&#10; 2015–2017 combined" title="Asian Males HIV Diagnoses* by Estimated Mode of Exposure†"/>
          <p:cNvGraphicFramePr>
            <a:graphicFrameLocks noGrp="1" noChangeAspect="1"/>
          </p:cNvGraphicFramePr>
          <p:nvPr>
            <p:ph idx="1"/>
            <p:extLst>
              <p:ext uri="{D42A27DB-BD31-4B8C-83A1-F6EECF244321}">
                <p14:modId xmlns:p14="http://schemas.microsoft.com/office/powerpoint/2010/main" val="4075935361"/>
              </p:ext>
            </p:extLst>
          </p:nvPr>
        </p:nvGraphicFramePr>
        <p:xfrm>
          <a:off x="753291" y="1815686"/>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4490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lnSpc>
                <a:spcPct val="85000"/>
              </a:lnSpc>
            </a:pPr>
            <a:r>
              <a:rPr lang="en-US" altLang="en-US" sz="3100" dirty="0"/>
              <a:t>HIV Diagnoses</a:t>
            </a:r>
            <a:r>
              <a:rPr lang="en-US" altLang="en-US" sz="3100" dirty="0" smtClean="0"/>
              <a:t>*: African-born Females </a:t>
            </a:r>
            <a:r>
              <a:rPr lang="en-US" altLang="en-US" sz="3100" dirty="0"/>
              <a:t>by Estimated Mode of </a:t>
            </a:r>
            <a:r>
              <a:rPr lang="en-US" altLang="en-US" sz="3100" dirty="0" smtClean="0"/>
              <a:t/>
            </a:r>
            <a:br>
              <a:rPr lang="en-US" altLang="en-US" sz="3100" dirty="0" smtClean="0"/>
            </a:br>
            <a:r>
              <a:rPr lang="en-US" altLang="en-US" sz="3100" dirty="0" smtClean="0"/>
              <a:t>Exposure</a:t>
            </a:r>
            <a:r>
              <a:rPr lang="en-US" altLang="en-US" sz="3100" baseline="30000" dirty="0" smtClean="0"/>
              <a:t>† </a:t>
            </a:r>
            <a:r>
              <a:rPr lang="en-US" altLang="en-US" sz="3100" dirty="0" smtClean="0"/>
              <a:t>2015–2017 combined</a:t>
            </a:r>
            <a:endParaRPr lang="en-US" altLang="en-US" sz="3200" dirty="0"/>
          </a:p>
        </p:txBody>
      </p:sp>
      <p:sp>
        <p:nvSpPr>
          <p:cNvPr id="4" name="Footer Placeholder 3"/>
          <p:cNvSpPr>
            <a:spLocks noGrp="1"/>
          </p:cNvSpPr>
          <p:nvPr>
            <p:ph type="ftr" sz="quarter" idx="3"/>
          </p:nvPr>
        </p:nvSpPr>
        <p:spPr>
          <a:xfrm>
            <a:off x="206477" y="4966943"/>
            <a:ext cx="10495884"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u="none" strike="noStrike" kern="1200" cap="none" spc="0" normalizeH="0" baseline="0" noProof="0" dirty="0">
                <a:ln>
                  <a:noFill/>
                </a:ln>
                <a:solidFill>
                  <a:srgbClr val="003865"/>
                </a:solidFill>
                <a:effectLst/>
                <a:uLnTx/>
                <a:uFillTx/>
                <a:latin typeface="Calibri"/>
                <a:ea typeface="+mn-ea"/>
                <a:cs typeface="+mn-cs"/>
              </a:rPr>
              <a:t> Refers to Black, </a:t>
            </a:r>
            <a:r>
              <a:rPr kumimoji="0" lang="en-US" altLang="en-US" sz="1200" b="0" u="none" strike="noStrike" kern="1200" cap="none" spc="0" normalizeH="0" baseline="0" noProof="0" dirty="0" smtClean="0">
                <a:ln>
                  <a:noFill/>
                </a:ln>
                <a:solidFill>
                  <a:srgbClr val="003865"/>
                </a:solidFill>
                <a:effectLst/>
                <a:uLnTx/>
                <a:uFillTx/>
                <a:latin typeface="Calibri"/>
                <a:ea typeface="+mn-ea"/>
                <a:cs typeface="+mn-cs"/>
              </a:rPr>
              <a:t>African-born (not African-American) females.</a:t>
            </a:r>
            <a:endParaRPr kumimoji="0" lang="en-US" sz="1200" b="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frican-born Females by Estimated Mode of &#10;Exposure† 2015–2017 combined" title="HIV Diagnoses*: African-born Females by Estimated Mode of "/>
          <p:cNvGraphicFramePr>
            <a:graphicFrameLocks noGrp="1" noChangeAspect="1"/>
          </p:cNvGraphicFramePr>
          <p:nvPr>
            <p:ph idx="1"/>
            <p:extLst>
              <p:ext uri="{D42A27DB-BD31-4B8C-83A1-F6EECF244321}">
                <p14:modId xmlns:p14="http://schemas.microsoft.com/office/powerpoint/2010/main" val="377320214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11106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904621" cy="914400"/>
          </a:xfrm>
        </p:spPr>
        <p:txBody>
          <a:bodyPr>
            <a:normAutofit fontScale="90000"/>
          </a:bodyPr>
          <a:lstStyle/>
          <a:p>
            <a:pPr algn="ctr">
              <a:lnSpc>
                <a:spcPct val="85000"/>
              </a:lnSpc>
            </a:pPr>
            <a:r>
              <a:rPr lang="en-US" altLang="en-US" sz="3100" dirty="0"/>
              <a:t>HIV </a:t>
            </a:r>
            <a:r>
              <a:rPr lang="en-US" altLang="en-US" sz="3300" dirty="0"/>
              <a:t>Diagnoses</a:t>
            </a:r>
            <a:r>
              <a:rPr lang="en-US" altLang="en-US" sz="3100" dirty="0" smtClean="0"/>
              <a:t>*:African American Females </a:t>
            </a:r>
            <a:r>
              <a:rPr lang="en-US" altLang="en-US" sz="3100" dirty="0"/>
              <a:t>by Estimated Mode of </a:t>
            </a:r>
            <a:r>
              <a:rPr lang="en-US" altLang="en-US" sz="3100" dirty="0" smtClean="0"/>
              <a:t>Exposure</a:t>
            </a:r>
            <a:r>
              <a:rPr lang="en-US" altLang="en-US" sz="3100" baseline="30000" dirty="0" smtClean="0"/>
              <a:t>† </a:t>
            </a:r>
            <a:r>
              <a:rPr lang="en-US" altLang="en-US" sz="3100" dirty="0" smtClean="0"/>
              <a:t>2015–2017 combined</a:t>
            </a:r>
            <a:endParaRPr lang="en-US" altLang="en-US" sz="3200" dirty="0"/>
          </a:p>
        </p:txBody>
      </p:sp>
      <p:sp>
        <p:nvSpPr>
          <p:cNvPr id="4" name="Footer Placeholder 3"/>
          <p:cNvSpPr>
            <a:spLocks noGrp="1"/>
          </p:cNvSpPr>
          <p:nvPr>
            <p:ph type="ftr" sz="quarter" idx="3"/>
          </p:nvPr>
        </p:nvSpPr>
        <p:spPr>
          <a:xfrm>
            <a:off x="838200" y="4830418"/>
            <a:ext cx="9935150"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4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4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4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4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400" b="0" u="none" strike="noStrike" kern="1200" cap="none" spc="0" normalizeH="0" baseline="0" noProof="0" dirty="0">
                <a:ln>
                  <a:noFill/>
                </a:ln>
                <a:solidFill>
                  <a:srgbClr val="003865"/>
                </a:solidFill>
                <a:effectLst/>
                <a:uLnTx/>
                <a:uFillTx/>
                <a:latin typeface="Calibri"/>
                <a:ea typeface="+mn-ea"/>
                <a:cs typeface="+mn-cs"/>
              </a:rPr>
              <a:t> Refers to Black, </a:t>
            </a:r>
            <a:r>
              <a:rPr kumimoji="0" lang="en-US" altLang="en-US" sz="1400" b="0" u="none" strike="noStrike" kern="1200" cap="none" spc="0" normalizeH="0" baseline="0" noProof="0" dirty="0" smtClean="0">
                <a:ln>
                  <a:noFill/>
                </a:ln>
                <a:solidFill>
                  <a:srgbClr val="003865"/>
                </a:solidFill>
                <a:effectLst/>
                <a:uLnTx/>
                <a:uFillTx/>
                <a:latin typeface="Calibri"/>
                <a:ea typeface="+mn-ea"/>
                <a:cs typeface="+mn-cs"/>
              </a:rPr>
              <a:t>African-American (not African-born) females.</a:t>
            </a:r>
            <a:endParaRPr kumimoji="0" lang="en-US" sz="1400" b="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African American Females by Estimated Mode of Exposure†2015–2017 combine" title="HIV Diagnoses*:African American Females by Estimated Mode of Exposure†2015–2017 combine"/>
          <p:cNvGraphicFramePr>
            <a:graphicFrameLocks noGrp="1" noChangeAspect="1"/>
          </p:cNvGraphicFramePr>
          <p:nvPr>
            <p:ph idx="1"/>
            <p:extLst>
              <p:ext uri="{D42A27DB-BD31-4B8C-83A1-F6EECF244321}">
                <p14:modId xmlns:p14="http://schemas.microsoft.com/office/powerpoint/2010/main" val="3076738241"/>
              </p:ext>
            </p:extLst>
          </p:nvPr>
        </p:nvGraphicFramePr>
        <p:xfrm>
          <a:off x="-139459" y="1403131"/>
          <a:ext cx="11650914" cy="4821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608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National Context (I)</a:t>
            </a:r>
            <a:endParaRPr lang="en-US" sz="3300"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Content Placeholder 4" descr="United States and 6 dependent areas" title="Rates of diagnosis of HIV infection 2016"/>
          <p:cNvPicPr>
            <a:picLocks noGrp="1" noChangeAspect="1"/>
          </p:cNvPicPr>
          <p:nvPr>
            <p:ph idx="1"/>
          </p:nvPr>
        </p:nvPicPr>
        <p:blipFill>
          <a:blip r:embed="rId3"/>
          <a:stretch>
            <a:fillRect/>
          </a:stretch>
        </p:blipFill>
        <p:spPr>
          <a:xfrm>
            <a:off x="1409388" y="1311442"/>
            <a:ext cx="9076976" cy="5209674"/>
          </a:xfrm>
          <a:prstGeom prst="rect">
            <a:avLst/>
          </a:prstGeom>
        </p:spPr>
      </p:pic>
      <p:sp>
        <p:nvSpPr>
          <p:cNvPr id="9" name="Rectangle 8"/>
          <p:cNvSpPr/>
          <p:nvPr/>
        </p:nvSpPr>
        <p:spPr>
          <a:xfrm>
            <a:off x="2712719" y="6356350"/>
            <a:ext cx="676656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Data source: </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CDC Preliminary Data for 2016</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784094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a:t>HIV Diagnoses</a:t>
            </a:r>
            <a:r>
              <a:rPr lang="en-US" altLang="en-US" sz="3300" dirty="0" smtClean="0"/>
              <a:t>*: White Females </a:t>
            </a:r>
            <a:r>
              <a:rPr lang="en-US" altLang="en-US" sz="3300" dirty="0"/>
              <a:t>by Estimated Mode of </a:t>
            </a:r>
            <a:r>
              <a:rPr lang="en-US" altLang="en-US" sz="3300" dirty="0" smtClean="0"/>
              <a:t/>
            </a:r>
            <a:br>
              <a:rPr lang="en-US" altLang="en-US" sz="3300" dirty="0" smtClean="0"/>
            </a:br>
            <a:r>
              <a:rPr lang="en-US" altLang="en-US" sz="3300" dirty="0" smtClean="0"/>
              <a:t>Exposure</a:t>
            </a:r>
            <a:r>
              <a:rPr lang="en-US" altLang="en-US" sz="3300" baseline="30000" dirty="0" smtClean="0"/>
              <a:t>† </a:t>
            </a:r>
            <a:r>
              <a:rPr lang="en-US" altLang="en-US" sz="3300" dirty="0" smtClean="0"/>
              <a:t>2015–2017 combined</a:t>
            </a:r>
            <a:endParaRPr lang="en-US" altLang="en-US" sz="3300" dirty="0"/>
          </a:p>
        </p:txBody>
      </p:sp>
      <p:sp>
        <p:nvSpPr>
          <p:cNvPr id="4" name="Footer Placeholder 3"/>
          <p:cNvSpPr>
            <a:spLocks noGrp="1"/>
          </p:cNvSpPr>
          <p:nvPr>
            <p:ph type="ftr" sz="quarter" idx="3"/>
          </p:nvPr>
        </p:nvSpPr>
        <p:spPr>
          <a:xfrm>
            <a:off x="144379" y="4966943"/>
            <a:ext cx="10557982"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White Females by Estimated Mode of &#10;Exposure†2015–2017 combined" title="HIV Diagnoses*: White Females by Estimated Mode of "/>
          <p:cNvGraphicFramePr>
            <a:graphicFrameLocks noGrp="1" noChangeAspect="1"/>
          </p:cNvGraphicFramePr>
          <p:nvPr>
            <p:ph idx="1"/>
            <p:extLst>
              <p:ext uri="{D42A27DB-BD31-4B8C-83A1-F6EECF244321}">
                <p14:modId xmlns:p14="http://schemas.microsoft.com/office/powerpoint/2010/main" val="133680873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84439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Hispanic Females by Estimated Mode of &#10;Exposure† 2015–2017 combined" title="HIV Diagnoses*: Hispanic Females by Estimated Mode of "/>
          <p:cNvSpPr>
            <a:spLocks noGrp="1"/>
          </p:cNvSpPr>
          <p:nvPr>
            <p:ph type="title"/>
          </p:nvPr>
        </p:nvSpPr>
        <p:spPr>
          <a:xfrm>
            <a:off x="1030706" y="230188"/>
            <a:ext cx="10515600" cy="914400"/>
          </a:xfrm>
        </p:spPr>
        <p:txBody>
          <a:bodyPr>
            <a:noAutofit/>
          </a:bodyPr>
          <a:lstStyle/>
          <a:p>
            <a:pPr algn="ctr">
              <a:lnSpc>
                <a:spcPct val="85000"/>
              </a:lnSpc>
            </a:pPr>
            <a:r>
              <a:rPr lang="en-US" altLang="en-US" sz="3300" dirty="0"/>
              <a:t>HIV </a:t>
            </a:r>
            <a:r>
              <a:rPr lang="en-US" altLang="en-US" sz="3300" dirty="0" smtClean="0"/>
              <a:t>Diagnoses*: Hispanic Females </a:t>
            </a:r>
            <a:r>
              <a:rPr lang="en-US" altLang="en-US" sz="3300" dirty="0"/>
              <a:t>by Estimated Mode of </a:t>
            </a:r>
            <a:r>
              <a:rPr lang="en-US" altLang="en-US" sz="3300" dirty="0" smtClean="0"/>
              <a:t/>
            </a:r>
            <a:br>
              <a:rPr lang="en-US" altLang="en-US" sz="3300" dirty="0" smtClean="0"/>
            </a:br>
            <a:r>
              <a:rPr lang="en-US" altLang="en-US" sz="3300" dirty="0" smtClean="0"/>
              <a:t>Exposure</a:t>
            </a:r>
            <a:r>
              <a:rPr lang="en-US" altLang="en-US" sz="3300" baseline="30000" dirty="0" smtClean="0"/>
              <a:t>†</a:t>
            </a:r>
            <a:r>
              <a:rPr lang="en-US" altLang="en-US" sz="3300" dirty="0" smtClean="0"/>
              <a:t> 2015–2017 combined</a:t>
            </a:r>
            <a:endParaRPr lang="en-US" altLang="en-US" sz="3300" dirty="0"/>
          </a:p>
        </p:txBody>
      </p:sp>
      <p:sp>
        <p:nvSpPr>
          <p:cNvPr id="4" name="Footer Placeholder 3"/>
          <p:cNvSpPr>
            <a:spLocks noGrp="1"/>
          </p:cNvSpPr>
          <p:nvPr>
            <p:ph type="ftr" sz="quarter" idx="3"/>
          </p:nvPr>
        </p:nvSpPr>
        <p:spPr>
          <a:xfrm>
            <a:off x="240632" y="4966943"/>
            <a:ext cx="10461729"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Hispanic Females by Estimated Mode of &#10;Exposure† 2015–2017 combined" title="HIV Diagnoses*: Hispanic Females by Estimated Mode of "/>
          <p:cNvGraphicFramePr>
            <a:graphicFrameLocks noGrp="1" noChangeAspect="1"/>
          </p:cNvGraphicFramePr>
          <p:nvPr>
            <p:ph idx="1"/>
            <p:extLst>
              <p:ext uri="{D42A27DB-BD31-4B8C-83A1-F6EECF244321}">
                <p14:modId xmlns:p14="http://schemas.microsoft.com/office/powerpoint/2010/main" val="1869788810"/>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985327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nSpc>
                <a:spcPct val="85000"/>
              </a:lnSpc>
            </a:pPr>
            <a:r>
              <a:rPr lang="en-US" altLang="en-US" sz="3300" dirty="0"/>
              <a:t>HIV Diagnoses</a:t>
            </a:r>
            <a:r>
              <a:rPr lang="en-US" altLang="en-US" sz="3300" dirty="0" smtClean="0"/>
              <a:t>*: American Indian Females </a:t>
            </a:r>
            <a:r>
              <a:rPr lang="en-US" altLang="en-US" sz="3300" dirty="0"/>
              <a:t>by Estimated </a:t>
            </a:r>
            <a:r>
              <a:rPr lang="en-US" altLang="en-US" sz="3300" dirty="0" smtClean="0"/>
              <a:t>Mode of </a:t>
            </a:r>
            <a:r>
              <a:rPr lang="en-US" altLang="en-US" sz="3300" dirty="0"/>
              <a:t>Exposure</a:t>
            </a:r>
            <a:r>
              <a:rPr lang="en-US" altLang="en-US" sz="3300" baseline="30000" dirty="0" smtClean="0"/>
              <a:t>†</a:t>
            </a:r>
            <a:r>
              <a:rPr lang="en-US" altLang="en-US" sz="3300" dirty="0" smtClean="0"/>
              <a:t> 2015–2017 combined</a:t>
            </a:r>
            <a:endParaRPr lang="en-US" altLang="en-US" sz="3300" dirty="0"/>
          </a:p>
        </p:txBody>
      </p:sp>
      <p:sp>
        <p:nvSpPr>
          <p:cNvPr id="4" name="Footer Placeholder 3"/>
          <p:cNvSpPr>
            <a:spLocks noGrp="1"/>
          </p:cNvSpPr>
          <p:nvPr>
            <p:ph type="ftr" sz="quarter" idx="3"/>
          </p:nvPr>
        </p:nvSpPr>
        <p:spPr>
          <a:xfrm>
            <a:off x="192505" y="4966943"/>
            <a:ext cx="10509856"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erican Indian Females by Estimated Mode of Exposure† 2015–2017 combined" title="HIV Diagnoses*: American Indian Females by Estimated Mode of Exposure† 2015–2017 combined"/>
          <p:cNvGraphicFramePr>
            <a:graphicFrameLocks noGrp="1" noChangeAspect="1"/>
          </p:cNvGraphicFramePr>
          <p:nvPr>
            <p:ph idx="1"/>
            <p:extLst>
              <p:ext uri="{D42A27DB-BD31-4B8C-83A1-F6EECF244321}">
                <p14:modId xmlns:p14="http://schemas.microsoft.com/office/powerpoint/2010/main" val="1313690226"/>
              </p:ext>
            </p:extLst>
          </p:nvPr>
        </p:nvGraphicFramePr>
        <p:xfrm>
          <a:off x="476986" y="1561133"/>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783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796337" cy="914400"/>
          </a:xfrm>
        </p:spPr>
        <p:txBody>
          <a:bodyPr>
            <a:noAutofit/>
          </a:bodyPr>
          <a:lstStyle/>
          <a:p>
            <a:pPr algn="ctr">
              <a:lnSpc>
                <a:spcPct val="85000"/>
              </a:lnSpc>
            </a:pPr>
            <a:r>
              <a:rPr lang="en-US" altLang="en-US" sz="3300" dirty="0"/>
              <a:t>HIV Diagnoses</a:t>
            </a:r>
            <a:r>
              <a:rPr lang="en-US" altLang="en-US" sz="3300" dirty="0" smtClean="0"/>
              <a:t>*: Asian Females </a:t>
            </a:r>
            <a:r>
              <a:rPr lang="en-US" altLang="en-US" sz="3300" dirty="0"/>
              <a:t>by Estimated Mode of </a:t>
            </a:r>
            <a:r>
              <a:rPr lang="en-US" altLang="en-US" sz="3300" dirty="0" smtClean="0"/>
              <a:t/>
            </a:r>
            <a:br>
              <a:rPr lang="en-US" altLang="en-US" sz="3300" dirty="0" smtClean="0"/>
            </a:br>
            <a:r>
              <a:rPr lang="en-US" altLang="en-US" sz="3300" dirty="0" smtClean="0"/>
              <a:t>Exposure</a:t>
            </a:r>
            <a:r>
              <a:rPr lang="en-US" altLang="en-US" sz="3300" baseline="30000" dirty="0" smtClean="0"/>
              <a:t>† </a:t>
            </a:r>
            <a:r>
              <a:rPr lang="en-US" altLang="en-US" sz="3300" dirty="0" smtClean="0"/>
              <a:t>2015–2017 combined</a:t>
            </a:r>
            <a:endParaRPr lang="en-US" altLang="en-US" sz="3300" dirty="0"/>
          </a:p>
        </p:txBody>
      </p:sp>
      <p:sp>
        <p:nvSpPr>
          <p:cNvPr id="4" name="Footer Placeholder 3"/>
          <p:cNvSpPr>
            <a:spLocks noGrp="1"/>
          </p:cNvSpPr>
          <p:nvPr>
            <p:ph type="ftr" sz="quarter" idx="3"/>
          </p:nvPr>
        </p:nvSpPr>
        <p:spPr>
          <a:xfrm>
            <a:off x="156411" y="4966943"/>
            <a:ext cx="10545950" cy="18910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Injecting drug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Other = Hemophilia, transplant, transfusion, mother w/ HIV or HIV risk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sian Females by Estimated Mode of &#10;Exposure† 2015–2017 combine" title="HIV Diagnoses*: Asian Females by Estimated Mode of "/>
          <p:cNvGraphicFramePr>
            <a:graphicFrameLocks noGrp="1" noChangeAspect="1"/>
          </p:cNvGraphicFramePr>
          <p:nvPr>
            <p:ph idx="1"/>
            <p:extLst>
              <p:ext uri="{D42A27DB-BD31-4B8C-83A1-F6EECF244321}">
                <p14:modId xmlns:p14="http://schemas.microsoft.com/office/powerpoint/2010/main" val="1537975353"/>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982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105000"/>
              </a:lnSpc>
            </a:pPr>
            <a:r>
              <a:rPr lang="en-US" altLang="en-US" sz="2800" dirty="0"/>
              <a:t>Births to </a:t>
            </a:r>
            <a:r>
              <a:rPr lang="en-US" altLang="en-US" sz="3300" dirty="0"/>
              <a:t>HIV-Infected</a:t>
            </a:r>
            <a:r>
              <a:rPr lang="en-US" altLang="en-US" sz="2800" dirty="0"/>
              <a:t> Women and Number of </a:t>
            </a:r>
            <a:r>
              <a:rPr lang="en-US" altLang="en-US" sz="2800" dirty="0" smtClean="0"/>
              <a:t>Perinatal </a:t>
            </a:r>
            <a:r>
              <a:rPr lang="en-US" altLang="en-US" sz="2800" dirty="0"/>
              <a:t>Acquired HIV Infections* by </a:t>
            </a:r>
            <a:r>
              <a:rPr lang="en-US" altLang="en-US" sz="2800" dirty="0" smtClean="0"/>
              <a:t>Year of </a:t>
            </a:r>
            <a:r>
              <a:rPr lang="en-US" altLang="en-US" sz="2800" dirty="0"/>
              <a:t>Birth, </a:t>
            </a:r>
            <a:r>
              <a:rPr lang="en-US" altLang="en-US" sz="2800" dirty="0" smtClean="0"/>
              <a:t>2007- 2017</a:t>
            </a:r>
            <a:endParaRPr lang="en-US" altLang="en-US" sz="3200" dirty="0"/>
          </a:p>
        </p:txBody>
      </p:sp>
      <p:sp>
        <p:nvSpPr>
          <p:cNvPr id="4" name="Footer Placeholder 3"/>
          <p:cNvSpPr>
            <a:spLocks noGrp="1"/>
          </p:cNvSpPr>
          <p:nvPr>
            <p:ph type="ftr" sz="quarter" idx="3"/>
          </p:nvPr>
        </p:nvSpPr>
        <p:spPr>
          <a:xfrm>
            <a:off x="435665" y="5646448"/>
            <a:ext cx="11320670"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mother’s pregnancy, at birth, and/or during breastfeeding</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Births to HIV-Infected Women and Number of Perinatal Acquired HIV Infections* by Year of Birth, 2007- 2017" title="Births to HIV-Infected Women and Number of Perinatal Acquired HIV Infections* by Year of Birth, 2007- 2017"/>
          <p:cNvGraphicFramePr>
            <a:graphicFrameLocks noGrp="1" noChangeAspect="1"/>
          </p:cNvGraphicFramePr>
          <p:nvPr>
            <p:ph idx="1"/>
            <p:extLst/>
          </p:nvPr>
        </p:nvGraphicFramePr>
        <p:xfrm>
          <a:off x="838200" y="139348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7124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smtClean="0"/>
              <a:t>Adolescents &amp; Young Adults (Ages 13-24)*</a:t>
            </a:r>
            <a:endParaRPr lang="en-US" dirty="0"/>
          </a:p>
        </p:txBody>
      </p:sp>
      <p:sp>
        <p:nvSpPr>
          <p:cNvPr id="3" name="Text Placeholder 2"/>
          <p:cNvSpPr>
            <a:spLocks noGrp="1"/>
          </p:cNvSpPr>
          <p:nvPr>
            <p:ph type="body" sz="quarter" idx="14"/>
          </p:nvPr>
        </p:nvSpPr>
        <p:spPr>
          <a:xfrm>
            <a:off x="2213811" y="5644884"/>
            <a:ext cx="7808494" cy="440970"/>
          </a:xfrm>
        </p:spPr>
        <p:txBody>
          <a:bodyPr>
            <a:normAutofit fontScale="77500" lnSpcReduction="20000"/>
          </a:bodyPr>
          <a:lstStyle/>
          <a:p>
            <a:r>
              <a:rPr lang="en-US" altLang="en-US" dirty="0"/>
              <a:t>* Case numbers are too small to present meaningful data separately for adolescents and young </a:t>
            </a:r>
            <a:r>
              <a:rPr lang="en-US" altLang="en-US" dirty="0" smtClean="0"/>
              <a:t>adults</a:t>
            </a: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34652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879" y="152400"/>
            <a:ext cx="11353973" cy="914400"/>
          </a:xfrm>
        </p:spPr>
        <p:txBody>
          <a:bodyPr>
            <a:noAutofit/>
          </a:bodyPr>
          <a:lstStyle/>
          <a:p>
            <a:pPr algn="ctr">
              <a:lnSpc>
                <a:spcPct val="105000"/>
              </a:lnSpc>
            </a:pPr>
            <a:r>
              <a:rPr lang="en-US" altLang="en-US" sz="3300" dirty="0"/>
              <a:t>HIV Diagnoses* Among Adolescents and Young Adults</a:t>
            </a:r>
            <a:r>
              <a:rPr lang="en-US" altLang="en-US" sz="3300" baseline="30000" dirty="0"/>
              <a:t>†</a:t>
            </a:r>
            <a:r>
              <a:rPr lang="en-US" altLang="en-US" sz="3300" dirty="0"/>
              <a:t> by Gender and </a:t>
            </a:r>
            <a:r>
              <a:rPr lang="en-US" altLang="en-US" sz="3300" dirty="0" smtClean="0"/>
              <a:t>Year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204537" y="5794513"/>
            <a:ext cx="11732358" cy="738634"/>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HIV Diagnoses* Among Adolescents and Young Adults† by Gender and Year, 2007 - 2017&#10;" title="HIV Diagnoses* Among Adolescents and Young Adults† by Gender and Year, 2007 - 2017"/>
          <p:cNvGraphicFramePr>
            <a:graphicFrameLocks noGrp="1" noChangeAspect="1"/>
          </p:cNvGraphicFramePr>
          <p:nvPr>
            <p:ph idx="1"/>
            <p:extLst>
              <p:ext uri="{D42A27DB-BD31-4B8C-83A1-F6EECF244321}">
                <p14:modId xmlns:p14="http://schemas.microsoft.com/office/powerpoint/2010/main" val="3927602482"/>
              </p:ext>
            </p:extLst>
          </p:nvPr>
        </p:nvGraphicFramePr>
        <p:xfrm>
          <a:off x="400879" y="1628637"/>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9136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Race/Ethnicity, 2015 - 2017 Combined" title="HIV Diagnoses* Among Adolescents and Young Adults† by Gender and Race/Ethnicity, 2015 - 2017 Combined"/>
          <p:cNvSpPr>
            <a:spLocks noGrp="1"/>
          </p:cNvSpPr>
          <p:nvPr>
            <p:ph type="title"/>
          </p:nvPr>
        </p:nvSpPr>
        <p:spPr>
          <a:xfrm>
            <a:off x="565729" y="165454"/>
            <a:ext cx="10515600" cy="914400"/>
          </a:xfrm>
        </p:spPr>
        <p:txBody>
          <a:bodyPr>
            <a:noAutofit/>
          </a:bodyPr>
          <a:lstStyle/>
          <a:p>
            <a:pPr algn="ctr">
              <a:lnSpc>
                <a:spcPct val="85000"/>
              </a:lnSpc>
              <a:defRPr/>
            </a:pPr>
            <a:r>
              <a:rPr lang="en-US" altLang="en-US" sz="3300" dirty="0"/>
              <a:t>HIV Diagnoses* Among Adolescents and </a:t>
            </a:r>
            <a:r>
              <a:rPr lang="en-US" altLang="en-US" sz="3300" dirty="0" smtClean="0"/>
              <a:t>Young </a:t>
            </a:r>
            <a:r>
              <a:rPr lang="en-US" altLang="en-US" sz="3300" dirty="0"/>
              <a:t>Adults</a:t>
            </a:r>
            <a:r>
              <a:rPr lang="en-US" altLang="en-US" sz="3300" baseline="30000" dirty="0"/>
              <a:t>†</a:t>
            </a:r>
            <a:r>
              <a:rPr lang="en-US" altLang="en-US" sz="3300" dirty="0"/>
              <a:t> by Gender and </a:t>
            </a:r>
            <a:r>
              <a:rPr lang="en-US" altLang="en-US" sz="3300" dirty="0" smtClean="0"/>
              <a:t>Race/Ethnicity, 2015 </a:t>
            </a:r>
            <a:r>
              <a:rPr lang="en-US" altLang="en-US" sz="3300" dirty="0"/>
              <a:t>- </a:t>
            </a:r>
            <a:r>
              <a:rPr lang="en-US" altLang="en-US" sz="3300" dirty="0" smtClean="0"/>
              <a:t>2017 Combined</a:t>
            </a:r>
            <a:endParaRPr lang="en-US" altLang="en-US" sz="3300" dirty="0"/>
          </a:p>
        </p:txBody>
      </p:sp>
      <p:graphicFrame>
        <p:nvGraphicFramePr>
          <p:cNvPr id="13" name="Object 20" descr="HIV Diagnoses* Among Adolescents and Young Adults† by Gender and Race/Ethnicity, 2015 - 2017 Combined females" title="HIV Diagnoses* Among Adolescents and Young Adults† by Gender and Race/Ethnicity, 2015 - 2017 Combined females"/>
          <p:cNvGraphicFramePr>
            <a:graphicFrameLocks noGrp="1"/>
          </p:cNvGraphicFramePr>
          <p:nvPr>
            <p:ph sz="half" idx="2"/>
            <p:extLst>
              <p:ext uri="{D42A27DB-BD31-4B8C-83A1-F6EECF244321}">
                <p14:modId xmlns:p14="http://schemas.microsoft.com/office/powerpoint/2010/main" val="1819524993"/>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Object 2" descr="HIV Diagnoses* Among Adolescents and Young Adults† by Gender and Race/Ethnicity, 2015 - 2017 Combined males" title="HIV Diagnoses* Among Adolescents and Young Adults† by Gender and Race/Ethnicity, 2015 - 2017 Combined male"/>
          <p:cNvGraphicFramePr>
            <a:graphicFrameLocks noGrp="1"/>
          </p:cNvGraphicFramePr>
          <p:nvPr>
            <p:ph sz="half" idx="1"/>
            <p:extLst>
              <p:ext uri="{D42A27DB-BD31-4B8C-83A1-F6EECF244321}">
                <p14:modId xmlns:p14="http://schemas.microsoft.com/office/powerpoint/2010/main" val="1352095630"/>
              </p:ext>
            </p:extLst>
          </p:nvPr>
        </p:nvGraphicFramePr>
        <p:xfrm>
          <a:off x="838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p:cNvSpPr>
            <a:spLocks noGrp="1"/>
          </p:cNvSpPr>
          <p:nvPr>
            <p:ph type="ftr" sz="quarter" idx="3"/>
          </p:nvPr>
        </p:nvSpPr>
        <p:spPr>
          <a:xfrm>
            <a:off x="28264" y="6251881"/>
            <a:ext cx="11095714" cy="543370"/>
          </a:xfrm>
        </p:spPr>
        <p:txBody>
          <a:bodyPr anchor="ct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 = Number of persons)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Ind</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Amer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 African American (Black, not African-born persons)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persons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9873448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HIV Diagnoses* Among Adolescents and Young Adults† by Gender and Estimated Exposure Group# 2015 - 2017 Combined" title="HIV Diagnoses* Among Adolescents and Young Adults† by Gender and Estimated Exposure Group# 2015 - 2017 Combined"/>
          <p:cNvSpPr>
            <a:spLocks noGrp="1"/>
          </p:cNvSpPr>
          <p:nvPr>
            <p:ph type="title"/>
          </p:nvPr>
        </p:nvSpPr>
        <p:spPr>
          <a:xfrm>
            <a:off x="528810" y="182120"/>
            <a:ext cx="11525382" cy="914400"/>
          </a:xfrm>
        </p:spPr>
        <p:txBody>
          <a:bodyPr>
            <a:noAutofit/>
          </a:bodyPr>
          <a:lstStyle/>
          <a:p>
            <a:pPr algn="ctr">
              <a:lnSpc>
                <a:spcPct val="85000"/>
              </a:lnSpc>
              <a:defRPr/>
            </a:pPr>
            <a:r>
              <a:rPr lang="en-US" altLang="en-US" sz="3300" dirty="0"/>
              <a:t>HIV Diagnoses* Among Adolescents and Young </a:t>
            </a:r>
            <a:r>
              <a:rPr lang="en-US" altLang="en-US" sz="3300" dirty="0" smtClean="0"/>
              <a:t>Adults</a:t>
            </a:r>
            <a:r>
              <a:rPr lang="en-US" altLang="en-US" sz="3300" baseline="30000" dirty="0" smtClean="0"/>
              <a:t>† </a:t>
            </a:r>
            <a:r>
              <a:rPr lang="en-US" altLang="en-US" sz="3300" dirty="0" smtClean="0"/>
              <a:t>by </a:t>
            </a:r>
            <a:r>
              <a:rPr lang="en-US" altLang="en-US" sz="3300" dirty="0"/>
              <a:t>Gender and </a:t>
            </a:r>
            <a:r>
              <a:rPr lang="en-US" altLang="en-US" sz="3300" dirty="0" smtClean="0"/>
              <a:t>Estimated Exposure Group</a:t>
            </a:r>
            <a:r>
              <a:rPr lang="en-US" altLang="en-US" sz="3300" baseline="30000" dirty="0" smtClean="0"/>
              <a:t># </a:t>
            </a:r>
            <a:r>
              <a:rPr lang="en-US" altLang="en-US" sz="3300" dirty="0" smtClean="0"/>
              <a:t>2015 </a:t>
            </a:r>
            <a:r>
              <a:rPr lang="en-US" altLang="en-US" sz="3300" dirty="0"/>
              <a:t>- 2017 </a:t>
            </a:r>
            <a:r>
              <a:rPr lang="en-US" altLang="en-US" sz="3300" dirty="0" smtClean="0"/>
              <a:t>Combined</a:t>
            </a:r>
            <a:endParaRPr lang="en-US" altLang="en-US" sz="3300" dirty="0"/>
          </a:p>
        </p:txBody>
      </p:sp>
      <p:sp>
        <p:nvSpPr>
          <p:cNvPr id="4" name="Footer Placeholder 3"/>
          <p:cNvSpPr>
            <a:spLocks noGrp="1"/>
          </p:cNvSpPr>
          <p:nvPr>
            <p:ph type="ftr" sz="quarter" idx="3"/>
          </p:nvPr>
        </p:nvSpPr>
        <p:spPr>
          <a:xfrm>
            <a:off x="11279" y="5919668"/>
            <a:ext cx="12042913" cy="123848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Mode of Exposure proportions have been estimated using cases for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2015-2017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with known risk. For more detail see the HIV Surveillance Technical notes.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MSM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Men who have sex with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men     IDU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Injecting drug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use     </a:t>
            </a:r>
            <a:r>
              <a:rPr kumimoji="0" lang="en-US" altLang="en-US" sz="1200" b="0" i="0" u="none" strike="noStrike" kern="1200" cap="none" spc="0" normalizeH="0" baseline="0" noProof="0" dirty="0" err="1" smtClean="0">
                <a:ln>
                  <a:noFill/>
                </a:ln>
                <a:solidFill>
                  <a:srgbClr val="003865"/>
                </a:solidFill>
                <a:effectLst/>
                <a:uLnTx/>
                <a:uFillTx/>
                <a:latin typeface="Calibri"/>
                <a:ea typeface="+mn-ea"/>
                <a:cs typeface="+mn-cs"/>
              </a:rPr>
              <a:t>Heterosex</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Heterosexual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contact n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Number of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persons  *HIV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or AIDS at first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diagnosis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2" name="Object 2" descr="HIV Diagnoses* Among Adolescents and Young Adults† by Gender and Estimated Exposure Group# 2015 - 2017 Combined males" title="HIV Diagnoses* Among Adolescents and Young Adults† by Gender and Estimated Exposure Group# 2015 - 2017 Combined males"/>
          <p:cNvGraphicFramePr>
            <a:graphicFrameLocks noGrp="1"/>
          </p:cNvGraphicFramePr>
          <p:nvPr>
            <p:ph sz="half" idx="1"/>
            <p:extLst>
              <p:ext uri="{D42A27DB-BD31-4B8C-83A1-F6EECF244321}">
                <p14:modId xmlns:p14="http://schemas.microsoft.com/office/powerpoint/2010/main" val="198373212"/>
              </p:ext>
            </p:extLst>
          </p:nvPr>
        </p:nvGraphicFramePr>
        <p:xfrm>
          <a:off x="528638" y="1554163"/>
          <a:ext cx="51816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Object 2" descr="HIV Diagnoses* Among Adolescents and Young Adults† by Gender and Estimated Exposure Group# 2015 - 2017 Combined females" title="HIV Diagnoses* Among Adolescents and Young Adults† by Gender and Estimated Exposure Group# 2015 - 2017 Combined females"/>
          <p:cNvGraphicFramePr>
            <a:graphicFrameLocks noGrp="1"/>
          </p:cNvGraphicFramePr>
          <p:nvPr>
            <p:ph sz="half" idx="2"/>
            <p:extLst>
              <p:ext uri="{D42A27DB-BD31-4B8C-83A1-F6EECF244321}">
                <p14:modId xmlns:p14="http://schemas.microsoft.com/office/powerpoint/2010/main" val="787338828"/>
              </p:ext>
            </p:extLst>
          </p:nvPr>
        </p:nvGraphicFramePr>
        <p:xfrm>
          <a:off x="6172200" y="1593850"/>
          <a:ext cx="5181600" cy="45831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5943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smtClean="0"/>
              <a:t>Foreign-born Cases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26971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dirty="0" smtClean="0"/>
              <a:t>National Context (II)</a:t>
            </a:r>
            <a:endParaRPr lang="en-US" sz="3300" dirty="0"/>
          </a:p>
        </p:txBody>
      </p:sp>
      <p:pic>
        <p:nvPicPr>
          <p:cNvPr id="4" name="Content Placeholder 3" descr="United States and 6 dependent areas" title="rates of HIV infections classified as AIDS 2016"/>
          <p:cNvPicPr>
            <a:picLocks noGrp="1" noChangeAspect="1"/>
          </p:cNvPicPr>
          <p:nvPr>
            <p:ph idx="1"/>
          </p:nvPr>
        </p:nvPicPr>
        <p:blipFill>
          <a:blip r:embed="rId3"/>
          <a:stretch>
            <a:fillRect/>
          </a:stretch>
        </p:blipFill>
        <p:spPr>
          <a:xfrm>
            <a:off x="1130968" y="1230789"/>
            <a:ext cx="10141966" cy="531439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descr="United states and 6 dependent areas" title="Rates of diagnosed AIDS 2016"/>
          <p:cNvSpPr/>
          <p:nvPr/>
        </p:nvSpPr>
        <p:spPr>
          <a:xfrm>
            <a:off x="2767089" y="6400412"/>
            <a:ext cx="676656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Data source: </a:t>
            </a:r>
            <a:r>
              <a:rPr kumimoji="0" lang="en-US" sz="1200" b="0" i="0" u="none" strike="noStrike" kern="1200" cap="none" spc="0" normalizeH="0" baseline="0" noProof="0" dirty="0" smtClean="0">
                <a:ln>
                  <a:noFill/>
                </a:ln>
                <a:solidFill>
                  <a:srgbClr val="003865"/>
                </a:solidFill>
                <a:effectLst/>
                <a:uLnTx/>
                <a:uFillTx/>
                <a:latin typeface="Calibri"/>
                <a:ea typeface="+mn-ea"/>
                <a:cs typeface="+mn-cs"/>
              </a:rPr>
              <a:t>CDC Preliminary Data for 2016</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1459942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1145253" cy="914400"/>
          </a:xfrm>
        </p:spPr>
        <p:txBody>
          <a:bodyPr>
            <a:noAutofit/>
          </a:bodyPr>
          <a:lstStyle/>
          <a:p>
            <a:pPr>
              <a:lnSpc>
                <a:spcPct val="105000"/>
              </a:lnSpc>
            </a:pPr>
            <a:r>
              <a:rPr lang="en-US" altLang="en-US" sz="3300" dirty="0"/>
              <a:t>HIV Diagnoses* among Foreign-Born Persons</a:t>
            </a:r>
            <a:r>
              <a:rPr lang="en-US" altLang="en-US" sz="3300" baseline="30000" dirty="0"/>
              <a:t>†</a:t>
            </a:r>
            <a:r>
              <a:rPr lang="en-US" altLang="en-US" sz="3300" dirty="0"/>
              <a:t> in Minnesota by Year and Region of </a:t>
            </a:r>
            <a:r>
              <a:rPr lang="en-US" altLang="en-US" sz="3300" dirty="0" smtClean="0"/>
              <a:t>Birth 2007 </a:t>
            </a:r>
            <a:r>
              <a:rPr lang="en-US" altLang="en-US" sz="3300" dirty="0"/>
              <a:t>- </a:t>
            </a:r>
            <a:r>
              <a:rPr lang="en-US" altLang="en-US" sz="3300" dirty="0" smtClean="0"/>
              <a:t>2017</a:t>
            </a:r>
            <a:endParaRPr lang="en-US" altLang="en-US" sz="3300"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HIV Diagnoses* among Foreign-Born Persons† in Minnesota by Year and Region of Birth, 2007 - 2017" title="HIV Diagnoses* among Foreign-Born Persons† in Minnesota by Year and Region of Birth, 2007 - 2017"/>
          <p:cNvGraphicFramePr>
            <a:graphicFrameLocks noGrp="1" noChangeAspect="1"/>
          </p:cNvGraphicFramePr>
          <p:nvPr>
            <p:ph idx="1"/>
            <p:extLst/>
          </p:nvPr>
        </p:nvGraphicFramePr>
        <p:xfrm>
          <a:off x="838200" y="1853991"/>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Footer Placeholder 3"/>
          <p:cNvSpPr txBox="1">
            <a:spLocks/>
          </p:cNvSpPr>
          <p:nvPr/>
        </p:nvSpPr>
        <p:spPr>
          <a:xfrm>
            <a:off x="280219" y="5720180"/>
            <a:ext cx="11326762" cy="1095737"/>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smtClean="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ct val="10000"/>
              </a:spcAft>
              <a:buClrTx/>
              <a:buSzTx/>
              <a:buFontTx/>
              <a:buNone/>
              <a:tabLst/>
              <a:defRPr/>
            </a:pPr>
            <a:r>
              <a:rPr kumimoji="0" lang="en-US" altLang="en-US" sz="1200" b="0" i="0" u="none" strike="noStrike" kern="1200" cap="none" spc="0" normalizeH="0" baseline="30000" noProof="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smtClean="0">
                <a:ln>
                  <a:noFill/>
                </a:ln>
                <a:solidFill>
                  <a:srgbClr val="003865"/>
                </a:solidFill>
                <a:effectLst/>
                <a:uLnTx/>
                <a:uFillTx/>
                <a:latin typeface="Calibri"/>
                <a:ea typeface="+mn-ea"/>
                <a:cs typeface="+mn-cs"/>
              </a:rPr>
              <a:t>Excludes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smtClean="0">
                <a:ln>
                  <a:noFill/>
                </a:ln>
                <a:solidFill>
                  <a:srgbClr val="003865"/>
                </a:solidFill>
                <a:effectLst/>
                <a:uLnTx/>
                <a:uFillTx/>
                <a:latin typeface="Calibri"/>
                <a:ea typeface="+mn-ea"/>
                <a:cs typeface="+mn-cs"/>
              </a:rPr>
              <a:t>Latin America/Car includes Mexico and all Central, South American, and Caribbean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71906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152400"/>
            <a:ext cx="10916653" cy="914400"/>
          </a:xfrm>
        </p:spPr>
        <p:txBody>
          <a:bodyPr>
            <a:noAutofit/>
          </a:bodyPr>
          <a:lstStyle/>
          <a:p>
            <a:pPr algn="ctr">
              <a:lnSpc>
                <a:spcPct val="85000"/>
              </a:lnSpc>
            </a:pPr>
            <a:r>
              <a:rPr lang="en-US" altLang="en-US" sz="3300" dirty="0"/>
              <a:t>HIV Diagnoses* Among Foreign-Born Persons</a:t>
            </a:r>
            <a:r>
              <a:rPr lang="en-US" altLang="en-US" sz="3300" baseline="30000" dirty="0"/>
              <a:t>†</a:t>
            </a:r>
            <a:r>
              <a:rPr lang="en-US" altLang="en-US" sz="3300" dirty="0"/>
              <a:t> </a:t>
            </a:r>
            <a:r>
              <a:rPr lang="en-US" altLang="en-US" sz="3300" dirty="0" smtClean="0"/>
              <a:t>by </a:t>
            </a:r>
            <a:r>
              <a:rPr lang="en-US" altLang="en-US" sz="3300" dirty="0"/>
              <a:t>Gender and </a:t>
            </a:r>
            <a:r>
              <a:rPr lang="en-US" altLang="en-US" sz="3300" dirty="0" smtClean="0"/>
              <a:t>Year 2007 </a:t>
            </a:r>
            <a:r>
              <a:rPr lang="en-US" altLang="en-US" sz="3300" dirty="0"/>
              <a:t>– </a:t>
            </a:r>
            <a:r>
              <a:rPr lang="en-US" altLang="en-US" sz="3300" dirty="0" smtClean="0"/>
              <a:t>2017</a:t>
            </a:r>
            <a:endParaRPr lang="en-US" altLang="en-US" sz="3300" dirty="0"/>
          </a:p>
        </p:txBody>
      </p:sp>
      <p:sp>
        <p:nvSpPr>
          <p:cNvPr id="4" name="Footer Placeholder 3"/>
          <p:cNvSpPr>
            <a:spLocks noGrp="1"/>
          </p:cNvSpPr>
          <p:nvPr>
            <p:ph type="ftr" sz="quarter" idx="3"/>
          </p:nvPr>
        </p:nvSpPr>
        <p:spPr>
          <a:xfrm>
            <a:off x="695739" y="5794513"/>
            <a:ext cx="10012366" cy="1033440"/>
          </a:xfrm>
        </p:spPr>
        <p:txBody>
          <a:bodyPr anchor="ct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persons arriving in Minnesota through the HIV+ Refugee Resettlement Program, as well as other refugee/immigrants with an HIV diagnosis prior to arrival in Minnesota</a:t>
            </a:r>
            <a:r>
              <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rPr>
              <a:t>.</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1026" descr="HIV Diagnoses* Among Foreign-Born Persons† by Gender and Year, 2007 – 2017&#10;" title="HIV Diagnoses* Among Foreign-Born Persons† by Gender and Year, 2007 – 2017"/>
          <p:cNvGraphicFramePr>
            <a:graphicFrameLocks noGrp="1" noChangeAspect="1"/>
          </p:cNvGraphicFramePr>
          <p:nvPr>
            <p:ph idx="1"/>
            <p:extLst/>
          </p:nvPr>
        </p:nvGraphicFramePr>
        <p:xfrm>
          <a:off x="838200" y="1517512"/>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77320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52400"/>
            <a:ext cx="11109158" cy="914400"/>
          </a:xfrm>
        </p:spPr>
        <p:txBody>
          <a:bodyPr>
            <a:noAutofit/>
          </a:bodyPr>
          <a:lstStyle/>
          <a:p>
            <a:pPr algn="ctr">
              <a:lnSpc>
                <a:spcPct val="105000"/>
              </a:lnSpc>
            </a:pPr>
            <a:r>
              <a:rPr lang="en-US" sz="3300" dirty="0"/>
              <a:t>Countries of Birth Among Foreign-Born Persons</a:t>
            </a:r>
            <a:r>
              <a:rPr lang="en-US" altLang="en-US" sz="3300" baseline="30000" dirty="0"/>
              <a:t>†</a:t>
            </a:r>
            <a:r>
              <a:rPr lang="en-US" sz="3300" dirty="0"/>
              <a:t> </a:t>
            </a:r>
            <a:r>
              <a:rPr lang="en-US" sz="3300" dirty="0" smtClean="0"/>
              <a:t>Diagnosed </a:t>
            </a:r>
            <a:r>
              <a:rPr lang="en-US" sz="3300" dirty="0"/>
              <a:t>with </a:t>
            </a:r>
            <a:r>
              <a:rPr lang="en-US" sz="3300" dirty="0" smtClean="0"/>
              <a:t>HIV* Minnesota</a:t>
            </a:r>
            <a:r>
              <a:rPr lang="en-US" sz="3300" dirty="0"/>
              <a:t>, </a:t>
            </a:r>
            <a:r>
              <a:rPr lang="en-US" sz="3300" dirty="0" smtClean="0"/>
              <a:t>2017</a:t>
            </a:r>
            <a:endParaRPr lang="en-US" sz="3300" dirty="0"/>
          </a:p>
        </p:txBody>
      </p:sp>
      <p:sp>
        <p:nvSpPr>
          <p:cNvPr id="4" name="Footer Placeholder 3"/>
          <p:cNvSpPr>
            <a:spLocks noGrp="1"/>
          </p:cNvSpPr>
          <p:nvPr>
            <p:ph type="ftr" sz="quarter" idx="3"/>
          </p:nvPr>
        </p:nvSpPr>
        <p:spPr>
          <a:xfrm>
            <a:off x="367748" y="5794513"/>
            <a:ext cx="11231217" cy="926961"/>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Includes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23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additional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countries.</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2" name="Content Placeholder 1" descr="Countries of Birth Among Foreign-Born Persons† Diagnosed with HIV*&#10;Minnesota, 2017" title="Countries of Birth Among Foreign-Born Persons† Diagnosed with HIV*"/>
          <p:cNvGraphicFramePr>
            <a:graphicFrameLocks noGrp="1"/>
          </p:cNvGraphicFramePr>
          <p:nvPr>
            <p:ph idx="1"/>
            <p:extLst/>
          </p:nvPr>
        </p:nvGraphicFramePr>
        <p:xfrm>
          <a:off x="1774175" y="1753959"/>
          <a:ext cx="8116957" cy="3657600"/>
        </p:xfrm>
        <a:graphic>
          <a:graphicData uri="http://schemas.openxmlformats.org/drawingml/2006/table">
            <a:tbl>
              <a:tblPr firstRow="1" bandRow="1">
                <a:tableStyleId>{5C22544A-7EE6-4342-B048-85BDC9FD1C3A}</a:tableStyleId>
              </a:tblPr>
              <a:tblGrid>
                <a:gridCol w="5493026">
                  <a:extLst>
                    <a:ext uri="{9D8B030D-6E8A-4147-A177-3AD203B41FA5}">
                      <a16:colId xmlns:a16="http://schemas.microsoft.com/office/drawing/2014/main" val="1221788431"/>
                    </a:ext>
                  </a:extLst>
                </a:gridCol>
                <a:gridCol w="2623931">
                  <a:extLst>
                    <a:ext uri="{9D8B030D-6E8A-4147-A177-3AD203B41FA5}">
                      <a16:colId xmlns:a16="http://schemas.microsoft.com/office/drawing/2014/main" val="890497150"/>
                    </a:ext>
                  </a:extLst>
                </a:gridCol>
              </a:tblGrid>
              <a:tr h="278560">
                <a:tc>
                  <a:txBody>
                    <a:bodyPr/>
                    <a:lstStyle/>
                    <a:p>
                      <a:r>
                        <a:rPr lang="en-US" dirty="0" smtClean="0"/>
                        <a:t>Country</a:t>
                      </a:r>
                      <a:endParaRPr lang="en-US" dirty="0"/>
                    </a:p>
                  </a:txBody>
                  <a:tcPr/>
                </a:tc>
                <a:tc>
                  <a:txBody>
                    <a:bodyPr/>
                    <a:lstStyle/>
                    <a:p>
                      <a:pPr algn="ctr"/>
                      <a:r>
                        <a:rPr lang="en-US" dirty="0" smtClean="0"/>
                        <a:t>N</a:t>
                      </a:r>
                      <a:endParaRPr lang="en-US" dirty="0"/>
                    </a:p>
                  </a:txBody>
                  <a:tcPr/>
                </a:tc>
                <a:extLst>
                  <a:ext uri="{0D108BD9-81ED-4DB2-BD59-A6C34878D82A}">
                    <a16:rowId xmlns:a16="http://schemas.microsoft.com/office/drawing/2014/main" val="3124646565"/>
                  </a:ext>
                </a:extLst>
              </a:tr>
              <a:tr h="278560">
                <a:tc>
                  <a:txBody>
                    <a:bodyPr/>
                    <a:lstStyle/>
                    <a:p>
                      <a:r>
                        <a:rPr lang="pt-BR" sz="1800" b="0" dirty="0" smtClean="0"/>
                        <a:t>Liberia </a:t>
                      </a:r>
                    </a:p>
                  </a:txBody>
                  <a:tcPr/>
                </a:tc>
                <a:tc>
                  <a:txBody>
                    <a:bodyPr/>
                    <a:lstStyle/>
                    <a:p>
                      <a:pPr algn="ctr"/>
                      <a:r>
                        <a:rPr lang="en-US" dirty="0" smtClean="0"/>
                        <a:t>14</a:t>
                      </a:r>
                      <a:endParaRPr lang="en-US" dirty="0"/>
                    </a:p>
                  </a:txBody>
                  <a:tcPr/>
                </a:tc>
                <a:extLst>
                  <a:ext uri="{0D108BD9-81ED-4DB2-BD59-A6C34878D82A}">
                    <a16:rowId xmlns:a16="http://schemas.microsoft.com/office/drawing/2014/main" val="427681765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Ethiopia</a:t>
                      </a:r>
                    </a:p>
                  </a:txBody>
                  <a:tcPr/>
                </a:tc>
                <a:tc>
                  <a:txBody>
                    <a:bodyPr/>
                    <a:lstStyle/>
                    <a:p>
                      <a:pPr algn="ctr"/>
                      <a:r>
                        <a:rPr lang="en-US" dirty="0" smtClean="0"/>
                        <a:t>14</a:t>
                      </a:r>
                      <a:endParaRPr lang="en-US" dirty="0"/>
                    </a:p>
                  </a:txBody>
                  <a:tcPr/>
                </a:tc>
                <a:extLst>
                  <a:ext uri="{0D108BD9-81ED-4DB2-BD59-A6C34878D82A}">
                    <a16:rowId xmlns:a16="http://schemas.microsoft.com/office/drawing/2014/main" val="134773882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Mexico</a:t>
                      </a:r>
                    </a:p>
                  </a:txBody>
                  <a:tcPr/>
                </a:tc>
                <a:tc>
                  <a:txBody>
                    <a:bodyPr/>
                    <a:lstStyle/>
                    <a:p>
                      <a:pPr algn="ctr"/>
                      <a:r>
                        <a:rPr lang="en-US" dirty="0" smtClean="0"/>
                        <a:t>12</a:t>
                      </a:r>
                      <a:endParaRPr lang="en-US" dirty="0"/>
                    </a:p>
                  </a:txBody>
                  <a:tcPr/>
                </a:tc>
                <a:extLst>
                  <a:ext uri="{0D108BD9-81ED-4DB2-BD59-A6C34878D82A}">
                    <a16:rowId xmlns:a16="http://schemas.microsoft.com/office/drawing/2014/main" val="1230546566"/>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Somalia</a:t>
                      </a:r>
                    </a:p>
                  </a:txBody>
                  <a:tcPr/>
                </a:tc>
                <a:tc>
                  <a:txBody>
                    <a:bodyPr/>
                    <a:lstStyle/>
                    <a:p>
                      <a:pPr algn="ctr"/>
                      <a:r>
                        <a:rPr lang="en-US" dirty="0" smtClean="0"/>
                        <a:t>6</a:t>
                      </a:r>
                      <a:endParaRPr lang="en-US" dirty="0"/>
                    </a:p>
                  </a:txBody>
                  <a:tcPr/>
                </a:tc>
                <a:extLst>
                  <a:ext uri="{0D108BD9-81ED-4DB2-BD59-A6C34878D82A}">
                    <a16:rowId xmlns:a16="http://schemas.microsoft.com/office/drawing/2014/main" val="183742055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Cameroon</a:t>
                      </a:r>
                    </a:p>
                  </a:txBody>
                  <a:tcPr/>
                </a:tc>
                <a:tc>
                  <a:txBody>
                    <a:bodyPr/>
                    <a:lstStyle/>
                    <a:p>
                      <a:pPr algn="ctr"/>
                      <a:r>
                        <a:rPr lang="en-US" dirty="0" smtClean="0"/>
                        <a:t>5</a:t>
                      </a:r>
                      <a:endParaRPr lang="en-US" dirty="0"/>
                    </a:p>
                  </a:txBody>
                  <a:tcPr/>
                </a:tc>
                <a:extLst>
                  <a:ext uri="{0D108BD9-81ED-4DB2-BD59-A6C34878D82A}">
                    <a16:rowId xmlns:a16="http://schemas.microsoft.com/office/drawing/2014/main" val="1861601991"/>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Kenya</a:t>
                      </a:r>
                    </a:p>
                  </a:txBody>
                  <a:tcPr/>
                </a:tc>
                <a:tc>
                  <a:txBody>
                    <a:bodyPr/>
                    <a:lstStyle/>
                    <a:p>
                      <a:pPr algn="ctr"/>
                      <a:r>
                        <a:rPr lang="en-US" dirty="0" smtClean="0"/>
                        <a:t>4</a:t>
                      </a:r>
                      <a:endParaRPr lang="en-US" dirty="0"/>
                    </a:p>
                  </a:txBody>
                  <a:tcPr/>
                </a:tc>
                <a:extLst>
                  <a:ext uri="{0D108BD9-81ED-4DB2-BD59-A6C34878D82A}">
                    <a16:rowId xmlns:a16="http://schemas.microsoft.com/office/drawing/2014/main" val="1287742194"/>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Viet Nam</a:t>
                      </a:r>
                    </a:p>
                  </a:txBody>
                  <a:tcPr/>
                </a:tc>
                <a:tc>
                  <a:txBody>
                    <a:bodyPr/>
                    <a:lstStyle/>
                    <a:p>
                      <a:pPr algn="ctr"/>
                      <a:r>
                        <a:rPr lang="en-US" dirty="0" smtClean="0"/>
                        <a:t>3</a:t>
                      </a:r>
                      <a:endParaRPr lang="en-US" dirty="0"/>
                    </a:p>
                  </a:txBody>
                  <a:tcPr/>
                </a:tc>
                <a:extLst>
                  <a:ext uri="{0D108BD9-81ED-4DB2-BD59-A6C34878D82A}">
                    <a16:rowId xmlns:a16="http://schemas.microsoft.com/office/drawing/2014/main" val="161129058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South</a:t>
                      </a:r>
                      <a:r>
                        <a:rPr lang="pt-BR" sz="1800" b="0" baseline="0" dirty="0" smtClean="0"/>
                        <a:t> African</a:t>
                      </a:r>
                      <a:endParaRPr lang="pt-BR" sz="1800" b="0" dirty="0" smtClean="0"/>
                    </a:p>
                  </a:txBody>
                  <a:tcPr/>
                </a:tc>
                <a:tc>
                  <a:txBody>
                    <a:bodyPr/>
                    <a:lstStyle/>
                    <a:p>
                      <a:pPr algn="ctr"/>
                      <a:r>
                        <a:rPr lang="en-US" dirty="0" smtClean="0"/>
                        <a:t>3</a:t>
                      </a:r>
                      <a:endParaRPr lang="en-US" dirty="0"/>
                    </a:p>
                  </a:txBody>
                  <a:tcPr/>
                </a:tc>
                <a:extLst>
                  <a:ext uri="{0D108BD9-81ED-4DB2-BD59-A6C34878D82A}">
                    <a16:rowId xmlns:a16="http://schemas.microsoft.com/office/drawing/2014/main" val="1143393267"/>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smtClean="0"/>
                        <a:t>Other^</a:t>
                      </a:r>
                    </a:p>
                  </a:txBody>
                  <a:tcPr/>
                </a:tc>
                <a:tc>
                  <a:txBody>
                    <a:bodyPr/>
                    <a:lstStyle/>
                    <a:p>
                      <a:pPr algn="ctr"/>
                      <a:r>
                        <a:rPr lang="en-US" dirty="0" smtClean="0"/>
                        <a:t>28</a:t>
                      </a:r>
                      <a:endParaRPr lang="en-US" dirty="0"/>
                    </a:p>
                  </a:txBody>
                  <a:tcPr/>
                </a:tc>
                <a:extLst>
                  <a:ext uri="{0D108BD9-81ED-4DB2-BD59-A6C34878D82A}">
                    <a16:rowId xmlns:a16="http://schemas.microsoft.com/office/drawing/2014/main" val="2880096805"/>
                  </a:ext>
                </a:extLst>
              </a:tr>
            </a:tbl>
          </a:graphicData>
        </a:graphic>
      </p:graphicFrame>
    </p:spTree>
    <p:extLst>
      <p:ext uri="{BB962C8B-B14F-4D97-AF65-F5344CB8AC3E}">
        <p14:creationId xmlns:p14="http://schemas.microsoft.com/office/powerpoint/2010/main" val="37513198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US" altLang="en-US" dirty="0" smtClean="0"/>
              <a:t>Late-Testers</a:t>
            </a:r>
            <a:br>
              <a:rPr lang="en-US" altLang="en-US" dirty="0" smtClean="0"/>
            </a:br>
            <a:r>
              <a:rPr lang="en-US" altLang="en-US" dirty="0" smtClean="0"/>
              <a:t>(AIDS Diagnosis within one year of initial HIV Diagnosis)</a:t>
            </a:r>
            <a:endParaRPr lang="en-US" dirty="0"/>
          </a:p>
        </p:txBody>
      </p:sp>
      <p:sp>
        <p:nvSpPr>
          <p:cNvPr id="5" name="Slide Number Placeholder 4"/>
          <p:cNvSpPr>
            <a:spLocks noGrp="1"/>
          </p:cNvSpPr>
          <p:nvPr>
            <p:ph type="sldNum" sz="quarter" idx="4294967295"/>
          </p:nvPr>
        </p:nvSpPr>
        <p:spPr>
          <a:xfrm>
            <a:off x="10729913" y="6356350"/>
            <a:ext cx="14620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029906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Time of Progression to AIDS for HIV Diagnoses in Minnesota*,2007 - 2017†" title="Time of Progression to AIDS for HIV Diagnoses in Minnesota*,2007 - 2017†"/>
          <p:cNvSpPr>
            <a:spLocks noGrp="1"/>
          </p:cNvSpPr>
          <p:nvPr>
            <p:ph type="title"/>
          </p:nvPr>
        </p:nvSpPr>
        <p:spPr/>
        <p:txBody>
          <a:bodyPr>
            <a:noAutofit/>
          </a:bodyPr>
          <a:lstStyle/>
          <a:p>
            <a:pPr algn="ctr">
              <a:lnSpc>
                <a:spcPct val="105000"/>
              </a:lnSpc>
            </a:pPr>
            <a:r>
              <a:rPr lang="en-US" altLang="en-US" sz="3300" dirty="0">
                <a:latin typeface="+mn-lt"/>
              </a:rPr>
              <a:t>Time of Progression to AIDS for HIV Diagnoses in </a:t>
            </a:r>
            <a:r>
              <a:rPr lang="en-US" altLang="en-US" sz="3300" dirty="0" smtClean="0">
                <a:latin typeface="+mn-lt"/>
              </a:rPr>
              <a:t>Minnesota* 2007 </a:t>
            </a:r>
            <a:r>
              <a:rPr lang="en-US" altLang="en-US" sz="3300" dirty="0">
                <a:latin typeface="+mn-lt"/>
              </a:rPr>
              <a:t>- </a:t>
            </a:r>
            <a:r>
              <a:rPr lang="en-US" altLang="en-US" sz="3300" dirty="0" smtClean="0">
                <a:latin typeface="+mn-lt"/>
              </a:rPr>
              <a:t>2017</a:t>
            </a:r>
            <a:r>
              <a:rPr lang="en-US" altLang="en-US" sz="3300" baseline="30000" dirty="0" smtClean="0">
                <a:latin typeface="+mn-lt"/>
              </a:rPr>
              <a:t>†</a:t>
            </a:r>
            <a:endParaRPr lang="en-US" altLang="en-US" sz="3300" dirty="0">
              <a:latin typeface="+mn-lt"/>
            </a:endParaRPr>
          </a:p>
        </p:txBody>
      </p:sp>
      <p:sp>
        <p:nvSpPr>
          <p:cNvPr id="4" name="Footer Placeholder 3"/>
          <p:cNvSpPr>
            <a:spLocks noGrp="1"/>
          </p:cNvSpPr>
          <p:nvPr>
            <p:ph type="ftr" sz="quarter" idx="3"/>
          </p:nvPr>
        </p:nvSpPr>
        <p:spPr>
          <a:xfrm>
            <a:off x="144379" y="5720180"/>
            <a:ext cx="11298684"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20, 2018.</a:t>
            </a: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9" name="Object 2" descr="Time of Progression to AIDS for HIV Diagnoses in Minnesota*&#10;2007 - 2017†" title="Time of Progression to AIDS for HIV Diagnoses in Minnesota*"/>
          <p:cNvGraphicFramePr>
            <a:graphicFrameLocks noGrp="1" noChangeAspect="1"/>
          </p:cNvGraphicFramePr>
          <p:nvPr>
            <p:ph idx="1"/>
            <p:extLst/>
          </p:nvPr>
        </p:nvGraphicFramePr>
        <p:xfrm>
          <a:off x="838200" y="1559789"/>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p:cNvSpPr txBox="1"/>
          <p:nvPr/>
        </p:nvSpPr>
        <p:spPr>
          <a:xfrm>
            <a:off x="7596931" y="255456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27.7%^</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1" name="TextBox 1"/>
          <p:cNvSpPr txBox="1"/>
          <p:nvPr/>
        </p:nvSpPr>
        <p:spPr>
          <a:xfrm>
            <a:off x="8432666" y="2648987"/>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27.8%^</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2" name="TextBox 1"/>
          <p:cNvSpPr txBox="1"/>
          <p:nvPr/>
        </p:nvSpPr>
        <p:spPr>
          <a:xfrm>
            <a:off x="9264966" y="2674044"/>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23.5%^</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3" name="TextBox 1"/>
          <p:cNvSpPr txBox="1"/>
          <p:nvPr/>
        </p:nvSpPr>
        <p:spPr>
          <a:xfrm>
            <a:off x="10097266" y="278316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27.8%^</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22622117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Progression to AIDS within 1 year of initial HIV Diagnosis* by Sex at Birth&#10; 2007 - 2017†" title="Progression to AIDS within 1 year of initial HIV Diagnosis* by Sex at Birth"/>
          <p:cNvSpPr>
            <a:spLocks noGrp="1"/>
          </p:cNvSpPr>
          <p:nvPr>
            <p:ph type="title"/>
          </p:nvPr>
        </p:nvSpPr>
        <p:spPr/>
        <p:txBody>
          <a:bodyPr>
            <a:noAutofit/>
          </a:bodyPr>
          <a:lstStyle/>
          <a:p>
            <a:pPr algn="ctr">
              <a:lnSpc>
                <a:spcPct val="85000"/>
              </a:lnSpc>
            </a:pPr>
            <a:r>
              <a:rPr lang="en-US" altLang="en-US" sz="3300" dirty="0"/>
              <a:t>Progression to AIDS within 1 year of initial HIV Diagnosis* by Sex at </a:t>
            </a:r>
            <a:r>
              <a:rPr lang="en-US" altLang="en-US" sz="3300" dirty="0" smtClean="0"/>
              <a:t>Birth 2007 </a:t>
            </a:r>
            <a:r>
              <a:rPr lang="en-US" altLang="en-US" sz="3300" dirty="0"/>
              <a:t>- </a:t>
            </a:r>
            <a:r>
              <a:rPr lang="en-US" altLang="en-US" sz="3300" dirty="0" smtClean="0"/>
              <a:t>2017</a:t>
            </a:r>
            <a:r>
              <a:rPr lang="en-US" altLang="en-US" sz="3300" baseline="30000" dirty="0" smtClean="0"/>
              <a:t>†</a:t>
            </a:r>
            <a:endParaRPr lang="en-US" altLang="en-US" sz="3300" dirty="0"/>
          </a:p>
        </p:txBody>
      </p:sp>
      <p:sp>
        <p:nvSpPr>
          <p:cNvPr id="4" name="Footer Placeholder 3"/>
          <p:cNvSpPr>
            <a:spLocks noGrp="1"/>
          </p:cNvSpPr>
          <p:nvPr>
            <p:ph type="ftr" sz="quarter" idx="3"/>
          </p:nvPr>
        </p:nvSpPr>
        <p:spPr>
          <a:xfrm>
            <a:off x="695739" y="5651443"/>
            <a:ext cx="11241156" cy="1033440"/>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20,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2017</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Progression to AIDS within 1 year of initial HIV Diagnosis* by Sex at Birth&#10; 2007 - 2017†" title="Progression to AIDS within 1 year of initial HIV Diagnosis* by Sex at Birth"/>
          <p:cNvGraphicFramePr>
            <a:graphicFrameLocks noGrp="1" noChangeAspect="1"/>
          </p:cNvGraphicFramePr>
          <p:nvPr>
            <p:ph idx="1"/>
            <p:extLst>
              <p:ext uri="{D42A27DB-BD31-4B8C-83A1-F6EECF244321}">
                <p14:modId xmlns:p14="http://schemas.microsoft.com/office/powerpoint/2010/main" val="3442240433"/>
              </p:ext>
            </p:extLst>
          </p:nvPr>
        </p:nvGraphicFramePr>
        <p:xfrm>
          <a:off x="838200" y="1628637"/>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175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smtClean="0"/>
              <a:t>Progression to AIDS within 1 year of initial HIV Diagnoses* </a:t>
            </a:r>
            <a:br>
              <a:rPr lang="en-US" altLang="en-US" sz="3300" dirty="0" smtClean="0"/>
            </a:br>
            <a:r>
              <a:rPr lang="en-US" altLang="en-US" sz="3300" dirty="0" smtClean="0"/>
              <a:t>by Race/Ethnicity^ 2007 - 2017</a:t>
            </a:r>
            <a:r>
              <a:rPr lang="en-US" altLang="en-US" sz="3300" baseline="30000" dirty="0" smtClean="0"/>
              <a:t>†</a:t>
            </a:r>
            <a:endParaRPr lang="en-US" altLang="en-US" sz="3300" dirty="0"/>
          </a:p>
        </p:txBody>
      </p:sp>
      <p:sp>
        <p:nvSpPr>
          <p:cNvPr id="4" name="Footer Placeholder 3"/>
          <p:cNvSpPr>
            <a:spLocks noGrp="1"/>
          </p:cNvSpPr>
          <p:nvPr>
            <p:ph type="ftr" sz="quarter" idx="3"/>
          </p:nvPr>
        </p:nvSpPr>
        <p:spPr>
          <a:xfrm>
            <a:off x="300789" y="5436705"/>
            <a:ext cx="11053011" cy="1259866"/>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3" descr="Progression to AIDS within 1 year of initial HIV Diagnoses* &#10;by Race/Ethnicity^ 2007 - 2017" title="Progression to AIDS within 1 year of initial HIV Diagnoses* "/>
          <p:cNvGraphicFramePr>
            <a:graphicFrameLocks noGrp="1" noChangeAspect="1"/>
          </p:cNvGraphicFramePr>
          <p:nvPr>
            <p:ph idx="1"/>
            <p:extLst/>
          </p:nvPr>
        </p:nvGraphicFramePr>
        <p:xfrm>
          <a:off x="546652" y="1522688"/>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83890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85000"/>
              </a:lnSpc>
            </a:pPr>
            <a:r>
              <a:rPr lang="en-US" altLang="en-US" sz="3300" dirty="0" smtClean="0"/>
              <a:t>Progression to AIDS within 1 year of initial HIV Diagnosis* by Age 2007 - 2017</a:t>
            </a:r>
            <a:r>
              <a:rPr lang="en-US" altLang="en-US" sz="3300" baseline="30000" dirty="0" smtClean="0"/>
              <a:t>†</a:t>
            </a:r>
            <a:endParaRPr lang="en-US" altLang="en-US" sz="3300" dirty="0"/>
          </a:p>
        </p:txBody>
      </p:sp>
      <p:sp>
        <p:nvSpPr>
          <p:cNvPr id="4" name="Footer Placeholder 3"/>
          <p:cNvSpPr>
            <a:spLocks noGrp="1"/>
          </p:cNvSpPr>
          <p:nvPr>
            <p:ph type="ftr" sz="quarter" idx="3"/>
          </p:nvPr>
        </p:nvSpPr>
        <p:spPr>
          <a:xfrm>
            <a:off x="695739" y="5763125"/>
            <a:ext cx="10658061" cy="933445"/>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year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3" descr="Progression to AIDS within 1 year of initial HIV Diagnosis* by Age&#10;2007 - 2017" title="Progression to AIDS within 1 year of initial HIV Diagnosis* by Age"/>
          <p:cNvGraphicFramePr>
            <a:graphicFrameLocks noGrp="1" noChangeAspect="1"/>
          </p:cNvGraphicFramePr>
          <p:nvPr>
            <p:ph idx="1"/>
            <p:extLst>
              <p:ext uri="{D42A27DB-BD31-4B8C-83A1-F6EECF244321}">
                <p14:modId xmlns:p14="http://schemas.microsoft.com/office/powerpoint/2010/main" val="46591139"/>
              </p:ext>
            </p:extLst>
          </p:nvPr>
        </p:nvGraphicFramePr>
        <p:xfrm>
          <a:off x="838200" y="154519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57170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9074" y="152400"/>
            <a:ext cx="10944726" cy="914400"/>
          </a:xfrm>
        </p:spPr>
        <p:txBody>
          <a:bodyPr>
            <a:noAutofit/>
          </a:bodyPr>
          <a:lstStyle/>
          <a:p>
            <a:pPr algn="ctr">
              <a:lnSpc>
                <a:spcPct val="85000"/>
              </a:lnSpc>
            </a:pPr>
            <a:r>
              <a:rPr lang="en-US" altLang="en-US" sz="3300" dirty="0" smtClean="0"/>
              <a:t>Progression to AIDS within 1 year of initial HIV Diagnosis* by Mode of Transmission 2007 - 2017</a:t>
            </a:r>
            <a:r>
              <a:rPr lang="en-US" altLang="en-US" sz="3300" baseline="30000" dirty="0" smtClean="0"/>
              <a:t>†</a:t>
            </a:r>
            <a:endParaRPr lang="en-US" altLang="en-US" sz="3300" dirty="0"/>
          </a:p>
        </p:txBody>
      </p:sp>
      <p:sp>
        <p:nvSpPr>
          <p:cNvPr id="4" name="Footer Placeholder 3"/>
          <p:cNvSpPr>
            <a:spLocks noGrp="1"/>
          </p:cNvSpPr>
          <p:nvPr>
            <p:ph type="ftr" sz="quarter" idx="3"/>
          </p:nvPr>
        </p:nvSpPr>
        <p:spPr>
          <a:xfrm>
            <a:off x="695739" y="5811253"/>
            <a:ext cx="10658061" cy="885318"/>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smtClean="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Numbers/Percent for cases diagnosed in 2017 only represents cases progressing to AIDS through March 20, 2018.</a:t>
            </a:r>
            <a:r>
              <a:rPr kumimoji="0" lang="en-US" altLang="en-US" sz="1200" b="0" i="0" u="none" strike="noStrike" kern="1200" cap="none" spc="0" normalizeH="0" baseline="0" noProof="0" dirty="0">
                <a:ln>
                  <a:noFill/>
                </a:ln>
                <a:solidFill>
                  <a:srgbClr val="000000"/>
                </a:solidFill>
                <a:effectLst/>
                <a:uLnTx/>
                <a:uFillTx/>
                <a:latin typeface="Calibri"/>
                <a:ea typeface="+mn-ea"/>
                <a:cs typeface="+mn-cs"/>
              </a:rPr>
              <a:t> </a:t>
            </a:r>
            <a:endParaRPr kumimoji="0" lang="en-US" altLang="en-US"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MSM/IDU</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3" descr="Progression to AIDS within 1 year of initial HIV Diagnosis* by Mode of Transmission, 2007 - 2017†" title="Progression to AIDS within 1 year of initial HIV Diagnosis* by Mode of Transmission, 2007 - 2017†"/>
          <p:cNvGraphicFramePr>
            <a:graphicFrameLocks noGrp="1" noChangeAspect="1"/>
          </p:cNvGraphicFramePr>
          <p:nvPr>
            <p:ph idx="1"/>
            <p:extLst/>
          </p:nvPr>
        </p:nvGraphicFramePr>
        <p:xfrm>
          <a:off x="838200" y="1545190"/>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445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lnSpc>
                <a:spcPct val="105000"/>
              </a:lnSpc>
            </a:pPr>
            <a:r>
              <a:rPr lang="en-US" altLang="en-US" sz="3300" dirty="0"/>
              <a:t>Time of Progression to AIDS for HIV Diagnoses* Among Foreign-Born </a:t>
            </a:r>
            <a:r>
              <a:rPr lang="en-US" altLang="en-US" sz="3300" dirty="0" smtClean="0"/>
              <a:t>Persons, Minnesota 2007 </a:t>
            </a:r>
            <a:r>
              <a:rPr lang="en-US" altLang="en-US" sz="3300" dirty="0"/>
              <a:t>- </a:t>
            </a:r>
            <a:r>
              <a:rPr lang="en-US" altLang="en-US" sz="3300" dirty="0" smtClean="0"/>
              <a:t>2017</a:t>
            </a:r>
            <a:r>
              <a:rPr lang="en-US" altLang="en-US" sz="3300" baseline="30000" dirty="0" smtClean="0"/>
              <a:t>†</a:t>
            </a:r>
            <a:endParaRPr lang="en-US" altLang="en-US" sz="3300" dirty="0">
              <a:latin typeface="+mn-lt"/>
            </a:endParaRPr>
          </a:p>
        </p:txBody>
      </p:sp>
      <p:sp>
        <p:nvSpPr>
          <p:cNvPr id="4" name="Footer Placeholder 3"/>
          <p:cNvSpPr>
            <a:spLocks noGrp="1"/>
          </p:cNvSpPr>
          <p:nvPr>
            <p:ph type="ftr" sz="quarter" idx="3"/>
          </p:nvPr>
        </p:nvSpPr>
        <p:spPr>
          <a:xfrm>
            <a:off x="838200" y="5720180"/>
            <a:ext cx="10604863" cy="109573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report but exclude persons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Numbers/Percent for cases diagnosed in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2017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only represents cases progressing to AIDS through March </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20, 2018.</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7" name="Object 2" descr="Time of Progression to AIDS for HIV Diagnoses* Among Foreign-Born Persons, Minnesota 2007 - 2017†" title="Time of Progression to AIDS for HIV Diagnoses* Among Foreign-Born Persons, Minnesota 2007 - 2017†"/>
          <p:cNvGraphicFramePr>
            <a:graphicFrameLocks noGrp="1" noChangeAspect="1"/>
          </p:cNvGraphicFramePr>
          <p:nvPr>
            <p:ph idx="1"/>
            <p:extLst>
              <p:ext uri="{D42A27DB-BD31-4B8C-83A1-F6EECF244321}">
                <p14:modId xmlns:p14="http://schemas.microsoft.com/office/powerpoint/2010/main" val="2017028482"/>
              </p:ext>
            </p:extLst>
          </p:nvPr>
        </p:nvGraphicFramePr>
        <p:xfrm>
          <a:off x="838200" y="1507573"/>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1"/>
          <p:cNvSpPr txBox="1"/>
          <p:nvPr/>
        </p:nvSpPr>
        <p:spPr>
          <a:xfrm>
            <a:off x="2781299" y="2919002"/>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42.9%^</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9" name="TextBox 1"/>
          <p:cNvSpPr txBox="1"/>
          <p:nvPr/>
        </p:nvSpPr>
        <p:spPr>
          <a:xfrm>
            <a:off x="3649317" y="2516466"/>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41.9%^</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0" name="TextBox 1"/>
          <p:cNvSpPr txBox="1"/>
          <p:nvPr/>
        </p:nvSpPr>
        <p:spPr>
          <a:xfrm>
            <a:off x="4417943" y="3053180"/>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47.5%^</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1" name="TextBox 1"/>
          <p:cNvSpPr txBox="1"/>
          <p:nvPr/>
        </p:nvSpPr>
        <p:spPr>
          <a:xfrm>
            <a:off x="5196508" y="2650645"/>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41.4%^</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2" name="TextBox 1"/>
          <p:cNvSpPr txBox="1"/>
          <p:nvPr/>
        </p:nvSpPr>
        <p:spPr>
          <a:xfrm>
            <a:off x="5918751" y="2248109"/>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33.8%^</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3" name="TextBox 1"/>
          <p:cNvSpPr txBox="1"/>
          <p:nvPr/>
        </p:nvSpPr>
        <p:spPr>
          <a:xfrm>
            <a:off x="6849717" y="2887316"/>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46.8%^</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4" name="TextBox 1"/>
          <p:cNvSpPr txBox="1"/>
          <p:nvPr/>
        </p:nvSpPr>
        <p:spPr>
          <a:xfrm>
            <a:off x="7648988" y="2600120"/>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37.8%^</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5" name="TextBox 1"/>
          <p:cNvSpPr txBox="1"/>
          <p:nvPr/>
        </p:nvSpPr>
        <p:spPr>
          <a:xfrm>
            <a:off x="8414362" y="1998177"/>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38.0%^</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6" name="TextBox 1"/>
          <p:cNvSpPr txBox="1"/>
          <p:nvPr/>
        </p:nvSpPr>
        <p:spPr>
          <a:xfrm>
            <a:off x="9264966" y="1997971"/>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35.1%^</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17" name="TextBox 1"/>
          <p:cNvSpPr txBox="1"/>
          <p:nvPr/>
        </p:nvSpPr>
        <p:spPr>
          <a:xfrm>
            <a:off x="10115570" y="2132150"/>
            <a:ext cx="626166" cy="268357"/>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003865"/>
                </a:solidFill>
                <a:effectLst/>
                <a:uLnTx/>
                <a:uFillTx/>
                <a:latin typeface="Calibri"/>
                <a:ea typeface="+mn-ea"/>
                <a:cs typeface="+mn-cs"/>
              </a:rPr>
              <a:t>30.3%^</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24346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altLang="en-US" dirty="0" smtClean="0"/>
              <a:t/>
            </a:r>
            <a:br>
              <a:rPr lang="en-US" altLang="en-US" dirty="0" smtClean="0"/>
            </a:br>
            <a:r>
              <a:rPr lang="en-US" altLang="en-US" sz="4000" dirty="0" smtClean="0"/>
              <a:t>Overview </a:t>
            </a:r>
            <a:r>
              <a:rPr lang="en-US" altLang="en-US" sz="4000" dirty="0"/>
              <a:t>of HIV/AIDS in Minnesota</a:t>
            </a:r>
            <a:r>
              <a:rPr lang="en-US" altLang="en-US" dirty="0">
                <a:solidFill>
                  <a:schemeClr val="tx2"/>
                </a:solidFill>
              </a:rPr>
              <a:t/>
            </a:r>
            <a:br>
              <a:rPr lang="en-US" altLang="en-US" dirty="0">
                <a:solidFill>
                  <a:schemeClr val="tx2"/>
                </a:solidFill>
              </a:rPr>
            </a:br>
            <a:endParaRPr lang="en-US" dirty="0"/>
          </a:p>
        </p:txBody>
      </p:sp>
      <p:sp>
        <p:nvSpPr>
          <p:cNvPr id="5" name="Slide Number Placeholder 4"/>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9547000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smtClean="0"/>
              <a:t>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Cheryl Barber</a:t>
            </a:r>
          </a:p>
          <a:p>
            <a:r>
              <a:rPr lang="en-US" sz="2200" i="1" dirty="0" smtClean="0"/>
              <a:t>Cheryl.Barber@state.mn.us</a:t>
            </a:r>
          </a:p>
          <a:p>
            <a:r>
              <a:rPr lang="en-US" sz="2200" dirty="0" smtClean="0"/>
              <a:t>651-201-5624</a:t>
            </a:r>
            <a:endParaRPr lang="en-US" sz="2200" dirty="0"/>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49333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1990-2017" title="New HIV Diagnoses, HIV and AIDS cases by year"/>
          <p:cNvSpPr>
            <a:spLocks noGrp="1"/>
          </p:cNvSpPr>
          <p:nvPr>
            <p:ph type="title"/>
          </p:nvPr>
        </p:nvSpPr>
        <p:spPr/>
        <p:txBody>
          <a:bodyPr>
            <a:noAutofit/>
          </a:bodyPr>
          <a:lstStyle/>
          <a:p>
            <a:pPr algn="ctr"/>
            <a:r>
              <a:rPr lang="en-US" altLang="en-US" sz="3300" dirty="0"/>
              <a:t>New HIV </a:t>
            </a:r>
            <a:r>
              <a:rPr lang="en-US" altLang="en-US" sz="3300" dirty="0" smtClean="0"/>
              <a:t>Disease Diagnoses</a:t>
            </a:r>
            <a:r>
              <a:rPr lang="en-US" altLang="en-US" sz="3300" dirty="0"/>
              <a:t>, HIV (non-AIDS) and </a:t>
            </a:r>
            <a:r>
              <a:rPr lang="en-US" altLang="en-US" sz="3300" dirty="0" smtClean="0"/>
              <a:t/>
            </a:r>
            <a:br>
              <a:rPr lang="en-US" altLang="en-US" sz="3300" dirty="0" smtClean="0"/>
            </a:br>
            <a:r>
              <a:rPr lang="en-US" altLang="en-US" sz="3300" dirty="0" smtClean="0"/>
              <a:t>AIDS </a:t>
            </a:r>
            <a:r>
              <a:rPr lang="en-US" altLang="en-US" sz="3300" dirty="0"/>
              <a:t>Cases by Year, </a:t>
            </a:r>
            <a:r>
              <a:rPr lang="en-US" altLang="en-US" sz="3300" dirty="0" smtClean="0"/>
              <a:t>1990-2017</a:t>
            </a:r>
            <a:endParaRPr lang="en-US" sz="3300" dirty="0"/>
          </a:p>
        </p:txBody>
      </p:sp>
      <p:sp>
        <p:nvSpPr>
          <p:cNvPr id="4" name="Footer Placeholder 3"/>
          <p:cNvSpPr>
            <a:spLocks noGrp="1"/>
          </p:cNvSpPr>
          <p:nvPr>
            <p:ph type="ftr" sz="quarter" idx="3"/>
          </p:nvPr>
        </p:nvSpPr>
        <p:spPr>
          <a:xfrm>
            <a:off x="838200" y="5571294"/>
            <a:ext cx="11161644" cy="1279390"/>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AIDS diagnosed within a given calendar year, including AIDS at first diagnosis^^ and AIDS ((progressed)^^^ previous diagnosis of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10" name="Object 1" descr="New HIV Diagnoses, Deaths and Prevalent Cases by Year, 1996-2017" title="New HIV Diagnoses, Deaths and Prevalent Cases by Year, 1996-2017"/>
          <p:cNvGraphicFramePr>
            <a:graphicFrameLocks noGrp="1" noChangeAspect="1"/>
          </p:cNvGraphicFramePr>
          <p:nvPr>
            <p:ph idx="1"/>
            <p:extLst>
              <p:ext uri="{D42A27DB-BD31-4B8C-83A1-F6EECF244321}">
                <p14:modId xmlns:p14="http://schemas.microsoft.com/office/powerpoint/2010/main" val="2339623323"/>
              </p:ext>
            </p:extLst>
          </p:nvPr>
        </p:nvGraphicFramePr>
        <p:xfrm>
          <a:off x="713203" y="632656"/>
          <a:ext cx="11934891" cy="4938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3549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HIV (non-AIDS) and AIDS Cases by Year, 2006-2017" title="New HIV Disease Diagnoses, HIV (non-AIDS) and AIDS Cases by Year, 2006-2017"/>
          <p:cNvSpPr>
            <a:spLocks noGrp="1"/>
          </p:cNvSpPr>
          <p:nvPr>
            <p:ph type="title"/>
          </p:nvPr>
        </p:nvSpPr>
        <p:spPr/>
        <p:txBody>
          <a:bodyPr>
            <a:noAutofit/>
          </a:bodyPr>
          <a:lstStyle/>
          <a:p>
            <a:pPr algn="ctr">
              <a:lnSpc>
                <a:spcPct val="105000"/>
              </a:lnSpc>
            </a:pPr>
            <a:r>
              <a:rPr lang="en-US" altLang="en-US" sz="3300" dirty="0"/>
              <a:t>New HIV Disease Diagnoses, HIV (non-AIDS) </a:t>
            </a:r>
            <a:r>
              <a:rPr lang="en-US" altLang="en-US" sz="3300" dirty="0" smtClean="0"/>
              <a:t>and </a:t>
            </a:r>
            <a:r>
              <a:rPr lang="en-US" altLang="en-US" sz="3300" dirty="0"/>
              <a:t>AIDS Cases by Year, </a:t>
            </a:r>
            <a:r>
              <a:rPr lang="en-US" altLang="en-US" sz="3300" dirty="0" smtClean="0"/>
              <a:t>2007-2017</a:t>
            </a:r>
            <a:endParaRPr lang="en-US" altLang="en-US" sz="3300" dirty="0"/>
          </a:p>
        </p:txBody>
      </p:sp>
      <p:sp>
        <p:nvSpPr>
          <p:cNvPr id="4" name="Footer Placeholder 3"/>
          <p:cNvSpPr>
            <a:spLocks noGrp="1"/>
          </p:cNvSpPr>
          <p:nvPr>
            <p:ph type="ftr" sz="quarter" idx="3"/>
          </p:nvPr>
        </p:nvSpPr>
        <p:spPr>
          <a:xfrm>
            <a:off x="616225" y="5851296"/>
            <a:ext cx="11320670" cy="976657"/>
          </a:xfrm>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AIDS diagnosed within a given calendar year, including AIDS at first diagnosis^^ and AIDS ((progressed)^^^ previous diagnosis of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8" name="Object 1" descr="New HIV Disease Diagnoses, HIV (non-AIDS) and AIDS Cases by Year, 2006-2017" title="New HIV Disease Diagnoses, HIV (non-AIDS) and AIDS Cases by Year, 2006-2017"/>
          <p:cNvGraphicFramePr>
            <a:graphicFrameLocks noGrp="1" noChangeAspect="1"/>
          </p:cNvGraphicFramePr>
          <p:nvPr>
            <p:ph idx="1"/>
            <p:extLst>
              <p:ext uri="{D42A27DB-BD31-4B8C-83A1-F6EECF244321}">
                <p14:modId xmlns:p14="http://schemas.microsoft.com/office/powerpoint/2010/main" val="89271965"/>
              </p:ext>
            </p:extLst>
          </p:nvPr>
        </p:nvGraphicFramePr>
        <p:xfrm>
          <a:off x="1053721" y="1422413"/>
          <a:ext cx="10445677" cy="4322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49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New HIV Disease Diagnoses, Deaths and Prevalent Cases by Year, 1996-2017" title="New HIV Disease Diagnoses, Deaths and Prevalent Cases by Year, 1996-2017"/>
          <p:cNvSpPr>
            <a:spLocks noGrp="1"/>
          </p:cNvSpPr>
          <p:nvPr>
            <p:ph type="title"/>
          </p:nvPr>
        </p:nvSpPr>
        <p:spPr/>
        <p:txBody>
          <a:bodyPr>
            <a:noAutofit/>
          </a:bodyPr>
          <a:lstStyle/>
          <a:p>
            <a:pPr algn="ctr">
              <a:lnSpc>
                <a:spcPct val="105000"/>
              </a:lnSpc>
            </a:pPr>
            <a:r>
              <a:rPr lang="en-US" altLang="en-US" sz="3300" dirty="0"/>
              <a:t>New HIV </a:t>
            </a:r>
            <a:r>
              <a:rPr lang="en-US" altLang="en-US" sz="3300" dirty="0" smtClean="0"/>
              <a:t>Diagnoses</a:t>
            </a:r>
            <a:r>
              <a:rPr lang="en-US" altLang="en-US" sz="3300" dirty="0"/>
              <a:t>, </a:t>
            </a:r>
            <a:r>
              <a:rPr lang="en-US" altLang="en-US" sz="3300" dirty="0" smtClean="0"/>
              <a:t>Deaths </a:t>
            </a:r>
            <a:r>
              <a:rPr lang="en-US" altLang="en-US" sz="3300" dirty="0"/>
              <a:t>and Prevalent </a:t>
            </a:r>
            <a:r>
              <a:rPr lang="en-US" altLang="en-US" sz="3300" dirty="0" smtClean="0"/>
              <a:t>Cases</a:t>
            </a:r>
            <a:br>
              <a:rPr lang="en-US" altLang="en-US" sz="3300" dirty="0" smtClean="0"/>
            </a:br>
            <a:r>
              <a:rPr lang="en-US" altLang="en-US" sz="3300" dirty="0" smtClean="0"/>
              <a:t> </a:t>
            </a:r>
            <a:r>
              <a:rPr lang="en-US" altLang="en-US" sz="3300" dirty="0"/>
              <a:t>by Year, </a:t>
            </a:r>
            <a:r>
              <a:rPr lang="en-US" altLang="en-US" sz="3300" dirty="0" smtClean="0"/>
              <a:t>1996-2017</a:t>
            </a:r>
            <a:endParaRPr lang="en-US" altLang="en-US" sz="3300" dirty="0"/>
          </a:p>
        </p:txBody>
      </p:sp>
      <p:sp>
        <p:nvSpPr>
          <p:cNvPr id="4" name="Footer Placeholder 3"/>
          <p:cNvSpPr>
            <a:spLocks noGrp="1"/>
          </p:cNvSpPr>
          <p:nvPr>
            <p:ph type="ftr" sz="quarter" idx="3"/>
          </p:nvPr>
        </p:nvSpPr>
        <p:spPr>
          <a:xfrm>
            <a:off x="421105" y="5727159"/>
            <a:ext cx="8697320" cy="994316"/>
          </a:xfrm>
        </p:spPr>
        <p:txBody>
          <a:bodyPr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and cause</a:t>
            </a:r>
            <a:r>
              <a:rPr kumimoji="0" lang="en-US" altLang="en-US" sz="1200" b="0" i="0" u="none" strike="noStrike" kern="1200" cap="none" spc="0" normalizeH="0" baseline="0" noProof="0" dirty="0" smtClean="0">
                <a:ln>
                  <a:noFill/>
                </a:ln>
                <a:solidFill>
                  <a:srgbClr val="003865"/>
                </a:solidFill>
                <a:effectLst/>
                <a:uLnTx/>
                <a:uFillTx/>
                <a:latin typeface="Calibri"/>
                <a:ea typeface="+mn-ea"/>
                <a:cs typeface="+mn-cs"/>
              </a:rPr>
              <a:t>.</a:t>
            </a:r>
            <a:endParaRPr kumimoji="0" lang="en-US" sz="1200" b="1" i="0" u="none" strike="noStrike" kern="1200" cap="none" spc="0" normalizeH="0" baseline="0" noProof="0" dirty="0" smtClean="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TextBox 9"/>
          <p:cNvSpPr txBox="1"/>
          <p:nvPr/>
        </p:nvSpPr>
        <p:spPr>
          <a:xfrm rot="5400000">
            <a:off x="10135360" y="3834950"/>
            <a:ext cx="347664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3865"/>
                </a:solidFill>
                <a:effectLst/>
                <a:uLnTx/>
                <a:uFillTx/>
                <a:latin typeface="Calibri"/>
                <a:ea typeface="+mn-ea"/>
                <a:cs typeface="+mn-cs"/>
              </a:rPr>
              <a:t>Number of Persons Living w/ HIV/AIDS</a:t>
            </a:r>
            <a:endParaRPr kumimoji="0" lang="en-US" sz="1400" b="1"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8" name="Object 1" descr="New HIV Diagnoses, Deaths and Prevalent Cases by Year, 1996-2017" title="New HIV Diagnoses, Deaths and Prevalent Cases by Year, 1996-2017-201717eaths and Prevalent Cases by Year, 1996-2017"/>
          <p:cNvGraphicFramePr>
            <a:graphicFrameLocks noGrp="1" noChangeAspect="1"/>
          </p:cNvGraphicFramePr>
          <p:nvPr>
            <p:ph idx="1"/>
            <p:extLst>
              <p:ext uri="{D42A27DB-BD31-4B8C-83A1-F6EECF244321}">
                <p14:modId xmlns:p14="http://schemas.microsoft.com/office/powerpoint/2010/main" val="2908256502"/>
              </p:ext>
            </p:extLst>
          </p:nvPr>
        </p:nvGraphicFramePr>
        <p:xfrm>
          <a:off x="838200" y="1535906"/>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6079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943&quot;&gt;&lt;object type=&quot;3&quot; unique_id=&quot;10944&quot;&gt;&lt;property id=&quot;20148&quot; value=&quot;5&quot;/&gt;&lt;property id=&quot;20300&quot; value=&quot;Slide 1 - &amp;quot;HIV Incidence Report, 2017&amp;quot;&quot;/&gt;&lt;property id=&quot;20307&quot; value=&quot;257&quot;/&gt;&lt;/object&gt;&lt;object type=&quot;3&quot; unique_id=&quot;10945&quot;&gt;&lt;property id=&quot;20148&quot; value=&quot;5&quot;/&gt;&lt;property id=&quot;20300&quot; value=&quot;Slide 2 - &amp;quot;Introduction (I)&amp;quot;&quot;/&gt;&lt;property id=&quot;20307&quot; value=&quot;258&quot;/&gt;&lt;/object&gt;&lt;object type=&quot;3&quot; unique_id=&quot;10946&quot;&gt;&lt;property id=&quot;20148&quot; value=&quot;5&quot;/&gt;&lt;property id=&quot;20300&quot; value=&quot;Slide 3 - &amp;quot;Introduction (II)&amp;quot;&quot;/&gt;&lt;property id=&quot;20307&quot; value=&quot;259&quot;/&gt;&lt;/object&gt;&lt;object type=&quot;3&quot; unique_id=&quot;10947&quot;&gt;&lt;property id=&quot;20148&quot; value=&quot;5&quot;/&gt;&lt;property id=&quot;20300&quot; value=&quot;Slide 4 - &amp;quot;National Context (I)&amp;quot;&quot;/&gt;&lt;property id=&quot;20307&quot; value=&quot;260&quot;/&gt;&lt;/object&gt;&lt;object type=&quot;3&quot; unique_id=&quot;10948&quot;&gt;&lt;property id=&quot;20148&quot; value=&quot;5&quot;/&gt;&lt;property id=&quot;20300&quot; value=&quot;Slide 5 - &amp;quot;National Context (II)&amp;quot;&quot;/&gt;&lt;property id=&quot;20307&quot; value=&quot;261&quot;/&gt;&lt;/object&gt;&lt;object type=&quot;3&quot; unique_id=&quot;10949&quot;&gt;&lt;property id=&quot;20148&quot; value=&quot;5&quot;/&gt;&lt;property id=&quot;20300&quot; value=&quot;Slide 6 - &amp;quot; Overview of HIV/AIDS in Minnesota &amp;quot;&quot;/&gt;&lt;property id=&quot;20307&quot; value=&quot;262&quot;/&gt;&lt;/object&gt;&lt;object type=&quot;3&quot; unique_id=&quot;10950&quot;&gt;&lt;property id=&quot;20148&quot; value=&quot;5&quot;/&gt;&lt;property id=&quot;20300&quot; value=&quot;Slide 7 - &amp;quot;New HIV Disease Diagnoses, HIV (non-AIDS) and  AIDS Cases by Year, 1990-2017&amp;quot;&quot;/&gt;&lt;property id=&quot;20307&quot; value=&quot;263&quot;/&gt;&lt;/object&gt;&lt;object type=&quot;3&quot; unique_id=&quot;10951&quot;&gt;&lt;property id=&quot;20148&quot; value=&quot;5&quot;/&gt;&lt;property id=&quot;20300&quot; value=&quot;Slide 8 - &amp;quot;New HIV Disease Diagnoses, HIV (non-AIDS) and AIDS Cases by Year, 2007-2017&amp;quot;&quot;/&gt;&lt;property id=&quot;20307&quot; value=&quot;264&quot;/&gt;&lt;/object&gt;&lt;object type=&quot;3&quot; unique_id=&quot;10952&quot;&gt;&lt;property id=&quot;20148&quot; value=&quot;5&quot;/&gt;&lt;property id=&quot;20300&quot; value=&quot;Slide 9 - &amp;quot;New HIV Diagnoses, Deaths and Prevalent Cases  by Year, 1996-2017&amp;quot;&quot;/&gt;&lt;property id=&quot;20307&quot; value=&quot;265&quot;/&gt;&lt;/object&gt;&lt;object type=&quot;3&quot; unique_id=&quot;10953&quot;&gt;&lt;property id=&quot;20148&quot; value=&quot;5&quot;/&gt;&lt;property id=&quot;20300&quot; value=&quot;Slide 10 - &amp;quot;HIV (non-AIDS) and AIDS at Diagnosis by Year, 2007-2017&amp;quot;&quot;/&gt;&lt;property id=&quot;20307&quot; value=&quot;266&quot;/&gt;&lt;/object&gt;&lt;object type=&quot;3&quot; unique_id=&quot;10954&quot;&gt;&lt;property id=&quot;20148&quot; value=&quot;5&quot;/&gt;&lt;property id=&quot;20300&quot; value=&quot;Slide 11 - &amp;quot; HIV Diagnoses* in Minnesota by Person, Place, and Time &amp;quot;&quot;/&gt;&lt;property id=&quot;20307&quot; value=&quot;267&quot;/&gt;&lt;/object&gt;&lt;object type=&quot;3&quot; unique_id=&quot;10955&quot;&gt;&lt;property id=&quot;20148&quot; value=&quot;5&quot;/&gt;&lt;property id=&quot;20300&quot; value=&quot;Slide 12 - &amp;quot;Place&amp;quot;&quot;/&gt;&lt;property id=&quot;20307&quot; value=&quot;268&quot;/&gt;&lt;/object&gt;&lt;object type=&quot;3&quot; unique_id=&quot;10956&quot;&gt;&lt;property id=&quot;20148&quot; value=&quot;5&quot;/&gt;&lt;property id=&quot;20300&quot; value=&quot;Slide 13 - &amp;quot;HIV Diagnoses* by County of Residence at Diagnosis, 2017&amp;quot;&quot;/&gt;&lt;property id=&quot;20307&quot; value=&quot;269&quot;/&gt;&lt;/object&gt;&lt;object type=&quot;3&quot; unique_id=&quot;10957&quot;&gt;&lt;property id=&quot;20148&quot; value=&quot;5&quot;/&gt;&lt;property id=&quot;20300&quot; value=&quot;Slide 14 - &amp;quot;HIV Diagnoses* by County of Residence at Diagnosis, 2017 Seven-County Metro Area&amp;quot;&quot;/&gt;&lt;property id=&quot;20307&quot; value=&quot;270&quot;/&gt;&lt;/object&gt;&lt;object type=&quot;3&quot; unique_id=&quot;10958&quot;&gt;&lt;property id=&quot;20148&quot; value=&quot;5&quot;/&gt;&lt;property id=&quot;20300&quot; value=&quot;Slide 15 - &amp;quot;HIV Diagnoses* in Minnesota by Residence at Diagnosis, 2017&amp;quot;&quot;/&gt;&lt;property id=&quot;20307&quot; value=&quot;271&quot;/&gt;&lt;/object&gt;&lt;object type=&quot;3&quot; unique_id=&quot;10959&quot;&gt;&lt;property id=&quot;20148&quot; value=&quot;5&quot;/&gt;&lt;property id=&quot;20300&quot; value=&quot;Slide 16 - &amp;quot;HIV Diagnoses* in Minnesota by Gender and Residence at Diagnosis, 2017&amp;quot;&quot;/&gt;&lt;property id=&quot;20307&quot; value=&quot;272&quot;/&gt;&lt;/object&gt;&lt;object type=&quot;3&quot; unique_id=&quot;10960&quot;&gt;&lt;property id=&quot;20148&quot; value=&quot;5&quot;/&gt;&lt;property id=&quot;20300&quot; value=&quot;Slide 17 - &amp;quot;Gender and Race/Ethnicity&amp;quot;&quot;/&gt;&lt;property id=&quot;20307&quot; value=&quot;273&quot;/&gt;&lt;/object&gt;&lt;object type=&quot;3&quot; unique_id=&quot;10961&quot;&gt;&lt;property id=&quot;20148&quot; value=&quot;5&quot;/&gt;&lt;property id=&quot;20300&quot; value=&quot;Slide 18 - &amp;quot;HIV Diagnoses* by Gender and Year of Diagnosis  2007 - 2017&amp;quot;&quot;/&gt;&lt;property id=&quot;20307&quot; value=&quot;274&quot;/&gt;&lt;/object&gt;&lt;object type=&quot;3&quot; unique_id=&quot;10962&quot;&gt;&lt;property id=&quot;20148&quot; value=&quot;5&quot;/&gt;&lt;property id=&quot;20300&quot; value=&quot;Slide 19 - &amp;quot;HIV Diagnoses* in Year 2017 and General Population in Minnesota by Race/Ethnicity&amp;quot;&quot;/&gt;&lt;property id=&quot;20307&quot; value=&quot;275&quot;/&gt;&lt;/object&gt;&lt;object type=&quot;3&quot; unique_id=&quot;10963&quot;&gt;&lt;property id=&quot;20148&quot; value=&quot;5&quot;/&gt;&lt;property id=&quot;20300&quot; value=&quot;Slide 20 - &amp;quot;HIV Diagnoses* Among Males by Race/Ethnicity† and Year of Diagnosis 2007 - 2017&amp;quot;&quot;/&gt;&lt;property id=&quot;20307&quot; value=&quot;276&quot;/&gt;&lt;/object&gt;&lt;object type=&quot;3&quot; unique_id=&quot;10964&quot;&gt;&lt;property id=&quot;20148&quot; value=&quot;5&quot;/&gt;&lt;property id=&quot;20300&quot; value=&quot;Slide 21 - &amp;quot;HIV Diagnoses* Among Females by Race/Ethnicity† and Year of Diagnosis 2007 – 2017&amp;quot;&quot;/&gt;&lt;property id=&quot;20307&quot; value=&quot;277&quot;/&gt;&lt;/object&gt;&lt;object type=&quot;3&quot; unique_id=&quot;10965&quot;&gt;&lt;property id=&quot;20148&quot; value=&quot;5&quot;/&gt;&lt;property id=&quot;20300&quot; value=&quot;Slide 22 - &amp;quot;HIV Diagnoses* Diagnosed in Year 2017 by Gender and Race/Ethnicity&amp;quot;&quot;/&gt;&lt;property id=&quot;20307&quot; value=&quot;278&quot;/&gt;&lt;/object&gt;&lt;object type=&quot;3&quot; unique_id=&quot;10966&quot;&gt;&lt;property id=&quot;20148&quot; value=&quot;5&quot;/&gt;&lt;property id=&quot;20300&quot; value=&quot;Slide 23 - &amp;quot;Number of Cases and Rates (per 100,000 persons) of HIV Diagnoses* by Race/Ethnicity† Minnesota, 2017&amp;quot;&quot;/&gt;&lt;property id=&quot;20307&quot; value=&quot;279&quot;/&gt;&lt;/object&gt;&lt;object type=&quot;3&quot; unique_id=&quot;10967&quot;&gt;&lt;property id=&quot;20148&quot; value=&quot;5&quot;/&gt;&lt;property id=&quot;20300&quot; value=&quot;Slide 24 - &amp;quot;Number of Cases of Adult and Adolescent HIV Diagnoses** by Gender Identity and Risk† Minnesota, 2017&amp;quot;&quot;/&gt;&lt;property id=&quot;20307&quot; value=&quot;280&quot;/&gt;&lt;/object&gt;&lt;object type=&quot;3&quot; unique_id=&quot;10968&quot;&gt;&lt;property id=&quot;20148&quot; value=&quot;5&quot;/&gt;&lt;property id=&quot;20300&quot; value=&quot;Slide 25 - &amp;quot;Age&amp;quot;&quot;/&gt;&lt;property id=&quot;20307&quot; value=&quot;281&quot;/&gt;&lt;/object&gt;&lt;object type=&quot;3&quot; unique_id=&quot;10969&quot;&gt;&lt;property id=&quot;20148&quot; value=&quot;5&quot;/&gt;&lt;property id=&quot;20300&quot; value=&quot;Slide 26 - &amp;quot;Age at HIV Diagnosis* by Sex at Birth, Minnesota, 2017&amp;quot;&quot;/&gt;&lt;property id=&quot;20307&quot; value=&quot;282&quot;/&gt;&lt;/object&gt;&lt;object type=&quot;3&quot; unique_id=&quot;10970&quot;&gt;&lt;property id=&quot;20148&quot; value=&quot;5&quot;/&gt;&lt;property id=&quot;20300&quot; value=&quot;Slide 27 - &amp;quot;Average Age at HIV Diagnosis* by Sex at Birth, 2007-2017&amp;quot;&quot;/&gt;&lt;property id=&quot;20307&quot; value=&quot;283&quot;/&gt;&lt;/object&gt;&lt;object type=&quot;3&quot; unique_id=&quot;10971&quot;&gt;&lt;property id=&quot;20148&quot; value=&quot;5&quot;/&gt;&lt;property id=&quot;20300&quot; value=&quot;Slide 28 - &amp;quot;Mode of Exposure&amp;quot;&quot;/&gt;&lt;property id=&quot;20307&quot; value=&quot;284&quot;/&gt;&lt;/object&gt;&lt;object type=&quot;3&quot; unique_id=&quot;10972&quot;&gt;&lt;property id=&quot;20148&quot; value=&quot;5&quot;/&gt;&lt;property id=&quot;20300&quot; value=&quot;Slide 29 - &amp;quot;HIV Diagnoses* by Mode of Exposure and Year, 2007 - 2017&amp;quot;&quot;/&gt;&lt;property id=&quot;20307&quot; value=&quot;285&quot;/&gt;&lt;/object&gt;&lt;object type=&quot;3&quot; unique_id=&quot;10973&quot;&gt;&lt;property id=&quot;20148&quot; value=&quot;5&quot;/&gt;&lt;property id=&quot;20300&quot; value=&quot;Slide 30 - &amp;quot;HIV Diagnoses* Among Males by Mode of Exposure and Year 2007 - 2017 &amp;quot;&quot;/&gt;&lt;property id=&quot;20307&quot; value=&quot;286&quot;/&gt;&lt;/object&gt;&lt;object type=&quot;3&quot; unique_id=&quot;10974&quot;&gt;&lt;property id=&quot;20148&quot; value=&quot;5&quot;/&gt;&lt;property id=&quot;20300&quot; value=&quot;Slide 31 - &amp;quot;HIV Diagnoses* Among Females by Mode of Exposure and Year of Diagnosis 2007 - 2017&amp;quot;&quot;/&gt;&lt;property id=&quot;20307&quot; value=&quot;287&quot;/&gt;&lt;/object&gt;&lt;object type=&quot;3&quot; unique_id=&quot;10975&quot;&gt;&lt;property id=&quot;20148&quot; value=&quot;5&quot;/&gt;&lt;property id=&quot;20300&quot; value=&quot;Slide 32 - &amp;quot;HIV Diagnoses*: White Males by Estimated Mode of Exposure† 2015–2017 combined &amp;quot;&quot;/&gt;&lt;property id=&quot;20307&quot; value=&quot;288&quot;/&gt;&lt;/object&gt;&lt;object type=&quot;3&quot; unique_id=&quot;10976&quot;&gt;&lt;property id=&quot;20148&quot; value=&quot;5&quot;/&gt;&lt;property id=&quot;20300&quot; value=&quot;Slide 33 - &amp;quot;HIV Diagnoses*: African American Males by Estimated Mode of Exposure† 2015–2017 combined&amp;quot;&quot;/&gt;&lt;property id=&quot;20307&quot; value=&quot;289&quot;/&gt;&lt;/object&gt;&lt;object type=&quot;3&quot; unique_id=&quot;10977&quot;&gt;&lt;property id=&quot;20148&quot; value=&quot;5&quot;/&gt;&lt;property id=&quot;20300&quot; value=&quot;Slide 34 - &amp;quot;HIV Diagnoses*: Hispanic Males by Estimated Mode of Exposure† 2015–2017 combined&amp;quot;&quot;/&gt;&lt;property id=&quot;20307&quot; value=&quot;290&quot;/&gt;&lt;/object&gt;&lt;object type=&quot;3&quot; unique_id=&quot;10978&quot;&gt;&lt;property id=&quot;20148&quot; value=&quot;5&quot;/&gt;&lt;property id=&quot;20300&quot; value=&quot;Slide 35 - &amp;quot;HIV Diagnoses*: African-born Males by Estimated Mode of  Exposure† 2015–2017 combined&amp;quot;&quot;/&gt;&lt;property id=&quot;20307&quot; value=&quot;291&quot;/&gt;&lt;/object&gt;&lt;object type=&quot;3&quot; unique_id=&quot;10979&quot;&gt;&lt;property id=&quot;20148&quot; value=&quot;5&quot;/&gt;&lt;property id=&quot;20300&quot; value=&quot;Slide 36 - &amp;quot;HIV Diagnoses*: American Indian Males by Estimated Mode of Exposure† 2015–2017 combined&amp;quot;&quot;/&gt;&lt;property id=&quot;20307&quot; value=&quot;292&quot;/&gt;&lt;/object&gt;&lt;object type=&quot;3&quot; unique_id=&quot;10980&quot;&gt;&lt;property id=&quot;20148&quot; value=&quot;5&quot;/&gt;&lt;property id=&quot;20300&quot; value=&quot;Slide 37 - &amp;quot;HIV Diagnoses*: Asian Males by Estimated Mode of  Exposure†  2015–2017 combined&amp;quot;&quot;/&gt;&lt;property id=&quot;20307&quot; value=&quot;293&quot;/&gt;&lt;/object&gt;&lt;object type=&quot;3&quot; unique_id=&quot;10981&quot;&gt;&lt;property id=&quot;20148&quot; value=&quot;5&quot;/&gt;&lt;property id=&quot;20300&quot; value=&quot;Slide 38 - &amp;quot;HIV Diagnoses*: African-born Females by Estimated Mode of  Exposure† 2015–2017 combined&amp;quot;&quot;/&gt;&lt;property id=&quot;20307&quot; value=&quot;294&quot;/&gt;&lt;/object&gt;&lt;object type=&quot;3&quot; unique_id=&quot;10982&quot;&gt;&lt;property id=&quot;20148&quot; value=&quot;5&quot;/&gt;&lt;property id=&quot;20300&quot; value=&quot;Slide 39 - &amp;quot;HIV Diagnoses*:African American Females by Estimated Mode of Exposure† 2015–2017 combined&amp;quot;&quot;/&gt;&lt;property id=&quot;20307&quot; value=&quot;295&quot;/&gt;&lt;/object&gt;&lt;object type=&quot;3&quot; unique_id=&quot;10983&quot;&gt;&lt;property id=&quot;20148&quot; value=&quot;5&quot;/&gt;&lt;property id=&quot;20300&quot; value=&quot;Slide 40 - &amp;quot;HIV Diagnoses*: White Females by Estimated Mode of  Exposure† 2015–2017 combined&amp;quot;&quot;/&gt;&lt;property id=&quot;20307&quot; value=&quot;296&quot;/&gt;&lt;/object&gt;&lt;object type=&quot;3&quot; unique_id=&quot;10984&quot;&gt;&lt;property id=&quot;20148&quot; value=&quot;5&quot;/&gt;&lt;property id=&quot;20300&quot; value=&quot;Slide 41 - &amp;quot;HIV Diagnoses*: Hispanic Females by Estimated Mode of  Exposure† 2015–2017 combined&amp;quot;&quot;/&gt;&lt;property id=&quot;20307&quot; value=&quot;297&quot;/&gt;&lt;/object&gt;&lt;object type=&quot;3&quot; unique_id=&quot;10985&quot;&gt;&lt;property id=&quot;20148&quot; value=&quot;5&quot;/&gt;&lt;property id=&quot;20300&quot; value=&quot;Slide 42 - &amp;quot;HIV Diagnoses*: American Indian Females by Estimated Mode of Exposure† 2015–2017 combined&amp;quot;&quot;/&gt;&lt;property id=&quot;20307&quot; value=&quot;298&quot;/&gt;&lt;/object&gt;&lt;object type=&quot;3&quot; unique_id=&quot;10986&quot;&gt;&lt;property id=&quot;20148&quot; value=&quot;5&quot;/&gt;&lt;property id=&quot;20300&quot; value=&quot;Slide 43 - &amp;quot;HIV Diagnoses*: Asian Females by Estimated Mode of  Exposure† 2015–2017 combined&amp;quot;&quot;/&gt;&lt;property id=&quot;20307&quot; value=&quot;299&quot;/&gt;&lt;/object&gt;&lt;object type=&quot;3&quot; unique_id=&quot;10987&quot;&gt;&lt;property id=&quot;20148&quot; value=&quot;5&quot;/&gt;&lt;property id=&quot;20300&quot; value=&quot;Slide 44 - &amp;quot;Births to HIV-Infected Women and Number of Perinatal Acquired HIV Infections* by Year of Birth, 2007- 2017&amp;quot;&quot;/&gt;&lt;property id=&quot;20307&quot; value=&quot;300&quot;/&gt;&lt;/object&gt;&lt;object type=&quot;3&quot; unique_id=&quot;10988&quot;&gt;&lt;property id=&quot;20148&quot; value=&quot;5&quot;/&gt;&lt;property id=&quot;20300&quot; value=&quot;Slide 45 - &amp;quot;Adolescents &amp;amp; Young Adults (Ages 13-24)*&amp;quot;&quot;/&gt;&lt;property id=&quot;20307&quot; value=&quot;301&quot;/&gt;&lt;/object&gt;&lt;object type=&quot;3&quot; unique_id=&quot;10989&quot;&gt;&lt;property id=&quot;20148&quot; value=&quot;5&quot;/&gt;&lt;property id=&quot;20300&quot; value=&quot;Slide 46 - &amp;quot;HIV Diagnoses* Among Adolescents and Young Adults† by Gender and Year 2007 - 2017&amp;quot;&quot;/&gt;&lt;property id=&quot;20307&quot; value=&quot;302&quot;/&gt;&lt;/object&gt;&lt;object type=&quot;3&quot; unique_id=&quot;10990&quot;&gt;&lt;property id=&quot;20148&quot; value=&quot;5&quot;/&gt;&lt;property id=&quot;20300&quot; value=&quot;Slide 47 - &amp;quot;HIV Diagnoses* Among Adolescents and Young Adults† by Gender and Race/Ethnicity, 2015 - 2017 Combined&amp;quot;&quot;/&gt;&lt;property id=&quot;20307&quot; value=&quot;303&quot;/&gt;&lt;/object&gt;&lt;object type=&quot;3&quot; unique_id=&quot;10991&quot;&gt;&lt;property id=&quot;20148&quot; value=&quot;5&quot;/&gt;&lt;property id=&quot;20300&quot; value=&quot;Slide 48 - &amp;quot;HIV Diagnoses* Among Adolescents and Young Adults† by Gender and Estimated Exposure Group# 2015 - 2017 Combined&amp;quot;&quot;/&gt;&lt;property id=&quot;20307&quot; value=&quot;304&quot;/&gt;&lt;/object&gt;&lt;object type=&quot;3&quot; unique_id=&quot;10992&quot;&gt;&lt;property id=&quot;20148&quot; value=&quot;5&quot;/&gt;&lt;property id=&quot;20300&quot; value=&quot;Slide 49 - &amp;quot;Foreign-born Cases&amp;quot;&quot;/&gt;&lt;property id=&quot;20307&quot; value=&quot;305&quot;/&gt;&lt;/object&gt;&lt;object type=&quot;3&quot; unique_id=&quot;10994&quot;&gt;&lt;property id=&quot;20148&quot; value=&quot;5&quot;/&gt;&lt;property id=&quot;20300&quot; value=&quot;Slide 51 - &amp;quot;HIV Diagnoses* Among Foreign-Born Persons† by Gender and Year 2007 – 2017&amp;quot;&quot;/&gt;&lt;property id=&quot;20307&quot; value=&quot;307&quot;/&gt;&lt;/object&gt;&lt;object type=&quot;3&quot; unique_id=&quot;10995&quot;&gt;&lt;property id=&quot;20148&quot; value=&quot;5&quot;/&gt;&lt;property id=&quot;20300&quot; value=&quot;Slide 52 - &amp;quot;Countries of Birth Among Foreign-Born Persons† Diagnosed with HIV* Minnesota, 2017&amp;quot;&quot;/&gt;&lt;property id=&quot;20307&quot; value=&quot;308&quot;/&gt;&lt;/object&gt;&lt;object type=&quot;3&quot; unique_id=&quot;10996&quot;&gt;&lt;property id=&quot;20148&quot; value=&quot;5&quot;/&gt;&lt;property id=&quot;20300&quot; value=&quot;Slide 53 - &amp;quot;Late-Testers (AIDS Diagnosis within one year of initial HIV Diagnosis)&amp;quot;&quot;/&gt;&lt;property id=&quot;20307&quot; value=&quot;309&quot;/&gt;&lt;/object&gt;&lt;object type=&quot;3&quot; unique_id=&quot;10997&quot;&gt;&lt;property id=&quot;20148&quot; value=&quot;5&quot;/&gt;&lt;property id=&quot;20300&quot; value=&quot;Slide 54 - &amp;quot;Time of Progression to AIDS for HIV Diagnoses in Minnesota* 2007 - 2017†&amp;quot;&quot;/&gt;&lt;property id=&quot;20307&quot; value=&quot;310&quot;/&gt;&lt;/object&gt;&lt;object type=&quot;3&quot; unique_id=&quot;10998&quot;&gt;&lt;property id=&quot;20148&quot; value=&quot;5&quot;/&gt;&lt;property id=&quot;20300&quot; value=&quot;Slide 55 - &amp;quot;Progression to AIDS within 1 year of initial HIV Diagnosis* by Sex at Birth 2007 - 2017†&amp;quot;&quot;/&gt;&lt;property id=&quot;20307&quot; value=&quot;311&quot;/&gt;&lt;/object&gt;&lt;object type=&quot;3&quot; unique_id=&quot;10999&quot;&gt;&lt;property id=&quot;20148&quot; value=&quot;5&quot;/&gt;&lt;property id=&quot;20300&quot; value=&quot;Slide 56 - &amp;quot;Progression to AIDS within 1 year of initial HIV Diagnoses*  by Race/Ethnicity^ 2007 - 2017†&amp;quot;&quot;/&gt;&lt;property id=&quot;20307&quot; value=&quot;312&quot;/&gt;&lt;/object&gt;&lt;object type=&quot;3&quot; unique_id=&quot;11000&quot;&gt;&lt;property id=&quot;20148&quot; value=&quot;5&quot;/&gt;&lt;property id=&quot;20300&quot; value=&quot;Slide 57 - &amp;quot;Progression to AIDS within 1 year of initial HIV Diagnosis* by Age 2007 - 2017†&amp;quot;&quot;/&gt;&lt;property id=&quot;20307&quot; value=&quot;313&quot;/&gt;&lt;/object&gt;&lt;object type=&quot;3&quot; unique_id=&quot;11001&quot;&gt;&lt;property id=&quot;20148&quot; value=&quot;5&quot;/&gt;&lt;property id=&quot;20300&quot; value=&quot;Slide 58 - &amp;quot;Progression to AIDS within 1 year of initial HIV Diagnosis* by Mode of Transmission 2007 - 2017†&amp;quot;&quot;/&gt;&lt;property id=&quot;20307&quot; value=&quot;314&quot;/&gt;&lt;/object&gt;&lt;object type=&quot;3&quot; unique_id=&quot;11002&quot;&gt;&lt;property id=&quot;20148&quot; value=&quot;5&quot;/&gt;&lt;property id=&quot;20300&quot; value=&quot;Slide 59 - &amp;quot;Time of Progression to AIDS for HIV Diagnoses* Among Foreign-Born Persons, Minnesota 2007 - 2017†&amp;quot;&quot;/&gt;&lt;property id=&quot;20307&quot; value=&quot;315&quot;/&gt;&lt;/object&gt;&lt;object type=&quot;3&quot; unique_id=&quot;11003&quot;&gt;&lt;property id=&quot;20148&quot; value=&quot;5&quot;/&gt;&lt;property id=&quot;20300&quot; value=&quot;Slide 60 - &amp;quot;Thank you!&amp;quot;&quot;/&gt;&lt;property id=&quot;20307&quot; value=&quot;316&quot;/&gt;&lt;/object&gt;&lt;object type=&quot;3&quot; unique_id=&quot;22921&quot;&gt;&lt;property id=&quot;20148&quot; value=&quot;5&quot;/&gt;&lt;property id=&quot;20300&quot; value=&quot;Slide 50 - &amp;quot;HIV Diagnoses* among Foreign-Born Persons† in Minnesota by Year and Region of Birth 2007 - 2017&amp;quot;&quot;/&gt;&lt;property id=&quot;20307&quot; value=&quot;317&quot;/&gt;&lt;/object&gt;&lt;/object&gt;&lt;object type=&quot;8&quot; unique_id=&quot;11065&quo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8242</Words>
  <Application>Microsoft Office PowerPoint</Application>
  <PresentationFormat>Widescreen</PresentationFormat>
  <Paragraphs>693</Paragraphs>
  <Slides>60</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60</vt:i4>
      </vt:variant>
    </vt:vector>
  </HeadingPairs>
  <TitlesOfParts>
    <vt:vector size="68" baseType="lpstr">
      <vt:lpstr>Arial</vt:lpstr>
      <vt:lpstr>Arial Narrow</vt:lpstr>
      <vt:lpstr>Calibri</vt:lpstr>
      <vt:lpstr>NeueHaasGroteskText Std</vt:lpstr>
      <vt:lpstr>Times New Roman</vt:lpstr>
      <vt:lpstr>Wingdings</vt:lpstr>
      <vt:lpstr>MN.IT</vt:lpstr>
      <vt:lpstr>1_MN.IT</vt:lpstr>
      <vt:lpstr>HIV Incidence Report, 2017</vt:lpstr>
      <vt:lpstr>Introduction (I)</vt:lpstr>
      <vt:lpstr>Introduction (II)</vt:lpstr>
      <vt:lpstr>National Context (I)</vt:lpstr>
      <vt:lpstr>National Context (II)</vt:lpstr>
      <vt:lpstr> Overview of HIV/AIDS in Minnesota </vt:lpstr>
      <vt:lpstr>New HIV Disease Diagnoses, HIV (non-AIDS) and  AIDS Cases by Year, 1990-2017</vt:lpstr>
      <vt:lpstr>New HIV Disease Diagnoses, HIV (non-AIDS) and AIDS Cases by Year, 2007-2017</vt:lpstr>
      <vt:lpstr>New HIV Diagnoses, Deaths and Prevalent Cases  by Year, 1996-2017</vt:lpstr>
      <vt:lpstr>HIV (non-AIDS) and AIDS at Diagnosis by Year, 2007-2017</vt:lpstr>
      <vt:lpstr> HIV Diagnoses* in Minnesota by Person, Place, and Time </vt:lpstr>
      <vt:lpstr>Place</vt:lpstr>
      <vt:lpstr>HIV Diagnoses* by County of Residence at Diagnosis, 2017</vt:lpstr>
      <vt:lpstr>HIV Diagnoses* by County of Residence at Diagnosis, 2017 Seven-County Metro Area</vt:lpstr>
      <vt:lpstr>HIV Diagnoses* in Minnesota by Residence at Diagnosis, 2017</vt:lpstr>
      <vt:lpstr>HIV Diagnoses* in Minnesota by Gender and Residence at Diagnosis, 2017</vt:lpstr>
      <vt:lpstr>Gender and Race/Ethnicity</vt:lpstr>
      <vt:lpstr>HIV Diagnoses* by Gender and Year of Diagnosis  2007 - 2017</vt:lpstr>
      <vt:lpstr>HIV Diagnoses* in Year 2017 and General Population in Minnesota by Race/Ethnicity</vt:lpstr>
      <vt:lpstr>HIV Diagnoses* Among Males by Race/Ethnicity† and Year of Diagnosis 2007 - 2017</vt:lpstr>
      <vt:lpstr>HIV Diagnoses* Among Females by Race/Ethnicity† and Year of Diagnosis 2007 – 2017</vt:lpstr>
      <vt:lpstr>HIV Diagnoses* Diagnosed in Year 2017 by Gender and Race/Ethnicity</vt:lpstr>
      <vt:lpstr>Number of Cases and Rates (per 100,000 persons) of HIV Diagnoses* by Race/Ethnicity† Minnesota, 2017</vt:lpstr>
      <vt:lpstr>Number of Cases of Adult and Adolescent HIV Diagnoses** by Gender Identity and Risk† Minnesota, 2017</vt:lpstr>
      <vt:lpstr>Age</vt:lpstr>
      <vt:lpstr>Age at HIV Diagnosis* by Sex at Birth, Minnesota, 2017</vt:lpstr>
      <vt:lpstr>Average Age at HIV Diagnosis* by Sex at Birth, 2007-2017</vt:lpstr>
      <vt:lpstr>Mode of Exposure</vt:lpstr>
      <vt:lpstr>HIV Diagnoses* by Mode of Exposure and Year, 2007 - 2017</vt:lpstr>
      <vt:lpstr>HIV Diagnoses* Among Males by Mode of Exposure and Year 2007 - 2017 </vt:lpstr>
      <vt:lpstr>HIV Diagnoses* Among Females by Mode of Exposure and Year of Diagnosis 2007 - 2017</vt:lpstr>
      <vt:lpstr>HIV Diagnoses*: White Males by Estimated Mode of Exposure† 2015–2017 combined </vt:lpstr>
      <vt:lpstr>HIV Diagnoses*: African American Males by Estimated Mode of Exposure† 2015–2017 combined</vt:lpstr>
      <vt:lpstr>HIV Diagnoses*: Hispanic Males by Estimated Mode of Exposure† 2015–2017 combined</vt:lpstr>
      <vt:lpstr>HIV Diagnoses*: African-born Males by Estimated Mode of  Exposure† 2015–2017 combined</vt:lpstr>
      <vt:lpstr>HIV Diagnoses*: American Indian Males by Estimated Mode of Exposure† 2015–2017 combined</vt:lpstr>
      <vt:lpstr>HIV Diagnoses*: Asian Males by Estimated Mode of  Exposure†  2015–2017 combined</vt:lpstr>
      <vt:lpstr>HIV Diagnoses*: African-born Females by Estimated Mode of  Exposure† 2015–2017 combined</vt:lpstr>
      <vt:lpstr>HIV Diagnoses*:African American Females by Estimated Mode of Exposure† 2015–2017 combined</vt:lpstr>
      <vt:lpstr>HIV Diagnoses*: White Females by Estimated Mode of  Exposure† 2015–2017 combined</vt:lpstr>
      <vt:lpstr>HIV Diagnoses*: Hispanic Females by Estimated Mode of  Exposure† 2015–2017 combined</vt:lpstr>
      <vt:lpstr>HIV Diagnoses*: American Indian Females by Estimated Mode of Exposure† 2015–2017 combined</vt:lpstr>
      <vt:lpstr>HIV Diagnoses*: Asian Females by Estimated Mode of  Exposure† 2015–2017 combined</vt:lpstr>
      <vt:lpstr>Births to HIV-Infected Women and Number of Perinatal Acquired HIV Infections* by Year of Birth, 2007- 2017</vt:lpstr>
      <vt:lpstr>Adolescents &amp; Young Adults (Ages 13-24)*</vt:lpstr>
      <vt:lpstr>HIV Diagnoses* Among Adolescents and Young Adults† by Gender and Year 2007 - 2017</vt:lpstr>
      <vt:lpstr>HIV Diagnoses* Among Adolescents and Young Adults† by Gender and Race/Ethnicity, 2015 - 2017 Combined</vt:lpstr>
      <vt:lpstr>HIV Diagnoses* Among Adolescents and Young Adults† by Gender and Estimated Exposure Group# 2015 - 2017 Combined</vt:lpstr>
      <vt:lpstr>Foreign-born Cases</vt:lpstr>
      <vt:lpstr>HIV Diagnoses* among Foreign-Born Persons† in Minnesota by Year and Region of Birth 2007 - 2017</vt:lpstr>
      <vt:lpstr>HIV Diagnoses* Among Foreign-Born Persons† by Gender and Year 2007 – 2017</vt:lpstr>
      <vt:lpstr>Countries of Birth Among Foreign-Born Persons† Diagnosed with HIV* Minnesota, 2017</vt:lpstr>
      <vt:lpstr>Late-Testers (AIDS Diagnosis within one year of initial HIV Diagnosis)</vt:lpstr>
      <vt:lpstr>Time of Progression to AIDS for HIV Diagnoses in Minnesota* 2007 - 2017†</vt:lpstr>
      <vt:lpstr>Progression to AIDS within 1 year of initial HIV Diagnosis* by Sex at Birth 2007 - 2017†</vt:lpstr>
      <vt:lpstr>Progression to AIDS within 1 year of initial HIV Diagnoses*  by Race/Ethnicity^ 2007 - 2017†</vt:lpstr>
      <vt:lpstr>Progression to AIDS within 1 year of initial HIV Diagnosis* by Age 2007 - 2017†</vt:lpstr>
      <vt:lpstr>Progression to AIDS within 1 year of initial HIV Diagnosis* by Mode of Transmission 2007 - 2017†</vt:lpstr>
      <vt:lpstr>Time of Progression to AIDS for HIV Diagnoses* Among Foreign-Born Persons, Minnesota 2007 - 2017†</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Incidence Report, 2017</dc:title>
  <dc:creator>Minnesota Department of Health</dc:creator>
  <cp:lastModifiedBy>Wilberg, Mariah (MDH)</cp:lastModifiedBy>
  <cp:revision>33</cp:revision>
  <dcterms:created xsi:type="dcterms:W3CDTF">2018-04-16T16:20:11Z</dcterms:created>
  <dcterms:modified xsi:type="dcterms:W3CDTF">2018-04-20T19:32:16Z</dcterms:modified>
</cp:coreProperties>
</file>