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3"/>
  </p:handoutMasterIdLst>
  <p:sldIdLst>
    <p:sldId id="259" r:id="rId2"/>
  </p:sldIdLst>
  <p:sldSz cx="9144000" cy="6858000" type="letter"/>
  <p:notesSz cx="9144000" cy="6858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62C"/>
    <a:srgbClr val="C0EB8D"/>
    <a:srgbClr val="78BE21"/>
    <a:srgbClr val="F2771C"/>
    <a:srgbClr val="F99E5D"/>
    <a:srgbClr val="078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9" autoAdjust="0"/>
    <p:restoredTop sz="86395" autoAdjust="0"/>
  </p:normalViewPr>
  <p:slideViewPr>
    <p:cSldViewPr snapToGrid="0">
      <p:cViewPr varScale="1">
        <p:scale>
          <a:sx n="89" d="100"/>
          <a:sy n="89" d="100"/>
        </p:scale>
        <p:origin x="84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61" d="100"/>
          <a:sy n="161" d="100"/>
        </p:scale>
        <p:origin x="2928" y="1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1E6B-3925-4274-BA59-089FD937E0F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4282E-5F2D-4905-8FEC-1977F80E3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8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vel two Poster">
    <p:bg>
      <p:bgPr>
        <a:solidFill>
          <a:schemeClr val="accent3">
            <a:lumMod val="20000"/>
            <a:lumOff val="80000"/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descr="Background image"/>
          <p:cNvSpPr/>
          <p:nvPr userDrawn="1"/>
        </p:nvSpPr>
        <p:spPr>
          <a:xfrm>
            <a:off x="0" y="2412218"/>
            <a:ext cx="9144000" cy="3400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 descr="background blue"/>
          <p:cNvSpPr/>
          <p:nvPr userDrawn="1"/>
        </p:nvSpPr>
        <p:spPr>
          <a:xfrm>
            <a:off x="0" y="2391901"/>
            <a:ext cx="9144000" cy="69316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 descr="Background image"/>
          <p:cNvSpPr/>
          <p:nvPr userDrawn="1"/>
        </p:nvSpPr>
        <p:spPr>
          <a:xfrm>
            <a:off x="0" y="5866410"/>
            <a:ext cx="9144000" cy="991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60269" y="6537432"/>
            <a:ext cx="1525236" cy="261258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</a:t>
            </a:r>
            <a:endParaRPr lang="en-US" sz="9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213645" y="3148043"/>
            <a:ext cx="66058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Impermeable gown</a:t>
            </a:r>
            <a:r>
              <a:rPr lang="en-US" sz="2000" baseline="0" dirty="0" smtClean="0">
                <a:solidFill>
                  <a:schemeClr val="tx2"/>
                </a:solidFill>
              </a:rPr>
              <a:t> extending to at least mid-calf or coverall (</a:t>
            </a:r>
            <a:r>
              <a:rPr lang="en-US" sz="2000" dirty="0" smtClean="0">
                <a:solidFill>
                  <a:schemeClr val="tx2"/>
                </a:solidFill>
              </a:rPr>
              <a:t>ANSI/AAMI level 4)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2 pairs of gloves that extend past gown cuffs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Fit-tested N95 respirator</a:t>
            </a:r>
            <a:r>
              <a:rPr lang="en-US" sz="2000" baseline="0" dirty="0" smtClean="0">
                <a:solidFill>
                  <a:schemeClr val="tx2"/>
                </a:solidFill>
              </a:rPr>
              <a:t> or</a:t>
            </a:r>
            <a:r>
              <a:rPr lang="en-US" sz="2000" dirty="0" smtClean="0">
                <a:solidFill>
                  <a:schemeClr val="tx2"/>
                </a:solidFill>
              </a:rPr>
              <a:t> PAPR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Hood or head</a:t>
            </a:r>
            <a:r>
              <a:rPr lang="en-US" sz="2000" baseline="0" dirty="0" smtClean="0">
                <a:solidFill>
                  <a:schemeClr val="tx2"/>
                </a:solidFill>
              </a:rPr>
              <a:t> cover (extends to shoulders and covers neck)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Full face shield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Impervious boots extending to mid-calf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All skin covered; use apron in some circumstances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5" name="Picture 4" descr="Minnesota Department of Health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0" y="5955933"/>
            <a:ext cx="776794" cy="56078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534413"/>
            <a:ext cx="9144000" cy="72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449907" algn="l"/>
              </a:tabLst>
            </a:pPr>
            <a:r>
              <a:rPr lang="en-US" sz="4000" b="1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rgbClr val="AC162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 Barrier Isolation</a:t>
            </a:r>
            <a:endParaRPr lang="en-US" sz="1400" b="1" cap="none" spc="0" dirty="0">
              <a:ln w="12700">
                <a:solidFill>
                  <a:schemeClr val="tx2"/>
                </a:solidFill>
                <a:prstDash val="solid"/>
              </a:ln>
              <a:solidFill>
                <a:srgbClr val="AC162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 descr="Level One"/>
          <p:cNvSpPr/>
          <p:nvPr userDrawn="1"/>
        </p:nvSpPr>
        <p:spPr>
          <a:xfrm>
            <a:off x="685800" y="295832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rgbClr val="AC162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Impact" panose="020B080603090205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TWO</a:t>
            </a:r>
            <a:endParaRPr lang="en-US" sz="8800" b="1" cap="none" spc="0" dirty="0">
              <a:ln w="12700">
                <a:solidFill>
                  <a:schemeClr val="tx2"/>
                </a:solidFill>
                <a:prstDash val="solid"/>
              </a:ln>
              <a:solidFill>
                <a:srgbClr val="AC162C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29511" y="6178154"/>
            <a:ext cx="1670697" cy="5607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7646988" y="6178550"/>
            <a:ext cx="1325562" cy="560388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pic>
        <p:nvPicPr>
          <p:cNvPr id="18" name="Picture 17" descr="Stop sign - Wikimedia Common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4" y="191734"/>
            <a:ext cx="2096069" cy="2096069"/>
          </a:xfrm>
          <a:prstGeom prst="rect">
            <a:avLst/>
          </a:prstGeom>
        </p:spPr>
      </p:pic>
      <p:pic>
        <p:nvPicPr>
          <p:cNvPr id="19" name="Picture 18" descr="Stop sign - Wikimedia Common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087" y="191734"/>
            <a:ext cx="2096069" cy="209606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403673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ESSENTIAL PERSONNEL ONLY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Negative Pressure Room (AIIR)</a:t>
            </a:r>
            <a:r>
              <a:rPr lang="en-US" sz="1800" baseline="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Preferred</a:t>
            </a:r>
          </a:p>
        </p:txBody>
      </p:sp>
      <p:pic>
        <p:nvPicPr>
          <p:cNvPr id="23" name="Picture 22" descr="WEARING: Respirator (fit-tested N95 or PAPR) &#10;Head cover – covers all skin&#10;Face shield&#10;ANSI/AAMI level 4 gown that extends below the knee and completely around back plus apron if needed&#10;2-3 pairs gloves - extend over the gown cuff &#10;Impervious boots extending to below knee&#10;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692" y="3151187"/>
            <a:ext cx="1998787" cy="2813292"/>
          </a:xfrm>
          <a:prstGeom prst="rect">
            <a:avLst/>
          </a:prstGeom>
          <a:ln>
            <a:solidFill>
              <a:schemeClr val="accent3"/>
            </a:solidFill>
          </a:ln>
        </p:spPr>
      </p:pic>
    </p:spTree>
    <p:extLst>
      <p:ext uri="{BB962C8B-B14F-4D97-AF65-F5344CB8AC3E}">
        <p14:creationId xmlns:p14="http://schemas.microsoft.com/office/powerpoint/2010/main" val="274855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/>
        </p:nvSpPr>
        <p:spPr>
          <a:xfrm>
            <a:off x="7999709" y="6286264"/>
            <a:ext cx="650851" cy="2904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 smtClean="0"/>
              <a:t>09/2019</a:t>
            </a:r>
            <a:endParaRPr lang="en-US" sz="1050" dirty="0"/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Level Two</a:t>
            </a:r>
            <a:r>
              <a:rPr lang="en-US" baseline="0" dirty="0" smtClean="0"/>
              <a:t> Full </a:t>
            </a:r>
            <a:r>
              <a:rPr lang="en-US" baseline="0" smtClean="0"/>
              <a:t>Barrier Isolation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840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9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MN Standard Slideset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6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Times New Roman</vt:lpstr>
      <vt:lpstr>Office Theme</vt:lpstr>
      <vt:lpstr>Level Two Full Barrier Isolation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Level Two Full Barrier Isolation</dc:title>
  <dc:creator>MN Dept of Health</dc:creator>
  <cp:lastModifiedBy>Hill, Katie (MDH)</cp:lastModifiedBy>
  <cp:revision>26</cp:revision>
  <dcterms:created xsi:type="dcterms:W3CDTF">2016-11-08T20:32:22Z</dcterms:created>
  <dcterms:modified xsi:type="dcterms:W3CDTF">2019-09-17T14:57:44Z</dcterms:modified>
</cp:coreProperties>
</file>