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0" r:id="rId2"/>
    <p:sldId id="266" r:id="rId3"/>
    <p:sldId id="257" r:id="rId4"/>
    <p:sldId id="267" r:id="rId5"/>
    <p:sldId id="268" r:id="rId6"/>
    <p:sldId id="274" r:id="rId7"/>
    <p:sldId id="275" r:id="rId8"/>
    <p:sldId id="269" r:id="rId9"/>
    <p:sldId id="276" r:id="rId10"/>
    <p:sldId id="272" r:id="rId11"/>
    <p:sldId id="270" r:id="rId12"/>
    <p:sldId id="271" r:id="rId13"/>
    <p:sldId id="273" r:id="rId14"/>
    <p:sldId id="277" r:id="rId15"/>
    <p:sldId id="258" r:id="rId16"/>
  </p:sldIdLst>
  <p:sldSz cx="123444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69248" autoAdjust="0"/>
  </p:normalViewPr>
  <p:slideViewPr>
    <p:cSldViewPr snapToGrid="0" showGuides="1">
      <p:cViewPr varScale="1">
        <p:scale>
          <a:sx n="80" d="100"/>
          <a:sy n="80" d="100"/>
        </p:scale>
        <p:origin x="1698" y="78"/>
      </p:cViewPr>
      <p:guideLst>
        <p:guide orient="horz" pos="2160"/>
        <p:guide pos="38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78390201224802E-2"/>
          <c:y val="7.4766355140186896E-2"/>
          <c:w val="0.88889938757655296"/>
          <c:h val="0.74103171682978897"/>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Sheet1!$A$7:$A$10</c:f>
              <c:strCache>
                <c:ptCount val="4"/>
                <c:pt idx="0">
                  <c:v>Average spending for patients who used services</c:v>
                </c:pt>
                <c:pt idx="1">
                  <c:v>Spending for patients who used services</c:v>
                </c:pt>
                <c:pt idx="2">
                  <c:v>Spending for patients who used services without chronic diseases</c:v>
                </c:pt>
                <c:pt idx="3">
                  <c:v>Spending for patients who used services with chronic disease</c:v>
                </c:pt>
              </c:strCache>
            </c:strRef>
          </c:cat>
          <c:val>
            <c:numRef>
              <c:f>Sheet1!$B$7:$B$10</c:f>
              <c:numCache>
                <c:formatCode>"$"#,##0_);[Red]\("$"#,##0\)</c:formatCode>
                <c:ptCount val="4"/>
                <c:pt idx="0">
                  <c:v>5500</c:v>
                </c:pt>
                <c:pt idx="1">
                  <c:v>6300</c:v>
                </c:pt>
                <c:pt idx="2">
                  <c:v>1600</c:v>
                </c:pt>
                <c:pt idx="3">
                  <c:v>12800</c:v>
                </c:pt>
              </c:numCache>
            </c:numRef>
          </c:val>
          <c:extLst>
            <c:ext xmlns:c16="http://schemas.microsoft.com/office/drawing/2014/chart" uri="{C3380CC4-5D6E-409C-BE32-E72D297353CC}">
              <c16:uniqueId val="{00000000-DA31-4BF3-82CF-A10797F086E8}"/>
            </c:ext>
          </c:extLst>
        </c:ser>
        <c:dLbls>
          <c:showLegendKey val="0"/>
          <c:showVal val="0"/>
          <c:showCatName val="0"/>
          <c:showSerName val="0"/>
          <c:showPercent val="0"/>
          <c:showBubbleSize val="0"/>
        </c:dLbls>
        <c:gapWidth val="219"/>
        <c:overlap val="-27"/>
        <c:axId val="297746840"/>
        <c:axId val="297742528"/>
      </c:barChart>
      <c:catAx>
        <c:axId val="297746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297742528"/>
        <c:crosses val="autoZero"/>
        <c:auto val="1"/>
        <c:lblAlgn val="ctr"/>
        <c:lblOffset val="100"/>
        <c:noMultiLvlLbl val="0"/>
      </c:catAx>
      <c:valAx>
        <c:axId val="29774252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746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Sheet1!$B$30</c:f>
              <c:strCache>
                <c:ptCount val="1"/>
                <c:pt idx="0">
                  <c:v>Average annual spending</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2587-4285-A0FA-A3148741C4FC}"/>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2587-4285-A0FA-A3148741C4F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Sheet1!$A$31:$A$32</c:f>
              <c:strCache>
                <c:ptCount val="2"/>
                <c:pt idx="0">
                  <c:v>Residents with diagnosed with co-morbidities</c:v>
                </c:pt>
                <c:pt idx="1">
                  <c:v>Residents without diagnosed with co-morbidities</c:v>
                </c:pt>
              </c:strCache>
            </c:strRef>
          </c:cat>
          <c:val>
            <c:numRef>
              <c:f>Sheet1!$B$31:$B$32</c:f>
              <c:numCache>
                <c:formatCode>"$"#,##0_);[Red]\("$"#,##0\)</c:formatCode>
                <c:ptCount val="2"/>
                <c:pt idx="0">
                  <c:v>16779</c:v>
                </c:pt>
                <c:pt idx="1">
                  <c:v>5207</c:v>
                </c:pt>
              </c:numCache>
            </c:numRef>
          </c:val>
          <c:extLst>
            <c:ext xmlns:c16="http://schemas.microsoft.com/office/drawing/2014/chart" uri="{C3380CC4-5D6E-409C-BE32-E72D297353CC}">
              <c16:uniqueId val="{00000004-2587-4285-A0FA-A3148741C4FC}"/>
            </c:ext>
          </c:extLst>
        </c:ser>
        <c:dLbls>
          <c:showLegendKey val="0"/>
          <c:showVal val="0"/>
          <c:showCatName val="0"/>
          <c:showSerName val="0"/>
          <c:showPercent val="0"/>
          <c:showBubbleSize val="0"/>
        </c:dLbls>
        <c:gapWidth val="219"/>
        <c:overlap val="-27"/>
        <c:axId val="356259088"/>
        <c:axId val="356254776"/>
      </c:barChart>
      <c:catAx>
        <c:axId val="356259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356254776"/>
        <c:crosses val="autoZero"/>
        <c:auto val="1"/>
        <c:lblAlgn val="ctr"/>
        <c:lblOffset val="100"/>
        <c:noMultiLvlLbl val="0"/>
      </c:catAx>
      <c:valAx>
        <c:axId val="356254776"/>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6259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7.png"/></Relationships>
</file>

<file path=ppt/drawings/drawing1.xml><?xml version="1.0" encoding="utf-8"?>
<c:userShapes xmlns:c="http://schemas.openxmlformats.org/drawingml/2006/chart">
  <cdr:relSizeAnchor xmlns:cdr="http://schemas.openxmlformats.org/drawingml/2006/chartDrawing">
    <cdr:from>
      <cdr:x>0.02152</cdr:x>
      <cdr:y>0.90701</cdr:y>
    </cdr:from>
    <cdr:to>
      <cdr:x>0.79743</cdr:x>
      <cdr:y>1</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244366" y="4162706"/>
          <a:ext cx="8809484" cy="426757"/>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977EC3-D7F4-487E-A1AF-DBD88F5EFEEE}" type="datetimeFigureOut">
              <a:rPr lang="en-US" smtClean="0"/>
              <a:t>9/5/2019</a:t>
            </a:fld>
            <a:endParaRPr lang="en-US"/>
          </a:p>
        </p:txBody>
      </p:sp>
      <p:sp>
        <p:nvSpPr>
          <p:cNvPr id="4" name="Slide Image Placeholder 3"/>
          <p:cNvSpPr>
            <a:spLocks noGrp="1" noRot="1" noChangeAspect="1"/>
          </p:cNvSpPr>
          <p:nvPr>
            <p:ph type="sldImg" idx="2"/>
          </p:nvPr>
        </p:nvSpPr>
        <p:spPr>
          <a:xfrm>
            <a:off x="652463" y="1143000"/>
            <a:ext cx="55530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EFBD4B-D501-435E-BD6C-50C73707DD9F}" type="slidenum">
              <a:rPr lang="en-US" smtClean="0"/>
              <a:t>‹#›</a:t>
            </a:fld>
            <a:endParaRPr lang="en-US"/>
          </a:p>
        </p:txBody>
      </p:sp>
    </p:spTree>
    <p:extLst>
      <p:ext uri="{BB962C8B-B14F-4D97-AF65-F5344CB8AC3E}">
        <p14:creationId xmlns:p14="http://schemas.microsoft.com/office/powerpoint/2010/main" val="2039523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apps.nccd.cdc.gov/DDTSTRS/default.aspx"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health.state.mn.us/divs/hpsc/hep/publications/costs/20160127_chronicconditions.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3362482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Diabetes prevention</a:t>
            </a:r>
            <a:r>
              <a:rPr lang="en-US" baseline="0" dirty="0" smtClean="0"/>
              <a:t> programs are available via four convenient paths. Several vendors offer the program electronically through computers and smartphones. Health care systems in your area have trained coaches who offer the program through local clinics. </a:t>
            </a:r>
          </a:p>
          <a:p>
            <a:endParaRPr lang="en-US" baseline="0" dirty="0" smtClean="0"/>
          </a:p>
          <a:p>
            <a:r>
              <a:rPr lang="en-US" baseline="0" dirty="0" smtClean="0"/>
              <a:t>Many community groups, such as the YMCA, care systems, extension services, health departments and others offer approved diabetes prevention programs.</a:t>
            </a:r>
          </a:p>
          <a:p>
            <a:endParaRPr lang="en-US" baseline="0" dirty="0" smtClean="0"/>
          </a:p>
          <a:p>
            <a:r>
              <a:rPr lang="en-US" baseline="0" dirty="0" smtClean="0"/>
              <a:t>Some employers have trained their own staff members to lead the DPP. Or, they contract with local providers to deliver the DPP on-site.</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10</a:t>
            </a:fld>
            <a:endParaRPr lang="en-US"/>
          </a:p>
        </p:txBody>
      </p:sp>
    </p:spTree>
    <p:extLst>
      <p:ext uri="{BB962C8B-B14F-4D97-AF65-F5344CB8AC3E}">
        <p14:creationId xmlns:p14="http://schemas.microsoft.com/office/powerpoint/2010/main" val="950517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11</a:t>
            </a:fld>
            <a:endParaRPr lang="en-US"/>
          </a:p>
        </p:txBody>
      </p:sp>
    </p:spTree>
    <p:extLst>
      <p:ext uri="{BB962C8B-B14F-4D97-AF65-F5344CB8AC3E}">
        <p14:creationId xmlns:p14="http://schemas.microsoft.com/office/powerpoint/2010/main" val="1123506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ADA in Minnesota is encouraging</a:t>
            </a:r>
            <a:r>
              <a:rPr lang="en-US" baseline="0" dirty="0" smtClean="0"/>
              <a:t> all Minnesotans to take the Diabetes Risk test to find out if you are at risk for prediabetes and then, diabetes. </a:t>
            </a:r>
          </a:p>
          <a:p>
            <a:endParaRPr lang="en-US" baseline="0" dirty="0" smtClean="0"/>
          </a:p>
          <a:p>
            <a:r>
              <a:rPr lang="en-US" baseline="0" dirty="0" smtClean="0"/>
              <a:t>Employers can use the link and share with their employees, who can learn about their risk levels. Once employees understand they may be at risk, they will become more interested in learning about the lifestyle changes needed to prevent diabetes.</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12</a:t>
            </a:fld>
            <a:endParaRPr lang="en-US"/>
          </a:p>
        </p:txBody>
      </p:sp>
    </p:spTree>
    <p:extLst>
      <p:ext uri="{BB962C8B-B14F-4D97-AF65-F5344CB8AC3E}">
        <p14:creationId xmlns:p14="http://schemas.microsoft.com/office/powerpoint/2010/main" val="2626143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If you have questions or comments, please call us to learn more about the DPP.</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13</a:t>
            </a:fld>
            <a:endParaRPr lang="en-US"/>
          </a:p>
        </p:txBody>
      </p:sp>
    </p:spTree>
    <p:extLst>
      <p:ext uri="{BB962C8B-B14F-4D97-AF65-F5344CB8AC3E}">
        <p14:creationId xmlns:p14="http://schemas.microsoft.com/office/powerpoint/2010/main" val="473214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If you have questions or comments, please call us to learn more about the DPP.</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14</a:t>
            </a:fld>
            <a:endParaRPr lang="en-US"/>
          </a:p>
        </p:txBody>
      </p:sp>
    </p:spTree>
    <p:extLst>
      <p:ext uri="{BB962C8B-B14F-4D97-AF65-F5344CB8AC3E}">
        <p14:creationId xmlns:p14="http://schemas.microsoft.com/office/powerpoint/2010/main" val="24151080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15</a:t>
            </a:fld>
            <a:endParaRPr lang="en-US"/>
          </a:p>
        </p:txBody>
      </p:sp>
    </p:spTree>
    <p:extLst>
      <p:ext uri="{BB962C8B-B14F-4D97-AF65-F5344CB8AC3E}">
        <p14:creationId xmlns:p14="http://schemas.microsoft.com/office/powerpoint/2010/main" val="746426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Our</a:t>
            </a:r>
            <a:r>
              <a:rPr lang="en-US" baseline="0" dirty="0" smtClean="0"/>
              <a:t> presentation today will share important facts about diabetes and prediabetes, introduce you to the Diabetes Prevention Program (or DPP), and help you understand how to take advantage of programs </a:t>
            </a:r>
            <a:r>
              <a:rPr lang="en-US" baseline="0" dirty="0" smtClean="0">
                <a:solidFill>
                  <a:srgbClr val="FF0000"/>
                </a:solidFill>
              </a:rPr>
              <a:t>to help prevent or delay type 2 diabetes.</a:t>
            </a:r>
            <a:endParaRPr lang="en-US" baseline="0" dirty="0">
              <a:solidFill>
                <a:srgbClr val="FF0000"/>
              </a:solidFill>
            </a:endParaRPr>
          </a:p>
        </p:txBody>
      </p:sp>
      <p:sp>
        <p:nvSpPr>
          <p:cNvPr id="4" name="Slide Number Placeholder 3"/>
          <p:cNvSpPr>
            <a:spLocks noGrp="1"/>
          </p:cNvSpPr>
          <p:nvPr>
            <p:ph type="sldNum" sz="quarter" idx="10"/>
          </p:nvPr>
        </p:nvSpPr>
        <p:spPr/>
        <p:txBody>
          <a:bodyPr/>
          <a:lstStyle/>
          <a:p>
            <a:fld id="{2FEFBD4B-D501-435E-BD6C-50C73707DD9F}" type="slidenum">
              <a:rPr lang="en-US" smtClean="0"/>
              <a:t>2</a:t>
            </a:fld>
            <a:endParaRPr lang="en-US"/>
          </a:p>
        </p:txBody>
      </p:sp>
    </p:spTree>
    <p:extLst>
      <p:ext uri="{BB962C8B-B14F-4D97-AF65-F5344CB8AC3E}">
        <p14:creationId xmlns:p14="http://schemas.microsoft.com/office/powerpoint/2010/main" val="2686851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n-US" baseline="0" dirty="0" smtClean="0"/>
              <a:t>Roughly one of every 11 adult Americans is living with diabetes (type 1 and type 2); that’s about 29.1 million people</a:t>
            </a:r>
            <a:r>
              <a:rPr lang="en-US" baseline="30000" dirty="0" smtClean="0"/>
              <a:t>1</a:t>
            </a:r>
            <a:r>
              <a:rPr lang="en-US" baseline="0" dirty="0" smtClean="0"/>
              <a:t>. About</a:t>
            </a:r>
            <a:r>
              <a:rPr lang="en-US" dirty="0" smtClean="0"/>
              <a:t> 320,000 or 7.6 percent, of Minnesota adults</a:t>
            </a:r>
            <a:r>
              <a:rPr lang="en-US" baseline="30000" dirty="0" smtClean="0"/>
              <a:t>2</a:t>
            </a:r>
            <a:r>
              <a:rPr lang="en-US" dirty="0" smtClean="0"/>
              <a:t>, reported they had diabetes in 2015 – double </a:t>
            </a:r>
            <a:r>
              <a:rPr lang="en-US" dirty="0" smtClean="0">
                <a:solidFill>
                  <a:srgbClr val="FF0000"/>
                </a:solidFill>
              </a:rPr>
              <a:t>the percent </a:t>
            </a:r>
            <a:r>
              <a:rPr lang="en-US" dirty="0" smtClean="0"/>
              <a:t>reported in 1995</a:t>
            </a:r>
            <a:br>
              <a:rPr lang="en-US" dirty="0" smtClean="0"/>
            </a:b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1. </a:t>
            </a:r>
            <a:r>
              <a:rPr lang="en-US" sz="1200" dirty="0" smtClean="0"/>
              <a:t>CDC National Diabetes Statistics Report, 2014</a:t>
            </a:r>
          </a:p>
          <a:p>
            <a:r>
              <a:rPr lang="en-US" dirty="0" smtClean="0"/>
              <a:t>2. </a:t>
            </a:r>
            <a:r>
              <a:rPr lang="en-US" i="1" dirty="0" smtClean="0"/>
              <a:t>CDC, Behavioral Risk Factor Surveillance Study</a:t>
            </a:r>
            <a:endParaRPr lang="en-US" dirty="0" smtClean="0"/>
          </a:p>
          <a:p>
            <a:pPr marL="0" marR="0" lvl="0" indent="0" algn="l" defTabSz="931774" rtl="0" eaLnBrk="1" fontAlgn="auto" latinLnBrk="0" hangingPunct="1">
              <a:lnSpc>
                <a:spcPct val="100000"/>
              </a:lnSpc>
              <a:spcBef>
                <a:spcPts val="0"/>
              </a:spcBef>
              <a:spcAft>
                <a:spcPts val="0"/>
              </a:spcAft>
              <a:buClrTx/>
              <a:buSzTx/>
              <a:buFontTx/>
              <a:buNone/>
              <a:tabLst/>
              <a:defRPr/>
            </a:pPr>
            <a:r>
              <a:rPr lang="en-US" b="0" dirty="0" smtClean="0">
                <a:solidFill>
                  <a:srgbClr val="FF0000"/>
                </a:solidFill>
              </a:rPr>
              <a:t>Today, one in three American adults has prediabetes…</a:t>
            </a:r>
            <a:r>
              <a:rPr lang="en-US" b="0" baseline="30000" dirty="0" smtClean="0">
                <a:solidFill>
                  <a:srgbClr val="FF0000"/>
                </a:solidFill>
              </a:rPr>
              <a:t>1</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3</a:t>
            </a:fld>
            <a:endParaRPr lang="en-US"/>
          </a:p>
        </p:txBody>
      </p:sp>
    </p:spTree>
    <p:extLst>
      <p:ext uri="{BB962C8B-B14F-4D97-AF65-F5344CB8AC3E}">
        <p14:creationId xmlns:p14="http://schemas.microsoft.com/office/powerpoint/2010/main" val="2898425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Prediabetes is</a:t>
            </a:r>
            <a:r>
              <a:rPr lang="en-US" baseline="0" dirty="0" smtClean="0"/>
              <a:t> a condition where people have higher than normal blood glucose levels, but not high enough to be classified as diabetes. They are at high risk for developing type 2 diabetes.</a:t>
            </a:r>
            <a:endParaRPr lang="en-US" dirty="0" smtClean="0"/>
          </a:p>
          <a:p>
            <a:endParaRPr lang="en-US" dirty="0" smtClean="0"/>
          </a:p>
          <a:p>
            <a:pPr defTabSz="931774">
              <a:defRPr/>
            </a:pPr>
            <a:r>
              <a:rPr lang="en-US" dirty="0" smtClean="0"/>
              <a:t>Today, An</a:t>
            </a:r>
            <a:r>
              <a:rPr lang="en-US" baseline="0" dirty="0" smtClean="0"/>
              <a:t> </a:t>
            </a:r>
            <a:r>
              <a:rPr lang="en-US" dirty="0" smtClean="0"/>
              <a:t>estimated 86 million people, or one in three,</a:t>
            </a:r>
            <a:r>
              <a:rPr lang="en-US" baseline="0" dirty="0" smtClean="0"/>
              <a:t> </a:t>
            </a:r>
            <a:r>
              <a:rPr lang="en-US" dirty="0" smtClean="0"/>
              <a:t>were reported</a:t>
            </a:r>
            <a:r>
              <a:rPr lang="en-US" baseline="0" dirty="0" smtClean="0"/>
              <a:t> to have</a:t>
            </a:r>
            <a:r>
              <a:rPr lang="en-US" dirty="0" smtClean="0"/>
              <a:t> prediabetes in 2014 – up</a:t>
            </a:r>
            <a:r>
              <a:rPr lang="en-US" baseline="0" dirty="0" smtClean="0"/>
              <a:t> from 79 million in 2010</a:t>
            </a:r>
            <a:r>
              <a:rPr lang="en-US" dirty="0" smtClean="0"/>
              <a:t>. Left untreated, 15-30 percent of those with prediabetes will develop</a:t>
            </a:r>
            <a:r>
              <a:rPr lang="en-US" baseline="0" dirty="0" smtClean="0"/>
              <a:t> type 2 diabetes</a:t>
            </a:r>
            <a:r>
              <a:rPr lang="en-US" dirty="0" smtClean="0"/>
              <a:t>. So, what does 86 million look like? It’s the equivalent</a:t>
            </a:r>
            <a:r>
              <a:rPr lang="en-US" baseline="0" dirty="0" smtClean="0"/>
              <a:t> of everyone in the top 100 major U.S. cities…and that’s just for starters.</a:t>
            </a:r>
            <a:r>
              <a:rPr lang="en-US" dirty="0" smtClean="0"/>
              <a:t> </a:t>
            </a:r>
          </a:p>
          <a:p>
            <a:pPr defTabSz="931774">
              <a:defRPr/>
            </a:pPr>
            <a:endParaRPr lang="en-US" dirty="0" smtClean="0"/>
          </a:p>
          <a:p>
            <a:pPr defTabSz="931774">
              <a:defRPr/>
            </a:pPr>
            <a:r>
              <a:rPr lang="en-US" dirty="0" smtClean="0"/>
              <a:t>It would also</a:t>
            </a:r>
            <a:r>
              <a:rPr lang="en-US" baseline="0" dirty="0" smtClean="0"/>
              <a:t> include</a:t>
            </a:r>
            <a:r>
              <a:rPr lang="en-US" dirty="0" smtClean="0"/>
              <a:t> every person living in Minnesota...</a:t>
            </a:r>
          </a:p>
          <a:p>
            <a:pPr defTabSz="931774">
              <a:defRPr/>
            </a:pPr>
            <a:endParaRPr lang="en-US" dirty="0" smtClean="0"/>
          </a:p>
          <a:p>
            <a:pPr defTabSz="931774">
              <a:defRPr/>
            </a:pPr>
            <a:r>
              <a:rPr lang="en-US" dirty="0" smtClean="0"/>
              <a:t>…And all of Wisconsin…</a:t>
            </a:r>
          </a:p>
          <a:p>
            <a:pPr defTabSz="931774">
              <a:defRPr/>
            </a:pPr>
            <a:endParaRPr lang="en-US" dirty="0" smtClean="0"/>
          </a:p>
          <a:p>
            <a:r>
              <a:rPr lang="en-US" dirty="0" smtClean="0"/>
              <a:t>…both Dakotas…</a:t>
            </a:r>
          </a:p>
          <a:p>
            <a:endParaRPr lang="en-US" dirty="0" smtClean="0"/>
          </a:p>
          <a:p>
            <a:r>
              <a:rPr lang="en-US" dirty="0" smtClean="0"/>
              <a:t>…and</a:t>
            </a:r>
            <a:r>
              <a:rPr lang="en-US" baseline="0" dirty="0" smtClean="0"/>
              <a:t> everyone</a:t>
            </a:r>
            <a:r>
              <a:rPr lang="en-US" dirty="0" smtClean="0"/>
              <a:t> in Illinois.</a:t>
            </a:r>
            <a:r>
              <a:rPr lang="en-US" baseline="0" dirty="0" smtClean="0"/>
              <a:t> </a:t>
            </a:r>
          </a:p>
          <a:p>
            <a:endParaRPr lang="en-US" baseline="0" dirty="0" smtClean="0"/>
          </a:p>
          <a:p>
            <a:r>
              <a:rPr lang="en-US" baseline="0" dirty="0" smtClean="0"/>
              <a:t>As you look around the room, consider that every third person in this room has prediabetes…but fewer than 1 in 10 know they have it.   </a:t>
            </a:r>
          </a:p>
          <a:p>
            <a:endParaRPr lang="en-US" baseline="0" dirty="0" smtClean="0"/>
          </a:p>
          <a:p>
            <a:endParaRPr lang="en-US" baseline="0" dirty="0" smtClean="0"/>
          </a:p>
          <a:p>
            <a:r>
              <a:rPr lang="en-US" baseline="0" dirty="0" smtClean="0"/>
              <a:t>Sources: </a:t>
            </a:r>
          </a:p>
          <a:p>
            <a:r>
              <a:rPr lang="en-US" baseline="0" dirty="0" smtClean="0"/>
              <a:t>diabetes.org/diabetes-basics/statistics/</a:t>
            </a:r>
          </a:p>
          <a:p>
            <a:r>
              <a:rPr lang="en-US" baseline="0" dirty="0" smtClean="0"/>
              <a:t>cdc.gov/diabetes/prevention/index.html</a:t>
            </a:r>
          </a:p>
          <a:p>
            <a:pPr defTabSz="931774">
              <a:defRPr/>
            </a:pPr>
            <a:r>
              <a:rPr lang="en-US" dirty="0" smtClean="0">
                <a:solidFill>
                  <a:srgbClr val="000000"/>
                </a:solidFill>
                <a:cs typeface="Arial" charset="0"/>
              </a:rPr>
              <a:t>Centers for Disease Control and Prevention: National Diabetes Surveillance System. </a:t>
            </a:r>
            <a:r>
              <a:rPr lang="en-US" dirty="0" smtClean="0">
                <a:solidFill>
                  <a:srgbClr val="000000"/>
                </a:solidFill>
                <a:cs typeface="Arial" charset="0"/>
                <a:hlinkClick r:id="rId3"/>
              </a:rPr>
              <a:t>http://apps.nccd.cdc.gov/DDTSTRS/default.aspx</a:t>
            </a:r>
            <a:endParaRPr lang="en-US" dirty="0" smtClean="0">
              <a:solidFill>
                <a:srgbClr val="000000"/>
              </a:solidFill>
              <a:cs typeface="Arial"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4</a:t>
            </a:fld>
            <a:endParaRPr lang="en-US"/>
          </a:p>
        </p:txBody>
      </p:sp>
    </p:spTree>
    <p:extLst>
      <p:ext uri="{BB962C8B-B14F-4D97-AF65-F5344CB8AC3E}">
        <p14:creationId xmlns:p14="http://schemas.microsoft.com/office/powerpoint/2010/main" val="692986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In terms of cost, </a:t>
            </a:r>
            <a:r>
              <a:rPr lang="en-US" sz="1200" dirty="0" smtClean="0"/>
              <a:t>an MDH report called the New Estimates of Prevalence, Cost and Geographic Variation for Insured Minnesotans, 2012</a:t>
            </a:r>
            <a:r>
              <a:rPr lang="en-US" sz="1200" baseline="0" dirty="0" smtClean="0"/>
              <a:t> analyzes</a:t>
            </a:r>
            <a:r>
              <a:rPr lang="en-US" sz="1200" dirty="0" smtClean="0"/>
              <a:t> All Payer Claims Data</a:t>
            </a:r>
            <a:r>
              <a:rPr lang="en-US" sz="1200" baseline="0" dirty="0" smtClean="0"/>
              <a:t> for all state health plans. When you look at the data, you can see there is a marked difference in cost when chronic conditions and then additional diseases, called comorbidities, are added.</a:t>
            </a:r>
            <a:endParaRPr lang="en-US" baseline="0" dirty="0" smtClean="0"/>
          </a:p>
          <a:p>
            <a:endParaRPr lang="en-US" baseline="0" dirty="0" smtClean="0"/>
          </a:p>
          <a:p>
            <a:r>
              <a:rPr lang="en-US" baseline="0" dirty="0" smtClean="0"/>
              <a:t>Average yearly health care costs tend to be about $5,500 and when a person has a chronic condition and receives services, it more than doubles to $12,800 per person, per year. And if a person has a comorbidity, which is an additional disease, the cost rises to $16,779. Diabetes with another disease more than triples the cost!</a:t>
            </a:r>
          </a:p>
          <a:p>
            <a:endParaRPr lang="en-US" baseline="0" dirty="0" smtClean="0"/>
          </a:p>
          <a:p>
            <a:r>
              <a:rPr lang="en-US" baseline="0" dirty="0" smtClean="0"/>
              <a:t>It adds up quickly.</a:t>
            </a:r>
          </a:p>
          <a:p>
            <a:endParaRPr lang="en-US" baseline="0" dirty="0" smtClean="0"/>
          </a:p>
          <a:p>
            <a:r>
              <a:rPr lang="en-US" sz="1200" kern="1200" dirty="0" smtClean="0">
                <a:solidFill>
                  <a:schemeClr val="tx1"/>
                </a:solidFill>
                <a:effectLst/>
                <a:latin typeface="+mn-lt"/>
                <a:ea typeface="+mn-ea"/>
                <a:cs typeface="+mn-cs"/>
              </a:rPr>
              <a:t>The data link is:</a:t>
            </a:r>
          </a:p>
          <a:p>
            <a:r>
              <a:rPr lang="en-US" sz="1200" u="sng" kern="1200" dirty="0" smtClean="0">
                <a:solidFill>
                  <a:schemeClr val="tx1"/>
                </a:solidFill>
                <a:effectLst/>
                <a:latin typeface="+mn-lt"/>
                <a:ea typeface="+mn-ea"/>
                <a:cs typeface="+mn-cs"/>
                <a:hlinkClick r:id="rId3"/>
              </a:rPr>
              <a:t>http://www.health.state.mn.us/divs/hpsc/hep/publications/costs/20160127_chronicconditions.pdf</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Average health care spending for residents who used services and had no chronic condition was appx. $1,600 (page 13 of study) Health care spending for a resident with diabetes= $16,300 (page 16 of study).</a:t>
            </a:r>
          </a:p>
          <a:p>
            <a:r>
              <a:rPr lang="en-US" sz="1200" kern="1200" baseline="0" dirty="0" smtClean="0">
                <a:solidFill>
                  <a:schemeClr val="tx1"/>
                </a:solidFill>
                <a:effectLst/>
                <a:latin typeface="+mn-lt"/>
                <a:ea typeface="+mn-ea"/>
                <a:cs typeface="+mn-cs"/>
              </a:rPr>
              <a:t>The cost of treating diabetes continues to grow and may become unmanageable for employers. We used the more conservative costs for our purposes today.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5</a:t>
            </a:fld>
            <a:endParaRPr lang="en-US"/>
          </a:p>
        </p:txBody>
      </p:sp>
    </p:spTree>
    <p:extLst>
      <p:ext uri="{BB962C8B-B14F-4D97-AF65-F5344CB8AC3E}">
        <p14:creationId xmlns:p14="http://schemas.microsoft.com/office/powerpoint/2010/main" val="2548925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another way to look at this information by</a:t>
            </a:r>
            <a:r>
              <a:rPr lang="en-US" baseline="0" dirty="0" smtClean="0"/>
              <a:t> looking at health care spending depending on HOW health care is being used.</a:t>
            </a:r>
          </a:p>
          <a:p>
            <a:endParaRPr lang="en-US" baseline="0" dirty="0" smtClean="0"/>
          </a:p>
          <a:p>
            <a:r>
              <a:rPr lang="en-US" baseline="0" dirty="0" smtClean="0"/>
              <a:t>Please note that in the third column, people who use the health care system for preventive services and minor issues (not chronic diseases) cost only $1,600 per person per year!</a:t>
            </a:r>
          </a:p>
          <a:p>
            <a:endParaRPr lang="en-US" dirty="0" smtClean="0"/>
          </a:p>
          <a:p>
            <a:r>
              <a:rPr lang="en-US" dirty="0" smtClean="0"/>
              <a:t>Spending for Health Care Services in Minnesota </a:t>
            </a:r>
          </a:p>
          <a:p>
            <a:r>
              <a:rPr lang="en-US" dirty="0" smtClean="0"/>
              <a:t>On average, annual per-person spending for health care services and prescription drugs for Minnesota residents in 2012 was $5,500. When the roughly 12 percent of health plan enrollees who did not use health services in 2012 were excluded from the analysis, average per-person health care spending increased to $6,300. </a:t>
            </a:r>
          </a:p>
          <a:p>
            <a:endParaRPr lang="en-US" dirty="0" smtClean="0"/>
          </a:p>
          <a:p>
            <a:r>
              <a:rPr lang="en-US" dirty="0" smtClean="0"/>
              <a:t>Chronic conditions contributed significantly to health care spending. Annual health care spending for residents who used services and had no chronic condition was approximately $1,600 in 2012. Residents who had at least one chronic condition accounted, on average, for $12,800 in health care spending.</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6</a:t>
            </a:fld>
            <a:endParaRPr lang="en-US"/>
          </a:p>
        </p:txBody>
      </p:sp>
    </p:spTree>
    <p:extLst>
      <p:ext uri="{BB962C8B-B14F-4D97-AF65-F5344CB8AC3E}">
        <p14:creationId xmlns:p14="http://schemas.microsoft.com/office/powerpoint/2010/main" val="2585252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a:t>
            </a:r>
            <a:r>
              <a:rPr lang="en-US" baseline="0" dirty="0" smtClean="0"/>
              <a:t> shows that Minnesota residents who used the health care system with diagnosed diseases in 2012 cost 3x the amount of those residents who do not have those diseases. </a:t>
            </a:r>
          </a:p>
          <a:p>
            <a:endParaRPr lang="en-US" baseline="0" dirty="0" smtClean="0"/>
          </a:p>
          <a:p>
            <a:r>
              <a:rPr lang="en-US" baseline="0" dirty="0" smtClean="0"/>
              <a:t>This is why we want to avoid diabetes and the chronic conditions and diseases that go with a lifestyle that brings about diabetes.</a:t>
            </a:r>
          </a:p>
          <a:p>
            <a:endParaRPr lang="en-US" baseline="0" dirty="0" smtClean="0"/>
          </a:p>
          <a:p>
            <a:r>
              <a:rPr lang="en-US" baseline="0" dirty="0" smtClean="0"/>
              <a:t>And it’s not only about health care costs – people with diabetes and other diseases have a lower quality of life, are absent more often, and in most severe cases, can’t work!</a:t>
            </a:r>
            <a:endParaRPr lang="en-US" dirty="0" smtClean="0"/>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7</a:t>
            </a:fld>
            <a:endParaRPr lang="en-US"/>
          </a:p>
        </p:txBody>
      </p:sp>
    </p:spTree>
    <p:extLst>
      <p:ext uri="{BB962C8B-B14F-4D97-AF65-F5344CB8AC3E}">
        <p14:creationId xmlns:p14="http://schemas.microsoft.com/office/powerpoint/2010/main" val="3927246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solidFill>
                  <a:srgbClr val="000000"/>
                </a:solidFill>
              </a:rPr>
              <a:t>Our Objective?</a:t>
            </a:r>
            <a:r>
              <a:rPr lang="en-US" sz="1400" b="1" baseline="0" dirty="0" smtClean="0">
                <a:solidFill>
                  <a:srgbClr val="000000"/>
                </a:solidFill>
              </a:rPr>
              <a:t> </a:t>
            </a:r>
            <a:r>
              <a:rPr lang="en-US" sz="1400" baseline="0" dirty="0" smtClean="0">
                <a:solidFill>
                  <a:srgbClr val="000000"/>
                </a:solidFill>
              </a:rPr>
              <a:t>In each category, the objective is different – for those with normal blood glucose markers, prevention and early detection are key. For those with prediabetes, the objective is to prevent the progression to Type 2 diabetes but lowering blood glucose, often through lifestyle changes. And once you have diabetes, the objective is to minimize complications and keep it under control.</a:t>
            </a:r>
          </a:p>
          <a:p>
            <a:endParaRPr lang="en-US" sz="1400" dirty="0" smtClean="0">
              <a:solidFill>
                <a:srgbClr val="000000"/>
              </a:solidFill>
            </a:endParaRPr>
          </a:p>
          <a:p>
            <a:r>
              <a:rPr lang="en-US" b="1" i="0" dirty="0" smtClean="0"/>
              <a:t>Risk factors </a:t>
            </a:r>
            <a:r>
              <a:rPr lang="en-US" i="0" dirty="0" smtClean="0"/>
              <a:t>for prediabetes include being overweight or obese, having a family history of diabetes, being over age 45, being physically inactive, having high blood pressure, and being of a race other than non-Hispanic white.  </a:t>
            </a:r>
          </a:p>
          <a:p>
            <a:endParaRPr lang="en-US" i="1" dirty="0" smtClean="0"/>
          </a:p>
          <a:p>
            <a:r>
              <a:rPr lang="en-US" b="1" dirty="0" smtClean="0"/>
              <a:t>Screening Questions: </a:t>
            </a:r>
            <a:r>
              <a:rPr lang="en-US" dirty="0" smtClean="0"/>
              <a:t>The CDC offers a simple checklist to determine the level of risk, which includes the questions you see here. </a:t>
            </a:r>
          </a:p>
          <a:p>
            <a:endParaRPr lang="en-US" dirty="0" smtClean="0"/>
          </a:p>
          <a:p>
            <a:r>
              <a:rPr lang="en-US" b="1" dirty="0" smtClean="0"/>
              <a:t>Actions: </a:t>
            </a:r>
            <a:r>
              <a:rPr lang="en-US" dirty="0" smtClean="0"/>
              <a:t>The objective of addressing the prediabetes epidemic is to delay or prevent the onset of type 2 diabetes. The good news is that we have a great resource available to us in the National Diabetes Prevention Program [or I can Prevent Diabetes].</a:t>
            </a:r>
            <a:r>
              <a:rPr lang="en-US" baseline="0" dirty="0" smtClean="0"/>
              <a:t> This</a:t>
            </a:r>
            <a:r>
              <a:rPr lang="en-US" dirty="0" smtClean="0"/>
              <a:t> evidence-based program</a:t>
            </a:r>
            <a:r>
              <a:rPr lang="en-US" baseline="0" dirty="0" smtClean="0"/>
              <a:t> is</a:t>
            </a:r>
            <a:r>
              <a:rPr lang="en-US" dirty="0" smtClean="0"/>
              <a:t> proven to cut diabetes risk in half, with over a decade of data as proof. </a:t>
            </a:r>
          </a:p>
          <a:p>
            <a:endParaRPr lang="en-US" dirty="0" smtClean="0"/>
          </a:p>
          <a:p>
            <a:r>
              <a:rPr lang="en-US" b="1" dirty="0" smtClean="0"/>
              <a:t>Employer Actions:</a:t>
            </a:r>
            <a:r>
              <a:rPr lang="en-US" b="1" baseline="0" dirty="0" smtClean="0"/>
              <a:t> </a:t>
            </a:r>
            <a:r>
              <a:rPr lang="en-US" b="0" baseline="0" dirty="0" smtClean="0"/>
              <a:t>E</a:t>
            </a:r>
            <a:r>
              <a:rPr lang="en-US" baseline="0" dirty="0" smtClean="0"/>
              <a:t>mployers can offer healthy choices at the workplace, support glucose testing, and offer the DPP to our employees. And for those with diabetes, we can support them through allowing time off for medical appointments or even paying 100% for testing and monitoring equipment.</a:t>
            </a:r>
            <a:endParaRPr lang="en-US" dirty="0" smtClean="0"/>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8</a:t>
            </a:fld>
            <a:endParaRPr lang="en-US"/>
          </a:p>
        </p:txBody>
      </p:sp>
    </p:spTree>
    <p:extLst>
      <p:ext uri="{BB962C8B-B14F-4D97-AF65-F5344CB8AC3E}">
        <p14:creationId xmlns:p14="http://schemas.microsoft.com/office/powerpoint/2010/main" val="1147483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i="0" dirty="0" smtClean="0"/>
              <a:t>Risk factors </a:t>
            </a:r>
            <a:r>
              <a:rPr lang="en-US" sz="1400" i="0" dirty="0" smtClean="0"/>
              <a:t>for prediabetes include being overweight or obese, having a family history of diabetes, being over age 45, being physically inactive, having high blood pressure, and being of a race other than non-Hispanic white.  </a:t>
            </a:r>
          </a:p>
          <a:p>
            <a:endParaRPr lang="en-US" sz="1400" i="1" dirty="0" smtClean="0"/>
          </a:p>
          <a:p>
            <a:r>
              <a:rPr lang="en-US" sz="1400" b="1" dirty="0" smtClean="0"/>
              <a:t>Screening Questions: </a:t>
            </a:r>
            <a:r>
              <a:rPr lang="en-US" sz="1400" dirty="0" smtClean="0"/>
              <a:t>The CDC offers a simple checklist to determine the level of risk, which includes the questions you see here.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Actions: The objective of addressing the prediabetes epidemic is to delay or prevent the onset of type 2 diabetes. The good news is that we have a great resource available to us in the National Diabetes Prevention Program [or I can Prevent Diabetes]. This evidence-based program is proven to cut diabetes risk in half, with over a decade of data as proof. </a:t>
            </a:r>
          </a:p>
          <a:p>
            <a:endParaRPr lang="en-US" dirty="0"/>
          </a:p>
        </p:txBody>
      </p:sp>
      <p:sp>
        <p:nvSpPr>
          <p:cNvPr id="4" name="Slide Number Placeholder 3"/>
          <p:cNvSpPr>
            <a:spLocks noGrp="1"/>
          </p:cNvSpPr>
          <p:nvPr>
            <p:ph type="sldNum" sz="quarter" idx="10"/>
          </p:nvPr>
        </p:nvSpPr>
        <p:spPr/>
        <p:txBody>
          <a:bodyPr/>
          <a:lstStyle/>
          <a:p>
            <a:fld id="{2FEFBD4B-D501-435E-BD6C-50C73707DD9F}" type="slidenum">
              <a:rPr lang="en-US" smtClean="0"/>
              <a:t>9</a:t>
            </a:fld>
            <a:endParaRPr lang="en-US"/>
          </a:p>
        </p:txBody>
      </p:sp>
    </p:spTree>
    <p:extLst>
      <p:ext uri="{BB962C8B-B14F-4D97-AF65-F5344CB8AC3E}">
        <p14:creationId xmlns:p14="http://schemas.microsoft.com/office/powerpoint/2010/main" val="630920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gray background" descr="background"/>
          <p:cNvSpPr/>
          <p:nvPr userDrawn="1"/>
        </p:nvSpPr>
        <p:spPr>
          <a:xfrm>
            <a:off x="0" y="5383530"/>
            <a:ext cx="12344400" cy="1474470"/>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Footer"/>
          <p:cNvSpPr>
            <a:spLocks noGrp="1"/>
          </p:cNvSpPr>
          <p:nvPr userDrawn="1">
            <p:ph type="ftr" sz="quarter" idx="3"/>
          </p:nvPr>
        </p:nvSpPr>
        <p:spPr>
          <a:xfrm>
            <a:off x="1679888" y="6362701"/>
            <a:ext cx="8984625" cy="358775"/>
          </a:xfrm>
          <a:prstGeom prst="rect">
            <a:avLst/>
          </a:prstGeom>
        </p:spPr>
        <p:txBody>
          <a:bodyPr vert="horz" lIns="91440" tIns="45720" rIns="91440" bIns="45720" rtlCol="0" anchor="ctr"/>
          <a:lstStyle>
            <a:lvl1pPr algn="ctr">
              <a:defRPr sz="1000" b="1" i="0" cap="all" spc="2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12" name="Text Placeholder 10"/>
          <p:cNvSpPr>
            <a:spLocks noGrp="1"/>
          </p:cNvSpPr>
          <p:nvPr>
            <p:ph type="body" sz="quarter" idx="14" hasCustomPrompt="1"/>
          </p:nvPr>
        </p:nvSpPr>
        <p:spPr>
          <a:xfrm>
            <a:off x="2837499" y="5507724"/>
            <a:ext cx="6669405" cy="854976"/>
          </a:xfrm>
        </p:spPr>
        <p:txBody>
          <a:bodyPr>
            <a:normAutofit/>
          </a:bodyPr>
          <a:lstStyle>
            <a:lvl1pPr marL="0" indent="0" algn="ctr">
              <a:spcBef>
                <a:spcPts val="0"/>
              </a:spcBef>
              <a:spcAft>
                <a:spcPts val="1000"/>
              </a:spcAft>
              <a:buNone/>
              <a:defRPr sz="1800" baseline="0">
                <a:latin typeface="+mn-lt"/>
              </a:defRPr>
            </a:lvl1pPr>
          </a:lstStyle>
          <a:p>
            <a:r>
              <a:rPr lang="en-US" sz="1800" smtClean="0"/>
              <a:t>Author Name and </a:t>
            </a:r>
            <a:r>
              <a:rPr lang="en-US" sz="1800" dirty="0" smtClean="0"/>
              <a:t>Job Title</a:t>
            </a:r>
          </a:p>
          <a:p>
            <a:r>
              <a:rPr lang="en-US" sz="1800" dirty="0" smtClean="0"/>
              <a:t>Date</a:t>
            </a:r>
            <a:endParaRPr lang="en-US" dirty="0"/>
          </a:p>
        </p:txBody>
      </p:sp>
      <p:sp>
        <p:nvSpPr>
          <p:cNvPr id="2" name="Title 1"/>
          <p:cNvSpPr>
            <a:spLocks noGrp="1"/>
          </p:cNvSpPr>
          <p:nvPr userDrawn="1">
            <p:ph type="ctrTitle" hasCustomPrompt="1"/>
          </p:nvPr>
        </p:nvSpPr>
        <p:spPr bwMode="gray">
          <a:xfrm>
            <a:off x="0" y="4178054"/>
            <a:ext cx="12344400" cy="1194966"/>
          </a:xfrm>
          <a:solidFill>
            <a:schemeClr val="accent2"/>
          </a:solidFill>
        </p:spPr>
        <p:txBody>
          <a:bodyPr anchor="ctr">
            <a:normAutofit/>
          </a:bodyPr>
          <a:lstStyle>
            <a:lvl1pPr marL="0" algn="ctr">
              <a:spcAft>
                <a:spcPts val="0"/>
              </a:spcAft>
              <a:defRPr sz="4400" baseline="0">
                <a:solidFill>
                  <a:schemeClr val="accent1"/>
                </a:solidFill>
              </a:defRPr>
            </a:lvl1pPr>
          </a:lstStyle>
          <a:p>
            <a:r>
              <a:rPr lang="en-US" smtClean="0"/>
              <a:t>Presentation Title</a:t>
            </a:r>
            <a:endParaRPr lang="en-US"/>
          </a:p>
        </p:txBody>
      </p:sp>
      <p:pic>
        <p:nvPicPr>
          <p:cNvPr id="4" name="Picture 3" descr="M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344401" cy="4188564"/>
          </a:xfrm>
          <a:prstGeom prst="rect">
            <a:avLst/>
          </a:prstGeom>
        </p:spPr>
      </p:pic>
    </p:spTree>
    <p:extLst>
      <p:ext uri="{BB962C8B-B14F-4D97-AF65-F5344CB8AC3E}">
        <p14:creationId xmlns:p14="http://schemas.microsoft.com/office/powerpoint/2010/main" val="314144077"/>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 1/2 1/2">
    <p:spTree>
      <p:nvGrpSpPr>
        <p:cNvPr id="1" name=""/>
        <p:cNvGrpSpPr/>
        <p:nvPr/>
      </p:nvGrpSpPr>
      <p:grpSpPr>
        <a:xfrm>
          <a:off x="0" y="0"/>
          <a:ext cx="0" cy="0"/>
          <a:chOff x="0" y="0"/>
          <a:chExt cx="0" cy="0"/>
        </a:xfrm>
      </p:grpSpPr>
      <p:sp>
        <p:nvSpPr>
          <p:cNvPr id="19" name="Text Placeholder 6"/>
          <p:cNvSpPr>
            <a:spLocks noGrp="1"/>
          </p:cNvSpPr>
          <p:nvPr>
            <p:ph type="body" sz="quarter" idx="13" hasCustomPrompt="1"/>
          </p:nvPr>
        </p:nvSpPr>
        <p:spPr>
          <a:xfrm>
            <a:off x="0" y="4834646"/>
            <a:ext cx="12344400" cy="1141973"/>
          </a:xfrm>
        </p:spPr>
        <p:txBody>
          <a:bodyPr anchor="t">
            <a:normAutofit/>
          </a:bodyPr>
          <a:lstStyle>
            <a:lvl1pPr marL="0" indent="0" algn="ctr">
              <a:lnSpc>
                <a:spcPct val="100000"/>
              </a:lnSpc>
              <a:spcBef>
                <a:spcPts val="0"/>
              </a:spcBef>
              <a:buNone/>
              <a:defRPr sz="2400" baseline="0">
                <a:solidFill>
                  <a:schemeClr val="accent1"/>
                </a:solidFill>
              </a:defRPr>
            </a:lvl1pPr>
          </a:lstStyle>
          <a:p>
            <a:pPr lvl="0"/>
            <a:r>
              <a:rPr lang="en-US" smtClean="0"/>
              <a:t>Add contact information</a:t>
            </a:r>
            <a:endParaRPr lang="en-US" dirty="0"/>
          </a:p>
        </p:txBody>
      </p:sp>
      <p:sp>
        <p:nvSpPr>
          <p:cNvPr id="21" name="Footer"/>
          <p:cNvSpPr txBox="1">
            <a:spLocks/>
          </p:cNvSpPr>
          <p:nvPr userDrawn="1"/>
        </p:nvSpPr>
        <p:spPr>
          <a:xfrm>
            <a:off x="2027074" y="6367781"/>
            <a:ext cx="8247819" cy="365125"/>
          </a:xfrm>
          <a:prstGeom prst="rect">
            <a:avLst/>
          </a:prstGeom>
        </p:spPr>
        <p:txBody>
          <a:bodyPr vert="horz" lIns="91440" tIns="45720" rIns="91440" bIns="45720" rtlCol="0" anchor="ctr"/>
          <a:lstStyle>
            <a:defPPr>
              <a:defRPr lang="en-US"/>
            </a:defPPr>
            <a:lvl1pPr marL="0" algn="ctr" defTabSz="914400" rtl="0" eaLnBrk="1" latinLnBrk="0" hangingPunct="1">
              <a:defRPr sz="1000" b="1" i="0" kern="1200" cap="all" spc="100" baseline="0">
                <a:solidFill>
                  <a:schemeClr val="accent1"/>
                </a:solidFill>
                <a:latin typeface="Calibri" panose="020F05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smtClean="0"/>
              <a:t>WWW.</a:t>
            </a:r>
            <a:r>
              <a:rPr lang="en-US" sz="1000" baseline="0" smtClean="0"/>
              <a:t>HEALTH.MN.GOV</a:t>
            </a:r>
            <a:endParaRPr lang="en-US" sz="1000"/>
          </a:p>
        </p:txBody>
      </p:sp>
      <p:sp>
        <p:nvSpPr>
          <p:cNvPr id="9" name="Title 1"/>
          <p:cNvSpPr>
            <a:spLocks noGrp="1"/>
          </p:cNvSpPr>
          <p:nvPr>
            <p:ph type="ctrTitle" hasCustomPrompt="1"/>
          </p:nvPr>
        </p:nvSpPr>
        <p:spPr bwMode="gray">
          <a:xfrm>
            <a:off x="0" y="2185696"/>
            <a:ext cx="12344400" cy="2648950"/>
          </a:xfrm>
          <a:noFill/>
          <a:ln>
            <a:noFill/>
          </a:ln>
        </p:spPr>
        <p:txBody>
          <a:bodyPr anchor="ctr">
            <a:normAutofit/>
          </a:bodyPr>
          <a:lstStyle>
            <a:lvl1pPr marL="0" algn="ctr">
              <a:spcAft>
                <a:spcPts val="0"/>
              </a:spcAft>
              <a:defRPr sz="4400" baseline="0">
                <a:solidFill>
                  <a:schemeClr val="accent1"/>
                </a:solidFill>
              </a:defRPr>
            </a:lvl1pPr>
          </a:lstStyle>
          <a:p>
            <a:r>
              <a:rPr lang="en-US" smtClean="0"/>
              <a:t>Add text.</a:t>
            </a:r>
            <a:endParaRPr lang="en-US"/>
          </a:p>
        </p:txBody>
      </p:sp>
      <p:pic>
        <p:nvPicPr>
          <p:cNvPr id="2" name="Picture 1"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217" y="-209550"/>
            <a:ext cx="12365617" cy="1590066"/>
          </a:xfrm>
          <a:prstGeom prst="rect">
            <a:avLst/>
          </a:prstGeom>
        </p:spPr>
      </p:pic>
    </p:spTree>
    <p:extLst>
      <p:ext uri="{BB962C8B-B14F-4D97-AF65-F5344CB8AC3E}">
        <p14:creationId xmlns:p14="http://schemas.microsoft.com/office/powerpoint/2010/main" val="521987522"/>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3444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a:t>Click to enter the slideshow title</a:t>
            </a:r>
          </a:p>
        </p:txBody>
      </p:sp>
      <p:sp>
        <p:nvSpPr>
          <p:cNvPr id="3" name="Rectangle 2"/>
          <p:cNvSpPr/>
          <p:nvPr userDrawn="1"/>
        </p:nvSpPr>
        <p:spPr>
          <a:xfrm>
            <a:off x="0" y="4773021"/>
            <a:ext cx="123444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837499" y="5041204"/>
            <a:ext cx="6669405" cy="1097128"/>
          </a:xfrm>
        </p:spPr>
        <p:txBody>
          <a:bodyPr>
            <a:normAutofit/>
          </a:bodyPr>
          <a:lstStyle>
            <a:lvl1pPr marL="0" indent="0" algn="ctr">
              <a:spcBef>
                <a:spcPts val="0"/>
              </a:spcBef>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pic>
        <p:nvPicPr>
          <p:cNvPr id="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4036" y="5964410"/>
            <a:ext cx="3005946" cy="424119"/>
          </a:xfrm>
          <a:prstGeom prst="rect">
            <a:avLst/>
          </a:prstGeom>
        </p:spPr>
      </p:pic>
      <p:sp>
        <p:nvSpPr>
          <p:cNvPr id="9" name="Footer Placeholder 4"/>
          <p:cNvSpPr>
            <a:spLocks noGrp="1"/>
          </p:cNvSpPr>
          <p:nvPr>
            <p:ph type="ftr" sz="quarter" idx="3"/>
          </p:nvPr>
        </p:nvSpPr>
        <p:spPr>
          <a:xfrm>
            <a:off x="6331732" y="6138334"/>
            <a:ext cx="5657492" cy="365125"/>
          </a:xfrm>
          <a:prstGeom prst="rect">
            <a:avLst/>
          </a:prstGeom>
        </p:spPr>
        <p:txBody>
          <a:bodyPr anchor="b"/>
          <a:lstStyle>
            <a:lvl1pPr algn="r">
              <a:defRPr sz="9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Picture Placeholder 5"/>
          <p:cNvSpPr>
            <a:spLocks noGrp="1"/>
          </p:cNvSpPr>
          <p:nvPr>
            <p:ph type="pic" sz="quarter" idx="17"/>
          </p:nvPr>
        </p:nvSpPr>
        <p:spPr>
          <a:xfrm>
            <a:off x="0" y="0"/>
            <a:ext cx="12344400" cy="3380732"/>
          </a:xfrm>
        </p:spPr>
        <p:txBody>
          <a:bodyPr/>
          <a:lstStyle/>
          <a:p>
            <a:r>
              <a:rPr lang="en-US"/>
              <a:t>Click icon to add picture</a:t>
            </a:r>
            <a:endParaRPr lang="en-US" dirty="0"/>
          </a:p>
        </p:txBody>
      </p:sp>
    </p:spTree>
    <p:extLst>
      <p:ext uri="{BB962C8B-B14F-4D97-AF65-F5344CB8AC3E}">
        <p14:creationId xmlns:p14="http://schemas.microsoft.com/office/powerpoint/2010/main" val="295281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w full pic">
    <p:spTree>
      <p:nvGrpSpPr>
        <p:cNvPr id="1" name=""/>
        <p:cNvGrpSpPr/>
        <p:nvPr/>
      </p:nvGrpSpPr>
      <p:grpSpPr>
        <a:xfrm>
          <a:off x="0" y="0"/>
          <a:ext cx="0" cy="0"/>
          <a:chOff x="0" y="0"/>
          <a:chExt cx="0" cy="0"/>
        </a:xfrm>
      </p:grpSpPr>
      <p:sp>
        <p:nvSpPr>
          <p:cNvPr id="12" name="Content Placeholder 3"/>
          <p:cNvSpPr>
            <a:spLocks noGrp="1"/>
          </p:cNvSpPr>
          <p:nvPr>
            <p:ph sz="half" idx="2" hasCustomPrompt="1"/>
          </p:nvPr>
        </p:nvSpPr>
        <p:spPr>
          <a:xfrm>
            <a:off x="0" y="-6177"/>
            <a:ext cx="12339524" cy="6025977"/>
          </a:xfrm>
        </p:spPr>
        <p:txBody>
          <a:bodyPr anchor="ctr">
            <a:normAutofit/>
          </a:bodyPr>
          <a:lstStyle>
            <a:lvl1pPr marL="0" indent="0" algn="ctr">
              <a:buNone/>
              <a:defRPr sz="2400"/>
            </a:lvl1pPr>
            <a:lvl2pPr marL="396875" indent="0">
              <a:buNone/>
              <a:defRPr/>
            </a:lvl2pPr>
            <a:lvl3pPr marL="741363" indent="0">
              <a:buNone/>
              <a:defRPr/>
            </a:lvl3pPr>
            <a:lvl4pPr marL="1087437" indent="0">
              <a:buNone/>
              <a:defRPr/>
            </a:lvl4pPr>
            <a:lvl5pPr marL="1431925" indent="0">
              <a:buNone/>
              <a:defRPr/>
            </a:lvl5pPr>
          </a:lstStyle>
          <a:p>
            <a:pPr lvl="0"/>
            <a:r>
              <a:rPr lang="en-US" smtClean="0"/>
              <a:t>Click icon to add object</a:t>
            </a:r>
            <a:endParaRPr lang="en-US"/>
          </a:p>
        </p:txBody>
      </p:sp>
      <p:pic>
        <p:nvPicPr>
          <p:cNvPr id="7" name="MDH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325" y="6324600"/>
            <a:ext cx="1734965" cy="244792"/>
          </a:xfrm>
          <a:prstGeom prst="rect">
            <a:avLst/>
          </a:prstGeom>
        </p:spPr>
      </p:pic>
      <p:sp>
        <p:nvSpPr>
          <p:cNvPr id="11" name="Number"/>
          <p:cNvSpPr>
            <a:spLocks noGrp="1"/>
          </p:cNvSpPr>
          <p:nvPr>
            <p:ph type="sldNum" sz="quarter" idx="12"/>
          </p:nvPr>
        </p:nvSpPr>
        <p:spPr>
          <a:xfrm>
            <a:off x="10664513" y="6368416"/>
            <a:ext cx="1054952" cy="365125"/>
          </a:xfrm>
        </p:spPr>
        <p:txBody>
          <a:bodyPr/>
          <a:lstStyle/>
          <a:p>
            <a:fld id="{C77968C3-7B7E-411D-B105-08F43D0B3F8A}" type="slidenum">
              <a:rPr lang="en-US" smtClean="0"/>
              <a:t>‹#›</a:t>
            </a:fld>
            <a:endParaRPr lang="en-US"/>
          </a:p>
        </p:txBody>
      </p:sp>
      <p:sp>
        <p:nvSpPr>
          <p:cNvPr id="15" name="Footer"/>
          <p:cNvSpPr>
            <a:spLocks noGrp="1"/>
          </p:cNvSpPr>
          <p:nvPr>
            <p:ph type="ftr" sz="quarter" idx="3"/>
          </p:nvPr>
        </p:nvSpPr>
        <p:spPr>
          <a:xfrm>
            <a:off x="1679888" y="6356351"/>
            <a:ext cx="8984625"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 name="Section Title"/>
          <p:cNvSpPr>
            <a:spLocks noGrp="1"/>
          </p:cNvSpPr>
          <p:nvPr>
            <p:ph type="title" hasCustomPrompt="1"/>
          </p:nvPr>
        </p:nvSpPr>
        <p:spPr bwMode="gray">
          <a:xfrm>
            <a:off x="4876" y="3520440"/>
            <a:ext cx="12339524" cy="1188720"/>
          </a:xfrm>
          <a:solidFill>
            <a:schemeClr val="accent1"/>
          </a:solidFill>
        </p:spPr>
        <p:txBody>
          <a:bodyPr anchor="ctr">
            <a:normAutofit/>
          </a:bodyPr>
          <a:lstStyle>
            <a:lvl1pPr marL="228600" algn="ctr">
              <a:defRPr sz="4000">
                <a:solidFill>
                  <a:schemeClr val="bg2"/>
                </a:solidFill>
              </a:defRPr>
            </a:lvl1pPr>
          </a:lstStyle>
          <a:p>
            <a:r>
              <a:rPr lang="en-US" smtClean="0"/>
              <a:t>Section title in front of full slide  pic</a:t>
            </a:r>
            <a:endParaRPr lang="en-US"/>
          </a:p>
        </p:txBody>
      </p:sp>
    </p:spTree>
    <p:extLst>
      <p:ext uri="{BB962C8B-B14F-4D97-AF65-F5344CB8AC3E}">
        <p14:creationId xmlns:p14="http://schemas.microsoft.com/office/powerpoint/2010/main" val="4177357915"/>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eneral 1/1">
    <p:spTree>
      <p:nvGrpSpPr>
        <p:cNvPr id="1" name=""/>
        <p:cNvGrpSpPr/>
        <p:nvPr/>
      </p:nvGrpSpPr>
      <p:grpSpPr>
        <a:xfrm>
          <a:off x="0" y="0"/>
          <a:ext cx="0" cy="0"/>
          <a:chOff x="0" y="0"/>
          <a:chExt cx="0" cy="0"/>
        </a:xfrm>
      </p:grpSpPr>
      <p:sp>
        <p:nvSpPr>
          <p:cNvPr id="9" name="Number"/>
          <p:cNvSpPr>
            <a:spLocks noGrp="1"/>
          </p:cNvSpPr>
          <p:nvPr>
            <p:ph type="sldNum" sz="quarter" idx="12"/>
          </p:nvPr>
        </p:nvSpPr>
        <p:spPr>
          <a:xfrm>
            <a:off x="10313470" y="6362700"/>
            <a:ext cx="1409853" cy="365125"/>
          </a:xfrm>
        </p:spPr>
        <p:txBody>
          <a:bodyPr/>
          <a:lstStyle/>
          <a:p>
            <a:fld id="{C77968C3-7B7E-411D-B105-08F43D0B3F8A}" type="slidenum">
              <a:rPr lang="en-US" smtClean="0"/>
              <a:t>‹#›</a:t>
            </a:fld>
            <a:endParaRPr lang="en-US"/>
          </a:p>
        </p:txBody>
      </p:sp>
      <p:sp>
        <p:nvSpPr>
          <p:cNvPr id="10" name="Footer"/>
          <p:cNvSpPr>
            <a:spLocks noGrp="1"/>
          </p:cNvSpPr>
          <p:nvPr>
            <p:ph type="ftr" sz="quarter" idx="13"/>
          </p:nvPr>
        </p:nvSpPr>
        <p:spPr>
          <a:xfrm>
            <a:off x="2027074" y="6356351"/>
            <a:ext cx="8286396"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2" name="Date"/>
          <p:cNvSpPr>
            <a:spLocks noGrp="1"/>
          </p:cNvSpPr>
          <p:nvPr>
            <p:ph type="dt" sz="half" idx="14"/>
          </p:nvPr>
        </p:nvSpPr>
        <p:spPr>
          <a:xfrm>
            <a:off x="617220" y="636270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4" name="Content Placeholder 3"/>
          <p:cNvSpPr>
            <a:spLocks noGrp="1"/>
          </p:cNvSpPr>
          <p:nvPr>
            <p:ph sz="half" idx="2" hasCustomPrompt="1"/>
          </p:nvPr>
        </p:nvSpPr>
        <p:spPr>
          <a:xfrm>
            <a:off x="685800" y="1600201"/>
            <a:ext cx="11353800" cy="4589463"/>
          </a:xfrm>
        </p:spPr>
        <p:txBody>
          <a:bodyPr anchor="ctr">
            <a:normAutofit/>
          </a:bodyPr>
          <a:lstStyle>
            <a:lvl1pPr marL="0" indent="0">
              <a:buNone/>
              <a:defRPr sz="3200" baseline="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other object </a:t>
            </a:r>
            <a:br>
              <a:rPr lang="en-US" smtClean="0"/>
            </a:br>
            <a:r>
              <a:rPr lang="en-US" smtClean="0"/>
              <a:t>by clicking an icon. </a:t>
            </a:r>
            <a:endParaRPr lang="en-US"/>
          </a:p>
        </p:txBody>
      </p:sp>
      <p:sp>
        <p:nvSpPr>
          <p:cNvPr id="18"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3"/>
          <p:cNvSpPr>
            <a:spLocks noGrp="1"/>
          </p:cNvSpPr>
          <p:nvPr userDrawn="1">
            <p:ph type="title" hasCustomPrompt="1"/>
          </p:nvPr>
        </p:nvSpPr>
        <p:spPr bwMode="gray">
          <a:xfrm>
            <a:off x="0" y="1"/>
            <a:ext cx="11696700" cy="1210309"/>
          </a:xfrm>
          <a:solidFill>
            <a:schemeClr val="accent1"/>
          </a:solidFill>
          <a:ln>
            <a:noFill/>
          </a:ln>
        </p:spPr>
        <p:txBody>
          <a:bodyPr anchor="ctr">
            <a:normAutofit/>
          </a:bodyPr>
          <a:lstStyle>
            <a:lvl1pPr algn="r">
              <a:defRPr sz="3600">
                <a:solidFill>
                  <a:schemeClr val="bg2"/>
                </a:solidFill>
              </a:defRPr>
            </a:lvl1pPr>
          </a:lstStyle>
          <a:p>
            <a:r>
              <a:rPr lang="en-US" smtClean="0"/>
              <a:t>Title - 1 column slide</a:t>
            </a:r>
            <a:endParaRPr lang="en-US"/>
          </a:p>
        </p:txBody>
      </p:sp>
    </p:spTree>
    <p:extLst>
      <p:ext uri="{BB962C8B-B14F-4D97-AF65-F5344CB8AC3E}">
        <p14:creationId xmlns:p14="http://schemas.microsoft.com/office/powerpoint/2010/main" val="212345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eneral 1/1">
    <p:spTree>
      <p:nvGrpSpPr>
        <p:cNvPr id="1" name=""/>
        <p:cNvGrpSpPr/>
        <p:nvPr/>
      </p:nvGrpSpPr>
      <p:grpSpPr>
        <a:xfrm>
          <a:off x="0" y="0"/>
          <a:ext cx="0" cy="0"/>
          <a:chOff x="0" y="0"/>
          <a:chExt cx="0" cy="0"/>
        </a:xfrm>
      </p:grpSpPr>
      <p:sp>
        <p:nvSpPr>
          <p:cNvPr id="12"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Number"/>
          <p:cNvSpPr>
            <a:spLocks noGrp="1"/>
          </p:cNvSpPr>
          <p:nvPr>
            <p:ph type="sldNum" sz="quarter" idx="12"/>
          </p:nvPr>
        </p:nvSpPr>
        <p:spPr>
          <a:xfrm>
            <a:off x="10313470" y="6362700"/>
            <a:ext cx="1409853" cy="365125"/>
          </a:xfrm>
        </p:spPr>
        <p:txBody>
          <a:bodyPr/>
          <a:lstStyle/>
          <a:p>
            <a:fld id="{C77968C3-7B7E-411D-B105-08F43D0B3F8A}" type="slidenum">
              <a:rPr lang="en-US" smtClean="0"/>
              <a:t>‹#›</a:t>
            </a:fld>
            <a:endParaRPr lang="en-US"/>
          </a:p>
        </p:txBody>
      </p:sp>
      <p:sp>
        <p:nvSpPr>
          <p:cNvPr id="10" name="Footer"/>
          <p:cNvSpPr>
            <a:spLocks noGrp="1"/>
          </p:cNvSpPr>
          <p:nvPr>
            <p:ph type="ftr" sz="quarter" idx="13"/>
          </p:nvPr>
        </p:nvSpPr>
        <p:spPr>
          <a:xfrm>
            <a:off x="2027074" y="6356351"/>
            <a:ext cx="8286396"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2" name="Date"/>
          <p:cNvSpPr>
            <a:spLocks noGrp="1"/>
          </p:cNvSpPr>
          <p:nvPr>
            <p:ph type="dt" sz="half" idx="14"/>
          </p:nvPr>
        </p:nvSpPr>
        <p:spPr>
          <a:xfrm>
            <a:off x="617220" y="636270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4" name="Content Placeholder 3"/>
          <p:cNvSpPr>
            <a:spLocks noGrp="1"/>
          </p:cNvSpPr>
          <p:nvPr>
            <p:ph sz="half" idx="2" hasCustomPrompt="1"/>
          </p:nvPr>
        </p:nvSpPr>
        <p:spPr>
          <a:xfrm>
            <a:off x="685800" y="1600201"/>
            <a:ext cx="11010900" cy="2171699"/>
          </a:xfrm>
          <a:solidFill>
            <a:schemeClr val="bg1">
              <a:lumMod val="85000"/>
            </a:schemeClr>
          </a:solidFill>
        </p:spPr>
        <p:txBody>
          <a:bodyPr/>
          <a:lstStyle>
            <a:lvl1pPr marL="0" indent="0" algn="ctr">
              <a:buNone/>
              <a:defRPr/>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
        <p:nvSpPr>
          <p:cNvPr id="2" name="Title 3"/>
          <p:cNvSpPr>
            <a:spLocks noGrp="1"/>
          </p:cNvSpPr>
          <p:nvPr userDrawn="1">
            <p:ph type="title" hasCustomPrompt="1"/>
          </p:nvPr>
        </p:nvSpPr>
        <p:spPr bwMode="gray">
          <a:xfrm>
            <a:off x="0" y="1"/>
            <a:ext cx="11734800" cy="1216659"/>
          </a:xfrm>
          <a:solidFill>
            <a:schemeClr val="accent1"/>
          </a:solidFill>
          <a:ln>
            <a:noFill/>
          </a:ln>
        </p:spPr>
        <p:txBody>
          <a:bodyPr anchor="ctr">
            <a:normAutofit/>
          </a:bodyPr>
          <a:lstStyle>
            <a:lvl1pPr algn="r">
              <a:defRPr sz="3600" baseline="0">
                <a:solidFill>
                  <a:schemeClr val="bg2"/>
                </a:solidFill>
              </a:defRPr>
            </a:lvl1pPr>
          </a:lstStyle>
          <a:p>
            <a:r>
              <a:rPr lang="en-US" smtClean="0"/>
              <a:t>Title – 1 column / 2 row slide</a:t>
            </a:r>
            <a:endParaRPr lang="en-US"/>
          </a:p>
        </p:txBody>
      </p:sp>
      <p:sp>
        <p:nvSpPr>
          <p:cNvPr id="11" name="Content Placeholder 3"/>
          <p:cNvSpPr>
            <a:spLocks noGrp="1"/>
          </p:cNvSpPr>
          <p:nvPr userDrawn="1">
            <p:ph sz="half" idx="15" hasCustomPrompt="1"/>
          </p:nvPr>
        </p:nvSpPr>
        <p:spPr>
          <a:xfrm>
            <a:off x="685800" y="4011931"/>
            <a:ext cx="11010900" cy="2171699"/>
          </a:xfrm>
        </p:spPr>
        <p:txBody>
          <a:bodyPr/>
          <a:lstStyle>
            <a:lvl1pPr marL="0" indent="0" algn="ctr">
              <a:buNone/>
              <a:defRPr/>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Tree>
    <p:extLst>
      <p:ext uri="{BB962C8B-B14F-4D97-AF65-F5344CB8AC3E}">
        <p14:creationId xmlns:p14="http://schemas.microsoft.com/office/powerpoint/2010/main" val="2983167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mp; bullets 1/2 1/2">
    <p:spTree>
      <p:nvGrpSpPr>
        <p:cNvPr id="1" name=""/>
        <p:cNvGrpSpPr/>
        <p:nvPr/>
      </p:nvGrpSpPr>
      <p:grpSpPr>
        <a:xfrm>
          <a:off x="0" y="0"/>
          <a:ext cx="0" cy="0"/>
          <a:chOff x="0" y="0"/>
          <a:chExt cx="0" cy="0"/>
        </a:xfrm>
      </p:grpSpPr>
      <p:sp>
        <p:nvSpPr>
          <p:cNvPr id="11"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Number"/>
          <p:cNvSpPr>
            <a:spLocks noGrp="1"/>
          </p:cNvSpPr>
          <p:nvPr>
            <p:ph type="sldNum" sz="quarter" idx="12"/>
          </p:nvPr>
        </p:nvSpPr>
        <p:spPr>
          <a:xfrm>
            <a:off x="10313470" y="6356351"/>
            <a:ext cx="1409853" cy="365125"/>
          </a:xfrm>
        </p:spPr>
        <p:txBody>
          <a:bodyPr/>
          <a:lstStyle/>
          <a:p>
            <a:fld id="{C77968C3-7B7E-411D-B105-08F43D0B3F8A}" type="slidenum">
              <a:rPr lang="en-US" smtClean="0"/>
              <a:t>‹#›</a:t>
            </a:fld>
            <a:endParaRPr lang="en-US"/>
          </a:p>
        </p:txBody>
      </p:sp>
      <p:sp>
        <p:nvSpPr>
          <p:cNvPr id="8" name="Footer"/>
          <p:cNvSpPr>
            <a:spLocks noGrp="1"/>
          </p:cNvSpPr>
          <p:nvPr>
            <p:ph type="ftr" sz="quarter" idx="3"/>
          </p:nvPr>
        </p:nvSpPr>
        <p:spPr>
          <a:xfrm>
            <a:off x="2027074" y="6356351"/>
            <a:ext cx="8286396"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3" name="Date"/>
          <p:cNvSpPr>
            <a:spLocks noGrp="1"/>
          </p:cNvSpPr>
          <p:nvPr>
            <p:ph type="dt" sz="half" idx="14"/>
          </p:nvPr>
        </p:nvSpPr>
        <p:spPr>
          <a:xfrm>
            <a:off x="617220" y="636270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2" name="Title 4"/>
          <p:cNvSpPr>
            <a:spLocks noGrp="1"/>
          </p:cNvSpPr>
          <p:nvPr>
            <p:ph type="title" hasCustomPrompt="1"/>
          </p:nvPr>
        </p:nvSpPr>
        <p:spPr bwMode="gray">
          <a:xfrm>
            <a:off x="0" y="-6350"/>
            <a:ext cx="11734800" cy="1225550"/>
          </a:xfrm>
          <a:solidFill>
            <a:schemeClr val="accent1"/>
          </a:solidFill>
        </p:spPr>
        <p:txBody>
          <a:bodyPr anchor="ctr">
            <a:normAutofit/>
          </a:bodyPr>
          <a:lstStyle>
            <a:lvl1pPr algn="r">
              <a:defRPr sz="3600">
                <a:solidFill>
                  <a:schemeClr val="bg2"/>
                </a:solidFill>
              </a:defRPr>
            </a:lvl1pPr>
          </a:lstStyle>
          <a:p>
            <a:r>
              <a:rPr lang="en-US" smtClean="0"/>
              <a:t>Title - 2 column / 1 row slide</a:t>
            </a:r>
            <a:endParaRPr lang="en-US"/>
          </a:p>
        </p:txBody>
      </p:sp>
      <p:sp>
        <p:nvSpPr>
          <p:cNvPr id="13" name="Content Placeholder 3"/>
          <p:cNvSpPr>
            <a:spLocks noGrp="1"/>
          </p:cNvSpPr>
          <p:nvPr>
            <p:ph sz="half" idx="2" hasCustomPrompt="1"/>
          </p:nvPr>
        </p:nvSpPr>
        <p:spPr>
          <a:xfrm>
            <a:off x="685800" y="1600200"/>
            <a:ext cx="5334000" cy="4589461"/>
          </a:xfrm>
          <a:solidFill>
            <a:schemeClr val="bg1">
              <a:lumMod val="95000"/>
            </a:schemeClr>
          </a:solidFill>
        </p:spPr>
        <p:txBody>
          <a:bodyPr anchor="ctr">
            <a:normAutofit/>
          </a:bodyPr>
          <a:lstStyle>
            <a:lvl1pPr marL="0" indent="0">
              <a:buNone/>
              <a:defRPr sz="36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
        <p:nvSpPr>
          <p:cNvPr id="14" name="Content Placeholder 3"/>
          <p:cNvSpPr>
            <a:spLocks noGrp="1"/>
          </p:cNvSpPr>
          <p:nvPr>
            <p:ph sz="half" idx="15" hasCustomPrompt="1"/>
          </p:nvPr>
        </p:nvSpPr>
        <p:spPr>
          <a:xfrm>
            <a:off x="6324600" y="1600201"/>
            <a:ext cx="5372100" cy="4589460"/>
          </a:xfrm>
          <a:solidFill>
            <a:schemeClr val="bg2">
              <a:lumMod val="85000"/>
            </a:schemeClr>
          </a:solidFill>
        </p:spPr>
        <p:txBody>
          <a:bodyPr anchor="ctr">
            <a:normAutofit/>
          </a:bodyPr>
          <a:lstStyle>
            <a:lvl1pPr marL="0" indent="0">
              <a:buNone/>
              <a:defRPr sz="36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Tree>
    <p:extLst>
      <p:ext uri="{BB962C8B-B14F-4D97-AF65-F5344CB8AC3E}">
        <p14:creationId xmlns:p14="http://schemas.microsoft.com/office/powerpoint/2010/main" val="131548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ext &amp; bullets 1/2 1/2">
    <p:spTree>
      <p:nvGrpSpPr>
        <p:cNvPr id="1" name=""/>
        <p:cNvGrpSpPr/>
        <p:nvPr/>
      </p:nvGrpSpPr>
      <p:grpSpPr>
        <a:xfrm>
          <a:off x="0" y="0"/>
          <a:ext cx="0" cy="0"/>
          <a:chOff x="0" y="0"/>
          <a:chExt cx="0" cy="0"/>
        </a:xfrm>
      </p:grpSpPr>
      <p:sp>
        <p:nvSpPr>
          <p:cNvPr id="15"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Number"/>
          <p:cNvSpPr>
            <a:spLocks noGrp="1"/>
          </p:cNvSpPr>
          <p:nvPr>
            <p:ph type="sldNum" sz="quarter" idx="12"/>
          </p:nvPr>
        </p:nvSpPr>
        <p:spPr>
          <a:xfrm>
            <a:off x="10313470" y="6356351"/>
            <a:ext cx="1409853" cy="365125"/>
          </a:xfrm>
        </p:spPr>
        <p:txBody>
          <a:bodyPr/>
          <a:lstStyle/>
          <a:p>
            <a:fld id="{C77968C3-7B7E-411D-B105-08F43D0B3F8A}" type="slidenum">
              <a:rPr lang="en-US" smtClean="0"/>
              <a:t>‹#›</a:t>
            </a:fld>
            <a:endParaRPr lang="en-US"/>
          </a:p>
        </p:txBody>
      </p:sp>
      <p:sp>
        <p:nvSpPr>
          <p:cNvPr id="8" name="Footer"/>
          <p:cNvSpPr>
            <a:spLocks noGrp="1"/>
          </p:cNvSpPr>
          <p:nvPr>
            <p:ph type="ftr" sz="quarter" idx="3"/>
          </p:nvPr>
        </p:nvSpPr>
        <p:spPr>
          <a:xfrm>
            <a:off x="2027074" y="6356351"/>
            <a:ext cx="8286396"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3" name="Date"/>
          <p:cNvSpPr>
            <a:spLocks noGrp="1"/>
          </p:cNvSpPr>
          <p:nvPr>
            <p:ph type="dt" sz="half" idx="14"/>
          </p:nvPr>
        </p:nvSpPr>
        <p:spPr>
          <a:xfrm>
            <a:off x="617220" y="636270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2" name="Title 4"/>
          <p:cNvSpPr>
            <a:spLocks noGrp="1"/>
          </p:cNvSpPr>
          <p:nvPr>
            <p:ph type="title" hasCustomPrompt="1"/>
          </p:nvPr>
        </p:nvSpPr>
        <p:spPr bwMode="gray">
          <a:xfrm>
            <a:off x="0" y="-6350"/>
            <a:ext cx="11723323" cy="1225550"/>
          </a:xfrm>
          <a:solidFill>
            <a:schemeClr val="accent1"/>
          </a:solidFill>
        </p:spPr>
        <p:txBody>
          <a:bodyPr anchor="ctr">
            <a:normAutofit/>
          </a:bodyPr>
          <a:lstStyle>
            <a:lvl1pPr algn="r">
              <a:defRPr sz="3600" baseline="0">
                <a:solidFill>
                  <a:schemeClr val="bg2"/>
                </a:solidFill>
              </a:defRPr>
            </a:lvl1pPr>
          </a:lstStyle>
          <a:p>
            <a:r>
              <a:rPr lang="en-US" smtClean="0"/>
              <a:t>Title - 2 column / 2 row slide</a:t>
            </a:r>
            <a:endParaRPr lang="en-US"/>
          </a:p>
        </p:txBody>
      </p:sp>
      <p:sp>
        <p:nvSpPr>
          <p:cNvPr id="13" name="Content Placeholder 3"/>
          <p:cNvSpPr>
            <a:spLocks noGrp="1"/>
          </p:cNvSpPr>
          <p:nvPr>
            <p:ph sz="half" idx="2" hasCustomPrompt="1"/>
          </p:nvPr>
        </p:nvSpPr>
        <p:spPr>
          <a:xfrm>
            <a:off x="685800" y="1600201"/>
            <a:ext cx="5349240" cy="2148840"/>
          </a:xfrm>
          <a:solidFill>
            <a:schemeClr val="bg2">
              <a:lumMod val="85000"/>
            </a:schemeClr>
          </a:solidFill>
        </p:spPr>
        <p:txBody>
          <a:bodyPr>
            <a:normAutofit/>
          </a:bodyPr>
          <a:lstStyle>
            <a:lvl1pPr marL="0" indent="0">
              <a:buNone/>
              <a:defRPr sz="3600" baseline="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
        <p:nvSpPr>
          <p:cNvPr id="14" name="Content Placeholder 3"/>
          <p:cNvSpPr>
            <a:spLocks noGrp="1"/>
          </p:cNvSpPr>
          <p:nvPr>
            <p:ph sz="half" idx="15" hasCustomPrompt="1"/>
          </p:nvPr>
        </p:nvSpPr>
        <p:spPr>
          <a:xfrm>
            <a:off x="685799" y="4000500"/>
            <a:ext cx="5351383" cy="2148840"/>
          </a:xfrm>
        </p:spPr>
        <p:txBody>
          <a:bodyPr>
            <a:normAutofit/>
          </a:bodyPr>
          <a:lstStyle>
            <a:lvl1pPr marL="0" indent="0">
              <a:buNone/>
              <a:defRPr sz="36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
        <p:nvSpPr>
          <p:cNvPr id="11" name="Content Placeholder 3"/>
          <p:cNvSpPr>
            <a:spLocks noGrp="1"/>
          </p:cNvSpPr>
          <p:nvPr>
            <p:ph sz="half" idx="16" hasCustomPrompt="1"/>
          </p:nvPr>
        </p:nvSpPr>
        <p:spPr>
          <a:xfrm>
            <a:off x="6332220" y="1600201"/>
            <a:ext cx="5349240" cy="2148840"/>
          </a:xfrm>
          <a:solidFill>
            <a:schemeClr val="bg2">
              <a:lumMod val="85000"/>
            </a:schemeClr>
          </a:solidFill>
        </p:spPr>
        <p:txBody>
          <a:bodyPr>
            <a:normAutofit/>
          </a:bodyPr>
          <a:lstStyle>
            <a:lvl1pPr marL="0" indent="0">
              <a:buNone/>
              <a:defRPr sz="36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
        <p:nvSpPr>
          <p:cNvPr id="12" name="Content Placeholder 3"/>
          <p:cNvSpPr>
            <a:spLocks noGrp="1"/>
          </p:cNvSpPr>
          <p:nvPr>
            <p:ph sz="half" idx="17" hasCustomPrompt="1"/>
          </p:nvPr>
        </p:nvSpPr>
        <p:spPr>
          <a:xfrm>
            <a:off x="6341983" y="4000500"/>
            <a:ext cx="5349240" cy="2148840"/>
          </a:xfrm>
        </p:spPr>
        <p:txBody>
          <a:bodyPr>
            <a:normAutofit/>
          </a:bodyPr>
          <a:lstStyle>
            <a:lvl1pPr marL="0" indent="0">
              <a:buNone/>
              <a:defRPr sz="36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icon to add object</a:t>
            </a:r>
            <a:endParaRPr lang="en-US"/>
          </a:p>
        </p:txBody>
      </p:sp>
    </p:spTree>
    <p:extLst>
      <p:ext uri="{BB962C8B-B14F-4D97-AF65-F5344CB8AC3E}">
        <p14:creationId xmlns:p14="http://schemas.microsoft.com/office/powerpoint/2010/main" val="4157445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 w text 1/3 1/3 1/3">
    <p:spTree>
      <p:nvGrpSpPr>
        <p:cNvPr id="1" name=""/>
        <p:cNvGrpSpPr/>
        <p:nvPr/>
      </p:nvGrpSpPr>
      <p:grpSpPr>
        <a:xfrm>
          <a:off x="0" y="0"/>
          <a:ext cx="0" cy="0"/>
          <a:chOff x="0" y="0"/>
          <a:chExt cx="0" cy="0"/>
        </a:xfrm>
      </p:grpSpPr>
      <p:sp>
        <p:nvSpPr>
          <p:cNvPr id="15"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Rectangle 16"/>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Number"/>
          <p:cNvSpPr>
            <a:spLocks noGrp="1"/>
          </p:cNvSpPr>
          <p:nvPr>
            <p:ph type="sldNum" sz="quarter" idx="12"/>
          </p:nvPr>
        </p:nvSpPr>
        <p:spPr>
          <a:xfrm>
            <a:off x="10317327" y="6356351"/>
            <a:ext cx="1409853" cy="365125"/>
          </a:xfrm>
        </p:spPr>
        <p:txBody>
          <a:bodyPr/>
          <a:lstStyle/>
          <a:p>
            <a:fld id="{C77968C3-7B7E-411D-B105-08F43D0B3F8A}" type="slidenum">
              <a:rPr lang="en-US" smtClean="0"/>
              <a:t>‹#›</a:t>
            </a:fld>
            <a:endParaRPr lang="en-US"/>
          </a:p>
        </p:txBody>
      </p:sp>
      <p:sp>
        <p:nvSpPr>
          <p:cNvPr id="8" name="Footer"/>
          <p:cNvSpPr>
            <a:spLocks noGrp="1"/>
          </p:cNvSpPr>
          <p:nvPr>
            <p:ph type="ftr" sz="quarter" idx="3"/>
          </p:nvPr>
        </p:nvSpPr>
        <p:spPr>
          <a:xfrm>
            <a:off x="1679888" y="6356351"/>
            <a:ext cx="8984625"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2" name="Date"/>
          <p:cNvSpPr>
            <a:spLocks noGrp="1"/>
          </p:cNvSpPr>
          <p:nvPr>
            <p:ph type="dt" sz="half" idx="14"/>
          </p:nvPr>
        </p:nvSpPr>
        <p:spPr>
          <a:xfrm>
            <a:off x="640366" y="636778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2" name="Title 7"/>
          <p:cNvSpPr>
            <a:spLocks noGrp="1"/>
          </p:cNvSpPr>
          <p:nvPr>
            <p:ph type="title" hasCustomPrompt="1"/>
          </p:nvPr>
        </p:nvSpPr>
        <p:spPr bwMode="gray">
          <a:xfrm>
            <a:off x="0" y="0"/>
            <a:ext cx="11727180" cy="1219200"/>
          </a:xfrm>
          <a:solidFill>
            <a:schemeClr val="accent1"/>
          </a:solidFill>
        </p:spPr>
        <p:txBody>
          <a:bodyPr anchor="ctr">
            <a:normAutofit/>
          </a:bodyPr>
          <a:lstStyle>
            <a:lvl1pPr algn="r">
              <a:defRPr sz="3600" baseline="0">
                <a:solidFill>
                  <a:schemeClr val="bg2"/>
                </a:solidFill>
              </a:defRPr>
            </a:lvl1pPr>
          </a:lstStyle>
          <a:p>
            <a:r>
              <a:rPr lang="en-US" smtClean="0"/>
              <a:t>Title - 3 column / 2 row slide</a:t>
            </a:r>
            <a:endParaRPr lang="en-US"/>
          </a:p>
        </p:txBody>
      </p:sp>
      <p:sp>
        <p:nvSpPr>
          <p:cNvPr id="26" name="Content Placeholder 3"/>
          <p:cNvSpPr>
            <a:spLocks noGrp="1"/>
          </p:cNvSpPr>
          <p:nvPr>
            <p:ph sz="half" idx="29" hasCustomPrompt="1"/>
          </p:nvPr>
        </p:nvSpPr>
        <p:spPr>
          <a:xfrm>
            <a:off x="685800" y="1606378"/>
            <a:ext cx="34290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27" name="Content Placeholder 3"/>
          <p:cNvSpPr>
            <a:spLocks noGrp="1"/>
          </p:cNvSpPr>
          <p:nvPr>
            <p:ph sz="half" idx="35" hasCustomPrompt="1"/>
          </p:nvPr>
        </p:nvSpPr>
        <p:spPr>
          <a:xfrm>
            <a:off x="685800" y="4006678"/>
            <a:ext cx="34290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28" name="Content Placeholder 3"/>
          <p:cNvSpPr>
            <a:spLocks noGrp="1"/>
          </p:cNvSpPr>
          <p:nvPr>
            <p:ph sz="half" idx="36" hasCustomPrompt="1"/>
          </p:nvPr>
        </p:nvSpPr>
        <p:spPr>
          <a:xfrm>
            <a:off x="8267700" y="1606378"/>
            <a:ext cx="34290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29" name="Content Placeholder 3"/>
          <p:cNvSpPr>
            <a:spLocks noGrp="1"/>
          </p:cNvSpPr>
          <p:nvPr>
            <p:ph sz="half" idx="37" hasCustomPrompt="1"/>
          </p:nvPr>
        </p:nvSpPr>
        <p:spPr>
          <a:xfrm>
            <a:off x="8267700" y="4006678"/>
            <a:ext cx="34290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5" name="Content Placeholder 3"/>
          <p:cNvSpPr>
            <a:spLocks noGrp="1"/>
          </p:cNvSpPr>
          <p:nvPr>
            <p:ph sz="half" idx="38" hasCustomPrompt="1"/>
          </p:nvPr>
        </p:nvSpPr>
        <p:spPr>
          <a:xfrm>
            <a:off x="4457700" y="1600200"/>
            <a:ext cx="34290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6" name="Content Placeholder 3"/>
          <p:cNvSpPr>
            <a:spLocks noGrp="1"/>
          </p:cNvSpPr>
          <p:nvPr>
            <p:ph sz="half" idx="39" hasCustomPrompt="1"/>
          </p:nvPr>
        </p:nvSpPr>
        <p:spPr>
          <a:xfrm>
            <a:off x="4457700" y="4000500"/>
            <a:ext cx="34290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Tree>
    <p:extLst>
      <p:ext uri="{BB962C8B-B14F-4D97-AF65-F5344CB8AC3E}">
        <p14:creationId xmlns:p14="http://schemas.microsoft.com/office/powerpoint/2010/main" val="109259232"/>
      </p:ext>
    </p:extLst>
  </p:cSld>
  <p:clrMapOvr>
    <a:masterClrMapping/>
  </p:clrMapOvr>
  <p:extLst mod="1">
    <p:ext uri="{DCECCB84-F9BA-43D5-87BE-67443E8EF086}">
      <p15:sldGuideLst xmlns:p15="http://schemas.microsoft.com/office/powerpoint/2012/main">
        <p15:guide id="1" orient="horz" pos="3024" userDrawn="1">
          <p15:clr>
            <a:srgbClr val="FBAE40"/>
          </p15:clr>
        </p15:guide>
        <p15:guide id="2" orient="horz" pos="29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ic w text 1/4 1/4 1/4 1/4">
    <p:spTree>
      <p:nvGrpSpPr>
        <p:cNvPr id="1" name=""/>
        <p:cNvGrpSpPr/>
        <p:nvPr/>
      </p:nvGrpSpPr>
      <p:grpSpPr>
        <a:xfrm>
          <a:off x="0" y="0"/>
          <a:ext cx="0" cy="0"/>
          <a:chOff x="0" y="0"/>
          <a:chExt cx="0" cy="0"/>
        </a:xfrm>
      </p:grpSpPr>
      <p:sp>
        <p:nvSpPr>
          <p:cNvPr id="17"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Number"/>
          <p:cNvSpPr>
            <a:spLocks noGrp="1"/>
          </p:cNvSpPr>
          <p:nvPr>
            <p:ph type="sldNum" sz="quarter" idx="12"/>
          </p:nvPr>
        </p:nvSpPr>
        <p:spPr>
          <a:xfrm>
            <a:off x="10317327" y="6356351"/>
            <a:ext cx="1409853" cy="365125"/>
          </a:xfrm>
        </p:spPr>
        <p:txBody>
          <a:bodyPr/>
          <a:lstStyle/>
          <a:p>
            <a:fld id="{C77968C3-7B7E-411D-B105-08F43D0B3F8A}" type="slidenum">
              <a:rPr lang="en-US" smtClean="0"/>
              <a:t>‹#›</a:t>
            </a:fld>
            <a:endParaRPr lang="en-US"/>
          </a:p>
        </p:txBody>
      </p:sp>
      <p:sp>
        <p:nvSpPr>
          <p:cNvPr id="8" name="Footer"/>
          <p:cNvSpPr>
            <a:spLocks noGrp="1"/>
          </p:cNvSpPr>
          <p:nvPr>
            <p:ph type="ftr" sz="quarter" idx="3"/>
          </p:nvPr>
        </p:nvSpPr>
        <p:spPr>
          <a:xfrm>
            <a:off x="1679888" y="6356351"/>
            <a:ext cx="8984625"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25" name="Date"/>
          <p:cNvSpPr>
            <a:spLocks noGrp="1"/>
          </p:cNvSpPr>
          <p:nvPr>
            <p:ph type="dt" sz="half" idx="14"/>
          </p:nvPr>
        </p:nvSpPr>
        <p:spPr>
          <a:xfrm>
            <a:off x="617220" y="636778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2" name="Title 6"/>
          <p:cNvSpPr>
            <a:spLocks noGrp="1"/>
          </p:cNvSpPr>
          <p:nvPr>
            <p:ph type="title" hasCustomPrompt="1"/>
          </p:nvPr>
        </p:nvSpPr>
        <p:spPr bwMode="gray">
          <a:xfrm>
            <a:off x="0" y="0"/>
            <a:ext cx="11727180" cy="1219200"/>
          </a:xfrm>
          <a:solidFill>
            <a:schemeClr val="accent1"/>
          </a:solidFill>
        </p:spPr>
        <p:txBody>
          <a:bodyPr anchor="ctr">
            <a:normAutofit/>
          </a:bodyPr>
          <a:lstStyle>
            <a:lvl1pPr algn="r">
              <a:defRPr sz="3600" baseline="0">
                <a:solidFill>
                  <a:schemeClr val="bg2"/>
                </a:solidFill>
              </a:defRPr>
            </a:lvl1pPr>
          </a:lstStyle>
          <a:p>
            <a:r>
              <a:rPr lang="en-US" smtClean="0"/>
              <a:t>Title - 4 column / 2 row slide</a:t>
            </a:r>
            <a:endParaRPr lang="en-US"/>
          </a:p>
        </p:txBody>
      </p:sp>
      <p:sp>
        <p:nvSpPr>
          <p:cNvPr id="32" name="Content Placeholder 3"/>
          <p:cNvSpPr>
            <a:spLocks noGrp="1"/>
          </p:cNvSpPr>
          <p:nvPr>
            <p:ph sz="half" idx="29" hasCustomPrompt="1"/>
          </p:nvPr>
        </p:nvSpPr>
        <p:spPr>
          <a:xfrm>
            <a:off x="304800" y="1606378"/>
            <a:ext cx="27432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8" name="Content Placeholder 3"/>
          <p:cNvSpPr>
            <a:spLocks noGrp="1"/>
          </p:cNvSpPr>
          <p:nvPr>
            <p:ph sz="half" idx="35" hasCustomPrompt="1"/>
          </p:nvPr>
        </p:nvSpPr>
        <p:spPr>
          <a:xfrm>
            <a:off x="304800" y="4006678"/>
            <a:ext cx="27432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9" name="Content Placeholder 3"/>
          <p:cNvSpPr>
            <a:spLocks noGrp="1"/>
          </p:cNvSpPr>
          <p:nvPr>
            <p:ph sz="half" idx="36" hasCustomPrompt="1"/>
          </p:nvPr>
        </p:nvSpPr>
        <p:spPr>
          <a:xfrm>
            <a:off x="3314700" y="1606378"/>
            <a:ext cx="27432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40" name="Content Placeholder 3"/>
          <p:cNvSpPr>
            <a:spLocks noGrp="1"/>
          </p:cNvSpPr>
          <p:nvPr>
            <p:ph sz="half" idx="37" hasCustomPrompt="1"/>
          </p:nvPr>
        </p:nvSpPr>
        <p:spPr>
          <a:xfrm>
            <a:off x="3278980" y="4006678"/>
            <a:ext cx="27432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41" name="Content Placeholder 3"/>
          <p:cNvSpPr>
            <a:spLocks noGrp="1"/>
          </p:cNvSpPr>
          <p:nvPr>
            <p:ph sz="half" idx="38" hasCustomPrompt="1"/>
          </p:nvPr>
        </p:nvSpPr>
        <p:spPr>
          <a:xfrm>
            <a:off x="6324601" y="1606378"/>
            <a:ext cx="27432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42" name="Content Placeholder 3"/>
          <p:cNvSpPr>
            <a:spLocks noGrp="1"/>
          </p:cNvSpPr>
          <p:nvPr>
            <p:ph sz="half" idx="39" hasCustomPrompt="1"/>
          </p:nvPr>
        </p:nvSpPr>
        <p:spPr>
          <a:xfrm>
            <a:off x="6324599" y="4006678"/>
            <a:ext cx="27432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43" name="Content Placeholder 3"/>
          <p:cNvSpPr>
            <a:spLocks noGrp="1"/>
          </p:cNvSpPr>
          <p:nvPr>
            <p:ph sz="half" idx="40" hasCustomPrompt="1"/>
          </p:nvPr>
        </p:nvSpPr>
        <p:spPr>
          <a:xfrm>
            <a:off x="9334503" y="1606378"/>
            <a:ext cx="27432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44" name="Content Placeholder 3"/>
          <p:cNvSpPr>
            <a:spLocks noGrp="1"/>
          </p:cNvSpPr>
          <p:nvPr>
            <p:ph sz="half" idx="41" hasCustomPrompt="1"/>
          </p:nvPr>
        </p:nvSpPr>
        <p:spPr>
          <a:xfrm>
            <a:off x="9334500" y="4006678"/>
            <a:ext cx="2743200" cy="2148840"/>
          </a:xfrm>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Tree>
    <p:extLst>
      <p:ext uri="{BB962C8B-B14F-4D97-AF65-F5344CB8AC3E}">
        <p14:creationId xmlns:p14="http://schemas.microsoft.com/office/powerpoint/2010/main" val="435657012"/>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lank &amp; bar 1/1">
    <p:spTree>
      <p:nvGrpSpPr>
        <p:cNvPr id="1" name=""/>
        <p:cNvGrpSpPr/>
        <p:nvPr/>
      </p:nvGrpSpPr>
      <p:grpSpPr>
        <a:xfrm>
          <a:off x="0" y="0"/>
          <a:ext cx="0" cy="0"/>
          <a:chOff x="0" y="0"/>
          <a:chExt cx="0" cy="0"/>
        </a:xfrm>
      </p:grpSpPr>
      <p:sp>
        <p:nvSpPr>
          <p:cNvPr id="20" name="bluebar"/>
          <p:cNvSpPr/>
          <p:nvPr userDrawn="1"/>
        </p:nvSpPr>
        <p:spPr>
          <a:xfrm>
            <a:off x="0" y="1216660"/>
            <a:ext cx="123444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p:cNvSpPr/>
          <p:nvPr userDrawn="1"/>
        </p:nvSpPr>
        <p:spPr>
          <a:xfrm>
            <a:off x="0" y="0"/>
            <a:ext cx="123444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Number"/>
          <p:cNvSpPr>
            <a:spLocks noGrp="1"/>
          </p:cNvSpPr>
          <p:nvPr>
            <p:ph type="sldNum" sz="quarter" idx="12"/>
          </p:nvPr>
        </p:nvSpPr>
        <p:spPr>
          <a:xfrm>
            <a:off x="10274893" y="6374131"/>
            <a:ext cx="1409853" cy="365125"/>
          </a:xfrm>
        </p:spPr>
        <p:txBody>
          <a:bodyPr/>
          <a:lstStyle/>
          <a:p>
            <a:fld id="{C77968C3-7B7E-411D-B105-08F43D0B3F8A}" type="slidenum">
              <a:rPr lang="en-US" smtClean="0"/>
              <a:t>‹#›</a:t>
            </a:fld>
            <a:endParaRPr lang="en-US"/>
          </a:p>
        </p:txBody>
      </p:sp>
      <p:sp>
        <p:nvSpPr>
          <p:cNvPr id="6" name="Footer"/>
          <p:cNvSpPr>
            <a:spLocks noGrp="1"/>
          </p:cNvSpPr>
          <p:nvPr>
            <p:ph type="ftr" sz="quarter" idx="3"/>
          </p:nvPr>
        </p:nvSpPr>
        <p:spPr>
          <a:xfrm>
            <a:off x="2027074" y="6367781"/>
            <a:ext cx="8247819" cy="365125"/>
          </a:xfrm>
          <a:prstGeom prst="rect">
            <a:avLst/>
          </a:prstGeom>
        </p:spPr>
        <p:txBody>
          <a:bodyPr vert="horz" lIns="91440" tIns="45720" rIns="91440" bIns="45720" rtlCol="0" anchor="ctr"/>
          <a:lstStyle>
            <a:lvl1pPr algn="ctr">
              <a:defRPr sz="1000" b="1" i="0" cap="all" spc="1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
        <p:nvSpPr>
          <p:cNvPr id="30" name="Date"/>
          <p:cNvSpPr>
            <a:spLocks noGrp="1"/>
          </p:cNvSpPr>
          <p:nvPr>
            <p:ph type="dt" sz="half" idx="14"/>
          </p:nvPr>
        </p:nvSpPr>
        <p:spPr>
          <a:xfrm>
            <a:off x="617220" y="6367780"/>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2" name="Title 8"/>
          <p:cNvSpPr>
            <a:spLocks noGrp="1"/>
          </p:cNvSpPr>
          <p:nvPr userDrawn="1">
            <p:ph type="title" hasCustomPrompt="1"/>
          </p:nvPr>
        </p:nvSpPr>
        <p:spPr bwMode="gray">
          <a:xfrm>
            <a:off x="0" y="1"/>
            <a:ext cx="11727180" cy="1216659"/>
          </a:xfrm>
          <a:solidFill>
            <a:schemeClr val="accent1"/>
          </a:solidFill>
        </p:spPr>
        <p:txBody>
          <a:bodyPr anchor="ctr">
            <a:normAutofit/>
          </a:bodyPr>
          <a:lstStyle>
            <a:lvl1pPr algn="r">
              <a:defRPr sz="3600" baseline="0">
                <a:solidFill>
                  <a:schemeClr val="bg2"/>
                </a:solidFill>
              </a:defRPr>
            </a:lvl1pPr>
          </a:lstStyle>
          <a:p>
            <a:r>
              <a:rPr lang="en-US" smtClean="0"/>
              <a:t>Title - 5 column / 2 row slide</a:t>
            </a:r>
            <a:endParaRPr lang="en-US"/>
          </a:p>
        </p:txBody>
      </p:sp>
      <p:sp>
        <p:nvSpPr>
          <p:cNvPr id="27" name="Content Placeholder 3"/>
          <p:cNvSpPr>
            <a:spLocks noGrp="1"/>
          </p:cNvSpPr>
          <p:nvPr>
            <p:ph sz="half" idx="15" hasCustomPrompt="1"/>
          </p:nvPr>
        </p:nvSpPr>
        <p:spPr>
          <a:xfrm>
            <a:off x="304801" y="1600200"/>
            <a:ext cx="20955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5" name="Content Placeholder 3"/>
          <p:cNvSpPr>
            <a:spLocks noGrp="1"/>
          </p:cNvSpPr>
          <p:nvPr>
            <p:ph sz="half" idx="27" hasCustomPrompt="1"/>
          </p:nvPr>
        </p:nvSpPr>
        <p:spPr>
          <a:xfrm>
            <a:off x="2710370" y="1600199"/>
            <a:ext cx="20955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6" name="Content Placeholder 3"/>
          <p:cNvSpPr>
            <a:spLocks noGrp="1"/>
          </p:cNvSpPr>
          <p:nvPr>
            <p:ph sz="half" idx="28" hasCustomPrompt="1"/>
          </p:nvPr>
        </p:nvSpPr>
        <p:spPr>
          <a:xfrm>
            <a:off x="5124450" y="1600201"/>
            <a:ext cx="20955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8" name="Content Placeholder 3"/>
          <p:cNvSpPr>
            <a:spLocks noGrp="1"/>
          </p:cNvSpPr>
          <p:nvPr>
            <p:ph sz="half" idx="29" hasCustomPrompt="1"/>
          </p:nvPr>
        </p:nvSpPr>
        <p:spPr>
          <a:xfrm>
            <a:off x="7543800" y="1600199"/>
            <a:ext cx="20955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39" name="Content Placeholder 3"/>
          <p:cNvSpPr>
            <a:spLocks noGrp="1"/>
          </p:cNvSpPr>
          <p:nvPr>
            <p:ph sz="half" idx="30" hasCustomPrompt="1"/>
          </p:nvPr>
        </p:nvSpPr>
        <p:spPr>
          <a:xfrm>
            <a:off x="9932069" y="1600198"/>
            <a:ext cx="2095500" cy="2148840"/>
          </a:xfrm>
          <a:solidFill>
            <a:schemeClr val="bg2">
              <a:lumMod val="85000"/>
            </a:schemeClr>
          </a:solid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15" name="Content Placeholder 3"/>
          <p:cNvSpPr>
            <a:spLocks noGrp="1"/>
          </p:cNvSpPr>
          <p:nvPr>
            <p:ph sz="half" idx="31" hasCustomPrompt="1"/>
          </p:nvPr>
        </p:nvSpPr>
        <p:spPr>
          <a:xfrm>
            <a:off x="299531" y="4000499"/>
            <a:ext cx="2095500" cy="2148840"/>
          </a:xfrm>
          <a:no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16" name="Content Placeholder 3"/>
          <p:cNvSpPr>
            <a:spLocks noGrp="1"/>
          </p:cNvSpPr>
          <p:nvPr>
            <p:ph sz="half" idx="32" hasCustomPrompt="1"/>
          </p:nvPr>
        </p:nvSpPr>
        <p:spPr>
          <a:xfrm>
            <a:off x="2705100" y="4000498"/>
            <a:ext cx="2095500" cy="2148840"/>
          </a:xfrm>
          <a:no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17" name="Content Placeholder 3"/>
          <p:cNvSpPr>
            <a:spLocks noGrp="1"/>
          </p:cNvSpPr>
          <p:nvPr>
            <p:ph sz="half" idx="33" hasCustomPrompt="1"/>
          </p:nvPr>
        </p:nvSpPr>
        <p:spPr>
          <a:xfrm>
            <a:off x="5119180" y="4000500"/>
            <a:ext cx="2095500" cy="2148840"/>
          </a:xfrm>
          <a:no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18" name="Content Placeholder 3"/>
          <p:cNvSpPr>
            <a:spLocks noGrp="1"/>
          </p:cNvSpPr>
          <p:nvPr>
            <p:ph sz="half" idx="34" hasCustomPrompt="1"/>
          </p:nvPr>
        </p:nvSpPr>
        <p:spPr>
          <a:xfrm>
            <a:off x="7538530" y="4000498"/>
            <a:ext cx="2095500" cy="2148840"/>
          </a:xfrm>
          <a:no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
        <p:nvSpPr>
          <p:cNvPr id="19" name="Content Placeholder 3"/>
          <p:cNvSpPr>
            <a:spLocks noGrp="1"/>
          </p:cNvSpPr>
          <p:nvPr>
            <p:ph sz="half" idx="35" hasCustomPrompt="1"/>
          </p:nvPr>
        </p:nvSpPr>
        <p:spPr>
          <a:xfrm>
            <a:off x="9926799" y="4000497"/>
            <a:ext cx="2095500" cy="2148840"/>
          </a:xfrm>
          <a:noFill/>
        </p:spPr>
        <p:txBody>
          <a:bodyPr>
            <a:normAutofit/>
          </a:bodyPr>
          <a:lstStyle>
            <a:lvl1pPr marL="0" indent="0">
              <a:buNone/>
              <a:defRPr sz="2800"/>
            </a:lvl1pPr>
            <a:lvl2pPr marL="396875" indent="0">
              <a:buNone/>
              <a:defRPr/>
            </a:lvl2pPr>
            <a:lvl3pPr marL="741363" indent="0">
              <a:buNone/>
              <a:defRPr/>
            </a:lvl3pPr>
            <a:lvl4pPr marL="1087437" indent="0">
              <a:buNone/>
              <a:defRPr/>
            </a:lvl4pPr>
            <a:lvl5pPr marL="1431925" indent="0">
              <a:buNone/>
              <a:defRPr/>
            </a:lvl5pPr>
          </a:lstStyle>
          <a:p>
            <a:pPr lvl="0"/>
            <a:r>
              <a:rPr lang="en-US" smtClean="0"/>
              <a:t>Add text or click center icon to add object</a:t>
            </a:r>
            <a:endParaRPr lang="en-US"/>
          </a:p>
        </p:txBody>
      </p:sp>
    </p:spTree>
    <p:extLst>
      <p:ext uri="{BB962C8B-B14F-4D97-AF65-F5344CB8AC3E}">
        <p14:creationId xmlns:p14="http://schemas.microsoft.com/office/powerpoint/2010/main" val="2716993848"/>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27816"/>
            <a:ext cx="11117580" cy="1371599"/>
          </a:xfrm>
          <a:prstGeom prst="rect">
            <a:avLst/>
          </a:prstGeom>
        </p:spPr>
        <p:txBody>
          <a:bodyPr vert="horz" lIns="91440" tIns="45720" rIns="91440" bIns="45720" rtlCol="0" anchor="b">
            <a:normAutofit/>
          </a:bodyPr>
          <a:lstStyle/>
          <a:p>
            <a:r>
              <a:rPr lang="en-US" smtClean="0"/>
              <a:t>Click to edit Master title style</a:t>
            </a:r>
            <a:endParaRPr lang="en-US"/>
          </a:p>
        </p:txBody>
      </p:sp>
      <p:sp>
        <p:nvSpPr>
          <p:cNvPr id="3" name="Text Placeholder 2"/>
          <p:cNvSpPr>
            <a:spLocks noGrp="1"/>
          </p:cNvSpPr>
          <p:nvPr>
            <p:ph type="body" idx="1"/>
          </p:nvPr>
        </p:nvSpPr>
        <p:spPr>
          <a:xfrm>
            <a:off x="617220" y="1825625"/>
            <a:ext cx="11082528" cy="4351338"/>
          </a:xfrm>
          <a:prstGeom prst="rect">
            <a:avLst/>
          </a:prstGeom>
        </p:spPr>
        <p:txBody>
          <a:bodyPr vert="horz" lIns="91440" tIns="45720" rIns="91440" bIns="45720" rtlCol="0">
            <a:normAutofit/>
          </a:bodyPr>
          <a:lstStyle/>
          <a:p>
            <a:pPr lvl="0"/>
            <a:r>
              <a:rPr lang="en-US" smtClean="0"/>
              <a:t>Bullet 44</a:t>
            </a:r>
          </a:p>
          <a:p>
            <a:pPr lvl="1"/>
            <a:r>
              <a:rPr lang="en-US" smtClean="0"/>
              <a:t>Bullet 40</a:t>
            </a:r>
          </a:p>
          <a:p>
            <a:pPr lvl="2"/>
            <a:r>
              <a:rPr lang="en-US" smtClean="0"/>
              <a:t>Bullet 36</a:t>
            </a:r>
          </a:p>
          <a:p>
            <a:pPr lvl="3"/>
            <a:r>
              <a:rPr lang="en-US" smtClean="0"/>
              <a:t>Bullet 32</a:t>
            </a:r>
          </a:p>
          <a:p>
            <a:pPr lvl="4"/>
            <a:r>
              <a:rPr lang="en-US" smtClean="0"/>
              <a:t>Bullet 28</a:t>
            </a:r>
            <a:endParaRPr lang="en-US"/>
          </a:p>
        </p:txBody>
      </p:sp>
      <p:sp>
        <p:nvSpPr>
          <p:cNvPr id="4" name="Date Placeholder 3"/>
          <p:cNvSpPr>
            <a:spLocks noGrp="1"/>
          </p:cNvSpPr>
          <p:nvPr>
            <p:ph type="dt" sz="half" idx="2"/>
          </p:nvPr>
        </p:nvSpPr>
        <p:spPr>
          <a:xfrm>
            <a:off x="270034" y="6356351"/>
            <a:ext cx="1409854" cy="365125"/>
          </a:xfrm>
          <a:prstGeom prst="rect">
            <a:avLst/>
          </a:prstGeom>
        </p:spPr>
        <p:txBody>
          <a:bodyPr vert="horz" lIns="91440" tIns="45720" rIns="91440" bIns="45720" rtlCol="0" anchor="ctr"/>
          <a:lstStyle>
            <a:lvl1pPr algn="l">
              <a:defRPr sz="1000" b="1" spc="200" baseline="0">
                <a:solidFill>
                  <a:schemeClr val="accent1"/>
                </a:solidFill>
              </a:defRPr>
            </a:lvl1pPr>
          </a:lstStyle>
          <a:p>
            <a:fld id="{B03B318F-DCD9-4300-8D6C-27366D417958}" type="datetime1">
              <a:rPr lang="en-US" smtClean="0"/>
              <a:t>9/5/2019</a:t>
            </a:fld>
            <a:endParaRPr lang="en-US"/>
          </a:p>
        </p:txBody>
      </p:sp>
      <p:sp>
        <p:nvSpPr>
          <p:cNvPr id="6" name="Slide Number Placeholder 5"/>
          <p:cNvSpPr>
            <a:spLocks noGrp="1"/>
          </p:cNvSpPr>
          <p:nvPr>
            <p:ph type="sldNum" sz="quarter" idx="4"/>
          </p:nvPr>
        </p:nvSpPr>
        <p:spPr>
          <a:xfrm>
            <a:off x="10664513" y="6356351"/>
            <a:ext cx="1409853" cy="365125"/>
          </a:xfrm>
          <a:prstGeom prst="rect">
            <a:avLst/>
          </a:prstGeom>
        </p:spPr>
        <p:txBody>
          <a:bodyPr vert="horz" lIns="91440" tIns="45720" rIns="91440" bIns="45720" rtlCol="0" anchor="ctr"/>
          <a:lstStyle>
            <a:lvl1pPr algn="r">
              <a:defRPr sz="1000" spc="200" baseline="0">
                <a:solidFill>
                  <a:schemeClr val="accent1"/>
                </a:solidFill>
              </a:defRPr>
            </a:lvl1pPr>
          </a:lstStyle>
          <a:p>
            <a:fld id="{C77968C3-7B7E-411D-B105-08F43D0B3F8A}" type="slidenum">
              <a:rPr lang="en-US" smtClean="0"/>
              <a:pPr/>
              <a:t>‹#›</a:t>
            </a:fld>
            <a:endParaRPr lang="en-US"/>
          </a:p>
        </p:txBody>
      </p:sp>
      <p:sp>
        <p:nvSpPr>
          <p:cNvPr id="14" name="Footer Placeholder 4"/>
          <p:cNvSpPr>
            <a:spLocks noGrp="1"/>
          </p:cNvSpPr>
          <p:nvPr>
            <p:ph type="ftr" sz="quarter" idx="3"/>
          </p:nvPr>
        </p:nvSpPr>
        <p:spPr>
          <a:xfrm>
            <a:off x="1679888" y="6356351"/>
            <a:ext cx="8984625" cy="365125"/>
          </a:xfrm>
          <a:prstGeom prst="rect">
            <a:avLst/>
          </a:prstGeom>
        </p:spPr>
        <p:txBody>
          <a:bodyPr vert="horz" lIns="91440" tIns="45720" rIns="91440" bIns="45720" rtlCol="0" anchor="ctr"/>
          <a:lstStyle>
            <a:lvl1pPr algn="ctr">
              <a:defRPr sz="1000" b="1" i="0" cap="all" spc="200" baseline="0">
                <a:solidFill>
                  <a:schemeClr val="accent1"/>
                </a:solidFill>
                <a:latin typeface="Calibri" panose="020F0502020204030204" pitchFamily="34" charset="0"/>
              </a:defRPr>
            </a:lvl1pPr>
          </a:lstStyle>
          <a:p>
            <a:r>
              <a:rPr lang="en-US" smtClean="0"/>
              <a:t>PROTECTING, MAINTAINING AND IMPROVING THE HEALTH OF ALL MINNESOTANS</a:t>
            </a:r>
            <a:endParaRPr lang="en-US"/>
          </a:p>
        </p:txBody>
      </p:sp>
    </p:spTree>
    <p:extLst>
      <p:ext uri="{BB962C8B-B14F-4D97-AF65-F5344CB8AC3E}">
        <p14:creationId xmlns:p14="http://schemas.microsoft.com/office/powerpoint/2010/main" val="3457842810"/>
      </p:ext>
    </p:extLst>
  </p:cSld>
  <p:clrMap bg1="lt1" tx1="dk1" bg2="lt2" tx2="dk2" accent1="accent1" accent2="accent2" accent3="accent3" accent4="accent4" accent5="accent5" accent6="accent6" hlink="hlink" folHlink="folHlink"/>
  <p:sldLayoutIdLst>
    <p:sldLayoutId id="2147483665" r:id="rId1"/>
    <p:sldLayoutId id="2147483663" r:id="rId2"/>
    <p:sldLayoutId id="2147483653" r:id="rId3"/>
    <p:sldLayoutId id="2147483667" r:id="rId4"/>
    <p:sldLayoutId id="2147483656" r:id="rId5"/>
    <p:sldLayoutId id="2147483668" r:id="rId6"/>
    <p:sldLayoutId id="2147483661" r:id="rId7"/>
    <p:sldLayoutId id="2147483669" r:id="rId8"/>
    <p:sldLayoutId id="2147483670" r:id="rId9"/>
    <p:sldLayoutId id="2147483662" r:id="rId10"/>
    <p:sldLayoutId id="2147483671" r:id="rId11"/>
  </p:sldLayoutIdLst>
  <p:hf hdr="0"/>
  <p:txStyles>
    <p:title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0" indent="-365760" algn="l" defTabSz="914400" rtl="0" eaLnBrk="1" latinLnBrk="0" hangingPunct="1">
        <a:lnSpc>
          <a:spcPct val="100000"/>
        </a:lnSpc>
        <a:spcBef>
          <a:spcPts val="1000"/>
        </a:spcBef>
        <a:buClr>
          <a:schemeClr val="accent1"/>
        </a:buClr>
        <a:buFont typeface="Calibri" panose="020F0502020204030204" pitchFamily="34" charset="0"/>
        <a:buChar char="▪"/>
        <a:defRPr sz="4400" kern="1200">
          <a:solidFill>
            <a:schemeClr val="accent1"/>
          </a:solidFill>
          <a:latin typeface="+mn-lt"/>
          <a:ea typeface="+mn-ea"/>
          <a:cs typeface="+mn-cs"/>
        </a:defRPr>
      </a:lvl1pPr>
      <a:lvl2pPr marL="741363" indent="-344488" algn="l" defTabSz="914400" rtl="0" eaLnBrk="1" latinLnBrk="0" hangingPunct="1">
        <a:lnSpc>
          <a:spcPct val="100000"/>
        </a:lnSpc>
        <a:spcBef>
          <a:spcPts val="500"/>
        </a:spcBef>
        <a:buClr>
          <a:schemeClr val="accent1"/>
        </a:buClr>
        <a:buFont typeface="Calibri" panose="020F0502020204030204" pitchFamily="34" charset="0"/>
        <a:buChar char="▪"/>
        <a:defRPr sz="4000" kern="1200">
          <a:solidFill>
            <a:schemeClr val="accent1"/>
          </a:solidFill>
          <a:latin typeface="+mn-lt"/>
          <a:ea typeface="+mn-ea"/>
          <a:cs typeface="+mn-cs"/>
        </a:defRPr>
      </a:lvl2pPr>
      <a:lvl3pPr marL="1087438" indent="-346075" algn="l" defTabSz="914400" rtl="0" eaLnBrk="1" latinLnBrk="0" hangingPunct="1">
        <a:lnSpc>
          <a:spcPct val="100000"/>
        </a:lnSpc>
        <a:spcBef>
          <a:spcPts val="500"/>
        </a:spcBef>
        <a:buClr>
          <a:schemeClr val="accent1"/>
        </a:buClr>
        <a:buFont typeface="Calibri" panose="020F0502020204030204" pitchFamily="34" charset="0"/>
        <a:buChar char="▪"/>
        <a:defRPr sz="3600" kern="1200">
          <a:solidFill>
            <a:schemeClr val="accent1"/>
          </a:solidFill>
          <a:latin typeface="+mn-lt"/>
          <a:ea typeface="+mn-ea"/>
          <a:cs typeface="+mn-cs"/>
        </a:defRPr>
      </a:lvl3pPr>
      <a:lvl4pPr marL="1431925" indent="-344488" algn="l" defTabSz="914400" rtl="0" eaLnBrk="1" latinLnBrk="0" hangingPunct="1">
        <a:lnSpc>
          <a:spcPct val="100000"/>
        </a:lnSpc>
        <a:spcBef>
          <a:spcPts val="500"/>
        </a:spcBef>
        <a:buClr>
          <a:schemeClr val="accent1"/>
        </a:buClr>
        <a:buFont typeface="Calibri" panose="020F0502020204030204" pitchFamily="34" charset="0"/>
        <a:buChar char="▪"/>
        <a:defRPr sz="3200" kern="1200">
          <a:solidFill>
            <a:schemeClr val="accent1"/>
          </a:solidFill>
          <a:latin typeface="+mn-lt"/>
          <a:ea typeface="+mn-ea"/>
          <a:cs typeface="+mn-cs"/>
        </a:defRPr>
      </a:lvl4pPr>
      <a:lvl5pPr marL="1655763" indent="-223838" algn="l" defTabSz="914400" rtl="0" eaLnBrk="1" latinLnBrk="0" hangingPunct="1">
        <a:lnSpc>
          <a:spcPct val="100000"/>
        </a:lnSpc>
        <a:spcBef>
          <a:spcPts val="500"/>
        </a:spcBef>
        <a:buClr>
          <a:schemeClr val="accent1"/>
        </a:buClr>
        <a:buFont typeface="Calibri" panose="020F0502020204030204" pitchFamily="34" charset="0"/>
        <a:buChar char="▪"/>
        <a:defRPr sz="2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4752" userDrawn="1">
          <p15:clr>
            <a:srgbClr val="F26B43"/>
          </p15:clr>
        </p15:guide>
        <p15:guide id="3" pos="4560" userDrawn="1">
          <p15:clr>
            <a:srgbClr val="F26B43"/>
          </p15:clr>
        </p15:guide>
        <p15:guide id="4" pos="7584" userDrawn="1">
          <p15:clr>
            <a:srgbClr val="F26B43"/>
          </p15:clr>
        </p15:guide>
        <p15:guide id="5" pos="3216" userDrawn="1">
          <p15:clr>
            <a:srgbClr val="F26B43"/>
          </p15:clr>
        </p15:guide>
        <p15:guide id="6" pos="5688" userDrawn="1">
          <p15:clr>
            <a:srgbClr val="9FCC3B"/>
          </p15:clr>
        </p15:guide>
        <p15:guide id="7" pos="5880" userDrawn="1">
          <p15:clr>
            <a:srgbClr val="9FCC3B"/>
          </p15:clr>
        </p15:guide>
        <p15:guide id="8" pos="3984" userDrawn="1">
          <p15:clr>
            <a:srgbClr val="9FCC3B"/>
          </p15:clr>
        </p15:guide>
        <p15:guide id="9" pos="2088" userDrawn="1">
          <p15:clr>
            <a:srgbClr val="9FCC3B"/>
          </p15:clr>
        </p15:guide>
        <p15:guide id="10" pos="1896" userDrawn="1">
          <p15:clr>
            <a:srgbClr val="9FCC3B"/>
          </p15:clr>
        </p15:guide>
        <p15:guide id="11" pos="3024" userDrawn="1">
          <p15:clr>
            <a:srgbClr val="F26B43"/>
          </p15:clr>
        </p15:guide>
        <p15:guide id="12" pos="3792" userDrawn="1">
          <p15:clr>
            <a:srgbClr val="9FCC3B"/>
          </p15:clr>
        </p15:guide>
        <p15:guide id="15" orient="horz" pos="2376" userDrawn="1">
          <p15:clr>
            <a:srgbClr val="F26B43"/>
          </p15:clr>
        </p15:guide>
        <p15:guide id="16" orient="horz" pos="696" userDrawn="1">
          <p15:clr>
            <a:srgbClr val="F26B43"/>
          </p15:clr>
        </p15:guide>
        <p15:guide id="17" orient="horz" pos="2520" userDrawn="1">
          <p15:clr>
            <a:srgbClr val="F26B43"/>
          </p15:clr>
        </p15:guide>
        <p15:guide id="18" orient="horz" pos="3888" userDrawn="1">
          <p15:clr>
            <a:srgbClr val="F26B43"/>
          </p15:clr>
        </p15:guide>
        <p15:guide id="19" orient="horz" pos="4008" userDrawn="1">
          <p15:clr>
            <a:srgbClr val="F26B43"/>
          </p15:clr>
        </p15:guide>
        <p15:guide id="20" pos="192" userDrawn="1">
          <p15:clr>
            <a:srgbClr val="F26B43"/>
          </p15:clr>
        </p15:guide>
        <p15:guide id="21" orient="horz" pos="1008" userDrawn="1">
          <p15:clr>
            <a:srgbClr val="F26B43"/>
          </p15:clr>
        </p15:guide>
        <p15:guide id="22" pos="1512" userDrawn="1">
          <p15:clr>
            <a:srgbClr val="F26B43"/>
          </p15:clr>
        </p15:guide>
        <p15:guide id="23" pos="1704" userDrawn="1">
          <p15:clr>
            <a:srgbClr val="F26B43"/>
          </p15:clr>
        </p15:guide>
        <p15:guide id="24" pos="6072" userDrawn="1">
          <p15:clr>
            <a:srgbClr val="F26B43"/>
          </p15:clr>
        </p15:guide>
        <p15:guide id="25" pos="6264" userDrawn="1">
          <p15:clr>
            <a:srgbClr val="F26B43"/>
          </p15:clr>
        </p15:guide>
        <p15:guide id="26" pos="2592" userDrawn="1">
          <p15:clr>
            <a:srgbClr val="547EBF"/>
          </p15:clr>
        </p15:guide>
        <p15:guide id="27" pos="2808" userDrawn="1">
          <p15:clr>
            <a:srgbClr val="547EBF"/>
          </p15:clr>
        </p15:guide>
        <p15:guide id="28" pos="4968" userDrawn="1">
          <p15:clr>
            <a:srgbClr val="547EBF"/>
          </p15:clr>
        </p15:guide>
        <p15:guide id="29" pos="5208" userDrawn="1">
          <p15:clr>
            <a:srgbClr val="547EBF"/>
          </p15:clr>
        </p15:guide>
        <p15:guide id="30" pos="7368" userDrawn="1">
          <p15:clr>
            <a:srgbClr val="A4A3A4"/>
          </p15:clr>
        </p15:guide>
        <p15:guide id="31" pos="432"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www.diabetes.org/minnesotarisktest"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4002957"/>
            <a:ext cx="12344400" cy="1408982"/>
          </a:xfrm>
        </p:spPr>
        <p:txBody>
          <a:bodyPr/>
          <a:lstStyle/>
          <a:p>
            <a:r>
              <a:rPr lang="en-US" sz="2800" dirty="0" smtClean="0">
                <a:latin typeface="Calibri"/>
                <a:cs typeface="Calibri"/>
              </a:rPr>
              <a:t>Is the Diabetes Prevention Program Right for Your Organization?</a:t>
            </a:r>
            <a:endParaRPr lang="en-US" dirty="0"/>
          </a:p>
        </p:txBody>
      </p:sp>
      <p:pic>
        <p:nvPicPr>
          <p:cNvPr id="5" name="Picture Placeholder 4" descr="Puzzle pieces" title="picture of a puzzle"/>
          <p:cNvPicPr>
            <a:picLocks noGrp="1" noChangeAspect="1"/>
          </p:cNvPicPr>
          <p:nvPr>
            <p:ph type="pic" sz="quarter" idx="17"/>
          </p:nvPr>
        </p:nvPicPr>
        <p:blipFill rotWithShape="1">
          <a:blip r:embed="rId3">
            <a:extLst>
              <a:ext uri="{28A0092B-C50C-407E-A947-70E740481C1C}">
                <a14:useLocalDpi xmlns:a14="http://schemas.microsoft.com/office/drawing/2010/main" val="0"/>
              </a:ext>
            </a:extLst>
          </a:blip>
          <a:srcRect t="44010" b="14232"/>
          <a:stretch/>
        </p:blipFill>
        <p:spPr>
          <a:xfrm>
            <a:off x="0" y="0"/>
            <a:ext cx="12344400" cy="3955186"/>
          </a:xfrm>
        </p:spPr>
      </p:pic>
    </p:spTree>
    <p:extLst>
      <p:ext uri="{BB962C8B-B14F-4D97-AF65-F5344CB8AC3E}">
        <p14:creationId xmlns:p14="http://schemas.microsoft.com/office/powerpoint/2010/main" val="103400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10</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Content Placeholder 4"/>
          <p:cNvSpPr>
            <a:spLocks noGrp="1"/>
          </p:cNvSpPr>
          <p:nvPr>
            <p:ph sz="half" idx="2"/>
          </p:nvPr>
        </p:nvSpPr>
        <p:spPr>
          <a:xfrm>
            <a:off x="674170" y="1491774"/>
            <a:ext cx="9639300" cy="4589463"/>
          </a:xfrm>
        </p:spPr>
        <p:txBody>
          <a:bodyPr anchor="ctr">
            <a:normAutofit fontScale="92500" lnSpcReduction="10000"/>
          </a:bodyPr>
          <a:lstStyle/>
          <a:p>
            <a:pPr marL="457200" indent="-457200">
              <a:buFont typeface="Wingdings" panose="05000000000000000000" pitchFamily="2" charset="2"/>
              <a:buChar char="§"/>
            </a:pPr>
            <a:r>
              <a:rPr lang="en-US" b="1" dirty="0"/>
              <a:t>Mobile: </a:t>
            </a:r>
            <a:r>
              <a:rPr lang="en-US" dirty="0"/>
              <a:t>Offered electronically by vendors and insurance companies</a:t>
            </a:r>
          </a:p>
          <a:p>
            <a:pPr marL="457200" indent="-457200">
              <a:buFont typeface="Wingdings" panose="05000000000000000000" pitchFamily="2" charset="2"/>
              <a:buChar char="§"/>
            </a:pPr>
            <a:r>
              <a:rPr lang="en-US" b="1" dirty="0"/>
              <a:t>Clinical: </a:t>
            </a:r>
            <a:r>
              <a:rPr lang="en-US" dirty="0"/>
              <a:t>Trained coaches employed by health care systems may offer the program locally</a:t>
            </a:r>
          </a:p>
          <a:p>
            <a:pPr marL="457200" indent="-457200">
              <a:buFont typeface="Wingdings" panose="05000000000000000000" pitchFamily="2" charset="2"/>
              <a:buChar char="§"/>
            </a:pPr>
            <a:r>
              <a:rPr lang="en-US" b="1" dirty="0"/>
              <a:t>On-site: </a:t>
            </a:r>
            <a:r>
              <a:rPr lang="en-US" dirty="0"/>
              <a:t>DPP provider offers program at employer sites or employee trained to offer program. Or, employer has trained an employee to be a coach and offer internally.</a:t>
            </a:r>
          </a:p>
          <a:p>
            <a:pPr marL="457200" indent="-457200">
              <a:buFont typeface="Wingdings" panose="05000000000000000000" pitchFamily="2" charset="2"/>
              <a:buChar char="§"/>
            </a:pPr>
            <a:r>
              <a:rPr lang="en-US" b="1" dirty="0"/>
              <a:t>Community: </a:t>
            </a:r>
            <a:r>
              <a:rPr lang="en-US" dirty="0"/>
              <a:t>YMCA, MN Extension Services, health departments, faith-based communities, community centers offer program at their locations.</a:t>
            </a:r>
          </a:p>
        </p:txBody>
      </p:sp>
      <p:sp>
        <p:nvSpPr>
          <p:cNvPr id="6" name="Title 5"/>
          <p:cNvSpPr>
            <a:spLocks noGrp="1"/>
          </p:cNvSpPr>
          <p:nvPr>
            <p:ph type="title"/>
          </p:nvPr>
        </p:nvSpPr>
        <p:spPr/>
        <p:txBody>
          <a:bodyPr/>
          <a:lstStyle/>
          <a:p>
            <a:r>
              <a:rPr lang="en-US" dirty="0" smtClean="0"/>
              <a:t>Four convenient paths to access</a:t>
            </a:r>
            <a:endParaRPr lang="en-US" dirty="0"/>
          </a:p>
        </p:txBody>
      </p:sp>
    </p:spTree>
    <p:extLst>
      <p:ext uri="{BB962C8B-B14F-4D97-AF65-F5344CB8AC3E}">
        <p14:creationId xmlns:p14="http://schemas.microsoft.com/office/powerpoint/2010/main" val="3672609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11</a:t>
            </a:fld>
            <a:endParaRPr lang="en-US"/>
          </a:p>
        </p:txBody>
      </p:sp>
      <p:sp>
        <p:nvSpPr>
          <p:cNvPr id="3" name="Footer Placeholder 2"/>
          <p:cNvSpPr>
            <a:spLocks noGrp="1"/>
          </p:cNvSpPr>
          <p:nvPr>
            <p:ph type="ftr" sz="quarter" idx="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Title 4"/>
          <p:cNvSpPr>
            <a:spLocks noGrp="1"/>
          </p:cNvSpPr>
          <p:nvPr>
            <p:ph type="title"/>
          </p:nvPr>
        </p:nvSpPr>
        <p:spPr/>
        <p:txBody>
          <a:bodyPr/>
          <a:lstStyle/>
          <a:p>
            <a:r>
              <a:rPr lang="en-US" dirty="0" smtClean="0"/>
              <a:t>Employer Actions</a:t>
            </a:r>
            <a:endParaRPr lang="en-US" dirty="0"/>
          </a:p>
        </p:txBody>
      </p:sp>
      <p:sp>
        <p:nvSpPr>
          <p:cNvPr id="6" name="Content Placeholder 5"/>
          <p:cNvSpPr>
            <a:spLocks noGrp="1"/>
          </p:cNvSpPr>
          <p:nvPr>
            <p:ph sz="half" idx="2"/>
          </p:nvPr>
        </p:nvSpPr>
        <p:spPr/>
        <p:txBody>
          <a:bodyPr>
            <a:normAutofit/>
          </a:bodyPr>
          <a:lstStyle/>
          <a:p>
            <a:r>
              <a:rPr lang="en-US" b="1" dirty="0"/>
              <a:t>As employers, we can offer  the DPP to our employees. </a:t>
            </a:r>
            <a:endParaRPr lang="en-US" b="1" dirty="0" smtClean="0"/>
          </a:p>
          <a:p>
            <a:endParaRPr lang="en-US" b="1" dirty="0"/>
          </a:p>
          <a:p>
            <a:r>
              <a:rPr lang="en-US" b="1" dirty="0"/>
              <a:t>And for those with diabetes, we provide access to a diabetes self-management program.</a:t>
            </a:r>
          </a:p>
        </p:txBody>
      </p:sp>
      <p:sp>
        <p:nvSpPr>
          <p:cNvPr id="7" name="Content Placeholder 6"/>
          <p:cNvSpPr>
            <a:spLocks noGrp="1"/>
          </p:cNvSpPr>
          <p:nvPr>
            <p:ph sz="half" idx="15"/>
          </p:nvPr>
        </p:nvSpPr>
        <p:spPr/>
        <p:txBody>
          <a:bodyPr>
            <a:normAutofit fontScale="77500" lnSpcReduction="20000"/>
          </a:bodyPr>
          <a:lstStyle/>
          <a:p>
            <a:r>
              <a:rPr lang="en-US" sz="4800" dirty="0"/>
              <a:t>Additional Support:</a:t>
            </a:r>
          </a:p>
          <a:p>
            <a:pPr marL="457200" indent="-457200">
              <a:buFont typeface="Wingdings" panose="05000000000000000000" pitchFamily="2" charset="2"/>
              <a:buChar char="§"/>
            </a:pPr>
            <a:r>
              <a:rPr lang="en-US" sz="4800" dirty="0"/>
              <a:t>Offer healthy choices at the workplace</a:t>
            </a:r>
          </a:p>
          <a:p>
            <a:pPr marL="457200" indent="-457200">
              <a:buFont typeface="Wingdings" panose="05000000000000000000" pitchFamily="2" charset="2"/>
              <a:buChar char="§"/>
            </a:pPr>
            <a:r>
              <a:rPr lang="en-US" sz="4800" dirty="0"/>
              <a:t>Support glucose testing</a:t>
            </a:r>
          </a:p>
          <a:p>
            <a:pPr marL="457200" indent="-457200">
              <a:buFont typeface="Wingdings" panose="05000000000000000000" pitchFamily="2" charset="2"/>
              <a:buChar char="§"/>
            </a:pPr>
            <a:r>
              <a:rPr lang="en-US" sz="4800" dirty="0"/>
              <a:t>Allow time off for medical appointments </a:t>
            </a:r>
          </a:p>
          <a:p>
            <a:pPr marL="457200" indent="-457200">
              <a:buFont typeface="Wingdings" panose="05000000000000000000" pitchFamily="2" charset="2"/>
              <a:buChar char="§"/>
            </a:pPr>
            <a:r>
              <a:rPr lang="en-US" sz="4800" dirty="0"/>
              <a:t>Pay 100% for testing and monitoring equipment</a:t>
            </a:r>
          </a:p>
        </p:txBody>
      </p:sp>
    </p:spTree>
    <p:extLst>
      <p:ext uri="{BB962C8B-B14F-4D97-AF65-F5344CB8AC3E}">
        <p14:creationId xmlns:p14="http://schemas.microsoft.com/office/powerpoint/2010/main" val="3417684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12</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8" name="Content Placeholder 7"/>
          <p:cNvSpPr>
            <a:spLocks noGrp="1"/>
          </p:cNvSpPr>
          <p:nvPr>
            <p:ph sz="half" idx="2"/>
          </p:nvPr>
        </p:nvSpPr>
        <p:spPr>
          <a:xfrm>
            <a:off x="7528200" y="1600201"/>
            <a:ext cx="4511399" cy="4589463"/>
          </a:xfrm>
        </p:spPr>
        <p:txBody>
          <a:bodyPr/>
          <a:lstStyle/>
          <a:p>
            <a:r>
              <a:rPr lang="en-US" dirty="0" smtClean="0"/>
              <a:t>Take the Diabetes Risk Test at: </a:t>
            </a:r>
          </a:p>
          <a:p>
            <a:r>
              <a:rPr lang="en-US" sz="2400" dirty="0" smtClean="0">
                <a:hlinkClick r:id="rId3"/>
              </a:rPr>
              <a:t>Diabetes.org/</a:t>
            </a:r>
            <a:r>
              <a:rPr lang="en-US" sz="2400" dirty="0" err="1" smtClean="0">
                <a:hlinkClick r:id="rId3"/>
              </a:rPr>
              <a:t>minnesotarisktest</a:t>
            </a:r>
            <a:endParaRPr lang="en-US" sz="2400" dirty="0"/>
          </a:p>
        </p:txBody>
      </p:sp>
      <p:sp>
        <p:nvSpPr>
          <p:cNvPr id="6" name="Title 5"/>
          <p:cNvSpPr>
            <a:spLocks noGrp="1"/>
          </p:cNvSpPr>
          <p:nvPr>
            <p:ph type="title"/>
          </p:nvPr>
        </p:nvSpPr>
        <p:spPr/>
        <p:txBody>
          <a:bodyPr/>
          <a:lstStyle/>
          <a:p>
            <a:r>
              <a:rPr lang="en-US" dirty="0" smtClean="0"/>
              <a:t>Diabetes Risk Test</a:t>
            </a:r>
            <a:endParaRPr lang="en-US" dirty="0"/>
          </a:p>
        </p:txBody>
      </p:sp>
      <p:pic>
        <p:nvPicPr>
          <p:cNvPr id="7" name="Picture 6" descr="handout encourages employers to take a Minnesota version of the risk test. URL is listed in second picture." title="Picture of Handout from the American Diabetes Association"/>
          <p:cNvPicPr>
            <a:picLocks noChangeAspect="1"/>
          </p:cNvPicPr>
          <p:nvPr/>
        </p:nvPicPr>
        <p:blipFill>
          <a:blip r:embed="rId4"/>
          <a:stretch>
            <a:fillRect/>
          </a:stretch>
        </p:blipFill>
        <p:spPr>
          <a:xfrm rot="20873302">
            <a:off x="1143935" y="-8385"/>
            <a:ext cx="5240331" cy="6857999"/>
          </a:xfrm>
          <a:prstGeom prst="rect">
            <a:avLst/>
          </a:prstGeom>
        </p:spPr>
      </p:pic>
    </p:spTree>
    <p:extLst>
      <p:ext uri="{BB962C8B-B14F-4D97-AF65-F5344CB8AC3E}">
        <p14:creationId xmlns:p14="http://schemas.microsoft.com/office/powerpoint/2010/main" val="2080901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13</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Content Placeholder 4"/>
          <p:cNvSpPr>
            <a:spLocks noGrp="1"/>
          </p:cNvSpPr>
          <p:nvPr>
            <p:ph sz="half" idx="2"/>
          </p:nvPr>
        </p:nvSpPr>
        <p:spPr/>
        <p:txBody>
          <a:bodyPr>
            <a:normAutofit fontScale="85000" lnSpcReduction="10000"/>
          </a:bodyPr>
          <a:lstStyle/>
          <a:p>
            <a:r>
              <a:rPr lang="en-US" dirty="0" smtClean="0">
                <a:solidFill>
                  <a:srgbClr val="003865"/>
                </a:solidFill>
              </a:rPr>
              <a:t>Here’s </a:t>
            </a:r>
            <a:r>
              <a:rPr lang="en-US" dirty="0">
                <a:solidFill>
                  <a:srgbClr val="003865"/>
                </a:solidFill>
              </a:rPr>
              <a:t>what I,</a:t>
            </a:r>
            <a:r>
              <a:rPr lang="en-US" b="1" dirty="0">
                <a:solidFill>
                  <a:srgbClr val="003865"/>
                </a:solidFill>
              </a:rPr>
              <a:t> </a:t>
            </a:r>
            <a:r>
              <a:rPr lang="en-US" b="1" u="sng" dirty="0">
                <a:solidFill>
                  <a:srgbClr val="C00000"/>
                </a:solidFill>
              </a:rPr>
              <a:t>AS AN </a:t>
            </a:r>
            <a:r>
              <a:rPr lang="en-US" b="1" u="sng" dirty="0" smtClean="0">
                <a:solidFill>
                  <a:srgbClr val="C00000"/>
                </a:solidFill>
              </a:rPr>
              <a:t>EMPLOYER</a:t>
            </a:r>
            <a:r>
              <a:rPr lang="en-US" b="1" u="sng" dirty="0" smtClean="0"/>
              <a:t>,</a:t>
            </a:r>
            <a:r>
              <a:rPr lang="en-US" b="1" dirty="0" smtClean="0"/>
              <a:t> </a:t>
            </a:r>
            <a:r>
              <a:rPr lang="en-US" dirty="0">
                <a:solidFill>
                  <a:srgbClr val="003865"/>
                </a:solidFill>
              </a:rPr>
              <a:t>will do to help prevent type 2 diabetes:</a:t>
            </a:r>
          </a:p>
          <a:p>
            <a:r>
              <a:rPr lang="en-US" dirty="0"/>
              <a:t> </a:t>
            </a:r>
          </a:p>
          <a:p>
            <a:pPr marL="457200" lvl="0" indent="-457200">
              <a:buFont typeface="Wingdings" panose="05000000000000000000" pitchFamily="2" charset="2"/>
              <a:buChar char="§"/>
            </a:pPr>
            <a:r>
              <a:rPr lang="en-US" dirty="0"/>
              <a:t>I will take the prediabetes self-test and, if I am at risk for type 2 diabetes, I will make an appointment with my doctor.</a:t>
            </a:r>
          </a:p>
          <a:p>
            <a:pPr marL="457200" lvl="0" indent="-457200">
              <a:buFont typeface="Wingdings" panose="05000000000000000000" pitchFamily="2" charset="2"/>
              <a:buChar char="§"/>
            </a:pPr>
            <a:r>
              <a:rPr lang="en-US" dirty="0"/>
              <a:t>I will ask my health insurance broker or health plan account manager whether a prediabetes class can be offered to my organization.</a:t>
            </a:r>
          </a:p>
          <a:p>
            <a:pPr marL="457200" lvl="0" indent="-457200">
              <a:buFont typeface="Wingdings" panose="05000000000000000000" pitchFamily="2" charset="2"/>
              <a:buChar char="§"/>
            </a:pPr>
            <a:r>
              <a:rPr lang="en-US" dirty="0"/>
              <a:t>I will sign up for the DPP when offered at my organization.</a:t>
            </a:r>
            <a:endParaRPr lang="en-US" b="1" dirty="0"/>
          </a:p>
          <a:p>
            <a:pPr marL="457200" lvl="0" indent="-457200">
              <a:buFont typeface="Wingdings" panose="05000000000000000000" pitchFamily="2" charset="2"/>
              <a:buChar char="§"/>
            </a:pPr>
            <a:r>
              <a:rPr lang="en-US" dirty="0" smtClean="0"/>
              <a:t>I </a:t>
            </a:r>
            <a:r>
              <a:rPr lang="en-US" dirty="0"/>
              <a:t>will promote the DPP with my coworkers.</a:t>
            </a:r>
          </a:p>
          <a:p>
            <a:pPr marL="457200" lvl="0" indent="-457200">
              <a:buFont typeface="Wingdings" panose="05000000000000000000" pitchFamily="2" charset="2"/>
              <a:buChar char="§"/>
            </a:pPr>
            <a:r>
              <a:rPr lang="en-US" dirty="0"/>
              <a:t>I’d like to learn more and will follow up with </a:t>
            </a:r>
            <a:r>
              <a:rPr lang="en-US" b="1" dirty="0"/>
              <a:t>MN Department of Health with my questions at </a:t>
            </a:r>
          </a:p>
        </p:txBody>
      </p:sp>
      <p:sp>
        <p:nvSpPr>
          <p:cNvPr id="6" name="Title 5"/>
          <p:cNvSpPr>
            <a:spLocks noGrp="1"/>
          </p:cNvSpPr>
          <p:nvPr>
            <p:ph type="title"/>
          </p:nvPr>
        </p:nvSpPr>
        <p:spPr/>
        <p:txBody>
          <a:bodyPr/>
          <a:lstStyle/>
          <a:p>
            <a:r>
              <a:rPr lang="en-US" dirty="0" smtClean="0"/>
              <a:t>Let’s get started!</a:t>
            </a:r>
            <a:endParaRPr lang="en-US" dirty="0"/>
          </a:p>
        </p:txBody>
      </p:sp>
    </p:spTree>
    <p:extLst>
      <p:ext uri="{BB962C8B-B14F-4D97-AF65-F5344CB8AC3E}">
        <p14:creationId xmlns:p14="http://schemas.microsoft.com/office/powerpoint/2010/main" val="442365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14</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Content Placeholder 4"/>
          <p:cNvSpPr>
            <a:spLocks noGrp="1"/>
          </p:cNvSpPr>
          <p:nvPr>
            <p:ph sz="half" idx="2"/>
          </p:nvPr>
        </p:nvSpPr>
        <p:spPr>
          <a:xfrm>
            <a:off x="677918" y="1210310"/>
            <a:ext cx="11353800" cy="4589463"/>
          </a:xfrm>
        </p:spPr>
        <p:txBody>
          <a:bodyPr>
            <a:normAutofit/>
          </a:bodyPr>
          <a:lstStyle/>
          <a:p>
            <a:r>
              <a:rPr lang="en-US" dirty="0" smtClean="0">
                <a:solidFill>
                  <a:srgbClr val="003865"/>
                </a:solidFill>
              </a:rPr>
              <a:t>MDH can help you with: </a:t>
            </a:r>
            <a:endParaRPr lang="en-US" dirty="0">
              <a:solidFill>
                <a:srgbClr val="003865"/>
              </a:solidFill>
            </a:endParaRPr>
          </a:p>
          <a:p>
            <a:r>
              <a:rPr lang="en-US" dirty="0"/>
              <a:t> </a:t>
            </a:r>
          </a:p>
          <a:p>
            <a:pPr marL="400050" indent="-400050">
              <a:lnSpc>
                <a:spcPct val="85000"/>
              </a:lnSpc>
              <a:spcBef>
                <a:spcPts val="1200"/>
              </a:spcBef>
              <a:buFont typeface="Wingdings" panose="05000000000000000000" pitchFamily="2" charset="2"/>
              <a:buChar char="§"/>
            </a:pPr>
            <a:r>
              <a:rPr lang="en-US" dirty="0"/>
              <a:t>Connecting employees to resources and available programs</a:t>
            </a:r>
          </a:p>
          <a:p>
            <a:pPr marL="400050" indent="-400050">
              <a:lnSpc>
                <a:spcPct val="85000"/>
              </a:lnSpc>
              <a:spcBef>
                <a:spcPts val="1200"/>
              </a:spcBef>
              <a:buFont typeface="Wingdings" panose="05000000000000000000" pitchFamily="2" charset="2"/>
              <a:buChar char="§"/>
            </a:pPr>
            <a:r>
              <a:rPr lang="en-US" dirty="0"/>
              <a:t>Assisting with ongoing support and encouragement</a:t>
            </a:r>
          </a:p>
          <a:p>
            <a:pPr marL="400050" indent="-400050">
              <a:lnSpc>
                <a:spcPct val="85000"/>
              </a:lnSpc>
              <a:spcBef>
                <a:spcPts val="1200"/>
              </a:spcBef>
              <a:buFont typeface="Wingdings" panose="05000000000000000000" pitchFamily="2" charset="2"/>
              <a:buChar char="§"/>
            </a:pPr>
            <a:r>
              <a:rPr lang="en-US" dirty="0"/>
              <a:t>Identifying DPP community resources</a:t>
            </a:r>
          </a:p>
        </p:txBody>
      </p:sp>
      <p:sp>
        <p:nvSpPr>
          <p:cNvPr id="6" name="Title 5"/>
          <p:cNvSpPr>
            <a:spLocks noGrp="1"/>
          </p:cNvSpPr>
          <p:nvPr>
            <p:ph type="title"/>
          </p:nvPr>
        </p:nvSpPr>
        <p:spPr/>
        <p:txBody>
          <a:bodyPr/>
          <a:lstStyle/>
          <a:p>
            <a:r>
              <a:rPr lang="en-US" dirty="0" smtClean="0"/>
              <a:t>We’re here for you</a:t>
            </a:r>
            <a:endParaRPr lang="en-US" dirty="0"/>
          </a:p>
        </p:txBody>
      </p:sp>
    </p:spTree>
    <p:extLst>
      <p:ext uri="{BB962C8B-B14F-4D97-AF65-F5344CB8AC3E}">
        <p14:creationId xmlns:p14="http://schemas.microsoft.com/office/powerpoint/2010/main" val="128416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ctrTitle"/>
          </p:nvPr>
        </p:nvSpPr>
        <p:spPr/>
        <p:txBody>
          <a:bodyPr/>
          <a:lstStyle/>
          <a:p>
            <a:r>
              <a:rPr lang="en-US" dirty="0" smtClean="0"/>
              <a:t>Thank you for doing your part to reverse the diabetes epidemic!</a:t>
            </a:r>
            <a:endParaRPr lang="en-US" dirty="0"/>
          </a:p>
        </p:txBody>
      </p:sp>
    </p:spTree>
    <p:extLst>
      <p:ext uri="{BB962C8B-B14F-4D97-AF65-F5344CB8AC3E}">
        <p14:creationId xmlns:p14="http://schemas.microsoft.com/office/powerpoint/2010/main" val="282431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2</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Content Placeholder 4"/>
          <p:cNvSpPr>
            <a:spLocks noGrp="1"/>
          </p:cNvSpPr>
          <p:nvPr>
            <p:ph sz="half" idx="2"/>
          </p:nvPr>
        </p:nvSpPr>
        <p:spPr>
          <a:xfrm>
            <a:off x="617220" y="994208"/>
            <a:ext cx="11353800" cy="4589463"/>
          </a:xfrm>
        </p:spPr>
        <p:txBody>
          <a:bodyPr/>
          <a:lstStyle/>
          <a:p>
            <a:pPr marL="457200" indent="-457200">
              <a:spcAft>
                <a:spcPts val="1200"/>
              </a:spcAft>
              <a:buFont typeface="Wingdings" panose="05000000000000000000" pitchFamily="2" charset="2"/>
              <a:buChar char="§"/>
            </a:pPr>
            <a:r>
              <a:rPr lang="en-US" dirty="0"/>
              <a:t>Diabetes and prediabetes facts</a:t>
            </a:r>
          </a:p>
          <a:p>
            <a:pPr marL="457200" indent="-457200">
              <a:spcAft>
                <a:spcPts val="1200"/>
              </a:spcAft>
              <a:buFont typeface="Wingdings" panose="05000000000000000000" pitchFamily="2" charset="2"/>
              <a:buChar char="§"/>
            </a:pPr>
            <a:r>
              <a:rPr lang="en-US" dirty="0"/>
              <a:t>Health and financial cost of diabetes </a:t>
            </a:r>
          </a:p>
          <a:p>
            <a:pPr marL="457200" indent="-457200">
              <a:spcAft>
                <a:spcPts val="1200"/>
              </a:spcAft>
              <a:buFont typeface="Wingdings" panose="05000000000000000000" pitchFamily="2" charset="2"/>
              <a:buChar char="§"/>
            </a:pPr>
            <a:r>
              <a:rPr lang="en-US" dirty="0"/>
              <a:t>How the Diabetes Prevention Program (DPP) works</a:t>
            </a:r>
          </a:p>
          <a:p>
            <a:pPr marL="457200" indent="-457200">
              <a:spcAft>
                <a:spcPts val="1200"/>
              </a:spcAft>
              <a:buFont typeface="Wingdings" panose="05000000000000000000" pitchFamily="2" charset="2"/>
              <a:buChar char="§"/>
            </a:pPr>
            <a:r>
              <a:rPr lang="en-US" dirty="0"/>
              <a:t>How you can get involved</a:t>
            </a:r>
          </a:p>
        </p:txBody>
      </p:sp>
      <p:sp>
        <p:nvSpPr>
          <p:cNvPr id="6" name="Title 5"/>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2027061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3</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Content Placeholder 4"/>
          <p:cNvSpPr>
            <a:spLocks noGrp="1"/>
          </p:cNvSpPr>
          <p:nvPr>
            <p:ph sz="half" idx="2"/>
          </p:nvPr>
        </p:nvSpPr>
        <p:spPr>
          <a:xfrm>
            <a:off x="674170" y="1552904"/>
            <a:ext cx="7232237" cy="4589463"/>
          </a:xfrm>
        </p:spPr>
        <p:txBody>
          <a:bodyPr anchor="ctr">
            <a:normAutofit/>
          </a:bodyPr>
          <a:lstStyle/>
          <a:p>
            <a:pPr lvl="0"/>
            <a:r>
              <a:rPr lang="en-US" sz="3200" dirty="0" smtClean="0"/>
              <a:t>Roughly one of every 11 adult Americans is living with diabetes (type 1 and type 2). </a:t>
            </a:r>
          </a:p>
          <a:p>
            <a:pPr lvl="0"/>
            <a:endParaRPr lang="en-US" dirty="0"/>
          </a:p>
          <a:p>
            <a:pPr lvl="0"/>
            <a:r>
              <a:rPr lang="en-US" sz="3200" dirty="0" smtClean="0"/>
              <a:t>And one in three has prediabetes. </a:t>
            </a:r>
          </a:p>
        </p:txBody>
      </p:sp>
      <p:sp>
        <p:nvSpPr>
          <p:cNvPr id="6" name="Title 5"/>
          <p:cNvSpPr>
            <a:spLocks noGrp="1"/>
          </p:cNvSpPr>
          <p:nvPr>
            <p:ph type="title"/>
          </p:nvPr>
        </p:nvSpPr>
        <p:spPr/>
        <p:txBody>
          <a:bodyPr/>
          <a:lstStyle/>
          <a:p>
            <a:r>
              <a:rPr lang="en-US" dirty="0" smtClean="0"/>
              <a:t>Americans are living with diabetes</a:t>
            </a:r>
            <a:endParaRPr lang="en-US" dirty="0"/>
          </a:p>
        </p:txBody>
      </p:sp>
      <p:pic>
        <p:nvPicPr>
          <p:cNvPr id="7" name="Picture 6" descr="the numbers one in three are listed to remind us that one in three people have pre-diabetes" title="one in three imag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06407" y="2409999"/>
            <a:ext cx="4151736" cy="3127519"/>
          </a:xfrm>
          <a:prstGeom prst="rect">
            <a:avLst/>
          </a:prstGeom>
        </p:spPr>
      </p:pic>
    </p:spTree>
    <p:extLst>
      <p:ext uri="{BB962C8B-B14F-4D97-AF65-F5344CB8AC3E}">
        <p14:creationId xmlns:p14="http://schemas.microsoft.com/office/powerpoint/2010/main" val="48994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4</a:t>
            </a:fld>
            <a:endParaRPr lang="en-US"/>
          </a:p>
        </p:txBody>
      </p:sp>
      <p:sp>
        <p:nvSpPr>
          <p:cNvPr id="3" name="Footer Placeholder 2"/>
          <p:cNvSpPr>
            <a:spLocks noGrp="1"/>
          </p:cNvSpPr>
          <p:nvPr>
            <p:ph type="ftr" sz="quarter" idx="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6" name="Title 5"/>
          <p:cNvSpPr>
            <a:spLocks noGrp="1"/>
          </p:cNvSpPr>
          <p:nvPr>
            <p:ph type="title"/>
          </p:nvPr>
        </p:nvSpPr>
        <p:spPr/>
        <p:txBody>
          <a:bodyPr/>
          <a:lstStyle/>
          <a:p>
            <a:r>
              <a:rPr lang="en-US" dirty="0" smtClean="0"/>
              <a:t>The rise in prediabetes</a:t>
            </a:r>
            <a:endParaRPr lang="en-US" dirty="0"/>
          </a:p>
        </p:txBody>
      </p:sp>
      <p:sp>
        <p:nvSpPr>
          <p:cNvPr id="5" name="Content Placeholder 4"/>
          <p:cNvSpPr>
            <a:spLocks noGrp="1"/>
          </p:cNvSpPr>
          <p:nvPr>
            <p:ph sz="half" idx="2"/>
          </p:nvPr>
        </p:nvSpPr>
        <p:spPr/>
        <p:txBody>
          <a:bodyPr anchor="ctr">
            <a:normAutofit lnSpcReduction="10000"/>
          </a:bodyPr>
          <a:lstStyle/>
          <a:p>
            <a:r>
              <a:rPr lang="en-US" dirty="0" smtClean="0"/>
              <a:t>If </a:t>
            </a:r>
            <a:r>
              <a:rPr lang="en-US" dirty="0"/>
              <a:t>one in three people have prediabetes, that is </a:t>
            </a:r>
            <a:r>
              <a:rPr lang="en-US" i="1" dirty="0"/>
              <a:t>86 million</a:t>
            </a:r>
            <a:r>
              <a:rPr lang="en-US" dirty="0"/>
              <a:t> adults in the U.S</a:t>
            </a:r>
            <a:r>
              <a:rPr lang="en-US" dirty="0" smtClean="0"/>
              <a:t>.!</a:t>
            </a:r>
            <a:endParaRPr lang="en-US" dirty="0"/>
          </a:p>
          <a:p>
            <a:endParaRPr lang="en-US" dirty="0"/>
          </a:p>
          <a:p>
            <a:r>
              <a:rPr lang="en-US" dirty="0"/>
              <a:t>And within five years, </a:t>
            </a:r>
            <a:r>
              <a:rPr lang="en-US" i="1" dirty="0"/>
              <a:t>one in three </a:t>
            </a:r>
            <a:r>
              <a:rPr lang="en-US" dirty="0"/>
              <a:t>of those people move from pre-diabetes to diabetes!</a:t>
            </a:r>
          </a:p>
        </p:txBody>
      </p:sp>
      <p:sp>
        <p:nvSpPr>
          <p:cNvPr id="12" name="Content Placeholder 11"/>
          <p:cNvSpPr>
            <a:spLocks noGrp="1"/>
          </p:cNvSpPr>
          <p:nvPr>
            <p:ph sz="half" idx="15"/>
          </p:nvPr>
        </p:nvSpPr>
        <p:spPr/>
        <p:txBody>
          <a:bodyPr>
            <a:normAutofit fontScale="92500" lnSpcReduction="10000"/>
          </a:bodyPr>
          <a:lstStyle/>
          <a:p>
            <a:r>
              <a:rPr lang="en-US" b="1" dirty="0"/>
              <a:t>86 million adults equals: </a:t>
            </a:r>
          </a:p>
          <a:p>
            <a:r>
              <a:rPr lang="en-US" dirty="0"/>
              <a:t>Everyone in the top 100 U.S. cities, PLUS everyone in: </a:t>
            </a:r>
          </a:p>
          <a:p>
            <a:pPr marL="457200" indent="-457200">
              <a:buFont typeface="Wingdings" panose="05000000000000000000" pitchFamily="2" charset="2"/>
              <a:buChar char="§"/>
            </a:pPr>
            <a:r>
              <a:rPr lang="en-US" dirty="0"/>
              <a:t>Minnesota</a:t>
            </a:r>
          </a:p>
          <a:p>
            <a:pPr marL="457200" indent="-457200">
              <a:buFont typeface="Wingdings" panose="05000000000000000000" pitchFamily="2" charset="2"/>
              <a:buChar char="§"/>
            </a:pPr>
            <a:r>
              <a:rPr lang="en-US" dirty="0"/>
              <a:t>Wisconsin</a:t>
            </a:r>
          </a:p>
          <a:p>
            <a:pPr marL="457200" indent="-457200">
              <a:buFont typeface="Wingdings" panose="05000000000000000000" pitchFamily="2" charset="2"/>
              <a:buChar char="§"/>
            </a:pPr>
            <a:r>
              <a:rPr lang="en-US" dirty="0"/>
              <a:t>Illinois</a:t>
            </a:r>
          </a:p>
          <a:p>
            <a:pPr marL="457200" indent="-457200">
              <a:buFont typeface="Wingdings" panose="05000000000000000000" pitchFamily="2" charset="2"/>
              <a:buChar char="§"/>
            </a:pPr>
            <a:r>
              <a:rPr lang="en-US" dirty="0"/>
              <a:t>North Dakota</a:t>
            </a:r>
          </a:p>
          <a:p>
            <a:pPr marL="457200" indent="-457200">
              <a:buFont typeface="Wingdings" panose="05000000000000000000" pitchFamily="2" charset="2"/>
              <a:buChar char="§"/>
            </a:pPr>
            <a:r>
              <a:rPr lang="en-US" dirty="0"/>
              <a:t>South </a:t>
            </a:r>
            <a:r>
              <a:rPr lang="en-US" dirty="0" smtClean="0"/>
              <a:t>Dakota</a:t>
            </a:r>
            <a:endParaRPr lang="en-US" dirty="0"/>
          </a:p>
        </p:txBody>
      </p:sp>
      <p:sp>
        <p:nvSpPr>
          <p:cNvPr id="8" name="Content Placeholder 4"/>
          <p:cNvSpPr txBox="1">
            <a:spLocks/>
          </p:cNvSpPr>
          <p:nvPr/>
        </p:nvSpPr>
        <p:spPr>
          <a:xfrm>
            <a:off x="6960476" y="1848032"/>
            <a:ext cx="4953153" cy="4589463"/>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1000"/>
              </a:spcBef>
              <a:buClr>
                <a:schemeClr val="accent1"/>
              </a:buClr>
              <a:buFont typeface="Calibri" panose="020F0502020204030204" pitchFamily="34" charset="0"/>
              <a:buNone/>
              <a:defRPr sz="3200" kern="1200" baseline="0">
                <a:solidFill>
                  <a:schemeClr val="accent1"/>
                </a:solidFill>
                <a:latin typeface="+mn-lt"/>
                <a:ea typeface="+mn-ea"/>
                <a:cs typeface="+mn-cs"/>
              </a:defRPr>
            </a:lvl1pPr>
            <a:lvl2pPr marL="396875" indent="0" algn="l" defTabSz="914400" rtl="0" eaLnBrk="1" latinLnBrk="0" hangingPunct="1">
              <a:lnSpc>
                <a:spcPct val="100000"/>
              </a:lnSpc>
              <a:spcBef>
                <a:spcPts val="500"/>
              </a:spcBef>
              <a:buClr>
                <a:schemeClr val="accent1"/>
              </a:buClr>
              <a:buFont typeface="Calibri" panose="020F0502020204030204" pitchFamily="34" charset="0"/>
              <a:buNone/>
              <a:defRPr sz="4000" kern="1200">
                <a:solidFill>
                  <a:schemeClr val="accent1"/>
                </a:solidFill>
                <a:latin typeface="+mn-lt"/>
                <a:ea typeface="+mn-ea"/>
                <a:cs typeface="+mn-cs"/>
              </a:defRPr>
            </a:lvl2pPr>
            <a:lvl3pPr marL="741363" indent="0" algn="l" defTabSz="914400" rtl="0" eaLnBrk="1" latinLnBrk="0" hangingPunct="1">
              <a:lnSpc>
                <a:spcPct val="100000"/>
              </a:lnSpc>
              <a:spcBef>
                <a:spcPts val="500"/>
              </a:spcBef>
              <a:buClr>
                <a:schemeClr val="accent1"/>
              </a:buClr>
              <a:buFont typeface="Calibri" panose="020F0502020204030204" pitchFamily="34" charset="0"/>
              <a:buNone/>
              <a:defRPr sz="3600" kern="1200">
                <a:solidFill>
                  <a:schemeClr val="accent1"/>
                </a:solidFill>
                <a:latin typeface="+mn-lt"/>
                <a:ea typeface="+mn-ea"/>
                <a:cs typeface="+mn-cs"/>
              </a:defRPr>
            </a:lvl3pPr>
            <a:lvl4pPr marL="1087437" indent="0" algn="l" defTabSz="914400" rtl="0" eaLnBrk="1" latinLnBrk="0" hangingPunct="1">
              <a:lnSpc>
                <a:spcPct val="100000"/>
              </a:lnSpc>
              <a:spcBef>
                <a:spcPts val="500"/>
              </a:spcBef>
              <a:buClr>
                <a:schemeClr val="accent1"/>
              </a:buClr>
              <a:buFont typeface="Calibri" panose="020F0502020204030204" pitchFamily="34" charset="0"/>
              <a:buNone/>
              <a:defRPr sz="3200" kern="1200">
                <a:solidFill>
                  <a:schemeClr val="accent1"/>
                </a:solidFill>
                <a:latin typeface="+mn-lt"/>
                <a:ea typeface="+mn-ea"/>
                <a:cs typeface="+mn-cs"/>
              </a:defRPr>
            </a:lvl4pPr>
            <a:lvl5pPr marL="1431925" indent="0" algn="l" defTabSz="914400" rtl="0" eaLnBrk="1" latinLnBrk="0" hangingPunct="1">
              <a:lnSpc>
                <a:spcPct val="100000"/>
              </a:lnSpc>
              <a:spcBef>
                <a:spcPts val="500"/>
              </a:spcBef>
              <a:buClr>
                <a:schemeClr val="accent1"/>
              </a:buClr>
              <a:buFont typeface="Calibri" panose="020F0502020204030204" pitchFamily="34" charset="0"/>
              <a:buNone/>
              <a:defRPr sz="2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smtClean="0"/>
          </a:p>
        </p:txBody>
      </p:sp>
    </p:spTree>
    <p:extLst>
      <p:ext uri="{BB962C8B-B14F-4D97-AF65-F5344CB8AC3E}">
        <p14:creationId xmlns:p14="http://schemas.microsoft.com/office/powerpoint/2010/main" val="610041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5</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6" name="Title 5"/>
          <p:cNvSpPr>
            <a:spLocks noGrp="1"/>
          </p:cNvSpPr>
          <p:nvPr>
            <p:ph type="title"/>
          </p:nvPr>
        </p:nvSpPr>
        <p:spPr/>
        <p:txBody>
          <a:bodyPr/>
          <a:lstStyle/>
          <a:p>
            <a:r>
              <a:rPr lang="en-US" dirty="0" smtClean="0"/>
              <a:t>Diabetes: A costly proposition</a:t>
            </a:r>
            <a:endParaRPr lang="en-US" dirty="0"/>
          </a:p>
        </p:txBody>
      </p:sp>
      <p:grpSp>
        <p:nvGrpSpPr>
          <p:cNvPr id="17" name="Group 16" descr="A bar chart shows costs of health care costs. Average yearly health care costs tend to be about $5,500 and when a person has a chronic condition and receives services, it more than doubles to $12,800 per person, per year. And if a person has a comorbidity, which is an additional disease, the cost rises to $16,779. Diabetes with another disease more than triples the cost!&#10;" title="Cost of Diabetes"/>
          <p:cNvGrpSpPr/>
          <p:nvPr/>
        </p:nvGrpSpPr>
        <p:grpSpPr>
          <a:xfrm>
            <a:off x="704194" y="1668506"/>
            <a:ext cx="11175124" cy="3991316"/>
            <a:chOff x="381000" y="2251831"/>
            <a:chExt cx="8549319" cy="2732843"/>
          </a:xfrm>
        </p:grpSpPr>
        <p:sp>
          <p:nvSpPr>
            <p:cNvPr id="10" name="Rectangle 9" descr="gray box provides background to slide" title="gray box"/>
            <p:cNvSpPr/>
            <p:nvPr/>
          </p:nvSpPr>
          <p:spPr>
            <a:xfrm>
              <a:off x="381000" y="2251831"/>
              <a:ext cx="7800474" cy="2732843"/>
            </a:xfrm>
            <a:prstGeom prst="rect">
              <a:avLst/>
            </a:prstGeom>
            <a:gradFill flip="none" rotWithShape="1">
              <a:gsLst>
                <a:gs pos="0">
                  <a:schemeClr val="bg1">
                    <a:lumMod val="85000"/>
                  </a:schemeClr>
                </a:gs>
                <a:gs pos="50000">
                  <a:schemeClr val="bg1">
                    <a:lumMod val="95000"/>
                  </a:schemeClr>
                </a:gs>
                <a:gs pos="100000">
                  <a:schemeClr val="bg1">
                    <a:lumMod val="95000"/>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447529" y="2617424"/>
              <a:ext cx="1631016" cy="509714"/>
            </a:xfrm>
            <a:prstGeom prst="roundRect">
              <a:avLst>
                <a:gd name="adj" fmla="val 50000"/>
              </a:avLst>
            </a:prstGeom>
            <a:solidFill>
              <a:schemeClr val="accent1"/>
            </a:solidFill>
            <a:ln w="127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Gill Sans MT" panose="020B0502020104020203" pitchFamily="34" charset="0"/>
                </a:rPr>
                <a:t>Average HC Costs</a:t>
              </a:r>
            </a:p>
          </p:txBody>
        </p:sp>
        <p:sp>
          <p:nvSpPr>
            <p:cNvPr id="12" name="TextBox 11"/>
            <p:cNvSpPr txBox="1"/>
            <p:nvPr/>
          </p:nvSpPr>
          <p:spPr>
            <a:xfrm>
              <a:off x="2145074" y="2722521"/>
              <a:ext cx="750526" cy="338554"/>
            </a:xfrm>
            <a:prstGeom prst="rect">
              <a:avLst/>
            </a:prstGeom>
            <a:noFill/>
          </p:spPr>
          <p:txBody>
            <a:bodyPr wrap="none" rtlCol="0">
              <a:spAutoFit/>
            </a:bodyPr>
            <a:lstStyle/>
            <a:p>
              <a:r>
                <a:rPr lang="en-US" sz="1600" dirty="0">
                  <a:solidFill>
                    <a:srgbClr val="650A34"/>
                  </a:solidFill>
                  <a:latin typeface="Gill Sans MT" panose="020B0502020104020203" pitchFamily="34" charset="0"/>
                </a:rPr>
                <a:t>$5,500</a:t>
              </a:r>
            </a:p>
          </p:txBody>
        </p:sp>
        <p:sp>
          <p:nvSpPr>
            <p:cNvPr id="13" name="Rounded Rectangle 12"/>
            <p:cNvSpPr/>
            <p:nvPr/>
          </p:nvSpPr>
          <p:spPr>
            <a:xfrm>
              <a:off x="457200" y="3349193"/>
              <a:ext cx="4410722" cy="391360"/>
            </a:xfrm>
            <a:prstGeom prst="roundRect">
              <a:avLst>
                <a:gd name="adj" fmla="val 50000"/>
              </a:avLst>
            </a:prstGeom>
            <a:solidFill>
              <a:schemeClr val="accent1"/>
            </a:solidFill>
            <a:ln w="127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Gill Sans MT" panose="020B0502020104020203" pitchFamily="34" charset="0"/>
                </a:rPr>
                <a:t>With chronic conditions</a:t>
              </a:r>
            </a:p>
          </p:txBody>
        </p:sp>
        <p:sp>
          <p:nvSpPr>
            <p:cNvPr id="14" name="TextBox 13"/>
            <p:cNvSpPr txBox="1"/>
            <p:nvPr/>
          </p:nvSpPr>
          <p:spPr>
            <a:xfrm>
              <a:off x="4947225" y="3365875"/>
              <a:ext cx="853119" cy="338554"/>
            </a:xfrm>
            <a:prstGeom prst="rect">
              <a:avLst/>
            </a:prstGeom>
            <a:noFill/>
          </p:spPr>
          <p:txBody>
            <a:bodyPr wrap="none" rtlCol="0">
              <a:spAutoFit/>
            </a:bodyPr>
            <a:lstStyle/>
            <a:p>
              <a:r>
                <a:rPr lang="en-US" sz="1600" dirty="0">
                  <a:solidFill>
                    <a:srgbClr val="650A34"/>
                  </a:solidFill>
                  <a:latin typeface="Gill Sans MT" panose="020B0502020104020203" pitchFamily="34" charset="0"/>
                </a:rPr>
                <a:t>$11,700</a:t>
              </a:r>
            </a:p>
          </p:txBody>
        </p:sp>
        <p:sp>
          <p:nvSpPr>
            <p:cNvPr id="15" name="Rounded Rectangle 14"/>
            <p:cNvSpPr/>
            <p:nvPr/>
          </p:nvSpPr>
          <p:spPr>
            <a:xfrm>
              <a:off x="457200" y="4068747"/>
              <a:ext cx="7543800" cy="391360"/>
            </a:xfrm>
            <a:prstGeom prst="roundRect">
              <a:avLst>
                <a:gd name="adj" fmla="val 50000"/>
              </a:avLst>
            </a:prstGeom>
            <a:solidFill>
              <a:schemeClr val="accent1"/>
            </a:solidFill>
            <a:ln w="127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Gill Sans MT" panose="020B0502020104020203" pitchFamily="34" charset="0"/>
                </a:rPr>
                <a:t>With diagnosed co-morbidities</a:t>
              </a:r>
            </a:p>
          </p:txBody>
        </p:sp>
        <p:sp>
          <p:nvSpPr>
            <p:cNvPr id="16" name="TextBox 15"/>
            <p:cNvSpPr txBox="1"/>
            <p:nvPr/>
          </p:nvSpPr>
          <p:spPr>
            <a:xfrm>
              <a:off x="8077200" y="4094121"/>
              <a:ext cx="853119" cy="338554"/>
            </a:xfrm>
            <a:prstGeom prst="rect">
              <a:avLst/>
            </a:prstGeom>
            <a:noFill/>
          </p:spPr>
          <p:txBody>
            <a:bodyPr wrap="none" rtlCol="0">
              <a:spAutoFit/>
            </a:bodyPr>
            <a:lstStyle/>
            <a:p>
              <a:r>
                <a:rPr lang="en-US" sz="1600" dirty="0">
                  <a:solidFill>
                    <a:srgbClr val="650A34"/>
                  </a:solidFill>
                  <a:latin typeface="Gill Sans MT" panose="020B0502020104020203" pitchFamily="34" charset="0"/>
                </a:rPr>
                <a:t>$16,779</a:t>
              </a:r>
            </a:p>
          </p:txBody>
        </p:sp>
      </p:grpSp>
    </p:spTree>
    <p:extLst>
      <p:ext uri="{BB962C8B-B14F-4D97-AF65-F5344CB8AC3E}">
        <p14:creationId xmlns:p14="http://schemas.microsoft.com/office/powerpoint/2010/main" val="3142172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6</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6" name="Title 5"/>
          <p:cNvSpPr>
            <a:spLocks noGrp="1"/>
          </p:cNvSpPr>
          <p:nvPr>
            <p:ph type="title"/>
          </p:nvPr>
        </p:nvSpPr>
        <p:spPr/>
        <p:txBody>
          <a:bodyPr/>
          <a:lstStyle/>
          <a:p>
            <a:r>
              <a:rPr lang="en-US" dirty="0" smtClean="0"/>
              <a:t>Average health care spend by use</a:t>
            </a:r>
            <a:endParaRPr lang="en-US" dirty="0"/>
          </a:p>
        </p:txBody>
      </p:sp>
      <p:graphicFrame>
        <p:nvGraphicFramePr>
          <p:cNvPr id="8" name="Content Placeholder 12" descr="Average spending for all patients is $5,500, while Spending for patients who used services is $6,300, and spending for patients who used services without chronic diseases is on $1,600, and last, spending for patients who used services with chronic disease is $12,800." title="Graph of health care spend in MN"/>
          <p:cNvGraphicFramePr>
            <a:graphicFrameLocks noGrp="1"/>
          </p:cNvGraphicFramePr>
          <p:nvPr>
            <p:ph sz="half" idx="2"/>
            <p:extLst>
              <p:ext uri="{D42A27DB-BD31-4B8C-83A1-F6EECF244321}">
                <p14:modId xmlns:p14="http://schemas.microsoft.com/office/powerpoint/2010/main" val="2903835643"/>
              </p:ext>
            </p:extLst>
          </p:nvPr>
        </p:nvGraphicFramePr>
        <p:xfrm>
          <a:off x="493372" y="1491774"/>
          <a:ext cx="11353800" cy="45894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9308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7</a:t>
            </a:fld>
            <a:endParaRPr lang="en-US"/>
          </a:p>
        </p:txBody>
      </p:sp>
      <p:sp>
        <p:nvSpPr>
          <p:cNvPr id="3" name="Footer Placeholder 2"/>
          <p:cNvSpPr>
            <a:spLocks noGrp="1"/>
          </p:cNvSpPr>
          <p:nvPr>
            <p:ph type="ftr" sz="quarter" idx="1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6" name="Title 5"/>
          <p:cNvSpPr>
            <a:spLocks noGrp="1"/>
          </p:cNvSpPr>
          <p:nvPr>
            <p:ph type="title"/>
          </p:nvPr>
        </p:nvSpPr>
        <p:spPr/>
        <p:txBody>
          <a:bodyPr/>
          <a:lstStyle/>
          <a:p>
            <a:r>
              <a:rPr lang="en-US" dirty="0" smtClean="0"/>
              <a:t>Minnesota: Average health care spend</a:t>
            </a:r>
            <a:endParaRPr lang="en-US" dirty="0"/>
          </a:p>
        </p:txBody>
      </p:sp>
      <p:graphicFrame>
        <p:nvGraphicFramePr>
          <p:cNvPr id="10" name="Content Placeholder 3" descr="Residents with diagnosed comorbidities spent an aver of $16,779 in 2012 per person. Residents without diagnosed comorbidities spent an averag of $5, 207 per person." title="graph of average health care with and without comorbities"/>
          <p:cNvGraphicFramePr>
            <a:graphicFrameLocks noGrp="1"/>
          </p:cNvGraphicFramePr>
          <p:nvPr>
            <p:ph sz="half" idx="2"/>
            <p:extLst>
              <p:ext uri="{D42A27DB-BD31-4B8C-83A1-F6EECF244321}">
                <p14:modId xmlns:p14="http://schemas.microsoft.com/office/powerpoint/2010/main" val="1569533750"/>
              </p:ext>
            </p:extLst>
          </p:nvPr>
        </p:nvGraphicFramePr>
        <p:xfrm>
          <a:off x="617219" y="1564759"/>
          <a:ext cx="9622483" cy="449708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714146" y="5956241"/>
            <a:ext cx="9864515" cy="400110"/>
          </a:xfrm>
          <a:prstGeom prst="rect">
            <a:avLst/>
          </a:prstGeom>
          <a:noFill/>
        </p:spPr>
        <p:txBody>
          <a:bodyPr wrap="square" rtlCol="0">
            <a:spAutoFit/>
          </a:bodyPr>
          <a:lstStyle/>
          <a:p>
            <a:r>
              <a:rPr lang="en-US" sz="1000" dirty="0" smtClean="0"/>
              <a:t>Per person cost.</a:t>
            </a:r>
          </a:p>
          <a:p>
            <a:r>
              <a:rPr lang="en-US" sz="1000" dirty="0" smtClean="0"/>
              <a:t>From Report: New Estimates of Prevalence, Cost and Geographic Variation for Insured Minnesotans, 2012. MN All </a:t>
            </a:r>
            <a:r>
              <a:rPr lang="en-US" sz="1000" dirty="0" err="1" smtClean="0"/>
              <a:t>Payor</a:t>
            </a:r>
            <a:r>
              <a:rPr lang="en-US" sz="1000" dirty="0" smtClean="0"/>
              <a:t> Claims Data, Minnesota Department of Health. </a:t>
            </a:r>
            <a:endParaRPr lang="en-US" sz="1000" dirty="0"/>
          </a:p>
        </p:txBody>
      </p:sp>
    </p:spTree>
    <p:extLst>
      <p:ext uri="{BB962C8B-B14F-4D97-AF65-F5344CB8AC3E}">
        <p14:creationId xmlns:p14="http://schemas.microsoft.com/office/powerpoint/2010/main" val="3193982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8</a:t>
            </a:fld>
            <a:endParaRPr lang="en-US"/>
          </a:p>
        </p:txBody>
      </p:sp>
      <p:sp>
        <p:nvSpPr>
          <p:cNvPr id="3" name="Footer Placeholder 2"/>
          <p:cNvSpPr>
            <a:spLocks noGrp="1"/>
          </p:cNvSpPr>
          <p:nvPr>
            <p:ph type="ftr" sz="quarter" idx="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Title 4"/>
          <p:cNvSpPr>
            <a:spLocks noGrp="1"/>
          </p:cNvSpPr>
          <p:nvPr>
            <p:ph type="title"/>
          </p:nvPr>
        </p:nvSpPr>
        <p:spPr/>
        <p:txBody>
          <a:bodyPr/>
          <a:lstStyle/>
          <a:p>
            <a:r>
              <a:rPr lang="en-US" dirty="0" smtClean="0"/>
              <a:t>Stages of Diabetes</a:t>
            </a:r>
            <a:endParaRPr lang="en-US" dirty="0"/>
          </a:p>
        </p:txBody>
      </p:sp>
      <p:sp>
        <p:nvSpPr>
          <p:cNvPr id="6" name="Content Placeholder 5"/>
          <p:cNvSpPr>
            <a:spLocks noGrp="1"/>
          </p:cNvSpPr>
          <p:nvPr>
            <p:ph sz="half" idx="2"/>
          </p:nvPr>
        </p:nvSpPr>
        <p:spPr/>
        <p:txBody>
          <a:bodyPr>
            <a:normAutofit fontScale="92500" lnSpcReduction="10000"/>
          </a:bodyPr>
          <a:lstStyle/>
          <a:p>
            <a:r>
              <a:rPr lang="en-US" dirty="0">
                <a:solidFill>
                  <a:srgbClr val="000000"/>
                </a:solidFill>
              </a:rPr>
              <a:t>As blood glucose rises, that measure places the patient in one of three categories (normal, prediabetes and diabetes). </a:t>
            </a:r>
          </a:p>
          <a:p>
            <a:r>
              <a:rPr lang="en-US" dirty="0">
                <a:solidFill>
                  <a:srgbClr val="000000"/>
                </a:solidFill>
              </a:rPr>
              <a:t>As an added side effect, a person’s risk of heart disease and other chronic issues increase</a:t>
            </a:r>
            <a:r>
              <a:rPr lang="en-US" dirty="0" smtClean="0">
                <a:solidFill>
                  <a:srgbClr val="000000"/>
                </a:solidFill>
              </a:rPr>
              <a:t>.</a:t>
            </a:r>
            <a:endParaRPr lang="en-US" dirty="0">
              <a:solidFill>
                <a:srgbClr val="000000"/>
              </a:solidFill>
            </a:endParaRPr>
          </a:p>
        </p:txBody>
      </p:sp>
      <p:sp>
        <p:nvSpPr>
          <p:cNvPr id="7" name="Content Placeholder 6"/>
          <p:cNvSpPr>
            <a:spLocks noGrp="1"/>
          </p:cNvSpPr>
          <p:nvPr>
            <p:ph sz="half" idx="15"/>
          </p:nvPr>
        </p:nvSpPr>
        <p:spPr/>
        <p:txBody>
          <a:bodyPr>
            <a:normAutofit fontScale="92500" lnSpcReduction="20000"/>
          </a:bodyPr>
          <a:lstStyle/>
          <a:p>
            <a:r>
              <a:rPr lang="en-US" sz="4800" dirty="0">
                <a:latin typeface="Gill Sans MT" panose="020B0502020104020203" pitchFamily="34" charset="0"/>
              </a:rPr>
              <a:t>Prevention goals:</a:t>
            </a:r>
          </a:p>
          <a:p>
            <a:r>
              <a:rPr lang="en-US" dirty="0">
                <a:latin typeface="Gill Sans MT" panose="020B0502020104020203" pitchFamily="34" charset="0"/>
              </a:rPr>
              <a:t>Normal glucose: Strive for prevention and/or early detection</a:t>
            </a:r>
          </a:p>
          <a:p>
            <a:r>
              <a:rPr lang="en-US" dirty="0">
                <a:latin typeface="Gill Sans MT" panose="020B0502020104020203" pitchFamily="34" charset="0"/>
              </a:rPr>
              <a:t>Prediabetes: Prevent progression to</a:t>
            </a:r>
            <a:br>
              <a:rPr lang="en-US" dirty="0">
                <a:latin typeface="Gill Sans MT" panose="020B0502020104020203" pitchFamily="34" charset="0"/>
              </a:rPr>
            </a:br>
            <a:r>
              <a:rPr lang="en-US" dirty="0">
                <a:latin typeface="Gill Sans MT" panose="020B0502020104020203" pitchFamily="34" charset="0"/>
              </a:rPr>
              <a:t>Type 2 diabetes</a:t>
            </a:r>
          </a:p>
          <a:p>
            <a:r>
              <a:rPr lang="en-US" dirty="0">
                <a:latin typeface="Gill Sans MT" panose="020B0502020104020203" pitchFamily="34" charset="0"/>
              </a:rPr>
              <a:t>Diabetes: Minimize </a:t>
            </a:r>
            <a:r>
              <a:rPr lang="en-US" dirty="0" smtClean="0">
                <a:latin typeface="Gill Sans MT" panose="020B0502020104020203" pitchFamily="34" charset="0"/>
              </a:rPr>
              <a:t>complications</a:t>
            </a:r>
            <a:endParaRPr lang="en-US" dirty="0">
              <a:latin typeface="Gill Sans MT" panose="020B0502020104020203" pitchFamily="34" charset="0"/>
            </a:endParaRPr>
          </a:p>
        </p:txBody>
      </p:sp>
    </p:spTree>
    <p:extLst>
      <p:ext uri="{BB962C8B-B14F-4D97-AF65-F5344CB8AC3E}">
        <p14:creationId xmlns:p14="http://schemas.microsoft.com/office/powerpoint/2010/main" val="3599128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77968C3-7B7E-411D-B105-08F43D0B3F8A}" type="slidenum">
              <a:rPr lang="en-US" smtClean="0"/>
              <a:t>9</a:t>
            </a:fld>
            <a:endParaRPr lang="en-US"/>
          </a:p>
        </p:txBody>
      </p:sp>
      <p:sp>
        <p:nvSpPr>
          <p:cNvPr id="3" name="Footer Placeholder 2"/>
          <p:cNvSpPr>
            <a:spLocks noGrp="1"/>
          </p:cNvSpPr>
          <p:nvPr>
            <p:ph type="ftr" sz="quarter" idx="3"/>
          </p:nvPr>
        </p:nvSpPr>
        <p:spPr/>
        <p:txBody>
          <a:bodyPr/>
          <a:lstStyle/>
          <a:p>
            <a:r>
              <a:rPr lang="en-US" smtClean="0"/>
              <a:t>PROTECTING, MAINTAINING AND IMPROVING THE HEALTH OF ALL MINNESOTANS</a:t>
            </a:r>
            <a:endParaRPr lang="en-US"/>
          </a:p>
        </p:txBody>
      </p:sp>
      <p:sp>
        <p:nvSpPr>
          <p:cNvPr id="4" name="Date Placeholder 3"/>
          <p:cNvSpPr>
            <a:spLocks noGrp="1"/>
          </p:cNvSpPr>
          <p:nvPr>
            <p:ph type="dt" sz="half" idx="14"/>
          </p:nvPr>
        </p:nvSpPr>
        <p:spPr/>
        <p:txBody>
          <a:bodyPr/>
          <a:lstStyle/>
          <a:p>
            <a:fld id="{B03B318F-DCD9-4300-8D6C-27366D417958}" type="datetime1">
              <a:rPr lang="en-US" smtClean="0"/>
              <a:t>9/5/2019</a:t>
            </a:fld>
            <a:endParaRPr lang="en-US"/>
          </a:p>
        </p:txBody>
      </p:sp>
      <p:sp>
        <p:nvSpPr>
          <p:cNvPr id="5" name="Title 4"/>
          <p:cNvSpPr>
            <a:spLocks noGrp="1"/>
          </p:cNvSpPr>
          <p:nvPr>
            <p:ph type="title"/>
          </p:nvPr>
        </p:nvSpPr>
        <p:spPr/>
        <p:txBody>
          <a:bodyPr/>
          <a:lstStyle/>
          <a:p>
            <a:r>
              <a:rPr lang="en-US" dirty="0" smtClean="0"/>
              <a:t>Risk factors for prediabetes</a:t>
            </a:r>
            <a:endParaRPr lang="en-US" dirty="0"/>
          </a:p>
        </p:txBody>
      </p:sp>
      <p:sp>
        <p:nvSpPr>
          <p:cNvPr id="6" name="Content Placeholder 5"/>
          <p:cNvSpPr>
            <a:spLocks noGrp="1"/>
          </p:cNvSpPr>
          <p:nvPr>
            <p:ph sz="half" idx="2"/>
          </p:nvPr>
        </p:nvSpPr>
        <p:spPr/>
        <p:txBody>
          <a:bodyPr>
            <a:normAutofit/>
          </a:bodyPr>
          <a:lstStyle/>
          <a:p>
            <a:pPr marL="742950" indent="-742950">
              <a:buFont typeface="Wingdings" panose="05000000000000000000" pitchFamily="2" charset="2"/>
              <a:buChar char="§"/>
            </a:pPr>
            <a:r>
              <a:rPr lang="en-US" dirty="0"/>
              <a:t>Obesity</a:t>
            </a:r>
          </a:p>
          <a:p>
            <a:pPr marL="742950" indent="-742950">
              <a:buFont typeface="Wingdings" panose="05000000000000000000" pitchFamily="2" charset="2"/>
              <a:buChar char="§"/>
            </a:pPr>
            <a:r>
              <a:rPr lang="en-US" dirty="0"/>
              <a:t>Family history</a:t>
            </a:r>
          </a:p>
          <a:p>
            <a:pPr marL="742950" indent="-742950">
              <a:buFont typeface="Wingdings" panose="05000000000000000000" pitchFamily="2" charset="2"/>
              <a:buChar char="§"/>
            </a:pPr>
            <a:r>
              <a:rPr lang="en-US" dirty="0"/>
              <a:t>Physical activity</a:t>
            </a:r>
          </a:p>
          <a:p>
            <a:pPr marL="742950" indent="-742950">
              <a:buFont typeface="Wingdings" panose="05000000000000000000" pitchFamily="2" charset="2"/>
              <a:buChar char="§"/>
            </a:pPr>
            <a:r>
              <a:rPr lang="en-US" dirty="0"/>
              <a:t>High blood pressure</a:t>
            </a:r>
          </a:p>
          <a:p>
            <a:pPr marL="742950" indent="-742950">
              <a:buFont typeface="Wingdings" panose="05000000000000000000" pitchFamily="2" charset="2"/>
              <a:buChar char="§"/>
            </a:pPr>
            <a:r>
              <a:rPr lang="en-US" dirty="0"/>
              <a:t>Race other than non-Hispanic white.  </a:t>
            </a:r>
          </a:p>
          <a:p>
            <a:pPr marL="742950" indent="-742950">
              <a:buFont typeface="Wingdings" panose="05000000000000000000" pitchFamily="2" charset="2"/>
              <a:buChar char="§"/>
            </a:pPr>
            <a:r>
              <a:rPr lang="en-US" dirty="0"/>
              <a:t>Diet</a:t>
            </a:r>
          </a:p>
        </p:txBody>
      </p:sp>
      <p:sp>
        <p:nvSpPr>
          <p:cNvPr id="7" name="Content Placeholder 6"/>
          <p:cNvSpPr>
            <a:spLocks noGrp="1"/>
          </p:cNvSpPr>
          <p:nvPr>
            <p:ph sz="half" idx="15"/>
          </p:nvPr>
        </p:nvSpPr>
        <p:spPr/>
        <p:txBody>
          <a:bodyPr>
            <a:normAutofit fontScale="62500" lnSpcReduction="20000"/>
          </a:bodyPr>
          <a:lstStyle/>
          <a:p>
            <a:r>
              <a:rPr lang="en-US" sz="4800" b="1" dirty="0">
                <a:latin typeface="+mj-lt"/>
              </a:rPr>
              <a:t>Screening Questions: </a:t>
            </a:r>
          </a:p>
          <a:p>
            <a:pPr marL="685800" indent="-685800">
              <a:buFont typeface="Wingdings" panose="05000000000000000000" pitchFamily="2" charset="2"/>
              <a:buChar char="§"/>
            </a:pPr>
            <a:r>
              <a:rPr lang="en-US" sz="4800" dirty="0">
                <a:latin typeface="+mj-lt"/>
              </a:rPr>
              <a:t>Male or female?</a:t>
            </a:r>
          </a:p>
          <a:p>
            <a:pPr marL="685800" indent="-685800">
              <a:buFont typeface="Wingdings" panose="05000000000000000000" pitchFamily="2" charset="2"/>
              <a:buChar char="§"/>
            </a:pPr>
            <a:r>
              <a:rPr lang="en-US" sz="4800" dirty="0">
                <a:latin typeface="+mj-lt"/>
              </a:rPr>
              <a:t>Mother, father, sister or brother with diabetes?</a:t>
            </a:r>
          </a:p>
          <a:p>
            <a:pPr marL="685800" indent="-685800">
              <a:buFont typeface="Wingdings" panose="05000000000000000000" pitchFamily="2" charset="2"/>
              <a:buChar char="§"/>
            </a:pPr>
            <a:r>
              <a:rPr lang="en-US" sz="4800" dirty="0">
                <a:latin typeface="+mj-lt"/>
              </a:rPr>
              <a:t>Ever diagnosed with high blood         pressure?</a:t>
            </a:r>
          </a:p>
          <a:p>
            <a:pPr marL="685800" indent="-685800">
              <a:buFont typeface="Wingdings" panose="05000000000000000000" pitchFamily="2" charset="2"/>
              <a:buChar char="§"/>
            </a:pPr>
            <a:r>
              <a:rPr lang="en-US" sz="4800" dirty="0">
                <a:latin typeface="+mj-lt"/>
              </a:rPr>
              <a:t>Are you over the age of 45? </a:t>
            </a:r>
          </a:p>
          <a:p>
            <a:pPr marL="685800" indent="-685800">
              <a:buFont typeface="Wingdings" panose="05000000000000000000" pitchFamily="2" charset="2"/>
              <a:buChar char="§"/>
            </a:pPr>
            <a:r>
              <a:rPr lang="en-US" sz="4800" dirty="0">
                <a:latin typeface="+mj-lt"/>
              </a:rPr>
              <a:t>Are you physically active?</a:t>
            </a:r>
          </a:p>
          <a:p>
            <a:pPr marL="685800" indent="-685800">
              <a:buFont typeface="Wingdings" panose="05000000000000000000" pitchFamily="2" charset="2"/>
              <a:buChar char="§"/>
            </a:pPr>
            <a:r>
              <a:rPr lang="en-US" sz="4800" dirty="0">
                <a:latin typeface="+mj-lt"/>
              </a:rPr>
              <a:t>What is your body mass index (BMI)?</a:t>
            </a:r>
          </a:p>
        </p:txBody>
      </p:sp>
    </p:spTree>
    <p:extLst>
      <p:ext uri="{BB962C8B-B14F-4D97-AF65-F5344CB8AC3E}">
        <p14:creationId xmlns:p14="http://schemas.microsoft.com/office/powerpoint/2010/main" val="3589753893"/>
      </p:ext>
    </p:extLst>
  </p:cSld>
  <p:clrMapOvr>
    <a:masterClrMapping/>
  </p:clrMapOvr>
</p:sld>
</file>

<file path=ppt/theme/theme1.xml><?xml version="1.0" encoding="utf-8"?>
<a:theme xmlns:a="http://schemas.openxmlformats.org/drawingml/2006/main" name="Office Theme">
  <a:themeElements>
    <a:clrScheme name="custom-mn">
      <a:dk1>
        <a:srgbClr val="000000"/>
      </a:dk1>
      <a:lt1>
        <a:srgbClr val="FFFFFF"/>
      </a:lt1>
      <a:dk2>
        <a:srgbClr val="000000"/>
      </a:dk2>
      <a:lt2>
        <a:srgbClr val="FFFFFF"/>
      </a:lt2>
      <a:accent1>
        <a:srgbClr val="003865"/>
      </a:accent1>
      <a:accent2>
        <a:srgbClr val="78BE21"/>
      </a:accent2>
      <a:accent3>
        <a:srgbClr val="0070CB"/>
      </a:accent3>
      <a:accent4>
        <a:srgbClr val="5D295F"/>
      </a:accent4>
      <a:accent5>
        <a:srgbClr val="12737A"/>
      </a:accent5>
      <a:accent6>
        <a:srgbClr val="8D3F2B"/>
      </a:accent6>
      <a:hlink>
        <a:srgbClr val="003865"/>
      </a:hlink>
      <a:folHlink>
        <a:srgbClr val="00386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classic option.potx" id="{96C42656-E247-4380-8887-3E9D0E61DDDD}" vid="{73C1B860-2266-4B52-A674-1AFEA072E5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classic option</Template>
  <TotalTime>58</TotalTime>
  <Words>2008</Words>
  <Application>Microsoft Office PowerPoint</Application>
  <PresentationFormat>Custom</PresentationFormat>
  <Paragraphs>211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Gill Sans MT</vt:lpstr>
      <vt:lpstr>Wingdings</vt:lpstr>
      <vt:lpstr>Office Theme</vt:lpstr>
      <vt:lpstr>Is the Diabetes Prevention Program Right for Your Organization?</vt:lpstr>
      <vt:lpstr>Agenda</vt:lpstr>
      <vt:lpstr>Americans are living with diabetes</vt:lpstr>
      <vt:lpstr>The rise in prediabetes</vt:lpstr>
      <vt:lpstr>Diabetes: A costly proposition</vt:lpstr>
      <vt:lpstr>Average health care spend by use</vt:lpstr>
      <vt:lpstr>Minnesota: Average health care spend</vt:lpstr>
      <vt:lpstr>Stages of Diabetes</vt:lpstr>
      <vt:lpstr>Risk factors for prediabetes</vt:lpstr>
      <vt:lpstr>Four convenient paths to access</vt:lpstr>
      <vt:lpstr>Employer Actions</vt:lpstr>
      <vt:lpstr>Diabetes Risk Test</vt:lpstr>
      <vt:lpstr>Let’s get started!</vt:lpstr>
      <vt:lpstr>We’re here for you</vt:lpstr>
      <vt:lpstr>Thank you for doing your part to reverse the diabetes epidemic!</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Pre-diabetes: Are You At Risk?</dc:title>
  <dc:creator>Minnesota Department of Health</dc:creator>
  <cp:lastModifiedBy>Karli Thorstenson</cp:lastModifiedBy>
  <cp:revision>9</cp:revision>
  <dcterms:created xsi:type="dcterms:W3CDTF">2019-09-05T18:09:06Z</dcterms:created>
  <dcterms:modified xsi:type="dcterms:W3CDTF">2019-09-05T19:10:38Z</dcterms:modified>
</cp:coreProperties>
</file>