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22"/>
  </p:notesMasterIdLst>
  <p:handoutMasterIdLst>
    <p:handoutMasterId r:id="rId23"/>
  </p:handoutMasterIdLst>
  <p:sldIdLst>
    <p:sldId id="482" r:id="rId5"/>
    <p:sldId id="485" r:id="rId6"/>
    <p:sldId id="502" r:id="rId7"/>
    <p:sldId id="513" r:id="rId8"/>
    <p:sldId id="487" r:id="rId9"/>
    <p:sldId id="484" r:id="rId10"/>
    <p:sldId id="509" r:id="rId11"/>
    <p:sldId id="515" r:id="rId12"/>
    <p:sldId id="517" r:id="rId13"/>
    <p:sldId id="507" r:id="rId14"/>
    <p:sldId id="512" r:id="rId15"/>
    <p:sldId id="508" r:id="rId16"/>
    <p:sldId id="514" r:id="rId17"/>
    <p:sldId id="516" r:id="rId18"/>
    <p:sldId id="498" r:id="rId19"/>
    <p:sldId id="518" r:id="rId20"/>
    <p:sldId id="50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263A0B-4AFA-1C98-F0F0-3EEB7964D1E5}" name="Gray Ansari, Michelle (MDH)" initials="MG" userId="S::Michelle.Gray.Ansari@state.mn.us::b2a5a8e5-f346-47b5-be52-6db50287a8e2" providerId="AD"/>
  <p188:author id="{9B3B4E44-2CE8-5617-73D2-42980F3A8707}" name="Anderson, Nicky (She/Her/Hers) (MDH)" initials="NA" userId="S::Nicky.Anderson@state.mn.us::ec2955a8-be7c-4e06-94d7-d165f9a71c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y Ansari, Michelle (MDH)" initials="GAM(" lastIdx="2" clrIdx="0">
    <p:extLst>
      <p:ext uri="{19B8F6BF-5375-455C-9EA6-DF929625EA0E}">
        <p15:presenceInfo xmlns:p15="http://schemas.microsoft.com/office/powerpoint/2012/main" userId="S-1-5-21-1314793539-288207475-437156019-28972" providerId="AD"/>
      </p:ext>
    </p:extLst>
  </p:cmAuthor>
  <p:cmAuthor id="2" name="Anderson, Nicky (MDH)" initials="AN(" lastIdx="4" clrIdx="1">
    <p:extLst>
      <p:ext uri="{19B8F6BF-5375-455C-9EA6-DF929625EA0E}">
        <p15:presenceInfo xmlns:p15="http://schemas.microsoft.com/office/powerpoint/2012/main" userId="S-1-5-21-1314793539-288207475-437156019-427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865"/>
    <a:srgbClr val="78BE21"/>
    <a:srgbClr val="0D0D0D"/>
    <a:srgbClr val="E8E8E8"/>
    <a:srgbClr val="B20738"/>
    <a:srgbClr val="00A3E2"/>
    <a:srgbClr val="2C2C2C"/>
    <a:srgbClr val="F5F5F5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89889" autoAdjust="0"/>
  </p:normalViewPr>
  <p:slideViewPr>
    <p:cSldViewPr snapToGrid="0">
      <p:cViewPr varScale="1">
        <p:scale>
          <a:sx n="102" d="100"/>
          <a:sy n="102" d="100"/>
        </p:scale>
        <p:origin x="138" y="294"/>
      </p:cViewPr>
      <p:guideLst/>
    </p:cSldViewPr>
  </p:slideViewPr>
  <p:outlineViewPr>
    <p:cViewPr>
      <p:scale>
        <a:sx n="33" d="100"/>
        <a:sy n="33" d="100"/>
      </p:scale>
      <p:origin x="0" y="-202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60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NeueHaasGroteskText Std" panose="020B0504020202020204" pitchFamily="34" charset="0"/>
              </a:rPr>
              <a:t>7/24/2026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NeueHaasGroteskText Std" panose="020B0504020202020204" pitchFamily="34" charset="0"/>
              </a:rPr>
              <a:t>‹#›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E8677-C648-465D-82CD-E88587B4845D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07D7-46FB-4D7C-9C8F-0C340D091257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/>
          <a:p>
            <a:fld id="{66C283A4-7960-4BFD-B3A5-A2CC5BB2A473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868D85E-9AAE-43DE-B77A-6CCC9C16CBEC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81719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61407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B2D6-5DF4-4264-A4A1-7D3EAF38D255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7ED242C-24FB-43A0-BCB6-43756FC812F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MN.IT Services Logo" descr="Minnesota Department of Health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377" y="1776213"/>
            <a:ext cx="5447246" cy="77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572814" y="1964392"/>
            <a:ext cx="2332190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B2D6-5DF4-4264-A4A1-7D3EAF38D255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EDC6-36CA-4209-B482-2ED76AA0BF08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79626-CE5A-4834-975C-E7305BA2E281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FB38-58F3-410A-8DA4-4B706967601F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19661-29C3-4FE0-9FC3-375A85A42C4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0EA-2D80-452F-9963-33FA7A36BC0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/>
          <a:p>
            <a:fld id="{4D564EB3-B268-4748-86E7-9F55DF9078D1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564EB3-B268-4748-86E7-9F55DF9078D1}" type="datetime1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Here | mn.gov/websiteurl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/>
          <a:p>
            <a:fld id="{5CAE31FF-A086-40D5-909F-A9E138181237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2032000" y="2233262"/>
            <a:ext cx="8128000" cy="296675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/>
          <a:p>
            <a:fld id="{06B78D62-7A3F-4136-9CF2-CB03510DA06A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12192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4" name="MN.IT Services Logo" descr="Minnesota Department of Health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3" y="5964408"/>
            <a:ext cx="2968836" cy="42411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535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2032000" y="2233262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B91AA0-3BA7-4036-A3DA-317C6C4FFA2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1358590" cy="365125"/>
          </a:xfrm>
        </p:spPr>
        <p:txBody>
          <a:bodyPr/>
          <a:lstStyle/>
          <a:p>
            <a:fld id="{822F9B27-DC73-4098-8FAC-5370DAFF133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  <p:hf sldNum="0"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1358590" cy="365125"/>
          </a:xfrm>
        </p:spPr>
        <p:txBody>
          <a:bodyPr/>
          <a:lstStyle/>
          <a:p>
            <a:fld id="{5D76A200-3168-4D33-A718-3974884CE863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15895" y="1365203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1358590" cy="365125"/>
          </a:xfrm>
        </p:spPr>
        <p:txBody>
          <a:bodyPr/>
          <a:lstStyle/>
          <a:p>
            <a:fld id="{0366E0EA-2D80-452F-9963-33FA7A36BC0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3B6E0-E413-4EA2-9B23-AF69A1623F89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20397" y="912530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9544816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251002" y="3581845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8A7556-21FA-4204-9DD6-1F6FDEC2C79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99475" y="1609867"/>
            <a:ext cx="7593051" cy="3638266"/>
          </a:xfrm>
          <a:solidFill>
            <a:schemeClr val="tx1">
              <a:alpha val="88000"/>
            </a:scheme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B49D9C-C4C1-46A9-AED8-599F8B47287F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5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A75E6-E45B-4C5D-981E-7C8ED0C72F5D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Here | mn.gov/websiteurl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C894EF-7DC0-4B7C-83F8-29D989AA60F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8DBCF0-11C3-4F19-90D9-2EE7F00784FE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94F804-653A-41F1-A565-1098D9DEB37A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2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MN.IT Services Logo" descr="Minnesota Department of Health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41" y="318901"/>
            <a:ext cx="2968836" cy="4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12192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A75E6-E45B-4C5D-981E-7C8ED0C72F5D}" type="datetime1">
              <a:rPr lang="en-US" smtClean="0"/>
              <a:pPr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2"/>
                </a:solidFill>
              </a:rPr>
              <a:t>Optional Tagline Goes Here</a:t>
            </a:r>
            <a:r>
              <a:rPr lang="en-US"/>
              <a:t>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</a:t>
            </a:r>
            <a:r>
              <a:rPr lang="en-US">
                <a:solidFill>
                  <a:schemeClr val="tx2"/>
                </a:solidFill>
              </a:rPr>
              <a:t>mn.gov/websiteurl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MN.IT Services Logo" descr="Minnesota Department of Health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41" y="318901"/>
            <a:ext cx="2968836" cy="4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8CA1A9B-139F-4606-AD0A-F3253110DAE5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MN.IT Services Logo" descr="Minnesota Department of Health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41" y="318901"/>
            <a:ext cx="2968836" cy="4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3BE6EB-A411-07A8-1C10-C865A5AC7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3D4159B-1717-4BB4-9B2D-469C4AAA956E}" type="datetimeFigureOut">
              <a:rPr lang="en-US"/>
              <a:pPr>
                <a:defRPr/>
              </a:pPr>
              <a:t>7/24/2026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EFBB7-083A-5E3D-1F53-53F8ED97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dirty="0"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31D7D-2EB1-C096-6F0D-926E79A98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</a:defRPr>
            </a:lvl1pPr>
          </a:lstStyle>
          <a:p>
            <a:fld id="{DC716B5E-B595-4C3E-9E86-A295055266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51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98DD1-C477-482D-A126-3FBDD1778E48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9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98C9B-0587-4A1E-9E03-E4C9FE222F08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5A5BA-A5F9-4138-9E4B-FFD626F6437A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68C556E-7101-4471-A958-3911E20944AB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  <p:sldLayoutId id="2147483820" r:id="rId5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ealth.stroke@state.mn.us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troke.web.health.state.mn.us/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troke.web.health.state.mn.us/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alth.state.mn.us/diseases/cardiovascular/documents/desrefguide.pdf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Acute Stroke Ready Hospital Designation 5.0 Site Visit</a:t>
            </a:r>
            <a:br>
              <a:rPr lang="en-US" dirty="0"/>
            </a:br>
            <a:r>
              <a:rPr lang="en-US" dirty="0"/>
              <a:t>Opening Presentation Template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Use this template to build your presentation for the opening session of your ASRH designation site visit.</a:t>
            </a:r>
          </a:p>
          <a:p>
            <a:r>
              <a:rPr lang="en-US" i="1" dirty="0"/>
              <a:t>Share a big picture look at your program! </a:t>
            </a:r>
          </a:p>
          <a:p>
            <a:r>
              <a:rPr lang="en-US" i="1" dirty="0"/>
              <a:t>Please send the completed </a:t>
            </a:r>
            <a:r>
              <a:rPr lang="en-US" i="1" dirty="0" err="1"/>
              <a:t>powerpoint</a:t>
            </a:r>
            <a:r>
              <a:rPr lang="en-US" i="1" dirty="0"/>
              <a:t> presentation to your assigned reviewer and MDH at </a:t>
            </a:r>
            <a:r>
              <a:rPr lang="en-US" i="1" dirty="0">
                <a:hlinkClick r:id="rId2"/>
              </a:rPr>
              <a:t>health.stroke@state.mn.us</a:t>
            </a:r>
            <a:r>
              <a:rPr lang="en-US" i="1" dirty="0"/>
              <a:t> in advance of your site visit. Please print copies for the site visit reviewers on site. You will receive a reminder email about this in your prep emails with MDH.</a:t>
            </a:r>
          </a:p>
          <a:p>
            <a:r>
              <a:rPr lang="en-US" i="1" dirty="0"/>
              <a:t>Please contact MDH with questions about your presentation or site visit.</a:t>
            </a:r>
          </a:p>
        </p:txBody>
      </p:sp>
    </p:spTree>
    <p:extLst>
      <p:ext uri="{BB962C8B-B14F-4D97-AF65-F5344CB8AC3E}">
        <p14:creationId xmlns:p14="http://schemas.microsoft.com/office/powerpoint/2010/main" val="2889351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Telestroke Process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0811" y="1825624"/>
            <a:ext cx="10282989" cy="452704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Who do you have a contract with.</a:t>
            </a:r>
          </a:p>
          <a:p>
            <a:r>
              <a:rPr lang="en-US" dirty="0"/>
              <a:t>Describe the support/services you receive from this partnership</a:t>
            </a:r>
          </a:p>
          <a:p>
            <a:r>
              <a:rPr lang="en-US" dirty="0"/>
              <a:t>Telestroke activation process – who/how/when</a:t>
            </a:r>
          </a:p>
          <a:p>
            <a:r>
              <a:rPr lang="en-US" dirty="0"/>
              <a:t># Telestroke activation vs overall stroke code activations </a:t>
            </a:r>
            <a:r>
              <a:rPr lang="en-US" i="1" dirty="0"/>
              <a:t>(essentially how often and in what cases do you use telestroke)</a:t>
            </a:r>
          </a:p>
          <a:p>
            <a:r>
              <a:rPr lang="en-US" i="1" dirty="0"/>
              <a:t>If you do not use telestroke services:</a:t>
            </a:r>
          </a:p>
          <a:p>
            <a:pPr lvl="1"/>
            <a:r>
              <a:rPr lang="en-US" i="1" dirty="0"/>
              <a:t>Describe neuro consultation process on cases in lieu of telestroke</a:t>
            </a:r>
          </a:p>
          <a:p>
            <a:pPr lvl="1"/>
            <a:r>
              <a:rPr lang="en-US" i="1" dirty="0"/>
              <a:t>Are you considering telestroke services? What are the barriers to this?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50127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Stroke Volumes</a:t>
            </a:r>
            <a:endParaRPr lang="en-US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013" y="1612561"/>
            <a:ext cx="10515600" cy="48895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Stroke Volumes by year</a:t>
            </a:r>
          </a:p>
          <a:p>
            <a:pPr lvl="1"/>
            <a:r>
              <a:rPr lang="en-US" dirty="0"/>
              <a:t>By type (</a:t>
            </a:r>
            <a:r>
              <a:rPr lang="en-US" dirty="0">
                <a:solidFill>
                  <a:srgbClr val="FF0000"/>
                </a:solidFill>
              </a:rPr>
              <a:t>ischemic, </a:t>
            </a:r>
            <a:r>
              <a:rPr lang="en-US" dirty="0"/>
              <a:t>hemorrhagic, TIA)</a:t>
            </a:r>
          </a:p>
          <a:p>
            <a:pPr lvl="1"/>
            <a:r>
              <a:rPr lang="en-US" dirty="0"/>
              <a:t>By treatment (</a:t>
            </a:r>
            <a:r>
              <a:rPr lang="en-US" dirty="0">
                <a:solidFill>
                  <a:srgbClr val="FF0000"/>
                </a:solidFill>
              </a:rPr>
              <a:t>thrombolytics</a:t>
            </a:r>
            <a:r>
              <a:rPr lang="en-US" dirty="0"/>
              <a:t>, endovascular)</a:t>
            </a:r>
          </a:p>
          <a:p>
            <a:r>
              <a:rPr lang="en-US" dirty="0"/>
              <a:t>Number of strokes admitted </a:t>
            </a:r>
          </a:p>
          <a:p>
            <a:pPr lvl="1"/>
            <a:r>
              <a:rPr lang="en-US" dirty="0"/>
              <a:t>By type (ischemic, hemorrhagic, TIA)</a:t>
            </a:r>
          </a:p>
          <a:p>
            <a:pPr lvl="1"/>
            <a:r>
              <a:rPr lang="en-US" dirty="0"/>
              <a:t>By treatment (if you admit thrombolytic patient)</a:t>
            </a:r>
          </a:p>
          <a:p>
            <a:pPr lvl="1"/>
            <a:r>
              <a:rPr lang="en-US" dirty="0"/>
              <a:t>Discharge disposition</a:t>
            </a:r>
          </a:p>
          <a:p>
            <a:r>
              <a:rPr lang="en-US" dirty="0"/>
              <a:t>Number transferred</a:t>
            </a:r>
          </a:p>
          <a:p>
            <a:pPr lvl="1"/>
            <a:r>
              <a:rPr lang="en-US" dirty="0"/>
              <a:t>Where transferred to</a:t>
            </a:r>
          </a:p>
          <a:p>
            <a:pPr lvl="1"/>
            <a:r>
              <a:rPr lang="en-US" dirty="0"/>
              <a:t>By type (ischemic, hemorrhagic, TIA)</a:t>
            </a:r>
          </a:p>
          <a:p>
            <a:r>
              <a:rPr lang="en-US" i="1" dirty="0"/>
              <a:t>May utilize the Reports feature in the </a:t>
            </a:r>
            <a:r>
              <a:rPr lang="en-US" i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 Stroke Porta</a:t>
            </a:r>
            <a:r>
              <a:rPr lang="en-US" i="1" dirty="0"/>
              <a:t>l or other format that provides big picture look at your stroke volume, admits and transfers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5140B7-1AEB-3989-6270-531354A72ED6}"/>
              </a:ext>
            </a:extLst>
          </p:cNvPr>
          <p:cNvSpPr txBox="1"/>
          <p:nvPr/>
        </p:nvSpPr>
        <p:spPr>
          <a:xfrm>
            <a:off x="6799554" y="2086338"/>
            <a:ext cx="4323426" cy="2308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FF0000"/>
                </a:solidFill>
              </a:rPr>
              <a:t>Showcase your program’s </a:t>
            </a:r>
            <a:r>
              <a:rPr lang="en-US" sz="2400" b="1" i="1" dirty="0">
                <a:solidFill>
                  <a:srgbClr val="FF0000"/>
                </a:solidFill>
              </a:rPr>
              <a:t>‘treatment rate’ </a:t>
            </a:r>
            <a:r>
              <a:rPr lang="en-US" sz="2400" i="1" dirty="0">
                <a:solidFill>
                  <a:srgbClr val="FF0000"/>
                </a:solidFill>
              </a:rPr>
              <a:t>= </a:t>
            </a:r>
          </a:p>
          <a:p>
            <a:pPr algn="ctr"/>
            <a:endParaRPr lang="en-US" sz="2400" i="1" dirty="0">
              <a:solidFill>
                <a:srgbClr val="FF0000"/>
              </a:solidFill>
            </a:endParaRPr>
          </a:p>
          <a:p>
            <a:pPr algn="ctr"/>
            <a:r>
              <a:rPr lang="en-US" sz="2400" i="1" dirty="0">
                <a:solidFill>
                  <a:srgbClr val="FF0000"/>
                </a:solidFill>
              </a:rPr>
              <a:t>Total # ischemic strokes treated w thrombolytics / </a:t>
            </a:r>
          </a:p>
          <a:p>
            <a:pPr algn="ctr"/>
            <a:r>
              <a:rPr lang="en-US" sz="2400" i="1" dirty="0">
                <a:solidFill>
                  <a:srgbClr val="FF0000"/>
                </a:solidFill>
              </a:rPr>
              <a:t>Total # ischemic strokes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C6F6B3D-C4B3-84E3-2E54-2548F07F5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502761" y="2259367"/>
            <a:ext cx="4270161" cy="4660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D3948D-CDFE-C140-A76D-4A1B793D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249227" y="2627790"/>
            <a:ext cx="3576960" cy="976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240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90" y="133739"/>
            <a:ext cx="10143930" cy="9144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Stroke Data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1" y="1528011"/>
            <a:ext cx="10813984" cy="5196250"/>
          </a:xfrm>
        </p:spPr>
        <p:txBody>
          <a:bodyPr>
            <a:normAutofit fontScale="92500"/>
          </a:bodyPr>
          <a:lstStyle/>
          <a:p>
            <a:r>
              <a:rPr lang="en-US" dirty="0"/>
              <a:t>Showcase a snapshot of your performance on key ‘Door To’ metrics. </a:t>
            </a:r>
            <a:r>
              <a:rPr lang="en-US" i="1" dirty="0"/>
              <a:t>Please showcase how you did LAST designation cycle VS this designation cycle (3 year snapshot!)</a:t>
            </a:r>
            <a:endParaRPr lang="en-US" dirty="0"/>
          </a:p>
          <a:p>
            <a:pPr lvl="1"/>
            <a:r>
              <a:rPr lang="en-US" dirty="0"/>
              <a:t>Door to Stroke Team Activation (stroke code activation) </a:t>
            </a:r>
            <a:r>
              <a:rPr lang="en-US" b="1" dirty="0"/>
              <a:t>(GOAL: within 15 minutes of arrival)</a:t>
            </a:r>
          </a:p>
          <a:p>
            <a:pPr lvl="1"/>
            <a:r>
              <a:rPr lang="en-US" dirty="0"/>
              <a:t>Door to Telestroke Activation </a:t>
            </a:r>
            <a:r>
              <a:rPr lang="en-US" b="1" dirty="0"/>
              <a:t>(GOAL: within 15 minutes of arrival)</a:t>
            </a:r>
          </a:p>
          <a:p>
            <a:pPr lvl="1"/>
            <a:r>
              <a:rPr lang="en-US" dirty="0"/>
              <a:t>Door to CT/Image initiated </a:t>
            </a:r>
            <a:r>
              <a:rPr lang="en-US" b="1" dirty="0"/>
              <a:t>(GOAL: within 25 minutes of arrival) </a:t>
            </a:r>
            <a:endParaRPr lang="en-US" b="1" i="1" dirty="0"/>
          </a:p>
          <a:p>
            <a:pPr lvl="1"/>
            <a:r>
              <a:rPr lang="en-US" dirty="0"/>
              <a:t>Door to CT Read/Image read </a:t>
            </a:r>
            <a:r>
              <a:rPr lang="en-US" b="1" dirty="0"/>
              <a:t>(GOAL: within 45 minutes of arrival)</a:t>
            </a:r>
            <a:r>
              <a:rPr lang="en-US" b="1" i="1" dirty="0"/>
              <a:t> </a:t>
            </a:r>
          </a:p>
          <a:p>
            <a:pPr lvl="1"/>
            <a:r>
              <a:rPr lang="en-US" dirty="0"/>
              <a:t>Door to Needle/Treatment </a:t>
            </a:r>
            <a:r>
              <a:rPr lang="en-US" b="1" dirty="0"/>
              <a:t>(GOAL: within 60 minutes of arrival) </a:t>
            </a:r>
            <a:r>
              <a:rPr lang="en-US" b="1" i="1" dirty="0"/>
              <a:t>(STRETCH GOAL: 45 minutes!)</a:t>
            </a:r>
          </a:p>
          <a:p>
            <a:pPr lvl="1"/>
            <a:r>
              <a:rPr lang="en-US" dirty="0"/>
              <a:t>Door to Door/Transfer </a:t>
            </a:r>
            <a:r>
              <a:rPr lang="en-US" b="1" dirty="0"/>
              <a:t>(GOAL: within 120 minutes of arrival)</a:t>
            </a:r>
          </a:p>
          <a:p>
            <a:pPr lvl="1"/>
            <a:r>
              <a:rPr lang="en-US" i="1" dirty="0"/>
              <a:t>Other metrics as you see fit – i.e. – moving toward tracking Door to Reversal for Hemorrhagic stroke</a:t>
            </a:r>
          </a:p>
          <a:p>
            <a:r>
              <a:rPr lang="en-US" i="1" dirty="0"/>
              <a:t>May utilize the Reports feature in the </a:t>
            </a:r>
            <a:r>
              <a:rPr lang="en-US" i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MN Stroke Porta</a:t>
            </a:r>
            <a:r>
              <a:rPr lang="en-US" i="1" dirty="0"/>
              <a:t>l or other format that provides shows key ‘door to’ metrics. </a:t>
            </a:r>
          </a:p>
        </p:txBody>
      </p:sp>
    </p:spTree>
    <p:extLst>
      <p:ext uri="{BB962C8B-B14F-4D97-AF65-F5344CB8AC3E}">
        <p14:creationId xmlns:p14="http://schemas.microsoft.com/office/powerpoint/2010/main" val="1622789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 Document Review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the process of reviewing/revising stroke program documents (protocol, policy, algorithm, order sets, supporting resources) </a:t>
            </a:r>
          </a:p>
          <a:p>
            <a:r>
              <a:rPr lang="en-US" i="1" dirty="0"/>
              <a:t>Review is to occur annually per designation (ensure documents are dated!)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890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Review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/>
          </a:bodyPr>
          <a:lstStyle/>
          <a:p>
            <a:r>
              <a:rPr lang="en-US" dirty="0"/>
              <a:t>How do you identify patient safety issues</a:t>
            </a:r>
          </a:p>
          <a:p>
            <a:r>
              <a:rPr lang="en-US" dirty="0"/>
              <a:t>If you have identified any safety issues in stroke care/processes:</a:t>
            </a:r>
          </a:p>
          <a:p>
            <a:pPr lvl="1"/>
            <a:r>
              <a:rPr lang="en-US" dirty="0"/>
              <a:t>What have you identified</a:t>
            </a:r>
          </a:p>
          <a:p>
            <a:pPr lvl="1"/>
            <a:r>
              <a:rPr lang="en-US" dirty="0"/>
              <a:t>How have you addressed them and worked to remedy the process</a:t>
            </a:r>
          </a:p>
          <a:p>
            <a:pPr lvl="1"/>
            <a:r>
              <a:rPr lang="en-US" dirty="0"/>
              <a:t>Examples: </a:t>
            </a:r>
          </a:p>
          <a:p>
            <a:pPr lvl="2"/>
            <a:r>
              <a:rPr lang="en-US" sz="1800" i="1" dirty="0"/>
              <a:t>Tenecteplase is not locked in secure cabinet and/or does not include dosing and administration information specific to stroke</a:t>
            </a:r>
          </a:p>
          <a:p>
            <a:pPr lvl="2"/>
            <a:r>
              <a:rPr lang="en-US" sz="1800" i="1" dirty="0"/>
              <a:t>Order sets do not match protocol for acute stroke in the 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635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52400"/>
            <a:ext cx="11972925" cy="914400"/>
          </a:xfrm>
        </p:spPr>
        <p:txBody>
          <a:bodyPr>
            <a:normAutofit/>
          </a:bodyPr>
          <a:lstStyle/>
          <a:p>
            <a:r>
              <a:rPr lang="en-US" dirty="0"/>
              <a:t>Previous ASRH Designation Recommendations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192" y="1825625"/>
            <a:ext cx="11416683" cy="4351338"/>
          </a:xfrm>
        </p:spPr>
        <p:txBody>
          <a:bodyPr/>
          <a:lstStyle/>
          <a:p>
            <a:r>
              <a:rPr lang="en-US" dirty="0"/>
              <a:t>Please describe status of follow up on previous ASRH Designation Findings:</a:t>
            </a:r>
          </a:p>
          <a:p>
            <a:pPr lvl="1"/>
            <a:r>
              <a:rPr lang="en-US" dirty="0"/>
              <a:t>Immediate Actions</a:t>
            </a:r>
          </a:p>
          <a:p>
            <a:pPr lvl="2"/>
            <a:r>
              <a:rPr lang="en-US" dirty="0"/>
              <a:t>Actions taken to address/monitor Immediate Action(s)</a:t>
            </a:r>
          </a:p>
          <a:p>
            <a:pPr lvl="1"/>
            <a:r>
              <a:rPr lang="en-US" dirty="0"/>
              <a:t>Recommendations</a:t>
            </a:r>
          </a:p>
          <a:p>
            <a:pPr lvl="2"/>
            <a:r>
              <a:rPr lang="en-US" dirty="0"/>
              <a:t>Actions taken to address/monitor Recommendation(s) </a:t>
            </a:r>
          </a:p>
          <a:p>
            <a:pPr lvl="1"/>
            <a:r>
              <a:rPr lang="en-US" i="1" dirty="0"/>
              <a:t>Opportunities </a:t>
            </a:r>
            <a:r>
              <a:rPr lang="en-US" dirty="0"/>
              <a:t>(</a:t>
            </a:r>
            <a:r>
              <a:rPr lang="en-US" i="1" dirty="0"/>
              <a:t>not required of designation)</a:t>
            </a:r>
          </a:p>
          <a:p>
            <a:pPr lvl="2"/>
            <a:r>
              <a:rPr lang="en-US" i="1" dirty="0"/>
              <a:t>Did you implement Performance Improvement Suggestion</a:t>
            </a:r>
          </a:p>
        </p:txBody>
      </p:sp>
    </p:spTree>
    <p:extLst>
      <p:ext uri="{BB962C8B-B14F-4D97-AF65-F5344CB8AC3E}">
        <p14:creationId xmlns:p14="http://schemas.microsoft.com/office/powerpoint/2010/main" val="4226864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8297E-397A-5BF9-FD5A-2260ABD6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OPTIONAL SLIDE: </a:t>
            </a:r>
            <a:r>
              <a:rPr lang="en-US" dirty="0"/>
              <a:t>Spotlight on Health Equity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EF99F-5124-1E4A-5E84-CA626C615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The Minnesota Stroke Program is committed to continuous quality improvement. Health Equity is an important part of this commitment to ensure all Minnesotans are receiving the best stroke care possible. </a:t>
            </a:r>
          </a:p>
          <a:p>
            <a:r>
              <a:rPr lang="en-US" i="1" dirty="0"/>
              <a:t>Please showcase any health equity efforts to address social determinants of health in your community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F04A3-B432-0E4F-CDC0-5B721A6BB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D5D47-1752-4D84-8BFB-C2F71A34C932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532CD-AD5E-900B-7337-31A61EB4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Optional Tagline Goes Here </a:t>
            </a:r>
            <a:r>
              <a:rPr lang="en-US">
                <a:solidFill>
                  <a:schemeClr val="accent1"/>
                </a:solidFill>
              </a:rPr>
              <a:t>|</a:t>
            </a:r>
            <a:r>
              <a:rPr lang="en-US"/>
              <a:t> mn.gov/websiteurl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2D242-5A9E-F6B0-DD7B-C8611E1D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753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Spotlight on Successes and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Share your program’s </a:t>
            </a:r>
            <a:r>
              <a:rPr lang="en-US" sz="2800" b="1" dirty="0"/>
              <a:t>greatest success </a:t>
            </a:r>
            <a:r>
              <a:rPr lang="en-US" sz="2800" dirty="0"/>
              <a:t>since the last designation cycle</a:t>
            </a:r>
            <a:r>
              <a:rPr lang="en-US" sz="2800" i="1" dirty="0"/>
              <a:t>. What are you most proud of!</a:t>
            </a:r>
          </a:p>
          <a:p>
            <a:r>
              <a:rPr lang="en-US" sz="2800" dirty="0"/>
              <a:t>Share your program’s </a:t>
            </a:r>
            <a:r>
              <a:rPr lang="en-US" sz="2800" b="1" dirty="0"/>
              <a:t>greatest challenge </a:t>
            </a:r>
            <a:r>
              <a:rPr lang="en-US" sz="2800" dirty="0"/>
              <a:t>since the last designation cycle. </a:t>
            </a:r>
            <a:r>
              <a:rPr lang="en-US" sz="2800" i="1" dirty="0"/>
              <a:t>Describe a barrier you have encountered.</a:t>
            </a:r>
          </a:p>
          <a:p>
            <a:r>
              <a:rPr lang="en-US" sz="2800" dirty="0"/>
              <a:t>Share anything else you would like the MDH review team to know about your stroke program!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87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About [HOSPITAL]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Consider sharing the Mission, Vision, Values of your facility </a:t>
            </a:r>
          </a:p>
        </p:txBody>
      </p:sp>
    </p:spTree>
    <p:extLst>
      <p:ext uri="{BB962C8B-B14F-4D97-AF65-F5344CB8AC3E}">
        <p14:creationId xmlns:p14="http://schemas.microsoft.com/office/powerpoint/2010/main" val="142784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About [HOSPITAL]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Approximate population served, catchment area</a:t>
            </a:r>
          </a:p>
          <a:p>
            <a:r>
              <a:rPr lang="en-US" dirty="0"/>
              <a:t>Cities and towns within the catchment area</a:t>
            </a:r>
          </a:p>
          <a:p>
            <a:r>
              <a:rPr lang="en-US" i="1" dirty="0"/>
              <a:t>Insert map of catchment area</a:t>
            </a:r>
          </a:p>
        </p:txBody>
      </p:sp>
    </p:spTree>
    <p:extLst>
      <p:ext uri="{BB962C8B-B14F-4D97-AF65-F5344CB8AC3E}">
        <p14:creationId xmlns:p14="http://schemas.microsoft.com/office/powerpoint/2010/main" val="204844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About [HOSPITAL]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249" y="1620350"/>
            <a:ext cx="10515600" cy="4929739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Provide detail on services and relationship with EMS agencies within your catchment area:</a:t>
            </a:r>
          </a:p>
          <a:p>
            <a:pPr lvl="1"/>
            <a:r>
              <a:rPr lang="en-US" sz="1800" dirty="0"/>
              <a:t>ALS</a:t>
            </a:r>
          </a:p>
          <a:p>
            <a:pPr lvl="1"/>
            <a:r>
              <a:rPr lang="en-US" sz="1800" dirty="0"/>
              <a:t>BLS</a:t>
            </a:r>
          </a:p>
          <a:p>
            <a:pPr lvl="1"/>
            <a:r>
              <a:rPr lang="en-US" sz="1800" dirty="0"/>
              <a:t>Pre-hospital transport</a:t>
            </a:r>
          </a:p>
          <a:p>
            <a:pPr lvl="1"/>
            <a:r>
              <a:rPr lang="en-US" sz="1800" dirty="0"/>
              <a:t>Inter-facility transfer</a:t>
            </a:r>
          </a:p>
          <a:p>
            <a:pPr lvl="1"/>
            <a:r>
              <a:rPr lang="en-US" sz="1800" dirty="0"/>
              <a:t>Does EMS provide pre-hospital notification of stroke</a:t>
            </a:r>
          </a:p>
          <a:p>
            <a:pPr lvl="1"/>
            <a:r>
              <a:rPr lang="en-US" sz="1800" dirty="0"/>
              <a:t>Do you provide feedback on stroke cases</a:t>
            </a:r>
          </a:p>
          <a:p>
            <a:pPr lvl="1"/>
            <a:r>
              <a:rPr lang="en-US" sz="1800" dirty="0"/>
              <a:t>Is EMS involved in stroke committee</a:t>
            </a:r>
          </a:p>
          <a:p>
            <a:pPr lvl="1"/>
            <a:r>
              <a:rPr lang="en-US" sz="1800" dirty="0"/>
              <a:t>Do you provide or partner on stroke education (Community education, EMS education, Hospital education)</a:t>
            </a:r>
          </a:p>
          <a:p>
            <a:r>
              <a:rPr lang="en-US" sz="2000" dirty="0"/>
              <a:t># stroke patient EMS arrival (vs walk in)</a:t>
            </a:r>
          </a:p>
        </p:txBody>
      </p:sp>
    </p:spTree>
    <p:extLst>
      <p:ext uri="{BB962C8B-B14F-4D97-AF65-F5344CB8AC3E}">
        <p14:creationId xmlns:p14="http://schemas.microsoft.com/office/powerpoint/2010/main" val="2313897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About [HOSPITAL]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specialties/services available at your hospital</a:t>
            </a:r>
          </a:p>
          <a:p>
            <a:pPr lvl="1"/>
            <a:r>
              <a:rPr lang="en-US" dirty="0"/>
              <a:t>I.E. Critical Care, Surgery, Radiology, Rehabilitation Services, Neurology</a:t>
            </a:r>
          </a:p>
          <a:p>
            <a:r>
              <a:rPr lang="en-US" dirty="0"/>
              <a:t>List # and composition of physician/provider staff in the ED (and Inpatient if stroke patients are admitted)</a:t>
            </a:r>
          </a:p>
          <a:p>
            <a:pPr lvl="1"/>
            <a:r>
              <a:rPr lang="en-US" dirty="0"/>
              <a:t>I.E. MD, NP, Emergency Medicine, Family Practice, hospital based or locum</a:t>
            </a:r>
          </a:p>
          <a:p>
            <a:r>
              <a:rPr lang="en-US" dirty="0"/>
              <a:t>List # and composition (RN, LPN) of nursing staff in the ED (and Inpatient of stroke patients are admitted)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317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Stroke Program Leadership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49248"/>
          </a:xfrm>
        </p:spPr>
        <p:txBody>
          <a:bodyPr>
            <a:normAutofit/>
          </a:bodyPr>
          <a:lstStyle/>
          <a:p>
            <a:r>
              <a:rPr lang="en-US" dirty="0"/>
              <a:t>Stroke Coordinator</a:t>
            </a:r>
          </a:p>
          <a:p>
            <a:pPr lvl="1"/>
            <a:r>
              <a:rPr lang="en-US" dirty="0"/>
              <a:t>Please share FTE allocation and roles/responsibilities (position description if available)</a:t>
            </a:r>
          </a:p>
          <a:p>
            <a:r>
              <a:rPr lang="en-US" dirty="0"/>
              <a:t>Stroke Medical Director</a:t>
            </a:r>
          </a:p>
          <a:p>
            <a:pPr lvl="1"/>
            <a:r>
              <a:rPr lang="en-US" dirty="0"/>
              <a:t>Please share roles/responsibilities</a:t>
            </a:r>
          </a:p>
          <a:p>
            <a:r>
              <a:rPr lang="en-US" dirty="0"/>
              <a:t>Outline Stroke Program Leadership’ Participation In:</a:t>
            </a:r>
          </a:p>
          <a:p>
            <a:pPr lvl="1"/>
            <a:r>
              <a:rPr lang="en-US" dirty="0"/>
              <a:t>MDH stroke program opportunities (webinars, workshops, other)</a:t>
            </a:r>
          </a:p>
          <a:p>
            <a:pPr lvl="1"/>
            <a:r>
              <a:rPr lang="en-US" dirty="0"/>
              <a:t>Other hospital, community, regional, health system, or statewide stroke networking partnerships (I.E. Time Critical Response Initiative)</a:t>
            </a:r>
          </a:p>
        </p:txBody>
      </p:sp>
    </p:spTree>
    <p:extLst>
      <p:ext uri="{BB962C8B-B14F-4D97-AF65-F5344CB8AC3E}">
        <p14:creationId xmlns:p14="http://schemas.microsoft.com/office/powerpoint/2010/main" val="943638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 Program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0484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002060"/>
                </a:solidFill>
              </a:rPr>
              <a:t>Showcase your NEW </a:t>
            </a:r>
            <a:r>
              <a:rPr lang="en-US" b="1" i="1" dirty="0">
                <a:solidFill>
                  <a:srgbClr val="002060"/>
                </a:solidFill>
                <a:hlinkClick r:id="rId2"/>
              </a:rPr>
              <a:t>Stroke Committee Charter</a:t>
            </a:r>
            <a:r>
              <a:rPr lang="en-US" i="1" dirty="0">
                <a:solidFill>
                  <a:srgbClr val="002060"/>
                </a:solidFill>
              </a:rPr>
              <a:t>!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Mission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Scope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Structure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Goals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Interdisciplinary Team Membership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	</a:t>
            </a:r>
          </a:p>
          <a:p>
            <a:pPr lvl="1"/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899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Typical Stroke Patient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509204"/>
            <a:ext cx="10629958" cy="5196396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/>
              <a:t>Please describe your stroke patient population – your ‘typical stroke patient’</a:t>
            </a:r>
          </a:p>
          <a:p>
            <a:pPr lvl="1"/>
            <a:r>
              <a:rPr lang="en-US" sz="2400" dirty="0"/>
              <a:t>Age</a:t>
            </a:r>
          </a:p>
          <a:p>
            <a:pPr lvl="1"/>
            <a:r>
              <a:rPr lang="en-US" sz="2400" dirty="0"/>
              <a:t>Gender</a:t>
            </a:r>
          </a:p>
          <a:p>
            <a:pPr lvl="1"/>
            <a:r>
              <a:rPr lang="en-US" sz="2400" dirty="0"/>
              <a:t>Common risk factors (i.e., lifestyle, medical)</a:t>
            </a:r>
          </a:p>
          <a:p>
            <a:pPr lvl="1"/>
            <a:r>
              <a:rPr lang="en-US" sz="2300" i="1" dirty="0"/>
              <a:t>OPTIONAL: Other </a:t>
            </a:r>
            <a:r>
              <a:rPr lang="en-US" sz="23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typical patient characteristics (i.e., social determinants of health):</a:t>
            </a:r>
          </a:p>
          <a:p>
            <a:pPr lvl="2"/>
            <a:r>
              <a:rPr lang="en-US" sz="2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Race and ethnicity</a:t>
            </a:r>
          </a:p>
          <a:p>
            <a:pPr lvl="2"/>
            <a:r>
              <a:rPr lang="en-US" sz="2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Insurance status</a:t>
            </a:r>
          </a:p>
          <a:p>
            <a:pPr lvl="2"/>
            <a:r>
              <a:rPr lang="en-US" sz="2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Preferred language</a:t>
            </a:r>
          </a:p>
          <a:p>
            <a:pPr lvl="2"/>
            <a:r>
              <a:rPr lang="en-US" sz="2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Housing status</a:t>
            </a:r>
          </a:p>
          <a:p>
            <a:pPr lvl="2"/>
            <a:r>
              <a:rPr lang="en-US" sz="2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Poverty rate</a:t>
            </a:r>
          </a:p>
          <a:p>
            <a:pPr lvl="2"/>
            <a:r>
              <a:rPr lang="en-US" sz="22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Employers or industry in your service area (e.g., agriculture, factories, or plants)</a:t>
            </a:r>
            <a:endParaRPr lang="en-US" sz="2900" i="1" dirty="0"/>
          </a:p>
          <a:p>
            <a:r>
              <a:rPr lang="en-US" sz="2800" dirty="0"/>
              <a:t>Does your (could your) program utilize this data for targeted stroke awareness and/or prevention purposes?</a:t>
            </a:r>
          </a:p>
        </p:txBody>
      </p:sp>
    </p:spTree>
    <p:extLst>
      <p:ext uri="{BB962C8B-B14F-4D97-AF65-F5344CB8AC3E}">
        <p14:creationId xmlns:p14="http://schemas.microsoft.com/office/powerpoint/2010/main" val="140165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Stroke Code Activation Process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0811" y="1825624"/>
            <a:ext cx="10282989" cy="4527049"/>
          </a:xfrm>
        </p:spPr>
        <p:txBody>
          <a:bodyPr>
            <a:normAutofit/>
          </a:bodyPr>
          <a:lstStyle/>
          <a:p>
            <a:r>
              <a:rPr lang="en-US" sz="2800" dirty="0"/>
              <a:t>Stroke Code activation criteria</a:t>
            </a:r>
            <a:endParaRPr lang="en-US" sz="2400" dirty="0"/>
          </a:p>
          <a:p>
            <a:r>
              <a:rPr lang="en-US" sz="2800" dirty="0"/>
              <a:t>Stroke code activation process</a:t>
            </a:r>
          </a:p>
          <a:p>
            <a:pPr lvl="1"/>
            <a:r>
              <a:rPr lang="en-US" sz="2400" b="1" dirty="0"/>
              <a:t>Showcase stroke code activation log</a:t>
            </a:r>
            <a:endParaRPr lang="en-US" sz="2800" dirty="0"/>
          </a:p>
          <a:p>
            <a:pPr lvl="1"/>
            <a:r>
              <a:rPr lang="en-US" sz="2400" dirty="0"/>
              <a:t>How are codes tracked in real time</a:t>
            </a:r>
          </a:p>
          <a:p>
            <a:pPr lvl="1"/>
            <a:r>
              <a:rPr lang="en-US" sz="2400" dirty="0"/>
              <a:t>Who/How/When</a:t>
            </a:r>
          </a:p>
        </p:txBody>
      </p:sp>
    </p:spTree>
    <p:extLst>
      <p:ext uri="{BB962C8B-B14F-4D97-AF65-F5344CB8AC3E}">
        <p14:creationId xmlns:p14="http://schemas.microsoft.com/office/powerpoint/2010/main" val="3781545278"/>
      </p:ext>
    </p:extLst>
  </p:cSld>
  <p:clrMapOvr>
    <a:masterClrMapping/>
  </p:clrMapOvr>
</p:sld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6F5552E-7FA5-401C-A5C1-DF343DC4B3F7}" vid="{00869514-4466-4273-82D4-87EB9D6873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2AAF779D1D7047A307E888AF0B1467" ma:contentTypeVersion="10" ma:contentTypeDescription="Create a new document." ma:contentTypeScope="" ma:versionID="bdbda2135956dfda818515b3f748f167">
  <xsd:schema xmlns:xsd="http://www.w3.org/2001/XMLSchema" xmlns:xs="http://www.w3.org/2001/XMLSchema" xmlns:p="http://schemas.microsoft.com/office/2006/metadata/properties" xmlns:ns2="46b46e17-08a2-47a5-9d39-2783adddee85" xmlns:ns3="98f01fe9-c3f2-4582-9148-d87bd0c242e7" targetNamespace="http://schemas.microsoft.com/office/2006/metadata/properties" ma:root="true" ma:fieldsID="753f2f3eab2a44a7ac5b7707564d2f7a" ns2:_="" ns3:_="">
    <xsd:import namespace="46b46e17-08a2-47a5-9d39-2783adddee85"/>
    <xsd:import namespace="98f01fe9-c3f2-4582-9148-d87bd0c242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Notes0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b46e17-08a2-47a5-9d39-2783addde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s0" ma:index="10" nillable="true" ma:displayName="Notes" ma:format="Dropdown" ma:internalName="Notes0">
      <xsd:simpleType>
        <xsd:restriction base="dms:Text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f01fe9-c3f2-4582-9148-d87bd0c242e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0 xmlns="46b46e17-08a2-47a5-9d39-2783adddee85" xsi:nil="true"/>
  </documentManagement>
</p:properties>
</file>

<file path=customXml/itemProps1.xml><?xml version="1.0" encoding="utf-8"?>
<ds:datastoreItem xmlns:ds="http://schemas.openxmlformats.org/officeDocument/2006/customXml" ds:itemID="{02617A5B-38EC-4037-96F9-B81D9FB1B3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47E630-3C01-4B23-8441-BFCB55F0AA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b46e17-08a2-47a5-9d39-2783adddee85"/>
    <ds:schemaRef ds:uri="98f01fe9-c3f2-4582-9148-d87bd0c242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26A1386-9537-4EA6-B9A3-FB7D154FAC23}">
  <ds:schemaRefs>
    <ds:schemaRef ds:uri="http://purl.org/dc/terms/"/>
    <ds:schemaRef ds:uri="http://purl.org/dc/dcmitype/"/>
    <ds:schemaRef ds:uri="98f01fe9-c3f2-4582-9148-d87bd0c242e7"/>
    <ds:schemaRef ds:uri="http://schemas.microsoft.com/office/2006/documentManagement/types"/>
    <ds:schemaRef ds:uri="46b46e17-08a2-47a5-9d39-2783adddee85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MDH PowerPoint</Template>
  <TotalTime>709</TotalTime>
  <Words>1187</Words>
  <Application>Microsoft Office PowerPoint</Application>
  <PresentationFormat>Widescreen</PresentationFormat>
  <Paragraphs>131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NeueHaasGroteskText Std</vt:lpstr>
      <vt:lpstr>Times New Roman</vt:lpstr>
      <vt:lpstr>MN.IT</vt:lpstr>
      <vt:lpstr>Acute Stroke Ready Hospital Designation 5.0 Site Visit Opening Presentation Template</vt:lpstr>
      <vt:lpstr>About [HOSPITAL] (1)</vt:lpstr>
      <vt:lpstr>About [HOSPITAL] (2)</vt:lpstr>
      <vt:lpstr>About [HOSPITAL] (3)</vt:lpstr>
      <vt:lpstr>About [HOSPITAL] (4)</vt:lpstr>
      <vt:lpstr>Stroke Program Leadership</vt:lpstr>
      <vt:lpstr>Stroke Program Committee</vt:lpstr>
      <vt:lpstr>Typical Stroke Patient</vt:lpstr>
      <vt:lpstr>Stroke Code Activation Process</vt:lpstr>
      <vt:lpstr>Telestroke Process</vt:lpstr>
      <vt:lpstr>Stroke Volumes</vt:lpstr>
      <vt:lpstr> Stroke Data </vt:lpstr>
      <vt:lpstr>Stroke Document Review Process</vt:lpstr>
      <vt:lpstr>Safety Review Process</vt:lpstr>
      <vt:lpstr>Previous ASRH Designation Recommendations </vt:lpstr>
      <vt:lpstr>OPTIONAL SLIDE: Spotlight on Health Equity</vt:lpstr>
      <vt:lpstr>Spotlight on Successes and Challenges</vt:lpstr>
    </vt:vector>
  </TitlesOfParts>
  <Company>Minnesota Department of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ASRH Site Visit Opening Presentation Template</dc:title>
  <dc:subject>ASRH Site Visit Opening Presentation Template</dc:subject>
  <dc:creator>MDH HPCD</dc:creator>
  <cp:keywords>PowerPoint, Template</cp:keywords>
  <dc:description>Version 1.1, Released 8-2016</dc:description>
  <cp:lastModifiedBy>Drayer, Amy (MDH)</cp:lastModifiedBy>
  <cp:revision>62</cp:revision>
  <dcterms:created xsi:type="dcterms:W3CDTF">2017-09-21T19:57:49Z</dcterms:created>
  <dcterms:modified xsi:type="dcterms:W3CDTF">2026-07-24T17:54:21Z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0x010100C22AAF779D1D7047A307E888AF0B1467</vt:lpwstr>
  </property>
  <property fmtid="{D5CDD505-2E9C-101B-9397-08002B2CF9AE}" pid="3" name="_dlc_DocIdItemGuid">
    <vt:lpwstr>51612d0f-3fe8-4978-a8d9-f384c5e0293e</vt:lpwstr>
  </property>
</Properties>
</file>