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13"/>
  </p:notesMasterIdLst>
  <p:handoutMasterIdLst>
    <p:handoutMasterId r:id="rId14"/>
  </p:handoutMasterIdLst>
  <p:sldIdLst>
    <p:sldId id="482" r:id="rId5"/>
    <p:sldId id="510" r:id="rId6"/>
    <p:sldId id="508" r:id="rId7"/>
    <p:sldId id="512" r:id="rId8"/>
    <p:sldId id="511" r:id="rId9"/>
    <p:sldId id="500" r:id="rId10"/>
    <p:sldId id="256" r:id="rId11"/>
    <p:sldId id="50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865"/>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307F8E-C541-407F-9378-30166C5E7EEB}" v="10" dt="2026-07-24T17:59:33.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89889" autoAdjust="0"/>
  </p:normalViewPr>
  <p:slideViewPr>
    <p:cSldViewPr snapToGrid="0">
      <p:cViewPr>
        <p:scale>
          <a:sx n="100" d="100"/>
          <a:sy n="100" d="100"/>
        </p:scale>
        <p:origin x="252" y="318"/>
      </p:cViewPr>
      <p:guideLst/>
    </p:cSldViewPr>
  </p:slideViewPr>
  <p:outlineViewPr>
    <p:cViewPr>
      <p:scale>
        <a:sx n="33" d="100"/>
        <a:sy n="33" d="100"/>
      </p:scale>
      <p:origin x="0" y="-2028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04DE5-F1A9-4D45-BF54-BEFDBA739CA2}" type="datetimeFigureOut">
              <a:rPr lang="en-US" smtClean="0">
                <a:latin typeface="NeueHaasGroteskText Std" panose="020B0504020202020204" pitchFamily="34" charset="0"/>
              </a:rPr>
              <a:t>7/24/2026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NeueHaasGroteskText Std" panose="020B0504020202020204" pitchFamily="34" charset="0"/>
              </a:defRPr>
            </a:lvl1pPr>
          </a:lstStyle>
          <a:p>
            <a:fld id="{A50CD39D-89B0-4C68-805A-35C75A7C20C8}" type="datetimeFigureOut">
              <a:rPr lang="en-US" smtClean="0"/>
              <a:pPr/>
              <a:t>7/24/2026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3946896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t>7/24/2026</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t>7/24/2026</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p>
            <a:fld id="{66C283A4-7960-4BFD-B3A5-A2CC5BB2A473}"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936DB2D6-5DF4-4264-A4A1-7D3EAF38D255}" type="datetime1">
              <a:rPr lang="en-US" smtClean="0"/>
              <a:t>7/24/2026</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MN.IT Services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72377" y="1776213"/>
            <a:ext cx="5447246" cy="778956"/>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936DB2D6-5DF4-4264-A4A1-7D3EAF38D255}" type="datetime1">
              <a:rPr lang="en-US" smtClean="0"/>
              <a:t>7/24/2026</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2"/>
          <p:cNvSpPr>
            <a:spLocks noGrp="1"/>
          </p:cNvSpPr>
          <p:nvPr>
            <p:ph type="dt" sz="half" idx="10"/>
          </p:nvPr>
        </p:nvSpPr>
        <p:spPr/>
        <p:txBody>
          <a:bodyPr/>
          <a:lstStyle/>
          <a:p>
            <a:fld id="{4B4EEDC6-36CA-4209-B482-2ED76AA0BF08}" type="datetime1">
              <a:rPr lang="en-US" smtClean="0"/>
              <a:t>7/24/2026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3" name="Date Placeholder 2"/>
          <p:cNvSpPr>
            <a:spLocks noGrp="1"/>
          </p:cNvSpPr>
          <p:nvPr>
            <p:ph type="dt" sz="half" idx="10"/>
          </p:nvPr>
        </p:nvSpPr>
        <p:spPr/>
        <p:txBody>
          <a:bodyPr/>
          <a:lstStyle/>
          <a:p>
            <a:fld id="{8DC79626-CE5A-4834-975C-E7305BA2E281}" type="datetime1">
              <a:rPr lang="en-US" smtClean="0"/>
              <a:t>7/24/2026</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p:txBody>
          <a:bodyPr/>
          <a:lstStyle/>
          <a:p>
            <a:fld id="{1815FB38-58F3-410A-8DA4-4B706967601F}" type="datetime1">
              <a:rPr lang="en-US" smtClean="0"/>
              <a:t>7/24/2026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3" name="Date Placeholder 2"/>
          <p:cNvSpPr>
            <a:spLocks noGrp="1"/>
          </p:cNvSpPr>
          <p:nvPr>
            <p:ph type="dt" sz="half" idx="10"/>
          </p:nvPr>
        </p:nvSpPr>
        <p:spPr/>
        <p:txBody>
          <a:bodyPr/>
          <a:lstStyle/>
          <a:p>
            <a:fld id="{7F519661-29C3-4FE0-9FC3-375A85A42C46}" type="datetime1">
              <a:rPr lang="en-US" smtClean="0"/>
              <a:t>7/24/2026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p:txBody>
          <a:bodyPr/>
          <a:lstStyle/>
          <a:p>
            <a:fld id="{0366E0EA-2D80-452F-9963-33FA7A36BC09}" type="datetime1">
              <a:rPr lang="en-US" smtClean="0"/>
              <a:t>7/24/2026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8"/>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
        <p:nvSpPr>
          <p:cNvPr id="6" name="Date Placeholder 3"/>
          <p:cNvSpPr>
            <a:spLocks noGrp="1"/>
          </p:cNvSpPr>
          <p:nvPr>
            <p:ph type="dt" sz="half" idx="11"/>
          </p:nvPr>
        </p:nvSpPr>
        <p:spPr>
          <a:xfrm>
            <a:off x="838200" y="6356350"/>
            <a:ext cx="1358590" cy="365125"/>
          </a:xfrm>
        </p:spPr>
        <p:txBody>
          <a:bodyPr/>
          <a:lstStyle/>
          <a:p>
            <a:fld id="{4D564EB3-B268-4748-86E7-9F55DF9078D1}" type="datetime1">
              <a:rPr lang="en-US" smtClean="0"/>
              <a:t>7/24/2026</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2"/>
                </a:solidFill>
              </a:rPr>
              <a:t>|</a:t>
            </a:r>
            <a:r>
              <a:rPr lang="en-US"/>
              <a:t>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
        <p:nvSpPr>
          <p:cNvPr id="6" name="Date Placeholder 3"/>
          <p:cNvSpPr>
            <a:spLocks noGrp="1"/>
          </p:cNvSpPr>
          <p:nvPr>
            <p:ph type="dt" sz="half" idx="11"/>
          </p:nvPr>
        </p:nvSpPr>
        <p:spPr>
          <a:xfrm>
            <a:off x="838200" y="6356350"/>
            <a:ext cx="1358590" cy="365125"/>
          </a:xfrm>
        </p:spPr>
        <p:txBody>
          <a:bodyPr/>
          <a:lstStyle>
            <a:lvl1pPr>
              <a:defRPr>
                <a:solidFill>
                  <a:schemeClr val="bg1"/>
                </a:solidFill>
              </a:defRPr>
            </a:lvl1pPr>
          </a:lstStyle>
          <a:p>
            <a:fld id="{4D564EB3-B268-4748-86E7-9F55DF9078D1}" type="datetime1">
              <a:rPr lang="en-US" smtClean="0"/>
              <a:pPr/>
              <a:t>7/24/2026</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
        <p:nvSpPr>
          <p:cNvPr id="8" name="Date Placeholder 3"/>
          <p:cNvSpPr>
            <a:spLocks noGrp="1"/>
          </p:cNvSpPr>
          <p:nvPr>
            <p:ph type="dt" sz="half" idx="11"/>
          </p:nvPr>
        </p:nvSpPr>
        <p:spPr>
          <a:xfrm>
            <a:off x="838200" y="6356350"/>
            <a:ext cx="1358590" cy="365125"/>
          </a:xfrm>
        </p:spPr>
        <p:txBody>
          <a:bodyPr/>
          <a:lstStyle/>
          <a:p>
            <a:fld id="{5CAE31FF-A086-40D5-909F-A9E138181237}"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a:xfrm>
            <a:off x="838200" y="6356350"/>
            <a:ext cx="1358590" cy="365125"/>
          </a:xfrm>
        </p:spPr>
        <p:txBody>
          <a:bodyPr/>
          <a:lstStyle/>
          <a:p>
            <a:fld id="{06B78D62-7A3F-4136-9CF2-CB03510DA06A}"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553" y="5964408"/>
            <a:ext cx="2968836" cy="424119"/>
          </a:xfrm>
          <a:prstGeom prst="rect">
            <a:avLst/>
          </a:prstGeom>
        </p:spPr>
      </p:pic>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Picture Placeholder 5"/>
          <p:cNvSpPr>
            <a:spLocks noGrp="1"/>
          </p:cNvSpPr>
          <p:nvPr>
            <p:ph type="pic" sz="quarter" idx="17"/>
          </p:nvPr>
        </p:nvSpPr>
        <p:spPr>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4"/>
          </p:nvPr>
        </p:nvSpPr>
        <p:spPr>
          <a:xfrm>
            <a:off x="838200" y="6356350"/>
            <a:ext cx="1358590" cy="365125"/>
          </a:xfrm>
        </p:spPr>
        <p:txBody>
          <a:bodyPr/>
          <a:lstStyle/>
          <a:p>
            <a:fld id="{822F9B27-DC73-4098-8FAC-5370DAFF133B}"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8"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hf sldNum="0"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838200" y="6356350"/>
            <a:ext cx="1358590" cy="365125"/>
          </a:xfrm>
        </p:spPr>
        <p:txBody>
          <a:bodyPr/>
          <a:lstStyle/>
          <a:p>
            <a:fld id="{5D76A200-3168-4D33-A718-3974884CE863}"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1" name="Slide Number Placeholder 6"/>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9" name="Date Placeholder 3"/>
          <p:cNvSpPr>
            <a:spLocks noGrp="1"/>
          </p:cNvSpPr>
          <p:nvPr>
            <p:ph type="dt" sz="half" idx="12"/>
          </p:nvPr>
        </p:nvSpPr>
        <p:spPr>
          <a:xfrm>
            <a:off x="838200" y="6356350"/>
            <a:ext cx="1358590" cy="365125"/>
          </a:xfrm>
        </p:spPr>
        <p:txBody>
          <a:bodyPr/>
          <a:lstStyle/>
          <a:p>
            <a:fld id="{0366E0EA-2D80-452F-9963-33FA7A36BC09}" type="datetime1">
              <a:rPr lang="en-US" smtClean="0"/>
              <a:t>7/24/2026</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1" name="Slide Number Placeholder 5"/>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7/24/2026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8"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3402845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7/24/2026</a:t>
            </a:fld>
            <a:endParaRPr lang="en-US" dirty="0"/>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a:xfrm>
            <a:off x="838200" y="1335088"/>
            <a:ext cx="10515600" cy="4841875"/>
          </a:xfrm>
        </p:spPr>
        <p:txBody>
          <a:bodyPr/>
          <a:lstStyle/>
          <a:p>
            <a:r>
              <a:rPr lang="en-US"/>
              <a:t>Click icon to add table</a:t>
            </a:r>
          </a:p>
        </p:txBody>
      </p:sp>
      <p:sp>
        <p:nvSpPr>
          <p:cNvPr id="4" name="Date Placeholder 3"/>
          <p:cNvSpPr>
            <a:spLocks noGrp="1"/>
          </p:cNvSpPr>
          <p:nvPr>
            <p:ph type="dt" sz="half" idx="10"/>
          </p:nvPr>
        </p:nvSpPr>
        <p:spPr/>
        <p:txBody>
          <a:bodyPr/>
          <a:lstStyle/>
          <a:p>
            <a:fld id="{9A198C9B-0587-4A1E-9E03-E4C9FE222F08}"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2299475" y="1609867"/>
            <a:ext cx="7593051" cy="3638266"/>
          </a:xfrm>
          <a:solidFill>
            <a:schemeClr val="tx1">
              <a:alpha val="88000"/>
            </a:scheme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fld id="{466A75E6-E45B-4C5D-981E-7C8ED0C72F5D}"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a:t>Optional Tagline Goes Here | mn.gov/websiteurl</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6447323"/>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7/24/2026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pPr/>
              <a:t>7/24/2026</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a:solidFill>
                  <a:schemeClr val="tx2"/>
                </a:solidFill>
              </a:rPr>
              <a:t>Optional Tagline Goes Here</a:t>
            </a:r>
            <a:r>
              <a:rPr lang="en-US"/>
              <a:t> </a:t>
            </a:r>
            <a:r>
              <a:rPr lang="en-US">
                <a:solidFill>
                  <a:schemeClr val="accent1"/>
                </a:solidFill>
              </a:rPr>
              <a:t>|</a:t>
            </a:r>
            <a:r>
              <a:rPr lang="en-US"/>
              <a:t> </a:t>
            </a:r>
            <a:r>
              <a:rPr lang="en-US">
                <a:solidFill>
                  <a:schemeClr val="tx2"/>
                </a:solidFill>
              </a:rPr>
              <a:t>mn.gov/websiteurl</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fld id="{A8CA1A9B-139F-4606-AD0A-F3253110DAE5}" type="datetime1">
              <a:rPr lang="en-US" smtClean="0"/>
              <a:t>7/24/2026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082250229"/>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72266" y="0"/>
            <a:ext cx="10980325" cy="36339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128702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7/24/2026</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t>7/24/2026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7/24/2026</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 id="2147483820" r:id="rId5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health.stroke@state.mn.u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0.xml"/><Relationship Id="rId6" Type="http://schemas.openxmlformats.org/officeDocument/2006/relationships/image" Target="../media/image9.emf"/><Relationship Id="rId5" Type="http://schemas.openxmlformats.org/officeDocument/2006/relationships/hyperlink" Target="mailto:email@state.mn.Us"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Acute Stroke Ready Hospital Designation 5.0 Site Visit</a:t>
            </a:r>
            <a:br>
              <a:rPr lang="en-US" dirty="0"/>
            </a:br>
            <a:r>
              <a:rPr lang="en-US" dirty="0"/>
              <a:t>Performance Improvement Presentation Template</a:t>
            </a:r>
          </a:p>
        </p:txBody>
      </p:sp>
      <p:sp>
        <p:nvSpPr>
          <p:cNvPr id="5" name="Content Placeholder 4"/>
          <p:cNvSpPr>
            <a:spLocks noGrp="1"/>
          </p:cNvSpPr>
          <p:nvPr>
            <p:ph idx="1"/>
          </p:nvPr>
        </p:nvSpPr>
        <p:spPr>
          <a:xfrm>
            <a:off x="621437" y="1615736"/>
            <a:ext cx="11017187" cy="5089864"/>
          </a:xfrm>
        </p:spPr>
        <p:txBody>
          <a:bodyPr>
            <a:normAutofit/>
          </a:bodyPr>
          <a:lstStyle/>
          <a:p>
            <a:r>
              <a:rPr lang="en-US" i="1" dirty="0"/>
              <a:t>Use this template to build your presentation for the closing PI presentation.</a:t>
            </a:r>
          </a:p>
          <a:p>
            <a:r>
              <a:rPr lang="en-US" i="1" dirty="0"/>
              <a:t>Showcase your PI process and a leading PI project!</a:t>
            </a:r>
          </a:p>
          <a:p>
            <a:r>
              <a:rPr lang="en-US" i="1" dirty="0"/>
              <a:t>Please send the completed </a:t>
            </a:r>
            <a:r>
              <a:rPr lang="en-US" i="1" dirty="0" err="1"/>
              <a:t>powerpoint</a:t>
            </a:r>
            <a:r>
              <a:rPr lang="en-US" i="1" dirty="0"/>
              <a:t> presentation to your assigned reviewer and MDH at </a:t>
            </a:r>
            <a:r>
              <a:rPr lang="en-US" i="1" dirty="0">
                <a:hlinkClick r:id="rId2"/>
              </a:rPr>
              <a:t>health.stroke@state.mn.us</a:t>
            </a:r>
            <a:r>
              <a:rPr lang="en-US" i="1" dirty="0"/>
              <a:t> in advance of your site visit. Please print copies for the site visit reviewers on site. You will receive a reminder email about this in your prep emails with MDH.</a:t>
            </a:r>
          </a:p>
          <a:p>
            <a:r>
              <a:rPr lang="en-US" i="1" dirty="0"/>
              <a:t>Please contact MDH with questions about your presentation or site visit.</a:t>
            </a:r>
          </a:p>
        </p:txBody>
      </p:sp>
    </p:spTree>
    <p:extLst>
      <p:ext uri="{BB962C8B-B14F-4D97-AF65-F5344CB8AC3E}">
        <p14:creationId xmlns:p14="http://schemas.microsoft.com/office/powerpoint/2010/main" val="2889351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 Case Review: Identifying Cases</a:t>
            </a:r>
          </a:p>
        </p:txBody>
      </p:sp>
      <p:sp>
        <p:nvSpPr>
          <p:cNvPr id="3" name="Content Placeholder 2"/>
          <p:cNvSpPr>
            <a:spLocks noGrp="1"/>
          </p:cNvSpPr>
          <p:nvPr>
            <p:ph idx="1"/>
          </p:nvPr>
        </p:nvSpPr>
        <p:spPr/>
        <p:txBody>
          <a:bodyPr>
            <a:normAutofit/>
          </a:bodyPr>
          <a:lstStyle/>
          <a:p>
            <a:r>
              <a:rPr lang="en-US" dirty="0"/>
              <a:t>How do you identify cases</a:t>
            </a:r>
          </a:p>
          <a:p>
            <a:pPr lvl="1"/>
            <a:r>
              <a:rPr lang="en-US" dirty="0"/>
              <a:t>How does the stroke code activation log factor into this process</a:t>
            </a:r>
          </a:p>
          <a:p>
            <a:pPr lvl="1"/>
            <a:r>
              <a:rPr lang="en-US" dirty="0"/>
              <a:t>Do you factor in review of final diagnosis strokes where a code was NOT activated?</a:t>
            </a:r>
          </a:p>
          <a:p>
            <a:pPr lvl="1"/>
            <a:r>
              <a:rPr lang="en-US" dirty="0"/>
              <a:t>Do you factor in review of ED log or primary complaint for ‘missed stroke code opportunities’? </a:t>
            </a:r>
          </a:p>
          <a:p>
            <a:r>
              <a:rPr lang="en-US" dirty="0"/>
              <a:t>How do you review cases</a:t>
            </a:r>
          </a:p>
          <a:p>
            <a:pPr lvl="1"/>
            <a:r>
              <a:rPr lang="en-US" dirty="0"/>
              <a:t>What process and tools do you employ</a:t>
            </a:r>
          </a:p>
          <a:p>
            <a:endParaRPr lang="en-US" dirty="0"/>
          </a:p>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73750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6788"/>
            <a:ext cx="12020364" cy="914400"/>
          </a:xfrm>
        </p:spPr>
        <p:txBody>
          <a:bodyPr>
            <a:normAutofit/>
          </a:bodyPr>
          <a:lstStyle/>
          <a:p>
            <a:r>
              <a:rPr lang="en-US" dirty="0"/>
              <a:t>Individual Case Review: What Elements do you Track</a:t>
            </a:r>
          </a:p>
        </p:txBody>
      </p:sp>
      <p:sp>
        <p:nvSpPr>
          <p:cNvPr id="3" name="Content Placeholder 2"/>
          <p:cNvSpPr>
            <a:spLocks noGrp="1"/>
          </p:cNvSpPr>
          <p:nvPr>
            <p:ph idx="1"/>
          </p:nvPr>
        </p:nvSpPr>
        <p:spPr>
          <a:xfrm>
            <a:off x="487556" y="1448721"/>
            <a:ext cx="11532808" cy="5329989"/>
          </a:xfrm>
        </p:spPr>
        <p:txBody>
          <a:bodyPr>
            <a:normAutofit/>
          </a:bodyPr>
          <a:lstStyle/>
          <a:p>
            <a:r>
              <a:rPr lang="en-US" dirty="0"/>
              <a:t>What data elements do you track for Performance Improvement?</a:t>
            </a:r>
          </a:p>
          <a:p>
            <a:r>
              <a:rPr lang="en-US" i="1" dirty="0"/>
              <a:t>List or insert case review form!</a:t>
            </a:r>
          </a:p>
        </p:txBody>
      </p:sp>
    </p:spTree>
    <p:extLst>
      <p:ext uri="{BB962C8B-B14F-4D97-AF65-F5344CB8AC3E}">
        <p14:creationId xmlns:p14="http://schemas.microsoft.com/office/powerpoint/2010/main" val="1622789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Individual Case Review: Feedback Process</a:t>
            </a:r>
          </a:p>
        </p:txBody>
      </p:sp>
      <p:sp>
        <p:nvSpPr>
          <p:cNvPr id="3" name="Content Placeholder 2"/>
          <p:cNvSpPr>
            <a:spLocks noGrp="1"/>
          </p:cNvSpPr>
          <p:nvPr>
            <p:ph idx="1"/>
          </p:nvPr>
        </p:nvSpPr>
        <p:spPr>
          <a:xfrm>
            <a:off x="632926" y="1657674"/>
            <a:ext cx="10515600" cy="4351338"/>
          </a:xfrm>
        </p:spPr>
        <p:txBody>
          <a:bodyPr>
            <a:normAutofit/>
          </a:bodyPr>
          <a:lstStyle/>
          <a:p>
            <a:r>
              <a:rPr lang="en-US" dirty="0">
                <a:solidFill>
                  <a:srgbClr val="002060"/>
                </a:solidFill>
              </a:rPr>
              <a:t>What feedback do you share:</a:t>
            </a:r>
          </a:p>
          <a:p>
            <a:pPr lvl="1"/>
            <a:r>
              <a:rPr lang="en-US" dirty="0">
                <a:solidFill>
                  <a:srgbClr val="002060"/>
                </a:solidFill>
              </a:rPr>
              <a:t>Opportunities for improvement, misses, stroke times, successes? </a:t>
            </a:r>
          </a:p>
          <a:p>
            <a:r>
              <a:rPr lang="en-US" dirty="0">
                <a:solidFill>
                  <a:srgbClr val="002060"/>
                </a:solidFill>
              </a:rPr>
              <a:t>Who do you share it with:</a:t>
            </a:r>
          </a:p>
          <a:p>
            <a:pPr lvl="1"/>
            <a:r>
              <a:rPr lang="en-US" dirty="0">
                <a:solidFill>
                  <a:srgbClr val="002060"/>
                </a:solidFill>
              </a:rPr>
              <a:t>Do you use a feedback form, send emails, call, share in meetings, create ‘report cards’</a:t>
            </a:r>
          </a:p>
          <a:p>
            <a:r>
              <a:rPr lang="en-US" dirty="0">
                <a:solidFill>
                  <a:srgbClr val="002060"/>
                </a:solidFill>
              </a:rPr>
              <a:t>How do you share it: </a:t>
            </a:r>
          </a:p>
          <a:p>
            <a:pPr lvl="1"/>
            <a:r>
              <a:rPr lang="en-US" dirty="0">
                <a:solidFill>
                  <a:srgbClr val="002060"/>
                </a:solidFill>
              </a:rPr>
              <a:t>Do you share with individual Acute Stroke Team Members, broader Stroke Committee, ED nurses and providers, EMS? </a:t>
            </a:r>
          </a:p>
          <a:p>
            <a:r>
              <a:rPr lang="en-US" dirty="0">
                <a:solidFill>
                  <a:srgbClr val="002060"/>
                </a:solidFill>
              </a:rPr>
              <a:t>How do you celebrate success! </a:t>
            </a:r>
          </a:p>
        </p:txBody>
      </p:sp>
      <p:sp>
        <p:nvSpPr>
          <p:cNvPr id="6" name="Slide Number Placeholder 5"/>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400775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1135" y="176135"/>
            <a:ext cx="10894607" cy="914400"/>
          </a:xfrm>
        </p:spPr>
        <p:txBody>
          <a:bodyPr>
            <a:normAutofit fontScale="90000"/>
          </a:bodyPr>
          <a:lstStyle/>
          <a:p>
            <a:r>
              <a:rPr lang="en-US" dirty="0"/>
              <a:t>Compiling Individual Case Review              Aggregate Case Review</a:t>
            </a:r>
          </a:p>
        </p:txBody>
      </p:sp>
      <p:sp>
        <p:nvSpPr>
          <p:cNvPr id="8" name="Content Placeholder 1"/>
          <p:cNvSpPr>
            <a:spLocks noGrp="1"/>
          </p:cNvSpPr>
          <p:nvPr>
            <p:ph idx="1"/>
          </p:nvPr>
        </p:nvSpPr>
        <p:spPr>
          <a:xfrm>
            <a:off x="121299" y="1427584"/>
            <a:ext cx="3764902" cy="5254281"/>
          </a:xfrm>
        </p:spPr>
        <p:txBody>
          <a:bodyPr>
            <a:normAutofit/>
          </a:bodyPr>
          <a:lstStyle/>
          <a:p>
            <a:endParaRPr lang="en-US" sz="2400" dirty="0">
              <a:solidFill>
                <a:srgbClr val="000000"/>
              </a:solidFill>
              <a:highlight>
                <a:srgbClr val="FFFF00"/>
              </a:highlight>
            </a:endParaRPr>
          </a:p>
          <a:p>
            <a:r>
              <a:rPr lang="en-US" sz="2400" dirty="0">
                <a:solidFill>
                  <a:srgbClr val="000000"/>
                </a:solidFill>
                <a:highlight>
                  <a:srgbClr val="FFFF00"/>
                </a:highlight>
              </a:rPr>
              <a:t>Showcase your PI Log! </a:t>
            </a:r>
          </a:p>
          <a:p>
            <a:r>
              <a:rPr lang="en-US" sz="2400" dirty="0"/>
              <a:t>How do you compile your case review data.</a:t>
            </a:r>
          </a:p>
          <a:p>
            <a:r>
              <a:rPr lang="en-US" sz="2400" dirty="0"/>
              <a:t>How do you track and trend your stroke data to help </a:t>
            </a:r>
            <a:r>
              <a:rPr lang="en-US" sz="2400" u="sng" dirty="0"/>
              <a:t>identify themes, delays, and turn them into PI Projects!</a:t>
            </a:r>
          </a:p>
          <a:p>
            <a:endParaRPr lang="en-US" sz="2400" dirty="0"/>
          </a:p>
          <a:p>
            <a:endParaRPr lang="en-US" sz="1800" u="sng" dirty="0"/>
          </a:p>
        </p:txBody>
      </p:sp>
      <p:pic>
        <p:nvPicPr>
          <p:cNvPr id="3" name="Picture 2" descr="Table of case review elements&#10;" title="Table of case review"/>
          <p:cNvPicPr>
            <a:picLocks noChangeAspect="1"/>
          </p:cNvPicPr>
          <p:nvPr/>
        </p:nvPicPr>
        <p:blipFill>
          <a:blip r:embed="rId3"/>
          <a:stretch>
            <a:fillRect/>
          </a:stretch>
        </p:blipFill>
        <p:spPr>
          <a:xfrm>
            <a:off x="4262491" y="1675042"/>
            <a:ext cx="7555435" cy="5010859"/>
          </a:xfrm>
          <a:prstGeom prst="rect">
            <a:avLst/>
          </a:prstGeom>
        </p:spPr>
      </p:pic>
      <p:sp>
        <p:nvSpPr>
          <p:cNvPr id="2" name="Arrow: Right 1">
            <a:extLst>
              <a:ext uri="{FF2B5EF4-FFF2-40B4-BE49-F238E27FC236}">
                <a16:creationId xmlns:a16="http://schemas.microsoft.com/office/drawing/2014/main" id="{06008411-CE46-697D-AB5E-C4594144CF99}"/>
              </a:ext>
              <a:ext uri="{C183D7F6-B498-43B3-948B-1728B52AA6E4}">
                <adec:decorative xmlns:adec="http://schemas.microsoft.com/office/drawing/2017/decorative" val="1"/>
              </a:ext>
            </a:extLst>
          </p:cNvPr>
          <p:cNvSpPr/>
          <p:nvPr/>
        </p:nvSpPr>
        <p:spPr>
          <a:xfrm>
            <a:off x="6541877" y="500170"/>
            <a:ext cx="1059401" cy="26633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Tree>
    <p:extLst>
      <p:ext uri="{BB962C8B-B14F-4D97-AF65-F5344CB8AC3E}">
        <p14:creationId xmlns:p14="http://schemas.microsoft.com/office/powerpoint/2010/main" val="62768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39" y="223837"/>
            <a:ext cx="11878322" cy="914400"/>
          </a:xfrm>
        </p:spPr>
        <p:txBody>
          <a:bodyPr>
            <a:normAutofit/>
          </a:bodyPr>
          <a:lstStyle/>
          <a:p>
            <a:r>
              <a:rPr lang="en-US" dirty="0"/>
              <a:t>Performance Improvement Highlight</a:t>
            </a:r>
          </a:p>
        </p:txBody>
      </p:sp>
      <p:sp>
        <p:nvSpPr>
          <p:cNvPr id="3" name="Content Placeholder 2"/>
          <p:cNvSpPr>
            <a:spLocks noGrp="1"/>
          </p:cNvSpPr>
          <p:nvPr>
            <p:ph idx="1"/>
          </p:nvPr>
        </p:nvSpPr>
        <p:spPr/>
        <p:txBody>
          <a:bodyPr/>
          <a:lstStyle/>
          <a:p>
            <a:r>
              <a:rPr lang="en-US" sz="2800" dirty="0"/>
              <a:t>Please highlight a leading Performance Improvement Project!</a:t>
            </a:r>
          </a:p>
          <a:p>
            <a:r>
              <a:rPr lang="en-US" sz="2800" i="1" dirty="0">
                <a:solidFill>
                  <a:srgbClr val="002060"/>
                </a:solidFill>
              </a:rPr>
              <a:t>Consider utilizing the following QI Story Board SAMPLE (next slide), or any other tool, to showcase a PI project! </a:t>
            </a:r>
          </a:p>
        </p:txBody>
      </p:sp>
    </p:spTree>
    <p:extLst>
      <p:ext uri="{BB962C8B-B14F-4D97-AF65-F5344CB8AC3E}">
        <p14:creationId xmlns:p14="http://schemas.microsoft.com/office/powerpoint/2010/main" val="138780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8"/>
          <p:cNvSpPr txBox="1">
            <a:spLocks/>
          </p:cNvSpPr>
          <p:nvPr/>
        </p:nvSpPr>
        <p:spPr>
          <a:xfrm>
            <a:off x="1905000" y="271634"/>
            <a:ext cx="8374063" cy="147319"/>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algn="ctr">
              <a:buNone/>
            </a:pPr>
            <a:r>
              <a:rPr lang="en-US" sz="833" b="1" spc="208" dirty="0"/>
              <a:t>DIVISION NAME | MONTH/YEAR</a:t>
            </a:r>
          </a:p>
        </p:txBody>
      </p:sp>
      <p:sp>
        <p:nvSpPr>
          <p:cNvPr id="9" name="Title 1"/>
          <p:cNvSpPr>
            <a:spLocks noGrp="1"/>
          </p:cNvSpPr>
          <p:nvPr>
            <p:ph type="title"/>
          </p:nvPr>
        </p:nvSpPr>
        <p:spPr>
          <a:xfrm>
            <a:off x="2032001" y="516562"/>
            <a:ext cx="8156443" cy="658188"/>
          </a:xfrm>
        </p:spPr>
        <p:txBody>
          <a:bodyPr anchor="b">
            <a:normAutofit fontScale="90000"/>
          </a:bodyPr>
          <a:lstStyle/>
          <a:p>
            <a:pPr algn="ctr"/>
            <a:r>
              <a:rPr lang="en-US" sz="2500" dirty="0">
                <a:latin typeface="Calibri" panose="020F0502020204030204" pitchFamily="34" charset="0"/>
              </a:rPr>
              <a:t>Project title that tells us</a:t>
            </a:r>
            <a:br>
              <a:rPr lang="en-US" sz="2500" dirty="0">
                <a:latin typeface="Calibri" panose="020F0502020204030204" pitchFamily="34" charset="0"/>
              </a:rPr>
            </a:br>
            <a:r>
              <a:rPr lang="en-US" sz="2500" dirty="0">
                <a:latin typeface="Calibri" panose="020F0502020204030204" pitchFamily="34" charset="0"/>
              </a:rPr>
              <a:t>what you accomplished and who benefits</a:t>
            </a:r>
            <a:endParaRPr lang="en-US" sz="2500" dirty="0"/>
          </a:p>
        </p:txBody>
      </p:sp>
      <p:sp>
        <p:nvSpPr>
          <p:cNvPr id="10" name="Text Placeholder 3"/>
          <p:cNvSpPr txBox="1">
            <a:spLocks/>
          </p:cNvSpPr>
          <p:nvPr/>
        </p:nvSpPr>
        <p:spPr>
          <a:xfrm>
            <a:off x="2097768" y="1333500"/>
            <a:ext cx="2474232" cy="1708025"/>
          </a:xfrm>
          <a:prstGeom prst="rect">
            <a:avLst/>
          </a:prstGeom>
        </p:spPr>
        <p:txBody>
          <a:bodyPr vert="horz" lIns="19050" tIns="9525" rIns="19050" bIns="9525" rtlCol="0" anchor="t"/>
          <a:lstStyle>
            <a:defPPr>
              <a:defRPr lang="en-US"/>
            </a:defPPr>
            <a:lvl1pPr marL="0" algn="r" defTabSz="4389120" rtl="0" eaLnBrk="1" latinLnBrk="0" hangingPunct="1">
              <a:defRPr sz="3557" kern="1200" spc="710" baseline="0">
                <a:solidFill>
                  <a:schemeClr val="accent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a:lstStyle>
          <a:p>
            <a:pPr algn="l" defTabSz="95235">
              <a:spcBef>
                <a:spcPts val="750"/>
              </a:spcBef>
            </a:pPr>
            <a:r>
              <a:rPr lang="en-US" sz="1125" b="1" spc="0" dirty="0">
                <a:solidFill>
                  <a:schemeClr val="tx1"/>
                </a:solidFill>
              </a:rPr>
              <a:t>What is the issue and why is it important? Describe the problem(s) before you did the project. What issues were MDH staff experiencing and how did it affect their work? What issues were your customers experiencing and how did it affect them?</a:t>
            </a:r>
          </a:p>
          <a:p>
            <a:pPr algn="l" defTabSz="95235">
              <a:spcBef>
                <a:spcPts val="750"/>
              </a:spcBef>
            </a:pPr>
            <a:r>
              <a:rPr lang="en-US" sz="1125" b="1" spc="0" dirty="0">
                <a:solidFill>
                  <a:schemeClr val="tx1"/>
                </a:solidFill>
              </a:rPr>
              <a:t>Consider answering “who, what, where, when and why” to describe the problem.</a:t>
            </a:r>
          </a:p>
        </p:txBody>
      </p:sp>
      <p:sp>
        <p:nvSpPr>
          <p:cNvPr id="11" name="Text Placeholder 7"/>
          <p:cNvSpPr txBox="1">
            <a:spLocks/>
          </p:cNvSpPr>
          <p:nvPr/>
        </p:nvSpPr>
        <p:spPr>
          <a:xfrm>
            <a:off x="2097768" y="3166051"/>
            <a:ext cx="2571750" cy="262949"/>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algn="ctr">
              <a:buNone/>
            </a:pPr>
            <a:r>
              <a:rPr lang="en-US" sz="833" i="1" dirty="0"/>
              <a:t>(Dominant image showing the theme of this information.)</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865" t="7792" r="809" b="27573"/>
          <a:stretch/>
        </p:blipFill>
        <p:spPr>
          <a:xfrm flipH="1">
            <a:off x="2111997" y="3490195"/>
            <a:ext cx="2567046" cy="2415305"/>
          </a:xfrm>
          <a:prstGeom prst="rect">
            <a:avLst/>
          </a:prstGeom>
        </p:spPr>
      </p:pic>
      <p:cxnSp>
        <p:nvCxnSpPr>
          <p:cNvPr id="41" name="Straight Connector 40">
            <a:extLst>
              <a:ext uri="{C183D7F6-B498-43B3-948B-1728B52AA6E4}">
                <adec:decorative xmlns:adec="http://schemas.microsoft.com/office/drawing/2017/decorative" val="1"/>
              </a:ext>
            </a:extLst>
          </p:cNvPr>
          <p:cNvCxnSpPr/>
          <p:nvPr/>
        </p:nvCxnSpPr>
        <p:spPr>
          <a:xfrm>
            <a:off x="4762500" y="1299811"/>
            <a:ext cx="0" cy="514350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319" r="16805" b="39305"/>
          <a:stretch/>
        </p:blipFill>
        <p:spPr>
          <a:xfrm>
            <a:off x="4857750" y="1343212"/>
            <a:ext cx="2476500" cy="846342"/>
          </a:xfrm>
          <a:prstGeom prst="rect">
            <a:avLst/>
          </a:prstGeom>
        </p:spPr>
      </p:pic>
      <p:sp>
        <p:nvSpPr>
          <p:cNvPr id="30" name="Text Placeholder 7"/>
          <p:cNvSpPr txBox="1">
            <a:spLocks/>
          </p:cNvSpPr>
          <p:nvPr/>
        </p:nvSpPr>
        <p:spPr>
          <a:xfrm>
            <a:off x="4857750" y="2289045"/>
            <a:ext cx="2476500" cy="185513"/>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algn="ctr">
              <a:buNone/>
            </a:pPr>
            <a:r>
              <a:rPr lang="en-US" sz="833" i="1" dirty="0"/>
              <a:t>(Subordinate image referencing your action.)</a:t>
            </a:r>
          </a:p>
        </p:txBody>
      </p:sp>
      <p:sp>
        <p:nvSpPr>
          <p:cNvPr id="7" name="Text Placeholder 4"/>
          <p:cNvSpPr txBox="1">
            <a:spLocks/>
          </p:cNvSpPr>
          <p:nvPr/>
        </p:nvSpPr>
        <p:spPr>
          <a:xfrm>
            <a:off x="4855482" y="2670518"/>
            <a:ext cx="2478768" cy="288328"/>
          </a:xfrm>
          <a:prstGeom prst="rect">
            <a:avLst/>
          </a:prstGeom>
        </p:spPr>
        <p:txBody>
          <a:bodyPr anchor="t"/>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lnSpc>
                <a:spcPct val="90000"/>
              </a:lnSpc>
              <a:spcBef>
                <a:spcPts val="750"/>
              </a:spcBef>
              <a:buClrTx/>
              <a:buNone/>
            </a:pPr>
            <a:r>
              <a:rPr lang="en-US" sz="1458" b="1" dirty="0">
                <a:solidFill>
                  <a:schemeClr val="tx1"/>
                </a:solidFill>
              </a:rPr>
              <a:t>What did we do?</a:t>
            </a:r>
          </a:p>
        </p:txBody>
      </p:sp>
      <p:sp>
        <p:nvSpPr>
          <p:cNvPr id="8" name="Text Placeholder 5"/>
          <p:cNvSpPr txBox="1">
            <a:spLocks/>
          </p:cNvSpPr>
          <p:nvPr/>
        </p:nvSpPr>
        <p:spPr>
          <a:xfrm>
            <a:off x="4857750" y="2872134"/>
            <a:ext cx="2476500" cy="1612079"/>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95235">
              <a:spcBef>
                <a:spcPts val="750"/>
              </a:spcBef>
              <a:buClrTx/>
              <a:buNone/>
              <a:tabLst>
                <a:tab pos="910021" algn="l"/>
              </a:tabLst>
            </a:pPr>
            <a:r>
              <a:rPr lang="en-US" sz="917" dirty="0">
                <a:solidFill>
                  <a:schemeClr val="tx1"/>
                </a:solidFill>
              </a:rPr>
              <a:t>Summarize the steps you took to complete the project. Describe how you collected and used data, which quality improvement tools were used, what intervention or change was implemented, and how staff/customers were involved in the project. </a:t>
            </a:r>
          </a:p>
          <a:p>
            <a:pPr marL="119043" indent="-119043"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p:txBody>
      </p:sp>
      <p:sp>
        <p:nvSpPr>
          <p:cNvPr id="12" name="Text Placeholder 4"/>
          <p:cNvSpPr txBox="1">
            <a:spLocks/>
          </p:cNvSpPr>
          <p:nvPr/>
        </p:nvSpPr>
        <p:spPr>
          <a:xfrm>
            <a:off x="4855482" y="4581072"/>
            <a:ext cx="2478768" cy="280601"/>
          </a:xfrm>
          <a:prstGeom prst="rect">
            <a:avLst/>
          </a:prstGeom>
        </p:spPr>
        <p:txBody>
          <a:bodyPr anchor="t"/>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lnSpc>
                <a:spcPct val="90000"/>
              </a:lnSpc>
              <a:spcBef>
                <a:spcPts val="750"/>
              </a:spcBef>
              <a:buClrTx/>
              <a:buNone/>
            </a:pPr>
            <a:r>
              <a:rPr lang="en-US" sz="1458" b="1" dirty="0">
                <a:solidFill>
                  <a:schemeClr val="tx1"/>
                </a:solidFill>
              </a:rPr>
              <a:t>What were the results?</a:t>
            </a:r>
          </a:p>
        </p:txBody>
      </p:sp>
      <p:sp>
        <p:nvSpPr>
          <p:cNvPr id="13" name="Text Placeholder 5"/>
          <p:cNvSpPr txBox="1">
            <a:spLocks/>
          </p:cNvSpPr>
          <p:nvPr/>
        </p:nvSpPr>
        <p:spPr>
          <a:xfrm>
            <a:off x="4855482" y="4767024"/>
            <a:ext cx="2478768" cy="1653281"/>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95235">
              <a:spcBef>
                <a:spcPts val="750"/>
              </a:spcBef>
              <a:buClrTx/>
              <a:buNone/>
              <a:tabLst>
                <a:tab pos="910021" algn="l"/>
              </a:tabLst>
            </a:pPr>
            <a:r>
              <a:rPr lang="en-US" sz="917" dirty="0">
                <a:solidFill>
                  <a:schemeClr val="tx1"/>
                </a:solidFill>
              </a:rPr>
              <a:t>Describe how the intervention or change improved processes, MDH staff experience, customer experience, health equity and cost savings. Report changes seen in the data or performance measures. Describe a plan to sustain the improvement(s) over time. Use up to six bullet points. </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p:txBody>
      </p:sp>
      <p:cxnSp>
        <p:nvCxnSpPr>
          <p:cNvPr id="42" name="Straight Connector 41">
            <a:extLst>
              <a:ext uri="{C183D7F6-B498-43B3-948B-1728B52AA6E4}">
                <adec:decorative xmlns:adec="http://schemas.microsoft.com/office/drawing/2017/decorative" val="1"/>
              </a:ext>
            </a:extLst>
          </p:cNvPr>
          <p:cNvCxnSpPr/>
          <p:nvPr/>
        </p:nvCxnSpPr>
        <p:spPr>
          <a:xfrm>
            <a:off x="7427232" y="1339513"/>
            <a:ext cx="0" cy="514350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4"/>
          <p:cNvSpPr txBox="1">
            <a:spLocks/>
          </p:cNvSpPr>
          <p:nvPr/>
        </p:nvSpPr>
        <p:spPr>
          <a:xfrm>
            <a:off x="7620001" y="1339513"/>
            <a:ext cx="2476500" cy="245502"/>
          </a:xfrm>
          <a:prstGeom prst="rect">
            <a:avLst/>
          </a:prstGeom>
        </p:spPr>
        <p:txBody>
          <a:bodyPr anchor="t"/>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lnSpc>
                <a:spcPct val="90000"/>
              </a:lnSpc>
              <a:spcBef>
                <a:spcPts val="750"/>
              </a:spcBef>
              <a:buClrTx/>
              <a:buNone/>
            </a:pPr>
            <a:r>
              <a:rPr lang="en-US" sz="1458" b="1" dirty="0">
                <a:solidFill>
                  <a:schemeClr val="tx1"/>
                </a:solidFill>
              </a:rPr>
              <a:t>What lessons were learned?</a:t>
            </a:r>
          </a:p>
        </p:txBody>
      </p:sp>
      <p:sp>
        <p:nvSpPr>
          <p:cNvPr id="14" name="Text Placeholder 5"/>
          <p:cNvSpPr txBox="1">
            <a:spLocks/>
          </p:cNvSpPr>
          <p:nvPr/>
        </p:nvSpPr>
        <p:spPr>
          <a:xfrm>
            <a:off x="7527018" y="1524000"/>
            <a:ext cx="2569482" cy="1517525"/>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95235">
              <a:spcBef>
                <a:spcPts val="750"/>
              </a:spcBef>
              <a:buClrTx/>
              <a:buNone/>
              <a:tabLst>
                <a:tab pos="910021" algn="l"/>
              </a:tabLst>
            </a:pPr>
            <a:r>
              <a:rPr lang="en-US" sz="917" dirty="0">
                <a:solidFill>
                  <a:schemeClr val="tx1"/>
                </a:solidFill>
              </a:rPr>
              <a:t>Use a few bullet points and/or write a succinct description of key takeaways from the project. Lorem ipsum dolor sit </a:t>
            </a:r>
            <a:r>
              <a:rPr lang="en-US" sz="917" dirty="0" err="1">
                <a:solidFill>
                  <a:schemeClr val="tx1"/>
                </a:solidFill>
              </a:rPr>
              <a:t>amet</a:t>
            </a:r>
            <a:r>
              <a:rPr lang="en-US" sz="917" dirty="0">
                <a:solidFill>
                  <a:schemeClr val="tx1"/>
                </a:solidFill>
              </a:rPr>
              <a:t>, </a:t>
            </a:r>
            <a:r>
              <a:rPr lang="en-US" sz="917" dirty="0" err="1">
                <a:solidFill>
                  <a:schemeClr val="tx1"/>
                </a:solidFill>
              </a:rPr>
              <a:t>consectetur</a:t>
            </a:r>
            <a:r>
              <a:rPr lang="en-US" sz="917" dirty="0">
                <a:solidFill>
                  <a:schemeClr val="tx1"/>
                </a:solidFill>
              </a:rPr>
              <a:t> </a:t>
            </a:r>
            <a:r>
              <a:rPr lang="en-US" sz="917" dirty="0" err="1">
                <a:solidFill>
                  <a:schemeClr val="tx1"/>
                </a:solidFill>
              </a:rPr>
              <a:t>adipiscing</a:t>
            </a:r>
            <a:r>
              <a:rPr lang="en-US" sz="917" dirty="0">
                <a:solidFill>
                  <a:schemeClr val="tx1"/>
                </a:solidFill>
              </a:rPr>
              <a:t> </a:t>
            </a:r>
            <a:r>
              <a:rPr lang="en-US" sz="917" dirty="0" err="1">
                <a:solidFill>
                  <a:schemeClr val="tx1"/>
                </a:solidFill>
              </a:rPr>
              <a:t>elit</a:t>
            </a:r>
            <a:r>
              <a:rPr lang="en-US" sz="917" dirty="0">
                <a:solidFill>
                  <a:schemeClr val="tx1"/>
                </a:solidFill>
              </a:rPr>
              <a:t>, </a:t>
            </a:r>
            <a:r>
              <a:rPr lang="en-US" sz="917" dirty="0" err="1">
                <a:solidFill>
                  <a:schemeClr val="tx1"/>
                </a:solidFill>
              </a:rPr>
              <a:t>sed</a:t>
            </a:r>
            <a:r>
              <a:rPr lang="en-US" sz="917" dirty="0">
                <a:solidFill>
                  <a:schemeClr val="tx1"/>
                </a:solidFill>
              </a:rPr>
              <a:t> do </a:t>
            </a:r>
            <a:r>
              <a:rPr lang="en-US" sz="917" dirty="0" err="1">
                <a:solidFill>
                  <a:schemeClr val="tx1"/>
                </a:solidFill>
              </a:rPr>
              <a:t>eiusmod</a:t>
            </a:r>
            <a:r>
              <a:rPr lang="en-US" sz="917" dirty="0">
                <a:solidFill>
                  <a:schemeClr val="tx1"/>
                </a:solidFill>
              </a:rPr>
              <a:t> </a:t>
            </a:r>
            <a:r>
              <a:rPr lang="en-US" sz="917" dirty="0" err="1">
                <a:solidFill>
                  <a:schemeClr val="tx1"/>
                </a:solidFill>
              </a:rPr>
              <a:t>tempor</a:t>
            </a:r>
            <a:r>
              <a:rPr lang="en-US" sz="917" dirty="0">
                <a:solidFill>
                  <a:schemeClr val="tx1"/>
                </a:solidFill>
              </a:rPr>
              <a:t> </a:t>
            </a:r>
            <a:r>
              <a:rPr lang="en-US" sz="917" dirty="0" err="1">
                <a:solidFill>
                  <a:schemeClr val="tx1"/>
                </a:solidFill>
              </a:rPr>
              <a:t>incididunt</a:t>
            </a:r>
            <a:r>
              <a:rPr lang="en-US" sz="917" dirty="0">
                <a:solidFill>
                  <a:schemeClr val="tx1"/>
                </a:solidFill>
              </a:rPr>
              <a:t> </a:t>
            </a:r>
            <a:r>
              <a:rPr lang="en-US" sz="917" dirty="0" err="1">
                <a:solidFill>
                  <a:schemeClr val="tx1"/>
                </a:solidFill>
              </a:rPr>
              <a:t>ut</a:t>
            </a:r>
            <a:r>
              <a:rPr lang="en-US" sz="917" dirty="0">
                <a:solidFill>
                  <a:schemeClr val="tx1"/>
                </a:solidFill>
              </a:rPr>
              <a:t> </a:t>
            </a:r>
            <a:r>
              <a:rPr lang="en-US" sz="917" dirty="0" err="1">
                <a:solidFill>
                  <a:schemeClr val="tx1"/>
                </a:solidFill>
              </a:rPr>
              <a:t>labore</a:t>
            </a:r>
            <a:r>
              <a:rPr lang="en-US" sz="917" dirty="0">
                <a:solidFill>
                  <a:schemeClr val="tx1"/>
                </a:solidFill>
              </a:rPr>
              <a:t> et </a:t>
            </a:r>
            <a:r>
              <a:rPr lang="en-US" sz="917" dirty="0" err="1">
                <a:solidFill>
                  <a:schemeClr val="tx1"/>
                </a:solidFill>
              </a:rPr>
              <a:t>dolore</a:t>
            </a:r>
            <a:r>
              <a:rPr lang="en-US" sz="917" dirty="0">
                <a:solidFill>
                  <a:schemeClr val="tx1"/>
                </a:solidFill>
              </a:rPr>
              <a:t> magna </a:t>
            </a:r>
            <a:r>
              <a:rPr lang="en-US" sz="917" dirty="0" err="1">
                <a:solidFill>
                  <a:schemeClr val="tx1"/>
                </a:solidFill>
              </a:rPr>
              <a:t>aliqua</a:t>
            </a:r>
            <a:r>
              <a:rPr lang="en-US" sz="917" dirty="0">
                <a:solidFill>
                  <a:schemeClr val="tx1"/>
                </a:solidFill>
              </a:rPr>
              <a:t>. </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a:p>
            <a:pPr marL="142852" indent="-142852" defTabSz="95235">
              <a:spcBef>
                <a:spcPts val="750"/>
              </a:spcBef>
              <a:buClrTx/>
              <a:buFont typeface="Arial" panose="020B0604020202020204" pitchFamily="34" charset="0"/>
              <a:buChar char="•"/>
              <a:tabLst>
                <a:tab pos="910021" algn="l"/>
              </a:tabLst>
            </a:pPr>
            <a:r>
              <a:rPr lang="en-US" sz="917" dirty="0">
                <a:solidFill>
                  <a:schemeClr val="tx1"/>
                </a:solidFill>
              </a:rPr>
              <a:t>Bullet</a:t>
            </a:r>
          </a:p>
        </p:txBody>
      </p:sp>
      <p:sp>
        <p:nvSpPr>
          <p:cNvPr id="34" name="Text Placeholder 7"/>
          <p:cNvSpPr txBox="1">
            <a:spLocks/>
          </p:cNvSpPr>
          <p:nvPr/>
        </p:nvSpPr>
        <p:spPr>
          <a:xfrm>
            <a:off x="7647986" y="3166051"/>
            <a:ext cx="2631076" cy="185513"/>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algn="ctr">
              <a:buNone/>
            </a:pPr>
            <a:r>
              <a:rPr lang="en-US" sz="833" i="1" dirty="0"/>
              <a:t>(Chart/graph image of associated data.)</a:t>
            </a:r>
          </a:p>
        </p:txBody>
      </p:sp>
      <p:pic>
        <p:nvPicPr>
          <p:cNvPr id="33" name="Picture 3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42067" y="3399291"/>
            <a:ext cx="2549897" cy="1584093"/>
          </a:xfrm>
          <a:prstGeom prst="rect">
            <a:avLst/>
          </a:prstGeom>
        </p:spPr>
      </p:pic>
      <p:sp>
        <p:nvSpPr>
          <p:cNvPr id="16" name="Text Placeholder 8"/>
          <p:cNvSpPr txBox="1">
            <a:spLocks/>
          </p:cNvSpPr>
          <p:nvPr/>
        </p:nvSpPr>
        <p:spPr>
          <a:xfrm>
            <a:off x="7542067" y="5338664"/>
            <a:ext cx="2554433" cy="195464"/>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lnSpc>
                <a:spcPct val="90000"/>
              </a:lnSpc>
              <a:spcBef>
                <a:spcPts val="750"/>
              </a:spcBef>
              <a:buClrTx/>
              <a:buNone/>
            </a:pPr>
            <a:r>
              <a:rPr lang="en-US" sz="833" b="1" spc="208" dirty="0">
                <a:solidFill>
                  <a:schemeClr val="tx1"/>
                </a:solidFill>
              </a:rPr>
              <a:t>TEAM MEMBERS</a:t>
            </a:r>
          </a:p>
        </p:txBody>
      </p:sp>
      <p:sp>
        <p:nvSpPr>
          <p:cNvPr id="17" name="Text Placeholder 13"/>
          <p:cNvSpPr txBox="1">
            <a:spLocks/>
          </p:cNvSpPr>
          <p:nvPr/>
        </p:nvSpPr>
        <p:spPr>
          <a:xfrm>
            <a:off x="7520214" y="5534128"/>
            <a:ext cx="2576286" cy="357766"/>
          </a:xfrm>
          <a:prstGeom prst="rect">
            <a:avLst/>
          </a:prstGeom>
        </p:spPr>
        <p:txBody>
          <a:bodyPr vert="horz" lIns="19050" tIns="9525" rIns="19050" bIns="9525" rtlCol="0">
            <a:normAutofit/>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spcBef>
                <a:spcPts val="750"/>
              </a:spcBef>
              <a:buClrTx/>
              <a:buNone/>
            </a:pPr>
            <a:r>
              <a:rPr lang="en-US" sz="917" dirty="0">
                <a:solidFill>
                  <a:schemeClr val="tx1"/>
                </a:solidFill>
              </a:rPr>
              <a:t>First Last, First Last, First Last, First Last, First Last, First Last, First Last, First Last, First Last</a:t>
            </a:r>
          </a:p>
        </p:txBody>
      </p:sp>
      <p:cxnSp>
        <p:nvCxnSpPr>
          <p:cNvPr id="28" name="Straight Connector 27">
            <a:extLst>
              <a:ext uri="{C183D7F6-B498-43B3-948B-1728B52AA6E4}">
                <adec:decorative xmlns:adec="http://schemas.microsoft.com/office/drawing/2017/decorative" val="1"/>
              </a:ext>
            </a:extLst>
          </p:cNvPr>
          <p:cNvCxnSpPr/>
          <p:nvPr/>
        </p:nvCxnSpPr>
        <p:spPr>
          <a:xfrm>
            <a:off x="7527450" y="5993947"/>
            <a:ext cx="2564514" cy="0"/>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sp>
        <p:nvSpPr>
          <p:cNvPr id="35" name="Text Placeholder 8"/>
          <p:cNvSpPr txBox="1">
            <a:spLocks/>
          </p:cNvSpPr>
          <p:nvPr/>
        </p:nvSpPr>
        <p:spPr>
          <a:xfrm>
            <a:off x="7542067" y="6096002"/>
            <a:ext cx="2554433" cy="197174"/>
          </a:xfrm>
          <a:prstGeom prst="rect">
            <a:avLst/>
          </a:prstGeom>
        </p:spPr>
        <p:txBody>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lnSpc>
                <a:spcPct val="90000"/>
              </a:lnSpc>
              <a:spcBef>
                <a:spcPts val="750"/>
              </a:spcBef>
              <a:buClrTx/>
              <a:buNone/>
            </a:pPr>
            <a:r>
              <a:rPr lang="en-US" sz="833" b="1" spc="208" dirty="0">
                <a:solidFill>
                  <a:schemeClr val="tx1"/>
                </a:solidFill>
              </a:rPr>
              <a:t>CONTACT</a:t>
            </a:r>
          </a:p>
        </p:txBody>
      </p:sp>
      <p:sp>
        <p:nvSpPr>
          <p:cNvPr id="36" name="Text Placeholder 13"/>
          <p:cNvSpPr txBox="1">
            <a:spLocks/>
          </p:cNvSpPr>
          <p:nvPr/>
        </p:nvSpPr>
        <p:spPr>
          <a:xfrm>
            <a:off x="7527018" y="6293176"/>
            <a:ext cx="2564946" cy="183824"/>
          </a:xfrm>
          <a:prstGeom prst="rect">
            <a:avLst/>
          </a:prstGeom>
        </p:spPr>
        <p:txBody>
          <a:bodyPr vert="horz" lIns="19050" tIns="9525" rIns="19050" bIns="9525" rtlCol="0">
            <a:normAutofit/>
          </a:bodyPr>
          <a:lstStyle>
            <a:lvl1pPr marL="0" indent="-1300406" algn="l" defTabSz="3251021" rtl="0" eaLnBrk="1" latinLnBrk="0" hangingPunct="1">
              <a:lnSpc>
                <a:spcPct val="100000"/>
              </a:lnSpc>
              <a:spcBef>
                <a:spcPts val="3557"/>
              </a:spcBef>
              <a:buClr>
                <a:schemeClr val="accent1"/>
              </a:buClr>
              <a:buFont typeface="Calibri" panose="020F0502020204030204" pitchFamily="34" charset="0"/>
              <a:buChar char="▪"/>
              <a:defRPr sz="15643" kern="1200">
                <a:solidFill>
                  <a:schemeClr val="accent1"/>
                </a:solidFill>
                <a:latin typeface="+mn-lt"/>
                <a:ea typeface="+mn-ea"/>
                <a:cs typeface="+mn-cs"/>
              </a:defRPr>
            </a:lvl1pPr>
            <a:lvl2pPr marL="2635814" indent="-1224778" algn="l" defTabSz="3251021" rtl="0" eaLnBrk="1" latinLnBrk="0" hangingPunct="1">
              <a:lnSpc>
                <a:spcPct val="100000"/>
              </a:lnSpc>
              <a:spcBef>
                <a:spcPts val="1776"/>
              </a:spcBef>
              <a:buClr>
                <a:schemeClr val="accent1"/>
              </a:buClr>
              <a:buFont typeface="Calibri" panose="020F0502020204030204" pitchFamily="34" charset="0"/>
              <a:buChar char="▪"/>
              <a:defRPr sz="14222" kern="1200">
                <a:solidFill>
                  <a:schemeClr val="accent1"/>
                </a:solidFill>
                <a:latin typeface="+mn-lt"/>
                <a:ea typeface="+mn-ea"/>
                <a:cs typeface="+mn-cs"/>
              </a:defRPr>
            </a:lvl2pPr>
            <a:lvl3pPr marL="3866232" indent="-1230422" algn="l" defTabSz="3251021" rtl="0" eaLnBrk="1" latinLnBrk="0" hangingPunct="1">
              <a:lnSpc>
                <a:spcPct val="100000"/>
              </a:lnSpc>
              <a:spcBef>
                <a:spcPts val="1776"/>
              </a:spcBef>
              <a:buClr>
                <a:schemeClr val="accent1"/>
              </a:buClr>
              <a:buFont typeface="Calibri" panose="020F0502020204030204" pitchFamily="34" charset="0"/>
              <a:buChar char="▪"/>
              <a:defRPr sz="12802" kern="1200">
                <a:solidFill>
                  <a:schemeClr val="accent1"/>
                </a:solidFill>
                <a:latin typeface="+mn-lt"/>
                <a:ea typeface="+mn-ea"/>
                <a:cs typeface="+mn-cs"/>
              </a:defRPr>
            </a:lvl3pPr>
            <a:lvl4pPr marL="5091010" indent="-1224778" algn="l" defTabSz="3251021" rtl="0" eaLnBrk="1" latinLnBrk="0" hangingPunct="1">
              <a:lnSpc>
                <a:spcPct val="100000"/>
              </a:lnSpc>
              <a:spcBef>
                <a:spcPts val="1776"/>
              </a:spcBef>
              <a:buClr>
                <a:schemeClr val="accent1"/>
              </a:buClr>
              <a:buFont typeface="Calibri" panose="020F0502020204030204" pitchFamily="34" charset="0"/>
              <a:buChar char="▪"/>
              <a:defRPr sz="11376" kern="1200">
                <a:solidFill>
                  <a:schemeClr val="accent1"/>
                </a:solidFill>
                <a:latin typeface="+mn-lt"/>
                <a:ea typeface="+mn-ea"/>
                <a:cs typeface="+mn-cs"/>
              </a:defRPr>
            </a:lvl4pPr>
            <a:lvl5pPr marL="5886835" indent="-795826" algn="l" defTabSz="3251021" rtl="0" eaLnBrk="1" latinLnBrk="0" hangingPunct="1">
              <a:lnSpc>
                <a:spcPct val="100000"/>
              </a:lnSpc>
              <a:spcBef>
                <a:spcPts val="1776"/>
              </a:spcBef>
              <a:buClr>
                <a:schemeClr val="accent1"/>
              </a:buClr>
              <a:buFont typeface="Calibri" panose="020F0502020204030204" pitchFamily="34" charset="0"/>
              <a:buChar char="▪"/>
              <a:defRPr sz="9955" kern="1200">
                <a:solidFill>
                  <a:schemeClr val="accent1"/>
                </a:solidFill>
                <a:latin typeface="+mn-lt"/>
                <a:ea typeface="+mn-ea"/>
                <a:cs typeface="+mn-cs"/>
              </a:defRPr>
            </a:lvl5pPr>
            <a:lvl6pPr marL="8940307"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6pPr>
            <a:lvl7pPr marL="1056581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7pPr>
            <a:lvl8pPr marL="1219132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8pPr>
            <a:lvl9pPr marL="13816838" indent="-812755" algn="l" defTabSz="3251021" rtl="0" eaLnBrk="1" latinLnBrk="0" hangingPunct="1">
              <a:lnSpc>
                <a:spcPct val="90000"/>
              </a:lnSpc>
              <a:spcBef>
                <a:spcPts val="1776"/>
              </a:spcBef>
              <a:buFont typeface="Arial" panose="020B0604020202020204" pitchFamily="34" charset="0"/>
              <a:buChar char="•"/>
              <a:defRPr sz="6398" kern="1200">
                <a:solidFill>
                  <a:schemeClr val="tx1"/>
                </a:solidFill>
                <a:latin typeface="+mn-lt"/>
                <a:ea typeface="+mn-ea"/>
                <a:cs typeface="+mn-cs"/>
              </a:defRPr>
            </a:lvl9pPr>
          </a:lstStyle>
          <a:p>
            <a:pPr indent="0" defTabSz="685676">
              <a:spcBef>
                <a:spcPts val="750"/>
              </a:spcBef>
              <a:buClrTx/>
              <a:buNone/>
            </a:pPr>
            <a:r>
              <a:rPr lang="en-US" sz="917" dirty="0">
                <a:solidFill>
                  <a:srgbClr val="000000"/>
                </a:solidFill>
                <a:hlinkClick r:id="rId5"/>
              </a:rPr>
              <a:t>email@state.mn.us</a:t>
            </a:r>
            <a:r>
              <a:rPr lang="en-US" sz="917" dirty="0">
                <a:solidFill>
                  <a:srgbClr val="000000"/>
                </a:solidFill>
              </a:rPr>
              <a:t> or call (651) 201-XXXX</a:t>
            </a:r>
          </a:p>
        </p:txBody>
      </p:sp>
      <p:pic>
        <p:nvPicPr>
          <p:cNvPr id="29" name="Picture 28" descr="MN Department of Health log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3902" y="6191250"/>
            <a:ext cx="1907498" cy="285750"/>
          </a:xfrm>
          <a:prstGeom prst="rect">
            <a:avLst/>
          </a:prstGeom>
        </p:spPr>
      </p:pic>
    </p:spTree>
    <p:extLst>
      <p:ext uri="{BB962C8B-B14F-4D97-AF65-F5344CB8AC3E}">
        <p14:creationId xmlns:p14="http://schemas.microsoft.com/office/powerpoint/2010/main" val="1428962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Closing</a:t>
            </a:r>
          </a:p>
        </p:txBody>
      </p:sp>
      <p:sp>
        <p:nvSpPr>
          <p:cNvPr id="3" name="Content Placeholder 2"/>
          <p:cNvSpPr>
            <a:spLocks noGrp="1"/>
          </p:cNvSpPr>
          <p:nvPr>
            <p:ph idx="1"/>
          </p:nvPr>
        </p:nvSpPr>
        <p:spPr/>
        <p:txBody>
          <a:bodyPr/>
          <a:lstStyle/>
          <a:p>
            <a:r>
              <a:rPr lang="en-US" dirty="0"/>
              <a:t>Anything else you would like the review team to know?</a:t>
            </a:r>
          </a:p>
          <a:p>
            <a:r>
              <a:rPr lang="en-US" dirty="0"/>
              <a:t>Thanks for all your hard work!!!</a:t>
            </a:r>
          </a:p>
        </p:txBody>
      </p:sp>
    </p:spTree>
    <p:extLst>
      <p:ext uri="{BB962C8B-B14F-4D97-AF65-F5344CB8AC3E}">
        <p14:creationId xmlns:p14="http://schemas.microsoft.com/office/powerpoint/2010/main" val="1214870759"/>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6F5552E-7FA5-401C-A5C1-DF343DC4B3F7}" vid="{00869514-4466-4273-82D4-87EB9D687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2AAF779D1D7047A307E888AF0B1467" ma:contentTypeVersion="10" ma:contentTypeDescription="Create a new document." ma:contentTypeScope="" ma:versionID="bdbda2135956dfda818515b3f748f167">
  <xsd:schema xmlns:xsd="http://www.w3.org/2001/XMLSchema" xmlns:xs="http://www.w3.org/2001/XMLSchema" xmlns:p="http://schemas.microsoft.com/office/2006/metadata/properties" xmlns:ns2="46b46e17-08a2-47a5-9d39-2783adddee85" xmlns:ns3="98f01fe9-c3f2-4582-9148-d87bd0c242e7" targetNamespace="http://schemas.microsoft.com/office/2006/metadata/properties" ma:root="true" ma:fieldsID="753f2f3eab2a44a7ac5b7707564d2f7a" ns2:_="" ns3:_="">
    <xsd:import namespace="46b46e17-08a2-47a5-9d39-2783adddee85"/>
    <xsd:import namespace="98f01fe9-c3f2-4582-9148-d87bd0c242e7"/>
    <xsd:element name="properties">
      <xsd:complexType>
        <xsd:sequence>
          <xsd:element name="documentManagement">
            <xsd:complexType>
              <xsd:all>
                <xsd:element ref="ns2:MediaServiceMetadata" minOccurs="0"/>
                <xsd:element ref="ns2:MediaServiceFastMetadata" minOccurs="0"/>
                <xsd:element ref="ns2:Notes0"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b46e17-08a2-47a5-9d39-2783addde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Notes0" ma:index="10" nillable="true" ma:displayName="Notes" ma:format="Dropdown" ma:internalName="Notes0">
      <xsd:simpleType>
        <xsd:restriction base="dms:Text">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f01fe9-c3f2-4582-9148-d87bd0c242e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s0 xmlns="46b46e17-08a2-47a5-9d39-2783adddee85" xsi:nil="true"/>
  </documentManagement>
</p:properties>
</file>

<file path=customXml/itemProps1.xml><?xml version="1.0" encoding="utf-8"?>
<ds:datastoreItem xmlns:ds="http://schemas.openxmlformats.org/officeDocument/2006/customXml" ds:itemID="{55B4C396-398A-4E0C-93BC-14555FD524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b46e17-08a2-47a5-9d39-2783adddee85"/>
    <ds:schemaRef ds:uri="98f01fe9-c3f2-4582-9148-d87bd0c242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617A5B-38EC-4037-96F9-B81D9FB1B3A7}">
  <ds:schemaRefs>
    <ds:schemaRef ds:uri="http://schemas.microsoft.com/sharepoint/v3/contenttype/forms"/>
  </ds:schemaRefs>
</ds:datastoreItem>
</file>

<file path=customXml/itemProps3.xml><?xml version="1.0" encoding="utf-8"?>
<ds:datastoreItem xmlns:ds="http://schemas.openxmlformats.org/officeDocument/2006/customXml" ds:itemID="{226A1386-9537-4EA6-B9A3-FB7D154FAC23}">
  <ds:schemaRefs>
    <ds:schemaRef ds:uri="46b46e17-08a2-47a5-9d39-2783adddee85"/>
    <ds:schemaRef ds:uri="http://purl.org/dc/dcmitype/"/>
    <ds:schemaRef ds:uri="http://purl.org/dc/terms/"/>
    <ds:schemaRef ds:uri="http://purl.org/dc/elements/1.1/"/>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98f01fe9-c3f2-4582-9148-d87bd0c242e7"/>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MDH PowerPoint</Template>
  <TotalTime>447</TotalTime>
  <Words>694</Words>
  <Application>Microsoft Office PowerPoint</Application>
  <PresentationFormat>Widescreen</PresentationFormat>
  <Paragraphs>63</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NeueHaasGroteskText Std</vt:lpstr>
      <vt:lpstr>MN.IT</vt:lpstr>
      <vt:lpstr>Acute Stroke Ready Hospital Designation 5.0 Site Visit Performance Improvement Presentation Template</vt:lpstr>
      <vt:lpstr>Individual Case Review: Identifying Cases</vt:lpstr>
      <vt:lpstr>Individual Case Review: What Elements do you Track</vt:lpstr>
      <vt:lpstr>Individual Case Review: Feedback Process</vt:lpstr>
      <vt:lpstr>Compiling Individual Case Review              Aggregate Case Review</vt:lpstr>
      <vt:lpstr>Performance Improvement Highlight</vt:lpstr>
      <vt:lpstr>Project title that tells us what you accomplished and who benefits</vt:lpstr>
      <vt:lpstr>Closing</vt:lpstr>
    </vt:vector>
  </TitlesOfParts>
  <Company>MDH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ASRH Site Visit Data Presentation Template</dc:title>
  <dc:subject>Template for data presentation, site visits</dc:subject>
  <dc:creator>Minnesota Department of Health</dc:creator>
  <cp:keywords>PowerPoint, Template</cp:keywords>
  <dc:description>Version 1.1, Released 8-2016</dc:description>
  <cp:lastModifiedBy>Drayer, Amy (MDH)</cp:lastModifiedBy>
  <cp:revision>41</cp:revision>
  <dcterms:created xsi:type="dcterms:W3CDTF">2017-09-21T19:57:49Z</dcterms:created>
  <dcterms:modified xsi:type="dcterms:W3CDTF">2026-07-24T18:03:11Z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0x010100C22AAF779D1D7047A307E888AF0B1467</vt:lpwstr>
  </property>
  <property fmtid="{D5CDD505-2E9C-101B-9397-08002B2CF9AE}" pid="3" name="_dlc_DocIdItemGuid">
    <vt:lpwstr>51612d0f-3fe8-4978-a8d9-f384c5e0293e</vt:lpwstr>
  </property>
</Properties>
</file>