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345" r:id="rId3"/>
    <p:sldId id="362" r:id="rId4"/>
    <p:sldId id="353" r:id="rId5"/>
    <p:sldId id="360" r:id="rId6"/>
    <p:sldId id="355" r:id="rId7"/>
    <p:sldId id="357" r:id="rId8"/>
    <p:sldId id="375" r:id="rId9"/>
    <p:sldId id="374" r:id="rId10"/>
    <p:sldId id="365" r:id="rId11"/>
    <p:sldId id="369" r:id="rId12"/>
    <p:sldId id="367" r:id="rId13"/>
    <p:sldId id="343" r:id="rId14"/>
    <p:sldId id="258" r:id="rId15"/>
  </p:sldIdLst>
  <p:sldSz cx="123444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88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idney, Renee (MDH)" initials="KR(" lastIdx="26" clrIdx="0">
    <p:extLst>
      <p:ext uri="{19B8F6BF-5375-455C-9EA6-DF929625EA0E}">
        <p15:presenceInfo xmlns:p15="http://schemas.microsoft.com/office/powerpoint/2012/main" userId="S-1-5-21-1314793539-288207475-437156019-16923" providerId="AD"/>
      </p:ext>
    </p:extLst>
  </p:cmAuthor>
  <p:cmAuthor id="2" name="Peacock, James (MDH)" initials="PJ(" lastIdx="4" clrIdx="1">
    <p:extLst>
      <p:ext uri="{19B8F6BF-5375-455C-9EA6-DF929625EA0E}">
        <p15:presenceInfo xmlns:p15="http://schemas.microsoft.com/office/powerpoint/2012/main" userId="S-1-5-21-1314793539-288207475-437156019-422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6"/>
    <a:srgbClr val="78BE21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38" autoAdjust="0"/>
    <p:restoredTop sz="94660"/>
  </p:normalViewPr>
  <p:slideViewPr>
    <p:cSldViewPr snapToGrid="0" showGuides="1">
      <p:cViewPr varScale="1">
        <p:scale>
          <a:sx n="63" d="100"/>
          <a:sy n="63" d="100"/>
        </p:scale>
        <p:origin x="708" y="64"/>
      </p:cViewPr>
      <p:guideLst>
        <p:guide orient="horz" pos="2160"/>
        <p:guide pos="388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977EC3-D7F4-487E-A1AF-DBD88F5EFEEE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52463" y="1143000"/>
            <a:ext cx="55530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EFBD4B-D501-435E-BD6C-50C73707D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5230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ray background" descr="background"/>
          <p:cNvSpPr/>
          <p:nvPr userDrawn="1"/>
        </p:nvSpPr>
        <p:spPr>
          <a:xfrm>
            <a:off x="0" y="5383530"/>
            <a:ext cx="12344400" cy="1474470"/>
          </a:xfrm>
          <a:prstGeom prst="rect">
            <a:avLst/>
          </a:prstGeom>
          <a:solidFill>
            <a:schemeClr val="bg2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0" name="Footer"/>
          <p:cNvSpPr>
            <a:spLocks noGrp="1"/>
          </p:cNvSpPr>
          <p:nvPr userDrawn="1">
            <p:ph type="ftr" sz="quarter" idx="3"/>
          </p:nvPr>
        </p:nvSpPr>
        <p:spPr>
          <a:xfrm>
            <a:off x="1679888" y="6362701"/>
            <a:ext cx="8984625" cy="358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1" i="0" cap="all" spc="200" baseline="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/>
              <a:t>PROTECTING, MAINTAINING AND IMPROVING THE HEALTH OF ALL MINNESOTANS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37499" y="5507724"/>
            <a:ext cx="6669405" cy="854976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1000"/>
              </a:spcAft>
              <a:buNone/>
              <a:defRPr sz="1800" baseline="0">
                <a:latin typeface="+mn-lt"/>
              </a:defRPr>
            </a:lvl1pPr>
          </a:lstStyle>
          <a:p>
            <a:r>
              <a:rPr lang="en-US" sz="1800"/>
              <a:t>Author Name and </a:t>
            </a:r>
            <a:r>
              <a:rPr lang="en-US" sz="1800" dirty="0"/>
              <a:t>Job Title</a:t>
            </a:r>
          </a:p>
          <a:p>
            <a:r>
              <a:rPr lang="en-US" sz="1800" dirty="0"/>
              <a:t>Date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 bwMode="gray">
          <a:xfrm>
            <a:off x="0" y="4178054"/>
            <a:ext cx="12344400" cy="1194966"/>
          </a:xfrm>
          <a:solidFill>
            <a:schemeClr val="accent2"/>
          </a:solidFill>
        </p:spPr>
        <p:txBody>
          <a:bodyPr anchor="ctr">
            <a:normAutofit/>
          </a:bodyPr>
          <a:lstStyle>
            <a:lvl1pPr marL="0" algn="ctr">
              <a:spcAft>
                <a:spcPts val="0"/>
              </a:spcAft>
              <a:defRPr sz="440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Presentation Title</a:t>
            </a:r>
          </a:p>
        </p:txBody>
      </p:sp>
      <p:pic>
        <p:nvPicPr>
          <p:cNvPr id="4" name="Picture 3" descr="Mnnesota Department of Health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344401" cy="4188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14407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1/2 1/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4834646"/>
            <a:ext cx="12344400" cy="1141973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Add contact information</a:t>
            </a:r>
            <a:endParaRPr lang="en-US" dirty="0"/>
          </a:p>
        </p:txBody>
      </p:sp>
      <p:sp>
        <p:nvSpPr>
          <p:cNvPr id="21" name="Footer"/>
          <p:cNvSpPr txBox="1">
            <a:spLocks/>
          </p:cNvSpPr>
          <p:nvPr userDrawn="1"/>
        </p:nvSpPr>
        <p:spPr>
          <a:xfrm>
            <a:off x="2027074" y="6367781"/>
            <a:ext cx="82478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00" b="1" i="0" kern="1200" cap="all" spc="100" baseline="0">
                <a:solidFill>
                  <a:schemeClr val="accent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/>
              <a:t>WWW.</a:t>
            </a:r>
            <a:r>
              <a:rPr lang="en-US" sz="1000" baseline="0"/>
              <a:t>HEALTH.MN.GOV</a:t>
            </a:r>
            <a:endParaRPr lang="en-US" sz="1000"/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0" y="2185696"/>
            <a:ext cx="12344400" cy="2648950"/>
          </a:xfrm>
          <a:noFill/>
          <a:ln>
            <a:noFill/>
          </a:ln>
        </p:spPr>
        <p:txBody>
          <a:bodyPr anchor="ctr">
            <a:normAutofit/>
          </a:bodyPr>
          <a:lstStyle>
            <a:lvl1pPr marL="0" algn="ctr">
              <a:spcAft>
                <a:spcPts val="0"/>
              </a:spcAft>
              <a:defRPr sz="440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Add text.</a:t>
            </a:r>
          </a:p>
        </p:txBody>
      </p:sp>
      <p:pic>
        <p:nvPicPr>
          <p:cNvPr id="2" name="Picture 1" descr="Minnesota Department of Health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217" y="-209550"/>
            <a:ext cx="12365617" cy="1590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198752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w full p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-6177"/>
            <a:ext cx="12339524" cy="602597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/>
            </a:lvl1pPr>
            <a:lvl2pPr marL="396875" indent="0">
              <a:buNone/>
              <a:defRPr/>
            </a:lvl2pPr>
            <a:lvl3pPr marL="741363" indent="0">
              <a:buNone/>
              <a:defRPr/>
            </a:lvl3pPr>
            <a:lvl4pPr marL="1087437" indent="0">
              <a:buNone/>
              <a:defRPr/>
            </a:lvl4pPr>
            <a:lvl5pPr marL="1431925" indent="0">
              <a:buNone/>
              <a:defRPr/>
            </a:lvl5pPr>
          </a:lstStyle>
          <a:p>
            <a:pPr lvl="0"/>
            <a:r>
              <a:rPr lang="en-US"/>
              <a:t>Click icon to add object</a:t>
            </a:r>
          </a:p>
        </p:txBody>
      </p:sp>
      <p:pic>
        <p:nvPicPr>
          <p:cNvPr id="7" name="MDH Logo" descr="Minnesota Department of Health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325" y="6324600"/>
            <a:ext cx="1734965" cy="244792"/>
          </a:xfrm>
          <a:prstGeom prst="rect">
            <a:avLst/>
          </a:prstGeom>
        </p:spPr>
      </p:pic>
      <p:sp>
        <p:nvSpPr>
          <p:cNvPr id="11" name="Number"/>
          <p:cNvSpPr>
            <a:spLocks noGrp="1"/>
          </p:cNvSpPr>
          <p:nvPr>
            <p:ph type="sldNum" sz="quarter" idx="12"/>
          </p:nvPr>
        </p:nvSpPr>
        <p:spPr>
          <a:xfrm>
            <a:off x="10664513" y="6368416"/>
            <a:ext cx="1054952" cy="365125"/>
          </a:xfrm>
        </p:spPr>
        <p:txBody>
          <a:bodyPr/>
          <a:lstStyle/>
          <a:p>
            <a:fld id="{C77968C3-7B7E-411D-B105-08F43D0B3F8A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"/>
          <p:cNvSpPr>
            <a:spLocks noGrp="1"/>
          </p:cNvSpPr>
          <p:nvPr>
            <p:ph type="ftr" sz="quarter" idx="3"/>
          </p:nvPr>
        </p:nvSpPr>
        <p:spPr>
          <a:xfrm>
            <a:off x="1679888" y="6356351"/>
            <a:ext cx="89846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1" i="0" cap="all" spc="100" baseline="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/>
              <a:t>PROTECTING, MAINTAINING AND IMPROVING THE HEALTH OF ALL MINNESOTANS</a:t>
            </a:r>
          </a:p>
        </p:txBody>
      </p:sp>
      <p:sp>
        <p:nvSpPr>
          <p:cNvPr id="2" name="Section Title"/>
          <p:cNvSpPr>
            <a:spLocks noGrp="1"/>
          </p:cNvSpPr>
          <p:nvPr>
            <p:ph type="title" hasCustomPrompt="1"/>
          </p:nvPr>
        </p:nvSpPr>
        <p:spPr bwMode="gray">
          <a:xfrm>
            <a:off x="4876" y="3520440"/>
            <a:ext cx="12339524" cy="1188720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marL="228600" algn="ctr">
              <a:defRPr sz="4000">
                <a:solidFill>
                  <a:schemeClr val="bg2"/>
                </a:solidFill>
              </a:defRPr>
            </a:lvl1pPr>
          </a:lstStyle>
          <a:p>
            <a:r>
              <a:rPr lang="en-US"/>
              <a:t>Section title in front of full slide  pic</a:t>
            </a:r>
          </a:p>
        </p:txBody>
      </p:sp>
    </p:spTree>
    <p:extLst>
      <p:ext uri="{BB962C8B-B14F-4D97-AF65-F5344CB8AC3E}">
        <p14:creationId xmlns:p14="http://schemas.microsoft.com/office/powerpoint/2010/main" val="417735791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eneral 1/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umber"/>
          <p:cNvSpPr>
            <a:spLocks noGrp="1"/>
          </p:cNvSpPr>
          <p:nvPr>
            <p:ph type="sldNum" sz="quarter" idx="12"/>
          </p:nvPr>
        </p:nvSpPr>
        <p:spPr>
          <a:xfrm>
            <a:off x="10313470" y="6362700"/>
            <a:ext cx="1409853" cy="365125"/>
          </a:xfrm>
        </p:spPr>
        <p:txBody>
          <a:bodyPr/>
          <a:lstStyle/>
          <a:p>
            <a:fld id="{C77968C3-7B7E-411D-B105-08F43D0B3F8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"/>
          <p:cNvSpPr>
            <a:spLocks noGrp="1"/>
          </p:cNvSpPr>
          <p:nvPr>
            <p:ph type="ftr" sz="quarter" idx="13"/>
          </p:nvPr>
        </p:nvSpPr>
        <p:spPr>
          <a:xfrm>
            <a:off x="2027074" y="6356351"/>
            <a:ext cx="82863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1" i="0" cap="all" spc="100" baseline="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/>
              <a:t>PROTECTING, MAINTAINING AND IMPROVING THE HEALTH OF ALL MINNESOTANS</a:t>
            </a:r>
          </a:p>
        </p:txBody>
      </p:sp>
      <p:sp>
        <p:nvSpPr>
          <p:cNvPr id="22" name="Date"/>
          <p:cNvSpPr>
            <a:spLocks noGrp="1"/>
          </p:cNvSpPr>
          <p:nvPr>
            <p:ph type="dt" sz="half" idx="14"/>
          </p:nvPr>
        </p:nvSpPr>
        <p:spPr>
          <a:xfrm>
            <a:off x="617220" y="6362701"/>
            <a:ext cx="14098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spc="200" baseline="0">
                <a:solidFill>
                  <a:schemeClr val="accent1"/>
                </a:solidFill>
              </a:defRPr>
            </a:lvl1pPr>
          </a:lstStyle>
          <a:p>
            <a:fld id="{B03B318F-DCD9-4300-8D6C-27366D417958}" type="datetime1">
              <a:rPr lang="en-US" smtClean="0"/>
              <a:t>2/19/2021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1600201"/>
            <a:ext cx="11353800" cy="4589463"/>
          </a:xfrm>
        </p:spPr>
        <p:txBody>
          <a:bodyPr anchor="ctr">
            <a:normAutofit/>
          </a:bodyPr>
          <a:lstStyle>
            <a:lvl1pPr marL="0" indent="0">
              <a:buNone/>
              <a:defRPr sz="3200" baseline="0"/>
            </a:lvl1pPr>
            <a:lvl2pPr marL="396875" indent="0">
              <a:buNone/>
              <a:defRPr/>
            </a:lvl2pPr>
            <a:lvl3pPr marL="741363" indent="0">
              <a:buNone/>
              <a:defRPr/>
            </a:lvl3pPr>
            <a:lvl4pPr marL="1087437" indent="0">
              <a:buNone/>
              <a:defRPr/>
            </a:lvl4pPr>
            <a:lvl5pPr marL="1431925" indent="0">
              <a:buNone/>
              <a:defRPr/>
            </a:lvl5pPr>
          </a:lstStyle>
          <a:p>
            <a:pPr lvl="0"/>
            <a:r>
              <a:rPr lang="en-US"/>
              <a:t>Add text or other object </a:t>
            </a:r>
            <a:br>
              <a:rPr lang="en-US"/>
            </a:br>
            <a:r>
              <a:rPr lang="en-US"/>
              <a:t>by clicking an icon. </a:t>
            </a:r>
          </a:p>
        </p:txBody>
      </p:sp>
      <p:sp>
        <p:nvSpPr>
          <p:cNvPr id="18" name="bluebar"/>
          <p:cNvSpPr/>
          <p:nvPr userDrawn="1"/>
        </p:nvSpPr>
        <p:spPr>
          <a:xfrm>
            <a:off x="0" y="1216660"/>
            <a:ext cx="12344400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1" name="Rectangle 20"/>
          <p:cNvSpPr/>
          <p:nvPr userDrawn="1"/>
        </p:nvSpPr>
        <p:spPr>
          <a:xfrm>
            <a:off x="0" y="0"/>
            <a:ext cx="12344400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3"/>
          <p:cNvSpPr>
            <a:spLocks noGrp="1"/>
          </p:cNvSpPr>
          <p:nvPr userDrawn="1">
            <p:ph type="title" hasCustomPrompt="1"/>
          </p:nvPr>
        </p:nvSpPr>
        <p:spPr bwMode="gray">
          <a:xfrm>
            <a:off x="0" y="1"/>
            <a:ext cx="11696700" cy="1210309"/>
          </a:xfrm>
          <a:solidFill>
            <a:schemeClr val="accent1"/>
          </a:solidFill>
          <a:ln>
            <a:noFill/>
          </a:ln>
        </p:spPr>
        <p:txBody>
          <a:bodyPr anchor="ctr">
            <a:normAutofit/>
          </a:bodyPr>
          <a:lstStyle>
            <a:lvl1pPr algn="r"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/>
              <a:t>Title - 1 column slide</a:t>
            </a:r>
          </a:p>
        </p:txBody>
      </p:sp>
    </p:spTree>
    <p:extLst>
      <p:ext uri="{BB962C8B-B14F-4D97-AF65-F5344CB8AC3E}">
        <p14:creationId xmlns:p14="http://schemas.microsoft.com/office/powerpoint/2010/main" val="2123454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eneral 1/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luebar"/>
          <p:cNvSpPr/>
          <p:nvPr userDrawn="1"/>
        </p:nvSpPr>
        <p:spPr>
          <a:xfrm>
            <a:off x="0" y="1216660"/>
            <a:ext cx="12344400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Rectangle 12"/>
          <p:cNvSpPr/>
          <p:nvPr userDrawn="1"/>
        </p:nvSpPr>
        <p:spPr>
          <a:xfrm>
            <a:off x="0" y="0"/>
            <a:ext cx="12344400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Number"/>
          <p:cNvSpPr>
            <a:spLocks noGrp="1"/>
          </p:cNvSpPr>
          <p:nvPr>
            <p:ph type="sldNum" sz="quarter" idx="12"/>
          </p:nvPr>
        </p:nvSpPr>
        <p:spPr>
          <a:xfrm>
            <a:off x="10313470" y="6362700"/>
            <a:ext cx="1409853" cy="365125"/>
          </a:xfrm>
        </p:spPr>
        <p:txBody>
          <a:bodyPr/>
          <a:lstStyle/>
          <a:p>
            <a:fld id="{C77968C3-7B7E-411D-B105-08F43D0B3F8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"/>
          <p:cNvSpPr>
            <a:spLocks noGrp="1"/>
          </p:cNvSpPr>
          <p:nvPr>
            <p:ph type="ftr" sz="quarter" idx="13"/>
          </p:nvPr>
        </p:nvSpPr>
        <p:spPr>
          <a:xfrm>
            <a:off x="2027074" y="6356351"/>
            <a:ext cx="82863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1" i="0" cap="all" spc="100" baseline="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/>
              <a:t>PROTECTING, MAINTAINING AND IMPROVING THE HEALTH OF ALL MINNESOTANS</a:t>
            </a:r>
          </a:p>
        </p:txBody>
      </p:sp>
      <p:sp>
        <p:nvSpPr>
          <p:cNvPr id="22" name="Date"/>
          <p:cNvSpPr>
            <a:spLocks noGrp="1"/>
          </p:cNvSpPr>
          <p:nvPr>
            <p:ph type="dt" sz="half" idx="14"/>
          </p:nvPr>
        </p:nvSpPr>
        <p:spPr>
          <a:xfrm>
            <a:off x="617220" y="6362701"/>
            <a:ext cx="14098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spc="200" baseline="0">
                <a:solidFill>
                  <a:schemeClr val="accent1"/>
                </a:solidFill>
              </a:defRPr>
            </a:lvl1pPr>
          </a:lstStyle>
          <a:p>
            <a:fld id="{B03B318F-DCD9-4300-8D6C-27366D417958}" type="datetime1">
              <a:rPr lang="en-US" smtClean="0"/>
              <a:t>2/19/2021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1600201"/>
            <a:ext cx="11010900" cy="2171699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  <a:lvl2pPr marL="396875" indent="0">
              <a:buNone/>
              <a:defRPr/>
            </a:lvl2pPr>
            <a:lvl3pPr marL="741363" indent="0">
              <a:buNone/>
              <a:defRPr/>
            </a:lvl3pPr>
            <a:lvl4pPr marL="1087437" indent="0">
              <a:buNone/>
              <a:defRPr/>
            </a:lvl4pPr>
            <a:lvl5pPr marL="1431925" indent="0">
              <a:buNone/>
              <a:defRPr/>
            </a:lvl5pPr>
          </a:lstStyle>
          <a:p>
            <a:pPr lvl="0"/>
            <a:r>
              <a:rPr lang="en-US"/>
              <a:t>Add text or click icon to add object</a:t>
            </a:r>
          </a:p>
        </p:txBody>
      </p:sp>
      <p:sp>
        <p:nvSpPr>
          <p:cNvPr id="2" name="Title 3"/>
          <p:cNvSpPr>
            <a:spLocks noGrp="1"/>
          </p:cNvSpPr>
          <p:nvPr userDrawn="1">
            <p:ph type="title" hasCustomPrompt="1"/>
          </p:nvPr>
        </p:nvSpPr>
        <p:spPr bwMode="gray">
          <a:xfrm>
            <a:off x="0" y="1"/>
            <a:ext cx="11734800" cy="1216659"/>
          </a:xfrm>
          <a:solidFill>
            <a:schemeClr val="accent1"/>
          </a:solidFill>
          <a:ln>
            <a:noFill/>
          </a:ln>
        </p:spPr>
        <p:txBody>
          <a:bodyPr anchor="ctr">
            <a:normAutofit/>
          </a:bodyPr>
          <a:lstStyle>
            <a:lvl1pPr algn="r">
              <a:defRPr sz="3600" baseline="0">
                <a:solidFill>
                  <a:schemeClr val="bg2"/>
                </a:solidFill>
              </a:defRPr>
            </a:lvl1pPr>
          </a:lstStyle>
          <a:p>
            <a:r>
              <a:rPr lang="en-US"/>
              <a:t>Title – 1 column / 2 row slide</a:t>
            </a:r>
          </a:p>
        </p:txBody>
      </p:sp>
      <p:sp>
        <p:nvSpPr>
          <p:cNvPr id="11" name="Content Placeholder 3"/>
          <p:cNvSpPr>
            <a:spLocks noGrp="1"/>
          </p:cNvSpPr>
          <p:nvPr userDrawn="1">
            <p:ph sz="half" idx="15" hasCustomPrompt="1"/>
          </p:nvPr>
        </p:nvSpPr>
        <p:spPr>
          <a:xfrm>
            <a:off x="685800" y="4011931"/>
            <a:ext cx="11010900" cy="2171699"/>
          </a:xfrm>
        </p:spPr>
        <p:txBody>
          <a:bodyPr/>
          <a:lstStyle>
            <a:lvl1pPr marL="0" indent="0" algn="ctr">
              <a:buNone/>
              <a:defRPr/>
            </a:lvl1pPr>
            <a:lvl2pPr marL="396875" indent="0">
              <a:buNone/>
              <a:defRPr/>
            </a:lvl2pPr>
            <a:lvl3pPr marL="741363" indent="0">
              <a:buNone/>
              <a:defRPr/>
            </a:lvl3pPr>
            <a:lvl4pPr marL="1087437" indent="0">
              <a:buNone/>
              <a:defRPr/>
            </a:lvl4pPr>
            <a:lvl5pPr marL="1431925" indent="0">
              <a:buNone/>
              <a:defRPr/>
            </a:lvl5pPr>
          </a:lstStyle>
          <a:p>
            <a:pPr lvl="0"/>
            <a:r>
              <a:rPr lang="en-US"/>
              <a:t>Add text or click icon to add object</a:t>
            </a:r>
          </a:p>
        </p:txBody>
      </p:sp>
    </p:spTree>
    <p:extLst>
      <p:ext uri="{BB962C8B-B14F-4D97-AF65-F5344CB8AC3E}">
        <p14:creationId xmlns:p14="http://schemas.microsoft.com/office/powerpoint/2010/main" val="2983167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bullets 1/2 1/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luebar"/>
          <p:cNvSpPr/>
          <p:nvPr userDrawn="1"/>
        </p:nvSpPr>
        <p:spPr>
          <a:xfrm>
            <a:off x="0" y="1216660"/>
            <a:ext cx="12344400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12344400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" name="Number"/>
          <p:cNvSpPr>
            <a:spLocks noGrp="1"/>
          </p:cNvSpPr>
          <p:nvPr>
            <p:ph type="sldNum" sz="quarter" idx="12"/>
          </p:nvPr>
        </p:nvSpPr>
        <p:spPr>
          <a:xfrm>
            <a:off x="10313470" y="6356351"/>
            <a:ext cx="1409853" cy="365125"/>
          </a:xfrm>
        </p:spPr>
        <p:txBody>
          <a:bodyPr/>
          <a:lstStyle/>
          <a:p>
            <a:fld id="{C77968C3-7B7E-411D-B105-08F43D0B3F8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"/>
          <p:cNvSpPr>
            <a:spLocks noGrp="1"/>
          </p:cNvSpPr>
          <p:nvPr>
            <p:ph type="ftr" sz="quarter" idx="3"/>
          </p:nvPr>
        </p:nvSpPr>
        <p:spPr>
          <a:xfrm>
            <a:off x="2027074" y="6356351"/>
            <a:ext cx="82863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1" i="0" cap="all" spc="100" baseline="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/>
              <a:t>PROTECTING, MAINTAINING AND IMPROVING THE HEALTH OF ALL MINNESOTANS</a:t>
            </a:r>
          </a:p>
        </p:txBody>
      </p:sp>
      <p:sp>
        <p:nvSpPr>
          <p:cNvPr id="23" name="Date"/>
          <p:cNvSpPr>
            <a:spLocks noGrp="1"/>
          </p:cNvSpPr>
          <p:nvPr>
            <p:ph type="dt" sz="half" idx="14"/>
          </p:nvPr>
        </p:nvSpPr>
        <p:spPr>
          <a:xfrm>
            <a:off x="617220" y="6362701"/>
            <a:ext cx="14098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spc="200" baseline="0">
                <a:solidFill>
                  <a:schemeClr val="accent1"/>
                </a:solidFill>
              </a:defRPr>
            </a:lvl1pPr>
          </a:lstStyle>
          <a:p>
            <a:fld id="{B03B318F-DCD9-4300-8D6C-27366D417958}" type="datetime1">
              <a:rPr lang="en-US" smtClean="0"/>
              <a:t>2/19/2021</a:t>
            </a:fld>
            <a:endParaRPr lang="en-US"/>
          </a:p>
        </p:txBody>
      </p:sp>
      <p:sp>
        <p:nvSpPr>
          <p:cNvPr id="2" name="Title 4"/>
          <p:cNvSpPr>
            <a:spLocks noGrp="1"/>
          </p:cNvSpPr>
          <p:nvPr>
            <p:ph type="title" hasCustomPrompt="1"/>
          </p:nvPr>
        </p:nvSpPr>
        <p:spPr bwMode="gray">
          <a:xfrm>
            <a:off x="0" y="-6350"/>
            <a:ext cx="11734800" cy="1225550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r"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/>
              <a:t>Title - 2 column / 1 row slide</a:t>
            </a:r>
          </a:p>
        </p:txBody>
      </p:sp>
      <p:sp>
        <p:nvSpPr>
          <p:cNvPr id="13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1600200"/>
            <a:ext cx="5334000" cy="4589461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>
              <a:buNone/>
              <a:defRPr sz="3600"/>
            </a:lvl1pPr>
            <a:lvl2pPr marL="396875" indent="0">
              <a:buNone/>
              <a:defRPr/>
            </a:lvl2pPr>
            <a:lvl3pPr marL="741363" indent="0">
              <a:buNone/>
              <a:defRPr/>
            </a:lvl3pPr>
            <a:lvl4pPr marL="1087437" indent="0">
              <a:buNone/>
              <a:defRPr/>
            </a:lvl4pPr>
            <a:lvl5pPr marL="1431925" indent="0">
              <a:buNone/>
              <a:defRPr/>
            </a:lvl5pPr>
          </a:lstStyle>
          <a:p>
            <a:pPr lvl="0"/>
            <a:r>
              <a:rPr lang="en-US"/>
              <a:t>Add text or click icon to add object</a:t>
            </a:r>
          </a:p>
        </p:txBody>
      </p:sp>
      <p:sp>
        <p:nvSpPr>
          <p:cNvPr id="14" name="Content Placeholder 3"/>
          <p:cNvSpPr>
            <a:spLocks noGrp="1"/>
          </p:cNvSpPr>
          <p:nvPr>
            <p:ph sz="half" idx="15" hasCustomPrompt="1"/>
          </p:nvPr>
        </p:nvSpPr>
        <p:spPr>
          <a:xfrm>
            <a:off x="6324600" y="1600201"/>
            <a:ext cx="5372100" cy="4589460"/>
          </a:xfrm>
          <a:solidFill>
            <a:schemeClr val="bg2">
              <a:lumMod val="85000"/>
            </a:schemeClr>
          </a:solidFill>
        </p:spPr>
        <p:txBody>
          <a:bodyPr anchor="ctr">
            <a:normAutofit/>
          </a:bodyPr>
          <a:lstStyle>
            <a:lvl1pPr marL="0" indent="0">
              <a:buNone/>
              <a:defRPr sz="3600"/>
            </a:lvl1pPr>
            <a:lvl2pPr marL="396875" indent="0">
              <a:buNone/>
              <a:defRPr/>
            </a:lvl2pPr>
            <a:lvl3pPr marL="741363" indent="0">
              <a:buNone/>
              <a:defRPr/>
            </a:lvl3pPr>
            <a:lvl4pPr marL="1087437" indent="0">
              <a:buNone/>
              <a:defRPr/>
            </a:lvl4pPr>
            <a:lvl5pPr marL="1431925" indent="0">
              <a:buNone/>
              <a:defRPr/>
            </a:lvl5pPr>
          </a:lstStyle>
          <a:p>
            <a:pPr lvl="0"/>
            <a:r>
              <a:rPr lang="en-US"/>
              <a:t>Add text or click icon to add object</a:t>
            </a:r>
          </a:p>
        </p:txBody>
      </p:sp>
    </p:spTree>
    <p:extLst>
      <p:ext uri="{BB962C8B-B14F-4D97-AF65-F5344CB8AC3E}">
        <p14:creationId xmlns:p14="http://schemas.microsoft.com/office/powerpoint/2010/main" val="1315481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&amp; bullets 1/2 1/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bluebar"/>
          <p:cNvSpPr/>
          <p:nvPr userDrawn="1"/>
        </p:nvSpPr>
        <p:spPr>
          <a:xfrm>
            <a:off x="0" y="1216660"/>
            <a:ext cx="12344400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6" name="Rectangle 15"/>
          <p:cNvSpPr/>
          <p:nvPr userDrawn="1"/>
        </p:nvSpPr>
        <p:spPr>
          <a:xfrm>
            <a:off x="0" y="0"/>
            <a:ext cx="12344400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" name="Number"/>
          <p:cNvSpPr>
            <a:spLocks noGrp="1"/>
          </p:cNvSpPr>
          <p:nvPr>
            <p:ph type="sldNum" sz="quarter" idx="12"/>
          </p:nvPr>
        </p:nvSpPr>
        <p:spPr>
          <a:xfrm>
            <a:off x="10313470" y="6356351"/>
            <a:ext cx="1409853" cy="365125"/>
          </a:xfrm>
        </p:spPr>
        <p:txBody>
          <a:bodyPr/>
          <a:lstStyle/>
          <a:p>
            <a:fld id="{C77968C3-7B7E-411D-B105-08F43D0B3F8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"/>
          <p:cNvSpPr>
            <a:spLocks noGrp="1"/>
          </p:cNvSpPr>
          <p:nvPr>
            <p:ph type="ftr" sz="quarter" idx="3"/>
          </p:nvPr>
        </p:nvSpPr>
        <p:spPr>
          <a:xfrm>
            <a:off x="2027074" y="6356351"/>
            <a:ext cx="82863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1" i="0" cap="all" spc="100" baseline="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/>
              <a:t>PROTECTING, MAINTAINING AND IMPROVING THE HEALTH OF ALL MINNESOTANS</a:t>
            </a:r>
          </a:p>
        </p:txBody>
      </p:sp>
      <p:sp>
        <p:nvSpPr>
          <p:cNvPr id="23" name="Date"/>
          <p:cNvSpPr>
            <a:spLocks noGrp="1"/>
          </p:cNvSpPr>
          <p:nvPr>
            <p:ph type="dt" sz="half" idx="14"/>
          </p:nvPr>
        </p:nvSpPr>
        <p:spPr>
          <a:xfrm>
            <a:off x="617220" y="6362701"/>
            <a:ext cx="14098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spc="200" baseline="0">
                <a:solidFill>
                  <a:schemeClr val="accent1"/>
                </a:solidFill>
              </a:defRPr>
            </a:lvl1pPr>
          </a:lstStyle>
          <a:p>
            <a:fld id="{B03B318F-DCD9-4300-8D6C-27366D417958}" type="datetime1">
              <a:rPr lang="en-US" smtClean="0"/>
              <a:t>2/19/2021</a:t>
            </a:fld>
            <a:endParaRPr lang="en-US"/>
          </a:p>
        </p:txBody>
      </p:sp>
      <p:sp>
        <p:nvSpPr>
          <p:cNvPr id="2" name="Title 4"/>
          <p:cNvSpPr>
            <a:spLocks noGrp="1"/>
          </p:cNvSpPr>
          <p:nvPr>
            <p:ph type="title" hasCustomPrompt="1"/>
          </p:nvPr>
        </p:nvSpPr>
        <p:spPr bwMode="gray">
          <a:xfrm>
            <a:off x="0" y="-6350"/>
            <a:ext cx="11723323" cy="1225550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r">
              <a:defRPr sz="3600" baseline="0">
                <a:solidFill>
                  <a:schemeClr val="bg2"/>
                </a:solidFill>
              </a:defRPr>
            </a:lvl1pPr>
          </a:lstStyle>
          <a:p>
            <a:r>
              <a:rPr lang="en-US"/>
              <a:t>Title - 2 column / 2 row slide</a:t>
            </a:r>
          </a:p>
        </p:txBody>
      </p:sp>
      <p:sp>
        <p:nvSpPr>
          <p:cNvPr id="13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1600201"/>
            <a:ext cx="5349240" cy="2148840"/>
          </a:xfrm>
          <a:solidFill>
            <a:schemeClr val="bg2">
              <a:lumMod val="8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600" baseline="0"/>
            </a:lvl1pPr>
            <a:lvl2pPr marL="396875" indent="0">
              <a:buNone/>
              <a:defRPr/>
            </a:lvl2pPr>
            <a:lvl3pPr marL="741363" indent="0">
              <a:buNone/>
              <a:defRPr/>
            </a:lvl3pPr>
            <a:lvl4pPr marL="1087437" indent="0">
              <a:buNone/>
              <a:defRPr/>
            </a:lvl4pPr>
            <a:lvl5pPr marL="1431925" indent="0">
              <a:buNone/>
              <a:defRPr/>
            </a:lvl5pPr>
          </a:lstStyle>
          <a:p>
            <a:pPr lvl="0"/>
            <a:r>
              <a:rPr lang="en-US"/>
              <a:t>Add text or click icon to add object</a:t>
            </a:r>
          </a:p>
        </p:txBody>
      </p:sp>
      <p:sp>
        <p:nvSpPr>
          <p:cNvPr id="14" name="Content Placeholder 3"/>
          <p:cNvSpPr>
            <a:spLocks noGrp="1"/>
          </p:cNvSpPr>
          <p:nvPr>
            <p:ph sz="half" idx="15" hasCustomPrompt="1"/>
          </p:nvPr>
        </p:nvSpPr>
        <p:spPr>
          <a:xfrm>
            <a:off x="685799" y="4000500"/>
            <a:ext cx="5351383" cy="2148840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396875" indent="0">
              <a:buNone/>
              <a:defRPr/>
            </a:lvl2pPr>
            <a:lvl3pPr marL="741363" indent="0">
              <a:buNone/>
              <a:defRPr/>
            </a:lvl3pPr>
            <a:lvl4pPr marL="1087437" indent="0">
              <a:buNone/>
              <a:defRPr/>
            </a:lvl4pPr>
            <a:lvl5pPr marL="1431925" indent="0">
              <a:buNone/>
              <a:defRPr/>
            </a:lvl5pPr>
          </a:lstStyle>
          <a:p>
            <a:pPr lvl="0"/>
            <a:r>
              <a:rPr lang="en-US"/>
              <a:t>Add text or click icon to add object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half" idx="16" hasCustomPrompt="1"/>
          </p:nvPr>
        </p:nvSpPr>
        <p:spPr>
          <a:xfrm>
            <a:off x="6332220" y="1600201"/>
            <a:ext cx="5349240" cy="2148840"/>
          </a:xfrm>
          <a:solidFill>
            <a:schemeClr val="bg2">
              <a:lumMod val="8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396875" indent="0">
              <a:buNone/>
              <a:defRPr/>
            </a:lvl2pPr>
            <a:lvl3pPr marL="741363" indent="0">
              <a:buNone/>
              <a:defRPr/>
            </a:lvl3pPr>
            <a:lvl4pPr marL="1087437" indent="0">
              <a:buNone/>
              <a:defRPr/>
            </a:lvl4pPr>
            <a:lvl5pPr marL="1431925" indent="0">
              <a:buNone/>
              <a:defRPr/>
            </a:lvl5pPr>
          </a:lstStyle>
          <a:p>
            <a:pPr lvl="0"/>
            <a:r>
              <a:rPr lang="en-US"/>
              <a:t>Add text or click icon to add object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7" hasCustomPrompt="1"/>
          </p:nvPr>
        </p:nvSpPr>
        <p:spPr>
          <a:xfrm>
            <a:off x="6341983" y="4000500"/>
            <a:ext cx="5349240" cy="2148840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396875" indent="0">
              <a:buNone/>
              <a:defRPr/>
            </a:lvl2pPr>
            <a:lvl3pPr marL="741363" indent="0">
              <a:buNone/>
              <a:defRPr/>
            </a:lvl3pPr>
            <a:lvl4pPr marL="1087437" indent="0">
              <a:buNone/>
              <a:defRPr/>
            </a:lvl4pPr>
            <a:lvl5pPr marL="1431925" indent="0">
              <a:buNone/>
              <a:defRPr/>
            </a:lvl5pPr>
          </a:lstStyle>
          <a:p>
            <a:pPr lvl="0"/>
            <a:r>
              <a:rPr lang="en-US"/>
              <a:t>Add text or click icon to add object</a:t>
            </a:r>
          </a:p>
        </p:txBody>
      </p:sp>
    </p:spTree>
    <p:extLst>
      <p:ext uri="{BB962C8B-B14F-4D97-AF65-F5344CB8AC3E}">
        <p14:creationId xmlns:p14="http://schemas.microsoft.com/office/powerpoint/2010/main" val="4157445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 w text 1/3 1/3 1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bluebar"/>
          <p:cNvSpPr/>
          <p:nvPr userDrawn="1"/>
        </p:nvSpPr>
        <p:spPr>
          <a:xfrm>
            <a:off x="0" y="1216660"/>
            <a:ext cx="12344400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7" name="Rectangle 16"/>
          <p:cNvSpPr/>
          <p:nvPr userDrawn="1"/>
        </p:nvSpPr>
        <p:spPr>
          <a:xfrm>
            <a:off x="0" y="0"/>
            <a:ext cx="12344400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" name="Number"/>
          <p:cNvSpPr>
            <a:spLocks noGrp="1"/>
          </p:cNvSpPr>
          <p:nvPr>
            <p:ph type="sldNum" sz="quarter" idx="12"/>
          </p:nvPr>
        </p:nvSpPr>
        <p:spPr>
          <a:xfrm>
            <a:off x="10317327" y="6356351"/>
            <a:ext cx="1409853" cy="365125"/>
          </a:xfrm>
        </p:spPr>
        <p:txBody>
          <a:bodyPr/>
          <a:lstStyle/>
          <a:p>
            <a:fld id="{C77968C3-7B7E-411D-B105-08F43D0B3F8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"/>
          <p:cNvSpPr>
            <a:spLocks noGrp="1"/>
          </p:cNvSpPr>
          <p:nvPr>
            <p:ph type="ftr" sz="quarter" idx="3"/>
          </p:nvPr>
        </p:nvSpPr>
        <p:spPr>
          <a:xfrm>
            <a:off x="1679888" y="6356351"/>
            <a:ext cx="89846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1" i="0" cap="all" spc="100" baseline="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/>
              <a:t>PROTECTING, MAINTAINING AND IMPROVING THE HEALTH OF ALL MINNESOTANS</a:t>
            </a:r>
          </a:p>
        </p:txBody>
      </p:sp>
      <p:sp>
        <p:nvSpPr>
          <p:cNvPr id="22" name="Date"/>
          <p:cNvSpPr>
            <a:spLocks noGrp="1"/>
          </p:cNvSpPr>
          <p:nvPr>
            <p:ph type="dt" sz="half" idx="14"/>
          </p:nvPr>
        </p:nvSpPr>
        <p:spPr>
          <a:xfrm>
            <a:off x="640366" y="6367781"/>
            <a:ext cx="14098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spc="200" baseline="0">
                <a:solidFill>
                  <a:schemeClr val="accent1"/>
                </a:solidFill>
              </a:defRPr>
            </a:lvl1pPr>
          </a:lstStyle>
          <a:p>
            <a:fld id="{B03B318F-DCD9-4300-8D6C-27366D417958}" type="datetime1">
              <a:rPr lang="en-US" smtClean="0"/>
              <a:t>2/19/2021</a:t>
            </a:fld>
            <a:endParaRPr lang="en-US"/>
          </a:p>
        </p:txBody>
      </p:sp>
      <p:sp>
        <p:nvSpPr>
          <p:cNvPr id="2" name="Title 7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1727180" cy="1219200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r">
              <a:defRPr sz="3600" baseline="0">
                <a:solidFill>
                  <a:schemeClr val="bg2"/>
                </a:solidFill>
              </a:defRPr>
            </a:lvl1pPr>
          </a:lstStyle>
          <a:p>
            <a:r>
              <a:rPr lang="en-US"/>
              <a:t>Title - 3 column / 2 row slide</a:t>
            </a:r>
          </a:p>
        </p:txBody>
      </p:sp>
      <p:sp>
        <p:nvSpPr>
          <p:cNvPr id="26" name="Content Placeholder 3"/>
          <p:cNvSpPr>
            <a:spLocks noGrp="1"/>
          </p:cNvSpPr>
          <p:nvPr>
            <p:ph sz="half" idx="29" hasCustomPrompt="1"/>
          </p:nvPr>
        </p:nvSpPr>
        <p:spPr>
          <a:xfrm>
            <a:off x="685800" y="1606378"/>
            <a:ext cx="3429000" cy="2148840"/>
          </a:xfrm>
          <a:solidFill>
            <a:schemeClr val="bg2">
              <a:lumMod val="8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396875" indent="0">
              <a:buNone/>
              <a:defRPr/>
            </a:lvl2pPr>
            <a:lvl3pPr marL="741363" indent="0">
              <a:buNone/>
              <a:defRPr/>
            </a:lvl3pPr>
            <a:lvl4pPr marL="1087437" indent="0">
              <a:buNone/>
              <a:defRPr/>
            </a:lvl4pPr>
            <a:lvl5pPr marL="1431925" indent="0">
              <a:buNone/>
              <a:defRPr/>
            </a:lvl5pPr>
          </a:lstStyle>
          <a:p>
            <a:pPr lvl="0"/>
            <a:r>
              <a:rPr lang="en-US"/>
              <a:t>Add text or click center icon to add object</a:t>
            </a:r>
          </a:p>
        </p:txBody>
      </p:sp>
      <p:sp>
        <p:nvSpPr>
          <p:cNvPr id="27" name="Content Placeholder 3"/>
          <p:cNvSpPr>
            <a:spLocks noGrp="1"/>
          </p:cNvSpPr>
          <p:nvPr>
            <p:ph sz="half" idx="35" hasCustomPrompt="1"/>
          </p:nvPr>
        </p:nvSpPr>
        <p:spPr>
          <a:xfrm>
            <a:off x="685800" y="4006678"/>
            <a:ext cx="3429000" cy="2148840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396875" indent="0">
              <a:buNone/>
              <a:defRPr/>
            </a:lvl2pPr>
            <a:lvl3pPr marL="741363" indent="0">
              <a:buNone/>
              <a:defRPr/>
            </a:lvl3pPr>
            <a:lvl4pPr marL="1087437" indent="0">
              <a:buNone/>
              <a:defRPr/>
            </a:lvl4pPr>
            <a:lvl5pPr marL="1431925" indent="0">
              <a:buNone/>
              <a:defRPr/>
            </a:lvl5pPr>
          </a:lstStyle>
          <a:p>
            <a:pPr lvl="0"/>
            <a:r>
              <a:rPr lang="en-US"/>
              <a:t>Add text or click center icon to add object</a:t>
            </a:r>
          </a:p>
        </p:txBody>
      </p:sp>
      <p:sp>
        <p:nvSpPr>
          <p:cNvPr id="28" name="Content Placeholder 3"/>
          <p:cNvSpPr>
            <a:spLocks noGrp="1"/>
          </p:cNvSpPr>
          <p:nvPr>
            <p:ph sz="half" idx="36" hasCustomPrompt="1"/>
          </p:nvPr>
        </p:nvSpPr>
        <p:spPr>
          <a:xfrm>
            <a:off x="8267700" y="1606378"/>
            <a:ext cx="3429000" cy="2148840"/>
          </a:xfrm>
          <a:solidFill>
            <a:schemeClr val="bg2">
              <a:lumMod val="8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396875" indent="0">
              <a:buNone/>
              <a:defRPr/>
            </a:lvl2pPr>
            <a:lvl3pPr marL="741363" indent="0">
              <a:buNone/>
              <a:defRPr/>
            </a:lvl3pPr>
            <a:lvl4pPr marL="1087437" indent="0">
              <a:buNone/>
              <a:defRPr/>
            </a:lvl4pPr>
            <a:lvl5pPr marL="1431925" indent="0">
              <a:buNone/>
              <a:defRPr/>
            </a:lvl5pPr>
          </a:lstStyle>
          <a:p>
            <a:pPr lvl="0"/>
            <a:r>
              <a:rPr lang="en-US"/>
              <a:t>Add text or click center icon to add object</a:t>
            </a:r>
          </a:p>
        </p:txBody>
      </p:sp>
      <p:sp>
        <p:nvSpPr>
          <p:cNvPr id="29" name="Content Placeholder 3"/>
          <p:cNvSpPr>
            <a:spLocks noGrp="1"/>
          </p:cNvSpPr>
          <p:nvPr>
            <p:ph sz="half" idx="37" hasCustomPrompt="1"/>
          </p:nvPr>
        </p:nvSpPr>
        <p:spPr>
          <a:xfrm>
            <a:off x="8267700" y="4006678"/>
            <a:ext cx="3429000" cy="2148840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396875" indent="0">
              <a:buNone/>
              <a:defRPr/>
            </a:lvl2pPr>
            <a:lvl3pPr marL="741363" indent="0">
              <a:buNone/>
              <a:defRPr/>
            </a:lvl3pPr>
            <a:lvl4pPr marL="1087437" indent="0">
              <a:buNone/>
              <a:defRPr/>
            </a:lvl4pPr>
            <a:lvl5pPr marL="1431925" indent="0">
              <a:buNone/>
              <a:defRPr/>
            </a:lvl5pPr>
          </a:lstStyle>
          <a:p>
            <a:pPr lvl="0"/>
            <a:r>
              <a:rPr lang="en-US"/>
              <a:t>Add text or click center icon to add object</a:t>
            </a:r>
          </a:p>
        </p:txBody>
      </p:sp>
      <p:sp>
        <p:nvSpPr>
          <p:cNvPr id="35" name="Content Placeholder 3"/>
          <p:cNvSpPr>
            <a:spLocks noGrp="1"/>
          </p:cNvSpPr>
          <p:nvPr>
            <p:ph sz="half" idx="38" hasCustomPrompt="1"/>
          </p:nvPr>
        </p:nvSpPr>
        <p:spPr>
          <a:xfrm>
            <a:off x="4457700" y="1600200"/>
            <a:ext cx="3429000" cy="2148840"/>
          </a:xfrm>
          <a:solidFill>
            <a:schemeClr val="bg2">
              <a:lumMod val="8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396875" indent="0">
              <a:buNone/>
              <a:defRPr/>
            </a:lvl2pPr>
            <a:lvl3pPr marL="741363" indent="0">
              <a:buNone/>
              <a:defRPr/>
            </a:lvl3pPr>
            <a:lvl4pPr marL="1087437" indent="0">
              <a:buNone/>
              <a:defRPr/>
            </a:lvl4pPr>
            <a:lvl5pPr marL="1431925" indent="0">
              <a:buNone/>
              <a:defRPr/>
            </a:lvl5pPr>
          </a:lstStyle>
          <a:p>
            <a:pPr lvl="0"/>
            <a:r>
              <a:rPr lang="en-US"/>
              <a:t>Add text or click center icon to add object</a:t>
            </a:r>
          </a:p>
        </p:txBody>
      </p:sp>
      <p:sp>
        <p:nvSpPr>
          <p:cNvPr id="36" name="Content Placeholder 3"/>
          <p:cNvSpPr>
            <a:spLocks noGrp="1"/>
          </p:cNvSpPr>
          <p:nvPr>
            <p:ph sz="half" idx="39" hasCustomPrompt="1"/>
          </p:nvPr>
        </p:nvSpPr>
        <p:spPr>
          <a:xfrm>
            <a:off x="4457700" y="4000500"/>
            <a:ext cx="3429000" cy="2148840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396875" indent="0">
              <a:buNone/>
              <a:defRPr/>
            </a:lvl2pPr>
            <a:lvl3pPr marL="741363" indent="0">
              <a:buNone/>
              <a:defRPr/>
            </a:lvl3pPr>
            <a:lvl4pPr marL="1087437" indent="0">
              <a:buNone/>
              <a:defRPr/>
            </a:lvl4pPr>
            <a:lvl5pPr marL="1431925" indent="0">
              <a:buNone/>
              <a:defRPr/>
            </a:lvl5pPr>
          </a:lstStyle>
          <a:p>
            <a:pPr lvl="0"/>
            <a:r>
              <a:rPr lang="en-US"/>
              <a:t>Add text or click center icon to add object</a:t>
            </a:r>
          </a:p>
        </p:txBody>
      </p:sp>
    </p:spTree>
    <p:extLst>
      <p:ext uri="{BB962C8B-B14F-4D97-AF65-F5344CB8AC3E}">
        <p14:creationId xmlns:p14="http://schemas.microsoft.com/office/powerpoint/2010/main" val="1092592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24" userDrawn="1">
          <p15:clr>
            <a:srgbClr val="FBAE40"/>
          </p15:clr>
        </p15:guide>
        <p15:guide id="2" orient="horz" pos="2904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 w text 1/4 1/4 1/4 1/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luebar"/>
          <p:cNvSpPr/>
          <p:nvPr userDrawn="1"/>
        </p:nvSpPr>
        <p:spPr>
          <a:xfrm>
            <a:off x="0" y="1216660"/>
            <a:ext cx="12344400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8" name="Rectangle 17"/>
          <p:cNvSpPr/>
          <p:nvPr userDrawn="1"/>
        </p:nvSpPr>
        <p:spPr>
          <a:xfrm>
            <a:off x="0" y="0"/>
            <a:ext cx="12344400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" name="Number"/>
          <p:cNvSpPr>
            <a:spLocks noGrp="1"/>
          </p:cNvSpPr>
          <p:nvPr>
            <p:ph type="sldNum" sz="quarter" idx="12"/>
          </p:nvPr>
        </p:nvSpPr>
        <p:spPr>
          <a:xfrm>
            <a:off x="10317327" y="6356351"/>
            <a:ext cx="1409853" cy="365125"/>
          </a:xfrm>
        </p:spPr>
        <p:txBody>
          <a:bodyPr/>
          <a:lstStyle/>
          <a:p>
            <a:fld id="{C77968C3-7B7E-411D-B105-08F43D0B3F8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"/>
          <p:cNvSpPr>
            <a:spLocks noGrp="1"/>
          </p:cNvSpPr>
          <p:nvPr>
            <p:ph type="ftr" sz="quarter" idx="3"/>
          </p:nvPr>
        </p:nvSpPr>
        <p:spPr>
          <a:xfrm>
            <a:off x="1679888" y="6356351"/>
            <a:ext cx="89846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1" i="0" cap="all" spc="100" baseline="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/>
              <a:t>PROTECTING, MAINTAINING AND IMPROVING THE HEALTH OF ALL MINNESOTANS</a:t>
            </a:r>
          </a:p>
        </p:txBody>
      </p:sp>
      <p:sp>
        <p:nvSpPr>
          <p:cNvPr id="25" name="Date"/>
          <p:cNvSpPr>
            <a:spLocks noGrp="1"/>
          </p:cNvSpPr>
          <p:nvPr>
            <p:ph type="dt" sz="half" idx="14"/>
          </p:nvPr>
        </p:nvSpPr>
        <p:spPr>
          <a:xfrm>
            <a:off x="617220" y="6367781"/>
            <a:ext cx="14098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spc="200" baseline="0">
                <a:solidFill>
                  <a:schemeClr val="accent1"/>
                </a:solidFill>
              </a:defRPr>
            </a:lvl1pPr>
          </a:lstStyle>
          <a:p>
            <a:fld id="{B03B318F-DCD9-4300-8D6C-27366D417958}" type="datetime1">
              <a:rPr lang="en-US" smtClean="0"/>
              <a:t>2/19/2021</a:t>
            </a:fld>
            <a:endParaRPr lang="en-US"/>
          </a:p>
        </p:txBody>
      </p:sp>
      <p:sp>
        <p:nvSpPr>
          <p:cNvPr id="2" name="Titl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1727180" cy="1219200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r">
              <a:defRPr sz="3600" baseline="0">
                <a:solidFill>
                  <a:schemeClr val="bg2"/>
                </a:solidFill>
              </a:defRPr>
            </a:lvl1pPr>
          </a:lstStyle>
          <a:p>
            <a:r>
              <a:rPr lang="en-US"/>
              <a:t>Title - 4 column / 2 row slide</a:t>
            </a:r>
          </a:p>
        </p:txBody>
      </p:sp>
      <p:sp>
        <p:nvSpPr>
          <p:cNvPr id="32" name="Content Placeholder 3"/>
          <p:cNvSpPr>
            <a:spLocks noGrp="1"/>
          </p:cNvSpPr>
          <p:nvPr>
            <p:ph sz="half" idx="29" hasCustomPrompt="1"/>
          </p:nvPr>
        </p:nvSpPr>
        <p:spPr>
          <a:xfrm>
            <a:off x="304800" y="1606378"/>
            <a:ext cx="2743200" cy="2148840"/>
          </a:xfrm>
          <a:solidFill>
            <a:schemeClr val="bg2">
              <a:lumMod val="8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396875" indent="0">
              <a:buNone/>
              <a:defRPr/>
            </a:lvl2pPr>
            <a:lvl3pPr marL="741363" indent="0">
              <a:buNone/>
              <a:defRPr/>
            </a:lvl3pPr>
            <a:lvl4pPr marL="1087437" indent="0">
              <a:buNone/>
              <a:defRPr/>
            </a:lvl4pPr>
            <a:lvl5pPr marL="1431925" indent="0">
              <a:buNone/>
              <a:defRPr/>
            </a:lvl5pPr>
          </a:lstStyle>
          <a:p>
            <a:pPr lvl="0"/>
            <a:r>
              <a:rPr lang="en-US"/>
              <a:t>Add text or click center icon to add object</a:t>
            </a:r>
          </a:p>
        </p:txBody>
      </p:sp>
      <p:sp>
        <p:nvSpPr>
          <p:cNvPr id="38" name="Content Placeholder 3"/>
          <p:cNvSpPr>
            <a:spLocks noGrp="1"/>
          </p:cNvSpPr>
          <p:nvPr>
            <p:ph sz="half" idx="35" hasCustomPrompt="1"/>
          </p:nvPr>
        </p:nvSpPr>
        <p:spPr>
          <a:xfrm>
            <a:off x="304800" y="4006678"/>
            <a:ext cx="2743200" cy="2148840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396875" indent="0">
              <a:buNone/>
              <a:defRPr/>
            </a:lvl2pPr>
            <a:lvl3pPr marL="741363" indent="0">
              <a:buNone/>
              <a:defRPr/>
            </a:lvl3pPr>
            <a:lvl4pPr marL="1087437" indent="0">
              <a:buNone/>
              <a:defRPr/>
            </a:lvl4pPr>
            <a:lvl5pPr marL="1431925" indent="0">
              <a:buNone/>
              <a:defRPr/>
            </a:lvl5pPr>
          </a:lstStyle>
          <a:p>
            <a:pPr lvl="0"/>
            <a:r>
              <a:rPr lang="en-US"/>
              <a:t>Add text or click center icon to add object</a:t>
            </a:r>
          </a:p>
        </p:txBody>
      </p:sp>
      <p:sp>
        <p:nvSpPr>
          <p:cNvPr id="39" name="Content Placeholder 3"/>
          <p:cNvSpPr>
            <a:spLocks noGrp="1"/>
          </p:cNvSpPr>
          <p:nvPr>
            <p:ph sz="half" idx="36" hasCustomPrompt="1"/>
          </p:nvPr>
        </p:nvSpPr>
        <p:spPr>
          <a:xfrm>
            <a:off x="3314700" y="1606378"/>
            <a:ext cx="2743200" cy="2148840"/>
          </a:xfrm>
          <a:solidFill>
            <a:schemeClr val="bg2">
              <a:lumMod val="8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396875" indent="0">
              <a:buNone/>
              <a:defRPr/>
            </a:lvl2pPr>
            <a:lvl3pPr marL="741363" indent="0">
              <a:buNone/>
              <a:defRPr/>
            </a:lvl3pPr>
            <a:lvl4pPr marL="1087437" indent="0">
              <a:buNone/>
              <a:defRPr/>
            </a:lvl4pPr>
            <a:lvl5pPr marL="1431925" indent="0">
              <a:buNone/>
              <a:defRPr/>
            </a:lvl5pPr>
          </a:lstStyle>
          <a:p>
            <a:pPr lvl="0"/>
            <a:r>
              <a:rPr lang="en-US"/>
              <a:t>Add text or click center icon to add object</a:t>
            </a:r>
          </a:p>
        </p:txBody>
      </p:sp>
      <p:sp>
        <p:nvSpPr>
          <p:cNvPr id="40" name="Content Placeholder 3"/>
          <p:cNvSpPr>
            <a:spLocks noGrp="1"/>
          </p:cNvSpPr>
          <p:nvPr>
            <p:ph sz="half" idx="37" hasCustomPrompt="1"/>
          </p:nvPr>
        </p:nvSpPr>
        <p:spPr>
          <a:xfrm>
            <a:off x="3278980" y="4006678"/>
            <a:ext cx="2743200" cy="2148840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396875" indent="0">
              <a:buNone/>
              <a:defRPr/>
            </a:lvl2pPr>
            <a:lvl3pPr marL="741363" indent="0">
              <a:buNone/>
              <a:defRPr/>
            </a:lvl3pPr>
            <a:lvl4pPr marL="1087437" indent="0">
              <a:buNone/>
              <a:defRPr/>
            </a:lvl4pPr>
            <a:lvl5pPr marL="1431925" indent="0">
              <a:buNone/>
              <a:defRPr/>
            </a:lvl5pPr>
          </a:lstStyle>
          <a:p>
            <a:pPr lvl="0"/>
            <a:r>
              <a:rPr lang="en-US"/>
              <a:t>Add text or click center icon to add object</a:t>
            </a:r>
          </a:p>
        </p:txBody>
      </p:sp>
      <p:sp>
        <p:nvSpPr>
          <p:cNvPr id="41" name="Content Placeholder 3"/>
          <p:cNvSpPr>
            <a:spLocks noGrp="1"/>
          </p:cNvSpPr>
          <p:nvPr>
            <p:ph sz="half" idx="38" hasCustomPrompt="1"/>
          </p:nvPr>
        </p:nvSpPr>
        <p:spPr>
          <a:xfrm>
            <a:off x="6324601" y="1606378"/>
            <a:ext cx="2743200" cy="2148840"/>
          </a:xfrm>
          <a:solidFill>
            <a:schemeClr val="bg2">
              <a:lumMod val="8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396875" indent="0">
              <a:buNone/>
              <a:defRPr/>
            </a:lvl2pPr>
            <a:lvl3pPr marL="741363" indent="0">
              <a:buNone/>
              <a:defRPr/>
            </a:lvl3pPr>
            <a:lvl4pPr marL="1087437" indent="0">
              <a:buNone/>
              <a:defRPr/>
            </a:lvl4pPr>
            <a:lvl5pPr marL="1431925" indent="0">
              <a:buNone/>
              <a:defRPr/>
            </a:lvl5pPr>
          </a:lstStyle>
          <a:p>
            <a:pPr lvl="0"/>
            <a:r>
              <a:rPr lang="en-US"/>
              <a:t>Add text or click center icon to add object</a:t>
            </a:r>
          </a:p>
        </p:txBody>
      </p:sp>
      <p:sp>
        <p:nvSpPr>
          <p:cNvPr id="42" name="Content Placeholder 3"/>
          <p:cNvSpPr>
            <a:spLocks noGrp="1"/>
          </p:cNvSpPr>
          <p:nvPr>
            <p:ph sz="half" idx="39" hasCustomPrompt="1"/>
          </p:nvPr>
        </p:nvSpPr>
        <p:spPr>
          <a:xfrm>
            <a:off x="6324599" y="4006678"/>
            <a:ext cx="2743200" cy="2148840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396875" indent="0">
              <a:buNone/>
              <a:defRPr/>
            </a:lvl2pPr>
            <a:lvl3pPr marL="741363" indent="0">
              <a:buNone/>
              <a:defRPr/>
            </a:lvl3pPr>
            <a:lvl4pPr marL="1087437" indent="0">
              <a:buNone/>
              <a:defRPr/>
            </a:lvl4pPr>
            <a:lvl5pPr marL="1431925" indent="0">
              <a:buNone/>
              <a:defRPr/>
            </a:lvl5pPr>
          </a:lstStyle>
          <a:p>
            <a:pPr lvl="0"/>
            <a:r>
              <a:rPr lang="en-US"/>
              <a:t>Add text or click center icon to add object</a:t>
            </a:r>
          </a:p>
        </p:txBody>
      </p:sp>
      <p:sp>
        <p:nvSpPr>
          <p:cNvPr id="43" name="Content Placeholder 3"/>
          <p:cNvSpPr>
            <a:spLocks noGrp="1"/>
          </p:cNvSpPr>
          <p:nvPr>
            <p:ph sz="half" idx="40" hasCustomPrompt="1"/>
          </p:nvPr>
        </p:nvSpPr>
        <p:spPr>
          <a:xfrm>
            <a:off x="9334503" y="1606378"/>
            <a:ext cx="2743200" cy="2148840"/>
          </a:xfrm>
          <a:solidFill>
            <a:schemeClr val="bg2">
              <a:lumMod val="8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396875" indent="0">
              <a:buNone/>
              <a:defRPr/>
            </a:lvl2pPr>
            <a:lvl3pPr marL="741363" indent="0">
              <a:buNone/>
              <a:defRPr/>
            </a:lvl3pPr>
            <a:lvl4pPr marL="1087437" indent="0">
              <a:buNone/>
              <a:defRPr/>
            </a:lvl4pPr>
            <a:lvl5pPr marL="1431925" indent="0">
              <a:buNone/>
              <a:defRPr/>
            </a:lvl5pPr>
          </a:lstStyle>
          <a:p>
            <a:pPr lvl="0"/>
            <a:r>
              <a:rPr lang="en-US"/>
              <a:t>Add text or click center icon to add object</a:t>
            </a:r>
          </a:p>
        </p:txBody>
      </p:sp>
      <p:sp>
        <p:nvSpPr>
          <p:cNvPr id="44" name="Content Placeholder 3"/>
          <p:cNvSpPr>
            <a:spLocks noGrp="1"/>
          </p:cNvSpPr>
          <p:nvPr>
            <p:ph sz="half" idx="41" hasCustomPrompt="1"/>
          </p:nvPr>
        </p:nvSpPr>
        <p:spPr>
          <a:xfrm>
            <a:off x="9334500" y="4006678"/>
            <a:ext cx="2743200" cy="2148840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396875" indent="0">
              <a:buNone/>
              <a:defRPr/>
            </a:lvl2pPr>
            <a:lvl3pPr marL="741363" indent="0">
              <a:buNone/>
              <a:defRPr/>
            </a:lvl3pPr>
            <a:lvl4pPr marL="1087437" indent="0">
              <a:buNone/>
              <a:defRPr/>
            </a:lvl4pPr>
            <a:lvl5pPr marL="1431925" indent="0">
              <a:buNone/>
              <a:defRPr/>
            </a:lvl5pPr>
          </a:lstStyle>
          <a:p>
            <a:pPr lvl="0"/>
            <a:r>
              <a:rPr lang="en-US"/>
              <a:t>Add text or click center icon to add object</a:t>
            </a:r>
          </a:p>
        </p:txBody>
      </p:sp>
    </p:spTree>
    <p:extLst>
      <p:ext uri="{BB962C8B-B14F-4D97-AF65-F5344CB8AC3E}">
        <p14:creationId xmlns:p14="http://schemas.microsoft.com/office/powerpoint/2010/main" val="43565701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 &amp; bar 1/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bluebar"/>
          <p:cNvSpPr/>
          <p:nvPr userDrawn="1"/>
        </p:nvSpPr>
        <p:spPr>
          <a:xfrm>
            <a:off x="0" y="1216660"/>
            <a:ext cx="12344400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1" name="Rectangle 20"/>
          <p:cNvSpPr/>
          <p:nvPr userDrawn="1"/>
        </p:nvSpPr>
        <p:spPr>
          <a:xfrm>
            <a:off x="0" y="0"/>
            <a:ext cx="12344400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" name="Number"/>
          <p:cNvSpPr>
            <a:spLocks noGrp="1"/>
          </p:cNvSpPr>
          <p:nvPr>
            <p:ph type="sldNum" sz="quarter" idx="12"/>
          </p:nvPr>
        </p:nvSpPr>
        <p:spPr>
          <a:xfrm>
            <a:off x="10274893" y="6374131"/>
            <a:ext cx="1409853" cy="365125"/>
          </a:xfrm>
        </p:spPr>
        <p:txBody>
          <a:bodyPr/>
          <a:lstStyle/>
          <a:p>
            <a:fld id="{C77968C3-7B7E-411D-B105-08F43D0B3F8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ooter"/>
          <p:cNvSpPr>
            <a:spLocks noGrp="1"/>
          </p:cNvSpPr>
          <p:nvPr>
            <p:ph type="ftr" sz="quarter" idx="3"/>
          </p:nvPr>
        </p:nvSpPr>
        <p:spPr>
          <a:xfrm>
            <a:off x="2027074" y="6367781"/>
            <a:ext cx="82478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1" i="0" cap="all" spc="100" baseline="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/>
              <a:t>PROTECTING, MAINTAINING AND IMPROVING THE HEALTH OF ALL MINNESOTANS</a:t>
            </a:r>
          </a:p>
        </p:txBody>
      </p:sp>
      <p:sp>
        <p:nvSpPr>
          <p:cNvPr id="30" name="Date"/>
          <p:cNvSpPr>
            <a:spLocks noGrp="1"/>
          </p:cNvSpPr>
          <p:nvPr>
            <p:ph type="dt" sz="half" idx="14"/>
          </p:nvPr>
        </p:nvSpPr>
        <p:spPr>
          <a:xfrm>
            <a:off x="617220" y="6367780"/>
            <a:ext cx="14098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spc="200" baseline="0">
                <a:solidFill>
                  <a:schemeClr val="accent1"/>
                </a:solidFill>
              </a:defRPr>
            </a:lvl1pPr>
          </a:lstStyle>
          <a:p>
            <a:fld id="{B03B318F-DCD9-4300-8D6C-27366D417958}" type="datetime1">
              <a:rPr lang="en-US" smtClean="0"/>
              <a:t>2/19/2021</a:t>
            </a:fld>
            <a:endParaRPr lang="en-US"/>
          </a:p>
        </p:txBody>
      </p:sp>
      <p:sp>
        <p:nvSpPr>
          <p:cNvPr id="2" name="Title 8"/>
          <p:cNvSpPr>
            <a:spLocks noGrp="1"/>
          </p:cNvSpPr>
          <p:nvPr userDrawn="1">
            <p:ph type="title" hasCustomPrompt="1"/>
          </p:nvPr>
        </p:nvSpPr>
        <p:spPr bwMode="gray">
          <a:xfrm>
            <a:off x="0" y="1"/>
            <a:ext cx="11727180" cy="1216659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r">
              <a:defRPr sz="3600" baseline="0">
                <a:solidFill>
                  <a:schemeClr val="bg2"/>
                </a:solidFill>
              </a:defRPr>
            </a:lvl1pPr>
          </a:lstStyle>
          <a:p>
            <a:r>
              <a:rPr lang="en-US"/>
              <a:t>Title - 5 column / 2 row slide</a:t>
            </a:r>
          </a:p>
        </p:txBody>
      </p:sp>
      <p:sp>
        <p:nvSpPr>
          <p:cNvPr id="27" name="Content Placeholder 3"/>
          <p:cNvSpPr>
            <a:spLocks noGrp="1"/>
          </p:cNvSpPr>
          <p:nvPr>
            <p:ph sz="half" idx="15" hasCustomPrompt="1"/>
          </p:nvPr>
        </p:nvSpPr>
        <p:spPr>
          <a:xfrm>
            <a:off x="304801" y="1600200"/>
            <a:ext cx="2095500" cy="2148840"/>
          </a:xfrm>
          <a:solidFill>
            <a:schemeClr val="bg2">
              <a:lumMod val="8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396875" indent="0">
              <a:buNone/>
              <a:defRPr/>
            </a:lvl2pPr>
            <a:lvl3pPr marL="741363" indent="0">
              <a:buNone/>
              <a:defRPr/>
            </a:lvl3pPr>
            <a:lvl4pPr marL="1087437" indent="0">
              <a:buNone/>
              <a:defRPr/>
            </a:lvl4pPr>
            <a:lvl5pPr marL="1431925" indent="0">
              <a:buNone/>
              <a:defRPr/>
            </a:lvl5pPr>
          </a:lstStyle>
          <a:p>
            <a:pPr lvl="0"/>
            <a:r>
              <a:rPr lang="en-US"/>
              <a:t>Add text or click center icon to add object</a:t>
            </a:r>
          </a:p>
        </p:txBody>
      </p:sp>
      <p:sp>
        <p:nvSpPr>
          <p:cNvPr id="35" name="Content Placeholder 3"/>
          <p:cNvSpPr>
            <a:spLocks noGrp="1"/>
          </p:cNvSpPr>
          <p:nvPr>
            <p:ph sz="half" idx="27" hasCustomPrompt="1"/>
          </p:nvPr>
        </p:nvSpPr>
        <p:spPr>
          <a:xfrm>
            <a:off x="2710370" y="1600199"/>
            <a:ext cx="2095500" cy="2148840"/>
          </a:xfrm>
          <a:solidFill>
            <a:schemeClr val="bg2">
              <a:lumMod val="8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396875" indent="0">
              <a:buNone/>
              <a:defRPr/>
            </a:lvl2pPr>
            <a:lvl3pPr marL="741363" indent="0">
              <a:buNone/>
              <a:defRPr/>
            </a:lvl3pPr>
            <a:lvl4pPr marL="1087437" indent="0">
              <a:buNone/>
              <a:defRPr/>
            </a:lvl4pPr>
            <a:lvl5pPr marL="1431925" indent="0">
              <a:buNone/>
              <a:defRPr/>
            </a:lvl5pPr>
          </a:lstStyle>
          <a:p>
            <a:pPr lvl="0"/>
            <a:r>
              <a:rPr lang="en-US"/>
              <a:t>Add text or click center icon to add object</a:t>
            </a:r>
          </a:p>
        </p:txBody>
      </p:sp>
      <p:sp>
        <p:nvSpPr>
          <p:cNvPr id="36" name="Content Placeholder 3"/>
          <p:cNvSpPr>
            <a:spLocks noGrp="1"/>
          </p:cNvSpPr>
          <p:nvPr>
            <p:ph sz="half" idx="28" hasCustomPrompt="1"/>
          </p:nvPr>
        </p:nvSpPr>
        <p:spPr>
          <a:xfrm>
            <a:off x="5124450" y="1600201"/>
            <a:ext cx="2095500" cy="2148840"/>
          </a:xfrm>
          <a:solidFill>
            <a:schemeClr val="bg2">
              <a:lumMod val="8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396875" indent="0">
              <a:buNone/>
              <a:defRPr/>
            </a:lvl2pPr>
            <a:lvl3pPr marL="741363" indent="0">
              <a:buNone/>
              <a:defRPr/>
            </a:lvl3pPr>
            <a:lvl4pPr marL="1087437" indent="0">
              <a:buNone/>
              <a:defRPr/>
            </a:lvl4pPr>
            <a:lvl5pPr marL="1431925" indent="0">
              <a:buNone/>
              <a:defRPr/>
            </a:lvl5pPr>
          </a:lstStyle>
          <a:p>
            <a:pPr lvl="0"/>
            <a:r>
              <a:rPr lang="en-US"/>
              <a:t>Add text or click center icon to add object</a:t>
            </a:r>
          </a:p>
        </p:txBody>
      </p:sp>
      <p:sp>
        <p:nvSpPr>
          <p:cNvPr id="38" name="Content Placeholder 3"/>
          <p:cNvSpPr>
            <a:spLocks noGrp="1"/>
          </p:cNvSpPr>
          <p:nvPr>
            <p:ph sz="half" idx="29" hasCustomPrompt="1"/>
          </p:nvPr>
        </p:nvSpPr>
        <p:spPr>
          <a:xfrm>
            <a:off x="7543800" y="1600199"/>
            <a:ext cx="2095500" cy="2148840"/>
          </a:xfrm>
          <a:solidFill>
            <a:schemeClr val="bg2">
              <a:lumMod val="8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396875" indent="0">
              <a:buNone/>
              <a:defRPr/>
            </a:lvl2pPr>
            <a:lvl3pPr marL="741363" indent="0">
              <a:buNone/>
              <a:defRPr/>
            </a:lvl3pPr>
            <a:lvl4pPr marL="1087437" indent="0">
              <a:buNone/>
              <a:defRPr/>
            </a:lvl4pPr>
            <a:lvl5pPr marL="1431925" indent="0">
              <a:buNone/>
              <a:defRPr/>
            </a:lvl5pPr>
          </a:lstStyle>
          <a:p>
            <a:pPr lvl="0"/>
            <a:r>
              <a:rPr lang="en-US"/>
              <a:t>Add text or click center icon to add object</a:t>
            </a:r>
          </a:p>
        </p:txBody>
      </p:sp>
      <p:sp>
        <p:nvSpPr>
          <p:cNvPr id="39" name="Content Placeholder 3"/>
          <p:cNvSpPr>
            <a:spLocks noGrp="1"/>
          </p:cNvSpPr>
          <p:nvPr>
            <p:ph sz="half" idx="30" hasCustomPrompt="1"/>
          </p:nvPr>
        </p:nvSpPr>
        <p:spPr>
          <a:xfrm>
            <a:off x="9932069" y="1600198"/>
            <a:ext cx="2095500" cy="2148840"/>
          </a:xfrm>
          <a:solidFill>
            <a:schemeClr val="bg2">
              <a:lumMod val="8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396875" indent="0">
              <a:buNone/>
              <a:defRPr/>
            </a:lvl2pPr>
            <a:lvl3pPr marL="741363" indent="0">
              <a:buNone/>
              <a:defRPr/>
            </a:lvl3pPr>
            <a:lvl4pPr marL="1087437" indent="0">
              <a:buNone/>
              <a:defRPr/>
            </a:lvl4pPr>
            <a:lvl5pPr marL="1431925" indent="0">
              <a:buNone/>
              <a:defRPr/>
            </a:lvl5pPr>
          </a:lstStyle>
          <a:p>
            <a:pPr lvl="0"/>
            <a:r>
              <a:rPr lang="en-US"/>
              <a:t>Add text or click center icon to add object</a:t>
            </a:r>
          </a:p>
        </p:txBody>
      </p:sp>
      <p:sp>
        <p:nvSpPr>
          <p:cNvPr id="15" name="Content Placeholder 3"/>
          <p:cNvSpPr>
            <a:spLocks noGrp="1"/>
          </p:cNvSpPr>
          <p:nvPr>
            <p:ph sz="half" idx="31" hasCustomPrompt="1"/>
          </p:nvPr>
        </p:nvSpPr>
        <p:spPr>
          <a:xfrm>
            <a:off x="299531" y="4000499"/>
            <a:ext cx="2095500" cy="2148840"/>
          </a:xfrm>
          <a:noFill/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396875" indent="0">
              <a:buNone/>
              <a:defRPr/>
            </a:lvl2pPr>
            <a:lvl3pPr marL="741363" indent="0">
              <a:buNone/>
              <a:defRPr/>
            </a:lvl3pPr>
            <a:lvl4pPr marL="1087437" indent="0">
              <a:buNone/>
              <a:defRPr/>
            </a:lvl4pPr>
            <a:lvl5pPr marL="1431925" indent="0">
              <a:buNone/>
              <a:defRPr/>
            </a:lvl5pPr>
          </a:lstStyle>
          <a:p>
            <a:pPr lvl="0"/>
            <a:r>
              <a:rPr lang="en-US"/>
              <a:t>Add text or click center icon to add object</a:t>
            </a:r>
          </a:p>
        </p:txBody>
      </p:sp>
      <p:sp>
        <p:nvSpPr>
          <p:cNvPr id="16" name="Content Placeholder 3"/>
          <p:cNvSpPr>
            <a:spLocks noGrp="1"/>
          </p:cNvSpPr>
          <p:nvPr>
            <p:ph sz="half" idx="32" hasCustomPrompt="1"/>
          </p:nvPr>
        </p:nvSpPr>
        <p:spPr>
          <a:xfrm>
            <a:off x="2705100" y="4000498"/>
            <a:ext cx="2095500" cy="2148840"/>
          </a:xfrm>
          <a:noFill/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396875" indent="0">
              <a:buNone/>
              <a:defRPr/>
            </a:lvl2pPr>
            <a:lvl3pPr marL="741363" indent="0">
              <a:buNone/>
              <a:defRPr/>
            </a:lvl3pPr>
            <a:lvl4pPr marL="1087437" indent="0">
              <a:buNone/>
              <a:defRPr/>
            </a:lvl4pPr>
            <a:lvl5pPr marL="1431925" indent="0">
              <a:buNone/>
              <a:defRPr/>
            </a:lvl5pPr>
          </a:lstStyle>
          <a:p>
            <a:pPr lvl="0"/>
            <a:r>
              <a:rPr lang="en-US"/>
              <a:t>Add text or click center icon to add object</a:t>
            </a:r>
          </a:p>
        </p:txBody>
      </p:sp>
      <p:sp>
        <p:nvSpPr>
          <p:cNvPr id="17" name="Content Placeholder 3"/>
          <p:cNvSpPr>
            <a:spLocks noGrp="1"/>
          </p:cNvSpPr>
          <p:nvPr>
            <p:ph sz="half" idx="33" hasCustomPrompt="1"/>
          </p:nvPr>
        </p:nvSpPr>
        <p:spPr>
          <a:xfrm>
            <a:off x="5119180" y="4000500"/>
            <a:ext cx="2095500" cy="2148840"/>
          </a:xfrm>
          <a:noFill/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396875" indent="0">
              <a:buNone/>
              <a:defRPr/>
            </a:lvl2pPr>
            <a:lvl3pPr marL="741363" indent="0">
              <a:buNone/>
              <a:defRPr/>
            </a:lvl3pPr>
            <a:lvl4pPr marL="1087437" indent="0">
              <a:buNone/>
              <a:defRPr/>
            </a:lvl4pPr>
            <a:lvl5pPr marL="1431925" indent="0">
              <a:buNone/>
              <a:defRPr/>
            </a:lvl5pPr>
          </a:lstStyle>
          <a:p>
            <a:pPr lvl="0"/>
            <a:r>
              <a:rPr lang="en-US"/>
              <a:t>Add text or click center icon to add object</a:t>
            </a:r>
          </a:p>
        </p:txBody>
      </p:sp>
      <p:sp>
        <p:nvSpPr>
          <p:cNvPr id="18" name="Content Placeholder 3"/>
          <p:cNvSpPr>
            <a:spLocks noGrp="1"/>
          </p:cNvSpPr>
          <p:nvPr>
            <p:ph sz="half" idx="34" hasCustomPrompt="1"/>
          </p:nvPr>
        </p:nvSpPr>
        <p:spPr>
          <a:xfrm>
            <a:off x="7538530" y="4000498"/>
            <a:ext cx="2095500" cy="2148840"/>
          </a:xfrm>
          <a:noFill/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396875" indent="0">
              <a:buNone/>
              <a:defRPr/>
            </a:lvl2pPr>
            <a:lvl3pPr marL="741363" indent="0">
              <a:buNone/>
              <a:defRPr/>
            </a:lvl3pPr>
            <a:lvl4pPr marL="1087437" indent="0">
              <a:buNone/>
              <a:defRPr/>
            </a:lvl4pPr>
            <a:lvl5pPr marL="1431925" indent="0">
              <a:buNone/>
              <a:defRPr/>
            </a:lvl5pPr>
          </a:lstStyle>
          <a:p>
            <a:pPr lvl="0"/>
            <a:r>
              <a:rPr lang="en-US"/>
              <a:t>Add text or click center icon to add object</a:t>
            </a:r>
          </a:p>
        </p:txBody>
      </p:sp>
      <p:sp>
        <p:nvSpPr>
          <p:cNvPr id="19" name="Content Placeholder 3"/>
          <p:cNvSpPr>
            <a:spLocks noGrp="1"/>
          </p:cNvSpPr>
          <p:nvPr>
            <p:ph sz="half" idx="35" hasCustomPrompt="1"/>
          </p:nvPr>
        </p:nvSpPr>
        <p:spPr>
          <a:xfrm>
            <a:off x="9926799" y="4000497"/>
            <a:ext cx="2095500" cy="2148840"/>
          </a:xfrm>
          <a:noFill/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396875" indent="0">
              <a:buNone/>
              <a:defRPr/>
            </a:lvl2pPr>
            <a:lvl3pPr marL="741363" indent="0">
              <a:buNone/>
              <a:defRPr/>
            </a:lvl3pPr>
            <a:lvl4pPr marL="1087437" indent="0">
              <a:buNone/>
              <a:defRPr/>
            </a:lvl4pPr>
            <a:lvl5pPr marL="1431925" indent="0">
              <a:buNone/>
              <a:defRPr/>
            </a:lvl5pPr>
          </a:lstStyle>
          <a:p>
            <a:pPr lvl="0"/>
            <a:r>
              <a:rPr lang="en-US"/>
              <a:t>Add text or click center icon to add object</a:t>
            </a:r>
          </a:p>
        </p:txBody>
      </p:sp>
    </p:spTree>
    <p:extLst>
      <p:ext uri="{BB962C8B-B14F-4D97-AF65-F5344CB8AC3E}">
        <p14:creationId xmlns:p14="http://schemas.microsoft.com/office/powerpoint/2010/main" val="271699384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27816"/>
            <a:ext cx="11117580" cy="137159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20" y="1825625"/>
            <a:ext cx="1108252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Bullet 44</a:t>
            </a:r>
          </a:p>
          <a:p>
            <a:pPr lvl="1"/>
            <a:r>
              <a:rPr lang="en-US"/>
              <a:t>Bullet 40</a:t>
            </a:r>
          </a:p>
          <a:p>
            <a:pPr lvl="2"/>
            <a:r>
              <a:rPr lang="en-US"/>
              <a:t>Bullet 36</a:t>
            </a:r>
          </a:p>
          <a:p>
            <a:pPr lvl="3"/>
            <a:r>
              <a:rPr lang="en-US"/>
              <a:t>Bullet 32</a:t>
            </a:r>
          </a:p>
          <a:p>
            <a:pPr lvl="4"/>
            <a:r>
              <a:rPr lang="en-US"/>
              <a:t>Bullet 28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0034" y="6356351"/>
            <a:ext cx="14098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spc="200" baseline="0">
                <a:solidFill>
                  <a:schemeClr val="accent1"/>
                </a:solidFill>
              </a:defRPr>
            </a:lvl1pPr>
          </a:lstStyle>
          <a:p>
            <a:fld id="{B03B318F-DCD9-4300-8D6C-27366D417958}" type="datetime1">
              <a:rPr lang="en-US" smtClean="0"/>
              <a:t>2/19/2021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64513" y="6356351"/>
            <a:ext cx="140985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pc="200" baseline="0">
                <a:solidFill>
                  <a:schemeClr val="accent1"/>
                </a:solidFill>
              </a:defRPr>
            </a:lvl1pPr>
          </a:lstStyle>
          <a:p>
            <a:fld id="{C77968C3-7B7E-411D-B105-08F43D0B3F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79888" y="6356351"/>
            <a:ext cx="89846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1" i="0" cap="all" spc="200" baseline="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/>
              <a:t>PROTECTING, MAINTAINING AND IMPROVING THE HEALTH OF ALL MINNESOTANS</a:t>
            </a:r>
          </a:p>
        </p:txBody>
      </p:sp>
    </p:spTree>
    <p:extLst>
      <p:ext uri="{BB962C8B-B14F-4D97-AF65-F5344CB8AC3E}">
        <p14:creationId xmlns:p14="http://schemas.microsoft.com/office/powerpoint/2010/main" val="3457842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3" r:id="rId2"/>
    <p:sldLayoutId id="2147483653" r:id="rId3"/>
    <p:sldLayoutId id="2147483667" r:id="rId4"/>
    <p:sldLayoutId id="2147483656" r:id="rId5"/>
    <p:sldLayoutId id="2147483668" r:id="rId6"/>
    <p:sldLayoutId id="2147483661" r:id="rId7"/>
    <p:sldLayoutId id="2147483669" r:id="rId8"/>
    <p:sldLayoutId id="2147483670" r:id="rId9"/>
    <p:sldLayoutId id="2147483662" r:id="rId10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-365760" algn="l" defTabSz="914400" rtl="0" eaLnBrk="1" latinLnBrk="0" hangingPunct="1">
        <a:lnSpc>
          <a:spcPct val="100000"/>
        </a:lnSpc>
        <a:spcBef>
          <a:spcPts val="1000"/>
        </a:spcBef>
        <a:buClr>
          <a:schemeClr val="accent1"/>
        </a:buClr>
        <a:buFont typeface="Calibri" panose="020F0502020204030204" pitchFamily="34" charset="0"/>
        <a:buChar char="▪"/>
        <a:defRPr sz="44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741363" indent="-344488" algn="l" defTabSz="914400" rtl="0" eaLnBrk="1" latinLnBrk="0" hangingPunct="1">
        <a:lnSpc>
          <a:spcPct val="100000"/>
        </a:lnSpc>
        <a:spcBef>
          <a:spcPts val="500"/>
        </a:spcBef>
        <a:buClr>
          <a:schemeClr val="accent1"/>
        </a:buClr>
        <a:buFont typeface="Calibri" panose="020F0502020204030204" pitchFamily="34" charset="0"/>
        <a:buChar char="▪"/>
        <a:defRPr sz="4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1087438" indent="-346075" algn="l" defTabSz="914400" rtl="0" eaLnBrk="1" latinLnBrk="0" hangingPunct="1">
        <a:lnSpc>
          <a:spcPct val="100000"/>
        </a:lnSpc>
        <a:spcBef>
          <a:spcPts val="500"/>
        </a:spcBef>
        <a:buClr>
          <a:schemeClr val="accent1"/>
        </a:buClr>
        <a:buFont typeface="Calibri" panose="020F0502020204030204" pitchFamily="34" charset="0"/>
        <a:buChar char="▪"/>
        <a:defRPr sz="3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431925" indent="-344488" algn="l" defTabSz="914400" rtl="0" eaLnBrk="1" latinLnBrk="0" hangingPunct="1">
        <a:lnSpc>
          <a:spcPct val="100000"/>
        </a:lnSpc>
        <a:spcBef>
          <a:spcPts val="500"/>
        </a:spcBef>
        <a:buClr>
          <a:schemeClr val="accent1"/>
        </a:buClr>
        <a:buFont typeface="Calibri" panose="020F0502020204030204" pitchFamily="34" charset="0"/>
        <a:buChar char="▪"/>
        <a:defRPr sz="3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655763" indent="-223838" algn="l" defTabSz="914400" rtl="0" eaLnBrk="1" latinLnBrk="0" hangingPunct="1">
        <a:lnSpc>
          <a:spcPct val="100000"/>
        </a:lnSpc>
        <a:spcBef>
          <a:spcPts val="500"/>
        </a:spcBef>
        <a:buClr>
          <a:schemeClr val="accent1"/>
        </a:buClr>
        <a:buFont typeface="Calibri" panose="020F0502020204030204" pitchFamily="34" charset="0"/>
        <a:buChar char="▪"/>
        <a:defRPr sz="28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4752" userDrawn="1">
          <p15:clr>
            <a:srgbClr val="F26B43"/>
          </p15:clr>
        </p15:guide>
        <p15:guide id="3" pos="4560" userDrawn="1">
          <p15:clr>
            <a:srgbClr val="F26B43"/>
          </p15:clr>
        </p15:guide>
        <p15:guide id="4" pos="7584" userDrawn="1">
          <p15:clr>
            <a:srgbClr val="F26B43"/>
          </p15:clr>
        </p15:guide>
        <p15:guide id="5" pos="3216" userDrawn="1">
          <p15:clr>
            <a:srgbClr val="F26B43"/>
          </p15:clr>
        </p15:guide>
        <p15:guide id="6" pos="5688" userDrawn="1">
          <p15:clr>
            <a:srgbClr val="9FCC3B"/>
          </p15:clr>
        </p15:guide>
        <p15:guide id="7" pos="5880" userDrawn="1">
          <p15:clr>
            <a:srgbClr val="9FCC3B"/>
          </p15:clr>
        </p15:guide>
        <p15:guide id="8" pos="3984" userDrawn="1">
          <p15:clr>
            <a:srgbClr val="9FCC3B"/>
          </p15:clr>
        </p15:guide>
        <p15:guide id="9" pos="2088" userDrawn="1">
          <p15:clr>
            <a:srgbClr val="9FCC3B"/>
          </p15:clr>
        </p15:guide>
        <p15:guide id="10" pos="1896" userDrawn="1">
          <p15:clr>
            <a:srgbClr val="9FCC3B"/>
          </p15:clr>
        </p15:guide>
        <p15:guide id="11" pos="3024" userDrawn="1">
          <p15:clr>
            <a:srgbClr val="F26B43"/>
          </p15:clr>
        </p15:guide>
        <p15:guide id="12" pos="3792" userDrawn="1">
          <p15:clr>
            <a:srgbClr val="9FCC3B"/>
          </p15:clr>
        </p15:guide>
        <p15:guide id="15" orient="horz" pos="2376" userDrawn="1">
          <p15:clr>
            <a:srgbClr val="F26B43"/>
          </p15:clr>
        </p15:guide>
        <p15:guide id="16" orient="horz" pos="696" userDrawn="1">
          <p15:clr>
            <a:srgbClr val="F26B43"/>
          </p15:clr>
        </p15:guide>
        <p15:guide id="17" orient="horz" pos="2520" userDrawn="1">
          <p15:clr>
            <a:srgbClr val="F26B43"/>
          </p15:clr>
        </p15:guide>
        <p15:guide id="18" orient="horz" pos="3888" userDrawn="1">
          <p15:clr>
            <a:srgbClr val="F26B43"/>
          </p15:clr>
        </p15:guide>
        <p15:guide id="19" orient="horz" pos="4008" userDrawn="1">
          <p15:clr>
            <a:srgbClr val="F26B43"/>
          </p15:clr>
        </p15:guide>
        <p15:guide id="20" pos="192" userDrawn="1">
          <p15:clr>
            <a:srgbClr val="F26B43"/>
          </p15:clr>
        </p15:guide>
        <p15:guide id="21" orient="horz" pos="1008" userDrawn="1">
          <p15:clr>
            <a:srgbClr val="F26B43"/>
          </p15:clr>
        </p15:guide>
        <p15:guide id="22" pos="1512" userDrawn="1">
          <p15:clr>
            <a:srgbClr val="F26B43"/>
          </p15:clr>
        </p15:guide>
        <p15:guide id="23" pos="1704" userDrawn="1">
          <p15:clr>
            <a:srgbClr val="F26B43"/>
          </p15:clr>
        </p15:guide>
        <p15:guide id="24" pos="6072" userDrawn="1">
          <p15:clr>
            <a:srgbClr val="F26B43"/>
          </p15:clr>
        </p15:guide>
        <p15:guide id="25" pos="6264" userDrawn="1">
          <p15:clr>
            <a:srgbClr val="F26B43"/>
          </p15:clr>
        </p15:guide>
        <p15:guide id="26" pos="2592" userDrawn="1">
          <p15:clr>
            <a:srgbClr val="547EBF"/>
          </p15:clr>
        </p15:guide>
        <p15:guide id="27" pos="2808" userDrawn="1">
          <p15:clr>
            <a:srgbClr val="547EBF"/>
          </p15:clr>
        </p15:guide>
        <p15:guide id="28" pos="4968" userDrawn="1">
          <p15:clr>
            <a:srgbClr val="547EBF"/>
          </p15:clr>
        </p15:guide>
        <p15:guide id="29" pos="5208" userDrawn="1">
          <p15:clr>
            <a:srgbClr val="547EBF"/>
          </p15:clr>
        </p15:guide>
        <p15:guide id="30" pos="7368" userDrawn="1">
          <p15:clr>
            <a:srgbClr val="A4A3A4"/>
          </p15:clr>
        </p15:guide>
        <p15:guide id="31" pos="432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hecommunityguide.org/findings/cardiovascular-disease-tailored-pharmacy-based-interventions-improve-medication-adherence?deliveryName=USCDCCG_25-DM5152" TargetMode="Externa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3055186"/>
            <a:ext cx="12344400" cy="2452538"/>
          </a:xfrm>
        </p:spPr>
        <p:txBody>
          <a:bodyPr>
            <a:normAutofit/>
          </a:bodyPr>
          <a:lstStyle/>
          <a:p>
            <a:r>
              <a:rPr lang="en-US" dirty="0"/>
              <a:t>Cardiovascular Health &amp; Diabetes: </a:t>
            </a:r>
            <a:br>
              <a:rPr lang="en-US" dirty="0"/>
            </a:br>
            <a:r>
              <a:rPr lang="en-US" dirty="0"/>
              <a:t>A Public Health Role for Minnesota Pharmacists</a:t>
            </a:r>
            <a:br>
              <a:rPr lang="en-US" dirty="0">
                <a:latin typeface="Calibri" panose="020F0502020204030204" pitchFamily="34" charset="0"/>
                <a:cs typeface="Lucida Sans Unicode" panose="020B0602030504020204" pitchFamily="34" charset="0"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en-US" dirty="0"/>
              <a:t>James Peacock, PhD, MPH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PROTECTING, MAINTAINING AND IMPROVING THE HEALTH OF ALL MINNESOTANS</a:t>
            </a:r>
          </a:p>
        </p:txBody>
      </p:sp>
    </p:spTree>
    <p:extLst>
      <p:ext uri="{BB962C8B-B14F-4D97-AF65-F5344CB8AC3E}">
        <p14:creationId xmlns:p14="http://schemas.microsoft.com/office/powerpoint/2010/main" val="515967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Reimbursement structure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814872026"/>
              </p:ext>
            </p:extLst>
          </p:nvPr>
        </p:nvGraphicFramePr>
        <p:xfrm>
          <a:off x="457200" y="1600200"/>
          <a:ext cx="11430000" cy="4134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8750">
                  <a:extLst>
                    <a:ext uri="{9D8B030D-6E8A-4147-A177-3AD203B41FA5}">
                      <a16:colId xmlns:a16="http://schemas.microsoft.com/office/drawing/2014/main" val="2292635616"/>
                    </a:ext>
                  </a:extLst>
                </a:gridCol>
                <a:gridCol w="1428750">
                  <a:extLst>
                    <a:ext uri="{9D8B030D-6E8A-4147-A177-3AD203B41FA5}">
                      <a16:colId xmlns:a16="http://schemas.microsoft.com/office/drawing/2014/main" val="1684716245"/>
                    </a:ext>
                  </a:extLst>
                </a:gridCol>
                <a:gridCol w="1428750">
                  <a:extLst>
                    <a:ext uri="{9D8B030D-6E8A-4147-A177-3AD203B41FA5}">
                      <a16:colId xmlns:a16="http://schemas.microsoft.com/office/drawing/2014/main" val="2073420645"/>
                    </a:ext>
                  </a:extLst>
                </a:gridCol>
                <a:gridCol w="1428750">
                  <a:extLst>
                    <a:ext uri="{9D8B030D-6E8A-4147-A177-3AD203B41FA5}">
                      <a16:colId xmlns:a16="http://schemas.microsoft.com/office/drawing/2014/main" val="1463825661"/>
                    </a:ext>
                  </a:extLst>
                </a:gridCol>
                <a:gridCol w="1428750">
                  <a:extLst>
                    <a:ext uri="{9D8B030D-6E8A-4147-A177-3AD203B41FA5}">
                      <a16:colId xmlns:a16="http://schemas.microsoft.com/office/drawing/2014/main" val="1178644834"/>
                    </a:ext>
                  </a:extLst>
                </a:gridCol>
                <a:gridCol w="1428750">
                  <a:extLst>
                    <a:ext uri="{9D8B030D-6E8A-4147-A177-3AD203B41FA5}">
                      <a16:colId xmlns:a16="http://schemas.microsoft.com/office/drawing/2014/main" val="2705271992"/>
                    </a:ext>
                  </a:extLst>
                </a:gridCol>
                <a:gridCol w="1428750">
                  <a:extLst>
                    <a:ext uri="{9D8B030D-6E8A-4147-A177-3AD203B41FA5}">
                      <a16:colId xmlns:a16="http://schemas.microsoft.com/office/drawing/2014/main" val="1538835888"/>
                    </a:ext>
                  </a:extLst>
                </a:gridCol>
                <a:gridCol w="1428750">
                  <a:extLst>
                    <a:ext uri="{9D8B030D-6E8A-4147-A177-3AD203B41FA5}">
                      <a16:colId xmlns:a16="http://schemas.microsoft.com/office/drawing/2014/main" val="14104110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Level</a:t>
                      </a:r>
                      <a:endParaRPr lang="en-US" sz="12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5091" marR="35091" marT="17542" marB="1754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Assessment of Drug-related needs</a:t>
                      </a:r>
                      <a:endParaRPr lang="en-US" sz="12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5091" marR="35091" marT="17542" marB="1754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Identification of Drug Therapy Problems</a:t>
                      </a:r>
                      <a:endParaRPr lang="en-US" sz="12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5091" marR="35091" marT="17542" marB="1754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Complexity-of-Care Planning &amp; FU Evaluation</a:t>
                      </a:r>
                      <a:endParaRPr lang="en-US" sz="12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5091" marR="35091" marT="17542" marB="1754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Approximate Face-to-Face Time</a:t>
                      </a:r>
                      <a:endParaRPr lang="en-US" sz="12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5091" marR="35091" marT="17542" marB="1754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Bill CPT Code</a:t>
                      </a:r>
                    </a:p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 Units</a:t>
                      </a:r>
                      <a:endParaRPr lang="en-US" sz="12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5091" marR="35091" marT="17542" marB="1754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Bill CPT Code and extra units permitted</a:t>
                      </a:r>
                      <a:endParaRPr lang="en-US" sz="12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5091" marR="35091" marT="17542" marB="1754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Rate</a:t>
                      </a:r>
                      <a:endParaRPr lang="en-US" sz="12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5091" marR="35091" marT="17542" marB="17542"/>
                </a:tc>
                <a:extLst>
                  <a:ext uri="{0D108BD9-81ED-4DB2-BD59-A6C34878D82A}">
                    <a16:rowId xmlns:a16="http://schemas.microsoft.com/office/drawing/2014/main" val="25860839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2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5091" marR="35091" marT="17542" marB="1754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Problem-focused - at least 1 medication</a:t>
                      </a:r>
                    </a:p>
                  </a:txBody>
                  <a:tcPr marL="35091" marR="35091" marT="17542" marB="1754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Problem-focused - 0 drug therapy problems</a:t>
                      </a:r>
                    </a:p>
                  </a:txBody>
                  <a:tcPr marL="35091" marR="35091" marT="17542" marB="1754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Straightforward – 1 medical condition</a:t>
                      </a:r>
                    </a:p>
                  </a:txBody>
                  <a:tcPr marL="35091" marR="35091" marT="17542" marB="1754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 min.</a:t>
                      </a:r>
                    </a:p>
                  </a:txBody>
                  <a:tcPr marL="35091" marR="35091" marT="17542" marB="1754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99605 or 99606</a:t>
                      </a:r>
                    </a:p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 unit</a:t>
                      </a:r>
                    </a:p>
                  </a:txBody>
                  <a:tcPr marL="35091" marR="35091" marT="17542" marB="1754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99607</a:t>
                      </a:r>
                    </a:p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 units permitted</a:t>
                      </a:r>
                    </a:p>
                  </a:txBody>
                  <a:tcPr marL="35091" marR="35091" marT="17542" marB="1754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$52.00 or $34.00</a:t>
                      </a:r>
                    </a:p>
                  </a:txBody>
                  <a:tcPr marL="35091" marR="35091" marT="17542" marB="17542"/>
                </a:tc>
                <a:extLst>
                  <a:ext uri="{0D108BD9-81ED-4DB2-BD59-A6C34878D82A}">
                    <a16:rowId xmlns:a16="http://schemas.microsoft.com/office/drawing/2014/main" val="1561028269"/>
                  </a:ext>
                </a:extLst>
              </a:tr>
              <a:tr h="741680">
                <a:tc>
                  <a:txBody>
                    <a:bodyPr/>
                    <a:lstStyle/>
                    <a:p>
                      <a:pPr algn="ctr"/>
                      <a:r>
                        <a:rPr lang="en-US" sz="1200" b="1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20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5091" marR="35091" marT="17542" marB="1754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Expanded Problem – at least 2 medications</a:t>
                      </a:r>
                    </a:p>
                  </a:txBody>
                  <a:tcPr marL="35091" marR="35091" marT="17542" marB="1754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Expanded Problem – at least 1 drug therapy problem</a:t>
                      </a:r>
                    </a:p>
                  </a:txBody>
                  <a:tcPr marL="35091" marR="35091" marT="17542" marB="1754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Straightforward – 1 medical condition</a:t>
                      </a:r>
                    </a:p>
                  </a:txBody>
                  <a:tcPr marL="35091" marR="35091" marT="17542" marB="1754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16-30 min.</a:t>
                      </a:r>
                    </a:p>
                  </a:txBody>
                  <a:tcPr marL="35091" marR="35091" marT="17542" marB="1754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99605 or 99606</a:t>
                      </a:r>
                    </a:p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 unit</a:t>
                      </a:r>
                    </a:p>
                  </a:txBody>
                  <a:tcPr marL="35091" marR="35091" marT="17542" marB="1754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99607 </a:t>
                      </a:r>
                    </a:p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 unit permitted</a:t>
                      </a:r>
                    </a:p>
                  </a:txBody>
                  <a:tcPr marL="35091" marR="35091" marT="17542" marB="1754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$76.00 or $58.00</a:t>
                      </a:r>
                    </a:p>
                  </a:txBody>
                  <a:tcPr marL="35091" marR="35091" marT="17542" marB="17542"/>
                </a:tc>
                <a:extLst>
                  <a:ext uri="{0D108BD9-81ED-4DB2-BD59-A6C34878D82A}">
                    <a16:rowId xmlns:a16="http://schemas.microsoft.com/office/drawing/2014/main" val="2426895303"/>
                  </a:ext>
                </a:extLst>
              </a:tr>
              <a:tr h="741680">
                <a:tc>
                  <a:txBody>
                    <a:bodyPr/>
                    <a:lstStyle/>
                    <a:p>
                      <a:pPr algn="ctr"/>
                      <a:r>
                        <a:rPr lang="en-US" sz="1200" b="1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120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5091" marR="35091" marT="17542" marB="1754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Detailed – at least 3-5 medications</a:t>
                      </a:r>
                    </a:p>
                  </a:txBody>
                  <a:tcPr marL="35091" marR="35091" marT="17542" marB="1754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Detailed – at least 2 drug therapy problems</a:t>
                      </a:r>
                    </a:p>
                  </a:txBody>
                  <a:tcPr marL="35091" marR="35091" marT="17542" marB="1754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Low complexity at least 2 medical conditions</a:t>
                      </a:r>
                    </a:p>
                  </a:txBody>
                  <a:tcPr marL="35091" marR="35091" marT="17542" marB="1754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31-45 min.</a:t>
                      </a:r>
                    </a:p>
                  </a:txBody>
                  <a:tcPr marL="35091" marR="35091" marT="17542" marB="1754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99605 or 99606</a:t>
                      </a:r>
                    </a:p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 unit</a:t>
                      </a:r>
                    </a:p>
                  </a:txBody>
                  <a:tcPr marL="35091" marR="35091" marT="17542" marB="1754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99607 </a:t>
                      </a:r>
                    </a:p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Up to 2 units permitted</a:t>
                      </a:r>
                    </a:p>
                  </a:txBody>
                  <a:tcPr marL="35091" marR="35091" marT="17542" marB="1754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$100.00 or $82.00</a:t>
                      </a:r>
                    </a:p>
                  </a:txBody>
                  <a:tcPr marL="35091" marR="35091" marT="17542" marB="17542"/>
                </a:tc>
                <a:extLst>
                  <a:ext uri="{0D108BD9-81ED-4DB2-BD59-A6C34878D82A}">
                    <a16:rowId xmlns:a16="http://schemas.microsoft.com/office/drawing/2014/main" val="2320148734"/>
                  </a:ext>
                </a:extLst>
              </a:tr>
              <a:tr h="741680">
                <a:tc>
                  <a:txBody>
                    <a:bodyPr/>
                    <a:lstStyle/>
                    <a:p>
                      <a:pPr algn="ctr"/>
                      <a:r>
                        <a:rPr lang="en-US" sz="1200" b="1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en-US" sz="120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5091" marR="35091" marT="17542" marB="1754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Expanded Detailed – at least 6-8 medications</a:t>
                      </a:r>
                    </a:p>
                  </a:txBody>
                  <a:tcPr marL="35091" marR="35091" marT="17542" marB="1754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Expanded Detailed – at least 3 drug therapy problems</a:t>
                      </a:r>
                    </a:p>
                  </a:txBody>
                  <a:tcPr marL="35091" marR="35091" marT="17542" marB="1754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Moderate Complexity – at least 3 medical conditions</a:t>
                      </a:r>
                    </a:p>
                  </a:txBody>
                  <a:tcPr marL="35091" marR="35091" marT="17542" marB="1754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46-60 min.</a:t>
                      </a:r>
                    </a:p>
                  </a:txBody>
                  <a:tcPr marL="35091" marR="35091" marT="17542" marB="1754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99605 or 99606</a:t>
                      </a:r>
                    </a:p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 unit</a:t>
                      </a:r>
                    </a:p>
                  </a:txBody>
                  <a:tcPr marL="35091" marR="35091" marT="17542" marB="1754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99607 </a:t>
                      </a:r>
                    </a:p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Up to 3 units permitted</a:t>
                      </a:r>
                    </a:p>
                  </a:txBody>
                  <a:tcPr marL="35091" marR="35091" marT="17542" marB="1754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$124.00 or $106.00</a:t>
                      </a:r>
                    </a:p>
                  </a:txBody>
                  <a:tcPr marL="35091" marR="35091" marT="17542" marB="17542"/>
                </a:tc>
                <a:extLst>
                  <a:ext uri="{0D108BD9-81ED-4DB2-BD59-A6C34878D82A}">
                    <a16:rowId xmlns:a16="http://schemas.microsoft.com/office/drawing/2014/main" val="2857323748"/>
                  </a:ext>
                </a:extLst>
              </a:tr>
              <a:tr h="741680">
                <a:tc>
                  <a:txBody>
                    <a:bodyPr/>
                    <a:lstStyle/>
                    <a:p>
                      <a:pPr algn="ctr"/>
                      <a:r>
                        <a:rPr lang="en-US" sz="1200" b="1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en-US" sz="120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5091" marR="35091" marT="17542" marB="1754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Comprehensive –- 9 medications</a:t>
                      </a:r>
                    </a:p>
                  </a:txBody>
                  <a:tcPr marL="35091" marR="35091" marT="17542" marB="1754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Comprehensive – at least 4 drug therapy problems</a:t>
                      </a:r>
                    </a:p>
                  </a:txBody>
                  <a:tcPr marL="35091" marR="35091" marT="17542" marB="1754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High Complexity – at least 4 medical conditions</a:t>
                      </a:r>
                    </a:p>
                  </a:txBody>
                  <a:tcPr marL="35091" marR="35091" marT="17542" marB="1754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60+ min.</a:t>
                      </a:r>
                    </a:p>
                  </a:txBody>
                  <a:tcPr marL="35091" marR="35091" marT="17542" marB="1754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99605 or 99606</a:t>
                      </a:r>
                    </a:p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 unit</a:t>
                      </a:r>
                    </a:p>
                  </a:txBody>
                  <a:tcPr marL="35091" marR="35091" marT="17542" marB="1754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99607 </a:t>
                      </a:r>
                    </a:p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Up to 4 units permitted</a:t>
                      </a:r>
                    </a:p>
                  </a:txBody>
                  <a:tcPr marL="35091" marR="35091" marT="17542" marB="1754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$148.00 or $130.00</a:t>
                      </a:r>
                    </a:p>
                  </a:txBody>
                  <a:tcPr marL="35091" marR="35091" marT="17542" marB="17542"/>
                </a:tc>
                <a:extLst>
                  <a:ext uri="{0D108BD9-81ED-4DB2-BD59-A6C34878D82A}">
                    <a16:rowId xmlns:a16="http://schemas.microsoft.com/office/drawing/2014/main" val="1994359624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03B318F-DCD9-4300-8D6C-27366D417958}" type="datetime1">
              <a:rPr lang="en-US" smtClean="0"/>
              <a:t>2/19/2021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PROTECTING, MAINTAINING AND IMPROVING THE HEALTH OF ALL MINNESOTANS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968C3-7B7E-411D-B105-08F43D0B3F8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6889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Identifying a Potential Target Population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57200" y="1600201"/>
            <a:ext cx="11430000" cy="4572000"/>
          </a:xfrm>
        </p:spPr>
        <p:txBody>
          <a:bodyPr anchor="ctr">
            <a:normAutofit/>
          </a:bodyPr>
          <a:lstStyle/>
          <a:p>
            <a:pPr marL="571500" indent="-571500">
              <a:buSzPct val="95000"/>
              <a:buFont typeface="Arial" panose="020B0604020202020204" pitchFamily="34" charset="0"/>
              <a:buChar char="•"/>
            </a:pPr>
            <a:r>
              <a:rPr lang="en-US" sz="2800" dirty="0"/>
              <a:t>Loosely following Medicare Part D Guidelines</a:t>
            </a:r>
          </a:p>
          <a:p>
            <a:pPr marL="968375" lvl="1" indent="-571500">
              <a:buSzPct val="95000"/>
              <a:buFont typeface="Arial" panose="020B0604020202020204" pitchFamily="34" charset="0"/>
              <a:buChar char="•"/>
            </a:pPr>
            <a:r>
              <a:rPr lang="en-US" sz="2400" dirty="0"/>
              <a:t>Medicaid patient</a:t>
            </a:r>
          </a:p>
          <a:p>
            <a:pPr marL="968375" lvl="1" indent="-571500">
              <a:buSzPct val="95000"/>
              <a:buFont typeface="Arial" panose="020B0604020202020204" pitchFamily="34" charset="0"/>
              <a:buChar char="•"/>
            </a:pPr>
            <a:r>
              <a:rPr lang="en-US" sz="2400" dirty="0"/>
              <a:t>Diagnosis of Hypertension</a:t>
            </a:r>
          </a:p>
          <a:p>
            <a:pPr marL="968375" lvl="1" indent="-571500">
              <a:buSzPct val="95000"/>
              <a:buFont typeface="Arial" panose="020B0604020202020204" pitchFamily="34" charset="0"/>
              <a:buChar char="•"/>
            </a:pPr>
            <a:r>
              <a:rPr lang="en-US" sz="2400" dirty="0"/>
              <a:t>Non-adherent to Hypertension medications</a:t>
            </a:r>
          </a:p>
          <a:p>
            <a:pPr marL="968375" lvl="1" indent="-571500">
              <a:buSzPct val="95000"/>
              <a:buFont typeface="Arial" panose="020B0604020202020204" pitchFamily="34" charset="0"/>
              <a:buChar char="•"/>
            </a:pPr>
            <a:r>
              <a:rPr lang="en-US" sz="2400" dirty="0"/>
              <a:t>Has not had an MTM visit</a:t>
            </a:r>
          </a:p>
          <a:p>
            <a:pPr marL="968375" lvl="1" indent="-571500">
              <a:buSzPct val="95000"/>
              <a:buFont typeface="Arial" panose="020B0604020202020204" pitchFamily="34" charset="0"/>
              <a:buChar char="•"/>
            </a:pPr>
            <a:r>
              <a:rPr lang="en-US" sz="2400" dirty="0"/>
              <a:t>Has at least one other CMS-defined chronic condition, such as:</a:t>
            </a:r>
          </a:p>
          <a:p>
            <a:pPr marL="1312863" lvl="2" indent="-571500">
              <a:buSzPct val="95000"/>
              <a:buFont typeface="Arial" panose="020B0604020202020204" pitchFamily="34" charset="0"/>
              <a:buChar char="•"/>
            </a:pPr>
            <a:r>
              <a:rPr lang="en-US" sz="2000" dirty="0"/>
              <a:t>Arthritis, Asthma, Cancer, CKD, COPD, Depression, Diabetes, Heart Failure, Hyperlipidemia, Ischemic Heart Disease, Schizophrenia/Psychosis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03B318F-DCD9-4300-8D6C-27366D417958}" type="datetime1">
              <a:rPr lang="en-US" smtClean="0"/>
              <a:t>2/19/2021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PROTECTING, MAINTAINING AND IMPROVING THE HEALTH OF ALL MINNESOTANS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968C3-7B7E-411D-B105-08F43D0B3F8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2151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Map: Potential </a:t>
            </a:r>
            <a:br>
              <a:rPr lang="en-US" dirty="0"/>
            </a:br>
            <a:r>
              <a:rPr lang="en-US" dirty="0"/>
              <a:t>MTM Target Population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03B318F-DCD9-4300-8D6C-27366D417958}" type="datetime1">
              <a:rPr lang="en-US" smtClean="0"/>
              <a:t>2/19/2021</a:t>
            </a:fld>
            <a:endParaRPr lang="en-US"/>
          </a:p>
        </p:txBody>
      </p:sp>
      <p:pic>
        <p:nvPicPr>
          <p:cNvPr id="8" name="Picture 7" descr="Map showing medication therapy management target population by county in Minnesota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299364" cy="685800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658416" y="1600201"/>
            <a:ext cx="6228784" cy="4572000"/>
          </a:xfrm>
        </p:spPr>
        <p:txBody>
          <a:bodyPr anchor="ctr">
            <a:normAutofit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10 Rural Counties with the most potential MTM Patients</a:t>
            </a:r>
            <a:endParaRPr lang="en-US" sz="1700" dirty="0"/>
          </a:p>
          <a:p>
            <a:pPr marL="854075" lvl="1" indent="-457200">
              <a:buFont typeface="Arial" panose="020B0604020202020204" pitchFamily="34" charset="0"/>
              <a:buChar char="•"/>
            </a:pPr>
            <a:r>
              <a:rPr lang="en-US" sz="1800" dirty="0"/>
              <a:t>Crow Wing</a:t>
            </a:r>
          </a:p>
          <a:p>
            <a:pPr marL="854075" lvl="1" indent="-457200">
              <a:buFont typeface="Arial" panose="020B0604020202020204" pitchFamily="34" charset="0"/>
              <a:buChar char="•"/>
            </a:pPr>
            <a:r>
              <a:rPr lang="en-US" sz="1800" dirty="0"/>
              <a:t>Otter Tail</a:t>
            </a:r>
          </a:p>
          <a:p>
            <a:pPr marL="854075" lvl="1" indent="-457200">
              <a:buFont typeface="Arial" panose="020B0604020202020204" pitchFamily="34" charset="0"/>
              <a:buChar char="•"/>
            </a:pPr>
            <a:r>
              <a:rPr lang="en-US" sz="1800" dirty="0"/>
              <a:t>Itasca</a:t>
            </a:r>
          </a:p>
          <a:p>
            <a:pPr marL="854075" lvl="1" indent="-457200">
              <a:buFont typeface="Arial" panose="020B0604020202020204" pitchFamily="34" charset="0"/>
              <a:buChar char="•"/>
            </a:pPr>
            <a:r>
              <a:rPr lang="en-US" sz="1800" dirty="0"/>
              <a:t>Rice</a:t>
            </a:r>
          </a:p>
          <a:p>
            <a:pPr marL="854075" lvl="1" indent="-457200">
              <a:buFont typeface="Arial" panose="020B0604020202020204" pitchFamily="34" charset="0"/>
              <a:buChar char="•"/>
            </a:pPr>
            <a:r>
              <a:rPr lang="en-US" sz="1800" dirty="0"/>
              <a:t>Goodhue</a:t>
            </a:r>
          </a:p>
          <a:p>
            <a:pPr marL="854075" lvl="1" indent="-457200">
              <a:buFont typeface="Arial" panose="020B0604020202020204" pitchFamily="34" charset="0"/>
              <a:buChar char="•"/>
            </a:pPr>
            <a:r>
              <a:rPr lang="en-US" sz="1800" dirty="0"/>
              <a:t>Pine</a:t>
            </a:r>
          </a:p>
          <a:p>
            <a:pPr marL="854075" lvl="1" indent="-457200">
              <a:buFont typeface="Arial" panose="020B0604020202020204" pitchFamily="34" charset="0"/>
              <a:buChar char="•"/>
            </a:pPr>
            <a:r>
              <a:rPr lang="en-US" sz="1800" dirty="0"/>
              <a:t>Douglas</a:t>
            </a:r>
          </a:p>
          <a:p>
            <a:pPr marL="854075" lvl="1" indent="-457200">
              <a:buFont typeface="Arial" panose="020B0604020202020204" pitchFamily="34" charset="0"/>
              <a:buChar char="•"/>
            </a:pPr>
            <a:r>
              <a:rPr lang="en-US" sz="1800" dirty="0"/>
              <a:t>Cass</a:t>
            </a:r>
          </a:p>
          <a:p>
            <a:pPr marL="854075" lvl="1" indent="-457200">
              <a:buFont typeface="Arial" panose="020B0604020202020204" pitchFamily="34" charset="0"/>
              <a:buChar char="•"/>
            </a:pPr>
            <a:r>
              <a:rPr lang="en-US" sz="1800" dirty="0"/>
              <a:t>Kandiyohi</a:t>
            </a:r>
          </a:p>
          <a:p>
            <a:pPr marL="854075" lvl="1" indent="-457200">
              <a:buFont typeface="Arial" panose="020B0604020202020204" pitchFamily="34" charset="0"/>
              <a:buChar char="•"/>
            </a:pPr>
            <a:r>
              <a:rPr lang="en-US" sz="1800" dirty="0"/>
              <a:t>Becker</a:t>
            </a:r>
          </a:p>
          <a:p>
            <a:pPr marL="854075" lvl="1" indent="-457200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854075" lvl="1" indent="-457200">
              <a:buFont typeface="Arial" panose="020B0604020202020204" pitchFamily="34" charset="0"/>
              <a:buChar char="•"/>
            </a:pPr>
            <a:endParaRPr lang="en-US" sz="25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968C3-7B7E-411D-B105-08F43D0B3F8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6603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Data-driven approaches for your pharmacy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57200" y="1600201"/>
            <a:ext cx="11430000" cy="4572000"/>
          </a:xfrm>
        </p:spPr>
        <p:txBody>
          <a:bodyPr anchor="ctr">
            <a:normAutofit lnSpcReduction="10000"/>
          </a:bodyPr>
          <a:lstStyle/>
          <a:p>
            <a:pPr>
              <a:buSzPct val="95000"/>
            </a:pPr>
            <a:endParaRPr lang="en-US" sz="2800" dirty="0"/>
          </a:p>
          <a:p>
            <a:pPr marL="571500" indent="-571500">
              <a:buSzPct val="95000"/>
              <a:buFont typeface="Arial" panose="020B0604020202020204" pitchFamily="34" charset="0"/>
              <a:buChar char="•"/>
            </a:pPr>
            <a:r>
              <a:rPr lang="en-US" sz="2400" dirty="0"/>
              <a:t>Targeted maps and tables describing the communities that you serve, including sub-county data</a:t>
            </a:r>
          </a:p>
          <a:p>
            <a:pPr marL="571500" indent="-571500">
              <a:buSzPct val="95000"/>
              <a:buFont typeface="Arial" panose="020B0604020202020204" pitchFamily="34" charset="0"/>
              <a:buChar char="•"/>
            </a:pPr>
            <a:r>
              <a:rPr lang="en-US" sz="2400" dirty="0"/>
              <a:t>Reimbursement Calculator to estimate potential Medicaid revenue by each community or pharmacy</a:t>
            </a:r>
            <a:endParaRPr lang="en-US" dirty="0"/>
          </a:p>
          <a:p>
            <a:pPr marL="571500" indent="-571500">
              <a:buSzPct val="95000"/>
              <a:buFont typeface="Arial" panose="020B0604020202020204" pitchFamily="34" charset="0"/>
              <a:buChar char="•"/>
            </a:pPr>
            <a:r>
              <a:rPr lang="en-US" sz="2400" dirty="0"/>
              <a:t>Return on Investment calculator to estimate break even point</a:t>
            </a:r>
          </a:p>
          <a:p>
            <a:pPr marL="968375" lvl="1" indent="-571500">
              <a:buSzPct val="95000"/>
              <a:buFont typeface="Arial" panose="020B0604020202020204" pitchFamily="34" charset="0"/>
              <a:buChar char="•"/>
            </a:pPr>
            <a:r>
              <a:rPr lang="en-US" sz="1800" dirty="0"/>
              <a:t>Use state data or your own pharmacy data</a:t>
            </a:r>
          </a:p>
          <a:p>
            <a:pPr marL="968375" lvl="1" indent="-571500">
              <a:buSzPct val="95000"/>
              <a:buFont typeface="Arial" panose="020B0604020202020204" pitchFamily="34" charset="0"/>
              <a:buChar char="•"/>
            </a:pPr>
            <a:r>
              <a:rPr lang="en-US" sz="1800" dirty="0"/>
              <a:t>Adjust percent of population reached</a:t>
            </a:r>
          </a:p>
          <a:p>
            <a:pPr marL="968375" lvl="1" indent="-571500">
              <a:buSzPct val="95000"/>
              <a:buFont typeface="Arial" panose="020B0604020202020204" pitchFamily="34" charset="0"/>
              <a:buChar char="•"/>
            </a:pPr>
            <a:r>
              <a:rPr lang="en-US" sz="1800" dirty="0"/>
              <a:t>Adjust complexity of population reached</a:t>
            </a:r>
          </a:p>
          <a:p>
            <a:pPr marL="571500" indent="-571500">
              <a:buSzPct val="95000"/>
              <a:buFont typeface="Arial" panose="020B0604020202020204" pitchFamily="34" charset="0"/>
              <a:buChar char="•"/>
            </a:pPr>
            <a:r>
              <a:rPr lang="en-US" sz="2400" dirty="0"/>
              <a:t>Coming Soon: Online education to help understand billing for MTM services to Minnesota Medicaid</a:t>
            </a:r>
          </a:p>
          <a:p>
            <a:pPr marL="571500" indent="-571500">
              <a:buSzPct val="95000"/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968375" lvl="1" indent="-571500">
              <a:buSzPct val="95000"/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03B318F-DCD9-4300-8D6C-27366D417958}" type="datetime1">
              <a:rPr lang="en-US" smtClean="0"/>
              <a:t>2/19/2021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PROTECTING, MAINTAINING AND IMPROVING THE HEALTH OF ALL MINNESOTANS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968C3-7B7E-411D-B105-08F43D0B3F8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0274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sz="2800" b="1" dirty="0"/>
              <a:t>James Peacock</a:t>
            </a:r>
          </a:p>
          <a:p>
            <a:r>
              <a:rPr lang="en-US" i="1" dirty="0"/>
              <a:t>james.peacock@state.mn.us</a:t>
            </a:r>
          </a:p>
          <a:p>
            <a:r>
              <a:rPr lang="en-US" dirty="0"/>
              <a:t>651-201-5405</a:t>
            </a:r>
          </a:p>
        </p:txBody>
      </p:sp>
    </p:spTree>
    <p:extLst>
      <p:ext uri="{BB962C8B-B14F-4D97-AF65-F5344CB8AC3E}">
        <p14:creationId xmlns:p14="http://schemas.microsoft.com/office/powerpoint/2010/main" val="2824318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Cardiovascular Disease &amp; Diabetes in Minnesota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57200" y="1600201"/>
            <a:ext cx="11430000" cy="4572000"/>
          </a:xfrm>
        </p:spPr>
        <p:txBody>
          <a:bodyPr anchor="ctr">
            <a:normAutofit/>
          </a:bodyPr>
          <a:lstStyle/>
          <a:p>
            <a:pPr marL="571500" indent="-571500">
              <a:buSzPct val="95000"/>
              <a:buFont typeface="Arial" panose="020B0604020202020204" pitchFamily="34" charset="0"/>
              <a:buChar char="•"/>
            </a:pPr>
            <a:r>
              <a:rPr lang="en-US" sz="2400" dirty="0"/>
              <a:t>Heart Disease (2</a:t>
            </a:r>
            <a:r>
              <a:rPr lang="en-US" sz="2400" baseline="30000" dirty="0"/>
              <a:t>nd</a:t>
            </a:r>
            <a:r>
              <a:rPr lang="en-US" sz="2400" dirty="0"/>
              <a:t>), Stroke (6</a:t>
            </a:r>
            <a:r>
              <a:rPr lang="en-US" sz="2400" baseline="30000" dirty="0"/>
              <a:t>th</a:t>
            </a:r>
            <a:r>
              <a:rPr lang="en-US" sz="2400" dirty="0"/>
              <a:t>), and Diabetes (7</a:t>
            </a:r>
            <a:r>
              <a:rPr lang="en-US" sz="2400" baseline="30000" dirty="0"/>
              <a:t>th</a:t>
            </a:r>
            <a:r>
              <a:rPr lang="en-US" sz="2400" dirty="0"/>
              <a:t>) are leading causes of death</a:t>
            </a:r>
          </a:p>
          <a:p>
            <a:pPr marL="571500" indent="-571500">
              <a:buSzPct val="95000"/>
              <a:buFont typeface="Arial" panose="020B0604020202020204" pitchFamily="34" charset="0"/>
              <a:buChar char="•"/>
            </a:pPr>
            <a:r>
              <a:rPr lang="en-US" sz="2400" dirty="0"/>
              <a:t>Deaths are rising or flat for all three conditions</a:t>
            </a:r>
          </a:p>
          <a:p>
            <a:pPr marL="571500" indent="-571500">
              <a:buSzPct val="95000"/>
              <a:buFont typeface="Arial" panose="020B0604020202020204" pitchFamily="34" charset="0"/>
              <a:buChar char="•"/>
            </a:pPr>
            <a:r>
              <a:rPr lang="en-US" sz="2400" dirty="0"/>
              <a:t>Disparities: American Indians and African-Americans die at much higher rates, especially in middle age; Asians die much more often from Stroke</a:t>
            </a:r>
          </a:p>
          <a:p>
            <a:pPr marL="571500" indent="-571500">
              <a:buSzPct val="95000"/>
              <a:buFont typeface="Arial" panose="020B0604020202020204" pitchFamily="34" charset="0"/>
              <a:buChar char="•"/>
            </a:pPr>
            <a:r>
              <a:rPr lang="en-US" sz="2400" dirty="0"/>
              <a:t>Heart Disease hospitalizations increasing since 2014, with bigger increases in young and middle-aged adults</a:t>
            </a:r>
          </a:p>
          <a:p>
            <a:pPr marL="571500" indent="-571500">
              <a:buSzPct val="95000"/>
              <a:buFont typeface="Arial" panose="020B0604020202020204" pitchFamily="34" charset="0"/>
              <a:buChar char="•"/>
            </a:pPr>
            <a:r>
              <a:rPr lang="en-US" sz="2400" dirty="0"/>
              <a:t>Higher hospitalization rates in many rural counties</a:t>
            </a:r>
          </a:p>
          <a:p>
            <a:pPr>
              <a:buSzPct val="95000"/>
            </a:pP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03B318F-DCD9-4300-8D6C-27366D417958}" type="datetime1">
              <a:rPr lang="en-US" smtClean="0"/>
              <a:t>2/19/2021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PROTECTING, MAINTAINING AND IMPROVING THE HEALTH OF ALL MINNESOTANS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968C3-7B7E-411D-B105-08F43D0B3F8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744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One in Four: Hypertension as a Public Health Problem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57200" y="1600201"/>
            <a:ext cx="11430000" cy="4572000"/>
          </a:xfrm>
        </p:spPr>
        <p:txBody>
          <a:bodyPr anchor="ctr">
            <a:normAutofit/>
          </a:bodyPr>
          <a:lstStyle/>
          <a:p>
            <a:pPr marL="342900" indent="-342900">
              <a:buSzPct val="95000"/>
              <a:buFont typeface="Arial" panose="020B0604020202020204" pitchFamily="34" charset="0"/>
              <a:buChar char="•"/>
            </a:pPr>
            <a:r>
              <a:rPr lang="en-US" sz="2400" dirty="0"/>
              <a:t>1 in 4 Minnesota adults has Hypertension (~1 million), many in communities of concern:</a:t>
            </a:r>
            <a:endParaRPr lang="en-US" sz="3600" dirty="0"/>
          </a:p>
          <a:p>
            <a:pPr marL="968375" lvl="1" indent="-571500">
              <a:buSzPct val="95000"/>
              <a:buFont typeface="Arial" panose="020B0604020202020204" pitchFamily="34" charset="0"/>
              <a:buChar char="•"/>
            </a:pPr>
            <a:r>
              <a:rPr lang="en-US" sz="2000" dirty="0"/>
              <a:t>African-Americans, Younger adults, Rural residents	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1 in 4 Minnesota adults with Hypertension does not have it under control – very slow improvement over time (MN Community Measurement)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1 in 4 Minnesota adults with Hypertension are not adherent to their blood pressure medications, especially:</a:t>
            </a:r>
          </a:p>
          <a:p>
            <a:pPr marL="854075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Younger adults, Medicaid beneficiaries</a:t>
            </a:r>
          </a:p>
          <a:p>
            <a:pPr marL="342900" indent="-342900">
              <a:buSzPct val="95000"/>
              <a:buFont typeface="Arial" panose="020B0604020202020204" pitchFamily="34" charset="0"/>
              <a:buChar char="•"/>
            </a:pPr>
            <a:r>
              <a:rPr lang="en-US" sz="2400" dirty="0"/>
              <a:t>In 2014, almost $4.5 billion was spent on patients with Hypertension</a:t>
            </a:r>
          </a:p>
          <a:p>
            <a:pPr marL="342900" indent="-342900">
              <a:buSzPct val="95000"/>
              <a:buFont typeface="Arial" panose="020B0604020202020204" pitchFamily="34" charset="0"/>
              <a:buChar char="•"/>
            </a:pPr>
            <a:r>
              <a:rPr lang="en-US" sz="2400" dirty="0"/>
              <a:t>In 2014, per person spending for those with Hypertension was $14,454, almost $9,000 more than those without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1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03B318F-DCD9-4300-8D6C-27366D417958}" type="datetime1">
              <a:rPr lang="en-US" smtClean="0"/>
              <a:t>2/19/2021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PROTECTING, MAINTAINING AND IMPROVING THE HEALTH OF ALL MINNESOTANS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968C3-7B7E-411D-B105-08F43D0B3F8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611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Map: Hypertension in Medicaid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658416" y="1600201"/>
            <a:ext cx="6228784" cy="4572000"/>
          </a:xfrm>
        </p:spPr>
        <p:txBody>
          <a:bodyPr anchor="ctr"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County</a:t>
            </a:r>
            <a:endParaRPr lang="en-US" sz="2800" i="1" dirty="0"/>
          </a:p>
          <a:p>
            <a:pPr marL="968375" lvl="1" indent="-571500">
              <a:buFont typeface="Arial" panose="020B0604020202020204" pitchFamily="34" charset="0"/>
              <a:buChar char="•"/>
            </a:pPr>
            <a:r>
              <a:rPr lang="en-US" sz="1700" dirty="0"/>
              <a:t>High prevalence does not necessarily equal large number of hypertension patients</a:t>
            </a:r>
          </a:p>
          <a:p>
            <a:pPr marL="968375" lvl="1" indent="-571500">
              <a:buFont typeface="Arial" panose="020B0604020202020204" pitchFamily="34" charset="0"/>
              <a:buChar char="•"/>
            </a:pPr>
            <a:r>
              <a:rPr lang="en-US" sz="1700" dirty="0"/>
              <a:t>Many counties in the highest prevalence category have fewer then 250 hypertension patients</a:t>
            </a:r>
          </a:p>
          <a:p>
            <a:pPr marL="968375" lvl="1" indent="-571500">
              <a:buFont typeface="Arial" panose="020B0604020202020204" pitchFamily="34" charset="0"/>
              <a:buChar char="•"/>
            </a:pPr>
            <a:r>
              <a:rPr lang="en-US" sz="1700" dirty="0"/>
              <a:t>Even low prevalence counties with large populations can have more than 3,000 patients</a:t>
            </a:r>
          </a:p>
        </p:txBody>
      </p:sp>
      <p:pic>
        <p:nvPicPr>
          <p:cNvPr id="8" name="Picture 7" descr="Map showing hypertension prevalence by County in Minnesota. 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299364" cy="685800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968C3-7B7E-411D-B105-08F43D0B3F8A}" type="slidenum">
              <a:rPr lang="en-US" smtClean="0"/>
              <a:t>4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03B318F-DCD9-4300-8D6C-27366D417958}" type="datetime1">
              <a:rPr lang="en-US" smtClean="0"/>
              <a:t>2/19/2021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603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Complexity of the Hypertension Population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57200" y="1600201"/>
            <a:ext cx="11430000" cy="1828800"/>
          </a:xfrm>
        </p:spPr>
        <p:txBody>
          <a:bodyPr anchor="ctr">
            <a:normAutofit/>
          </a:bodyPr>
          <a:lstStyle/>
          <a:p>
            <a:pPr marL="968375" lvl="1" indent="-571500">
              <a:buSzPct val="95000"/>
              <a:buFont typeface="Arial" panose="020B0604020202020204" pitchFamily="34" charset="0"/>
              <a:buChar char="•"/>
            </a:pPr>
            <a:r>
              <a:rPr lang="en-US" sz="2200" dirty="0"/>
              <a:t>Prevalence is highest in small towns and rural areas</a:t>
            </a:r>
          </a:p>
          <a:p>
            <a:pPr marL="968375" lvl="1" indent="-571500">
              <a:buSzPct val="95000"/>
              <a:buFont typeface="Arial" panose="020B0604020202020204" pitchFamily="34" charset="0"/>
              <a:buChar char="•"/>
            </a:pPr>
            <a:r>
              <a:rPr lang="en-US" sz="2200" dirty="0"/>
              <a:t>Medicaid population is both younger </a:t>
            </a:r>
            <a:r>
              <a:rPr lang="en-US" sz="2200" u="sng" dirty="0"/>
              <a:t>and</a:t>
            </a:r>
            <a:r>
              <a:rPr lang="en-US" sz="2200" dirty="0"/>
              <a:t> more likely to have hypertension than the commercial population</a:t>
            </a:r>
          </a:p>
          <a:p>
            <a:pPr lvl="1">
              <a:buSzPct val="95000"/>
            </a:pPr>
            <a:endParaRPr lang="en-US" sz="2200" dirty="0"/>
          </a:p>
        </p:txBody>
      </p:sp>
      <p:pic>
        <p:nvPicPr>
          <p:cNvPr id="9" name="Picture 8" descr="Bar graph showing number of adults who are hypertensive that are different age groups or with different chronic health conditions&#10;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2709" y="2918379"/>
            <a:ext cx="9276796" cy="3193535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03B318F-DCD9-4300-8D6C-27366D417958}" type="datetime1">
              <a:rPr lang="en-US" smtClean="0"/>
              <a:t>2/19/2021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PROTECTING, MAINTAINING AND IMPROVING THE HEALTH OF ALL MINNESOTANS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968C3-7B7E-411D-B105-08F43D0B3F8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1463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Map: Hypertension </a:t>
            </a:r>
            <a:br>
              <a:rPr lang="en-US" dirty="0"/>
            </a:br>
            <a:r>
              <a:rPr lang="en-US" dirty="0"/>
              <a:t>Medication Non-Adherence</a:t>
            </a:r>
          </a:p>
        </p:txBody>
      </p:sp>
      <p:pic>
        <p:nvPicPr>
          <p:cNvPr id="3" name="Picture 2" descr="Map showing hypertension medication non-adherence by county in Minnesota. 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299364" cy="685800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7197504" y="1600201"/>
            <a:ext cx="4689695" cy="4572000"/>
          </a:xfrm>
        </p:spPr>
        <p:txBody>
          <a:bodyPr anchor="ctr">
            <a:normAutofit fontScale="92500"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Statewide</a:t>
            </a:r>
          </a:p>
          <a:p>
            <a:pPr marL="854075" lvl="1" indent="-457200">
              <a:buFont typeface="Arial" panose="020B0604020202020204" pitchFamily="34" charset="0"/>
              <a:buChar char="•"/>
            </a:pPr>
            <a:r>
              <a:rPr lang="en-US" sz="1800" dirty="0"/>
              <a:t>Crude Non-Adherence in 2015: </a:t>
            </a:r>
            <a:r>
              <a:rPr lang="en-US" sz="1800" b="1" dirty="0"/>
              <a:t>29.2%</a:t>
            </a:r>
            <a:r>
              <a:rPr lang="en-US" sz="1800" dirty="0"/>
              <a:t> (248K Minnesotans)</a:t>
            </a:r>
          </a:p>
          <a:p>
            <a:pPr marL="854075" lvl="1" indent="-457200">
              <a:buFont typeface="Arial" panose="020B0604020202020204" pitchFamily="34" charset="0"/>
              <a:buChar char="•"/>
            </a:pPr>
            <a:r>
              <a:rPr lang="en-US" sz="1800" dirty="0"/>
              <a:t>Medicaid-covered adults: </a:t>
            </a:r>
            <a:r>
              <a:rPr lang="en-US" sz="1800" b="1" dirty="0"/>
              <a:t>51.4% </a:t>
            </a:r>
            <a:r>
              <a:rPr lang="en-US" sz="1800" dirty="0"/>
              <a:t>(52K Minnesotans)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County-level</a:t>
            </a:r>
          </a:p>
          <a:p>
            <a:pPr marL="854075" lvl="1" indent="-457200">
              <a:buFont typeface="Arial" panose="020B0604020202020204" pitchFamily="34" charset="0"/>
              <a:buChar char="•"/>
            </a:pPr>
            <a:r>
              <a:rPr lang="en-US" sz="1800" dirty="0"/>
              <a:t>Overall non-adherence highest in Hennepin &amp; Ramsey Counties, radiating north to the Canadian border</a:t>
            </a:r>
          </a:p>
          <a:p>
            <a:pPr marL="854075" lvl="1" indent="-457200">
              <a:buFont typeface="Arial" panose="020B0604020202020204" pitchFamily="34" charset="0"/>
              <a:buChar char="•"/>
            </a:pPr>
            <a:r>
              <a:rPr lang="en-US" sz="1800" dirty="0"/>
              <a:t>For Medicaid-covered adults, Twin Cities Metro is the epicenter, with St. Cloud and Rochester joining</a:t>
            </a:r>
          </a:p>
          <a:p>
            <a:pPr marL="854075" lvl="1" indent="-457200">
              <a:buFont typeface="Arial" panose="020B0604020202020204" pitchFamily="34" charset="0"/>
              <a:buChar char="•"/>
            </a:pPr>
            <a:r>
              <a:rPr lang="en-US" sz="1800" dirty="0"/>
              <a:t>Northern Minnesota Counties have better Medication adherence in Medicaid populations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968C3-7B7E-411D-B105-08F43D0B3F8A}" type="slidenum">
              <a:rPr lang="en-US" smtClean="0"/>
              <a:t>6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03B318F-DCD9-4300-8D6C-27366D417958}" type="datetime1">
              <a:rPr lang="en-US" smtClean="0"/>
              <a:t>2/19/2021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0182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MTM for Minnesota Medicaid Patients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57200" y="1600201"/>
            <a:ext cx="11430000" cy="4572000"/>
          </a:xfrm>
        </p:spPr>
        <p:txBody>
          <a:bodyPr anchor="ctr">
            <a:normAutofit/>
          </a:bodyPr>
          <a:lstStyle/>
          <a:p>
            <a:pPr marL="571500" indent="-571500">
              <a:buSzPct val="95000"/>
              <a:buFont typeface="Arial" panose="020B0604020202020204" pitchFamily="34" charset="0"/>
              <a:buChar char="•"/>
            </a:pPr>
            <a:r>
              <a:rPr lang="en-US" sz="2400" dirty="0"/>
              <a:t>576,585 Adults with Medicaid Claims in </a:t>
            </a:r>
            <a:r>
              <a:rPr lang="en-US" sz="2400" b="1" dirty="0"/>
              <a:t>2015</a:t>
            </a:r>
            <a:r>
              <a:rPr lang="en-US" sz="2400" dirty="0"/>
              <a:t> (excludes dually-eligible)</a:t>
            </a:r>
          </a:p>
          <a:p>
            <a:pPr marL="571500" indent="-571500">
              <a:buSzPct val="95000"/>
              <a:buFont typeface="Arial" panose="020B0604020202020204" pitchFamily="34" charset="0"/>
              <a:buChar char="•"/>
            </a:pPr>
            <a:r>
              <a:rPr lang="en-US" sz="2400" dirty="0"/>
              <a:t>114,303 with Hypertension (19.8%)</a:t>
            </a:r>
          </a:p>
          <a:p>
            <a:pPr marL="571500" indent="-571500">
              <a:buSzPct val="95000"/>
              <a:buFont typeface="Arial" panose="020B0604020202020204" pitchFamily="34" charset="0"/>
              <a:buChar char="•"/>
            </a:pPr>
            <a:r>
              <a:rPr lang="en-US" sz="2400" dirty="0"/>
              <a:t>101,291 on a Hypertension Medication (88.6% of HTN patients)</a:t>
            </a:r>
          </a:p>
          <a:p>
            <a:pPr marL="571500" indent="-571500">
              <a:buSzPct val="95000"/>
              <a:buFont typeface="Arial" panose="020B0604020202020204" pitchFamily="34" charset="0"/>
              <a:buChar char="•"/>
            </a:pPr>
            <a:r>
              <a:rPr lang="en-US" sz="2400" dirty="0"/>
              <a:t>52,083 non-adherent to Hypertension Medication (51.4%)</a:t>
            </a:r>
          </a:p>
          <a:p>
            <a:pPr marL="571500" indent="-571500">
              <a:buSzPct val="95000"/>
              <a:buFont typeface="Arial" panose="020B0604020202020204" pitchFamily="34" charset="0"/>
              <a:buChar char="•"/>
            </a:pPr>
            <a:r>
              <a:rPr lang="en-US" sz="2400" dirty="0"/>
              <a:t>Only 2,080 Individuals with at least 1 MTM claim (4.0%)</a:t>
            </a:r>
          </a:p>
          <a:p>
            <a:pPr marL="571500" indent="-571500">
              <a:buSzPct val="95000"/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571500" indent="-571500">
              <a:buSzPct val="95000"/>
              <a:buFont typeface="Arial" panose="020B0604020202020204" pitchFamily="34" charset="0"/>
              <a:buChar char="•"/>
            </a:pPr>
            <a:r>
              <a:rPr lang="en-US" sz="2400" dirty="0"/>
              <a:t>Essentially the same as a 2011 analysis of Minnesota Medicaid MTM claims – only 3.7% of eligible patients getting the service, albeit with stricter criteria of 3 meds</a:t>
            </a:r>
            <a:endParaRPr lang="en-US" sz="1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03B318F-DCD9-4300-8D6C-27366D417958}" type="datetime1">
              <a:rPr lang="en-US" smtClean="0"/>
              <a:t>2/19/2021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PROTECTING, MAINTAINING AND IMPROVING THE HEALTH OF ALL MINNESOTANS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968C3-7B7E-411D-B105-08F43D0B3F8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005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Pharmacists are Key Players in Hypertension Management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57200" y="1600201"/>
            <a:ext cx="11430000" cy="4572000"/>
          </a:xfrm>
        </p:spPr>
        <p:txBody>
          <a:bodyPr anchor="ctr">
            <a:normAutofit/>
          </a:bodyPr>
          <a:lstStyle/>
          <a:p>
            <a:pPr marL="571500" indent="-571500">
              <a:buSzPct val="95000"/>
              <a:buFont typeface="Arial" panose="020B0604020202020204" pitchFamily="34" charset="0"/>
              <a:buChar char="•"/>
            </a:pPr>
            <a:r>
              <a:rPr lang="en-US" sz="2400" dirty="0"/>
              <a:t>Pharmacist-delivered Medication Therapy Management is a key strategy to improve the health of Minnesotans</a:t>
            </a:r>
          </a:p>
          <a:p>
            <a:pPr marL="968375" lvl="1" indent="-571500">
              <a:buSzPct val="95000"/>
              <a:buFont typeface="Arial" panose="020B0604020202020204" pitchFamily="34" charset="0"/>
              <a:buChar char="•"/>
            </a:pPr>
            <a:r>
              <a:rPr lang="en-US" sz="2000" dirty="0"/>
              <a:t>Highly-accessible to patients</a:t>
            </a:r>
          </a:p>
          <a:p>
            <a:pPr marL="968375" lvl="1" indent="-571500">
              <a:buSzPct val="95000"/>
              <a:buFont typeface="Arial" panose="020B0604020202020204" pitchFamily="34" charset="0"/>
              <a:buChar char="•"/>
            </a:pPr>
            <a:r>
              <a:rPr lang="en-US" sz="2000" dirty="0"/>
              <a:t>Self-management education </a:t>
            </a:r>
          </a:p>
          <a:p>
            <a:pPr marL="968375" lvl="1" indent="-571500">
              <a:buSzPct val="95000"/>
              <a:buFont typeface="Arial" panose="020B0604020202020204" pitchFamily="34" charset="0"/>
              <a:buChar char="•"/>
            </a:pPr>
            <a:r>
              <a:rPr lang="en-US" sz="2000" dirty="0"/>
              <a:t>Lifestyle counseling</a:t>
            </a:r>
          </a:p>
          <a:p>
            <a:pPr marL="968375" lvl="1" indent="-571500">
              <a:buSzPct val="95000"/>
              <a:buFont typeface="Arial" panose="020B0604020202020204" pitchFamily="34" charset="0"/>
              <a:buChar char="•"/>
            </a:pPr>
            <a:r>
              <a:rPr lang="en-US" sz="2000" dirty="0"/>
              <a:t>Assessment of medication therapy problems</a:t>
            </a:r>
          </a:p>
          <a:p>
            <a:pPr marL="968375" lvl="1" indent="-571500">
              <a:buSzPct val="95000"/>
              <a:buFont typeface="Arial" panose="020B0604020202020204" pitchFamily="34" charset="0"/>
              <a:buChar char="•"/>
            </a:pPr>
            <a:r>
              <a:rPr lang="en-US" sz="2000" dirty="0"/>
              <a:t>Counseling to support improved medication adherence</a:t>
            </a:r>
            <a:endParaRPr lang="en-US" sz="2400" dirty="0"/>
          </a:p>
          <a:p>
            <a:pPr marL="571500" indent="-571500">
              <a:buSzPct val="95000"/>
              <a:buFont typeface="Arial" panose="020B0604020202020204" pitchFamily="34" charset="0"/>
              <a:buChar char="•"/>
            </a:pPr>
            <a:r>
              <a:rPr lang="en-US" sz="2400" dirty="0"/>
              <a:t>2019: Community Preventive Services Task Force recommendation for tailored pharmacy-based adherence interventions for cardiovascular disease (CVD) prevention </a:t>
            </a:r>
            <a:r>
              <a:rPr lang="en-US" sz="1600" dirty="0"/>
              <a:t>(</a:t>
            </a:r>
            <a:r>
              <a:rPr lang="en-US" sz="1600" dirty="0">
                <a:hlinkClick r:id="rId2"/>
              </a:rPr>
              <a:t>https://www.thecommunityguide.org/findings/cardiovascular-disease-tailored-pharmacy-based-interventions-improve-medication-adherence?deliveryName=USCDCCG_25-DM5152</a:t>
            </a:r>
            <a:r>
              <a:rPr lang="en-US" sz="1600" dirty="0"/>
              <a:t>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03B318F-DCD9-4300-8D6C-27366D417958}" type="datetime1">
              <a:rPr lang="en-US" smtClean="0"/>
              <a:t>2/19/2021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PROTECTING, MAINTAINING AND IMPROVING THE HEALTH OF ALL MINNESOTANS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968C3-7B7E-411D-B105-08F43D0B3F8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8594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MN Health Care Programs: MTM is a Covered Benefit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57200" y="1600201"/>
            <a:ext cx="11430000" cy="4572000"/>
          </a:xfrm>
        </p:spPr>
        <p:txBody>
          <a:bodyPr anchor="ctr">
            <a:normAutofit/>
          </a:bodyPr>
          <a:lstStyle/>
          <a:p>
            <a:pPr marL="571500" indent="-571500">
              <a:buSzPct val="95000"/>
              <a:buFont typeface="Arial" panose="020B0604020202020204" pitchFamily="34" charset="0"/>
              <a:buChar char="•"/>
            </a:pPr>
            <a:r>
              <a:rPr lang="en-US" sz="2400" dirty="0"/>
              <a:t>MTM is a Minnesota DHS Covered Benefit since 2007</a:t>
            </a:r>
          </a:p>
          <a:p>
            <a:pPr marL="571500" indent="-571500">
              <a:buSzPct val="95000"/>
              <a:buFont typeface="Arial" panose="020B0604020202020204" pitchFamily="34" charset="0"/>
              <a:buChar char="•"/>
            </a:pPr>
            <a:r>
              <a:rPr lang="en-US" sz="2400" dirty="0"/>
              <a:t>Medical Assistance (MA) and Minnesota Care (fee-for-service and managed care) beneficiaries are eligible</a:t>
            </a:r>
          </a:p>
          <a:p>
            <a:pPr marL="571500" indent="-571500">
              <a:buSzPct val="95000"/>
              <a:buFont typeface="Arial" panose="020B0604020202020204" pitchFamily="34" charset="0"/>
              <a:buChar char="•"/>
            </a:pPr>
            <a:r>
              <a:rPr lang="en-US" sz="2400" dirty="0"/>
              <a:t>At risk population, with higher hypertension rates, higher health care utilization, lower medication adherence</a:t>
            </a:r>
          </a:p>
          <a:p>
            <a:pPr marL="571500" indent="-571500">
              <a:buSzPct val="95000"/>
              <a:buFont typeface="Arial" panose="020B0604020202020204" pitchFamily="34" charset="0"/>
              <a:buChar char="•"/>
            </a:pPr>
            <a:r>
              <a:rPr lang="en-US" sz="2400" dirty="0"/>
              <a:t>Low threshold for eligibility:</a:t>
            </a:r>
          </a:p>
          <a:p>
            <a:pPr marL="968375" lvl="1" indent="-571500">
              <a:buSzPct val="95000"/>
              <a:buFont typeface="Arial" panose="020B0604020202020204" pitchFamily="34" charset="0"/>
              <a:buChar char="•"/>
            </a:pPr>
            <a:r>
              <a:rPr lang="en-US" sz="2000" dirty="0"/>
              <a:t>Outpatient setting</a:t>
            </a:r>
          </a:p>
          <a:p>
            <a:pPr marL="968375" lvl="1" indent="-571500">
              <a:buSzPct val="95000"/>
              <a:buFont typeface="Arial" panose="020B0604020202020204" pitchFamily="34" charset="0"/>
              <a:buChar char="•"/>
            </a:pPr>
            <a:r>
              <a:rPr lang="en-US" sz="2000" dirty="0"/>
              <a:t>Not eligible for Medicare Part D</a:t>
            </a:r>
          </a:p>
          <a:p>
            <a:pPr marL="968375" lvl="1" indent="-571500">
              <a:buSzPct val="95000"/>
              <a:buFont typeface="Arial" panose="020B0604020202020204" pitchFamily="34" charset="0"/>
              <a:buChar char="•"/>
            </a:pPr>
            <a:r>
              <a:rPr lang="en-US" sz="2000" dirty="0"/>
              <a:t>Taking a prescription medication to treat or prevent at least one chronic condition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03B318F-DCD9-4300-8D6C-27366D417958}" type="datetime1">
              <a:rPr lang="en-US" smtClean="0"/>
              <a:t>2/19/2021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PROTECTING, MAINTAINING AND IMPROVING THE HEALTH OF ALL MINNESOTANS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968C3-7B7E-411D-B105-08F43D0B3F8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0234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-mn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03865"/>
      </a:accent1>
      <a:accent2>
        <a:srgbClr val="78BE21"/>
      </a:accent2>
      <a:accent3>
        <a:srgbClr val="0070CB"/>
      </a:accent3>
      <a:accent4>
        <a:srgbClr val="5D295F"/>
      </a:accent4>
      <a:accent5>
        <a:srgbClr val="12737A"/>
      </a:accent5>
      <a:accent6>
        <a:srgbClr val="8D3F2B"/>
      </a:accent6>
      <a:hlink>
        <a:srgbClr val="003865"/>
      </a:hlink>
      <a:folHlink>
        <a:srgbClr val="003865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 classic option.potx" id="{96C42656-E247-4380-8887-3E9D0E61DDDD}" vid="{73C1B860-2266-4B52-A674-1AFEA072E51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 classic option</Template>
  <TotalTime>33350</TotalTime>
  <Words>1137</Words>
  <Application>Microsoft Office PowerPoint</Application>
  <PresentationFormat>Custom</PresentationFormat>
  <Paragraphs>184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Cardiovascular Health &amp; Diabetes:  A Public Health Role for Minnesota Pharmacists </vt:lpstr>
      <vt:lpstr>Cardiovascular Disease &amp; Diabetes in Minnesota</vt:lpstr>
      <vt:lpstr>One in Four: Hypertension as a Public Health Problem</vt:lpstr>
      <vt:lpstr>Map: Hypertension in Medicaid</vt:lpstr>
      <vt:lpstr>Complexity of the Hypertension Population</vt:lpstr>
      <vt:lpstr>Map: Hypertension  Medication Non-Adherence</vt:lpstr>
      <vt:lpstr>MTM for Minnesota Medicaid Patients</vt:lpstr>
      <vt:lpstr>Pharmacists are Key Players in Hypertension Management</vt:lpstr>
      <vt:lpstr>MN Health Care Programs: MTM is a Covered Benefit</vt:lpstr>
      <vt:lpstr>Reimbursement structure</vt:lpstr>
      <vt:lpstr>Identifying a Potential Target Population</vt:lpstr>
      <vt:lpstr>Map: Potential  MTM Target Population</vt:lpstr>
      <vt:lpstr>Data-driven approaches for your pharmacy</vt:lpstr>
      <vt:lpstr>Thank you!</vt:lpstr>
    </vt:vector>
  </TitlesOfParts>
  <Company>State of Minnesota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Role of CVD Epidemiologists at the Minnesota Department of Health</dc:title>
  <dc:creator>Peacock, James (MDH)</dc:creator>
  <cp:lastModifiedBy>Chung, Erica (MDH)</cp:lastModifiedBy>
  <cp:revision>132</cp:revision>
  <dcterms:created xsi:type="dcterms:W3CDTF">2019-04-23T18:47:33Z</dcterms:created>
  <dcterms:modified xsi:type="dcterms:W3CDTF">2021-02-19T20:44:25Z</dcterms:modified>
</cp:coreProperties>
</file>