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5" r:id="rId3"/>
    <p:sldId id="362" r:id="rId4"/>
    <p:sldId id="353" r:id="rId5"/>
    <p:sldId id="360" r:id="rId6"/>
    <p:sldId id="355" r:id="rId7"/>
    <p:sldId id="357" r:id="rId8"/>
    <p:sldId id="375" r:id="rId9"/>
    <p:sldId id="374" r:id="rId10"/>
    <p:sldId id="365" r:id="rId11"/>
    <p:sldId id="369" r:id="rId12"/>
    <p:sldId id="367" r:id="rId13"/>
    <p:sldId id="343" r:id="rId14"/>
    <p:sldId id="258" r:id="rId15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dney, Renee (MDH)" initials="KR(" lastIdx="26" clrIdx="0">
    <p:extLst>
      <p:ext uri="{19B8F6BF-5375-455C-9EA6-DF929625EA0E}">
        <p15:presenceInfo xmlns:p15="http://schemas.microsoft.com/office/powerpoint/2012/main" userId="S-1-5-21-1314793539-288207475-437156019-16923" providerId="AD"/>
      </p:ext>
    </p:extLst>
  </p:cmAuthor>
  <p:cmAuthor id="2" name="Peacock, James (MDH)" initials="PJ(" lastIdx="4" clrIdx="1">
    <p:extLst>
      <p:ext uri="{19B8F6BF-5375-455C-9EA6-DF929625EA0E}">
        <p15:presenceInfo xmlns:p15="http://schemas.microsoft.com/office/powerpoint/2012/main" userId="S-1-5-21-1314793539-288207475-437156019-42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6"/>
    <a:srgbClr val="78BE2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08" y="64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77EC3-D7F4-487E-A1AF-DBD88F5EFEE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FBD4B-D501-435E-BD6C-50C7370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2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ray background" descr="background"/>
          <p:cNvSpPr/>
          <p:nvPr userDrawn="1"/>
        </p:nvSpPr>
        <p:spPr>
          <a:xfrm>
            <a:off x="0" y="5383530"/>
            <a:ext cx="12344400" cy="147447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Footer"/>
          <p:cNvSpPr>
            <a:spLocks noGrp="1"/>
          </p:cNvSpPr>
          <p:nvPr userDrawn="1">
            <p:ph type="ftr" sz="quarter" idx="3"/>
          </p:nvPr>
        </p:nvSpPr>
        <p:spPr>
          <a:xfrm>
            <a:off x="1679888" y="6362701"/>
            <a:ext cx="8984625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37499" y="5507724"/>
            <a:ext cx="6669405" cy="8549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>
                <a:latin typeface="+mn-lt"/>
              </a:defRPr>
            </a:lvl1pPr>
          </a:lstStyle>
          <a:p>
            <a:r>
              <a:rPr lang="en-US" sz="1800"/>
              <a:t>Author Name and </a:t>
            </a:r>
            <a:r>
              <a:rPr lang="en-US" sz="1800" dirty="0"/>
              <a:t>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0" y="4178054"/>
            <a:ext cx="12344400" cy="119496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4" name="Picture 3" descr="M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44401" cy="418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4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834646"/>
            <a:ext cx="12344400" cy="1141973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Add contact information</a:t>
            </a:r>
            <a:endParaRPr lang="en-US" dirty="0"/>
          </a:p>
        </p:txBody>
      </p:sp>
      <p:sp>
        <p:nvSpPr>
          <p:cNvPr id="21" name="Footer"/>
          <p:cNvSpPr txBox="1">
            <a:spLocks/>
          </p:cNvSpPr>
          <p:nvPr userDrawn="1"/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1" i="0" kern="1200" cap="all" spc="1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/>
              <a:t>WWW.</a:t>
            </a:r>
            <a:r>
              <a:rPr lang="en-US" sz="1000" baseline="0"/>
              <a:t>HEALTH.MN.GOV</a:t>
            </a:r>
            <a:endParaRPr lang="en-US" sz="100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2185696"/>
            <a:ext cx="12344400" cy="2648950"/>
          </a:xfrm>
          <a:noFill/>
          <a:ln>
            <a:noFill/>
          </a:ln>
        </p:spPr>
        <p:txBody>
          <a:bodyPr anchor="ctr">
            <a:normAutofit/>
          </a:bodyPr>
          <a:lstStyle>
            <a:lvl1pPr marL="0" algn="ctr">
              <a:spcAft>
                <a:spcPts val="0"/>
              </a:spcAft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Add text.</a:t>
            </a:r>
          </a:p>
        </p:txBody>
      </p:sp>
      <p:pic>
        <p:nvPicPr>
          <p:cNvPr id="2" name="Picture 1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7" y="-209550"/>
            <a:ext cx="12365617" cy="159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7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 fu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-6177"/>
            <a:ext cx="12339524" cy="602597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Click icon to add object</a:t>
            </a:r>
          </a:p>
        </p:txBody>
      </p:sp>
      <p:pic>
        <p:nvPicPr>
          <p:cNvPr id="7" name="MDH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6324600"/>
            <a:ext cx="1734965" cy="244792"/>
          </a:xfrm>
          <a:prstGeom prst="rect">
            <a:avLst/>
          </a:prstGeom>
        </p:spPr>
      </p:pic>
      <p:sp>
        <p:nvSpPr>
          <p:cNvPr id="11" name="Number"/>
          <p:cNvSpPr>
            <a:spLocks noGrp="1"/>
          </p:cNvSpPr>
          <p:nvPr>
            <p:ph type="sldNum" sz="quarter" idx="12"/>
          </p:nvPr>
        </p:nvSpPr>
        <p:spPr>
          <a:xfrm>
            <a:off x="10664513" y="6368416"/>
            <a:ext cx="1054952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 bwMode="gray">
          <a:xfrm>
            <a:off x="4876" y="3520440"/>
            <a:ext cx="12339524" cy="118872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228600"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Section title in front of full slide  pic</a:t>
            </a:r>
          </a:p>
        </p:txBody>
      </p:sp>
    </p:spTree>
    <p:extLst>
      <p:ext uri="{BB962C8B-B14F-4D97-AF65-F5344CB8AC3E}">
        <p14:creationId xmlns:p14="http://schemas.microsoft.com/office/powerpoint/2010/main" val="4177357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62700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"/>
          <p:cNvSpPr>
            <a:spLocks noGrp="1"/>
          </p:cNvSpPr>
          <p:nvPr>
            <p:ph type="ftr" sz="quarter" idx="1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11353800" cy="4589463"/>
          </a:xfrm>
        </p:spPr>
        <p:txBody>
          <a:bodyPr anchor="ctr">
            <a:normAutofit/>
          </a:bodyPr>
          <a:lstStyle>
            <a:lvl1pPr marL="0" indent="0">
              <a:buNone/>
              <a:defRPr sz="3200" baseline="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other object </a:t>
            </a:r>
            <a:br>
              <a:rPr lang="en-US"/>
            </a:br>
            <a:r>
              <a:rPr lang="en-US"/>
              <a:t>by clicking an icon. </a:t>
            </a:r>
          </a:p>
        </p:txBody>
      </p:sp>
      <p:sp>
        <p:nvSpPr>
          <p:cNvPr id="18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3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696700" cy="1210309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- 1 column slide</a:t>
            </a:r>
          </a:p>
        </p:txBody>
      </p:sp>
    </p:spTree>
    <p:extLst>
      <p:ext uri="{BB962C8B-B14F-4D97-AF65-F5344CB8AC3E}">
        <p14:creationId xmlns:p14="http://schemas.microsoft.com/office/powerpoint/2010/main" val="212345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62700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"/>
          <p:cNvSpPr>
            <a:spLocks noGrp="1"/>
          </p:cNvSpPr>
          <p:nvPr>
            <p:ph type="ftr" sz="quarter" idx="1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11010900" cy="217169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2" name="Title 3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734800" cy="1216659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– 1 column / 2 row slide</a:t>
            </a:r>
          </a:p>
        </p:txBody>
      </p:sp>
      <p:sp>
        <p:nvSpPr>
          <p:cNvPr id="11" name="Content Placeholder 3"/>
          <p:cNvSpPr>
            <a:spLocks noGrp="1"/>
          </p:cNvSpPr>
          <p:nvPr userDrawn="1">
            <p:ph sz="half" idx="15" hasCustomPrompt="1"/>
          </p:nvPr>
        </p:nvSpPr>
        <p:spPr>
          <a:xfrm>
            <a:off x="685800" y="4011931"/>
            <a:ext cx="11010900" cy="2171699"/>
          </a:xfrm>
        </p:spPr>
        <p:txBody>
          <a:bodyPr/>
          <a:lstStyle>
            <a:lvl1pPr marL="0" indent="0" algn="ctr">
              <a:buNone/>
              <a:defRPr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298316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ullets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3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2" name="Title 4"/>
          <p:cNvSpPr>
            <a:spLocks noGrp="1"/>
          </p:cNvSpPr>
          <p:nvPr>
            <p:ph type="title" hasCustomPrompt="1"/>
          </p:nvPr>
        </p:nvSpPr>
        <p:spPr bwMode="gray">
          <a:xfrm>
            <a:off x="0" y="-6350"/>
            <a:ext cx="11734800" cy="122555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- 2 column / 1 row slide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0"/>
            <a:ext cx="5334000" cy="458946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324600" y="1600201"/>
            <a:ext cx="5372100" cy="4589460"/>
          </a:xfrm>
          <a:solidFill>
            <a:schemeClr val="bg2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31548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bullets 1/2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3470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56351"/>
            <a:ext cx="82863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3" name="Date"/>
          <p:cNvSpPr>
            <a:spLocks noGrp="1"/>
          </p:cNvSpPr>
          <p:nvPr>
            <p:ph type="dt" sz="half" idx="14"/>
          </p:nvPr>
        </p:nvSpPr>
        <p:spPr>
          <a:xfrm>
            <a:off x="617220" y="636270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2" name="Title 4"/>
          <p:cNvSpPr>
            <a:spLocks noGrp="1"/>
          </p:cNvSpPr>
          <p:nvPr>
            <p:ph type="title" hasCustomPrompt="1"/>
          </p:nvPr>
        </p:nvSpPr>
        <p:spPr bwMode="gray">
          <a:xfrm>
            <a:off x="0" y="-6350"/>
            <a:ext cx="11723323" cy="122555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- 2 column / 2 row slide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5800" y="1600201"/>
            <a:ext cx="534924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 baseline="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85799" y="4000500"/>
            <a:ext cx="5351383" cy="214884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6332220" y="1600201"/>
            <a:ext cx="534924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7" hasCustomPrompt="1"/>
          </p:nvPr>
        </p:nvSpPr>
        <p:spPr>
          <a:xfrm>
            <a:off x="6341983" y="4000500"/>
            <a:ext cx="5349240" cy="214884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415744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 w text 1/3 1/3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7327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2" name="Date"/>
          <p:cNvSpPr>
            <a:spLocks noGrp="1"/>
          </p:cNvSpPr>
          <p:nvPr>
            <p:ph type="dt" sz="half" idx="14"/>
          </p:nvPr>
        </p:nvSpPr>
        <p:spPr>
          <a:xfrm>
            <a:off x="640366" y="636778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2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1727180" cy="12192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- 3 column / 2 row slide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685800" y="1606378"/>
            <a:ext cx="34290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685800" y="4006678"/>
            <a:ext cx="34290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8267700" y="1606378"/>
            <a:ext cx="34290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8267700" y="4006678"/>
            <a:ext cx="34290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4457700" y="1600200"/>
            <a:ext cx="34290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4457700" y="4000500"/>
            <a:ext cx="34290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109259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orient="horz" pos="290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 w text 1/4 1/4 1/4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Number"/>
          <p:cNvSpPr>
            <a:spLocks noGrp="1"/>
          </p:cNvSpPr>
          <p:nvPr>
            <p:ph type="sldNum" sz="quarter" idx="12"/>
          </p:nvPr>
        </p:nvSpPr>
        <p:spPr>
          <a:xfrm>
            <a:off x="10317327" y="635635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5" name="Date"/>
          <p:cNvSpPr>
            <a:spLocks noGrp="1"/>
          </p:cNvSpPr>
          <p:nvPr>
            <p:ph type="dt" sz="half" idx="14"/>
          </p:nvPr>
        </p:nvSpPr>
        <p:spPr>
          <a:xfrm>
            <a:off x="617220" y="636778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2" name="Titl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1727180" cy="12192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- 4 column / 2 row slide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304800" y="1606378"/>
            <a:ext cx="27432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304800" y="4006678"/>
            <a:ext cx="27432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314700" y="1606378"/>
            <a:ext cx="27432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3278980" y="4006678"/>
            <a:ext cx="27432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6324601" y="1606378"/>
            <a:ext cx="27432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6324599" y="4006678"/>
            <a:ext cx="27432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9334503" y="1606378"/>
            <a:ext cx="27432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9334500" y="4006678"/>
            <a:ext cx="2743200" cy="214884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435657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&amp; bar 1/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luebar"/>
          <p:cNvSpPr/>
          <p:nvPr userDrawn="1"/>
        </p:nvSpPr>
        <p:spPr>
          <a:xfrm>
            <a:off x="0" y="1216660"/>
            <a:ext cx="12344400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0" y="0"/>
            <a:ext cx="123444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Number"/>
          <p:cNvSpPr>
            <a:spLocks noGrp="1"/>
          </p:cNvSpPr>
          <p:nvPr>
            <p:ph type="sldNum" sz="quarter" idx="12"/>
          </p:nvPr>
        </p:nvSpPr>
        <p:spPr>
          <a:xfrm>
            <a:off x="10274893" y="6374131"/>
            <a:ext cx="1409853" cy="365125"/>
          </a:xfrm>
        </p:spPr>
        <p:txBody>
          <a:bodyPr/>
          <a:lstStyle/>
          <a:p>
            <a:fld id="{C77968C3-7B7E-411D-B105-08F43D0B3F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3"/>
          </p:nvPr>
        </p:nvSpPr>
        <p:spPr>
          <a:xfrm>
            <a:off x="2027074" y="6367781"/>
            <a:ext cx="8247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1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30" name="Date"/>
          <p:cNvSpPr>
            <a:spLocks noGrp="1"/>
          </p:cNvSpPr>
          <p:nvPr>
            <p:ph type="dt" sz="half" idx="14"/>
          </p:nvPr>
        </p:nvSpPr>
        <p:spPr>
          <a:xfrm>
            <a:off x="617220" y="6367780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2" name="Title 8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1"/>
            <a:ext cx="11727180" cy="1216659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r"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Title - 5 column / 2 row slide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304801" y="1600200"/>
            <a:ext cx="20955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710370" y="1600199"/>
            <a:ext cx="20955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8" hasCustomPrompt="1"/>
          </p:nvPr>
        </p:nvSpPr>
        <p:spPr>
          <a:xfrm>
            <a:off x="5124450" y="1600201"/>
            <a:ext cx="20955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7543800" y="1600199"/>
            <a:ext cx="20955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30" hasCustomPrompt="1"/>
          </p:nvPr>
        </p:nvSpPr>
        <p:spPr>
          <a:xfrm>
            <a:off x="9932069" y="1600198"/>
            <a:ext cx="2095500" cy="2148840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99531" y="4000499"/>
            <a:ext cx="2095500" cy="214884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32" hasCustomPrompt="1"/>
          </p:nvPr>
        </p:nvSpPr>
        <p:spPr>
          <a:xfrm>
            <a:off x="2705100" y="4000498"/>
            <a:ext cx="2095500" cy="214884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33" hasCustomPrompt="1"/>
          </p:nvPr>
        </p:nvSpPr>
        <p:spPr>
          <a:xfrm>
            <a:off x="5119180" y="4000500"/>
            <a:ext cx="2095500" cy="214884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34" hasCustomPrompt="1"/>
          </p:nvPr>
        </p:nvSpPr>
        <p:spPr>
          <a:xfrm>
            <a:off x="7538530" y="4000498"/>
            <a:ext cx="2095500" cy="214884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9926799" y="4000497"/>
            <a:ext cx="2095500" cy="2148840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96875" indent="0">
              <a:buNone/>
              <a:defRPr/>
            </a:lvl2pPr>
            <a:lvl3pPr marL="741363" indent="0">
              <a:buNone/>
              <a:defRPr/>
            </a:lvl3pPr>
            <a:lvl4pPr marL="1087437" indent="0">
              <a:buNone/>
              <a:defRPr/>
            </a:lvl4pPr>
            <a:lvl5pPr marL="1431925" indent="0">
              <a:buNone/>
              <a:defRPr/>
            </a:lvl5pPr>
          </a:lstStyle>
          <a:p>
            <a:pPr lvl="0"/>
            <a:r>
              <a:rPr lang="en-US"/>
              <a:t>Add text or click center icon to add object</a:t>
            </a:r>
          </a:p>
        </p:txBody>
      </p:sp>
    </p:spTree>
    <p:extLst>
      <p:ext uri="{BB962C8B-B14F-4D97-AF65-F5344CB8AC3E}">
        <p14:creationId xmlns:p14="http://schemas.microsoft.com/office/powerpoint/2010/main" val="2716993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7816"/>
            <a:ext cx="11117580" cy="13715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825625"/>
            <a:ext cx="110825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Bullet 44</a:t>
            </a:r>
          </a:p>
          <a:p>
            <a:pPr lvl="1"/>
            <a:r>
              <a:rPr lang="en-US"/>
              <a:t>Bullet 40</a:t>
            </a:r>
          </a:p>
          <a:p>
            <a:pPr lvl="2"/>
            <a:r>
              <a:rPr lang="en-US"/>
              <a:t>Bullet 36</a:t>
            </a:r>
          </a:p>
          <a:p>
            <a:pPr lvl="3"/>
            <a:r>
              <a:rPr lang="en-US"/>
              <a:t>Bullet 32</a:t>
            </a:r>
          </a:p>
          <a:p>
            <a:pPr lvl="4"/>
            <a:r>
              <a:rPr lang="en-US"/>
              <a:t>Bullet 28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34" y="6356351"/>
            <a:ext cx="14098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spc="200" baseline="0">
                <a:solidFill>
                  <a:schemeClr val="accent1"/>
                </a:solidFill>
              </a:defRPr>
            </a:lvl1pPr>
          </a:lstStyle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513" y="6356351"/>
            <a:ext cx="1409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200" baseline="0">
                <a:solidFill>
                  <a:schemeClr val="accent1"/>
                </a:solidFill>
              </a:defRPr>
            </a:lvl1pPr>
          </a:lstStyle>
          <a:p>
            <a:fld id="{C77968C3-7B7E-411D-B105-08F43D0B3F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9888" y="6356351"/>
            <a:ext cx="8984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 cap="all" spc="2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PROTECTING, MAINTAINING AND IMPROVING THE HEALTH OF ALL MINNESOTANS</a:t>
            </a:r>
          </a:p>
        </p:txBody>
      </p:sp>
    </p:spTree>
    <p:extLst>
      <p:ext uri="{BB962C8B-B14F-4D97-AF65-F5344CB8AC3E}">
        <p14:creationId xmlns:p14="http://schemas.microsoft.com/office/powerpoint/2010/main" val="345784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3" r:id="rId2"/>
    <p:sldLayoutId id="2147483653" r:id="rId3"/>
    <p:sldLayoutId id="2147483667" r:id="rId4"/>
    <p:sldLayoutId id="2147483656" r:id="rId5"/>
    <p:sldLayoutId id="2147483668" r:id="rId6"/>
    <p:sldLayoutId id="2147483661" r:id="rId7"/>
    <p:sldLayoutId id="2147483669" r:id="rId8"/>
    <p:sldLayoutId id="2147483670" r:id="rId9"/>
    <p:sldLayoutId id="2147483662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-36576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Calibri" panose="020F0502020204030204" pitchFamily="34" charset="0"/>
        <a:buChar char="▪"/>
        <a:defRPr sz="4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1363" indent="-34448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4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087438" indent="-3460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3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431925" indent="-34448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3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655763" indent="-223838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▪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752" userDrawn="1">
          <p15:clr>
            <a:srgbClr val="F26B43"/>
          </p15:clr>
        </p15:guide>
        <p15:guide id="3" pos="4560" userDrawn="1">
          <p15:clr>
            <a:srgbClr val="F26B43"/>
          </p15:clr>
        </p15:guide>
        <p15:guide id="4" pos="7584" userDrawn="1">
          <p15:clr>
            <a:srgbClr val="F26B43"/>
          </p15:clr>
        </p15:guide>
        <p15:guide id="5" pos="3216" userDrawn="1">
          <p15:clr>
            <a:srgbClr val="F26B43"/>
          </p15:clr>
        </p15:guide>
        <p15:guide id="6" pos="5688" userDrawn="1">
          <p15:clr>
            <a:srgbClr val="9FCC3B"/>
          </p15:clr>
        </p15:guide>
        <p15:guide id="7" pos="5880" userDrawn="1">
          <p15:clr>
            <a:srgbClr val="9FCC3B"/>
          </p15:clr>
        </p15:guide>
        <p15:guide id="8" pos="3984" userDrawn="1">
          <p15:clr>
            <a:srgbClr val="9FCC3B"/>
          </p15:clr>
        </p15:guide>
        <p15:guide id="9" pos="2088" userDrawn="1">
          <p15:clr>
            <a:srgbClr val="9FCC3B"/>
          </p15:clr>
        </p15:guide>
        <p15:guide id="10" pos="1896" userDrawn="1">
          <p15:clr>
            <a:srgbClr val="9FCC3B"/>
          </p15:clr>
        </p15:guide>
        <p15:guide id="11" pos="3024" userDrawn="1">
          <p15:clr>
            <a:srgbClr val="F26B43"/>
          </p15:clr>
        </p15:guide>
        <p15:guide id="12" pos="3792" userDrawn="1">
          <p15:clr>
            <a:srgbClr val="9FCC3B"/>
          </p15:clr>
        </p15:guide>
        <p15:guide id="15" orient="horz" pos="2376" userDrawn="1">
          <p15:clr>
            <a:srgbClr val="F26B43"/>
          </p15:clr>
        </p15:guide>
        <p15:guide id="16" orient="horz" pos="696" userDrawn="1">
          <p15:clr>
            <a:srgbClr val="F26B43"/>
          </p15:clr>
        </p15:guide>
        <p15:guide id="17" orient="horz" pos="2520" userDrawn="1">
          <p15:clr>
            <a:srgbClr val="F26B43"/>
          </p15:clr>
        </p15:guide>
        <p15:guide id="18" orient="horz" pos="3888" userDrawn="1">
          <p15:clr>
            <a:srgbClr val="F26B43"/>
          </p15:clr>
        </p15:guide>
        <p15:guide id="19" orient="horz" pos="4008" userDrawn="1">
          <p15:clr>
            <a:srgbClr val="F26B43"/>
          </p15:clr>
        </p15:guide>
        <p15:guide id="20" pos="192" userDrawn="1">
          <p15:clr>
            <a:srgbClr val="F26B43"/>
          </p15:clr>
        </p15:guide>
        <p15:guide id="21" orient="horz" pos="1008" userDrawn="1">
          <p15:clr>
            <a:srgbClr val="F26B43"/>
          </p15:clr>
        </p15:guide>
        <p15:guide id="22" pos="1512" userDrawn="1">
          <p15:clr>
            <a:srgbClr val="F26B43"/>
          </p15:clr>
        </p15:guide>
        <p15:guide id="23" pos="1704" userDrawn="1">
          <p15:clr>
            <a:srgbClr val="F26B43"/>
          </p15:clr>
        </p15:guide>
        <p15:guide id="24" pos="6072" userDrawn="1">
          <p15:clr>
            <a:srgbClr val="F26B43"/>
          </p15:clr>
        </p15:guide>
        <p15:guide id="25" pos="6264" userDrawn="1">
          <p15:clr>
            <a:srgbClr val="F26B43"/>
          </p15:clr>
        </p15:guide>
        <p15:guide id="26" pos="2592" userDrawn="1">
          <p15:clr>
            <a:srgbClr val="547EBF"/>
          </p15:clr>
        </p15:guide>
        <p15:guide id="27" pos="2808" userDrawn="1">
          <p15:clr>
            <a:srgbClr val="547EBF"/>
          </p15:clr>
        </p15:guide>
        <p15:guide id="28" pos="4968" userDrawn="1">
          <p15:clr>
            <a:srgbClr val="547EBF"/>
          </p15:clr>
        </p15:guide>
        <p15:guide id="29" pos="5208" userDrawn="1">
          <p15:clr>
            <a:srgbClr val="547EBF"/>
          </p15:clr>
        </p15:guide>
        <p15:guide id="30" pos="7368" userDrawn="1">
          <p15:clr>
            <a:srgbClr val="A4A3A4"/>
          </p15:clr>
        </p15:guide>
        <p15:guide id="31" pos="4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communityguide.org/findings/cardiovascular-disease-tailored-pharmacy-based-interventions-improve-medication-adherence?deliveryName=USCDCCG_25-DM5152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55186"/>
            <a:ext cx="12344400" cy="2452538"/>
          </a:xfrm>
        </p:spPr>
        <p:txBody>
          <a:bodyPr>
            <a:normAutofit/>
          </a:bodyPr>
          <a:lstStyle/>
          <a:p>
            <a:r>
              <a:rPr lang="en-US" dirty="0"/>
              <a:t>Cardiovascular Health &amp; Diabetes: </a:t>
            </a:r>
            <a:br>
              <a:rPr lang="en-US" dirty="0"/>
            </a:br>
            <a:r>
              <a:rPr lang="en-US" dirty="0"/>
              <a:t>A Public Health Role for Minnesota Pharmacists</a:t>
            </a:r>
            <a:br>
              <a:rPr lang="en-US" dirty="0">
                <a:latin typeface="Calibri" panose="020F0502020204030204" pitchFamily="34" charset="0"/>
                <a:cs typeface="Lucida Sans Unicode" panose="020B060203050402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James Peacock, PhD, MPH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</p:spTree>
    <p:extLst>
      <p:ext uri="{BB962C8B-B14F-4D97-AF65-F5344CB8AC3E}">
        <p14:creationId xmlns:p14="http://schemas.microsoft.com/office/powerpoint/2010/main" val="51596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Reimbursement structure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14872026"/>
              </p:ext>
            </p:extLst>
          </p:nvPr>
        </p:nvGraphicFramePr>
        <p:xfrm>
          <a:off x="457200" y="1600200"/>
          <a:ext cx="11430000" cy="413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>
                  <a:extLst>
                    <a:ext uri="{9D8B030D-6E8A-4147-A177-3AD203B41FA5}">
                      <a16:colId xmlns:a16="http://schemas.microsoft.com/office/drawing/2014/main" val="2292635616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68471624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7342064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46382566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178644834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70527199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538835888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410411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 of Drug-related needs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Identification of Drug Therapy Problems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Complexity-of-Care Planning &amp; FU Evaluation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Approximate Face-to-Face Time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CPT Code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Units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CPT Code and extra units permitted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Rate</a:t>
                      </a:r>
                      <a:endParaRPr lang="en-US" sz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258608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Problem-focused - at least 1 medication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Problem-focused - 0 drug therapy problems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Straightforward – 1 medical condition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min.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99605 or 99606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99607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units permitted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$52.00 or $34.00</a:t>
                      </a: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1561028269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Expanded Problem – at least 2 medications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Expanded Problem – at least 1 drug therapy problem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Straightforward – 1 medical condition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16-30 min.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99605 or 99606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99607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 permitted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$76.00 or $58.00</a:t>
                      </a: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24268953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Detailed – at least 3-5 medications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Detailed – at least 2 drug therapy problems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 complexity at least 2 medical conditions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31-45 min.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99605 or 99606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99607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 to 2 units permitted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$100.00 or $82.00</a:t>
                      </a: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232014873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Expanded Detailed – at least 6-8 medications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Expanded Detailed – at least 3 drug therapy problems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Moderate Complexity – at least 3 medical conditions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46-60 min.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99605 or 99606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99607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 to 3 units permitted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$124.00 or $106.00</a:t>
                      </a: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285732374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Comprehensive –- 9 medications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Comprehensive – at least 4 drug therapy problems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Complexity – at least 4 medical conditions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60+ min.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99605 or 99606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unit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99607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 to 4 units permitted</a:t>
                      </a:r>
                    </a:p>
                  </a:txBody>
                  <a:tcPr marL="35091" marR="35091" marT="17542" marB="175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$148.00 or $130.00</a:t>
                      </a:r>
                    </a:p>
                  </a:txBody>
                  <a:tcPr marL="35091" marR="35091" marT="17542" marB="17542"/>
                </a:tc>
                <a:extLst>
                  <a:ext uri="{0D108BD9-81ED-4DB2-BD59-A6C34878D82A}">
                    <a16:rowId xmlns:a16="http://schemas.microsoft.com/office/drawing/2014/main" val="199435962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Potential Target Population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800" dirty="0"/>
              <a:t>Loosely following Medicare Part D Guidelines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Medicaid patient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Diagnosis of Hypertension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Non-adherent to Hypertension medications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Has not had an MTM visit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Has at least one other CMS-defined chronic condition, such as:</a:t>
            </a:r>
          </a:p>
          <a:p>
            <a:pPr marL="1312863" lvl="2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Arthritis, Asthma, Cancer, CKD, COPD, Depression, Diabetes, Heart Failure, Hyperlipidemia, Ischemic Heart Disease, Schizophrenia/Psychosis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15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Map: Potential </a:t>
            </a:r>
            <a:br>
              <a:rPr lang="en-US" dirty="0"/>
            </a:br>
            <a:r>
              <a:rPr lang="en-US" dirty="0"/>
              <a:t>MTM Target Population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pic>
        <p:nvPicPr>
          <p:cNvPr id="8" name="Picture 7" descr="Map showing medication therapy management target population by county in Minnesot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9364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8416" y="1600201"/>
            <a:ext cx="6228784" cy="4572000"/>
          </a:xfrm>
        </p:spPr>
        <p:txBody>
          <a:bodyPr anchor="ctr"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10 Rural Counties with the most potential MTM Patients</a:t>
            </a:r>
            <a:endParaRPr lang="en-US" sz="1700" dirty="0"/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Crow Wing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Otter Tail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Itasca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Rice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Goodhue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Pine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Douglas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Cass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Kandiyohi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Becker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54075" lvl="1" indent="-4572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Data-driven approaches for your pharmacy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 lnSpcReduction="10000"/>
          </a:bodyPr>
          <a:lstStyle/>
          <a:p>
            <a:pPr>
              <a:buSzPct val="95000"/>
            </a:pPr>
            <a:endParaRPr lang="en-US" sz="2800" dirty="0"/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Targeted maps and tables describing the communities that you serve, including sub-county data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Reimbursement Calculator to estimate potential Medicaid revenue by each community or pharmacy</a:t>
            </a:r>
            <a:endParaRPr lang="en-US" dirty="0"/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Return on Investment calculator to estimate break even point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1800" dirty="0"/>
              <a:t>Use state data or your own pharmacy data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1800" dirty="0"/>
              <a:t>Adjust percent of population reached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1800" dirty="0"/>
              <a:t>Adjust complexity of population reached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Coming Soon: Online education to help understand billing for MTM services to Minnesota Medicaid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2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James Peacock</a:t>
            </a:r>
          </a:p>
          <a:p>
            <a:r>
              <a:rPr lang="en-US" i="1" dirty="0"/>
              <a:t>james.peacock@state.mn.us</a:t>
            </a:r>
          </a:p>
          <a:p>
            <a:r>
              <a:rPr lang="en-US" dirty="0"/>
              <a:t>651-201-5405</a:t>
            </a:r>
          </a:p>
        </p:txBody>
      </p:sp>
    </p:spTree>
    <p:extLst>
      <p:ext uri="{BB962C8B-B14F-4D97-AF65-F5344CB8AC3E}">
        <p14:creationId xmlns:p14="http://schemas.microsoft.com/office/powerpoint/2010/main" val="282431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Cardiovascular Disease &amp; Diabetes in Minnesota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Heart Disease (2</a:t>
            </a:r>
            <a:r>
              <a:rPr lang="en-US" sz="2400" baseline="30000" dirty="0"/>
              <a:t>nd</a:t>
            </a:r>
            <a:r>
              <a:rPr lang="en-US" sz="2400" dirty="0"/>
              <a:t>), Stroke (6</a:t>
            </a:r>
            <a:r>
              <a:rPr lang="en-US" sz="2400" baseline="30000" dirty="0"/>
              <a:t>th</a:t>
            </a:r>
            <a:r>
              <a:rPr lang="en-US" sz="2400" dirty="0"/>
              <a:t>), and Diabetes (7</a:t>
            </a:r>
            <a:r>
              <a:rPr lang="en-US" sz="2400" baseline="30000" dirty="0"/>
              <a:t>th</a:t>
            </a:r>
            <a:r>
              <a:rPr lang="en-US" sz="2400" dirty="0"/>
              <a:t>) are leading causes of death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Deaths are rising or flat for all three conditions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Disparities: American Indians and African-Americans die at much higher rates, especially in middle age; Asians die much more often from Stroke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Heart Disease hospitalizations increasing since 2014, with bigger increases in young and middle-aged adults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Higher hospitalization rates in many rural counties</a:t>
            </a:r>
          </a:p>
          <a:p>
            <a:pPr>
              <a:buSzPct val="95000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4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in Four: Hypertension as a Public Health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1 in 4 Minnesota adults has Hypertension (~1 million), many in communities of concern:</a:t>
            </a:r>
            <a:endParaRPr lang="en-US" sz="3600" dirty="0"/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African-Americans, Younger adults, Rural residents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 in 4 Minnesota adults with Hypertension does not have it under control – very slow improvement over time (MN Community Measurement)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 in 4 Minnesota adults with Hypertension are not adherent to their blood pressure medications, especially: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Younger adults, Medicaid beneficiaries</a:t>
            </a:r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In 2014, almost $4.5 billion was spent on patients with Hypertension</a:t>
            </a:r>
          </a:p>
          <a:p>
            <a:pPr marL="342900" indent="-3429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In 2014, per person spending for those with Hypertension was $14,454, almost $9,000 more than those without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Map: Hypertension in Medicaid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8416" y="1600201"/>
            <a:ext cx="6228784" cy="4572000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County</a:t>
            </a:r>
            <a:endParaRPr lang="en-US" sz="2800" i="1" dirty="0"/>
          </a:p>
          <a:p>
            <a:pPr marL="968375" lvl="1" indent="-571500">
              <a:buFont typeface="Arial" panose="020B0604020202020204" pitchFamily="34" charset="0"/>
              <a:buChar char="•"/>
            </a:pPr>
            <a:r>
              <a:rPr lang="en-US" sz="1700" dirty="0"/>
              <a:t>High prevalence does not necessarily equal large number of hypertension patients</a:t>
            </a:r>
          </a:p>
          <a:p>
            <a:pPr marL="968375" lvl="1" indent="-571500">
              <a:buFont typeface="Arial" panose="020B0604020202020204" pitchFamily="34" charset="0"/>
              <a:buChar char="•"/>
            </a:pPr>
            <a:r>
              <a:rPr lang="en-US" sz="1700" dirty="0"/>
              <a:t>Many counties in the highest prevalence category have fewer then 250 hypertension patients</a:t>
            </a:r>
          </a:p>
          <a:p>
            <a:pPr marL="968375" lvl="1" indent="-571500">
              <a:buFont typeface="Arial" panose="020B0604020202020204" pitchFamily="34" charset="0"/>
              <a:buChar char="•"/>
            </a:pPr>
            <a:r>
              <a:rPr lang="en-US" sz="1700" dirty="0"/>
              <a:t>Even low prevalence counties with large populations can have more than 3,000 patients</a:t>
            </a:r>
          </a:p>
        </p:txBody>
      </p:sp>
      <p:pic>
        <p:nvPicPr>
          <p:cNvPr id="8" name="Picture 7" descr="Map showing hypertension prevalence by County in Minnesota.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9364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the Hypertension Population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1828800"/>
          </a:xfrm>
        </p:spPr>
        <p:txBody>
          <a:bodyPr anchor="ctr">
            <a:normAutofit/>
          </a:bodyPr>
          <a:lstStyle/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200" dirty="0"/>
              <a:t>Prevalence is highest in small towns and rural areas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200" dirty="0"/>
              <a:t>Medicaid population is both younger </a:t>
            </a:r>
            <a:r>
              <a:rPr lang="en-US" sz="2200" u="sng" dirty="0"/>
              <a:t>and</a:t>
            </a:r>
            <a:r>
              <a:rPr lang="en-US" sz="2200" dirty="0"/>
              <a:t> more likely to have hypertension than the commercial population</a:t>
            </a:r>
          </a:p>
          <a:p>
            <a:pPr lvl="1">
              <a:buSzPct val="95000"/>
            </a:pPr>
            <a:endParaRPr lang="en-US" sz="2200" dirty="0"/>
          </a:p>
        </p:txBody>
      </p:sp>
      <p:pic>
        <p:nvPicPr>
          <p:cNvPr id="9" name="Picture 8" descr="Bar graph showing number of adults who are hypertensive that are different age groups or with different chronic health conditions&#10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709" y="2918379"/>
            <a:ext cx="9276796" cy="31935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4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Map: Hypertension </a:t>
            </a:r>
            <a:br>
              <a:rPr lang="en-US" dirty="0"/>
            </a:br>
            <a:r>
              <a:rPr lang="en-US" dirty="0"/>
              <a:t>Medication Non-Adherence</a:t>
            </a:r>
          </a:p>
        </p:txBody>
      </p:sp>
      <p:pic>
        <p:nvPicPr>
          <p:cNvPr id="3" name="Picture 2" descr="Map showing hypertension medication non-adherence by county in Minnesota. 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9364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7504" y="1600201"/>
            <a:ext cx="4689695" cy="4572000"/>
          </a:xfrm>
        </p:spPr>
        <p:txBody>
          <a:bodyPr anchor="ctr"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Statewide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Crude Non-Adherence in 2015: </a:t>
            </a:r>
            <a:r>
              <a:rPr lang="en-US" sz="1800" b="1" dirty="0"/>
              <a:t>29.2%</a:t>
            </a:r>
            <a:r>
              <a:rPr lang="en-US" sz="1800" dirty="0"/>
              <a:t> (248K Minnesotans)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Medicaid-covered adults: </a:t>
            </a:r>
            <a:r>
              <a:rPr lang="en-US" sz="1800" b="1" dirty="0"/>
              <a:t>51.4% </a:t>
            </a:r>
            <a:r>
              <a:rPr lang="en-US" sz="1800" dirty="0"/>
              <a:t>(52K Minnesotans)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County-level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Overall non-adherence highest in Hennepin &amp; Ramsey Counties, radiating north to the Canadian border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For Medicaid-covered adults, Twin Cities Metro is the epicenter, with St. Cloud and Rochester joining</a:t>
            </a:r>
          </a:p>
          <a:p>
            <a:pPr marL="854075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Northern Minnesota Counties have better Medication adherence in Medicaid populations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MTM for Minnesota Medicaid Patients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576,585 Adults with Medicaid Claims in </a:t>
            </a:r>
            <a:r>
              <a:rPr lang="en-US" sz="2400" b="1" dirty="0"/>
              <a:t>2015</a:t>
            </a:r>
            <a:r>
              <a:rPr lang="en-US" sz="2400" dirty="0"/>
              <a:t> (excludes dually-eligible)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114,303 with Hypertension (19.8%)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101,291 on a Hypertension Medication (88.6% of HTN patients)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52,083 non-adherent to Hypertension Medication (51.4%)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Only 2,080 Individuals with at least 1 MTM claim (4.0%)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Essentially the same as a 2011 analysis of Minnesota Medicaid MTM claims – only 3.7% of eligible patients getting the service, albeit with stricter criteria of 3 meds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Pharmacists are Key Players in Hypertension Management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Pharmacist-delivered Medication Therapy Management is a key strategy to improve the health of Minnesotans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Highly-accessible to patients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Self-management education 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Lifestyle counseling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Assessment of medication therapy problems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Counseling to support improved medication adherence</a:t>
            </a:r>
            <a:endParaRPr lang="en-US" sz="2400" dirty="0"/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2019: Community Preventive Services Task Force recommendation for tailored pharmacy-based adherence interventions for cardiovascular disease (CVD) prevention </a:t>
            </a:r>
            <a:r>
              <a:rPr lang="en-US" sz="1600" dirty="0"/>
              <a:t>(</a:t>
            </a:r>
            <a:r>
              <a:rPr lang="en-US" sz="1600" dirty="0">
                <a:hlinkClick r:id="rId2"/>
              </a:rPr>
              <a:t>https://www.thecommunityguide.org/findings/cardiovascular-disease-tailored-pharmacy-based-interventions-improve-medication-adherence?deliveryName=USCDCCG_25-DM5152</a:t>
            </a:r>
            <a:r>
              <a:rPr lang="en-US" sz="1600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9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 Health Care Programs: MTM is a Covered Benefit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1"/>
            <a:ext cx="11430000" cy="4572000"/>
          </a:xfrm>
        </p:spPr>
        <p:txBody>
          <a:bodyPr anchor="ctr">
            <a:normAutofit/>
          </a:bodyPr>
          <a:lstStyle/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MTM is a Minnesota DHS Covered Benefit since 2007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Medical Assistance (MA) and Minnesota Care (fee-for-service and managed care) beneficiaries are eligible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At risk population, with higher hypertension rates, higher health care utilization, lower medication adherence</a:t>
            </a:r>
          </a:p>
          <a:p>
            <a:pPr marL="571500" indent="-571500">
              <a:buSzPct val="95000"/>
              <a:buFont typeface="Arial" panose="020B0604020202020204" pitchFamily="34" charset="0"/>
              <a:buChar char="•"/>
            </a:pPr>
            <a:r>
              <a:rPr lang="en-US" sz="2400" dirty="0"/>
              <a:t>Low threshold for eligibility: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Outpatient setting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Not eligible for Medicare Part D</a:t>
            </a:r>
          </a:p>
          <a:p>
            <a:pPr marL="968375" lvl="1" indent="-571500">
              <a:buSzPct val="95000"/>
              <a:buFont typeface="Arial" panose="020B0604020202020204" pitchFamily="34" charset="0"/>
              <a:buChar char="•"/>
            </a:pPr>
            <a:r>
              <a:rPr lang="en-US" sz="2000" dirty="0"/>
              <a:t>Taking a prescription medication to treat or prevent at least one chronic condition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3B318F-DCD9-4300-8D6C-27366D417958}" type="datetime1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PROTECTING, MAINTAINING AND IMPROVING THE HEALTH OF ALL MINNESOTANS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68C3-7B7E-411D-B105-08F43D0B3F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23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-m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865"/>
      </a:accent1>
      <a:accent2>
        <a:srgbClr val="78BE21"/>
      </a:accent2>
      <a:accent3>
        <a:srgbClr val="0070CB"/>
      </a:accent3>
      <a:accent4>
        <a:srgbClr val="5D295F"/>
      </a:accent4>
      <a:accent5>
        <a:srgbClr val="12737A"/>
      </a:accent5>
      <a:accent6>
        <a:srgbClr val="8D3F2B"/>
      </a:accent6>
      <a:hlink>
        <a:srgbClr val="003865"/>
      </a:hlink>
      <a:folHlink>
        <a:srgbClr val="00386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classic option.potx" id="{96C42656-E247-4380-8887-3E9D0E61DDDD}" vid="{73C1B860-2266-4B52-A674-1AFEA072E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classic option</Template>
  <TotalTime>33350</TotalTime>
  <Words>1137</Words>
  <Application>Microsoft Office PowerPoint</Application>
  <PresentationFormat>Custom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Cardiovascular Health &amp; Diabetes:  A Public Health Role for Minnesota Pharmacists </vt:lpstr>
      <vt:lpstr>Cardiovascular Disease &amp; Diabetes in Minnesota</vt:lpstr>
      <vt:lpstr>One in Four: Hypertension as a Public Health Problem</vt:lpstr>
      <vt:lpstr>Map: Hypertension in Medicaid</vt:lpstr>
      <vt:lpstr>Complexity of the Hypertension Population</vt:lpstr>
      <vt:lpstr>Map: Hypertension  Medication Non-Adherence</vt:lpstr>
      <vt:lpstr>MTM for Minnesota Medicaid Patients</vt:lpstr>
      <vt:lpstr>Pharmacists are Key Players in Hypertension Management</vt:lpstr>
      <vt:lpstr>MN Health Care Programs: MTM is a Covered Benefit</vt:lpstr>
      <vt:lpstr>Reimbursement structure</vt:lpstr>
      <vt:lpstr>Identifying a Potential Target Population</vt:lpstr>
      <vt:lpstr>Map: Potential  MTM Target Population</vt:lpstr>
      <vt:lpstr>Data-driven approaches for your pharmacy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CVD Epidemiologists at the Minnesota Department of Health</dc:title>
  <dc:creator>Peacock, James (MDH)</dc:creator>
  <cp:lastModifiedBy>Chung, Erica (MDH)</cp:lastModifiedBy>
  <cp:revision>132</cp:revision>
  <dcterms:created xsi:type="dcterms:W3CDTF">2019-04-23T18:47:33Z</dcterms:created>
  <dcterms:modified xsi:type="dcterms:W3CDTF">2021-02-19T20:44:25Z</dcterms:modified>
</cp:coreProperties>
</file>