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36"/>
  </p:notesMasterIdLst>
  <p:handoutMasterIdLst>
    <p:handoutMasterId r:id="rId37"/>
  </p:handoutMasterIdLst>
  <p:sldIdLst>
    <p:sldId id="264" r:id="rId5"/>
    <p:sldId id="1016" r:id="rId6"/>
    <p:sldId id="956" r:id="rId7"/>
    <p:sldId id="944" r:id="rId8"/>
    <p:sldId id="949" r:id="rId9"/>
    <p:sldId id="969" r:id="rId10"/>
    <p:sldId id="1017" r:id="rId11"/>
    <p:sldId id="951" r:id="rId12"/>
    <p:sldId id="1081" r:id="rId13"/>
    <p:sldId id="958" r:id="rId14"/>
    <p:sldId id="952" r:id="rId15"/>
    <p:sldId id="1047" r:id="rId16"/>
    <p:sldId id="986" r:id="rId17"/>
    <p:sldId id="1042" r:id="rId18"/>
    <p:sldId id="1066" r:id="rId19"/>
    <p:sldId id="948" r:id="rId20"/>
    <p:sldId id="1021" r:id="rId21"/>
    <p:sldId id="1078" r:id="rId22"/>
    <p:sldId id="1079" r:id="rId23"/>
    <p:sldId id="1068" r:id="rId24"/>
    <p:sldId id="1070" r:id="rId25"/>
    <p:sldId id="1069" r:id="rId26"/>
    <p:sldId id="957" r:id="rId27"/>
    <p:sldId id="959" r:id="rId28"/>
    <p:sldId id="967" r:id="rId29"/>
    <p:sldId id="1074" r:id="rId30"/>
    <p:sldId id="1071" r:id="rId31"/>
    <p:sldId id="966" r:id="rId32"/>
    <p:sldId id="976" r:id="rId33"/>
    <p:sldId id="955" r:id="rId34"/>
    <p:sldId id="268"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790338-04D1-3A8E-9F30-780C4BB01867}" name="Broadbent, Hannah (MDH)" initials="HB" userId="S::Hannah.Broadbent@state.mn.us::e41352ad-1f7c-48dd-8bb4-7953a73cba8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DFF"/>
    <a:srgbClr val="99D1FF"/>
    <a:srgbClr val="003865"/>
    <a:srgbClr val="78BE21"/>
    <a:srgbClr val="000000"/>
    <a:srgbClr val="E8E8E8"/>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911EE-8DE0-4960-B8ED-37C0E5CD0C24}" v="6" dt="2025-01-15T19:53:13.6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1" Type="http://schemas.openxmlformats.org/officeDocument/2006/relationships/hyperlink" Target="http://www.health.state.mn.us/diseases/alzheimers/docs/dementiaplan.pdf" TargetMode="External"/></Relationships>
</file>

<file path=ppt/diagrams/_rels/data5.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_rels/data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1" Type="http://schemas.openxmlformats.org/officeDocument/2006/relationships/hyperlink" Target="http://www.health.state.mn.us/diseases/alzheimers/docs/dementiaplan.pdf"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E8DA92-8AD7-4331-A089-85275CED3F8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E4FC4AF-8F24-44DF-8B7E-E4C1157AA34B}">
      <dgm:prSet/>
      <dgm:spPr/>
      <dgm:t>
        <a:bodyPr/>
        <a:lstStyle/>
        <a:p>
          <a:pPr>
            <a:lnSpc>
              <a:spcPct val="100000"/>
            </a:lnSpc>
          </a:pPr>
          <a:r>
            <a:rPr lang="en-US"/>
            <a:t>Please stay on mute if you are not talking</a:t>
          </a:r>
        </a:p>
      </dgm:t>
    </dgm:pt>
    <dgm:pt modelId="{449DAB93-6FC8-4FB6-A5AA-7D8F3D65AD4E}" type="parTrans" cxnId="{6BCAD1CA-27AF-4D24-B6F2-6CD37CB8B5D4}">
      <dgm:prSet/>
      <dgm:spPr/>
      <dgm:t>
        <a:bodyPr/>
        <a:lstStyle/>
        <a:p>
          <a:endParaRPr lang="en-US"/>
        </a:p>
      </dgm:t>
    </dgm:pt>
    <dgm:pt modelId="{16CECCCE-CE58-4EFC-94CB-46D216FBBF55}" type="sibTrans" cxnId="{6BCAD1CA-27AF-4D24-B6F2-6CD37CB8B5D4}">
      <dgm:prSet/>
      <dgm:spPr/>
      <dgm:t>
        <a:bodyPr/>
        <a:lstStyle/>
        <a:p>
          <a:endParaRPr lang="en-US"/>
        </a:p>
      </dgm:t>
    </dgm:pt>
    <dgm:pt modelId="{6AA49FFC-B988-41E7-A439-5B35B7F4EBC7}">
      <dgm:prSet/>
      <dgm:spPr/>
      <dgm:t>
        <a:bodyPr/>
        <a:lstStyle/>
        <a:p>
          <a:pPr>
            <a:lnSpc>
              <a:spcPct val="100000"/>
            </a:lnSpc>
          </a:pPr>
          <a:r>
            <a:rPr lang="en-US"/>
            <a:t>Type any questions you have in the chat so we can capture it in the FAQ – All questions will be posted on the FAQ page. </a:t>
          </a:r>
        </a:p>
      </dgm:t>
    </dgm:pt>
    <dgm:pt modelId="{90320CD0-9F8E-4DE3-B6B4-5AB65FCCAC8F}" type="parTrans" cxnId="{C8316109-6989-4E6B-93FD-339E81F93681}">
      <dgm:prSet/>
      <dgm:spPr/>
      <dgm:t>
        <a:bodyPr/>
        <a:lstStyle/>
        <a:p>
          <a:endParaRPr lang="en-US"/>
        </a:p>
      </dgm:t>
    </dgm:pt>
    <dgm:pt modelId="{F3AA2D3E-7F84-4771-BD4C-1B70FEB5706C}" type="sibTrans" cxnId="{C8316109-6989-4E6B-93FD-339E81F93681}">
      <dgm:prSet/>
      <dgm:spPr/>
      <dgm:t>
        <a:bodyPr/>
        <a:lstStyle/>
        <a:p>
          <a:endParaRPr lang="en-US"/>
        </a:p>
      </dgm:t>
    </dgm:pt>
    <dgm:pt modelId="{24810C81-977C-4E33-A4AF-76AAB95EC1D8}" type="pres">
      <dgm:prSet presAssocID="{6AE8DA92-8AD7-4331-A089-85275CED3F80}" presName="root" presStyleCnt="0">
        <dgm:presLayoutVars>
          <dgm:dir/>
          <dgm:resizeHandles val="exact"/>
        </dgm:presLayoutVars>
      </dgm:prSet>
      <dgm:spPr/>
    </dgm:pt>
    <dgm:pt modelId="{167572B6-889A-48DD-91D3-3F6D3F01849F}" type="pres">
      <dgm:prSet presAssocID="{6E4FC4AF-8F24-44DF-8B7E-E4C1157AA34B}" presName="compNode" presStyleCnt="0"/>
      <dgm:spPr/>
    </dgm:pt>
    <dgm:pt modelId="{DDFA4064-6F0B-4678-AD6E-08DBBB9F4517}" type="pres">
      <dgm:prSet presAssocID="{6E4FC4AF-8F24-44DF-8B7E-E4C1157AA34B}" presName="bgRect" presStyleLbl="bgShp" presStyleIdx="0" presStyleCnt="2" custLinFactNeighborY="-20728"/>
      <dgm:spPr/>
    </dgm:pt>
    <dgm:pt modelId="{FE1BDFCC-3D2E-4B77-A9AF-688BFA1D6ADC}" type="pres">
      <dgm:prSet presAssocID="{6E4FC4AF-8F24-44DF-8B7E-E4C1157AA34B}" presName="iconRect" presStyleLbl="node1" presStyleIdx="0" presStyleCnt="2" custLinFactNeighborX="24687" custLinFactNeighborY="-3904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ute Speaker"/>
        </a:ext>
      </dgm:extLst>
    </dgm:pt>
    <dgm:pt modelId="{AC34C847-EDAC-4653-A436-F4C4721A2192}" type="pres">
      <dgm:prSet presAssocID="{6E4FC4AF-8F24-44DF-8B7E-E4C1157AA34B}" presName="spaceRect" presStyleCnt="0"/>
      <dgm:spPr/>
    </dgm:pt>
    <dgm:pt modelId="{BF363822-A0B6-44DD-9590-369B865C8D9C}" type="pres">
      <dgm:prSet presAssocID="{6E4FC4AF-8F24-44DF-8B7E-E4C1157AA34B}" presName="parTx" presStyleLbl="revTx" presStyleIdx="0" presStyleCnt="2" custLinFactNeighborY="-21818">
        <dgm:presLayoutVars>
          <dgm:chMax val="0"/>
          <dgm:chPref val="0"/>
        </dgm:presLayoutVars>
      </dgm:prSet>
      <dgm:spPr/>
    </dgm:pt>
    <dgm:pt modelId="{989D3564-2DC3-4DF0-80C5-4034D65DB2C4}" type="pres">
      <dgm:prSet presAssocID="{16CECCCE-CE58-4EFC-94CB-46D216FBBF55}" presName="sibTrans" presStyleCnt="0"/>
      <dgm:spPr/>
    </dgm:pt>
    <dgm:pt modelId="{919E106A-B804-412A-B81B-637FC95ED841}" type="pres">
      <dgm:prSet presAssocID="{6AA49FFC-B988-41E7-A439-5B35B7F4EBC7}" presName="compNode" presStyleCnt="0"/>
      <dgm:spPr/>
    </dgm:pt>
    <dgm:pt modelId="{FE72293D-2DF1-4E0A-A797-7348E1F32DE0}" type="pres">
      <dgm:prSet presAssocID="{6AA49FFC-B988-41E7-A439-5B35B7F4EBC7}" presName="bgRect" presStyleLbl="bgShp" presStyleIdx="1" presStyleCnt="2" custLinFactNeighborY="-15035"/>
      <dgm:spPr/>
    </dgm:pt>
    <dgm:pt modelId="{BA3C4CA4-B4B9-47D1-903E-CCC29011EFCA}" type="pres">
      <dgm:prSet presAssocID="{6AA49FFC-B988-41E7-A439-5B35B7F4EBC7}" presName="iconRect" presStyleLbl="node1" presStyleIdx="1" presStyleCnt="2" custLinFactNeighborY="-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80483208-01FD-492F-A85B-775C444EEEF1}" type="pres">
      <dgm:prSet presAssocID="{6AA49FFC-B988-41E7-A439-5B35B7F4EBC7}" presName="spaceRect" presStyleCnt="0"/>
      <dgm:spPr/>
    </dgm:pt>
    <dgm:pt modelId="{2900A574-8F56-41B3-B306-B22FD2A22EF3}" type="pres">
      <dgm:prSet presAssocID="{6AA49FFC-B988-41E7-A439-5B35B7F4EBC7}" presName="parTx" presStyleLbl="revTx" presStyleIdx="1" presStyleCnt="2" custLinFactNeighborY="-15035">
        <dgm:presLayoutVars>
          <dgm:chMax val="0"/>
          <dgm:chPref val="0"/>
        </dgm:presLayoutVars>
      </dgm:prSet>
      <dgm:spPr/>
    </dgm:pt>
  </dgm:ptLst>
  <dgm:cxnLst>
    <dgm:cxn modelId="{C8316109-6989-4E6B-93FD-339E81F93681}" srcId="{6AE8DA92-8AD7-4331-A089-85275CED3F80}" destId="{6AA49FFC-B988-41E7-A439-5B35B7F4EBC7}" srcOrd="1" destOrd="0" parTransId="{90320CD0-9F8E-4DE3-B6B4-5AB65FCCAC8F}" sibTransId="{F3AA2D3E-7F84-4771-BD4C-1B70FEB5706C}"/>
    <dgm:cxn modelId="{5B2C2E2D-61DD-40EE-A4FB-2342A368D152}" type="presOf" srcId="{6AA49FFC-B988-41E7-A439-5B35B7F4EBC7}" destId="{2900A574-8F56-41B3-B306-B22FD2A22EF3}" srcOrd="0" destOrd="0" presId="urn:microsoft.com/office/officeart/2018/2/layout/IconVerticalSolidList"/>
    <dgm:cxn modelId="{4F32306F-82D7-4456-A35A-94CB526E7E40}" type="presOf" srcId="{6AE8DA92-8AD7-4331-A089-85275CED3F80}" destId="{24810C81-977C-4E33-A4AF-76AAB95EC1D8}" srcOrd="0" destOrd="0" presId="urn:microsoft.com/office/officeart/2018/2/layout/IconVerticalSolidList"/>
    <dgm:cxn modelId="{6BCAD1CA-27AF-4D24-B6F2-6CD37CB8B5D4}" srcId="{6AE8DA92-8AD7-4331-A089-85275CED3F80}" destId="{6E4FC4AF-8F24-44DF-8B7E-E4C1157AA34B}" srcOrd="0" destOrd="0" parTransId="{449DAB93-6FC8-4FB6-A5AA-7D8F3D65AD4E}" sibTransId="{16CECCCE-CE58-4EFC-94CB-46D216FBBF55}"/>
    <dgm:cxn modelId="{923861D5-04A4-4D6A-9BA2-2996B8235BA9}" type="presOf" srcId="{6E4FC4AF-8F24-44DF-8B7E-E4C1157AA34B}" destId="{BF363822-A0B6-44DD-9590-369B865C8D9C}" srcOrd="0" destOrd="0" presId="urn:microsoft.com/office/officeart/2018/2/layout/IconVerticalSolidList"/>
    <dgm:cxn modelId="{A752205D-6EA0-4BDA-906B-A2DD8969DF98}" type="presParOf" srcId="{24810C81-977C-4E33-A4AF-76AAB95EC1D8}" destId="{167572B6-889A-48DD-91D3-3F6D3F01849F}" srcOrd="0" destOrd="0" presId="urn:microsoft.com/office/officeart/2018/2/layout/IconVerticalSolidList"/>
    <dgm:cxn modelId="{34ADCC5A-E782-40D7-B778-315353A2E96B}" type="presParOf" srcId="{167572B6-889A-48DD-91D3-3F6D3F01849F}" destId="{DDFA4064-6F0B-4678-AD6E-08DBBB9F4517}" srcOrd="0" destOrd="0" presId="urn:microsoft.com/office/officeart/2018/2/layout/IconVerticalSolidList"/>
    <dgm:cxn modelId="{8B93BAF3-12F9-4216-AF5E-F8CE3E770A6B}" type="presParOf" srcId="{167572B6-889A-48DD-91D3-3F6D3F01849F}" destId="{FE1BDFCC-3D2E-4B77-A9AF-688BFA1D6ADC}" srcOrd="1" destOrd="0" presId="urn:microsoft.com/office/officeart/2018/2/layout/IconVerticalSolidList"/>
    <dgm:cxn modelId="{D0582807-A4FC-4F9A-ABDF-352A8195557C}" type="presParOf" srcId="{167572B6-889A-48DD-91D3-3F6D3F01849F}" destId="{AC34C847-EDAC-4653-A436-F4C4721A2192}" srcOrd="2" destOrd="0" presId="urn:microsoft.com/office/officeart/2018/2/layout/IconVerticalSolidList"/>
    <dgm:cxn modelId="{0AB28303-B3B2-4A99-9BFB-8BBE98D12CE8}" type="presParOf" srcId="{167572B6-889A-48DD-91D3-3F6D3F01849F}" destId="{BF363822-A0B6-44DD-9590-369B865C8D9C}" srcOrd="3" destOrd="0" presId="urn:microsoft.com/office/officeart/2018/2/layout/IconVerticalSolidList"/>
    <dgm:cxn modelId="{AD6B1AFE-A19C-4966-B80B-1447E04F8844}" type="presParOf" srcId="{24810C81-977C-4E33-A4AF-76AAB95EC1D8}" destId="{989D3564-2DC3-4DF0-80C5-4034D65DB2C4}" srcOrd="1" destOrd="0" presId="urn:microsoft.com/office/officeart/2018/2/layout/IconVerticalSolidList"/>
    <dgm:cxn modelId="{792845CA-320B-48EE-B504-D570917F2F49}" type="presParOf" srcId="{24810C81-977C-4E33-A4AF-76AAB95EC1D8}" destId="{919E106A-B804-412A-B81B-637FC95ED841}" srcOrd="2" destOrd="0" presId="urn:microsoft.com/office/officeart/2018/2/layout/IconVerticalSolidList"/>
    <dgm:cxn modelId="{37F5A366-D853-458D-8E72-5B1FF9C3B413}" type="presParOf" srcId="{919E106A-B804-412A-B81B-637FC95ED841}" destId="{FE72293D-2DF1-4E0A-A797-7348E1F32DE0}" srcOrd="0" destOrd="0" presId="urn:microsoft.com/office/officeart/2018/2/layout/IconVerticalSolidList"/>
    <dgm:cxn modelId="{90DFD852-68E7-42D6-B20F-89AB3513B07F}" type="presParOf" srcId="{919E106A-B804-412A-B81B-637FC95ED841}" destId="{BA3C4CA4-B4B9-47D1-903E-CCC29011EFCA}" srcOrd="1" destOrd="0" presId="urn:microsoft.com/office/officeart/2018/2/layout/IconVerticalSolidList"/>
    <dgm:cxn modelId="{C65B2BEC-0691-400D-9987-E90FABF66738}" type="presParOf" srcId="{919E106A-B804-412A-B81B-637FC95ED841}" destId="{80483208-01FD-492F-A85B-775C444EEEF1}" srcOrd="2" destOrd="0" presId="urn:microsoft.com/office/officeart/2018/2/layout/IconVerticalSolidList"/>
    <dgm:cxn modelId="{60FCB015-152B-4DA6-8BE0-22ACF32ECBAE}" type="presParOf" srcId="{919E106A-B804-412A-B81B-637FC95ED841}" destId="{2900A574-8F56-41B3-B306-B22FD2A22EF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A6CE05-C511-4316-8712-EEACAB752C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D862188-F0D8-4111-97A6-8392DBD84E98}">
      <dgm:prSet/>
      <dgm:spPr/>
      <dgm:t>
        <a:bodyPr/>
        <a:lstStyle/>
        <a:p>
          <a:r>
            <a:rPr lang="en-US"/>
            <a:t>Welcome and Introductions </a:t>
          </a:r>
        </a:p>
      </dgm:t>
    </dgm:pt>
    <dgm:pt modelId="{F4ED1732-9D74-44FB-8E37-2BD886B7002B}" type="parTrans" cxnId="{A9B64717-C1BA-4BD0-A556-1AB156B260BC}">
      <dgm:prSet/>
      <dgm:spPr/>
      <dgm:t>
        <a:bodyPr/>
        <a:lstStyle/>
        <a:p>
          <a:endParaRPr lang="en-US"/>
        </a:p>
      </dgm:t>
    </dgm:pt>
    <dgm:pt modelId="{A85215CB-F91C-4BC6-9110-AF887F31EFA2}" type="sibTrans" cxnId="{A9B64717-C1BA-4BD0-A556-1AB156B260BC}">
      <dgm:prSet/>
      <dgm:spPr/>
      <dgm:t>
        <a:bodyPr/>
        <a:lstStyle/>
        <a:p>
          <a:endParaRPr lang="en-US"/>
        </a:p>
      </dgm:t>
    </dgm:pt>
    <dgm:pt modelId="{4F2D63F8-05CF-4D43-B8E9-18E300AADF24}">
      <dgm:prSet/>
      <dgm:spPr/>
      <dgm:t>
        <a:bodyPr/>
        <a:lstStyle/>
        <a:p>
          <a:pPr rtl="0"/>
          <a:r>
            <a:rPr lang="en-US">
              <a:latin typeface="Calibri"/>
            </a:rPr>
            <a:t>Alzheimer's Awareness</a:t>
          </a:r>
          <a:r>
            <a:rPr lang="en-US"/>
            <a:t> Grants Request for Proposal</a:t>
          </a:r>
        </a:p>
      </dgm:t>
    </dgm:pt>
    <dgm:pt modelId="{A5B507C5-8936-42AE-B248-769EBD1AEA8A}" type="parTrans" cxnId="{EE1FB87D-5BD7-4DE0-BACF-EB7E63B25EB4}">
      <dgm:prSet/>
      <dgm:spPr/>
      <dgm:t>
        <a:bodyPr/>
        <a:lstStyle/>
        <a:p>
          <a:endParaRPr lang="en-US"/>
        </a:p>
      </dgm:t>
    </dgm:pt>
    <dgm:pt modelId="{AFFECD48-FAB2-4F74-9334-415B3B4DC623}" type="sibTrans" cxnId="{EE1FB87D-5BD7-4DE0-BACF-EB7E63B25EB4}">
      <dgm:prSet/>
      <dgm:spPr/>
      <dgm:t>
        <a:bodyPr/>
        <a:lstStyle/>
        <a:p>
          <a:endParaRPr lang="en-US"/>
        </a:p>
      </dgm:t>
    </dgm:pt>
    <dgm:pt modelId="{65B41329-0EDB-4484-BAD5-2EE0BC3B38FA}">
      <dgm:prSet/>
      <dgm:spPr/>
      <dgm:t>
        <a:bodyPr/>
        <a:lstStyle/>
        <a:p>
          <a:r>
            <a:rPr lang="en-US"/>
            <a:t>Questions </a:t>
          </a:r>
        </a:p>
      </dgm:t>
    </dgm:pt>
    <dgm:pt modelId="{E0E2544C-EF40-4E95-9EEE-16A26FAF5788}" type="parTrans" cxnId="{9F0DA998-AF37-4E77-85C9-119094238934}">
      <dgm:prSet/>
      <dgm:spPr/>
      <dgm:t>
        <a:bodyPr/>
        <a:lstStyle/>
        <a:p>
          <a:endParaRPr lang="en-US"/>
        </a:p>
      </dgm:t>
    </dgm:pt>
    <dgm:pt modelId="{67D98BAC-D13D-471A-8B82-7537856B168F}" type="sibTrans" cxnId="{9F0DA998-AF37-4E77-85C9-119094238934}">
      <dgm:prSet/>
      <dgm:spPr/>
      <dgm:t>
        <a:bodyPr/>
        <a:lstStyle/>
        <a:p>
          <a:endParaRPr lang="en-US"/>
        </a:p>
      </dgm:t>
    </dgm:pt>
    <dgm:pt modelId="{DCC92A6D-958F-4CC6-B08E-76B1774C5397}">
      <dgm:prSet/>
      <dgm:spPr/>
      <dgm:t>
        <a:bodyPr/>
        <a:lstStyle/>
        <a:p>
          <a:pPr rtl="0"/>
          <a:r>
            <a:rPr lang="en-US"/>
            <a:t>Aging and Healthy Communities Unit</a:t>
          </a:r>
          <a:r>
            <a:rPr lang="en-US">
              <a:latin typeface="Calibri"/>
            </a:rPr>
            <a:t> </a:t>
          </a:r>
          <a:r>
            <a:rPr lang="en-US"/>
            <a:t>Overview</a:t>
          </a:r>
        </a:p>
      </dgm:t>
    </dgm:pt>
    <dgm:pt modelId="{0D653012-CD1E-477A-8E73-E2D44A04A3A3}" type="parTrans" cxnId="{A53B4B39-7BE8-4B9A-BBA9-D82C4BA4A28B}">
      <dgm:prSet/>
      <dgm:spPr/>
      <dgm:t>
        <a:bodyPr/>
        <a:lstStyle/>
        <a:p>
          <a:endParaRPr lang="en-US"/>
        </a:p>
      </dgm:t>
    </dgm:pt>
    <dgm:pt modelId="{0553B4CA-D3B9-41AD-B880-6DE020154CC7}" type="sibTrans" cxnId="{A53B4B39-7BE8-4B9A-BBA9-D82C4BA4A28B}">
      <dgm:prSet/>
      <dgm:spPr/>
      <dgm:t>
        <a:bodyPr/>
        <a:lstStyle/>
        <a:p>
          <a:endParaRPr lang="en-US"/>
        </a:p>
      </dgm:t>
    </dgm:pt>
    <dgm:pt modelId="{A9999374-6FA7-4EA0-9392-40197303BC7E}">
      <dgm:prSet/>
      <dgm:spPr/>
      <dgm:t>
        <a:bodyPr/>
        <a:lstStyle/>
        <a:p>
          <a:r>
            <a:rPr lang="en-US"/>
            <a:t>Application Process and Instructions</a:t>
          </a:r>
        </a:p>
      </dgm:t>
    </dgm:pt>
    <dgm:pt modelId="{4B989560-F992-4AEF-AB99-D870816CC0D7}" type="parTrans" cxnId="{0C8C29D0-ED99-432E-835B-739EF4F8C5FF}">
      <dgm:prSet/>
      <dgm:spPr/>
      <dgm:t>
        <a:bodyPr/>
        <a:lstStyle/>
        <a:p>
          <a:endParaRPr lang="en-US"/>
        </a:p>
      </dgm:t>
    </dgm:pt>
    <dgm:pt modelId="{5EAE9B12-E2A1-4388-9365-F98435F7593A}" type="sibTrans" cxnId="{0C8C29D0-ED99-432E-835B-739EF4F8C5FF}">
      <dgm:prSet/>
      <dgm:spPr/>
      <dgm:t>
        <a:bodyPr/>
        <a:lstStyle/>
        <a:p>
          <a:endParaRPr lang="en-US"/>
        </a:p>
      </dgm:t>
    </dgm:pt>
    <dgm:pt modelId="{AED52A69-6B48-48F0-A3A9-B34F40D8015B}" type="pres">
      <dgm:prSet presAssocID="{4FA6CE05-C511-4316-8712-EEACAB752CD7}" presName="linear" presStyleCnt="0">
        <dgm:presLayoutVars>
          <dgm:animLvl val="lvl"/>
          <dgm:resizeHandles val="exact"/>
        </dgm:presLayoutVars>
      </dgm:prSet>
      <dgm:spPr/>
    </dgm:pt>
    <dgm:pt modelId="{482DF593-D30D-46CB-B941-75384B6F2E12}" type="pres">
      <dgm:prSet presAssocID="{8D862188-F0D8-4111-97A6-8392DBD84E98}" presName="parentText" presStyleLbl="node1" presStyleIdx="0" presStyleCnt="5">
        <dgm:presLayoutVars>
          <dgm:chMax val="0"/>
          <dgm:bulletEnabled val="1"/>
        </dgm:presLayoutVars>
      </dgm:prSet>
      <dgm:spPr/>
    </dgm:pt>
    <dgm:pt modelId="{82281B24-4802-47BC-8EE3-258B2E62BBD7}" type="pres">
      <dgm:prSet presAssocID="{A85215CB-F91C-4BC6-9110-AF887F31EFA2}" presName="spacer" presStyleCnt="0"/>
      <dgm:spPr/>
    </dgm:pt>
    <dgm:pt modelId="{5AFAB93D-86CE-45BB-A08D-EF33CF8DFA33}" type="pres">
      <dgm:prSet presAssocID="{DCC92A6D-958F-4CC6-B08E-76B1774C5397}" presName="parentText" presStyleLbl="node1" presStyleIdx="1" presStyleCnt="5">
        <dgm:presLayoutVars>
          <dgm:chMax val="0"/>
          <dgm:bulletEnabled val="1"/>
        </dgm:presLayoutVars>
      </dgm:prSet>
      <dgm:spPr/>
    </dgm:pt>
    <dgm:pt modelId="{C1574E41-96A2-41D3-9229-449F69075AC4}" type="pres">
      <dgm:prSet presAssocID="{0553B4CA-D3B9-41AD-B880-6DE020154CC7}" presName="spacer" presStyleCnt="0"/>
      <dgm:spPr/>
    </dgm:pt>
    <dgm:pt modelId="{05AD27ED-12F4-4F57-810C-CB72FAD80573}" type="pres">
      <dgm:prSet presAssocID="{4F2D63F8-05CF-4D43-B8E9-18E300AADF24}" presName="parentText" presStyleLbl="node1" presStyleIdx="2" presStyleCnt="5">
        <dgm:presLayoutVars>
          <dgm:chMax val="0"/>
          <dgm:bulletEnabled val="1"/>
        </dgm:presLayoutVars>
      </dgm:prSet>
      <dgm:spPr/>
    </dgm:pt>
    <dgm:pt modelId="{64EB9E9A-188D-4470-90A8-0A31706C9F86}" type="pres">
      <dgm:prSet presAssocID="{AFFECD48-FAB2-4F74-9334-415B3B4DC623}" presName="spacer" presStyleCnt="0"/>
      <dgm:spPr/>
    </dgm:pt>
    <dgm:pt modelId="{ED9221B0-65C9-4F65-96E6-B1A87F0DC0E9}" type="pres">
      <dgm:prSet presAssocID="{A9999374-6FA7-4EA0-9392-40197303BC7E}" presName="parentText" presStyleLbl="node1" presStyleIdx="3" presStyleCnt="5">
        <dgm:presLayoutVars>
          <dgm:chMax val="0"/>
          <dgm:bulletEnabled val="1"/>
        </dgm:presLayoutVars>
      </dgm:prSet>
      <dgm:spPr/>
    </dgm:pt>
    <dgm:pt modelId="{EBD2ABFE-8556-43D8-B11E-160D11E68D62}" type="pres">
      <dgm:prSet presAssocID="{5EAE9B12-E2A1-4388-9365-F98435F7593A}" presName="spacer" presStyleCnt="0"/>
      <dgm:spPr/>
    </dgm:pt>
    <dgm:pt modelId="{02D4BE78-A1E1-47B8-8941-F53592AF1A09}" type="pres">
      <dgm:prSet presAssocID="{65B41329-0EDB-4484-BAD5-2EE0BC3B38FA}" presName="parentText" presStyleLbl="node1" presStyleIdx="4" presStyleCnt="5">
        <dgm:presLayoutVars>
          <dgm:chMax val="0"/>
          <dgm:bulletEnabled val="1"/>
        </dgm:presLayoutVars>
      </dgm:prSet>
      <dgm:spPr/>
    </dgm:pt>
  </dgm:ptLst>
  <dgm:cxnLst>
    <dgm:cxn modelId="{46604B15-30E6-4318-9801-668F2A0C230E}" type="presOf" srcId="{65B41329-0EDB-4484-BAD5-2EE0BC3B38FA}" destId="{02D4BE78-A1E1-47B8-8941-F53592AF1A09}" srcOrd="0" destOrd="0" presId="urn:microsoft.com/office/officeart/2005/8/layout/vList2"/>
    <dgm:cxn modelId="{A9B64717-C1BA-4BD0-A556-1AB156B260BC}" srcId="{4FA6CE05-C511-4316-8712-EEACAB752CD7}" destId="{8D862188-F0D8-4111-97A6-8392DBD84E98}" srcOrd="0" destOrd="0" parTransId="{F4ED1732-9D74-44FB-8E37-2BD886B7002B}" sibTransId="{A85215CB-F91C-4BC6-9110-AF887F31EFA2}"/>
    <dgm:cxn modelId="{7BA5C228-54AA-49F0-919A-39D77A8B079F}" type="presOf" srcId="{4F2D63F8-05CF-4D43-B8E9-18E300AADF24}" destId="{05AD27ED-12F4-4F57-810C-CB72FAD80573}" srcOrd="0" destOrd="0" presId="urn:microsoft.com/office/officeart/2005/8/layout/vList2"/>
    <dgm:cxn modelId="{64AC8932-A009-465F-B6AE-3DC9443FC132}" type="presOf" srcId="{DCC92A6D-958F-4CC6-B08E-76B1774C5397}" destId="{5AFAB93D-86CE-45BB-A08D-EF33CF8DFA33}" srcOrd="0" destOrd="0" presId="urn:microsoft.com/office/officeart/2005/8/layout/vList2"/>
    <dgm:cxn modelId="{0BC6E737-D264-498B-9949-0862BB8056A6}" type="presOf" srcId="{8D862188-F0D8-4111-97A6-8392DBD84E98}" destId="{482DF593-D30D-46CB-B941-75384B6F2E12}" srcOrd="0" destOrd="0" presId="urn:microsoft.com/office/officeart/2005/8/layout/vList2"/>
    <dgm:cxn modelId="{A53B4B39-7BE8-4B9A-BBA9-D82C4BA4A28B}" srcId="{4FA6CE05-C511-4316-8712-EEACAB752CD7}" destId="{DCC92A6D-958F-4CC6-B08E-76B1774C5397}" srcOrd="1" destOrd="0" parTransId="{0D653012-CD1E-477A-8E73-E2D44A04A3A3}" sibTransId="{0553B4CA-D3B9-41AD-B880-6DE020154CC7}"/>
    <dgm:cxn modelId="{EE1FB87D-5BD7-4DE0-BACF-EB7E63B25EB4}" srcId="{4FA6CE05-C511-4316-8712-EEACAB752CD7}" destId="{4F2D63F8-05CF-4D43-B8E9-18E300AADF24}" srcOrd="2" destOrd="0" parTransId="{A5B507C5-8936-42AE-B248-769EBD1AEA8A}" sibTransId="{AFFECD48-FAB2-4F74-9334-415B3B4DC623}"/>
    <dgm:cxn modelId="{9F0DA998-AF37-4E77-85C9-119094238934}" srcId="{4FA6CE05-C511-4316-8712-EEACAB752CD7}" destId="{65B41329-0EDB-4484-BAD5-2EE0BC3B38FA}" srcOrd="4" destOrd="0" parTransId="{E0E2544C-EF40-4E95-9EEE-16A26FAF5788}" sibTransId="{67D98BAC-D13D-471A-8B82-7537856B168F}"/>
    <dgm:cxn modelId="{0C8C29D0-ED99-432E-835B-739EF4F8C5FF}" srcId="{4FA6CE05-C511-4316-8712-EEACAB752CD7}" destId="{A9999374-6FA7-4EA0-9392-40197303BC7E}" srcOrd="3" destOrd="0" parTransId="{4B989560-F992-4AEF-AB99-D870816CC0D7}" sibTransId="{5EAE9B12-E2A1-4388-9365-F98435F7593A}"/>
    <dgm:cxn modelId="{AE67B4E2-C9C2-41BF-9D85-ED7F7024421D}" type="presOf" srcId="{A9999374-6FA7-4EA0-9392-40197303BC7E}" destId="{ED9221B0-65C9-4F65-96E6-B1A87F0DC0E9}" srcOrd="0" destOrd="0" presId="urn:microsoft.com/office/officeart/2005/8/layout/vList2"/>
    <dgm:cxn modelId="{0AB9B1F7-022E-4CAF-B24B-44FE9A36C2F9}" type="presOf" srcId="{4FA6CE05-C511-4316-8712-EEACAB752CD7}" destId="{AED52A69-6B48-48F0-A3A9-B34F40D8015B}" srcOrd="0" destOrd="0" presId="urn:microsoft.com/office/officeart/2005/8/layout/vList2"/>
    <dgm:cxn modelId="{12CFCE4B-A29B-4FC7-B8F2-064D3999DF25}" type="presParOf" srcId="{AED52A69-6B48-48F0-A3A9-B34F40D8015B}" destId="{482DF593-D30D-46CB-B941-75384B6F2E12}" srcOrd="0" destOrd="0" presId="urn:microsoft.com/office/officeart/2005/8/layout/vList2"/>
    <dgm:cxn modelId="{3A4AB165-E67D-4E9C-9F67-2C808AB8611F}" type="presParOf" srcId="{AED52A69-6B48-48F0-A3A9-B34F40D8015B}" destId="{82281B24-4802-47BC-8EE3-258B2E62BBD7}" srcOrd="1" destOrd="0" presId="urn:microsoft.com/office/officeart/2005/8/layout/vList2"/>
    <dgm:cxn modelId="{751A1D1C-559E-4C8D-B785-B99172245969}" type="presParOf" srcId="{AED52A69-6B48-48F0-A3A9-B34F40D8015B}" destId="{5AFAB93D-86CE-45BB-A08D-EF33CF8DFA33}" srcOrd="2" destOrd="0" presId="urn:microsoft.com/office/officeart/2005/8/layout/vList2"/>
    <dgm:cxn modelId="{6E232AFD-286C-4609-AD86-A8093808259F}" type="presParOf" srcId="{AED52A69-6B48-48F0-A3A9-B34F40D8015B}" destId="{C1574E41-96A2-41D3-9229-449F69075AC4}" srcOrd="3" destOrd="0" presId="urn:microsoft.com/office/officeart/2005/8/layout/vList2"/>
    <dgm:cxn modelId="{60798BF1-740B-4F2E-800D-DDF72D097382}" type="presParOf" srcId="{AED52A69-6B48-48F0-A3A9-B34F40D8015B}" destId="{05AD27ED-12F4-4F57-810C-CB72FAD80573}" srcOrd="4" destOrd="0" presId="urn:microsoft.com/office/officeart/2005/8/layout/vList2"/>
    <dgm:cxn modelId="{66014517-9387-41D8-9D77-7544F136CD7D}" type="presParOf" srcId="{AED52A69-6B48-48F0-A3A9-B34F40D8015B}" destId="{64EB9E9A-188D-4470-90A8-0A31706C9F86}" srcOrd="5" destOrd="0" presId="urn:microsoft.com/office/officeart/2005/8/layout/vList2"/>
    <dgm:cxn modelId="{11554E17-0060-483B-BD47-399220B34F98}" type="presParOf" srcId="{AED52A69-6B48-48F0-A3A9-B34F40D8015B}" destId="{ED9221B0-65C9-4F65-96E6-B1A87F0DC0E9}" srcOrd="6" destOrd="0" presId="urn:microsoft.com/office/officeart/2005/8/layout/vList2"/>
    <dgm:cxn modelId="{FE25F639-D102-4A72-9C12-7E52E2FB4AB1}" type="presParOf" srcId="{AED52A69-6B48-48F0-A3A9-B34F40D8015B}" destId="{EBD2ABFE-8556-43D8-B11E-160D11E68D62}" srcOrd="7" destOrd="0" presId="urn:microsoft.com/office/officeart/2005/8/layout/vList2"/>
    <dgm:cxn modelId="{106690B0-8C5C-4879-B541-03463E4B3278}" type="presParOf" srcId="{AED52A69-6B48-48F0-A3A9-B34F40D8015B}" destId="{02D4BE78-A1E1-47B8-8941-F53592AF1A0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DC8FFA-BD29-4811-8ACC-2A9162DFF1BC}"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B25D35F3-EC3D-407F-AEC2-6A792982EE27}">
      <dgm:prSet/>
      <dgm:spPr/>
      <dgm:t>
        <a:bodyPr/>
        <a:lstStyle/>
        <a:p>
          <a:pPr>
            <a:defRPr b="1"/>
          </a:pPr>
          <a:r>
            <a:rPr lang="en-US">
              <a:latin typeface="Calibri"/>
            </a:rPr>
            <a:t>6 Jan</a:t>
          </a:r>
          <a:r>
            <a:rPr lang="en-US"/>
            <a:t>. </a:t>
          </a:r>
          <a:r>
            <a:rPr lang="en-US">
              <a:latin typeface="Calibri"/>
            </a:rPr>
            <a:t>2025</a:t>
          </a:r>
          <a:endParaRPr lang="en-US"/>
        </a:p>
      </dgm:t>
    </dgm:pt>
    <dgm:pt modelId="{C763DFB7-8BEF-4B7C-95C9-FB0BB73B6003}" type="parTrans" cxnId="{0675A511-1807-4DF4-ABE2-A9DE5C9007D2}">
      <dgm:prSet/>
      <dgm:spPr/>
      <dgm:t>
        <a:bodyPr/>
        <a:lstStyle/>
        <a:p>
          <a:endParaRPr lang="en-US"/>
        </a:p>
      </dgm:t>
    </dgm:pt>
    <dgm:pt modelId="{8DA04B92-D6B1-4898-AB6E-FFDD961F80E1}" type="sibTrans" cxnId="{0675A511-1807-4DF4-ABE2-A9DE5C9007D2}">
      <dgm:prSet/>
      <dgm:spPr/>
      <dgm:t>
        <a:bodyPr/>
        <a:lstStyle/>
        <a:p>
          <a:endParaRPr lang="en-US"/>
        </a:p>
      </dgm:t>
    </dgm:pt>
    <dgm:pt modelId="{7C157B9A-528A-4128-B6AF-0E90430A6968}">
      <dgm:prSet/>
      <dgm:spPr/>
      <dgm:t>
        <a:bodyPr/>
        <a:lstStyle/>
        <a:p>
          <a:r>
            <a:rPr lang="en-US">
              <a:latin typeface="Calibri"/>
            </a:rPr>
            <a:t>Alzheimer's</a:t>
          </a:r>
          <a:r>
            <a:rPr lang="en-US"/>
            <a:t> </a:t>
          </a:r>
          <a:r>
            <a:rPr lang="en-US">
              <a:latin typeface="Calibri"/>
            </a:rPr>
            <a:t>Awareness </a:t>
          </a:r>
          <a:r>
            <a:rPr lang="en-US"/>
            <a:t>Grants Request for Proposal Release </a:t>
          </a:r>
        </a:p>
      </dgm:t>
    </dgm:pt>
    <dgm:pt modelId="{1D772573-8DA6-4F34-B6F8-B37948E5DA03}" type="parTrans" cxnId="{793A9D2D-A6B7-4B49-A45F-618AE216E369}">
      <dgm:prSet/>
      <dgm:spPr/>
      <dgm:t>
        <a:bodyPr/>
        <a:lstStyle/>
        <a:p>
          <a:endParaRPr lang="en-US"/>
        </a:p>
      </dgm:t>
    </dgm:pt>
    <dgm:pt modelId="{B95C75DE-CAA9-42E1-A06B-294C9AF56959}" type="sibTrans" cxnId="{793A9D2D-A6B7-4B49-A45F-618AE216E369}">
      <dgm:prSet/>
      <dgm:spPr/>
      <dgm:t>
        <a:bodyPr/>
        <a:lstStyle/>
        <a:p>
          <a:endParaRPr lang="en-US"/>
        </a:p>
      </dgm:t>
    </dgm:pt>
    <dgm:pt modelId="{197E1B29-8309-44B1-A16F-2AEADE504461}">
      <dgm:prSet/>
      <dgm:spPr/>
      <dgm:t>
        <a:bodyPr/>
        <a:lstStyle/>
        <a:p>
          <a:pPr>
            <a:defRPr b="1"/>
          </a:pPr>
          <a:r>
            <a:rPr lang="en-US">
              <a:latin typeface="Calibri"/>
            </a:rPr>
            <a:t>13 Jan</a:t>
          </a:r>
          <a:r>
            <a:rPr lang="en-US"/>
            <a:t>. </a:t>
          </a:r>
          <a:r>
            <a:rPr lang="en-US">
              <a:latin typeface="Calibri"/>
            </a:rPr>
            <a:t>2025</a:t>
          </a:r>
          <a:endParaRPr lang="en-US"/>
        </a:p>
      </dgm:t>
    </dgm:pt>
    <dgm:pt modelId="{142956DA-DDF2-468B-9DEA-B5164DF19D7C}" type="parTrans" cxnId="{805D2F20-ACBF-4F91-9EA0-89DDE0870237}">
      <dgm:prSet/>
      <dgm:spPr/>
      <dgm:t>
        <a:bodyPr/>
        <a:lstStyle/>
        <a:p>
          <a:endParaRPr lang="en-US"/>
        </a:p>
      </dgm:t>
    </dgm:pt>
    <dgm:pt modelId="{954A067C-2412-4AE6-B10A-21CE479D8B5B}" type="sibTrans" cxnId="{805D2F20-ACBF-4F91-9EA0-89DDE0870237}">
      <dgm:prSet/>
      <dgm:spPr/>
      <dgm:t>
        <a:bodyPr/>
        <a:lstStyle/>
        <a:p>
          <a:endParaRPr lang="en-US"/>
        </a:p>
      </dgm:t>
    </dgm:pt>
    <dgm:pt modelId="{F43FA007-2451-430E-B16E-1AAEABCBB394}">
      <dgm:prSet/>
      <dgm:spPr/>
      <dgm:t>
        <a:bodyPr/>
        <a:lstStyle/>
        <a:p>
          <a:r>
            <a:rPr lang="en-US"/>
            <a:t>Informational Session</a:t>
          </a:r>
        </a:p>
      </dgm:t>
    </dgm:pt>
    <dgm:pt modelId="{A4570182-508D-4D71-BAB2-EAB46929253C}" type="parTrans" cxnId="{BB99997F-0B23-4714-A3EB-401AD782ACED}">
      <dgm:prSet/>
      <dgm:spPr/>
      <dgm:t>
        <a:bodyPr/>
        <a:lstStyle/>
        <a:p>
          <a:endParaRPr lang="en-US"/>
        </a:p>
      </dgm:t>
    </dgm:pt>
    <dgm:pt modelId="{4A040F2F-CC65-4450-A06F-ACA852245787}" type="sibTrans" cxnId="{BB99997F-0B23-4714-A3EB-401AD782ACED}">
      <dgm:prSet/>
      <dgm:spPr/>
      <dgm:t>
        <a:bodyPr/>
        <a:lstStyle/>
        <a:p>
          <a:endParaRPr lang="en-US"/>
        </a:p>
      </dgm:t>
    </dgm:pt>
    <dgm:pt modelId="{0F94BE95-D77B-481E-8046-59FAB051187D}">
      <dgm:prSet/>
      <dgm:spPr/>
      <dgm:t>
        <a:bodyPr/>
        <a:lstStyle/>
        <a:p>
          <a:pPr>
            <a:defRPr b="1"/>
          </a:pPr>
          <a:r>
            <a:rPr lang="en-US">
              <a:latin typeface="Calibri"/>
            </a:rPr>
            <a:t>5 Feb</a:t>
          </a:r>
          <a:r>
            <a:rPr lang="en-US"/>
            <a:t>. </a:t>
          </a:r>
          <a:r>
            <a:rPr lang="en-US">
              <a:latin typeface="Calibri"/>
            </a:rPr>
            <a:t>2025</a:t>
          </a:r>
          <a:endParaRPr lang="en-US"/>
        </a:p>
      </dgm:t>
    </dgm:pt>
    <dgm:pt modelId="{2E7F1A87-8234-4F57-911E-9A274D4FCB8D}" type="parTrans" cxnId="{F513B4F2-86A9-4767-B520-D41E4762623A}">
      <dgm:prSet/>
      <dgm:spPr/>
      <dgm:t>
        <a:bodyPr/>
        <a:lstStyle/>
        <a:p>
          <a:endParaRPr lang="en-US"/>
        </a:p>
      </dgm:t>
    </dgm:pt>
    <dgm:pt modelId="{0363C2E9-3DD4-4791-9B8D-BD355617C0B0}" type="sibTrans" cxnId="{F513B4F2-86A9-4767-B520-D41E4762623A}">
      <dgm:prSet/>
      <dgm:spPr/>
      <dgm:t>
        <a:bodyPr/>
        <a:lstStyle/>
        <a:p>
          <a:endParaRPr lang="en-US"/>
        </a:p>
      </dgm:t>
    </dgm:pt>
    <dgm:pt modelId="{E14E2CA3-9E29-4B99-A7B2-8EFD24164B4E}">
      <dgm:prSet/>
      <dgm:spPr/>
      <dgm:t>
        <a:bodyPr/>
        <a:lstStyle/>
        <a:p>
          <a:r>
            <a:rPr lang="en-US">
              <a:latin typeface="Calibri"/>
            </a:rPr>
            <a:t>Alzheimer's Awareness</a:t>
          </a:r>
          <a:r>
            <a:rPr lang="en-US"/>
            <a:t> Grant Application Due</a:t>
          </a:r>
        </a:p>
      </dgm:t>
    </dgm:pt>
    <dgm:pt modelId="{5BCA9AF7-2D04-484B-8548-546011CB6BB7}" type="parTrans" cxnId="{BD6EA308-AAAE-4A56-BDE6-3B5591264519}">
      <dgm:prSet/>
      <dgm:spPr/>
      <dgm:t>
        <a:bodyPr/>
        <a:lstStyle/>
        <a:p>
          <a:endParaRPr lang="en-US"/>
        </a:p>
      </dgm:t>
    </dgm:pt>
    <dgm:pt modelId="{671ACD09-4B40-4A7A-B962-9317755376E1}" type="sibTrans" cxnId="{BD6EA308-AAAE-4A56-BDE6-3B5591264519}">
      <dgm:prSet/>
      <dgm:spPr/>
      <dgm:t>
        <a:bodyPr/>
        <a:lstStyle/>
        <a:p>
          <a:endParaRPr lang="en-US"/>
        </a:p>
      </dgm:t>
    </dgm:pt>
    <dgm:pt modelId="{62DA4482-898C-48B2-8A2F-8C615268F2E4}">
      <dgm:prSet/>
      <dgm:spPr/>
      <dgm:t>
        <a:bodyPr/>
        <a:lstStyle/>
        <a:p>
          <a:pPr>
            <a:defRPr b="1"/>
          </a:pPr>
          <a:r>
            <a:rPr lang="en-US">
              <a:latin typeface="Calibri"/>
            </a:rPr>
            <a:t>10 Feb</a:t>
          </a:r>
          <a:r>
            <a:rPr lang="en-US"/>
            <a:t>. </a:t>
          </a:r>
          <a:r>
            <a:rPr lang="en-US">
              <a:latin typeface="Calibri"/>
            </a:rPr>
            <a:t>2025</a:t>
          </a:r>
          <a:endParaRPr lang="en-US"/>
        </a:p>
      </dgm:t>
    </dgm:pt>
    <dgm:pt modelId="{03AA0032-9F81-48B2-A156-042C5A9DC5A8}" type="parTrans" cxnId="{12A5CCB0-29A1-42C9-9752-CD7C5602C4FE}">
      <dgm:prSet/>
      <dgm:spPr/>
      <dgm:t>
        <a:bodyPr/>
        <a:lstStyle/>
        <a:p>
          <a:endParaRPr lang="en-US"/>
        </a:p>
      </dgm:t>
    </dgm:pt>
    <dgm:pt modelId="{0F846A7A-8AB9-4EB9-8CA3-7DD772787CD2}" type="sibTrans" cxnId="{12A5CCB0-29A1-42C9-9752-CD7C5602C4FE}">
      <dgm:prSet/>
      <dgm:spPr/>
      <dgm:t>
        <a:bodyPr/>
        <a:lstStyle/>
        <a:p>
          <a:endParaRPr lang="en-US"/>
        </a:p>
      </dgm:t>
    </dgm:pt>
    <dgm:pt modelId="{3ED2F6D4-F809-4DEE-BBE0-82231982893A}">
      <dgm:prSet/>
      <dgm:spPr/>
      <dgm:t>
        <a:bodyPr/>
        <a:lstStyle/>
        <a:p>
          <a:r>
            <a:rPr lang="en-US"/>
            <a:t>Notify Grantees</a:t>
          </a:r>
        </a:p>
      </dgm:t>
    </dgm:pt>
    <dgm:pt modelId="{78AF92B4-8996-4532-BBC8-9A40A60CC1B2}" type="parTrans" cxnId="{471D57C9-2399-49B1-9A46-7693CECF13C0}">
      <dgm:prSet/>
      <dgm:spPr/>
      <dgm:t>
        <a:bodyPr/>
        <a:lstStyle/>
        <a:p>
          <a:endParaRPr lang="en-US"/>
        </a:p>
      </dgm:t>
    </dgm:pt>
    <dgm:pt modelId="{15C16315-EEB8-4D48-888B-545ABB807C3E}" type="sibTrans" cxnId="{471D57C9-2399-49B1-9A46-7693CECF13C0}">
      <dgm:prSet/>
      <dgm:spPr/>
      <dgm:t>
        <a:bodyPr/>
        <a:lstStyle/>
        <a:p>
          <a:endParaRPr lang="en-US"/>
        </a:p>
      </dgm:t>
    </dgm:pt>
    <dgm:pt modelId="{7BA6FE48-1994-4526-9A66-555AFE9C76A9}">
      <dgm:prSet/>
      <dgm:spPr/>
      <dgm:t>
        <a:bodyPr/>
        <a:lstStyle/>
        <a:p>
          <a:pPr>
            <a:defRPr b="1"/>
          </a:pPr>
          <a:r>
            <a:rPr lang="en-US">
              <a:latin typeface="Calibri"/>
            </a:rPr>
            <a:t>3 Mar</a:t>
          </a:r>
          <a:r>
            <a:rPr lang="en-US"/>
            <a:t>. 2025 –</a:t>
          </a:r>
          <a:r>
            <a:rPr lang="en-US">
              <a:latin typeface="Calibri"/>
            </a:rPr>
            <a:t> 30</a:t>
          </a:r>
          <a:r>
            <a:rPr lang="en-US"/>
            <a:t> </a:t>
          </a:r>
          <a:r>
            <a:rPr lang="en-US">
              <a:latin typeface="Calibri"/>
            </a:rPr>
            <a:t>June 2025</a:t>
          </a:r>
          <a:endParaRPr lang="en-US"/>
        </a:p>
      </dgm:t>
    </dgm:pt>
    <dgm:pt modelId="{C91D4F21-C5DB-4838-B2FD-D3B54BFC5988}" type="parTrans" cxnId="{E90CAAE1-5665-4DF6-A8EC-AFFCF832027F}">
      <dgm:prSet/>
      <dgm:spPr/>
      <dgm:t>
        <a:bodyPr/>
        <a:lstStyle/>
        <a:p>
          <a:endParaRPr lang="en-US"/>
        </a:p>
      </dgm:t>
    </dgm:pt>
    <dgm:pt modelId="{4029B19F-8870-4816-A169-C67715C4C6DA}" type="sibTrans" cxnId="{E90CAAE1-5665-4DF6-A8EC-AFFCF832027F}">
      <dgm:prSet/>
      <dgm:spPr/>
      <dgm:t>
        <a:bodyPr/>
        <a:lstStyle/>
        <a:p>
          <a:endParaRPr lang="en-US"/>
        </a:p>
      </dgm:t>
    </dgm:pt>
    <dgm:pt modelId="{E2F4415D-F7CC-48EE-8E65-20040F053804}">
      <dgm:prSet/>
      <dgm:spPr/>
      <dgm:t>
        <a:bodyPr/>
        <a:lstStyle/>
        <a:p>
          <a:r>
            <a:rPr lang="en-US"/>
            <a:t>Estimated Grant Period</a:t>
          </a:r>
        </a:p>
      </dgm:t>
    </dgm:pt>
    <dgm:pt modelId="{1927F352-3C44-475D-8F0B-E62C251A1864}" type="parTrans" cxnId="{0BEB54EF-3C6E-4AB3-83E2-EA25E40F6201}">
      <dgm:prSet/>
      <dgm:spPr/>
      <dgm:t>
        <a:bodyPr/>
        <a:lstStyle/>
        <a:p>
          <a:endParaRPr lang="en-US"/>
        </a:p>
      </dgm:t>
    </dgm:pt>
    <dgm:pt modelId="{571C3FE8-A5DA-4C07-86BA-C21294E2BB6F}" type="sibTrans" cxnId="{0BEB54EF-3C6E-4AB3-83E2-EA25E40F6201}">
      <dgm:prSet/>
      <dgm:spPr/>
      <dgm:t>
        <a:bodyPr/>
        <a:lstStyle/>
        <a:p>
          <a:endParaRPr lang="en-US"/>
        </a:p>
      </dgm:t>
    </dgm:pt>
    <dgm:pt modelId="{DB42809E-AB9C-4BA7-AF06-BD65685B5513}" type="pres">
      <dgm:prSet presAssocID="{C8DC8FFA-BD29-4811-8ACC-2A9162DFF1BC}" presName="root" presStyleCnt="0">
        <dgm:presLayoutVars>
          <dgm:chMax/>
          <dgm:chPref/>
          <dgm:animLvl val="lvl"/>
        </dgm:presLayoutVars>
      </dgm:prSet>
      <dgm:spPr/>
    </dgm:pt>
    <dgm:pt modelId="{3A568850-28FE-47A3-AEF9-E62DB6AC5DD9}" type="pres">
      <dgm:prSet presAssocID="{C8DC8FFA-BD29-4811-8ACC-2A9162DFF1BC}"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17717256-3CA6-421C-96FE-4317A25D3B54}" type="pres">
      <dgm:prSet presAssocID="{C8DC8FFA-BD29-4811-8ACC-2A9162DFF1BC}" presName="nodes" presStyleCnt="0">
        <dgm:presLayoutVars>
          <dgm:chMax/>
          <dgm:chPref/>
          <dgm:animLvl val="lvl"/>
        </dgm:presLayoutVars>
      </dgm:prSet>
      <dgm:spPr/>
    </dgm:pt>
    <dgm:pt modelId="{25845B7C-B505-4DE4-8D43-711EAEFD1D21}" type="pres">
      <dgm:prSet presAssocID="{B25D35F3-EC3D-407F-AEC2-6A792982EE27}" presName="composite" presStyleCnt="0"/>
      <dgm:spPr/>
    </dgm:pt>
    <dgm:pt modelId="{BC982DD8-DAB9-4F73-95DD-7ACCC13673D9}" type="pres">
      <dgm:prSet presAssocID="{B25D35F3-EC3D-407F-AEC2-6A792982EE27}"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51C1B6EF-3834-43BF-B838-BE2A1CAC59F3}" type="pres">
      <dgm:prSet presAssocID="{B25D35F3-EC3D-407F-AEC2-6A792982EE27}" presName="DropPinPlaceHolder" presStyleCnt="0"/>
      <dgm:spPr/>
    </dgm:pt>
    <dgm:pt modelId="{8149AE62-CC69-4BC8-B9E4-A55FEE80DFC6}" type="pres">
      <dgm:prSet presAssocID="{B25D35F3-EC3D-407F-AEC2-6A792982EE27}" presName="DropPin" presStyleLbl="alignNode1" presStyleIdx="0" presStyleCnt="5"/>
      <dgm:spPr/>
    </dgm:pt>
    <dgm:pt modelId="{AD47DE16-BFAF-43DF-961E-8652F352B896}" type="pres">
      <dgm:prSet presAssocID="{B25D35F3-EC3D-407F-AEC2-6A792982EE27}" presName="Ellipse" presStyleLbl="fgAcc1" presStyleIdx="1" presStyleCnt="6"/>
      <dgm:spPr>
        <a:solidFill>
          <a:schemeClr val="lt1">
            <a:alpha val="90000"/>
            <a:hueOff val="0"/>
            <a:satOff val="0"/>
            <a:lumOff val="0"/>
            <a:alphaOff val="0"/>
          </a:schemeClr>
        </a:solidFill>
        <a:ln w="10795" cap="flat" cmpd="sng" algn="ctr">
          <a:noFill/>
          <a:prstDash val="solid"/>
        </a:ln>
        <a:effectLst/>
      </dgm:spPr>
    </dgm:pt>
    <dgm:pt modelId="{C11A43ED-8B3A-4FDD-8227-79DC132A4439}" type="pres">
      <dgm:prSet presAssocID="{B25D35F3-EC3D-407F-AEC2-6A792982EE27}" presName="L2TextContainer" presStyleLbl="revTx" presStyleIdx="0" presStyleCnt="10">
        <dgm:presLayoutVars>
          <dgm:bulletEnabled val="1"/>
        </dgm:presLayoutVars>
      </dgm:prSet>
      <dgm:spPr/>
    </dgm:pt>
    <dgm:pt modelId="{41E12FAD-9CE2-49EB-B5CE-DB3C72A5869D}" type="pres">
      <dgm:prSet presAssocID="{B25D35F3-EC3D-407F-AEC2-6A792982EE27}" presName="L1TextContainer" presStyleLbl="revTx" presStyleIdx="1" presStyleCnt="10">
        <dgm:presLayoutVars>
          <dgm:chMax val="1"/>
          <dgm:chPref val="1"/>
          <dgm:bulletEnabled val="1"/>
        </dgm:presLayoutVars>
      </dgm:prSet>
      <dgm:spPr/>
    </dgm:pt>
    <dgm:pt modelId="{06F1CA24-2BDC-4958-86B6-6FED0F2D4A5E}" type="pres">
      <dgm:prSet presAssocID="{B25D35F3-EC3D-407F-AEC2-6A792982EE27}"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EF1C7E85-94B6-4DA7-BEED-B5CD87E03549}" type="pres">
      <dgm:prSet presAssocID="{B25D35F3-EC3D-407F-AEC2-6A792982EE27}" presName="EmptyPlaceHolder" presStyleCnt="0"/>
      <dgm:spPr/>
    </dgm:pt>
    <dgm:pt modelId="{7764FCD6-4C5A-42AD-A052-D164D3060FC9}" type="pres">
      <dgm:prSet presAssocID="{8DA04B92-D6B1-4898-AB6E-FFDD961F80E1}" presName="spaceBetweenRectangles" presStyleCnt="0"/>
      <dgm:spPr/>
    </dgm:pt>
    <dgm:pt modelId="{A1BCE9ED-5310-4A01-9889-239B7C96E460}" type="pres">
      <dgm:prSet presAssocID="{197E1B29-8309-44B1-A16F-2AEADE504461}" presName="composite" presStyleCnt="0"/>
      <dgm:spPr/>
    </dgm:pt>
    <dgm:pt modelId="{46D3E097-03AE-4BE9-90CF-9473DDB9B2FE}" type="pres">
      <dgm:prSet presAssocID="{197E1B29-8309-44B1-A16F-2AEADE504461}"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1211706E-D7C9-464D-A314-F37F4E727CA1}" type="pres">
      <dgm:prSet presAssocID="{197E1B29-8309-44B1-A16F-2AEADE504461}" presName="DropPinPlaceHolder" presStyleCnt="0"/>
      <dgm:spPr/>
    </dgm:pt>
    <dgm:pt modelId="{2CBCA407-EABE-42AA-BD22-E625B3D5A5CD}" type="pres">
      <dgm:prSet presAssocID="{197E1B29-8309-44B1-A16F-2AEADE504461}" presName="DropPin" presStyleLbl="alignNode1" presStyleIdx="1" presStyleCnt="5"/>
      <dgm:spPr/>
    </dgm:pt>
    <dgm:pt modelId="{5582645C-DF97-4830-A6CF-33D2A0E94F90}" type="pres">
      <dgm:prSet presAssocID="{197E1B29-8309-44B1-A16F-2AEADE504461}" presName="Ellipse" presStyleLbl="fgAcc1" presStyleIdx="2" presStyleCnt="6"/>
      <dgm:spPr>
        <a:solidFill>
          <a:schemeClr val="lt1">
            <a:alpha val="90000"/>
            <a:hueOff val="0"/>
            <a:satOff val="0"/>
            <a:lumOff val="0"/>
            <a:alphaOff val="0"/>
          </a:schemeClr>
        </a:solidFill>
        <a:ln w="10795" cap="flat" cmpd="sng" algn="ctr">
          <a:noFill/>
          <a:prstDash val="solid"/>
        </a:ln>
        <a:effectLst/>
      </dgm:spPr>
    </dgm:pt>
    <dgm:pt modelId="{A9F08B03-B8A6-4158-9146-385C6A654784}" type="pres">
      <dgm:prSet presAssocID="{197E1B29-8309-44B1-A16F-2AEADE504461}" presName="L2TextContainer" presStyleLbl="revTx" presStyleIdx="2" presStyleCnt="10">
        <dgm:presLayoutVars>
          <dgm:bulletEnabled val="1"/>
        </dgm:presLayoutVars>
      </dgm:prSet>
      <dgm:spPr/>
    </dgm:pt>
    <dgm:pt modelId="{08B8F554-8E3D-40D5-B308-A0B281D4B52A}" type="pres">
      <dgm:prSet presAssocID="{197E1B29-8309-44B1-A16F-2AEADE504461}" presName="L1TextContainer" presStyleLbl="revTx" presStyleIdx="3" presStyleCnt="10">
        <dgm:presLayoutVars>
          <dgm:chMax val="1"/>
          <dgm:chPref val="1"/>
          <dgm:bulletEnabled val="1"/>
        </dgm:presLayoutVars>
      </dgm:prSet>
      <dgm:spPr/>
    </dgm:pt>
    <dgm:pt modelId="{327365A6-E3B2-4CF8-822F-5FA91837CEA0}" type="pres">
      <dgm:prSet presAssocID="{197E1B29-8309-44B1-A16F-2AEADE504461}"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7DB4E206-A71B-43F5-A77E-38E2625D30DA}" type="pres">
      <dgm:prSet presAssocID="{197E1B29-8309-44B1-A16F-2AEADE504461}" presName="EmptyPlaceHolder" presStyleCnt="0"/>
      <dgm:spPr/>
    </dgm:pt>
    <dgm:pt modelId="{D6A1BF7E-D7EF-43A4-A355-DCA8CC29BFC1}" type="pres">
      <dgm:prSet presAssocID="{954A067C-2412-4AE6-B10A-21CE479D8B5B}" presName="spaceBetweenRectangles" presStyleCnt="0"/>
      <dgm:spPr/>
    </dgm:pt>
    <dgm:pt modelId="{DDCF4098-B494-4A85-A75D-1FD2B418BCB7}" type="pres">
      <dgm:prSet presAssocID="{0F94BE95-D77B-481E-8046-59FAB051187D}" presName="composite" presStyleCnt="0"/>
      <dgm:spPr/>
    </dgm:pt>
    <dgm:pt modelId="{DEAC8F4C-2AA1-478B-B1ED-50AD3820F689}" type="pres">
      <dgm:prSet presAssocID="{0F94BE95-D77B-481E-8046-59FAB051187D}"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0BABB613-E3E5-40C5-B57D-2093CE009CCA}" type="pres">
      <dgm:prSet presAssocID="{0F94BE95-D77B-481E-8046-59FAB051187D}" presName="DropPinPlaceHolder" presStyleCnt="0"/>
      <dgm:spPr/>
    </dgm:pt>
    <dgm:pt modelId="{D65321EC-A605-4EDF-8930-B351BC123C17}" type="pres">
      <dgm:prSet presAssocID="{0F94BE95-D77B-481E-8046-59FAB051187D}" presName="DropPin" presStyleLbl="alignNode1" presStyleIdx="2" presStyleCnt="5"/>
      <dgm:spPr/>
    </dgm:pt>
    <dgm:pt modelId="{7FEBF010-6C6B-445B-B8A4-695D3B14E7FE}" type="pres">
      <dgm:prSet presAssocID="{0F94BE95-D77B-481E-8046-59FAB051187D}" presName="Ellipse" presStyleLbl="fgAcc1" presStyleIdx="3" presStyleCnt="6"/>
      <dgm:spPr>
        <a:solidFill>
          <a:schemeClr val="lt1">
            <a:alpha val="90000"/>
            <a:hueOff val="0"/>
            <a:satOff val="0"/>
            <a:lumOff val="0"/>
            <a:alphaOff val="0"/>
          </a:schemeClr>
        </a:solidFill>
        <a:ln w="10795" cap="flat" cmpd="sng" algn="ctr">
          <a:noFill/>
          <a:prstDash val="solid"/>
        </a:ln>
        <a:effectLst/>
      </dgm:spPr>
    </dgm:pt>
    <dgm:pt modelId="{503AD351-4C6E-4A54-91D4-69EE82A2DB5D}" type="pres">
      <dgm:prSet presAssocID="{0F94BE95-D77B-481E-8046-59FAB051187D}" presName="L2TextContainer" presStyleLbl="revTx" presStyleIdx="4" presStyleCnt="10">
        <dgm:presLayoutVars>
          <dgm:bulletEnabled val="1"/>
        </dgm:presLayoutVars>
      </dgm:prSet>
      <dgm:spPr/>
    </dgm:pt>
    <dgm:pt modelId="{33C52078-6FD7-426C-B86B-06797B89FE17}" type="pres">
      <dgm:prSet presAssocID="{0F94BE95-D77B-481E-8046-59FAB051187D}" presName="L1TextContainer" presStyleLbl="revTx" presStyleIdx="5" presStyleCnt="10">
        <dgm:presLayoutVars>
          <dgm:chMax val="1"/>
          <dgm:chPref val="1"/>
          <dgm:bulletEnabled val="1"/>
        </dgm:presLayoutVars>
      </dgm:prSet>
      <dgm:spPr/>
    </dgm:pt>
    <dgm:pt modelId="{3203F28D-0A66-40ED-AEAB-E095B8EFA357}" type="pres">
      <dgm:prSet presAssocID="{0F94BE95-D77B-481E-8046-59FAB051187D}"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CD20AE99-CC2E-433C-A124-4EBD2C97C087}" type="pres">
      <dgm:prSet presAssocID="{0F94BE95-D77B-481E-8046-59FAB051187D}" presName="EmptyPlaceHolder" presStyleCnt="0"/>
      <dgm:spPr/>
    </dgm:pt>
    <dgm:pt modelId="{7D43DC18-FE05-4AE7-B6C8-08D6FD2BBC21}" type="pres">
      <dgm:prSet presAssocID="{0363C2E9-3DD4-4791-9B8D-BD355617C0B0}" presName="spaceBetweenRectangles" presStyleCnt="0"/>
      <dgm:spPr/>
    </dgm:pt>
    <dgm:pt modelId="{FB5D97BA-4457-4049-9C43-C0FEA52857A4}" type="pres">
      <dgm:prSet presAssocID="{62DA4482-898C-48B2-8A2F-8C615268F2E4}" presName="composite" presStyleCnt="0"/>
      <dgm:spPr/>
    </dgm:pt>
    <dgm:pt modelId="{870214A7-66AA-48CC-AB3C-29F84009C3EA}" type="pres">
      <dgm:prSet presAssocID="{62DA4482-898C-48B2-8A2F-8C615268F2E4}"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79D43976-95BF-4D48-ACA9-BB182D588199}" type="pres">
      <dgm:prSet presAssocID="{62DA4482-898C-48B2-8A2F-8C615268F2E4}" presName="DropPinPlaceHolder" presStyleCnt="0"/>
      <dgm:spPr/>
    </dgm:pt>
    <dgm:pt modelId="{5C2CB005-29E0-4775-9BAF-447400D14D02}" type="pres">
      <dgm:prSet presAssocID="{62DA4482-898C-48B2-8A2F-8C615268F2E4}" presName="DropPin" presStyleLbl="alignNode1" presStyleIdx="3" presStyleCnt="5"/>
      <dgm:spPr/>
    </dgm:pt>
    <dgm:pt modelId="{D675A006-7D9A-45BC-9C73-CD278A7F5115}" type="pres">
      <dgm:prSet presAssocID="{62DA4482-898C-48B2-8A2F-8C615268F2E4}" presName="Ellipse" presStyleLbl="fgAcc1" presStyleIdx="4" presStyleCnt="6"/>
      <dgm:spPr>
        <a:solidFill>
          <a:schemeClr val="lt1">
            <a:alpha val="90000"/>
            <a:hueOff val="0"/>
            <a:satOff val="0"/>
            <a:lumOff val="0"/>
            <a:alphaOff val="0"/>
          </a:schemeClr>
        </a:solidFill>
        <a:ln w="10795" cap="flat" cmpd="sng" algn="ctr">
          <a:noFill/>
          <a:prstDash val="solid"/>
        </a:ln>
        <a:effectLst/>
      </dgm:spPr>
    </dgm:pt>
    <dgm:pt modelId="{BD3B8BDF-D24A-4016-8623-94C50CD932D3}" type="pres">
      <dgm:prSet presAssocID="{62DA4482-898C-48B2-8A2F-8C615268F2E4}" presName="L2TextContainer" presStyleLbl="revTx" presStyleIdx="6" presStyleCnt="10">
        <dgm:presLayoutVars>
          <dgm:bulletEnabled val="1"/>
        </dgm:presLayoutVars>
      </dgm:prSet>
      <dgm:spPr/>
    </dgm:pt>
    <dgm:pt modelId="{7C47C403-E72D-405F-805A-99850698BD86}" type="pres">
      <dgm:prSet presAssocID="{62DA4482-898C-48B2-8A2F-8C615268F2E4}" presName="L1TextContainer" presStyleLbl="revTx" presStyleIdx="7" presStyleCnt="10">
        <dgm:presLayoutVars>
          <dgm:chMax val="1"/>
          <dgm:chPref val="1"/>
          <dgm:bulletEnabled val="1"/>
        </dgm:presLayoutVars>
      </dgm:prSet>
      <dgm:spPr/>
    </dgm:pt>
    <dgm:pt modelId="{B6BA925D-2D1F-4AA2-85C0-4B4858EBFC8B}" type="pres">
      <dgm:prSet presAssocID="{62DA4482-898C-48B2-8A2F-8C615268F2E4}"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C1D36788-D90B-445F-BA8E-629BCDFD513E}" type="pres">
      <dgm:prSet presAssocID="{62DA4482-898C-48B2-8A2F-8C615268F2E4}" presName="EmptyPlaceHolder" presStyleCnt="0"/>
      <dgm:spPr/>
    </dgm:pt>
    <dgm:pt modelId="{70260843-4BAB-4DB2-99D4-7791CA44F375}" type="pres">
      <dgm:prSet presAssocID="{0F846A7A-8AB9-4EB9-8CA3-7DD772787CD2}" presName="spaceBetweenRectangles" presStyleCnt="0"/>
      <dgm:spPr/>
    </dgm:pt>
    <dgm:pt modelId="{004F83C4-8154-41B1-B3BB-70F2039FAA73}" type="pres">
      <dgm:prSet presAssocID="{7BA6FE48-1994-4526-9A66-555AFE9C76A9}" presName="composite" presStyleCnt="0"/>
      <dgm:spPr/>
    </dgm:pt>
    <dgm:pt modelId="{D6E65E72-99C4-4688-B41A-5EAC338952CC}" type="pres">
      <dgm:prSet presAssocID="{7BA6FE48-1994-4526-9A66-555AFE9C76A9}"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7D2005EF-EC36-450E-9B92-D2F7F824D950}" type="pres">
      <dgm:prSet presAssocID="{7BA6FE48-1994-4526-9A66-555AFE9C76A9}" presName="DropPinPlaceHolder" presStyleCnt="0"/>
      <dgm:spPr/>
    </dgm:pt>
    <dgm:pt modelId="{0B7C8106-CFFE-4F25-B53C-2C9C619B6134}" type="pres">
      <dgm:prSet presAssocID="{7BA6FE48-1994-4526-9A66-555AFE9C76A9}" presName="DropPin" presStyleLbl="alignNode1" presStyleIdx="4" presStyleCnt="5"/>
      <dgm:spPr/>
    </dgm:pt>
    <dgm:pt modelId="{0A5509FB-CA62-4FA3-BBD7-99E92207BBE9}" type="pres">
      <dgm:prSet presAssocID="{7BA6FE48-1994-4526-9A66-555AFE9C76A9}" presName="Ellipse" presStyleLbl="fgAcc1" presStyleIdx="5" presStyleCnt="6"/>
      <dgm:spPr>
        <a:solidFill>
          <a:schemeClr val="lt1">
            <a:alpha val="90000"/>
            <a:hueOff val="0"/>
            <a:satOff val="0"/>
            <a:lumOff val="0"/>
            <a:alphaOff val="0"/>
          </a:schemeClr>
        </a:solidFill>
        <a:ln w="10795" cap="flat" cmpd="sng" algn="ctr">
          <a:noFill/>
          <a:prstDash val="solid"/>
        </a:ln>
        <a:effectLst/>
      </dgm:spPr>
    </dgm:pt>
    <dgm:pt modelId="{9D19A52B-A187-4D0C-A417-DB0DACDA2880}" type="pres">
      <dgm:prSet presAssocID="{7BA6FE48-1994-4526-9A66-555AFE9C76A9}" presName="L2TextContainer" presStyleLbl="revTx" presStyleIdx="8" presStyleCnt="10">
        <dgm:presLayoutVars>
          <dgm:bulletEnabled val="1"/>
        </dgm:presLayoutVars>
      </dgm:prSet>
      <dgm:spPr/>
    </dgm:pt>
    <dgm:pt modelId="{A636FD99-8E06-46F0-9671-632D1A1E32E1}" type="pres">
      <dgm:prSet presAssocID="{7BA6FE48-1994-4526-9A66-555AFE9C76A9}" presName="L1TextContainer" presStyleLbl="revTx" presStyleIdx="9" presStyleCnt="10">
        <dgm:presLayoutVars>
          <dgm:chMax val="1"/>
          <dgm:chPref val="1"/>
          <dgm:bulletEnabled val="1"/>
        </dgm:presLayoutVars>
      </dgm:prSet>
      <dgm:spPr/>
    </dgm:pt>
    <dgm:pt modelId="{AA672892-FF9A-4120-AC9A-C038328CD73A}" type="pres">
      <dgm:prSet presAssocID="{7BA6FE48-1994-4526-9A66-555AFE9C76A9}"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D1A7D4E5-7205-40FD-8F84-A2C8CDE822B1}" type="pres">
      <dgm:prSet presAssocID="{7BA6FE48-1994-4526-9A66-555AFE9C76A9}" presName="EmptyPlaceHolder" presStyleCnt="0"/>
      <dgm:spPr/>
    </dgm:pt>
  </dgm:ptLst>
  <dgm:cxnLst>
    <dgm:cxn modelId="{2AAE9703-55E2-4889-80B0-7D4DD2D6808B}" type="presOf" srcId="{E14E2CA3-9E29-4B99-A7B2-8EFD24164B4E}" destId="{503AD351-4C6E-4A54-91D4-69EE82A2DB5D}" srcOrd="0" destOrd="0" presId="urn:microsoft.com/office/officeart/2017/3/layout/DropPinTimeline"/>
    <dgm:cxn modelId="{BD6EA308-AAAE-4A56-BDE6-3B5591264519}" srcId="{0F94BE95-D77B-481E-8046-59FAB051187D}" destId="{E14E2CA3-9E29-4B99-A7B2-8EFD24164B4E}" srcOrd="0" destOrd="0" parTransId="{5BCA9AF7-2D04-484B-8548-546011CB6BB7}" sibTransId="{671ACD09-4B40-4A7A-B962-9317755376E1}"/>
    <dgm:cxn modelId="{0675A511-1807-4DF4-ABE2-A9DE5C9007D2}" srcId="{C8DC8FFA-BD29-4811-8ACC-2A9162DFF1BC}" destId="{B25D35F3-EC3D-407F-AEC2-6A792982EE27}" srcOrd="0" destOrd="0" parTransId="{C763DFB7-8BEF-4B7C-95C9-FB0BB73B6003}" sibTransId="{8DA04B92-D6B1-4898-AB6E-FFDD961F80E1}"/>
    <dgm:cxn modelId="{805D2F20-ACBF-4F91-9EA0-89DDE0870237}" srcId="{C8DC8FFA-BD29-4811-8ACC-2A9162DFF1BC}" destId="{197E1B29-8309-44B1-A16F-2AEADE504461}" srcOrd="1" destOrd="0" parTransId="{142956DA-DDF2-468B-9DEA-B5164DF19D7C}" sibTransId="{954A067C-2412-4AE6-B10A-21CE479D8B5B}"/>
    <dgm:cxn modelId="{B8B9BA24-A02B-4A6E-92AB-11D16E1F423A}" type="presOf" srcId="{B25D35F3-EC3D-407F-AEC2-6A792982EE27}" destId="{41E12FAD-9CE2-49EB-B5CE-DB3C72A5869D}" srcOrd="0" destOrd="0" presId="urn:microsoft.com/office/officeart/2017/3/layout/DropPinTimeline"/>
    <dgm:cxn modelId="{42522D2B-EDE0-4EF5-B661-9632E15B5572}" type="presOf" srcId="{3ED2F6D4-F809-4DEE-BBE0-82231982893A}" destId="{BD3B8BDF-D24A-4016-8623-94C50CD932D3}" srcOrd="0" destOrd="0" presId="urn:microsoft.com/office/officeart/2017/3/layout/DropPinTimeline"/>
    <dgm:cxn modelId="{793A9D2D-A6B7-4B49-A45F-618AE216E369}" srcId="{B25D35F3-EC3D-407F-AEC2-6A792982EE27}" destId="{7C157B9A-528A-4128-B6AF-0E90430A6968}" srcOrd="0" destOrd="0" parTransId="{1D772573-8DA6-4F34-B6F8-B37948E5DA03}" sibTransId="{B95C75DE-CAA9-42E1-A06B-294C9AF56959}"/>
    <dgm:cxn modelId="{9F0E492E-303A-437E-90C2-FA27658E0BF4}" type="presOf" srcId="{F43FA007-2451-430E-B16E-1AAEABCBB394}" destId="{A9F08B03-B8A6-4158-9146-385C6A654784}" srcOrd="0" destOrd="0" presId="urn:microsoft.com/office/officeart/2017/3/layout/DropPinTimeline"/>
    <dgm:cxn modelId="{924F8D63-1FDB-4AFE-9D11-EFEEC8F78A86}" type="presOf" srcId="{7C157B9A-528A-4128-B6AF-0E90430A6968}" destId="{C11A43ED-8B3A-4FDD-8227-79DC132A4439}" srcOrd="0" destOrd="0" presId="urn:microsoft.com/office/officeart/2017/3/layout/DropPinTimeline"/>
    <dgm:cxn modelId="{5AFA0665-092F-49E1-A45C-0047E1269EE6}" type="presOf" srcId="{7BA6FE48-1994-4526-9A66-555AFE9C76A9}" destId="{A636FD99-8E06-46F0-9671-632D1A1E32E1}" srcOrd="0" destOrd="0" presId="urn:microsoft.com/office/officeart/2017/3/layout/DropPinTimeline"/>
    <dgm:cxn modelId="{9A3E776B-F542-4374-BD09-6F6EB469055A}" type="presOf" srcId="{C8DC8FFA-BD29-4811-8ACC-2A9162DFF1BC}" destId="{DB42809E-AB9C-4BA7-AF06-BD65685B5513}" srcOrd="0" destOrd="0" presId="urn:microsoft.com/office/officeart/2017/3/layout/DropPinTimeline"/>
    <dgm:cxn modelId="{DD0BDC53-4481-4BA1-B681-35802817E7B1}" type="presOf" srcId="{0F94BE95-D77B-481E-8046-59FAB051187D}" destId="{33C52078-6FD7-426C-B86B-06797B89FE17}" srcOrd="0" destOrd="0" presId="urn:microsoft.com/office/officeart/2017/3/layout/DropPinTimeline"/>
    <dgm:cxn modelId="{A25BE958-6B9C-427B-BD1F-F32D6900A500}" type="presOf" srcId="{197E1B29-8309-44B1-A16F-2AEADE504461}" destId="{08B8F554-8E3D-40D5-B308-A0B281D4B52A}" srcOrd="0" destOrd="0" presId="urn:microsoft.com/office/officeart/2017/3/layout/DropPinTimeline"/>
    <dgm:cxn modelId="{BB99997F-0B23-4714-A3EB-401AD782ACED}" srcId="{197E1B29-8309-44B1-A16F-2AEADE504461}" destId="{F43FA007-2451-430E-B16E-1AAEABCBB394}" srcOrd="0" destOrd="0" parTransId="{A4570182-508D-4D71-BAB2-EAB46929253C}" sibTransId="{4A040F2F-CC65-4450-A06F-ACA852245787}"/>
    <dgm:cxn modelId="{49A63D92-3EEB-4319-8041-A8E77EDF29B6}" type="presOf" srcId="{E2F4415D-F7CC-48EE-8E65-20040F053804}" destId="{9D19A52B-A187-4D0C-A417-DB0DACDA2880}" srcOrd="0" destOrd="0" presId="urn:microsoft.com/office/officeart/2017/3/layout/DropPinTimeline"/>
    <dgm:cxn modelId="{12A5CCB0-29A1-42C9-9752-CD7C5602C4FE}" srcId="{C8DC8FFA-BD29-4811-8ACC-2A9162DFF1BC}" destId="{62DA4482-898C-48B2-8A2F-8C615268F2E4}" srcOrd="3" destOrd="0" parTransId="{03AA0032-9F81-48B2-A156-042C5A9DC5A8}" sibTransId="{0F846A7A-8AB9-4EB9-8CA3-7DD772787CD2}"/>
    <dgm:cxn modelId="{471D57C9-2399-49B1-9A46-7693CECF13C0}" srcId="{62DA4482-898C-48B2-8A2F-8C615268F2E4}" destId="{3ED2F6D4-F809-4DEE-BBE0-82231982893A}" srcOrd="0" destOrd="0" parTransId="{78AF92B4-8996-4532-BBC8-9A40A60CC1B2}" sibTransId="{15C16315-EEB8-4D48-888B-545ABB807C3E}"/>
    <dgm:cxn modelId="{185DB2DE-771A-4167-9F67-5BA21ECE42FF}" type="presOf" srcId="{62DA4482-898C-48B2-8A2F-8C615268F2E4}" destId="{7C47C403-E72D-405F-805A-99850698BD86}" srcOrd="0" destOrd="0" presId="urn:microsoft.com/office/officeart/2017/3/layout/DropPinTimeline"/>
    <dgm:cxn modelId="{E90CAAE1-5665-4DF6-A8EC-AFFCF832027F}" srcId="{C8DC8FFA-BD29-4811-8ACC-2A9162DFF1BC}" destId="{7BA6FE48-1994-4526-9A66-555AFE9C76A9}" srcOrd="4" destOrd="0" parTransId="{C91D4F21-C5DB-4838-B2FD-D3B54BFC5988}" sibTransId="{4029B19F-8870-4816-A169-C67715C4C6DA}"/>
    <dgm:cxn modelId="{0BEB54EF-3C6E-4AB3-83E2-EA25E40F6201}" srcId="{7BA6FE48-1994-4526-9A66-555AFE9C76A9}" destId="{E2F4415D-F7CC-48EE-8E65-20040F053804}" srcOrd="0" destOrd="0" parTransId="{1927F352-3C44-475D-8F0B-E62C251A1864}" sibTransId="{571C3FE8-A5DA-4C07-86BA-C21294E2BB6F}"/>
    <dgm:cxn modelId="{F513B4F2-86A9-4767-B520-D41E4762623A}" srcId="{C8DC8FFA-BD29-4811-8ACC-2A9162DFF1BC}" destId="{0F94BE95-D77B-481E-8046-59FAB051187D}" srcOrd="2" destOrd="0" parTransId="{2E7F1A87-8234-4F57-911E-9A274D4FCB8D}" sibTransId="{0363C2E9-3DD4-4791-9B8D-BD355617C0B0}"/>
    <dgm:cxn modelId="{B5725C83-25CB-45FF-A648-89427C66DAF8}" type="presParOf" srcId="{DB42809E-AB9C-4BA7-AF06-BD65685B5513}" destId="{3A568850-28FE-47A3-AEF9-E62DB6AC5DD9}" srcOrd="0" destOrd="0" presId="urn:microsoft.com/office/officeart/2017/3/layout/DropPinTimeline"/>
    <dgm:cxn modelId="{E846B2E5-0869-4831-A9A7-F6E991A51C82}" type="presParOf" srcId="{DB42809E-AB9C-4BA7-AF06-BD65685B5513}" destId="{17717256-3CA6-421C-96FE-4317A25D3B54}" srcOrd="1" destOrd="0" presId="urn:microsoft.com/office/officeart/2017/3/layout/DropPinTimeline"/>
    <dgm:cxn modelId="{91BC5692-A954-435B-A10F-2A1F76A545EE}" type="presParOf" srcId="{17717256-3CA6-421C-96FE-4317A25D3B54}" destId="{25845B7C-B505-4DE4-8D43-711EAEFD1D21}" srcOrd="0" destOrd="0" presId="urn:microsoft.com/office/officeart/2017/3/layout/DropPinTimeline"/>
    <dgm:cxn modelId="{0A8D26DF-FB6C-4541-9C23-1BE6D84F68B2}" type="presParOf" srcId="{25845B7C-B505-4DE4-8D43-711EAEFD1D21}" destId="{BC982DD8-DAB9-4F73-95DD-7ACCC13673D9}" srcOrd="0" destOrd="0" presId="urn:microsoft.com/office/officeart/2017/3/layout/DropPinTimeline"/>
    <dgm:cxn modelId="{355FE4A3-0F0E-49F6-83E1-639E0FB3D78A}" type="presParOf" srcId="{25845B7C-B505-4DE4-8D43-711EAEFD1D21}" destId="{51C1B6EF-3834-43BF-B838-BE2A1CAC59F3}" srcOrd="1" destOrd="0" presId="urn:microsoft.com/office/officeart/2017/3/layout/DropPinTimeline"/>
    <dgm:cxn modelId="{37AAD9F1-7078-4877-B8D9-61D834C9AB8D}" type="presParOf" srcId="{51C1B6EF-3834-43BF-B838-BE2A1CAC59F3}" destId="{8149AE62-CC69-4BC8-B9E4-A55FEE80DFC6}" srcOrd="0" destOrd="0" presId="urn:microsoft.com/office/officeart/2017/3/layout/DropPinTimeline"/>
    <dgm:cxn modelId="{5B2E489E-327A-4D25-8804-C4029D2945A5}" type="presParOf" srcId="{51C1B6EF-3834-43BF-B838-BE2A1CAC59F3}" destId="{AD47DE16-BFAF-43DF-961E-8652F352B896}" srcOrd="1" destOrd="0" presId="urn:microsoft.com/office/officeart/2017/3/layout/DropPinTimeline"/>
    <dgm:cxn modelId="{3FFF9B85-A981-4007-BF47-8301A2AABABD}" type="presParOf" srcId="{25845B7C-B505-4DE4-8D43-711EAEFD1D21}" destId="{C11A43ED-8B3A-4FDD-8227-79DC132A4439}" srcOrd="2" destOrd="0" presId="urn:microsoft.com/office/officeart/2017/3/layout/DropPinTimeline"/>
    <dgm:cxn modelId="{905F427D-6FB3-4C5F-8443-2D15732DF520}" type="presParOf" srcId="{25845B7C-B505-4DE4-8D43-711EAEFD1D21}" destId="{41E12FAD-9CE2-49EB-B5CE-DB3C72A5869D}" srcOrd="3" destOrd="0" presId="urn:microsoft.com/office/officeart/2017/3/layout/DropPinTimeline"/>
    <dgm:cxn modelId="{306ED1FF-16BF-4CDB-B52C-9C7607CEC8D1}" type="presParOf" srcId="{25845B7C-B505-4DE4-8D43-711EAEFD1D21}" destId="{06F1CA24-2BDC-4958-86B6-6FED0F2D4A5E}" srcOrd="4" destOrd="0" presId="urn:microsoft.com/office/officeart/2017/3/layout/DropPinTimeline"/>
    <dgm:cxn modelId="{DC16CAF9-0FBD-45DE-9201-798DB8716349}" type="presParOf" srcId="{25845B7C-B505-4DE4-8D43-711EAEFD1D21}" destId="{EF1C7E85-94B6-4DA7-BEED-B5CD87E03549}" srcOrd="5" destOrd="0" presId="urn:microsoft.com/office/officeart/2017/3/layout/DropPinTimeline"/>
    <dgm:cxn modelId="{579861CB-9544-4A73-96A0-ED8334CB9D26}" type="presParOf" srcId="{17717256-3CA6-421C-96FE-4317A25D3B54}" destId="{7764FCD6-4C5A-42AD-A052-D164D3060FC9}" srcOrd="1" destOrd="0" presId="urn:microsoft.com/office/officeart/2017/3/layout/DropPinTimeline"/>
    <dgm:cxn modelId="{884FC09C-F7F8-4752-89C8-1C54A71308BD}" type="presParOf" srcId="{17717256-3CA6-421C-96FE-4317A25D3B54}" destId="{A1BCE9ED-5310-4A01-9889-239B7C96E460}" srcOrd="2" destOrd="0" presId="urn:microsoft.com/office/officeart/2017/3/layout/DropPinTimeline"/>
    <dgm:cxn modelId="{FAB4F14E-7D5D-410B-9DA3-EA91F06D07C7}" type="presParOf" srcId="{A1BCE9ED-5310-4A01-9889-239B7C96E460}" destId="{46D3E097-03AE-4BE9-90CF-9473DDB9B2FE}" srcOrd="0" destOrd="0" presId="urn:microsoft.com/office/officeart/2017/3/layout/DropPinTimeline"/>
    <dgm:cxn modelId="{A7D37499-733C-4664-9B65-12F0F187B7F1}" type="presParOf" srcId="{A1BCE9ED-5310-4A01-9889-239B7C96E460}" destId="{1211706E-D7C9-464D-A314-F37F4E727CA1}" srcOrd="1" destOrd="0" presId="urn:microsoft.com/office/officeart/2017/3/layout/DropPinTimeline"/>
    <dgm:cxn modelId="{3027B9E9-EDC3-4F99-8098-D328383278AE}" type="presParOf" srcId="{1211706E-D7C9-464D-A314-F37F4E727CA1}" destId="{2CBCA407-EABE-42AA-BD22-E625B3D5A5CD}" srcOrd="0" destOrd="0" presId="urn:microsoft.com/office/officeart/2017/3/layout/DropPinTimeline"/>
    <dgm:cxn modelId="{885DD46E-1C60-41C8-921D-CED9184B052C}" type="presParOf" srcId="{1211706E-D7C9-464D-A314-F37F4E727CA1}" destId="{5582645C-DF97-4830-A6CF-33D2A0E94F90}" srcOrd="1" destOrd="0" presId="urn:microsoft.com/office/officeart/2017/3/layout/DropPinTimeline"/>
    <dgm:cxn modelId="{FE5A0391-DB17-44B8-9860-630BD16C74C3}" type="presParOf" srcId="{A1BCE9ED-5310-4A01-9889-239B7C96E460}" destId="{A9F08B03-B8A6-4158-9146-385C6A654784}" srcOrd="2" destOrd="0" presId="urn:microsoft.com/office/officeart/2017/3/layout/DropPinTimeline"/>
    <dgm:cxn modelId="{99A2C7A1-E5DC-4C92-821D-2A0536B6ADA1}" type="presParOf" srcId="{A1BCE9ED-5310-4A01-9889-239B7C96E460}" destId="{08B8F554-8E3D-40D5-B308-A0B281D4B52A}" srcOrd="3" destOrd="0" presId="urn:microsoft.com/office/officeart/2017/3/layout/DropPinTimeline"/>
    <dgm:cxn modelId="{F3A0EAD8-02AF-4E60-8D7C-A92BD5099CAB}" type="presParOf" srcId="{A1BCE9ED-5310-4A01-9889-239B7C96E460}" destId="{327365A6-E3B2-4CF8-822F-5FA91837CEA0}" srcOrd="4" destOrd="0" presId="urn:microsoft.com/office/officeart/2017/3/layout/DropPinTimeline"/>
    <dgm:cxn modelId="{7401DE50-E8E5-4F03-B2FA-A3BB98688E91}" type="presParOf" srcId="{A1BCE9ED-5310-4A01-9889-239B7C96E460}" destId="{7DB4E206-A71B-43F5-A77E-38E2625D30DA}" srcOrd="5" destOrd="0" presId="urn:microsoft.com/office/officeart/2017/3/layout/DropPinTimeline"/>
    <dgm:cxn modelId="{CD2375E5-11F5-4DB2-8D15-E63420400DE1}" type="presParOf" srcId="{17717256-3CA6-421C-96FE-4317A25D3B54}" destId="{D6A1BF7E-D7EF-43A4-A355-DCA8CC29BFC1}" srcOrd="3" destOrd="0" presId="urn:microsoft.com/office/officeart/2017/3/layout/DropPinTimeline"/>
    <dgm:cxn modelId="{969088DA-CFEC-418E-8E09-FE5E13EDEC00}" type="presParOf" srcId="{17717256-3CA6-421C-96FE-4317A25D3B54}" destId="{DDCF4098-B494-4A85-A75D-1FD2B418BCB7}" srcOrd="4" destOrd="0" presId="urn:microsoft.com/office/officeart/2017/3/layout/DropPinTimeline"/>
    <dgm:cxn modelId="{8C6053B5-5DD6-47B3-97CC-138A06672A63}" type="presParOf" srcId="{DDCF4098-B494-4A85-A75D-1FD2B418BCB7}" destId="{DEAC8F4C-2AA1-478B-B1ED-50AD3820F689}" srcOrd="0" destOrd="0" presId="urn:microsoft.com/office/officeart/2017/3/layout/DropPinTimeline"/>
    <dgm:cxn modelId="{64D25DC9-5DD5-40C9-BA77-E09C0FF4A136}" type="presParOf" srcId="{DDCF4098-B494-4A85-A75D-1FD2B418BCB7}" destId="{0BABB613-E3E5-40C5-B57D-2093CE009CCA}" srcOrd="1" destOrd="0" presId="urn:microsoft.com/office/officeart/2017/3/layout/DropPinTimeline"/>
    <dgm:cxn modelId="{7844DA88-BD56-4A5A-A033-668646E9C265}" type="presParOf" srcId="{0BABB613-E3E5-40C5-B57D-2093CE009CCA}" destId="{D65321EC-A605-4EDF-8930-B351BC123C17}" srcOrd="0" destOrd="0" presId="urn:microsoft.com/office/officeart/2017/3/layout/DropPinTimeline"/>
    <dgm:cxn modelId="{B996E7C2-D7E0-4628-991F-213ECC1FECA4}" type="presParOf" srcId="{0BABB613-E3E5-40C5-B57D-2093CE009CCA}" destId="{7FEBF010-6C6B-445B-B8A4-695D3B14E7FE}" srcOrd="1" destOrd="0" presId="urn:microsoft.com/office/officeart/2017/3/layout/DropPinTimeline"/>
    <dgm:cxn modelId="{830A3FC4-5073-446A-86B8-1239BD72C927}" type="presParOf" srcId="{DDCF4098-B494-4A85-A75D-1FD2B418BCB7}" destId="{503AD351-4C6E-4A54-91D4-69EE82A2DB5D}" srcOrd="2" destOrd="0" presId="urn:microsoft.com/office/officeart/2017/3/layout/DropPinTimeline"/>
    <dgm:cxn modelId="{787EC809-6BC6-49B6-B223-4D2912BD223D}" type="presParOf" srcId="{DDCF4098-B494-4A85-A75D-1FD2B418BCB7}" destId="{33C52078-6FD7-426C-B86B-06797B89FE17}" srcOrd="3" destOrd="0" presId="urn:microsoft.com/office/officeart/2017/3/layout/DropPinTimeline"/>
    <dgm:cxn modelId="{461DF818-8988-4436-9FD4-58F52F719E5E}" type="presParOf" srcId="{DDCF4098-B494-4A85-A75D-1FD2B418BCB7}" destId="{3203F28D-0A66-40ED-AEAB-E095B8EFA357}" srcOrd="4" destOrd="0" presId="urn:microsoft.com/office/officeart/2017/3/layout/DropPinTimeline"/>
    <dgm:cxn modelId="{F67C044C-8A75-428F-8EBE-C41DC576EA4C}" type="presParOf" srcId="{DDCF4098-B494-4A85-A75D-1FD2B418BCB7}" destId="{CD20AE99-CC2E-433C-A124-4EBD2C97C087}" srcOrd="5" destOrd="0" presId="urn:microsoft.com/office/officeart/2017/3/layout/DropPinTimeline"/>
    <dgm:cxn modelId="{047D2BA2-6B59-418E-AA82-57051C681114}" type="presParOf" srcId="{17717256-3CA6-421C-96FE-4317A25D3B54}" destId="{7D43DC18-FE05-4AE7-B6C8-08D6FD2BBC21}" srcOrd="5" destOrd="0" presId="urn:microsoft.com/office/officeart/2017/3/layout/DropPinTimeline"/>
    <dgm:cxn modelId="{13844FF2-A24E-41B5-A63C-97B848879C0A}" type="presParOf" srcId="{17717256-3CA6-421C-96FE-4317A25D3B54}" destId="{FB5D97BA-4457-4049-9C43-C0FEA52857A4}" srcOrd="6" destOrd="0" presId="urn:microsoft.com/office/officeart/2017/3/layout/DropPinTimeline"/>
    <dgm:cxn modelId="{AF4F55F5-6196-4D9D-9A3A-62110B14EC3D}" type="presParOf" srcId="{FB5D97BA-4457-4049-9C43-C0FEA52857A4}" destId="{870214A7-66AA-48CC-AB3C-29F84009C3EA}" srcOrd="0" destOrd="0" presId="urn:microsoft.com/office/officeart/2017/3/layout/DropPinTimeline"/>
    <dgm:cxn modelId="{EAB223FC-09C3-4F18-B7CD-32715CC327EA}" type="presParOf" srcId="{FB5D97BA-4457-4049-9C43-C0FEA52857A4}" destId="{79D43976-95BF-4D48-ACA9-BB182D588199}" srcOrd="1" destOrd="0" presId="urn:microsoft.com/office/officeart/2017/3/layout/DropPinTimeline"/>
    <dgm:cxn modelId="{B263D8AA-CBF0-4FD4-8C0B-CEEF9D518830}" type="presParOf" srcId="{79D43976-95BF-4D48-ACA9-BB182D588199}" destId="{5C2CB005-29E0-4775-9BAF-447400D14D02}" srcOrd="0" destOrd="0" presId="urn:microsoft.com/office/officeart/2017/3/layout/DropPinTimeline"/>
    <dgm:cxn modelId="{71708E6D-9CC6-4257-8C52-BE7A983122AC}" type="presParOf" srcId="{79D43976-95BF-4D48-ACA9-BB182D588199}" destId="{D675A006-7D9A-45BC-9C73-CD278A7F5115}" srcOrd="1" destOrd="0" presId="urn:microsoft.com/office/officeart/2017/3/layout/DropPinTimeline"/>
    <dgm:cxn modelId="{9D1E88F7-863C-4690-A012-1856D97101C7}" type="presParOf" srcId="{FB5D97BA-4457-4049-9C43-C0FEA52857A4}" destId="{BD3B8BDF-D24A-4016-8623-94C50CD932D3}" srcOrd="2" destOrd="0" presId="urn:microsoft.com/office/officeart/2017/3/layout/DropPinTimeline"/>
    <dgm:cxn modelId="{19555C18-8A48-4C3A-A67A-D9263D2E7349}" type="presParOf" srcId="{FB5D97BA-4457-4049-9C43-C0FEA52857A4}" destId="{7C47C403-E72D-405F-805A-99850698BD86}" srcOrd="3" destOrd="0" presId="urn:microsoft.com/office/officeart/2017/3/layout/DropPinTimeline"/>
    <dgm:cxn modelId="{67548223-B90B-4D79-A90E-FE3CB5FBD8A1}" type="presParOf" srcId="{FB5D97BA-4457-4049-9C43-C0FEA52857A4}" destId="{B6BA925D-2D1F-4AA2-85C0-4B4858EBFC8B}" srcOrd="4" destOrd="0" presId="urn:microsoft.com/office/officeart/2017/3/layout/DropPinTimeline"/>
    <dgm:cxn modelId="{D481636D-CE7A-4BA2-8D2E-18FF51B17AFF}" type="presParOf" srcId="{FB5D97BA-4457-4049-9C43-C0FEA52857A4}" destId="{C1D36788-D90B-445F-BA8E-629BCDFD513E}" srcOrd="5" destOrd="0" presId="urn:microsoft.com/office/officeart/2017/3/layout/DropPinTimeline"/>
    <dgm:cxn modelId="{B30B7616-2AA7-451A-A9FF-FE07E62CEBCF}" type="presParOf" srcId="{17717256-3CA6-421C-96FE-4317A25D3B54}" destId="{70260843-4BAB-4DB2-99D4-7791CA44F375}" srcOrd="7" destOrd="0" presId="urn:microsoft.com/office/officeart/2017/3/layout/DropPinTimeline"/>
    <dgm:cxn modelId="{432CDFCE-5463-485B-8376-5B01277D39FD}" type="presParOf" srcId="{17717256-3CA6-421C-96FE-4317A25D3B54}" destId="{004F83C4-8154-41B1-B3BB-70F2039FAA73}" srcOrd="8" destOrd="0" presId="urn:microsoft.com/office/officeart/2017/3/layout/DropPinTimeline"/>
    <dgm:cxn modelId="{43A1BE36-D768-438C-ADB7-574B76B9C7B5}" type="presParOf" srcId="{004F83C4-8154-41B1-B3BB-70F2039FAA73}" destId="{D6E65E72-99C4-4688-B41A-5EAC338952CC}" srcOrd="0" destOrd="0" presId="urn:microsoft.com/office/officeart/2017/3/layout/DropPinTimeline"/>
    <dgm:cxn modelId="{9A4DFA5D-9D79-4C36-9D05-51141EACFCDB}" type="presParOf" srcId="{004F83C4-8154-41B1-B3BB-70F2039FAA73}" destId="{7D2005EF-EC36-450E-9B92-D2F7F824D950}" srcOrd="1" destOrd="0" presId="urn:microsoft.com/office/officeart/2017/3/layout/DropPinTimeline"/>
    <dgm:cxn modelId="{D5BFC578-196A-4C4A-A3DD-D50CFE568551}" type="presParOf" srcId="{7D2005EF-EC36-450E-9B92-D2F7F824D950}" destId="{0B7C8106-CFFE-4F25-B53C-2C9C619B6134}" srcOrd="0" destOrd="0" presId="urn:microsoft.com/office/officeart/2017/3/layout/DropPinTimeline"/>
    <dgm:cxn modelId="{6637122C-C589-4B7A-BFDE-6C65DFCAFA4A}" type="presParOf" srcId="{7D2005EF-EC36-450E-9B92-D2F7F824D950}" destId="{0A5509FB-CA62-4FA3-BBD7-99E92207BBE9}" srcOrd="1" destOrd="0" presId="urn:microsoft.com/office/officeart/2017/3/layout/DropPinTimeline"/>
    <dgm:cxn modelId="{97DDFD60-9093-47AF-8BFC-A1A52423B9D8}" type="presParOf" srcId="{004F83C4-8154-41B1-B3BB-70F2039FAA73}" destId="{9D19A52B-A187-4D0C-A417-DB0DACDA2880}" srcOrd="2" destOrd="0" presId="urn:microsoft.com/office/officeart/2017/3/layout/DropPinTimeline"/>
    <dgm:cxn modelId="{CA27F29F-3EF1-4848-BBF3-69A63A691580}" type="presParOf" srcId="{004F83C4-8154-41B1-B3BB-70F2039FAA73}" destId="{A636FD99-8E06-46F0-9671-632D1A1E32E1}" srcOrd="3" destOrd="0" presId="urn:microsoft.com/office/officeart/2017/3/layout/DropPinTimeline"/>
    <dgm:cxn modelId="{3466FF31-D780-4CC0-BD61-E07B7BFA5F2E}" type="presParOf" srcId="{004F83C4-8154-41B1-B3BB-70F2039FAA73}" destId="{AA672892-FF9A-4120-AC9A-C038328CD73A}" srcOrd="4" destOrd="0" presId="urn:microsoft.com/office/officeart/2017/3/layout/DropPinTimeline"/>
    <dgm:cxn modelId="{17DA04E4-76C0-412C-B027-0DB29D4AC0D6}" type="presParOf" srcId="{004F83C4-8154-41B1-B3BB-70F2039FAA73}" destId="{D1A7D4E5-7205-40FD-8F84-A2C8CDE822B1}"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E8C49D-6E35-4B9C-8AFB-B406D41C4E6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EDF465C-6495-4DF2-A5C3-0A983B3B8F55}">
      <dgm:prSet/>
      <dgm:spPr/>
      <dgm:t>
        <a:bodyPr/>
        <a:lstStyle/>
        <a:p>
          <a:r>
            <a:rPr lang="en-US"/>
            <a:t>The plan is organized into four main areas: </a:t>
          </a:r>
        </a:p>
      </dgm:t>
    </dgm:pt>
    <dgm:pt modelId="{13649A17-8C99-4DA3-833A-8F27CF3F28DB}" type="parTrans" cxnId="{286B504C-4966-4728-BB3E-DDEC52A839D1}">
      <dgm:prSet/>
      <dgm:spPr/>
      <dgm:t>
        <a:bodyPr/>
        <a:lstStyle/>
        <a:p>
          <a:endParaRPr lang="en-US"/>
        </a:p>
      </dgm:t>
    </dgm:pt>
    <dgm:pt modelId="{56835DF2-9AA5-40AA-99E9-1BE3E16DDD70}" type="sibTrans" cxnId="{286B504C-4966-4728-BB3E-DDEC52A839D1}">
      <dgm:prSet/>
      <dgm:spPr/>
      <dgm:t>
        <a:bodyPr/>
        <a:lstStyle/>
        <a:p>
          <a:endParaRPr lang="en-US"/>
        </a:p>
      </dgm:t>
    </dgm:pt>
    <dgm:pt modelId="{48F589D0-C8B9-43FA-89BD-5AB5ADA4EE92}">
      <dgm:prSet/>
      <dgm:spPr/>
      <dgm:t>
        <a:bodyPr/>
        <a:lstStyle/>
        <a:p>
          <a:r>
            <a:rPr lang="en-US" b="1">
              <a:highlight>
                <a:srgbClr val="D6EDFF"/>
              </a:highlight>
            </a:rPr>
            <a:t>Educate and Activate </a:t>
          </a:r>
        </a:p>
      </dgm:t>
    </dgm:pt>
    <dgm:pt modelId="{B66FFBAA-DF7B-418D-9DD6-F23E0EF42F30}" type="parTrans" cxnId="{EAB15B78-6570-47BF-BB43-8A8B4AEC6745}">
      <dgm:prSet/>
      <dgm:spPr/>
      <dgm:t>
        <a:bodyPr/>
        <a:lstStyle/>
        <a:p>
          <a:endParaRPr lang="en-US"/>
        </a:p>
      </dgm:t>
    </dgm:pt>
    <dgm:pt modelId="{2318389E-E1FA-4C83-9D66-2C6A919ADAD0}" type="sibTrans" cxnId="{EAB15B78-6570-47BF-BB43-8A8B4AEC6745}">
      <dgm:prSet/>
      <dgm:spPr/>
      <dgm:t>
        <a:bodyPr/>
        <a:lstStyle/>
        <a:p>
          <a:endParaRPr lang="en-US"/>
        </a:p>
      </dgm:t>
    </dgm:pt>
    <dgm:pt modelId="{1D630A6C-49B0-4A2F-9B19-56D273606C28}">
      <dgm:prSet/>
      <dgm:spPr/>
      <dgm:t>
        <a:bodyPr/>
        <a:lstStyle/>
        <a:p>
          <a:r>
            <a:rPr lang="en-US"/>
            <a:t>Develop Policies and Partnerships </a:t>
          </a:r>
        </a:p>
      </dgm:t>
    </dgm:pt>
    <dgm:pt modelId="{177F3C6B-89A1-4E53-A3E0-465248D6C595}" type="parTrans" cxnId="{BC31CC52-7C47-4177-9C56-6265CA9FA789}">
      <dgm:prSet/>
      <dgm:spPr/>
      <dgm:t>
        <a:bodyPr/>
        <a:lstStyle/>
        <a:p>
          <a:endParaRPr lang="en-US"/>
        </a:p>
      </dgm:t>
    </dgm:pt>
    <dgm:pt modelId="{D22AFB20-5789-4EDE-AB19-D405B5177474}" type="sibTrans" cxnId="{BC31CC52-7C47-4177-9C56-6265CA9FA789}">
      <dgm:prSet/>
      <dgm:spPr/>
      <dgm:t>
        <a:bodyPr/>
        <a:lstStyle/>
        <a:p>
          <a:endParaRPr lang="en-US"/>
        </a:p>
      </dgm:t>
    </dgm:pt>
    <dgm:pt modelId="{D7A2DB7D-3B59-480E-8A13-84873A70FEA3}">
      <dgm:prSet/>
      <dgm:spPr/>
      <dgm:t>
        <a:bodyPr/>
        <a:lstStyle/>
        <a:p>
          <a:r>
            <a:rPr lang="en-US"/>
            <a:t>Ensure Culturally Responsive Care Teams</a:t>
          </a:r>
        </a:p>
      </dgm:t>
    </dgm:pt>
    <dgm:pt modelId="{AA7EA25C-D144-4291-A92B-A68B9747F8DA}" type="parTrans" cxnId="{A8EC2596-DEB8-476E-ADF0-36DD71CADB5E}">
      <dgm:prSet/>
      <dgm:spPr/>
      <dgm:t>
        <a:bodyPr/>
        <a:lstStyle/>
        <a:p>
          <a:endParaRPr lang="en-US"/>
        </a:p>
      </dgm:t>
    </dgm:pt>
    <dgm:pt modelId="{42870BD8-D190-4831-A261-C47C9BAFE753}" type="sibTrans" cxnId="{A8EC2596-DEB8-476E-ADF0-36DD71CADB5E}">
      <dgm:prSet/>
      <dgm:spPr/>
      <dgm:t>
        <a:bodyPr/>
        <a:lstStyle/>
        <a:p>
          <a:endParaRPr lang="en-US"/>
        </a:p>
      </dgm:t>
    </dgm:pt>
    <dgm:pt modelId="{21B12123-7396-4153-B8A0-2F1C7E32412A}">
      <dgm:prSet/>
      <dgm:spPr/>
      <dgm:t>
        <a:bodyPr/>
        <a:lstStyle/>
        <a:p>
          <a:r>
            <a:rPr lang="en-US"/>
            <a:t>Accountability, Monitoring and Evaluation </a:t>
          </a:r>
        </a:p>
      </dgm:t>
    </dgm:pt>
    <dgm:pt modelId="{7060C3EF-B2E6-4AAF-A7E2-7CF40730F08B}" type="parTrans" cxnId="{DA44ED42-C270-4197-9C6E-CE67A9D83D9A}">
      <dgm:prSet/>
      <dgm:spPr/>
      <dgm:t>
        <a:bodyPr/>
        <a:lstStyle/>
        <a:p>
          <a:endParaRPr lang="en-US"/>
        </a:p>
      </dgm:t>
    </dgm:pt>
    <dgm:pt modelId="{FA9E0EBC-3644-4D87-8345-F5D35EFE0ECE}" type="sibTrans" cxnId="{DA44ED42-C270-4197-9C6E-CE67A9D83D9A}">
      <dgm:prSet/>
      <dgm:spPr/>
      <dgm:t>
        <a:bodyPr/>
        <a:lstStyle/>
        <a:p>
          <a:endParaRPr lang="en-US"/>
        </a:p>
      </dgm:t>
    </dgm:pt>
    <dgm:pt modelId="{D5D472B1-24CA-47A2-AED3-7C71DCF31BE0}">
      <dgm:prSet/>
      <dgm:spPr/>
      <dgm:t>
        <a:bodyPr/>
        <a:lstStyle/>
        <a:p>
          <a:r>
            <a:rPr lang="en-US" dirty="0">
              <a:hlinkClick xmlns:r="http://schemas.openxmlformats.org/officeDocument/2006/relationships" r:id="rId1"/>
            </a:rPr>
            <a:t>MN Dementia Strategic Plan www.health.state.mn.us/diseases/alzheimers/docs/dementiaplan.pdf</a:t>
          </a:r>
          <a:endParaRPr lang="en-US" dirty="0"/>
        </a:p>
      </dgm:t>
    </dgm:pt>
    <dgm:pt modelId="{461C2917-8E53-44E2-A738-FC71295E4AFC}" type="parTrans" cxnId="{37A2D9C5-3F0C-40BB-8DFC-7D8CEBD37632}">
      <dgm:prSet/>
      <dgm:spPr/>
      <dgm:t>
        <a:bodyPr/>
        <a:lstStyle/>
        <a:p>
          <a:endParaRPr lang="en-US"/>
        </a:p>
      </dgm:t>
    </dgm:pt>
    <dgm:pt modelId="{80271E46-B7C8-4C34-A254-86115DF1F6A3}" type="sibTrans" cxnId="{37A2D9C5-3F0C-40BB-8DFC-7D8CEBD37632}">
      <dgm:prSet/>
      <dgm:spPr/>
      <dgm:t>
        <a:bodyPr/>
        <a:lstStyle/>
        <a:p>
          <a:endParaRPr lang="en-US"/>
        </a:p>
      </dgm:t>
    </dgm:pt>
    <dgm:pt modelId="{09ABA0AF-1ED5-43A1-A278-0F1382D911B4}">
      <dgm:prSet/>
      <dgm:spPr/>
      <dgm:t>
        <a:bodyPr/>
        <a:lstStyle/>
        <a:p>
          <a:endParaRPr lang="en-US"/>
        </a:p>
      </dgm:t>
    </dgm:pt>
    <dgm:pt modelId="{DDB8B181-C14B-400E-8298-FA1CA7949249}" type="parTrans" cxnId="{4A8B3E92-CF0F-4C1B-828C-2E627557AF04}">
      <dgm:prSet/>
      <dgm:spPr/>
      <dgm:t>
        <a:bodyPr/>
        <a:lstStyle/>
        <a:p>
          <a:endParaRPr lang="en-US"/>
        </a:p>
      </dgm:t>
    </dgm:pt>
    <dgm:pt modelId="{909CB76E-004C-4F1E-ACF8-98894417660C}" type="sibTrans" cxnId="{4A8B3E92-CF0F-4C1B-828C-2E627557AF04}">
      <dgm:prSet/>
      <dgm:spPr/>
      <dgm:t>
        <a:bodyPr/>
        <a:lstStyle/>
        <a:p>
          <a:endParaRPr lang="en-US"/>
        </a:p>
      </dgm:t>
    </dgm:pt>
    <dgm:pt modelId="{1A06194A-A693-4D14-8AC3-2542293EE4BB}" type="pres">
      <dgm:prSet presAssocID="{ABE8C49D-6E35-4B9C-8AFB-B406D41C4E63}" presName="linear" presStyleCnt="0">
        <dgm:presLayoutVars>
          <dgm:animLvl val="lvl"/>
          <dgm:resizeHandles val="exact"/>
        </dgm:presLayoutVars>
      </dgm:prSet>
      <dgm:spPr/>
    </dgm:pt>
    <dgm:pt modelId="{66FE5C3F-B5E3-4495-8307-2B7ACCAECB46}" type="pres">
      <dgm:prSet presAssocID="{3EDF465C-6495-4DF2-A5C3-0A983B3B8F55}" presName="parentText" presStyleLbl="node1" presStyleIdx="0" presStyleCnt="1">
        <dgm:presLayoutVars>
          <dgm:chMax val="0"/>
          <dgm:bulletEnabled val="1"/>
        </dgm:presLayoutVars>
      </dgm:prSet>
      <dgm:spPr/>
    </dgm:pt>
    <dgm:pt modelId="{0945B6B0-8C6B-4B7A-ADFE-6ABC4AA995AD}" type="pres">
      <dgm:prSet presAssocID="{3EDF465C-6495-4DF2-A5C3-0A983B3B8F55}" presName="childText" presStyleLbl="revTx" presStyleIdx="0" presStyleCnt="1" custScaleY="147842">
        <dgm:presLayoutVars>
          <dgm:bulletEnabled val="1"/>
        </dgm:presLayoutVars>
      </dgm:prSet>
      <dgm:spPr/>
    </dgm:pt>
  </dgm:ptLst>
  <dgm:cxnLst>
    <dgm:cxn modelId="{8CFB5E0E-1277-4D80-9803-E44AA1A0FACE}" type="presOf" srcId="{ABE8C49D-6E35-4B9C-8AFB-B406D41C4E63}" destId="{1A06194A-A693-4D14-8AC3-2542293EE4BB}" srcOrd="0" destOrd="0" presId="urn:microsoft.com/office/officeart/2005/8/layout/vList2"/>
    <dgm:cxn modelId="{BEA30B1A-E47C-4DA2-A628-730DE816B22E}" type="presOf" srcId="{09ABA0AF-1ED5-43A1-A278-0F1382D911B4}" destId="{0945B6B0-8C6B-4B7A-ADFE-6ABC4AA995AD}" srcOrd="0" destOrd="4" presId="urn:microsoft.com/office/officeart/2005/8/layout/vList2"/>
    <dgm:cxn modelId="{723CA222-1156-4EEE-A1E1-07112C839240}" type="presOf" srcId="{D7A2DB7D-3B59-480E-8A13-84873A70FEA3}" destId="{0945B6B0-8C6B-4B7A-ADFE-6ABC4AA995AD}" srcOrd="0" destOrd="2" presId="urn:microsoft.com/office/officeart/2005/8/layout/vList2"/>
    <dgm:cxn modelId="{DA44ED42-C270-4197-9C6E-CE67A9D83D9A}" srcId="{3EDF465C-6495-4DF2-A5C3-0A983B3B8F55}" destId="{21B12123-7396-4153-B8A0-2F1C7E32412A}" srcOrd="3" destOrd="0" parTransId="{7060C3EF-B2E6-4AAF-A7E2-7CF40730F08B}" sibTransId="{FA9E0EBC-3644-4D87-8345-F5D35EFE0ECE}"/>
    <dgm:cxn modelId="{286B504C-4966-4728-BB3E-DDEC52A839D1}" srcId="{ABE8C49D-6E35-4B9C-8AFB-B406D41C4E63}" destId="{3EDF465C-6495-4DF2-A5C3-0A983B3B8F55}" srcOrd="0" destOrd="0" parTransId="{13649A17-8C99-4DA3-833A-8F27CF3F28DB}" sibTransId="{56835DF2-9AA5-40AA-99E9-1BE3E16DDD70}"/>
    <dgm:cxn modelId="{BC31CC52-7C47-4177-9C56-6265CA9FA789}" srcId="{3EDF465C-6495-4DF2-A5C3-0A983B3B8F55}" destId="{1D630A6C-49B0-4A2F-9B19-56D273606C28}" srcOrd="1" destOrd="0" parTransId="{177F3C6B-89A1-4E53-A3E0-465248D6C595}" sibTransId="{D22AFB20-5789-4EDE-AB19-D405B5177474}"/>
    <dgm:cxn modelId="{EAB15B78-6570-47BF-BB43-8A8B4AEC6745}" srcId="{3EDF465C-6495-4DF2-A5C3-0A983B3B8F55}" destId="{48F589D0-C8B9-43FA-89BD-5AB5ADA4EE92}" srcOrd="0" destOrd="0" parTransId="{B66FFBAA-DF7B-418D-9DD6-F23E0EF42F30}" sibTransId="{2318389E-E1FA-4C83-9D66-2C6A919ADAD0}"/>
    <dgm:cxn modelId="{849C628E-2856-44A9-9B8D-8E5326204918}" type="presOf" srcId="{1D630A6C-49B0-4A2F-9B19-56D273606C28}" destId="{0945B6B0-8C6B-4B7A-ADFE-6ABC4AA995AD}" srcOrd="0" destOrd="1" presId="urn:microsoft.com/office/officeart/2005/8/layout/vList2"/>
    <dgm:cxn modelId="{4A8B3E92-CF0F-4C1B-828C-2E627557AF04}" srcId="{3EDF465C-6495-4DF2-A5C3-0A983B3B8F55}" destId="{09ABA0AF-1ED5-43A1-A278-0F1382D911B4}" srcOrd="4" destOrd="0" parTransId="{DDB8B181-C14B-400E-8298-FA1CA7949249}" sibTransId="{909CB76E-004C-4F1E-ACF8-98894417660C}"/>
    <dgm:cxn modelId="{A8EC2596-DEB8-476E-ADF0-36DD71CADB5E}" srcId="{3EDF465C-6495-4DF2-A5C3-0A983B3B8F55}" destId="{D7A2DB7D-3B59-480E-8A13-84873A70FEA3}" srcOrd="2" destOrd="0" parTransId="{AA7EA25C-D144-4291-A92B-A68B9747F8DA}" sibTransId="{42870BD8-D190-4831-A261-C47C9BAFE753}"/>
    <dgm:cxn modelId="{895A60BF-FE4C-4326-908A-F3EFCF69000B}" type="presOf" srcId="{D5D472B1-24CA-47A2-AED3-7C71DCF31BE0}" destId="{0945B6B0-8C6B-4B7A-ADFE-6ABC4AA995AD}" srcOrd="0" destOrd="5" presId="urn:microsoft.com/office/officeart/2005/8/layout/vList2"/>
    <dgm:cxn modelId="{37A2D9C5-3F0C-40BB-8DFC-7D8CEBD37632}" srcId="{3EDF465C-6495-4DF2-A5C3-0A983B3B8F55}" destId="{D5D472B1-24CA-47A2-AED3-7C71DCF31BE0}" srcOrd="5" destOrd="0" parTransId="{461C2917-8E53-44E2-A738-FC71295E4AFC}" sibTransId="{80271E46-B7C8-4C34-A254-86115DF1F6A3}"/>
    <dgm:cxn modelId="{CE3345C7-8619-4191-A6DF-F3577F5FE90A}" type="presOf" srcId="{21B12123-7396-4153-B8A0-2F1C7E32412A}" destId="{0945B6B0-8C6B-4B7A-ADFE-6ABC4AA995AD}" srcOrd="0" destOrd="3" presId="urn:microsoft.com/office/officeart/2005/8/layout/vList2"/>
    <dgm:cxn modelId="{35113BDC-E34D-41D1-97C6-7841DFDA73F5}" type="presOf" srcId="{3EDF465C-6495-4DF2-A5C3-0A983B3B8F55}" destId="{66FE5C3F-B5E3-4495-8307-2B7ACCAECB46}" srcOrd="0" destOrd="0" presId="urn:microsoft.com/office/officeart/2005/8/layout/vList2"/>
    <dgm:cxn modelId="{6A4B4AFC-13EE-424D-9C2F-A7ECED638828}" type="presOf" srcId="{48F589D0-C8B9-43FA-89BD-5AB5ADA4EE92}" destId="{0945B6B0-8C6B-4B7A-ADFE-6ABC4AA995AD}" srcOrd="0" destOrd="0" presId="urn:microsoft.com/office/officeart/2005/8/layout/vList2"/>
    <dgm:cxn modelId="{7174B8CD-6F6E-4588-AED2-FD71EC0753FA}" type="presParOf" srcId="{1A06194A-A693-4D14-8AC3-2542293EE4BB}" destId="{66FE5C3F-B5E3-4495-8307-2B7ACCAECB46}" srcOrd="0" destOrd="0" presId="urn:microsoft.com/office/officeart/2005/8/layout/vList2"/>
    <dgm:cxn modelId="{ECAE9215-75D2-46DD-8267-568376648A74}" type="presParOf" srcId="{1A06194A-A693-4D14-8AC3-2542293EE4BB}" destId="{0945B6B0-8C6B-4B7A-ADFE-6ABC4AA995A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B98B5F-899D-4C7D-BDCD-C41A382F05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AFE4E75-A5D9-4701-9921-1A28F3F504A0}">
      <dgm:prSet/>
      <dgm:spPr/>
      <dgm:t>
        <a:bodyPr/>
        <a:lstStyle/>
        <a:p>
          <a:pPr>
            <a:lnSpc>
              <a:spcPct val="100000"/>
            </a:lnSpc>
          </a:pPr>
          <a:r>
            <a:rPr lang="en-US"/>
            <a:t>Make sure your application describes how you engaged the community you serve in shared decision-making. </a:t>
          </a:r>
        </a:p>
      </dgm:t>
    </dgm:pt>
    <dgm:pt modelId="{8042DC5B-733D-4AA1-B645-95240E93535E}" type="parTrans" cxnId="{3EC36818-70A1-4339-AD1C-D9DCD6981D7F}">
      <dgm:prSet/>
      <dgm:spPr/>
      <dgm:t>
        <a:bodyPr/>
        <a:lstStyle/>
        <a:p>
          <a:endParaRPr lang="en-US"/>
        </a:p>
      </dgm:t>
    </dgm:pt>
    <dgm:pt modelId="{43EA60A4-48AA-414C-9BFA-1AF7795ED463}" type="sibTrans" cxnId="{3EC36818-70A1-4339-AD1C-D9DCD6981D7F}">
      <dgm:prSet/>
      <dgm:spPr/>
      <dgm:t>
        <a:bodyPr/>
        <a:lstStyle/>
        <a:p>
          <a:endParaRPr lang="en-US"/>
        </a:p>
      </dgm:t>
    </dgm:pt>
    <dgm:pt modelId="{D6DC8152-356D-42E9-8505-09048A93CC2C}">
      <dgm:prSet/>
      <dgm:spPr/>
      <dgm:t>
        <a:bodyPr/>
        <a:lstStyle/>
        <a:p>
          <a:pPr>
            <a:lnSpc>
              <a:spcPct val="100000"/>
            </a:lnSpc>
          </a:pPr>
          <a:r>
            <a:rPr lang="en-US"/>
            <a:t>•	Co-creation of materials, health education, or programming</a:t>
          </a:r>
        </a:p>
      </dgm:t>
    </dgm:pt>
    <dgm:pt modelId="{363B1812-80DB-4E18-9DF7-DFEA457786B8}" type="parTrans" cxnId="{A4DB9E74-357A-4059-AC22-0E23AA07256F}">
      <dgm:prSet/>
      <dgm:spPr/>
      <dgm:t>
        <a:bodyPr/>
        <a:lstStyle/>
        <a:p>
          <a:endParaRPr lang="en-US"/>
        </a:p>
      </dgm:t>
    </dgm:pt>
    <dgm:pt modelId="{FDB97FE6-7D71-4B9C-9BDA-0DDEB696952F}" type="sibTrans" cxnId="{A4DB9E74-357A-4059-AC22-0E23AA07256F}">
      <dgm:prSet/>
      <dgm:spPr/>
      <dgm:t>
        <a:bodyPr/>
        <a:lstStyle/>
        <a:p>
          <a:endParaRPr lang="en-US"/>
        </a:p>
      </dgm:t>
    </dgm:pt>
    <dgm:pt modelId="{5AF70190-DB2B-4EB4-8963-EF6A3175C316}">
      <dgm:prSet/>
      <dgm:spPr/>
      <dgm:t>
        <a:bodyPr/>
        <a:lstStyle/>
        <a:p>
          <a:pPr>
            <a:lnSpc>
              <a:spcPct val="100000"/>
            </a:lnSpc>
          </a:pPr>
          <a:r>
            <a:rPr lang="en-US"/>
            <a:t>•	Actively seeking feedback or guidance from the community the project aims to serve</a:t>
          </a:r>
        </a:p>
      </dgm:t>
    </dgm:pt>
    <dgm:pt modelId="{9EE2BB9B-ACEE-4677-9060-DC06BCF5AD5B}" type="parTrans" cxnId="{702016A0-DD95-4A5C-8EC3-32D5A7EBC06F}">
      <dgm:prSet/>
      <dgm:spPr/>
      <dgm:t>
        <a:bodyPr/>
        <a:lstStyle/>
        <a:p>
          <a:endParaRPr lang="en-US"/>
        </a:p>
      </dgm:t>
    </dgm:pt>
    <dgm:pt modelId="{9CAFE378-0643-4061-A61B-35203E717750}" type="sibTrans" cxnId="{702016A0-DD95-4A5C-8EC3-32D5A7EBC06F}">
      <dgm:prSet/>
      <dgm:spPr/>
      <dgm:t>
        <a:bodyPr/>
        <a:lstStyle/>
        <a:p>
          <a:endParaRPr lang="en-US"/>
        </a:p>
      </dgm:t>
    </dgm:pt>
    <dgm:pt modelId="{F534699C-A78C-40A7-8720-EC61FC427134}">
      <dgm:prSet/>
      <dgm:spPr/>
      <dgm:t>
        <a:bodyPr/>
        <a:lstStyle/>
        <a:p>
          <a:pPr>
            <a:lnSpc>
              <a:spcPct val="100000"/>
            </a:lnSpc>
          </a:pPr>
          <a:r>
            <a:rPr lang="en-US"/>
            <a:t>•	Gathering community members for listening sessions, forums, or planning purposes</a:t>
          </a:r>
        </a:p>
      </dgm:t>
    </dgm:pt>
    <dgm:pt modelId="{AC43F647-FEA4-4904-8499-088244FB637A}" type="parTrans" cxnId="{1415105A-C5CF-4389-9FD7-49CA98340A9C}">
      <dgm:prSet/>
      <dgm:spPr/>
      <dgm:t>
        <a:bodyPr/>
        <a:lstStyle/>
        <a:p>
          <a:endParaRPr lang="en-US"/>
        </a:p>
      </dgm:t>
    </dgm:pt>
    <dgm:pt modelId="{7C73F5A7-72CC-4DD0-A3B3-A50F430412BC}" type="sibTrans" cxnId="{1415105A-C5CF-4389-9FD7-49CA98340A9C}">
      <dgm:prSet/>
      <dgm:spPr/>
      <dgm:t>
        <a:bodyPr/>
        <a:lstStyle/>
        <a:p>
          <a:endParaRPr lang="en-US"/>
        </a:p>
      </dgm:t>
    </dgm:pt>
    <dgm:pt modelId="{7C0E7A7D-E69F-44F0-88FD-26DB18085AAF}">
      <dgm:prSet/>
      <dgm:spPr/>
      <dgm:t>
        <a:bodyPr/>
        <a:lstStyle/>
        <a:p>
          <a:pPr>
            <a:lnSpc>
              <a:spcPct val="100000"/>
            </a:lnSpc>
          </a:pPr>
          <a:r>
            <a:rPr lang="en-US"/>
            <a:t>•	Engaging community members as leadership or guides for project scope</a:t>
          </a:r>
        </a:p>
      </dgm:t>
    </dgm:pt>
    <dgm:pt modelId="{CE09E53D-C5AC-4534-884E-985CF1A0A72E}" type="parTrans" cxnId="{3A8DD21D-7A09-41AF-B6A1-230D151D713A}">
      <dgm:prSet/>
      <dgm:spPr/>
      <dgm:t>
        <a:bodyPr/>
        <a:lstStyle/>
        <a:p>
          <a:endParaRPr lang="en-US"/>
        </a:p>
      </dgm:t>
    </dgm:pt>
    <dgm:pt modelId="{AFD36EAE-D515-4837-9E90-1786F7B5A4E3}" type="sibTrans" cxnId="{3A8DD21D-7A09-41AF-B6A1-230D151D713A}">
      <dgm:prSet/>
      <dgm:spPr/>
      <dgm:t>
        <a:bodyPr/>
        <a:lstStyle/>
        <a:p>
          <a:endParaRPr lang="en-US"/>
        </a:p>
      </dgm:t>
    </dgm:pt>
    <dgm:pt modelId="{0C812A90-E70F-44F4-B065-5824E3677AC0}">
      <dgm:prSet/>
      <dgm:spPr/>
      <dgm:t>
        <a:bodyPr/>
        <a:lstStyle/>
        <a:p>
          <a:pPr>
            <a:lnSpc>
              <a:spcPct val="100000"/>
            </a:lnSpc>
          </a:pPr>
          <a:r>
            <a:rPr lang="en-US"/>
            <a:t>•	Supporting outreach events or activities to excite, engage, or connect with community members</a:t>
          </a:r>
        </a:p>
      </dgm:t>
    </dgm:pt>
    <dgm:pt modelId="{A23DD6CA-060E-41C5-9C52-1A81FC871C64}" type="parTrans" cxnId="{0518C129-A70E-4C16-9931-26A7B41FFF4B}">
      <dgm:prSet/>
      <dgm:spPr/>
      <dgm:t>
        <a:bodyPr/>
        <a:lstStyle/>
        <a:p>
          <a:endParaRPr lang="en-US"/>
        </a:p>
      </dgm:t>
    </dgm:pt>
    <dgm:pt modelId="{D82B47F5-FCF5-4CB1-A6B0-EA29FD7388DA}" type="sibTrans" cxnId="{0518C129-A70E-4C16-9931-26A7B41FFF4B}">
      <dgm:prSet/>
      <dgm:spPr/>
      <dgm:t>
        <a:bodyPr/>
        <a:lstStyle/>
        <a:p>
          <a:endParaRPr lang="en-US"/>
        </a:p>
      </dgm:t>
    </dgm:pt>
    <dgm:pt modelId="{BFFEBC09-3D87-4F90-B00A-57344BA6FC20}">
      <dgm:prSet/>
      <dgm:spPr/>
      <dgm:t>
        <a:bodyPr/>
        <a:lstStyle/>
        <a:p>
          <a:pPr>
            <a:lnSpc>
              <a:spcPct val="100000"/>
            </a:lnSpc>
          </a:pPr>
          <a:r>
            <a:rPr lang="en-US"/>
            <a:t>•	Using community health assessments, surveys, or other existing community-developed resources to guide work</a:t>
          </a:r>
        </a:p>
      </dgm:t>
    </dgm:pt>
    <dgm:pt modelId="{6FF6EF6B-3EBC-4053-A620-7F144D00264B}" type="parTrans" cxnId="{99C2F309-90AD-47F7-8A50-052C7EAD5B2F}">
      <dgm:prSet/>
      <dgm:spPr/>
      <dgm:t>
        <a:bodyPr/>
        <a:lstStyle/>
        <a:p>
          <a:endParaRPr lang="en-US"/>
        </a:p>
      </dgm:t>
    </dgm:pt>
    <dgm:pt modelId="{5905DB1C-A55E-4C92-93F4-BB374C794EF2}" type="sibTrans" cxnId="{99C2F309-90AD-47F7-8A50-052C7EAD5B2F}">
      <dgm:prSet/>
      <dgm:spPr/>
      <dgm:t>
        <a:bodyPr/>
        <a:lstStyle/>
        <a:p>
          <a:endParaRPr lang="en-US"/>
        </a:p>
      </dgm:t>
    </dgm:pt>
    <dgm:pt modelId="{5D1E8A42-D1F4-4EC6-B05D-8908504DF59A}" type="pres">
      <dgm:prSet presAssocID="{9DB98B5F-899D-4C7D-BDCD-C41A382F0563}" presName="root" presStyleCnt="0">
        <dgm:presLayoutVars>
          <dgm:dir/>
          <dgm:resizeHandles val="exact"/>
        </dgm:presLayoutVars>
      </dgm:prSet>
      <dgm:spPr/>
    </dgm:pt>
    <dgm:pt modelId="{62FE38C6-4E63-4B33-8198-3DCA7DA49F2B}" type="pres">
      <dgm:prSet presAssocID="{EAFE4E75-A5D9-4701-9921-1A28F3F504A0}" presName="compNode" presStyleCnt="0"/>
      <dgm:spPr/>
    </dgm:pt>
    <dgm:pt modelId="{7C52520E-DF25-4513-A7F3-1673DFB068B7}" type="pres">
      <dgm:prSet presAssocID="{EAFE4E75-A5D9-4701-9921-1A28F3F504A0}" presName="bgRect" presStyleLbl="bgShp" presStyleIdx="0" presStyleCnt="7" custLinFactNeighborX="-6955" custLinFactNeighborY="3427"/>
      <dgm:spPr/>
    </dgm:pt>
    <dgm:pt modelId="{265C1428-25BC-4529-8313-BE4F22B323DE}" type="pres">
      <dgm:prSet presAssocID="{EAFE4E75-A5D9-4701-9921-1A28F3F504A0}"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38521F8F-7E33-4657-BE8E-E61683464E99}" type="pres">
      <dgm:prSet presAssocID="{EAFE4E75-A5D9-4701-9921-1A28F3F504A0}" presName="spaceRect" presStyleCnt="0"/>
      <dgm:spPr/>
    </dgm:pt>
    <dgm:pt modelId="{7B39AA5F-F9C7-4312-A4D1-FB932187F07C}" type="pres">
      <dgm:prSet presAssocID="{EAFE4E75-A5D9-4701-9921-1A28F3F504A0}" presName="parTx" presStyleLbl="revTx" presStyleIdx="0" presStyleCnt="7">
        <dgm:presLayoutVars>
          <dgm:chMax val="0"/>
          <dgm:chPref val="0"/>
        </dgm:presLayoutVars>
      </dgm:prSet>
      <dgm:spPr/>
    </dgm:pt>
    <dgm:pt modelId="{1684CDF7-9EA9-4A60-A89A-66003AD11857}" type="pres">
      <dgm:prSet presAssocID="{43EA60A4-48AA-414C-9BFA-1AF7795ED463}" presName="sibTrans" presStyleCnt="0"/>
      <dgm:spPr/>
    </dgm:pt>
    <dgm:pt modelId="{0E3BD5F8-623C-44BB-8B25-1B7BEAFBC9D0}" type="pres">
      <dgm:prSet presAssocID="{D6DC8152-356D-42E9-8505-09048A93CC2C}" presName="compNode" presStyleCnt="0"/>
      <dgm:spPr/>
    </dgm:pt>
    <dgm:pt modelId="{6522DFF7-804A-43C5-AA40-47415B6EFECA}" type="pres">
      <dgm:prSet presAssocID="{D6DC8152-356D-42E9-8505-09048A93CC2C}" presName="bgRect" presStyleLbl="bgShp" presStyleIdx="1" presStyleCnt="7"/>
      <dgm:spPr/>
    </dgm:pt>
    <dgm:pt modelId="{68010795-293B-4561-8F46-23C0E34BB63C}" type="pres">
      <dgm:prSet presAssocID="{D6DC8152-356D-42E9-8505-09048A93CC2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ED98F54D-1CA9-46D9-94C7-3F1DE2C0FF51}" type="pres">
      <dgm:prSet presAssocID="{D6DC8152-356D-42E9-8505-09048A93CC2C}" presName="spaceRect" presStyleCnt="0"/>
      <dgm:spPr/>
    </dgm:pt>
    <dgm:pt modelId="{41EDEE9E-6410-474C-8619-E7C9D95A0C28}" type="pres">
      <dgm:prSet presAssocID="{D6DC8152-356D-42E9-8505-09048A93CC2C}" presName="parTx" presStyleLbl="revTx" presStyleIdx="1" presStyleCnt="7">
        <dgm:presLayoutVars>
          <dgm:chMax val="0"/>
          <dgm:chPref val="0"/>
        </dgm:presLayoutVars>
      </dgm:prSet>
      <dgm:spPr/>
    </dgm:pt>
    <dgm:pt modelId="{3ACFFB15-6A1A-4135-82FD-A2C3C423A3C3}" type="pres">
      <dgm:prSet presAssocID="{FDB97FE6-7D71-4B9C-9BDA-0DDEB696952F}" presName="sibTrans" presStyleCnt="0"/>
      <dgm:spPr/>
    </dgm:pt>
    <dgm:pt modelId="{3646237B-B575-48AC-A0AC-5FC276CE0BD2}" type="pres">
      <dgm:prSet presAssocID="{5AF70190-DB2B-4EB4-8963-EF6A3175C316}" presName="compNode" presStyleCnt="0"/>
      <dgm:spPr/>
    </dgm:pt>
    <dgm:pt modelId="{F3C75108-0803-49EF-A8C4-B0E649780262}" type="pres">
      <dgm:prSet presAssocID="{5AF70190-DB2B-4EB4-8963-EF6A3175C316}" presName="bgRect" presStyleLbl="bgShp" presStyleIdx="2" presStyleCnt="7"/>
      <dgm:spPr/>
    </dgm:pt>
    <dgm:pt modelId="{16D93B34-44D7-4B02-8F7F-471580E083D9}" type="pres">
      <dgm:prSet presAssocID="{5AF70190-DB2B-4EB4-8963-EF6A3175C31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45122DDA-4CE9-43B8-A095-33CFB34654FD}" type="pres">
      <dgm:prSet presAssocID="{5AF70190-DB2B-4EB4-8963-EF6A3175C316}" presName="spaceRect" presStyleCnt="0"/>
      <dgm:spPr/>
    </dgm:pt>
    <dgm:pt modelId="{191A6682-6D85-4ECB-8DB8-E3CD41C65008}" type="pres">
      <dgm:prSet presAssocID="{5AF70190-DB2B-4EB4-8963-EF6A3175C316}" presName="parTx" presStyleLbl="revTx" presStyleIdx="2" presStyleCnt="7">
        <dgm:presLayoutVars>
          <dgm:chMax val="0"/>
          <dgm:chPref val="0"/>
        </dgm:presLayoutVars>
      </dgm:prSet>
      <dgm:spPr/>
    </dgm:pt>
    <dgm:pt modelId="{6E82B477-76D7-415C-9C21-ABD467BE766C}" type="pres">
      <dgm:prSet presAssocID="{9CAFE378-0643-4061-A61B-35203E717750}" presName="sibTrans" presStyleCnt="0"/>
      <dgm:spPr/>
    </dgm:pt>
    <dgm:pt modelId="{39D43DF3-DC83-4739-B867-C88F4A7037DD}" type="pres">
      <dgm:prSet presAssocID="{F534699C-A78C-40A7-8720-EC61FC427134}" presName="compNode" presStyleCnt="0"/>
      <dgm:spPr/>
    </dgm:pt>
    <dgm:pt modelId="{6DF54BEF-DC2A-4C71-A75E-38E15EC24D73}" type="pres">
      <dgm:prSet presAssocID="{F534699C-A78C-40A7-8720-EC61FC427134}" presName="bgRect" presStyleLbl="bgShp" presStyleIdx="3" presStyleCnt="7"/>
      <dgm:spPr/>
    </dgm:pt>
    <dgm:pt modelId="{02ADD014-C9C4-424D-BC47-4401581A5AA9}" type="pres">
      <dgm:prSet presAssocID="{F534699C-A78C-40A7-8720-EC61FC42713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F7E60348-0BC2-48EF-B391-DA1AC81A6C93}" type="pres">
      <dgm:prSet presAssocID="{F534699C-A78C-40A7-8720-EC61FC427134}" presName="spaceRect" presStyleCnt="0"/>
      <dgm:spPr/>
    </dgm:pt>
    <dgm:pt modelId="{5E30D0FF-7129-41A2-A749-71149E05F6AF}" type="pres">
      <dgm:prSet presAssocID="{F534699C-A78C-40A7-8720-EC61FC427134}" presName="parTx" presStyleLbl="revTx" presStyleIdx="3" presStyleCnt="7">
        <dgm:presLayoutVars>
          <dgm:chMax val="0"/>
          <dgm:chPref val="0"/>
        </dgm:presLayoutVars>
      </dgm:prSet>
      <dgm:spPr/>
    </dgm:pt>
    <dgm:pt modelId="{B6B6E78D-267A-460B-ACC5-D00440CE8D4B}" type="pres">
      <dgm:prSet presAssocID="{7C73F5A7-72CC-4DD0-A3B3-A50F430412BC}" presName="sibTrans" presStyleCnt="0"/>
      <dgm:spPr/>
    </dgm:pt>
    <dgm:pt modelId="{0B5EC65B-C9D1-4B7F-8CD4-45CDCE656282}" type="pres">
      <dgm:prSet presAssocID="{7C0E7A7D-E69F-44F0-88FD-26DB18085AAF}" presName="compNode" presStyleCnt="0"/>
      <dgm:spPr/>
    </dgm:pt>
    <dgm:pt modelId="{8D8A5A24-AB3A-45F0-8BAF-F5E26C90620D}" type="pres">
      <dgm:prSet presAssocID="{7C0E7A7D-E69F-44F0-88FD-26DB18085AAF}" presName="bgRect" presStyleLbl="bgShp" presStyleIdx="4" presStyleCnt="7"/>
      <dgm:spPr/>
    </dgm:pt>
    <dgm:pt modelId="{AD066BBB-E4A4-45BC-953A-1524C172CAEC}" type="pres">
      <dgm:prSet presAssocID="{7C0E7A7D-E69F-44F0-88FD-26DB18085AA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5C2DDD16-21C2-4A15-AFBA-3D4AA8077A41}" type="pres">
      <dgm:prSet presAssocID="{7C0E7A7D-E69F-44F0-88FD-26DB18085AAF}" presName="spaceRect" presStyleCnt="0"/>
      <dgm:spPr/>
    </dgm:pt>
    <dgm:pt modelId="{10AAEF94-B0B7-4D85-9C24-B7A3670093DC}" type="pres">
      <dgm:prSet presAssocID="{7C0E7A7D-E69F-44F0-88FD-26DB18085AAF}" presName="parTx" presStyleLbl="revTx" presStyleIdx="4" presStyleCnt="7">
        <dgm:presLayoutVars>
          <dgm:chMax val="0"/>
          <dgm:chPref val="0"/>
        </dgm:presLayoutVars>
      </dgm:prSet>
      <dgm:spPr/>
    </dgm:pt>
    <dgm:pt modelId="{AF301E66-F6C1-412B-A19C-157DC0198C44}" type="pres">
      <dgm:prSet presAssocID="{AFD36EAE-D515-4837-9E90-1786F7B5A4E3}" presName="sibTrans" presStyleCnt="0"/>
      <dgm:spPr/>
    </dgm:pt>
    <dgm:pt modelId="{35836EEB-DDC0-4272-9E82-ACA941AA7A5D}" type="pres">
      <dgm:prSet presAssocID="{0C812A90-E70F-44F4-B065-5824E3677AC0}" presName="compNode" presStyleCnt="0"/>
      <dgm:spPr/>
    </dgm:pt>
    <dgm:pt modelId="{45B40812-401C-4DFC-A902-11E9CEEE9FF8}" type="pres">
      <dgm:prSet presAssocID="{0C812A90-E70F-44F4-B065-5824E3677AC0}" presName="bgRect" presStyleLbl="bgShp" presStyleIdx="5" presStyleCnt="7"/>
      <dgm:spPr/>
    </dgm:pt>
    <dgm:pt modelId="{172FC6CF-2277-46BF-A54E-2EC69EAB4ACA}" type="pres">
      <dgm:prSet presAssocID="{0C812A90-E70F-44F4-B065-5824E3677AC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ers"/>
        </a:ext>
      </dgm:extLst>
    </dgm:pt>
    <dgm:pt modelId="{364EBE77-B0F4-4C84-A45D-413A5ED99B1C}" type="pres">
      <dgm:prSet presAssocID="{0C812A90-E70F-44F4-B065-5824E3677AC0}" presName="spaceRect" presStyleCnt="0"/>
      <dgm:spPr/>
    </dgm:pt>
    <dgm:pt modelId="{53A33858-73DE-4699-BCF0-764B2CE1B3A9}" type="pres">
      <dgm:prSet presAssocID="{0C812A90-E70F-44F4-B065-5824E3677AC0}" presName="parTx" presStyleLbl="revTx" presStyleIdx="5" presStyleCnt="7">
        <dgm:presLayoutVars>
          <dgm:chMax val="0"/>
          <dgm:chPref val="0"/>
        </dgm:presLayoutVars>
      </dgm:prSet>
      <dgm:spPr/>
    </dgm:pt>
    <dgm:pt modelId="{5231DA06-9EB9-44E8-B0F1-9414E2C0EAC6}" type="pres">
      <dgm:prSet presAssocID="{D82B47F5-FCF5-4CB1-A6B0-EA29FD7388DA}" presName="sibTrans" presStyleCnt="0"/>
      <dgm:spPr/>
    </dgm:pt>
    <dgm:pt modelId="{A4869F72-D4D4-409A-960A-5F64FA67FFD8}" type="pres">
      <dgm:prSet presAssocID="{BFFEBC09-3D87-4F90-B00A-57344BA6FC20}" presName="compNode" presStyleCnt="0"/>
      <dgm:spPr/>
    </dgm:pt>
    <dgm:pt modelId="{9BCAB278-7B4C-41FA-A732-2C43F482BC99}" type="pres">
      <dgm:prSet presAssocID="{BFFEBC09-3D87-4F90-B00A-57344BA6FC20}" presName="bgRect" presStyleLbl="bgShp" presStyleIdx="6" presStyleCnt="7"/>
      <dgm:spPr/>
    </dgm:pt>
    <dgm:pt modelId="{7C3CAE6E-B0EB-4A9D-90CE-E3D84932AFDD}" type="pres">
      <dgm:prSet presAssocID="{BFFEBC09-3D87-4F90-B00A-57344BA6FC2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roup"/>
        </a:ext>
      </dgm:extLst>
    </dgm:pt>
    <dgm:pt modelId="{9C1D7759-C3D6-4BDB-ABF5-98A16FC5F200}" type="pres">
      <dgm:prSet presAssocID="{BFFEBC09-3D87-4F90-B00A-57344BA6FC20}" presName="spaceRect" presStyleCnt="0"/>
      <dgm:spPr/>
    </dgm:pt>
    <dgm:pt modelId="{92EA0B3B-FDB4-4BBC-A6D3-EC9659FF010F}" type="pres">
      <dgm:prSet presAssocID="{BFFEBC09-3D87-4F90-B00A-57344BA6FC20}" presName="parTx" presStyleLbl="revTx" presStyleIdx="6" presStyleCnt="7">
        <dgm:presLayoutVars>
          <dgm:chMax val="0"/>
          <dgm:chPref val="0"/>
        </dgm:presLayoutVars>
      </dgm:prSet>
      <dgm:spPr/>
    </dgm:pt>
  </dgm:ptLst>
  <dgm:cxnLst>
    <dgm:cxn modelId="{51161E01-952E-43F1-81DB-5852505CB48D}" type="presOf" srcId="{7C0E7A7D-E69F-44F0-88FD-26DB18085AAF}" destId="{10AAEF94-B0B7-4D85-9C24-B7A3670093DC}" srcOrd="0" destOrd="0" presId="urn:microsoft.com/office/officeart/2018/2/layout/IconVerticalSolidList"/>
    <dgm:cxn modelId="{99C2F309-90AD-47F7-8A50-052C7EAD5B2F}" srcId="{9DB98B5F-899D-4C7D-BDCD-C41A382F0563}" destId="{BFFEBC09-3D87-4F90-B00A-57344BA6FC20}" srcOrd="6" destOrd="0" parTransId="{6FF6EF6B-3EBC-4053-A620-7F144D00264B}" sibTransId="{5905DB1C-A55E-4C92-93F4-BB374C794EF2}"/>
    <dgm:cxn modelId="{3EC36818-70A1-4339-AD1C-D9DCD6981D7F}" srcId="{9DB98B5F-899D-4C7D-BDCD-C41A382F0563}" destId="{EAFE4E75-A5D9-4701-9921-1A28F3F504A0}" srcOrd="0" destOrd="0" parTransId="{8042DC5B-733D-4AA1-B645-95240E93535E}" sibTransId="{43EA60A4-48AA-414C-9BFA-1AF7795ED463}"/>
    <dgm:cxn modelId="{E27EFE1B-D112-4810-94BB-22D16A6D22D9}" type="presOf" srcId="{5AF70190-DB2B-4EB4-8963-EF6A3175C316}" destId="{191A6682-6D85-4ECB-8DB8-E3CD41C65008}" srcOrd="0" destOrd="0" presId="urn:microsoft.com/office/officeart/2018/2/layout/IconVerticalSolidList"/>
    <dgm:cxn modelId="{3A8DD21D-7A09-41AF-B6A1-230D151D713A}" srcId="{9DB98B5F-899D-4C7D-BDCD-C41A382F0563}" destId="{7C0E7A7D-E69F-44F0-88FD-26DB18085AAF}" srcOrd="4" destOrd="0" parTransId="{CE09E53D-C5AC-4534-884E-985CF1A0A72E}" sibTransId="{AFD36EAE-D515-4837-9E90-1786F7B5A4E3}"/>
    <dgm:cxn modelId="{9E13361F-E963-45E7-958B-5E1C5CB96CF5}" type="presOf" srcId="{F534699C-A78C-40A7-8720-EC61FC427134}" destId="{5E30D0FF-7129-41A2-A749-71149E05F6AF}" srcOrd="0" destOrd="0" presId="urn:microsoft.com/office/officeart/2018/2/layout/IconVerticalSolidList"/>
    <dgm:cxn modelId="{0518C129-A70E-4C16-9931-26A7B41FFF4B}" srcId="{9DB98B5F-899D-4C7D-BDCD-C41A382F0563}" destId="{0C812A90-E70F-44F4-B065-5824E3677AC0}" srcOrd="5" destOrd="0" parTransId="{A23DD6CA-060E-41C5-9C52-1A81FC871C64}" sibTransId="{D82B47F5-FCF5-4CB1-A6B0-EA29FD7388DA}"/>
    <dgm:cxn modelId="{7BB79F3B-A481-43DE-A1BF-40D62579333F}" type="presOf" srcId="{0C812A90-E70F-44F4-B065-5824E3677AC0}" destId="{53A33858-73DE-4699-BCF0-764B2CE1B3A9}" srcOrd="0" destOrd="0" presId="urn:microsoft.com/office/officeart/2018/2/layout/IconVerticalSolidList"/>
    <dgm:cxn modelId="{143F5F40-F0E7-47A8-B55C-02D6C6EBAB06}" type="presOf" srcId="{BFFEBC09-3D87-4F90-B00A-57344BA6FC20}" destId="{92EA0B3B-FDB4-4BBC-A6D3-EC9659FF010F}" srcOrd="0" destOrd="0" presId="urn:microsoft.com/office/officeart/2018/2/layout/IconVerticalSolidList"/>
    <dgm:cxn modelId="{EF051C43-F70A-4549-A63E-A3988F036985}" type="presOf" srcId="{EAFE4E75-A5D9-4701-9921-1A28F3F504A0}" destId="{7B39AA5F-F9C7-4312-A4D1-FB932187F07C}" srcOrd="0" destOrd="0" presId="urn:microsoft.com/office/officeart/2018/2/layout/IconVerticalSolidList"/>
    <dgm:cxn modelId="{A4DB9E74-357A-4059-AC22-0E23AA07256F}" srcId="{9DB98B5F-899D-4C7D-BDCD-C41A382F0563}" destId="{D6DC8152-356D-42E9-8505-09048A93CC2C}" srcOrd="1" destOrd="0" parTransId="{363B1812-80DB-4E18-9DF7-DFEA457786B8}" sibTransId="{FDB97FE6-7D71-4B9C-9BDA-0DDEB696952F}"/>
    <dgm:cxn modelId="{87F02E58-DE39-40A9-94FE-2B0E07629F6E}" type="presOf" srcId="{9DB98B5F-899D-4C7D-BDCD-C41A382F0563}" destId="{5D1E8A42-D1F4-4EC6-B05D-8908504DF59A}" srcOrd="0" destOrd="0" presId="urn:microsoft.com/office/officeart/2018/2/layout/IconVerticalSolidList"/>
    <dgm:cxn modelId="{1415105A-C5CF-4389-9FD7-49CA98340A9C}" srcId="{9DB98B5F-899D-4C7D-BDCD-C41A382F0563}" destId="{F534699C-A78C-40A7-8720-EC61FC427134}" srcOrd="3" destOrd="0" parTransId="{AC43F647-FEA4-4904-8499-088244FB637A}" sibTransId="{7C73F5A7-72CC-4DD0-A3B3-A50F430412BC}"/>
    <dgm:cxn modelId="{702016A0-DD95-4A5C-8EC3-32D5A7EBC06F}" srcId="{9DB98B5F-899D-4C7D-BDCD-C41A382F0563}" destId="{5AF70190-DB2B-4EB4-8963-EF6A3175C316}" srcOrd="2" destOrd="0" parTransId="{9EE2BB9B-ACEE-4677-9060-DC06BCF5AD5B}" sibTransId="{9CAFE378-0643-4061-A61B-35203E717750}"/>
    <dgm:cxn modelId="{3D5F50B5-1648-4D7E-97BA-D6252E15DA40}" type="presOf" srcId="{D6DC8152-356D-42E9-8505-09048A93CC2C}" destId="{41EDEE9E-6410-474C-8619-E7C9D95A0C28}" srcOrd="0" destOrd="0" presId="urn:microsoft.com/office/officeart/2018/2/layout/IconVerticalSolidList"/>
    <dgm:cxn modelId="{4B81D290-2902-4D16-9324-F9761F647A31}" type="presParOf" srcId="{5D1E8A42-D1F4-4EC6-B05D-8908504DF59A}" destId="{62FE38C6-4E63-4B33-8198-3DCA7DA49F2B}" srcOrd="0" destOrd="0" presId="urn:microsoft.com/office/officeart/2018/2/layout/IconVerticalSolidList"/>
    <dgm:cxn modelId="{F58B07C4-A2C3-44E1-8D76-E3E65F30AED4}" type="presParOf" srcId="{62FE38C6-4E63-4B33-8198-3DCA7DA49F2B}" destId="{7C52520E-DF25-4513-A7F3-1673DFB068B7}" srcOrd="0" destOrd="0" presId="urn:microsoft.com/office/officeart/2018/2/layout/IconVerticalSolidList"/>
    <dgm:cxn modelId="{65640368-2594-4A06-8A1E-7FF27EDD7670}" type="presParOf" srcId="{62FE38C6-4E63-4B33-8198-3DCA7DA49F2B}" destId="{265C1428-25BC-4529-8313-BE4F22B323DE}" srcOrd="1" destOrd="0" presId="urn:microsoft.com/office/officeart/2018/2/layout/IconVerticalSolidList"/>
    <dgm:cxn modelId="{85255150-B37B-4963-AC4F-E0394F2ACA25}" type="presParOf" srcId="{62FE38C6-4E63-4B33-8198-3DCA7DA49F2B}" destId="{38521F8F-7E33-4657-BE8E-E61683464E99}" srcOrd="2" destOrd="0" presId="urn:microsoft.com/office/officeart/2018/2/layout/IconVerticalSolidList"/>
    <dgm:cxn modelId="{4AF578D3-9E26-4923-B75F-E06C5BC5AF98}" type="presParOf" srcId="{62FE38C6-4E63-4B33-8198-3DCA7DA49F2B}" destId="{7B39AA5F-F9C7-4312-A4D1-FB932187F07C}" srcOrd="3" destOrd="0" presId="urn:microsoft.com/office/officeart/2018/2/layout/IconVerticalSolidList"/>
    <dgm:cxn modelId="{5AC3AC99-B747-4235-B74A-763937526E36}" type="presParOf" srcId="{5D1E8A42-D1F4-4EC6-B05D-8908504DF59A}" destId="{1684CDF7-9EA9-4A60-A89A-66003AD11857}" srcOrd="1" destOrd="0" presId="urn:microsoft.com/office/officeart/2018/2/layout/IconVerticalSolidList"/>
    <dgm:cxn modelId="{49EE5209-8FE7-4F49-BCC3-B586CEEA5F5B}" type="presParOf" srcId="{5D1E8A42-D1F4-4EC6-B05D-8908504DF59A}" destId="{0E3BD5F8-623C-44BB-8B25-1B7BEAFBC9D0}" srcOrd="2" destOrd="0" presId="urn:microsoft.com/office/officeart/2018/2/layout/IconVerticalSolidList"/>
    <dgm:cxn modelId="{F0449B7F-49AD-42AA-8549-6503B6ADD732}" type="presParOf" srcId="{0E3BD5F8-623C-44BB-8B25-1B7BEAFBC9D0}" destId="{6522DFF7-804A-43C5-AA40-47415B6EFECA}" srcOrd="0" destOrd="0" presId="urn:microsoft.com/office/officeart/2018/2/layout/IconVerticalSolidList"/>
    <dgm:cxn modelId="{B695523D-972C-4F1C-A1CF-F7431A5C65E3}" type="presParOf" srcId="{0E3BD5F8-623C-44BB-8B25-1B7BEAFBC9D0}" destId="{68010795-293B-4561-8F46-23C0E34BB63C}" srcOrd="1" destOrd="0" presId="urn:microsoft.com/office/officeart/2018/2/layout/IconVerticalSolidList"/>
    <dgm:cxn modelId="{D306BAA7-F829-49BE-97A9-D8D4B07C666B}" type="presParOf" srcId="{0E3BD5F8-623C-44BB-8B25-1B7BEAFBC9D0}" destId="{ED98F54D-1CA9-46D9-94C7-3F1DE2C0FF51}" srcOrd="2" destOrd="0" presId="urn:microsoft.com/office/officeart/2018/2/layout/IconVerticalSolidList"/>
    <dgm:cxn modelId="{A676E617-EAA8-44F2-B2C6-F3744A4645F1}" type="presParOf" srcId="{0E3BD5F8-623C-44BB-8B25-1B7BEAFBC9D0}" destId="{41EDEE9E-6410-474C-8619-E7C9D95A0C28}" srcOrd="3" destOrd="0" presId="urn:microsoft.com/office/officeart/2018/2/layout/IconVerticalSolidList"/>
    <dgm:cxn modelId="{650C2AC9-DC11-437B-B332-C8A5471411F0}" type="presParOf" srcId="{5D1E8A42-D1F4-4EC6-B05D-8908504DF59A}" destId="{3ACFFB15-6A1A-4135-82FD-A2C3C423A3C3}" srcOrd="3" destOrd="0" presId="urn:microsoft.com/office/officeart/2018/2/layout/IconVerticalSolidList"/>
    <dgm:cxn modelId="{D521A8C6-EC59-45B6-928A-0C9965C16E10}" type="presParOf" srcId="{5D1E8A42-D1F4-4EC6-B05D-8908504DF59A}" destId="{3646237B-B575-48AC-A0AC-5FC276CE0BD2}" srcOrd="4" destOrd="0" presId="urn:microsoft.com/office/officeart/2018/2/layout/IconVerticalSolidList"/>
    <dgm:cxn modelId="{7D028875-F7E6-4EF5-B0B2-173B32F9A8C5}" type="presParOf" srcId="{3646237B-B575-48AC-A0AC-5FC276CE0BD2}" destId="{F3C75108-0803-49EF-A8C4-B0E649780262}" srcOrd="0" destOrd="0" presId="urn:microsoft.com/office/officeart/2018/2/layout/IconVerticalSolidList"/>
    <dgm:cxn modelId="{41103E28-A6A1-4C29-8400-212DE415CAD0}" type="presParOf" srcId="{3646237B-B575-48AC-A0AC-5FC276CE0BD2}" destId="{16D93B34-44D7-4B02-8F7F-471580E083D9}" srcOrd="1" destOrd="0" presId="urn:microsoft.com/office/officeart/2018/2/layout/IconVerticalSolidList"/>
    <dgm:cxn modelId="{8A2D2ECB-A3E1-40D7-8BD6-85C200230273}" type="presParOf" srcId="{3646237B-B575-48AC-A0AC-5FC276CE0BD2}" destId="{45122DDA-4CE9-43B8-A095-33CFB34654FD}" srcOrd="2" destOrd="0" presId="urn:microsoft.com/office/officeart/2018/2/layout/IconVerticalSolidList"/>
    <dgm:cxn modelId="{B16EEA83-E501-4F22-8020-D10EC47A2604}" type="presParOf" srcId="{3646237B-B575-48AC-A0AC-5FC276CE0BD2}" destId="{191A6682-6D85-4ECB-8DB8-E3CD41C65008}" srcOrd="3" destOrd="0" presId="urn:microsoft.com/office/officeart/2018/2/layout/IconVerticalSolidList"/>
    <dgm:cxn modelId="{07536267-CF81-4917-8E25-978A425CEA9F}" type="presParOf" srcId="{5D1E8A42-D1F4-4EC6-B05D-8908504DF59A}" destId="{6E82B477-76D7-415C-9C21-ABD467BE766C}" srcOrd="5" destOrd="0" presId="urn:microsoft.com/office/officeart/2018/2/layout/IconVerticalSolidList"/>
    <dgm:cxn modelId="{3C5A0885-CBA0-492E-81C0-D82DE7449351}" type="presParOf" srcId="{5D1E8A42-D1F4-4EC6-B05D-8908504DF59A}" destId="{39D43DF3-DC83-4739-B867-C88F4A7037DD}" srcOrd="6" destOrd="0" presId="urn:microsoft.com/office/officeart/2018/2/layout/IconVerticalSolidList"/>
    <dgm:cxn modelId="{6EA6A683-EFC0-4D90-90A4-CF64157E0F9E}" type="presParOf" srcId="{39D43DF3-DC83-4739-B867-C88F4A7037DD}" destId="{6DF54BEF-DC2A-4C71-A75E-38E15EC24D73}" srcOrd="0" destOrd="0" presId="urn:microsoft.com/office/officeart/2018/2/layout/IconVerticalSolidList"/>
    <dgm:cxn modelId="{F064F7EA-A580-4999-9031-2C0069010EF7}" type="presParOf" srcId="{39D43DF3-DC83-4739-B867-C88F4A7037DD}" destId="{02ADD014-C9C4-424D-BC47-4401581A5AA9}" srcOrd="1" destOrd="0" presId="urn:microsoft.com/office/officeart/2018/2/layout/IconVerticalSolidList"/>
    <dgm:cxn modelId="{EF8D2C78-3516-4952-A52C-70905452A2B1}" type="presParOf" srcId="{39D43DF3-DC83-4739-B867-C88F4A7037DD}" destId="{F7E60348-0BC2-48EF-B391-DA1AC81A6C93}" srcOrd="2" destOrd="0" presId="urn:microsoft.com/office/officeart/2018/2/layout/IconVerticalSolidList"/>
    <dgm:cxn modelId="{8182DE31-BB91-4E47-ACAA-2D025D1DD6B1}" type="presParOf" srcId="{39D43DF3-DC83-4739-B867-C88F4A7037DD}" destId="{5E30D0FF-7129-41A2-A749-71149E05F6AF}" srcOrd="3" destOrd="0" presId="urn:microsoft.com/office/officeart/2018/2/layout/IconVerticalSolidList"/>
    <dgm:cxn modelId="{856EDDE3-F6A4-4EB6-8D50-9750D3244B7C}" type="presParOf" srcId="{5D1E8A42-D1F4-4EC6-B05D-8908504DF59A}" destId="{B6B6E78D-267A-460B-ACC5-D00440CE8D4B}" srcOrd="7" destOrd="0" presId="urn:microsoft.com/office/officeart/2018/2/layout/IconVerticalSolidList"/>
    <dgm:cxn modelId="{457F9FE8-716F-4126-B2E4-BD4551166EE4}" type="presParOf" srcId="{5D1E8A42-D1F4-4EC6-B05D-8908504DF59A}" destId="{0B5EC65B-C9D1-4B7F-8CD4-45CDCE656282}" srcOrd="8" destOrd="0" presId="urn:microsoft.com/office/officeart/2018/2/layout/IconVerticalSolidList"/>
    <dgm:cxn modelId="{8EE86168-EBFE-4F21-8DE8-3415918B0107}" type="presParOf" srcId="{0B5EC65B-C9D1-4B7F-8CD4-45CDCE656282}" destId="{8D8A5A24-AB3A-45F0-8BAF-F5E26C90620D}" srcOrd="0" destOrd="0" presId="urn:microsoft.com/office/officeart/2018/2/layout/IconVerticalSolidList"/>
    <dgm:cxn modelId="{90B041B0-8BB7-4615-BAB2-DA420C668C87}" type="presParOf" srcId="{0B5EC65B-C9D1-4B7F-8CD4-45CDCE656282}" destId="{AD066BBB-E4A4-45BC-953A-1524C172CAEC}" srcOrd="1" destOrd="0" presId="urn:microsoft.com/office/officeart/2018/2/layout/IconVerticalSolidList"/>
    <dgm:cxn modelId="{142D50C7-6509-49CD-AC3E-C6370F8475FB}" type="presParOf" srcId="{0B5EC65B-C9D1-4B7F-8CD4-45CDCE656282}" destId="{5C2DDD16-21C2-4A15-AFBA-3D4AA8077A41}" srcOrd="2" destOrd="0" presId="urn:microsoft.com/office/officeart/2018/2/layout/IconVerticalSolidList"/>
    <dgm:cxn modelId="{F3399FCA-A34C-4FFB-A28D-E86C4330BD7F}" type="presParOf" srcId="{0B5EC65B-C9D1-4B7F-8CD4-45CDCE656282}" destId="{10AAEF94-B0B7-4D85-9C24-B7A3670093DC}" srcOrd="3" destOrd="0" presId="urn:microsoft.com/office/officeart/2018/2/layout/IconVerticalSolidList"/>
    <dgm:cxn modelId="{5CB322D1-4B80-4E2D-8C23-D3C8643F0867}" type="presParOf" srcId="{5D1E8A42-D1F4-4EC6-B05D-8908504DF59A}" destId="{AF301E66-F6C1-412B-A19C-157DC0198C44}" srcOrd="9" destOrd="0" presId="urn:microsoft.com/office/officeart/2018/2/layout/IconVerticalSolidList"/>
    <dgm:cxn modelId="{D214A036-9155-41DF-80FD-381ABA402FF7}" type="presParOf" srcId="{5D1E8A42-D1F4-4EC6-B05D-8908504DF59A}" destId="{35836EEB-DDC0-4272-9E82-ACA941AA7A5D}" srcOrd="10" destOrd="0" presId="urn:microsoft.com/office/officeart/2018/2/layout/IconVerticalSolidList"/>
    <dgm:cxn modelId="{32E2F1B3-1BFE-4595-8AA2-C5C8A71D27FD}" type="presParOf" srcId="{35836EEB-DDC0-4272-9E82-ACA941AA7A5D}" destId="{45B40812-401C-4DFC-A902-11E9CEEE9FF8}" srcOrd="0" destOrd="0" presId="urn:microsoft.com/office/officeart/2018/2/layout/IconVerticalSolidList"/>
    <dgm:cxn modelId="{1AE3DB0B-B992-4F7F-9C0A-02CC220B30C8}" type="presParOf" srcId="{35836EEB-DDC0-4272-9E82-ACA941AA7A5D}" destId="{172FC6CF-2277-46BF-A54E-2EC69EAB4ACA}" srcOrd="1" destOrd="0" presId="urn:microsoft.com/office/officeart/2018/2/layout/IconVerticalSolidList"/>
    <dgm:cxn modelId="{089D8499-982D-495F-989A-9FEC88C0D433}" type="presParOf" srcId="{35836EEB-DDC0-4272-9E82-ACA941AA7A5D}" destId="{364EBE77-B0F4-4C84-A45D-413A5ED99B1C}" srcOrd="2" destOrd="0" presId="urn:microsoft.com/office/officeart/2018/2/layout/IconVerticalSolidList"/>
    <dgm:cxn modelId="{24E6093B-41F4-4B46-83AF-2567A8E31D04}" type="presParOf" srcId="{35836EEB-DDC0-4272-9E82-ACA941AA7A5D}" destId="{53A33858-73DE-4699-BCF0-764B2CE1B3A9}" srcOrd="3" destOrd="0" presId="urn:microsoft.com/office/officeart/2018/2/layout/IconVerticalSolidList"/>
    <dgm:cxn modelId="{243A3BBF-CECD-4B06-848E-82334EB32AAD}" type="presParOf" srcId="{5D1E8A42-D1F4-4EC6-B05D-8908504DF59A}" destId="{5231DA06-9EB9-44E8-B0F1-9414E2C0EAC6}" srcOrd="11" destOrd="0" presId="urn:microsoft.com/office/officeart/2018/2/layout/IconVerticalSolidList"/>
    <dgm:cxn modelId="{313181F0-BD1A-4B5A-9A17-2B7FDA2FF679}" type="presParOf" srcId="{5D1E8A42-D1F4-4EC6-B05D-8908504DF59A}" destId="{A4869F72-D4D4-409A-960A-5F64FA67FFD8}" srcOrd="12" destOrd="0" presId="urn:microsoft.com/office/officeart/2018/2/layout/IconVerticalSolidList"/>
    <dgm:cxn modelId="{D7CB2A04-9926-458B-9741-9DDB92B7DAC8}" type="presParOf" srcId="{A4869F72-D4D4-409A-960A-5F64FA67FFD8}" destId="{9BCAB278-7B4C-41FA-A732-2C43F482BC99}" srcOrd="0" destOrd="0" presId="urn:microsoft.com/office/officeart/2018/2/layout/IconVerticalSolidList"/>
    <dgm:cxn modelId="{48BFCF6B-FCD2-4F39-9FFD-7660A3230A4B}" type="presParOf" srcId="{A4869F72-D4D4-409A-960A-5F64FA67FFD8}" destId="{7C3CAE6E-B0EB-4A9D-90CE-E3D84932AFDD}" srcOrd="1" destOrd="0" presId="urn:microsoft.com/office/officeart/2018/2/layout/IconVerticalSolidList"/>
    <dgm:cxn modelId="{BCA18946-E8B6-4F85-8A9C-D579AFF01551}" type="presParOf" srcId="{A4869F72-D4D4-409A-960A-5F64FA67FFD8}" destId="{9C1D7759-C3D6-4BDB-ABF5-98A16FC5F200}" srcOrd="2" destOrd="0" presId="urn:microsoft.com/office/officeart/2018/2/layout/IconVerticalSolidList"/>
    <dgm:cxn modelId="{9C6D4595-8729-4B74-8AE6-4D84298D5EB0}" type="presParOf" srcId="{A4869F72-D4D4-409A-960A-5F64FA67FFD8}" destId="{92EA0B3B-FDB4-4BBC-A6D3-EC9659FF010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EADCEE-59B0-4E06-8826-24D24B121ECE}"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8FE15850-34B4-4E7B-80A1-D830112CF9AF}">
      <dgm:prSet/>
      <dgm:spPr/>
      <dgm:t>
        <a:bodyPr/>
        <a:lstStyle/>
        <a:p>
          <a:pPr>
            <a:lnSpc>
              <a:spcPct val="100000"/>
            </a:lnSpc>
          </a:pPr>
          <a:r>
            <a:rPr lang="en-US"/>
            <a:t>Workplan </a:t>
          </a:r>
        </a:p>
      </dgm:t>
    </dgm:pt>
    <dgm:pt modelId="{E18D8AC6-7BB5-4623-915A-499FEE24B983}" type="parTrans" cxnId="{603D86F8-0F9B-4E01-A88C-CB08351DFBFC}">
      <dgm:prSet/>
      <dgm:spPr/>
      <dgm:t>
        <a:bodyPr/>
        <a:lstStyle/>
        <a:p>
          <a:endParaRPr lang="en-US"/>
        </a:p>
      </dgm:t>
    </dgm:pt>
    <dgm:pt modelId="{81D1FF48-BB3F-4D67-8BCF-C6BF6877B5D3}" type="sibTrans" cxnId="{603D86F8-0F9B-4E01-A88C-CB08351DFBFC}">
      <dgm:prSet/>
      <dgm:spPr/>
      <dgm:t>
        <a:bodyPr/>
        <a:lstStyle/>
        <a:p>
          <a:endParaRPr lang="en-US"/>
        </a:p>
      </dgm:t>
    </dgm:pt>
    <dgm:pt modelId="{88D9B235-A870-443C-9E98-C6F1162853CD}">
      <dgm:prSet/>
      <dgm:spPr/>
      <dgm:t>
        <a:bodyPr/>
        <a:lstStyle/>
        <a:p>
          <a:pPr>
            <a:lnSpc>
              <a:spcPct val="100000"/>
            </a:lnSpc>
          </a:pPr>
          <a:r>
            <a:rPr lang="en-US"/>
            <a:t>Partnership Development</a:t>
          </a:r>
        </a:p>
      </dgm:t>
    </dgm:pt>
    <dgm:pt modelId="{852AFB11-E0C8-4FB8-A09F-28F4B66D6E9D}" type="parTrans" cxnId="{35A1D19D-DA33-40BD-91C9-203D329C5EE3}">
      <dgm:prSet/>
      <dgm:spPr/>
      <dgm:t>
        <a:bodyPr/>
        <a:lstStyle/>
        <a:p>
          <a:endParaRPr lang="en-US"/>
        </a:p>
      </dgm:t>
    </dgm:pt>
    <dgm:pt modelId="{03E6279E-5591-4148-A94D-58E193848838}" type="sibTrans" cxnId="{35A1D19D-DA33-40BD-91C9-203D329C5EE3}">
      <dgm:prSet/>
      <dgm:spPr/>
      <dgm:t>
        <a:bodyPr/>
        <a:lstStyle/>
        <a:p>
          <a:endParaRPr lang="en-US"/>
        </a:p>
      </dgm:t>
    </dgm:pt>
    <dgm:pt modelId="{3489D0B0-B454-467F-BB59-CD71B17DB609}">
      <dgm:prSet/>
      <dgm:spPr/>
      <dgm:t>
        <a:bodyPr/>
        <a:lstStyle/>
        <a:p>
          <a:pPr>
            <a:lnSpc>
              <a:spcPct val="100000"/>
            </a:lnSpc>
          </a:pPr>
          <a:r>
            <a:rPr lang="en-US"/>
            <a:t>Budgeting</a:t>
          </a:r>
        </a:p>
      </dgm:t>
    </dgm:pt>
    <dgm:pt modelId="{E60B1559-C21C-4E52-B5BD-EDFE0813FD3E}" type="parTrans" cxnId="{CFD6F5C2-36EC-47C1-8E91-B3743679C123}">
      <dgm:prSet/>
      <dgm:spPr/>
      <dgm:t>
        <a:bodyPr/>
        <a:lstStyle/>
        <a:p>
          <a:endParaRPr lang="en-US"/>
        </a:p>
      </dgm:t>
    </dgm:pt>
    <dgm:pt modelId="{07579686-B669-4101-B6E4-860C0790E71C}" type="sibTrans" cxnId="{CFD6F5C2-36EC-47C1-8E91-B3743679C123}">
      <dgm:prSet/>
      <dgm:spPr/>
      <dgm:t>
        <a:bodyPr/>
        <a:lstStyle/>
        <a:p>
          <a:endParaRPr lang="en-US"/>
        </a:p>
      </dgm:t>
    </dgm:pt>
    <dgm:pt modelId="{889BA79A-B66C-48B1-9397-ED9F65D87B88}">
      <dgm:prSet/>
      <dgm:spPr/>
      <dgm:t>
        <a:bodyPr/>
        <a:lstStyle/>
        <a:p>
          <a:pPr>
            <a:lnSpc>
              <a:spcPct val="100000"/>
            </a:lnSpc>
          </a:pPr>
          <a:r>
            <a:rPr lang="en-US"/>
            <a:t>Invoicing</a:t>
          </a:r>
        </a:p>
      </dgm:t>
    </dgm:pt>
    <dgm:pt modelId="{5AC44572-35FD-4DBA-B3AC-528CC698E5B3}" type="parTrans" cxnId="{07D59285-C32B-4D63-81D6-12B670C7BD90}">
      <dgm:prSet/>
      <dgm:spPr/>
      <dgm:t>
        <a:bodyPr/>
        <a:lstStyle/>
        <a:p>
          <a:endParaRPr lang="en-US"/>
        </a:p>
      </dgm:t>
    </dgm:pt>
    <dgm:pt modelId="{8B813922-C623-4540-854D-1BE695BA8287}" type="sibTrans" cxnId="{07D59285-C32B-4D63-81D6-12B670C7BD90}">
      <dgm:prSet/>
      <dgm:spPr/>
      <dgm:t>
        <a:bodyPr/>
        <a:lstStyle/>
        <a:p>
          <a:endParaRPr lang="en-US"/>
        </a:p>
      </dgm:t>
    </dgm:pt>
    <dgm:pt modelId="{D0BBCE65-53AF-4CE8-B6E9-CC3442CE4DC3}">
      <dgm:prSet/>
      <dgm:spPr/>
      <dgm:t>
        <a:bodyPr/>
        <a:lstStyle/>
        <a:p>
          <a:pPr>
            <a:lnSpc>
              <a:spcPct val="100000"/>
            </a:lnSpc>
          </a:pPr>
          <a:r>
            <a:rPr lang="en-US"/>
            <a:t>Evaluation Plan</a:t>
          </a:r>
        </a:p>
      </dgm:t>
    </dgm:pt>
    <dgm:pt modelId="{FD22B88E-6F4A-4B41-B80E-C8FDC84D9763}" type="parTrans" cxnId="{5CAD1F1B-66B1-4498-9E3E-50A3900A279B}">
      <dgm:prSet/>
      <dgm:spPr/>
      <dgm:t>
        <a:bodyPr/>
        <a:lstStyle/>
        <a:p>
          <a:endParaRPr lang="en-US"/>
        </a:p>
      </dgm:t>
    </dgm:pt>
    <dgm:pt modelId="{EC95CE47-C705-4074-AEC6-B6B402284CDA}" type="sibTrans" cxnId="{5CAD1F1B-66B1-4498-9E3E-50A3900A279B}">
      <dgm:prSet/>
      <dgm:spPr/>
      <dgm:t>
        <a:bodyPr/>
        <a:lstStyle/>
        <a:p>
          <a:endParaRPr lang="en-US"/>
        </a:p>
      </dgm:t>
    </dgm:pt>
    <dgm:pt modelId="{B1CAAB43-D9CD-42CD-9EF6-E4C92655F82D}" type="pres">
      <dgm:prSet presAssocID="{3CEADCEE-59B0-4E06-8826-24D24B121ECE}" presName="root" presStyleCnt="0">
        <dgm:presLayoutVars>
          <dgm:dir/>
          <dgm:resizeHandles val="exact"/>
        </dgm:presLayoutVars>
      </dgm:prSet>
      <dgm:spPr/>
    </dgm:pt>
    <dgm:pt modelId="{49752EDE-6761-4EC7-930A-74CE3537E960}" type="pres">
      <dgm:prSet presAssocID="{8FE15850-34B4-4E7B-80A1-D830112CF9AF}" presName="compNode" presStyleCnt="0"/>
      <dgm:spPr/>
    </dgm:pt>
    <dgm:pt modelId="{FAEC2AEE-409F-46BB-AB11-32FAD5A1B9A5}" type="pres">
      <dgm:prSet presAssocID="{8FE15850-34B4-4E7B-80A1-D830112CF9A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6B02DDF-A38E-468E-BC11-4CD2ACC11AE9}" type="pres">
      <dgm:prSet presAssocID="{8FE15850-34B4-4E7B-80A1-D830112CF9AF}" presName="spaceRect" presStyleCnt="0"/>
      <dgm:spPr/>
    </dgm:pt>
    <dgm:pt modelId="{B079550C-04DD-469B-8192-D772D27F8A1C}" type="pres">
      <dgm:prSet presAssocID="{8FE15850-34B4-4E7B-80A1-D830112CF9AF}" presName="textRect" presStyleLbl="revTx" presStyleIdx="0" presStyleCnt="5">
        <dgm:presLayoutVars>
          <dgm:chMax val="1"/>
          <dgm:chPref val="1"/>
        </dgm:presLayoutVars>
      </dgm:prSet>
      <dgm:spPr/>
    </dgm:pt>
    <dgm:pt modelId="{A08CD0DD-D00F-401E-989D-F1F69E631E6E}" type="pres">
      <dgm:prSet presAssocID="{81D1FF48-BB3F-4D67-8BCF-C6BF6877B5D3}" presName="sibTrans" presStyleCnt="0"/>
      <dgm:spPr/>
    </dgm:pt>
    <dgm:pt modelId="{58ED7C91-C3C5-4B7E-9EB6-1B4BEB03A083}" type="pres">
      <dgm:prSet presAssocID="{88D9B235-A870-443C-9E98-C6F1162853CD}" presName="compNode" presStyleCnt="0"/>
      <dgm:spPr/>
    </dgm:pt>
    <dgm:pt modelId="{E2E7A13B-2E9F-40F8-B2E2-0B593E093F30}" type="pres">
      <dgm:prSet presAssocID="{88D9B235-A870-443C-9E98-C6F1162853C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842565A4-C7B3-4D6B-BB86-4B9B2CA7E25E}" type="pres">
      <dgm:prSet presAssocID="{88D9B235-A870-443C-9E98-C6F1162853CD}" presName="spaceRect" presStyleCnt="0"/>
      <dgm:spPr/>
    </dgm:pt>
    <dgm:pt modelId="{80FBF98A-7A69-49EC-ADB4-1F6899415C77}" type="pres">
      <dgm:prSet presAssocID="{88D9B235-A870-443C-9E98-C6F1162853CD}" presName="textRect" presStyleLbl="revTx" presStyleIdx="1" presStyleCnt="5">
        <dgm:presLayoutVars>
          <dgm:chMax val="1"/>
          <dgm:chPref val="1"/>
        </dgm:presLayoutVars>
      </dgm:prSet>
      <dgm:spPr/>
    </dgm:pt>
    <dgm:pt modelId="{D4BBF821-5DAF-4298-BA97-98EB4F48C189}" type="pres">
      <dgm:prSet presAssocID="{03E6279E-5591-4148-A94D-58E193848838}" presName="sibTrans" presStyleCnt="0"/>
      <dgm:spPr/>
    </dgm:pt>
    <dgm:pt modelId="{E12EEEBB-3829-4DA5-B9DA-43A2D9DF54C7}" type="pres">
      <dgm:prSet presAssocID="{3489D0B0-B454-467F-BB59-CD71B17DB609}" presName="compNode" presStyleCnt="0"/>
      <dgm:spPr/>
    </dgm:pt>
    <dgm:pt modelId="{8FD6AA6F-043E-46FA-B767-A7EC724A6CC0}" type="pres">
      <dgm:prSet presAssocID="{3489D0B0-B454-467F-BB59-CD71B17DB60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16E271B3-DFBA-43EE-89FE-54B8B8003D5E}" type="pres">
      <dgm:prSet presAssocID="{3489D0B0-B454-467F-BB59-CD71B17DB609}" presName="spaceRect" presStyleCnt="0"/>
      <dgm:spPr/>
    </dgm:pt>
    <dgm:pt modelId="{D5D73AE8-DE8C-49CB-A822-C408E3099E82}" type="pres">
      <dgm:prSet presAssocID="{3489D0B0-B454-467F-BB59-CD71B17DB609}" presName="textRect" presStyleLbl="revTx" presStyleIdx="2" presStyleCnt="5">
        <dgm:presLayoutVars>
          <dgm:chMax val="1"/>
          <dgm:chPref val="1"/>
        </dgm:presLayoutVars>
      </dgm:prSet>
      <dgm:spPr/>
    </dgm:pt>
    <dgm:pt modelId="{59E3DACD-ABEA-4144-88E9-C83AAF9472ED}" type="pres">
      <dgm:prSet presAssocID="{07579686-B669-4101-B6E4-860C0790E71C}" presName="sibTrans" presStyleCnt="0"/>
      <dgm:spPr/>
    </dgm:pt>
    <dgm:pt modelId="{733C7ABC-AC41-4C70-93A2-285834D9A8F0}" type="pres">
      <dgm:prSet presAssocID="{889BA79A-B66C-48B1-9397-ED9F65D87B88}" presName="compNode" presStyleCnt="0"/>
      <dgm:spPr/>
    </dgm:pt>
    <dgm:pt modelId="{AE315ECE-88AC-4DC3-9BE4-944B1B970EE8}" type="pres">
      <dgm:prSet presAssocID="{889BA79A-B66C-48B1-9397-ED9F65D87B8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A6F2F042-7953-42C0-AF1C-8FC3EB38DCBA}" type="pres">
      <dgm:prSet presAssocID="{889BA79A-B66C-48B1-9397-ED9F65D87B88}" presName="spaceRect" presStyleCnt="0"/>
      <dgm:spPr/>
    </dgm:pt>
    <dgm:pt modelId="{025C6935-57E1-4F60-9E28-89079E03266E}" type="pres">
      <dgm:prSet presAssocID="{889BA79A-B66C-48B1-9397-ED9F65D87B88}" presName="textRect" presStyleLbl="revTx" presStyleIdx="3" presStyleCnt="5">
        <dgm:presLayoutVars>
          <dgm:chMax val="1"/>
          <dgm:chPref val="1"/>
        </dgm:presLayoutVars>
      </dgm:prSet>
      <dgm:spPr/>
    </dgm:pt>
    <dgm:pt modelId="{1D4FD40E-9D81-4FCB-A0F0-FE5010BFDA42}" type="pres">
      <dgm:prSet presAssocID="{8B813922-C623-4540-854D-1BE695BA8287}" presName="sibTrans" presStyleCnt="0"/>
      <dgm:spPr/>
    </dgm:pt>
    <dgm:pt modelId="{21B9B145-5A6C-4698-B653-EAD8861899F2}" type="pres">
      <dgm:prSet presAssocID="{D0BBCE65-53AF-4CE8-B6E9-CC3442CE4DC3}" presName="compNode" presStyleCnt="0"/>
      <dgm:spPr/>
    </dgm:pt>
    <dgm:pt modelId="{56C5FEC0-DF2E-4833-BC8F-B912FD585309}" type="pres">
      <dgm:prSet presAssocID="{D0BBCE65-53AF-4CE8-B6E9-CC3442CE4DC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87346005-BC3A-47EE-AB25-206C9BA956DD}" type="pres">
      <dgm:prSet presAssocID="{D0BBCE65-53AF-4CE8-B6E9-CC3442CE4DC3}" presName="spaceRect" presStyleCnt="0"/>
      <dgm:spPr/>
    </dgm:pt>
    <dgm:pt modelId="{9A2A52F3-B97A-418F-BA22-D4041E1BA128}" type="pres">
      <dgm:prSet presAssocID="{D0BBCE65-53AF-4CE8-B6E9-CC3442CE4DC3}" presName="textRect" presStyleLbl="revTx" presStyleIdx="4" presStyleCnt="5">
        <dgm:presLayoutVars>
          <dgm:chMax val="1"/>
          <dgm:chPref val="1"/>
        </dgm:presLayoutVars>
      </dgm:prSet>
      <dgm:spPr/>
    </dgm:pt>
  </dgm:ptLst>
  <dgm:cxnLst>
    <dgm:cxn modelId="{5CAD1F1B-66B1-4498-9E3E-50A3900A279B}" srcId="{3CEADCEE-59B0-4E06-8826-24D24B121ECE}" destId="{D0BBCE65-53AF-4CE8-B6E9-CC3442CE4DC3}" srcOrd="4" destOrd="0" parTransId="{FD22B88E-6F4A-4B41-B80E-C8FDC84D9763}" sibTransId="{EC95CE47-C705-4074-AEC6-B6B402284CDA}"/>
    <dgm:cxn modelId="{1433C363-1A07-42D0-AD95-2EB414730038}" type="presOf" srcId="{3489D0B0-B454-467F-BB59-CD71B17DB609}" destId="{D5D73AE8-DE8C-49CB-A822-C408E3099E82}" srcOrd="0" destOrd="0" presId="urn:microsoft.com/office/officeart/2018/2/layout/IconLabelList"/>
    <dgm:cxn modelId="{326ABE65-9559-4371-A621-CAF34953A80B}" type="presOf" srcId="{3CEADCEE-59B0-4E06-8826-24D24B121ECE}" destId="{B1CAAB43-D9CD-42CD-9EF6-E4C92655F82D}" srcOrd="0" destOrd="0" presId="urn:microsoft.com/office/officeart/2018/2/layout/IconLabelList"/>
    <dgm:cxn modelId="{07D59285-C32B-4D63-81D6-12B670C7BD90}" srcId="{3CEADCEE-59B0-4E06-8826-24D24B121ECE}" destId="{889BA79A-B66C-48B1-9397-ED9F65D87B88}" srcOrd="3" destOrd="0" parTransId="{5AC44572-35FD-4DBA-B3AC-528CC698E5B3}" sibTransId="{8B813922-C623-4540-854D-1BE695BA8287}"/>
    <dgm:cxn modelId="{5030EB92-FB61-4FFD-969B-8B2D18BCD024}" type="presOf" srcId="{889BA79A-B66C-48B1-9397-ED9F65D87B88}" destId="{025C6935-57E1-4F60-9E28-89079E03266E}" srcOrd="0" destOrd="0" presId="urn:microsoft.com/office/officeart/2018/2/layout/IconLabelList"/>
    <dgm:cxn modelId="{35A1D19D-DA33-40BD-91C9-203D329C5EE3}" srcId="{3CEADCEE-59B0-4E06-8826-24D24B121ECE}" destId="{88D9B235-A870-443C-9E98-C6F1162853CD}" srcOrd="1" destOrd="0" parTransId="{852AFB11-E0C8-4FB8-A09F-28F4B66D6E9D}" sibTransId="{03E6279E-5591-4148-A94D-58E193848838}"/>
    <dgm:cxn modelId="{2CCDE4BE-FC64-4171-BBED-3AE872D77F85}" type="presOf" srcId="{D0BBCE65-53AF-4CE8-B6E9-CC3442CE4DC3}" destId="{9A2A52F3-B97A-418F-BA22-D4041E1BA128}" srcOrd="0" destOrd="0" presId="urn:microsoft.com/office/officeart/2018/2/layout/IconLabelList"/>
    <dgm:cxn modelId="{67DE9FBF-BAEA-4BEF-B983-5A64848A78BB}" type="presOf" srcId="{88D9B235-A870-443C-9E98-C6F1162853CD}" destId="{80FBF98A-7A69-49EC-ADB4-1F6899415C77}" srcOrd="0" destOrd="0" presId="urn:microsoft.com/office/officeart/2018/2/layout/IconLabelList"/>
    <dgm:cxn modelId="{CFD6F5C2-36EC-47C1-8E91-B3743679C123}" srcId="{3CEADCEE-59B0-4E06-8826-24D24B121ECE}" destId="{3489D0B0-B454-467F-BB59-CD71B17DB609}" srcOrd="2" destOrd="0" parTransId="{E60B1559-C21C-4E52-B5BD-EDFE0813FD3E}" sibTransId="{07579686-B669-4101-B6E4-860C0790E71C}"/>
    <dgm:cxn modelId="{603D86F8-0F9B-4E01-A88C-CB08351DFBFC}" srcId="{3CEADCEE-59B0-4E06-8826-24D24B121ECE}" destId="{8FE15850-34B4-4E7B-80A1-D830112CF9AF}" srcOrd="0" destOrd="0" parTransId="{E18D8AC6-7BB5-4623-915A-499FEE24B983}" sibTransId="{81D1FF48-BB3F-4D67-8BCF-C6BF6877B5D3}"/>
    <dgm:cxn modelId="{61BCC5F9-12F3-4B32-9919-0467EFEA9238}" type="presOf" srcId="{8FE15850-34B4-4E7B-80A1-D830112CF9AF}" destId="{B079550C-04DD-469B-8192-D772D27F8A1C}" srcOrd="0" destOrd="0" presId="urn:microsoft.com/office/officeart/2018/2/layout/IconLabelList"/>
    <dgm:cxn modelId="{2C5659EE-1A88-4371-A39E-7E85A8650978}" type="presParOf" srcId="{B1CAAB43-D9CD-42CD-9EF6-E4C92655F82D}" destId="{49752EDE-6761-4EC7-930A-74CE3537E960}" srcOrd="0" destOrd="0" presId="urn:microsoft.com/office/officeart/2018/2/layout/IconLabelList"/>
    <dgm:cxn modelId="{68DCE57E-267F-4AAC-A244-E3E39C2EA4E9}" type="presParOf" srcId="{49752EDE-6761-4EC7-930A-74CE3537E960}" destId="{FAEC2AEE-409F-46BB-AB11-32FAD5A1B9A5}" srcOrd="0" destOrd="0" presId="urn:microsoft.com/office/officeart/2018/2/layout/IconLabelList"/>
    <dgm:cxn modelId="{5AF778DA-3C93-4F35-9B9D-0508C6BB49EF}" type="presParOf" srcId="{49752EDE-6761-4EC7-930A-74CE3537E960}" destId="{16B02DDF-A38E-468E-BC11-4CD2ACC11AE9}" srcOrd="1" destOrd="0" presId="urn:microsoft.com/office/officeart/2018/2/layout/IconLabelList"/>
    <dgm:cxn modelId="{6EC0AAD1-B733-4B38-95A2-B8BF00E97D5F}" type="presParOf" srcId="{49752EDE-6761-4EC7-930A-74CE3537E960}" destId="{B079550C-04DD-469B-8192-D772D27F8A1C}" srcOrd="2" destOrd="0" presId="urn:microsoft.com/office/officeart/2018/2/layout/IconLabelList"/>
    <dgm:cxn modelId="{5EB87905-865A-4CD9-9DF8-E4F3E9C0544B}" type="presParOf" srcId="{B1CAAB43-D9CD-42CD-9EF6-E4C92655F82D}" destId="{A08CD0DD-D00F-401E-989D-F1F69E631E6E}" srcOrd="1" destOrd="0" presId="urn:microsoft.com/office/officeart/2018/2/layout/IconLabelList"/>
    <dgm:cxn modelId="{4792362B-76EA-42AC-A87F-B1643D774E40}" type="presParOf" srcId="{B1CAAB43-D9CD-42CD-9EF6-E4C92655F82D}" destId="{58ED7C91-C3C5-4B7E-9EB6-1B4BEB03A083}" srcOrd="2" destOrd="0" presId="urn:microsoft.com/office/officeart/2018/2/layout/IconLabelList"/>
    <dgm:cxn modelId="{793FD9CA-1D7A-4C45-A54E-3A35FD9F2A46}" type="presParOf" srcId="{58ED7C91-C3C5-4B7E-9EB6-1B4BEB03A083}" destId="{E2E7A13B-2E9F-40F8-B2E2-0B593E093F30}" srcOrd="0" destOrd="0" presId="urn:microsoft.com/office/officeart/2018/2/layout/IconLabelList"/>
    <dgm:cxn modelId="{351FAA08-7C47-4CD8-ADC7-46B30598E4F7}" type="presParOf" srcId="{58ED7C91-C3C5-4B7E-9EB6-1B4BEB03A083}" destId="{842565A4-C7B3-4D6B-BB86-4B9B2CA7E25E}" srcOrd="1" destOrd="0" presId="urn:microsoft.com/office/officeart/2018/2/layout/IconLabelList"/>
    <dgm:cxn modelId="{A8F106E2-0EAC-43DE-BBE5-8D45D43B3BCE}" type="presParOf" srcId="{58ED7C91-C3C5-4B7E-9EB6-1B4BEB03A083}" destId="{80FBF98A-7A69-49EC-ADB4-1F6899415C77}" srcOrd="2" destOrd="0" presId="urn:microsoft.com/office/officeart/2018/2/layout/IconLabelList"/>
    <dgm:cxn modelId="{640B37E0-19FE-43A8-B380-7607D786DEE2}" type="presParOf" srcId="{B1CAAB43-D9CD-42CD-9EF6-E4C92655F82D}" destId="{D4BBF821-5DAF-4298-BA97-98EB4F48C189}" srcOrd="3" destOrd="0" presId="urn:microsoft.com/office/officeart/2018/2/layout/IconLabelList"/>
    <dgm:cxn modelId="{853C67D6-F6D8-4852-8D17-FB81583B2649}" type="presParOf" srcId="{B1CAAB43-D9CD-42CD-9EF6-E4C92655F82D}" destId="{E12EEEBB-3829-4DA5-B9DA-43A2D9DF54C7}" srcOrd="4" destOrd="0" presId="urn:microsoft.com/office/officeart/2018/2/layout/IconLabelList"/>
    <dgm:cxn modelId="{162046B4-B369-4432-9614-7A904501925F}" type="presParOf" srcId="{E12EEEBB-3829-4DA5-B9DA-43A2D9DF54C7}" destId="{8FD6AA6F-043E-46FA-B767-A7EC724A6CC0}" srcOrd="0" destOrd="0" presId="urn:microsoft.com/office/officeart/2018/2/layout/IconLabelList"/>
    <dgm:cxn modelId="{2372F061-C9BC-4864-BABF-58CE9C5A5175}" type="presParOf" srcId="{E12EEEBB-3829-4DA5-B9DA-43A2D9DF54C7}" destId="{16E271B3-DFBA-43EE-89FE-54B8B8003D5E}" srcOrd="1" destOrd="0" presId="urn:microsoft.com/office/officeart/2018/2/layout/IconLabelList"/>
    <dgm:cxn modelId="{9F184A43-CC58-49E8-A438-F72C162AE2A4}" type="presParOf" srcId="{E12EEEBB-3829-4DA5-B9DA-43A2D9DF54C7}" destId="{D5D73AE8-DE8C-49CB-A822-C408E3099E82}" srcOrd="2" destOrd="0" presId="urn:microsoft.com/office/officeart/2018/2/layout/IconLabelList"/>
    <dgm:cxn modelId="{282C65ED-CA95-4DDA-9E3F-99EB4EFB9E07}" type="presParOf" srcId="{B1CAAB43-D9CD-42CD-9EF6-E4C92655F82D}" destId="{59E3DACD-ABEA-4144-88E9-C83AAF9472ED}" srcOrd="5" destOrd="0" presId="urn:microsoft.com/office/officeart/2018/2/layout/IconLabelList"/>
    <dgm:cxn modelId="{5F0AC5F6-E361-4990-BB0B-BAF40C1F8256}" type="presParOf" srcId="{B1CAAB43-D9CD-42CD-9EF6-E4C92655F82D}" destId="{733C7ABC-AC41-4C70-93A2-285834D9A8F0}" srcOrd="6" destOrd="0" presId="urn:microsoft.com/office/officeart/2018/2/layout/IconLabelList"/>
    <dgm:cxn modelId="{CE2FBFBC-F53E-421E-BC9A-55041DDE64D7}" type="presParOf" srcId="{733C7ABC-AC41-4C70-93A2-285834D9A8F0}" destId="{AE315ECE-88AC-4DC3-9BE4-944B1B970EE8}" srcOrd="0" destOrd="0" presId="urn:microsoft.com/office/officeart/2018/2/layout/IconLabelList"/>
    <dgm:cxn modelId="{A38610D0-9800-4D0D-B7DE-172875501514}" type="presParOf" srcId="{733C7ABC-AC41-4C70-93A2-285834D9A8F0}" destId="{A6F2F042-7953-42C0-AF1C-8FC3EB38DCBA}" srcOrd="1" destOrd="0" presId="urn:microsoft.com/office/officeart/2018/2/layout/IconLabelList"/>
    <dgm:cxn modelId="{C89E9DCF-FD20-4602-84B4-A4F18DF3BEBA}" type="presParOf" srcId="{733C7ABC-AC41-4C70-93A2-285834D9A8F0}" destId="{025C6935-57E1-4F60-9E28-89079E03266E}" srcOrd="2" destOrd="0" presId="urn:microsoft.com/office/officeart/2018/2/layout/IconLabelList"/>
    <dgm:cxn modelId="{3A8BD1B3-1034-4903-8A16-A62783CB6863}" type="presParOf" srcId="{B1CAAB43-D9CD-42CD-9EF6-E4C92655F82D}" destId="{1D4FD40E-9D81-4FCB-A0F0-FE5010BFDA42}" srcOrd="7" destOrd="0" presId="urn:microsoft.com/office/officeart/2018/2/layout/IconLabelList"/>
    <dgm:cxn modelId="{9F751669-D859-4422-9E04-0AC511856D3B}" type="presParOf" srcId="{B1CAAB43-D9CD-42CD-9EF6-E4C92655F82D}" destId="{21B9B145-5A6C-4698-B653-EAD8861899F2}" srcOrd="8" destOrd="0" presId="urn:microsoft.com/office/officeart/2018/2/layout/IconLabelList"/>
    <dgm:cxn modelId="{969AF7CC-E910-486F-9ABB-D443591DFEAD}" type="presParOf" srcId="{21B9B145-5A6C-4698-B653-EAD8861899F2}" destId="{56C5FEC0-DF2E-4833-BC8F-B912FD585309}" srcOrd="0" destOrd="0" presId="urn:microsoft.com/office/officeart/2018/2/layout/IconLabelList"/>
    <dgm:cxn modelId="{86EACA37-E9E0-4ADC-89DB-44E7B12979DE}" type="presParOf" srcId="{21B9B145-5A6C-4698-B653-EAD8861899F2}" destId="{87346005-BC3A-47EE-AB25-206C9BA956DD}" srcOrd="1" destOrd="0" presId="urn:microsoft.com/office/officeart/2018/2/layout/IconLabelList"/>
    <dgm:cxn modelId="{465C403C-8BD7-4A96-A5CB-E3E6DE63258E}" type="presParOf" srcId="{21B9B145-5A6C-4698-B653-EAD8861899F2}" destId="{9A2A52F3-B97A-418F-BA22-D4041E1BA12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61D5E2-2950-4773-B830-EEDD2166164D}"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47E934A3-A205-4975-A7DD-F333C09ACB35}">
      <dgm:prSet/>
      <dgm:spPr/>
      <dgm:t>
        <a:bodyPr/>
        <a:lstStyle/>
        <a:p>
          <a:r>
            <a:rPr lang="en-US"/>
            <a:t>Funding will be allocated through a competitive process with review by a committee representing content and community specialists with specific knowledge of and  experience with brain health and related dementias, MDH staff, agency partners, and other state agency staff. </a:t>
          </a:r>
        </a:p>
      </dgm:t>
    </dgm:pt>
    <dgm:pt modelId="{CED3EBD6-9822-4154-89DF-FFD41A80ED1C}" type="parTrans" cxnId="{F1220ED4-56DD-400A-975E-03F5D950C5E8}">
      <dgm:prSet/>
      <dgm:spPr/>
      <dgm:t>
        <a:bodyPr/>
        <a:lstStyle/>
        <a:p>
          <a:endParaRPr lang="en-US"/>
        </a:p>
      </dgm:t>
    </dgm:pt>
    <dgm:pt modelId="{F17BA884-BE24-49A7-81DD-5AC95663FCA9}" type="sibTrans" cxnId="{F1220ED4-56DD-400A-975E-03F5D950C5E8}">
      <dgm:prSet/>
      <dgm:spPr/>
      <dgm:t>
        <a:bodyPr/>
        <a:lstStyle/>
        <a:p>
          <a:endParaRPr lang="en-US"/>
        </a:p>
      </dgm:t>
    </dgm:pt>
    <dgm:pt modelId="{BD7DF87D-63CE-4D0B-BE77-54B33EAD3651}">
      <dgm:prSet/>
      <dgm:spPr/>
      <dgm:t>
        <a:bodyPr/>
        <a:lstStyle/>
        <a:p>
          <a:r>
            <a:rPr lang="en-US"/>
            <a:t>The review committee will evaluate all eligible and complete applications received by the deadline.</a:t>
          </a:r>
        </a:p>
      </dgm:t>
    </dgm:pt>
    <dgm:pt modelId="{A7E59A5E-0DBA-471C-B79E-B93C087D3FAD}" type="parTrans" cxnId="{0FC0C029-9B44-4EA7-8122-33A5210ACC7B}">
      <dgm:prSet/>
      <dgm:spPr/>
      <dgm:t>
        <a:bodyPr/>
        <a:lstStyle/>
        <a:p>
          <a:endParaRPr lang="en-US"/>
        </a:p>
      </dgm:t>
    </dgm:pt>
    <dgm:pt modelId="{9ED0CC08-7F24-4D80-B0D7-7480959A49B6}" type="sibTrans" cxnId="{0FC0C029-9B44-4EA7-8122-33A5210ACC7B}">
      <dgm:prSet/>
      <dgm:spPr/>
      <dgm:t>
        <a:bodyPr/>
        <a:lstStyle/>
        <a:p>
          <a:endParaRPr lang="en-US"/>
        </a:p>
      </dgm:t>
    </dgm:pt>
    <dgm:pt modelId="{27399E9D-189D-4DB2-96B5-4BBCE602E5E6}" type="pres">
      <dgm:prSet presAssocID="{EE61D5E2-2950-4773-B830-EEDD2166164D}" presName="hierChild1" presStyleCnt="0">
        <dgm:presLayoutVars>
          <dgm:chPref val="1"/>
          <dgm:dir/>
          <dgm:animOne val="branch"/>
          <dgm:animLvl val="lvl"/>
          <dgm:resizeHandles/>
        </dgm:presLayoutVars>
      </dgm:prSet>
      <dgm:spPr/>
    </dgm:pt>
    <dgm:pt modelId="{7E98EB11-65C7-4B20-8D74-C7A2213490E6}" type="pres">
      <dgm:prSet presAssocID="{47E934A3-A205-4975-A7DD-F333C09ACB35}" presName="hierRoot1" presStyleCnt="0"/>
      <dgm:spPr/>
    </dgm:pt>
    <dgm:pt modelId="{8F96084D-AED5-4F1D-B3B1-5D387B1B2F0E}" type="pres">
      <dgm:prSet presAssocID="{47E934A3-A205-4975-A7DD-F333C09ACB35}" presName="composite" presStyleCnt="0"/>
      <dgm:spPr/>
    </dgm:pt>
    <dgm:pt modelId="{92A8F102-CC4E-49C6-A02C-1987DA9F9FE8}" type="pres">
      <dgm:prSet presAssocID="{47E934A3-A205-4975-A7DD-F333C09ACB35}" presName="background" presStyleLbl="node0" presStyleIdx="0" presStyleCnt="2"/>
      <dgm:spPr/>
    </dgm:pt>
    <dgm:pt modelId="{117C3A1F-F61C-4224-9923-138ED64E4706}" type="pres">
      <dgm:prSet presAssocID="{47E934A3-A205-4975-A7DD-F333C09ACB35}" presName="text" presStyleLbl="fgAcc0" presStyleIdx="0" presStyleCnt="2">
        <dgm:presLayoutVars>
          <dgm:chPref val="3"/>
        </dgm:presLayoutVars>
      </dgm:prSet>
      <dgm:spPr/>
    </dgm:pt>
    <dgm:pt modelId="{C930C7F6-8B70-4FB5-90F1-A1219CC39213}" type="pres">
      <dgm:prSet presAssocID="{47E934A3-A205-4975-A7DD-F333C09ACB35}" presName="hierChild2" presStyleCnt="0"/>
      <dgm:spPr/>
    </dgm:pt>
    <dgm:pt modelId="{79884C93-D3B8-478B-BD67-3AF80A4FBC8D}" type="pres">
      <dgm:prSet presAssocID="{BD7DF87D-63CE-4D0B-BE77-54B33EAD3651}" presName="hierRoot1" presStyleCnt="0"/>
      <dgm:spPr/>
    </dgm:pt>
    <dgm:pt modelId="{14202E25-72C6-43AB-BB33-5CF24767F6D4}" type="pres">
      <dgm:prSet presAssocID="{BD7DF87D-63CE-4D0B-BE77-54B33EAD3651}" presName="composite" presStyleCnt="0"/>
      <dgm:spPr/>
    </dgm:pt>
    <dgm:pt modelId="{438E0464-8EE0-4787-83BF-F41E2AB8ADB7}" type="pres">
      <dgm:prSet presAssocID="{BD7DF87D-63CE-4D0B-BE77-54B33EAD3651}" presName="background" presStyleLbl="node0" presStyleIdx="1" presStyleCnt="2"/>
      <dgm:spPr/>
    </dgm:pt>
    <dgm:pt modelId="{62B0D328-8BB9-483A-9FE3-0053A4C9647B}" type="pres">
      <dgm:prSet presAssocID="{BD7DF87D-63CE-4D0B-BE77-54B33EAD3651}" presName="text" presStyleLbl="fgAcc0" presStyleIdx="1" presStyleCnt="2">
        <dgm:presLayoutVars>
          <dgm:chPref val="3"/>
        </dgm:presLayoutVars>
      </dgm:prSet>
      <dgm:spPr/>
    </dgm:pt>
    <dgm:pt modelId="{213F179D-138A-4979-B552-EC69A1F213AC}" type="pres">
      <dgm:prSet presAssocID="{BD7DF87D-63CE-4D0B-BE77-54B33EAD3651}" presName="hierChild2" presStyleCnt="0"/>
      <dgm:spPr/>
    </dgm:pt>
  </dgm:ptLst>
  <dgm:cxnLst>
    <dgm:cxn modelId="{0FC0C029-9B44-4EA7-8122-33A5210ACC7B}" srcId="{EE61D5E2-2950-4773-B830-EEDD2166164D}" destId="{BD7DF87D-63CE-4D0B-BE77-54B33EAD3651}" srcOrd="1" destOrd="0" parTransId="{A7E59A5E-0DBA-471C-B79E-B93C087D3FAD}" sibTransId="{9ED0CC08-7F24-4D80-B0D7-7480959A49B6}"/>
    <dgm:cxn modelId="{26825B3F-77EF-4341-B8E1-36A0ECDCF9A0}" type="presOf" srcId="{BD7DF87D-63CE-4D0B-BE77-54B33EAD3651}" destId="{62B0D328-8BB9-483A-9FE3-0053A4C9647B}" srcOrd="0" destOrd="0" presId="urn:microsoft.com/office/officeart/2005/8/layout/hierarchy1"/>
    <dgm:cxn modelId="{22924B8C-543F-4483-B2F2-4615FACAF591}" type="presOf" srcId="{EE61D5E2-2950-4773-B830-EEDD2166164D}" destId="{27399E9D-189D-4DB2-96B5-4BBCE602E5E6}" srcOrd="0" destOrd="0" presId="urn:microsoft.com/office/officeart/2005/8/layout/hierarchy1"/>
    <dgm:cxn modelId="{F1220ED4-56DD-400A-975E-03F5D950C5E8}" srcId="{EE61D5E2-2950-4773-B830-EEDD2166164D}" destId="{47E934A3-A205-4975-A7DD-F333C09ACB35}" srcOrd="0" destOrd="0" parTransId="{CED3EBD6-9822-4154-89DF-FFD41A80ED1C}" sibTransId="{F17BA884-BE24-49A7-81DD-5AC95663FCA9}"/>
    <dgm:cxn modelId="{D7D8FADE-7AEF-4C5F-8CA7-4B380EFBF742}" type="presOf" srcId="{47E934A3-A205-4975-A7DD-F333C09ACB35}" destId="{117C3A1F-F61C-4224-9923-138ED64E4706}" srcOrd="0" destOrd="0" presId="urn:microsoft.com/office/officeart/2005/8/layout/hierarchy1"/>
    <dgm:cxn modelId="{96AD295B-93BB-4E48-A6CC-5CF1CEF15513}" type="presParOf" srcId="{27399E9D-189D-4DB2-96B5-4BBCE602E5E6}" destId="{7E98EB11-65C7-4B20-8D74-C7A2213490E6}" srcOrd="0" destOrd="0" presId="urn:microsoft.com/office/officeart/2005/8/layout/hierarchy1"/>
    <dgm:cxn modelId="{60B4E49D-13CD-4498-93CB-DB2635CC7BAD}" type="presParOf" srcId="{7E98EB11-65C7-4B20-8D74-C7A2213490E6}" destId="{8F96084D-AED5-4F1D-B3B1-5D387B1B2F0E}" srcOrd="0" destOrd="0" presId="urn:microsoft.com/office/officeart/2005/8/layout/hierarchy1"/>
    <dgm:cxn modelId="{BD22D8FE-3DC0-45C4-BEF9-B57980A84FD7}" type="presParOf" srcId="{8F96084D-AED5-4F1D-B3B1-5D387B1B2F0E}" destId="{92A8F102-CC4E-49C6-A02C-1987DA9F9FE8}" srcOrd="0" destOrd="0" presId="urn:microsoft.com/office/officeart/2005/8/layout/hierarchy1"/>
    <dgm:cxn modelId="{3A4EC83D-5679-4CEF-B08F-8F4B2A0B0590}" type="presParOf" srcId="{8F96084D-AED5-4F1D-B3B1-5D387B1B2F0E}" destId="{117C3A1F-F61C-4224-9923-138ED64E4706}" srcOrd="1" destOrd="0" presId="urn:microsoft.com/office/officeart/2005/8/layout/hierarchy1"/>
    <dgm:cxn modelId="{5D768EC0-F974-46EE-AC5E-E335AD67EF09}" type="presParOf" srcId="{7E98EB11-65C7-4B20-8D74-C7A2213490E6}" destId="{C930C7F6-8B70-4FB5-90F1-A1219CC39213}" srcOrd="1" destOrd="0" presId="urn:microsoft.com/office/officeart/2005/8/layout/hierarchy1"/>
    <dgm:cxn modelId="{78ECAC09-9331-4690-9DC5-D08F640285E3}" type="presParOf" srcId="{27399E9D-189D-4DB2-96B5-4BBCE602E5E6}" destId="{79884C93-D3B8-478B-BD67-3AF80A4FBC8D}" srcOrd="1" destOrd="0" presId="urn:microsoft.com/office/officeart/2005/8/layout/hierarchy1"/>
    <dgm:cxn modelId="{44CCDFEF-D67C-4376-B056-9A79561D0E1F}" type="presParOf" srcId="{79884C93-D3B8-478B-BD67-3AF80A4FBC8D}" destId="{14202E25-72C6-43AB-BB33-5CF24767F6D4}" srcOrd="0" destOrd="0" presId="urn:microsoft.com/office/officeart/2005/8/layout/hierarchy1"/>
    <dgm:cxn modelId="{1F8DF457-75FD-48D3-8A22-DEF96F07762B}" type="presParOf" srcId="{14202E25-72C6-43AB-BB33-5CF24767F6D4}" destId="{438E0464-8EE0-4787-83BF-F41E2AB8ADB7}" srcOrd="0" destOrd="0" presId="urn:microsoft.com/office/officeart/2005/8/layout/hierarchy1"/>
    <dgm:cxn modelId="{83C5579E-205F-4F73-8863-DAF718F13121}" type="presParOf" srcId="{14202E25-72C6-43AB-BB33-5CF24767F6D4}" destId="{62B0D328-8BB9-483A-9FE3-0053A4C9647B}" srcOrd="1" destOrd="0" presId="urn:microsoft.com/office/officeart/2005/8/layout/hierarchy1"/>
    <dgm:cxn modelId="{898E4479-AA57-4F6D-9720-5329BF7C2C51}" type="presParOf" srcId="{79884C93-D3B8-478B-BD67-3AF80A4FBC8D}" destId="{213F179D-138A-4979-B552-EC69A1F213A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A4064-6F0B-4678-AD6E-08DBBB9F4517}">
      <dsp:nvSpPr>
        <dsp:cNvPr id="0" name=""/>
        <dsp:cNvSpPr/>
      </dsp:nvSpPr>
      <dsp:spPr>
        <a:xfrm>
          <a:off x="0" y="459681"/>
          <a:ext cx="10515600" cy="13747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1BDFCC-3D2E-4B77-A9AF-688BFA1D6ADC}">
      <dsp:nvSpPr>
        <dsp:cNvPr id="0" name=""/>
        <dsp:cNvSpPr/>
      </dsp:nvSpPr>
      <dsp:spPr>
        <a:xfrm>
          <a:off x="602502" y="758724"/>
          <a:ext cx="756085" cy="7560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363822-A0B6-44DD-9590-369B865C8D9C}">
      <dsp:nvSpPr>
        <dsp:cNvPr id="0" name=""/>
        <dsp:cNvSpPr/>
      </dsp:nvSpPr>
      <dsp:spPr>
        <a:xfrm>
          <a:off x="1587780" y="444697"/>
          <a:ext cx="8927819" cy="1374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489" tIns="145489" rIns="145489" bIns="145489" numCol="1" spcCol="1270" anchor="ctr" anchorCtr="0">
          <a:noAutofit/>
        </a:bodyPr>
        <a:lstStyle/>
        <a:p>
          <a:pPr marL="0" lvl="0" indent="0" algn="l" defTabSz="1111250">
            <a:lnSpc>
              <a:spcPct val="100000"/>
            </a:lnSpc>
            <a:spcBef>
              <a:spcPct val="0"/>
            </a:spcBef>
            <a:spcAft>
              <a:spcPct val="35000"/>
            </a:spcAft>
            <a:buNone/>
          </a:pPr>
          <a:r>
            <a:rPr lang="en-US" sz="2500" kern="1200"/>
            <a:t>Please stay on mute if you are not talking</a:t>
          </a:r>
        </a:p>
      </dsp:txBody>
      <dsp:txXfrm>
        <a:off x="1587780" y="444697"/>
        <a:ext cx="8927819" cy="1374701"/>
      </dsp:txXfrm>
    </dsp:sp>
    <dsp:sp modelId="{FE72293D-2DF1-4E0A-A797-7348E1F32DE0}">
      <dsp:nvSpPr>
        <dsp:cNvPr id="0" name=""/>
        <dsp:cNvSpPr/>
      </dsp:nvSpPr>
      <dsp:spPr>
        <a:xfrm>
          <a:off x="0" y="2256320"/>
          <a:ext cx="10515600" cy="13747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C4CA4-B4B9-47D1-903E-CCC29011EFCA}">
      <dsp:nvSpPr>
        <dsp:cNvPr id="0" name=""/>
        <dsp:cNvSpPr/>
      </dsp:nvSpPr>
      <dsp:spPr>
        <a:xfrm>
          <a:off x="415847" y="2772299"/>
          <a:ext cx="756085" cy="7560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00A574-8F56-41B3-B306-B22FD2A22EF3}">
      <dsp:nvSpPr>
        <dsp:cNvPr id="0" name=""/>
        <dsp:cNvSpPr/>
      </dsp:nvSpPr>
      <dsp:spPr>
        <a:xfrm>
          <a:off x="1587780" y="2256320"/>
          <a:ext cx="8927819" cy="1374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489" tIns="145489" rIns="145489" bIns="145489" numCol="1" spcCol="1270" anchor="ctr" anchorCtr="0">
          <a:noAutofit/>
        </a:bodyPr>
        <a:lstStyle/>
        <a:p>
          <a:pPr marL="0" lvl="0" indent="0" algn="l" defTabSz="1111250">
            <a:lnSpc>
              <a:spcPct val="100000"/>
            </a:lnSpc>
            <a:spcBef>
              <a:spcPct val="0"/>
            </a:spcBef>
            <a:spcAft>
              <a:spcPct val="35000"/>
            </a:spcAft>
            <a:buNone/>
          </a:pPr>
          <a:r>
            <a:rPr lang="en-US" sz="2500" kern="1200"/>
            <a:t>Type any questions you have in the chat so we can capture it in the FAQ – All questions will be posted on the FAQ page. </a:t>
          </a:r>
        </a:p>
      </dsp:txBody>
      <dsp:txXfrm>
        <a:off x="1587780" y="2256320"/>
        <a:ext cx="8927819" cy="1374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DF593-D30D-46CB-B941-75384B6F2E12}">
      <dsp:nvSpPr>
        <dsp:cNvPr id="0" name=""/>
        <dsp:cNvSpPr/>
      </dsp:nvSpPr>
      <dsp:spPr>
        <a:xfrm>
          <a:off x="0" y="84638"/>
          <a:ext cx="5181600" cy="83422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Welcome and Introductions </a:t>
          </a:r>
        </a:p>
      </dsp:txBody>
      <dsp:txXfrm>
        <a:off x="40724" y="125362"/>
        <a:ext cx="5100152" cy="752780"/>
      </dsp:txXfrm>
    </dsp:sp>
    <dsp:sp modelId="{5AFAB93D-86CE-45BB-A08D-EF33CF8DFA33}">
      <dsp:nvSpPr>
        <dsp:cNvPr id="0" name=""/>
        <dsp:cNvSpPr/>
      </dsp:nvSpPr>
      <dsp:spPr>
        <a:xfrm>
          <a:off x="0" y="979347"/>
          <a:ext cx="5181600" cy="83422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Aging and Healthy Communities Unit</a:t>
          </a:r>
          <a:r>
            <a:rPr lang="en-US" sz="2100" kern="1200">
              <a:latin typeface="Calibri"/>
            </a:rPr>
            <a:t> </a:t>
          </a:r>
          <a:r>
            <a:rPr lang="en-US" sz="2100" kern="1200"/>
            <a:t>Overview</a:t>
          </a:r>
        </a:p>
      </dsp:txBody>
      <dsp:txXfrm>
        <a:off x="40724" y="1020071"/>
        <a:ext cx="5100152" cy="752780"/>
      </dsp:txXfrm>
    </dsp:sp>
    <dsp:sp modelId="{05AD27ED-12F4-4F57-810C-CB72FAD80573}">
      <dsp:nvSpPr>
        <dsp:cNvPr id="0" name=""/>
        <dsp:cNvSpPr/>
      </dsp:nvSpPr>
      <dsp:spPr>
        <a:xfrm>
          <a:off x="0" y="1874055"/>
          <a:ext cx="5181600" cy="83422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latin typeface="Calibri"/>
            </a:rPr>
            <a:t>Alzheimer's Awareness</a:t>
          </a:r>
          <a:r>
            <a:rPr lang="en-US" sz="2100" kern="1200"/>
            <a:t> Grants Request for Proposal</a:t>
          </a:r>
        </a:p>
      </dsp:txBody>
      <dsp:txXfrm>
        <a:off x="40724" y="1914779"/>
        <a:ext cx="5100152" cy="752780"/>
      </dsp:txXfrm>
    </dsp:sp>
    <dsp:sp modelId="{ED9221B0-65C9-4F65-96E6-B1A87F0DC0E9}">
      <dsp:nvSpPr>
        <dsp:cNvPr id="0" name=""/>
        <dsp:cNvSpPr/>
      </dsp:nvSpPr>
      <dsp:spPr>
        <a:xfrm>
          <a:off x="0" y="2768763"/>
          <a:ext cx="5181600" cy="83422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Application Process and Instructions</a:t>
          </a:r>
        </a:p>
      </dsp:txBody>
      <dsp:txXfrm>
        <a:off x="40724" y="2809487"/>
        <a:ext cx="5100152" cy="752780"/>
      </dsp:txXfrm>
    </dsp:sp>
    <dsp:sp modelId="{02D4BE78-A1E1-47B8-8941-F53592AF1A09}">
      <dsp:nvSpPr>
        <dsp:cNvPr id="0" name=""/>
        <dsp:cNvSpPr/>
      </dsp:nvSpPr>
      <dsp:spPr>
        <a:xfrm>
          <a:off x="0" y="3663471"/>
          <a:ext cx="5181600" cy="83422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Questions </a:t>
          </a:r>
        </a:p>
      </dsp:txBody>
      <dsp:txXfrm>
        <a:off x="40724" y="3704195"/>
        <a:ext cx="5100152" cy="752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68850-28FE-47A3-AEF9-E62DB6AC5DD9}">
      <dsp:nvSpPr>
        <dsp:cNvPr id="0" name=""/>
        <dsp:cNvSpPr/>
      </dsp:nvSpPr>
      <dsp:spPr>
        <a:xfrm>
          <a:off x="0" y="2291169"/>
          <a:ext cx="105156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8149AE62-CC69-4BC8-B9E4-A55FEE80DFC6}">
      <dsp:nvSpPr>
        <dsp:cNvPr id="0" name=""/>
        <dsp:cNvSpPr/>
      </dsp:nvSpPr>
      <dsp:spPr>
        <a:xfrm rot="8100000">
          <a:off x="72239" y="528024"/>
          <a:ext cx="336981" cy="336981"/>
        </a:xfrm>
        <a:prstGeom prst="teardrop">
          <a:avLst>
            <a:gd name="adj" fmla="val 115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D47DE16-BFAF-43DF-961E-8652F352B896}">
      <dsp:nvSpPr>
        <dsp:cNvPr id="0" name=""/>
        <dsp:cNvSpPr/>
      </dsp:nvSpPr>
      <dsp:spPr>
        <a:xfrm>
          <a:off x="109675" y="565460"/>
          <a:ext cx="262109" cy="262109"/>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C11A43ED-8B3A-4FDD-8227-79DC132A4439}">
      <dsp:nvSpPr>
        <dsp:cNvPr id="0" name=""/>
        <dsp:cNvSpPr/>
      </dsp:nvSpPr>
      <dsp:spPr>
        <a:xfrm>
          <a:off x="479011" y="934797"/>
          <a:ext cx="2915890" cy="1356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latin typeface="Calibri"/>
            </a:rPr>
            <a:t>Alzheimer's</a:t>
          </a:r>
          <a:r>
            <a:rPr lang="en-US" sz="1400" kern="1200"/>
            <a:t> </a:t>
          </a:r>
          <a:r>
            <a:rPr lang="en-US" sz="1400" kern="1200">
              <a:latin typeface="Calibri"/>
            </a:rPr>
            <a:t>Awareness </a:t>
          </a:r>
          <a:r>
            <a:rPr lang="en-US" sz="1400" kern="1200"/>
            <a:t>Grants Request for Proposal Release </a:t>
          </a:r>
        </a:p>
      </dsp:txBody>
      <dsp:txXfrm>
        <a:off x="479011" y="934797"/>
        <a:ext cx="2915890" cy="1356372"/>
      </dsp:txXfrm>
    </dsp:sp>
    <dsp:sp modelId="{41E12FAD-9CE2-49EB-B5CE-DB3C72A5869D}">
      <dsp:nvSpPr>
        <dsp:cNvPr id="0" name=""/>
        <dsp:cNvSpPr/>
      </dsp:nvSpPr>
      <dsp:spPr>
        <a:xfrm>
          <a:off x="479011" y="458233"/>
          <a:ext cx="2915890" cy="4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latin typeface="Calibri"/>
            </a:rPr>
            <a:t>6 Jan</a:t>
          </a:r>
          <a:r>
            <a:rPr lang="en-US" sz="1900" kern="1200"/>
            <a:t>. </a:t>
          </a:r>
          <a:r>
            <a:rPr lang="en-US" sz="1900" kern="1200">
              <a:latin typeface="Calibri"/>
            </a:rPr>
            <a:t>2025</a:t>
          </a:r>
          <a:endParaRPr lang="en-US" sz="1900" kern="1200"/>
        </a:p>
      </dsp:txBody>
      <dsp:txXfrm>
        <a:off x="479011" y="458233"/>
        <a:ext cx="2915890" cy="476563"/>
      </dsp:txXfrm>
    </dsp:sp>
    <dsp:sp modelId="{06F1CA24-2BDC-4958-86B6-6FED0F2D4A5E}">
      <dsp:nvSpPr>
        <dsp:cNvPr id="0" name=""/>
        <dsp:cNvSpPr/>
      </dsp:nvSpPr>
      <dsp:spPr>
        <a:xfrm>
          <a:off x="240729" y="934797"/>
          <a:ext cx="0" cy="135637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C982DD8-DAB9-4F73-95DD-7ACCC13673D9}">
      <dsp:nvSpPr>
        <dsp:cNvPr id="0" name=""/>
        <dsp:cNvSpPr/>
      </dsp:nvSpPr>
      <dsp:spPr>
        <a:xfrm>
          <a:off x="197839" y="2248278"/>
          <a:ext cx="85781" cy="8578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CBCA407-EABE-42AA-BD22-E625B3D5A5CD}">
      <dsp:nvSpPr>
        <dsp:cNvPr id="0" name=""/>
        <dsp:cNvSpPr/>
      </dsp:nvSpPr>
      <dsp:spPr>
        <a:xfrm rot="18900000">
          <a:off x="1821635" y="3717332"/>
          <a:ext cx="336981" cy="336981"/>
        </a:xfrm>
        <a:prstGeom prst="teardrop">
          <a:avLst>
            <a:gd name="adj" fmla="val 115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582645C-DF97-4830-A6CF-33D2A0E94F90}">
      <dsp:nvSpPr>
        <dsp:cNvPr id="0" name=""/>
        <dsp:cNvSpPr/>
      </dsp:nvSpPr>
      <dsp:spPr>
        <a:xfrm>
          <a:off x="1859070" y="3754768"/>
          <a:ext cx="262109" cy="262109"/>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A9F08B03-B8A6-4158-9146-385C6A654784}">
      <dsp:nvSpPr>
        <dsp:cNvPr id="0" name=""/>
        <dsp:cNvSpPr/>
      </dsp:nvSpPr>
      <dsp:spPr>
        <a:xfrm>
          <a:off x="2228407" y="2291169"/>
          <a:ext cx="2915890" cy="1356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a:t>Informational Session</a:t>
          </a:r>
        </a:p>
      </dsp:txBody>
      <dsp:txXfrm>
        <a:off x="2228407" y="2291169"/>
        <a:ext cx="2915890" cy="1356372"/>
      </dsp:txXfrm>
    </dsp:sp>
    <dsp:sp modelId="{08B8F554-8E3D-40D5-B308-A0B281D4B52A}">
      <dsp:nvSpPr>
        <dsp:cNvPr id="0" name=""/>
        <dsp:cNvSpPr/>
      </dsp:nvSpPr>
      <dsp:spPr>
        <a:xfrm>
          <a:off x="2228407" y="3647541"/>
          <a:ext cx="2915890" cy="4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latin typeface="Calibri"/>
            </a:rPr>
            <a:t>13 Jan</a:t>
          </a:r>
          <a:r>
            <a:rPr lang="en-US" sz="1900" kern="1200"/>
            <a:t>. </a:t>
          </a:r>
          <a:r>
            <a:rPr lang="en-US" sz="1900" kern="1200">
              <a:latin typeface="Calibri"/>
            </a:rPr>
            <a:t>2025</a:t>
          </a:r>
          <a:endParaRPr lang="en-US" sz="1900" kern="1200"/>
        </a:p>
      </dsp:txBody>
      <dsp:txXfrm>
        <a:off x="2228407" y="3647541"/>
        <a:ext cx="2915890" cy="476563"/>
      </dsp:txXfrm>
    </dsp:sp>
    <dsp:sp modelId="{327365A6-E3B2-4CF8-822F-5FA91837CEA0}">
      <dsp:nvSpPr>
        <dsp:cNvPr id="0" name=""/>
        <dsp:cNvSpPr/>
      </dsp:nvSpPr>
      <dsp:spPr>
        <a:xfrm>
          <a:off x="1990125" y="2291169"/>
          <a:ext cx="0" cy="135637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6D3E097-03AE-4BE9-90CF-9473DDB9B2FE}">
      <dsp:nvSpPr>
        <dsp:cNvPr id="0" name=""/>
        <dsp:cNvSpPr/>
      </dsp:nvSpPr>
      <dsp:spPr>
        <a:xfrm>
          <a:off x="1947234" y="2248278"/>
          <a:ext cx="85781" cy="8578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65321EC-A605-4EDF-8930-B351BC123C17}">
      <dsp:nvSpPr>
        <dsp:cNvPr id="0" name=""/>
        <dsp:cNvSpPr/>
      </dsp:nvSpPr>
      <dsp:spPr>
        <a:xfrm rot="8100000">
          <a:off x="3571030" y="528024"/>
          <a:ext cx="336981" cy="336981"/>
        </a:xfrm>
        <a:prstGeom prst="teardrop">
          <a:avLst>
            <a:gd name="adj" fmla="val 115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FEBF010-6C6B-445B-B8A4-695D3B14E7FE}">
      <dsp:nvSpPr>
        <dsp:cNvPr id="0" name=""/>
        <dsp:cNvSpPr/>
      </dsp:nvSpPr>
      <dsp:spPr>
        <a:xfrm>
          <a:off x="3608466" y="565460"/>
          <a:ext cx="262109" cy="262109"/>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503AD351-4C6E-4A54-91D4-69EE82A2DB5D}">
      <dsp:nvSpPr>
        <dsp:cNvPr id="0" name=""/>
        <dsp:cNvSpPr/>
      </dsp:nvSpPr>
      <dsp:spPr>
        <a:xfrm>
          <a:off x="3977802" y="934797"/>
          <a:ext cx="2915890" cy="1356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latin typeface="Calibri"/>
            </a:rPr>
            <a:t>Alzheimer's Awareness</a:t>
          </a:r>
          <a:r>
            <a:rPr lang="en-US" sz="1400" kern="1200"/>
            <a:t> Grant Application Due</a:t>
          </a:r>
        </a:p>
      </dsp:txBody>
      <dsp:txXfrm>
        <a:off x="3977802" y="934797"/>
        <a:ext cx="2915890" cy="1356372"/>
      </dsp:txXfrm>
    </dsp:sp>
    <dsp:sp modelId="{33C52078-6FD7-426C-B86B-06797B89FE17}">
      <dsp:nvSpPr>
        <dsp:cNvPr id="0" name=""/>
        <dsp:cNvSpPr/>
      </dsp:nvSpPr>
      <dsp:spPr>
        <a:xfrm>
          <a:off x="3977802" y="458233"/>
          <a:ext cx="2915890" cy="4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latin typeface="Calibri"/>
            </a:rPr>
            <a:t>5 Feb</a:t>
          </a:r>
          <a:r>
            <a:rPr lang="en-US" sz="1900" kern="1200"/>
            <a:t>. </a:t>
          </a:r>
          <a:r>
            <a:rPr lang="en-US" sz="1900" kern="1200">
              <a:latin typeface="Calibri"/>
            </a:rPr>
            <a:t>2025</a:t>
          </a:r>
          <a:endParaRPr lang="en-US" sz="1900" kern="1200"/>
        </a:p>
      </dsp:txBody>
      <dsp:txXfrm>
        <a:off x="3977802" y="458233"/>
        <a:ext cx="2915890" cy="476563"/>
      </dsp:txXfrm>
    </dsp:sp>
    <dsp:sp modelId="{3203F28D-0A66-40ED-AEAB-E095B8EFA357}">
      <dsp:nvSpPr>
        <dsp:cNvPr id="0" name=""/>
        <dsp:cNvSpPr/>
      </dsp:nvSpPr>
      <dsp:spPr>
        <a:xfrm>
          <a:off x="3739521" y="934797"/>
          <a:ext cx="0" cy="135637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EAC8F4C-2AA1-478B-B1ED-50AD3820F689}">
      <dsp:nvSpPr>
        <dsp:cNvPr id="0" name=""/>
        <dsp:cNvSpPr/>
      </dsp:nvSpPr>
      <dsp:spPr>
        <a:xfrm>
          <a:off x="3696630" y="2248278"/>
          <a:ext cx="85781" cy="8578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C2CB005-29E0-4775-9BAF-447400D14D02}">
      <dsp:nvSpPr>
        <dsp:cNvPr id="0" name=""/>
        <dsp:cNvSpPr/>
      </dsp:nvSpPr>
      <dsp:spPr>
        <a:xfrm rot="18900000">
          <a:off x="5320426" y="3717332"/>
          <a:ext cx="336981" cy="336981"/>
        </a:xfrm>
        <a:prstGeom prst="teardrop">
          <a:avLst>
            <a:gd name="adj" fmla="val 115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675A006-7D9A-45BC-9C73-CD278A7F5115}">
      <dsp:nvSpPr>
        <dsp:cNvPr id="0" name=""/>
        <dsp:cNvSpPr/>
      </dsp:nvSpPr>
      <dsp:spPr>
        <a:xfrm>
          <a:off x="5357862" y="3754768"/>
          <a:ext cx="262109" cy="262109"/>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BD3B8BDF-D24A-4016-8623-94C50CD932D3}">
      <dsp:nvSpPr>
        <dsp:cNvPr id="0" name=""/>
        <dsp:cNvSpPr/>
      </dsp:nvSpPr>
      <dsp:spPr>
        <a:xfrm>
          <a:off x="5727198" y="2291169"/>
          <a:ext cx="2915890" cy="1356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a:t>Notify Grantees</a:t>
          </a:r>
        </a:p>
      </dsp:txBody>
      <dsp:txXfrm>
        <a:off x="5727198" y="2291169"/>
        <a:ext cx="2915890" cy="1356372"/>
      </dsp:txXfrm>
    </dsp:sp>
    <dsp:sp modelId="{7C47C403-E72D-405F-805A-99850698BD86}">
      <dsp:nvSpPr>
        <dsp:cNvPr id="0" name=""/>
        <dsp:cNvSpPr/>
      </dsp:nvSpPr>
      <dsp:spPr>
        <a:xfrm>
          <a:off x="5727198" y="3647541"/>
          <a:ext cx="2915890" cy="4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latin typeface="Calibri"/>
            </a:rPr>
            <a:t>10 Feb</a:t>
          </a:r>
          <a:r>
            <a:rPr lang="en-US" sz="1900" kern="1200"/>
            <a:t>. </a:t>
          </a:r>
          <a:r>
            <a:rPr lang="en-US" sz="1900" kern="1200">
              <a:latin typeface="Calibri"/>
            </a:rPr>
            <a:t>2025</a:t>
          </a:r>
          <a:endParaRPr lang="en-US" sz="1900" kern="1200"/>
        </a:p>
      </dsp:txBody>
      <dsp:txXfrm>
        <a:off x="5727198" y="3647541"/>
        <a:ext cx="2915890" cy="476563"/>
      </dsp:txXfrm>
    </dsp:sp>
    <dsp:sp modelId="{B6BA925D-2D1F-4AA2-85C0-4B4858EBFC8B}">
      <dsp:nvSpPr>
        <dsp:cNvPr id="0" name=""/>
        <dsp:cNvSpPr/>
      </dsp:nvSpPr>
      <dsp:spPr>
        <a:xfrm>
          <a:off x="5488917" y="2291169"/>
          <a:ext cx="0" cy="135637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70214A7-66AA-48CC-AB3C-29F84009C3EA}">
      <dsp:nvSpPr>
        <dsp:cNvPr id="0" name=""/>
        <dsp:cNvSpPr/>
      </dsp:nvSpPr>
      <dsp:spPr>
        <a:xfrm>
          <a:off x="5446026" y="2248278"/>
          <a:ext cx="85781" cy="8578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B7C8106-CFFE-4F25-B53C-2C9C619B6134}">
      <dsp:nvSpPr>
        <dsp:cNvPr id="0" name=""/>
        <dsp:cNvSpPr/>
      </dsp:nvSpPr>
      <dsp:spPr>
        <a:xfrm rot="8100000">
          <a:off x="7069822" y="528024"/>
          <a:ext cx="336981" cy="336981"/>
        </a:xfrm>
        <a:prstGeom prst="teardrop">
          <a:avLst>
            <a:gd name="adj" fmla="val 115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A5509FB-CA62-4FA3-BBD7-99E92207BBE9}">
      <dsp:nvSpPr>
        <dsp:cNvPr id="0" name=""/>
        <dsp:cNvSpPr/>
      </dsp:nvSpPr>
      <dsp:spPr>
        <a:xfrm>
          <a:off x="7107257" y="565460"/>
          <a:ext cx="262109" cy="262109"/>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9D19A52B-A187-4D0C-A417-DB0DACDA2880}">
      <dsp:nvSpPr>
        <dsp:cNvPr id="0" name=""/>
        <dsp:cNvSpPr/>
      </dsp:nvSpPr>
      <dsp:spPr>
        <a:xfrm>
          <a:off x="7476594" y="934797"/>
          <a:ext cx="2915890" cy="1356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Estimated Grant Period</a:t>
          </a:r>
        </a:p>
      </dsp:txBody>
      <dsp:txXfrm>
        <a:off x="7476594" y="934797"/>
        <a:ext cx="2915890" cy="1356372"/>
      </dsp:txXfrm>
    </dsp:sp>
    <dsp:sp modelId="{A636FD99-8E06-46F0-9671-632D1A1E32E1}">
      <dsp:nvSpPr>
        <dsp:cNvPr id="0" name=""/>
        <dsp:cNvSpPr/>
      </dsp:nvSpPr>
      <dsp:spPr>
        <a:xfrm>
          <a:off x="7476594" y="458233"/>
          <a:ext cx="2915890" cy="4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latin typeface="Calibri"/>
            </a:rPr>
            <a:t>3 Mar</a:t>
          </a:r>
          <a:r>
            <a:rPr lang="en-US" sz="1900" kern="1200"/>
            <a:t>. 2025 –</a:t>
          </a:r>
          <a:r>
            <a:rPr lang="en-US" sz="1900" kern="1200">
              <a:latin typeface="Calibri"/>
            </a:rPr>
            <a:t> 30</a:t>
          </a:r>
          <a:r>
            <a:rPr lang="en-US" sz="1900" kern="1200"/>
            <a:t> </a:t>
          </a:r>
          <a:r>
            <a:rPr lang="en-US" sz="1900" kern="1200">
              <a:latin typeface="Calibri"/>
            </a:rPr>
            <a:t>June 2025</a:t>
          </a:r>
          <a:endParaRPr lang="en-US" sz="1900" kern="1200"/>
        </a:p>
      </dsp:txBody>
      <dsp:txXfrm>
        <a:off x="7476594" y="458233"/>
        <a:ext cx="2915890" cy="476563"/>
      </dsp:txXfrm>
    </dsp:sp>
    <dsp:sp modelId="{AA672892-FF9A-4120-AC9A-C038328CD73A}">
      <dsp:nvSpPr>
        <dsp:cNvPr id="0" name=""/>
        <dsp:cNvSpPr/>
      </dsp:nvSpPr>
      <dsp:spPr>
        <a:xfrm>
          <a:off x="7238312" y="934797"/>
          <a:ext cx="0" cy="135637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6E65E72-99C4-4688-B41A-5EAC338952CC}">
      <dsp:nvSpPr>
        <dsp:cNvPr id="0" name=""/>
        <dsp:cNvSpPr/>
      </dsp:nvSpPr>
      <dsp:spPr>
        <a:xfrm>
          <a:off x="7194454" y="2248278"/>
          <a:ext cx="85781" cy="8578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E5C3F-B5E3-4495-8307-2B7ACCAECB46}">
      <dsp:nvSpPr>
        <dsp:cNvPr id="0" name=""/>
        <dsp:cNvSpPr/>
      </dsp:nvSpPr>
      <dsp:spPr>
        <a:xfrm>
          <a:off x="0" y="724323"/>
          <a:ext cx="6990184" cy="527670"/>
        </a:xfrm>
        <a:prstGeom prst="round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plan is organized into four main areas: </a:t>
          </a:r>
        </a:p>
      </dsp:txBody>
      <dsp:txXfrm>
        <a:off x="25759" y="750082"/>
        <a:ext cx="6938666" cy="476152"/>
      </dsp:txXfrm>
    </dsp:sp>
    <dsp:sp modelId="{0945B6B0-8C6B-4B7A-ADFE-6ABC4AA995AD}">
      <dsp:nvSpPr>
        <dsp:cNvPr id="0" name=""/>
        <dsp:cNvSpPr/>
      </dsp:nvSpPr>
      <dsp:spPr>
        <a:xfrm>
          <a:off x="0" y="1251993"/>
          <a:ext cx="6990184" cy="2962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93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a:highlight>
                <a:srgbClr val="D6EDFF"/>
              </a:highlight>
            </a:rPr>
            <a:t>Educate and Activate </a:t>
          </a:r>
        </a:p>
        <a:p>
          <a:pPr marL="171450" lvl="1" indent="-171450" algn="l" defTabSz="755650">
            <a:lnSpc>
              <a:spcPct val="90000"/>
            </a:lnSpc>
            <a:spcBef>
              <a:spcPct val="0"/>
            </a:spcBef>
            <a:spcAft>
              <a:spcPct val="20000"/>
            </a:spcAft>
            <a:buChar char="•"/>
          </a:pPr>
          <a:r>
            <a:rPr lang="en-US" sz="1700" kern="1200"/>
            <a:t>Develop Policies and Partnerships </a:t>
          </a:r>
        </a:p>
        <a:p>
          <a:pPr marL="171450" lvl="1" indent="-171450" algn="l" defTabSz="755650">
            <a:lnSpc>
              <a:spcPct val="90000"/>
            </a:lnSpc>
            <a:spcBef>
              <a:spcPct val="0"/>
            </a:spcBef>
            <a:spcAft>
              <a:spcPct val="20000"/>
            </a:spcAft>
            <a:buChar char="•"/>
          </a:pPr>
          <a:r>
            <a:rPr lang="en-US" sz="1700" kern="1200"/>
            <a:t>Ensure Culturally Responsive Care Teams</a:t>
          </a:r>
        </a:p>
        <a:p>
          <a:pPr marL="171450" lvl="1" indent="-171450" algn="l" defTabSz="755650">
            <a:lnSpc>
              <a:spcPct val="90000"/>
            </a:lnSpc>
            <a:spcBef>
              <a:spcPct val="0"/>
            </a:spcBef>
            <a:spcAft>
              <a:spcPct val="20000"/>
            </a:spcAft>
            <a:buChar char="•"/>
          </a:pPr>
          <a:r>
            <a:rPr lang="en-US" sz="1700" kern="1200"/>
            <a:t>Accountability, Monitoring and Evaluation </a:t>
          </a:r>
        </a:p>
        <a:p>
          <a:pPr marL="171450" lvl="1" indent="-171450" algn="l" defTabSz="755650">
            <a:lnSpc>
              <a:spcPct val="90000"/>
            </a:lnSpc>
            <a:spcBef>
              <a:spcPct val="0"/>
            </a:spcBef>
            <a:spcAft>
              <a:spcPct val="20000"/>
            </a:spcAft>
            <a:buChar char="•"/>
          </a:pPr>
          <a:endParaRPr lang="en-US" sz="1700" kern="1200"/>
        </a:p>
        <a:p>
          <a:pPr marL="171450" lvl="1" indent="-171450" algn="l" defTabSz="755650">
            <a:lnSpc>
              <a:spcPct val="90000"/>
            </a:lnSpc>
            <a:spcBef>
              <a:spcPct val="0"/>
            </a:spcBef>
            <a:spcAft>
              <a:spcPct val="20000"/>
            </a:spcAft>
            <a:buChar char="•"/>
          </a:pPr>
          <a:r>
            <a:rPr lang="en-US" sz="1700" kern="1200" dirty="0">
              <a:hlinkClick xmlns:r="http://schemas.openxmlformats.org/officeDocument/2006/relationships" r:id="rId1"/>
            </a:rPr>
            <a:t>MN Dementia Strategic Plan www.health.state.mn.us/diseases/alzheimers/docs/dementiaplan.pdf</a:t>
          </a:r>
          <a:endParaRPr lang="en-US" sz="1700" kern="1200" dirty="0"/>
        </a:p>
      </dsp:txBody>
      <dsp:txXfrm>
        <a:off x="0" y="1251993"/>
        <a:ext cx="6990184" cy="2962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2520E-DF25-4513-A7F3-1673DFB068B7}">
      <dsp:nvSpPr>
        <dsp:cNvPr id="0" name=""/>
        <dsp:cNvSpPr/>
      </dsp:nvSpPr>
      <dsp:spPr>
        <a:xfrm>
          <a:off x="0" y="18863"/>
          <a:ext cx="10515600" cy="5390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5C1428-25BC-4529-8313-BE4F22B323DE}">
      <dsp:nvSpPr>
        <dsp:cNvPr id="0" name=""/>
        <dsp:cNvSpPr/>
      </dsp:nvSpPr>
      <dsp:spPr>
        <a:xfrm>
          <a:off x="163049" y="121668"/>
          <a:ext cx="296453" cy="2964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39AA5F-F9C7-4312-A4D1-FB932187F07C}">
      <dsp:nvSpPr>
        <dsp:cNvPr id="0" name=""/>
        <dsp:cNvSpPr/>
      </dsp:nvSpPr>
      <dsp:spPr>
        <a:xfrm>
          <a:off x="622552" y="391"/>
          <a:ext cx="9893047" cy="539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45" tIns="57045" rIns="57045" bIns="57045" numCol="1" spcCol="1270" anchor="ctr" anchorCtr="0">
          <a:noAutofit/>
        </a:bodyPr>
        <a:lstStyle/>
        <a:p>
          <a:pPr marL="0" lvl="0" indent="0" algn="l" defTabSz="666750">
            <a:lnSpc>
              <a:spcPct val="100000"/>
            </a:lnSpc>
            <a:spcBef>
              <a:spcPct val="0"/>
            </a:spcBef>
            <a:spcAft>
              <a:spcPct val="35000"/>
            </a:spcAft>
            <a:buNone/>
          </a:pPr>
          <a:r>
            <a:rPr lang="en-US" sz="1500" kern="1200"/>
            <a:t>Make sure your application describes how you engaged the community you serve in shared decision-making. </a:t>
          </a:r>
        </a:p>
      </dsp:txBody>
      <dsp:txXfrm>
        <a:off x="622552" y="391"/>
        <a:ext cx="9893047" cy="539006"/>
      </dsp:txXfrm>
    </dsp:sp>
    <dsp:sp modelId="{6522DFF7-804A-43C5-AA40-47415B6EFECA}">
      <dsp:nvSpPr>
        <dsp:cNvPr id="0" name=""/>
        <dsp:cNvSpPr/>
      </dsp:nvSpPr>
      <dsp:spPr>
        <a:xfrm>
          <a:off x="0" y="674149"/>
          <a:ext cx="10515600" cy="5390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010795-293B-4561-8F46-23C0E34BB63C}">
      <dsp:nvSpPr>
        <dsp:cNvPr id="0" name=""/>
        <dsp:cNvSpPr/>
      </dsp:nvSpPr>
      <dsp:spPr>
        <a:xfrm>
          <a:off x="163049" y="795426"/>
          <a:ext cx="296453" cy="2964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EDEE9E-6410-474C-8619-E7C9D95A0C28}">
      <dsp:nvSpPr>
        <dsp:cNvPr id="0" name=""/>
        <dsp:cNvSpPr/>
      </dsp:nvSpPr>
      <dsp:spPr>
        <a:xfrm>
          <a:off x="622552" y="674149"/>
          <a:ext cx="9893047" cy="539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45" tIns="57045" rIns="57045" bIns="57045" numCol="1" spcCol="1270" anchor="ctr" anchorCtr="0">
          <a:noAutofit/>
        </a:bodyPr>
        <a:lstStyle/>
        <a:p>
          <a:pPr marL="0" lvl="0" indent="0" algn="l" defTabSz="666750">
            <a:lnSpc>
              <a:spcPct val="100000"/>
            </a:lnSpc>
            <a:spcBef>
              <a:spcPct val="0"/>
            </a:spcBef>
            <a:spcAft>
              <a:spcPct val="35000"/>
            </a:spcAft>
            <a:buNone/>
          </a:pPr>
          <a:r>
            <a:rPr lang="en-US" sz="1500" kern="1200"/>
            <a:t>•	Co-creation of materials, health education, or programming</a:t>
          </a:r>
        </a:p>
      </dsp:txBody>
      <dsp:txXfrm>
        <a:off x="622552" y="674149"/>
        <a:ext cx="9893047" cy="539006"/>
      </dsp:txXfrm>
    </dsp:sp>
    <dsp:sp modelId="{F3C75108-0803-49EF-A8C4-B0E649780262}">
      <dsp:nvSpPr>
        <dsp:cNvPr id="0" name=""/>
        <dsp:cNvSpPr/>
      </dsp:nvSpPr>
      <dsp:spPr>
        <a:xfrm>
          <a:off x="0" y="1347907"/>
          <a:ext cx="10515600" cy="5390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D93B34-44D7-4B02-8F7F-471580E083D9}">
      <dsp:nvSpPr>
        <dsp:cNvPr id="0" name=""/>
        <dsp:cNvSpPr/>
      </dsp:nvSpPr>
      <dsp:spPr>
        <a:xfrm>
          <a:off x="163049" y="1469184"/>
          <a:ext cx="296453" cy="2964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1A6682-6D85-4ECB-8DB8-E3CD41C65008}">
      <dsp:nvSpPr>
        <dsp:cNvPr id="0" name=""/>
        <dsp:cNvSpPr/>
      </dsp:nvSpPr>
      <dsp:spPr>
        <a:xfrm>
          <a:off x="622552" y="1347907"/>
          <a:ext cx="9893047" cy="539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45" tIns="57045" rIns="57045" bIns="57045" numCol="1" spcCol="1270" anchor="ctr" anchorCtr="0">
          <a:noAutofit/>
        </a:bodyPr>
        <a:lstStyle/>
        <a:p>
          <a:pPr marL="0" lvl="0" indent="0" algn="l" defTabSz="666750">
            <a:lnSpc>
              <a:spcPct val="100000"/>
            </a:lnSpc>
            <a:spcBef>
              <a:spcPct val="0"/>
            </a:spcBef>
            <a:spcAft>
              <a:spcPct val="35000"/>
            </a:spcAft>
            <a:buNone/>
          </a:pPr>
          <a:r>
            <a:rPr lang="en-US" sz="1500" kern="1200"/>
            <a:t>•	Actively seeking feedback or guidance from the community the project aims to serve</a:t>
          </a:r>
        </a:p>
      </dsp:txBody>
      <dsp:txXfrm>
        <a:off x="622552" y="1347907"/>
        <a:ext cx="9893047" cy="539006"/>
      </dsp:txXfrm>
    </dsp:sp>
    <dsp:sp modelId="{6DF54BEF-DC2A-4C71-A75E-38E15EC24D73}">
      <dsp:nvSpPr>
        <dsp:cNvPr id="0" name=""/>
        <dsp:cNvSpPr/>
      </dsp:nvSpPr>
      <dsp:spPr>
        <a:xfrm>
          <a:off x="0" y="2021666"/>
          <a:ext cx="10515600" cy="5390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ADD014-C9C4-424D-BC47-4401581A5AA9}">
      <dsp:nvSpPr>
        <dsp:cNvPr id="0" name=""/>
        <dsp:cNvSpPr/>
      </dsp:nvSpPr>
      <dsp:spPr>
        <a:xfrm>
          <a:off x="163049" y="2142942"/>
          <a:ext cx="296453" cy="2964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30D0FF-7129-41A2-A749-71149E05F6AF}">
      <dsp:nvSpPr>
        <dsp:cNvPr id="0" name=""/>
        <dsp:cNvSpPr/>
      </dsp:nvSpPr>
      <dsp:spPr>
        <a:xfrm>
          <a:off x="622552" y="2021666"/>
          <a:ext cx="9893047" cy="539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45" tIns="57045" rIns="57045" bIns="57045" numCol="1" spcCol="1270" anchor="ctr" anchorCtr="0">
          <a:noAutofit/>
        </a:bodyPr>
        <a:lstStyle/>
        <a:p>
          <a:pPr marL="0" lvl="0" indent="0" algn="l" defTabSz="666750">
            <a:lnSpc>
              <a:spcPct val="100000"/>
            </a:lnSpc>
            <a:spcBef>
              <a:spcPct val="0"/>
            </a:spcBef>
            <a:spcAft>
              <a:spcPct val="35000"/>
            </a:spcAft>
            <a:buNone/>
          </a:pPr>
          <a:r>
            <a:rPr lang="en-US" sz="1500" kern="1200"/>
            <a:t>•	Gathering community members for listening sessions, forums, or planning purposes</a:t>
          </a:r>
        </a:p>
      </dsp:txBody>
      <dsp:txXfrm>
        <a:off x="622552" y="2021666"/>
        <a:ext cx="9893047" cy="539006"/>
      </dsp:txXfrm>
    </dsp:sp>
    <dsp:sp modelId="{8D8A5A24-AB3A-45F0-8BAF-F5E26C90620D}">
      <dsp:nvSpPr>
        <dsp:cNvPr id="0" name=""/>
        <dsp:cNvSpPr/>
      </dsp:nvSpPr>
      <dsp:spPr>
        <a:xfrm>
          <a:off x="0" y="2695424"/>
          <a:ext cx="10515600" cy="5390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066BBB-E4A4-45BC-953A-1524C172CAEC}">
      <dsp:nvSpPr>
        <dsp:cNvPr id="0" name=""/>
        <dsp:cNvSpPr/>
      </dsp:nvSpPr>
      <dsp:spPr>
        <a:xfrm>
          <a:off x="163049" y="2816700"/>
          <a:ext cx="296453" cy="2964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AAEF94-B0B7-4D85-9C24-B7A3670093DC}">
      <dsp:nvSpPr>
        <dsp:cNvPr id="0" name=""/>
        <dsp:cNvSpPr/>
      </dsp:nvSpPr>
      <dsp:spPr>
        <a:xfrm>
          <a:off x="622552" y="2695424"/>
          <a:ext cx="9893047" cy="539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45" tIns="57045" rIns="57045" bIns="57045" numCol="1" spcCol="1270" anchor="ctr" anchorCtr="0">
          <a:noAutofit/>
        </a:bodyPr>
        <a:lstStyle/>
        <a:p>
          <a:pPr marL="0" lvl="0" indent="0" algn="l" defTabSz="666750">
            <a:lnSpc>
              <a:spcPct val="100000"/>
            </a:lnSpc>
            <a:spcBef>
              <a:spcPct val="0"/>
            </a:spcBef>
            <a:spcAft>
              <a:spcPct val="35000"/>
            </a:spcAft>
            <a:buNone/>
          </a:pPr>
          <a:r>
            <a:rPr lang="en-US" sz="1500" kern="1200"/>
            <a:t>•	Engaging community members as leadership or guides for project scope</a:t>
          </a:r>
        </a:p>
      </dsp:txBody>
      <dsp:txXfrm>
        <a:off x="622552" y="2695424"/>
        <a:ext cx="9893047" cy="539006"/>
      </dsp:txXfrm>
    </dsp:sp>
    <dsp:sp modelId="{45B40812-401C-4DFC-A902-11E9CEEE9FF8}">
      <dsp:nvSpPr>
        <dsp:cNvPr id="0" name=""/>
        <dsp:cNvSpPr/>
      </dsp:nvSpPr>
      <dsp:spPr>
        <a:xfrm>
          <a:off x="0" y="3369182"/>
          <a:ext cx="10515600" cy="5390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2FC6CF-2277-46BF-A54E-2EC69EAB4ACA}">
      <dsp:nvSpPr>
        <dsp:cNvPr id="0" name=""/>
        <dsp:cNvSpPr/>
      </dsp:nvSpPr>
      <dsp:spPr>
        <a:xfrm>
          <a:off x="163049" y="3490459"/>
          <a:ext cx="296453" cy="2964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A33858-73DE-4699-BCF0-764B2CE1B3A9}">
      <dsp:nvSpPr>
        <dsp:cNvPr id="0" name=""/>
        <dsp:cNvSpPr/>
      </dsp:nvSpPr>
      <dsp:spPr>
        <a:xfrm>
          <a:off x="622552" y="3369182"/>
          <a:ext cx="9893047" cy="539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45" tIns="57045" rIns="57045" bIns="57045" numCol="1" spcCol="1270" anchor="ctr" anchorCtr="0">
          <a:noAutofit/>
        </a:bodyPr>
        <a:lstStyle/>
        <a:p>
          <a:pPr marL="0" lvl="0" indent="0" algn="l" defTabSz="666750">
            <a:lnSpc>
              <a:spcPct val="100000"/>
            </a:lnSpc>
            <a:spcBef>
              <a:spcPct val="0"/>
            </a:spcBef>
            <a:spcAft>
              <a:spcPct val="35000"/>
            </a:spcAft>
            <a:buNone/>
          </a:pPr>
          <a:r>
            <a:rPr lang="en-US" sz="1500" kern="1200"/>
            <a:t>•	Supporting outreach events or activities to excite, engage, or connect with community members</a:t>
          </a:r>
        </a:p>
      </dsp:txBody>
      <dsp:txXfrm>
        <a:off x="622552" y="3369182"/>
        <a:ext cx="9893047" cy="539006"/>
      </dsp:txXfrm>
    </dsp:sp>
    <dsp:sp modelId="{9BCAB278-7B4C-41FA-A732-2C43F482BC99}">
      <dsp:nvSpPr>
        <dsp:cNvPr id="0" name=""/>
        <dsp:cNvSpPr/>
      </dsp:nvSpPr>
      <dsp:spPr>
        <a:xfrm>
          <a:off x="0" y="4042940"/>
          <a:ext cx="10515600" cy="5390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3CAE6E-B0EB-4A9D-90CE-E3D84932AFDD}">
      <dsp:nvSpPr>
        <dsp:cNvPr id="0" name=""/>
        <dsp:cNvSpPr/>
      </dsp:nvSpPr>
      <dsp:spPr>
        <a:xfrm>
          <a:off x="163049" y="4164217"/>
          <a:ext cx="296453" cy="29645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EA0B3B-FDB4-4BBC-A6D3-EC9659FF010F}">
      <dsp:nvSpPr>
        <dsp:cNvPr id="0" name=""/>
        <dsp:cNvSpPr/>
      </dsp:nvSpPr>
      <dsp:spPr>
        <a:xfrm>
          <a:off x="622552" y="4042940"/>
          <a:ext cx="9893047" cy="539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45" tIns="57045" rIns="57045" bIns="57045" numCol="1" spcCol="1270" anchor="ctr" anchorCtr="0">
          <a:noAutofit/>
        </a:bodyPr>
        <a:lstStyle/>
        <a:p>
          <a:pPr marL="0" lvl="0" indent="0" algn="l" defTabSz="666750">
            <a:lnSpc>
              <a:spcPct val="100000"/>
            </a:lnSpc>
            <a:spcBef>
              <a:spcPct val="0"/>
            </a:spcBef>
            <a:spcAft>
              <a:spcPct val="35000"/>
            </a:spcAft>
            <a:buNone/>
          </a:pPr>
          <a:r>
            <a:rPr lang="en-US" sz="1500" kern="1200"/>
            <a:t>•	Using community health assessments, surveys, or other existing community-developed resources to guide work</a:t>
          </a:r>
        </a:p>
      </dsp:txBody>
      <dsp:txXfrm>
        <a:off x="622552" y="4042940"/>
        <a:ext cx="9893047" cy="5390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C2AEE-409F-46BB-AB11-32FAD5A1B9A5}">
      <dsp:nvSpPr>
        <dsp:cNvPr id="0" name=""/>
        <dsp:cNvSpPr/>
      </dsp:nvSpPr>
      <dsp:spPr>
        <a:xfrm>
          <a:off x="622800" y="151059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79550C-04DD-469B-8192-D772D27F8A1C}">
      <dsp:nvSpPr>
        <dsp:cNvPr id="0" name=""/>
        <dsp:cNvSpPr/>
      </dsp:nvSpPr>
      <dsp:spPr>
        <a:xfrm>
          <a:off x="127800" y="261109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Workplan </a:t>
          </a:r>
        </a:p>
      </dsp:txBody>
      <dsp:txXfrm>
        <a:off x="127800" y="2611091"/>
        <a:ext cx="1800000" cy="720000"/>
      </dsp:txXfrm>
    </dsp:sp>
    <dsp:sp modelId="{E2E7A13B-2E9F-40F8-B2E2-0B593E093F30}">
      <dsp:nvSpPr>
        <dsp:cNvPr id="0" name=""/>
        <dsp:cNvSpPr/>
      </dsp:nvSpPr>
      <dsp:spPr>
        <a:xfrm>
          <a:off x="2737800" y="151059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FBF98A-7A69-49EC-ADB4-1F6899415C77}">
      <dsp:nvSpPr>
        <dsp:cNvPr id="0" name=""/>
        <dsp:cNvSpPr/>
      </dsp:nvSpPr>
      <dsp:spPr>
        <a:xfrm>
          <a:off x="2242800" y="261109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Partnership Development</a:t>
          </a:r>
        </a:p>
      </dsp:txBody>
      <dsp:txXfrm>
        <a:off x="2242800" y="2611091"/>
        <a:ext cx="1800000" cy="720000"/>
      </dsp:txXfrm>
    </dsp:sp>
    <dsp:sp modelId="{8FD6AA6F-043E-46FA-B767-A7EC724A6CC0}">
      <dsp:nvSpPr>
        <dsp:cNvPr id="0" name=""/>
        <dsp:cNvSpPr/>
      </dsp:nvSpPr>
      <dsp:spPr>
        <a:xfrm>
          <a:off x="4852800" y="151059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D73AE8-DE8C-49CB-A822-C408E3099E82}">
      <dsp:nvSpPr>
        <dsp:cNvPr id="0" name=""/>
        <dsp:cNvSpPr/>
      </dsp:nvSpPr>
      <dsp:spPr>
        <a:xfrm>
          <a:off x="4357800" y="261109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Budgeting</a:t>
          </a:r>
        </a:p>
      </dsp:txBody>
      <dsp:txXfrm>
        <a:off x="4357800" y="2611091"/>
        <a:ext cx="1800000" cy="720000"/>
      </dsp:txXfrm>
    </dsp:sp>
    <dsp:sp modelId="{AE315ECE-88AC-4DC3-9BE4-944B1B970EE8}">
      <dsp:nvSpPr>
        <dsp:cNvPr id="0" name=""/>
        <dsp:cNvSpPr/>
      </dsp:nvSpPr>
      <dsp:spPr>
        <a:xfrm>
          <a:off x="6967800" y="151059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5C6935-57E1-4F60-9E28-89079E03266E}">
      <dsp:nvSpPr>
        <dsp:cNvPr id="0" name=""/>
        <dsp:cNvSpPr/>
      </dsp:nvSpPr>
      <dsp:spPr>
        <a:xfrm>
          <a:off x="6472800" y="261109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Invoicing</a:t>
          </a:r>
        </a:p>
      </dsp:txBody>
      <dsp:txXfrm>
        <a:off x="6472800" y="2611091"/>
        <a:ext cx="1800000" cy="720000"/>
      </dsp:txXfrm>
    </dsp:sp>
    <dsp:sp modelId="{56C5FEC0-DF2E-4833-BC8F-B912FD585309}">
      <dsp:nvSpPr>
        <dsp:cNvPr id="0" name=""/>
        <dsp:cNvSpPr/>
      </dsp:nvSpPr>
      <dsp:spPr>
        <a:xfrm>
          <a:off x="9082800" y="1510591"/>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2A52F3-B97A-418F-BA22-D4041E1BA128}">
      <dsp:nvSpPr>
        <dsp:cNvPr id="0" name=""/>
        <dsp:cNvSpPr/>
      </dsp:nvSpPr>
      <dsp:spPr>
        <a:xfrm>
          <a:off x="8587800" y="261109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Evaluation Plan</a:t>
          </a:r>
        </a:p>
      </dsp:txBody>
      <dsp:txXfrm>
        <a:off x="8587800" y="2611091"/>
        <a:ext cx="18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8F102-CC4E-49C6-A02C-1987DA9F9FE8}">
      <dsp:nvSpPr>
        <dsp:cNvPr id="0" name=""/>
        <dsp:cNvSpPr/>
      </dsp:nvSpPr>
      <dsp:spPr>
        <a:xfrm>
          <a:off x="1283" y="622851"/>
          <a:ext cx="4505585" cy="2861046"/>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117C3A1F-F61C-4224-9923-138ED64E4706}">
      <dsp:nvSpPr>
        <dsp:cNvPr id="0" name=""/>
        <dsp:cNvSpPr/>
      </dsp:nvSpPr>
      <dsp:spPr>
        <a:xfrm>
          <a:off x="501904" y="1098440"/>
          <a:ext cx="4505585" cy="28610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Funding will be allocated through a competitive process with review by a committee representing content and community specialists with specific knowledge of and  experience with brain health and related dementias, MDH staff, agency partners, and other state agency staff. </a:t>
          </a:r>
        </a:p>
      </dsp:txBody>
      <dsp:txXfrm>
        <a:off x="585701" y="1182237"/>
        <a:ext cx="4337991" cy="2693452"/>
      </dsp:txXfrm>
    </dsp:sp>
    <dsp:sp modelId="{438E0464-8EE0-4787-83BF-F41E2AB8ADB7}">
      <dsp:nvSpPr>
        <dsp:cNvPr id="0" name=""/>
        <dsp:cNvSpPr/>
      </dsp:nvSpPr>
      <dsp:spPr>
        <a:xfrm>
          <a:off x="5508110" y="622851"/>
          <a:ext cx="4505585" cy="2861046"/>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62B0D328-8BB9-483A-9FE3-0053A4C9647B}">
      <dsp:nvSpPr>
        <dsp:cNvPr id="0" name=""/>
        <dsp:cNvSpPr/>
      </dsp:nvSpPr>
      <dsp:spPr>
        <a:xfrm>
          <a:off x="6008730" y="1098440"/>
          <a:ext cx="4505585" cy="28610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The review committee will evaluate all eligible and complete applications received by the deadline.</a:t>
          </a:r>
        </a:p>
      </dsp:txBody>
      <dsp:txXfrm>
        <a:off x="6092527" y="11822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1/15/2025</a:t>
            </a:fld>
            <a:endParaRPr lang="en-US">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1/15/2025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a:p>
        </p:txBody>
      </p:sp>
    </p:spTree>
    <p:extLst>
      <p:ext uri="{BB962C8B-B14F-4D97-AF65-F5344CB8AC3E}">
        <p14:creationId xmlns:p14="http://schemas.microsoft.com/office/powerpoint/2010/main" val="229483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24</a:t>
            </a:fld>
            <a:endParaRPr lang="en-US"/>
          </a:p>
        </p:txBody>
      </p:sp>
    </p:spTree>
    <p:extLst>
      <p:ext uri="{BB962C8B-B14F-4D97-AF65-F5344CB8AC3E}">
        <p14:creationId xmlns:p14="http://schemas.microsoft.com/office/powerpoint/2010/main" val="212321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Strategy proposal: key dissemination or promotional tactics? How did the community inform the promotional tactics?</a:t>
            </a:r>
          </a:p>
          <a:p>
            <a:pPr marL="171450" indent="-171450">
              <a:buFont typeface="Arial" panose="020B0604020202020204" pitchFamily="34" charset="0"/>
              <a:buChar char="•"/>
            </a:pPr>
            <a:r>
              <a:rPr lang="en-US"/>
              <a:t>Project Alignment: How does it align with MDSP</a:t>
            </a:r>
          </a:p>
          <a:p>
            <a:pPr marL="171450" indent="-171450">
              <a:buFont typeface="Arial" panose="020B0604020202020204" pitchFamily="34" charset="0"/>
              <a:buChar char="•"/>
            </a:pPr>
            <a:r>
              <a:rPr lang="en-US"/>
              <a:t>What outcomes do you hope to achieve, how do you know it will be successful</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25</a:t>
            </a:fld>
            <a:endParaRPr lang="en-US"/>
          </a:p>
        </p:txBody>
      </p:sp>
    </p:spTree>
    <p:extLst>
      <p:ext uri="{BB962C8B-B14F-4D97-AF65-F5344CB8AC3E}">
        <p14:creationId xmlns:p14="http://schemas.microsoft.com/office/powerpoint/2010/main" val="2978960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26</a:t>
            </a:fld>
            <a:endParaRPr lang="en-US"/>
          </a:p>
        </p:txBody>
      </p:sp>
    </p:spTree>
    <p:extLst>
      <p:ext uri="{BB962C8B-B14F-4D97-AF65-F5344CB8AC3E}">
        <p14:creationId xmlns:p14="http://schemas.microsoft.com/office/powerpoint/2010/main" val="317713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27</a:t>
            </a:fld>
            <a:endParaRPr lang="en-US"/>
          </a:p>
        </p:txBody>
      </p:sp>
    </p:spTree>
    <p:extLst>
      <p:ext uri="{BB962C8B-B14F-4D97-AF65-F5344CB8AC3E}">
        <p14:creationId xmlns:p14="http://schemas.microsoft.com/office/powerpoint/2010/main" val="2646939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28</a:t>
            </a:fld>
            <a:endParaRPr lang="en-US"/>
          </a:p>
        </p:txBody>
      </p:sp>
    </p:spTree>
    <p:extLst>
      <p:ext uri="{BB962C8B-B14F-4D97-AF65-F5344CB8AC3E}">
        <p14:creationId xmlns:p14="http://schemas.microsoft.com/office/powerpoint/2010/main" val="299273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29</a:t>
            </a:fld>
            <a:endParaRPr lang="en-US"/>
          </a:p>
        </p:txBody>
      </p:sp>
    </p:spTree>
    <p:extLst>
      <p:ext uri="{BB962C8B-B14F-4D97-AF65-F5344CB8AC3E}">
        <p14:creationId xmlns:p14="http://schemas.microsoft.com/office/powerpoint/2010/main" val="2615464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31</a:t>
            </a:fld>
            <a:endParaRPr lang="en-US"/>
          </a:p>
        </p:txBody>
      </p:sp>
    </p:spTree>
    <p:extLst>
      <p:ext uri="{BB962C8B-B14F-4D97-AF65-F5344CB8AC3E}">
        <p14:creationId xmlns:p14="http://schemas.microsoft.com/office/powerpoint/2010/main" val="380918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1194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to Patty, Maiyia, </a:t>
            </a:r>
            <a:r>
              <a:rPr lang="en-US"/>
              <a:t>and Andrea</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a:p>
        </p:txBody>
      </p:sp>
    </p:spTree>
    <p:extLst>
      <p:ext uri="{BB962C8B-B14F-4D97-AF65-F5344CB8AC3E}">
        <p14:creationId xmlns:p14="http://schemas.microsoft.com/office/powerpoint/2010/main" val="136179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a:p>
        </p:txBody>
      </p:sp>
    </p:spTree>
    <p:extLst>
      <p:ext uri="{BB962C8B-B14F-4D97-AF65-F5344CB8AC3E}">
        <p14:creationId xmlns:p14="http://schemas.microsoft.com/office/powerpoint/2010/main" val="182539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a:p>
        </p:txBody>
      </p:sp>
    </p:spTree>
    <p:extLst>
      <p:ext uri="{BB962C8B-B14F-4D97-AF65-F5344CB8AC3E}">
        <p14:creationId xmlns:p14="http://schemas.microsoft.com/office/powerpoint/2010/main" val="196495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a:p>
        </p:txBody>
      </p:sp>
    </p:spTree>
    <p:extLst>
      <p:ext uri="{BB962C8B-B14F-4D97-AF65-F5344CB8AC3E}">
        <p14:creationId xmlns:p14="http://schemas.microsoft.com/office/powerpoint/2010/main" val="403114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a:p>
        </p:txBody>
      </p:sp>
    </p:spTree>
    <p:extLst>
      <p:ext uri="{BB962C8B-B14F-4D97-AF65-F5344CB8AC3E}">
        <p14:creationId xmlns:p14="http://schemas.microsoft.com/office/powerpoint/2010/main" val="124095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MS Mincho" panose="02020609040205080304" pitchFamily="49" charset="-128"/>
                <a:cs typeface="Times New Roman" panose="02020603050405020304" pitchFamily="18" charset="0"/>
              </a:rPr>
              <a:t>Organizations or entities that do not have state or federal recognition can still apply by working with a fiscal agent. Applicants must be located in and conduct grant activities in the state of Minnesota, but fiscal agents may be located outside of Minnesota. Eligible applicants who wish to work together but have not formed a legal partnership may </a:t>
            </a:r>
            <a:r>
              <a:rPr lang="en-US" sz="1800">
                <a:effectLst/>
                <a:latin typeface="Calibri" panose="020F0502020204030204" pitchFamily="34" charset="0"/>
                <a:ea typeface="MS Mincho" panose="02020609040205080304" pitchFamily="49" charset="-128"/>
                <a:cs typeface="Calibri" panose="020F0502020204030204" pitchFamily="34" charset="0"/>
              </a:rPr>
              <a:t>designate one organization as a fiscal agent. </a:t>
            </a:r>
            <a:endParaRPr lang="en-US" sz="180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a:p>
        </p:txBody>
      </p:sp>
    </p:spTree>
    <p:extLst>
      <p:ext uri="{BB962C8B-B14F-4D97-AF65-F5344CB8AC3E}">
        <p14:creationId xmlns:p14="http://schemas.microsoft.com/office/powerpoint/2010/main" val="1612055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4 domains in the MN Dementia Strategic Plan. These domains align with the CDC Healthy Brain RoadMap domains and actions. </a:t>
            </a:r>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a:p>
        </p:txBody>
      </p:sp>
    </p:spTree>
    <p:extLst>
      <p:ext uri="{BB962C8B-B14F-4D97-AF65-F5344CB8AC3E}">
        <p14:creationId xmlns:p14="http://schemas.microsoft.com/office/powerpoint/2010/main" val="178794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1/15/2025</a:t>
            </a:fld>
            <a:endParaRPr lang="en-US"/>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3" name="Graphic 8" descr="Minnesota Department of Health logo">
            <a:extLst>
              <a:ext uri="{FF2B5EF4-FFF2-40B4-BE49-F238E27FC236}">
                <a16:creationId xmlns:a16="http://schemas.microsoft.com/office/drawing/2014/main" id="{42349561-5F62-42F4-B212-FA53CED7E2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1/15/2025</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76798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1/15/2025</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3025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1/15/2025</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24870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1/15/2025</a:t>
            </a:fld>
            <a:endParaRPr lang="en-US"/>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53926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1/15/2025</a:t>
            </a:fld>
            <a:endParaRPr lang="en-US"/>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3898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1/15/2025</a:t>
            </a:fld>
            <a:endParaRPr lang="en-US"/>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9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1/15/2025</a:t>
            </a:fld>
            <a:endParaRPr lang="en-US"/>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986490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4" name="Picture Placeholder 3">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8" name="Picture Placeholder 3">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20" name="Picture Placeholder 3">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3" name="Date Placeholder 11"/>
          <p:cNvSpPr>
            <a:spLocks noGrp="1"/>
          </p:cNvSpPr>
          <p:nvPr>
            <p:ph type="dt" sz="half" idx="10"/>
          </p:nvPr>
        </p:nvSpPr>
        <p:spPr bwMode="black"/>
        <p:txBody>
          <a:bodyPr/>
          <a:lstStyle/>
          <a:p>
            <a:fld id="{936DB2D6-5DF4-4264-A4A1-7D3EAF38D255}" type="datetime1">
              <a:rPr lang="en-US" smtClean="0"/>
              <a:t>1/15/2025</a:t>
            </a:fld>
            <a:endParaRPr lang="en-US"/>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683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5" name="Picture Placeholder 3">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8" name="Picture Placeholder 3">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3" name="Date Placeholder 9"/>
          <p:cNvSpPr>
            <a:spLocks noGrp="1"/>
          </p:cNvSpPr>
          <p:nvPr>
            <p:ph type="dt" sz="half" idx="10"/>
          </p:nvPr>
        </p:nvSpPr>
        <p:spPr bwMode="black"/>
        <p:txBody>
          <a:bodyPr/>
          <a:lstStyle/>
          <a:p>
            <a:fld id="{936DB2D6-5DF4-4264-A4A1-7D3EAF38D255}" type="datetime1">
              <a:rPr lang="en-US" smtClean="0"/>
              <a:t>1/15/2025</a:t>
            </a:fld>
            <a:endParaRPr lang="en-US"/>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8036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4"/>
          <p:cNvSpPr>
            <a:spLocks noGrp="1"/>
          </p:cNvSpPr>
          <p:nvPr>
            <p:ph type="body" sz="quarter" idx="15"/>
          </p:nvPr>
        </p:nvSpPr>
        <p:spPr bwMode="black">
          <a:xfrm>
            <a:off x="2876550" y="167477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6"/>
          <p:cNvSpPr>
            <a:spLocks noGrp="1"/>
          </p:cNvSpPr>
          <p:nvPr>
            <p:ph type="body" sz="quarter" idx="16"/>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8DC79626-CE5A-4834-975C-E7305BA2E281}" type="datetime1">
              <a:rPr lang="en-US" smtClean="0"/>
              <a:t>1/15/2025</a:t>
            </a:fld>
            <a:endParaRPr lang="en-US"/>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1/15/2025</a:t>
            </a:fld>
            <a:endParaRPr lang="en-US"/>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2" name="Graphic 8" descr="Minnesota Department of Health logo">
            <a:extLst>
              <a:ext uri="{FF2B5EF4-FFF2-40B4-BE49-F238E27FC236}">
                <a16:creationId xmlns:a16="http://schemas.microsoft.com/office/drawing/2014/main" id="{E8CC904E-32AE-4C9C-B9CA-A01E1294C2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7F519661-29C3-4FE0-9FC3-375A85A42C46}" type="datetime1">
              <a:rPr lang="en-US" smtClean="0"/>
              <a:t>1/15/2025</a:t>
            </a:fld>
            <a:endParaRPr lang="en-US"/>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1/15/2025</a:t>
            </a:fld>
            <a:endParaRPr lang="en-US"/>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1/15/2025</a:t>
            </a:fld>
            <a:endParaRPr lang="en-US"/>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1815FB38-58F3-410A-8DA4-4B706967601F}" type="datetime1">
              <a:rPr lang="en-US" smtClean="0"/>
              <a:t>1/15/2025</a:t>
            </a:fld>
            <a:endParaRPr lang="en-US"/>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0366E0EA-2D80-452F-9963-33FA7A36BC09}" type="datetime1">
              <a:rPr lang="en-US" smtClean="0"/>
              <a:t>1/15/2025</a:t>
            </a:fld>
            <a:endParaRPr lang="en-US"/>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1/15/2025</a:t>
            </a:fld>
            <a:endParaRPr lang="en-US"/>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pic>
        <p:nvPicPr>
          <p:cNvPr id="13" name="Graphic 5" descr="Minnesota Department of Health logo">
            <a:extLst>
              <a:ext uri="{FF2B5EF4-FFF2-40B4-BE49-F238E27FC236}">
                <a16:creationId xmlns:a16="http://schemas.microsoft.com/office/drawing/2014/main" id="{AB91618F-0F80-4130-B959-FE0C5B87DF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0124" y="6161606"/>
            <a:ext cx="2427390" cy="346770"/>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a:t>health.state.mn.us</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1/15/2025</a:t>
            </a:fld>
            <a:endParaRPr lang="en-US"/>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55601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1/15/2025</a:t>
            </a:fld>
            <a:endParaRPr lang="en-US"/>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1/15/2025</a:t>
            </a:fld>
            <a:endParaRPr lang="en-US"/>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1/15/2025</a:t>
            </a:fld>
            <a:endParaRPr lang="en-US"/>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6175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1/15/2025</a:t>
            </a:fld>
            <a:endParaRPr lang="en-US"/>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4" name="Graphic 8" descr="Minnesota Department of Health logo">
            <a:extLst>
              <a:ext uri="{FF2B5EF4-FFF2-40B4-BE49-F238E27FC236}">
                <a16:creationId xmlns:a16="http://schemas.microsoft.com/office/drawing/2014/main" id="{430308AB-F9FA-4CB8-AB13-ED0CD2A9F6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a:t>Click to edit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1/15/2025</a:t>
            </a:fld>
            <a:endParaRPr lang="en-US"/>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276367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53966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23297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a:t>“Click to add quote.”</a:t>
            </a:r>
          </a:p>
        </p:txBody>
      </p:sp>
      <p:sp>
        <p:nvSpPr>
          <p:cNvPr id="8" name="Text Placeholder 3"/>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57553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a:t>“Click to add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26403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3305909" y="633187"/>
            <a:ext cx="5580183" cy="808751"/>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t>Click to add title</a:t>
            </a:r>
            <a:endParaRPr kumimoji="0" lang="en-US" sz="3000" b="1" i="0" u="none" strike="noStrike" kern="1200" cap="none" spc="0" normalizeH="0" baseline="0" noProof="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p:nvPr>
        </p:nvSpPr>
        <p:spPr>
          <a:xfrm>
            <a:off x="1408113" y="1755775"/>
            <a:ext cx="9434512"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418869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Lst>
          </p:cNvPr>
          <p:cNvSpPr/>
          <p:nvPr userDrawn="1"/>
        </p:nvSpPr>
        <p:spPr bwMode="black">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0" rIns="0">
            <a:normAutofit/>
          </a:bodyPr>
          <a:lstStyle>
            <a:lvl1pPr algn="ctr">
              <a:defRPr sz="3600">
                <a:solidFill>
                  <a:schemeClr val="bg1"/>
                </a:solidFill>
              </a:defRPr>
            </a:lvl1pPr>
          </a:lstStyle>
          <a:p>
            <a:r>
              <a:rPr lang="en-US"/>
              <a:t>Click to add title</a:t>
            </a:r>
          </a:p>
        </p:txBody>
      </p:sp>
      <p:sp>
        <p:nvSpPr>
          <p:cNvPr id="18" name="Rectangle 3">
            <a:extLst>
              <a:ext uri="{FF2B5EF4-FFF2-40B4-BE49-F238E27FC236}">
                <a16:creationId xmlns:a16="http://schemas.microsoft.com/office/drawing/2014/main" id="{8B1D6FB0-3CFA-4F98-9E32-13372A146E50}"/>
              </a:ext>
            </a:extLst>
          </p:cNvPr>
          <p:cNvSpPr/>
          <p:nvPr userDrawn="1"/>
        </p:nvSpPr>
        <p:spPr>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Lst>
          </p:cNvPr>
          <p:cNvSpPr/>
          <p:nvPr userDrawn="1"/>
        </p:nvSpPr>
        <p:spPr>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Lst>
          </p:cNvPr>
          <p:cNvSpPr/>
          <p:nvPr userDrawn="1"/>
        </p:nvSpPr>
        <p:spPr>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Lst>
          </p:cNvPr>
          <p:cNvSpPr/>
          <p:nvPr userDrawn="1"/>
        </p:nvSpPr>
        <p:spPr>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Lst>
          </p:cNvPr>
          <p:cNvSpPr/>
          <p:nvPr userDrawn="1"/>
        </p:nvSpPr>
        <p:spPr>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3" name="Content Placeholder 9"/>
          <p:cNvSpPr>
            <a:spLocks noGrp="1"/>
          </p:cNvSpPr>
          <p:nvPr userDrawn="1">
            <p:ph idx="1" hasCustomPrompt="1"/>
          </p:nvPr>
        </p:nvSpPr>
        <p:spPr bwMode="gray">
          <a:xfrm>
            <a:off x="360218" y="1683143"/>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add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gray">
          <a:xfrm>
            <a:off x="8462902" y="1628314"/>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add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gray">
          <a:xfrm>
            <a:off x="360218"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add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gray">
          <a:xfrm>
            <a:off x="4405004"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add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gray">
          <a:xfrm>
            <a:off x="8462902"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add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36834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add title</a:t>
            </a:r>
          </a:p>
        </p:txBody>
      </p:sp>
      <p:sp>
        <p:nvSpPr>
          <p:cNvPr id="27" name="Rectangle 3">
            <a:extLst>
              <a:ext uri="{FF2B5EF4-FFF2-40B4-BE49-F238E27FC236}">
                <a16:creationId xmlns:a16="http://schemas.microsoft.com/office/drawing/2014/main" id="{47D138E0-2756-4912-9525-2DF109D30567}"/>
              </a:ext>
            </a:extLst>
          </p:cNvPr>
          <p:cNvSpPr/>
          <p:nvPr userDrawn="1"/>
        </p:nvSpPr>
        <p:spPr>
          <a:xfrm>
            <a:off x="0"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Lst>
          </p:cNvPr>
          <p:cNvSpPr/>
          <p:nvPr userDrawn="1"/>
        </p:nvSpPr>
        <p:spPr>
          <a:xfrm>
            <a:off x="4062984" y="1335281"/>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
            <a:extLst>
              <a:ext uri="{FF2B5EF4-FFF2-40B4-BE49-F238E27FC236}">
                <a16:creationId xmlns:a16="http://schemas.microsoft.com/office/drawing/2014/main" id="{C748B337-33F7-40A1-88D8-CD2BA65D869E}"/>
              </a:ext>
            </a:extLst>
          </p:cNvPr>
          <p:cNvSpPr/>
          <p:nvPr userDrawn="1"/>
        </p:nvSpPr>
        <p:spPr>
          <a:xfrm>
            <a:off x="8125968"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
            <a:extLst>
              <a:ext uri="{FF2B5EF4-FFF2-40B4-BE49-F238E27FC236}">
                <a16:creationId xmlns:a16="http://schemas.microsoft.com/office/drawing/2014/main" id="{D5D8785B-E7B0-45E9-A241-DE133451585E}"/>
              </a:ext>
            </a:extLst>
          </p:cNvPr>
          <p:cNvSpPr/>
          <p:nvPr userDrawn="1"/>
        </p:nvSpPr>
        <p:spPr>
          <a:xfrm>
            <a:off x="0"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Lst>
          </p:cNvPr>
          <p:cNvSpPr/>
          <p:nvPr userDrawn="1"/>
        </p:nvSpPr>
        <p:spPr>
          <a:xfrm>
            <a:off x="4062984" y="3176188"/>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Lst>
          </p:cNvPr>
          <p:cNvSpPr/>
          <p:nvPr userDrawn="1"/>
        </p:nvSpPr>
        <p:spPr>
          <a:xfrm>
            <a:off x="8125968"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Lst>
          </p:cNvPr>
          <p:cNvSpPr/>
          <p:nvPr userDrawn="1"/>
        </p:nvSpPr>
        <p:spPr>
          <a:xfrm>
            <a:off x="0" y="5017094"/>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Lst>
          </p:cNvPr>
          <p:cNvSpPr/>
          <p:nvPr userDrawn="1"/>
        </p:nvSpPr>
        <p:spPr>
          <a:xfrm>
            <a:off x="4062984" y="5017093"/>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Lst>
          </p:cNvPr>
          <p:cNvSpPr/>
          <p:nvPr userDrawn="1"/>
        </p:nvSpPr>
        <p:spPr>
          <a:xfrm>
            <a:off x="8125968" y="5017093"/>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13">
            <a:extLst>
              <a:ext uri="{FF2B5EF4-FFF2-40B4-BE49-F238E27FC236}">
                <a16:creationId xmlns:a16="http://schemas.microsoft.com/office/drawing/2014/main" id="{801AB76E-7762-46CE-9516-D338BC43BE78}"/>
              </a:ext>
            </a:extLst>
          </p:cNvPr>
          <p:cNvSpPr>
            <a:spLocks noGrp="1"/>
          </p:cNvSpPr>
          <p:nvPr>
            <p:ph type="body" sz="quarter" idx="10" hasCustomPrompt="1"/>
          </p:nvPr>
        </p:nvSpPr>
        <p:spPr>
          <a:xfrm>
            <a:off x="229362" y="1588094"/>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p:ph type="body" sz="quarter" idx="11" hasCustomPrompt="1"/>
          </p:nvPr>
        </p:nvSpPr>
        <p:spPr>
          <a:xfrm>
            <a:off x="430301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p:ph type="body" sz="quarter" idx="12" hasCustomPrompt="1"/>
          </p:nvPr>
        </p:nvSpPr>
        <p:spPr>
          <a:xfrm>
            <a:off x="836066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p:ph type="body" sz="quarter" idx="13" hasCustomPrompt="1"/>
          </p:nvPr>
        </p:nvSpPr>
        <p:spPr>
          <a:xfrm>
            <a:off x="229362" y="3447161"/>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p:ph type="body" sz="quarter" idx="14" hasCustomPrompt="1"/>
          </p:nvPr>
        </p:nvSpPr>
        <p:spPr>
          <a:xfrm>
            <a:off x="430301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p:ph type="body" sz="quarter" idx="15" hasCustomPrompt="1"/>
          </p:nvPr>
        </p:nvSpPr>
        <p:spPr>
          <a:xfrm>
            <a:off x="836066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p:ph type="body" sz="quarter" idx="16" hasCustomPrompt="1"/>
          </p:nvPr>
        </p:nvSpPr>
        <p:spPr>
          <a:xfrm>
            <a:off x="229362" y="5242666"/>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p:ph type="body" sz="quarter" idx="17" hasCustomPrompt="1"/>
          </p:nvPr>
        </p:nvSpPr>
        <p:spPr>
          <a:xfrm>
            <a:off x="430301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p:ph type="body" sz="quarter" idx="18" hasCustomPrompt="1"/>
          </p:nvPr>
        </p:nvSpPr>
        <p:spPr>
          <a:xfrm>
            <a:off x="836066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Tree>
    <p:extLst>
      <p:ext uri="{BB962C8B-B14F-4D97-AF65-F5344CB8AC3E}">
        <p14:creationId xmlns:p14="http://schemas.microsoft.com/office/powerpoint/2010/main" val="99148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8B90B5-0ADD-4FAB-AAA7-60B10917D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253" y="-1"/>
            <a:ext cx="10876547" cy="6852225"/>
          </a:xfrm>
          <a:prstGeom prst="rect">
            <a:avLst/>
          </a:prstGeom>
        </p:spPr>
      </p:pic>
      <p:sp>
        <p:nvSpPr>
          <p:cNvPr id="13" name="Title 1">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a:t>Click to add title</a:t>
            </a:r>
          </a:p>
        </p:txBody>
      </p:sp>
      <p:sp>
        <p:nvSpPr>
          <p:cNvPr id="17" name="Content Placeholder 2">
            <a:extLst>
              <a:ext uri="{FF2B5EF4-FFF2-40B4-BE49-F238E27FC236}">
                <a16:creationId xmlns:a16="http://schemas.microsoft.com/office/drawing/2014/main" id="{94026A8F-5767-4C60-A899-B201C4472978}"/>
              </a:ext>
            </a:extLst>
          </p:cNvPr>
          <p:cNvSpPr>
            <a:spLocks noGrp="1"/>
          </p:cNvSpPr>
          <p:nvPr>
            <p:ph sz="quarter" idx="17" hasCustomPrompt="1"/>
          </p:nvPr>
        </p:nvSpPr>
        <p:spPr>
          <a:xfrm>
            <a:off x="477838" y="452438"/>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add text</a:t>
            </a:r>
          </a:p>
          <a:p>
            <a:pPr lvl="1"/>
            <a:r>
              <a:rPr lang="en-US"/>
              <a:t>Item one</a:t>
            </a:r>
          </a:p>
          <a:p>
            <a:pPr lvl="1"/>
            <a:r>
              <a:rPr lang="en-US"/>
              <a:t>Item two</a:t>
            </a:r>
          </a:p>
          <a:p>
            <a:pPr lvl="1"/>
            <a:r>
              <a:rPr lang="en-US"/>
              <a:t>Item three</a:t>
            </a:r>
          </a:p>
        </p:txBody>
      </p:sp>
      <p:sp>
        <p:nvSpPr>
          <p:cNvPr id="9" name="Picture Placeholder 3">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a:t>Icon</a:t>
            </a:r>
          </a:p>
        </p:txBody>
      </p:sp>
      <p:sp>
        <p:nvSpPr>
          <p:cNvPr id="18" name="Content Placeholder 4">
            <a:extLst>
              <a:ext uri="{FF2B5EF4-FFF2-40B4-BE49-F238E27FC236}">
                <a16:creationId xmlns:a16="http://schemas.microsoft.com/office/drawing/2014/main" id="{032A610F-10B9-4A8A-83D5-C97FF538D359}"/>
              </a:ext>
            </a:extLst>
          </p:cNvPr>
          <p:cNvSpPr>
            <a:spLocks noGrp="1"/>
          </p:cNvSpPr>
          <p:nvPr>
            <p:ph sz="quarter" idx="18" hasCustomPrompt="1"/>
          </p:nvPr>
        </p:nvSpPr>
        <p:spPr>
          <a:xfrm>
            <a:off x="8776001" y="450884"/>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add text</a:t>
            </a:r>
          </a:p>
          <a:p>
            <a:pPr lvl="1"/>
            <a:r>
              <a:rPr lang="en-US"/>
              <a:t>Item one</a:t>
            </a:r>
          </a:p>
          <a:p>
            <a:pPr lvl="1"/>
            <a:r>
              <a:rPr lang="en-US"/>
              <a:t>Item two</a:t>
            </a:r>
          </a:p>
          <a:p>
            <a:pPr lvl="1"/>
            <a:r>
              <a:rPr lang="en-US"/>
              <a:t>Item three</a:t>
            </a:r>
          </a:p>
        </p:txBody>
      </p:sp>
      <p:sp>
        <p:nvSpPr>
          <p:cNvPr id="10" name="Picture Placeholder 5">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a:t>Icon</a:t>
            </a:r>
          </a:p>
        </p:txBody>
      </p:sp>
      <p:sp>
        <p:nvSpPr>
          <p:cNvPr id="19" name="Content Placeholder 6">
            <a:extLst>
              <a:ext uri="{FF2B5EF4-FFF2-40B4-BE49-F238E27FC236}">
                <a16:creationId xmlns:a16="http://schemas.microsoft.com/office/drawing/2014/main" id="{15663BA5-2702-4695-9A70-94EAAC588296}"/>
              </a:ext>
            </a:extLst>
          </p:cNvPr>
          <p:cNvSpPr>
            <a:spLocks noGrp="1"/>
          </p:cNvSpPr>
          <p:nvPr>
            <p:ph sz="quarter" idx="19" hasCustomPrompt="1"/>
          </p:nvPr>
        </p:nvSpPr>
        <p:spPr>
          <a:xfrm>
            <a:off x="477253" y="3743578"/>
            <a:ext cx="2746375" cy="2612772"/>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add text</a:t>
            </a:r>
          </a:p>
          <a:p>
            <a:pPr lvl="1"/>
            <a:r>
              <a:rPr lang="en-US"/>
              <a:t>Item one</a:t>
            </a:r>
          </a:p>
          <a:p>
            <a:pPr lvl="1"/>
            <a:r>
              <a:rPr lang="en-US"/>
              <a:t>Item two</a:t>
            </a:r>
          </a:p>
          <a:p>
            <a:pPr lvl="1"/>
            <a:r>
              <a:rPr lang="en-US"/>
              <a:t>Item three</a:t>
            </a:r>
          </a:p>
        </p:txBody>
      </p:sp>
      <p:sp>
        <p:nvSpPr>
          <p:cNvPr id="11" name="Picture Placeholder 7">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a:t>Icon</a:t>
            </a:r>
          </a:p>
        </p:txBody>
      </p:sp>
      <p:sp>
        <p:nvSpPr>
          <p:cNvPr id="20" name="Content Placeholder 8">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8775416" y="3742023"/>
            <a:ext cx="2746375" cy="2612773"/>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add text</a:t>
            </a:r>
          </a:p>
          <a:p>
            <a:pPr lvl="1"/>
            <a:r>
              <a:rPr lang="en-US"/>
              <a:t>Item one</a:t>
            </a:r>
          </a:p>
          <a:p>
            <a:pPr lvl="1"/>
            <a:r>
              <a:rPr lang="en-US"/>
              <a:t>Item two</a:t>
            </a:r>
          </a:p>
          <a:p>
            <a:pPr lvl="1"/>
            <a:r>
              <a:rPr lang="en-US"/>
              <a:t>Item three</a:t>
            </a:r>
          </a:p>
        </p:txBody>
      </p:sp>
      <p:sp>
        <p:nvSpPr>
          <p:cNvPr id="12" name="Picture Placeholder 9">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a:t>Icon</a:t>
            </a:r>
          </a:p>
        </p:txBody>
      </p:sp>
      <p:sp>
        <p:nvSpPr>
          <p:cNvPr id="3" name="Date Placeholder 10">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1/15/2025</a:t>
            </a:fld>
            <a:endParaRPr lang="en-US"/>
          </a:p>
        </p:txBody>
      </p:sp>
      <p:sp>
        <p:nvSpPr>
          <p:cNvPr id="4" name="Footer Placeholder 11">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a:t>health.state.mn.us</a:t>
            </a:r>
          </a:p>
        </p:txBody>
      </p:sp>
      <p:sp>
        <p:nvSpPr>
          <p:cNvPr id="5" name="Slide Number Placeholder 12">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597653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descr="Shape&#10;&#10;Description automatically generated">
            <a:extLst>
              <a:ext uri="{FF2B5EF4-FFF2-40B4-BE49-F238E27FC236}">
                <a16:creationId xmlns:a16="http://schemas.microsoft.com/office/drawing/2014/main" id="{58A98041-598A-4B86-A4FE-CE64268EA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a:t>Click to add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a:t>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555802" y="2718639"/>
            <a:ext cx="2746375" cy="3300984"/>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add text</a:t>
            </a:r>
          </a:p>
          <a:p>
            <a:pPr lvl="1"/>
            <a:r>
              <a:rPr lang="en-US"/>
              <a:t>Item one</a:t>
            </a:r>
          </a:p>
          <a:p>
            <a:pPr lvl="1"/>
            <a:r>
              <a:rPr lang="en-US"/>
              <a:t>Item two</a:t>
            </a:r>
          </a:p>
          <a:p>
            <a:pPr lvl="1"/>
            <a:r>
              <a:rPr lang="en-US"/>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a:t>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a:xfrm>
            <a:off x="8742872" y="1788132"/>
            <a:ext cx="2811462" cy="3300014"/>
          </a:xfrm>
        </p:spPr>
        <p:txBody>
          <a:bodyPr/>
          <a:lstStyle>
            <a:lvl1pPr marL="0" indent="0">
              <a:buNone/>
              <a:defRPr b="1"/>
            </a:lvl1pPr>
            <a:lvl2pPr marL="346075" indent="-228600">
              <a:defRPr/>
            </a:lvl2pPr>
          </a:lstStyle>
          <a:p>
            <a:pPr lvl="0"/>
            <a:r>
              <a:rPr lang="en-US"/>
              <a:t>Click to add text</a:t>
            </a:r>
          </a:p>
          <a:p>
            <a:pPr lvl="1"/>
            <a:r>
              <a:rPr lang="en-US"/>
              <a:t>Item one</a:t>
            </a:r>
          </a:p>
          <a:p>
            <a:pPr lvl="1"/>
            <a:r>
              <a:rPr lang="en-US"/>
              <a:t>Item two</a:t>
            </a:r>
          </a:p>
          <a:p>
            <a:pPr lvl="1"/>
            <a:r>
              <a:rPr lang="en-US"/>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1/15/2025</a:t>
            </a:fld>
            <a:endParaRPr lang="en-US"/>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a:t>health.state.mn.us</a:t>
            </a:r>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28769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bwMode="black"/>
        <p:txBody>
          <a:bodyPr/>
          <a:lstStyle/>
          <a:p>
            <a:fld id="{824D5D47-1752-4D84-8BFB-C2F71A34C932}" type="datetime1">
              <a:rPr lang="en-US" smtClean="0"/>
              <a:t>1/15/2025</a:t>
            </a:fld>
            <a:endParaRPr lang="en-US"/>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a:t>Click to add title</a:t>
            </a:r>
          </a:p>
        </p:txBody>
      </p:sp>
      <p:sp>
        <p:nvSpPr>
          <p:cNvPr id="2" name="Rectangle 3">
            <a:extLst>
              <a:ext uri="{FF2B5EF4-FFF2-40B4-BE49-F238E27FC236}">
                <a16:creationId xmlns:a16="http://schemas.microsoft.com/office/drawing/2014/main" id="{BD162C60-CB96-4A1A-A18D-22B32089E235}"/>
              </a:ext>
            </a:extLst>
          </p:cNvPr>
          <p:cNvSpPr/>
          <p:nvPr userDrawn="1"/>
        </p:nvSpPr>
        <p:spPr>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4">
            <a:extLst>
              <a:ext uri="{FF2B5EF4-FFF2-40B4-BE49-F238E27FC236}">
                <a16:creationId xmlns:a16="http://schemas.microsoft.com/office/drawing/2014/main" id="{0B3DCC4C-18F1-44A1-83F2-567249ACDEF1}"/>
              </a:ext>
            </a:extLst>
          </p:cNvPr>
          <p:cNvSpPr/>
          <p:nvPr userDrawn="1"/>
        </p:nvSpPr>
        <p:spPr>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
            <a:extLst>
              <a:ext uri="{FF2B5EF4-FFF2-40B4-BE49-F238E27FC236}">
                <a16:creationId xmlns:a16="http://schemas.microsoft.com/office/drawing/2014/main" id="{8CF2B0C9-EA38-4390-A84A-EBCFEDC0AAE5}"/>
              </a:ext>
            </a:extLst>
          </p:cNvPr>
          <p:cNvSpPr/>
          <p:nvPr userDrawn="1"/>
        </p:nvSpPr>
        <p:spPr>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
            <a:extLst>
              <a:ext uri="{FF2B5EF4-FFF2-40B4-BE49-F238E27FC236}">
                <a16:creationId xmlns:a16="http://schemas.microsoft.com/office/drawing/2014/main" id="{3D0C31E3-527C-4CBA-97E5-DBDF2A52AFAC}"/>
              </a:ext>
            </a:extLst>
          </p:cNvPr>
          <p:cNvSpPr/>
          <p:nvPr userDrawn="1"/>
        </p:nvSpPr>
        <p:spPr>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7">
            <a:extLst>
              <a:ext uri="{FF2B5EF4-FFF2-40B4-BE49-F238E27FC236}">
                <a16:creationId xmlns:a16="http://schemas.microsoft.com/office/drawing/2014/main" id="{591E0941-ABF1-462A-AA3A-64D47089A2D7}"/>
              </a:ext>
            </a:extLst>
          </p:cNvPr>
          <p:cNvSpPr/>
          <p:nvPr userDrawn="1"/>
        </p:nvSpPr>
        <p:spPr>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a:xfrm>
            <a:off x="144193" y="1927044"/>
            <a:ext cx="2148840" cy="722376"/>
          </a:xfrm>
        </p:spPr>
        <p:txBody>
          <a:bodyPr anchor="ctr">
            <a:normAutofit/>
          </a:bodyPr>
          <a:lstStyle>
            <a:lvl1pPr marL="0" indent="0" algn="ctr">
              <a:buNone/>
              <a:defRPr sz="2000" b="1"/>
            </a:lvl1pPr>
          </a:lstStyle>
          <a:p>
            <a:pPr lvl="0"/>
            <a:r>
              <a:rPr lang="en-US"/>
              <a:t>Click to add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a:xfrm>
            <a:off x="2596612" y="1927044"/>
            <a:ext cx="2148840" cy="722376"/>
          </a:xfrm>
        </p:spPr>
        <p:txBody>
          <a:bodyPr anchor="ctr">
            <a:normAutofit/>
          </a:bodyPr>
          <a:lstStyle>
            <a:lvl1pPr marL="0" indent="0" algn="ctr">
              <a:buNone/>
              <a:defRPr sz="2000" b="1"/>
            </a:lvl1pPr>
          </a:lstStyle>
          <a:p>
            <a:pPr lvl="0"/>
            <a:r>
              <a:rPr lang="en-US"/>
              <a:t>Click to add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a:xfrm>
            <a:off x="5024862" y="1927044"/>
            <a:ext cx="2148840" cy="722376"/>
          </a:xfrm>
        </p:spPr>
        <p:txBody>
          <a:bodyPr anchor="ctr">
            <a:normAutofit/>
          </a:bodyPr>
          <a:lstStyle>
            <a:lvl1pPr marL="0" indent="0" algn="ctr">
              <a:buNone/>
              <a:defRPr sz="2000" b="1"/>
            </a:lvl1pPr>
          </a:lstStyle>
          <a:p>
            <a:pPr lvl="0"/>
            <a:r>
              <a:rPr lang="en-US"/>
              <a:t>Click to add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a:xfrm>
            <a:off x="7474206" y="1927044"/>
            <a:ext cx="2148840" cy="722376"/>
          </a:xfrm>
        </p:spPr>
        <p:txBody>
          <a:bodyPr anchor="ctr">
            <a:normAutofit/>
          </a:bodyPr>
          <a:lstStyle>
            <a:lvl1pPr marL="0" indent="0" algn="ctr">
              <a:buNone/>
              <a:defRPr sz="2000" b="1"/>
            </a:lvl1pPr>
          </a:lstStyle>
          <a:p>
            <a:pPr lvl="0"/>
            <a:r>
              <a:rPr lang="en-US"/>
              <a:t>Click to add text</a:t>
            </a:r>
          </a:p>
        </p:txBody>
      </p:sp>
      <p:sp>
        <p:nvSpPr>
          <p:cNvPr id="64" name="Picture Placeholder 15">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p>
        </p:txBody>
      </p:sp>
      <p:sp>
        <p:nvSpPr>
          <p:cNvPr id="91" name="Text Placeholder 16">
            <a:extLst>
              <a:ext uri="{FF2B5EF4-FFF2-40B4-BE49-F238E27FC236}">
                <a16:creationId xmlns:a16="http://schemas.microsoft.com/office/drawing/2014/main" id="{CD0CF586-7B0D-45A0-B7D6-DB10979C2E2A}"/>
              </a:ext>
            </a:extLst>
          </p:cNvPr>
          <p:cNvSpPr>
            <a:spLocks noGrp="1"/>
          </p:cNvSpPr>
          <p:nvPr>
            <p:ph type="body" sz="quarter" idx="53" hasCustomPrompt="1"/>
          </p:nvPr>
        </p:nvSpPr>
        <p:spPr>
          <a:xfrm>
            <a:off x="9898967" y="1927044"/>
            <a:ext cx="2148840" cy="722376"/>
          </a:xfrm>
        </p:spPr>
        <p:txBody>
          <a:bodyPr anchor="ctr">
            <a:normAutofit/>
          </a:bodyPr>
          <a:lstStyle>
            <a:lvl1pPr marL="0" indent="0" algn="ctr">
              <a:buNone/>
              <a:defRPr sz="2000" b="1"/>
            </a:lvl1pPr>
          </a:lstStyle>
          <a:p>
            <a:pPr lvl="0"/>
            <a:r>
              <a:rPr lang="en-US"/>
              <a:t>Click to add text</a:t>
            </a:r>
          </a:p>
        </p:txBody>
      </p:sp>
      <p:sp>
        <p:nvSpPr>
          <p:cNvPr id="71" name="Picture Placeholder 17">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p>
        </p:txBody>
      </p:sp>
      <p:sp>
        <p:nvSpPr>
          <p:cNvPr id="92" name="Text Placeholder 18">
            <a:extLst>
              <a:ext uri="{FF2B5EF4-FFF2-40B4-BE49-F238E27FC236}">
                <a16:creationId xmlns:a16="http://schemas.microsoft.com/office/drawing/2014/main" id="{CCC4D160-A359-419D-BD12-F65BE6183B77}"/>
              </a:ext>
            </a:extLst>
          </p:cNvPr>
          <p:cNvSpPr>
            <a:spLocks noGrp="1"/>
          </p:cNvSpPr>
          <p:nvPr>
            <p:ph type="body" sz="quarter" idx="54" hasCustomPrompt="1"/>
          </p:nvPr>
        </p:nvSpPr>
        <p:spPr>
          <a:xfrm>
            <a:off x="144193" y="5982177"/>
            <a:ext cx="2148840" cy="722376"/>
          </a:xfrm>
        </p:spPr>
        <p:txBody>
          <a:bodyPr anchor="ctr">
            <a:normAutofit/>
          </a:bodyPr>
          <a:lstStyle>
            <a:lvl1pPr marL="0" indent="0" algn="ctr">
              <a:buNone/>
              <a:defRPr sz="2000" b="1"/>
            </a:lvl1pPr>
          </a:lstStyle>
          <a:p>
            <a:pPr lvl="0"/>
            <a:r>
              <a:rPr lang="en-US"/>
              <a:t>Click to add text</a:t>
            </a:r>
          </a:p>
        </p:txBody>
      </p:sp>
      <p:sp>
        <p:nvSpPr>
          <p:cNvPr id="73" name="Picture Placeholder 19">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p>
        </p:txBody>
      </p:sp>
      <p:sp>
        <p:nvSpPr>
          <p:cNvPr id="93" name="Text Placeholder 20">
            <a:extLst>
              <a:ext uri="{FF2B5EF4-FFF2-40B4-BE49-F238E27FC236}">
                <a16:creationId xmlns:a16="http://schemas.microsoft.com/office/drawing/2014/main" id="{49EF6F7E-E510-4C65-A550-B5300CCADE05}"/>
              </a:ext>
            </a:extLst>
          </p:cNvPr>
          <p:cNvSpPr>
            <a:spLocks noGrp="1"/>
          </p:cNvSpPr>
          <p:nvPr>
            <p:ph type="body" sz="quarter" idx="55" hasCustomPrompt="1"/>
          </p:nvPr>
        </p:nvSpPr>
        <p:spPr>
          <a:xfrm>
            <a:off x="2596612" y="5982177"/>
            <a:ext cx="2148840" cy="722376"/>
          </a:xfrm>
        </p:spPr>
        <p:txBody>
          <a:bodyPr anchor="ctr">
            <a:normAutofit/>
          </a:bodyPr>
          <a:lstStyle>
            <a:lvl1pPr marL="0" indent="0" algn="ctr">
              <a:buNone/>
              <a:defRPr sz="2000" b="1"/>
            </a:lvl1pPr>
          </a:lstStyle>
          <a:p>
            <a:pPr lvl="0"/>
            <a:r>
              <a:rPr lang="en-US"/>
              <a:t>Click to add text</a:t>
            </a:r>
          </a:p>
        </p:txBody>
      </p:sp>
      <p:sp>
        <p:nvSpPr>
          <p:cNvPr id="75" name="Picture Placeholder 21">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p>
        </p:txBody>
      </p:sp>
      <p:sp>
        <p:nvSpPr>
          <p:cNvPr id="94" name="Text Placeholder 22">
            <a:extLst>
              <a:ext uri="{FF2B5EF4-FFF2-40B4-BE49-F238E27FC236}">
                <a16:creationId xmlns:a16="http://schemas.microsoft.com/office/drawing/2014/main" id="{87DF68F9-C9AB-4D3A-8431-FF108ED3DF9E}"/>
              </a:ext>
            </a:extLst>
          </p:cNvPr>
          <p:cNvSpPr>
            <a:spLocks noGrp="1"/>
          </p:cNvSpPr>
          <p:nvPr>
            <p:ph type="body" sz="quarter" idx="56" hasCustomPrompt="1"/>
          </p:nvPr>
        </p:nvSpPr>
        <p:spPr>
          <a:xfrm>
            <a:off x="5024862" y="5982177"/>
            <a:ext cx="2148840" cy="722376"/>
          </a:xfrm>
        </p:spPr>
        <p:txBody>
          <a:bodyPr anchor="ctr">
            <a:normAutofit/>
          </a:bodyPr>
          <a:lstStyle>
            <a:lvl1pPr marL="0" indent="0" algn="ctr">
              <a:buNone/>
              <a:defRPr sz="2000" b="1"/>
            </a:lvl1pPr>
          </a:lstStyle>
          <a:p>
            <a:pPr lvl="0"/>
            <a:r>
              <a:rPr lang="en-US"/>
              <a:t>Click to add text</a:t>
            </a:r>
          </a:p>
        </p:txBody>
      </p:sp>
      <p:sp>
        <p:nvSpPr>
          <p:cNvPr id="77" name="Picture Placeholder 23">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p>
        </p:txBody>
      </p:sp>
      <p:sp>
        <p:nvSpPr>
          <p:cNvPr id="95" name="Text Placeholder 24">
            <a:extLst>
              <a:ext uri="{FF2B5EF4-FFF2-40B4-BE49-F238E27FC236}">
                <a16:creationId xmlns:a16="http://schemas.microsoft.com/office/drawing/2014/main" id="{D6FF2AA9-E000-4B0D-956F-F94226FE2E1C}"/>
              </a:ext>
            </a:extLst>
          </p:cNvPr>
          <p:cNvSpPr>
            <a:spLocks noGrp="1"/>
          </p:cNvSpPr>
          <p:nvPr>
            <p:ph type="body" sz="quarter" idx="57" hasCustomPrompt="1"/>
          </p:nvPr>
        </p:nvSpPr>
        <p:spPr>
          <a:xfrm>
            <a:off x="7474206" y="5982177"/>
            <a:ext cx="2148840" cy="722376"/>
          </a:xfrm>
        </p:spPr>
        <p:txBody>
          <a:bodyPr anchor="ctr">
            <a:normAutofit/>
          </a:bodyPr>
          <a:lstStyle>
            <a:lvl1pPr marL="0" indent="0" algn="ctr">
              <a:buNone/>
              <a:defRPr sz="2000" b="1"/>
            </a:lvl1pPr>
          </a:lstStyle>
          <a:p>
            <a:pPr lvl="0"/>
            <a:r>
              <a:rPr lang="en-US"/>
              <a:t>Click to add text</a:t>
            </a:r>
          </a:p>
        </p:txBody>
      </p:sp>
      <p:sp>
        <p:nvSpPr>
          <p:cNvPr id="79" name="Picture Placeholder 25">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p>
        </p:txBody>
      </p:sp>
      <p:sp>
        <p:nvSpPr>
          <p:cNvPr id="96" name="Text Placeholder 26">
            <a:extLst>
              <a:ext uri="{FF2B5EF4-FFF2-40B4-BE49-F238E27FC236}">
                <a16:creationId xmlns:a16="http://schemas.microsoft.com/office/drawing/2014/main" id="{86B304D2-5934-49D0-828A-58E73AB34CAB}"/>
              </a:ext>
            </a:extLst>
          </p:cNvPr>
          <p:cNvSpPr>
            <a:spLocks noGrp="1"/>
          </p:cNvSpPr>
          <p:nvPr>
            <p:ph type="body" sz="quarter" idx="58" hasCustomPrompt="1"/>
          </p:nvPr>
        </p:nvSpPr>
        <p:spPr>
          <a:xfrm>
            <a:off x="9898967" y="5982177"/>
            <a:ext cx="2148840" cy="722376"/>
          </a:xfrm>
        </p:spPr>
        <p:txBody>
          <a:bodyPr anchor="ctr">
            <a:normAutofit/>
          </a:bodyPr>
          <a:lstStyle>
            <a:lvl1pPr marL="0" indent="0" algn="ctr">
              <a:buNone/>
              <a:defRPr sz="2000" b="1"/>
            </a:lvl1pPr>
          </a:lstStyle>
          <a:p>
            <a:pPr lvl="0"/>
            <a:r>
              <a:rPr lang="en-US"/>
              <a:t>Click to add text</a:t>
            </a:r>
          </a:p>
        </p:txBody>
      </p:sp>
    </p:spTree>
    <p:extLst>
      <p:ext uri="{BB962C8B-B14F-4D97-AF65-F5344CB8AC3E}">
        <p14:creationId xmlns:p14="http://schemas.microsoft.com/office/powerpoint/2010/main" val="3062387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a:t>Click Icon to add picture</a:t>
            </a:r>
          </a:p>
        </p:txBody>
      </p:sp>
      <p:sp>
        <p:nvSpPr>
          <p:cNvPr id="7" name="Content Placeholder 4"/>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 Note that blue overlay slide types require extra accessibility remediation when exported to PDF.</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a:t>Click Icon to add picture</a:t>
            </a:r>
          </a:p>
        </p:txBody>
      </p:sp>
      <p:sp>
        <p:nvSpPr>
          <p:cNvPr id="7" name="Content Placeholder 3"/>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a:t>Click to edit Master text styles. Note that blue overlay slide types require extra accessibility remediation when exported to PDF.</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1/15/2025</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health.state.mn.us</a:t>
            </a: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979537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1/15/2025</a:t>
            </a:fld>
            <a:endParaRPr lang="en-US"/>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a:t>health.state.mn.us</a:t>
            </a: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9309155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1/15/2025</a:t>
            </a:fld>
            <a:endParaRPr lang="en-US"/>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a:t>health.state.mn.us</a:t>
            </a:r>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1/15/2025</a:t>
            </a:fld>
            <a:endParaRPr lang="en-US"/>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t>health.state.mn.us</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Minnesota Department of Health logo">
            <a:extLst>
              <a:ext uri="{FF2B5EF4-FFF2-40B4-BE49-F238E27FC236}">
                <a16:creationId xmlns:a16="http://schemas.microsoft.com/office/drawing/2014/main" id="{5592C70C-B546-4A40-9C26-6C857E0F9E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5"/>
          <p:cNvSpPr>
            <a:spLocks noGrp="1"/>
          </p:cNvSpPr>
          <p:nvPr>
            <p:ph type="dt" sz="half" idx="10"/>
          </p:nvPr>
        </p:nvSpPr>
        <p:spPr bwMode="black"/>
        <p:txBody>
          <a:bodyPr/>
          <a:lstStyle/>
          <a:p>
            <a:fld id="{7C198DD1-C477-482D-A126-3FBDD1778E48}" type="datetime1">
              <a:rPr lang="en-US" smtClean="0"/>
              <a:t>1/15/2025</a:t>
            </a:fld>
            <a:endParaRPr lang="en-US"/>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a:t>Add “thank you” here</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1/15/2025</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health.state.mn.us</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8" descr="Minnesota Department of Health logo">
            <a:extLst>
              <a:ext uri="{FF2B5EF4-FFF2-40B4-BE49-F238E27FC236}">
                <a16:creationId xmlns:a16="http://schemas.microsoft.com/office/drawing/2014/main" id="{2A40E8AF-55F5-4194-AB93-9716C425792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182880" rIns="182880" b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9A198C9B-0587-4A1E-9E03-E4C9FE222F08}" type="datetime1">
              <a:rPr lang="en-US" smtClean="0"/>
              <a:t>1/15/2025</a:t>
            </a:fld>
            <a:endParaRPr lang="en-US"/>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858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5"/>
          <p:cNvSpPr>
            <a:spLocks noGrp="1"/>
          </p:cNvSpPr>
          <p:nvPr>
            <p:ph type="dt" sz="half" idx="10"/>
          </p:nvPr>
        </p:nvSpPr>
        <p:spPr bwMode="black"/>
        <p:txBody>
          <a:bodyPr/>
          <a:lstStyle/>
          <a:p>
            <a:fld id="{5485A5BA-A5F9-4138-9E4B-FFD626F6437A}" type="datetime1">
              <a:rPr lang="en-US" smtClean="0"/>
              <a:t>1/15/2025</a:t>
            </a:fld>
            <a:endParaRPr lang="en-US"/>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1/15/2025</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597657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1/15/2025</a:t>
            </a:fld>
            <a:endParaRPr lang="en-US"/>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11" r:id="rId4"/>
    <p:sldLayoutId id="2147483712" r:id="rId5"/>
    <p:sldLayoutId id="2147483790" r:id="rId6"/>
    <p:sldLayoutId id="2147483789" r:id="rId7"/>
    <p:sldLayoutId id="2147483714" r:id="rId8"/>
    <p:sldLayoutId id="2147483780" r:id="rId9"/>
    <p:sldLayoutId id="2147483773" r:id="rId10"/>
    <p:sldLayoutId id="2147483800" r:id="rId11"/>
    <p:sldLayoutId id="2147483688" r:id="rId12"/>
    <p:sldLayoutId id="2147483826" r:id="rId13"/>
    <p:sldLayoutId id="2147483801" r:id="rId14"/>
    <p:sldLayoutId id="2147483802" r:id="rId15"/>
    <p:sldLayoutId id="2147483803" r:id="rId16"/>
    <p:sldLayoutId id="2147483843" r:id="rId17"/>
    <p:sldLayoutId id="2147483844" r:id="rId18"/>
    <p:sldLayoutId id="2147483767" r:id="rId19"/>
    <p:sldLayoutId id="2147483771" r:id="rId20"/>
    <p:sldLayoutId id="2147483772" r:id="rId21"/>
    <p:sldLayoutId id="2147483820" r:id="rId22"/>
    <p:sldLayoutId id="2147483769" r:id="rId23"/>
    <p:sldLayoutId id="2147483770" r:id="rId24"/>
    <p:sldLayoutId id="2147483829" r:id="rId25"/>
    <p:sldLayoutId id="2147483732" r:id="rId26"/>
    <p:sldLayoutId id="2147483794" r:id="rId27"/>
    <p:sldLayoutId id="2147483733" r:id="rId28"/>
    <p:sldLayoutId id="2147483821" r:id="rId29"/>
    <p:sldLayoutId id="2147483805" r:id="rId30"/>
    <p:sldLayoutId id="2147483806" r:id="rId31"/>
    <p:sldLayoutId id="2147483822" r:id="rId32"/>
    <p:sldLayoutId id="2147483750" r:id="rId33"/>
    <p:sldLayoutId id="2147483765" r:id="rId34"/>
    <p:sldLayoutId id="2147483823" r:id="rId35"/>
    <p:sldLayoutId id="2147483809" r:id="rId36"/>
    <p:sldLayoutId id="2147483808" r:id="rId37"/>
    <p:sldLayoutId id="2147483824" r:id="rId38"/>
    <p:sldLayoutId id="2147483781" r:id="rId39"/>
    <p:sldLayoutId id="2147483825" r:id="rId40"/>
    <p:sldLayoutId id="2147483807" r:id="rId41"/>
    <p:sldLayoutId id="2147483838" r:id="rId42"/>
    <p:sldLayoutId id="2147483832" r:id="rId43"/>
    <p:sldLayoutId id="2147483830" r:id="rId44"/>
    <p:sldLayoutId id="2147483837" r:id="rId45"/>
    <p:sldLayoutId id="2147483831" r:id="rId46"/>
    <p:sldLayoutId id="2147483836" r:id="rId47"/>
    <p:sldLayoutId id="2147483833" r:id="rId48"/>
    <p:sldLayoutId id="2147483842" r:id="rId49"/>
    <p:sldLayoutId id="2147483841" r:id="rId50"/>
    <p:sldLayoutId id="2147483738" r:id="rId51"/>
    <p:sldLayoutId id="2147483739" r:id="rId52"/>
    <p:sldLayoutId id="2147483754" r:id="rId53"/>
    <p:sldLayoutId id="2147483755" r:id="rId54"/>
    <p:sldLayoutId id="2147483759" r:id="rId55"/>
    <p:sldLayoutId id="2147483753" r:id="rId56"/>
    <p:sldLayoutId id="2147483763" r:id="rId57"/>
    <p:sldLayoutId id="2147483762" r:id="rId58"/>
    <p:sldLayoutId id="2147483797" r:id="rId59"/>
    <p:sldLayoutId id="2147483827" r:id="rId6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2.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hyperlink" Target="mailto:health.healthybrain@state.mn.u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health.state.mn.us/diseases/alzheimers/funding/awareness/index.html"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9.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Alzheimer's Awareness Grants</a:t>
            </a:r>
          </a:p>
        </p:txBody>
      </p:sp>
      <p:pic>
        <p:nvPicPr>
          <p:cNvPr id="7" name="Picture Placeholder 6" descr="A group of people standing together">
            <a:extLst>
              <a:ext uri="{FF2B5EF4-FFF2-40B4-BE49-F238E27FC236}">
                <a16:creationId xmlns:a16="http://schemas.microsoft.com/office/drawing/2014/main" id="{F707148E-D160-0E63-8750-3C6F6733F583}"/>
              </a:ext>
            </a:extLst>
          </p:cNvPr>
          <p:cNvPicPr>
            <a:picLocks noChangeAspect="1"/>
          </p:cNvPicPr>
          <p:nvPr/>
        </p:nvPicPr>
        <p:blipFill>
          <a:blip r:embed="rId3" cstate="print">
            <a:extLst>
              <a:ext uri="{28A0092B-C50C-407E-A947-70E740481C1C}">
                <a14:useLocalDpi xmlns:a14="http://schemas.microsoft.com/office/drawing/2010/main" val="0"/>
              </a:ext>
            </a:extLst>
          </a:blip>
          <a:srcRect l="11178" r="11178"/>
          <a:stretch>
            <a:fillRect/>
          </a:stretch>
        </p:blipFill>
        <p:spPr bwMode="gray">
          <a:xfrm>
            <a:off x="0" y="48268"/>
            <a:ext cx="12192000" cy="3380732"/>
          </a:xfrm>
          <a:prstGeom prst="rect">
            <a:avLst/>
          </a:prstGeom>
        </p:spPr>
      </p:pic>
      <p:sp>
        <p:nvSpPr>
          <p:cNvPr id="5" name="Text Placeholder 4"/>
          <p:cNvSpPr>
            <a:spLocks noGrp="1"/>
          </p:cNvSpPr>
          <p:nvPr>
            <p:ph type="body" sz="quarter" idx="18"/>
          </p:nvPr>
        </p:nvSpPr>
        <p:spPr/>
        <p:txBody>
          <a:bodyPr vert="horz" lIns="91440" tIns="45720" rIns="91440" bIns="45720" rtlCol="0" anchor="t">
            <a:normAutofit/>
          </a:bodyPr>
          <a:lstStyle/>
          <a:p>
            <a:r>
              <a:rPr lang="en-US">
                <a:solidFill>
                  <a:srgbClr val="000000"/>
                </a:solidFill>
                <a:ea typeface="+mn-lt"/>
                <a:cs typeface="+mn-lt"/>
              </a:rPr>
              <a:t>Aging and Healthy Communities Unit</a:t>
            </a:r>
            <a:r>
              <a:rPr lang="en-US">
                <a:solidFill>
                  <a:srgbClr val="000000"/>
                </a:solidFill>
              </a:rPr>
              <a:t> </a:t>
            </a:r>
            <a:r>
              <a:rPr lang="en-US">
                <a:solidFill>
                  <a:schemeClr val="accent3"/>
                </a:solidFill>
              </a:rPr>
              <a:t>|</a:t>
            </a:r>
            <a:r>
              <a:rPr lang="en-US"/>
              <a:t> January 13, 2025</a:t>
            </a:r>
          </a:p>
        </p:txBody>
      </p:sp>
      <p:sp>
        <p:nvSpPr>
          <p:cNvPr id="9" name="Footer Placeholder 6"/>
          <p:cNvSpPr txBox="1">
            <a:spLocks/>
          </p:cNvSpPr>
          <p:nvPr/>
        </p:nvSpPr>
        <p:spPr bwMode="black">
          <a:xfrm>
            <a:off x="5766152" y="6138332"/>
            <a:ext cx="5587647" cy="365125"/>
          </a:xfrm>
          <a:prstGeom prst="rect">
            <a:avLst/>
          </a:prstGeom>
        </p:spPr>
        <p:txBody>
          <a:bodyPr anchor="b"/>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health.state.mn.us</a:t>
            </a:r>
          </a:p>
        </p:txBody>
      </p:sp>
    </p:spTree>
    <p:extLst>
      <p:ext uri="{BB962C8B-B14F-4D97-AF65-F5344CB8AC3E}">
        <p14:creationId xmlns:p14="http://schemas.microsoft.com/office/powerpoint/2010/main" val="168690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FFA18A-C905-99E4-7A46-E3B941546CAB}"/>
              </a:ext>
            </a:extLst>
          </p:cNvPr>
          <p:cNvSpPr>
            <a:spLocks noGrp="1"/>
          </p:cNvSpPr>
          <p:nvPr>
            <p:ph type="title"/>
          </p:nvPr>
        </p:nvSpPr>
        <p:spPr/>
        <p:txBody>
          <a:bodyPr/>
          <a:lstStyle/>
          <a:p>
            <a:r>
              <a:rPr lang="en-US"/>
              <a:t>2025 Alzheimer's Awareness Grant RFP </a:t>
            </a:r>
          </a:p>
        </p:txBody>
      </p:sp>
      <p:sp>
        <p:nvSpPr>
          <p:cNvPr id="8" name="Content Placeholder 7">
            <a:extLst>
              <a:ext uri="{FF2B5EF4-FFF2-40B4-BE49-F238E27FC236}">
                <a16:creationId xmlns:a16="http://schemas.microsoft.com/office/drawing/2014/main" id="{AEE6F8C1-7BEE-2A32-DF4C-51D6E4E55458}"/>
              </a:ext>
            </a:extLst>
          </p:cNvPr>
          <p:cNvSpPr>
            <a:spLocks noGrp="1"/>
          </p:cNvSpPr>
          <p:nvPr>
            <p:ph idx="1"/>
          </p:nvPr>
        </p:nvSpPr>
        <p:spPr/>
        <p:txBody>
          <a:bodyPr vert="horz" lIns="182880" tIns="182880" rIns="182880" bIns="182880" rtlCol="0" anchor="t">
            <a:normAutofit fontScale="92500" lnSpcReduction="20000"/>
          </a:bodyPr>
          <a:lstStyle/>
          <a:p>
            <a:r>
              <a:rPr lang="en-US"/>
              <a:t>[Estimated]Grant timeline: March 3, 2025 – June 30, 2025 (all funds must be spent by this date)</a:t>
            </a:r>
          </a:p>
          <a:p>
            <a:r>
              <a:rPr lang="en-US">
                <a:ea typeface="+mn-lt"/>
                <a:cs typeface="+mn-lt"/>
              </a:rPr>
              <a:t>All work under this grant should include promotion of culturally responsive content and materials that address: </a:t>
            </a:r>
          </a:p>
          <a:p>
            <a:pPr lvl="2"/>
            <a:r>
              <a:rPr lang="en-US">
                <a:ea typeface="+mn-lt"/>
                <a:cs typeface="+mn-lt"/>
              </a:rPr>
              <a:t>Awareness of ADRD and what causes it. </a:t>
            </a:r>
          </a:p>
          <a:p>
            <a:pPr lvl="2"/>
            <a:r>
              <a:rPr lang="en-US">
                <a:ea typeface="+mn-lt"/>
                <a:cs typeface="+mn-lt"/>
              </a:rPr>
              <a:t>Benefits of early detection and cognitive testing, including the importance of discussing memory and other cognition concerns with a health care provider.</a:t>
            </a:r>
            <a:endParaRPr lang="en-US"/>
          </a:p>
          <a:p>
            <a:pPr lvl="2"/>
            <a:r>
              <a:rPr lang="en-US">
                <a:ea typeface="+mn-lt"/>
                <a:cs typeface="+mn-lt"/>
              </a:rPr>
              <a:t>The early warning signs of cognitive impairment.</a:t>
            </a:r>
          </a:p>
          <a:p>
            <a:pPr lvl="2"/>
            <a:r>
              <a:rPr lang="en-US">
                <a:ea typeface="+mn-lt"/>
                <a:cs typeface="+mn-lt"/>
              </a:rPr>
              <a:t>The difference between normal aging and symptoms of ADRD.</a:t>
            </a:r>
          </a:p>
          <a:p>
            <a:r>
              <a:rPr lang="en-US"/>
              <a:t>Fund up to 4 grantees with an estimated $20,000/grantee</a:t>
            </a:r>
            <a:endParaRPr lang="en-US">
              <a:ea typeface="Calibri"/>
              <a:cs typeface="Calibri"/>
            </a:endParaRPr>
          </a:p>
          <a:p>
            <a:pPr lvl="1"/>
            <a:r>
              <a:rPr lang="en-US"/>
              <a:t>Maximum award is $80,000 over the course of three months. </a:t>
            </a:r>
            <a:endParaRPr lang="en-US">
              <a:ea typeface="Calibri"/>
              <a:cs typeface="Calibri"/>
            </a:endParaRPr>
          </a:p>
          <a:p>
            <a:pPr lvl="2"/>
            <a:r>
              <a:rPr lang="en-US">
                <a:ea typeface="Calibri"/>
                <a:cs typeface="Calibri"/>
              </a:rPr>
              <a:t>There may be a chance to amend the agreement </a:t>
            </a:r>
          </a:p>
        </p:txBody>
      </p:sp>
      <p:sp>
        <p:nvSpPr>
          <p:cNvPr id="4" name="Date Placeholder 3">
            <a:extLst>
              <a:ext uri="{FF2B5EF4-FFF2-40B4-BE49-F238E27FC236}">
                <a16:creationId xmlns:a16="http://schemas.microsoft.com/office/drawing/2014/main" id="{613233AD-3EF8-E2BB-7112-07734390B27D}"/>
              </a:ext>
            </a:extLst>
          </p:cNvPr>
          <p:cNvSpPr>
            <a:spLocks noGrp="1"/>
          </p:cNvSpPr>
          <p:nvPr>
            <p:ph type="dt" sz="half" idx="10"/>
          </p:nvPr>
        </p:nvSpPr>
        <p:spPr/>
        <p:txBody>
          <a:bodyPr/>
          <a:lstStyle/>
          <a:p>
            <a:fld id="{D7ED242C-24FB-43A0-BCB6-43756FC812F6}" type="datetime1">
              <a:rPr lang="en-US" smtClean="0"/>
              <a:t>1/15/2025</a:t>
            </a:fld>
            <a:endParaRPr lang="en-US"/>
          </a:p>
        </p:txBody>
      </p:sp>
      <p:sp>
        <p:nvSpPr>
          <p:cNvPr id="5" name="Footer Placeholder 4">
            <a:extLst>
              <a:ext uri="{FF2B5EF4-FFF2-40B4-BE49-F238E27FC236}">
                <a16:creationId xmlns:a16="http://schemas.microsoft.com/office/drawing/2014/main" id="{BEDA2E28-FD4D-4DFF-0AB8-4F0A132622FB}"/>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0D4B7FFB-D243-95C6-2440-AEDF1B2429F8}"/>
              </a:ext>
            </a:extLst>
          </p:cNvPr>
          <p:cNvSpPr>
            <a:spLocks noGrp="1"/>
          </p:cNvSpPr>
          <p:nvPr>
            <p:ph type="sldNum" sz="quarter" idx="12"/>
          </p:nvPr>
        </p:nvSpPr>
        <p:spPr/>
        <p:txBody>
          <a:bodyPr/>
          <a:lstStyle/>
          <a:p>
            <a:fld id="{48F63A3B-78C7-47BE-AE5E-E10140E04643}" type="slidenum">
              <a:rPr lang="en-US" smtClean="0"/>
              <a:pPr/>
              <a:t>10</a:t>
            </a:fld>
            <a:endParaRPr lang="en-US"/>
          </a:p>
        </p:txBody>
      </p:sp>
    </p:spTree>
    <p:extLst>
      <p:ext uri="{BB962C8B-B14F-4D97-AF65-F5344CB8AC3E}">
        <p14:creationId xmlns:p14="http://schemas.microsoft.com/office/powerpoint/2010/main" val="139175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DC8D33-D34B-87F7-2EA9-9800D47584B9}"/>
              </a:ext>
            </a:extLst>
          </p:cNvPr>
          <p:cNvSpPr>
            <a:spLocks noGrp="1"/>
          </p:cNvSpPr>
          <p:nvPr>
            <p:ph type="ctrTitle"/>
          </p:nvPr>
        </p:nvSpPr>
        <p:spPr>
          <a:xfrm>
            <a:off x="266700" y="3477837"/>
            <a:ext cx="11658600" cy="1295182"/>
          </a:xfrm>
        </p:spPr>
        <p:txBody>
          <a:bodyPr wrap="square" anchor="ctr">
            <a:normAutofit/>
          </a:bodyPr>
          <a:lstStyle/>
          <a:p>
            <a:r>
              <a:rPr lang="en-US"/>
              <a:t>Grant Request for Proposal Details</a:t>
            </a:r>
          </a:p>
        </p:txBody>
      </p:sp>
      <p:pic>
        <p:nvPicPr>
          <p:cNvPr id="11" name="Picture Placeholder 10" descr="A person and a child smiling">
            <a:extLst>
              <a:ext uri="{FF2B5EF4-FFF2-40B4-BE49-F238E27FC236}">
                <a16:creationId xmlns:a16="http://schemas.microsoft.com/office/drawing/2014/main" id="{13A6A842-5092-2F18-63CC-F573D30E5604}"/>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t="30167" b="6453"/>
          <a:stretch/>
        </p:blipFill>
        <p:spPr>
          <a:xfrm>
            <a:off x="20" y="10"/>
            <a:ext cx="12191980" cy="3380722"/>
          </a:xfrm>
          <a:noFill/>
        </p:spPr>
      </p:pic>
      <p:sp>
        <p:nvSpPr>
          <p:cNvPr id="5" name="Footer Placeholder 4">
            <a:extLst>
              <a:ext uri="{FF2B5EF4-FFF2-40B4-BE49-F238E27FC236}">
                <a16:creationId xmlns:a16="http://schemas.microsoft.com/office/drawing/2014/main" id="{E5EB35B8-C952-A360-2266-0960501E61C8}"/>
              </a:ext>
            </a:extLst>
          </p:cNvPr>
          <p:cNvSpPr>
            <a:spLocks noGrp="1"/>
          </p:cNvSpPr>
          <p:nvPr>
            <p:ph type="ftr" sz="quarter" idx="3"/>
          </p:nvPr>
        </p:nvSpPr>
        <p:spPr>
          <a:xfrm>
            <a:off x="5766153" y="6138332"/>
            <a:ext cx="5587647" cy="365125"/>
          </a:xfrm>
        </p:spPr>
        <p:txBody>
          <a:bodyPr anchor="b">
            <a:normAutofit/>
          </a:bodyPr>
          <a:lstStyle/>
          <a:p>
            <a:pPr>
              <a:spcAft>
                <a:spcPts val="600"/>
              </a:spcAft>
            </a:pPr>
            <a:r>
              <a:rPr lang="en-US"/>
              <a:t>health.state.mn.us</a:t>
            </a:r>
          </a:p>
        </p:txBody>
      </p:sp>
      <p:sp>
        <p:nvSpPr>
          <p:cNvPr id="4" name="Date Placeholder 3">
            <a:extLst>
              <a:ext uri="{FF2B5EF4-FFF2-40B4-BE49-F238E27FC236}">
                <a16:creationId xmlns:a16="http://schemas.microsoft.com/office/drawing/2014/main" id="{873D5ABF-66BA-119E-65CA-8EEFD0F37D97}"/>
              </a:ext>
            </a:extLst>
          </p:cNvPr>
          <p:cNvSpPr>
            <a:spLocks noGrp="1"/>
          </p:cNvSpPr>
          <p:nvPr>
            <p:ph type="dt" sz="half" idx="4294967295"/>
          </p:nvPr>
        </p:nvSpPr>
        <p:spPr>
          <a:xfrm>
            <a:off x="838200" y="6356350"/>
            <a:ext cx="1358590" cy="365125"/>
          </a:xfrm>
        </p:spPr>
        <p:txBody>
          <a:bodyPr/>
          <a:lstStyle/>
          <a:p>
            <a:pPr>
              <a:spcAft>
                <a:spcPts val="600"/>
              </a:spcAft>
            </a:pPr>
            <a:fld id="{9A198C9B-0587-4A1E-9E03-E4C9FE222F08}" type="datetime1">
              <a:rPr lang="en-US" smtClean="0"/>
              <a:pPr>
                <a:spcAft>
                  <a:spcPts val="600"/>
                </a:spcAft>
              </a:pPr>
              <a:t>1/15/2025</a:t>
            </a:fld>
            <a:endParaRPr lang="en-US"/>
          </a:p>
        </p:txBody>
      </p:sp>
      <p:sp>
        <p:nvSpPr>
          <p:cNvPr id="6" name="Slide Number Placeholder 5">
            <a:extLst>
              <a:ext uri="{FF2B5EF4-FFF2-40B4-BE49-F238E27FC236}">
                <a16:creationId xmlns:a16="http://schemas.microsoft.com/office/drawing/2014/main" id="{13A4F73E-D11D-CA1D-9E60-6E5AFBA17CCD}"/>
              </a:ext>
            </a:extLst>
          </p:cNvPr>
          <p:cNvSpPr>
            <a:spLocks noGrp="1"/>
          </p:cNvSpPr>
          <p:nvPr>
            <p:ph type="sldNum" sz="quarter" idx="4294967295"/>
          </p:nvPr>
        </p:nvSpPr>
        <p:spPr>
          <a:xfrm>
            <a:off x="9891132" y="6356350"/>
            <a:ext cx="1462668" cy="365125"/>
          </a:xfrm>
        </p:spPr>
        <p:txBody>
          <a:bodyPr/>
          <a:lstStyle/>
          <a:p>
            <a:pPr>
              <a:spcAft>
                <a:spcPts val="600"/>
              </a:spcAft>
            </a:pPr>
            <a:fld id="{48F63A3B-78C7-47BE-AE5E-E10140E04643}" type="slidenum">
              <a:rPr lang="en-US" smtClean="0"/>
              <a:pPr>
                <a:spcAft>
                  <a:spcPts val="600"/>
                </a:spcAft>
              </a:pPr>
              <a:t>11</a:t>
            </a:fld>
            <a:endParaRPr lang="en-US"/>
          </a:p>
        </p:txBody>
      </p:sp>
    </p:spTree>
    <p:extLst>
      <p:ext uri="{BB962C8B-B14F-4D97-AF65-F5344CB8AC3E}">
        <p14:creationId xmlns:p14="http://schemas.microsoft.com/office/powerpoint/2010/main" val="1441132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C194-9680-A4E0-12F0-4F94E788FEAA}"/>
              </a:ext>
            </a:extLst>
          </p:cNvPr>
          <p:cNvSpPr>
            <a:spLocks noGrp="1"/>
          </p:cNvSpPr>
          <p:nvPr>
            <p:ph type="title"/>
          </p:nvPr>
        </p:nvSpPr>
        <p:spPr>
          <a:xfrm>
            <a:off x="838200" y="-1"/>
            <a:ext cx="10515600" cy="1216025"/>
          </a:xfrm>
        </p:spPr>
        <p:txBody>
          <a:bodyPr anchor="ctr">
            <a:normAutofit/>
          </a:bodyPr>
          <a:lstStyle/>
          <a:p>
            <a:r>
              <a:rPr lang="en-US"/>
              <a:t>Timeline</a:t>
            </a:r>
          </a:p>
        </p:txBody>
      </p:sp>
      <p:sp>
        <p:nvSpPr>
          <p:cNvPr id="4" name="Date Placeholder 3">
            <a:extLst>
              <a:ext uri="{FF2B5EF4-FFF2-40B4-BE49-F238E27FC236}">
                <a16:creationId xmlns:a16="http://schemas.microsoft.com/office/drawing/2014/main" id="{08E3BFFB-768B-C234-6E24-D62F89044148}"/>
              </a:ext>
            </a:extLst>
          </p:cNvPr>
          <p:cNvSpPr>
            <a:spLocks noGrp="1"/>
          </p:cNvSpPr>
          <p:nvPr>
            <p:ph type="dt" sz="half" idx="10"/>
          </p:nvPr>
        </p:nvSpPr>
        <p:spPr>
          <a:xfrm>
            <a:off x="838200" y="6356350"/>
            <a:ext cx="1358590" cy="365125"/>
          </a:xfrm>
        </p:spPr>
        <p:txBody>
          <a:bodyPr anchor="ctr">
            <a:normAutofit/>
          </a:bodyPr>
          <a:lstStyle/>
          <a:p>
            <a:pPr>
              <a:spcAft>
                <a:spcPts val="600"/>
              </a:spcAft>
            </a:pPr>
            <a:fld id="{9A198C9B-0587-4A1E-9E03-E4C9FE222F08}" type="datetime1">
              <a:rPr lang="en-US" smtClean="0"/>
              <a:pPr>
                <a:spcAft>
                  <a:spcPts val="600"/>
                </a:spcAft>
              </a:pPr>
              <a:t>1/15/2025</a:t>
            </a:fld>
            <a:endParaRPr lang="en-US"/>
          </a:p>
        </p:txBody>
      </p:sp>
      <p:sp>
        <p:nvSpPr>
          <p:cNvPr id="5" name="Footer Placeholder 4">
            <a:extLst>
              <a:ext uri="{FF2B5EF4-FFF2-40B4-BE49-F238E27FC236}">
                <a16:creationId xmlns:a16="http://schemas.microsoft.com/office/drawing/2014/main" id="{A431F51D-DC95-F42A-0674-88767EDE1544}"/>
              </a:ext>
            </a:extLst>
          </p:cNvPr>
          <p:cNvSpPr>
            <a:spLocks noGrp="1"/>
          </p:cNvSpPr>
          <p:nvPr>
            <p:ph type="ftr" sz="quarter" idx="3"/>
          </p:nvPr>
        </p:nvSpPr>
        <p:spPr>
          <a:xfrm>
            <a:off x="3302177" y="6356349"/>
            <a:ext cx="5587647" cy="365125"/>
          </a:xfrm>
        </p:spPr>
        <p:txBody>
          <a:bodyPr anchor="ctr">
            <a:normAutofit/>
          </a:bodyPr>
          <a:lstStyle/>
          <a:p>
            <a:pPr>
              <a:spcAft>
                <a:spcPts val="600"/>
              </a:spcAft>
            </a:pPr>
            <a:r>
              <a:rPr lang="en-US"/>
              <a:t>health.state.mn.us</a:t>
            </a:r>
          </a:p>
        </p:txBody>
      </p:sp>
      <p:sp>
        <p:nvSpPr>
          <p:cNvPr id="6" name="Slide Number Placeholder 5">
            <a:extLst>
              <a:ext uri="{FF2B5EF4-FFF2-40B4-BE49-F238E27FC236}">
                <a16:creationId xmlns:a16="http://schemas.microsoft.com/office/drawing/2014/main" id="{4289351F-AB5F-AD18-1DC5-E131FA97F535}"/>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12</a:t>
            </a:fld>
            <a:endParaRPr lang="en-US"/>
          </a:p>
        </p:txBody>
      </p:sp>
      <p:graphicFrame>
        <p:nvGraphicFramePr>
          <p:cNvPr id="16" name="Content Placeholder 2">
            <a:extLst>
              <a:ext uri="{FF2B5EF4-FFF2-40B4-BE49-F238E27FC236}">
                <a16:creationId xmlns:a16="http://schemas.microsoft.com/office/drawing/2014/main" id="{22A03400-BC5C-32E2-4C95-B0EEC6FFF85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57840063"/>
              </p:ext>
            </p:extLst>
          </p:nvPr>
        </p:nvGraphicFramePr>
        <p:xfrm>
          <a:off x="838200" y="1594624"/>
          <a:ext cx="10515600" cy="4582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205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C5147-5DD3-0044-2341-F2BBF0929DE4}"/>
              </a:ext>
            </a:extLst>
          </p:cNvPr>
          <p:cNvSpPr>
            <a:spLocks noGrp="1"/>
          </p:cNvSpPr>
          <p:nvPr>
            <p:ph type="title"/>
          </p:nvPr>
        </p:nvSpPr>
        <p:spPr/>
        <p:txBody>
          <a:bodyPr/>
          <a:lstStyle/>
          <a:p>
            <a:r>
              <a:rPr lang="en-US"/>
              <a:t>Alzheimer's Awareness Grants Funding</a:t>
            </a:r>
          </a:p>
        </p:txBody>
      </p:sp>
      <p:graphicFrame>
        <p:nvGraphicFramePr>
          <p:cNvPr id="7" name="Content Placeholder 6">
            <a:extLst>
              <a:ext uri="{FF2B5EF4-FFF2-40B4-BE49-F238E27FC236}">
                <a16:creationId xmlns:a16="http://schemas.microsoft.com/office/drawing/2014/main" id="{3A0A77D8-83F5-1CC5-45D3-117BEA9F0ECC}"/>
              </a:ext>
            </a:extLst>
          </p:cNvPr>
          <p:cNvGraphicFramePr>
            <a:graphicFrameLocks noGrp="1"/>
          </p:cNvGraphicFramePr>
          <p:nvPr>
            <p:ph idx="1"/>
            <p:extLst>
              <p:ext uri="{D42A27DB-BD31-4B8C-83A1-F6EECF244321}">
                <p14:modId xmlns:p14="http://schemas.microsoft.com/office/powerpoint/2010/main" val="3670377750"/>
              </p:ext>
            </p:extLst>
          </p:nvPr>
        </p:nvGraphicFramePr>
        <p:xfrm>
          <a:off x="1277145" y="2522290"/>
          <a:ext cx="9640185" cy="2538604"/>
        </p:xfrm>
        <a:graphic>
          <a:graphicData uri="http://schemas.openxmlformats.org/drawingml/2006/table">
            <a:tbl>
              <a:tblPr firstRow="1"/>
              <a:tblGrid>
                <a:gridCol w="5145565">
                  <a:extLst>
                    <a:ext uri="{9D8B030D-6E8A-4147-A177-3AD203B41FA5}">
                      <a16:colId xmlns:a16="http://schemas.microsoft.com/office/drawing/2014/main" val="3772041307"/>
                    </a:ext>
                  </a:extLst>
                </a:gridCol>
                <a:gridCol w="4494620">
                  <a:extLst>
                    <a:ext uri="{9D8B030D-6E8A-4147-A177-3AD203B41FA5}">
                      <a16:colId xmlns:a16="http://schemas.microsoft.com/office/drawing/2014/main" val="2766747433"/>
                    </a:ext>
                  </a:extLst>
                </a:gridCol>
              </a:tblGrid>
              <a:tr h="601248">
                <a:tc>
                  <a:txBody>
                    <a:bodyPr/>
                    <a:lstStyle/>
                    <a:p>
                      <a:pPr algn="ctr" rtl="0" fontAlgn="base"/>
                      <a:r>
                        <a:rPr lang="en-US" sz="2400" b="1" i="0">
                          <a:solidFill>
                            <a:schemeClr val="bg1"/>
                          </a:solidFill>
                          <a:effectLst/>
                          <a:latin typeface="Calibri"/>
                        </a:rPr>
                        <a:t>Funding </a:t>
                      </a:r>
                    </a:p>
                  </a:txBody>
                  <a:tcPr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3865"/>
                    </a:solidFill>
                  </a:tcPr>
                </a:tc>
                <a:tc>
                  <a:txBody>
                    <a:bodyPr/>
                    <a:lstStyle/>
                    <a:p>
                      <a:pPr algn="ctr" rtl="0" fontAlgn="base"/>
                      <a:r>
                        <a:rPr lang="en-US" sz="2400" b="1" i="0">
                          <a:solidFill>
                            <a:schemeClr val="bg1"/>
                          </a:solidFill>
                          <a:effectLst/>
                          <a:latin typeface="Calibri"/>
                        </a:rPr>
                        <a:t>Estimate </a:t>
                      </a:r>
                    </a:p>
                  </a:txBody>
                  <a:tcPr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3865"/>
                    </a:solidFill>
                  </a:tcPr>
                </a:tc>
                <a:extLst>
                  <a:ext uri="{0D108BD9-81ED-4DB2-BD59-A6C34878D82A}">
                    <a16:rowId xmlns:a16="http://schemas.microsoft.com/office/drawing/2014/main" val="475123545"/>
                  </a:ext>
                </a:extLst>
              </a:tr>
              <a:tr h="868470">
                <a:tc>
                  <a:txBody>
                    <a:bodyPr/>
                    <a:lstStyle/>
                    <a:p>
                      <a:pPr algn="ctr" rtl="0" fontAlgn="base"/>
                      <a:r>
                        <a:rPr lang="en-US" sz="1800" b="0" i="0">
                          <a:solidFill>
                            <a:schemeClr val="bg1"/>
                          </a:solidFill>
                          <a:effectLst/>
                          <a:latin typeface="Calibri"/>
                        </a:rPr>
                        <a:t>Minimum Award Amount</a:t>
                      </a:r>
                      <a:endParaRPr lang="en-US" sz="1800" b="0" i="0">
                        <a:solidFill>
                          <a:schemeClr val="bg1"/>
                        </a:solidFill>
                        <a:effectLst/>
                      </a:endParaRPr>
                    </a:p>
                  </a:txBody>
                  <a:tcPr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tc>
                  <a:txBody>
                    <a:bodyPr/>
                    <a:lstStyle/>
                    <a:p>
                      <a:pPr lvl="0" algn="ctr">
                        <a:buNone/>
                      </a:pPr>
                      <a:r>
                        <a:rPr lang="en-US" sz="1800" b="0" i="0">
                          <a:effectLst/>
                          <a:latin typeface="Calibri"/>
                        </a:rPr>
                        <a:t>$20,000</a:t>
                      </a:r>
                      <a:endParaRPr lang="en-US">
                        <a:latin typeface="Calibri"/>
                      </a:endParaRPr>
                    </a:p>
                  </a:txBody>
                  <a:tcPr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480339917"/>
                  </a:ext>
                </a:extLst>
              </a:tr>
              <a:tr h="534443">
                <a:tc>
                  <a:txBody>
                    <a:bodyPr/>
                    <a:lstStyle/>
                    <a:p>
                      <a:pPr algn="ctr" rtl="0" fontAlgn="base"/>
                      <a:r>
                        <a:rPr lang="en-US" sz="1800" b="0" i="0">
                          <a:solidFill>
                            <a:schemeClr val="bg1"/>
                          </a:solidFill>
                          <a:effectLst/>
                          <a:latin typeface="Calibri"/>
                        </a:rPr>
                        <a:t>Estimated Number of Awards </a:t>
                      </a:r>
                    </a:p>
                  </a:txBody>
                  <a:tcPr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tc>
                  <a:txBody>
                    <a:bodyPr/>
                    <a:lstStyle/>
                    <a:p>
                      <a:pPr algn="ctr" rtl="0" fontAlgn="base"/>
                      <a:r>
                        <a:rPr lang="en-US" sz="1800" b="0" i="0">
                          <a:effectLst/>
                          <a:latin typeface="Calibri"/>
                        </a:rPr>
                        <a:t>1-4 </a:t>
                      </a:r>
                    </a:p>
                  </a:txBody>
                  <a:tcPr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134242817"/>
                  </a:ext>
                </a:extLst>
              </a:tr>
              <a:tr h="534443">
                <a:tc>
                  <a:txBody>
                    <a:bodyPr/>
                    <a:lstStyle/>
                    <a:p>
                      <a:pPr lvl="0" algn="ctr">
                        <a:buNone/>
                      </a:pPr>
                      <a:r>
                        <a:rPr lang="en-US" sz="1800" b="0" i="0">
                          <a:solidFill>
                            <a:schemeClr val="bg1"/>
                          </a:solidFill>
                          <a:effectLst/>
                          <a:latin typeface="Calibri"/>
                        </a:rPr>
                        <a:t>Maximum Award Amount</a:t>
                      </a:r>
                      <a:endParaRPr lang="en-US"/>
                    </a:p>
                  </a:txBody>
                  <a:tcPr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tc>
                  <a:txBody>
                    <a:bodyPr/>
                    <a:lstStyle/>
                    <a:p>
                      <a:pPr lvl="0" algn="ctr">
                        <a:buNone/>
                      </a:pPr>
                      <a:r>
                        <a:rPr lang="en-US" sz="1800" b="0" i="0">
                          <a:effectLst/>
                          <a:latin typeface="Calibri"/>
                        </a:rPr>
                        <a:t>$80,000</a:t>
                      </a:r>
                      <a:endParaRPr lang="en-US">
                        <a:latin typeface="Calibri"/>
                      </a:endParaRPr>
                    </a:p>
                  </a:txBody>
                  <a:tcPr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565839244"/>
                  </a:ext>
                </a:extLst>
              </a:tr>
            </a:tbl>
          </a:graphicData>
        </a:graphic>
      </p:graphicFrame>
      <p:sp>
        <p:nvSpPr>
          <p:cNvPr id="4" name="Date Placeholder 3">
            <a:extLst>
              <a:ext uri="{FF2B5EF4-FFF2-40B4-BE49-F238E27FC236}">
                <a16:creationId xmlns:a16="http://schemas.microsoft.com/office/drawing/2014/main" id="{E382289B-0B0D-8AC3-4023-2B1F0E36F548}"/>
              </a:ext>
            </a:extLst>
          </p:cNvPr>
          <p:cNvSpPr>
            <a:spLocks noGrp="1"/>
          </p:cNvSpPr>
          <p:nvPr>
            <p:ph type="dt" sz="half" idx="10"/>
          </p:nvPr>
        </p:nvSpPr>
        <p:spPr/>
        <p:txBody>
          <a:bodyPr/>
          <a:lstStyle/>
          <a:p>
            <a:fld id="{9A198C9B-0587-4A1E-9E03-E4C9FE222F08}" type="datetime1">
              <a:rPr lang="en-US" smtClean="0"/>
              <a:t>1/15/2025</a:t>
            </a:fld>
            <a:endParaRPr lang="en-US"/>
          </a:p>
        </p:txBody>
      </p:sp>
      <p:sp>
        <p:nvSpPr>
          <p:cNvPr id="5" name="Footer Placeholder 4">
            <a:extLst>
              <a:ext uri="{FF2B5EF4-FFF2-40B4-BE49-F238E27FC236}">
                <a16:creationId xmlns:a16="http://schemas.microsoft.com/office/drawing/2014/main" id="{8E845651-9675-14C1-26B6-6C34D22ABA30}"/>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271917E4-E38D-020E-CA88-7B3CF38D6087}"/>
              </a:ext>
            </a:extLst>
          </p:cNvPr>
          <p:cNvSpPr>
            <a:spLocks noGrp="1"/>
          </p:cNvSpPr>
          <p:nvPr>
            <p:ph type="sldNum" sz="quarter" idx="12"/>
          </p:nvPr>
        </p:nvSpPr>
        <p:spPr/>
        <p:txBody>
          <a:bodyPr/>
          <a:lstStyle/>
          <a:p>
            <a:fld id="{48F63A3B-78C7-47BE-AE5E-E10140E04643}" type="slidenum">
              <a:rPr lang="en-US" smtClean="0"/>
              <a:t>13</a:t>
            </a:fld>
            <a:endParaRPr lang="en-US"/>
          </a:p>
        </p:txBody>
      </p:sp>
    </p:spTree>
    <p:extLst>
      <p:ext uri="{BB962C8B-B14F-4D97-AF65-F5344CB8AC3E}">
        <p14:creationId xmlns:p14="http://schemas.microsoft.com/office/powerpoint/2010/main" val="653244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774A-7F7A-9858-C261-6F047749C6AB}"/>
              </a:ext>
            </a:extLst>
          </p:cNvPr>
          <p:cNvSpPr>
            <a:spLocks noGrp="1"/>
          </p:cNvSpPr>
          <p:nvPr>
            <p:ph type="title"/>
          </p:nvPr>
        </p:nvSpPr>
        <p:spPr/>
        <p:txBody>
          <a:bodyPr/>
          <a:lstStyle/>
          <a:p>
            <a:r>
              <a:rPr lang="en-US"/>
              <a:t>Eligibility</a:t>
            </a:r>
          </a:p>
        </p:txBody>
      </p:sp>
      <p:sp>
        <p:nvSpPr>
          <p:cNvPr id="3" name="Content Placeholder 2">
            <a:extLst>
              <a:ext uri="{FF2B5EF4-FFF2-40B4-BE49-F238E27FC236}">
                <a16:creationId xmlns:a16="http://schemas.microsoft.com/office/drawing/2014/main" id="{909A0E0F-C0E1-FF55-E531-56BFC372324A}"/>
              </a:ext>
            </a:extLst>
          </p:cNvPr>
          <p:cNvSpPr>
            <a:spLocks noGrp="1"/>
          </p:cNvSpPr>
          <p:nvPr>
            <p:ph idx="1"/>
          </p:nvPr>
        </p:nvSpPr>
        <p:spPr/>
        <p:txBody>
          <a:bodyPr vert="horz" lIns="182880" tIns="182880" rIns="182880" bIns="182880" rtlCol="0" anchor="t">
            <a:normAutofit fontScale="85000" lnSpcReduction="20000"/>
          </a:bodyPr>
          <a:lstStyle/>
          <a:p>
            <a:r>
              <a:rPr lang="en-US" sz="2800"/>
              <a:t>Eligible Applicants</a:t>
            </a:r>
          </a:p>
          <a:p>
            <a:pPr marL="800100" lvl="1" indent="-342900">
              <a:lnSpc>
                <a:spcPct val="107000"/>
              </a:lnSpc>
              <a:spcBef>
                <a:spcPts val="0"/>
              </a:spcBef>
              <a:spcAft>
                <a:spcPts val="0"/>
              </a:spcAft>
              <a:buClr>
                <a:srgbClr val="003865"/>
              </a:buClr>
              <a:buFont typeface="Symbol" panose="05050102010706020507" pitchFamily="18" charset="2"/>
              <a:buChar char=""/>
              <a:tabLst>
                <a:tab pos="-1097280" algn="l"/>
              </a:tabLst>
            </a:pPr>
            <a:r>
              <a:rPr lang="en-US" sz="2000">
                <a:solidFill>
                  <a:srgbClr val="000000"/>
                </a:solidFill>
                <a:latin typeface="Calibri"/>
                <a:ea typeface="MS Mincho"/>
                <a:cs typeface="Times New Roman"/>
              </a:rPr>
              <a:t>Community-based organizations</a:t>
            </a:r>
            <a:endParaRPr lang="en-US" sz="2000">
              <a:latin typeface="Calibri"/>
              <a:ea typeface="MS Mincho"/>
              <a:cs typeface="Times New Roman"/>
            </a:endParaRPr>
          </a:p>
          <a:p>
            <a:pPr marL="800100" lvl="1" indent="-342900">
              <a:lnSpc>
                <a:spcPct val="107000"/>
              </a:lnSpc>
              <a:spcBef>
                <a:spcPts val="0"/>
              </a:spcBef>
              <a:spcAft>
                <a:spcPts val="0"/>
              </a:spcAft>
              <a:buClr>
                <a:srgbClr val="003865"/>
              </a:buClr>
              <a:buFont typeface="Symbol" panose="05050102010706020507" pitchFamily="18" charset="2"/>
              <a:buChar char=""/>
              <a:tabLst>
                <a:tab pos="-1097280" algn="l"/>
              </a:tabLst>
            </a:pPr>
            <a:r>
              <a:rPr lang="en-US" sz="2000">
                <a:solidFill>
                  <a:srgbClr val="000000"/>
                </a:solidFill>
                <a:latin typeface="Calibri"/>
                <a:ea typeface="MS Mincho"/>
                <a:cs typeface="Times New Roman"/>
              </a:rPr>
              <a:t>Tribal governments</a:t>
            </a:r>
            <a:endParaRPr lang="en-US" sz="2000">
              <a:latin typeface="Calibri"/>
              <a:ea typeface="MS Mincho"/>
              <a:cs typeface="Times New Roman"/>
            </a:endParaRPr>
          </a:p>
          <a:p>
            <a:pPr marL="800100" lvl="1" indent="-342900">
              <a:lnSpc>
                <a:spcPct val="107000"/>
              </a:lnSpc>
              <a:spcBef>
                <a:spcPts val="0"/>
              </a:spcBef>
              <a:spcAft>
                <a:spcPts val="0"/>
              </a:spcAft>
              <a:buClr>
                <a:srgbClr val="003865"/>
              </a:buClr>
              <a:buFont typeface="Symbol" panose="05050102010706020507" pitchFamily="18" charset="2"/>
              <a:buChar char=""/>
              <a:tabLst>
                <a:tab pos="-1097280" algn="l"/>
              </a:tabLst>
            </a:pPr>
            <a:r>
              <a:rPr lang="en-US" sz="2000">
                <a:solidFill>
                  <a:srgbClr val="000000"/>
                </a:solidFill>
                <a:latin typeface="Calibri"/>
                <a:ea typeface="MS Mincho"/>
                <a:cs typeface="Times New Roman"/>
              </a:rPr>
              <a:t>Nonprofit organizations</a:t>
            </a:r>
            <a:endParaRPr lang="en-US" sz="2000">
              <a:latin typeface="Calibri"/>
              <a:ea typeface="MS Mincho"/>
              <a:cs typeface="Times New Roman"/>
            </a:endParaRPr>
          </a:p>
          <a:p>
            <a:pPr marL="800100" lvl="1" indent="-342900">
              <a:lnSpc>
                <a:spcPct val="107000"/>
              </a:lnSpc>
              <a:spcBef>
                <a:spcPts val="0"/>
              </a:spcBef>
              <a:spcAft>
                <a:spcPts val="0"/>
              </a:spcAft>
              <a:buClr>
                <a:srgbClr val="003865"/>
              </a:buClr>
              <a:buFont typeface="Symbol" panose="05050102010706020507" pitchFamily="18" charset="2"/>
              <a:buChar char=""/>
              <a:tabLst>
                <a:tab pos="-1097280" algn="l"/>
              </a:tabLst>
            </a:pPr>
            <a:r>
              <a:rPr lang="en-US" sz="2000">
                <a:solidFill>
                  <a:srgbClr val="000000"/>
                </a:solidFill>
                <a:latin typeface="Calibri"/>
                <a:ea typeface="MS Mincho"/>
                <a:cs typeface="Times New Roman"/>
              </a:rPr>
              <a:t>Faith-based organizations</a:t>
            </a:r>
            <a:endParaRPr lang="en-US" sz="2000">
              <a:latin typeface="Calibri"/>
              <a:ea typeface="MS Mincho"/>
              <a:cs typeface="Times New Roman"/>
            </a:endParaRPr>
          </a:p>
          <a:p>
            <a:pPr marL="800100" lvl="1" indent="-342900">
              <a:lnSpc>
                <a:spcPct val="107000"/>
              </a:lnSpc>
              <a:spcBef>
                <a:spcPts val="0"/>
              </a:spcBef>
              <a:spcAft>
                <a:spcPts val="0"/>
              </a:spcAft>
              <a:buClr>
                <a:srgbClr val="003865"/>
              </a:buClr>
              <a:buFont typeface="Symbol" panose="05050102010706020507" pitchFamily="18" charset="2"/>
              <a:buChar char=""/>
              <a:tabLst>
                <a:tab pos="-1097280" algn="l"/>
              </a:tabLst>
            </a:pPr>
            <a:r>
              <a:rPr lang="en-US" sz="2000">
                <a:solidFill>
                  <a:srgbClr val="000000"/>
                </a:solidFill>
                <a:latin typeface="Calibri"/>
                <a:ea typeface="MS Mincho"/>
                <a:cs typeface="Times New Roman"/>
              </a:rPr>
              <a:t>Social service organizations </a:t>
            </a:r>
          </a:p>
          <a:p>
            <a:pPr marL="800100" lvl="1" indent="-342900">
              <a:lnSpc>
                <a:spcPct val="107000"/>
              </a:lnSpc>
              <a:spcBef>
                <a:spcPts val="0"/>
              </a:spcBef>
              <a:spcAft>
                <a:spcPts val="0"/>
              </a:spcAft>
              <a:buClr>
                <a:srgbClr val="003865"/>
              </a:buClr>
              <a:buFont typeface="Symbol" panose="05050102010706020507" pitchFamily="18" charset="2"/>
              <a:buChar char=""/>
              <a:tabLst>
                <a:tab pos="-1097280" algn="l"/>
              </a:tabLst>
            </a:pPr>
            <a:r>
              <a:rPr lang="en-US" sz="2000">
                <a:solidFill>
                  <a:srgbClr val="000000"/>
                </a:solidFill>
                <a:effectLst/>
                <a:latin typeface="Calibri"/>
                <a:ea typeface="MS Mincho"/>
                <a:cs typeface="Times New Roman"/>
              </a:rPr>
              <a:t>Clinics or healthcare organizations</a:t>
            </a:r>
            <a:endParaRPr lang="en-US" sz="2000">
              <a:effectLst/>
              <a:latin typeface="Calibri"/>
              <a:ea typeface="MS Mincho"/>
              <a:cs typeface="Times New Roman"/>
            </a:endParaRPr>
          </a:p>
          <a:p>
            <a:pPr marL="800100" lvl="1" indent="-342900">
              <a:lnSpc>
                <a:spcPct val="107000"/>
              </a:lnSpc>
              <a:spcBef>
                <a:spcPts val="0"/>
              </a:spcBef>
              <a:spcAft>
                <a:spcPts val="0"/>
              </a:spcAft>
              <a:buClr>
                <a:srgbClr val="003865"/>
              </a:buClr>
              <a:buFont typeface="Symbol" panose="05050102010706020507" pitchFamily="18" charset="2"/>
              <a:buChar char=""/>
              <a:tabLst>
                <a:tab pos="-1097280" algn="l"/>
              </a:tabLst>
            </a:pPr>
            <a:r>
              <a:rPr lang="en-US" sz="2000">
                <a:solidFill>
                  <a:srgbClr val="000000"/>
                </a:solidFill>
                <a:effectLst/>
                <a:latin typeface="Calibri"/>
                <a:ea typeface="MS Mincho"/>
                <a:cs typeface="Times New Roman"/>
              </a:rPr>
              <a:t>Community Health Boards/Local Public Health </a:t>
            </a:r>
          </a:p>
          <a:p>
            <a:pPr marL="800100" lvl="1" indent="-342900">
              <a:lnSpc>
                <a:spcPct val="107000"/>
              </a:lnSpc>
              <a:spcBef>
                <a:spcPts val="0"/>
              </a:spcBef>
              <a:spcAft>
                <a:spcPts val="0"/>
              </a:spcAft>
              <a:buClr>
                <a:srgbClr val="003865"/>
              </a:buClr>
              <a:buFont typeface="Symbol" panose="05050102010706020507" pitchFamily="18" charset="2"/>
              <a:buChar char=""/>
              <a:tabLst>
                <a:tab pos="-1097280" algn="l"/>
              </a:tabLst>
            </a:pPr>
            <a:r>
              <a:rPr lang="en-US" sz="2000">
                <a:effectLst/>
                <a:latin typeface="Calibri"/>
                <a:ea typeface="MS Mincho"/>
                <a:cs typeface="Times New Roman"/>
              </a:rPr>
              <a:t>Local government</a:t>
            </a:r>
          </a:p>
          <a:p>
            <a:pPr marL="800100" lvl="1" indent="-342900">
              <a:lnSpc>
                <a:spcPct val="107000"/>
              </a:lnSpc>
              <a:spcBef>
                <a:spcPts val="0"/>
              </a:spcBef>
              <a:spcAft>
                <a:spcPts val="0"/>
              </a:spcAft>
              <a:buClr>
                <a:srgbClr val="003865"/>
              </a:buClr>
              <a:buFont typeface="Symbol" panose="05050102010706020507" pitchFamily="18" charset="2"/>
              <a:buChar char=""/>
              <a:tabLst>
                <a:tab pos="-1097280" algn="l"/>
              </a:tabLst>
            </a:pPr>
            <a:r>
              <a:rPr lang="en-US" sz="2000">
                <a:effectLst/>
                <a:latin typeface="Calibri"/>
                <a:ea typeface="MS Mincho"/>
                <a:cs typeface="Times New Roman"/>
              </a:rPr>
              <a:t>Community Coalitions</a:t>
            </a:r>
          </a:p>
          <a:p>
            <a:pPr marL="800100" lvl="1" indent="-342900">
              <a:lnSpc>
                <a:spcPct val="107000"/>
              </a:lnSpc>
              <a:spcBef>
                <a:spcPts val="0"/>
              </a:spcBef>
              <a:spcAft>
                <a:spcPts val="0"/>
              </a:spcAft>
              <a:buClr>
                <a:srgbClr val="003865"/>
              </a:buClr>
              <a:buFont typeface="Symbol" panose="05050102010706020507" pitchFamily="18" charset="2"/>
              <a:buChar char=""/>
              <a:tabLst>
                <a:tab pos="-1097280" algn="l"/>
              </a:tabLst>
            </a:pPr>
            <a:r>
              <a:rPr lang="en-US" sz="2000">
                <a:solidFill>
                  <a:srgbClr val="000000"/>
                </a:solidFill>
                <a:latin typeface="Calibri"/>
                <a:ea typeface="MS Mincho"/>
                <a:cs typeface="Times New Roman"/>
              </a:rPr>
              <a:t>Media and Marketing Companies</a:t>
            </a:r>
            <a:endParaRPr lang="en-US" sz="20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457200" lvl="1" indent="0">
              <a:lnSpc>
                <a:spcPct val="107000"/>
              </a:lnSpc>
              <a:spcBef>
                <a:spcPts val="0"/>
              </a:spcBef>
              <a:spcAft>
                <a:spcPts val="800"/>
              </a:spcAft>
              <a:buClr>
                <a:srgbClr val="003865"/>
              </a:buClr>
              <a:buNone/>
              <a:tabLst>
                <a:tab pos="-1097280" algn="l"/>
              </a:tabLst>
            </a:pPr>
            <a:endParaRPr lang="en-US" sz="200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Bef>
                <a:spcPts val="0"/>
              </a:spcBef>
              <a:spcAft>
                <a:spcPts val="800"/>
              </a:spcAft>
              <a:buClr>
                <a:srgbClr val="003865"/>
              </a:buClr>
              <a:tabLst>
                <a:tab pos="-1097280" algn="l"/>
              </a:tabLst>
            </a:pPr>
            <a:r>
              <a:rPr lang="en-US" sz="2800">
                <a:solidFill>
                  <a:srgbClr val="000000"/>
                </a:solidFill>
                <a:latin typeface="Calibri"/>
                <a:ea typeface="MS Mincho"/>
                <a:cs typeface="Times New Roman"/>
              </a:rPr>
              <a:t>We cannot fund research with this grant.</a:t>
            </a:r>
          </a:p>
          <a:p>
            <a:pPr>
              <a:lnSpc>
                <a:spcPct val="107000"/>
              </a:lnSpc>
              <a:spcBef>
                <a:spcPts val="0"/>
              </a:spcBef>
              <a:spcAft>
                <a:spcPts val="800"/>
              </a:spcAft>
              <a:buClr>
                <a:srgbClr val="003865"/>
              </a:buClr>
              <a:tabLst>
                <a:tab pos="-1097280" algn="l"/>
              </a:tabLst>
            </a:pPr>
            <a:r>
              <a:rPr lang="en-US" sz="2800">
                <a:solidFill>
                  <a:srgbClr val="000000"/>
                </a:solidFill>
                <a:ea typeface="+mn-lt"/>
                <a:cs typeface="+mn-lt"/>
              </a:rPr>
              <a:t>Applicants who have received the Healthy Brain Community Grants in the past 2 years are not eligible to apply. </a:t>
            </a:r>
          </a:p>
          <a:p>
            <a:pPr marL="342900" indent="-342900">
              <a:lnSpc>
                <a:spcPct val="107000"/>
              </a:lnSpc>
              <a:spcBef>
                <a:spcPts val="0"/>
              </a:spcBef>
              <a:spcAft>
                <a:spcPts val="800"/>
              </a:spcAft>
              <a:buClr>
                <a:srgbClr val="003865"/>
              </a:buClr>
              <a:buFont typeface="Symbol" panose="05050102010706020507" pitchFamily="18" charset="2"/>
              <a:buChar char=""/>
              <a:tabLst>
                <a:tab pos="-1097280" algn="l"/>
              </a:tabLst>
            </a:pPr>
            <a:endParaRPr lang="en-US" sz="1800">
              <a:effectLst/>
              <a:latin typeface="Calibri" panose="020F0502020204030204" pitchFamily="34" charset="0"/>
              <a:ea typeface="MS Mincho" panose="02020609040205080304" pitchFamily="49" charset="-128"/>
              <a:cs typeface="Times New Roman" panose="02020603050405020304" pitchFamily="18" charset="0"/>
            </a:endParaRPr>
          </a:p>
          <a:p>
            <a:endParaRPr lang="en-US"/>
          </a:p>
          <a:p>
            <a:pPr lvl="1"/>
            <a:endParaRPr lang="en-US"/>
          </a:p>
        </p:txBody>
      </p:sp>
      <p:sp>
        <p:nvSpPr>
          <p:cNvPr id="4" name="Date Placeholder 3">
            <a:extLst>
              <a:ext uri="{FF2B5EF4-FFF2-40B4-BE49-F238E27FC236}">
                <a16:creationId xmlns:a16="http://schemas.microsoft.com/office/drawing/2014/main" id="{698C179B-518C-790B-4DD0-B2F65C3D4B47}"/>
              </a:ext>
            </a:extLst>
          </p:cNvPr>
          <p:cNvSpPr>
            <a:spLocks noGrp="1"/>
          </p:cNvSpPr>
          <p:nvPr>
            <p:ph type="dt" sz="half" idx="10"/>
          </p:nvPr>
        </p:nvSpPr>
        <p:spPr/>
        <p:txBody>
          <a:bodyPr/>
          <a:lstStyle/>
          <a:p>
            <a:fld id="{9A198C9B-0587-4A1E-9E03-E4C9FE222F08}" type="datetime1">
              <a:rPr lang="en-US" smtClean="0"/>
              <a:t>1/15/2025</a:t>
            </a:fld>
            <a:endParaRPr lang="en-US"/>
          </a:p>
        </p:txBody>
      </p:sp>
      <p:sp>
        <p:nvSpPr>
          <p:cNvPr id="5" name="Footer Placeholder 4">
            <a:extLst>
              <a:ext uri="{FF2B5EF4-FFF2-40B4-BE49-F238E27FC236}">
                <a16:creationId xmlns:a16="http://schemas.microsoft.com/office/drawing/2014/main" id="{A4DB4D1A-45C4-072A-E40E-4680FEA80992}"/>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389532FE-54C6-C235-9352-A81CE33E02E2}"/>
              </a:ext>
            </a:extLst>
          </p:cNvPr>
          <p:cNvSpPr>
            <a:spLocks noGrp="1"/>
          </p:cNvSpPr>
          <p:nvPr>
            <p:ph type="sldNum" sz="quarter" idx="12"/>
          </p:nvPr>
        </p:nvSpPr>
        <p:spPr/>
        <p:txBody>
          <a:bodyPr/>
          <a:lstStyle/>
          <a:p>
            <a:fld id="{48F63A3B-78C7-47BE-AE5E-E10140E04643}" type="slidenum">
              <a:rPr lang="en-US" smtClean="0"/>
              <a:t>14</a:t>
            </a:fld>
            <a:endParaRPr lang="en-US"/>
          </a:p>
        </p:txBody>
      </p:sp>
    </p:spTree>
    <p:extLst>
      <p:ext uri="{BB962C8B-B14F-4D97-AF65-F5344CB8AC3E}">
        <p14:creationId xmlns:p14="http://schemas.microsoft.com/office/powerpoint/2010/main" val="48317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4D7F-F7BB-AB64-089F-7ABB41DAF5D6}"/>
              </a:ext>
            </a:extLst>
          </p:cNvPr>
          <p:cNvSpPr>
            <a:spLocks noGrp="1"/>
          </p:cNvSpPr>
          <p:nvPr>
            <p:ph type="title"/>
          </p:nvPr>
        </p:nvSpPr>
        <p:spPr/>
        <p:txBody>
          <a:bodyPr/>
          <a:lstStyle/>
          <a:p>
            <a:r>
              <a:rPr lang="en-US"/>
              <a:t>What are we willing to fund?</a:t>
            </a:r>
          </a:p>
        </p:txBody>
      </p:sp>
      <p:sp>
        <p:nvSpPr>
          <p:cNvPr id="3" name="Content Placeholder 2">
            <a:extLst>
              <a:ext uri="{FF2B5EF4-FFF2-40B4-BE49-F238E27FC236}">
                <a16:creationId xmlns:a16="http://schemas.microsoft.com/office/drawing/2014/main" id="{9351A529-4B61-C031-0A59-B7CD72655D99}"/>
              </a:ext>
            </a:extLst>
          </p:cNvPr>
          <p:cNvSpPr>
            <a:spLocks noGrp="1"/>
          </p:cNvSpPr>
          <p:nvPr>
            <p:ph idx="1"/>
          </p:nvPr>
        </p:nvSpPr>
        <p:spPr/>
        <p:txBody>
          <a:bodyPr vert="horz" lIns="182880" tIns="182880" rIns="182880" bIns="182880" rtlCol="0" anchor="t">
            <a:normAutofit/>
          </a:bodyPr>
          <a:lstStyle/>
          <a:p>
            <a:pPr lvl="1"/>
            <a:r>
              <a:rPr lang="en-US" sz="2400"/>
              <a:t>Priority on Focus Populations</a:t>
            </a:r>
          </a:p>
          <a:p>
            <a:pPr lvl="2"/>
            <a:r>
              <a:rPr lang="en-US" sz="1900">
                <a:effectLst/>
              </a:rPr>
              <a:t>This grant is focused on supporting populations affected by health inequities related to dementia, including BIPOC, LGBTQ+, American Indian, people living with disabilities, and communities in Greater Minnesota.</a:t>
            </a:r>
            <a:endParaRPr lang="en-US" sz="1900"/>
          </a:p>
          <a:p>
            <a:pPr lvl="1"/>
            <a:r>
              <a:rPr lang="en-US" sz="2400"/>
              <a:t>Culturally responsive </a:t>
            </a:r>
          </a:p>
          <a:p>
            <a:pPr lvl="1"/>
            <a:r>
              <a:rPr lang="en-US" sz="2400"/>
              <a:t>Creative, adaptable, and community-informed promotional strategy</a:t>
            </a:r>
            <a:endParaRPr lang="en-US" sz="2400">
              <a:ea typeface="Calibri"/>
              <a:cs typeface="Calibri"/>
            </a:endParaRPr>
          </a:p>
          <a:p>
            <a:pPr lvl="1"/>
            <a:r>
              <a:rPr lang="en-US" sz="2400"/>
              <a:t>Alignment with MN Dementia Strategic Plan</a:t>
            </a:r>
          </a:p>
          <a:p>
            <a:pPr lvl="2"/>
            <a:r>
              <a:rPr lang="en-US" sz="1600"/>
              <a:t>Education and Awareness: dementia risk reduction, importance of early detection/diagnosis</a:t>
            </a:r>
          </a:p>
          <a:p>
            <a:pPr lvl="1"/>
            <a:r>
              <a:rPr lang="en-US" sz="2400" b="1">
                <a:ea typeface="Calibri"/>
                <a:cs typeface="Calibri"/>
              </a:rPr>
              <a:t>Promotional strategy must be implementation ready at grant start date</a:t>
            </a:r>
          </a:p>
        </p:txBody>
      </p:sp>
      <p:sp>
        <p:nvSpPr>
          <p:cNvPr id="4" name="Date Placeholder 3">
            <a:extLst>
              <a:ext uri="{FF2B5EF4-FFF2-40B4-BE49-F238E27FC236}">
                <a16:creationId xmlns:a16="http://schemas.microsoft.com/office/drawing/2014/main" id="{1B874881-E471-CC55-F374-CC03387A03C3}"/>
              </a:ext>
            </a:extLst>
          </p:cNvPr>
          <p:cNvSpPr>
            <a:spLocks noGrp="1"/>
          </p:cNvSpPr>
          <p:nvPr>
            <p:ph type="dt" sz="half" idx="10"/>
          </p:nvPr>
        </p:nvSpPr>
        <p:spPr/>
        <p:txBody>
          <a:bodyPr/>
          <a:lstStyle/>
          <a:p>
            <a:fld id="{9A198C9B-0587-4A1E-9E03-E4C9FE222F08}" type="datetime1">
              <a:rPr lang="en-US" smtClean="0"/>
              <a:t>1/15/2025</a:t>
            </a:fld>
            <a:endParaRPr lang="en-US"/>
          </a:p>
        </p:txBody>
      </p:sp>
      <p:sp>
        <p:nvSpPr>
          <p:cNvPr id="5" name="Footer Placeholder 4">
            <a:extLst>
              <a:ext uri="{FF2B5EF4-FFF2-40B4-BE49-F238E27FC236}">
                <a16:creationId xmlns:a16="http://schemas.microsoft.com/office/drawing/2014/main" id="{3A516AC5-D0E7-6C71-76FB-8F9CCFE0692D}"/>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A11A04D5-952C-C37A-5CED-C95BCF7FE54F}"/>
              </a:ext>
            </a:extLst>
          </p:cNvPr>
          <p:cNvSpPr>
            <a:spLocks noGrp="1"/>
          </p:cNvSpPr>
          <p:nvPr>
            <p:ph type="sldNum" sz="quarter" idx="12"/>
          </p:nvPr>
        </p:nvSpPr>
        <p:spPr/>
        <p:txBody>
          <a:bodyPr/>
          <a:lstStyle/>
          <a:p>
            <a:fld id="{48F63A3B-78C7-47BE-AE5E-E10140E04643}" type="slidenum">
              <a:rPr lang="en-US" smtClean="0"/>
              <a:t>15</a:t>
            </a:fld>
            <a:endParaRPr lang="en-US"/>
          </a:p>
        </p:txBody>
      </p:sp>
    </p:spTree>
    <p:extLst>
      <p:ext uri="{BB962C8B-B14F-4D97-AF65-F5344CB8AC3E}">
        <p14:creationId xmlns:p14="http://schemas.microsoft.com/office/powerpoint/2010/main" val="61517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933973-C2C6-ED4E-533B-A623EB504ECB}"/>
              </a:ext>
            </a:extLst>
          </p:cNvPr>
          <p:cNvSpPr>
            <a:spLocks noGrp="1"/>
          </p:cNvSpPr>
          <p:nvPr>
            <p:ph type="title"/>
          </p:nvPr>
        </p:nvSpPr>
        <p:spPr>
          <a:xfrm>
            <a:off x="838200" y="-1"/>
            <a:ext cx="10515600" cy="1216025"/>
          </a:xfrm>
        </p:spPr>
        <p:txBody>
          <a:bodyPr anchor="ctr">
            <a:normAutofit/>
          </a:bodyPr>
          <a:lstStyle/>
          <a:p>
            <a:r>
              <a:rPr lang="en-US"/>
              <a:t>Eligible Projects</a:t>
            </a:r>
          </a:p>
        </p:txBody>
      </p:sp>
      <p:sp>
        <p:nvSpPr>
          <p:cNvPr id="54" name="Content Placeholder 5">
            <a:extLst>
              <a:ext uri="{FF2B5EF4-FFF2-40B4-BE49-F238E27FC236}">
                <a16:creationId xmlns:a16="http://schemas.microsoft.com/office/drawing/2014/main" id="{4FB5D416-534D-FDAE-2B94-5F009B62069E}"/>
              </a:ext>
            </a:extLst>
          </p:cNvPr>
          <p:cNvSpPr>
            <a:spLocks noGrp="1"/>
          </p:cNvSpPr>
          <p:nvPr>
            <p:ph idx="1"/>
          </p:nvPr>
        </p:nvSpPr>
        <p:spPr>
          <a:xfrm>
            <a:off x="838200" y="1335281"/>
            <a:ext cx="10515600" cy="4841683"/>
          </a:xfrm>
        </p:spPr>
        <p:txBody>
          <a:bodyPr vert="horz" lIns="182880" tIns="182880" rIns="182880" bIns="182880" rtlCol="0" anchor="t">
            <a:normAutofit/>
          </a:bodyPr>
          <a:lstStyle/>
          <a:p>
            <a:r>
              <a:rPr lang="en-US" dirty="0">
                <a:ea typeface="+mn-lt"/>
                <a:cs typeface="+mn-lt"/>
              </a:rPr>
              <a:t>Applicants must use diverse channels to educate their community. Diverse channels are including but not limited to: </a:t>
            </a:r>
          </a:p>
          <a:p>
            <a:pPr lvl="1"/>
            <a:r>
              <a:rPr lang="en-US" dirty="0">
                <a:ea typeface="+mn-lt"/>
                <a:cs typeface="+mn-lt"/>
              </a:rPr>
              <a:t>Community events or one-day workshops </a:t>
            </a:r>
          </a:p>
          <a:p>
            <a:pPr lvl="1"/>
            <a:r>
              <a:rPr lang="en-US" dirty="0">
                <a:ea typeface="+mn-lt"/>
                <a:cs typeface="+mn-lt"/>
              </a:rPr>
              <a:t>Social media advertising</a:t>
            </a:r>
            <a:endParaRPr lang="en-US" dirty="0"/>
          </a:p>
          <a:p>
            <a:pPr lvl="1"/>
            <a:r>
              <a:rPr lang="en-US" dirty="0">
                <a:ea typeface="+mn-lt"/>
                <a:cs typeface="+mn-lt"/>
              </a:rPr>
              <a:t>Digital media advertising</a:t>
            </a:r>
            <a:endParaRPr lang="en-US" dirty="0">
              <a:ea typeface="Calibri"/>
              <a:cs typeface="Calibri"/>
            </a:endParaRPr>
          </a:p>
          <a:p>
            <a:pPr lvl="1"/>
            <a:r>
              <a:rPr lang="en-US" dirty="0">
                <a:ea typeface="+mn-lt"/>
                <a:cs typeface="+mn-lt"/>
              </a:rPr>
              <a:t>Print flyers and infographics</a:t>
            </a:r>
            <a:endParaRPr lang="en-US" dirty="0"/>
          </a:p>
          <a:p>
            <a:pPr lvl="1"/>
            <a:endParaRPr lang="en-US" dirty="0"/>
          </a:p>
          <a:p>
            <a:pPr lvl="1"/>
            <a:endParaRPr lang="en-US" dirty="0">
              <a:ea typeface="Calibri"/>
              <a:cs typeface="Calibri"/>
            </a:endParaRPr>
          </a:p>
          <a:p>
            <a:pPr lvl="1"/>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2" name="TextBox 1">
            <a:extLst>
              <a:ext uri="{FF2B5EF4-FFF2-40B4-BE49-F238E27FC236}">
                <a16:creationId xmlns:a16="http://schemas.microsoft.com/office/drawing/2014/main" id="{89763F90-BE36-F084-B786-A2219A1CC169}"/>
              </a:ext>
            </a:extLst>
          </p:cNvPr>
          <p:cNvSpPr txBox="1"/>
          <p:nvPr/>
        </p:nvSpPr>
        <p:spPr>
          <a:xfrm>
            <a:off x="6620933" y="2312850"/>
            <a:ext cx="4245428" cy="19812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lnSpc>
                <a:spcPct val="150000"/>
              </a:lnSpc>
              <a:buFont typeface="Arial"/>
              <a:buChar char="•"/>
            </a:pPr>
            <a:r>
              <a:rPr lang="en-US" sz="2100">
                <a:solidFill>
                  <a:schemeClr val="tx2"/>
                </a:solidFill>
                <a:ea typeface="Calibri"/>
                <a:cs typeface="Calibri"/>
              </a:rPr>
              <a:t>Videos</a:t>
            </a:r>
            <a:endParaRPr lang="en-US">
              <a:ea typeface="Calibri"/>
              <a:cs typeface="Calibri"/>
            </a:endParaRPr>
          </a:p>
          <a:p>
            <a:pPr marL="285750" indent="-285750">
              <a:lnSpc>
                <a:spcPct val="150000"/>
              </a:lnSpc>
              <a:buFont typeface="Arial"/>
              <a:buChar char="•"/>
            </a:pPr>
            <a:r>
              <a:rPr lang="en-US" sz="2100">
                <a:solidFill>
                  <a:schemeClr val="tx2"/>
                </a:solidFill>
                <a:ea typeface="+mn-lt"/>
                <a:cs typeface="+mn-lt"/>
              </a:rPr>
              <a:t>Television and radio </a:t>
            </a:r>
          </a:p>
          <a:p>
            <a:pPr marL="285750" indent="-285750">
              <a:lnSpc>
                <a:spcPct val="150000"/>
              </a:lnSpc>
              <a:buFont typeface="Arial"/>
              <a:buChar char="•"/>
            </a:pPr>
            <a:r>
              <a:rPr lang="en-US" sz="2100">
                <a:solidFill>
                  <a:schemeClr val="tx2"/>
                </a:solidFill>
                <a:ea typeface="+mn-lt"/>
                <a:cs typeface="+mn-lt"/>
              </a:rPr>
              <a:t>And other relevant promotional tactics</a:t>
            </a:r>
            <a:endParaRPr lang="en-US" sz="2100">
              <a:solidFill>
                <a:schemeClr val="tx2"/>
              </a:solidFill>
              <a:ea typeface="Calibri"/>
              <a:cs typeface="Calibri"/>
            </a:endParaRPr>
          </a:p>
        </p:txBody>
      </p:sp>
      <p:sp>
        <p:nvSpPr>
          <p:cNvPr id="55" name="Date Placeholder 3">
            <a:extLst>
              <a:ext uri="{FF2B5EF4-FFF2-40B4-BE49-F238E27FC236}">
                <a16:creationId xmlns:a16="http://schemas.microsoft.com/office/drawing/2014/main" id="{46116DFC-DBDB-D79E-31F3-F3719D2F30D9}"/>
              </a:ext>
            </a:extLst>
          </p:cNvPr>
          <p:cNvSpPr>
            <a:spLocks noGrp="1"/>
          </p:cNvSpPr>
          <p:nvPr>
            <p:ph type="dt" sz="half" idx="10"/>
          </p:nvPr>
        </p:nvSpPr>
        <p:spPr>
          <a:xfrm>
            <a:off x="838200" y="6356350"/>
            <a:ext cx="1358590" cy="365125"/>
          </a:xfrm>
        </p:spPr>
        <p:txBody>
          <a:bodyPr anchor="ctr">
            <a:normAutofit/>
          </a:bodyPr>
          <a:lstStyle/>
          <a:p>
            <a:pPr>
              <a:spcAft>
                <a:spcPts val="600"/>
              </a:spcAft>
            </a:pPr>
            <a:fld id="{F4B91AA0-3BA7-4036-A3DA-317C6C4FFA29}" type="datetime1">
              <a:rPr lang="en-US" smtClean="0"/>
              <a:pPr>
                <a:spcAft>
                  <a:spcPts val="600"/>
                </a:spcAft>
              </a:pPr>
              <a:t>1/15/2025</a:t>
            </a:fld>
            <a:endParaRPr lang="en-US"/>
          </a:p>
        </p:txBody>
      </p:sp>
      <p:sp>
        <p:nvSpPr>
          <p:cNvPr id="56" name="Footer Placeholder 4">
            <a:extLst>
              <a:ext uri="{FF2B5EF4-FFF2-40B4-BE49-F238E27FC236}">
                <a16:creationId xmlns:a16="http://schemas.microsoft.com/office/drawing/2014/main" id="{59216E33-B27C-0F28-8E79-9B51EE12479A}"/>
              </a:ext>
            </a:extLst>
          </p:cNvPr>
          <p:cNvSpPr>
            <a:spLocks noGrp="1"/>
          </p:cNvSpPr>
          <p:nvPr>
            <p:ph type="ftr" sz="quarter" idx="3"/>
          </p:nvPr>
        </p:nvSpPr>
        <p:spPr>
          <a:xfrm>
            <a:off x="3302177" y="6356349"/>
            <a:ext cx="5587647" cy="365125"/>
          </a:xfrm>
        </p:spPr>
        <p:txBody>
          <a:bodyPr anchor="ctr">
            <a:normAutofit/>
          </a:bodyPr>
          <a:lstStyle/>
          <a:p>
            <a:pPr>
              <a:spcAft>
                <a:spcPts val="600"/>
              </a:spcAft>
            </a:pPr>
            <a:r>
              <a:rPr lang="en-US"/>
              <a:t>health.state.mn.us</a:t>
            </a:r>
          </a:p>
        </p:txBody>
      </p:sp>
      <p:sp>
        <p:nvSpPr>
          <p:cNvPr id="57" name="Slide Number Placeholder 5">
            <a:extLst>
              <a:ext uri="{FF2B5EF4-FFF2-40B4-BE49-F238E27FC236}">
                <a16:creationId xmlns:a16="http://schemas.microsoft.com/office/drawing/2014/main" id="{426575DD-08DE-B3CE-1579-E30AC5079A83}"/>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16</a:t>
            </a:fld>
            <a:endParaRPr lang="en-US"/>
          </a:p>
        </p:txBody>
      </p:sp>
    </p:spTree>
    <p:extLst>
      <p:ext uri="{BB962C8B-B14F-4D97-AF65-F5344CB8AC3E}">
        <p14:creationId xmlns:p14="http://schemas.microsoft.com/office/powerpoint/2010/main" val="4181565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18273A-1418-BA4E-07F8-453C5A6094E5}"/>
              </a:ext>
            </a:extLst>
          </p:cNvPr>
          <p:cNvSpPr>
            <a:spLocks noGrp="1"/>
          </p:cNvSpPr>
          <p:nvPr>
            <p:ph type="title"/>
          </p:nvPr>
        </p:nvSpPr>
        <p:spPr>
          <a:xfrm>
            <a:off x="838200" y="-1"/>
            <a:ext cx="10515600" cy="1216025"/>
          </a:xfrm>
        </p:spPr>
        <p:txBody>
          <a:bodyPr anchor="ctr">
            <a:normAutofit/>
          </a:bodyPr>
          <a:lstStyle/>
          <a:p>
            <a:r>
              <a:rPr lang="en-US"/>
              <a:t>MN Dementia Strategic Plan</a:t>
            </a:r>
          </a:p>
        </p:txBody>
      </p:sp>
      <p:pic>
        <p:nvPicPr>
          <p:cNvPr id="10" name="Picture Placeholder 9" descr="hands holding">
            <a:extLst>
              <a:ext uri="{FF2B5EF4-FFF2-40B4-BE49-F238E27FC236}">
                <a16:creationId xmlns:a16="http://schemas.microsoft.com/office/drawing/2014/main" id="{EBB75F3F-BCCB-6741-D5ED-540345CA0AC0}"/>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39885" t="1" r="39939" b="-1491"/>
          <a:stretch/>
        </p:blipFill>
        <p:spPr>
          <a:xfrm>
            <a:off x="8266922" y="1365251"/>
            <a:ext cx="3303038" cy="4606341"/>
          </a:xfrm>
        </p:spPr>
      </p:pic>
      <p:sp>
        <p:nvSpPr>
          <p:cNvPr id="14" name="Date Placeholder 4">
            <a:extLst>
              <a:ext uri="{FF2B5EF4-FFF2-40B4-BE49-F238E27FC236}">
                <a16:creationId xmlns:a16="http://schemas.microsoft.com/office/drawing/2014/main" id="{98C69FE8-2047-14FA-7F4A-60DCAA559E8D}"/>
              </a:ext>
            </a:extLst>
          </p:cNvPr>
          <p:cNvSpPr>
            <a:spLocks noGrp="1"/>
          </p:cNvSpPr>
          <p:nvPr>
            <p:ph type="dt" sz="half" idx="11"/>
          </p:nvPr>
        </p:nvSpPr>
        <p:spPr>
          <a:xfrm>
            <a:off x="838200" y="6356350"/>
            <a:ext cx="1358590" cy="365125"/>
          </a:xfrm>
        </p:spPr>
        <p:txBody>
          <a:bodyPr anchor="ctr">
            <a:normAutofit/>
          </a:bodyPr>
          <a:lstStyle/>
          <a:p>
            <a:pPr>
              <a:spcAft>
                <a:spcPts val="600"/>
              </a:spcAft>
            </a:pPr>
            <a:fld id="{7C198DD1-C477-482D-A126-3FBDD1778E48}" type="datetime1">
              <a:rPr lang="en-US" smtClean="0"/>
              <a:pPr>
                <a:spcAft>
                  <a:spcPts val="600"/>
                </a:spcAft>
              </a:pPr>
              <a:t>1/15/2025</a:t>
            </a:fld>
            <a:endParaRPr lang="en-US"/>
          </a:p>
        </p:txBody>
      </p:sp>
      <p:sp>
        <p:nvSpPr>
          <p:cNvPr id="16" name="Footer Placeholder 5">
            <a:extLst>
              <a:ext uri="{FF2B5EF4-FFF2-40B4-BE49-F238E27FC236}">
                <a16:creationId xmlns:a16="http://schemas.microsoft.com/office/drawing/2014/main" id="{E0270199-0186-ED99-67FF-8577E8032A77}"/>
              </a:ext>
            </a:extLst>
          </p:cNvPr>
          <p:cNvSpPr>
            <a:spLocks noGrp="1"/>
          </p:cNvSpPr>
          <p:nvPr>
            <p:ph type="ftr" sz="quarter" idx="3"/>
          </p:nvPr>
        </p:nvSpPr>
        <p:spPr>
          <a:xfrm>
            <a:off x="3302177" y="6356349"/>
            <a:ext cx="5587647" cy="365125"/>
          </a:xfrm>
        </p:spPr>
        <p:txBody>
          <a:bodyPr anchor="ctr">
            <a:normAutofit/>
          </a:bodyPr>
          <a:lstStyle/>
          <a:p>
            <a:pPr>
              <a:spcAft>
                <a:spcPts val="600"/>
              </a:spcAft>
            </a:pPr>
            <a:r>
              <a:rPr lang="en-US"/>
              <a:t>health.state.mn.us</a:t>
            </a:r>
          </a:p>
        </p:txBody>
      </p:sp>
      <p:sp>
        <p:nvSpPr>
          <p:cNvPr id="18" name="Slide Number Placeholder 6">
            <a:extLst>
              <a:ext uri="{FF2B5EF4-FFF2-40B4-BE49-F238E27FC236}">
                <a16:creationId xmlns:a16="http://schemas.microsoft.com/office/drawing/2014/main" id="{70B4C216-3D76-0A20-1A94-204F0443E067}"/>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17</a:t>
            </a:fld>
            <a:endParaRPr lang="en-US"/>
          </a:p>
        </p:txBody>
      </p:sp>
      <p:graphicFrame>
        <p:nvGraphicFramePr>
          <p:cNvPr id="8" name="Content Placeholder 5">
            <a:extLst>
              <a:ext uri="{FF2B5EF4-FFF2-40B4-BE49-F238E27FC236}">
                <a16:creationId xmlns:a16="http://schemas.microsoft.com/office/drawing/2014/main" id="{7A9B62AC-3BB4-DF4A-CA5E-73794FF47EB4}"/>
              </a:ext>
              <a:ext uri="{C183D7F6-B498-43B3-948B-1728B52AA6E4}">
                <adec:decorative xmlns:adec="http://schemas.microsoft.com/office/drawing/2017/decorative" val="1"/>
              </a:ext>
            </a:extLst>
          </p:cNvPr>
          <p:cNvGraphicFramePr>
            <a:graphicFrameLocks noGrp="1"/>
          </p:cNvGraphicFramePr>
          <p:nvPr>
            <p:ph sz="quarter" idx="10"/>
            <p:extLst>
              <p:ext uri="{D42A27DB-BD31-4B8C-83A1-F6EECF244321}">
                <p14:modId xmlns:p14="http://schemas.microsoft.com/office/powerpoint/2010/main" val="4273774379"/>
              </p:ext>
            </p:extLst>
          </p:nvPr>
        </p:nvGraphicFramePr>
        <p:xfrm>
          <a:off x="838200" y="1216024"/>
          <a:ext cx="6990184" cy="4938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1656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C80BB-6286-8D33-83DA-B009DEE4CE34}"/>
              </a:ext>
            </a:extLst>
          </p:cNvPr>
          <p:cNvSpPr>
            <a:spLocks noGrp="1"/>
          </p:cNvSpPr>
          <p:nvPr>
            <p:ph type="title"/>
          </p:nvPr>
        </p:nvSpPr>
        <p:spPr/>
        <p:txBody>
          <a:bodyPr/>
          <a:lstStyle/>
          <a:p>
            <a:r>
              <a:rPr lang="en-US"/>
              <a:t>Educate and activate strategies</a:t>
            </a:r>
            <a:endParaRPr lang="en-US" err="1">
              <a:ea typeface="Calibri"/>
              <a:cs typeface="Calibri"/>
            </a:endParaRPr>
          </a:p>
        </p:txBody>
      </p:sp>
      <p:sp>
        <p:nvSpPr>
          <p:cNvPr id="3" name="Content Placeholder 2">
            <a:extLst>
              <a:ext uri="{FF2B5EF4-FFF2-40B4-BE49-F238E27FC236}">
                <a16:creationId xmlns:a16="http://schemas.microsoft.com/office/drawing/2014/main" id="{8AAED6CA-B611-DB93-6358-97A940E43EBD}"/>
              </a:ext>
            </a:extLst>
          </p:cNvPr>
          <p:cNvSpPr>
            <a:spLocks noGrp="1"/>
          </p:cNvSpPr>
          <p:nvPr>
            <p:ph idx="1"/>
          </p:nvPr>
        </p:nvSpPr>
        <p:spPr/>
        <p:txBody>
          <a:bodyPr vert="horz" lIns="182880" tIns="182880" rIns="182880" bIns="182880" rtlCol="0" anchor="t">
            <a:normAutofit fontScale="85000" lnSpcReduction="10000"/>
          </a:bodyPr>
          <a:lstStyle/>
          <a:p>
            <a:r>
              <a:rPr lang="en-US">
                <a:ea typeface="+mn-lt"/>
                <a:cs typeface="+mn-lt"/>
              </a:rPr>
              <a:t>Raise Awareness: Teach people about dementia, including what causes it, how early detection and diagnosis can help, and the importance of caregiver health and well-being. </a:t>
            </a:r>
            <a:endParaRPr lang="en-US" i="1"/>
          </a:p>
          <a:p>
            <a:r>
              <a:rPr lang="en-US">
                <a:ea typeface="+mn-lt"/>
                <a:cs typeface="+mn-lt"/>
              </a:rPr>
              <a:t>Educate Providers: Inform health care and social service providers about local, culturally responsive resources for dementia. </a:t>
            </a:r>
            <a:endParaRPr lang="en-US"/>
          </a:p>
          <a:p>
            <a:r>
              <a:rPr lang="en-US">
                <a:ea typeface="+mn-lt"/>
                <a:cs typeface="+mn-lt"/>
              </a:rPr>
              <a:t>Support People with Dementia: Help people living with dementia and their care partners understand the disease, plan for future changes, and find services that can help. </a:t>
            </a:r>
            <a:endParaRPr lang="en-US"/>
          </a:p>
          <a:p>
            <a:r>
              <a:rPr lang="en-US">
                <a:ea typeface="+mn-lt"/>
                <a:cs typeface="+mn-lt"/>
              </a:rPr>
              <a:t>Reduce Stigma: Work with communities to create messages that address misinformation and provide an accurate understanding about dementia.</a:t>
            </a:r>
          </a:p>
          <a:p>
            <a:r>
              <a:rPr lang="en-US">
                <a:ea typeface="+mn-lt"/>
                <a:cs typeface="+mn-lt"/>
              </a:rPr>
              <a:t>Eliminate Discrimination: Work with communities to address discrimination and build welcoming spaces, programs, and care for people living with dementia and their care partners.</a:t>
            </a:r>
          </a:p>
          <a:p>
            <a:endParaRPr lang="en-US" i="1">
              <a:ea typeface="Calibri"/>
              <a:cs typeface="Calibri"/>
            </a:endParaRPr>
          </a:p>
          <a:p>
            <a:endParaRPr lang="en-US"/>
          </a:p>
        </p:txBody>
      </p:sp>
      <p:sp>
        <p:nvSpPr>
          <p:cNvPr id="4" name="Date Placeholder 3">
            <a:extLst>
              <a:ext uri="{FF2B5EF4-FFF2-40B4-BE49-F238E27FC236}">
                <a16:creationId xmlns:a16="http://schemas.microsoft.com/office/drawing/2014/main" id="{7D3842FF-A951-0FF7-63AE-BED913369A52}"/>
              </a:ext>
            </a:extLst>
          </p:cNvPr>
          <p:cNvSpPr>
            <a:spLocks noGrp="1"/>
          </p:cNvSpPr>
          <p:nvPr>
            <p:ph type="dt" sz="half" idx="10"/>
          </p:nvPr>
        </p:nvSpPr>
        <p:spPr/>
        <p:txBody>
          <a:bodyPr/>
          <a:lstStyle/>
          <a:p>
            <a:fld id="{9A198C9B-0587-4A1E-9E03-E4C9FE222F08}" type="datetime1">
              <a:rPr lang="en-US" smtClean="0"/>
              <a:t>1/15/2025</a:t>
            </a:fld>
            <a:endParaRPr lang="en-US"/>
          </a:p>
        </p:txBody>
      </p:sp>
      <p:sp>
        <p:nvSpPr>
          <p:cNvPr id="5" name="Footer Placeholder 4">
            <a:extLst>
              <a:ext uri="{FF2B5EF4-FFF2-40B4-BE49-F238E27FC236}">
                <a16:creationId xmlns:a16="http://schemas.microsoft.com/office/drawing/2014/main" id="{05454ED3-A1DB-2F57-529A-267B05A28E5C}"/>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001198A1-E984-7AC9-4DEC-564BD285D54B}"/>
              </a:ext>
            </a:extLst>
          </p:cNvPr>
          <p:cNvSpPr>
            <a:spLocks noGrp="1"/>
          </p:cNvSpPr>
          <p:nvPr>
            <p:ph type="sldNum" sz="quarter" idx="12"/>
          </p:nvPr>
        </p:nvSpPr>
        <p:spPr/>
        <p:txBody>
          <a:bodyPr/>
          <a:lstStyle/>
          <a:p>
            <a:fld id="{48F63A3B-78C7-47BE-AE5E-E10140E04643}" type="slidenum">
              <a:rPr lang="en-US" smtClean="0"/>
              <a:t>18</a:t>
            </a:fld>
            <a:endParaRPr lang="en-US"/>
          </a:p>
        </p:txBody>
      </p:sp>
    </p:spTree>
    <p:extLst>
      <p:ext uri="{BB962C8B-B14F-4D97-AF65-F5344CB8AC3E}">
        <p14:creationId xmlns:p14="http://schemas.microsoft.com/office/powerpoint/2010/main" val="1302301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2177-3826-9CF1-7955-AEF8727F5236}"/>
              </a:ext>
            </a:extLst>
          </p:cNvPr>
          <p:cNvSpPr>
            <a:spLocks noGrp="1"/>
          </p:cNvSpPr>
          <p:nvPr>
            <p:ph type="title"/>
          </p:nvPr>
        </p:nvSpPr>
        <p:spPr>
          <a:xfrm>
            <a:off x="838200" y="-1"/>
            <a:ext cx="10515600" cy="1216025"/>
          </a:xfrm>
        </p:spPr>
        <p:txBody>
          <a:bodyPr anchor="ctr">
            <a:normAutofit/>
          </a:bodyPr>
          <a:lstStyle/>
          <a:p>
            <a:r>
              <a:rPr lang="en-US"/>
              <a:t>Community Engagement </a:t>
            </a:r>
            <a:endParaRPr lang="en-US">
              <a:ea typeface="Calibri"/>
              <a:cs typeface="Calibri"/>
            </a:endParaRPr>
          </a:p>
        </p:txBody>
      </p:sp>
      <p:sp>
        <p:nvSpPr>
          <p:cNvPr id="4" name="Date Placeholder 3">
            <a:extLst>
              <a:ext uri="{FF2B5EF4-FFF2-40B4-BE49-F238E27FC236}">
                <a16:creationId xmlns:a16="http://schemas.microsoft.com/office/drawing/2014/main" id="{FF1C26C3-1575-5B92-8DD3-5EDD350DAD8D}"/>
              </a:ext>
            </a:extLst>
          </p:cNvPr>
          <p:cNvSpPr>
            <a:spLocks noGrp="1"/>
          </p:cNvSpPr>
          <p:nvPr>
            <p:ph type="dt" sz="half" idx="10"/>
          </p:nvPr>
        </p:nvSpPr>
        <p:spPr>
          <a:xfrm>
            <a:off x="838200" y="6356350"/>
            <a:ext cx="1358590" cy="365125"/>
          </a:xfrm>
        </p:spPr>
        <p:txBody>
          <a:bodyPr anchor="ctr">
            <a:normAutofit/>
          </a:bodyPr>
          <a:lstStyle/>
          <a:p>
            <a:pPr>
              <a:spcAft>
                <a:spcPts val="600"/>
              </a:spcAft>
            </a:pPr>
            <a:fld id="{9A198C9B-0587-4A1E-9E03-E4C9FE222F08}" type="datetime1">
              <a:rPr lang="en-US" smtClean="0"/>
              <a:pPr>
                <a:spcAft>
                  <a:spcPts val="600"/>
                </a:spcAft>
              </a:pPr>
              <a:t>1/15/2025</a:t>
            </a:fld>
            <a:endParaRPr lang="en-US"/>
          </a:p>
        </p:txBody>
      </p:sp>
      <p:sp>
        <p:nvSpPr>
          <p:cNvPr id="5" name="Footer Placeholder 4">
            <a:extLst>
              <a:ext uri="{FF2B5EF4-FFF2-40B4-BE49-F238E27FC236}">
                <a16:creationId xmlns:a16="http://schemas.microsoft.com/office/drawing/2014/main" id="{5F9C2006-159A-F0D1-882A-0F4C90615F42}"/>
              </a:ext>
            </a:extLst>
          </p:cNvPr>
          <p:cNvSpPr>
            <a:spLocks noGrp="1"/>
          </p:cNvSpPr>
          <p:nvPr>
            <p:ph type="ftr" sz="quarter" idx="3"/>
          </p:nvPr>
        </p:nvSpPr>
        <p:spPr>
          <a:xfrm>
            <a:off x="3302177" y="6356349"/>
            <a:ext cx="5587647" cy="365125"/>
          </a:xfrm>
        </p:spPr>
        <p:txBody>
          <a:bodyPr anchor="ctr">
            <a:normAutofit/>
          </a:bodyPr>
          <a:lstStyle/>
          <a:p>
            <a:pPr>
              <a:spcAft>
                <a:spcPts val="600"/>
              </a:spcAft>
            </a:pPr>
            <a:r>
              <a:rPr lang="en-US"/>
              <a:t>health.state.mn.us</a:t>
            </a:r>
          </a:p>
        </p:txBody>
      </p:sp>
      <p:sp>
        <p:nvSpPr>
          <p:cNvPr id="6" name="Slide Number Placeholder 5">
            <a:extLst>
              <a:ext uri="{FF2B5EF4-FFF2-40B4-BE49-F238E27FC236}">
                <a16:creationId xmlns:a16="http://schemas.microsoft.com/office/drawing/2014/main" id="{335598DC-4F26-5199-CD48-BB40B51A1A93}"/>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19</a:t>
            </a:fld>
            <a:endParaRPr lang="en-US"/>
          </a:p>
        </p:txBody>
      </p:sp>
      <p:graphicFrame>
        <p:nvGraphicFramePr>
          <p:cNvPr id="8" name="Content Placeholder 2">
            <a:extLst>
              <a:ext uri="{FF2B5EF4-FFF2-40B4-BE49-F238E27FC236}">
                <a16:creationId xmlns:a16="http://schemas.microsoft.com/office/drawing/2014/main" id="{281B9049-4102-4E94-693C-13252701D33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526381526"/>
              </p:ext>
            </p:extLst>
          </p:nvPr>
        </p:nvGraphicFramePr>
        <p:xfrm>
          <a:off x="838200" y="1594624"/>
          <a:ext cx="10515600" cy="4582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813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5E6B-BA20-4E0F-A261-DCF1C2495B97}"/>
              </a:ext>
            </a:extLst>
          </p:cNvPr>
          <p:cNvSpPr>
            <a:spLocks noGrp="1"/>
          </p:cNvSpPr>
          <p:nvPr>
            <p:ph type="title"/>
          </p:nvPr>
        </p:nvSpPr>
        <p:spPr/>
        <p:txBody>
          <a:bodyPr>
            <a:normAutofit/>
          </a:bodyPr>
          <a:lstStyle/>
          <a:p>
            <a:r>
              <a:rPr lang="en-US" b="1">
                <a:effectLst/>
                <a:latin typeface="Calibri" panose="020F0502020204030204" pitchFamily="34" charset="0"/>
                <a:ea typeface="Times New Roman" panose="02020603050405020304" pitchFamily="18" charset="0"/>
              </a:rPr>
              <a:t>Tribal-State Relations Acknowledgement Statement </a:t>
            </a:r>
            <a:endParaRPr lang="en-US"/>
          </a:p>
        </p:txBody>
      </p:sp>
      <p:sp>
        <p:nvSpPr>
          <p:cNvPr id="3" name="Content Placeholder 2">
            <a:extLst>
              <a:ext uri="{FF2B5EF4-FFF2-40B4-BE49-F238E27FC236}">
                <a16:creationId xmlns:a16="http://schemas.microsoft.com/office/drawing/2014/main" id="{19BE1B36-76EC-421C-9D78-173C5636FC9C}"/>
              </a:ext>
            </a:extLst>
          </p:cNvPr>
          <p:cNvSpPr>
            <a:spLocks noGrp="1"/>
          </p:cNvSpPr>
          <p:nvPr>
            <p:ph idx="1"/>
          </p:nvPr>
        </p:nvSpPr>
        <p:spPr/>
        <p:txBody>
          <a:bodyPr>
            <a:normAutofit/>
          </a:bodyPr>
          <a:lstStyle/>
          <a:p>
            <a:pPr marR="0" indent="0" fontAlgn="base">
              <a:spcBef>
                <a:spcPts val="0"/>
              </a:spcBef>
              <a:spcAft>
                <a:spcPts val="0"/>
              </a:spcAft>
              <a:buNone/>
            </a:pPr>
            <a:r>
              <a:rPr lang="en-US" sz="2000">
                <a:effectLst/>
                <a:latin typeface="Calibri" panose="020F0502020204030204" pitchFamily="34" charset="0"/>
                <a:ea typeface="Times New Roman" panose="02020603050405020304" pitchFamily="18" charset="0"/>
              </a:rPr>
              <a:t>The​ State of Minnesota is home to eleven (11) federally recognized Indian Tribes with elected Tribal government officials.​ The State of Minnesota acknowledges and supports the unique status of the Minnesota Tribal Nations and their​ absolute right to existence, self-governance, and self-determination.​ The United States and the state of Minnesota have a unique relationship with federally recognized​ Indian Tribes, formed by the Constitution of the United States, treaties, statutes, case law, and agreements.​ The state of Minnesota and the Minnesota Tribal governments significantly benefit from working​ together, learning from one another, and partnering where possible.  </a:t>
            </a:r>
            <a:endParaRPr lang="en-US" sz="2000">
              <a:effectLst/>
              <a:latin typeface="Times New Roman" panose="02020603050405020304" pitchFamily="18" charset="0"/>
              <a:ea typeface="Times New Roman" panose="02020603050405020304" pitchFamily="18" charset="0"/>
            </a:endParaRPr>
          </a:p>
          <a:p>
            <a:pPr marR="0" indent="0" fontAlgn="base">
              <a:spcBef>
                <a:spcPts val="0"/>
              </a:spcBef>
              <a:spcAft>
                <a:spcPts val="0"/>
              </a:spcAft>
              <a:buNone/>
            </a:pPr>
            <a:endParaRPr lang="en-US" sz="2000">
              <a:effectLst/>
              <a:latin typeface="Times New Roman" panose="02020603050405020304" pitchFamily="18" charset="0"/>
              <a:ea typeface="Times New Roman" panose="02020603050405020304" pitchFamily="18" charset="0"/>
            </a:endParaRPr>
          </a:p>
          <a:p>
            <a:pPr marR="0" indent="0">
              <a:spcBef>
                <a:spcPts val="600"/>
              </a:spcBef>
              <a:spcAft>
                <a:spcPts val="600"/>
              </a:spcAft>
              <a:buNone/>
            </a:pPr>
            <a:r>
              <a:rPr lang="en-US" sz="2000">
                <a:effectLst/>
                <a:latin typeface="Calibri" panose="020F0502020204030204" pitchFamily="34" charset="0"/>
                <a:ea typeface="Times New Roman" panose="02020603050405020304" pitchFamily="18" charset="0"/>
                <a:cs typeface="Calibri" panose="020F0502020204030204" pitchFamily="34" charset="0"/>
              </a:rPr>
              <a:t>The Minnesota Department of Health (MDH) recognizes, values, and celebrates the vibrant and unique relationship between the eleven Tribal Nations and the State of Minnesota. MDH believes that the partnerships formed, through a government-to-government relationship, with the eleven tribal nations will effectively address health disparities and lead to better health outcomes for all of Minnesota.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568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B051-85A2-9065-7E5C-1F7F233B4CF5}"/>
              </a:ext>
            </a:extLst>
          </p:cNvPr>
          <p:cNvSpPr>
            <a:spLocks noGrp="1"/>
          </p:cNvSpPr>
          <p:nvPr>
            <p:ph type="title"/>
          </p:nvPr>
        </p:nvSpPr>
        <p:spPr>
          <a:xfrm>
            <a:off x="838200" y="-1"/>
            <a:ext cx="10515600" cy="1216025"/>
          </a:xfrm>
        </p:spPr>
        <p:txBody>
          <a:bodyPr anchor="ctr">
            <a:normAutofit/>
          </a:bodyPr>
          <a:lstStyle/>
          <a:p>
            <a:r>
              <a:rPr lang="en-US"/>
              <a:t>Grant Outcomes</a:t>
            </a:r>
          </a:p>
        </p:txBody>
      </p:sp>
      <p:sp>
        <p:nvSpPr>
          <p:cNvPr id="10" name="Content Placeholder 2">
            <a:extLst>
              <a:ext uri="{FF2B5EF4-FFF2-40B4-BE49-F238E27FC236}">
                <a16:creationId xmlns:a16="http://schemas.microsoft.com/office/drawing/2014/main" id="{DD12BA4E-B1BC-C9CC-013E-3C4B84FC23C0}"/>
              </a:ext>
            </a:extLst>
          </p:cNvPr>
          <p:cNvSpPr>
            <a:spLocks noGrp="1"/>
          </p:cNvSpPr>
          <p:nvPr>
            <p:ph sz="half" idx="1"/>
          </p:nvPr>
        </p:nvSpPr>
        <p:spPr>
          <a:xfrm>
            <a:off x="838200" y="1594624"/>
            <a:ext cx="5181600" cy="4582339"/>
          </a:xfrm>
        </p:spPr>
        <p:txBody>
          <a:bodyPr vert="horz" lIns="182880" tIns="182880" rIns="182880" bIns="182880" rtlCol="0" anchor="t">
            <a:normAutofit/>
          </a:bodyPr>
          <a:lstStyle/>
          <a:p>
            <a:r>
              <a:rPr lang="en-US" b="1"/>
              <a:t>Proposals must be implementation ready</a:t>
            </a:r>
            <a:r>
              <a:rPr lang="en-US"/>
              <a:t> to meet the grant deadline of June 30, 2025.</a:t>
            </a:r>
          </a:p>
          <a:p>
            <a:r>
              <a:rPr lang="en-US"/>
              <a:t> The primary purpose of this request is to receive proposals from organizations that can promote culturally-relevant ADRD materials to a statewide Minnesota audience and the organization’s own relevant communities.</a:t>
            </a:r>
          </a:p>
        </p:txBody>
      </p:sp>
      <p:pic>
        <p:nvPicPr>
          <p:cNvPr id="9" name="Content Placeholder 8" descr="A person hugging an older adult">
            <a:extLst>
              <a:ext uri="{FF2B5EF4-FFF2-40B4-BE49-F238E27FC236}">
                <a16:creationId xmlns:a16="http://schemas.microsoft.com/office/drawing/2014/main" id="{7349EBD8-63CB-3E8A-1505-798ACD4D06F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159229"/>
            <a:ext cx="5181600" cy="3452354"/>
          </a:xfrm>
        </p:spPr>
      </p:pic>
      <p:sp>
        <p:nvSpPr>
          <p:cNvPr id="4" name="Date Placeholder 3">
            <a:extLst>
              <a:ext uri="{FF2B5EF4-FFF2-40B4-BE49-F238E27FC236}">
                <a16:creationId xmlns:a16="http://schemas.microsoft.com/office/drawing/2014/main" id="{61DF5249-E6CF-CAB0-111E-FDA35703E3DF}"/>
              </a:ext>
            </a:extLst>
          </p:cNvPr>
          <p:cNvSpPr>
            <a:spLocks noGrp="1"/>
          </p:cNvSpPr>
          <p:nvPr>
            <p:ph type="dt" sz="half" idx="10"/>
          </p:nvPr>
        </p:nvSpPr>
        <p:spPr>
          <a:xfrm>
            <a:off x="838200" y="6356350"/>
            <a:ext cx="1358590" cy="365125"/>
          </a:xfrm>
        </p:spPr>
        <p:txBody>
          <a:bodyPr anchor="ctr">
            <a:normAutofit/>
          </a:bodyPr>
          <a:lstStyle/>
          <a:p>
            <a:pPr>
              <a:spcAft>
                <a:spcPts val="600"/>
              </a:spcAft>
            </a:pPr>
            <a:fld id="{9A198C9B-0587-4A1E-9E03-E4C9FE222F08}" type="datetime1">
              <a:rPr lang="en-US" smtClean="0"/>
              <a:pPr>
                <a:spcAft>
                  <a:spcPts val="600"/>
                </a:spcAft>
              </a:pPr>
              <a:t>1/15/2025</a:t>
            </a:fld>
            <a:endParaRPr lang="en-US"/>
          </a:p>
        </p:txBody>
      </p:sp>
      <p:sp>
        <p:nvSpPr>
          <p:cNvPr id="5" name="Footer Placeholder 4">
            <a:extLst>
              <a:ext uri="{FF2B5EF4-FFF2-40B4-BE49-F238E27FC236}">
                <a16:creationId xmlns:a16="http://schemas.microsoft.com/office/drawing/2014/main" id="{9E3CEDEA-4CBC-A783-FD9A-F376D6CC5B58}"/>
              </a:ext>
            </a:extLst>
          </p:cNvPr>
          <p:cNvSpPr>
            <a:spLocks noGrp="1"/>
          </p:cNvSpPr>
          <p:nvPr>
            <p:ph type="ftr" sz="quarter" idx="3"/>
          </p:nvPr>
        </p:nvSpPr>
        <p:spPr>
          <a:xfrm>
            <a:off x="3302177" y="6356349"/>
            <a:ext cx="5587647" cy="365125"/>
          </a:xfrm>
        </p:spPr>
        <p:txBody>
          <a:bodyPr anchor="ctr">
            <a:normAutofit/>
          </a:bodyPr>
          <a:lstStyle/>
          <a:p>
            <a:pPr>
              <a:spcAft>
                <a:spcPts val="600"/>
              </a:spcAft>
            </a:pPr>
            <a:r>
              <a:rPr lang="en-US"/>
              <a:t>health.state.mn.us</a:t>
            </a:r>
          </a:p>
        </p:txBody>
      </p:sp>
      <p:sp>
        <p:nvSpPr>
          <p:cNvPr id="6" name="Slide Number Placeholder 5">
            <a:extLst>
              <a:ext uri="{FF2B5EF4-FFF2-40B4-BE49-F238E27FC236}">
                <a16:creationId xmlns:a16="http://schemas.microsoft.com/office/drawing/2014/main" id="{E384A501-2083-0926-7186-5906B7B6005E}"/>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20</a:t>
            </a:fld>
            <a:endParaRPr lang="en-US"/>
          </a:p>
        </p:txBody>
      </p:sp>
    </p:spTree>
    <p:extLst>
      <p:ext uri="{BB962C8B-B14F-4D97-AF65-F5344CB8AC3E}">
        <p14:creationId xmlns:p14="http://schemas.microsoft.com/office/powerpoint/2010/main" val="3646974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A4A7-CF96-9283-FAB2-2AF418DB3C09}"/>
              </a:ext>
            </a:extLst>
          </p:cNvPr>
          <p:cNvSpPr>
            <a:spLocks noGrp="1"/>
          </p:cNvSpPr>
          <p:nvPr>
            <p:ph type="title"/>
          </p:nvPr>
        </p:nvSpPr>
        <p:spPr>
          <a:xfrm>
            <a:off x="838200" y="-1"/>
            <a:ext cx="10515600" cy="1216025"/>
          </a:xfrm>
        </p:spPr>
        <p:txBody>
          <a:bodyPr anchor="ctr">
            <a:normAutofit/>
          </a:bodyPr>
          <a:lstStyle/>
          <a:p>
            <a:r>
              <a:rPr lang="en-US"/>
              <a:t>Grantee Activities</a:t>
            </a:r>
          </a:p>
        </p:txBody>
      </p:sp>
      <p:sp>
        <p:nvSpPr>
          <p:cNvPr id="4" name="Date Placeholder 3">
            <a:extLst>
              <a:ext uri="{FF2B5EF4-FFF2-40B4-BE49-F238E27FC236}">
                <a16:creationId xmlns:a16="http://schemas.microsoft.com/office/drawing/2014/main" id="{FBA29A98-E09D-CBB4-8134-BC420FA0771C}"/>
              </a:ext>
            </a:extLst>
          </p:cNvPr>
          <p:cNvSpPr>
            <a:spLocks noGrp="1"/>
          </p:cNvSpPr>
          <p:nvPr>
            <p:ph type="dt" sz="half" idx="10"/>
          </p:nvPr>
        </p:nvSpPr>
        <p:spPr>
          <a:xfrm>
            <a:off x="838200" y="6356350"/>
            <a:ext cx="1358590" cy="365125"/>
          </a:xfrm>
        </p:spPr>
        <p:txBody>
          <a:bodyPr anchor="ctr">
            <a:normAutofit/>
          </a:bodyPr>
          <a:lstStyle/>
          <a:p>
            <a:pPr>
              <a:spcAft>
                <a:spcPts val="600"/>
              </a:spcAft>
            </a:pPr>
            <a:fld id="{9A198C9B-0587-4A1E-9E03-E4C9FE222F08}" type="datetime1">
              <a:rPr lang="en-US" smtClean="0"/>
              <a:pPr>
                <a:spcAft>
                  <a:spcPts val="600"/>
                </a:spcAft>
              </a:pPr>
              <a:t>1/15/2025</a:t>
            </a:fld>
            <a:endParaRPr lang="en-US"/>
          </a:p>
        </p:txBody>
      </p:sp>
      <p:sp>
        <p:nvSpPr>
          <p:cNvPr id="5" name="Footer Placeholder 4">
            <a:extLst>
              <a:ext uri="{FF2B5EF4-FFF2-40B4-BE49-F238E27FC236}">
                <a16:creationId xmlns:a16="http://schemas.microsoft.com/office/drawing/2014/main" id="{B3AA120E-90E3-CD03-1CF7-CDF2271746A6}"/>
              </a:ext>
            </a:extLst>
          </p:cNvPr>
          <p:cNvSpPr>
            <a:spLocks noGrp="1"/>
          </p:cNvSpPr>
          <p:nvPr>
            <p:ph type="ftr" sz="quarter" idx="3"/>
          </p:nvPr>
        </p:nvSpPr>
        <p:spPr>
          <a:xfrm>
            <a:off x="3302177" y="6356349"/>
            <a:ext cx="5587647" cy="365125"/>
          </a:xfrm>
        </p:spPr>
        <p:txBody>
          <a:bodyPr anchor="ctr">
            <a:normAutofit/>
          </a:bodyPr>
          <a:lstStyle/>
          <a:p>
            <a:pPr>
              <a:spcAft>
                <a:spcPts val="600"/>
              </a:spcAft>
            </a:pPr>
            <a:r>
              <a:rPr lang="en-US"/>
              <a:t>health.state.mn.us</a:t>
            </a:r>
          </a:p>
        </p:txBody>
      </p:sp>
      <p:sp>
        <p:nvSpPr>
          <p:cNvPr id="6" name="Slide Number Placeholder 5">
            <a:extLst>
              <a:ext uri="{FF2B5EF4-FFF2-40B4-BE49-F238E27FC236}">
                <a16:creationId xmlns:a16="http://schemas.microsoft.com/office/drawing/2014/main" id="{CEBFDA36-1D5B-A2E0-B503-895D76B18802}"/>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21</a:t>
            </a:fld>
            <a:endParaRPr lang="en-US"/>
          </a:p>
        </p:txBody>
      </p:sp>
      <p:sp>
        <p:nvSpPr>
          <p:cNvPr id="14" name="Content Placeholder 13">
            <a:extLst>
              <a:ext uri="{FF2B5EF4-FFF2-40B4-BE49-F238E27FC236}">
                <a16:creationId xmlns:a16="http://schemas.microsoft.com/office/drawing/2014/main" id="{967DF54F-8573-4A68-F16A-5717E9DA8C5F}"/>
              </a:ext>
            </a:extLst>
          </p:cNvPr>
          <p:cNvSpPr>
            <a:spLocks noGrp="1"/>
          </p:cNvSpPr>
          <p:nvPr>
            <p:ph idx="1"/>
          </p:nvPr>
        </p:nvSpPr>
        <p:spPr/>
        <p:txBody>
          <a:bodyPr vert="horz" lIns="91440" tIns="45720" rIns="91440" bIns="45720" rtlCol="0" anchor="t">
            <a:normAutofit/>
          </a:bodyPr>
          <a:lstStyle/>
          <a:p>
            <a:r>
              <a:rPr lang="en-US">
                <a:ea typeface="+mn-lt"/>
                <a:cs typeface="+mn-lt"/>
              </a:rPr>
              <a:t>Submit an Activity Tracker and Final Report on grant activities. MDH staff will provide template for Activity Tracker and report. The report will include successes, reach, and challenges experienced.</a:t>
            </a:r>
            <a:endParaRPr lang="en-US">
              <a:ea typeface="Calibri"/>
              <a:cs typeface="Calibri"/>
            </a:endParaRPr>
          </a:p>
          <a:p>
            <a:r>
              <a:rPr lang="en-US">
                <a:ea typeface="+mn-lt"/>
                <a:cs typeface="+mn-lt"/>
              </a:rPr>
              <a:t>Participate in biweekly check-ins with assigned grant manager to cover topics such as: grant management support; invoicing, reporting, and timeliness of communications.</a:t>
            </a:r>
          </a:p>
          <a:p>
            <a:r>
              <a:rPr lang="en-US">
                <a:ea typeface="+mn-lt"/>
                <a:cs typeface="+mn-lt"/>
              </a:rPr>
              <a:t>Co-develop simple evaluation plan with MDH staff to identify activities and ways to measure their impact. </a:t>
            </a:r>
            <a:endParaRPr lang="en-US"/>
          </a:p>
          <a:p>
            <a:endParaRPr lang="en-US">
              <a:ea typeface="Calibri"/>
              <a:cs typeface="Calibri"/>
            </a:endParaRPr>
          </a:p>
        </p:txBody>
      </p:sp>
    </p:spTree>
    <p:extLst>
      <p:ext uri="{BB962C8B-B14F-4D97-AF65-F5344CB8AC3E}">
        <p14:creationId xmlns:p14="http://schemas.microsoft.com/office/powerpoint/2010/main" val="1522224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ECC85-AED1-D8FD-905C-D563DC01BBD5}"/>
              </a:ext>
            </a:extLst>
          </p:cNvPr>
          <p:cNvSpPr>
            <a:spLocks noGrp="1"/>
          </p:cNvSpPr>
          <p:nvPr>
            <p:ph type="title"/>
          </p:nvPr>
        </p:nvSpPr>
        <p:spPr>
          <a:xfrm>
            <a:off x="838200" y="-1"/>
            <a:ext cx="10515600" cy="1216025"/>
          </a:xfrm>
        </p:spPr>
        <p:txBody>
          <a:bodyPr anchor="ctr">
            <a:normAutofit/>
          </a:bodyPr>
          <a:lstStyle/>
          <a:p>
            <a:r>
              <a:rPr lang="en-US"/>
              <a:t>Technical Assistance</a:t>
            </a:r>
          </a:p>
        </p:txBody>
      </p:sp>
      <p:sp>
        <p:nvSpPr>
          <p:cNvPr id="4" name="Date Placeholder 3">
            <a:extLst>
              <a:ext uri="{FF2B5EF4-FFF2-40B4-BE49-F238E27FC236}">
                <a16:creationId xmlns:a16="http://schemas.microsoft.com/office/drawing/2014/main" id="{5B27965D-B070-560D-C7FA-0EB2EE0965F8}"/>
              </a:ext>
            </a:extLst>
          </p:cNvPr>
          <p:cNvSpPr>
            <a:spLocks noGrp="1"/>
          </p:cNvSpPr>
          <p:nvPr>
            <p:ph type="dt" sz="half" idx="10"/>
          </p:nvPr>
        </p:nvSpPr>
        <p:spPr>
          <a:xfrm>
            <a:off x="838200" y="6356350"/>
            <a:ext cx="1358590" cy="365125"/>
          </a:xfrm>
        </p:spPr>
        <p:txBody>
          <a:bodyPr anchor="ctr">
            <a:normAutofit/>
          </a:bodyPr>
          <a:lstStyle/>
          <a:p>
            <a:pPr>
              <a:spcAft>
                <a:spcPts val="600"/>
              </a:spcAft>
            </a:pPr>
            <a:fld id="{9A198C9B-0587-4A1E-9E03-E4C9FE222F08}" type="datetime1">
              <a:rPr lang="en-US" smtClean="0"/>
              <a:pPr>
                <a:spcAft>
                  <a:spcPts val="600"/>
                </a:spcAft>
              </a:pPr>
              <a:t>1/15/2025</a:t>
            </a:fld>
            <a:endParaRPr lang="en-US"/>
          </a:p>
        </p:txBody>
      </p:sp>
      <p:sp>
        <p:nvSpPr>
          <p:cNvPr id="5" name="Footer Placeholder 4">
            <a:extLst>
              <a:ext uri="{FF2B5EF4-FFF2-40B4-BE49-F238E27FC236}">
                <a16:creationId xmlns:a16="http://schemas.microsoft.com/office/drawing/2014/main" id="{4F4F8955-D77E-D402-01D9-7FDEB66662B7}"/>
              </a:ext>
            </a:extLst>
          </p:cNvPr>
          <p:cNvSpPr>
            <a:spLocks noGrp="1"/>
          </p:cNvSpPr>
          <p:nvPr>
            <p:ph type="ftr" sz="quarter" idx="3"/>
          </p:nvPr>
        </p:nvSpPr>
        <p:spPr>
          <a:xfrm>
            <a:off x="3302177" y="6356349"/>
            <a:ext cx="5587647" cy="365125"/>
          </a:xfrm>
        </p:spPr>
        <p:txBody>
          <a:bodyPr anchor="ctr">
            <a:normAutofit/>
          </a:bodyPr>
          <a:lstStyle/>
          <a:p>
            <a:pPr>
              <a:spcAft>
                <a:spcPts val="600"/>
              </a:spcAft>
            </a:pPr>
            <a:r>
              <a:rPr lang="en-US"/>
              <a:t>health.state.mn.us</a:t>
            </a:r>
          </a:p>
        </p:txBody>
      </p:sp>
      <p:sp>
        <p:nvSpPr>
          <p:cNvPr id="6" name="Slide Number Placeholder 5">
            <a:extLst>
              <a:ext uri="{FF2B5EF4-FFF2-40B4-BE49-F238E27FC236}">
                <a16:creationId xmlns:a16="http://schemas.microsoft.com/office/drawing/2014/main" id="{3840AC1F-9464-1E6D-0B57-5D8B32C91E09}"/>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22</a:t>
            </a:fld>
            <a:endParaRPr lang="en-US"/>
          </a:p>
        </p:txBody>
      </p:sp>
      <p:graphicFrame>
        <p:nvGraphicFramePr>
          <p:cNvPr id="8" name="Content Placeholder 2">
            <a:extLst>
              <a:ext uri="{FF2B5EF4-FFF2-40B4-BE49-F238E27FC236}">
                <a16:creationId xmlns:a16="http://schemas.microsoft.com/office/drawing/2014/main" id="{769DD24B-033D-C7F2-5A3E-8E26563AA00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1100972"/>
              </p:ext>
            </p:extLst>
          </p:nvPr>
        </p:nvGraphicFramePr>
        <p:xfrm>
          <a:off x="838200" y="1335281"/>
          <a:ext cx="10515600" cy="4841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011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DC8D33-D34B-87F7-2EA9-9800D47584B9}"/>
              </a:ext>
            </a:extLst>
          </p:cNvPr>
          <p:cNvSpPr>
            <a:spLocks noGrp="1"/>
          </p:cNvSpPr>
          <p:nvPr>
            <p:ph type="ctrTitle"/>
          </p:nvPr>
        </p:nvSpPr>
        <p:spPr/>
        <p:txBody>
          <a:bodyPr/>
          <a:lstStyle/>
          <a:p>
            <a:r>
              <a:rPr lang="en-US"/>
              <a:t>Application Process and Instructions</a:t>
            </a:r>
          </a:p>
        </p:txBody>
      </p:sp>
      <p:pic>
        <p:nvPicPr>
          <p:cNvPr id="3" name="Picture Placeholder 2" descr="A group of people standing together">
            <a:extLst>
              <a:ext uri="{FF2B5EF4-FFF2-40B4-BE49-F238E27FC236}">
                <a16:creationId xmlns:a16="http://schemas.microsoft.com/office/drawing/2014/main" id="{0EEC6165-7EE3-16B4-BB34-2480C273732E}"/>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6222" b="6222"/>
          <a:stretch>
            <a:fillRect/>
          </a:stretch>
        </p:blipFill>
        <p:spPr/>
      </p:pic>
      <p:sp>
        <p:nvSpPr>
          <p:cNvPr id="4" name="Date Placeholder 3">
            <a:extLst>
              <a:ext uri="{FF2B5EF4-FFF2-40B4-BE49-F238E27FC236}">
                <a16:creationId xmlns:a16="http://schemas.microsoft.com/office/drawing/2014/main" id="{873D5ABF-66BA-119E-65CA-8EEFD0F37D97}"/>
              </a:ext>
            </a:extLst>
          </p:cNvPr>
          <p:cNvSpPr>
            <a:spLocks noGrp="1"/>
          </p:cNvSpPr>
          <p:nvPr>
            <p:ph type="dt" sz="half" idx="15"/>
          </p:nvPr>
        </p:nvSpPr>
        <p:spPr/>
        <p:txBody>
          <a:bodyPr/>
          <a:lstStyle/>
          <a:p>
            <a:fld id="{9A198C9B-0587-4A1E-9E03-E4C9FE222F08}" type="datetime1">
              <a:rPr lang="en-US" smtClean="0"/>
              <a:t>1/15/2025</a:t>
            </a:fld>
            <a:endParaRPr lang="en-US"/>
          </a:p>
        </p:txBody>
      </p:sp>
      <p:sp>
        <p:nvSpPr>
          <p:cNvPr id="5" name="Footer Placeholder 4">
            <a:extLst>
              <a:ext uri="{FF2B5EF4-FFF2-40B4-BE49-F238E27FC236}">
                <a16:creationId xmlns:a16="http://schemas.microsoft.com/office/drawing/2014/main" id="{E5EB35B8-C952-A360-2266-0960501E61C8}"/>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13A4F73E-D11D-CA1D-9E60-6E5AFBA17CCD}"/>
              </a:ext>
            </a:extLst>
          </p:cNvPr>
          <p:cNvSpPr>
            <a:spLocks noGrp="1"/>
          </p:cNvSpPr>
          <p:nvPr>
            <p:ph type="sldNum" sz="quarter" idx="16"/>
          </p:nvPr>
        </p:nvSpPr>
        <p:spPr/>
        <p:txBody>
          <a:bodyPr/>
          <a:lstStyle/>
          <a:p>
            <a:fld id="{48F63A3B-78C7-47BE-AE5E-E10140E04643}" type="slidenum">
              <a:rPr lang="en-US" smtClean="0"/>
              <a:t>23</a:t>
            </a:fld>
            <a:endParaRPr lang="en-US"/>
          </a:p>
        </p:txBody>
      </p:sp>
    </p:spTree>
    <p:extLst>
      <p:ext uri="{BB962C8B-B14F-4D97-AF65-F5344CB8AC3E}">
        <p14:creationId xmlns:p14="http://schemas.microsoft.com/office/powerpoint/2010/main" val="3222648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4DE4-C34C-D1DD-3A0D-2041C377284A}"/>
              </a:ext>
            </a:extLst>
          </p:cNvPr>
          <p:cNvSpPr>
            <a:spLocks noGrp="1"/>
          </p:cNvSpPr>
          <p:nvPr>
            <p:ph type="title"/>
          </p:nvPr>
        </p:nvSpPr>
        <p:spPr>
          <a:xfrm>
            <a:off x="1327122" y="267853"/>
            <a:ext cx="3950110" cy="1216025"/>
          </a:xfrm>
        </p:spPr>
        <p:txBody>
          <a:bodyPr anchor="ctr">
            <a:normAutofit/>
          </a:bodyPr>
          <a:lstStyle/>
          <a:p>
            <a:pPr algn="l"/>
            <a:r>
              <a:rPr lang="en-US"/>
              <a:t>Application Section</a:t>
            </a:r>
          </a:p>
        </p:txBody>
      </p:sp>
      <p:sp>
        <p:nvSpPr>
          <p:cNvPr id="3" name="Content Placeholder 2">
            <a:extLst>
              <a:ext uri="{FF2B5EF4-FFF2-40B4-BE49-F238E27FC236}">
                <a16:creationId xmlns:a16="http://schemas.microsoft.com/office/drawing/2014/main" id="{89BBD84B-D1B1-5D40-5DC4-B42A4FE13EBD}"/>
              </a:ext>
            </a:extLst>
          </p:cNvPr>
          <p:cNvSpPr>
            <a:spLocks noGrp="1"/>
          </p:cNvSpPr>
          <p:nvPr>
            <p:ph sz="quarter" idx="10"/>
          </p:nvPr>
        </p:nvSpPr>
        <p:spPr>
          <a:xfrm>
            <a:off x="838200" y="1366345"/>
            <a:ext cx="6234953" cy="4788393"/>
          </a:xfrm>
        </p:spPr>
        <p:txBody>
          <a:bodyPr vert="horz" lIns="91440" tIns="45720" rIns="91440" bIns="45720" rtlCol="0">
            <a:normAutofit/>
          </a:bodyPr>
          <a:lstStyle/>
          <a:p>
            <a:pPr marL="0" indent="0">
              <a:lnSpc>
                <a:spcPct val="90000"/>
              </a:lnSpc>
              <a:buNone/>
            </a:pPr>
            <a:r>
              <a:rPr lang="en-US" sz="2100"/>
              <a:t>You must submit all the following for your application to be considered complete:</a:t>
            </a:r>
          </a:p>
          <a:p>
            <a:pPr marL="457200" indent="-457200">
              <a:lnSpc>
                <a:spcPct val="90000"/>
              </a:lnSpc>
              <a:buAutoNum type="arabicPeriod"/>
            </a:pPr>
            <a:r>
              <a:rPr lang="en-US" sz="2100"/>
              <a:t>Application Form-Attachment A </a:t>
            </a:r>
            <a:r>
              <a:rPr lang="en-US" sz="2100" i="1"/>
              <a:t>(Microsoft Word Template)</a:t>
            </a:r>
          </a:p>
          <a:p>
            <a:pPr marL="457200" indent="-457200">
              <a:lnSpc>
                <a:spcPct val="90000"/>
              </a:lnSpc>
              <a:buAutoNum type="arabicPeriod"/>
            </a:pPr>
            <a:r>
              <a:rPr lang="en-US" sz="2100"/>
              <a:t>Budget-Attachment C </a:t>
            </a:r>
            <a:r>
              <a:rPr lang="en-US" sz="2100" i="1"/>
              <a:t>(Microsoft Excel Template)</a:t>
            </a:r>
            <a:endParaRPr lang="en-US" sz="2100"/>
          </a:p>
          <a:p>
            <a:pPr marL="457200" indent="-457200">
              <a:lnSpc>
                <a:spcPct val="90000"/>
              </a:lnSpc>
              <a:buAutoNum type="arabicPeriod"/>
            </a:pPr>
            <a:r>
              <a:rPr lang="en-US" sz="2100"/>
              <a:t>Due Diligence Review Form-Attachment D </a:t>
            </a:r>
            <a:r>
              <a:rPr lang="en-US" sz="2100" i="1"/>
              <a:t>(Use the form provided)</a:t>
            </a:r>
          </a:p>
          <a:p>
            <a:pPr marL="457200" indent="-457200">
              <a:lnSpc>
                <a:spcPct val="90000"/>
              </a:lnSpc>
              <a:buAutoNum type="arabicPeriod"/>
            </a:pPr>
            <a:r>
              <a:rPr lang="en-US" sz="2100"/>
              <a:t>Conflict of Interest Disclosure Form-Attachment E </a:t>
            </a:r>
            <a:r>
              <a:rPr lang="en-US" sz="2100" i="1"/>
              <a:t>(Use the form provided)</a:t>
            </a:r>
          </a:p>
          <a:p>
            <a:pPr marL="457200" indent="-457200">
              <a:lnSpc>
                <a:spcPct val="90000"/>
              </a:lnSpc>
              <a:buAutoNum type="arabicPeriod"/>
            </a:pPr>
            <a:r>
              <a:rPr lang="en-US" sz="2100"/>
              <a:t>Work Samples (No template, submitted by applicant)</a:t>
            </a:r>
          </a:p>
        </p:txBody>
      </p:sp>
      <p:pic>
        <p:nvPicPr>
          <p:cNvPr id="13" name="Picture Placeholder 12" descr="Photo of the application form. Includes sections of application: Applicant profile, strategy proposal, project alignment.">
            <a:extLst>
              <a:ext uri="{FF2B5EF4-FFF2-40B4-BE49-F238E27FC236}">
                <a16:creationId xmlns:a16="http://schemas.microsoft.com/office/drawing/2014/main" id="{0194DE74-E607-A285-79EF-2B04B3E6CA8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977" b="6977"/>
          <a:stretch/>
        </p:blipFill>
        <p:spPr>
          <a:xfrm>
            <a:off x="6914770" y="751073"/>
            <a:ext cx="4788393" cy="4788393"/>
          </a:xfrm>
          <a:prstGeom prst="rect">
            <a:avLst/>
          </a:prstGeom>
          <a:ln>
            <a:noFill/>
          </a:ln>
          <a:effectLst>
            <a:outerShdw blurRad="292100" dist="139700" dir="2700000" algn="tl" rotWithShape="0">
              <a:srgbClr val="333333">
                <a:alpha val="65000"/>
              </a:srgbClr>
            </a:outerShdw>
          </a:effectLst>
        </p:spPr>
      </p:pic>
      <p:sp>
        <p:nvSpPr>
          <p:cNvPr id="4" name="Date Placeholder 3">
            <a:extLst>
              <a:ext uri="{FF2B5EF4-FFF2-40B4-BE49-F238E27FC236}">
                <a16:creationId xmlns:a16="http://schemas.microsoft.com/office/drawing/2014/main" id="{3D3444D0-C176-8B94-A868-5A703EE74363}"/>
              </a:ext>
            </a:extLst>
          </p:cNvPr>
          <p:cNvSpPr>
            <a:spLocks noGrp="1"/>
          </p:cNvSpPr>
          <p:nvPr>
            <p:ph type="dt" sz="half" idx="11"/>
          </p:nvPr>
        </p:nvSpPr>
        <p:spPr>
          <a:xfrm>
            <a:off x="838200" y="6356350"/>
            <a:ext cx="1358590" cy="365125"/>
          </a:xfrm>
        </p:spPr>
        <p:txBody>
          <a:bodyPr anchor="ctr">
            <a:normAutofit/>
          </a:bodyPr>
          <a:lstStyle/>
          <a:p>
            <a:pPr>
              <a:spcAft>
                <a:spcPts val="600"/>
              </a:spcAft>
            </a:pPr>
            <a:fld id="{824D5D47-1752-4D84-8BFB-C2F71A34C932}" type="datetime1">
              <a:rPr lang="en-US" smtClean="0"/>
              <a:pPr>
                <a:spcAft>
                  <a:spcPts val="600"/>
                </a:spcAft>
              </a:pPr>
              <a:t>1/15/2025</a:t>
            </a:fld>
            <a:endParaRPr lang="en-US"/>
          </a:p>
        </p:txBody>
      </p:sp>
      <p:sp>
        <p:nvSpPr>
          <p:cNvPr id="5" name="Footer Placeholder 4">
            <a:extLst>
              <a:ext uri="{FF2B5EF4-FFF2-40B4-BE49-F238E27FC236}">
                <a16:creationId xmlns:a16="http://schemas.microsoft.com/office/drawing/2014/main" id="{C68A969A-EDA0-5223-DF20-13281F62127D}"/>
              </a:ext>
            </a:extLst>
          </p:cNvPr>
          <p:cNvSpPr>
            <a:spLocks noGrp="1"/>
          </p:cNvSpPr>
          <p:nvPr>
            <p:ph type="ftr" sz="quarter" idx="3"/>
          </p:nvPr>
        </p:nvSpPr>
        <p:spPr>
          <a:xfrm>
            <a:off x="3302177" y="6356349"/>
            <a:ext cx="5587647" cy="365125"/>
          </a:xfrm>
        </p:spPr>
        <p:txBody>
          <a:bodyPr anchor="ctr">
            <a:normAutofit/>
          </a:bodyPr>
          <a:lstStyle/>
          <a:p>
            <a:pPr>
              <a:spcAft>
                <a:spcPts val="600"/>
              </a:spcAft>
            </a:pPr>
            <a:r>
              <a:rPr lang="en-US"/>
              <a:t>health.state.mn.us</a:t>
            </a:r>
          </a:p>
        </p:txBody>
      </p:sp>
      <p:sp>
        <p:nvSpPr>
          <p:cNvPr id="6" name="Slide Number Placeholder 5">
            <a:extLst>
              <a:ext uri="{FF2B5EF4-FFF2-40B4-BE49-F238E27FC236}">
                <a16:creationId xmlns:a16="http://schemas.microsoft.com/office/drawing/2014/main" id="{ABCC838E-D3EE-8DD5-DC38-8F3FBF5DA629}"/>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24</a:t>
            </a:fld>
            <a:endParaRPr lang="en-US"/>
          </a:p>
        </p:txBody>
      </p:sp>
    </p:spTree>
    <p:extLst>
      <p:ext uri="{BB962C8B-B14F-4D97-AF65-F5344CB8AC3E}">
        <p14:creationId xmlns:p14="http://schemas.microsoft.com/office/powerpoint/2010/main" val="1871592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80A5-07EC-689E-4D5E-C769FB0BFB8C}"/>
              </a:ext>
            </a:extLst>
          </p:cNvPr>
          <p:cNvSpPr>
            <a:spLocks noGrp="1"/>
          </p:cNvSpPr>
          <p:nvPr>
            <p:ph type="title"/>
          </p:nvPr>
        </p:nvSpPr>
        <p:spPr>
          <a:xfrm>
            <a:off x="838200" y="-1"/>
            <a:ext cx="10515600" cy="1216025"/>
          </a:xfrm>
        </p:spPr>
        <p:txBody>
          <a:bodyPr anchor="ctr">
            <a:normAutofit/>
          </a:bodyPr>
          <a:lstStyle/>
          <a:p>
            <a:r>
              <a:rPr lang="en-US"/>
              <a:t>Application Scoring</a:t>
            </a:r>
            <a:endParaRPr lang="en-US">
              <a:ea typeface="Calibri"/>
              <a:cs typeface="Calibri"/>
            </a:endParaRPr>
          </a:p>
        </p:txBody>
      </p:sp>
      <p:sp>
        <p:nvSpPr>
          <p:cNvPr id="3" name="Content Placeholder 2">
            <a:extLst>
              <a:ext uri="{FF2B5EF4-FFF2-40B4-BE49-F238E27FC236}">
                <a16:creationId xmlns:a16="http://schemas.microsoft.com/office/drawing/2014/main" id="{7C399212-0E63-278E-ADFA-FB318242ABB8}"/>
              </a:ext>
            </a:extLst>
          </p:cNvPr>
          <p:cNvSpPr>
            <a:spLocks noGrp="1"/>
          </p:cNvSpPr>
          <p:nvPr>
            <p:ph sz="quarter" idx="10"/>
          </p:nvPr>
        </p:nvSpPr>
        <p:spPr>
          <a:xfrm>
            <a:off x="838200" y="1366345"/>
            <a:ext cx="6234953" cy="4788393"/>
          </a:xfrm>
        </p:spPr>
        <p:txBody>
          <a:bodyPr vert="horz" lIns="91440" tIns="45720" rIns="91440" bIns="45720" rtlCol="0" anchor="t">
            <a:normAutofit fontScale="92500" lnSpcReduction="10000"/>
          </a:bodyPr>
          <a:lstStyle/>
          <a:p>
            <a:pPr>
              <a:lnSpc>
                <a:spcPct val="90000"/>
              </a:lnSpc>
            </a:pPr>
            <a:r>
              <a:rPr lang="en-US" sz="2400"/>
              <a:t>All scoring information can be found on the website in Attachment B: Grant Application Scoring Criteria</a:t>
            </a:r>
          </a:p>
          <a:p>
            <a:pPr>
              <a:lnSpc>
                <a:spcPct val="90000"/>
              </a:lnSpc>
            </a:pPr>
            <a:r>
              <a:rPr lang="en-US" sz="2400"/>
              <a:t>Numerical scoring system out of 60 possible points </a:t>
            </a:r>
            <a:endParaRPr lang="en-US" sz="2400">
              <a:ea typeface="Calibri"/>
              <a:cs typeface="Calibri"/>
            </a:endParaRPr>
          </a:p>
          <a:p>
            <a:pPr lvl="1">
              <a:lnSpc>
                <a:spcPct val="90000"/>
              </a:lnSpc>
            </a:pPr>
            <a:r>
              <a:rPr lang="en-US"/>
              <a:t>Applicant Profile (5 pts)</a:t>
            </a:r>
            <a:endParaRPr lang="en-US">
              <a:ea typeface="Calibri"/>
              <a:cs typeface="Calibri"/>
            </a:endParaRPr>
          </a:p>
          <a:p>
            <a:pPr lvl="1">
              <a:lnSpc>
                <a:spcPct val="90000"/>
              </a:lnSpc>
            </a:pPr>
            <a:r>
              <a:rPr lang="en-US"/>
              <a:t>Strategy Proposal (20 pts) </a:t>
            </a:r>
            <a:endParaRPr lang="en-US">
              <a:ea typeface="Calibri"/>
              <a:cs typeface="Calibri"/>
            </a:endParaRPr>
          </a:p>
          <a:p>
            <a:pPr lvl="1">
              <a:lnSpc>
                <a:spcPct val="90000"/>
              </a:lnSpc>
            </a:pPr>
            <a:r>
              <a:rPr lang="en-US"/>
              <a:t>Project Alignment (10 pts) </a:t>
            </a:r>
            <a:endParaRPr lang="en-US">
              <a:ea typeface="Calibri"/>
              <a:cs typeface="Calibri"/>
            </a:endParaRPr>
          </a:p>
          <a:p>
            <a:pPr lvl="1">
              <a:lnSpc>
                <a:spcPct val="90000"/>
              </a:lnSpc>
            </a:pPr>
            <a:r>
              <a:rPr lang="en-US"/>
              <a:t>Expected Results and Measuring Success (10 pts)</a:t>
            </a:r>
            <a:endParaRPr lang="en-US">
              <a:ea typeface="Calibri"/>
              <a:cs typeface="Calibri"/>
            </a:endParaRPr>
          </a:p>
          <a:p>
            <a:pPr lvl="1">
              <a:lnSpc>
                <a:spcPct val="90000"/>
              </a:lnSpc>
            </a:pPr>
            <a:r>
              <a:rPr lang="en-US"/>
              <a:t>Budget and Budget Justification (5 pts) </a:t>
            </a:r>
            <a:endParaRPr lang="en-US">
              <a:ea typeface="Calibri"/>
              <a:cs typeface="Calibri"/>
            </a:endParaRPr>
          </a:p>
          <a:p>
            <a:pPr lvl="1">
              <a:lnSpc>
                <a:spcPct val="90000"/>
              </a:lnSpc>
            </a:pPr>
            <a:r>
              <a:rPr lang="en-US">
                <a:ea typeface="Calibri"/>
                <a:cs typeface="Calibri"/>
              </a:rPr>
              <a:t>Alzheimer's Awareness Examples (10pts)</a:t>
            </a:r>
            <a:endParaRPr lang="en-US"/>
          </a:p>
          <a:p>
            <a:pPr>
              <a:lnSpc>
                <a:spcPct val="90000"/>
              </a:lnSpc>
            </a:pPr>
            <a:r>
              <a:rPr lang="en-US" sz="2400"/>
              <a:t>Please stay within the word limit for each section</a:t>
            </a:r>
            <a:endParaRPr lang="en-US" sz="2400">
              <a:ea typeface="Calibri"/>
              <a:cs typeface="Calibri"/>
            </a:endParaRPr>
          </a:p>
        </p:txBody>
      </p:sp>
      <p:pic>
        <p:nvPicPr>
          <p:cNvPr id="8" name="Picture 7" descr="screenshot of scoring criteria sheet">
            <a:extLst>
              <a:ext uri="{FF2B5EF4-FFF2-40B4-BE49-F238E27FC236}">
                <a16:creationId xmlns:a16="http://schemas.microsoft.com/office/drawing/2014/main" id="{F40C0019-6248-DA2B-4C78-56EE7E99A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486" y="1364826"/>
            <a:ext cx="3494593" cy="4538434"/>
          </a:xfrm>
          <a:prstGeom prst="rect">
            <a:avLst/>
          </a:prstGeom>
          <a:noFill/>
          <a:ln>
            <a:noFill/>
          </a:ln>
          <a:effectLst>
            <a:outerShdw blurRad="292100" dist="139700" dir="2700000" algn="tl" rotWithShape="0">
              <a:srgbClr val="333333">
                <a:alpha val="65000"/>
              </a:srgbClr>
            </a:outerShdw>
          </a:effectLst>
        </p:spPr>
      </p:pic>
      <p:sp>
        <p:nvSpPr>
          <p:cNvPr id="4" name="Date Placeholder 3">
            <a:extLst>
              <a:ext uri="{FF2B5EF4-FFF2-40B4-BE49-F238E27FC236}">
                <a16:creationId xmlns:a16="http://schemas.microsoft.com/office/drawing/2014/main" id="{07CF4AA0-DF5B-8AC3-46D3-26A0F636AA14}"/>
              </a:ext>
            </a:extLst>
          </p:cNvPr>
          <p:cNvSpPr>
            <a:spLocks noGrp="1"/>
          </p:cNvSpPr>
          <p:nvPr>
            <p:ph type="dt" sz="half" idx="2"/>
          </p:nvPr>
        </p:nvSpPr>
        <p:spPr>
          <a:xfrm>
            <a:off x="838200" y="6356350"/>
            <a:ext cx="1358590" cy="365125"/>
          </a:xfrm>
        </p:spPr>
        <p:txBody>
          <a:bodyPr anchor="ctr">
            <a:normAutofit/>
          </a:bodyPr>
          <a:lstStyle/>
          <a:p>
            <a:pPr>
              <a:spcAft>
                <a:spcPts val="600"/>
              </a:spcAft>
            </a:pPr>
            <a:fld id="{824D5D47-1752-4D84-8BFB-C2F71A34C932}" type="datetime1">
              <a:rPr lang="en-US" smtClean="0"/>
              <a:pPr>
                <a:spcAft>
                  <a:spcPts val="600"/>
                </a:spcAft>
              </a:pPr>
              <a:t>1/15/2025</a:t>
            </a:fld>
            <a:endParaRPr lang="en-US"/>
          </a:p>
        </p:txBody>
      </p:sp>
      <p:sp>
        <p:nvSpPr>
          <p:cNvPr id="5" name="Footer Placeholder 4">
            <a:extLst>
              <a:ext uri="{FF2B5EF4-FFF2-40B4-BE49-F238E27FC236}">
                <a16:creationId xmlns:a16="http://schemas.microsoft.com/office/drawing/2014/main" id="{B5D3667E-B084-2DB3-0CC4-E7CB0AC192BE}"/>
              </a:ext>
            </a:extLst>
          </p:cNvPr>
          <p:cNvSpPr>
            <a:spLocks noGrp="1"/>
          </p:cNvSpPr>
          <p:nvPr>
            <p:ph type="ftr" sz="quarter" idx="3"/>
          </p:nvPr>
        </p:nvSpPr>
        <p:spPr>
          <a:xfrm>
            <a:off x="3302177" y="6356349"/>
            <a:ext cx="5587647" cy="365125"/>
          </a:xfrm>
        </p:spPr>
        <p:txBody>
          <a:bodyPr anchor="ctr">
            <a:normAutofit/>
          </a:bodyPr>
          <a:lstStyle/>
          <a:p>
            <a:pPr>
              <a:spcAft>
                <a:spcPts val="600"/>
              </a:spcAft>
            </a:pPr>
            <a:r>
              <a:rPr lang="en-US"/>
              <a:t>health.state.mn.us</a:t>
            </a:r>
          </a:p>
        </p:txBody>
      </p:sp>
      <p:sp>
        <p:nvSpPr>
          <p:cNvPr id="6" name="Slide Number Placeholder 5">
            <a:extLst>
              <a:ext uri="{FF2B5EF4-FFF2-40B4-BE49-F238E27FC236}">
                <a16:creationId xmlns:a16="http://schemas.microsoft.com/office/drawing/2014/main" id="{44A007DE-2D8D-44C2-2872-21DA95DC7228}"/>
              </a:ext>
            </a:extLst>
          </p:cNvPr>
          <p:cNvSpPr>
            <a:spLocks noGrp="1"/>
          </p:cNvSpPr>
          <p:nvPr>
            <p:ph type="sldNum" sz="quarter" idx="4"/>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25</a:t>
            </a:fld>
            <a:endParaRPr lang="en-US"/>
          </a:p>
        </p:txBody>
      </p:sp>
    </p:spTree>
    <p:extLst>
      <p:ext uri="{BB962C8B-B14F-4D97-AF65-F5344CB8AC3E}">
        <p14:creationId xmlns:p14="http://schemas.microsoft.com/office/powerpoint/2010/main" val="2962380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AC83-1AE6-565C-E8B2-1729A104049F}"/>
              </a:ext>
            </a:extLst>
          </p:cNvPr>
          <p:cNvSpPr>
            <a:spLocks noGrp="1"/>
          </p:cNvSpPr>
          <p:nvPr>
            <p:ph type="title"/>
          </p:nvPr>
        </p:nvSpPr>
        <p:spPr>
          <a:xfrm>
            <a:off x="815897" y="287066"/>
            <a:ext cx="3521927" cy="2734914"/>
          </a:xfrm>
        </p:spPr>
        <p:txBody>
          <a:bodyPr anchor="ctr">
            <a:normAutofit/>
          </a:bodyPr>
          <a:lstStyle/>
          <a:p>
            <a:r>
              <a:rPr lang="en-US"/>
              <a:t>Budget</a:t>
            </a:r>
          </a:p>
        </p:txBody>
      </p:sp>
      <p:sp>
        <p:nvSpPr>
          <p:cNvPr id="4" name="Date Placeholder 3">
            <a:extLst>
              <a:ext uri="{FF2B5EF4-FFF2-40B4-BE49-F238E27FC236}">
                <a16:creationId xmlns:a16="http://schemas.microsoft.com/office/drawing/2014/main" id="{EBB84B31-DA79-5AD6-47D9-26D1B8715C54}"/>
              </a:ext>
            </a:extLst>
          </p:cNvPr>
          <p:cNvSpPr>
            <a:spLocks noGrp="1"/>
          </p:cNvSpPr>
          <p:nvPr>
            <p:ph type="dt" sz="half" idx="11"/>
          </p:nvPr>
        </p:nvSpPr>
        <p:spPr>
          <a:xfrm>
            <a:off x="838200" y="6356350"/>
            <a:ext cx="1358590" cy="365125"/>
          </a:xfrm>
        </p:spPr>
        <p:txBody>
          <a:bodyPr anchor="ctr">
            <a:normAutofit/>
          </a:bodyPr>
          <a:lstStyle/>
          <a:p>
            <a:pPr>
              <a:spcAft>
                <a:spcPts val="600"/>
              </a:spcAft>
            </a:pPr>
            <a:fld id="{824D5D47-1752-4D84-8BFB-C2F71A34C932}" type="datetime1">
              <a:rPr lang="en-US" smtClean="0"/>
              <a:pPr>
                <a:spcAft>
                  <a:spcPts val="600"/>
                </a:spcAft>
              </a:pPr>
              <a:t>1/15/2025</a:t>
            </a:fld>
            <a:endParaRPr lang="en-US"/>
          </a:p>
        </p:txBody>
      </p:sp>
      <p:sp>
        <p:nvSpPr>
          <p:cNvPr id="5" name="Footer Placeholder 4">
            <a:extLst>
              <a:ext uri="{FF2B5EF4-FFF2-40B4-BE49-F238E27FC236}">
                <a16:creationId xmlns:a16="http://schemas.microsoft.com/office/drawing/2014/main" id="{AB800125-5C02-403D-933C-66439CA1C280}"/>
              </a:ext>
            </a:extLst>
          </p:cNvPr>
          <p:cNvSpPr>
            <a:spLocks noGrp="1"/>
          </p:cNvSpPr>
          <p:nvPr>
            <p:ph type="ftr" sz="quarter" idx="3"/>
          </p:nvPr>
        </p:nvSpPr>
        <p:spPr>
          <a:xfrm>
            <a:off x="3302177" y="6356349"/>
            <a:ext cx="5587647" cy="365125"/>
          </a:xfrm>
        </p:spPr>
        <p:txBody>
          <a:bodyPr anchor="ctr">
            <a:normAutofit/>
          </a:bodyPr>
          <a:lstStyle/>
          <a:p>
            <a:pPr>
              <a:spcAft>
                <a:spcPts val="600"/>
              </a:spcAft>
            </a:pPr>
            <a:r>
              <a:rPr lang="en-US"/>
              <a:t>health.state.mn.us</a:t>
            </a:r>
          </a:p>
        </p:txBody>
      </p:sp>
      <p:sp>
        <p:nvSpPr>
          <p:cNvPr id="6" name="Slide Number Placeholder 5">
            <a:extLst>
              <a:ext uri="{FF2B5EF4-FFF2-40B4-BE49-F238E27FC236}">
                <a16:creationId xmlns:a16="http://schemas.microsoft.com/office/drawing/2014/main" id="{B4064F5B-D925-1501-813F-A08FDD24782E}"/>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26</a:t>
            </a:fld>
            <a:endParaRPr lang="en-US"/>
          </a:p>
        </p:txBody>
      </p:sp>
      <p:pic>
        <p:nvPicPr>
          <p:cNvPr id="10" name="Picture Placeholder 9" descr="A photo of the budget template for this grant. Includes budgetary lines such as: printing, event costs, digital media buy.">
            <a:extLst>
              <a:ext uri="{FF2B5EF4-FFF2-40B4-BE49-F238E27FC236}">
                <a16:creationId xmlns:a16="http://schemas.microsoft.com/office/drawing/2014/main" id="{D778D128-C80C-C729-EBD4-E2580F7E157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7612" b="17612"/>
          <a:stretch>
            <a:fillRect/>
          </a:stretch>
        </p:blipFill>
        <p:spPr/>
      </p:pic>
    </p:spTree>
    <p:extLst>
      <p:ext uri="{BB962C8B-B14F-4D97-AF65-F5344CB8AC3E}">
        <p14:creationId xmlns:p14="http://schemas.microsoft.com/office/powerpoint/2010/main" val="3085806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5829-5A05-1D57-F0E3-E53F2CE89D3F}"/>
              </a:ext>
            </a:extLst>
          </p:cNvPr>
          <p:cNvSpPr>
            <a:spLocks noGrp="1"/>
          </p:cNvSpPr>
          <p:nvPr>
            <p:ph type="title"/>
          </p:nvPr>
        </p:nvSpPr>
        <p:spPr/>
        <p:txBody>
          <a:bodyPr/>
          <a:lstStyle/>
          <a:p>
            <a:r>
              <a:rPr lang="en-US"/>
              <a:t>Application Submission Instructions</a:t>
            </a:r>
          </a:p>
        </p:txBody>
      </p:sp>
      <p:sp>
        <p:nvSpPr>
          <p:cNvPr id="3" name="Content Placeholder 2">
            <a:extLst>
              <a:ext uri="{FF2B5EF4-FFF2-40B4-BE49-F238E27FC236}">
                <a16:creationId xmlns:a16="http://schemas.microsoft.com/office/drawing/2014/main" id="{05C1E6C9-06DC-AF1E-8388-205E237C666C}"/>
              </a:ext>
            </a:extLst>
          </p:cNvPr>
          <p:cNvSpPr>
            <a:spLocks noGrp="1"/>
          </p:cNvSpPr>
          <p:nvPr>
            <p:ph idx="1"/>
          </p:nvPr>
        </p:nvSpPr>
        <p:spPr/>
        <p:txBody>
          <a:bodyPr vert="horz" lIns="91440" tIns="45720" rIns="91440" bIns="45720" rtlCol="0" anchor="t">
            <a:normAutofit/>
          </a:bodyPr>
          <a:lstStyle/>
          <a:p>
            <a:r>
              <a:rPr lang="en-US"/>
              <a:t>Submit via email to </a:t>
            </a:r>
            <a:r>
              <a:rPr lang="en-US">
                <a:hlinkClick r:id="rId3"/>
              </a:rPr>
              <a:t>health.healthybrain@state.mn.us</a:t>
            </a:r>
            <a:r>
              <a:rPr lang="en-US"/>
              <a:t> </a:t>
            </a:r>
          </a:p>
          <a:p>
            <a:r>
              <a:rPr lang="en-US"/>
              <a:t>Subject line: “Alzheimer's Awareness Grant Application – [</a:t>
            </a:r>
            <a:r>
              <a:rPr lang="en-US" i="1"/>
              <a:t>lead organization name</a:t>
            </a:r>
            <a:r>
              <a:rPr lang="en-US"/>
              <a:t>]” </a:t>
            </a:r>
            <a:endParaRPr lang="en-US">
              <a:ea typeface="Calibri"/>
              <a:cs typeface="Calibri"/>
            </a:endParaRPr>
          </a:p>
          <a:p>
            <a:r>
              <a:rPr lang="en-US"/>
              <a:t>Submit applications no later than Wednesday</a:t>
            </a:r>
            <a:r>
              <a:rPr lang="en-US" b="1"/>
              <a:t>, February 5, 2025, at 11:59 p.m. CT </a:t>
            </a:r>
            <a:endParaRPr lang="en-US" b="1">
              <a:ea typeface="Calibri"/>
              <a:cs typeface="Calibri"/>
            </a:endParaRPr>
          </a:p>
          <a:p>
            <a:r>
              <a:rPr lang="en-US"/>
              <a:t>Please plan ahead and do not wait until the last minute to submit! </a:t>
            </a:r>
            <a:endParaRPr lang="en-US">
              <a:ea typeface="Calibri"/>
              <a:cs typeface="Calibri"/>
            </a:endParaRPr>
          </a:p>
        </p:txBody>
      </p:sp>
      <p:sp>
        <p:nvSpPr>
          <p:cNvPr id="4" name="Date Placeholder 3">
            <a:extLst>
              <a:ext uri="{FF2B5EF4-FFF2-40B4-BE49-F238E27FC236}">
                <a16:creationId xmlns:a16="http://schemas.microsoft.com/office/drawing/2014/main" id="{A1952131-C25B-7E51-F3B8-C598320F4538}"/>
              </a:ext>
            </a:extLst>
          </p:cNvPr>
          <p:cNvSpPr>
            <a:spLocks noGrp="1"/>
          </p:cNvSpPr>
          <p:nvPr>
            <p:ph type="dt" sz="half" idx="10"/>
          </p:nvPr>
        </p:nvSpPr>
        <p:spPr/>
        <p:txBody>
          <a:bodyPr/>
          <a:lstStyle/>
          <a:p>
            <a:fld id="{824D5D47-1752-4D84-8BFB-C2F71A34C932}" type="datetime1">
              <a:rPr lang="en-US" smtClean="0"/>
              <a:t>1/15/2025</a:t>
            </a:fld>
            <a:endParaRPr lang="en-US"/>
          </a:p>
        </p:txBody>
      </p:sp>
      <p:sp>
        <p:nvSpPr>
          <p:cNvPr id="5" name="Footer Placeholder 4">
            <a:extLst>
              <a:ext uri="{FF2B5EF4-FFF2-40B4-BE49-F238E27FC236}">
                <a16:creationId xmlns:a16="http://schemas.microsoft.com/office/drawing/2014/main" id="{E8B982DC-3D71-11AD-389C-EBD47620051A}"/>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71CA3B56-30E1-37B9-ED7A-EF1D6A71C254}"/>
              </a:ext>
            </a:extLst>
          </p:cNvPr>
          <p:cNvSpPr>
            <a:spLocks noGrp="1"/>
          </p:cNvSpPr>
          <p:nvPr>
            <p:ph type="sldNum" sz="quarter" idx="12"/>
          </p:nvPr>
        </p:nvSpPr>
        <p:spPr/>
        <p:txBody>
          <a:bodyPr/>
          <a:lstStyle/>
          <a:p>
            <a:fld id="{48F63A3B-78C7-47BE-AE5E-E10140E04643}" type="slidenum">
              <a:rPr lang="en-US" smtClean="0"/>
              <a:t>27</a:t>
            </a:fld>
            <a:endParaRPr lang="en-US"/>
          </a:p>
        </p:txBody>
      </p:sp>
    </p:spTree>
    <p:extLst>
      <p:ext uri="{BB962C8B-B14F-4D97-AF65-F5344CB8AC3E}">
        <p14:creationId xmlns:p14="http://schemas.microsoft.com/office/powerpoint/2010/main" val="2669160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2E0C-90A2-92A4-6BBF-21DAD8500247}"/>
              </a:ext>
            </a:extLst>
          </p:cNvPr>
          <p:cNvSpPr>
            <a:spLocks noGrp="1"/>
          </p:cNvSpPr>
          <p:nvPr>
            <p:ph type="title"/>
          </p:nvPr>
        </p:nvSpPr>
        <p:spPr>
          <a:xfrm>
            <a:off x="838200" y="-1"/>
            <a:ext cx="10515600" cy="1216025"/>
          </a:xfrm>
        </p:spPr>
        <p:txBody>
          <a:bodyPr anchor="ctr">
            <a:normAutofit/>
          </a:bodyPr>
          <a:lstStyle/>
          <a:p>
            <a:r>
              <a:rPr lang="en-US"/>
              <a:t>Application Review and Selection Process</a:t>
            </a:r>
          </a:p>
        </p:txBody>
      </p:sp>
      <p:sp>
        <p:nvSpPr>
          <p:cNvPr id="4" name="Date Placeholder 3">
            <a:extLst>
              <a:ext uri="{FF2B5EF4-FFF2-40B4-BE49-F238E27FC236}">
                <a16:creationId xmlns:a16="http://schemas.microsoft.com/office/drawing/2014/main" id="{0645531B-D98C-EBE9-EDFF-F4B3B69FB149}"/>
              </a:ext>
            </a:extLst>
          </p:cNvPr>
          <p:cNvSpPr>
            <a:spLocks noGrp="1"/>
          </p:cNvSpPr>
          <p:nvPr>
            <p:ph type="dt" sz="half" idx="10"/>
          </p:nvPr>
        </p:nvSpPr>
        <p:spPr>
          <a:xfrm>
            <a:off x="838200" y="6356350"/>
            <a:ext cx="1358590" cy="365125"/>
          </a:xfrm>
        </p:spPr>
        <p:txBody>
          <a:bodyPr anchor="ctr">
            <a:normAutofit/>
          </a:bodyPr>
          <a:lstStyle/>
          <a:p>
            <a:pPr>
              <a:spcAft>
                <a:spcPts val="600"/>
              </a:spcAft>
            </a:pPr>
            <a:fld id="{824D5D47-1752-4D84-8BFB-C2F71A34C932}" type="datetime1">
              <a:rPr lang="en-US" smtClean="0"/>
              <a:pPr>
                <a:spcAft>
                  <a:spcPts val="600"/>
                </a:spcAft>
              </a:pPr>
              <a:t>1/15/2025</a:t>
            </a:fld>
            <a:endParaRPr lang="en-US"/>
          </a:p>
        </p:txBody>
      </p:sp>
      <p:sp>
        <p:nvSpPr>
          <p:cNvPr id="5" name="Footer Placeholder 4">
            <a:extLst>
              <a:ext uri="{FF2B5EF4-FFF2-40B4-BE49-F238E27FC236}">
                <a16:creationId xmlns:a16="http://schemas.microsoft.com/office/drawing/2014/main" id="{7AEE80BC-5791-11E5-3FCC-AD0245B4F218}"/>
              </a:ext>
            </a:extLst>
          </p:cNvPr>
          <p:cNvSpPr>
            <a:spLocks noGrp="1"/>
          </p:cNvSpPr>
          <p:nvPr>
            <p:ph type="ftr" sz="quarter" idx="3"/>
          </p:nvPr>
        </p:nvSpPr>
        <p:spPr>
          <a:xfrm>
            <a:off x="3302177" y="6356349"/>
            <a:ext cx="5587647" cy="365125"/>
          </a:xfrm>
        </p:spPr>
        <p:txBody>
          <a:bodyPr anchor="ctr">
            <a:normAutofit/>
          </a:bodyPr>
          <a:lstStyle/>
          <a:p>
            <a:pPr>
              <a:spcAft>
                <a:spcPts val="600"/>
              </a:spcAft>
            </a:pPr>
            <a:r>
              <a:rPr lang="en-US"/>
              <a:t>health.state.mn.us</a:t>
            </a:r>
          </a:p>
        </p:txBody>
      </p:sp>
      <p:sp>
        <p:nvSpPr>
          <p:cNvPr id="6" name="Slide Number Placeholder 5">
            <a:extLst>
              <a:ext uri="{FF2B5EF4-FFF2-40B4-BE49-F238E27FC236}">
                <a16:creationId xmlns:a16="http://schemas.microsoft.com/office/drawing/2014/main" id="{06550BBE-DD69-4D7D-594D-16FE2C2A0C09}"/>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28</a:t>
            </a:fld>
            <a:endParaRPr lang="en-US"/>
          </a:p>
        </p:txBody>
      </p:sp>
      <p:graphicFrame>
        <p:nvGraphicFramePr>
          <p:cNvPr id="10" name="Content Placeholder 2">
            <a:extLst>
              <a:ext uri="{FF2B5EF4-FFF2-40B4-BE49-F238E27FC236}">
                <a16:creationId xmlns:a16="http://schemas.microsoft.com/office/drawing/2014/main" id="{9437E8E4-1B3C-B2A1-7062-D2D73C00063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556633641"/>
              </p:ext>
            </p:extLst>
          </p:nvPr>
        </p:nvGraphicFramePr>
        <p:xfrm>
          <a:off x="838200" y="1594624"/>
          <a:ext cx="10515600" cy="4582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5919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F9267-ABA8-EECB-E4A1-5EE090BE776A}"/>
              </a:ext>
            </a:extLst>
          </p:cNvPr>
          <p:cNvSpPr>
            <a:spLocks noGrp="1"/>
          </p:cNvSpPr>
          <p:nvPr>
            <p:ph type="title"/>
          </p:nvPr>
        </p:nvSpPr>
        <p:spPr>
          <a:xfrm>
            <a:off x="815897" y="287066"/>
            <a:ext cx="3521927" cy="2734914"/>
          </a:xfrm>
        </p:spPr>
        <p:txBody>
          <a:bodyPr anchor="ctr">
            <a:normAutofit/>
          </a:bodyPr>
          <a:lstStyle/>
          <a:p>
            <a:r>
              <a:rPr lang="en-US" sz="4100"/>
              <a:t>Find answers to your questions on the FAQ webpage</a:t>
            </a:r>
          </a:p>
        </p:txBody>
      </p:sp>
      <p:sp>
        <p:nvSpPr>
          <p:cNvPr id="3" name="Content Placeholder 2">
            <a:extLst>
              <a:ext uri="{FF2B5EF4-FFF2-40B4-BE49-F238E27FC236}">
                <a16:creationId xmlns:a16="http://schemas.microsoft.com/office/drawing/2014/main" id="{02B31B97-F8D3-818F-DCA7-834FBA45D094}"/>
              </a:ext>
            </a:extLst>
          </p:cNvPr>
          <p:cNvSpPr>
            <a:spLocks noGrp="1"/>
          </p:cNvSpPr>
          <p:nvPr>
            <p:ph type="body" sz="quarter" idx="11"/>
          </p:nvPr>
        </p:nvSpPr>
        <p:spPr>
          <a:xfrm>
            <a:off x="815975" y="3211513"/>
            <a:ext cx="3521849" cy="2475609"/>
          </a:xfrm>
        </p:spPr>
        <p:txBody>
          <a:bodyPr vert="horz" lIns="91440" tIns="45720" rIns="91440" bIns="45720" rtlCol="0">
            <a:normAutofit lnSpcReduction="10000"/>
          </a:bodyPr>
          <a:lstStyle/>
          <a:p>
            <a:pPr marL="0" indent="0">
              <a:lnSpc>
                <a:spcPct val="90000"/>
              </a:lnSpc>
              <a:buNone/>
            </a:pPr>
            <a:r>
              <a:rPr lang="en-US" sz="2300" dirty="0"/>
              <a:t>Alzheimer's Awareness Grant </a:t>
            </a:r>
            <a:r>
              <a:rPr lang="en-US" sz="2300" dirty="0">
                <a:hlinkClick r:id="rId3"/>
              </a:rPr>
              <a:t>Frequently Asked Questions</a:t>
            </a:r>
          </a:p>
          <a:p>
            <a:pPr marL="0" indent="0">
              <a:lnSpc>
                <a:spcPct val="90000"/>
              </a:lnSpc>
              <a:buNone/>
            </a:pPr>
            <a:r>
              <a:rPr lang="en-US" sz="2300" dirty="0">
                <a:hlinkClick r:id="rId3"/>
              </a:rPr>
              <a:t>https://www.health.state.mn.us/diseases/alzheimers/funding/awareness/index.html</a:t>
            </a:r>
            <a:endParaRPr lang="en-US" sz="2300" dirty="0"/>
          </a:p>
          <a:p>
            <a:pPr marL="0" indent="0">
              <a:lnSpc>
                <a:spcPct val="90000"/>
              </a:lnSpc>
              <a:buNone/>
            </a:pPr>
            <a:endParaRPr lang="en-US" sz="2300" dirty="0"/>
          </a:p>
          <a:p>
            <a:pPr marL="0" indent="0">
              <a:lnSpc>
                <a:spcPct val="90000"/>
              </a:lnSpc>
              <a:buNone/>
            </a:pPr>
            <a:endParaRPr lang="en-US" sz="2300" dirty="0"/>
          </a:p>
        </p:txBody>
      </p:sp>
      <p:pic>
        <p:nvPicPr>
          <p:cNvPr id="9" name="Picture 8" descr="Photo of FAQ section on webpage.">
            <a:extLst>
              <a:ext uri="{FF2B5EF4-FFF2-40B4-BE49-F238E27FC236}">
                <a16:creationId xmlns:a16="http://schemas.microsoft.com/office/drawing/2014/main" id="{FC71A132-5E63-0A5C-9978-B9C2D67CB9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7307" y="1070247"/>
            <a:ext cx="6238718" cy="4787628"/>
          </a:xfrm>
          <a:prstGeom prst="rect">
            <a:avLst/>
          </a:prstGeom>
          <a:noFill/>
        </p:spPr>
      </p:pic>
      <p:sp>
        <p:nvSpPr>
          <p:cNvPr id="4" name="Date Placeholder 3">
            <a:extLst>
              <a:ext uri="{FF2B5EF4-FFF2-40B4-BE49-F238E27FC236}">
                <a16:creationId xmlns:a16="http://schemas.microsoft.com/office/drawing/2014/main" id="{96DE2DF7-88FF-7C0B-C79E-68FF9DD76968}"/>
              </a:ext>
            </a:extLst>
          </p:cNvPr>
          <p:cNvSpPr>
            <a:spLocks noGrp="1"/>
          </p:cNvSpPr>
          <p:nvPr>
            <p:ph type="dt" sz="half" idx="12"/>
          </p:nvPr>
        </p:nvSpPr>
        <p:spPr>
          <a:xfrm>
            <a:off x="838200" y="6356350"/>
            <a:ext cx="1358590" cy="365125"/>
          </a:xfrm>
        </p:spPr>
        <p:txBody>
          <a:bodyPr anchor="ctr">
            <a:normAutofit/>
          </a:bodyPr>
          <a:lstStyle/>
          <a:p>
            <a:pPr>
              <a:spcAft>
                <a:spcPts val="600"/>
              </a:spcAft>
            </a:pPr>
            <a:fld id="{9A198C9B-0587-4A1E-9E03-E4C9FE222F08}" type="datetime1">
              <a:rPr lang="en-US" smtClean="0"/>
              <a:pPr>
                <a:spcAft>
                  <a:spcPts val="600"/>
                </a:spcAft>
              </a:pPr>
              <a:t>1/15/2025</a:t>
            </a:fld>
            <a:endParaRPr lang="en-US"/>
          </a:p>
        </p:txBody>
      </p:sp>
      <p:sp>
        <p:nvSpPr>
          <p:cNvPr id="5" name="Footer Placeholder 4">
            <a:extLst>
              <a:ext uri="{FF2B5EF4-FFF2-40B4-BE49-F238E27FC236}">
                <a16:creationId xmlns:a16="http://schemas.microsoft.com/office/drawing/2014/main" id="{9B57FC80-650C-C720-CAAA-0749131E9D3B}"/>
              </a:ext>
            </a:extLst>
          </p:cNvPr>
          <p:cNvSpPr>
            <a:spLocks noGrp="1"/>
          </p:cNvSpPr>
          <p:nvPr>
            <p:ph type="ftr" sz="quarter" idx="3"/>
          </p:nvPr>
        </p:nvSpPr>
        <p:spPr>
          <a:xfrm>
            <a:off x="3302177" y="6356349"/>
            <a:ext cx="5587647" cy="365125"/>
          </a:xfrm>
        </p:spPr>
        <p:txBody>
          <a:bodyPr anchor="ctr">
            <a:normAutofit/>
          </a:bodyPr>
          <a:lstStyle/>
          <a:p>
            <a:pPr>
              <a:spcAft>
                <a:spcPts val="600"/>
              </a:spcAft>
            </a:pPr>
            <a:r>
              <a:rPr lang="en-US"/>
              <a:t>health.state.mn.us</a:t>
            </a:r>
          </a:p>
        </p:txBody>
      </p:sp>
      <p:sp>
        <p:nvSpPr>
          <p:cNvPr id="6" name="Slide Number Placeholder 5">
            <a:extLst>
              <a:ext uri="{FF2B5EF4-FFF2-40B4-BE49-F238E27FC236}">
                <a16:creationId xmlns:a16="http://schemas.microsoft.com/office/drawing/2014/main" id="{BAF01139-49BC-AD0F-B506-5E0A4C5CC934}"/>
              </a:ext>
            </a:extLst>
          </p:cNvPr>
          <p:cNvSpPr>
            <a:spLocks noGrp="1"/>
          </p:cNvSpPr>
          <p:nvPr>
            <p:ph type="sldNum" sz="quarter" idx="13"/>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29</a:t>
            </a:fld>
            <a:endParaRPr lang="en-US"/>
          </a:p>
        </p:txBody>
      </p:sp>
    </p:spTree>
    <p:extLst>
      <p:ext uri="{BB962C8B-B14F-4D97-AF65-F5344CB8AC3E}">
        <p14:creationId xmlns:p14="http://schemas.microsoft.com/office/powerpoint/2010/main" val="594019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7FA5BC-B8DA-77DC-5E73-DA803FFC9246}"/>
              </a:ext>
            </a:extLst>
          </p:cNvPr>
          <p:cNvSpPr>
            <a:spLocks noGrp="1"/>
          </p:cNvSpPr>
          <p:nvPr>
            <p:ph type="title"/>
          </p:nvPr>
        </p:nvSpPr>
        <p:spPr>
          <a:xfrm>
            <a:off x="838200" y="-1"/>
            <a:ext cx="10515600" cy="1216025"/>
          </a:xfrm>
        </p:spPr>
        <p:txBody>
          <a:bodyPr anchor="ctr">
            <a:normAutofit/>
          </a:bodyPr>
          <a:lstStyle/>
          <a:p>
            <a:r>
              <a:rPr lang="en-US"/>
              <a:t>Announcements</a:t>
            </a:r>
          </a:p>
        </p:txBody>
      </p:sp>
      <p:sp>
        <p:nvSpPr>
          <p:cNvPr id="12" name="Date Placeholder 3">
            <a:extLst>
              <a:ext uri="{FF2B5EF4-FFF2-40B4-BE49-F238E27FC236}">
                <a16:creationId xmlns:a16="http://schemas.microsoft.com/office/drawing/2014/main" id="{DECC1082-ACEF-88D6-4FBD-42A8C2B86FF6}"/>
              </a:ext>
            </a:extLst>
          </p:cNvPr>
          <p:cNvSpPr>
            <a:spLocks noGrp="1"/>
          </p:cNvSpPr>
          <p:nvPr>
            <p:ph type="dt" sz="half" idx="10"/>
          </p:nvPr>
        </p:nvSpPr>
        <p:spPr>
          <a:xfrm>
            <a:off x="838200" y="6356350"/>
            <a:ext cx="1358590" cy="365125"/>
          </a:xfrm>
        </p:spPr>
        <p:txBody>
          <a:bodyPr/>
          <a:lstStyle/>
          <a:p>
            <a:pPr>
              <a:spcAft>
                <a:spcPts val="600"/>
              </a:spcAft>
            </a:pPr>
            <a:fld id="{824D5D47-1752-4D84-8BFB-C2F71A34C932}" type="datetime1">
              <a:rPr lang="en-US" smtClean="0"/>
              <a:pPr>
                <a:spcAft>
                  <a:spcPts val="600"/>
                </a:spcAft>
              </a:pPr>
              <a:t>1/15/2025</a:t>
            </a:fld>
            <a:endParaRPr lang="en-US"/>
          </a:p>
        </p:txBody>
      </p:sp>
      <p:sp>
        <p:nvSpPr>
          <p:cNvPr id="14" name="Footer Placeholder 4">
            <a:extLst>
              <a:ext uri="{FF2B5EF4-FFF2-40B4-BE49-F238E27FC236}">
                <a16:creationId xmlns:a16="http://schemas.microsoft.com/office/drawing/2014/main" id="{5315AD88-7E4A-BA6B-FBC9-AC29A982788E}"/>
              </a:ext>
            </a:extLst>
          </p:cNvPr>
          <p:cNvSpPr>
            <a:spLocks noGrp="1"/>
          </p:cNvSpPr>
          <p:nvPr>
            <p:ph type="ftr" sz="quarter" idx="3"/>
          </p:nvPr>
        </p:nvSpPr>
        <p:spPr>
          <a:xfrm>
            <a:off x="3302177" y="6356349"/>
            <a:ext cx="5587647" cy="365125"/>
          </a:xfrm>
        </p:spPr>
        <p:txBody>
          <a:bodyPr/>
          <a:lstStyle/>
          <a:p>
            <a:pPr>
              <a:spcAft>
                <a:spcPts val="600"/>
              </a:spcAft>
            </a:pPr>
            <a:r>
              <a:rPr lang="en-US"/>
              <a:t>health.state.mn.us</a:t>
            </a:r>
          </a:p>
        </p:txBody>
      </p:sp>
      <p:sp>
        <p:nvSpPr>
          <p:cNvPr id="4" name="Slide Number Placeholder 3">
            <a:extLst>
              <a:ext uri="{FF2B5EF4-FFF2-40B4-BE49-F238E27FC236}">
                <a16:creationId xmlns:a16="http://schemas.microsoft.com/office/drawing/2014/main" id="{1C7F05D7-3D69-BE8A-57DE-B17C88C9E742}"/>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3</a:t>
            </a:fld>
            <a:endParaRPr lang="en-US"/>
          </a:p>
        </p:txBody>
      </p:sp>
      <p:graphicFrame>
        <p:nvGraphicFramePr>
          <p:cNvPr id="8" name="Content Placeholder 5">
            <a:extLst>
              <a:ext uri="{FF2B5EF4-FFF2-40B4-BE49-F238E27FC236}">
                <a16:creationId xmlns:a16="http://schemas.microsoft.com/office/drawing/2014/main" id="{4EA071B2-3093-0E9B-236D-4BAE554BADD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818343365"/>
              </p:ext>
            </p:extLst>
          </p:nvPr>
        </p:nvGraphicFramePr>
        <p:xfrm>
          <a:off x="838200" y="1594624"/>
          <a:ext cx="10515600" cy="4582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9056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3619-295B-0F76-9E4B-0ED093D1175B}"/>
              </a:ext>
            </a:extLst>
          </p:cNvPr>
          <p:cNvSpPr>
            <a:spLocks noGrp="1"/>
          </p:cNvSpPr>
          <p:nvPr>
            <p:ph type="title"/>
          </p:nvPr>
        </p:nvSpPr>
        <p:spPr>
          <a:xfrm>
            <a:off x="415839" y="760288"/>
            <a:ext cx="8091163" cy="4163403"/>
          </a:xfrm>
        </p:spPr>
        <p:txBody>
          <a:bodyPr anchor="ctr">
            <a:normAutofit/>
          </a:bodyPr>
          <a:lstStyle/>
          <a:p>
            <a:r>
              <a:rPr lang="en-US"/>
              <a:t>Questions</a:t>
            </a:r>
          </a:p>
        </p:txBody>
      </p:sp>
      <p:sp>
        <p:nvSpPr>
          <p:cNvPr id="4" name="Date Placeholder 3">
            <a:extLst>
              <a:ext uri="{FF2B5EF4-FFF2-40B4-BE49-F238E27FC236}">
                <a16:creationId xmlns:a16="http://schemas.microsoft.com/office/drawing/2014/main" id="{C96FF9C0-2DF3-AC35-CEA8-E9BDC36C507F}"/>
              </a:ext>
            </a:extLst>
          </p:cNvPr>
          <p:cNvSpPr>
            <a:spLocks noGrp="1"/>
          </p:cNvSpPr>
          <p:nvPr>
            <p:ph type="dt" sz="half" idx="4294967295"/>
          </p:nvPr>
        </p:nvSpPr>
        <p:spPr>
          <a:xfrm>
            <a:off x="838200" y="6356350"/>
            <a:ext cx="1358590" cy="365125"/>
          </a:xfrm>
        </p:spPr>
        <p:txBody>
          <a:bodyPr anchor="ctr">
            <a:normAutofit/>
          </a:bodyPr>
          <a:lstStyle/>
          <a:p>
            <a:pPr>
              <a:spcAft>
                <a:spcPts val="600"/>
              </a:spcAft>
            </a:pPr>
            <a:fld id="{9A198C9B-0587-4A1E-9E03-E4C9FE222F08}" type="datetime1">
              <a:rPr lang="en-US" smtClean="0"/>
              <a:pPr>
                <a:spcAft>
                  <a:spcPts val="600"/>
                </a:spcAft>
              </a:pPr>
              <a:t>1/15/2025</a:t>
            </a:fld>
            <a:endParaRPr lang="en-US"/>
          </a:p>
        </p:txBody>
      </p:sp>
      <p:sp>
        <p:nvSpPr>
          <p:cNvPr id="5" name="Footer Placeholder 4">
            <a:extLst>
              <a:ext uri="{FF2B5EF4-FFF2-40B4-BE49-F238E27FC236}">
                <a16:creationId xmlns:a16="http://schemas.microsoft.com/office/drawing/2014/main" id="{4EA1E938-0076-FE2D-6171-9838C84B5E28}"/>
              </a:ext>
            </a:extLst>
          </p:cNvPr>
          <p:cNvSpPr>
            <a:spLocks noGrp="1"/>
          </p:cNvSpPr>
          <p:nvPr>
            <p:ph type="ftr" sz="quarter" idx="4294967295"/>
          </p:nvPr>
        </p:nvSpPr>
        <p:spPr>
          <a:xfrm>
            <a:off x="3302177" y="6356349"/>
            <a:ext cx="5587647" cy="365125"/>
          </a:xfrm>
        </p:spPr>
        <p:txBody>
          <a:bodyPr anchor="ctr">
            <a:normAutofit/>
          </a:bodyPr>
          <a:lstStyle/>
          <a:p>
            <a:pPr>
              <a:spcAft>
                <a:spcPts val="600"/>
              </a:spcAft>
            </a:pPr>
            <a:r>
              <a:rPr lang="en-US"/>
              <a:t>health.state.mn.us</a:t>
            </a:r>
          </a:p>
        </p:txBody>
      </p:sp>
      <p:sp>
        <p:nvSpPr>
          <p:cNvPr id="6" name="Slide Number Placeholder 5">
            <a:extLst>
              <a:ext uri="{FF2B5EF4-FFF2-40B4-BE49-F238E27FC236}">
                <a16:creationId xmlns:a16="http://schemas.microsoft.com/office/drawing/2014/main" id="{DB3D0B45-076D-3610-AECB-1D0B18B3C4A9}"/>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30</a:t>
            </a:fld>
            <a:endParaRPr lang="en-US"/>
          </a:p>
        </p:txBody>
      </p:sp>
    </p:spTree>
    <p:extLst>
      <p:ext uri="{BB962C8B-B14F-4D97-AF65-F5344CB8AC3E}">
        <p14:creationId xmlns:p14="http://schemas.microsoft.com/office/powerpoint/2010/main" val="495246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Thank You!</a:t>
            </a:r>
          </a:p>
        </p:txBody>
      </p:sp>
      <p:sp>
        <p:nvSpPr>
          <p:cNvPr id="3" name="Text Placeholder 2"/>
          <p:cNvSpPr>
            <a:spLocks noGrp="1"/>
          </p:cNvSpPr>
          <p:nvPr>
            <p:ph type="body" sz="quarter" idx="13"/>
          </p:nvPr>
        </p:nvSpPr>
        <p:spPr/>
        <p:txBody>
          <a:bodyPr/>
          <a:lstStyle/>
          <a:p>
            <a:r>
              <a:rPr lang="en-US" sz="3200" b="1"/>
              <a:t>Healthy Brain Initiative</a:t>
            </a:r>
          </a:p>
          <a:p>
            <a:r>
              <a:rPr lang="en-US" sz="2800" i="1"/>
              <a:t>Health.healthybrain@state.mn.us</a:t>
            </a:r>
          </a:p>
        </p:txBody>
      </p:sp>
    </p:spTree>
    <p:extLst>
      <p:ext uri="{BB962C8B-B14F-4D97-AF65-F5344CB8AC3E}">
        <p14:creationId xmlns:p14="http://schemas.microsoft.com/office/powerpoint/2010/main" val="242918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587DC8-887D-4D2C-97A9-E37B9CD5F7DA}"/>
              </a:ext>
            </a:extLst>
          </p:cNvPr>
          <p:cNvSpPr>
            <a:spLocks noGrp="1"/>
          </p:cNvSpPr>
          <p:nvPr>
            <p:ph type="title"/>
          </p:nvPr>
        </p:nvSpPr>
        <p:spPr>
          <a:xfrm>
            <a:off x="838200" y="-1"/>
            <a:ext cx="10515600" cy="1216025"/>
          </a:xfrm>
        </p:spPr>
        <p:txBody>
          <a:bodyPr anchor="ctr">
            <a:normAutofit/>
          </a:bodyPr>
          <a:lstStyle/>
          <a:p>
            <a:r>
              <a:rPr lang="en-US"/>
              <a:t>Agenda</a:t>
            </a:r>
          </a:p>
        </p:txBody>
      </p:sp>
      <p:graphicFrame>
        <p:nvGraphicFramePr>
          <p:cNvPr id="25" name="Content Placeholder 2">
            <a:extLst>
              <a:ext uri="{FF2B5EF4-FFF2-40B4-BE49-F238E27FC236}">
                <a16:creationId xmlns:a16="http://schemas.microsoft.com/office/drawing/2014/main" id="{B586E255-B06D-7A25-A388-4EEFCC7DD3F4}"/>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182271304"/>
              </p:ext>
            </p:extLst>
          </p:nvPr>
        </p:nvGraphicFramePr>
        <p:xfrm>
          <a:off x="6172200" y="1594624"/>
          <a:ext cx="5181600" cy="4582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7" descr="A group of people sitting on grass">
            <a:extLst>
              <a:ext uri="{FF2B5EF4-FFF2-40B4-BE49-F238E27FC236}">
                <a16:creationId xmlns:a16="http://schemas.microsoft.com/office/drawing/2014/main" id="{623839D6-BF03-F20B-F065-DC8BFD18500E}"/>
              </a:ext>
            </a:extLst>
          </p:cNvPr>
          <p:cNvPicPr>
            <a:picLocks noGrp="1" noChangeAspect="1"/>
          </p:cNvPicPr>
          <p:nvPr>
            <p:ph sz="half" idx="1"/>
          </p:nvPr>
        </p:nvPicPr>
        <p:blipFill>
          <a:blip r:embed="rId7" cstate="print">
            <a:extLst>
              <a:ext uri="{28A0092B-C50C-407E-A947-70E740481C1C}">
                <a14:useLocalDpi xmlns:a14="http://schemas.microsoft.com/office/drawing/2010/main" val="0"/>
              </a:ext>
            </a:extLst>
          </a:blip>
          <a:stretch>
            <a:fillRect/>
          </a:stretch>
        </p:blipFill>
        <p:spPr>
          <a:xfrm>
            <a:off x="838200" y="2158206"/>
            <a:ext cx="5181600" cy="3454400"/>
          </a:xfrm>
        </p:spPr>
      </p:pic>
      <p:sp>
        <p:nvSpPr>
          <p:cNvPr id="22" name="Date Placeholder 3">
            <a:extLst>
              <a:ext uri="{FF2B5EF4-FFF2-40B4-BE49-F238E27FC236}">
                <a16:creationId xmlns:a16="http://schemas.microsoft.com/office/drawing/2014/main" id="{027D3BEA-2C65-1564-7169-9AC3F1FF96C6}"/>
              </a:ext>
            </a:extLst>
          </p:cNvPr>
          <p:cNvSpPr>
            <a:spLocks noGrp="1"/>
          </p:cNvSpPr>
          <p:nvPr>
            <p:ph type="dt" sz="half" idx="10"/>
          </p:nvPr>
        </p:nvSpPr>
        <p:spPr>
          <a:xfrm>
            <a:off x="838200" y="6356350"/>
            <a:ext cx="1358590" cy="365125"/>
          </a:xfrm>
        </p:spPr>
        <p:txBody>
          <a:bodyPr anchor="ctr">
            <a:normAutofit/>
          </a:bodyPr>
          <a:lstStyle/>
          <a:p>
            <a:pPr>
              <a:spcAft>
                <a:spcPts val="600"/>
              </a:spcAft>
            </a:pPr>
            <a:fld id="{824D5D47-1752-4D84-8BFB-C2F71A34C932}" type="datetime1">
              <a:rPr lang="en-US" smtClean="0"/>
              <a:pPr>
                <a:spcAft>
                  <a:spcPts val="600"/>
                </a:spcAft>
              </a:pPr>
              <a:t>1/15/2025</a:t>
            </a:fld>
            <a:endParaRPr lang="en-US"/>
          </a:p>
        </p:txBody>
      </p:sp>
      <p:sp>
        <p:nvSpPr>
          <p:cNvPr id="23" name="Footer Placeholder 4">
            <a:extLst>
              <a:ext uri="{FF2B5EF4-FFF2-40B4-BE49-F238E27FC236}">
                <a16:creationId xmlns:a16="http://schemas.microsoft.com/office/drawing/2014/main" id="{C9453B89-728B-4D90-6111-B4CC7BDCB2EB}"/>
              </a:ext>
            </a:extLst>
          </p:cNvPr>
          <p:cNvSpPr>
            <a:spLocks noGrp="1"/>
          </p:cNvSpPr>
          <p:nvPr>
            <p:ph type="ftr" sz="quarter" idx="3"/>
          </p:nvPr>
        </p:nvSpPr>
        <p:spPr>
          <a:xfrm>
            <a:off x="3302177" y="6356349"/>
            <a:ext cx="5587647" cy="365125"/>
          </a:xfrm>
        </p:spPr>
        <p:txBody>
          <a:bodyPr anchor="ctr">
            <a:normAutofit/>
          </a:bodyPr>
          <a:lstStyle/>
          <a:p>
            <a:pPr>
              <a:spcAft>
                <a:spcPts val="600"/>
              </a:spcAft>
            </a:pPr>
            <a:r>
              <a:rPr lang="en-US"/>
              <a:t>health.state.mn.us</a:t>
            </a:r>
          </a:p>
        </p:txBody>
      </p:sp>
      <p:sp>
        <p:nvSpPr>
          <p:cNvPr id="6" name="Slide Number Placeholder 5">
            <a:extLst>
              <a:ext uri="{FF2B5EF4-FFF2-40B4-BE49-F238E27FC236}">
                <a16:creationId xmlns:a16="http://schemas.microsoft.com/office/drawing/2014/main" id="{64D11908-7802-4804-AF30-66F9FAD5083C}"/>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4</a:t>
            </a:fld>
            <a:endParaRPr lang="en-US"/>
          </a:p>
        </p:txBody>
      </p:sp>
    </p:spTree>
    <p:extLst>
      <p:ext uri="{BB962C8B-B14F-4D97-AF65-F5344CB8AC3E}">
        <p14:creationId xmlns:p14="http://schemas.microsoft.com/office/powerpoint/2010/main" val="155590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1845D5-D84D-F098-B8E0-B86159C4DF9D}"/>
              </a:ext>
            </a:extLst>
          </p:cNvPr>
          <p:cNvSpPr>
            <a:spLocks noGrp="1"/>
          </p:cNvSpPr>
          <p:nvPr>
            <p:ph type="title"/>
          </p:nvPr>
        </p:nvSpPr>
        <p:spPr/>
        <p:txBody>
          <a:bodyPr anchor="ctr">
            <a:normAutofit fontScale="90000"/>
          </a:bodyPr>
          <a:lstStyle/>
          <a:p>
            <a:r>
              <a:rPr lang="en-US"/>
              <a:t>Welcome</a:t>
            </a:r>
          </a:p>
        </p:txBody>
      </p:sp>
      <p:sp>
        <p:nvSpPr>
          <p:cNvPr id="8" name="Text Placeholder 7">
            <a:extLst>
              <a:ext uri="{FF2B5EF4-FFF2-40B4-BE49-F238E27FC236}">
                <a16:creationId xmlns:a16="http://schemas.microsoft.com/office/drawing/2014/main" id="{9958D4D5-5CE4-BD32-ABA1-00FF47B3F5FF}"/>
              </a:ext>
            </a:extLst>
          </p:cNvPr>
          <p:cNvSpPr>
            <a:spLocks noGrp="1"/>
          </p:cNvSpPr>
          <p:nvPr>
            <p:ph type="body" sz="quarter" idx="13"/>
          </p:nvPr>
        </p:nvSpPr>
        <p:spPr/>
        <p:txBody>
          <a:bodyPr>
            <a:normAutofit/>
          </a:bodyPr>
          <a:lstStyle/>
          <a:p>
            <a:r>
              <a:rPr lang="en-US"/>
              <a:t>Introduce yourself in the chat: </a:t>
            </a:r>
          </a:p>
          <a:p>
            <a:pPr lvl="1"/>
            <a:r>
              <a:rPr lang="en-US" sz="2500"/>
              <a:t>Name</a:t>
            </a:r>
          </a:p>
          <a:p>
            <a:pPr lvl="1"/>
            <a:r>
              <a:rPr lang="en-US" sz="2500"/>
              <a:t>Role</a:t>
            </a:r>
          </a:p>
          <a:p>
            <a:pPr lvl="1"/>
            <a:r>
              <a:rPr lang="en-US" sz="2500"/>
              <a:t>Organization/Affiliation</a:t>
            </a:r>
          </a:p>
          <a:p>
            <a:pPr lvl="1"/>
            <a:r>
              <a:rPr lang="en-US" sz="2500"/>
              <a:t>What is your favorite winter activity?</a:t>
            </a:r>
          </a:p>
        </p:txBody>
      </p:sp>
      <p:sp>
        <p:nvSpPr>
          <p:cNvPr id="4" name="Date Placeholder 3">
            <a:extLst>
              <a:ext uri="{FF2B5EF4-FFF2-40B4-BE49-F238E27FC236}">
                <a16:creationId xmlns:a16="http://schemas.microsoft.com/office/drawing/2014/main" id="{CBC39173-84B8-CACA-42BE-0A19FB7821D5}"/>
              </a:ext>
            </a:extLst>
          </p:cNvPr>
          <p:cNvSpPr>
            <a:spLocks noGrp="1"/>
          </p:cNvSpPr>
          <p:nvPr>
            <p:ph type="dt" sz="half" idx="4294967295"/>
          </p:nvPr>
        </p:nvSpPr>
        <p:spPr>
          <a:xfrm>
            <a:off x="0" y="6356350"/>
            <a:ext cx="1358900" cy="365125"/>
          </a:xfrm>
        </p:spPr>
        <p:txBody>
          <a:bodyPr anchor="ctr">
            <a:normAutofit/>
          </a:bodyPr>
          <a:lstStyle/>
          <a:p>
            <a:pPr>
              <a:spcAft>
                <a:spcPts val="600"/>
              </a:spcAft>
            </a:pPr>
            <a:fld id="{824D5D47-1752-4D84-8BFB-C2F71A34C932}" type="datetime1">
              <a:rPr lang="en-US" smtClean="0"/>
              <a:pPr>
                <a:spcAft>
                  <a:spcPts val="600"/>
                </a:spcAft>
              </a:pPr>
              <a:t>1/15/2025</a:t>
            </a:fld>
            <a:endParaRPr lang="en-US"/>
          </a:p>
        </p:txBody>
      </p:sp>
      <p:sp>
        <p:nvSpPr>
          <p:cNvPr id="5" name="Footer Placeholder 4">
            <a:extLst>
              <a:ext uri="{FF2B5EF4-FFF2-40B4-BE49-F238E27FC236}">
                <a16:creationId xmlns:a16="http://schemas.microsoft.com/office/drawing/2014/main" id="{2F5DFD71-F0EE-3ADF-EEBB-A664167D2CA4}"/>
              </a:ext>
            </a:extLst>
          </p:cNvPr>
          <p:cNvSpPr>
            <a:spLocks noGrp="1"/>
          </p:cNvSpPr>
          <p:nvPr>
            <p:ph type="ftr" sz="quarter" idx="4294967295"/>
          </p:nvPr>
        </p:nvSpPr>
        <p:spPr>
          <a:xfrm>
            <a:off x="0" y="6356350"/>
            <a:ext cx="5588000" cy="365125"/>
          </a:xfrm>
        </p:spPr>
        <p:txBody>
          <a:bodyPr anchor="ctr">
            <a:normAutofit/>
          </a:bodyPr>
          <a:lstStyle/>
          <a:p>
            <a:pPr>
              <a:spcAft>
                <a:spcPts val="600"/>
              </a:spcAft>
            </a:pPr>
            <a:r>
              <a:rPr lang="en-US"/>
              <a:t>health.state.mn.us</a:t>
            </a:r>
          </a:p>
        </p:txBody>
      </p:sp>
      <p:sp>
        <p:nvSpPr>
          <p:cNvPr id="6" name="Slide Number Placeholder 5">
            <a:extLst>
              <a:ext uri="{FF2B5EF4-FFF2-40B4-BE49-F238E27FC236}">
                <a16:creationId xmlns:a16="http://schemas.microsoft.com/office/drawing/2014/main" id="{5B6B895E-42A6-A7A7-33BE-404343CB2470}"/>
              </a:ext>
            </a:extLst>
          </p:cNvPr>
          <p:cNvSpPr>
            <a:spLocks noGrp="1"/>
          </p:cNvSpPr>
          <p:nvPr>
            <p:ph type="sldNum" sz="quarter" idx="12"/>
          </p:nvPr>
        </p:nvSpPr>
        <p:spPr/>
        <p:txBody>
          <a:bodyPr anchor="ctr">
            <a:normAutofit/>
          </a:bodyPr>
          <a:lstStyle/>
          <a:p>
            <a:pPr>
              <a:spcAft>
                <a:spcPts val="600"/>
              </a:spcAft>
            </a:pPr>
            <a:fld id="{48F63A3B-78C7-47BE-AE5E-E10140E04643}" type="slidenum">
              <a:rPr lang="en-US" smtClean="0"/>
              <a:pPr>
                <a:spcAft>
                  <a:spcPts val="600"/>
                </a:spcAft>
              </a:pPr>
              <a:t>5</a:t>
            </a:fld>
            <a:endParaRPr lang="en-US"/>
          </a:p>
        </p:txBody>
      </p:sp>
    </p:spTree>
    <p:extLst>
      <p:ext uri="{BB962C8B-B14F-4D97-AF65-F5344CB8AC3E}">
        <p14:creationId xmlns:p14="http://schemas.microsoft.com/office/powerpoint/2010/main" val="1617145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81D4-2768-2EBF-2922-60E26D2D9ED9}"/>
              </a:ext>
            </a:extLst>
          </p:cNvPr>
          <p:cNvSpPr>
            <a:spLocks noGrp="1"/>
          </p:cNvSpPr>
          <p:nvPr>
            <p:ph type="ctrTitle"/>
          </p:nvPr>
        </p:nvSpPr>
        <p:spPr/>
        <p:txBody>
          <a:bodyPr/>
          <a:lstStyle/>
          <a:p>
            <a:r>
              <a:rPr lang="en-US">
                <a:ea typeface="+mj-lt"/>
                <a:cs typeface="+mj-lt"/>
              </a:rPr>
              <a:t>Aging and Healthy Communities Unit</a:t>
            </a:r>
            <a:endParaRPr lang="en-US"/>
          </a:p>
        </p:txBody>
      </p:sp>
      <p:pic>
        <p:nvPicPr>
          <p:cNvPr id="3" name="Picture 4" descr="banner of people gardening, smiling at a picnic table, walking, holding hands">
            <a:extLst>
              <a:ext uri="{FF2B5EF4-FFF2-40B4-BE49-F238E27FC236}">
                <a16:creationId xmlns:a16="http://schemas.microsoft.com/office/drawing/2014/main" id="{7908B04A-95B7-5219-322A-D2A0EEB804C4}"/>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498" b="1498"/>
          <a:stretch/>
        </p:blipFill>
        <p:spPr/>
      </p:pic>
    </p:spTree>
    <p:extLst>
      <p:ext uri="{BB962C8B-B14F-4D97-AF65-F5344CB8AC3E}">
        <p14:creationId xmlns:p14="http://schemas.microsoft.com/office/powerpoint/2010/main" val="245909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F6E7-CE0C-47A8-A507-9AB39A315703}"/>
              </a:ext>
            </a:extLst>
          </p:cNvPr>
          <p:cNvSpPr>
            <a:spLocks noGrp="1"/>
          </p:cNvSpPr>
          <p:nvPr>
            <p:ph type="title"/>
          </p:nvPr>
        </p:nvSpPr>
        <p:spPr/>
        <p:txBody>
          <a:bodyPr/>
          <a:lstStyle/>
          <a:p>
            <a:r>
              <a:rPr lang="en-US"/>
              <a:t>MDH’s </a:t>
            </a:r>
            <a:r>
              <a:rPr lang="en-US">
                <a:ea typeface="+mj-lt"/>
                <a:cs typeface="+mj-lt"/>
              </a:rPr>
              <a:t>Aging and Healthy Communities Unit</a:t>
            </a:r>
            <a:r>
              <a:rPr lang="en-US"/>
              <a:t> Overview</a:t>
            </a:r>
          </a:p>
        </p:txBody>
      </p:sp>
      <p:sp>
        <p:nvSpPr>
          <p:cNvPr id="3" name="Content Placeholder 2">
            <a:extLst>
              <a:ext uri="{FF2B5EF4-FFF2-40B4-BE49-F238E27FC236}">
                <a16:creationId xmlns:a16="http://schemas.microsoft.com/office/drawing/2014/main" id="{AA9511A3-FD22-4416-9BB8-AE03E18AFA7C}"/>
              </a:ext>
            </a:extLst>
          </p:cNvPr>
          <p:cNvSpPr>
            <a:spLocks noGrp="1"/>
          </p:cNvSpPr>
          <p:nvPr>
            <p:ph idx="1"/>
          </p:nvPr>
        </p:nvSpPr>
        <p:spPr/>
        <p:txBody>
          <a:bodyPr vert="horz" lIns="182880" tIns="182880" rIns="182880" bIns="182880" rtlCol="0" anchor="t">
            <a:normAutofit/>
          </a:bodyPr>
          <a:lstStyle/>
          <a:p>
            <a:r>
              <a:rPr lang="en-US">
                <a:cs typeface="Calibri"/>
              </a:rPr>
              <a:t>Alzheimer’s Awareness Campaign</a:t>
            </a:r>
            <a:endParaRPr lang="en-US"/>
          </a:p>
          <a:p>
            <a:r>
              <a:rPr lang="en-US"/>
              <a:t>Minnesota Healthy Brain Initiative </a:t>
            </a:r>
            <a:endParaRPr lang="en-US">
              <a:cs typeface="Calibri"/>
            </a:endParaRPr>
          </a:p>
          <a:p>
            <a:pPr lvl="1"/>
            <a:r>
              <a:rPr lang="en-US">
                <a:ea typeface="+mn-lt"/>
                <a:cs typeface="+mn-lt"/>
              </a:rPr>
              <a:t>MDH initiative focused on ADRD, risk reduction education, early detection, caregiver support</a:t>
            </a:r>
          </a:p>
          <a:p>
            <a:pPr lvl="1"/>
            <a:r>
              <a:rPr lang="en-US">
                <a:ea typeface="+mn-lt"/>
                <a:cs typeface="+mn-lt"/>
              </a:rPr>
              <a:t>5-year CDC Funding for BOLD </a:t>
            </a:r>
          </a:p>
          <a:p>
            <a:pPr lvl="2"/>
            <a:r>
              <a:rPr lang="en-US">
                <a:cs typeface="Calibri"/>
              </a:rPr>
              <a:t>"Building our Largest Dementia" (BOLD) Infrastructure on Alzheimer's Act </a:t>
            </a:r>
            <a:endParaRPr lang="en-US">
              <a:ea typeface="Calibri"/>
              <a:cs typeface="Calibri"/>
            </a:endParaRPr>
          </a:p>
          <a:p>
            <a:pPr lvl="2"/>
            <a:r>
              <a:rPr lang="en-US" b="1">
                <a:ea typeface="Calibri"/>
                <a:cs typeface="Calibri"/>
              </a:rPr>
              <a:t>Healthy Brain Community Grants</a:t>
            </a:r>
            <a:endParaRPr lang="en-US" b="1">
              <a:cs typeface="Calibri"/>
            </a:endParaRPr>
          </a:p>
          <a:p>
            <a:pPr lvl="1"/>
            <a:r>
              <a:rPr lang="en-US"/>
              <a:t>Minnesota Dementia Strategic Plan </a:t>
            </a:r>
            <a:endParaRPr lang="en-US">
              <a:ea typeface="Calibri"/>
              <a:cs typeface="Calibri"/>
            </a:endParaRPr>
          </a:p>
          <a:p>
            <a:endParaRPr lang="en-US">
              <a:ea typeface="Calibri"/>
              <a:cs typeface="Calibri"/>
            </a:endParaRPr>
          </a:p>
          <a:p>
            <a:pPr lvl="2"/>
            <a:endParaRPr lang="en-US">
              <a:ea typeface="Calibri"/>
              <a:cs typeface="Calibri"/>
            </a:endParaRPr>
          </a:p>
        </p:txBody>
      </p:sp>
      <p:sp>
        <p:nvSpPr>
          <p:cNvPr id="4" name="Date Placeholder 3">
            <a:extLst>
              <a:ext uri="{FF2B5EF4-FFF2-40B4-BE49-F238E27FC236}">
                <a16:creationId xmlns:a16="http://schemas.microsoft.com/office/drawing/2014/main" id="{1C13DEFB-B9A8-44CD-9921-E620CE7951DD}"/>
              </a:ext>
            </a:extLst>
          </p:cNvPr>
          <p:cNvSpPr>
            <a:spLocks noGrp="1"/>
          </p:cNvSpPr>
          <p:nvPr>
            <p:ph type="dt" sz="half" idx="10"/>
          </p:nvPr>
        </p:nvSpPr>
        <p:spPr/>
        <p:txBody>
          <a:bodyPr/>
          <a:lstStyle/>
          <a:p>
            <a:fld id="{9A198C9B-0587-4A1E-9E03-E4C9FE222F08}" type="datetime1">
              <a:rPr lang="en-US" smtClean="0"/>
              <a:t>1/15/2025</a:t>
            </a:fld>
            <a:endParaRPr lang="en-US"/>
          </a:p>
        </p:txBody>
      </p:sp>
      <p:sp>
        <p:nvSpPr>
          <p:cNvPr id="5" name="Footer Placeholder 4">
            <a:extLst>
              <a:ext uri="{FF2B5EF4-FFF2-40B4-BE49-F238E27FC236}">
                <a16:creationId xmlns:a16="http://schemas.microsoft.com/office/drawing/2014/main" id="{EB6B9E19-4A68-416F-A9DC-144212556F7D}"/>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32D86079-66DD-4BDD-8DD7-DEF47451497E}"/>
              </a:ext>
            </a:extLst>
          </p:cNvPr>
          <p:cNvSpPr>
            <a:spLocks noGrp="1"/>
          </p:cNvSpPr>
          <p:nvPr>
            <p:ph type="sldNum" sz="quarter" idx="12"/>
          </p:nvPr>
        </p:nvSpPr>
        <p:spPr/>
        <p:txBody>
          <a:bodyPr/>
          <a:lstStyle/>
          <a:p>
            <a:fld id="{48F63A3B-78C7-47BE-AE5E-E10140E04643}" type="slidenum">
              <a:rPr lang="en-US" smtClean="0"/>
              <a:t>7</a:t>
            </a:fld>
            <a:endParaRPr lang="en-US"/>
          </a:p>
        </p:txBody>
      </p:sp>
    </p:spTree>
    <p:extLst>
      <p:ext uri="{BB962C8B-B14F-4D97-AF65-F5344CB8AC3E}">
        <p14:creationId xmlns:p14="http://schemas.microsoft.com/office/powerpoint/2010/main" val="330978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Alzheimer's Awareness Grants Overview</a:t>
            </a:r>
          </a:p>
        </p:txBody>
      </p:sp>
      <p:pic>
        <p:nvPicPr>
          <p:cNvPr id="7" name="Picture Placeholder 6" descr="A group of people standing together">
            <a:extLst>
              <a:ext uri="{FF2B5EF4-FFF2-40B4-BE49-F238E27FC236}">
                <a16:creationId xmlns:a16="http://schemas.microsoft.com/office/drawing/2014/main" id="{0C39C781-A528-6FE6-354C-BA3AB426CDE8}"/>
              </a:ext>
            </a:extLst>
          </p:cNvPr>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1178" r="11178"/>
          <a:stretch>
            <a:fillRect/>
          </a:stretch>
        </p:blipFill>
        <p:spPr/>
      </p:pic>
    </p:spTree>
    <p:extLst>
      <p:ext uri="{BB962C8B-B14F-4D97-AF65-F5344CB8AC3E}">
        <p14:creationId xmlns:p14="http://schemas.microsoft.com/office/powerpoint/2010/main" val="276666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D8A12A-5A0A-D723-8591-B56ECBBB9F13}"/>
              </a:ext>
              <a:ext uri="{C183D7F6-B498-43B3-948B-1728B52AA6E4}">
                <adec:decorative xmlns:adec="http://schemas.microsoft.com/office/drawing/2017/decorative" val="0"/>
              </a:ext>
            </a:extLst>
          </p:cNvPr>
          <p:cNvSpPr>
            <a:spLocks noGrp="1"/>
          </p:cNvSpPr>
          <p:nvPr>
            <p:ph type="title"/>
          </p:nvPr>
        </p:nvSpPr>
        <p:spPr/>
        <p:txBody>
          <a:bodyPr/>
          <a:lstStyle/>
          <a:p>
            <a:r>
              <a:rPr lang="en-US" sz="2800" err="1"/>
              <a:t>Chapt</a:t>
            </a:r>
            <a:r>
              <a:rPr lang="en-US" sz="2800"/>
              <a:t>. 70 Alzheimer’s Public Information Campaign</a:t>
            </a:r>
          </a:p>
        </p:txBody>
      </p:sp>
      <p:sp>
        <p:nvSpPr>
          <p:cNvPr id="8" name="Text Placeholder 7">
            <a:extLst>
              <a:ext uri="{FF2B5EF4-FFF2-40B4-BE49-F238E27FC236}">
                <a16:creationId xmlns:a16="http://schemas.microsoft.com/office/drawing/2014/main" id="{C618015B-354A-95CC-E85B-E8AA37D05B15}"/>
              </a:ext>
              <a:ext uri="{C183D7F6-B498-43B3-948B-1728B52AA6E4}">
                <adec:decorative xmlns:adec="http://schemas.microsoft.com/office/drawing/2017/decorative" val="0"/>
              </a:ext>
            </a:extLst>
          </p:cNvPr>
          <p:cNvSpPr>
            <a:spLocks noGrp="1"/>
          </p:cNvSpPr>
          <p:nvPr>
            <p:ph type="body" sz="quarter" idx="13"/>
          </p:nvPr>
        </p:nvSpPr>
        <p:spPr/>
        <p:txBody>
          <a:bodyPr>
            <a:normAutofit fontScale="92500"/>
          </a:bodyPr>
          <a:lstStyle/>
          <a:p>
            <a:pPr marL="0" indent="0" algn="l" rtl="0" fontAlgn="base">
              <a:buNone/>
            </a:pPr>
            <a:r>
              <a:rPr lang="en-US" sz="1800" b="0" i="0">
                <a:solidFill>
                  <a:srgbClr val="000000"/>
                </a:solidFill>
                <a:effectLst/>
                <a:latin typeface="Calibri" panose="020F0502020204030204" pitchFamily="34" charset="0"/>
              </a:rPr>
              <a:t>The appropriation law calls for the Commissioner of Health to: </a:t>
            </a:r>
            <a:endParaRPr lang="en-US" b="0" i="0">
              <a:solidFill>
                <a:srgbClr val="000000"/>
              </a:solidFill>
              <a:effectLst/>
              <a:latin typeface="Segoe UI" panose="020B0502040204020203" pitchFamily="34" charset="0"/>
            </a:endParaRPr>
          </a:p>
          <a:p>
            <a:pPr marL="0" indent="0" algn="l" rtl="0" fontAlgn="base">
              <a:buNone/>
            </a:pPr>
            <a:r>
              <a:rPr lang="en-US" sz="1800" b="0" i="0">
                <a:solidFill>
                  <a:srgbClr val="000000"/>
                </a:solidFill>
                <a:effectLst/>
                <a:latin typeface="Calibri" panose="020F0502020204030204" pitchFamily="34" charset="0"/>
              </a:rPr>
              <a:t>“The commissioner of health shall design and make publicly available materials for a statewide public information program that: </a:t>
            </a:r>
            <a:r>
              <a:rPr lang="en-US" sz="1800" b="1" i="0">
                <a:solidFill>
                  <a:srgbClr val="000000"/>
                </a:solidFill>
                <a:effectLst/>
                <a:latin typeface="Calibri" panose="020F0502020204030204" pitchFamily="34" charset="0"/>
              </a:rPr>
              <a:t>(1)</a:t>
            </a:r>
            <a:r>
              <a:rPr lang="en-US" sz="1800" b="0" i="0">
                <a:solidFill>
                  <a:srgbClr val="000000"/>
                </a:solidFill>
                <a:effectLst/>
                <a:latin typeface="Calibri" panose="020F0502020204030204" pitchFamily="34" charset="0"/>
              </a:rPr>
              <a:t> promotes the benefits of early detection and the importance of discussing cognition with a health care provider; </a:t>
            </a:r>
            <a:r>
              <a:rPr lang="en-US" sz="1800" b="1" i="0">
                <a:solidFill>
                  <a:srgbClr val="000000"/>
                </a:solidFill>
                <a:effectLst/>
                <a:latin typeface="Calibri" panose="020F0502020204030204" pitchFamily="34" charset="0"/>
              </a:rPr>
              <a:t>(2)</a:t>
            </a:r>
            <a:r>
              <a:rPr lang="en-US" sz="1800" b="0" i="0">
                <a:solidFill>
                  <a:srgbClr val="000000"/>
                </a:solidFill>
                <a:effectLst/>
                <a:latin typeface="Calibri" panose="020F0502020204030204" pitchFamily="34" charset="0"/>
              </a:rPr>
              <a:t> outlines the benefits of cognitive testing, the early warning signs of cognitive impairment, and the difference between normal cognitive aging and dementia; and </a:t>
            </a:r>
            <a:r>
              <a:rPr lang="en-US" sz="1800" b="1" i="0">
                <a:solidFill>
                  <a:srgbClr val="000000"/>
                </a:solidFill>
                <a:effectLst/>
                <a:latin typeface="Calibri" panose="020F0502020204030204" pitchFamily="34" charset="0"/>
              </a:rPr>
              <a:t>(3) </a:t>
            </a:r>
            <a:r>
              <a:rPr lang="en-US" sz="1800" b="0" i="0">
                <a:solidFill>
                  <a:srgbClr val="000000"/>
                </a:solidFill>
                <a:effectLst/>
                <a:latin typeface="Calibri" panose="020F0502020204030204" pitchFamily="34" charset="0"/>
              </a:rPr>
              <a:t>provides awareness of Alzheimer's disease and other dementias.</a:t>
            </a:r>
          </a:p>
          <a:p>
            <a:pPr marL="0" indent="0" algn="l" rtl="0" fontAlgn="base">
              <a:buNone/>
            </a:pPr>
            <a:r>
              <a:rPr lang="en-US" sz="1800" b="1" i="0">
                <a:solidFill>
                  <a:srgbClr val="000000"/>
                </a:solidFill>
                <a:effectLst/>
                <a:latin typeface="Calibri" panose="020F0502020204030204" pitchFamily="34" charset="0"/>
              </a:rPr>
              <a:t>The commissioner shall include in the program materials, messages directed at the general population, as well as messages designed to reach underserved communities</a:t>
            </a:r>
            <a:r>
              <a:rPr lang="en-US" sz="1800" b="0" i="0">
                <a:solidFill>
                  <a:srgbClr val="000000"/>
                </a:solidFill>
                <a:effectLst/>
                <a:latin typeface="Calibri" panose="020F0502020204030204" pitchFamily="34" charset="0"/>
              </a:rPr>
              <a:t> including but not limited to rural populations, Native and Indigenous communities, and Communities of Color. </a:t>
            </a:r>
            <a:r>
              <a:rPr lang="en-US" sz="1800" b="1" i="0">
                <a:solidFill>
                  <a:srgbClr val="000000"/>
                </a:solidFill>
                <a:effectLst/>
                <a:latin typeface="Calibri" panose="020F0502020204030204" pitchFamily="34" charset="0"/>
              </a:rPr>
              <a:t>The program materials shall include culturally specific messages developed in consultation with leaders of targeted cultural communities who have experience with Alzheimer's disease and other dementias... </a:t>
            </a:r>
          </a:p>
          <a:p>
            <a:pPr marL="0" indent="0" algn="l" rtl="0" fontAlgn="base">
              <a:buNone/>
            </a:pPr>
            <a:r>
              <a:rPr lang="en-US" sz="1800">
                <a:solidFill>
                  <a:srgbClr val="000000"/>
                </a:solidFill>
              </a:rPr>
              <a:t>…</a:t>
            </a:r>
            <a:r>
              <a:rPr lang="en-US" sz="1800" b="0" i="0">
                <a:solidFill>
                  <a:srgbClr val="000000"/>
                </a:solidFill>
                <a:effectLst/>
              </a:rPr>
              <a:t>The public information campaign must be implemented by July 1, 2025.”</a:t>
            </a:r>
          </a:p>
          <a:p>
            <a:endParaRPr lang="en-US"/>
          </a:p>
        </p:txBody>
      </p:sp>
      <p:sp>
        <p:nvSpPr>
          <p:cNvPr id="6" name="Slide Number Placeholder 5">
            <a:extLst>
              <a:ext uri="{FF2B5EF4-FFF2-40B4-BE49-F238E27FC236}">
                <a16:creationId xmlns:a16="http://schemas.microsoft.com/office/drawing/2014/main" id="{B45A35A0-A18D-9340-437B-3BC00F6D444C}"/>
              </a:ext>
              <a:ext uri="{C183D7F6-B498-43B3-948B-1728B52AA6E4}">
                <adec:decorative xmlns:adec="http://schemas.microsoft.com/office/drawing/2017/decorative" val="0"/>
              </a:ext>
            </a:extLst>
          </p:cNvPr>
          <p:cNvSpPr>
            <a:spLocks noGrp="1"/>
          </p:cNvSpPr>
          <p:nvPr>
            <p:ph type="sldNum" sz="quarter" idx="12"/>
          </p:nvPr>
        </p:nvSpPr>
        <p:spPr/>
        <p:txBody>
          <a:bodyPr/>
          <a:lstStyle/>
          <a:p>
            <a:fld id="{48F63A3B-78C7-47BE-AE5E-E10140E04643}" type="slidenum">
              <a:rPr lang="en-US" smtClean="0"/>
              <a:t>9</a:t>
            </a:fld>
            <a:endParaRPr lang="en-US"/>
          </a:p>
        </p:txBody>
      </p:sp>
      <p:sp>
        <p:nvSpPr>
          <p:cNvPr id="4" name="Date Placeholder 3">
            <a:extLst>
              <a:ext uri="{FF2B5EF4-FFF2-40B4-BE49-F238E27FC236}">
                <a16:creationId xmlns:a16="http://schemas.microsoft.com/office/drawing/2014/main" id="{B75B769C-882A-F481-DF39-1D9AE4F2B78D}"/>
              </a:ext>
              <a:ext uri="{C183D7F6-B498-43B3-948B-1728B52AA6E4}">
                <adec:decorative xmlns:adec="http://schemas.microsoft.com/office/drawing/2017/decorative" val="0"/>
              </a:ext>
            </a:extLst>
          </p:cNvPr>
          <p:cNvSpPr>
            <a:spLocks noGrp="1"/>
          </p:cNvSpPr>
          <p:nvPr>
            <p:ph type="dt" sz="half" idx="4294967295"/>
          </p:nvPr>
        </p:nvSpPr>
        <p:spPr>
          <a:xfrm>
            <a:off x="0" y="6356350"/>
            <a:ext cx="1358900" cy="365125"/>
          </a:xfrm>
        </p:spPr>
        <p:txBody>
          <a:bodyPr/>
          <a:lstStyle/>
          <a:p>
            <a:fld id="{9A198C9B-0587-4A1E-9E03-E4C9FE222F08}" type="datetime1">
              <a:rPr lang="en-US" smtClean="0"/>
              <a:t>1/15/2025</a:t>
            </a:fld>
            <a:endParaRPr lang="en-US"/>
          </a:p>
        </p:txBody>
      </p:sp>
      <p:sp>
        <p:nvSpPr>
          <p:cNvPr id="5" name="Footer Placeholder 4">
            <a:extLst>
              <a:ext uri="{FF2B5EF4-FFF2-40B4-BE49-F238E27FC236}">
                <a16:creationId xmlns:a16="http://schemas.microsoft.com/office/drawing/2014/main" id="{A5A5EB76-DFF5-3170-6C56-16CD2642E6CC}"/>
              </a:ext>
              <a:ext uri="{C183D7F6-B498-43B3-948B-1728B52AA6E4}">
                <adec:decorative xmlns:adec="http://schemas.microsoft.com/office/drawing/2017/decorative" val="0"/>
              </a:ext>
            </a:extLst>
          </p:cNvPr>
          <p:cNvSpPr>
            <a:spLocks noGrp="1"/>
          </p:cNvSpPr>
          <p:nvPr>
            <p:ph type="ftr" sz="quarter" idx="4294967295"/>
          </p:nvPr>
        </p:nvSpPr>
        <p:spPr>
          <a:xfrm>
            <a:off x="0" y="6356350"/>
            <a:ext cx="5588000" cy="365125"/>
          </a:xfrm>
        </p:spPr>
        <p:txBody>
          <a:bodyPr/>
          <a:lstStyle/>
          <a:p>
            <a:r>
              <a:rPr lang="en-US"/>
              <a:t>health.state.mn.us</a:t>
            </a:r>
          </a:p>
        </p:txBody>
      </p:sp>
    </p:spTree>
    <p:extLst>
      <p:ext uri="{BB962C8B-B14F-4D97-AF65-F5344CB8AC3E}">
        <p14:creationId xmlns:p14="http://schemas.microsoft.com/office/powerpoint/2010/main" val="1563338717"/>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potx" id="{6A45AF2F-9106-4478-9569-AF2CD51C1956}" vid="{BFCD0B12-6798-40F0-8F7A-4569271261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53b5481-df89-4c1c-9ae0-f8270f220dcd" xsi:nil="true"/>
    <lcf76f155ced4ddcb4097134ff3c332f xmlns="04578738-faab-47b7-9e39-a6397e718d0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D2EA9A8A154E40BBC1BB9DE7159EDB" ma:contentTypeVersion="14" ma:contentTypeDescription="Create a new document." ma:contentTypeScope="" ma:versionID="958b510298de4b2632302067ac337182">
  <xsd:schema xmlns:xsd="http://www.w3.org/2001/XMLSchema" xmlns:xs="http://www.w3.org/2001/XMLSchema" xmlns:p="http://schemas.microsoft.com/office/2006/metadata/properties" xmlns:ns2="04578738-faab-47b7-9e39-a6397e718d03" xmlns:ns3="153b5481-df89-4c1c-9ae0-f8270f220dcd" targetNamespace="http://schemas.microsoft.com/office/2006/metadata/properties" ma:root="true" ma:fieldsID="a6b835d9181b4bfd28493151c1272a28" ns2:_="" ns3:_="">
    <xsd:import namespace="04578738-faab-47b7-9e39-a6397e718d03"/>
    <xsd:import namespace="153b5481-df89-4c1c-9ae0-f8270f220d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578738-faab-47b7-9e39-a6397e718d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3b5481-df89-4c1c-9ae0-f8270f220d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4150a8c-e0c7-4c64-9014-7e12fafd3fd5}" ma:internalName="TaxCatchAll" ma:showField="CatchAllData" ma:web="153b5481-df89-4c1c-9ae0-f8270f220d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9678B604-9059-4F1C-B8E2-C96A71A964D2}">
  <ds:schemaRefs>
    <ds:schemaRef ds:uri="http://schemas.openxmlformats.org/package/2006/metadata/core-properties"/>
    <ds:schemaRef ds:uri="153b5481-df89-4c1c-9ae0-f8270f220dcd"/>
    <ds:schemaRef ds:uri="http://schemas.microsoft.com/office/2006/documentManagement/types"/>
    <ds:schemaRef ds:uri="http://schemas.microsoft.com/office/infopath/2007/PartnerControls"/>
    <ds:schemaRef ds:uri="04578738-faab-47b7-9e39-a6397e718d03"/>
    <ds:schemaRef ds:uri="http://www.w3.org/XML/1998/namespace"/>
    <ds:schemaRef ds:uri="http://purl.org/dc/dcmitype/"/>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3C7BFD0C-FB9E-479D-9250-0936CB4DB96A}">
  <ds:schemaRefs>
    <ds:schemaRef ds:uri="04578738-faab-47b7-9e39-a6397e718d03"/>
    <ds:schemaRef ds:uri="153b5481-df89-4c1c-9ae0-f8270f220d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Template PowerPoint</Template>
  <TotalTime>10</TotalTime>
  <Words>2066</Words>
  <Application>Microsoft Office PowerPoint</Application>
  <PresentationFormat>Widescreen</PresentationFormat>
  <Paragraphs>272</Paragraphs>
  <Slides>31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Segoe UI</vt:lpstr>
      <vt:lpstr>Symbol</vt:lpstr>
      <vt:lpstr>Times New Roman</vt:lpstr>
      <vt:lpstr>Minnesota</vt:lpstr>
      <vt:lpstr>Alzheimer's Awareness Grants</vt:lpstr>
      <vt:lpstr>Tribal-State Relations Acknowledgement Statement </vt:lpstr>
      <vt:lpstr>Announcements</vt:lpstr>
      <vt:lpstr>Agenda</vt:lpstr>
      <vt:lpstr>Welcome</vt:lpstr>
      <vt:lpstr>Aging and Healthy Communities Unit</vt:lpstr>
      <vt:lpstr>MDH’s Aging and Healthy Communities Unit Overview</vt:lpstr>
      <vt:lpstr>Alzheimer's Awareness Grants Overview</vt:lpstr>
      <vt:lpstr>Chapt. 70 Alzheimer’s Public Information Campaign</vt:lpstr>
      <vt:lpstr>2025 Alzheimer's Awareness Grant RFP </vt:lpstr>
      <vt:lpstr>Grant Request for Proposal Details</vt:lpstr>
      <vt:lpstr>Timeline</vt:lpstr>
      <vt:lpstr>Alzheimer's Awareness Grants Funding</vt:lpstr>
      <vt:lpstr>Eligibility</vt:lpstr>
      <vt:lpstr>What are we willing to fund?</vt:lpstr>
      <vt:lpstr>Eligible Projects</vt:lpstr>
      <vt:lpstr>MN Dementia Strategic Plan</vt:lpstr>
      <vt:lpstr>Educate and activate strategies</vt:lpstr>
      <vt:lpstr>Community Engagement </vt:lpstr>
      <vt:lpstr>Grant Outcomes</vt:lpstr>
      <vt:lpstr>Grantee Activities</vt:lpstr>
      <vt:lpstr>Technical Assistance</vt:lpstr>
      <vt:lpstr>Application Process and Instructions</vt:lpstr>
      <vt:lpstr>Application Section</vt:lpstr>
      <vt:lpstr>Application Scoring</vt:lpstr>
      <vt:lpstr>Budget</vt:lpstr>
      <vt:lpstr>Application Submission Instructions</vt:lpstr>
      <vt:lpstr>Application Review and Selection Process</vt:lpstr>
      <vt:lpstr>Find answers to your questions on the FAQ webpage</vt:lpstr>
      <vt:lpstr>Questions</vt:lpstr>
      <vt:lpstr>Thank You!</vt:lpstr>
    </vt:vector>
  </TitlesOfParts>
  <Company>State of MN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Alzheimer's Awareness Grant Info Session Slides</dc:title>
  <dc:subject/>
  <dc:creator>Aging and Healthy Communities</dc:creator>
  <cp:keywords/>
  <dc:description/>
  <cp:lastModifiedBy>Thorstenson, Karli (She/Her/Hers) (MDH)</cp:lastModifiedBy>
  <cp:revision>3</cp:revision>
  <cp:lastPrinted>2017-03-14T16:27:36Z</cp:lastPrinted>
  <dcterms:created xsi:type="dcterms:W3CDTF">2022-08-10T18:29:28Z</dcterms:created>
  <dcterms:modified xsi:type="dcterms:W3CDTF">2025-01-15T20:34:36Z</dcterms:modified>
  <cp:category>Grants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2.0</vt:lpwstr>
  </property>
  <property fmtid="{D5CDD505-2E9C-101B-9397-08002B2CF9AE}" pid="3" name="ContentTypeId">
    <vt:lpwstr>0x01010010D2EA9A8A154E40BBC1BB9DE7159EDB</vt:lpwstr>
  </property>
  <property fmtid="{D5CDD505-2E9C-101B-9397-08002B2CF9AE}" pid="4" name="_dlc_DocIdItemGuid">
    <vt:lpwstr>264d4dda-71c9-416e-b32b-1ce5aee1cdab</vt:lpwstr>
  </property>
  <property fmtid="{D5CDD505-2E9C-101B-9397-08002B2CF9AE}" pid="5" name="MediaServiceImageTags">
    <vt:lpwstr/>
  </property>
</Properties>
</file>