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6"/>
  </p:notesMasterIdLst>
  <p:handoutMasterIdLst>
    <p:handoutMasterId r:id="rId27"/>
  </p:handoutMasterIdLst>
  <p:sldIdLst>
    <p:sldId id="256" r:id="rId6"/>
    <p:sldId id="26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70"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349" autoAdjust="0"/>
  </p:normalViewPr>
  <p:slideViewPr>
    <p:cSldViewPr snapToGrid="0">
      <p:cViewPr varScale="1">
        <p:scale>
          <a:sx n="48" d="100"/>
          <a:sy n="48" d="100"/>
        </p:scale>
        <p:origin x="570"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3354" y="6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thYj8AlB3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br>
              <a:rPr lang="en-US" dirty="0"/>
            </a:br>
            <a:r>
              <a:rPr lang="en-US" dirty="0"/>
              <a:t>health equity practice</a:t>
            </a:r>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path: Identifying strategic opportunities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MDH staff describe how the Healthy Minnesota Partnership identifies strategic priorities and potential action steps.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15608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people</a:t>
            </a:r>
            <a:r>
              <a:rPr lang="en-US" baseline="0" dirty="0" smtClean="0"/>
              <a:t> type into Chat box</a:t>
            </a:r>
          </a:p>
          <a:p>
            <a:endParaRPr lang="en-US" baseline="0" dirty="0" smtClean="0"/>
          </a:p>
          <a:p>
            <a:r>
              <a:rPr lang="en-US" baseline="0" dirty="0" smtClean="0"/>
              <a:t>Who else in your community is working on issues?  How could you amplify their efforts?  Strengthen their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38492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wrap</a:t>
            </a:r>
            <a:r>
              <a:rPr lang="en-US" baseline="0" dirty="0" smtClean="0"/>
              <a:t> up, I want to say a few things about the assets and competencies that you need to do health in all policies work effectively. </a:t>
            </a:r>
          </a:p>
          <a:p>
            <a:endParaRPr lang="en-US" baseline="0" dirty="0" smtClean="0"/>
          </a:p>
          <a:p>
            <a:r>
              <a:rPr lang="en-US" dirty="0" smtClean="0"/>
              <a:t>Cross Sector Partnerships</a:t>
            </a:r>
          </a:p>
          <a:p>
            <a:endParaRPr lang="en-US" dirty="0" smtClean="0"/>
          </a:p>
          <a:p>
            <a:r>
              <a:rPr lang="en-US" dirty="0" smtClean="0"/>
              <a:t>Data – qualitative and quantitative</a:t>
            </a:r>
          </a:p>
          <a:p>
            <a:endParaRPr lang="en-US" dirty="0" smtClean="0"/>
          </a:p>
          <a:p>
            <a:r>
              <a:rPr lang="en-US" dirty="0" smtClean="0"/>
              <a:t>Relationships</a:t>
            </a:r>
          </a:p>
          <a:p>
            <a:endParaRPr lang="en-US" dirty="0" smtClean="0"/>
          </a:p>
          <a:p>
            <a:r>
              <a:rPr lang="en-US" dirty="0" smtClean="0"/>
              <a:t>Health expertise</a:t>
            </a:r>
          </a:p>
          <a:p>
            <a:endParaRPr lang="en-US" dirty="0" smtClean="0"/>
          </a:p>
          <a:p>
            <a:r>
              <a:rPr lang="en-US" dirty="0" smtClean="0"/>
              <a:t>Organized people</a:t>
            </a:r>
          </a:p>
          <a:p>
            <a:r>
              <a:rPr lang="en-US" dirty="0" smtClean="0"/>
              <a:t>Organized resources – data</a:t>
            </a:r>
          </a:p>
          <a:p>
            <a:r>
              <a:rPr lang="en-US" dirty="0" smtClean="0"/>
              <a:t>Organized narrative</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07445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98432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http://www.who.int/social_determinants/publications/health-policies-manual/key-messages-en.pdf?ua=1</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36697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MDH Request for Proposals</a:t>
            </a:r>
            <a:br>
              <a:rPr lang="en-US" dirty="0" smtClean="0"/>
            </a:br>
            <a:r>
              <a:rPr lang="en-US" dirty="0" smtClean="0"/>
              <a:t>Eliminating Health Disparities Initiative</a:t>
            </a:r>
            <a:br>
              <a:rPr lang="en-US" dirty="0" smtClean="0"/>
            </a:br>
            <a:r>
              <a:rPr lang="en-US" dirty="0" smtClean="0"/>
              <a:t>http://www.health.state.mn.us/divs/che/funding/rfp2018/rfp.pdf</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169343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http://www.health.state.mn.us/</a:t>
            </a:r>
            <a:r>
              <a:rPr lang="en-US" sz="1200" b="0" i="0" kern="1200" dirty="0" smtClean="0">
                <a:solidFill>
                  <a:schemeClr val="tx1"/>
                </a:solidFill>
                <a:effectLst/>
                <a:latin typeface="NeueHaasGroteskText Std" panose="020B0504020202020204" pitchFamily="34" charset="0"/>
                <a:ea typeface="+mn-ea"/>
                <a:cs typeface="+mn-cs"/>
              </a:rPr>
              <a:t>communities/practice/resources/equitylibrary/naccho-chimatrix.html</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144982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http://nccdh.ca/images/uploads/Moving_Upstream_Final_En.pdf</a:t>
            </a:r>
          </a:p>
          <a:p>
            <a:r>
              <a:rPr lang="en-US" dirty="0" smtClean="0"/>
              <a:t>6 page</a:t>
            </a:r>
            <a:r>
              <a:rPr lang="en-US" baseline="0" dirty="0" smtClean="0"/>
              <a:t> document from Canada</a:t>
            </a:r>
          </a:p>
          <a:p>
            <a:r>
              <a:rPr lang="en-US" baseline="0" dirty="0" smtClean="0"/>
              <a:t>Helpful grid on the SDOH</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50663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can have a powerful impact on health</a:t>
            </a:r>
          </a:p>
          <a:p>
            <a:r>
              <a:rPr lang="en-US" dirty="0" smtClean="0"/>
              <a:t>Public health has data, cross sector partnerships and other assets to bring to collective efforts to impact policy </a:t>
            </a:r>
          </a:p>
          <a:p>
            <a:r>
              <a:rPr lang="en-US" dirty="0" smtClean="0"/>
              <a:t>Starting places and pathways</a:t>
            </a:r>
          </a:p>
          <a:p>
            <a:r>
              <a:rPr lang="en-US" dirty="0" smtClean="0"/>
              <a:t>Public health cannot “go it alone” – it takes relationships and partnerships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481201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we wrap up, let’s take some time to share any tools, videos, readings, or other things about advancing equity that you might have seen since the last webinar. What have you see, heard, or read that made an impression on you, or that might be helpful to others to know about?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74002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focus</a:t>
            </a:r>
            <a:r>
              <a:rPr lang="en-US" baseline="0" dirty="0" smtClean="0"/>
              <a:t> today is Health in All Policies. We’ve talked about the health equity practices before, shown here in the circles. Over the course of the past year, we have touched on many of these, but we haven’t yet talked about policy. You’ve done Health In All Policies work through the State Health Improvement Partnership, so this isn’t completely new territory, but we are going to build on that foundation by adding some focus specifically on </a:t>
            </a:r>
            <a:r>
              <a:rPr lang="en-US" b="1" i="1" baseline="0" dirty="0" smtClean="0"/>
              <a:t>advancing equity </a:t>
            </a:r>
            <a:r>
              <a:rPr lang="en-US" baseline="0" dirty="0" smtClean="0"/>
              <a:t>through policy and by expanding the universe of what “policy” is. </a:t>
            </a:r>
          </a:p>
          <a:p>
            <a:endParaRPr lang="en-US" baseline="0" dirty="0" smtClean="0"/>
          </a:p>
          <a:p>
            <a:r>
              <a:rPr lang="en-US" baseline="0" dirty="0" smtClean="0"/>
              <a:t>So our meeting objectives today are to 1) </a:t>
            </a:r>
            <a:r>
              <a:rPr lang="en-US" dirty="0" smtClean="0"/>
              <a:t>Connect health issues with the relevant polices that affect them;</a:t>
            </a:r>
            <a:r>
              <a:rPr lang="en-US" baseline="0" dirty="0" smtClean="0"/>
              <a:t> 2) </a:t>
            </a:r>
            <a:r>
              <a:rPr lang="en-US" dirty="0" smtClean="0"/>
              <a:t>Understand public health’s role as a policy influencer and the assets needed to be effective; and 3) Share helpful resources with each other.</a:t>
            </a:r>
          </a:p>
          <a:p>
            <a:endParaRPr lang="en-US" sz="1200" kern="1200" dirty="0" smtClean="0">
              <a:solidFill>
                <a:schemeClr val="tx1"/>
              </a:solidFill>
              <a:effectLst/>
              <a:latin typeface="NeueHaasGroteskText Std" panose="020B0504020202020204" pitchFamily="34" charset="0"/>
              <a:ea typeface="+mn-ea"/>
              <a:cs typeface="+mn-cs"/>
            </a:endParaRPr>
          </a:p>
          <a:p>
            <a:r>
              <a:rPr lang="en-US" sz="1200" kern="1200" dirty="0" smtClean="0">
                <a:solidFill>
                  <a:schemeClr val="tx1"/>
                </a:solidFill>
                <a:effectLst/>
                <a:latin typeface="NeueHaasGroteskText Std" panose="020B0504020202020204" pitchFamily="34" charset="0"/>
                <a:ea typeface="+mn-ea"/>
                <a:cs typeface="+mn-cs"/>
              </a:rPr>
              <a:t>Let’s pause</a:t>
            </a:r>
            <a:r>
              <a:rPr lang="en-US" sz="1200" kern="1200" baseline="0" dirty="0" smtClean="0">
                <a:solidFill>
                  <a:schemeClr val="tx1"/>
                </a:solidFill>
                <a:effectLst/>
                <a:latin typeface="NeueHaasGroteskText Std" panose="020B0504020202020204" pitchFamily="34" charset="0"/>
                <a:ea typeface="+mn-ea"/>
                <a:cs typeface="+mn-cs"/>
              </a:rPr>
              <a:t> here and take a minute to think about what it means to advance equity by influencing policy and why it’s such an important practice when it comes to advancing equity. First, the root causes of inequities – the social conditions that shape health – are complex, and they are baked into our social, economic, and political systems. It’s hard to create equity without this practice. Policies shape our social conditions and determine the distribution of resources. Working with individual clients is important work—it can’t and shouldn’t be </a:t>
            </a:r>
            <a:r>
              <a:rPr lang="en-US" sz="1200" u="none" kern="1200" baseline="0" dirty="0" smtClean="0">
                <a:solidFill>
                  <a:schemeClr val="tx1"/>
                </a:solidFill>
                <a:effectLst/>
                <a:latin typeface="NeueHaasGroteskText Std" panose="020B0504020202020204" pitchFamily="34" charset="0"/>
                <a:ea typeface="+mn-ea"/>
                <a:cs typeface="+mn-cs"/>
              </a:rPr>
              <a:t>discounted—</a:t>
            </a:r>
            <a:r>
              <a:rPr lang="en-US" sz="1200" b="1" u="none" kern="1200" baseline="0" dirty="0" smtClean="0">
                <a:solidFill>
                  <a:schemeClr val="tx1"/>
                </a:solidFill>
                <a:effectLst/>
                <a:latin typeface="NeueHaasGroteskText Std" panose="020B0504020202020204" pitchFamily="34" charset="0"/>
                <a:ea typeface="+mn-ea"/>
                <a:cs typeface="+mn-cs"/>
              </a:rPr>
              <a:t>AND</a:t>
            </a:r>
            <a:r>
              <a:rPr lang="en-US" sz="1200" kern="1200" baseline="0" dirty="0" smtClean="0">
                <a:solidFill>
                  <a:schemeClr val="tx1"/>
                </a:solidFill>
                <a:effectLst/>
                <a:latin typeface="NeueHaasGroteskText Std" panose="020B0504020202020204" pitchFamily="34" charset="0"/>
                <a:ea typeface="+mn-ea"/>
                <a:cs typeface="+mn-cs"/>
              </a:rPr>
              <a:t> we also need to move upstream to improve conditions for populations experiencing inequities. If we don’t, we’ll continue to pull people out of the river one at a time. To truly advance equity for more people we need to be working on policies that shape the conditions of our lives.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0293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Thanks everyone – we’ll see you in next month. Have a great rest of your day.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8"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br>
              <a:rPr lang="en-US" dirty="0"/>
            </a:br>
            <a:r>
              <a:rPr lang="en-US" dirty="0"/>
              <a:t>health equity practice</a:t>
            </a:r>
          </a:p>
        </p:txBody>
      </p:sp>
      <p:sp>
        <p:nvSpPr>
          <p:cNvPr id="9"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September 2018</a:t>
            </a:r>
            <a:endParaRPr lang="en-US" dirty="0"/>
          </a:p>
        </p:txBody>
      </p:sp>
    </p:spTree>
    <p:extLst>
      <p:ext uri="{BB962C8B-B14F-4D97-AF65-F5344CB8AC3E}">
        <p14:creationId xmlns:p14="http://schemas.microsoft.com/office/powerpoint/2010/main" val="390374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NeueHaasGroteskText Std" panose="020B0504020202020204" pitchFamily="34" charset="0"/>
                <a:ea typeface="+mn-ea"/>
                <a:cs typeface="+mn-cs"/>
              </a:rPr>
              <a:t>I’d like to show you a short video describes what we mean by Health In All Policies. Some of the policies they describe will sound familiar to you because they reflect your SHIP work. While noting those areas that you have some familiarity with, I’d encourage you to be open to and consider any new areas of policy that you might not have thought about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https://www.youtube.com/watch?v=thYj8AlB3ms</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428273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word “policy,” because it can mean a lot of different things. </a:t>
            </a:r>
          </a:p>
          <a:p>
            <a:endParaRPr lang="en-US" dirty="0" smtClean="0"/>
          </a:p>
          <a:p>
            <a:r>
              <a:rPr lang="en-US" dirty="0" smtClean="0"/>
              <a:t>A policy is… </a:t>
            </a:r>
          </a:p>
          <a:p>
            <a:endParaRPr lang="en-US" dirty="0" smtClean="0"/>
          </a:p>
          <a:p>
            <a:r>
              <a:rPr lang="en-US" dirty="0" smtClean="0"/>
              <a:t>So that means policies can be laws, rules, or</a:t>
            </a:r>
            <a:r>
              <a:rPr lang="en-US" baseline="0" dirty="0" smtClean="0"/>
              <a:t> procedures. They can be formal or informal, and set by the public sector – by government – or they can be private sector policies, like those in a workplace. They can be formal or informal. Sometimes we think of policy in a really narrow way, but that then limits the options available to us for action. For our purposes, “policy” is broadly construed.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2422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do we identify a policy opportunity?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a:t>
            </a:r>
            <a:r>
              <a:rPr lang="en-US" baseline="0" dirty="0" smtClean="0"/>
              <a:t> we’re going to talk about two paths you can take to policy work. One is to start from a health issue, and consider the policies that shape it, and the other is to consider strategic opportunities that might exist in the local or state policy environment and ways you can influence that effort.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94867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tool I learned about when I participated in a national Maternal and Child Health Conference</a:t>
            </a:r>
          </a:p>
          <a:p>
            <a:endParaRPr lang="en-US" baseline="0" dirty="0" smtClean="0"/>
          </a:p>
          <a:p>
            <a:r>
              <a:rPr lang="en-US" baseline="0" dirty="0" smtClean="0"/>
              <a:t>They asked us to think about an outcome we cared about, and then asked us to brainstorm all of the different policies that might affect that issue. For the purposes of the exercise, brainstorming rules apply: there’s no right/wrong, and you should not limit your thinking with any constraints, challenges, or other barriers or considerations. Just stream of consciousness thinking about what policies affect the outcome.</a:t>
            </a:r>
          </a:p>
          <a:p>
            <a:endParaRPr lang="en-US" baseline="0" dirty="0" smtClean="0"/>
          </a:p>
          <a:p>
            <a:r>
              <a:rPr lang="en-US" baseline="0" dirty="0" smtClean="0"/>
              <a:t>So I started with breastfeeding, and thought through the relevant policies. You can see here that I identified… [Describe.]</a:t>
            </a:r>
          </a:p>
          <a:p>
            <a:endParaRPr lang="en-US" baseline="0" dirty="0" smtClean="0"/>
          </a:p>
          <a:p>
            <a:r>
              <a:rPr lang="en-US" baseline="0" dirty="0" smtClean="0"/>
              <a:t>Does anyone have any questions about this worksheet, or about my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0260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a:t>
            </a:r>
          </a:p>
          <a:p>
            <a:endParaRPr lang="en-US" dirty="0" smtClean="0"/>
          </a:p>
          <a:p>
            <a:r>
              <a:rPr lang="en-US" dirty="0" smtClean="0"/>
              <a:t>What</a:t>
            </a:r>
            <a:r>
              <a:rPr lang="en-US" baseline="0" dirty="0" smtClean="0"/>
              <a:t> would be the most powerful influencer on your goal?</a:t>
            </a:r>
          </a:p>
          <a:p>
            <a:endParaRPr lang="en-US" baseline="0" dirty="0" smtClean="0"/>
          </a:p>
          <a:p>
            <a:r>
              <a:rPr lang="en-US" baseline="0" dirty="0" smtClean="0"/>
              <a:t>What were the policies that your team thought of?</a:t>
            </a:r>
          </a:p>
          <a:p>
            <a:r>
              <a:rPr lang="en-US" baseline="0" dirty="0" smtClean="0"/>
              <a:t>Take a minute to review: Do your policy lists include both public and private? Do they address root causes and social/economic conditions? What partners did you identify?</a:t>
            </a:r>
          </a:p>
          <a:p>
            <a:endParaRPr lang="en-US" baseline="0" dirty="0" smtClean="0"/>
          </a:p>
          <a:p>
            <a:pPr marL="171450" indent="-171450">
              <a:buFont typeface="Arial" panose="020B0604020202020204" pitchFamily="34" charset="0"/>
              <a:buChar char="•"/>
            </a:pPr>
            <a:r>
              <a:rPr lang="en-US" baseline="0" dirty="0" smtClean="0"/>
              <a:t>Are there things you are already doing?</a:t>
            </a:r>
          </a:p>
          <a:p>
            <a:pPr marL="171450" indent="-171450">
              <a:buFont typeface="Arial" panose="020B0604020202020204" pitchFamily="34" charset="0"/>
              <a:buChar char="•"/>
            </a:pPr>
            <a:r>
              <a:rPr lang="en-US" baseline="0" dirty="0" smtClean="0"/>
              <a:t>Where do you have existing partnerships? </a:t>
            </a:r>
          </a:p>
          <a:p>
            <a:pPr marL="171450" indent="-171450">
              <a:buFont typeface="Arial" panose="020B0604020202020204" pitchFamily="34" charset="0"/>
              <a:buChar char="•"/>
            </a:pPr>
            <a:r>
              <a:rPr lang="en-US" baseline="0" dirty="0" smtClean="0"/>
              <a:t>Who would could be new partners? Who could you reach out to?</a:t>
            </a:r>
          </a:p>
          <a:p>
            <a:pPr marL="171450" indent="-171450">
              <a:buFont typeface="Arial" panose="020B0604020202020204" pitchFamily="34" charset="0"/>
              <a:buChar char="•"/>
            </a:pPr>
            <a:r>
              <a:rPr lang="en-US" baseline="0" dirty="0" smtClean="0"/>
              <a:t>Would this be something that you could do on your own?  Or would you join an existing effort?</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4179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Example</a:t>
            </a:r>
          </a:p>
          <a:p>
            <a:endParaRPr lang="en-US" dirty="0" smtClean="0"/>
          </a:p>
          <a:p>
            <a:pPr marL="0" indent="0">
              <a:buNone/>
            </a:pPr>
            <a:r>
              <a:rPr lang="en-US" i="0" dirty="0" smtClean="0"/>
              <a:t>Here’s an</a:t>
            </a:r>
            <a:r>
              <a:rPr lang="en-US" i="0" baseline="0" dirty="0" smtClean="0"/>
              <a:t> </a:t>
            </a:r>
            <a:r>
              <a:rPr lang="en-US" i="0" dirty="0" smtClean="0"/>
              <a:t>example that I like from the World Health Organization. They</a:t>
            </a:r>
            <a:r>
              <a:rPr lang="en-US" i="0" baseline="0" dirty="0" smtClean="0"/>
              <a:t> created an infographic about addressing air pollution as a health issue.</a:t>
            </a:r>
          </a:p>
          <a:p>
            <a:pPr marL="0" indent="0">
              <a:buNone/>
            </a:pPr>
            <a:endParaRPr lang="en-US" i="1" baseline="0" dirty="0" smtClean="0"/>
          </a:p>
          <a:p>
            <a:pPr marL="0" indent="0">
              <a:buNone/>
            </a:pPr>
            <a:r>
              <a:rPr lang="en-US" i="0" dirty="0" smtClean="0"/>
              <a:t>One in eight deaths is linked to air pollution exposure – mostly from heart and lung disease, and stroke. </a:t>
            </a:r>
          </a:p>
          <a:p>
            <a:pPr marL="0" indent="0">
              <a:buNone/>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http://www.who.int/social_determinants/publications/health-policies-manual/HiAP_Infographic.pdf?ua=1</a:t>
            </a:r>
          </a:p>
          <a:p>
            <a:pPr marL="0" indent="0">
              <a:buNone/>
            </a:pPr>
            <a:endParaRPr lang="en-US" i="1" dirty="0" smtClean="0"/>
          </a:p>
          <a:p>
            <a:pPr marL="0" indent="0">
              <a:buNone/>
            </a:pPr>
            <a:endParaRPr lang="en-US" i="1" dirty="0" smtClean="0"/>
          </a:p>
          <a:p>
            <a:pPr marL="0" indent="0">
              <a:buNone/>
            </a:pPr>
            <a:r>
              <a:rPr lang="en-US" i="1" dirty="0" smtClean="0"/>
              <a:t>Who are the partners/sectors that public health would have to collaborate with?</a:t>
            </a: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311388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For me, one of the most important takeaways</a:t>
            </a:r>
            <a:r>
              <a:rPr lang="en-US" i="0" baseline="0" dirty="0" smtClean="0"/>
              <a:t> is about the different sectors that public health would need to collaborate with on this issue. Here’s my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Now take a minute to revisit the health issues you identified in your worksheet. Do any new partners come to mind? </a:t>
            </a:r>
            <a:endParaRPr lang="en-US" dirty="0" smtClean="0"/>
          </a:p>
          <a:p>
            <a:endParaRPr lang="en-US" dirty="0" smtClean="0"/>
          </a:p>
          <a:p>
            <a:r>
              <a:rPr lang="en-US" dirty="0" smtClean="0"/>
              <a:t>http://www.who.int/social_determinants/publications/health-policies-manual/key-messages-en.pdf?ua=1</a:t>
            </a: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
        <p:nvSpPr>
          <p:cNvPr id="5"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a:t>Health in all policies as a </a:t>
            </a:r>
            <a:r>
              <a:rPr lang="en-US" dirty="0" smtClean="0"/>
              <a:t/>
            </a:r>
            <a:br>
              <a:rPr lang="en-US" dirty="0" smtClean="0"/>
            </a:br>
            <a:r>
              <a:rPr lang="en-US" dirty="0" smtClean="0"/>
              <a:t>health </a:t>
            </a:r>
            <a:r>
              <a:rPr lang="en-US" dirty="0"/>
              <a:t>equity practice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a:t>September </a:t>
            </a:r>
            <a:r>
              <a:rPr lang="en-US" dirty="0" smtClean="0"/>
              <a:t>2018</a:t>
            </a:r>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Tree>
    <p:extLst>
      <p:ext uri="{BB962C8B-B14F-4D97-AF65-F5344CB8AC3E}">
        <p14:creationId xmlns:p14="http://schemas.microsoft.com/office/powerpoint/2010/main" val="252847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Health in all policies as a health equity practice</a:t>
            </a:r>
            <a:endParaRPr lang="en-US" dirty="0"/>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dirty="0" smtClean="0"/>
              <a:t>September 2018</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Another path: Identifying strategic opportunities</a:t>
            </a:r>
            <a:endParaRPr lang="en-US" dirty="0"/>
          </a:p>
        </p:txBody>
      </p:sp>
      <p:sp>
        <p:nvSpPr>
          <p:cNvPr id="9" name="Content Placeholder 8"/>
          <p:cNvSpPr>
            <a:spLocks noGrp="1"/>
          </p:cNvSpPr>
          <p:nvPr>
            <p:ph idx="1"/>
          </p:nvPr>
        </p:nvSpPr>
        <p:spPr/>
        <p:txBody>
          <a:bodyPr/>
          <a:lstStyle/>
          <a:p>
            <a:endParaRPr lang="en-US"/>
          </a:p>
        </p:txBody>
      </p:sp>
      <p:pic>
        <p:nvPicPr>
          <p:cNvPr id="4" name="Content Placeholder 8" desc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919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Team discussion</a:t>
            </a:r>
            <a:endParaRPr lang="en-US" dirty="0"/>
          </a:p>
        </p:txBody>
      </p:sp>
      <p:sp>
        <p:nvSpPr>
          <p:cNvPr id="9" name="Content Placeholder 8"/>
          <p:cNvSpPr>
            <a:spLocks noGrp="1"/>
          </p:cNvSpPr>
          <p:nvPr>
            <p:ph idx="1"/>
          </p:nvPr>
        </p:nvSpPr>
        <p:spPr/>
        <p:txBody>
          <a:bodyPr/>
          <a:lstStyle/>
          <a:p>
            <a:r>
              <a:rPr lang="en-US" dirty="0"/>
              <a:t>What are the local or regional policy discussions in your area that could have a potential impact on health</a:t>
            </a:r>
            <a:r>
              <a:rPr lang="en-US" dirty="0" smtClean="0"/>
              <a:t>?</a:t>
            </a:r>
            <a:endParaRPr lang="en-US" dirty="0"/>
          </a:p>
          <a:p>
            <a:r>
              <a:rPr lang="en-US" dirty="0"/>
              <a:t>What are the statewide policy discussions that could have an impact on the health of people in your jurisdiction? </a:t>
            </a:r>
          </a:p>
          <a:p>
            <a:r>
              <a:rPr lang="en-US" dirty="0"/>
              <a:t>What could LPH bring to these policy discussions? </a:t>
            </a:r>
          </a:p>
        </p:txBody>
      </p:sp>
    </p:spTree>
    <p:extLst>
      <p:ext uri="{BB962C8B-B14F-4D97-AF65-F5344CB8AC3E}">
        <p14:creationId xmlns:p14="http://schemas.microsoft.com/office/powerpoint/2010/main" val="85599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Assets</a:t>
            </a:r>
            <a:endParaRPr lang="en-US" dirty="0"/>
          </a:p>
        </p:txBody>
      </p:sp>
      <p:sp>
        <p:nvSpPr>
          <p:cNvPr id="9" name="Content Placeholder 8"/>
          <p:cNvSpPr>
            <a:spLocks noGrp="1"/>
          </p:cNvSpPr>
          <p:nvPr>
            <p:ph sz="half" idx="1"/>
          </p:nvPr>
        </p:nvSpPr>
        <p:spPr/>
        <p:txBody>
          <a:bodyPr anchor="ctr"/>
          <a:lstStyle/>
          <a:p>
            <a:r>
              <a:rPr lang="en-US" dirty="0" smtClean="0"/>
              <a:t>Cross-sector partnerships</a:t>
            </a:r>
            <a:endParaRPr lang="en-US" dirty="0"/>
          </a:p>
          <a:p>
            <a:r>
              <a:rPr lang="en-US" dirty="0"/>
              <a:t>Data: Qualitative and </a:t>
            </a:r>
            <a:r>
              <a:rPr lang="en-US" dirty="0" smtClean="0"/>
              <a:t>quantitative</a:t>
            </a:r>
            <a:endParaRPr lang="en-US" dirty="0"/>
          </a:p>
          <a:p>
            <a:r>
              <a:rPr lang="en-US" dirty="0"/>
              <a:t>Health </a:t>
            </a:r>
            <a:r>
              <a:rPr lang="en-US" dirty="0" smtClean="0"/>
              <a:t>expertise</a:t>
            </a:r>
            <a:endParaRPr lang="en-US" dirty="0"/>
          </a:p>
          <a:p>
            <a:r>
              <a:rPr lang="en-US" dirty="0" smtClean="0"/>
              <a:t>Relationships</a:t>
            </a:r>
            <a:endParaRPr lang="en-US" dirty="0"/>
          </a:p>
        </p:txBody>
      </p:sp>
      <p:pic>
        <p:nvPicPr>
          <p:cNvPr id="7" name="Content Placeholder 5" descr="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5180" y="2696686"/>
            <a:ext cx="3215640" cy="2377440"/>
          </a:xfrm>
        </p:spPr>
      </p:pic>
    </p:spTree>
    <p:extLst>
      <p:ext uri="{BB962C8B-B14F-4D97-AF65-F5344CB8AC3E}">
        <p14:creationId xmlns:p14="http://schemas.microsoft.com/office/powerpoint/2010/main" val="81963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Skills</a:t>
            </a:r>
            <a:endParaRPr lang="en-US" dirty="0"/>
          </a:p>
        </p:txBody>
      </p:sp>
      <p:sp>
        <p:nvSpPr>
          <p:cNvPr id="2" name="Content Placeholder 1"/>
          <p:cNvSpPr>
            <a:spLocks noGrp="1"/>
          </p:cNvSpPr>
          <p:nvPr>
            <p:ph sz="half" idx="1"/>
          </p:nvPr>
        </p:nvSpPr>
        <p:spPr/>
        <p:txBody>
          <a:bodyPr>
            <a:normAutofit fontScale="85000" lnSpcReduction="20000"/>
          </a:bodyPr>
          <a:lstStyle/>
          <a:p>
            <a:r>
              <a:rPr lang="en-US" dirty="0"/>
              <a:t>You need to be able to:</a:t>
            </a:r>
          </a:p>
          <a:p>
            <a:pPr lvl="1"/>
            <a:r>
              <a:rPr lang="en-US" dirty="0"/>
              <a:t>Expand the conversation about health</a:t>
            </a:r>
          </a:p>
          <a:p>
            <a:pPr lvl="1"/>
            <a:r>
              <a:rPr lang="en-US" dirty="0"/>
              <a:t>Convene people with different interests</a:t>
            </a:r>
          </a:p>
          <a:p>
            <a:pPr lvl="1"/>
            <a:r>
              <a:rPr lang="en-US" dirty="0"/>
              <a:t>Embrace complexity</a:t>
            </a:r>
          </a:p>
          <a:p>
            <a:pPr lvl="1"/>
            <a:r>
              <a:rPr lang="en-US" dirty="0"/>
              <a:t>Amplify community </a:t>
            </a:r>
            <a:r>
              <a:rPr lang="en-US" dirty="0" smtClean="0"/>
              <a:t>voices</a:t>
            </a:r>
            <a:endParaRPr lang="en-US" dirty="0"/>
          </a:p>
          <a:p>
            <a:r>
              <a:rPr lang="en-US" dirty="0"/>
              <a:t>You need to </a:t>
            </a:r>
            <a:r>
              <a:rPr lang="en-US" dirty="0" smtClean="0"/>
              <a:t>have:</a:t>
            </a:r>
            <a:endParaRPr lang="en-US" dirty="0"/>
          </a:p>
          <a:p>
            <a:pPr lvl="1"/>
            <a:r>
              <a:rPr lang="en-US" dirty="0"/>
              <a:t>Flexibility</a:t>
            </a:r>
          </a:p>
          <a:p>
            <a:pPr lvl="1"/>
            <a:r>
              <a:rPr lang="en-US" dirty="0"/>
              <a:t>Humility and confidence</a:t>
            </a:r>
          </a:p>
          <a:p>
            <a:pPr lvl="1"/>
            <a:r>
              <a:rPr lang="en-US" dirty="0"/>
              <a:t>Curiosity </a:t>
            </a:r>
          </a:p>
          <a:p>
            <a:pPr lvl="1"/>
            <a:r>
              <a:rPr lang="en-US" dirty="0"/>
              <a:t>Willingness to learn</a:t>
            </a:r>
          </a:p>
          <a:p>
            <a:pPr lvl="1"/>
            <a:r>
              <a:rPr lang="en-US" dirty="0" smtClean="0"/>
              <a:t>Commitment</a:t>
            </a:r>
            <a:endParaRPr lang="en-US" dirty="0"/>
          </a:p>
        </p:txBody>
      </p:sp>
      <p:pic>
        <p:nvPicPr>
          <p:cNvPr id="6" name="Content Placeholder 5" descr="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8450" y="2599531"/>
            <a:ext cx="4229100" cy="2571750"/>
          </a:xfrm>
          <a:prstGeom prst="rect">
            <a:avLst/>
          </a:prstGeom>
        </p:spPr>
      </p:pic>
    </p:spTree>
    <p:extLst>
      <p:ext uri="{BB962C8B-B14F-4D97-AF65-F5344CB8AC3E}">
        <p14:creationId xmlns:p14="http://schemas.microsoft.com/office/powerpoint/2010/main" val="46339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Moving into health in all policies</a:t>
            </a:r>
            <a:endParaRPr lang="en-US" dirty="0"/>
          </a:p>
        </p:txBody>
      </p:sp>
      <p:sp>
        <p:nvSpPr>
          <p:cNvPr id="9" name="Content Placeholder 8"/>
          <p:cNvSpPr>
            <a:spLocks noGrp="1"/>
          </p:cNvSpPr>
          <p:nvPr>
            <p:ph idx="1"/>
          </p:nvPr>
        </p:nvSpPr>
        <p:spPr/>
        <p:txBody>
          <a:bodyPr>
            <a:normAutofit/>
          </a:bodyPr>
          <a:lstStyle/>
          <a:p>
            <a:r>
              <a:rPr lang="en-US" dirty="0"/>
              <a:t>Collect and share data on health determinants</a:t>
            </a:r>
          </a:p>
          <a:p>
            <a:r>
              <a:rPr lang="en-US" dirty="0"/>
              <a:t>Monitor the activities of other sectors that impact on health</a:t>
            </a:r>
          </a:p>
          <a:p>
            <a:r>
              <a:rPr lang="en-US" dirty="0"/>
              <a:t>Include policy change in your CHIP</a:t>
            </a:r>
          </a:p>
          <a:p>
            <a:r>
              <a:rPr lang="en-US" dirty="0"/>
              <a:t>Create opportunities to talk to community and governmental partners across sectors</a:t>
            </a:r>
          </a:p>
          <a:p>
            <a:pPr lvl="1"/>
            <a:r>
              <a:rPr lang="en-US" dirty="0" smtClean="0"/>
              <a:t>One-on-ones</a:t>
            </a:r>
            <a:endParaRPr lang="en-US" dirty="0"/>
          </a:p>
          <a:p>
            <a:pPr lvl="1"/>
            <a:r>
              <a:rPr lang="en-US" dirty="0"/>
              <a:t>Regular check-ins</a:t>
            </a:r>
          </a:p>
          <a:p>
            <a:pPr lvl="1"/>
            <a:r>
              <a:rPr lang="en-US" dirty="0"/>
              <a:t>Coalitions or </a:t>
            </a:r>
            <a:r>
              <a:rPr lang="en-US" dirty="0" smtClean="0"/>
              <a:t>committees</a:t>
            </a:r>
            <a:endParaRPr lang="en-US" dirty="0"/>
          </a:p>
        </p:txBody>
      </p:sp>
    </p:spTree>
    <p:extLst>
      <p:ext uri="{BB962C8B-B14F-4D97-AF65-F5344CB8AC3E}">
        <p14:creationId xmlns:p14="http://schemas.microsoft.com/office/powerpoint/2010/main" val="33338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Resource: MDH request for proposals</a:t>
            </a:r>
            <a:endParaRPr lang="en-US" dirty="0"/>
          </a:p>
        </p:txBody>
      </p:sp>
      <p:pic>
        <p:nvPicPr>
          <p:cNvPr id="2" name="Content Placeholder 1" descr="Screenshot"/>
          <p:cNvPicPr>
            <a:picLocks noGrp="1" noChangeAspect="1"/>
          </p:cNvPicPr>
          <p:nvPr>
            <p:ph idx="1"/>
          </p:nvPr>
        </p:nvPicPr>
        <p:blipFill>
          <a:blip r:embed="rId3"/>
          <a:stretch>
            <a:fillRect/>
          </a:stretch>
        </p:blipFill>
        <p:spPr>
          <a:xfrm>
            <a:off x="2578899" y="1394324"/>
            <a:ext cx="7034201" cy="5369730"/>
          </a:xfrm>
          <a:prstGeom prst="rect">
            <a:avLst/>
          </a:prstGeom>
          <a:ln>
            <a:solidFill>
              <a:schemeClr val="bg1">
                <a:lumMod val="85000"/>
              </a:schemeClr>
            </a:solidFill>
          </a:ln>
        </p:spPr>
      </p:pic>
    </p:spTree>
    <p:extLst>
      <p:ext uri="{BB962C8B-B14F-4D97-AF65-F5344CB8AC3E}">
        <p14:creationId xmlns:p14="http://schemas.microsoft.com/office/powerpoint/2010/main" val="363201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Tool: NACCHO matrix</a:t>
            </a:r>
            <a:endParaRPr lang="en-US" dirty="0"/>
          </a:p>
        </p:txBody>
      </p:sp>
      <p:pic>
        <p:nvPicPr>
          <p:cNvPr id="2" name="Content Placeholder 1" descr="Screenshot"/>
          <p:cNvPicPr>
            <a:picLocks noGrp="1" noChangeAspect="1"/>
          </p:cNvPicPr>
          <p:nvPr>
            <p:ph idx="1"/>
          </p:nvPr>
        </p:nvPicPr>
        <p:blipFill>
          <a:blip r:embed="rId3"/>
          <a:stretch>
            <a:fillRect/>
          </a:stretch>
        </p:blipFill>
        <p:spPr>
          <a:xfrm>
            <a:off x="1958971" y="1778189"/>
            <a:ext cx="8274057" cy="4498516"/>
          </a:xfrm>
          <a:prstGeom prst="rect">
            <a:avLst/>
          </a:prstGeom>
        </p:spPr>
      </p:pic>
    </p:spTree>
    <p:extLst>
      <p:ext uri="{BB962C8B-B14F-4D97-AF65-F5344CB8AC3E}">
        <p14:creationId xmlns:p14="http://schemas.microsoft.com/office/powerpoint/2010/main" val="62333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Resource: Moving upstream</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95086191"/>
              </p:ext>
            </p:extLst>
          </p:nvPr>
        </p:nvGraphicFramePr>
        <p:xfrm>
          <a:off x="838200" y="1825625"/>
          <a:ext cx="10515600" cy="4211320"/>
        </p:xfrm>
        <a:graphic>
          <a:graphicData uri="http://schemas.openxmlformats.org/drawingml/2006/table">
            <a:tbl>
              <a:tblPr firstRow="1" firstCol="1" bandRow="1">
                <a:tableStyleId>{5C22544A-7EE6-4342-B048-85BDC9FD1C3A}</a:tableStyleId>
              </a:tblPr>
              <a:tblGrid>
                <a:gridCol w="1391433">
                  <a:extLst>
                    <a:ext uri="{9D8B030D-6E8A-4147-A177-3AD203B41FA5}">
                      <a16:colId xmlns:a16="http://schemas.microsoft.com/office/drawing/2014/main" val="963468244"/>
                    </a:ext>
                  </a:extLst>
                </a:gridCol>
                <a:gridCol w="3041389">
                  <a:extLst>
                    <a:ext uri="{9D8B030D-6E8A-4147-A177-3AD203B41FA5}">
                      <a16:colId xmlns:a16="http://schemas.microsoft.com/office/drawing/2014/main" val="825008733"/>
                    </a:ext>
                  </a:extLst>
                </a:gridCol>
                <a:gridCol w="3041389">
                  <a:extLst>
                    <a:ext uri="{9D8B030D-6E8A-4147-A177-3AD203B41FA5}">
                      <a16:colId xmlns:a16="http://schemas.microsoft.com/office/drawing/2014/main" val="2564208068"/>
                    </a:ext>
                  </a:extLst>
                </a:gridCol>
                <a:gridCol w="3041389">
                  <a:extLst>
                    <a:ext uri="{9D8B030D-6E8A-4147-A177-3AD203B41FA5}">
                      <a16:colId xmlns:a16="http://schemas.microsoft.com/office/drawing/2014/main" val="3715536027"/>
                    </a:ext>
                  </a:extLst>
                </a:gridCol>
              </a:tblGrid>
              <a:tr h="370840">
                <a:tc>
                  <a:txBody>
                    <a:bodyPr/>
                    <a:lstStyle/>
                    <a:p>
                      <a:r>
                        <a:rPr lang="en-US" dirty="0" smtClean="0"/>
                        <a:t>Determinant</a:t>
                      </a:r>
                      <a:endParaRPr lang="en-US" dirty="0"/>
                    </a:p>
                  </a:txBody>
                  <a:tcPr/>
                </a:tc>
                <a:tc>
                  <a:txBody>
                    <a:bodyPr/>
                    <a:lstStyle/>
                    <a:p>
                      <a:r>
                        <a:rPr lang="en-US" dirty="0" smtClean="0"/>
                        <a:t>Upstream</a:t>
                      </a:r>
                      <a:endParaRPr lang="en-US" dirty="0"/>
                    </a:p>
                  </a:txBody>
                  <a:tcPr/>
                </a:tc>
                <a:tc>
                  <a:txBody>
                    <a:bodyPr/>
                    <a:lstStyle/>
                    <a:p>
                      <a:r>
                        <a:rPr lang="en-US" dirty="0" smtClean="0"/>
                        <a:t>Midstream</a:t>
                      </a:r>
                      <a:endParaRPr lang="en-US" dirty="0"/>
                    </a:p>
                  </a:txBody>
                  <a:tcPr/>
                </a:tc>
                <a:tc>
                  <a:txBody>
                    <a:bodyPr/>
                    <a:lstStyle/>
                    <a:p>
                      <a:r>
                        <a:rPr lang="en-US" dirty="0" smtClean="0"/>
                        <a:t>Downstream</a:t>
                      </a:r>
                      <a:endParaRPr lang="en-US" dirty="0"/>
                    </a:p>
                  </a:txBody>
                  <a:tcPr/>
                </a:tc>
                <a:extLst>
                  <a:ext uri="{0D108BD9-81ED-4DB2-BD59-A6C34878D82A}">
                    <a16:rowId xmlns:a16="http://schemas.microsoft.com/office/drawing/2014/main" val="3877590685"/>
                  </a:ext>
                </a:extLst>
              </a:tr>
              <a:tr h="370840">
                <a:tc>
                  <a:txBody>
                    <a:bodyPr/>
                    <a:lstStyle/>
                    <a:p>
                      <a:r>
                        <a:rPr lang="en-US" dirty="0" smtClean="0"/>
                        <a:t>Income</a:t>
                      </a:r>
                      <a:endParaRPr lang="en-US" dirty="0"/>
                    </a:p>
                  </a:txBody>
                  <a:tcPr/>
                </a:tc>
                <a:tc>
                  <a:txBody>
                    <a:bodyPr/>
                    <a:lstStyle/>
                    <a:p>
                      <a:r>
                        <a:rPr lang="en-US" dirty="0" smtClean="0"/>
                        <a:t>Advocate for living wage policies, wage capping, progressive</a:t>
                      </a:r>
                      <a:r>
                        <a:rPr lang="en-US" baseline="0" dirty="0" smtClean="0"/>
                        <a:t> taxation</a:t>
                      </a:r>
                      <a:endParaRPr lang="en-US" dirty="0"/>
                    </a:p>
                  </a:txBody>
                  <a:tcPr/>
                </a:tc>
                <a:tc>
                  <a:txBody>
                    <a:bodyPr/>
                    <a:lstStyle/>
                    <a:p>
                      <a:r>
                        <a:rPr lang="en-US" dirty="0" smtClean="0"/>
                        <a:t>Link</a:t>
                      </a:r>
                      <a:r>
                        <a:rPr lang="en-US" baseline="0" dirty="0" smtClean="0"/>
                        <a:t> clients with welfare, social assistance, or back-to-work programs</a:t>
                      </a:r>
                      <a:endParaRPr lang="en-US" dirty="0"/>
                    </a:p>
                  </a:txBody>
                  <a:tcPr/>
                </a:tc>
                <a:tc>
                  <a:txBody>
                    <a:bodyPr/>
                    <a:lstStyle/>
                    <a:p>
                      <a:r>
                        <a:rPr lang="en-US" dirty="0" smtClean="0"/>
                        <a:t>Ensure</a:t>
                      </a:r>
                      <a:r>
                        <a:rPr lang="en-US" baseline="0" dirty="0" smtClean="0"/>
                        <a:t> that chronic disease prevention programs are accessible to low-income people</a:t>
                      </a:r>
                      <a:endParaRPr lang="en-US" dirty="0"/>
                    </a:p>
                  </a:txBody>
                  <a:tcPr/>
                </a:tc>
                <a:extLst>
                  <a:ext uri="{0D108BD9-81ED-4DB2-BD59-A6C34878D82A}">
                    <a16:rowId xmlns:a16="http://schemas.microsoft.com/office/drawing/2014/main" val="4061024958"/>
                  </a:ext>
                </a:extLst>
              </a:tr>
              <a:tr h="370840">
                <a:tc>
                  <a:txBody>
                    <a:bodyPr/>
                    <a:lstStyle/>
                    <a:p>
                      <a:r>
                        <a:rPr lang="en-US" dirty="0" smtClean="0"/>
                        <a:t>Education</a:t>
                      </a:r>
                      <a:endParaRPr lang="en-US" dirty="0"/>
                    </a:p>
                  </a:txBody>
                  <a:tcPr/>
                </a:tc>
                <a:tc>
                  <a:txBody>
                    <a:bodyPr/>
                    <a:lstStyle/>
                    <a:p>
                      <a:r>
                        <a:rPr lang="en-US" dirty="0" smtClean="0"/>
                        <a:t>Create opportunities for educators, law enforcers, and employers to work together</a:t>
                      </a:r>
                      <a:r>
                        <a:rPr lang="en-US" baseline="0" dirty="0" smtClean="0"/>
                        <a:t> to reduce barriers to education for youth</a:t>
                      </a:r>
                      <a:endParaRPr lang="en-US" dirty="0"/>
                    </a:p>
                  </a:txBody>
                  <a:tcPr/>
                </a:tc>
                <a:tc>
                  <a:txBody>
                    <a:bodyPr/>
                    <a:lstStyle/>
                    <a:p>
                      <a:r>
                        <a:rPr lang="en-US" dirty="0" smtClean="0"/>
                        <a:t>Support adult high school</a:t>
                      </a:r>
                      <a:r>
                        <a:rPr lang="en-US" baseline="0" dirty="0" smtClean="0"/>
                        <a:t> completion programs</a:t>
                      </a:r>
                      <a:endParaRPr lang="en-US" dirty="0"/>
                    </a:p>
                  </a:txBody>
                  <a:tcPr/>
                </a:tc>
                <a:tc>
                  <a:txBody>
                    <a:bodyPr/>
                    <a:lstStyle/>
                    <a:p>
                      <a:r>
                        <a:rPr lang="en-US" dirty="0" smtClean="0"/>
                        <a:t>Expand</a:t>
                      </a:r>
                      <a:r>
                        <a:rPr lang="en-US" baseline="0" dirty="0" smtClean="0"/>
                        <a:t> mental health promotion and early intervention programs</a:t>
                      </a:r>
                      <a:endParaRPr lang="en-US" dirty="0"/>
                    </a:p>
                  </a:txBody>
                  <a:tcPr/>
                </a:tc>
                <a:extLst>
                  <a:ext uri="{0D108BD9-81ED-4DB2-BD59-A6C34878D82A}">
                    <a16:rowId xmlns:a16="http://schemas.microsoft.com/office/drawing/2014/main" val="2972209635"/>
                  </a:ext>
                </a:extLst>
              </a:tr>
              <a:tr h="370840">
                <a:tc>
                  <a:txBody>
                    <a:bodyPr/>
                    <a:lstStyle/>
                    <a:p>
                      <a:r>
                        <a:rPr lang="en-US" dirty="0" smtClean="0"/>
                        <a:t>Housing</a:t>
                      </a:r>
                      <a:endParaRPr lang="en-US" dirty="0"/>
                    </a:p>
                  </a:txBody>
                  <a:tcPr/>
                </a:tc>
                <a:tc>
                  <a:txBody>
                    <a:bodyPr/>
                    <a:lstStyle/>
                    <a:p>
                      <a:r>
                        <a:rPr lang="en-US" dirty="0" smtClean="0"/>
                        <a:t>Meet with elected officials and citizen groups to push for more affordable housing</a:t>
                      </a:r>
                      <a:endParaRPr lang="en-US" dirty="0"/>
                    </a:p>
                  </a:txBody>
                  <a:tcPr/>
                </a:tc>
                <a:tc>
                  <a:txBody>
                    <a:bodyPr/>
                    <a:lstStyle/>
                    <a:p>
                      <a:r>
                        <a:rPr lang="en-US" dirty="0" smtClean="0"/>
                        <a:t>Bring stakeholders together to improve the enforcement</a:t>
                      </a:r>
                      <a:r>
                        <a:rPr lang="en-US" baseline="0" dirty="0" smtClean="0"/>
                        <a:t> of regulations to improve substandard housing</a:t>
                      </a:r>
                      <a:endParaRPr lang="en-US" dirty="0"/>
                    </a:p>
                  </a:txBody>
                  <a:tcPr/>
                </a:tc>
                <a:tc>
                  <a:txBody>
                    <a:bodyPr/>
                    <a:lstStyle/>
                    <a:p>
                      <a:r>
                        <a:rPr lang="en-US" dirty="0" smtClean="0"/>
                        <a:t>Increase the availability</a:t>
                      </a:r>
                      <a:r>
                        <a:rPr lang="en-US" baseline="0" dirty="0" smtClean="0"/>
                        <a:t> of allergy and asthma treatment to vulnerable populations</a:t>
                      </a:r>
                      <a:endParaRPr lang="en-US" dirty="0"/>
                    </a:p>
                  </a:txBody>
                  <a:tcPr/>
                </a:tc>
                <a:extLst>
                  <a:ext uri="{0D108BD9-81ED-4DB2-BD59-A6C34878D82A}">
                    <a16:rowId xmlns:a16="http://schemas.microsoft.com/office/drawing/2014/main" val="3473608455"/>
                  </a:ext>
                </a:extLst>
              </a:tr>
            </a:tbl>
          </a:graphicData>
        </a:graphic>
      </p:graphicFrame>
    </p:spTree>
    <p:extLst>
      <p:ext uri="{BB962C8B-B14F-4D97-AF65-F5344CB8AC3E}">
        <p14:creationId xmlns:p14="http://schemas.microsoft.com/office/powerpoint/2010/main" val="183316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Main points</a:t>
            </a:r>
            <a:endParaRPr lang="en-US" dirty="0"/>
          </a:p>
        </p:txBody>
      </p:sp>
      <p:sp>
        <p:nvSpPr>
          <p:cNvPr id="9" name="Content Placeholder 8"/>
          <p:cNvSpPr>
            <a:spLocks noGrp="1"/>
          </p:cNvSpPr>
          <p:nvPr>
            <p:ph idx="1"/>
          </p:nvPr>
        </p:nvSpPr>
        <p:spPr/>
        <p:txBody>
          <a:bodyPr/>
          <a:lstStyle/>
          <a:p>
            <a:r>
              <a:rPr lang="en-US" dirty="0"/>
              <a:t>Policy has a powerful impact on health</a:t>
            </a:r>
          </a:p>
          <a:p>
            <a:r>
              <a:rPr lang="en-US" dirty="0"/>
              <a:t>There are a lot of ways to think about “policy”</a:t>
            </a:r>
          </a:p>
          <a:p>
            <a:r>
              <a:rPr lang="en-US" dirty="0"/>
              <a:t>Consider different pathways into working at the policy level</a:t>
            </a:r>
          </a:p>
          <a:p>
            <a:r>
              <a:rPr lang="en-US" dirty="0"/>
              <a:t>LPH has some key assets and competencies for this work</a:t>
            </a:r>
          </a:p>
          <a:p>
            <a:r>
              <a:rPr lang="en-US" dirty="0"/>
              <a:t>Public health can’t go it </a:t>
            </a:r>
            <a:r>
              <a:rPr lang="en-US" dirty="0" smtClean="0"/>
              <a:t>alone</a:t>
            </a:r>
            <a:endParaRPr lang="en-US" dirty="0"/>
          </a:p>
        </p:txBody>
      </p:sp>
    </p:spTree>
    <p:extLst>
      <p:ext uri="{BB962C8B-B14F-4D97-AF65-F5344CB8AC3E}">
        <p14:creationId xmlns:p14="http://schemas.microsoft.com/office/powerpoint/2010/main" val="49438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Share</a:t>
            </a:r>
            <a:endParaRPr lang="en-US" dirty="0"/>
          </a:p>
        </p:txBody>
      </p:sp>
      <p:sp>
        <p:nvSpPr>
          <p:cNvPr id="2" name="Content Placeholder 1"/>
          <p:cNvSpPr>
            <a:spLocks noGrp="1"/>
          </p:cNvSpPr>
          <p:nvPr>
            <p:ph idx="1"/>
          </p:nvPr>
        </p:nvSpPr>
        <p:spPr/>
        <p:txBody>
          <a:bodyPr/>
          <a:lstStyle/>
          <a:p>
            <a:endParaRPr lang="en-US" dirty="0"/>
          </a:p>
          <a:p>
            <a:endParaRPr lang="en-US" dirty="0"/>
          </a:p>
        </p:txBody>
      </p:sp>
      <p:pic>
        <p:nvPicPr>
          <p:cNvPr id="4" name="Content Placeholder 3" descr=" " tit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735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Focus: Health in all policies</a:t>
            </a:r>
            <a:endParaRPr lang="en-US" dirty="0"/>
          </a:p>
        </p:txBody>
      </p:sp>
      <p:sp>
        <p:nvSpPr>
          <p:cNvPr id="2" name="Content Placeholder 1"/>
          <p:cNvSpPr>
            <a:spLocks noGrp="1"/>
          </p:cNvSpPr>
          <p:nvPr>
            <p:ph idx="1"/>
          </p:nvPr>
        </p:nvSpPr>
        <p:spPr/>
        <p:txBody>
          <a:bodyPr/>
          <a:lstStyle/>
          <a:p>
            <a:endParaRPr lang="en-US" dirty="0"/>
          </a:p>
          <a:p>
            <a:endParaRPr lang="en-US" dirty="0"/>
          </a:p>
        </p:txBody>
      </p:sp>
      <p:sp>
        <p:nvSpPr>
          <p:cNvPr id="6" name="Rounded Rectangle 5"/>
          <p:cNvSpPr/>
          <p:nvPr/>
        </p:nvSpPr>
        <p:spPr>
          <a:xfrm>
            <a:off x="2435478" y="4241730"/>
            <a:ext cx="2194560" cy="164592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Spread the word about what creates health</a:t>
            </a:r>
            <a:endParaRPr lang="en-US" sz="2400" b="1" dirty="0"/>
          </a:p>
        </p:txBody>
      </p:sp>
      <p:sp>
        <p:nvSpPr>
          <p:cNvPr id="8" name="Rounded Rectangle 7"/>
          <p:cNvSpPr/>
          <p:nvPr/>
        </p:nvSpPr>
        <p:spPr>
          <a:xfrm>
            <a:off x="4998720" y="1442580"/>
            <a:ext cx="2194560" cy="164592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Equip staff</a:t>
            </a:r>
            <a:endParaRPr lang="en-US" sz="2400" b="1" dirty="0"/>
          </a:p>
        </p:txBody>
      </p:sp>
      <p:sp>
        <p:nvSpPr>
          <p:cNvPr id="9" name="Rounded Rectangle 8"/>
          <p:cNvSpPr/>
          <p:nvPr/>
        </p:nvSpPr>
        <p:spPr>
          <a:xfrm>
            <a:off x="4998720" y="5212080"/>
            <a:ext cx="2194560" cy="164592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Show organizational commitment</a:t>
            </a:r>
            <a:endParaRPr lang="en-US" sz="2400" b="1" dirty="0"/>
          </a:p>
        </p:txBody>
      </p:sp>
      <p:sp>
        <p:nvSpPr>
          <p:cNvPr id="10" name="Rounded Rectangle 9"/>
          <p:cNvSpPr/>
          <p:nvPr/>
        </p:nvSpPr>
        <p:spPr>
          <a:xfrm>
            <a:off x="7561962" y="2412930"/>
            <a:ext cx="2194560" cy="164592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Authentic community engagement</a:t>
            </a:r>
            <a:endParaRPr lang="en-US" sz="2400" b="1" dirty="0"/>
          </a:p>
        </p:txBody>
      </p:sp>
      <p:sp>
        <p:nvSpPr>
          <p:cNvPr id="11" name="Rounded Rectangle 10"/>
          <p:cNvSpPr/>
          <p:nvPr/>
        </p:nvSpPr>
        <p:spPr>
          <a:xfrm>
            <a:off x="7561962" y="4241730"/>
            <a:ext cx="2194560" cy="164592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Collect and use data for change</a:t>
            </a:r>
            <a:endParaRPr lang="en-US" sz="2400" b="1" dirty="0"/>
          </a:p>
        </p:txBody>
      </p:sp>
      <p:sp>
        <p:nvSpPr>
          <p:cNvPr id="12" name="Right Arrow 11" descr=" "/>
          <p:cNvSpPr/>
          <p:nvPr/>
        </p:nvSpPr>
        <p:spPr>
          <a:xfrm rot="900000">
            <a:off x="6649867" y="4461699"/>
            <a:ext cx="978408" cy="484632"/>
          </a:xfrm>
          <a:prstGeom prst="rightArrow">
            <a:avLst/>
          </a:prstGeom>
          <a:solidFill>
            <a:schemeClr val="bg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ight Arrow 12" descr=" "/>
          <p:cNvSpPr/>
          <p:nvPr/>
        </p:nvSpPr>
        <p:spPr>
          <a:xfrm rot="20700000">
            <a:off x="6649867" y="3277906"/>
            <a:ext cx="978408" cy="484632"/>
          </a:xfrm>
          <a:prstGeom prst="rightArrow">
            <a:avLst/>
          </a:prstGeom>
          <a:solidFill>
            <a:schemeClr val="bg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ight Arrow 13" descr=" "/>
          <p:cNvSpPr/>
          <p:nvPr/>
        </p:nvSpPr>
        <p:spPr>
          <a:xfrm rot="9875649">
            <a:off x="4562977" y="4461699"/>
            <a:ext cx="978408" cy="484632"/>
          </a:xfrm>
          <a:prstGeom prst="rightArrow">
            <a:avLst/>
          </a:prstGeom>
          <a:solidFill>
            <a:schemeClr val="bg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ight Arrow 14" descr=" "/>
          <p:cNvSpPr/>
          <p:nvPr/>
        </p:nvSpPr>
        <p:spPr>
          <a:xfrm rot="11700000">
            <a:off x="4568316" y="3278066"/>
            <a:ext cx="978408" cy="484632"/>
          </a:xfrm>
          <a:prstGeom prst="rightArrow">
            <a:avLst/>
          </a:prstGeom>
          <a:solidFill>
            <a:schemeClr val="bg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Down Arrow 15" descr=" "/>
          <p:cNvSpPr/>
          <p:nvPr/>
        </p:nvSpPr>
        <p:spPr>
          <a:xfrm>
            <a:off x="5853684" y="4817092"/>
            <a:ext cx="484632" cy="569100"/>
          </a:xfrm>
          <a:prstGeom prst="downArrow">
            <a:avLst/>
          </a:prstGeom>
          <a:solidFill>
            <a:schemeClr val="bg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descr=" "/>
          <p:cNvSpPr/>
          <p:nvPr/>
        </p:nvSpPr>
        <p:spPr>
          <a:xfrm rot="10800000">
            <a:off x="5853684" y="2895179"/>
            <a:ext cx="484632" cy="569100"/>
          </a:xfrm>
          <a:prstGeom prst="downArrow">
            <a:avLst/>
          </a:prstGeom>
          <a:solidFill>
            <a:schemeClr val="bg2">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ounded Rectangle 17"/>
          <p:cNvSpPr/>
          <p:nvPr/>
        </p:nvSpPr>
        <p:spPr>
          <a:xfrm>
            <a:off x="4998720" y="3327330"/>
            <a:ext cx="2194560" cy="1645920"/>
          </a:xfrm>
          <a:prstGeom prst="roundRect">
            <a:avLst/>
          </a:prstGeom>
          <a:solidFill>
            <a:schemeClr val="bg2">
              <a:lumMod val="9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200" b="1" dirty="0" smtClean="0">
                <a:solidFill>
                  <a:schemeClr val="bg1"/>
                </a:solidFill>
              </a:rPr>
              <a:t>Health equity practice</a:t>
            </a:r>
            <a:endParaRPr lang="en-US" sz="3200" b="1" dirty="0">
              <a:solidFill>
                <a:schemeClr val="bg1"/>
              </a:solidFill>
            </a:endParaRPr>
          </a:p>
        </p:txBody>
      </p:sp>
      <p:sp>
        <p:nvSpPr>
          <p:cNvPr id="5" name="Rounded Rectangle 4"/>
          <p:cNvSpPr/>
          <p:nvPr/>
        </p:nvSpPr>
        <p:spPr>
          <a:xfrm>
            <a:off x="2435478" y="2412930"/>
            <a:ext cx="2194560" cy="1645920"/>
          </a:xfrm>
          <a:prstGeom prst="roundRect">
            <a:avLst/>
          </a:prstGeom>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Influence public and private policy</a:t>
            </a:r>
            <a:endParaRPr lang="en-US" sz="2400" b="1" dirty="0"/>
          </a:p>
        </p:txBody>
      </p:sp>
    </p:spTree>
    <p:extLst>
      <p:ext uri="{BB962C8B-B14F-4D97-AF65-F5344CB8AC3E}">
        <p14:creationId xmlns:p14="http://schemas.microsoft.com/office/powerpoint/2010/main" val="93713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838200" y="1976619"/>
            <a:ext cx="10515600" cy="4200343"/>
          </a:xfrm>
        </p:spPr>
        <p:txBody>
          <a:bodyPr/>
          <a:lstStyle/>
          <a:p>
            <a:r>
              <a:rPr lang="en-US" dirty="0"/>
              <a:t>Complete a brief webinar evaluation, coming shortly</a:t>
            </a:r>
          </a:p>
          <a:p>
            <a:r>
              <a:rPr lang="en-US" dirty="0"/>
              <a:t>In-Person Meeting 10/29 at the Arboretum</a:t>
            </a:r>
          </a:p>
          <a:p>
            <a:r>
              <a:rPr lang="en-US" dirty="0"/>
              <a:t>Connect with your coaches</a:t>
            </a:r>
          </a:p>
          <a:p>
            <a:r>
              <a:rPr lang="en-US" dirty="0"/>
              <a:t>Think about where your </a:t>
            </a:r>
            <a:r>
              <a:rPr lang="en-US" dirty="0" smtClean="0"/>
              <a:t>community health board’s </a:t>
            </a:r>
            <a:r>
              <a:rPr lang="en-US" dirty="0"/>
              <a:t>health equity work might go </a:t>
            </a:r>
            <a:r>
              <a:rPr lang="en-US" dirty="0" smtClean="0"/>
              <a:t>next</a:t>
            </a:r>
            <a:endParaRPr lang="en-US" dirty="0"/>
          </a:p>
        </p:txBody>
      </p:sp>
      <p:pic>
        <p:nvPicPr>
          <p:cNvPr id="4" name="Picture 3" descr="To do" title="To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06247">
            <a:off x="468936" y="179490"/>
            <a:ext cx="1966938" cy="174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99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Health in all policies as a health equity practice</a:t>
            </a:r>
            <a:endParaRPr lang="en-US" dirty="0"/>
          </a:p>
        </p:txBody>
      </p:sp>
      <p:pic>
        <p:nvPicPr>
          <p:cNvPr id="10" name="Content Placeholder 4" desc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9064" y="1750508"/>
            <a:ext cx="7053871" cy="4700396"/>
          </a:xfrm>
          <a:noFill/>
          <a:effectLst>
            <a:softEdge rad="76200"/>
          </a:effectLst>
        </p:spPr>
      </p:pic>
    </p:spTree>
    <p:extLst>
      <p:ext uri="{BB962C8B-B14F-4D97-AF65-F5344CB8AC3E}">
        <p14:creationId xmlns:p14="http://schemas.microsoft.com/office/powerpoint/2010/main" val="334530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a policy?</a:t>
            </a:r>
            <a:endParaRPr lang="en-US" dirty="0"/>
          </a:p>
        </p:txBody>
      </p:sp>
      <p:sp>
        <p:nvSpPr>
          <p:cNvPr id="9" name="Content Placeholder 8"/>
          <p:cNvSpPr>
            <a:spLocks noGrp="1"/>
          </p:cNvSpPr>
          <p:nvPr>
            <p:ph idx="1"/>
          </p:nvPr>
        </p:nvSpPr>
        <p:spPr/>
        <p:txBody>
          <a:bodyPr/>
          <a:lstStyle/>
          <a:p>
            <a:pPr marL="0" indent="0">
              <a:buNone/>
            </a:pPr>
            <a:r>
              <a:rPr lang="en-US" dirty="0"/>
              <a:t>A policy is a </a:t>
            </a:r>
            <a:r>
              <a:rPr lang="en-US" b="1" dirty="0">
                <a:solidFill>
                  <a:schemeClr val="accent2"/>
                </a:solidFill>
              </a:rPr>
              <a:t>law, regulation, procedure, administrative action, or voluntary practice</a:t>
            </a:r>
            <a:r>
              <a:rPr lang="en-US" dirty="0"/>
              <a:t> of </a:t>
            </a:r>
            <a:r>
              <a:rPr lang="en-US" b="1" dirty="0">
                <a:solidFill>
                  <a:schemeClr val="accent3"/>
                </a:solidFill>
              </a:rPr>
              <a:t>government or private sector </a:t>
            </a:r>
            <a:r>
              <a:rPr lang="en-US" dirty="0"/>
              <a:t>that </a:t>
            </a:r>
            <a:r>
              <a:rPr lang="en-US" b="1" dirty="0">
                <a:solidFill>
                  <a:schemeClr val="accent4"/>
                </a:solidFill>
              </a:rPr>
              <a:t>affects groups or populations and influences resource allocation</a:t>
            </a:r>
            <a:r>
              <a:rPr lang="en-US" dirty="0" smtClean="0"/>
              <a:t>.</a:t>
            </a:r>
            <a:endParaRPr lang="en-US" dirty="0"/>
          </a:p>
        </p:txBody>
      </p:sp>
    </p:spTree>
    <p:extLst>
      <p:ext uri="{BB962C8B-B14F-4D97-AF65-F5344CB8AC3E}">
        <p14:creationId xmlns:p14="http://schemas.microsoft.com/office/powerpoint/2010/main" val="411454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How do we identify a policy opportunity?</a:t>
            </a:r>
            <a:endParaRPr lang="en-US" dirty="0"/>
          </a:p>
        </p:txBody>
      </p:sp>
      <p:sp>
        <p:nvSpPr>
          <p:cNvPr id="9" name="Content Placeholder 8"/>
          <p:cNvSpPr>
            <a:spLocks noGrp="1"/>
          </p:cNvSpPr>
          <p:nvPr>
            <p:ph idx="1"/>
          </p:nvPr>
        </p:nvSpPr>
        <p:spPr/>
        <p:txBody>
          <a:bodyPr/>
          <a:lstStyle/>
          <a:p>
            <a:endParaRPr lang="en-US"/>
          </a:p>
        </p:txBody>
      </p:sp>
      <p:pic>
        <p:nvPicPr>
          <p:cNvPr id="4" name="Content Placeholder 8" desc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06"/>
            <a:ext cx="12191999" cy="6895306"/>
          </a:xfrm>
          <a:prstGeom prst="rect">
            <a:avLst/>
          </a:prstGeom>
        </p:spPr>
      </p:pic>
    </p:spTree>
    <p:extLst>
      <p:ext uri="{BB962C8B-B14F-4D97-AF65-F5344CB8AC3E}">
        <p14:creationId xmlns:p14="http://schemas.microsoft.com/office/powerpoint/2010/main" val="371749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Starting from a health issue</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97189073"/>
              </p:ext>
            </p:extLst>
          </p:nvPr>
        </p:nvGraphicFramePr>
        <p:xfrm>
          <a:off x="838200" y="1825625"/>
          <a:ext cx="10515600" cy="489415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824481247"/>
                    </a:ext>
                  </a:extLst>
                </a:gridCol>
                <a:gridCol w="3505200">
                  <a:extLst>
                    <a:ext uri="{9D8B030D-6E8A-4147-A177-3AD203B41FA5}">
                      <a16:colId xmlns:a16="http://schemas.microsoft.com/office/drawing/2014/main" val="4002791002"/>
                    </a:ext>
                  </a:extLst>
                </a:gridCol>
                <a:gridCol w="3505200">
                  <a:extLst>
                    <a:ext uri="{9D8B030D-6E8A-4147-A177-3AD203B41FA5}">
                      <a16:colId xmlns:a16="http://schemas.microsoft.com/office/drawing/2014/main" val="3068884201"/>
                    </a:ext>
                  </a:extLst>
                </a:gridCol>
              </a:tblGrid>
              <a:tr h="351134">
                <a:tc>
                  <a:txBody>
                    <a:bodyPr/>
                    <a:lstStyle/>
                    <a:p>
                      <a:r>
                        <a:rPr lang="en-US" dirty="0" smtClean="0"/>
                        <a:t>Outcomes</a:t>
                      </a:r>
                      <a:endParaRPr lang="en-US" dirty="0"/>
                    </a:p>
                  </a:txBody>
                  <a:tcPr/>
                </a:tc>
                <a:tc>
                  <a:txBody>
                    <a:bodyPr/>
                    <a:lstStyle/>
                    <a:p>
                      <a:r>
                        <a:rPr lang="en-US" dirty="0" smtClean="0"/>
                        <a:t>Relevant policies</a:t>
                      </a:r>
                      <a:endParaRPr lang="en-US" dirty="0"/>
                    </a:p>
                  </a:txBody>
                  <a:tcPr/>
                </a:tc>
                <a:tc>
                  <a:txBody>
                    <a:bodyPr/>
                    <a:lstStyle/>
                    <a:p>
                      <a:r>
                        <a:rPr lang="en-US" dirty="0" smtClean="0"/>
                        <a:t>Partners</a:t>
                      </a:r>
                      <a:endParaRPr lang="en-US" dirty="0"/>
                    </a:p>
                  </a:txBody>
                  <a:tcPr/>
                </a:tc>
                <a:extLst>
                  <a:ext uri="{0D108BD9-81ED-4DB2-BD59-A6C34878D82A}">
                    <a16:rowId xmlns:a16="http://schemas.microsoft.com/office/drawing/2014/main" val="1714735949"/>
                  </a:ext>
                </a:extLst>
              </a:tr>
              <a:tr h="2194589">
                <a:tc>
                  <a:txBody>
                    <a:bodyPr/>
                    <a:lstStyle/>
                    <a:p>
                      <a:r>
                        <a:rPr lang="en-US" dirty="0" smtClean="0"/>
                        <a:t>Example: Improved rates of breastfeeding</a:t>
                      </a:r>
                      <a:endParaRPr lang="en-US" dirty="0"/>
                    </a:p>
                  </a:txBody>
                  <a:tcPr/>
                </a:tc>
                <a:tc>
                  <a:txBody>
                    <a:bodyPr/>
                    <a:lstStyle/>
                    <a:p>
                      <a:pPr marL="285750" indent="-285750">
                        <a:buFont typeface="Arial" panose="020B0604020202020204" pitchFamily="34" charset="0"/>
                        <a:buChar char="•"/>
                      </a:pPr>
                      <a:r>
                        <a:rPr lang="en-US" dirty="0" smtClean="0"/>
                        <a:t>Baby-friendly</a:t>
                      </a:r>
                      <a:r>
                        <a:rPr lang="en-US" baseline="0" dirty="0" smtClean="0"/>
                        <a:t> hospitals (private)</a:t>
                      </a:r>
                    </a:p>
                    <a:p>
                      <a:pPr marL="285750" indent="-285750">
                        <a:buFont typeface="Arial" panose="020B0604020202020204" pitchFamily="34" charset="0"/>
                        <a:buChar char="•"/>
                      </a:pPr>
                      <a:r>
                        <a:rPr lang="en-US" baseline="0" dirty="0" smtClean="0"/>
                        <a:t>Building codes (public)</a:t>
                      </a:r>
                    </a:p>
                    <a:p>
                      <a:pPr marL="285750" indent="-285750">
                        <a:buFont typeface="Arial" panose="020B0604020202020204" pitchFamily="34" charset="0"/>
                        <a:buChar char="•"/>
                      </a:pPr>
                      <a:r>
                        <a:rPr lang="en-US" baseline="0" dirty="0" smtClean="0"/>
                        <a:t>Workplace policies (private/public)</a:t>
                      </a:r>
                    </a:p>
                    <a:p>
                      <a:pPr marL="285750" indent="-285750">
                        <a:buFont typeface="Arial" panose="020B0604020202020204" pitchFamily="34" charset="0"/>
                        <a:buChar char="•"/>
                      </a:pPr>
                      <a:r>
                        <a:rPr lang="en-US" baseline="0" dirty="0" smtClean="0"/>
                        <a:t>Paid leave/parental leave (public/private)</a:t>
                      </a:r>
                    </a:p>
                    <a:p>
                      <a:pPr marL="285750" indent="-285750">
                        <a:buFont typeface="Arial" panose="020B0604020202020204" pitchFamily="34" charset="0"/>
                        <a:buChar char="•"/>
                      </a:pPr>
                      <a:r>
                        <a:rPr lang="en-US" baseline="0" dirty="0" smtClean="0"/>
                        <a:t>Health insurance policies (private/public)</a:t>
                      </a:r>
                      <a:endParaRPr lang="en-US" dirty="0"/>
                    </a:p>
                  </a:txBody>
                  <a:tcPr/>
                </a:tc>
                <a:tc>
                  <a:txBody>
                    <a:bodyPr/>
                    <a:lstStyle/>
                    <a:p>
                      <a:endParaRPr lang="en-US" dirty="0"/>
                    </a:p>
                  </a:txBody>
                  <a:tcPr/>
                </a:tc>
                <a:extLst>
                  <a:ext uri="{0D108BD9-81ED-4DB2-BD59-A6C34878D82A}">
                    <a16:rowId xmlns:a16="http://schemas.microsoft.com/office/drawing/2014/main" val="1197854560"/>
                  </a:ext>
                </a:extLst>
              </a:tr>
              <a:tr h="11211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21304803"/>
                  </a:ext>
                </a:extLst>
              </a:tr>
              <a:tr h="11211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00970571"/>
                  </a:ext>
                </a:extLst>
              </a:tr>
            </a:tbl>
          </a:graphicData>
        </a:graphic>
      </p:graphicFrame>
    </p:spTree>
    <p:extLst>
      <p:ext uri="{BB962C8B-B14F-4D97-AF65-F5344CB8AC3E}">
        <p14:creationId xmlns:p14="http://schemas.microsoft.com/office/powerpoint/2010/main" val="428008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Work in your group</a:t>
            </a:r>
            <a:endParaRPr lang="en-US" dirty="0"/>
          </a:p>
        </p:txBody>
      </p:sp>
      <p:sp>
        <p:nvSpPr>
          <p:cNvPr id="9" name="Content Placeholder 8"/>
          <p:cNvSpPr>
            <a:spLocks noGrp="1"/>
          </p:cNvSpPr>
          <p:nvPr>
            <p:ph idx="1"/>
          </p:nvPr>
        </p:nvSpPr>
        <p:spPr/>
        <p:txBody>
          <a:bodyPr>
            <a:normAutofit/>
          </a:bodyPr>
          <a:lstStyle/>
          <a:p>
            <a:r>
              <a:rPr lang="en-US" dirty="0"/>
              <a:t>Find your worksheet that was sent to you for the meeting today. </a:t>
            </a:r>
          </a:p>
          <a:p>
            <a:r>
              <a:rPr lang="en-US" dirty="0"/>
              <a:t>Work through the first two identified health outcomes, and then add one of your own.</a:t>
            </a:r>
          </a:p>
          <a:p>
            <a:r>
              <a:rPr lang="en-US" dirty="0"/>
              <a:t>Create your own list of the relevant policies that affect outcomes for groups or populations. Note if they are private or public policies.</a:t>
            </a:r>
          </a:p>
          <a:p>
            <a:r>
              <a:rPr lang="en-US" dirty="0"/>
              <a:t>Identify some partners you could work with on those policy issues</a:t>
            </a:r>
            <a:r>
              <a:rPr lang="en-US" dirty="0" smtClean="0"/>
              <a:t>.</a:t>
            </a:r>
            <a:endParaRPr lang="en-US" dirty="0"/>
          </a:p>
          <a:p>
            <a:pPr marL="0" indent="0" algn="ctr">
              <a:buNone/>
            </a:pPr>
            <a:r>
              <a:rPr lang="en-US" b="1" dirty="0"/>
              <a:t>Which of the policies might have the most powerful impact on health equity</a:t>
            </a:r>
            <a:r>
              <a:rPr lang="en-US" b="1" dirty="0" smtClean="0"/>
              <a:t>?</a:t>
            </a:r>
            <a:endParaRPr lang="en-US" b="1" dirty="0"/>
          </a:p>
        </p:txBody>
      </p:sp>
    </p:spTree>
    <p:extLst>
      <p:ext uri="{BB962C8B-B14F-4D97-AF65-F5344CB8AC3E}">
        <p14:creationId xmlns:p14="http://schemas.microsoft.com/office/powerpoint/2010/main" val="97268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Another example</a:t>
            </a:r>
            <a:endParaRPr lang="en-US" dirty="0"/>
          </a:p>
        </p:txBody>
      </p:sp>
      <p:sp>
        <p:nvSpPr>
          <p:cNvPr id="9" name="Content Placeholder 8"/>
          <p:cNvSpPr>
            <a:spLocks noGrp="1"/>
          </p:cNvSpPr>
          <p:nvPr>
            <p:ph idx="1"/>
          </p:nvPr>
        </p:nvSpPr>
        <p:spPr/>
        <p:txBody>
          <a:bodyPr/>
          <a:lstStyle/>
          <a:p>
            <a:endParaRPr lang="en-US"/>
          </a:p>
        </p:txBody>
      </p:sp>
      <p:pic>
        <p:nvPicPr>
          <p:cNvPr id="4" name="Content Placeholder 4" desc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1999" cy="6858001"/>
          </a:xfrm>
          <a:prstGeom prst="rect">
            <a:avLst/>
          </a:prstGeom>
        </p:spPr>
      </p:pic>
    </p:spTree>
    <p:extLst>
      <p:ext uri="{BB962C8B-B14F-4D97-AF65-F5344CB8AC3E}">
        <p14:creationId xmlns:p14="http://schemas.microsoft.com/office/powerpoint/2010/main" val="119180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Reducing air pollution: Cross-sector partnerships</a:t>
            </a:r>
            <a:endParaRPr lang="en-US" dirty="0"/>
          </a:p>
        </p:txBody>
      </p:sp>
      <p:sp>
        <p:nvSpPr>
          <p:cNvPr id="9" name="Content Placeholder 8"/>
          <p:cNvSpPr>
            <a:spLocks noGrp="1"/>
          </p:cNvSpPr>
          <p:nvPr>
            <p:ph idx="1"/>
          </p:nvPr>
        </p:nvSpPr>
        <p:spPr/>
        <p:txBody>
          <a:bodyPr numCol="2"/>
          <a:lstStyle/>
          <a:p>
            <a:r>
              <a:rPr lang="en-US" dirty="0"/>
              <a:t>Household energy</a:t>
            </a:r>
          </a:p>
          <a:p>
            <a:r>
              <a:rPr lang="en-US" dirty="0"/>
              <a:t>Energy</a:t>
            </a:r>
          </a:p>
          <a:p>
            <a:r>
              <a:rPr lang="en-US" dirty="0"/>
              <a:t>Transportation</a:t>
            </a:r>
          </a:p>
          <a:p>
            <a:r>
              <a:rPr lang="en-US" dirty="0"/>
              <a:t>Urban </a:t>
            </a:r>
            <a:r>
              <a:rPr lang="en-US" dirty="0" smtClean="0"/>
              <a:t>planning</a:t>
            </a:r>
            <a:endParaRPr lang="en-US" dirty="0"/>
          </a:p>
          <a:p>
            <a:r>
              <a:rPr lang="en-US" dirty="0"/>
              <a:t>Housing</a:t>
            </a:r>
          </a:p>
          <a:p>
            <a:r>
              <a:rPr lang="en-US" dirty="0"/>
              <a:t>Waste </a:t>
            </a:r>
            <a:r>
              <a:rPr lang="en-US" dirty="0" smtClean="0"/>
              <a:t>management</a:t>
            </a:r>
            <a:endParaRPr lang="en-US" dirty="0"/>
          </a:p>
          <a:p>
            <a:r>
              <a:rPr lang="en-US" dirty="0"/>
              <a:t>Industry</a:t>
            </a:r>
          </a:p>
          <a:p>
            <a:r>
              <a:rPr lang="en-US" dirty="0"/>
              <a:t>Global agreements</a:t>
            </a:r>
          </a:p>
          <a:p>
            <a:r>
              <a:rPr lang="en-US" dirty="0"/>
              <a:t>Municipalities</a:t>
            </a:r>
          </a:p>
          <a:p>
            <a:r>
              <a:rPr lang="en-US" dirty="0" smtClean="0"/>
              <a:t>Forestry</a:t>
            </a:r>
            <a:endParaRPr lang="en-US" dirty="0"/>
          </a:p>
        </p:txBody>
      </p:sp>
    </p:spTree>
    <p:extLst>
      <p:ext uri="{BB962C8B-B14F-4D97-AF65-F5344CB8AC3E}">
        <p14:creationId xmlns:p14="http://schemas.microsoft.com/office/powerpoint/2010/main" val="237364923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dcmitype/"/>
    <ds:schemaRef ds:uri="a340cd5a-8d85-4c94-8b3b-dcb04460a05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4.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463</TotalTime>
  <Words>2013</Words>
  <Application>Microsoft Office PowerPoint</Application>
  <PresentationFormat>Widescreen</PresentationFormat>
  <Paragraphs>264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NeueHaasGroteskText Std</vt:lpstr>
      <vt:lpstr>MN.IT</vt:lpstr>
      <vt:lpstr>Health in all policies as a health equity practice</vt:lpstr>
      <vt:lpstr>Focus: Health in all policies</vt:lpstr>
      <vt:lpstr>Health in all policies as a health equity practice</vt:lpstr>
      <vt:lpstr>What is a policy?</vt:lpstr>
      <vt:lpstr>How do we identify a policy opportunity?</vt:lpstr>
      <vt:lpstr>Starting from a health issue</vt:lpstr>
      <vt:lpstr>Work in your group</vt:lpstr>
      <vt:lpstr>Another example</vt:lpstr>
      <vt:lpstr>Reducing air pollution: Cross-sector partnerships</vt:lpstr>
      <vt:lpstr>Another path: Identifying strategic opportunities</vt:lpstr>
      <vt:lpstr>Team discussion</vt:lpstr>
      <vt:lpstr>Assets</vt:lpstr>
      <vt:lpstr>Skills</vt:lpstr>
      <vt:lpstr>Moving into health in all policies</vt:lpstr>
      <vt:lpstr>Resource: MDH request for proposals</vt:lpstr>
      <vt:lpstr>Tool: NACCHO matrix</vt:lpstr>
      <vt:lpstr>Resource: Moving upstream</vt:lpstr>
      <vt:lpstr>Main points</vt:lpstr>
      <vt:lpstr>Share</vt:lpstr>
      <vt:lpstr>Next steps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 all policies as a health equity practice (presentation slides) | Health Equity Learning Community</dc:title>
  <dc:subject>Health in all policies as a health equity practice (presentation slides) | Health Equity Learning Community</dc:subject>
  <dc:creator>Center for Public Health Practice - Minnesota Dept. of Health</dc:creator>
  <cp:keywords/>
  <dc:description>Version 1.1, Released 8-2016</dc:description>
  <cp:lastModifiedBy>HawleyMarch, Allison (MDH)</cp:lastModifiedBy>
  <cp:revision>23</cp:revision>
  <dcterms:created xsi:type="dcterms:W3CDTF">2018-12-07T20:58:21Z</dcterms:created>
  <dcterms:modified xsi:type="dcterms:W3CDTF">2019-11-01T19:25:51Z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