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6"/>
  </p:notesMasterIdLst>
  <p:handoutMasterIdLst>
    <p:handoutMasterId r:id="rId17"/>
  </p:handoutMasterIdLst>
  <p:sldIdLst>
    <p:sldId id="256" r:id="rId6"/>
    <p:sldId id="257" r:id="rId7"/>
    <p:sldId id="258" r:id="rId8"/>
    <p:sldId id="259" r:id="rId9"/>
    <p:sldId id="260" r:id="rId10"/>
    <p:sldId id="261" r:id="rId11"/>
    <p:sldId id="262" r:id="rId12"/>
    <p:sldId id="263" r:id="rId13"/>
    <p:sldId id="264"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9253" autoAdjust="0"/>
  </p:normalViewPr>
  <p:slideViewPr>
    <p:cSldViewPr snapToGrid="0">
      <p:cViewPr varScale="1">
        <p:scale>
          <a:sx n="40" d="100"/>
          <a:sy n="40" d="100"/>
        </p:scale>
        <p:origin x="888" y="42"/>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3354" y="6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8"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br>
              <a:rPr lang="en-US" dirty="0"/>
            </a:br>
            <a:r>
              <a:rPr lang="en-US" dirty="0"/>
              <a:t>with an equity lens</a:t>
            </a:r>
          </a:p>
        </p:txBody>
      </p:sp>
      <p:sp>
        <p:nvSpPr>
          <p:cNvPr id="9"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July </a:t>
            </a:r>
            <a:r>
              <a:rPr lang="en-US" dirty="0" smtClean="0"/>
              <a:t>2018</a:t>
            </a:r>
            <a:endParaRPr lang="en-US" dirty="0"/>
          </a:p>
        </p:txBody>
      </p:sp>
    </p:spTree>
    <p:extLst>
      <p:ext uri="{BB962C8B-B14F-4D97-AF65-F5344CB8AC3E}">
        <p14:creationId xmlns:p14="http://schemas.microsoft.com/office/powerpoint/2010/main" val="406759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health equity practices we wanted to address during the learning community is related to showing organizational commitment to health equity. This practice is, in essence, walking the talk.  We say health equity is important but how are we demonstrating that? </a:t>
            </a:r>
          </a:p>
          <a:p>
            <a:endParaRPr lang="en-US" dirty="0" smtClean="0"/>
          </a:p>
          <a:p>
            <a:r>
              <a:rPr lang="en-US" dirty="0" smtClean="0"/>
              <a:t>One thing we can do is examine our organizations to see if -- intentional or not – what we do is consistent with our commitment to equity. One way we’ve touched on this already was in the early conversation at the in-person meeting when we talked about our mission, vision, and values. But that’s just a first step. It’s also important to look at our policies and procedures. It’s important to see if our policies/procedures may be getting in the way of advancing equity. We, and the people before us, have built systems and structures and programs and rules from our own perspective. This is an opportunity to be responsible for our blind spots. This is where our values become evident in how we work. </a:t>
            </a:r>
          </a:p>
          <a:p>
            <a:endParaRPr lang="en-US" dirty="0" smtClean="0"/>
          </a:p>
          <a:p>
            <a:r>
              <a:rPr lang="en-US" dirty="0" smtClean="0"/>
              <a:t>So today we’re going to use a health equity review tool to practice intentionally reviewing some organizational policies. We know that policies are developed for a lot of reasons, and there are a lot of considerations in the process – some of which might be competing considerations. Equity isn’t the only one. Things like budget, risk, stakeholder needs/interests, accountability are some of the typical considerations that come to mind. Our interest here is in helping bring equity into the conversation, so it’s considered alongside other matters with some intentionality. </a:t>
            </a:r>
          </a:p>
          <a:p>
            <a:endParaRPr lang="en-US" dirty="0" smtClean="0"/>
          </a:p>
          <a:p>
            <a:r>
              <a:rPr lang="en-US" dirty="0" smtClean="0"/>
              <a:t>So we’re not here to evaluate policies as “good” or “bad” – but to be explicit about the implications. To have our eyes open, and to have the opportunity to account for our blind spots.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408452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before we dive into the work, I want to introduce the tool we’ll be using.</a:t>
            </a:r>
          </a:p>
          <a:p>
            <a:endParaRPr lang="en-US" dirty="0" smtClean="0"/>
          </a:p>
          <a:p>
            <a:r>
              <a:rPr lang="en-US" dirty="0" smtClean="0"/>
              <a:t>There are several different tools that have been developed to help guide people though intentional review of policies, programs, decisions, etc. Many of the questions they ask overlap – very much along the lines of the health equity lens questions we introduced to you early in the learning community.</a:t>
            </a:r>
          </a:p>
          <a:p>
            <a:endParaRPr lang="en-US" dirty="0" smtClean="0"/>
          </a:p>
          <a:p>
            <a:r>
              <a:rPr lang="en-US" dirty="0" smtClean="0"/>
              <a:t>For our purpose today, we’re using a tool developed by our neighbors in Madison, Wisconsin. It’s one of a few different tools available in our online resource library. I’m sure most of you are familiar with the library already, but we’ll put a link in the chat box and you can see it in the notes for the presentation today. If you want any guidance on how to use it, your coaches would be more than happy to give you a brief orientation to it. http://www.health.state.mn.us/communities/practice/resources/equitylibrary/index.html</a:t>
            </a:r>
            <a:r>
              <a:rPr lang="en-US" baseline="0" dirty="0" smtClean="0"/>
              <a:t> </a:t>
            </a:r>
            <a:endParaRPr lang="en-US" dirty="0" smtClean="0"/>
          </a:p>
          <a:p>
            <a:endParaRPr lang="en-US" dirty="0" smtClean="0"/>
          </a:p>
          <a:p>
            <a:r>
              <a:rPr lang="en-US" dirty="0" smtClean="0"/>
              <a:t>For now, you can find the tool for this exercise in the email you should’ve received this morning. If you pull that up, the review questions start on p. 2. </a:t>
            </a:r>
          </a:p>
          <a:p>
            <a:endParaRPr lang="en-US" dirty="0" smtClean="0"/>
          </a:p>
          <a:p>
            <a:r>
              <a:rPr lang="en-US" dirty="0" smtClean="0"/>
              <a:t>We like this particular tool for it’s simplicity and ease of use. Depending on what you’re reviewing, you may want a tool that is more nuanced or more detailed. But one thing to keep in mind – that Susan has helped me to understand – you don’t necessarily have to have an answer for every question in order for the tool to be useful. If a particular question doesn’t seem to be relevant, don’t get hung up on it. Just skip it for now.</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30584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dive in – just a reminder that we’re all on a journey in developing our knowledge and skills around equity. None of us is an expert; none of us has this health equity thing all figured out. So as we practice this policy review together, know that there’s no single right answer to the review questions, and be open to the ideas of others. Our goal isn’t to find the “right” answer but to strengthen our “equity muscle” and develop a habit of routinely asking these questions of ourselves and others.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15365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let’s practice together a few times. </a:t>
            </a:r>
          </a:p>
          <a:p>
            <a:endParaRPr lang="en-US" dirty="0" smtClean="0"/>
          </a:p>
          <a:p>
            <a:r>
              <a:rPr lang="en-US" dirty="0" smtClean="0"/>
              <a:t>Instructions for facilitating</a:t>
            </a:r>
            <a:r>
              <a:rPr lang="en-US" baseline="0" dirty="0" smtClean="0"/>
              <a:t> this exercise:</a:t>
            </a:r>
          </a:p>
          <a:p>
            <a:pPr marL="228600" indent="-228600">
              <a:buAutoNum type="arabicPeriod"/>
            </a:pPr>
            <a:r>
              <a:rPr lang="en-US" dirty="0" smtClean="0"/>
              <a:t>Before the meeting, find</a:t>
            </a:r>
            <a:r>
              <a:rPr lang="en-US" baseline="0" dirty="0" smtClean="0"/>
              <a:t> a sample policy to share with the group that relates in some way to </a:t>
            </a:r>
            <a:r>
              <a:rPr lang="en-US" b="1" u="none" baseline="0" dirty="0" smtClean="0"/>
              <a:t>operations</a:t>
            </a:r>
            <a:r>
              <a:rPr lang="en-US" baseline="0" dirty="0" smtClean="0"/>
              <a:t>: budgets, human resources, etc. Describe it at a high level, and give participants 3 minutes to read it quickly. It should be no more than about ~3-4 pages.</a:t>
            </a:r>
          </a:p>
          <a:p>
            <a:pPr marL="228600" indent="-228600">
              <a:buAutoNum type="arabicPeriod"/>
            </a:pPr>
            <a:r>
              <a:rPr lang="en-US" dirty="0" smtClean="0"/>
              <a:t>Review p. 2 of the Review Tool with participants. Identify the series of questions – What, Who, Why, and How questions. Have participants ignore the very topmost question for the purposes of our exercise – it just asks you to note who is participating in the analysis, which we don’t need to do.</a:t>
            </a:r>
          </a:p>
          <a:p>
            <a:pPr marL="228600" indent="-228600">
              <a:buAutoNum type="arabicPeriod"/>
            </a:pPr>
            <a:r>
              <a:rPr lang="en-US" dirty="0" smtClean="0"/>
              <a:t>Instructions</a:t>
            </a:r>
            <a:r>
              <a:rPr lang="en-US" baseline="0" dirty="0" smtClean="0"/>
              <a:t> for participants: With your team or on your own, depending on how you are participating today, review the policy and answer the questions on the tool, starting with #1. </a:t>
            </a:r>
            <a:r>
              <a:rPr lang="en-US" dirty="0" smtClean="0"/>
              <a:t> Think through the What, Who, and Why questions. If we have time, we’ll think about the “How” question together at the end. And as a reminder: if you get hung up on a question, it’s OK not to answer it and move to the next. Come back to it if you have time.</a:t>
            </a:r>
          </a:p>
          <a:p>
            <a:pPr marL="228600" indent="-228600">
              <a:buAutoNum type="arabicPeriod"/>
            </a:pPr>
            <a:r>
              <a:rPr lang="en-US" dirty="0" smtClean="0"/>
              <a:t>Give participants 7-8 minutes to answer what they can. Have them share observations in the chat box, then debrief as a full group. </a:t>
            </a:r>
          </a:p>
          <a:p>
            <a:pPr marL="228600" indent="-228600">
              <a:buAutoNum type="arabicPeriod"/>
            </a:pPr>
            <a:r>
              <a:rPr lang="en-US" dirty="0" smtClean="0"/>
              <a:t>Group</a:t>
            </a:r>
            <a:r>
              <a:rPr lang="en-US" baseline="0" dirty="0" smtClean="0"/>
              <a:t> debrief questions: </a:t>
            </a:r>
            <a:r>
              <a:rPr lang="en-US" dirty="0" smtClean="0"/>
              <a:t>what did you notice? (5 minutes.) Share high points of the chat box; share what we noticed, too. ]</a:t>
            </a:r>
          </a:p>
          <a:p>
            <a:pPr marL="228600" indent="-228600">
              <a:buAutoNum type="arabicPeriod"/>
            </a:pPr>
            <a:r>
              <a:rPr lang="en-US" dirty="0" smtClean="0"/>
              <a:t>If time allows, talk about the HOW question.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178935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for facilitating</a:t>
            </a:r>
            <a:r>
              <a:rPr lang="en-US" baseline="0" dirty="0" smtClean="0"/>
              <a:t> this exercise:</a:t>
            </a:r>
          </a:p>
          <a:p>
            <a:pPr marL="228600" indent="-228600">
              <a:buAutoNum type="arabicPeriod"/>
            </a:pPr>
            <a:r>
              <a:rPr lang="en-US" dirty="0" smtClean="0"/>
              <a:t>Before the meeting, find</a:t>
            </a:r>
            <a:r>
              <a:rPr lang="en-US" baseline="0" dirty="0" smtClean="0"/>
              <a:t> a sample policy to share with the group that relates in some way to </a:t>
            </a:r>
            <a:r>
              <a:rPr lang="en-US" b="1" u="none" baseline="0" dirty="0" smtClean="0"/>
              <a:t>public health programs</a:t>
            </a:r>
            <a:r>
              <a:rPr lang="en-US" baseline="0" dirty="0" smtClean="0"/>
              <a:t>. Describe it at a high level, and give participants 3 minutes to read it quickly. It should be no more than about ~3-4 pages.</a:t>
            </a:r>
          </a:p>
          <a:p>
            <a:pPr marL="228600" indent="-228600">
              <a:buAutoNum type="arabicPeriod"/>
            </a:pPr>
            <a:r>
              <a:rPr lang="en-US" dirty="0" smtClean="0"/>
              <a:t>Review p. 2 of the Review Tool with participants. Identify the series of questions – What, Who, Why, and How questions. Have participants ignore the very topmost question for the purposes of our exercise – it just asks you to note who is participating in the analysis, which we don’t need to do.</a:t>
            </a:r>
          </a:p>
          <a:p>
            <a:pPr marL="228600" indent="-228600">
              <a:buAutoNum type="arabicPeriod"/>
            </a:pPr>
            <a:r>
              <a:rPr lang="en-US" dirty="0" smtClean="0"/>
              <a:t>Instructions</a:t>
            </a:r>
            <a:r>
              <a:rPr lang="en-US" baseline="0" dirty="0" smtClean="0"/>
              <a:t> for participants: With your team or on your own, depending on how you are participating today, review the policy and answer the questions on the tool, starting with #1. </a:t>
            </a:r>
            <a:r>
              <a:rPr lang="en-US" dirty="0" smtClean="0"/>
              <a:t> Think through the What, Who, and Why questions. If we have time, we’ll think about the “How” question together at the end. And as a reminder: if you get hung up on a question, it’s OK not to answer it and move to the next. Come back to it if you have time.</a:t>
            </a:r>
          </a:p>
          <a:p>
            <a:pPr marL="228600" indent="-228600">
              <a:buAutoNum type="arabicPeriod"/>
            </a:pPr>
            <a:r>
              <a:rPr lang="en-US" dirty="0" smtClean="0"/>
              <a:t>Give participants 7-8 minutes to answer what they can. Have them share observations in the chat box, then debrief as a full group. </a:t>
            </a:r>
          </a:p>
          <a:p>
            <a:pPr marL="228600" indent="-228600">
              <a:buAutoNum type="arabicPeriod"/>
            </a:pPr>
            <a:r>
              <a:rPr lang="en-US" dirty="0" smtClean="0"/>
              <a:t>Group</a:t>
            </a:r>
            <a:r>
              <a:rPr lang="en-US" baseline="0" dirty="0" smtClean="0"/>
              <a:t> debrief questions: </a:t>
            </a:r>
            <a:r>
              <a:rPr lang="en-US" dirty="0" smtClean="0"/>
              <a:t>what did you notice? (5 minutes.) Share high points of the chat box; share what we noticed, too. ]</a:t>
            </a:r>
          </a:p>
          <a:p>
            <a:pPr marL="228600" indent="-228600">
              <a:buAutoNum type="arabicPeriod"/>
            </a:pPr>
            <a:r>
              <a:rPr lang="en-US" dirty="0" smtClean="0"/>
              <a:t>If time allows, talk about the HOW question.</a:t>
            </a:r>
          </a:p>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319399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what we’d like you to do is talk with your teams about a policy/procedure that you’ve brought to the meeting today, that’s specific to your health department or your county. Use the review tool and spend a little more time than we did before on each question. We’ll give you about 20 minutes, which should be enough time to do some work and then some time to talk with each other about your observations. We’ll reconvene at </a:t>
            </a:r>
            <a:r>
              <a:rPr lang="en-US" b="1" dirty="0" smtClean="0"/>
              <a:t>[time]</a:t>
            </a:r>
            <a:r>
              <a:rPr lang="en-US" dirty="0" smtClean="0"/>
              <a:t>.</a:t>
            </a:r>
          </a:p>
          <a:p>
            <a:endParaRPr lang="en-US" dirty="0" smtClean="0"/>
          </a:p>
          <a:p>
            <a:r>
              <a:rPr lang="en-US" b="1" dirty="0" smtClean="0"/>
              <a:t>Group discussion:</a:t>
            </a:r>
            <a:endParaRPr lang="en-US" dirty="0" smtClean="0"/>
          </a:p>
          <a:p>
            <a:pPr marL="171450" indent="-171450">
              <a:buFont typeface="Arial" panose="020B0604020202020204" pitchFamily="34" charset="0"/>
              <a:buChar char="•"/>
            </a:pPr>
            <a:r>
              <a:rPr lang="en-US" dirty="0" smtClean="0"/>
              <a:t>What happened in your review? What did you observe/notice? </a:t>
            </a:r>
          </a:p>
          <a:p>
            <a:pPr marL="171450" indent="-171450">
              <a:buFont typeface="Arial" panose="020B0604020202020204" pitchFamily="34" charset="0"/>
              <a:buChar char="•"/>
            </a:pPr>
            <a:r>
              <a:rPr lang="en-US" dirty="0" smtClean="0"/>
              <a:t>What surprised you?</a:t>
            </a:r>
          </a:p>
          <a:p>
            <a:pPr marL="171450" indent="-171450">
              <a:buFont typeface="Arial" panose="020B0604020202020204" pitchFamily="34" charset="0"/>
              <a:buChar char="•"/>
            </a:pPr>
            <a:r>
              <a:rPr lang="en-US" dirty="0" smtClean="0"/>
              <a:t>Where were the sticky points, or difficult moments? How did you work through that?</a:t>
            </a:r>
          </a:p>
          <a:p>
            <a:pPr marL="171450" indent="-171450">
              <a:buFont typeface="Arial" panose="020B0604020202020204" pitchFamily="34" charset="0"/>
              <a:buChar char="•"/>
            </a:pPr>
            <a:r>
              <a:rPr lang="en-US" dirty="0" smtClean="0"/>
              <a:t>How might you incorporate a process like this in your organizations?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138979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hope this exercise has given you a flavor of what we mean by showing organizational commitment. As a practice, this is about making it a routine – making it a habit – to review policies and procedures with equity in mind, and making adjustments where and if we can.</a:t>
            </a:r>
          </a:p>
          <a:p>
            <a:endParaRPr lang="en-US" dirty="0" smtClean="0"/>
          </a:p>
          <a:p>
            <a:r>
              <a:rPr lang="en-US" dirty="0" smtClean="0"/>
              <a:t>Questions about this practice or this activity?</a:t>
            </a: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382177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Open the floor – anyone seen, read, heard, or experienced something related to equity</a:t>
            </a:r>
            <a:r>
              <a:rPr lang="en-US" baseline="0" dirty="0" smtClean="0"/>
              <a:t> that would be of interest or helpful to others?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Reviewing organizational policies </a:t>
            </a:r>
            <a:r>
              <a:rPr lang="en-US" dirty="0" smtClean="0"/>
              <a:t/>
            </a:r>
            <a:br>
              <a:rPr lang="en-US" dirty="0" smtClean="0"/>
            </a:br>
            <a:r>
              <a:rPr lang="en-US" dirty="0" smtClean="0"/>
              <a:t>with </a:t>
            </a:r>
            <a:r>
              <a:rPr lang="en-US" dirty="0"/>
              <a:t>an equity lens</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July 2018</a:t>
            </a:r>
            <a:endParaRPr lang="en-US" dirty="0"/>
          </a:p>
        </p:txBody>
      </p:sp>
    </p:spTree>
    <p:extLst>
      <p:ext uri="{BB962C8B-B14F-4D97-AF65-F5344CB8AC3E}">
        <p14:creationId xmlns:p14="http://schemas.microsoft.com/office/powerpoint/2010/main" val="6493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Reviewing organizational policies with an equity lens</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July 2018</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838200" y="1976619"/>
            <a:ext cx="10515600" cy="4200343"/>
          </a:xfrm>
        </p:spPr>
        <p:txBody>
          <a:bodyPr/>
          <a:lstStyle/>
          <a:p>
            <a:r>
              <a:rPr lang="en-US" dirty="0"/>
              <a:t>Complete a brief webinar evaluation, coming shortly</a:t>
            </a:r>
          </a:p>
          <a:p>
            <a:r>
              <a:rPr lang="en-US" dirty="0"/>
              <a:t>Review your stories and make any necessary edits</a:t>
            </a:r>
          </a:p>
          <a:p>
            <a:r>
              <a:rPr lang="en-US" dirty="0"/>
              <a:t>Note the final in-person meeting date: Monday, October 29</a:t>
            </a:r>
          </a:p>
          <a:p>
            <a:r>
              <a:rPr lang="en-US" dirty="0"/>
              <a:t>Keep your own work going and stay connected to your coaches</a:t>
            </a:r>
          </a:p>
        </p:txBody>
      </p:sp>
      <p:pic>
        <p:nvPicPr>
          <p:cNvPr id="4" name="Picture 3" descr="To do" title="To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6247">
            <a:off x="468936" y="179490"/>
            <a:ext cx="1966938" cy="17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0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Show organizational commitment</a:t>
            </a:r>
            <a:endParaRPr lang="en-US" dirty="0"/>
          </a:p>
        </p:txBody>
      </p:sp>
      <p:pic>
        <p:nvPicPr>
          <p:cNvPr id="9" name="Content Placeholder 8" descr=" "/>
          <p:cNvPicPr>
            <a:picLocks noGrp="1" noChangeAspect="1"/>
          </p:cNvPicPr>
          <p:nvPr>
            <p:ph idx="1"/>
          </p:nvPr>
        </p:nvPicPr>
        <p:blipFill>
          <a:blip r:embed="rId3"/>
          <a:stretch>
            <a:fillRect/>
          </a:stretch>
        </p:blipFill>
        <p:spPr>
          <a:xfrm>
            <a:off x="2638817" y="1681648"/>
            <a:ext cx="6914366" cy="4823976"/>
          </a:xfrm>
          <a:prstGeom prst="rect">
            <a:avLst/>
          </a:prstGeom>
        </p:spPr>
      </p:pic>
    </p:spTree>
    <p:extLst>
      <p:ext uri="{BB962C8B-B14F-4D97-AF65-F5344CB8AC3E}">
        <p14:creationId xmlns:p14="http://schemas.microsoft.com/office/powerpoint/2010/main" val="390408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Finding tools and resources</a:t>
            </a:r>
            <a:endParaRPr lang="en-US" dirty="0"/>
          </a:p>
        </p:txBody>
      </p:sp>
      <p:pic>
        <p:nvPicPr>
          <p:cNvPr id="5" name="Content Placeholder 4" descr="Screenshot"/>
          <p:cNvPicPr>
            <a:picLocks noGrp="1" noChangeAspect="1"/>
          </p:cNvPicPr>
          <p:nvPr>
            <p:ph idx="1"/>
          </p:nvPr>
        </p:nvPicPr>
        <p:blipFill>
          <a:blip r:embed="rId3"/>
          <a:stretch>
            <a:fillRect/>
          </a:stretch>
        </p:blipFill>
        <p:spPr>
          <a:xfrm>
            <a:off x="1560708" y="1462369"/>
            <a:ext cx="9070583" cy="5202965"/>
          </a:xfrm>
          <a:prstGeom prst="rect">
            <a:avLst/>
          </a:prstGeom>
        </p:spPr>
      </p:pic>
    </p:spTree>
    <p:extLst>
      <p:ext uri="{BB962C8B-B14F-4D97-AF65-F5344CB8AC3E}">
        <p14:creationId xmlns:p14="http://schemas.microsoft.com/office/powerpoint/2010/main" val="135749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we dive in</a:t>
            </a:r>
            <a:endParaRPr lang="en-US" dirty="0"/>
          </a:p>
        </p:txBody>
      </p:sp>
      <p:pic>
        <p:nvPicPr>
          <p:cNvPr id="4" name="Content Placeholder 3" desc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9306" y="1825625"/>
            <a:ext cx="6533387" cy="4351338"/>
          </a:xfrm>
          <a:prstGeom prst="rect">
            <a:avLst/>
          </a:prstGeom>
          <a:effectLst>
            <a:softEdge rad="88900"/>
          </a:effectLst>
        </p:spPr>
      </p:pic>
    </p:spTree>
    <p:extLst>
      <p:ext uri="{BB962C8B-B14F-4D97-AF65-F5344CB8AC3E}">
        <p14:creationId xmlns:p14="http://schemas.microsoft.com/office/powerpoint/2010/main" val="409831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Practice Exercise 1</a:t>
            </a:r>
            <a:endParaRPr lang="en-US" dirty="0"/>
          </a:p>
        </p:txBody>
      </p:sp>
      <p:pic>
        <p:nvPicPr>
          <p:cNvPr id="4" name="Content Placeholder 3" desc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000" y="1886744"/>
            <a:ext cx="6350000" cy="4229100"/>
          </a:xfrm>
          <a:prstGeom prst="rect">
            <a:avLst/>
          </a:prstGeom>
        </p:spPr>
      </p:pic>
    </p:spTree>
    <p:extLst>
      <p:ext uri="{BB962C8B-B14F-4D97-AF65-F5344CB8AC3E}">
        <p14:creationId xmlns:p14="http://schemas.microsoft.com/office/powerpoint/2010/main" val="113319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Practice Exercise 2 </a:t>
            </a:r>
            <a:endParaRPr lang="en-US" dirty="0"/>
          </a:p>
        </p:txBody>
      </p:sp>
      <p:pic>
        <p:nvPicPr>
          <p:cNvPr id="4" name="Content Placeholder 2" desc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6720" y="1825625"/>
            <a:ext cx="6538559" cy="4351338"/>
          </a:xfrm>
        </p:spPr>
      </p:pic>
    </p:spTree>
    <p:extLst>
      <p:ext uri="{BB962C8B-B14F-4D97-AF65-F5344CB8AC3E}">
        <p14:creationId xmlns:p14="http://schemas.microsoft.com/office/powerpoint/2010/main" val="31789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Team time</a:t>
            </a:r>
            <a:endParaRPr lang="en-US" dirty="0"/>
          </a:p>
        </p:txBody>
      </p:sp>
      <p:sp>
        <p:nvSpPr>
          <p:cNvPr id="8" name="Content Placeholder 7"/>
          <p:cNvSpPr>
            <a:spLocks noGrp="1"/>
          </p:cNvSpPr>
          <p:nvPr>
            <p:ph idx="1"/>
          </p:nvPr>
        </p:nvSpPr>
        <p:spPr/>
        <p:txBody>
          <a:bodyPr/>
          <a:lstStyle/>
          <a:p>
            <a:r>
              <a:rPr lang="en-US" dirty="0"/>
              <a:t>Use the review tool on the policy or procedure you brought with you.</a:t>
            </a:r>
          </a:p>
          <a:p>
            <a:r>
              <a:rPr lang="en-US" dirty="0"/>
              <a:t>If you don’t know an answer, just skip it for now. Go back to it later if you have time.</a:t>
            </a:r>
          </a:p>
          <a:p>
            <a:r>
              <a:rPr lang="en-US" dirty="0"/>
              <a:t>If you forgot a policy/procedure, or don’t have one, we’ll send you one. Send a chat message to Susan and we’ll get you a policy you can use</a:t>
            </a:r>
            <a:r>
              <a:rPr lang="en-US" dirty="0" smtClean="0"/>
              <a:t>.</a:t>
            </a:r>
            <a:endParaRPr lang="en-US" dirty="0"/>
          </a:p>
        </p:txBody>
      </p:sp>
    </p:spTree>
    <p:extLst>
      <p:ext uri="{BB962C8B-B14F-4D97-AF65-F5344CB8AC3E}">
        <p14:creationId xmlns:p14="http://schemas.microsoft.com/office/powerpoint/2010/main" val="27940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262421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a:t>
            </a:r>
            <a:endParaRPr lang="en-US" dirty="0"/>
          </a:p>
        </p:txBody>
      </p:sp>
      <p:sp>
        <p:nvSpPr>
          <p:cNvPr id="8" name="Content Placeholder 7"/>
          <p:cNvSpPr>
            <a:spLocks noGrp="1"/>
          </p:cNvSpPr>
          <p:nvPr>
            <p:ph idx="1"/>
          </p:nvPr>
        </p:nvSpPr>
        <p:spPr/>
        <p:txBody>
          <a:bodyPr/>
          <a:lstStyle/>
          <a:p>
            <a:endParaRPr lang="en-US"/>
          </a:p>
        </p:txBody>
      </p:sp>
      <p:pic>
        <p:nvPicPr>
          <p:cNvPr id="4" name="Content Placeholder 3" descr=" " tit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471549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schemas.microsoft.com/office/2006/documentManagement/types"/>
    <ds:schemaRef ds:uri="a340cd5a-8d85-4c94-8b3b-dcb04460a05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533</TotalTime>
  <Words>1774</Words>
  <Application>Microsoft Office PowerPoint</Application>
  <PresentationFormat>Widescreen</PresentationFormat>
  <Paragraphs>105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NeueHaasGroteskText Std</vt:lpstr>
      <vt:lpstr>MN.IT</vt:lpstr>
      <vt:lpstr>Reviewing organizational policies with an equity lens</vt:lpstr>
      <vt:lpstr>Show organizational commitment</vt:lpstr>
      <vt:lpstr>Finding tools and resources</vt:lpstr>
      <vt:lpstr>Before we dive in</vt:lpstr>
      <vt:lpstr>Practice Exercise 1</vt:lpstr>
      <vt:lpstr>Practice Exercise 2 </vt:lpstr>
      <vt:lpstr>Team time</vt:lpstr>
      <vt:lpstr>Questions?</vt:lpstr>
      <vt:lpstr>Share</vt:lpstr>
      <vt:lpstr>Next steps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organizational policies with an equity lens (presentation slides) | Health Equity Learning Community</dc:title>
  <dc:subject>Reviewing organizational policies with an equity lens (presentation slides) | Health Equity Learning Community</dc:subject>
  <dc:creator>Center for Public Health Practice - Minnesota Dept. of Health</dc:creator>
  <cp:keywords/>
  <dc:description>Version 1.1, Released 8-2016</dc:description>
  <cp:lastModifiedBy>Allison HawleyMarch</cp:lastModifiedBy>
  <cp:revision>27</cp:revision>
  <dcterms:created xsi:type="dcterms:W3CDTF">2018-12-07T20:58:21Z</dcterms:created>
  <dcterms:modified xsi:type="dcterms:W3CDTF">2019-11-01T19:20:48Z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