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16"/>
  </p:notesMasterIdLst>
  <p:handoutMasterIdLst>
    <p:handoutMasterId r:id="rId17"/>
  </p:handoutMasterIdLst>
  <p:sldIdLst>
    <p:sldId id="256" r:id="rId6"/>
    <p:sldId id="263" r:id="rId7"/>
    <p:sldId id="264" r:id="rId8"/>
    <p:sldId id="265" r:id="rId9"/>
    <p:sldId id="266" r:id="rId10"/>
    <p:sldId id="267" r:id="rId11"/>
    <p:sldId id="268" r:id="rId12"/>
    <p:sldId id="270" r:id="rId13"/>
    <p:sldId id="269"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leyMarch, Allison (MDH)" initials="HA(" lastIdx="1" clrIdx="0">
    <p:extLst>
      <p:ext uri="{19B8F6BF-5375-455C-9EA6-DF929625EA0E}">
        <p15:presenceInfo xmlns:p15="http://schemas.microsoft.com/office/powerpoint/2012/main" userId="S-1-5-21-1314793539-288207475-437156019-13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0349" autoAdjust="0"/>
  </p:normalViewPr>
  <p:slideViewPr>
    <p:cSldViewPr snapToGrid="0">
      <p:cViewPr varScale="1">
        <p:scale>
          <a:sx n="48" d="100"/>
          <a:sy n="48" d="100"/>
        </p:scale>
        <p:origin x="570" y="4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5" d="100"/>
          <a:sy n="75" d="100"/>
        </p:scale>
        <p:origin x="4008" y="3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32" tIns="45716" rIns="91432" bIns="45716" rtlCol="0"/>
          <a:lstStyle>
            <a:lvl1pPr algn="r">
              <a:defRPr sz="1200"/>
            </a:lvl1pPr>
          </a:lstStyle>
          <a:p>
            <a:fld id="{F2A04DE5-F1A9-4D45-BF54-BEFDBA739CA2}" type="datetimeFigureOut">
              <a:rPr lang="en-US" smtClean="0">
                <a:latin typeface="NeueHaasGroteskText Std" panose="020B0504020202020204" pitchFamily="34" charset="0"/>
              </a:rPr>
              <a:t>11/1/2019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32" tIns="45716" rIns="91432" bIns="45716"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Seeing things differently: </a:t>
            </a:r>
            <a:br>
              <a:rPr lang="en-US" dirty="0" smtClean="0"/>
            </a:br>
            <a:r>
              <a:rPr lang="en-US" dirty="0" smtClean="0"/>
              <a:t>Applying a health equity lens</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and welcome, everyone, to our March meeting.</a:t>
            </a:r>
          </a:p>
          <a:p>
            <a:endParaRPr lang="en-US" dirty="0" smtClean="0"/>
          </a:p>
          <a:p>
            <a:r>
              <a:rPr lang="en-US" dirty="0" smtClean="0"/>
              <a:t>If you are having any difficulty with the audio or the WebEx technology, send us a quick message. We are going to wait a few minutes to make sure everyone’s connected before we get started. </a:t>
            </a:r>
          </a:p>
          <a:p>
            <a:endParaRPr lang="en-US" dirty="0" smtClean="0"/>
          </a:p>
          <a:p>
            <a:r>
              <a:rPr lang="en-US" b="1" dirty="0" smtClean="0"/>
              <a:t>Facilitator introduce themselves and others in the room.</a:t>
            </a:r>
          </a:p>
          <a:p>
            <a:endParaRPr lang="en-US" dirty="0" smtClean="0"/>
          </a:p>
          <a:p>
            <a:r>
              <a:rPr lang="en-US" dirty="0" smtClean="0"/>
              <a:t>Let us know you’re with us by entering your name and the name of your department in the chat box.</a:t>
            </a:r>
          </a:p>
          <a:p>
            <a:endParaRPr lang="en-US" dirty="0" smtClean="0"/>
          </a:p>
          <a:p>
            <a:r>
              <a:rPr lang="en-US" dirty="0" smtClean="0"/>
              <a:t>While you’re doing that, we’ll be recording today’s webinar to make sure we can capture the rich discussion adequately, without having to rely on my bad memory, so we’ll take a minute to press “Record” and get that started.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Community engagement as a </a:t>
            </a:r>
            <a:r>
              <a:rPr lang="en-US" dirty="0" smtClean="0"/>
              <a:t/>
            </a:r>
            <a:br>
              <a:rPr lang="en-US" dirty="0" smtClean="0"/>
            </a:br>
            <a:r>
              <a:rPr lang="en-US" dirty="0" smtClean="0"/>
              <a:t>health </a:t>
            </a:r>
            <a:r>
              <a:rPr lang="en-US" dirty="0"/>
              <a:t>equity practice</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March 2018</a:t>
            </a:r>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you might do next is take a Community Engagement Knowledge/Skills/Abilities assessment available through our office. It can be used for individual development purposes or team development purposes (how well do the skills of your team match the needs you have). A survey link will come via separate email on Thursday.</a:t>
            </a:r>
          </a:p>
          <a:p>
            <a:endParaRPr lang="en-US" dirty="0" smtClean="0"/>
          </a:p>
          <a:p>
            <a:r>
              <a:rPr lang="en-US" dirty="0" smtClean="0"/>
              <a:t>You’re all doing good work and hard work. Keep taking steps towards working differently, and as you take steps, pause &amp; reflect and think about the “so what” and “now what” – changing the way we work is iterative as we act and learn.</a:t>
            </a:r>
          </a:p>
          <a:p>
            <a:endParaRPr lang="en-US" dirty="0" smtClean="0"/>
          </a:p>
          <a:p>
            <a:r>
              <a:rPr lang="en-US" dirty="0" smtClean="0"/>
              <a:t>Thanks everyone – we’ll talk with you again soon. Have a great rest of your day.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8"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Community engagement as a </a:t>
            </a:r>
            <a:r>
              <a:rPr lang="en-US" dirty="0" smtClean="0"/>
              <a:t/>
            </a:r>
            <a:br>
              <a:rPr lang="en-US" dirty="0" smtClean="0"/>
            </a:br>
            <a:r>
              <a:rPr lang="en-US" dirty="0" smtClean="0"/>
              <a:t>health </a:t>
            </a:r>
            <a:r>
              <a:rPr lang="en-US" dirty="0"/>
              <a:t>equity practice</a:t>
            </a:r>
          </a:p>
        </p:txBody>
      </p:sp>
      <p:sp>
        <p:nvSpPr>
          <p:cNvPr id="9"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March 2018</a:t>
            </a:r>
            <a:endParaRPr lang="en-US" dirty="0"/>
          </a:p>
        </p:txBody>
      </p:sp>
    </p:spTree>
    <p:extLst>
      <p:ext uri="{BB962C8B-B14F-4D97-AF65-F5344CB8AC3E}">
        <p14:creationId xmlns:p14="http://schemas.microsoft.com/office/powerpoint/2010/main" val="390374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Remarks -- Community Engagement as a HE Practice (5 minutes; end by 10:40)</a:t>
            </a:r>
          </a:p>
          <a:p>
            <a:endParaRPr lang="en-US" dirty="0" smtClean="0"/>
          </a:p>
          <a:p>
            <a:r>
              <a:rPr lang="en-US" dirty="0" smtClean="0"/>
              <a:t>Introductory Remarks: CE as a HE Practice</a:t>
            </a:r>
          </a:p>
          <a:p>
            <a:pPr marL="171450" indent="-171450">
              <a:buFont typeface="Arial" panose="020B0604020202020204" pitchFamily="34" charset="0"/>
              <a:buChar char="•"/>
            </a:pPr>
            <a:r>
              <a:rPr lang="en-US" dirty="0" smtClean="0"/>
              <a:t>Stepping away from individual projects; talk about how CE as a HE practice</a:t>
            </a:r>
          </a:p>
          <a:p>
            <a:pPr marL="171450" indent="-171450">
              <a:buFont typeface="Arial" panose="020B0604020202020204" pitchFamily="34" charset="0"/>
              <a:buChar char="•"/>
            </a:pPr>
            <a:r>
              <a:rPr lang="en-US" dirty="0" smtClean="0"/>
              <a:t>We chose to focus on 3 practices in the learning community – organizational alignment with a commitment to health equity, community engagement, and health in all policies. We’re going to focus on community engagement today and plan to do a similar webinar on health in all policies and organizational policies in the future.</a:t>
            </a:r>
          </a:p>
          <a:p>
            <a:pPr marL="171450" indent="-171450">
              <a:buFont typeface="Arial" panose="020B0604020202020204" pitchFamily="34" charset="0"/>
              <a:buChar char="•"/>
            </a:pPr>
            <a:r>
              <a:rPr lang="en-US" dirty="0" smtClean="0"/>
              <a:t>This is NOT to give you something new/different to do, or to send you down a different path than the one you’re on with your local action steps, but about helping you think about how you might strengthen your CE practice more broadly.</a:t>
            </a:r>
          </a:p>
          <a:p>
            <a:pPr marL="171450" indent="-171450">
              <a:buFont typeface="Arial" panose="020B0604020202020204" pitchFamily="34" charset="0"/>
              <a:buChar char="•"/>
            </a:pPr>
            <a:r>
              <a:rPr lang="en-US" dirty="0" smtClean="0"/>
              <a:t>Sharing two tools to support this practice. The first one I want to talk about is the Community Engagement Continuum.</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Community engagement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March 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354214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 end by 10:50]</a:t>
            </a:r>
          </a:p>
          <a:p>
            <a:endParaRPr lang="en-US" dirty="0" smtClean="0"/>
          </a:p>
          <a:p>
            <a:r>
              <a:rPr lang="en-US" dirty="0" smtClean="0"/>
              <a:t>Connect common LPH activities to the different levels of engagement.</a:t>
            </a:r>
          </a:p>
          <a:p>
            <a:r>
              <a:rPr lang="en-US" dirty="0" smtClean="0"/>
              <a:t>Ask teams; use arrows (WebEx feature)</a:t>
            </a:r>
          </a:p>
          <a:p>
            <a:r>
              <a:rPr lang="en-US" dirty="0" smtClean="0"/>
              <a:t>Different forms of engagement needed for different things and THAT’S OK</a:t>
            </a:r>
          </a:p>
          <a:p>
            <a:endParaRPr lang="en-US" dirty="0" smtClean="0"/>
          </a:p>
          <a:p>
            <a:r>
              <a:rPr lang="en-US" dirty="0" smtClean="0"/>
              <a:t>And: we want to see PH do more down at the empowerment end of the continuum because…(connect to HE)</a:t>
            </a:r>
          </a:p>
          <a:p>
            <a:endParaRPr lang="en-US" dirty="0" smtClean="0"/>
          </a:p>
          <a:p>
            <a:r>
              <a:rPr lang="en-US" dirty="0" smtClean="0"/>
              <a:t>List common PH activities</a:t>
            </a:r>
          </a:p>
          <a:p>
            <a:endParaRPr lang="en-US" dirty="0" smtClean="0"/>
          </a:p>
          <a:p>
            <a:pPr marL="228600" indent="-228600">
              <a:buFont typeface="+mj-lt"/>
              <a:buAutoNum type="arabicPeriod"/>
            </a:pPr>
            <a:r>
              <a:rPr lang="en-US" dirty="0" smtClean="0"/>
              <a:t>Community health improvement planning</a:t>
            </a:r>
          </a:p>
          <a:p>
            <a:pPr marL="228600" indent="-228600">
              <a:buFont typeface="+mj-lt"/>
              <a:buAutoNum type="arabicPeriod"/>
            </a:pPr>
            <a:r>
              <a:rPr lang="en-US" dirty="0" smtClean="0"/>
              <a:t>Promote healthy eating</a:t>
            </a:r>
          </a:p>
          <a:p>
            <a:pPr marL="228600" indent="-228600">
              <a:buFont typeface="+mj-lt"/>
              <a:buAutoNum type="arabicPeriod"/>
            </a:pPr>
            <a:r>
              <a:rPr lang="en-US" dirty="0" smtClean="0"/>
              <a:t>Health Equity Data Analysis Survey/Public input process</a:t>
            </a:r>
          </a:p>
          <a:p>
            <a:endParaRPr lang="en-US" dirty="0" smtClean="0"/>
          </a:p>
          <a:p>
            <a:r>
              <a:rPr lang="en-US" dirty="0" smtClean="0"/>
              <a:t>Who participates?  Who benefits?  Whose power is built?</a:t>
            </a:r>
          </a:p>
          <a:p>
            <a:endParaRPr lang="en-US" dirty="0" smtClean="0"/>
          </a:p>
          <a:p>
            <a:r>
              <a:rPr lang="en-US" dirty="0" smtClean="0"/>
              <a:t>What are some other examples of collaborative or shared leadership activities?</a:t>
            </a:r>
          </a:p>
          <a:p>
            <a:endParaRPr lang="en-US" dirty="0" smtClean="0"/>
          </a:p>
          <a:p>
            <a:pPr marL="171450" indent="-171450">
              <a:buFont typeface="Arial" panose="020B0604020202020204" pitchFamily="34" charset="0"/>
              <a:buChar char="•"/>
            </a:pPr>
            <a:r>
              <a:rPr lang="en-US" dirty="0" smtClean="0"/>
              <a:t>Provide mini-grants for resident-driven and led initiatives</a:t>
            </a:r>
          </a:p>
          <a:p>
            <a:pPr marL="171450" indent="-171450">
              <a:buFont typeface="Arial" panose="020B0604020202020204" pitchFamily="34" charset="0"/>
              <a:buChar char="•"/>
            </a:pPr>
            <a:r>
              <a:rPr lang="en-US" dirty="0" smtClean="0"/>
              <a:t>Train community breastfeeding coaches</a:t>
            </a:r>
          </a:p>
          <a:p>
            <a:pPr marL="171450" indent="-171450">
              <a:buFont typeface="Arial" panose="020B0604020202020204" pitchFamily="34" charset="0"/>
              <a:buChar char="•"/>
            </a:pPr>
            <a:r>
              <a:rPr lang="en-US" dirty="0" smtClean="0"/>
              <a:t>Breast feeing coalitions</a:t>
            </a:r>
          </a:p>
          <a:p>
            <a:pPr marL="171450" indent="-171450">
              <a:buFont typeface="Arial" panose="020B0604020202020204" pitchFamily="34" charset="0"/>
              <a:buChar char="•"/>
            </a:pPr>
            <a:r>
              <a:rPr lang="en-US" dirty="0" smtClean="0"/>
              <a:t>Early childhood councils</a:t>
            </a:r>
          </a:p>
          <a:p>
            <a:pPr marL="171450" indent="-171450">
              <a:buFont typeface="Arial" panose="020B0604020202020204" pitchFamily="34" charset="0"/>
              <a:buChar char="•"/>
            </a:pPr>
            <a:r>
              <a:rPr lang="en-US" dirty="0" smtClean="0"/>
              <a:t>Community leadership teams</a:t>
            </a:r>
          </a:p>
          <a:p>
            <a:pPr marL="171450" indent="-171450">
              <a:buFont typeface="Arial" panose="020B0604020202020204" pitchFamily="34" charset="0"/>
              <a:buChar char="•"/>
            </a:pPr>
            <a:r>
              <a:rPr lang="en-US" dirty="0" smtClean="0"/>
              <a:t>Food networks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Community engagement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March 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389544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Principles of Authentic Engagement </a:t>
            </a:r>
            <a:r>
              <a:rPr lang="en-US" dirty="0" smtClean="0"/>
              <a:t>[35 Minutes; end by 11:25]</a:t>
            </a:r>
          </a:p>
          <a:p>
            <a:endParaRPr lang="en-US" dirty="0" smtClean="0"/>
          </a:p>
          <a:p>
            <a:r>
              <a:rPr lang="en-US" dirty="0" smtClean="0"/>
              <a:t>Overview</a:t>
            </a:r>
          </a:p>
          <a:p>
            <a:pPr marL="171450" indent="-171450">
              <a:buFont typeface="Arial" panose="020B0604020202020204" pitchFamily="34" charset="0"/>
              <a:buChar char="•"/>
            </a:pPr>
            <a:r>
              <a:rPr lang="en-US" dirty="0" smtClean="0"/>
              <a:t>How they were developed</a:t>
            </a:r>
          </a:p>
          <a:p>
            <a:pPr marL="171450" indent="-171450">
              <a:buFont typeface="Arial" panose="020B0604020202020204" pitchFamily="34" charset="0"/>
              <a:buChar char="•"/>
            </a:pPr>
            <a:r>
              <a:rPr lang="en-US" dirty="0" smtClean="0"/>
              <a:t>How they are being used</a:t>
            </a:r>
          </a:p>
          <a:p>
            <a:pPr marL="171450" indent="-171450">
              <a:buFont typeface="Arial" panose="020B0604020202020204" pitchFamily="34" charset="0"/>
              <a:buChar char="•"/>
            </a:pPr>
            <a:r>
              <a:rPr lang="en-US" dirty="0" smtClean="0"/>
              <a:t>Review the principles/highlight a few.</a:t>
            </a:r>
          </a:p>
          <a:p>
            <a:endParaRPr lang="en-US" dirty="0" smtClean="0"/>
          </a:p>
          <a:p>
            <a:r>
              <a:rPr lang="en-US" dirty="0" smtClean="0"/>
              <a:t>Video illustration + Team discussion [1] – 15 min</a:t>
            </a:r>
          </a:p>
          <a:p>
            <a:r>
              <a:rPr lang="en-US" dirty="0" smtClean="0"/>
              <a:t>Video illustration + Team discussion [2] – 12 min</a:t>
            </a:r>
          </a:p>
          <a:p>
            <a:endParaRPr lang="en-US" dirty="0" smtClean="0"/>
          </a:p>
          <a:p>
            <a:r>
              <a:rPr lang="en-US" dirty="0" smtClean="0"/>
              <a:t>Use Housing and Hawaii (food sovereignty) videos from here: https://nam.edu/programs/culture-of-health/driving-health-equity/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Community engagement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March 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342531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https://nam.edu/programs/culture-of-health/driving-health-equity/</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Community engagement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March 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264789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participant shares a story of building a new relationship.</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Community engagement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March 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131625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Minutes; end by 11:50]</a:t>
            </a:r>
          </a:p>
          <a:p>
            <a:endParaRPr lang="en-US" dirty="0" smtClean="0"/>
          </a:p>
          <a:p>
            <a:r>
              <a:rPr lang="en-US" dirty="0" smtClean="0"/>
              <a:t>Small Group Discussion (8 minutes):</a:t>
            </a:r>
          </a:p>
          <a:p>
            <a:endParaRPr lang="en-US" dirty="0" smtClean="0"/>
          </a:p>
          <a:p>
            <a:r>
              <a:rPr lang="en-US" dirty="0" smtClean="0"/>
              <a:t>Thinking about the levels of engagement, about the principles, and about what Jessica shared, talk with your team about:</a:t>
            </a:r>
          </a:p>
          <a:p>
            <a:endParaRPr lang="en-US" dirty="0" smtClean="0"/>
          </a:p>
          <a:p>
            <a:r>
              <a:rPr lang="en-US" dirty="0" smtClean="0"/>
              <a:t>How might you strengthen practices you already have?</a:t>
            </a:r>
          </a:p>
          <a:p>
            <a:r>
              <a:rPr lang="en-US" dirty="0" smtClean="0"/>
              <a:t>How might you stretch yourself in your CE practice? What is the “leading edge” you can move into? Where could you push yourselves?</a:t>
            </a:r>
          </a:p>
          <a:p>
            <a:endParaRPr lang="en-US" dirty="0" smtClean="0"/>
          </a:p>
          <a:p>
            <a:r>
              <a:rPr lang="en-US" dirty="0" smtClean="0"/>
              <a:t>Report back:</a:t>
            </a:r>
          </a:p>
          <a:p>
            <a:endParaRPr lang="en-US" dirty="0" smtClean="0"/>
          </a:p>
          <a:p>
            <a:r>
              <a:rPr lang="en-US" dirty="0" smtClean="0"/>
              <a:t>Share an observation or a question that came up for you in your small conversation. </a:t>
            </a:r>
          </a:p>
          <a:p>
            <a:endParaRPr lang="en-US" dirty="0" smtClean="0"/>
          </a:p>
          <a:p>
            <a:r>
              <a:rPr lang="en-US" dirty="0" smtClean="0"/>
              <a:t>Call on teams to report back if necessary.</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Community engagement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March 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302931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Share</a:t>
            </a:r>
            <a:r>
              <a:rPr lang="en-US" dirty="0" smtClean="0"/>
              <a:t>: 11:50-11:57</a:t>
            </a:r>
          </a:p>
          <a:p>
            <a:endParaRPr lang="en-US" dirty="0" smtClean="0"/>
          </a:p>
          <a:p>
            <a:r>
              <a:rPr lang="en-US" dirty="0" smtClean="0"/>
              <a:t>Before we wrap up, let’s take some time to share any tools, videos, readings, or other things about advancing equity that you might have seen since the last webinar. What have you see, heard, or read that made an impression on you, or that might be helpful to others to know about?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Community engagement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March 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132517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Community engagement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March 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239376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201782"/>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40487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Community engagement as a health equity practice</a:t>
            </a:r>
            <a:endParaRPr lang="en-US" dirty="0"/>
          </a:p>
        </p:txBody>
      </p:sp>
      <p:sp>
        <p:nvSpPr>
          <p:cNvPr id="2" name="Text Placeholder 1"/>
          <p:cNvSpPr>
            <a:spLocks noGrp="1"/>
          </p:cNvSpPr>
          <p:nvPr>
            <p:ph type="body" sz="quarter" idx="14"/>
          </p:nvPr>
        </p:nvSpPr>
        <p:spPr/>
        <p:txBody>
          <a:bodyPr>
            <a:normAutofit/>
          </a:bodyPr>
          <a:lstStyle/>
          <a:p>
            <a:r>
              <a:rPr lang="en-US" dirty="0" smtClean="0"/>
              <a:t>Health Equity Learning Community</a:t>
            </a:r>
            <a:endParaRPr lang="en-US" dirty="0"/>
          </a:p>
          <a:p>
            <a:r>
              <a:rPr lang="en-US" dirty="0" smtClean="0"/>
              <a:t>March 2018</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838200" y="1976619"/>
            <a:ext cx="10515600" cy="4200343"/>
          </a:xfrm>
        </p:spPr>
        <p:txBody>
          <a:bodyPr/>
          <a:lstStyle/>
          <a:p>
            <a:r>
              <a:rPr lang="en-US" dirty="0"/>
              <a:t>Complete a Community Engagement Knowledge, Skills and Abilities Assessment and identify areas for development</a:t>
            </a:r>
          </a:p>
          <a:p>
            <a:r>
              <a:rPr lang="en-US" dirty="0"/>
              <a:t>Complete a brief webinar evaluation, coming shortly</a:t>
            </a:r>
          </a:p>
          <a:p>
            <a:r>
              <a:rPr lang="en-US" dirty="0"/>
              <a:t>After each step, pause and reflect: So what? Now what? </a:t>
            </a:r>
          </a:p>
          <a:p>
            <a:r>
              <a:rPr lang="en-US" dirty="0"/>
              <a:t>Stay connected to your </a:t>
            </a:r>
            <a:r>
              <a:rPr lang="en-US" dirty="0" smtClean="0"/>
              <a:t>coaches</a:t>
            </a:r>
            <a:endParaRPr lang="en-US" dirty="0"/>
          </a:p>
        </p:txBody>
      </p:sp>
      <p:pic>
        <p:nvPicPr>
          <p:cNvPr id="4" name="Picture 3" descr="To do" title="To 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06247">
            <a:off x="468936" y="179490"/>
            <a:ext cx="1966938" cy="174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99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Community engagement as a health equity practice</a:t>
            </a:r>
            <a:endParaRPr lang="en-US" dirty="0"/>
          </a:p>
        </p:txBody>
      </p:sp>
      <p:pic>
        <p:nvPicPr>
          <p:cNvPr id="9" name="Content Placeholder 9" descr=" " titl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62883" y="1825625"/>
            <a:ext cx="4466234" cy="4351338"/>
          </a:xfrm>
          <a:effectLst>
            <a:softEdge rad="635000"/>
          </a:effectLst>
        </p:spPr>
      </p:pic>
    </p:spTree>
    <p:extLst>
      <p:ext uri="{BB962C8B-B14F-4D97-AF65-F5344CB8AC3E}">
        <p14:creationId xmlns:p14="http://schemas.microsoft.com/office/powerpoint/2010/main" val="373084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Community engagement continuum</a:t>
            </a:r>
            <a:endParaRPr lang="en-US" dirty="0"/>
          </a:p>
        </p:txBody>
      </p:sp>
      <p:pic>
        <p:nvPicPr>
          <p:cNvPr id="1026" name="Picture 2" descr="Community engagement continuum&#10;&#10;Increasing level of community involvement, impact, trust, and communication flow&#10;&#10;Outreach: &#10;&#10;Some community involvement.&#10;&#10;Communication flows from one to the other, to inform.&#10;&#10;Provides community with information. &#10;&#10;Entities coexist. &#10;&#10;Outcomes: Optimally establishes communication channels and channels for outreach.&#10;&#10;Consult: &#10;&#10;More community involvement. &#10;&#10;Communication flows to the community and then back, answer seeking. &#10;&#10;Gets information or feedback from the community. &#10;&#10;Entities share information. &#10;&#10;Outcomes: Develops connections. &#10;&#10;Involve: &#10;&#10;Better community involvement. &#10;&#10;Communication flows both ways, participatory form of communication. &#10;&#10;Involves more participation with community on issues.&#10;&#10;Entities cooperate with each other.&#10;&#10;Outcomes: Visibility of partnership established with increase cooperation. &#10;&#10;Collaborate: &#10;&#10;Community involvement. &#10;&#10;Communication flow is bidirectional.&#10;&#10;Forms partnerships with community on each aspect of project from development to solution. &#10;&#10;Entities form bidirectional communication channels.&#10;&#10;Outcomes: Partnership building, trust building. &#10;&#10;Shared leadership: &#10;&#10;Strong bidirectional relationship.&#10;&#10;Final decision making is at community level.&#10;&#10;Entities have formed strong partnership structures.&#10;&#10;Outcomes: Broader health outcomes affecting broader community. Strong bidirectional trust built.&#10;&#10;Reference: Modified by the authors from the International Association for Public Participation." title="Community engagement continuu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0731" y="1427967"/>
            <a:ext cx="9870538" cy="543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9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Principles of authentic engagement</a:t>
            </a:r>
            <a:endParaRPr lang="en-US" dirty="0"/>
          </a:p>
        </p:txBody>
      </p:sp>
      <p:pic>
        <p:nvPicPr>
          <p:cNvPr id="4" name="Content Placeholder 3" descr=" " title="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231" b="6606"/>
          <a:stretch/>
        </p:blipFill>
        <p:spPr>
          <a:xfrm>
            <a:off x="0" y="0"/>
            <a:ext cx="12203144" cy="6858000"/>
          </a:xfrm>
          <a:prstGeom prst="rect">
            <a:avLst/>
          </a:prstGeom>
        </p:spPr>
      </p:pic>
    </p:spTree>
    <p:extLst>
      <p:ext uri="{BB962C8B-B14F-4D97-AF65-F5344CB8AC3E}">
        <p14:creationId xmlns:p14="http://schemas.microsoft.com/office/powerpoint/2010/main" val="166326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Video illustrations</a:t>
            </a:r>
            <a:endParaRPr lang="en-US" dirty="0"/>
          </a:p>
        </p:txBody>
      </p:sp>
      <p:sp>
        <p:nvSpPr>
          <p:cNvPr id="2" name="Content Placeholder 1"/>
          <p:cNvSpPr>
            <a:spLocks noGrp="1"/>
          </p:cNvSpPr>
          <p:nvPr>
            <p:ph idx="1"/>
          </p:nvPr>
        </p:nvSpPr>
        <p:spPr/>
        <p:txBody>
          <a:bodyPr/>
          <a:lstStyle/>
          <a:p>
            <a:r>
              <a:rPr lang="en-US" dirty="0"/>
              <a:t>As you watch the videos, identify one or more of the principles of authentic engagement that are relevant in the story</a:t>
            </a:r>
            <a:r>
              <a:rPr lang="en-US" dirty="0" smtClean="0"/>
              <a:t>.</a:t>
            </a:r>
            <a:endParaRPr lang="en-US" dirty="0"/>
          </a:p>
          <a:p>
            <a:r>
              <a:rPr lang="en-US" dirty="0"/>
              <a:t>Each team will be asked to share one principle that stood out to them</a:t>
            </a:r>
            <a:r>
              <a:rPr lang="en-US" dirty="0" smtClean="0"/>
              <a:t>.</a:t>
            </a:r>
            <a:endParaRPr lang="en-US" dirty="0"/>
          </a:p>
        </p:txBody>
      </p:sp>
    </p:spTree>
    <p:extLst>
      <p:ext uri="{BB962C8B-B14F-4D97-AF65-F5344CB8AC3E}">
        <p14:creationId xmlns:p14="http://schemas.microsoft.com/office/powerpoint/2010/main" val="417391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Local story</a:t>
            </a:r>
            <a:endParaRPr lang="en-US" dirty="0"/>
          </a:p>
        </p:txBody>
      </p:sp>
      <p:sp>
        <p:nvSpPr>
          <p:cNvPr id="2" name="Content Placeholder 1"/>
          <p:cNvSpPr>
            <a:spLocks noGrp="1"/>
          </p:cNvSpPr>
          <p:nvPr>
            <p:ph idx="1"/>
          </p:nvPr>
        </p:nvSpPr>
        <p:spPr/>
        <p:txBody>
          <a:bodyPr/>
          <a:lstStyle/>
          <a:p>
            <a:r>
              <a:rPr lang="en-US" dirty="0"/>
              <a:t> Building </a:t>
            </a:r>
            <a:r>
              <a:rPr lang="en-US" dirty="0" smtClean="0"/>
              <a:t>new relationships </a:t>
            </a:r>
            <a:endParaRPr lang="en-US" dirty="0"/>
          </a:p>
        </p:txBody>
      </p:sp>
    </p:spTree>
    <p:extLst>
      <p:ext uri="{BB962C8B-B14F-4D97-AF65-F5344CB8AC3E}">
        <p14:creationId xmlns:p14="http://schemas.microsoft.com/office/powerpoint/2010/main" val="87025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Principles in action</a:t>
            </a:r>
            <a:endParaRPr lang="en-US" dirty="0"/>
          </a:p>
        </p:txBody>
      </p:sp>
      <p:sp>
        <p:nvSpPr>
          <p:cNvPr id="2" name="Content Placeholder 1"/>
          <p:cNvSpPr>
            <a:spLocks noGrp="1"/>
          </p:cNvSpPr>
          <p:nvPr>
            <p:ph idx="1"/>
          </p:nvPr>
        </p:nvSpPr>
        <p:spPr/>
        <p:txBody>
          <a:bodyPr/>
          <a:lstStyle/>
          <a:p>
            <a:pPr marL="0" indent="0">
              <a:buNone/>
            </a:pPr>
            <a:r>
              <a:rPr lang="en-US" dirty="0"/>
              <a:t>Thinking about the levels of engagement, the authentic engagement principle,  and Jessica’s </a:t>
            </a:r>
            <a:r>
              <a:rPr lang="en-US" dirty="0" smtClean="0"/>
              <a:t>story:  </a:t>
            </a:r>
            <a:endParaRPr lang="en-US" dirty="0"/>
          </a:p>
          <a:p>
            <a:r>
              <a:rPr lang="en-US" dirty="0"/>
              <a:t>How might your health department strengthen community engagement practices so that they support health equity?</a:t>
            </a:r>
          </a:p>
          <a:p>
            <a:r>
              <a:rPr lang="en-US" dirty="0"/>
              <a:t>How might your health department stretch itself in its CE practice? What is a “leading edge” you can move into?</a:t>
            </a:r>
          </a:p>
          <a:p>
            <a:endParaRPr lang="en-US" dirty="0"/>
          </a:p>
          <a:p>
            <a:endParaRPr lang="en-US" dirty="0"/>
          </a:p>
        </p:txBody>
      </p:sp>
    </p:spTree>
    <p:extLst>
      <p:ext uri="{BB962C8B-B14F-4D97-AF65-F5344CB8AC3E}">
        <p14:creationId xmlns:p14="http://schemas.microsoft.com/office/powerpoint/2010/main" val="93713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Share</a:t>
            </a:r>
            <a:endParaRPr lang="en-US" dirty="0"/>
          </a:p>
        </p:txBody>
      </p:sp>
      <p:sp>
        <p:nvSpPr>
          <p:cNvPr id="2" name="Content Placeholder 1"/>
          <p:cNvSpPr>
            <a:spLocks noGrp="1"/>
          </p:cNvSpPr>
          <p:nvPr>
            <p:ph idx="1"/>
          </p:nvPr>
        </p:nvSpPr>
        <p:spPr/>
        <p:txBody>
          <a:bodyPr/>
          <a:lstStyle/>
          <a:p>
            <a:endParaRPr lang="en-US" dirty="0"/>
          </a:p>
        </p:txBody>
      </p:sp>
      <p:pic>
        <p:nvPicPr>
          <p:cNvPr id="4" name="Content Placeholder 3" descr=" " tit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741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Main points</a:t>
            </a:r>
            <a:endParaRPr lang="en-US" dirty="0"/>
          </a:p>
        </p:txBody>
      </p:sp>
      <p:sp>
        <p:nvSpPr>
          <p:cNvPr id="2" name="Content Placeholder 1"/>
          <p:cNvSpPr>
            <a:spLocks noGrp="1"/>
          </p:cNvSpPr>
          <p:nvPr>
            <p:ph idx="1"/>
          </p:nvPr>
        </p:nvSpPr>
        <p:spPr/>
        <p:txBody>
          <a:bodyPr/>
          <a:lstStyle/>
          <a:p>
            <a:r>
              <a:rPr lang="en-US" dirty="0"/>
              <a:t>Community engagement is contextual</a:t>
            </a:r>
          </a:p>
          <a:p>
            <a:r>
              <a:rPr lang="en-US" dirty="0"/>
              <a:t>Shift away from doing things for communities to with communities</a:t>
            </a:r>
          </a:p>
          <a:p>
            <a:r>
              <a:rPr lang="en-US" dirty="0"/>
              <a:t>Authentic engagement starts with an asset-based </a:t>
            </a:r>
            <a:r>
              <a:rPr lang="en-US" dirty="0" smtClean="0"/>
              <a:t>approach</a:t>
            </a:r>
            <a:endParaRPr lang="en-US" dirty="0"/>
          </a:p>
        </p:txBody>
      </p:sp>
    </p:spTree>
    <p:extLst>
      <p:ext uri="{BB962C8B-B14F-4D97-AF65-F5344CB8AC3E}">
        <p14:creationId xmlns:p14="http://schemas.microsoft.com/office/powerpoint/2010/main" val="1169279492"/>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a340cd5a-8d85-4c94-8b3b-dcb04460a05d"/>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4.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MDH PowerPoint</Template>
  <TotalTime>428</TotalTime>
  <Words>1098</Words>
  <Application>Microsoft Office PowerPoint</Application>
  <PresentationFormat>Widescreen</PresentationFormat>
  <Paragraphs>140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NeueHaasGroteskText Std</vt:lpstr>
      <vt:lpstr>MN.IT</vt:lpstr>
      <vt:lpstr>Community engagement as a health equity practice</vt:lpstr>
      <vt:lpstr>Community engagement as a health equity practice</vt:lpstr>
      <vt:lpstr>Community engagement continuum</vt:lpstr>
      <vt:lpstr>Principles of authentic engagement</vt:lpstr>
      <vt:lpstr>Video illustrations</vt:lpstr>
      <vt:lpstr>Local story</vt:lpstr>
      <vt:lpstr>Principles in action</vt:lpstr>
      <vt:lpstr>Share</vt:lpstr>
      <vt:lpstr>Main points</vt:lpstr>
      <vt:lpstr>Next steps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as a health equity practice (presentation slides) | Health Equity Learning Community</dc:title>
  <dc:subject>Community engagement as a health equity practice (presentation slides) | Health Equity Learning Community</dc:subject>
  <dc:creator>Center for Public Health Practice - Minnesota Dept. of Health</dc:creator>
  <cp:keywords/>
  <dc:description>Version 1.1, Released 8-2016</dc:description>
  <cp:lastModifiedBy>Allison HawleyMarch</cp:lastModifiedBy>
  <cp:revision>18</cp:revision>
  <dcterms:created xsi:type="dcterms:W3CDTF">2018-12-07T20:58:21Z</dcterms:created>
  <dcterms:modified xsi:type="dcterms:W3CDTF">2019-11-01T19:21:19Z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