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3"/>
  </p:notesMasterIdLst>
  <p:handoutMasterIdLst>
    <p:handoutMasterId r:id="rId14"/>
  </p:handoutMasterIdLst>
  <p:sldIdLst>
    <p:sldId id="256" r:id="rId6"/>
    <p:sldId id="257" r:id="rId7"/>
    <p:sldId id="258" r:id="rId8"/>
    <p:sldId id="259" r:id="rId9"/>
    <p:sldId id="260"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349" autoAdjust="0"/>
  </p:normalViewPr>
  <p:slideViewPr>
    <p:cSldViewPr snapToGrid="0">
      <p:cViewPr varScale="1">
        <p:scale>
          <a:sx n="48" d="100"/>
          <a:sy n="48" d="100"/>
        </p:scale>
        <p:origin x="570"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4008"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welcome, everyone, to our January meeting.</a:t>
            </a:r>
          </a:p>
          <a:p>
            <a:endParaRPr lang="en-US" dirty="0" smtClean="0"/>
          </a:p>
          <a:p>
            <a:r>
              <a:rPr lang="en-US" dirty="0" smtClean="0"/>
              <a:t>[Introductions of facilitator/presenter]</a:t>
            </a:r>
          </a:p>
          <a:p>
            <a:endParaRPr lang="en-US" dirty="0" smtClean="0"/>
          </a:p>
          <a:p>
            <a:r>
              <a:rPr lang="en-US" dirty="0" smtClean="0"/>
              <a:t>Let us know you’re with us by entering your names and the name of your department in the chat box.</a:t>
            </a:r>
          </a:p>
          <a:p>
            <a:endParaRPr lang="en-US" dirty="0" smtClean="0"/>
          </a:p>
          <a:p>
            <a:r>
              <a:rPr lang="en-US" dirty="0" smtClean="0"/>
              <a:t>While you’re doing that, we’ll be recording today’s webinar to make sure we can capture the rich discussion adequately, without having to rely on memory, so we’ll take a minute to press “Record” and get that started.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a:t>
            </a:r>
            <a:r>
              <a:rPr lang="en-US" dirty="0" smtClean="0"/>
              <a:t>when we last met, it was November. It feels like a long time ago! </a:t>
            </a:r>
          </a:p>
          <a:p>
            <a:pPr marL="171435" indent="-171435">
              <a:buFont typeface="Arial" panose="020B0604020202020204" pitchFamily="34" charset="0"/>
              <a:buChar char="•"/>
            </a:pPr>
            <a:r>
              <a:rPr lang="en-US" dirty="0" smtClean="0"/>
              <a:t>We watched a series of videos from </a:t>
            </a:r>
            <a:r>
              <a:rPr lang="en-US" dirty="0" err="1" smtClean="0"/>
              <a:t>Camara</a:t>
            </a:r>
            <a:r>
              <a:rPr lang="en-US" dirty="0" smtClean="0"/>
              <a:t> Jones to help us better understand equity and how applies to our work. </a:t>
            </a:r>
          </a:p>
          <a:p>
            <a:pPr marL="171435" indent="-171435">
              <a:buFont typeface="Arial" panose="020B0604020202020204" pitchFamily="34" charset="0"/>
              <a:buChar char="•"/>
            </a:pPr>
            <a:r>
              <a:rPr lang="en-US" dirty="0" smtClean="0"/>
              <a:t>You’ll remember Dr. Jones explained inequity using the allegory of the Gardner’s tale, where different seeds in different flower boxes don’t have the same opportunity to grow; </a:t>
            </a:r>
          </a:p>
          <a:p>
            <a:pPr marL="171435" indent="-171435">
              <a:buFont typeface="Arial" panose="020B0604020202020204" pitchFamily="34" charset="0"/>
              <a:buChar char="•"/>
            </a:pPr>
            <a:r>
              <a:rPr lang="en-US" dirty="0" smtClean="0"/>
              <a:t>She shared the Cliff analogy, where she talked about common health interventions and helped us to see a bigger picture about the conditions that contribute to health disparities; </a:t>
            </a:r>
          </a:p>
          <a:p>
            <a:pPr marL="171435" indent="-171435">
              <a:buFont typeface="Arial" panose="020B0604020202020204" pitchFamily="34" charset="0"/>
              <a:buChar char="•"/>
            </a:pPr>
            <a:r>
              <a:rPr lang="en-US" dirty="0" smtClean="0"/>
              <a:t>And she shared the story of the conveyer belt to describe what it can feel like when you’re working on equity and trying to create change. </a:t>
            </a:r>
          </a:p>
          <a:p>
            <a:endParaRPr lang="en-US" dirty="0" smtClean="0"/>
          </a:p>
          <a:p>
            <a:r>
              <a:rPr lang="en-US" dirty="0" smtClean="0"/>
              <a:t>This time, we’re going to continue this process of shifting how we see things, but this time we’ll be using scenarios instead of videos. To be clear, the scenarios are not intended as instructions, or to give you something else for your to-do lists. Our hope is that these scenarios will help us strengthen our skills for using a health equity lens and will help us see how asking a different set of questions can shift how we do our work.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199885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We’re all in this together</a:t>
            </a:r>
          </a:p>
          <a:p>
            <a:endParaRPr lang="en-US" dirty="0" smtClean="0"/>
          </a:p>
          <a:p>
            <a:r>
              <a:rPr lang="en-US" dirty="0" smtClean="0"/>
              <a:t>Before we dive in – a quick reminder that we’re all in this together. None of us is an expert; none of us has this health equity thing all figured out. We’re all learning together as we go. There’s no single right answer to the discussion questions. There are a lot of possibilities, and a lot of nuances. </a:t>
            </a:r>
          </a:p>
          <a:p>
            <a:endParaRPr lang="en-US" dirty="0" smtClean="0"/>
          </a:p>
          <a:p>
            <a:r>
              <a:rPr lang="en-US" dirty="0" smtClean="0"/>
              <a:t>We’re working through scenarios like this here at the state level, too, and present these scenarios as a vehicle for open inquiry and exploration.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125459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we’d like you to do is, with your teams, take the next 15 minutes to read and discuss Scenario 1 – Parks and Recreation. Then we’ll come back together and we’ll hear from a few teams about the high points of your conversations. We’ll mute the phones to give you a chance to talk with each other, and we’ll reconvene to talk as a full group. </a:t>
            </a:r>
          </a:p>
          <a:p>
            <a:endParaRPr lang="en-US" dirty="0" smtClean="0"/>
          </a:p>
          <a:p>
            <a:r>
              <a:rPr lang="en-US" b="1" dirty="0" smtClean="0"/>
              <a:t>WHITEBOARD to capture ideas/full group conversation</a:t>
            </a:r>
          </a:p>
          <a:p>
            <a:endParaRPr lang="en-US" dirty="0" smtClean="0"/>
          </a:p>
          <a:p>
            <a:r>
              <a:rPr lang="en-US" dirty="0" smtClean="0"/>
              <a:t>Full group discussion:</a:t>
            </a:r>
          </a:p>
          <a:p>
            <a:r>
              <a:rPr lang="en-US" dirty="0" smtClean="0"/>
              <a:t>Would any teams like to kick off the conversation and share with us the highlights of your discussion? [Probes: What were some of the questions your team came up with that could be asked about the situation? What assumptions did you identify, either about the problem or the solution? Where did you see action steps that might have been handled differently?]</a:t>
            </a:r>
          </a:p>
          <a:p>
            <a:endParaRPr lang="en-US" dirty="0" smtClean="0"/>
          </a:p>
          <a:p>
            <a:r>
              <a:rPr lang="en-US" dirty="0" smtClean="0"/>
              <a:t>Probe: If you wanted to try to approach this situation with equity in mind, what might get in the way of doing it differently?</a:t>
            </a:r>
          </a:p>
          <a:p>
            <a:endParaRPr lang="en-US" dirty="0" smtClean="0"/>
          </a:p>
          <a:p>
            <a:r>
              <a:rPr lang="en-US" b="1" dirty="0" smtClean="0"/>
              <a:t>Reflect back/summarize some key points</a:t>
            </a:r>
          </a:p>
          <a:p>
            <a:endParaRPr lang="en-US" dirty="0" smtClean="0"/>
          </a:p>
          <a:p>
            <a:r>
              <a:rPr lang="en-US" dirty="0" smtClean="0"/>
              <a:t>We do have one example of how a health department handled the same issue in a different way, and I’ll share with you the high points of what they did, in case it’s helpful to you to hear the steps they took.</a:t>
            </a:r>
          </a:p>
          <a:p>
            <a:endParaRPr lang="en-US" dirty="0" smtClean="0"/>
          </a:p>
          <a:p>
            <a:pPr marL="171435" indent="-171435">
              <a:buFont typeface="Arial" panose="020B0604020202020204" pitchFamily="34" charset="0"/>
              <a:buChar char="•"/>
            </a:pPr>
            <a:r>
              <a:rPr lang="en-US" dirty="0" smtClean="0"/>
              <a:t>One health department </a:t>
            </a:r>
            <a:r>
              <a:rPr lang="en-US" b="1" dirty="0" smtClean="0"/>
              <a:t>saw some local data </a:t>
            </a:r>
            <a:r>
              <a:rPr lang="en-US" dirty="0" smtClean="0"/>
              <a:t>about use of local parks and recreation facilities and saw that communities of color weren’t using these facilities at the same rates as others in their community</a:t>
            </a:r>
          </a:p>
          <a:p>
            <a:pPr marL="171435" indent="-171435">
              <a:buFont typeface="Arial" panose="020B0604020202020204" pitchFamily="34" charset="0"/>
              <a:buChar char="•"/>
            </a:pPr>
            <a:r>
              <a:rPr lang="en-US" b="1" dirty="0" smtClean="0"/>
              <a:t>Collaborated with Parks and Rec </a:t>
            </a:r>
            <a:r>
              <a:rPr lang="en-US" dirty="0" smtClean="0"/>
              <a:t>director and staff on a few different strategies</a:t>
            </a:r>
          </a:p>
          <a:p>
            <a:pPr marL="171435" indent="-171435">
              <a:buFont typeface="Arial" panose="020B0604020202020204" pitchFamily="34" charset="0"/>
              <a:buChar char="•"/>
            </a:pPr>
            <a:r>
              <a:rPr lang="en-US" b="1" dirty="0" smtClean="0"/>
              <a:t>Three “cultural” open house events</a:t>
            </a:r>
            <a:r>
              <a:rPr lang="en-US" dirty="0" smtClean="0"/>
              <a:t>; community members were able to tour the community center and use the facility at no cost. Families received a ten-session punch card to come back in the future at no cost; and part of the event was dedicated to get them familiar with the catalog of offerings.</a:t>
            </a:r>
          </a:p>
          <a:p>
            <a:pPr marL="171435" indent="-171435">
              <a:buFont typeface="Arial" panose="020B0604020202020204" pitchFamily="34" charset="0"/>
              <a:buChar char="•"/>
            </a:pPr>
            <a:r>
              <a:rPr lang="en-US" dirty="0" smtClean="0"/>
              <a:t>Used grant funds to </a:t>
            </a:r>
            <a:r>
              <a:rPr lang="en-US" b="1" dirty="0" smtClean="0"/>
              <a:t>pilot the use of “cultural liaisons” </a:t>
            </a:r>
            <a:r>
              <a:rPr lang="en-US" dirty="0" smtClean="0"/>
              <a:t>to help promote the facilities and their classes/opportunities. These were folks who represented the racial/ethnic minority groups or were highly culturally competent and they became the welcoming/inviting face. [focus: SE Asians, Latinos, West Africans]</a:t>
            </a:r>
          </a:p>
          <a:p>
            <a:endParaRPr lang="en-US" dirty="0" smtClean="0"/>
          </a:p>
          <a:p>
            <a:r>
              <a:rPr lang="en-US" dirty="0" smtClean="0"/>
              <a:t>150 participants attend the cultural open house events. </a:t>
            </a:r>
          </a:p>
          <a:p>
            <a:pPr marL="171435" indent="-171435">
              <a:buFont typeface="Arial" panose="020B0604020202020204" pitchFamily="34" charset="0"/>
              <a:buChar char="•"/>
            </a:pPr>
            <a:r>
              <a:rPr lang="en-US" dirty="0" smtClean="0"/>
              <a:t>Of those, 100% of the Southeast Asians, 46% of Latinos and 50% of West African families had </a:t>
            </a:r>
            <a:r>
              <a:rPr lang="en-US" b="1" i="1" dirty="0" smtClean="0"/>
              <a:t>never</a:t>
            </a:r>
            <a:r>
              <a:rPr lang="en-US" dirty="0" smtClean="0"/>
              <a:t> been at the Community Center before or participated in park programing.</a:t>
            </a:r>
          </a:p>
          <a:p>
            <a:pPr marL="171435" indent="-171435">
              <a:buFont typeface="Arial" panose="020B0604020202020204" pitchFamily="34" charset="0"/>
              <a:buChar char="•"/>
            </a:pPr>
            <a:r>
              <a:rPr lang="en-US" dirty="0" smtClean="0"/>
              <a:t>Approx. 90% of the families participating in the events </a:t>
            </a:r>
            <a:r>
              <a:rPr lang="en-US" b="1" i="1" dirty="0" smtClean="0"/>
              <a:t>never</a:t>
            </a:r>
            <a:r>
              <a:rPr lang="en-US" dirty="0" smtClean="0"/>
              <a:t> had seen the park catalog before (online or printed). </a:t>
            </a:r>
          </a:p>
          <a:p>
            <a:pPr marL="171435" indent="-171435">
              <a:buFont typeface="Arial" panose="020B0604020202020204" pitchFamily="34" charset="0"/>
              <a:buChar char="•"/>
            </a:pPr>
            <a:r>
              <a:rPr lang="en-US" dirty="0" smtClean="0"/>
              <a:t>Within a month of the events, 40% of the ten-session punch cards had been used. 50% of swimming class spots were filled with kids/youth attending the cultural events (more demand than spots available).</a:t>
            </a:r>
          </a:p>
          <a:p>
            <a:pPr marL="171435" indent="-171435">
              <a:buFont typeface="Arial" panose="020B0604020202020204" pitchFamily="34" charset="0"/>
              <a:buChar char="•"/>
            </a:pPr>
            <a:r>
              <a:rPr lang="en-US" dirty="0" smtClean="0"/>
              <a:t>Changes were made to the class registration process to make the classes more accessible.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367788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work through another one. Flip the page over to the back, and with your team, read and discuss Scenario 2. We’ll mute the phone lines so that if you need to call folks on another line, you can, and we’ll reconvene at [11:30] to share our conversations. </a:t>
            </a:r>
          </a:p>
          <a:p>
            <a:endParaRPr lang="en-US" dirty="0" smtClean="0"/>
          </a:p>
          <a:p>
            <a:r>
              <a:rPr lang="en-US" b="1" dirty="0" smtClean="0"/>
              <a:t>WHITEBOARD to capture ideas/full group conversation</a:t>
            </a:r>
          </a:p>
          <a:p>
            <a:endParaRPr lang="en-US" dirty="0" smtClean="0"/>
          </a:p>
          <a:p>
            <a:r>
              <a:rPr lang="en-US" dirty="0" smtClean="0"/>
              <a:t>Full group discussion: So let’s come back together and talk this one through. I’d like to hear from a team that hasn’t shared yet. What rose to the top in your discussion? [Probes: What were some of the questions your team came up with that could help bring equity into the conversations in this scenario? What blind spots might be operating in this scenario? Where did you see action steps that might have been handled differently?]</a:t>
            </a:r>
          </a:p>
          <a:p>
            <a:endParaRPr lang="en-US" dirty="0" smtClean="0"/>
          </a:p>
          <a:p>
            <a:r>
              <a:rPr lang="en-US" dirty="0" smtClean="0"/>
              <a:t>Follow-up probe: What steps could you take now to be ready when an opportunity like this comes up? </a:t>
            </a:r>
          </a:p>
          <a:p>
            <a:endParaRPr lang="en-US" dirty="0" smtClean="0"/>
          </a:p>
          <a:p>
            <a:r>
              <a:rPr lang="en-US" b="1" dirty="0" smtClean="0"/>
              <a:t>Reflect back/summarize some key points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8"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75804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a:t>
            </a:r>
          </a:p>
          <a:p>
            <a:endParaRPr lang="en-US" dirty="0" smtClean="0"/>
          </a:p>
          <a:p>
            <a:r>
              <a:rPr lang="en-US" dirty="0" smtClean="0"/>
              <a:t>During the course of the learning community, I’m sure you’ve all seen, heard, read or otherwise experienced something that you found helpful or thought-provoking related to equity. It might be a blog post, an article, a speaker, or a side conversation with a friend or colleague.  </a:t>
            </a:r>
          </a:p>
          <a:p>
            <a:endParaRPr lang="en-US" dirty="0" smtClean="0"/>
          </a:p>
          <a:p>
            <a:r>
              <a:rPr lang="en-US" dirty="0" smtClean="0"/>
              <a:t>I’ll give you an example: I recently listened to a few episodes of a radio program produced by Minnesota Public Radio called Counter Stories. </a:t>
            </a:r>
          </a:p>
          <a:p>
            <a:pPr marL="171435" indent="-171435">
              <a:buFont typeface="Arial" panose="020B0604020202020204" pitchFamily="34" charset="0"/>
              <a:buChar char="•"/>
            </a:pPr>
            <a:r>
              <a:rPr lang="en-US" dirty="0" smtClean="0"/>
              <a:t>Facilitated panel discussion focused on race (topics range… current events, new research, policy issues)</a:t>
            </a:r>
          </a:p>
          <a:p>
            <a:pPr marL="171435" indent="-171435">
              <a:buFont typeface="Arial" panose="020B0604020202020204" pitchFamily="34" charset="0"/>
              <a:buChar char="•"/>
            </a:pPr>
            <a:r>
              <a:rPr lang="en-US" dirty="0" smtClean="0"/>
              <a:t>Panel of 5 folks of different races and ethnicities. </a:t>
            </a:r>
          </a:p>
          <a:p>
            <a:pPr marL="171435" indent="-171435">
              <a:buFont typeface="Arial" panose="020B0604020202020204" pitchFamily="34" charset="0"/>
              <a:buChar char="•"/>
            </a:pPr>
            <a:r>
              <a:rPr lang="en-US" dirty="0" smtClean="0"/>
              <a:t>Really helpful way to hear perspectives that are shaped by different life experiences than my own– it helps in a small way to counter my blind spots. </a:t>
            </a:r>
          </a:p>
          <a:p>
            <a:pPr marL="171435" indent="-171435">
              <a:buFont typeface="Arial" panose="020B0604020202020204" pitchFamily="34" charset="0"/>
              <a:buChar char="•"/>
            </a:pPr>
            <a:r>
              <a:rPr lang="en-US" dirty="0" smtClean="0"/>
              <a:t>Recent conversation about racism and health that was eye-opening for me (how early young children experience racism; racism/stress/health]</a:t>
            </a:r>
          </a:p>
          <a:p>
            <a:endParaRPr lang="en-US" dirty="0" smtClean="0"/>
          </a:p>
          <a:p>
            <a:r>
              <a:rPr lang="en-US" dirty="0" smtClean="0"/>
              <a:t>Now I’ll turn it over to you: Have any of you seen or heard something recently that really resonated with you, or helped you think about equity?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27955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sharing your time and your insights with us today. We truly do appreciate all that we learn together with you. </a:t>
            </a:r>
          </a:p>
          <a:p>
            <a:endParaRPr lang="en-US" dirty="0" smtClean="0"/>
          </a:p>
          <a:p>
            <a:r>
              <a:rPr lang="en-US" dirty="0" smtClean="0"/>
              <a:t>A few things you can do between now and our next meeting: </a:t>
            </a:r>
          </a:p>
          <a:p>
            <a:endParaRPr lang="en-US" dirty="0" smtClean="0"/>
          </a:p>
          <a:p>
            <a:r>
              <a:rPr lang="en-US" dirty="0" smtClean="0"/>
              <a:t>We know we need to dive a little deeper into organizational practices and how they might be impacted when you focus on equity. We’d love it if you could sent us one or two of your own internal policies that might help us create some concrete scenarios to work through together.</a:t>
            </a:r>
          </a:p>
          <a:p>
            <a:endParaRPr lang="en-US" dirty="0" smtClean="0"/>
          </a:p>
          <a:p>
            <a:r>
              <a:rPr lang="en-US" dirty="0" smtClean="0"/>
              <a:t>Keep your own work moving forward, and stay connected to your coaches. </a:t>
            </a:r>
          </a:p>
          <a:p>
            <a:endParaRPr lang="en-US" dirty="0" smtClean="0"/>
          </a:p>
          <a:p>
            <a:r>
              <a:rPr lang="en-US" dirty="0" smtClean="0"/>
              <a:t>Also: We’ve heard in our evaluation process that meeting in person is really helpful for a lot of you, so we’re going to try to plan a for an in–person meeting for the spring. Stay tuned for more information and scheduling for that. </a:t>
            </a:r>
          </a:p>
          <a:p>
            <a:endParaRPr lang="en-US" dirty="0" smtClean="0"/>
          </a:p>
          <a:p>
            <a:r>
              <a:rPr lang="en-US" dirty="0" smtClean="0"/>
              <a:t>Keep practicing. One thing I’ve learned on my own health equity journey is that advancing equity isn’t a project or a thing but is a way of working, and we work on equity every time we ask different questions, open ourselves to different perspectives, and consider how we might work differently. It’s something we can do every day, multiple times a day.</a:t>
            </a:r>
          </a:p>
          <a:p>
            <a:endParaRPr lang="en-US" dirty="0" smtClean="0"/>
          </a:p>
          <a:p>
            <a:r>
              <a:rPr lang="en-US" dirty="0" smtClean="0"/>
              <a:t>With that, we’ll sign off and wish you a good day. Thanks for being with us, and we’ll talk with you all again soon.</a:t>
            </a:r>
          </a:p>
          <a:p>
            <a:endParaRPr lang="en-US" dirty="0" smtClean="0"/>
          </a:p>
          <a:p>
            <a:r>
              <a:rPr lang="en-US" dirty="0" smtClean="0"/>
              <a:t>Thanks everyone – we’ll talk with you again soon. Have a great rest of your day.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Strengthening our </a:t>
            </a:r>
            <a:r>
              <a:rPr lang="en-US" dirty="0" smtClean="0"/>
              <a:t>skills: </a:t>
            </a:r>
            <a:br>
              <a:rPr lang="en-US" dirty="0" smtClean="0"/>
            </a:br>
            <a:r>
              <a:rPr lang="en-US" dirty="0" smtClean="0"/>
              <a:t>Applying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Tree>
    <p:extLst>
      <p:ext uri="{BB962C8B-B14F-4D97-AF65-F5344CB8AC3E}">
        <p14:creationId xmlns:p14="http://schemas.microsoft.com/office/powerpoint/2010/main" val="39037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Strengthening our skills: Applying a health equity lens</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January 2018</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Practice, practice, practice (and then practice some more)</a:t>
            </a:r>
            <a:endParaRPr lang="en-US" dirty="0"/>
          </a:p>
        </p:txBody>
      </p:sp>
      <p:pic>
        <p:nvPicPr>
          <p:cNvPr id="9" name="Content Placeholder 2" descr=" " title=" "/>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4796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all in this together</a:t>
            </a:r>
            <a:endParaRPr lang="en-US" dirty="0"/>
          </a:p>
        </p:txBody>
      </p:sp>
      <p:pic>
        <p:nvPicPr>
          <p:cNvPr id="7" name="Picture Placeholder 5" descr=" " title=" "/>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46000"/>
                    </a14:imgEffect>
                  </a14:imgLayer>
                </a14:imgProps>
              </a:ext>
              <a:ext uri="{28A0092B-C50C-407E-A947-70E740481C1C}">
                <a14:useLocalDpi xmlns:a14="http://schemas.microsoft.com/office/drawing/2010/main" val="0"/>
              </a:ext>
            </a:extLst>
          </a:blip>
          <a:srcRect t="8796" b="8397"/>
          <a:stretch/>
        </p:blipFill>
        <p:spPr>
          <a:xfrm>
            <a:off x="0" y="0"/>
            <a:ext cx="12192000" cy="6858000"/>
          </a:xfrm>
        </p:spPr>
      </p:pic>
    </p:spTree>
    <p:extLst>
      <p:ext uri="{BB962C8B-B14F-4D97-AF65-F5344CB8AC3E}">
        <p14:creationId xmlns:p14="http://schemas.microsoft.com/office/powerpoint/2010/main" val="343690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Parks and recreation</a:t>
            </a:r>
            <a:endParaRPr lang="en-US" dirty="0"/>
          </a:p>
        </p:txBody>
      </p:sp>
      <p:pic>
        <p:nvPicPr>
          <p:cNvPr id="4" name="Content Placeholder 4" descr=" " titl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1327" y="1825625"/>
            <a:ext cx="6549345" cy="4351338"/>
          </a:xfrm>
        </p:spPr>
      </p:pic>
    </p:spTree>
    <p:extLst>
      <p:ext uri="{BB962C8B-B14F-4D97-AF65-F5344CB8AC3E}">
        <p14:creationId xmlns:p14="http://schemas.microsoft.com/office/powerpoint/2010/main" val="213970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Grant writing</a:t>
            </a:r>
            <a:endParaRPr lang="en-US" dirty="0"/>
          </a:p>
        </p:txBody>
      </p:sp>
      <p:pic>
        <p:nvPicPr>
          <p:cNvPr id="4" name="Content Placeholder 4" descr=" " titl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9521" y="1825625"/>
            <a:ext cx="4972957" cy="4351338"/>
          </a:xfrm>
        </p:spPr>
      </p:pic>
    </p:spTree>
    <p:extLst>
      <p:ext uri="{BB962C8B-B14F-4D97-AF65-F5344CB8AC3E}">
        <p14:creationId xmlns:p14="http://schemas.microsoft.com/office/powerpoint/2010/main" val="3059407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pic>
        <p:nvPicPr>
          <p:cNvPr id="4" name="Content Placeholder 3" descr=" " titl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2805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838200" y="1976619"/>
            <a:ext cx="10515600" cy="4200343"/>
          </a:xfrm>
        </p:spPr>
        <p:txBody>
          <a:bodyPr/>
          <a:lstStyle/>
          <a:p>
            <a:r>
              <a:rPr lang="en-US" dirty="0"/>
              <a:t>Complete a brief webinar evaluation, coming shortly</a:t>
            </a:r>
          </a:p>
          <a:p>
            <a:r>
              <a:rPr lang="en-US" dirty="0"/>
              <a:t>Send us 1-2 internal policies to help us plan the next webinar</a:t>
            </a:r>
          </a:p>
          <a:p>
            <a:r>
              <a:rPr lang="en-US" dirty="0"/>
              <a:t>Keep your own work going and stay connected to your coaches</a:t>
            </a:r>
          </a:p>
          <a:p>
            <a:r>
              <a:rPr lang="en-US" dirty="0"/>
              <a:t>Stay tuned for scheduling an in-person meeting</a:t>
            </a:r>
          </a:p>
          <a:p>
            <a:r>
              <a:rPr lang="en-US" dirty="0"/>
              <a:t>Practice using a health equity lens every </a:t>
            </a:r>
            <a:r>
              <a:rPr lang="en-US" dirty="0" smtClean="0"/>
              <a:t>day</a:t>
            </a:r>
            <a:endParaRPr lang="en-US" dirty="0"/>
          </a:p>
        </p:txBody>
      </p:sp>
      <p:pic>
        <p:nvPicPr>
          <p:cNvPr id="4" name="Picture 3" descr="To do" title="To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6247">
            <a:off x="468936" y="179490"/>
            <a:ext cx="1966938" cy="17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99426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a340cd5a-8d85-4c94-8b3b-dcb04460a05d"/>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697F3D0-D31E-40E5-80D0-AD0B09EC3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MDH PowerPoint</Template>
  <TotalTime>411</TotalTime>
  <Words>1699</Words>
  <Application>Microsoft Office PowerPoint</Application>
  <PresentationFormat>Widescreen</PresentationFormat>
  <Paragraphs>120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NeueHaasGroteskText Std</vt:lpstr>
      <vt:lpstr>MN.IT</vt:lpstr>
      <vt:lpstr>Strengthening our skills: Applying a health equity lens</vt:lpstr>
      <vt:lpstr>Practice, practice, practice (and then practice some more)</vt:lpstr>
      <vt:lpstr>We’re all in this together</vt:lpstr>
      <vt:lpstr>Scenario 1: Parks and recreation</vt:lpstr>
      <vt:lpstr>Scenario 2: Grant writing</vt:lpstr>
      <vt:lpstr>Share</vt:lpstr>
      <vt:lpstr>Next steps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our skills: Applying a health equity lens (presentation slides) | Minnesota Department of Health Health Equity Learning Community</dc:title>
  <dc:subject>Strengthening our skills: Applying a health equity lens (presentation slides) | Minnesota Department of Health Health Equity Learning Community</dc:subject>
  <dc:creator>Center for Public Health Practice - Minnesota Dept. of Health</dc:creator>
  <cp:keywords/>
  <dc:description>Version 1.1, Released 8-2016</dc:description>
  <cp:lastModifiedBy>Allison HawleyMarch</cp:lastModifiedBy>
  <cp:revision>17</cp:revision>
  <dcterms:created xsi:type="dcterms:W3CDTF">2018-12-07T20:58:21Z</dcterms:created>
  <dcterms:modified xsi:type="dcterms:W3CDTF">2019-11-01T19:22:02Z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