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5"/>
  </p:sldMasterIdLst>
  <p:notesMasterIdLst>
    <p:notesMasterId r:id="rId16"/>
  </p:notesMasterIdLst>
  <p:handoutMasterIdLst>
    <p:handoutMasterId r:id="rId17"/>
  </p:handoutMasterIdLst>
  <p:sldIdLst>
    <p:sldId id="256" r:id="rId6"/>
    <p:sldId id="265" r:id="rId7"/>
    <p:sldId id="266" r:id="rId8"/>
    <p:sldId id="267" r:id="rId9"/>
    <p:sldId id="268" r:id="rId10"/>
    <p:sldId id="269" r:id="rId11"/>
    <p:sldId id="270" r:id="rId12"/>
    <p:sldId id="271" r:id="rId13"/>
    <p:sldId id="272" r:id="rId14"/>
    <p:sldId id="27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wleyMarch, Allison (MDH)" initials="HA(" lastIdx="1" clrIdx="0">
    <p:extLst>
      <p:ext uri="{19B8F6BF-5375-455C-9EA6-DF929625EA0E}">
        <p15:presenceInfo xmlns:p15="http://schemas.microsoft.com/office/powerpoint/2012/main" userId="S-1-5-21-1314793539-288207475-437156019-134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3865"/>
    <a:srgbClr val="78BE21"/>
    <a:srgbClr val="0D0D0D"/>
    <a:srgbClr val="E8E8E8"/>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0349" autoAdjust="0"/>
  </p:normalViewPr>
  <p:slideViewPr>
    <p:cSldViewPr snapToGrid="0">
      <p:cViewPr varScale="1">
        <p:scale>
          <a:sx n="48" d="100"/>
          <a:sy n="48" d="100"/>
        </p:scale>
        <p:origin x="570" y="48"/>
      </p:cViewPr>
      <p:guideLst/>
    </p:cSldViewPr>
  </p:slideViewPr>
  <p:outlineViewPr>
    <p:cViewPr>
      <p:scale>
        <a:sx n="33" d="100"/>
        <a:sy n="33" d="100"/>
      </p:scale>
      <p:origin x="0" y="-2028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75" d="100"/>
          <a:sy n="75" d="100"/>
        </p:scale>
        <p:origin x="3156" y="3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32" tIns="45716" rIns="91432" bIns="45716" rtlCol="0"/>
          <a:lstStyle>
            <a:lvl1pPr algn="r">
              <a:defRPr sz="1200"/>
            </a:lvl1pPr>
          </a:lstStyle>
          <a:p>
            <a:fld id="{F2A04DE5-F1A9-4D45-BF54-BEFDBA739CA2}" type="datetimeFigureOut">
              <a:rPr lang="en-US" smtClean="0">
                <a:latin typeface="NeueHaasGroteskText Std" panose="020B0504020202020204" pitchFamily="34" charset="0"/>
              </a:rPr>
              <a:t>11/1/2019</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32" tIns="45716" rIns="91432" bIns="45716"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32" tIns="45716" rIns="91432" bIns="45716"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smtClean="0"/>
              <a:t>Seeing things differently: </a:t>
            </a:r>
            <a:br>
              <a:rPr lang="en-US" dirty="0" smtClean="0"/>
            </a:br>
            <a:r>
              <a:rPr lang="en-US" dirty="0" smtClean="0"/>
              <a:t>Applying a health equity lens</a:t>
            </a:r>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2" tIns="45716" rIns="91432" bIns="45716"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2" tIns="45716" rIns="91432" bIns="45716"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January 2018</a:t>
            </a: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32" tIns="45716" rIns="91432" bIns="45716"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smtClean="0"/>
              <a:t>Introduction to narrative</a:t>
            </a:r>
            <a:endParaRPr lang="en-US" dirty="0"/>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August 2017</a:t>
            </a:r>
            <a:endParaRPr lang="en-US" dirty="0"/>
          </a:p>
        </p:txBody>
      </p:sp>
    </p:spTree>
    <p:extLst>
      <p:ext uri="{BB962C8B-B14F-4D97-AF65-F5344CB8AC3E}">
        <p14:creationId xmlns:p14="http://schemas.microsoft.com/office/powerpoint/2010/main" val="3579203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solidFill>
                <a:srgbClr val="000000"/>
              </a:solidFill>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10</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smtClean="0"/>
              <a:t>Introduction to narrative</a:t>
            </a:r>
            <a:endParaRPr lang="en-US" dirty="0"/>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August 2017</a:t>
            </a:r>
            <a:endParaRPr lang="en-US" dirty="0"/>
          </a:p>
        </p:txBody>
      </p:sp>
    </p:spTree>
    <p:extLst>
      <p:ext uri="{BB962C8B-B14F-4D97-AF65-F5344CB8AC3E}">
        <p14:creationId xmlns:p14="http://schemas.microsoft.com/office/powerpoint/2010/main" val="4106719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10 Minutes</a:t>
            </a:r>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
        <p:nvSpPr>
          <p:cNvPr id="7"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8"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smtClean="0"/>
              <a:t>Introduction to narrative</a:t>
            </a:r>
            <a:endParaRPr lang="en-US" dirty="0"/>
          </a:p>
        </p:txBody>
      </p:sp>
      <p:sp>
        <p:nvSpPr>
          <p:cNvPr id="9"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August 2017</a:t>
            </a:r>
            <a:endParaRPr lang="en-US" dirty="0"/>
          </a:p>
        </p:txBody>
      </p:sp>
    </p:spTree>
    <p:extLst>
      <p:ext uri="{BB962C8B-B14F-4D97-AF65-F5344CB8AC3E}">
        <p14:creationId xmlns:p14="http://schemas.microsoft.com/office/powerpoint/2010/main" val="2606844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0000"/>
                </a:solidFill>
              </a:rPr>
              <a:t>We all have a worldview– a way we see the world – that contains our values, beliefs, and assumptions. </a:t>
            </a:r>
          </a:p>
          <a:p>
            <a:endParaRPr lang="en-US" sz="1200" dirty="0" smtClean="0">
              <a:solidFill>
                <a:srgbClr val="000000"/>
              </a:solidFill>
            </a:endParaRPr>
          </a:p>
          <a:p>
            <a:r>
              <a:rPr lang="en-US" sz="1200" dirty="0" smtClean="0">
                <a:solidFill>
                  <a:srgbClr val="000000"/>
                </a:solidFill>
              </a:rPr>
              <a:t>Narrative is a story that, when told in different ways, can shift public consciousness and change what is possible.</a:t>
            </a:r>
          </a:p>
          <a:p>
            <a:endParaRPr lang="en-US" sz="1200" dirty="0" smtClean="0">
              <a:solidFill>
                <a:srgbClr val="000000"/>
              </a:solidFill>
            </a:endParaRPr>
          </a:p>
          <a:p>
            <a:r>
              <a:rPr lang="en-US" sz="1200" dirty="0" smtClean="0">
                <a:solidFill>
                  <a:srgbClr val="000000"/>
                </a:solidFill>
              </a:rPr>
              <a:t>In plain language – narratives are…</a:t>
            </a:r>
          </a:p>
          <a:p>
            <a:pPr marL="171450" indent="-171450">
              <a:buFont typeface="Arial" panose="020B0604020202020204" pitchFamily="34" charset="0"/>
              <a:buChar char="•"/>
            </a:pPr>
            <a:r>
              <a:rPr lang="en-US" sz="1200" dirty="0" smtClean="0">
                <a:solidFill>
                  <a:srgbClr val="000000"/>
                </a:solidFill>
              </a:rPr>
              <a:t>Statements, stories, images, metaphors</a:t>
            </a:r>
          </a:p>
          <a:p>
            <a:pPr marL="171450" indent="-171450">
              <a:buFont typeface="Arial" panose="020B0604020202020204" pitchFamily="34" charset="0"/>
              <a:buChar char="•"/>
            </a:pPr>
            <a:r>
              <a:rPr lang="en-US" sz="1200" dirty="0" smtClean="0">
                <a:solidFill>
                  <a:srgbClr val="000000"/>
                </a:solidFill>
              </a:rPr>
              <a:t>that reflect our values and our beliefs about something</a:t>
            </a:r>
          </a:p>
          <a:p>
            <a:pPr marL="171450" indent="-171450">
              <a:buFont typeface="Arial" panose="020B0604020202020204" pitchFamily="34" charset="0"/>
              <a:buChar char="•"/>
            </a:pPr>
            <a:r>
              <a:rPr lang="en-US" sz="1200" dirty="0" smtClean="0">
                <a:solidFill>
                  <a:srgbClr val="000000"/>
                </a:solidFill>
              </a:rPr>
              <a:t>convey our thinking</a:t>
            </a:r>
          </a:p>
          <a:p>
            <a:pPr marL="171450" indent="-171450">
              <a:buFont typeface="Arial" panose="020B0604020202020204" pitchFamily="34" charset="0"/>
              <a:buChar char="•"/>
            </a:pPr>
            <a:r>
              <a:rPr lang="en-US" sz="1200" dirty="0" smtClean="0">
                <a:solidFill>
                  <a:srgbClr val="000000"/>
                </a:solidFill>
              </a:rPr>
              <a:t>to ourselves and to others</a:t>
            </a:r>
          </a:p>
          <a:p>
            <a:endParaRPr lang="en-US" sz="1200" dirty="0" smtClean="0">
              <a:solidFill>
                <a:srgbClr val="000000"/>
              </a:solidFill>
            </a:endParaRPr>
          </a:p>
          <a:p>
            <a:r>
              <a:rPr lang="en-US" sz="1200" dirty="0" smtClean="0">
                <a:solidFill>
                  <a:srgbClr val="000000"/>
                </a:solidFill>
              </a:rPr>
              <a:t>It’s a normal human thing – part of who we are and how we create and interpret our world.</a:t>
            </a:r>
          </a:p>
          <a:p>
            <a:endParaRPr lang="en-US" sz="1200" dirty="0" smtClean="0">
              <a:solidFill>
                <a:srgbClr val="000000"/>
              </a:solidFill>
            </a:endParaRPr>
          </a:p>
          <a:p>
            <a:r>
              <a:rPr lang="en-US" sz="1200" dirty="0" smtClean="0">
                <a:solidFill>
                  <a:srgbClr val="000000"/>
                </a:solidFill>
              </a:rPr>
              <a:t>There can be many narratives, but some are more powerful than others. There is always a dominant narrative that overrides other narratives and carries the day. These narratives have the most power to shape what is possible.</a:t>
            </a:r>
          </a:p>
        </p:txBody>
      </p:sp>
      <p:sp>
        <p:nvSpPr>
          <p:cNvPr id="4" name="Slide Number Placeholder 3"/>
          <p:cNvSpPr>
            <a:spLocks noGrp="1"/>
          </p:cNvSpPr>
          <p:nvPr>
            <p:ph type="sldNum" sz="quarter" idx="10"/>
          </p:nvPr>
        </p:nvSpPr>
        <p:spPr/>
        <p:txBody>
          <a:bodyPr/>
          <a:lstStyle/>
          <a:p>
            <a:fld id="{F9F08466-AEA7-4FC0-9459-6A32F61DA297}" type="slidenum">
              <a:rPr lang="en-US" smtClean="0"/>
              <a:pPr/>
              <a:t>3</a:t>
            </a:fld>
            <a:endParaRPr lang="en-US" dirty="0"/>
          </a:p>
        </p:txBody>
      </p:sp>
      <p:sp>
        <p:nvSpPr>
          <p:cNvPr id="7"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8"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smtClean="0"/>
              <a:t>Introduction to narrative</a:t>
            </a:r>
            <a:endParaRPr lang="en-US" dirty="0"/>
          </a:p>
        </p:txBody>
      </p:sp>
      <p:sp>
        <p:nvSpPr>
          <p:cNvPr id="9"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August 2017</a:t>
            </a:r>
            <a:endParaRPr lang="en-US" dirty="0"/>
          </a:p>
        </p:txBody>
      </p:sp>
    </p:spTree>
    <p:extLst>
      <p:ext uri="{BB962C8B-B14F-4D97-AF65-F5344CB8AC3E}">
        <p14:creationId xmlns:p14="http://schemas.microsoft.com/office/powerpoint/2010/main" val="1628311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Narratives</a:t>
            </a:r>
            <a:r>
              <a:rPr lang="en-US" baseline="0" dirty="0" smtClean="0"/>
              <a:t> can be powerful when they connect to values.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They are created by people and thus can be changed.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They provide grounding for messaging and action.</a:t>
            </a:r>
            <a:endParaRPr lang="en-US"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4</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smtClean="0"/>
              <a:t>Introduction to narrative</a:t>
            </a:r>
            <a:endParaRPr lang="en-US" dirty="0"/>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August 2017</a:t>
            </a:r>
            <a:endParaRPr lang="en-US" dirty="0"/>
          </a:p>
        </p:txBody>
      </p:sp>
    </p:spTree>
    <p:extLst>
      <p:ext uri="{BB962C8B-B14F-4D97-AF65-F5344CB8AC3E}">
        <p14:creationId xmlns:p14="http://schemas.microsoft.com/office/powerpoint/2010/main" val="3166653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 example, we talk about the teenage years in</a:t>
            </a:r>
            <a:r>
              <a:rPr lang="en-US" baseline="0" dirty="0" smtClean="0"/>
              <a:t> specific ways. Imagine you are a youth development coordinator. The dominant narrative about teenagers is that they are difficult, hard to work with, apathetic, risk takers. That image and description of the teenage years is a dominant one.</a:t>
            </a:r>
            <a:endParaRPr lang="en-US" dirty="0" smtClean="0"/>
          </a:p>
          <a:p>
            <a:endParaRPr lang="en-US" dirty="0" smtClean="0"/>
          </a:p>
          <a:p>
            <a:r>
              <a:rPr lang="en-US" dirty="0" smtClean="0"/>
              <a:t>So imagine you’re interested in working on youth development.</a:t>
            </a:r>
            <a:r>
              <a:rPr lang="en-US" baseline="0" dirty="0" smtClean="0"/>
              <a:t> The dominant narrative is that teens are hard to work with and take risky behaviors and don’t listen to adults. It’s an uphill battle to promote asset-based youth development programs in this context. Instead the more common intervention is disciplinary or punitive.</a:t>
            </a:r>
            <a:endParaRPr lang="en-US"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5</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smtClean="0"/>
              <a:t>Introduction to narrative</a:t>
            </a:r>
            <a:endParaRPr lang="en-US" dirty="0"/>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August 2017</a:t>
            </a:r>
            <a:endParaRPr lang="en-US" dirty="0"/>
          </a:p>
        </p:txBody>
      </p:sp>
    </p:spTree>
    <p:extLst>
      <p:ext uri="{BB962C8B-B14F-4D97-AF65-F5344CB8AC3E}">
        <p14:creationId xmlns:p14="http://schemas.microsoft.com/office/powerpoint/2010/main" val="1507354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Another example you have likely encountered (or will, when you talk to others about the social conditions that shape health) is the “bootstraps” narrative about individualism: that people are successful because of their individual effort – they “pulled themselves up by their bootstraps.” This narrative is rooted in values of hard work and discipline. It’s powerful because it connects to these values. These values aren’t wrong or bad in and of themselves, of course, but the narrative has become so dominant that it limits our vision – it keeps us from seeing other things that contribute to success, like the help we may have received from others and the social conditions and opportunities we have had.</a:t>
            </a:r>
          </a:p>
          <a:p>
            <a:endParaRPr lang="en-US" sz="1200" dirty="0" smtClean="0">
              <a:solidFill>
                <a:srgbClr val="000000"/>
              </a:solidFill>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6</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smtClean="0"/>
              <a:t>Introduction to narrative</a:t>
            </a:r>
            <a:endParaRPr lang="en-US" dirty="0"/>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August 2017</a:t>
            </a:r>
            <a:endParaRPr lang="en-US" dirty="0"/>
          </a:p>
        </p:txBody>
      </p:sp>
    </p:spTree>
    <p:extLst>
      <p:ext uri="{BB962C8B-B14F-4D97-AF65-F5344CB8AC3E}">
        <p14:creationId xmlns:p14="http://schemas.microsoft.com/office/powerpoint/2010/main" val="2320470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dominant narratives like the “bootstraps” narrative are stronger than other narratives. There may also be new and emerging narratives or other alternative ways of talking about or interpreting something, but dominant narratives carry the day in terms of framing what we consider possible or impossible.</a:t>
            </a:r>
          </a:p>
          <a:p>
            <a:endParaRPr lang="en-US" baseline="0" dirty="0" smtClean="0"/>
          </a:p>
          <a:p>
            <a:r>
              <a:rPr lang="en-US" baseline="0" dirty="0" smtClean="0"/>
              <a:t>Dominant narratives are powerful because they connect to deeply held values. It’s not the values that are bad, but dominant narratives keep us from seeing alternatives.  </a:t>
            </a:r>
          </a:p>
          <a:p>
            <a:r>
              <a:rPr lang="en-US" baseline="0" dirty="0" smtClean="0"/>
              <a:t>Like the strength of the narrative about teenagers gets in the way of our ability to see their strengths and assets. </a:t>
            </a:r>
          </a:p>
          <a:p>
            <a:r>
              <a:rPr lang="en-US" baseline="0" dirty="0" smtClean="0"/>
              <a:t>The narrative of individualism gets in the way of taking the actions that help create the conditions in which people can find meaningful work, work hard, and get ahead.</a:t>
            </a:r>
          </a:p>
          <a:p>
            <a:endParaRPr lang="en-US" baseline="0" dirty="0" smtClean="0"/>
          </a:p>
          <a:p>
            <a:r>
              <a:rPr lang="en-US" baseline="0" dirty="0" smtClean="0"/>
              <a:t>To connect this back to our previous meeting, dominant narratives become blind spots.</a:t>
            </a:r>
          </a:p>
        </p:txBody>
      </p:sp>
      <p:sp>
        <p:nvSpPr>
          <p:cNvPr id="4" name="Slide Number Placeholder 3"/>
          <p:cNvSpPr>
            <a:spLocks noGrp="1"/>
          </p:cNvSpPr>
          <p:nvPr>
            <p:ph type="sldNum" sz="quarter" idx="10"/>
          </p:nvPr>
        </p:nvSpPr>
        <p:spPr/>
        <p:txBody>
          <a:bodyPr/>
          <a:lstStyle/>
          <a:p>
            <a:fld id="{F9F08466-AEA7-4FC0-9459-6A32F61DA297}" type="slidenum">
              <a:rPr lang="en-US" smtClean="0"/>
              <a:pPr/>
              <a:t>7</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smtClean="0"/>
              <a:t>Introduction to narrative</a:t>
            </a:r>
            <a:endParaRPr lang="en-US" dirty="0"/>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August 2017</a:t>
            </a:r>
            <a:endParaRPr lang="en-US" dirty="0"/>
          </a:p>
        </p:txBody>
      </p:sp>
    </p:spTree>
    <p:extLst>
      <p:ext uri="{BB962C8B-B14F-4D97-AF65-F5344CB8AC3E}">
        <p14:creationId xmlns:p14="http://schemas.microsoft.com/office/powerpoint/2010/main" val="2390044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0000"/>
                </a:solidFill>
              </a:rPr>
              <a:t>So let’s spend some time thinking together about some of the dominant narratives in public health. </a:t>
            </a:r>
          </a:p>
          <a:p>
            <a:endParaRPr lang="en-US" sz="1200" dirty="0" smtClean="0">
              <a:solidFill>
                <a:srgbClr val="000000"/>
              </a:solidFill>
            </a:endParaRPr>
          </a:p>
          <a:p>
            <a:pPr marL="171450" indent="-171450">
              <a:buFont typeface="Arial" panose="020B0604020202020204" pitchFamily="34" charset="0"/>
              <a:buChar char="•"/>
            </a:pPr>
            <a:r>
              <a:rPr lang="en-US" sz="1200" dirty="0" smtClean="0">
                <a:solidFill>
                  <a:srgbClr val="000000"/>
                </a:solidFill>
              </a:rPr>
              <a:t>How do we describe the profession of public health when we are talking to other people? </a:t>
            </a:r>
          </a:p>
          <a:p>
            <a:pPr marL="171450" indent="-171450">
              <a:buFont typeface="Arial" panose="020B0604020202020204" pitchFamily="34" charset="0"/>
              <a:buChar char="•"/>
            </a:pPr>
            <a:r>
              <a:rPr lang="en-US" sz="1200" dirty="0" smtClean="0">
                <a:solidFill>
                  <a:srgbClr val="000000"/>
                </a:solidFill>
              </a:rPr>
              <a:t>[How do we describe our work to others? Where do we focus our time and energy?]</a:t>
            </a:r>
          </a:p>
          <a:p>
            <a:endParaRPr lang="en-US" sz="1200" dirty="0" smtClean="0">
              <a:solidFill>
                <a:srgbClr val="000000"/>
              </a:solidFill>
            </a:endParaRPr>
          </a:p>
          <a:p>
            <a:r>
              <a:rPr lang="en-US" sz="1200" dirty="0" smtClean="0">
                <a:solidFill>
                  <a:srgbClr val="000000"/>
                </a:solidFill>
              </a:rPr>
              <a:t>What do we say about public health’s role in creating health? What is our part, or our contribution? </a:t>
            </a:r>
          </a:p>
          <a:p>
            <a:endParaRPr lang="en-US" sz="1200" dirty="0" smtClean="0">
              <a:solidFill>
                <a:srgbClr val="000000"/>
              </a:solidFill>
            </a:endParaRPr>
          </a:p>
          <a:p>
            <a:endParaRPr lang="en-US" sz="1200" dirty="0" smtClean="0">
              <a:solidFill>
                <a:srgbClr val="000000"/>
              </a:solidFill>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8</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smtClean="0"/>
              <a:t>Introduction to narrative</a:t>
            </a:r>
            <a:endParaRPr lang="en-US" dirty="0"/>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August 2017</a:t>
            </a:r>
            <a:endParaRPr lang="en-US" dirty="0"/>
          </a:p>
        </p:txBody>
      </p:sp>
    </p:spTree>
    <p:extLst>
      <p:ext uri="{BB962C8B-B14F-4D97-AF65-F5344CB8AC3E}">
        <p14:creationId xmlns:p14="http://schemas.microsoft.com/office/powerpoint/2010/main" val="1341708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smtClean="0"/>
              <a:t>What’s clear when you start to confront the deep and persistent inequities in our communities is that the dominant narratives in our field have led us to actions</a:t>
            </a:r>
            <a:r>
              <a:rPr lang="en-US" baseline="0" dirty="0" smtClean="0"/>
              <a:t> and strategies that aren’t working for everyone – they aren’t wrong, and they also aren’t sufficient. </a:t>
            </a:r>
            <a:r>
              <a:rPr lang="en-US" dirty="0" smtClean="0"/>
              <a:t>Health equity work calls for an expanded</a:t>
            </a:r>
            <a:r>
              <a:rPr lang="en-US" baseline="0" dirty="0" smtClean="0"/>
              <a:t> set of actions and an expanded narrative about the work we do.  </a:t>
            </a:r>
          </a:p>
          <a:p>
            <a:pPr defTabSz="465887">
              <a:defRPr/>
            </a:pPr>
            <a:endParaRPr lang="en-US" baseline="0" dirty="0" smtClean="0"/>
          </a:p>
          <a:p>
            <a:pPr defTabSz="465887">
              <a:defRPr/>
            </a:pPr>
            <a:r>
              <a:rPr lang="en-US" baseline="0" dirty="0" smtClean="0"/>
              <a:t>As you move forward with your coaches to identify and take some concrete action steps, keep this in mind, and be thinking about how our dominant narratives in public health shape our ideas and choices. We have these stories about who we are, what we do, and what our role is, and what we’re going to be doing throughout the learning community is stretch ourselves to see other possibilities. </a:t>
            </a:r>
          </a:p>
          <a:p>
            <a:pPr defTabSz="465887">
              <a:defRPr/>
            </a:pPr>
            <a:endParaRPr lang="en-US" baseline="0" dirty="0" smtClean="0"/>
          </a:p>
          <a:p>
            <a:pPr defTabSz="465887">
              <a:defRPr/>
            </a:pPr>
            <a:r>
              <a:rPr lang="en-US" baseline="0" dirty="0" smtClean="0"/>
              <a:t>If you’re interested in going deeper into narrative work, the Center does offer training in that area. Some of you have already been through this training, but for other teams it may be new. Let me know if you would like to learn more about it. </a:t>
            </a:r>
          </a:p>
          <a:p>
            <a:pPr defTabSz="465887">
              <a:defRPr/>
            </a:pPr>
            <a:endParaRPr lang="en-US" baseline="0" dirty="0" smtClean="0"/>
          </a:p>
          <a:p>
            <a:pPr defTabSz="465887">
              <a:defRPr/>
            </a:pPr>
            <a:r>
              <a:rPr lang="en-US" baseline="0" dirty="0" smtClean="0"/>
              <a:t>Now, I’m going to hand the mic over to Susan, who is going to talk to us about applying a health equity lens to our work. Using a health equity lens is one of those strategies for opening up new possibilities. Both of these concepts – of narrative, and of applying a health equity lens, will be threads we’ll come back to in different ways over the course of the learning community.</a:t>
            </a:r>
          </a:p>
          <a:p>
            <a:pPr defTabSz="465887">
              <a:defRPr/>
            </a:pPr>
            <a:endParaRPr lang="en-US" baseline="0" dirty="0" smtClean="0"/>
          </a:p>
          <a:p>
            <a:pPr defTabSz="465887">
              <a:defRPr/>
            </a:pPr>
            <a:r>
              <a:rPr lang="en-US" baseline="0" dirty="0" smtClean="0"/>
              <a:t>Transition to Susan.</a:t>
            </a:r>
          </a:p>
        </p:txBody>
      </p:sp>
      <p:sp>
        <p:nvSpPr>
          <p:cNvPr id="4" name="Slide Number Placeholder 3"/>
          <p:cNvSpPr>
            <a:spLocks noGrp="1"/>
          </p:cNvSpPr>
          <p:nvPr>
            <p:ph type="sldNum" sz="quarter" idx="10"/>
          </p:nvPr>
        </p:nvSpPr>
        <p:spPr/>
        <p:txBody>
          <a:bodyPr/>
          <a:lstStyle/>
          <a:p>
            <a:fld id="{F9F08466-AEA7-4FC0-9459-6A32F61DA297}" type="slidenum">
              <a:rPr lang="en-US" smtClean="0"/>
              <a:pPr/>
              <a:t>9</a:t>
            </a:fld>
            <a:endParaRPr lang="en-US" dirty="0"/>
          </a:p>
        </p:txBody>
      </p:sp>
      <p:sp>
        <p:nvSpPr>
          <p:cNvPr id="5" name="Header Placeholder 1"/>
          <p:cNvSpPr>
            <a:spLocks noGrp="1"/>
          </p:cNvSpPr>
          <p:nvPr>
            <p:ph type="hdr" sz="quarter"/>
          </p:nvPr>
        </p:nvSpPr>
        <p:spPr>
          <a:xfrm>
            <a:off x="0" y="0"/>
            <a:ext cx="2971800" cy="458788"/>
          </a:xfrm>
          <a:prstGeom prst="rect">
            <a:avLst/>
          </a:prstGeom>
        </p:spPr>
        <p:txBody>
          <a:bodyPr vert="horz" lIns="91432" tIns="45716" rIns="91432" bIns="45716" rtlCol="0"/>
          <a:lstStyle>
            <a:lvl1pPr algn="l">
              <a:defRPr sz="1200">
                <a:latin typeface="NeueHaasGroteskText Std" panose="020B0504020202020204" pitchFamily="34" charset="0"/>
              </a:defRPr>
            </a:lvl1pPr>
          </a:lstStyle>
          <a:p>
            <a:r>
              <a:rPr lang="en-US" dirty="0" smtClean="0"/>
              <a:t>Minnesota Department of Health</a:t>
            </a:r>
            <a:br>
              <a:rPr lang="en-US" dirty="0" smtClean="0"/>
            </a:br>
            <a:r>
              <a:rPr lang="en-US" dirty="0" err="1" smtClean="0"/>
              <a:t>Health</a:t>
            </a:r>
            <a:r>
              <a:rPr lang="en-US" dirty="0" smtClean="0"/>
              <a:t> Equity Learning Community</a:t>
            </a:r>
            <a:endParaRPr lang="en-US" dirty="0"/>
          </a:p>
        </p:txBody>
      </p:sp>
      <p:sp>
        <p:nvSpPr>
          <p:cNvPr id="6" name="Date Placeholder 2"/>
          <p:cNvSpPr>
            <a:spLocks noGrp="1"/>
          </p:cNvSpPr>
          <p:nvPr>
            <p:ph type="dt" idx="1"/>
          </p:nvPr>
        </p:nvSpPr>
        <p:spPr>
          <a:xfrm>
            <a:off x="3884613" y="0"/>
            <a:ext cx="2971800" cy="458788"/>
          </a:xfrm>
          <a:prstGeom prst="rect">
            <a:avLst/>
          </a:prstGeom>
        </p:spPr>
        <p:txBody>
          <a:bodyPr vert="horz" lIns="91432" tIns="45716" rIns="91432" bIns="45716" rtlCol="0"/>
          <a:lstStyle>
            <a:lvl1pPr algn="r">
              <a:defRPr sz="1200">
                <a:latin typeface="NeueHaasGroteskText Std" panose="020B0504020202020204" pitchFamily="34" charset="0"/>
              </a:defRPr>
            </a:lvl1pPr>
          </a:lstStyle>
          <a:p>
            <a:r>
              <a:rPr lang="en-US" dirty="0" smtClean="0"/>
              <a:t>Introduction to narrative</a:t>
            </a:r>
            <a:endParaRPr lang="en-US" dirty="0"/>
          </a:p>
        </p:txBody>
      </p:sp>
      <p:sp>
        <p:nvSpPr>
          <p:cNvPr id="7" name="Footer Placeholder 5"/>
          <p:cNvSpPr>
            <a:spLocks noGrp="1"/>
          </p:cNvSpPr>
          <p:nvPr>
            <p:ph type="ftr" sz="quarter" idx="4"/>
          </p:nvPr>
        </p:nvSpPr>
        <p:spPr>
          <a:xfrm>
            <a:off x="0" y="8685213"/>
            <a:ext cx="2971800" cy="458787"/>
          </a:xfrm>
          <a:prstGeom prst="rect">
            <a:avLst/>
          </a:prstGeom>
        </p:spPr>
        <p:txBody>
          <a:bodyPr vert="horz" lIns="91432" tIns="45716" rIns="91432" bIns="45716" rtlCol="0" anchor="b"/>
          <a:lstStyle>
            <a:lvl1pPr algn="l">
              <a:defRPr sz="1200">
                <a:latin typeface="NeueHaasGroteskText Std" panose="020B0504020202020204" pitchFamily="34" charset="0"/>
              </a:defRPr>
            </a:lvl1pPr>
          </a:lstStyle>
          <a:p>
            <a:r>
              <a:rPr lang="en-US" dirty="0" smtClean="0"/>
              <a:t>August 2017</a:t>
            </a:r>
            <a:endParaRPr lang="en-US" dirty="0"/>
          </a:p>
        </p:txBody>
      </p:sp>
    </p:spTree>
    <p:extLst>
      <p:ext uri="{BB962C8B-B14F-4D97-AF65-F5344CB8AC3E}">
        <p14:creationId xmlns:p14="http://schemas.microsoft.com/office/powerpoint/2010/main" val="3163097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201782"/>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smtClean="0"/>
              <a:t>Click to enter the slideshow title</a:t>
            </a:r>
            <a:endParaRPr lang="en-US" dirty="0"/>
          </a:p>
        </p:txBody>
      </p:sp>
      <p:sp>
        <p:nvSpPr>
          <p:cNvPr id="3" name="Rectangle 2"/>
          <p:cNvSpPr/>
          <p:nvPr userDrawn="1"/>
        </p:nvSpPr>
        <p:spPr>
          <a:xfrm>
            <a:off x="0" y="5404877"/>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11/1/2019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2E8677-C648-465D-82CD-E88587B4845D}" type="datetime1">
              <a:rPr lang="en-US" smtClean="0"/>
              <a:t>11/1/2019</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0D07D7-46FB-4D7C-9C8F-0C340D091257}" type="datetime1">
              <a:rPr lang="en-US" smtClean="0"/>
              <a:t>11/1/2019</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49488019"/>
      </p:ext>
    </p:extLst>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66C283A4-7960-4BFD-B3A5-A2CC5BB2A473}"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smtClean="0"/>
              <a:t>Click icon to add picture</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936DB2D6-5DF4-4264-A4A1-7D3EAF38D255}" type="datetime1">
              <a:rPr lang="en-US" smtClean="0"/>
              <a:t>11/1/2019</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27802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11/1/2019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776213"/>
            <a:ext cx="5447246" cy="778956"/>
          </a:xfrm>
          <a:prstGeom prst="rect">
            <a:avLst/>
          </a:prstGeom>
        </p:spPr>
      </p:pic>
    </p:spTree>
    <p:extLst>
      <p:ext uri="{BB962C8B-B14F-4D97-AF65-F5344CB8AC3E}">
        <p14:creationId xmlns:p14="http://schemas.microsoft.com/office/powerpoint/2010/main" val="336811918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936DB2D6-5DF4-4264-A4A1-7D3EAF38D255}" type="datetime1">
              <a:rPr lang="en-US" smtClean="0"/>
              <a:t>11/1/2019</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6082459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3" name="Date Placeholder 2"/>
          <p:cNvSpPr>
            <a:spLocks noGrp="1"/>
          </p:cNvSpPr>
          <p:nvPr>
            <p:ph type="dt" sz="half" idx="10"/>
          </p:nvPr>
        </p:nvSpPr>
        <p:spPr/>
        <p:txBody>
          <a:bodyPr/>
          <a:lstStyle/>
          <a:p>
            <a:fld id="{4B4EEDC6-36CA-4209-B482-2ED76AA0BF08}" type="datetime1">
              <a:rPr lang="en-US" smtClean="0"/>
              <a:t>11/1/2019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3" name="Date Placeholder 2"/>
          <p:cNvSpPr>
            <a:spLocks noGrp="1"/>
          </p:cNvSpPr>
          <p:nvPr>
            <p:ph type="dt" sz="half" idx="10"/>
          </p:nvPr>
        </p:nvSpPr>
        <p:spPr/>
        <p:txBody>
          <a:bodyPr/>
          <a:lstStyle/>
          <a:p>
            <a:fld id="{8DC79626-CE5A-4834-975C-E7305BA2E281}" type="datetime1">
              <a:rPr lang="en-US" smtClean="0"/>
              <a:t>11/1/2019</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4" name="Date Placeholder 3"/>
          <p:cNvSpPr>
            <a:spLocks noGrp="1"/>
          </p:cNvSpPr>
          <p:nvPr>
            <p:ph type="dt" sz="half" idx="10"/>
          </p:nvPr>
        </p:nvSpPr>
        <p:spPr/>
        <p:txBody>
          <a:bodyPr/>
          <a:lstStyle/>
          <a:p>
            <a:fld id="{1815FB38-58F3-410A-8DA4-4B706967601F}" type="datetime1">
              <a:rPr lang="en-US" smtClean="0"/>
              <a:t>11/1/2019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3" name="Date Placeholder 2"/>
          <p:cNvSpPr>
            <a:spLocks noGrp="1"/>
          </p:cNvSpPr>
          <p:nvPr>
            <p:ph type="dt" sz="half" idx="10"/>
          </p:nvPr>
        </p:nvSpPr>
        <p:spPr/>
        <p:txBody>
          <a:bodyPr/>
          <a:lstStyle/>
          <a:p>
            <a:fld id="{7F519661-29C3-4FE0-9FC3-375A85A42C46}" type="datetime1">
              <a:rPr lang="en-US" smtClean="0"/>
              <a:t>11/1/2019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4" name="Date Placeholder 3"/>
          <p:cNvSpPr>
            <a:spLocks noGrp="1"/>
          </p:cNvSpPr>
          <p:nvPr>
            <p:ph type="dt" sz="half" idx="10"/>
          </p:nvPr>
        </p:nvSpPr>
        <p:spPr/>
        <p:txBody>
          <a:bodyPr/>
          <a:lstStyle/>
          <a:p>
            <a:fld id="{0366E0EA-2D80-452F-9963-33FA7A36BC09}" type="datetime1">
              <a:rPr lang="en-US" smtClean="0"/>
              <a:t>11/1/2019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p>
            <a:fld id="{4D564EB3-B268-4748-86E7-9F55DF9078D1}" type="datetime1">
              <a:rPr lang="en-US" smtClean="0"/>
              <a:t>11/1/2019</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5112619"/>
      </p:ext>
    </p:extLst>
  </p:cSld>
  <p:clrMapOvr>
    <a:masterClrMapping/>
  </p:clrMapOvr>
  <p:timing>
    <p:tnLst>
      <p:par>
        <p:cTn id="1" dur="indefinite" restart="never" nodeType="tmRoot"/>
      </p:par>
    </p:tnLst>
  </p:timing>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4D564EB3-B268-4748-86E7-9F55DF9078D1}" type="datetime1">
              <a:rPr lang="en-US" smtClean="0"/>
              <a:pPr/>
              <a:t>11/1/2019</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97887301"/>
      </p:ext>
    </p:extLst>
  </p:cSld>
  <p:clrMapOvr>
    <a:masterClrMapping/>
  </p:clrMapOvr>
  <p:timing>
    <p:tnLst>
      <p:par>
        <p:cTn id="1" dur="indefinite" restart="never" nodeType="tmRoot"/>
      </p:par>
    </p:tnLst>
  </p:timing>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smtClean="0"/>
              <a:t>Click to edit title</a:t>
            </a:r>
            <a:endParaRPr lang="en-US" dirty="0"/>
          </a:p>
        </p:txBody>
      </p:sp>
      <p:sp>
        <p:nvSpPr>
          <p:cNvPr id="8" name="Date Placeholder 3"/>
          <p:cNvSpPr>
            <a:spLocks noGrp="1"/>
          </p:cNvSpPr>
          <p:nvPr>
            <p:ph type="dt" sz="half" idx="11"/>
          </p:nvPr>
        </p:nvSpPr>
        <p:spPr>
          <a:xfrm>
            <a:off x="838200" y="6356350"/>
            <a:ext cx="1358590" cy="365125"/>
          </a:xfrm>
        </p:spPr>
        <p:txBody>
          <a:bodyPr/>
          <a:lstStyle/>
          <a:p>
            <a:fld id="{5CAE31FF-A086-40D5-909F-A9E138181237}"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4237328"/>
      </p:ext>
    </p:extLst>
  </p:cSld>
  <p:clrMapOvr>
    <a:masterClrMapping/>
  </p:clrMapOvr>
  <p:timing>
    <p:tnLst>
      <p:par>
        <p:cTn id="1" dur="indefinite" restart="never" nodeType="tmRoot"/>
      </p:par>
    </p:tnLst>
  </p:timing>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0" name="Table Placeholder 8"/>
          <p:cNvSpPr>
            <a:spLocks noGrp="1"/>
          </p:cNvSpPr>
          <p:nvPr>
            <p:ph type="tbl" sz="quarter" idx="13"/>
          </p:nvPr>
        </p:nvSpPr>
        <p:spPr>
          <a:xfrm>
            <a:off x="2032000" y="2233262"/>
            <a:ext cx="8128000" cy="2966751"/>
          </a:xfrm>
        </p:spPr>
        <p:txBody>
          <a:bodyPr/>
          <a:lstStyle/>
          <a:p>
            <a:r>
              <a:rPr lang="en-US" smtClean="0"/>
              <a:t>Click icon to add table</a:t>
            </a:r>
            <a:endParaRPr lang="en-US"/>
          </a:p>
        </p:txBody>
      </p:sp>
      <p:sp>
        <p:nvSpPr>
          <p:cNvPr id="8" name="Date Placeholder 4"/>
          <p:cNvSpPr>
            <a:spLocks noGrp="1"/>
          </p:cNvSpPr>
          <p:nvPr>
            <p:ph type="dt" sz="half" idx="11"/>
          </p:nvPr>
        </p:nvSpPr>
        <p:spPr>
          <a:xfrm>
            <a:off x="838200" y="6356350"/>
            <a:ext cx="1358590" cy="365125"/>
          </a:xfrm>
        </p:spPr>
        <p:txBody>
          <a:bodyPr/>
          <a:lstStyle/>
          <a:p>
            <a:fld id="{06B78D62-7A3F-4136-9CF2-CB03510DA06A}"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553" y="5964408"/>
            <a:ext cx="2968836" cy="424119"/>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smtClean="0"/>
              <a:t>Click icon to add picture</a:t>
            </a:r>
            <a:endParaRPr lang="en-US" dirty="0"/>
          </a:p>
        </p:txBody>
      </p:sp>
    </p:spTree>
    <p:extLst>
      <p:ext uri="{BB962C8B-B14F-4D97-AF65-F5344CB8AC3E}">
        <p14:creationId xmlns:p14="http://schemas.microsoft.com/office/powerpoint/2010/main" val="178882439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r>
              <a:rPr lang="en-US" smtClean="0"/>
              <a:t>Click icon to add table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3"/>
          <p:cNvSpPr>
            <a:spLocks noGrp="1"/>
          </p:cNvSpPr>
          <p:nvPr>
            <p:ph type="dt" sz="half" idx="14"/>
          </p:nvPr>
        </p:nvSpPr>
        <p:spPr>
          <a:xfrm>
            <a:off x="838200" y="6356350"/>
            <a:ext cx="1358590" cy="365125"/>
          </a:xfrm>
        </p:spPr>
        <p:txBody>
          <a:bodyPr/>
          <a:lstStyle/>
          <a:p>
            <a:fld id="{822F9B27-DC73-4098-8FAC-5370DAFF133B}"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timing>
    <p:tnLst>
      <p:par>
        <p:cTn id="1" dur="indefinite" restart="never" nodeType="tmRoot"/>
      </p:par>
    </p:tnLst>
  </p:timing>
  <p:hf sldNum="0"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smtClean="0"/>
              <a:t>Click to edit title</a:t>
            </a:r>
            <a:endParaRPr lang="en-US" dirty="0"/>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2"/>
          </p:nvPr>
        </p:nvSpPr>
        <p:spPr>
          <a:xfrm>
            <a:off x="838200" y="6356350"/>
            <a:ext cx="1358590" cy="365125"/>
          </a:xfrm>
        </p:spPr>
        <p:txBody>
          <a:bodyPr/>
          <a:lstStyle/>
          <a:p>
            <a:fld id="{5D76A200-3168-4D33-A718-3974884CE863}"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9" name="Date Placeholder 3"/>
          <p:cNvSpPr>
            <a:spLocks noGrp="1"/>
          </p:cNvSpPr>
          <p:nvPr>
            <p:ph type="dt" sz="half" idx="12"/>
          </p:nvPr>
        </p:nvSpPr>
        <p:spPr>
          <a:xfrm>
            <a:off x="838200" y="6356350"/>
            <a:ext cx="1358590" cy="365125"/>
          </a:xfrm>
        </p:spPr>
        <p:txBody>
          <a:bodyPr/>
          <a:lstStyle/>
          <a:p>
            <a:fld id="{0366E0EA-2D80-452F-9963-33FA7A36BC09}" type="datetime1">
              <a:rPr lang="en-US" smtClean="0"/>
              <a:t>11/1/2019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4290563"/>
      </p:ext>
    </p:extLst>
  </p:cSld>
  <p:clrMapOvr>
    <a:masterClrMapping/>
  </p:clrMapOvr>
  <p:timing>
    <p:tnLst>
      <p:par>
        <p:cTn id="1" dur="indefinite" restart="never" nodeType="tmRoot"/>
      </p:par>
    </p:tnLst>
  </p:timing>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196932636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11/1/2019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34028452"/>
      </p:ext>
    </p:extLst>
  </p:cSld>
  <p:clrMapOvr>
    <a:masterClrMapping/>
  </p:clrMapOvr>
  <p:timing>
    <p:tnLst>
      <p:par>
        <p:cTn id="1" dur="indefinite" restart="never" nodeType="tmRoot"/>
      </p:par>
    </p:tnLst>
  </p:timing>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11/1/2019</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Agenda</a:t>
            </a:r>
            <a:endParaRPr lang="en-US" dirty="0"/>
          </a:p>
        </p:txBody>
      </p:sp>
      <p:sp>
        <p:nvSpPr>
          <p:cNvPr id="12" name="Table Placeholder 9"/>
          <p:cNvSpPr>
            <a:spLocks noGrp="1"/>
          </p:cNvSpPr>
          <p:nvPr>
            <p:ph type="tbl" sz="quarter" idx="13"/>
          </p:nvPr>
        </p:nvSpPr>
        <p:spPr>
          <a:xfrm>
            <a:off x="838200" y="1335088"/>
            <a:ext cx="10515600" cy="4841875"/>
          </a:xfrm>
        </p:spPr>
        <p:txBody>
          <a:bodyPr/>
          <a:lstStyle/>
          <a:p>
            <a:r>
              <a:rPr lang="en-US" smtClean="0"/>
              <a:t>Click icon to add table</a:t>
            </a:r>
            <a:endParaRPr lang="en-US"/>
          </a:p>
        </p:txBody>
      </p:sp>
      <p:sp>
        <p:nvSpPr>
          <p:cNvPr id="4" name="Date Placeholder 3"/>
          <p:cNvSpPr>
            <a:spLocks noGrp="1"/>
          </p:cNvSpPr>
          <p:nvPr>
            <p:ph type="dt" sz="half" idx="10"/>
          </p:nvPr>
        </p:nvSpPr>
        <p:spPr/>
        <p:txBody>
          <a:bodyPr/>
          <a:lstStyle/>
          <a:p>
            <a:fld id="{9A198C9B-0587-4A1E-9E03-E4C9FE222F08}" type="datetime1">
              <a:rPr lang="en-US" smtClean="0"/>
              <a:t>11/1/2019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smtClean="0"/>
              <a:t>Click to edit title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37C3B6E0-E413-4EA2-9B23-AF69A1623F89}"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timing>
    <p:tnLst>
      <p:par>
        <p:cTn id="1" dur="indefinite" restart="never" nodeType="tmRoot"/>
      </p:par>
    </p:tnLst>
  </p:timing>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smtClean="0"/>
              <a:t>Click to edit title</a:t>
            </a:r>
            <a:endParaRPr lang="en-US" dirty="0"/>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smtClean="0"/>
              <a:t>Second Point</a:t>
            </a:r>
            <a:endParaRPr lang="en-US" dirty="0"/>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smtClean="0"/>
              <a:t>Third Point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438A7556-21FA-4204-9DD6-1F6FDEC2C796}"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timing>
    <p:tnLst>
      <p:par>
        <p:cTn id="1" dur="indefinite" restart="never" nodeType="tmRoot"/>
      </p:par>
    </p:tnLst>
  </p:timing>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smtClean="0"/>
              <a:t>Quote or </a:t>
            </a:r>
            <a:br>
              <a:rPr lang="en-US" dirty="0" smtClean="0"/>
            </a:br>
            <a:r>
              <a:rPr lang="en-US" dirty="0" smtClean="0"/>
              <a:t>Statement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0EB49D9C-C4C1-46A9-AED8-599F8B47287F}"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timing>
    <p:tnLst>
      <p:par>
        <p:cTn id="1" dur="indefinite" restart="never" nodeType="tmRoot"/>
      </p:par>
    </p:tnLst>
  </p:timing>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p>
            <a:fld id="{466A75E6-E45B-4C5D-981E-7C8ED0C72F5D}"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smtClean="0"/>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smtClean="0"/>
              <a:t>Click icon to edit background picture</a:t>
            </a:r>
            <a:endParaRPr lang="en-US" dirty="0"/>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smtClean="0"/>
              <a:t>Quote or Statement</a:t>
            </a:r>
            <a:endParaRPr lang="en-US" dirty="0"/>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F8B25D9D-5365-41CD-BF43-4FFFCBF4BBDA}"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timing>
    <p:tnLst>
      <p:par>
        <p:cTn id="1" dur="indefinite" restart="never" nodeType="tmRoot"/>
      </p:par>
    </p:tnLst>
  </p:timing>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8CC894EF-7DC0-4B7C-83F8-29D989AA60F6}"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timing>
    <p:tnLst>
      <p:par>
        <p:cTn id="1" dur="indefinite" restart="never" nodeType="tmRoot"/>
      </p:par>
    </p:tnLst>
  </p:timing>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578DBCF0-11C3-4F19-90D9-2EE7F00784FE}"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11/1/2019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55596384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466A75E6-E45B-4C5D-981E-7C8ED0C72F5D}" type="datetime1">
              <a:rPr lang="en-US" smtClean="0"/>
              <a:pPr/>
              <a:t>11/1/2019</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smtClean="0">
                <a:solidFill>
                  <a:schemeClr val="tx2"/>
                </a:solidFill>
              </a:rPr>
              <a:t>Optional Tagline Goes Here</a:t>
            </a:r>
            <a:r>
              <a:rPr lang="en-US" smtClean="0"/>
              <a:t> </a:t>
            </a:r>
            <a:r>
              <a:rPr lang="en-US" smtClean="0">
                <a:solidFill>
                  <a:schemeClr val="accent1"/>
                </a:solidFill>
              </a:rPr>
              <a:t>|</a:t>
            </a:r>
            <a:r>
              <a:rPr lang="en-US" smtClean="0"/>
              <a:t> </a:t>
            </a:r>
            <a:r>
              <a:rPr lang="en-US" smtClean="0">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290897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smtClean="0"/>
              <a:t>Click to edit section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smtClean="0"/>
              <a:t>Click Icon to add picture</a:t>
            </a:r>
            <a:endParaRPr lang="en-US" dirty="0"/>
          </a:p>
        </p:txBody>
      </p:sp>
      <p:sp>
        <p:nvSpPr>
          <p:cNvPr id="18" name="Date Placeholder 17"/>
          <p:cNvSpPr>
            <a:spLocks noGrp="1"/>
          </p:cNvSpPr>
          <p:nvPr>
            <p:ph type="dt" sz="half" idx="15"/>
          </p:nvPr>
        </p:nvSpPr>
        <p:spPr/>
        <p:txBody>
          <a:bodyPr/>
          <a:lstStyle/>
          <a:p>
            <a:fld id="{A8CA1A9B-139F-4606-AD0A-F3253110DAE5}" type="datetime1">
              <a:rPr lang="en-US" smtClean="0"/>
              <a:t>11/1/2019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082250229"/>
      </p:ext>
    </p:extLst>
  </p:cSld>
  <p:clrMapOvr>
    <a:masterClrMapping/>
  </p:clrMapOvr>
  <p:timing>
    <p:tnLst>
      <p:par>
        <p:cTn id="1" dur="indefinite" restart="never" nodeType="tmRoot"/>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11/1/2019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11/1/2019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t>11/1/2019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85A5BA-A5F9-4138-9E4B-FFD626F6437A}" type="datetime1">
              <a:rPr lang="en-US" smtClean="0"/>
              <a:t>11/1/2019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11/1/2019</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Introduction to narrative</a:t>
            </a:r>
            <a:endParaRPr lang="en-US" dirty="0"/>
          </a:p>
        </p:txBody>
      </p:sp>
      <p:sp>
        <p:nvSpPr>
          <p:cNvPr id="2" name="Text Placeholder 1"/>
          <p:cNvSpPr>
            <a:spLocks noGrp="1"/>
          </p:cNvSpPr>
          <p:nvPr>
            <p:ph type="body" sz="quarter" idx="14"/>
          </p:nvPr>
        </p:nvSpPr>
        <p:spPr/>
        <p:txBody>
          <a:bodyPr>
            <a:normAutofit/>
          </a:bodyPr>
          <a:lstStyle/>
          <a:p>
            <a:r>
              <a:rPr lang="en-US" dirty="0" smtClean="0"/>
              <a:t>Health Equity Learning Community</a:t>
            </a:r>
            <a:endParaRPr lang="en-US" dirty="0"/>
          </a:p>
          <a:p>
            <a:r>
              <a:rPr lang="en-US" smtClean="0"/>
              <a:t>August 2017</a:t>
            </a:r>
            <a:endParaRPr lang="en-US" dirty="0"/>
          </a:p>
        </p:txBody>
      </p:sp>
    </p:spTree>
    <p:extLst>
      <p:ext uri="{BB962C8B-B14F-4D97-AF65-F5344CB8AC3E}">
        <p14:creationId xmlns:p14="http://schemas.microsoft.com/office/powerpoint/2010/main" val="285427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Content Placeholder 2"/>
          <p:cNvSpPr>
            <a:spLocks noGrp="1"/>
          </p:cNvSpPr>
          <p:nvPr>
            <p:ph idx="1"/>
          </p:nvPr>
        </p:nvSpPr>
        <p:spPr/>
        <p:txBody>
          <a:bodyPr/>
          <a:lstStyle/>
          <a:p>
            <a:r>
              <a:rPr lang="en-US" dirty="0"/>
              <a:t>We naturally tell stories, or narratives, about who we are, what we do, and why we do it.</a:t>
            </a:r>
          </a:p>
          <a:p>
            <a:r>
              <a:rPr lang="en-US" dirty="0"/>
              <a:t>These stories can become so powerful that they influence our thoughts and our decisions.</a:t>
            </a:r>
          </a:p>
          <a:p>
            <a:r>
              <a:rPr lang="en-US" dirty="0"/>
              <a:t>These narratives aren’t wrong, but they also aren’t sufficient.</a:t>
            </a:r>
          </a:p>
          <a:p>
            <a:r>
              <a:rPr lang="en-US" dirty="0"/>
              <a:t>Equity work calls us to an expanded set of actions.</a:t>
            </a:r>
          </a:p>
          <a:p>
            <a:r>
              <a:rPr lang="en-US" dirty="0"/>
              <a:t>To move forward on equity requires us to acknowledge the dominant narratives in public health and intentionally broaden our perspective</a:t>
            </a:r>
            <a:r>
              <a:rPr lang="en-US" dirty="0" smtClean="0"/>
              <a:t>.</a:t>
            </a:r>
            <a:endParaRPr lang="en-US" dirty="0"/>
          </a:p>
        </p:txBody>
      </p:sp>
    </p:spTree>
    <p:extLst>
      <p:ext uri="{BB962C8B-B14F-4D97-AF65-F5344CB8AC3E}">
        <p14:creationId xmlns:p14="http://schemas.microsoft.com/office/powerpoint/2010/main" val="1297952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talk</a:t>
            </a:r>
            <a:endParaRPr lang="en-US" dirty="0"/>
          </a:p>
        </p:txBody>
      </p:sp>
      <p:sp>
        <p:nvSpPr>
          <p:cNvPr id="3" name="Content Placeholder 2"/>
          <p:cNvSpPr>
            <a:spLocks noGrp="1"/>
          </p:cNvSpPr>
          <p:nvPr>
            <p:ph idx="1"/>
          </p:nvPr>
        </p:nvSpPr>
        <p:spPr/>
        <p:txBody>
          <a:bodyPr/>
          <a:lstStyle/>
          <a:p>
            <a:r>
              <a:rPr lang="en-US" dirty="0"/>
              <a:t>Name core values and beliefs that have shaped you.</a:t>
            </a:r>
          </a:p>
          <a:p>
            <a:r>
              <a:rPr lang="en-US" dirty="0"/>
              <a:t>Share a story about how these values and beliefs  were formed in you.</a:t>
            </a:r>
          </a:p>
          <a:p>
            <a:r>
              <a:rPr lang="en-US" dirty="0"/>
              <a:t>How did your values and beliefs lead you to work in public health</a:t>
            </a:r>
            <a:r>
              <a:rPr lang="en-US" dirty="0" smtClean="0"/>
              <a:t>?</a:t>
            </a:r>
            <a:endParaRPr lang="en-US" dirty="0"/>
          </a:p>
        </p:txBody>
      </p:sp>
    </p:spTree>
    <p:extLst>
      <p:ext uri="{BB962C8B-B14F-4D97-AF65-F5344CB8AC3E}">
        <p14:creationId xmlns:p14="http://schemas.microsoft.com/office/powerpoint/2010/main" val="3916753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sz="half" idx="1"/>
          </p:nvPr>
        </p:nvSpPr>
        <p:spPr>
          <a:xfrm>
            <a:off x="838200" y="1594624"/>
            <a:ext cx="5181600" cy="4969014"/>
          </a:xfrm>
        </p:spPr>
        <p:txBody>
          <a:bodyPr anchor="ctr">
            <a:normAutofit/>
          </a:bodyPr>
          <a:lstStyle/>
          <a:p>
            <a:pPr marL="0" indent="0">
              <a:buNone/>
            </a:pPr>
            <a:r>
              <a:rPr lang="en-US" b="1" dirty="0">
                <a:solidFill>
                  <a:schemeClr val="accent2"/>
                </a:solidFill>
              </a:rPr>
              <a:t>Worldview</a:t>
            </a:r>
            <a:r>
              <a:rPr lang="en-US" dirty="0"/>
              <a:t> is a set of values, beliefs, assumptions that shape our view of the </a:t>
            </a:r>
            <a:r>
              <a:rPr lang="en-US" dirty="0" smtClean="0"/>
              <a:t>world.</a:t>
            </a:r>
          </a:p>
          <a:p>
            <a:pPr marL="457200" lvl="1" indent="0">
              <a:buNone/>
            </a:pPr>
            <a:r>
              <a:rPr lang="en-US" sz="2500" dirty="0" smtClean="0"/>
              <a:t>A </a:t>
            </a:r>
            <a:r>
              <a:rPr lang="en-US" sz="2500" b="1" dirty="0">
                <a:solidFill>
                  <a:schemeClr val="accent2"/>
                </a:solidFill>
              </a:rPr>
              <a:t>narrative</a:t>
            </a:r>
            <a:r>
              <a:rPr lang="en-US" sz="2500" dirty="0"/>
              <a:t> is a story that, when told in many different ways, can shift public consciousness and change what is </a:t>
            </a:r>
            <a:r>
              <a:rPr lang="en-US" sz="2500" dirty="0" smtClean="0"/>
              <a:t>possible</a:t>
            </a:r>
          </a:p>
          <a:p>
            <a:pPr marL="914400" lvl="2" indent="0">
              <a:buNone/>
            </a:pPr>
            <a:r>
              <a:rPr lang="en-US" sz="2500" dirty="0" smtClean="0"/>
              <a:t>A </a:t>
            </a:r>
            <a:r>
              <a:rPr lang="en-US" sz="2500" b="1" dirty="0">
                <a:solidFill>
                  <a:schemeClr val="accent2"/>
                </a:solidFill>
              </a:rPr>
              <a:t>dominant narrative </a:t>
            </a:r>
            <a:r>
              <a:rPr lang="en-US" sz="2500" dirty="0"/>
              <a:t>is one that overrides other narratives and has the most power to shape what is </a:t>
            </a:r>
            <a:r>
              <a:rPr lang="en-US" sz="2500" dirty="0" smtClean="0"/>
              <a:t>possible</a:t>
            </a:r>
            <a:endParaRPr lang="en-US" sz="2500" dirty="0"/>
          </a:p>
        </p:txBody>
      </p:sp>
      <p:sp>
        <p:nvSpPr>
          <p:cNvPr id="7" name="Flowchart: Connector 6" descr="Picture of globe" title="Graphic"/>
          <p:cNvSpPr>
            <a:spLocks noChangeAspect="1"/>
          </p:cNvSpPr>
          <p:nvPr/>
        </p:nvSpPr>
        <p:spPr>
          <a:xfrm>
            <a:off x="6574944" y="1821767"/>
            <a:ext cx="4660902" cy="4514728"/>
          </a:xfrm>
          <a:prstGeom prst="flowChartConnector">
            <a:avLst/>
          </a:prstGeom>
          <a:blipFill dpi="0" rotWithShape="1">
            <a:blip r:embed="rId3">
              <a:alphaModFix amt="22000"/>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5691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Narratives are…</a:t>
            </a:r>
            <a:endParaRPr lang="en-US" dirty="0"/>
          </a:p>
        </p:txBody>
      </p:sp>
      <p:sp>
        <p:nvSpPr>
          <p:cNvPr id="3" name="Content Placeholder 2"/>
          <p:cNvSpPr>
            <a:spLocks noGrp="1"/>
          </p:cNvSpPr>
          <p:nvPr>
            <p:ph idx="1"/>
          </p:nvPr>
        </p:nvSpPr>
        <p:spPr/>
        <p:txBody>
          <a:bodyPr/>
          <a:lstStyle/>
          <a:p>
            <a:r>
              <a:rPr lang="en-US" dirty="0"/>
              <a:t>Powerful because they draw on values</a:t>
            </a:r>
          </a:p>
          <a:p>
            <a:r>
              <a:rPr lang="en-US" dirty="0"/>
              <a:t>Created by people and thus can be changed</a:t>
            </a:r>
          </a:p>
          <a:p>
            <a:r>
              <a:rPr lang="en-US" dirty="0"/>
              <a:t>Grounding for messaging and </a:t>
            </a:r>
            <a:r>
              <a:rPr lang="en-US" dirty="0" smtClean="0"/>
              <a:t>action</a:t>
            </a:r>
            <a:endParaRPr lang="en-US" dirty="0"/>
          </a:p>
        </p:txBody>
      </p:sp>
    </p:spTree>
    <p:extLst>
      <p:ext uri="{BB962C8B-B14F-4D97-AF65-F5344CB8AC3E}">
        <p14:creationId xmlns:p14="http://schemas.microsoft.com/office/powerpoint/2010/main" val="565027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Dominant narratives and advancing health equity</a:t>
            </a:r>
            <a:endParaRPr lang="en-US" dirty="0"/>
          </a:p>
        </p:txBody>
      </p:sp>
      <p:sp>
        <p:nvSpPr>
          <p:cNvPr id="3" name="Content Placeholder 2"/>
          <p:cNvSpPr>
            <a:spLocks noGrp="1"/>
          </p:cNvSpPr>
          <p:nvPr>
            <p:ph idx="1"/>
          </p:nvPr>
        </p:nvSpPr>
        <p:spPr/>
        <p:txBody>
          <a:bodyPr/>
          <a:lstStyle/>
          <a:p>
            <a:r>
              <a:rPr lang="en-US" dirty="0"/>
              <a:t>Narrative determines how issues are understood and framed</a:t>
            </a:r>
          </a:p>
          <a:p>
            <a:r>
              <a:rPr lang="en-US" dirty="0"/>
              <a:t>Dominant narratives take over planning and decision-making</a:t>
            </a:r>
          </a:p>
          <a:p>
            <a:r>
              <a:rPr lang="en-US" dirty="0"/>
              <a:t>For example: what is the dominant narrative about teenagers</a:t>
            </a:r>
            <a:r>
              <a:rPr lang="en-US" dirty="0" smtClean="0"/>
              <a:t>?</a:t>
            </a:r>
            <a:endParaRPr lang="en-US" dirty="0"/>
          </a:p>
        </p:txBody>
      </p:sp>
    </p:spTree>
    <p:extLst>
      <p:ext uri="{BB962C8B-B14F-4D97-AF65-F5344CB8AC3E}">
        <p14:creationId xmlns:p14="http://schemas.microsoft.com/office/powerpoint/2010/main" val="3466794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dominant narratives (in the US)</a:t>
            </a:r>
            <a:endParaRPr lang="en-US" dirty="0"/>
          </a:p>
        </p:txBody>
      </p:sp>
      <p:sp>
        <p:nvSpPr>
          <p:cNvPr id="4" name="Content Placeholder 3"/>
          <p:cNvSpPr>
            <a:spLocks noGrp="1"/>
          </p:cNvSpPr>
          <p:nvPr>
            <p:ph sz="half" idx="1"/>
          </p:nvPr>
        </p:nvSpPr>
        <p:spPr/>
        <p:txBody>
          <a:bodyPr anchor="ctr"/>
          <a:lstStyle/>
          <a:p>
            <a:pPr marL="0" indent="0">
              <a:buNone/>
            </a:pPr>
            <a:r>
              <a:rPr lang="en-US" dirty="0" smtClean="0"/>
              <a:t>Bootstraps individualism</a:t>
            </a:r>
            <a:endParaRPr lang="en-US" dirty="0"/>
          </a:p>
        </p:txBody>
      </p:sp>
      <p:pic>
        <p:nvPicPr>
          <p:cNvPr id="6" name="Content Placeholder 4" descr="Image of boot"/>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43750" y="1980406"/>
            <a:ext cx="3238500" cy="3810000"/>
          </a:xfrm>
        </p:spPr>
      </p:pic>
    </p:spTree>
    <p:extLst>
      <p:ext uri="{BB962C8B-B14F-4D97-AF65-F5344CB8AC3E}">
        <p14:creationId xmlns:p14="http://schemas.microsoft.com/office/powerpoint/2010/main" val="4288415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Stronger than other narratives</a:t>
            </a:r>
          </a:p>
          <a:p>
            <a:r>
              <a:rPr lang="en-US" dirty="0"/>
              <a:t>Frames what we consider possible or impossible</a:t>
            </a:r>
          </a:p>
          <a:p>
            <a:r>
              <a:rPr lang="en-US" dirty="0"/>
              <a:t>Constricts creative development of alternative solutions </a:t>
            </a:r>
          </a:p>
          <a:p>
            <a:r>
              <a:rPr lang="en-US" dirty="0"/>
              <a:t>Limits how we approach our </a:t>
            </a:r>
            <a:r>
              <a:rPr lang="en-US" dirty="0" smtClean="0"/>
              <a:t>work</a:t>
            </a:r>
          </a:p>
          <a:p>
            <a:pPr marL="0" indent="0" algn="ctr">
              <a:buNone/>
            </a:pPr>
            <a:r>
              <a:rPr lang="en-US" sz="3200" b="1" dirty="0" smtClean="0">
                <a:solidFill>
                  <a:schemeClr val="accent1"/>
                </a:solidFill>
              </a:rPr>
              <a:t>Dominant narratives become our blind spots.</a:t>
            </a:r>
            <a:endParaRPr lang="en-US" sz="3200" b="1" dirty="0">
              <a:solidFill>
                <a:schemeClr val="accent1"/>
              </a:solidFill>
            </a:endParaRPr>
          </a:p>
        </p:txBody>
      </p:sp>
    </p:spTree>
    <p:extLst>
      <p:ext uri="{BB962C8B-B14F-4D97-AF65-F5344CB8AC3E}">
        <p14:creationId xmlns:p14="http://schemas.microsoft.com/office/powerpoint/2010/main" val="3762536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Team discussion: What are our public health narratives?</a:t>
            </a:r>
            <a:endParaRPr lang="en-US" dirty="0"/>
          </a:p>
        </p:txBody>
      </p:sp>
      <p:sp>
        <p:nvSpPr>
          <p:cNvPr id="3" name="Content Placeholder 2"/>
          <p:cNvSpPr>
            <a:spLocks noGrp="1"/>
          </p:cNvSpPr>
          <p:nvPr>
            <p:ph idx="1"/>
          </p:nvPr>
        </p:nvSpPr>
        <p:spPr/>
        <p:txBody>
          <a:bodyPr/>
          <a:lstStyle/>
          <a:p>
            <a:pPr marL="0" indent="0">
              <a:buNone/>
            </a:pPr>
            <a:r>
              <a:rPr lang="en-US" dirty="0"/>
              <a:t>What are some elements of the current dominant narratives about our profession (public health)? </a:t>
            </a:r>
          </a:p>
        </p:txBody>
      </p:sp>
    </p:spTree>
    <p:extLst>
      <p:ext uri="{BB962C8B-B14F-4D97-AF65-F5344CB8AC3E}">
        <p14:creationId xmlns:p14="http://schemas.microsoft.com/office/powerpoint/2010/main" val="3830400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Narratives shape possibilities</a:t>
            </a:r>
            <a:endParaRPr lang="en-US" dirty="0"/>
          </a:p>
        </p:txBody>
      </p:sp>
      <p:pic>
        <p:nvPicPr>
          <p:cNvPr id="4" name="Content Placeholder 3" descr="Image of shapes"/>
          <p:cNvPicPr>
            <a:picLocks noGrp="1" noChangeAspect="1"/>
          </p:cNvPicPr>
          <p:nvPr>
            <p:ph idx="1"/>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Lst>
          </a:blip>
          <a:srcRect b="12402"/>
          <a:stretch/>
        </p:blipFill>
        <p:spPr>
          <a:xfrm rot="16200000">
            <a:off x="3332763" y="1215009"/>
            <a:ext cx="4869906" cy="5600181"/>
          </a:xfrm>
          <a:prstGeom prst="rect">
            <a:avLst/>
          </a:prstGeom>
        </p:spPr>
      </p:pic>
    </p:spTree>
    <p:extLst>
      <p:ext uri="{BB962C8B-B14F-4D97-AF65-F5344CB8AC3E}">
        <p14:creationId xmlns:p14="http://schemas.microsoft.com/office/powerpoint/2010/main" val="2789093850"/>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 PowerPoint" id="{77A571C1-30E7-4DA3-AE01-D70EB1FA1994}" vid="{ACB131C9-D5E5-440B-BC5E-D73CF3BD21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a340cd5a-8d85-4c94-8b3b-dcb04460a05d">3EUZQJVPJPKD-1734757124-28</_dlc_DocId>
    <_dlc_DocIdUrl xmlns="a340cd5a-8d85-4c94-8b3b-dcb04460a05d">
      <Url>https://inside.mn.gov/sites/MDH/permanent/comm_proj/_layouts/15/DocIdRedir.aspx?ID=3EUZQJVPJPKD-1734757124-28</Url>
      <Description>3EUZQJVPJPKD-1734757124-28</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6B0F0AF960DE3C4A92E1BEB231BBDACE" ma:contentTypeVersion="0" ma:contentTypeDescription="Create a new document." ma:contentTypeScope="" ma:versionID="82899579051dc9e5f49494bf955404b0">
  <xsd:schema xmlns:xsd="http://www.w3.org/2001/XMLSchema" xmlns:xs="http://www.w3.org/2001/XMLSchema" xmlns:p="http://schemas.microsoft.com/office/2006/metadata/properties" xmlns:ns2="a340cd5a-8d85-4c94-8b3b-dcb04460a05d" targetNamespace="http://schemas.microsoft.com/office/2006/metadata/properties" ma:root="true" ma:fieldsID="db02e23880311bbb15d0b1434d17a118" ns2:_="">
    <xsd:import namespace="a340cd5a-8d85-4c94-8b3b-dcb04460a05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40cd5a-8d85-4c94-8b3b-dcb04460a05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6A1386-9537-4EA6-B9A3-FB7D154FAC23}">
  <ds:schemaRefs>
    <ds:schemaRef ds:uri="http://purl.org/dc/terms/"/>
    <ds:schemaRef ds:uri="http://schemas.microsoft.com/office/2006/metadata/properties"/>
    <ds:schemaRef ds:uri="http://schemas.microsoft.com/office/2006/documentManagement/types"/>
    <ds:schemaRef ds:uri="http://purl.org/dc/elements/1.1/"/>
    <ds:schemaRef ds:uri="http://www.w3.org/XML/1998/namespace"/>
    <ds:schemaRef ds:uri="a340cd5a-8d85-4c94-8b3b-dcb04460a05d"/>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3697F3D0-D31E-40E5-80D0-AD0B09EC31F4}">
  <ds:schemaRefs>
    <ds:schemaRef ds:uri="http://schemas.microsoft.com/sharepoint/events"/>
  </ds:schemaRefs>
</ds:datastoreItem>
</file>

<file path=customXml/itemProps3.xml><?xml version="1.0" encoding="utf-8"?>
<ds:datastoreItem xmlns:ds="http://schemas.openxmlformats.org/officeDocument/2006/customXml" ds:itemID="{A62FC8F2-806C-4782-9382-CDEEF98BFA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40cd5a-8d85-4c94-8b3b-dcb04460a0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2617A5B-38EC-4037-96F9-B81D9FB1B3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MDH PowerPoint</Template>
  <TotalTime>538</TotalTime>
  <Words>1323</Words>
  <Application>Microsoft Office PowerPoint</Application>
  <PresentationFormat>Widescreen</PresentationFormat>
  <Paragraphs>120</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NeueHaasGroteskText Std</vt:lpstr>
      <vt:lpstr>MN.IT</vt:lpstr>
      <vt:lpstr>Introduction to narrative</vt:lpstr>
      <vt:lpstr>Let’s talk</vt:lpstr>
      <vt:lpstr>Definitions</vt:lpstr>
      <vt:lpstr>Narratives are…</vt:lpstr>
      <vt:lpstr>Dominant narratives and advancing health equity</vt:lpstr>
      <vt:lpstr>Some dominant narratives (in the US)</vt:lpstr>
      <vt:lpstr>PowerPoint Presentation</vt:lpstr>
      <vt:lpstr>Team discussion: What are our public health narratives?</vt:lpstr>
      <vt:lpstr>Narratives shape possibilities</vt:lpstr>
      <vt:lpstr>Key points</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narrative (presentation slides) | Minnesota Department of Health Health Equity Learning Community</dc:title>
  <dc:subject>Introduction to narrative (presentation slides) | Minnesota Department of Health Health Equity Learning Community</dc:subject>
  <dc:creator>Center for Public Health Practice - Minnesota Dept. of Health</dc:creator>
  <cp:keywords/>
  <dc:description>Version 1.1, Released 8-2016</dc:description>
  <cp:lastModifiedBy>HawleyMarch, Allison (MDH)</cp:lastModifiedBy>
  <cp:revision>31</cp:revision>
  <dcterms:created xsi:type="dcterms:W3CDTF">2018-12-07T20:58:21Z</dcterms:created>
  <dcterms:modified xsi:type="dcterms:W3CDTF">2019-11-01T19:24:06Z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0x0101006B0F0AF960DE3C4A92E1BEB231BBDACE</vt:lpwstr>
  </property>
  <property fmtid="{D5CDD505-2E9C-101B-9397-08002B2CF9AE}" pid="3" name="_dlc_DocIdItemGuid">
    <vt:lpwstr>51612d0f-3fe8-4978-a8d9-f384c5e0293e</vt:lpwstr>
  </property>
</Properties>
</file>