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15"/>
  </p:notesMasterIdLst>
  <p:handoutMasterIdLst>
    <p:handoutMasterId r:id="rId16"/>
  </p:handoutMasterIdLst>
  <p:sldIdLst>
    <p:sldId id="256"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wleyMarch, Allison (MDH)" initials="HA(" lastIdx="1" clrIdx="0">
    <p:extLst>
      <p:ext uri="{19B8F6BF-5375-455C-9EA6-DF929625EA0E}">
        <p15:presenceInfo xmlns:p15="http://schemas.microsoft.com/office/powerpoint/2012/main" userId="S-1-5-21-1314793539-288207475-437156019-13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0349" autoAdjust="0"/>
  </p:normalViewPr>
  <p:slideViewPr>
    <p:cSldViewPr snapToGrid="0">
      <p:cViewPr varScale="1">
        <p:scale>
          <a:sx n="48" d="100"/>
          <a:sy n="48" d="100"/>
        </p:scale>
        <p:origin x="570" y="4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32" tIns="45716" rIns="91432" bIns="45716" rtlCol="0"/>
          <a:lstStyle>
            <a:lvl1pPr algn="r">
              <a:defRPr sz="1200"/>
            </a:lvl1pPr>
          </a:lstStyle>
          <a:p>
            <a:fld id="{F2A04DE5-F1A9-4D45-BF54-BEFDBA739CA2}" type="datetimeFigureOut">
              <a:rPr lang="en-US" smtClean="0">
                <a:latin typeface="NeueHaasGroteskText Std" panose="020B0504020202020204" pitchFamily="34" charset="0"/>
              </a:rPr>
              <a:t>11/1/2019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32" tIns="45716" rIns="91432" bIns="45716"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Seeing things differently: </a:t>
            </a:r>
            <a:br>
              <a:rPr lang="en-US" dirty="0" smtClean="0"/>
            </a:br>
            <a:r>
              <a:rPr lang="en-US" dirty="0" smtClean="0"/>
              <a:t>Applying a health equity lens</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Using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Using a health</a:t>
            </a:r>
            <a:r>
              <a:rPr lang="en-US" b="1" baseline="0" dirty="0" smtClean="0"/>
              <a:t> equity lens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Advancing</a:t>
            </a:r>
            <a:r>
              <a:rPr lang="en-US" sz="1200" kern="1200" baseline="0" dirty="0" smtClean="0">
                <a:solidFill>
                  <a:schemeClr val="tx1"/>
                </a:solidFill>
                <a:effectLst/>
                <a:latin typeface="NeueHaasGroteskText Std" panose="020B0504020202020204" pitchFamily="34" charset="0"/>
                <a:ea typeface="+mn-ea"/>
                <a:cs typeface="+mn-cs"/>
              </a:rPr>
              <a:t> health equity requires us to work differently.   A health equity lens requires us to look at things differently  - sort of like my husband’s sunglasses that can see the fish in the water – without those lens – he wouldn’t be able to see this fish – a health equity lens let’s us see things we wouldn’t normally see</a:t>
            </a:r>
            <a:endParaRPr lang="en-US" sz="1200" kern="1200" dirty="0" smtClean="0">
              <a:solidFill>
                <a:schemeClr val="tx1"/>
              </a:solidFill>
              <a:effectLst/>
              <a:latin typeface="NeueHaasGroteskText Std" panose="020B0504020202020204" pitchFamily="34" charset="0"/>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Using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86585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quality improvement work, we talk about the importance of checking out our assumptions – particularly with our customers – a health equity lens does the same</a:t>
            </a:r>
            <a:r>
              <a:rPr lang="en-US" baseline="0" dirty="0" smtClean="0"/>
              <a:t> thing – What are the assumptions taking place here?  Put your answers in the chat box -  – does this happen in our workplace, what about our services, our policies, the structure of the tree… – A health equity lens/assessment can help us check our assumptions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health equity lens could be in org. alignment (evaluating a budgetary decision), could be in CE (evaluating a committee or coalition), in policy (evaluating potential policy impact).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Using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270394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Use a Health Equity Assessment/“Lens”? Every decision that an organization makes impacts people</a:t>
            </a:r>
            <a:r>
              <a:rPr lang="en-US" baseline="0" dirty="0" smtClean="0"/>
              <a:t> – internally and externally. Sometimes our </a:t>
            </a:r>
            <a:r>
              <a:rPr lang="en-US" dirty="0" smtClean="0"/>
              <a:t>internal policies and processes are so embedded in our organization that we can’t see the inequities. </a:t>
            </a:r>
            <a:r>
              <a:rPr lang="en-US" baseline="0" dirty="0" smtClean="0"/>
              <a:t>A good idea can inadvertently disadvantage certain groups.  For example, when an agency focuses an improvement project on the efficiency of collecting money and decides to only take credit/debit cards, this may disadvantage some groups.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Link to community coach idea – people from outside your organization – whether they are someone who has experienced inequities, or they work in a different sector, or they have experience with advancing equity – people with different life experience and background will you see more things (expand your vision).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Using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167335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Slide left intentionally blank.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a:t>
            </a:r>
            <a:r>
              <a:rPr lang="en-US" dirty="0" smtClean="0"/>
              <a:t>What else did you see in the picture besides</a:t>
            </a:r>
            <a:r>
              <a:rPr lang="en-US" baseline="0" dirty="0" smtClean="0"/>
              <a:t> a young man walking – Cocktails – TGIF – balloons, man in a wheelchair, man with a bag, hotel sign, cobblestone street, old fashioned street lamp, banners hanging from buildings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Since we are often focused on other important items – like requirements, measures, etc.  Using a lens ensures equity is brought into the conversation where it might otherwise not be considered.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Using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196943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Using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264765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Reflective questions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health equity lens brings to focus the impact policies, practices, activities have on shaping our environments.</a:t>
            </a:r>
            <a:r>
              <a:rPr lang="en-US" baseline="0" dirty="0" smtClean="0"/>
              <a:t>  But a</a:t>
            </a:r>
            <a:r>
              <a:rPr lang="en-US" dirty="0" smtClean="0"/>
              <a:t>t its core</a:t>
            </a:r>
            <a:r>
              <a:rPr lang="en-US" baseline="0" dirty="0" smtClean="0"/>
              <a:t>, a health equity lens is really a set of reflective questions.  </a:t>
            </a:r>
            <a:r>
              <a:rPr lang="en-US" dirty="0" smtClean="0"/>
              <a:t>While the questions may differ depending on how you will use it </a:t>
            </a:r>
            <a:r>
              <a:rPr lang="en-US" baseline="0" dirty="0" smtClean="0"/>
              <a:t>– they are very similar.   For many of us, incorporating a health equity lens is a new practice, so we are going to give you some practice now. </a:t>
            </a:r>
            <a:r>
              <a:rPr lang="en-US" sz="1200" kern="1200" dirty="0" smtClean="0">
                <a:solidFill>
                  <a:schemeClr val="tx1"/>
                </a:solidFill>
                <a:effectLst/>
                <a:latin typeface="NeueHaasGroteskText Std" panose="020B0504020202020204" pitchFamily="34" charset="0"/>
                <a:ea typeface="+mn-ea"/>
                <a:cs typeface="+mn-cs"/>
              </a:rPr>
              <a:t>A set of questions you can start using tomorrow to inform</a:t>
            </a:r>
            <a:r>
              <a:rPr lang="en-US" sz="1200" kern="1200" baseline="0" dirty="0" smtClean="0">
                <a:solidFill>
                  <a:schemeClr val="tx1"/>
                </a:solidFill>
                <a:effectLst/>
                <a:latin typeface="NeueHaasGroteskText Std" panose="020B0504020202020204" pitchFamily="34" charset="0"/>
                <a:ea typeface="+mn-ea"/>
                <a:cs typeface="+mn-cs"/>
              </a:rPr>
              <a:t> your decision making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before we move forward, are there are any questions?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Using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220600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Team activity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asked if you could download the two scenarios that were added to the WebEx invitation and just to make sure, we also e-mailed the two scenarios with instructions to each of your leads. We would like to have Dakota, Pine and Goodhue use Scenario Worksheet 1 and have Rice, P4H and Washington use scenario worksheet  2. We will be putting the phones on mute again so you can as a team have this conversation together or use an additional phone line or e-mail to work on this as a team.  Please follow the instructions on your Scenario worksheet and be prepared to report back a summary of your discussion to the larger group when we open the phone lines again.   We will give you 10 – 15 minutes to complete your worksheet and then spend the last 15 minutes sharing what you learned.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Introduce the activity as not a judgment of our practices, but for helping us develop this new muscle. Anytime we do something like this with you, it is not from a place of judgment.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Using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421870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discussion</a:t>
            </a:r>
          </a:p>
          <a:p>
            <a:endParaRPr lang="en-US" dirty="0" smtClean="0"/>
          </a:p>
          <a:p>
            <a:r>
              <a:rPr lang="en-US" dirty="0" smtClean="0"/>
              <a:t>DISCUSSION OF SCENARIOS</a:t>
            </a:r>
          </a:p>
          <a:p>
            <a:r>
              <a:rPr lang="en-US" dirty="0" smtClean="0"/>
              <a:t>WRAP</a:t>
            </a:r>
            <a:r>
              <a:rPr lang="en-US" baseline="0" dirty="0" smtClean="0"/>
              <a:t> UP talking points:</a:t>
            </a:r>
          </a:p>
          <a:p>
            <a:endParaRPr lang="en-US" baseline="0" dirty="0" smtClean="0"/>
          </a:p>
          <a:p>
            <a:r>
              <a:rPr lang="en-US" sz="1200" baseline="0" dirty="0" smtClean="0">
                <a:solidFill>
                  <a:srgbClr val="000000"/>
                </a:solidFill>
              </a:rPr>
              <a:t>How we anticipate them using this skill (in current activity of evaluating where they are now and identifying a starting place)</a:t>
            </a:r>
          </a:p>
          <a:p>
            <a:r>
              <a:rPr lang="en-US" sz="1200" baseline="0" dirty="0" smtClean="0">
                <a:solidFill>
                  <a:srgbClr val="000000"/>
                </a:solidFill>
              </a:rPr>
              <a:t>Connect to the assessment phase &amp; coaching questions – helping CHBs think through their current operations &amp; practices. </a:t>
            </a:r>
          </a:p>
          <a:p>
            <a:endParaRPr lang="en-US" sz="1200" baseline="0" dirty="0" smtClean="0">
              <a:solidFill>
                <a:srgbClr val="000000"/>
              </a:solidFill>
            </a:endParaRPr>
          </a:p>
          <a:p>
            <a:r>
              <a:rPr lang="en-US" sz="1200" baseline="0" dirty="0" smtClean="0">
                <a:solidFill>
                  <a:srgbClr val="000000"/>
                </a:solidFill>
              </a:rPr>
              <a:t>You’ve shared with us now, and maybe you’ve thought about or identified the role you might have in changing some of these practices. The accumulation of these practices, policies, or procedures that exclude or harm certain populations add up to major structural inequities. Using a health equity lens is just a start, but we hope you can see how a small action can lead to organizational change and contribute to social change by becoming the norm.</a:t>
            </a:r>
          </a:p>
          <a:p>
            <a:endParaRPr lang="en-US" sz="1200" baseline="0" dirty="0" smtClean="0">
              <a:solidFill>
                <a:srgbClr val="000000"/>
              </a:solidFill>
            </a:endParaRPr>
          </a:p>
          <a:p>
            <a:r>
              <a:rPr lang="en-US" sz="1200" baseline="0" dirty="0" smtClean="0">
                <a:solidFill>
                  <a:srgbClr val="000000"/>
                </a:solidFill>
              </a:rPr>
              <a:t>This might be a good transition to Jeannette’s theory of change.</a:t>
            </a:r>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Using a health equity lens</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260684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201782"/>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40487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11/1/2019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11/1/2019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11/1/2019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Using a health equity lens</a:t>
            </a:r>
            <a:endParaRPr lang="en-US" dirty="0"/>
          </a:p>
        </p:txBody>
      </p:sp>
      <p:sp>
        <p:nvSpPr>
          <p:cNvPr id="2" name="Text Placeholder 1"/>
          <p:cNvSpPr>
            <a:spLocks noGrp="1"/>
          </p:cNvSpPr>
          <p:nvPr>
            <p:ph type="body" sz="quarter" idx="14"/>
          </p:nvPr>
        </p:nvSpPr>
        <p:spPr/>
        <p:txBody>
          <a:bodyPr>
            <a:normAutofit/>
          </a:bodyPr>
          <a:lstStyle/>
          <a:p>
            <a:r>
              <a:rPr lang="en-US" dirty="0" smtClean="0"/>
              <a:t>Health Equity Learning Community</a:t>
            </a:r>
            <a:endParaRPr lang="en-US" dirty="0"/>
          </a:p>
          <a:p>
            <a:r>
              <a:rPr lang="en-US" dirty="0" smtClean="0"/>
              <a:t>August 2017</a:t>
            </a:r>
            <a:endParaRPr lang="en-US"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health equity lens</a:t>
            </a:r>
            <a:endParaRPr lang="en-US" dirty="0"/>
          </a:p>
        </p:txBody>
      </p:sp>
      <p:pic>
        <p:nvPicPr>
          <p:cNvPr id="8" name="Content Placeholder 7" descr=" "/>
          <p:cNvPicPr>
            <a:picLocks noGrp="1" noChangeAspect="1"/>
          </p:cNvPicPr>
          <p:nvPr>
            <p:ph idx="1"/>
          </p:nvPr>
        </p:nvPicPr>
        <p:blipFill rotWithShape="1">
          <a:blip r:embed="rId3"/>
          <a:srcRect t="8950" b="5753"/>
          <a:stretch/>
        </p:blipFill>
        <p:spPr>
          <a:xfrm>
            <a:off x="0" y="0"/>
            <a:ext cx="12192000" cy="6858000"/>
          </a:xfrm>
          <a:prstGeom prst="rect">
            <a:avLst/>
          </a:prstGeom>
        </p:spPr>
      </p:pic>
    </p:spTree>
    <p:extLst>
      <p:ext uri="{BB962C8B-B14F-4D97-AF65-F5344CB8AC3E}">
        <p14:creationId xmlns:p14="http://schemas.microsoft.com/office/powerpoint/2010/main" val="323844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our assumptions</a:t>
            </a:r>
            <a:endParaRPr lang="en-US" dirty="0"/>
          </a:p>
        </p:txBody>
      </p:sp>
      <p:pic>
        <p:nvPicPr>
          <p:cNvPr id="4" name="Content Placeholder 4" descr="Cartoon showing cat, elephant, seal, fish, monkey, bird, frog. Another monkey says, &quot;To get to the fruit, you must climb that tree.&quot;"/>
          <p:cNvPicPr>
            <a:picLocks noGrp="1" noChangeAspect="1"/>
          </p:cNvPicPr>
          <p:nvPr>
            <p:ph idx="1"/>
          </p:nvPr>
        </p:nvPicPr>
        <p:blipFill>
          <a:blip r:embed="rId3"/>
          <a:stretch>
            <a:fillRect/>
          </a:stretch>
        </p:blipFill>
        <p:spPr>
          <a:xfrm>
            <a:off x="2539531" y="1825625"/>
            <a:ext cx="7112938" cy="4351338"/>
          </a:xfrm>
          <a:prstGeom prst="rect">
            <a:avLst/>
          </a:prstGeom>
        </p:spPr>
      </p:pic>
    </p:spTree>
    <p:extLst>
      <p:ext uri="{BB962C8B-B14F-4D97-AF65-F5344CB8AC3E}">
        <p14:creationId xmlns:p14="http://schemas.microsoft.com/office/powerpoint/2010/main" val="114026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may be difficult to “see” the inequities</a:t>
            </a:r>
            <a:endParaRPr lang="en-US" dirty="0"/>
          </a:p>
        </p:txBody>
      </p:sp>
      <p:pic>
        <p:nvPicPr>
          <p:cNvPr id="4" name="Picture 2" descr="Image of man walking down street as seen through telescop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6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0"/>
            <a:ext cx="12192000" cy="6858000"/>
          </a:xfrm>
        </p:spPr>
        <p:txBody>
          <a:bodyPr anchor="ctr"/>
          <a:lstStyle/>
          <a:p>
            <a:pPr marL="0" indent="0" algn="ctr">
              <a:buNone/>
            </a:pPr>
            <a:r>
              <a:rPr lang="en-US" dirty="0" smtClean="0"/>
              <a:t>This slide is intentionally blank.</a:t>
            </a:r>
            <a:endParaRPr lang="en-US" dirty="0"/>
          </a:p>
        </p:txBody>
      </p:sp>
    </p:spTree>
    <p:extLst>
      <p:ext uri="{BB962C8B-B14F-4D97-AF65-F5344CB8AC3E}">
        <p14:creationId xmlns:p14="http://schemas.microsoft.com/office/powerpoint/2010/main" val="95983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age of man walking down street as seen through telescop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07444" y="1261954"/>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questions</a:t>
            </a:r>
            <a:endParaRPr lang="en-US" dirty="0"/>
          </a:p>
        </p:txBody>
      </p:sp>
      <p:pic>
        <p:nvPicPr>
          <p:cNvPr id="5" name="Content Placeholder 4" descr=" "/>
          <p:cNvPicPr>
            <a:picLocks noGrp="1" noChangeAspect="1"/>
          </p:cNvPicPr>
          <p:nvPr>
            <p:ph idx="1"/>
          </p:nvPr>
        </p:nvPicPr>
        <p:blipFill>
          <a:blip r:embed="rId3"/>
          <a:stretch>
            <a:fillRect/>
          </a:stretch>
        </p:blipFill>
        <p:spPr>
          <a:xfrm>
            <a:off x="-2" y="0"/>
            <a:ext cx="12188952" cy="6865314"/>
          </a:xfrm>
          <a:prstGeom prst="rect">
            <a:avLst/>
          </a:prstGeom>
        </p:spPr>
      </p:pic>
    </p:spTree>
    <p:extLst>
      <p:ext uri="{BB962C8B-B14F-4D97-AF65-F5344CB8AC3E}">
        <p14:creationId xmlns:p14="http://schemas.microsoft.com/office/powerpoint/2010/main" val="275277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activity</a:t>
            </a:r>
            <a:endParaRPr lang="en-US" dirty="0"/>
          </a:p>
        </p:txBody>
      </p:sp>
      <p:pic>
        <p:nvPicPr>
          <p:cNvPr id="4" name="Content Placeholder 4" descr="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141" b="13869"/>
          <a:stretch/>
        </p:blipFill>
        <p:spPr>
          <a:xfrm>
            <a:off x="0" y="0"/>
            <a:ext cx="12176490" cy="6858000"/>
          </a:xfrm>
        </p:spPr>
      </p:pic>
    </p:spTree>
    <p:extLst>
      <p:ext uri="{BB962C8B-B14F-4D97-AF65-F5344CB8AC3E}">
        <p14:creationId xmlns:p14="http://schemas.microsoft.com/office/powerpoint/2010/main" val="155731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pic>
        <p:nvPicPr>
          <p:cNvPr id="4" name="Content Placeholder 3" descr=" "/>
          <p:cNvPicPr>
            <a:picLocks noGrp="1" noChangeAspect="1"/>
          </p:cNvPicPr>
          <p:nvPr>
            <p:ph idx="1"/>
          </p:nvPr>
        </p:nvPicPr>
        <p:blipFill rotWithShape="1">
          <a:blip r:embed="rId3"/>
          <a:srcRect t="5479" r="3668" b="3749"/>
          <a:stretch/>
        </p:blipFill>
        <p:spPr>
          <a:xfrm>
            <a:off x="0" y="0"/>
            <a:ext cx="12192000" cy="6858000"/>
          </a:xfrm>
          <a:prstGeom prst="rect">
            <a:avLst/>
          </a:prstGeom>
        </p:spPr>
      </p:pic>
    </p:spTree>
    <p:extLst>
      <p:ext uri="{BB962C8B-B14F-4D97-AF65-F5344CB8AC3E}">
        <p14:creationId xmlns:p14="http://schemas.microsoft.com/office/powerpoint/2010/main" val="3916753093"/>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226A1386-9537-4EA6-B9A3-FB7D154FAC23}">
  <ds:schemaRefs>
    <ds:schemaRef ds:uri="http://purl.org/dc/terms/"/>
    <ds:schemaRef ds:uri="http://schemas.microsoft.com/office/2006/documentManagement/types"/>
    <ds:schemaRef ds:uri="http://purl.org/dc/dcmitype/"/>
    <ds:schemaRef ds:uri="a340cd5a-8d85-4c94-8b3b-dcb04460a05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3697F3D0-D31E-40E5-80D0-AD0B09EC31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MDH PowerPoint</Template>
  <TotalTime>528</TotalTime>
  <Words>998</Words>
  <Application>Microsoft Office PowerPoint</Application>
  <PresentationFormat>Widescreen</PresentationFormat>
  <Paragraphs>81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NeueHaasGroteskText Std</vt:lpstr>
      <vt:lpstr>MN.IT</vt:lpstr>
      <vt:lpstr>Using a health equity lens</vt:lpstr>
      <vt:lpstr>Using a health equity lens</vt:lpstr>
      <vt:lpstr>Check our assumptions</vt:lpstr>
      <vt:lpstr>It may be difficult to “see” the inequities</vt:lpstr>
      <vt:lpstr>PowerPoint Presentation</vt:lpstr>
      <vt:lpstr>PowerPoint Presentation</vt:lpstr>
      <vt:lpstr>Reflective questions</vt:lpstr>
      <vt:lpstr>Team activity</vt:lpstr>
      <vt:lpstr>Group discussion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health equity lens (presentation slides) | Minnesota Department of Health Health Equity Learning Community</dc:title>
  <dc:subject>Using a health equity lens (presentation slides) | Minnesota Department of Health Health Equity Learning Community</dc:subject>
  <dc:creator>Center for Public Health Practice - Minnesota Dept. of Health</dc:creator>
  <cp:keywords/>
  <dc:description>Version 1.1, Released 8-2016</dc:description>
  <cp:lastModifiedBy>HawleyMarch, Allison (MDH)</cp:lastModifiedBy>
  <cp:revision>25</cp:revision>
  <dcterms:created xsi:type="dcterms:W3CDTF">2018-12-07T20:58:21Z</dcterms:created>
  <dcterms:modified xsi:type="dcterms:W3CDTF">2019-11-01T19:24:37Z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