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20"/>
  </p:notesMasterIdLst>
  <p:handoutMasterIdLst>
    <p:handoutMasterId r:id="rId21"/>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leyMarch, Allison (MDH)" initials="HA(" lastIdx="1" clrIdx="0">
    <p:extLst>
      <p:ext uri="{19B8F6BF-5375-455C-9EA6-DF929625EA0E}">
        <p15:presenceInfo xmlns:p15="http://schemas.microsoft.com/office/powerpoint/2012/main" userId="S-1-5-21-1314793539-288207475-437156019-13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349" autoAdjust="0"/>
  </p:normalViewPr>
  <p:slideViewPr>
    <p:cSldViewPr snapToGrid="0">
      <p:cViewPr varScale="1">
        <p:scale>
          <a:sx n="48" d="100"/>
          <a:sy n="48" d="100"/>
        </p:scale>
        <p:origin x="570" y="4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C5B3C-2C3D-443B-AB29-677033792502}" type="doc">
      <dgm:prSet loTypeId="urn:microsoft.com/office/officeart/2005/8/layout/pyramid2" loCatId="pyramid" qsTypeId="urn:microsoft.com/office/officeart/2005/8/quickstyle/simple1" qsCatId="simple" csTypeId="urn:microsoft.com/office/officeart/2005/8/colors/colorful1" csCatId="colorful" phldr="1"/>
      <dgm:spPr/>
    </dgm:pt>
    <dgm:pt modelId="{248B056E-2A19-4119-94DE-42A8BED8E520}">
      <dgm:prSet phldrT="[Text]"/>
      <dgm:spPr/>
      <dgm:t>
        <a:bodyPr/>
        <a:lstStyle/>
        <a:p>
          <a:r>
            <a:rPr lang="en-US" dirty="0" smtClean="0"/>
            <a:t>People share an understanding of what creates health</a:t>
          </a:r>
          <a:endParaRPr lang="en-US" dirty="0"/>
        </a:p>
      </dgm:t>
    </dgm:pt>
    <dgm:pt modelId="{EDA26B80-3958-496F-8596-191793741AC4}" type="parTrans" cxnId="{4C1026B0-B237-4EC0-A08D-725B26416706}">
      <dgm:prSet/>
      <dgm:spPr/>
      <dgm:t>
        <a:bodyPr/>
        <a:lstStyle/>
        <a:p>
          <a:endParaRPr lang="en-US"/>
        </a:p>
      </dgm:t>
    </dgm:pt>
    <dgm:pt modelId="{BA994BE9-30C9-4148-8A28-6328E8A1640B}" type="sibTrans" cxnId="{4C1026B0-B237-4EC0-A08D-725B26416706}">
      <dgm:prSet/>
      <dgm:spPr/>
      <dgm:t>
        <a:bodyPr/>
        <a:lstStyle/>
        <a:p>
          <a:endParaRPr lang="en-US"/>
        </a:p>
      </dgm:t>
    </dgm:pt>
    <dgm:pt modelId="{22143E81-8807-4AEC-AD4B-821E190B5FF5}">
      <dgm:prSet phldrT="[Text]"/>
      <dgm:spPr/>
      <dgm:t>
        <a:bodyPr/>
        <a:lstStyle/>
        <a:p>
          <a:r>
            <a:rPr lang="en-US" dirty="0" smtClean="0"/>
            <a:t>Communities have power and resources to shape their own </a:t>
          </a:r>
          <a:r>
            <a:rPr lang="en-US" smtClean="0"/>
            <a:t>healthy futures</a:t>
          </a:r>
          <a:endParaRPr lang="en-US"/>
        </a:p>
      </dgm:t>
    </dgm:pt>
    <dgm:pt modelId="{0EF213CB-08ED-4969-BD74-6069BF2DA5F0}" type="parTrans" cxnId="{6E99E17E-2215-4278-B330-3FE8AB9208F5}">
      <dgm:prSet/>
      <dgm:spPr/>
      <dgm:t>
        <a:bodyPr/>
        <a:lstStyle/>
        <a:p>
          <a:endParaRPr lang="en-US"/>
        </a:p>
      </dgm:t>
    </dgm:pt>
    <dgm:pt modelId="{2A731EE1-3932-44BB-9057-3FC4BA43F88A}" type="sibTrans" cxnId="{6E99E17E-2215-4278-B330-3FE8AB9208F5}">
      <dgm:prSet/>
      <dgm:spPr/>
      <dgm:t>
        <a:bodyPr/>
        <a:lstStyle/>
        <a:p>
          <a:endParaRPr lang="en-US"/>
        </a:p>
      </dgm:t>
    </dgm:pt>
    <dgm:pt modelId="{D464220A-9055-45A0-A14A-4F03286FBC22}">
      <dgm:prSet phldrT="[Text]"/>
      <dgm:spPr/>
      <dgm:t>
        <a:bodyPr/>
        <a:lstStyle/>
        <a:p>
          <a:r>
            <a:rPr lang="en-US" dirty="0" smtClean="0"/>
            <a:t>Health in all policies</a:t>
          </a:r>
          <a:endParaRPr lang="en-US" dirty="0"/>
        </a:p>
      </dgm:t>
    </dgm:pt>
    <dgm:pt modelId="{7A807F02-1F31-432D-9FCB-E41B291747B8}" type="sibTrans" cxnId="{F82BFF02-1CCC-4273-AAE5-081813B9CB39}">
      <dgm:prSet/>
      <dgm:spPr/>
      <dgm:t>
        <a:bodyPr/>
        <a:lstStyle/>
        <a:p>
          <a:endParaRPr lang="en-US"/>
        </a:p>
      </dgm:t>
    </dgm:pt>
    <dgm:pt modelId="{59648329-2751-4E35-8C75-D07F5B08B93B}" type="parTrans" cxnId="{F82BFF02-1CCC-4273-AAE5-081813B9CB39}">
      <dgm:prSet/>
      <dgm:spPr/>
      <dgm:t>
        <a:bodyPr/>
        <a:lstStyle/>
        <a:p>
          <a:endParaRPr lang="en-US"/>
        </a:p>
      </dgm:t>
    </dgm:pt>
    <dgm:pt modelId="{9D28487A-49D3-40E8-8FAC-7F4D448556E2}" type="pres">
      <dgm:prSet presAssocID="{CE3C5B3C-2C3D-443B-AB29-677033792502}" presName="compositeShape" presStyleCnt="0">
        <dgm:presLayoutVars>
          <dgm:dir/>
          <dgm:resizeHandles/>
        </dgm:presLayoutVars>
      </dgm:prSet>
      <dgm:spPr/>
    </dgm:pt>
    <dgm:pt modelId="{241EC949-FD25-434D-80B5-0F1C14F9DDAE}" type="pres">
      <dgm:prSet presAssocID="{CE3C5B3C-2C3D-443B-AB29-677033792502}" presName="pyramid" presStyleLbl="node1" presStyleIdx="0" presStyleCnt="1"/>
      <dgm:spPr/>
      <dgm:extLst>
        <a:ext uri="{E40237B7-FDA0-4F09-8148-C483321AD2D9}">
          <dgm14:cNvPr xmlns:dgm14="http://schemas.microsoft.com/office/drawing/2010/diagram" id="0" name="" descr=" "/>
        </a:ext>
      </dgm:extLst>
    </dgm:pt>
    <dgm:pt modelId="{CDDD3B46-3A32-4DD1-9333-CD2CF5F4C888}" type="pres">
      <dgm:prSet presAssocID="{CE3C5B3C-2C3D-443B-AB29-677033792502}" presName="theList" presStyleCnt="0"/>
      <dgm:spPr/>
    </dgm:pt>
    <dgm:pt modelId="{9C00D49B-E2FC-453E-A2EA-E73632304A11}" type="pres">
      <dgm:prSet presAssocID="{D464220A-9055-45A0-A14A-4F03286FBC22}" presName="aNode" presStyleLbl="fgAcc1" presStyleIdx="0" presStyleCnt="3" custScaleX="129318" custLinFactY="21550" custLinFactNeighborX="19486" custLinFactNeighborY="100000">
        <dgm:presLayoutVars>
          <dgm:bulletEnabled val="1"/>
        </dgm:presLayoutVars>
      </dgm:prSet>
      <dgm:spPr/>
      <dgm:t>
        <a:bodyPr/>
        <a:lstStyle/>
        <a:p>
          <a:endParaRPr lang="en-US"/>
        </a:p>
      </dgm:t>
    </dgm:pt>
    <dgm:pt modelId="{BA82F93F-2ADE-4491-999F-528180DC154C}" type="pres">
      <dgm:prSet presAssocID="{D464220A-9055-45A0-A14A-4F03286FBC22}" presName="aSpace" presStyleCnt="0"/>
      <dgm:spPr/>
    </dgm:pt>
    <dgm:pt modelId="{CCE4472D-C817-473E-BC39-C5156452612B}" type="pres">
      <dgm:prSet presAssocID="{248B056E-2A19-4119-94DE-42A8BED8E520}" presName="aNode" presStyleLbl="fgAcc1" presStyleIdx="1" presStyleCnt="3" custScaleX="129318" custLinFactY="21550" custLinFactNeighborX="19486" custLinFactNeighborY="100000">
        <dgm:presLayoutVars>
          <dgm:bulletEnabled val="1"/>
        </dgm:presLayoutVars>
      </dgm:prSet>
      <dgm:spPr/>
      <dgm:t>
        <a:bodyPr/>
        <a:lstStyle/>
        <a:p>
          <a:endParaRPr lang="en-US"/>
        </a:p>
      </dgm:t>
    </dgm:pt>
    <dgm:pt modelId="{18B78997-AC60-421B-9B3B-FFFA90B907A6}" type="pres">
      <dgm:prSet presAssocID="{248B056E-2A19-4119-94DE-42A8BED8E520}" presName="aSpace" presStyleCnt="0"/>
      <dgm:spPr/>
    </dgm:pt>
    <dgm:pt modelId="{4383DF4A-BEAA-4319-B774-E2C077BB4C4D}" type="pres">
      <dgm:prSet presAssocID="{22143E81-8807-4AEC-AD4B-821E190B5FF5}" presName="aNode" presStyleLbl="fgAcc1" presStyleIdx="2" presStyleCnt="3" custScaleX="129318" custLinFactY="21550" custLinFactNeighborX="19486" custLinFactNeighborY="100000">
        <dgm:presLayoutVars>
          <dgm:bulletEnabled val="1"/>
        </dgm:presLayoutVars>
      </dgm:prSet>
      <dgm:spPr/>
      <dgm:t>
        <a:bodyPr/>
        <a:lstStyle/>
        <a:p>
          <a:endParaRPr lang="en-US"/>
        </a:p>
      </dgm:t>
    </dgm:pt>
    <dgm:pt modelId="{CE760F2A-82C0-475F-B217-2E52A9A84DD0}" type="pres">
      <dgm:prSet presAssocID="{22143E81-8807-4AEC-AD4B-821E190B5FF5}" presName="aSpace" presStyleCnt="0"/>
      <dgm:spPr/>
    </dgm:pt>
  </dgm:ptLst>
  <dgm:cxnLst>
    <dgm:cxn modelId="{9DF3764B-CDD0-4AD8-B38A-57CF2FDA43CD}" type="presOf" srcId="{D464220A-9055-45A0-A14A-4F03286FBC22}" destId="{9C00D49B-E2FC-453E-A2EA-E73632304A11}" srcOrd="0" destOrd="0" presId="urn:microsoft.com/office/officeart/2005/8/layout/pyramid2"/>
    <dgm:cxn modelId="{F82BFF02-1CCC-4273-AAE5-081813B9CB39}" srcId="{CE3C5B3C-2C3D-443B-AB29-677033792502}" destId="{D464220A-9055-45A0-A14A-4F03286FBC22}" srcOrd="0" destOrd="0" parTransId="{59648329-2751-4E35-8C75-D07F5B08B93B}" sibTransId="{7A807F02-1F31-432D-9FCB-E41B291747B8}"/>
    <dgm:cxn modelId="{BAC5A202-C521-4070-94E2-BBB8B600ACFA}" type="presOf" srcId="{CE3C5B3C-2C3D-443B-AB29-677033792502}" destId="{9D28487A-49D3-40E8-8FAC-7F4D448556E2}" srcOrd="0" destOrd="0" presId="urn:microsoft.com/office/officeart/2005/8/layout/pyramid2"/>
    <dgm:cxn modelId="{6E99E17E-2215-4278-B330-3FE8AB9208F5}" srcId="{CE3C5B3C-2C3D-443B-AB29-677033792502}" destId="{22143E81-8807-4AEC-AD4B-821E190B5FF5}" srcOrd="2" destOrd="0" parTransId="{0EF213CB-08ED-4969-BD74-6069BF2DA5F0}" sibTransId="{2A731EE1-3932-44BB-9057-3FC4BA43F88A}"/>
    <dgm:cxn modelId="{83ACBC22-A2C8-4BBE-9E66-22D85634FFF4}" type="presOf" srcId="{22143E81-8807-4AEC-AD4B-821E190B5FF5}" destId="{4383DF4A-BEAA-4319-B774-E2C077BB4C4D}" srcOrd="0" destOrd="0" presId="urn:microsoft.com/office/officeart/2005/8/layout/pyramid2"/>
    <dgm:cxn modelId="{4C1026B0-B237-4EC0-A08D-725B26416706}" srcId="{CE3C5B3C-2C3D-443B-AB29-677033792502}" destId="{248B056E-2A19-4119-94DE-42A8BED8E520}" srcOrd="1" destOrd="0" parTransId="{EDA26B80-3958-496F-8596-191793741AC4}" sibTransId="{BA994BE9-30C9-4148-8A28-6328E8A1640B}"/>
    <dgm:cxn modelId="{582EEF52-E039-432A-84FC-08CA6BED837C}" type="presOf" srcId="{248B056E-2A19-4119-94DE-42A8BED8E520}" destId="{CCE4472D-C817-473E-BC39-C5156452612B}" srcOrd="0" destOrd="0" presId="urn:microsoft.com/office/officeart/2005/8/layout/pyramid2"/>
    <dgm:cxn modelId="{1F92BBF9-B269-425F-ABFF-A206A7B156F0}" type="presParOf" srcId="{9D28487A-49D3-40E8-8FAC-7F4D448556E2}" destId="{241EC949-FD25-434D-80B5-0F1C14F9DDAE}" srcOrd="0" destOrd="0" presId="urn:microsoft.com/office/officeart/2005/8/layout/pyramid2"/>
    <dgm:cxn modelId="{186D2CF7-7A22-42A6-ABA8-795EEE44BE60}" type="presParOf" srcId="{9D28487A-49D3-40E8-8FAC-7F4D448556E2}" destId="{CDDD3B46-3A32-4DD1-9333-CD2CF5F4C888}" srcOrd="1" destOrd="0" presId="urn:microsoft.com/office/officeart/2005/8/layout/pyramid2"/>
    <dgm:cxn modelId="{B7E36DEF-A879-4745-9F16-68F01D751856}" type="presParOf" srcId="{CDDD3B46-3A32-4DD1-9333-CD2CF5F4C888}" destId="{9C00D49B-E2FC-453E-A2EA-E73632304A11}" srcOrd="0" destOrd="0" presId="urn:microsoft.com/office/officeart/2005/8/layout/pyramid2"/>
    <dgm:cxn modelId="{8CD4DA10-7566-4F23-8EA3-A47E18C11F80}" type="presParOf" srcId="{CDDD3B46-3A32-4DD1-9333-CD2CF5F4C888}" destId="{BA82F93F-2ADE-4491-999F-528180DC154C}" srcOrd="1" destOrd="0" presId="urn:microsoft.com/office/officeart/2005/8/layout/pyramid2"/>
    <dgm:cxn modelId="{39DF2C6F-27FE-436D-9A82-B9A48C917149}" type="presParOf" srcId="{CDDD3B46-3A32-4DD1-9333-CD2CF5F4C888}" destId="{CCE4472D-C817-473E-BC39-C5156452612B}" srcOrd="2" destOrd="0" presId="urn:microsoft.com/office/officeart/2005/8/layout/pyramid2"/>
    <dgm:cxn modelId="{DC44055A-50DD-4EB6-B840-B42A977AD8E0}" type="presParOf" srcId="{CDDD3B46-3A32-4DD1-9333-CD2CF5F4C888}" destId="{18B78997-AC60-421B-9B3B-FFFA90B907A6}" srcOrd="3" destOrd="0" presId="urn:microsoft.com/office/officeart/2005/8/layout/pyramid2"/>
    <dgm:cxn modelId="{3CDE9BF4-79D2-4BC7-9FE4-895EF8E289C0}" type="presParOf" srcId="{CDDD3B46-3A32-4DD1-9333-CD2CF5F4C888}" destId="{4383DF4A-BEAA-4319-B774-E2C077BB4C4D}" srcOrd="4" destOrd="0" presId="urn:microsoft.com/office/officeart/2005/8/layout/pyramid2"/>
    <dgm:cxn modelId="{20D99082-4412-462A-BDA8-4B7A8E0B8A56}" type="presParOf" srcId="{CDDD3B46-3A32-4DD1-9333-CD2CF5F4C888}" destId="{CE760F2A-82C0-475F-B217-2E52A9A84DD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EC949-FD25-434D-80B5-0F1C14F9DDAE}">
      <dsp:nvSpPr>
        <dsp:cNvPr id="0" name=""/>
        <dsp:cNvSpPr/>
      </dsp:nvSpPr>
      <dsp:spPr>
        <a:xfrm>
          <a:off x="2548475" y="0"/>
          <a:ext cx="4351338" cy="4351338"/>
        </a:xfrm>
        <a:prstGeom prst="triangl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0D49B-E2FC-453E-A2EA-E73632304A11}">
      <dsp:nvSpPr>
        <dsp:cNvPr id="0" name=""/>
        <dsp:cNvSpPr/>
      </dsp:nvSpPr>
      <dsp:spPr>
        <a:xfrm>
          <a:off x="4860669" y="788200"/>
          <a:ext cx="3657591" cy="1030043"/>
        </a:xfrm>
        <a:prstGeom prst="round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Health in all policies</a:t>
          </a:r>
          <a:endParaRPr lang="en-US" sz="1800" kern="1200" dirty="0"/>
        </a:p>
      </dsp:txBody>
      <dsp:txXfrm>
        <a:off x="4910952" y="838483"/>
        <a:ext cx="3557025" cy="929477"/>
      </dsp:txXfrm>
    </dsp:sp>
    <dsp:sp modelId="{CCE4472D-C817-473E-BC39-C5156452612B}">
      <dsp:nvSpPr>
        <dsp:cNvPr id="0" name=""/>
        <dsp:cNvSpPr/>
      </dsp:nvSpPr>
      <dsp:spPr>
        <a:xfrm>
          <a:off x="4860669" y="1946999"/>
          <a:ext cx="3657591" cy="1030043"/>
        </a:xfrm>
        <a:prstGeom prst="round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People share an understanding of what creates health</a:t>
          </a:r>
          <a:endParaRPr lang="en-US" sz="1800" kern="1200" dirty="0"/>
        </a:p>
      </dsp:txBody>
      <dsp:txXfrm>
        <a:off x="4910952" y="1997282"/>
        <a:ext cx="3557025" cy="929477"/>
      </dsp:txXfrm>
    </dsp:sp>
    <dsp:sp modelId="{4383DF4A-BEAA-4319-B774-E2C077BB4C4D}">
      <dsp:nvSpPr>
        <dsp:cNvPr id="0" name=""/>
        <dsp:cNvSpPr/>
      </dsp:nvSpPr>
      <dsp:spPr>
        <a:xfrm>
          <a:off x="4860669" y="3105798"/>
          <a:ext cx="3657591" cy="1030043"/>
        </a:xfrm>
        <a:prstGeom prst="round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Communities have power and resources to shape their own </a:t>
          </a:r>
          <a:r>
            <a:rPr lang="en-US" sz="1800" kern="1200" smtClean="0"/>
            <a:t>healthy futures</a:t>
          </a:r>
          <a:endParaRPr lang="en-US" sz="1800" kern="1200"/>
        </a:p>
      </dsp:txBody>
      <dsp:txXfrm>
        <a:off x="4910952" y="3156081"/>
        <a:ext cx="3557025" cy="9294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F2A04DE5-F1A9-4D45-BF54-BEFDBA739CA2}" type="datetimeFigureOut">
              <a:rPr lang="en-US" smtClean="0">
                <a:latin typeface="NeueHaasGroteskText Std" panose="020B0504020202020204" pitchFamily="34" charset="0"/>
              </a:rPr>
              <a:t>11/1/2019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32" tIns="45716" rIns="91432" bIns="4571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Seeing things differently: </a:t>
            </a:r>
            <a:br>
              <a:rPr lang="en-US" dirty="0" smtClean="0"/>
            </a:br>
            <a:r>
              <a:rPr lang="en-US" dirty="0" smtClean="0"/>
              <a:t>Applying a health equity lens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smtClean="0">
                <a:solidFill>
                  <a:schemeClr val="tx1"/>
                </a:solidFill>
                <a:effectLst/>
                <a:latin typeface="NeueHaasGroteskText Std" panose="020B0504020202020204" pitchFamily="34" charset="0"/>
                <a:ea typeface="+mn-ea"/>
                <a:cs typeface="+mn-cs"/>
              </a:rPr>
              <a:t>We have always collected and presented data. What’s different</a:t>
            </a:r>
            <a:r>
              <a:rPr lang="en-US" sz="1200" kern="1200" baseline="0" dirty="0" smtClean="0">
                <a:solidFill>
                  <a:schemeClr val="tx1"/>
                </a:solidFill>
                <a:effectLst/>
                <a:latin typeface="NeueHaasGroteskText Std" panose="020B0504020202020204" pitchFamily="34" charset="0"/>
                <a:ea typeface="+mn-ea"/>
                <a:cs typeface="+mn-cs"/>
              </a:rPr>
              <a:t> here? At a </a:t>
            </a:r>
            <a:r>
              <a:rPr lang="en-US" sz="1200" kern="1200" dirty="0" smtClean="0">
                <a:solidFill>
                  <a:schemeClr val="tx1"/>
                </a:solidFill>
                <a:effectLst/>
                <a:latin typeface="NeueHaasGroteskText Std" panose="020B0504020202020204" pitchFamily="34" charset="0"/>
                <a:ea typeface="+mn-ea"/>
                <a:cs typeface="+mn-cs"/>
              </a:rPr>
              <a:t>very high level, it is about digging deeper and going underneath those averages. It</a:t>
            </a:r>
            <a:r>
              <a:rPr lang="en-US" sz="1200" kern="1200" baseline="0" dirty="0" smtClean="0">
                <a:solidFill>
                  <a:schemeClr val="tx1"/>
                </a:solidFill>
                <a:effectLst/>
                <a:latin typeface="NeueHaasGroteskText Std" panose="020B0504020202020204" pitchFamily="34" charset="0"/>
                <a:ea typeface="+mn-ea"/>
                <a:cs typeface="+mn-cs"/>
              </a:rPr>
              <a:t> </a:t>
            </a:r>
            <a:r>
              <a:rPr lang="en-US" sz="1200" kern="1200" dirty="0" smtClean="0">
                <a:solidFill>
                  <a:schemeClr val="tx1"/>
                </a:solidFill>
                <a:effectLst/>
                <a:latin typeface="NeueHaasGroteskText Std" panose="020B0504020202020204" pitchFamily="34" charset="0"/>
                <a:ea typeface="+mn-ea"/>
                <a:cs typeface="+mn-cs"/>
              </a:rPr>
              <a:t>may mean we have to have</a:t>
            </a:r>
            <a:r>
              <a:rPr lang="en-US" sz="1200" kern="1200" baseline="0" dirty="0" smtClean="0">
                <a:solidFill>
                  <a:schemeClr val="tx1"/>
                </a:solidFill>
                <a:effectLst/>
                <a:latin typeface="NeueHaasGroteskText Std" panose="020B0504020202020204" pitchFamily="34" charset="0"/>
                <a:ea typeface="+mn-ea"/>
                <a:cs typeface="+mn-cs"/>
              </a:rPr>
              <a:t> different ways to get input from </a:t>
            </a:r>
            <a:r>
              <a:rPr lang="en-US" sz="1200" kern="1200" dirty="0" smtClean="0">
                <a:solidFill>
                  <a:schemeClr val="tx1"/>
                </a:solidFill>
                <a:effectLst/>
                <a:latin typeface="NeueHaasGroteskText Std" panose="020B0504020202020204" pitchFamily="34" charset="0"/>
                <a:ea typeface="+mn-ea"/>
                <a:cs typeface="+mn-cs"/>
              </a:rPr>
              <a:t>communities who are not</a:t>
            </a:r>
            <a:r>
              <a:rPr lang="en-US" sz="1200" kern="1200" baseline="0" dirty="0" smtClean="0">
                <a:solidFill>
                  <a:schemeClr val="tx1"/>
                </a:solidFill>
                <a:effectLst/>
                <a:latin typeface="NeueHaasGroteskText Std" panose="020B0504020202020204" pitchFamily="34" charset="0"/>
                <a:ea typeface="+mn-ea"/>
                <a:cs typeface="+mn-cs"/>
              </a:rPr>
              <a:t> reached with a mail-in survey </a:t>
            </a:r>
            <a:r>
              <a:rPr lang="en-US" sz="1200" kern="1200" dirty="0" smtClean="0">
                <a:solidFill>
                  <a:schemeClr val="tx1"/>
                </a:solidFill>
                <a:effectLst/>
                <a:latin typeface="NeueHaasGroteskText Std" panose="020B0504020202020204" pitchFamily="34" charset="0"/>
                <a:ea typeface="+mn-ea"/>
                <a:cs typeface="+mn-cs"/>
              </a:rPr>
              <a:t>to get at what do we really need to understand here? What</a:t>
            </a:r>
            <a:r>
              <a:rPr lang="en-US" sz="1200" kern="1200" baseline="0" dirty="0" smtClean="0">
                <a:solidFill>
                  <a:schemeClr val="tx1"/>
                </a:solidFill>
                <a:effectLst/>
                <a:latin typeface="NeueHaasGroteskText Std" panose="020B0504020202020204" pitchFamily="34" charset="0"/>
                <a:ea typeface="+mn-ea"/>
                <a:cs typeface="+mn-cs"/>
              </a:rPr>
              <a:t> data will help lead to change in the community</a:t>
            </a:r>
            <a:r>
              <a:rPr lang="en-US" sz="1200" kern="1200" dirty="0" smtClean="0">
                <a:solidFill>
                  <a:schemeClr val="tx1"/>
                </a:solidFill>
                <a:effectLst/>
                <a:latin typeface="NeueHaasGroteskText Std" panose="020B0504020202020204" pitchFamily="34" charset="0"/>
                <a:ea typeface="+mn-ea"/>
                <a:cs typeface="+mn-cs"/>
              </a:rPr>
              <a:t>?  This is also about reporting the data to elected officials, businesses, the community in a way that is understandable. The</a:t>
            </a:r>
            <a:r>
              <a:rPr lang="en-US" sz="1200" kern="1200" baseline="0" dirty="0" smtClean="0">
                <a:solidFill>
                  <a:schemeClr val="tx1"/>
                </a:solidFill>
                <a:effectLst/>
                <a:latin typeface="NeueHaasGroteskText Std" panose="020B0504020202020204" pitchFamily="34" charset="0"/>
                <a:ea typeface="+mn-ea"/>
                <a:cs typeface="+mn-cs"/>
              </a:rPr>
              <a:t> </a:t>
            </a:r>
            <a:r>
              <a:rPr lang="en-US" sz="1200" kern="1200" dirty="0" smtClean="0">
                <a:solidFill>
                  <a:schemeClr val="tx1"/>
                </a:solidFill>
                <a:effectLst/>
                <a:latin typeface="NeueHaasGroteskText Std" panose="020B0504020202020204" pitchFamily="34" charset="0"/>
                <a:ea typeface="+mn-ea"/>
                <a:cs typeface="+mn-cs"/>
              </a:rPr>
              <a:t>key point here is that data can lead to change and action, but it can also lead to inaction. If we are not collecting data that tells a story about communities experiencing inequities we are not building the case that there is a need for change.  </a:t>
            </a:r>
          </a:p>
          <a:p>
            <a:pPr defTabSz="931774">
              <a:defRPr/>
            </a:pPr>
            <a:endParaRPr lang="en-US" sz="1200" kern="1200" dirty="0" smtClean="0">
              <a:solidFill>
                <a:schemeClr val="tx1"/>
              </a:solidFill>
              <a:effectLst/>
              <a:latin typeface="NeueHaasGroteskText Std" panose="020B0504020202020204" pitchFamily="34" charset="0"/>
              <a:ea typeface="+mn-ea"/>
              <a:cs typeface="+mn-cs"/>
            </a:endParaRPr>
          </a:p>
          <a:p>
            <a:pPr defTabSz="931774">
              <a:defRPr/>
            </a:pPr>
            <a:r>
              <a:rPr lang="en-US" sz="1200" kern="1200" dirty="0" smtClean="0">
                <a:solidFill>
                  <a:schemeClr val="tx1"/>
                </a:solidFill>
                <a:effectLst/>
                <a:latin typeface="NeueHaasGroteskText Std" panose="020B0504020202020204" pitchFamily="34" charset="0"/>
                <a:ea typeface="+mn-ea"/>
                <a:cs typeface="+mn-cs"/>
              </a:rPr>
              <a:t>Example: the</a:t>
            </a:r>
            <a:r>
              <a:rPr lang="en-US" sz="1200" kern="1200" baseline="0" dirty="0" smtClean="0">
                <a:solidFill>
                  <a:schemeClr val="tx1"/>
                </a:solidFill>
                <a:effectLst/>
                <a:latin typeface="NeueHaasGroteskText Std" panose="020B0504020202020204" pitchFamily="34" charset="0"/>
                <a:ea typeface="+mn-ea"/>
                <a:cs typeface="+mn-cs"/>
              </a:rPr>
              <a:t> Health Equity Data Analysis (HEDA) approach implemented through MDH’s Statewide Health Improvement Partnership.</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81023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baseline="0" dirty="0" smtClean="0">
                <a:solidFill>
                  <a:schemeClr val="tx1"/>
                </a:solidFill>
                <a:effectLst/>
                <a:latin typeface="NeueHaasGroteskText Std" panose="020B0504020202020204" pitchFamily="34" charset="0"/>
                <a:ea typeface="+mn-ea"/>
                <a:cs typeface="+mn-cs"/>
              </a:rPr>
              <a:t>T</a:t>
            </a:r>
            <a:r>
              <a:rPr lang="en-US" sz="1200" kern="1200" dirty="0" smtClean="0">
                <a:solidFill>
                  <a:schemeClr val="tx1"/>
                </a:solidFill>
                <a:effectLst/>
                <a:latin typeface="NeueHaasGroteskText Std" panose="020B0504020202020204" pitchFamily="34" charset="0"/>
                <a:ea typeface="+mn-ea"/>
                <a:cs typeface="+mn-cs"/>
              </a:rPr>
              <a:t>his practice</a:t>
            </a:r>
            <a:r>
              <a:rPr lang="en-US" sz="1200" kern="1200" baseline="0" dirty="0" smtClean="0">
                <a:solidFill>
                  <a:schemeClr val="tx1"/>
                </a:solidFill>
                <a:effectLst/>
                <a:latin typeface="NeueHaasGroteskText Std" panose="020B0504020202020204" pitchFamily="34" charset="0"/>
                <a:ea typeface="+mn-ea"/>
                <a:cs typeface="+mn-cs"/>
              </a:rPr>
              <a:t> is, </a:t>
            </a:r>
            <a:r>
              <a:rPr lang="en-US" sz="1200" kern="1200" dirty="0" smtClean="0">
                <a:solidFill>
                  <a:schemeClr val="tx1"/>
                </a:solidFill>
                <a:effectLst/>
                <a:latin typeface="NeueHaasGroteskText Std" panose="020B0504020202020204" pitchFamily="34" charset="0"/>
                <a:ea typeface="+mn-ea"/>
                <a:cs typeface="+mn-cs"/>
              </a:rPr>
              <a:t>in its essence, walking the talk.  We say health equity is important but how are we demonstrating that? </a:t>
            </a:r>
          </a:p>
          <a:p>
            <a:pPr defTabSz="931774">
              <a:defRPr/>
            </a:pPr>
            <a:endParaRPr lang="en-US" sz="1200" kern="1200" dirty="0" smtClean="0">
              <a:solidFill>
                <a:schemeClr val="tx1"/>
              </a:solidFill>
              <a:effectLst/>
              <a:latin typeface="NeueHaasGroteskText Std" panose="020B0504020202020204" pitchFamily="34" charset="0"/>
              <a:ea typeface="+mn-ea"/>
              <a:cs typeface="+mn-cs"/>
            </a:endParaRPr>
          </a:p>
          <a:p>
            <a:pPr defTabSz="931774">
              <a:defRPr/>
            </a:pPr>
            <a:r>
              <a:rPr lang="en-US" sz="1200" kern="1200" dirty="0" smtClean="0">
                <a:solidFill>
                  <a:schemeClr val="tx1"/>
                </a:solidFill>
                <a:effectLst/>
                <a:latin typeface="NeueHaasGroteskText Std" panose="020B0504020202020204" pitchFamily="34" charset="0"/>
                <a:ea typeface="+mn-ea"/>
                <a:cs typeface="+mn-cs"/>
              </a:rPr>
              <a:t>How are we looking hard at ourselves and our actions – intentional or not – to see if it is consistent with our commitment in advancing health equity. This is also about looking at our policies and procedures to see if they may be getting in the way of doing our work differently.</a:t>
            </a:r>
            <a:r>
              <a:rPr lang="en-US" sz="1200" kern="1200" baseline="0" dirty="0" smtClean="0">
                <a:solidFill>
                  <a:schemeClr val="tx1"/>
                </a:solidFill>
                <a:effectLst/>
                <a:latin typeface="NeueHaasGroteskText Std" panose="020B0504020202020204" pitchFamily="34" charset="0"/>
                <a:ea typeface="+mn-ea"/>
                <a:cs typeface="+mn-cs"/>
              </a:rPr>
              <a:t>  This practice is about asking ourselves –</a:t>
            </a:r>
            <a:r>
              <a:rPr lang="en-US" sz="1200" kern="1200" dirty="0" smtClean="0">
                <a:solidFill>
                  <a:schemeClr val="tx1"/>
                </a:solidFill>
                <a:effectLst/>
                <a:latin typeface="NeueHaasGroteskText Std" panose="020B0504020202020204" pitchFamily="34" charset="0"/>
                <a:ea typeface="+mn-ea"/>
                <a:cs typeface="+mn-cs"/>
              </a:rPr>
              <a:t>are we part of the problem? We, and the people before us, have built systems and structures and programs and rules from our own perspective. But do these systems and</a:t>
            </a:r>
            <a:r>
              <a:rPr lang="en-US" sz="1200" kern="1200" baseline="0" dirty="0" smtClean="0">
                <a:solidFill>
                  <a:schemeClr val="tx1"/>
                </a:solidFill>
                <a:effectLst/>
                <a:latin typeface="NeueHaasGroteskText Std" panose="020B0504020202020204" pitchFamily="34" charset="0"/>
                <a:ea typeface="+mn-ea"/>
                <a:cs typeface="+mn-cs"/>
              </a:rPr>
              <a:t> structures and rules work for </a:t>
            </a:r>
            <a:r>
              <a:rPr lang="en-US" sz="1200" kern="1200" dirty="0" smtClean="0">
                <a:solidFill>
                  <a:schemeClr val="tx1"/>
                </a:solidFill>
                <a:effectLst/>
                <a:latin typeface="NeueHaasGroteskText Std" panose="020B0504020202020204" pitchFamily="34" charset="0"/>
                <a:ea typeface="+mn-ea"/>
                <a:cs typeface="+mn-cs"/>
              </a:rPr>
              <a:t>those</a:t>
            </a:r>
            <a:r>
              <a:rPr lang="en-US" sz="1200" kern="1200" baseline="0" dirty="0" smtClean="0">
                <a:solidFill>
                  <a:schemeClr val="tx1"/>
                </a:solidFill>
                <a:effectLst/>
                <a:latin typeface="NeueHaasGroteskText Std" panose="020B0504020202020204" pitchFamily="34" charset="0"/>
                <a:ea typeface="+mn-ea"/>
                <a:cs typeface="+mn-cs"/>
              </a:rPr>
              <a:t> </a:t>
            </a:r>
            <a:r>
              <a:rPr lang="en-US" sz="1200" kern="1200" dirty="0" smtClean="0">
                <a:solidFill>
                  <a:schemeClr val="tx1"/>
                </a:solidFill>
                <a:effectLst/>
                <a:latin typeface="NeueHaasGroteskText Std" panose="020B0504020202020204" pitchFamily="34" charset="0"/>
                <a:ea typeface="+mn-ea"/>
                <a:cs typeface="+mn-cs"/>
              </a:rPr>
              <a:t>who experience inequities? </a:t>
            </a:r>
          </a:p>
          <a:p>
            <a:pPr defTabSz="931774">
              <a:defRPr/>
            </a:pPr>
            <a:endParaRPr lang="en-US" sz="1200" kern="1200" dirty="0" smtClean="0">
              <a:solidFill>
                <a:schemeClr val="tx1"/>
              </a:solidFill>
              <a:effectLst/>
              <a:latin typeface="NeueHaasGroteskText Std" panose="020B0504020202020204" pitchFamily="34" charset="0"/>
              <a:ea typeface="+mn-ea"/>
              <a:cs typeface="+mn-cs"/>
            </a:endParaRPr>
          </a:p>
          <a:p>
            <a:pPr defTabSz="931774">
              <a:defRPr/>
            </a:pPr>
            <a:r>
              <a:rPr lang="en-US" sz="1200" kern="1200" dirty="0" smtClean="0">
                <a:solidFill>
                  <a:schemeClr val="tx1"/>
                </a:solidFill>
                <a:effectLst/>
                <a:latin typeface="NeueHaasGroteskText Std" panose="020B0504020202020204" pitchFamily="34" charset="0"/>
                <a:ea typeface="+mn-ea"/>
                <a:cs typeface="+mn-cs"/>
              </a:rPr>
              <a:t>[Share examples.]</a:t>
            </a:r>
          </a:p>
          <a:p>
            <a:pPr defTabSz="931774">
              <a:defRPr/>
            </a:pPr>
            <a:endParaRPr lang="en-US" baseline="0" dirty="0" smtClean="0"/>
          </a:p>
          <a:p>
            <a:pPr defTabSz="931774">
              <a:defRPr/>
            </a:pPr>
            <a:r>
              <a:rPr lang="en-US" baseline="0" dirty="0" smtClean="0"/>
              <a:t>Over the years, we have made commitments to change our work when we knew people with disabilities couldn’t use our buildings. We have made commitments to include a new evidence based practice in our program because we were presented with the data. We made commitments to shift staff time for accreditation duties. This practice is about taking our commitment to health equity and making it real in our organization.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406845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smtClean="0">
                <a:solidFill>
                  <a:schemeClr val="tx1"/>
                </a:solidFill>
                <a:effectLst/>
                <a:latin typeface="NeueHaasGroteskText Std" panose="020B0504020202020204" pitchFamily="34" charset="0"/>
                <a:ea typeface="+mn-ea"/>
                <a:cs typeface="+mn-cs"/>
              </a:rPr>
              <a:t>This practice  is about really being intentional – shouting from the rooftops – about what we know about what creates health. Part of this is when we are out and about, </a:t>
            </a:r>
            <a:r>
              <a:rPr lang="en-US" sz="1200" kern="1200" baseline="0" dirty="0" smtClean="0">
                <a:solidFill>
                  <a:schemeClr val="tx1"/>
                </a:solidFill>
                <a:effectLst/>
                <a:latin typeface="NeueHaasGroteskText Std" panose="020B0504020202020204" pitchFamily="34" charset="0"/>
                <a:ea typeface="+mn-ea"/>
                <a:cs typeface="+mn-cs"/>
              </a:rPr>
              <a:t>when </a:t>
            </a:r>
            <a:r>
              <a:rPr lang="en-US" sz="1200" kern="1200" dirty="0" smtClean="0">
                <a:solidFill>
                  <a:schemeClr val="tx1"/>
                </a:solidFill>
                <a:effectLst/>
                <a:latin typeface="NeueHaasGroteskText Std" panose="020B0504020202020204" pitchFamily="34" charset="0"/>
                <a:ea typeface="+mn-ea"/>
                <a:cs typeface="+mn-cs"/>
              </a:rPr>
              <a:t>we are representing public health, are we presenting a story that health is only about healthcare and individual</a:t>
            </a:r>
            <a:r>
              <a:rPr lang="en-US" sz="1200" kern="1200" baseline="0" dirty="0" smtClean="0">
                <a:solidFill>
                  <a:schemeClr val="tx1"/>
                </a:solidFill>
                <a:effectLst/>
                <a:latin typeface="NeueHaasGroteskText Std" panose="020B0504020202020204" pitchFamily="34" charset="0"/>
                <a:ea typeface="+mn-ea"/>
                <a:cs typeface="+mn-cs"/>
              </a:rPr>
              <a:t> behaviors? Or</a:t>
            </a:r>
            <a:r>
              <a:rPr lang="en-US" sz="1200" kern="1200" dirty="0" smtClean="0">
                <a:solidFill>
                  <a:schemeClr val="tx1"/>
                </a:solidFill>
                <a:effectLst/>
                <a:latin typeface="NeueHaasGroteskText Std" panose="020B0504020202020204" pitchFamily="34" charset="0"/>
                <a:ea typeface="+mn-ea"/>
                <a:cs typeface="+mn-cs"/>
              </a:rPr>
              <a:t> are we presenting a story that our</a:t>
            </a:r>
            <a:r>
              <a:rPr lang="en-US" sz="1200" kern="1200" baseline="0" dirty="0" smtClean="0">
                <a:solidFill>
                  <a:schemeClr val="tx1"/>
                </a:solidFill>
                <a:effectLst/>
                <a:latin typeface="NeueHaasGroteskText Std" panose="020B0504020202020204" pitchFamily="34" charset="0"/>
                <a:ea typeface="+mn-ea"/>
                <a:cs typeface="+mn-cs"/>
              </a:rPr>
              <a:t> overall health is connected to how much money we make, to where we live and our education level</a:t>
            </a:r>
            <a:r>
              <a:rPr lang="en-US" sz="1200" kern="1200" dirty="0" smtClean="0">
                <a:solidFill>
                  <a:schemeClr val="tx1"/>
                </a:solidFill>
                <a:effectLst/>
                <a:latin typeface="NeueHaasGroteskText Std" panose="020B0504020202020204" pitchFamily="34" charset="0"/>
                <a:ea typeface="+mn-ea"/>
                <a:cs typeface="+mn-cs"/>
              </a:rPr>
              <a:t>? </a:t>
            </a:r>
          </a:p>
          <a:p>
            <a:pPr defTabSz="931774">
              <a:defRPr/>
            </a:pPr>
            <a:endParaRPr lang="en-US" sz="1200" kern="1200" dirty="0" smtClean="0">
              <a:solidFill>
                <a:schemeClr val="tx1"/>
              </a:solidFill>
              <a:effectLst/>
              <a:latin typeface="NeueHaasGroteskText Std" panose="020B0504020202020204" pitchFamily="34" charset="0"/>
              <a:ea typeface="+mn-ea"/>
              <a:cs typeface="+mn-cs"/>
            </a:endParaRPr>
          </a:p>
          <a:p>
            <a:pPr defTabSz="931774">
              <a:defRPr/>
            </a:pPr>
            <a:r>
              <a:rPr lang="en-US" sz="1200" kern="1200" dirty="0" smtClean="0">
                <a:solidFill>
                  <a:schemeClr val="tx1"/>
                </a:solidFill>
                <a:effectLst/>
                <a:latin typeface="NeueHaasGroteskText Std" panose="020B0504020202020204" pitchFamily="34" charset="0"/>
                <a:ea typeface="+mn-ea"/>
                <a:cs typeface="+mn-cs"/>
              </a:rPr>
              <a:t>This practice is about disseminating and sharing what we know –</a:t>
            </a:r>
            <a:r>
              <a:rPr lang="en-US" sz="1200" kern="1200" baseline="0" dirty="0" smtClean="0">
                <a:solidFill>
                  <a:schemeClr val="tx1"/>
                </a:solidFill>
                <a:effectLst/>
                <a:latin typeface="NeueHaasGroteskText Std" panose="020B0504020202020204" pitchFamily="34" charset="0"/>
                <a:ea typeface="+mn-ea"/>
                <a:cs typeface="+mn-cs"/>
              </a:rPr>
              <a:t> something public health has done for many years </a:t>
            </a:r>
            <a:r>
              <a:rPr lang="en-US" sz="1200" kern="1200" dirty="0" smtClean="0">
                <a:solidFill>
                  <a:schemeClr val="tx1"/>
                </a:solidFill>
                <a:effectLst/>
                <a:latin typeface="NeueHaasGroteskText Std" panose="020B0504020202020204" pitchFamily="34" charset="0"/>
                <a:ea typeface="+mn-ea"/>
                <a:cs typeface="+mn-cs"/>
              </a:rPr>
              <a:t>. If we know about health issues, about inequities, about problems, about whatever it is, how are we sharing that?</a:t>
            </a:r>
            <a:r>
              <a:rPr lang="en-US" sz="1200" kern="1200" baseline="0" dirty="0" smtClean="0">
                <a:solidFill>
                  <a:schemeClr val="tx1"/>
                </a:solidFill>
                <a:effectLst/>
                <a:latin typeface="NeueHaasGroteskText Std" panose="020B0504020202020204" pitchFamily="34" charset="0"/>
                <a:ea typeface="+mn-ea"/>
                <a:cs typeface="+mn-cs"/>
              </a:rPr>
              <a:t> </a:t>
            </a:r>
          </a:p>
          <a:p>
            <a:pPr defTabSz="931774">
              <a:defRPr/>
            </a:pPr>
            <a:endParaRPr lang="en-US" sz="1200" kern="1200" baseline="0" dirty="0" smtClean="0">
              <a:solidFill>
                <a:schemeClr val="tx1"/>
              </a:solidFill>
              <a:effectLst/>
              <a:latin typeface="NeueHaasGroteskText Std" panose="020B0504020202020204" pitchFamily="34" charset="0"/>
              <a:ea typeface="+mn-ea"/>
              <a:cs typeface="+mn-cs"/>
            </a:endParaRPr>
          </a:p>
          <a:p>
            <a:pPr defTabSz="931774">
              <a:defRPr/>
            </a:pPr>
            <a:r>
              <a:rPr lang="en-US" sz="1200" kern="1200" baseline="0" dirty="0" smtClean="0">
                <a:solidFill>
                  <a:schemeClr val="tx1"/>
                </a:solidFill>
                <a:effectLst/>
                <a:latin typeface="NeueHaasGroteskText Std" panose="020B0504020202020204" pitchFamily="34" charset="0"/>
                <a:ea typeface="+mn-ea"/>
                <a:cs typeface="+mn-cs"/>
              </a:rPr>
              <a:t>This practice is important because </a:t>
            </a:r>
            <a:r>
              <a:rPr lang="en-US" sz="1200" kern="1200" dirty="0" smtClean="0">
                <a:solidFill>
                  <a:schemeClr val="tx1"/>
                </a:solidFill>
                <a:effectLst/>
                <a:latin typeface="NeueHaasGroteskText Std" panose="020B0504020202020204" pitchFamily="34" charset="0"/>
                <a:ea typeface="+mn-ea"/>
                <a:cs typeface="+mn-cs"/>
              </a:rPr>
              <a:t>what we say and what we share has a role in either closing or opening opportunities for solutions. If we talk about health and health care, what are the solutions? They are all health care related. If we talk about health and incarceration, health and minimum wage, health and housing, it allows</a:t>
            </a:r>
            <a:r>
              <a:rPr lang="en-US" sz="1200" kern="1200" baseline="0" dirty="0" smtClean="0">
                <a:solidFill>
                  <a:schemeClr val="tx1"/>
                </a:solidFill>
                <a:effectLst/>
                <a:latin typeface="NeueHaasGroteskText Std" panose="020B0504020202020204" pitchFamily="34" charset="0"/>
                <a:ea typeface="+mn-ea"/>
                <a:cs typeface="+mn-cs"/>
              </a:rPr>
              <a:t> us to think of different actions and</a:t>
            </a:r>
            <a:r>
              <a:rPr lang="en-US" sz="1200" kern="1200" dirty="0" smtClean="0">
                <a:solidFill>
                  <a:schemeClr val="tx1"/>
                </a:solidFill>
                <a:effectLst/>
                <a:latin typeface="NeueHaasGroteskText Std" panose="020B0504020202020204" pitchFamily="34" charset="0"/>
                <a:ea typeface="+mn-ea"/>
                <a:cs typeface="+mn-cs"/>
              </a:rPr>
              <a:t> solutions. Public health cannot do this work alone so</a:t>
            </a:r>
            <a:r>
              <a:rPr lang="en-US" sz="1200" kern="1200" baseline="0" dirty="0" smtClean="0">
                <a:solidFill>
                  <a:schemeClr val="tx1"/>
                </a:solidFill>
                <a:effectLst/>
                <a:latin typeface="NeueHaasGroteskText Std" panose="020B0504020202020204" pitchFamily="34" charset="0"/>
                <a:ea typeface="+mn-ea"/>
                <a:cs typeface="+mn-cs"/>
              </a:rPr>
              <a:t> we must tell other </a:t>
            </a:r>
            <a:r>
              <a:rPr lang="en-US" sz="1200" kern="1200" dirty="0" smtClean="0">
                <a:solidFill>
                  <a:schemeClr val="tx1"/>
                </a:solidFill>
                <a:effectLst/>
                <a:latin typeface="NeueHaasGroteskText Std" panose="020B0504020202020204" pitchFamily="34" charset="0"/>
                <a:ea typeface="+mn-ea"/>
                <a:cs typeface="+mn-cs"/>
              </a:rPr>
              <a:t>people who a) care about it or b) can do something about it. That is what this practice is about.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130776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NeueHaasGroteskText Std" panose="020B0504020202020204" pitchFamily="34" charset="0"/>
                <a:ea typeface="+mn-ea"/>
                <a:cs typeface="+mn-cs"/>
              </a:rPr>
              <a:t>The essence of this practice is, in order to address inequities, we need</a:t>
            </a:r>
            <a:r>
              <a:rPr lang="en-US" sz="1200" kern="1200" baseline="0" dirty="0" smtClean="0">
                <a:solidFill>
                  <a:schemeClr val="tx1"/>
                </a:solidFill>
                <a:effectLst/>
                <a:latin typeface="NeueHaasGroteskText Std" panose="020B0504020202020204" pitchFamily="34" charset="0"/>
                <a:ea typeface="+mn-ea"/>
                <a:cs typeface="+mn-cs"/>
              </a:rPr>
              <a:t> to focus on upstream public policy changes that address things like housing, jobs, education, transportation. We can also influence private policies, like corporate policies about sick leave or family leave. The key point is that we </a:t>
            </a:r>
            <a:r>
              <a:rPr lang="en-US" sz="1200" kern="1200" dirty="0" smtClean="0">
                <a:solidFill>
                  <a:schemeClr val="tx1"/>
                </a:solidFill>
                <a:effectLst/>
                <a:latin typeface="NeueHaasGroteskText Std" panose="020B0504020202020204" pitchFamily="34" charset="0"/>
                <a:ea typeface="+mn-ea"/>
                <a:cs typeface="+mn-cs"/>
              </a:rPr>
              <a:t>cannot service our way out of this. In order to affect the</a:t>
            </a:r>
            <a:r>
              <a:rPr lang="en-US" sz="1200" kern="1200" baseline="0" dirty="0" smtClean="0">
                <a:solidFill>
                  <a:schemeClr val="tx1"/>
                </a:solidFill>
                <a:effectLst/>
                <a:latin typeface="NeueHaasGroteskText Std" panose="020B0504020202020204" pitchFamily="34" charset="0"/>
                <a:ea typeface="+mn-ea"/>
                <a:cs typeface="+mn-cs"/>
              </a:rPr>
              <a:t> social conditions at the root of health inequities, we need to work at the policy level. </a:t>
            </a:r>
          </a:p>
          <a:p>
            <a:pPr lvl="0"/>
            <a:endParaRPr lang="en-US" sz="1200" kern="1200" dirty="0" smtClean="0">
              <a:solidFill>
                <a:schemeClr val="tx1"/>
              </a:solidFill>
              <a:effectLst/>
              <a:latin typeface="NeueHaasGroteskText Std" panose="020B0504020202020204" pitchFamily="34" charset="0"/>
              <a:ea typeface="+mn-ea"/>
              <a:cs typeface="+mn-cs"/>
            </a:endParaRPr>
          </a:p>
          <a:p>
            <a:pPr lvl="0"/>
            <a:r>
              <a:rPr lang="en-US" sz="1200" kern="1200" dirty="0" smtClean="0">
                <a:solidFill>
                  <a:schemeClr val="tx1"/>
                </a:solidFill>
                <a:effectLst/>
                <a:latin typeface="NeueHaasGroteskText Std" panose="020B0504020202020204" pitchFamily="34" charset="0"/>
                <a:ea typeface="+mn-ea"/>
                <a:cs typeface="+mn-cs"/>
              </a:rPr>
              <a:t>This practice is</a:t>
            </a:r>
            <a:r>
              <a:rPr lang="en-US" sz="1200" kern="1200" baseline="0" dirty="0" smtClean="0">
                <a:solidFill>
                  <a:schemeClr val="tx1"/>
                </a:solidFill>
                <a:effectLst/>
                <a:latin typeface="NeueHaasGroteskText Std" panose="020B0504020202020204" pitchFamily="34" charset="0"/>
                <a:ea typeface="+mn-ea"/>
                <a:cs typeface="+mn-cs"/>
              </a:rPr>
              <a:t> also about influencing other sectors – both private and public -  to think about the actions and policies that may benefit or burden certain populations within the community. We may not have the authority to change economic policy, but we can provide the health perspective and advocate for health to be considered in policymaking. We can connect with other coalitions in our community to share what we know.</a:t>
            </a:r>
          </a:p>
          <a:p>
            <a:pPr lvl="0"/>
            <a:endParaRPr lang="en-US" sz="1200" kern="1200" baseline="0" dirty="0" smtClean="0">
              <a:solidFill>
                <a:schemeClr val="tx1"/>
              </a:solidFill>
              <a:effectLst/>
              <a:latin typeface="NeueHaasGroteskText Std" panose="020B0504020202020204" pitchFamily="34" charset="0"/>
              <a:ea typeface="+mn-ea"/>
              <a:cs typeface="+mn-cs"/>
            </a:endParaRPr>
          </a:p>
          <a:p>
            <a:pPr lvl="0"/>
            <a:r>
              <a:rPr lang="en-US" dirty="0" smtClean="0"/>
              <a:t>This practice builds on the long tradition of public health collaboration– working with </a:t>
            </a:r>
            <a:r>
              <a:rPr lang="en-US" baseline="0" dirty="0" smtClean="0"/>
              <a:t>worksites and government on tobacco policies</a:t>
            </a:r>
            <a:r>
              <a:rPr lang="en-US" dirty="0" smtClean="0"/>
              <a:t>, working with the schools to reduce drunk driving, working with law enforcement on seat belt use and public health nuisances. This</a:t>
            </a:r>
            <a:r>
              <a:rPr lang="en-US" baseline="0" dirty="0" smtClean="0"/>
              <a:t> is </a:t>
            </a:r>
            <a:r>
              <a:rPr lang="en-US" sz="1200" kern="1200" dirty="0" smtClean="0">
                <a:solidFill>
                  <a:schemeClr val="tx1"/>
                </a:solidFill>
                <a:effectLst/>
                <a:latin typeface="NeueHaasGroteskText Std" panose="020B0504020202020204" pitchFamily="34" charset="0"/>
                <a:ea typeface="+mn-ea"/>
                <a:cs typeface="+mn-cs"/>
              </a:rPr>
              <a:t>about looking for those windows of opportunity for policy change and making the link to health to all policies, not those just specific to health.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27100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Together these practices will lead</a:t>
            </a:r>
            <a:r>
              <a:rPr lang="en-US" sz="1200" baseline="0" dirty="0" smtClean="0"/>
              <a:t> us towards equity. </a:t>
            </a:r>
            <a:r>
              <a:rPr lang="en-US" sz="1200" dirty="0" smtClean="0"/>
              <a:t>Here are some of the indicators</a:t>
            </a:r>
            <a:r>
              <a:rPr lang="en-US" sz="1200" baseline="0" dirty="0" smtClean="0"/>
              <a:t> we envision:</a:t>
            </a:r>
            <a:endParaRPr lang="en-US" sz="1200" dirty="0" smtClean="0"/>
          </a:p>
          <a:p>
            <a:endParaRPr lang="en-US" sz="1200" dirty="0" smtClean="0"/>
          </a:p>
          <a:p>
            <a:r>
              <a:rPr lang="en-US" sz="1200" dirty="0" smtClean="0"/>
              <a:t>* Health is considered in the development and implementation of all policies – not just those specific to health or health care, but policies in transportation, housing, education, employment, public safety or environmental protection.</a:t>
            </a:r>
          </a:p>
          <a:p>
            <a:endParaRPr lang="en-US" sz="1200" dirty="0" smtClean="0"/>
          </a:p>
          <a:p>
            <a:r>
              <a:rPr lang="en-US" sz="1200" dirty="0" smtClean="0"/>
              <a:t>*</a:t>
            </a:r>
            <a:r>
              <a:rPr lang="en-US" sz="1200" baseline="0" dirty="0" smtClean="0"/>
              <a:t> P</a:t>
            </a:r>
            <a:r>
              <a:rPr lang="en-US" sz="1200" dirty="0" smtClean="0"/>
              <a:t>eople everywhere understand that health comes from the conditions of our neighborhoods, what kinds of opportunities we have for education and employment, and the many other factors that shape our daily lives.</a:t>
            </a:r>
          </a:p>
          <a:p>
            <a:endParaRPr lang="en-US" sz="1200" dirty="0" smtClean="0"/>
          </a:p>
          <a:p>
            <a:r>
              <a:rPr lang="en-US" sz="1200" dirty="0" smtClean="0"/>
              <a:t>* Communities will have the power to shape</a:t>
            </a:r>
            <a:r>
              <a:rPr lang="en-US" sz="1200" baseline="0" dirty="0" smtClean="0"/>
              <a:t> their own healthy futures; communities will have the resources, ability to make decisions, and the power to create change </a:t>
            </a:r>
            <a:r>
              <a:rPr lang="en-US" sz="1200" dirty="0" smtClean="0"/>
              <a:t>that will allow them and their families to thrive and be healthy. </a:t>
            </a:r>
          </a:p>
          <a:p>
            <a:endParaRPr lang="en-US" sz="1200" dirty="0" smtClean="0"/>
          </a:p>
          <a:p>
            <a:r>
              <a:rPr lang="en-US" sz="1200" dirty="0" smtClean="0"/>
              <a:t>*</a:t>
            </a:r>
            <a:r>
              <a:rPr lang="en-US" sz="1200" baseline="0" dirty="0" smtClean="0"/>
              <a:t> Communities </a:t>
            </a:r>
            <a:r>
              <a:rPr lang="en-US" sz="1200" dirty="0" smtClean="0"/>
              <a:t>will be places of caring and connection, the kinds of places where everyone is included and no one faces structural barriers to their health and well-being.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295541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start with a basic definition. We define health equity this way: </a:t>
            </a:r>
          </a:p>
          <a:p>
            <a:endParaRPr lang="en-US" dirty="0" smtClean="0"/>
          </a:p>
          <a:p>
            <a:r>
              <a:rPr lang="en-US" dirty="0" smtClean="0"/>
              <a:t>When every person has the opportunity to realize their health potential—the highest level of health possible for that person—without limits imposed by structural inequities. Health equity means achieving the conditions in which all people have the opportunity to attain their highest possible level of health. (Source: Advancing Health Equity in Minnesota: Report to the Legislature) http://www.health.state.mn.us/divs/che/reports/ahe_leg_report_020114.pdf</a:t>
            </a:r>
          </a:p>
          <a:p>
            <a:endParaRPr lang="en-US" dirty="0" smtClean="0"/>
          </a:p>
          <a:p>
            <a:r>
              <a:rPr lang="en-US" dirty="0" smtClean="0"/>
              <a:t>Discussion: What words stand out to you?</a:t>
            </a:r>
          </a:p>
          <a:p>
            <a:endParaRPr lang="en-US" dirty="0" smtClean="0"/>
          </a:p>
          <a:p>
            <a:r>
              <a:rPr lang="en-US" dirty="0" smtClean="0"/>
              <a:t>What equity isn’t – it is not sameness. It is not everyone getting the same bike, for example. </a:t>
            </a:r>
          </a:p>
          <a:p>
            <a:endParaRPr lang="en-US" dirty="0" smtClean="0"/>
          </a:p>
          <a:p>
            <a:r>
              <a:rPr lang="en-US" dirty="0" smtClean="0"/>
              <a:t>This definition focuses our attention on structures and conditions.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59142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the health inequities in our communities, inequities that have persisted over time, it forces us to think critically about our work. How are we making decisions? Who is affected by those decisions, and how? When we put equity at the center of what we do, we begin to ask different questions : who is at the decision-making table? Whose voices are heard? Who is left out? Who benefits? Who doesn’t?</a:t>
            </a:r>
          </a:p>
          <a:p>
            <a:endParaRPr lang="en-US" dirty="0" smtClean="0"/>
          </a:p>
          <a:p>
            <a:r>
              <a:rPr lang="en-US" dirty="0" smtClean="0"/>
              <a:t>And when we acknowledge that social conditions, more than access to health care or individual behavior, are at the root of health inequities, it becomes apparent that public health solve this alone. We need to be asking a different set of questions and seeking out different perspectives. </a:t>
            </a:r>
          </a:p>
          <a:p>
            <a:endParaRPr lang="en-US" dirty="0" smtClean="0"/>
          </a:p>
          <a:p>
            <a:r>
              <a:rPr lang="en-US" dirty="0" smtClean="0"/>
              <a:t>Because the root causes of inequities are complex and embedded in the social conditions that structure our everyday lives, addressing it requires systems thinking. We found a video that does a nice job describing systems thinking and what it requires of us. I’ll put the link in the chat box, and I’ll mute the lines, so that we can watch it independently of the webinar. We’ll come back to group discussion when it finishes. </a:t>
            </a:r>
          </a:p>
          <a:p>
            <a:r>
              <a:rPr lang="en-US" dirty="0" smtClean="0"/>
              <a:t>https://vimeo.com/212281432</a:t>
            </a:r>
          </a:p>
          <a:p>
            <a:endParaRPr lang="en-US" dirty="0" smtClean="0"/>
          </a:p>
          <a:p>
            <a:r>
              <a:rPr lang="en-US" dirty="0" smtClean="0"/>
              <a:t>Just as important as the systems thinking piece is that equity work involves a personal journey. To understand and reckon with the way social conditions have historically afforded more opportunity to some and less to others is part of equity work. It’s work that involves head + heart.</a:t>
            </a:r>
          </a:p>
          <a:p>
            <a:endParaRPr lang="en-US" dirty="0" smtClean="0"/>
          </a:p>
          <a:p>
            <a:r>
              <a:rPr lang="en-US" dirty="0" smtClean="0"/>
              <a:t>The other thing we’ve observed is that strengthening our equity muscles is most effective when we’re both learning and doing. Like a lot of other things in life, you just have to start doing the work. You can go to training after training, but we get the most out of this journey and make the most difference when we put ideas into action.</a:t>
            </a:r>
          </a:p>
          <a:p>
            <a:endParaRPr lang="en-US" dirty="0" smtClean="0"/>
          </a:p>
          <a:p>
            <a:r>
              <a:rPr lang="en-US" dirty="0" smtClean="0"/>
              <a:t>One last point about our approach: we view this learning community as one part of your equity journey. Some of you have been working on equity for some time now, others are just starting. But working on equity is a journey, not a destination. As the video said, this isn’t about “mission accomplished.” To be clear: Here at MDH, we are not experts in equity – we are learning as we go, too – and we are in our own place on our journey (most of us in different places, too). We really are learning right alongside you.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86585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Few straight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Finally: as</a:t>
            </a:r>
            <a:r>
              <a:rPr lang="en-US" baseline="0" dirty="0" smtClean="0"/>
              <a:t> with most things in this life, there are few straight lines for getting there. </a:t>
            </a:r>
            <a:r>
              <a:rPr lang="en-US" dirty="0" smtClean="0"/>
              <a:t>There are no </a:t>
            </a:r>
            <a:r>
              <a:rPr lang="en-US" baseline="0" dirty="0" smtClean="0"/>
              <a:t>easy solutions to creating health equity. This is why systems thinking and ability to adapt are so important.</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1687031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We</a:t>
            </a:r>
            <a:r>
              <a:rPr lang="en-US" sz="1200" kern="1200" baseline="0" dirty="0" smtClean="0">
                <a:solidFill>
                  <a:schemeClr val="tx1"/>
                </a:solidFill>
                <a:effectLst/>
                <a:latin typeface="NeueHaasGroteskText Std" panose="020B0504020202020204" pitchFamily="34" charset="0"/>
                <a:ea typeface="+mn-ea"/>
                <a:cs typeface="+mn-cs"/>
              </a:rPr>
              <a:t> have been hearing about the importance of health equity for quite a while. </a:t>
            </a:r>
            <a:r>
              <a:rPr lang="en-US" sz="1200" kern="1200" dirty="0" smtClean="0">
                <a:solidFill>
                  <a:schemeClr val="tx1"/>
                </a:solidFill>
                <a:effectLst/>
                <a:latin typeface="NeueHaasGroteskText Std" panose="020B0504020202020204" pitchFamily="34" charset="0"/>
                <a:ea typeface="+mn-ea"/>
                <a:cs typeface="+mn-cs"/>
              </a:rPr>
              <a:t>There are some persistent gaps in health outcomes and the causes for those gaps are really far upstream. In order to advance health equity and close those gaps in health outcomes we have to address the conditions that create health. But, many of us are left wondering - if this is about tackling the roots of inequities – if this is about housing, jobs, education, living wage, structural racism - what is the health department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Minnesota’s State Community Health Services Advisory Committee (SCHSAC) convened a health equity workgroup in 2015 to address that question. Looking back at their charge, some of that language was about practical help, but it was also about how public health has critical role to play</a:t>
            </a:r>
            <a:r>
              <a:rPr lang="en-US" sz="1200" kern="1200" baseline="0" dirty="0" smtClean="0">
                <a:solidFill>
                  <a:schemeClr val="tx1"/>
                </a:solidFill>
                <a:effectLst/>
                <a:latin typeface="NeueHaasGroteskText Std" panose="020B0504020202020204" pitchFamily="34" charset="0"/>
                <a:ea typeface="+mn-ea"/>
                <a:cs typeface="+mn-cs"/>
              </a:rPr>
              <a:t> and </a:t>
            </a:r>
            <a:r>
              <a:rPr lang="en-US" sz="1200" kern="1200" dirty="0" smtClean="0">
                <a:solidFill>
                  <a:schemeClr val="tx1"/>
                </a:solidFill>
                <a:effectLst/>
                <a:latin typeface="NeueHaasGroteskText Std" panose="020B0504020202020204" pitchFamily="34" charset="0"/>
                <a:ea typeface="+mn-ea"/>
                <a:cs typeface="+mn-cs"/>
              </a:rPr>
              <a:t>changing public health practice so we can advance health equity.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NeueHaasGroteskText Std" panose="020B0504020202020204" pitchFamily="34" charset="0"/>
                <a:ea typeface="+mn-ea"/>
                <a:cs typeface="+mn-cs"/>
              </a:rPr>
              <a:t>The</a:t>
            </a:r>
            <a:r>
              <a:rPr lang="en-US" sz="1200" kern="1200" dirty="0" smtClean="0">
                <a:solidFill>
                  <a:schemeClr val="tx1"/>
                </a:solidFill>
                <a:effectLst/>
                <a:latin typeface="NeueHaasGroteskText Std" panose="020B0504020202020204" pitchFamily="34" charset="0"/>
                <a:ea typeface="+mn-ea"/>
                <a:cs typeface="+mn-cs"/>
              </a:rPr>
              <a:t> workgroup quickly realized they needed more</a:t>
            </a:r>
            <a:r>
              <a:rPr lang="en-US" sz="1200" kern="1200" baseline="0" dirty="0" smtClean="0">
                <a:solidFill>
                  <a:schemeClr val="tx1"/>
                </a:solidFill>
                <a:effectLst/>
                <a:latin typeface="NeueHaasGroteskText Std" panose="020B0504020202020204" pitchFamily="34" charset="0"/>
                <a:ea typeface="+mn-ea"/>
                <a:cs typeface="+mn-cs"/>
              </a:rPr>
              <a:t> information - </a:t>
            </a:r>
            <a:r>
              <a:rPr lang="en-US" sz="1200" kern="1200" dirty="0" smtClean="0">
                <a:solidFill>
                  <a:schemeClr val="tx1"/>
                </a:solidFill>
                <a:effectLst/>
                <a:latin typeface="NeueHaasGroteskText Std" panose="020B0504020202020204" pitchFamily="34" charset="0"/>
                <a:ea typeface="+mn-ea"/>
                <a:cs typeface="+mn-cs"/>
              </a:rPr>
              <a:t>Who else is doing this work and what can we learn from them? There were a number of health departments in the US and Canada who had done some work in this area and who were starting to figure out the role of a public health department. We pulled in the work from others and lined them up</a:t>
            </a:r>
            <a:r>
              <a:rPr lang="en-US" sz="1200" kern="1200" baseline="0" dirty="0" smtClean="0">
                <a:solidFill>
                  <a:schemeClr val="tx1"/>
                </a:solidFill>
                <a:effectLst/>
                <a:latin typeface="NeueHaasGroteskText Std" panose="020B0504020202020204" pitchFamily="34" charset="0"/>
                <a:ea typeface="+mn-ea"/>
                <a:cs typeface="+mn-cs"/>
              </a:rPr>
              <a:t> </a:t>
            </a:r>
            <a:r>
              <a:rPr lang="en-US" sz="1200" kern="1200" dirty="0" smtClean="0">
                <a:solidFill>
                  <a:schemeClr val="tx1"/>
                </a:solidFill>
                <a:effectLst/>
                <a:latin typeface="NeueHaasGroteskText Std" panose="020B0504020202020204" pitchFamily="34" charset="0"/>
                <a:ea typeface="+mn-ea"/>
                <a:cs typeface="+mn-cs"/>
              </a:rPr>
              <a:t>and it was obvious that although the different groups sliced and diced the work differently, essentially there was a set of similar ideas. The SCHSAC Health Equity workgroup massaged the language and put things in the buckets that made sense to them and these six health equity practices were born. </a:t>
            </a:r>
            <a:r>
              <a:rPr lang="en-US" sz="1200" kern="1200" baseline="0" dirty="0" smtClean="0">
                <a:solidFill>
                  <a:schemeClr val="tx1"/>
                </a:solidFill>
                <a:effectLst/>
                <a:latin typeface="NeueHaasGroteskText Std" panose="020B0504020202020204" pitchFamily="34" charset="0"/>
                <a:ea typeface="+mn-ea"/>
                <a:cs typeface="+mn-cs"/>
              </a:rPr>
              <a:t> I am going to give you a brief overview of each practice today.  </a:t>
            </a:r>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256476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Shifting our work</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Have you heard the definition</a:t>
            </a:r>
            <a:r>
              <a:rPr lang="en-US" sz="1200" kern="1200" baseline="0" dirty="0" smtClean="0">
                <a:solidFill>
                  <a:schemeClr val="tx1"/>
                </a:solidFill>
                <a:effectLst/>
                <a:latin typeface="NeueHaasGroteskText Std" panose="020B0504020202020204" pitchFamily="34" charset="0"/>
                <a:ea typeface="+mn-ea"/>
                <a:cs typeface="+mn-cs"/>
              </a:rPr>
              <a:t> of ‘insanity’ -- </a:t>
            </a:r>
            <a:r>
              <a:rPr lang="en-US" dirty="0" smtClean="0"/>
              <a:t>Doing the same thing over and over again and expecting different results? </a:t>
            </a:r>
            <a:r>
              <a:rPr lang="en-US" sz="1200" kern="1200" baseline="0" dirty="0" smtClean="0">
                <a:solidFill>
                  <a:schemeClr val="tx1"/>
                </a:solidFill>
                <a:effectLst/>
                <a:latin typeface="NeueHaasGroteskText Std" panose="020B0504020202020204" pitchFamily="34" charset="0"/>
                <a:ea typeface="+mn-ea"/>
                <a:cs typeface="+mn-cs"/>
              </a:rPr>
              <a:t>T</a:t>
            </a:r>
            <a:r>
              <a:rPr lang="en-US" sz="1200" kern="1200" dirty="0" smtClean="0">
                <a:solidFill>
                  <a:schemeClr val="tx1"/>
                </a:solidFill>
                <a:effectLst/>
                <a:latin typeface="NeueHaasGroteskText Std" panose="020B0504020202020204" pitchFamily="34" charset="0"/>
                <a:ea typeface="+mn-ea"/>
                <a:cs typeface="+mn-cs"/>
              </a:rPr>
              <a:t>hese practices are really meant to help us shift our work.  If you hear the Commissioner talk, if you look at the data, these gaps, these inequities, aren’t changing and they aren’t going to change unless we take a different track</a:t>
            </a:r>
            <a:r>
              <a:rPr lang="en-US" sz="1200" kern="1200" baseline="0" dirty="0" smtClean="0">
                <a:solidFill>
                  <a:schemeClr val="tx1"/>
                </a:solidFill>
                <a:effectLst/>
                <a:latin typeface="NeueHaasGroteskText Std" panose="020B0504020202020204" pitchFamily="34" charset="0"/>
                <a:ea typeface="+mn-ea"/>
                <a:cs typeface="+mn-cs"/>
              </a:rPr>
              <a:t> - </a:t>
            </a:r>
            <a:r>
              <a:rPr lang="en-US" sz="1200" kern="1200" dirty="0" smtClean="0">
                <a:solidFill>
                  <a:schemeClr val="tx1"/>
                </a:solidFill>
                <a:effectLst/>
                <a:latin typeface="NeueHaasGroteskText Std" panose="020B0504020202020204" pitchFamily="34" charset="0"/>
                <a:ea typeface="+mn-ea"/>
                <a:cs typeface="+mn-cs"/>
              </a:rPr>
              <a:t>How do we do our work differently so we get a different result?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32659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NeueHaasGroteskText Std" panose="020B0504020202020204" pitchFamily="34" charset="0"/>
                <a:ea typeface="+mn-ea"/>
                <a:cs typeface="+mn-cs"/>
              </a:rPr>
              <a:t>The way we have talked about the practices originally identified in the SCHAC workgroup report has evolved as we’ve developed</a:t>
            </a:r>
            <a:r>
              <a:rPr lang="en-US" sz="1200" kern="1200" baseline="0" dirty="0" smtClean="0">
                <a:solidFill>
                  <a:schemeClr val="tx1"/>
                </a:solidFill>
                <a:effectLst/>
                <a:latin typeface="NeueHaasGroteskText Std" panose="020B0504020202020204" pitchFamily="34" charset="0"/>
                <a:ea typeface="+mn-ea"/>
                <a:cs typeface="+mn-cs"/>
              </a:rPr>
              <a:t> better ways to describe them. </a:t>
            </a:r>
            <a:r>
              <a:rPr lang="en-US" sz="1200" kern="1200" dirty="0" smtClean="0">
                <a:solidFill>
                  <a:schemeClr val="tx1"/>
                </a:solidFill>
                <a:effectLst/>
                <a:latin typeface="NeueHaasGroteskText Std" panose="020B0504020202020204" pitchFamily="34" charset="0"/>
                <a:ea typeface="+mn-ea"/>
                <a:cs typeface="+mn-cs"/>
              </a:rPr>
              <a:t>In essence, in order to advance health equity we </a:t>
            </a:r>
            <a:r>
              <a:rPr lang="en-US" sz="1200" i="1" kern="1200" dirty="0" smtClean="0">
                <a:solidFill>
                  <a:schemeClr val="tx1"/>
                </a:solidFill>
                <a:effectLst/>
                <a:latin typeface="NeueHaasGroteskText Std" panose="020B0504020202020204" pitchFamily="34" charset="0"/>
                <a:ea typeface="+mn-ea"/>
                <a:cs typeface="+mn-cs"/>
              </a:rPr>
              <a:t>have</a:t>
            </a:r>
            <a:r>
              <a:rPr lang="en-US" sz="1200" kern="1200" dirty="0" smtClean="0">
                <a:solidFill>
                  <a:schemeClr val="tx1"/>
                </a:solidFill>
                <a:effectLst/>
                <a:latin typeface="NeueHaasGroteskText Std" panose="020B0504020202020204" pitchFamily="34" charset="0"/>
                <a:ea typeface="+mn-ea"/>
                <a:cs typeface="+mn-cs"/>
              </a:rPr>
              <a:t> to:</a:t>
            </a:r>
          </a:p>
          <a:p>
            <a:endParaRPr lang="en-US" sz="1200" kern="1200" dirty="0" smtClean="0">
              <a:solidFill>
                <a:schemeClr val="tx1"/>
              </a:solidFill>
              <a:effectLst/>
              <a:latin typeface="NeueHaasGroteskText Std" panose="020B0504020202020204" pitchFamily="34" charset="0"/>
              <a:ea typeface="+mn-ea"/>
              <a:cs typeface="+mn-cs"/>
            </a:endParaRPr>
          </a:p>
          <a:p>
            <a:pPr lvl="0"/>
            <a:r>
              <a:rPr lang="en-US" sz="1200" kern="1200" dirty="0" smtClean="0">
                <a:solidFill>
                  <a:schemeClr val="tx1"/>
                </a:solidFill>
                <a:effectLst/>
                <a:latin typeface="NeueHaasGroteskText Std" panose="020B0504020202020204" pitchFamily="34" charset="0"/>
                <a:ea typeface="+mn-ea"/>
                <a:cs typeface="+mn-cs"/>
              </a:rPr>
              <a:t>Equip our staff – we have to give them the skills, knowledge and tools to do their work differently</a:t>
            </a:r>
          </a:p>
          <a:p>
            <a:pPr lvl="0"/>
            <a:endParaRPr lang="en-US" sz="1200" kern="1200" dirty="0" smtClean="0">
              <a:solidFill>
                <a:schemeClr val="tx1"/>
              </a:solidFill>
              <a:effectLst/>
              <a:latin typeface="NeueHaasGroteskText Std" panose="020B0504020202020204" pitchFamily="34" charset="0"/>
              <a:ea typeface="+mn-ea"/>
              <a:cs typeface="+mn-cs"/>
            </a:endParaRPr>
          </a:p>
          <a:p>
            <a:pPr lvl="0"/>
            <a:r>
              <a:rPr lang="en-US" sz="1200" kern="1200" dirty="0" smtClean="0">
                <a:solidFill>
                  <a:schemeClr val="tx1"/>
                </a:solidFill>
                <a:effectLst/>
                <a:latin typeface="NeueHaasGroteskText Std" panose="020B0504020202020204" pitchFamily="34" charset="0"/>
                <a:ea typeface="+mn-ea"/>
                <a:cs typeface="+mn-cs"/>
              </a:rPr>
              <a:t>We have to engage – not just engage, but authentically engage—with communities,</a:t>
            </a:r>
            <a:r>
              <a:rPr lang="en-US" sz="1200" kern="1200" baseline="0" dirty="0" smtClean="0">
                <a:solidFill>
                  <a:schemeClr val="tx1"/>
                </a:solidFill>
                <a:effectLst/>
                <a:latin typeface="NeueHaasGroteskText Std" panose="020B0504020202020204" pitchFamily="34" charset="0"/>
                <a:ea typeface="+mn-ea"/>
                <a:cs typeface="+mn-cs"/>
              </a:rPr>
              <a:t> especially those communities that may be experiencing inequities in your jurisdiction – it could be populations of color, but it could also be the working poor, elderly citizens, laborers</a:t>
            </a:r>
          </a:p>
          <a:p>
            <a:pPr lvl="0"/>
            <a:endParaRPr lang="en-US" sz="1200" kern="1200" dirty="0" smtClean="0">
              <a:solidFill>
                <a:schemeClr val="tx1"/>
              </a:solidFill>
              <a:effectLst/>
              <a:latin typeface="NeueHaasGroteskText Std" panose="020B0504020202020204" pitchFamily="34" charset="0"/>
              <a:ea typeface="+mn-ea"/>
              <a:cs typeface="+mn-cs"/>
            </a:endParaRPr>
          </a:p>
          <a:p>
            <a:pPr lvl="0"/>
            <a:r>
              <a:rPr lang="en-US" sz="1200" kern="1200" dirty="0" smtClean="0">
                <a:solidFill>
                  <a:schemeClr val="tx1"/>
                </a:solidFill>
                <a:effectLst/>
                <a:latin typeface="NeueHaasGroteskText Std" panose="020B0504020202020204" pitchFamily="34" charset="0"/>
                <a:ea typeface="+mn-ea"/>
                <a:cs typeface="+mn-cs"/>
              </a:rPr>
              <a:t>We have to collect and use</a:t>
            </a:r>
            <a:r>
              <a:rPr lang="en-US" sz="1200" kern="1200" baseline="0" dirty="0" smtClean="0">
                <a:solidFill>
                  <a:schemeClr val="tx1"/>
                </a:solidFill>
                <a:effectLst/>
                <a:latin typeface="NeueHaasGroteskText Std" panose="020B0504020202020204" pitchFamily="34" charset="0"/>
                <a:ea typeface="+mn-ea"/>
                <a:cs typeface="+mn-cs"/>
              </a:rPr>
              <a:t> data for change – this is about collecting data differently and using the data with the community to make change</a:t>
            </a:r>
            <a:endParaRPr lang="en-US" sz="1200" kern="1200" dirty="0" smtClean="0">
              <a:solidFill>
                <a:schemeClr val="tx1"/>
              </a:solidFill>
              <a:effectLst/>
              <a:latin typeface="NeueHaasGroteskText Std" panose="020B0504020202020204" pitchFamily="34" charset="0"/>
              <a:ea typeface="+mn-ea"/>
              <a:cs typeface="+mn-cs"/>
            </a:endParaRPr>
          </a:p>
          <a:p>
            <a:pPr lvl="0"/>
            <a:endParaRPr lang="en-US" sz="1200" kern="1200" dirty="0" smtClean="0">
              <a:solidFill>
                <a:schemeClr val="tx1"/>
              </a:solidFill>
              <a:effectLst/>
              <a:latin typeface="NeueHaasGroteskText Std" panose="020B0504020202020204" pitchFamily="34" charset="0"/>
              <a:ea typeface="+mn-ea"/>
              <a:cs typeface="+mn-cs"/>
            </a:endParaRPr>
          </a:p>
          <a:p>
            <a:pPr lvl="0"/>
            <a:r>
              <a:rPr lang="en-US" sz="1200" kern="1200" dirty="0" smtClean="0">
                <a:solidFill>
                  <a:schemeClr val="tx1"/>
                </a:solidFill>
                <a:effectLst/>
                <a:latin typeface="NeueHaasGroteskText Std" panose="020B0504020202020204" pitchFamily="34" charset="0"/>
                <a:ea typeface="+mn-ea"/>
                <a:cs typeface="+mn-cs"/>
              </a:rPr>
              <a:t>We</a:t>
            </a:r>
            <a:r>
              <a:rPr lang="en-US" sz="1200" kern="1200" baseline="0" dirty="0" smtClean="0">
                <a:solidFill>
                  <a:schemeClr val="tx1"/>
                </a:solidFill>
                <a:effectLst/>
                <a:latin typeface="NeueHaasGroteskText Std" panose="020B0504020202020204" pitchFamily="34" charset="0"/>
                <a:ea typeface="+mn-ea"/>
                <a:cs typeface="+mn-cs"/>
              </a:rPr>
              <a:t> have to make sure our organization shows its commitment to health equity through actions – this is the “walk and talk”</a:t>
            </a:r>
            <a:endParaRPr lang="en-US" sz="1200" kern="1200" dirty="0" smtClean="0">
              <a:solidFill>
                <a:schemeClr val="tx1"/>
              </a:solidFill>
              <a:effectLst/>
              <a:latin typeface="NeueHaasGroteskText Std" panose="020B0504020202020204" pitchFamily="34" charset="0"/>
              <a:ea typeface="+mn-ea"/>
              <a:cs typeface="+mn-cs"/>
            </a:endParaRPr>
          </a:p>
          <a:p>
            <a:pPr lvl="0"/>
            <a:endParaRPr lang="en-US" sz="1200" kern="1200" dirty="0" smtClean="0">
              <a:solidFill>
                <a:schemeClr val="tx1"/>
              </a:solidFill>
              <a:effectLst/>
              <a:latin typeface="NeueHaasGroteskText Std" panose="020B0504020202020204" pitchFamily="34" charset="0"/>
              <a:ea typeface="+mn-ea"/>
              <a:cs typeface="+mn-cs"/>
            </a:endParaRPr>
          </a:p>
          <a:p>
            <a:pPr lvl="0"/>
            <a:r>
              <a:rPr lang="en-US" sz="1200" kern="1200" dirty="0" smtClean="0">
                <a:solidFill>
                  <a:schemeClr val="tx1"/>
                </a:solidFill>
                <a:effectLst/>
                <a:latin typeface="NeueHaasGroteskText Std" panose="020B0504020202020204" pitchFamily="34" charset="0"/>
                <a:ea typeface="+mn-ea"/>
                <a:cs typeface="+mn-cs"/>
              </a:rPr>
              <a:t>We have to get out there and we have to start talking. We have to spread the word about what creates health</a:t>
            </a:r>
          </a:p>
          <a:p>
            <a:pPr lvl="0"/>
            <a:endParaRPr lang="en-US" sz="1200" kern="1200" dirty="0" smtClean="0">
              <a:solidFill>
                <a:schemeClr val="tx1"/>
              </a:solidFill>
              <a:effectLst/>
              <a:latin typeface="NeueHaasGroteskText Std" panose="020B0504020202020204" pitchFamily="34" charset="0"/>
              <a:ea typeface="+mn-ea"/>
              <a:cs typeface="+mn-cs"/>
            </a:endParaRPr>
          </a:p>
          <a:p>
            <a:pPr lvl="0"/>
            <a:r>
              <a:rPr lang="en-US" sz="1200" kern="1200" dirty="0" smtClean="0">
                <a:solidFill>
                  <a:schemeClr val="tx1"/>
                </a:solidFill>
                <a:effectLst/>
                <a:latin typeface="NeueHaasGroteskText Std" panose="020B0504020202020204" pitchFamily="34" charset="0"/>
                <a:ea typeface="+mn-ea"/>
                <a:cs typeface="+mn-cs"/>
              </a:rPr>
              <a:t>We need to influence public policies</a:t>
            </a:r>
            <a:r>
              <a:rPr lang="en-US" sz="1200" kern="1200" baseline="0" dirty="0" smtClean="0">
                <a:solidFill>
                  <a:schemeClr val="tx1"/>
                </a:solidFill>
                <a:effectLst/>
                <a:latin typeface="NeueHaasGroteskText Std" panose="020B0504020202020204" pitchFamily="34" charset="0"/>
                <a:ea typeface="+mn-ea"/>
                <a:cs typeface="+mn-cs"/>
              </a:rPr>
              <a:t> - </a:t>
            </a:r>
            <a:r>
              <a:rPr lang="en-US" sz="1200" kern="1200" dirty="0" smtClean="0">
                <a:solidFill>
                  <a:schemeClr val="tx1"/>
                </a:solidFill>
                <a:effectLst/>
                <a:latin typeface="NeueHaasGroteskText Std" panose="020B0504020202020204" pitchFamily="34" charset="0"/>
                <a:ea typeface="+mn-ea"/>
                <a:cs typeface="+mn-cs"/>
              </a:rPr>
              <a:t>we can influence policy conversations by</a:t>
            </a:r>
            <a:r>
              <a:rPr lang="en-US" sz="1200" kern="1200" baseline="0" dirty="0" smtClean="0">
                <a:solidFill>
                  <a:schemeClr val="tx1"/>
                </a:solidFill>
                <a:effectLst/>
                <a:latin typeface="NeueHaasGroteskText Std" panose="020B0504020202020204" pitchFamily="34" charset="0"/>
                <a:ea typeface="+mn-ea"/>
                <a:cs typeface="+mn-cs"/>
              </a:rPr>
              <a:t> connecting those policies about housing to health outcomes.  </a:t>
            </a:r>
            <a:endParaRPr lang="en-US" dirty="0" smtClean="0"/>
          </a:p>
          <a:p>
            <a:pPr marL="0" marR="0" lvl="0" indent="0" algn="l" defTabSz="949478"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NeueHaasGroteskText Std" panose="020B0504020202020204" pitchFamily="34" charset="0"/>
              <a:ea typeface="+mn-ea"/>
              <a:cs typeface="+mn-cs"/>
            </a:endParaRPr>
          </a:p>
          <a:p>
            <a:pPr marL="0" marR="0" lvl="0" indent="0" algn="l" defTabSz="94947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These practices are intended to be entry points. They were not intended to be sequential, individual buckets. When we say entry points, what we mean is: you might want to start with data and you dig into that practice and you might start doing that work. You will quickly find out that in collecting your data differently you are going to have to engage with the community. Your staff might need some skills. It is going to cause you to talk differently about your data. The practices</a:t>
            </a:r>
            <a:r>
              <a:rPr lang="en-US" sz="1200" kern="1200" baseline="0" dirty="0" smtClean="0">
                <a:solidFill>
                  <a:schemeClr val="tx1"/>
                </a:solidFill>
                <a:effectLst/>
                <a:latin typeface="NeueHaasGroteskText Std" panose="020B0504020202020204" pitchFamily="34" charset="0"/>
                <a:ea typeface="+mn-ea"/>
                <a:cs typeface="+mn-cs"/>
              </a:rPr>
              <a:t> overlap and connect. </a:t>
            </a:r>
            <a:r>
              <a:rPr lang="en-US" sz="1200" kern="1200" dirty="0" smtClean="0">
                <a:solidFill>
                  <a:schemeClr val="tx1"/>
                </a:solidFill>
                <a:effectLst/>
                <a:latin typeface="NeueHaasGroteskText Std" panose="020B0504020202020204" pitchFamily="34" charset="0"/>
                <a:ea typeface="+mn-ea"/>
                <a:cs typeface="+mn-cs"/>
              </a:rPr>
              <a:t> It is also important to know that while these practices are about a different way to approach our work, they are not a departure from core public health services. They are very much grounded in the ten essential services and the roots of public health and you can see all of them in the PHAB standards. </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306581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smtClean="0">
                <a:solidFill>
                  <a:schemeClr val="tx1"/>
                </a:solidFill>
                <a:effectLst/>
                <a:latin typeface="NeueHaasGroteskText Std" panose="020B0504020202020204" pitchFamily="34" charset="0"/>
                <a:ea typeface="+mn-ea"/>
                <a:cs typeface="+mn-cs"/>
              </a:rPr>
              <a:t>Let’s talk about equipping our</a:t>
            </a:r>
            <a:r>
              <a:rPr lang="en-US" sz="1200" kern="1200" baseline="0" dirty="0" smtClean="0">
                <a:solidFill>
                  <a:schemeClr val="tx1"/>
                </a:solidFill>
                <a:effectLst/>
                <a:latin typeface="NeueHaasGroteskText Std" panose="020B0504020202020204" pitchFamily="34" charset="0"/>
                <a:ea typeface="+mn-ea"/>
                <a:cs typeface="+mn-cs"/>
              </a:rPr>
              <a:t> staff. </a:t>
            </a:r>
            <a:r>
              <a:rPr lang="en-US" sz="1200" kern="1200" dirty="0" smtClean="0">
                <a:solidFill>
                  <a:schemeClr val="tx1"/>
                </a:solidFill>
                <a:effectLst/>
                <a:latin typeface="NeueHaasGroteskText Std" panose="020B0504020202020204" pitchFamily="34" charset="0"/>
                <a:ea typeface="+mn-ea"/>
                <a:cs typeface="+mn-cs"/>
              </a:rPr>
              <a:t>This is one area that people go to right away. You ask me to do something different, I need to be trained. We need to approach our work differently so it’s pretty obvious that there might be some skills or knowledge that we need to do that differently. It is also important to note here that maybe you just need some experiences that are different. Maybe some space and time to struggle with some hard issues. </a:t>
            </a:r>
          </a:p>
          <a:p>
            <a:pPr defTabSz="931774">
              <a:defRPr/>
            </a:pPr>
            <a:endParaRPr lang="en-US" sz="1200" kern="1200" dirty="0" smtClean="0">
              <a:solidFill>
                <a:schemeClr val="tx1"/>
              </a:solidFill>
              <a:effectLst/>
              <a:latin typeface="NeueHaasGroteskText Std" panose="020B0504020202020204" pitchFamily="34" charset="0"/>
              <a:ea typeface="+mn-ea"/>
              <a:cs typeface="+mn-cs"/>
            </a:endParaRPr>
          </a:p>
          <a:p>
            <a:pPr defTabSz="931774">
              <a:defRPr/>
            </a:pPr>
            <a:r>
              <a:rPr lang="en-US" sz="1200" b="1" u="none" kern="1200" dirty="0" smtClean="0">
                <a:solidFill>
                  <a:schemeClr val="tx1"/>
                </a:solidFill>
                <a:effectLst/>
                <a:latin typeface="NeueHaasGroteskText Std" panose="020B0504020202020204" pitchFamily="34" charset="0"/>
                <a:ea typeface="+mn-ea"/>
                <a:cs typeface="+mn-cs"/>
              </a:rPr>
              <a:t>It is not about training alone</a:t>
            </a:r>
            <a:r>
              <a:rPr lang="en-US" sz="1200" kern="1200" dirty="0" smtClean="0">
                <a:solidFill>
                  <a:schemeClr val="tx1"/>
                </a:solidFill>
                <a:effectLst/>
                <a:latin typeface="NeueHaasGroteskText Std" panose="020B0504020202020204" pitchFamily="34" charset="0"/>
                <a:ea typeface="+mn-ea"/>
                <a:cs typeface="+mn-cs"/>
              </a:rPr>
              <a:t>. It is about making sure people have what they need to do this work. </a:t>
            </a:r>
          </a:p>
          <a:p>
            <a:pPr defTabSz="931774">
              <a:defRPr/>
            </a:pPr>
            <a:endParaRPr lang="en-US" dirty="0" smtClean="0"/>
          </a:p>
          <a:p>
            <a:pPr defTabSz="931774">
              <a:defRPr/>
            </a:pPr>
            <a:r>
              <a:rPr lang="en-US" dirty="0" smtClean="0"/>
              <a:t>We have an online resource</a:t>
            </a:r>
            <a:r>
              <a:rPr lang="en-US" baseline="0" dirty="0" smtClean="0"/>
              <a:t> library that has a lot of different tools for helping others understand equity, including Ted Talks, </a:t>
            </a:r>
            <a:r>
              <a:rPr lang="en-US" baseline="0" dirty="0" err="1" smtClean="0"/>
              <a:t>Camara</a:t>
            </a:r>
            <a:r>
              <a:rPr lang="en-US" baseline="0" dirty="0" smtClean="0"/>
              <a:t> Jones’s allegories (which we’ll view together at a future meeting), readings, and other resources. </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224520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NeueHaasGroteskText Std" panose="020B0504020202020204" pitchFamily="34" charset="0"/>
                <a:ea typeface="+mn-ea"/>
                <a:cs typeface="+mn-cs"/>
              </a:rPr>
              <a:t>The next practice is about authentic</a:t>
            </a:r>
            <a:r>
              <a:rPr lang="en-US" sz="1200" kern="1200" baseline="0" dirty="0" smtClean="0">
                <a:solidFill>
                  <a:schemeClr val="tx1"/>
                </a:solidFill>
                <a:effectLst/>
                <a:latin typeface="NeueHaasGroteskText Std" panose="020B0504020202020204" pitchFamily="34" charset="0"/>
                <a:ea typeface="+mn-ea"/>
                <a:cs typeface="+mn-cs"/>
              </a:rPr>
              <a:t> community engagement. </a:t>
            </a:r>
            <a:r>
              <a:rPr lang="en-US" sz="1200" kern="1200" dirty="0" smtClean="0">
                <a:solidFill>
                  <a:schemeClr val="tx1"/>
                </a:solidFill>
                <a:effectLst/>
                <a:latin typeface="NeueHaasGroteskText Std" panose="020B0504020202020204" pitchFamily="34" charset="0"/>
                <a:ea typeface="+mn-ea"/>
                <a:cs typeface="+mn-cs"/>
              </a:rPr>
              <a:t>All of us in public health have done community engagement for a long time,</a:t>
            </a:r>
            <a:r>
              <a:rPr lang="en-US" sz="1200" kern="1200" baseline="0" dirty="0" smtClean="0">
                <a:solidFill>
                  <a:schemeClr val="tx1"/>
                </a:solidFill>
                <a:effectLst/>
                <a:latin typeface="NeueHaasGroteskText Std" panose="020B0504020202020204" pitchFamily="34" charset="0"/>
                <a:ea typeface="+mn-ea"/>
                <a:cs typeface="+mn-cs"/>
              </a:rPr>
              <a:t> but t</a:t>
            </a:r>
            <a:r>
              <a:rPr lang="en-US" sz="1200" kern="1200" dirty="0" smtClean="0">
                <a:solidFill>
                  <a:schemeClr val="tx1"/>
                </a:solidFill>
                <a:effectLst/>
                <a:latin typeface="NeueHaasGroteskText Std" panose="020B0504020202020204" pitchFamily="34" charset="0"/>
                <a:ea typeface="+mn-ea"/>
                <a:cs typeface="+mn-cs"/>
              </a:rPr>
              <a:t>he essence of this practice is really moving along the</a:t>
            </a:r>
            <a:r>
              <a:rPr lang="en-US" sz="1200" kern="1200" baseline="0" dirty="0" smtClean="0">
                <a:solidFill>
                  <a:schemeClr val="tx1"/>
                </a:solidFill>
                <a:effectLst/>
                <a:latin typeface="NeueHaasGroteskText Std" panose="020B0504020202020204" pitchFamily="34" charset="0"/>
                <a:ea typeface="+mn-ea"/>
                <a:cs typeface="+mn-cs"/>
              </a:rPr>
              <a:t> engagement continuum of bringing ideas to </a:t>
            </a:r>
            <a:r>
              <a:rPr lang="en-US" sz="1200" kern="1200" dirty="0" smtClean="0">
                <a:solidFill>
                  <a:schemeClr val="tx1"/>
                </a:solidFill>
                <a:effectLst/>
                <a:latin typeface="NeueHaasGroteskText Std" panose="020B0504020202020204" pitchFamily="34" charset="0"/>
                <a:ea typeface="+mn-ea"/>
                <a:cs typeface="+mn-cs"/>
              </a:rPr>
              <a:t>a community for input, to listening to needs first. Maybe co-creating solutions together. </a:t>
            </a:r>
            <a:r>
              <a:rPr lang="en-US" sz="1200" kern="1200" baseline="0" dirty="0" smtClean="0">
                <a:solidFill>
                  <a:schemeClr val="tx1"/>
                </a:solidFill>
                <a:effectLst/>
                <a:latin typeface="NeueHaasGroteskText Std" panose="020B0504020202020204" pitchFamily="34" charset="0"/>
                <a:ea typeface="+mn-ea"/>
                <a:cs typeface="+mn-cs"/>
              </a:rPr>
              <a:t>I</a:t>
            </a:r>
            <a:r>
              <a:rPr lang="en-US" sz="1200" kern="1200" dirty="0" smtClean="0">
                <a:solidFill>
                  <a:schemeClr val="tx1"/>
                </a:solidFill>
                <a:effectLst/>
                <a:latin typeface="NeueHaasGroteskText Std" panose="020B0504020202020204" pitchFamily="34" charset="0"/>
                <a:ea typeface="+mn-ea"/>
                <a:cs typeface="+mn-cs"/>
              </a:rPr>
              <a:t>t is about who we engage with and explicitly including communities who are experiencing inequities, whoever that is in your jurisdiction. Reaching out and making sure folks have a voice at the table and have a say in what the issues and solutions are. It is also </a:t>
            </a:r>
            <a:r>
              <a:rPr lang="en-US" sz="1200" kern="1200" baseline="0" dirty="0" smtClean="0">
                <a:solidFill>
                  <a:schemeClr val="tx1"/>
                </a:solidFill>
                <a:effectLst/>
                <a:latin typeface="NeueHaasGroteskText Std" panose="020B0504020202020204" pitchFamily="34" charset="0"/>
                <a:ea typeface="+mn-ea"/>
                <a:cs typeface="+mn-cs"/>
              </a:rPr>
              <a:t>about </a:t>
            </a:r>
            <a:r>
              <a:rPr lang="en-US" sz="1200" kern="1200" dirty="0" smtClean="0">
                <a:solidFill>
                  <a:schemeClr val="tx1"/>
                </a:solidFill>
                <a:effectLst/>
                <a:latin typeface="NeueHaasGroteskText Std" panose="020B0504020202020204" pitchFamily="34" charset="0"/>
                <a:ea typeface="+mn-ea"/>
                <a:cs typeface="+mn-cs"/>
              </a:rPr>
              <a:t>honoring the communities’ expertise and wisdom to know what’s best and </a:t>
            </a:r>
            <a:r>
              <a:rPr lang="en-US" dirty="0" smtClean="0"/>
              <a:t>shifting the power where community members own and make the decisions that will lead to a greater impact. </a:t>
            </a:r>
          </a:p>
          <a:p>
            <a:endParaRPr lang="en-US" dirty="0" smtClean="0"/>
          </a:p>
          <a:p>
            <a:r>
              <a:rPr lang="en-US" dirty="0" smtClean="0"/>
              <a:t>Public health cannot advance health equity alone, the whole community is needed to address the conditions that create health.</a:t>
            </a: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Overview of health equity practices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October 2017</a:t>
            </a:r>
            <a:endParaRPr lang="en-US" dirty="0"/>
          </a:p>
        </p:txBody>
      </p:sp>
    </p:spTree>
    <p:extLst>
      <p:ext uri="{BB962C8B-B14F-4D97-AF65-F5344CB8AC3E}">
        <p14:creationId xmlns:p14="http://schemas.microsoft.com/office/powerpoint/2010/main" val="214190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01782"/>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40487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Overview of health equity practices</a:t>
            </a:r>
            <a:endParaRPr lang="en-US" dirty="0"/>
          </a:p>
        </p:txBody>
      </p:sp>
      <p:sp>
        <p:nvSpPr>
          <p:cNvPr id="2" name="Text Placeholder 1"/>
          <p:cNvSpPr>
            <a:spLocks noGrp="1"/>
          </p:cNvSpPr>
          <p:nvPr>
            <p:ph type="body" sz="quarter" idx="14"/>
          </p:nvPr>
        </p:nvSpPr>
        <p:spPr/>
        <p:txBody>
          <a:bodyPr>
            <a:normAutofit/>
          </a:bodyPr>
          <a:lstStyle/>
          <a:p>
            <a:r>
              <a:rPr lang="en-US" dirty="0" smtClean="0"/>
              <a:t>Health Equity Learning Community</a:t>
            </a:r>
            <a:endParaRPr lang="en-US" dirty="0"/>
          </a:p>
          <a:p>
            <a:r>
              <a:rPr lang="en-US" dirty="0" smtClean="0"/>
              <a:t>October 2017</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and use data for change</a:t>
            </a:r>
            <a:endParaRPr lang="en-US" dirty="0"/>
          </a:p>
        </p:txBody>
      </p:sp>
      <p:pic>
        <p:nvPicPr>
          <p:cNvPr id="4" name="Content Placeholder 3" descr="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1152" y="1825625"/>
            <a:ext cx="5809695" cy="4351338"/>
          </a:xfrm>
          <a:prstGeom prst="rect">
            <a:avLst/>
          </a:prstGeom>
        </p:spPr>
      </p:pic>
    </p:spTree>
    <p:extLst>
      <p:ext uri="{BB962C8B-B14F-4D97-AF65-F5344CB8AC3E}">
        <p14:creationId xmlns:p14="http://schemas.microsoft.com/office/powerpoint/2010/main" val="179991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commitment</a:t>
            </a:r>
            <a:endParaRPr lang="en-US" dirty="0"/>
          </a:p>
        </p:txBody>
      </p:sp>
      <p:pic>
        <p:nvPicPr>
          <p:cNvPr id="4" name="Picture Placeholder 13" descr=" "/>
          <p:cNvPicPr>
            <a:picLocks noGrp="1" noChangeAspect="1"/>
          </p:cNvPicPr>
          <p:nvPr>
            <p:ph idx="1"/>
          </p:nvPr>
        </p:nvPicPr>
        <p:blipFill>
          <a:blip r:embed="rId3">
            <a:extLst>
              <a:ext uri="{28A0092B-C50C-407E-A947-70E740481C1C}">
                <a14:useLocalDpi xmlns:a14="http://schemas.microsoft.com/office/drawing/2010/main" val="0"/>
              </a:ext>
            </a:extLst>
          </a:blip>
          <a:srcRect l="8594" r="8594"/>
          <a:stretch>
            <a:fillRect/>
          </a:stretch>
        </p:blipFill>
        <p:spPr>
          <a:xfrm>
            <a:off x="3195109" y="1825625"/>
            <a:ext cx="5801782" cy="4351338"/>
          </a:xfrm>
        </p:spPr>
      </p:pic>
    </p:spTree>
    <p:extLst>
      <p:ext uri="{BB962C8B-B14F-4D97-AF65-F5344CB8AC3E}">
        <p14:creationId xmlns:p14="http://schemas.microsoft.com/office/powerpoint/2010/main" val="352296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the word about what creates health</a:t>
            </a:r>
            <a:endParaRPr lang="en-US" dirty="0"/>
          </a:p>
        </p:txBody>
      </p:sp>
      <p:pic>
        <p:nvPicPr>
          <p:cNvPr id="4" name="Picture Placeholder 12" descr=" "/>
          <p:cNvPicPr>
            <a:picLocks noGrp="1" noChangeAspect="1"/>
          </p:cNvPicPr>
          <p:nvPr>
            <p:ph idx="1"/>
          </p:nvPr>
        </p:nvPicPr>
        <p:blipFill>
          <a:blip r:embed="rId3">
            <a:extLst>
              <a:ext uri="{28A0092B-C50C-407E-A947-70E740481C1C}">
                <a14:useLocalDpi xmlns:a14="http://schemas.microsoft.com/office/drawing/2010/main" val="0"/>
              </a:ext>
            </a:extLst>
          </a:blip>
          <a:srcRect l="5394" r="5394"/>
          <a:stretch>
            <a:fillRect/>
          </a:stretch>
        </p:blipFill>
        <p:spPr>
          <a:xfrm>
            <a:off x="3195112" y="1825625"/>
            <a:ext cx="5801776" cy="4351338"/>
          </a:xfrm>
        </p:spPr>
      </p:pic>
    </p:spTree>
    <p:extLst>
      <p:ext uri="{BB962C8B-B14F-4D97-AF65-F5344CB8AC3E}">
        <p14:creationId xmlns:p14="http://schemas.microsoft.com/office/powerpoint/2010/main" val="266732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public and private policy</a:t>
            </a:r>
            <a:endParaRPr lang="en-US" dirty="0"/>
          </a:p>
        </p:txBody>
      </p:sp>
      <p:pic>
        <p:nvPicPr>
          <p:cNvPr id="4" name="Content Placeholder 3" descr="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2496" y="1825625"/>
            <a:ext cx="6527007" cy="4351338"/>
          </a:xfrm>
          <a:prstGeom prst="rect">
            <a:avLst/>
          </a:prstGeom>
        </p:spPr>
      </p:pic>
    </p:spTree>
    <p:extLst>
      <p:ext uri="{BB962C8B-B14F-4D97-AF65-F5344CB8AC3E}">
        <p14:creationId xmlns:p14="http://schemas.microsoft.com/office/powerpoint/2010/main" val="195888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headed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8443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7787750">
            <a:off x="2705622" y="4020855"/>
            <a:ext cx="3810274" cy="400110"/>
          </a:xfrm>
          <a:prstGeom prst="rect">
            <a:avLst/>
          </a:prstGeom>
          <a:noFill/>
        </p:spPr>
        <p:txBody>
          <a:bodyPr wrap="none" rtlCol="0">
            <a:spAutoFit/>
          </a:bodyPr>
          <a:lstStyle/>
          <a:p>
            <a:r>
              <a:rPr lang="en-US" sz="2000" b="1" dirty="0" smtClean="0"/>
              <a:t>Connected, inclusive communities</a:t>
            </a:r>
            <a:endParaRPr lang="en-US" sz="2000" b="1" dirty="0"/>
          </a:p>
        </p:txBody>
      </p:sp>
    </p:spTree>
    <p:extLst>
      <p:ext uri="{BB962C8B-B14F-4D97-AF65-F5344CB8AC3E}">
        <p14:creationId xmlns:p14="http://schemas.microsoft.com/office/powerpoint/2010/main" val="121183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Advancing health equity: Our approach</a:t>
            </a:r>
            <a:endParaRPr lang="en-US" dirty="0"/>
          </a:p>
        </p:txBody>
      </p:sp>
      <p:sp>
        <p:nvSpPr>
          <p:cNvPr id="10" name="Content Placeholder 9"/>
          <p:cNvSpPr>
            <a:spLocks noGrp="1"/>
          </p:cNvSpPr>
          <p:nvPr>
            <p:ph sz="half" idx="2"/>
          </p:nvPr>
        </p:nvSpPr>
        <p:spPr>
          <a:xfrm>
            <a:off x="838200" y="1594625"/>
            <a:ext cx="10515600" cy="2286000"/>
          </a:xfrm>
        </p:spPr>
        <p:txBody>
          <a:bodyPr/>
          <a:lstStyle/>
          <a:p>
            <a:pPr marL="0" indent="0">
              <a:buNone/>
            </a:pPr>
            <a:r>
              <a:rPr lang="en-US" dirty="0"/>
              <a:t>“When every person has the opportunity to realize their health potential—the highest level of health possible for that person—without limits imposed by structural inequities. Health equity means achieving the conditions in which all people have the opportunity to attain their highest possible level of health</a:t>
            </a:r>
            <a:r>
              <a:rPr lang="en-US" dirty="0" smtClean="0"/>
              <a:t>.”</a:t>
            </a:r>
            <a:endParaRPr lang="en-US" dirty="0"/>
          </a:p>
        </p:txBody>
      </p:sp>
      <p:pic>
        <p:nvPicPr>
          <p:cNvPr id="11" name="Picture 2" descr="Bicycles demonstrating equality vs. equity"/>
          <p:cNvPicPr>
            <a:picLocks noGrp="1" noChangeAspect="1" noChangeArrowheads="1"/>
          </p:cNvPicPr>
          <p:nvPr>
            <p:ph sz="half" idx="1"/>
          </p:nvPr>
        </p:nvPicPr>
        <p:blipFill rotWithShape="1">
          <a:blip r:embed="rId3" cstate="hqprint">
            <a:extLst>
              <a:ext uri="{28A0092B-C50C-407E-A947-70E740481C1C}">
                <a14:useLocalDpi xmlns:a14="http://schemas.microsoft.com/office/drawing/2010/main"/>
              </a:ext>
            </a:extLst>
          </a:blip>
          <a:srcRect/>
          <a:stretch/>
        </p:blipFill>
        <p:spPr bwMode="auto">
          <a:xfrm>
            <a:off x="1240076" y="3443314"/>
            <a:ext cx="9721008" cy="307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1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work…</a:t>
            </a:r>
            <a:endParaRPr lang="en-US" dirty="0"/>
          </a:p>
        </p:txBody>
      </p:sp>
      <p:sp>
        <p:nvSpPr>
          <p:cNvPr id="3" name="Content Placeholder 2"/>
          <p:cNvSpPr>
            <a:spLocks noGrp="1"/>
          </p:cNvSpPr>
          <p:nvPr>
            <p:ph idx="1"/>
          </p:nvPr>
        </p:nvSpPr>
        <p:spPr/>
        <p:txBody>
          <a:bodyPr/>
          <a:lstStyle/>
          <a:p>
            <a:r>
              <a:rPr lang="en-US" dirty="0"/>
              <a:t>Asks a different set of questions and seeks different perspectives</a:t>
            </a:r>
          </a:p>
          <a:p>
            <a:r>
              <a:rPr lang="en-US" dirty="0"/>
              <a:t>Requires systems thinking and risk taking</a:t>
            </a:r>
          </a:p>
          <a:p>
            <a:r>
              <a:rPr lang="en-US" dirty="0"/>
              <a:t>Involves personal growth and investment</a:t>
            </a:r>
          </a:p>
          <a:p>
            <a:r>
              <a:rPr lang="en-US" dirty="0"/>
              <a:t>Becomes more routine through action and learning reinforcing each other</a:t>
            </a:r>
          </a:p>
          <a:p>
            <a:r>
              <a:rPr lang="en-US" dirty="0"/>
              <a:t>Is a journey, not a </a:t>
            </a:r>
            <a:r>
              <a:rPr lang="en-US" dirty="0" smtClean="0"/>
              <a:t>destination</a:t>
            </a:r>
            <a:endParaRPr lang="en-US" dirty="0"/>
          </a:p>
        </p:txBody>
      </p:sp>
    </p:spTree>
    <p:extLst>
      <p:ext uri="{BB962C8B-B14F-4D97-AF65-F5344CB8AC3E}">
        <p14:creationId xmlns:p14="http://schemas.microsoft.com/office/powerpoint/2010/main" val="323844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 straight lines</a:t>
            </a:r>
            <a:endParaRPr lang="en-US" dirty="0"/>
          </a:p>
        </p:txBody>
      </p:sp>
      <p:pic>
        <p:nvPicPr>
          <p:cNvPr id="4" name="Content Placeholder 6" descr="Cartoon: Your plan vs. reality"/>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10026" y="152400"/>
            <a:ext cx="8971948" cy="6410699"/>
          </a:xfrm>
        </p:spPr>
      </p:pic>
    </p:spTree>
    <p:extLst>
      <p:ext uri="{BB962C8B-B14F-4D97-AF65-F5344CB8AC3E}">
        <p14:creationId xmlns:p14="http://schemas.microsoft.com/office/powerpoint/2010/main" val="230712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
          <p:cNvPicPr>
            <a:picLocks noGrp="1" noChangeAspect="1"/>
          </p:cNvPicPr>
          <p:nvPr>
            <p:ph idx="1"/>
          </p:nvPr>
        </p:nvPicPr>
        <p:blipFill rotWithShape="1">
          <a:blip r:embed="rId3"/>
          <a:srcRect t="3770" b="11535"/>
          <a:stretch/>
        </p:blipFill>
        <p:spPr>
          <a:xfrm>
            <a:off x="1" y="-12526"/>
            <a:ext cx="12191999" cy="6858000"/>
          </a:xfrm>
          <a:prstGeom prst="rect">
            <a:avLst/>
          </a:prstGeom>
        </p:spPr>
      </p:pic>
      <p:sp>
        <p:nvSpPr>
          <p:cNvPr id="2" name="Title 1"/>
          <p:cNvSpPr>
            <a:spLocks noGrp="1"/>
          </p:cNvSpPr>
          <p:nvPr>
            <p:ph type="title"/>
          </p:nvPr>
        </p:nvSpPr>
        <p:spPr>
          <a:xfrm>
            <a:off x="1" y="5924810"/>
            <a:ext cx="11235847" cy="739036"/>
          </a:xfrm>
          <a:solidFill>
            <a:schemeClr val="accent1">
              <a:alpha val="50000"/>
            </a:schemeClr>
          </a:solidFill>
        </p:spPr>
        <p:txBody>
          <a:bodyPr>
            <a:noAutofit/>
          </a:bodyPr>
          <a:lstStyle/>
          <a:p>
            <a:pPr algn="l"/>
            <a:r>
              <a:rPr lang="en-US" sz="4000" b="1" dirty="0" smtClean="0"/>
              <a:t>Six public health practices to advance health equity</a:t>
            </a:r>
            <a:endParaRPr lang="en-US" sz="4000" b="1" dirty="0"/>
          </a:p>
        </p:txBody>
      </p:sp>
    </p:spTree>
    <p:extLst>
      <p:ext uri="{BB962C8B-B14F-4D97-AF65-F5344CB8AC3E}">
        <p14:creationId xmlns:p14="http://schemas.microsoft.com/office/powerpoint/2010/main" val="405540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our work</a:t>
            </a:r>
            <a:endParaRPr lang="en-US" dirty="0"/>
          </a:p>
        </p:txBody>
      </p:sp>
      <p:pic>
        <p:nvPicPr>
          <p:cNvPr id="4" name="Content Placeholder 3" descr=" "/>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16498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public health practices to advance health equity</a:t>
            </a:r>
            <a:endParaRPr lang="en-US" dirty="0"/>
          </a:p>
        </p:txBody>
      </p:sp>
      <p:sp>
        <p:nvSpPr>
          <p:cNvPr id="4" name="Rounded Rectangle 3"/>
          <p:cNvSpPr/>
          <p:nvPr/>
        </p:nvSpPr>
        <p:spPr>
          <a:xfrm>
            <a:off x="2435478" y="2412930"/>
            <a:ext cx="2194560" cy="16459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Influence public and private policy</a:t>
            </a:r>
            <a:endParaRPr lang="en-US" sz="2400" b="1" dirty="0"/>
          </a:p>
        </p:txBody>
      </p:sp>
      <p:sp>
        <p:nvSpPr>
          <p:cNvPr id="5" name="Rounded Rectangle 4"/>
          <p:cNvSpPr/>
          <p:nvPr/>
        </p:nvSpPr>
        <p:spPr>
          <a:xfrm>
            <a:off x="2435478" y="4241730"/>
            <a:ext cx="2194560" cy="16459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Spread the word about what creates health</a:t>
            </a:r>
            <a:endParaRPr lang="en-US" sz="2400" b="1" dirty="0"/>
          </a:p>
        </p:txBody>
      </p:sp>
      <p:sp>
        <p:nvSpPr>
          <p:cNvPr id="6" name="Rounded Rectangle 5"/>
          <p:cNvSpPr/>
          <p:nvPr/>
        </p:nvSpPr>
        <p:spPr>
          <a:xfrm>
            <a:off x="4998720" y="1442580"/>
            <a:ext cx="2194560" cy="16459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Equip staff</a:t>
            </a:r>
            <a:endParaRPr lang="en-US" sz="2400" b="1" dirty="0"/>
          </a:p>
        </p:txBody>
      </p:sp>
      <p:sp>
        <p:nvSpPr>
          <p:cNvPr id="8" name="Rounded Rectangle 7"/>
          <p:cNvSpPr/>
          <p:nvPr/>
        </p:nvSpPr>
        <p:spPr>
          <a:xfrm>
            <a:off x="4998720" y="5212080"/>
            <a:ext cx="2194560" cy="16459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Show organizational commitment</a:t>
            </a:r>
            <a:endParaRPr lang="en-US" sz="2400" b="1" dirty="0"/>
          </a:p>
        </p:txBody>
      </p:sp>
      <p:sp>
        <p:nvSpPr>
          <p:cNvPr id="10" name="Rounded Rectangle 9"/>
          <p:cNvSpPr/>
          <p:nvPr/>
        </p:nvSpPr>
        <p:spPr>
          <a:xfrm>
            <a:off x="7561962" y="2412930"/>
            <a:ext cx="2194560" cy="16459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Authentic community engagement</a:t>
            </a:r>
            <a:endParaRPr lang="en-US" sz="2400" b="1" dirty="0"/>
          </a:p>
        </p:txBody>
      </p:sp>
      <p:sp>
        <p:nvSpPr>
          <p:cNvPr id="11" name="Rounded Rectangle 10"/>
          <p:cNvSpPr/>
          <p:nvPr/>
        </p:nvSpPr>
        <p:spPr>
          <a:xfrm>
            <a:off x="7561962" y="4241730"/>
            <a:ext cx="2194560" cy="16459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Collect and use data for change</a:t>
            </a:r>
            <a:endParaRPr lang="en-US" sz="2400" b="1" dirty="0"/>
          </a:p>
        </p:txBody>
      </p:sp>
      <p:sp>
        <p:nvSpPr>
          <p:cNvPr id="12" name="Right Arrow 11" descr=" "/>
          <p:cNvSpPr/>
          <p:nvPr/>
        </p:nvSpPr>
        <p:spPr>
          <a:xfrm rot="900000">
            <a:off x="6649867" y="4461699"/>
            <a:ext cx="978408" cy="48463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ight Arrow 12" descr=" "/>
          <p:cNvSpPr/>
          <p:nvPr/>
        </p:nvSpPr>
        <p:spPr>
          <a:xfrm rot="20700000">
            <a:off x="6649867" y="3277906"/>
            <a:ext cx="978408" cy="48463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ight Arrow 13" descr=" "/>
          <p:cNvSpPr/>
          <p:nvPr/>
        </p:nvSpPr>
        <p:spPr>
          <a:xfrm rot="9875649">
            <a:off x="4562977" y="4461699"/>
            <a:ext cx="978408" cy="48463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ight Arrow 14" descr=" "/>
          <p:cNvSpPr/>
          <p:nvPr/>
        </p:nvSpPr>
        <p:spPr>
          <a:xfrm rot="11700000">
            <a:off x="4568316" y="3278066"/>
            <a:ext cx="978408" cy="48463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Down Arrow 15" descr=" "/>
          <p:cNvSpPr/>
          <p:nvPr/>
        </p:nvSpPr>
        <p:spPr>
          <a:xfrm>
            <a:off x="5853684" y="4817092"/>
            <a:ext cx="484632" cy="569100"/>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own Arrow 16" descr=" "/>
          <p:cNvSpPr/>
          <p:nvPr/>
        </p:nvSpPr>
        <p:spPr>
          <a:xfrm rot="10800000">
            <a:off x="5853684" y="2895179"/>
            <a:ext cx="484632" cy="569100"/>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4998720" y="3327330"/>
            <a:ext cx="2194560" cy="1645920"/>
          </a:xfrm>
          <a:prstGeom prst="round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200" b="1" dirty="0" smtClean="0">
                <a:solidFill>
                  <a:schemeClr val="tx2"/>
                </a:solidFill>
              </a:rPr>
              <a:t>Health equity practice</a:t>
            </a:r>
            <a:endParaRPr lang="en-US" sz="3200" b="1" dirty="0">
              <a:solidFill>
                <a:schemeClr val="tx2"/>
              </a:solidFill>
            </a:endParaRPr>
          </a:p>
        </p:txBody>
      </p:sp>
    </p:spTree>
    <p:extLst>
      <p:ext uri="{BB962C8B-B14F-4D97-AF65-F5344CB8AC3E}">
        <p14:creationId xmlns:p14="http://schemas.microsoft.com/office/powerpoint/2010/main" val="138889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 staff: Knowledge and skills</a:t>
            </a:r>
            <a:endParaRPr lang="en-US" dirty="0"/>
          </a:p>
        </p:txBody>
      </p:sp>
      <p:pic>
        <p:nvPicPr>
          <p:cNvPr id="4" name="Content Placeholder 3" descr=" "/>
          <p:cNvPicPr>
            <a:picLocks noGrp="1" noChangeAspect="1"/>
          </p:cNvPicPr>
          <p:nvPr>
            <p:ph idx="1"/>
          </p:nvPr>
        </p:nvPicPr>
        <p:blipFill>
          <a:blip r:embed="rId3"/>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808405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 engagement</a:t>
            </a:r>
            <a:endParaRPr lang="en-US" dirty="0"/>
          </a:p>
        </p:txBody>
      </p:sp>
      <p:pic>
        <p:nvPicPr>
          <p:cNvPr id="4" name="Picture Placeholder 6" descr=" "/>
          <p:cNvPicPr>
            <a:picLocks noGrp="1" noChangeAspect="1"/>
          </p:cNvPicPr>
          <p:nvPr>
            <p:ph idx="1"/>
          </p:nvPr>
        </p:nvPicPr>
        <p:blipFill>
          <a:blip r:embed="rId3">
            <a:extLst>
              <a:ext uri="{28A0092B-C50C-407E-A947-70E740481C1C}">
                <a14:useLocalDpi xmlns:a14="http://schemas.microsoft.com/office/drawing/2010/main" val="0"/>
              </a:ext>
            </a:extLst>
          </a:blip>
          <a:srcRect l="13220" r="13220"/>
          <a:stretch>
            <a:fillRect/>
          </a:stretch>
        </p:blipFill>
        <p:spPr>
          <a:xfrm>
            <a:off x="3195077" y="1825625"/>
            <a:ext cx="5801845" cy="4351338"/>
          </a:xfrm>
        </p:spPr>
      </p:pic>
    </p:spTree>
    <p:extLst>
      <p:ext uri="{BB962C8B-B14F-4D97-AF65-F5344CB8AC3E}">
        <p14:creationId xmlns:p14="http://schemas.microsoft.com/office/powerpoint/2010/main" val="4204967839"/>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1386-9537-4EA6-B9A3-FB7D154FAC23}">
  <ds:schemaRefs>
    <ds:schemaRef ds:uri="http://schemas.openxmlformats.org/package/2006/metadata/core-properties"/>
    <ds:schemaRef ds:uri="http://purl.org/dc/terms/"/>
    <ds:schemaRef ds:uri="a340cd5a-8d85-4c94-8b3b-dcb04460a05d"/>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3.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MDH PowerPoint</Template>
  <TotalTime>519</TotalTime>
  <Words>3073</Words>
  <Application>Microsoft Office PowerPoint</Application>
  <PresentationFormat>Widescreen</PresentationFormat>
  <Paragraphs>172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NeueHaasGroteskText Std</vt:lpstr>
      <vt:lpstr>MN.IT</vt:lpstr>
      <vt:lpstr>Overview of health equity practices</vt:lpstr>
      <vt:lpstr>Advancing health equity: Our approach</vt:lpstr>
      <vt:lpstr>Equity work…</vt:lpstr>
      <vt:lpstr>Few straight lines</vt:lpstr>
      <vt:lpstr>Six public health practices to advance health equity</vt:lpstr>
      <vt:lpstr>Shifting our work</vt:lpstr>
      <vt:lpstr>Six public health practices to advance health equity</vt:lpstr>
      <vt:lpstr>Equip staff: Knowledge and skills</vt:lpstr>
      <vt:lpstr>Authentic engagement</vt:lpstr>
      <vt:lpstr>Collect and use data for change</vt:lpstr>
      <vt:lpstr>Show commitment</vt:lpstr>
      <vt:lpstr>Spread the word about what creates health</vt:lpstr>
      <vt:lpstr>Influence public and private policy</vt:lpstr>
      <vt:lpstr>Where we are headed</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health equity practices (presentation slides) | Minnesota Department of Health Health Equity Learning Community</dc:title>
  <dc:subject>Overview of health equity practices (presentation slides) | Minnesota Department of Health Health Equity Learning Community</dc:subject>
  <dc:creator>Center for Public Health Practice - Minnesota Dept. of Health</dc:creator>
  <cp:keywords/>
  <dc:description>Version 1.1, Released 8-2016</dc:description>
  <cp:lastModifiedBy>HawleyMarch, Allison (MDH)</cp:lastModifiedBy>
  <cp:revision>22</cp:revision>
  <dcterms:created xsi:type="dcterms:W3CDTF">2018-12-07T20:58:21Z</dcterms:created>
  <dcterms:modified xsi:type="dcterms:W3CDTF">2019-11-01T19:25:26Z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