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sldIdLst>
    <p:sldId id="256" r:id="rId6"/>
  </p:sldIdLst>
  <p:sldSz cx="42519600" cy="329184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2" pos="13392" userDrawn="1">
          <p15:clr>
            <a:srgbClr val="A4A3A4"/>
          </p15:clr>
        </p15:guide>
        <p15:guide id="3"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23" d="100"/>
          <a:sy n="23" d="100"/>
        </p:scale>
        <p:origin x="1626" y="126"/>
      </p:cViewPr>
      <p:guideLst>
        <p:guide pos="13392"/>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77EC3-D7F4-487E-A1AF-DBD88F5EFEEE}" type="datetimeFigureOut">
              <a:rPr lang="en-US" smtClean="0"/>
              <a:t>10/30/2019</a:t>
            </a:fld>
            <a:endParaRPr lang="en-US"/>
          </a:p>
        </p:txBody>
      </p:sp>
      <p:sp>
        <p:nvSpPr>
          <p:cNvPr id="4" name="Slide Image Placeholder 3"/>
          <p:cNvSpPr>
            <a:spLocks noGrp="1" noRot="1" noChangeAspect="1"/>
          </p:cNvSpPr>
          <p:nvPr>
            <p:ph type="sldImg" idx="2"/>
          </p:nvPr>
        </p:nvSpPr>
        <p:spPr>
          <a:xfrm>
            <a:off x="1435100" y="1143000"/>
            <a:ext cx="3987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FBD4B-D501-435E-BD6C-50C73707DD9F}" type="slidenum">
              <a:rPr lang="en-US" smtClean="0"/>
              <a:t>‹#›</a:t>
            </a:fld>
            <a:endParaRPr lang="en-US"/>
          </a:p>
        </p:txBody>
      </p:sp>
    </p:spTree>
    <p:extLst>
      <p:ext uri="{BB962C8B-B14F-4D97-AF65-F5344CB8AC3E}">
        <p14:creationId xmlns:p14="http://schemas.microsoft.com/office/powerpoint/2010/main" val="2039523098"/>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95776" y="0"/>
            <a:ext cx="38293884" cy="1744274"/>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21798423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842810"/>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hf hdr="0"/>
  <p:txStyles>
    <p:titleStyle>
      <a:lvl1pPr algn="l" defTabSz="3251021" rtl="0" eaLnBrk="1" latinLnBrk="0" hangingPunct="1">
        <a:lnSpc>
          <a:spcPct val="90000"/>
        </a:lnSpc>
        <a:spcBef>
          <a:spcPct val="0"/>
        </a:spcBef>
        <a:buNone/>
        <a:defRPr sz="14222" b="1" kern="1200">
          <a:solidFill>
            <a:schemeClr val="accent1"/>
          </a:solidFill>
          <a:latin typeface="+mj-lt"/>
          <a:ea typeface="+mj-ea"/>
          <a:cs typeface="+mj-cs"/>
        </a:defRPr>
      </a:lvl1pPr>
    </p:titleStyle>
    <p:body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p:bodyStyle>
    <p:otherStyle>
      <a:defPPr>
        <a:defRPr lang="en-US"/>
      </a:defPPr>
      <a:lvl1pPr marL="0" algn="l" defTabSz="3251021" rtl="0" eaLnBrk="1" latinLnBrk="0" hangingPunct="1">
        <a:defRPr sz="6398" kern="1200">
          <a:solidFill>
            <a:schemeClr val="tx1"/>
          </a:solidFill>
          <a:latin typeface="+mn-lt"/>
          <a:ea typeface="+mn-ea"/>
          <a:cs typeface="+mn-cs"/>
        </a:defRPr>
      </a:lvl1pPr>
      <a:lvl2pPr marL="1625510" algn="l" defTabSz="3251021" rtl="0" eaLnBrk="1" latinLnBrk="0" hangingPunct="1">
        <a:defRPr sz="6398" kern="1200">
          <a:solidFill>
            <a:schemeClr val="tx1"/>
          </a:solidFill>
          <a:latin typeface="+mn-lt"/>
          <a:ea typeface="+mn-ea"/>
          <a:cs typeface="+mn-cs"/>
        </a:defRPr>
      </a:lvl2pPr>
      <a:lvl3pPr marL="3251021" algn="l" defTabSz="3251021" rtl="0" eaLnBrk="1" latinLnBrk="0" hangingPunct="1">
        <a:defRPr sz="6398" kern="1200">
          <a:solidFill>
            <a:schemeClr val="tx1"/>
          </a:solidFill>
          <a:latin typeface="+mn-lt"/>
          <a:ea typeface="+mn-ea"/>
          <a:cs typeface="+mn-cs"/>
        </a:defRPr>
      </a:lvl3pPr>
      <a:lvl4pPr marL="4876531" algn="l" defTabSz="3251021" rtl="0" eaLnBrk="1" latinLnBrk="0" hangingPunct="1">
        <a:defRPr sz="6398" kern="1200">
          <a:solidFill>
            <a:schemeClr val="tx1"/>
          </a:solidFill>
          <a:latin typeface="+mn-lt"/>
          <a:ea typeface="+mn-ea"/>
          <a:cs typeface="+mn-cs"/>
        </a:defRPr>
      </a:lvl4pPr>
      <a:lvl5pPr marL="6502042" algn="l" defTabSz="3251021" rtl="0" eaLnBrk="1" latinLnBrk="0" hangingPunct="1">
        <a:defRPr sz="6398" kern="1200">
          <a:solidFill>
            <a:schemeClr val="tx1"/>
          </a:solidFill>
          <a:latin typeface="+mn-lt"/>
          <a:ea typeface="+mn-ea"/>
          <a:cs typeface="+mn-cs"/>
        </a:defRPr>
      </a:lvl5pPr>
      <a:lvl6pPr marL="8127552" algn="l" defTabSz="3251021" rtl="0" eaLnBrk="1" latinLnBrk="0" hangingPunct="1">
        <a:defRPr sz="6398" kern="1200">
          <a:solidFill>
            <a:schemeClr val="tx1"/>
          </a:solidFill>
          <a:latin typeface="+mn-lt"/>
          <a:ea typeface="+mn-ea"/>
          <a:cs typeface="+mn-cs"/>
        </a:defRPr>
      </a:lvl6pPr>
      <a:lvl7pPr marL="9753062" algn="l" defTabSz="3251021" rtl="0" eaLnBrk="1" latinLnBrk="0" hangingPunct="1">
        <a:defRPr sz="6398" kern="1200">
          <a:solidFill>
            <a:schemeClr val="tx1"/>
          </a:solidFill>
          <a:latin typeface="+mn-lt"/>
          <a:ea typeface="+mn-ea"/>
          <a:cs typeface="+mn-cs"/>
        </a:defRPr>
      </a:lvl7pPr>
      <a:lvl8pPr marL="11378573" algn="l" defTabSz="3251021" rtl="0" eaLnBrk="1" latinLnBrk="0" hangingPunct="1">
        <a:defRPr sz="6398" kern="1200">
          <a:solidFill>
            <a:schemeClr val="tx1"/>
          </a:solidFill>
          <a:latin typeface="+mn-lt"/>
          <a:ea typeface="+mn-ea"/>
          <a:cs typeface="+mn-cs"/>
        </a:defRPr>
      </a:lvl8pPr>
      <a:lvl9pPr marL="13004083" algn="l" defTabSz="3251021" rtl="0" eaLnBrk="1" latinLnBrk="0" hangingPunct="1">
        <a:defRPr sz="63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6" pos="9072" userDrawn="1">
          <p15:clr>
            <a:srgbClr val="547EBF"/>
          </p15:clr>
        </p15:guide>
        <p15:guide id="27" pos="9648" userDrawn="1">
          <p15:clr>
            <a:srgbClr val="547EBF"/>
          </p15:clr>
        </p15:guide>
        <p15:guide id="28" pos="17136" userDrawn="1">
          <p15:clr>
            <a:srgbClr val="547EBF"/>
          </p15:clr>
        </p15:guide>
        <p15:guide id="29" pos="17712" userDrawn="1">
          <p15:clr>
            <a:srgbClr val="547EBF"/>
          </p15:clr>
        </p15:guide>
        <p15:guide id="31" pos="1296" userDrawn="1">
          <p15:clr>
            <a:srgbClr val="A4A3A4"/>
          </p15:clr>
        </p15:guide>
        <p15:guide id="32" orient="horz" pos="19584" userDrawn="1">
          <p15:clr>
            <a:srgbClr val="F26B43"/>
          </p15:clr>
        </p15:guide>
        <p15:guide id="33" orient="horz" pos="4032" userDrawn="1">
          <p15:clr>
            <a:srgbClr val="F26B43"/>
          </p15:clr>
        </p15:guide>
        <p15:guide id="34" orient="horz" pos="1152" userDrawn="1">
          <p15:clr>
            <a:srgbClr val="F26B43"/>
          </p15:clr>
        </p15:guide>
        <p15:guide id="35" pos="25488" userDrawn="1">
          <p15:clr>
            <a:srgbClr val="F26B43"/>
          </p15:clr>
        </p15:guide>
        <p15:guide id="36" orient="horz" pos="17856" userDrawn="1">
          <p15:clr>
            <a:srgbClr val="F26B43"/>
          </p15:clr>
        </p15:guide>
        <p15:guide id="37" orient="horz" pos="18720" userDrawn="1">
          <p15:clr>
            <a:srgbClr val="F26B43"/>
          </p15:clr>
        </p15:guide>
        <p15:guide id="38" orient="horz" pos="10368" userDrawn="1">
          <p15:clr>
            <a:srgbClr val="F26B43"/>
          </p15:clr>
        </p15:guide>
        <p15:guide id="39" pos="9360" userDrawn="1">
          <p15:clr>
            <a:srgbClr val="9FCC3B"/>
          </p15:clr>
        </p15:guide>
        <p15:guide id="40" pos="17424"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hyperlink" Target="mailto:email@state.mn.Us"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3865" t="7792" r="809" b="27573"/>
          <a:stretch/>
        </p:blipFill>
        <p:spPr>
          <a:xfrm flipH="1">
            <a:off x="2090865" y="16752935"/>
            <a:ext cx="12321821" cy="11593465"/>
          </a:xfrm>
          <a:prstGeom prst="rect">
            <a:avLst/>
          </a:prstGeom>
        </p:spPr>
      </p:pic>
      <p:sp>
        <p:nvSpPr>
          <p:cNvPr id="7" name="Text Placeholder 4"/>
          <p:cNvSpPr txBox="1">
            <a:spLocks/>
          </p:cNvSpPr>
          <p:nvPr/>
        </p:nvSpPr>
        <p:spPr>
          <a:xfrm>
            <a:off x="15305315" y="12818485"/>
            <a:ext cx="11898085" cy="1383975"/>
          </a:xfrm>
          <a:prstGeom prst="rect">
            <a:avLst/>
          </a:prstGeom>
        </p:spPr>
        <p:txBody>
          <a:bodyPr anchor="t"/>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lnSpc>
                <a:spcPct val="90000"/>
              </a:lnSpc>
              <a:spcBef>
                <a:spcPts val="3600"/>
              </a:spcBef>
              <a:buClrTx/>
              <a:buNone/>
            </a:pPr>
            <a:r>
              <a:rPr lang="en-US" sz="7000" b="1" dirty="0">
                <a:solidFill>
                  <a:srgbClr val="000000"/>
                </a:solidFill>
              </a:rPr>
              <a:t>What did we do?</a:t>
            </a:r>
          </a:p>
        </p:txBody>
      </p:sp>
      <p:sp>
        <p:nvSpPr>
          <p:cNvPr id="8" name="Text Placeholder 5"/>
          <p:cNvSpPr txBox="1">
            <a:spLocks/>
          </p:cNvSpPr>
          <p:nvPr/>
        </p:nvSpPr>
        <p:spPr>
          <a:xfrm>
            <a:off x="15316200" y="13786242"/>
            <a:ext cx="11887200" cy="7737977"/>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457200">
              <a:spcBef>
                <a:spcPts val="3600"/>
              </a:spcBef>
              <a:buClrTx/>
              <a:buNone/>
              <a:tabLst>
                <a:tab pos="4368800" algn="l"/>
              </a:tabLst>
            </a:pPr>
            <a:r>
              <a:rPr lang="en-US" sz="4400" dirty="0">
                <a:solidFill>
                  <a:srgbClr val="000000"/>
                </a:solidFill>
              </a:rPr>
              <a:t>Summarize the steps you took to complete the project. Describe how you collected and used data, which quality improvement tools were used, what intervention or change was implemented, and how staff/customers were involved in the project. </a:t>
            </a:r>
          </a:p>
          <a:p>
            <a:pPr marL="571500" indent="-5715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p:txBody>
      </p:sp>
      <p:sp>
        <p:nvSpPr>
          <p:cNvPr id="9" name="Title 1"/>
          <p:cNvSpPr>
            <a:spLocks noGrp="1"/>
          </p:cNvSpPr>
          <p:nvPr>
            <p:ph type="title"/>
          </p:nvPr>
        </p:nvSpPr>
        <p:spPr>
          <a:xfrm>
            <a:off x="1752603" y="2479501"/>
            <a:ext cx="39150925" cy="3159300"/>
          </a:xfrm>
        </p:spPr>
        <p:txBody>
          <a:bodyPr anchor="b">
            <a:normAutofit fontScale="90000"/>
          </a:bodyPr>
          <a:lstStyle/>
          <a:p>
            <a:pPr algn="ctr"/>
            <a:r>
              <a:rPr lang="en-US" sz="12000" dirty="0">
                <a:solidFill>
                  <a:schemeClr val="tx1"/>
                </a:solidFill>
                <a:latin typeface="Calibri" panose="020F0502020204030204" pitchFamily="34" charset="0"/>
              </a:rPr>
              <a:t>Project title that tells us</a:t>
            </a:r>
            <a:br>
              <a:rPr lang="en-US" sz="12000" dirty="0">
                <a:solidFill>
                  <a:schemeClr val="tx1"/>
                </a:solidFill>
                <a:latin typeface="Calibri" panose="020F0502020204030204" pitchFamily="34" charset="0"/>
              </a:rPr>
            </a:br>
            <a:r>
              <a:rPr lang="en-US" sz="12000" dirty="0">
                <a:solidFill>
                  <a:schemeClr val="tx1"/>
                </a:solidFill>
                <a:latin typeface="Calibri" panose="020F0502020204030204" pitchFamily="34" charset="0"/>
              </a:rPr>
              <a:t>what you accomplished and who benefits</a:t>
            </a:r>
            <a:endParaRPr lang="en-US" sz="12000" dirty="0">
              <a:solidFill>
                <a:schemeClr val="tx1"/>
              </a:solidFill>
            </a:endParaRPr>
          </a:p>
        </p:txBody>
      </p:sp>
      <p:sp>
        <p:nvSpPr>
          <p:cNvPr id="10" name="Text Placeholder 3"/>
          <p:cNvSpPr txBox="1">
            <a:spLocks/>
          </p:cNvSpPr>
          <p:nvPr/>
        </p:nvSpPr>
        <p:spPr>
          <a:xfrm>
            <a:off x="2068286" y="6400800"/>
            <a:ext cx="11876313" cy="8198520"/>
          </a:xfrm>
          <a:prstGeom prst="rect">
            <a:avLst/>
          </a:prstGeom>
        </p:spPr>
        <p:txBody>
          <a:bodyPr vert="horz" lIns="91440" tIns="45720" rIns="91440" bIns="45720" rtlCol="0" anchor="t"/>
          <a:lstStyle>
            <a:defPPr>
              <a:defRPr lang="en-US"/>
            </a:defPPr>
            <a:lvl1pPr marL="0" algn="r" defTabSz="4389120" rtl="0" eaLnBrk="1" latinLnBrk="0" hangingPunct="1">
              <a:defRPr sz="3557" kern="1200" spc="710" baseline="0">
                <a:solidFill>
                  <a:schemeClr val="accent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a:lstStyle>
          <a:p>
            <a:pPr algn="l" defTabSz="457200">
              <a:spcBef>
                <a:spcPts val="3600"/>
              </a:spcBef>
            </a:pPr>
            <a:r>
              <a:rPr lang="en-US" sz="5400" b="1" spc="0" dirty="0">
                <a:solidFill>
                  <a:schemeClr val="accent1">
                    <a:lumMod val="90000"/>
                    <a:lumOff val="10000"/>
                  </a:schemeClr>
                </a:solidFill>
              </a:rPr>
              <a:t>What is the issue and why is it important? Describe the problem(s) before you did the project. What issues were MDH staff experiencing and how did it affect their work? What issues were your customers experiencing and how did it affect them?</a:t>
            </a:r>
          </a:p>
          <a:p>
            <a:pPr algn="l" defTabSz="457200">
              <a:spcBef>
                <a:spcPts val="3600"/>
              </a:spcBef>
            </a:pPr>
            <a:r>
              <a:rPr lang="en-US" sz="5400" b="1" spc="0" dirty="0">
                <a:solidFill>
                  <a:schemeClr val="accent1">
                    <a:lumMod val="90000"/>
                    <a:lumOff val="10000"/>
                  </a:schemeClr>
                </a:solidFill>
              </a:rPr>
              <a:t>Consider answering “who, what, where, when and why” to describe the problem.</a:t>
            </a:r>
          </a:p>
        </p:txBody>
      </p:sp>
      <p:sp>
        <p:nvSpPr>
          <p:cNvPr id="11" name="Text Placeholder 7"/>
          <p:cNvSpPr txBox="1">
            <a:spLocks/>
          </p:cNvSpPr>
          <p:nvPr/>
        </p:nvSpPr>
        <p:spPr>
          <a:xfrm>
            <a:off x="2068286" y="15197045"/>
            <a:ext cx="12344400" cy="1262155"/>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algn="ctr">
              <a:buNone/>
            </a:pPr>
            <a:r>
              <a:rPr lang="en-US" sz="4000" i="1" dirty="0"/>
              <a:t>(Dominant image showing the theme of this information.)</a:t>
            </a:r>
          </a:p>
        </p:txBody>
      </p:sp>
      <p:sp>
        <p:nvSpPr>
          <p:cNvPr id="12" name="Text Placeholder 4"/>
          <p:cNvSpPr txBox="1">
            <a:spLocks/>
          </p:cNvSpPr>
          <p:nvPr/>
        </p:nvSpPr>
        <p:spPr>
          <a:xfrm>
            <a:off x="15305315" y="21989145"/>
            <a:ext cx="11898086" cy="1346885"/>
          </a:xfrm>
          <a:prstGeom prst="rect">
            <a:avLst/>
          </a:prstGeom>
        </p:spPr>
        <p:txBody>
          <a:bodyPr anchor="t"/>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lnSpc>
                <a:spcPct val="90000"/>
              </a:lnSpc>
              <a:spcBef>
                <a:spcPts val="3600"/>
              </a:spcBef>
              <a:buClrTx/>
              <a:buNone/>
            </a:pPr>
            <a:r>
              <a:rPr lang="en-US" sz="7000" b="1" dirty="0">
                <a:solidFill>
                  <a:srgbClr val="000000"/>
                </a:solidFill>
              </a:rPr>
              <a:t>What were the results?</a:t>
            </a:r>
          </a:p>
        </p:txBody>
      </p:sp>
      <p:sp>
        <p:nvSpPr>
          <p:cNvPr id="13" name="Text Placeholder 5"/>
          <p:cNvSpPr txBox="1">
            <a:spLocks/>
          </p:cNvSpPr>
          <p:nvPr/>
        </p:nvSpPr>
        <p:spPr>
          <a:xfrm>
            <a:off x="15305315" y="22881716"/>
            <a:ext cx="11898086" cy="7935747"/>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457200">
              <a:spcBef>
                <a:spcPts val="3600"/>
              </a:spcBef>
              <a:buClrTx/>
              <a:buNone/>
              <a:tabLst>
                <a:tab pos="4368800" algn="l"/>
              </a:tabLst>
            </a:pPr>
            <a:r>
              <a:rPr lang="en-US" sz="4400" dirty="0">
                <a:solidFill>
                  <a:srgbClr val="000000"/>
                </a:solidFill>
              </a:rPr>
              <a:t>Describe how the intervention or change improved processes, MDH staff experience, customer experience, health equity and cost savings. Report changes seen in the data or performance measures. Describe a plan to sustain the improvement(s) over time. Use up to six bullet points. </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p:txBody>
      </p:sp>
      <p:sp>
        <p:nvSpPr>
          <p:cNvPr id="14" name="Text Placeholder 5"/>
          <p:cNvSpPr txBox="1">
            <a:spLocks/>
          </p:cNvSpPr>
          <p:nvPr/>
        </p:nvSpPr>
        <p:spPr>
          <a:xfrm>
            <a:off x="28128689" y="7315200"/>
            <a:ext cx="12333512" cy="7284120"/>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457200">
              <a:spcBef>
                <a:spcPts val="3600"/>
              </a:spcBef>
              <a:buClrTx/>
              <a:buNone/>
              <a:tabLst>
                <a:tab pos="4368800" algn="l"/>
              </a:tabLst>
            </a:pPr>
            <a:r>
              <a:rPr lang="en-US" sz="4400" dirty="0">
                <a:solidFill>
                  <a:srgbClr val="000000"/>
                </a:solidFill>
              </a:rPr>
              <a:t>Use a few bullet points and/or write a succinct description of key takeaways from the project. Lorem ipsum dolor sit </a:t>
            </a:r>
            <a:r>
              <a:rPr lang="en-US" sz="4400" dirty="0" err="1">
                <a:solidFill>
                  <a:srgbClr val="000000"/>
                </a:solidFill>
              </a:rPr>
              <a:t>amet</a:t>
            </a:r>
            <a:r>
              <a:rPr lang="en-US" sz="4400" dirty="0">
                <a:solidFill>
                  <a:srgbClr val="000000"/>
                </a:solidFill>
              </a:rPr>
              <a:t>, </a:t>
            </a:r>
            <a:r>
              <a:rPr lang="en-US" sz="4400" dirty="0" err="1">
                <a:solidFill>
                  <a:srgbClr val="000000"/>
                </a:solidFill>
              </a:rPr>
              <a:t>consectetur</a:t>
            </a:r>
            <a:r>
              <a:rPr lang="en-US" sz="4400" dirty="0">
                <a:solidFill>
                  <a:srgbClr val="000000"/>
                </a:solidFill>
              </a:rPr>
              <a:t> </a:t>
            </a:r>
            <a:r>
              <a:rPr lang="en-US" sz="4400" dirty="0" err="1">
                <a:solidFill>
                  <a:srgbClr val="000000"/>
                </a:solidFill>
              </a:rPr>
              <a:t>adipiscing</a:t>
            </a:r>
            <a:r>
              <a:rPr lang="en-US" sz="4400" dirty="0">
                <a:solidFill>
                  <a:srgbClr val="000000"/>
                </a:solidFill>
              </a:rPr>
              <a:t> </a:t>
            </a:r>
            <a:r>
              <a:rPr lang="en-US" sz="4400" dirty="0" err="1">
                <a:solidFill>
                  <a:srgbClr val="000000"/>
                </a:solidFill>
              </a:rPr>
              <a:t>elit</a:t>
            </a:r>
            <a:r>
              <a:rPr lang="en-US" sz="4400" dirty="0">
                <a:solidFill>
                  <a:srgbClr val="000000"/>
                </a:solidFill>
              </a:rPr>
              <a:t>, </a:t>
            </a:r>
            <a:r>
              <a:rPr lang="en-US" sz="4400" dirty="0" err="1">
                <a:solidFill>
                  <a:srgbClr val="000000"/>
                </a:solidFill>
              </a:rPr>
              <a:t>sed</a:t>
            </a:r>
            <a:r>
              <a:rPr lang="en-US" sz="4400" dirty="0">
                <a:solidFill>
                  <a:srgbClr val="000000"/>
                </a:solidFill>
              </a:rPr>
              <a:t> do </a:t>
            </a:r>
            <a:r>
              <a:rPr lang="en-US" sz="4400" dirty="0" err="1">
                <a:solidFill>
                  <a:srgbClr val="000000"/>
                </a:solidFill>
              </a:rPr>
              <a:t>eiusmod</a:t>
            </a:r>
            <a:r>
              <a:rPr lang="en-US" sz="4400" dirty="0">
                <a:solidFill>
                  <a:srgbClr val="000000"/>
                </a:solidFill>
              </a:rPr>
              <a:t> </a:t>
            </a:r>
            <a:r>
              <a:rPr lang="en-US" sz="4400" dirty="0" err="1">
                <a:solidFill>
                  <a:srgbClr val="000000"/>
                </a:solidFill>
              </a:rPr>
              <a:t>tempor</a:t>
            </a:r>
            <a:r>
              <a:rPr lang="en-US" sz="4400" dirty="0">
                <a:solidFill>
                  <a:srgbClr val="000000"/>
                </a:solidFill>
              </a:rPr>
              <a:t> </a:t>
            </a:r>
            <a:r>
              <a:rPr lang="en-US" sz="4400" dirty="0" err="1">
                <a:solidFill>
                  <a:srgbClr val="000000"/>
                </a:solidFill>
              </a:rPr>
              <a:t>incididunt</a:t>
            </a:r>
            <a:r>
              <a:rPr lang="en-US" sz="4400" dirty="0">
                <a:solidFill>
                  <a:srgbClr val="000000"/>
                </a:solidFill>
              </a:rPr>
              <a:t> </a:t>
            </a:r>
            <a:r>
              <a:rPr lang="en-US" sz="4400" dirty="0" err="1">
                <a:solidFill>
                  <a:srgbClr val="000000"/>
                </a:solidFill>
              </a:rPr>
              <a:t>ut</a:t>
            </a:r>
            <a:r>
              <a:rPr lang="en-US" sz="4400" dirty="0">
                <a:solidFill>
                  <a:srgbClr val="000000"/>
                </a:solidFill>
              </a:rPr>
              <a:t> </a:t>
            </a:r>
            <a:r>
              <a:rPr lang="en-US" sz="4400" dirty="0" err="1">
                <a:solidFill>
                  <a:srgbClr val="000000"/>
                </a:solidFill>
              </a:rPr>
              <a:t>labore</a:t>
            </a:r>
            <a:r>
              <a:rPr lang="en-US" sz="4400" dirty="0">
                <a:solidFill>
                  <a:srgbClr val="000000"/>
                </a:solidFill>
              </a:rPr>
              <a:t> et </a:t>
            </a:r>
            <a:r>
              <a:rPr lang="en-US" sz="4400" dirty="0" err="1">
                <a:solidFill>
                  <a:srgbClr val="000000"/>
                </a:solidFill>
              </a:rPr>
              <a:t>dolore</a:t>
            </a:r>
            <a:r>
              <a:rPr lang="en-US" sz="4400" dirty="0">
                <a:solidFill>
                  <a:srgbClr val="000000"/>
                </a:solidFill>
              </a:rPr>
              <a:t> magna </a:t>
            </a:r>
            <a:r>
              <a:rPr lang="en-US" sz="4400" dirty="0" err="1">
                <a:solidFill>
                  <a:srgbClr val="000000"/>
                </a:solidFill>
              </a:rPr>
              <a:t>aliqua</a:t>
            </a:r>
            <a:r>
              <a:rPr lang="en-US" sz="4400" dirty="0">
                <a:solidFill>
                  <a:srgbClr val="000000"/>
                </a:solidFill>
              </a:rPr>
              <a:t>. </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a:p>
            <a:pPr marL="685800" indent="-685800" defTabSz="457200">
              <a:spcBef>
                <a:spcPts val="3600"/>
              </a:spcBef>
              <a:buClrTx/>
              <a:buFont typeface="Arial" panose="020B0604020202020204" pitchFamily="34" charset="0"/>
              <a:buChar char="•"/>
              <a:tabLst>
                <a:tab pos="4368800" algn="l"/>
              </a:tabLst>
            </a:pPr>
            <a:r>
              <a:rPr lang="en-US" sz="4400" dirty="0">
                <a:solidFill>
                  <a:srgbClr val="000000"/>
                </a:solidFill>
              </a:rPr>
              <a:t>Bullet</a:t>
            </a:r>
          </a:p>
        </p:txBody>
      </p:sp>
      <p:sp>
        <p:nvSpPr>
          <p:cNvPr id="15" name="Text Placeholder 8"/>
          <p:cNvSpPr txBox="1">
            <a:spLocks/>
          </p:cNvSpPr>
          <p:nvPr/>
        </p:nvSpPr>
        <p:spPr>
          <a:xfrm>
            <a:off x="1143002" y="1303842"/>
            <a:ext cx="40195501" cy="707130"/>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algn="ctr">
              <a:buNone/>
            </a:pPr>
            <a:r>
              <a:rPr lang="en-US" sz="4000" b="1" spc="1000" dirty="0"/>
              <a:t>DIVISION NAME | MONTH/YEAR</a:t>
            </a:r>
          </a:p>
        </p:txBody>
      </p:sp>
      <p:sp>
        <p:nvSpPr>
          <p:cNvPr id="16" name="Text Placeholder 8"/>
          <p:cNvSpPr txBox="1">
            <a:spLocks/>
          </p:cNvSpPr>
          <p:nvPr/>
        </p:nvSpPr>
        <p:spPr>
          <a:xfrm>
            <a:off x="28200924" y="25625585"/>
            <a:ext cx="12261277" cy="938229"/>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lnSpc>
                <a:spcPct val="90000"/>
              </a:lnSpc>
              <a:spcBef>
                <a:spcPts val="3600"/>
              </a:spcBef>
              <a:buClrTx/>
              <a:buNone/>
            </a:pPr>
            <a:r>
              <a:rPr lang="en-US" sz="4000" b="1" spc="1000" dirty="0">
                <a:solidFill>
                  <a:srgbClr val="000000"/>
                </a:solidFill>
              </a:rPr>
              <a:t>TEAM MEMBERS</a:t>
            </a:r>
          </a:p>
        </p:txBody>
      </p:sp>
      <p:sp>
        <p:nvSpPr>
          <p:cNvPr id="17" name="Text Placeholder 13"/>
          <p:cNvSpPr txBox="1">
            <a:spLocks/>
          </p:cNvSpPr>
          <p:nvPr/>
        </p:nvSpPr>
        <p:spPr>
          <a:xfrm>
            <a:off x="28096028" y="26563814"/>
            <a:ext cx="12366173" cy="1717275"/>
          </a:xfrm>
          <a:prstGeom prst="rect">
            <a:avLst/>
          </a:prstGeom>
        </p:spPr>
        <p:txBody>
          <a:bodyPr vert="horz" lIns="91440" tIns="45720" rIns="91440" bIns="45720" rtlCol="0">
            <a:normAutofit/>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spcBef>
                <a:spcPts val="3600"/>
              </a:spcBef>
              <a:buClrTx/>
              <a:buNone/>
            </a:pPr>
            <a:r>
              <a:rPr lang="en-US" sz="4400" dirty="0">
                <a:solidFill>
                  <a:srgbClr val="000000"/>
                </a:solidFill>
              </a:rPr>
              <a:t>First Last, First Last, First Last, First Last, First Last, First Last, First Last, First Last, First Last</a:t>
            </a:r>
          </a:p>
        </p:txBody>
      </p:sp>
      <p:sp>
        <p:nvSpPr>
          <p:cNvPr id="18" name="Freeform 25"/>
          <p:cNvSpPr>
            <a:spLocks/>
          </p:cNvSpPr>
          <p:nvPr/>
        </p:nvSpPr>
        <p:spPr bwMode="auto">
          <a:xfrm>
            <a:off x="41437295" y="994308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lnTo>
                  <a:pt x="0" y="0"/>
                </a:lnTo>
                <a:close/>
              </a:path>
            </a:pathLst>
          </a:custGeom>
          <a:solidFill>
            <a:srgbClr val="878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8"/>
          <p:cNvSpPr>
            <a:spLocks/>
          </p:cNvSpPr>
          <p:nvPr/>
        </p:nvSpPr>
        <p:spPr bwMode="auto">
          <a:xfrm>
            <a:off x="32920763" y="10977731"/>
            <a:ext cx="49598" cy="128966"/>
          </a:xfrm>
          <a:custGeom>
            <a:avLst/>
            <a:gdLst>
              <a:gd name="T0" fmla="*/ 0 w 2"/>
              <a:gd name="T1" fmla="*/ 0 h 6"/>
              <a:gd name="T2" fmla="*/ 0 w 2"/>
              <a:gd name="T3" fmla="*/ 0 h 6"/>
              <a:gd name="T4" fmla="*/ 2 w 2"/>
              <a:gd name="T5" fmla="*/ 6 h 6"/>
              <a:gd name="T6" fmla="*/ 2 w 2"/>
              <a:gd name="T7" fmla="*/ 5 h 6"/>
              <a:gd name="T8" fmla="*/ 0 w 2"/>
              <a:gd name="T9" fmla="*/ 0 h 6"/>
            </a:gdLst>
            <a:ahLst/>
            <a:cxnLst>
              <a:cxn ang="0">
                <a:pos x="T0" y="T1"/>
              </a:cxn>
              <a:cxn ang="0">
                <a:pos x="T2" y="T3"/>
              </a:cxn>
              <a:cxn ang="0">
                <a:pos x="T4" y="T5"/>
              </a:cxn>
              <a:cxn ang="0">
                <a:pos x="T6" y="T7"/>
              </a:cxn>
              <a:cxn ang="0">
                <a:pos x="T8" y="T9"/>
              </a:cxn>
            </a:cxnLst>
            <a:rect l="0" t="0" r="r" b="b"/>
            <a:pathLst>
              <a:path w="2" h="6">
                <a:moveTo>
                  <a:pt x="0" y="0"/>
                </a:moveTo>
                <a:cubicBezTo>
                  <a:pt x="0" y="0"/>
                  <a:pt x="0" y="0"/>
                  <a:pt x="0" y="0"/>
                </a:cubicBezTo>
                <a:cubicBezTo>
                  <a:pt x="1" y="2"/>
                  <a:pt x="2" y="4"/>
                  <a:pt x="2" y="6"/>
                </a:cubicBezTo>
                <a:cubicBezTo>
                  <a:pt x="2" y="5"/>
                  <a:pt x="2" y="5"/>
                  <a:pt x="2" y="5"/>
                </a:cubicBezTo>
                <a:cubicBezTo>
                  <a:pt x="0" y="0"/>
                  <a:pt x="0" y="0"/>
                  <a:pt x="0" y="0"/>
                </a:cubicBezTo>
                <a:close/>
              </a:path>
            </a:pathLst>
          </a:custGeom>
          <a:solidFill>
            <a:srgbClr val="65B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0"/>
          <p:cNvSpPr>
            <a:spLocks/>
          </p:cNvSpPr>
          <p:nvPr/>
        </p:nvSpPr>
        <p:spPr bwMode="auto">
          <a:xfrm>
            <a:off x="32901310" y="11050892"/>
            <a:ext cx="95377" cy="49598"/>
          </a:xfrm>
          <a:custGeom>
            <a:avLst/>
            <a:gdLst>
              <a:gd name="T0" fmla="*/ 12 w 12"/>
              <a:gd name="T1" fmla="*/ 6 h 6"/>
              <a:gd name="T2" fmla="*/ 0 w 12"/>
              <a:gd name="T3" fmla="*/ 0 h 6"/>
              <a:gd name="T4" fmla="*/ 12 w 12"/>
              <a:gd name="T5" fmla="*/ 6 h 6"/>
            </a:gdLst>
            <a:ahLst/>
            <a:cxnLst>
              <a:cxn ang="0">
                <a:pos x="T0" y="T1"/>
              </a:cxn>
              <a:cxn ang="0">
                <a:pos x="T2" y="T3"/>
              </a:cxn>
              <a:cxn ang="0">
                <a:pos x="T4" y="T5"/>
              </a:cxn>
            </a:cxnLst>
            <a:rect l="0" t="0" r="r" b="b"/>
            <a:pathLst>
              <a:path w="12" h="6">
                <a:moveTo>
                  <a:pt x="12" y="6"/>
                </a:moveTo>
                <a:cubicBezTo>
                  <a:pt x="8" y="4"/>
                  <a:pt x="4" y="3"/>
                  <a:pt x="0" y="0"/>
                </a:cubicBezTo>
                <a:cubicBezTo>
                  <a:pt x="4" y="3"/>
                  <a:pt x="8" y="4"/>
                  <a:pt x="12" y="6"/>
                </a:cubicBezTo>
                <a:close/>
              </a:path>
            </a:pathLst>
          </a:custGeom>
          <a:solidFill>
            <a:srgbClr val="65B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1"/>
          <p:cNvSpPr>
            <a:spLocks/>
          </p:cNvSpPr>
          <p:nvPr/>
        </p:nvSpPr>
        <p:spPr bwMode="auto">
          <a:xfrm>
            <a:off x="32920762" y="10942846"/>
            <a:ext cx="49598" cy="177145"/>
          </a:xfrm>
          <a:custGeom>
            <a:avLst/>
            <a:gdLst>
              <a:gd name="T0" fmla="*/ 3 w 3"/>
              <a:gd name="T1" fmla="*/ 12 h 12"/>
              <a:gd name="T2" fmla="*/ 0 w 3"/>
              <a:gd name="T3" fmla="*/ 0 h 12"/>
              <a:gd name="T4" fmla="*/ 3 w 3"/>
              <a:gd name="T5" fmla="*/ 12 h 12"/>
            </a:gdLst>
            <a:ahLst/>
            <a:cxnLst>
              <a:cxn ang="0">
                <a:pos x="T0" y="T1"/>
              </a:cxn>
              <a:cxn ang="0">
                <a:pos x="T2" y="T3"/>
              </a:cxn>
              <a:cxn ang="0">
                <a:pos x="T4" y="T5"/>
              </a:cxn>
            </a:cxnLst>
            <a:rect l="0" t="0" r="r" b="b"/>
            <a:pathLst>
              <a:path w="3" h="12">
                <a:moveTo>
                  <a:pt x="3" y="12"/>
                </a:moveTo>
                <a:cubicBezTo>
                  <a:pt x="1" y="8"/>
                  <a:pt x="0" y="4"/>
                  <a:pt x="0" y="0"/>
                </a:cubicBezTo>
                <a:cubicBezTo>
                  <a:pt x="0" y="4"/>
                  <a:pt x="1" y="8"/>
                  <a:pt x="3" y="12"/>
                </a:cubicBezTo>
                <a:close/>
              </a:path>
            </a:pathLst>
          </a:custGeom>
          <a:solidFill>
            <a:srgbClr val="65B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2"/>
          <p:cNvSpPr>
            <a:spLocks/>
          </p:cNvSpPr>
          <p:nvPr/>
        </p:nvSpPr>
        <p:spPr bwMode="auto">
          <a:xfrm>
            <a:off x="32856402" y="11044541"/>
            <a:ext cx="669565" cy="49598"/>
          </a:xfrm>
          <a:custGeom>
            <a:avLst/>
            <a:gdLst>
              <a:gd name="T0" fmla="*/ 0 w 13"/>
              <a:gd name="T1" fmla="*/ 0 h 1"/>
              <a:gd name="T2" fmla="*/ 13 w 13"/>
              <a:gd name="T3" fmla="*/ 0 h 1"/>
              <a:gd name="T4" fmla="*/ 0 w 13"/>
              <a:gd name="T5" fmla="*/ 0 h 1"/>
            </a:gdLst>
            <a:ahLst/>
            <a:cxnLst>
              <a:cxn ang="0">
                <a:pos x="T0" y="T1"/>
              </a:cxn>
              <a:cxn ang="0">
                <a:pos x="T2" y="T3"/>
              </a:cxn>
              <a:cxn ang="0">
                <a:pos x="T4" y="T5"/>
              </a:cxn>
            </a:cxnLst>
            <a:rect l="0" t="0" r="r" b="b"/>
            <a:pathLst>
              <a:path w="13" h="1">
                <a:moveTo>
                  <a:pt x="0" y="0"/>
                </a:moveTo>
                <a:cubicBezTo>
                  <a:pt x="4" y="1"/>
                  <a:pt x="9" y="1"/>
                  <a:pt x="13" y="0"/>
                </a:cubicBezTo>
                <a:cubicBezTo>
                  <a:pt x="9" y="1"/>
                  <a:pt x="4" y="1"/>
                  <a:pt x="0" y="0"/>
                </a:cubicBezTo>
                <a:close/>
              </a:path>
            </a:pathLst>
          </a:custGeom>
          <a:solidFill>
            <a:srgbClr val="65B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Text Placeholder 4"/>
          <p:cNvSpPr txBox="1">
            <a:spLocks/>
          </p:cNvSpPr>
          <p:nvPr/>
        </p:nvSpPr>
        <p:spPr>
          <a:xfrm>
            <a:off x="28575004" y="6429664"/>
            <a:ext cx="11887198" cy="1178409"/>
          </a:xfrm>
          <a:prstGeom prst="rect">
            <a:avLst/>
          </a:prstGeom>
        </p:spPr>
        <p:txBody>
          <a:bodyPr anchor="t"/>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lnSpc>
                <a:spcPct val="90000"/>
              </a:lnSpc>
              <a:spcBef>
                <a:spcPts val="3600"/>
              </a:spcBef>
              <a:buClrTx/>
              <a:buNone/>
            </a:pPr>
            <a:r>
              <a:rPr lang="en-US" sz="7000" b="1" dirty="0">
                <a:solidFill>
                  <a:srgbClr val="000000"/>
                </a:solidFill>
              </a:rPr>
              <a:t>What lessons were learned?</a:t>
            </a: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21319" r="16805" b="39305"/>
          <a:stretch/>
        </p:blipFill>
        <p:spPr>
          <a:xfrm>
            <a:off x="15316200" y="6447416"/>
            <a:ext cx="11887200" cy="4062440"/>
          </a:xfrm>
          <a:prstGeom prst="rect">
            <a:avLst/>
          </a:prstGeom>
        </p:spPr>
      </p:pic>
      <p:cxnSp>
        <p:nvCxnSpPr>
          <p:cNvPr id="28" name="Straight Connector 27"/>
          <p:cNvCxnSpPr/>
          <p:nvPr/>
        </p:nvCxnSpPr>
        <p:spPr>
          <a:xfrm>
            <a:off x="28130762" y="28770945"/>
            <a:ext cx="12309666" cy="0"/>
          </a:xfrm>
          <a:prstGeom prst="line">
            <a:avLst/>
          </a:prstGeom>
          <a:ln w="762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Text Placeholder 7"/>
          <p:cNvSpPr txBox="1">
            <a:spLocks/>
          </p:cNvSpPr>
          <p:nvPr/>
        </p:nvSpPr>
        <p:spPr>
          <a:xfrm>
            <a:off x="15316200" y="10987417"/>
            <a:ext cx="11887200" cy="890464"/>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algn="ctr">
              <a:buNone/>
            </a:pPr>
            <a:r>
              <a:rPr lang="en-US" sz="4000" i="1" dirty="0"/>
              <a:t>(Subordinate image referencing your action.)</a:t>
            </a:r>
          </a:p>
        </p:txBody>
      </p:sp>
      <p:pic>
        <p:nvPicPr>
          <p:cNvPr id="33" name="Picture 32"/>
          <p:cNvPicPr>
            <a:picLocks noChangeAspect="1"/>
          </p:cNvPicPr>
          <p:nvPr/>
        </p:nvPicPr>
        <p:blipFill>
          <a:blip r:embed="rId4"/>
          <a:stretch>
            <a:fillRect/>
          </a:stretch>
        </p:blipFill>
        <p:spPr>
          <a:xfrm>
            <a:off x="28200924" y="16316595"/>
            <a:ext cx="12239504" cy="7603646"/>
          </a:xfrm>
          <a:prstGeom prst="rect">
            <a:avLst/>
          </a:prstGeom>
        </p:spPr>
      </p:pic>
      <p:sp>
        <p:nvSpPr>
          <p:cNvPr id="34" name="Text Placeholder 7"/>
          <p:cNvSpPr txBox="1">
            <a:spLocks/>
          </p:cNvSpPr>
          <p:nvPr/>
        </p:nvSpPr>
        <p:spPr>
          <a:xfrm>
            <a:off x="28709332" y="15197045"/>
            <a:ext cx="12629166" cy="890464"/>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algn="ctr">
              <a:buNone/>
            </a:pPr>
            <a:r>
              <a:rPr lang="en-US" sz="4000" i="1" dirty="0"/>
              <a:t>(Chart/graph image of associated data.)</a:t>
            </a:r>
          </a:p>
        </p:txBody>
      </p:sp>
      <p:sp>
        <p:nvSpPr>
          <p:cNvPr id="35" name="Text Placeholder 8"/>
          <p:cNvSpPr txBox="1">
            <a:spLocks/>
          </p:cNvSpPr>
          <p:nvPr/>
        </p:nvSpPr>
        <p:spPr>
          <a:xfrm>
            <a:off x="28200925" y="29260809"/>
            <a:ext cx="12261276" cy="946437"/>
          </a:xfrm>
          <a:prstGeom prst="rect">
            <a:avLst/>
          </a:prstGeom>
        </p:spPr>
        <p:txBody>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lnSpc>
                <a:spcPct val="90000"/>
              </a:lnSpc>
              <a:spcBef>
                <a:spcPts val="3600"/>
              </a:spcBef>
              <a:buClrTx/>
              <a:buNone/>
            </a:pPr>
            <a:r>
              <a:rPr lang="en-US" sz="4000" b="1" spc="1000" dirty="0">
                <a:solidFill>
                  <a:srgbClr val="000000"/>
                </a:solidFill>
              </a:rPr>
              <a:t>CONTACT</a:t>
            </a:r>
          </a:p>
        </p:txBody>
      </p:sp>
      <p:sp>
        <p:nvSpPr>
          <p:cNvPr id="36" name="Text Placeholder 13"/>
          <p:cNvSpPr txBox="1">
            <a:spLocks/>
          </p:cNvSpPr>
          <p:nvPr/>
        </p:nvSpPr>
        <p:spPr>
          <a:xfrm>
            <a:off x="28128689" y="30207246"/>
            <a:ext cx="12311739" cy="882354"/>
          </a:xfrm>
          <a:prstGeom prst="rect">
            <a:avLst/>
          </a:prstGeom>
        </p:spPr>
        <p:txBody>
          <a:bodyPr vert="horz" lIns="91440" tIns="45720" rIns="91440" bIns="45720" rtlCol="0">
            <a:normAutofit/>
          </a:bodyPr>
          <a:lstStyle>
            <a:lvl1pPr marL="0" indent="-1300406" algn="l" defTabSz="3251021" rtl="0" eaLnBrk="1" latinLnBrk="0" hangingPunct="1">
              <a:lnSpc>
                <a:spcPct val="100000"/>
              </a:lnSpc>
              <a:spcBef>
                <a:spcPts val="3557"/>
              </a:spcBef>
              <a:buClr>
                <a:schemeClr val="accent1"/>
              </a:buClr>
              <a:buFont typeface="Calibri" panose="020F0502020204030204" pitchFamily="34" charset="0"/>
              <a:buChar char="▪"/>
              <a:defRPr sz="15643" kern="1200">
                <a:solidFill>
                  <a:schemeClr val="accent1"/>
                </a:solidFill>
                <a:latin typeface="+mn-lt"/>
                <a:ea typeface="+mn-ea"/>
                <a:cs typeface="+mn-cs"/>
              </a:defRPr>
            </a:lvl1pPr>
            <a:lvl2pPr marL="2635814" indent="-1224778" algn="l" defTabSz="3251021" rtl="0" eaLnBrk="1" latinLnBrk="0" hangingPunct="1">
              <a:lnSpc>
                <a:spcPct val="100000"/>
              </a:lnSpc>
              <a:spcBef>
                <a:spcPts val="1776"/>
              </a:spcBef>
              <a:buClr>
                <a:schemeClr val="accent1"/>
              </a:buClr>
              <a:buFont typeface="Calibri" panose="020F0502020204030204" pitchFamily="34" charset="0"/>
              <a:buChar char="▪"/>
              <a:defRPr sz="14222" kern="1200">
                <a:solidFill>
                  <a:schemeClr val="accent1"/>
                </a:solidFill>
                <a:latin typeface="+mn-lt"/>
                <a:ea typeface="+mn-ea"/>
                <a:cs typeface="+mn-cs"/>
              </a:defRPr>
            </a:lvl2pPr>
            <a:lvl3pPr marL="3866232" indent="-1230422" algn="l" defTabSz="3251021" rtl="0" eaLnBrk="1" latinLnBrk="0" hangingPunct="1">
              <a:lnSpc>
                <a:spcPct val="100000"/>
              </a:lnSpc>
              <a:spcBef>
                <a:spcPts val="1776"/>
              </a:spcBef>
              <a:buClr>
                <a:schemeClr val="accent1"/>
              </a:buClr>
              <a:buFont typeface="Calibri" panose="020F0502020204030204" pitchFamily="34" charset="0"/>
              <a:buChar char="▪"/>
              <a:defRPr sz="12802" kern="1200">
                <a:solidFill>
                  <a:schemeClr val="accent1"/>
                </a:solidFill>
                <a:latin typeface="+mn-lt"/>
                <a:ea typeface="+mn-ea"/>
                <a:cs typeface="+mn-cs"/>
              </a:defRPr>
            </a:lvl3pPr>
            <a:lvl4pPr marL="5091010" indent="-1224778" algn="l" defTabSz="3251021" rtl="0" eaLnBrk="1" latinLnBrk="0" hangingPunct="1">
              <a:lnSpc>
                <a:spcPct val="100000"/>
              </a:lnSpc>
              <a:spcBef>
                <a:spcPts val="1776"/>
              </a:spcBef>
              <a:buClr>
                <a:schemeClr val="accent1"/>
              </a:buClr>
              <a:buFont typeface="Calibri" panose="020F0502020204030204" pitchFamily="34" charset="0"/>
              <a:buChar char="▪"/>
              <a:defRPr sz="11376" kern="1200">
                <a:solidFill>
                  <a:schemeClr val="accent1"/>
                </a:solidFill>
                <a:latin typeface="+mn-lt"/>
                <a:ea typeface="+mn-ea"/>
                <a:cs typeface="+mn-cs"/>
              </a:defRPr>
            </a:lvl4pPr>
            <a:lvl5pPr marL="5886835" indent="-795826" algn="l" defTabSz="3251021" rtl="0" eaLnBrk="1" latinLnBrk="0" hangingPunct="1">
              <a:lnSpc>
                <a:spcPct val="100000"/>
              </a:lnSpc>
              <a:spcBef>
                <a:spcPts val="1776"/>
              </a:spcBef>
              <a:buClr>
                <a:schemeClr val="accent1"/>
              </a:buClr>
              <a:buFont typeface="Calibri" panose="020F0502020204030204" pitchFamily="34" charset="0"/>
              <a:buChar char="▪"/>
              <a:defRPr sz="9955" kern="1200">
                <a:solidFill>
                  <a:schemeClr val="accent1"/>
                </a:solidFill>
                <a:latin typeface="+mn-lt"/>
                <a:ea typeface="+mn-ea"/>
                <a:cs typeface="+mn-cs"/>
              </a:defRPr>
            </a:lvl5pPr>
            <a:lvl6pPr marL="8940307"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6pPr>
            <a:lvl7pPr marL="1056581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7pPr>
            <a:lvl8pPr marL="1219132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8pPr>
            <a:lvl9pPr marL="13816838" indent="-812755" algn="l" defTabSz="3251021" rtl="0" eaLnBrk="1" latinLnBrk="0" hangingPunct="1">
              <a:lnSpc>
                <a:spcPct val="90000"/>
              </a:lnSpc>
              <a:spcBef>
                <a:spcPts val="1776"/>
              </a:spcBef>
              <a:buFont typeface="Arial" panose="020B0604020202020204" pitchFamily="34" charset="0"/>
              <a:buChar char="•"/>
              <a:defRPr sz="6398" kern="1200">
                <a:solidFill>
                  <a:schemeClr val="tx1"/>
                </a:solidFill>
                <a:latin typeface="+mn-lt"/>
                <a:ea typeface="+mn-ea"/>
                <a:cs typeface="+mn-cs"/>
              </a:defRPr>
            </a:lvl9pPr>
          </a:lstStyle>
          <a:p>
            <a:pPr indent="0" defTabSz="3291770">
              <a:spcBef>
                <a:spcPts val="3600"/>
              </a:spcBef>
              <a:buClrTx/>
              <a:buNone/>
            </a:pPr>
            <a:r>
              <a:rPr lang="en-US" sz="4400" dirty="0">
                <a:solidFill>
                  <a:srgbClr val="000000"/>
                </a:solidFill>
                <a:hlinkClick r:id="rId5"/>
              </a:rPr>
              <a:t>email@state.mn.us</a:t>
            </a:r>
            <a:r>
              <a:rPr lang="en-US" sz="4400" dirty="0">
                <a:solidFill>
                  <a:srgbClr val="000000"/>
                </a:solidFill>
              </a:rPr>
              <a:t> or call (651) 201-XXXX</a:t>
            </a:r>
          </a:p>
        </p:txBody>
      </p:sp>
      <p:cxnSp>
        <p:nvCxnSpPr>
          <p:cNvPr id="41" name="Straight Connector 40"/>
          <p:cNvCxnSpPr/>
          <p:nvPr/>
        </p:nvCxnSpPr>
        <p:spPr>
          <a:xfrm>
            <a:off x="14859000" y="6239091"/>
            <a:ext cx="0" cy="246888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649714" y="6429664"/>
            <a:ext cx="0" cy="246888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5728" y="29718000"/>
            <a:ext cx="9155992" cy="1371600"/>
          </a:xfrm>
          <a:prstGeom prst="rect">
            <a:avLst/>
          </a:prstGeom>
        </p:spPr>
      </p:pic>
    </p:spTree>
    <p:extLst>
      <p:ext uri="{BB962C8B-B14F-4D97-AF65-F5344CB8AC3E}">
        <p14:creationId xmlns:p14="http://schemas.microsoft.com/office/powerpoint/2010/main" val="1428962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mn">
      <a:dk1>
        <a:srgbClr val="000000"/>
      </a:dk1>
      <a:lt1>
        <a:srgbClr val="FFFFFF"/>
      </a:lt1>
      <a:dk2>
        <a:srgbClr val="000000"/>
      </a:dk2>
      <a:lt2>
        <a:srgbClr val="FFFFFF"/>
      </a:lt2>
      <a:accent1>
        <a:srgbClr val="003865"/>
      </a:accent1>
      <a:accent2>
        <a:srgbClr val="78BE21"/>
      </a:accent2>
      <a:accent3>
        <a:srgbClr val="0070CB"/>
      </a:accent3>
      <a:accent4>
        <a:srgbClr val="5D295F"/>
      </a:accent4>
      <a:accent5>
        <a:srgbClr val="12737A"/>
      </a:accent5>
      <a:accent6>
        <a:srgbClr val="8D3F2B"/>
      </a:accent6>
      <a:hlink>
        <a:srgbClr val="003865"/>
      </a:hlink>
      <a:folHlink>
        <a:srgbClr val="0038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storyboard.potx" id="{3A939310-AB1C-4728-B560-FE65FBAC0AD3}" vid="{8CC45083-CA45-4F9F-AF45-F26BD050B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B44EC085E568B4F919604F58FF647E8" ma:contentTypeVersion="77" ma:contentTypeDescription="Create a new document." ma:contentTypeScope="" ma:versionID="bde8b4a5464005353ebe37715266fd3e">
  <xsd:schema xmlns:xsd="http://www.w3.org/2001/XMLSchema" xmlns:xs="http://www.w3.org/2001/XMLSchema" xmlns:p="http://schemas.microsoft.com/office/2006/metadata/properties" xmlns:ns2="98f01fe9-c3f2-4582-9148-d87bd0c242e7" xmlns:ns3="bf82381a-0b9b-4f1a-918a-33fd7b20d375" xmlns:ns4="39546741-a0f4-4d70-96dd-046cbd7432ac" xmlns:ns5="http://schemas.microsoft.com/sharepoint/v4" targetNamespace="http://schemas.microsoft.com/office/2006/metadata/properties" ma:root="true" ma:fieldsID="eac6f2f392cf4096dad1957e1d4e163d" ns2:_="" ns3:_="" ns4:_="" ns5:_="">
    <xsd:import namespace="98f01fe9-c3f2-4582-9148-d87bd0c242e7"/>
    <xsd:import namespace="bf82381a-0b9b-4f1a-918a-33fd7b20d375"/>
    <xsd:import namespace="39546741-a0f4-4d70-96dd-046cbd7432ac"/>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Category"/>
                <xsd:element ref="ns3:Key_x0020_Document_x003f_" minOccurs="0"/>
                <xsd:element ref="ns3:MediaServiceMetadata" minOccurs="0"/>
                <xsd:element ref="ns3:MediaServiceFastMetadata" minOccurs="0"/>
                <xsd:element ref="ns4:SharedWithUsers" minOccurs="0"/>
                <xsd:element ref="ns4:SharedWithDetails" minOccurs="0"/>
                <xsd:element ref="ns5:IconOverlay" minOccurs="0"/>
                <xsd:element ref="ns3:Description0"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f82381a-0b9b-4f1a-918a-33fd7b20d375" elementFormDefault="qualified">
    <xsd:import namespace="http://schemas.microsoft.com/office/2006/documentManagement/types"/>
    <xsd:import namespace="http://schemas.microsoft.com/office/infopath/2007/PartnerControls"/>
    <xsd:element name="Category" ma:index="11" ma:displayName="Category" ma:format="RadioButtons" ma:internalName="Category">
      <xsd:simpleType>
        <xsd:restriction base="dms:Choice">
          <xsd:enumeration value="Archive"/>
          <xsd:enumeration value="Archive - Meetings"/>
          <xsd:enumeration value="Brown Bags"/>
          <xsd:enumeration value="Communication"/>
          <xsd:enumeration value="Council Management"/>
          <xsd:enumeration value="Council Projects"/>
          <xsd:enumeration value="Evaluation"/>
          <xsd:enumeration value="Gov’s 2018 Better Government Awards"/>
          <xsd:enumeration value="Gov's 2017 Better Gov't Nominations"/>
          <xsd:enumeration value="Gov's 2016 Better Gov't Awards"/>
          <xsd:enumeration value="Governor's Better Gov't Awards"/>
          <xsd:enumeration value="Governor's 2012-2015 CI Awards"/>
          <xsd:enumeration value="Ideas Submission and Prioritization"/>
          <xsd:enumeration value="Leadership Development"/>
          <xsd:enumeration value="Meetings"/>
          <xsd:enumeration value="Members"/>
          <xsd:enumeration value="PHAB"/>
          <xsd:enumeration value="QI Project Examples"/>
          <xsd:enumeration value="Resources"/>
          <xsd:enumeration value="State Gov't Innovation Awards"/>
          <xsd:enumeration value="Storyboards"/>
          <xsd:enumeration value="Templates"/>
          <xsd:enumeration value="Workplan and Workplan Items"/>
          <xsd:enumeration value="Other"/>
        </xsd:restriction>
      </xsd:simpleType>
    </xsd:element>
    <xsd:element name="Key_x0020_Document_x003f_" ma:index="12" nillable="true" ma:displayName="Key Document?" ma:default="0" ma:internalName="Key_x0020_Document_x003f_">
      <xsd:simpleType>
        <xsd:restriction base="dms:Boolea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Description0" ma:index="18" nillable="true" ma:displayName="Description" ma:description="Detailed description of the contents of the file, when to use it, the audience, and its purpose." ma:internalName="Description0">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546741-a0f4-4d70-96dd-046cbd7432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PP6VNZTUNPYT-1794926853-547</_dlc_DocId>
    <_dlc_DocIdUrl xmlns="98f01fe9-c3f2-4582-9148-d87bd0c242e7">
      <Url>https://mn365.sharepoint.com/teams/MDH/cg/quality/_layouts/15/DocIdRedir.aspx?ID=PP6VNZTUNPYT-1794926853-547</Url>
      <Description>PP6VNZTUNPYT-1794926853-547</Description>
    </_dlc_DocIdUrl>
    <Category xmlns="bf82381a-0b9b-4f1a-918a-33fd7b20d375">Council Projects</Category>
    <Description0 xmlns="bf82381a-0b9b-4f1a-918a-33fd7b20d375">1-page template for summarizing QI projects</Description0>
    <IconOverlay xmlns="http://schemas.microsoft.com/sharepoint/v4" xsi:nil="true"/>
    <Key_x0020_Document_x003f_ xmlns="bf82381a-0b9b-4f1a-918a-33fd7b20d375">false</Key_x0020_Document_x003f_>
  </documentManagement>
</p:properties>
</file>

<file path=customXml/itemProps1.xml><?xml version="1.0" encoding="utf-8"?>
<ds:datastoreItem xmlns:ds="http://schemas.openxmlformats.org/officeDocument/2006/customXml" ds:itemID="{4182703A-7373-4D1E-BD66-4C4BEF730ADF}">
  <ds:schemaRefs>
    <ds:schemaRef ds:uri="http://schemas.microsoft.com/sharepoint/v3/contenttype/forms"/>
  </ds:schemaRefs>
</ds:datastoreItem>
</file>

<file path=customXml/itemProps2.xml><?xml version="1.0" encoding="utf-8"?>
<ds:datastoreItem xmlns:ds="http://schemas.openxmlformats.org/officeDocument/2006/customXml" ds:itemID="{939522FF-2ADB-4C60-97B0-2EA219B963DE}">
  <ds:schemaRefs>
    <ds:schemaRef ds:uri="http://schemas.microsoft.com/sharepoint/events"/>
    <ds:schemaRef ds:uri=""/>
  </ds:schemaRefs>
</ds:datastoreItem>
</file>

<file path=customXml/itemProps3.xml><?xml version="1.0" encoding="utf-8"?>
<ds:datastoreItem xmlns:ds="http://schemas.openxmlformats.org/officeDocument/2006/customXml" ds:itemID="{96497233-84A9-4D27-8D9B-2654BA964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bf82381a-0b9b-4f1a-918a-33fd7b20d375"/>
    <ds:schemaRef ds:uri="39546741-a0f4-4d70-96dd-046cbd7432a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7785305-D0F4-4193-9C84-F80966C83DCF}">
  <ds:schemaRefs>
    <ds:schemaRef ds:uri="http://schemas.microsoft.com/office/2006/documentManagement/types"/>
    <ds:schemaRef ds:uri="http://schemas.microsoft.com/office/2006/metadata/properties"/>
    <ds:schemaRef ds:uri="http://purl.org/dc/elements/1.1/"/>
    <ds:schemaRef ds:uri="http://schemas.microsoft.com/sharepoint/v4"/>
    <ds:schemaRef ds:uri="http://schemas.openxmlformats.org/package/2006/metadata/core-properties"/>
    <ds:schemaRef ds:uri="http://schemas.microsoft.com/office/infopath/2007/PartnerControls"/>
    <ds:schemaRef ds:uri="http://purl.org/dc/terms/"/>
    <ds:schemaRef ds:uri="39546741-a0f4-4d70-96dd-046cbd7432ac"/>
    <ds:schemaRef ds:uri="98f01fe9-c3f2-4582-9148-d87bd0c242e7"/>
    <ds:schemaRef ds:uri="bf82381a-0b9b-4f1a-918a-33fd7b20d37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mdh_storyboard_final_Aug.2019</Template>
  <TotalTime>21</TotalTime>
  <Words>288</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Project title that tells us what you accomplished and who benefits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 storyboard template: Add a project title that tells us what you accomplished and who benefits</dc:title>
  <dc:subject>QI storyboard template</dc:subject>
  <dc:creator/>
  <cp:lastModifiedBy>HawleyMarch, Allison (MDH)</cp:lastModifiedBy>
  <cp:revision>3</cp:revision>
  <dcterms:created xsi:type="dcterms:W3CDTF">2019-08-22T18:30:05Z</dcterms:created>
  <dcterms:modified xsi:type="dcterms:W3CDTF">2019-10-30T20:50:36Z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0x0101006B44EC085E568B4F919604F58FF647E8</vt:lpwstr>
  </property>
  <property fmtid="{D5CDD505-2E9C-101B-9397-08002B2CF9AE}" pid="3" name="_dlc_DocIdItemGuid">
    <vt:lpwstr>ab98c3a4-d4bf-4419-ae21-a0ddfd455ac5</vt:lpwstr>
  </property>
</Properties>
</file>