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0" r:id="rId4"/>
  </p:sldMasterIdLst>
  <p:notesMasterIdLst>
    <p:notesMasterId r:id="rId22"/>
  </p:notesMasterIdLst>
  <p:handoutMasterIdLst>
    <p:handoutMasterId r:id="rId23"/>
  </p:handoutMasterIdLst>
  <p:sldIdLst>
    <p:sldId id="265" r:id="rId5"/>
    <p:sldId id="278" r:id="rId6"/>
    <p:sldId id="296" r:id="rId7"/>
    <p:sldId id="279" r:id="rId8"/>
    <p:sldId id="280" r:id="rId9"/>
    <p:sldId id="281" r:id="rId10"/>
    <p:sldId id="282" r:id="rId11"/>
    <p:sldId id="283" r:id="rId12"/>
    <p:sldId id="289" r:id="rId13"/>
    <p:sldId id="290" r:id="rId14"/>
    <p:sldId id="291" r:id="rId15"/>
    <p:sldId id="271" r:id="rId16"/>
    <p:sldId id="297" r:id="rId17"/>
    <p:sldId id="275" r:id="rId18"/>
    <p:sldId id="272" r:id="rId19"/>
    <p:sldId id="273" r:id="rId20"/>
    <p:sldId id="276" r:id="rId21"/>
  </p:sldIdLst>
  <p:sldSz cx="9144000" cy="6858000" type="screen4x3"/>
  <p:notesSz cx="6858000" cy="9144000"/>
  <p:custDataLst>
    <p:tags r:id="rId24"/>
  </p:custDataLst>
  <p:defaultTextStyle>
    <a:defPPr>
      <a:defRPr lang="en-US"/>
    </a:defPPr>
    <a:lvl1pPr algn="l" rtl="0" fontAlgn="base">
      <a:spcBef>
        <a:spcPct val="0"/>
      </a:spcBef>
      <a:spcAft>
        <a:spcPct val="0"/>
      </a:spcAft>
      <a:defRPr sz="2400" kern="1200">
        <a:solidFill>
          <a:schemeClr val="tx1"/>
        </a:solidFill>
        <a:latin typeface="Arial" charset="0"/>
        <a:ea typeface="Geneva" charset="-128"/>
        <a:cs typeface="Geneva" charset="-128"/>
      </a:defRPr>
    </a:lvl1pPr>
    <a:lvl2pPr marL="457200" algn="l" rtl="0" fontAlgn="base">
      <a:spcBef>
        <a:spcPct val="0"/>
      </a:spcBef>
      <a:spcAft>
        <a:spcPct val="0"/>
      </a:spcAft>
      <a:defRPr sz="2400" kern="1200">
        <a:solidFill>
          <a:schemeClr val="tx1"/>
        </a:solidFill>
        <a:latin typeface="Arial" charset="0"/>
        <a:ea typeface="Geneva" charset="-128"/>
        <a:cs typeface="Geneva" charset="-128"/>
      </a:defRPr>
    </a:lvl2pPr>
    <a:lvl3pPr marL="914400" algn="l" rtl="0" fontAlgn="base">
      <a:spcBef>
        <a:spcPct val="0"/>
      </a:spcBef>
      <a:spcAft>
        <a:spcPct val="0"/>
      </a:spcAft>
      <a:defRPr sz="2400" kern="1200">
        <a:solidFill>
          <a:schemeClr val="tx1"/>
        </a:solidFill>
        <a:latin typeface="Arial" charset="0"/>
        <a:ea typeface="Geneva" charset="-128"/>
        <a:cs typeface="Geneva" charset="-128"/>
      </a:defRPr>
    </a:lvl3pPr>
    <a:lvl4pPr marL="1371600" algn="l" rtl="0" fontAlgn="base">
      <a:spcBef>
        <a:spcPct val="0"/>
      </a:spcBef>
      <a:spcAft>
        <a:spcPct val="0"/>
      </a:spcAft>
      <a:defRPr sz="2400" kern="1200">
        <a:solidFill>
          <a:schemeClr val="tx1"/>
        </a:solidFill>
        <a:latin typeface="Arial" charset="0"/>
        <a:ea typeface="Geneva" charset="-128"/>
        <a:cs typeface="Geneva" charset="-128"/>
      </a:defRPr>
    </a:lvl4pPr>
    <a:lvl5pPr marL="1828800" algn="l" rtl="0" fontAlgn="base">
      <a:spcBef>
        <a:spcPct val="0"/>
      </a:spcBef>
      <a:spcAft>
        <a:spcPct val="0"/>
      </a:spcAft>
      <a:defRPr sz="2400" kern="1200">
        <a:solidFill>
          <a:schemeClr val="tx1"/>
        </a:solidFill>
        <a:latin typeface="Arial" charset="0"/>
        <a:ea typeface="Geneva" charset="-128"/>
        <a:cs typeface="Geneva" charset="-128"/>
      </a:defRPr>
    </a:lvl5pPr>
    <a:lvl6pPr marL="2286000" algn="l" defTabSz="457200" rtl="0" eaLnBrk="1" latinLnBrk="0" hangingPunct="1">
      <a:defRPr sz="2400" kern="1200">
        <a:solidFill>
          <a:schemeClr val="tx1"/>
        </a:solidFill>
        <a:latin typeface="Arial" charset="0"/>
        <a:ea typeface="Geneva" charset="-128"/>
        <a:cs typeface="Geneva" charset="-128"/>
      </a:defRPr>
    </a:lvl6pPr>
    <a:lvl7pPr marL="2743200" algn="l" defTabSz="457200" rtl="0" eaLnBrk="1" latinLnBrk="0" hangingPunct="1">
      <a:defRPr sz="2400" kern="1200">
        <a:solidFill>
          <a:schemeClr val="tx1"/>
        </a:solidFill>
        <a:latin typeface="Arial" charset="0"/>
        <a:ea typeface="Geneva" charset="-128"/>
        <a:cs typeface="Geneva" charset="-128"/>
      </a:defRPr>
    </a:lvl7pPr>
    <a:lvl8pPr marL="3200400" algn="l" defTabSz="457200" rtl="0" eaLnBrk="1" latinLnBrk="0" hangingPunct="1">
      <a:defRPr sz="2400" kern="1200">
        <a:solidFill>
          <a:schemeClr val="tx1"/>
        </a:solidFill>
        <a:latin typeface="Arial" charset="0"/>
        <a:ea typeface="Geneva" charset="-128"/>
        <a:cs typeface="Geneva" charset="-128"/>
      </a:defRPr>
    </a:lvl8pPr>
    <a:lvl9pPr marL="3657600" algn="l" defTabSz="457200" rtl="0" eaLnBrk="1" latinLnBrk="0" hangingPunct="1">
      <a:defRPr sz="2400" kern="1200">
        <a:solidFill>
          <a:schemeClr val="tx1"/>
        </a:solidFill>
        <a:latin typeface="Arial" charset="0"/>
        <a:ea typeface="Geneva" charset="-128"/>
        <a:cs typeface="Geneva"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y E Vitcenda" initials="MEV" lastIdx="25" clrIdx="0">
    <p:extLst>
      <p:ext uri="{19B8F6BF-5375-455C-9EA6-DF929625EA0E}">
        <p15:presenceInfo xmlns:p15="http://schemas.microsoft.com/office/powerpoint/2012/main" userId="S-1-5-21-1317685450-932939914-1801392649-882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001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3079" autoAdjust="0"/>
  </p:normalViewPr>
  <p:slideViewPr>
    <p:cSldViewPr snapToGrid="0">
      <p:cViewPr varScale="1">
        <p:scale>
          <a:sx n="91" d="100"/>
          <a:sy n="91" d="100"/>
        </p:scale>
        <p:origin x="2106" y="8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5DC45A75-CFC9-0442-AFD7-E7A633336D8A}" type="datetime1">
              <a:rPr lang="en-US"/>
              <a:pPr>
                <a:defRPr/>
              </a:pPr>
              <a:t>5/10/2023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r>
              <a:rPr lang="en-US" dirty="0"/>
              <a:t>© 2010 Regents of the University of Minnesota.  All rights reserved.</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CA1A9990-15CE-FA44-B92D-02430785E421}" type="slidenum">
              <a:rPr lang="en-US"/>
              <a:pPr>
                <a:defRPr/>
              </a:pPr>
              <a:t>‹#›</a:t>
            </a:fld>
            <a:endParaRPr lang="en-US" dirty="0"/>
          </a:p>
        </p:txBody>
      </p:sp>
    </p:spTree>
    <p:extLst>
      <p:ext uri="{BB962C8B-B14F-4D97-AF65-F5344CB8AC3E}">
        <p14:creationId xmlns:p14="http://schemas.microsoft.com/office/powerpoint/2010/main" val="168245084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mn-ea"/>
                <a:cs typeface="+mn-cs"/>
              </a:defRPr>
            </a:lvl1pPr>
          </a:lstStyle>
          <a:p>
            <a:pPr>
              <a:defRPr/>
            </a:pPr>
            <a:fld id="{2396385E-C3A6-E945-8463-8942B0D7E8C3}" type="datetime1">
              <a:rPr lang="en-US"/>
              <a:pPr>
                <a:defRPr/>
              </a:pPr>
              <a:t>5/10/2023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r>
              <a:rPr lang="en-US" dirty="0"/>
              <a:t>© 2010 Regents of the University of Minnesota.  All rights reserved.</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mn-ea"/>
                <a:cs typeface="+mn-cs"/>
              </a:defRPr>
            </a:lvl1pPr>
          </a:lstStyle>
          <a:p>
            <a:pPr>
              <a:defRPr/>
            </a:pPr>
            <a:fld id="{79F8BB86-0D89-D84F-872A-E14FB186EF36}" type="slidenum">
              <a:rPr lang="en-US"/>
              <a:pPr>
                <a:defRPr/>
              </a:pPr>
              <a:t>‹#›</a:t>
            </a:fld>
            <a:endParaRPr lang="en-US" dirty="0"/>
          </a:p>
        </p:txBody>
      </p:sp>
    </p:spTree>
    <p:extLst>
      <p:ext uri="{BB962C8B-B14F-4D97-AF65-F5344CB8AC3E}">
        <p14:creationId xmlns:p14="http://schemas.microsoft.com/office/powerpoint/2010/main" val="4275129028"/>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Geneva" charset="-128"/>
        <a:cs typeface="Geneva" charset="-128"/>
      </a:defRPr>
    </a:lvl1pPr>
    <a:lvl2pPr marL="457200" algn="l" defTabSz="457200" rtl="0" eaLnBrk="0" fontAlgn="base" hangingPunct="0">
      <a:spcBef>
        <a:spcPct val="30000"/>
      </a:spcBef>
      <a:spcAft>
        <a:spcPct val="0"/>
      </a:spcAft>
      <a:defRPr sz="1200" kern="1200">
        <a:solidFill>
          <a:schemeClr val="tx1"/>
        </a:solidFill>
        <a:latin typeface="+mn-lt"/>
        <a:ea typeface="Geneva"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Geneva"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945D1B-4DE8-7A42-A519-51A11CC7501A}" type="slidenum">
              <a:rPr lang="en-US">
                <a:ea typeface="Geneva" charset="-128"/>
                <a:cs typeface="Geneva" charset="-128"/>
              </a:rPr>
              <a:pPr/>
              <a:t>1</a:t>
            </a:fld>
            <a:endParaRPr lang="en-US" dirty="0">
              <a:ea typeface="Geneva" charset="-128"/>
              <a:cs typeface="Geneva" charset="-128"/>
            </a:endParaRPr>
          </a:p>
        </p:txBody>
      </p:sp>
      <p:sp>
        <p:nvSpPr>
          <p:cNvPr id="14341"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r>
              <a:rPr lang="en-US" dirty="0">
                <a:ea typeface="Geneva" charset="-128"/>
                <a:cs typeface="Geneva" charset="-128"/>
              </a:rPr>
              <a:t>© Regents of the University of Minnesota.  All rights reserved..</a:t>
            </a:r>
          </a:p>
        </p:txBody>
      </p:sp>
    </p:spTree>
    <p:extLst>
      <p:ext uri="{BB962C8B-B14F-4D97-AF65-F5344CB8AC3E}">
        <p14:creationId xmlns:p14="http://schemas.microsoft.com/office/powerpoint/2010/main" val="1179479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Geneva" charset="-128"/>
                <a:cs typeface="Geneva" charset="-128"/>
              </a:rPr>
              <a:t>[To</a:t>
            </a:r>
            <a:r>
              <a:rPr lang="en-US" sz="1200" b="0" i="0" u="none" strike="noStrike" kern="1200" baseline="0" dirty="0">
                <a:solidFill>
                  <a:schemeClr val="tx1"/>
                </a:solidFill>
                <a:effectLst/>
                <a:latin typeface="+mn-lt"/>
                <a:ea typeface="Geneva" charset="-128"/>
                <a:cs typeface="Geneva" charset="-128"/>
              </a:rPr>
              <a:t> request photos and videos by e-mail or other sharing tools, insert relevant information here]</a:t>
            </a:r>
            <a:endParaRPr lang="en-US" sz="1200" b="0" i="0" u="none" strike="noStrike" kern="1200" dirty="0">
              <a:solidFill>
                <a:schemeClr val="tx1"/>
              </a:solidFill>
              <a:effectLst/>
              <a:latin typeface="+mn-lt"/>
              <a:ea typeface="Geneva" charset="-128"/>
              <a:cs typeface="Geneva" charset="-128"/>
            </a:endParaRPr>
          </a:p>
          <a:p>
            <a:pPr rtl="0"/>
            <a:endParaRPr lang="en-US" sz="1200" b="0" i="0" u="none" strike="noStrike" kern="1200" dirty="0">
              <a:solidFill>
                <a:schemeClr val="tx1"/>
              </a:solidFill>
              <a:effectLst/>
              <a:latin typeface="+mn-lt"/>
              <a:ea typeface="Geneva" charset="-128"/>
              <a:cs typeface="Geneva" charset="-128"/>
            </a:endParaRPr>
          </a:p>
          <a:p>
            <a:pPr rtl="0"/>
            <a:r>
              <a:rPr lang="en-US" sz="1200" b="0" i="0" u="none" strike="noStrike" kern="1200" dirty="0">
                <a:solidFill>
                  <a:schemeClr val="tx1"/>
                </a:solidFill>
                <a:effectLst/>
                <a:latin typeface="+mn-lt"/>
                <a:ea typeface="Geneva" charset="-128"/>
                <a:cs typeface="Geneva" charset="-128"/>
              </a:rPr>
              <a:t>We’d love to compile</a:t>
            </a:r>
            <a:r>
              <a:rPr lang="en-US" sz="1200" b="0" i="0" u="none" strike="noStrike" kern="1200" baseline="0" dirty="0">
                <a:solidFill>
                  <a:schemeClr val="tx1"/>
                </a:solidFill>
                <a:effectLst/>
                <a:latin typeface="+mn-lt"/>
                <a:ea typeface="Geneva" charset="-128"/>
                <a:cs typeface="Geneva" charset="-128"/>
              </a:rPr>
              <a:t> all of the photos and videos from our experience today. Please e-mail them to [e-mail] and include your [group number, location, other identifier]. </a:t>
            </a:r>
          </a:p>
          <a:p>
            <a:pPr rtl="0"/>
            <a:endParaRPr lang="en-US" sz="1200" b="0" i="0" u="none" strike="noStrike" kern="1200" baseline="0" dirty="0">
              <a:solidFill>
                <a:schemeClr val="tx1"/>
              </a:solidFill>
              <a:effectLst/>
              <a:latin typeface="+mn-lt"/>
            </a:endParaRPr>
          </a:p>
          <a:p>
            <a:pPr rtl="0"/>
            <a:r>
              <a:rPr lang="en-US" sz="1200" b="0" i="0" u="none" strike="noStrike" kern="1200" dirty="0">
                <a:solidFill>
                  <a:schemeClr val="tx1"/>
                </a:solidFill>
                <a:effectLst/>
                <a:latin typeface="+mn-lt"/>
                <a:ea typeface="Geneva" charset="-128"/>
                <a:cs typeface="Geneva" charset="-128"/>
              </a:rPr>
              <a:t>Remember,</a:t>
            </a:r>
            <a:r>
              <a:rPr lang="en-US" sz="1200" b="0" i="0" u="none" strike="noStrike" kern="1200" baseline="0" dirty="0">
                <a:solidFill>
                  <a:schemeClr val="tx1"/>
                </a:solidFill>
                <a:effectLst/>
                <a:latin typeface="+mn-lt"/>
                <a:ea typeface="Geneva" charset="-128"/>
                <a:cs typeface="Geneva" charset="-128"/>
              </a:rPr>
              <a:t> p</a:t>
            </a:r>
            <a:r>
              <a:rPr lang="en-US" sz="1200" b="0" i="0" u="none" strike="noStrike" kern="1200" dirty="0">
                <a:solidFill>
                  <a:schemeClr val="tx1"/>
                </a:solidFill>
                <a:effectLst/>
                <a:latin typeface="+mn-lt"/>
                <a:ea typeface="Geneva" charset="-128"/>
                <a:cs typeface="Geneva" charset="-128"/>
              </a:rPr>
              <a:t>lease do not photograph or take</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video</a:t>
            </a:r>
            <a:r>
              <a:rPr lang="en-US" sz="1200" b="0" i="0" u="none" strike="noStrike" kern="1200" baseline="0" dirty="0">
                <a:solidFill>
                  <a:schemeClr val="tx1"/>
                </a:solidFill>
                <a:effectLst/>
                <a:latin typeface="+mn-lt"/>
                <a:ea typeface="Geneva" charset="-128"/>
                <a:cs typeface="Geneva" charset="-128"/>
              </a:rPr>
              <a:t> of </a:t>
            </a:r>
            <a:r>
              <a:rPr lang="en-US" sz="1200" b="0" i="0" u="none" strike="noStrike" kern="1200" dirty="0">
                <a:solidFill>
                  <a:schemeClr val="tx1"/>
                </a:solidFill>
                <a:effectLst/>
                <a:latin typeface="+mn-lt"/>
                <a:ea typeface="Geneva" charset="-128"/>
                <a:cs typeface="Geneva" charset="-128"/>
              </a:rPr>
              <a:t>community members without their consent. </a:t>
            </a:r>
            <a:endParaRPr lang="en-US" b="0" dirty="0">
              <a:effectLst/>
            </a:endParaRPr>
          </a:p>
          <a:p>
            <a:pPr rtl="0"/>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10</a:t>
            </a:fld>
            <a:endParaRPr lang="en-US" dirty="0"/>
          </a:p>
        </p:txBody>
      </p:sp>
    </p:spTree>
    <p:extLst>
      <p:ext uri="{BB962C8B-B14F-4D97-AF65-F5344CB8AC3E}">
        <p14:creationId xmlns:p14="http://schemas.microsoft.com/office/powerpoint/2010/main" val="822482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fontAlgn="base"/>
            <a:r>
              <a:rPr lang="en-US" sz="1200" b="0" i="0" u="none" strike="noStrike" kern="1200" dirty="0">
                <a:solidFill>
                  <a:schemeClr val="tx1"/>
                </a:solidFill>
                <a:effectLst/>
                <a:latin typeface="+mn-lt"/>
                <a:ea typeface="Geneva" charset="-128"/>
                <a:cs typeface="+mn-cs"/>
              </a:rPr>
              <a:t>After</a:t>
            </a:r>
            <a:r>
              <a:rPr lang="en-US" sz="1200" b="0" i="0" u="none" strike="noStrike" kern="1200" baseline="0" dirty="0">
                <a:solidFill>
                  <a:schemeClr val="tx1"/>
                </a:solidFill>
                <a:effectLst/>
                <a:latin typeface="+mn-lt"/>
                <a:ea typeface="Geneva" charset="-128"/>
                <a:cs typeface="+mn-cs"/>
              </a:rPr>
              <a:t> your walk in the community, you and your group will take time to reflect on what you learned. Consider three things:</a:t>
            </a:r>
          </a:p>
          <a:p>
            <a:pPr rtl="0" fontAlgn="base"/>
            <a:endParaRPr lang="en-US" sz="1200" b="0" i="0" u="none" strike="noStrike" kern="1200" baseline="0" dirty="0">
              <a:solidFill>
                <a:schemeClr val="tx1"/>
              </a:solidFill>
              <a:effectLst/>
              <a:latin typeface="+mn-lt"/>
              <a:ea typeface="Geneva" charset="-128"/>
              <a:cs typeface="+mn-cs"/>
            </a:endParaRP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Geneva" charset="-128"/>
                <a:cs typeface="+mn-cs"/>
              </a:rPr>
              <a:t>What you discovered by looking at the community from a different perspective?</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Geneva" charset="-128"/>
                <a:cs typeface="+mn-cs"/>
              </a:rPr>
              <a:t>What assets did you observe? </a:t>
            </a:r>
          </a:p>
          <a:p>
            <a:pPr marL="171450" lvl="0" indent="-171450" rtl="0" fontAlgn="base">
              <a:buFont typeface="Arial" panose="020B0604020202020204" pitchFamily="34" charset="0"/>
              <a:buChar char="•"/>
            </a:pPr>
            <a:r>
              <a:rPr lang="en-US" sz="1200" b="0" i="0" u="none" strike="noStrike" kern="1200" baseline="0" dirty="0">
                <a:solidFill>
                  <a:schemeClr val="tx1"/>
                </a:solidFill>
                <a:effectLst/>
                <a:latin typeface="+mn-lt"/>
                <a:ea typeface="Geneva" charset="-128"/>
                <a:cs typeface="+mn-cs"/>
              </a:rPr>
              <a:t>What opportunities for change did you notice?</a:t>
            </a:r>
          </a:p>
          <a:p>
            <a:pPr rtl="0" fontAlgn="base"/>
            <a:endParaRPr lang="en-US" sz="1200" b="0" i="0" u="none" strike="noStrike" kern="1200" baseline="0" dirty="0">
              <a:solidFill>
                <a:schemeClr val="tx1"/>
              </a:solidFill>
              <a:effectLst/>
              <a:latin typeface="+mn-lt"/>
              <a:ea typeface="Geneva" charset="-128"/>
              <a:cs typeface="+mn-cs"/>
            </a:endParaRPr>
          </a:p>
          <a:p>
            <a:pPr rtl="0" fontAlgn="base"/>
            <a:r>
              <a:rPr lang="en-US" sz="1200" b="0" i="0" u="none" strike="noStrike" kern="1200" dirty="0">
                <a:solidFill>
                  <a:schemeClr val="tx1"/>
                </a:solidFill>
                <a:effectLst/>
                <a:latin typeface="+mn-lt"/>
                <a:ea typeface="Geneva" charset="-128"/>
                <a:cs typeface="+mn-cs"/>
              </a:rPr>
              <a:t>I</a:t>
            </a:r>
            <a:r>
              <a:rPr lang="en-US" sz="1200" b="0" i="0" u="none" strike="noStrike" kern="1200" baseline="0" dirty="0">
                <a:solidFill>
                  <a:schemeClr val="tx1"/>
                </a:solidFill>
                <a:effectLst/>
                <a:latin typeface="+mn-lt"/>
                <a:ea typeface="Geneva" charset="-128"/>
                <a:cs typeface="+mn-cs"/>
              </a:rPr>
              <a:t> know that everyone has different levels of comfort in doing this kind of activity. That’s ok. T</a:t>
            </a:r>
            <a:r>
              <a:rPr lang="en-US" sz="1200" b="0" i="0" u="none" strike="noStrike" kern="1200" dirty="0">
                <a:solidFill>
                  <a:schemeClr val="tx1"/>
                </a:solidFill>
                <a:effectLst/>
                <a:latin typeface="+mn-lt"/>
                <a:ea typeface="Geneva" charset="-128"/>
                <a:cs typeface="+mn-cs"/>
              </a:rPr>
              <a:t>here is no wrong or right way to feel any way about this experience. </a:t>
            </a:r>
          </a:p>
          <a:p>
            <a:pPr rtl="0" fontAlgn="base"/>
            <a:endParaRPr lang="en-US" sz="1200" b="0" i="0" u="none" strike="noStrike" kern="1200" dirty="0">
              <a:solidFill>
                <a:schemeClr val="tx1"/>
              </a:solidFill>
              <a:effectLst/>
              <a:latin typeface="+mn-lt"/>
              <a:ea typeface="Geneva" charset="-128"/>
              <a:cs typeface="Geneva" charset="-128"/>
            </a:endParaRPr>
          </a:p>
          <a:p>
            <a:pPr rtl="0" fontAlgn="base"/>
            <a:r>
              <a:rPr lang="en-US" sz="1200" b="0" i="0" u="none" strike="noStrike" kern="1200" dirty="0">
                <a:solidFill>
                  <a:schemeClr val="tx1"/>
                </a:solidFill>
                <a:effectLst/>
                <a:latin typeface="+mn-lt"/>
                <a:ea typeface="Geneva" charset="-128"/>
                <a:cs typeface="Geneva" charset="-128"/>
              </a:rPr>
              <a:t>We are hopeful the experience will provide with some insight about the communities</a:t>
            </a:r>
            <a:r>
              <a:rPr lang="en-US" sz="1200" b="0" i="0" u="none" strike="noStrike" kern="1200" baseline="0" dirty="0">
                <a:solidFill>
                  <a:schemeClr val="tx1"/>
                </a:solidFill>
                <a:effectLst/>
                <a:latin typeface="+mn-lt"/>
                <a:ea typeface="Geneva" charset="-128"/>
                <a:cs typeface="Geneva" charset="-128"/>
              </a:rPr>
              <a:t> you work with. </a:t>
            </a:r>
            <a:r>
              <a:rPr lang="en-US" b="0" dirty="0">
                <a:effectLst/>
              </a:rPr>
              <a:t>Remember: </a:t>
            </a:r>
            <a:r>
              <a:rPr lang="en-US" sz="1200" b="0" i="0" u="none" strike="noStrike" kern="1200" dirty="0">
                <a:solidFill>
                  <a:schemeClr val="tx1"/>
                </a:solidFill>
                <a:effectLst/>
                <a:latin typeface="+mn-lt"/>
                <a:ea typeface="Geneva" charset="-128"/>
                <a:cs typeface="Geneva" charset="-128"/>
              </a:rPr>
              <a:t>Relax. Enjoy. Be authentic. Connect. Have fun.</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11</a:t>
            </a:fld>
            <a:endParaRPr lang="en-US" dirty="0"/>
          </a:p>
        </p:txBody>
      </p:sp>
    </p:spTree>
    <p:extLst>
      <p:ext uri="{BB962C8B-B14F-4D97-AF65-F5344CB8AC3E}">
        <p14:creationId xmlns:p14="http://schemas.microsoft.com/office/powerpoint/2010/main" val="3378279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12</a:t>
            </a:fld>
            <a:endParaRPr lang="en-US" dirty="0"/>
          </a:p>
        </p:txBody>
      </p:sp>
    </p:spTree>
    <p:extLst>
      <p:ext uri="{BB962C8B-B14F-4D97-AF65-F5344CB8AC3E}">
        <p14:creationId xmlns:p14="http://schemas.microsoft.com/office/powerpoint/2010/main" val="2010482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0" i="0" u="none" strike="noStrike" kern="1200" dirty="0">
                <a:solidFill>
                  <a:schemeClr val="tx1"/>
                </a:solidFill>
                <a:effectLst/>
                <a:latin typeface="+mn-lt"/>
                <a:ea typeface="Geneva" charset="-128"/>
                <a:cs typeface="+mn-cs"/>
              </a:rPr>
              <a:t>[After completing the community walking assessment activity, use these and other</a:t>
            </a:r>
            <a:r>
              <a:rPr lang="en-US" sz="1200" b="0" i="0" u="none" strike="noStrike" kern="1200" baseline="0" dirty="0">
                <a:solidFill>
                  <a:schemeClr val="tx1"/>
                </a:solidFill>
                <a:effectLst/>
                <a:latin typeface="+mn-lt"/>
                <a:ea typeface="Geneva" charset="-128"/>
                <a:cs typeface="+mn-cs"/>
              </a:rPr>
              <a:t> questions to generate discussion in pairs or small groups. Then, if you wish, provide opportunities for participants to share highlights in a large-group setting.]</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13</a:t>
            </a:fld>
            <a:endParaRPr lang="en-US" dirty="0"/>
          </a:p>
        </p:txBody>
      </p:sp>
    </p:spTree>
    <p:extLst>
      <p:ext uri="{BB962C8B-B14F-4D97-AF65-F5344CB8AC3E}">
        <p14:creationId xmlns:p14="http://schemas.microsoft.com/office/powerpoint/2010/main" val="1016768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 2010 Regents of the University of Minnesota.  All rights reserved.</a:t>
            </a:r>
            <a:endParaRPr lang="en-US" dirty="0"/>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16</a:t>
            </a:fld>
            <a:endParaRPr lang="en-US" dirty="0"/>
          </a:p>
        </p:txBody>
      </p:sp>
    </p:spTree>
    <p:extLst>
      <p:ext uri="{BB962C8B-B14F-4D97-AF65-F5344CB8AC3E}">
        <p14:creationId xmlns:p14="http://schemas.microsoft.com/office/powerpoint/2010/main" val="2411894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Geneva" charset="-128"/>
                <a:cs typeface="Geneva" charset="-128"/>
              </a:rPr>
              <a:t>A community walking assessment is an activity that allows participants to experience a community first hand and document assets and opportunities related to food access, physical activity, and health. A team of University of Minnesota Extension Health and Nutrition staff developed this activity to provide a format for professionals to practice the skills of assessing community environments and identifying how environments support or hinder healthy lifestyles. The </a:t>
            </a:r>
            <a:r>
              <a:rPr lang="en-US" sz="1200" i="1" kern="1200" dirty="0">
                <a:solidFill>
                  <a:schemeClr val="tx1"/>
                </a:solidFill>
                <a:effectLst/>
                <a:latin typeface="+mn-lt"/>
                <a:ea typeface="Geneva" charset="-128"/>
                <a:cs typeface="Geneva" charset="-128"/>
              </a:rPr>
              <a:t>Community</a:t>
            </a:r>
            <a:r>
              <a:rPr lang="en-US" sz="1200" i="1" kern="1200" baseline="0" dirty="0">
                <a:solidFill>
                  <a:schemeClr val="tx1"/>
                </a:solidFill>
                <a:effectLst/>
                <a:latin typeface="+mn-lt"/>
                <a:ea typeface="Geneva" charset="-128"/>
                <a:cs typeface="Geneva" charset="-128"/>
              </a:rPr>
              <a:t> </a:t>
            </a:r>
            <a:r>
              <a:rPr lang="en-US" sz="1200" i="1" kern="1200" dirty="0">
                <a:solidFill>
                  <a:schemeClr val="tx1"/>
                </a:solidFill>
                <a:effectLst/>
                <a:latin typeface="+mn-lt"/>
                <a:ea typeface="Geneva" charset="-128"/>
                <a:cs typeface="Geneva" charset="-128"/>
              </a:rPr>
              <a:t>Walking Assessment Participant Guide </a:t>
            </a:r>
            <a:r>
              <a:rPr lang="en-US" sz="1200" kern="1200" dirty="0">
                <a:solidFill>
                  <a:schemeClr val="tx1"/>
                </a:solidFill>
                <a:effectLst/>
                <a:latin typeface="+mn-lt"/>
                <a:ea typeface="Geneva" charset="-128"/>
                <a:cs typeface="Geneva" charset="-128"/>
              </a:rPr>
              <a:t>is based on an environmental</a:t>
            </a:r>
            <a:r>
              <a:rPr lang="en-US" sz="1200" kern="1200" baseline="0" dirty="0">
                <a:solidFill>
                  <a:schemeClr val="tx1"/>
                </a:solidFill>
                <a:effectLst/>
                <a:latin typeface="+mn-lt"/>
                <a:ea typeface="Geneva" charset="-128"/>
                <a:cs typeface="Geneva" charset="-128"/>
              </a:rPr>
              <a:t> a</a:t>
            </a:r>
            <a:r>
              <a:rPr lang="en-US" sz="1200" kern="1200" dirty="0">
                <a:solidFill>
                  <a:schemeClr val="tx1"/>
                </a:solidFill>
                <a:effectLst/>
                <a:latin typeface="+mn-lt"/>
                <a:ea typeface="Geneva" charset="-128"/>
                <a:cs typeface="Geneva" charset="-128"/>
              </a:rPr>
              <a:t>ssessment form developed in Minnesota. </a:t>
            </a:r>
          </a:p>
          <a:p>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2</a:t>
            </a:fld>
            <a:endParaRPr lang="en-US" dirty="0"/>
          </a:p>
        </p:txBody>
      </p:sp>
    </p:spTree>
    <p:extLst>
      <p:ext uri="{BB962C8B-B14F-4D97-AF65-F5344CB8AC3E}">
        <p14:creationId xmlns:p14="http://schemas.microsoft.com/office/powerpoint/2010/main" val="205191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includes</a:t>
            </a:r>
            <a:r>
              <a:rPr lang="en-US" baseline="0" dirty="0"/>
              <a:t> p</a:t>
            </a:r>
            <a:r>
              <a:rPr lang="en-US" dirty="0"/>
              <a:t>reparation for the community walking</a:t>
            </a:r>
            <a:r>
              <a:rPr lang="en-US" baseline="0" dirty="0"/>
              <a:t> assessment experience and discussion of the various parts of the assessment: observation, communication, documentation, and reflection. </a:t>
            </a:r>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3</a:t>
            </a:fld>
            <a:endParaRPr lang="en-US" dirty="0"/>
          </a:p>
        </p:txBody>
      </p:sp>
    </p:spTree>
    <p:extLst>
      <p:ext uri="{BB962C8B-B14F-4D97-AF65-F5344CB8AC3E}">
        <p14:creationId xmlns:p14="http://schemas.microsoft.com/office/powerpoint/2010/main" val="175434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Why</a:t>
            </a:r>
            <a:r>
              <a:rPr lang="en-US" baseline="0" dirty="0"/>
              <a:t> do a community walking assessment? For one thing, this activity gives participants the chance to take a look at a community from a different perspective. </a:t>
            </a:r>
          </a:p>
          <a:p>
            <a:endParaRPr lang="en-US" baseline="0" dirty="0"/>
          </a:p>
          <a:p>
            <a:r>
              <a:rPr lang="en-US" baseline="0" dirty="0"/>
              <a:t>Whether you spend a lot of time in the community or not, you always experience it from your own perspective.  Maybe you always drive. Have you ever considered what it would be like if you didn’t have a car? Or maybe you frequently walk through the neighborhood. Have you ever thought about how you would get around if you were in a wheelchair? Or if you had several young children with you?</a:t>
            </a:r>
          </a:p>
          <a:p>
            <a:endParaRPr lang="en-US" baseline="0" dirty="0"/>
          </a:p>
          <a:p>
            <a:r>
              <a:rPr lang="en-US" baseline="0" dirty="0"/>
              <a:t>In this assessment, you’ll also have an opportunity to look for the assets of a community. Often, we notice the deficits, but it’s equally important to understand what is already there that can be built upon. In addition, you may also notice opportunities for change that could have a positive impact on community health. </a:t>
            </a:r>
          </a:p>
          <a:p>
            <a:endParaRPr lang="en-US" baseline="0" dirty="0"/>
          </a:p>
          <a:p>
            <a:r>
              <a:rPr lang="en-US" dirty="0"/>
              <a:t>This activity can be used individually or with a small group. It can be used individually to take a closer look at a community to identify opportunities to impact the health of residents. It can also be used with a group of community members or stakeholders to increase understanding of the need for systems-level work, or with a group such as a food network to inform decisions and priorities.</a:t>
            </a:r>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4</a:t>
            </a:fld>
            <a:endParaRPr lang="en-US" dirty="0"/>
          </a:p>
        </p:txBody>
      </p:sp>
    </p:spTree>
    <p:extLst>
      <p:ext uri="{BB962C8B-B14F-4D97-AF65-F5344CB8AC3E}">
        <p14:creationId xmlns:p14="http://schemas.microsoft.com/office/powerpoint/2010/main" val="27048056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you go out</a:t>
            </a:r>
            <a:r>
              <a:rPr lang="en-US" baseline="0" dirty="0"/>
              <a:t> into the community, take a few minutes to get grounded. Reflect on the purpose for the experience, and your own personal reasons for being here. </a:t>
            </a:r>
          </a:p>
          <a:p>
            <a:endParaRPr lang="en-US" baseline="0" dirty="0"/>
          </a:p>
          <a:p>
            <a:r>
              <a:rPr lang="en-US" baseline="0" dirty="0"/>
              <a:t>As we just learned, the purpose of a community walking assessment is to: </a:t>
            </a:r>
          </a:p>
          <a:p>
            <a:pPr marL="171450" indent="-171450">
              <a:buFont typeface="Arial" panose="020B0604020202020204" pitchFamily="34" charset="0"/>
              <a:buChar char="•"/>
            </a:pPr>
            <a:r>
              <a:rPr lang="en-US" baseline="0" dirty="0"/>
              <a:t>Look at a community from a different perspective.</a:t>
            </a:r>
          </a:p>
          <a:p>
            <a:pPr marL="171450" indent="-171450">
              <a:buFont typeface="Arial" panose="020B0604020202020204" pitchFamily="34" charset="0"/>
              <a:buChar char="•"/>
            </a:pPr>
            <a:r>
              <a:rPr lang="en-US" baseline="0" dirty="0"/>
              <a:t>Identify assets in a community.</a:t>
            </a:r>
          </a:p>
          <a:p>
            <a:pPr marL="171450" indent="-171450">
              <a:buFont typeface="Arial" panose="020B0604020202020204" pitchFamily="34" charset="0"/>
              <a:buChar char="•"/>
            </a:pPr>
            <a:r>
              <a:rPr lang="en-US" baseline="0" dirty="0"/>
              <a:t>Identify opportunities for change in a community.</a:t>
            </a:r>
          </a:p>
          <a:p>
            <a:endParaRPr lang="en-US" baseline="0" dirty="0"/>
          </a:p>
          <a:p>
            <a:r>
              <a:rPr lang="en-US" baseline="0" dirty="0"/>
              <a:t>You’ll also want to look over the </a:t>
            </a:r>
            <a:r>
              <a:rPr lang="en-US" i="1" baseline="0" dirty="0"/>
              <a:t>Community Walking Assessment Participant Guide</a:t>
            </a:r>
            <a:r>
              <a:rPr lang="en-US" baseline="0" dirty="0"/>
              <a:t>, which we’ll go over in a minute, so you are familiar with it.</a:t>
            </a:r>
          </a:p>
          <a:p>
            <a:endParaRPr lang="en-US" baseline="0" dirty="0"/>
          </a:p>
          <a:p>
            <a:r>
              <a:rPr lang="en-US" baseline="0" dirty="0"/>
              <a:t>As part of getting grounded, think about how you can ensure that you personally approach this assessment with authenticity and respect. If you are going into a community that you are not a part of, think about how it would feel if someone came to do an activity like this in your community. Be respectful of the people who live there and the realities of their lives.</a:t>
            </a:r>
          </a:p>
          <a:p>
            <a:endParaRPr lang="en-US" baseline="0" dirty="0"/>
          </a:p>
          <a:p>
            <a:r>
              <a:rPr lang="en-US" baseline="0" dirty="0"/>
              <a:t>[add details about transportation, parking, etc. as needed here]</a:t>
            </a:r>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5</a:t>
            </a:fld>
            <a:endParaRPr lang="en-US" dirty="0"/>
          </a:p>
        </p:txBody>
      </p:sp>
    </p:spTree>
    <p:extLst>
      <p:ext uri="{BB962C8B-B14F-4D97-AF65-F5344CB8AC3E}">
        <p14:creationId xmlns:p14="http://schemas.microsoft.com/office/powerpoint/2010/main" val="229377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200" b="0" i="0" u="none" strike="noStrike" kern="1200" dirty="0">
                <a:solidFill>
                  <a:schemeClr val="tx1"/>
                </a:solidFill>
                <a:effectLst/>
                <a:latin typeface="+mn-lt"/>
                <a:ea typeface="Geneva" charset="-128"/>
                <a:cs typeface="Geneva" charset="-128"/>
              </a:rPr>
              <a:t>Throughout this experience, we encourage you to be a good observer. Keep your focus on the assets and opportunities for change that you observe. </a:t>
            </a:r>
          </a:p>
          <a:p>
            <a:pPr rtl="0"/>
            <a:endParaRPr lang="en-US" sz="1200" b="0" i="0" u="none" strike="noStrike" kern="1200" dirty="0">
              <a:solidFill>
                <a:schemeClr val="tx1"/>
              </a:solidFill>
              <a:effectLst/>
              <a:latin typeface="+mn-lt"/>
              <a:ea typeface="Geneva" charset="-128"/>
              <a:cs typeface="Geneva" charset="-128"/>
            </a:endParaRPr>
          </a:p>
          <a:p>
            <a:pPr rtl="0"/>
            <a:r>
              <a:rPr lang="en-US" sz="1200" b="0" i="0" u="none" strike="noStrike" kern="1200" dirty="0">
                <a:solidFill>
                  <a:schemeClr val="tx1"/>
                </a:solidFill>
                <a:effectLst/>
                <a:latin typeface="+mn-lt"/>
                <a:ea typeface="Geneva" charset="-128"/>
                <a:cs typeface="Geneva" charset="-128"/>
              </a:rPr>
              <a:t>Also ask yourself: </a:t>
            </a:r>
            <a:endParaRPr lang="en-US" b="0" dirty="0">
              <a:effectLst/>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Geneva" charset="-128"/>
                <a:cs typeface="Geneva" charset="-128"/>
              </a:rPr>
              <a:t>What</a:t>
            </a:r>
            <a:r>
              <a:rPr lang="en-US" sz="1200" b="0" i="0" u="none" strike="noStrike" kern="1200" baseline="0" dirty="0">
                <a:solidFill>
                  <a:schemeClr val="tx1"/>
                </a:solidFill>
                <a:effectLst/>
                <a:latin typeface="+mn-lt"/>
                <a:ea typeface="Geneva" charset="-128"/>
                <a:cs typeface="Geneva" charset="-128"/>
              </a:rPr>
              <a:t> are your overall impressions of the community?</a:t>
            </a:r>
            <a:endParaRPr lang="en-US" sz="1200" b="0" i="0" u="none" strike="noStrike" kern="1200" dirty="0">
              <a:solidFill>
                <a:schemeClr val="tx1"/>
              </a:solidFill>
              <a:effectLst/>
              <a:latin typeface="+mn-lt"/>
              <a:ea typeface="Geneva" charset="-128"/>
              <a:cs typeface="Geneva" charset="-128"/>
            </a:endParaRPr>
          </a:p>
          <a:p>
            <a:pPr marL="171450" indent="-171450" rtl="0">
              <a:buFont typeface="Arial" panose="020B0604020202020204" pitchFamily="34" charset="0"/>
              <a:buChar char="•"/>
            </a:pPr>
            <a:r>
              <a:rPr lang="en-US" sz="1200" b="0" i="0" u="none" strike="noStrike" kern="1200" dirty="0">
                <a:solidFill>
                  <a:schemeClr val="tx1"/>
                </a:solidFill>
                <a:effectLst/>
                <a:latin typeface="+mn-lt"/>
                <a:ea typeface="Geneva" charset="-128"/>
                <a:cs typeface="Geneva" charset="-128"/>
              </a:rPr>
              <a:t>What features stand out? What features contribute to the “feel” of the community?</a:t>
            </a:r>
            <a:endParaRPr lang="en-US" sz="1200" b="0" i="0" u="none" strike="noStrike" kern="1200" baseline="0" dirty="0">
              <a:solidFill>
                <a:schemeClr val="tx1"/>
              </a:solidFill>
              <a:effectLst/>
              <a:latin typeface="+mn-lt"/>
              <a:ea typeface="Geneva" charset="-128"/>
              <a:cs typeface="Geneva" charset="-128"/>
            </a:endParaRPr>
          </a:p>
          <a:p>
            <a:pPr marL="0" indent="0" rtl="0">
              <a:buFont typeface="Arial" panose="020B0604020202020204" pitchFamily="34" charset="0"/>
              <a:buNone/>
            </a:pPr>
            <a:br>
              <a:rPr lang="en-US" b="0" dirty="0">
                <a:effectLst/>
              </a:rPr>
            </a:br>
            <a:r>
              <a:rPr lang="en-US" sz="1200" b="0" i="0" u="none" strike="noStrike" kern="1200" dirty="0">
                <a:solidFill>
                  <a:schemeClr val="tx1"/>
                </a:solidFill>
                <a:effectLst/>
                <a:latin typeface="+mn-lt"/>
                <a:ea typeface="Geneva" charset="-128"/>
                <a:cs typeface="Geneva" charset="-128"/>
              </a:rPr>
              <a:t>The </a:t>
            </a:r>
            <a:r>
              <a:rPr lang="en-US" sz="1200" b="0" i="1" u="none" strike="noStrike" kern="1200" dirty="0">
                <a:solidFill>
                  <a:schemeClr val="tx1"/>
                </a:solidFill>
                <a:effectLst/>
                <a:latin typeface="+mn-lt"/>
                <a:ea typeface="Geneva" charset="-128"/>
                <a:cs typeface="Geneva" charset="-128"/>
              </a:rPr>
              <a:t>Community Walking Assessment</a:t>
            </a:r>
            <a:r>
              <a:rPr lang="en-US" sz="1200" b="0" i="1" u="none" strike="noStrike" kern="1200" baseline="0" dirty="0">
                <a:solidFill>
                  <a:schemeClr val="tx1"/>
                </a:solidFill>
                <a:effectLst/>
                <a:latin typeface="+mn-lt"/>
                <a:ea typeface="Geneva" charset="-128"/>
                <a:cs typeface="Geneva" charset="-128"/>
              </a:rPr>
              <a:t> Participant Guide </a:t>
            </a:r>
            <a:r>
              <a:rPr lang="en-US" sz="1200" b="0" i="0" u="none" strike="noStrike" kern="1200" baseline="0" dirty="0">
                <a:solidFill>
                  <a:schemeClr val="tx1"/>
                </a:solidFill>
                <a:effectLst/>
                <a:latin typeface="+mn-lt"/>
                <a:ea typeface="Geneva" charset="-128"/>
                <a:cs typeface="Geneva" charset="-128"/>
              </a:rPr>
              <a:t>provides </a:t>
            </a:r>
            <a:r>
              <a:rPr lang="en-US" sz="1200" b="0" i="0" u="none" strike="noStrike" kern="1200" dirty="0">
                <a:solidFill>
                  <a:schemeClr val="tx1"/>
                </a:solidFill>
                <a:effectLst/>
                <a:latin typeface="+mn-lt"/>
                <a:ea typeface="Geneva" charset="-128"/>
                <a:cs typeface="Geneva" charset="-128"/>
              </a:rPr>
              <a:t>prompts for your team to look for different things as you walk through the community.</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The word</a:t>
            </a:r>
            <a:r>
              <a:rPr lang="en-US" sz="1200" b="0" i="0" u="none" strike="noStrike" kern="1200" baseline="0" dirty="0">
                <a:solidFill>
                  <a:schemeClr val="tx1"/>
                </a:solidFill>
                <a:effectLst/>
                <a:latin typeface="+mn-lt"/>
                <a:ea typeface="Geneva" charset="-128"/>
                <a:cs typeface="Geneva" charset="-128"/>
              </a:rPr>
              <a:t> “guide” is used intentionally—please view it more as an general outline to conducting the assessment. It is not essential to complete the questions in order, or even to respond to every question. Instead, please use the guide to give you ideas of what to look for and help you document what you see in the community. </a:t>
            </a:r>
          </a:p>
          <a:p>
            <a:pPr marL="0" indent="0" rtl="0">
              <a:buFont typeface="Arial" panose="020B0604020202020204" pitchFamily="34" charset="0"/>
              <a:buNone/>
            </a:pPr>
            <a:endParaRPr lang="en-US" sz="1200" b="0" i="0" u="none" strike="noStrike" kern="1200" baseline="0" dirty="0">
              <a:solidFill>
                <a:schemeClr val="tx1"/>
              </a:solidFill>
              <a:effectLst/>
              <a:latin typeface="+mn-lt"/>
              <a:ea typeface="Geneva" charset="-128"/>
              <a:cs typeface="Geneva" charset="-128"/>
            </a:endParaRPr>
          </a:p>
          <a:p>
            <a:pPr marL="0" indent="0" rtl="0">
              <a:buFont typeface="Arial" panose="020B0604020202020204" pitchFamily="34" charset="0"/>
              <a:buNone/>
            </a:pPr>
            <a:r>
              <a:rPr lang="en-US" sz="1200" b="0" i="0" u="none" strike="noStrike" kern="1200" baseline="0" dirty="0">
                <a:solidFill>
                  <a:schemeClr val="tx1"/>
                </a:solidFill>
                <a:effectLst/>
                <a:latin typeface="+mn-lt"/>
                <a:ea typeface="Geneva" charset="-128"/>
                <a:cs typeface="Geneva" charset="-128"/>
              </a:rPr>
              <a:t>In fact, you may want to k</a:t>
            </a:r>
            <a:r>
              <a:rPr lang="en-US" sz="1200" b="0" i="0" u="none" strike="noStrike" kern="1200" dirty="0">
                <a:solidFill>
                  <a:schemeClr val="tx1"/>
                </a:solidFill>
                <a:effectLst/>
                <a:latin typeface="+mn-lt"/>
                <a:ea typeface="Geneva" charset="-128"/>
                <a:cs typeface="Geneva" charset="-128"/>
              </a:rPr>
              <a:t>eep the guide in your pocket and just refer to it occasionally.</a:t>
            </a:r>
            <a:r>
              <a:rPr lang="en-US" sz="1200" b="0" i="0" u="none" strike="noStrike" kern="1200" baseline="0" dirty="0">
                <a:solidFill>
                  <a:schemeClr val="tx1"/>
                </a:solidFill>
                <a:effectLst/>
                <a:latin typeface="+mn-lt"/>
                <a:ea typeface="Geneva" charset="-128"/>
                <a:cs typeface="Geneva" charset="-128"/>
              </a:rPr>
              <a:t> There is </a:t>
            </a:r>
            <a:r>
              <a:rPr lang="en-US" sz="1200" b="0" i="0" u="none" strike="noStrike" kern="1200" dirty="0">
                <a:solidFill>
                  <a:schemeClr val="tx1"/>
                </a:solidFill>
                <a:effectLst/>
                <a:latin typeface="+mn-lt"/>
                <a:ea typeface="Geneva" charset="-128"/>
                <a:cs typeface="Geneva" charset="-128"/>
              </a:rPr>
              <a:t>no need t</a:t>
            </a:r>
            <a:r>
              <a:rPr lang="en-US" sz="1200" b="0" i="0" u="none" strike="noStrike" kern="1200" baseline="0" dirty="0">
                <a:solidFill>
                  <a:schemeClr val="tx1"/>
                </a:solidFill>
                <a:effectLst/>
                <a:latin typeface="+mn-lt"/>
                <a:ea typeface="Geneva" charset="-128"/>
                <a:cs typeface="Geneva" charset="-128"/>
              </a:rPr>
              <a:t>o keep it in your hands and take notes the whole time. </a:t>
            </a:r>
          </a:p>
          <a:p>
            <a:pPr marL="0" indent="0" rtl="0">
              <a:buFont typeface="Arial" panose="020B0604020202020204" pitchFamily="34" charset="0"/>
              <a:buNone/>
            </a:pPr>
            <a:endParaRPr lang="en-US" sz="1200" b="0" i="0" u="none" strike="noStrike" kern="1200" baseline="0" dirty="0">
              <a:solidFill>
                <a:schemeClr val="tx1"/>
              </a:solidFill>
              <a:effectLst/>
              <a:latin typeface="+mn-lt"/>
              <a:ea typeface="Geneva" charset="-128"/>
              <a:cs typeface="Geneva" charset="-128"/>
            </a:endParaRPr>
          </a:p>
          <a:p>
            <a:pPr marL="0" indent="0" rtl="0">
              <a:buFont typeface="Arial" panose="020B0604020202020204" pitchFamily="34" charset="0"/>
              <a:buNone/>
            </a:pPr>
            <a:r>
              <a:rPr lang="en-US" sz="1200" b="0" i="0" u="none" strike="noStrike" kern="1200" dirty="0">
                <a:solidFill>
                  <a:schemeClr val="tx1"/>
                </a:solidFill>
                <a:effectLst/>
                <a:latin typeface="+mn-lt"/>
                <a:ea typeface="Geneva" charset="-128"/>
                <a:cs typeface="Geneva" charset="-128"/>
              </a:rPr>
              <a:t>Your team might have a chance to pause or</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sit down and jot some notes on the participant guide. If </a:t>
            </a:r>
            <a:r>
              <a:rPr lang="en-US" sz="1200" b="0" i="0" u="none" strike="noStrike" kern="1200" baseline="0" dirty="0">
                <a:solidFill>
                  <a:schemeClr val="tx1"/>
                </a:solidFill>
                <a:effectLst/>
                <a:latin typeface="+mn-lt"/>
                <a:ea typeface="Geneva" charset="-128"/>
                <a:cs typeface="Geneva" charset="-128"/>
              </a:rPr>
              <a:t>not, fill out the form when you’re done with your walk and have returned to a central location.</a:t>
            </a:r>
            <a:endParaRPr lang="en-US" b="0" dirty="0">
              <a:effectLst/>
            </a:endParaRPr>
          </a:p>
          <a:p>
            <a:pPr marL="0" marR="0" lvl="0" indent="0" algn="l" defTabSz="457200" rtl="0" eaLnBrk="0" fontAlgn="base" latinLnBrk="0" hangingPunct="0">
              <a:lnSpc>
                <a:spcPct val="100000"/>
              </a:lnSpc>
              <a:spcBef>
                <a:spcPct val="30000"/>
              </a:spcBef>
              <a:spcAft>
                <a:spcPct val="0"/>
              </a:spcAft>
              <a:buClrTx/>
              <a:buSzTx/>
              <a:buFontTx/>
              <a:buNone/>
              <a:tabLst/>
              <a:defRPr/>
            </a:pPr>
            <a:br>
              <a:rPr lang="en-US" b="0" dirty="0">
                <a:effectLst/>
              </a:rPr>
            </a:br>
            <a:r>
              <a:rPr lang="en-US" sz="1200" b="0" i="0" u="none" strike="noStrike" kern="1200" baseline="0" dirty="0">
                <a:solidFill>
                  <a:schemeClr val="tx1"/>
                </a:solidFill>
                <a:effectLst/>
                <a:latin typeface="+mn-lt"/>
                <a:ea typeface="Geneva" charset="-128"/>
                <a:cs typeface="Geneva" charset="-128"/>
              </a:rPr>
              <a:t>We’ll go over the participant guide a little later, and </a:t>
            </a:r>
            <a:r>
              <a:rPr lang="en-US" sz="1200" b="0" i="0" u="none" strike="noStrike" kern="1200" dirty="0">
                <a:solidFill>
                  <a:schemeClr val="tx1"/>
                </a:solidFill>
                <a:effectLst/>
                <a:latin typeface="+mn-lt"/>
                <a:ea typeface="Geneva" charset="-128"/>
                <a:cs typeface="Geneva" charset="-128"/>
              </a:rPr>
              <a:t>you’ll receive a paper copy. If</a:t>
            </a:r>
            <a:r>
              <a:rPr lang="en-US" sz="1200" b="0" i="0" u="none" strike="noStrike" kern="1200" baseline="0" dirty="0">
                <a:solidFill>
                  <a:schemeClr val="tx1"/>
                </a:solidFill>
                <a:effectLst/>
                <a:latin typeface="+mn-lt"/>
                <a:ea typeface="Geneva" charset="-128"/>
                <a:cs typeface="Geneva" charset="-128"/>
              </a:rPr>
              <a:t> it is appropriate, y</a:t>
            </a:r>
            <a:r>
              <a:rPr lang="en-US" sz="1200" b="0" i="0" u="none" strike="noStrike" kern="1200" dirty="0">
                <a:solidFill>
                  <a:schemeClr val="tx1"/>
                </a:solidFill>
                <a:effectLst/>
                <a:latin typeface="+mn-lt"/>
                <a:ea typeface="Geneva" charset="-128"/>
                <a:cs typeface="Geneva" charset="-128"/>
              </a:rPr>
              <a:t>ou can also snap a few photos of things that catch your eye. We’ll talk more about that soon.</a:t>
            </a:r>
            <a:r>
              <a:rPr lang="en-US" sz="1200" b="0" i="0" u="none" strike="noStrike" kern="1200" baseline="0" dirty="0">
                <a:solidFill>
                  <a:schemeClr val="tx1"/>
                </a:solidFill>
                <a:effectLst/>
                <a:latin typeface="+mn-lt"/>
                <a:ea typeface="Geneva" charset="-128"/>
                <a:cs typeface="Geneva" charset="-128"/>
              </a:rPr>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Geneva" charset="-128"/>
              <a:cs typeface="Geneva" charset="-128"/>
            </a:endParaRPr>
          </a:p>
          <a:p>
            <a:pPr rtl="0"/>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6</a:t>
            </a:fld>
            <a:endParaRPr lang="en-US" dirty="0"/>
          </a:p>
        </p:txBody>
      </p:sp>
    </p:spTree>
    <p:extLst>
      <p:ext uri="{BB962C8B-B14F-4D97-AF65-F5344CB8AC3E}">
        <p14:creationId xmlns:p14="http://schemas.microsoft.com/office/powerpoint/2010/main" val="3984525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none" strike="noStrike" kern="1200" dirty="0">
                <a:solidFill>
                  <a:schemeClr val="tx1"/>
                </a:solidFill>
                <a:effectLst/>
                <a:latin typeface="+mn-lt"/>
                <a:ea typeface="Geneva" charset="-128"/>
                <a:cs typeface="Geneva" charset="-128"/>
              </a:rPr>
              <a:t>If</a:t>
            </a:r>
            <a:r>
              <a:rPr lang="en-US" sz="1200" b="0" i="0" u="none" strike="noStrike" kern="1200" baseline="0" dirty="0">
                <a:solidFill>
                  <a:schemeClr val="tx1"/>
                </a:solidFill>
                <a:effectLst/>
                <a:latin typeface="+mn-lt"/>
                <a:ea typeface="Geneva" charset="-128"/>
                <a:cs typeface="Geneva" charset="-128"/>
              </a:rPr>
              <a:t> it feels right, if the opportunity arises, and if someone in your group is </a:t>
            </a:r>
            <a:r>
              <a:rPr lang="en-US" sz="1200" b="0" i="0" u="none" strike="noStrike" kern="1200" dirty="0">
                <a:solidFill>
                  <a:schemeClr val="tx1"/>
                </a:solidFill>
                <a:effectLst/>
                <a:latin typeface="+mn-lt"/>
                <a:ea typeface="Geneva" charset="-128"/>
                <a:cs typeface="Geneva" charset="-128"/>
              </a:rPr>
              <a:t>comfortable making small talk with people you see—such</a:t>
            </a:r>
            <a:r>
              <a:rPr lang="en-US" sz="1200" b="0" i="0" u="none" strike="noStrike" kern="1200" baseline="0" dirty="0">
                <a:solidFill>
                  <a:schemeClr val="tx1"/>
                </a:solidFill>
                <a:effectLst/>
                <a:latin typeface="+mn-lt"/>
                <a:ea typeface="Geneva" charset="-128"/>
                <a:cs typeface="Geneva" charset="-128"/>
              </a:rPr>
              <a:t> as </a:t>
            </a:r>
            <a:r>
              <a:rPr lang="en-US" sz="1200" b="0" i="0" u="none" strike="noStrike" kern="1200" dirty="0">
                <a:solidFill>
                  <a:schemeClr val="tx1"/>
                </a:solidFill>
                <a:effectLst/>
                <a:latin typeface="+mn-lt"/>
                <a:ea typeface="Geneva" charset="-128"/>
                <a:cs typeface="Geneva" charset="-128"/>
              </a:rPr>
              <a:t>someone on the street,</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in the supermarket, or on the bike path—we encourage you to start a conversation.  You don’t need to ask personal questions.</a:t>
            </a:r>
            <a:r>
              <a:rPr lang="en-US" sz="1200" b="0" i="0" u="none" strike="noStrike" kern="1200" baseline="0" dirty="0">
                <a:solidFill>
                  <a:schemeClr val="tx1"/>
                </a:solidFill>
                <a:effectLst/>
                <a:latin typeface="+mn-lt"/>
                <a:ea typeface="Geneva" charset="-128"/>
                <a:cs typeface="Geneva" charset="-128"/>
              </a:rPr>
              <a:t> Instead,</a:t>
            </a:r>
            <a:r>
              <a:rPr lang="en-US" sz="1200" b="0" i="0" u="none" strike="noStrike" kern="1200" dirty="0">
                <a:solidFill>
                  <a:schemeClr val="tx1"/>
                </a:solidFill>
                <a:effectLst/>
                <a:latin typeface="+mn-lt"/>
                <a:ea typeface="Geneva" charset="-128"/>
                <a:cs typeface="Geneva" charset="-128"/>
              </a:rPr>
              <a:t> just mention or ask something about the neighborhood.</a:t>
            </a:r>
            <a:r>
              <a:rPr lang="en-US" sz="1200" b="0" i="0" u="none" strike="noStrike" kern="1200" baseline="0" dirty="0">
                <a:solidFill>
                  <a:schemeClr val="tx1"/>
                </a:solidFill>
                <a:effectLst/>
                <a:latin typeface="+mn-lt"/>
                <a:ea typeface="Geneva" charset="-128"/>
                <a:cs typeface="Geneva" charset="-128"/>
              </a:rPr>
              <a:t> For instance, a</a:t>
            </a:r>
            <a:r>
              <a:rPr lang="en-US" sz="1200" b="0" i="0" u="none" strike="noStrike" kern="1200" dirty="0">
                <a:solidFill>
                  <a:schemeClr val="tx1"/>
                </a:solidFill>
                <a:effectLst/>
                <a:latin typeface="+mn-lt"/>
                <a:ea typeface="Geneva" charset="-128"/>
                <a:cs typeface="Geneva" charset="-128"/>
              </a:rPr>
              <a:t>sk what the best place is to visit in the neighborhood. Ask if there is somewhere to get a sandwich. Ask where the nearest park is. Simple questions can lead to interesting insights.</a:t>
            </a:r>
            <a:endParaRPr lang="en-US" b="0" dirty="0">
              <a:effectLst/>
            </a:endParaRPr>
          </a:p>
          <a:p>
            <a:pPr rtl="0"/>
            <a:br>
              <a:rPr lang="en-US" b="0" dirty="0">
                <a:effectLst/>
              </a:rPr>
            </a:br>
            <a:r>
              <a:rPr lang="en-US" sz="1200" b="0" i="0" u="none" strike="noStrike" kern="1200" dirty="0">
                <a:solidFill>
                  <a:schemeClr val="tx1"/>
                </a:solidFill>
                <a:effectLst/>
                <a:latin typeface="+mn-lt"/>
                <a:ea typeface="Geneva" charset="-128"/>
                <a:cs typeface="Geneva" charset="-128"/>
              </a:rPr>
              <a:t>If there is a community agency</a:t>
            </a:r>
            <a:r>
              <a:rPr lang="en-US" sz="1200" b="0" i="0" u="none" strike="noStrike" kern="1200" baseline="0" dirty="0">
                <a:solidFill>
                  <a:schemeClr val="tx1"/>
                </a:solidFill>
                <a:effectLst/>
                <a:latin typeface="+mn-lt"/>
                <a:ea typeface="Geneva" charset="-128"/>
                <a:cs typeface="Geneva" charset="-128"/>
              </a:rPr>
              <a:t> in the area, stop in and see if there is someone you can talk to </a:t>
            </a:r>
            <a:r>
              <a:rPr lang="en-US" sz="1200" b="0" i="0" u="none" strike="noStrike" kern="1200" dirty="0">
                <a:solidFill>
                  <a:schemeClr val="tx1"/>
                </a:solidFill>
                <a:effectLst/>
                <a:latin typeface="+mn-lt"/>
                <a:ea typeface="Geneva" charset="-128"/>
                <a:cs typeface="Geneva" charset="-128"/>
              </a:rPr>
              <a:t>about the agency’s programs and the community in which the agency resides. You</a:t>
            </a:r>
            <a:r>
              <a:rPr lang="en-US" sz="1200" b="0" i="0" u="none" strike="noStrike" kern="1200" baseline="0" dirty="0">
                <a:solidFill>
                  <a:schemeClr val="tx1"/>
                </a:solidFill>
                <a:effectLst/>
                <a:latin typeface="+mn-lt"/>
                <a:ea typeface="Geneva" charset="-128"/>
                <a:cs typeface="Geneva" charset="-128"/>
              </a:rPr>
              <a:t> may wish to schedule a brief meeting in advance. With advance planning, this can be an </a:t>
            </a:r>
            <a:r>
              <a:rPr lang="en-US" sz="1200" b="0" i="0" u="none" strike="noStrike" kern="1200" dirty="0">
                <a:solidFill>
                  <a:schemeClr val="tx1"/>
                </a:solidFill>
                <a:effectLst/>
                <a:latin typeface="+mn-lt"/>
                <a:ea typeface="Geneva" charset="-128"/>
                <a:cs typeface="Geneva" charset="-128"/>
              </a:rPr>
              <a:t>opportunity to talk with representatives from the agency about the strengths of the community</a:t>
            </a:r>
            <a:r>
              <a:rPr lang="en-US" sz="1200" b="0" i="0" u="none" strike="noStrike" kern="1200" baseline="0" dirty="0">
                <a:solidFill>
                  <a:schemeClr val="tx1"/>
                </a:solidFill>
                <a:effectLst/>
                <a:latin typeface="+mn-lt"/>
                <a:ea typeface="Geneva" charset="-128"/>
                <a:cs typeface="Geneva" charset="-128"/>
              </a:rPr>
              <a:t> and </a:t>
            </a:r>
            <a:r>
              <a:rPr lang="en-US" sz="1200" b="0" i="0" u="none" strike="noStrike" kern="1200" dirty="0">
                <a:solidFill>
                  <a:schemeClr val="tx1"/>
                </a:solidFill>
                <a:effectLst/>
                <a:latin typeface="+mn-lt"/>
                <a:ea typeface="Geneva" charset="-128"/>
                <a:cs typeface="Geneva" charset="-128"/>
              </a:rPr>
              <a:t>neighborhood,</a:t>
            </a:r>
            <a:r>
              <a:rPr lang="en-US" sz="1200" b="0" i="0" u="none" strike="noStrike" kern="1200" baseline="0" dirty="0">
                <a:solidFill>
                  <a:schemeClr val="tx1"/>
                </a:solidFill>
                <a:effectLst/>
                <a:latin typeface="+mn-lt"/>
                <a:ea typeface="Geneva" charset="-128"/>
                <a:cs typeface="Geneva" charset="-128"/>
              </a:rPr>
              <a:t> and to ask </a:t>
            </a:r>
            <a:r>
              <a:rPr lang="en-US" sz="1200" b="0" i="0" u="none" strike="noStrike" kern="1200" dirty="0">
                <a:solidFill>
                  <a:schemeClr val="tx1"/>
                </a:solidFill>
                <a:effectLst/>
                <a:latin typeface="+mn-lt"/>
                <a:ea typeface="Geneva" charset="-128"/>
                <a:cs typeface="Geneva" charset="-128"/>
              </a:rPr>
              <a:t>where they feel there may be room for improvement. </a:t>
            </a:r>
          </a:p>
          <a:p>
            <a:pPr rtl="0"/>
            <a:endParaRPr lang="en-US" sz="1200" b="0" i="0" u="none" strike="noStrike" kern="1200" dirty="0">
              <a:solidFill>
                <a:schemeClr val="tx1"/>
              </a:solidFill>
              <a:effectLst/>
              <a:latin typeface="+mn-lt"/>
              <a:ea typeface="Geneva" charset="-128"/>
              <a:cs typeface="Geneva" charset="-128"/>
            </a:endParaRPr>
          </a:p>
          <a:p>
            <a:pPr rtl="0"/>
            <a:r>
              <a:rPr lang="en-US" sz="1200" b="0" i="0" u="none" strike="noStrike" kern="1200" dirty="0">
                <a:solidFill>
                  <a:schemeClr val="tx1"/>
                </a:solidFill>
                <a:effectLst/>
                <a:latin typeface="+mn-lt"/>
                <a:ea typeface="Geneva" charset="-128"/>
                <a:cs typeface="Geneva" charset="-128"/>
              </a:rPr>
              <a:t>See the </a:t>
            </a:r>
            <a:r>
              <a:rPr lang="en-US" sz="1200" b="0" i="1" u="none" strike="noStrike" kern="1200" dirty="0">
                <a:solidFill>
                  <a:schemeClr val="tx1"/>
                </a:solidFill>
                <a:effectLst/>
                <a:latin typeface="+mn-lt"/>
                <a:ea typeface="Geneva" charset="-128"/>
                <a:cs typeface="Geneva" charset="-128"/>
              </a:rPr>
              <a:t>Community Walking Assessment Participant Guide </a:t>
            </a:r>
            <a:r>
              <a:rPr lang="en-US" sz="1200" b="0" i="0" u="none" strike="noStrike" kern="1200" dirty="0">
                <a:solidFill>
                  <a:schemeClr val="tx1"/>
                </a:solidFill>
                <a:effectLst/>
                <a:latin typeface="+mn-lt"/>
                <a:ea typeface="Geneva" charset="-128"/>
                <a:cs typeface="Geneva" charset="-128"/>
              </a:rPr>
              <a:t>for sample questions that you can ask a community agency if you have time and if it feels right.</a:t>
            </a:r>
            <a:endParaRPr lang="en-US" b="0" dirty="0">
              <a:effectLst/>
            </a:endParaRPr>
          </a:p>
          <a:p>
            <a:pPr rtl="0"/>
            <a:br>
              <a:rPr lang="en-US" b="0" dirty="0">
                <a:effectLst/>
              </a:rPr>
            </a:br>
            <a:r>
              <a:rPr lang="en-US" sz="1200" b="0" i="0" u="none" strike="noStrike" kern="1200" dirty="0">
                <a:solidFill>
                  <a:schemeClr val="tx1"/>
                </a:solidFill>
                <a:effectLst/>
                <a:latin typeface="+mn-lt"/>
              </a:rPr>
              <a:t>T</a:t>
            </a:r>
            <a:r>
              <a:rPr lang="en-US" sz="1200" b="0" i="0" u="none" strike="noStrike" kern="1200" dirty="0">
                <a:solidFill>
                  <a:schemeClr val="tx1"/>
                </a:solidFill>
                <a:effectLst/>
                <a:latin typeface="+mn-lt"/>
                <a:ea typeface="Geneva" charset="-128"/>
                <a:cs typeface="Geneva" charset="-128"/>
              </a:rPr>
              <a:t>ake mental notes about what you learn from the people you speak to, and document those notes on the participant guide or elsewhere at a later</a:t>
            </a:r>
            <a:r>
              <a:rPr lang="en-US" sz="1200" b="0" i="0" u="none" strike="noStrike" kern="1200" baseline="0" dirty="0">
                <a:solidFill>
                  <a:schemeClr val="tx1"/>
                </a:solidFill>
                <a:effectLst/>
                <a:latin typeface="+mn-lt"/>
                <a:ea typeface="Geneva" charset="-128"/>
                <a:cs typeface="Geneva" charset="-128"/>
              </a:rPr>
              <a:t> time</a:t>
            </a:r>
            <a:r>
              <a:rPr lang="en-US" sz="1200" b="0" i="0" u="none" strike="noStrike" kern="1200" dirty="0">
                <a:solidFill>
                  <a:schemeClr val="tx1"/>
                </a:solidFill>
                <a:effectLst/>
                <a:latin typeface="+mn-lt"/>
                <a:ea typeface="Geneva" charset="-128"/>
                <a:cs typeface="Geneva" charset="-128"/>
              </a:rPr>
              <a:t>.</a:t>
            </a:r>
            <a:endParaRPr lang="en-US" b="0" dirty="0">
              <a:effectLst/>
            </a:endParaRPr>
          </a:p>
          <a:p>
            <a:br>
              <a:rPr lang="en-US" dirty="0"/>
            </a:br>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7</a:t>
            </a:fld>
            <a:endParaRPr lang="en-US" dirty="0"/>
          </a:p>
        </p:txBody>
      </p:sp>
    </p:spTree>
    <p:extLst>
      <p:ext uri="{BB962C8B-B14F-4D97-AF65-F5344CB8AC3E}">
        <p14:creationId xmlns:p14="http://schemas.microsoft.com/office/powerpoint/2010/main" val="3134871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fontAlgn="base"/>
            <a:r>
              <a:rPr lang="en-US" sz="1200" b="0" i="0" u="none" strike="noStrike" kern="1200" dirty="0">
                <a:solidFill>
                  <a:schemeClr val="tx1"/>
                </a:solidFill>
                <a:effectLst/>
                <a:latin typeface="+mn-lt"/>
                <a:ea typeface="Geneva" charset="-128"/>
                <a:cs typeface="Geneva" charset="-128"/>
              </a:rPr>
              <a:t>Let’s take a look at the </a:t>
            </a:r>
            <a:r>
              <a:rPr lang="en-US" sz="1200" b="0" i="1" u="none" strike="noStrike" kern="1200" dirty="0">
                <a:solidFill>
                  <a:schemeClr val="tx1"/>
                </a:solidFill>
                <a:effectLst/>
                <a:latin typeface="+mn-lt"/>
                <a:ea typeface="Geneva" charset="-128"/>
                <a:cs typeface="Geneva" charset="-128"/>
              </a:rPr>
              <a:t>Community Walking Assessment</a:t>
            </a:r>
            <a:r>
              <a:rPr lang="en-US" sz="1200" b="0" i="1" u="none" strike="noStrike" kern="1200" baseline="0" dirty="0">
                <a:solidFill>
                  <a:schemeClr val="tx1"/>
                </a:solidFill>
                <a:effectLst/>
                <a:latin typeface="+mn-lt"/>
                <a:ea typeface="Geneva" charset="-128"/>
                <a:cs typeface="Geneva" charset="-128"/>
              </a:rPr>
              <a:t> Participant Guide</a:t>
            </a:r>
            <a:r>
              <a:rPr lang="en-US" sz="1200" b="0" i="0" u="none" strike="noStrike" kern="1200" baseline="0" dirty="0">
                <a:solidFill>
                  <a:schemeClr val="tx1"/>
                </a:solidFill>
                <a:effectLst/>
                <a:latin typeface="+mn-lt"/>
                <a:ea typeface="Geneva" charset="-128"/>
                <a:cs typeface="Geneva" charset="-128"/>
              </a:rPr>
              <a:t> now. [Provide copies to all participants.]</a:t>
            </a:r>
          </a:p>
          <a:p>
            <a:pPr rtl="0" fontAlgn="base"/>
            <a:endParaRPr lang="en-US" sz="1200" b="0" i="0" u="none" strike="noStrike" kern="1200" baseline="0" dirty="0">
              <a:solidFill>
                <a:schemeClr val="tx1"/>
              </a:solidFill>
              <a:effectLst/>
              <a:latin typeface="+mn-lt"/>
              <a:ea typeface="Geneva" charset="-128"/>
              <a:cs typeface="Geneva" charset="-128"/>
            </a:endParaRPr>
          </a:p>
          <a:p>
            <a:pPr rtl="0" fontAlgn="base"/>
            <a:r>
              <a:rPr lang="en-US" sz="1200" b="0" i="0" u="none" strike="noStrike" kern="1200" baseline="0" dirty="0">
                <a:solidFill>
                  <a:schemeClr val="tx1"/>
                </a:solidFill>
                <a:effectLst/>
                <a:latin typeface="+mn-lt"/>
                <a:ea typeface="Geneva" charset="-128"/>
                <a:cs typeface="Geneva" charset="-128"/>
              </a:rPr>
              <a:t>Remember, this is just a guide. It is n</a:t>
            </a:r>
            <a:r>
              <a:rPr lang="en-US" sz="1200" b="0" i="0" u="none" strike="noStrike" kern="1200" dirty="0">
                <a:solidFill>
                  <a:schemeClr val="tx1"/>
                </a:solidFill>
                <a:effectLst/>
                <a:latin typeface="+mn-lt"/>
                <a:ea typeface="Geneva" charset="-128"/>
                <a:cs typeface="Geneva" charset="-128"/>
              </a:rPr>
              <a:t>ot a script.</a:t>
            </a:r>
            <a:r>
              <a:rPr lang="en-US" sz="1200" b="0" i="0" u="none" strike="noStrike" kern="1200" baseline="0" dirty="0">
                <a:solidFill>
                  <a:schemeClr val="tx1"/>
                </a:solidFill>
                <a:effectLst/>
                <a:latin typeface="+mn-lt"/>
                <a:ea typeface="Geneva" charset="-128"/>
                <a:cs typeface="Geneva" charset="-128"/>
              </a:rPr>
              <a:t> It is n</a:t>
            </a:r>
            <a:r>
              <a:rPr lang="en-US" sz="1200" b="0" i="0" u="none" strike="noStrike" kern="1200" dirty="0">
                <a:solidFill>
                  <a:schemeClr val="tx1"/>
                </a:solidFill>
                <a:effectLst/>
                <a:latin typeface="+mn-lt"/>
                <a:ea typeface="Geneva" charset="-128"/>
                <a:cs typeface="Geneva" charset="-128"/>
              </a:rPr>
              <a:t>ot an instruction packet. None of the questions are mandatory. All the questions should be used as a reference to inform your experience, but this</a:t>
            </a:r>
            <a:r>
              <a:rPr lang="en-US" sz="1200" b="0" i="0" u="none" strike="noStrike" kern="1200" baseline="0" dirty="0">
                <a:solidFill>
                  <a:schemeClr val="tx1"/>
                </a:solidFill>
                <a:effectLst/>
                <a:latin typeface="+mn-lt"/>
                <a:ea typeface="Geneva" charset="-128"/>
                <a:cs typeface="Geneva" charset="-128"/>
              </a:rPr>
              <a:t> sheet of paper should </a:t>
            </a:r>
            <a:r>
              <a:rPr lang="en-US" sz="1200" b="0" i="0" u="none" strike="noStrike" kern="1200" dirty="0">
                <a:solidFill>
                  <a:schemeClr val="tx1"/>
                </a:solidFill>
                <a:effectLst/>
                <a:latin typeface="+mn-lt"/>
                <a:ea typeface="Geneva" charset="-128"/>
                <a:cs typeface="Geneva" charset="-128"/>
              </a:rPr>
              <a:t>not define your experience.</a:t>
            </a:r>
            <a:r>
              <a:rPr lang="en-US" sz="1200" b="0" i="0" u="none" strike="noStrike" kern="1200" baseline="0" dirty="0">
                <a:solidFill>
                  <a:schemeClr val="tx1"/>
                </a:solidFill>
                <a:effectLst/>
                <a:latin typeface="+mn-lt"/>
                <a:ea typeface="Geneva" charset="-128"/>
                <a:cs typeface="Geneva" charset="-128"/>
              </a:rPr>
              <a:t> </a:t>
            </a:r>
            <a:endParaRPr lang="en-US" sz="1200" b="0" i="0" u="none" strike="noStrike" kern="1200" dirty="0">
              <a:solidFill>
                <a:schemeClr val="tx1"/>
              </a:solidFill>
              <a:effectLst/>
              <a:latin typeface="+mn-lt"/>
              <a:ea typeface="Geneva" charset="-128"/>
              <a:cs typeface="Geneva" charset="-128"/>
            </a:endParaRPr>
          </a:p>
          <a:p>
            <a:pPr rtl="0"/>
            <a:endParaRPr lang="en-US" sz="1200" b="0" i="0" u="none" strike="noStrike" kern="1200" dirty="0">
              <a:solidFill>
                <a:schemeClr val="tx1"/>
              </a:solidFill>
              <a:effectLst/>
              <a:latin typeface="+mn-lt"/>
              <a:ea typeface="Geneva" charset="-128"/>
              <a:cs typeface="Geneva" charset="-128"/>
            </a:endParaRPr>
          </a:p>
          <a:p>
            <a:pPr rtl="0"/>
            <a:r>
              <a:rPr lang="en-US" sz="1200" b="0" i="0" u="none" strike="noStrike" kern="1200" dirty="0">
                <a:solidFill>
                  <a:schemeClr val="tx1"/>
                </a:solidFill>
                <a:effectLst/>
                <a:latin typeface="+mn-lt"/>
                <a:ea typeface="Geneva" charset="-128"/>
                <a:cs typeface="Geneva" charset="-128"/>
              </a:rPr>
              <a:t>The guide prompts</a:t>
            </a:r>
            <a:r>
              <a:rPr lang="en-US" sz="1200" b="0" i="0" u="none" strike="noStrike" kern="1200" baseline="0" dirty="0">
                <a:solidFill>
                  <a:schemeClr val="tx1"/>
                </a:solidFill>
                <a:effectLst/>
                <a:latin typeface="+mn-lt"/>
                <a:ea typeface="Geneva" charset="-128"/>
                <a:cs typeface="Geneva" charset="-128"/>
              </a:rPr>
              <a:t> you to look for various features in the community that impact people’s ability to live a healthy lifestyle. For instance [use examples from the guide]: </a:t>
            </a:r>
            <a:r>
              <a:rPr lang="en-US" sz="1200" b="0" i="0" u="none" kern="1200" dirty="0">
                <a:solidFill>
                  <a:schemeClr val="tx1"/>
                </a:solidFill>
                <a:effectLst/>
                <a:latin typeface="+mn-lt"/>
                <a:ea typeface="Geneva" charset="-128"/>
                <a:cs typeface="Geneva" charset="-128"/>
              </a:rPr>
              <a:t>What features of the community stand out to you? Businesses? Parks</a:t>
            </a:r>
            <a:r>
              <a:rPr lang="en-US" sz="1200" b="0" i="0" u="none" kern="1200" baseline="0" dirty="0">
                <a:solidFill>
                  <a:schemeClr val="tx1"/>
                </a:solidFill>
                <a:effectLst/>
                <a:latin typeface="+mn-lt"/>
                <a:ea typeface="Geneva" charset="-128"/>
                <a:cs typeface="Geneva" charset="-128"/>
              </a:rPr>
              <a:t> and </a:t>
            </a:r>
            <a:r>
              <a:rPr lang="en-US" sz="1200" b="0" i="0" u="none" kern="1200" dirty="0">
                <a:solidFill>
                  <a:schemeClr val="tx1"/>
                </a:solidFill>
                <a:effectLst/>
                <a:latin typeface="+mn-lt"/>
                <a:ea typeface="Geneva" charset="-128"/>
                <a:cs typeface="Geneva" charset="-128"/>
              </a:rPr>
              <a:t>green space? Schools? Empty lots? Where do people who live in this community get healthy food? What messages are they seeing and hearing about food and health? What are the challenges? What are the opportunities?</a:t>
            </a:r>
            <a:r>
              <a:rPr lang="en-US" sz="1200" b="0" i="0" u="none" kern="1200" baseline="0" dirty="0">
                <a:solidFill>
                  <a:schemeClr val="tx1"/>
                </a:solidFill>
                <a:effectLst/>
                <a:latin typeface="+mn-lt"/>
                <a:ea typeface="Geneva" charset="-128"/>
                <a:cs typeface="Geneva" charset="-128"/>
              </a:rPr>
              <a:t> </a:t>
            </a:r>
            <a:endParaRPr lang="en-US" sz="1200" b="0" i="0" u="none" kern="1200" dirty="0">
              <a:solidFill>
                <a:schemeClr val="tx1"/>
              </a:solidFill>
              <a:effectLst/>
              <a:latin typeface="+mn-lt"/>
              <a:ea typeface="Geneva" charset="-128"/>
              <a:cs typeface="Geneva" charset="-128"/>
            </a:endParaRPr>
          </a:p>
          <a:p>
            <a:pPr rtl="0"/>
            <a:endParaRPr lang="en-US" sz="1200" b="0" i="0" u="none" kern="1200" dirty="0">
              <a:solidFill>
                <a:schemeClr val="tx1"/>
              </a:solidFill>
              <a:effectLst/>
              <a:latin typeface="+mn-lt"/>
              <a:ea typeface="Geneva" charset="-128"/>
              <a:cs typeface="Geneva"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Geneva" charset="-128"/>
                <a:cs typeface="Geneva" charset="-128"/>
              </a:rPr>
              <a:t>You’ll recall that</a:t>
            </a:r>
            <a:r>
              <a:rPr lang="en-US" sz="1200" kern="1200" baseline="0" dirty="0">
                <a:solidFill>
                  <a:schemeClr val="tx1"/>
                </a:solidFill>
                <a:effectLst/>
                <a:latin typeface="+mn-lt"/>
                <a:ea typeface="Geneva" charset="-128"/>
                <a:cs typeface="Geneva" charset="-128"/>
              </a:rPr>
              <a:t> the purpose of a community walking assessment is to </a:t>
            </a:r>
            <a:r>
              <a:rPr lang="en-US" sz="1200" kern="1200" dirty="0">
                <a:solidFill>
                  <a:schemeClr val="tx1"/>
                </a:solidFill>
                <a:effectLst/>
                <a:latin typeface="+mn-lt"/>
                <a:ea typeface="Geneva" charset="-128"/>
                <a:cs typeface="Geneva" charset="-128"/>
              </a:rPr>
              <a:t>experience a community first hand and document assets and opportunities related to food access, physical activity, and health. The purpose</a:t>
            </a:r>
            <a:r>
              <a:rPr lang="en-US" sz="1200" kern="1200" baseline="0" dirty="0">
                <a:solidFill>
                  <a:schemeClr val="tx1"/>
                </a:solidFill>
                <a:effectLst/>
                <a:latin typeface="+mn-lt"/>
                <a:ea typeface="Geneva" charset="-128"/>
                <a:cs typeface="Geneva" charset="-128"/>
              </a:rPr>
              <a:t> of the guide, in turn, is to help you r</a:t>
            </a:r>
            <a:r>
              <a:rPr lang="en-US" sz="1200" b="0" i="0" u="none" kern="1200" baseline="0" dirty="0">
                <a:solidFill>
                  <a:schemeClr val="tx1"/>
                </a:solidFill>
                <a:effectLst/>
                <a:latin typeface="+mn-lt"/>
                <a:ea typeface="Geneva" charset="-128"/>
                <a:cs typeface="Geneva" charset="-128"/>
              </a:rPr>
              <a:t>emember these things and give you a space for notes for future reference. We encourage you to fill out what you can on your guide. Remember, though, you don’t need to keep the guide in your hands for the whole experience. You may wish to stop periodically or take time after your walk to make your notes, rather than doing so throughout. </a:t>
            </a:r>
          </a:p>
          <a:p>
            <a:pPr rtl="0"/>
            <a:endParaRPr lang="en-US" b="0" u="none" dirty="0">
              <a:effectLst/>
            </a:endParaRPr>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8</a:t>
            </a:fld>
            <a:endParaRPr lang="en-US" dirty="0"/>
          </a:p>
        </p:txBody>
      </p:sp>
    </p:spTree>
    <p:extLst>
      <p:ext uri="{BB962C8B-B14F-4D97-AF65-F5344CB8AC3E}">
        <p14:creationId xmlns:p14="http://schemas.microsoft.com/office/powerpoint/2010/main" val="141828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kern="1200" baseline="0" dirty="0">
                <a:solidFill>
                  <a:schemeClr val="tx1"/>
                </a:solidFill>
                <a:effectLst/>
                <a:latin typeface="+mn-lt"/>
                <a:ea typeface="Geneva" charset="-128"/>
                <a:cs typeface="Geneva" charset="-128"/>
              </a:rPr>
              <a:t>In addition, we encourage you to take photos if appropriate. </a:t>
            </a:r>
            <a:endParaRPr lang="en-US" sz="1200" b="0" i="0" u="none" strike="noStrike" kern="1200" baseline="0" dirty="0">
              <a:solidFill>
                <a:schemeClr val="tx1"/>
              </a:solidFill>
              <a:effectLst/>
              <a:latin typeface="+mn-lt"/>
              <a:ea typeface="Geneva" charset="-128"/>
              <a:cs typeface="Geneva"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a typeface="Geneva" charset="-128"/>
              <a:cs typeface="Geneva"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effectLst/>
                <a:latin typeface="+mn-lt"/>
                <a:ea typeface="Geneva" charset="-128"/>
                <a:cs typeface="Geneva" charset="-128"/>
              </a:rPr>
              <a:t>T</a:t>
            </a:r>
            <a:r>
              <a:rPr lang="en-US" sz="1200" b="0" i="0" u="none" strike="noStrike" kern="1200" dirty="0">
                <a:solidFill>
                  <a:schemeClr val="tx1"/>
                </a:solidFill>
                <a:effectLst/>
                <a:latin typeface="+mn-lt"/>
                <a:ea typeface="Geneva" charset="-128"/>
                <a:cs typeface="Geneva" charset="-128"/>
              </a:rPr>
              <a:t>here is a good reason the expression “a picture is worth a thousand</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words” is so widely used. Taking photos or videos complements</a:t>
            </a:r>
            <a:r>
              <a:rPr lang="en-US" sz="1200" b="0" i="0" u="none" strike="noStrike" kern="1200" baseline="0" dirty="0">
                <a:solidFill>
                  <a:schemeClr val="tx1"/>
                </a:solidFill>
                <a:effectLst/>
                <a:latin typeface="+mn-lt"/>
                <a:ea typeface="Geneva" charset="-128"/>
                <a:cs typeface="Geneva" charset="-128"/>
              </a:rPr>
              <a:t> your written observations, and sometimes communicates more than words.</a:t>
            </a:r>
            <a:r>
              <a:rPr lang="en-US" sz="1200" b="0" i="0" u="none" strike="noStrike" kern="1200" dirty="0">
                <a:solidFill>
                  <a:schemeClr val="tx1"/>
                </a:solidFill>
                <a:effectLst/>
                <a:latin typeface="+mn-lt"/>
                <a:ea typeface="Geneva" charset="-128"/>
                <a:cs typeface="Geneva" charset="-128"/>
              </a:rPr>
              <a:t> We encourage you to take photos and videos with your phones or</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tablets. You may want to photo</a:t>
            </a:r>
            <a:r>
              <a:rPr lang="en-US" sz="1200" b="0" i="0" u="none" strike="noStrike" kern="1200" baseline="0" dirty="0">
                <a:solidFill>
                  <a:schemeClr val="tx1"/>
                </a:solidFill>
                <a:effectLst/>
                <a:latin typeface="+mn-lt"/>
                <a:ea typeface="Geneva" charset="-128"/>
                <a:cs typeface="Geneva" charset="-128"/>
              </a:rPr>
              <a:t>graph</a:t>
            </a:r>
            <a:r>
              <a:rPr lang="en-US" sz="1200" b="0" i="0" u="none" strike="noStrike" kern="1200" dirty="0">
                <a:solidFill>
                  <a:schemeClr val="tx1"/>
                </a:solidFill>
                <a:effectLst/>
                <a:latin typeface="+mn-lt"/>
                <a:ea typeface="Geneva" charset="-128"/>
                <a:cs typeface="Geneva" charset="-128"/>
              </a:rPr>
              <a:t> notable landmarks, restaurants, grocery stores, streetscapes,</a:t>
            </a:r>
            <a:r>
              <a:rPr lang="en-US" sz="1200" b="0" i="0" u="none" strike="noStrike" kern="1200" baseline="0" dirty="0">
                <a:solidFill>
                  <a:schemeClr val="tx1"/>
                </a:solidFill>
                <a:effectLst/>
                <a:latin typeface="+mn-lt"/>
                <a:ea typeface="Geneva" charset="-128"/>
                <a:cs typeface="Geneva" charset="-128"/>
              </a:rPr>
              <a:t> or green spaces. Or you many want to capture </a:t>
            </a:r>
            <a:r>
              <a:rPr lang="en-US" sz="1200" b="0" i="0" u="none" strike="noStrike" kern="1200" dirty="0">
                <a:solidFill>
                  <a:schemeClr val="tx1"/>
                </a:solidFill>
                <a:effectLst/>
                <a:latin typeface="+mn-lt"/>
                <a:ea typeface="Geneva" charset="-128"/>
                <a:cs typeface="Geneva" charset="-128"/>
              </a:rPr>
              <a:t>interesting architecture</a:t>
            </a:r>
            <a:r>
              <a:rPr lang="en-US" sz="1200" b="0" i="0" u="none" strike="noStrike" kern="1200" baseline="0" dirty="0">
                <a:solidFill>
                  <a:schemeClr val="tx1"/>
                </a:solidFill>
                <a:effectLst/>
                <a:latin typeface="+mn-lt"/>
                <a:ea typeface="Geneva" charset="-128"/>
                <a:cs typeface="Geneva" charset="-128"/>
              </a:rPr>
              <a:t> o</a:t>
            </a:r>
            <a:r>
              <a:rPr lang="en-US" sz="1200" b="0" i="0" u="none" strike="noStrike" kern="1200" dirty="0">
                <a:solidFill>
                  <a:schemeClr val="tx1"/>
                </a:solidFill>
                <a:effectLst/>
                <a:latin typeface="+mn-lt"/>
                <a:ea typeface="Geneva" charset="-128"/>
                <a:cs typeface="Geneva" charset="-128"/>
              </a:rPr>
              <a:t>r natural beauty in your photos. Finally, you may want to photograph billboards</a:t>
            </a:r>
            <a:r>
              <a:rPr lang="en-US" sz="1200" b="0" i="0" u="none" strike="noStrike" kern="1200" baseline="0" dirty="0">
                <a:solidFill>
                  <a:schemeClr val="tx1"/>
                </a:solidFill>
                <a:effectLst/>
                <a:latin typeface="+mn-lt"/>
                <a:ea typeface="Geneva" charset="-128"/>
                <a:cs typeface="Geneva" charset="-128"/>
              </a:rPr>
              <a:t> or other examples of advertising and marketing healthy foods and physical activity. </a:t>
            </a:r>
            <a:r>
              <a:rPr lang="en-US" sz="1200" b="0" i="0" u="none" strike="noStrike" kern="1200" dirty="0">
                <a:solidFill>
                  <a:schemeClr val="tx1"/>
                </a:solidFill>
                <a:effectLst/>
                <a:latin typeface="+mn-lt"/>
                <a:ea typeface="Geneva" charset="-128"/>
                <a:cs typeface="Geneva" charset="-128"/>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dirty="0">
              <a:solidFill>
                <a:schemeClr val="tx1"/>
              </a:solidFill>
              <a:effectLst/>
              <a:latin typeface="+mn-lt"/>
              <a:ea typeface="Geneva" charset="-128"/>
              <a:cs typeface="Geneva"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Geneva" charset="-128"/>
                <a:cs typeface="Geneva" charset="-128"/>
              </a:rPr>
              <a:t>Feel free to photograph or videotape other members of your group, as long as they consent. Please do not photograph or take</a:t>
            </a:r>
            <a:r>
              <a:rPr lang="en-US" sz="1200" b="0" i="0" u="none" strike="noStrike" kern="1200" baseline="0" dirty="0">
                <a:solidFill>
                  <a:schemeClr val="tx1"/>
                </a:solidFill>
                <a:effectLst/>
                <a:latin typeface="+mn-lt"/>
                <a:ea typeface="Geneva" charset="-128"/>
                <a:cs typeface="Geneva" charset="-128"/>
              </a:rPr>
              <a:t> </a:t>
            </a:r>
            <a:r>
              <a:rPr lang="en-US" sz="1200" b="0" i="0" u="none" strike="noStrike" kern="1200" dirty="0">
                <a:solidFill>
                  <a:schemeClr val="tx1"/>
                </a:solidFill>
                <a:effectLst/>
                <a:latin typeface="+mn-lt"/>
                <a:ea typeface="Geneva" charset="-128"/>
                <a:cs typeface="Geneva" charset="-128"/>
              </a:rPr>
              <a:t>video</a:t>
            </a:r>
            <a:r>
              <a:rPr lang="en-US" sz="1200" b="0" i="0" u="none" strike="noStrike" kern="1200" baseline="0" dirty="0">
                <a:solidFill>
                  <a:schemeClr val="tx1"/>
                </a:solidFill>
                <a:effectLst/>
                <a:latin typeface="+mn-lt"/>
                <a:ea typeface="Geneva" charset="-128"/>
                <a:cs typeface="Geneva" charset="-128"/>
              </a:rPr>
              <a:t> of </a:t>
            </a:r>
            <a:r>
              <a:rPr lang="en-US" sz="1200" b="0" i="0" u="none" strike="noStrike" kern="1200" dirty="0">
                <a:solidFill>
                  <a:schemeClr val="tx1"/>
                </a:solidFill>
                <a:effectLst/>
                <a:latin typeface="+mn-lt"/>
                <a:ea typeface="Geneva" charset="-128"/>
                <a:cs typeface="Geneva" charset="-128"/>
              </a:rPr>
              <a:t>community members without their consent.  If you do take pictures of people you</a:t>
            </a:r>
            <a:r>
              <a:rPr lang="en-US" sz="1200" b="0" i="0" u="none" strike="noStrike" kern="1200" baseline="0" dirty="0">
                <a:solidFill>
                  <a:schemeClr val="tx1"/>
                </a:solidFill>
                <a:effectLst/>
                <a:latin typeface="+mn-lt"/>
                <a:ea typeface="Geneva" charset="-128"/>
                <a:cs typeface="Geneva" charset="-128"/>
              </a:rPr>
              <a:t> meet on your walk</a:t>
            </a:r>
            <a:r>
              <a:rPr lang="en-US" sz="1200" b="0" i="0" u="none" strike="noStrike" kern="1200" dirty="0">
                <a:solidFill>
                  <a:schemeClr val="tx1"/>
                </a:solidFill>
                <a:effectLst/>
                <a:latin typeface="+mn-lt"/>
                <a:ea typeface="Geneva" charset="-128"/>
                <a:cs typeface="Geneva" charset="-128"/>
              </a:rPr>
              <a:t>, have them sign a consent form in case you want to use the photo in a future presentation or other</a:t>
            </a:r>
            <a:r>
              <a:rPr lang="en-US" sz="1200" b="0" i="0" u="none" strike="noStrike" kern="1200" baseline="0" dirty="0">
                <a:solidFill>
                  <a:schemeClr val="tx1"/>
                </a:solidFill>
                <a:effectLst/>
                <a:latin typeface="+mn-lt"/>
                <a:ea typeface="Geneva" charset="-128"/>
                <a:cs typeface="Geneva" charset="-128"/>
              </a:rPr>
              <a:t> setting.</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a:solidFill>
                <a:schemeClr val="tx1"/>
              </a:solidFill>
              <a:effectLst/>
              <a:latin typeface="+mn-lt"/>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b="0" i="0" u="none" kern="1200" baseline="0" dirty="0">
                <a:solidFill>
                  <a:schemeClr val="tx1"/>
                </a:solidFill>
                <a:effectLst/>
                <a:latin typeface="+mn-lt"/>
              </a:rPr>
              <a:t>[Refer to/include alternate photo and video consent policies as needed]</a:t>
            </a:r>
            <a:endParaRPr lang="en-US" b="0" dirty="0">
              <a:effectLst/>
            </a:endParaRPr>
          </a:p>
          <a:p>
            <a:endParaRPr lang="en-US" dirty="0"/>
          </a:p>
        </p:txBody>
      </p:sp>
      <p:sp>
        <p:nvSpPr>
          <p:cNvPr id="4" name="Footer Placeholder 3"/>
          <p:cNvSpPr>
            <a:spLocks noGrp="1"/>
          </p:cNvSpPr>
          <p:nvPr>
            <p:ph type="ftr" sz="quarter" idx="10"/>
          </p:nvPr>
        </p:nvSpPr>
        <p:spPr/>
        <p:txBody>
          <a:bodyPr/>
          <a:lstStyle/>
          <a:p>
            <a:pPr>
              <a:defRPr/>
            </a:pPr>
            <a:r>
              <a:rPr lang="en-US" dirty="0"/>
              <a:t>© 2010 Regents of the University of Minnesota.  All rights reserved.</a:t>
            </a:r>
          </a:p>
        </p:txBody>
      </p:sp>
      <p:sp>
        <p:nvSpPr>
          <p:cNvPr id="5" name="Slide Number Placeholder 4"/>
          <p:cNvSpPr>
            <a:spLocks noGrp="1"/>
          </p:cNvSpPr>
          <p:nvPr>
            <p:ph type="sldNum" sz="quarter" idx="11"/>
          </p:nvPr>
        </p:nvSpPr>
        <p:spPr/>
        <p:txBody>
          <a:bodyPr/>
          <a:lstStyle/>
          <a:p>
            <a:pPr>
              <a:defRPr/>
            </a:pPr>
            <a:fld id="{79F8BB86-0D89-D84F-872A-E14FB186EF36}" type="slidenum">
              <a:rPr lang="en-US" smtClean="0"/>
              <a:pPr>
                <a:defRPr/>
              </a:pPr>
              <a:t>9</a:t>
            </a:fld>
            <a:endParaRPr lang="en-US" dirty="0"/>
          </a:p>
        </p:txBody>
      </p:sp>
    </p:spTree>
    <p:extLst>
      <p:ext uri="{BB962C8B-B14F-4D97-AF65-F5344CB8AC3E}">
        <p14:creationId xmlns:p14="http://schemas.microsoft.com/office/powerpoint/2010/main" val="1692442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1 line">
    <p:spTree>
      <p:nvGrpSpPr>
        <p:cNvPr id="1" name=""/>
        <p:cNvGrpSpPr/>
        <p:nvPr/>
      </p:nvGrpSpPr>
      <p:grpSpPr>
        <a:xfrm>
          <a:off x="0" y="0"/>
          <a:ext cx="0" cy="0"/>
          <a:chOff x="0" y="0"/>
          <a:chExt cx="0" cy="0"/>
        </a:xfrm>
      </p:grpSpPr>
      <p:pic>
        <p:nvPicPr>
          <p:cNvPr id="6" name="Picture 2" descr="Page12"/>
          <p:cNvPicPr>
            <a:picLocks noChangeAspect="1" noChangeArrowheads="1"/>
          </p:cNvPicPr>
          <p:nvPr userDrawn="1"/>
        </p:nvPicPr>
        <p:blipFill>
          <a:blip r:embed="rId2"/>
          <a:stretch>
            <a:fillRect/>
          </a:stretch>
        </p:blipFill>
        <p:spPr bwMode="auto">
          <a:xfrm>
            <a:off x="0" y="-6350"/>
            <a:ext cx="9144000" cy="6858000"/>
          </a:xfrm>
          <a:prstGeom prst="rect">
            <a:avLst/>
          </a:prstGeom>
          <a:noFill/>
          <a:ln w="9525">
            <a:noFill/>
            <a:miter lim="800000"/>
            <a:headEnd/>
            <a:tailEnd/>
          </a:ln>
        </p:spPr>
      </p:pic>
      <p:sp>
        <p:nvSpPr>
          <p:cNvPr id="7" name="TextBox 6"/>
          <p:cNvSpPr txBox="1"/>
          <p:nvPr userDrawn="1"/>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4" name="Rectangle 4"/>
          <p:cNvSpPr>
            <a:spLocks noGrp="1" noChangeArrowheads="1"/>
          </p:cNvSpPr>
          <p:nvPr>
            <p:ph type="ctrTitle"/>
          </p:nvPr>
        </p:nvSpPr>
        <p:spPr>
          <a:xfrm>
            <a:off x="685800" y="2146301"/>
            <a:ext cx="8026400" cy="728133"/>
          </a:xfrm>
          <a:prstGeom prst="rect">
            <a:avLst/>
          </a:prstGeom>
        </p:spPr>
        <p:txBody>
          <a:bodyPr anchor="t"/>
          <a:lstStyle>
            <a:lvl1pPr algn="l">
              <a:defRPr sz="4400" b="0"/>
            </a:lvl1pPr>
          </a:lstStyle>
          <a:p>
            <a:r>
              <a:rPr lang="en-US"/>
              <a:t>Click to edit Master title style</a:t>
            </a:r>
            <a:endParaRPr lang="en-US" dirty="0"/>
          </a:p>
        </p:txBody>
      </p:sp>
      <p:sp>
        <p:nvSpPr>
          <p:cNvPr id="5" name="Rectangle 5"/>
          <p:cNvSpPr>
            <a:spLocks noGrp="1" noChangeArrowheads="1"/>
          </p:cNvSpPr>
          <p:nvPr>
            <p:ph type="subTitle" idx="1"/>
          </p:nvPr>
        </p:nvSpPr>
        <p:spPr>
          <a:xfrm>
            <a:off x="694267" y="2899831"/>
            <a:ext cx="6400800"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a:t>Click to edit Master subtitle style</a:t>
            </a:r>
            <a:endParaRPr lang="en-US" dirty="0"/>
          </a:p>
        </p:txBody>
      </p:sp>
    </p:spTree>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2 Line">
    <p:spTree>
      <p:nvGrpSpPr>
        <p:cNvPr id="1" name=""/>
        <p:cNvGrpSpPr/>
        <p:nvPr/>
      </p:nvGrpSpPr>
      <p:grpSpPr>
        <a:xfrm>
          <a:off x="0" y="0"/>
          <a:ext cx="0" cy="0"/>
          <a:chOff x="0" y="0"/>
          <a:chExt cx="0" cy="0"/>
        </a:xfrm>
      </p:grpSpPr>
      <p:pic>
        <p:nvPicPr>
          <p:cNvPr id="4" name="Picture 2" descr="Page12"/>
          <p:cNvPicPr>
            <a:picLocks noChangeAspect="1" noChangeArrowheads="1"/>
          </p:cNvPicPr>
          <p:nvPr userDrawn="1"/>
        </p:nvPicPr>
        <p:blipFill>
          <a:blip r:embed="rId2"/>
          <a:stretch>
            <a:fillRect/>
          </a:stretch>
        </p:blipFill>
        <p:spPr bwMode="auto">
          <a:xfrm>
            <a:off x="0" y="-6350"/>
            <a:ext cx="9144000" cy="6858000"/>
          </a:xfrm>
          <a:prstGeom prst="rect">
            <a:avLst/>
          </a:prstGeom>
          <a:noFill/>
          <a:ln w="9525">
            <a:noFill/>
            <a:miter lim="800000"/>
            <a:headEnd/>
            <a:tailEnd/>
          </a:ln>
        </p:spPr>
      </p:pic>
      <p:sp>
        <p:nvSpPr>
          <p:cNvPr id="5" name="TextBox 4"/>
          <p:cNvSpPr txBox="1"/>
          <p:nvPr userDrawn="1"/>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6" name="Rectangle 4"/>
          <p:cNvSpPr>
            <a:spLocks noGrp="1" noChangeArrowheads="1"/>
          </p:cNvSpPr>
          <p:nvPr>
            <p:ph type="ctrTitle"/>
          </p:nvPr>
        </p:nvSpPr>
        <p:spPr>
          <a:xfrm>
            <a:off x="685800" y="2146302"/>
            <a:ext cx="7772400" cy="1350432"/>
          </a:xfrm>
          <a:prstGeom prst="rect">
            <a:avLst/>
          </a:prstGeom>
        </p:spPr>
        <p:txBody>
          <a:bodyPr anchor="t"/>
          <a:lstStyle>
            <a:lvl1pPr marL="0" marR="0" indent="0" algn="l" defTabSz="914400" rtl="0" eaLnBrk="1" fontAlgn="base" latinLnBrk="0" hangingPunct="1">
              <a:lnSpc>
                <a:spcPct val="100000"/>
              </a:lnSpc>
              <a:spcBef>
                <a:spcPct val="0"/>
              </a:spcBef>
              <a:spcAft>
                <a:spcPct val="0"/>
              </a:spcAft>
              <a:tabLst/>
              <a:defRPr sz="4400" b="0" i="0" baseline="0">
                <a:latin typeface="+mj-lt"/>
                <a:cs typeface="Arial"/>
              </a:defRPr>
            </a:lvl1pPr>
          </a:lstStyle>
          <a:p>
            <a:pPr lvl="0"/>
            <a:r>
              <a:rPr lang="en-US"/>
              <a:t>Click to edit Master title style</a:t>
            </a:r>
            <a:endParaRPr lang="en-US" noProof="0" dirty="0"/>
          </a:p>
        </p:txBody>
      </p:sp>
      <p:sp>
        <p:nvSpPr>
          <p:cNvPr id="7" name="Rectangle 5"/>
          <p:cNvSpPr>
            <a:spLocks noGrp="1" noChangeArrowheads="1"/>
          </p:cNvSpPr>
          <p:nvPr>
            <p:ph type="subTitle" idx="1"/>
          </p:nvPr>
        </p:nvSpPr>
        <p:spPr>
          <a:xfrm>
            <a:off x="694266" y="3509429"/>
            <a:ext cx="7776633" cy="618066"/>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extBox 3"/>
          <p:cNvSpPr txBox="1"/>
          <p:nvPr/>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6" name="Title 1"/>
          <p:cNvSpPr>
            <a:spLocks noGrp="1"/>
          </p:cNvSpPr>
          <p:nvPr>
            <p:ph type="title"/>
          </p:nvPr>
        </p:nvSpPr>
        <p:spPr>
          <a:xfrm>
            <a:off x="685800" y="4761966"/>
            <a:ext cx="7755467" cy="1067334"/>
          </a:xfrm>
          <a:prstGeom prst="rect">
            <a:avLst/>
          </a:prstGeom>
        </p:spPr>
        <p:txBody>
          <a:bodyPr anchor="t"/>
          <a:lstStyle>
            <a:lvl1pPr marL="0" marR="0" indent="0" defTabSz="914400" rtl="0" eaLnBrk="1" fontAlgn="base" latinLnBrk="0" hangingPunct="1">
              <a:lnSpc>
                <a:spcPct val="100000"/>
              </a:lnSpc>
              <a:spcBef>
                <a:spcPct val="0"/>
              </a:spcBef>
              <a:spcAft>
                <a:spcPct val="0"/>
              </a:spcAft>
              <a:tabLst/>
              <a:defRPr sz="4400" b="0" i="0">
                <a:latin typeface="Arial"/>
                <a:cs typeface="Arial"/>
              </a:defRPr>
            </a:lvl1pPr>
          </a:lstStyle>
          <a:p>
            <a:pPr lvl="0"/>
            <a:r>
              <a:rPr lang="en-US"/>
              <a:t>Click to edit Master title style</a:t>
            </a:r>
            <a:endParaRPr lang="en-US" noProof="0" dirty="0"/>
          </a:p>
        </p:txBody>
      </p:sp>
      <p:sp>
        <p:nvSpPr>
          <p:cNvPr id="7" name="Rectangle 5"/>
          <p:cNvSpPr>
            <a:spLocks noGrp="1" noChangeArrowheads="1"/>
          </p:cNvSpPr>
          <p:nvPr>
            <p:ph type="subTitle" idx="1"/>
          </p:nvPr>
        </p:nvSpPr>
        <p:spPr>
          <a:xfrm>
            <a:off x="711201" y="4296832"/>
            <a:ext cx="7730066" cy="452968"/>
          </a:xfrm>
          <a:prstGeom prst="rect">
            <a:avLst/>
          </a:prstGeom>
        </p:spPr>
        <p:txBody>
          <a:bodyPr/>
          <a:lstStyle>
            <a:lvl1pPr marL="0" indent="0" algn="l">
              <a:buFont typeface="Wingdings" pitchFamily="2" charset="2"/>
              <a:buNone/>
              <a:defRPr sz="2800" b="1" i="0" cap="all">
                <a:solidFill>
                  <a:schemeClr val="hlink"/>
                </a:solidFill>
                <a:latin typeface="Calibri"/>
                <a:cs typeface="Calibri"/>
              </a:defRPr>
            </a:lvl1pPr>
          </a:lstStyle>
          <a:p>
            <a:r>
              <a:rPr lang="en-US"/>
              <a:t>Click to edit Master subtitle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Box 3"/>
          <p:cNvSpPr txBox="1"/>
          <p:nvPr userDrawn="1"/>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6" name="Content Placeholder 2"/>
          <p:cNvSpPr>
            <a:spLocks noGrp="1"/>
          </p:cNvSpPr>
          <p:nvPr>
            <p:ph idx="1"/>
          </p:nvPr>
        </p:nvSpPr>
        <p:spPr>
          <a:xfrm>
            <a:off x="457200" y="1600200"/>
            <a:ext cx="8229600" cy="2283702"/>
          </a:xfrm>
          <a:prstGeom prst="rect">
            <a:avLst/>
          </a:prstGeom>
        </p:spPr>
        <p:txBody>
          <a:bodyPr>
            <a:spAutoFit/>
          </a:bodyPr>
          <a:lstStyle>
            <a:lvl1pPr>
              <a:defRPr sz="3200"/>
            </a:lvl1pPr>
            <a:lvl2pPr>
              <a:buClr>
                <a:srgbClr val="CE1B22"/>
              </a:buCl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p:cNvSpPr>
            <a:spLocks noGrp="1"/>
          </p:cNvSpPr>
          <p:nvPr>
            <p:ph type="title"/>
          </p:nvPr>
        </p:nvSpPr>
        <p:spPr>
          <a:xfrm>
            <a:off x="467139" y="421308"/>
            <a:ext cx="8229600" cy="769441"/>
          </a:xfrm>
          <a:prstGeom prst="rect">
            <a:avLst/>
          </a:prstGeom>
        </p:spPr>
        <p:txBody>
          <a:bodyPr anchor="t">
            <a:spAutoFit/>
          </a:bodyPr>
          <a:lstStyle>
            <a:lvl1pPr>
              <a:defRPr sz="4400" b="1" i="0" cap="all">
                <a:latin typeface="Calibri"/>
                <a:cs typeface="Calibri"/>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Object with Caption Below">
    <p:spTree>
      <p:nvGrpSpPr>
        <p:cNvPr id="1" name=""/>
        <p:cNvGrpSpPr/>
        <p:nvPr/>
      </p:nvGrpSpPr>
      <p:grpSpPr>
        <a:xfrm>
          <a:off x="0" y="0"/>
          <a:ext cx="0" cy="0"/>
          <a:chOff x="0" y="0"/>
          <a:chExt cx="0" cy="0"/>
        </a:xfrm>
      </p:grpSpPr>
      <p:sp>
        <p:nvSpPr>
          <p:cNvPr id="4" name="TextBox 3"/>
          <p:cNvSpPr txBox="1"/>
          <p:nvPr/>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7" name="Content Placeholder 2"/>
          <p:cNvSpPr>
            <a:spLocks noGrp="1"/>
          </p:cNvSpPr>
          <p:nvPr>
            <p:ph idx="1"/>
          </p:nvPr>
        </p:nvSpPr>
        <p:spPr>
          <a:xfrm>
            <a:off x="508001" y="469900"/>
            <a:ext cx="8136466" cy="4959350"/>
          </a:xfrm>
          <a:prstGeom prst="rect">
            <a:avLst/>
          </a:prstGeom>
        </p:spPr>
        <p:txBody>
          <a:bodyPr/>
          <a:lstStyle>
            <a:lvl1pPr>
              <a:buNone/>
              <a:defRPr baseline="0"/>
            </a:lvl1pPr>
          </a:lstStyle>
          <a:p>
            <a:pPr lvl="0"/>
            <a:r>
              <a:rPr lang="en-US"/>
              <a:t>Click to edit Master text styles</a:t>
            </a:r>
          </a:p>
        </p:txBody>
      </p:sp>
      <p:sp>
        <p:nvSpPr>
          <p:cNvPr id="8" name="Text Placeholder 2"/>
          <p:cNvSpPr>
            <a:spLocks noGrp="1"/>
          </p:cNvSpPr>
          <p:nvPr>
            <p:ph type="body" idx="10"/>
          </p:nvPr>
        </p:nvSpPr>
        <p:spPr>
          <a:xfrm>
            <a:off x="397933" y="5510213"/>
            <a:ext cx="8096781" cy="400110"/>
          </a:xfrm>
          <a:prstGeom prst="rect">
            <a:avLst/>
          </a:prstGeom>
        </p:spPr>
        <p:txBody>
          <a:bodyPr anchor="t">
            <a:spAutoFit/>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extBox 4"/>
          <p:cNvSpPr txBox="1"/>
          <p:nvPr/>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6" name="Content Placeholder 2"/>
          <p:cNvSpPr>
            <a:spLocks noGrp="1"/>
          </p:cNvSpPr>
          <p:nvPr>
            <p:ph sz="half" idx="1"/>
          </p:nvPr>
        </p:nvSpPr>
        <p:spPr>
          <a:xfrm>
            <a:off x="457200" y="1600200"/>
            <a:ext cx="4038600" cy="2000548"/>
          </a:xfrm>
          <a:prstGeom prst="rect">
            <a:avLst/>
          </a:prstGeom>
        </p:spPr>
        <p:txBody>
          <a:bodyPr>
            <a:spAutoFit/>
          </a:bodyPr>
          <a:lstStyle>
            <a:lvl1pPr>
              <a:defRPr sz="2800" b="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3"/>
          <p:cNvSpPr>
            <a:spLocks noGrp="1"/>
          </p:cNvSpPr>
          <p:nvPr>
            <p:ph sz="half" idx="2"/>
          </p:nvPr>
        </p:nvSpPr>
        <p:spPr>
          <a:xfrm>
            <a:off x="4648200" y="1600200"/>
            <a:ext cx="4038600" cy="2000548"/>
          </a:xfrm>
          <a:prstGeom prst="rect">
            <a:avLst/>
          </a:prstGeom>
        </p:spPr>
        <p:txBody>
          <a:bodyPr>
            <a:spAutoFit/>
          </a:bodyPr>
          <a:lstStyle>
            <a:lvl1pPr>
              <a:defRPr sz="2800"/>
            </a:lvl1pPr>
            <a:lvl2pPr>
              <a:buClr>
                <a:srgbClr val="CE1B22"/>
              </a:buCl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200" y="749300"/>
            <a:ext cx="8229600" cy="769441"/>
          </a:xfrm>
          <a:prstGeom prst="rect">
            <a:avLst/>
          </a:prstGeom>
        </p:spPr>
        <p:txBody>
          <a:bodyPr anchor="t">
            <a:spAutoFit/>
          </a:bodyPr>
          <a:lstStyle>
            <a:lvl1pPr>
              <a:defRPr sz="4400" b="1" i="0" cap="all">
                <a:latin typeface="Calibri"/>
                <a:cs typeface="Calibri"/>
              </a:defRPr>
            </a:lvl1p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Content Titles">
    <p:spTree>
      <p:nvGrpSpPr>
        <p:cNvPr id="1" name=""/>
        <p:cNvGrpSpPr/>
        <p:nvPr/>
      </p:nvGrpSpPr>
      <p:grpSpPr>
        <a:xfrm>
          <a:off x="0" y="0"/>
          <a:ext cx="0" cy="0"/>
          <a:chOff x="0" y="0"/>
          <a:chExt cx="0" cy="0"/>
        </a:xfrm>
      </p:grpSpPr>
      <p:sp>
        <p:nvSpPr>
          <p:cNvPr id="7" name="TextBox 6"/>
          <p:cNvSpPr txBox="1"/>
          <p:nvPr/>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8" name="Text Placeholder 2"/>
          <p:cNvSpPr>
            <a:spLocks noGrp="1"/>
          </p:cNvSpPr>
          <p:nvPr>
            <p:ph type="body" idx="1"/>
          </p:nvPr>
        </p:nvSpPr>
        <p:spPr>
          <a:xfrm>
            <a:off x="457200" y="1679052"/>
            <a:ext cx="4040188"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Content Placeholder 3"/>
          <p:cNvSpPr>
            <a:spLocks noGrp="1"/>
          </p:cNvSpPr>
          <p:nvPr>
            <p:ph sz="half" idx="2"/>
          </p:nvPr>
        </p:nvSpPr>
        <p:spPr>
          <a:xfrm>
            <a:off x="457200" y="2318814"/>
            <a:ext cx="4040188" cy="3658658"/>
          </a:xfrm>
          <a:prstGeom prst="rect">
            <a:avLst/>
          </a:prstGeom>
        </p:spPr>
        <p:txBody>
          <a:bodyPr/>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3"/>
          </p:nvPr>
        </p:nvSpPr>
        <p:spPr>
          <a:xfrm>
            <a:off x="4645025" y="1679052"/>
            <a:ext cx="4041775" cy="63976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p:cNvSpPr>
            <a:spLocks noGrp="1"/>
          </p:cNvSpPr>
          <p:nvPr>
            <p:ph sz="quarter" idx="4"/>
          </p:nvPr>
        </p:nvSpPr>
        <p:spPr>
          <a:xfrm>
            <a:off x="4645025" y="2318814"/>
            <a:ext cx="4041775" cy="3658658"/>
          </a:xfrm>
          <a:prstGeom prst="rect">
            <a:avLst/>
          </a:prstGeom>
        </p:spPr>
        <p:txBody>
          <a:bodyPr wrap="square"/>
          <a:lstStyle>
            <a:lvl1pPr>
              <a:defRPr sz="2800"/>
            </a:lvl1pPr>
            <a:lvl2pPr>
              <a:buClr>
                <a:srgbClr val="CE1B22"/>
              </a:buCl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1"/>
          <p:cNvSpPr>
            <a:spLocks noGrp="1"/>
          </p:cNvSpPr>
          <p:nvPr>
            <p:ph type="title"/>
          </p:nvPr>
        </p:nvSpPr>
        <p:spPr>
          <a:xfrm>
            <a:off x="457200" y="749300"/>
            <a:ext cx="8229600" cy="668338"/>
          </a:xfrm>
          <a:prstGeom prst="rect">
            <a:avLst/>
          </a:prstGeom>
        </p:spPr>
        <p:txBody>
          <a:bodyPr anchor="t"/>
          <a:lstStyle>
            <a:lvl1pPr>
              <a:defRPr sz="4400" b="1" i="0" cap="all">
                <a:latin typeface="Calibri"/>
                <a:cs typeface="Calibri"/>
              </a:defRPr>
            </a:lvl1pPr>
          </a:lstStyle>
          <a:p>
            <a:r>
              <a:rPr lang="en-US"/>
              <a:t>Click to edit Master title style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Side Caption">
    <p:spTree>
      <p:nvGrpSpPr>
        <p:cNvPr id="1" name=""/>
        <p:cNvGrpSpPr/>
        <p:nvPr/>
      </p:nvGrpSpPr>
      <p:grpSpPr>
        <a:xfrm>
          <a:off x="0" y="0"/>
          <a:ext cx="0" cy="0"/>
          <a:chOff x="0" y="0"/>
          <a:chExt cx="0" cy="0"/>
        </a:xfrm>
      </p:grpSpPr>
      <p:sp>
        <p:nvSpPr>
          <p:cNvPr id="5" name="TextBox 4"/>
          <p:cNvSpPr txBox="1"/>
          <p:nvPr/>
        </p:nvSpPr>
        <p:spPr>
          <a:xfrm>
            <a:off x="368300" y="6602413"/>
            <a:ext cx="8062913" cy="231775"/>
          </a:xfrm>
          <a:prstGeom prst="rect">
            <a:avLst/>
          </a:prstGeom>
          <a:noFill/>
        </p:spPr>
        <p:txBody>
          <a:bodyPr>
            <a:prstTxWarp prst="textNoShape">
              <a:avLst/>
            </a:prstTxWarp>
            <a:spAutoFit/>
          </a:bodyPr>
          <a:lstStyle/>
          <a:p>
            <a:pPr marL="0" lvl="4"/>
            <a:r>
              <a:rPr lang="en-US" sz="900" dirty="0"/>
              <a:t>© 2016 Regents of the University of Minnesota.  All rights reserved.</a:t>
            </a:r>
          </a:p>
        </p:txBody>
      </p:sp>
      <p:sp>
        <p:nvSpPr>
          <p:cNvPr id="6" name="Title 1"/>
          <p:cNvSpPr>
            <a:spLocks noGrp="1"/>
          </p:cNvSpPr>
          <p:nvPr>
            <p:ph type="title"/>
          </p:nvPr>
        </p:nvSpPr>
        <p:spPr>
          <a:xfrm>
            <a:off x="457200" y="273050"/>
            <a:ext cx="3008313" cy="1162050"/>
          </a:xfrm>
          <a:prstGeom prst="rect">
            <a:avLst/>
          </a:prstGeom>
        </p:spPr>
        <p:txBody>
          <a:bodyPr anchor="b"/>
          <a:lstStyle>
            <a:lvl1pPr algn="l">
              <a:defRPr sz="2800" b="1" i="0" cap="all">
                <a:latin typeface="Calibri"/>
                <a:cs typeface="Calibri"/>
              </a:defRPr>
            </a:lvl1pPr>
          </a:lstStyle>
          <a:p>
            <a:r>
              <a:rPr lang="en-US"/>
              <a:t>Click to edit Master title style</a:t>
            </a:r>
            <a:endParaRPr lang="en-US" dirty="0"/>
          </a:p>
        </p:txBody>
      </p:sp>
      <p:sp>
        <p:nvSpPr>
          <p:cNvPr id="7" name="Content Placeholder 2"/>
          <p:cNvSpPr>
            <a:spLocks noGrp="1"/>
          </p:cNvSpPr>
          <p:nvPr>
            <p:ph idx="1"/>
          </p:nvPr>
        </p:nvSpPr>
        <p:spPr>
          <a:xfrm>
            <a:off x="3575050" y="273051"/>
            <a:ext cx="5111750" cy="5670550"/>
          </a:xfrm>
          <a:prstGeom prst="rect">
            <a:avLst/>
          </a:prstGeom>
        </p:spPr>
        <p:txBody>
          <a:bodyPr/>
          <a:lstStyle>
            <a:lvl1pPr>
              <a:defRPr sz="3200" baseline="0"/>
            </a:lvl1pPr>
            <a:lvl2pPr>
              <a:buClr>
                <a:srgbClr val="CE1B22"/>
              </a:buCl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p:txBody>
      </p:sp>
      <p:sp>
        <p:nvSpPr>
          <p:cNvPr id="8" name="Text Placeholder 3"/>
          <p:cNvSpPr>
            <a:spLocks noGrp="1"/>
          </p:cNvSpPr>
          <p:nvPr>
            <p:ph type="body" sz="half" idx="2"/>
          </p:nvPr>
        </p:nvSpPr>
        <p:spPr>
          <a:xfrm>
            <a:off x="457200" y="1435101"/>
            <a:ext cx="3008313" cy="4508500"/>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Page12"/>
          <p:cNvPicPr>
            <a:picLocks noChangeAspect="1" noChangeArrowheads="1"/>
          </p:cNvPicPr>
          <p:nvPr/>
        </p:nvPicPr>
        <p:blipFill>
          <a:blip r:embed="rId10"/>
          <a:stretch>
            <a:fillRect/>
          </a:stretch>
        </p:blipFill>
        <p:spPr bwMode="auto">
          <a:xfrm>
            <a:off x="0" y="-635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Lst>
  <p:hf sldNum="0" hdr="0" dt="0"/>
  <p:txStyles>
    <p:titleStyle>
      <a:lvl1pPr algn="l" rtl="0" eaLnBrk="1" fontAlgn="base" hangingPunct="1">
        <a:spcBef>
          <a:spcPct val="0"/>
        </a:spcBef>
        <a:spcAft>
          <a:spcPct val="0"/>
        </a:spcAft>
        <a:defRPr sz="3600">
          <a:solidFill>
            <a:schemeClr val="bg1"/>
          </a:solidFill>
          <a:latin typeface="+mj-lt"/>
          <a:ea typeface="Geneva" charset="-128"/>
          <a:cs typeface="Geneva" charset="-128"/>
        </a:defRPr>
      </a:lvl1pPr>
      <a:lvl2pPr algn="l" rtl="0" eaLnBrk="1" fontAlgn="base" hangingPunct="1">
        <a:spcBef>
          <a:spcPct val="0"/>
        </a:spcBef>
        <a:spcAft>
          <a:spcPct val="0"/>
        </a:spcAft>
        <a:defRPr sz="3600">
          <a:solidFill>
            <a:schemeClr val="bg1"/>
          </a:solidFill>
          <a:latin typeface="Calibri" charset="0"/>
          <a:ea typeface="Geneva" charset="-128"/>
          <a:cs typeface="Geneva" charset="-128"/>
        </a:defRPr>
      </a:lvl2pPr>
      <a:lvl3pPr algn="l" rtl="0" eaLnBrk="1" fontAlgn="base" hangingPunct="1">
        <a:spcBef>
          <a:spcPct val="0"/>
        </a:spcBef>
        <a:spcAft>
          <a:spcPct val="0"/>
        </a:spcAft>
        <a:defRPr sz="3600">
          <a:solidFill>
            <a:schemeClr val="bg1"/>
          </a:solidFill>
          <a:latin typeface="Calibri" charset="0"/>
          <a:ea typeface="Geneva" charset="-128"/>
          <a:cs typeface="Geneva" charset="-128"/>
        </a:defRPr>
      </a:lvl3pPr>
      <a:lvl4pPr algn="l" rtl="0" eaLnBrk="1" fontAlgn="base" hangingPunct="1">
        <a:spcBef>
          <a:spcPct val="0"/>
        </a:spcBef>
        <a:spcAft>
          <a:spcPct val="0"/>
        </a:spcAft>
        <a:defRPr sz="3600">
          <a:solidFill>
            <a:schemeClr val="bg1"/>
          </a:solidFill>
          <a:latin typeface="Calibri" charset="0"/>
          <a:ea typeface="Geneva" charset="-128"/>
          <a:cs typeface="Geneva" charset="-128"/>
        </a:defRPr>
      </a:lvl4pPr>
      <a:lvl5pPr algn="l" rtl="0" eaLnBrk="1" fontAlgn="base" hangingPunct="1">
        <a:spcBef>
          <a:spcPct val="0"/>
        </a:spcBef>
        <a:spcAft>
          <a:spcPct val="0"/>
        </a:spcAft>
        <a:defRPr sz="3600">
          <a:solidFill>
            <a:schemeClr val="bg1"/>
          </a:solidFill>
          <a:latin typeface="Calibri" charset="0"/>
          <a:ea typeface="Geneva" charset="-128"/>
          <a:cs typeface="Geneva" charset="-128"/>
        </a:defRPr>
      </a:lvl5pPr>
      <a:lvl6pPr marL="457200" algn="l" rtl="0" eaLnBrk="1" fontAlgn="base" hangingPunct="1">
        <a:spcBef>
          <a:spcPct val="0"/>
        </a:spcBef>
        <a:spcAft>
          <a:spcPct val="0"/>
        </a:spcAft>
        <a:defRPr sz="3600" b="1">
          <a:solidFill>
            <a:schemeClr val="bg1"/>
          </a:solidFill>
          <a:latin typeface="Proxima Nova Rg" pitchFamily="50" charset="0"/>
        </a:defRPr>
      </a:lvl6pPr>
      <a:lvl7pPr marL="914400" algn="l" rtl="0" eaLnBrk="1" fontAlgn="base" hangingPunct="1">
        <a:spcBef>
          <a:spcPct val="0"/>
        </a:spcBef>
        <a:spcAft>
          <a:spcPct val="0"/>
        </a:spcAft>
        <a:defRPr sz="3600" b="1">
          <a:solidFill>
            <a:schemeClr val="bg1"/>
          </a:solidFill>
          <a:latin typeface="Proxima Nova Rg" pitchFamily="50" charset="0"/>
        </a:defRPr>
      </a:lvl7pPr>
      <a:lvl8pPr marL="1371600" algn="l" rtl="0" eaLnBrk="1" fontAlgn="base" hangingPunct="1">
        <a:spcBef>
          <a:spcPct val="0"/>
        </a:spcBef>
        <a:spcAft>
          <a:spcPct val="0"/>
        </a:spcAft>
        <a:defRPr sz="3600" b="1">
          <a:solidFill>
            <a:schemeClr val="bg1"/>
          </a:solidFill>
          <a:latin typeface="Proxima Nova Rg" pitchFamily="50" charset="0"/>
        </a:defRPr>
      </a:lvl8pPr>
      <a:lvl9pPr marL="1828800" algn="l" rtl="0" eaLnBrk="1" fontAlgn="base" hangingPunct="1">
        <a:spcBef>
          <a:spcPct val="0"/>
        </a:spcBef>
        <a:spcAft>
          <a:spcPct val="0"/>
        </a:spcAft>
        <a:defRPr sz="3600" b="1">
          <a:solidFill>
            <a:schemeClr val="bg1"/>
          </a:solidFill>
          <a:latin typeface="Proxima Nova Rg" pitchFamily="50" charset="0"/>
        </a:defRPr>
      </a:lvl9pPr>
    </p:titleStyle>
    <p:bodyStyle>
      <a:lvl1pPr marL="342900" indent="-342900" algn="l" rtl="0" eaLnBrk="1" fontAlgn="base" hangingPunct="1">
        <a:spcBef>
          <a:spcPct val="20000"/>
        </a:spcBef>
        <a:spcAft>
          <a:spcPct val="0"/>
        </a:spcAft>
        <a:buClr>
          <a:schemeClr val="accent2"/>
        </a:buClr>
        <a:buFont typeface="Wingdings" charset="0"/>
        <a:buChar char="§"/>
        <a:defRPr sz="2800">
          <a:solidFill>
            <a:schemeClr val="bg1"/>
          </a:solidFill>
          <a:latin typeface="+mn-lt"/>
          <a:ea typeface="Geneva" charset="-128"/>
          <a:cs typeface="Geneva" charset="-128"/>
        </a:defRPr>
      </a:lvl1pPr>
      <a:lvl2pPr marL="742950" indent="-285750" algn="l" rtl="0" eaLnBrk="1" fontAlgn="base" hangingPunct="1">
        <a:spcBef>
          <a:spcPct val="20000"/>
        </a:spcBef>
        <a:spcAft>
          <a:spcPct val="0"/>
        </a:spcAft>
        <a:buClr>
          <a:schemeClr val="accent1"/>
        </a:buClr>
        <a:buFont typeface="Arial" charset="0"/>
        <a:buChar char="–"/>
        <a:defRPr sz="2400">
          <a:solidFill>
            <a:schemeClr val="bg1"/>
          </a:solidFill>
          <a:latin typeface="+mn-lt"/>
          <a:ea typeface="Geneva" charset="-128"/>
        </a:defRPr>
      </a:lvl2pPr>
      <a:lvl3pPr marL="1143000" indent="-228600" algn="l" rtl="0" eaLnBrk="1" fontAlgn="base" hangingPunct="1">
        <a:spcBef>
          <a:spcPct val="20000"/>
        </a:spcBef>
        <a:spcAft>
          <a:spcPct val="0"/>
        </a:spcAft>
        <a:buClr>
          <a:schemeClr val="hlink"/>
        </a:buClr>
        <a:buFont typeface="Wingdings" charset="0"/>
        <a:buChar char="§"/>
        <a:defRPr sz="2000">
          <a:solidFill>
            <a:schemeClr val="bg1"/>
          </a:solidFill>
          <a:latin typeface="+mn-lt"/>
          <a:ea typeface="Geneva" charset="-128"/>
        </a:defRPr>
      </a:lvl3pPr>
      <a:lvl4pPr marL="1600200" indent="-228600" algn="l" rtl="0" eaLnBrk="1" fontAlgn="base" hangingPunct="1">
        <a:spcBef>
          <a:spcPct val="20000"/>
        </a:spcBef>
        <a:spcAft>
          <a:spcPct val="0"/>
        </a:spcAft>
        <a:buClr>
          <a:schemeClr val="bg2"/>
        </a:buClr>
        <a:buFont typeface="Arial" charset="0"/>
        <a:buChar char="–"/>
        <a:defRPr>
          <a:solidFill>
            <a:schemeClr val="bg1"/>
          </a:solidFill>
          <a:latin typeface="+mn-lt"/>
          <a:ea typeface="Geneva" charset="-128"/>
        </a:defRPr>
      </a:lvl4pPr>
      <a:lvl5pPr marL="20574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5pPr>
      <a:lvl6pPr marL="25146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6pPr>
      <a:lvl7pPr marL="29718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7pPr>
      <a:lvl8pPr marL="34290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8pPr>
      <a:lvl9pPr marL="3886200" indent="-228600" algn="l" rtl="0" eaLnBrk="1" fontAlgn="base" hangingPunct="1">
        <a:spcBef>
          <a:spcPct val="20000"/>
        </a:spcBef>
        <a:spcAft>
          <a:spcPct val="0"/>
        </a:spcAft>
        <a:buClr>
          <a:schemeClr val="bg2"/>
        </a:buClr>
        <a:buFont typeface="Arial" charset="0"/>
        <a:buChar char="»"/>
        <a:defRPr sz="1600">
          <a:solidFill>
            <a:schemeClr val="bg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3.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2.jp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bwMode="auto">
          <a:xfrm>
            <a:off x="685800" y="2146300"/>
            <a:ext cx="8026400" cy="728663"/>
          </a:xfrm>
          <a:noFill/>
          <a:ln>
            <a:miter lim="800000"/>
            <a:headEnd/>
            <a:tailEnd/>
          </a:ln>
        </p:spPr>
        <p:txBody>
          <a:bodyPr vert="horz" wrap="square" lIns="91440" tIns="45720" rIns="91440" bIns="45720" numCol="1" anchorCtr="0" compatLnSpc="1">
            <a:prstTxWarp prst="textNoShape">
              <a:avLst/>
            </a:prstTxWarp>
          </a:bodyPr>
          <a:lstStyle/>
          <a:p>
            <a:pPr eaLnBrk="1" hangingPunct="1"/>
            <a:r>
              <a:rPr lang="en-US" dirty="0"/>
              <a:t>Community Walking Assessment</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22183" y="3108045"/>
            <a:ext cx="3553633" cy="2665225"/>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 photos and videos</a:t>
            </a:r>
          </a:p>
        </p:txBody>
      </p:sp>
    </p:spTree>
    <p:custDataLst>
      <p:tags r:id="rId1"/>
    </p:custDataLst>
    <p:extLst>
      <p:ext uri="{BB962C8B-B14F-4D97-AF65-F5344CB8AC3E}">
        <p14:creationId xmlns:p14="http://schemas.microsoft.com/office/powerpoint/2010/main" val="1134312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Reflection</a:t>
            </a:r>
          </a:p>
        </p:txBody>
      </p:sp>
      <p:sp>
        <p:nvSpPr>
          <p:cNvPr id="3" name="Content Placeholder 2"/>
          <p:cNvSpPr>
            <a:spLocks noGrp="1"/>
          </p:cNvSpPr>
          <p:nvPr>
            <p:ph idx="1"/>
          </p:nvPr>
        </p:nvSpPr>
        <p:spPr>
          <a:xfrm>
            <a:off x="612474" y="1323498"/>
            <a:ext cx="8239539" cy="3311676"/>
          </a:xfrm>
        </p:spPr>
        <p:txBody>
          <a:bodyPr/>
          <a:lstStyle/>
          <a:p>
            <a:pPr marL="0" indent="0">
              <a:spcAft>
                <a:spcPts val="1200"/>
              </a:spcAft>
              <a:buNone/>
            </a:pPr>
            <a:r>
              <a:rPr lang="en-US" dirty="0"/>
              <a:t>After your experience, you will reflect on what you have learned about:</a:t>
            </a:r>
          </a:p>
          <a:p>
            <a:pPr>
              <a:spcAft>
                <a:spcPts val="1200"/>
              </a:spcAft>
            </a:pPr>
            <a:r>
              <a:rPr lang="en-US" dirty="0"/>
              <a:t>A different perspective</a:t>
            </a:r>
          </a:p>
          <a:p>
            <a:pPr>
              <a:spcAft>
                <a:spcPts val="1200"/>
              </a:spcAft>
            </a:pPr>
            <a:r>
              <a:rPr lang="en-US" dirty="0"/>
              <a:t>Assets</a:t>
            </a:r>
          </a:p>
          <a:p>
            <a:pPr>
              <a:spcAft>
                <a:spcPts val="1200"/>
              </a:spcAft>
            </a:pPr>
            <a:r>
              <a:rPr lang="en-US" dirty="0"/>
              <a:t>Opportunities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18369" y="4142731"/>
            <a:ext cx="2405840" cy="1804380"/>
          </a:xfrm>
          <a:prstGeom prst="rect">
            <a:avLst/>
          </a:prstGeom>
        </p:spPr>
      </p:pic>
    </p:spTree>
    <p:custDataLst>
      <p:tags r:id="rId1"/>
    </p:custDataLst>
    <p:extLst>
      <p:ext uri="{BB962C8B-B14F-4D97-AF65-F5344CB8AC3E}">
        <p14:creationId xmlns:p14="http://schemas.microsoft.com/office/powerpoint/2010/main" val="1363855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Questions?</a:t>
            </a:r>
          </a:p>
        </p:txBody>
      </p:sp>
    </p:spTree>
    <p:custDataLst>
      <p:tags r:id="rId1"/>
    </p:custDataLst>
    <p:extLst>
      <p:ext uri="{BB962C8B-B14F-4D97-AF65-F5344CB8AC3E}">
        <p14:creationId xmlns:p14="http://schemas.microsoft.com/office/powerpoint/2010/main" val="3818880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wrapup discussion</a:t>
            </a:r>
          </a:p>
        </p:txBody>
      </p:sp>
      <p:sp>
        <p:nvSpPr>
          <p:cNvPr id="3" name="Content Placeholder 2"/>
          <p:cNvSpPr>
            <a:spLocks noGrp="1"/>
          </p:cNvSpPr>
          <p:nvPr>
            <p:ph idx="1"/>
          </p:nvPr>
        </p:nvSpPr>
        <p:spPr>
          <a:xfrm>
            <a:off x="457200" y="1308737"/>
            <a:ext cx="8229600" cy="4548938"/>
          </a:xfrm>
        </p:spPr>
        <p:txBody>
          <a:bodyPr/>
          <a:lstStyle/>
          <a:p>
            <a:pPr marL="0" indent="0">
              <a:spcAft>
                <a:spcPts val="1200"/>
              </a:spcAft>
              <a:buNone/>
            </a:pPr>
            <a:r>
              <a:rPr lang="en-US" sz="2800" dirty="0"/>
              <a:t>After the experience: </a:t>
            </a:r>
          </a:p>
          <a:p>
            <a:pPr>
              <a:spcAft>
                <a:spcPts val="1200"/>
              </a:spcAft>
              <a:buFont typeface="Wingdings" panose="05000000000000000000" pitchFamily="2" charset="2"/>
              <a:buChar char="§"/>
            </a:pPr>
            <a:r>
              <a:rPr lang="en-US" sz="2800" dirty="0"/>
              <a:t>What did you observe? </a:t>
            </a:r>
          </a:p>
          <a:p>
            <a:pPr>
              <a:spcAft>
                <a:spcPts val="1200"/>
              </a:spcAft>
              <a:buFont typeface="Wingdings" panose="05000000000000000000" pitchFamily="2" charset="2"/>
              <a:buChar char="§"/>
            </a:pPr>
            <a:r>
              <a:rPr lang="en-US" sz="2800" dirty="0"/>
              <a:t>What stood out to you? </a:t>
            </a:r>
          </a:p>
          <a:p>
            <a:pPr>
              <a:spcAft>
                <a:spcPts val="1200"/>
              </a:spcAft>
              <a:buFont typeface="Wingdings" panose="05000000000000000000" pitchFamily="2" charset="2"/>
              <a:buChar char="§"/>
            </a:pPr>
            <a:r>
              <a:rPr lang="en-US" sz="2800" dirty="0"/>
              <a:t>What surprised you? </a:t>
            </a:r>
          </a:p>
          <a:p>
            <a:pPr>
              <a:spcAft>
                <a:spcPts val="1200"/>
              </a:spcAft>
              <a:buFont typeface="Wingdings" panose="05000000000000000000" pitchFamily="2" charset="2"/>
              <a:buChar char="§"/>
            </a:pPr>
            <a:r>
              <a:rPr lang="en-US" sz="2800" dirty="0"/>
              <a:t>What interested you most? </a:t>
            </a:r>
          </a:p>
          <a:p>
            <a:pPr>
              <a:spcAft>
                <a:spcPts val="1200"/>
              </a:spcAft>
              <a:buFont typeface="Wingdings" panose="05000000000000000000" pitchFamily="2" charset="2"/>
              <a:buChar char="§"/>
            </a:pPr>
            <a:r>
              <a:rPr lang="en-US" sz="2800" dirty="0"/>
              <a:t>What connections did you make?</a:t>
            </a:r>
          </a:p>
          <a:p>
            <a:pPr>
              <a:spcAft>
                <a:spcPts val="1200"/>
              </a:spcAft>
              <a:buFont typeface="Wingdings" panose="05000000000000000000" pitchFamily="2" charset="2"/>
              <a:buChar char="§"/>
            </a:pPr>
            <a:r>
              <a:rPr lang="en-US" sz="2800" dirty="0"/>
              <a:t>What does this mean for our work? </a:t>
            </a:r>
          </a:p>
        </p:txBody>
      </p:sp>
    </p:spTree>
    <p:custDataLst>
      <p:tags r:id="rId1"/>
    </p:custDataLst>
    <p:extLst>
      <p:ext uri="{BB962C8B-B14F-4D97-AF65-F5344CB8AC3E}">
        <p14:creationId xmlns:p14="http://schemas.microsoft.com/office/powerpoint/2010/main" val="25221636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726108"/>
            <a:ext cx="8229600" cy="2000548"/>
          </a:xfrm>
        </p:spPr>
        <p:txBody>
          <a:bodyPr wrap="none">
            <a:normAutofit/>
          </a:bodyPr>
          <a:lstStyle/>
          <a:p>
            <a:r>
              <a:rPr lang="en-US" sz="3600" dirty="0"/>
              <a:t>USDA Information Statements (1/3)</a:t>
            </a:r>
            <a:br>
              <a:rPr lang="en-US" sz="4000" dirty="0"/>
            </a:br>
            <a:endParaRPr lang="en-US" sz="4000" dirty="0"/>
          </a:p>
        </p:txBody>
      </p:sp>
      <p:sp>
        <p:nvSpPr>
          <p:cNvPr id="2" name="Content Placeholder 1"/>
          <p:cNvSpPr>
            <a:spLocks noGrp="1"/>
          </p:cNvSpPr>
          <p:nvPr>
            <p:ph idx="1"/>
          </p:nvPr>
        </p:nvSpPr>
        <p:spPr>
          <a:xfrm>
            <a:off x="457200" y="1524000"/>
            <a:ext cx="8229600" cy="4358116"/>
          </a:xfrm>
        </p:spPr>
        <p:txBody>
          <a:bodyPr/>
          <a:lstStyle/>
          <a:p>
            <a:pPr marL="0" indent="0">
              <a:buNone/>
            </a:pPr>
            <a:r>
              <a:rPr lang="en-US" sz="1800" dirty="0"/>
              <a:t>In accordance with Federal civil rights law and U.S. Department of Agriculture (USDA) civil rights regulations and policies, the USDA, its Agencies, offices, and employees, and institutions participating in or administering USDA programs are prohibited from discriminating based on race, color, national origin, sex, religious creed, disability, age, political beliefs, or reprisal or retaliation for prior civil rights activity in any program or activity conducted or funded by USDA.</a:t>
            </a:r>
          </a:p>
          <a:p>
            <a:pPr marL="0" indent="0">
              <a:buNone/>
            </a:pPr>
            <a:endParaRPr lang="en-US" sz="1800" dirty="0"/>
          </a:p>
          <a:p>
            <a:pPr marL="0" indent="0">
              <a:buNone/>
            </a:pPr>
            <a:r>
              <a:rPr lang="en-US" sz="1800" dirty="0"/>
              <a:t>Persons with disabilities who require alternative means of communication for program information (e.g., Braille, large print, audiotape, American Sign Language, etc.), should contact the Agency (State or local) where they applied for benefits. Individuals who are deaf, hard of hearing or have speech disabilities may contact USDA through the Federal Relay Service at 1-800-877-8339. Additionally, program information may be made available in languages other than English.</a:t>
            </a:r>
          </a:p>
        </p:txBody>
      </p:sp>
    </p:spTree>
    <p:custDataLst>
      <p:tags r:id="rId1"/>
    </p:custDataLst>
    <p:extLst>
      <p:ext uri="{BB962C8B-B14F-4D97-AF65-F5344CB8AC3E}">
        <p14:creationId xmlns:p14="http://schemas.microsoft.com/office/powerpoint/2010/main" val="239084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F7F822C8-440D-401B-1A77-74C0A3D6A26D}"/>
              </a:ext>
            </a:extLst>
          </p:cNvPr>
          <p:cNvSpPr>
            <a:spLocks noGrp="1"/>
          </p:cNvSpPr>
          <p:nvPr>
            <p:ph type="title"/>
          </p:nvPr>
        </p:nvSpPr>
        <p:spPr>
          <a:xfrm>
            <a:off x="457200" y="378745"/>
            <a:ext cx="8229600" cy="892485"/>
          </a:xfrm>
        </p:spPr>
        <p:txBody>
          <a:bodyPr wrap="none">
            <a:normAutofit/>
          </a:bodyPr>
          <a:lstStyle/>
          <a:p>
            <a:r>
              <a:rPr lang="en-US" sz="3600" dirty="0"/>
              <a:t>USDA Information Statements (2/3)</a:t>
            </a:r>
            <a:endParaRPr lang="en-US" sz="4000" dirty="0"/>
          </a:p>
        </p:txBody>
      </p:sp>
      <p:sp>
        <p:nvSpPr>
          <p:cNvPr id="15363" name="Content Placeholder 7"/>
          <p:cNvSpPr>
            <a:spLocks noGrp="1"/>
          </p:cNvSpPr>
          <p:nvPr>
            <p:ph idx="1"/>
          </p:nvPr>
        </p:nvSpPr>
        <p:spPr bwMode="auto">
          <a:xfrm>
            <a:off x="457200" y="1166648"/>
            <a:ext cx="8229600" cy="4949047"/>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1800" dirty="0"/>
              <a:t>To file a program complaint of discrimination, complete the USDA Program Discrimination Complaint Form (AD-3027) found online at: </a:t>
            </a:r>
            <a:r>
              <a:rPr lang="en-US" sz="1800" u="sng" dirty="0"/>
              <a:t>http://www.ascr.usda.gov/complaint_filing_cust.html</a:t>
            </a:r>
            <a:r>
              <a:rPr lang="en-US" sz="1800" dirty="0"/>
              <a:t>, and at any USDA office, or write a letter addressed to USDA and provide in the letter all of the information requested in the form. To request a copy of the complaint form, call 1-866-632-9992.</a:t>
            </a:r>
          </a:p>
          <a:p>
            <a:pPr marL="0" indent="0">
              <a:buNone/>
            </a:pPr>
            <a:endParaRPr lang="en-US" sz="1800" dirty="0"/>
          </a:p>
          <a:p>
            <a:pPr marL="0" indent="0">
              <a:buNone/>
            </a:pPr>
            <a:r>
              <a:rPr lang="en-US" sz="1800" dirty="0"/>
              <a:t>Submit your completed form or letter to USDA by:</a:t>
            </a:r>
          </a:p>
          <a:p>
            <a:pPr marL="0" indent="0">
              <a:buNone/>
            </a:pPr>
            <a:endParaRPr lang="en-US" sz="500" dirty="0"/>
          </a:p>
          <a:p>
            <a:pPr marL="457200" indent="-457200">
              <a:buFont typeface="+mj-lt"/>
              <a:buAutoNum type="arabicPeriod"/>
            </a:pPr>
            <a:r>
              <a:rPr lang="en-US" sz="1800" b="1" dirty="0"/>
              <a:t>Mail:</a:t>
            </a:r>
          </a:p>
          <a:p>
            <a:pPr marL="457200" indent="0">
              <a:buNone/>
            </a:pPr>
            <a:r>
              <a:rPr lang="en-US" sz="1800" dirty="0"/>
              <a:t>U.S. Department of Agriculture</a:t>
            </a:r>
            <a:br>
              <a:rPr lang="en-US" sz="1800" dirty="0"/>
            </a:br>
            <a:r>
              <a:rPr lang="en-US" sz="1800" dirty="0"/>
              <a:t>Office of the Assistant Secretary for Civil Rights</a:t>
            </a:r>
            <a:br>
              <a:rPr lang="en-US" sz="1800" dirty="0"/>
            </a:br>
            <a:r>
              <a:rPr lang="en-US" sz="1800" dirty="0"/>
              <a:t>1400 Independence Avenue, SW</a:t>
            </a:r>
            <a:br>
              <a:rPr lang="en-US" sz="1800" dirty="0"/>
            </a:br>
            <a:r>
              <a:rPr lang="en-US" sz="1800" dirty="0"/>
              <a:t>Washington, D.C. 20250-9410</a:t>
            </a:r>
          </a:p>
          <a:p>
            <a:pPr marL="0" indent="0">
              <a:buNone/>
            </a:pPr>
            <a:endParaRPr lang="en-US" sz="500" dirty="0"/>
          </a:p>
          <a:p>
            <a:pPr marL="457200" indent="-457200">
              <a:buFont typeface="+mj-lt"/>
              <a:buAutoNum type="arabicPeriod" startAt="2"/>
            </a:pPr>
            <a:r>
              <a:rPr lang="en-US" sz="1800" b="1" dirty="0"/>
              <a:t>Fax:</a:t>
            </a:r>
            <a:r>
              <a:rPr lang="en-US" sz="1800" dirty="0"/>
              <a:t> 202-690-7442</a:t>
            </a:r>
          </a:p>
          <a:p>
            <a:pPr marL="0" indent="0">
              <a:buNone/>
            </a:pPr>
            <a:endParaRPr lang="en-US" sz="500" dirty="0"/>
          </a:p>
          <a:p>
            <a:pPr marL="457200" indent="-457200">
              <a:buFont typeface="+mj-lt"/>
              <a:buAutoNum type="arabicPeriod" startAt="3"/>
            </a:pPr>
            <a:r>
              <a:rPr lang="en-US" sz="1800" b="1" dirty="0"/>
              <a:t>Email:</a:t>
            </a:r>
            <a:r>
              <a:rPr lang="en-US" sz="1800" dirty="0"/>
              <a:t> </a:t>
            </a:r>
            <a:r>
              <a:rPr lang="en-US" sz="1800" u="sng" dirty="0"/>
              <a:t>program.intake@usda.gov</a:t>
            </a:r>
            <a:endParaRPr lang="en-US" sz="1600" u="sng" dirty="0"/>
          </a:p>
        </p:txBody>
      </p:sp>
    </p:spTree>
    <p:custDataLst>
      <p:tags r:id="rId1"/>
    </p:custDataLst>
    <p:extLst>
      <p:ext uri="{BB962C8B-B14F-4D97-AF65-F5344CB8AC3E}">
        <p14:creationId xmlns:p14="http://schemas.microsoft.com/office/powerpoint/2010/main" val="271288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DB4A999B-E0DA-FE75-C21B-0D1A3ABAE47C}"/>
              </a:ext>
            </a:extLst>
          </p:cNvPr>
          <p:cNvSpPr>
            <a:spLocks noGrp="1"/>
          </p:cNvSpPr>
          <p:nvPr>
            <p:ph type="title"/>
          </p:nvPr>
        </p:nvSpPr>
        <p:spPr>
          <a:xfrm>
            <a:off x="457200" y="378745"/>
            <a:ext cx="8229600" cy="892485"/>
          </a:xfrm>
        </p:spPr>
        <p:txBody>
          <a:bodyPr wrap="none">
            <a:normAutofit/>
          </a:bodyPr>
          <a:lstStyle/>
          <a:p>
            <a:r>
              <a:rPr lang="en-US" sz="3600" dirty="0"/>
              <a:t>USDA Information Statements (3/3)</a:t>
            </a:r>
            <a:endParaRPr lang="en-US" sz="4000" dirty="0"/>
          </a:p>
        </p:txBody>
      </p:sp>
      <p:sp>
        <p:nvSpPr>
          <p:cNvPr id="15363" name="Content Placeholder 7"/>
          <p:cNvSpPr>
            <a:spLocks noGrp="1"/>
          </p:cNvSpPr>
          <p:nvPr>
            <p:ph idx="1"/>
          </p:nvPr>
        </p:nvSpPr>
        <p:spPr bwMode="auto">
          <a:xfrm>
            <a:off x="457200" y="1841500"/>
            <a:ext cx="8229600" cy="3416320"/>
          </a:xfrm>
          <a:noFill/>
          <a:ln>
            <a:miter lim="800000"/>
            <a:headEnd/>
            <a:tailEnd/>
          </a:ln>
        </p:spPr>
        <p:txBody>
          <a:bodyPr vert="horz" wrap="square" lIns="91440" tIns="45720" rIns="91440" bIns="45720" numCol="1" anchor="t" anchorCtr="0" compatLnSpc="1">
            <a:prstTxWarp prst="textNoShape">
              <a:avLst/>
            </a:prstTxWarp>
          </a:bodyPr>
          <a:lstStyle/>
          <a:p>
            <a:pPr marL="0" indent="0">
              <a:buNone/>
            </a:pPr>
            <a:r>
              <a:rPr lang="en-US" sz="2000" dirty="0"/>
              <a:t>This institution is an equal opportunity provider.</a:t>
            </a:r>
          </a:p>
          <a:p>
            <a:pPr marL="0" indent="0">
              <a:buNone/>
            </a:pPr>
            <a:endParaRPr lang="en-US" sz="2000" dirty="0"/>
          </a:p>
          <a:p>
            <a:pPr marL="0" indent="0">
              <a:buNone/>
            </a:pPr>
            <a:r>
              <a:rPr lang="en-US" sz="2000" dirty="0"/>
              <a:t>For any other information dealing with Supplemental Nutrition Assistance Program (SNAP) issues, persons should either contact the USDA SNAP Hotline Number at 1-800-221-5689, which is also in Spanish or call the MN Food HelpLine at 1-888-711-1151.</a:t>
            </a:r>
          </a:p>
          <a:p>
            <a:pPr marL="0" indent="0">
              <a:buNone/>
            </a:pPr>
            <a:endParaRPr lang="en-US" sz="2000" dirty="0"/>
          </a:p>
          <a:p>
            <a:pPr marL="0" indent="0">
              <a:buNone/>
            </a:pPr>
            <a:r>
              <a:rPr lang="en-US" sz="2000" dirty="0"/>
              <a:t>This resource was funded in part by USDA’s Supplemental Nutrition Program — SNAP. SNAP provides nutrition assistance to people with low income.</a:t>
            </a:r>
          </a:p>
        </p:txBody>
      </p:sp>
    </p:spTree>
    <p:custDataLst>
      <p:tags r:id="rId1"/>
    </p:custDataLst>
    <p:extLst>
      <p:ext uri="{BB962C8B-B14F-4D97-AF65-F5344CB8AC3E}">
        <p14:creationId xmlns:p14="http://schemas.microsoft.com/office/powerpoint/2010/main" val="321034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139" y="726108"/>
            <a:ext cx="8229600" cy="769441"/>
          </a:xfrm>
        </p:spPr>
        <p:txBody>
          <a:bodyPr/>
          <a:lstStyle/>
          <a:p>
            <a:r>
              <a:rPr lang="en-US" dirty="0"/>
              <a:t>Copyright information</a:t>
            </a:r>
          </a:p>
        </p:txBody>
      </p:sp>
      <p:sp>
        <p:nvSpPr>
          <p:cNvPr id="2" name="Content Placeholder 1"/>
          <p:cNvSpPr>
            <a:spLocks noGrp="1"/>
          </p:cNvSpPr>
          <p:nvPr>
            <p:ph idx="1"/>
          </p:nvPr>
        </p:nvSpPr>
        <p:spPr>
          <a:xfrm>
            <a:off x="457200" y="1778000"/>
            <a:ext cx="8229600" cy="4068806"/>
          </a:xfrm>
        </p:spPr>
        <p:txBody>
          <a:bodyPr/>
          <a:lstStyle/>
          <a:p>
            <a:pPr marL="0" lvl="0" indent="0">
              <a:spcBef>
                <a:spcPct val="0"/>
              </a:spcBef>
              <a:buClrTx/>
              <a:buNone/>
            </a:pPr>
            <a:r>
              <a:rPr lang="en-US" altLang="en-US" sz="2000" dirty="0">
                <a:solidFill>
                  <a:srgbClr val="7A0019"/>
                </a:solidFill>
                <a:cs typeface="Arial" pitchFamily="34" charset="0"/>
              </a:rPr>
              <a:t>Visit </a:t>
            </a:r>
            <a:r>
              <a:rPr lang="en-US" altLang="en-US" sz="2000" u="sng" dirty="0">
                <a:solidFill>
                  <a:srgbClr val="7A0019"/>
                </a:solidFill>
                <a:cs typeface="Arial" pitchFamily="34" charset="0"/>
              </a:rPr>
              <a:t>www.extension.umn.edu/family/health-and-nutrition/</a:t>
            </a:r>
            <a:r>
              <a:rPr lang="en-US" altLang="en-US" sz="2000" dirty="0">
                <a:solidFill>
                  <a:srgbClr val="7A0019"/>
                </a:solidFill>
                <a:cs typeface="Arial" pitchFamily="34" charset="0"/>
              </a:rPr>
              <a:t> for more information on other Health and Nutrition materials and trainings.</a:t>
            </a:r>
            <a:br>
              <a:rPr lang="en-US" altLang="en-US" sz="2000" dirty="0">
                <a:solidFill>
                  <a:srgbClr val="7A0019"/>
                </a:solidFill>
                <a:cs typeface="Arial" pitchFamily="34" charset="0"/>
              </a:rPr>
            </a:br>
            <a:endParaRPr lang="en-US" altLang="en-US" sz="2000" dirty="0">
              <a:solidFill>
                <a:srgbClr val="7A0019"/>
              </a:solidFill>
              <a:cs typeface="Arial" pitchFamily="34" charset="0"/>
            </a:endParaRPr>
          </a:p>
          <a:p>
            <a:pPr marL="0" lvl="0" indent="0" eaLnBrk="0" hangingPunct="0">
              <a:spcBef>
                <a:spcPct val="0"/>
              </a:spcBef>
              <a:buClrTx/>
              <a:buNone/>
            </a:pPr>
            <a:r>
              <a:rPr lang="en-US" altLang="en-US" sz="2000" dirty="0">
                <a:solidFill>
                  <a:srgbClr val="7A0019"/>
                </a:solidFill>
                <a:cs typeface="Arial" pitchFamily="34" charset="0"/>
              </a:rPr>
              <a:t>© 2015, Regents of the University of Minnesota. All rights reserved.</a:t>
            </a:r>
          </a:p>
          <a:p>
            <a:pPr marL="0" lvl="0" indent="0" eaLnBrk="0" hangingPunct="0">
              <a:spcBef>
                <a:spcPct val="0"/>
              </a:spcBef>
              <a:buClrTx/>
              <a:buNone/>
            </a:pPr>
            <a:endParaRPr lang="en-US" altLang="en-US" sz="2000" dirty="0">
              <a:solidFill>
                <a:srgbClr val="7A0019"/>
              </a:solidFill>
              <a:cs typeface="Arial" pitchFamily="34" charset="0"/>
            </a:endParaRPr>
          </a:p>
          <a:p>
            <a:pPr marL="0" lvl="0" indent="0" eaLnBrk="0" hangingPunct="0">
              <a:spcBef>
                <a:spcPct val="0"/>
              </a:spcBef>
              <a:buClrTx/>
              <a:buNone/>
            </a:pPr>
            <a:r>
              <a:rPr lang="en-US" altLang="en-US" sz="2000" dirty="0">
                <a:solidFill>
                  <a:srgbClr val="7A0019"/>
                </a:solidFill>
                <a:cs typeface="Arial" pitchFamily="34" charset="0"/>
              </a:rPr>
              <a:t>University of Minnesota Extension is an equal opportunity educator and employer.</a:t>
            </a:r>
          </a:p>
          <a:p>
            <a:pPr marL="0" lvl="0" indent="0" eaLnBrk="0" hangingPunct="0">
              <a:spcBef>
                <a:spcPct val="0"/>
              </a:spcBef>
              <a:buClrTx/>
              <a:buNone/>
            </a:pPr>
            <a:endParaRPr lang="en-US" altLang="en-US" sz="2000" dirty="0">
              <a:solidFill>
                <a:srgbClr val="7A0019"/>
              </a:solidFill>
              <a:cs typeface="Arial" pitchFamily="34" charset="0"/>
            </a:endParaRPr>
          </a:p>
          <a:p>
            <a:pPr marL="0" lvl="0" indent="0" eaLnBrk="0" hangingPunct="0">
              <a:spcBef>
                <a:spcPct val="0"/>
              </a:spcBef>
              <a:buClrTx/>
              <a:buNone/>
            </a:pPr>
            <a:r>
              <a:rPr lang="en-US" altLang="en-US" sz="2000" dirty="0">
                <a:solidFill>
                  <a:srgbClr val="7A0019"/>
                </a:solidFill>
                <a:cs typeface="Arial" pitchFamily="34" charset="0"/>
              </a:rPr>
              <a:t>In accordance with the Americans with Disabilities Act, this resource is available in alternative formats upon request. Direct requests to 612-626-6602.</a:t>
            </a:r>
          </a:p>
          <a:p>
            <a:pPr marL="0" indent="0">
              <a:buNone/>
            </a:pPr>
            <a:endParaRPr lang="en-US" dirty="0"/>
          </a:p>
        </p:txBody>
      </p:sp>
    </p:spTree>
    <p:custDataLst>
      <p:tags r:id="rId1"/>
    </p:custDataLst>
    <p:extLst>
      <p:ext uri="{BB962C8B-B14F-4D97-AF65-F5344CB8AC3E}">
        <p14:creationId xmlns:p14="http://schemas.microsoft.com/office/powerpoint/2010/main" val="190515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a walking assessment?</a:t>
            </a:r>
          </a:p>
        </p:txBody>
      </p:sp>
      <p:sp>
        <p:nvSpPr>
          <p:cNvPr id="3" name="Content Placeholder 2"/>
          <p:cNvSpPr>
            <a:spLocks noGrp="1"/>
          </p:cNvSpPr>
          <p:nvPr>
            <p:ph idx="1"/>
          </p:nvPr>
        </p:nvSpPr>
        <p:spPr>
          <a:xfrm>
            <a:off x="457200" y="1600199"/>
            <a:ext cx="7933765" cy="3966883"/>
          </a:xfrm>
        </p:spPr>
        <p:txBody>
          <a:bodyPr>
            <a:normAutofit lnSpcReduction="10000"/>
          </a:bodyPr>
          <a:lstStyle/>
          <a:p>
            <a:pPr marL="0" indent="0">
              <a:buNone/>
            </a:pPr>
            <a:r>
              <a:rPr lang="en-US" dirty="0"/>
              <a:t>Experience a community first hand.</a:t>
            </a:r>
          </a:p>
          <a:p>
            <a:pPr marL="0" indent="0">
              <a:buNone/>
            </a:pPr>
            <a:endParaRPr lang="en-US" sz="3200" dirty="0"/>
          </a:p>
          <a:p>
            <a:pPr marL="0" indent="0">
              <a:buNone/>
            </a:pPr>
            <a:r>
              <a:rPr lang="en-US" sz="3200" dirty="0"/>
              <a:t>Document assets and             opportunities: </a:t>
            </a:r>
          </a:p>
          <a:p>
            <a:r>
              <a:rPr lang="en-US" dirty="0"/>
              <a:t>Food access</a:t>
            </a:r>
          </a:p>
          <a:p>
            <a:r>
              <a:rPr lang="en-US" sz="3200" dirty="0"/>
              <a:t>Physical activity</a:t>
            </a:r>
          </a:p>
          <a:p>
            <a:r>
              <a:rPr lang="en-US" dirty="0"/>
              <a:t>Health</a:t>
            </a:r>
            <a:endParaRPr lang="en-US" sz="3200"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236509" y="2860862"/>
            <a:ext cx="3092823" cy="2319618"/>
          </a:xfrm>
          <a:prstGeom prst="rect">
            <a:avLst/>
          </a:prstGeom>
        </p:spPr>
      </p:pic>
    </p:spTree>
    <p:custDataLst>
      <p:tags r:id="rId1"/>
    </p:custDataLst>
    <p:extLst>
      <p:ext uri="{BB962C8B-B14F-4D97-AF65-F5344CB8AC3E}">
        <p14:creationId xmlns:p14="http://schemas.microsoft.com/office/powerpoint/2010/main" val="424582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Overview</a:t>
            </a:r>
          </a:p>
        </p:txBody>
      </p:sp>
      <p:sp>
        <p:nvSpPr>
          <p:cNvPr id="3" name="Content Placeholder 2"/>
          <p:cNvSpPr>
            <a:spLocks noGrp="1"/>
          </p:cNvSpPr>
          <p:nvPr>
            <p:ph idx="1"/>
          </p:nvPr>
        </p:nvSpPr>
        <p:spPr>
          <a:xfrm>
            <a:off x="457200" y="1600199"/>
            <a:ext cx="8229600" cy="3437965"/>
          </a:xfrm>
        </p:spPr>
        <p:txBody>
          <a:bodyPr>
            <a:noAutofit/>
          </a:bodyPr>
          <a:lstStyle/>
          <a:p>
            <a:r>
              <a:rPr lang="en-US" dirty="0"/>
              <a:t>Preparation</a:t>
            </a:r>
          </a:p>
          <a:p>
            <a:r>
              <a:rPr lang="en-US" dirty="0"/>
              <a:t>Observation </a:t>
            </a:r>
          </a:p>
          <a:p>
            <a:r>
              <a:rPr lang="en-US" dirty="0"/>
              <a:t>Communication</a:t>
            </a:r>
          </a:p>
          <a:p>
            <a:r>
              <a:rPr lang="en-US" dirty="0"/>
              <a:t>Documentation</a:t>
            </a:r>
          </a:p>
          <a:p>
            <a:r>
              <a:rPr lang="en-US" dirty="0"/>
              <a:t>Reflection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788273" y="1234887"/>
            <a:ext cx="3126441" cy="4168588"/>
          </a:xfrm>
          <a:prstGeom prst="rect">
            <a:avLst/>
          </a:prstGeom>
        </p:spPr>
      </p:pic>
    </p:spTree>
    <p:custDataLst>
      <p:tags r:id="rId1"/>
    </p:custDataLst>
    <p:extLst>
      <p:ext uri="{BB962C8B-B14F-4D97-AF65-F5344CB8AC3E}">
        <p14:creationId xmlns:p14="http://schemas.microsoft.com/office/powerpoint/2010/main" val="15169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Purpose of activity</a:t>
            </a:r>
          </a:p>
        </p:txBody>
      </p:sp>
      <p:sp>
        <p:nvSpPr>
          <p:cNvPr id="3" name="Content Placeholder 2"/>
          <p:cNvSpPr>
            <a:spLocks noGrp="1"/>
          </p:cNvSpPr>
          <p:nvPr>
            <p:ph idx="1"/>
          </p:nvPr>
        </p:nvSpPr>
        <p:spPr>
          <a:xfrm>
            <a:off x="457200" y="1600200"/>
            <a:ext cx="5405718" cy="4327338"/>
          </a:xfrm>
        </p:spPr>
        <p:txBody>
          <a:bodyPr/>
          <a:lstStyle/>
          <a:p>
            <a:pPr marL="0" indent="0">
              <a:buNone/>
            </a:pPr>
            <a:r>
              <a:rPr lang="en-US" dirty="0"/>
              <a:t>Participants will: </a:t>
            </a:r>
          </a:p>
          <a:p>
            <a:r>
              <a:rPr lang="en-US" dirty="0"/>
              <a:t>Look at a community from a different perspective.</a:t>
            </a:r>
          </a:p>
          <a:p>
            <a:r>
              <a:rPr lang="en-US" dirty="0"/>
              <a:t>Identify assets of a community.</a:t>
            </a:r>
          </a:p>
          <a:p>
            <a:r>
              <a:rPr lang="en-US" dirty="0"/>
              <a:t>Identify opportunities for improvement in a community.</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5657662" y="2555875"/>
            <a:ext cx="3246718" cy="2435039"/>
          </a:xfrm>
          <a:prstGeom prst="rect">
            <a:avLst/>
          </a:prstGeom>
        </p:spPr>
      </p:pic>
    </p:spTree>
    <p:custDataLst>
      <p:tags r:id="rId1"/>
    </p:custDataLst>
    <p:extLst>
      <p:ext uri="{BB962C8B-B14F-4D97-AF65-F5344CB8AC3E}">
        <p14:creationId xmlns:p14="http://schemas.microsoft.com/office/powerpoint/2010/main" val="2714185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Preparation</a:t>
            </a:r>
          </a:p>
        </p:txBody>
      </p:sp>
      <p:sp>
        <p:nvSpPr>
          <p:cNvPr id="3" name="Content Placeholder 2"/>
          <p:cNvSpPr>
            <a:spLocks noGrp="1"/>
          </p:cNvSpPr>
          <p:nvPr>
            <p:ph idx="1"/>
          </p:nvPr>
        </p:nvSpPr>
        <p:spPr>
          <a:xfrm>
            <a:off x="457200" y="1600200"/>
            <a:ext cx="8229600" cy="3884140"/>
          </a:xfrm>
        </p:spPr>
        <p:txBody>
          <a:bodyPr/>
          <a:lstStyle/>
          <a:p>
            <a:r>
              <a:rPr lang="en-US" dirty="0"/>
              <a:t>Get grounded: understanding the purpose</a:t>
            </a:r>
          </a:p>
          <a:p>
            <a:r>
              <a:rPr lang="en-US" dirty="0"/>
              <a:t>Review Community Walking Assessment Participant Guide</a:t>
            </a:r>
          </a:p>
          <a:p>
            <a:r>
              <a:rPr lang="en-US" dirty="0"/>
              <a:t>Authenticity and respect</a:t>
            </a:r>
          </a:p>
          <a:p>
            <a:r>
              <a:rPr lang="en-US" dirty="0"/>
              <a:t>Getting there</a:t>
            </a:r>
          </a:p>
          <a:p>
            <a:pPr lvl="1"/>
            <a:r>
              <a:rPr lang="en-US" dirty="0"/>
              <a:t>Parking</a:t>
            </a:r>
          </a:p>
          <a:p>
            <a:pPr lvl="1"/>
            <a:r>
              <a:rPr lang="en-US" dirty="0"/>
              <a:t>Transportation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360893" y="3276675"/>
            <a:ext cx="3155577" cy="2366683"/>
          </a:xfrm>
          <a:prstGeom prst="rect">
            <a:avLst/>
          </a:prstGeom>
        </p:spPr>
      </p:pic>
    </p:spTree>
    <p:custDataLst>
      <p:tags r:id="rId1"/>
    </p:custDataLst>
    <p:extLst>
      <p:ext uri="{BB962C8B-B14F-4D97-AF65-F5344CB8AC3E}">
        <p14:creationId xmlns:p14="http://schemas.microsoft.com/office/powerpoint/2010/main" val="1042504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Observation</a:t>
            </a:r>
          </a:p>
        </p:txBody>
      </p:sp>
      <p:sp>
        <p:nvSpPr>
          <p:cNvPr id="3" name="Content Placeholder 2"/>
          <p:cNvSpPr>
            <a:spLocks noGrp="1"/>
          </p:cNvSpPr>
          <p:nvPr>
            <p:ph idx="1"/>
          </p:nvPr>
        </p:nvSpPr>
        <p:spPr>
          <a:xfrm>
            <a:off x="457200" y="1600199"/>
            <a:ext cx="5253487" cy="4524315"/>
          </a:xfrm>
        </p:spPr>
        <p:txBody>
          <a:bodyPr/>
          <a:lstStyle/>
          <a:p>
            <a:r>
              <a:rPr lang="en-US" dirty="0"/>
              <a:t>What’s the “feel” of the community?</a:t>
            </a:r>
          </a:p>
          <a:p>
            <a:r>
              <a:rPr lang="en-US" dirty="0"/>
              <a:t>What features stand out?</a:t>
            </a:r>
          </a:p>
          <a:p>
            <a:r>
              <a:rPr lang="en-US" dirty="0"/>
              <a:t>Assets and opportunities</a:t>
            </a:r>
          </a:p>
          <a:p>
            <a:r>
              <a:rPr lang="en-US" dirty="0"/>
              <a:t>Community Walking Assessment Participant Guide</a:t>
            </a:r>
          </a:p>
          <a:p>
            <a:r>
              <a:rPr lang="en-US" dirty="0"/>
              <a:t>Photos or video</a:t>
            </a:r>
          </a:p>
          <a:p>
            <a:endParaRPr lang="en-US" dirty="0"/>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8434" y="1784919"/>
            <a:ext cx="2331434" cy="3108579"/>
          </a:xfrm>
          <a:prstGeom prst="rect">
            <a:avLst/>
          </a:prstGeom>
        </p:spPr>
      </p:pic>
    </p:spTree>
    <p:custDataLst>
      <p:tags r:id="rId1"/>
    </p:custDataLst>
    <p:extLst>
      <p:ext uri="{BB962C8B-B14F-4D97-AF65-F5344CB8AC3E}">
        <p14:creationId xmlns:p14="http://schemas.microsoft.com/office/powerpoint/2010/main" val="20688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Communication</a:t>
            </a:r>
          </a:p>
        </p:txBody>
      </p:sp>
      <p:sp>
        <p:nvSpPr>
          <p:cNvPr id="3" name="Content Placeholder 2"/>
          <p:cNvSpPr>
            <a:spLocks noGrp="1"/>
          </p:cNvSpPr>
          <p:nvPr>
            <p:ph idx="1"/>
          </p:nvPr>
        </p:nvSpPr>
        <p:spPr>
          <a:xfrm>
            <a:off x="457199" y="1600198"/>
            <a:ext cx="8239539" cy="3804118"/>
          </a:xfrm>
        </p:spPr>
        <p:txBody>
          <a:bodyPr/>
          <a:lstStyle/>
          <a:p>
            <a:pPr>
              <a:spcAft>
                <a:spcPts val="1200"/>
              </a:spcAft>
            </a:pPr>
            <a:r>
              <a:rPr lang="en-US" dirty="0"/>
              <a:t>Connect with a community member: What do people in the community think?</a:t>
            </a:r>
          </a:p>
          <a:p>
            <a:pPr>
              <a:spcAft>
                <a:spcPts val="1200"/>
              </a:spcAft>
            </a:pPr>
            <a:r>
              <a:rPr lang="en-US" dirty="0"/>
              <a:t>Visit an agency or program.</a:t>
            </a:r>
          </a:p>
          <a:p>
            <a:pPr>
              <a:spcAft>
                <a:spcPts val="1200"/>
              </a:spcAft>
            </a:pPr>
            <a:r>
              <a:rPr lang="en-US" dirty="0"/>
              <a:t>Participant guide has sample                questions. </a:t>
            </a:r>
          </a:p>
          <a:p>
            <a:pPr>
              <a:spcAft>
                <a:spcPts val="1200"/>
              </a:spcAft>
            </a:pPr>
            <a:endParaRPr lang="en-US" dirty="0"/>
          </a:p>
        </p:txBody>
      </p:sp>
    </p:spTree>
    <p:custDataLst>
      <p:tags r:id="rId1"/>
    </p:custDataLst>
    <p:extLst>
      <p:ext uri="{BB962C8B-B14F-4D97-AF65-F5344CB8AC3E}">
        <p14:creationId xmlns:p14="http://schemas.microsoft.com/office/powerpoint/2010/main" val="1081976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Documentation</a:t>
            </a:r>
          </a:p>
        </p:txBody>
      </p:sp>
      <p:pic>
        <p:nvPicPr>
          <p:cNvPr id="3" name="Picture 2" descr="Screenshot of community walking assessment participant guide"/>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38589" y="1115568"/>
            <a:ext cx="7886700" cy="5029200"/>
          </a:xfrm>
          <a:prstGeom prst="rect">
            <a:avLst/>
          </a:prstGeom>
        </p:spPr>
      </p:pic>
    </p:spTree>
    <p:custDataLst>
      <p:tags r:id="rId1"/>
    </p:custDataLst>
    <p:extLst>
      <p:ext uri="{BB962C8B-B14F-4D97-AF65-F5344CB8AC3E}">
        <p14:creationId xmlns:p14="http://schemas.microsoft.com/office/powerpoint/2010/main" val="420569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7139" y="421308"/>
            <a:ext cx="8229600" cy="769441"/>
          </a:xfrm>
        </p:spPr>
        <p:txBody>
          <a:bodyPr>
            <a:normAutofit/>
          </a:bodyPr>
          <a:lstStyle/>
          <a:p>
            <a:r>
              <a:rPr lang="en-US" dirty="0"/>
              <a:t>Photos and videos</a:t>
            </a:r>
          </a:p>
        </p:txBody>
      </p:sp>
      <p:pic>
        <p:nvPicPr>
          <p:cNvPr id="14" name="Picture 13" descr="Person standing on a sidewalk"/>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23247" y="1302013"/>
            <a:ext cx="1841970" cy="2455960"/>
          </a:xfrm>
          <a:prstGeom prst="rect">
            <a:avLst/>
          </a:prstGeom>
        </p:spPr>
      </p:pic>
      <p:pic>
        <p:nvPicPr>
          <p:cNvPr id="2" name="Picture 1" descr="Person standing next to bike rack"/>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371627" y="1302012"/>
            <a:ext cx="2750192" cy="2062644"/>
          </a:xfrm>
          <a:prstGeom prst="rect">
            <a:avLst/>
          </a:prstGeom>
        </p:spPr>
      </p:pic>
      <p:pic>
        <p:nvPicPr>
          <p:cNvPr id="12" name="Picture 11" descr="Convenience store shelves"/>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36141" y="3515093"/>
            <a:ext cx="1850572" cy="2477753"/>
          </a:xfrm>
          <a:prstGeom prst="rect">
            <a:avLst/>
          </a:prstGeom>
        </p:spPr>
      </p:pic>
      <p:pic>
        <p:nvPicPr>
          <p:cNvPr id="3" name="Picture 2" descr="Garden beds"/>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631576" y="3996037"/>
            <a:ext cx="2662412" cy="1996809"/>
          </a:xfrm>
          <a:prstGeom prst="rect">
            <a:avLst/>
          </a:prstGeom>
        </p:spPr>
      </p:pic>
    </p:spTree>
    <p:custDataLst>
      <p:tags r:id="rId1"/>
    </p:custDataLst>
    <p:extLst>
      <p:ext uri="{BB962C8B-B14F-4D97-AF65-F5344CB8AC3E}">
        <p14:creationId xmlns:p14="http://schemas.microsoft.com/office/powerpoint/2010/main" val="3284459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65&quot;/&gt;&lt;/object&gt;&lt;object type=&quot;3&quot; unique_id=&quot;10007&quot;&gt;&lt;property id=&quot;20148&quot; value=&quot;5&quot;/&gt;&lt;property id=&quot;20300&quot; value=&quot;Slide 2&quot;/&gt;&lt;property id=&quot;20307&quot; value=&quot;268&quot;/&gt;&lt;/object&gt;&lt;object type=&quot;3&quot; unique_id=&quot;10012&quot;&gt;&lt;property id=&quot;20148&quot; value=&quot;5&quot;/&gt;&lt;property id=&quot;20300&quot; value=&quot;Slide 3&quot;/&gt;&lt;property id=&quot;20307&quot; value=&quot;273&quot;/&gt;&lt;/object&gt;&lt;/object&gt;&lt;/object&gt;&lt;/database&gt;"/>
  <p:tag name="ARTICULATE_SLIDE_COUNT" val="1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N_Template_Maroon">
  <a:themeElements>
    <a:clrScheme name="CV_PPT_Palette">
      <a:dk1>
        <a:srgbClr val="5C5A5A"/>
      </a:dk1>
      <a:lt1>
        <a:srgbClr val="7A0019"/>
      </a:lt1>
      <a:dk2>
        <a:srgbClr val="580005"/>
      </a:dk2>
      <a:lt2>
        <a:srgbClr val="FFCC33"/>
      </a:lt2>
      <a:accent1>
        <a:srgbClr val="7A0019"/>
      </a:accent1>
      <a:accent2>
        <a:srgbClr val="CE1B22"/>
      </a:accent2>
      <a:accent3>
        <a:srgbClr val="FFCC33"/>
      </a:accent3>
      <a:accent4>
        <a:srgbClr val="5C5A5A"/>
      </a:accent4>
      <a:accent5>
        <a:srgbClr val="ADAC1B"/>
      </a:accent5>
      <a:accent6>
        <a:srgbClr val="D2B682"/>
      </a:accent6>
      <a:hlink>
        <a:srgbClr val="D91D24"/>
      </a:hlink>
      <a:folHlink>
        <a:srgbClr val="A0754A"/>
      </a:folHlink>
    </a:clrScheme>
    <a:fontScheme name="Extension Them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marL="0">
          <a:defRPr sz="900"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636466"/>
        </a:lt2>
        <a:accent1>
          <a:srgbClr val="71CBD2"/>
        </a:accent1>
        <a:accent2>
          <a:srgbClr val="B20838"/>
        </a:accent2>
        <a:accent3>
          <a:srgbClr val="FFFFFF"/>
        </a:accent3>
        <a:accent4>
          <a:srgbClr val="000000"/>
        </a:accent4>
        <a:accent5>
          <a:srgbClr val="BBE2E5"/>
        </a:accent5>
        <a:accent6>
          <a:srgbClr val="A10632"/>
        </a:accent6>
        <a:hlink>
          <a:srgbClr val="FFD200"/>
        </a:hlink>
        <a:folHlink>
          <a:srgbClr val="ED17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72EE44-B3C7-4A0B-A2F3-E3DEA2BE3A7B}">
  <ds:schemaRef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purl.org/dc/dcmityp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64FF2D26-1714-453B-9470-9EDDE1F89E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3F5C8819-EE1E-435A-B5EF-27C2E616B75E}">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Retrospect</Template>
  <TotalTime>907</TotalTime>
  <Words>2636</Words>
  <Application>Microsoft Office PowerPoint</Application>
  <PresentationFormat>On-screen Show (4:3)</PresentationFormat>
  <Paragraphs>176</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Proxima Nova Rg</vt:lpstr>
      <vt:lpstr>Wingdings</vt:lpstr>
      <vt:lpstr>HN_Template_Maroon</vt:lpstr>
      <vt:lpstr>Community Walking Assessment</vt:lpstr>
      <vt:lpstr>Why a walking assessment?</vt:lpstr>
      <vt:lpstr>Overview</vt:lpstr>
      <vt:lpstr>Purpose of activity</vt:lpstr>
      <vt:lpstr>Preparation</vt:lpstr>
      <vt:lpstr>Observation</vt:lpstr>
      <vt:lpstr>Communication</vt:lpstr>
      <vt:lpstr>Documentation</vt:lpstr>
      <vt:lpstr>Photos and videos</vt:lpstr>
      <vt:lpstr>E-mail photos and videos</vt:lpstr>
      <vt:lpstr>Reflection</vt:lpstr>
      <vt:lpstr>Questions?</vt:lpstr>
      <vt:lpstr>wrapup discussion</vt:lpstr>
      <vt:lpstr>USDA Information Statements (1/3) </vt:lpstr>
      <vt:lpstr>USDA Information Statements (2/3)</vt:lpstr>
      <vt:lpstr>USDA Information Statements (3/3)</vt:lpstr>
      <vt:lpstr>Copyright information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Walking Assessment</dc:title>
  <dc:subject>Community Walking Assessment</dc:subject>
  <dc:creator>University of Minnesota Extension</dc:creator>
  <cp:lastModifiedBy>HawleyMarch, Allie (She/Her/Hers) (MDH)</cp:lastModifiedBy>
  <cp:revision>72</cp:revision>
  <cp:lastPrinted>2010-09-23T19:38:32Z</cp:lastPrinted>
  <dcterms:created xsi:type="dcterms:W3CDTF">2012-08-15T19:14:20Z</dcterms:created>
  <dcterms:modified xsi:type="dcterms:W3CDTF">2023-05-10T16:23:54Z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4302A9E0-0A38-4479-9203-6293F5FEF262</vt:lpwstr>
  </property>
  <property fmtid="{D5CDD505-2E9C-101B-9397-08002B2CF9AE}" pid="3" name="ArticulatePath">
    <vt:lpwstr>HN_Template_maroon_SNAP</vt:lpwstr>
  </property>
</Properties>
</file>