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49"/>
  </p:notesMasterIdLst>
  <p:handoutMasterIdLst>
    <p:handoutMasterId r:id="rId50"/>
  </p:handoutMasterIdLst>
  <p:sldIdLst>
    <p:sldId id="259" r:id="rId6"/>
    <p:sldId id="326" r:id="rId7"/>
    <p:sldId id="297" r:id="rId8"/>
    <p:sldId id="298" r:id="rId9"/>
    <p:sldId id="310" r:id="rId10"/>
    <p:sldId id="302" r:id="rId11"/>
    <p:sldId id="299" r:id="rId12"/>
    <p:sldId id="300" r:id="rId13"/>
    <p:sldId id="301" r:id="rId14"/>
    <p:sldId id="327" r:id="rId15"/>
    <p:sldId id="328" r:id="rId16"/>
    <p:sldId id="305" r:id="rId17"/>
    <p:sldId id="307" r:id="rId18"/>
    <p:sldId id="311" r:id="rId19"/>
    <p:sldId id="281" r:id="rId20"/>
    <p:sldId id="290" r:id="rId21"/>
    <p:sldId id="315" r:id="rId22"/>
    <p:sldId id="316" r:id="rId23"/>
    <p:sldId id="317" r:id="rId24"/>
    <p:sldId id="329" r:id="rId25"/>
    <p:sldId id="312" r:id="rId26"/>
    <p:sldId id="306" r:id="rId27"/>
    <p:sldId id="318" r:id="rId28"/>
    <p:sldId id="319" r:id="rId29"/>
    <p:sldId id="309" r:id="rId30"/>
    <p:sldId id="313" r:id="rId31"/>
    <p:sldId id="314" r:id="rId32"/>
    <p:sldId id="308" r:id="rId33"/>
    <p:sldId id="320" r:id="rId34"/>
    <p:sldId id="287" r:id="rId35"/>
    <p:sldId id="321" r:id="rId36"/>
    <p:sldId id="288" r:id="rId37"/>
    <p:sldId id="289" r:id="rId38"/>
    <p:sldId id="293" r:id="rId39"/>
    <p:sldId id="295" r:id="rId40"/>
    <p:sldId id="330" r:id="rId41"/>
    <p:sldId id="282" r:id="rId42"/>
    <p:sldId id="322" r:id="rId43"/>
    <p:sldId id="325" r:id="rId44"/>
    <p:sldId id="261" r:id="rId45"/>
    <p:sldId id="292" r:id="rId46"/>
    <p:sldId id="296" r:id="rId47"/>
    <p:sldId id="268" r:id="rId4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6E6E6"/>
    <a:srgbClr val="003865"/>
    <a:srgbClr val="78BE21"/>
    <a:srgbClr val="E8E8E8"/>
    <a:srgbClr val="0D0D0D"/>
    <a:srgbClr val="B20738"/>
    <a:srgbClr val="00A3E2"/>
    <a:srgbClr val="2C2C2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0" autoAdjust="0"/>
    <p:restoredTop sz="65704" autoAdjust="0"/>
  </p:normalViewPr>
  <p:slideViewPr>
    <p:cSldViewPr snapToGrid="0">
      <p:cViewPr varScale="1">
        <p:scale>
          <a:sx n="71" d="100"/>
          <a:sy n="71" d="100"/>
        </p:scale>
        <p:origin x="1350" y="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1587"/>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handoutMaster" Target="handoutMasters/handoutMaster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Calibri" panose="020F050202020403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Calibri" panose="020F0502020204030204" pitchFamily="34" charset="0"/>
              </a:rPr>
              <a:t>4/1/2022</a:t>
            </a:fld>
            <a:endParaRPr lang="en-US" dirty="0">
              <a:latin typeface="Calibri" panose="020F050202020403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Calibri" panose="020F050202020403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Calibri" panose="020F0502020204030204" pitchFamily="34" charset="0"/>
              </a:rPr>
              <a:t>‹#›</a:t>
            </a:fld>
            <a:endParaRPr lang="en-US" dirty="0">
              <a:latin typeface="Calibri" panose="020F050202020403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A50CD39D-89B0-4C68-805A-35C75A7C20C8}" type="datetimeFigureOut">
              <a:rPr lang="en-US" smtClean="0"/>
              <a:pPr/>
              <a:t>4/1/2022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Mickey does this section</a:t>
            </a:r>
          </a:p>
        </p:txBody>
      </p:sp>
      <p:sp>
        <p:nvSpPr>
          <p:cNvPr id="4" name="Slide Number Placeholder 3"/>
          <p:cNvSpPr>
            <a:spLocks noGrp="1"/>
          </p:cNvSpPr>
          <p:nvPr>
            <p:ph type="sldNum" sz="quarter" idx="5"/>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1122584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the 10,000 foot view of the Planner role is that they have responsibilities to do before the hotwash, during the hotwash, and after the hotwash.</a:t>
            </a:r>
          </a:p>
        </p:txBody>
      </p:sp>
      <p:sp>
        <p:nvSpPr>
          <p:cNvPr id="4" name="Slide Number Placeholder 3"/>
          <p:cNvSpPr>
            <a:spLocks noGrp="1"/>
          </p:cNvSpPr>
          <p:nvPr>
            <p:ph type="sldNum" sz="quarter" idx="5"/>
          </p:nvPr>
        </p:nvSpPr>
        <p:spPr/>
        <p:txBody>
          <a:bodyPr/>
          <a:lstStyle/>
          <a:p>
            <a:fld id="{F9F08466-AEA7-4FC0-9459-6A32F61DA297}" type="slidenum">
              <a:rPr lang="en-US" smtClean="0"/>
              <a:pPr/>
              <a:t>11</a:t>
            </a:fld>
            <a:endParaRPr lang="en-US" dirty="0"/>
          </a:p>
        </p:txBody>
      </p:sp>
    </p:spTree>
    <p:extLst>
      <p:ext uri="{BB962C8B-B14F-4D97-AF65-F5344CB8AC3E}">
        <p14:creationId xmlns:p14="http://schemas.microsoft.com/office/powerpoint/2010/main" val="21947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Still at the 9,000 foot view of hotwash preparation: Determine the scope of the hotwash. Will this be an overall response hotwash and cover everything? Will it focus on specific areas such as Partner Engagement only? Vaccine clinics only? Access and Functional Needs?  Public messaging? Isolation &amp; Quarantine and the Providing of Essential Services?  </a:t>
            </a:r>
          </a:p>
          <a:p>
            <a:endParaRPr lang="en-US" dirty="0"/>
          </a:p>
          <a:p>
            <a:r>
              <a:rPr lang="en-US" dirty="0"/>
              <a:t>Whatever the scope of your hotwash, you’ll want to review the purpose or objectives for that particular area. This helps focus the hotwash discussion by helping you develop specific questions for the hotwash.</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if you are doing a hotwash on Vaccines or vaccine clinics, you might develop questions about Clinic set up, clinic advertisement/communication to the public, vaccine storage, vaccine reporting.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strike="noStrike"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strike="noStrike" dirty="0">
                <a:solidFill>
                  <a:srgbClr val="FF0000"/>
                </a:solidFill>
              </a:rPr>
              <a:t>Develop the questions </a:t>
            </a:r>
            <a:r>
              <a:rPr lang="en-US" strike="noStrike" dirty="0">
                <a:solidFill>
                  <a:srgbClr val="FF0000"/>
                </a:solidFill>
              </a:rPr>
              <a:t>for your hotwash should include the standard, What went well? What could have been done better? How can we improve? And it should also include other specific questions related to the specific scope/focus area you want to assess. Or even areas where you encountered a lot of challenges– that’s worth discussing in a hotwash.</a:t>
            </a: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2157294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very common areas to think about or include in your hotwash (whatever is the focus area) you can include these questions: </a:t>
            </a:r>
          </a:p>
          <a:p>
            <a:r>
              <a:rPr lang="en-US" b="1" dirty="0"/>
              <a:t>Coordination-</a:t>
            </a:r>
            <a:r>
              <a:rPr lang="en-US" dirty="0"/>
              <a:t> within the health sector. What were the roles and responsibilities at the local level? State level? Did that work well? How was coordination with partners and the community?</a:t>
            </a:r>
          </a:p>
          <a:p>
            <a:r>
              <a:rPr lang="en-US" b="1" dirty="0"/>
              <a:t>Resources</a:t>
            </a:r>
            <a:r>
              <a:rPr lang="en-US" dirty="0"/>
              <a:t> – did we have enough people to work the response? To do the work of the response? Were they trained? Did they need training? Do we need to build up a cadre of volunteer responders? How were our plans? Were the roles and responsibilities outlined In our plans? Did our plans cover everything? Do we have new information or protocols to add to our plans?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Technical Aspects: </a:t>
            </a:r>
            <a:r>
              <a:rPr lang="en-US" dirty="0"/>
              <a:t>do we have the needed equipment to respond effectively? Do we need help in the logistics area? Or with funds to pay for equipment or staff? Do we need to develop new plans? Build new partnerships?</a:t>
            </a:r>
          </a:p>
        </p:txBody>
      </p:sp>
      <p:sp>
        <p:nvSpPr>
          <p:cNvPr id="4" name="Slide Number Placeholder 3"/>
          <p:cNvSpPr>
            <a:spLocks noGrp="1"/>
          </p:cNvSpPr>
          <p:nvPr>
            <p:ph type="sldNum" sz="quarter" idx="5"/>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918596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we’re getting down to the nitty gritty and coming into a 2,000 foot view: Once you have decided on your focus area for the hotwash, meet with the leader of that focus area and include the facilitator at this meeting to determine a hotwash date, who should attend the hotwash, identify any other specific areas to examine or questions you might want to ask in the hotwash.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I’ll include the Facilitator, so they become very familiar with the topic areas to discuss/include in the hotwash.  It’s important for the Facilitator and Planners to have a solid understanding of the response and the function of the work the group did that is being </a:t>
            </a:r>
            <a:r>
              <a:rPr lang="en-US" dirty="0" err="1"/>
              <a:t>hotwashed</a:t>
            </a:r>
            <a:r>
              <a:rPr lang="en-US" dirty="0"/>
              <a:t>. This helps develop a common operating picture that drives the hotwash discussion.</a:t>
            </a:r>
          </a:p>
          <a:p>
            <a:endParaRPr lang="en-US" dirty="0"/>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14</a:t>
            </a:fld>
            <a:endParaRPr lang="en-US" dirty="0"/>
          </a:p>
        </p:txBody>
      </p:sp>
    </p:spTree>
    <p:extLst>
      <p:ext uri="{BB962C8B-B14F-4D97-AF65-F5344CB8AC3E}">
        <p14:creationId xmlns:p14="http://schemas.microsoft.com/office/powerpoint/2010/main" val="1383925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Once you have that meeting and obtain the required information, the Planner tailors the hotwash materials (participant agenda, the facilitator agenda, Notetaker template, hotwash PowerPoint,) with this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Planner is responsible for emailing the tailored templates to the Facilitator, the note taker, and to the hotwash participants before the hotwash.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15</a:t>
            </a:fld>
            <a:endParaRPr lang="en-US" dirty="0"/>
          </a:p>
        </p:txBody>
      </p:sp>
    </p:spTree>
    <p:extLst>
      <p:ext uri="{BB962C8B-B14F-4D97-AF65-F5344CB8AC3E}">
        <p14:creationId xmlns:p14="http://schemas.microsoft.com/office/powerpoint/2010/main" val="1697397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few days or the morning prior to the scheduled hotwash, the Planner and Facilitator should meet to discuss the hotwash agenda and review the identified areas of examination. </a:t>
            </a:r>
            <a:r>
              <a:rPr lang="en-US" sz="1200" b="0" i="0" u="none" strike="noStrike" baseline="0" dirty="0">
                <a:solidFill>
                  <a:srgbClr val="57585A"/>
                </a:solidFill>
                <a:latin typeface="Roboto" panose="02000000000000000000" pitchFamily="2" charset="0"/>
              </a:rPr>
              <a:t>This pre-meeting ensures that the facilitator is aware of and comfortable with their role, know what is expected of them, and what questions they will be asking to move the hotwash along.</a:t>
            </a:r>
          </a:p>
          <a:p>
            <a:endParaRPr lang="en-US" sz="1200" b="0" i="0" u="none" strike="noStrike" baseline="0" dirty="0">
              <a:solidFill>
                <a:srgbClr val="57585A"/>
              </a:solidFill>
              <a:latin typeface="Roboto" panose="02000000000000000000" pitchFamily="2" charset="0"/>
            </a:endParaRPr>
          </a:p>
          <a:p>
            <a:r>
              <a:rPr lang="en-US" sz="1200" b="0" i="0" u="none" strike="noStrike" baseline="0" dirty="0">
                <a:solidFill>
                  <a:srgbClr val="57585A"/>
                </a:solidFill>
                <a:latin typeface="Roboto" panose="02000000000000000000" pitchFamily="2" charset="0"/>
              </a:rPr>
              <a:t>And it’s an opportunity to address / Discuss any issues of concern – are there off limits topics? Safety Team litigation issue– no talking about youth sports. Time is tight, should we limit time in any area of the agenda? (Mickey will address later)</a:t>
            </a:r>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16</a:t>
            </a:fld>
            <a:endParaRPr lang="en-US" dirty="0"/>
          </a:p>
        </p:txBody>
      </p:sp>
    </p:spTree>
    <p:extLst>
      <p:ext uri="{BB962C8B-B14F-4D97-AF65-F5344CB8AC3E}">
        <p14:creationId xmlns:p14="http://schemas.microsoft.com/office/powerpoint/2010/main" val="1387967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virtual…</a:t>
            </a:r>
          </a:p>
          <a:p>
            <a:endParaRPr lang="en-US" dirty="0"/>
          </a:p>
          <a:p>
            <a:r>
              <a:rPr lang="en-US" dirty="0"/>
              <a:t>If in person..</a:t>
            </a:r>
          </a:p>
          <a:p>
            <a:r>
              <a:rPr lang="en-US" dirty="0"/>
              <a:t>Set up the room</a:t>
            </a:r>
          </a:p>
          <a:p>
            <a:r>
              <a:rPr lang="en-US" dirty="0"/>
              <a:t>Bring supplies- computer power cord, projector, paper &amp; pencils, paper feedback forms, list of wellness resources, paper agenda</a:t>
            </a:r>
          </a:p>
          <a:p>
            <a:r>
              <a:rPr lang="en-US" dirty="0"/>
              <a:t>Distribute any materials- a paper feedback form, a list of the questions being asked, paper and pencil so they can take their own notes.</a:t>
            </a:r>
          </a:p>
        </p:txBody>
      </p:sp>
      <p:sp>
        <p:nvSpPr>
          <p:cNvPr id="4" name="Slide Number Placeholder 3"/>
          <p:cNvSpPr>
            <a:spLocks noGrp="1"/>
          </p:cNvSpPr>
          <p:nvPr>
            <p:ph type="sldNum" sz="quarter" idx="5"/>
          </p:nvPr>
        </p:nvSpPr>
        <p:spPr/>
        <p:txBody>
          <a:bodyPr/>
          <a:lstStyle/>
          <a:p>
            <a:fld id="{F9F08466-AEA7-4FC0-9459-6A32F61DA297}" type="slidenum">
              <a:rPr lang="en-US" smtClean="0"/>
              <a:pPr/>
              <a:t>17</a:t>
            </a:fld>
            <a:endParaRPr lang="en-US" dirty="0"/>
          </a:p>
        </p:txBody>
      </p:sp>
    </p:spTree>
    <p:extLst>
      <p:ext uri="{BB962C8B-B14F-4D97-AF65-F5344CB8AC3E}">
        <p14:creationId xmlns:p14="http://schemas.microsoft.com/office/powerpoint/2010/main" val="1866410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 you provide an opportunity for a follow-up hotwash survey on paper or electronically, it’s important to offer one these reasons… read slide</a:t>
            </a:r>
          </a:p>
        </p:txBody>
      </p:sp>
      <p:sp>
        <p:nvSpPr>
          <p:cNvPr id="4" name="Slide Number Placeholder 3"/>
          <p:cNvSpPr>
            <a:spLocks noGrp="1"/>
          </p:cNvSpPr>
          <p:nvPr>
            <p:ph type="sldNum" sz="quarter" idx="5"/>
          </p:nvPr>
        </p:nvSpPr>
        <p:spPr/>
        <p:txBody>
          <a:bodyPr/>
          <a:lstStyle/>
          <a:p>
            <a:fld id="{F9F08466-AEA7-4FC0-9459-6A32F61DA297}" type="slidenum">
              <a:rPr lang="en-US" smtClean="0"/>
              <a:pPr/>
              <a:t>18</a:t>
            </a:fld>
            <a:endParaRPr lang="en-US" dirty="0"/>
          </a:p>
        </p:txBody>
      </p:sp>
    </p:spTree>
    <p:extLst>
      <p:ext uri="{BB962C8B-B14F-4D97-AF65-F5344CB8AC3E}">
        <p14:creationId xmlns:p14="http://schemas.microsoft.com/office/powerpoint/2010/main" val="1298133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19</a:t>
            </a:fld>
            <a:endParaRPr lang="en-US" dirty="0"/>
          </a:p>
        </p:txBody>
      </p:sp>
    </p:spTree>
    <p:extLst>
      <p:ext uri="{BB962C8B-B14F-4D97-AF65-F5344CB8AC3E}">
        <p14:creationId xmlns:p14="http://schemas.microsoft.com/office/powerpoint/2010/main" val="20766816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20</a:t>
            </a:fld>
            <a:endParaRPr lang="en-US" dirty="0"/>
          </a:p>
        </p:txBody>
      </p:sp>
    </p:spTree>
    <p:extLst>
      <p:ext uri="{BB962C8B-B14F-4D97-AF65-F5344CB8AC3E}">
        <p14:creationId xmlns:p14="http://schemas.microsoft.com/office/powerpoint/2010/main" val="2039518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Calibri" panose="020F0502020204030204" pitchFamily="34" charset="0"/>
              </a:rPr>
              <a:t>The ‘formal’ definition from FEMA, a hotwash is: A</a:t>
            </a:r>
            <a:r>
              <a:rPr lang="en-US" sz="1800" dirty="0">
                <a:solidFill>
                  <a:srgbClr val="000000"/>
                </a:solidFill>
                <a:effectLst/>
                <a:latin typeface="Calibri" panose="020F0502020204030204" pitchFamily="34" charset="0"/>
                <a:ea typeface="Calibri" panose="020F0502020204030204" pitchFamily="34" charset="0"/>
              </a:rPr>
              <a:t> facilitated discussion held following a response among responders from each functional area that is designed to capture feedback about any issues, concerns, or proposed improvements response staff may have about the response, their area of the response, and their roles. </a:t>
            </a:r>
          </a:p>
          <a:p>
            <a:endParaRPr lang="en-US" sz="1800" dirty="0">
              <a:solidFill>
                <a:srgbClr val="00000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Calibri" panose="020F0502020204030204" pitchFamily="34" charset="0"/>
              </a:rPr>
              <a:t>The hot wash is an opportunity for response staff to voice their opinions on the response, as well as on their own performance. This facilitated meeting allows response staff to participate in a self-assessment of the response and provides a general assessment of how the jurisdiction performed during the response. It can help identify issues or gaps with plans, policies, procedures, with decisions or other actions.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Calibri" panose="020F0502020204030204" pitchFamily="34" charset="0"/>
              </a:rPr>
              <a:t>(optional if this was an exercise: At this time, evaluators can also seek clarification on certain actions and what prompted response staff to take them. Evaluators take notes during the hot wash and include these observations in their </a:t>
            </a:r>
            <a:r>
              <a:rPr lang="en-US" sz="1800">
                <a:solidFill>
                  <a:srgbClr val="000000"/>
                </a:solidFill>
                <a:effectLst/>
                <a:latin typeface="Calibri" panose="020F0502020204030204" pitchFamily="34" charset="0"/>
                <a:ea typeface="Calibri" panose="020F0502020204030204" pitchFamily="34" charset="0"/>
              </a:rPr>
              <a:t>analysis.]</a:t>
            </a:r>
            <a:endParaRPr lang="en-US" sz="1800" dirty="0">
              <a:solidFill>
                <a:srgbClr val="00000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Calibri" panose="020F0502020204030204" pitchFamily="34" charset="0"/>
              </a:rPr>
              <a:t>A hotwash also provides an opportunity to identify successes and innovations that we may want to incorporate into our daily work or make sure is included in the next response. It is a fantastic opportunity to capture ‘gems’.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a:p>
            <a:r>
              <a:rPr lang="en-US" sz="1800" b="1" i="0" dirty="0">
                <a:solidFill>
                  <a:srgbClr val="202124"/>
                </a:solidFill>
                <a:effectLst/>
                <a:latin typeface="Roboto" panose="02000000000000000000" pitchFamily="2" charset="0"/>
              </a:rPr>
              <a:t>ORIGIN: </a:t>
            </a:r>
            <a:r>
              <a:rPr lang="en-US" sz="1800" b="0" i="0" dirty="0">
                <a:solidFill>
                  <a:srgbClr val="202124"/>
                </a:solidFill>
                <a:effectLst/>
                <a:latin typeface="Roboto" panose="02000000000000000000" pitchFamily="2" charset="0"/>
              </a:rPr>
              <a:t>The term hotwash originated </a:t>
            </a:r>
            <a:r>
              <a:rPr lang="en-US" sz="1800" b="1" i="0" dirty="0">
                <a:solidFill>
                  <a:srgbClr val="202124"/>
                </a:solidFill>
                <a:effectLst/>
                <a:latin typeface="Roboto" panose="02000000000000000000" pitchFamily="2" charset="0"/>
              </a:rPr>
              <a:t>in the U.S. Army</a:t>
            </a:r>
            <a:r>
              <a:rPr lang="en-US" sz="1800" b="0" i="0" dirty="0">
                <a:solidFill>
                  <a:srgbClr val="202124"/>
                </a:solidFill>
                <a:effectLst/>
                <a:latin typeface="Roboto" panose="02000000000000000000" pitchFamily="2" charset="0"/>
              </a:rPr>
              <a:t>: The term Hot Wash comes from the practice used by some soldiers of dousing their weapons in extremely hot water as a means of removing grit and residue after firing. ... One infantry soldier described it as "the quick and dirty cleaning that can save a lot of time later.“</a:t>
            </a:r>
          </a:p>
        </p:txBody>
      </p:sp>
      <p:sp>
        <p:nvSpPr>
          <p:cNvPr id="4" name="Slide Number Placeholder 3"/>
          <p:cNvSpPr>
            <a:spLocks noGrp="1"/>
          </p:cNvSpPr>
          <p:nvPr>
            <p:ph type="sldNum" sz="quarter" idx="5"/>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37510025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Know your audience- </a:t>
            </a:r>
            <a:r>
              <a:rPr lang="en-US" dirty="0"/>
              <a:t>are they from the beginning of the response? Just a specific period of time in the response? Are you familiar with the terms/work language the hotwash group use in their work? </a:t>
            </a:r>
          </a:p>
          <a:p>
            <a:endParaRPr lang="en-US" dirty="0"/>
          </a:p>
          <a:p>
            <a:r>
              <a:rPr lang="en-US" b="1" dirty="0"/>
              <a:t>Develop the questions </a:t>
            </a:r>
            <a:r>
              <a:rPr lang="en-US" dirty="0"/>
              <a:t>you will ask in the hotwash discussion. Will you focus on an area such as response coordination, or provision of essential services, or public communication and messaging, or reaching access and functional needs populations? Or the general What went well? What could have been done better? How can we improve? </a:t>
            </a:r>
          </a:p>
          <a:p>
            <a:endParaRPr lang="en-US" b="1" dirty="0"/>
          </a:p>
          <a:p>
            <a:r>
              <a:rPr lang="en-US" b="1" dirty="0"/>
              <a:t>Facilitate the discussion- </a:t>
            </a:r>
            <a:r>
              <a:rPr lang="en-US" dirty="0"/>
              <a:t>guide the participants through the discussion questions/areas to examine. Be mindful of the time. It’s a packed agenda, move through it. There is always the opportunity for the participant to add their feedback to the online hotwash follow-up survey.</a:t>
            </a:r>
          </a:p>
          <a:p>
            <a:endParaRPr lang="en-US" b="1" dirty="0"/>
          </a:p>
          <a:p>
            <a:r>
              <a:rPr lang="en-US" b="1" dirty="0"/>
              <a:t>Be impartial- </a:t>
            </a:r>
            <a:r>
              <a:rPr lang="en-US" dirty="0"/>
              <a:t>don’t influence  group or individual feedback. Keep your opinions to yourself.</a:t>
            </a:r>
          </a:p>
          <a:p>
            <a:endParaRPr lang="en-US" b="1" dirty="0"/>
          </a:p>
          <a:p>
            <a:r>
              <a:rPr lang="en-US" b="1" dirty="0"/>
              <a:t>Clarify and summarize </a:t>
            </a:r>
            <a:r>
              <a:rPr lang="en-US" dirty="0"/>
              <a:t>key discussion areas. </a:t>
            </a:r>
          </a:p>
        </p:txBody>
      </p:sp>
      <p:sp>
        <p:nvSpPr>
          <p:cNvPr id="4" name="Slide Number Placeholder 3"/>
          <p:cNvSpPr>
            <a:spLocks noGrp="1"/>
          </p:cNvSpPr>
          <p:nvPr>
            <p:ph type="sldNum" sz="quarter" idx="5"/>
          </p:nvPr>
        </p:nvSpPr>
        <p:spPr/>
        <p:txBody>
          <a:bodyPr/>
          <a:lstStyle/>
          <a:p>
            <a:fld id="{F9F08466-AEA7-4FC0-9459-6A32F61DA297}" type="slidenum">
              <a:rPr lang="en-US" smtClean="0"/>
              <a:pPr/>
              <a:t>22</a:t>
            </a:fld>
            <a:endParaRPr lang="en-US" dirty="0"/>
          </a:p>
        </p:txBody>
      </p:sp>
    </p:spTree>
    <p:extLst>
      <p:ext uri="{BB962C8B-B14F-4D97-AF65-F5344CB8AC3E}">
        <p14:creationId xmlns:p14="http://schemas.microsoft.com/office/powerpoint/2010/main" val="835048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nSpc>
                <a:spcPct val="107000"/>
              </a:lnSpc>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Were you missing equipment, supplies, or other ‘things’?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This topic focuses on</a:t>
            </a: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effectLst/>
                <a:latin typeface="Calibri" panose="020F0502020204030204" pitchFamily="34" charset="0"/>
                <a:ea typeface="Calibri" panose="020F0502020204030204" pitchFamily="34" charset="0"/>
                <a:cs typeface="Calibri" panose="020F0502020204030204" pitchFamily="34" charset="0"/>
              </a:rPr>
              <a:t>Tangible:</a:t>
            </a:r>
            <a:r>
              <a:rPr lang="en-US" sz="1000" dirty="0">
                <a:effectLst/>
                <a:latin typeface="Calibri" panose="020F0502020204030204" pitchFamily="34" charset="0"/>
                <a:ea typeface="Calibri" panose="020F0502020204030204" pitchFamily="34" charset="0"/>
                <a:cs typeface="Calibri" panose="020F0502020204030204" pitchFamily="34" charset="0"/>
              </a:rPr>
              <a:t> material, equipment, methods, facilities, or physical environment are inappropriate for tasks to be accomplished, or other items failed in some way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Did you have enough staff or staff with the right skills to do what you needed to do?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This topic focuses on</a:t>
            </a: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effectLst/>
                <a:latin typeface="Calibri" panose="020F0502020204030204" pitchFamily="34" charset="0"/>
                <a:ea typeface="Calibri" panose="020F0502020204030204" pitchFamily="34" charset="0"/>
                <a:cs typeface="Calibri" panose="020F0502020204030204" pitchFamily="34" charset="0"/>
              </a:rPr>
              <a:t>People:</a:t>
            </a:r>
            <a:r>
              <a:rPr lang="en-US" sz="1000" dirty="0">
                <a:effectLst/>
                <a:latin typeface="Calibri" panose="020F0502020204030204" pitchFamily="34" charset="0"/>
                <a:ea typeface="Calibri" panose="020F0502020204030204" pitchFamily="34" charset="0"/>
                <a:cs typeface="Calibri" panose="020F0502020204030204" pitchFamily="34" charset="0"/>
              </a:rPr>
              <a:t> workforce-related, inadequate staffing levels and inadequate training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Anything that affected your work that was outside your control/management?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This topic focuses on</a:t>
            </a: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effectLst/>
                <a:latin typeface="Calibri" panose="020F0502020204030204" pitchFamily="34" charset="0"/>
                <a:ea typeface="Calibri" panose="020F0502020204030204" pitchFamily="34" charset="0"/>
                <a:cs typeface="Calibri" panose="020F0502020204030204" pitchFamily="34" charset="0"/>
              </a:rPr>
              <a:t>Economic or external</a:t>
            </a:r>
            <a:r>
              <a:rPr lang="en-US" sz="1000" dirty="0">
                <a:effectLst/>
                <a:latin typeface="Calibri" panose="020F0502020204030204" pitchFamily="34" charset="0"/>
                <a:ea typeface="Calibri" panose="020F0502020204030204" pitchFamily="34" charset="0"/>
                <a:cs typeface="Calibri" panose="020F0502020204030204" pitchFamily="34" charset="0"/>
              </a:rPr>
              <a:t>: changes to economy, political influences, and things that we have little control over but affect response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Were there policies and procedures or were there state, MDH, or local policies, statutes, laws, rules that aided or prohibited work getting done?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This topic focuses on</a:t>
            </a: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effectLst/>
                <a:latin typeface="Calibri" panose="020F0502020204030204" pitchFamily="34" charset="0"/>
                <a:ea typeface="Calibri" panose="020F0502020204030204" pitchFamily="34" charset="0"/>
                <a:cs typeface="Times New Roman" panose="02020603050405020304" pitchFamily="18" charset="0"/>
              </a:rPr>
              <a:t>Organizational:</a:t>
            </a:r>
            <a:r>
              <a:rPr lang="en-US" sz="1000" dirty="0">
                <a:effectLst/>
                <a:latin typeface="Calibri" panose="020F0502020204030204" pitchFamily="34" charset="0"/>
                <a:ea typeface="Calibri" panose="020F0502020204030204" pitchFamily="34" charset="0"/>
                <a:cs typeface="Times New Roman" panose="02020603050405020304" pitchFamily="18" charset="0"/>
              </a:rPr>
              <a:t> Systems, policies, and procedures people use to make decisions and do their work?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Did the way you were structured within ICS impact your work and if so, how and why?</a:t>
            </a:r>
            <a:r>
              <a:rPr lang="en-US" sz="10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Any challenges related to leadership, communicating with them, getting decisions made, anything else with decision making/decisionmakers?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This topic with these two questions focuses on:</a:t>
            </a: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effectLst/>
                <a:latin typeface="Calibri" panose="020F0502020204030204" pitchFamily="34" charset="0"/>
                <a:ea typeface="Calibri" panose="020F0502020204030204" pitchFamily="34" charset="0"/>
                <a:cs typeface="Calibri" panose="020F0502020204030204" pitchFamily="34" charset="0"/>
              </a:rPr>
              <a:t>Managerial:</a:t>
            </a:r>
            <a:r>
              <a:rPr lang="en-US" sz="1000" dirty="0">
                <a:effectLst/>
                <a:latin typeface="Calibri" panose="020F0502020204030204" pitchFamily="34" charset="0"/>
                <a:ea typeface="Calibri" panose="020F0502020204030204" pitchFamily="34" charset="0"/>
                <a:cs typeface="Calibri" panose="020F0502020204030204" pitchFamily="34" charset="0"/>
              </a:rPr>
              <a:t> organizational structure, communication methods, and roles and responsibilities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How did technology aid or hinder the Group’s work?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This topic focuses on</a:t>
            </a:r>
            <a:r>
              <a:rPr lang="en-US" sz="11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1" dirty="0">
                <a:effectLst/>
                <a:latin typeface="Calibri" panose="020F0502020204030204" pitchFamily="34" charset="0"/>
                <a:ea typeface="Calibri" panose="020F0502020204030204" pitchFamily="34" charset="0"/>
                <a:cs typeface="Calibri" panose="020F0502020204030204" pitchFamily="34" charset="0"/>
              </a:rPr>
              <a:t>Information and technology:</a:t>
            </a:r>
            <a:r>
              <a:rPr lang="en-US" sz="1000" dirty="0">
                <a:effectLst/>
                <a:latin typeface="Calibri" panose="020F0502020204030204" pitchFamily="34" charset="0"/>
                <a:ea typeface="Calibri" panose="020F0502020204030204" pitchFamily="34" charset="0"/>
                <a:cs typeface="Calibri" panose="020F0502020204030204" pitchFamily="34" charset="0"/>
              </a:rPr>
              <a:t> availability of necessary information, technology platforms, and software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26</a:t>
            </a:fld>
            <a:endParaRPr lang="en-US" dirty="0"/>
          </a:p>
        </p:txBody>
      </p:sp>
    </p:spTree>
    <p:extLst>
      <p:ext uri="{BB962C8B-B14F-4D97-AF65-F5344CB8AC3E}">
        <p14:creationId xmlns:p14="http://schemas.microsoft.com/office/powerpoint/2010/main" val="2208131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27</a:t>
            </a:fld>
            <a:endParaRPr lang="en-US" dirty="0"/>
          </a:p>
        </p:txBody>
      </p:sp>
    </p:spTree>
    <p:extLst>
      <p:ext uri="{BB962C8B-B14F-4D97-AF65-F5344CB8AC3E}">
        <p14:creationId xmlns:p14="http://schemas.microsoft.com/office/powerpoint/2010/main" val="30436694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30</a:t>
            </a:fld>
            <a:endParaRPr lang="en-US" dirty="0"/>
          </a:p>
        </p:txBody>
      </p:sp>
    </p:spTree>
    <p:extLst>
      <p:ext uri="{BB962C8B-B14F-4D97-AF65-F5344CB8AC3E}">
        <p14:creationId xmlns:p14="http://schemas.microsoft.com/office/powerpoint/2010/main" val="35974420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rPr>
              <a:t>Stay neutral. Don’t let your personal bias or opinions enter the discussion.</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rPr>
              <a:t>Invite people to “raise their hand” to be called on; just don’t forget to erase the icon after the exchange is over (if using Teams).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800"/>
              </a:spcAft>
            </a:pPr>
            <a:r>
              <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rPr>
              <a:t>Watch the time. Stay focused. </a:t>
            </a:r>
          </a:p>
          <a:p>
            <a:pPr marL="0" marR="0">
              <a:lnSpc>
                <a:spcPct val="107000"/>
              </a:lnSpc>
              <a:spcBef>
                <a:spcPts val="0"/>
              </a:spcBef>
              <a:spcAft>
                <a:spcPts val="800"/>
              </a:spcAft>
            </a:pPr>
            <a:endPar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800"/>
              </a:spcAft>
            </a:pPr>
            <a:r>
              <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rPr>
              <a:t>Move things along to cover full agenda.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32</a:t>
            </a:fld>
            <a:endParaRPr lang="en-US" dirty="0"/>
          </a:p>
        </p:txBody>
      </p:sp>
    </p:spTree>
    <p:extLst>
      <p:ext uri="{BB962C8B-B14F-4D97-AF65-F5344CB8AC3E}">
        <p14:creationId xmlns:p14="http://schemas.microsoft.com/office/powerpoint/2010/main" val="1959591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rPr>
              <a:t>Active listening: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rPr>
              <a:t>Mirroring- </a:t>
            </a:r>
            <a:r>
              <a:rPr lang="en-US" sz="1800" dirty="0">
                <a:solidFill>
                  <a:srgbClr val="303030"/>
                </a:solidFill>
                <a:effectLst/>
                <a:latin typeface="Calibri" panose="020F0502020204030204" pitchFamily="34" charset="0"/>
                <a:ea typeface="Calibri" panose="020F0502020204030204" pitchFamily="34" charset="0"/>
                <a:cs typeface="Calibri" panose="020F0502020204030204" pitchFamily="34" charset="0"/>
              </a:rPr>
              <a:t>repeat back the speaker’s words verbatim.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rPr>
              <a:t>Paraphrase- </a:t>
            </a:r>
            <a:r>
              <a:rPr lang="en-US" sz="1800" dirty="0">
                <a:solidFill>
                  <a:srgbClr val="303030"/>
                </a:solidFill>
                <a:effectLst/>
                <a:latin typeface="Calibri" panose="020F0502020204030204" pitchFamily="34" charset="0"/>
                <a:ea typeface="Calibri" panose="020F0502020204030204" pitchFamily="34" charset="0"/>
                <a:cs typeface="Calibri" panose="020F0502020204030204" pitchFamily="34" charset="0"/>
              </a:rPr>
              <a:t>you use your own words to say what you think the speaker said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solidFill>
                  <a:srgbClr val="292A2C"/>
                </a:solidFill>
                <a:effectLst/>
                <a:latin typeface="Calibri" panose="020F0502020204030204" pitchFamily="34" charset="0"/>
                <a:ea typeface="Times New Roman" panose="02020603050405020304" pitchFamily="18" charset="0"/>
                <a:cs typeface="Calibri" panose="020F0502020204030204" pitchFamily="34" charset="0"/>
              </a:rPr>
              <a:t>Tracking- </a:t>
            </a:r>
            <a:r>
              <a:rPr lang="en-US" sz="1800" dirty="0">
                <a:solidFill>
                  <a:srgbClr val="303030"/>
                </a:solidFill>
                <a:effectLst/>
                <a:latin typeface="Calibri" panose="020F0502020204030204" pitchFamily="34" charset="0"/>
                <a:ea typeface="Calibri" panose="020F0502020204030204" pitchFamily="34" charset="0"/>
                <a:cs typeface="Calibri" panose="020F0502020204030204" pitchFamily="34" charset="0"/>
              </a:rPr>
              <a:t>keeping track of various lines of thought that are going on simultaneously within a single discussion—helping to summarize the different perspectives and show that multiple ideas are equally valid.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9F08466-AEA7-4FC0-9459-6A32F61DA297}" type="slidenum">
              <a:rPr lang="en-US" smtClean="0"/>
              <a:pPr/>
              <a:t>33</a:t>
            </a:fld>
            <a:endParaRPr lang="en-US" dirty="0"/>
          </a:p>
        </p:txBody>
      </p:sp>
    </p:spTree>
    <p:extLst>
      <p:ext uri="{BB962C8B-B14F-4D97-AF65-F5344CB8AC3E}">
        <p14:creationId xmlns:p14="http://schemas.microsoft.com/office/powerpoint/2010/main" val="9254832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Monopolizer-or the “over-participator”-to help curb “over-participators” you could add to your ground rules, “please self-regulate your participation to allow for others to give responses.” Or you can add, “I’d like to hear from others who have not spoken yet.” You can call on the quiet ones by name to ask for their input.</a:t>
            </a:r>
          </a:p>
          <a:p>
            <a:endParaRPr lang="en-US" dirty="0"/>
          </a:p>
          <a:p>
            <a:r>
              <a:rPr lang="en-US" dirty="0"/>
              <a:t>Managing Self-restraint- keeping your opinions out of the discussion. Maintain a neutral stance.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Occasionally, someone in the group being </a:t>
            </a:r>
            <a:r>
              <a:rPr lang="en-US" dirty="0" err="1"/>
              <a:t>hotwashed</a:t>
            </a:r>
            <a:r>
              <a:rPr lang="en-US" dirty="0"/>
              <a:t>, in particular leaders, may be very eager to hear what the team/unit/group thought about something. They may be very focused on getting that answer to the point of posing the question to the group. If that happens, let the responses play out and ‘take back’ facilitation of the meeting by moving the group on to the next question or topic area. </a:t>
            </a:r>
          </a:p>
          <a:p>
            <a:endParaRPr lang="en-US" dirty="0"/>
          </a:p>
          <a:p>
            <a:r>
              <a:rPr lang="en-US" dirty="0"/>
              <a:t>Learn to get comfortable with the silence. Silence respects the thought process of your participants– allows them to consider their responses. You can also preface you questions with, “Think about the last time you did [fill in the blank]. What were some of the issues or improvements…?” This allows the participant to put themselves in a scenario they recognize and helps them identify with a response they can share that contributes to the discussion.</a:t>
            </a: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34</a:t>
            </a:fld>
            <a:endParaRPr lang="en-US" dirty="0"/>
          </a:p>
        </p:txBody>
      </p:sp>
    </p:spTree>
    <p:extLst>
      <p:ext uri="{BB962C8B-B14F-4D97-AF65-F5344CB8AC3E}">
        <p14:creationId xmlns:p14="http://schemas.microsoft.com/office/powerpoint/2010/main" val="19781716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virtual hotwashes you’ll want to be prepared </a:t>
            </a:r>
          </a:p>
        </p:txBody>
      </p:sp>
      <p:sp>
        <p:nvSpPr>
          <p:cNvPr id="4" name="Slide Number Placeholder 3"/>
          <p:cNvSpPr>
            <a:spLocks noGrp="1"/>
          </p:cNvSpPr>
          <p:nvPr>
            <p:ph type="sldNum" sz="quarter" idx="5"/>
          </p:nvPr>
        </p:nvSpPr>
        <p:spPr/>
        <p:txBody>
          <a:bodyPr/>
          <a:lstStyle/>
          <a:p>
            <a:fld id="{F9F08466-AEA7-4FC0-9459-6A32F61DA297}" type="slidenum">
              <a:rPr lang="en-US" smtClean="0"/>
              <a:pPr/>
              <a:t>35</a:t>
            </a:fld>
            <a:endParaRPr lang="en-US" dirty="0"/>
          </a:p>
        </p:txBody>
      </p:sp>
    </p:spTree>
    <p:extLst>
      <p:ext uri="{BB962C8B-B14F-4D97-AF65-F5344CB8AC3E}">
        <p14:creationId xmlns:p14="http://schemas.microsoft.com/office/powerpoint/2010/main" val="36652570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Janice</a:t>
            </a:r>
          </a:p>
        </p:txBody>
      </p:sp>
      <p:sp>
        <p:nvSpPr>
          <p:cNvPr id="4" name="Slide Number Placeholder 3"/>
          <p:cNvSpPr>
            <a:spLocks noGrp="1"/>
          </p:cNvSpPr>
          <p:nvPr>
            <p:ph type="sldNum" sz="quarter" idx="5"/>
          </p:nvPr>
        </p:nvSpPr>
        <p:spPr/>
        <p:txBody>
          <a:bodyPr/>
          <a:lstStyle/>
          <a:p>
            <a:fld id="{F9F08466-AEA7-4FC0-9459-6A32F61DA297}" type="slidenum">
              <a:rPr lang="en-US" smtClean="0"/>
              <a:pPr/>
              <a:t>36</a:t>
            </a:fld>
            <a:endParaRPr lang="en-US" dirty="0"/>
          </a:p>
        </p:txBody>
      </p:sp>
    </p:spTree>
    <p:extLst>
      <p:ext uri="{BB962C8B-B14F-4D97-AF65-F5344CB8AC3E}">
        <p14:creationId xmlns:p14="http://schemas.microsoft.com/office/powerpoint/2010/main" val="14271279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tab pos="228600" algn="l"/>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Make sure you record the personal introductory comments– the name of who is speaking. Many times the speaker will announce their name.  Recording who is speaking helps set the context for the comments. </a:t>
            </a:r>
          </a:p>
          <a:p>
            <a:pPr marL="342900" marR="0" lvl="0" indent="-34290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tab pos="228600" algn="l"/>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Type your notes directly underneath the questions. The facilitator’s statements and questions are in a style heading. And there are bullet points to add the responses/comments from participants so it’s very easy to see the differentiation between facilitator and responses.  I even use a different color of font for the participant’s feedback than what color font the questions are in– helps differentiate questions from responses.   </a:t>
            </a:r>
          </a:p>
          <a:p>
            <a:pPr marL="342900" marR="0" lvl="0" indent="-342900">
              <a:lnSpc>
                <a:spcPct val="107000"/>
              </a:lnSpc>
              <a:spcBef>
                <a:spcPts val="0"/>
              </a:spcBef>
              <a:spcAft>
                <a:spcPts val="0"/>
              </a:spcAft>
              <a:buFont typeface="Wingdings" panose="05000000000000000000" pitchFamily="2" charset="2"/>
              <a:buChar char=""/>
              <a:tabLst>
                <a:tab pos="2286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tabLst>
                <a:tab pos="228600" algn="l"/>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Capture the main points, summaries, how many others are agreeing with what the speaker is stating. That’s an indication there is a strong/important  statement being made and it shows that it was a common experience; it affected several people, not just a “one off” experience. </a:t>
            </a:r>
          </a:p>
          <a:p>
            <a:pPr marL="342900" marR="0" lvl="0" indent="-342900">
              <a:lnSpc>
                <a:spcPct val="107000"/>
              </a:lnSpc>
              <a:spcBef>
                <a:spcPts val="0"/>
              </a:spcBef>
              <a:spcAft>
                <a:spcPts val="0"/>
              </a:spcAft>
              <a:buFont typeface="Wingdings" panose="05000000000000000000" pitchFamily="2" charset="2"/>
              <a:buChar char=""/>
              <a:tabLst>
                <a:tab pos="2286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Does not have to be verbatim- </a:t>
            </a:r>
            <a:r>
              <a:rPr lang="en-US" sz="1800" dirty="0">
                <a:effectLst/>
                <a:latin typeface="Calibri" panose="020F0502020204030204" pitchFamily="34" charset="0"/>
                <a:ea typeface="Calibri" panose="020F0502020204030204" pitchFamily="34" charset="0"/>
                <a:cs typeface="Times New Roman" panose="02020603050405020304" pitchFamily="18" charset="0"/>
              </a:rPr>
              <a:t>Capture as much as possible in the participant’s own words.  In real life people speak in incomplete sentences and use phrases.  Don’t add words or correct their grammar.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728799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Hotwash –why? Does FEMA REQUIRE hotwashes? Yes, in that it’s a practice built into ICS– which ICS we are required to use in a response.</a:t>
            </a:r>
          </a:p>
          <a:p>
            <a:r>
              <a:rPr lang="en-US" dirty="0"/>
              <a:t>First of all, public health is required to write after action reports as a part of preparedness and response activities (and exercises) that are funded by the CDC. Hotwashes are the way we obtain quality information about exercise and response activities in order to write the after action report. FEMA requires response disciplines (emergency management, fire, law enforcement, health care, public health, public safety, public works, EMS) to use the Incident Command System, of which hotwashes and after action reporting is a part.</a:t>
            </a:r>
          </a:p>
          <a:p>
            <a:endParaRPr lang="en-US" dirty="0"/>
          </a:p>
          <a:p>
            <a:r>
              <a:rPr lang="en-US" dirty="0"/>
              <a:t>It’s critical to review and assess our public health response actions to identify best practices AND areas for improvement. So we use hotwashes as a tool as a part of the quality improvement process.  It’s important to note, we are not assessing individual performance, but the functional efforts and areas of the response.</a:t>
            </a:r>
          </a:p>
          <a:p>
            <a:endParaRPr lang="en-US" dirty="0"/>
          </a:p>
          <a:p>
            <a:r>
              <a:rPr lang="en-US" dirty="0"/>
              <a:t>Provide closure- </a:t>
            </a:r>
          </a:p>
          <a:p>
            <a:r>
              <a:rPr lang="en-US" dirty="0"/>
              <a:t>Benefits:</a:t>
            </a:r>
          </a:p>
          <a:p>
            <a:pPr marL="285750" indent="-285750">
              <a:buFont typeface="Arial" panose="020B0604020202020204" pitchFamily="34" charset="0"/>
              <a:buChar char="•"/>
            </a:pPr>
            <a:r>
              <a:rPr lang="en-US" sz="1800" b="0" i="0" u="none" strike="noStrike" baseline="0" dirty="0">
                <a:solidFill>
                  <a:srgbClr val="000000"/>
                </a:solidFill>
              </a:rPr>
              <a:t>Ensures critical thinking around the event – solid reflection to assess response activities to identify gaps and corrective actions.</a:t>
            </a:r>
          </a:p>
          <a:p>
            <a:pPr marL="285750" indent="-285750">
              <a:buFont typeface="Arial" panose="020B0604020202020204" pitchFamily="34" charset="0"/>
              <a:buChar char="•"/>
            </a:pPr>
            <a:r>
              <a:rPr lang="en-US" sz="1800" b="0" i="0" u="none" strike="noStrike" baseline="0" dirty="0">
                <a:solidFill>
                  <a:srgbClr val="000000"/>
                </a:solidFill>
              </a:rPr>
              <a:t>Builds consensus on issues for follow-up-team members work together to identify challenges and best practices—this creates consensus on what to do to improve the next response.</a:t>
            </a:r>
          </a:p>
          <a:p>
            <a:pPr marL="285750" indent="-285750">
              <a:buFont typeface="Arial" panose="020B0604020202020204" pitchFamily="34" charset="0"/>
              <a:buChar char="•"/>
            </a:pPr>
            <a:r>
              <a:rPr lang="en-US" sz="1800" b="0" i="0" u="none" strike="noStrike" baseline="0" dirty="0">
                <a:solidFill>
                  <a:srgbClr val="000000"/>
                </a:solidFill>
              </a:rPr>
              <a:t>Document lessons learned so you can apply those lessons right away- immediate improvements.</a:t>
            </a:r>
          </a:p>
          <a:p>
            <a:pPr marL="285750" indent="-285750">
              <a:buFont typeface="Arial" panose="020B0604020202020204" pitchFamily="34" charset="0"/>
              <a:buChar char="•"/>
            </a:pPr>
            <a:r>
              <a:rPr lang="en-US" sz="1800" b="0" i="0" u="none" strike="noStrike" baseline="0" dirty="0">
                <a:solidFill>
                  <a:srgbClr val="000000"/>
                </a:solidFill>
              </a:rPr>
              <a:t>Cross-sector learning- feedback from many different stakeholders that allows additional perspectives and lessons learned identified across sectors, which can build partnerships, strengthen coordination, make for a more effective response.</a:t>
            </a:r>
          </a:p>
          <a:p>
            <a:pPr marL="285750" indent="-285750">
              <a:buFont typeface="Arial" panose="020B0604020202020204" pitchFamily="34" charset="0"/>
              <a:buChar char="•"/>
            </a:pPr>
            <a:r>
              <a:rPr lang="en-US" sz="1800" b="0" i="0" u="none" strike="noStrike" baseline="0" dirty="0">
                <a:solidFill>
                  <a:srgbClr val="000000"/>
                </a:solidFill>
              </a:rPr>
              <a:t>Provides advocacy for support- gives you documentation of what’s needed to build capacity- use it to ask for funding, build partnerships, getting technical support</a:t>
            </a:r>
          </a:p>
          <a:p>
            <a:pPr marL="285750" indent="-285750">
              <a:buFont typeface="Arial" panose="020B0604020202020204" pitchFamily="34" charset="0"/>
              <a:buChar char="•"/>
            </a:pPr>
            <a:r>
              <a:rPr lang="en-US" sz="1800" b="0" i="0" u="none" strike="noStrike" baseline="0" dirty="0">
                <a:solidFill>
                  <a:srgbClr val="000000"/>
                </a:solidFill>
              </a:rPr>
              <a:t>Builds capacity for preparedness and response- identified gaps and best practices in a hotwash/AAR documents that institutional knowledge</a:t>
            </a:r>
          </a:p>
          <a:p>
            <a:pPr marL="285750" indent="-285750">
              <a:buFont typeface="Arial" panose="020B0604020202020204" pitchFamily="34" charset="0"/>
              <a:buChar char="•"/>
            </a:pPr>
            <a:endParaRPr lang="en-US" sz="1800" b="0" i="0" u="none" strike="noStrike" baseline="0" dirty="0">
              <a:solidFill>
                <a:srgbClr val="000000"/>
              </a:solidFill>
            </a:endParaRP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40997187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 aware and take note of some special words the participants might use, these will be important points to capture such as… read slide.</a:t>
            </a: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40</a:t>
            </a:fld>
            <a:endParaRPr lang="en-US" dirty="0"/>
          </a:p>
        </p:txBody>
      </p:sp>
    </p:spTree>
    <p:extLst>
      <p:ext uri="{BB962C8B-B14F-4D97-AF65-F5344CB8AC3E}">
        <p14:creationId xmlns:p14="http://schemas.microsoft.com/office/powerpoint/2010/main" val="37773741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question mark (?) to identify more info needed or info that was missed.</a:t>
            </a:r>
          </a:p>
          <a:p>
            <a:endParaRPr lang="en-US" dirty="0"/>
          </a:p>
          <a:p>
            <a:r>
              <a:rPr lang="en-US" dirty="0"/>
              <a:t>You can ask at the end of the hotwash what some terms mean or acronyms. </a:t>
            </a:r>
          </a:p>
          <a:p>
            <a:endParaRPr lang="en-US" dirty="0"/>
          </a:p>
          <a:p>
            <a:r>
              <a:rPr lang="en-US" dirty="0"/>
              <a:t>Review recording if hotwash was recorded.</a:t>
            </a:r>
          </a:p>
        </p:txBody>
      </p:sp>
      <p:sp>
        <p:nvSpPr>
          <p:cNvPr id="4" name="Slide Number Placeholder 3"/>
          <p:cNvSpPr>
            <a:spLocks noGrp="1"/>
          </p:cNvSpPr>
          <p:nvPr>
            <p:ph type="sldNum" sz="quarter" idx="5"/>
          </p:nvPr>
        </p:nvSpPr>
        <p:spPr/>
        <p:txBody>
          <a:bodyPr/>
          <a:lstStyle/>
          <a:p>
            <a:fld id="{F9F08466-AEA7-4FC0-9459-6A32F61DA297}" type="slidenum">
              <a:rPr lang="en-US" smtClean="0"/>
              <a:pPr/>
              <a:t>41</a:t>
            </a:fld>
            <a:endParaRPr lang="en-US" dirty="0"/>
          </a:p>
        </p:txBody>
      </p:sp>
    </p:spTree>
    <p:extLst>
      <p:ext uri="{BB962C8B-B14F-4D97-AF65-F5344CB8AC3E}">
        <p14:creationId xmlns:p14="http://schemas.microsoft.com/office/powerpoint/2010/main" val="387954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COVID-19, we have intentionally included questions about equity, both racial equity and equity issues for those with access and functional needs. The questions, which we’ll review later, are asked uniformly across the response in all areas to consider their response work using a different lens. </a:t>
            </a: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3156835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be done Intermittently during a long response, or after certain phases or milestones of the response.  This becomes part of the process improvement to create a more effective and efficient response. Ideally it should be done soon after the response ends (within 3 months) or as certain “functions” of the response are demobilized. </a:t>
            </a:r>
          </a:p>
          <a:p>
            <a:endParaRPr lang="en-US" dirty="0"/>
          </a:p>
          <a:p>
            <a:r>
              <a:rPr lang="en-US" dirty="0"/>
              <a:t>A hotwash can be done in person or virtually (as we’ve discovered during COVID-19, nearly everything can be done virtually!) </a:t>
            </a:r>
            <a:r>
              <a:rPr lang="en-US" dirty="0">
                <a:sym typeface="Wingdings" panose="05000000000000000000" pitchFamily="2" charset="2"/>
              </a:rPr>
              <a:t></a:t>
            </a:r>
          </a:p>
          <a:p>
            <a:endParaRPr lang="en-US" dirty="0">
              <a:sym typeface="Wingdings" panose="05000000000000000000" pitchFamily="2" charset="2"/>
            </a:endParaRPr>
          </a:p>
          <a:p>
            <a:r>
              <a:rPr lang="en-US" dirty="0">
                <a:sym typeface="Wingdings" panose="05000000000000000000" pitchFamily="2" charset="2"/>
              </a:rPr>
              <a:t>Your hotwash team can be as simple as a facilitator and a notetaker.</a:t>
            </a:r>
            <a:r>
              <a:rPr lang="en-US" dirty="0"/>
              <a:t> Or it can be as complex as a full team to help design the hotwash, analyze the data, and write up the after action report.  Important to not have a “senior manager” as the facilitator because that could have a negative influence on participation– they could be reluctant to provide honest feedback.</a:t>
            </a:r>
          </a:p>
          <a:p>
            <a:endParaRPr lang="en-US" dirty="0"/>
          </a:p>
          <a:p>
            <a:r>
              <a:rPr lang="en-US" dirty="0"/>
              <a:t>It’s very important to identify the set of questions you’ll ask in your hotwash. Will you examine a specific function such as public messaging? Vaccination efforts? Emergency operations coordination? Or will you be assessing all response activities? You will need specific questions for each of these hotwash scenarios. The basic set of questions to ask are:</a:t>
            </a:r>
          </a:p>
          <a:p>
            <a:pPr marL="228600" indent="-228600">
              <a:buAutoNum type="arabicParenR"/>
            </a:pPr>
            <a:r>
              <a:rPr lang="en-US" dirty="0"/>
              <a:t>What went well (what were the areas of strength)?</a:t>
            </a:r>
          </a:p>
          <a:p>
            <a:pPr marL="228600" indent="-228600">
              <a:buAutoNum type="arabicParenR"/>
            </a:pPr>
            <a:r>
              <a:rPr lang="en-US" dirty="0"/>
              <a:t>What didn’t go so well (what could be improved?)? </a:t>
            </a:r>
          </a:p>
          <a:p>
            <a:pPr marL="228600" indent="-228600">
              <a:buAutoNum type="arabicParenR"/>
            </a:pPr>
            <a:r>
              <a:rPr lang="en-US" dirty="0"/>
              <a:t>What’s the root cause of why it didn’t go so well?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will also want to include questions that will assess the response efforts in communities of color and populations with access and functional needs. And you can benefit from asking questions about any new innovations in the response– were there new ways of doing things that should be continued in your day-to-day 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are </a:t>
            </a:r>
            <a:r>
              <a:rPr lang="en-US" dirty="0" err="1"/>
              <a:t>hotwashing</a:t>
            </a:r>
            <a:r>
              <a:rPr lang="en-US" dirty="0"/>
              <a:t> a specific area or function of the response, you’ll want to identify questions that dig more deeply into the processes and effectiveness that function had in the response.</a:t>
            </a:r>
          </a:p>
          <a:p>
            <a:pPr marL="0" indent="0">
              <a:buNone/>
            </a:pPr>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1057097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Qualitative data– there will be a lot to examine and analyze. When reviewing the data, you will be looking for themes that bubble up that will inform you that you need to address a problem. Or some themes can be positive and identify best practices.</a:t>
            </a:r>
          </a:p>
          <a:p>
            <a:r>
              <a:rPr lang="en-US" dirty="0"/>
              <a:t>Root Cause Analysis- </a:t>
            </a:r>
            <a:r>
              <a:rPr lang="en-US" sz="1800" b="0" i="0" u="none" strike="noStrike" baseline="0" dirty="0">
                <a:solidFill>
                  <a:srgbClr val="000000"/>
                </a:solidFill>
              </a:rPr>
              <a:t>Ensures critical thinking around the event -</a:t>
            </a:r>
            <a:r>
              <a:rPr lang="en-US" sz="1800" b="0" i="0" u="none" strike="noStrike" baseline="0" dirty="0">
                <a:solidFill>
                  <a:srgbClr val="57585A"/>
                </a:solidFill>
                <a:latin typeface="Roboto" panose="02000000000000000000" pitchFamily="2" charset="0"/>
              </a:rPr>
              <a:t>to assess the underlying factors that led to any failures and successes encountered during the response. </a:t>
            </a:r>
            <a:endParaRPr lang="en-US" dirty="0"/>
          </a:p>
          <a:p>
            <a:endParaRPr lang="en-US" dirty="0"/>
          </a:p>
          <a:p>
            <a:r>
              <a:rPr lang="en-US" dirty="0"/>
              <a:t>Quality improvements: improvements can be immediate or short-term actions to implement to ensure better preparation and response in future incidents. Other improvements can be mid- to longer-term improvements</a:t>
            </a:r>
          </a:p>
        </p:txBody>
      </p:sp>
      <p:sp>
        <p:nvSpPr>
          <p:cNvPr id="4" name="Slide Number Placeholder 3"/>
          <p:cNvSpPr>
            <a:spLocks noGrp="1"/>
          </p:cNvSpPr>
          <p:nvPr>
            <p:ph type="sldNum" sz="quarter" idx="5"/>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3511644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after action report will include all of the items listed on the slide. </a:t>
            </a:r>
          </a:p>
          <a:p>
            <a:endParaRPr lang="en-US" dirty="0"/>
          </a:p>
          <a:p>
            <a:r>
              <a:rPr lang="en-US" dirty="0"/>
              <a:t>Write up the after action report. Work with others in the response to help identify recommendations for improvement and corrective actions. </a:t>
            </a:r>
          </a:p>
          <a:p>
            <a:endParaRPr lang="en-US" dirty="0"/>
          </a:p>
          <a:p>
            <a:r>
              <a:rPr lang="en-US" dirty="0"/>
              <a:t>SMEs may be better suited to offer corrective action items.</a:t>
            </a:r>
          </a:p>
          <a:p>
            <a:endParaRPr lang="en-US" dirty="0"/>
          </a:p>
          <a:p>
            <a:r>
              <a:rPr lang="en-US" dirty="0"/>
              <a:t>Process – prioritize corrective actions– bring back to leadership</a:t>
            </a:r>
          </a:p>
        </p:txBody>
      </p:sp>
      <p:sp>
        <p:nvSpPr>
          <p:cNvPr id="4" name="Slide Number Placeholder 3"/>
          <p:cNvSpPr>
            <a:spLocks noGrp="1"/>
          </p:cNvSpPr>
          <p:nvPr>
            <p:ph type="sldNum" sz="quarter" idx="5"/>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448244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Process– prioritize corrective actions– bring back to leadership</a:t>
            </a: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344934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Janice</a:t>
            </a:r>
          </a:p>
        </p:txBody>
      </p:sp>
      <p:sp>
        <p:nvSpPr>
          <p:cNvPr id="4" name="Slide Number Placeholder 3"/>
          <p:cNvSpPr>
            <a:spLocks noGrp="1"/>
          </p:cNvSpPr>
          <p:nvPr>
            <p:ph type="sldNum" sz="quarter" idx="5"/>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13939512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Text Placeholder 4"/>
          <p:cNvSpPr>
            <a:spLocks noGrp="1"/>
          </p:cNvSpPr>
          <p:nvPr>
            <p:ph type="body" sz="quarter" idx="18" hasCustomPrompt="1"/>
          </p:nvPr>
        </p:nvSpPr>
        <p:spPr bwMode="black">
          <a:xfrm>
            <a:off x="304800" y="5505450"/>
            <a:ext cx="11582400" cy="819150"/>
          </a:xfrm>
        </p:spPr>
        <p:txBody>
          <a:bodyPr anchor="ctr">
            <a:normAutofit/>
          </a:bodyPr>
          <a:lstStyle>
            <a:lvl1pPr marL="0" indent="0" algn="ctr">
              <a:buNone/>
              <a:defRPr sz="1800"/>
            </a:lvl1pPr>
          </a:lstStyle>
          <a:p>
            <a:pPr lvl="0"/>
            <a:r>
              <a:rPr lang="en-US" dirty="0" err="1"/>
              <a:t>Firstname</a:t>
            </a:r>
            <a:r>
              <a:rPr lang="en-US" dirty="0"/>
              <a:t> </a:t>
            </a:r>
            <a:r>
              <a:rPr lang="en-US" dirty="0" err="1"/>
              <a:t>Lastname</a:t>
            </a:r>
            <a:r>
              <a:rPr lang="en-US" dirty="0"/>
              <a:t> | Job Title</a:t>
            </a:r>
            <a:br>
              <a:rPr lang="en-US" dirty="0"/>
            </a:br>
            <a:r>
              <a:rPr lang="en-US" dirty="0"/>
              <a:t>Date</a:t>
            </a:r>
          </a:p>
        </p:txBody>
      </p:sp>
      <p:sp>
        <p:nvSpPr>
          <p:cNvPr id="7" name="Footer"/>
          <p:cNvSpPr txBox="1">
            <a:spLocks/>
          </p:cNvSpPr>
          <p:nvPr userDrawn="1"/>
        </p:nvSpPr>
        <p:spPr>
          <a:xfrm>
            <a:off x="2027074" y="6367781"/>
            <a:ext cx="8247819" cy="365125"/>
          </a:xfrm>
          <a:prstGeom prst="rect">
            <a:avLst/>
          </a:prstGeom>
        </p:spPr>
        <p:txBody>
          <a:bodyPr vert="horz" lIns="91440" tIns="45720" rIns="91440" bIns="45720" rtlCol="0" anchor="ctr"/>
          <a:lstStyle>
            <a:defPPr>
              <a:defRPr lang="en-US"/>
            </a:defPPr>
            <a:lvl1pPr marL="0" algn="ctr" defTabSz="914400" rtl="0" eaLnBrk="1" latinLnBrk="0" hangingPunct="1">
              <a:defRPr sz="1000" b="1" i="0" kern="1200" cap="all" spc="100" baseline="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a:t>Protecting, maintaining and improving the health of all </a:t>
            </a:r>
            <a:r>
              <a:rPr lang="en-US" sz="1000" dirty="0" err="1"/>
              <a:t>minnesotans</a:t>
            </a:r>
            <a:endParaRPr lang="en-US" sz="1000" dirty="0"/>
          </a:p>
        </p:txBody>
      </p:sp>
      <p:sp>
        <p:nvSpPr>
          <p:cNvPr id="9" name="Rectangle 1" descr="&quot;&quot;"/>
          <p:cNvSpPr/>
          <p:nvPr userDrawn="1"/>
        </p:nvSpPr>
        <p:spPr bwMode="black">
          <a:xfrm rot="10800000">
            <a:off x="3048" y="4235956"/>
            <a:ext cx="12188952" cy="1216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 name="Title 2" descr="&quot;&quot;"/>
          <p:cNvSpPr>
            <a:spLocks noGrp="1"/>
          </p:cNvSpPr>
          <p:nvPr userDrawn="1">
            <p:ph type="ctrTitle" hasCustomPrompt="1"/>
          </p:nvPr>
        </p:nvSpPr>
        <p:spPr bwMode="auto">
          <a:xfrm>
            <a:off x="304800" y="4235955"/>
            <a:ext cx="11582400" cy="1216153"/>
          </a:xfrm>
          <a:noFill/>
          <a:ln>
            <a:noFill/>
          </a:ln>
        </p:spPr>
        <p:txBody>
          <a:bodyPr wrap="square" lIns="182880" tIns="91440" rIns="182880" bIns="91440" anchor="ctr">
            <a:normAutofit/>
          </a:bodyPr>
          <a:lstStyle>
            <a:lvl1pPr algn="ctr">
              <a:defRPr sz="4400" b="1">
                <a:solidFill>
                  <a:schemeClr val="accent1"/>
                </a:solidFill>
              </a:defRPr>
            </a:lvl1pPr>
          </a:lstStyle>
          <a:p>
            <a:r>
              <a:rPr lang="en-US" dirty="0"/>
              <a:t>Presentation Title</a:t>
            </a:r>
          </a:p>
        </p:txBody>
      </p:sp>
      <p:pic>
        <p:nvPicPr>
          <p:cNvPr id="10" name="Picture 9" descr="M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12192001" cy="4235956"/>
          </a:xfrm>
          <a:prstGeom prst="rect">
            <a:avLst/>
          </a:prstGeom>
        </p:spPr>
      </p:pic>
    </p:spTree>
    <p:extLst>
      <p:ext uri="{BB962C8B-B14F-4D97-AF65-F5344CB8AC3E}">
        <p14:creationId xmlns:p14="http://schemas.microsoft.com/office/powerpoint/2010/main" val="1788824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8" name="Text Placeholder 2"/>
          <p:cNvSpPr>
            <a:spLocks noGrp="1"/>
          </p:cNvSpPr>
          <p:nvPr>
            <p:ph type="body" sz="quarter" idx="13" hasCustomPrompt="1"/>
          </p:nvPr>
        </p:nvSpPr>
        <p:spPr bwMode="black">
          <a:xfrm>
            <a:off x="304799" y="4309353"/>
            <a:ext cx="11582399" cy="1527243"/>
          </a:xfrm>
        </p:spPr>
        <p:txBody>
          <a:bodyPr anchor="ctr">
            <a:normAutofit/>
          </a:bodyPr>
          <a:lstStyle>
            <a:lvl1pPr marL="0" indent="0" algn="ctr">
              <a:lnSpc>
                <a:spcPct val="100000"/>
              </a:lnSpc>
              <a:spcBef>
                <a:spcPts val="0"/>
              </a:spcBef>
              <a:buNone/>
              <a:defRPr sz="2400" baseline="0">
                <a:solidFill>
                  <a:schemeClr val="tx2"/>
                </a:solidFill>
              </a:defRPr>
            </a:lvl1pPr>
          </a:lstStyle>
          <a:p>
            <a:pPr lvl="0"/>
            <a:r>
              <a:rPr lang="en-US" dirty="0"/>
              <a:t>Add contact information</a:t>
            </a:r>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217" y="-189954"/>
            <a:ext cx="12213217" cy="1570469"/>
          </a:xfrm>
          <a:prstGeom prst="rect">
            <a:avLst/>
          </a:prstGeom>
        </p:spPr>
      </p:pic>
      <p:sp>
        <p:nvSpPr>
          <p:cNvPr id="14" name="Footer"/>
          <p:cNvSpPr txBox="1">
            <a:spLocks/>
          </p:cNvSpPr>
          <p:nvPr userDrawn="1"/>
        </p:nvSpPr>
        <p:spPr>
          <a:xfrm>
            <a:off x="2027074" y="6367781"/>
            <a:ext cx="8247819" cy="365125"/>
          </a:xfrm>
          <a:prstGeom prst="rect">
            <a:avLst/>
          </a:prstGeom>
        </p:spPr>
        <p:txBody>
          <a:bodyPr vert="horz" lIns="91440" tIns="45720" rIns="91440" bIns="45720" rtlCol="0" anchor="ctr"/>
          <a:lstStyle>
            <a:defPPr>
              <a:defRPr lang="en-US"/>
            </a:defPPr>
            <a:lvl1pPr marL="0" algn="ctr" defTabSz="914400" rtl="0" eaLnBrk="1" latinLnBrk="0" hangingPunct="1">
              <a:defRPr sz="1000" b="1" i="0" kern="1200" cap="all" spc="100" baseline="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a:t>WWW.</a:t>
            </a:r>
            <a:r>
              <a:rPr lang="en-US" sz="1000" baseline="0" dirty="0"/>
              <a:t>HEALTH.MN.GOV</a:t>
            </a:r>
            <a:endParaRPr lang="en-US" sz="1000" dirty="0"/>
          </a:p>
        </p:txBody>
      </p:sp>
      <p:sp>
        <p:nvSpPr>
          <p:cNvPr id="15" name="Title 2"/>
          <p:cNvSpPr>
            <a:spLocks noGrp="1"/>
          </p:cNvSpPr>
          <p:nvPr>
            <p:ph type="title" hasCustomPrompt="1"/>
          </p:nvPr>
        </p:nvSpPr>
        <p:spPr bwMode="black">
          <a:xfrm>
            <a:off x="304800" y="3093328"/>
            <a:ext cx="11582400" cy="1216025"/>
          </a:xfrm>
          <a:noFill/>
        </p:spPr>
        <p:txBody>
          <a:bodyPr lIns="0" rIns="0">
            <a:normAutofit/>
          </a:bodyPr>
          <a:lstStyle>
            <a:lvl1pPr algn="ctr">
              <a:defRPr sz="4400">
                <a:solidFill>
                  <a:schemeClr val="tx1"/>
                </a:solidFill>
              </a:defRPr>
            </a:lvl1pPr>
          </a:lstStyle>
          <a:p>
            <a:r>
              <a:rPr lang="en-US" dirty="0"/>
              <a:t>Add thank you text.</a:t>
            </a:r>
          </a:p>
        </p:txBody>
      </p:sp>
      <p:pic>
        <p:nvPicPr>
          <p:cNvPr id="7" name="MDH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1 col / 1 row">
    <p:spTree>
      <p:nvGrpSpPr>
        <p:cNvPr id="1" name=""/>
        <p:cNvGrpSpPr/>
        <p:nvPr/>
      </p:nvGrpSpPr>
      <p:grpSpPr>
        <a:xfrm>
          <a:off x="0" y="0"/>
          <a:ext cx="0" cy="0"/>
          <a:chOff x="0" y="0"/>
          <a:chExt cx="0" cy="0"/>
        </a:xfrm>
      </p:grpSpPr>
      <p:grpSp>
        <p:nvGrpSpPr>
          <p:cNvPr id="4" name="Group 3"/>
          <p:cNvGrpSpPr/>
          <p:nvPr userDrawn="1"/>
        </p:nvGrpSpPr>
        <p:grpSpPr>
          <a:xfrm>
            <a:off x="-3430" y="-8887"/>
            <a:ext cx="12195430" cy="1344168"/>
            <a:chOff x="-3430" y="-8887"/>
            <a:chExt cx="12195430" cy="1344168"/>
          </a:xfrm>
        </p:grpSpPr>
        <p:sp>
          <p:nvSpPr>
            <p:cNvPr id="9" name="Rectangle 1" descr="&quot;&quot;"/>
            <p:cNvSpPr/>
            <p:nvPr userDrawn="1"/>
          </p:nvSpPr>
          <p:spPr bwMode="black">
            <a:xfrm>
              <a:off x="1337308" y="-128"/>
              <a:ext cx="10851978"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Rectangle 16" descr="&quot;&quot;"/>
            <p:cNvSpPr/>
            <p:nvPr userDrawn="1"/>
          </p:nvSpPr>
          <p:spPr bwMode="auto">
            <a:xfrm>
              <a:off x="1337308" y="1216025"/>
              <a:ext cx="10854692"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ight Triangle 10" descr="&quot;&quot;"/>
            <p:cNvSpPr/>
            <p:nvPr userDrawn="1"/>
          </p:nvSpPr>
          <p:spPr>
            <a:xfrm rot="16200000">
              <a:off x="-3430" y="-8887"/>
              <a:ext cx="1344168" cy="1344168"/>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2"/>
          <p:cNvSpPr>
            <a:spLocks noGrp="1"/>
          </p:cNvSpPr>
          <p:nvPr userDrawn="1">
            <p:ph type="title" hasCustomPrompt="1"/>
          </p:nvPr>
        </p:nvSpPr>
        <p:spPr bwMode="white">
          <a:xfrm>
            <a:off x="1334594" y="-1"/>
            <a:ext cx="10552606" cy="1216025"/>
          </a:xfrm>
          <a:noFill/>
        </p:spPr>
        <p:txBody>
          <a:bodyPr lIns="0" rIns="0">
            <a:normAutofit/>
          </a:bodyPr>
          <a:lstStyle>
            <a:lvl1pPr marL="457200" algn="r">
              <a:spcBef>
                <a:spcPts val="0"/>
              </a:spcBef>
              <a:spcAft>
                <a:spcPts val="0"/>
              </a:spcAft>
              <a:defRPr sz="3600" b="1">
                <a:solidFill>
                  <a:schemeClr val="bg1"/>
                </a:solidFill>
              </a:defRPr>
            </a:lvl1pPr>
          </a:lstStyle>
          <a:p>
            <a:r>
              <a:rPr lang="en-US" dirty="0"/>
              <a:t>Slide title – 1 col / 1 row w corner fold</a:t>
            </a:r>
          </a:p>
        </p:txBody>
      </p:sp>
      <p:sp>
        <p:nvSpPr>
          <p:cNvPr id="3" name="Content Placeholder 3"/>
          <p:cNvSpPr>
            <a:spLocks noGrp="1"/>
          </p:cNvSpPr>
          <p:nvPr userDrawn="1">
            <p:ph idx="1" hasCustomPrompt="1"/>
          </p:nvPr>
        </p:nvSpPr>
        <p:spPr bwMode="gray">
          <a:xfrm>
            <a:off x="1529542" y="1594624"/>
            <a:ext cx="10357658" cy="4582339"/>
          </a:xfrm>
          <a:noFill/>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en-US" dirty="0"/>
              <a:t>Add text or click icon to add object</a:t>
            </a:r>
          </a:p>
          <a:p>
            <a:pPr lvl="1"/>
            <a:r>
              <a:rPr lang="en-US" dirty="0" err="1"/>
              <a:t>Lsjkdflksd</a:t>
            </a:r>
            <a:endParaRPr lang="en-US" dirty="0"/>
          </a:p>
          <a:p>
            <a:pPr lvl="2"/>
            <a:r>
              <a:rPr lang="en-US" dirty="0" err="1"/>
              <a:t>Lkjsdlksd</a:t>
            </a:r>
            <a:endParaRPr lang="en-US" dirty="0"/>
          </a:p>
          <a:p>
            <a:pPr lvl="3"/>
            <a:r>
              <a:rPr lang="en-US" dirty="0"/>
              <a:t>;</a:t>
            </a:r>
            <a:r>
              <a:rPr lang="en-US" dirty="0" err="1"/>
              <a:t>kfs;lsd</a:t>
            </a:r>
            <a:endParaRPr lang="en-US" dirty="0"/>
          </a:p>
          <a:p>
            <a:pPr lvl="4"/>
            <a:r>
              <a:rPr lang="en-US" dirty="0" err="1"/>
              <a:t>L;ksdlksd</a:t>
            </a:r>
            <a:endParaRPr lang="en-US" dirty="0"/>
          </a:p>
        </p:txBody>
      </p:sp>
      <p:sp>
        <p:nvSpPr>
          <p:cNvPr id="6" name="Slide Number Placeholder 6"/>
          <p:cNvSpPr>
            <a:spLocks noGrp="1"/>
          </p:cNvSpPr>
          <p:nvPr userDrawn="1">
            <p:ph type="sldNum" sz="quarter" idx="12"/>
          </p:nvPr>
        </p:nvSpPr>
        <p:spPr bwMode="black">
          <a:xfrm>
            <a:off x="10425426" y="6324600"/>
            <a:ext cx="1462668" cy="365125"/>
          </a:xfrm>
        </p:spPr>
        <p:txBody>
          <a:bodyPr/>
          <a:lstStyle/>
          <a:p>
            <a:fld id="{48F63A3B-78C7-47BE-AE5E-E10140E04643}" type="slidenum">
              <a:rPr lang="en-US" smtClean="0"/>
              <a:t>‹#›</a:t>
            </a:fld>
            <a:endParaRPr lang="en-US" dirty="0"/>
          </a:p>
        </p:txBody>
      </p:sp>
      <p:pic>
        <p:nvPicPr>
          <p:cNvPr id="8"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1114275980"/>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Slide">
    <p:spTree>
      <p:nvGrpSpPr>
        <p:cNvPr id="1" name=""/>
        <p:cNvGrpSpPr/>
        <p:nvPr/>
      </p:nvGrpSpPr>
      <p:grpSpPr>
        <a:xfrm>
          <a:off x="0" y="0"/>
          <a:ext cx="0" cy="0"/>
          <a:chOff x="0" y="0"/>
          <a:chExt cx="0" cy="0"/>
        </a:xfrm>
      </p:grpSpPr>
      <p:sp>
        <p:nvSpPr>
          <p:cNvPr id="11" name="Picture Placeholder 8"/>
          <p:cNvSpPr>
            <a:spLocks noGrp="1"/>
          </p:cNvSpPr>
          <p:nvPr>
            <p:ph type="pic" sz="quarter" idx="13" hasCustomPrompt="1"/>
          </p:nvPr>
        </p:nvSpPr>
        <p:spPr bwMode="gray">
          <a:xfrm>
            <a:off x="0" y="0"/>
            <a:ext cx="12192000" cy="4833197"/>
          </a:xfrm>
          <a:noFill/>
        </p:spPr>
        <p:txBody>
          <a:bodyPr>
            <a:normAutofit/>
          </a:bodyPr>
          <a:lstStyle>
            <a:lvl1pPr marL="0" indent="0" algn="ctr">
              <a:buNone/>
              <a:defRPr sz="2400"/>
            </a:lvl1pPr>
          </a:lstStyle>
          <a:p>
            <a:r>
              <a:rPr lang="en-US" dirty="0"/>
              <a:t>Click Icon to add picture</a:t>
            </a:r>
          </a:p>
        </p:txBody>
      </p:sp>
      <p:sp>
        <p:nvSpPr>
          <p:cNvPr id="7" name="Rectangle 1" descr="&quot;&quot;"/>
          <p:cNvSpPr/>
          <p:nvPr userDrawn="1"/>
        </p:nvSpPr>
        <p:spPr bwMode="black">
          <a:xfrm rot="10800000">
            <a:off x="3048" y="4952455"/>
            <a:ext cx="12188952" cy="12161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8" name="Rectangle 16" descr="&quot;&quot;"/>
          <p:cNvSpPr/>
          <p:nvPr userDrawn="1"/>
        </p:nvSpPr>
        <p:spPr bwMode="auto">
          <a:xfrm rot="10800000">
            <a:off x="0" y="4833198"/>
            <a:ext cx="12192000" cy="1192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Slide Number Placeholder 7"/>
          <p:cNvSpPr>
            <a:spLocks noGrp="1"/>
          </p:cNvSpPr>
          <p:nvPr userDrawn="1">
            <p:ph type="sldNum" sz="quarter" idx="16"/>
          </p:nvPr>
        </p:nvSpPr>
        <p:spPr bwMode="black">
          <a:xfrm>
            <a:off x="10425426" y="6324600"/>
            <a:ext cx="1462668" cy="365125"/>
          </a:xfrm>
        </p:spPr>
        <p:txBody>
          <a:bodyPr/>
          <a:lstStyle/>
          <a:p>
            <a:fld id="{48F63A3B-78C7-47BE-AE5E-E10140E04643}" type="slidenum">
              <a:rPr lang="en-US" smtClean="0"/>
              <a:pPr/>
              <a:t>‹#›</a:t>
            </a:fld>
            <a:endParaRPr lang="en-US" dirty="0"/>
          </a:p>
        </p:txBody>
      </p:sp>
      <p:sp>
        <p:nvSpPr>
          <p:cNvPr id="2" name="Title 2"/>
          <p:cNvSpPr>
            <a:spLocks noGrp="1"/>
          </p:cNvSpPr>
          <p:nvPr userDrawn="1">
            <p:ph type="ctrTitle" hasCustomPrompt="1"/>
          </p:nvPr>
        </p:nvSpPr>
        <p:spPr bwMode="white">
          <a:xfrm>
            <a:off x="312420" y="4952456"/>
            <a:ext cx="11574780" cy="1216152"/>
          </a:xfrm>
          <a:noFill/>
          <a:ln>
            <a:noFill/>
          </a:ln>
        </p:spPr>
        <p:txBody>
          <a:bodyPr anchor="ctr">
            <a:normAutofit/>
          </a:bodyPr>
          <a:lstStyle>
            <a:lvl1pPr algn="ctr">
              <a:defRPr sz="4000" b="1" baseline="0">
                <a:solidFill>
                  <a:schemeClr val="tx1"/>
                </a:solidFill>
              </a:defRPr>
            </a:lvl1pPr>
          </a:lstStyle>
          <a:p>
            <a:r>
              <a:rPr lang="en-US" dirty="0"/>
              <a:t>Section title</a:t>
            </a:r>
          </a:p>
        </p:txBody>
      </p:sp>
      <p:pic>
        <p:nvPicPr>
          <p:cNvPr id="10"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 col / 1 row">
    <p:spTree>
      <p:nvGrpSpPr>
        <p:cNvPr id="1" name=""/>
        <p:cNvGrpSpPr/>
        <p:nvPr/>
      </p:nvGrpSpPr>
      <p:grpSpPr>
        <a:xfrm>
          <a:off x="0" y="0"/>
          <a:ext cx="0" cy="0"/>
          <a:chOff x="0" y="0"/>
          <a:chExt cx="0" cy="0"/>
        </a:xfrm>
      </p:grpSpPr>
      <p:grpSp>
        <p:nvGrpSpPr>
          <p:cNvPr id="7" name="Group 6" descr="&quot;&quot;"/>
          <p:cNvGrpSpPr/>
          <p:nvPr userDrawn="1"/>
        </p:nvGrpSpPr>
        <p:grpSpPr>
          <a:xfrm>
            <a:off x="0" y="-128"/>
            <a:ext cx="12192000" cy="1335409"/>
            <a:chOff x="0" y="-128"/>
            <a:chExt cx="12192000" cy="1335409"/>
          </a:xfrm>
        </p:grpSpPr>
        <p:sp>
          <p:nvSpPr>
            <p:cNvPr id="9"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4" name="Title 2"/>
          <p:cNvSpPr>
            <a:spLocks noGrp="1"/>
          </p:cNvSpPr>
          <p:nvPr>
            <p:ph type="title" hasCustomPrompt="1"/>
          </p:nvPr>
        </p:nvSpPr>
        <p:spPr bwMode="white">
          <a:xfrm>
            <a:off x="0" y="-1"/>
            <a:ext cx="11887200" cy="1216025"/>
          </a:xfrm>
          <a:noFill/>
        </p:spPr>
        <p:txBody>
          <a:bodyPr lIns="0" rIns="0">
            <a:normAutofit/>
          </a:bodyPr>
          <a:lstStyle>
            <a:lvl1pPr marL="457200" algn="r">
              <a:spcBef>
                <a:spcPts val="0"/>
              </a:spcBef>
              <a:spcAft>
                <a:spcPts val="0"/>
              </a:spcAft>
              <a:defRPr sz="3600" b="1">
                <a:solidFill>
                  <a:schemeClr val="bg1"/>
                </a:solidFill>
              </a:defRPr>
            </a:lvl1pPr>
          </a:lstStyle>
          <a:p>
            <a:r>
              <a:rPr lang="en-US" dirty="0"/>
              <a:t>Slide title – 1 col / 1 row</a:t>
            </a:r>
          </a:p>
        </p:txBody>
      </p:sp>
      <p:sp>
        <p:nvSpPr>
          <p:cNvPr id="3" name="Content Placeholder 3"/>
          <p:cNvSpPr>
            <a:spLocks noGrp="1"/>
          </p:cNvSpPr>
          <p:nvPr>
            <p:ph idx="1" hasCustomPrompt="1"/>
          </p:nvPr>
        </p:nvSpPr>
        <p:spPr bwMode="gray">
          <a:xfrm>
            <a:off x="1529542" y="1594624"/>
            <a:ext cx="10357658" cy="4582339"/>
          </a:xfrm>
          <a:noFill/>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en-US" dirty="0"/>
              <a:t>Add text or click icon to add object</a:t>
            </a:r>
          </a:p>
          <a:p>
            <a:pPr lvl="1"/>
            <a:r>
              <a:rPr lang="en-US" dirty="0" err="1"/>
              <a:t>Lsjkdflksd</a:t>
            </a:r>
            <a:endParaRPr lang="en-US" dirty="0"/>
          </a:p>
          <a:p>
            <a:pPr lvl="2"/>
            <a:r>
              <a:rPr lang="en-US" dirty="0" err="1"/>
              <a:t>Lkjsdlksd</a:t>
            </a:r>
            <a:endParaRPr lang="en-US" dirty="0"/>
          </a:p>
          <a:p>
            <a:pPr lvl="3"/>
            <a:r>
              <a:rPr lang="en-US" dirty="0"/>
              <a:t>;</a:t>
            </a:r>
            <a:r>
              <a:rPr lang="en-US" dirty="0" err="1"/>
              <a:t>kfs;lsd</a:t>
            </a:r>
            <a:endParaRPr lang="en-US" dirty="0"/>
          </a:p>
          <a:p>
            <a:pPr lvl="4"/>
            <a:r>
              <a:rPr lang="en-US" dirty="0" err="1"/>
              <a:t>L;ksdlksd</a:t>
            </a:r>
            <a:endParaRPr lang="en-US" dirty="0"/>
          </a:p>
        </p:txBody>
      </p:sp>
      <p:sp>
        <p:nvSpPr>
          <p:cNvPr id="6" name="Slide Number Placeholder 6"/>
          <p:cNvSpPr>
            <a:spLocks noGrp="1"/>
          </p:cNvSpPr>
          <p:nvPr>
            <p:ph type="sldNum" sz="quarter" idx="12"/>
          </p:nvPr>
        </p:nvSpPr>
        <p:spPr bwMode="black">
          <a:xfrm>
            <a:off x="10425426" y="6324600"/>
            <a:ext cx="1462668" cy="365125"/>
          </a:xfrm>
        </p:spPr>
        <p:txBody>
          <a:bodyPr/>
          <a:lstStyle/>
          <a:p>
            <a:fld id="{48F63A3B-78C7-47BE-AE5E-E10140E04643}" type="slidenum">
              <a:rPr lang="en-US" smtClean="0"/>
              <a:t>‹#›</a:t>
            </a:fld>
            <a:endParaRPr lang="en-US" dirty="0"/>
          </a:p>
        </p:txBody>
      </p:sp>
      <p:pic>
        <p:nvPicPr>
          <p:cNvPr id="8"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3532499751"/>
      </p:ext>
    </p:extLst>
  </p:cSld>
  <p:clrMapOvr>
    <a:masterClrMapping/>
  </p:clrMapOvr>
  <p:extLst>
    <p:ext uri="{DCECCB84-F9BA-43D5-87BE-67443E8EF086}">
      <p15:sldGuideLst xmlns:p15="http://schemas.microsoft.com/office/powerpoint/2012/main">
        <p15:guide id="1" pos="9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 col / 2 row">
    <p:spTree>
      <p:nvGrpSpPr>
        <p:cNvPr id="1" name=""/>
        <p:cNvGrpSpPr/>
        <p:nvPr/>
      </p:nvGrpSpPr>
      <p:grpSpPr>
        <a:xfrm>
          <a:off x="0" y="0"/>
          <a:ext cx="0" cy="0"/>
          <a:chOff x="0" y="0"/>
          <a:chExt cx="0" cy="0"/>
        </a:xfrm>
      </p:grpSpPr>
      <p:grpSp>
        <p:nvGrpSpPr>
          <p:cNvPr id="11" name="Group 10" descr="&quot;&quot;"/>
          <p:cNvGrpSpPr/>
          <p:nvPr userDrawn="1"/>
        </p:nvGrpSpPr>
        <p:grpSpPr>
          <a:xfrm>
            <a:off x="0" y="-128"/>
            <a:ext cx="12192000" cy="1335409"/>
            <a:chOff x="0" y="-128"/>
            <a:chExt cx="12192000" cy="1335409"/>
          </a:xfrm>
        </p:grpSpPr>
        <p:sp>
          <p:nvSpPr>
            <p:cNvPr id="12"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3"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4" name="Title 2"/>
          <p:cNvSpPr>
            <a:spLocks noGrp="1"/>
          </p:cNvSpPr>
          <p:nvPr>
            <p:ph type="title" hasCustomPrompt="1"/>
          </p:nvPr>
        </p:nvSpPr>
        <p:spPr bwMode="white">
          <a:xfrm>
            <a:off x="0" y="-1"/>
            <a:ext cx="11868150" cy="1216025"/>
          </a:xfrm>
          <a:noFill/>
        </p:spPr>
        <p:txBody>
          <a:bodyPr lIns="0" rIns="0">
            <a:normAutofit/>
          </a:bodyPr>
          <a:lstStyle>
            <a:lvl1pPr algn="r">
              <a:defRPr sz="3600" b="1" baseline="0">
                <a:solidFill>
                  <a:schemeClr val="bg1"/>
                </a:solidFill>
              </a:defRPr>
            </a:lvl1pPr>
          </a:lstStyle>
          <a:p>
            <a:r>
              <a:rPr lang="en-US" dirty="0"/>
              <a:t>Slide title – 1 col / 2 row</a:t>
            </a:r>
          </a:p>
        </p:txBody>
      </p:sp>
      <p:sp>
        <p:nvSpPr>
          <p:cNvPr id="6" name="Slide Number Placeholder 7"/>
          <p:cNvSpPr>
            <a:spLocks noGrp="1"/>
          </p:cNvSpPr>
          <p:nvPr>
            <p:ph type="sldNum" sz="quarter" idx="12"/>
          </p:nvPr>
        </p:nvSpPr>
        <p:spPr bwMode="black">
          <a:xfrm>
            <a:off x="10414028" y="6356350"/>
            <a:ext cx="1462668" cy="365125"/>
          </a:xfrm>
        </p:spPr>
        <p:txBody>
          <a:bodyPr/>
          <a:lstStyle/>
          <a:p>
            <a:fld id="{48F63A3B-78C7-47BE-AE5E-E10140E04643}" type="slidenum">
              <a:rPr lang="en-US" smtClean="0"/>
              <a:t>‹#›</a:t>
            </a:fld>
            <a:endParaRPr lang="en-US" dirty="0"/>
          </a:p>
        </p:txBody>
      </p:sp>
      <p:sp>
        <p:nvSpPr>
          <p:cNvPr id="10" name="Content Placeholder 4"/>
          <p:cNvSpPr>
            <a:spLocks noGrp="1"/>
          </p:cNvSpPr>
          <p:nvPr>
            <p:ph idx="13" hasCustomPrompt="1"/>
          </p:nvPr>
        </p:nvSpPr>
        <p:spPr bwMode="gray">
          <a:xfrm>
            <a:off x="304800" y="4000500"/>
            <a:ext cx="11582400" cy="2171700"/>
          </a:xfrm>
          <a:noFill/>
        </p:spPr>
        <p:txBody>
          <a:bodyPr lIns="182880" tIns="301752" rIns="182880"/>
          <a:lstStyle>
            <a:lvl1pPr marL="571500" indent="-571500">
              <a:buClr>
                <a:schemeClr val="accent3"/>
              </a:buClr>
              <a:buFont typeface="Calibri" panose="020F0502020204030204" pitchFamily="34" charset="0"/>
              <a:buChar char="▪"/>
              <a:defRPr sz="360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Add text</a:t>
            </a:r>
          </a:p>
        </p:txBody>
      </p:sp>
      <p:sp>
        <p:nvSpPr>
          <p:cNvPr id="8" name="Content Placeholder 4"/>
          <p:cNvSpPr>
            <a:spLocks noGrp="1"/>
          </p:cNvSpPr>
          <p:nvPr>
            <p:ph idx="14" hasCustomPrompt="1"/>
          </p:nvPr>
        </p:nvSpPr>
        <p:spPr bwMode="gray">
          <a:xfrm>
            <a:off x="304800" y="1610466"/>
            <a:ext cx="11582400"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pic>
        <p:nvPicPr>
          <p:cNvPr id="9"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348584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 col / 1 row">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4"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5"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0" name="Title 1"/>
          <p:cNvSpPr>
            <a:spLocks noGrp="1"/>
          </p:cNvSpPr>
          <p:nvPr>
            <p:ph type="title" hasCustomPrompt="1"/>
          </p:nvPr>
        </p:nvSpPr>
        <p:spPr bwMode="white">
          <a:xfrm>
            <a:off x="0" y="1587"/>
            <a:ext cx="11887200" cy="1216025"/>
          </a:xfrm>
          <a:noFill/>
        </p:spPr>
        <p:txBody>
          <a:bodyPr lIns="0" rIns="0">
            <a:normAutofit/>
          </a:bodyPr>
          <a:lstStyle>
            <a:lvl1pPr algn="r">
              <a:defRPr sz="3600" b="1">
                <a:solidFill>
                  <a:schemeClr val="bg1"/>
                </a:solidFill>
              </a:defRPr>
            </a:lvl1pPr>
          </a:lstStyle>
          <a:p>
            <a:r>
              <a:rPr lang="en-US" dirty="0"/>
              <a:t>Slide title – 2 col / 1 row</a:t>
            </a:r>
          </a:p>
        </p:txBody>
      </p:sp>
      <p:sp>
        <p:nvSpPr>
          <p:cNvPr id="9" name="Slide Number Placeholder 6"/>
          <p:cNvSpPr>
            <a:spLocks noGrp="1"/>
          </p:cNvSpPr>
          <p:nvPr>
            <p:ph type="sldNum" sz="quarter" idx="12"/>
          </p:nvPr>
        </p:nvSpPr>
        <p:spPr bwMode="white">
          <a:xfrm>
            <a:off x="10435036" y="6356350"/>
            <a:ext cx="1462668" cy="365125"/>
          </a:xfrm>
        </p:spPr>
        <p:txBody>
          <a:bodyPr/>
          <a:lstStyle>
            <a:lvl1pPr>
              <a:defRPr>
                <a:solidFill>
                  <a:schemeClr val="tx2"/>
                </a:solidFill>
              </a:defRPr>
            </a:lvl1pPr>
          </a:lstStyle>
          <a:p>
            <a:fld id="{48F63A3B-78C7-47BE-AE5E-E10140E04643}" type="slidenum">
              <a:rPr lang="en-US" smtClean="0"/>
              <a:pPr/>
              <a:t>‹#›</a:t>
            </a:fld>
            <a:endParaRPr lang="en-US" dirty="0"/>
          </a:p>
        </p:txBody>
      </p:sp>
      <p:sp>
        <p:nvSpPr>
          <p:cNvPr id="8" name="Content Placeholder 6"/>
          <p:cNvSpPr>
            <a:spLocks noGrp="1"/>
          </p:cNvSpPr>
          <p:nvPr>
            <p:ph sz="half" idx="2" hasCustomPrompt="1"/>
          </p:nvPr>
        </p:nvSpPr>
        <p:spPr bwMode="gray">
          <a:xfrm>
            <a:off x="6248400" y="1601013"/>
            <a:ext cx="5638800" cy="4571187"/>
          </a:xfrm>
          <a:noFill/>
        </p:spPr>
        <p:txBody>
          <a:bodyPr lIns="182880" tIns="182880" rIns="182880">
            <a:normAutofit/>
          </a:bodyPr>
          <a:lstStyle>
            <a:lvl1pPr>
              <a:defRPr sz="4000"/>
            </a:lvl1pPr>
            <a:lvl2pPr>
              <a:defRPr/>
            </a:lvl2pPr>
          </a:lstStyle>
          <a:p>
            <a:pPr lvl="0"/>
            <a:r>
              <a:rPr lang="en-US" dirty="0"/>
              <a:t>Add text</a:t>
            </a:r>
          </a:p>
        </p:txBody>
      </p:sp>
      <p:pic>
        <p:nvPicPr>
          <p:cNvPr id="11"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
        <p:nvSpPr>
          <p:cNvPr id="12" name="Content Placeholder 4"/>
          <p:cNvSpPr>
            <a:spLocks noGrp="1"/>
          </p:cNvSpPr>
          <p:nvPr>
            <p:ph idx="14" hasCustomPrompt="1"/>
          </p:nvPr>
        </p:nvSpPr>
        <p:spPr bwMode="gray">
          <a:xfrm>
            <a:off x="304800" y="1610466"/>
            <a:ext cx="5638800" cy="4561734"/>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Tree>
    <p:extLst>
      <p:ext uri="{BB962C8B-B14F-4D97-AF65-F5344CB8AC3E}">
        <p14:creationId xmlns:p14="http://schemas.microsoft.com/office/powerpoint/2010/main" val="25392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 col / 2 row">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6"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grpSp>
      <p:sp>
        <p:nvSpPr>
          <p:cNvPr id="14" name="Title 2"/>
          <p:cNvSpPr>
            <a:spLocks noGrp="1"/>
          </p:cNvSpPr>
          <p:nvPr>
            <p:ph type="title" hasCustomPrompt="1"/>
          </p:nvPr>
        </p:nvSpPr>
        <p:spPr bwMode="white">
          <a:xfrm>
            <a:off x="0" y="5575"/>
            <a:ext cx="11876308" cy="1216025"/>
          </a:xfrm>
          <a:noFill/>
        </p:spPr>
        <p:txBody>
          <a:bodyPr lIns="0" rIns="0">
            <a:normAutofit/>
          </a:bodyPr>
          <a:lstStyle>
            <a:lvl1pPr algn="r">
              <a:defRPr sz="3600" b="1">
                <a:solidFill>
                  <a:schemeClr val="bg1"/>
                </a:solidFill>
              </a:defRPr>
            </a:lvl1pPr>
          </a:lstStyle>
          <a:p>
            <a:r>
              <a:rPr lang="en-US" dirty="0"/>
              <a:t>Slide title – 2 col / 2 row</a:t>
            </a:r>
          </a:p>
        </p:txBody>
      </p:sp>
      <p:sp>
        <p:nvSpPr>
          <p:cNvPr id="18" name="Content Placeholder 6"/>
          <p:cNvSpPr>
            <a:spLocks noGrp="1"/>
          </p:cNvSpPr>
          <p:nvPr>
            <p:ph sz="half" idx="2" hasCustomPrompt="1"/>
          </p:nvPr>
        </p:nvSpPr>
        <p:spPr bwMode="gray">
          <a:xfrm>
            <a:off x="304800" y="4000500"/>
            <a:ext cx="5638800" cy="2176464"/>
          </a:xfrm>
          <a:noFill/>
        </p:spPr>
        <p:txBody>
          <a:bodyPr lIns="182880" tIns="182880" rIns="182880">
            <a:normAutofit/>
          </a:bodyPr>
          <a:lstStyle>
            <a:lvl1pPr marL="365760" indent="-365760">
              <a:buClr>
                <a:schemeClr val="accent3"/>
              </a:buClr>
              <a:buFont typeface="Calibri" panose="020F0502020204030204" pitchFamily="34" charset="0"/>
              <a:buChar char="▪"/>
              <a:defRPr sz="3200"/>
            </a:lvl1pPr>
            <a:lvl2pPr marL="731520" indent="-365760">
              <a:buClr>
                <a:schemeClr val="accent3"/>
              </a:buClr>
              <a:buFont typeface="Calibri" panose="020F0502020204030204" pitchFamily="34" charset="0"/>
              <a:buChar char="▪"/>
              <a:defRPr sz="3200"/>
            </a:lvl2pPr>
            <a:lvl3pPr>
              <a:defRPr sz="2800"/>
            </a:lvl3pPr>
            <a:lvl4pPr>
              <a:defRPr sz="2400"/>
            </a:lvl4pPr>
            <a:lvl5pPr>
              <a:defRPr sz="1800"/>
            </a:lvl5pPr>
          </a:lstStyle>
          <a:p>
            <a:pPr lvl="0"/>
            <a:r>
              <a:rPr lang="en-US" dirty="0"/>
              <a:t>Add text</a:t>
            </a:r>
          </a:p>
        </p:txBody>
      </p:sp>
      <p:sp>
        <p:nvSpPr>
          <p:cNvPr id="21" name="Slide Number Placeholder 9"/>
          <p:cNvSpPr>
            <a:spLocks noGrp="1"/>
          </p:cNvSpPr>
          <p:nvPr>
            <p:ph type="sldNum" sz="quarter" idx="12"/>
          </p:nvPr>
        </p:nvSpPr>
        <p:spPr bwMode="black">
          <a:xfrm>
            <a:off x="10413640" y="6356350"/>
            <a:ext cx="1462668" cy="365125"/>
          </a:xfrm>
        </p:spPr>
        <p:txBody>
          <a:bodyPr/>
          <a:lstStyle/>
          <a:p>
            <a:fld id="{48F63A3B-78C7-47BE-AE5E-E10140E04643}" type="slidenum">
              <a:rPr lang="en-US" smtClean="0"/>
              <a:t>‹#›</a:t>
            </a:fld>
            <a:endParaRPr lang="en-US" dirty="0"/>
          </a:p>
        </p:txBody>
      </p:sp>
      <p:sp>
        <p:nvSpPr>
          <p:cNvPr id="12" name="Content Placeholder 6"/>
          <p:cNvSpPr>
            <a:spLocks noGrp="1"/>
          </p:cNvSpPr>
          <p:nvPr>
            <p:ph sz="half" idx="14" hasCustomPrompt="1"/>
          </p:nvPr>
        </p:nvSpPr>
        <p:spPr bwMode="gray">
          <a:xfrm>
            <a:off x="6248400" y="4000500"/>
            <a:ext cx="5638800" cy="2176464"/>
          </a:xfrm>
          <a:noFill/>
        </p:spPr>
        <p:txBody>
          <a:bodyPr lIns="182880" tIns="182880" rIns="182880">
            <a:normAutofit/>
          </a:bodyPr>
          <a:lstStyle>
            <a:lvl1pPr marL="365760" indent="-365760">
              <a:buClr>
                <a:schemeClr val="accent3"/>
              </a:buClr>
              <a:buFont typeface="Calibri" panose="020F0502020204030204" pitchFamily="34" charset="0"/>
              <a:buChar char="▪"/>
              <a:defRPr sz="3200"/>
            </a:lvl1pPr>
            <a:lvl2pPr marL="731520" indent="-365760">
              <a:buClr>
                <a:schemeClr val="accent3"/>
              </a:buClr>
              <a:buFont typeface="Calibri" panose="020F0502020204030204" pitchFamily="34" charset="0"/>
              <a:buChar char="▪"/>
              <a:defRPr sz="3200"/>
            </a:lvl2pPr>
            <a:lvl3pPr>
              <a:defRPr sz="2800"/>
            </a:lvl3pPr>
            <a:lvl4pPr>
              <a:defRPr sz="2400"/>
            </a:lvl4pPr>
            <a:lvl5pPr>
              <a:defRPr sz="1800"/>
            </a:lvl5pPr>
          </a:lstStyle>
          <a:p>
            <a:pPr lvl="0"/>
            <a:r>
              <a:rPr lang="en-US" dirty="0"/>
              <a:t>Add text</a:t>
            </a:r>
          </a:p>
        </p:txBody>
      </p:sp>
      <p:pic>
        <p:nvPicPr>
          <p:cNvPr id="17"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
        <p:nvSpPr>
          <p:cNvPr id="20" name="Content Placeholder 4"/>
          <p:cNvSpPr>
            <a:spLocks noGrp="1"/>
          </p:cNvSpPr>
          <p:nvPr>
            <p:ph idx="15" hasCustomPrompt="1"/>
          </p:nvPr>
        </p:nvSpPr>
        <p:spPr bwMode="gray">
          <a:xfrm>
            <a:off x="304800" y="1610466"/>
            <a:ext cx="5638800"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22" name="Content Placeholder 4"/>
          <p:cNvSpPr>
            <a:spLocks noGrp="1"/>
          </p:cNvSpPr>
          <p:nvPr>
            <p:ph idx="16" hasCustomPrompt="1"/>
          </p:nvPr>
        </p:nvSpPr>
        <p:spPr bwMode="gray">
          <a:xfrm>
            <a:off x="6248400" y="1610466"/>
            <a:ext cx="5638800"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Tree>
    <p:extLst>
      <p:ext uri="{BB962C8B-B14F-4D97-AF65-F5344CB8AC3E}">
        <p14:creationId xmlns:p14="http://schemas.microsoft.com/office/powerpoint/2010/main" val="1538987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 col / 2 row">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2"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8" name="Title 2"/>
          <p:cNvSpPr>
            <a:spLocks noGrp="1"/>
          </p:cNvSpPr>
          <p:nvPr>
            <p:ph type="title" hasCustomPrompt="1"/>
          </p:nvPr>
        </p:nvSpPr>
        <p:spPr bwMode="white">
          <a:xfrm>
            <a:off x="838200" y="-1"/>
            <a:ext cx="11049000" cy="1216025"/>
          </a:xfrm>
          <a:noFill/>
        </p:spPr>
        <p:txBody>
          <a:bodyPr lIns="0" rIns="0">
            <a:normAutofit/>
          </a:bodyPr>
          <a:lstStyle>
            <a:lvl1pPr algn="r">
              <a:defRPr sz="3600">
                <a:solidFill>
                  <a:schemeClr val="bg1"/>
                </a:solidFill>
              </a:defRPr>
            </a:lvl1pPr>
          </a:lstStyle>
          <a:p>
            <a:r>
              <a:rPr lang="en-US" dirty="0"/>
              <a:t>Slide title – 3 col / 2 row</a:t>
            </a:r>
          </a:p>
        </p:txBody>
      </p:sp>
      <p:sp>
        <p:nvSpPr>
          <p:cNvPr id="20" name="Slide Number Placeholder 11"/>
          <p:cNvSpPr>
            <a:spLocks noGrp="1"/>
          </p:cNvSpPr>
          <p:nvPr>
            <p:ph type="sldNum" sz="quarter" idx="12"/>
          </p:nvPr>
        </p:nvSpPr>
        <p:spPr bwMode="black">
          <a:xfrm>
            <a:off x="10420975" y="6356350"/>
            <a:ext cx="1462668" cy="365125"/>
          </a:xfrm>
        </p:spPr>
        <p:txBody>
          <a:bodyPr/>
          <a:lstStyle/>
          <a:p>
            <a:fld id="{48F63A3B-78C7-47BE-AE5E-E10140E04643}" type="slidenum">
              <a:rPr lang="en-US" smtClean="0"/>
              <a:t>‹#›</a:t>
            </a:fld>
            <a:endParaRPr lang="en-US" dirty="0"/>
          </a:p>
        </p:txBody>
      </p:sp>
      <p:sp>
        <p:nvSpPr>
          <p:cNvPr id="15" name="Content Placeholder 6"/>
          <p:cNvSpPr>
            <a:spLocks noGrp="1"/>
          </p:cNvSpPr>
          <p:nvPr>
            <p:ph sz="half" idx="2" hasCustomPrompt="1"/>
          </p:nvPr>
        </p:nvSpPr>
        <p:spPr bwMode="gray">
          <a:xfrm>
            <a:off x="304800" y="4000500"/>
            <a:ext cx="3619498" cy="2176463"/>
          </a:xfrm>
          <a:noFill/>
        </p:spPr>
        <p:txBody>
          <a:bodyPr lIns="182880" tIns="182880" rIns="182880">
            <a:normAutofit/>
          </a:bodyPr>
          <a:lstStyle>
            <a:lvl1pPr marL="571500" indent="-571500">
              <a:buClr>
                <a:schemeClr val="accent3"/>
              </a:buClr>
              <a:buFont typeface="Calibri" panose="020F0502020204030204" pitchFamily="34" charset="0"/>
              <a:buChar char="▪"/>
              <a:defRPr sz="2800"/>
            </a:lvl1pPr>
            <a:lvl2pPr marL="1028700" indent="-571500">
              <a:buClr>
                <a:schemeClr val="accent3"/>
              </a:buClr>
              <a:buFont typeface="Calibri" panose="020F0502020204030204" pitchFamily="34" charset="0"/>
              <a:buChar char="▪"/>
              <a:defRPr sz="2400"/>
            </a:lvl2pPr>
            <a:lvl3pPr>
              <a:defRPr/>
            </a:lvl3pPr>
            <a:lvl4pPr>
              <a:defRPr sz="2400"/>
            </a:lvl4pPr>
            <a:lvl5pPr>
              <a:defRPr/>
            </a:lvl5pPr>
          </a:lstStyle>
          <a:p>
            <a:pPr lvl="0"/>
            <a:r>
              <a:rPr lang="en-US" dirty="0"/>
              <a:t>Add text</a:t>
            </a:r>
          </a:p>
        </p:txBody>
      </p:sp>
      <p:sp>
        <p:nvSpPr>
          <p:cNvPr id="16" name="Content Placeholder 6"/>
          <p:cNvSpPr>
            <a:spLocks noGrp="1"/>
          </p:cNvSpPr>
          <p:nvPr>
            <p:ph sz="half" idx="19" hasCustomPrompt="1"/>
          </p:nvPr>
        </p:nvSpPr>
        <p:spPr bwMode="gray">
          <a:xfrm>
            <a:off x="4267200" y="4000500"/>
            <a:ext cx="3653682" cy="2176463"/>
          </a:xfrm>
          <a:noFill/>
        </p:spPr>
        <p:txBody>
          <a:bodyPr lIns="182880" tIns="182880" rIns="182880">
            <a:normAutofit/>
          </a:bodyPr>
          <a:lstStyle>
            <a:lvl1pPr marL="571500" indent="-571500">
              <a:buClr>
                <a:schemeClr val="accent3"/>
              </a:buClr>
              <a:buFont typeface="Calibri" panose="020F0502020204030204" pitchFamily="34" charset="0"/>
              <a:buChar char="▪"/>
              <a:defRPr sz="2800"/>
            </a:lvl1pPr>
            <a:lvl2pPr marL="1028700" indent="-571500">
              <a:buClr>
                <a:schemeClr val="accent3"/>
              </a:buClr>
              <a:buFont typeface="Calibri" panose="020F0502020204030204" pitchFamily="34" charset="0"/>
              <a:buChar char="▪"/>
              <a:defRPr sz="2400"/>
            </a:lvl2pPr>
            <a:lvl3pPr>
              <a:defRPr/>
            </a:lvl3pPr>
            <a:lvl4pPr>
              <a:defRPr sz="2400"/>
            </a:lvl4pPr>
            <a:lvl5pPr>
              <a:defRPr/>
            </a:lvl5pPr>
          </a:lstStyle>
          <a:p>
            <a:pPr lvl="0"/>
            <a:r>
              <a:rPr lang="en-US" dirty="0"/>
              <a:t>Add text</a:t>
            </a:r>
          </a:p>
        </p:txBody>
      </p:sp>
      <p:sp>
        <p:nvSpPr>
          <p:cNvPr id="18" name="Content Placeholder 6"/>
          <p:cNvSpPr>
            <a:spLocks noGrp="1"/>
          </p:cNvSpPr>
          <p:nvPr>
            <p:ph sz="half" idx="20" hasCustomPrompt="1"/>
          </p:nvPr>
        </p:nvSpPr>
        <p:spPr bwMode="gray">
          <a:xfrm>
            <a:off x="8272691" y="4011183"/>
            <a:ext cx="3619498" cy="2176463"/>
          </a:xfrm>
          <a:noFill/>
        </p:spPr>
        <p:txBody>
          <a:bodyPr lIns="182880" tIns="182880" rIns="182880">
            <a:normAutofit/>
          </a:bodyPr>
          <a:lstStyle>
            <a:lvl1pPr marL="571500" indent="-571500">
              <a:buClr>
                <a:schemeClr val="accent3"/>
              </a:buClr>
              <a:buFont typeface="Calibri" panose="020F0502020204030204" pitchFamily="34" charset="0"/>
              <a:buChar char="▪"/>
              <a:defRPr sz="2800"/>
            </a:lvl1pPr>
            <a:lvl2pPr marL="1028700" indent="-571500">
              <a:buClr>
                <a:schemeClr val="accent3"/>
              </a:buClr>
              <a:buFont typeface="Calibri" panose="020F0502020204030204" pitchFamily="34" charset="0"/>
              <a:buChar char="▪"/>
              <a:defRPr sz="2400"/>
            </a:lvl2pPr>
            <a:lvl3pPr>
              <a:defRPr/>
            </a:lvl3pPr>
            <a:lvl4pPr>
              <a:defRPr sz="2400"/>
            </a:lvl4pPr>
            <a:lvl5pPr>
              <a:defRPr/>
            </a:lvl5pPr>
          </a:lstStyle>
          <a:p>
            <a:pPr lvl="0"/>
            <a:r>
              <a:rPr lang="en-US" dirty="0"/>
              <a:t>Add text</a:t>
            </a:r>
          </a:p>
        </p:txBody>
      </p:sp>
      <p:sp>
        <p:nvSpPr>
          <p:cNvPr id="19" name="Content Placeholder 4"/>
          <p:cNvSpPr>
            <a:spLocks noGrp="1"/>
          </p:cNvSpPr>
          <p:nvPr>
            <p:ph idx="14" hasCustomPrompt="1"/>
          </p:nvPr>
        </p:nvSpPr>
        <p:spPr bwMode="gray">
          <a:xfrm>
            <a:off x="304800" y="1610466"/>
            <a:ext cx="3619498"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21" name="Content Placeholder 4"/>
          <p:cNvSpPr>
            <a:spLocks noGrp="1"/>
          </p:cNvSpPr>
          <p:nvPr>
            <p:ph idx="21" hasCustomPrompt="1"/>
          </p:nvPr>
        </p:nvSpPr>
        <p:spPr bwMode="gray">
          <a:xfrm>
            <a:off x="4292239" y="1616997"/>
            <a:ext cx="3619498"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22" name="Content Placeholder 4"/>
          <p:cNvSpPr>
            <a:spLocks noGrp="1"/>
          </p:cNvSpPr>
          <p:nvPr>
            <p:ph idx="22" hasCustomPrompt="1"/>
          </p:nvPr>
        </p:nvSpPr>
        <p:spPr bwMode="gray">
          <a:xfrm>
            <a:off x="8272691" y="1610466"/>
            <a:ext cx="3619498"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pic>
        <p:nvPicPr>
          <p:cNvPr id="23"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403402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4 col / 2 row">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9"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5" name="Title 2"/>
          <p:cNvSpPr>
            <a:spLocks noGrp="1"/>
          </p:cNvSpPr>
          <p:nvPr>
            <p:ph type="title" hasCustomPrompt="1"/>
          </p:nvPr>
        </p:nvSpPr>
        <p:spPr bwMode="white">
          <a:xfrm>
            <a:off x="-3048" y="-1"/>
            <a:ext cx="11890248" cy="1216025"/>
          </a:xfrm>
          <a:noFill/>
          <a:ln>
            <a:noFill/>
          </a:ln>
        </p:spPr>
        <p:txBody>
          <a:bodyPr lIns="0" rIns="0">
            <a:normAutofit/>
          </a:bodyPr>
          <a:lstStyle>
            <a:lvl1pPr algn="r">
              <a:defRPr sz="3600">
                <a:solidFill>
                  <a:schemeClr val="bg1"/>
                </a:solidFill>
              </a:defRPr>
            </a:lvl1pPr>
          </a:lstStyle>
          <a:p>
            <a:r>
              <a:rPr lang="en-US" dirty="0"/>
              <a:t>Slide title – 4 col / 2 row</a:t>
            </a:r>
          </a:p>
        </p:txBody>
      </p:sp>
      <p:sp>
        <p:nvSpPr>
          <p:cNvPr id="17" name="Text Placeholder 4"/>
          <p:cNvSpPr>
            <a:spLocks noGrp="1"/>
          </p:cNvSpPr>
          <p:nvPr>
            <p:ph type="body" sz="quarter" idx="15" hasCustomPrompt="1"/>
          </p:nvPr>
        </p:nvSpPr>
        <p:spPr bwMode="black">
          <a:xfrm>
            <a:off x="304801" y="4000500"/>
            <a:ext cx="2705099"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a:t>Add text</a:t>
            </a:r>
          </a:p>
        </p:txBody>
      </p:sp>
      <p:sp>
        <p:nvSpPr>
          <p:cNvPr id="26" name="Slide Number Placeholder 13"/>
          <p:cNvSpPr>
            <a:spLocks noGrp="1"/>
          </p:cNvSpPr>
          <p:nvPr>
            <p:ph type="sldNum" sz="quarter" idx="12"/>
          </p:nvPr>
        </p:nvSpPr>
        <p:spPr bwMode="black">
          <a:xfrm>
            <a:off x="10423697" y="6356350"/>
            <a:ext cx="1462668" cy="365125"/>
          </a:xfrm>
        </p:spPr>
        <p:txBody>
          <a:bodyPr/>
          <a:lstStyle/>
          <a:p>
            <a:fld id="{48F63A3B-78C7-47BE-AE5E-E10140E04643}" type="slidenum">
              <a:rPr lang="en-US" smtClean="0"/>
              <a:t>‹#›</a:t>
            </a:fld>
            <a:endParaRPr lang="en-US" dirty="0"/>
          </a:p>
        </p:txBody>
      </p:sp>
      <p:sp>
        <p:nvSpPr>
          <p:cNvPr id="24" name="Text Placeholder 4"/>
          <p:cNvSpPr>
            <a:spLocks noGrp="1"/>
          </p:cNvSpPr>
          <p:nvPr>
            <p:ph type="body" sz="quarter" idx="21" hasCustomPrompt="1"/>
          </p:nvPr>
        </p:nvSpPr>
        <p:spPr bwMode="black">
          <a:xfrm>
            <a:off x="3281232" y="4011183"/>
            <a:ext cx="2662370"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a:t>Add text</a:t>
            </a:r>
          </a:p>
        </p:txBody>
      </p:sp>
      <p:sp>
        <p:nvSpPr>
          <p:cNvPr id="25" name="Text Placeholder 4"/>
          <p:cNvSpPr>
            <a:spLocks noGrp="1"/>
          </p:cNvSpPr>
          <p:nvPr>
            <p:ph type="body" sz="quarter" idx="22" hasCustomPrompt="1"/>
          </p:nvPr>
        </p:nvSpPr>
        <p:spPr bwMode="black">
          <a:xfrm>
            <a:off x="6248400" y="4000500"/>
            <a:ext cx="2667000"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a:t>Add text</a:t>
            </a:r>
          </a:p>
        </p:txBody>
      </p:sp>
      <p:sp>
        <p:nvSpPr>
          <p:cNvPr id="28" name="Text Placeholder 4"/>
          <p:cNvSpPr>
            <a:spLocks noGrp="1"/>
          </p:cNvSpPr>
          <p:nvPr>
            <p:ph type="body" sz="quarter" idx="23" hasCustomPrompt="1"/>
          </p:nvPr>
        </p:nvSpPr>
        <p:spPr bwMode="black">
          <a:xfrm>
            <a:off x="9195107" y="4011183"/>
            <a:ext cx="269209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a:t>Add text</a:t>
            </a:r>
          </a:p>
        </p:txBody>
      </p:sp>
      <p:sp>
        <p:nvSpPr>
          <p:cNvPr id="27" name="Content Placeholder 4"/>
          <p:cNvSpPr>
            <a:spLocks noGrp="1"/>
          </p:cNvSpPr>
          <p:nvPr>
            <p:ph idx="14" hasCustomPrompt="1"/>
          </p:nvPr>
        </p:nvSpPr>
        <p:spPr bwMode="gray">
          <a:xfrm>
            <a:off x="304800" y="1610466"/>
            <a:ext cx="2705100"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29" name="Content Placeholder 4"/>
          <p:cNvSpPr>
            <a:spLocks noGrp="1"/>
          </p:cNvSpPr>
          <p:nvPr>
            <p:ph idx="24" hasCustomPrompt="1"/>
          </p:nvPr>
        </p:nvSpPr>
        <p:spPr bwMode="gray">
          <a:xfrm>
            <a:off x="3281232" y="1610466"/>
            <a:ext cx="2662370"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30" name="Content Placeholder 4"/>
          <p:cNvSpPr>
            <a:spLocks noGrp="1"/>
          </p:cNvSpPr>
          <p:nvPr>
            <p:ph idx="25" hasCustomPrompt="1"/>
          </p:nvPr>
        </p:nvSpPr>
        <p:spPr bwMode="gray">
          <a:xfrm>
            <a:off x="6248400" y="1610466"/>
            <a:ext cx="2667000"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31" name="Content Placeholder 4"/>
          <p:cNvSpPr>
            <a:spLocks noGrp="1"/>
          </p:cNvSpPr>
          <p:nvPr>
            <p:ph idx="26" hasCustomPrompt="1"/>
          </p:nvPr>
        </p:nvSpPr>
        <p:spPr bwMode="gray">
          <a:xfrm>
            <a:off x="9182099" y="1610466"/>
            <a:ext cx="2705101"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pic>
        <p:nvPicPr>
          <p:cNvPr id="32"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124948801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5 col / 2 row">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3"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8"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4" name="Title 2"/>
          <p:cNvSpPr>
            <a:spLocks noGrp="1"/>
          </p:cNvSpPr>
          <p:nvPr>
            <p:ph type="title" hasCustomPrompt="1"/>
          </p:nvPr>
        </p:nvSpPr>
        <p:spPr bwMode="white">
          <a:xfrm>
            <a:off x="1" y="-1"/>
            <a:ext cx="11879080" cy="1216025"/>
          </a:xfrm>
          <a:noFill/>
        </p:spPr>
        <p:txBody>
          <a:bodyPr lIns="0" rIns="0">
            <a:normAutofit/>
          </a:bodyPr>
          <a:lstStyle>
            <a:lvl1pPr algn="r">
              <a:defRPr sz="3600">
                <a:solidFill>
                  <a:schemeClr val="bg1"/>
                </a:solidFill>
              </a:defRPr>
            </a:lvl1pPr>
          </a:lstStyle>
          <a:p>
            <a:r>
              <a:rPr lang="en-US" dirty="0"/>
              <a:t>Slide title – 5 col / 2 row</a:t>
            </a:r>
          </a:p>
        </p:txBody>
      </p:sp>
      <p:sp>
        <p:nvSpPr>
          <p:cNvPr id="27" name="Slide Number Placeholder 15"/>
          <p:cNvSpPr>
            <a:spLocks noGrp="1"/>
          </p:cNvSpPr>
          <p:nvPr>
            <p:ph type="sldNum" sz="quarter" idx="12"/>
          </p:nvPr>
        </p:nvSpPr>
        <p:spPr bwMode="black">
          <a:xfrm>
            <a:off x="10420972" y="6356350"/>
            <a:ext cx="1462668" cy="365125"/>
          </a:xfrm>
        </p:spPr>
        <p:txBody>
          <a:bodyPr/>
          <a:lstStyle/>
          <a:p>
            <a:fld id="{48F63A3B-78C7-47BE-AE5E-E10140E04643}" type="slidenum">
              <a:rPr lang="en-US" smtClean="0"/>
              <a:t>‹#›</a:t>
            </a:fld>
            <a:endParaRPr lang="en-US" dirty="0"/>
          </a:p>
        </p:txBody>
      </p:sp>
      <p:sp>
        <p:nvSpPr>
          <p:cNvPr id="29" name="Text Placeholder 4"/>
          <p:cNvSpPr>
            <a:spLocks noGrp="1"/>
          </p:cNvSpPr>
          <p:nvPr>
            <p:ph type="body" sz="quarter" idx="36" hasCustomPrompt="1"/>
          </p:nvPr>
        </p:nvSpPr>
        <p:spPr bwMode="black">
          <a:xfrm>
            <a:off x="304801" y="4000500"/>
            <a:ext cx="207254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marL="365760" indent="0">
              <a:buNone/>
              <a:defRPr sz="2000"/>
            </a:lvl2pPr>
            <a:lvl3pPr>
              <a:defRPr sz="1800"/>
            </a:lvl3pPr>
            <a:lvl4pPr>
              <a:defRPr sz="1800"/>
            </a:lvl4pPr>
          </a:lstStyle>
          <a:p>
            <a:pPr lvl="0"/>
            <a:r>
              <a:rPr lang="en-US" dirty="0"/>
              <a:t>Add text</a:t>
            </a:r>
          </a:p>
        </p:txBody>
      </p:sp>
      <p:sp>
        <p:nvSpPr>
          <p:cNvPr id="30" name="Text Placeholder 4"/>
          <p:cNvSpPr>
            <a:spLocks noGrp="1"/>
          </p:cNvSpPr>
          <p:nvPr>
            <p:ph type="body" sz="quarter" idx="37" hasCustomPrompt="1"/>
          </p:nvPr>
        </p:nvSpPr>
        <p:spPr bwMode="black">
          <a:xfrm>
            <a:off x="2676908" y="4000500"/>
            <a:ext cx="207254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a:t>Add text</a:t>
            </a:r>
          </a:p>
        </p:txBody>
      </p:sp>
      <p:sp>
        <p:nvSpPr>
          <p:cNvPr id="31" name="Text Placeholder 4"/>
          <p:cNvSpPr>
            <a:spLocks noGrp="1"/>
          </p:cNvSpPr>
          <p:nvPr>
            <p:ph type="body" sz="quarter" idx="38" hasCustomPrompt="1"/>
          </p:nvPr>
        </p:nvSpPr>
        <p:spPr bwMode="black">
          <a:xfrm>
            <a:off x="5058204" y="4011184"/>
            <a:ext cx="207254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a:t>Add text</a:t>
            </a:r>
          </a:p>
        </p:txBody>
      </p:sp>
      <p:sp>
        <p:nvSpPr>
          <p:cNvPr id="32" name="Text Placeholder 4"/>
          <p:cNvSpPr>
            <a:spLocks noGrp="1"/>
          </p:cNvSpPr>
          <p:nvPr>
            <p:ph type="body" sz="quarter" idx="39" hasCustomPrompt="1"/>
          </p:nvPr>
        </p:nvSpPr>
        <p:spPr bwMode="black">
          <a:xfrm>
            <a:off x="7434432" y="4011184"/>
            <a:ext cx="2088778"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a:t>Add text</a:t>
            </a:r>
          </a:p>
        </p:txBody>
      </p:sp>
      <p:sp>
        <p:nvSpPr>
          <p:cNvPr id="33" name="Text Placeholder 4"/>
          <p:cNvSpPr>
            <a:spLocks noGrp="1"/>
          </p:cNvSpPr>
          <p:nvPr>
            <p:ph type="body" sz="quarter" idx="40" hasCustomPrompt="1"/>
          </p:nvPr>
        </p:nvSpPr>
        <p:spPr bwMode="black">
          <a:xfrm>
            <a:off x="9806538" y="4011178"/>
            <a:ext cx="2072543" cy="2171700"/>
          </a:xfrm>
        </p:spPr>
        <p:txBody>
          <a:bodyPr>
            <a:normAutofit/>
          </a:bodyPr>
          <a:lstStyle>
            <a:lvl1pPr marL="342900" indent="-342900" algn="l">
              <a:lnSpc>
                <a:spcPct val="100000"/>
              </a:lnSpc>
              <a:spcBef>
                <a:spcPts val="0"/>
              </a:spcBef>
              <a:buFont typeface="Calibri" panose="020F0502020204030204" pitchFamily="34" charset="0"/>
              <a:buChar char="▪"/>
              <a:defRPr sz="2400" b="0">
                <a:solidFill>
                  <a:schemeClr val="tx2"/>
                </a:solidFill>
              </a:defRPr>
            </a:lvl1pPr>
            <a:lvl2pPr>
              <a:defRPr sz="2000"/>
            </a:lvl2pPr>
            <a:lvl3pPr>
              <a:defRPr sz="1800"/>
            </a:lvl3pPr>
            <a:lvl4pPr>
              <a:defRPr sz="1800"/>
            </a:lvl4pPr>
          </a:lstStyle>
          <a:p>
            <a:pPr lvl="0"/>
            <a:r>
              <a:rPr lang="en-US" dirty="0"/>
              <a:t>Add text</a:t>
            </a:r>
          </a:p>
        </p:txBody>
      </p:sp>
      <p:sp>
        <p:nvSpPr>
          <p:cNvPr id="21" name="Content Placeholder 4"/>
          <p:cNvSpPr>
            <a:spLocks noGrp="1"/>
          </p:cNvSpPr>
          <p:nvPr>
            <p:ph idx="14" hasCustomPrompt="1"/>
          </p:nvPr>
        </p:nvSpPr>
        <p:spPr bwMode="gray">
          <a:xfrm>
            <a:off x="315210" y="1600200"/>
            <a:ext cx="2072543"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22" name="Content Placeholder 4"/>
          <p:cNvSpPr>
            <a:spLocks noGrp="1"/>
          </p:cNvSpPr>
          <p:nvPr>
            <p:ph idx="41" hasCustomPrompt="1"/>
          </p:nvPr>
        </p:nvSpPr>
        <p:spPr bwMode="gray">
          <a:xfrm>
            <a:off x="2681976" y="1603072"/>
            <a:ext cx="2072543"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23" name="Content Placeholder 4"/>
          <p:cNvSpPr>
            <a:spLocks noGrp="1"/>
          </p:cNvSpPr>
          <p:nvPr>
            <p:ph idx="42" hasCustomPrompt="1"/>
          </p:nvPr>
        </p:nvSpPr>
        <p:spPr bwMode="gray">
          <a:xfrm>
            <a:off x="5059151" y="1603072"/>
            <a:ext cx="2072543"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24" name="Content Placeholder 4"/>
          <p:cNvSpPr>
            <a:spLocks noGrp="1"/>
          </p:cNvSpPr>
          <p:nvPr>
            <p:ph idx="43" hasCustomPrompt="1"/>
          </p:nvPr>
        </p:nvSpPr>
        <p:spPr bwMode="gray">
          <a:xfrm>
            <a:off x="7449209" y="1600200"/>
            <a:ext cx="2072543"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sp>
        <p:nvSpPr>
          <p:cNvPr id="25" name="Content Placeholder 4"/>
          <p:cNvSpPr>
            <a:spLocks noGrp="1"/>
          </p:cNvSpPr>
          <p:nvPr>
            <p:ph idx="44" hasCustomPrompt="1"/>
          </p:nvPr>
        </p:nvSpPr>
        <p:spPr bwMode="gray">
          <a:xfrm>
            <a:off x="9806537" y="1600200"/>
            <a:ext cx="2072543" cy="2171700"/>
          </a:xfrm>
          <a:no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dirty="0"/>
              <a:t>Click icon to insert picture, etc.</a:t>
            </a:r>
          </a:p>
        </p:txBody>
      </p:sp>
      <p:pic>
        <p:nvPicPr>
          <p:cNvPr id="26"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2986490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304800" y="365125"/>
            <a:ext cx="115824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bwMode="black">
          <a:xfrm>
            <a:off x="304800" y="1825625"/>
            <a:ext cx="11582400" cy="4351338"/>
          </a:xfrm>
          <a:prstGeom prst="rect">
            <a:avLst/>
          </a:prstGeom>
        </p:spPr>
        <p:txBody>
          <a:bodyPr vert="horz" lIns="91440" tIns="45720" rIns="91440" bIns="45720" rtlCol="0">
            <a:normAutofit/>
          </a:bodyPr>
          <a:lstStyle/>
          <a:p>
            <a:pPr lvl="0"/>
            <a:r>
              <a:rPr lang="en-US" dirty="0"/>
              <a:t>Bullet 40</a:t>
            </a:r>
          </a:p>
          <a:p>
            <a:pPr lvl="1"/>
            <a:r>
              <a:rPr lang="en-US" dirty="0"/>
              <a:t>Bullet 36</a:t>
            </a:r>
          </a:p>
          <a:p>
            <a:pPr lvl="2"/>
            <a:r>
              <a:rPr lang="en-US" dirty="0"/>
              <a:t>Bullet 32</a:t>
            </a:r>
          </a:p>
          <a:p>
            <a:pPr lvl="3"/>
            <a:r>
              <a:rPr lang="en-US" dirty="0"/>
              <a:t>Bullet 28</a:t>
            </a:r>
          </a:p>
          <a:p>
            <a:pPr lvl="4"/>
            <a:r>
              <a:rPr lang="en-US" dirty="0"/>
              <a:t>Bullet 24</a:t>
            </a:r>
          </a:p>
        </p:txBody>
      </p:sp>
      <p:sp>
        <p:nvSpPr>
          <p:cNvPr id="6" name="Slide Number Placeholder 5"/>
          <p:cNvSpPr>
            <a:spLocks noGrp="1"/>
          </p:cNvSpPr>
          <p:nvPr>
            <p:ph type="sldNum" sz="quarter" idx="4"/>
          </p:nvPr>
        </p:nvSpPr>
        <p:spPr bwMode="black">
          <a:xfrm>
            <a:off x="10100682" y="632460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7" r:id="rId1"/>
    <p:sldLayoutId id="2147483711" r:id="rId2"/>
    <p:sldLayoutId id="2147483712" r:id="rId3"/>
    <p:sldLayoutId id="2147483789" r:id="rId4"/>
    <p:sldLayoutId id="2147483826" r:id="rId5"/>
    <p:sldLayoutId id="2147483801" r:id="rId6"/>
    <p:sldLayoutId id="2147483808" r:id="rId7"/>
    <p:sldLayoutId id="2147483739" r:id="rId8"/>
    <p:sldLayoutId id="2147483803" r:id="rId9"/>
    <p:sldLayoutId id="2147483797" r:id="rId10"/>
    <p:sldLayoutId id="2147483827" r:id="rId11"/>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365760" indent="-365760" algn="l" defTabSz="914400" rtl="0" eaLnBrk="1" latinLnBrk="0" hangingPunct="1">
        <a:lnSpc>
          <a:spcPct val="100000"/>
        </a:lnSpc>
        <a:spcBef>
          <a:spcPts val="1000"/>
        </a:spcBef>
        <a:spcAft>
          <a:spcPts val="1000"/>
        </a:spcAft>
        <a:buClr>
          <a:schemeClr val="accent3"/>
        </a:buClr>
        <a:buFont typeface="Calibri" panose="020F0502020204030204" pitchFamily="34" charset="0"/>
        <a:buChar char="▪"/>
        <a:defRPr sz="4000" kern="1200">
          <a:solidFill>
            <a:schemeClr val="tx2"/>
          </a:solidFill>
          <a:latin typeface="+mn-lt"/>
          <a:ea typeface="+mn-ea"/>
          <a:cs typeface="+mn-cs"/>
        </a:defRPr>
      </a:lvl1pPr>
      <a:lvl2pPr marL="731520" indent="-365760" algn="l" defTabSz="914400" rtl="0" eaLnBrk="1" latinLnBrk="0" hangingPunct="1">
        <a:lnSpc>
          <a:spcPct val="100000"/>
        </a:lnSpc>
        <a:spcBef>
          <a:spcPts val="500"/>
        </a:spcBef>
        <a:spcAft>
          <a:spcPts val="1000"/>
        </a:spcAft>
        <a:buClr>
          <a:schemeClr val="accent3"/>
        </a:buClr>
        <a:buFont typeface="Calibri" panose="020F0502020204030204" pitchFamily="34" charset="0"/>
        <a:buChar char="▪"/>
        <a:defRPr sz="3600" kern="1200">
          <a:solidFill>
            <a:schemeClr val="tx2"/>
          </a:solidFill>
          <a:latin typeface="+mn-lt"/>
          <a:ea typeface="+mn-ea"/>
          <a:cs typeface="+mn-cs"/>
        </a:defRPr>
      </a:lvl2pPr>
      <a:lvl3pPr marL="1097280" indent="-365760" algn="l" defTabSz="914400" rtl="0" eaLnBrk="1" latinLnBrk="0" hangingPunct="1">
        <a:lnSpc>
          <a:spcPct val="100000"/>
        </a:lnSpc>
        <a:spcBef>
          <a:spcPts val="500"/>
        </a:spcBef>
        <a:spcAft>
          <a:spcPts val="1000"/>
        </a:spcAft>
        <a:buClr>
          <a:schemeClr val="accent3"/>
        </a:buClr>
        <a:buFont typeface="Calibri" panose="020F0502020204030204" pitchFamily="34" charset="0"/>
        <a:buChar char="▪"/>
        <a:defRPr sz="3200" kern="1200">
          <a:solidFill>
            <a:schemeClr val="tx2"/>
          </a:solidFill>
          <a:latin typeface="+mn-lt"/>
          <a:ea typeface="+mn-ea"/>
          <a:cs typeface="+mn-cs"/>
        </a:defRPr>
      </a:lvl3pPr>
      <a:lvl4pPr marL="1463040" indent="-365760" algn="l" defTabSz="914400" rtl="0" eaLnBrk="1" latinLnBrk="0" hangingPunct="1">
        <a:lnSpc>
          <a:spcPct val="100000"/>
        </a:lnSpc>
        <a:spcBef>
          <a:spcPts val="500"/>
        </a:spcBef>
        <a:spcAft>
          <a:spcPts val="1000"/>
        </a:spcAft>
        <a:buClr>
          <a:schemeClr val="accent3"/>
        </a:buClr>
        <a:buFont typeface="Calibri" panose="020F0502020204030204" pitchFamily="34" charset="0"/>
        <a:buChar char="▪"/>
        <a:defRPr sz="2800" kern="1200">
          <a:solidFill>
            <a:schemeClr val="tx2"/>
          </a:solidFill>
          <a:latin typeface="+mn-lt"/>
          <a:ea typeface="+mn-ea"/>
          <a:cs typeface="+mn-cs"/>
        </a:defRPr>
      </a:lvl4pPr>
      <a:lvl5pPr marL="1828800" indent="-365760" algn="l" defTabSz="914400" rtl="0" eaLnBrk="1" latinLnBrk="0" hangingPunct="1">
        <a:lnSpc>
          <a:spcPct val="100000"/>
        </a:lnSpc>
        <a:spcBef>
          <a:spcPts val="500"/>
        </a:spcBef>
        <a:spcAft>
          <a:spcPts val="1000"/>
        </a:spcAft>
        <a:buClr>
          <a:schemeClr val="accent3"/>
        </a:buClr>
        <a:buFont typeface="Calibri" panose="020F050202020403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08" userDrawn="1">
          <p15:clr>
            <a:srgbClr val="F26B43"/>
          </p15:clr>
        </p15:guide>
        <p15:guide id="2" orient="horz" pos="2376" userDrawn="1">
          <p15:clr>
            <a:srgbClr val="F26B43"/>
          </p15:clr>
        </p15:guide>
        <p15:guide id="3" orient="horz" pos="2520" userDrawn="1">
          <p15:clr>
            <a:srgbClr val="F26B43"/>
          </p15:clr>
        </p15:guide>
        <p15:guide id="4" orient="horz" pos="3888" userDrawn="1">
          <p15:clr>
            <a:srgbClr val="F26B43"/>
          </p15:clr>
        </p15:guide>
        <p15:guide id="5" pos="192" userDrawn="1">
          <p15:clr>
            <a:srgbClr val="F26B43"/>
          </p15:clr>
        </p15:guide>
        <p15:guide id="6" pos="1896" userDrawn="1">
          <p15:clr>
            <a:srgbClr val="F26B43"/>
          </p15:clr>
        </p15:guide>
        <p15:guide id="7" pos="2064" userDrawn="1">
          <p15:clr>
            <a:srgbClr val="F26B43"/>
          </p15:clr>
        </p15:guide>
        <p15:guide id="8" pos="3744" userDrawn="1">
          <p15:clr>
            <a:srgbClr val="F26B43"/>
          </p15:clr>
        </p15:guide>
        <p15:guide id="9" pos="3936" userDrawn="1">
          <p15:clr>
            <a:srgbClr val="F26B43"/>
          </p15:clr>
        </p15:guide>
        <p15:guide id="10" pos="5616" userDrawn="1">
          <p15:clr>
            <a:srgbClr val="F26B43"/>
          </p15:clr>
        </p15:guide>
        <p15:guide id="11" pos="5784" userDrawn="1">
          <p15:clr>
            <a:srgbClr val="F26B43"/>
          </p15:clr>
        </p15:guide>
        <p15:guide id="12" pos="7488" userDrawn="1">
          <p15:clr>
            <a:srgbClr val="F26B43"/>
          </p15:clr>
        </p15:guide>
        <p15:guide id="13" pos="2472" userDrawn="1">
          <p15:clr>
            <a:srgbClr val="9FCC3B"/>
          </p15:clr>
        </p15:guide>
        <p15:guide id="14" pos="2688" userDrawn="1">
          <p15:clr>
            <a:srgbClr val="9FCC3B"/>
          </p15:clr>
        </p15:guide>
        <p15:guide id="15" pos="4992" userDrawn="1">
          <p15:clr>
            <a:srgbClr val="9FCC3B"/>
          </p15:clr>
        </p15:guide>
        <p15:guide id="16" pos="5208"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descr="&quot;&quot;">
            <a:extLst>
              <a:ext uri="{C183D7F6-B498-43B3-948B-1728B52AA6E4}">
                <adec:decorative xmlns:adec="http://schemas.microsoft.com/office/drawing/2017/decorative" val="0"/>
              </a:ext>
            </a:extLst>
          </p:cNvPr>
          <p:cNvSpPr>
            <a:spLocks noGrp="1"/>
          </p:cNvSpPr>
          <p:nvPr>
            <p:ph type="ctrTitle"/>
          </p:nvPr>
        </p:nvSpPr>
        <p:spPr/>
        <p:txBody>
          <a:bodyPr/>
          <a:lstStyle/>
          <a:p>
            <a:r>
              <a:rPr lang="en-US"/>
              <a:t>Hotwash Roles Team Training</a:t>
            </a:r>
            <a:endParaRPr lang="en-US" dirty="0"/>
          </a:p>
        </p:txBody>
      </p:sp>
      <p:sp>
        <p:nvSpPr>
          <p:cNvPr id="5" name="Text Placeholder 4">
            <a:extLst>
              <a:ext uri="{C183D7F6-B498-43B3-948B-1728B52AA6E4}">
                <adec:decorative xmlns:adec="http://schemas.microsoft.com/office/drawing/2017/decorative" val="0"/>
              </a:ext>
            </a:extLst>
          </p:cNvPr>
          <p:cNvSpPr>
            <a:spLocks noGrp="1"/>
          </p:cNvSpPr>
          <p:nvPr>
            <p:ph type="body" sz="quarter" idx="18"/>
          </p:nvPr>
        </p:nvSpPr>
        <p:spPr>
          <a:xfrm>
            <a:off x="304800" y="5452108"/>
            <a:ext cx="11582400" cy="872492"/>
          </a:xfrm>
        </p:spPr>
        <p:txBody>
          <a:bodyPr>
            <a:normAutofit/>
          </a:bodyPr>
          <a:lstStyle/>
          <a:p>
            <a:r>
              <a:rPr lang="en-US" sz="1600" dirty="0"/>
              <a:t>[Presenters]</a:t>
            </a:r>
          </a:p>
          <a:p>
            <a:r>
              <a:rPr lang="en-US" sz="1600" dirty="0"/>
              <a:t>[Date]</a:t>
            </a:r>
          </a:p>
        </p:txBody>
      </p:sp>
    </p:spTree>
    <p:extLst>
      <p:ext uri="{BB962C8B-B14F-4D97-AF65-F5344CB8AC3E}">
        <p14:creationId xmlns:p14="http://schemas.microsoft.com/office/powerpoint/2010/main" val="2036177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C183D7F6-B498-43B3-948B-1728B52AA6E4}">
                <adec:decorative xmlns:adec="http://schemas.microsoft.com/office/drawing/2017/decorative" val="0"/>
              </a:ext>
            </a:extLst>
          </p:cNvPr>
          <p:cNvSpPr>
            <a:spLocks noGrp="1"/>
          </p:cNvSpPr>
          <p:nvPr>
            <p:ph type="ctrTitle"/>
          </p:nvPr>
        </p:nvSpPr>
        <p:spPr/>
        <p:txBody>
          <a:bodyPr/>
          <a:lstStyle/>
          <a:p>
            <a:r>
              <a:rPr lang="en-US" dirty="0"/>
              <a:t>Hotwash Planner</a:t>
            </a:r>
          </a:p>
        </p:txBody>
      </p:sp>
      <p:pic>
        <p:nvPicPr>
          <p:cNvPr id="5" name="Picture Placeholder 4" descr="Busy office table">
            <a:extLst>
              <a:ext uri="{FF2B5EF4-FFF2-40B4-BE49-F238E27FC236}">
                <a16:creationId xmlns:a16="http://schemas.microsoft.com/office/drawing/2014/main" id="{EBA246D6-22D9-4DE7-9B5F-E7981DFDAF67}"/>
              </a:ext>
              <a:ext uri="{C183D7F6-B498-43B3-948B-1728B52AA6E4}">
                <adec:decorative xmlns:adec="http://schemas.microsoft.com/office/drawing/2017/decorative" val="0"/>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p:blipFill>
        <p:spPr>
          <a:xfrm>
            <a:off x="0" y="30321"/>
            <a:ext cx="12192000" cy="4770438"/>
          </a:xfrm>
        </p:spPr>
      </p:pic>
    </p:spTree>
    <p:extLst>
      <p:ext uri="{BB962C8B-B14F-4D97-AF65-F5344CB8AC3E}">
        <p14:creationId xmlns:p14="http://schemas.microsoft.com/office/powerpoint/2010/main" val="2636897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D2FE-4193-483B-8E3A-B120E3C23E52}"/>
              </a:ext>
            </a:extLst>
          </p:cNvPr>
          <p:cNvSpPr>
            <a:spLocks noGrp="1"/>
          </p:cNvSpPr>
          <p:nvPr>
            <p:ph type="title"/>
          </p:nvPr>
        </p:nvSpPr>
        <p:spPr/>
        <p:txBody>
          <a:bodyPr/>
          <a:lstStyle/>
          <a:p>
            <a:r>
              <a:rPr lang="en-US" dirty="0">
                <a:solidFill>
                  <a:srgbClr val="000000"/>
                </a:solidFill>
              </a:rPr>
              <a:t>Hotwash Planner Responsibilities</a:t>
            </a:r>
          </a:p>
        </p:txBody>
      </p:sp>
      <p:sp>
        <p:nvSpPr>
          <p:cNvPr id="3" name="Content Placeholder 2">
            <a:extLst>
              <a:ext uri="{FF2B5EF4-FFF2-40B4-BE49-F238E27FC236}">
                <a16:creationId xmlns:a16="http://schemas.microsoft.com/office/drawing/2014/main" id="{24A03368-E203-447D-B799-38777ED0FE82}"/>
              </a:ext>
            </a:extLst>
          </p:cNvPr>
          <p:cNvSpPr>
            <a:spLocks noGrp="1"/>
          </p:cNvSpPr>
          <p:nvPr>
            <p:ph idx="1"/>
          </p:nvPr>
        </p:nvSpPr>
        <p:spPr/>
        <p:txBody>
          <a:bodyPr/>
          <a:lstStyle/>
          <a:p>
            <a:r>
              <a:rPr lang="en-US" dirty="0"/>
              <a:t>Pre-hotwash preparations</a:t>
            </a:r>
          </a:p>
          <a:p>
            <a:r>
              <a:rPr lang="en-US" dirty="0"/>
              <a:t>During the hotwash</a:t>
            </a:r>
          </a:p>
          <a:p>
            <a:r>
              <a:rPr lang="en-US" dirty="0"/>
              <a:t>After the hotwash</a:t>
            </a:r>
          </a:p>
          <a:p>
            <a:r>
              <a:rPr lang="en-US" dirty="0"/>
              <a:t>Helping set direction, provide team with tools, wrap everything up</a:t>
            </a:r>
          </a:p>
        </p:txBody>
      </p:sp>
      <p:sp>
        <p:nvSpPr>
          <p:cNvPr id="4" name="Slide Number Placeholder 3">
            <a:extLst>
              <a:ext uri="{FF2B5EF4-FFF2-40B4-BE49-F238E27FC236}">
                <a16:creationId xmlns:a16="http://schemas.microsoft.com/office/drawing/2014/main" id="{4A0322EB-8E1B-4098-A842-2FB267BACF2E}"/>
              </a:ext>
            </a:extLst>
          </p:cNvPr>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67196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077B6-A5B3-47C5-BD13-A3B6EBD20DF9}"/>
              </a:ext>
            </a:extLst>
          </p:cNvPr>
          <p:cNvSpPr>
            <a:spLocks noGrp="1"/>
          </p:cNvSpPr>
          <p:nvPr>
            <p:ph type="title"/>
          </p:nvPr>
        </p:nvSpPr>
        <p:spPr/>
        <p:txBody>
          <a:bodyPr/>
          <a:lstStyle/>
          <a:p>
            <a:r>
              <a:rPr lang="en-US" dirty="0">
                <a:solidFill>
                  <a:srgbClr val="000000"/>
                </a:solidFill>
              </a:rPr>
              <a:t>Hotwash Preparation</a:t>
            </a:r>
          </a:p>
        </p:txBody>
      </p:sp>
      <p:sp>
        <p:nvSpPr>
          <p:cNvPr id="3" name="Content Placeholder 2">
            <a:extLst>
              <a:ext uri="{FF2B5EF4-FFF2-40B4-BE49-F238E27FC236}">
                <a16:creationId xmlns:a16="http://schemas.microsoft.com/office/drawing/2014/main" id="{796EDD13-DF4A-4D5C-BC51-B67C9418544B}"/>
              </a:ext>
            </a:extLst>
          </p:cNvPr>
          <p:cNvSpPr>
            <a:spLocks noGrp="1"/>
          </p:cNvSpPr>
          <p:nvPr>
            <p:ph idx="1"/>
          </p:nvPr>
        </p:nvSpPr>
        <p:spPr/>
        <p:txBody>
          <a:bodyPr>
            <a:normAutofit lnSpcReduction="10000"/>
          </a:bodyPr>
          <a:lstStyle/>
          <a:p>
            <a:r>
              <a:rPr lang="en-US" dirty="0"/>
              <a:t>Determine scope of hotwash</a:t>
            </a:r>
          </a:p>
          <a:p>
            <a:r>
              <a:rPr lang="en-US" dirty="0"/>
              <a:t>Review the purpose or objectives </a:t>
            </a:r>
          </a:p>
          <a:p>
            <a:r>
              <a:rPr lang="en-US" dirty="0"/>
              <a:t>Define your questions </a:t>
            </a:r>
          </a:p>
          <a:p>
            <a:r>
              <a:rPr lang="en-US" dirty="0"/>
              <a:t>Identify unique questions for the focus area topic, </a:t>
            </a:r>
            <a:r>
              <a:rPr lang="en-US" dirty="0" err="1"/>
              <a:t>e.g</a:t>
            </a:r>
            <a:r>
              <a:rPr lang="en-US" dirty="0"/>
              <a:t>, vaccine questions, partner engagement questions</a:t>
            </a:r>
          </a:p>
          <a:p>
            <a:pPr marL="0" indent="0">
              <a:buNone/>
            </a:pPr>
            <a:endParaRPr lang="en-US" dirty="0"/>
          </a:p>
        </p:txBody>
      </p:sp>
      <p:sp>
        <p:nvSpPr>
          <p:cNvPr id="4" name="Slide Number Placeholder 3">
            <a:extLst>
              <a:ext uri="{FF2B5EF4-FFF2-40B4-BE49-F238E27FC236}">
                <a16:creationId xmlns:a16="http://schemas.microsoft.com/office/drawing/2014/main" id="{175BF09E-9F95-4F33-9773-125B94138FE3}"/>
              </a:ext>
            </a:extLst>
          </p:cNvPr>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584110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59E22-FFD9-4681-B325-8AF2BE2081FF}"/>
              </a:ext>
            </a:extLst>
          </p:cNvPr>
          <p:cNvSpPr>
            <a:spLocks noGrp="1"/>
          </p:cNvSpPr>
          <p:nvPr>
            <p:ph type="title"/>
          </p:nvPr>
        </p:nvSpPr>
        <p:spPr/>
        <p:txBody>
          <a:bodyPr/>
          <a:lstStyle/>
          <a:p>
            <a:r>
              <a:rPr lang="en-US" dirty="0">
                <a:solidFill>
                  <a:srgbClr val="000000"/>
                </a:solidFill>
              </a:rPr>
              <a:t>Consider when Developing Questions</a:t>
            </a:r>
          </a:p>
        </p:txBody>
      </p:sp>
      <p:sp>
        <p:nvSpPr>
          <p:cNvPr id="3" name="Content Placeholder 2">
            <a:extLst>
              <a:ext uri="{FF2B5EF4-FFF2-40B4-BE49-F238E27FC236}">
                <a16:creationId xmlns:a16="http://schemas.microsoft.com/office/drawing/2014/main" id="{4627908A-E944-4112-B6F0-BBFFE2F9E8C0}"/>
              </a:ext>
            </a:extLst>
          </p:cNvPr>
          <p:cNvSpPr>
            <a:spLocks noGrp="1"/>
          </p:cNvSpPr>
          <p:nvPr>
            <p:ph idx="1"/>
          </p:nvPr>
        </p:nvSpPr>
        <p:spPr/>
        <p:txBody>
          <a:bodyPr>
            <a:normAutofit fontScale="62500" lnSpcReduction="20000"/>
          </a:bodyPr>
          <a:lstStyle/>
          <a:p>
            <a:r>
              <a:rPr lang="en-US" dirty="0"/>
              <a:t>Coordination </a:t>
            </a:r>
          </a:p>
          <a:p>
            <a:pPr lvl="1"/>
            <a:r>
              <a:rPr lang="en-US" dirty="0"/>
              <a:t>Examine coordination within public health (internal)</a:t>
            </a:r>
          </a:p>
          <a:p>
            <a:pPr lvl="1"/>
            <a:r>
              <a:rPr lang="en-US" dirty="0"/>
              <a:t>Examine coordination across / with partners (external) </a:t>
            </a:r>
          </a:p>
          <a:p>
            <a:r>
              <a:rPr lang="en-US" dirty="0"/>
              <a:t>Resources</a:t>
            </a:r>
          </a:p>
          <a:p>
            <a:pPr lvl="1"/>
            <a:r>
              <a:rPr lang="en-US" dirty="0"/>
              <a:t>Human resource capacity (availability of qualified and trained people)</a:t>
            </a:r>
          </a:p>
          <a:p>
            <a:pPr lvl="1"/>
            <a:r>
              <a:rPr lang="en-US" dirty="0"/>
              <a:t>Relevance of plans and procedures</a:t>
            </a:r>
          </a:p>
          <a:p>
            <a:r>
              <a:rPr lang="en-US" dirty="0"/>
              <a:t>Technical aspects</a:t>
            </a:r>
          </a:p>
          <a:p>
            <a:pPr lvl="1"/>
            <a:r>
              <a:rPr lang="en-US" dirty="0"/>
              <a:t>Tangible: Equipment, supplies, materials, facilities, physical environment</a:t>
            </a:r>
          </a:p>
          <a:p>
            <a:pPr lvl="1"/>
            <a:r>
              <a:rPr lang="en-US" dirty="0"/>
              <a:t>Intangible: Lack of plans, support structures, </a:t>
            </a:r>
          </a:p>
        </p:txBody>
      </p:sp>
      <p:sp>
        <p:nvSpPr>
          <p:cNvPr id="4" name="Slide Number Placeholder 3">
            <a:extLst>
              <a:ext uri="{FF2B5EF4-FFF2-40B4-BE49-F238E27FC236}">
                <a16:creationId xmlns:a16="http://schemas.microsoft.com/office/drawing/2014/main" id="{C9FFEAE3-2DE2-4F9B-9D80-3EE12B04D369}"/>
              </a:ext>
            </a:extLst>
          </p:cNvPr>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562800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D2AB5-94AF-439E-9745-1ECDD89CC78D}"/>
              </a:ext>
            </a:extLst>
          </p:cNvPr>
          <p:cNvSpPr>
            <a:spLocks noGrp="1"/>
          </p:cNvSpPr>
          <p:nvPr>
            <p:ph type="title"/>
          </p:nvPr>
        </p:nvSpPr>
        <p:spPr/>
        <p:txBody>
          <a:bodyPr/>
          <a:lstStyle/>
          <a:p>
            <a:r>
              <a:rPr lang="en-US" dirty="0">
                <a:solidFill>
                  <a:srgbClr val="000000"/>
                </a:solidFill>
              </a:rPr>
              <a:t>Preparing for a Hotwash</a:t>
            </a:r>
          </a:p>
        </p:txBody>
      </p:sp>
      <p:sp>
        <p:nvSpPr>
          <p:cNvPr id="3" name="Content Placeholder 2">
            <a:extLst>
              <a:ext uri="{FF2B5EF4-FFF2-40B4-BE49-F238E27FC236}">
                <a16:creationId xmlns:a16="http://schemas.microsoft.com/office/drawing/2014/main" id="{161B9017-68BD-4473-A108-557C9B5B2260}"/>
              </a:ext>
            </a:extLst>
          </p:cNvPr>
          <p:cNvSpPr>
            <a:spLocks noGrp="1"/>
          </p:cNvSpPr>
          <p:nvPr>
            <p:ph idx="1"/>
          </p:nvPr>
        </p:nvSpPr>
        <p:spPr/>
        <p:txBody>
          <a:bodyPr>
            <a:normAutofit/>
          </a:bodyPr>
          <a:lstStyle/>
          <a:p>
            <a:r>
              <a:rPr lang="en-US" dirty="0"/>
              <a:t>Pre-hotwash preparations include: </a:t>
            </a:r>
          </a:p>
          <a:p>
            <a:pPr lvl="1"/>
            <a:r>
              <a:rPr lang="en-US" dirty="0"/>
              <a:t>Meet with Group/Team response leaders and Facilitator to identify:</a:t>
            </a:r>
          </a:p>
          <a:p>
            <a:pPr lvl="2"/>
            <a:r>
              <a:rPr lang="en-US" dirty="0"/>
              <a:t>Names/members/participants</a:t>
            </a:r>
          </a:p>
          <a:p>
            <a:pPr lvl="2"/>
            <a:r>
              <a:rPr lang="en-US" dirty="0"/>
              <a:t>Charter/purpose/objectives</a:t>
            </a:r>
          </a:p>
          <a:p>
            <a:pPr lvl="2"/>
            <a:r>
              <a:rPr lang="en-US" dirty="0"/>
              <a:t>Develop ‘Other areas to examine’ for discussion</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F5A88F21-9433-46CE-872B-3DD6B9762863}"/>
              </a:ext>
            </a:extLst>
          </p:cNvPr>
          <p:cNvSpPr>
            <a:spLocks noGrp="1"/>
          </p:cNvSpPr>
          <p:nvPr>
            <p:ph type="sldNum" sz="quarter" idx="12"/>
          </p:nvPr>
        </p:nvSpPr>
        <p:spPr/>
        <p:txBody>
          <a:bodyPr/>
          <a:lstStyle/>
          <a:p>
            <a:fld id="{48F63A3B-78C7-47BE-AE5E-E10140E04643}" type="slidenum">
              <a:rPr lang="en-US" smtClean="0"/>
              <a:t>14</a:t>
            </a:fld>
            <a:endParaRPr lang="en-US" dirty="0"/>
          </a:p>
        </p:txBody>
      </p:sp>
    </p:spTree>
    <p:extLst>
      <p:ext uri="{BB962C8B-B14F-4D97-AF65-F5344CB8AC3E}">
        <p14:creationId xmlns:p14="http://schemas.microsoft.com/office/powerpoint/2010/main" val="2461488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rgbClr val="000000"/>
                </a:solidFill>
              </a:rPr>
              <a:t>Preparing for a Hotwash (2)</a:t>
            </a:r>
          </a:p>
        </p:txBody>
      </p:sp>
      <p:sp>
        <p:nvSpPr>
          <p:cNvPr id="7" name="Content Placeholder 6"/>
          <p:cNvSpPr>
            <a:spLocks noGrp="1"/>
          </p:cNvSpPr>
          <p:nvPr>
            <p:ph idx="1"/>
          </p:nvPr>
        </p:nvSpPr>
        <p:spPr/>
        <p:txBody>
          <a:bodyPr/>
          <a:lstStyle/>
          <a:p>
            <a:pPr lvl="1"/>
            <a:r>
              <a:rPr lang="en-US" dirty="0"/>
              <a:t>Tailor hotwash participant agenda, Facilitator agenda, Notetaker template, and PPT template </a:t>
            </a:r>
          </a:p>
          <a:p>
            <a:pPr lvl="1"/>
            <a:r>
              <a:rPr lang="en-US" dirty="0"/>
              <a:t>Share information with Facilitator and Notetaker</a:t>
            </a:r>
          </a:p>
          <a:p>
            <a:pPr lvl="1"/>
            <a:r>
              <a:rPr lang="en-US" dirty="0"/>
              <a:t>Email hotwash agenda to participants (1-3 days prior)</a:t>
            </a:r>
          </a:p>
        </p:txBody>
      </p:sp>
      <p:sp>
        <p:nvSpPr>
          <p:cNvPr id="4" name="Slide Number Placeholder 3"/>
          <p:cNvSpPr>
            <a:spLocks noGrp="1"/>
          </p:cNvSpPr>
          <p:nvPr>
            <p:ph type="sldNum" sz="quarter" idx="12"/>
          </p:nvPr>
        </p:nvSpPr>
        <p:spPr/>
        <p:txBody>
          <a:bodyPr/>
          <a:lstStyle/>
          <a:p>
            <a:fld id="{48F63A3B-78C7-47BE-AE5E-E10140E04643}" type="slidenum">
              <a:rPr lang="en-US" smtClean="0"/>
              <a:pPr/>
              <a:t>15</a:t>
            </a:fld>
            <a:endParaRPr lang="en-US" dirty="0"/>
          </a:p>
        </p:txBody>
      </p:sp>
    </p:spTree>
    <p:extLst>
      <p:ext uri="{BB962C8B-B14F-4D97-AF65-F5344CB8AC3E}">
        <p14:creationId xmlns:p14="http://schemas.microsoft.com/office/powerpoint/2010/main" val="758712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E7EC-51E8-43B8-98F1-81A6358F833E}"/>
              </a:ext>
            </a:extLst>
          </p:cNvPr>
          <p:cNvSpPr>
            <a:spLocks noGrp="1"/>
          </p:cNvSpPr>
          <p:nvPr>
            <p:ph type="title"/>
          </p:nvPr>
        </p:nvSpPr>
        <p:spPr/>
        <p:txBody>
          <a:bodyPr/>
          <a:lstStyle/>
          <a:p>
            <a:r>
              <a:rPr lang="en-US" dirty="0">
                <a:solidFill>
                  <a:srgbClr val="000000"/>
                </a:solidFill>
              </a:rPr>
              <a:t>Meet with Hotwash Facilitator</a:t>
            </a:r>
          </a:p>
        </p:txBody>
      </p:sp>
      <p:sp>
        <p:nvSpPr>
          <p:cNvPr id="3" name="Content Placeholder 2">
            <a:extLst>
              <a:ext uri="{FF2B5EF4-FFF2-40B4-BE49-F238E27FC236}">
                <a16:creationId xmlns:a16="http://schemas.microsoft.com/office/drawing/2014/main" id="{C106C1B5-FF2B-431A-B289-CF517BE65515}"/>
              </a:ext>
            </a:extLst>
          </p:cNvPr>
          <p:cNvSpPr>
            <a:spLocks noGrp="1"/>
          </p:cNvSpPr>
          <p:nvPr>
            <p:ph idx="1"/>
          </p:nvPr>
        </p:nvSpPr>
        <p:spPr/>
        <p:txBody>
          <a:bodyPr/>
          <a:lstStyle/>
          <a:p>
            <a:r>
              <a:rPr lang="en-US" dirty="0"/>
              <a:t>Review hotwash agenda and PPT with Facilitator</a:t>
            </a:r>
          </a:p>
          <a:p>
            <a:r>
              <a:rPr lang="en-US" dirty="0"/>
              <a:t>Review topic areas for examination/discussion</a:t>
            </a:r>
          </a:p>
          <a:p>
            <a:r>
              <a:rPr lang="en-US" dirty="0"/>
              <a:t>Discuss any issues of concern</a:t>
            </a:r>
          </a:p>
        </p:txBody>
      </p:sp>
      <p:sp>
        <p:nvSpPr>
          <p:cNvPr id="4" name="Slide Number Placeholder 3">
            <a:extLst>
              <a:ext uri="{FF2B5EF4-FFF2-40B4-BE49-F238E27FC236}">
                <a16:creationId xmlns:a16="http://schemas.microsoft.com/office/drawing/2014/main" id="{EE30D633-2EC6-4CCE-A2C3-5FF8313836F3}"/>
              </a:ext>
            </a:extLst>
          </p:cNvPr>
          <p:cNvSpPr>
            <a:spLocks noGrp="1"/>
          </p:cNvSpPr>
          <p:nvPr>
            <p:ph type="sldNum" sz="quarter" idx="12"/>
          </p:nvPr>
        </p:nvSpPr>
        <p:spPr/>
        <p:txBody>
          <a:bodyPr/>
          <a:lstStyle/>
          <a:p>
            <a:fld id="{48F63A3B-78C7-47BE-AE5E-E10140E04643}" type="slidenum">
              <a:rPr lang="en-US" smtClean="0"/>
              <a:t>16</a:t>
            </a:fld>
            <a:endParaRPr lang="en-US" dirty="0"/>
          </a:p>
        </p:txBody>
      </p:sp>
    </p:spTree>
    <p:extLst>
      <p:ext uri="{BB962C8B-B14F-4D97-AF65-F5344CB8AC3E}">
        <p14:creationId xmlns:p14="http://schemas.microsoft.com/office/powerpoint/2010/main" val="3155129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0EC97-DD7D-40B8-8DCF-DFA6EF3FDE43}"/>
              </a:ext>
            </a:extLst>
          </p:cNvPr>
          <p:cNvSpPr>
            <a:spLocks noGrp="1"/>
          </p:cNvSpPr>
          <p:nvPr>
            <p:ph type="title"/>
          </p:nvPr>
        </p:nvSpPr>
        <p:spPr/>
        <p:txBody>
          <a:bodyPr/>
          <a:lstStyle/>
          <a:p>
            <a:r>
              <a:rPr lang="en-US" dirty="0"/>
              <a:t>LPH / TH </a:t>
            </a:r>
            <a:r>
              <a:rPr lang="en-US" dirty="0">
                <a:solidFill>
                  <a:srgbClr val="000000"/>
                </a:solidFill>
              </a:rPr>
              <a:t>Planner Role in Hotwash Conduct</a:t>
            </a:r>
          </a:p>
        </p:txBody>
      </p:sp>
      <p:sp>
        <p:nvSpPr>
          <p:cNvPr id="3" name="Content Placeholder 2">
            <a:extLst>
              <a:ext uri="{FF2B5EF4-FFF2-40B4-BE49-F238E27FC236}">
                <a16:creationId xmlns:a16="http://schemas.microsoft.com/office/drawing/2014/main" id="{25F2FFF9-587C-4476-A366-88E9387F17DC}"/>
              </a:ext>
            </a:extLst>
          </p:cNvPr>
          <p:cNvSpPr>
            <a:spLocks noGrp="1"/>
          </p:cNvSpPr>
          <p:nvPr>
            <p:ph idx="1"/>
          </p:nvPr>
        </p:nvSpPr>
        <p:spPr/>
        <p:txBody>
          <a:bodyPr>
            <a:normAutofit fontScale="77500" lnSpcReduction="20000"/>
          </a:bodyPr>
          <a:lstStyle/>
          <a:p>
            <a:r>
              <a:rPr lang="en-US" dirty="0"/>
              <a:t>If virtual</a:t>
            </a:r>
          </a:p>
          <a:p>
            <a:pPr lvl="1"/>
            <a:r>
              <a:rPr lang="en-US" dirty="0"/>
              <a:t>If recording, start recording</a:t>
            </a:r>
          </a:p>
          <a:p>
            <a:pPr lvl="1"/>
            <a:r>
              <a:rPr lang="en-US" dirty="0"/>
              <a:t>Display the PPT and advance slides</a:t>
            </a:r>
          </a:p>
          <a:p>
            <a:r>
              <a:rPr lang="en-US" dirty="0"/>
              <a:t>If in person</a:t>
            </a:r>
          </a:p>
          <a:p>
            <a:pPr lvl="1"/>
            <a:r>
              <a:rPr lang="en-US" dirty="0"/>
              <a:t>Set  up room</a:t>
            </a:r>
          </a:p>
          <a:p>
            <a:pPr lvl="1"/>
            <a:r>
              <a:rPr lang="en-US" dirty="0"/>
              <a:t>Bring any needed supplies</a:t>
            </a:r>
          </a:p>
          <a:p>
            <a:pPr lvl="1"/>
            <a:r>
              <a:rPr lang="en-US" dirty="0"/>
              <a:t>Start PPT</a:t>
            </a:r>
          </a:p>
          <a:p>
            <a:pPr lvl="1"/>
            <a:r>
              <a:rPr lang="en-US" dirty="0"/>
              <a:t>Distribute any materials</a:t>
            </a:r>
          </a:p>
        </p:txBody>
      </p:sp>
      <p:sp>
        <p:nvSpPr>
          <p:cNvPr id="4" name="Slide Number Placeholder 3">
            <a:extLst>
              <a:ext uri="{FF2B5EF4-FFF2-40B4-BE49-F238E27FC236}">
                <a16:creationId xmlns:a16="http://schemas.microsoft.com/office/drawing/2014/main" id="{83EE814D-851E-437A-A6F2-326BFCFC637C}"/>
              </a:ext>
            </a:extLst>
          </p:cNvPr>
          <p:cNvSpPr>
            <a:spLocks noGrp="1"/>
          </p:cNvSpPr>
          <p:nvPr>
            <p:ph type="sldNum" sz="quarter" idx="12"/>
          </p:nvPr>
        </p:nvSpPr>
        <p:spPr/>
        <p:txBody>
          <a:bodyPr/>
          <a:lstStyle/>
          <a:p>
            <a:fld id="{48F63A3B-78C7-47BE-AE5E-E10140E04643}" type="slidenum">
              <a:rPr lang="en-US" smtClean="0"/>
              <a:t>17</a:t>
            </a:fld>
            <a:endParaRPr lang="en-US" dirty="0"/>
          </a:p>
        </p:txBody>
      </p:sp>
    </p:spTree>
    <p:extLst>
      <p:ext uri="{BB962C8B-B14F-4D97-AF65-F5344CB8AC3E}">
        <p14:creationId xmlns:p14="http://schemas.microsoft.com/office/powerpoint/2010/main" val="1817708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92388-1B92-4505-AFCE-FD22B0D49D3E}"/>
              </a:ext>
            </a:extLst>
          </p:cNvPr>
          <p:cNvSpPr>
            <a:spLocks noGrp="1"/>
          </p:cNvSpPr>
          <p:nvPr>
            <p:ph type="title"/>
          </p:nvPr>
        </p:nvSpPr>
        <p:spPr/>
        <p:txBody>
          <a:bodyPr/>
          <a:lstStyle/>
          <a:p>
            <a:r>
              <a:rPr lang="en-US" dirty="0">
                <a:solidFill>
                  <a:srgbClr val="000000"/>
                </a:solidFill>
              </a:rPr>
              <a:t>Follow-up Hotwash Survey</a:t>
            </a:r>
          </a:p>
        </p:txBody>
      </p:sp>
      <p:sp>
        <p:nvSpPr>
          <p:cNvPr id="3" name="Content Placeholder 2">
            <a:extLst>
              <a:ext uri="{FF2B5EF4-FFF2-40B4-BE49-F238E27FC236}">
                <a16:creationId xmlns:a16="http://schemas.microsoft.com/office/drawing/2014/main" id="{CB7E2415-15AF-4406-A5C2-907462EC0CA1}"/>
              </a:ext>
            </a:extLst>
          </p:cNvPr>
          <p:cNvSpPr>
            <a:spLocks noGrp="1"/>
          </p:cNvSpPr>
          <p:nvPr>
            <p:ph idx="1"/>
          </p:nvPr>
        </p:nvSpPr>
        <p:spPr/>
        <p:txBody>
          <a:bodyPr>
            <a:normAutofit/>
          </a:bodyPr>
          <a:lstStyle/>
          <a:p>
            <a:r>
              <a:rPr lang="en-US" dirty="0"/>
              <a:t>Why a follow-up hotwash survey? For people who: </a:t>
            </a:r>
          </a:p>
          <a:p>
            <a:pPr lvl="1"/>
            <a:r>
              <a:rPr lang="en-US" dirty="0"/>
              <a:t>Need to process questions (e.g., introverts)</a:t>
            </a:r>
          </a:p>
          <a:p>
            <a:pPr lvl="1"/>
            <a:r>
              <a:rPr lang="en-US" dirty="0"/>
              <a:t>Hesitant to talk in a group</a:t>
            </a:r>
          </a:p>
          <a:p>
            <a:pPr lvl="1"/>
            <a:r>
              <a:rPr lang="en-US" dirty="0"/>
              <a:t>Think of things they would like to add</a:t>
            </a:r>
          </a:p>
          <a:p>
            <a:pPr lvl="1"/>
            <a:r>
              <a:rPr lang="en-US" dirty="0"/>
              <a:t>Unable to attend the hotwash</a:t>
            </a:r>
          </a:p>
          <a:p>
            <a:endParaRPr lang="en-US" dirty="0"/>
          </a:p>
        </p:txBody>
      </p:sp>
      <p:sp>
        <p:nvSpPr>
          <p:cNvPr id="4" name="Slide Number Placeholder 3">
            <a:extLst>
              <a:ext uri="{FF2B5EF4-FFF2-40B4-BE49-F238E27FC236}">
                <a16:creationId xmlns:a16="http://schemas.microsoft.com/office/drawing/2014/main" id="{F87FE388-DC3C-4310-B5ED-3C959B9500B9}"/>
              </a:ext>
            </a:extLst>
          </p:cNvPr>
          <p:cNvSpPr>
            <a:spLocks noGrp="1"/>
          </p:cNvSpPr>
          <p:nvPr>
            <p:ph type="sldNum" sz="quarter" idx="12"/>
          </p:nvPr>
        </p:nvSpPr>
        <p:spPr/>
        <p:txBody>
          <a:bodyPr/>
          <a:lstStyle/>
          <a:p>
            <a:fld id="{48F63A3B-78C7-47BE-AE5E-E10140E04643}" type="slidenum">
              <a:rPr lang="en-US" smtClean="0"/>
              <a:t>18</a:t>
            </a:fld>
            <a:endParaRPr lang="en-US" dirty="0"/>
          </a:p>
        </p:txBody>
      </p:sp>
    </p:spTree>
    <p:extLst>
      <p:ext uri="{BB962C8B-B14F-4D97-AF65-F5344CB8AC3E}">
        <p14:creationId xmlns:p14="http://schemas.microsoft.com/office/powerpoint/2010/main" val="1752448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ACFD1-3092-487A-BBB2-22B1801EB02A}"/>
              </a:ext>
            </a:extLst>
          </p:cNvPr>
          <p:cNvSpPr>
            <a:spLocks noGrp="1"/>
          </p:cNvSpPr>
          <p:nvPr>
            <p:ph type="title"/>
          </p:nvPr>
        </p:nvSpPr>
        <p:spPr/>
        <p:txBody>
          <a:bodyPr/>
          <a:lstStyle/>
          <a:p>
            <a:r>
              <a:rPr lang="en-US" dirty="0">
                <a:solidFill>
                  <a:srgbClr val="000000"/>
                </a:solidFill>
              </a:rPr>
              <a:t>After Hotwash Activities</a:t>
            </a:r>
          </a:p>
        </p:txBody>
      </p:sp>
      <p:sp>
        <p:nvSpPr>
          <p:cNvPr id="3" name="Content Placeholder 2">
            <a:extLst>
              <a:ext uri="{FF2B5EF4-FFF2-40B4-BE49-F238E27FC236}">
                <a16:creationId xmlns:a16="http://schemas.microsoft.com/office/drawing/2014/main" id="{02FA7546-2D65-4D55-BD4B-EF39834F1539}"/>
              </a:ext>
            </a:extLst>
          </p:cNvPr>
          <p:cNvSpPr>
            <a:spLocks noGrp="1"/>
          </p:cNvSpPr>
          <p:nvPr>
            <p:ph idx="1"/>
          </p:nvPr>
        </p:nvSpPr>
        <p:spPr/>
        <p:txBody>
          <a:bodyPr>
            <a:normAutofit fontScale="70000" lnSpcReduction="20000"/>
          </a:bodyPr>
          <a:lstStyle/>
          <a:p>
            <a:r>
              <a:rPr lang="en-US" dirty="0"/>
              <a:t>Work with Notetaker to finalize notes</a:t>
            </a:r>
          </a:p>
          <a:p>
            <a:r>
              <a:rPr lang="en-US" dirty="0"/>
              <a:t>Follow-up Hotwash Survey:</a:t>
            </a:r>
          </a:p>
          <a:p>
            <a:pPr lvl="1"/>
            <a:r>
              <a:rPr lang="en-US" dirty="0"/>
              <a:t>Provide online link to participants or email survey if electronic, OR</a:t>
            </a:r>
          </a:p>
          <a:p>
            <a:pPr lvl="1"/>
            <a:r>
              <a:rPr lang="en-US" dirty="0"/>
              <a:t>Provide paper copy </a:t>
            </a:r>
          </a:p>
          <a:p>
            <a:r>
              <a:rPr lang="en-US" dirty="0"/>
              <a:t>Analyze the data for strengths, challenges, root causes, improvements</a:t>
            </a:r>
          </a:p>
          <a:p>
            <a:r>
              <a:rPr lang="en-US" dirty="0"/>
              <a:t>Identify areas to circle back with ICS leader for input </a:t>
            </a:r>
          </a:p>
          <a:p>
            <a:r>
              <a:rPr lang="en-US" dirty="0"/>
              <a:t>Work with leadership to finalize the AAR-IP</a:t>
            </a:r>
          </a:p>
          <a:p>
            <a:endParaRPr lang="en-US" dirty="0"/>
          </a:p>
        </p:txBody>
      </p:sp>
      <p:sp>
        <p:nvSpPr>
          <p:cNvPr id="4" name="Slide Number Placeholder 3">
            <a:extLst>
              <a:ext uri="{FF2B5EF4-FFF2-40B4-BE49-F238E27FC236}">
                <a16:creationId xmlns:a16="http://schemas.microsoft.com/office/drawing/2014/main" id="{A600DA4C-A82A-4E32-AA5B-567AF70FFD2A}"/>
              </a:ext>
            </a:extLst>
          </p:cNvPr>
          <p:cNvSpPr>
            <a:spLocks noGrp="1"/>
          </p:cNvSpPr>
          <p:nvPr>
            <p:ph type="sldNum" sz="quarter" idx="12"/>
          </p:nvPr>
        </p:nvSpPr>
        <p:spPr/>
        <p:txBody>
          <a:bodyPr/>
          <a:lstStyle/>
          <a:p>
            <a:fld id="{48F63A3B-78C7-47BE-AE5E-E10140E04643}" type="slidenum">
              <a:rPr lang="en-US" smtClean="0"/>
              <a:t>19</a:t>
            </a:fld>
            <a:endParaRPr lang="en-US" dirty="0"/>
          </a:p>
        </p:txBody>
      </p:sp>
    </p:spTree>
    <p:extLst>
      <p:ext uri="{BB962C8B-B14F-4D97-AF65-F5344CB8AC3E}">
        <p14:creationId xmlns:p14="http://schemas.microsoft.com/office/powerpoint/2010/main" val="175425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9CFF71-24AE-4245-B924-C1544EEBC4C1}"/>
              </a:ext>
            </a:extLst>
          </p:cNvPr>
          <p:cNvSpPr>
            <a:spLocks noGrp="1"/>
          </p:cNvSpPr>
          <p:nvPr>
            <p:ph type="ctrTitle"/>
          </p:nvPr>
        </p:nvSpPr>
        <p:spPr/>
        <p:txBody>
          <a:bodyPr/>
          <a:lstStyle/>
          <a:p>
            <a:r>
              <a:rPr lang="en-US" dirty="0"/>
              <a:t>What is a Hotwash?</a:t>
            </a:r>
          </a:p>
        </p:txBody>
      </p:sp>
      <p:pic>
        <p:nvPicPr>
          <p:cNvPr id="5" name="Picture Placeholder 4" descr="People in a meeting">
            <a:extLst>
              <a:ext uri="{FF2B5EF4-FFF2-40B4-BE49-F238E27FC236}">
                <a16:creationId xmlns:a16="http://schemas.microsoft.com/office/drawing/2014/main" id="{6BF78EB0-0740-45B7-AA1F-5086737BA501}"/>
              </a:ext>
              <a:ext uri="{C183D7F6-B498-43B3-948B-1728B52AA6E4}">
                <adec:decorative xmlns:adec="http://schemas.microsoft.com/office/drawing/2017/decorative" val="0"/>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p:blipFill>
        <p:spPr/>
      </p:pic>
    </p:spTree>
    <p:extLst>
      <p:ext uri="{BB962C8B-B14F-4D97-AF65-F5344CB8AC3E}">
        <p14:creationId xmlns:p14="http://schemas.microsoft.com/office/powerpoint/2010/main" val="136460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Hotwash Facilitator</a:t>
            </a:r>
          </a:p>
        </p:txBody>
      </p:sp>
      <p:pic>
        <p:nvPicPr>
          <p:cNvPr id="5" name="Picture Placeholder 4" descr="Businesswoman with laptop talking in meeting">
            <a:extLst>
              <a:ext uri="{FF2B5EF4-FFF2-40B4-BE49-F238E27FC236}">
                <a16:creationId xmlns:a16="http://schemas.microsoft.com/office/drawing/2014/main" id="{7A115444-FF87-4D44-AEC2-51CBA1443505}"/>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p:blipFill>
        <p:spPr>
          <a:xfrm>
            <a:off x="0" y="0"/>
            <a:ext cx="12192000" cy="4770438"/>
          </a:xfrm>
        </p:spPr>
      </p:pic>
    </p:spTree>
    <p:extLst>
      <p:ext uri="{BB962C8B-B14F-4D97-AF65-F5344CB8AC3E}">
        <p14:creationId xmlns:p14="http://schemas.microsoft.com/office/powerpoint/2010/main" val="1561320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AB02-2546-44D3-BF33-2BEB25DBAC6B}"/>
              </a:ext>
            </a:extLst>
          </p:cNvPr>
          <p:cNvSpPr>
            <a:spLocks noGrp="1"/>
          </p:cNvSpPr>
          <p:nvPr>
            <p:ph type="title"/>
          </p:nvPr>
        </p:nvSpPr>
        <p:spPr/>
        <p:txBody>
          <a:bodyPr/>
          <a:lstStyle/>
          <a:p>
            <a:r>
              <a:rPr lang="en-US" dirty="0">
                <a:solidFill>
                  <a:srgbClr val="000000"/>
                </a:solidFill>
              </a:rPr>
              <a:t>Facilitators</a:t>
            </a:r>
          </a:p>
        </p:txBody>
      </p:sp>
      <p:sp>
        <p:nvSpPr>
          <p:cNvPr id="3" name="Content Placeholder 2">
            <a:extLst>
              <a:ext uri="{FF2B5EF4-FFF2-40B4-BE49-F238E27FC236}">
                <a16:creationId xmlns:a16="http://schemas.microsoft.com/office/drawing/2014/main" id="{EBDCBF2C-25F7-4289-B54C-B16D53EF4559}"/>
              </a:ext>
            </a:extLst>
          </p:cNvPr>
          <p:cNvSpPr>
            <a:spLocks noGrp="1"/>
          </p:cNvSpPr>
          <p:nvPr>
            <p:ph idx="1"/>
          </p:nvPr>
        </p:nvSpPr>
        <p:spPr/>
        <p:txBody>
          <a:bodyPr/>
          <a:lstStyle/>
          <a:p>
            <a:r>
              <a:rPr lang="en-US" dirty="0"/>
              <a:t>When feasible, hotwash facilitator should be someone who was not engaged in that particular response work</a:t>
            </a:r>
          </a:p>
          <a:p>
            <a:r>
              <a:rPr lang="en-US" dirty="0"/>
              <a:t>Consider an external person</a:t>
            </a:r>
          </a:p>
          <a:p>
            <a:pPr lvl="1"/>
            <a:r>
              <a:rPr lang="en-US" dirty="0"/>
              <a:t>Work out a ‘swap’ with another PH agency</a:t>
            </a:r>
          </a:p>
          <a:p>
            <a:pPr lvl="1"/>
            <a:r>
              <a:rPr lang="en-US" dirty="0"/>
              <a:t>Contract with someone to conduct exercises</a:t>
            </a:r>
          </a:p>
        </p:txBody>
      </p:sp>
      <p:sp>
        <p:nvSpPr>
          <p:cNvPr id="4" name="Slide Number Placeholder 3">
            <a:extLst>
              <a:ext uri="{FF2B5EF4-FFF2-40B4-BE49-F238E27FC236}">
                <a16:creationId xmlns:a16="http://schemas.microsoft.com/office/drawing/2014/main" id="{64EF3E81-C41F-4CE5-ADA4-F7A82E818695}"/>
              </a:ext>
            </a:extLst>
          </p:cNvPr>
          <p:cNvSpPr>
            <a:spLocks noGrp="1"/>
          </p:cNvSpPr>
          <p:nvPr>
            <p:ph type="sldNum" sz="quarter" idx="12"/>
          </p:nvPr>
        </p:nvSpPr>
        <p:spPr/>
        <p:txBody>
          <a:bodyPr/>
          <a:lstStyle/>
          <a:p>
            <a:fld id="{48F63A3B-78C7-47BE-AE5E-E10140E04643}" type="slidenum">
              <a:rPr lang="en-US" smtClean="0"/>
              <a:t>21</a:t>
            </a:fld>
            <a:endParaRPr lang="en-US" dirty="0"/>
          </a:p>
        </p:txBody>
      </p:sp>
    </p:spTree>
    <p:extLst>
      <p:ext uri="{BB962C8B-B14F-4D97-AF65-F5344CB8AC3E}">
        <p14:creationId xmlns:p14="http://schemas.microsoft.com/office/powerpoint/2010/main" val="918060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rgbClr val="000000"/>
                </a:solidFill>
              </a:rPr>
              <a:t>Facilitator Responsibilities and Preparation</a:t>
            </a:r>
          </a:p>
        </p:txBody>
      </p:sp>
      <p:sp>
        <p:nvSpPr>
          <p:cNvPr id="7" name="Content Placeholder 6"/>
          <p:cNvSpPr>
            <a:spLocks noGrp="1"/>
          </p:cNvSpPr>
          <p:nvPr>
            <p:ph idx="1"/>
          </p:nvPr>
        </p:nvSpPr>
        <p:spPr/>
        <p:txBody>
          <a:bodyPr>
            <a:normAutofit fontScale="77500" lnSpcReduction="20000"/>
          </a:bodyPr>
          <a:lstStyle/>
          <a:p>
            <a:r>
              <a:rPr lang="en-US" dirty="0"/>
              <a:t>Know your audience</a:t>
            </a:r>
          </a:p>
          <a:p>
            <a:r>
              <a:rPr lang="en-US" dirty="0"/>
              <a:t>Review the questions you will ask</a:t>
            </a:r>
          </a:p>
          <a:p>
            <a:r>
              <a:rPr lang="en-US" dirty="0"/>
              <a:t>Facilitate the discussion process; encourage participation, manage time, clarify issues</a:t>
            </a:r>
          </a:p>
          <a:p>
            <a:r>
              <a:rPr lang="en-US" dirty="0"/>
              <a:t>Be impartial</a:t>
            </a:r>
          </a:p>
          <a:p>
            <a:r>
              <a:rPr lang="en-US" dirty="0"/>
              <a:t>Summarize key discussion points </a:t>
            </a:r>
          </a:p>
          <a:p>
            <a:r>
              <a:rPr lang="en-US" dirty="0"/>
              <a:t>Assist, when asked, with report (clarification of points, etc.)</a:t>
            </a:r>
          </a:p>
        </p:txBody>
      </p:sp>
      <p:sp>
        <p:nvSpPr>
          <p:cNvPr id="4" name="Slide Number Placeholder 3"/>
          <p:cNvSpPr>
            <a:spLocks noGrp="1"/>
          </p:cNvSpPr>
          <p:nvPr>
            <p:ph type="sldNum" sz="quarter" idx="12"/>
          </p:nvPr>
        </p:nvSpPr>
        <p:spPr/>
        <p:txBody>
          <a:bodyPr/>
          <a:lstStyle/>
          <a:p>
            <a:fld id="{48F63A3B-78C7-47BE-AE5E-E10140E04643}" type="slidenum">
              <a:rPr lang="en-US" smtClean="0"/>
              <a:pPr/>
              <a:t>22</a:t>
            </a:fld>
            <a:endParaRPr lang="en-US" dirty="0"/>
          </a:p>
        </p:txBody>
      </p:sp>
    </p:spTree>
    <p:extLst>
      <p:ext uri="{BB962C8B-B14F-4D97-AF65-F5344CB8AC3E}">
        <p14:creationId xmlns:p14="http://schemas.microsoft.com/office/powerpoint/2010/main" val="3774209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8351F-8EF4-46D2-A5C0-056519F3F35F}"/>
              </a:ext>
            </a:extLst>
          </p:cNvPr>
          <p:cNvSpPr>
            <a:spLocks noGrp="1"/>
          </p:cNvSpPr>
          <p:nvPr>
            <p:ph type="title"/>
          </p:nvPr>
        </p:nvSpPr>
        <p:spPr/>
        <p:txBody>
          <a:bodyPr/>
          <a:lstStyle/>
          <a:p>
            <a:r>
              <a:rPr lang="en-US" dirty="0">
                <a:solidFill>
                  <a:srgbClr val="000000"/>
                </a:solidFill>
              </a:rPr>
              <a:t>Facilitator – Conducting the Hotwash</a:t>
            </a:r>
          </a:p>
        </p:txBody>
      </p:sp>
      <p:sp>
        <p:nvSpPr>
          <p:cNvPr id="3" name="Content Placeholder 2">
            <a:extLst>
              <a:ext uri="{FF2B5EF4-FFF2-40B4-BE49-F238E27FC236}">
                <a16:creationId xmlns:a16="http://schemas.microsoft.com/office/drawing/2014/main" id="{20E03DDE-618B-4783-AFC2-F92DB227E27D}"/>
              </a:ext>
            </a:extLst>
          </p:cNvPr>
          <p:cNvSpPr>
            <a:spLocks noGrp="1"/>
          </p:cNvSpPr>
          <p:nvPr>
            <p:ph idx="1"/>
          </p:nvPr>
        </p:nvSpPr>
        <p:spPr/>
        <p:txBody>
          <a:bodyPr>
            <a:normAutofit fontScale="92500" lnSpcReduction="10000"/>
          </a:bodyPr>
          <a:lstStyle/>
          <a:p>
            <a:r>
              <a:rPr lang="en-US" dirty="0"/>
              <a:t>Start and end on time</a:t>
            </a:r>
          </a:p>
          <a:p>
            <a:r>
              <a:rPr lang="en-US" dirty="0"/>
              <a:t>Display hotwash PPT</a:t>
            </a:r>
          </a:p>
          <a:p>
            <a:pPr lvl="1"/>
            <a:r>
              <a:rPr lang="en-US" dirty="0"/>
              <a:t>If have a Planner, they can display and advance slides</a:t>
            </a:r>
          </a:p>
          <a:p>
            <a:r>
              <a:rPr lang="en-US" dirty="0"/>
              <a:t>Follow hotwash agenda</a:t>
            </a:r>
          </a:p>
          <a:p>
            <a:r>
              <a:rPr lang="en-US" dirty="0"/>
              <a:t>Introduction, Rules, Group Charter/Purpose</a:t>
            </a:r>
          </a:p>
          <a:p>
            <a:r>
              <a:rPr lang="en-US" dirty="0"/>
              <a:t>Use Facilitator Agenda to guide discussion</a:t>
            </a:r>
          </a:p>
          <a:p>
            <a:endParaRPr lang="en-US" dirty="0"/>
          </a:p>
        </p:txBody>
      </p:sp>
      <p:sp>
        <p:nvSpPr>
          <p:cNvPr id="4" name="Slide Number Placeholder 3">
            <a:extLst>
              <a:ext uri="{FF2B5EF4-FFF2-40B4-BE49-F238E27FC236}">
                <a16:creationId xmlns:a16="http://schemas.microsoft.com/office/drawing/2014/main" id="{A5494053-CF67-49F5-ACEB-182F84F75A7F}"/>
              </a:ext>
            </a:extLst>
          </p:cNvPr>
          <p:cNvSpPr>
            <a:spLocks noGrp="1"/>
          </p:cNvSpPr>
          <p:nvPr>
            <p:ph type="sldNum" sz="quarter" idx="12"/>
          </p:nvPr>
        </p:nvSpPr>
        <p:spPr/>
        <p:txBody>
          <a:bodyPr/>
          <a:lstStyle/>
          <a:p>
            <a:fld id="{48F63A3B-78C7-47BE-AE5E-E10140E04643}" type="slidenum">
              <a:rPr lang="en-US" smtClean="0"/>
              <a:t>23</a:t>
            </a:fld>
            <a:endParaRPr lang="en-US" dirty="0"/>
          </a:p>
        </p:txBody>
      </p:sp>
    </p:spTree>
    <p:extLst>
      <p:ext uri="{BB962C8B-B14F-4D97-AF65-F5344CB8AC3E}">
        <p14:creationId xmlns:p14="http://schemas.microsoft.com/office/powerpoint/2010/main" val="3501327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FD532-B360-426E-AEE0-26EA5EDB54BE}"/>
              </a:ext>
            </a:extLst>
          </p:cNvPr>
          <p:cNvSpPr>
            <a:spLocks noGrp="1"/>
          </p:cNvSpPr>
          <p:nvPr>
            <p:ph type="title"/>
          </p:nvPr>
        </p:nvSpPr>
        <p:spPr/>
        <p:txBody>
          <a:bodyPr/>
          <a:lstStyle/>
          <a:p>
            <a:r>
              <a:rPr lang="en-US" dirty="0">
                <a:solidFill>
                  <a:srgbClr val="000000"/>
                </a:solidFill>
              </a:rPr>
              <a:t>Facilitator Agenda</a:t>
            </a:r>
          </a:p>
        </p:txBody>
      </p:sp>
      <p:sp>
        <p:nvSpPr>
          <p:cNvPr id="3" name="Content Placeholder 2">
            <a:extLst>
              <a:ext uri="{FF2B5EF4-FFF2-40B4-BE49-F238E27FC236}">
                <a16:creationId xmlns:a16="http://schemas.microsoft.com/office/drawing/2014/main" id="{8F8D1EFC-0D45-4F88-80B7-1397433D9C14}"/>
              </a:ext>
            </a:extLst>
          </p:cNvPr>
          <p:cNvSpPr>
            <a:spLocks noGrp="1"/>
          </p:cNvSpPr>
          <p:nvPr>
            <p:ph idx="1"/>
          </p:nvPr>
        </p:nvSpPr>
        <p:spPr/>
        <p:txBody>
          <a:bodyPr>
            <a:normAutofit/>
          </a:bodyPr>
          <a:lstStyle/>
          <a:p>
            <a:r>
              <a:rPr lang="en-US" dirty="0"/>
              <a:t>‘Amped up’ Agenda</a:t>
            </a:r>
          </a:p>
          <a:p>
            <a:r>
              <a:rPr lang="en-US" dirty="0"/>
              <a:t>Complete script to use</a:t>
            </a:r>
          </a:p>
          <a:p>
            <a:r>
              <a:rPr lang="en-US" dirty="0"/>
              <a:t>Should be tailored to each group/team/response area (Planner responsibility) </a:t>
            </a:r>
          </a:p>
          <a:p>
            <a:r>
              <a:rPr lang="en-US" dirty="0"/>
              <a:t>Includes prompts, explanations, suggestions</a:t>
            </a:r>
          </a:p>
        </p:txBody>
      </p:sp>
      <p:sp>
        <p:nvSpPr>
          <p:cNvPr id="4" name="Slide Number Placeholder 3">
            <a:extLst>
              <a:ext uri="{FF2B5EF4-FFF2-40B4-BE49-F238E27FC236}">
                <a16:creationId xmlns:a16="http://schemas.microsoft.com/office/drawing/2014/main" id="{B4D0CBCC-51AF-4FEB-AE53-1EBFA5869F9D}"/>
              </a:ext>
            </a:extLst>
          </p:cNvPr>
          <p:cNvSpPr>
            <a:spLocks noGrp="1"/>
          </p:cNvSpPr>
          <p:nvPr>
            <p:ph type="sldNum" sz="quarter" idx="12"/>
          </p:nvPr>
        </p:nvSpPr>
        <p:spPr/>
        <p:txBody>
          <a:bodyPr/>
          <a:lstStyle/>
          <a:p>
            <a:fld id="{48F63A3B-78C7-47BE-AE5E-E10140E04643}" type="slidenum">
              <a:rPr lang="en-US" smtClean="0"/>
              <a:t>24</a:t>
            </a:fld>
            <a:endParaRPr lang="en-US" dirty="0"/>
          </a:p>
        </p:txBody>
      </p:sp>
    </p:spTree>
    <p:extLst>
      <p:ext uri="{BB962C8B-B14F-4D97-AF65-F5344CB8AC3E}">
        <p14:creationId xmlns:p14="http://schemas.microsoft.com/office/powerpoint/2010/main" val="3569516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5DB2E-902F-49C9-A8E7-5D06C13DEC5C}"/>
              </a:ext>
            </a:extLst>
          </p:cNvPr>
          <p:cNvSpPr>
            <a:spLocks noGrp="1"/>
          </p:cNvSpPr>
          <p:nvPr>
            <p:ph type="title"/>
          </p:nvPr>
        </p:nvSpPr>
        <p:spPr/>
        <p:txBody>
          <a:bodyPr/>
          <a:lstStyle/>
          <a:p>
            <a:r>
              <a:rPr lang="en-US" dirty="0">
                <a:solidFill>
                  <a:srgbClr val="000000"/>
                </a:solidFill>
              </a:rPr>
              <a:t>Modified Root Cause Analysis</a:t>
            </a:r>
          </a:p>
        </p:txBody>
      </p:sp>
      <p:sp>
        <p:nvSpPr>
          <p:cNvPr id="3" name="Content Placeholder 2">
            <a:extLst>
              <a:ext uri="{FF2B5EF4-FFF2-40B4-BE49-F238E27FC236}">
                <a16:creationId xmlns:a16="http://schemas.microsoft.com/office/drawing/2014/main" id="{28D8D5EA-36B3-4679-BB16-4AA9FF2FAA91}"/>
              </a:ext>
            </a:extLst>
          </p:cNvPr>
          <p:cNvSpPr>
            <a:spLocks noGrp="1"/>
          </p:cNvSpPr>
          <p:nvPr>
            <p:ph idx="1"/>
          </p:nvPr>
        </p:nvSpPr>
        <p:spPr/>
        <p:txBody>
          <a:bodyPr>
            <a:normAutofit fontScale="92500" lnSpcReduction="20000"/>
          </a:bodyPr>
          <a:lstStyle/>
          <a:p>
            <a:r>
              <a:rPr lang="en-US" dirty="0"/>
              <a:t>Explore causes and contributing factors </a:t>
            </a:r>
          </a:p>
          <a:p>
            <a:pPr lvl="1"/>
            <a:r>
              <a:rPr lang="en-US" dirty="0"/>
              <a:t>Success or failure</a:t>
            </a:r>
          </a:p>
          <a:p>
            <a:r>
              <a:rPr lang="en-US" dirty="0"/>
              <a:t>Identify root causes to prevent future problems</a:t>
            </a:r>
          </a:p>
          <a:p>
            <a:r>
              <a:rPr lang="en-US" dirty="0"/>
              <a:t>Problem identified that clearly requires deep examination or to identify cause and better understand it</a:t>
            </a:r>
          </a:p>
          <a:p>
            <a:r>
              <a:rPr lang="en-US" dirty="0"/>
              <a:t>Avoid ‘quick fixes’</a:t>
            </a:r>
          </a:p>
          <a:p>
            <a:endParaRPr lang="en-US" dirty="0"/>
          </a:p>
        </p:txBody>
      </p:sp>
      <p:sp>
        <p:nvSpPr>
          <p:cNvPr id="4" name="Slide Number Placeholder 3">
            <a:extLst>
              <a:ext uri="{FF2B5EF4-FFF2-40B4-BE49-F238E27FC236}">
                <a16:creationId xmlns:a16="http://schemas.microsoft.com/office/drawing/2014/main" id="{24FFF6F4-A9A1-48EB-BC8A-7C01BA0FBBB7}"/>
              </a:ext>
            </a:extLst>
          </p:cNvPr>
          <p:cNvSpPr>
            <a:spLocks noGrp="1"/>
          </p:cNvSpPr>
          <p:nvPr>
            <p:ph type="sldNum" sz="quarter" idx="12"/>
          </p:nvPr>
        </p:nvSpPr>
        <p:spPr/>
        <p:txBody>
          <a:bodyPr/>
          <a:lstStyle/>
          <a:p>
            <a:fld id="{48F63A3B-78C7-47BE-AE5E-E10140E04643}" type="slidenum">
              <a:rPr lang="en-US" smtClean="0"/>
              <a:t>25</a:t>
            </a:fld>
            <a:endParaRPr lang="en-US" dirty="0"/>
          </a:p>
        </p:txBody>
      </p:sp>
    </p:spTree>
    <p:extLst>
      <p:ext uri="{BB962C8B-B14F-4D97-AF65-F5344CB8AC3E}">
        <p14:creationId xmlns:p14="http://schemas.microsoft.com/office/powerpoint/2010/main" val="1133222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9F34A-ED94-4626-BCE2-3523D77F5939}"/>
              </a:ext>
            </a:extLst>
          </p:cNvPr>
          <p:cNvSpPr>
            <a:spLocks noGrp="1"/>
          </p:cNvSpPr>
          <p:nvPr>
            <p:ph type="title"/>
          </p:nvPr>
        </p:nvSpPr>
        <p:spPr/>
        <p:txBody>
          <a:bodyPr/>
          <a:lstStyle/>
          <a:p>
            <a:r>
              <a:rPr lang="en-US" dirty="0">
                <a:solidFill>
                  <a:srgbClr val="000000"/>
                </a:solidFill>
              </a:rPr>
              <a:t>Framework for Modified Root Cause Analysis</a:t>
            </a:r>
          </a:p>
        </p:txBody>
      </p:sp>
      <p:sp>
        <p:nvSpPr>
          <p:cNvPr id="3" name="Content Placeholder 2">
            <a:extLst>
              <a:ext uri="{FF2B5EF4-FFF2-40B4-BE49-F238E27FC236}">
                <a16:creationId xmlns:a16="http://schemas.microsoft.com/office/drawing/2014/main" id="{54677CDB-447B-4B20-A269-7A425C05601A}"/>
              </a:ext>
            </a:extLst>
          </p:cNvPr>
          <p:cNvSpPr>
            <a:spLocks noGrp="1"/>
          </p:cNvSpPr>
          <p:nvPr>
            <p:ph idx="1"/>
          </p:nvPr>
        </p:nvSpPr>
        <p:spPr/>
        <p:txBody>
          <a:bodyPr>
            <a:normAutofit fontScale="85000" lnSpcReduction="20000"/>
          </a:bodyPr>
          <a:lstStyle/>
          <a:p>
            <a:r>
              <a:rPr lang="en-US" dirty="0"/>
              <a:t>Framework </a:t>
            </a:r>
          </a:p>
          <a:p>
            <a:pPr lvl="1"/>
            <a:r>
              <a:rPr lang="en-US" dirty="0"/>
              <a:t>Five Whys</a:t>
            </a:r>
          </a:p>
          <a:p>
            <a:pPr lvl="1"/>
            <a:r>
              <a:rPr lang="en-US" dirty="0"/>
              <a:t>Examine relevant factors related to elements that are: </a:t>
            </a:r>
          </a:p>
          <a:p>
            <a:pPr lvl="2"/>
            <a:r>
              <a:rPr lang="en-US" dirty="0"/>
              <a:t>Tangible</a:t>
            </a:r>
          </a:p>
          <a:p>
            <a:pPr lvl="2"/>
            <a:r>
              <a:rPr lang="en-US" dirty="0"/>
              <a:t>People</a:t>
            </a:r>
          </a:p>
          <a:p>
            <a:pPr lvl="2"/>
            <a:r>
              <a:rPr lang="en-US" dirty="0"/>
              <a:t>Economic/External</a:t>
            </a:r>
          </a:p>
          <a:p>
            <a:pPr lvl="2"/>
            <a:r>
              <a:rPr lang="en-US" dirty="0"/>
              <a:t>Organizational, Managerial </a:t>
            </a:r>
          </a:p>
          <a:p>
            <a:pPr lvl="2"/>
            <a:r>
              <a:rPr lang="en-US" dirty="0"/>
              <a:t>IT</a:t>
            </a:r>
          </a:p>
          <a:p>
            <a:pPr marL="0" indent="0">
              <a:buNone/>
            </a:pPr>
            <a:endParaRPr lang="en-US" dirty="0"/>
          </a:p>
        </p:txBody>
      </p:sp>
      <p:sp>
        <p:nvSpPr>
          <p:cNvPr id="4" name="Slide Number Placeholder 3">
            <a:extLst>
              <a:ext uri="{FF2B5EF4-FFF2-40B4-BE49-F238E27FC236}">
                <a16:creationId xmlns:a16="http://schemas.microsoft.com/office/drawing/2014/main" id="{3213F288-920F-4BB8-8AA8-B28F62223EAD}"/>
              </a:ext>
            </a:extLst>
          </p:cNvPr>
          <p:cNvSpPr>
            <a:spLocks noGrp="1"/>
          </p:cNvSpPr>
          <p:nvPr>
            <p:ph type="sldNum" sz="quarter" idx="12"/>
          </p:nvPr>
        </p:nvSpPr>
        <p:spPr/>
        <p:txBody>
          <a:bodyPr/>
          <a:lstStyle/>
          <a:p>
            <a:fld id="{48F63A3B-78C7-47BE-AE5E-E10140E04643}" type="slidenum">
              <a:rPr lang="en-US" smtClean="0"/>
              <a:t>26</a:t>
            </a:fld>
            <a:endParaRPr lang="en-US" dirty="0"/>
          </a:p>
        </p:txBody>
      </p:sp>
    </p:spTree>
    <p:extLst>
      <p:ext uri="{BB962C8B-B14F-4D97-AF65-F5344CB8AC3E}">
        <p14:creationId xmlns:p14="http://schemas.microsoft.com/office/powerpoint/2010/main" val="332840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EA4C5-B6A4-42BE-A129-9321FC91C8E8}"/>
              </a:ext>
            </a:extLst>
          </p:cNvPr>
          <p:cNvSpPr>
            <a:spLocks noGrp="1"/>
          </p:cNvSpPr>
          <p:nvPr>
            <p:ph type="title"/>
          </p:nvPr>
        </p:nvSpPr>
        <p:spPr/>
        <p:txBody>
          <a:bodyPr/>
          <a:lstStyle/>
          <a:p>
            <a:r>
              <a:rPr lang="en-US" dirty="0">
                <a:solidFill>
                  <a:srgbClr val="000000"/>
                </a:solidFill>
              </a:rPr>
              <a:t>Deeper Dives</a:t>
            </a:r>
          </a:p>
        </p:txBody>
      </p:sp>
      <p:sp>
        <p:nvSpPr>
          <p:cNvPr id="3" name="Content Placeholder 2">
            <a:extLst>
              <a:ext uri="{FF2B5EF4-FFF2-40B4-BE49-F238E27FC236}">
                <a16:creationId xmlns:a16="http://schemas.microsoft.com/office/drawing/2014/main" id="{93DE71E6-EE83-41FA-B9EF-36D32E28809C}"/>
              </a:ext>
            </a:extLst>
          </p:cNvPr>
          <p:cNvSpPr>
            <a:spLocks noGrp="1"/>
          </p:cNvSpPr>
          <p:nvPr>
            <p:ph idx="1"/>
          </p:nvPr>
        </p:nvSpPr>
        <p:spPr/>
        <p:txBody>
          <a:bodyPr>
            <a:normAutofit/>
          </a:bodyPr>
          <a:lstStyle/>
          <a:p>
            <a:r>
              <a:rPr lang="en-US" dirty="0"/>
              <a:t>May hear about topics of: </a:t>
            </a:r>
          </a:p>
          <a:p>
            <a:pPr lvl="1"/>
            <a:r>
              <a:rPr lang="en-US" dirty="0"/>
              <a:t>Considerable interest</a:t>
            </a:r>
          </a:p>
          <a:p>
            <a:pPr lvl="1"/>
            <a:r>
              <a:rPr lang="en-US" dirty="0"/>
              <a:t>Controversy</a:t>
            </a:r>
          </a:p>
          <a:p>
            <a:pPr lvl="1"/>
            <a:r>
              <a:rPr lang="en-US" dirty="0"/>
              <a:t>Needing additional time, discussion, processing</a:t>
            </a:r>
          </a:p>
          <a:p>
            <a:r>
              <a:rPr lang="en-US" dirty="0"/>
              <a:t>Due to time limits, suggest a follow-up / focused hotwash</a:t>
            </a:r>
          </a:p>
        </p:txBody>
      </p:sp>
      <p:sp>
        <p:nvSpPr>
          <p:cNvPr id="4" name="Slide Number Placeholder 3">
            <a:extLst>
              <a:ext uri="{FF2B5EF4-FFF2-40B4-BE49-F238E27FC236}">
                <a16:creationId xmlns:a16="http://schemas.microsoft.com/office/drawing/2014/main" id="{1DC88CC1-003A-4603-B539-1FE770B02F51}"/>
              </a:ext>
            </a:extLst>
          </p:cNvPr>
          <p:cNvSpPr>
            <a:spLocks noGrp="1"/>
          </p:cNvSpPr>
          <p:nvPr>
            <p:ph type="sldNum" sz="quarter" idx="12"/>
          </p:nvPr>
        </p:nvSpPr>
        <p:spPr/>
        <p:txBody>
          <a:bodyPr/>
          <a:lstStyle/>
          <a:p>
            <a:fld id="{48F63A3B-78C7-47BE-AE5E-E10140E04643}" type="slidenum">
              <a:rPr lang="en-US" smtClean="0"/>
              <a:t>27</a:t>
            </a:fld>
            <a:endParaRPr lang="en-US" dirty="0"/>
          </a:p>
        </p:txBody>
      </p:sp>
    </p:spTree>
    <p:extLst>
      <p:ext uri="{BB962C8B-B14F-4D97-AF65-F5344CB8AC3E}">
        <p14:creationId xmlns:p14="http://schemas.microsoft.com/office/powerpoint/2010/main" val="36448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9E093-63F1-43AF-B8F2-1F30781AF9EA}"/>
              </a:ext>
            </a:extLst>
          </p:cNvPr>
          <p:cNvSpPr>
            <a:spLocks noGrp="1"/>
          </p:cNvSpPr>
          <p:nvPr>
            <p:ph type="title"/>
          </p:nvPr>
        </p:nvSpPr>
        <p:spPr/>
        <p:txBody>
          <a:bodyPr/>
          <a:lstStyle/>
          <a:p>
            <a:r>
              <a:rPr lang="en-US" dirty="0">
                <a:solidFill>
                  <a:srgbClr val="000000"/>
                </a:solidFill>
              </a:rPr>
              <a:t>Equity</a:t>
            </a:r>
          </a:p>
        </p:txBody>
      </p:sp>
      <p:sp>
        <p:nvSpPr>
          <p:cNvPr id="3" name="Content Placeholder 2">
            <a:extLst>
              <a:ext uri="{FF2B5EF4-FFF2-40B4-BE49-F238E27FC236}">
                <a16:creationId xmlns:a16="http://schemas.microsoft.com/office/drawing/2014/main" id="{AA523FFF-2748-4B58-898F-53CEC2160D65}"/>
              </a:ext>
            </a:extLst>
          </p:cNvPr>
          <p:cNvSpPr>
            <a:spLocks noGrp="1"/>
          </p:cNvSpPr>
          <p:nvPr>
            <p:ph idx="1"/>
          </p:nvPr>
        </p:nvSpPr>
        <p:spPr/>
        <p:txBody>
          <a:bodyPr>
            <a:normAutofit lnSpcReduction="10000"/>
          </a:bodyPr>
          <a:lstStyle/>
          <a:p>
            <a:r>
              <a:rPr lang="en-US" dirty="0"/>
              <a:t>Asking what practices improved or worsened health / racial equity</a:t>
            </a:r>
          </a:p>
          <a:p>
            <a:r>
              <a:rPr lang="en-US" dirty="0"/>
              <a:t>Looking at the back-end of our response activities to: </a:t>
            </a:r>
          </a:p>
          <a:p>
            <a:pPr lvl="1"/>
            <a:r>
              <a:rPr lang="en-US" dirty="0"/>
              <a:t>Reflect and gather information </a:t>
            </a:r>
          </a:p>
          <a:p>
            <a:pPr lvl="1"/>
            <a:r>
              <a:rPr lang="en-US" dirty="0"/>
              <a:t>Improve front-end preparation and response activities for future responses</a:t>
            </a:r>
          </a:p>
        </p:txBody>
      </p:sp>
      <p:sp>
        <p:nvSpPr>
          <p:cNvPr id="4" name="Slide Number Placeholder 3">
            <a:extLst>
              <a:ext uri="{FF2B5EF4-FFF2-40B4-BE49-F238E27FC236}">
                <a16:creationId xmlns:a16="http://schemas.microsoft.com/office/drawing/2014/main" id="{D8DC7E94-DF30-45BC-8A58-FDCFD230D055}"/>
              </a:ext>
            </a:extLst>
          </p:cNvPr>
          <p:cNvSpPr>
            <a:spLocks noGrp="1"/>
          </p:cNvSpPr>
          <p:nvPr>
            <p:ph type="sldNum" sz="quarter" idx="12"/>
          </p:nvPr>
        </p:nvSpPr>
        <p:spPr/>
        <p:txBody>
          <a:bodyPr/>
          <a:lstStyle/>
          <a:p>
            <a:fld id="{48F63A3B-78C7-47BE-AE5E-E10140E04643}" type="slidenum">
              <a:rPr lang="en-US" smtClean="0"/>
              <a:t>28</a:t>
            </a:fld>
            <a:endParaRPr lang="en-US" dirty="0"/>
          </a:p>
        </p:txBody>
      </p:sp>
    </p:spTree>
    <p:extLst>
      <p:ext uri="{BB962C8B-B14F-4D97-AF65-F5344CB8AC3E}">
        <p14:creationId xmlns:p14="http://schemas.microsoft.com/office/powerpoint/2010/main" val="359652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35A7F-F927-40DF-BBFE-81CA6F0A2526}"/>
              </a:ext>
            </a:extLst>
          </p:cNvPr>
          <p:cNvSpPr>
            <a:spLocks noGrp="1"/>
          </p:cNvSpPr>
          <p:nvPr>
            <p:ph type="title"/>
          </p:nvPr>
        </p:nvSpPr>
        <p:spPr/>
        <p:txBody>
          <a:bodyPr/>
          <a:lstStyle/>
          <a:p>
            <a:r>
              <a:rPr lang="en-US" dirty="0">
                <a:solidFill>
                  <a:srgbClr val="000000"/>
                </a:solidFill>
              </a:rPr>
              <a:t>Innovation or Promising Practices</a:t>
            </a:r>
          </a:p>
        </p:txBody>
      </p:sp>
      <p:sp>
        <p:nvSpPr>
          <p:cNvPr id="3" name="Content Placeholder 2">
            <a:extLst>
              <a:ext uri="{FF2B5EF4-FFF2-40B4-BE49-F238E27FC236}">
                <a16:creationId xmlns:a16="http://schemas.microsoft.com/office/drawing/2014/main" id="{3E65A84C-5BD2-4E30-9F1F-CE69FB6D688F}"/>
              </a:ext>
            </a:extLst>
          </p:cNvPr>
          <p:cNvSpPr>
            <a:spLocks noGrp="1"/>
          </p:cNvSpPr>
          <p:nvPr>
            <p:ph idx="1"/>
          </p:nvPr>
        </p:nvSpPr>
        <p:spPr/>
        <p:txBody>
          <a:bodyPr/>
          <a:lstStyle/>
          <a:p>
            <a:r>
              <a:rPr lang="en-US" dirty="0"/>
              <a:t>New and creative ways of working emerged</a:t>
            </a:r>
          </a:p>
          <a:p>
            <a:r>
              <a:rPr lang="en-US" dirty="0"/>
              <a:t>Need to capture these</a:t>
            </a:r>
          </a:p>
          <a:p>
            <a:pPr lvl="1"/>
            <a:r>
              <a:rPr lang="en-US" dirty="0"/>
              <a:t>Will note that many groups or response efforts were, by nature of their work, innovating</a:t>
            </a:r>
          </a:p>
          <a:p>
            <a:r>
              <a:rPr lang="en-US" dirty="0"/>
              <a:t>If running out of time, this question is the ‘best’ to skip</a:t>
            </a:r>
          </a:p>
        </p:txBody>
      </p:sp>
      <p:sp>
        <p:nvSpPr>
          <p:cNvPr id="4" name="Slide Number Placeholder 3">
            <a:extLst>
              <a:ext uri="{FF2B5EF4-FFF2-40B4-BE49-F238E27FC236}">
                <a16:creationId xmlns:a16="http://schemas.microsoft.com/office/drawing/2014/main" id="{C7F6E48F-4490-4DFA-8F54-1AB3EE5BB17C}"/>
              </a:ext>
            </a:extLst>
          </p:cNvPr>
          <p:cNvSpPr>
            <a:spLocks noGrp="1"/>
          </p:cNvSpPr>
          <p:nvPr>
            <p:ph type="sldNum" sz="quarter" idx="12"/>
          </p:nvPr>
        </p:nvSpPr>
        <p:spPr/>
        <p:txBody>
          <a:bodyPr/>
          <a:lstStyle/>
          <a:p>
            <a:fld id="{48F63A3B-78C7-47BE-AE5E-E10140E04643}" type="slidenum">
              <a:rPr lang="en-US" smtClean="0"/>
              <a:t>29</a:t>
            </a:fld>
            <a:endParaRPr lang="en-US" dirty="0"/>
          </a:p>
        </p:txBody>
      </p:sp>
    </p:spTree>
    <p:extLst>
      <p:ext uri="{BB962C8B-B14F-4D97-AF65-F5344CB8AC3E}">
        <p14:creationId xmlns:p14="http://schemas.microsoft.com/office/powerpoint/2010/main" val="350042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76749-322B-4A76-AFA5-D269FEE44942}"/>
              </a:ext>
            </a:extLst>
          </p:cNvPr>
          <p:cNvSpPr>
            <a:spLocks noGrp="1"/>
          </p:cNvSpPr>
          <p:nvPr>
            <p:ph type="title"/>
          </p:nvPr>
        </p:nvSpPr>
        <p:spPr/>
        <p:txBody>
          <a:bodyPr/>
          <a:lstStyle/>
          <a:p>
            <a:r>
              <a:rPr lang="en-US" dirty="0">
                <a:solidFill>
                  <a:schemeClr val="tx1"/>
                </a:solidFill>
              </a:rPr>
              <a:t>Hotwashes are…</a:t>
            </a:r>
          </a:p>
        </p:txBody>
      </p:sp>
      <p:sp>
        <p:nvSpPr>
          <p:cNvPr id="3" name="Content Placeholder 2">
            <a:extLst>
              <a:ext uri="{FF2B5EF4-FFF2-40B4-BE49-F238E27FC236}">
                <a16:creationId xmlns:a16="http://schemas.microsoft.com/office/drawing/2014/main" id="{26A193A4-C1B0-46F5-B5BB-BF6806247BBE}"/>
              </a:ext>
            </a:extLst>
          </p:cNvPr>
          <p:cNvSpPr>
            <a:spLocks noGrp="1"/>
          </p:cNvSpPr>
          <p:nvPr>
            <p:ph idx="1"/>
          </p:nvPr>
        </p:nvSpPr>
        <p:spPr/>
        <p:txBody>
          <a:bodyPr>
            <a:normAutofit/>
          </a:bodyPr>
          <a:lstStyle/>
          <a:p>
            <a:r>
              <a:rPr lang="en-US" sz="3600" dirty="0">
                <a:effectLst/>
                <a:ea typeface="Calibri" panose="020F0502020204030204" pitchFamily="34" charset="0"/>
              </a:rPr>
              <a:t>A</a:t>
            </a:r>
            <a:r>
              <a:rPr lang="en-US" sz="3600" dirty="0">
                <a:solidFill>
                  <a:srgbClr val="000000"/>
                </a:solidFill>
                <a:effectLst/>
                <a:ea typeface="Calibri" panose="020F0502020204030204" pitchFamily="34" charset="0"/>
              </a:rPr>
              <a:t> facilitated discussion following a response designed to capture issues, concerns, or proposed improvements </a:t>
            </a:r>
            <a:endParaRPr lang="en-US" sz="3600" dirty="0"/>
          </a:p>
          <a:p>
            <a:r>
              <a:rPr lang="en-US" sz="3600" dirty="0"/>
              <a:t>Origin - Comes from the U.S Army </a:t>
            </a:r>
          </a:p>
        </p:txBody>
      </p:sp>
      <p:sp>
        <p:nvSpPr>
          <p:cNvPr id="4" name="Slide Number Placeholder 3">
            <a:extLst>
              <a:ext uri="{FF2B5EF4-FFF2-40B4-BE49-F238E27FC236}">
                <a16:creationId xmlns:a16="http://schemas.microsoft.com/office/drawing/2014/main" id="{B5B91889-E738-46A3-BC86-497481815091}"/>
              </a:ext>
            </a:extLst>
          </p:cNvPr>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3664134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rgbClr val="000000"/>
                </a:solidFill>
              </a:rPr>
              <a:t>Wrapping Up the Hotwash</a:t>
            </a:r>
          </a:p>
        </p:txBody>
      </p:sp>
      <p:sp>
        <p:nvSpPr>
          <p:cNvPr id="7" name="Content Placeholder 6"/>
          <p:cNvSpPr>
            <a:spLocks noGrp="1"/>
          </p:cNvSpPr>
          <p:nvPr>
            <p:ph idx="1"/>
          </p:nvPr>
        </p:nvSpPr>
        <p:spPr/>
        <p:txBody>
          <a:bodyPr/>
          <a:lstStyle/>
          <a:p>
            <a:r>
              <a:rPr lang="en-US" dirty="0"/>
              <a:t>Thank participants for their work on the response</a:t>
            </a:r>
          </a:p>
          <a:p>
            <a:r>
              <a:rPr lang="en-US" dirty="0"/>
              <a:t>And thank them for participating in the hotwash</a:t>
            </a:r>
          </a:p>
          <a:p>
            <a:r>
              <a:rPr lang="en-US" dirty="0"/>
              <a:t>Online or email hotwash survey follow-up</a:t>
            </a:r>
          </a:p>
          <a:p>
            <a:r>
              <a:rPr lang="en-US" dirty="0"/>
              <a:t>Responder and wellness resources</a:t>
            </a:r>
          </a:p>
        </p:txBody>
      </p:sp>
      <p:sp>
        <p:nvSpPr>
          <p:cNvPr id="4" name="Slide Number Placeholder 3"/>
          <p:cNvSpPr>
            <a:spLocks noGrp="1"/>
          </p:cNvSpPr>
          <p:nvPr>
            <p:ph type="sldNum" sz="quarter" idx="12"/>
          </p:nvPr>
        </p:nvSpPr>
        <p:spPr/>
        <p:txBody>
          <a:bodyPr/>
          <a:lstStyle/>
          <a:p>
            <a:fld id="{48F63A3B-78C7-47BE-AE5E-E10140E04643}" type="slidenum">
              <a:rPr lang="en-US" smtClean="0"/>
              <a:pPr/>
              <a:t>30</a:t>
            </a:fld>
            <a:endParaRPr lang="en-US" dirty="0"/>
          </a:p>
        </p:txBody>
      </p:sp>
    </p:spTree>
    <p:extLst>
      <p:ext uri="{BB962C8B-B14F-4D97-AF65-F5344CB8AC3E}">
        <p14:creationId xmlns:p14="http://schemas.microsoft.com/office/powerpoint/2010/main" val="3886238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6463C-6364-431E-824A-16A557653508}"/>
              </a:ext>
            </a:extLst>
          </p:cNvPr>
          <p:cNvSpPr>
            <a:spLocks noGrp="1"/>
          </p:cNvSpPr>
          <p:nvPr>
            <p:ph type="title"/>
          </p:nvPr>
        </p:nvSpPr>
        <p:spPr/>
        <p:txBody>
          <a:bodyPr/>
          <a:lstStyle/>
          <a:p>
            <a:r>
              <a:rPr lang="en-US" dirty="0">
                <a:solidFill>
                  <a:srgbClr val="000000"/>
                </a:solidFill>
              </a:rPr>
              <a:t>Running out of Time?</a:t>
            </a:r>
          </a:p>
        </p:txBody>
      </p:sp>
      <p:sp>
        <p:nvSpPr>
          <p:cNvPr id="3" name="Content Placeholder 2">
            <a:extLst>
              <a:ext uri="{FF2B5EF4-FFF2-40B4-BE49-F238E27FC236}">
                <a16:creationId xmlns:a16="http://schemas.microsoft.com/office/drawing/2014/main" id="{B1BB6FED-AF2F-4B5B-8D47-844435D74CBA}"/>
              </a:ext>
            </a:extLst>
          </p:cNvPr>
          <p:cNvSpPr>
            <a:spLocks noGrp="1"/>
          </p:cNvSpPr>
          <p:nvPr>
            <p:ph idx="1"/>
          </p:nvPr>
        </p:nvSpPr>
        <p:spPr/>
        <p:txBody>
          <a:bodyPr>
            <a:normAutofit fontScale="85000" lnSpcReduction="10000"/>
          </a:bodyPr>
          <a:lstStyle/>
          <a:p>
            <a:r>
              <a:rPr lang="en-US" dirty="0"/>
              <a:t>Okay to miss some questions</a:t>
            </a:r>
          </a:p>
          <a:p>
            <a:pPr lvl="1"/>
            <a:r>
              <a:rPr lang="en-US" dirty="0"/>
              <a:t>May have covered them in earlier discussion</a:t>
            </a:r>
          </a:p>
          <a:p>
            <a:r>
              <a:rPr lang="en-US" dirty="0"/>
              <a:t>Other ways to capture information</a:t>
            </a:r>
          </a:p>
          <a:p>
            <a:pPr lvl="1"/>
            <a:r>
              <a:rPr lang="en-US" dirty="0"/>
              <a:t>Follow-up Survey</a:t>
            </a:r>
          </a:p>
          <a:p>
            <a:pPr lvl="1"/>
            <a:r>
              <a:rPr lang="en-US" dirty="0"/>
              <a:t>Deeper Dives</a:t>
            </a:r>
          </a:p>
          <a:p>
            <a:r>
              <a:rPr lang="en-US" dirty="0"/>
              <a:t>A must! Make sure to cover Wrap-up (about 2 minutes): follow-up survey &amp; mental health resources</a:t>
            </a:r>
          </a:p>
        </p:txBody>
      </p:sp>
      <p:sp>
        <p:nvSpPr>
          <p:cNvPr id="4" name="Slide Number Placeholder 3">
            <a:extLst>
              <a:ext uri="{FF2B5EF4-FFF2-40B4-BE49-F238E27FC236}">
                <a16:creationId xmlns:a16="http://schemas.microsoft.com/office/drawing/2014/main" id="{126952A8-8866-4373-B7AF-2BCB0974BEAD}"/>
              </a:ext>
            </a:extLst>
          </p:cNvPr>
          <p:cNvSpPr>
            <a:spLocks noGrp="1"/>
          </p:cNvSpPr>
          <p:nvPr>
            <p:ph type="sldNum" sz="quarter" idx="12"/>
          </p:nvPr>
        </p:nvSpPr>
        <p:spPr/>
        <p:txBody>
          <a:bodyPr/>
          <a:lstStyle/>
          <a:p>
            <a:fld id="{48F63A3B-78C7-47BE-AE5E-E10140E04643}" type="slidenum">
              <a:rPr lang="en-US" smtClean="0"/>
              <a:t>31</a:t>
            </a:fld>
            <a:endParaRPr lang="en-US" dirty="0"/>
          </a:p>
        </p:txBody>
      </p:sp>
    </p:spTree>
    <p:extLst>
      <p:ext uri="{BB962C8B-B14F-4D97-AF65-F5344CB8AC3E}">
        <p14:creationId xmlns:p14="http://schemas.microsoft.com/office/powerpoint/2010/main" val="1230617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rgbClr val="000000"/>
                </a:solidFill>
              </a:rPr>
              <a:t>Facilitation Best Practices</a:t>
            </a:r>
          </a:p>
        </p:txBody>
      </p:sp>
      <p:sp>
        <p:nvSpPr>
          <p:cNvPr id="7" name="Content Placeholder 6"/>
          <p:cNvSpPr>
            <a:spLocks noGrp="1"/>
          </p:cNvSpPr>
          <p:nvPr>
            <p:ph idx="1"/>
          </p:nvPr>
        </p:nvSpPr>
        <p:spPr/>
        <p:txBody>
          <a:bodyPr/>
          <a:lstStyle/>
          <a:p>
            <a:r>
              <a:rPr lang="en-US" dirty="0"/>
              <a:t>Stay neutral</a:t>
            </a:r>
          </a:p>
          <a:p>
            <a:r>
              <a:rPr lang="en-US" dirty="0"/>
              <a:t>Invite people to “raise their hand”</a:t>
            </a:r>
          </a:p>
          <a:p>
            <a:r>
              <a:rPr lang="en-US" dirty="0"/>
              <a:t>Watch the time and move things along</a:t>
            </a:r>
          </a:p>
          <a:p>
            <a:r>
              <a:rPr lang="en-US" dirty="0"/>
              <a:t>Stay focused</a:t>
            </a:r>
          </a:p>
          <a:p>
            <a:r>
              <a:rPr lang="en-US" dirty="0"/>
              <a:t>Use active listening</a:t>
            </a:r>
          </a:p>
        </p:txBody>
      </p:sp>
      <p:sp>
        <p:nvSpPr>
          <p:cNvPr id="4" name="Slide Number Placeholder 3"/>
          <p:cNvSpPr>
            <a:spLocks noGrp="1"/>
          </p:cNvSpPr>
          <p:nvPr>
            <p:ph type="sldNum" sz="quarter" idx="12"/>
          </p:nvPr>
        </p:nvSpPr>
        <p:spPr/>
        <p:txBody>
          <a:bodyPr/>
          <a:lstStyle/>
          <a:p>
            <a:fld id="{48F63A3B-78C7-47BE-AE5E-E10140E04643}" type="slidenum">
              <a:rPr lang="en-US" smtClean="0"/>
              <a:pPr/>
              <a:t>32</a:t>
            </a:fld>
            <a:endParaRPr lang="en-US" dirty="0"/>
          </a:p>
        </p:txBody>
      </p:sp>
    </p:spTree>
    <p:extLst>
      <p:ext uri="{BB962C8B-B14F-4D97-AF65-F5344CB8AC3E}">
        <p14:creationId xmlns:p14="http://schemas.microsoft.com/office/powerpoint/2010/main" val="6652739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8F67B-7844-4033-B265-22FD27D2C0B2}"/>
              </a:ext>
            </a:extLst>
          </p:cNvPr>
          <p:cNvSpPr>
            <a:spLocks noGrp="1"/>
          </p:cNvSpPr>
          <p:nvPr>
            <p:ph type="title"/>
          </p:nvPr>
        </p:nvSpPr>
        <p:spPr/>
        <p:txBody>
          <a:bodyPr/>
          <a:lstStyle/>
          <a:p>
            <a:r>
              <a:rPr lang="en-US" dirty="0">
                <a:solidFill>
                  <a:srgbClr val="000000"/>
                </a:solidFill>
              </a:rPr>
              <a:t>Active Listening</a:t>
            </a:r>
          </a:p>
        </p:txBody>
      </p:sp>
      <p:sp>
        <p:nvSpPr>
          <p:cNvPr id="3" name="Content Placeholder 2">
            <a:extLst>
              <a:ext uri="{FF2B5EF4-FFF2-40B4-BE49-F238E27FC236}">
                <a16:creationId xmlns:a16="http://schemas.microsoft.com/office/drawing/2014/main" id="{E4B34C8A-C7DC-498E-A85E-D2C6CA7529E6}"/>
              </a:ext>
            </a:extLst>
          </p:cNvPr>
          <p:cNvSpPr>
            <a:spLocks noGrp="1"/>
          </p:cNvSpPr>
          <p:nvPr>
            <p:ph idx="1"/>
          </p:nvPr>
        </p:nvSpPr>
        <p:spPr/>
        <p:txBody>
          <a:bodyPr/>
          <a:lstStyle/>
          <a:p>
            <a:r>
              <a:rPr lang="en-US" dirty="0"/>
              <a:t>Mirroring –repeat back the speaker’s words verbatim</a:t>
            </a:r>
          </a:p>
          <a:p>
            <a:r>
              <a:rPr lang="en-US" dirty="0"/>
              <a:t>Paraphrase- use your own words</a:t>
            </a:r>
          </a:p>
          <a:p>
            <a:r>
              <a:rPr lang="en-US" dirty="0"/>
              <a:t>Tracking- various thoughts in single discussion</a:t>
            </a:r>
          </a:p>
        </p:txBody>
      </p:sp>
      <p:sp>
        <p:nvSpPr>
          <p:cNvPr id="4" name="Slide Number Placeholder 3">
            <a:extLst>
              <a:ext uri="{FF2B5EF4-FFF2-40B4-BE49-F238E27FC236}">
                <a16:creationId xmlns:a16="http://schemas.microsoft.com/office/drawing/2014/main" id="{CC0C2AC4-763C-44C2-8A35-13D91F6D091C}"/>
              </a:ext>
            </a:extLst>
          </p:cNvPr>
          <p:cNvSpPr>
            <a:spLocks noGrp="1"/>
          </p:cNvSpPr>
          <p:nvPr>
            <p:ph type="sldNum" sz="quarter" idx="12"/>
          </p:nvPr>
        </p:nvSpPr>
        <p:spPr/>
        <p:txBody>
          <a:bodyPr/>
          <a:lstStyle/>
          <a:p>
            <a:fld id="{48F63A3B-78C7-47BE-AE5E-E10140E04643}" type="slidenum">
              <a:rPr lang="en-US" smtClean="0"/>
              <a:t>33</a:t>
            </a:fld>
            <a:endParaRPr lang="en-US" dirty="0"/>
          </a:p>
        </p:txBody>
      </p:sp>
    </p:spTree>
    <p:extLst>
      <p:ext uri="{BB962C8B-B14F-4D97-AF65-F5344CB8AC3E}">
        <p14:creationId xmlns:p14="http://schemas.microsoft.com/office/powerpoint/2010/main" val="36172239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C2C53-6EB4-447E-9601-F2E6E20AAAB5}"/>
              </a:ext>
            </a:extLst>
          </p:cNvPr>
          <p:cNvSpPr>
            <a:spLocks noGrp="1"/>
          </p:cNvSpPr>
          <p:nvPr>
            <p:ph type="title"/>
          </p:nvPr>
        </p:nvSpPr>
        <p:spPr/>
        <p:txBody>
          <a:bodyPr/>
          <a:lstStyle/>
          <a:p>
            <a:r>
              <a:rPr lang="en-US" dirty="0">
                <a:solidFill>
                  <a:schemeClr val="tx1"/>
                </a:solidFill>
              </a:rPr>
              <a:t>Facilitation Challenges</a:t>
            </a:r>
          </a:p>
        </p:txBody>
      </p:sp>
      <p:sp>
        <p:nvSpPr>
          <p:cNvPr id="3" name="Content Placeholder 2">
            <a:extLst>
              <a:ext uri="{FF2B5EF4-FFF2-40B4-BE49-F238E27FC236}">
                <a16:creationId xmlns:a16="http://schemas.microsoft.com/office/drawing/2014/main" id="{D0F96962-2C7B-49D6-AD1E-3CD5852A450E}"/>
              </a:ext>
              <a:ext uri="{C183D7F6-B498-43B3-948B-1728B52AA6E4}">
                <adec:decorative xmlns:adec="http://schemas.microsoft.com/office/drawing/2017/decorative" val="1"/>
              </a:ext>
            </a:extLst>
          </p:cNvPr>
          <p:cNvSpPr>
            <a:spLocks noGrp="1"/>
          </p:cNvSpPr>
          <p:nvPr>
            <p:ph sz="half" idx="2"/>
          </p:nvPr>
        </p:nvSpPr>
        <p:spPr>
          <a:xfrm>
            <a:off x="4965865" y="1785163"/>
            <a:ext cx="4997532" cy="4571187"/>
          </a:xfrm>
        </p:spPr>
        <p:txBody>
          <a:bodyPr>
            <a:normAutofit fontScale="92500"/>
          </a:bodyPr>
          <a:lstStyle/>
          <a:p>
            <a:r>
              <a:rPr lang="en-US" dirty="0"/>
              <a:t>Monopolizer</a:t>
            </a:r>
          </a:p>
          <a:p>
            <a:r>
              <a:rPr lang="en-US" dirty="0"/>
              <a:t>Managing self-restraint (as facilitator)</a:t>
            </a:r>
          </a:p>
          <a:p>
            <a:r>
              <a:rPr lang="en-US" dirty="0"/>
              <a:t>Facilitation take-over</a:t>
            </a:r>
          </a:p>
          <a:p>
            <a:r>
              <a:rPr lang="en-US" dirty="0"/>
              <a:t>Silence (“Crickets”)</a:t>
            </a:r>
          </a:p>
          <a:p>
            <a:endParaRPr lang="en-US" dirty="0"/>
          </a:p>
        </p:txBody>
      </p:sp>
      <p:pic>
        <p:nvPicPr>
          <p:cNvPr id="7" name="Content Placeholder 6" descr="Three images in one to correspond with text on the slide. First image is  Mr. Monopoly, second image is a straight jacket, third image is a cricket.">
            <a:extLst>
              <a:ext uri="{FF2B5EF4-FFF2-40B4-BE49-F238E27FC236}">
                <a16:creationId xmlns:a16="http://schemas.microsoft.com/office/drawing/2014/main" id="{1395E0ED-A1ED-45DB-9ABD-9A1DB730E994}"/>
              </a:ext>
            </a:extLst>
          </p:cNvPr>
          <p:cNvPicPr>
            <a:picLocks noGrp="1" noChangeAspect="1"/>
          </p:cNvPicPr>
          <p:nvPr>
            <p:ph idx="14"/>
          </p:nvPr>
        </p:nvPicPr>
        <p:blipFill>
          <a:blip r:embed="rId3" cstate="screen">
            <a:extLst>
              <a:ext uri="{28A0092B-C50C-407E-A947-70E740481C1C}">
                <a14:useLocalDpi xmlns:a14="http://schemas.microsoft.com/office/drawing/2010/main"/>
              </a:ext>
            </a:extLst>
          </a:blip>
          <a:stretch>
            <a:fillRect/>
          </a:stretch>
        </p:blipFill>
        <p:spPr>
          <a:xfrm>
            <a:off x="2078824" y="1625635"/>
            <a:ext cx="2090752" cy="4530655"/>
          </a:xfrm>
        </p:spPr>
      </p:pic>
      <p:sp>
        <p:nvSpPr>
          <p:cNvPr id="4" name="Slide Number Placeholder 3">
            <a:extLst>
              <a:ext uri="{FF2B5EF4-FFF2-40B4-BE49-F238E27FC236}">
                <a16:creationId xmlns:a16="http://schemas.microsoft.com/office/drawing/2014/main" id="{CC793A04-3CAE-48BB-BFBF-4A46056879B9}"/>
              </a:ext>
            </a:extLst>
          </p:cNvPr>
          <p:cNvSpPr>
            <a:spLocks noGrp="1"/>
          </p:cNvSpPr>
          <p:nvPr>
            <p:ph type="sldNum" sz="quarter" idx="12"/>
          </p:nvPr>
        </p:nvSpPr>
        <p:spPr/>
        <p:txBody>
          <a:bodyPr/>
          <a:lstStyle/>
          <a:p>
            <a:fld id="{48F63A3B-78C7-47BE-AE5E-E10140E04643}" type="slidenum">
              <a:rPr lang="en-US" smtClean="0"/>
              <a:t>34</a:t>
            </a:fld>
            <a:endParaRPr lang="en-US" dirty="0"/>
          </a:p>
        </p:txBody>
      </p:sp>
    </p:spTree>
    <p:extLst>
      <p:ext uri="{BB962C8B-B14F-4D97-AF65-F5344CB8AC3E}">
        <p14:creationId xmlns:p14="http://schemas.microsoft.com/office/powerpoint/2010/main" val="1444439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C5E13-7303-41B1-BDF8-B07E14BDE0A8}"/>
              </a:ext>
            </a:extLst>
          </p:cNvPr>
          <p:cNvSpPr>
            <a:spLocks noGrp="1"/>
          </p:cNvSpPr>
          <p:nvPr>
            <p:ph type="title"/>
          </p:nvPr>
        </p:nvSpPr>
        <p:spPr/>
        <p:txBody>
          <a:bodyPr/>
          <a:lstStyle/>
          <a:p>
            <a:r>
              <a:rPr lang="en-US" dirty="0">
                <a:solidFill>
                  <a:srgbClr val="000000"/>
                </a:solidFill>
              </a:rPr>
              <a:t>Technology Challenges / Issues</a:t>
            </a:r>
          </a:p>
        </p:txBody>
      </p:sp>
      <p:sp>
        <p:nvSpPr>
          <p:cNvPr id="3" name="Content Placeholder 2">
            <a:extLst>
              <a:ext uri="{FF2B5EF4-FFF2-40B4-BE49-F238E27FC236}">
                <a16:creationId xmlns:a16="http://schemas.microsoft.com/office/drawing/2014/main" id="{BF9307F2-B788-4048-83EB-F42B7DF29A60}"/>
              </a:ext>
            </a:extLst>
          </p:cNvPr>
          <p:cNvSpPr>
            <a:spLocks noGrp="1"/>
          </p:cNvSpPr>
          <p:nvPr>
            <p:ph idx="1"/>
          </p:nvPr>
        </p:nvSpPr>
        <p:spPr/>
        <p:txBody>
          <a:bodyPr>
            <a:normAutofit/>
          </a:bodyPr>
          <a:lstStyle/>
          <a:p>
            <a:r>
              <a:rPr lang="en-US" dirty="0"/>
              <a:t>If virtual hotwash:</a:t>
            </a:r>
          </a:p>
          <a:p>
            <a:pPr lvl="1"/>
            <a:r>
              <a:rPr lang="en-US" dirty="0"/>
              <a:t>Have phone numbers to text team what happened and to step in until you return</a:t>
            </a:r>
          </a:p>
          <a:p>
            <a:pPr lvl="1"/>
            <a:r>
              <a:rPr lang="en-US" dirty="0"/>
              <a:t>Internet bandwidth issues</a:t>
            </a:r>
          </a:p>
          <a:p>
            <a:pPr lvl="1"/>
            <a:r>
              <a:rPr lang="en-US" dirty="0"/>
              <a:t>Audio issues / extraneous noise </a:t>
            </a:r>
          </a:p>
          <a:p>
            <a:pPr lvl="1"/>
            <a:r>
              <a:rPr lang="en-US" dirty="0"/>
              <a:t>Computer crashes</a:t>
            </a:r>
          </a:p>
          <a:p>
            <a:endParaRPr lang="en-US" dirty="0"/>
          </a:p>
        </p:txBody>
      </p:sp>
      <p:sp>
        <p:nvSpPr>
          <p:cNvPr id="4" name="Slide Number Placeholder 3">
            <a:extLst>
              <a:ext uri="{FF2B5EF4-FFF2-40B4-BE49-F238E27FC236}">
                <a16:creationId xmlns:a16="http://schemas.microsoft.com/office/drawing/2014/main" id="{1D222ABF-DA48-43E7-84D3-4ED50C9D7A87}"/>
              </a:ext>
            </a:extLst>
          </p:cNvPr>
          <p:cNvSpPr>
            <a:spLocks noGrp="1"/>
          </p:cNvSpPr>
          <p:nvPr>
            <p:ph type="sldNum" sz="quarter" idx="12"/>
          </p:nvPr>
        </p:nvSpPr>
        <p:spPr/>
        <p:txBody>
          <a:bodyPr/>
          <a:lstStyle/>
          <a:p>
            <a:fld id="{48F63A3B-78C7-47BE-AE5E-E10140E04643}" type="slidenum">
              <a:rPr lang="en-US" smtClean="0"/>
              <a:t>35</a:t>
            </a:fld>
            <a:endParaRPr lang="en-US" dirty="0"/>
          </a:p>
        </p:txBody>
      </p:sp>
    </p:spTree>
    <p:extLst>
      <p:ext uri="{BB962C8B-B14F-4D97-AF65-F5344CB8AC3E}">
        <p14:creationId xmlns:p14="http://schemas.microsoft.com/office/powerpoint/2010/main" val="4285062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Hotwash Notetaker</a:t>
            </a:r>
          </a:p>
        </p:txBody>
      </p:sp>
      <p:pic>
        <p:nvPicPr>
          <p:cNvPr id="7" name="Picture Placeholder 6" descr="A smiling person holding a tablet.">
            <a:extLst>
              <a:ext uri="{FF2B5EF4-FFF2-40B4-BE49-F238E27FC236}">
                <a16:creationId xmlns:a16="http://schemas.microsoft.com/office/drawing/2014/main" id="{62DFD40D-3AB6-48AE-AD84-E42A11A5D777}"/>
              </a:ext>
              <a:ext uri="{C183D7F6-B498-43B3-948B-1728B52AA6E4}">
                <adec:decorative xmlns:adec="http://schemas.microsoft.com/office/drawing/2017/decorative" val="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a:ext>
            </a:extLst>
          </a:blip>
          <a:srcRect/>
          <a:stretch>
            <a:fillRect/>
          </a:stretch>
        </p:blipFill>
        <p:spPr>
          <a:xfrm>
            <a:off x="0" y="0"/>
            <a:ext cx="12192000" cy="4770438"/>
          </a:xfrm>
        </p:spPr>
      </p:pic>
    </p:spTree>
    <p:extLst>
      <p:ext uri="{BB962C8B-B14F-4D97-AF65-F5344CB8AC3E}">
        <p14:creationId xmlns:p14="http://schemas.microsoft.com/office/powerpoint/2010/main" val="2847858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rgbClr val="000000"/>
                </a:solidFill>
              </a:rPr>
              <a:t>Notetaker Prep</a:t>
            </a:r>
          </a:p>
        </p:txBody>
      </p:sp>
      <p:sp>
        <p:nvSpPr>
          <p:cNvPr id="7" name="Content Placeholder 6"/>
          <p:cNvSpPr>
            <a:spLocks noGrp="1"/>
          </p:cNvSpPr>
          <p:nvPr>
            <p:ph idx="1"/>
          </p:nvPr>
        </p:nvSpPr>
        <p:spPr/>
        <p:txBody>
          <a:bodyPr>
            <a:normAutofit lnSpcReduction="10000"/>
          </a:bodyPr>
          <a:lstStyle/>
          <a:p>
            <a:r>
              <a:rPr lang="en-US" dirty="0"/>
              <a:t>Obtain hotwash Notetaker template </a:t>
            </a:r>
          </a:p>
          <a:p>
            <a:r>
              <a:rPr lang="en-US" dirty="0"/>
              <a:t>Add hotwash title, date, Facilitator, attendees to template</a:t>
            </a:r>
          </a:p>
          <a:p>
            <a:r>
              <a:rPr lang="en-US" dirty="0"/>
              <a:t>Be familiar with the questions asked</a:t>
            </a:r>
          </a:p>
          <a:p>
            <a:r>
              <a:rPr lang="en-US" dirty="0"/>
              <a:t>Log in early to virtual hotwash/Arrive early to in-person hotwash</a:t>
            </a:r>
          </a:p>
          <a:p>
            <a:endParaRPr lang="en-US" dirty="0"/>
          </a:p>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pPr/>
              <a:t>37</a:t>
            </a:fld>
            <a:endParaRPr lang="en-US" dirty="0"/>
          </a:p>
        </p:txBody>
      </p:sp>
    </p:spTree>
    <p:extLst>
      <p:ext uri="{BB962C8B-B14F-4D97-AF65-F5344CB8AC3E}">
        <p14:creationId xmlns:p14="http://schemas.microsoft.com/office/powerpoint/2010/main" val="35023733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74C34-908A-49E8-ACD8-A7F41ED466A0}"/>
              </a:ext>
            </a:extLst>
          </p:cNvPr>
          <p:cNvSpPr>
            <a:spLocks noGrp="1"/>
          </p:cNvSpPr>
          <p:nvPr>
            <p:ph type="title"/>
          </p:nvPr>
        </p:nvSpPr>
        <p:spPr/>
        <p:txBody>
          <a:bodyPr/>
          <a:lstStyle/>
          <a:p>
            <a:r>
              <a:rPr lang="en-US" dirty="0">
                <a:solidFill>
                  <a:srgbClr val="000000"/>
                </a:solidFill>
              </a:rPr>
              <a:t>Arrive early to hotwash</a:t>
            </a:r>
          </a:p>
        </p:txBody>
      </p:sp>
      <p:sp>
        <p:nvSpPr>
          <p:cNvPr id="3" name="Content Placeholder 2">
            <a:extLst>
              <a:ext uri="{FF2B5EF4-FFF2-40B4-BE49-F238E27FC236}">
                <a16:creationId xmlns:a16="http://schemas.microsoft.com/office/drawing/2014/main" id="{58FCB556-07A2-44F7-82B3-5B182CBA19BD}"/>
              </a:ext>
            </a:extLst>
          </p:cNvPr>
          <p:cNvSpPr>
            <a:spLocks noGrp="1"/>
          </p:cNvSpPr>
          <p:nvPr>
            <p:ph idx="1"/>
          </p:nvPr>
        </p:nvSpPr>
        <p:spPr/>
        <p:txBody>
          <a:bodyPr>
            <a:normAutofit lnSpcReduction="10000"/>
          </a:bodyPr>
          <a:lstStyle/>
          <a:p>
            <a:r>
              <a:rPr lang="en-US" dirty="0"/>
              <a:t>Bring your computer, power cord, and paper and pencil or pen in case computer crashes</a:t>
            </a:r>
          </a:p>
          <a:p>
            <a:r>
              <a:rPr lang="en-US" dirty="0"/>
              <a:t>Give yourself time to log on and open note taking document so you can be ready at start time</a:t>
            </a:r>
          </a:p>
          <a:p>
            <a:r>
              <a:rPr lang="en-US" dirty="0"/>
              <a:t>Sit away from facilitator, where you can hear everyone’s comments</a:t>
            </a:r>
          </a:p>
        </p:txBody>
      </p:sp>
      <p:sp>
        <p:nvSpPr>
          <p:cNvPr id="4" name="Slide Number Placeholder 3">
            <a:extLst>
              <a:ext uri="{FF2B5EF4-FFF2-40B4-BE49-F238E27FC236}">
                <a16:creationId xmlns:a16="http://schemas.microsoft.com/office/drawing/2014/main" id="{6B5B5556-B9F2-47A9-A0D2-C0E4AEF938B6}"/>
              </a:ext>
            </a:extLst>
          </p:cNvPr>
          <p:cNvSpPr>
            <a:spLocks noGrp="1"/>
          </p:cNvSpPr>
          <p:nvPr>
            <p:ph type="sldNum" sz="quarter" idx="12"/>
          </p:nvPr>
        </p:nvSpPr>
        <p:spPr/>
        <p:txBody>
          <a:bodyPr/>
          <a:lstStyle/>
          <a:p>
            <a:fld id="{48F63A3B-78C7-47BE-AE5E-E10140E04643}" type="slidenum">
              <a:rPr lang="en-US" smtClean="0"/>
              <a:t>38</a:t>
            </a:fld>
            <a:endParaRPr lang="en-US" dirty="0"/>
          </a:p>
        </p:txBody>
      </p:sp>
    </p:spTree>
    <p:extLst>
      <p:ext uri="{BB962C8B-B14F-4D97-AF65-F5344CB8AC3E}">
        <p14:creationId xmlns:p14="http://schemas.microsoft.com/office/powerpoint/2010/main" val="2828270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10904-E7D3-41F9-913D-574E9B323E7B}"/>
              </a:ext>
            </a:extLst>
          </p:cNvPr>
          <p:cNvSpPr>
            <a:spLocks noGrp="1"/>
          </p:cNvSpPr>
          <p:nvPr>
            <p:ph type="title"/>
          </p:nvPr>
        </p:nvSpPr>
        <p:spPr/>
        <p:txBody>
          <a:bodyPr/>
          <a:lstStyle/>
          <a:p>
            <a:r>
              <a:rPr lang="en-US" dirty="0">
                <a:solidFill>
                  <a:srgbClr val="000000"/>
                </a:solidFill>
              </a:rPr>
              <a:t>What’s Important to Capture </a:t>
            </a:r>
          </a:p>
        </p:txBody>
      </p:sp>
      <p:sp>
        <p:nvSpPr>
          <p:cNvPr id="3" name="Content Placeholder 2">
            <a:extLst>
              <a:ext uri="{FF2B5EF4-FFF2-40B4-BE49-F238E27FC236}">
                <a16:creationId xmlns:a16="http://schemas.microsoft.com/office/drawing/2014/main" id="{EDA9D756-2156-4117-9633-11EC999644BE}"/>
              </a:ext>
            </a:extLst>
          </p:cNvPr>
          <p:cNvSpPr>
            <a:spLocks noGrp="1"/>
          </p:cNvSpPr>
          <p:nvPr>
            <p:ph idx="1"/>
          </p:nvPr>
        </p:nvSpPr>
        <p:spPr/>
        <p:txBody>
          <a:bodyPr>
            <a:normAutofit/>
          </a:bodyPr>
          <a:lstStyle/>
          <a:p>
            <a:r>
              <a:rPr lang="en-US" dirty="0"/>
              <a:t>Identify the name of the person speaking</a:t>
            </a:r>
          </a:p>
          <a:p>
            <a:pPr lvl="1"/>
            <a:r>
              <a:rPr lang="en-US" dirty="0"/>
              <a:t>Sets the context of the comment. Also need it to follow-up to clarify if a comment is not understood</a:t>
            </a:r>
          </a:p>
          <a:p>
            <a:r>
              <a:rPr lang="en-US" dirty="0"/>
              <a:t>Main points, summaries, others in agreement</a:t>
            </a:r>
          </a:p>
          <a:p>
            <a:r>
              <a:rPr lang="en-US" dirty="0"/>
              <a:t>Does not have to be verbatim; </a:t>
            </a:r>
            <a:r>
              <a:rPr lang="en-US" dirty="0">
                <a:latin typeface="Calibri" panose="020F0502020204030204" pitchFamily="34" charset="0"/>
                <a:cs typeface="Times New Roman" panose="02020603050405020304" pitchFamily="18" charset="0"/>
              </a:rPr>
              <a:t>c</a:t>
            </a:r>
            <a:r>
              <a:rPr lang="en-US" sz="4000" dirty="0">
                <a:effectLst/>
                <a:latin typeface="Calibri" panose="020F0502020204030204" pitchFamily="34" charset="0"/>
                <a:ea typeface="Calibri" panose="020F0502020204030204" pitchFamily="34" charset="0"/>
                <a:cs typeface="Times New Roman" panose="02020603050405020304" pitchFamily="18" charset="0"/>
              </a:rPr>
              <a:t>apture as much as possible in the participant’s own words</a:t>
            </a:r>
            <a:endParaRPr lang="en-US" dirty="0"/>
          </a:p>
        </p:txBody>
      </p:sp>
      <p:sp>
        <p:nvSpPr>
          <p:cNvPr id="4" name="Slide Number Placeholder 3">
            <a:extLst>
              <a:ext uri="{FF2B5EF4-FFF2-40B4-BE49-F238E27FC236}">
                <a16:creationId xmlns:a16="http://schemas.microsoft.com/office/drawing/2014/main" id="{8A2A1882-0289-4097-AB28-CEE9F5D038B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dirty="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1170174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CD36E-A9CD-4A88-87C8-EA88D75811F0}"/>
              </a:ext>
            </a:extLst>
          </p:cNvPr>
          <p:cNvSpPr>
            <a:spLocks noGrp="1"/>
          </p:cNvSpPr>
          <p:nvPr>
            <p:ph type="title"/>
          </p:nvPr>
        </p:nvSpPr>
        <p:spPr/>
        <p:txBody>
          <a:bodyPr/>
          <a:lstStyle/>
          <a:p>
            <a:r>
              <a:rPr lang="en-US" dirty="0">
                <a:solidFill>
                  <a:srgbClr val="000000"/>
                </a:solidFill>
              </a:rPr>
              <a:t>Why do we do Hotwashes</a:t>
            </a:r>
            <a:r>
              <a:rPr lang="en-US" dirty="0"/>
              <a:t>?</a:t>
            </a:r>
          </a:p>
        </p:txBody>
      </p:sp>
      <p:sp>
        <p:nvSpPr>
          <p:cNvPr id="3" name="Content Placeholder 2">
            <a:extLst>
              <a:ext uri="{FF2B5EF4-FFF2-40B4-BE49-F238E27FC236}">
                <a16:creationId xmlns:a16="http://schemas.microsoft.com/office/drawing/2014/main" id="{A5234CBF-8BFC-43DF-8144-E345114977D1}"/>
              </a:ext>
            </a:extLst>
          </p:cNvPr>
          <p:cNvSpPr>
            <a:spLocks noGrp="1"/>
          </p:cNvSpPr>
          <p:nvPr>
            <p:ph idx="1"/>
          </p:nvPr>
        </p:nvSpPr>
        <p:spPr/>
        <p:txBody>
          <a:bodyPr>
            <a:normAutofit fontScale="85000" lnSpcReduction="20000"/>
          </a:bodyPr>
          <a:lstStyle/>
          <a:p>
            <a:r>
              <a:rPr lang="en-US" dirty="0"/>
              <a:t>Required (FEMA/CDC)</a:t>
            </a:r>
          </a:p>
          <a:p>
            <a:r>
              <a:rPr lang="en-US" dirty="0"/>
              <a:t>Quality improvement tool</a:t>
            </a:r>
          </a:p>
          <a:p>
            <a:r>
              <a:rPr lang="en-US" dirty="0"/>
              <a:t>Reflect on what happened</a:t>
            </a:r>
          </a:p>
          <a:p>
            <a:r>
              <a:rPr lang="en-US" dirty="0"/>
              <a:t>Provide closure</a:t>
            </a:r>
          </a:p>
          <a:p>
            <a:r>
              <a:rPr lang="en-US" dirty="0"/>
              <a:t>Reap the benefits</a:t>
            </a:r>
          </a:p>
          <a:p>
            <a:r>
              <a:rPr lang="en-US" dirty="0"/>
              <a:t>Explore specific components of response, e.g., equity, innovation</a:t>
            </a:r>
          </a:p>
        </p:txBody>
      </p:sp>
      <p:sp>
        <p:nvSpPr>
          <p:cNvPr id="4" name="Slide Number Placeholder 3">
            <a:extLst>
              <a:ext uri="{FF2B5EF4-FFF2-40B4-BE49-F238E27FC236}">
                <a16:creationId xmlns:a16="http://schemas.microsoft.com/office/drawing/2014/main" id="{814CB859-1E91-4A64-98F9-6B7D8C388110}"/>
              </a:ext>
            </a:extLst>
          </p:cNvPr>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22516228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rgbClr val="000000"/>
                </a:solidFill>
              </a:rPr>
              <a:t>What’s Important to Capture (2) </a:t>
            </a:r>
          </a:p>
        </p:txBody>
      </p:sp>
      <p:sp>
        <p:nvSpPr>
          <p:cNvPr id="7" name="Content Placeholder 6"/>
          <p:cNvSpPr>
            <a:spLocks noGrp="1"/>
          </p:cNvSpPr>
          <p:nvPr>
            <p:ph idx="1"/>
          </p:nvPr>
        </p:nvSpPr>
        <p:spPr/>
        <p:txBody>
          <a:bodyPr>
            <a:normAutofit lnSpcReduction="10000"/>
          </a:bodyPr>
          <a:lstStyle/>
          <a:p>
            <a:r>
              <a:rPr lang="en-US" dirty="0"/>
              <a:t>Key words or phrases: “well”, “better”, “improved”, “what we did”</a:t>
            </a:r>
          </a:p>
          <a:p>
            <a:r>
              <a:rPr lang="en-US" dirty="0"/>
              <a:t>If they explain why it failed—or didn’t go well</a:t>
            </a:r>
          </a:p>
          <a:p>
            <a:r>
              <a:rPr lang="en-US" dirty="0"/>
              <a:t>What they could do better next time</a:t>
            </a:r>
          </a:p>
          <a:p>
            <a:r>
              <a:rPr lang="en-US" dirty="0"/>
              <a:t>Strengths- what went well</a:t>
            </a:r>
          </a:p>
          <a:p>
            <a:r>
              <a:rPr lang="en-US" dirty="0"/>
              <a:t>Partners that are mentioned</a:t>
            </a:r>
          </a:p>
        </p:txBody>
      </p:sp>
      <p:sp>
        <p:nvSpPr>
          <p:cNvPr id="4" name="Slide Number Placeholder 3"/>
          <p:cNvSpPr>
            <a:spLocks noGrp="1"/>
          </p:cNvSpPr>
          <p:nvPr>
            <p:ph type="sldNum" sz="quarter" idx="12"/>
          </p:nvPr>
        </p:nvSpPr>
        <p:spPr/>
        <p:txBody>
          <a:bodyPr/>
          <a:lstStyle/>
          <a:p>
            <a:fld id="{48F63A3B-78C7-47BE-AE5E-E10140E04643}" type="slidenum">
              <a:rPr lang="en-US" smtClean="0"/>
              <a:pPr/>
              <a:t>40</a:t>
            </a:fld>
            <a:endParaRPr lang="en-US" dirty="0"/>
          </a:p>
        </p:txBody>
      </p:sp>
    </p:spTree>
    <p:extLst>
      <p:ext uri="{BB962C8B-B14F-4D97-AF65-F5344CB8AC3E}">
        <p14:creationId xmlns:p14="http://schemas.microsoft.com/office/powerpoint/2010/main" val="6432679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41363-B1A7-4200-B101-B6661E66C3BB}"/>
              </a:ext>
            </a:extLst>
          </p:cNvPr>
          <p:cNvSpPr>
            <a:spLocks noGrp="1"/>
          </p:cNvSpPr>
          <p:nvPr>
            <p:ph type="title"/>
          </p:nvPr>
        </p:nvSpPr>
        <p:spPr/>
        <p:txBody>
          <a:bodyPr/>
          <a:lstStyle/>
          <a:p>
            <a:r>
              <a:rPr lang="en-US" dirty="0">
                <a:solidFill>
                  <a:srgbClr val="000000"/>
                </a:solidFill>
              </a:rPr>
              <a:t>After the Hotwash</a:t>
            </a:r>
          </a:p>
        </p:txBody>
      </p:sp>
      <p:sp>
        <p:nvSpPr>
          <p:cNvPr id="3" name="Content Placeholder 2">
            <a:extLst>
              <a:ext uri="{FF2B5EF4-FFF2-40B4-BE49-F238E27FC236}">
                <a16:creationId xmlns:a16="http://schemas.microsoft.com/office/drawing/2014/main" id="{CD12369F-05EC-4B15-839A-427C6E372D7E}"/>
              </a:ext>
            </a:extLst>
          </p:cNvPr>
          <p:cNvSpPr>
            <a:spLocks noGrp="1"/>
          </p:cNvSpPr>
          <p:nvPr>
            <p:ph idx="1"/>
          </p:nvPr>
        </p:nvSpPr>
        <p:spPr/>
        <p:txBody>
          <a:bodyPr>
            <a:normAutofit fontScale="77500" lnSpcReduction="20000"/>
          </a:bodyPr>
          <a:lstStyle/>
          <a:p>
            <a:r>
              <a:rPr lang="en-US" dirty="0"/>
              <a:t>Mark (?) or </a:t>
            </a:r>
            <a:r>
              <a:rPr lang="en-US" dirty="0">
                <a:highlight>
                  <a:srgbClr val="FFFF00"/>
                </a:highlight>
              </a:rPr>
              <a:t>highlight</a:t>
            </a:r>
            <a:r>
              <a:rPr lang="en-US" dirty="0"/>
              <a:t> areas where more info needed or info that was missed</a:t>
            </a:r>
          </a:p>
          <a:p>
            <a:r>
              <a:rPr lang="en-US" dirty="0"/>
              <a:t>Ask at end of hotwash for clarification (especially acronyms) or review recording and transcript for assistance</a:t>
            </a:r>
          </a:p>
          <a:p>
            <a:r>
              <a:rPr lang="en-US" dirty="0"/>
              <a:t>Review notes to fill in gaps, spell out abbreviations, correct typos, move comments to appropriate place in notes</a:t>
            </a:r>
          </a:p>
          <a:p>
            <a:r>
              <a:rPr lang="en-US" dirty="0"/>
              <a:t>Listen to the recording to capture and clarify</a:t>
            </a:r>
          </a:p>
          <a:p>
            <a:r>
              <a:rPr lang="en-US" dirty="0"/>
              <a:t>Quotes can tell stories! </a:t>
            </a:r>
          </a:p>
        </p:txBody>
      </p:sp>
      <p:sp>
        <p:nvSpPr>
          <p:cNvPr id="4" name="Slide Number Placeholder 3">
            <a:extLst>
              <a:ext uri="{FF2B5EF4-FFF2-40B4-BE49-F238E27FC236}">
                <a16:creationId xmlns:a16="http://schemas.microsoft.com/office/drawing/2014/main" id="{4AA157EE-FB8A-41F7-9B16-97C11866FDE3}"/>
              </a:ext>
            </a:extLst>
          </p:cNvPr>
          <p:cNvSpPr>
            <a:spLocks noGrp="1"/>
          </p:cNvSpPr>
          <p:nvPr>
            <p:ph type="sldNum" sz="quarter" idx="12"/>
          </p:nvPr>
        </p:nvSpPr>
        <p:spPr/>
        <p:txBody>
          <a:bodyPr/>
          <a:lstStyle/>
          <a:p>
            <a:fld id="{48F63A3B-78C7-47BE-AE5E-E10140E04643}" type="slidenum">
              <a:rPr lang="en-US" smtClean="0"/>
              <a:t>41</a:t>
            </a:fld>
            <a:endParaRPr lang="en-US" dirty="0"/>
          </a:p>
        </p:txBody>
      </p:sp>
    </p:spTree>
    <p:extLst>
      <p:ext uri="{BB962C8B-B14F-4D97-AF65-F5344CB8AC3E}">
        <p14:creationId xmlns:p14="http://schemas.microsoft.com/office/powerpoint/2010/main" val="36222987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E228A-2665-484A-88A2-A0C628FD1415}"/>
              </a:ext>
            </a:extLst>
          </p:cNvPr>
          <p:cNvSpPr>
            <a:spLocks noGrp="1"/>
          </p:cNvSpPr>
          <p:nvPr>
            <p:ph type="title"/>
          </p:nvPr>
        </p:nvSpPr>
        <p:spPr/>
        <p:txBody>
          <a:bodyPr/>
          <a:lstStyle/>
          <a:p>
            <a:r>
              <a:rPr lang="en-US" dirty="0">
                <a:solidFill>
                  <a:srgbClr val="000000"/>
                </a:solidFill>
              </a:rPr>
              <a:t>Finalize Notes</a:t>
            </a:r>
          </a:p>
        </p:txBody>
      </p:sp>
      <p:sp>
        <p:nvSpPr>
          <p:cNvPr id="3" name="Content Placeholder 2">
            <a:extLst>
              <a:ext uri="{FF2B5EF4-FFF2-40B4-BE49-F238E27FC236}">
                <a16:creationId xmlns:a16="http://schemas.microsoft.com/office/drawing/2014/main" id="{F4E6B7A2-3F1E-4A9A-8F85-10B9330E74E3}"/>
              </a:ext>
            </a:extLst>
          </p:cNvPr>
          <p:cNvSpPr>
            <a:spLocks noGrp="1"/>
          </p:cNvSpPr>
          <p:nvPr>
            <p:ph idx="1"/>
          </p:nvPr>
        </p:nvSpPr>
        <p:spPr/>
        <p:txBody>
          <a:bodyPr/>
          <a:lstStyle/>
          <a:p>
            <a:r>
              <a:rPr lang="en-US" dirty="0"/>
              <a:t>Save your notes with your name in the document title</a:t>
            </a:r>
          </a:p>
          <a:p>
            <a:r>
              <a:rPr lang="en-US" dirty="0"/>
              <a:t>Provide edited/completed notes to Planner within 3 days</a:t>
            </a:r>
          </a:p>
          <a:p>
            <a:r>
              <a:rPr lang="en-US" dirty="0"/>
              <a:t>Be available to answer questions on notes</a:t>
            </a:r>
          </a:p>
          <a:p>
            <a:endParaRPr lang="en-US" dirty="0"/>
          </a:p>
        </p:txBody>
      </p:sp>
      <p:sp>
        <p:nvSpPr>
          <p:cNvPr id="4" name="Slide Number Placeholder 3">
            <a:extLst>
              <a:ext uri="{FF2B5EF4-FFF2-40B4-BE49-F238E27FC236}">
                <a16:creationId xmlns:a16="http://schemas.microsoft.com/office/drawing/2014/main" id="{EB2BF53C-3876-4DEB-8019-DAA2ADD53AA5}"/>
              </a:ext>
            </a:extLst>
          </p:cNvPr>
          <p:cNvSpPr>
            <a:spLocks noGrp="1"/>
          </p:cNvSpPr>
          <p:nvPr>
            <p:ph type="sldNum" sz="quarter" idx="12"/>
          </p:nvPr>
        </p:nvSpPr>
        <p:spPr/>
        <p:txBody>
          <a:bodyPr/>
          <a:lstStyle/>
          <a:p>
            <a:fld id="{48F63A3B-78C7-47BE-AE5E-E10140E04643}" type="slidenum">
              <a:rPr lang="en-US" smtClean="0"/>
              <a:t>42</a:t>
            </a:fld>
            <a:endParaRPr lang="en-US" dirty="0"/>
          </a:p>
        </p:txBody>
      </p:sp>
    </p:spTree>
    <p:extLst>
      <p:ext uri="{BB962C8B-B14F-4D97-AF65-F5344CB8AC3E}">
        <p14:creationId xmlns:p14="http://schemas.microsoft.com/office/powerpoint/2010/main" val="31157293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Thank you.</a:t>
            </a:r>
            <a:endParaRPr lang="en-US" dirty="0"/>
          </a:p>
        </p:txBody>
      </p:sp>
      <p:sp>
        <p:nvSpPr>
          <p:cNvPr id="5" name="Text Placeholder 4"/>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3074553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9664C-C7FA-4ACD-A7F3-4A1037E5B0D7}"/>
              </a:ext>
            </a:extLst>
          </p:cNvPr>
          <p:cNvSpPr>
            <a:spLocks noGrp="1"/>
          </p:cNvSpPr>
          <p:nvPr>
            <p:ph type="title"/>
          </p:nvPr>
        </p:nvSpPr>
        <p:spPr/>
        <p:txBody>
          <a:bodyPr/>
          <a:lstStyle/>
          <a:p>
            <a:r>
              <a:rPr lang="en-US" dirty="0">
                <a:solidFill>
                  <a:srgbClr val="000000"/>
                </a:solidFill>
              </a:rPr>
              <a:t>Equity Embedded</a:t>
            </a:r>
          </a:p>
        </p:txBody>
      </p:sp>
      <p:sp>
        <p:nvSpPr>
          <p:cNvPr id="3" name="Content Placeholder 2">
            <a:extLst>
              <a:ext uri="{FF2B5EF4-FFF2-40B4-BE49-F238E27FC236}">
                <a16:creationId xmlns:a16="http://schemas.microsoft.com/office/drawing/2014/main" id="{B4C077EE-56EC-4807-8D71-FADC4E709E61}"/>
              </a:ext>
            </a:extLst>
          </p:cNvPr>
          <p:cNvSpPr>
            <a:spLocks noGrp="1"/>
          </p:cNvSpPr>
          <p:nvPr>
            <p:ph idx="1"/>
          </p:nvPr>
        </p:nvSpPr>
        <p:spPr/>
        <p:txBody>
          <a:bodyPr>
            <a:normAutofit fontScale="92500" lnSpcReduction="10000"/>
          </a:bodyPr>
          <a:lstStyle/>
          <a:p>
            <a:r>
              <a:rPr lang="en-US" dirty="0"/>
              <a:t>Racial equity</a:t>
            </a:r>
          </a:p>
          <a:p>
            <a:r>
              <a:rPr lang="en-US" dirty="0"/>
              <a:t>Access and functional needs equity</a:t>
            </a:r>
          </a:p>
          <a:p>
            <a:r>
              <a:rPr lang="en-US" dirty="0"/>
              <a:t>Process of analyzing and ensuring that all areas of response considered equity</a:t>
            </a:r>
          </a:p>
          <a:p>
            <a:r>
              <a:rPr lang="en-US" dirty="0"/>
              <a:t>Consider response actions impact on equity</a:t>
            </a:r>
          </a:p>
          <a:p>
            <a:r>
              <a:rPr lang="en-US" dirty="0"/>
              <a:t>How did we do in the response in terms of equity? </a:t>
            </a:r>
          </a:p>
          <a:p>
            <a:endParaRPr lang="en-US" dirty="0"/>
          </a:p>
        </p:txBody>
      </p:sp>
      <p:sp>
        <p:nvSpPr>
          <p:cNvPr id="4" name="Slide Number Placeholder 3">
            <a:extLst>
              <a:ext uri="{FF2B5EF4-FFF2-40B4-BE49-F238E27FC236}">
                <a16:creationId xmlns:a16="http://schemas.microsoft.com/office/drawing/2014/main" id="{A598818D-501F-497B-9C4A-24CFA72F7D06}"/>
              </a:ext>
            </a:extLst>
          </p:cNvPr>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957715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2DE30-F996-49D4-922A-0C165EAD6B37}"/>
              </a:ext>
            </a:extLst>
          </p:cNvPr>
          <p:cNvSpPr>
            <a:spLocks noGrp="1"/>
          </p:cNvSpPr>
          <p:nvPr>
            <p:ph type="title"/>
          </p:nvPr>
        </p:nvSpPr>
        <p:spPr/>
        <p:txBody>
          <a:bodyPr/>
          <a:lstStyle/>
          <a:p>
            <a:r>
              <a:rPr lang="en-US" dirty="0">
                <a:solidFill>
                  <a:srgbClr val="000000"/>
                </a:solidFill>
              </a:rPr>
              <a:t>How do you “do” a Hotwash</a:t>
            </a:r>
            <a:r>
              <a:rPr lang="en-US" dirty="0"/>
              <a:t>?</a:t>
            </a:r>
          </a:p>
        </p:txBody>
      </p:sp>
      <p:sp>
        <p:nvSpPr>
          <p:cNvPr id="3" name="Content Placeholder 2">
            <a:extLst>
              <a:ext uri="{FF2B5EF4-FFF2-40B4-BE49-F238E27FC236}">
                <a16:creationId xmlns:a16="http://schemas.microsoft.com/office/drawing/2014/main" id="{BAFCDFA0-0B10-4661-ACC9-99ADF98F161F}"/>
              </a:ext>
            </a:extLst>
          </p:cNvPr>
          <p:cNvSpPr>
            <a:spLocks noGrp="1"/>
          </p:cNvSpPr>
          <p:nvPr>
            <p:ph idx="1"/>
          </p:nvPr>
        </p:nvSpPr>
        <p:spPr/>
        <p:txBody>
          <a:bodyPr/>
          <a:lstStyle/>
          <a:p>
            <a:r>
              <a:rPr lang="en-US" dirty="0"/>
              <a:t>Soon after response ends</a:t>
            </a:r>
          </a:p>
          <a:p>
            <a:r>
              <a:rPr lang="en-US" dirty="0"/>
              <a:t>In person or virtual</a:t>
            </a:r>
          </a:p>
          <a:p>
            <a:r>
              <a:rPr lang="en-US" dirty="0"/>
              <a:t>Facilitator, notetaker</a:t>
            </a:r>
          </a:p>
          <a:p>
            <a:r>
              <a:rPr lang="en-US" dirty="0"/>
              <a:t>Questions</a:t>
            </a:r>
          </a:p>
          <a:p>
            <a:endParaRPr lang="en-US" dirty="0"/>
          </a:p>
        </p:txBody>
      </p:sp>
      <p:sp>
        <p:nvSpPr>
          <p:cNvPr id="4" name="Slide Number Placeholder 3">
            <a:extLst>
              <a:ext uri="{FF2B5EF4-FFF2-40B4-BE49-F238E27FC236}">
                <a16:creationId xmlns:a16="http://schemas.microsoft.com/office/drawing/2014/main" id="{65DFD55B-2BB0-4934-AFC9-A613373B14F2}"/>
              </a:ext>
            </a:extLst>
          </p:cNvPr>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502929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8FD97-3994-4547-975D-A869136EB7CD}"/>
              </a:ext>
            </a:extLst>
          </p:cNvPr>
          <p:cNvSpPr>
            <a:spLocks noGrp="1"/>
          </p:cNvSpPr>
          <p:nvPr>
            <p:ph type="title"/>
          </p:nvPr>
        </p:nvSpPr>
        <p:spPr/>
        <p:txBody>
          <a:bodyPr/>
          <a:lstStyle/>
          <a:p>
            <a:r>
              <a:rPr lang="en-US" dirty="0">
                <a:solidFill>
                  <a:srgbClr val="000000"/>
                </a:solidFill>
              </a:rPr>
              <a:t>What do we do with the Hotwash Data?</a:t>
            </a:r>
          </a:p>
        </p:txBody>
      </p:sp>
      <p:sp>
        <p:nvSpPr>
          <p:cNvPr id="3" name="Content Placeholder 2">
            <a:extLst>
              <a:ext uri="{FF2B5EF4-FFF2-40B4-BE49-F238E27FC236}">
                <a16:creationId xmlns:a16="http://schemas.microsoft.com/office/drawing/2014/main" id="{EB572C84-210B-4E34-850C-576DC1D394E9}"/>
              </a:ext>
            </a:extLst>
          </p:cNvPr>
          <p:cNvSpPr>
            <a:spLocks noGrp="1"/>
          </p:cNvSpPr>
          <p:nvPr>
            <p:ph idx="1"/>
          </p:nvPr>
        </p:nvSpPr>
        <p:spPr/>
        <p:txBody>
          <a:bodyPr>
            <a:normAutofit/>
          </a:bodyPr>
          <a:lstStyle/>
          <a:p>
            <a:r>
              <a:rPr lang="en-US" dirty="0"/>
              <a:t>Qualitative data</a:t>
            </a:r>
          </a:p>
          <a:p>
            <a:r>
              <a:rPr lang="en-US" dirty="0"/>
              <a:t>Analyze for themes </a:t>
            </a:r>
          </a:p>
          <a:p>
            <a:r>
              <a:rPr lang="en-US" dirty="0"/>
              <a:t>Root cause analysis</a:t>
            </a:r>
          </a:p>
          <a:p>
            <a:r>
              <a:rPr lang="en-US" dirty="0"/>
              <a:t>Quality improvements</a:t>
            </a:r>
          </a:p>
          <a:p>
            <a:pPr marL="0" indent="0">
              <a:buNone/>
            </a:pPr>
            <a:endParaRPr lang="en-US" dirty="0"/>
          </a:p>
        </p:txBody>
      </p:sp>
      <p:sp>
        <p:nvSpPr>
          <p:cNvPr id="4" name="Slide Number Placeholder 3">
            <a:extLst>
              <a:ext uri="{FF2B5EF4-FFF2-40B4-BE49-F238E27FC236}">
                <a16:creationId xmlns:a16="http://schemas.microsoft.com/office/drawing/2014/main" id="{48A73A23-46B6-4E6B-B86A-7613C5954CC0}"/>
              </a:ext>
            </a:extLst>
          </p:cNvPr>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210824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6FA08-5E8A-4304-B095-B300EF63CD39}"/>
              </a:ext>
            </a:extLst>
          </p:cNvPr>
          <p:cNvSpPr>
            <a:spLocks noGrp="1"/>
          </p:cNvSpPr>
          <p:nvPr>
            <p:ph type="title"/>
          </p:nvPr>
        </p:nvSpPr>
        <p:spPr/>
        <p:txBody>
          <a:bodyPr/>
          <a:lstStyle/>
          <a:p>
            <a:r>
              <a:rPr lang="en-US" dirty="0">
                <a:solidFill>
                  <a:srgbClr val="000000"/>
                </a:solidFill>
              </a:rPr>
              <a:t>After Action Report</a:t>
            </a:r>
          </a:p>
        </p:txBody>
      </p:sp>
      <p:sp>
        <p:nvSpPr>
          <p:cNvPr id="3" name="Content Placeholder 2">
            <a:extLst>
              <a:ext uri="{FF2B5EF4-FFF2-40B4-BE49-F238E27FC236}">
                <a16:creationId xmlns:a16="http://schemas.microsoft.com/office/drawing/2014/main" id="{1DDFFD5E-F4F4-4DF4-803E-31927F2F0FA0}"/>
              </a:ext>
            </a:extLst>
          </p:cNvPr>
          <p:cNvSpPr>
            <a:spLocks noGrp="1"/>
          </p:cNvSpPr>
          <p:nvPr>
            <p:ph idx="1"/>
          </p:nvPr>
        </p:nvSpPr>
        <p:spPr/>
        <p:txBody>
          <a:bodyPr/>
          <a:lstStyle/>
          <a:p>
            <a:r>
              <a:rPr lang="en-US" dirty="0"/>
              <a:t>Identify strengths</a:t>
            </a:r>
          </a:p>
          <a:p>
            <a:r>
              <a:rPr lang="en-US" dirty="0"/>
              <a:t>Identify areas for improvement</a:t>
            </a:r>
          </a:p>
          <a:p>
            <a:r>
              <a:rPr lang="en-US" dirty="0"/>
              <a:t>Recommendations for improvement </a:t>
            </a:r>
          </a:p>
          <a:p>
            <a:r>
              <a:rPr lang="en-US" dirty="0"/>
              <a:t>Corrective actions</a:t>
            </a:r>
          </a:p>
          <a:p>
            <a:r>
              <a:rPr lang="en-US" dirty="0"/>
              <a:t>Improvement plan</a:t>
            </a:r>
          </a:p>
          <a:p>
            <a:endParaRPr lang="en-US" dirty="0"/>
          </a:p>
        </p:txBody>
      </p:sp>
      <p:sp>
        <p:nvSpPr>
          <p:cNvPr id="4" name="Slide Number Placeholder 3">
            <a:extLst>
              <a:ext uri="{FF2B5EF4-FFF2-40B4-BE49-F238E27FC236}">
                <a16:creationId xmlns:a16="http://schemas.microsoft.com/office/drawing/2014/main" id="{806FCCE9-544B-4E83-A0EA-58AF2802D496}"/>
              </a:ext>
            </a:extLst>
          </p:cNvPr>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559873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BD5D9-D5AC-492D-9C13-C9E57C2170A8}"/>
              </a:ext>
            </a:extLst>
          </p:cNvPr>
          <p:cNvSpPr>
            <a:spLocks noGrp="1"/>
          </p:cNvSpPr>
          <p:nvPr>
            <p:ph type="title"/>
          </p:nvPr>
        </p:nvSpPr>
        <p:spPr/>
        <p:txBody>
          <a:bodyPr/>
          <a:lstStyle/>
          <a:p>
            <a:r>
              <a:rPr lang="en-US" dirty="0">
                <a:solidFill>
                  <a:srgbClr val="000000"/>
                </a:solidFill>
              </a:rPr>
              <a:t>Approval Process</a:t>
            </a:r>
          </a:p>
        </p:txBody>
      </p:sp>
      <p:sp>
        <p:nvSpPr>
          <p:cNvPr id="3" name="Content Placeholder 2">
            <a:extLst>
              <a:ext uri="{FF2B5EF4-FFF2-40B4-BE49-F238E27FC236}">
                <a16:creationId xmlns:a16="http://schemas.microsoft.com/office/drawing/2014/main" id="{FF862AE0-65C8-43F8-9832-3C91F786220D}"/>
              </a:ext>
            </a:extLst>
          </p:cNvPr>
          <p:cNvSpPr>
            <a:spLocks noGrp="1"/>
          </p:cNvSpPr>
          <p:nvPr>
            <p:ph idx="1"/>
          </p:nvPr>
        </p:nvSpPr>
        <p:spPr/>
        <p:txBody>
          <a:bodyPr>
            <a:normAutofit fontScale="92500" lnSpcReduction="20000"/>
          </a:bodyPr>
          <a:lstStyle/>
          <a:p>
            <a:r>
              <a:rPr lang="en-US" dirty="0"/>
              <a:t>Work with Group/Team response leaders to assure accuracy and completeness</a:t>
            </a:r>
          </a:p>
          <a:p>
            <a:r>
              <a:rPr lang="en-US" dirty="0"/>
              <a:t>Submit to leadership for review</a:t>
            </a:r>
          </a:p>
          <a:p>
            <a:r>
              <a:rPr lang="en-US" dirty="0"/>
              <a:t>Determine corrective action priorities</a:t>
            </a:r>
          </a:p>
          <a:p>
            <a:r>
              <a:rPr lang="en-US" dirty="0"/>
              <a:t>Assign responsibility for completing corrective actions </a:t>
            </a:r>
          </a:p>
          <a:p>
            <a:r>
              <a:rPr lang="en-US" dirty="0"/>
              <a:t>Approve and finalize AAR-IP</a:t>
            </a:r>
          </a:p>
        </p:txBody>
      </p:sp>
      <p:sp>
        <p:nvSpPr>
          <p:cNvPr id="4" name="Slide Number Placeholder 3">
            <a:extLst>
              <a:ext uri="{FF2B5EF4-FFF2-40B4-BE49-F238E27FC236}">
                <a16:creationId xmlns:a16="http://schemas.microsoft.com/office/drawing/2014/main" id="{4D319D2F-4B1D-4043-BC73-BB00DEF8118A}"/>
              </a:ext>
            </a:extLst>
          </p:cNvPr>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4065869086"/>
      </p:ext>
    </p:extLst>
  </p:cSld>
  <p:clrMapOvr>
    <a:masterClrMapping/>
  </p:clrMapOvr>
</p:sld>
</file>

<file path=ppt/theme/theme1.xml><?xml version="1.0" encoding="utf-8"?>
<a:theme xmlns:a="http://schemas.openxmlformats.org/drawingml/2006/main" name="Minnesota">
  <a:themeElements>
    <a:clrScheme name="Custom 1">
      <a:dk1>
        <a:srgbClr val="003865"/>
      </a:dk1>
      <a:lt1>
        <a:srgbClr val="FFFFFF"/>
      </a:lt1>
      <a:dk2>
        <a:srgbClr val="000000"/>
      </a:dk2>
      <a:lt2>
        <a:srgbClr val="DDDDDA"/>
      </a:lt2>
      <a:accent1>
        <a:srgbClr val="003865"/>
      </a:accent1>
      <a:accent2>
        <a:srgbClr val="78BE21"/>
      </a:accent2>
      <a:accent3>
        <a:srgbClr val="007FAF"/>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PowerPoint Prez CLASSIC.potx" id="{28FA2110-1DB3-455B-9E3D-3C690276DE0B}" vid="{001921F9-48ED-487B-9BCA-F5376820A9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882B80E85798B498881C0CB36871F5B" ma:contentTypeVersion="81" ma:contentTypeDescription="Create a new document." ma:contentTypeScope="" ma:versionID="b9712537d076d3e65ef73f911a4e0747">
  <xsd:schema xmlns:xsd="http://www.w3.org/2001/XMLSchema" xmlns:xs="http://www.w3.org/2001/XMLSchema" xmlns:p="http://schemas.microsoft.com/office/2006/metadata/properties" xmlns:ns2="98f01fe9-c3f2-4582-9148-d87bd0c242e7" xmlns:ns3="fc253db8-c1a2-4032-adc2-d3fbd160fc76" xmlns:ns4="8837c207-459e-4c9e-ae67-73e2034e87a2" targetNamespace="http://schemas.microsoft.com/office/2006/metadata/properties" ma:root="true" ma:fieldsID="7b344f422e9b7a4ad174fb28f82963e3" ns2:_="" ns3:_="" ns4:_="">
    <xsd:import namespace="98f01fe9-c3f2-4582-9148-d87bd0c242e7"/>
    <xsd:import namespace="fc253db8-c1a2-4032-adc2-d3fbd160fc76"/>
    <xsd:import namespace="8837c207-459e-4c9e-ae67-73e2034e87a2"/>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edWithDetails"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c253db8-c1a2-4032-adc2-d3fbd160fc7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37c207-459e-4c9e-ae67-73e2034e87a2"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xmlns="">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98f01fe9-c3f2-4582-9148-d87bd0c242e7">PP6VNZTUNPYT-222210944-93</_dlc_DocId>
    <_dlc_DocIdUrl xmlns="98f01fe9-c3f2-4582-9148-d87bd0c242e7">
      <Url>https://mn365.sharepoint.com/teams/MDH/permanent/comm_proj/_layouts/15/DocIdRedir.aspx?ID=PP6VNZTUNPYT-222210944-93</Url>
      <Description>PP6VNZTUNPYT-222210944-93</Description>
    </_dlc_DocIdUrl>
  </documentManagement>
</p:properties>
</file>

<file path=customXml/itemProps1.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2.xml><?xml version="1.0" encoding="utf-8"?>
<ds:datastoreItem xmlns:ds="http://schemas.openxmlformats.org/officeDocument/2006/customXml" ds:itemID="{B5D49F9C-4ABD-44BB-B89B-B2AAFAE4BA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f01fe9-c3f2-4582-9148-d87bd0c242e7"/>
    <ds:schemaRef ds:uri="fc253db8-c1a2-4032-adc2-d3fbd160fc76"/>
    <ds:schemaRef ds:uri="8837c207-459e-4c9e-ae67-73e2034e8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B99B13-BF67-4A71-8070-99100289F3A8}">
  <ds:schemaRefs>
    <ds:schemaRef ds:uri="http://schemas.microsoft.com/sharepoint/events"/>
    <ds:schemaRef ds:uri=""/>
  </ds:schemaRefs>
</ds:datastoreItem>
</file>

<file path=customXml/itemProps4.xml><?xml version="1.0" encoding="utf-8"?>
<ds:datastoreItem xmlns:ds="http://schemas.openxmlformats.org/officeDocument/2006/customXml" ds:itemID="{9678B604-9059-4F1C-B8E2-C96A71A964D2}">
  <ds:schemaRefs>
    <ds:schemaRef ds:uri="fc253db8-c1a2-4032-adc2-d3fbd160fc76"/>
    <ds:schemaRef ds:uri="http://schemas.microsoft.com/office/2006/documentManagement/types"/>
    <ds:schemaRef ds:uri="98f01fe9-c3f2-4582-9148-d87bd0c242e7"/>
    <ds:schemaRef ds:uri="http://purl.org/dc/elements/1.1/"/>
    <ds:schemaRef ds:uri="http://schemas.microsoft.com/office/infopath/2007/PartnerControls"/>
    <ds:schemaRef ds:uri="http://purl.org/dc/dcmitype/"/>
    <ds:schemaRef ds:uri="http://purl.org/dc/terms/"/>
    <ds:schemaRef ds:uri="http://schemas.openxmlformats.org/package/2006/metadata/core-properties"/>
    <ds:schemaRef ds:uri="8837c207-459e-4c9e-ae67-73e2034e87a2"/>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1438</TotalTime>
  <Words>4510</Words>
  <Application>Microsoft Office PowerPoint</Application>
  <PresentationFormat>Widescreen</PresentationFormat>
  <Paragraphs>425</Paragraphs>
  <Slides>43</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Calibri</vt:lpstr>
      <vt:lpstr>Courier New</vt:lpstr>
      <vt:lpstr>Roboto</vt:lpstr>
      <vt:lpstr>Symbol</vt:lpstr>
      <vt:lpstr>Wingdings</vt:lpstr>
      <vt:lpstr>Minnesota</vt:lpstr>
      <vt:lpstr>Hotwash Roles Team Training</vt:lpstr>
      <vt:lpstr>What is a Hotwash?</vt:lpstr>
      <vt:lpstr>Hotwashes are…</vt:lpstr>
      <vt:lpstr>Why do we do Hotwashes?</vt:lpstr>
      <vt:lpstr>Equity Embedded</vt:lpstr>
      <vt:lpstr>How do you “do” a Hotwash?</vt:lpstr>
      <vt:lpstr>What do we do with the Hotwash Data?</vt:lpstr>
      <vt:lpstr>After Action Report</vt:lpstr>
      <vt:lpstr>Approval Process</vt:lpstr>
      <vt:lpstr>Hotwash Planner</vt:lpstr>
      <vt:lpstr>Hotwash Planner Responsibilities</vt:lpstr>
      <vt:lpstr>Hotwash Preparation</vt:lpstr>
      <vt:lpstr>Consider when Developing Questions</vt:lpstr>
      <vt:lpstr>Preparing for a Hotwash</vt:lpstr>
      <vt:lpstr>Preparing for a Hotwash (2)</vt:lpstr>
      <vt:lpstr>Meet with Hotwash Facilitator</vt:lpstr>
      <vt:lpstr>LPH / TH Planner Role in Hotwash Conduct</vt:lpstr>
      <vt:lpstr>Follow-up Hotwash Survey</vt:lpstr>
      <vt:lpstr>After Hotwash Activities</vt:lpstr>
      <vt:lpstr>Hotwash Facilitator</vt:lpstr>
      <vt:lpstr>Facilitators</vt:lpstr>
      <vt:lpstr>Facilitator Responsibilities and Preparation</vt:lpstr>
      <vt:lpstr>Facilitator – Conducting the Hotwash</vt:lpstr>
      <vt:lpstr>Facilitator Agenda</vt:lpstr>
      <vt:lpstr>Modified Root Cause Analysis</vt:lpstr>
      <vt:lpstr>Framework for Modified Root Cause Analysis</vt:lpstr>
      <vt:lpstr>Deeper Dives</vt:lpstr>
      <vt:lpstr>Equity</vt:lpstr>
      <vt:lpstr>Innovation or Promising Practices</vt:lpstr>
      <vt:lpstr>Wrapping Up the Hotwash</vt:lpstr>
      <vt:lpstr>Running out of Time?</vt:lpstr>
      <vt:lpstr>Facilitation Best Practices</vt:lpstr>
      <vt:lpstr>Active Listening</vt:lpstr>
      <vt:lpstr>Facilitation Challenges</vt:lpstr>
      <vt:lpstr>Technology Challenges / Issues</vt:lpstr>
      <vt:lpstr>Hotwash Notetaker</vt:lpstr>
      <vt:lpstr>Notetaker Prep</vt:lpstr>
      <vt:lpstr>Arrive early to hotwash</vt:lpstr>
      <vt:lpstr>What’s Important to Capture </vt:lpstr>
      <vt:lpstr>What’s Important to Capture (2) </vt:lpstr>
      <vt:lpstr>After the Hotwash</vt:lpstr>
      <vt:lpstr>Finalize Notes</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
  <dc:creator>Maine, Janice (MDH)</dc:creator>
  <cp:keywords/>
  <dc:description>version 2.3 _x000d_
03/16/2021_x000d_
added land management slide</dc:description>
  <cp:lastModifiedBy>HawleyMarch, Allie (MDH)</cp:lastModifiedBy>
  <cp:revision>103</cp:revision>
  <cp:lastPrinted>2017-03-14T16:27:36Z</cp:lastPrinted>
  <dcterms:created xsi:type="dcterms:W3CDTF">2021-07-14T14:50:24Z</dcterms:created>
  <dcterms:modified xsi:type="dcterms:W3CDTF">2022-04-01T20:36:25Z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1.3</vt:lpwstr>
  </property>
  <property fmtid="{D5CDD505-2E9C-101B-9397-08002B2CF9AE}" pid="3" name="ContentTypeId">
    <vt:lpwstr>0x010100A882B80E85798B498881C0CB36871F5B</vt:lpwstr>
  </property>
  <property fmtid="{D5CDD505-2E9C-101B-9397-08002B2CF9AE}" pid="4" name="_dlc_DocIdItemGuid">
    <vt:lpwstr>cbf8f2fd-e28c-4afa-91a9-23cfe54aec52</vt:lpwstr>
  </property>
</Properties>
</file>