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6" r:id="rId5"/>
  </p:sldMasterIdLst>
  <p:notesMasterIdLst>
    <p:notesMasterId r:id="rId16"/>
  </p:notesMasterIdLst>
  <p:handoutMasterIdLst>
    <p:handoutMasterId r:id="rId17"/>
  </p:handoutMasterIdLst>
  <p:sldIdLst>
    <p:sldId id="256" r:id="rId6"/>
    <p:sldId id="257" r:id="rId7"/>
    <p:sldId id="259" r:id="rId8"/>
    <p:sldId id="260" r:id="rId9"/>
    <p:sldId id="263" r:id="rId10"/>
    <p:sldId id="262" r:id="rId11"/>
    <p:sldId id="265" r:id="rId12"/>
    <p:sldId id="264" r:id="rId13"/>
    <p:sldId id="261" r:id="rId14"/>
    <p:sldId id="258"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5712" userDrawn="1">
          <p15:clr>
            <a:srgbClr val="A4A3A4"/>
          </p15:clr>
        </p15:guide>
        <p15:guide id="3" pos="31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Donnell, Craig (MPCA)" initials="MC(" lastIdx="1" clrIdx="0">
    <p:extLst>
      <p:ext uri="{19B8F6BF-5375-455C-9EA6-DF929625EA0E}">
        <p15:presenceInfo xmlns:p15="http://schemas.microsoft.com/office/powerpoint/2012/main" userId="S::craig.mcdonnell@state.mn.us::69232264-2596-4aab-ab56-09371ee24ac7" providerId="AD"/>
      </p:ext>
    </p:extLst>
  </p:cmAuthor>
  <p:cmAuthor id="2" name="Schommer, Michael (MDH)" initials="SM(" lastIdx="1" clrIdx="1">
    <p:extLst>
      <p:ext uri="{19B8F6BF-5375-455C-9EA6-DF929625EA0E}">
        <p15:presenceInfo xmlns:p15="http://schemas.microsoft.com/office/powerpoint/2012/main" userId="S-1-5-21-1314793539-288207475-437156019-226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67B2"/>
    <a:srgbClr val="1F5078"/>
    <a:srgbClr val="E8E8E8"/>
    <a:srgbClr val="003865"/>
    <a:srgbClr val="DCF0F5"/>
    <a:srgbClr val="99232E"/>
    <a:srgbClr val="1B2E4B"/>
    <a:srgbClr val="3F1D42"/>
    <a:srgbClr val="78BE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60" autoAdjust="0"/>
    <p:restoredTop sz="74804" autoAdjust="0"/>
  </p:normalViewPr>
  <p:slideViewPr>
    <p:cSldViewPr snapToGrid="0">
      <p:cViewPr varScale="1">
        <p:scale>
          <a:sx n="85" d="100"/>
          <a:sy n="85" d="100"/>
        </p:scale>
        <p:origin x="558" y="90"/>
      </p:cViewPr>
      <p:guideLst>
        <p:guide orient="horz" pos="2160"/>
        <p:guide pos="5712"/>
        <p:guide pos="31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59" d="100"/>
          <a:sy n="159" d="100"/>
        </p:scale>
        <p:origin x="5176"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3/29/2022</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3/29/2022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prioritizations going to EO leadership and will make final decision on what moves forward</a:t>
            </a:r>
          </a:p>
        </p:txBody>
      </p:sp>
      <p:sp>
        <p:nvSpPr>
          <p:cNvPr id="4" name="Slide Number Placeholder 3"/>
          <p:cNvSpPr>
            <a:spLocks noGrp="1"/>
          </p:cNvSpPr>
          <p:nvPr>
            <p:ph type="sldNum" sz="quarter" idx="5"/>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621132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Calibri" panose="020F0502020204030204" pitchFamily="34" charset="0"/>
                <a:cs typeface="Times New Roman" panose="02020603050405020304" pitchFamily="18" charset="0"/>
              </a:rPr>
              <a:t>Access or functional needs include, but are not limited to, people who might need help with maintaining independence, communication or interpreter services, transportation, supervision such as adult day care needs, or medical care.</a:t>
            </a:r>
            <a:endParaRPr lang="en-US"/>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422613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5AD958-ABC3-4702-9111-91AC36C82BEA}" type="datetime1">
              <a:rPr lang="en-US" smtClean="0"/>
              <a:t>3/29/2022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44748928"/>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AD958-ABC3-4702-9111-91AC36C82BEA}" type="datetime1">
              <a:rPr lang="en-US" smtClean="0"/>
              <a:t>3/29/2022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9809581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AD958-ABC3-4702-9111-91AC36C82BEA}" type="datetime1">
              <a:rPr lang="en-US" smtClean="0"/>
              <a:t>3/29/2022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74069324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Logo)">
    <p:bg bwMode="gray">
      <p:bgPr>
        <a:solidFill>
          <a:schemeClr val="bg1"/>
        </a:solidFill>
        <a:effectLst/>
      </p:bgPr>
    </p:bg>
    <p:spTree>
      <p:nvGrpSpPr>
        <p:cNvPr id="1" name=""/>
        <p:cNvGrpSpPr/>
        <p:nvPr/>
      </p:nvGrpSpPr>
      <p:grpSpPr>
        <a:xfrm>
          <a:off x="0" y="0"/>
          <a:ext cx="0" cy="0"/>
          <a:chOff x="0" y="0"/>
          <a:chExt cx="0" cy="0"/>
        </a:xfrm>
      </p:grpSpPr>
      <p:pic>
        <p:nvPicPr>
          <p:cNvPr id="4" name="Picture 3" descr="microscope view of coronavirus">
            <a:extLst>
              <a:ext uri="{FF2B5EF4-FFF2-40B4-BE49-F238E27FC236}">
                <a16:creationId xmlns:a16="http://schemas.microsoft.com/office/drawing/2014/main" id="{0A391F90-4778-1348-9081-F4F9800D28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STAY SAFE MI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63430" y="0"/>
            <a:ext cx="2665139" cy="1003869"/>
          </a:xfrm>
          <a:prstGeom prst="rect">
            <a:avLst/>
          </a:prstGeom>
        </p:spPr>
      </p:pic>
      <p:sp>
        <p:nvSpPr>
          <p:cNvPr id="5" name="Title 4">
            <a:extLst>
              <a:ext uri="{FF2B5EF4-FFF2-40B4-BE49-F238E27FC236}">
                <a16:creationId xmlns:a16="http://schemas.microsoft.com/office/drawing/2014/main" id="{5252E4AC-50E2-400F-8E8A-21C29C15BA45}"/>
              </a:ext>
            </a:extLst>
          </p:cNvPr>
          <p:cNvSpPr>
            <a:spLocks noGrp="1"/>
          </p:cNvSpPr>
          <p:nvPr>
            <p:ph type="title"/>
          </p:nvPr>
        </p:nvSpPr>
        <p:spPr>
          <a:xfrm>
            <a:off x="838199" y="136526"/>
            <a:ext cx="10515600" cy="3292474"/>
          </a:xfrm>
        </p:spPr>
        <p:txBody>
          <a:bodyPr anchor="b"/>
          <a:lstStyle>
            <a:lvl1pPr algn="ctr">
              <a:defRPr b="1">
                <a:solidFill>
                  <a:schemeClr val="bg1"/>
                </a:solidFill>
              </a:defRPr>
            </a:lvl1pPr>
          </a:lstStyle>
          <a:p>
            <a:r>
              <a:rPr lang="en-US"/>
              <a:t>Click to edit Master title style</a:t>
            </a:r>
            <a:endParaRPr lang="en-US" dirty="0"/>
          </a:p>
        </p:txBody>
      </p:sp>
      <p:sp>
        <p:nvSpPr>
          <p:cNvPr id="6" name="Text Placeholder 4"/>
          <p:cNvSpPr>
            <a:spLocks noGrp="1"/>
          </p:cNvSpPr>
          <p:nvPr>
            <p:ph type="body" sz="quarter" idx="17" hasCustomPrompt="1"/>
          </p:nvPr>
        </p:nvSpPr>
        <p:spPr bwMode="black">
          <a:xfrm>
            <a:off x="266700" y="3429000"/>
            <a:ext cx="11658600" cy="1037216"/>
          </a:xfrm>
        </p:spPr>
        <p:txBody>
          <a:bodyPr>
            <a:normAutofit/>
          </a:bodyPr>
          <a:lstStyle>
            <a:lvl1pPr marL="0" indent="0" algn="ctr">
              <a:buNone/>
              <a:defRPr sz="2400">
                <a:solidFill>
                  <a:schemeClr val="bg1"/>
                </a:solidFill>
              </a:defRPr>
            </a:lvl1pPr>
          </a:lstStyle>
          <a:p>
            <a:pPr lvl="0"/>
            <a:r>
              <a:rPr lang="en-US" dirty="0" err="1"/>
              <a:t>Firstname</a:t>
            </a:r>
            <a:r>
              <a:rPr lang="en-US" dirty="0"/>
              <a:t> </a:t>
            </a:r>
            <a:r>
              <a:rPr lang="en-US" dirty="0" err="1"/>
              <a:t>Lastname</a:t>
            </a:r>
            <a:r>
              <a:rPr lang="en-US" dirty="0"/>
              <a:t> | Job Title</a:t>
            </a:r>
          </a:p>
        </p:txBody>
      </p:sp>
      <p:sp>
        <p:nvSpPr>
          <p:cNvPr id="11" name="Text Placeholder 4"/>
          <p:cNvSpPr>
            <a:spLocks noGrp="1"/>
          </p:cNvSpPr>
          <p:nvPr>
            <p:ph type="body" sz="quarter" idx="18" hasCustomPrompt="1"/>
          </p:nvPr>
        </p:nvSpPr>
        <p:spPr bwMode="black">
          <a:xfrm>
            <a:off x="273830" y="4466217"/>
            <a:ext cx="11658600" cy="852916"/>
          </a:xfrm>
        </p:spPr>
        <p:txBody>
          <a:bodyPr>
            <a:normAutofit/>
          </a:bodyPr>
          <a:lstStyle>
            <a:lvl1pPr marL="0" indent="0" algn="ctr">
              <a:buNone/>
              <a:defRPr sz="1200" spc="300" baseline="0">
                <a:solidFill>
                  <a:schemeClr val="bg1"/>
                </a:solidFill>
              </a:defRPr>
            </a:lvl1pPr>
          </a:lstStyle>
          <a:p>
            <a:pPr lvl="0"/>
            <a:r>
              <a:rPr lang="en-US" dirty="0"/>
              <a:t>00/00/000</a:t>
            </a:r>
          </a:p>
        </p:txBody>
      </p:sp>
      <p:pic>
        <p:nvPicPr>
          <p:cNvPr id="2" name="Picture 1" descr="Minnesota"/>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412116" y="5864607"/>
            <a:ext cx="3382027" cy="365760"/>
          </a:xfrm>
          <a:prstGeom prst="rect">
            <a:avLst/>
          </a:prstGeom>
        </p:spPr>
      </p:pic>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1">
                <a:solidFill>
                  <a:schemeClr val="bg1"/>
                </a:solidFill>
              </a:defRPr>
            </a:lvl1pPr>
          </a:lstStyle>
          <a:p>
            <a:r>
              <a:rPr lang="en-US" dirty="0"/>
              <a:t>One Minnesota | </a:t>
            </a:r>
            <a:r>
              <a:rPr lang="en-US" dirty="0" err="1"/>
              <a:t>mn.gov</a:t>
            </a:r>
            <a:r>
              <a:rPr lang="en-US" dirty="0"/>
              <a:t>/covid19</a:t>
            </a:r>
          </a:p>
        </p:txBody>
      </p:sp>
    </p:spTree>
    <p:extLst>
      <p:ext uri="{BB962C8B-B14F-4D97-AF65-F5344CB8AC3E}">
        <p14:creationId xmlns:p14="http://schemas.microsoft.com/office/powerpoint/2010/main" val="8571508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White)">
    <p:bg bwMode="gray">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6176963"/>
            <a:ext cx="12192000" cy="681037"/>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croscop view of coronavirus">
            <a:extLst>
              <a:ext uri="{FF2B5EF4-FFF2-40B4-BE49-F238E27FC236}">
                <a16:creationId xmlns:a16="http://schemas.microsoft.com/office/drawing/2014/main" id="{0A391F90-4778-1348-9081-F4F9800D286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78862"/>
          <a:stretch/>
        </p:blipFill>
        <p:spPr>
          <a:xfrm>
            <a:off x="0" y="0"/>
            <a:ext cx="12192000" cy="1449659"/>
          </a:xfrm>
          <a:prstGeom prst="rect">
            <a:avLst/>
          </a:prstGeom>
        </p:spPr>
      </p:pic>
      <p:sp>
        <p:nvSpPr>
          <p:cNvPr id="14" name="Title 2"/>
          <p:cNvSpPr>
            <a:spLocks noGrp="1"/>
          </p:cNvSpPr>
          <p:nvPr>
            <p:ph type="title"/>
          </p:nvPr>
        </p:nvSpPr>
        <p:spPr bwMode="white">
          <a:xfrm>
            <a:off x="838200" y="291117"/>
            <a:ext cx="8294643" cy="948987"/>
          </a:xfrm>
          <a:noFill/>
        </p:spPr>
        <p:txBody>
          <a:bodyPr lIns="0" rIns="0">
            <a:normAutofit/>
          </a:bodyPr>
          <a:lstStyle>
            <a:lvl1pPr algn="l">
              <a:defRPr sz="3600" b="1">
                <a:solidFill>
                  <a:schemeClr val="bg1"/>
                </a:solidFill>
              </a:defRPr>
            </a:lvl1pPr>
          </a:lstStyle>
          <a:p>
            <a:r>
              <a:rPr lang="en-US"/>
              <a:t>Click to edit Master title style</a:t>
            </a:r>
            <a:endParaRPr lang="en-US" dirty="0"/>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lvl1pPr>
              <a:defRPr b="1">
                <a:solidFill>
                  <a:schemeClr val="tx1"/>
                </a:solidFill>
              </a:defRPr>
            </a:lvl1pPr>
          </a:lstStyle>
          <a:p>
            <a:fld id="{7AA21DCB-98D2-4CA5-9A67-50A6BF357049}" type="datetime1">
              <a:rPr lang="en-US" smtClean="0"/>
              <a:pPr/>
              <a:t>3/29/2022</a:t>
            </a:fld>
            <a:endParaRPr lang="en-US" dirty="0"/>
          </a:p>
        </p:txBody>
      </p:sp>
      <p:sp>
        <p:nvSpPr>
          <p:cNvPr id="6" name="Slide Number Placeholder 6"/>
          <p:cNvSpPr>
            <a:spLocks noGrp="1"/>
          </p:cNvSpPr>
          <p:nvPr>
            <p:ph type="sldNum" sz="quarter" idx="12"/>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pic>
        <p:nvPicPr>
          <p:cNvPr id="7" name="Picture 6" descr="STAY SAFE M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132843" y="217468"/>
            <a:ext cx="2665139" cy="1003869"/>
          </a:xfrm>
          <a:prstGeom prst="rect">
            <a:avLst/>
          </a:prstGeom>
        </p:spPr>
      </p:pic>
    </p:spTree>
    <p:extLst>
      <p:ext uri="{BB962C8B-B14F-4D97-AF65-F5344CB8AC3E}">
        <p14:creationId xmlns:p14="http://schemas.microsoft.com/office/powerpoint/2010/main" val="3848864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hank You (Blue Background)">
    <p:bg bwMode="black">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414B085-F6DF-F64D-8E13-C96668E3D8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itle 1"/>
          <p:cNvSpPr>
            <a:spLocks noGrp="1"/>
          </p:cNvSpPr>
          <p:nvPr>
            <p:ph type="title" hasCustomPrompt="1"/>
          </p:nvPr>
        </p:nvSpPr>
        <p:spPr bwMode="white">
          <a:xfrm>
            <a:off x="838200" y="847493"/>
            <a:ext cx="10515600" cy="2074127"/>
          </a:xfrm>
        </p:spPr>
        <p:txBody>
          <a:bodyPr>
            <a:noAutofit/>
          </a:bodyPr>
          <a:lstStyle>
            <a:lvl1pPr algn="ctr">
              <a:tabLst>
                <a:tab pos="3770313" algn="l"/>
              </a:tabLst>
              <a:defRPr sz="7000">
                <a:solidFill>
                  <a:schemeClr val="tx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2921621"/>
            <a:ext cx="10515600" cy="2386360"/>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tx1"/>
                </a:solidFill>
              </a:defRPr>
            </a:lvl1pPr>
          </a:lstStyle>
          <a:p>
            <a:fld id="{8EA147E2-AEF3-4408-B3D7-D61C55053B81}" type="datetime1">
              <a:rPr lang="en-US" smtClean="0"/>
              <a:t>3/29/2022</a:t>
            </a:fld>
            <a:endParaRPr lang="en-US" dirty="0"/>
          </a:p>
        </p:txBody>
      </p:sp>
      <p:sp>
        <p:nvSpPr>
          <p:cNvPr id="4" name="Slide Number Placeholder 3"/>
          <p:cNvSpPr>
            <a:spLocks noGrp="1"/>
          </p:cNvSpPr>
          <p:nvPr>
            <p:ph type="sldNum" sz="quarter" idx="11"/>
          </p:nvPr>
        </p:nvSpPr>
        <p:spPr bwMode="white"/>
        <p:txBody>
          <a:bodyPr/>
          <a:lstStyle>
            <a:lvl1pPr>
              <a:defRPr>
                <a:solidFill>
                  <a:schemeClr val="tx1"/>
                </a:solidFill>
              </a:defRPr>
            </a:lvl1pPr>
          </a:lstStyle>
          <a:p>
            <a:fld id="{48F63A3B-78C7-47BE-AE5E-E10140E04643}" type="slidenum">
              <a:rPr lang="en-US" smtClean="0"/>
              <a:pPr/>
              <a:t>‹#›</a:t>
            </a:fld>
            <a:endParaRPr lang="en-US" dirty="0"/>
          </a:p>
        </p:txBody>
      </p:sp>
      <p:pic>
        <p:nvPicPr>
          <p:cNvPr id="13" name="Picture 12">
            <a:extLst>
              <a:ext uri="{FF2B5EF4-FFF2-40B4-BE49-F238E27FC236}">
                <a16:creationId xmlns:a16="http://schemas.microsoft.com/office/drawing/2014/main" id="{50F5FF82-848D-4531-BB7C-0FBF3CC2F96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537084" y="6424928"/>
            <a:ext cx="531920" cy="227965"/>
          </a:xfrm>
          <a:prstGeom prst="rect">
            <a:avLst/>
          </a:prstGeom>
        </p:spPr>
      </p:pic>
    </p:spTree>
    <p:extLst>
      <p:ext uri="{BB962C8B-B14F-4D97-AF65-F5344CB8AC3E}">
        <p14:creationId xmlns:p14="http://schemas.microsoft.com/office/powerpoint/2010/main" val="100139615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Slide (Logo)">
    <p:bg bwMode="gray">
      <p:bgPr>
        <a:solidFill>
          <a:schemeClr val="bg1"/>
        </a:solidFill>
        <a:effectLst/>
      </p:bgPr>
    </p:bg>
    <p:spTree>
      <p:nvGrpSpPr>
        <p:cNvPr id="1" name=""/>
        <p:cNvGrpSpPr/>
        <p:nvPr/>
      </p:nvGrpSpPr>
      <p:grpSpPr>
        <a:xfrm>
          <a:off x="0" y="0"/>
          <a:ext cx="0" cy="0"/>
          <a:chOff x="0" y="0"/>
          <a:chExt cx="0" cy="0"/>
        </a:xfrm>
      </p:grpSpPr>
      <p:pic>
        <p:nvPicPr>
          <p:cNvPr id="4" name="Picture 3" descr="microscope view of coronavirus">
            <a:extLst>
              <a:ext uri="{FF2B5EF4-FFF2-40B4-BE49-F238E27FC236}">
                <a16:creationId xmlns:a16="http://schemas.microsoft.com/office/drawing/2014/main" id="{0A391F90-4778-1348-9081-F4F9800D286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STAY SAFE MIN"/>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63430" y="0"/>
            <a:ext cx="2665139" cy="1003869"/>
          </a:xfrm>
          <a:prstGeom prst="rect">
            <a:avLst/>
          </a:prstGeom>
        </p:spPr>
      </p:pic>
      <p:sp>
        <p:nvSpPr>
          <p:cNvPr id="3" name="Title 2"/>
          <p:cNvSpPr>
            <a:spLocks noGrp="1"/>
          </p:cNvSpPr>
          <p:nvPr>
            <p:ph type="title" hasCustomPrompt="1"/>
          </p:nvPr>
        </p:nvSpPr>
        <p:spPr>
          <a:xfrm>
            <a:off x="838200" y="365125"/>
            <a:ext cx="10515600" cy="2927349"/>
          </a:xfrm>
        </p:spPr>
        <p:txBody>
          <a:bodyPr anchor="b">
            <a:normAutofit/>
          </a:bodyPr>
          <a:lstStyle>
            <a:lvl1pPr algn="ctr">
              <a:defRPr sz="4800" b="1">
                <a:solidFill>
                  <a:schemeClr val="bg1"/>
                </a:solidFill>
              </a:defRPr>
            </a:lvl1pPr>
          </a:lstStyle>
          <a:p>
            <a:r>
              <a:rPr lang="en-US" dirty="0"/>
              <a:t>Presentation Title</a:t>
            </a:r>
          </a:p>
        </p:txBody>
      </p:sp>
      <p:sp>
        <p:nvSpPr>
          <p:cNvPr id="10" name="Text Placeholder 4"/>
          <p:cNvSpPr>
            <a:spLocks noGrp="1"/>
          </p:cNvSpPr>
          <p:nvPr>
            <p:ph type="body" sz="quarter" idx="17" hasCustomPrompt="1"/>
          </p:nvPr>
        </p:nvSpPr>
        <p:spPr bwMode="black">
          <a:xfrm>
            <a:off x="266700" y="3429000"/>
            <a:ext cx="11658600" cy="1037216"/>
          </a:xfrm>
        </p:spPr>
        <p:txBody>
          <a:bodyPr>
            <a:normAutofit/>
          </a:bodyPr>
          <a:lstStyle>
            <a:lvl1pPr marL="0" indent="0" algn="ctr">
              <a:buNone/>
              <a:defRPr sz="2400">
                <a:solidFill>
                  <a:schemeClr val="bg1"/>
                </a:solidFill>
              </a:defRPr>
            </a:lvl1pPr>
          </a:lstStyle>
          <a:p>
            <a:pPr lvl="0"/>
            <a:r>
              <a:rPr lang="en-US" dirty="0" err="1"/>
              <a:t>Firstname</a:t>
            </a:r>
            <a:r>
              <a:rPr lang="en-US" dirty="0"/>
              <a:t> </a:t>
            </a:r>
            <a:r>
              <a:rPr lang="en-US" dirty="0" err="1"/>
              <a:t>Lastname</a:t>
            </a:r>
            <a:r>
              <a:rPr lang="en-US" dirty="0"/>
              <a:t> | Job Title</a:t>
            </a:r>
          </a:p>
        </p:txBody>
      </p:sp>
      <p:sp>
        <p:nvSpPr>
          <p:cNvPr id="11" name="Text Placeholder 4"/>
          <p:cNvSpPr>
            <a:spLocks noGrp="1"/>
          </p:cNvSpPr>
          <p:nvPr>
            <p:ph type="body" sz="quarter" idx="18" hasCustomPrompt="1"/>
          </p:nvPr>
        </p:nvSpPr>
        <p:spPr bwMode="black">
          <a:xfrm>
            <a:off x="273830" y="4466217"/>
            <a:ext cx="11658600" cy="852916"/>
          </a:xfrm>
        </p:spPr>
        <p:txBody>
          <a:bodyPr>
            <a:normAutofit/>
          </a:bodyPr>
          <a:lstStyle>
            <a:lvl1pPr marL="0" indent="0" algn="ctr">
              <a:buNone/>
              <a:defRPr sz="1200" spc="300" baseline="0">
                <a:solidFill>
                  <a:schemeClr val="bg1"/>
                </a:solidFill>
              </a:defRPr>
            </a:lvl1pPr>
          </a:lstStyle>
          <a:p>
            <a:pPr lvl="0"/>
            <a:r>
              <a:rPr lang="en-US" dirty="0"/>
              <a:t>00/00/0000</a:t>
            </a:r>
          </a:p>
        </p:txBody>
      </p:sp>
      <p:pic>
        <p:nvPicPr>
          <p:cNvPr id="2" name="Picture 1" descr="Minnesota Department of Health"/>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834502" y="5896995"/>
            <a:ext cx="2522994" cy="365760"/>
          </a:xfrm>
          <a:prstGeom prst="rect">
            <a:avLst/>
          </a:prstGeom>
        </p:spPr>
      </p:pic>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b="1">
                <a:solidFill>
                  <a:schemeClr val="bg1"/>
                </a:solidFill>
              </a:defRPr>
            </a:lvl1pPr>
          </a:lstStyle>
          <a:p>
            <a:r>
              <a:rPr lang="en-US" dirty="0"/>
              <a:t>One Minnesota | </a:t>
            </a:r>
            <a:r>
              <a:rPr lang="en-US" dirty="0" err="1"/>
              <a:t>mn.gov</a:t>
            </a:r>
            <a:r>
              <a:rPr lang="en-US" dirty="0"/>
              <a:t>/covid19</a:t>
            </a:r>
          </a:p>
        </p:txBody>
      </p:sp>
    </p:spTree>
    <p:extLst>
      <p:ext uri="{BB962C8B-B14F-4D97-AF65-F5344CB8AC3E}">
        <p14:creationId xmlns:p14="http://schemas.microsoft.com/office/powerpoint/2010/main" val="118820749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l">
              <a:defRPr sz="3600">
                <a:solidFill>
                  <a:schemeClr val="bg1"/>
                </a:solidFill>
              </a:defRPr>
            </a:lvl1pPr>
          </a:lstStyle>
          <a:p>
            <a:r>
              <a:rPr lang="en-US"/>
              <a:t>Click to edit Master title style</a:t>
            </a:r>
            <a:endParaRPr lang="en-US" dirty="0"/>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4"/>
          <p:cNvSpPr>
            <a:spLocks noGrp="1"/>
          </p:cNvSpPr>
          <p:nvPr>
            <p:ph type="dt" sz="half" idx="10"/>
          </p:nvPr>
        </p:nvSpPr>
        <p:spPr bwMode="black"/>
        <p:txBody>
          <a:bodyPr/>
          <a:lstStyle/>
          <a:p>
            <a:fld id="{359BC4D2-BBE4-4A17-B8D3-45EB19CCBF8B}" type="datetime1">
              <a:rPr lang="en-US" smtClean="0"/>
              <a:t>3/29/2022</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3" name="Rectangle 7">
            <a:extLst>
              <a:ext uri="{FF2B5EF4-FFF2-40B4-BE49-F238E27FC236}">
                <a16:creationId xmlns:a16="http://schemas.microsoft.com/office/drawing/2014/main" id="{8F68950B-6B13-1944-BC18-C198A87F7669}"/>
              </a:ext>
            </a:extLst>
          </p:cNvPr>
          <p:cNvSpPr/>
          <p:nvPr userDrawn="1"/>
        </p:nvSpPr>
        <p:spPr bwMode="auto">
          <a:xfrm>
            <a:off x="0" y="1215832"/>
            <a:ext cx="12192000" cy="119256"/>
          </a:xfrm>
          <a:prstGeom prst="rect">
            <a:avLst/>
          </a:prstGeom>
          <a:gradFill flip="none" rotWithShape="1">
            <a:gsLst>
              <a:gs pos="93000">
                <a:srgbClr val="99232E"/>
              </a:gs>
              <a:gs pos="48000">
                <a:srgbClr val="3F1D42"/>
              </a:gs>
              <a:gs pos="4000">
                <a:srgbClr val="1B2E4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31B99D38-BE87-4D9F-A446-4EE8A0C73B4B}" type="datetime1">
              <a:rPr lang="en-US" smtClean="0"/>
              <a:t>3/29/2022</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2" name="Rectangle 7">
            <a:extLst>
              <a:ext uri="{FF2B5EF4-FFF2-40B4-BE49-F238E27FC236}">
                <a16:creationId xmlns:a16="http://schemas.microsoft.com/office/drawing/2014/main" id="{29809F24-C377-3C4B-B202-58FD3C498336}"/>
              </a:ext>
            </a:extLst>
          </p:cNvPr>
          <p:cNvSpPr/>
          <p:nvPr userDrawn="1"/>
        </p:nvSpPr>
        <p:spPr bwMode="auto">
          <a:xfrm>
            <a:off x="0" y="1216024"/>
            <a:ext cx="12192000" cy="119256"/>
          </a:xfrm>
          <a:prstGeom prst="rect">
            <a:avLst/>
          </a:prstGeom>
          <a:gradFill flip="none" rotWithShape="1">
            <a:gsLst>
              <a:gs pos="93000">
                <a:srgbClr val="99232E"/>
              </a:gs>
              <a:gs pos="48000">
                <a:srgbClr val="3F1D42"/>
              </a:gs>
              <a:gs pos="4000">
                <a:srgbClr val="1B2E4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716610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Rectangle 7">
            <a:extLst>
              <a:ext uri="{FF2B5EF4-FFF2-40B4-BE49-F238E27FC236}">
                <a16:creationId xmlns:a16="http://schemas.microsoft.com/office/drawing/2014/main" id="{CB3F6972-C9EE-FC4D-A0C5-4FB5E868B4B8}"/>
              </a:ext>
            </a:extLst>
          </p:cNvPr>
          <p:cNvSpPr/>
          <p:nvPr userDrawn="1"/>
        </p:nvSpPr>
        <p:spPr bwMode="auto">
          <a:xfrm>
            <a:off x="0" y="1216024"/>
            <a:ext cx="12192000" cy="119256"/>
          </a:xfrm>
          <a:prstGeom prst="rect">
            <a:avLst/>
          </a:prstGeom>
          <a:gradFill flip="none" rotWithShape="1">
            <a:gsLst>
              <a:gs pos="93000">
                <a:srgbClr val="99232E"/>
              </a:gs>
              <a:gs pos="48000">
                <a:srgbClr val="3F1D42"/>
              </a:gs>
              <a:gs pos="4000">
                <a:srgbClr val="1B2E4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p>
            <a:fld id="{F68D3CE9-0FD2-451E-91F9-0DFB47634621}" type="datetime1">
              <a:rPr lang="en-US" smtClean="0"/>
              <a:t>3/29/2022</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584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3" name="Rectangle 7">
            <a:extLst>
              <a:ext uri="{FF2B5EF4-FFF2-40B4-BE49-F238E27FC236}">
                <a16:creationId xmlns:a16="http://schemas.microsoft.com/office/drawing/2014/main" id="{BED75901-44C1-BF44-A96E-007A5F10212A}"/>
              </a:ext>
            </a:extLst>
          </p:cNvPr>
          <p:cNvSpPr/>
          <p:nvPr userDrawn="1"/>
        </p:nvSpPr>
        <p:spPr bwMode="auto">
          <a:xfrm>
            <a:off x="0" y="1214717"/>
            <a:ext cx="12192000" cy="119256"/>
          </a:xfrm>
          <a:prstGeom prst="rect">
            <a:avLst/>
          </a:prstGeom>
          <a:gradFill flip="none" rotWithShape="1">
            <a:gsLst>
              <a:gs pos="93000">
                <a:srgbClr val="99232E"/>
              </a:gs>
              <a:gs pos="48000">
                <a:srgbClr val="3F1D42"/>
              </a:gs>
              <a:gs pos="4000">
                <a:srgbClr val="1B2E4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28D79E8F-56A0-4CCC-8FA0-7276ACDB277E}" type="datetime1">
              <a:rPr lang="en-US" smtClean="0"/>
              <a:t>3/29/2022</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5AD958-ABC3-4702-9111-91AC36C82BEA}" type="datetime1">
              <a:rPr lang="en-US" smtClean="0"/>
              <a:t>3/29/2022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16476581"/>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l">
              <a:defRPr sz="3600">
                <a:solidFill>
                  <a:schemeClr val="tx1"/>
                </a:solidFill>
              </a:defRPr>
            </a:lvl1pPr>
          </a:lstStyle>
          <a:p>
            <a:r>
              <a:rPr lang="en-US"/>
              <a:t>Click to edit Master title style</a:t>
            </a:r>
            <a:endParaRPr lang="en-US" dirty="0"/>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black">
          <a:xfrm>
            <a:off x="838200" y="6356350"/>
            <a:ext cx="1358590" cy="365125"/>
          </a:xfrm>
        </p:spPr>
        <p:txBody>
          <a:bodyPr/>
          <a:lstStyle/>
          <a:p>
            <a:fld id="{43685A20-BA52-43F1-AB65-175D38A08993}" type="datetime1">
              <a:rPr lang="en-US" smtClean="0"/>
              <a:t>3/29/2022</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9" name="Slide Number Placeholder 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l">
              <a:defRPr sz="3600">
                <a:solidFill>
                  <a:schemeClr val="tx1"/>
                </a:solidFill>
              </a:defRPr>
            </a:lvl1pPr>
          </a:lstStyle>
          <a:p>
            <a:r>
              <a:rPr lang="en-US"/>
              <a:t>Click to edit Master title style</a:t>
            </a:r>
            <a:endParaRPr lang="en-US" dirty="0"/>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C30EA790-88CD-4A2E-A6BF-03D6DD5BD154}" type="datetime1">
              <a:rPr lang="en-US" smtClean="0"/>
              <a:t>3/29/2022</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539269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Rectangle 7">
            <a:extLst>
              <a:ext uri="{FF2B5EF4-FFF2-40B4-BE49-F238E27FC236}">
                <a16:creationId xmlns:a16="http://schemas.microsoft.com/office/drawing/2014/main" id="{B844BF0C-7D84-C94F-BCE5-0BC50F44A941}"/>
              </a:ext>
            </a:extLst>
          </p:cNvPr>
          <p:cNvSpPr/>
          <p:nvPr userDrawn="1"/>
        </p:nvSpPr>
        <p:spPr bwMode="auto">
          <a:xfrm>
            <a:off x="0" y="1216024"/>
            <a:ext cx="12192000" cy="119256"/>
          </a:xfrm>
          <a:prstGeom prst="rect">
            <a:avLst/>
          </a:prstGeom>
          <a:gradFill flip="none" rotWithShape="1">
            <a:gsLst>
              <a:gs pos="93000">
                <a:srgbClr val="99232E"/>
              </a:gs>
              <a:gs pos="48000">
                <a:srgbClr val="3F1D42"/>
              </a:gs>
              <a:gs pos="4000">
                <a:srgbClr val="1B2E4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Tree>
    <p:extLst>
      <p:ext uri="{BB962C8B-B14F-4D97-AF65-F5344CB8AC3E}">
        <p14:creationId xmlns:p14="http://schemas.microsoft.com/office/powerpoint/2010/main" val="232780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11"/>
          <p:cNvSpPr>
            <a:spLocks noGrp="1"/>
          </p:cNvSpPr>
          <p:nvPr>
            <p:ph type="dt" sz="half" idx="10"/>
          </p:nvPr>
        </p:nvSpPr>
        <p:spPr bwMode="black"/>
        <p:txBody>
          <a:bodyPr/>
          <a:lstStyle/>
          <a:p>
            <a:fld id="{922E2243-C631-4117-8C1A-78FAA6C1A42B}" type="datetime1">
              <a:rPr lang="en-US" smtClean="0"/>
              <a:t>3/29/2022</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4"/>
          <p:cNvSpPr/>
          <p:nvPr userDrawn="1"/>
        </p:nvSpPr>
        <p:spPr bwMode="auto">
          <a:xfrm>
            <a:off x="0" y="1216025"/>
            <a:ext cx="12192000" cy="119256"/>
          </a:xfrm>
          <a:prstGeom prst="rect">
            <a:avLst/>
          </a:prstGeom>
          <a:gradFill>
            <a:gsLst>
              <a:gs pos="93000">
                <a:srgbClr val="99232E"/>
              </a:gs>
              <a:gs pos="48000">
                <a:srgbClr val="3F1D42"/>
              </a:gs>
              <a:gs pos="4000">
                <a:srgbClr val="1B2E4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9"/>
          <p:cNvSpPr>
            <a:spLocks noGrp="1"/>
          </p:cNvSpPr>
          <p:nvPr>
            <p:ph type="dt" sz="half" idx="10"/>
          </p:nvPr>
        </p:nvSpPr>
        <p:spPr bwMode="black"/>
        <p:txBody>
          <a:bodyPr/>
          <a:lstStyle/>
          <a:p>
            <a:fld id="{D66495A9-E4F4-493D-8BB4-9B64D307E4E3}" type="datetime1">
              <a:rPr lang="en-US" smtClean="0"/>
              <a:t>3/29/2022</a:t>
            </a:fld>
            <a:endParaRPr lang="en-US" dirty="0"/>
          </a:p>
        </p:txBody>
      </p:sp>
      <p:sp>
        <p:nvSpPr>
          <p:cNvPr id="20"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One Minnesota </a:t>
            </a:r>
            <a:r>
              <a:rPr lang="en-US" dirty="0">
                <a:solidFill>
                  <a:schemeClr val="accent1"/>
                </a:solidFill>
              </a:rPr>
              <a:t>|</a:t>
            </a:r>
            <a:r>
              <a:rPr lang="en-US" dirty="0"/>
              <a:t> mn.gov/governor</a:t>
            </a:r>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2"/>
          <p:cNvSpPr/>
          <p:nvPr userDrawn="1"/>
        </p:nvSpPr>
        <p:spPr bwMode="auto">
          <a:xfrm>
            <a:off x="0" y="1216025"/>
            <a:ext cx="12192000" cy="119256"/>
          </a:xfrm>
          <a:prstGeom prst="rect">
            <a:avLst/>
          </a:prstGeom>
          <a:gradFill>
            <a:gsLst>
              <a:gs pos="93000">
                <a:srgbClr val="99232E"/>
              </a:gs>
              <a:gs pos="48000">
                <a:srgbClr val="3F1D42"/>
              </a:gs>
              <a:gs pos="4000">
                <a:srgbClr val="1B2E4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47374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394211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11"/>
          <p:cNvSpPr>
            <a:spLocks noGrp="1"/>
          </p:cNvSpPr>
          <p:nvPr>
            <p:ph type="dt" sz="half" idx="10"/>
          </p:nvPr>
        </p:nvSpPr>
        <p:spPr bwMode="black"/>
        <p:txBody>
          <a:bodyPr/>
          <a:lstStyle/>
          <a:p>
            <a:fld id="{6E83C933-FE20-43E1-BCCE-56DF76F5822E}" type="datetime1">
              <a:rPr lang="en-US" smtClean="0"/>
              <a:t>3/29/2022</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6"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14"/>
          <p:cNvSpPr/>
          <p:nvPr userDrawn="1"/>
        </p:nvSpPr>
        <p:spPr bwMode="auto">
          <a:xfrm>
            <a:off x="0" y="1216025"/>
            <a:ext cx="12192000" cy="119256"/>
          </a:xfrm>
          <a:prstGeom prst="rect">
            <a:avLst/>
          </a:prstGeom>
          <a:gradFill>
            <a:gsLst>
              <a:gs pos="93000">
                <a:srgbClr val="99232E"/>
              </a:gs>
              <a:gs pos="48000">
                <a:srgbClr val="3F1D42"/>
              </a:gs>
              <a:gs pos="4000">
                <a:srgbClr val="1B2E4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Text Placeholder 6">
            <a:extLst>
              <a:ext uri="{FF2B5EF4-FFF2-40B4-BE49-F238E27FC236}">
                <a16:creationId xmlns:a16="http://schemas.microsoft.com/office/drawing/2014/main" id="{8758D0E3-549B-4E55-A834-84D81F9E4DF6}"/>
              </a:ext>
            </a:extLst>
          </p:cNvPr>
          <p:cNvSpPr>
            <a:spLocks noGrp="1"/>
          </p:cNvSpPr>
          <p:nvPr>
            <p:ph type="body" sz="quarter" idx="15"/>
          </p:nvPr>
        </p:nvSpPr>
        <p:spPr bwMode="black">
          <a:xfrm>
            <a:off x="2876550" y="1672013"/>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Tree>
    <p:extLst>
      <p:ext uri="{BB962C8B-B14F-4D97-AF65-F5344CB8AC3E}">
        <p14:creationId xmlns:p14="http://schemas.microsoft.com/office/powerpoint/2010/main" val="4020693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4" name="Title 2"/>
          <p:cNvSpPr>
            <a:spLocks noGrp="1"/>
          </p:cNvSpPr>
          <p:nvPr>
            <p:ph type="title"/>
          </p:nvPr>
        </p:nvSpPr>
        <p:spPr bwMode="white">
          <a:xfrm>
            <a:off x="838200" y="-1"/>
            <a:ext cx="10515600" cy="1216025"/>
          </a:xfrm>
          <a:noFill/>
        </p:spPr>
        <p:txBody>
          <a:bodyPr lIns="0" rIns="0">
            <a:normAutofit/>
          </a:bodyPr>
          <a:lstStyle>
            <a:lvl1pPr algn="l">
              <a:defRPr sz="3600">
                <a:solidFill>
                  <a:schemeClr val="bg1"/>
                </a:solidFill>
              </a:defRPr>
            </a:lvl1pPr>
          </a:lstStyle>
          <a:p>
            <a:r>
              <a:rPr lang="en-US"/>
              <a:t>Click to edit Master title style</a:t>
            </a:r>
            <a:endParaRPr lang="en-US" dirty="0"/>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20" name="Date Placeholder 13"/>
          <p:cNvSpPr>
            <a:spLocks noGrp="1"/>
          </p:cNvSpPr>
          <p:nvPr>
            <p:ph type="dt" sz="half" idx="10"/>
          </p:nvPr>
        </p:nvSpPr>
        <p:spPr bwMode="black">
          <a:xfrm>
            <a:off x="838200" y="6356350"/>
            <a:ext cx="1358590" cy="365125"/>
          </a:xfrm>
        </p:spPr>
        <p:txBody>
          <a:bodyPr/>
          <a:lstStyle/>
          <a:p>
            <a:fld id="{A85DEAB7-50F0-4F04-8E60-F2586F301121}" type="datetime1">
              <a:rPr lang="en-US" smtClean="0"/>
              <a:t>3/29/2022</a:t>
            </a:fld>
            <a:endParaRPr lang="en-US" dirty="0"/>
          </a:p>
        </p:txBody>
      </p:sp>
      <p:sp>
        <p:nvSpPr>
          <p:cNvPr id="21" name="Footer Placeholder 1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Stay Safe Minnesota</a:t>
            </a:r>
          </a:p>
        </p:txBody>
      </p:sp>
      <p:sp>
        <p:nvSpPr>
          <p:cNvPr id="22" name="Slide Number Placeholder 1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
        <p:nvSpPr>
          <p:cNvPr id="25" name="Rectangle 16"/>
          <p:cNvSpPr/>
          <p:nvPr userDrawn="1"/>
        </p:nvSpPr>
        <p:spPr bwMode="auto">
          <a:xfrm>
            <a:off x="0" y="1216025"/>
            <a:ext cx="12192000" cy="119256"/>
          </a:xfrm>
          <a:prstGeom prst="rect">
            <a:avLst/>
          </a:prstGeom>
          <a:gradFill>
            <a:gsLst>
              <a:gs pos="93000">
                <a:srgbClr val="99232E"/>
              </a:gs>
              <a:gs pos="48000">
                <a:srgbClr val="3F1D42"/>
              </a:gs>
              <a:gs pos="4000">
                <a:srgbClr val="1B2E4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Quote or Statement (Blue Box, Photo BG)">
    <p:bg>
      <p:bgPr>
        <a:solidFill>
          <a:schemeClr val="bg1"/>
        </a:solidFill>
        <a:effectLst/>
      </p:bgPr>
    </p:bg>
    <p:spTree>
      <p:nvGrpSpPr>
        <p:cNvPr id="1" name=""/>
        <p:cNvGrpSpPr/>
        <p:nvPr/>
      </p:nvGrpSpPr>
      <p:grpSpPr>
        <a:xfrm>
          <a:off x="0" y="0"/>
          <a:ext cx="0" cy="0"/>
          <a:chOff x="0" y="0"/>
          <a:chExt cx="0" cy="0"/>
        </a:xfrm>
      </p:grpSpPr>
      <p:sp>
        <p:nvSpPr>
          <p:cNvPr id="3" name="Rectangle 2" descr="&quot;&quot;"/>
          <p:cNvSpPr/>
          <p:nvPr userDrawn="1"/>
        </p:nvSpPr>
        <p:spPr>
          <a:xfrm>
            <a:off x="3278909" y="1314258"/>
            <a:ext cx="5634182" cy="41840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8200" y="1042988"/>
            <a:ext cx="10515600" cy="4692794"/>
          </a:xfrm>
        </p:spPr>
        <p:txBody>
          <a:bodyPr/>
          <a:lstStyle>
            <a:lvl1pPr algn="ctr">
              <a:defRPr i="1">
                <a:solidFill>
                  <a:schemeClr val="bg1"/>
                </a:solidFill>
              </a:defRPr>
            </a:lvl1pPr>
          </a:lstStyle>
          <a:p>
            <a:r>
              <a:rPr lang="en-US" dirty="0"/>
              <a:t>Quote</a:t>
            </a:r>
          </a:p>
        </p:txBody>
      </p:sp>
    </p:spTree>
    <p:extLst>
      <p:ext uri="{BB962C8B-B14F-4D97-AF65-F5344CB8AC3E}">
        <p14:creationId xmlns:p14="http://schemas.microsoft.com/office/powerpoint/2010/main" val="1097138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5AD958-ABC3-4702-9111-91AC36C82BEA}" type="datetime1">
              <a:rPr lang="en-US" smtClean="0"/>
              <a:t>3/29/2022</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390984336"/>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5AD958-ABC3-4702-9111-91AC36C82BEA}" type="datetime1">
              <a:rPr lang="en-US" smtClean="0"/>
              <a:t>3/29/2022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30202953"/>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5AD958-ABC3-4702-9111-91AC36C82BEA}" type="datetime1">
              <a:rPr lang="en-US" smtClean="0"/>
              <a:t>3/29/2022</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7388208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5AD958-ABC3-4702-9111-91AC36C82BEA}" type="datetime1">
              <a:rPr lang="en-US" smtClean="0"/>
              <a:t>3/29/2022</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9590125"/>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AD958-ABC3-4702-9111-91AC36C82BEA}" type="datetime1">
              <a:rPr lang="en-US" smtClean="0"/>
              <a:t>3/29/2022</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5017441"/>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5AD958-ABC3-4702-9111-91AC36C82BEA}" type="datetime1">
              <a:rPr lang="en-US" smtClean="0"/>
              <a:t>3/29/2022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508343031"/>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5AD958-ABC3-4702-9111-91AC36C82BEA}" type="datetime1">
              <a:rPr lang="en-US" smtClean="0"/>
              <a:t>3/29/2022</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42436853"/>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AD958-ABC3-4702-9111-91AC36C82BEA}" type="datetime1">
              <a:rPr lang="en-US" smtClean="0"/>
              <a:t>3/29/2022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336535489"/>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34" r:id="rId15"/>
    <p:sldLayoutId id="2147483795" r:id="rId16"/>
    <p:sldLayoutId id="2147483790" r:id="rId17"/>
    <p:sldLayoutId id="2147483789" r:id="rId18"/>
    <p:sldLayoutId id="2147483714" r:id="rId19"/>
    <p:sldLayoutId id="2147483780" r:id="rId20"/>
    <p:sldLayoutId id="2147483826" r:id="rId21"/>
    <p:sldLayoutId id="2147483744" r:id="rId22"/>
    <p:sldLayoutId id="2147483772" r:id="rId23"/>
    <p:sldLayoutId id="2147483820" r:id="rId24"/>
    <p:sldLayoutId id="2147483769" r:id="rId25"/>
    <p:sldLayoutId id="2147483829" r:id="rId26"/>
    <p:sldLayoutId id="2147483835" r:id="rId27"/>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dcap.health.state.mn.us/redcap/surveys/?s=CM4JF7CKRHCJ77H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a:t>
            </a:r>
            <a:r>
              <a:rPr lang="en-US" i="1">
                <a:highlight>
                  <a:srgbClr val="FFFF00"/>
                </a:highlight>
              </a:rPr>
              <a:t>Insert Group/Branch Name</a:t>
            </a:r>
            <a:r>
              <a:rPr lang="en-US"/>
              <a:t>] Hotwash </a:t>
            </a:r>
            <a:endParaRPr lang="en-US" dirty="0"/>
          </a:p>
        </p:txBody>
      </p:sp>
      <p:sp>
        <p:nvSpPr>
          <p:cNvPr id="5" name="Text Placeholder 4"/>
          <p:cNvSpPr>
            <a:spLocks noGrp="1"/>
          </p:cNvSpPr>
          <p:nvPr>
            <p:ph type="subTitle" idx="1"/>
          </p:nvPr>
        </p:nvSpPr>
        <p:spPr/>
        <p:txBody>
          <a:bodyPr/>
          <a:lstStyle/>
          <a:p>
            <a:r>
              <a:rPr lang="en-US"/>
              <a:t>Hotwash Team</a:t>
            </a:r>
            <a:endParaRPr lang="en-US" dirty="0"/>
          </a:p>
        </p:txBody>
      </p:sp>
      <p:sp>
        <p:nvSpPr>
          <p:cNvPr id="6" name="Text Placeholder 5"/>
          <p:cNvSpPr>
            <a:spLocks noGrp="1"/>
          </p:cNvSpPr>
          <p:nvPr>
            <p:ph type="body" sz="quarter" idx="4294967295"/>
          </p:nvPr>
        </p:nvSpPr>
        <p:spPr>
          <a:xfrm>
            <a:off x="533400" y="4465638"/>
            <a:ext cx="11658600" cy="854075"/>
          </a:xfrm>
        </p:spPr>
        <p:txBody>
          <a:bodyPr/>
          <a:lstStyle/>
          <a:p>
            <a:r>
              <a:rPr lang="en-US">
                <a:highlight>
                  <a:srgbClr val="FFFF00"/>
                </a:highlight>
              </a:rPr>
              <a:t>01/15/2022</a:t>
            </a:r>
            <a:endParaRPr lang="en-US" dirty="0">
              <a:highlight>
                <a:srgbClr val="FFFF00"/>
              </a:highlight>
            </a:endParaRPr>
          </a:p>
        </p:txBody>
      </p:sp>
    </p:spTree>
    <p:extLst>
      <p:ext uri="{BB962C8B-B14F-4D97-AF65-F5344CB8AC3E}">
        <p14:creationId xmlns:p14="http://schemas.microsoft.com/office/powerpoint/2010/main" val="427148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55B8-D823-40B7-BC53-F8282AF0ED93}"/>
              </a:ext>
            </a:extLst>
          </p:cNvPr>
          <p:cNvSpPr>
            <a:spLocks noGrp="1"/>
          </p:cNvSpPr>
          <p:nvPr>
            <p:ph type="title"/>
          </p:nvPr>
        </p:nvSpPr>
        <p:spPr/>
        <p:txBody>
          <a:bodyPr/>
          <a:lstStyle/>
          <a:p>
            <a:pPr algn="ctr"/>
            <a:r>
              <a:rPr lang="en-US" dirty="0"/>
              <a:t>Thank you!</a:t>
            </a:r>
          </a:p>
        </p:txBody>
      </p:sp>
      <p:sp>
        <p:nvSpPr>
          <p:cNvPr id="3" name="Text Placeholder 2">
            <a:extLst>
              <a:ext uri="{FF2B5EF4-FFF2-40B4-BE49-F238E27FC236}">
                <a16:creationId xmlns:a16="http://schemas.microsoft.com/office/drawing/2014/main" id="{DB9813C8-0AE4-44F0-B545-581CDCBDC4F4}"/>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DE6EC67-356E-4397-92DA-E5C4AFE04C77}"/>
              </a:ext>
            </a:extLst>
          </p:cNvPr>
          <p:cNvSpPr>
            <a:spLocks noGrp="1"/>
          </p:cNvSpPr>
          <p:nvPr>
            <p:ph type="dt" sz="half" idx="10"/>
          </p:nvPr>
        </p:nvSpPr>
        <p:spPr/>
        <p:txBody>
          <a:bodyPr/>
          <a:lstStyle/>
          <a:p>
            <a:fld id="{8EA147E2-AEF3-4408-B3D7-D61C55053B81}" type="datetime1">
              <a:rPr lang="en-US" smtClean="0"/>
              <a:t>3/29/2022</a:t>
            </a:fld>
            <a:endParaRPr lang="en-US" dirty="0"/>
          </a:p>
        </p:txBody>
      </p:sp>
      <p:sp>
        <p:nvSpPr>
          <p:cNvPr id="5" name="Slide Number Placeholder 4">
            <a:extLst>
              <a:ext uri="{FF2B5EF4-FFF2-40B4-BE49-F238E27FC236}">
                <a16:creationId xmlns:a16="http://schemas.microsoft.com/office/drawing/2014/main" id="{8C1F34B4-B830-4394-8286-BC78D3B9E3FD}"/>
              </a:ext>
            </a:extLst>
          </p:cNvPr>
          <p:cNvSpPr>
            <a:spLocks noGrp="1"/>
          </p:cNvSpPr>
          <p:nvPr>
            <p:ph type="sldNum" sz="quarter" idx="12"/>
          </p:nvPr>
        </p:nvSpPr>
        <p:spPr/>
        <p:txBody>
          <a:bodyPr/>
          <a:lstStyle/>
          <a:p>
            <a:fld id="{48F63A3B-78C7-47BE-AE5E-E10140E04643}" type="slidenum">
              <a:rPr lang="en-US" smtClean="0"/>
              <a:pPr/>
              <a:t>10</a:t>
            </a:fld>
            <a:endParaRPr lang="en-US" dirty="0"/>
          </a:p>
        </p:txBody>
      </p:sp>
    </p:spTree>
    <p:extLst>
      <p:ext uri="{BB962C8B-B14F-4D97-AF65-F5344CB8AC3E}">
        <p14:creationId xmlns:p14="http://schemas.microsoft.com/office/powerpoint/2010/main" val="417778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&amp; Introductions</a:t>
            </a:r>
          </a:p>
        </p:txBody>
      </p:sp>
      <p:sp>
        <p:nvSpPr>
          <p:cNvPr id="3" name="Content Placeholder 2"/>
          <p:cNvSpPr>
            <a:spLocks noGrp="1"/>
          </p:cNvSpPr>
          <p:nvPr>
            <p:ph idx="1"/>
          </p:nvPr>
        </p:nvSpPr>
        <p:spPr/>
        <p:txBody>
          <a:bodyPr>
            <a:normAutofit/>
          </a:bodyPr>
          <a:lstStyle/>
          <a:p>
            <a:r>
              <a:rPr lang="en-US" sz="2800" dirty="0"/>
              <a:t>Facilitator, Note takers</a:t>
            </a:r>
          </a:p>
          <a:p>
            <a:r>
              <a:rPr lang="en-US" sz="2800" dirty="0"/>
              <a:t>Welcome</a:t>
            </a:r>
          </a:p>
          <a:p>
            <a:r>
              <a:rPr lang="en-US" sz="2800" dirty="0"/>
              <a:t>Overview</a:t>
            </a:r>
          </a:p>
          <a:p>
            <a:pPr lvl="1"/>
            <a:r>
              <a:rPr lang="en-US" sz="2400" dirty="0"/>
              <a:t>Standard set of questions: What was successful? What was not?</a:t>
            </a:r>
          </a:p>
          <a:p>
            <a:pPr lvl="1"/>
            <a:r>
              <a:rPr lang="en-US" sz="2400" dirty="0"/>
              <a:t>Racial Equity and Access &amp; Functional Needs Equity</a:t>
            </a:r>
          </a:p>
          <a:p>
            <a:pPr lvl="1"/>
            <a:r>
              <a:rPr lang="en-US" sz="2400" dirty="0"/>
              <a:t>Capture innovative ways of doing things</a:t>
            </a:r>
          </a:p>
          <a:p>
            <a:r>
              <a:rPr lang="en-US" sz="2800" dirty="0"/>
              <a:t>Online Survey</a:t>
            </a:r>
          </a:p>
          <a:p>
            <a:r>
              <a:rPr lang="en-US" sz="2800" dirty="0"/>
              <a:t>Hotwash results aggregated; recommendations for improvements prioritized and presented to agency leadership</a:t>
            </a:r>
          </a:p>
        </p:txBody>
      </p:sp>
      <p:sp>
        <p:nvSpPr>
          <p:cNvPr id="4" name="Date Placeholder 3"/>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2</a:t>
            </a:fld>
            <a:endParaRPr lang="en-US" dirty="0"/>
          </a:p>
        </p:txBody>
      </p:sp>
    </p:spTree>
    <p:extLst>
      <p:ext uri="{BB962C8B-B14F-4D97-AF65-F5344CB8AC3E}">
        <p14:creationId xmlns:p14="http://schemas.microsoft.com/office/powerpoint/2010/main" val="1162835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C9565-C917-46CE-8F0D-CB07407CDD69}"/>
              </a:ext>
            </a:extLst>
          </p:cNvPr>
          <p:cNvSpPr>
            <a:spLocks noGrp="1"/>
          </p:cNvSpPr>
          <p:nvPr>
            <p:ph type="title"/>
          </p:nvPr>
        </p:nvSpPr>
        <p:spPr/>
        <p:txBody>
          <a:bodyPr/>
          <a:lstStyle/>
          <a:p>
            <a:r>
              <a:rPr lang="en-US" dirty="0"/>
              <a:t>Hotwash Ground Rules</a:t>
            </a:r>
          </a:p>
        </p:txBody>
      </p:sp>
      <p:sp>
        <p:nvSpPr>
          <p:cNvPr id="3" name="Content Placeholder 2">
            <a:extLst>
              <a:ext uri="{FF2B5EF4-FFF2-40B4-BE49-F238E27FC236}">
                <a16:creationId xmlns:a16="http://schemas.microsoft.com/office/drawing/2014/main" id="{5D6E287D-F1AA-4D9F-B277-FE92DA35E10F}"/>
              </a:ext>
            </a:extLst>
          </p:cNvPr>
          <p:cNvSpPr>
            <a:spLocks noGrp="1"/>
          </p:cNvSpPr>
          <p:nvPr>
            <p:ph idx="1"/>
          </p:nvPr>
        </p:nvSpPr>
        <p:spPr/>
        <p:txBody>
          <a:bodyPr>
            <a:normAutofit/>
          </a:bodyPr>
          <a:lstStyle/>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Active participation is encouraged.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Everyone’s views have equal value.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Try to avoid placing blame.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 open to new ideas.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Be creative in proposing solutions.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Recommend possible improvement approaches.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300"/>
              </a:spcAft>
              <a:buSzPts val="1000"/>
              <a:buFont typeface="Wingdings" panose="05000000000000000000" pitchFamily="2" charset="2"/>
              <a:buChar char="v"/>
              <a:tabLst>
                <a:tab pos="457200" algn="l"/>
              </a:tabLst>
            </a:pPr>
            <a:r>
              <a:rPr lang="en-US"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Any additions?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300"/>
              </a:spcAft>
              <a:buSzPts val="1000"/>
              <a:buNone/>
              <a:tabLst>
                <a:tab pos="457200" algn="l"/>
              </a:tabLs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9C22F39B-474F-4D07-A4BE-D441FDB0FD39}"/>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F247387D-CC25-4468-B732-D5FF352D8B91}"/>
              </a:ext>
            </a:extLst>
          </p:cNvPr>
          <p:cNvSpPr>
            <a:spLocks noGrp="1"/>
          </p:cNvSpPr>
          <p:nvPr>
            <p:ph type="sldNum" sz="quarter" idx="12"/>
          </p:nvPr>
        </p:nvSpPr>
        <p:spPr/>
        <p:txBody>
          <a:bodyPr/>
          <a:lstStyle/>
          <a:p>
            <a:fld id="{48F63A3B-78C7-47BE-AE5E-E10140E04643}" type="slidenum">
              <a:rPr lang="en-US" smtClean="0"/>
              <a:pPr/>
              <a:t>3</a:t>
            </a:fld>
            <a:endParaRPr lang="en-US" dirty="0"/>
          </a:p>
        </p:txBody>
      </p:sp>
    </p:spTree>
    <p:extLst>
      <p:ext uri="{BB962C8B-B14F-4D97-AF65-F5344CB8AC3E}">
        <p14:creationId xmlns:p14="http://schemas.microsoft.com/office/powerpoint/2010/main" val="409628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233B5-D028-4583-97FB-B4444E1DF10C}"/>
              </a:ext>
            </a:extLst>
          </p:cNvPr>
          <p:cNvSpPr>
            <a:spLocks noGrp="1"/>
          </p:cNvSpPr>
          <p:nvPr>
            <p:ph type="title"/>
          </p:nvPr>
        </p:nvSpPr>
        <p:spPr/>
        <p:txBody>
          <a:bodyPr/>
          <a:lstStyle/>
          <a:p>
            <a:r>
              <a:rPr lang="en-US" dirty="0"/>
              <a:t>Purpose of [</a:t>
            </a:r>
            <a:r>
              <a:rPr lang="en-US" i="1" dirty="0">
                <a:highlight>
                  <a:srgbClr val="FFFF00"/>
                </a:highlight>
              </a:rPr>
              <a:t>Insert Group/Branch Name</a:t>
            </a:r>
            <a:r>
              <a:rPr lang="en-US" dirty="0"/>
              <a:t>] </a:t>
            </a:r>
          </a:p>
        </p:txBody>
      </p:sp>
      <p:sp>
        <p:nvSpPr>
          <p:cNvPr id="3" name="Content Placeholder 2">
            <a:extLst>
              <a:ext uri="{FF2B5EF4-FFF2-40B4-BE49-F238E27FC236}">
                <a16:creationId xmlns:a16="http://schemas.microsoft.com/office/drawing/2014/main" id="{367F88F7-3A89-442C-9F7C-004EC83A2DAC}"/>
              </a:ext>
            </a:extLst>
          </p:cNvPr>
          <p:cNvSpPr>
            <a:spLocks noGrp="1"/>
          </p:cNvSpPr>
          <p:nvPr>
            <p:ph idx="1"/>
          </p:nvPr>
        </p:nvSpPr>
        <p:spPr/>
        <p:txBody>
          <a:bodyPr/>
          <a:lstStyle/>
          <a:p>
            <a:pPr marL="0" indent="0">
              <a:spcBef>
                <a:spcPts val="0"/>
              </a:spcBef>
              <a:spcAft>
                <a:spcPts val="0"/>
              </a:spcAft>
              <a:buNone/>
            </a:pP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2800"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insert purpose of group</a:t>
            </a:r>
            <a:r>
              <a:rPr lang="en-US"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en-US" sz="3200" dirty="0">
              <a:solidFill>
                <a:srgbClr val="000000"/>
              </a:solidFill>
              <a:effectLst/>
              <a:latin typeface="Calibri" panose="020F0502020204030204" pitchFamily="34"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02CC39F-5CEE-4237-A080-62486AE15AA3}"/>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F97CCD5E-BAB0-4332-B69B-10A44FF895E5}"/>
              </a:ext>
            </a:extLst>
          </p:cNvPr>
          <p:cNvSpPr>
            <a:spLocks noGrp="1"/>
          </p:cNvSpPr>
          <p:nvPr>
            <p:ph type="sldNum" sz="quarter" idx="12"/>
          </p:nvPr>
        </p:nvSpPr>
        <p:spPr/>
        <p:txBody>
          <a:bodyPr/>
          <a:lstStyle/>
          <a:p>
            <a:fld id="{48F63A3B-78C7-47BE-AE5E-E10140E04643}" type="slidenum">
              <a:rPr lang="en-US" smtClean="0"/>
              <a:pPr/>
              <a:t>4</a:t>
            </a:fld>
            <a:endParaRPr lang="en-US" dirty="0"/>
          </a:p>
        </p:txBody>
      </p:sp>
    </p:spTree>
    <p:extLst>
      <p:ext uri="{BB962C8B-B14F-4D97-AF65-F5344CB8AC3E}">
        <p14:creationId xmlns:p14="http://schemas.microsoft.com/office/powerpoint/2010/main" val="2786220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2A1F0-D4F9-450A-8D5C-F8AA8E444471}"/>
              </a:ext>
            </a:extLst>
          </p:cNvPr>
          <p:cNvSpPr>
            <a:spLocks noGrp="1"/>
          </p:cNvSpPr>
          <p:nvPr>
            <p:ph type="title"/>
          </p:nvPr>
        </p:nvSpPr>
        <p:spPr/>
        <p:txBody>
          <a:bodyPr/>
          <a:lstStyle/>
          <a:p>
            <a:r>
              <a:rPr lang="en-US" dirty="0"/>
              <a:t>Review What Happened</a:t>
            </a:r>
          </a:p>
        </p:txBody>
      </p:sp>
      <p:sp>
        <p:nvSpPr>
          <p:cNvPr id="3" name="Content Placeholder 2">
            <a:extLst>
              <a:ext uri="{FF2B5EF4-FFF2-40B4-BE49-F238E27FC236}">
                <a16:creationId xmlns:a16="http://schemas.microsoft.com/office/drawing/2014/main" id="{CE8401FB-3FC2-4141-9C8B-9A9CC1872EA2}"/>
              </a:ext>
            </a:extLst>
          </p:cNvPr>
          <p:cNvSpPr>
            <a:spLocks noGrp="1"/>
          </p:cNvSpPr>
          <p:nvPr>
            <p:ph idx="1"/>
          </p:nvPr>
        </p:nvSpPr>
        <p:spPr/>
        <p:txBody>
          <a:bodyPr>
            <a:normAutofit/>
          </a:bodyPr>
          <a:lstStyle/>
          <a:p>
            <a:r>
              <a:rPr lang="en-US" dirty="0"/>
              <a:t>Generally, overall</a:t>
            </a:r>
          </a:p>
          <a:p>
            <a:pPr lvl="1">
              <a:buFont typeface="Courier New" panose="02070309020205020404" pitchFamily="49" charset="0"/>
              <a:buChar char="o"/>
            </a:pPr>
            <a:r>
              <a:rPr lang="en-US" dirty="0"/>
              <a:t>What went well? </a:t>
            </a:r>
          </a:p>
          <a:p>
            <a:pPr lvl="1">
              <a:buFont typeface="Courier New" panose="02070309020205020404" pitchFamily="49" charset="0"/>
              <a:buChar char="o"/>
            </a:pPr>
            <a:r>
              <a:rPr lang="en-US" dirty="0"/>
              <a:t>What didn’t go well?</a:t>
            </a:r>
          </a:p>
          <a:p>
            <a:r>
              <a:rPr lang="en-US" dirty="0"/>
              <a:t>Other areas to examine:</a:t>
            </a:r>
          </a:p>
          <a:p>
            <a:pPr lvl="1">
              <a:buFont typeface="Courier New" panose="02070309020205020404" pitchFamily="49" charset="0"/>
              <a:buChar char="o"/>
            </a:pPr>
            <a:r>
              <a:rPr lang="en-US" dirty="0"/>
              <a:t>[</a:t>
            </a:r>
            <a:r>
              <a:rPr lang="en-US" dirty="0">
                <a:highlight>
                  <a:srgbClr val="FFFF00"/>
                </a:highlight>
              </a:rPr>
              <a:t>insert other areas to discuss]</a:t>
            </a:r>
          </a:p>
          <a:p>
            <a:pPr lvl="1">
              <a:buFont typeface="Courier New" panose="02070309020205020404" pitchFamily="49" charset="0"/>
              <a:buChar char="o"/>
            </a:pPr>
            <a:r>
              <a:rPr lang="en-US" dirty="0">
                <a:highlight>
                  <a:srgbClr val="FFFF00"/>
                </a:highlight>
              </a:rPr>
              <a:t>[insert other areas to discuss]</a:t>
            </a:r>
          </a:p>
          <a:p>
            <a:pPr marL="0" indent="0">
              <a:buNone/>
            </a:pPr>
            <a:endParaRPr lang="en-US" dirty="0"/>
          </a:p>
        </p:txBody>
      </p:sp>
      <p:sp>
        <p:nvSpPr>
          <p:cNvPr id="4" name="Date Placeholder 3">
            <a:extLst>
              <a:ext uri="{FF2B5EF4-FFF2-40B4-BE49-F238E27FC236}">
                <a16:creationId xmlns:a16="http://schemas.microsoft.com/office/drawing/2014/main" id="{007D8040-5F53-4FB3-BCFB-AF7C1EAEF4E1}"/>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0429E16E-B7A8-4FB0-9FCF-5F39E7713857}"/>
              </a:ext>
            </a:extLst>
          </p:cNvPr>
          <p:cNvSpPr>
            <a:spLocks noGrp="1"/>
          </p:cNvSpPr>
          <p:nvPr>
            <p:ph type="sldNum" sz="quarter" idx="12"/>
          </p:nvPr>
        </p:nvSpPr>
        <p:spPr/>
        <p:txBody>
          <a:bodyPr/>
          <a:lstStyle/>
          <a:p>
            <a:fld id="{48F63A3B-78C7-47BE-AE5E-E10140E04643}" type="slidenum">
              <a:rPr lang="en-US" smtClean="0"/>
              <a:pPr/>
              <a:t>5</a:t>
            </a:fld>
            <a:endParaRPr lang="en-US" dirty="0"/>
          </a:p>
        </p:txBody>
      </p:sp>
    </p:spTree>
    <p:extLst>
      <p:ext uri="{BB962C8B-B14F-4D97-AF65-F5344CB8AC3E}">
        <p14:creationId xmlns:p14="http://schemas.microsoft.com/office/powerpoint/2010/main" val="1739695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5530C-C853-427E-905F-C68DF9B3356A}"/>
              </a:ext>
            </a:extLst>
          </p:cNvPr>
          <p:cNvSpPr>
            <a:spLocks noGrp="1"/>
          </p:cNvSpPr>
          <p:nvPr>
            <p:ph type="title"/>
          </p:nvPr>
        </p:nvSpPr>
        <p:spPr/>
        <p:txBody>
          <a:bodyPr>
            <a:normAutofit/>
          </a:bodyPr>
          <a:lstStyle/>
          <a:p>
            <a:r>
              <a:rPr lang="en-US" dirty="0"/>
              <a:t>Causes or Contributing Factors to Challenges</a:t>
            </a:r>
          </a:p>
        </p:txBody>
      </p:sp>
      <p:sp>
        <p:nvSpPr>
          <p:cNvPr id="3" name="Content Placeholder 2">
            <a:extLst>
              <a:ext uri="{FF2B5EF4-FFF2-40B4-BE49-F238E27FC236}">
                <a16:creationId xmlns:a16="http://schemas.microsoft.com/office/drawing/2014/main" id="{E4E8D0CD-40E6-432B-BFB2-5F8C8BB790FC}"/>
              </a:ext>
            </a:extLst>
          </p:cNvPr>
          <p:cNvSpPr>
            <a:spLocks noGrp="1"/>
          </p:cNvSpPr>
          <p:nvPr>
            <p:ph idx="1"/>
          </p:nvPr>
        </p:nvSpPr>
        <p:spPr/>
        <p:txBody>
          <a:bodyPr/>
          <a:lstStyle/>
          <a:p>
            <a:r>
              <a:rPr lang="en-US" dirty="0"/>
              <a:t>Tangible (things)</a:t>
            </a:r>
          </a:p>
          <a:p>
            <a:r>
              <a:rPr lang="en-US" dirty="0"/>
              <a:t>People (workforce related)</a:t>
            </a:r>
          </a:p>
          <a:p>
            <a:r>
              <a:rPr lang="en-US" dirty="0"/>
              <a:t>Economic or external (economy, political)</a:t>
            </a:r>
          </a:p>
          <a:p>
            <a:r>
              <a:rPr lang="en-US" dirty="0"/>
              <a:t>Organizational (systems, policies, procedures)</a:t>
            </a:r>
          </a:p>
          <a:p>
            <a:r>
              <a:rPr lang="en-US" dirty="0"/>
              <a:t>Managerial (communication, roles)</a:t>
            </a:r>
          </a:p>
          <a:p>
            <a:r>
              <a:rPr lang="en-US" dirty="0"/>
              <a:t>Information &amp; Technology (IT, software)</a:t>
            </a:r>
          </a:p>
        </p:txBody>
      </p:sp>
      <p:sp>
        <p:nvSpPr>
          <p:cNvPr id="4" name="Date Placeholder 3">
            <a:extLst>
              <a:ext uri="{FF2B5EF4-FFF2-40B4-BE49-F238E27FC236}">
                <a16:creationId xmlns:a16="http://schemas.microsoft.com/office/drawing/2014/main" id="{42C533A0-B53A-4166-AEC3-F9ED9E6A3B6B}"/>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8E376798-73D8-4A47-AEDE-D1CAEE47CD18}"/>
              </a:ext>
            </a:extLst>
          </p:cNvPr>
          <p:cNvSpPr>
            <a:spLocks noGrp="1"/>
          </p:cNvSpPr>
          <p:nvPr>
            <p:ph type="sldNum" sz="quarter" idx="12"/>
          </p:nvPr>
        </p:nvSpPr>
        <p:spPr/>
        <p:txBody>
          <a:bodyPr/>
          <a:lstStyle/>
          <a:p>
            <a:fld id="{48F63A3B-78C7-47BE-AE5E-E10140E04643}" type="slidenum">
              <a:rPr lang="en-US" smtClean="0"/>
              <a:pPr/>
              <a:t>6</a:t>
            </a:fld>
            <a:endParaRPr lang="en-US" dirty="0"/>
          </a:p>
        </p:txBody>
      </p:sp>
    </p:spTree>
    <p:extLst>
      <p:ext uri="{BB962C8B-B14F-4D97-AF65-F5344CB8AC3E}">
        <p14:creationId xmlns:p14="http://schemas.microsoft.com/office/powerpoint/2010/main" val="142031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24537-5EB1-4599-8634-0F288C1C4110}"/>
              </a:ext>
            </a:extLst>
          </p:cNvPr>
          <p:cNvSpPr>
            <a:spLocks noGrp="1"/>
          </p:cNvSpPr>
          <p:nvPr>
            <p:ph type="title"/>
          </p:nvPr>
        </p:nvSpPr>
        <p:spPr/>
        <p:txBody>
          <a:bodyPr/>
          <a:lstStyle/>
          <a:p>
            <a:r>
              <a:rPr lang="en-US" dirty="0"/>
              <a:t>Health Equity Response Conversation</a:t>
            </a:r>
          </a:p>
        </p:txBody>
      </p:sp>
      <p:sp>
        <p:nvSpPr>
          <p:cNvPr id="3" name="Content Placeholder 2">
            <a:extLst>
              <a:ext uri="{FF2B5EF4-FFF2-40B4-BE49-F238E27FC236}">
                <a16:creationId xmlns:a16="http://schemas.microsoft.com/office/drawing/2014/main" id="{78AFD4AB-98F6-4477-8E36-F5EFD129C314}"/>
              </a:ext>
            </a:extLst>
          </p:cNvPr>
          <p:cNvSpPr>
            <a:spLocks noGrp="1"/>
          </p:cNvSpPr>
          <p:nvPr>
            <p:ph idx="1"/>
          </p:nvPr>
        </p:nvSpPr>
        <p:spPr/>
        <p:txBody>
          <a:bodyPr>
            <a:normAutofit fontScale="92500"/>
          </a:bodyPr>
          <a:lstStyle/>
          <a:p>
            <a:pPr marL="0" indent="0">
              <a:lnSpc>
                <a:spcPct val="112000"/>
              </a:lnSpc>
              <a:buNone/>
            </a:pPr>
            <a:r>
              <a:rPr lang="en-US" sz="2800">
                <a:solidFill>
                  <a:srgbClr val="000000"/>
                </a:solidFill>
                <a:effectLst/>
                <a:latin typeface="Calibri" panose="020F0502020204030204" pitchFamily="34" charset="0"/>
                <a:ea typeface="Times New Roman" panose="02020603050405020304" pitchFamily="18" charset="0"/>
              </a:rPr>
              <a:t>For communities most impacted by inequities, including populations of color, American Indian, LGBTQIA+, disability communities, and others including populations with access or functional needs:</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What positive impact on equity and inclusion did your response area have? </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What adverse impacts or unintended consequences did your response area have?</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 How could adverse impacts have been prevented or minimized?</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What are better ways to reduce disparities and advance equity within the response efforts?  </a:t>
            </a:r>
          </a:p>
          <a:p>
            <a:pPr marL="742950" marR="0" lvl="1" indent="-285750">
              <a:lnSpc>
                <a:spcPct val="107000"/>
              </a:lnSpc>
              <a:spcBef>
                <a:spcPts val="0"/>
              </a:spcBef>
              <a:spcAft>
                <a:spcPts val="800"/>
              </a:spcAft>
              <a:buFont typeface="Courier New" panose="02070309020205020404" pitchFamily="49" charset="0"/>
              <a:buChar char="o"/>
            </a:pP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What could be changed or done differently to ensure positive impacts on equity and inclusion?  </a:t>
            </a:r>
          </a:p>
        </p:txBody>
      </p:sp>
      <p:sp>
        <p:nvSpPr>
          <p:cNvPr id="4" name="Date Placeholder 3">
            <a:extLst>
              <a:ext uri="{FF2B5EF4-FFF2-40B4-BE49-F238E27FC236}">
                <a16:creationId xmlns:a16="http://schemas.microsoft.com/office/drawing/2014/main" id="{CA9F1209-FB7A-4A23-A14F-72E268080C72}"/>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423A3B2D-B662-420C-8EF5-B9CE24146220}"/>
              </a:ext>
            </a:extLst>
          </p:cNvPr>
          <p:cNvSpPr>
            <a:spLocks noGrp="1"/>
          </p:cNvSpPr>
          <p:nvPr>
            <p:ph type="sldNum" sz="quarter" idx="12"/>
          </p:nvPr>
        </p:nvSpPr>
        <p:spPr/>
        <p:txBody>
          <a:bodyPr/>
          <a:lstStyle/>
          <a:p>
            <a:fld id="{48F63A3B-78C7-47BE-AE5E-E10140E04643}" type="slidenum">
              <a:rPr lang="en-US" smtClean="0"/>
              <a:pPr/>
              <a:t>7</a:t>
            </a:fld>
            <a:endParaRPr lang="en-US" dirty="0"/>
          </a:p>
        </p:txBody>
      </p:sp>
    </p:spTree>
    <p:extLst>
      <p:ext uri="{BB962C8B-B14F-4D97-AF65-F5344CB8AC3E}">
        <p14:creationId xmlns:p14="http://schemas.microsoft.com/office/powerpoint/2010/main" val="1189643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0E0CE-295F-4452-BEBB-7B605A63E08D}"/>
              </a:ext>
            </a:extLst>
          </p:cNvPr>
          <p:cNvSpPr>
            <a:spLocks noGrp="1"/>
          </p:cNvSpPr>
          <p:nvPr>
            <p:ph type="title"/>
          </p:nvPr>
        </p:nvSpPr>
        <p:spPr/>
        <p:txBody>
          <a:bodyPr/>
          <a:lstStyle/>
          <a:p>
            <a:r>
              <a:rPr lang="en-US" dirty="0"/>
              <a:t>Innovative or Promising Practices</a:t>
            </a:r>
          </a:p>
        </p:txBody>
      </p:sp>
      <p:sp>
        <p:nvSpPr>
          <p:cNvPr id="3" name="Content Placeholder 2">
            <a:extLst>
              <a:ext uri="{FF2B5EF4-FFF2-40B4-BE49-F238E27FC236}">
                <a16:creationId xmlns:a16="http://schemas.microsoft.com/office/drawing/2014/main" id="{8175DF3F-DFBA-481A-BE4E-80B8E94CCF5F}"/>
              </a:ext>
            </a:extLst>
          </p:cNvPr>
          <p:cNvSpPr>
            <a:spLocks noGrp="1"/>
          </p:cNvSpPr>
          <p:nvPr>
            <p:ph idx="1"/>
          </p:nvPr>
        </p:nvSpPr>
        <p:spPr/>
        <p:txBody>
          <a:bodyPr/>
          <a:lstStyle/>
          <a:p>
            <a:r>
              <a:rPr lang="en-US" dirty="0"/>
              <a:t>Did you do something new that was helpful?</a:t>
            </a:r>
          </a:p>
          <a:p>
            <a:r>
              <a:rPr lang="en-US" dirty="0"/>
              <a:t>Benefit to continuing this practice?</a:t>
            </a:r>
          </a:p>
          <a:p>
            <a:r>
              <a:rPr lang="en-US" dirty="0"/>
              <a:t>Could it be part of the existing agency structure?</a:t>
            </a:r>
          </a:p>
          <a:p>
            <a:r>
              <a:rPr lang="en-US" dirty="0"/>
              <a:t>Is there a written description of this practice?</a:t>
            </a:r>
          </a:p>
        </p:txBody>
      </p:sp>
      <p:sp>
        <p:nvSpPr>
          <p:cNvPr id="4" name="Date Placeholder 3">
            <a:extLst>
              <a:ext uri="{FF2B5EF4-FFF2-40B4-BE49-F238E27FC236}">
                <a16:creationId xmlns:a16="http://schemas.microsoft.com/office/drawing/2014/main" id="{98EC832F-C590-4E22-B463-69EA77C88E6C}"/>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35FAA54B-2EF2-4117-B319-0104175F9368}"/>
              </a:ext>
            </a:extLst>
          </p:cNvPr>
          <p:cNvSpPr>
            <a:spLocks noGrp="1"/>
          </p:cNvSpPr>
          <p:nvPr>
            <p:ph type="sldNum" sz="quarter" idx="12"/>
          </p:nvPr>
        </p:nvSpPr>
        <p:spPr/>
        <p:txBody>
          <a:bodyPr/>
          <a:lstStyle/>
          <a:p>
            <a:fld id="{48F63A3B-78C7-47BE-AE5E-E10140E04643}" type="slidenum">
              <a:rPr lang="en-US" smtClean="0"/>
              <a:pPr/>
              <a:t>8</a:t>
            </a:fld>
            <a:endParaRPr lang="en-US" dirty="0"/>
          </a:p>
        </p:txBody>
      </p:sp>
    </p:spTree>
    <p:extLst>
      <p:ext uri="{BB962C8B-B14F-4D97-AF65-F5344CB8AC3E}">
        <p14:creationId xmlns:p14="http://schemas.microsoft.com/office/powerpoint/2010/main" val="1092135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421E-685C-4967-93BB-F5E27FBE5EA6}"/>
              </a:ext>
            </a:extLst>
          </p:cNvPr>
          <p:cNvSpPr>
            <a:spLocks noGrp="1"/>
          </p:cNvSpPr>
          <p:nvPr>
            <p:ph type="title"/>
          </p:nvPr>
        </p:nvSpPr>
        <p:spPr/>
        <p:txBody>
          <a:bodyPr/>
          <a:lstStyle/>
          <a:p>
            <a:r>
              <a:rPr lang="en-US" dirty="0"/>
              <a:t>Responder Resources</a:t>
            </a:r>
          </a:p>
        </p:txBody>
      </p:sp>
      <p:sp>
        <p:nvSpPr>
          <p:cNvPr id="3" name="Content Placeholder 2">
            <a:extLst>
              <a:ext uri="{FF2B5EF4-FFF2-40B4-BE49-F238E27FC236}">
                <a16:creationId xmlns:a16="http://schemas.microsoft.com/office/drawing/2014/main" id="{517441B8-0780-4CFF-8392-2D4E113859F7}"/>
              </a:ext>
            </a:extLst>
          </p:cNvPr>
          <p:cNvSpPr>
            <a:spLocks noGrp="1"/>
          </p:cNvSpPr>
          <p:nvPr>
            <p:ph idx="1"/>
          </p:nvPr>
        </p:nvSpPr>
        <p:spPr/>
        <p:txBody>
          <a:bodyPr>
            <a:normAutofit/>
          </a:bodyPr>
          <a:lstStyle/>
          <a:p>
            <a:r>
              <a:rPr lang="en-US" sz="2400" dirty="0"/>
              <a:t>Online hot wash survey – Select</a:t>
            </a:r>
            <a:r>
              <a:rPr lang="en-US" sz="2400" dirty="0">
                <a:highlight>
                  <a:srgbClr val="FFFF00"/>
                </a:highlight>
              </a:rPr>
              <a:t> [</a:t>
            </a:r>
            <a:r>
              <a:rPr lang="en-US" sz="2400" i="1" dirty="0">
                <a:highlight>
                  <a:srgbClr val="FFFF00"/>
                </a:highlight>
              </a:rPr>
              <a:t>insert name of group being </a:t>
            </a:r>
            <a:r>
              <a:rPr lang="en-US" sz="2400" i="1" dirty="0" err="1">
                <a:highlight>
                  <a:srgbClr val="FFFF00"/>
                </a:highlight>
              </a:rPr>
              <a:t>hotwashed</a:t>
            </a:r>
            <a:r>
              <a:rPr lang="en-US" sz="2400" i="1" dirty="0">
                <a:highlight>
                  <a:srgbClr val="FFFF00"/>
                </a:highlight>
              </a:rPr>
              <a:t>-how listed in </a:t>
            </a:r>
            <a:r>
              <a:rPr lang="en-US" sz="2400" i="1" dirty="0" err="1">
                <a:highlight>
                  <a:srgbClr val="FFFF00"/>
                </a:highlight>
              </a:rPr>
              <a:t>REDCap</a:t>
            </a:r>
            <a:r>
              <a:rPr lang="en-US" sz="2400" dirty="0">
                <a:highlight>
                  <a:srgbClr val="FFFF00"/>
                </a:highlight>
              </a:rPr>
              <a:t>] </a:t>
            </a:r>
            <a:r>
              <a:rPr lang="en-US" sz="2400" dirty="0"/>
              <a:t>for item #1 in survey</a:t>
            </a:r>
          </a:p>
          <a:p>
            <a:pPr marL="0" indent="0">
              <a:buNone/>
            </a:pPr>
            <a:r>
              <a:rPr lang="en-US" sz="2400" dirty="0"/>
              <a:t> </a:t>
            </a:r>
            <a:r>
              <a:rPr lang="en-US" sz="2200" u="sng" dirty="0">
                <a:solidFill>
                  <a:srgbClr val="0070C0"/>
                </a:solidFill>
                <a:effectLst/>
                <a:latin typeface="Calibri" panose="020F050202020403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https://redcap.health.state.mn.us/redcap/surveys/?s=CM4JF7CKRHCJ77HX</a:t>
            </a:r>
            <a:endParaRPr lang="en-US" sz="2200" u="sng" dirty="0">
              <a:solidFill>
                <a:srgbClr val="0070C0"/>
              </a:solidFill>
              <a:effectLst/>
              <a:latin typeface="Calibri" panose="020F0502020204030204" pitchFamily="34" charset="0"/>
              <a:ea typeface="Calibri" panose="020F0502020204030204" pitchFamily="34" charset="0"/>
            </a:endParaRPr>
          </a:p>
          <a:p>
            <a:r>
              <a:rPr lang="en-US" sz="2400" dirty="0"/>
              <a:t>Employee Assistance Program (EAP) (MMB)</a:t>
            </a:r>
          </a:p>
          <a:p>
            <a:pPr lvl="1"/>
            <a:r>
              <a:rPr lang="en-US" dirty="0">
                <a:solidFill>
                  <a:srgbClr val="0070C0"/>
                </a:solidFill>
                <a:highlight>
                  <a:srgbClr val="FFFF00"/>
                </a:highlight>
              </a:rPr>
              <a:t>[Insert </a:t>
            </a:r>
            <a:r>
              <a:rPr lang="en-US" dirty="0" err="1">
                <a:solidFill>
                  <a:srgbClr val="0070C0"/>
                </a:solidFill>
                <a:highlight>
                  <a:srgbClr val="FFFF00"/>
                </a:highlight>
              </a:rPr>
              <a:t>url</a:t>
            </a:r>
            <a:r>
              <a:rPr lang="en-US" dirty="0">
                <a:solidFill>
                  <a:srgbClr val="0070C0"/>
                </a:solidFill>
                <a:highlight>
                  <a:srgbClr val="FFFF00"/>
                </a:highlight>
              </a:rPr>
              <a:t> here]</a:t>
            </a:r>
          </a:p>
          <a:p>
            <a:r>
              <a:rPr lang="en-US" dirty="0"/>
              <a:t>See more wellness resources on attached agenda</a:t>
            </a:r>
          </a:p>
        </p:txBody>
      </p:sp>
      <p:sp>
        <p:nvSpPr>
          <p:cNvPr id="4" name="Date Placeholder 3">
            <a:extLst>
              <a:ext uri="{FF2B5EF4-FFF2-40B4-BE49-F238E27FC236}">
                <a16:creationId xmlns:a16="http://schemas.microsoft.com/office/drawing/2014/main" id="{AB3C8BD4-AE9C-43E8-ACD5-E76465B0E131}"/>
              </a:ext>
            </a:extLst>
          </p:cNvPr>
          <p:cNvSpPr>
            <a:spLocks noGrp="1"/>
          </p:cNvSpPr>
          <p:nvPr>
            <p:ph type="dt" sz="half" idx="10"/>
          </p:nvPr>
        </p:nvSpPr>
        <p:spPr/>
        <p:txBody>
          <a:bodyPr/>
          <a:lstStyle/>
          <a:p>
            <a:fld id="{7AA21DCB-98D2-4CA5-9A67-50A6BF357049}" type="datetime1">
              <a:rPr lang="en-US" smtClean="0"/>
              <a:pPr/>
              <a:t>3/29/2022</a:t>
            </a:fld>
            <a:endParaRPr lang="en-US" dirty="0"/>
          </a:p>
        </p:txBody>
      </p:sp>
      <p:sp>
        <p:nvSpPr>
          <p:cNvPr id="5" name="Slide Number Placeholder 4">
            <a:extLst>
              <a:ext uri="{FF2B5EF4-FFF2-40B4-BE49-F238E27FC236}">
                <a16:creationId xmlns:a16="http://schemas.microsoft.com/office/drawing/2014/main" id="{4612D752-6660-4F63-A973-D90D96D27D34}"/>
              </a:ext>
            </a:extLst>
          </p:cNvPr>
          <p:cNvSpPr>
            <a:spLocks noGrp="1"/>
          </p:cNvSpPr>
          <p:nvPr>
            <p:ph type="sldNum" sz="quarter" idx="12"/>
          </p:nvPr>
        </p:nvSpPr>
        <p:spPr/>
        <p:txBody>
          <a:bodyPr/>
          <a:lstStyle/>
          <a:p>
            <a:fld id="{48F63A3B-78C7-47BE-AE5E-E10140E04643}" type="slidenum">
              <a:rPr lang="en-US" smtClean="0"/>
              <a:pPr/>
              <a:t>9</a:t>
            </a:fld>
            <a:endParaRPr lang="en-US" dirty="0"/>
          </a:p>
        </p:txBody>
      </p:sp>
    </p:spTree>
    <p:extLst>
      <p:ext uri="{BB962C8B-B14F-4D97-AF65-F5344CB8AC3E}">
        <p14:creationId xmlns:p14="http://schemas.microsoft.com/office/powerpoint/2010/main" val="4090189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xmlns="">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xmlns="">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A882B80E85798B498881C0CB36871F5B" ma:contentTypeVersion="81" ma:contentTypeDescription="Create a new document." ma:contentTypeScope="" ma:versionID="b9712537d076d3e65ef73f911a4e0747">
  <xsd:schema xmlns:xsd="http://www.w3.org/2001/XMLSchema" xmlns:xs="http://www.w3.org/2001/XMLSchema" xmlns:p="http://schemas.microsoft.com/office/2006/metadata/properties" xmlns:ns2="98f01fe9-c3f2-4582-9148-d87bd0c242e7" xmlns:ns3="fc253db8-c1a2-4032-adc2-d3fbd160fc76" xmlns:ns4="8837c207-459e-4c9e-ae67-73e2034e87a2" targetNamespace="http://schemas.microsoft.com/office/2006/metadata/properties" ma:root="true" ma:fieldsID="7b344f422e9b7a4ad174fb28f82963e3" ns2:_="" ns3:_="" ns4:_="">
    <xsd:import namespace="98f01fe9-c3f2-4582-9148-d87bd0c242e7"/>
    <xsd:import namespace="fc253db8-c1a2-4032-adc2-d3fbd160fc76"/>
    <xsd:import namespace="8837c207-459e-4c9e-ae67-73e2034e87a2"/>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element ref="ns3:SharedWithDetails"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f01fe9-c3f2-4582-9148-d87bd0c242e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c253db8-c1a2-4032-adc2-d3fbd160fc7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37c207-459e-4c9e-ae67-73e2034e87a2"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98f01fe9-c3f2-4582-9148-d87bd0c242e7">PP6VNZTUNPYT-222210944-147</_dlc_DocId>
    <_dlc_DocIdUrl xmlns="98f01fe9-c3f2-4582-9148-d87bd0c242e7">
      <Url>https://mn365.sharepoint.com/teams/MDH/permanent/comm_proj/_layouts/15/DocIdRedir.aspx?ID=PP6VNZTUNPYT-222210944-147</Url>
      <Description>PP6VNZTUNPYT-222210944-147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407BDF-C32E-422E-92AB-60982A822772}">
  <ds:schemaRefs>
    <ds:schemaRef ds:uri="http://schemas.microsoft.com/sharepoint/events"/>
    <ds:schemaRef ds:uri=""/>
  </ds:schemaRefs>
</ds:datastoreItem>
</file>

<file path=customXml/itemProps2.xml><?xml version="1.0" encoding="utf-8"?>
<ds:datastoreItem xmlns:ds="http://schemas.openxmlformats.org/officeDocument/2006/customXml" ds:itemID="{B04FCE81-720F-43F5-BFEC-8E6C191E33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f01fe9-c3f2-4582-9148-d87bd0c242e7"/>
    <ds:schemaRef ds:uri="fc253db8-c1a2-4032-adc2-d3fbd160fc76"/>
    <ds:schemaRef ds:uri="8837c207-459e-4c9e-ae67-73e2034e8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78B604-9059-4F1C-B8E2-C96A71A964D2}">
  <ds:schemaRefs>
    <ds:schemaRef ds:uri="http://schemas.microsoft.com/office/2006/metadata/properties"/>
    <ds:schemaRef ds:uri="http://schemas.microsoft.com/office/infopath/2007/PartnerControls"/>
    <ds:schemaRef ds:uri="http://schemas.microsoft.com/office/2006/documentManagement/types"/>
    <ds:schemaRef ds:uri="98f01fe9-c3f2-4582-9148-d87bd0c242e7"/>
    <ds:schemaRef ds:uri="http://schemas.openxmlformats.org/package/2006/metadata/core-properties"/>
    <ds:schemaRef ds:uri="8837c207-459e-4c9e-ae67-73e2034e87a2"/>
    <ds:schemaRef ds:uri="http://purl.org/dc/elements/1.1/"/>
    <ds:schemaRef ds:uri="http://purl.org/dc/dcmitype/"/>
    <ds:schemaRef ds:uri="http://purl.org/dc/terms/"/>
    <ds:schemaRef ds:uri="fc253db8-c1a2-4032-adc2-d3fbd160fc76"/>
    <ds:schemaRef ds:uri="http://www.w3.org/XML/1998/namespace"/>
  </ds:schemaRefs>
</ds:datastoreItem>
</file>

<file path=customXml/itemProps4.xml><?xml version="1.0" encoding="utf-8"?>
<ds:datastoreItem xmlns:ds="http://schemas.openxmlformats.org/officeDocument/2006/customXml" ds:itemID="{67F4349A-22F7-4A2D-8CA5-43DDCD679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316</TotalTime>
  <Words>479</Words>
  <Application>Microsoft Office PowerPoint</Application>
  <PresentationFormat>Widescreen</PresentationFormat>
  <Paragraphs>77</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Symbol</vt:lpstr>
      <vt:lpstr>Wingdings</vt:lpstr>
      <vt:lpstr>Office Theme</vt:lpstr>
      <vt:lpstr>[Insert Group/Branch Name] Hotwash </vt:lpstr>
      <vt:lpstr>Welcome  &amp; Introductions</vt:lpstr>
      <vt:lpstr>Hotwash Ground Rules</vt:lpstr>
      <vt:lpstr>Purpose of [Insert Group/Branch Name] </vt:lpstr>
      <vt:lpstr>Review What Happened</vt:lpstr>
      <vt:lpstr>Causes or Contributing Factors to Challenges</vt:lpstr>
      <vt:lpstr>Health Equity Response Conversation</vt:lpstr>
      <vt:lpstr>Innovative or Promising Practices</vt:lpstr>
      <vt:lpstr>Responder Resources</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Maine, Janice (MDH)</dc:creator>
  <cp:keywords/>
  <dc:description/>
  <cp:lastModifiedBy>Scullard, Mickey (MDH)</cp:lastModifiedBy>
  <cp:revision>40</cp:revision>
  <cp:lastPrinted>2020-03-20T18:01:58Z</cp:lastPrinted>
  <dcterms:created xsi:type="dcterms:W3CDTF">2021-06-07T20:35:41Z</dcterms:created>
  <dcterms:modified xsi:type="dcterms:W3CDTF">2022-03-29T23:03:55Z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vt:lpwstr>
  </property>
  <property fmtid="{D5CDD505-2E9C-101B-9397-08002B2CF9AE}" pid="3" name="ContentTypeId">
    <vt:lpwstr>0x010100A882B80E85798B498881C0CB36871F5B</vt:lpwstr>
  </property>
  <property fmtid="{D5CDD505-2E9C-101B-9397-08002B2CF9AE}" pid="4" name="_dlc_DocIdItemGuid">
    <vt:lpwstr>4a19fc65-8078-442f-a2d2-fe947149648e</vt:lpwstr>
  </property>
</Properties>
</file>