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8"/>
  </p:notesMasterIdLst>
  <p:sldIdLst>
    <p:sldId id="260" r:id="rId2"/>
    <p:sldId id="262" r:id="rId3"/>
    <p:sldId id="298" r:id="rId4"/>
    <p:sldId id="304" r:id="rId5"/>
    <p:sldId id="264" r:id="rId6"/>
    <p:sldId id="289" r:id="rId7"/>
    <p:sldId id="290" r:id="rId8"/>
    <p:sldId id="313" r:id="rId9"/>
    <p:sldId id="291" r:id="rId10"/>
    <p:sldId id="305" r:id="rId11"/>
    <p:sldId id="292" r:id="rId12"/>
    <p:sldId id="306" r:id="rId13"/>
    <p:sldId id="293" r:id="rId14"/>
    <p:sldId id="322" r:id="rId15"/>
    <p:sldId id="288" r:id="rId16"/>
    <p:sldId id="318" r:id="rId17"/>
    <p:sldId id="320" r:id="rId18"/>
    <p:sldId id="307" r:id="rId19"/>
    <p:sldId id="294" r:id="rId20"/>
    <p:sldId id="308" r:id="rId21"/>
    <p:sldId id="295" r:id="rId22"/>
    <p:sldId id="299" r:id="rId23"/>
    <p:sldId id="309" r:id="rId24"/>
    <p:sldId id="317" r:id="rId25"/>
    <p:sldId id="323" r:id="rId26"/>
    <p:sldId id="296" r:id="rId27"/>
    <p:sldId id="310" r:id="rId28"/>
    <p:sldId id="297" r:id="rId29"/>
    <p:sldId id="311" r:id="rId30"/>
    <p:sldId id="282" r:id="rId31"/>
    <p:sldId id="312" r:id="rId32"/>
    <p:sldId id="316" r:id="rId33"/>
    <p:sldId id="315" r:id="rId34"/>
    <p:sldId id="300" r:id="rId35"/>
    <p:sldId id="301" r:id="rId36"/>
    <p:sldId id="302" r:id="rId37"/>
  </p:sldIdLst>
  <p:sldSz cx="9144000" cy="6858000" type="screen4x3"/>
  <p:notesSz cx="68580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122" autoAdjust="0"/>
  </p:normalViewPr>
  <p:slideViewPr>
    <p:cSldViewPr snapToGrid="0">
      <p:cViewPr varScale="1">
        <p:scale>
          <a:sx n="88" d="100"/>
          <a:sy n="88" d="100"/>
        </p:scale>
        <p:origin x="2310"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757" tIns="46378" rIns="92757" bIns="46378" rtlCol="0"/>
          <a:lstStyle>
            <a:lvl1pPr algn="r">
              <a:defRPr sz="1200"/>
            </a:lvl1pPr>
          </a:lstStyle>
          <a:p>
            <a:fld id="{996115CA-65C6-451A-ABBB-FFD2304A65B2}" type="datetimeFigureOut">
              <a:rPr lang="en-US" smtClean="0"/>
              <a:t>1/4/2019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4"/>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4"/>
          </a:xfrm>
          <a:prstGeom prst="rect">
            <a:avLst/>
          </a:prstGeom>
        </p:spPr>
        <p:txBody>
          <a:bodyPr vert="horz" lIns="92757" tIns="46378" rIns="92757" bIns="46378"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a:t>
            </a:fld>
            <a:endParaRPr lang="en-US"/>
          </a:p>
        </p:txBody>
      </p:sp>
    </p:spTree>
    <p:extLst>
      <p:ext uri="{BB962C8B-B14F-4D97-AF65-F5344CB8AC3E}">
        <p14:creationId xmlns:p14="http://schemas.microsoft.com/office/powerpoint/2010/main" val="123010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Example scope: </a:t>
            </a:r>
          </a:p>
          <a:p>
            <a:endParaRPr lang="en-US" sz="1200" b="1" i="0" u="none" strike="noStrike" kern="1200" baseline="0" dirty="0" smtClean="0">
              <a:solidFill>
                <a:schemeClr val="tx1"/>
              </a:solidFill>
              <a:latin typeface="+mn-lt"/>
              <a:ea typeface="+mn-ea"/>
              <a:cs typeface="+mn-cs"/>
            </a:endParaRPr>
          </a:p>
          <a:p>
            <a:pPr marL="0" indent="0">
              <a:buNone/>
            </a:pPr>
            <a:r>
              <a:rPr lang="en-US" sz="1200" dirty="0" smtClean="0"/>
              <a:t>This is a 2.5 hour functional exercise for MDH ICS response staff operating in the MDH Department Operations Center. This exercise tests emergency operations coordination in a train derailment scenario.</a:t>
            </a:r>
            <a:endParaRPr lang="en-US" sz="1200" dirty="0"/>
          </a:p>
        </p:txBody>
      </p:sp>
      <p:sp>
        <p:nvSpPr>
          <p:cNvPr id="4" name="Slide Number Placeholder 3"/>
          <p:cNvSpPr>
            <a:spLocks noGrp="1"/>
          </p:cNvSpPr>
          <p:nvPr>
            <p:ph type="sldNum" sz="quarter" idx="10"/>
          </p:nvPr>
        </p:nvSpPr>
        <p:spPr/>
        <p:txBody>
          <a:bodyPr/>
          <a:lstStyle/>
          <a:p>
            <a:fld id="{DE04DE7C-65D2-4C1F-BFF6-2FC5449BA8E1}" type="slidenum">
              <a:rPr lang="en-US" smtClean="0"/>
              <a:t>10</a:t>
            </a:fld>
            <a:endParaRPr lang="en-US"/>
          </a:p>
        </p:txBody>
      </p:sp>
    </p:spTree>
    <p:extLst>
      <p:ext uri="{BB962C8B-B14F-4D97-AF65-F5344CB8AC3E}">
        <p14:creationId xmlns:p14="http://schemas.microsoft.com/office/powerpoint/2010/main" val="196873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Statement </a:t>
            </a:r>
            <a:r>
              <a:rPr lang="en-US" baseline="0" dirty="0" smtClean="0"/>
              <a:t>is a broad statement of the </a:t>
            </a:r>
            <a:r>
              <a:rPr lang="en-US" b="1" baseline="0" dirty="0" smtClean="0"/>
              <a:t>exercise goal</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an exercise should be captured in a simple phrase that communicates the intent of the exercise. It does not describe in detail how the intent will be achieved.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Statement: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Governs the objectives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Clarifies the reasons for the exercise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Useful for communicating with the media</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essentially, your purpose statement includes your scope, and a date (of the exercise) into one single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information contained in the </a:t>
            </a:r>
            <a:r>
              <a:rPr lang="en-US" sz="1200" i="1" kern="1200" dirty="0" smtClean="0">
                <a:solidFill>
                  <a:schemeClr val="tx1"/>
                </a:solidFill>
                <a:effectLst/>
                <a:latin typeface="+mn-lt"/>
                <a:ea typeface="+mn-ea"/>
                <a:cs typeface="+mn-cs"/>
              </a:rPr>
              <a:t>Purpose Statement</a:t>
            </a:r>
            <a:r>
              <a:rPr lang="en-US" sz="1200" kern="1200" dirty="0" smtClean="0">
                <a:solidFill>
                  <a:schemeClr val="tx1"/>
                </a:solidFill>
                <a:effectLst/>
                <a:latin typeface="+mn-lt"/>
                <a:ea typeface="+mn-ea"/>
                <a:cs typeface="+mn-cs"/>
              </a:rPr>
              <a:t> is used to help gain management</a:t>
            </a:r>
            <a:r>
              <a:rPr lang="en-US" sz="1200" kern="1200" baseline="0" dirty="0" smtClean="0">
                <a:solidFill>
                  <a:schemeClr val="tx1"/>
                </a:solidFill>
                <a:effectLst/>
                <a:latin typeface="+mn-lt"/>
                <a:ea typeface="+mn-ea"/>
                <a:cs typeface="+mn-cs"/>
              </a:rPr>
              <a:t> staff </a:t>
            </a:r>
            <a:r>
              <a:rPr lang="en-US" sz="1200" kern="1200" dirty="0" smtClean="0">
                <a:solidFill>
                  <a:schemeClr val="tx1"/>
                </a:solidFill>
                <a:effectLst/>
                <a:latin typeface="+mn-lt"/>
                <a:ea typeface="+mn-ea"/>
                <a:cs typeface="+mn-cs"/>
              </a:rPr>
              <a:t>support and assure participation by other departmental personnel. </a:t>
            </a:r>
          </a:p>
        </p:txBody>
      </p:sp>
      <p:sp>
        <p:nvSpPr>
          <p:cNvPr id="4" name="Slide Number Placeholder 3"/>
          <p:cNvSpPr>
            <a:spLocks noGrp="1"/>
          </p:cNvSpPr>
          <p:nvPr>
            <p:ph type="sldNum" sz="quarter" idx="10"/>
          </p:nvPr>
        </p:nvSpPr>
        <p:spPr/>
        <p:txBody>
          <a:bodyPr/>
          <a:lstStyle/>
          <a:p>
            <a:fld id="{DE04DE7C-65D2-4C1F-BFF6-2FC5449BA8E1}" type="slidenum">
              <a:rPr lang="en-US" smtClean="0"/>
              <a:t>11</a:t>
            </a:fld>
            <a:endParaRPr lang="en-US"/>
          </a:p>
        </p:txBody>
      </p:sp>
    </p:spTree>
    <p:extLst>
      <p:ext uri="{BB962C8B-B14F-4D97-AF65-F5344CB8AC3E}">
        <p14:creationId xmlns:p14="http://schemas.microsoft.com/office/powerpoint/2010/main" val="141686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Example:</a:t>
            </a:r>
          </a:p>
          <a:p>
            <a:endParaRPr lang="en-US" b="1" baseline="0" dirty="0" smtClean="0"/>
          </a:p>
          <a:p>
            <a:r>
              <a:rPr lang="en-US" sz="1200" b="1" kern="1200" dirty="0" smtClean="0">
                <a:solidFill>
                  <a:schemeClr val="tx1"/>
                </a:solidFill>
                <a:effectLst/>
                <a:latin typeface="+mn-lt"/>
                <a:ea typeface="+mn-ea"/>
                <a:cs typeface="+mn-cs"/>
              </a:rPr>
              <a:t>MDH will conduct a 2.5 hour functional exercise on May 20, 2016 at the  MDH department operations center to evaluate the ICS response staff’s ability to develop an incident response strategy to a chemical spill from a train derailment.</a:t>
            </a:r>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12</a:t>
            </a:fld>
            <a:endParaRPr lang="en-US"/>
          </a:p>
        </p:txBody>
      </p:sp>
    </p:spTree>
    <p:extLst>
      <p:ext uri="{BB962C8B-B14F-4D97-AF65-F5344CB8AC3E}">
        <p14:creationId xmlns:p14="http://schemas.microsoft.com/office/powerpoint/2010/main" val="376517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are essential because they provide</a:t>
            </a:r>
            <a:r>
              <a:rPr lang="en-US" baseline="0" dirty="0" smtClean="0"/>
              <a:t> a</a:t>
            </a:r>
            <a:r>
              <a:rPr lang="en-US" dirty="0" smtClean="0"/>
              <a:t> description of the capabilities in which you expect the participants to possess competence. Competence</a:t>
            </a:r>
            <a:r>
              <a:rPr lang="en-US" baseline="0" dirty="0" smtClean="0"/>
              <a:t> with these capabilities </a:t>
            </a:r>
            <a:r>
              <a:rPr lang="en-US" dirty="0" smtClean="0"/>
              <a:t>can make</a:t>
            </a:r>
            <a:r>
              <a:rPr lang="en-US" baseline="0" dirty="0" smtClean="0"/>
              <a:t> a response successful. </a:t>
            </a:r>
            <a:endParaRPr lang="en-US" dirty="0" smtClean="0"/>
          </a:p>
          <a:p>
            <a:endParaRPr lang="en-US" dirty="0" smtClean="0"/>
          </a:p>
          <a:p>
            <a:r>
              <a:rPr lang="en-US" dirty="0" smtClean="0"/>
              <a:t>When you perform your Needs Assessment</a:t>
            </a:r>
            <a:r>
              <a:rPr lang="en-US" baseline="0" dirty="0" smtClean="0"/>
              <a:t>, I’m sure all kinds of objectives start to spring to mind. Why do we need to exercise? “We need to test /practice using the ICS forms.”  You also can break down your purpose statement and come up with many objectives to test that will fulfill you purpose statement. Our previous example Purpose statement wanted to test our staff on developing an incident response strategy. If we look at PHEP Capability 3 Emergency Operations Coordination, Function 3, we can see there are 3 tasks listed under function 3 that health departments should be able to perform. You can develop your objectives from those tasks. For example an objective might be: The MDH ICS response staff will create an incident action plan including ICS forms 202 Incident Objectives, 207 Incident Organization Chart, and 208 Safety Message for the next operational period before the end of the exercise.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Writing objectives is the beginning of the exercise evaluation process. You will hear about this again in future webinars!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process of identifying evaluation criteria happens when exercise objectives are written.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Exercise evaluators use objectives to evaluate performance.  (In our example, they will watch for an incident action plan to be developed before the end of the exercise)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After Action Report/Improvement Plan (AAR/IP) are based on the objectives.</a:t>
            </a:r>
          </a:p>
          <a:p>
            <a:endParaRPr lang="en-US" dirty="0" smtClean="0"/>
          </a:p>
          <a:p>
            <a:r>
              <a:rPr lang="en-US" dirty="0" smtClean="0"/>
              <a:t>Objectives</a:t>
            </a:r>
            <a:r>
              <a:rPr lang="en-US" baseline="0" dirty="0" smtClean="0"/>
              <a:t> must be clear, concise and focused on player performance. They should contain:</a:t>
            </a:r>
          </a:p>
          <a:p>
            <a:pPr marL="171450" indent="-171450">
              <a:buFontTx/>
              <a:buChar char="-"/>
            </a:pPr>
            <a:r>
              <a:rPr lang="en-US" baseline="0" dirty="0" smtClean="0"/>
              <a:t>An action stated in observable terms</a:t>
            </a:r>
          </a:p>
          <a:p>
            <a:pPr marL="171450" indent="-171450">
              <a:buFontTx/>
              <a:buChar char="-"/>
            </a:pPr>
            <a:r>
              <a:rPr lang="en-US" baseline="0" dirty="0" smtClean="0"/>
              <a:t>The conditions under which the action will be performed</a:t>
            </a:r>
          </a:p>
          <a:p>
            <a:pPr marL="171450" indent="-171450">
              <a:buFontTx/>
              <a:buChar char="-"/>
            </a:pPr>
            <a:r>
              <a:rPr lang="en-US" baseline="0" dirty="0" smtClean="0"/>
              <a:t>Standards of performance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Discussion-based exercise objectives for seminars, workshops, tabletop exercises and games usually focus on </a:t>
            </a:r>
            <a:r>
              <a:rPr lang="en-US" sz="1200" b="0" i="1" u="none" strike="noStrike" kern="1200" baseline="0" dirty="0" smtClean="0">
                <a:solidFill>
                  <a:schemeClr val="tx1"/>
                </a:solidFill>
                <a:latin typeface="+mn-lt"/>
                <a:ea typeface="+mn-ea"/>
                <a:cs typeface="+mn-cs"/>
              </a:rPr>
              <a:t>familiarizing </a:t>
            </a:r>
            <a:r>
              <a:rPr lang="en-US" sz="1200" b="0" i="0" u="none" strike="noStrike" kern="1200" baseline="0" dirty="0" smtClean="0">
                <a:solidFill>
                  <a:schemeClr val="tx1"/>
                </a:solidFill>
                <a:latin typeface="+mn-lt"/>
                <a:ea typeface="+mn-ea"/>
                <a:cs typeface="+mn-cs"/>
              </a:rPr>
              <a:t>players with (or </a:t>
            </a:r>
            <a:r>
              <a:rPr lang="en-US" sz="1200" b="0" i="1" u="none" strike="noStrike" kern="1200" baseline="0" dirty="0" smtClean="0">
                <a:solidFill>
                  <a:schemeClr val="tx1"/>
                </a:solidFill>
                <a:latin typeface="+mn-lt"/>
                <a:ea typeface="+mn-ea"/>
                <a:cs typeface="+mn-cs"/>
              </a:rPr>
              <a:t>developing </a:t>
            </a:r>
            <a:r>
              <a:rPr lang="en-US" sz="1200" b="0" i="0" u="none" strike="noStrike" kern="1200" baseline="0" dirty="0" smtClean="0">
                <a:solidFill>
                  <a:schemeClr val="tx1"/>
                </a:solidFill>
                <a:latin typeface="+mn-lt"/>
                <a:ea typeface="+mn-ea"/>
                <a:cs typeface="+mn-cs"/>
              </a:rPr>
              <a:t>new) plans, policies, procedures and agreements. </a:t>
            </a:r>
          </a:p>
          <a:p>
            <a:r>
              <a:rPr lang="en-US" sz="1200" b="0" i="0" u="none" strike="noStrike" kern="1200" baseline="0" dirty="0" smtClean="0">
                <a:solidFill>
                  <a:schemeClr val="tx1"/>
                </a:solidFill>
                <a:latin typeface="+mn-lt"/>
                <a:ea typeface="+mn-ea"/>
                <a:cs typeface="+mn-cs"/>
              </a:rPr>
              <a:t>• Operations-based exercise objectives for drills, functional and full-scale exercises usually focus on </a:t>
            </a:r>
            <a:r>
              <a:rPr lang="en-US" sz="1200" b="0" i="1" u="none" strike="noStrike" kern="1200" baseline="0" dirty="0" smtClean="0">
                <a:solidFill>
                  <a:schemeClr val="tx1"/>
                </a:solidFill>
                <a:latin typeface="+mn-lt"/>
                <a:ea typeface="+mn-ea"/>
                <a:cs typeface="+mn-cs"/>
              </a:rPr>
              <a:t>testing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validating </a:t>
            </a:r>
            <a:r>
              <a:rPr lang="en-US" sz="1200" b="0" i="0" u="none" strike="noStrike" kern="1200" baseline="0" dirty="0" smtClean="0">
                <a:solidFill>
                  <a:schemeClr val="tx1"/>
                </a:solidFill>
                <a:latin typeface="+mn-lt"/>
                <a:ea typeface="+mn-ea"/>
                <a:cs typeface="+mn-cs"/>
              </a:rPr>
              <a:t>plans, policies, procedures, and agreements. The exercise objectives help clarify roles and responsibilities and identify resource gaps. </a:t>
            </a:r>
          </a:p>
          <a:p>
            <a:pPr marL="0" indent="0">
              <a:buFontTx/>
              <a:buNone/>
            </a:pPr>
            <a:endParaRPr lang="en-US" baseline="0" dirty="0" smtClean="0"/>
          </a:p>
          <a:p>
            <a:pPr marL="171450" indent="-171450">
              <a:buFontTx/>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 the SMART system. Many of you have heard of the SMART system many times in the past but we’ll cover it again just to be sure we’re all clear on it.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Four characteristics </a:t>
            </a:r>
            <a:r>
              <a:rPr lang="en-US" sz="1200" b="0" i="0" u="none" strike="noStrike" kern="1200" baseline="0" dirty="0" smtClean="0">
                <a:solidFill>
                  <a:schemeClr val="tx1"/>
                </a:solidFill>
                <a:latin typeface="+mn-lt"/>
                <a:ea typeface="+mn-ea"/>
                <a:cs typeface="+mn-cs"/>
              </a:rPr>
              <a:t>make the intent of the objective clear. The example shows </a:t>
            </a:r>
            <a:r>
              <a:rPr lang="en-US" sz="1200" b="0" i="1" u="none" strike="noStrike" kern="1200" baseline="0" dirty="0" smtClean="0">
                <a:solidFill>
                  <a:schemeClr val="tx1"/>
                </a:solidFill>
                <a:latin typeface="+mn-lt"/>
                <a:ea typeface="+mn-ea"/>
                <a:cs typeface="+mn-cs"/>
              </a:rPr>
              <a:t>who </a:t>
            </a:r>
            <a:r>
              <a:rPr lang="en-US" sz="1200" b="0" i="0" u="none" strike="noStrike" kern="1200" baseline="0" dirty="0" smtClean="0">
                <a:solidFill>
                  <a:schemeClr val="tx1"/>
                </a:solidFill>
                <a:latin typeface="+mn-lt"/>
                <a:ea typeface="+mn-ea"/>
                <a:cs typeface="+mn-cs"/>
              </a:rPr>
              <a:t>should do </a:t>
            </a:r>
            <a:r>
              <a:rPr lang="en-US" sz="1200" b="0" i="1" u="none" strike="noStrike" kern="1200" baseline="0" dirty="0" smtClean="0">
                <a:solidFill>
                  <a:schemeClr val="tx1"/>
                </a:solidFill>
                <a:latin typeface="+mn-lt"/>
                <a:ea typeface="+mn-ea"/>
                <a:cs typeface="+mn-cs"/>
              </a:rPr>
              <a:t>what </a:t>
            </a:r>
            <a:r>
              <a:rPr lang="en-US" sz="1200" b="0" i="0" u="none" strike="noStrike" kern="1200" baseline="0" dirty="0" smtClean="0">
                <a:solidFill>
                  <a:schemeClr val="tx1"/>
                </a:solidFill>
                <a:latin typeface="+mn-lt"/>
                <a:ea typeface="+mn-ea"/>
                <a:cs typeface="+mn-cs"/>
              </a:rPr>
              <a:t>under </a:t>
            </a:r>
            <a:r>
              <a:rPr lang="en-US" sz="1200" b="0" i="1" u="none" strike="noStrike" kern="1200" baseline="0" dirty="0" smtClean="0">
                <a:solidFill>
                  <a:schemeClr val="tx1"/>
                </a:solidFill>
                <a:latin typeface="+mn-lt"/>
                <a:ea typeface="+mn-ea"/>
                <a:cs typeface="+mn-cs"/>
              </a:rPr>
              <a:t>what conditions </a:t>
            </a:r>
            <a:r>
              <a:rPr lang="en-US" sz="1200" b="0" i="0" u="none" strike="noStrike" kern="1200" baseline="0" dirty="0" smtClean="0">
                <a:solidFill>
                  <a:schemeClr val="tx1"/>
                </a:solidFill>
                <a:latin typeface="+mn-lt"/>
                <a:ea typeface="+mn-ea"/>
                <a:cs typeface="+mn-cs"/>
              </a:rPr>
              <a:t>and according to </a:t>
            </a:r>
            <a:r>
              <a:rPr lang="en-US" sz="1200" b="0" i="1" u="none" strike="noStrike" kern="1200" baseline="0" dirty="0" smtClean="0">
                <a:solidFill>
                  <a:schemeClr val="tx1"/>
                </a:solidFill>
                <a:latin typeface="+mn-lt"/>
                <a:ea typeface="+mn-ea"/>
                <a:cs typeface="+mn-cs"/>
              </a:rPr>
              <a:t>what standards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1. </a:t>
            </a:r>
            <a:r>
              <a:rPr lang="en-US" sz="1200" b="0" i="1" u="none" strike="noStrike" kern="1200" baseline="0" dirty="0" smtClean="0">
                <a:solidFill>
                  <a:schemeClr val="tx1"/>
                </a:solidFill>
                <a:latin typeface="+mn-lt"/>
                <a:ea typeface="+mn-ea"/>
                <a:cs typeface="+mn-cs"/>
              </a:rPr>
              <a:t>Who? </a:t>
            </a:r>
            <a:r>
              <a:rPr lang="en-US" sz="1200" b="0" i="0" u="none" strike="noStrike" kern="1200" baseline="0" dirty="0" smtClean="0">
                <a:solidFill>
                  <a:schemeClr val="tx1"/>
                </a:solidFill>
                <a:latin typeface="+mn-lt"/>
                <a:ea typeface="+mn-ea"/>
                <a:cs typeface="+mn-cs"/>
              </a:rPr>
              <a:t>The Local Communicator in the EOC </a:t>
            </a:r>
          </a:p>
          <a:p>
            <a:r>
              <a:rPr lang="en-US" sz="1200" b="0" i="0" u="none" strike="noStrike" kern="1200" baseline="0" dirty="0" smtClean="0">
                <a:solidFill>
                  <a:schemeClr val="tx1"/>
                </a:solidFill>
                <a:latin typeface="+mn-lt"/>
                <a:ea typeface="+mn-ea"/>
                <a:cs typeface="+mn-cs"/>
              </a:rPr>
              <a:t>2. </a:t>
            </a:r>
            <a:r>
              <a:rPr lang="en-US" sz="1200" b="0" i="1" u="none" strike="noStrike" kern="1200" baseline="0" dirty="0" smtClean="0">
                <a:solidFill>
                  <a:schemeClr val="tx1"/>
                </a:solidFill>
                <a:latin typeface="+mn-lt"/>
                <a:ea typeface="+mn-ea"/>
                <a:cs typeface="+mn-cs"/>
              </a:rPr>
              <a:t>Should do what? </a:t>
            </a:r>
            <a:r>
              <a:rPr lang="en-US" sz="1200" b="0" i="0" u="none" strike="noStrike" kern="1200" baseline="0" dirty="0" smtClean="0">
                <a:solidFill>
                  <a:schemeClr val="tx1"/>
                </a:solidFill>
                <a:latin typeface="+mn-lt"/>
                <a:ea typeface="+mn-ea"/>
                <a:cs typeface="+mn-cs"/>
              </a:rPr>
              <a:t>Complete notification procedures to school administrators </a:t>
            </a:r>
          </a:p>
          <a:p>
            <a:r>
              <a:rPr lang="en-US" sz="1200" b="0" i="0" u="none" strike="noStrike" kern="1200" baseline="0" dirty="0" smtClean="0">
                <a:solidFill>
                  <a:schemeClr val="tx1"/>
                </a:solidFill>
                <a:latin typeface="+mn-lt"/>
                <a:ea typeface="+mn-ea"/>
                <a:cs typeface="+mn-cs"/>
              </a:rPr>
              <a:t>3. </a:t>
            </a:r>
            <a:r>
              <a:rPr lang="en-US" sz="1200" b="0" i="1" u="none" strike="noStrike" kern="1200" baseline="0" dirty="0" smtClean="0">
                <a:solidFill>
                  <a:schemeClr val="tx1"/>
                </a:solidFill>
                <a:latin typeface="+mn-lt"/>
                <a:ea typeface="+mn-ea"/>
                <a:cs typeface="+mn-cs"/>
              </a:rPr>
              <a:t>Under what conditions? </a:t>
            </a:r>
            <a:r>
              <a:rPr lang="en-US" sz="1200" b="0" i="0" u="none" strike="noStrike" kern="1200" baseline="0" dirty="0" smtClean="0">
                <a:solidFill>
                  <a:schemeClr val="tx1"/>
                </a:solidFill>
                <a:latin typeface="+mn-lt"/>
                <a:ea typeface="+mn-ea"/>
                <a:cs typeface="+mn-cs"/>
              </a:rPr>
              <a:t>After evacuation notice is given </a:t>
            </a:r>
          </a:p>
          <a:p>
            <a:r>
              <a:rPr lang="en-US" sz="1200" b="0" i="0" u="none" strike="noStrike" kern="1200" baseline="0" dirty="0" smtClean="0">
                <a:solidFill>
                  <a:schemeClr val="tx1"/>
                </a:solidFill>
                <a:latin typeface="+mn-lt"/>
                <a:ea typeface="+mn-ea"/>
                <a:cs typeface="+mn-cs"/>
              </a:rPr>
              <a:t>4. </a:t>
            </a:r>
            <a:r>
              <a:rPr lang="en-US" sz="1200" b="0" i="1" u="none" strike="noStrike" kern="1200" baseline="0" dirty="0" smtClean="0">
                <a:solidFill>
                  <a:schemeClr val="tx1"/>
                </a:solidFill>
                <a:latin typeface="+mn-lt"/>
                <a:ea typeface="+mn-ea"/>
                <a:cs typeface="+mn-cs"/>
              </a:rPr>
              <a:t>According to what standards? </a:t>
            </a:r>
            <a:r>
              <a:rPr lang="en-US" sz="1200" b="0" i="0" u="none" strike="noStrike" kern="1200" baseline="0" dirty="0" smtClean="0">
                <a:solidFill>
                  <a:schemeClr val="tx1"/>
                </a:solidFill>
                <a:latin typeface="+mn-lt"/>
                <a:ea typeface="+mn-ea"/>
                <a:cs typeface="+mn-cs"/>
              </a:rPr>
              <a:t>Within 15 minutes </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13</a:t>
            </a:fld>
            <a:endParaRPr lang="en-US"/>
          </a:p>
        </p:txBody>
      </p:sp>
    </p:spTree>
    <p:extLst>
      <p:ext uri="{BB962C8B-B14F-4D97-AF65-F5344CB8AC3E}">
        <p14:creationId xmlns:p14="http://schemas.microsoft.com/office/powerpoint/2010/main" val="461978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a:t>
            </a:r>
            <a:r>
              <a:rPr lang="en-US" baseline="0" dirty="0" smtClean="0"/>
              <a:t> must be clear, concise and focused on player performance. They should contain:</a:t>
            </a:r>
          </a:p>
          <a:p>
            <a:pPr marL="171450" indent="-171450">
              <a:buFontTx/>
              <a:buChar char="-"/>
            </a:pPr>
            <a:r>
              <a:rPr lang="en-US" baseline="0" dirty="0" smtClean="0"/>
              <a:t>An action stated in observable terms</a:t>
            </a:r>
          </a:p>
          <a:p>
            <a:pPr marL="171450" indent="-171450">
              <a:buFontTx/>
              <a:buChar char="-"/>
            </a:pPr>
            <a:r>
              <a:rPr lang="en-US" baseline="0" dirty="0" smtClean="0"/>
              <a:t>The conditions under which the action will be performed</a:t>
            </a:r>
          </a:p>
          <a:p>
            <a:pPr marL="171450" indent="-171450">
              <a:buFontTx/>
              <a:buChar char="-"/>
            </a:pPr>
            <a:r>
              <a:rPr lang="en-US" baseline="0" dirty="0" smtClean="0"/>
              <a:t>Standards of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Use the SMART system. Many of you have heard of the SMART system many times in the past but we’ll cover it again just to be sure we’re all clear on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Four characteristics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make the intent of the objective clear. The example shows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who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should do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what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under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what conditions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 according to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what standards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Who?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Local Communicator in the EOC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Should do what?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Complete notification procedures to school administrators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3.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Under what conditions?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After evacuation notice is given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4.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According to what standards?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Within 15 minutes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Discussion-based exercise objectives for seminars, workshops, tabletop exercises and games usually focus on </a:t>
            </a:r>
            <a:r>
              <a:rPr lang="en-US" sz="1200" b="0" i="1" u="none" strike="noStrike" kern="1200" baseline="0" dirty="0" smtClean="0">
                <a:solidFill>
                  <a:schemeClr val="tx1"/>
                </a:solidFill>
                <a:latin typeface="+mn-lt"/>
                <a:ea typeface="+mn-ea"/>
                <a:cs typeface="+mn-cs"/>
              </a:rPr>
              <a:t>familiarizing </a:t>
            </a:r>
            <a:r>
              <a:rPr lang="en-US" sz="1200" b="0" i="0" u="none" strike="noStrike" kern="1200" baseline="0" dirty="0" smtClean="0">
                <a:solidFill>
                  <a:schemeClr val="tx1"/>
                </a:solidFill>
                <a:latin typeface="+mn-lt"/>
                <a:ea typeface="+mn-ea"/>
                <a:cs typeface="+mn-cs"/>
              </a:rPr>
              <a:t>players with (or </a:t>
            </a:r>
            <a:r>
              <a:rPr lang="en-US" sz="1200" b="0" i="1" u="none" strike="noStrike" kern="1200" baseline="0" dirty="0" smtClean="0">
                <a:solidFill>
                  <a:schemeClr val="tx1"/>
                </a:solidFill>
                <a:latin typeface="+mn-lt"/>
                <a:ea typeface="+mn-ea"/>
                <a:cs typeface="+mn-cs"/>
              </a:rPr>
              <a:t>developing </a:t>
            </a:r>
            <a:r>
              <a:rPr lang="en-US" sz="1200" b="0" i="0" u="none" strike="noStrike" kern="1200" baseline="0" dirty="0" smtClean="0">
                <a:solidFill>
                  <a:schemeClr val="tx1"/>
                </a:solidFill>
                <a:latin typeface="+mn-lt"/>
                <a:ea typeface="+mn-ea"/>
                <a:cs typeface="+mn-cs"/>
              </a:rPr>
              <a:t>new) plans, policies, procedures and agreements. </a:t>
            </a:r>
          </a:p>
          <a:p>
            <a:r>
              <a:rPr lang="en-US" sz="1200" b="0" i="0" u="none" strike="noStrike" kern="1200" baseline="0" dirty="0" smtClean="0">
                <a:solidFill>
                  <a:schemeClr val="tx1"/>
                </a:solidFill>
                <a:latin typeface="+mn-lt"/>
                <a:ea typeface="+mn-ea"/>
                <a:cs typeface="+mn-cs"/>
              </a:rPr>
              <a:t>• Operations-based exercise objectives for drills, functional and full-scale exercises usually focus on </a:t>
            </a:r>
            <a:r>
              <a:rPr lang="en-US" sz="1200" b="0" i="1" u="none" strike="noStrike" kern="1200" baseline="0" dirty="0" smtClean="0">
                <a:solidFill>
                  <a:schemeClr val="tx1"/>
                </a:solidFill>
                <a:latin typeface="+mn-lt"/>
                <a:ea typeface="+mn-ea"/>
                <a:cs typeface="+mn-cs"/>
              </a:rPr>
              <a:t>testing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validating </a:t>
            </a:r>
            <a:r>
              <a:rPr lang="en-US" sz="1200" b="0" i="0" u="none" strike="noStrike" kern="1200" baseline="0" dirty="0" smtClean="0">
                <a:solidFill>
                  <a:schemeClr val="tx1"/>
                </a:solidFill>
                <a:latin typeface="+mn-lt"/>
                <a:ea typeface="+mn-ea"/>
                <a:cs typeface="+mn-cs"/>
              </a:rPr>
              <a:t>plans, policies, procedures, and agreements. The exercise objectives help clarify roles and responsibilities and identify resource gaps. </a:t>
            </a:r>
          </a:p>
          <a:p>
            <a:pPr marL="0" indent="0">
              <a:buFontTx/>
              <a:buNone/>
            </a:pPr>
            <a:endParaRPr lang="en-US" baseline="0" dirty="0" smtClean="0"/>
          </a:p>
          <a:p>
            <a:pPr marL="0" indent="0">
              <a:buFontTx/>
              <a:buNone/>
            </a:pPr>
            <a:r>
              <a:rPr lang="en-US" baseline="0" dirty="0" smtClean="0"/>
              <a:t>Less is MORE</a:t>
            </a:r>
          </a:p>
          <a:p>
            <a:pPr marL="0" indent="0">
              <a:buFontTx/>
              <a:buNone/>
            </a:pPr>
            <a:r>
              <a:rPr lang="en-US" baseline="0" dirty="0" smtClean="0"/>
              <a:t>KEEP IT SIMPLE</a:t>
            </a:r>
          </a:p>
          <a:p>
            <a:pPr marL="171450" indent="-171450">
              <a:buFontTx/>
              <a:buChar char="-"/>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14</a:t>
            </a:fld>
            <a:endParaRPr lang="en-US"/>
          </a:p>
        </p:txBody>
      </p:sp>
    </p:spTree>
    <p:extLst>
      <p:ext uri="{BB962C8B-B14F-4D97-AF65-F5344CB8AC3E}">
        <p14:creationId xmlns:p14="http://schemas.microsoft.com/office/powerpoint/2010/main" val="161896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SMART objectives are Specific, Measurable, Action Oriented, Realistic and Time-bound or Time Sensitive</a:t>
            </a:r>
          </a:p>
          <a:p>
            <a:endParaRPr lang="en-US" sz="1200" b="0" i="0" u="none" strike="noStrike" kern="1200" baseline="0" dirty="0" smtClean="0">
              <a:solidFill>
                <a:schemeClr val="tx1"/>
              </a:solidFill>
              <a:latin typeface="+mn-lt"/>
              <a:ea typeface="+mn-ea"/>
              <a:cs typeface="+mn-cs"/>
            </a:endParaRPr>
          </a:p>
          <a:p>
            <a:r>
              <a:rPr lang="en-US" b="1" dirty="0" smtClean="0"/>
              <a:t>SPECIFIC:</a:t>
            </a:r>
            <a:r>
              <a:rPr lang="en-US" dirty="0" smtClean="0"/>
              <a:t> This is the what, why and how of your goal. What do you want or need to accomplish? Why is it important? How do you plan to achieve it?</a:t>
            </a:r>
          </a:p>
          <a:p>
            <a:r>
              <a:rPr lang="en-US" b="1" dirty="0" smtClean="0"/>
              <a:t>MEASURABLE:</a:t>
            </a:r>
            <a:r>
              <a:rPr lang="en-US" dirty="0" smtClean="0"/>
              <a:t> For a goal to be measurable it must answer how much or how many. This is important to be able to track your progress.</a:t>
            </a:r>
          </a:p>
          <a:p>
            <a:r>
              <a:rPr lang="en-US" b="1" dirty="0" smtClean="0"/>
              <a:t>ACTION ORIENTED</a:t>
            </a:r>
            <a:r>
              <a:rPr lang="en-US" dirty="0" smtClean="0"/>
              <a:t>: An action oriented goal begins with a specific verb (aka an action) that directs specifically what you will do. Use verbs that indicate doing something rather than just wanting something.</a:t>
            </a:r>
          </a:p>
          <a:p>
            <a:r>
              <a:rPr lang="en-US" b="1" dirty="0" smtClean="0"/>
              <a:t>REALISTIC:</a:t>
            </a:r>
            <a:r>
              <a:rPr lang="en-US" dirty="0" smtClean="0"/>
              <a:t> It is important that your goal is something you can actually attain. You don’t want to make all your goals too easy but you also don’t want to make it too hard or close to impossible as this will only set yourself up to fail.</a:t>
            </a:r>
          </a:p>
          <a:p>
            <a:r>
              <a:rPr lang="en-US" b="1" dirty="0" smtClean="0"/>
              <a:t>TIME BOUND:</a:t>
            </a:r>
            <a:r>
              <a:rPr lang="en-US" dirty="0" smtClean="0"/>
              <a:t> have a specific time frame within which you want to achieve your goal.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look at a couple examples.</a:t>
            </a:r>
          </a:p>
        </p:txBody>
      </p:sp>
      <p:sp>
        <p:nvSpPr>
          <p:cNvPr id="4" name="Slide Number Placeholder 3"/>
          <p:cNvSpPr>
            <a:spLocks noGrp="1"/>
          </p:cNvSpPr>
          <p:nvPr>
            <p:ph type="sldNum" sz="quarter" idx="10"/>
          </p:nvPr>
        </p:nvSpPr>
        <p:spPr/>
        <p:txBody>
          <a:bodyPr/>
          <a:lstStyle/>
          <a:p>
            <a:fld id="{DE04DE7C-65D2-4C1F-BFF6-2FC5449BA8E1}" type="slidenum">
              <a:rPr lang="en-US" smtClean="0"/>
              <a:t>15</a:t>
            </a:fld>
            <a:endParaRPr lang="en-US"/>
          </a:p>
        </p:txBody>
      </p:sp>
    </p:spTree>
    <p:extLst>
      <p:ext uri="{BB962C8B-B14F-4D97-AF65-F5344CB8AC3E}">
        <p14:creationId xmlns:p14="http://schemas.microsoft.com/office/powerpoint/2010/main" val="424299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Coordinate with faith-based community leaders to assess the availability of health information for their community with language barriers.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 SMART</a:t>
            </a:r>
            <a:r>
              <a:rPr lang="en-US" b="0" baseline="0" dirty="0" smtClean="0"/>
              <a:t>.  The objective is action-oriented and realistic, but not specific, measureable, or time-bound. </a:t>
            </a:r>
            <a:endParaRPr lang="en-US" b="0"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16</a:t>
            </a:fld>
            <a:endParaRPr lang="en-US"/>
          </a:p>
        </p:txBody>
      </p:sp>
    </p:spTree>
    <p:extLst>
      <p:ext uri="{BB962C8B-B14F-4D97-AF65-F5344CB8AC3E}">
        <p14:creationId xmlns:p14="http://schemas.microsoft.com/office/powerpoint/2010/main" val="357174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Environmental health staff will complete inspections within 3 days for Springfield’s 45 licensed restaurants and grocery delis to allow them to reopen after a 24-hour power failure.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SMART </a:t>
            </a:r>
            <a:r>
              <a:rPr lang="en-US" sz="1200" b="0" i="0" u="none" strike="noStrike" kern="1200" baseline="0" dirty="0" smtClean="0">
                <a:solidFill>
                  <a:schemeClr val="tx1"/>
                </a:solidFill>
                <a:latin typeface="+mn-lt"/>
                <a:ea typeface="+mn-ea"/>
                <a:cs typeface="+mn-cs"/>
              </a:rPr>
              <a:t>– objective is </a:t>
            </a:r>
            <a:r>
              <a:rPr lang="en-US" b="0" baseline="0" dirty="0" smtClean="0"/>
              <a:t>specific, measureable, action-oriented, realistic, and time-bound. </a:t>
            </a:r>
            <a:endParaRPr lang="en-US" sz="1200" b="0" i="0" u="none" strike="noStrike" kern="1200" baseline="0" dirty="0" smtClean="0">
              <a:solidFill>
                <a:schemeClr val="tx1"/>
              </a:solidFill>
              <a:latin typeface="+mn-lt"/>
              <a:ea typeface="+mn-ea"/>
              <a:cs typeface="+mn-cs"/>
            </a:endParaRPr>
          </a:p>
          <a:p>
            <a:r>
              <a:rPr lang="en-US" dirty="0" smtClean="0"/>
              <a:t>Who: Environmental</a:t>
            </a:r>
            <a:r>
              <a:rPr lang="en-US" baseline="0" dirty="0" smtClean="0"/>
              <a:t> Health Staff</a:t>
            </a:r>
          </a:p>
          <a:p>
            <a:r>
              <a:rPr lang="en-US" dirty="0" smtClean="0"/>
              <a:t>Do What: inspect 45 restaurants and delis</a:t>
            </a:r>
          </a:p>
          <a:p>
            <a:r>
              <a:rPr lang="en-US" dirty="0" smtClean="0"/>
              <a:t>What Conditions: </a:t>
            </a:r>
            <a:endParaRPr lang="en-US" baseline="0" dirty="0" smtClean="0"/>
          </a:p>
          <a:p>
            <a:r>
              <a:rPr lang="en-US" baseline="0" dirty="0" smtClean="0"/>
              <a:t>What Standards: </a:t>
            </a:r>
            <a:r>
              <a:rPr lang="en-US" dirty="0" smtClean="0"/>
              <a:t>Within</a:t>
            </a:r>
            <a:r>
              <a:rPr lang="en-US" baseline="0" dirty="0" smtClean="0"/>
              <a:t> 3 days</a:t>
            </a:r>
          </a:p>
          <a:p>
            <a:r>
              <a:rPr lang="en-US" baseline="0" dirty="0" smtClean="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State </a:t>
            </a:r>
            <a:r>
              <a:rPr lang="en-US" sz="1200" i="1" dirty="0" smtClean="0"/>
              <a:t>WHO </a:t>
            </a:r>
            <a:r>
              <a:rPr lang="en-US" sz="1200" dirty="0" smtClean="0"/>
              <a:t>should do </a:t>
            </a:r>
            <a:r>
              <a:rPr lang="en-US" sz="1200" i="1" dirty="0" smtClean="0"/>
              <a:t>WHAT</a:t>
            </a:r>
            <a:r>
              <a:rPr lang="en-US" sz="1200" dirty="0" smtClean="0"/>
              <a:t> under </a:t>
            </a:r>
            <a:r>
              <a:rPr lang="en-US" sz="1200" i="1" dirty="0" smtClean="0"/>
              <a:t>WHAT CONDITIONS </a:t>
            </a:r>
            <a:r>
              <a:rPr lang="en-US" sz="1200" dirty="0" smtClean="0"/>
              <a:t>according to </a:t>
            </a:r>
            <a:r>
              <a:rPr lang="en-US" sz="1200" i="1" dirty="0" smtClean="0"/>
              <a:t>WHAT STANDARDS</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17</a:t>
            </a:fld>
            <a:endParaRPr lang="en-US"/>
          </a:p>
        </p:txBody>
      </p:sp>
    </p:spTree>
    <p:extLst>
      <p:ext uri="{BB962C8B-B14F-4D97-AF65-F5344CB8AC3E}">
        <p14:creationId xmlns:p14="http://schemas.microsoft.com/office/powerpoint/2010/main" val="598536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SMART objectives are </a:t>
            </a:r>
            <a:r>
              <a:rPr lang="en-US" sz="1200" b="1" i="0" u="none" strike="noStrike" kern="1200" baseline="0" dirty="0" smtClean="0">
                <a:solidFill>
                  <a:schemeClr val="tx1"/>
                </a:solidFill>
                <a:latin typeface="+mn-lt"/>
                <a:ea typeface="+mn-ea"/>
                <a:cs typeface="+mn-cs"/>
              </a:rPr>
              <a:t>Specific, Measurable, Action Oriented, Realistic and Time-bound or Time Sensitive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Healthcare Surge group supervisor will establish a briefing schedule with the MDH Health Regulation Division to maintain situational awareness before the next operational period.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MDH Public Information Officer will coordinate with MDH subject matter experts (environmental health and long term surveillance staff) and with the joint information center to provide health information to the affected population before the next operational period.</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Are these objectives SMART?</a:t>
            </a:r>
          </a:p>
        </p:txBody>
      </p:sp>
      <p:sp>
        <p:nvSpPr>
          <p:cNvPr id="4" name="Slide Number Placeholder 3"/>
          <p:cNvSpPr>
            <a:spLocks noGrp="1"/>
          </p:cNvSpPr>
          <p:nvPr>
            <p:ph type="sldNum" sz="quarter" idx="10"/>
          </p:nvPr>
        </p:nvSpPr>
        <p:spPr/>
        <p:txBody>
          <a:bodyPr/>
          <a:lstStyle/>
          <a:p>
            <a:fld id="{DE04DE7C-65D2-4C1F-BFF6-2FC5449BA8E1}" type="slidenum">
              <a:rPr lang="en-US" smtClean="0"/>
              <a:t>18</a:t>
            </a:fld>
            <a:endParaRPr lang="en-US"/>
          </a:p>
        </p:txBody>
      </p:sp>
    </p:spTree>
    <p:extLst>
      <p:ext uri="{BB962C8B-B14F-4D97-AF65-F5344CB8AC3E}">
        <p14:creationId xmlns:p14="http://schemas.microsoft.com/office/powerpoint/2010/main" val="1270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brief description of the events that have occurred up to the minute the exercise begins. It sets participant interest and provides information that sets the stage for later</a:t>
            </a:r>
            <a:r>
              <a:rPr lang="en-US" baseline="0" dirty="0" smtClean="0"/>
              <a:t> action.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 good narrative:</a:t>
            </a:r>
          </a:p>
          <a:p>
            <a:endParaRPr lang="en-US" dirty="0" smtClean="0"/>
          </a:p>
          <a:p>
            <a:pPr marL="171450" indent="-171450">
              <a:buFont typeface="Arial" panose="020B0604020202020204" pitchFamily="34" charset="0"/>
              <a:buChar char="•"/>
            </a:pPr>
            <a:r>
              <a:rPr lang="en-US" dirty="0" smtClean="0"/>
              <a:t>Is located</a:t>
            </a:r>
            <a:r>
              <a:rPr lang="en-US" baseline="0" dirty="0" smtClean="0"/>
              <a:t> in the SitMan (Situation Manual), however, a situation manual is only used in TTX  and the </a:t>
            </a:r>
            <a:r>
              <a:rPr lang="en-US" baseline="0" dirty="0" err="1" smtClean="0"/>
              <a:t>ExPlan</a:t>
            </a:r>
            <a:r>
              <a:rPr lang="en-US" baseline="0" dirty="0" smtClean="0"/>
              <a:t> (used in Functional and Full scale exercises.</a:t>
            </a:r>
            <a:endParaRPr lang="en-US" dirty="0" smtClean="0"/>
          </a:p>
          <a:p>
            <a:pPr marL="171450" indent="-171450">
              <a:buFont typeface="Arial" panose="020B0604020202020204" pitchFamily="34" charset="0"/>
              <a:buChar char="•"/>
            </a:pPr>
            <a:r>
              <a:rPr lang="en-US" dirty="0" smtClean="0"/>
              <a:t>Is</a:t>
            </a:r>
            <a:r>
              <a:rPr lang="en-US" baseline="0" dirty="0" smtClean="0"/>
              <a:t> usually divided up into modules that represent time</a:t>
            </a:r>
          </a:p>
          <a:p>
            <a:pPr marL="171450" indent="-171450">
              <a:buFont typeface="Arial" panose="020B0604020202020204" pitchFamily="34" charset="0"/>
              <a:buChar char="•"/>
            </a:pPr>
            <a:r>
              <a:rPr lang="en-US" baseline="0" dirty="0" smtClean="0"/>
              <a:t>Is very specific</a:t>
            </a:r>
          </a:p>
          <a:p>
            <a:pPr marL="171450" indent="-171450">
              <a:buFont typeface="Arial" panose="020B0604020202020204" pitchFamily="34" charset="0"/>
              <a:buChar char="•"/>
            </a:pPr>
            <a:r>
              <a:rPr lang="en-US" baseline="0" dirty="0" smtClean="0"/>
              <a:t>Is phrased in present tense</a:t>
            </a:r>
          </a:p>
          <a:p>
            <a:pPr marL="171450" indent="-171450">
              <a:buFont typeface="Arial" panose="020B0604020202020204" pitchFamily="34" charset="0"/>
              <a:buChar char="•"/>
            </a:pPr>
            <a:r>
              <a:rPr lang="en-US" baseline="0" dirty="0" smtClean="0"/>
              <a:t>Is written in short sentences</a:t>
            </a:r>
          </a:p>
          <a:p>
            <a:pPr marL="171450" indent="-171450">
              <a:buFont typeface="Arial" panose="020B0604020202020204" pitchFamily="34" charset="0"/>
              <a:buChar char="•"/>
            </a:pPr>
            <a:r>
              <a:rPr lang="en-US" baseline="0" dirty="0" smtClean="0"/>
              <a:t>May emphasize the emergency environment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typically contained in the Controller/Evaluator (C/E) Handbook and MSEL (Master Scenario Events List) used in</a:t>
            </a:r>
            <a:r>
              <a:rPr lang="en-US" baseline="0" dirty="0" smtClean="0"/>
              <a:t> functional and full-scale exercises only</a:t>
            </a:r>
            <a:r>
              <a:rPr lang="en-US" dirty="0" smtClean="0"/>
              <a:t>, and briefed to the exercise participants at </a:t>
            </a:r>
            <a:r>
              <a:rPr lang="en-US" dirty="0" err="1" smtClean="0"/>
              <a:t>StartEx</a:t>
            </a:r>
            <a:r>
              <a:rPr lang="en-US" dirty="0" smtClean="0"/>
              <a:t>.</a:t>
            </a:r>
          </a:p>
        </p:txBody>
      </p:sp>
      <p:sp>
        <p:nvSpPr>
          <p:cNvPr id="4" name="Slide Number Placeholder 3"/>
          <p:cNvSpPr>
            <a:spLocks noGrp="1"/>
          </p:cNvSpPr>
          <p:nvPr>
            <p:ph type="sldNum" sz="quarter" idx="10"/>
          </p:nvPr>
        </p:nvSpPr>
        <p:spPr/>
        <p:txBody>
          <a:bodyPr/>
          <a:lstStyle/>
          <a:p>
            <a:fld id="{DE04DE7C-65D2-4C1F-BFF6-2FC5449BA8E1}" type="slidenum">
              <a:rPr lang="en-US" smtClean="0"/>
              <a:t>19</a:t>
            </a:fld>
            <a:endParaRPr lang="en-US"/>
          </a:p>
        </p:txBody>
      </p:sp>
    </p:spTree>
    <p:extLst>
      <p:ext uri="{BB962C8B-B14F-4D97-AF65-F5344CB8AC3E}">
        <p14:creationId xmlns:p14="http://schemas.microsoft.com/office/powerpoint/2010/main" val="103426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r>
              <a:rPr lang="en-US" dirty="0" smtClean="0"/>
              <a:t>You should have received an email with the items we’ll review during the session. If you did not, please let me know via email.</a:t>
            </a:r>
          </a:p>
          <a:p>
            <a:r>
              <a:rPr lang="en-US" dirty="0" smtClean="0"/>
              <a:t>1 hour</a:t>
            </a:r>
            <a:r>
              <a:rPr lang="en-US" baseline="0" dirty="0" smtClean="0"/>
              <a:t> timeframe</a:t>
            </a:r>
          </a:p>
          <a:p>
            <a:r>
              <a:rPr lang="en-US" baseline="0" dirty="0" smtClean="0"/>
              <a:t>How are overarching goals and objectives of exercises defined?</a:t>
            </a:r>
          </a:p>
          <a:p>
            <a:r>
              <a:rPr lang="en-US" baseline="0" dirty="0" smtClean="0"/>
              <a:t>Discuss the eight steps in exercise design – during this section, I will be asking for feedback from you all regarding your experience with each step so please be thinking about exercises you’ve participated in previously.</a:t>
            </a:r>
          </a:p>
          <a:p>
            <a:r>
              <a:rPr lang="en-US" baseline="0" dirty="0" smtClean="0"/>
              <a:t>How to develop a scenario</a:t>
            </a:r>
          </a:p>
          <a:p>
            <a:r>
              <a:rPr lang="en-US" baseline="0" dirty="0" smtClean="0"/>
              <a:t>Q&amp;A</a:t>
            </a:r>
            <a:endParaRPr lang="en-US"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a:t>
            </a:fld>
            <a:endParaRPr lang="en-US"/>
          </a:p>
        </p:txBody>
      </p:sp>
    </p:spTree>
    <p:extLst>
      <p:ext uri="{BB962C8B-B14F-4D97-AF65-F5344CB8AC3E}">
        <p14:creationId xmlns:p14="http://schemas.microsoft.com/office/powerpoint/2010/main" val="336173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r>
              <a:rPr lang="en-US" baseline="0" dirty="0" smtClean="0"/>
              <a:t> Narrative:</a:t>
            </a:r>
          </a:p>
          <a:p>
            <a:endParaRPr lang="en-US" baseline="0" dirty="0" smtClean="0"/>
          </a:p>
          <a:p>
            <a:r>
              <a:rPr lang="en-US" sz="1200" kern="1200" dirty="0" smtClean="0">
                <a:solidFill>
                  <a:schemeClr val="tx1"/>
                </a:solidFill>
                <a:effectLst/>
                <a:latin typeface="+mn-lt"/>
                <a:ea typeface="+mn-ea"/>
                <a:cs typeface="+mn-cs"/>
              </a:rPr>
              <a:t>Today is Monday, Sept 14, 2015.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train derailment occurred in Little Falls, MN on Sunday, Sept 13 at 4:45 PM at the intersection of Broadway Avenue &amp; Highway 23. Three train cars carrying</a:t>
            </a:r>
            <a:r>
              <a:rPr lang="en-US" sz="1200" kern="1200" baseline="0" dirty="0" smtClean="0">
                <a:solidFill>
                  <a:schemeClr val="tx1"/>
                </a:solidFill>
                <a:effectLst/>
                <a:latin typeface="+mn-lt"/>
                <a:ea typeface="+mn-ea"/>
                <a:cs typeface="+mn-cs"/>
              </a:rPr>
              <a:t> hazardous materials</a:t>
            </a:r>
            <a:r>
              <a:rPr lang="en-US" sz="1200" kern="1200" dirty="0" smtClean="0">
                <a:solidFill>
                  <a:schemeClr val="tx1"/>
                </a:solidFill>
                <a:effectLst/>
                <a:latin typeface="+mn-lt"/>
                <a:ea typeface="+mn-ea"/>
                <a:cs typeface="+mn-cs"/>
              </a:rPr>
              <a:t> derailed. One car is on fire and leaking into the Mississippi River.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Sunday, Sept 13 was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day of the well-known and well-attended Little Falls Arts &amp; Crafts Fair. Six hundred (600) artists and approximately 50,000 people from across Minnesota attend each day of this 2 day art fair located in the downtown area of Little Falls, just blocks away from where the train derailment occurred.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Including an assisted living complex.</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E04DE7C-65D2-4C1F-BFF6-2FC5449BA8E1}" type="slidenum">
              <a:rPr lang="en-US" smtClean="0"/>
              <a:t>20</a:t>
            </a:fld>
            <a:endParaRPr lang="en-US"/>
          </a:p>
        </p:txBody>
      </p:sp>
    </p:spTree>
    <p:extLst>
      <p:ext uri="{BB962C8B-B14F-4D97-AF65-F5344CB8AC3E}">
        <p14:creationId xmlns:p14="http://schemas.microsoft.com/office/powerpoint/2010/main" val="317544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Events</a:t>
            </a:r>
            <a:r>
              <a:rPr lang="en-US" baseline="0" dirty="0" smtClean="0"/>
              <a:t> are:</a:t>
            </a:r>
          </a:p>
          <a:p>
            <a:pPr marL="171450" indent="-171450">
              <a:buFontTx/>
              <a:buChar char="-"/>
            </a:pPr>
            <a:r>
              <a:rPr lang="en-US" baseline="0" dirty="0" smtClean="0"/>
              <a:t>Occurrences that happen as a result of the emergency described in the narrative</a:t>
            </a:r>
          </a:p>
          <a:p>
            <a:pPr marL="171450" indent="-171450">
              <a:buFontTx/>
              <a:buChar char="-"/>
            </a:pPr>
            <a:r>
              <a:rPr lang="en-US" baseline="0" dirty="0" smtClean="0"/>
              <a:t>Problems requiring actions that will meet the objectives</a:t>
            </a:r>
          </a:p>
          <a:p>
            <a:pPr marL="171450" indent="-171450">
              <a:buFontTx/>
              <a:buChar char="-"/>
            </a:pPr>
            <a:endParaRPr lang="en-US" baseline="0" dirty="0" smtClean="0"/>
          </a:p>
          <a:p>
            <a:pPr marL="0" indent="0">
              <a:buFontTx/>
              <a:buNone/>
            </a:pPr>
            <a:r>
              <a:rPr lang="en-US" baseline="0" dirty="0" smtClean="0"/>
              <a:t>The goal is to provide a structure that will:</a:t>
            </a:r>
          </a:p>
          <a:p>
            <a:pPr marL="171450" indent="-171450">
              <a:buFontTx/>
              <a:buChar char="-"/>
            </a:pPr>
            <a:r>
              <a:rPr lang="en-US" baseline="0" dirty="0" smtClean="0"/>
              <a:t>Link the simulated event to the expected player actions</a:t>
            </a:r>
          </a:p>
          <a:p>
            <a:pPr marL="171450" indent="-171450">
              <a:buFontTx/>
              <a:buChar char="-"/>
            </a:pPr>
            <a:r>
              <a:rPr lang="en-US" baseline="0" dirty="0" smtClean="0"/>
              <a:t>Provide unity to the exercise</a:t>
            </a:r>
          </a:p>
          <a:p>
            <a:pPr marL="171450" indent="-171450">
              <a:buFontTx/>
              <a:buChar char="-"/>
            </a:pPr>
            <a:endParaRPr lang="en-US" baseline="0" dirty="0" smtClean="0"/>
          </a:p>
          <a:p>
            <a:pPr marL="0" indent="0">
              <a:buFontTx/>
              <a:buNone/>
            </a:pPr>
            <a:r>
              <a:rPr lang="en-US" baseline="0" dirty="0" smtClean="0"/>
              <a:t>Careful scripting is required to</a:t>
            </a:r>
          </a:p>
          <a:p>
            <a:pPr marL="171450" indent="-171450">
              <a:buFontTx/>
              <a:buChar char="-"/>
            </a:pPr>
            <a:r>
              <a:rPr lang="en-US" baseline="0" dirty="0" smtClean="0"/>
              <a:t>Produce a convincing, unified scenario</a:t>
            </a:r>
          </a:p>
          <a:p>
            <a:pPr marL="171450" indent="-171450">
              <a:buFontTx/>
              <a:buChar char="-"/>
            </a:pPr>
            <a:r>
              <a:rPr lang="en-US" baseline="0" dirty="0" smtClean="0"/>
              <a:t>Create an exercised governed by objectives</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21</a:t>
            </a:fld>
            <a:endParaRPr lang="en-US"/>
          </a:p>
        </p:txBody>
      </p:sp>
    </p:spTree>
    <p:extLst>
      <p:ext uri="{BB962C8B-B14F-4D97-AF65-F5344CB8AC3E}">
        <p14:creationId xmlns:p14="http://schemas.microsoft.com/office/powerpoint/2010/main" val="2851185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a:t>
            </a:r>
            <a:r>
              <a:rPr lang="en-US" baseline="0" dirty="0" smtClean="0"/>
              <a:t> events:</a:t>
            </a:r>
          </a:p>
          <a:p>
            <a:pPr marL="171450" indent="-171450">
              <a:buFontTx/>
              <a:buChar char="-"/>
            </a:pPr>
            <a:r>
              <a:rPr lang="en-US" baseline="0" dirty="0" smtClean="0"/>
              <a:t>Big problems</a:t>
            </a:r>
          </a:p>
          <a:p>
            <a:pPr marL="171450" indent="-171450">
              <a:buFontTx/>
              <a:buChar char="-"/>
            </a:pPr>
            <a:r>
              <a:rPr lang="en-US" baseline="0" dirty="0" smtClean="0"/>
              <a:t>Likely events calling for realistic action</a:t>
            </a:r>
          </a:p>
          <a:p>
            <a:pPr marL="171450" indent="-171450">
              <a:buFontTx/>
              <a:buChar char="-"/>
            </a:pPr>
            <a:endParaRPr lang="en-US" baseline="0" dirty="0" smtClean="0"/>
          </a:p>
          <a:p>
            <a:pPr marL="0" indent="0">
              <a:buFontTx/>
              <a:buNone/>
            </a:pPr>
            <a:r>
              <a:rPr lang="en-US" baseline="0" dirty="0" smtClean="0"/>
              <a:t>To develop major events:</a:t>
            </a:r>
          </a:p>
          <a:p>
            <a:pPr marL="228600" indent="-228600">
              <a:buFontTx/>
              <a:buAutoNum type="arabicPeriod"/>
            </a:pPr>
            <a:r>
              <a:rPr lang="en-US" baseline="0" dirty="0" smtClean="0"/>
              <a:t>Identify major occurrences that would follow the narrative events</a:t>
            </a:r>
          </a:p>
          <a:p>
            <a:pPr marL="228600" indent="-228600">
              <a:buFontTx/>
              <a:buAutoNum type="arabicPeriod"/>
            </a:pPr>
            <a:r>
              <a:rPr lang="en-US" baseline="0" dirty="0" smtClean="0"/>
              <a:t>Select those that might generate situations to test the objectives</a:t>
            </a:r>
          </a:p>
          <a:p>
            <a:pPr marL="228600" indent="-228600">
              <a:buFontTx/>
              <a:buAutoNum type="arabicPeriod"/>
            </a:pPr>
            <a:endParaRPr lang="en-US" baseline="0" dirty="0" smtClean="0"/>
          </a:p>
          <a:p>
            <a:pPr marL="0" indent="0">
              <a:buFontTx/>
              <a:buNone/>
            </a:pPr>
            <a:r>
              <a:rPr lang="en-US" b="1" baseline="0" dirty="0" smtClean="0"/>
              <a:t>Use your purpose statement (which we developed in step 3):</a:t>
            </a:r>
          </a:p>
          <a:p>
            <a:pPr marL="171450" indent="-171450">
              <a:buFontTx/>
              <a:buChar char="-"/>
            </a:pPr>
            <a:r>
              <a:rPr lang="en-US" b="0" baseline="0" dirty="0" smtClean="0"/>
              <a:t>Because your goal is to develop an exercise that will test certain functions and organizations, major events should be developed from your purpose statement.</a:t>
            </a:r>
          </a:p>
          <a:p>
            <a:pPr marL="0" indent="0">
              <a:buFontTx/>
              <a:buNone/>
            </a:pPr>
            <a:endParaRPr lang="en-US" b="0" baseline="0" dirty="0" smtClean="0"/>
          </a:p>
          <a:p>
            <a:pPr marL="0" indent="0">
              <a:buFontTx/>
              <a:buNone/>
            </a:pPr>
            <a:r>
              <a:rPr lang="en-US" b="0" baseline="0" dirty="0" smtClean="0"/>
              <a:t>Detailed events:</a:t>
            </a:r>
          </a:p>
          <a:p>
            <a:pPr marL="171450" indent="-171450">
              <a:buFontTx/>
              <a:buChar char="-"/>
            </a:pPr>
            <a:r>
              <a:rPr lang="en-US" b="0" baseline="0" dirty="0" smtClean="0"/>
              <a:t>Specific problem situations that will prompt one or more expected actions.</a:t>
            </a:r>
          </a:p>
          <a:p>
            <a:pPr marL="0" indent="0">
              <a:buFontTx/>
              <a:buNone/>
            </a:pPr>
            <a:endParaRPr lang="en-US" b="0" baseline="0" dirty="0" smtClean="0"/>
          </a:p>
          <a:p>
            <a:pPr marL="0" indent="0">
              <a:buFontTx/>
              <a:buNone/>
            </a:pPr>
            <a:r>
              <a:rPr lang="en-US" b="0" baseline="0" dirty="0" smtClean="0"/>
              <a:t>To develop detailed events:</a:t>
            </a:r>
          </a:p>
          <a:p>
            <a:pPr marL="171450" indent="-171450">
              <a:buFontTx/>
              <a:buChar char="-"/>
            </a:pPr>
            <a:r>
              <a:rPr lang="en-US" b="0" baseline="0" dirty="0" smtClean="0"/>
              <a:t>Plan detailed events and expected actions together</a:t>
            </a:r>
          </a:p>
          <a:p>
            <a:pPr marL="171450" indent="-171450">
              <a:buFontTx/>
              <a:buChar char="-"/>
            </a:pPr>
            <a:r>
              <a:rPr lang="en-US" b="0" baseline="0" dirty="0" smtClean="0"/>
              <a:t>Work backward from the actions</a:t>
            </a:r>
          </a:p>
          <a:p>
            <a:pPr marL="171450" indent="-171450">
              <a:buFontTx/>
              <a:buChar char="-"/>
            </a:pPr>
            <a:r>
              <a:rPr lang="en-US" b="0" baseline="0" dirty="0" smtClean="0"/>
              <a:t>List specific problems likely to stem from major events and actions that would be expected to address them.</a:t>
            </a:r>
          </a:p>
          <a:p>
            <a:pPr marL="171450" indent="-171450">
              <a:buFontTx/>
              <a:buChar char="-"/>
            </a:pPr>
            <a:endParaRPr lang="en-US" b="0" baseline="0" dirty="0" smtClean="0"/>
          </a:p>
          <a:p>
            <a:pPr marL="0" indent="0">
              <a:buFontTx/>
              <a:buNone/>
            </a:pPr>
            <a:r>
              <a:rPr lang="en-US" baseline="0" dirty="0" smtClean="0"/>
              <a:t>Let’s look at an example for Step 6.</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22</a:t>
            </a:fld>
            <a:endParaRPr lang="en-US"/>
          </a:p>
        </p:txBody>
      </p:sp>
    </p:spTree>
    <p:extLst>
      <p:ext uri="{BB962C8B-B14F-4D97-AF65-F5344CB8AC3E}">
        <p14:creationId xmlns:p14="http://schemas.microsoft.com/office/powerpoint/2010/main" val="1073008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smtClean="0"/>
              <a:t>Detailed events example</a:t>
            </a:r>
          </a:p>
          <a:p>
            <a:pPr marL="171450" indent="-171450">
              <a:buFontTx/>
              <a:buChar char="-"/>
            </a:pPr>
            <a:endParaRPr lang="en-US" b="1" baseline="0" dirty="0" smtClean="0"/>
          </a:p>
          <a:p>
            <a:pPr marL="0" indent="0">
              <a:buFontTx/>
              <a:buNone/>
            </a:pPr>
            <a:r>
              <a:rPr lang="en-US" sz="1200" b="1" kern="1200" dirty="0" smtClean="0">
                <a:solidFill>
                  <a:schemeClr val="tx1"/>
                </a:solidFill>
                <a:effectLst/>
                <a:latin typeface="+mn-lt"/>
                <a:ea typeface="+mn-ea"/>
                <a:cs typeface="+mn-cs"/>
              </a:rPr>
              <a:t>25 people from Highland Assisted Living were deemed not appropriate for a general population shelter and were sent to the hospital in St. Cloud. The hospital is requesting a list of available beds in skilled nursing facilities, including 10 memory care beds. Can MDH assist?</a:t>
            </a:r>
            <a:endParaRPr lang="en-US" b="1" baseline="0" dirty="0" smtClean="0"/>
          </a:p>
          <a:p>
            <a:pPr marL="171450" indent="-171450">
              <a:buFontTx/>
              <a:buChar char="-"/>
            </a:pPr>
            <a:endParaRPr lang="en-US" baseline="0" dirty="0" smtClean="0"/>
          </a:p>
          <a:p>
            <a:pPr marL="0" indent="0">
              <a:buFontTx/>
              <a:buNone/>
            </a:pPr>
            <a:r>
              <a:rPr lang="en-US" dirty="0" smtClean="0"/>
              <a:t>Would you call this a major event or a detailed event?</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23</a:t>
            </a:fld>
            <a:endParaRPr lang="en-US"/>
          </a:p>
        </p:txBody>
      </p:sp>
    </p:spTree>
    <p:extLst>
      <p:ext uri="{BB962C8B-B14F-4D97-AF65-F5344CB8AC3E}">
        <p14:creationId xmlns:p14="http://schemas.microsoft.com/office/powerpoint/2010/main" val="581350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solidFill>
                  <a:srgbClr val="FFFF00"/>
                </a:solidFill>
              </a:rPr>
              <a:t>These events can also be described as injects. </a:t>
            </a:r>
          </a:p>
          <a:p>
            <a:pPr marL="0" indent="0">
              <a:buFont typeface="Arial" panose="020B0604020202020204" pitchFamily="34" charset="0"/>
              <a:buNone/>
            </a:pPr>
            <a:endParaRPr lang="en-US" baseline="0" dirty="0" smtClean="0">
              <a:solidFill>
                <a:srgbClr val="FFFF00"/>
              </a:solidFill>
            </a:endParaRPr>
          </a:p>
          <a:p>
            <a:pPr marL="0" indent="0">
              <a:buFont typeface="Arial" panose="020B0604020202020204" pitchFamily="34" charset="0"/>
              <a:buNone/>
            </a:pPr>
            <a:r>
              <a:rPr lang="en-US" baseline="0" dirty="0" smtClean="0">
                <a:solidFill>
                  <a:srgbClr val="FFFF00"/>
                </a:solidFill>
              </a:rPr>
              <a:t>We used this detailed event as an inject to our Healthcare surge person.</a:t>
            </a:r>
          </a:p>
          <a:p>
            <a:pPr marL="0" indent="0">
              <a:buFont typeface="Arial" panose="020B0604020202020204" pitchFamily="34" charset="0"/>
              <a:buNone/>
            </a:pPr>
            <a:endParaRPr lang="en-US" baseline="0" dirty="0" smtClean="0">
              <a:solidFill>
                <a:srgbClr val="FFFF00"/>
              </a:solidFill>
            </a:endParaRPr>
          </a:p>
          <a:p>
            <a:pPr marL="0" indent="0">
              <a:buFont typeface="Arial" panose="020B0604020202020204" pitchFamily="34" charset="0"/>
              <a:buNone/>
            </a:pPr>
            <a:r>
              <a:rPr lang="en-US" baseline="0" dirty="0" smtClean="0">
                <a:solidFill>
                  <a:srgbClr val="FFFF00"/>
                </a:solidFill>
              </a:rPr>
              <a:t>Injects link the simulation to action. In other words, they create a reason to take a certain action.</a:t>
            </a:r>
          </a:p>
          <a:p>
            <a:pPr marL="0" indent="0">
              <a:buFont typeface="Arial" panose="020B0604020202020204" pitchFamily="34" charset="0"/>
              <a:buNone/>
            </a:pPr>
            <a:r>
              <a:rPr lang="en-US" baseline="0" dirty="0" smtClean="0">
                <a:solidFill>
                  <a:srgbClr val="FFFF00"/>
                </a:solidFill>
              </a:rPr>
              <a:t>Injects certainly enhance the experience as they get the players much more involved.</a:t>
            </a:r>
          </a:p>
          <a:p>
            <a:pPr marL="0" indent="0">
              <a:buFont typeface="Arial" panose="020B0604020202020204" pitchFamily="34" charset="0"/>
              <a:buNone/>
            </a:pPr>
            <a:r>
              <a:rPr lang="en-US" baseline="0" dirty="0" smtClean="0">
                <a:solidFill>
                  <a:srgbClr val="FFFF00"/>
                </a:solidFill>
              </a:rPr>
              <a:t>Injects reflect an incident or activity that will prompt players to implement the policy or procedures being tested.</a:t>
            </a:r>
          </a:p>
          <a:p>
            <a:pPr marL="0" indent="0">
              <a:buFont typeface="Arial" panose="020B0604020202020204" pitchFamily="34" charset="0"/>
              <a:buNone/>
            </a:pPr>
            <a:endParaRPr lang="en-US" baseline="0" dirty="0" smtClean="0">
              <a:solidFill>
                <a:srgbClr val="FFFF00"/>
              </a:solidFill>
            </a:endParaRPr>
          </a:p>
          <a:p>
            <a:pPr marL="0" indent="0">
              <a:buFont typeface="Arial" panose="020B0604020202020204" pitchFamily="34" charset="0"/>
              <a:buNone/>
            </a:pPr>
            <a:r>
              <a:rPr lang="en-US" baseline="0" dirty="0" smtClean="0">
                <a:solidFill>
                  <a:srgbClr val="FFFF00"/>
                </a:solidFill>
              </a:rPr>
              <a:t>Each inject should specify:</a:t>
            </a:r>
          </a:p>
          <a:p>
            <a:pPr marL="228600" indent="-228600">
              <a:buFont typeface="Arial" panose="020B0604020202020204" pitchFamily="34" charset="0"/>
              <a:buAutoNum type="arabicPeriod"/>
            </a:pPr>
            <a:r>
              <a:rPr lang="en-US" baseline="0" dirty="0" smtClean="0">
                <a:solidFill>
                  <a:srgbClr val="FFFF00"/>
                </a:solidFill>
              </a:rPr>
              <a:t>A message</a:t>
            </a:r>
          </a:p>
          <a:p>
            <a:pPr marL="228600" indent="-228600">
              <a:buFont typeface="Arial" panose="020B0604020202020204" pitchFamily="34" charset="0"/>
              <a:buAutoNum type="arabicPeriod"/>
            </a:pPr>
            <a:r>
              <a:rPr lang="en-US" baseline="0" dirty="0" smtClean="0">
                <a:solidFill>
                  <a:srgbClr val="FFFF00"/>
                </a:solidFill>
              </a:rPr>
              <a:t>Designated scenario time</a:t>
            </a:r>
          </a:p>
          <a:p>
            <a:pPr marL="228600" indent="-228600">
              <a:buFont typeface="Arial" panose="020B0604020202020204" pitchFamily="34" charset="0"/>
              <a:buAutoNum type="arabicPeriod"/>
            </a:pPr>
            <a:r>
              <a:rPr lang="en-US" baseline="0" dirty="0" smtClean="0">
                <a:solidFill>
                  <a:srgbClr val="FFFF00"/>
                </a:solidFill>
              </a:rPr>
              <a:t>Controller (deliverer of inject)</a:t>
            </a:r>
          </a:p>
          <a:p>
            <a:pPr marL="228600" indent="-228600">
              <a:buFont typeface="Arial" panose="020B0604020202020204" pitchFamily="34" charset="0"/>
              <a:buAutoNum type="arabicPeriod"/>
            </a:pPr>
            <a:r>
              <a:rPr lang="en-US" baseline="0" dirty="0" smtClean="0">
                <a:solidFill>
                  <a:srgbClr val="FFFF00"/>
                </a:solidFill>
              </a:rPr>
              <a:t>Player (person who receives inject)</a:t>
            </a:r>
          </a:p>
          <a:p>
            <a:pPr marL="228600" indent="-228600">
              <a:buFont typeface="Arial" panose="020B0604020202020204" pitchFamily="34" charset="0"/>
              <a:buAutoNum type="arabicPeriod"/>
            </a:pPr>
            <a:r>
              <a:rPr lang="en-US" baseline="0" dirty="0" smtClean="0">
                <a:solidFill>
                  <a:srgbClr val="FFFF00"/>
                </a:solidFill>
              </a:rPr>
              <a:t>How inject is delivered (phone, email, paper)</a:t>
            </a:r>
          </a:p>
          <a:p>
            <a:pPr marL="228600" indent="-228600">
              <a:buFont typeface="Arial" panose="020B0604020202020204" pitchFamily="34" charset="0"/>
              <a:buAutoNum type="arabicPeriod"/>
            </a:pPr>
            <a:r>
              <a:rPr lang="en-US" baseline="0" dirty="0" smtClean="0">
                <a:solidFill>
                  <a:srgbClr val="FFFF00"/>
                </a:solidFill>
              </a:rPr>
              <a:t>Expected action (evaluator should know and be watching for it)</a:t>
            </a:r>
          </a:p>
          <a:p>
            <a:pPr marL="228600" indent="-228600">
              <a:buFont typeface="Arial" panose="020B0604020202020204" pitchFamily="34" charset="0"/>
              <a:buAutoNum type="arabicPeriod"/>
            </a:pPr>
            <a:r>
              <a:rPr lang="en-US" baseline="0" dirty="0" smtClean="0">
                <a:solidFill>
                  <a:srgbClr val="FFFF00"/>
                </a:solidFill>
              </a:rPr>
              <a:t>Objective (which exercise objective this inject relates to)</a:t>
            </a:r>
          </a:p>
          <a:p>
            <a:pPr marL="228600" indent="-228600">
              <a:buFont typeface="Arial" panose="020B0604020202020204" pitchFamily="34" charset="0"/>
              <a:buAutoNum type="arabicPeriod"/>
            </a:pPr>
            <a:r>
              <a:rPr lang="en-US" baseline="0" dirty="0" smtClean="0">
                <a:solidFill>
                  <a:srgbClr val="FFFF00"/>
                </a:solidFill>
              </a:rPr>
              <a:t>Notes</a:t>
            </a:r>
          </a:p>
          <a:p>
            <a:pPr marL="228600" indent="-228600">
              <a:buFont typeface="Arial" panose="020B0604020202020204" pitchFamily="34" charset="0"/>
              <a:buAutoNum type="arabicPeriod"/>
            </a:pPr>
            <a:endParaRPr lang="en-US" baseline="0" dirty="0" smtClean="0">
              <a:solidFill>
                <a:srgbClr val="FFFF00"/>
              </a:solidFill>
            </a:endParaRPr>
          </a:p>
          <a:p>
            <a:pPr marL="0" indent="0">
              <a:buFont typeface="Arial" panose="020B0604020202020204" pitchFamily="34" charset="0"/>
              <a:buNone/>
            </a:pPr>
            <a:r>
              <a:rPr lang="en-US" baseline="0" dirty="0" smtClean="0">
                <a:solidFill>
                  <a:srgbClr val="FFFF00"/>
                </a:solidFill>
              </a:rPr>
              <a:t>Remember that players do not always respond as you expect. Additional injects may be required to be implemented to get players back on track.</a:t>
            </a:r>
          </a:p>
          <a:p>
            <a:pPr marL="0" indent="0">
              <a:buFont typeface="Arial" panose="020B0604020202020204" pitchFamily="34" charset="0"/>
              <a:buNone/>
            </a:pPr>
            <a:endParaRPr lang="en-US" baseline="0" dirty="0" smtClean="0">
              <a:solidFill>
                <a:srgbClr val="FFFF00"/>
              </a:solidFill>
            </a:endParaRPr>
          </a:p>
          <a:p>
            <a:pPr marL="0" indent="0">
              <a:buFont typeface="Arial" panose="020B0604020202020204" pitchFamily="34" charset="0"/>
              <a:buNone/>
            </a:pPr>
            <a:r>
              <a:rPr lang="en-US" baseline="0" dirty="0" smtClean="0">
                <a:solidFill>
                  <a:srgbClr val="FFFF00"/>
                </a:solidFill>
              </a:rPr>
              <a:t>The MSEL package template I sent yesterday includes cards for creating injects as well as can be used for handing out to controllers who will deliver the injects. </a:t>
            </a:r>
          </a:p>
        </p:txBody>
      </p:sp>
      <p:sp>
        <p:nvSpPr>
          <p:cNvPr id="4" name="Slide Number Placeholder 3"/>
          <p:cNvSpPr>
            <a:spLocks noGrp="1"/>
          </p:cNvSpPr>
          <p:nvPr>
            <p:ph type="sldNum" sz="quarter" idx="10"/>
          </p:nvPr>
        </p:nvSpPr>
        <p:spPr/>
        <p:txBody>
          <a:bodyPr/>
          <a:lstStyle/>
          <a:p>
            <a:fld id="{DE04DE7C-65D2-4C1F-BFF6-2FC5449BA8E1}" type="slidenum">
              <a:rPr lang="en-US" smtClean="0"/>
              <a:t>24</a:t>
            </a:fld>
            <a:endParaRPr lang="en-US"/>
          </a:p>
        </p:txBody>
      </p:sp>
    </p:spTree>
    <p:extLst>
      <p:ext uri="{BB962C8B-B14F-4D97-AF65-F5344CB8AC3E}">
        <p14:creationId xmlns:p14="http://schemas.microsoft.com/office/powerpoint/2010/main" val="4027817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solidFill>
                  <a:srgbClr val="FFFF00"/>
                </a:solidFill>
              </a:rPr>
              <a:t>So let’s create an inject as a group around this exercise objective:</a:t>
            </a:r>
          </a:p>
          <a:p>
            <a:pPr marL="0" indent="0">
              <a:buFont typeface="Arial" panose="020B0604020202020204" pitchFamily="34" charset="0"/>
              <a:buNone/>
            </a:pPr>
            <a:endParaRPr lang="en-US" baseline="0" dirty="0" smtClean="0">
              <a:solidFill>
                <a:srgbClr val="FFFF00"/>
              </a:solidFill>
            </a:endParaRPr>
          </a:p>
          <a:p>
            <a:pPr marL="0" indent="0">
              <a:buFont typeface="Arial" panose="020B0604020202020204" pitchFamily="34" charset="0"/>
              <a:buNone/>
            </a:pPr>
            <a:r>
              <a:rPr lang="en-US" baseline="0" dirty="0" smtClean="0">
                <a:solidFill>
                  <a:srgbClr val="FFFF00"/>
                </a:solidFill>
              </a:rPr>
              <a:t>Reminder: </a:t>
            </a:r>
          </a:p>
          <a:p>
            <a:pPr marL="0" indent="0">
              <a:buFont typeface="Arial" panose="020B0604020202020204" pitchFamily="34" charset="0"/>
              <a:buNone/>
            </a:pPr>
            <a:endParaRPr lang="en-US" baseline="0" dirty="0" smtClean="0">
              <a:solidFill>
                <a:srgbClr val="FFFF00"/>
              </a:solidFill>
            </a:endParaRPr>
          </a:p>
          <a:p>
            <a:pPr marL="0" indent="0">
              <a:buFont typeface="Arial" panose="020B0604020202020204" pitchFamily="34" charset="0"/>
              <a:buNone/>
            </a:pPr>
            <a:r>
              <a:rPr lang="en-US" baseline="0" dirty="0" smtClean="0">
                <a:solidFill>
                  <a:srgbClr val="FFFF00"/>
                </a:solidFill>
              </a:rPr>
              <a:t>Each inject should specify:</a:t>
            </a:r>
          </a:p>
          <a:p>
            <a:pPr marL="228600" indent="-228600">
              <a:buFont typeface="Arial" panose="020B0604020202020204" pitchFamily="34" charset="0"/>
              <a:buAutoNum type="arabicPeriod"/>
            </a:pPr>
            <a:r>
              <a:rPr lang="en-US" baseline="0" dirty="0" smtClean="0">
                <a:solidFill>
                  <a:srgbClr val="FFFF00"/>
                </a:solidFill>
              </a:rPr>
              <a:t>A message</a:t>
            </a:r>
          </a:p>
          <a:p>
            <a:pPr marL="228600" indent="-228600">
              <a:buFont typeface="Arial" panose="020B0604020202020204" pitchFamily="34" charset="0"/>
              <a:buAutoNum type="arabicPeriod"/>
            </a:pPr>
            <a:r>
              <a:rPr lang="en-US" baseline="0" dirty="0" smtClean="0">
                <a:solidFill>
                  <a:srgbClr val="FFFF00"/>
                </a:solidFill>
              </a:rPr>
              <a:t>Designated scenario time</a:t>
            </a:r>
          </a:p>
          <a:p>
            <a:pPr marL="228600" indent="-228600">
              <a:buFont typeface="Arial" panose="020B0604020202020204" pitchFamily="34" charset="0"/>
              <a:buAutoNum type="arabicPeriod"/>
            </a:pPr>
            <a:r>
              <a:rPr lang="en-US" baseline="0" dirty="0" smtClean="0">
                <a:solidFill>
                  <a:srgbClr val="FFFF00"/>
                </a:solidFill>
              </a:rPr>
              <a:t>Controller (deliverer of inject)</a:t>
            </a:r>
          </a:p>
          <a:p>
            <a:pPr marL="228600" indent="-228600">
              <a:buFont typeface="Arial" panose="020B0604020202020204" pitchFamily="34" charset="0"/>
              <a:buAutoNum type="arabicPeriod"/>
            </a:pPr>
            <a:r>
              <a:rPr lang="en-US" baseline="0" dirty="0" smtClean="0">
                <a:solidFill>
                  <a:srgbClr val="FFFF00"/>
                </a:solidFill>
              </a:rPr>
              <a:t>Player (person who receives inject)</a:t>
            </a:r>
          </a:p>
          <a:p>
            <a:pPr marL="228600" indent="-228600">
              <a:buFont typeface="Arial" panose="020B0604020202020204" pitchFamily="34" charset="0"/>
              <a:buAutoNum type="arabicPeriod"/>
            </a:pPr>
            <a:r>
              <a:rPr lang="en-US" baseline="0" dirty="0" smtClean="0">
                <a:solidFill>
                  <a:srgbClr val="FFFF00"/>
                </a:solidFill>
              </a:rPr>
              <a:t>How inject is delivered (phone, email, paper)</a:t>
            </a:r>
          </a:p>
          <a:p>
            <a:pPr marL="228600" indent="-228600">
              <a:buFont typeface="Arial" panose="020B0604020202020204" pitchFamily="34" charset="0"/>
              <a:buAutoNum type="arabicPeriod"/>
            </a:pPr>
            <a:r>
              <a:rPr lang="en-US" baseline="0" dirty="0" smtClean="0">
                <a:solidFill>
                  <a:srgbClr val="FFFF00"/>
                </a:solidFill>
              </a:rPr>
              <a:t>Expected action (evaluator should know and be watching for it)</a:t>
            </a:r>
          </a:p>
          <a:p>
            <a:pPr marL="228600" indent="-228600">
              <a:buFont typeface="Arial" panose="020B0604020202020204" pitchFamily="34" charset="0"/>
              <a:buAutoNum type="arabicPeriod"/>
            </a:pPr>
            <a:r>
              <a:rPr lang="en-US" baseline="0" dirty="0" smtClean="0">
                <a:solidFill>
                  <a:srgbClr val="FFFF00"/>
                </a:solidFill>
              </a:rPr>
              <a:t>Objective (which exercise objective this inject relates to)</a:t>
            </a:r>
          </a:p>
          <a:p>
            <a:pPr marL="228600" indent="-228600">
              <a:buFont typeface="Arial" panose="020B0604020202020204" pitchFamily="34" charset="0"/>
              <a:buAutoNum type="arabicPeriod"/>
            </a:pPr>
            <a:r>
              <a:rPr lang="en-US" baseline="0" dirty="0" smtClean="0">
                <a:solidFill>
                  <a:srgbClr val="FFFF00"/>
                </a:solidFill>
              </a:rPr>
              <a:t>Notes</a:t>
            </a:r>
          </a:p>
          <a:p>
            <a:pPr marL="228600" indent="-228600">
              <a:buFont typeface="Arial" panose="020B0604020202020204" pitchFamily="34" charset="0"/>
              <a:buAutoNum type="arabicPeriod"/>
            </a:pPr>
            <a:endParaRPr lang="en-US" baseline="0" dirty="0" smtClean="0">
              <a:solidFill>
                <a:srgbClr val="FFFF00"/>
              </a:solidFill>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25</a:t>
            </a:fld>
            <a:endParaRPr lang="en-US"/>
          </a:p>
        </p:txBody>
      </p:sp>
    </p:spTree>
    <p:extLst>
      <p:ext uri="{BB962C8B-B14F-4D97-AF65-F5344CB8AC3E}">
        <p14:creationId xmlns:p14="http://schemas.microsoft.com/office/powerpoint/2010/main" val="2943493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Expected actions are actions or decisions</a:t>
            </a:r>
            <a:r>
              <a:rPr lang="en-US" baseline="0" dirty="0" smtClean="0"/>
              <a:t> you want participants to carry out in order to demonstrate competence</a:t>
            </a:r>
          </a:p>
          <a:p>
            <a:endParaRPr lang="en-US" baseline="0" dirty="0" smtClean="0"/>
          </a:p>
          <a:p>
            <a:r>
              <a:rPr lang="en-US" baseline="0" dirty="0" smtClean="0"/>
              <a:t>Actions are necessary for messages and evaluation</a:t>
            </a:r>
          </a:p>
          <a:p>
            <a:endParaRPr lang="en-US" baseline="0" dirty="0" smtClean="0"/>
          </a:p>
          <a:p>
            <a:r>
              <a:rPr lang="en-US" baseline="0" dirty="0" smtClean="0"/>
              <a:t>Types of actions:</a:t>
            </a:r>
          </a:p>
          <a:p>
            <a:pPr marL="171450" indent="-171450">
              <a:buFontTx/>
              <a:buChar char="-"/>
            </a:pPr>
            <a:r>
              <a:rPr lang="en-US" baseline="0" dirty="0" smtClean="0"/>
              <a:t>Verification</a:t>
            </a:r>
          </a:p>
          <a:p>
            <a:pPr marL="171450" indent="-171450">
              <a:buFontTx/>
              <a:buChar char="-"/>
            </a:pPr>
            <a:r>
              <a:rPr lang="en-US" baseline="0" dirty="0" smtClean="0"/>
              <a:t>Consideration – prioritizing multiple requests</a:t>
            </a:r>
          </a:p>
          <a:p>
            <a:pPr marL="171450" indent="-171450">
              <a:buFontTx/>
              <a:buChar char="-"/>
            </a:pPr>
            <a:r>
              <a:rPr lang="en-US" baseline="0" dirty="0" smtClean="0"/>
              <a:t>Deferral</a:t>
            </a:r>
          </a:p>
          <a:p>
            <a:pPr marL="171450" indent="-171450">
              <a:buFontTx/>
              <a:buChar char="-"/>
            </a:pPr>
            <a:r>
              <a:rPr lang="en-US" baseline="0" dirty="0" smtClean="0"/>
              <a:t>Decision – players should be driven toward make a decision.</a:t>
            </a:r>
          </a:p>
          <a:p>
            <a:pPr marL="0" indent="0">
              <a:buFontTx/>
              <a:buNone/>
            </a:pPr>
            <a:endParaRPr lang="en-US" baseline="0" dirty="0" smtClean="0"/>
          </a:p>
          <a:p>
            <a:pPr marL="0" indent="0">
              <a:buFontTx/>
              <a:buNone/>
            </a:pPr>
            <a:r>
              <a:rPr lang="en-US" baseline="0" dirty="0" smtClean="0"/>
              <a:t>List only those actions that involve the participating organizations</a:t>
            </a:r>
          </a:p>
          <a:p>
            <a:pPr marL="0" indent="0">
              <a:buFontTx/>
              <a:buNone/>
            </a:pPr>
            <a:endParaRPr lang="en-US" baseline="0" dirty="0" smtClean="0"/>
          </a:p>
          <a:p>
            <a:pPr marL="0" indent="0">
              <a:buFontTx/>
              <a:buNone/>
            </a:pPr>
            <a:r>
              <a:rPr lang="en-US" baseline="0" dirty="0" smtClean="0"/>
              <a:t>List expected actions for all participating organizations</a:t>
            </a:r>
          </a:p>
          <a:p>
            <a:pPr marL="171450" indent="-171450">
              <a:buFontTx/>
              <a:buChar char="-"/>
            </a:pPr>
            <a:r>
              <a:rPr lang="en-US" baseline="0" dirty="0" smtClean="0"/>
              <a:t>It is not necessary for each detailed event to generate responses from all players</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26</a:t>
            </a:fld>
            <a:endParaRPr lang="en-US"/>
          </a:p>
        </p:txBody>
      </p:sp>
    </p:spTree>
    <p:extLst>
      <p:ext uri="{BB962C8B-B14F-4D97-AF65-F5344CB8AC3E}">
        <p14:creationId xmlns:p14="http://schemas.microsoft.com/office/powerpoint/2010/main" val="2682865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smtClean="0"/>
              <a:t>Let’s look at an example</a:t>
            </a:r>
          </a:p>
          <a:p>
            <a:pPr marL="0" indent="0">
              <a:buFontTx/>
              <a:buNone/>
            </a:pPr>
            <a:endParaRPr lang="en-US" b="1" baseline="0" dirty="0" smtClean="0"/>
          </a:p>
          <a:p>
            <a:pPr marL="0" indent="0">
              <a:buFontTx/>
              <a:buNone/>
            </a:pPr>
            <a:r>
              <a:rPr lang="en-US" sz="1200" b="1" kern="1200" dirty="0" smtClean="0">
                <a:solidFill>
                  <a:schemeClr val="tx1"/>
                </a:solidFill>
                <a:effectLst/>
                <a:latin typeface="+mn-lt"/>
                <a:ea typeface="+mn-ea"/>
                <a:cs typeface="+mn-cs"/>
              </a:rPr>
              <a:t>Send out survey to skilled nursing facilities in Central region. Share information with Operations and other DOC staff in a briefing or email.</a:t>
            </a:r>
            <a:endParaRPr lang="en-US" b="1"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27</a:t>
            </a:fld>
            <a:endParaRPr lang="en-US"/>
          </a:p>
        </p:txBody>
      </p:sp>
    </p:spTree>
    <p:extLst>
      <p:ext uri="{BB962C8B-B14F-4D97-AF65-F5344CB8AC3E}">
        <p14:creationId xmlns:p14="http://schemas.microsoft.com/office/powerpoint/2010/main" val="3464930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Messages</a:t>
            </a:r>
            <a:r>
              <a:rPr lang="en-US" baseline="0" dirty="0" smtClean="0"/>
              <a:t> are used to communicate detailed events to exercise participants</a:t>
            </a:r>
          </a:p>
          <a:p>
            <a:endParaRPr lang="en-US" baseline="0" dirty="0" smtClean="0"/>
          </a:p>
          <a:p>
            <a:r>
              <a:rPr lang="en-US" baseline="0" dirty="0" smtClean="0"/>
              <a:t>Characteristics of a valid message:</a:t>
            </a:r>
          </a:p>
          <a:p>
            <a:pPr marL="171450" indent="-171450">
              <a:buFontTx/>
              <a:buChar char="-"/>
            </a:pPr>
            <a:r>
              <a:rPr lang="en-US" baseline="0" dirty="0" smtClean="0"/>
              <a:t>Purpose: Elicit a response (decision or action) to meet objectives</a:t>
            </a:r>
          </a:p>
          <a:p>
            <a:pPr marL="171450" indent="-171450">
              <a:buFontTx/>
              <a:buChar char="-"/>
            </a:pPr>
            <a:r>
              <a:rPr lang="en-US" baseline="0" dirty="0" smtClean="0"/>
              <a:t>Transmission: Phone, radio, note, fax, in person, etc.</a:t>
            </a:r>
          </a:p>
          <a:p>
            <a:pPr marL="171450" indent="-171450">
              <a:buFontTx/>
              <a:buChar char="-"/>
            </a:pPr>
            <a:r>
              <a:rPr lang="en-US" baseline="0" dirty="0" smtClean="0"/>
              <a:t>Credibility: Must come from credible source, through credible channels</a:t>
            </a:r>
          </a:p>
          <a:p>
            <a:pPr marL="171450" indent="-171450">
              <a:buFontTx/>
              <a:buChar char="-"/>
            </a:pPr>
            <a:endParaRPr lang="en-US" baseline="0" dirty="0" smtClean="0"/>
          </a:p>
          <a:p>
            <a:pPr marL="0" indent="0">
              <a:buFontTx/>
              <a:buNone/>
            </a:pPr>
            <a:r>
              <a:rPr lang="en-US" baseline="0" dirty="0" smtClean="0"/>
              <a:t>Messages and events</a:t>
            </a:r>
          </a:p>
          <a:p>
            <a:pPr marL="171450" indent="-171450">
              <a:buFontTx/>
              <a:buChar char="-"/>
            </a:pPr>
            <a:r>
              <a:rPr lang="en-US" baseline="0" dirty="0" smtClean="0"/>
              <a:t>One message may represent one event, or several messages may be needed to notify participants of the event</a:t>
            </a:r>
          </a:p>
          <a:p>
            <a:pPr marL="171450" indent="-171450">
              <a:buFontTx/>
              <a:buChar char="-"/>
            </a:pPr>
            <a:endParaRPr lang="en-US" baseline="0" dirty="0" smtClean="0"/>
          </a:p>
          <a:p>
            <a:pPr marL="0" indent="0">
              <a:buFontTx/>
              <a:buNone/>
            </a:pPr>
            <a:r>
              <a:rPr lang="en-US" baseline="0" dirty="0" smtClean="0"/>
              <a:t>Messages and expected actions</a:t>
            </a:r>
          </a:p>
          <a:p>
            <a:pPr marL="171450" indent="-171450">
              <a:buFontTx/>
              <a:buChar char="-"/>
            </a:pPr>
            <a:r>
              <a:rPr lang="en-US" baseline="0" dirty="0" smtClean="0"/>
              <a:t>Each message is designed to generate one or more expected actions.</a:t>
            </a:r>
          </a:p>
          <a:p>
            <a:pPr marL="0" indent="0">
              <a:buFontTx/>
              <a:buNone/>
            </a:pPr>
            <a:endParaRPr lang="en-US" baseline="0" dirty="0" smtClean="0"/>
          </a:p>
          <a:p>
            <a:pPr marL="0" indent="0">
              <a:buFontTx/>
              <a:buNone/>
            </a:pPr>
            <a:r>
              <a:rPr lang="en-US" b="1" baseline="0" dirty="0" smtClean="0"/>
              <a:t>The point is to prepare the details around who will send the message (inject), the content of the message, and to whom the message will go. Be sure to begin any scripting with “This is an exercise”. Think about what expected action you want. Decide what message would provoke that action. Also decide how that message is to be transmitted.</a:t>
            </a:r>
          </a:p>
          <a:p>
            <a:pPr marL="0" indent="0">
              <a:buFontTx/>
              <a:buNone/>
            </a:pPr>
            <a:endParaRPr lang="en-US" b="1" baseline="0" dirty="0" smtClean="0"/>
          </a:p>
          <a:p>
            <a:pPr marL="0" indent="0">
              <a:buFontTx/>
              <a:buNone/>
            </a:pPr>
            <a:r>
              <a:rPr lang="en-US" b="1" baseline="0" dirty="0" smtClean="0"/>
              <a:t>And finally, keep it realistic!</a:t>
            </a:r>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28</a:t>
            </a:fld>
            <a:endParaRPr lang="en-US"/>
          </a:p>
        </p:txBody>
      </p:sp>
    </p:spTree>
    <p:extLst>
      <p:ext uri="{BB962C8B-B14F-4D97-AF65-F5344CB8AC3E}">
        <p14:creationId xmlns:p14="http://schemas.microsoft.com/office/powerpoint/2010/main" val="1812507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Discuss chart</a:t>
            </a:r>
          </a:p>
        </p:txBody>
      </p:sp>
      <p:sp>
        <p:nvSpPr>
          <p:cNvPr id="4" name="Slide Number Placeholder 3"/>
          <p:cNvSpPr>
            <a:spLocks noGrp="1"/>
          </p:cNvSpPr>
          <p:nvPr>
            <p:ph type="sldNum" sz="quarter" idx="10"/>
          </p:nvPr>
        </p:nvSpPr>
        <p:spPr/>
        <p:txBody>
          <a:bodyPr/>
          <a:lstStyle/>
          <a:p>
            <a:fld id="{DE04DE7C-65D2-4C1F-BFF6-2FC5449BA8E1}" type="slidenum">
              <a:rPr lang="en-US" smtClean="0"/>
              <a:t>29</a:t>
            </a:fld>
            <a:endParaRPr lang="en-US"/>
          </a:p>
        </p:txBody>
      </p:sp>
    </p:spTree>
    <p:extLst>
      <p:ext uri="{BB962C8B-B14F-4D97-AF65-F5344CB8AC3E}">
        <p14:creationId xmlns:p14="http://schemas.microsoft.com/office/powerpoint/2010/main" val="373553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want to use another word other</a:t>
            </a:r>
            <a:r>
              <a:rPr lang="en-US" baseline="0" dirty="0" smtClean="0"/>
              <a:t> than “understand”?</a:t>
            </a:r>
          </a:p>
          <a:p>
            <a:r>
              <a:rPr lang="en-US" baseline="0" dirty="0" smtClean="0"/>
              <a:t>How about Effectively use the eight steps…</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a:p>
        </p:txBody>
      </p:sp>
    </p:spTree>
    <p:extLst>
      <p:ext uri="{BB962C8B-B14F-4D97-AF65-F5344CB8AC3E}">
        <p14:creationId xmlns:p14="http://schemas.microsoft.com/office/powerpoint/2010/main" val="1944805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 1: Assess Needs</a:t>
            </a:r>
          </a:p>
          <a:p>
            <a:r>
              <a:rPr lang="en-US" sz="1200" dirty="0" smtClean="0"/>
              <a:t>Step 2: Define the Scope</a:t>
            </a:r>
          </a:p>
          <a:p>
            <a:r>
              <a:rPr lang="en-US" sz="1200" dirty="0" smtClean="0"/>
              <a:t>Step 3: Write A Statement of Purpose</a:t>
            </a:r>
          </a:p>
          <a:p>
            <a:r>
              <a:rPr lang="en-US" sz="1200" dirty="0" smtClean="0"/>
              <a:t>Step 4: Define Objectives</a:t>
            </a:r>
          </a:p>
          <a:p>
            <a:r>
              <a:rPr lang="en-US" sz="1200" dirty="0" smtClean="0"/>
              <a:t>Step 5: Compose a Narrative</a:t>
            </a:r>
          </a:p>
          <a:p>
            <a:r>
              <a:rPr lang="en-US" sz="1200" dirty="0" smtClean="0"/>
              <a:t>Step 6: Write Major and Detailed Events</a:t>
            </a:r>
          </a:p>
          <a:p>
            <a:r>
              <a:rPr lang="en-US" sz="1200" dirty="0" smtClean="0"/>
              <a:t>Step 7: List Expected Actions</a:t>
            </a:r>
          </a:p>
          <a:p>
            <a:r>
              <a:rPr lang="en-US" sz="1200" dirty="0" smtClean="0"/>
              <a:t>Step 8: Prepare Messages</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30</a:t>
            </a:fld>
            <a:endParaRPr lang="en-US"/>
          </a:p>
        </p:txBody>
      </p:sp>
    </p:spTree>
    <p:extLst>
      <p:ext uri="{BB962C8B-B14F-4D97-AF65-F5344CB8AC3E}">
        <p14:creationId xmlns:p14="http://schemas.microsoft.com/office/powerpoint/2010/main" val="1918949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FFFF00"/>
                </a:solidFill>
                <a:latin typeface="+mn-lt"/>
                <a:ea typeface="+mn-ea"/>
                <a:cs typeface="+mn-cs"/>
              </a:rPr>
              <a:t>The Master Scenario Events list or MSEL, is a chronological listing of scripted events and injects that generate activity in specific functional areas in support of exercise objectives. Remember, the MSEL is only used in Functional or Full-scale Exercises.</a:t>
            </a:r>
          </a:p>
          <a:p>
            <a:pPr marL="171450" indent="-171450">
              <a:buFont typeface="Arial" panose="020B0604020202020204" pitchFamily="34" charset="0"/>
              <a:buChar char="•"/>
            </a:pPr>
            <a:r>
              <a:rPr lang="en-US" sz="1200" b="0" i="0" u="none" strike="noStrike" kern="1200" baseline="0" dirty="0" smtClean="0">
                <a:solidFill>
                  <a:srgbClr val="FFFF00"/>
                </a:solidFill>
                <a:latin typeface="+mn-lt"/>
                <a:ea typeface="+mn-ea"/>
                <a:cs typeface="+mn-cs"/>
              </a:rPr>
              <a:t>They provide the framework for monitoring and managing the flow of activities.</a:t>
            </a:r>
          </a:p>
          <a:p>
            <a:pPr marL="171450" indent="-171450">
              <a:buFont typeface="Arial" panose="020B0604020202020204" pitchFamily="34" charset="0"/>
              <a:buChar char="•"/>
            </a:pPr>
            <a:r>
              <a:rPr lang="en-US" sz="1200" b="0" i="0" u="none" strike="noStrike" kern="1200" baseline="0" dirty="0" smtClean="0">
                <a:solidFill>
                  <a:srgbClr val="FFFF00"/>
                </a:solidFill>
                <a:latin typeface="+mn-lt"/>
                <a:ea typeface="+mn-ea"/>
                <a:cs typeface="+mn-cs"/>
              </a:rPr>
              <a:t>It is the primary document used by controllers to manage the exercise.</a:t>
            </a:r>
          </a:p>
          <a:p>
            <a:pPr marL="171450" indent="-171450">
              <a:buFont typeface="Arial" panose="020B0604020202020204" pitchFamily="34" charset="0"/>
              <a:buChar char="•"/>
            </a:pPr>
            <a:r>
              <a:rPr lang="en-US" sz="1200" b="0" i="0" u="none" strike="noStrike" kern="1200" baseline="0" dirty="0" smtClean="0">
                <a:solidFill>
                  <a:srgbClr val="FFFF00"/>
                </a:solidFill>
                <a:latin typeface="+mn-lt"/>
                <a:ea typeface="+mn-ea"/>
                <a:cs typeface="+mn-cs"/>
              </a:rPr>
              <a:t>Not utilized for discussion based exercises. </a:t>
            </a:r>
          </a:p>
          <a:p>
            <a:pPr marL="171450" indent="-171450">
              <a:buFont typeface="Arial" panose="020B0604020202020204" pitchFamily="34" charset="0"/>
              <a:buChar char="•"/>
            </a:pPr>
            <a:r>
              <a:rPr lang="en-US" sz="1200" b="0" i="0" u="none" strike="noStrike" kern="1200" baseline="0" dirty="0" smtClean="0">
                <a:solidFill>
                  <a:srgbClr val="FFFF00"/>
                </a:solidFill>
                <a:latin typeface="+mn-lt"/>
                <a:ea typeface="+mn-ea"/>
                <a:cs typeface="+mn-cs"/>
              </a:rPr>
              <a:t>Can be used for drills if the exercise planning team decides it is appropriate.</a:t>
            </a:r>
          </a:p>
          <a:p>
            <a:pPr marL="171450" indent="-171450">
              <a:buFont typeface="Arial" panose="020B0604020202020204" pitchFamily="34" charset="0"/>
              <a:buChar char="•"/>
            </a:pPr>
            <a:r>
              <a:rPr lang="en-US" dirty="0" smtClean="0">
                <a:solidFill>
                  <a:srgbClr val="FFFF00"/>
                </a:solidFill>
              </a:rPr>
              <a:t>MSEL Development is</a:t>
            </a:r>
            <a:r>
              <a:rPr lang="en-US" baseline="0" dirty="0" smtClean="0">
                <a:solidFill>
                  <a:srgbClr val="FFFF00"/>
                </a:solidFill>
              </a:rPr>
              <a:t> simple. Use the Eight Exercise Design Steps</a:t>
            </a:r>
          </a:p>
          <a:p>
            <a:pPr marL="171450" indent="-171450">
              <a:buFont typeface="Arial" panose="020B0604020202020204" pitchFamily="34" charset="0"/>
              <a:buChar char="•"/>
            </a:pPr>
            <a:r>
              <a:rPr lang="en-US" baseline="0" dirty="0" smtClean="0">
                <a:solidFill>
                  <a:srgbClr val="FFFF00"/>
                </a:solidFill>
              </a:rPr>
              <a:t>There is no standard MSEL format – it really depends on the scope of the exercise.</a:t>
            </a:r>
          </a:p>
          <a:p>
            <a:pPr marL="171450" indent="-171450">
              <a:buFont typeface="Arial" panose="020B0604020202020204" pitchFamily="34" charset="0"/>
              <a:buChar char="•"/>
            </a:pPr>
            <a:endParaRPr lang="en-US" baseline="0" dirty="0">
              <a:solidFill>
                <a:srgbClr val="FFFF00"/>
              </a:solidFill>
            </a:endParaRPr>
          </a:p>
          <a:p>
            <a:pPr marL="0" indent="0">
              <a:buFont typeface="Arial" panose="020B0604020202020204" pitchFamily="34" charset="0"/>
              <a:buNone/>
            </a:pPr>
            <a:r>
              <a:rPr lang="en-US" baseline="0" dirty="0" smtClean="0">
                <a:solidFill>
                  <a:srgbClr val="FFFF00"/>
                </a:solidFill>
              </a:rPr>
              <a:t>MSEL Best Practices include:</a:t>
            </a:r>
          </a:p>
          <a:p>
            <a:pPr marL="228600" indent="-228600">
              <a:buFont typeface="Arial" panose="020B0604020202020204" pitchFamily="34" charset="0"/>
              <a:buAutoNum type="arabicPeriod"/>
            </a:pPr>
            <a:r>
              <a:rPr lang="en-US" baseline="0" dirty="0" smtClean="0">
                <a:solidFill>
                  <a:srgbClr val="FFFF00"/>
                </a:solidFill>
              </a:rPr>
              <a:t>Review scenario and exercise objectives</a:t>
            </a:r>
          </a:p>
          <a:p>
            <a:pPr marL="228600" indent="-228600">
              <a:buFont typeface="Arial" panose="020B0604020202020204" pitchFamily="34" charset="0"/>
              <a:buAutoNum type="arabicPeriod"/>
            </a:pPr>
            <a:r>
              <a:rPr lang="en-US" baseline="0" dirty="0" smtClean="0">
                <a:solidFill>
                  <a:srgbClr val="FFFF00"/>
                </a:solidFill>
              </a:rPr>
              <a:t>Identify chronology of major/detailed events</a:t>
            </a:r>
          </a:p>
          <a:p>
            <a:pPr marL="228600" indent="-228600">
              <a:buFont typeface="Arial" panose="020B0604020202020204" pitchFamily="34" charset="0"/>
              <a:buAutoNum type="arabicPeriod"/>
            </a:pPr>
            <a:r>
              <a:rPr lang="en-US" baseline="0" dirty="0" smtClean="0">
                <a:solidFill>
                  <a:srgbClr val="FFFF00"/>
                </a:solidFill>
              </a:rPr>
              <a:t>Develop a timeline of anticipated player actions</a:t>
            </a:r>
          </a:p>
          <a:p>
            <a:pPr marL="228600" indent="-228600">
              <a:buFont typeface="Arial" panose="020B0604020202020204" pitchFamily="34" charset="0"/>
              <a:buAutoNum type="arabicPeriod"/>
            </a:pPr>
            <a:r>
              <a:rPr lang="en-US" baseline="0" dirty="0" smtClean="0">
                <a:solidFill>
                  <a:srgbClr val="FFFF00"/>
                </a:solidFill>
              </a:rPr>
              <a:t>Every agency/organization will not necessarily  have a role in every major or detailed event</a:t>
            </a:r>
          </a:p>
          <a:p>
            <a:pPr marL="228600" indent="-228600">
              <a:buFont typeface="Arial" panose="020B0604020202020204" pitchFamily="34" charset="0"/>
              <a:buAutoNum type="arabicPeriod"/>
            </a:pPr>
            <a:r>
              <a:rPr lang="en-US" baseline="0" dirty="0" smtClean="0">
                <a:solidFill>
                  <a:srgbClr val="FFFF00"/>
                </a:solidFill>
              </a:rPr>
              <a:t>Identify chronology of key actions</a:t>
            </a:r>
          </a:p>
          <a:p>
            <a:pPr marL="228600" indent="-228600">
              <a:buFont typeface="Arial" panose="020B0604020202020204" pitchFamily="34" charset="0"/>
              <a:buAutoNum type="arabicPeriod"/>
            </a:pPr>
            <a:r>
              <a:rPr lang="en-US" baseline="0" dirty="0" smtClean="0">
                <a:solidFill>
                  <a:srgbClr val="FFFF00"/>
                </a:solidFill>
              </a:rPr>
              <a:t>Use an electronic MSEL program</a:t>
            </a:r>
          </a:p>
          <a:p>
            <a:pPr marL="228600" indent="-228600">
              <a:buFont typeface="Arial" panose="020B0604020202020204" pitchFamily="34" charset="0"/>
              <a:buAutoNum type="arabicPeriod"/>
            </a:pPr>
            <a:r>
              <a:rPr lang="en-US" baseline="0" dirty="0" smtClean="0">
                <a:solidFill>
                  <a:srgbClr val="FFFF00"/>
                </a:solidFill>
              </a:rPr>
              <a:t>Compile all MSEL events into a single list</a:t>
            </a:r>
          </a:p>
          <a:p>
            <a:pPr marL="228600" indent="-228600">
              <a:buFont typeface="Arial" panose="020B0604020202020204" pitchFamily="34" charset="0"/>
              <a:buAutoNum type="arabicPeriod"/>
            </a:pPr>
            <a:r>
              <a:rPr lang="en-US" baseline="0" dirty="0" smtClean="0">
                <a:solidFill>
                  <a:srgbClr val="FFFF00"/>
                </a:solidFill>
              </a:rPr>
              <a:t>Ensure no injects go to non-participants</a:t>
            </a:r>
          </a:p>
          <a:p>
            <a:pPr marL="228600" indent="-228600">
              <a:buFont typeface="Arial" panose="020B0604020202020204" pitchFamily="34" charset="0"/>
              <a:buAutoNum type="arabicPeriod"/>
            </a:pPr>
            <a:r>
              <a:rPr lang="en-US" baseline="0" dirty="0" smtClean="0">
                <a:solidFill>
                  <a:srgbClr val="FFFF00"/>
                </a:solidFill>
              </a:rPr>
              <a:t>Refine selected MSEL events</a:t>
            </a:r>
          </a:p>
          <a:p>
            <a:pPr marL="228600" indent="-228600">
              <a:buFont typeface="Arial" panose="020B0604020202020204" pitchFamily="34" charset="0"/>
              <a:buAutoNum type="arabicPeriod"/>
            </a:pPr>
            <a:r>
              <a:rPr lang="en-US" b="1" baseline="0" dirty="0" smtClean="0">
                <a:solidFill>
                  <a:srgbClr val="FFFF00"/>
                </a:solidFill>
              </a:rPr>
              <a:t>DO NOT show MSEL to participants!</a:t>
            </a:r>
          </a:p>
          <a:p>
            <a:pPr marL="228600" indent="-228600">
              <a:buFont typeface="Arial" panose="020B0604020202020204" pitchFamily="34" charset="0"/>
              <a:buAutoNum type="arabicPeriod"/>
            </a:pPr>
            <a:endParaRPr lang="en-US" baseline="0" dirty="0" smtClean="0">
              <a:solidFill>
                <a:srgbClr val="FFFF00"/>
              </a:solidFill>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31</a:t>
            </a:fld>
            <a:endParaRPr lang="en-US"/>
          </a:p>
        </p:txBody>
      </p:sp>
    </p:spTree>
    <p:extLst>
      <p:ext uri="{BB962C8B-B14F-4D97-AF65-F5344CB8AC3E}">
        <p14:creationId xmlns:p14="http://schemas.microsoft.com/office/powerpoint/2010/main" val="272497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rgbClr val="FFFF00"/>
                </a:solidFill>
                <a:latin typeface="+mn-lt"/>
                <a:ea typeface="+mn-ea"/>
                <a:cs typeface="+mn-cs"/>
              </a:rPr>
              <a:t>Again, the MSEL just brings all of the 8 steps together to create the list that will guide the entire exercise. Following these 8 steps will make the entire process easier for you and bring you to the next phase of the exercise process, which is conducting the exercise! We’ll talk about that on the next webinar.</a:t>
            </a:r>
          </a:p>
          <a:p>
            <a:pPr marL="0" indent="0">
              <a:buFont typeface="Arial" panose="020B0604020202020204" pitchFamily="34" charset="0"/>
              <a:buNone/>
            </a:pPr>
            <a:endParaRPr lang="en-US" baseline="0" dirty="0" smtClean="0">
              <a:solidFill>
                <a:srgbClr val="FFFF00"/>
              </a:solidFill>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32</a:t>
            </a:fld>
            <a:endParaRPr lang="en-US"/>
          </a:p>
        </p:txBody>
      </p:sp>
    </p:spTree>
    <p:extLst>
      <p:ext uri="{BB962C8B-B14F-4D97-AF65-F5344CB8AC3E}">
        <p14:creationId xmlns:p14="http://schemas.microsoft.com/office/powerpoint/2010/main" val="2770784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FFFF00"/>
                </a:solidFill>
                <a:latin typeface="+mn-lt"/>
                <a:ea typeface="+mn-ea"/>
                <a:cs typeface="+mn-cs"/>
              </a:rPr>
              <a:t>To summarize, all exercises will require some common steps. In developing the scenario you choose to use, be sure to follow these.</a:t>
            </a:r>
          </a:p>
          <a:p>
            <a:endParaRPr lang="en-US" sz="1200" b="0" i="0" u="none" strike="noStrike" kern="1200" baseline="0" dirty="0" smtClean="0">
              <a:solidFill>
                <a:srgbClr val="FFFF00"/>
              </a:solidFill>
              <a:latin typeface="+mn-lt"/>
              <a:ea typeface="+mn-ea"/>
              <a:cs typeface="+mn-cs"/>
            </a:endParaRPr>
          </a:p>
          <a:p>
            <a:endParaRPr lang="en-US" sz="1200" b="0" i="0" u="none" strike="noStrike" kern="1200" baseline="0" dirty="0" smtClean="0">
              <a:solidFill>
                <a:srgbClr val="FFFF00"/>
              </a:solidFill>
              <a:latin typeface="+mn-lt"/>
              <a:ea typeface="+mn-ea"/>
              <a:cs typeface="+mn-cs"/>
            </a:endParaRPr>
          </a:p>
          <a:p>
            <a:endParaRPr lang="en-US" sz="1200" b="0" i="0" u="none" strike="noStrike" kern="1200" baseline="0" dirty="0" smtClean="0">
              <a:solidFill>
                <a:srgbClr val="FFFF00"/>
              </a:solidFill>
              <a:latin typeface="+mn-lt"/>
              <a:ea typeface="+mn-ea"/>
              <a:cs typeface="+mn-cs"/>
            </a:endParaRPr>
          </a:p>
          <a:p>
            <a:endParaRPr lang="en-US" sz="1200" b="0" i="0" u="none" strike="noStrike" kern="1200" baseline="0" dirty="0" smtClean="0">
              <a:solidFill>
                <a:srgbClr val="FFFF00"/>
              </a:solidFill>
              <a:latin typeface="+mn-lt"/>
              <a:ea typeface="+mn-ea"/>
              <a:cs typeface="+mn-cs"/>
            </a:endParaRPr>
          </a:p>
          <a:p>
            <a:endParaRPr lang="en-US" sz="1200" b="0" i="0" u="none" strike="noStrike" kern="1200" baseline="0" dirty="0" smtClean="0">
              <a:solidFill>
                <a:srgbClr val="FFFF00"/>
              </a:solidFill>
              <a:latin typeface="+mn-lt"/>
              <a:ea typeface="+mn-ea"/>
              <a:cs typeface="+mn-cs"/>
            </a:endParaRPr>
          </a:p>
          <a:p>
            <a:endParaRPr lang="en-US" sz="1200" b="0" i="0" u="none" strike="noStrike" kern="1200" baseline="0" dirty="0" smtClean="0">
              <a:solidFill>
                <a:srgbClr val="FFFF00"/>
              </a:solidFill>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33</a:t>
            </a:fld>
            <a:endParaRPr lang="en-US"/>
          </a:p>
        </p:txBody>
      </p:sp>
    </p:spTree>
    <p:extLst>
      <p:ext uri="{BB962C8B-B14F-4D97-AF65-F5344CB8AC3E}">
        <p14:creationId xmlns:p14="http://schemas.microsoft.com/office/powerpoint/2010/main" val="109481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Any questions?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34</a:t>
            </a:fld>
            <a:endParaRPr lang="en-US"/>
          </a:p>
        </p:txBody>
      </p:sp>
    </p:spTree>
    <p:extLst>
      <p:ext uri="{BB962C8B-B14F-4D97-AF65-F5344CB8AC3E}">
        <p14:creationId xmlns:p14="http://schemas.microsoft.com/office/powerpoint/2010/main" val="303621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next webinar, titled Conducting the Exercise will be held in 2 weeks. </a:t>
            </a:r>
          </a:p>
          <a:p>
            <a:endParaRPr lang="en-US" baseline="0" dirty="0" smtClean="0"/>
          </a:p>
          <a:p>
            <a:r>
              <a:rPr lang="en-US" baseline="0" dirty="0" smtClean="0"/>
              <a:t>Additional resources will be emailed out within the next day.</a:t>
            </a:r>
          </a:p>
          <a:p>
            <a:endParaRPr lang="en-US" baseline="0" dirty="0" smtClean="0"/>
          </a:p>
          <a:p>
            <a:r>
              <a:rPr lang="en-US" baseline="0" dirty="0" smtClean="0"/>
              <a:t>Thank you.</a:t>
            </a:r>
            <a:endParaRPr lang="en-US"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35</a:t>
            </a:fld>
            <a:endParaRPr lang="en-US"/>
          </a:p>
        </p:txBody>
      </p:sp>
    </p:spTree>
    <p:extLst>
      <p:ext uri="{BB962C8B-B14F-4D97-AF65-F5344CB8AC3E}">
        <p14:creationId xmlns:p14="http://schemas.microsoft.com/office/powerpoint/2010/main" val="2700454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36</a:t>
            </a:fld>
            <a:endParaRPr lang="en-US"/>
          </a:p>
        </p:txBody>
      </p:sp>
    </p:spTree>
    <p:extLst>
      <p:ext uri="{BB962C8B-B14F-4D97-AF65-F5344CB8AC3E}">
        <p14:creationId xmlns:p14="http://schemas.microsoft.com/office/powerpoint/2010/main" val="271065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tools that work for you and leave the rest.  </a:t>
            </a:r>
          </a:p>
          <a:p>
            <a:endParaRPr lang="en-US" baseline="0" dirty="0" smtClean="0"/>
          </a:p>
          <a:p>
            <a:r>
              <a:rPr lang="en-US" baseline="0" dirty="0" smtClean="0"/>
              <a:t>Remember HSEEP is GUIDANCE. Just like this guide dog in training, HSEEP may feel “ill-fitting” or that it’s too big too much for you, but taking it step-by-step you’ll soon feel comfortable using the tools it provides. It’s a toolbox and you use the tools that work for you.</a:t>
            </a:r>
          </a:p>
          <a:p>
            <a:endParaRPr lang="en-US" baseline="0" dirty="0" smtClean="0"/>
          </a:p>
          <a:p>
            <a:r>
              <a:rPr lang="en-US" baseline="0" dirty="0" smtClean="0"/>
              <a:t>Again, here is the link for the HSEEP Prep Toolkit. It includes templates that can be used to assist you in your exercise creation.</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a:t>
            </a:fld>
            <a:endParaRPr lang="en-US"/>
          </a:p>
        </p:txBody>
      </p:sp>
    </p:spTree>
    <p:extLst>
      <p:ext uri="{BB962C8B-B14F-4D97-AF65-F5344CB8AC3E}">
        <p14:creationId xmlns:p14="http://schemas.microsoft.com/office/powerpoint/2010/main" val="416078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Agency-specific Goals</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all should recognize the CDC’s Public Health Emergency Preparedness (PHEP) Capabilities document. The PHEP Capabilities are 15 specific capabilities that are a national public health standard every for state, local, and tribal health departments to better prepare them to responding to public health emergencies. The PHEP capabilities can help you better organize your work and help you plan your agency’s priorities. This might be as close as you can get to an “off-the-shelf” document that will define Local or Tribal Public Health’s specific emergency preparedness goals, but it isn’t. Your region, your jurisdiction, your agency, has specific and unique hazards, risks, and requirements. Developing an exercise program that matches those requirements is a systematic process and the responsibility of the exercise planning team.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Given that the overarching goal of all exercises is improved preparedness, identifying goals for any one exercise is a process centered on one question: </a:t>
            </a:r>
            <a:r>
              <a:rPr lang="en-US" sz="1200" b="1" i="0" u="none" strike="noStrike" kern="1200" baseline="0" dirty="0" smtClean="0">
                <a:solidFill>
                  <a:schemeClr val="tx1"/>
                </a:solidFill>
                <a:latin typeface="+mn-lt"/>
                <a:ea typeface="+mn-ea"/>
                <a:cs typeface="+mn-cs"/>
              </a:rPr>
              <a:t>Why does an agency need to exercise?</a:t>
            </a:r>
          </a:p>
          <a:p>
            <a:r>
              <a:rPr lang="en-US" sz="1200" b="0" i="0" u="none" strike="noStrike" kern="1200" baseline="0" dirty="0" smtClean="0">
                <a:solidFill>
                  <a:schemeClr val="tx1"/>
                </a:solidFill>
                <a:latin typeface="+mn-lt"/>
                <a:ea typeface="+mn-ea"/>
                <a:cs typeface="+mn-cs"/>
              </a:rPr>
              <a:t>The answer may be staff demonstration or plan validation. The goals must also feed into an organization’s preparedness mission, support its preparedness plan, be realistic, and include objectives. For example, a sample preparedness mission might be: </a:t>
            </a:r>
            <a:r>
              <a:rPr lang="en-US" sz="1200" b="0" i="1" u="none" strike="noStrike" kern="1200" baseline="0" dirty="0" smtClean="0">
                <a:solidFill>
                  <a:schemeClr val="tx1"/>
                </a:solidFill>
                <a:latin typeface="+mn-lt"/>
                <a:ea typeface="+mn-ea"/>
                <a:cs typeface="+mn-cs"/>
              </a:rPr>
              <a:t>To serve the county by distributing mass prophylaxis to employees of a USPS facility</a:t>
            </a:r>
            <a:r>
              <a:rPr lang="en-US" sz="1200" b="0" i="0" u="none" strike="noStrike" kern="1200" baseline="0" dirty="0" smtClean="0">
                <a:solidFill>
                  <a:schemeClr val="tx1"/>
                </a:solidFill>
                <a:latin typeface="+mn-lt"/>
                <a:ea typeface="+mn-ea"/>
                <a:cs typeface="+mn-cs"/>
              </a:rPr>
              <a:t>. A sample preparedness plan for such a mission might be: </a:t>
            </a:r>
            <a:r>
              <a:rPr lang="en-US" sz="1200" b="0" i="1" u="none" strike="noStrike" kern="1200" baseline="0" dirty="0" smtClean="0">
                <a:solidFill>
                  <a:schemeClr val="tx1"/>
                </a:solidFill>
                <a:latin typeface="+mn-lt"/>
                <a:ea typeface="+mn-ea"/>
                <a:cs typeface="+mn-cs"/>
              </a:rPr>
              <a:t>To set up a point of dispensing (POD) site.</a:t>
            </a:r>
          </a:p>
          <a:p>
            <a:endParaRPr lang="en-US" sz="1200" b="0"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Objectives</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objectives for any exercise must be challenging yet achievable and should support a Local or Tribal Public Health Agency’s overall mission and preparedness plan. Whether there is a single objective or several, they should be based on the following:</a:t>
            </a:r>
          </a:p>
          <a:p>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an agency’s current state (instead of stage) of emergency preparedness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gaps, weaknesses, or areas of concern affecting the agency’s performance as identified through prior exercises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level of staff knowledge and understanding of emergency preparedness roles and responsibilities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applicability to emerging problems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Draft Goal: Effectively activate and staff the POD operational model</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Potential Specific Objectives:</a:t>
            </a:r>
          </a:p>
          <a:p>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Test activation of the POD operational model through evaluation of POD layout and client flow.</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Provide staff with an opportunity to practice following the incident command system (ICS) and the functional roles required for quickly receiving and dispensing appropriate medications.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Provide and maintain effective two-way communications to ensure a 24/7 flow of critical health information among public health departments, health care organizations, law enforcement, public officials, and others.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a:t>
            </a:fld>
            <a:endParaRPr lang="en-US"/>
          </a:p>
        </p:txBody>
      </p:sp>
    </p:spTree>
    <p:extLst>
      <p:ext uri="{BB962C8B-B14F-4D97-AF65-F5344CB8AC3E}">
        <p14:creationId xmlns:p14="http://schemas.microsoft.com/office/powerpoint/2010/main" val="410864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a:t>
            </a:r>
            <a:r>
              <a:rPr lang="en-US" baseline="0" dirty="0" smtClean="0"/>
              <a:t> eight step exercise design plan that is commonly used. </a:t>
            </a:r>
          </a:p>
          <a:p>
            <a:r>
              <a:rPr lang="en-US" dirty="0" smtClean="0"/>
              <a:t>We will cover each of these phases briefly</a:t>
            </a:r>
            <a:r>
              <a:rPr lang="en-US" baseline="0" dirty="0" smtClean="0"/>
              <a:t> during this webinar. Each step could be expanded upon significantly but the time doesn’t allow for that today. This session will give you enough of the basics of each step to get by. </a:t>
            </a:r>
          </a:p>
          <a:p>
            <a:r>
              <a:rPr lang="en-US" baseline="0" dirty="0" smtClean="0"/>
              <a:t>For further instruction on these steps, and on exercises in general, FEMA offers a face-to-face class a couple times per year called MEPP (Master Exercise Practitioner Program). You can find further details on their website.</a:t>
            </a:r>
          </a:p>
          <a:p>
            <a:r>
              <a:rPr lang="en-US" baseline="0" dirty="0" smtClean="0"/>
              <a:t>FEMA Independent Study course 120.A covers most of these steps as well.</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a:t>
            </a:fld>
            <a:endParaRPr lang="en-US"/>
          </a:p>
        </p:txBody>
      </p:sp>
    </p:spTree>
    <p:extLst>
      <p:ext uri="{BB962C8B-B14F-4D97-AF65-F5344CB8AC3E}">
        <p14:creationId xmlns:p14="http://schemas.microsoft.com/office/powerpoint/2010/main" val="189270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exercise needs assessment:</a:t>
            </a:r>
            <a:r>
              <a:rPr lang="en-US" baseline="0" dirty="0" smtClean="0"/>
              <a:t> 1) Identify Gaps, 2) Establishes reasons to do an exercise, and 3) identifies capabilities to be exercised. </a:t>
            </a:r>
          </a:p>
          <a:p>
            <a:endParaRPr lang="en-US" baseline="0" dirty="0" smtClean="0"/>
          </a:p>
          <a:p>
            <a:r>
              <a:rPr lang="en-US" b="1" baseline="0" dirty="0" smtClean="0"/>
              <a:t>Begin with your plans and Lessons learned </a:t>
            </a:r>
            <a:r>
              <a:rPr lang="en-US" baseline="0" dirty="0" smtClean="0"/>
              <a:t>- </a:t>
            </a:r>
          </a:p>
          <a:p>
            <a:r>
              <a:rPr lang="en-US" baseline="0" dirty="0" smtClean="0"/>
              <a:t>An exercise needs assessment should begin with a review of:</a:t>
            </a:r>
          </a:p>
          <a:p>
            <a:pPr marL="228600" indent="-228600">
              <a:buAutoNum type="arabicPeriod"/>
            </a:pPr>
            <a:r>
              <a:rPr lang="en-US" baseline="0" dirty="0" smtClean="0"/>
              <a:t>Emergency plan/policies/procedures</a:t>
            </a:r>
          </a:p>
          <a:p>
            <a:pPr marL="228600" indent="-228600">
              <a:buAutoNum type="arabicPeriod"/>
            </a:pPr>
            <a:r>
              <a:rPr lang="en-US" baseline="0" dirty="0" smtClean="0"/>
              <a:t>Past exercises– what corrective actions were identified in the improvement plan? Do you need to retest those improvements?</a:t>
            </a:r>
          </a:p>
          <a:p>
            <a:pPr marL="228600" indent="-228600">
              <a:buAutoNum type="arabicPeriod"/>
            </a:pPr>
            <a:endParaRPr lang="en-US" baseline="0" dirty="0" smtClean="0"/>
          </a:p>
          <a:p>
            <a:pPr marL="0" indent="0">
              <a:buNone/>
            </a:pPr>
            <a:r>
              <a:rPr lang="en-US" baseline="0" dirty="0" smtClean="0"/>
              <a:t>And should support:</a:t>
            </a:r>
          </a:p>
          <a:p>
            <a:pPr marL="228600" indent="-228600">
              <a:buAutoNum type="arabicPeriod"/>
            </a:pPr>
            <a:r>
              <a:rPr lang="en-US" baseline="0" dirty="0" smtClean="0"/>
              <a:t>JRA – Jurisdictional Risk Assessment or THIRA (Threat and Hazard Identification &amp; Risk Assessment)</a:t>
            </a:r>
          </a:p>
          <a:p>
            <a:pPr marL="228600" indent="-228600">
              <a:buAutoNum type="arabicPeriod"/>
            </a:pPr>
            <a:r>
              <a:rPr lang="en-US" baseline="0" dirty="0" smtClean="0"/>
              <a:t>Vulnerable areas</a:t>
            </a:r>
          </a:p>
          <a:p>
            <a:pPr marL="228600" indent="-228600">
              <a:buAutoNum type="arabicPeriod"/>
            </a:pPr>
            <a:endParaRPr lang="en-US" baseline="0" dirty="0" smtClean="0"/>
          </a:p>
          <a:p>
            <a:pPr marL="0" indent="0">
              <a:buNone/>
            </a:pPr>
            <a:r>
              <a:rPr lang="en-US" baseline="0" dirty="0" smtClean="0"/>
              <a:t>To identify:</a:t>
            </a:r>
          </a:p>
          <a:p>
            <a:pPr marL="0" indent="0">
              <a:buNone/>
            </a:pPr>
            <a:endParaRPr lang="en-US" baseline="0" dirty="0" smtClean="0"/>
          </a:p>
          <a:p>
            <a:pPr marL="228600" indent="-228600">
              <a:buAutoNum type="arabicPeriod"/>
            </a:pPr>
            <a:r>
              <a:rPr lang="en-US" baseline="0" dirty="0" smtClean="0"/>
              <a:t>Capabilities, players and program areas</a:t>
            </a:r>
          </a:p>
          <a:p>
            <a:pPr marL="0" indent="0">
              <a:buNone/>
            </a:pPr>
            <a:endParaRPr lang="en-US" baseline="0" dirty="0" smtClean="0"/>
          </a:p>
          <a:p>
            <a:pPr marL="0" indent="0">
              <a:buNone/>
            </a:pPr>
            <a:r>
              <a:rPr lang="en-US" b="1" baseline="0" dirty="0" smtClean="0"/>
              <a:t>Needs assessment results should reveal:</a:t>
            </a:r>
          </a:p>
          <a:p>
            <a:pPr marL="228600" indent="-228600">
              <a:buAutoNum type="arabicPeriod"/>
            </a:pPr>
            <a:r>
              <a:rPr lang="en-US" baseline="0" dirty="0" smtClean="0"/>
              <a:t>Primary and secondary hazards</a:t>
            </a:r>
          </a:p>
          <a:p>
            <a:pPr marL="228600" indent="-228600">
              <a:buAutoNum type="arabicPeriod"/>
            </a:pPr>
            <a:r>
              <a:rPr lang="en-US" baseline="0" dirty="0" smtClean="0"/>
              <a:t>Problems, weak capabilities</a:t>
            </a:r>
          </a:p>
          <a:p>
            <a:pPr marL="228600" indent="-228600">
              <a:buAutoNum type="arabicPeriod"/>
            </a:pPr>
            <a:r>
              <a:rPr lang="en-US" baseline="0" dirty="0" smtClean="0"/>
              <a:t>Skills requiring practice</a:t>
            </a:r>
          </a:p>
          <a:p>
            <a:pPr marL="228600" indent="-228600">
              <a:buAutoNum type="arabicPeriod"/>
            </a:pPr>
            <a:r>
              <a:rPr lang="en-US" baseline="0" dirty="0" smtClean="0"/>
              <a:t>Corrective Actions from Improvement Plans requiring testing</a:t>
            </a:r>
          </a:p>
          <a:p>
            <a:pPr marL="228600" indent="-228600">
              <a:buAutoNum type="arabicPeriod"/>
            </a:pPr>
            <a:r>
              <a:rPr lang="en-US" baseline="0" dirty="0" smtClean="0"/>
              <a:t>Untested facilities, personnel, or equipment</a:t>
            </a:r>
          </a:p>
          <a:p>
            <a:pPr marL="228600" indent="-228600">
              <a:buAutoNum type="arabicPeriod"/>
            </a:pPr>
            <a:r>
              <a:rPr lang="en-US" baseline="0" dirty="0" smtClean="0"/>
              <a:t>Weaknesses in emergency plan or Standard Operating Procedures</a:t>
            </a:r>
          </a:p>
          <a:p>
            <a:pPr marL="228600" indent="-228600">
              <a:buAutoNum type="arabicPeriod"/>
            </a:pPr>
            <a:r>
              <a:rPr lang="en-US" baseline="0" dirty="0" smtClean="0"/>
              <a:t>Need for role clarification</a:t>
            </a:r>
          </a:p>
          <a:p>
            <a:pPr marL="228600" indent="-228600">
              <a:buAutoNum type="arabicPeriod"/>
            </a:pPr>
            <a:r>
              <a:rPr lang="en-US" baseline="0" dirty="0" smtClean="0"/>
              <a:t>Need for certain types of exercises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a:t>
            </a:fld>
            <a:endParaRPr lang="en-US"/>
          </a:p>
        </p:txBody>
      </p:sp>
    </p:spTree>
    <p:extLst>
      <p:ext uri="{BB962C8B-B14F-4D97-AF65-F5344CB8AC3E}">
        <p14:creationId xmlns:p14="http://schemas.microsoft.com/office/powerpoint/2010/main" val="241718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Something didn’t work last time</a:t>
            </a:r>
            <a:r>
              <a:rPr lang="en-US" baseline="0" dirty="0" smtClean="0"/>
              <a:t> i</a:t>
            </a:r>
            <a:r>
              <a:rPr lang="en-US" dirty="0" smtClean="0"/>
              <a:t>n an exercise.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use the March</a:t>
            </a:r>
            <a:r>
              <a:rPr lang="en-US" baseline="0" dirty="0" smtClean="0"/>
              <a:t> 2016 Statewide Full Scale exercise as an example.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for MDH, one area of weakness was our ability to collect information updates to maintain situational awareness from the PHPCs on the what was the situation and support needs of local and tribal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PHPCs didn’t respond to an email requesting information, some gave incomplete information, some provided a huge narrative, some provided barely any information. This isn’t any individual‘s fault. This is a system or process issue.  How would you react to a request, “Give me a status update?”  Think about it…there are a million different ways to answer that questions.  You could be too busy to reply, you could contact all 16 of your counties-- which takes time, or you could just give a quick answer “all is fine”, or you could go into detail about the damage done to an area hospital… but what are you really getting?  Not what you need.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what MDH found is that we need a process and a form to collect situational updates from our PHPCs. So we created a Field Situation Report for our Local Public Health Group Supervisor to send to the PHPCs in an incident response. This form is really a quick checklist, with a few areas for the PHPC to write a short description or add a few details to help provide a picture of what the public health needs are at the local level. So now that we’ve developed this, we need to test it to see if it will work the way we need it to work. So we’ll be including this in our future exercises.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have you found in a needs assessment that might contribute to a reason for exercising? Does anyone have an example to share?</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8</a:t>
            </a:fld>
            <a:endParaRPr lang="en-US"/>
          </a:p>
        </p:txBody>
      </p:sp>
    </p:spTree>
    <p:extLst>
      <p:ext uri="{BB962C8B-B14F-4D97-AF65-F5344CB8AC3E}">
        <p14:creationId xmlns:p14="http://schemas.microsoft.com/office/powerpoint/2010/main" val="141609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500" b="1" i="1" u="sng" dirty="0" smtClean="0">
                <a:solidFill>
                  <a:srgbClr val="FF0000"/>
                </a:solidFill>
              </a:rPr>
              <a:t>Defining the scope</a:t>
            </a:r>
            <a:r>
              <a:rPr lang="en-US" sz="11500" b="1" i="1" u="sng" baseline="0" dirty="0" smtClean="0">
                <a:solidFill>
                  <a:srgbClr val="FF0000"/>
                </a:solidFill>
              </a:rPr>
              <a:t> equals setting realistic limits</a:t>
            </a:r>
          </a:p>
          <a:p>
            <a:endParaRPr lang="en-US" baseline="0" dirty="0" smtClean="0"/>
          </a:p>
          <a:p>
            <a:r>
              <a:rPr lang="en-US" baseline="0" dirty="0" smtClean="0"/>
              <a:t>Your Scope/ Scope statement should include:</a:t>
            </a:r>
          </a:p>
          <a:p>
            <a:r>
              <a:rPr lang="en-US" b="1" baseline="0" dirty="0" smtClean="0"/>
              <a:t>Capabilities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What’s the result of your Capability Assessment since BP 1?</a:t>
            </a:r>
          </a:p>
          <a:p>
            <a:r>
              <a:rPr lang="en-US" b="0" baseline="0" dirty="0" smtClean="0"/>
              <a:t>What capabilities have you NOT tested? </a:t>
            </a:r>
          </a:p>
          <a:p>
            <a:r>
              <a:rPr lang="en-US" b="0" baseline="0" dirty="0" smtClean="0"/>
              <a:t>What capabilities have you tested that needs to be retested because of improvements you’ve made?</a:t>
            </a:r>
          </a:p>
          <a:p>
            <a:endParaRPr lang="en-US" b="1" baseline="0" dirty="0" smtClean="0"/>
          </a:p>
          <a:p>
            <a:r>
              <a:rPr lang="en-US" b="1" baseline="0" dirty="0" smtClean="0"/>
              <a:t>Type of emergency or hazard</a:t>
            </a:r>
          </a:p>
          <a:p>
            <a:r>
              <a:rPr lang="en-US" b="0" baseline="0" dirty="0" smtClean="0"/>
              <a:t>What does your risk assessment tell you is the greatest hazard in your jurisdiction? (talk to your Emergency Manager review your THURA)</a:t>
            </a:r>
          </a:p>
          <a:p>
            <a:r>
              <a:rPr lang="en-US" b="0" baseline="0" dirty="0" smtClean="0"/>
              <a:t>What’s happened lately in the news that could happen in your area? (Measles? Legionnaires disease? Ebola? )</a:t>
            </a:r>
          </a:p>
          <a:p>
            <a:endParaRPr lang="en-US" b="0" baseline="0" dirty="0" smtClean="0"/>
          </a:p>
          <a:p>
            <a:r>
              <a:rPr lang="en-US" b="1" baseline="0" dirty="0" smtClean="0"/>
              <a:t>Determining the location:</a:t>
            </a:r>
          </a:p>
          <a:p>
            <a:pPr marL="228600" indent="-228600">
              <a:buAutoNum type="arabicPeriod"/>
            </a:pPr>
            <a:r>
              <a:rPr lang="en-US" b="0" baseline="0" dirty="0" smtClean="0"/>
              <a:t>Choose a realistic site where the event will occur – exercise your POD plan- make sure the school is available</a:t>
            </a:r>
          </a:p>
          <a:p>
            <a:pPr marL="228600" indent="-228600">
              <a:buAutoNum type="arabicPeriod"/>
            </a:pPr>
            <a:r>
              <a:rPr lang="en-US" b="0" baseline="0" dirty="0" smtClean="0"/>
              <a:t>Consider traffic problems and safety issues, are there other events going on at the school at the same time?</a:t>
            </a:r>
          </a:p>
          <a:p>
            <a:pPr marL="0" indent="0">
              <a:buNone/>
            </a:pPr>
            <a:endParaRPr lang="en-US" b="0" baseline="0" dirty="0" smtClean="0"/>
          </a:p>
          <a:p>
            <a:pPr marL="0" indent="0">
              <a:buNone/>
            </a:pPr>
            <a:r>
              <a:rPr lang="en-US" b="1" baseline="0" dirty="0" smtClean="0"/>
              <a:t>Participants</a:t>
            </a:r>
          </a:p>
          <a:p>
            <a:pPr marL="0" indent="0">
              <a:buNone/>
            </a:pPr>
            <a:r>
              <a:rPr lang="en-US" b="0" baseline="0" dirty="0" smtClean="0"/>
              <a:t>Will this just be for your internal staff?</a:t>
            </a:r>
          </a:p>
          <a:p>
            <a:pPr marL="0" indent="0">
              <a:buNone/>
            </a:pPr>
            <a:r>
              <a:rPr lang="en-US" b="0" baseline="0" dirty="0" smtClean="0"/>
              <a:t>Will the exercise include external partners?</a:t>
            </a:r>
          </a:p>
          <a:p>
            <a:pPr marL="0" indent="0">
              <a:buNone/>
            </a:pPr>
            <a:r>
              <a:rPr lang="en-US" b="0" baseline="0" dirty="0" smtClean="0"/>
              <a:t>Who NEEDS to be involved? </a:t>
            </a:r>
          </a:p>
          <a:p>
            <a:pPr marL="0" indent="0">
              <a:buNone/>
            </a:pPr>
            <a:endParaRPr lang="en-US" b="0" baseline="0" dirty="0" smtClean="0"/>
          </a:p>
          <a:p>
            <a:pPr marL="0" indent="0">
              <a:buNone/>
            </a:pPr>
            <a:r>
              <a:rPr lang="en-US" b="1" baseline="0" dirty="0" smtClean="0"/>
              <a:t>Exercise Type</a:t>
            </a:r>
          </a:p>
          <a:p>
            <a:pPr marL="0" indent="0">
              <a:buNone/>
            </a:pPr>
            <a:r>
              <a:rPr lang="en-US" b="0" baseline="0" dirty="0" smtClean="0"/>
              <a:t>Do you need to hold a seminar to educate staff on a procedure or plan?</a:t>
            </a:r>
          </a:p>
          <a:p>
            <a:pPr marL="0" indent="0">
              <a:buNone/>
            </a:pPr>
            <a:r>
              <a:rPr lang="en-US" b="0" baseline="0" dirty="0" smtClean="0"/>
              <a:t>Do you need to drill the procedure?</a:t>
            </a:r>
          </a:p>
          <a:p>
            <a:pPr marL="0" indent="0">
              <a:buNone/>
            </a:pPr>
            <a:r>
              <a:rPr lang="en-US" b="0" baseline="0" dirty="0" smtClean="0"/>
              <a:t>Do you need a tabletop to include you law enforcement so they can understand what their role and responsibility is in securing a mass dispensing site/POD?</a:t>
            </a:r>
          </a:p>
          <a:p>
            <a:pPr marL="0" indent="0">
              <a:buNone/>
            </a:pPr>
            <a:endParaRPr lang="en-US" b="0" baseline="0" dirty="0" smtClean="0"/>
          </a:p>
          <a:p>
            <a:pPr marL="0" indent="0">
              <a:buNone/>
            </a:pPr>
            <a:r>
              <a:rPr lang="en-US" b="1" baseline="0" dirty="0" smtClean="0"/>
              <a:t>Duration</a:t>
            </a:r>
          </a:p>
          <a:p>
            <a:pPr marL="0" indent="0">
              <a:buNone/>
            </a:pPr>
            <a:r>
              <a:rPr lang="en-US" b="0" baseline="0" dirty="0" smtClean="0"/>
              <a:t>How long will the exercise be?</a:t>
            </a:r>
          </a:p>
          <a:p>
            <a:pPr marL="0" indent="0">
              <a:buNone/>
            </a:pPr>
            <a:r>
              <a:rPr lang="en-US" b="0" baseline="0" dirty="0" smtClean="0"/>
              <a:t>How much time can the players afford to give to the exercise?</a:t>
            </a:r>
          </a:p>
          <a:p>
            <a:pPr marL="0" indent="0">
              <a:buNone/>
            </a:pPr>
            <a:r>
              <a:rPr lang="en-US" b="0" baseline="0" dirty="0" smtClean="0"/>
              <a:t>Will the amount of time you’ve allotted for the exercise allow you to test what you need to test?</a:t>
            </a:r>
          </a:p>
          <a:p>
            <a:pPr marL="0" indent="0">
              <a:buNone/>
            </a:pPr>
            <a:r>
              <a:rPr lang="en-US" b="0" baseline="0" dirty="0" smtClean="0"/>
              <a:t>Exercises take TIME!  Don’t shortchange yourself. It’s better to shorten the number of objectives you are testing. Give yourself enough time to make the exercise worthwhile to learn from it.</a:t>
            </a:r>
          </a:p>
        </p:txBody>
      </p:sp>
      <p:sp>
        <p:nvSpPr>
          <p:cNvPr id="4" name="Slide Number Placeholder 3"/>
          <p:cNvSpPr>
            <a:spLocks noGrp="1"/>
          </p:cNvSpPr>
          <p:nvPr>
            <p:ph type="sldNum" sz="quarter" idx="10"/>
          </p:nvPr>
        </p:nvSpPr>
        <p:spPr/>
        <p:txBody>
          <a:bodyPr/>
          <a:lstStyle/>
          <a:p>
            <a:fld id="{DE04DE7C-65D2-4C1F-BFF6-2FC5449BA8E1}" type="slidenum">
              <a:rPr lang="en-US" smtClean="0"/>
              <a:t>9</a:t>
            </a:fld>
            <a:endParaRPr lang="en-US"/>
          </a:p>
        </p:txBody>
      </p:sp>
    </p:spTree>
    <p:extLst>
      <p:ext uri="{BB962C8B-B14F-4D97-AF65-F5344CB8AC3E}">
        <p14:creationId xmlns:p14="http://schemas.microsoft.com/office/powerpoint/2010/main" val="66372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2"/>
        </a:solidFill>
        <a:effectLst/>
      </p:bgPr>
    </p:bg>
    <p:spTree>
      <p:nvGrpSpPr>
        <p:cNvPr id="1" name=""/>
        <p:cNvGrpSpPr/>
        <p:nvPr/>
      </p:nvGrpSpPr>
      <p:grpSpPr>
        <a:xfrm>
          <a:off x="0" y="0"/>
          <a:ext cx="0" cy="0"/>
          <a:chOff x="0" y="0"/>
          <a:chExt cx="0" cy="0"/>
        </a:xfrm>
      </p:grpSpPr>
      <p:sp>
        <p:nvSpPr>
          <p:cNvPr id="12" name="Text Placeholder 9"/>
          <p:cNvSpPr>
            <a:spLocks noGrp="1"/>
          </p:cNvSpPr>
          <p:nvPr>
            <p:ph type="body" sz="quarter" idx="11" hasCustomPrompt="1"/>
          </p:nvPr>
        </p:nvSpPr>
        <p:spPr>
          <a:xfrm>
            <a:off x="384561" y="6409297"/>
            <a:ext cx="8539386" cy="263723"/>
          </a:xfrm>
        </p:spPr>
        <p:txBody>
          <a:bodyPr>
            <a:noAutofit/>
          </a:bodyPr>
          <a:lstStyle>
            <a:lvl1pPr marL="0" indent="0">
              <a:lnSpc>
                <a:spcPts val="1050"/>
              </a:lnSpc>
              <a:spcBef>
                <a:spcPts val="0"/>
              </a:spcBef>
              <a:buFontTx/>
              <a:buNone/>
              <a:defRPr sz="1050" b="1" baseline="0">
                <a:solidFill>
                  <a:schemeClr val="bg1"/>
                </a:solidFill>
                <a:latin typeface="+mn-lt"/>
              </a:defRPr>
            </a:lvl1pPr>
          </a:lstStyle>
          <a:p>
            <a:pPr lvl="0"/>
            <a:r>
              <a:rPr lang="en-US" dirty="0" smtClean="0"/>
              <a:t>PROGRAM NAME</a:t>
            </a:r>
            <a:endParaRPr lang="en-US" dirty="0"/>
          </a:p>
        </p:txBody>
      </p:sp>
      <p:sp>
        <p:nvSpPr>
          <p:cNvPr id="3" name="Date Placeholder 2"/>
          <p:cNvSpPr>
            <a:spLocks noGrp="1"/>
          </p:cNvSpPr>
          <p:nvPr>
            <p:ph type="dt" sz="half" idx="12"/>
          </p:nvPr>
        </p:nvSpPr>
        <p:spPr/>
        <p:txBody>
          <a:bodyPr/>
          <a:lstStyle/>
          <a:p>
            <a:fld id="{79751B3F-B4E5-4AA7-A6F6-8B0E6F438C48}" type="datetimeFigureOut">
              <a:rPr lang="en-US" smtClean="0"/>
              <a:pPr/>
              <a:t>1/4/2019</a:t>
            </a:fld>
            <a:endParaRPr lang="en-US" dirty="0"/>
          </a:p>
        </p:txBody>
      </p:sp>
      <p:sp>
        <p:nvSpPr>
          <p:cNvPr id="4" name="Slide Number Placeholder 3"/>
          <p:cNvSpPr>
            <a:spLocks noGrp="1"/>
          </p:cNvSpPr>
          <p:nvPr>
            <p:ph type="sldNum" sz="quarter" idx="13"/>
          </p:nvPr>
        </p:nvSpPr>
        <p:spPr/>
        <p:txBody>
          <a:bodyPr/>
          <a:lstStyle/>
          <a:p>
            <a:fld id="{50B26D62-EBDC-4CB4-84B4-338D23F7DACE}" type="slidenum">
              <a:rPr lang="en-US" smtClean="0"/>
              <a:t>‹#›</a:t>
            </a:fld>
            <a:endParaRPr lang="en-US" dirty="0"/>
          </a:p>
        </p:txBody>
      </p:sp>
      <p:sp>
        <p:nvSpPr>
          <p:cNvPr id="8" name="Subtitle 2"/>
          <p:cNvSpPr>
            <a:spLocks noGrp="1"/>
          </p:cNvSpPr>
          <p:nvPr>
            <p:ph type="subTitle" idx="1" hasCustomPrompt="1"/>
          </p:nvPr>
        </p:nvSpPr>
        <p:spPr>
          <a:xfrm>
            <a:off x="457199" y="2942751"/>
            <a:ext cx="8230500" cy="2022725"/>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9" name="Title Placeholder 1"/>
          <p:cNvSpPr>
            <a:spLocks noGrp="1"/>
          </p:cNvSpPr>
          <p:nvPr>
            <p:ph type="title" hasCustomPrompt="1"/>
          </p:nvPr>
        </p:nvSpPr>
        <p:spPr>
          <a:xfrm>
            <a:off x="457199" y="457202"/>
            <a:ext cx="8230500" cy="2267893"/>
          </a:xfrm>
          <a:prstGeom prst="rect">
            <a:avLst/>
          </a:prstGeom>
        </p:spPr>
        <p:txBody>
          <a:bodyPr vert="horz" lIns="91440" tIns="45720" rIns="91440" bIns="45720" rtlCol="0" anchor="b" anchorCtr="0">
            <a:noAutofit/>
          </a:bodyPr>
          <a:lstStyle>
            <a:lvl1pPr>
              <a:defRPr baseline="0"/>
            </a:lvl1pPr>
          </a:lstStyle>
          <a:p>
            <a:r>
              <a:rPr lang="en-US" dirty="0" smtClean="0"/>
              <a:t>Title…</a:t>
            </a:r>
            <a:endParaRPr lang="en-US" dirty="0"/>
          </a:p>
        </p:txBody>
      </p:sp>
      <p:pic>
        <p:nvPicPr>
          <p:cNvPr id="5" name="Picture 4" descr="logo 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702" y="5945982"/>
            <a:ext cx="3086099" cy="457200"/>
          </a:xfrm>
          <a:prstGeom prst="rect">
            <a:avLst/>
          </a:prstGeom>
        </p:spPr>
      </p:pic>
    </p:spTree>
    <p:extLst>
      <p:ext uri="{BB962C8B-B14F-4D97-AF65-F5344CB8AC3E}">
        <p14:creationId xmlns:p14="http://schemas.microsoft.com/office/powerpoint/2010/main" val="2684003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143001" y="2057400"/>
            <a:ext cx="6857999" cy="3886200"/>
          </a:xfrm>
        </p:spPr>
        <p:txBody>
          <a:bodyPr/>
          <a:lstStyle>
            <a:lvl1pPr>
              <a:defRPr/>
            </a:lvl1pPr>
            <a:lvl2pPr>
              <a:defRPr/>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1/4/2019</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10" name="Title 1"/>
          <p:cNvSpPr>
            <a:spLocks noGrp="1"/>
          </p:cNvSpPr>
          <p:nvPr>
            <p:ph type="title" hasCustomPrompt="1"/>
          </p:nvPr>
        </p:nvSpPr>
        <p:spPr>
          <a:xfrm>
            <a:off x="457200" y="457200"/>
            <a:ext cx="8230499" cy="1381028"/>
          </a:xfrm>
        </p:spPr>
        <p:txBody>
          <a:bodyPr anchor="b" anchorCtr="0"/>
          <a:lstStyle>
            <a:lvl1pPr>
              <a:lnSpc>
                <a:spcPct val="100000"/>
              </a:lnSpc>
              <a:defRPr lang="en-US" sz="4000" dirty="0"/>
            </a:lvl1pPr>
          </a:lstStyle>
          <a:p>
            <a:r>
              <a:rPr lang="en-US" dirty="0" smtClean="0"/>
              <a:t>Slide headline</a:t>
            </a:r>
            <a:endParaRPr lang="en-US" dirty="0"/>
          </a:p>
        </p:txBody>
      </p:sp>
    </p:spTree>
    <p:extLst>
      <p:ext uri="{BB962C8B-B14F-4D97-AF65-F5344CB8AC3E}">
        <p14:creationId xmlns:p14="http://schemas.microsoft.com/office/powerpoint/2010/main" val="37348933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FBAE40"/>
          </p15:clr>
        </p15:guide>
        <p15:guide id="2" pos="720" userDrawn="1">
          <p15:clr>
            <a:srgbClr val="FBAE40"/>
          </p15:clr>
        </p15:guide>
        <p15:guide id="3" pos="5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1/4/2019</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2" hasCustomPrompt="1"/>
          </p:nvPr>
        </p:nvSpPr>
        <p:spPr>
          <a:xfrm>
            <a:off x="457201" y="2057400"/>
            <a:ext cx="4040981" cy="3497314"/>
          </a:xfr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9" name="Content Placeholder 3"/>
          <p:cNvSpPr>
            <a:spLocks noGrp="1"/>
          </p:cNvSpPr>
          <p:nvPr>
            <p:ph sz="half" idx="12" hasCustomPrompt="1"/>
          </p:nvPr>
        </p:nvSpPr>
        <p:spPr>
          <a:xfrm>
            <a:off x="4679272" y="2065457"/>
            <a:ext cx="4008427" cy="3497314"/>
          </a:xfr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10" name="Title 1"/>
          <p:cNvSpPr>
            <a:spLocks noGrp="1"/>
          </p:cNvSpPr>
          <p:nvPr>
            <p:ph type="title" hasCustomPrompt="1"/>
          </p:nvPr>
        </p:nvSpPr>
        <p:spPr>
          <a:xfrm>
            <a:off x="457200" y="457200"/>
            <a:ext cx="8230499" cy="1381028"/>
          </a:xfrm>
        </p:spPr>
        <p:txBody>
          <a:bodyPr anchor="b" anchorCtr="0"/>
          <a:lstStyle>
            <a:lvl1pPr>
              <a:lnSpc>
                <a:spcPts val="3750"/>
              </a:lnSpc>
              <a:defRPr lang="en-US" sz="4500" dirty="0" smtClean="0"/>
            </a:lvl1pPr>
          </a:lstStyle>
          <a:p>
            <a:r>
              <a:rPr lang="en-US" dirty="0" smtClean="0"/>
              <a:t>Slide headline</a:t>
            </a:r>
            <a:endParaRPr lang="en-US" dirty="0"/>
          </a:p>
        </p:txBody>
      </p:sp>
    </p:spTree>
    <p:extLst>
      <p:ext uri="{BB962C8B-B14F-4D97-AF65-F5344CB8AC3E}">
        <p14:creationId xmlns:p14="http://schemas.microsoft.com/office/powerpoint/2010/main" val="8598882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6050" y="4782646"/>
            <a:ext cx="8208197" cy="1050996"/>
          </a:xfrm>
        </p:spPr>
        <p:txBody>
          <a:bodyPr anchor="t"/>
          <a:lstStyle>
            <a:lvl1pPr>
              <a:defRPr sz="3000"/>
            </a:lvl1pPr>
          </a:lstStyle>
          <a:p>
            <a:r>
              <a:rPr lang="en-US" dirty="0" smtClean="0"/>
              <a:t>Caption</a:t>
            </a:r>
            <a:endParaRPr lang="en-US" dirty="0"/>
          </a:p>
        </p:txBody>
      </p:sp>
      <p:sp>
        <p:nvSpPr>
          <p:cNvPr id="2" name="Date Placeholder 1"/>
          <p:cNvSpPr>
            <a:spLocks noGrp="1"/>
          </p:cNvSpPr>
          <p:nvPr>
            <p:ph type="dt" sz="half" idx="11"/>
          </p:nvPr>
        </p:nvSpPr>
        <p:spPr/>
        <p:txBody>
          <a:bodyPr/>
          <a:lstStyle/>
          <a:p>
            <a:fld id="{79751B3F-B4E5-4AA7-A6F6-8B0E6F438C48}" type="datetimeFigureOut">
              <a:rPr lang="en-US" smtClean="0"/>
              <a:pPr/>
              <a:t>1/4/2019</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6" name="Picture Placeholder 8"/>
          <p:cNvSpPr>
            <a:spLocks noGrp="1"/>
          </p:cNvSpPr>
          <p:nvPr>
            <p:ph type="pic" sz="quarter" idx="13" hasCustomPrompt="1"/>
          </p:nvPr>
        </p:nvSpPr>
        <p:spPr>
          <a:xfrm>
            <a:off x="0" y="2"/>
            <a:ext cx="9144000" cy="4768405"/>
          </a:xfrm>
        </p:spPr>
        <p:txBody>
          <a:bodyPr anchor="ctr"/>
          <a:lstStyle>
            <a:lvl1pPr marL="0" indent="0" algn="ctr">
              <a:buNone/>
              <a:defRPr/>
            </a:lvl1pPr>
          </a:lstStyle>
          <a:p>
            <a:r>
              <a:rPr lang="en-US" dirty="0" smtClean="0"/>
              <a:t>Image</a:t>
            </a:r>
            <a:endParaRPr lang="en-US" dirty="0"/>
          </a:p>
        </p:txBody>
      </p:sp>
    </p:spTree>
    <p:extLst>
      <p:ext uri="{BB962C8B-B14F-4D97-AF65-F5344CB8AC3E}">
        <p14:creationId xmlns:p14="http://schemas.microsoft.com/office/powerpoint/2010/main" val="251392664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751B3F-B4E5-4AA7-A6F6-8B0E6F438C48}" type="datetimeFigureOut">
              <a:rPr lang="en-US" smtClean="0"/>
              <a:pPr/>
              <a:t>1/4/2019</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0819539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57200"/>
            <a:ext cx="8197046" cy="1985058"/>
          </a:xfrm>
          <a:prstGeom prst="rect">
            <a:avLst/>
          </a:prstGeom>
        </p:spPr>
        <p:txBody>
          <a:bodyPr vert="horz" lIns="91440" tIns="45720" rIns="91440" bIns="45720" rtlCol="0" anchor="b" anchorCtr="0">
            <a:noAutofit/>
          </a:bodyPr>
          <a:lstStyle/>
          <a:p>
            <a:r>
              <a:rPr lang="en-US" dirty="0" smtClean="0"/>
              <a:t>Master title</a:t>
            </a:r>
            <a:endParaRPr lang="en-US" dirty="0"/>
          </a:p>
        </p:txBody>
      </p:sp>
      <p:sp>
        <p:nvSpPr>
          <p:cNvPr id="3" name="Text Placeholder 2"/>
          <p:cNvSpPr>
            <a:spLocks noGrp="1"/>
          </p:cNvSpPr>
          <p:nvPr>
            <p:ph type="body" idx="1"/>
          </p:nvPr>
        </p:nvSpPr>
        <p:spPr>
          <a:xfrm>
            <a:off x="1170432" y="2662176"/>
            <a:ext cx="6858000" cy="3056897"/>
          </a:xfrm>
          <a:prstGeom prst="rect">
            <a:avLst/>
          </a:prstGeom>
        </p:spPr>
        <p:txBody>
          <a:bodyPr vert="horz" lIns="91440" tIns="45720" rIns="91440" bIns="45720" rtlCol="0">
            <a:normAutofit/>
          </a:body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4" name="Date Placeholder 3"/>
          <p:cNvSpPr>
            <a:spLocks noGrp="1"/>
          </p:cNvSpPr>
          <p:nvPr>
            <p:ph type="dt" sz="half" idx="2"/>
          </p:nvPr>
        </p:nvSpPr>
        <p:spPr>
          <a:xfrm>
            <a:off x="7976753" y="5956198"/>
            <a:ext cx="710946"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79751B3F-B4E5-4AA7-A6F6-8B0E6F438C48}" type="datetimeFigureOut">
              <a:rPr lang="en-US" smtClean="0"/>
              <a:pPr/>
              <a:t>1/4/2019</a:t>
            </a:fld>
            <a:endParaRPr lang="en-US" dirty="0"/>
          </a:p>
        </p:txBody>
      </p:sp>
      <p:sp>
        <p:nvSpPr>
          <p:cNvPr id="6" name="Slide Number Placeholder 5"/>
          <p:cNvSpPr>
            <a:spLocks noGrp="1"/>
          </p:cNvSpPr>
          <p:nvPr>
            <p:ph type="sldNum" sz="quarter" idx="4"/>
          </p:nvPr>
        </p:nvSpPr>
        <p:spPr>
          <a:xfrm>
            <a:off x="7976753" y="6400802"/>
            <a:ext cx="710946"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145137777"/>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3" r:id="rId4"/>
    <p:sldLayoutId id="2147483667" r:id="rId5"/>
  </p:sldLayoutIdLst>
  <p:timing>
    <p:tnLst>
      <p:par>
        <p:cTn id="1" dur="indefinite" restart="never" nodeType="tmRoot"/>
      </p:par>
    </p:tnLst>
  </p:timing>
  <p:txStyles>
    <p:titleStyle>
      <a:lvl1pPr algn="ctr" defTabSz="514350" rtl="0" eaLnBrk="1" latinLnBrk="0" hangingPunct="1">
        <a:lnSpc>
          <a:spcPct val="100000"/>
        </a:lnSpc>
        <a:spcBef>
          <a:spcPct val="0"/>
        </a:spcBef>
        <a:buNone/>
        <a:defRPr sz="6000" kern="1200">
          <a:solidFill>
            <a:schemeClr val="bg1"/>
          </a:solidFill>
          <a:latin typeface="+mj-lt"/>
          <a:ea typeface="+mj-ea"/>
          <a:cs typeface="+mj-cs"/>
        </a:defRPr>
      </a:lvl1pPr>
    </p:titleStyle>
    <p:bodyStyle>
      <a:lvl1pPr marL="457200" indent="-457200" algn="l" defTabSz="514350" rtl="0" eaLnBrk="1" latinLnBrk="0" hangingPunct="1">
        <a:lnSpc>
          <a:spcPct val="100000"/>
        </a:lnSpc>
        <a:spcBef>
          <a:spcPts val="1200"/>
        </a:spcBef>
        <a:buClr>
          <a:schemeClr val="bg2"/>
        </a:buClr>
        <a:buSzPct val="75000"/>
        <a:buFont typeface="Wingdings" panose="05000000000000000000" pitchFamily="2" charset="2"/>
        <a:buChar char="§"/>
        <a:defRPr sz="3000" b="1" kern="1200" spc="56" baseline="0">
          <a:solidFill>
            <a:schemeClr val="bg1"/>
          </a:solidFill>
          <a:latin typeface="+mn-lt"/>
          <a:ea typeface="+mn-ea"/>
          <a:cs typeface="+mn-cs"/>
        </a:defRPr>
      </a:lvl1pPr>
      <a:lvl2pPr marL="9144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3000" b="0" kern="1200" spc="56" baseline="0">
          <a:solidFill>
            <a:schemeClr val="bg1"/>
          </a:solidFill>
          <a:latin typeface="+mn-lt"/>
          <a:ea typeface="+mn-ea"/>
          <a:cs typeface="+mn-cs"/>
        </a:defRPr>
      </a:lvl2pPr>
      <a:lvl3pPr marL="1371600" indent="-457200" algn="l" defTabSz="514350" rtl="0" eaLnBrk="1" latinLnBrk="0" hangingPunct="1">
        <a:lnSpc>
          <a:spcPct val="100000"/>
        </a:lnSpc>
        <a:spcBef>
          <a:spcPts val="600"/>
        </a:spcBef>
        <a:buClr>
          <a:schemeClr val="bg1"/>
        </a:buClr>
        <a:buSzPct val="75000"/>
        <a:buFont typeface="Wingdings" panose="05000000000000000000" pitchFamily="2" charset="2"/>
        <a:buChar char="§"/>
        <a:defRPr sz="3000" kern="1200" spc="56" baseline="0">
          <a:solidFill>
            <a:schemeClr val="bg1"/>
          </a:solidFill>
          <a:latin typeface="+mn-lt"/>
          <a:ea typeface="+mn-ea"/>
          <a:cs typeface="+mn-cs"/>
        </a:defRPr>
      </a:lvl3pPr>
      <a:lvl4pPr marL="1828800" indent="-457200" algn="l" defTabSz="514350" rtl="0" eaLnBrk="1" latinLnBrk="0" hangingPunct="1">
        <a:lnSpc>
          <a:spcPct val="100000"/>
        </a:lnSpc>
        <a:spcBef>
          <a:spcPts val="600"/>
        </a:spcBef>
        <a:buSzPct val="75000"/>
        <a:buFont typeface="Wingdings" panose="05000000000000000000" pitchFamily="2" charset="2"/>
        <a:buChar char="§"/>
        <a:defRPr sz="2400" kern="1200" spc="56" baseline="0">
          <a:solidFill>
            <a:schemeClr val="bg1"/>
          </a:solidFill>
          <a:latin typeface="+mn-lt"/>
          <a:ea typeface="+mn-ea"/>
          <a:cs typeface="+mn-cs"/>
        </a:defRPr>
      </a:lvl4pPr>
      <a:lvl5pPr marL="22860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2400" kern="1200" spc="56" baseline="0">
          <a:solidFill>
            <a:schemeClr val="bg1"/>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288" userDrawn="1">
          <p15:clr>
            <a:srgbClr val="F26B43"/>
          </p15:clr>
        </p15:guide>
        <p15:guide id="4" orient="horz" pos="4032" userDrawn="1">
          <p15:clr>
            <a:srgbClr val="F26B43"/>
          </p15:clr>
        </p15:guide>
        <p15:guide id="5" orient="horz" pos="3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HPART\DATA\EPR\_Education,%20Exercises%20and%20Plans\Exercises\HSEEP%20Templates\2013%20April%2013%20Updated%20HSEEP%20templates\Situation_Manual_Template_Apr-13.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file:///\\HPART\DATA\EPR\_Education,%20Exercises%20and%20Plans\Exercises\HSEEP%20Templates\2013%20April%2013%20Updated%20HSEEP%20templates\ExPlan_Template_Apr-13.doc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Hpart\data\EPR\_Education,%20Exercises%20and%20Plans\Exercises\HSEEP%20Templates\MSEL%20Package%20%5b1%5d.do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ptoolkit.org/web/hseep-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7199" y="6366434"/>
            <a:ext cx="8539386" cy="263723"/>
          </a:xfrm>
        </p:spPr>
        <p:txBody>
          <a:bodyPr/>
          <a:lstStyle/>
          <a:p>
            <a:r>
              <a:rPr lang="en-US" dirty="0" smtClean="0"/>
              <a:t>Health Partnerships Division</a:t>
            </a:r>
            <a:endParaRPr lang="en-US" dirty="0"/>
          </a:p>
        </p:txBody>
      </p:sp>
      <p:sp>
        <p:nvSpPr>
          <p:cNvPr id="6" name="Subtitle 5"/>
          <p:cNvSpPr>
            <a:spLocks noGrp="1"/>
          </p:cNvSpPr>
          <p:nvPr>
            <p:ph type="subTitle" idx="1"/>
          </p:nvPr>
        </p:nvSpPr>
        <p:spPr>
          <a:xfrm>
            <a:off x="457199" y="2942751"/>
            <a:ext cx="8230500" cy="2256266"/>
          </a:xfrm>
        </p:spPr>
        <p:txBody>
          <a:bodyPr>
            <a:normAutofit lnSpcReduction="10000"/>
          </a:bodyPr>
          <a:lstStyle/>
          <a:p>
            <a:r>
              <a:rPr lang="en-US" sz="3200" dirty="0" smtClean="0"/>
              <a:t>Identifying Goals and Developing a Scenario</a:t>
            </a:r>
          </a:p>
          <a:p>
            <a:endParaRPr lang="en-US" sz="3200" dirty="0" smtClean="0"/>
          </a:p>
          <a:p>
            <a:endParaRPr lang="en-US" sz="3200" dirty="0"/>
          </a:p>
          <a:p>
            <a:r>
              <a:rPr lang="en-US" dirty="0"/>
              <a:t>Chad Ostlund, CEM</a:t>
            </a:r>
          </a:p>
          <a:p>
            <a:r>
              <a:rPr lang="en-US" dirty="0"/>
              <a:t>Emergency Preparedness &amp; Response</a:t>
            </a:r>
          </a:p>
          <a:p>
            <a:endParaRPr lang="en-US" sz="3200" dirty="0"/>
          </a:p>
        </p:txBody>
      </p:sp>
      <p:sp>
        <p:nvSpPr>
          <p:cNvPr id="5" name="Title 4"/>
          <p:cNvSpPr>
            <a:spLocks noGrp="1"/>
          </p:cNvSpPr>
          <p:nvPr>
            <p:ph type="title"/>
          </p:nvPr>
        </p:nvSpPr>
        <p:spPr/>
        <p:txBody>
          <a:bodyPr/>
          <a:lstStyle/>
          <a:p>
            <a:r>
              <a:rPr lang="en-US" dirty="0" smtClean="0"/>
              <a:t>Exercises</a:t>
            </a:r>
            <a:endParaRPr lang="en-US" dirty="0"/>
          </a:p>
        </p:txBody>
      </p:sp>
    </p:spTree>
    <p:extLst>
      <p:ext uri="{BB962C8B-B14F-4D97-AF65-F5344CB8AC3E}">
        <p14:creationId xmlns:p14="http://schemas.microsoft.com/office/powerpoint/2010/main" val="1717770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803399"/>
            <a:ext cx="6857999" cy="3949545"/>
          </a:xfrm>
        </p:spPr>
        <p:txBody>
          <a:bodyPr>
            <a:normAutofit/>
          </a:bodyPr>
          <a:lstStyle/>
          <a:p>
            <a:pPr marL="0" indent="0" algn="ctr">
              <a:buNone/>
            </a:pPr>
            <a:r>
              <a:rPr lang="en-US" sz="4400" u="sng" dirty="0" smtClean="0"/>
              <a:t>Scope Statement</a:t>
            </a:r>
          </a:p>
          <a:p>
            <a:pPr marL="0" indent="0">
              <a:buNone/>
            </a:pPr>
            <a:r>
              <a:rPr lang="en-US" sz="3200" dirty="0"/>
              <a:t>This is a 2.5 hour functional exercise for MDH ICS response staff operating in the MDH Department Operations Center. This exercise tests emergency operations coordination in a train derailment scenario.</a:t>
            </a:r>
          </a:p>
          <a:p>
            <a:pPr marL="0" indent="0">
              <a:buNone/>
            </a:pPr>
            <a:endParaRPr lang="en-US" dirty="0"/>
          </a:p>
        </p:txBody>
      </p:sp>
      <p:sp>
        <p:nvSpPr>
          <p:cNvPr id="3" name="Title 2"/>
          <p:cNvSpPr>
            <a:spLocks noGrp="1"/>
          </p:cNvSpPr>
          <p:nvPr>
            <p:ph type="title"/>
          </p:nvPr>
        </p:nvSpPr>
        <p:spPr>
          <a:xfrm>
            <a:off x="457200" y="31518"/>
            <a:ext cx="8230499" cy="1381028"/>
          </a:xfrm>
        </p:spPr>
        <p:txBody>
          <a:bodyPr/>
          <a:lstStyle/>
          <a:p>
            <a:r>
              <a:rPr lang="en-US" sz="6000" dirty="0" smtClean="0"/>
              <a:t>Step 2 Example</a:t>
            </a:r>
            <a:endParaRPr lang="en-US" sz="6000" dirty="0"/>
          </a:p>
        </p:txBody>
      </p:sp>
      <p:pic>
        <p:nvPicPr>
          <p:cNvPr id="4" name="Picture 3"/>
          <p:cNvPicPr>
            <a:picLocks noChangeAspect="1"/>
          </p:cNvPicPr>
          <p:nvPr/>
        </p:nvPicPr>
        <p:blipFill>
          <a:blip r:embed="rId3"/>
          <a:stretch>
            <a:fillRect/>
          </a:stretch>
        </p:blipFill>
        <p:spPr>
          <a:xfrm>
            <a:off x="-9525" y="6014841"/>
            <a:ext cx="3009900" cy="852684"/>
          </a:xfrm>
          <a:prstGeom prst="rect">
            <a:avLst/>
          </a:prstGeom>
        </p:spPr>
      </p:pic>
    </p:spTree>
    <p:extLst>
      <p:ext uri="{BB962C8B-B14F-4D97-AF65-F5344CB8AC3E}">
        <p14:creationId xmlns:p14="http://schemas.microsoft.com/office/powerpoint/2010/main" val="4231207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42977" y="2108070"/>
            <a:ext cx="4114799" cy="3706943"/>
          </a:xfrm>
        </p:spPr>
        <p:txBody>
          <a:bodyPr>
            <a:normAutofit/>
          </a:bodyPr>
          <a:lstStyle/>
          <a:p>
            <a:pPr marL="0" indent="0">
              <a:buNone/>
            </a:pPr>
            <a:endParaRPr lang="en-US" sz="3600" dirty="0" smtClean="0"/>
          </a:p>
          <a:p>
            <a:r>
              <a:rPr lang="en-US" sz="3600" dirty="0" smtClean="0"/>
              <a:t>Broad statement of the exercise goal</a:t>
            </a:r>
          </a:p>
          <a:p>
            <a:r>
              <a:rPr lang="en-US" sz="3600" dirty="0" smtClean="0"/>
              <a:t>Use it for media</a:t>
            </a:r>
          </a:p>
        </p:txBody>
      </p:sp>
      <p:sp>
        <p:nvSpPr>
          <p:cNvPr id="3" name="Title 2"/>
          <p:cNvSpPr>
            <a:spLocks noGrp="1"/>
          </p:cNvSpPr>
          <p:nvPr>
            <p:ph type="title"/>
          </p:nvPr>
        </p:nvSpPr>
        <p:spPr>
          <a:xfrm>
            <a:off x="481914" y="303372"/>
            <a:ext cx="8230499" cy="1381028"/>
          </a:xfrm>
        </p:spPr>
        <p:txBody>
          <a:bodyPr/>
          <a:lstStyle/>
          <a:p>
            <a:r>
              <a:rPr lang="en-US" sz="4400" dirty="0" smtClean="0"/>
              <a:t>Step 3: Write A Statement of Purpose</a:t>
            </a:r>
            <a:endParaRPr lang="en-US" sz="4400" dirty="0"/>
          </a:p>
        </p:txBody>
      </p:sp>
      <p:pic>
        <p:nvPicPr>
          <p:cNvPr id="4" name="Picture 3"/>
          <p:cNvPicPr>
            <a:picLocks noChangeAspect="1"/>
          </p:cNvPicPr>
          <p:nvPr/>
        </p:nvPicPr>
        <p:blipFill>
          <a:blip r:embed="rId3"/>
          <a:stretch>
            <a:fillRect/>
          </a:stretch>
        </p:blipFill>
        <p:spPr>
          <a:xfrm>
            <a:off x="-9525" y="5974366"/>
            <a:ext cx="3152775" cy="893159"/>
          </a:xfrm>
          <a:prstGeom prst="rect">
            <a:avLst/>
          </a:prstGeom>
        </p:spPr>
      </p:pic>
      <p:pic>
        <p:nvPicPr>
          <p:cNvPr id="3074" name="Picture 2" descr="http://mirrorcracked.files.wordpress.com/2009/04/s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025" y="2243802"/>
            <a:ext cx="23812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518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879600"/>
            <a:ext cx="6857999" cy="3886200"/>
          </a:xfrm>
        </p:spPr>
        <p:txBody>
          <a:bodyPr>
            <a:normAutofit fontScale="92500" lnSpcReduction="10000"/>
          </a:bodyPr>
          <a:lstStyle/>
          <a:p>
            <a:pPr marL="0" indent="0" algn="ctr">
              <a:buNone/>
            </a:pPr>
            <a:r>
              <a:rPr lang="en-US" sz="3500" u="sng" dirty="0" smtClean="0"/>
              <a:t>Purpose Statement </a:t>
            </a:r>
          </a:p>
          <a:p>
            <a:pPr marL="0" indent="0">
              <a:buNone/>
            </a:pPr>
            <a:r>
              <a:rPr lang="en-US" sz="3200" dirty="0"/>
              <a:t>MDH will conduct a 2.5 hour functional exercise on May 20, 2016 at the  MDH department operations center to evaluate the ICS response staff’s ability to develop an incident response strategy to a chemical spill from a train derailment.</a:t>
            </a:r>
          </a:p>
          <a:p>
            <a:pPr marL="0" indent="0">
              <a:buNone/>
            </a:pPr>
            <a:endParaRPr lang="en-US" dirty="0"/>
          </a:p>
        </p:txBody>
      </p:sp>
      <p:sp>
        <p:nvSpPr>
          <p:cNvPr id="3" name="Title 2"/>
          <p:cNvSpPr>
            <a:spLocks noGrp="1"/>
          </p:cNvSpPr>
          <p:nvPr>
            <p:ph type="title"/>
          </p:nvPr>
        </p:nvSpPr>
        <p:spPr>
          <a:xfrm>
            <a:off x="481914" y="49372"/>
            <a:ext cx="8230499" cy="1381028"/>
          </a:xfrm>
        </p:spPr>
        <p:txBody>
          <a:bodyPr/>
          <a:lstStyle/>
          <a:p>
            <a:r>
              <a:rPr lang="en-US" sz="6000" dirty="0" smtClean="0"/>
              <a:t>Step 3 Example</a:t>
            </a:r>
            <a:endParaRPr lang="en-US" sz="6000" dirty="0"/>
          </a:p>
        </p:txBody>
      </p:sp>
      <p:pic>
        <p:nvPicPr>
          <p:cNvPr id="4" name="Picture 3"/>
          <p:cNvPicPr>
            <a:picLocks noChangeAspect="1"/>
          </p:cNvPicPr>
          <p:nvPr/>
        </p:nvPicPr>
        <p:blipFill>
          <a:blip r:embed="rId3"/>
          <a:stretch>
            <a:fillRect/>
          </a:stretch>
        </p:blipFill>
        <p:spPr>
          <a:xfrm>
            <a:off x="-9525" y="5978413"/>
            <a:ext cx="3138488" cy="889112"/>
          </a:xfrm>
          <a:prstGeom prst="rect">
            <a:avLst/>
          </a:prstGeom>
        </p:spPr>
      </p:pic>
    </p:spTree>
    <p:extLst>
      <p:ext uri="{BB962C8B-B14F-4D97-AF65-F5344CB8AC3E}">
        <p14:creationId xmlns:p14="http://schemas.microsoft.com/office/powerpoint/2010/main" val="1598104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r>
              <a:rPr lang="en-US" sz="3600" dirty="0" smtClean="0"/>
              <a:t>Objectives are essential for:</a:t>
            </a:r>
          </a:p>
          <a:p>
            <a:pPr lvl="1"/>
            <a:r>
              <a:rPr lang="en-US" sz="3600" dirty="0" smtClean="0"/>
              <a:t>Design process</a:t>
            </a:r>
          </a:p>
          <a:p>
            <a:pPr lvl="1"/>
            <a:r>
              <a:rPr lang="en-US" sz="3600" dirty="0" smtClean="0"/>
              <a:t>Exercise conduct</a:t>
            </a:r>
          </a:p>
          <a:p>
            <a:pPr lvl="1"/>
            <a:r>
              <a:rPr lang="en-US" sz="3600" dirty="0" smtClean="0"/>
              <a:t>Evaluation</a:t>
            </a:r>
          </a:p>
          <a:p>
            <a:pPr lvl="1"/>
            <a:r>
              <a:rPr lang="en-US" sz="3600" dirty="0" smtClean="0"/>
              <a:t>Improvement planning</a:t>
            </a:r>
          </a:p>
        </p:txBody>
      </p:sp>
      <p:sp>
        <p:nvSpPr>
          <p:cNvPr id="3" name="Title 2"/>
          <p:cNvSpPr>
            <a:spLocks noGrp="1"/>
          </p:cNvSpPr>
          <p:nvPr>
            <p:ph type="title"/>
          </p:nvPr>
        </p:nvSpPr>
        <p:spPr>
          <a:xfrm>
            <a:off x="457200" y="31518"/>
            <a:ext cx="8230499" cy="1381028"/>
          </a:xfrm>
        </p:spPr>
        <p:txBody>
          <a:bodyPr/>
          <a:lstStyle/>
          <a:p>
            <a:r>
              <a:rPr lang="en-US" sz="6000" dirty="0" smtClean="0"/>
              <a:t>Step 4: Define Objectives</a:t>
            </a:r>
            <a:endParaRPr lang="en-US" sz="6000" dirty="0"/>
          </a:p>
        </p:txBody>
      </p:sp>
      <p:pic>
        <p:nvPicPr>
          <p:cNvPr id="4" name="Picture 3"/>
          <p:cNvPicPr>
            <a:picLocks noChangeAspect="1"/>
          </p:cNvPicPr>
          <p:nvPr/>
        </p:nvPicPr>
        <p:blipFill>
          <a:blip r:embed="rId3"/>
          <a:stretch>
            <a:fillRect/>
          </a:stretch>
        </p:blipFill>
        <p:spPr>
          <a:xfrm>
            <a:off x="-9525" y="5974366"/>
            <a:ext cx="3152775" cy="893159"/>
          </a:xfrm>
          <a:prstGeom prst="rect">
            <a:avLst/>
          </a:prstGeom>
        </p:spPr>
      </p:pic>
    </p:spTree>
    <p:extLst>
      <p:ext uri="{BB962C8B-B14F-4D97-AF65-F5344CB8AC3E}">
        <p14:creationId xmlns:p14="http://schemas.microsoft.com/office/powerpoint/2010/main" val="224972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00114" y="1430941"/>
            <a:ext cx="7129462" cy="4784122"/>
          </a:xfrm>
        </p:spPr>
        <p:txBody>
          <a:bodyPr>
            <a:noAutofit/>
          </a:bodyPr>
          <a:lstStyle/>
          <a:p>
            <a:r>
              <a:rPr lang="en-US" sz="3200" dirty="0" smtClean="0"/>
              <a:t>Clear, concise, focused on performance</a:t>
            </a:r>
          </a:p>
          <a:p>
            <a:r>
              <a:rPr lang="en-US" sz="3200" dirty="0" smtClean="0"/>
              <a:t>State </a:t>
            </a:r>
            <a:r>
              <a:rPr lang="en-US" sz="3200" i="1" dirty="0" smtClean="0"/>
              <a:t>WHO </a:t>
            </a:r>
            <a:r>
              <a:rPr lang="en-US" sz="3200" dirty="0" smtClean="0"/>
              <a:t>should do </a:t>
            </a:r>
            <a:r>
              <a:rPr lang="en-US" sz="3200" i="1" dirty="0" smtClean="0"/>
              <a:t>WHAT</a:t>
            </a:r>
            <a:r>
              <a:rPr lang="en-US" sz="3200" dirty="0" smtClean="0"/>
              <a:t> under </a:t>
            </a:r>
            <a:r>
              <a:rPr lang="en-US" sz="3200" i="1" dirty="0" smtClean="0"/>
              <a:t>WHAT CONDITIONS </a:t>
            </a:r>
            <a:r>
              <a:rPr lang="en-US" sz="3200" dirty="0" smtClean="0"/>
              <a:t>according to </a:t>
            </a:r>
            <a:r>
              <a:rPr lang="en-US" sz="3200" i="1" dirty="0" smtClean="0"/>
              <a:t>WHAT STANDARDS</a:t>
            </a:r>
          </a:p>
          <a:p>
            <a:r>
              <a:rPr lang="en-US" sz="3200" dirty="0" smtClean="0"/>
              <a:t>Tabletop – 3  to 5 objectives</a:t>
            </a:r>
          </a:p>
          <a:p>
            <a:r>
              <a:rPr lang="en-US" sz="3200" dirty="0" smtClean="0"/>
              <a:t>Functional – 4 to 6 objectives</a:t>
            </a:r>
          </a:p>
          <a:p>
            <a:r>
              <a:rPr lang="en-US" sz="3200" dirty="0" smtClean="0"/>
              <a:t>Full scale – 7 +</a:t>
            </a:r>
          </a:p>
        </p:txBody>
      </p:sp>
      <p:sp>
        <p:nvSpPr>
          <p:cNvPr id="3" name="Title 2"/>
          <p:cNvSpPr>
            <a:spLocks noGrp="1"/>
          </p:cNvSpPr>
          <p:nvPr>
            <p:ph type="title"/>
          </p:nvPr>
        </p:nvSpPr>
        <p:spPr>
          <a:xfrm>
            <a:off x="457200" y="31518"/>
            <a:ext cx="8230499" cy="1381028"/>
          </a:xfrm>
        </p:spPr>
        <p:txBody>
          <a:bodyPr/>
          <a:lstStyle/>
          <a:p>
            <a:r>
              <a:rPr lang="en-US" sz="6000" dirty="0" smtClean="0"/>
              <a:t>Step 4: Objectives</a:t>
            </a:r>
            <a:endParaRPr lang="en-US" sz="6000" dirty="0"/>
          </a:p>
        </p:txBody>
      </p:sp>
      <p:pic>
        <p:nvPicPr>
          <p:cNvPr id="4" name="Picture 3"/>
          <p:cNvPicPr>
            <a:picLocks noChangeAspect="1"/>
          </p:cNvPicPr>
          <p:nvPr/>
        </p:nvPicPr>
        <p:blipFill>
          <a:blip r:embed="rId3"/>
          <a:stretch>
            <a:fillRect/>
          </a:stretch>
        </p:blipFill>
        <p:spPr>
          <a:xfrm>
            <a:off x="-9525" y="5974366"/>
            <a:ext cx="3152775" cy="893159"/>
          </a:xfrm>
          <a:prstGeom prst="rect">
            <a:avLst/>
          </a:prstGeom>
        </p:spPr>
      </p:pic>
    </p:spTree>
    <p:extLst>
      <p:ext uri="{BB962C8B-B14F-4D97-AF65-F5344CB8AC3E}">
        <p14:creationId xmlns:p14="http://schemas.microsoft.com/office/powerpoint/2010/main" val="165221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
            <a:ext cx="8230499" cy="1381028"/>
          </a:xfrm>
        </p:spPr>
        <p:txBody>
          <a:bodyPr/>
          <a:lstStyle/>
          <a:p>
            <a:r>
              <a:rPr lang="en-US" sz="6000" dirty="0" smtClean="0"/>
              <a:t>But Are They…</a:t>
            </a:r>
            <a:endParaRPr lang="en-US" sz="6000" dirty="0"/>
          </a:p>
        </p:txBody>
      </p:sp>
      <p:pic>
        <p:nvPicPr>
          <p:cNvPr id="4" name="Picture 3"/>
          <p:cNvPicPr>
            <a:picLocks noChangeAspect="1"/>
          </p:cNvPicPr>
          <p:nvPr/>
        </p:nvPicPr>
        <p:blipFill>
          <a:blip r:embed="rId3"/>
          <a:stretch>
            <a:fillRect/>
          </a:stretch>
        </p:blipFill>
        <p:spPr>
          <a:xfrm>
            <a:off x="-9525" y="6007146"/>
            <a:ext cx="3037062" cy="860379"/>
          </a:xfrm>
          <a:prstGeom prst="rect">
            <a:avLst/>
          </a:prstGeom>
        </p:spPr>
      </p:pic>
      <p:pic>
        <p:nvPicPr>
          <p:cNvPr id="1026" name="Picture 2" descr="http://joyfulthriftyhome.com/wp-content/uploads/2013/09/smart-go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135" y="1676952"/>
            <a:ext cx="3528826" cy="433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88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
            <a:ext cx="8230499" cy="1381028"/>
          </a:xfrm>
        </p:spPr>
        <p:txBody>
          <a:bodyPr/>
          <a:lstStyle/>
          <a:p>
            <a:r>
              <a:rPr lang="en-US" sz="6000" dirty="0" smtClean="0"/>
              <a:t>S.M.A.R.T.?</a:t>
            </a:r>
            <a:endParaRPr lang="en-US" sz="6000" dirty="0"/>
          </a:p>
        </p:txBody>
      </p:sp>
      <p:pic>
        <p:nvPicPr>
          <p:cNvPr id="4" name="Picture 3"/>
          <p:cNvPicPr>
            <a:picLocks noChangeAspect="1"/>
          </p:cNvPicPr>
          <p:nvPr/>
        </p:nvPicPr>
        <p:blipFill>
          <a:blip r:embed="rId3"/>
          <a:stretch>
            <a:fillRect/>
          </a:stretch>
        </p:blipFill>
        <p:spPr>
          <a:xfrm>
            <a:off x="-9525" y="5954128"/>
            <a:ext cx="3224213" cy="913397"/>
          </a:xfrm>
          <a:prstGeom prst="rect">
            <a:avLst/>
          </a:prstGeom>
        </p:spPr>
      </p:pic>
      <p:sp>
        <p:nvSpPr>
          <p:cNvPr id="2" name="TextBox 1"/>
          <p:cNvSpPr txBox="1"/>
          <p:nvPr/>
        </p:nvSpPr>
        <p:spPr>
          <a:xfrm>
            <a:off x="914400" y="1646458"/>
            <a:ext cx="7315200" cy="3170099"/>
          </a:xfrm>
          <a:prstGeom prst="rect">
            <a:avLst/>
          </a:prstGeom>
          <a:noFill/>
        </p:spPr>
        <p:txBody>
          <a:bodyPr wrap="square" rtlCol="0">
            <a:spAutoFit/>
          </a:bodyPr>
          <a:lstStyle/>
          <a:p>
            <a:pPr>
              <a:defRPr/>
            </a:pPr>
            <a:r>
              <a:rPr lang="en-US" sz="4000" dirty="0">
                <a:solidFill>
                  <a:schemeClr val="bg1"/>
                </a:solidFill>
              </a:rPr>
              <a:t>Coordinate with faith-based community leaders to assess the availability of health information for their community with language barriers. </a:t>
            </a:r>
          </a:p>
        </p:txBody>
      </p:sp>
    </p:spTree>
    <p:extLst>
      <p:ext uri="{BB962C8B-B14F-4D97-AF65-F5344CB8AC3E}">
        <p14:creationId xmlns:p14="http://schemas.microsoft.com/office/powerpoint/2010/main" val="1444734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
            <a:ext cx="8230499" cy="1381028"/>
          </a:xfrm>
        </p:spPr>
        <p:txBody>
          <a:bodyPr/>
          <a:lstStyle/>
          <a:p>
            <a:r>
              <a:rPr lang="en-US" sz="6000" dirty="0" smtClean="0"/>
              <a:t>S.M.A.R.T.?</a:t>
            </a:r>
            <a:endParaRPr lang="en-US" sz="6000" dirty="0"/>
          </a:p>
        </p:txBody>
      </p:sp>
      <p:pic>
        <p:nvPicPr>
          <p:cNvPr id="4" name="Picture 3"/>
          <p:cNvPicPr>
            <a:picLocks noChangeAspect="1"/>
          </p:cNvPicPr>
          <p:nvPr/>
        </p:nvPicPr>
        <p:blipFill>
          <a:blip r:embed="rId3"/>
          <a:stretch>
            <a:fillRect/>
          </a:stretch>
        </p:blipFill>
        <p:spPr>
          <a:xfrm>
            <a:off x="-9525" y="5990556"/>
            <a:ext cx="3095625" cy="876969"/>
          </a:xfrm>
          <a:prstGeom prst="rect">
            <a:avLst/>
          </a:prstGeom>
        </p:spPr>
      </p:pic>
      <p:sp>
        <p:nvSpPr>
          <p:cNvPr id="2" name="TextBox 1"/>
          <p:cNvSpPr txBox="1"/>
          <p:nvPr/>
        </p:nvSpPr>
        <p:spPr>
          <a:xfrm>
            <a:off x="914400" y="1646458"/>
            <a:ext cx="7315200" cy="3785652"/>
          </a:xfrm>
          <a:prstGeom prst="rect">
            <a:avLst/>
          </a:prstGeom>
          <a:noFill/>
        </p:spPr>
        <p:txBody>
          <a:bodyPr wrap="square" rtlCol="0">
            <a:spAutoFit/>
          </a:bodyPr>
          <a:lstStyle/>
          <a:p>
            <a:pPr>
              <a:defRPr/>
            </a:pPr>
            <a:r>
              <a:rPr lang="en-US" sz="4000" dirty="0" smtClean="0">
                <a:solidFill>
                  <a:schemeClr val="bg1"/>
                </a:solidFill>
              </a:rPr>
              <a:t>Environmental </a:t>
            </a:r>
            <a:r>
              <a:rPr lang="en-US" sz="4000" dirty="0">
                <a:solidFill>
                  <a:schemeClr val="bg1"/>
                </a:solidFill>
              </a:rPr>
              <a:t>health staff will complete inspections within 3 days for Springfield’s 45 licensed restaurants and grocery delis to allow them to reopen after a 24-hour power failure. </a:t>
            </a:r>
          </a:p>
        </p:txBody>
      </p:sp>
    </p:spTree>
    <p:extLst>
      <p:ext uri="{BB962C8B-B14F-4D97-AF65-F5344CB8AC3E}">
        <p14:creationId xmlns:p14="http://schemas.microsoft.com/office/powerpoint/2010/main" val="3325914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4388" y="1271587"/>
            <a:ext cx="7529511" cy="4943475"/>
          </a:xfrm>
        </p:spPr>
        <p:txBody>
          <a:bodyPr>
            <a:normAutofit fontScale="70000" lnSpcReduction="20000"/>
          </a:bodyPr>
          <a:lstStyle/>
          <a:p>
            <a:pPr marL="0" lvl="0" indent="0" algn="ctr">
              <a:buNone/>
            </a:pPr>
            <a:r>
              <a:rPr lang="en-US" sz="5800" u="sng" dirty="0" smtClean="0"/>
              <a:t>Objectives</a:t>
            </a:r>
          </a:p>
          <a:p>
            <a:pPr marL="0" lvl="0" indent="0">
              <a:buNone/>
            </a:pPr>
            <a:r>
              <a:rPr lang="en-US" sz="3600" dirty="0"/>
              <a:t>1</a:t>
            </a:r>
            <a:r>
              <a:rPr lang="en-US" sz="3600" dirty="0" smtClean="0"/>
              <a:t>. Healthcare </a:t>
            </a:r>
            <a:r>
              <a:rPr lang="en-US" sz="3600" dirty="0"/>
              <a:t>Surge group supervisor will establish a briefing schedule with the MDH Health Regulation Division to maintain situational awareness before the next operational period.</a:t>
            </a:r>
          </a:p>
          <a:p>
            <a:pPr marL="0" lvl="0" indent="0">
              <a:buNone/>
            </a:pPr>
            <a:r>
              <a:rPr lang="en-US" sz="3600" dirty="0"/>
              <a:t>2</a:t>
            </a:r>
            <a:r>
              <a:rPr lang="en-US" sz="3600" dirty="0" smtClean="0"/>
              <a:t>. The </a:t>
            </a:r>
            <a:r>
              <a:rPr lang="en-US" sz="3600" dirty="0"/>
              <a:t>MDH Public Information Officer will coordinate with MDH subject matter experts (environmental health and long term surveillance staff) and with the joint information center to provide health information to the affected population before the next operational period.</a:t>
            </a:r>
          </a:p>
          <a:p>
            <a:pPr marL="0" indent="0">
              <a:buNone/>
            </a:pPr>
            <a:endParaRPr lang="en-US" dirty="0"/>
          </a:p>
        </p:txBody>
      </p:sp>
      <p:sp>
        <p:nvSpPr>
          <p:cNvPr id="3" name="Title 2"/>
          <p:cNvSpPr>
            <a:spLocks noGrp="1"/>
          </p:cNvSpPr>
          <p:nvPr>
            <p:ph type="title"/>
          </p:nvPr>
        </p:nvSpPr>
        <p:spPr>
          <a:xfrm>
            <a:off x="457200" y="31518"/>
            <a:ext cx="8230499" cy="1381028"/>
          </a:xfrm>
        </p:spPr>
        <p:txBody>
          <a:bodyPr/>
          <a:lstStyle/>
          <a:p>
            <a:r>
              <a:rPr lang="en-US" sz="6000" dirty="0" smtClean="0"/>
              <a:t>Step 4 Example</a:t>
            </a:r>
            <a:endParaRPr lang="en-US" sz="6000" dirty="0"/>
          </a:p>
        </p:txBody>
      </p:sp>
      <p:pic>
        <p:nvPicPr>
          <p:cNvPr id="4" name="Picture 3"/>
          <p:cNvPicPr>
            <a:picLocks noChangeAspect="1"/>
          </p:cNvPicPr>
          <p:nvPr/>
        </p:nvPicPr>
        <p:blipFill>
          <a:blip r:embed="rId3"/>
          <a:stretch>
            <a:fillRect/>
          </a:stretch>
        </p:blipFill>
        <p:spPr>
          <a:xfrm>
            <a:off x="-9524" y="6209123"/>
            <a:ext cx="2324100" cy="658401"/>
          </a:xfrm>
          <a:prstGeom prst="rect">
            <a:avLst/>
          </a:prstGeom>
        </p:spPr>
      </p:pic>
    </p:spTree>
    <p:extLst>
      <p:ext uri="{BB962C8B-B14F-4D97-AF65-F5344CB8AC3E}">
        <p14:creationId xmlns:p14="http://schemas.microsoft.com/office/powerpoint/2010/main" val="277165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14363" y="2057400"/>
            <a:ext cx="7386637" cy="3886200"/>
          </a:xfrm>
        </p:spPr>
        <p:txBody>
          <a:bodyPr>
            <a:normAutofit lnSpcReduction="10000"/>
          </a:bodyPr>
          <a:lstStyle/>
          <a:p>
            <a:r>
              <a:rPr lang="en-US" sz="3600" dirty="0" smtClean="0"/>
              <a:t>A brief description of the events that have occurred up to the minute the exercise begins.</a:t>
            </a:r>
          </a:p>
          <a:p>
            <a:r>
              <a:rPr lang="en-US" sz="3600" dirty="0" smtClean="0"/>
              <a:t>Provided in the </a:t>
            </a:r>
            <a:r>
              <a:rPr lang="en-US" sz="3600" dirty="0" smtClean="0">
                <a:hlinkClick r:id="rId3" action="ppaction://hlinkfile"/>
              </a:rPr>
              <a:t>Situation Manual </a:t>
            </a:r>
            <a:r>
              <a:rPr lang="en-US" sz="3600" dirty="0" smtClean="0"/>
              <a:t>(tabletop exercises) and the </a:t>
            </a:r>
            <a:r>
              <a:rPr lang="en-US" sz="3600" dirty="0" smtClean="0">
                <a:hlinkClick r:id="rId4" action="ppaction://hlinkfile"/>
              </a:rPr>
              <a:t>ExPlan</a:t>
            </a:r>
            <a:r>
              <a:rPr lang="en-US" sz="3600" dirty="0" smtClean="0"/>
              <a:t> (for functional or full scale exercises)</a:t>
            </a:r>
          </a:p>
        </p:txBody>
      </p:sp>
      <p:sp>
        <p:nvSpPr>
          <p:cNvPr id="3" name="Title 2"/>
          <p:cNvSpPr>
            <a:spLocks noGrp="1"/>
          </p:cNvSpPr>
          <p:nvPr>
            <p:ph type="title"/>
          </p:nvPr>
        </p:nvSpPr>
        <p:spPr>
          <a:xfrm>
            <a:off x="457200" y="37062"/>
            <a:ext cx="8230499" cy="1381028"/>
          </a:xfrm>
        </p:spPr>
        <p:txBody>
          <a:bodyPr/>
          <a:lstStyle/>
          <a:p>
            <a:r>
              <a:rPr lang="en-US" sz="5400" dirty="0" smtClean="0"/>
              <a:t>Step 5: Compose a Narrative</a:t>
            </a:r>
            <a:endParaRPr lang="en-US" sz="5400" dirty="0"/>
          </a:p>
        </p:txBody>
      </p:sp>
      <p:pic>
        <p:nvPicPr>
          <p:cNvPr id="4" name="Picture 3"/>
          <p:cNvPicPr>
            <a:picLocks noChangeAspect="1"/>
          </p:cNvPicPr>
          <p:nvPr/>
        </p:nvPicPr>
        <p:blipFill>
          <a:blip r:embed="rId5"/>
          <a:stretch>
            <a:fillRect/>
          </a:stretch>
        </p:blipFill>
        <p:spPr>
          <a:xfrm>
            <a:off x="-9525" y="5966271"/>
            <a:ext cx="3181350" cy="901254"/>
          </a:xfrm>
          <a:prstGeom prst="rect">
            <a:avLst/>
          </a:prstGeom>
        </p:spPr>
      </p:pic>
    </p:spTree>
    <p:extLst>
      <p:ext uri="{BB962C8B-B14F-4D97-AF65-F5344CB8AC3E}">
        <p14:creationId xmlns:p14="http://schemas.microsoft.com/office/powerpoint/2010/main" val="3583747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4000" dirty="0"/>
              <a:t>G</a:t>
            </a:r>
            <a:r>
              <a:rPr lang="en-US" sz="4000" dirty="0" smtClean="0"/>
              <a:t>oals and objectives of exercises </a:t>
            </a:r>
          </a:p>
          <a:p>
            <a:r>
              <a:rPr lang="en-US" sz="4000" dirty="0" smtClean="0"/>
              <a:t>Eight steps in exercise design</a:t>
            </a:r>
          </a:p>
          <a:p>
            <a:r>
              <a:rPr lang="en-US" sz="4000" dirty="0" smtClean="0"/>
              <a:t>Developing a scenario</a:t>
            </a:r>
            <a:endParaRPr lang="en-US" sz="4000" dirty="0"/>
          </a:p>
        </p:txBody>
      </p:sp>
      <p:sp>
        <p:nvSpPr>
          <p:cNvPr id="3" name="Title 2"/>
          <p:cNvSpPr>
            <a:spLocks noGrp="1"/>
          </p:cNvSpPr>
          <p:nvPr>
            <p:ph type="title"/>
          </p:nvPr>
        </p:nvSpPr>
        <p:spPr>
          <a:xfrm>
            <a:off x="457200" y="0"/>
            <a:ext cx="8230499" cy="1381028"/>
          </a:xfrm>
        </p:spPr>
        <p:txBody>
          <a:bodyPr/>
          <a:lstStyle/>
          <a:p>
            <a:r>
              <a:rPr lang="en-US" sz="6000" dirty="0" smtClean="0"/>
              <a:t>Agenda</a:t>
            </a:r>
            <a:endParaRPr lang="en-US" sz="6000" dirty="0"/>
          </a:p>
        </p:txBody>
      </p:sp>
      <p:pic>
        <p:nvPicPr>
          <p:cNvPr id="4" name="Picture 3"/>
          <p:cNvPicPr>
            <a:picLocks noChangeAspect="1"/>
          </p:cNvPicPr>
          <p:nvPr/>
        </p:nvPicPr>
        <p:blipFill>
          <a:blip r:embed="rId3"/>
          <a:stretch>
            <a:fillRect/>
          </a:stretch>
        </p:blipFill>
        <p:spPr>
          <a:xfrm>
            <a:off x="-9525" y="5933890"/>
            <a:ext cx="3295650" cy="933635"/>
          </a:xfrm>
          <a:prstGeom prst="rect">
            <a:avLst/>
          </a:prstGeom>
        </p:spPr>
      </p:pic>
    </p:spTree>
    <p:extLst>
      <p:ext uri="{BB962C8B-B14F-4D97-AF65-F5344CB8AC3E}">
        <p14:creationId xmlns:p14="http://schemas.microsoft.com/office/powerpoint/2010/main" val="89586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656806"/>
            <a:ext cx="6857999" cy="3702594"/>
          </a:xfrm>
        </p:spPr>
        <p:txBody>
          <a:bodyPr>
            <a:normAutofit fontScale="92500" lnSpcReduction="20000"/>
          </a:bodyPr>
          <a:lstStyle/>
          <a:p>
            <a:pPr marL="0" indent="0" algn="ctr">
              <a:buNone/>
            </a:pPr>
            <a:r>
              <a:rPr lang="en-US" sz="3900" u="sng" dirty="0" smtClean="0"/>
              <a:t>Compose a Narrative</a:t>
            </a:r>
            <a:endParaRPr lang="en-US" sz="4300" u="sng" dirty="0"/>
          </a:p>
          <a:p>
            <a:pPr marL="0" indent="0">
              <a:buNone/>
            </a:pPr>
            <a:r>
              <a:rPr lang="en-US" sz="3200" dirty="0" smtClean="0"/>
              <a:t>A </a:t>
            </a:r>
            <a:r>
              <a:rPr lang="en-US" sz="3200" dirty="0"/>
              <a:t>train derailment occurred in Little Falls, MN on Sunday, Sept 13 at 4:45 PM at the intersection of Broadway Avenue &amp; Highway 23. Three train cars carrying </a:t>
            </a:r>
            <a:r>
              <a:rPr lang="en-US" sz="3200" dirty="0" smtClean="0"/>
              <a:t>hazardous materials derailed</a:t>
            </a:r>
            <a:r>
              <a:rPr lang="en-US" sz="3200" dirty="0"/>
              <a:t>. One car is on fire and leaking into the Mississippi </a:t>
            </a:r>
            <a:r>
              <a:rPr lang="en-US" sz="3200" dirty="0" smtClean="0"/>
              <a:t>River. A large portion of the city’s population was evacuated to shelters.</a:t>
            </a:r>
            <a:endParaRPr lang="en-US" sz="3200" dirty="0"/>
          </a:p>
          <a:p>
            <a:pPr marL="0" indent="0">
              <a:buNone/>
            </a:pPr>
            <a:endParaRPr lang="en-US" dirty="0"/>
          </a:p>
        </p:txBody>
      </p:sp>
      <p:sp>
        <p:nvSpPr>
          <p:cNvPr id="3" name="Title 2"/>
          <p:cNvSpPr>
            <a:spLocks noGrp="1"/>
          </p:cNvSpPr>
          <p:nvPr>
            <p:ph type="title"/>
          </p:nvPr>
        </p:nvSpPr>
        <p:spPr>
          <a:xfrm>
            <a:off x="457200" y="81002"/>
            <a:ext cx="8230499" cy="1381028"/>
          </a:xfrm>
        </p:spPr>
        <p:txBody>
          <a:bodyPr/>
          <a:lstStyle/>
          <a:p>
            <a:r>
              <a:rPr lang="en-US" sz="6000" dirty="0" smtClean="0"/>
              <a:t>Step 5 Example</a:t>
            </a:r>
            <a:endParaRPr lang="en-US" sz="6000" dirty="0"/>
          </a:p>
        </p:txBody>
      </p:sp>
      <p:pic>
        <p:nvPicPr>
          <p:cNvPr id="4" name="Picture 3"/>
          <p:cNvPicPr>
            <a:picLocks noChangeAspect="1"/>
          </p:cNvPicPr>
          <p:nvPr/>
        </p:nvPicPr>
        <p:blipFill>
          <a:blip r:embed="rId3"/>
          <a:stretch>
            <a:fillRect/>
          </a:stretch>
        </p:blipFill>
        <p:spPr>
          <a:xfrm>
            <a:off x="-9525" y="6002698"/>
            <a:ext cx="3052763" cy="864827"/>
          </a:xfrm>
          <a:prstGeom prst="rect">
            <a:avLst/>
          </a:prstGeom>
        </p:spPr>
      </p:pic>
    </p:spTree>
    <p:extLst>
      <p:ext uri="{BB962C8B-B14F-4D97-AF65-F5344CB8AC3E}">
        <p14:creationId xmlns:p14="http://schemas.microsoft.com/office/powerpoint/2010/main" val="840847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0158" y="2104202"/>
            <a:ext cx="4625115" cy="3886200"/>
          </a:xfrm>
        </p:spPr>
        <p:txBody>
          <a:bodyPr>
            <a:normAutofit/>
          </a:bodyPr>
          <a:lstStyle/>
          <a:p>
            <a:r>
              <a:rPr lang="en-US" sz="3600" dirty="0" smtClean="0"/>
              <a:t>What they are</a:t>
            </a:r>
          </a:p>
          <a:p>
            <a:r>
              <a:rPr lang="en-US" sz="3600" dirty="0" smtClean="0"/>
              <a:t>Provide a structure</a:t>
            </a:r>
          </a:p>
          <a:p>
            <a:r>
              <a:rPr lang="en-US" sz="3600" dirty="0" smtClean="0"/>
              <a:t>Care is necessary</a:t>
            </a:r>
            <a:endParaRPr lang="en-US" sz="3600" dirty="0"/>
          </a:p>
        </p:txBody>
      </p:sp>
      <p:sp>
        <p:nvSpPr>
          <p:cNvPr id="3" name="Title 2"/>
          <p:cNvSpPr>
            <a:spLocks noGrp="1"/>
          </p:cNvSpPr>
          <p:nvPr>
            <p:ph type="title"/>
          </p:nvPr>
        </p:nvSpPr>
        <p:spPr>
          <a:xfrm>
            <a:off x="457200" y="284202"/>
            <a:ext cx="8230499" cy="1381028"/>
          </a:xfrm>
        </p:spPr>
        <p:txBody>
          <a:bodyPr/>
          <a:lstStyle/>
          <a:p>
            <a:r>
              <a:rPr lang="en-US" sz="4800" dirty="0" smtClean="0"/>
              <a:t>Step 6: Write Major and Detailed Events</a:t>
            </a:r>
            <a:endParaRPr lang="en-US" sz="4800" dirty="0"/>
          </a:p>
        </p:txBody>
      </p:sp>
      <p:pic>
        <p:nvPicPr>
          <p:cNvPr id="4" name="Picture 3"/>
          <p:cNvPicPr>
            <a:picLocks noChangeAspect="1"/>
          </p:cNvPicPr>
          <p:nvPr/>
        </p:nvPicPr>
        <p:blipFill>
          <a:blip r:embed="rId3"/>
          <a:stretch>
            <a:fillRect/>
          </a:stretch>
        </p:blipFill>
        <p:spPr>
          <a:xfrm>
            <a:off x="-9525" y="6115050"/>
            <a:ext cx="2656171" cy="752475"/>
          </a:xfrm>
          <a:prstGeom prst="rect">
            <a:avLst/>
          </a:prstGeom>
        </p:spPr>
      </p:pic>
      <p:pic>
        <p:nvPicPr>
          <p:cNvPr id="3074" name="Picture 2" descr="http://www.wiesbaden.army.mil/images/buttons/sm_MajorEvents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5273" y="2104202"/>
            <a:ext cx="3382426" cy="338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04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00125" y="1665230"/>
            <a:ext cx="7000875" cy="4278370"/>
          </a:xfrm>
        </p:spPr>
        <p:txBody>
          <a:bodyPr>
            <a:normAutofit/>
          </a:bodyPr>
          <a:lstStyle/>
          <a:p>
            <a:r>
              <a:rPr lang="en-US" sz="3600" dirty="0" smtClean="0"/>
              <a:t>Major Events</a:t>
            </a:r>
          </a:p>
          <a:p>
            <a:pPr lvl="1"/>
            <a:r>
              <a:rPr lang="en-US" sz="3600" dirty="0" smtClean="0"/>
              <a:t>Big problems</a:t>
            </a:r>
          </a:p>
          <a:p>
            <a:pPr lvl="1"/>
            <a:r>
              <a:rPr lang="en-US" sz="3600" dirty="0" smtClean="0"/>
              <a:t>Realistic actions</a:t>
            </a:r>
          </a:p>
          <a:p>
            <a:r>
              <a:rPr lang="en-US" sz="3600" dirty="0" smtClean="0"/>
              <a:t>Detailed Events</a:t>
            </a:r>
          </a:p>
          <a:p>
            <a:pPr lvl="1"/>
            <a:r>
              <a:rPr lang="en-US" sz="3600" dirty="0" smtClean="0"/>
              <a:t>Specific problem situations</a:t>
            </a:r>
          </a:p>
          <a:p>
            <a:pPr lvl="1"/>
            <a:r>
              <a:rPr lang="en-US" sz="3600" dirty="0" smtClean="0"/>
              <a:t>Expected actions</a:t>
            </a:r>
            <a:endParaRPr lang="en-US" sz="3600" dirty="0"/>
          </a:p>
        </p:txBody>
      </p:sp>
      <p:sp>
        <p:nvSpPr>
          <p:cNvPr id="3" name="Title 2"/>
          <p:cNvSpPr>
            <a:spLocks noGrp="1"/>
          </p:cNvSpPr>
          <p:nvPr>
            <p:ph type="title"/>
          </p:nvPr>
        </p:nvSpPr>
        <p:spPr>
          <a:xfrm>
            <a:off x="457200" y="284202"/>
            <a:ext cx="8230499" cy="1381028"/>
          </a:xfrm>
        </p:spPr>
        <p:txBody>
          <a:bodyPr/>
          <a:lstStyle/>
          <a:p>
            <a:r>
              <a:rPr lang="en-US" sz="4800" dirty="0" smtClean="0"/>
              <a:t>Step 6: Write Major and Detailed Events</a:t>
            </a:r>
            <a:endParaRPr lang="en-US" sz="4800" dirty="0"/>
          </a:p>
        </p:txBody>
      </p:sp>
      <p:pic>
        <p:nvPicPr>
          <p:cNvPr id="4" name="Picture 3"/>
          <p:cNvPicPr>
            <a:picLocks noChangeAspect="1"/>
          </p:cNvPicPr>
          <p:nvPr/>
        </p:nvPicPr>
        <p:blipFill>
          <a:blip r:embed="rId3"/>
          <a:stretch>
            <a:fillRect/>
          </a:stretch>
        </p:blipFill>
        <p:spPr>
          <a:xfrm>
            <a:off x="-9525" y="5994603"/>
            <a:ext cx="3081338" cy="872922"/>
          </a:xfrm>
          <a:prstGeom prst="rect">
            <a:avLst/>
          </a:prstGeom>
        </p:spPr>
      </p:pic>
    </p:spTree>
    <p:extLst>
      <p:ext uri="{BB962C8B-B14F-4D97-AF65-F5344CB8AC3E}">
        <p14:creationId xmlns:p14="http://schemas.microsoft.com/office/powerpoint/2010/main" val="2428044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698171"/>
            <a:ext cx="6857999" cy="4245429"/>
          </a:xfrm>
        </p:spPr>
        <p:txBody>
          <a:bodyPr>
            <a:normAutofit fontScale="92500" lnSpcReduction="10000"/>
          </a:bodyPr>
          <a:lstStyle/>
          <a:p>
            <a:pPr marL="0" indent="0" algn="ctr">
              <a:buFontTx/>
              <a:buNone/>
            </a:pPr>
            <a:r>
              <a:rPr lang="en-US" sz="3900" u="sng" dirty="0" smtClean="0"/>
              <a:t>Write Major and Detailed Events</a:t>
            </a:r>
          </a:p>
          <a:p>
            <a:pPr marL="228600" indent="0">
              <a:buFontTx/>
              <a:buNone/>
            </a:pPr>
            <a:r>
              <a:rPr lang="en-US" sz="3200" dirty="0" smtClean="0"/>
              <a:t>Twenty-five </a:t>
            </a:r>
            <a:r>
              <a:rPr lang="en-US" sz="3200" dirty="0"/>
              <a:t>people from Highland Assisted Living were deemed not appropriate for a general population shelter and were sent to the hospital in St. Cloud. The hospital is requesting a list of available beds in skilled nursing facilities, including 10 memory care beds. Can MDH assist?</a:t>
            </a:r>
            <a:endParaRPr lang="en-US" dirty="0"/>
          </a:p>
          <a:p>
            <a:pPr marL="0" indent="0">
              <a:buNone/>
            </a:pPr>
            <a:endParaRPr lang="en-US" dirty="0"/>
          </a:p>
        </p:txBody>
      </p:sp>
      <p:sp>
        <p:nvSpPr>
          <p:cNvPr id="3" name="Title 2"/>
          <p:cNvSpPr>
            <a:spLocks noGrp="1"/>
          </p:cNvSpPr>
          <p:nvPr>
            <p:ph type="title"/>
          </p:nvPr>
        </p:nvSpPr>
        <p:spPr>
          <a:xfrm>
            <a:off x="457200" y="30202"/>
            <a:ext cx="8230499" cy="1381028"/>
          </a:xfrm>
        </p:spPr>
        <p:txBody>
          <a:bodyPr/>
          <a:lstStyle/>
          <a:p>
            <a:r>
              <a:rPr lang="en-US" sz="6000" dirty="0" smtClean="0"/>
              <a:t>Step 6 Example</a:t>
            </a:r>
            <a:endParaRPr lang="en-US" sz="6000" dirty="0"/>
          </a:p>
        </p:txBody>
      </p:sp>
      <p:pic>
        <p:nvPicPr>
          <p:cNvPr id="4" name="Picture 3"/>
          <p:cNvPicPr>
            <a:picLocks noChangeAspect="1"/>
          </p:cNvPicPr>
          <p:nvPr/>
        </p:nvPicPr>
        <p:blipFill>
          <a:blip r:embed="rId3"/>
          <a:stretch>
            <a:fillRect/>
          </a:stretch>
        </p:blipFill>
        <p:spPr>
          <a:xfrm>
            <a:off x="-9525" y="6026984"/>
            <a:ext cx="2967038" cy="840541"/>
          </a:xfrm>
          <a:prstGeom prst="rect">
            <a:avLst/>
          </a:prstGeom>
        </p:spPr>
      </p:pic>
    </p:spTree>
    <p:extLst>
      <p:ext uri="{BB962C8B-B14F-4D97-AF65-F5344CB8AC3E}">
        <p14:creationId xmlns:p14="http://schemas.microsoft.com/office/powerpoint/2010/main" val="2433233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794510"/>
            <a:ext cx="6857999" cy="3886200"/>
          </a:xfrm>
        </p:spPr>
        <p:txBody>
          <a:bodyPr>
            <a:normAutofit/>
          </a:bodyPr>
          <a:lstStyle/>
          <a:p>
            <a:r>
              <a:rPr lang="en-US" sz="3600" dirty="0" smtClean="0"/>
              <a:t>Link simulation to action</a:t>
            </a:r>
          </a:p>
          <a:p>
            <a:r>
              <a:rPr lang="en-US" sz="3600" dirty="0" smtClean="0"/>
              <a:t>Enhance exercise experience for the players</a:t>
            </a:r>
          </a:p>
          <a:p>
            <a:r>
              <a:rPr lang="en-US" sz="3600" dirty="0" smtClean="0"/>
              <a:t>Prompts player action</a:t>
            </a:r>
          </a:p>
          <a:p>
            <a:r>
              <a:rPr lang="en-US" sz="3600" dirty="0" smtClean="0">
                <a:hlinkClick r:id="rId3" action="ppaction://hlinkfile"/>
              </a:rPr>
              <a:t>How to write</a:t>
            </a:r>
            <a:endParaRPr lang="en-US" sz="3600" dirty="0" smtClean="0"/>
          </a:p>
        </p:txBody>
      </p:sp>
      <p:sp>
        <p:nvSpPr>
          <p:cNvPr id="3" name="Title 2"/>
          <p:cNvSpPr>
            <a:spLocks noGrp="1"/>
          </p:cNvSpPr>
          <p:nvPr>
            <p:ph type="title"/>
          </p:nvPr>
        </p:nvSpPr>
        <p:spPr>
          <a:xfrm>
            <a:off x="457200" y="0"/>
            <a:ext cx="8230499" cy="1381028"/>
          </a:xfrm>
        </p:spPr>
        <p:txBody>
          <a:bodyPr/>
          <a:lstStyle/>
          <a:p>
            <a:r>
              <a:rPr lang="en-US" sz="6000" dirty="0" smtClean="0"/>
              <a:t>Injects</a:t>
            </a:r>
            <a:endParaRPr lang="en-US" sz="6000" dirty="0"/>
          </a:p>
        </p:txBody>
      </p:sp>
      <p:pic>
        <p:nvPicPr>
          <p:cNvPr id="4" name="Picture 3"/>
          <p:cNvPicPr>
            <a:picLocks noChangeAspect="1"/>
          </p:cNvPicPr>
          <p:nvPr/>
        </p:nvPicPr>
        <p:blipFill>
          <a:blip r:embed="rId4"/>
          <a:stretch>
            <a:fillRect/>
          </a:stretch>
        </p:blipFill>
        <p:spPr>
          <a:xfrm>
            <a:off x="-9525" y="6035079"/>
            <a:ext cx="2938463" cy="832446"/>
          </a:xfrm>
          <a:prstGeom prst="rect">
            <a:avLst/>
          </a:prstGeom>
        </p:spPr>
      </p:pic>
    </p:spTree>
    <p:extLst>
      <p:ext uri="{BB962C8B-B14F-4D97-AF65-F5344CB8AC3E}">
        <p14:creationId xmlns:p14="http://schemas.microsoft.com/office/powerpoint/2010/main" val="3267151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794510"/>
            <a:ext cx="6857999" cy="3886200"/>
          </a:xfrm>
        </p:spPr>
        <p:txBody>
          <a:bodyPr>
            <a:normAutofit/>
          </a:bodyPr>
          <a:lstStyle/>
          <a:p>
            <a:pPr marL="0" indent="0">
              <a:buNone/>
            </a:pPr>
            <a:r>
              <a:rPr lang="en-US" sz="3600" dirty="0"/>
              <a:t>LPH will coordinate with response partners to conduct shelter assessments of population registering </a:t>
            </a:r>
            <a:r>
              <a:rPr lang="en-US" sz="3600" dirty="0" smtClean="0"/>
              <a:t>at </a:t>
            </a:r>
            <a:r>
              <a:rPr lang="en-US" sz="3600" dirty="0"/>
              <a:t>local shelters during day 1 of incident.</a:t>
            </a:r>
            <a:endParaRPr lang="en-US" sz="3600" dirty="0" smtClean="0"/>
          </a:p>
        </p:txBody>
      </p:sp>
      <p:sp>
        <p:nvSpPr>
          <p:cNvPr id="3" name="Title 2"/>
          <p:cNvSpPr>
            <a:spLocks noGrp="1"/>
          </p:cNvSpPr>
          <p:nvPr>
            <p:ph type="title"/>
          </p:nvPr>
        </p:nvSpPr>
        <p:spPr>
          <a:xfrm>
            <a:off x="457200" y="0"/>
            <a:ext cx="8230499" cy="1381028"/>
          </a:xfrm>
        </p:spPr>
        <p:txBody>
          <a:bodyPr/>
          <a:lstStyle/>
          <a:p>
            <a:r>
              <a:rPr lang="en-US" sz="6000" dirty="0" smtClean="0"/>
              <a:t>Create an Inject</a:t>
            </a:r>
            <a:endParaRPr lang="en-US" sz="6000" dirty="0"/>
          </a:p>
        </p:txBody>
      </p:sp>
      <p:pic>
        <p:nvPicPr>
          <p:cNvPr id="4" name="Picture 3"/>
          <p:cNvPicPr>
            <a:picLocks noChangeAspect="1"/>
          </p:cNvPicPr>
          <p:nvPr/>
        </p:nvPicPr>
        <p:blipFill>
          <a:blip r:embed="rId3"/>
          <a:stretch>
            <a:fillRect/>
          </a:stretch>
        </p:blipFill>
        <p:spPr>
          <a:xfrm>
            <a:off x="-9525" y="6035079"/>
            <a:ext cx="2938463" cy="832446"/>
          </a:xfrm>
          <a:prstGeom prst="rect">
            <a:avLst/>
          </a:prstGeom>
        </p:spPr>
      </p:pic>
    </p:spTree>
    <p:extLst>
      <p:ext uri="{BB962C8B-B14F-4D97-AF65-F5344CB8AC3E}">
        <p14:creationId xmlns:p14="http://schemas.microsoft.com/office/powerpoint/2010/main" val="1519430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3600" dirty="0" smtClean="0"/>
              <a:t>Expected Actions</a:t>
            </a:r>
          </a:p>
          <a:p>
            <a:r>
              <a:rPr lang="en-US" sz="3600" dirty="0" smtClean="0"/>
              <a:t>Types of Actions</a:t>
            </a:r>
          </a:p>
          <a:p>
            <a:endParaRPr lang="en-US" dirty="0"/>
          </a:p>
        </p:txBody>
      </p:sp>
      <p:sp>
        <p:nvSpPr>
          <p:cNvPr id="3" name="Title 2"/>
          <p:cNvSpPr>
            <a:spLocks noGrp="1"/>
          </p:cNvSpPr>
          <p:nvPr>
            <p:ph type="title"/>
          </p:nvPr>
        </p:nvSpPr>
        <p:spPr>
          <a:xfrm>
            <a:off x="457200" y="37062"/>
            <a:ext cx="8230499" cy="1381028"/>
          </a:xfrm>
        </p:spPr>
        <p:txBody>
          <a:bodyPr/>
          <a:lstStyle/>
          <a:p>
            <a:r>
              <a:rPr lang="en-US" sz="5400" dirty="0" smtClean="0"/>
              <a:t>Step 7: List Expected Actions</a:t>
            </a:r>
            <a:endParaRPr lang="en-US" sz="5400" dirty="0"/>
          </a:p>
        </p:txBody>
      </p:sp>
      <p:pic>
        <p:nvPicPr>
          <p:cNvPr id="1026" name="Picture 2" descr="http://www.cnpaonline.org/wp-content/uploads/2014/03/Take-Action-Mar-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349" y="3118131"/>
            <a:ext cx="3562350" cy="3057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525" y="5943600"/>
            <a:ext cx="3261375" cy="923925"/>
          </a:xfrm>
          <a:prstGeom prst="rect">
            <a:avLst/>
          </a:prstGeom>
        </p:spPr>
      </p:pic>
    </p:spTree>
    <p:extLst>
      <p:ext uri="{BB962C8B-B14F-4D97-AF65-F5344CB8AC3E}">
        <p14:creationId xmlns:p14="http://schemas.microsoft.com/office/powerpoint/2010/main" val="3578094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lgn="ctr">
              <a:buNone/>
            </a:pPr>
            <a:r>
              <a:rPr lang="en-US" sz="4000" u="sng" dirty="0" smtClean="0"/>
              <a:t>List Expected Actions</a:t>
            </a:r>
          </a:p>
          <a:p>
            <a:pPr marL="0" indent="0">
              <a:buNone/>
            </a:pPr>
            <a:r>
              <a:rPr lang="en-US" sz="3200" dirty="0" smtClean="0"/>
              <a:t>Health Care Surge will send </a:t>
            </a:r>
            <a:r>
              <a:rPr lang="en-US" sz="3200" dirty="0"/>
              <a:t>out survey to skilled nursing facilities in Central region. Share information with Operations </a:t>
            </a:r>
            <a:r>
              <a:rPr lang="en-US" sz="3200" dirty="0" smtClean="0"/>
              <a:t>Chief and </a:t>
            </a:r>
            <a:r>
              <a:rPr lang="en-US" sz="3200" dirty="0"/>
              <a:t>other DOC staff in a briefing or email.</a:t>
            </a:r>
            <a:endParaRPr lang="en-US" dirty="0"/>
          </a:p>
          <a:p>
            <a:pPr marL="0" indent="0">
              <a:buNone/>
            </a:pPr>
            <a:endParaRPr lang="en-US" dirty="0"/>
          </a:p>
        </p:txBody>
      </p:sp>
      <p:sp>
        <p:nvSpPr>
          <p:cNvPr id="3" name="Title 2"/>
          <p:cNvSpPr>
            <a:spLocks noGrp="1"/>
          </p:cNvSpPr>
          <p:nvPr>
            <p:ph type="title"/>
          </p:nvPr>
        </p:nvSpPr>
        <p:spPr>
          <a:xfrm>
            <a:off x="457200" y="37062"/>
            <a:ext cx="8230499" cy="1381028"/>
          </a:xfrm>
        </p:spPr>
        <p:txBody>
          <a:bodyPr/>
          <a:lstStyle/>
          <a:p>
            <a:r>
              <a:rPr lang="en-US" sz="6000" dirty="0" smtClean="0"/>
              <a:t>Step 7 Example</a:t>
            </a:r>
            <a:endParaRPr lang="en-US" sz="6000" dirty="0"/>
          </a:p>
        </p:txBody>
      </p:sp>
      <p:pic>
        <p:nvPicPr>
          <p:cNvPr id="5" name="Picture 4"/>
          <p:cNvPicPr>
            <a:picLocks noChangeAspect="1"/>
          </p:cNvPicPr>
          <p:nvPr/>
        </p:nvPicPr>
        <p:blipFill>
          <a:blip r:embed="rId3"/>
          <a:stretch>
            <a:fillRect/>
          </a:stretch>
        </p:blipFill>
        <p:spPr>
          <a:xfrm>
            <a:off x="-9525" y="6002697"/>
            <a:ext cx="3052763" cy="864827"/>
          </a:xfrm>
          <a:prstGeom prst="rect">
            <a:avLst/>
          </a:prstGeom>
        </p:spPr>
      </p:pic>
    </p:spTree>
    <p:extLst>
      <p:ext uri="{BB962C8B-B14F-4D97-AF65-F5344CB8AC3E}">
        <p14:creationId xmlns:p14="http://schemas.microsoft.com/office/powerpoint/2010/main" val="1246030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3600" dirty="0" smtClean="0"/>
              <a:t>Characteristics</a:t>
            </a:r>
          </a:p>
          <a:p>
            <a:r>
              <a:rPr lang="en-US" sz="3600" dirty="0" smtClean="0"/>
              <a:t>Message, events &amp; actions</a:t>
            </a:r>
          </a:p>
          <a:p>
            <a:r>
              <a:rPr lang="en-US" sz="3600" dirty="0" smtClean="0"/>
              <a:t>Composing the message</a:t>
            </a:r>
          </a:p>
          <a:p>
            <a:endParaRPr lang="en-US" sz="3600" dirty="0"/>
          </a:p>
        </p:txBody>
      </p:sp>
      <p:sp>
        <p:nvSpPr>
          <p:cNvPr id="3" name="Title 2"/>
          <p:cNvSpPr>
            <a:spLocks noGrp="1"/>
          </p:cNvSpPr>
          <p:nvPr>
            <p:ph type="title"/>
          </p:nvPr>
        </p:nvSpPr>
        <p:spPr>
          <a:xfrm>
            <a:off x="457200" y="37062"/>
            <a:ext cx="8230499" cy="1381028"/>
          </a:xfrm>
        </p:spPr>
        <p:txBody>
          <a:bodyPr/>
          <a:lstStyle/>
          <a:p>
            <a:r>
              <a:rPr lang="en-US" sz="6000" dirty="0" smtClean="0"/>
              <a:t>Step 8: Prepare Messages</a:t>
            </a:r>
            <a:endParaRPr lang="en-US" sz="6000" dirty="0"/>
          </a:p>
        </p:txBody>
      </p:sp>
      <p:pic>
        <p:nvPicPr>
          <p:cNvPr id="4" name="Picture 3"/>
          <p:cNvPicPr>
            <a:picLocks noChangeAspect="1"/>
          </p:cNvPicPr>
          <p:nvPr/>
        </p:nvPicPr>
        <p:blipFill>
          <a:blip r:embed="rId3"/>
          <a:stretch>
            <a:fillRect/>
          </a:stretch>
        </p:blipFill>
        <p:spPr>
          <a:xfrm>
            <a:off x="-9525" y="5990556"/>
            <a:ext cx="3095625" cy="876969"/>
          </a:xfrm>
          <a:prstGeom prst="rect">
            <a:avLst/>
          </a:prstGeom>
        </p:spPr>
      </p:pic>
    </p:spTree>
    <p:extLst>
      <p:ext uri="{BB962C8B-B14F-4D97-AF65-F5344CB8AC3E}">
        <p14:creationId xmlns:p14="http://schemas.microsoft.com/office/powerpoint/2010/main" val="2698602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tretch>
            <a:fillRect/>
          </a:stretch>
        </p:blipFill>
        <p:spPr>
          <a:xfrm>
            <a:off x="304844" y="2209801"/>
            <a:ext cx="8509855" cy="2743200"/>
          </a:xfrm>
          <a:prstGeom prst="rect">
            <a:avLst/>
          </a:prstGeom>
        </p:spPr>
      </p:pic>
      <p:sp>
        <p:nvSpPr>
          <p:cNvPr id="3" name="Title 2"/>
          <p:cNvSpPr>
            <a:spLocks noGrp="1"/>
          </p:cNvSpPr>
          <p:nvPr>
            <p:ph type="title"/>
          </p:nvPr>
        </p:nvSpPr>
        <p:spPr>
          <a:xfrm>
            <a:off x="457200" y="37062"/>
            <a:ext cx="8230499" cy="1381028"/>
          </a:xfrm>
        </p:spPr>
        <p:txBody>
          <a:bodyPr/>
          <a:lstStyle/>
          <a:p>
            <a:r>
              <a:rPr lang="en-US" sz="6000" dirty="0" smtClean="0"/>
              <a:t>Step 8: Prepare Messages</a:t>
            </a:r>
            <a:endParaRPr lang="en-US" sz="6000" dirty="0"/>
          </a:p>
        </p:txBody>
      </p:sp>
      <p:pic>
        <p:nvPicPr>
          <p:cNvPr id="4" name="Picture 3"/>
          <p:cNvPicPr>
            <a:picLocks noChangeAspect="1"/>
          </p:cNvPicPr>
          <p:nvPr/>
        </p:nvPicPr>
        <p:blipFill>
          <a:blip r:embed="rId4"/>
          <a:stretch>
            <a:fillRect/>
          </a:stretch>
        </p:blipFill>
        <p:spPr>
          <a:xfrm>
            <a:off x="-9524" y="5966271"/>
            <a:ext cx="3181350" cy="901254"/>
          </a:xfrm>
          <a:prstGeom prst="rect">
            <a:avLst/>
          </a:prstGeom>
        </p:spPr>
      </p:pic>
    </p:spTree>
    <p:extLst>
      <p:ext uri="{BB962C8B-B14F-4D97-AF65-F5344CB8AC3E}">
        <p14:creationId xmlns:p14="http://schemas.microsoft.com/office/powerpoint/2010/main" val="92167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449" y="1623886"/>
            <a:ext cx="6857999" cy="3886200"/>
          </a:xfrm>
        </p:spPr>
        <p:txBody>
          <a:bodyPr>
            <a:normAutofit/>
          </a:bodyPr>
          <a:lstStyle/>
          <a:p>
            <a:pPr marL="0" indent="0">
              <a:buNone/>
            </a:pPr>
            <a:r>
              <a:rPr lang="en-US" sz="3600" dirty="0" smtClean="0"/>
              <a:t>By the end of this webinar you will be able to:</a:t>
            </a:r>
          </a:p>
          <a:p>
            <a:r>
              <a:rPr lang="en-US" sz="3200" dirty="0" smtClean="0"/>
              <a:t>Define exercise goals &amp; objectives</a:t>
            </a:r>
          </a:p>
          <a:p>
            <a:r>
              <a:rPr lang="en-US" sz="3200" dirty="0" smtClean="0"/>
              <a:t>Effectively use the eight steps in </a:t>
            </a:r>
            <a:r>
              <a:rPr lang="en-US" sz="3200" dirty="0"/>
              <a:t>e</a:t>
            </a:r>
            <a:r>
              <a:rPr lang="en-US" sz="3200" dirty="0" smtClean="0"/>
              <a:t>xercise </a:t>
            </a:r>
            <a:r>
              <a:rPr lang="en-US" sz="3200" dirty="0"/>
              <a:t>d</a:t>
            </a:r>
            <a:r>
              <a:rPr lang="en-US" sz="3200" dirty="0" smtClean="0"/>
              <a:t>esign</a:t>
            </a:r>
          </a:p>
          <a:p>
            <a:r>
              <a:rPr lang="en-US" sz="3200" dirty="0" smtClean="0"/>
              <a:t>Develop a scenario</a:t>
            </a:r>
          </a:p>
          <a:p>
            <a:endParaRPr lang="en-US" sz="3200" dirty="0"/>
          </a:p>
        </p:txBody>
      </p:sp>
      <p:sp>
        <p:nvSpPr>
          <p:cNvPr id="3" name="Title 2"/>
          <p:cNvSpPr>
            <a:spLocks noGrp="1"/>
          </p:cNvSpPr>
          <p:nvPr>
            <p:ph type="title"/>
          </p:nvPr>
        </p:nvSpPr>
        <p:spPr>
          <a:xfrm>
            <a:off x="457200" y="0"/>
            <a:ext cx="8230499" cy="1381028"/>
          </a:xfrm>
        </p:spPr>
        <p:txBody>
          <a:bodyPr/>
          <a:lstStyle/>
          <a:p>
            <a:r>
              <a:rPr lang="en-US" sz="6000" dirty="0" smtClean="0"/>
              <a:t>Today’s Objectives</a:t>
            </a:r>
            <a:endParaRPr lang="en-US" sz="6000" dirty="0"/>
          </a:p>
        </p:txBody>
      </p:sp>
      <p:pic>
        <p:nvPicPr>
          <p:cNvPr id="4" name="Picture 3"/>
          <p:cNvPicPr>
            <a:picLocks noChangeAspect="1"/>
          </p:cNvPicPr>
          <p:nvPr/>
        </p:nvPicPr>
        <p:blipFill>
          <a:blip r:embed="rId3"/>
          <a:stretch>
            <a:fillRect/>
          </a:stretch>
        </p:blipFill>
        <p:spPr>
          <a:xfrm>
            <a:off x="-9525" y="5982461"/>
            <a:ext cx="3124200" cy="885064"/>
          </a:xfrm>
          <a:prstGeom prst="rect">
            <a:avLst/>
          </a:prstGeom>
        </p:spPr>
      </p:pic>
    </p:spTree>
    <p:extLst>
      <p:ext uri="{BB962C8B-B14F-4D97-AF65-F5344CB8AC3E}">
        <p14:creationId xmlns:p14="http://schemas.microsoft.com/office/powerpoint/2010/main" val="286388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30499" cy="1381028"/>
          </a:xfrm>
        </p:spPr>
        <p:txBody>
          <a:bodyPr/>
          <a:lstStyle/>
          <a:p>
            <a:r>
              <a:rPr lang="en-US" sz="6000" dirty="0" smtClean="0"/>
              <a:t>Recap of the Steps</a:t>
            </a:r>
            <a:endParaRPr lang="en-US" sz="6000" dirty="0"/>
          </a:p>
        </p:txBody>
      </p:sp>
      <p:pic>
        <p:nvPicPr>
          <p:cNvPr id="4" name="Picture 3"/>
          <p:cNvPicPr>
            <a:picLocks noChangeAspect="1"/>
          </p:cNvPicPr>
          <p:nvPr/>
        </p:nvPicPr>
        <p:blipFill>
          <a:blip r:embed="rId3"/>
          <a:stretch>
            <a:fillRect/>
          </a:stretch>
        </p:blipFill>
        <p:spPr>
          <a:xfrm>
            <a:off x="-9525" y="6051269"/>
            <a:ext cx="2881313" cy="816256"/>
          </a:xfrm>
          <a:prstGeom prst="rect">
            <a:avLst/>
          </a:prstGeom>
        </p:spPr>
      </p:pic>
      <p:pic>
        <p:nvPicPr>
          <p:cNvPr id="1026" name="Picture 2" descr="https://www.extraordinarypeople.com/content/uploads/Web_Graphics/8-steps-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1975" y="1692693"/>
            <a:ext cx="34575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87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794510"/>
            <a:ext cx="7744967" cy="3886200"/>
          </a:xfrm>
        </p:spPr>
        <p:txBody>
          <a:bodyPr/>
          <a:lstStyle/>
          <a:p>
            <a:pPr marL="0" indent="0">
              <a:buNone/>
            </a:pPr>
            <a:r>
              <a:rPr lang="en-US" sz="3600" dirty="0" smtClean="0"/>
              <a:t>Master Scenario Events List (MSEL)</a:t>
            </a:r>
          </a:p>
          <a:p>
            <a:r>
              <a:rPr lang="en-US" sz="3600" dirty="0" smtClean="0"/>
              <a:t>Development</a:t>
            </a:r>
          </a:p>
          <a:p>
            <a:r>
              <a:rPr lang="en-US" sz="3600" dirty="0" smtClean="0"/>
              <a:t>Best practices</a:t>
            </a:r>
          </a:p>
          <a:p>
            <a:endParaRPr lang="en-US" dirty="0" smtClean="0"/>
          </a:p>
        </p:txBody>
      </p:sp>
      <p:sp>
        <p:nvSpPr>
          <p:cNvPr id="3" name="Title 2"/>
          <p:cNvSpPr>
            <a:spLocks noGrp="1"/>
          </p:cNvSpPr>
          <p:nvPr>
            <p:ph type="title"/>
          </p:nvPr>
        </p:nvSpPr>
        <p:spPr>
          <a:xfrm>
            <a:off x="457200" y="0"/>
            <a:ext cx="8230499" cy="1381028"/>
          </a:xfrm>
        </p:spPr>
        <p:txBody>
          <a:bodyPr/>
          <a:lstStyle/>
          <a:p>
            <a:r>
              <a:rPr lang="en-US" sz="6000" dirty="0" smtClean="0"/>
              <a:t>Pulling It Together</a:t>
            </a:r>
            <a:endParaRPr lang="en-US" sz="6000" dirty="0"/>
          </a:p>
        </p:txBody>
      </p:sp>
      <p:pic>
        <p:nvPicPr>
          <p:cNvPr id="4" name="Picture 3"/>
          <p:cNvPicPr>
            <a:picLocks noChangeAspect="1"/>
          </p:cNvPicPr>
          <p:nvPr/>
        </p:nvPicPr>
        <p:blipFill>
          <a:blip r:embed="rId3"/>
          <a:stretch>
            <a:fillRect/>
          </a:stretch>
        </p:blipFill>
        <p:spPr>
          <a:xfrm>
            <a:off x="-9525" y="6035079"/>
            <a:ext cx="2938463" cy="832446"/>
          </a:xfrm>
          <a:prstGeom prst="rect">
            <a:avLst/>
          </a:prstGeom>
        </p:spPr>
      </p:pic>
    </p:spTree>
    <p:extLst>
      <p:ext uri="{BB962C8B-B14F-4D97-AF65-F5344CB8AC3E}">
        <p14:creationId xmlns:p14="http://schemas.microsoft.com/office/powerpoint/2010/main" val="3115927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30499" cy="1381028"/>
          </a:xfrm>
        </p:spPr>
        <p:txBody>
          <a:bodyPr/>
          <a:lstStyle/>
          <a:p>
            <a:r>
              <a:rPr lang="en-US" sz="6000" dirty="0" smtClean="0"/>
              <a:t>MSEL Example</a:t>
            </a:r>
            <a:endParaRPr lang="en-US" sz="6000" dirty="0"/>
          </a:p>
        </p:txBody>
      </p:sp>
      <p:pic>
        <p:nvPicPr>
          <p:cNvPr id="4" name="Picture 3"/>
          <p:cNvPicPr>
            <a:picLocks noChangeAspect="1"/>
          </p:cNvPicPr>
          <p:nvPr/>
        </p:nvPicPr>
        <p:blipFill>
          <a:blip r:embed="rId3"/>
          <a:stretch>
            <a:fillRect/>
          </a:stretch>
        </p:blipFill>
        <p:spPr>
          <a:xfrm>
            <a:off x="-9525" y="6087697"/>
            <a:ext cx="2752725" cy="779828"/>
          </a:xfrm>
          <a:prstGeom prst="rect">
            <a:avLst/>
          </a:prstGeom>
        </p:spPr>
      </p:pic>
      <p:pic>
        <p:nvPicPr>
          <p:cNvPr id="6" name="Picture 5"/>
          <p:cNvPicPr>
            <a:picLocks noChangeAspect="1"/>
          </p:cNvPicPr>
          <p:nvPr/>
        </p:nvPicPr>
        <p:blipFill>
          <a:blip r:embed="rId4"/>
          <a:stretch>
            <a:fillRect/>
          </a:stretch>
        </p:blipFill>
        <p:spPr>
          <a:xfrm>
            <a:off x="679742" y="1391548"/>
            <a:ext cx="8007957" cy="4361396"/>
          </a:xfrm>
          <a:prstGeom prst="rect">
            <a:avLst/>
          </a:prstGeom>
        </p:spPr>
      </p:pic>
      <p:sp>
        <p:nvSpPr>
          <p:cNvPr id="2" name="Rectangle 1"/>
          <p:cNvSpPr/>
          <p:nvPr/>
        </p:nvSpPr>
        <p:spPr>
          <a:xfrm>
            <a:off x="3541853" y="2824223"/>
            <a:ext cx="544010" cy="20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53063" y="3826043"/>
            <a:ext cx="644832" cy="392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53063" y="4884821"/>
            <a:ext cx="644832" cy="19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005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794510"/>
            <a:ext cx="6857999" cy="3886200"/>
          </a:xfrm>
        </p:spPr>
        <p:txBody>
          <a:bodyPr/>
          <a:lstStyle/>
          <a:p>
            <a:pPr marL="0" indent="0">
              <a:buNone/>
            </a:pPr>
            <a:r>
              <a:rPr lang="en-US" dirty="0"/>
              <a:t>S</a:t>
            </a:r>
            <a:r>
              <a:rPr lang="en-US" dirty="0" smtClean="0"/>
              <a:t>teps for all exercises</a:t>
            </a:r>
          </a:p>
          <a:p>
            <a:pPr marL="971550" lvl="1" indent="-514350">
              <a:buAutoNum type="arabicPeriod"/>
            </a:pPr>
            <a:r>
              <a:rPr lang="en-US" dirty="0" smtClean="0"/>
              <a:t>Use agency experts</a:t>
            </a:r>
          </a:p>
          <a:p>
            <a:pPr marL="971550" lvl="1" indent="-514350">
              <a:buAutoNum type="arabicPeriod"/>
            </a:pPr>
            <a:r>
              <a:rPr lang="en-US" dirty="0" smtClean="0"/>
              <a:t>Make scenario realistic</a:t>
            </a:r>
          </a:p>
          <a:p>
            <a:pPr marL="971550" lvl="1" indent="-514350">
              <a:buAutoNum type="arabicPeriod"/>
            </a:pPr>
            <a:r>
              <a:rPr lang="en-US" dirty="0" smtClean="0"/>
              <a:t>Draft and review</a:t>
            </a:r>
          </a:p>
          <a:p>
            <a:pPr marL="971550" lvl="1" indent="-514350">
              <a:buAutoNum type="arabicPeriod"/>
            </a:pPr>
            <a:r>
              <a:rPr lang="en-US" dirty="0" smtClean="0"/>
              <a:t>Talk-through</a:t>
            </a:r>
          </a:p>
          <a:p>
            <a:pPr marL="971550" lvl="1" indent="-514350">
              <a:buAutoNum type="arabicPeriod"/>
            </a:pPr>
            <a:r>
              <a:rPr lang="en-US" dirty="0" smtClean="0"/>
              <a:t>Finalize</a:t>
            </a:r>
          </a:p>
        </p:txBody>
      </p:sp>
      <p:sp>
        <p:nvSpPr>
          <p:cNvPr id="3" name="Title 2"/>
          <p:cNvSpPr>
            <a:spLocks noGrp="1"/>
          </p:cNvSpPr>
          <p:nvPr>
            <p:ph type="title"/>
          </p:nvPr>
        </p:nvSpPr>
        <p:spPr>
          <a:xfrm>
            <a:off x="457200" y="0"/>
            <a:ext cx="8230499" cy="1381028"/>
          </a:xfrm>
        </p:spPr>
        <p:txBody>
          <a:bodyPr/>
          <a:lstStyle/>
          <a:p>
            <a:r>
              <a:rPr lang="en-US" sz="6000" dirty="0" smtClean="0"/>
              <a:t>Scenario Development</a:t>
            </a:r>
            <a:endParaRPr lang="en-US" sz="6000" dirty="0"/>
          </a:p>
        </p:txBody>
      </p:sp>
      <p:pic>
        <p:nvPicPr>
          <p:cNvPr id="4" name="Picture 3"/>
          <p:cNvPicPr>
            <a:picLocks noChangeAspect="1"/>
          </p:cNvPicPr>
          <p:nvPr/>
        </p:nvPicPr>
        <p:blipFill>
          <a:blip r:embed="rId3"/>
          <a:stretch>
            <a:fillRect/>
          </a:stretch>
        </p:blipFill>
        <p:spPr>
          <a:xfrm>
            <a:off x="-9525" y="6067459"/>
            <a:ext cx="2824163" cy="800066"/>
          </a:xfrm>
          <a:prstGeom prst="rect">
            <a:avLst/>
          </a:prstGeom>
        </p:spPr>
      </p:pic>
    </p:spTree>
    <p:extLst>
      <p:ext uri="{BB962C8B-B14F-4D97-AF65-F5344CB8AC3E}">
        <p14:creationId xmlns:p14="http://schemas.microsoft.com/office/powerpoint/2010/main" val="2400880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30499" cy="1381028"/>
          </a:xfrm>
        </p:spPr>
        <p:txBody>
          <a:bodyPr/>
          <a:lstStyle/>
          <a:p>
            <a:r>
              <a:rPr lang="en-US" sz="6000" dirty="0" smtClean="0"/>
              <a:t>Wrap-Up</a:t>
            </a:r>
            <a:endParaRPr lang="en-US" sz="6000" dirty="0"/>
          </a:p>
        </p:txBody>
      </p:sp>
      <p:pic>
        <p:nvPicPr>
          <p:cNvPr id="4" name="Picture 3"/>
          <p:cNvPicPr>
            <a:picLocks noChangeAspect="1"/>
          </p:cNvPicPr>
          <p:nvPr/>
        </p:nvPicPr>
        <p:blipFill>
          <a:blip r:embed="rId3"/>
          <a:stretch>
            <a:fillRect/>
          </a:stretch>
        </p:blipFill>
        <p:spPr>
          <a:xfrm>
            <a:off x="-9525" y="6024158"/>
            <a:ext cx="2977011" cy="843367"/>
          </a:xfrm>
          <a:prstGeom prst="rect">
            <a:avLst/>
          </a:prstGeom>
        </p:spPr>
      </p:pic>
      <p:pic>
        <p:nvPicPr>
          <p:cNvPr id="1026" name="Picture 2" descr="http://3.bp.blogspot.com/-8pKzIFQKVb0/U2ETTJU1jEI/AAAAAAAACi8/hlV_ZQ1Vb4Y/s1600/keep-calm-and-wrap-it-u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486" y="1866861"/>
            <a:ext cx="32099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405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828800"/>
            <a:ext cx="6857999" cy="3886200"/>
          </a:xfrm>
        </p:spPr>
        <p:txBody>
          <a:bodyPr>
            <a:normAutofit/>
          </a:bodyPr>
          <a:lstStyle/>
          <a:p>
            <a:r>
              <a:rPr lang="en-US" dirty="0" smtClean="0"/>
              <a:t>October 5: Conducting the Exercise</a:t>
            </a:r>
          </a:p>
          <a:p>
            <a:r>
              <a:rPr lang="en-US" dirty="0" smtClean="0"/>
              <a:t>October 19 and/or 20: Evaluating the Exercise and Creating an After-Action Report/Improvement Plan        (AAR/IP)</a:t>
            </a:r>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Upcoming Webinars</a:t>
            </a:r>
            <a:endParaRPr lang="en-US" sz="6000" dirty="0"/>
          </a:p>
        </p:txBody>
      </p:sp>
      <p:pic>
        <p:nvPicPr>
          <p:cNvPr id="4" name="Picture 3"/>
          <p:cNvPicPr>
            <a:picLocks noChangeAspect="1"/>
          </p:cNvPicPr>
          <p:nvPr/>
        </p:nvPicPr>
        <p:blipFill>
          <a:blip r:embed="rId3"/>
          <a:stretch>
            <a:fillRect/>
          </a:stretch>
        </p:blipFill>
        <p:spPr>
          <a:xfrm>
            <a:off x="-5037" y="5761117"/>
            <a:ext cx="3905525" cy="1106408"/>
          </a:xfrm>
          <a:prstGeom prst="rect">
            <a:avLst/>
          </a:prstGeom>
        </p:spPr>
      </p:pic>
      <p:pic>
        <p:nvPicPr>
          <p:cNvPr id="1026" name="Picture 2" descr="https://dursocapital.com/wp-content/uploads/2015/09/n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0074" y="3994076"/>
            <a:ext cx="4145045" cy="260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97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2651760"/>
            <a:ext cx="6857999" cy="2011680"/>
          </a:xfrm>
        </p:spPr>
        <p:txBody>
          <a:bodyPr>
            <a:normAutofit/>
          </a:bodyPr>
          <a:lstStyle/>
          <a:p>
            <a:pPr marL="0" indent="0" algn="ctr">
              <a:buNone/>
            </a:pPr>
            <a:r>
              <a:rPr lang="en-US" sz="3200" dirty="0" smtClean="0"/>
              <a:t>Chad Ostlund</a:t>
            </a:r>
          </a:p>
          <a:p>
            <a:pPr marL="0" indent="0" algn="ctr">
              <a:buNone/>
            </a:pPr>
            <a:r>
              <a:rPr lang="en-US" sz="3200" dirty="0" smtClean="0"/>
              <a:t>651-201-5660</a:t>
            </a:r>
          </a:p>
          <a:p>
            <a:pPr marL="0" indent="0" algn="ctr">
              <a:buNone/>
            </a:pPr>
            <a:r>
              <a:rPr lang="en-US" sz="3200" dirty="0" smtClean="0"/>
              <a:t>chad.ostlund@state.mn.us</a:t>
            </a:r>
          </a:p>
        </p:txBody>
      </p:sp>
      <p:sp>
        <p:nvSpPr>
          <p:cNvPr id="3" name="Title 2"/>
          <p:cNvSpPr>
            <a:spLocks noGrp="1"/>
          </p:cNvSpPr>
          <p:nvPr>
            <p:ph type="title"/>
          </p:nvPr>
        </p:nvSpPr>
        <p:spPr>
          <a:xfrm>
            <a:off x="457200" y="0"/>
            <a:ext cx="8230499" cy="1381028"/>
          </a:xfrm>
        </p:spPr>
        <p:txBody>
          <a:bodyPr/>
          <a:lstStyle/>
          <a:p>
            <a:r>
              <a:rPr lang="en-US" sz="6000" dirty="0" smtClean="0"/>
              <a:t>Contact Information</a:t>
            </a:r>
            <a:endParaRPr lang="en-US" sz="6000" dirty="0"/>
          </a:p>
        </p:txBody>
      </p:sp>
      <p:pic>
        <p:nvPicPr>
          <p:cNvPr id="4" name="Picture 3"/>
          <p:cNvPicPr>
            <a:picLocks noChangeAspect="1"/>
          </p:cNvPicPr>
          <p:nvPr/>
        </p:nvPicPr>
        <p:blipFill>
          <a:blip r:embed="rId3"/>
          <a:stretch>
            <a:fillRect/>
          </a:stretch>
        </p:blipFill>
        <p:spPr>
          <a:xfrm>
            <a:off x="-5037" y="5752944"/>
            <a:ext cx="3934374" cy="1114581"/>
          </a:xfrm>
          <a:prstGeom prst="rect">
            <a:avLst/>
          </a:prstGeom>
        </p:spPr>
      </p:pic>
    </p:spTree>
    <p:extLst>
      <p:ext uri="{BB962C8B-B14F-4D97-AF65-F5344CB8AC3E}">
        <p14:creationId xmlns:p14="http://schemas.microsoft.com/office/powerpoint/2010/main" val="281787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2902" y="1514474"/>
            <a:ext cx="5072062" cy="4238469"/>
          </a:xfrm>
        </p:spPr>
        <p:txBody>
          <a:bodyPr>
            <a:normAutofit lnSpcReduction="10000"/>
          </a:bodyPr>
          <a:lstStyle/>
          <a:p>
            <a:r>
              <a:rPr lang="en-US" sz="3200" dirty="0" smtClean="0"/>
              <a:t>Homeland Security Exercise &amp; Evaluation Program</a:t>
            </a:r>
          </a:p>
          <a:p>
            <a:r>
              <a:rPr lang="en-US" sz="3200" dirty="0" smtClean="0"/>
              <a:t>Use the tools that work for you</a:t>
            </a:r>
          </a:p>
          <a:p>
            <a:r>
              <a:rPr lang="en-US" sz="3200" dirty="0">
                <a:hlinkClick r:id="rId3"/>
              </a:rPr>
              <a:t>https://</a:t>
            </a:r>
            <a:r>
              <a:rPr lang="en-US" sz="3200" dirty="0" smtClean="0">
                <a:hlinkClick r:id="rId3"/>
              </a:rPr>
              <a:t>www.preptoolkit.org/web/hseep-resources</a:t>
            </a:r>
            <a:r>
              <a:rPr lang="en-US" sz="3200" dirty="0" smtClean="0"/>
              <a:t> </a:t>
            </a:r>
          </a:p>
          <a:p>
            <a:endParaRPr lang="en-US" dirty="0" smtClean="0"/>
          </a:p>
          <a:p>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HSEEP Reminder</a:t>
            </a:r>
            <a:endParaRPr lang="en-US" sz="6000" dirty="0"/>
          </a:p>
        </p:txBody>
      </p:sp>
      <p:pic>
        <p:nvPicPr>
          <p:cNvPr id="4" name="Picture 3"/>
          <p:cNvPicPr>
            <a:picLocks noChangeAspect="1"/>
          </p:cNvPicPr>
          <p:nvPr/>
        </p:nvPicPr>
        <p:blipFill>
          <a:blip r:embed="rId4"/>
          <a:stretch>
            <a:fillRect/>
          </a:stretch>
        </p:blipFill>
        <p:spPr>
          <a:xfrm>
            <a:off x="-9525" y="5950080"/>
            <a:ext cx="3238500" cy="917445"/>
          </a:xfrm>
          <a:prstGeom prst="rect">
            <a:avLst/>
          </a:prstGeom>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44449" y="1628774"/>
            <a:ext cx="314325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16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2" y="1700320"/>
            <a:ext cx="3400423" cy="4243280"/>
          </a:xfrm>
        </p:spPr>
        <p:txBody>
          <a:bodyPr>
            <a:normAutofit/>
          </a:bodyPr>
          <a:lstStyle/>
          <a:p>
            <a:r>
              <a:rPr lang="en-US" sz="3600" dirty="0" smtClean="0"/>
              <a:t>PHEP Capabilities</a:t>
            </a:r>
          </a:p>
          <a:p>
            <a:r>
              <a:rPr lang="en-US" sz="3600" dirty="0" smtClean="0"/>
              <a:t>Agency-Specific Goals</a:t>
            </a:r>
          </a:p>
          <a:p>
            <a:r>
              <a:rPr lang="en-US" sz="3600" dirty="0" smtClean="0"/>
              <a:t>Objectives</a:t>
            </a:r>
          </a:p>
          <a:p>
            <a:r>
              <a:rPr lang="en-US" sz="3600" dirty="0" smtClean="0"/>
              <a:t>Examples</a:t>
            </a:r>
          </a:p>
        </p:txBody>
      </p:sp>
      <p:sp>
        <p:nvSpPr>
          <p:cNvPr id="3" name="Title 2"/>
          <p:cNvSpPr>
            <a:spLocks noGrp="1"/>
          </p:cNvSpPr>
          <p:nvPr>
            <p:ph type="title"/>
          </p:nvPr>
        </p:nvSpPr>
        <p:spPr>
          <a:xfrm>
            <a:off x="457200" y="17368"/>
            <a:ext cx="8230499" cy="1381028"/>
          </a:xfrm>
        </p:spPr>
        <p:txBody>
          <a:bodyPr/>
          <a:lstStyle/>
          <a:p>
            <a:r>
              <a:rPr lang="en-US" sz="4800" dirty="0" smtClean="0"/>
              <a:t>Overarching Goals &amp; Objectives</a:t>
            </a:r>
            <a:endParaRPr lang="en-US" sz="4800" dirty="0"/>
          </a:p>
        </p:txBody>
      </p:sp>
      <p:pic>
        <p:nvPicPr>
          <p:cNvPr id="4" name="Picture 3"/>
          <p:cNvPicPr>
            <a:picLocks noChangeAspect="1"/>
          </p:cNvPicPr>
          <p:nvPr/>
        </p:nvPicPr>
        <p:blipFill>
          <a:blip r:embed="rId3"/>
          <a:stretch>
            <a:fillRect/>
          </a:stretch>
        </p:blipFill>
        <p:spPr>
          <a:xfrm>
            <a:off x="-9525" y="6035078"/>
            <a:ext cx="2938463" cy="832447"/>
          </a:xfrm>
          <a:prstGeom prst="rect">
            <a:avLst/>
          </a:prstGeom>
        </p:spPr>
      </p:pic>
      <p:pic>
        <p:nvPicPr>
          <p:cNvPr id="1026" name="Picture 2" descr="http://cmsuploads.mybudget.com.au.s3.amazonaws.com/blog/2015/01/Goal-setting-MyBudg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9646" y="4780269"/>
            <a:ext cx="2597831" cy="165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2799" y="1700320"/>
            <a:ext cx="2251527" cy="2920900"/>
          </a:xfrm>
          <a:prstGeom prst="rect">
            <a:avLst/>
          </a:prstGeom>
        </p:spPr>
      </p:pic>
    </p:spTree>
    <p:extLst>
      <p:ext uri="{BB962C8B-B14F-4D97-AF65-F5344CB8AC3E}">
        <p14:creationId xmlns:p14="http://schemas.microsoft.com/office/powerpoint/2010/main" val="2761529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35595" y="1493775"/>
            <a:ext cx="6091176" cy="4165600"/>
          </a:xfrm>
        </p:spPr>
        <p:txBody>
          <a:bodyPr>
            <a:noAutofit/>
          </a:bodyPr>
          <a:lstStyle/>
          <a:p>
            <a:pPr marL="514350" indent="-514350">
              <a:buFont typeface="+mj-lt"/>
              <a:buAutoNum type="arabicPeriod"/>
            </a:pPr>
            <a:r>
              <a:rPr lang="en-US" sz="2800" dirty="0" smtClean="0"/>
              <a:t>Assess Needs</a:t>
            </a:r>
          </a:p>
          <a:p>
            <a:pPr marL="514350" indent="-514350">
              <a:buFont typeface="+mj-lt"/>
              <a:buAutoNum type="arabicPeriod"/>
            </a:pPr>
            <a:r>
              <a:rPr lang="en-US" sz="2800" dirty="0" smtClean="0"/>
              <a:t>Define the scope</a:t>
            </a:r>
          </a:p>
          <a:p>
            <a:pPr marL="514350" indent="-514350">
              <a:buFont typeface="+mj-lt"/>
              <a:buAutoNum type="arabicPeriod"/>
            </a:pPr>
            <a:r>
              <a:rPr lang="en-US" sz="2800" dirty="0" smtClean="0"/>
              <a:t>Write a statement of purpose</a:t>
            </a:r>
          </a:p>
          <a:p>
            <a:pPr marL="514350" indent="-514350">
              <a:buFont typeface="+mj-lt"/>
              <a:buAutoNum type="arabicPeriod"/>
            </a:pPr>
            <a:r>
              <a:rPr lang="en-US" sz="2800" dirty="0" smtClean="0"/>
              <a:t>Define objectives</a:t>
            </a:r>
          </a:p>
          <a:p>
            <a:pPr marL="514350" indent="-514350">
              <a:buFont typeface="+mj-lt"/>
              <a:buAutoNum type="arabicPeriod"/>
            </a:pPr>
            <a:r>
              <a:rPr lang="en-US" sz="2800" dirty="0" smtClean="0"/>
              <a:t>Compose a narrative</a:t>
            </a:r>
          </a:p>
          <a:p>
            <a:pPr marL="514350" indent="-514350">
              <a:buFont typeface="+mj-lt"/>
              <a:buAutoNum type="arabicPeriod"/>
            </a:pPr>
            <a:r>
              <a:rPr lang="en-US" sz="2800" dirty="0" smtClean="0"/>
              <a:t>Write major and detailed events</a:t>
            </a:r>
          </a:p>
          <a:p>
            <a:pPr marL="514350" indent="-514350">
              <a:buFont typeface="+mj-lt"/>
              <a:buAutoNum type="arabicPeriod"/>
            </a:pPr>
            <a:r>
              <a:rPr lang="en-US" sz="2800" dirty="0" smtClean="0"/>
              <a:t>List expected actions</a:t>
            </a:r>
          </a:p>
          <a:p>
            <a:pPr marL="514350" indent="-514350">
              <a:buFont typeface="+mj-lt"/>
              <a:buAutoNum type="arabicPeriod"/>
            </a:pPr>
            <a:r>
              <a:rPr lang="en-US" sz="2800" dirty="0" smtClean="0"/>
              <a:t>Prepare messages</a:t>
            </a:r>
            <a:endParaRPr lang="en-US" sz="2800" dirty="0"/>
          </a:p>
        </p:txBody>
      </p:sp>
      <p:sp>
        <p:nvSpPr>
          <p:cNvPr id="3" name="Title 2"/>
          <p:cNvSpPr>
            <a:spLocks noGrp="1"/>
          </p:cNvSpPr>
          <p:nvPr>
            <p:ph type="title"/>
          </p:nvPr>
        </p:nvSpPr>
        <p:spPr>
          <a:xfrm>
            <a:off x="457200" y="15752"/>
            <a:ext cx="8230499" cy="1117723"/>
          </a:xfrm>
        </p:spPr>
        <p:txBody>
          <a:bodyPr/>
          <a:lstStyle/>
          <a:p>
            <a:r>
              <a:rPr lang="en-US" sz="4800" dirty="0" smtClean="0"/>
              <a:t>Eight Steps in Exercise Design</a:t>
            </a:r>
            <a:endParaRPr lang="en-US" sz="4800" dirty="0"/>
          </a:p>
        </p:txBody>
      </p:sp>
      <p:pic>
        <p:nvPicPr>
          <p:cNvPr id="5" name="Picture 4"/>
          <p:cNvPicPr>
            <a:picLocks noChangeAspect="1"/>
          </p:cNvPicPr>
          <p:nvPr/>
        </p:nvPicPr>
        <p:blipFill>
          <a:blip r:embed="rId3"/>
          <a:stretch>
            <a:fillRect/>
          </a:stretch>
        </p:blipFill>
        <p:spPr>
          <a:xfrm>
            <a:off x="-9525" y="6035078"/>
            <a:ext cx="2938463" cy="832447"/>
          </a:xfrm>
          <a:prstGeom prst="rect">
            <a:avLst/>
          </a:prstGeom>
        </p:spPr>
      </p:pic>
    </p:spTree>
    <p:extLst>
      <p:ext uri="{BB962C8B-B14F-4D97-AF65-F5344CB8AC3E}">
        <p14:creationId xmlns:p14="http://schemas.microsoft.com/office/powerpoint/2010/main" val="1075434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43683" y="1639644"/>
            <a:ext cx="5271355" cy="4375393"/>
          </a:xfrm>
        </p:spPr>
        <p:txBody>
          <a:bodyPr>
            <a:normAutofit/>
          </a:bodyPr>
          <a:lstStyle/>
          <a:p>
            <a:r>
              <a:rPr lang="en-US" dirty="0" smtClean="0"/>
              <a:t>Capabilities, Capabilities, Capabilities</a:t>
            </a:r>
          </a:p>
          <a:p>
            <a:r>
              <a:rPr lang="en-US" dirty="0" smtClean="0"/>
              <a:t> Begin with your plan</a:t>
            </a:r>
          </a:p>
          <a:p>
            <a:r>
              <a:rPr lang="en-US" dirty="0" smtClean="0"/>
              <a:t> Learn from past exercises</a:t>
            </a:r>
          </a:p>
          <a:p>
            <a:pPr defTabSz="457200"/>
            <a:r>
              <a:rPr lang="en-US" dirty="0" smtClean="0"/>
              <a:t> JRA/THIRA </a:t>
            </a:r>
          </a:p>
          <a:p>
            <a:pPr defTabSz="457200"/>
            <a:r>
              <a:rPr lang="en-US" dirty="0" smtClean="0"/>
              <a:t> Assessment results</a:t>
            </a:r>
            <a:endParaRPr lang="en-US" dirty="0"/>
          </a:p>
        </p:txBody>
      </p:sp>
      <p:sp>
        <p:nvSpPr>
          <p:cNvPr id="3" name="Title 2"/>
          <p:cNvSpPr>
            <a:spLocks noGrp="1"/>
          </p:cNvSpPr>
          <p:nvPr>
            <p:ph type="title"/>
          </p:nvPr>
        </p:nvSpPr>
        <p:spPr>
          <a:xfrm>
            <a:off x="457200" y="31518"/>
            <a:ext cx="8230499" cy="1381028"/>
          </a:xfrm>
        </p:spPr>
        <p:txBody>
          <a:bodyPr/>
          <a:lstStyle/>
          <a:p>
            <a:r>
              <a:rPr lang="en-US" sz="6000" dirty="0" smtClean="0"/>
              <a:t>Step 1: Assess Needs</a:t>
            </a:r>
            <a:endParaRPr lang="en-US" sz="6000" dirty="0"/>
          </a:p>
        </p:txBody>
      </p:sp>
      <p:pic>
        <p:nvPicPr>
          <p:cNvPr id="4" name="Picture 3"/>
          <p:cNvPicPr>
            <a:picLocks noChangeAspect="1"/>
          </p:cNvPicPr>
          <p:nvPr/>
        </p:nvPicPr>
        <p:blipFill>
          <a:blip r:embed="rId3"/>
          <a:stretch>
            <a:fillRect/>
          </a:stretch>
        </p:blipFill>
        <p:spPr>
          <a:xfrm>
            <a:off x="-9525" y="6006746"/>
            <a:ext cx="3038475" cy="86077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88968" y="2187632"/>
            <a:ext cx="2998731" cy="2998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62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45821" y="1676399"/>
            <a:ext cx="7544698" cy="4374869"/>
          </a:xfrm>
        </p:spPr>
        <p:txBody>
          <a:bodyPr>
            <a:normAutofit fontScale="92500" lnSpcReduction="10000"/>
          </a:bodyPr>
          <a:lstStyle/>
          <a:p>
            <a:pPr marL="0" indent="0" algn="ctr">
              <a:buNone/>
            </a:pPr>
            <a:r>
              <a:rPr lang="en-US" sz="4800" u="sng" dirty="0" smtClean="0"/>
              <a:t>Assess Needs</a:t>
            </a:r>
          </a:p>
          <a:p>
            <a:pPr marL="0" indent="0" algn="ctr">
              <a:buNone/>
            </a:pPr>
            <a:r>
              <a:rPr lang="en-US" sz="1100" u="sng" dirty="0" smtClean="0"/>
              <a:t> </a:t>
            </a:r>
          </a:p>
          <a:p>
            <a:pPr marL="0" indent="0">
              <a:buNone/>
            </a:pPr>
            <a:r>
              <a:rPr lang="en-US" dirty="0" smtClean="0"/>
              <a:t>Capability 6 – Information Sharing</a:t>
            </a:r>
          </a:p>
          <a:p>
            <a:pPr marL="0" indent="0">
              <a:buNone/>
            </a:pPr>
            <a:r>
              <a:rPr lang="en-US" dirty="0"/>
              <a:t>	</a:t>
            </a:r>
            <a:r>
              <a:rPr lang="en-US" dirty="0" smtClean="0"/>
              <a:t>Weakness: Gap in Information Exchange</a:t>
            </a:r>
          </a:p>
          <a:p>
            <a:pPr marL="0" indent="0">
              <a:buNone/>
            </a:pPr>
            <a:r>
              <a:rPr lang="en-US" dirty="0" smtClean="0"/>
              <a:t> 	Corrective Action: Review and update 	process for MDH Department Operations 	Center (DOC) to request and receive local 	public and tribal health information from 	PHPCs.</a:t>
            </a:r>
            <a:endParaRPr lang="en-US" dirty="0"/>
          </a:p>
        </p:txBody>
      </p:sp>
      <p:sp>
        <p:nvSpPr>
          <p:cNvPr id="3" name="Title 2"/>
          <p:cNvSpPr>
            <a:spLocks noGrp="1"/>
          </p:cNvSpPr>
          <p:nvPr>
            <p:ph type="title"/>
          </p:nvPr>
        </p:nvSpPr>
        <p:spPr>
          <a:xfrm>
            <a:off x="457200" y="31518"/>
            <a:ext cx="8230499" cy="1381028"/>
          </a:xfrm>
        </p:spPr>
        <p:txBody>
          <a:bodyPr/>
          <a:lstStyle/>
          <a:p>
            <a:r>
              <a:rPr lang="en-US" sz="6000" dirty="0" smtClean="0"/>
              <a:t>Step 1 Example</a:t>
            </a:r>
            <a:endParaRPr lang="en-US" sz="6000" dirty="0"/>
          </a:p>
        </p:txBody>
      </p:sp>
      <p:pic>
        <p:nvPicPr>
          <p:cNvPr id="4" name="Picture 3"/>
          <p:cNvPicPr>
            <a:picLocks noChangeAspect="1"/>
          </p:cNvPicPr>
          <p:nvPr/>
        </p:nvPicPr>
        <p:blipFill>
          <a:blip r:embed="rId3"/>
          <a:stretch>
            <a:fillRect/>
          </a:stretch>
        </p:blipFill>
        <p:spPr>
          <a:xfrm>
            <a:off x="-9525" y="6051269"/>
            <a:ext cx="2881313" cy="816256"/>
          </a:xfrm>
          <a:prstGeom prst="rect">
            <a:avLst/>
          </a:prstGeom>
        </p:spPr>
      </p:pic>
    </p:spTree>
    <p:extLst>
      <p:ext uri="{BB962C8B-B14F-4D97-AF65-F5344CB8AC3E}">
        <p14:creationId xmlns:p14="http://schemas.microsoft.com/office/powerpoint/2010/main" val="423490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57213" y="1771650"/>
            <a:ext cx="7115175" cy="4171950"/>
          </a:xfrm>
        </p:spPr>
        <p:txBody>
          <a:bodyPr>
            <a:noAutofit/>
          </a:bodyPr>
          <a:lstStyle/>
          <a:p>
            <a:pPr marL="0" indent="0">
              <a:buNone/>
            </a:pPr>
            <a:r>
              <a:rPr lang="en-US" sz="3200" dirty="0" smtClean="0"/>
              <a:t>Scope includes:</a:t>
            </a:r>
          </a:p>
          <a:p>
            <a:pPr marL="0" indent="0">
              <a:buNone/>
            </a:pPr>
            <a:r>
              <a:rPr lang="en-US" sz="3200" dirty="0" smtClean="0"/>
              <a:t>	- Capabilities</a:t>
            </a:r>
          </a:p>
          <a:p>
            <a:pPr marL="0" indent="0">
              <a:buNone/>
            </a:pPr>
            <a:r>
              <a:rPr lang="en-US" sz="3200" dirty="0"/>
              <a:t>	</a:t>
            </a:r>
            <a:r>
              <a:rPr lang="en-US" sz="3200" dirty="0" smtClean="0"/>
              <a:t>- Type of emergency/hazard</a:t>
            </a:r>
          </a:p>
          <a:p>
            <a:pPr marL="0" indent="0">
              <a:buNone/>
            </a:pPr>
            <a:r>
              <a:rPr lang="en-US" sz="3200" dirty="0"/>
              <a:t>	</a:t>
            </a:r>
            <a:r>
              <a:rPr lang="en-US" sz="3200" dirty="0" smtClean="0"/>
              <a:t>- Location</a:t>
            </a:r>
          </a:p>
          <a:p>
            <a:pPr marL="0" indent="0">
              <a:buNone/>
            </a:pPr>
            <a:r>
              <a:rPr lang="en-US" sz="3200" dirty="0"/>
              <a:t>	</a:t>
            </a:r>
            <a:r>
              <a:rPr lang="en-US" sz="3200" dirty="0" smtClean="0"/>
              <a:t>- Participants</a:t>
            </a:r>
          </a:p>
          <a:p>
            <a:pPr marL="0" indent="0">
              <a:buNone/>
            </a:pPr>
            <a:r>
              <a:rPr lang="en-US" sz="3200" dirty="0"/>
              <a:t>	</a:t>
            </a:r>
            <a:r>
              <a:rPr lang="en-US" sz="3200" dirty="0" smtClean="0"/>
              <a:t>- Exercise type</a:t>
            </a:r>
          </a:p>
          <a:p>
            <a:pPr marL="0" indent="0">
              <a:buNone/>
            </a:pPr>
            <a:r>
              <a:rPr lang="en-US" sz="3200" dirty="0"/>
              <a:t>	</a:t>
            </a:r>
            <a:r>
              <a:rPr lang="en-US" sz="3200" dirty="0" smtClean="0"/>
              <a:t>- Duration</a:t>
            </a:r>
            <a:endParaRPr lang="en-US" sz="3200" dirty="0"/>
          </a:p>
        </p:txBody>
      </p:sp>
      <p:sp>
        <p:nvSpPr>
          <p:cNvPr id="3" name="Title 2"/>
          <p:cNvSpPr>
            <a:spLocks noGrp="1"/>
          </p:cNvSpPr>
          <p:nvPr>
            <p:ph type="title"/>
          </p:nvPr>
        </p:nvSpPr>
        <p:spPr>
          <a:xfrm>
            <a:off x="457200" y="31518"/>
            <a:ext cx="8230499" cy="1381028"/>
          </a:xfrm>
        </p:spPr>
        <p:txBody>
          <a:bodyPr/>
          <a:lstStyle/>
          <a:p>
            <a:r>
              <a:rPr lang="en-US" sz="6000" dirty="0" smtClean="0"/>
              <a:t>Step 2: Define the Scope</a:t>
            </a:r>
            <a:endParaRPr lang="en-US" sz="6000" dirty="0"/>
          </a:p>
        </p:txBody>
      </p:sp>
      <p:pic>
        <p:nvPicPr>
          <p:cNvPr id="4" name="Picture 3"/>
          <p:cNvPicPr>
            <a:picLocks noChangeAspect="1"/>
          </p:cNvPicPr>
          <p:nvPr/>
        </p:nvPicPr>
        <p:blipFill>
          <a:blip r:embed="rId3"/>
          <a:stretch>
            <a:fillRect/>
          </a:stretch>
        </p:blipFill>
        <p:spPr>
          <a:xfrm>
            <a:off x="6317456" y="6070793"/>
            <a:ext cx="2709863" cy="767685"/>
          </a:xfrm>
          <a:prstGeom prst="rect">
            <a:avLst/>
          </a:prstGeom>
        </p:spPr>
      </p:pic>
      <p:pic>
        <p:nvPicPr>
          <p:cNvPr id="2050" name="Picture 2" descr="http://ecx.images-amazon.com/images/I/71xXH%2BK%2BOuL._SL15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7456" y="1958836"/>
            <a:ext cx="2623692" cy="328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153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Exercises&amp;quot;&quot;/&gt;&lt;property id=&quot;20307&quot; value=&quot;260&quot;/&gt;&lt;/object&gt;&lt;object type=&quot;3&quot; unique_id=&quot;10004&quot;&gt;&lt;property id=&quot;20148&quot; value=&quot;5&quot;/&gt;&lt;property id=&quot;20300&quot; value=&quot;Slide 2 - &amp;quot;Agenda&amp;quot;&quot;/&gt;&lt;property id=&quot;20307&quot; value=&quot;262&quot;/&gt;&lt;/object&gt;&lt;object type=&quot;3&quot; unique_id=&quot;10005&quot;&gt;&lt;property id=&quot;20148&quot; value=&quot;5&quot;/&gt;&lt;property id=&quot;20300&quot; value=&quot;Slide 3 - &amp;quot;Today’s Objectives&amp;quot;&quot;/&gt;&lt;property id=&quot;20307&quot; value=&quot;298&quot;/&gt;&lt;/object&gt;&lt;object type=&quot;3&quot; unique_id=&quot;10006&quot;&gt;&lt;property id=&quot;20148&quot; value=&quot;5&quot;/&gt;&lt;property id=&quot;20300&quot; value=&quot;Slide 4 - &amp;quot;HSEEP Reminder&amp;quot;&quot;/&gt;&lt;property id=&quot;20307&quot; value=&quot;304&quot;/&gt;&lt;/object&gt;&lt;object type=&quot;3&quot; unique_id=&quot;10007&quot;&gt;&lt;property id=&quot;20148&quot; value=&quot;5&quot;/&gt;&lt;property id=&quot;20300&quot; value=&quot;Slide 5 - &amp;quot;Overarching Goals &amp;amp; Objectives&amp;quot;&quot;/&gt;&lt;property id=&quot;20307&quot; value=&quot;264&quot;/&gt;&lt;/object&gt;&lt;object type=&quot;3&quot; unique_id=&quot;10008&quot;&gt;&lt;property id=&quot;20148&quot; value=&quot;5&quot;/&gt;&lt;property id=&quot;20300&quot; value=&quot;Slide 6 - &amp;quot;Eight Steps in Exercise Design&amp;quot;&quot;/&gt;&lt;property id=&quot;20307&quot; value=&quot;289&quot;/&gt;&lt;/object&gt;&lt;object type=&quot;3&quot; unique_id=&quot;10009&quot;&gt;&lt;property id=&quot;20148&quot; value=&quot;5&quot;/&gt;&lt;property id=&quot;20300&quot; value=&quot;Slide 7 - &amp;quot;Step 1: Assess Needs&amp;quot;&quot;/&gt;&lt;property id=&quot;20307&quot; value=&quot;290&quot;/&gt;&lt;/object&gt;&lt;object type=&quot;3&quot; unique_id=&quot;10010&quot;&gt;&lt;property id=&quot;20148&quot; value=&quot;5&quot;/&gt;&lt;property id=&quot;20300&quot; value=&quot;Slide 8 - &amp;quot;Step 1 Example&amp;quot;&quot;/&gt;&lt;property id=&quot;20307&quot; value=&quot;313&quot;/&gt;&lt;/object&gt;&lt;object type=&quot;3&quot; unique_id=&quot;10011&quot;&gt;&lt;property id=&quot;20148&quot; value=&quot;5&quot;/&gt;&lt;property id=&quot;20300&quot; value=&quot;Slide 9 - &amp;quot;Step 2: Define the Scope&amp;quot;&quot;/&gt;&lt;property id=&quot;20307&quot; value=&quot;291&quot;/&gt;&lt;/object&gt;&lt;object type=&quot;3&quot; unique_id=&quot;10012&quot;&gt;&lt;property id=&quot;20148&quot; value=&quot;5&quot;/&gt;&lt;property id=&quot;20300&quot; value=&quot;Slide 10 - &amp;quot;Step 2 Example&amp;quot;&quot;/&gt;&lt;property id=&quot;20307&quot; value=&quot;305&quot;/&gt;&lt;/object&gt;&lt;object type=&quot;3&quot; unique_id=&quot;10013&quot;&gt;&lt;property id=&quot;20148&quot; value=&quot;5&quot;/&gt;&lt;property id=&quot;20300&quot; value=&quot;Slide 11 - &amp;quot;Step 3: Write A Statement of Purpose&amp;quot;&quot;/&gt;&lt;property id=&quot;20307&quot; value=&quot;292&quot;/&gt;&lt;/object&gt;&lt;object type=&quot;3&quot; unique_id=&quot;10014&quot;&gt;&lt;property id=&quot;20148&quot; value=&quot;5&quot;/&gt;&lt;property id=&quot;20300&quot; value=&quot;Slide 12 - &amp;quot;Step 3 Example&amp;quot;&quot;/&gt;&lt;property id=&quot;20307&quot; value=&quot;306&quot;/&gt;&lt;/object&gt;&lt;object type=&quot;3&quot; unique_id=&quot;10015&quot;&gt;&lt;property id=&quot;20148&quot; value=&quot;5&quot;/&gt;&lt;property id=&quot;20300&quot; value=&quot;Slide 13 - &amp;quot;Step 4: Define Objectives&amp;quot;&quot;/&gt;&lt;property id=&quot;20307&quot; value=&quot;293&quot;/&gt;&lt;/object&gt;&lt;object type=&quot;3&quot; unique_id=&quot;10016&quot;&gt;&lt;property id=&quot;20148&quot; value=&quot;5&quot;/&gt;&lt;property id=&quot;20300&quot; value=&quot;Slide 15 - &amp;quot;But Are They…&amp;quot;&quot;/&gt;&lt;property id=&quot;20307&quot; value=&quot;288&quot;/&gt;&lt;/object&gt;&lt;object type=&quot;3&quot; unique_id=&quot;10017&quot;&gt;&lt;property id=&quot;20148&quot; value=&quot;5&quot;/&gt;&lt;property id=&quot;20300&quot; value=&quot;Slide 16 - &amp;quot;S.M.A.R.T.?&amp;quot;&quot;/&gt;&lt;property id=&quot;20307&quot; value=&quot;318&quot;/&gt;&lt;/object&gt;&lt;object type=&quot;3&quot; unique_id=&quot;10018&quot;&gt;&lt;property id=&quot;20148&quot; value=&quot;5&quot;/&gt;&lt;property id=&quot;20300&quot; value=&quot;Slide 17 - &amp;quot;S.M.A.R.T.?&amp;quot;&quot;/&gt;&lt;property id=&quot;20307&quot; value=&quot;320&quot;/&gt;&lt;/object&gt;&lt;object type=&quot;3&quot; unique_id=&quot;10019&quot;&gt;&lt;property id=&quot;20148&quot; value=&quot;5&quot;/&gt;&lt;property id=&quot;20300&quot; value=&quot;Slide 18 - &amp;quot;Step 4 Example&amp;quot;&quot;/&gt;&lt;property id=&quot;20307&quot; value=&quot;307&quot;/&gt;&lt;/object&gt;&lt;object type=&quot;3&quot; unique_id=&quot;10020&quot;&gt;&lt;property id=&quot;20148&quot; value=&quot;5&quot;/&gt;&lt;property id=&quot;20300&quot; value=&quot;Slide 19 - &amp;quot;Step 5: Compose a Narrative&amp;quot;&quot;/&gt;&lt;property id=&quot;20307&quot; value=&quot;294&quot;/&gt;&lt;/object&gt;&lt;object type=&quot;3&quot; unique_id=&quot;10021&quot;&gt;&lt;property id=&quot;20148&quot; value=&quot;5&quot;/&gt;&lt;property id=&quot;20300&quot; value=&quot;Slide 20 - &amp;quot;Step 5 Example&amp;quot;&quot;/&gt;&lt;property id=&quot;20307&quot; value=&quot;308&quot;/&gt;&lt;/object&gt;&lt;object type=&quot;3&quot; unique_id=&quot;10022&quot;&gt;&lt;property id=&quot;20148&quot; value=&quot;5&quot;/&gt;&lt;property id=&quot;20300&quot; value=&quot;Slide 21 - &amp;quot;Step 6: Write Major and Detailed Events&amp;quot;&quot;/&gt;&lt;property id=&quot;20307&quot; value=&quot;295&quot;/&gt;&lt;/object&gt;&lt;object type=&quot;3&quot; unique_id=&quot;10023&quot;&gt;&lt;property id=&quot;20148&quot; value=&quot;5&quot;/&gt;&lt;property id=&quot;20300&quot; value=&quot;Slide 22 - &amp;quot;Step 6: Write Major and Detailed Events&amp;quot;&quot;/&gt;&lt;property id=&quot;20307&quot; value=&quot;299&quot;/&gt;&lt;/object&gt;&lt;object type=&quot;3&quot; unique_id=&quot;10024&quot;&gt;&lt;property id=&quot;20148&quot; value=&quot;5&quot;/&gt;&lt;property id=&quot;20300&quot; value=&quot;Slide 23 - &amp;quot;Step 6 Example&amp;quot;&quot;/&gt;&lt;property id=&quot;20307&quot; value=&quot;309&quot;/&gt;&lt;/object&gt;&lt;object type=&quot;3&quot; unique_id=&quot;10025&quot;&gt;&lt;property id=&quot;20148&quot; value=&quot;5&quot;/&gt;&lt;property id=&quot;20300&quot; value=&quot;Slide 24 - &amp;quot;Injects&amp;quot;&quot;/&gt;&lt;property id=&quot;20307&quot; value=&quot;317&quot;/&gt;&lt;/object&gt;&lt;object type=&quot;3&quot; unique_id=&quot;10026&quot;&gt;&lt;property id=&quot;20148&quot; value=&quot;5&quot;/&gt;&lt;property id=&quot;20300&quot; value=&quot;Slide 26 - &amp;quot;Step 7: List Expected Actions&amp;quot;&quot;/&gt;&lt;property id=&quot;20307&quot; value=&quot;296&quot;/&gt;&lt;/object&gt;&lt;object type=&quot;3&quot; unique_id=&quot;10027&quot;&gt;&lt;property id=&quot;20148&quot; value=&quot;5&quot;/&gt;&lt;property id=&quot;20300&quot; value=&quot;Slide 27 - &amp;quot;Step 7 Example&amp;quot;&quot;/&gt;&lt;property id=&quot;20307&quot; value=&quot;310&quot;/&gt;&lt;/object&gt;&lt;object type=&quot;3&quot; unique_id=&quot;10029&quot;&gt;&lt;property id=&quot;20148&quot; value=&quot;5&quot;/&gt;&lt;property id=&quot;20300&quot; value=&quot;Slide 28 - &amp;quot;Step 8: Prepare Messages&amp;quot;&quot;/&gt;&lt;property id=&quot;20307&quot; value=&quot;297&quot;/&gt;&lt;/object&gt;&lt;object type=&quot;3&quot; unique_id=&quot;10030&quot;&gt;&lt;property id=&quot;20148&quot; value=&quot;5&quot;/&gt;&lt;property id=&quot;20300&quot; value=&quot;Slide 29 - &amp;quot;Step 8: Prepare Messages&amp;quot;&quot;/&gt;&lt;property id=&quot;20307&quot; value=&quot;311&quot;/&gt;&lt;/object&gt;&lt;object type=&quot;3&quot; unique_id=&quot;10031&quot;&gt;&lt;property id=&quot;20148&quot; value=&quot;5&quot;/&gt;&lt;property id=&quot;20300&quot; value=&quot;Slide 30 - &amp;quot;Recap of the Steps&amp;quot;&quot;/&gt;&lt;property id=&quot;20307&quot; value=&quot;282&quot;/&gt;&lt;/object&gt;&lt;object type=&quot;3&quot; unique_id=&quot;10032&quot;&gt;&lt;property id=&quot;20148&quot; value=&quot;5&quot;/&gt;&lt;property id=&quot;20300&quot; value=&quot;Slide 31 - &amp;quot;Pulling It Together&amp;quot;&quot;/&gt;&lt;property id=&quot;20307&quot; value=&quot;312&quot;/&gt;&lt;/object&gt;&lt;object type=&quot;3&quot; unique_id=&quot;10033&quot;&gt;&lt;property id=&quot;20148&quot; value=&quot;5&quot;/&gt;&lt;property id=&quot;20300&quot; value=&quot;Slide 32 - &amp;quot;MSEL Example&amp;quot;&quot;/&gt;&lt;property id=&quot;20307&quot; value=&quot;316&quot;/&gt;&lt;/object&gt;&lt;object type=&quot;3&quot; unique_id=&quot;10034&quot;&gt;&lt;property id=&quot;20148&quot; value=&quot;5&quot;/&gt;&lt;property id=&quot;20300&quot; value=&quot;Slide 33 - &amp;quot;Scenario Development&amp;quot;&quot;/&gt;&lt;property id=&quot;20307&quot; value=&quot;315&quot;/&gt;&lt;/object&gt;&lt;object type=&quot;3&quot; unique_id=&quot;10035&quot;&gt;&lt;property id=&quot;20148&quot; value=&quot;5&quot;/&gt;&lt;property id=&quot;20300&quot; value=&quot;Slide 34 - &amp;quot;Wrap-Up&amp;quot;&quot;/&gt;&lt;property id=&quot;20307&quot; value=&quot;300&quot;/&gt;&lt;/object&gt;&lt;object type=&quot;3&quot; unique_id=&quot;10036&quot;&gt;&lt;property id=&quot;20148&quot; value=&quot;5&quot;/&gt;&lt;property id=&quot;20300&quot; value=&quot;Slide 35 - &amp;quot;Upcoming Webinars&amp;quot;&quot;/&gt;&lt;property id=&quot;20307&quot; value=&quot;301&quot;/&gt;&lt;/object&gt;&lt;object type=&quot;3&quot; unique_id=&quot;10037&quot;&gt;&lt;property id=&quot;20148&quot; value=&quot;5&quot;/&gt;&lt;property id=&quot;20300&quot; value=&quot;Slide 36 - &amp;quot;Contact Information&amp;quot;&quot;/&gt;&lt;property id=&quot;20307&quot; value=&quot;302&quot;/&gt;&lt;/object&gt;&lt;object type=&quot;3&quot; unique_id=&quot;10334&quot;&gt;&lt;property id=&quot;20148&quot; value=&quot;5&quot;/&gt;&lt;property id=&quot;20300&quot; value=&quot;Slide 14 - &amp;quot;Step 4: Objectives&amp;quot;&quot;/&gt;&lt;property id=&quot;20307&quot; value=&quot;322&quot;/&gt;&lt;/object&gt;&lt;object type=&quot;3&quot; unique_id=&quot;10336&quot;&gt;&lt;property id=&quot;20148&quot; value=&quot;5&quot;/&gt;&lt;property id=&quot;20300&quot; value=&quot;Slide 25 - &amp;quot;Create an Inject&amp;quot;&quot;/&gt;&lt;property id=&quot;20307&quot; value=&quot;323&quot;/&gt;&lt;/object&gt;&lt;/object&gt;&lt;object type=&quot;8&quot; unique_id=&quot;10074&quot;&gt;&lt;/object&gt;&lt;/object&gt;&lt;/database&gt;"/>
  <p:tag name="SECTOMILLISECCONVERTED" val="1"/>
</p:tagLst>
</file>

<file path=ppt/theme/theme1.xml><?xml version="1.0" encoding="utf-8"?>
<a:theme xmlns:a="http://schemas.openxmlformats.org/drawingml/2006/main" name="1_Office Theme">
  <a:themeElements>
    <a:clrScheme name="MDH white hyperlinks for dark BG">
      <a:dk1>
        <a:srgbClr val="000000"/>
      </a:dk1>
      <a:lt1>
        <a:sysClr val="window" lastClr="FFFFFF"/>
      </a:lt1>
      <a:dk2>
        <a:srgbClr val="0073DF"/>
      </a:dk2>
      <a:lt2>
        <a:srgbClr val="FFFFFF"/>
      </a:lt2>
      <a:accent1>
        <a:srgbClr val="5C6770"/>
      </a:accent1>
      <a:accent2>
        <a:srgbClr val="4CCED1"/>
      </a:accent2>
      <a:accent3>
        <a:srgbClr val="FDD476"/>
      </a:accent3>
      <a:accent4>
        <a:srgbClr val="CF0A2C"/>
      </a:accent4>
      <a:accent5>
        <a:srgbClr val="E75300"/>
      </a:accent5>
      <a:accent6>
        <a:srgbClr val="A0D98C"/>
      </a:accent6>
      <a:hlink>
        <a:srgbClr val="FFFFFF"/>
      </a:hlink>
      <a:folHlink>
        <a:srgbClr val="C1E5F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_blue_template" id="{4954C3DF-AB72-49C7-BEF8-34EA25CFCE39}" vid="{A69A8EBA-6E3A-412A-803A-16CCBAC061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MDH_blue_template</Template>
  <TotalTime>14024</TotalTime>
  <Words>4941</Words>
  <Application>Microsoft Office PowerPoint</Application>
  <PresentationFormat>On-screen Show (4:3)</PresentationFormat>
  <Paragraphs>544</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1_Office Theme</vt:lpstr>
      <vt:lpstr>Exercises</vt:lpstr>
      <vt:lpstr>Agenda</vt:lpstr>
      <vt:lpstr>Today’s Objectives</vt:lpstr>
      <vt:lpstr>HSEEP Reminder</vt:lpstr>
      <vt:lpstr>Overarching Goals &amp; Objectives</vt:lpstr>
      <vt:lpstr>Eight Steps in Exercise Design</vt:lpstr>
      <vt:lpstr>Step 1: Assess Needs</vt:lpstr>
      <vt:lpstr>Step 1 Example</vt:lpstr>
      <vt:lpstr>Step 2: Define the Scope</vt:lpstr>
      <vt:lpstr>Step 2 Example</vt:lpstr>
      <vt:lpstr>Step 3: Write A Statement of Purpose</vt:lpstr>
      <vt:lpstr>Step 3 Example</vt:lpstr>
      <vt:lpstr>Step 4: Define Objectives</vt:lpstr>
      <vt:lpstr>Step 4: Objectives</vt:lpstr>
      <vt:lpstr>But Are They…</vt:lpstr>
      <vt:lpstr>S.M.A.R.T.?</vt:lpstr>
      <vt:lpstr>S.M.A.R.T.?</vt:lpstr>
      <vt:lpstr>Step 4 Example</vt:lpstr>
      <vt:lpstr>Step 5: Compose a Narrative</vt:lpstr>
      <vt:lpstr>Step 5 Example</vt:lpstr>
      <vt:lpstr>Step 6: Write Major and Detailed Events</vt:lpstr>
      <vt:lpstr>Step 6: Write Major and Detailed Events</vt:lpstr>
      <vt:lpstr>Step 6 Example</vt:lpstr>
      <vt:lpstr>Injects</vt:lpstr>
      <vt:lpstr>Create an Inject</vt:lpstr>
      <vt:lpstr>Step 7: List Expected Actions</vt:lpstr>
      <vt:lpstr>Step 7 Example</vt:lpstr>
      <vt:lpstr>Step 8: Prepare Messages</vt:lpstr>
      <vt:lpstr>Step 8: Prepare Messages</vt:lpstr>
      <vt:lpstr>Recap of the Steps</vt:lpstr>
      <vt:lpstr>Pulling It Together</vt:lpstr>
      <vt:lpstr>MSEL Example</vt:lpstr>
      <vt:lpstr>Scenario Development</vt:lpstr>
      <vt:lpstr>Wrap-Up</vt:lpstr>
      <vt:lpstr>Upcoming Webinars</vt:lpstr>
      <vt:lpstr>Contact Information</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Exercises: Identifying Goals and Developing a Scenario</dc:title>
  <dc:subject>PowerPoint Presentation</dc:subject>
  <dc:creator>Chad Ostlund</dc:creator>
  <cp:lastModifiedBy>McAdams, Toby (MDH)</cp:lastModifiedBy>
  <cp:revision>200</cp:revision>
  <cp:lastPrinted>2016-01-26T21:53:46Z</cp:lastPrinted>
  <dcterms:created xsi:type="dcterms:W3CDTF">2015-10-21T19:40:41Z</dcterms:created>
  <dcterms:modified xsi:type="dcterms:W3CDTF">2019-01-04T20:30:25Z</dcterms:modified>
</cp:coreProperties>
</file>